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45" r:id="rId1"/>
  </p:sldMasterIdLst>
  <p:notesMasterIdLst>
    <p:notesMasterId r:id="rId31"/>
  </p:notesMasterIdLst>
  <p:handoutMasterIdLst>
    <p:handoutMasterId r:id="rId32"/>
  </p:handoutMasterIdLst>
  <p:sldIdLst>
    <p:sldId id="339" r:id="rId2"/>
    <p:sldId id="346" r:id="rId3"/>
    <p:sldId id="341" r:id="rId4"/>
    <p:sldId id="342" r:id="rId5"/>
    <p:sldId id="281" r:id="rId6"/>
    <p:sldId id="312" r:id="rId7"/>
    <p:sldId id="261" r:id="rId8"/>
    <p:sldId id="262" r:id="rId9"/>
    <p:sldId id="290" r:id="rId10"/>
    <p:sldId id="264" r:id="rId11"/>
    <p:sldId id="316" r:id="rId12"/>
    <p:sldId id="325" r:id="rId13"/>
    <p:sldId id="319" r:id="rId14"/>
    <p:sldId id="268" r:id="rId15"/>
    <p:sldId id="317" r:id="rId16"/>
    <p:sldId id="318" r:id="rId17"/>
    <p:sldId id="326" r:id="rId18"/>
    <p:sldId id="321" r:id="rId19"/>
    <p:sldId id="322" r:id="rId20"/>
    <p:sldId id="323" r:id="rId21"/>
    <p:sldId id="327" r:id="rId22"/>
    <p:sldId id="314" r:id="rId23"/>
    <p:sldId id="353" r:id="rId24"/>
    <p:sldId id="283" r:id="rId25"/>
    <p:sldId id="286" r:id="rId26"/>
    <p:sldId id="287" r:id="rId27"/>
    <p:sldId id="308" r:id="rId28"/>
    <p:sldId id="271" r:id="rId29"/>
    <p:sldId id="303"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3A3A"/>
    <a:srgbClr val="CBD3E7"/>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autoAdjust="0"/>
  </p:normalViewPr>
  <p:slideViewPr>
    <p:cSldViewPr snapToGrid="0">
      <p:cViewPr varScale="1">
        <p:scale>
          <a:sx n="113" d="100"/>
          <a:sy n="113" d="100"/>
        </p:scale>
        <p:origin x="1398" y="108"/>
      </p:cViewPr>
      <p:guideLst/>
    </p:cSldViewPr>
  </p:slideViewPr>
  <p:outlineViewPr>
    <p:cViewPr>
      <p:scale>
        <a:sx n="33" d="100"/>
        <a:sy n="33" d="100"/>
      </p:scale>
      <p:origin x="0" y="-14922"/>
    </p:cViewPr>
  </p:outlineViewPr>
  <p:notesTextViewPr>
    <p:cViewPr>
      <p:scale>
        <a:sx n="1" d="1"/>
        <a:sy n="1" d="1"/>
      </p:scale>
      <p:origin x="0" y="0"/>
    </p:cViewPr>
  </p:notesTextViewPr>
  <p:sorterViewPr>
    <p:cViewPr>
      <p:scale>
        <a:sx n="115" d="100"/>
        <a:sy n="115" d="100"/>
      </p:scale>
      <p:origin x="0" y="-5736"/>
    </p:cViewPr>
  </p:sorterViewPr>
  <p:notesViewPr>
    <p:cSldViewPr snapToGrid="0">
      <p:cViewPr varScale="1">
        <p:scale>
          <a:sx n="92" d="100"/>
          <a:sy n="92" d="100"/>
        </p:scale>
        <p:origin x="373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9B9AAD5-B510-4398-939A-90152CF5515E}" type="datetimeFigureOut">
              <a:rPr lang="es-MX" smtClean="0"/>
              <a:t>20/02/2019</a:t>
            </a:fld>
            <a:endParaRPr lang="es-MX"/>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D321F58-6723-4306-BC29-0D854E12A778}" type="slidenum">
              <a:rPr lang="es-MX" smtClean="0"/>
              <a:t>‹Nº›</a:t>
            </a:fld>
            <a:endParaRPr lang="es-MX"/>
          </a:p>
        </p:txBody>
      </p:sp>
    </p:spTree>
    <p:extLst>
      <p:ext uri="{BB962C8B-B14F-4D97-AF65-F5344CB8AC3E}">
        <p14:creationId xmlns:p14="http://schemas.microsoft.com/office/powerpoint/2010/main" val="2119934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561408-9F95-4479-A873-DFC0166A4D30}" type="datetimeFigureOut">
              <a:rPr lang="es-MX" smtClean="0"/>
              <a:t>20/02/2019</a:t>
            </a:fld>
            <a:endParaRPr lang="es-MX"/>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79C38B4-3ACC-4EE5-8CD3-01E07F8C9063}" type="slidenum">
              <a:rPr lang="es-MX" smtClean="0"/>
              <a:t>‹Nº›</a:t>
            </a:fld>
            <a:endParaRPr lang="es-MX"/>
          </a:p>
        </p:txBody>
      </p:sp>
    </p:spTree>
    <p:extLst>
      <p:ext uri="{BB962C8B-B14F-4D97-AF65-F5344CB8AC3E}">
        <p14:creationId xmlns:p14="http://schemas.microsoft.com/office/powerpoint/2010/main" val="1419238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D46108B5-6B62-410E-A571-2617AE69BD26}" type="slidenum">
              <a:rPr lang="es-MX" smtClean="0"/>
              <a:t>4</a:t>
            </a:fld>
            <a:endParaRPr lang="es-MX"/>
          </a:p>
        </p:txBody>
      </p:sp>
    </p:spTree>
    <p:extLst>
      <p:ext uri="{BB962C8B-B14F-4D97-AF65-F5344CB8AC3E}">
        <p14:creationId xmlns:p14="http://schemas.microsoft.com/office/powerpoint/2010/main" val="273309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79C38B4-3ACC-4EE5-8CD3-01E07F8C9063}" type="slidenum">
              <a:rPr lang="es-MX" smtClean="0"/>
              <a:t>26</a:t>
            </a:fld>
            <a:endParaRPr lang="es-MX"/>
          </a:p>
        </p:txBody>
      </p:sp>
    </p:spTree>
    <p:extLst>
      <p:ext uri="{BB962C8B-B14F-4D97-AF65-F5344CB8AC3E}">
        <p14:creationId xmlns:p14="http://schemas.microsoft.com/office/powerpoint/2010/main" val="1556616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descr="FONDO"/>
          <p:cNvPicPr>
            <a:picLocks noChangeAspect="1"/>
          </p:cNvPicPr>
          <p:nvPr userDrawn="1"/>
        </p:nvPicPr>
        <p:blipFill rotWithShape="1">
          <a:blip r:embed="rId2">
            <a:extLst>
              <a:ext uri="{28A0092B-C50C-407E-A947-70E740481C1C}">
                <a14:useLocalDpi xmlns:a14="http://schemas.microsoft.com/office/drawing/2010/main" val="0"/>
              </a:ext>
            </a:extLst>
          </a:blip>
          <a:srcRect l="8189" t="5036" r="48695" b="88114"/>
          <a:stretch/>
        </p:blipFill>
        <p:spPr bwMode="auto">
          <a:xfrm>
            <a:off x="6492056" y="142612"/>
            <a:ext cx="2412000" cy="499042"/>
          </a:xfrm>
          <a:prstGeom prst="rect">
            <a:avLst/>
          </a:prstGeom>
          <a:noFill/>
          <a:ln>
            <a:noFill/>
          </a:ln>
        </p:spPr>
      </p:pic>
      <p:pic>
        <p:nvPicPr>
          <p:cNvPr id="4" name="Imagen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892" t="40323" r="6959" b="44340"/>
          <a:stretch/>
        </p:blipFill>
        <p:spPr>
          <a:xfrm>
            <a:off x="6780056" y="6356718"/>
            <a:ext cx="2124000" cy="291658"/>
          </a:xfrm>
          <a:prstGeom prst="rect">
            <a:avLst/>
          </a:prstGeom>
        </p:spPr>
      </p:pic>
    </p:spTree>
    <p:extLst>
      <p:ext uri="{BB962C8B-B14F-4D97-AF65-F5344CB8AC3E}">
        <p14:creationId xmlns:p14="http://schemas.microsoft.com/office/powerpoint/2010/main" val="3066760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pic>
        <p:nvPicPr>
          <p:cNvPr id="12" name="Imagen 11"/>
          <p:cNvPicPr/>
          <p:nvPr userDrawn="1"/>
        </p:nvPicPr>
        <p:blipFill rotWithShape="1">
          <a:blip r:embed="rId2">
            <a:extLst>
              <a:ext uri="{28A0092B-C50C-407E-A947-70E740481C1C}">
                <a14:useLocalDpi xmlns:a14="http://schemas.microsoft.com/office/drawing/2010/main" val="0"/>
              </a:ext>
            </a:extLst>
          </a:blip>
          <a:srcRect t="16364"/>
          <a:stretch/>
        </p:blipFill>
        <p:spPr>
          <a:xfrm>
            <a:off x="0" y="0"/>
            <a:ext cx="5886000" cy="6858000"/>
          </a:xfrm>
          <a:prstGeom prst="rect">
            <a:avLst/>
          </a:prstGeom>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Tree>
    <p:extLst>
      <p:ext uri="{BB962C8B-B14F-4D97-AF65-F5344CB8AC3E}">
        <p14:creationId xmlns:p14="http://schemas.microsoft.com/office/powerpoint/2010/main" val="308152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610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8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pic>
        <p:nvPicPr>
          <p:cNvPr id="7" name="Imagen 10"/>
          <p:cNvPicPr>
            <a:picLocks noChangeAspect="1"/>
          </p:cNvPicPr>
          <p:nvPr userDrawn="1"/>
        </p:nvPicPr>
        <p:blipFill>
          <a:blip r:embed="rId2" cstate="print">
            <a:extLst>
              <a:ext uri="{28A0092B-C50C-407E-A947-70E740481C1C}">
                <a14:useLocalDpi xmlns:a14="http://schemas.microsoft.com/office/drawing/2010/main" val="0"/>
              </a:ext>
            </a:extLst>
          </a:blip>
          <a:srcRect t="20329" b="24500"/>
          <a:stretch>
            <a:fillRect/>
          </a:stretch>
        </p:blipFill>
        <p:spPr bwMode="auto">
          <a:xfrm>
            <a:off x="286942" y="255588"/>
            <a:ext cx="1425359"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69969" y="255588"/>
            <a:ext cx="1350169"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023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p:nvPr userDrawn="1"/>
        </p:nvPicPr>
        <p:blipFill rotWithShape="1">
          <a:blip r:embed="rId7">
            <a:extLst>
              <a:ext uri="{28A0092B-C50C-407E-A947-70E740481C1C}">
                <a14:useLocalDpi xmlns:a14="http://schemas.microsoft.com/office/drawing/2010/main" val="0"/>
              </a:ext>
            </a:extLst>
          </a:blip>
          <a:srcRect t="16364"/>
          <a:stretch/>
        </p:blipFill>
        <p:spPr>
          <a:xfrm>
            <a:off x="0" y="0"/>
            <a:ext cx="5886000" cy="6858000"/>
          </a:xfrm>
          <a:prstGeom prst="rect">
            <a:avLst/>
          </a:prstGeom>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21E688-BFD0-4FFA-A54E-3F5D61898374}" type="datetimeFigureOut">
              <a:rPr lang="es-MX" smtClean="0"/>
              <a:t>20/02/2019</a:t>
            </a:fld>
            <a:endParaRPr lang="es-MX"/>
          </a:p>
        </p:txBody>
      </p:sp>
    </p:spTree>
    <p:extLst>
      <p:ext uri="{BB962C8B-B14F-4D97-AF65-F5344CB8AC3E}">
        <p14:creationId xmlns:p14="http://schemas.microsoft.com/office/powerpoint/2010/main" val="3022614667"/>
      </p:ext>
    </p:extLst>
  </p:cSld>
  <p:clrMap bg1="lt1" tx1="dk1" bg2="lt2" tx2="dk2" accent1="accent1" accent2="accent2" accent3="accent3" accent4="accent4" accent5="accent5" accent6="accent6" hlink="hlink" folHlink="folHlink"/>
  <p:sldLayoutIdLst>
    <p:sldLayoutId id="2147484046" r:id="rId1"/>
    <p:sldLayoutId id="2147484057" r:id="rId2"/>
    <p:sldLayoutId id="2147484061" r:id="rId3"/>
    <p:sldLayoutId id="2147484062" r:id="rId4"/>
    <p:sldLayoutId id="214748406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78347" y="1642196"/>
            <a:ext cx="9612313" cy="584775"/>
          </a:xfrm>
          <a:prstGeom prst="rect">
            <a:avLst/>
          </a:prstGeom>
          <a:noFill/>
        </p:spPr>
        <p:txBody>
          <a:bodyPr>
            <a:spAutoFit/>
          </a:bodyPr>
          <a:lstStyle/>
          <a:p>
            <a:pPr algn="ctr">
              <a:defRPr/>
            </a:pPr>
            <a:r>
              <a:rPr lang="es-MX" sz="1600" b="1" dirty="0" smtClean="0">
                <a:latin typeface="Montserrat ExtraLight" panose="00000300000000000000" pitchFamily="2" charset="0"/>
              </a:rPr>
              <a:t>LXXXVI Año Académico</a:t>
            </a:r>
            <a:endParaRPr lang="es-MX" sz="1600" b="1" dirty="0">
              <a:latin typeface="Montserrat ExtraLight" panose="00000300000000000000" pitchFamily="2" charset="0"/>
            </a:endParaRPr>
          </a:p>
          <a:p>
            <a:pPr algn="ctr">
              <a:defRPr/>
            </a:pPr>
            <a:r>
              <a:rPr lang="es-MX" sz="1600" b="1" dirty="0" smtClean="0">
                <a:latin typeface="Montserrat ExtraLight" panose="00000300000000000000" pitchFamily="2" charset="0"/>
              </a:rPr>
              <a:t>Programa de sesiones Académicas </a:t>
            </a:r>
            <a:endParaRPr lang="es-MX" sz="1600" b="1" dirty="0">
              <a:latin typeface="Montserrat ExtraLight" panose="00000300000000000000" pitchFamily="2" charset="0"/>
            </a:endParaRPr>
          </a:p>
        </p:txBody>
      </p:sp>
      <p:sp>
        <p:nvSpPr>
          <p:cNvPr id="32771" name="CuadroTexto 7"/>
          <p:cNvSpPr txBox="1">
            <a:spLocks noChangeArrowheads="1"/>
          </p:cNvSpPr>
          <p:nvPr/>
        </p:nvSpPr>
        <p:spPr bwMode="auto">
          <a:xfrm>
            <a:off x="279067" y="3480281"/>
            <a:ext cx="85350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MX" altLang="es-MX" sz="3600" b="1" dirty="0" smtClean="0">
                <a:solidFill>
                  <a:srgbClr val="9A3A3A"/>
                </a:solidFill>
                <a:latin typeface="Montserrat SemiBold" panose="00000700000000000000" pitchFamily="2" charset="0"/>
              </a:rPr>
              <a:t>“ SEGURIDAD TRANSFUSIONAL ”</a:t>
            </a:r>
            <a:endParaRPr lang="es-MX" altLang="es-MX" sz="3600" b="1" dirty="0">
              <a:solidFill>
                <a:srgbClr val="9A3A3A"/>
              </a:solidFill>
              <a:latin typeface="Montserrat SemiBold" panose="00000700000000000000" pitchFamily="2" charset="0"/>
            </a:endParaRPr>
          </a:p>
        </p:txBody>
      </p:sp>
      <p:sp>
        <p:nvSpPr>
          <p:cNvPr id="32772" name="CuadroTexto 8"/>
          <p:cNvSpPr txBox="1">
            <a:spLocks noChangeArrowheads="1"/>
          </p:cNvSpPr>
          <p:nvPr/>
        </p:nvSpPr>
        <p:spPr bwMode="auto">
          <a:xfrm>
            <a:off x="643462" y="4738069"/>
            <a:ext cx="78062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MX" altLang="es-MX" b="1" dirty="0" err="1" smtClean="0">
                <a:latin typeface="Montserrat Light" panose="00000400000000000000" pitchFamily="2" charset="0"/>
              </a:rPr>
              <a:t>Acad</a:t>
            </a:r>
            <a:r>
              <a:rPr lang="es-MX" altLang="es-MX" b="1" dirty="0" smtClean="0">
                <a:latin typeface="Montserrat Light" panose="00000400000000000000" pitchFamily="2" charset="0"/>
              </a:rPr>
              <a:t>. Dra</a:t>
            </a:r>
            <a:r>
              <a:rPr lang="es-MX" altLang="es-MX" b="1" dirty="0">
                <a:latin typeface="Montserrat Light" panose="00000400000000000000" pitchFamily="2" charset="0"/>
              </a:rPr>
              <a:t>. Julieta Rojo Medina</a:t>
            </a:r>
          </a:p>
          <a:p>
            <a:pPr algn="ctr"/>
            <a:r>
              <a:rPr lang="es-MX" altLang="es-MX" b="1" dirty="0" smtClean="0">
                <a:latin typeface="Montserrat Light" panose="00000400000000000000" pitchFamily="2" charset="0"/>
              </a:rPr>
              <a:t>Quinto </a:t>
            </a:r>
            <a:r>
              <a:rPr lang="es-MX" altLang="es-MX" b="1" dirty="0" smtClean="0">
                <a:latin typeface="Montserrat Light" panose="00000400000000000000" pitchFamily="2" charset="0"/>
              </a:rPr>
              <a:t>Vocal </a:t>
            </a:r>
            <a:endParaRPr lang="es-MX" altLang="es-MX" b="1" dirty="0">
              <a:latin typeface="Montserrat Light" panose="00000400000000000000" pitchFamily="2" charset="0"/>
            </a:endParaRPr>
          </a:p>
          <a:p>
            <a:pPr algn="ctr"/>
            <a:r>
              <a:rPr lang="es-MX" altLang="es-MX" b="1" dirty="0" smtClean="0">
                <a:latin typeface="Montserrat Light" panose="00000400000000000000" pitchFamily="2" charset="0"/>
              </a:rPr>
              <a:t>Académica de Número de la Academia Mexicana de Cirugía.</a:t>
            </a:r>
            <a:endParaRPr lang="es-MX" altLang="es-MX" b="1" dirty="0">
              <a:latin typeface="Montserrat Light" panose="00000400000000000000" pitchFamily="2" charset="0"/>
            </a:endParaRPr>
          </a:p>
        </p:txBody>
      </p:sp>
      <p:sp>
        <p:nvSpPr>
          <p:cNvPr id="32773" name="CuadroTexto 9"/>
          <p:cNvSpPr txBox="1">
            <a:spLocks noChangeArrowheads="1"/>
          </p:cNvSpPr>
          <p:nvPr/>
        </p:nvSpPr>
        <p:spPr bwMode="auto">
          <a:xfrm>
            <a:off x="2998252" y="5875589"/>
            <a:ext cx="3059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MX" altLang="es-MX" sz="1200" dirty="0" smtClean="0">
                <a:latin typeface="Montserrat" panose="00000500000000000000" pitchFamily="2" charset="0"/>
              </a:rPr>
              <a:t>Ciudad de México</a:t>
            </a:r>
          </a:p>
          <a:p>
            <a:pPr algn="ctr"/>
            <a:r>
              <a:rPr lang="es-MX" altLang="es-MX" sz="1200" dirty="0" smtClean="0">
                <a:latin typeface="Montserrat" panose="00000500000000000000" pitchFamily="2" charset="0"/>
              </a:rPr>
              <a:t>20 de febrero de 2019</a:t>
            </a:r>
            <a:endParaRPr lang="es-MX" altLang="es-MX" sz="1200" dirty="0">
              <a:latin typeface="Montserrat" panose="00000500000000000000" pitchFamily="2" charset="0"/>
            </a:endParaRPr>
          </a:p>
        </p:txBody>
      </p:sp>
      <p:pic>
        <p:nvPicPr>
          <p:cNvPr id="1026" name="Picture 2" descr="Resultado de imagen para logo academia mexicana de ciru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363" y="73844"/>
            <a:ext cx="1950003"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805" y="179011"/>
            <a:ext cx="1152000" cy="1097040"/>
          </a:xfrm>
          <a:prstGeom prst="rect">
            <a:avLst/>
          </a:prstGeom>
        </p:spPr>
      </p:pic>
      <p:pic>
        <p:nvPicPr>
          <p:cNvPr id="8" name="Imagen 7" descr="FONDO"/>
          <p:cNvPicPr>
            <a:picLocks noChangeAspect="1"/>
          </p:cNvPicPr>
          <p:nvPr/>
        </p:nvPicPr>
        <p:blipFill rotWithShape="1">
          <a:blip r:embed="rId4">
            <a:extLst>
              <a:ext uri="{28A0092B-C50C-407E-A947-70E740481C1C}">
                <a14:useLocalDpi xmlns:a14="http://schemas.microsoft.com/office/drawing/2010/main" val="0"/>
              </a:ext>
            </a:extLst>
          </a:blip>
          <a:srcRect l="8189" t="5036" r="48695" b="88114"/>
          <a:stretch/>
        </p:blipFill>
        <p:spPr bwMode="auto">
          <a:xfrm>
            <a:off x="57767" y="395492"/>
            <a:ext cx="3131951" cy="648000"/>
          </a:xfrm>
          <a:prstGeom prst="rect">
            <a:avLst/>
          </a:prstGeom>
          <a:noFill/>
          <a:ln>
            <a:noFill/>
          </a:ln>
        </p:spPr>
      </p:pic>
      <p:sp>
        <p:nvSpPr>
          <p:cNvPr id="3" name="CuadroTexto 2"/>
          <p:cNvSpPr txBox="1"/>
          <p:nvPr/>
        </p:nvSpPr>
        <p:spPr>
          <a:xfrm>
            <a:off x="736598" y="2342761"/>
            <a:ext cx="7619999" cy="646331"/>
          </a:xfrm>
          <a:prstGeom prst="rect">
            <a:avLst/>
          </a:prstGeom>
          <a:noFill/>
        </p:spPr>
        <p:txBody>
          <a:bodyPr wrap="square" rtlCol="0">
            <a:spAutoFit/>
          </a:bodyPr>
          <a:lstStyle/>
          <a:p>
            <a:pPr algn="ctr"/>
            <a:r>
              <a:rPr lang="es-MX" dirty="0" smtClean="0">
                <a:latin typeface="Montserrat ExtraLight" panose="00000300000000000000" pitchFamily="2" charset="0"/>
              </a:rPr>
              <a:t>Sesión Conjunta con la Academia Nacional de Medicina de México y la Academia Mexicana de Cirugía</a:t>
            </a:r>
            <a:endParaRPr lang="es-MX" dirty="0">
              <a:latin typeface="Montserrat ExtraLight" panose="00000300000000000000" pitchFamily="2" charset="0"/>
            </a:endParaRPr>
          </a:p>
        </p:txBody>
      </p:sp>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l="6743" t="40324" r="7259" b="44610"/>
          <a:stretch/>
        </p:blipFill>
        <p:spPr>
          <a:xfrm>
            <a:off x="6477000" y="538438"/>
            <a:ext cx="2448000" cy="330811"/>
          </a:xfrm>
          <a:prstGeom prst="rect">
            <a:avLst/>
          </a:prstGeom>
        </p:spPr>
      </p:pic>
    </p:spTree>
    <p:extLst>
      <p:ext uri="{BB962C8B-B14F-4D97-AF65-F5344CB8AC3E}">
        <p14:creationId xmlns:p14="http://schemas.microsoft.com/office/powerpoint/2010/main" val="36949400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457200" y="476250"/>
            <a:ext cx="8432800" cy="981075"/>
          </a:xfrm>
          <a:prstGeom prst="rect">
            <a:avLst/>
          </a:prstGeom>
          <a:noFill/>
          <a:ln w="9525">
            <a:noFill/>
            <a:miter lim="800000"/>
            <a:headEnd/>
            <a:tailEnd/>
          </a:ln>
          <a:effectLst/>
        </p:spPr>
        <p:txBody>
          <a:bodyPr anchor="ctr"/>
          <a:lstStyle/>
          <a:p>
            <a:pPr defTabSz="914400">
              <a:defRPr/>
            </a:pPr>
            <a:endParaRPr lang="en-US" altLang="en-US" sz="3600" b="1">
              <a:solidFill>
                <a:srgbClr val="FFFF00"/>
              </a:solidFill>
              <a:effectLst>
                <a:outerShdw blurRad="38100" dist="38100" dir="2700000" algn="tl">
                  <a:srgbClr val="000000"/>
                </a:outerShdw>
              </a:effectLst>
            </a:endParaRPr>
          </a:p>
        </p:txBody>
      </p:sp>
      <p:sp>
        <p:nvSpPr>
          <p:cNvPr id="5126" name="Rectangle 6"/>
          <p:cNvSpPr>
            <a:spLocks noChangeArrowheads="1"/>
          </p:cNvSpPr>
          <p:nvPr/>
        </p:nvSpPr>
        <p:spPr bwMode="auto">
          <a:xfrm>
            <a:off x="678899" y="899027"/>
            <a:ext cx="7705725" cy="4733925"/>
          </a:xfrm>
          <a:prstGeom prst="rect">
            <a:avLst/>
          </a:prstGeom>
          <a:noFill/>
          <a:ln w="9525">
            <a:noFill/>
            <a:miter lim="800000"/>
            <a:headEnd/>
            <a:tailEnd/>
          </a:ln>
          <a:effectLst/>
        </p:spPr>
        <p:txBody>
          <a:bodyPr/>
          <a:lstStyle/>
          <a:p>
            <a:pPr marL="342900" indent="-342900" algn="ctr" defTabSz="914400">
              <a:spcBef>
                <a:spcPct val="50000"/>
              </a:spcBef>
              <a:buSzPct val="80000"/>
              <a:buFont typeface="Wingdings" pitchFamily="2" charset="2"/>
              <a:buNone/>
              <a:defRPr/>
            </a:pPr>
            <a:r>
              <a:rPr lang="en-US" sz="2400" dirty="0">
                <a:solidFill>
                  <a:prstClr val="white"/>
                </a:solidFill>
                <a:effectLst>
                  <a:outerShdw blurRad="38100" dist="38100" dir="2700000" algn="tl">
                    <a:srgbClr val="FFFFFF"/>
                  </a:outerShdw>
                </a:effectLst>
                <a:ea typeface="ＭＳ Ｐゴシック" pitchFamily="34" charset="-128"/>
                <a:cs typeface="Arial" pitchFamily="34" charset="0"/>
              </a:rPr>
              <a:t>  </a:t>
            </a:r>
          </a:p>
          <a:p>
            <a:pPr marL="342900" indent="-342900" algn="ctr" defTabSz="914400">
              <a:spcBef>
                <a:spcPct val="50000"/>
              </a:spcBef>
              <a:buSzPct val="80000"/>
              <a:buFont typeface="Wingdings" pitchFamily="2" charset="2"/>
              <a:buNone/>
              <a:defRPr/>
            </a:pPr>
            <a:r>
              <a:rPr lang="en-US" b="1" dirty="0">
                <a:effectLst>
                  <a:outerShdw blurRad="38100" dist="38100" dir="2700000" algn="tl">
                    <a:srgbClr val="FFFFFF"/>
                  </a:outerShdw>
                </a:effectLst>
                <a:ea typeface="ＭＳ Ｐゴシック" pitchFamily="34" charset="-128"/>
                <a:cs typeface="Arial" pitchFamily="34" charset="0"/>
              </a:rPr>
              <a:t>  </a:t>
            </a:r>
            <a:r>
              <a:rPr lang="en-US" b="1" dirty="0" smtClean="0">
                <a:effectLst>
                  <a:outerShdw blurRad="38100" dist="38100" dir="2700000" algn="tl">
                    <a:srgbClr val="FFFFFF"/>
                  </a:outerShdw>
                </a:effectLst>
                <a:ea typeface="ＭＳ Ｐゴシック" pitchFamily="34" charset="-128"/>
                <a:cs typeface="Arial" pitchFamily="34" charset="0"/>
              </a:rPr>
              <a:t> </a:t>
            </a:r>
            <a:r>
              <a:rPr lang="en-US" b="1" dirty="0">
                <a:effectLst>
                  <a:outerShdw blurRad="38100" dist="38100" dir="2700000" algn="tl">
                    <a:srgbClr val="FFFFFF"/>
                  </a:outerShdw>
                </a:effectLst>
                <a:ea typeface="ＭＳ Ｐゴシック" pitchFamily="34" charset="-128"/>
                <a:cs typeface="Arial" pitchFamily="34" charset="0"/>
              </a:rPr>
              <a:t>NAT/PCR </a:t>
            </a:r>
            <a:r>
              <a:rPr lang="en-US" b="1" dirty="0" err="1">
                <a:effectLst>
                  <a:outerShdw blurRad="38100" dist="38100" dir="2700000" algn="tl">
                    <a:srgbClr val="FFFFFF"/>
                  </a:outerShdw>
                </a:effectLst>
                <a:ea typeface="ＭＳ Ｐゴシック" pitchFamily="34" charset="-128"/>
                <a:cs typeface="Arial" pitchFamily="34" charset="0"/>
              </a:rPr>
              <a:t>acorta</a:t>
            </a:r>
            <a:r>
              <a:rPr lang="en-US" b="1" dirty="0">
                <a:effectLst>
                  <a:outerShdw blurRad="38100" dist="38100" dir="2700000" algn="tl">
                    <a:srgbClr val="FFFFFF"/>
                  </a:outerShdw>
                </a:effectLst>
                <a:ea typeface="ＭＳ Ｐゴシック" pitchFamily="34" charset="-128"/>
                <a:cs typeface="Arial" pitchFamily="34" charset="0"/>
              </a:rPr>
              <a:t> </a:t>
            </a:r>
            <a:r>
              <a:rPr lang="en-US" b="1" dirty="0" err="1">
                <a:effectLst>
                  <a:outerShdw blurRad="38100" dist="38100" dir="2700000" algn="tl">
                    <a:srgbClr val="FFFFFF"/>
                  </a:outerShdw>
                </a:effectLst>
                <a:ea typeface="ＭＳ Ｐゴシック" pitchFamily="34" charset="-128"/>
                <a:cs typeface="Arial" pitchFamily="34" charset="0"/>
              </a:rPr>
              <a:t>este</a:t>
            </a:r>
            <a:r>
              <a:rPr lang="en-US" b="1" dirty="0">
                <a:effectLst>
                  <a:outerShdw blurRad="38100" dist="38100" dir="2700000" algn="tl">
                    <a:srgbClr val="FFFFFF"/>
                  </a:outerShdw>
                </a:effectLst>
                <a:ea typeface="ＭＳ Ｐゴシック" pitchFamily="34" charset="-128"/>
                <a:cs typeface="Arial" pitchFamily="34" charset="0"/>
              </a:rPr>
              <a:t> </a:t>
            </a:r>
            <a:r>
              <a:rPr lang="en-US" b="1" dirty="0" err="1">
                <a:effectLst>
                  <a:outerShdw blurRad="38100" dist="38100" dir="2700000" algn="tl">
                    <a:srgbClr val="FFFFFF"/>
                  </a:outerShdw>
                </a:effectLst>
                <a:ea typeface="ＭＳ Ｐゴシック" pitchFamily="34" charset="-128"/>
                <a:cs typeface="Arial" pitchFamily="34" charset="0"/>
              </a:rPr>
              <a:t>periodo</a:t>
            </a:r>
            <a:endParaRPr lang="en-US" b="1" dirty="0">
              <a:effectLst>
                <a:outerShdw blurRad="38100" dist="38100" dir="2700000" algn="tl">
                  <a:srgbClr val="FFFFFF"/>
                </a:outerShdw>
              </a:effectLst>
              <a:ea typeface="ＭＳ Ｐゴシック" pitchFamily="34" charset="-128"/>
              <a:cs typeface="Arial" pitchFamily="34" charset="0"/>
            </a:endParaRPr>
          </a:p>
        </p:txBody>
      </p:sp>
      <p:sp>
        <p:nvSpPr>
          <p:cNvPr id="5127" name="Rectangle 7"/>
          <p:cNvSpPr>
            <a:spLocks noChangeArrowheads="1"/>
          </p:cNvSpPr>
          <p:nvPr/>
        </p:nvSpPr>
        <p:spPr bwMode="auto">
          <a:xfrm>
            <a:off x="393700" y="754152"/>
            <a:ext cx="8496300" cy="695325"/>
          </a:xfrm>
          <a:prstGeom prst="rect">
            <a:avLst/>
          </a:prstGeom>
          <a:noFill/>
          <a:ln w="9525">
            <a:noFill/>
            <a:miter lim="800000"/>
            <a:headEnd/>
            <a:tailEnd/>
          </a:ln>
          <a:effectLst/>
        </p:spPr>
        <p:txBody>
          <a:bodyPr anchor="ctr"/>
          <a:lstStyle/>
          <a:p>
            <a:pPr algn="ctr" defTabSz="914400">
              <a:defRPr/>
            </a:pPr>
            <a:r>
              <a:rPr lang="en-US" sz="2800" b="1" dirty="0" err="1">
                <a:solidFill>
                  <a:srgbClr val="C00000"/>
                </a:solidFill>
                <a:effectLst>
                  <a:outerShdw blurRad="38100" dist="38100" dir="2700000" algn="tl">
                    <a:srgbClr val="FFFFFF"/>
                  </a:outerShdw>
                </a:effectLst>
                <a:ea typeface="ＭＳ Ｐゴシック" pitchFamily="34" charset="-128"/>
                <a:cs typeface="Arial" pitchFamily="34" charset="0"/>
              </a:rPr>
              <a:t>Riesgos</a:t>
            </a:r>
            <a:r>
              <a:rPr lang="en-US" sz="2800" b="1" dirty="0">
                <a:solidFill>
                  <a:srgbClr val="C00000"/>
                </a:solidFill>
                <a:effectLst>
                  <a:outerShdw blurRad="38100" dist="38100" dir="2700000" algn="tl">
                    <a:srgbClr val="FFFFFF"/>
                  </a:outerShdw>
                </a:effectLst>
                <a:ea typeface="ＭＳ Ｐゴシック" pitchFamily="34" charset="-128"/>
                <a:cs typeface="Arial" pitchFamily="34" charset="0"/>
              </a:rPr>
              <a:t> </a:t>
            </a:r>
            <a:r>
              <a:rPr lang="en-US" sz="2800" b="1" dirty="0" err="1">
                <a:solidFill>
                  <a:srgbClr val="C00000"/>
                </a:solidFill>
                <a:effectLst>
                  <a:outerShdw blurRad="38100" dist="38100" dir="2700000" algn="tl">
                    <a:srgbClr val="FFFFFF"/>
                  </a:outerShdw>
                </a:effectLst>
                <a:ea typeface="ＭＳ Ｐゴシック" pitchFamily="34" charset="-128"/>
                <a:cs typeface="Arial" pitchFamily="34" charset="0"/>
              </a:rPr>
              <a:t>restantes</a:t>
            </a:r>
            <a:r>
              <a:rPr lang="en-US" sz="2800" b="1" dirty="0">
                <a:solidFill>
                  <a:srgbClr val="C00000"/>
                </a:solidFill>
                <a:effectLst>
                  <a:outerShdw blurRad="38100" dist="38100" dir="2700000" algn="tl">
                    <a:srgbClr val="FFFFFF"/>
                  </a:outerShdw>
                </a:effectLst>
                <a:ea typeface="ＭＳ Ｐゴシック" pitchFamily="34" charset="-128"/>
                <a:cs typeface="Arial" pitchFamily="34" charset="0"/>
              </a:rPr>
              <a:t>: </a:t>
            </a:r>
            <a:r>
              <a:rPr lang="en-US" sz="2800" b="1" dirty="0" err="1">
                <a:solidFill>
                  <a:srgbClr val="C00000"/>
                </a:solidFill>
                <a:effectLst>
                  <a:outerShdw blurRad="38100" dist="38100" dir="2700000" algn="tl">
                    <a:srgbClr val="FFFFFF"/>
                  </a:outerShdw>
                </a:effectLst>
                <a:ea typeface="ＭＳ Ｐゴシック" pitchFamily="34" charset="-128"/>
                <a:cs typeface="Arial" pitchFamily="34" charset="0"/>
              </a:rPr>
              <a:t>ventana</a:t>
            </a:r>
            <a:r>
              <a:rPr lang="en-US" sz="2800" b="1" dirty="0">
                <a:solidFill>
                  <a:srgbClr val="C00000"/>
                </a:solidFill>
                <a:effectLst>
                  <a:outerShdw blurRad="38100" dist="38100" dir="2700000" algn="tl">
                    <a:srgbClr val="FFFFFF"/>
                  </a:outerShdw>
                </a:effectLst>
                <a:ea typeface="ＭＳ Ｐゴシック" pitchFamily="34" charset="-128"/>
                <a:cs typeface="Arial" pitchFamily="34" charset="0"/>
              </a:rPr>
              <a:t> </a:t>
            </a:r>
            <a:r>
              <a:rPr lang="en-US" sz="2800" b="1" dirty="0" err="1">
                <a:solidFill>
                  <a:srgbClr val="C00000"/>
                </a:solidFill>
                <a:effectLst>
                  <a:outerShdw blurRad="38100" dist="38100" dir="2700000" algn="tl">
                    <a:srgbClr val="FFFFFF"/>
                  </a:outerShdw>
                </a:effectLst>
                <a:ea typeface="ＭＳ Ｐゴシック" pitchFamily="34" charset="-128"/>
                <a:cs typeface="Arial" pitchFamily="34" charset="0"/>
              </a:rPr>
              <a:t>diagnóstica</a:t>
            </a:r>
            <a:endParaRPr lang="en-US" sz="2800" b="1" dirty="0">
              <a:solidFill>
                <a:srgbClr val="C00000"/>
              </a:solidFill>
              <a:effectLst>
                <a:outerShdw blurRad="38100" dist="38100" dir="2700000" algn="tl">
                  <a:srgbClr val="FFFFFF"/>
                </a:outerShdw>
              </a:effectLst>
              <a:ea typeface="ＭＳ Ｐゴシック" pitchFamily="34" charset="-128"/>
              <a:cs typeface="Arial" pitchFamily="34" charset="0"/>
            </a:endParaRPr>
          </a:p>
        </p:txBody>
      </p:sp>
      <p:graphicFrame>
        <p:nvGraphicFramePr>
          <p:cNvPr id="129069" name="Group 45"/>
          <p:cNvGraphicFramePr>
            <a:graphicFrameLocks noGrp="1"/>
          </p:cNvGraphicFramePr>
          <p:nvPr>
            <p:extLst>
              <p:ext uri="{D42A27DB-BD31-4B8C-83A1-F6EECF244321}">
                <p14:modId xmlns:p14="http://schemas.microsoft.com/office/powerpoint/2010/main" val="327203319"/>
              </p:ext>
            </p:extLst>
          </p:nvPr>
        </p:nvGraphicFramePr>
        <p:xfrm>
          <a:off x="959886" y="1853624"/>
          <a:ext cx="7143750" cy="2647184"/>
        </p:xfrm>
        <a:graphic>
          <a:graphicData uri="http://schemas.openxmlformats.org/drawingml/2006/table">
            <a:tbl>
              <a:tblPr/>
              <a:tblGrid>
                <a:gridCol w="1406525">
                  <a:extLst>
                    <a:ext uri="{9D8B030D-6E8A-4147-A177-3AD203B41FA5}">
                      <a16:colId xmlns:a16="http://schemas.microsoft.com/office/drawing/2014/main" val="20000"/>
                    </a:ext>
                  </a:extLst>
                </a:gridCol>
                <a:gridCol w="1671638">
                  <a:extLst>
                    <a:ext uri="{9D8B030D-6E8A-4147-A177-3AD203B41FA5}">
                      <a16:colId xmlns:a16="http://schemas.microsoft.com/office/drawing/2014/main" val="20001"/>
                    </a:ext>
                  </a:extLst>
                </a:gridCol>
                <a:gridCol w="2101850">
                  <a:extLst>
                    <a:ext uri="{9D8B030D-6E8A-4147-A177-3AD203B41FA5}">
                      <a16:colId xmlns:a16="http://schemas.microsoft.com/office/drawing/2014/main" val="20002"/>
                    </a:ext>
                  </a:extLst>
                </a:gridCol>
                <a:gridCol w="1963737">
                  <a:extLst>
                    <a:ext uri="{9D8B030D-6E8A-4147-A177-3AD203B41FA5}">
                      <a16:colId xmlns:a16="http://schemas.microsoft.com/office/drawing/2014/main" val="20003"/>
                    </a:ext>
                  </a:extLst>
                </a:gridCol>
              </a:tblGrid>
              <a:tr h="1023626">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Virus</a:t>
                      </a: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ELISA</a:t>
                      </a:r>
                      <a:endParaRPr kumimoji="0" lang="es-ES" sz="20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GB" sz="1800" b="1" i="0" u="none" strike="noStrike" cap="none" normalizeH="0" baseline="0" dirty="0" err="1" smtClean="0">
                          <a:ln>
                            <a:noFill/>
                          </a:ln>
                          <a:solidFill>
                            <a:srgbClr val="C00000"/>
                          </a:solidFill>
                          <a:effectLst/>
                          <a:latin typeface="Calibri" pitchFamily="34" charset="0"/>
                          <a:ea typeface="ＭＳ Ｐゴシック" pitchFamily="34" charset="-128"/>
                          <a:cs typeface="Arial" pitchFamily="34" charset="0"/>
                        </a:rPr>
                        <a:t>Promedio</a:t>
                      </a:r>
                      <a:r>
                        <a:rPr kumimoji="0" lang="en-US" sz="18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 (</a:t>
                      </a:r>
                      <a:r>
                        <a:rPr kumimoji="0" lang="en-GB" sz="18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d</a:t>
                      </a:r>
                      <a:r>
                        <a:rPr kumimoji="0" lang="en-US" sz="1800" b="1" i="0" u="none" strike="noStrike" cap="none" normalizeH="0" baseline="0" dirty="0" err="1" smtClean="0">
                          <a:ln>
                            <a:noFill/>
                          </a:ln>
                          <a:solidFill>
                            <a:srgbClr val="C00000"/>
                          </a:solidFill>
                          <a:effectLst/>
                          <a:latin typeface="Calibri" pitchFamily="34" charset="0"/>
                          <a:ea typeface="ＭＳ Ｐゴシック" pitchFamily="34" charset="-128"/>
                          <a:cs typeface="Arial" pitchFamily="34" charset="0"/>
                        </a:rPr>
                        <a:t>ías</a:t>
                      </a:r>
                      <a:r>
                        <a:rPr kumimoji="0" lang="en-US" sz="18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 hasta la</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GB" sz="18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s</a:t>
                      </a:r>
                      <a:r>
                        <a:rPr kumimoji="0" lang="en-US" sz="1800" b="1" i="0" u="none" strike="noStrike" cap="none" normalizeH="0" baseline="0" dirty="0" err="1" smtClean="0">
                          <a:ln>
                            <a:noFill/>
                          </a:ln>
                          <a:solidFill>
                            <a:srgbClr val="C00000"/>
                          </a:solidFill>
                          <a:effectLst/>
                          <a:latin typeface="Calibri" pitchFamily="34" charset="0"/>
                          <a:ea typeface="ＭＳ Ｐゴシック" pitchFamily="34" charset="-128"/>
                          <a:cs typeface="Arial" pitchFamily="34" charset="0"/>
                        </a:rPr>
                        <a:t>eroconversi</a:t>
                      </a:r>
                      <a:r>
                        <a:rPr kumimoji="0" lang="en-GB" sz="18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ó</a:t>
                      </a:r>
                      <a:r>
                        <a:rPr kumimoji="0" lang="en-US" sz="18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NAT/PCR</a:t>
                      </a:r>
                      <a:r>
                        <a:rPr kumimoji="0" lang="en-US" sz="2000" b="1" i="0" u="none" strike="noStrike" cap="none" normalizeH="0" baseline="30000" dirty="0" smtClean="0">
                          <a:ln>
                            <a:noFill/>
                          </a:ln>
                          <a:solidFill>
                            <a:srgbClr val="C00000"/>
                          </a:solidFill>
                          <a:effectLst/>
                          <a:latin typeface="Calibri" pitchFamily="34" charset="0"/>
                          <a:ea typeface="ＭＳ Ｐゴシック" pitchFamily="34" charset="-128"/>
                          <a:cs typeface="Arial" pitchFamily="34" charset="0"/>
                        </a:rPr>
                        <a:t>1</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err="1" smtClean="0">
                          <a:ln>
                            <a:noFill/>
                          </a:ln>
                          <a:solidFill>
                            <a:srgbClr val="C00000"/>
                          </a:solidFill>
                          <a:effectLst/>
                          <a:latin typeface="Calibri" pitchFamily="34" charset="0"/>
                          <a:ea typeface="ＭＳ Ｐゴシック" pitchFamily="34" charset="-128"/>
                          <a:cs typeface="Arial" pitchFamily="34" charset="0"/>
                        </a:rPr>
                        <a:t>Positivo</a:t>
                      </a:r>
                      <a:r>
                        <a:rPr kumimoji="0" lang="en-US" sz="20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rgbClr val="C00000"/>
                          </a:solidFill>
                          <a:effectLst/>
                          <a:latin typeface="Calibri" pitchFamily="34" charset="0"/>
                          <a:ea typeface="ＭＳ Ｐゴシック" pitchFamily="34" charset="-128"/>
                          <a:cs typeface="Arial" pitchFamily="34" charset="0"/>
                        </a:rPr>
                        <a:t>días</a:t>
                      </a:r>
                      <a:r>
                        <a:rPr kumimoji="0" lang="en-US" sz="20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4696">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VIH</a:t>
                      </a:r>
                    </a:p>
                  </a:txBody>
                  <a:tcPr marL="90000" marR="90000" marT="46800" marB="4680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Ag p24</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Anti-HIV</a:t>
                      </a:r>
                    </a:p>
                  </a:txBody>
                  <a:tcPr marL="90000" marR="90000" marT="46800" marB="4680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16 a 22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11</a:t>
                      </a:r>
                    </a:p>
                  </a:txBody>
                  <a:tcPr marL="90000" marR="90000" marT="46800" marB="4680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1929">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VCH</a:t>
                      </a:r>
                    </a:p>
                  </a:txBody>
                  <a:tcPr marL="90000" marR="90000" marT="46800" marB="46800"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smtClean="0">
                          <a:ln>
                            <a:noFill/>
                          </a:ln>
                          <a:solidFill>
                            <a:schemeClr val="tx1"/>
                          </a:solidFill>
                          <a:effectLst/>
                          <a:latin typeface="Calibri" pitchFamily="34" charset="0"/>
                          <a:ea typeface="ＭＳ Ｐゴシック" pitchFamily="34" charset="-128"/>
                          <a:cs typeface="Arial" pitchFamily="34" charset="0"/>
                        </a:rPr>
                        <a:t>Anti-HCV</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70</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12</a:t>
                      </a:r>
                    </a:p>
                  </a:txBody>
                  <a:tcPr marL="90000" marR="90000" marT="46800" marB="4680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4525">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VBH</a:t>
                      </a:r>
                    </a:p>
                  </a:txBody>
                  <a:tcPr marL="90000" marR="90000" marT="46800" marB="46800"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err="1" smtClean="0">
                          <a:ln>
                            <a:noFill/>
                          </a:ln>
                          <a:solidFill>
                            <a:schemeClr val="tx1"/>
                          </a:solidFill>
                          <a:effectLst/>
                          <a:latin typeface="Calibri" pitchFamily="34" charset="0"/>
                          <a:ea typeface="ＭＳ Ｐゴシック" pitchFamily="34" charset="-128"/>
                          <a:cs typeface="Arial" pitchFamily="34" charset="0"/>
                        </a:rPr>
                        <a:t>HBsAg</a:t>
                      </a:r>
                      <a:endParaRPr kumimoji="0" lang="en-US" sz="18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ea typeface="ＭＳ Ｐゴシック" pitchFamily="34" charset="-128"/>
                          <a:cs typeface="Arial" pitchFamily="34" charset="0"/>
                        </a:rPr>
                        <a:t>56</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rgbClr val="C00000"/>
                          </a:solidFill>
                          <a:effectLst/>
                          <a:latin typeface="Calibri" pitchFamily="34" charset="0"/>
                          <a:ea typeface="ＭＳ Ｐゴシック" pitchFamily="34" charset="-128"/>
                          <a:cs typeface="Arial" pitchFamily="34" charset="0"/>
                        </a:rPr>
                        <a:t>40</a:t>
                      </a:r>
                    </a:p>
                  </a:txBody>
                  <a:tcPr marL="90000" marR="90000" marT="46800" marB="4680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155" name="Rectangle 35"/>
          <p:cNvSpPr>
            <a:spLocks noChangeArrowheads="1"/>
          </p:cNvSpPr>
          <p:nvPr/>
        </p:nvSpPr>
        <p:spPr bwMode="auto">
          <a:xfrm>
            <a:off x="2808495" y="5948797"/>
            <a:ext cx="4349750" cy="277813"/>
          </a:xfrm>
          <a:prstGeom prst="rect">
            <a:avLst/>
          </a:prstGeom>
          <a:noFill/>
          <a:ln w="9525">
            <a:noFill/>
            <a:miter lim="800000"/>
            <a:headEnd/>
            <a:tailEnd/>
          </a:ln>
          <a:effectLst/>
        </p:spPr>
        <p:txBody>
          <a:bodyPr lIns="92075" tIns="46038" rIns="92075" bIns="46038">
            <a:spAutoFit/>
          </a:bodyPr>
          <a:lstStyle/>
          <a:p>
            <a:pPr defTabSz="762000">
              <a:defRPr/>
            </a:pPr>
            <a:r>
              <a:rPr lang="en-US" sz="1200" b="1" baseline="30000" dirty="0" smtClean="0">
                <a:effectLst>
                  <a:outerShdw blurRad="38100" dist="38100" dir="2700000" algn="tl">
                    <a:srgbClr val="FFFFFF"/>
                  </a:outerShdw>
                </a:effectLst>
                <a:latin typeface="Arial" panose="020B0604020202020204" pitchFamily="34" charset="0"/>
                <a:ea typeface="ＭＳ Ｐゴシック" pitchFamily="34" charset="-128"/>
                <a:cs typeface="Arial" pitchFamily="34" charset="0"/>
              </a:rPr>
              <a:t>1</a:t>
            </a:r>
            <a:r>
              <a:rPr lang="en-US" sz="1200" b="1" dirty="0">
                <a:effectLst>
                  <a:outerShdw blurRad="38100" dist="38100" dir="2700000" algn="tl">
                    <a:srgbClr val="FFFFFF"/>
                  </a:outerShdw>
                </a:effectLst>
                <a:latin typeface="Arial" panose="020B0604020202020204" pitchFamily="34" charset="0"/>
                <a:ea typeface="ＭＳ Ｐゴシック" pitchFamily="34" charset="-128"/>
                <a:cs typeface="Arial" pitchFamily="34" charset="0"/>
              </a:rPr>
              <a:t> </a:t>
            </a:r>
            <a:r>
              <a:rPr lang="en-US" sz="1200" b="1" dirty="0" err="1" smtClean="0">
                <a:effectLst>
                  <a:outerShdw blurRad="38100" dist="38100" dir="2700000" algn="tl">
                    <a:srgbClr val="FFFFFF"/>
                  </a:outerShdw>
                </a:effectLst>
                <a:latin typeface="Arial" panose="020B0604020202020204" pitchFamily="34" charset="0"/>
                <a:ea typeface="ＭＳ Ｐゴシック" pitchFamily="34" charset="-128"/>
                <a:cs typeface="Arial" pitchFamily="34" charset="0"/>
              </a:rPr>
              <a:t>Chigurupati</a:t>
            </a:r>
            <a:r>
              <a:rPr lang="en-US" sz="1200" b="1" dirty="0" smtClean="0">
                <a:effectLst>
                  <a:outerShdw blurRad="38100" dist="38100" dir="2700000" algn="tl">
                    <a:srgbClr val="FFFFFF"/>
                  </a:outerShdw>
                </a:effectLst>
                <a:latin typeface="Arial" panose="020B0604020202020204" pitchFamily="34" charset="0"/>
                <a:ea typeface="ＭＳ Ｐゴシック" pitchFamily="34" charset="-128"/>
                <a:cs typeface="Arial" pitchFamily="34" charset="0"/>
              </a:rPr>
              <a:t> &amp; Murphy: AJTS.2015 9(1):9</a:t>
            </a:r>
            <a:endParaRPr lang="en-US" sz="1200" b="1" dirty="0">
              <a:effectLst>
                <a:outerShdw blurRad="38100" dist="38100" dir="2700000" algn="tl">
                  <a:srgbClr val="FFFFFF"/>
                </a:outerShdw>
              </a:effectLst>
              <a:latin typeface="Arial" panose="020B0604020202020204" pitchFamily="34" charset="0"/>
              <a:ea typeface="ＭＳ Ｐゴシック" pitchFamily="34" charset="-128"/>
              <a:cs typeface="Arial" pitchFamily="34" charset="0"/>
            </a:endParaRPr>
          </a:p>
        </p:txBody>
      </p:sp>
      <p:pic>
        <p:nvPicPr>
          <p:cNvPr id="28705" name="Picture 33"/>
          <p:cNvPicPr>
            <a:picLocks noChangeAspect="1" noChangeArrowheads="1"/>
          </p:cNvPicPr>
          <p:nvPr/>
        </p:nvPicPr>
        <p:blipFill>
          <a:blip r:embed="rId2" cstate="print"/>
          <a:srcRect/>
          <a:stretch>
            <a:fillRect/>
          </a:stretch>
        </p:blipFill>
        <p:spPr bwMode="auto">
          <a:xfrm>
            <a:off x="5981978" y="4500808"/>
            <a:ext cx="277177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706" name="Picture 34"/>
          <p:cNvPicPr>
            <a:picLocks noChangeAspect="1" noChangeArrowheads="1"/>
          </p:cNvPicPr>
          <p:nvPr/>
        </p:nvPicPr>
        <p:blipFill>
          <a:blip r:embed="rId3" cstate="print"/>
          <a:srcRect/>
          <a:stretch>
            <a:fillRect/>
          </a:stretch>
        </p:blipFill>
        <p:spPr bwMode="auto">
          <a:xfrm>
            <a:off x="309770" y="4631146"/>
            <a:ext cx="2498725"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09928685"/>
      </p:ext>
    </p:extLst>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800096" y="1143383"/>
            <a:ext cx="7453313"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cs typeface="+mn-cs"/>
              </a:defRPr>
            </a:lvl5pPr>
            <a:lvl6pPr marL="2514600" indent="-228600" algn="l" rtl="0" fontAlgn="base">
              <a:spcBef>
                <a:spcPct val="20000"/>
              </a:spcBef>
              <a:spcAft>
                <a:spcPct val="0"/>
              </a:spcAft>
              <a:buFont typeface="Arial" charset="0"/>
              <a:buChar char="»"/>
              <a:defRPr sz="2000">
                <a:solidFill>
                  <a:schemeClr val="tx1"/>
                </a:solidFill>
                <a:latin typeface="+mn-lt"/>
                <a:cs typeface="+mn-cs"/>
              </a:defRPr>
            </a:lvl6pPr>
            <a:lvl7pPr marL="2971800" indent="-228600" algn="l" rtl="0" fontAlgn="base">
              <a:spcBef>
                <a:spcPct val="20000"/>
              </a:spcBef>
              <a:spcAft>
                <a:spcPct val="0"/>
              </a:spcAft>
              <a:buFont typeface="Arial" charset="0"/>
              <a:buChar char="»"/>
              <a:defRPr sz="2000">
                <a:solidFill>
                  <a:schemeClr val="tx1"/>
                </a:solidFill>
                <a:latin typeface="+mn-lt"/>
                <a:cs typeface="+mn-cs"/>
              </a:defRPr>
            </a:lvl7pPr>
            <a:lvl8pPr marL="3429000" indent="-228600" algn="l" rtl="0" fontAlgn="base">
              <a:spcBef>
                <a:spcPct val="20000"/>
              </a:spcBef>
              <a:spcAft>
                <a:spcPct val="0"/>
              </a:spcAft>
              <a:buFont typeface="Arial" charset="0"/>
              <a:buChar char="»"/>
              <a:defRPr sz="2000">
                <a:solidFill>
                  <a:schemeClr val="tx1"/>
                </a:solidFill>
                <a:latin typeface="+mn-lt"/>
                <a:cs typeface="+mn-cs"/>
              </a:defRPr>
            </a:lvl8pPr>
            <a:lvl9pPr marL="3886200" indent="-228600" algn="l" rtl="0" fontAlgn="base">
              <a:spcBef>
                <a:spcPct val="20000"/>
              </a:spcBef>
              <a:spcAft>
                <a:spcPct val="0"/>
              </a:spcAft>
              <a:buFont typeface="Arial" charset="0"/>
              <a:buChar char="»"/>
              <a:defRPr sz="2000">
                <a:solidFill>
                  <a:schemeClr val="tx1"/>
                </a:solidFill>
                <a:latin typeface="+mn-lt"/>
                <a:cs typeface="+mn-cs"/>
              </a:defRPr>
            </a:lvl9pPr>
          </a:lstStyle>
          <a:p>
            <a:pPr marL="0" indent="0" eaLnBrk="1" hangingPunct="1">
              <a:buFont typeface="Arial" charset="0"/>
              <a:buNone/>
              <a:defRPr/>
            </a:pPr>
            <a:endParaRPr lang="es-ES_tradnl" dirty="0" smtClean="0">
              <a:solidFill>
                <a:schemeClr val="accent2">
                  <a:lumMod val="50000"/>
                </a:schemeClr>
              </a:solidFill>
            </a:endParaRPr>
          </a:p>
          <a:p>
            <a:pPr marL="0" indent="0" algn="just">
              <a:buNone/>
              <a:defRPr/>
            </a:pPr>
            <a:r>
              <a:rPr lang="es-ES_tradnl" b="1" dirty="0" smtClean="0">
                <a:solidFill>
                  <a:srgbClr val="C00000"/>
                </a:solidFill>
              </a:rPr>
              <a:t>El error humano</a:t>
            </a:r>
            <a:r>
              <a:rPr lang="es-ES_tradnl" b="1" dirty="0" smtClean="0">
                <a:solidFill>
                  <a:srgbClr val="FF0000"/>
                </a:solidFill>
              </a:rPr>
              <a:t> </a:t>
            </a:r>
            <a:r>
              <a:rPr lang="es-ES_tradnl" dirty="0" smtClean="0"/>
              <a:t>e</a:t>
            </a:r>
            <a:r>
              <a:rPr lang="es-MX" dirty="0" smtClean="0"/>
              <a:t>n  </a:t>
            </a:r>
            <a:r>
              <a:rPr lang="es-MX" dirty="0"/>
              <a:t>transfusión sanguínea se encuentra en </a:t>
            </a:r>
            <a:r>
              <a:rPr lang="es-MX" dirty="0" smtClean="0"/>
              <a:t> </a:t>
            </a:r>
            <a:r>
              <a:rPr lang="es-MX" dirty="0" smtClean="0">
                <a:solidFill>
                  <a:srgbClr val="FF0000"/>
                </a:solidFill>
              </a:rPr>
              <a:t>50</a:t>
            </a:r>
            <a:r>
              <a:rPr lang="es-MX" dirty="0">
                <a:solidFill>
                  <a:srgbClr val="FF0000"/>
                </a:solidFill>
              </a:rPr>
              <a:t>% </a:t>
            </a:r>
            <a:r>
              <a:rPr lang="es-MX" dirty="0" smtClean="0">
                <a:solidFill>
                  <a:srgbClr val="FF0000"/>
                </a:solidFill>
              </a:rPr>
              <a:t>de </a:t>
            </a:r>
            <a:r>
              <a:rPr lang="es-MX" dirty="0">
                <a:solidFill>
                  <a:srgbClr val="FF0000"/>
                </a:solidFill>
              </a:rPr>
              <a:t>los incidentes críticos </a:t>
            </a:r>
            <a:r>
              <a:rPr lang="es-MX" dirty="0" smtClean="0">
                <a:solidFill>
                  <a:srgbClr val="FF0000"/>
                </a:solidFill>
              </a:rPr>
              <a:t>,</a:t>
            </a:r>
            <a:r>
              <a:rPr lang="es-MX" dirty="0" smtClean="0"/>
              <a:t> </a:t>
            </a:r>
            <a:r>
              <a:rPr lang="es-MX" dirty="0"/>
              <a:t>la otra mitad se debe </a:t>
            </a:r>
            <a:r>
              <a:rPr lang="es-MX" dirty="0" smtClean="0"/>
              <a:t>a </a:t>
            </a:r>
            <a:r>
              <a:rPr lang="es-MX" dirty="0" smtClean="0">
                <a:solidFill>
                  <a:srgbClr val="FF0000"/>
                </a:solidFill>
              </a:rPr>
              <a:t>problemas </a:t>
            </a:r>
            <a:r>
              <a:rPr lang="es-MX" dirty="0">
                <a:solidFill>
                  <a:srgbClr val="FF0000"/>
                </a:solidFill>
              </a:rPr>
              <a:t>técnicos u organizativos del sistema</a:t>
            </a:r>
            <a:r>
              <a:rPr lang="es-ES_tradnl" dirty="0" smtClean="0">
                <a:solidFill>
                  <a:srgbClr val="FF0000"/>
                </a:solidFill>
              </a:rPr>
              <a:t>.</a:t>
            </a:r>
          </a:p>
        </p:txBody>
      </p:sp>
      <p:sp>
        <p:nvSpPr>
          <p:cNvPr id="5123" name="2 Rectángulo"/>
          <p:cNvSpPr>
            <a:spLocks noChangeArrowheads="1"/>
          </p:cNvSpPr>
          <p:nvPr/>
        </p:nvSpPr>
        <p:spPr bwMode="auto">
          <a:xfrm>
            <a:off x="890585" y="4961321"/>
            <a:ext cx="7272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s-MX" sz="800" b="1" dirty="0" err="1"/>
              <a:t>Dzik</a:t>
            </a:r>
            <a:r>
              <a:rPr lang="en-US" altLang="es-MX" sz="800" b="1" dirty="0"/>
              <a:t> WH. New technology for </a:t>
            </a:r>
            <a:r>
              <a:rPr lang="en-US" altLang="es-MX" sz="800" b="1" dirty="0" err="1"/>
              <a:t>transfusión</a:t>
            </a:r>
            <a:r>
              <a:rPr lang="en-US" altLang="es-MX" sz="800" b="1" dirty="0"/>
              <a:t> safety. British Journal of </a:t>
            </a:r>
            <a:r>
              <a:rPr lang="en-US" altLang="es-MX" sz="800" b="1" dirty="0" err="1"/>
              <a:t>Haematology</a:t>
            </a:r>
            <a:r>
              <a:rPr lang="en-US" altLang="es-MX" sz="800" b="1" dirty="0"/>
              <a:t>, 2006. 136, 181-1902.- </a:t>
            </a:r>
          </a:p>
          <a:p>
            <a:pPr eaLnBrk="1" hangingPunct="1">
              <a:buFont typeface="Arial" panose="020B0604020202020204" pitchFamily="34" charset="0"/>
              <a:buChar char="•"/>
            </a:pPr>
            <a:r>
              <a:rPr lang="en-US" altLang="es-MX" sz="800" b="1" dirty="0"/>
              <a:t>Linden JV et al. Transfusion error in New York state: an analysis of 10 years experience. Transfusion 1990; 40, </a:t>
            </a:r>
            <a:r>
              <a:rPr lang="es-MX" altLang="es-MX" sz="800" b="1" dirty="0"/>
              <a:t>1207-12133.- </a:t>
            </a:r>
          </a:p>
          <a:p>
            <a:pPr eaLnBrk="1" hangingPunct="1">
              <a:buFont typeface="Arial" panose="020B0604020202020204" pitchFamily="34" charset="0"/>
              <a:buChar char="•"/>
            </a:pPr>
            <a:r>
              <a:rPr lang="es-MX" altLang="es-MX" sz="800" b="1" dirty="0" err="1"/>
              <a:t>Robillard</a:t>
            </a:r>
            <a:r>
              <a:rPr lang="es-MX" altLang="es-MX" sz="800" b="1" dirty="0"/>
              <a:t> et al. ABO incompatible </a:t>
            </a:r>
            <a:r>
              <a:rPr lang="es-MX" altLang="es-MX" sz="800" b="1" dirty="0" err="1"/>
              <a:t>transfusions</a:t>
            </a:r>
            <a:r>
              <a:rPr lang="es-MX" altLang="es-MX" sz="800" b="1" dirty="0"/>
              <a:t>, </a:t>
            </a:r>
            <a:r>
              <a:rPr lang="es-MX" altLang="es-MX" sz="800" b="1" dirty="0" err="1"/>
              <a:t>acute</a:t>
            </a:r>
            <a:r>
              <a:rPr lang="es-MX" altLang="es-MX" sz="800" b="1" dirty="0"/>
              <a:t> and </a:t>
            </a:r>
            <a:r>
              <a:rPr lang="es-MX" altLang="es-MX" sz="800" b="1" dirty="0" err="1"/>
              <a:t>delayed</a:t>
            </a:r>
            <a:r>
              <a:rPr lang="es-MX" altLang="es-MX" sz="800" b="1" dirty="0"/>
              <a:t> </a:t>
            </a:r>
            <a:r>
              <a:rPr lang="es-MX" altLang="es-MX" sz="800" b="1" dirty="0" err="1"/>
              <a:t>haemolytic</a:t>
            </a:r>
            <a:r>
              <a:rPr lang="es-MX" altLang="es-MX" sz="800" b="1" dirty="0"/>
              <a:t> </a:t>
            </a:r>
            <a:r>
              <a:rPr lang="es-MX" altLang="es-MX" sz="800" b="1" dirty="0" err="1"/>
              <a:t>transfusion</a:t>
            </a:r>
            <a:r>
              <a:rPr lang="es-MX" altLang="es-MX" sz="800" b="1" dirty="0"/>
              <a:t> </a:t>
            </a:r>
            <a:r>
              <a:rPr lang="es-MX" altLang="es-MX" sz="800" b="1" dirty="0" err="1"/>
              <a:t>reactions</a:t>
            </a:r>
            <a:r>
              <a:rPr lang="es-MX" altLang="es-MX" sz="800" b="1" dirty="0"/>
              <a:t> in Quebec. </a:t>
            </a:r>
            <a:r>
              <a:rPr lang="en-US" altLang="es-MX" sz="800" b="1" dirty="0"/>
              <a:t>Transfusion 2002; 42, 25S.4.- </a:t>
            </a:r>
          </a:p>
          <a:p>
            <a:pPr eaLnBrk="1" hangingPunct="1">
              <a:buFont typeface="Arial" panose="020B0604020202020204" pitchFamily="34" charset="0"/>
              <a:buChar char="•"/>
            </a:pPr>
            <a:r>
              <a:rPr lang="en-US" altLang="es-MX" sz="800" b="1" dirty="0" err="1"/>
              <a:t>Baele</a:t>
            </a:r>
            <a:r>
              <a:rPr lang="en-US" altLang="es-MX" sz="800" b="1" dirty="0"/>
              <a:t> et al. Bedside transfusion errors. A prospective survey by the Belgium </a:t>
            </a:r>
            <a:r>
              <a:rPr lang="en-US" altLang="es-MX" sz="800" b="1" dirty="0" err="1"/>
              <a:t>Sanguis</a:t>
            </a:r>
            <a:r>
              <a:rPr lang="en-US" altLang="es-MX" sz="800" b="1" dirty="0"/>
              <a:t> Group. </a:t>
            </a:r>
            <a:r>
              <a:rPr lang="en-US" altLang="es-MX" sz="800" b="1" dirty="0" err="1"/>
              <a:t>Vox</a:t>
            </a:r>
            <a:r>
              <a:rPr lang="en-US" altLang="es-MX" sz="800" b="1" dirty="0"/>
              <a:t> Sang. 1994; 66: 117-1215.- </a:t>
            </a:r>
          </a:p>
          <a:p>
            <a:pPr eaLnBrk="1" hangingPunct="1">
              <a:buFont typeface="Arial" panose="020B0604020202020204" pitchFamily="34" charset="0"/>
              <a:buChar char="•"/>
            </a:pPr>
            <a:r>
              <a:rPr lang="en-US" altLang="es-MX" sz="800" b="1" dirty="0" err="1"/>
              <a:t>Callum</a:t>
            </a:r>
            <a:r>
              <a:rPr lang="en-US" altLang="es-MX" sz="800" b="1" dirty="0"/>
              <a:t> JL et al. Reporting near-miss events for transfusion medicine: improving transfusion </a:t>
            </a:r>
            <a:r>
              <a:rPr lang="es-MX" altLang="es-MX" sz="800" b="1" dirty="0"/>
              <a:t>safety. </a:t>
            </a:r>
            <a:r>
              <a:rPr lang="es-MX" altLang="es-MX" sz="800" b="1" dirty="0" err="1"/>
              <a:t>Transfusion</a:t>
            </a:r>
            <a:r>
              <a:rPr lang="es-MX" altLang="es-MX" sz="800" b="1" dirty="0"/>
              <a:t> 2001;41: 1204-1211</a:t>
            </a:r>
          </a:p>
        </p:txBody>
      </p:sp>
    </p:spTree>
    <p:extLst>
      <p:ext uri="{BB962C8B-B14F-4D97-AF65-F5344CB8AC3E}">
        <p14:creationId xmlns:p14="http://schemas.microsoft.com/office/powerpoint/2010/main" val="2741768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340784" y="786341"/>
            <a:ext cx="8642350" cy="5613400"/>
          </a:xfrm>
          <a:prstGeom prst="rect">
            <a:avLst/>
          </a:prstGeom>
        </p:spPr>
        <p:txBody>
          <a:bodyPr>
            <a:normAutofit/>
          </a:bodyPr>
          <a:lstStyle/>
          <a:p>
            <a:pPr algn="ctr">
              <a:buNone/>
            </a:pPr>
            <a:r>
              <a:rPr lang="es-MX" sz="2800" b="1" dirty="0" smtClean="0">
                <a:solidFill>
                  <a:srgbClr val="C00000"/>
                </a:solidFill>
              </a:rPr>
              <a:t>Incidencias  de riesgo que impiden el procesamiento </a:t>
            </a:r>
          </a:p>
          <a:p>
            <a:pPr algn="ctr">
              <a:buNone/>
            </a:pPr>
            <a:r>
              <a:rPr lang="es-MX" sz="2800" b="1" dirty="0" smtClean="0">
                <a:solidFill>
                  <a:srgbClr val="C00000"/>
                </a:solidFill>
              </a:rPr>
              <a:t>de las muestras</a:t>
            </a:r>
            <a:r>
              <a:rPr lang="es-MX" sz="1400" dirty="0" smtClean="0">
                <a:solidFill>
                  <a:srgbClr val="C00000"/>
                </a:solidFill>
              </a:rPr>
              <a:t> </a:t>
            </a:r>
          </a:p>
          <a:p>
            <a:pPr algn="ctr">
              <a:buNone/>
            </a:pPr>
            <a:endParaRPr lang="es-MX" sz="1400" dirty="0">
              <a:solidFill>
                <a:srgbClr val="002060"/>
              </a:solidFill>
            </a:endParaRPr>
          </a:p>
          <a:p>
            <a:pPr algn="ctr">
              <a:buNone/>
            </a:pPr>
            <a:endParaRPr lang="es-MX" sz="1400" dirty="0" smtClean="0">
              <a:solidFill>
                <a:srgbClr val="002060"/>
              </a:solidFill>
            </a:endParaRPr>
          </a:p>
          <a:p>
            <a:r>
              <a:rPr lang="es-MX" sz="2400" dirty="0" smtClean="0"/>
              <a:t>Solicitud con datos no coincidentes</a:t>
            </a:r>
          </a:p>
          <a:p>
            <a:r>
              <a:rPr lang="es-MX" sz="2400" dirty="0" smtClean="0"/>
              <a:t>Volumen incorrecto</a:t>
            </a:r>
          </a:p>
          <a:p>
            <a:r>
              <a:rPr lang="es-MX" sz="2400" dirty="0" smtClean="0"/>
              <a:t>Coagulada</a:t>
            </a:r>
          </a:p>
          <a:p>
            <a:r>
              <a:rPr lang="es-MX" sz="2400" dirty="0" err="1" smtClean="0"/>
              <a:t>Hemolizada</a:t>
            </a:r>
            <a:endParaRPr lang="es-MX" sz="2400" dirty="0" smtClean="0"/>
          </a:p>
          <a:p>
            <a:r>
              <a:rPr lang="es-MX" sz="2400" dirty="0" err="1" smtClean="0"/>
              <a:t>Lipémica</a:t>
            </a:r>
            <a:endParaRPr lang="es-MX" sz="2400" dirty="0" smtClean="0"/>
          </a:p>
          <a:p>
            <a:r>
              <a:rPr lang="es-MX" sz="2400" dirty="0" smtClean="0"/>
              <a:t>Tubo incorrecto</a:t>
            </a:r>
          </a:p>
          <a:p>
            <a:r>
              <a:rPr lang="es-MX" sz="2400" dirty="0" smtClean="0"/>
              <a:t>Solicitud ilegible</a:t>
            </a:r>
          </a:p>
          <a:p>
            <a:r>
              <a:rPr lang="es-MX" sz="2400" dirty="0" smtClean="0">
                <a:solidFill>
                  <a:srgbClr val="C00000"/>
                </a:solidFill>
              </a:rPr>
              <a:t>SE ALTERA LA CADENA TRANSFUSIONAL</a:t>
            </a:r>
          </a:p>
          <a:p>
            <a:endParaRPr lang="es-MX" sz="2400" dirty="0">
              <a:solidFill>
                <a:srgbClr val="002060"/>
              </a:solidFill>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5335" y="2851533"/>
            <a:ext cx="1914525" cy="2641476"/>
          </a:xfrm>
          <a:prstGeom prst="rect">
            <a:avLst/>
          </a:prstGeom>
        </p:spPr>
      </p:pic>
    </p:spTree>
    <p:extLst>
      <p:ext uri="{BB962C8B-B14F-4D97-AF65-F5344CB8AC3E}">
        <p14:creationId xmlns:p14="http://schemas.microsoft.com/office/powerpoint/2010/main" val="1220076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Rectángulo"/>
          <p:cNvSpPr>
            <a:spLocks noChangeArrowheads="1"/>
          </p:cNvSpPr>
          <p:nvPr/>
        </p:nvSpPr>
        <p:spPr bwMode="auto">
          <a:xfrm>
            <a:off x="3543887" y="594612"/>
            <a:ext cx="16514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pPr>
            <a:r>
              <a:rPr lang="es-ES_tradnl" altLang="es-MX" sz="2400" b="1" dirty="0" smtClean="0">
                <a:solidFill>
                  <a:srgbClr val="FF0000"/>
                </a:solidFill>
                <a:latin typeface="+mj-lt"/>
              </a:rPr>
              <a:t>EJEMPLOS</a:t>
            </a:r>
          </a:p>
        </p:txBody>
      </p:sp>
      <p:pic>
        <p:nvPicPr>
          <p:cNvPr id="8195"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1123251"/>
            <a:ext cx="49133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4594" y="4300782"/>
            <a:ext cx="38100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99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74133" y="566738"/>
            <a:ext cx="8534400" cy="758825"/>
          </a:xfrm>
          <a:prstGeom prst="rect">
            <a:avLst/>
          </a:prstGeom>
        </p:spPr>
        <p:txBody>
          <a:bodyPr/>
          <a:lstStyle/>
          <a:p>
            <a:pPr algn="ctr"/>
            <a:endParaRPr lang="es-MX" sz="3200" b="1" dirty="0">
              <a:solidFill>
                <a:srgbClr val="C00000"/>
              </a:solidFill>
              <a:latin typeface="+mn-lt"/>
            </a:endParaRPr>
          </a:p>
        </p:txBody>
      </p:sp>
      <p:pic>
        <p:nvPicPr>
          <p:cNvPr id="4" name="Picture 2"/>
          <p:cNvPicPr>
            <a:picLocks noGrp="1" noChangeAspect="1" noChangeArrowheads="1"/>
          </p:cNvPicPr>
          <p:nvPr>
            <p:ph sz="quarter" idx="4294967295"/>
          </p:nvPr>
        </p:nvPicPr>
        <p:blipFill rotWithShape="1">
          <a:blip r:embed="rId2" cstate="print">
            <a:extLst>
              <a:ext uri="{28A0092B-C50C-407E-A947-70E740481C1C}">
                <a14:useLocalDpi xmlns:a14="http://schemas.microsoft.com/office/drawing/2010/main" val="0"/>
              </a:ext>
            </a:extLst>
          </a:blip>
          <a:srcRect l="32724" t="19654" r="19018" b="11067"/>
          <a:stretch/>
        </p:blipFill>
        <p:spPr bwMode="auto">
          <a:xfrm>
            <a:off x="1422400" y="1325563"/>
            <a:ext cx="6553200" cy="488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7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Rectángulo"/>
          <p:cNvSpPr>
            <a:spLocks noChangeArrowheads="1"/>
          </p:cNvSpPr>
          <p:nvPr/>
        </p:nvSpPr>
        <p:spPr bwMode="auto">
          <a:xfrm>
            <a:off x="1380915" y="771547"/>
            <a:ext cx="64424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pPr>
            <a:r>
              <a:rPr lang="es-ES_tradnl" altLang="es-MX" sz="2400" b="1" dirty="0" smtClean="0">
                <a:solidFill>
                  <a:srgbClr val="FF0000"/>
                </a:solidFill>
                <a:latin typeface="+mn-lt"/>
              </a:rPr>
              <a:t>MANEJO INADECUADO DE HEMOCOMPONENTES</a:t>
            </a:r>
          </a:p>
        </p:txBody>
      </p:sp>
      <p:pic>
        <p:nvPicPr>
          <p:cNvPr id="6147" name="2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0436" y="3771782"/>
            <a:ext cx="648335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4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0436" y="1362672"/>
            <a:ext cx="648335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372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Rectángulo"/>
          <p:cNvSpPr>
            <a:spLocks noChangeArrowheads="1"/>
          </p:cNvSpPr>
          <p:nvPr/>
        </p:nvSpPr>
        <p:spPr bwMode="auto">
          <a:xfrm>
            <a:off x="2256145" y="849321"/>
            <a:ext cx="4350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pPr>
            <a:r>
              <a:rPr lang="es-ES_tradnl" altLang="es-MX" sz="2800" b="1" dirty="0" smtClean="0">
                <a:solidFill>
                  <a:srgbClr val="FF0000"/>
                </a:solidFill>
                <a:latin typeface="+mn-lt"/>
              </a:rPr>
              <a:t>EJEMPLOS DE MAL MANEJO</a:t>
            </a:r>
          </a:p>
        </p:txBody>
      </p:sp>
      <p:pic>
        <p:nvPicPr>
          <p:cNvPr id="7171" name="2 Imagen"/>
          <p:cNvPicPr>
            <a:picLocks noChangeAspect="1"/>
          </p:cNvPicPr>
          <p:nvPr/>
        </p:nvPicPr>
        <p:blipFill rotWithShape="1">
          <a:blip r:embed="rId2">
            <a:extLst>
              <a:ext uri="{28A0092B-C50C-407E-A947-70E740481C1C}">
                <a14:useLocalDpi xmlns:a14="http://schemas.microsoft.com/office/drawing/2010/main" val="0"/>
              </a:ext>
            </a:extLst>
          </a:blip>
          <a:srcRect l="2272" r="3846"/>
          <a:stretch/>
        </p:blipFill>
        <p:spPr bwMode="auto">
          <a:xfrm>
            <a:off x="296332" y="1546139"/>
            <a:ext cx="412113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3 Imagen"/>
          <p:cNvPicPr>
            <a:picLocks noChangeAspect="1"/>
          </p:cNvPicPr>
          <p:nvPr/>
        </p:nvPicPr>
        <p:blipFill rotWithShape="1">
          <a:blip r:embed="rId3">
            <a:extLst>
              <a:ext uri="{28A0092B-C50C-407E-A947-70E740481C1C}">
                <a14:useLocalDpi xmlns:a14="http://schemas.microsoft.com/office/drawing/2010/main" val="0"/>
              </a:ext>
            </a:extLst>
          </a:blip>
          <a:srcRect l="1615" r="2494"/>
          <a:stretch/>
        </p:blipFill>
        <p:spPr bwMode="auto">
          <a:xfrm>
            <a:off x="4665132" y="1486165"/>
            <a:ext cx="4113416" cy="24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4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7694" y="4047790"/>
            <a:ext cx="2536407" cy="28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3776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30188" y="785284"/>
            <a:ext cx="8507412" cy="1196975"/>
          </a:xfrm>
          <a:prstGeom prst="rect">
            <a:avLst/>
          </a:prstGeom>
        </p:spPr>
        <p:txBody>
          <a:bodyPr>
            <a:noAutofit/>
          </a:bodyPr>
          <a:lstStyle/>
          <a:p>
            <a:pPr algn="ctr"/>
            <a:r>
              <a:rPr lang="es-MX" sz="2400" b="1" dirty="0" smtClean="0">
                <a:solidFill>
                  <a:srgbClr val="9A3A3A"/>
                </a:solidFill>
                <a:latin typeface="+mn-lt"/>
              </a:rPr>
              <a:t>Otras causas frecuentes de error asociado a reacciones transfusionales</a:t>
            </a:r>
            <a:endParaRPr lang="es-MX" sz="2400" b="1" dirty="0">
              <a:solidFill>
                <a:srgbClr val="9A3A3A"/>
              </a:solidFill>
              <a:latin typeface="+mn-lt"/>
            </a:endParaRPr>
          </a:p>
        </p:txBody>
      </p:sp>
      <p:sp>
        <p:nvSpPr>
          <p:cNvPr id="3" name="2 Marcador de contenido"/>
          <p:cNvSpPr>
            <a:spLocks noGrp="1"/>
          </p:cNvSpPr>
          <p:nvPr>
            <p:ph idx="4294967295"/>
          </p:nvPr>
        </p:nvSpPr>
        <p:spPr>
          <a:xfrm>
            <a:off x="410369" y="1897592"/>
            <a:ext cx="8147050" cy="4276725"/>
          </a:xfrm>
          <a:prstGeom prst="rect">
            <a:avLst/>
          </a:prstGeom>
        </p:spPr>
        <p:txBody>
          <a:bodyPr>
            <a:normAutofit/>
          </a:bodyPr>
          <a:lstStyle/>
          <a:p>
            <a:r>
              <a:rPr lang="es-MX" sz="2400" dirty="0" smtClean="0">
                <a:solidFill>
                  <a:srgbClr val="C00000"/>
                </a:solidFill>
              </a:rPr>
              <a:t>Error técnico </a:t>
            </a:r>
            <a:r>
              <a:rPr lang="es-MX" sz="2400" dirty="0" smtClean="0"/>
              <a:t>del servicio de transfusión o banco de sangre.</a:t>
            </a:r>
          </a:p>
          <a:p>
            <a:r>
              <a:rPr lang="es-MX" sz="2400" dirty="0" smtClean="0"/>
              <a:t>Confusión en la </a:t>
            </a:r>
            <a:r>
              <a:rPr lang="es-MX" sz="2400" dirty="0" smtClean="0">
                <a:solidFill>
                  <a:srgbClr val="C00000"/>
                </a:solidFill>
              </a:rPr>
              <a:t>distribución del componente sanguíneo.</a:t>
            </a:r>
          </a:p>
          <a:p>
            <a:r>
              <a:rPr lang="es-MX" sz="2400" dirty="0" smtClean="0">
                <a:solidFill>
                  <a:srgbClr val="C00000"/>
                </a:solidFill>
              </a:rPr>
              <a:t>Confusión en la administración </a:t>
            </a:r>
            <a:r>
              <a:rPr lang="es-MX" sz="2400" dirty="0" smtClean="0"/>
              <a:t>del componente sanguíneo, al no seguir con el protocolo de </a:t>
            </a:r>
            <a:r>
              <a:rPr lang="es-MX" sz="2400" dirty="0" smtClean="0">
                <a:solidFill>
                  <a:srgbClr val="C00000"/>
                </a:solidFill>
              </a:rPr>
              <a:t>identificación del receptor.</a:t>
            </a:r>
          </a:p>
          <a:p>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143" y="3872842"/>
            <a:ext cx="3168000" cy="2202291"/>
          </a:xfrm>
          <a:prstGeom prst="rect">
            <a:avLst/>
          </a:prstGeom>
          <a:ln>
            <a:noFill/>
          </a:ln>
          <a:effectLst>
            <a:outerShdw blurRad="190500" algn="tl" rotWithShape="0">
              <a:srgbClr val="000000">
                <a:alpha val="70000"/>
              </a:srgbClr>
            </a:outerShdw>
          </a:effectLst>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b="4297"/>
          <a:stretch/>
        </p:blipFill>
        <p:spPr>
          <a:xfrm>
            <a:off x="5249719" y="3872842"/>
            <a:ext cx="3096000" cy="21842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74043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702734" y="912750"/>
            <a:ext cx="8229600" cy="1143000"/>
          </a:xfrm>
          <a:prstGeom prst="rect">
            <a:avLst/>
          </a:prstGeom>
        </p:spPr>
        <p:txBody>
          <a:bodyPr/>
          <a:lstStyle/>
          <a:p>
            <a:pPr algn="ctr" eaLnBrk="1" hangingPunct="1"/>
            <a:r>
              <a:rPr lang="es-ES_tradnl" altLang="es-MX" sz="3200" b="1" dirty="0" smtClean="0">
                <a:solidFill>
                  <a:srgbClr val="9A3A3A"/>
                </a:solidFill>
                <a:latin typeface="+mn-lt"/>
              </a:rPr>
              <a:t>REACCIONES TRANSFUSIONALES</a:t>
            </a:r>
            <a:endParaRPr lang="es-ES_tradnl" altLang="es-MX" dirty="0" smtClean="0">
              <a:solidFill>
                <a:srgbClr val="9A3A3A"/>
              </a:solidFill>
              <a:latin typeface="+mn-lt"/>
            </a:endParaRPr>
          </a:p>
        </p:txBody>
      </p:sp>
      <p:sp>
        <p:nvSpPr>
          <p:cNvPr id="10243" name="Rectangle 3"/>
          <p:cNvSpPr>
            <a:spLocks noGrp="1" noChangeArrowheads="1"/>
          </p:cNvSpPr>
          <p:nvPr>
            <p:ph type="body" idx="4294967295"/>
          </p:nvPr>
        </p:nvSpPr>
        <p:spPr>
          <a:xfrm>
            <a:off x="428096" y="1813455"/>
            <a:ext cx="5181886" cy="4525962"/>
          </a:xfrm>
          <a:prstGeom prst="rect">
            <a:avLst/>
          </a:prstGeom>
        </p:spPr>
        <p:txBody>
          <a:bodyPr/>
          <a:lstStyle/>
          <a:p>
            <a:pPr marL="0" indent="0" eaLnBrk="1" hangingPunct="1">
              <a:buNone/>
            </a:pPr>
            <a:r>
              <a:rPr lang="es-ES_tradnl" altLang="es-MX" sz="2800" dirty="0" smtClean="0">
                <a:solidFill>
                  <a:srgbClr val="C00000"/>
                </a:solidFill>
              </a:rPr>
              <a:t>DEFINICIÓN:</a:t>
            </a:r>
          </a:p>
          <a:p>
            <a:pPr eaLnBrk="1" hangingPunct="1">
              <a:buFontTx/>
              <a:buNone/>
            </a:pPr>
            <a:r>
              <a:rPr lang="es-ES_tradnl" altLang="es-MX" dirty="0" smtClean="0"/>
              <a:t>   </a:t>
            </a:r>
          </a:p>
          <a:p>
            <a:r>
              <a:rPr lang="es-ES_tradnl" altLang="es-MX" sz="2400" dirty="0" smtClean="0">
                <a:solidFill>
                  <a:srgbClr val="C00000"/>
                </a:solidFill>
              </a:rPr>
              <a:t>Efectos adversos de la transfusión  </a:t>
            </a:r>
            <a:r>
              <a:rPr lang="es-ES_tradnl" altLang="es-MX" sz="2400" dirty="0" smtClean="0"/>
              <a:t>mediados o no por mecanismos inmunes.</a:t>
            </a:r>
          </a:p>
          <a:p>
            <a:pPr marL="0" indent="0">
              <a:buNone/>
            </a:pPr>
            <a:endParaRPr lang="es-ES_tradnl" altLang="es-MX" sz="2400" dirty="0" smtClean="0">
              <a:solidFill>
                <a:srgbClr val="002060"/>
              </a:solidFill>
            </a:endParaRPr>
          </a:p>
          <a:p>
            <a:r>
              <a:rPr lang="es-ES_tradnl" altLang="es-MX" sz="2400" dirty="0"/>
              <a:t>L</a:t>
            </a:r>
            <a:r>
              <a:rPr lang="es-ES_tradnl" altLang="es-MX" sz="2400" dirty="0" smtClean="0"/>
              <a:t>a transmisión de agentes infecciosos, puede ser inmediata o tardía.</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r="5083"/>
          <a:stretch>
            <a:fillRect/>
          </a:stretch>
        </p:blipFill>
        <p:spPr bwMode="auto">
          <a:xfrm>
            <a:off x="6316714" y="3957903"/>
            <a:ext cx="201612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376" y="1874636"/>
            <a:ext cx="2049463"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289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841375"/>
            <a:ext cx="8229600" cy="1143000"/>
          </a:xfrm>
          <a:prstGeom prst="rect">
            <a:avLst/>
          </a:prstGeom>
        </p:spPr>
        <p:txBody>
          <a:bodyPr>
            <a:normAutofit/>
          </a:bodyPr>
          <a:lstStyle/>
          <a:p>
            <a:pPr algn="ctr" eaLnBrk="1" hangingPunct="1"/>
            <a:r>
              <a:rPr lang="es-ES_tradnl" altLang="es-MX" sz="2400" b="1" dirty="0" smtClean="0">
                <a:solidFill>
                  <a:srgbClr val="9A3A3A"/>
                </a:solidFill>
                <a:latin typeface="+mn-lt"/>
              </a:rPr>
              <a:t>REACCIONES TRANSFUSIONALES TEMPRANAS</a:t>
            </a:r>
            <a:endParaRPr lang="es-ES_tradnl" altLang="es-MX" sz="2400" dirty="0" smtClean="0">
              <a:solidFill>
                <a:srgbClr val="9A3A3A"/>
              </a:solidFill>
              <a:latin typeface="+mn-lt"/>
            </a:endParaRPr>
          </a:p>
        </p:txBody>
      </p:sp>
      <p:sp>
        <p:nvSpPr>
          <p:cNvPr id="11267" name="Rectangle 3"/>
          <p:cNvSpPr>
            <a:spLocks noGrp="1" noChangeArrowheads="1"/>
          </p:cNvSpPr>
          <p:nvPr>
            <p:ph type="body" idx="4294967295"/>
          </p:nvPr>
        </p:nvSpPr>
        <p:spPr>
          <a:xfrm>
            <a:off x="474133" y="1659815"/>
            <a:ext cx="8229600" cy="4525963"/>
          </a:xfrm>
          <a:prstGeom prst="rect">
            <a:avLst/>
          </a:prstGeom>
        </p:spPr>
        <p:txBody>
          <a:bodyPr/>
          <a:lstStyle/>
          <a:p>
            <a:pPr marL="0" indent="0" eaLnBrk="1" hangingPunct="1">
              <a:buNone/>
              <a:defRPr/>
            </a:pPr>
            <a:r>
              <a:rPr lang="es-ES_tradnl" sz="2400" b="1" dirty="0" smtClean="0">
                <a:solidFill>
                  <a:srgbClr val="C00000"/>
                </a:solidFill>
              </a:rPr>
              <a:t>REACCIONES INMUNOLOGICAS</a:t>
            </a:r>
          </a:p>
          <a:p>
            <a:pPr eaLnBrk="1" hangingPunct="1">
              <a:buFont typeface="Arial" charset="0"/>
              <a:buChar char="•"/>
              <a:defRPr/>
            </a:pPr>
            <a:endParaRPr lang="es-ES_tradnl" sz="2000" b="1" dirty="0" smtClean="0">
              <a:solidFill>
                <a:srgbClr val="FFCC00"/>
              </a:solidFill>
            </a:endParaRPr>
          </a:p>
          <a:p>
            <a:pPr eaLnBrk="1" hangingPunct="1">
              <a:buFont typeface="Arial" charset="0"/>
              <a:buChar char="•"/>
              <a:defRPr/>
            </a:pPr>
            <a:r>
              <a:rPr lang="es-ES_tradnl" sz="2400" b="1" dirty="0" smtClean="0"/>
              <a:t>REACCION HEMOLITICA</a:t>
            </a:r>
          </a:p>
          <a:p>
            <a:pPr eaLnBrk="1" hangingPunct="1">
              <a:buFont typeface="Arial" charset="0"/>
              <a:buChar char="•"/>
              <a:defRPr/>
            </a:pPr>
            <a:r>
              <a:rPr lang="es-ES_tradnl" sz="2400" b="1" dirty="0" smtClean="0"/>
              <a:t>REACCION FEBRIL</a:t>
            </a:r>
          </a:p>
          <a:p>
            <a:pPr eaLnBrk="1" hangingPunct="1">
              <a:buFont typeface="Arial" charset="0"/>
              <a:buChar char="•"/>
              <a:defRPr/>
            </a:pPr>
            <a:r>
              <a:rPr lang="es-ES_tradnl" sz="2400" b="1" dirty="0" smtClean="0"/>
              <a:t>REACCION ANAFILÁCTICA</a:t>
            </a:r>
          </a:p>
          <a:p>
            <a:pPr eaLnBrk="1" hangingPunct="1">
              <a:buFont typeface="Arial" charset="0"/>
              <a:buChar char="•"/>
              <a:defRPr/>
            </a:pPr>
            <a:r>
              <a:rPr lang="es-ES_tradnl" sz="2400" b="1" dirty="0" smtClean="0"/>
              <a:t>URTICARIA</a:t>
            </a:r>
          </a:p>
          <a:p>
            <a:pPr eaLnBrk="1" hangingPunct="1">
              <a:buFont typeface="Arial" charset="0"/>
              <a:buChar char="•"/>
              <a:defRPr/>
            </a:pPr>
            <a:r>
              <a:rPr lang="es-ES_tradnl" sz="2400" b="1" dirty="0" smtClean="0"/>
              <a:t>EDEMA AGUDO DEL PULMÓN</a:t>
            </a:r>
          </a:p>
          <a:p>
            <a:pPr marL="0" indent="0" eaLnBrk="1" hangingPunct="1">
              <a:buFont typeface="Arial" charset="0"/>
              <a:buNone/>
              <a:defRPr/>
            </a:pPr>
            <a:r>
              <a:rPr lang="es-ES_tradnl" sz="2400" b="1" dirty="0"/>
              <a:t> </a:t>
            </a:r>
            <a:r>
              <a:rPr lang="es-ES_tradnl" sz="2400" b="1" dirty="0" smtClean="0"/>
              <a:t> (TRALI)</a:t>
            </a:r>
          </a:p>
          <a:p>
            <a:pPr eaLnBrk="1" hangingPunct="1">
              <a:buFont typeface="Arial" charset="0"/>
              <a:buChar char="•"/>
              <a:defRPr/>
            </a:pPr>
            <a:endParaRPr lang="es-ES_tradnl" sz="2000" dirty="0" smtClean="0"/>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427" y="3922797"/>
            <a:ext cx="221138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759" y="1506466"/>
            <a:ext cx="2244725"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687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40267" y="1176867"/>
            <a:ext cx="8170333" cy="1569660"/>
          </a:xfrm>
          <a:prstGeom prst="rect">
            <a:avLst/>
          </a:prstGeom>
          <a:noFill/>
        </p:spPr>
        <p:txBody>
          <a:bodyPr wrap="square" rtlCol="0">
            <a:spAutoFit/>
          </a:bodyPr>
          <a:lstStyle/>
          <a:p>
            <a:pPr algn="ctr"/>
            <a:r>
              <a:rPr lang="es-MX" sz="3200" dirty="0" smtClean="0"/>
              <a:t>El principio de la </a:t>
            </a:r>
            <a:r>
              <a:rPr lang="es-MX" sz="3200" dirty="0" smtClean="0">
                <a:solidFill>
                  <a:srgbClr val="C00000"/>
                </a:solidFill>
              </a:rPr>
              <a:t>Seguridad Sanguínea </a:t>
            </a:r>
            <a:r>
              <a:rPr lang="es-MX" sz="3200" dirty="0" smtClean="0"/>
              <a:t>es el </a:t>
            </a:r>
            <a:r>
              <a:rPr lang="es-MX" sz="3200" dirty="0" smtClean="0">
                <a:solidFill>
                  <a:srgbClr val="C00000"/>
                </a:solidFill>
              </a:rPr>
              <a:t>Donador de Sangre Voluntario, Altruista y de Repetición </a:t>
            </a:r>
            <a:endParaRPr lang="es-MX" sz="3200" dirty="0">
              <a:solidFill>
                <a:srgbClr val="C00000"/>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433" y="3422905"/>
            <a:ext cx="3407664" cy="26029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5701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390688" y="940859"/>
            <a:ext cx="8229600" cy="1143000"/>
          </a:xfrm>
          <a:prstGeom prst="rect">
            <a:avLst/>
          </a:prstGeom>
        </p:spPr>
        <p:txBody>
          <a:bodyPr>
            <a:normAutofit/>
          </a:bodyPr>
          <a:lstStyle/>
          <a:p>
            <a:pPr algn="ctr" eaLnBrk="1" hangingPunct="1"/>
            <a:r>
              <a:rPr lang="es-ES_tradnl" altLang="es-MX" sz="2400" b="1" dirty="0" smtClean="0">
                <a:solidFill>
                  <a:srgbClr val="9A3A3A"/>
                </a:solidFill>
                <a:latin typeface="+mn-lt"/>
              </a:rPr>
              <a:t>REACCIONES TRANSFUSIONALES TEMPRANAS</a:t>
            </a:r>
          </a:p>
        </p:txBody>
      </p:sp>
      <p:sp>
        <p:nvSpPr>
          <p:cNvPr id="12291" name="Rectangle 3"/>
          <p:cNvSpPr>
            <a:spLocks noGrp="1" noChangeArrowheads="1"/>
          </p:cNvSpPr>
          <p:nvPr>
            <p:ph type="body" idx="4294967295"/>
          </p:nvPr>
        </p:nvSpPr>
        <p:spPr>
          <a:xfrm>
            <a:off x="575733" y="1910292"/>
            <a:ext cx="8229600" cy="4525963"/>
          </a:xfrm>
          <a:prstGeom prst="rect">
            <a:avLst/>
          </a:prstGeom>
        </p:spPr>
        <p:txBody>
          <a:bodyPr/>
          <a:lstStyle/>
          <a:p>
            <a:pPr marL="0" indent="0" eaLnBrk="1" hangingPunct="1">
              <a:buNone/>
            </a:pPr>
            <a:r>
              <a:rPr lang="es-ES_tradnl" altLang="es-MX" sz="2400" b="1" dirty="0" smtClean="0">
                <a:solidFill>
                  <a:srgbClr val="9A3A3A"/>
                </a:solidFill>
              </a:rPr>
              <a:t>REACCIONES NO INMUNOLOGICAS</a:t>
            </a:r>
          </a:p>
          <a:p>
            <a:pPr marL="0" indent="0" eaLnBrk="1" hangingPunct="1">
              <a:buNone/>
            </a:pPr>
            <a:r>
              <a:rPr lang="es-ES_tradnl" altLang="es-MX" sz="800" b="1" dirty="0" smtClean="0">
                <a:solidFill>
                  <a:srgbClr val="9A3A3A"/>
                </a:solidFill>
              </a:rPr>
              <a:t>     </a:t>
            </a:r>
          </a:p>
          <a:p>
            <a:pPr eaLnBrk="1" hangingPunct="1">
              <a:buBlip>
                <a:blip r:embed="rId2"/>
              </a:buBlip>
            </a:pPr>
            <a:r>
              <a:rPr lang="es-ES_tradnl" altLang="es-MX" sz="2400" b="1" dirty="0" smtClean="0"/>
              <a:t>Insuficiencia cardiaca congestiva (TACO)</a:t>
            </a:r>
          </a:p>
          <a:p>
            <a:pPr eaLnBrk="1" hangingPunct="1">
              <a:buBlip>
                <a:blip r:embed="rId2"/>
              </a:buBlip>
            </a:pPr>
            <a:r>
              <a:rPr lang="es-ES_tradnl" altLang="es-MX" sz="2400" b="1" dirty="0" smtClean="0"/>
              <a:t>Choque séptico</a:t>
            </a:r>
          </a:p>
          <a:p>
            <a:pPr eaLnBrk="1" hangingPunct="1">
              <a:buBlip>
                <a:blip r:embed="rId2"/>
              </a:buBlip>
            </a:pPr>
            <a:r>
              <a:rPr lang="es-ES_tradnl" altLang="es-MX" sz="2400" b="1" dirty="0" smtClean="0"/>
              <a:t>Hemólisis no inmune (</a:t>
            </a:r>
            <a:r>
              <a:rPr lang="es-ES_tradnl" altLang="es-MX" sz="2400" b="1" dirty="0" err="1" smtClean="0"/>
              <a:t>temp</a:t>
            </a:r>
            <a:r>
              <a:rPr lang="es-ES_tradnl" altLang="es-MX" sz="2400" b="1" dirty="0" smtClean="0"/>
              <a:t>)</a:t>
            </a:r>
          </a:p>
          <a:p>
            <a:pPr eaLnBrk="1" hangingPunct="1">
              <a:buBlip>
                <a:blip r:embed="rId2"/>
              </a:buBlip>
            </a:pPr>
            <a:r>
              <a:rPr lang="es-ES_tradnl" altLang="es-MX" sz="2400" b="1" dirty="0" smtClean="0"/>
              <a:t>Hipotermia</a:t>
            </a:r>
          </a:p>
          <a:p>
            <a:pPr eaLnBrk="1" hangingPunct="1">
              <a:buBlip>
                <a:blip r:embed="rId2"/>
              </a:buBlip>
            </a:pPr>
            <a:r>
              <a:rPr lang="es-ES_tradnl" altLang="es-MX" sz="2400" b="1" dirty="0" smtClean="0"/>
              <a:t>Embolia (aire)</a:t>
            </a:r>
          </a:p>
          <a:p>
            <a:pPr eaLnBrk="1" hangingPunct="1">
              <a:buBlip>
                <a:blip r:embed="rId2"/>
              </a:buBlip>
            </a:pPr>
            <a:r>
              <a:rPr lang="es-ES_tradnl" altLang="es-MX" sz="2400" b="1" dirty="0" err="1" smtClean="0"/>
              <a:t>Hiperpotasemia</a:t>
            </a:r>
            <a:r>
              <a:rPr lang="es-ES_tradnl" altLang="es-MX" sz="2400" b="1" dirty="0" smtClean="0"/>
              <a:t> (caducidad)</a:t>
            </a:r>
          </a:p>
          <a:p>
            <a:pPr eaLnBrk="1" hangingPunct="1">
              <a:buBlip>
                <a:blip r:embed="rId2"/>
              </a:buBlip>
            </a:pPr>
            <a:r>
              <a:rPr lang="es-ES_tradnl" altLang="es-MX" sz="2400" b="1" dirty="0" smtClean="0"/>
              <a:t>Hipocalcemia(caducidad)</a:t>
            </a:r>
          </a:p>
          <a:p>
            <a:pPr eaLnBrk="1" hangingPunct="1">
              <a:buFontTx/>
              <a:buNone/>
            </a:pPr>
            <a:endParaRPr lang="es-ES_tradnl" altLang="es-MX" sz="2000" b="1" dirty="0" smtClean="0"/>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t="9981"/>
          <a:stretch>
            <a:fillRect/>
          </a:stretch>
        </p:blipFill>
        <p:spPr bwMode="auto">
          <a:xfrm>
            <a:off x="6172288" y="2503835"/>
            <a:ext cx="2448000" cy="264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872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270933" y="1724025"/>
            <a:ext cx="4656667" cy="5133975"/>
          </a:xfrm>
          <a:prstGeom prst="rect">
            <a:avLst/>
          </a:prstGeom>
        </p:spPr>
        <p:txBody>
          <a:bodyPr>
            <a:normAutofit/>
          </a:bodyPr>
          <a:lstStyle/>
          <a:p>
            <a:pPr>
              <a:defRPr/>
            </a:pPr>
            <a:r>
              <a:rPr lang="es-MX" sz="2400" dirty="0" smtClean="0">
                <a:solidFill>
                  <a:srgbClr val="9A3A3A"/>
                </a:solidFill>
                <a:latin typeface="+mn-lt"/>
              </a:rPr>
              <a:t>ACCIONES ANTE UNA REACCION TRANSFUSIONAL:</a:t>
            </a:r>
            <a:br>
              <a:rPr lang="es-MX" sz="2400" dirty="0" smtClean="0">
                <a:solidFill>
                  <a:srgbClr val="9A3A3A"/>
                </a:solidFill>
                <a:latin typeface="+mn-lt"/>
              </a:rPr>
            </a:br>
            <a:r>
              <a:rPr lang="es-MX" sz="1800" dirty="0">
                <a:solidFill>
                  <a:srgbClr val="9A3A3A"/>
                </a:solidFill>
                <a:latin typeface="+mn-lt"/>
              </a:rPr>
              <a:t/>
            </a:r>
            <a:br>
              <a:rPr lang="es-MX" sz="1800" dirty="0">
                <a:solidFill>
                  <a:srgbClr val="9A3A3A"/>
                </a:solidFill>
                <a:latin typeface="+mn-lt"/>
              </a:rPr>
            </a:br>
            <a:r>
              <a:rPr lang="es-MX" sz="2000" b="0" dirty="0" smtClean="0">
                <a:latin typeface="+mn-lt"/>
              </a:rPr>
              <a:t>1</a:t>
            </a:r>
            <a:r>
              <a:rPr lang="es-MX" sz="2000" dirty="0" smtClean="0">
                <a:latin typeface="+mn-lt"/>
              </a:rPr>
              <a:t> . </a:t>
            </a:r>
            <a:r>
              <a:rPr lang="es-MX" sz="2000" b="0" dirty="0" smtClean="0">
                <a:solidFill>
                  <a:srgbClr val="FF0000"/>
                </a:solidFill>
                <a:latin typeface="+mn-lt"/>
              </a:rPr>
              <a:t>SUSPENDER</a:t>
            </a:r>
            <a:r>
              <a:rPr lang="es-MX" sz="2000" b="0" dirty="0" smtClean="0">
                <a:latin typeface="+mn-lt"/>
              </a:rPr>
              <a:t> LA TRANSFUSIÓN</a:t>
            </a:r>
            <a:br>
              <a:rPr lang="es-MX" sz="2000" b="0" dirty="0" smtClean="0">
                <a:latin typeface="+mn-lt"/>
              </a:rPr>
            </a:br>
            <a:r>
              <a:rPr lang="es-MX" sz="2000" b="0" dirty="0" smtClean="0">
                <a:latin typeface="+mn-lt"/>
              </a:rPr>
              <a:t/>
            </a:r>
            <a:br>
              <a:rPr lang="es-MX" sz="2000" b="0" dirty="0" smtClean="0">
                <a:latin typeface="+mn-lt"/>
              </a:rPr>
            </a:br>
            <a:r>
              <a:rPr lang="es-MX" sz="2000" b="0" dirty="0" smtClean="0">
                <a:latin typeface="+mn-lt"/>
              </a:rPr>
              <a:t>2. </a:t>
            </a:r>
            <a:r>
              <a:rPr lang="es-MX" sz="2000" b="0" dirty="0" smtClean="0">
                <a:solidFill>
                  <a:srgbClr val="FF0000"/>
                </a:solidFill>
                <a:latin typeface="+mn-lt"/>
              </a:rPr>
              <a:t>VERIFICAR DATOS </a:t>
            </a:r>
            <a:r>
              <a:rPr lang="es-MX" sz="2000" b="0" dirty="0" smtClean="0">
                <a:latin typeface="+mn-lt"/>
              </a:rPr>
              <a:t>(NOMBRE, No. DE CAMA, GRUPO SANGUÍNEO,INDICACION, ETC)</a:t>
            </a:r>
            <a:br>
              <a:rPr lang="es-MX" sz="2000" b="0" dirty="0" smtClean="0">
                <a:latin typeface="+mn-lt"/>
              </a:rPr>
            </a:br>
            <a:r>
              <a:rPr lang="es-MX" sz="2000" b="0" dirty="0" smtClean="0">
                <a:latin typeface="+mn-lt"/>
              </a:rPr>
              <a:t/>
            </a:r>
            <a:br>
              <a:rPr lang="es-MX" sz="2000" b="0" dirty="0" smtClean="0">
                <a:latin typeface="+mn-lt"/>
              </a:rPr>
            </a:br>
            <a:r>
              <a:rPr lang="es-MX" sz="2000" b="0" dirty="0" smtClean="0">
                <a:latin typeface="+mn-lt"/>
              </a:rPr>
              <a:t>3. CONSIGNAR EN EL EXPEDIENTE CLÍNICO</a:t>
            </a:r>
            <a:r>
              <a:rPr lang="es-MX" sz="2000" b="0" dirty="0" smtClean="0">
                <a:latin typeface="+mn-lt"/>
                <a:sym typeface="Wingdings" pitchFamily="2" charset="2"/>
              </a:rPr>
              <a:t></a:t>
            </a:r>
            <a:r>
              <a:rPr lang="es-MX" sz="2000" b="0" dirty="0" smtClean="0">
                <a:solidFill>
                  <a:srgbClr val="FF0000"/>
                </a:solidFill>
                <a:latin typeface="+mn-lt"/>
              </a:rPr>
              <a:t>NOTA con datos del evento</a:t>
            </a:r>
            <a:r>
              <a:rPr lang="es-MX" sz="2000" b="0" dirty="0" smtClean="0">
                <a:latin typeface="+mn-lt"/>
              </a:rPr>
              <a:t/>
            </a:r>
            <a:br>
              <a:rPr lang="es-MX" sz="2000" b="0" dirty="0" smtClean="0">
                <a:latin typeface="+mn-lt"/>
              </a:rPr>
            </a:br>
            <a:r>
              <a:rPr lang="es-MX" sz="2000" b="0" dirty="0" smtClean="0">
                <a:latin typeface="+mn-lt"/>
              </a:rPr>
              <a:t/>
            </a:r>
            <a:br>
              <a:rPr lang="es-MX" sz="2000" b="0" dirty="0" smtClean="0">
                <a:latin typeface="+mn-lt"/>
              </a:rPr>
            </a:br>
            <a:r>
              <a:rPr lang="es-MX" sz="2000" b="0" dirty="0" smtClean="0">
                <a:latin typeface="+mn-lt"/>
              </a:rPr>
              <a:t>4. </a:t>
            </a:r>
            <a:r>
              <a:rPr lang="es-MX" sz="2000" b="0" dirty="0" smtClean="0">
                <a:solidFill>
                  <a:srgbClr val="FF0000"/>
                </a:solidFill>
                <a:latin typeface="+mn-lt"/>
              </a:rPr>
              <a:t>ENVIAR EL RESTO DEL</a:t>
            </a:r>
            <a:r>
              <a:rPr lang="es-MX" sz="2000" dirty="0">
                <a:solidFill>
                  <a:srgbClr val="FF0000"/>
                </a:solidFill>
                <a:latin typeface="+mn-lt"/>
              </a:rPr>
              <a:t/>
            </a:r>
            <a:br>
              <a:rPr lang="es-MX" sz="2000" dirty="0">
                <a:solidFill>
                  <a:srgbClr val="FF0000"/>
                </a:solidFill>
                <a:latin typeface="+mn-lt"/>
              </a:rPr>
            </a:br>
            <a:r>
              <a:rPr lang="es-MX" sz="2000" b="0" dirty="0" smtClean="0">
                <a:solidFill>
                  <a:srgbClr val="FF0000"/>
                </a:solidFill>
                <a:latin typeface="+mn-lt"/>
              </a:rPr>
              <a:t>HEMOCOMPONENTE Y NUEVA MUESTRA DEL PACIENTE AL BANCO DE SANGRE</a:t>
            </a:r>
            <a:r>
              <a:rPr lang="es-MX" sz="2000" b="0" dirty="0" smtClean="0">
                <a:latin typeface="+mn-lt"/>
              </a:rPr>
              <a:t/>
            </a:r>
            <a:br>
              <a:rPr lang="es-MX" sz="2000" b="0" dirty="0" smtClean="0">
                <a:latin typeface="+mn-lt"/>
              </a:rPr>
            </a:br>
            <a:endParaRPr lang="es-MX" sz="2000" b="0" dirty="0">
              <a:latin typeface="+mn-lt"/>
            </a:endParaRPr>
          </a:p>
        </p:txBody>
      </p:sp>
      <p:sp>
        <p:nvSpPr>
          <p:cNvPr id="87043" name="Subtítulo 2"/>
          <p:cNvSpPr>
            <a:spLocks noGrp="1"/>
          </p:cNvSpPr>
          <p:nvPr>
            <p:ph type="subTitle" idx="4294967295"/>
          </p:nvPr>
        </p:nvSpPr>
        <p:spPr bwMode="auto">
          <a:xfrm>
            <a:off x="1310217" y="691602"/>
            <a:ext cx="6191250" cy="949325"/>
          </a:xfrm>
          <a:prstGeom prst="rect">
            <a:avLst/>
          </a:prstGeom>
          <a:noFill/>
          <a:ln>
            <a:miter lim="800000"/>
            <a:headEnd/>
            <a:tailEnd/>
          </a:ln>
        </p:spPr>
        <p:txBody>
          <a:bodyPr>
            <a:normAutofit/>
          </a:bodyPr>
          <a:lstStyle/>
          <a:p>
            <a:pPr marL="0" indent="0" algn="ctr">
              <a:buFont typeface="Arial" charset="0"/>
              <a:buNone/>
            </a:pPr>
            <a:r>
              <a:rPr lang="es-MX" altLang="es-MX" sz="2800" b="1" i="0" dirty="0" smtClean="0">
                <a:solidFill>
                  <a:srgbClr val="9A3A3A"/>
                </a:solidFill>
              </a:rPr>
              <a:t>HEMOVIGILANCIA EN EL SERVICIO</a:t>
            </a:r>
          </a:p>
        </p:txBody>
      </p:sp>
      <p:pic>
        <p:nvPicPr>
          <p:cNvPr id="87044" name="Picture 5" descr="http://www.learnbloodtransfusion.org.uk/9-pic-photo2.jpg"/>
          <p:cNvPicPr>
            <a:picLocks noChangeAspect="1" noChangeArrowheads="1"/>
          </p:cNvPicPr>
          <p:nvPr/>
        </p:nvPicPr>
        <p:blipFill>
          <a:blip r:embed="rId2" cstate="print"/>
          <a:srcRect/>
          <a:stretch>
            <a:fillRect/>
          </a:stretch>
        </p:blipFill>
        <p:spPr bwMode="auto">
          <a:xfrm>
            <a:off x="4722813" y="1824000"/>
            <a:ext cx="4048125" cy="3943350"/>
          </a:xfrm>
          <a:prstGeom prst="rect">
            <a:avLst/>
          </a:prstGeom>
          <a:noFill/>
          <a:ln w="9525">
            <a:noFill/>
            <a:miter lim="800000"/>
            <a:headEnd/>
            <a:tailEnd/>
          </a:ln>
        </p:spPr>
      </p:pic>
    </p:spTree>
    <p:extLst>
      <p:ext uri="{BB962C8B-B14F-4D97-AF65-F5344CB8AC3E}">
        <p14:creationId xmlns:p14="http://schemas.microsoft.com/office/powerpoint/2010/main" val="3676054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79400" y="1813454"/>
            <a:ext cx="7075488" cy="4370387"/>
          </a:xfrm>
          <a:prstGeom prst="rect">
            <a:avLst/>
          </a:prstGeom>
        </p:spPr>
        <p:txBody>
          <a:bodyPr>
            <a:noAutofit/>
          </a:bodyPr>
          <a:lstStyle/>
          <a:p>
            <a:pPr algn="l" eaLnBrk="1" fontAlgn="auto" hangingPunct="1">
              <a:spcAft>
                <a:spcPts val="0"/>
              </a:spcAft>
              <a:defRPr/>
            </a:pPr>
            <a:r>
              <a:rPr lang="es-MX" sz="1800" dirty="0">
                <a:solidFill>
                  <a:srgbClr val="000000"/>
                </a:solidFill>
                <a:latin typeface="Arial" panose="020B0604020202020204" pitchFamily="34" charset="0"/>
                <a:cs typeface="Arial" panose="020B0604020202020204" pitchFamily="34" charset="0"/>
              </a:rPr>
              <a:t>5</a:t>
            </a:r>
            <a:r>
              <a:rPr lang="es-MX" sz="1800" dirty="0" smtClean="0">
                <a:solidFill>
                  <a:srgbClr val="000000"/>
                </a:solidFill>
                <a:latin typeface="Arial" panose="020B0604020202020204" pitchFamily="34" charset="0"/>
                <a:cs typeface="Arial" panose="020B0604020202020204" pitchFamily="34" charset="0"/>
              </a:rPr>
              <a:t>. </a:t>
            </a:r>
            <a:r>
              <a:rPr lang="es-MX" sz="1800" dirty="0" smtClean="0">
                <a:solidFill>
                  <a:srgbClr val="FF0000"/>
                </a:solidFill>
                <a:latin typeface="Montserrat" panose="00000500000000000000" pitchFamily="2" charset="0"/>
                <a:cs typeface="Arial" panose="020B0604020202020204" pitchFamily="34" charset="0"/>
              </a:rPr>
              <a:t>REVISAR </a:t>
            </a:r>
            <a:r>
              <a:rPr lang="es-MX" sz="1800" dirty="0">
                <a:solidFill>
                  <a:srgbClr val="FF0000"/>
                </a:solidFill>
                <a:latin typeface="Montserrat" panose="00000500000000000000" pitchFamily="2" charset="0"/>
                <a:cs typeface="Arial" panose="020B0604020202020204" pitchFamily="34" charset="0"/>
              </a:rPr>
              <a:t>SOLICITUD Y DOCUMENTOS </a:t>
            </a:r>
            <a:r>
              <a:rPr lang="es-MX" sz="1800" dirty="0">
                <a:solidFill>
                  <a:srgbClr val="000000"/>
                </a:solidFill>
                <a:latin typeface="Montserrat" panose="00000500000000000000" pitchFamily="2" charset="0"/>
                <a:cs typeface="Arial" panose="020B0604020202020204" pitchFamily="34" charset="0"/>
              </a:rPr>
              <a:t>DE LA BOLSA DEL HEMOCOMPONENTE </a:t>
            </a:r>
            <a:r>
              <a:rPr lang="es-MX" sz="1800" dirty="0" smtClean="0">
                <a:solidFill>
                  <a:srgbClr val="000000"/>
                </a:solidFill>
                <a:latin typeface="Montserrat" panose="00000500000000000000" pitchFamily="2" charset="0"/>
                <a:cs typeface="Arial" panose="020B0604020202020204" pitchFamily="34" charset="0"/>
              </a:rPr>
              <a:t>Y LOS DATOS </a:t>
            </a:r>
            <a:r>
              <a:rPr lang="es-MX" sz="1800" dirty="0">
                <a:solidFill>
                  <a:srgbClr val="000000"/>
                </a:solidFill>
                <a:latin typeface="Montserrat" panose="00000500000000000000" pitchFamily="2" charset="0"/>
                <a:cs typeface="Arial" panose="020B0604020202020204" pitchFamily="34" charset="0"/>
              </a:rPr>
              <a:t>DEL DONADOR.</a:t>
            </a:r>
            <a:br>
              <a:rPr lang="es-MX" sz="1800" dirty="0">
                <a:solidFill>
                  <a:srgbClr val="000000"/>
                </a:solidFill>
                <a:latin typeface="Montserrat" panose="00000500000000000000" pitchFamily="2" charset="0"/>
                <a:cs typeface="Arial" panose="020B0604020202020204" pitchFamily="34" charset="0"/>
              </a:rPr>
            </a:br>
            <a:r>
              <a:rPr lang="es-MX" sz="1800" dirty="0">
                <a:solidFill>
                  <a:srgbClr val="000000"/>
                </a:solidFill>
                <a:latin typeface="Montserrat" panose="00000500000000000000" pitchFamily="2" charset="0"/>
                <a:cs typeface="Arial" panose="020B0604020202020204" pitchFamily="34" charset="0"/>
              </a:rPr>
              <a:t/>
            </a:r>
            <a:br>
              <a:rPr lang="es-MX" sz="1800" dirty="0">
                <a:solidFill>
                  <a:srgbClr val="000000"/>
                </a:solidFill>
                <a:latin typeface="Montserrat" panose="00000500000000000000" pitchFamily="2" charset="0"/>
                <a:cs typeface="Arial" panose="020B0604020202020204" pitchFamily="34" charset="0"/>
              </a:rPr>
            </a:br>
            <a:r>
              <a:rPr lang="es-MX" sz="1800" dirty="0">
                <a:solidFill>
                  <a:srgbClr val="000000"/>
                </a:solidFill>
                <a:latin typeface="Montserrat" panose="00000500000000000000" pitchFamily="2" charset="0"/>
                <a:cs typeface="Arial" panose="020B0604020202020204" pitchFamily="34" charset="0"/>
              </a:rPr>
              <a:t>6.  </a:t>
            </a:r>
            <a:r>
              <a:rPr lang="es-MX" sz="1800" dirty="0">
                <a:solidFill>
                  <a:srgbClr val="FF0000"/>
                </a:solidFill>
                <a:latin typeface="Montserrat" panose="00000500000000000000" pitchFamily="2" charset="0"/>
                <a:cs typeface="Arial" panose="020B0604020202020204" pitchFamily="34" charset="0"/>
              </a:rPr>
              <a:t>REPETIR </a:t>
            </a:r>
            <a:r>
              <a:rPr lang="es-MX" sz="1800" dirty="0" smtClean="0">
                <a:solidFill>
                  <a:srgbClr val="FF0000"/>
                </a:solidFill>
                <a:latin typeface="Montserrat" panose="00000500000000000000" pitchFamily="2" charset="0"/>
                <a:cs typeface="Arial" panose="020B0604020202020204" pitchFamily="34" charset="0"/>
              </a:rPr>
              <a:t>EL GRUPO </a:t>
            </a:r>
            <a:r>
              <a:rPr lang="es-MX" sz="1800" dirty="0">
                <a:solidFill>
                  <a:srgbClr val="FF0000"/>
                </a:solidFill>
                <a:latin typeface="Montserrat" panose="00000500000000000000" pitchFamily="2" charset="0"/>
                <a:cs typeface="Arial" panose="020B0604020202020204" pitchFamily="34" charset="0"/>
              </a:rPr>
              <a:t>SANGUÍNEO </a:t>
            </a:r>
            <a:r>
              <a:rPr lang="es-MX" sz="1800" dirty="0" smtClean="0">
                <a:solidFill>
                  <a:srgbClr val="FF0000"/>
                </a:solidFill>
                <a:latin typeface="Montserrat" panose="00000500000000000000" pitchFamily="2" charset="0"/>
                <a:cs typeface="Arial" panose="020B0604020202020204" pitchFamily="34" charset="0"/>
              </a:rPr>
              <a:t> </a:t>
            </a:r>
            <a:r>
              <a:rPr lang="es-MX" sz="1800" dirty="0" smtClean="0">
                <a:solidFill>
                  <a:srgbClr val="000000"/>
                </a:solidFill>
                <a:latin typeface="Montserrat" panose="00000500000000000000" pitchFamily="2" charset="0"/>
                <a:cs typeface="Arial" panose="020B0604020202020204" pitchFamily="34" charset="0"/>
              </a:rPr>
              <a:t>EN  LA MUESTRA </a:t>
            </a:r>
            <a:r>
              <a:rPr lang="es-MX" sz="1800" dirty="0">
                <a:solidFill>
                  <a:srgbClr val="000000"/>
                </a:solidFill>
                <a:latin typeface="Montserrat" panose="00000500000000000000" pitchFamily="2" charset="0"/>
                <a:cs typeface="Arial" panose="020B0604020202020204" pitchFamily="34" charset="0"/>
              </a:rPr>
              <a:t>DEL CONCENTRADO ERITROCITARIO </a:t>
            </a:r>
            <a:br>
              <a:rPr lang="es-MX" sz="1800" dirty="0">
                <a:solidFill>
                  <a:srgbClr val="000000"/>
                </a:solidFill>
                <a:latin typeface="Montserrat" panose="00000500000000000000" pitchFamily="2" charset="0"/>
                <a:cs typeface="Arial" panose="020B0604020202020204" pitchFamily="34" charset="0"/>
              </a:rPr>
            </a:br>
            <a:r>
              <a:rPr lang="es-MX" sz="1800" dirty="0">
                <a:solidFill>
                  <a:srgbClr val="000000"/>
                </a:solidFill>
                <a:latin typeface="Montserrat" panose="00000500000000000000" pitchFamily="2" charset="0"/>
                <a:cs typeface="Arial" panose="020B0604020202020204" pitchFamily="34" charset="0"/>
              </a:rPr>
              <a:t/>
            </a:r>
            <a:br>
              <a:rPr lang="es-MX" sz="1800" dirty="0">
                <a:solidFill>
                  <a:srgbClr val="000000"/>
                </a:solidFill>
                <a:latin typeface="Montserrat" panose="00000500000000000000" pitchFamily="2" charset="0"/>
                <a:cs typeface="Arial" panose="020B0604020202020204" pitchFamily="34" charset="0"/>
              </a:rPr>
            </a:br>
            <a:r>
              <a:rPr lang="es-MX" sz="1800" dirty="0">
                <a:solidFill>
                  <a:srgbClr val="000000"/>
                </a:solidFill>
                <a:latin typeface="Montserrat" panose="00000500000000000000" pitchFamily="2" charset="0"/>
                <a:cs typeface="Arial" panose="020B0604020202020204" pitchFamily="34" charset="0"/>
              </a:rPr>
              <a:t>7. REPETIR </a:t>
            </a:r>
            <a:r>
              <a:rPr lang="es-MX" sz="1800" dirty="0" smtClean="0">
                <a:solidFill>
                  <a:srgbClr val="000000"/>
                </a:solidFill>
                <a:latin typeface="Montserrat" panose="00000500000000000000" pitchFamily="2" charset="0"/>
                <a:cs typeface="Arial" panose="020B0604020202020204" pitchFamily="34" charset="0"/>
              </a:rPr>
              <a:t>EL GRUPO </a:t>
            </a:r>
            <a:r>
              <a:rPr lang="es-MX" sz="1800" dirty="0">
                <a:solidFill>
                  <a:srgbClr val="000000"/>
                </a:solidFill>
                <a:latin typeface="Montserrat" panose="00000500000000000000" pitchFamily="2" charset="0"/>
                <a:cs typeface="Arial" panose="020B0604020202020204" pitchFamily="34" charset="0"/>
              </a:rPr>
              <a:t>SANGUÍNEO </a:t>
            </a:r>
            <a:r>
              <a:rPr lang="es-MX" sz="1800" dirty="0" smtClean="0">
                <a:solidFill>
                  <a:srgbClr val="000000"/>
                </a:solidFill>
                <a:latin typeface="Montserrat" panose="00000500000000000000" pitchFamily="2" charset="0"/>
                <a:cs typeface="Arial" panose="020B0604020202020204" pitchFamily="34" charset="0"/>
              </a:rPr>
              <a:t>EN </a:t>
            </a:r>
            <a:r>
              <a:rPr lang="es-MX" sz="1800" dirty="0" smtClean="0">
                <a:solidFill>
                  <a:srgbClr val="FF0000"/>
                </a:solidFill>
                <a:latin typeface="Montserrat" panose="00000500000000000000" pitchFamily="2" charset="0"/>
                <a:cs typeface="Arial" panose="020B0604020202020204" pitchFamily="34" charset="0"/>
              </a:rPr>
              <a:t>NUEVA MUESTRA </a:t>
            </a:r>
            <a:r>
              <a:rPr lang="es-MX" sz="1800" dirty="0">
                <a:solidFill>
                  <a:srgbClr val="FF0000"/>
                </a:solidFill>
                <a:latin typeface="Montserrat" panose="00000500000000000000" pitchFamily="2" charset="0"/>
                <a:cs typeface="Arial" panose="020B0604020202020204" pitchFamily="34" charset="0"/>
              </a:rPr>
              <a:t>DEL PACIENTE</a:t>
            </a:r>
            <a:br>
              <a:rPr lang="es-MX" sz="1800" dirty="0">
                <a:solidFill>
                  <a:srgbClr val="FF0000"/>
                </a:solidFill>
                <a:latin typeface="Montserrat" panose="00000500000000000000" pitchFamily="2" charset="0"/>
                <a:cs typeface="Arial" panose="020B0604020202020204" pitchFamily="34" charset="0"/>
              </a:rPr>
            </a:br>
            <a:r>
              <a:rPr lang="es-MX" sz="1800" dirty="0">
                <a:solidFill>
                  <a:srgbClr val="FF0000"/>
                </a:solidFill>
                <a:latin typeface="Montserrat" panose="00000500000000000000" pitchFamily="2" charset="0"/>
                <a:cs typeface="Arial" panose="020B0604020202020204" pitchFamily="34" charset="0"/>
              </a:rPr>
              <a:t/>
            </a:r>
            <a:br>
              <a:rPr lang="es-MX" sz="1800" dirty="0">
                <a:solidFill>
                  <a:srgbClr val="FF0000"/>
                </a:solidFill>
                <a:latin typeface="Montserrat" panose="00000500000000000000" pitchFamily="2" charset="0"/>
                <a:cs typeface="Arial" panose="020B0604020202020204" pitchFamily="34" charset="0"/>
              </a:rPr>
            </a:br>
            <a:r>
              <a:rPr lang="es-MX" sz="1800" dirty="0">
                <a:solidFill>
                  <a:srgbClr val="000000"/>
                </a:solidFill>
                <a:latin typeface="Montserrat" panose="00000500000000000000" pitchFamily="2" charset="0"/>
                <a:cs typeface="Arial" panose="020B0604020202020204" pitchFamily="34" charset="0"/>
              </a:rPr>
              <a:t>8. REALIZAR </a:t>
            </a:r>
            <a:r>
              <a:rPr lang="es-MX" sz="1800" dirty="0">
                <a:solidFill>
                  <a:srgbClr val="FF0000"/>
                </a:solidFill>
                <a:latin typeface="Montserrat" panose="00000500000000000000" pitchFamily="2" charset="0"/>
                <a:cs typeface="Arial" panose="020B0604020202020204" pitchFamily="34" charset="0"/>
              </a:rPr>
              <a:t>NUEVAMENTE LA PRUEBA DE COMPATIBILIDAD</a:t>
            </a:r>
            <a:r>
              <a:rPr lang="es-MX" sz="1800" dirty="0">
                <a:solidFill>
                  <a:srgbClr val="000000"/>
                </a:solidFill>
                <a:latin typeface="Montserrat" panose="00000500000000000000" pitchFamily="2" charset="0"/>
                <a:cs typeface="Arial" panose="020B0604020202020204" pitchFamily="34" charset="0"/>
              </a:rPr>
              <a:t> </a:t>
            </a:r>
            <a:r>
              <a:rPr lang="es-MX" sz="1800" dirty="0" smtClean="0">
                <a:solidFill>
                  <a:srgbClr val="000000"/>
                </a:solidFill>
                <a:latin typeface="Montserrat" panose="00000500000000000000" pitchFamily="2" charset="0"/>
                <a:cs typeface="Arial" panose="020B0604020202020204" pitchFamily="34" charset="0"/>
              </a:rPr>
              <a:t>SANGUINEA</a:t>
            </a:r>
            <a:br>
              <a:rPr lang="es-MX" sz="1800" dirty="0" smtClean="0">
                <a:solidFill>
                  <a:srgbClr val="000000"/>
                </a:solidFill>
                <a:latin typeface="Montserrat" panose="00000500000000000000" pitchFamily="2" charset="0"/>
                <a:cs typeface="Arial" panose="020B0604020202020204" pitchFamily="34" charset="0"/>
              </a:rPr>
            </a:br>
            <a:r>
              <a:rPr lang="es-MX" sz="1800" dirty="0">
                <a:solidFill>
                  <a:srgbClr val="000000"/>
                </a:solidFill>
                <a:latin typeface="Montserrat" panose="00000500000000000000" pitchFamily="2" charset="0"/>
                <a:cs typeface="Arial" panose="020B0604020202020204" pitchFamily="34" charset="0"/>
              </a:rPr>
              <a:t/>
            </a:r>
            <a:br>
              <a:rPr lang="es-MX" sz="1800" dirty="0">
                <a:solidFill>
                  <a:srgbClr val="000000"/>
                </a:solidFill>
                <a:latin typeface="Montserrat" panose="00000500000000000000" pitchFamily="2" charset="0"/>
                <a:cs typeface="Arial" panose="020B0604020202020204" pitchFamily="34" charset="0"/>
              </a:rPr>
            </a:br>
            <a:r>
              <a:rPr lang="es-MX" sz="1800" dirty="0" smtClean="0">
                <a:solidFill>
                  <a:srgbClr val="000000"/>
                </a:solidFill>
                <a:latin typeface="Montserrat" panose="00000500000000000000" pitchFamily="2" charset="0"/>
                <a:cs typeface="Arial" panose="020B0604020202020204" pitchFamily="34" charset="0"/>
              </a:rPr>
              <a:t>9</a:t>
            </a:r>
            <a:r>
              <a:rPr lang="es-MX" sz="1800" dirty="0">
                <a:solidFill>
                  <a:srgbClr val="000000"/>
                </a:solidFill>
                <a:latin typeface="Montserrat" panose="00000500000000000000" pitchFamily="2" charset="0"/>
                <a:cs typeface="Arial" panose="020B0604020202020204" pitchFamily="34" charset="0"/>
              </a:rPr>
              <a:t>. </a:t>
            </a:r>
            <a:r>
              <a:rPr lang="es-MX" sz="1800" dirty="0" smtClean="0">
                <a:solidFill>
                  <a:srgbClr val="000000"/>
                </a:solidFill>
                <a:latin typeface="Montserrat" panose="00000500000000000000" pitchFamily="2" charset="0"/>
                <a:cs typeface="Arial" panose="020B0604020202020204" pitchFamily="34" charset="0"/>
              </a:rPr>
              <a:t>REPORTAR LOS RESULTADOS</a:t>
            </a:r>
            <a:endParaRPr lang="es-MX" sz="1800" dirty="0">
              <a:solidFill>
                <a:schemeClr val="tx1">
                  <a:lumMod val="75000"/>
                  <a:lumOff val="25000"/>
                </a:schemeClr>
              </a:solidFill>
              <a:latin typeface="Montserrat" panose="00000500000000000000" pitchFamily="2" charset="0"/>
              <a:cs typeface="Arial" panose="020B0604020202020204" pitchFamily="34" charset="0"/>
            </a:endParaRPr>
          </a:p>
        </p:txBody>
      </p:sp>
      <p:sp>
        <p:nvSpPr>
          <p:cNvPr id="69635" name="Subtítulo 2"/>
          <p:cNvSpPr>
            <a:spLocks noGrp="1"/>
          </p:cNvSpPr>
          <p:nvPr>
            <p:ph idx="4294967295"/>
          </p:nvPr>
        </p:nvSpPr>
        <p:spPr>
          <a:xfrm>
            <a:off x="753533" y="948526"/>
            <a:ext cx="7543800" cy="749300"/>
          </a:xfrm>
          <a:prstGeom prst="rect">
            <a:avLst/>
          </a:prstGeom>
        </p:spPr>
        <p:txBody>
          <a:bodyPr/>
          <a:lstStyle/>
          <a:p>
            <a:pPr marL="0" indent="0" algn="ctr" eaLnBrk="1" hangingPunct="1">
              <a:buFont typeface="Calibri" pitchFamily="34" charset="0"/>
              <a:buNone/>
            </a:pPr>
            <a:r>
              <a:rPr lang="es-MX" altLang="es-MX" sz="2700" b="1" i="0" dirty="0" smtClean="0">
                <a:solidFill>
                  <a:srgbClr val="9A3A3A"/>
                </a:solidFill>
              </a:rPr>
              <a:t>HEMOVIGILANCIA EN BANCO DE SANGRE </a:t>
            </a:r>
          </a:p>
        </p:txBody>
      </p:sp>
      <p:pic>
        <p:nvPicPr>
          <p:cNvPr id="86021" name="Picture 5" descr="https://encrypted-tbn2.gstatic.com/images?q=tbn:ANd9GcSIKD87TDpo944BZoLxT753pE2rgkn4GavNuj33YULB9RP7rIki"/>
          <p:cNvPicPr>
            <a:picLocks noChangeAspect="1" noChangeArrowheads="1"/>
          </p:cNvPicPr>
          <p:nvPr/>
        </p:nvPicPr>
        <p:blipFill>
          <a:blip r:embed="rId2"/>
          <a:srcRect/>
          <a:stretch>
            <a:fillRect/>
          </a:stretch>
        </p:blipFill>
        <p:spPr bwMode="auto">
          <a:xfrm>
            <a:off x="5626100" y="4292531"/>
            <a:ext cx="3013594" cy="1815110"/>
          </a:xfrm>
          <a:prstGeom prst="rect">
            <a:avLst/>
          </a:prstGeom>
          <a:ln>
            <a:noFill/>
          </a:ln>
          <a:effectLst>
            <a:outerShdw blurRad="292100" dist="139700" dir="2700000" algn="tl" rotWithShape="0">
              <a:srgbClr val="333333">
                <a:alpha val="65000"/>
              </a:srgbClr>
            </a:outerShdw>
          </a:effectLst>
          <a:extLst/>
        </p:spPr>
      </p:pic>
      <p:pic>
        <p:nvPicPr>
          <p:cNvPr id="86023" name="Picture 7" descr="http://i1.ytimg.com/vi/NjxYxyDHX_U/hqdefault.jpg"/>
          <p:cNvPicPr>
            <a:picLocks noChangeAspect="1" noChangeArrowheads="1"/>
          </p:cNvPicPr>
          <p:nvPr/>
        </p:nvPicPr>
        <p:blipFill>
          <a:blip r:embed="rId3"/>
          <a:srcRect/>
          <a:stretch>
            <a:fillRect/>
          </a:stretch>
        </p:blipFill>
        <p:spPr bwMode="auto">
          <a:xfrm>
            <a:off x="7354888" y="2353702"/>
            <a:ext cx="1671585" cy="1254010"/>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434290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ctrTitle" idx="4294967295"/>
          </p:nvPr>
        </p:nvSpPr>
        <p:spPr>
          <a:xfrm>
            <a:off x="626070" y="855185"/>
            <a:ext cx="8039100" cy="419100"/>
          </a:xfrm>
          <a:prstGeom prst="rect">
            <a:avLst/>
          </a:prstGeom>
        </p:spPr>
        <p:txBody>
          <a:bodyPr>
            <a:noAutofit/>
          </a:bodyPr>
          <a:lstStyle/>
          <a:p>
            <a:pPr algn="ctr">
              <a:defRPr/>
            </a:pPr>
            <a:r>
              <a:rPr lang="en-US" altLang="es-CO" sz="3200" b="1" dirty="0" smtClean="0">
                <a:solidFill>
                  <a:srgbClr val="C00000"/>
                </a:solidFill>
              </a:rPr>
              <a:t>COMITÉ DE MEDICINA TRANSFUSIONAL</a:t>
            </a:r>
          </a:p>
        </p:txBody>
      </p:sp>
      <p:sp>
        <p:nvSpPr>
          <p:cNvPr id="4" name="Rectángulo 3"/>
          <p:cNvSpPr/>
          <p:nvPr/>
        </p:nvSpPr>
        <p:spPr>
          <a:xfrm>
            <a:off x="577454" y="1366690"/>
            <a:ext cx="7698581" cy="2523768"/>
          </a:xfrm>
          <a:prstGeom prst="rect">
            <a:avLst/>
          </a:prstGeom>
        </p:spPr>
        <p:txBody>
          <a:bodyPr>
            <a:spAutoFit/>
          </a:bodyPr>
          <a:lstStyle/>
          <a:p>
            <a:pPr algn="just">
              <a:defRPr/>
            </a:pPr>
            <a:endParaRPr lang="es-MX" dirty="0"/>
          </a:p>
          <a:p>
            <a:pPr marL="160735" indent="-160735" algn="just">
              <a:buFont typeface="Arial" panose="020B0604020202020204" pitchFamily="34" charset="0"/>
              <a:buChar char="•"/>
              <a:defRPr/>
            </a:pPr>
            <a:r>
              <a:rPr lang="es-MX" sz="2000" dirty="0">
                <a:latin typeface="Montserrat" panose="00000500000000000000" pitchFamily="2" charset="0"/>
              </a:rPr>
              <a:t>Fundamento: </a:t>
            </a:r>
            <a:r>
              <a:rPr lang="es-MX" altLang="es-MX" sz="2000" dirty="0">
                <a:solidFill>
                  <a:srgbClr val="C00000"/>
                </a:solidFill>
                <a:latin typeface="Montserrat" panose="00000500000000000000" pitchFamily="2" charset="0"/>
                <a:ea typeface="Calibri" panose="020F0502020204030204" pitchFamily="34" charset="0"/>
                <a:cs typeface="Times New Roman" panose="02020603050405020304" pitchFamily="18" charset="0"/>
              </a:rPr>
              <a:t>Norma Oficial Mexicana NOM 253-SSA1-2012</a:t>
            </a:r>
            <a:r>
              <a:rPr lang="es-MX" altLang="es-MX" sz="2000" dirty="0">
                <a:latin typeface="Montserrat" panose="00000500000000000000" pitchFamily="2" charset="0"/>
                <a:ea typeface="Calibri" panose="020F0502020204030204" pitchFamily="34" charset="0"/>
                <a:cs typeface="Times New Roman" panose="02020603050405020304" pitchFamily="18" charset="0"/>
              </a:rPr>
              <a:t>. “Para la disposición de sangre humana y sus componentes con fines terapéuticos”. Numeral 17.</a:t>
            </a:r>
          </a:p>
          <a:p>
            <a:pPr marL="160735" indent="-160735" algn="just">
              <a:buFont typeface="Arial" panose="020B0604020202020204" pitchFamily="34" charset="0"/>
              <a:buChar char="•"/>
              <a:defRPr/>
            </a:pPr>
            <a:r>
              <a:rPr lang="es-MX" sz="2000" dirty="0">
                <a:solidFill>
                  <a:srgbClr val="C00000"/>
                </a:solidFill>
                <a:latin typeface="Montserrat" panose="00000500000000000000" pitchFamily="2" charset="0"/>
              </a:rPr>
              <a:t>Objetivo:</a:t>
            </a:r>
            <a:r>
              <a:rPr lang="es-MX" sz="2000" dirty="0">
                <a:latin typeface="Montserrat" panose="00000500000000000000" pitchFamily="2" charset="0"/>
              </a:rPr>
              <a:t>  </a:t>
            </a:r>
            <a:r>
              <a:rPr lang="es-MX" sz="2000" b="1" dirty="0">
                <a:latin typeface="Montserrat" panose="00000500000000000000" pitchFamily="2" charset="0"/>
              </a:rPr>
              <a:t>Evaluación y mejoramiento de las practicas transfusionales</a:t>
            </a:r>
          </a:p>
          <a:p>
            <a:pPr marL="160735" indent="-160735" algn="just">
              <a:buFont typeface="Arial" panose="020B0604020202020204" pitchFamily="34" charset="0"/>
              <a:buChar char="•"/>
              <a:defRPr/>
            </a:pPr>
            <a:r>
              <a:rPr lang="es-MX" sz="2000" dirty="0" smtClean="0">
                <a:solidFill>
                  <a:srgbClr val="C00000"/>
                </a:solidFill>
                <a:latin typeface="Montserrat" panose="00000500000000000000" pitchFamily="2" charset="0"/>
              </a:rPr>
              <a:t>Unidades </a:t>
            </a:r>
            <a:r>
              <a:rPr lang="es-MX" sz="2000" dirty="0">
                <a:solidFill>
                  <a:srgbClr val="C00000"/>
                </a:solidFill>
                <a:latin typeface="Montserrat" panose="00000500000000000000" pitchFamily="2" charset="0"/>
              </a:rPr>
              <a:t>hospitalarias donde se transfundan regularmente 50 o más </a:t>
            </a:r>
            <a:r>
              <a:rPr lang="es-MX" sz="2000" dirty="0" err="1" smtClean="0">
                <a:solidFill>
                  <a:srgbClr val="C00000"/>
                </a:solidFill>
                <a:latin typeface="Montserrat" panose="00000500000000000000" pitchFamily="2" charset="0"/>
              </a:rPr>
              <a:t>hemocomponentes</a:t>
            </a:r>
            <a:r>
              <a:rPr lang="es-MX" sz="2000" dirty="0" smtClean="0">
                <a:solidFill>
                  <a:srgbClr val="C00000"/>
                </a:solidFill>
                <a:latin typeface="Montserrat" panose="00000500000000000000" pitchFamily="2" charset="0"/>
              </a:rPr>
              <a:t>.</a:t>
            </a:r>
            <a:endParaRPr lang="es-MX" sz="2000" dirty="0">
              <a:solidFill>
                <a:srgbClr val="C00000"/>
              </a:solidFill>
              <a:latin typeface="Montserrat" panose="00000500000000000000" pitchFamily="2" charset="0"/>
              <a:cs typeface="Times New Roman" panose="02020603050405020304" pitchFamily="18" charset="0"/>
            </a:endParaRPr>
          </a:p>
        </p:txBody>
      </p:sp>
      <p:sp>
        <p:nvSpPr>
          <p:cNvPr id="2" name="Rectángulo 1"/>
          <p:cNvSpPr/>
          <p:nvPr/>
        </p:nvSpPr>
        <p:spPr>
          <a:xfrm>
            <a:off x="577454" y="6071791"/>
            <a:ext cx="7302103" cy="553998"/>
          </a:xfrm>
          <a:prstGeom prst="rect">
            <a:avLst/>
          </a:prstGeom>
        </p:spPr>
        <p:txBody>
          <a:bodyPr>
            <a:spAutoFit/>
          </a:bodyPr>
          <a:lstStyle/>
          <a:p>
            <a:pPr eaLnBrk="1" hangingPunct="1">
              <a:defRPr/>
            </a:pPr>
            <a:r>
              <a:rPr lang="es-MX" altLang="es-MX" sz="750" b="1" dirty="0">
                <a:solidFill>
                  <a:srgbClr val="C00000"/>
                </a:solidFill>
                <a:cs typeface="Arial" panose="020B0604020202020204" pitchFamily="34" charset="0"/>
              </a:rPr>
              <a:t>Bibliografía:</a:t>
            </a:r>
          </a:p>
          <a:p>
            <a:pPr marL="128588" indent="-128588">
              <a:buFont typeface="Arial" panose="020B0604020202020204" pitchFamily="34" charset="0"/>
              <a:buChar char="•"/>
              <a:defRPr/>
            </a:pPr>
            <a:r>
              <a:rPr lang="es-MX" altLang="es-MX" sz="750" b="1" dirty="0">
                <a:cs typeface="Arial" panose="020B0604020202020204" pitchFamily="34" charset="0"/>
              </a:rPr>
              <a:t>NOM 253-SSA1-2012. Para la disposición de sangre humana y sus componentes con fines terapéuticos. Numeral 17.</a:t>
            </a:r>
          </a:p>
          <a:p>
            <a:pPr marL="128588" indent="-128588">
              <a:buFont typeface="Arial" panose="020B0604020202020204" pitchFamily="34" charset="0"/>
              <a:buChar char="•"/>
              <a:defRPr/>
            </a:pPr>
            <a:r>
              <a:rPr lang="es-MX" altLang="es-MX" sz="750" b="1" dirty="0" err="1">
                <a:cs typeface="Arial" panose="020B0604020202020204" pitchFamily="34" charset="0"/>
              </a:rPr>
              <a:t>Guide</a:t>
            </a:r>
            <a:r>
              <a:rPr lang="es-MX" altLang="es-MX" sz="750" b="1" dirty="0">
                <a:cs typeface="Arial" panose="020B0604020202020204" pitchFamily="34" charset="0"/>
              </a:rPr>
              <a:t> to </a:t>
            </a:r>
            <a:r>
              <a:rPr lang="es-MX" altLang="es-MX" sz="750" b="1" dirty="0" err="1">
                <a:cs typeface="Arial" panose="020B0604020202020204" pitchFamily="34" charset="0"/>
              </a:rPr>
              <a:t>the</a:t>
            </a:r>
            <a:r>
              <a:rPr lang="es-MX" altLang="es-MX" sz="750" b="1" dirty="0">
                <a:cs typeface="Arial" panose="020B0604020202020204" pitchFamily="34" charset="0"/>
              </a:rPr>
              <a:t> </a:t>
            </a:r>
            <a:r>
              <a:rPr lang="es-MX" altLang="es-MX" sz="750" b="1" dirty="0" err="1">
                <a:cs typeface="Arial" panose="020B0604020202020204" pitchFamily="34" charset="0"/>
              </a:rPr>
              <a:t>preparation</a:t>
            </a:r>
            <a:r>
              <a:rPr lang="es-MX" altLang="es-MX" sz="750" b="1" dirty="0">
                <a:cs typeface="Arial" panose="020B0604020202020204" pitchFamily="34" charset="0"/>
              </a:rPr>
              <a:t>  use and </a:t>
            </a:r>
            <a:r>
              <a:rPr lang="es-MX" altLang="es-MX" sz="750" b="1" dirty="0" err="1">
                <a:cs typeface="Arial" panose="020B0604020202020204" pitchFamily="34" charset="0"/>
              </a:rPr>
              <a:t>quality</a:t>
            </a:r>
            <a:r>
              <a:rPr lang="es-MX" altLang="es-MX" sz="750" b="1" dirty="0">
                <a:cs typeface="Arial" panose="020B0604020202020204" pitchFamily="34" charset="0"/>
              </a:rPr>
              <a:t> </a:t>
            </a:r>
            <a:r>
              <a:rPr lang="es-MX" altLang="es-MX" sz="750" b="1" dirty="0" err="1">
                <a:cs typeface="Arial" panose="020B0604020202020204" pitchFamily="34" charset="0"/>
              </a:rPr>
              <a:t>Assurance</a:t>
            </a:r>
            <a:r>
              <a:rPr lang="es-MX" altLang="es-MX" sz="750" b="1" dirty="0">
                <a:cs typeface="Arial" panose="020B0604020202020204" pitchFamily="34" charset="0"/>
              </a:rPr>
              <a:t> of </a:t>
            </a:r>
            <a:r>
              <a:rPr lang="es-MX" altLang="es-MX" sz="750" b="1" dirty="0" err="1">
                <a:cs typeface="Arial" panose="020B0604020202020204" pitchFamily="34" charset="0"/>
              </a:rPr>
              <a:t>blood</a:t>
            </a:r>
            <a:r>
              <a:rPr lang="es-MX" altLang="es-MX" sz="750" b="1" dirty="0">
                <a:cs typeface="Arial" panose="020B0604020202020204" pitchFamily="34" charset="0"/>
              </a:rPr>
              <a:t> </a:t>
            </a:r>
            <a:r>
              <a:rPr lang="es-MX" altLang="es-MX" sz="750" b="1" dirty="0" err="1">
                <a:cs typeface="Arial" panose="020B0604020202020204" pitchFamily="34" charset="0"/>
              </a:rPr>
              <a:t>component</a:t>
            </a:r>
            <a:r>
              <a:rPr lang="es-MX" altLang="es-MX" sz="750" b="1" dirty="0">
                <a:cs typeface="Arial" panose="020B0604020202020204" pitchFamily="34" charset="0"/>
              </a:rPr>
              <a:t>  </a:t>
            </a:r>
            <a:r>
              <a:rPr lang="es-MX" altLang="es-MX" sz="750" b="1" dirty="0" err="1">
                <a:cs typeface="Arial" panose="020B0604020202020204" pitchFamily="34" charset="0"/>
              </a:rPr>
              <a:t>European</a:t>
            </a:r>
            <a:r>
              <a:rPr lang="es-MX" altLang="es-MX" sz="750" b="1" dirty="0">
                <a:cs typeface="Arial" panose="020B0604020202020204" pitchFamily="34" charset="0"/>
              </a:rPr>
              <a:t> </a:t>
            </a:r>
            <a:r>
              <a:rPr lang="es-MX" altLang="es-MX" sz="750" b="1" dirty="0" err="1">
                <a:cs typeface="Arial" panose="020B0604020202020204" pitchFamily="34" charset="0"/>
              </a:rPr>
              <a:t>Committe</a:t>
            </a:r>
            <a:r>
              <a:rPr lang="es-MX" altLang="es-MX" sz="750" b="1" dirty="0">
                <a:cs typeface="Arial" panose="020B0604020202020204" pitchFamily="34" charset="0"/>
              </a:rPr>
              <a:t> </a:t>
            </a:r>
            <a:r>
              <a:rPr lang="es-MX" altLang="es-MX" sz="750" b="1" dirty="0" err="1">
                <a:cs typeface="Arial" panose="020B0604020202020204" pitchFamily="34" charset="0"/>
              </a:rPr>
              <a:t>on</a:t>
            </a:r>
            <a:r>
              <a:rPr lang="es-MX" altLang="es-MX" sz="750" b="1" dirty="0">
                <a:cs typeface="Arial" panose="020B0604020202020204" pitchFamily="34" charset="0"/>
              </a:rPr>
              <a:t> </a:t>
            </a:r>
            <a:r>
              <a:rPr lang="es-MX" altLang="es-MX" sz="750" b="1" dirty="0" err="1">
                <a:cs typeface="Arial" panose="020B0604020202020204" pitchFamily="34" charset="0"/>
              </a:rPr>
              <a:t>Blood</a:t>
            </a:r>
            <a:r>
              <a:rPr lang="es-MX" altLang="es-MX" sz="750" b="1" dirty="0">
                <a:cs typeface="Arial" panose="020B0604020202020204" pitchFamily="34" charset="0"/>
              </a:rPr>
              <a:t> transfusión. 16th </a:t>
            </a:r>
            <a:r>
              <a:rPr lang="es-MX" altLang="es-MX" sz="750" b="1" dirty="0" err="1">
                <a:cs typeface="Arial" panose="020B0604020202020204" pitchFamily="34" charset="0"/>
              </a:rPr>
              <a:t>edition</a:t>
            </a:r>
            <a:r>
              <a:rPr lang="es-MX" altLang="es-MX" sz="750" b="1" dirty="0">
                <a:cs typeface="Arial" panose="020B0604020202020204" pitchFamily="34" charset="0"/>
              </a:rPr>
              <a:t> </a:t>
            </a:r>
          </a:p>
          <a:p>
            <a:pPr marL="128588" indent="-128588">
              <a:buFont typeface="Arial" panose="020B0604020202020204" pitchFamily="34" charset="0"/>
              <a:buChar char="•"/>
              <a:defRPr/>
            </a:pPr>
            <a:r>
              <a:rPr lang="es-MX" altLang="es-MX" sz="750" b="1" dirty="0" err="1">
                <a:cs typeface="Arial" panose="020B0604020202020204" pitchFamily="34" charset="0"/>
              </a:rPr>
              <a:t>The</a:t>
            </a:r>
            <a:r>
              <a:rPr lang="es-MX" altLang="es-MX" sz="750" b="1" dirty="0">
                <a:cs typeface="Arial" panose="020B0604020202020204" pitchFamily="34" charset="0"/>
              </a:rPr>
              <a:t> </a:t>
            </a:r>
            <a:r>
              <a:rPr lang="es-MX" altLang="es-MX" sz="750" b="1" dirty="0" err="1">
                <a:cs typeface="Arial" panose="020B0604020202020204" pitchFamily="34" charset="0"/>
              </a:rPr>
              <a:t>Transfusion</a:t>
            </a:r>
            <a:r>
              <a:rPr lang="es-MX" altLang="es-MX" sz="750" b="1" dirty="0">
                <a:cs typeface="Arial" panose="020B0604020202020204" pitchFamily="34" charset="0"/>
              </a:rPr>
              <a:t> </a:t>
            </a:r>
            <a:r>
              <a:rPr lang="es-MX" altLang="es-MX" sz="750" b="1" dirty="0" err="1">
                <a:cs typeface="Arial" panose="020B0604020202020204" pitchFamily="34" charset="0"/>
              </a:rPr>
              <a:t>Commite</a:t>
            </a:r>
            <a:r>
              <a:rPr lang="es-MX" altLang="es-MX" sz="750" b="1" dirty="0">
                <a:cs typeface="Arial" panose="020B0604020202020204" pitchFamily="34" charset="0"/>
              </a:rPr>
              <a:t> </a:t>
            </a:r>
            <a:r>
              <a:rPr lang="es-MX" altLang="es-MX" sz="750" b="1" dirty="0" err="1">
                <a:cs typeface="Arial" panose="020B0604020202020204" pitchFamily="34" charset="0"/>
              </a:rPr>
              <a:t>Putting</a:t>
            </a:r>
            <a:r>
              <a:rPr lang="es-MX" altLang="es-MX" sz="750" b="1" dirty="0">
                <a:cs typeface="Arial" panose="020B0604020202020204" pitchFamily="34" charset="0"/>
              </a:rPr>
              <a:t> </a:t>
            </a:r>
            <a:r>
              <a:rPr lang="es-MX" altLang="es-MX" sz="750" b="1" dirty="0" err="1">
                <a:cs typeface="Arial" panose="020B0604020202020204" pitchFamily="34" charset="0"/>
              </a:rPr>
              <a:t>Patient</a:t>
            </a:r>
            <a:r>
              <a:rPr lang="es-MX" altLang="es-MX" sz="750" b="1" dirty="0">
                <a:cs typeface="Arial" panose="020B0604020202020204" pitchFamily="34" charset="0"/>
              </a:rPr>
              <a:t> Safety </a:t>
            </a:r>
            <a:r>
              <a:rPr lang="es-MX" altLang="es-MX" sz="750" b="1" dirty="0" err="1">
                <a:cs typeface="Arial" panose="020B0604020202020204" pitchFamily="34" charset="0"/>
              </a:rPr>
              <a:t>First</a:t>
            </a:r>
            <a:r>
              <a:rPr lang="es-MX" altLang="es-MX" sz="750" b="1" dirty="0">
                <a:cs typeface="Arial" panose="020B0604020202020204" pitchFamily="34" charset="0"/>
              </a:rPr>
              <a:t>. </a:t>
            </a:r>
            <a:r>
              <a:rPr lang="es-MX" altLang="es-MX" sz="750" b="1" dirty="0" err="1">
                <a:cs typeface="Arial" panose="020B0604020202020204" pitchFamily="34" charset="0"/>
              </a:rPr>
              <a:t>aabb</a:t>
            </a:r>
            <a:r>
              <a:rPr lang="es-MX" altLang="es-MX" sz="750" b="1" dirty="0">
                <a:cs typeface="Arial" panose="020B0604020202020204" pitchFamily="34" charset="0"/>
              </a:rPr>
              <a:t> </a:t>
            </a:r>
            <a:r>
              <a:rPr lang="es-MX" altLang="es-MX" sz="750" b="1" dirty="0" err="1">
                <a:cs typeface="Arial" panose="020B0604020202020204" pitchFamily="34" charset="0"/>
              </a:rPr>
              <a:t>Press</a:t>
            </a:r>
            <a:endParaRPr lang="es-MX" altLang="es-MX" sz="750" b="1" dirty="0">
              <a:cs typeface="Arial" panose="020B0604020202020204" pitchFamily="34" charset="0"/>
            </a:endParaRPr>
          </a:p>
        </p:txBody>
      </p:sp>
      <p:sp>
        <p:nvSpPr>
          <p:cNvPr id="8" name="Marcador de contenido 2"/>
          <p:cNvSpPr txBox="1">
            <a:spLocks/>
          </p:cNvSpPr>
          <p:nvPr/>
        </p:nvSpPr>
        <p:spPr bwMode="auto">
          <a:xfrm>
            <a:off x="528837" y="4105829"/>
            <a:ext cx="8136333" cy="79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88900" indent="-88900" eaLnBrk="1" fontAlgn="auto" hangingPunct="1">
              <a:buClr>
                <a:srgbClr val="C00000"/>
              </a:buClr>
              <a:defRPr/>
            </a:pPr>
            <a:r>
              <a:rPr lang="es-MX" sz="1800" dirty="0" smtClean="0">
                <a:latin typeface="Montserrat" panose="00000500000000000000" pitchFamily="2" charset="0"/>
              </a:rPr>
              <a:t>  PRESIDE</a:t>
            </a:r>
            <a:r>
              <a:rPr lang="es-MX" sz="1800" dirty="0">
                <a:latin typeface="Montserrat" panose="00000500000000000000" pitchFamily="2" charset="0"/>
              </a:rPr>
              <a:t>: Director del hospital o </a:t>
            </a:r>
            <a:r>
              <a:rPr lang="es-MX" sz="1800" dirty="0" smtClean="0">
                <a:latin typeface="Montserrat" panose="00000500000000000000" pitchFamily="2" charset="0"/>
              </a:rPr>
              <a:t>Delegado</a:t>
            </a:r>
            <a:r>
              <a:rPr lang="es-MX" sz="800" dirty="0" smtClean="0">
                <a:latin typeface="Montserrat" panose="00000500000000000000" pitchFamily="2" charset="0"/>
              </a:rPr>
              <a:t>      </a:t>
            </a:r>
            <a:endParaRPr lang="es-MX" sz="800" dirty="0">
              <a:latin typeface="Montserrat" panose="00000500000000000000" pitchFamily="2" charset="0"/>
            </a:endParaRPr>
          </a:p>
          <a:p>
            <a:pPr marL="88900" indent="-88900" algn="just" eaLnBrk="1" fontAlgn="auto" hangingPunct="1">
              <a:buClr>
                <a:srgbClr val="C00000"/>
              </a:buClr>
              <a:defRPr/>
            </a:pPr>
            <a:r>
              <a:rPr lang="es-MX" sz="1800" dirty="0" smtClean="0">
                <a:latin typeface="Montserrat" panose="00000500000000000000" pitchFamily="2" charset="0"/>
              </a:rPr>
              <a:t>  SECRETARIO </a:t>
            </a:r>
            <a:r>
              <a:rPr lang="es-MX" sz="1800" dirty="0">
                <a:latin typeface="Montserrat" panose="00000500000000000000" pitchFamily="2" charset="0"/>
              </a:rPr>
              <a:t>TÉCNICO: Responsable Sanitario de Banco de Sangre o Servicio de Transfusión</a:t>
            </a:r>
          </a:p>
        </p:txBody>
      </p:sp>
      <p:pic>
        <p:nvPicPr>
          <p:cNvPr id="9" name="Picture 2" descr="http://culturacolectiva.com/wp-content/uploads/2013/03/libro1.jpg"/>
          <p:cNvPicPr>
            <a:picLocks noChangeAspect="1" noChangeArrowheads="1"/>
          </p:cNvPicPr>
          <p:nvPr/>
        </p:nvPicPr>
        <p:blipFill>
          <a:blip r:embed="rId2">
            <a:extLst>
              <a:ext uri="{28A0092B-C50C-407E-A947-70E740481C1C}">
                <a14:useLocalDpi xmlns:a14="http://schemas.microsoft.com/office/drawing/2010/main" val="0"/>
              </a:ext>
            </a:extLst>
          </a:blip>
          <a:srcRect l="3685" t="5618" r="3354" b="6461"/>
          <a:stretch>
            <a:fillRect/>
          </a:stretch>
        </p:blipFill>
        <p:spPr bwMode="auto">
          <a:xfrm>
            <a:off x="3099064" y="5138101"/>
            <a:ext cx="1419225" cy="100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3872" y="4898785"/>
            <a:ext cx="1414463"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734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sz="quarter" idx="4294967295"/>
          </p:nvPr>
        </p:nvSpPr>
        <p:spPr bwMode="auto">
          <a:xfrm>
            <a:off x="484716" y="1175809"/>
            <a:ext cx="7977188" cy="5029200"/>
          </a:xfrm>
          <a:prstGeom prst="rect">
            <a:avLst/>
          </a:prstGeom>
          <a:noFill/>
          <a:ln>
            <a:miter lim="800000"/>
            <a:headEnd/>
            <a:tailEnd/>
          </a:ln>
        </p:spPr>
        <p:txBody>
          <a:bodyPr>
            <a:normAutofit/>
          </a:bodyPr>
          <a:lstStyle/>
          <a:p>
            <a:pPr marL="0" indent="0" algn="just" eaLnBrk="1" hangingPunct="1">
              <a:lnSpc>
                <a:spcPct val="90000"/>
              </a:lnSpc>
              <a:buFont typeface="Arial" charset="0"/>
              <a:buNone/>
            </a:pPr>
            <a:r>
              <a:rPr lang="es-MX" altLang="es-MX" sz="2400" dirty="0" smtClean="0">
                <a:ea typeface="MS PGothic" pitchFamily="34" charset="-128"/>
              </a:rPr>
              <a:t>Se</a:t>
            </a:r>
            <a:r>
              <a:rPr lang="es-ES" altLang="es-MX" sz="2400" dirty="0" smtClean="0">
                <a:ea typeface="MS PGothic" pitchFamily="34" charset="-128"/>
              </a:rPr>
              <a:t> deberán incluir a los </a:t>
            </a:r>
            <a:r>
              <a:rPr lang="es-ES" altLang="es-MX" sz="2400" dirty="0" smtClean="0">
                <a:solidFill>
                  <a:srgbClr val="9A3A3A"/>
                </a:solidFill>
                <a:ea typeface="MS PGothic" pitchFamily="34" charset="-128"/>
              </a:rPr>
              <a:t>jefes o coordinadores </a:t>
            </a:r>
            <a:r>
              <a:rPr lang="es-ES" altLang="es-MX" sz="2400" dirty="0" smtClean="0">
                <a:ea typeface="MS PGothic" pitchFamily="34" charset="-128"/>
              </a:rPr>
              <a:t>de los siguientes servicios o departamentos: </a:t>
            </a:r>
          </a:p>
          <a:p>
            <a:pPr marL="0" indent="0" algn="just" eaLnBrk="1" hangingPunct="1">
              <a:lnSpc>
                <a:spcPct val="90000"/>
              </a:lnSpc>
              <a:buFont typeface="Arial" charset="0"/>
              <a:buNone/>
            </a:pPr>
            <a:endParaRPr lang="es-ES" altLang="es-MX" dirty="0" smtClean="0">
              <a:ea typeface="MS PGothic" pitchFamily="34" charset="-128"/>
            </a:endParaRPr>
          </a:p>
          <a:p>
            <a:pPr lvl="1" algn="just" eaLnBrk="1" hangingPunct="1">
              <a:lnSpc>
                <a:spcPct val="90000"/>
              </a:lnSpc>
            </a:pPr>
            <a:r>
              <a:rPr lang="es-ES" altLang="es-MX" sz="2400" dirty="0" smtClean="0">
                <a:ea typeface="MS PGothic" pitchFamily="34" charset="-128"/>
              </a:rPr>
              <a:t>Hematología</a:t>
            </a:r>
          </a:p>
          <a:p>
            <a:pPr lvl="1" algn="just" eaLnBrk="1" hangingPunct="1">
              <a:lnSpc>
                <a:spcPct val="90000"/>
              </a:lnSpc>
            </a:pPr>
            <a:r>
              <a:rPr lang="es-ES" altLang="es-MX" sz="2400" dirty="0" smtClean="0">
                <a:ea typeface="MS PGothic" pitchFamily="34" charset="-128"/>
              </a:rPr>
              <a:t>Oncología</a:t>
            </a:r>
          </a:p>
          <a:p>
            <a:pPr lvl="1" algn="just" eaLnBrk="1" hangingPunct="1">
              <a:lnSpc>
                <a:spcPct val="90000"/>
              </a:lnSpc>
            </a:pPr>
            <a:r>
              <a:rPr lang="es-ES" altLang="es-MX" sz="2400" dirty="0" smtClean="0">
                <a:ea typeface="MS PGothic" pitchFamily="34" charset="-128"/>
              </a:rPr>
              <a:t>Cirugía</a:t>
            </a:r>
          </a:p>
          <a:p>
            <a:pPr lvl="1" algn="just" eaLnBrk="1" hangingPunct="1">
              <a:lnSpc>
                <a:spcPct val="90000"/>
              </a:lnSpc>
            </a:pPr>
            <a:r>
              <a:rPr lang="es-ES" altLang="es-MX" sz="2400" dirty="0" smtClean="0">
                <a:ea typeface="MS PGothic" pitchFamily="34" charset="-128"/>
              </a:rPr>
              <a:t>Ginecología y obstetricia</a:t>
            </a:r>
          </a:p>
          <a:p>
            <a:pPr lvl="1" algn="just" eaLnBrk="1" hangingPunct="1">
              <a:lnSpc>
                <a:spcPct val="90000"/>
              </a:lnSpc>
            </a:pPr>
            <a:r>
              <a:rPr lang="es-ES" altLang="es-MX" sz="2400" dirty="0" smtClean="0">
                <a:ea typeface="MS PGothic" pitchFamily="34" charset="-128"/>
              </a:rPr>
              <a:t>Anestesiología</a:t>
            </a:r>
          </a:p>
          <a:p>
            <a:pPr lvl="1" algn="just" eaLnBrk="1" hangingPunct="1">
              <a:lnSpc>
                <a:spcPct val="90000"/>
              </a:lnSpc>
            </a:pPr>
            <a:r>
              <a:rPr lang="es-ES" altLang="es-MX" sz="2400" dirty="0" smtClean="0">
                <a:ea typeface="MS PGothic" pitchFamily="34" charset="-128"/>
              </a:rPr>
              <a:t>Pediatría</a:t>
            </a:r>
          </a:p>
          <a:p>
            <a:pPr lvl="1" algn="just" eaLnBrk="1" hangingPunct="1">
              <a:lnSpc>
                <a:spcPct val="90000"/>
              </a:lnSpc>
            </a:pPr>
            <a:r>
              <a:rPr lang="es-ES" altLang="es-MX" sz="2400" dirty="0" smtClean="0">
                <a:ea typeface="MS PGothic" pitchFamily="34" charset="-128"/>
              </a:rPr>
              <a:t>Medicina interna</a:t>
            </a:r>
          </a:p>
          <a:p>
            <a:pPr lvl="1" algn="just" eaLnBrk="1" hangingPunct="1">
              <a:lnSpc>
                <a:spcPct val="90000"/>
              </a:lnSpc>
            </a:pPr>
            <a:r>
              <a:rPr lang="es-ES" altLang="es-MX" sz="2400" dirty="0" smtClean="0">
                <a:ea typeface="MS PGothic" pitchFamily="34" charset="-128"/>
              </a:rPr>
              <a:t>Terapia intensiva</a:t>
            </a:r>
          </a:p>
          <a:p>
            <a:pPr lvl="1" algn="just" eaLnBrk="1" hangingPunct="1">
              <a:lnSpc>
                <a:spcPct val="90000"/>
              </a:lnSpc>
            </a:pPr>
            <a:r>
              <a:rPr lang="es-ES" altLang="es-MX" sz="2400" dirty="0" smtClean="0">
                <a:ea typeface="MS PGothic" pitchFamily="34" charset="-128"/>
              </a:rPr>
              <a:t>Urgencias</a:t>
            </a:r>
          </a:p>
          <a:p>
            <a:pPr lvl="1" algn="just" eaLnBrk="1" hangingPunct="1">
              <a:lnSpc>
                <a:spcPct val="90000"/>
              </a:lnSpc>
            </a:pPr>
            <a:r>
              <a:rPr lang="es-ES" altLang="es-MX" sz="2400" dirty="0" smtClean="0">
                <a:ea typeface="MS PGothic" pitchFamily="34" charset="-128"/>
              </a:rPr>
              <a:t>Enfermería</a:t>
            </a:r>
            <a:r>
              <a:rPr lang="es-ES" altLang="es-MX" sz="2400" b="1" dirty="0" smtClean="0">
                <a:ea typeface="MS PGothic" pitchFamily="34" charset="-128"/>
              </a:rPr>
              <a:t> </a:t>
            </a:r>
            <a:endParaRPr lang="es-MX" altLang="es-MX" sz="2400" b="1" dirty="0" smtClean="0">
              <a:ea typeface="MS PGothic" pitchFamily="34" charset="-128"/>
            </a:endParaRPr>
          </a:p>
        </p:txBody>
      </p:sp>
      <p:sp>
        <p:nvSpPr>
          <p:cNvPr id="138242" name="Rectangle 2"/>
          <p:cNvSpPr>
            <a:spLocks noGrp="1" noChangeArrowheads="1"/>
          </p:cNvSpPr>
          <p:nvPr>
            <p:ph type="title" idx="4294967295"/>
          </p:nvPr>
        </p:nvSpPr>
        <p:spPr>
          <a:xfrm>
            <a:off x="1557867" y="543048"/>
            <a:ext cx="5568950" cy="571500"/>
          </a:xfrm>
          <a:prstGeom prst="rect">
            <a:avLst/>
          </a:prstGeom>
        </p:spPr>
        <p:txBody>
          <a:bodyPr>
            <a:normAutofit fontScale="90000"/>
          </a:bodyPr>
          <a:lstStyle/>
          <a:p>
            <a:pPr algn="ctr" eaLnBrk="1" fontAlgn="auto" hangingPunct="1">
              <a:spcAft>
                <a:spcPts val="0"/>
              </a:spcAft>
              <a:defRPr/>
            </a:pPr>
            <a:r>
              <a:rPr lang="es-MX" sz="3600" b="1" dirty="0" smtClean="0">
                <a:solidFill>
                  <a:srgbClr val="9A3A3A"/>
                </a:solidFill>
                <a:effectLst>
                  <a:outerShdw blurRad="38100" dist="38100" dir="2700000" algn="tl">
                    <a:srgbClr val="FFFFFF"/>
                  </a:outerShdw>
                </a:effectLst>
                <a:latin typeface="+mn-lt"/>
                <a:ea typeface="ＭＳ Ｐゴシック" pitchFamily="34" charset="-128"/>
              </a:rPr>
              <a:t>ESTRUCTURA</a:t>
            </a:r>
          </a:p>
        </p:txBody>
      </p:sp>
      <p:sp>
        <p:nvSpPr>
          <p:cNvPr id="3" name="AutoShape 4" descr="Resultado de imagen para enfermeras"/>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3904" y="4018252"/>
            <a:ext cx="3348000" cy="2223676"/>
          </a:xfrm>
          <a:prstGeom prst="rect">
            <a:avLst/>
          </a:prstGeom>
        </p:spPr>
      </p:pic>
      <p:pic>
        <p:nvPicPr>
          <p:cNvPr id="10" name="Picture 4"/>
          <p:cNvPicPr>
            <a:picLocks noChangeAspect="1" noChangeArrowheads="1"/>
          </p:cNvPicPr>
          <p:nvPr/>
        </p:nvPicPr>
        <p:blipFill>
          <a:blip r:embed="rId3" cstate="print"/>
          <a:srcRect/>
          <a:stretch>
            <a:fillRect/>
          </a:stretch>
        </p:blipFill>
        <p:spPr bwMode="auto">
          <a:xfrm>
            <a:off x="4986628" y="1524344"/>
            <a:ext cx="3416009" cy="234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7969145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l="14693" t="6653" r="18216" b="14058"/>
          <a:stretch>
            <a:fillRect/>
          </a:stretch>
        </p:blipFill>
        <p:spPr bwMode="auto">
          <a:xfrm>
            <a:off x="7160602" y="2969261"/>
            <a:ext cx="15049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7" name="Rectangle 3"/>
          <p:cNvSpPr>
            <a:spLocks noGrp="1" noChangeArrowheads="1"/>
          </p:cNvSpPr>
          <p:nvPr>
            <p:ph type="title" idx="4294967295"/>
          </p:nvPr>
        </p:nvSpPr>
        <p:spPr>
          <a:xfrm>
            <a:off x="228071" y="1033992"/>
            <a:ext cx="8297862" cy="574675"/>
          </a:xfrm>
          <a:prstGeom prst="rect">
            <a:avLst/>
          </a:prstGeom>
          <a:noFill/>
          <a:ln>
            <a:noFill/>
          </a:ln>
        </p:spPr>
        <p:style>
          <a:lnRef idx="0">
            <a:scrgbClr r="0" g="0" b="0"/>
          </a:lnRef>
          <a:fillRef idx="0">
            <a:scrgbClr r="0" g="0" b="0"/>
          </a:fillRef>
          <a:effectRef idx="0">
            <a:scrgbClr r="0" g="0" b="0"/>
          </a:effectRef>
          <a:fontRef idx="minor">
            <a:schemeClr val="dk1"/>
          </a:fontRef>
        </p:style>
        <p:txBody>
          <a:bodyPr>
            <a:noAutofit/>
          </a:bodyPr>
          <a:lstStyle/>
          <a:p>
            <a:pPr algn="ctr">
              <a:defRPr/>
            </a:pPr>
            <a:r>
              <a:rPr lang="es-MX" sz="2800" b="1" dirty="0">
                <a:solidFill>
                  <a:srgbClr val="9A3A3A"/>
                </a:solidFill>
              </a:rPr>
              <a:t>Preguntas Básicas a formular en el </a:t>
            </a:r>
            <a:r>
              <a:rPr lang="es-MX" sz="2800" b="1" dirty="0" smtClean="0">
                <a:solidFill>
                  <a:srgbClr val="9A3A3A"/>
                </a:solidFill>
              </a:rPr>
              <a:t>Comité</a:t>
            </a:r>
            <a:br>
              <a:rPr lang="es-MX" sz="2800" b="1" dirty="0" smtClean="0">
                <a:solidFill>
                  <a:srgbClr val="9A3A3A"/>
                </a:solidFill>
              </a:rPr>
            </a:br>
            <a:r>
              <a:rPr lang="es-MX" sz="2800" b="1" dirty="0" smtClean="0">
                <a:solidFill>
                  <a:srgbClr val="9A3A3A"/>
                </a:solidFill>
              </a:rPr>
              <a:t>Manejo Transfusional del paciente</a:t>
            </a:r>
            <a:endParaRPr lang="es-MX" sz="2800" b="1" dirty="0">
              <a:solidFill>
                <a:srgbClr val="9A3A3A"/>
              </a:solidFill>
            </a:endParaRPr>
          </a:p>
        </p:txBody>
      </p:sp>
      <p:sp>
        <p:nvSpPr>
          <p:cNvPr id="134146" name="Rectangle 2"/>
          <p:cNvSpPr>
            <a:spLocks noGrp="1" noChangeArrowheads="1"/>
          </p:cNvSpPr>
          <p:nvPr>
            <p:ph idx="4294967295"/>
          </p:nvPr>
        </p:nvSpPr>
        <p:spPr>
          <a:xfrm>
            <a:off x="567266" y="2245254"/>
            <a:ext cx="6261100" cy="3894137"/>
          </a:xfrm>
          <a:prstGeom prst="rect">
            <a:avLst/>
          </a:prstGeom>
          <a:extLst/>
        </p:spPr>
        <p:txBody>
          <a:bodyPr wrap="square">
            <a:spAutoFit/>
          </a:bodyPr>
          <a:lstStyle/>
          <a:p>
            <a:pPr algn="just">
              <a:lnSpc>
                <a:spcPct val="135000"/>
              </a:lnSpc>
              <a:defRPr/>
            </a:pPr>
            <a:r>
              <a:rPr lang="es-MX" sz="2000" kern="0" dirty="0"/>
              <a:t>¿Cuántas transfusiones se realizan en la Institución?</a:t>
            </a:r>
          </a:p>
          <a:p>
            <a:pPr algn="just">
              <a:lnSpc>
                <a:spcPct val="135000"/>
              </a:lnSpc>
              <a:defRPr/>
            </a:pPr>
            <a:r>
              <a:rPr lang="es-ES_tradnl" sz="2000" kern="0" dirty="0">
                <a:cs typeface="Arial" charset="0"/>
              </a:rPr>
              <a:t>¿Cuánta sangre se solicita por especialidad? </a:t>
            </a:r>
            <a:endParaRPr lang="es-ES_tradnl" sz="2000" kern="0" dirty="0" smtClean="0">
              <a:cs typeface="Arial" charset="0"/>
            </a:endParaRPr>
          </a:p>
          <a:p>
            <a:pPr algn="just">
              <a:lnSpc>
                <a:spcPct val="135000"/>
              </a:lnSpc>
              <a:defRPr/>
            </a:pPr>
            <a:r>
              <a:rPr lang="es-ES_tradnl" sz="2000" kern="0" dirty="0" smtClean="0">
                <a:cs typeface="Arial" charset="0"/>
              </a:rPr>
              <a:t>¿</a:t>
            </a:r>
            <a:r>
              <a:rPr lang="es-ES_tradnl" sz="2000" kern="0" dirty="0">
                <a:cs typeface="Arial" charset="0"/>
              </a:rPr>
              <a:t>Cuánta sangre se devuelve al Banco de Sangre por no haber sido utilizada?</a:t>
            </a:r>
          </a:p>
          <a:p>
            <a:pPr algn="just">
              <a:lnSpc>
                <a:spcPct val="135000"/>
              </a:lnSpc>
              <a:defRPr/>
            </a:pPr>
            <a:r>
              <a:rPr lang="es-ES_tradnl" sz="2000" kern="0" dirty="0">
                <a:cs typeface="Arial" charset="0"/>
              </a:rPr>
              <a:t>¿ Cuánta sangre se desecha?</a:t>
            </a:r>
          </a:p>
          <a:p>
            <a:pPr algn="just">
              <a:lnSpc>
                <a:spcPct val="135000"/>
              </a:lnSpc>
              <a:defRPr/>
            </a:pPr>
            <a:r>
              <a:rPr lang="es-ES_tradnl" sz="2000" kern="0" dirty="0">
                <a:cs typeface="Arial" charset="0"/>
              </a:rPr>
              <a:t>¿ Cuáles son los costos de cada transfusión?</a:t>
            </a:r>
          </a:p>
          <a:p>
            <a:pPr algn="just">
              <a:lnSpc>
                <a:spcPct val="135000"/>
              </a:lnSpc>
              <a:defRPr/>
            </a:pPr>
            <a:r>
              <a:rPr lang="es-ES_tradnl" sz="2000" kern="0" dirty="0">
                <a:cs typeface="Arial" charset="0"/>
              </a:rPr>
              <a:t>¿Se evalúa el beneficio de la transfusión? </a:t>
            </a:r>
          </a:p>
          <a:p>
            <a:pPr algn="just">
              <a:lnSpc>
                <a:spcPct val="135000"/>
              </a:lnSpc>
              <a:defRPr/>
            </a:pPr>
            <a:endParaRPr lang="es-MX" sz="2000" dirty="0"/>
          </a:p>
        </p:txBody>
      </p:sp>
    </p:spTree>
    <p:extLst>
      <p:ext uri="{BB962C8B-B14F-4D97-AF65-F5344CB8AC3E}">
        <p14:creationId xmlns:p14="http://schemas.microsoft.com/office/powerpoint/2010/main" val="299502432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a:extLst>
              <a:ext uri="{28A0092B-C50C-407E-A947-70E740481C1C}">
                <a14:useLocalDpi xmlns:a14="http://schemas.microsoft.com/office/drawing/2010/main" val="0"/>
              </a:ext>
            </a:extLst>
          </a:blip>
          <a:srcRect l="14693" t="6653" r="18216" b="14058"/>
          <a:stretch>
            <a:fillRect/>
          </a:stretch>
        </p:blipFill>
        <p:spPr bwMode="auto">
          <a:xfrm>
            <a:off x="7205785" y="2735384"/>
            <a:ext cx="15049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7" name="Rectangle 3"/>
          <p:cNvSpPr>
            <a:spLocks noGrp="1" noChangeArrowheads="1"/>
          </p:cNvSpPr>
          <p:nvPr>
            <p:ph type="title" idx="4294967295"/>
          </p:nvPr>
        </p:nvSpPr>
        <p:spPr>
          <a:xfrm>
            <a:off x="862135" y="969963"/>
            <a:ext cx="7096125" cy="574675"/>
          </a:xfrm>
          <a:prstGeom prst="rect">
            <a:avLst/>
          </a:prstGeom>
          <a:noFill/>
          <a:ln>
            <a:noFill/>
          </a:ln>
        </p:spPr>
        <p:style>
          <a:lnRef idx="0">
            <a:scrgbClr r="0" g="0" b="0"/>
          </a:lnRef>
          <a:fillRef idx="0">
            <a:scrgbClr r="0" g="0" b="0"/>
          </a:fillRef>
          <a:effectRef idx="0">
            <a:scrgbClr r="0" g="0" b="0"/>
          </a:effectRef>
          <a:fontRef idx="minor">
            <a:schemeClr val="accent3"/>
          </a:fontRef>
        </p:style>
        <p:txBody>
          <a:bodyPr>
            <a:normAutofit/>
          </a:bodyPr>
          <a:lstStyle/>
          <a:p>
            <a:pPr algn="ctr">
              <a:defRPr/>
            </a:pPr>
            <a:r>
              <a:rPr lang="es-MX" sz="2800" b="1" dirty="0">
                <a:solidFill>
                  <a:srgbClr val="9A3A3A"/>
                </a:solidFill>
              </a:rPr>
              <a:t>Preguntas Básicas a formular en el Comité</a:t>
            </a:r>
          </a:p>
        </p:txBody>
      </p:sp>
      <p:sp>
        <p:nvSpPr>
          <p:cNvPr id="134146" name="Rectangle 2"/>
          <p:cNvSpPr>
            <a:spLocks noGrp="1" noChangeArrowheads="1"/>
          </p:cNvSpPr>
          <p:nvPr>
            <p:ph idx="4294967295"/>
          </p:nvPr>
        </p:nvSpPr>
        <p:spPr>
          <a:xfrm>
            <a:off x="711322" y="2064280"/>
            <a:ext cx="6494463" cy="3705225"/>
          </a:xfrm>
          <a:prstGeom prst="rect">
            <a:avLst/>
          </a:prstGeom>
          <a:extLst/>
        </p:spPr>
        <p:txBody>
          <a:bodyPr wrap="square">
            <a:spAutoFit/>
          </a:bodyPr>
          <a:lstStyle/>
          <a:p>
            <a:pPr algn="just">
              <a:lnSpc>
                <a:spcPct val="135000"/>
              </a:lnSpc>
              <a:defRPr/>
            </a:pPr>
            <a:r>
              <a:rPr lang="es-MX" sz="2000" dirty="0"/>
              <a:t>¿Cuántas reacciones transfusionales son evaluadas?</a:t>
            </a:r>
          </a:p>
          <a:p>
            <a:pPr algn="just">
              <a:lnSpc>
                <a:spcPct val="135000"/>
              </a:lnSpc>
              <a:defRPr/>
            </a:pPr>
            <a:r>
              <a:rPr lang="es-ES_tradnl" sz="2000" dirty="0">
                <a:cs typeface="Arial" charset="0"/>
              </a:rPr>
              <a:t>¿Cuán detalladamente son investigadas?</a:t>
            </a:r>
          </a:p>
          <a:p>
            <a:pPr algn="just">
              <a:lnSpc>
                <a:spcPct val="135000"/>
              </a:lnSpc>
              <a:defRPr/>
            </a:pPr>
            <a:r>
              <a:rPr lang="es-ES_tradnl" sz="2000" dirty="0">
                <a:cs typeface="Arial" charset="0"/>
              </a:rPr>
              <a:t>¿Existen procedimientos escritos para que el personal de enfermería comunique  estos episodios? </a:t>
            </a:r>
          </a:p>
          <a:p>
            <a:pPr algn="just">
              <a:lnSpc>
                <a:spcPct val="135000"/>
              </a:lnSpc>
              <a:defRPr/>
            </a:pPr>
            <a:r>
              <a:rPr lang="es-ES_tradnl" sz="2000" dirty="0">
                <a:cs typeface="Arial" charset="0"/>
              </a:rPr>
              <a:t>¿Se informan los resultados de la evaluación? </a:t>
            </a:r>
          </a:p>
          <a:p>
            <a:pPr algn="just">
              <a:lnSpc>
                <a:spcPct val="135000"/>
              </a:lnSpc>
              <a:defRPr/>
            </a:pPr>
            <a:r>
              <a:rPr lang="es-ES_tradnl" sz="2000" dirty="0">
                <a:cs typeface="Arial" charset="0"/>
              </a:rPr>
              <a:t>¿Se discuten esos resultados? </a:t>
            </a:r>
          </a:p>
          <a:p>
            <a:pPr algn="just">
              <a:lnSpc>
                <a:spcPct val="135000"/>
              </a:lnSpc>
              <a:defRPr/>
            </a:pPr>
            <a:r>
              <a:rPr lang="es-ES_tradnl" sz="2000" dirty="0">
                <a:cs typeface="Arial" charset="0"/>
              </a:rPr>
              <a:t>¿Con quién? </a:t>
            </a:r>
            <a:endParaRPr lang="es-MX" sz="2000" dirty="0">
              <a:cs typeface="Times New Roman" pitchFamily="18" charset="0"/>
            </a:endParaRPr>
          </a:p>
          <a:p>
            <a:pPr algn="just">
              <a:lnSpc>
                <a:spcPct val="135000"/>
              </a:lnSpc>
              <a:defRPr/>
            </a:pPr>
            <a:endParaRPr lang="es-MX" dirty="0"/>
          </a:p>
        </p:txBody>
      </p:sp>
    </p:spTree>
    <p:extLst>
      <p:ext uri="{BB962C8B-B14F-4D97-AF65-F5344CB8AC3E}">
        <p14:creationId xmlns:p14="http://schemas.microsoft.com/office/powerpoint/2010/main" val="181755700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ángulo 104"/>
          <p:cNvSpPr/>
          <p:nvPr/>
        </p:nvSpPr>
        <p:spPr>
          <a:xfrm>
            <a:off x="225349" y="6345963"/>
            <a:ext cx="5003293" cy="253916"/>
          </a:xfrm>
          <a:prstGeom prst="rect">
            <a:avLst/>
          </a:prstGeom>
        </p:spPr>
        <p:txBody>
          <a:bodyPr wrap="none">
            <a:spAutoFit/>
          </a:bodyPr>
          <a:lstStyle/>
          <a:p>
            <a:pPr>
              <a:defRPr/>
            </a:pPr>
            <a:r>
              <a:rPr lang="es-MX" altLang="es-MX" sz="1050" b="1" dirty="0">
                <a:latin typeface="+mn-lt"/>
              </a:rPr>
              <a:t>Fuente: </a:t>
            </a:r>
            <a:r>
              <a:rPr lang="es-MX" altLang="es-MX" sz="1050" b="1" dirty="0" smtClean="0">
                <a:latin typeface="+mn-lt"/>
              </a:rPr>
              <a:t>SAGARPA 2014/SERVICIO DE INFORMACIÓN AGROALIMENTARIA Y PESQUERA</a:t>
            </a:r>
            <a:endParaRPr lang="es-MX" sz="1050" b="1" dirty="0">
              <a:latin typeface="+mn-lt"/>
            </a:endParaRPr>
          </a:p>
        </p:txBody>
      </p:sp>
      <p:sp>
        <p:nvSpPr>
          <p:cNvPr id="3" name="Rectangle 2"/>
          <p:cNvSpPr txBox="1">
            <a:spLocks noChangeArrowheads="1"/>
          </p:cNvSpPr>
          <p:nvPr/>
        </p:nvSpPr>
        <p:spPr bwMode="auto">
          <a:xfrm>
            <a:off x="2852258" y="115290"/>
            <a:ext cx="3347206" cy="1087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altLang="es-MX" sz="2400" b="1" dirty="0" smtClean="0">
                <a:solidFill>
                  <a:srgbClr val="9A3A3A"/>
                </a:solidFill>
                <a:latin typeface="+mn-lt"/>
                <a:ea typeface="MS PGothic" panose="020B0600070205080204" pitchFamily="34" charset="-128"/>
              </a:rPr>
              <a:t>FUNCIONES</a:t>
            </a:r>
          </a:p>
          <a:p>
            <a:pPr algn="ctr"/>
            <a:r>
              <a:rPr lang="es-MX" altLang="es-MX" sz="2400" b="1" dirty="0" smtClean="0">
                <a:solidFill>
                  <a:srgbClr val="9A3A3A"/>
                </a:solidFill>
                <a:latin typeface="+mn-lt"/>
                <a:ea typeface="MS PGothic" panose="020B0600070205080204" pitchFamily="34" charset="-128"/>
              </a:rPr>
              <a:t>HEMOVIGILANCIA</a:t>
            </a:r>
          </a:p>
        </p:txBody>
      </p:sp>
      <p:sp>
        <p:nvSpPr>
          <p:cNvPr id="4" name="Rectangle 3"/>
          <p:cNvSpPr txBox="1">
            <a:spLocks noChangeArrowheads="1"/>
          </p:cNvSpPr>
          <p:nvPr/>
        </p:nvSpPr>
        <p:spPr>
          <a:xfrm>
            <a:off x="225349" y="1117248"/>
            <a:ext cx="6073775" cy="5002212"/>
          </a:xfrm>
          <a:prstGeom prst="rect">
            <a:avLst/>
          </a:prstGeom>
          <a:extLst/>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80000"/>
              </a:lnSpc>
              <a:buFont typeface="Calibri" pitchFamily="34" charset="0"/>
              <a:buNone/>
              <a:defRPr/>
            </a:pPr>
            <a:r>
              <a:rPr lang="es-ES" altLang="es-MX" sz="1800" dirty="0" smtClean="0">
                <a:ea typeface="MS PGothic" panose="020B0600070205080204" pitchFamily="34" charset="-128"/>
              </a:rPr>
              <a:t>1. </a:t>
            </a:r>
            <a:r>
              <a:rPr lang="es-ES" altLang="es-MX" sz="1800" dirty="0" smtClean="0">
                <a:solidFill>
                  <a:srgbClr val="9A3A3A"/>
                </a:solidFill>
                <a:ea typeface="MS PGothic" panose="020B0600070205080204" pitchFamily="34" charset="-128"/>
              </a:rPr>
              <a:t>Revisión de la utilización y consumo de los productos sanguíneos (por servicios, por tipos de eventos, etc.)</a:t>
            </a:r>
          </a:p>
          <a:p>
            <a:pPr marL="91440" indent="-91440" algn="just">
              <a:lnSpc>
                <a:spcPct val="80000"/>
              </a:lnSpc>
              <a:defRPr/>
            </a:pPr>
            <a:endParaRPr lang="es-ES" altLang="es-MX" sz="1800" dirty="0" smtClean="0">
              <a:solidFill>
                <a:srgbClr val="FF0000"/>
              </a:solidFill>
              <a:ea typeface="MS PGothic" panose="020B0600070205080204" pitchFamily="34" charset="-128"/>
            </a:endParaRPr>
          </a:p>
          <a:p>
            <a:pPr marL="0" indent="0" algn="just">
              <a:lnSpc>
                <a:spcPct val="80000"/>
              </a:lnSpc>
              <a:buFont typeface="Calibri" pitchFamily="34" charset="0"/>
              <a:buNone/>
              <a:defRPr/>
            </a:pPr>
            <a:r>
              <a:rPr lang="es-ES" altLang="es-MX" sz="1800" dirty="0" smtClean="0">
                <a:ea typeface="MS PGothic" panose="020B0600070205080204" pitchFamily="34" charset="-128"/>
              </a:rPr>
              <a:t>2. </a:t>
            </a:r>
            <a:r>
              <a:rPr lang="es-ES" altLang="es-MX" sz="1800" dirty="0" smtClean="0">
                <a:solidFill>
                  <a:srgbClr val="9A3A3A"/>
                </a:solidFill>
                <a:ea typeface="MS PGothic" panose="020B0600070205080204" pitchFamily="34" charset="-128"/>
              </a:rPr>
              <a:t>Implantación de los </a:t>
            </a:r>
            <a:r>
              <a:rPr lang="es-ES" altLang="es-MX" sz="1800" b="1" dirty="0" smtClean="0">
                <a:solidFill>
                  <a:srgbClr val="9A3A3A"/>
                </a:solidFill>
                <a:ea typeface="MS PGothic" panose="020B0600070205080204" pitchFamily="34" charset="-128"/>
              </a:rPr>
              <a:t>criterios transfusionales </a:t>
            </a:r>
            <a:r>
              <a:rPr lang="es-ES" altLang="es-MX" sz="1800" dirty="0" smtClean="0">
                <a:solidFill>
                  <a:srgbClr val="9A3A3A"/>
                </a:solidFill>
                <a:ea typeface="MS PGothic" panose="020B0600070205080204" pitchFamily="34" charset="-128"/>
              </a:rPr>
              <a:t>mediante protocolos, lineamientos o guías, para uniformar la práctica transfusional hospitalaria. Manejo transfusional del Paciente</a:t>
            </a:r>
          </a:p>
          <a:p>
            <a:pPr marL="91440" indent="-91440" algn="just">
              <a:lnSpc>
                <a:spcPct val="80000"/>
              </a:lnSpc>
              <a:defRPr/>
            </a:pPr>
            <a:endParaRPr lang="es-ES" altLang="es-MX" sz="1800" dirty="0" smtClean="0">
              <a:ea typeface="MS PGothic" panose="020B0600070205080204" pitchFamily="34" charset="-128"/>
            </a:endParaRPr>
          </a:p>
          <a:p>
            <a:pPr marL="0" indent="0" algn="just">
              <a:lnSpc>
                <a:spcPct val="80000"/>
              </a:lnSpc>
              <a:buFont typeface="Calibri" pitchFamily="34" charset="0"/>
              <a:buNone/>
              <a:defRPr/>
            </a:pPr>
            <a:r>
              <a:rPr lang="es-ES" altLang="es-MX" sz="1800" dirty="0" smtClean="0">
                <a:ea typeface="MS PGothic" panose="020B0600070205080204" pitchFamily="34" charset="-128"/>
              </a:rPr>
              <a:t>3. El cumplimiento de consentimiento informado</a:t>
            </a:r>
          </a:p>
          <a:p>
            <a:pPr marL="0" indent="0" algn="just">
              <a:lnSpc>
                <a:spcPct val="80000"/>
              </a:lnSpc>
              <a:buFont typeface="Calibri" pitchFamily="34" charset="0"/>
              <a:buNone/>
              <a:defRPr/>
            </a:pPr>
            <a:endParaRPr lang="es-ES" altLang="es-MX" sz="1800" dirty="0" smtClean="0">
              <a:ea typeface="MS PGothic" panose="020B0600070205080204" pitchFamily="34" charset="-128"/>
            </a:endParaRPr>
          </a:p>
          <a:p>
            <a:pPr marL="0" indent="0" algn="just">
              <a:lnSpc>
                <a:spcPct val="80000"/>
              </a:lnSpc>
              <a:buFont typeface="Calibri" pitchFamily="34" charset="0"/>
              <a:buNone/>
              <a:defRPr/>
            </a:pPr>
            <a:r>
              <a:rPr lang="es-ES" altLang="es-MX" sz="1800" dirty="0" smtClean="0">
                <a:ea typeface="MS PGothic" panose="020B0600070205080204" pitchFamily="34" charset="-128"/>
              </a:rPr>
              <a:t>4. Revisión de los procedimientos y las políticas para la identificación de los pacientes, las muestras y los componentes sanguíneos (Comité de la seguridad del paciente)</a:t>
            </a:r>
          </a:p>
          <a:p>
            <a:pPr marL="91440" indent="-91440" algn="just">
              <a:lnSpc>
                <a:spcPct val="80000"/>
              </a:lnSpc>
              <a:defRPr/>
            </a:pPr>
            <a:endParaRPr lang="es-ES" altLang="es-MX" sz="1800" dirty="0" smtClean="0">
              <a:ea typeface="MS PGothic" panose="020B0600070205080204" pitchFamily="34" charset="-128"/>
            </a:endParaRPr>
          </a:p>
          <a:p>
            <a:pPr marL="0" indent="0" algn="just">
              <a:lnSpc>
                <a:spcPct val="80000"/>
              </a:lnSpc>
              <a:buFont typeface="Calibri" pitchFamily="34" charset="0"/>
              <a:buNone/>
              <a:defRPr/>
            </a:pPr>
            <a:r>
              <a:rPr lang="es-ES" altLang="es-MX" sz="1800" dirty="0" smtClean="0">
                <a:ea typeface="MS PGothic" panose="020B0600070205080204" pitchFamily="34" charset="-128"/>
              </a:rPr>
              <a:t>5. Auditar que se documente adecuadamente en el expediente clínico las indicaciones, procedimientos transfusionales, reacciones  o efectos adversos y su manejo. </a:t>
            </a:r>
          </a:p>
          <a:p>
            <a:pPr marL="0" indent="0" algn="just">
              <a:lnSpc>
                <a:spcPct val="80000"/>
              </a:lnSpc>
              <a:buFont typeface="Calibri" pitchFamily="34" charset="0"/>
              <a:buNone/>
              <a:defRPr/>
            </a:pPr>
            <a:endParaRPr lang="es-ES" altLang="es-MX" sz="1800" dirty="0" smtClean="0">
              <a:ea typeface="MS PGothic" panose="020B0600070205080204" pitchFamily="34" charset="-128"/>
            </a:endParaRPr>
          </a:p>
          <a:p>
            <a:pPr marL="0" indent="0" algn="just">
              <a:lnSpc>
                <a:spcPct val="80000"/>
              </a:lnSpc>
              <a:buFont typeface="Arial" panose="020B0604020202020204" pitchFamily="34" charset="0"/>
              <a:buNone/>
              <a:defRPr/>
            </a:pPr>
            <a:r>
              <a:rPr lang="es-ES" altLang="es-MX" sz="1800" b="1" dirty="0" smtClean="0">
                <a:solidFill>
                  <a:srgbClr val="9A3A3A"/>
                </a:solidFill>
                <a:ea typeface="MS PGothic" panose="020B0600070205080204" pitchFamily="34" charset="-128"/>
              </a:rPr>
              <a:t>6. La revisión de las políticas y los procedimientos para detectar, informar a banco de sangre y analizar las reacciones adversas a la transfusión (</a:t>
            </a:r>
            <a:r>
              <a:rPr lang="es-ES" altLang="es-MX" sz="1800" b="1" dirty="0" err="1" smtClean="0">
                <a:solidFill>
                  <a:srgbClr val="9A3A3A"/>
                </a:solidFill>
                <a:ea typeface="MS PGothic" panose="020B0600070205080204" pitchFamily="34" charset="-128"/>
              </a:rPr>
              <a:t>hemovigilancia</a:t>
            </a:r>
            <a:r>
              <a:rPr lang="es-ES" altLang="es-MX" sz="1800" b="1" dirty="0" smtClean="0">
                <a:solidFill>
                  <a:srgbClr val="9A3A3A"/>
                </a:solidFill>
                <a:ea typeface="MS PGothic" panose="020B0600070205080204" pitchFamily="34" charset="-128"/>
              </a:rPr>
              <a:t>)</a:t>
            </a:r>
            <a:endParaRPr lang="es-ES" altLang="es-MX" sz="1800" b="1" dirty="0">
              <a:solidFill>
                <a:srgbClr val="9A3A3A"/>
              </a:solidFill>
              <a:ea typeface="MS PGothic" panose="020B0600070205080204" pitchFamily="34" charset="-128"/>
            </a:endParaRPr>
          </a:p>
        </p:txBody>
      </p:sp>
      <p:pic>
        <p:nvPicPr>
          <p:cNvPr id="5" name="Marcador de contenido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6901" y="1538288"/>
            <a:ext cx="2128837"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901" y="4320330"/>
            <a:ext cx="2408243" cy="1601225"/>
          </a:xfrm>
          <a:prstGeom prst="rect">
            <a:avLst/>
          </a:prstGeom>
        </p:spPr>
      </p:pic>
    </p:spTree>
    <p:extLst>
      <p:ext uri="{BB962C8B-B14F-4D97-AF65-F5344CB8AC3E}">
        <p14:creationId xmlns:p14="http://schemas.microsoft.com/office/powerpoint/2010/main" val="570833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TUBES2"/>
          <p:cNvPicPr>
            <a:picLocks noChangeAspect="1" noChangeArrowheads="1"/>
          </p:cNvPicPr>
          <p:nvPr/>
        </p:nvPicPr>
        <p:blipFill>
          <a:blip r:embed="rId2" cstate="print"/>
          <a:srcRect l="14584" t="30556" r="17178"/>
          <a:stretch>
            <a:fillRect/>
          </a:stretch>
        </p:blipFill>
        <p:spPr bwMode="auto">
          <a:xfrm>
            <a:off x="250825" y="1825625"/>
            <a:ext cx="8675688" cy="3984625"/>
          </a:xfrm>
          <a:prstGeom prst="rect">
            <a:avLst/>
          </a:prstGeom>
          <a:noFill/>
          <a:ln w="9525">
            <a:noFill/>
            <a:miter lim="800000"/>
            <a:headEnd/>
            <a:tailEnd/>
          </a:ln>
        </p:spPr>
      </p:pic>
      <p:sp>
        <p:nvSpPr>
          <p:cNvPr id="28677" name="Text Box 5"/>
          <p:cNvSpPr txBox="1">
            <a:spLocks noChangeArrowheads="1"/>
          </p:cNvSpPr>
          <p:nvPr/>
        </p:nvSpPr>
        <p:spPr bwMode="auto">
          <a:xfrm>
            <a:off x="1323008" y="1387542"/>
            <a:ext cx="6833922" cy="584775"/>
          </a:xfrm>
          <a:prstGeom prst="rect">
            <a:avLst/>
          </a:prstGeom>
          <a:noFill/>
          <a:ln w="9525">
            <a:noFill/>
            <a:miter lim="800000"/>
            <a:headEnd/>
            <a:tailEnd/>
          </a:ln>
          <a:effectLst/>
        </p:spPr>
        <p:txBody>
          <a:bodyPr wrap="none">
            <a:spAutoFit/>
          </a:bodyPr>
          <a:lstStyle/>
          <a:p>
            <a:pPr defTabSz="914400"/>
            <a:r>
              <a:rPr lang="es-ES" sz="3200" dirty="0">
                <a:solidFill>
                  <a:prstClr val="white"/>
                </a:solidFill>
              </a:rPr>
              <a:t> </a:t>
            </a:r>
            <a:r>
              <a:rPr lang="es-ES" sz="3200" dirty="0">
                <a:solidFill>
                  <a:prstClr val="black"/>
                </a:solidFill>
              </a:rPr>
              <a:t>Detrás de cada tubo, hay un paciente …</a:t>
            </a:r>
          </a:p>
        </p:txBody>
      </p:sp>
    </p:spTree>
    <p:extLst>
      <p:ext uri="{BB962C8B-B14F-4D97-AF65-F5344CB8AC3E}">
        <p14:creationId xmlns:p14="http://schemas.microsoft.com/office/powerpoint/2010/main" val="22539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09602"/>
                                        </p:tgtEl>
                                        <p:attrNameLst>
                                          <p:attrName>style.visibility</p:attrName>
                                        </p:attrNameLst>
                                      </p:cBhvr>
                                      <p:to>
                                        <p:strVal val="visible"/>
                                      </p:to>
                                    </p:set>
                                    <p:animEffect transition="in" filter="fade">
                                      <p:cBhvr>
                                        <p:cTn id="7" dur="1000"/>
                                        <p:tgtEl>
                                          <p:spTgt spid="409602"/>
                                        </p:tgtEl>
                                      </p:cBhvr>
                                    </p:animEffect>
                                    <p:anim calcmode="lin" valueType="num">
                                      <p:cBhvr>
                                        <p:cTn id="8" dur="1000" fill="hold"/>
                                        <p:tgtEl>
                                          <p:spTgt spid="409602"/>
                                        </p:tgtEl>
                                        <p:attrNameLst>
                                          <p:attrName>ppt_x</p:attrName>
                                        </p:attrNameLst>
                                      </p:cBhvr>
                                      <p:tavLst>
                                        <p:tav tm="0">
                                          <p:val>
                                            <p:strVal val="#ppt_x"/>
                                          </p:val>
                                        </p:tav>
                                        <p:tav tm="100000">
                                          <p:val>
                                            <p:strVal val="#ppt_x"/>
                                          </p:val>
                                        </p:tav>
                                      </p:tavLst>
                                    </p:anim>
                                    <p:anim calcmode="lin" valueType="num">
                                      <p:cBhvr>
                                        <p:cTn id="9" dur="1000" fill="hold"/>
                                        <p:tgtEl>
                                          <p:spTgt spid="409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564934" y="603525"/>
            <a:ext cx="4443099" cy="830997"/>
          </a:xfrm>
          <a:prstGeom prst="rect">
            <a:avLst/>
          </a:prstGeom>
          <a:noFill/>
          <a:ln>
            <a:noFill/>
          </a:ln>
          <a:effectLs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s-MX" b="1" dirty="0" smtClean="0">
                <a:solidFill>
                  <a:srgbClr val="C00000"/>
                </a:solidFill>
                <a:effectLst>
                  <a:outerShdw blurRad="38100" dist="38100" dir="2700000" algn="tl">
                    <a:srgbClr val="FFFFFF"/>
                  </a:outerShdw>
                </a:effectLst>
                <a:latin typeface="Montserrat Light" panose="00000400000000000000" pitchFamily="2" charset="0"/>
              </a:rPr>
              <a:t>TRABAJAMOS POR LA SEGURIDAD DEL PACIENTE</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483" y="2051203"/>
            <a:ext cx="3276000" cy="2184000"/>
          </a:xfrm>
          <a:prstGeom prst="rect">
            <a:avLst/>
          </a:prstGeom>
        </p:spPr>
      </p:pic>
      <p:sp>
        <p:nvSpPr>
          <p:cNvPr id="6" name="CuadroTexto 5"/>
          <p:cNvSpPr txBox="1"/>
          <p:nvPr/>
        </p:nvSpPr>
        <p:spPr>
          <a:xfrm>
            <a:off x="564934" y="5315894"/>
            <a:ext cx="2827867" cy="1046440"/>
          </a:xfrm>
          <a:prstGeom prst="rect">
            <a:avLst/>
          </a:prstGeom>
          <a:noFill/>
        </p:spPr>
        <p:txBody>
          <a:bodyPr wrap="square" rtlCol="0">
            <a:spAutoFit/>
          </a:bodyPr>
          <a:lstStyle/>
          <a:p>
            <a:pPr algn="ctr"/>
            <a:r>
              <a:rPr lang="es-MX" sz="4400" dirty="0">
                <a:solidFill>
                  <a:srgbClr val="9A3A3A"/>
                </a:solidFill>
              </a:rPr>
              <a:t>¡</a:t>
            </a:r>
            <a:r>
              <a:rPr lang="es-MX" sz="4400" dirty="0" smtClean="0">
                <a:solidFill>
                  <a:srgbClr val="9A3A3A"/>
                </a:solidFill>
              </a:rPr>
              <a:t>Gracias!</a:t>
            </a:r>
          </a:p>
          <a:p>
            <a:endParaRPr lang="es-MX" dirty="0"/>
          </a:p>
        </p:txBody>
      </p:sp>
      <p:sp>
        <p:nvSpPr>
          <p:cNvPr id="2" name="Rectángulo 1"/>
          <p:cNvSpPr/>
          <p:nvPr/>
        </p:nvSpPr>
        <p:spPr>
          <a:xfrm>
            <a:off x="4186767" y="4851885"/>
            <a:ext cx="4572000" cy="707886"/>
          </a:xfrm>
          <a:prstGeom prst="rect">
            <a:avLst/>
          </a:prstGeom>
        </p:spPr>
        <p:txBody>
          <a:bodyPr>
            <a:spAutoFit/>
          </a:bodyPr>
          <a:lstStyle/>
          <a:p>
            <a:pPr algn="ctr"/>
            <a:r>
              <a:rPr lang="es-MX" sz="2000" b="1" dirty="0">
                <a:solidFill>
                  <a:srgbClr val="C00000"/>
                </a:solidFill>
                <a:latin typeface="Montserrat Light" panose="00000400000000000000" pitchFamily="2" charset="0"/>
              </a:rPr>
              <a:t>LA MEJOR TRANSFUSIÓN ES LA QUE NO SE LLEVA A CABO</a:t>
            </a:r>
          </a:p>
        </p:txBody>
      </p:sp>
    </p:spTree>
    <p:extLst>
      <p:ext uri="{BB962C8B-B14F-4D97-AF65-F5344CB8AC3E}">
        <p14:creationId xmlns:p14="http://schemas.microsoft.com/office/powerpoint/2010/main" val="3143059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a:grpSpLocks noChangeAspect="1"/>
          </p:cNvGrpSpPr>
          <p:nvPr/>
        </p:nvGrpSpPr>
        <p:grpSpPr>
          <a:xfrm>
            <a:off x="392763" y="1198644"/>
            <a:ext cx="8280000" cy="4805191"/>
            <a:chOff x="1180163" y="1647377"/>
            <a:chExt cx="6800255" cy="3948619"/>
          </a:xfrm>
        </p:grpSpPr>
        <p:sp>
          <p:nvSpPr>
            <p:cNvPr id="67" name="Rectángulo redondeado 66"/>
            <p:cNvSpPr/>
            <p:nvPr/>
          </p:nvSpPr>
          <p:spPr>
            <a:xfrm>
              <a:off x="1180163" y="3696352"/>
              <a:ext cx="1754814" cy="540953"/>
            </a:xfrm>
            <a:prstGeom prst="roundRect">
              <a:avLst>
                <a:gd name="adj" fmla="val 45849"/>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endParaRPr lang="es-MX" sz="1350" kern="0">
                <a:solidFill>
                  <a:prstClr val="white"/>
                </a:solidFill>
                <a:latin typeface="Calibri"/>
              </a:endParaRPr>
            </a:p>
          </p:txBody>
        </p:sp>
        <p:sp>
          <p:nvSpPr>
            <p:cNvPr id="68" name="CuadroTexto 67"/>
            <p:cNvSpPr txBox="1"/>
            <p:nvPr/>
          </p:nvSpPr>
          <p:spPr>
            <a:xfrm>
              <a:off x="1964345" y="1647377"/>
              <a:ext cx="5211579" cy="553998"/>
            </a:xfrm>
            <a:prstGeom prst="rect">
              <a:avLst/>
            </a:prstGeom>
            <a:noFill/>
            <a:ln w="38100">
              <a:solidFill>
                <a:srgbClr val="7030A0"/>
              </a:solidFill>
            </a:ln>
          </p:spPr>
          <p:txBody>
            <a:bodyPr wrap="square" rtlCol="0">
              <a:spAutoFit/>
            </a:bodyPr>
            <a:lstStyle/>
            <a:p>
              <a:pPr algn="ctr" defTabSz="685800">
                <a:defRPr/>
              </a:pPr>
              <a:r>
                <a:rPr lang="es-MX" sz="1500" b="1" kern="0" dirty="0">
                  <a:solidFill>
                    <a:srgbClr val="FF0000"/>
                  </a:solidFill>
                </a:rPr>
                <a:t>DONACIÓN DE SANGRE BASADA EN EL ESQUEMA DE REPOSICIÓN</a:t>
              </a:r>
            </a:p>
          </p:txBody>
        </p:sp>
        <p:grpSp>
          <p:nvGrpSpPr>
            <p:cNvPr id="69" name="Grupo 68"/>
            <p:cNvGrpSpPr/>
            <p:nvPr/>
          </p:nvGrpSpPr>
          <p:grpSpPr>
            <a:xfrm>
              <a:off x="1692914" y="2316437"/>
              <a:ext cx="4914546" cy="818909"/>
              <a:chOff x="3910010" y="2282827"/>
              <a:chExt cx="4963056" cy="863660"/>
            </a:xfrm>
          </p:grpSpPr>
          <p:sp>
            <p:nvSpPr>
              <p:cNvPr id="70" name="Forma libre 69"/>
              <p:cNvSpPr/>
              <p:nvPr/>
            </p:nvSpPr>
            <p:spPr>
              <a:xfrm>
                <a:off x="4004733" y="2536887"/>
                <a:ext cx="4868333" cy="609600"/>
              </a:xfrm>
              <a:custGeom>
                <a:avLst/>
                <a:gdLst>
                  <a:gd name="connsiteX0" fmla="*/ 4868333 w 4868333"/>
                  <a:gd name="connsiteY0" fmla="*/ 16933 h 609600"/>
                  <a:gd name="connsiteX1" fmla="*/ 0 w 4868333"/>
                  <a:gd name="connsiteY1" fmla="*/ 0 h 609600"/>
                  <a:gd name="connsiteX2" fmla="*/ 245533 w 4868333"/>
                  <a:gd name="connsiteY2" fmla="*/ 279400 h 609600"/>
                  <a:gd name="connsiteX3" fmla="*/ 33867 w 4868333"/>
                  <a:gd name="connsiteY3" fmla="*/ 355600 h 609600"/>
                  <a:gd name="connsiteX4" fmla="*/ 397933 w 4868333"/>
                  <a:gd name="connsiteY4" fmla="*/ 397933 h 609600"/>
                  <a:gd name="connsiteX5" fmla="*/ 558800 w 4868333"/>
                  <a:gd name="connsiteY5" fmla="*/ 609600 h 609600"/>
                  <a:gd name="connsiteX6" fmla="*/ 2480733 w 4868333"/>
                  <a:gd name="connsiteY6" fmla="*/ 508000 h 609600"/>
                  <a:gd name="connsiteX7" fmla="*/ 4351867 w 4868333"/>
                  <a:gd name="connsiteY7" fmla="*/ 575733 h 609600"/>
                  <a:gd name="connsiteX8" fmla="*/ 4868333 w 4868333"/>
                  <a:gd name="connsiteY8" fmla="*/ 1693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8333" h="609600">
                    <a:moveTo>
                      <a:pt x="4868333" y="16933"/>
                    </a:moveTo>
                    <a:lnTo>
                      <a:pt x="0" y="0"/>
                    </a:lnTo>
                    <a:lnTo>
                      <a:pt x="245533" y="279400"/>
                    </a:lnTo>
                    <a:lnTo>
                      <a:pt x="33867" y="355600"/>
                    </a:lnTo>
                    <a:lnTo>
                      <a:pt x="397933" y="397933"/>
                    </a:lnTo>
                    <a:lnTo>
                      <a:pt x="558800" y="609600"/>
                    </a:lnTo>
                    <a:lnTo>
                      <a:pt x="2480733" y="508000"/>
                    </a:lnTo>
                    <a:lnTo>
                      <a:pt x="4351867" y="575733"/>
                    </a:lnTo>
                    <a:lnTo>
                      <a:pt x="4868333" y="16933"/>
                    </a:lnTo>
                    <a:close/>
                  </a:path>
                </a:pathLst>
              </a:custGeom>
              <a:solidFill>
                <a:srgbClr val="CCCCCC"/>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1" name="Forma libre 70"/>
              <p:cNvSpPr/>
              <p:nvPr/>
            </p:nvSpPr>
            <p:spPr>
              <a:xfrm>
                <a:off x="4004733" y="2375960"/>
                <a:ext cx="4851400" cy="609600"/>
              </a:xfrm>
              <a:custGeom>
                <a:avLst/>
                <a:gdLst>
                  <a:gd name="connsiteX0" fmla="*/ 237067 w 4851400"/>
                  <a:gd name="connsiteY0" fmla="*/ 228600 h 609600"/>
                  <a:gd name="connsiteX1" fmla="*/ 0 w 4851400"/>
                  <a:gd name="connsiteY1" fmla="*/ 364066 h 609600"/>
                  <a:gd name="connsiteX2" fmla="*/ 220134 w 4851400"/>
                  <a:gd name="connsiteY2" fmla="*/ 355600 h 609600"/>
                  <a:gd name="connsiteX3" fmla="*/ 262467 w 4851400"/>
                  <a:gd name="connsiteY3" fmla="*/ 414866 h 609600"/>
                  <a:gd name="connsiteX4" fmla="*/ 4224867 w 4851400"/>
                  <a:gd name="connsiteY4" fmla="*/ 609600 h 609600"/>
                  <a:gd name="connsiteX5" fmla="*/ 4851400 w 4851400"/>
                  <a:gd name="connsiteY5" fmla="*/ 0 h 609600"/>
                  <a:gd name="connsiteX6" fmla="*/ 237067 w 4851400"/>
                  <a:gd name="connsiteY6" fmla="*/ 228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1400" h="609600">
                    <a:moveTo>
                      <a:pt x="237067" y="228600"/>
                    </a:moveTo>
                    <a:lnTo>
                      <a:pt x="0" y="364066"/>
                    </a:lnTo>
                    <a:lnTo>
                      <a:pt x="220134" y="355600"/>
                    </a:lnTo>
                    <a:lnTo>
                      <a:pt x="262467" y="414866"/>
                    </a:lnTo>
                    <a:lnTo>
                      <a:pt x="4224867" y="609600"/>
                    </a:lnTo>
                    <a:lnTo>
                      <a:pt x="4851400" y="0"/>
                    </a:lnTo>
                    <a:lnTo>
                      <a:pt x="237067" y="228600"/>
                    </a:lnTo>
                    <a:close/>
                  </a:path>
                </a:pathLst>
              </a:custGeom>
              <a:solidFill>
                <a:srgbClr val="FFC95C"/>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2" name="Forma libre 71"/>
              <p:cNvSpPr/>
              <p:nvPr/>
            </p:nvSpPr>
            <p:spPr>
              <a:xfrm>
                <a:off x="3910010" y="2430994"/>
                <a:ext cx="3869267" cy="651934"/>
              </a:xfrm>
              <a:custGeom>
                <a:avLst/>
                <a:gdLst>
                  <a:gd name="connsiteX0" fmla="*/ 0 w 3869267"/>
                  <a:gd name="connsiteY0" fmla="*/ 0 h 651934"/>
                  <a:gd name="connsiteX1" fmla="*/ 660400 w 3869267"/>
                  <a:gd name="connsiteY1" fmla="*/ 651934 h 651934"/>
                  <a:gd name="connsiteX2" fmla="*/ 3869267 w 3869267"/>
                  <a:gd name="connsiteY2" fmla="*/ 423334 h 651934"/>
                  <a:gd name="connsiteX3" fmla="*/ 321734 w 3869267"/>
                  <a:gd name="connsiteY3" fmla="*/ 0 h 651934"/>
                  <a:gd name="connsiteX4" fmla="*/ 0 w 3869267"/>
                  <a:gd name="connsiteY4" fmla="*/ 0 h 6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267" h="651934">
                    <a:moveTo>
                      <a:pt x="0" y="0"/>
                    </a:moveTo>
                    <a:lnTo>
                      <a:pt x="660400" y="651934"/>
                    </a:lnTo>
                    <a:lnTo>
                      <a:pt x="3869267" y="423334"/>
                    </a:lnTo>
                    <a:lnTo>
                      <a:pt x="321734" y="0"/>
                    </a:lnTo>
                    <a:lnTo>
                      <a:pt x="0" y="0"/>
                    </a:lnTo>
                    <a:close/>
                  </a:path>
                </a:pathLst>
              </a:custGeom>
              <a:solidFill>
                <a:srgbClr val="80AC39"/>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3" name="Forma libre 72"/>
              <p:cNvSpPr/>
              <p:nvPr/>
            </p:nvSpPr>
            <p:spPr>
              <a:xfrm>
                <a:off x="4167186" y="2282827"/>
                <a:ext cx="4631267" cy="702733"/>
              </a:xfrm>
              <a:custGeom>
                <a:avLst/>
                <a:gdLst>
                  <a:gd name="connsiteX0" fmla="*/ 0 w 4631267"/>
                  <a:gd name="connsiteY0" fmla="*/ 0 h 702733"/>
                  <a:gd name="connsiteX1" fmla="*/ 118534 w 4631267"/>
                  <a:gd name="connsiteY1" fmla="*/ 702733 h 702733"/>
                  <a:gd name="connsiteX2" fmla="*/ 4631267 w 4631267"/>
                  <a:gd name="connsiteY2" fmla="*/ 575733 h 702733"/>
                  <a:gd name="connsiteX3" fmla="*/ 4461934 w 4631267"/>
                  <a:gd name="connsiteY3" fmla="*/ 0 h 702733"/>
                  <a:gd name="connsiteX4" fmla="*/ 0 w 4631267"/>
                  <a:gd name="connsiteY4" fmla="*/ 0 h 70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1267" h="702733">
                    <a:moveTo>
                      <a:pt x="0" y="0"/>
                    </a:moveTo>
                    <a:lnTo>
                      <a:pt x="118534" y="702733"/>
                    </a:lnTo>
                    <a:lnTo>
                      <a:pt x="4631267" y="575733"/>
                    </a:lnTo>
                    <a:lnTo>
                      <a:pt x="4461934" y="0"/>
                    </a:lnTo>
                    <a:lnTo>
                      <a:pt x="0" y="0"/>
                    </a:lnTo>
                    <a:close/>
                  </a:path>
                </a:pathLst>
              </a:custGeom>
              <a:solidFill>
                <a:srgbClr val="FEFEFE"/>
              </a:solidFill>
              <a:ln w="25400" cap="flat" cmpd="sng" algn="ctr">
                <a:noFill/>
                <a:prstDash val="solid"/>
              </a:ln>
              <a:effectLst>
                <a:outerShdw blurRad="50800" dist="38100" algn="l" rotWithShape="0">
                  <a:prstClr val="black">
                    <a:alpha val="40000"/>
                  </a:prstClr>
                </a:outerShdw>
              </a:effectLst>
            </p:spPr>
            <p:txBody>
              <a:bodyPr rtlCol="0" anchor="ctr"/>
              <a:lstStyle/>
              <a:p>
                <a:pPr algn="ctr" defTabSz="685800">
                  <a:defRPr/>
                </a:pPr>
                <a:endParaRPr lang="es-MX" sz="1350" kern="0">
                  <a:solidFill>
                    <a:prstClr val="white"/>
                  </a:solidFill>
                  <a:latin typeface="Calibri"/>
                </a:endParaRPr>
              </a:p>
            </p:txBody>
          </p:sp>
        </p:grpSp>
        <p:cxnSp>
          <p:nvCxnSpPr>
            <p:cNvPr id="74" name="Conector recto de flecha 73"/>
            <p:cNvCxnSpPr/>
            <p:nvPr/>
          </p:nvCxnSpPr>
          <p:spPr>
            <a:xfrm flipH="1">
              <a:off x="2276745" y="3071375"/>
              <a:ext cx="1782198" cy="573650"/>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75" name="Conector recto de flecha 74"/>
            <p:cNvCxnSpPr/>
            <p:nvPr/>
          </p:nvCxnSpPr>
          <p:spPr>
            <a:xfrm>
              <a:off x="4582235" y="3034720"/>
              <a:ext cx="2025225" cy="623243"/>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76" name="Conector recto de flecha 75"/>
            <p:cNvCxnSpPr/>
            <p:nvPr/>
          </p:nvCxnSpPr>
          <p:spPr>
            <a:xfrm>
              <a:off x="4328973" y="3031235"/>
              <a:ext cx="0" cy="613790"/>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sp>
          <p:nvSpPr>
            <p:cNvPr id="77" name="CuadroTexto 76"/>
            <p:cNvSpPr txBox="1"/>
            <p:nvPr/>
          </p:nvSpPr>
          <p:spPr>
            <a:xfrm>
              <a:off x="1964344" y="2278698"/>
              <a:ext cx="4518717" cy="715581"/>
            </a:xfrm>
            <a:prstGeom prst="rect">
              <a:avLst/>
            </a:prstGeom>
            <a:noFill/>
          </p:spPr>
          <p:txBody>
            <a:bodyPr wrap="square" rtlCol="0">
              <a:spAutoFit/>
            </a:bodyPr>
            <a:lstStyle/>
            <a:p>
              <a:pPr algn="just" defTabSz="685800">
                <a:defRPr/>
              </a:pPr>
              <a:r>
                <a:rPr lang="es-MX" sz="1350" b="1" kern="0" dirty="0">
                  <a:solidFill>
                    <a:prstClr val="black"/>
                  </a:solidFill>
                </a:rPr>
                <a:t>Trabajo social solicita al menos 2 donadores de reposición para cubrir un requisito, haya o no utilizado sangre el paciente (abuso de autoridad)</a:t>
              </a:r>
            </a:p>
          </p:txBody>
        </p:sp>
        <p:sp>
          <p:nvSpPr>
            <p:cNvPr id="78" name="Flecha derecha 77"/>
            <p:cNvSpPr/>
            <p:nvPr/>
          </p:nvSpPr>
          <p:spPr>
            <a:xfrm flipH="1">
              <a:off x="6533577" y="2557334"/>
              <a:ext cx="309845" cy="250598"/>
            </a:xfrm>
            <a:prstGeom prst="rightArrow">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endParaRPr lang="es-MX" sz="1350" kern="0">
                <a:solidFill>
                  <a:prstClr val="white"/>
                </a:solidFill>
                <a:latin typeface="Calibri"/>
              </a:endParaRPr>
            </a:p>
          </p:txBody>
        </p:sp>
        <p:sp>
          <p:nvSpPr>
            <p:cNvPr id="79" name="Rectángulo redondeado 78"/>
            <p:cNvSpPr/>
            <p:nvPr/>
          </p:nvSpPr>
          <p:spPr>
            <a:xfrm>
              <a:off x="6843423" y="2456926"/>
              <a:ext cx="1120228" cy="459017"/>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endParaRPr lang="es-MX" sz="1350" kern="0">
                <a:solidFill>
                  <a:prstClr val="white"/>
                </a:solidFill>
                <a:latin typeface="Calibri"/>
              </a:endParaRPr>
            </a:p>
          </p:txBody>
        </p:sp>
        <p:sp>
          <p:nvSpPr>
            <p:cNvPr id="80" name="Rectángulo redondeado 79"/>
            <p:cNvSpPr/>
            <p:nvPr/>
          </p:nvSpPr>
          <p:spPr>
            <a:xfrm>
              <a:off x="6860190" y="2464243"/>
              <a:ext cx="1120228" cy="459017"/>
            </a:xfrm>
            <a:prstGeom prst="roundRect">
              <a:avLst>
                <a:gd name="adj" fmla="val 50000"/>
              </a:avLst>
            </a:prstGeom>
            <a:solidFill>
              <a:sysClr val="window" lastClr="FFFFFF">
                <a:lumMod val="95000"/>
              </a:sysClr>
            </a:solidFill>
            <a:ln>
              <a:noFill/>
            </a:ln>
            <a:effectLst>
              <a:outerShdw blurRad="40000" dist="23000" dir="5400000" rotWithShape="0">
                <a:srgbClr val="000000">
                  <a:alpha val="35000"/>
                </a:srgbClr>
              </a:outerShdw>
            </a:effectLst>
          </p:spPr>
          <p:txBody>
            <a:bodyPr rtlCol="0" anchor="ctr"/>
            <a:lstStyle/>
            <a:p>
              <a:pPr algn="ctr" defTabSz="685800">
                <a:defRPr/>
              </a:pPr>
              <a:endParaRPr lang="es-MX" sz="1350" kern="0">
                <a:solidFill>
                  <a:prstClr val="white"/>
                </a:solidFill>
                <a:latin typeface="Calibri"/>
              </a:endParaRPr>
            </a:p>
          </p:txBody>
        </p:sp>
        <p:sp>
          <p:nvSpPr>
            <p:cNvPr id="81" name="CuadroTexto 80"/>
            <p:cNvSpPr txBox="1"/>
            <p:nvPr/>
          </p:nvSpPr>
          <p:spPr>
            <a:xfrm>
              <a:off x="6877167" y="2460077"/>
              <a:ext cx="1052736" cy="461665"/>
            </a:xfrm>
            <a:prstGeom prst="rect">
              <a:avLst/>
            </a:prstGeom>
            <a:noFill/>
          </p:spPr>
          <p:txBody>
            <a:bodyPr wrap="square" rtlCol="0">
              <a:spAutoFit/>
            </a:bodyPr>
            <a:lstStyle/>
            <a:p>
              <a:pPr algn="ctr" defTabSz="685800">
                <a:defRPr/>
              </a:pPr>
              <a:r>
                <a:rPr lang="es-MX" sz="1200" b="1" kern="0" dirty="0">
                  <a:solidFill>
                    <a:srgbClr val="428F41"/>
                  </a:solidFill>
                </a:rPr>
                <a:t>Usos y costumbres</a:t>
              </a:r>
            </a:p>
          </p:txBody>
        </p:sp>
        <p:sp>
          <p:nvSpPr>
            <p:cNvPr id="82" name="Rectángulo 81"/>
            <p:cNvSpPr/>
            <p:nvPr/>
          </p:nvSpPr>
          <p:spPr>
            <a:xfrm>
              <a:off x="2599388" y="3232999"/>
              <a:ext cx="945105" cy="27003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scene3d>
            <a:sp3d>
              <a:bevelT w="50800"/>
            </a:sp3d>
          </p:spPr>
          <p:txBody>
            <a:bodyPr rtlCol="0" anchor="ctr"/>
            <a:lstStyle/>
            <a:p>
              <a:pPr algn="ctr" defTabSz="685800">
                <a:defRPr/>
              </a:pPr>
              <a:r>
                <a:rPr lang="es-MX" sz="1350" b="1" kern="0" dirty="0">
                  <a:latin typeface="Calibri"/>
                </a:rPr>
                <a:t>RIESGO</a:t>
              </a:r>
            </a:p>
          </p:txBody>
        </p:sp>
        <p:sp>
          <p:nvSpPr>
            <p:cNvPr id="83" name="Rectángulo 82"/>
            <p:cNvSpPr/>
            <p:nvPr/>
          </p:nvSpPr>
          <p:spPr>
            <a:xfrm>
              <a:off x="3867136" y="3257382"/>
              <a:ext cx="945105" cy="27003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scene3d>
            <a:sp3d>
              <a:bevelT w="50800"/>
            </a:sp3d>
          </p:spPr>
          <p:txBody>
            <a:bodyPr rtlCol="0" anchor="ctr"/>
            <a:lstStyle/>
            <a:p>
              <a:pPr algn="ctr" defTabSz="685800">
                <a:defRPr/>
              </a:pPr>
              <a:r>
                <a:rPr lang="es-MX" sz="1350" b="1" kern="0" dirty="0">
                  <a:latin typeface="Calibri"/>
                </a:rPr>
                <a:t>RIESGO</a:t>
              </a:r>
              <a:r>
                <a:rPr lang="es-MX" sz="1350" kern="0" dirty="0">
                  <a:solidFill>
                    <a:prstClr val="white"/>
                  </a:solidFill>
                  <a:latin typeface="Calibri"/>
                </a:rPr>
                <a:t> </a:t>
              </a:r>
            </a:p>
          </p:txBody>
        </p:sp>
        <p:sp>
          <p:nvSpPr>
            <p:cNvPr id="84" name="Forma libre 83"/>
            <p:cNvSpPr/>
            <p:nvPr/>
          </p:nvSpPr>
          <p:spPr>
            <a:xfrm>
              <a:off x="1294156" y="3747738"/>
              <a:ext cx="1526830" cy="393604"/>
            </a:xfrm>
            <a:custGeom>
              <a:avLst/>
              <a:gdLst>
                <a:gd name="connsiteX0" fmla="*/ 0 w 4682067"/>
                <a:gd name="connsiteY0" fmla="*/ 0 h 728133"/>
                <a:gd name="connsiteX1" fmla="*/ 76200 w 4682067"/>
                <a:gd name="connsiteY1" fmla="*/ 719667 h 728133"/>
                <a:gd name="connsiteX2" fmla="*/ 4588933 w 4682067"/>
                <a:gd name="connsiteY2" fmla="*/ 728133 h 728133"/>
                <a:gd name="connsiteX3" fmla="*/ 4682067 w 4682067"/>
                <a:gd name="connsiteY3" fmla="*/ 25400 h 728133"/>
                <a:gd name="connsiteX4" fmla="*/ 0 w 4682067"/>
                <a:gd name="connsiteY4" fmla="*/ 0 h 728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2067" h="728133">
                  <a:moveTo>
                    <a:pt x="0" y="0"/>
                  </a:moveTo>
                  <a:lnTo>
                    <a:pt x="76200" y="719667"/>
                  </a:lnTo>
                  <a:lnTo>
                    <a:pt x="4588933" y="728133"/>
                  </a:lnTo>
                  <a:lnTo>
                    <a:pt x="4682067" y="25400"/>
                  </a:lnTo>
                  <a:lnTo>
                    <a:pt x="0" y="0"/>
                  </a:lnTo>
                  <a:close/>
                </a:path>
              </a:pathLst>
            </a:custGeom>
            <a:solidFill>
              <a:sysClr val="window" lastClr="FFFFFF"/>
            </a:solidFill>
            <a:ln w="25400" cap="flat" cmpd="sng" algn="ctr">
              <a:noFill/>
              <a:prstDash val="solid"/>
            </a:ln>
            <a:effectLst/>
          </p:spPr>
          <p:txBody>
            <a:bodyPr rtlCol="0" anchor="ctr"/>
            <a:lstStyle/>
            <a:p>
              <a:pPr algn="ctr" defTabSz="685800">
                <a:defRPr/>
              </a:pPr>
              <a:r>
                <a:rPr lang="es-MX" sz="1350" b="1" kern="0" dirty="0">
                  <a:solidFill>
                    <a:srgbClr val="1F497D">
                      <a:lumMod val="75000"/>
                    </a:srgbClr>
                  </a:solidFill>
                  <a:latin typeface="Calibri"/>
                </a:rPr>
                <a:t>Donadores remunerados</a:t>
              </a:r>
            </a:p>
          </p:txBody>
        </p:sp>
        <p:grpSp>
          <p:nvGrpSpPr>
            <p:cNvPr id="85" name="Grupo 84"/>
            <p:cNvGrpSpPr/>
            <p:nvPr/>
          </p:nvGrpSpPr>
          <p:grpSpPr>
            <a:xfrm>
              <a:off x="5779340" y="3709924"/>
              <a:ext cx="2128164" cy="1886072"/>
              <a:chOff x="2370667" y="3351637"/>
              <a:chExt cx="4927600" cy="1019386"/>
            </a:xfrm>
          </p:grpSpPr>
          <p:sp>
            <p:nvSpPr>
              <p:cNvPr id="86" name="Forma libre 85"/>
              <p:cNvSpPr/>
              <p:nvPr/>
            </p:nvSpPr>
            <p:spPr>
              <a:xfrm>
                <a:off x="2370667" y="3609023"/>
                <a:ext cx="4927600" cy="762000"/>
              </a:xfrm>
              <a:custGeom>
                <a:avLst/>
                <a:gdLst>
                  <a:gd name="connsiteX0" fmla="*/ 0 w 4927600"/>
                  <a:gd name="connsiteY0" fmla="*/ 50800 h 762000"/>
                  <a:gd name="connsiteX1" fmla="*/ 127000 w 4927600"/>
                  <a:gd name="connsiteY1" fmla="*/ 762000 h 762000"/>
                  <a:gd name="connsiteX2" fmla="*/ 3090333 w 4927600"/>
                  <a:gd name="connsiteY2" fmla="*/ 651933 h 762000"/>
                  <a:gd name="connsiteX3" fmla="*/ 4859867 w 4927600"/>
                  <a:gd name="connsiteY3" fmla="*/ 762000 h 762000"/>
                  <a:gd name="connsiteX4" fmla="*/ 4927600 w 4927600"/>
                  <a:gd name="connsiteY4" fmla="*/ 0 h 762000"/>
                  <a:gd name="connsiteX5" fmla="*/ 0 w 4927600"/>
                  <a:gd name="connsiteY5" fmla="*/ 508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600" h="762000">
                    <a:moveTo>
                      <a:pt x="0" y="50800"/>
                    </a:moveTo>
                    <a:lnTo>
                      <a:pt x="127000" y="762000"/>
                    </a:lnTo>
                    <a:lnTo>
                      <a:pt x="3090333" y="651933"/>
                    </a:lnTo>
                    <a:lnTo>
                      <a:pt x="4859867" y="762000"/>
                    </a:lnTo>
                    <a:lnTo>
                      <a:pt x="4927600" y="0"/>
                    </a:lnTo>
                    <a:lnTo>
                      <a:pt x="0" y="50800"/>
                    </a:lnTo>
                    <a:close/>
                  </a:path>
                </a:pathLst>
              </a:custGeom>
              <a:solidFill>
                <a:srgbClr val="CCCCCC"/>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7" name="Forma libre 86"/>
              <p:cNvSpPr/>
              <p:nvPr/>
            </p:nvSpPr>
            <p:spPr>
              <a:xfrm>
                <a:off x="2370667" y="3509963"/>
                <a:ext cx="4461933" cy="702734"/>
              </a:xfrm>
              <a:custGeom>
                <a:avLst/>
                <a:gdLst>
                  <a:gd name="connsiteX0" fmla="*/ 228600 w 4461933"/>
                  <a:gd name="connsiteY0" fmla="*/ 0 h 702734"/>
                  <a:gd name="connsiteX1" fmla="*/ 0 w 4461933"/>
                  <a:gd name="connsiteY1" fmla="*/ 0 h 702734"/>
                  <a:gd name="connsiteX2" fmla="*/ 152400 w 4461933"/>
                  <a:gd name="connsiteY2" fmla="*/ 702734 h 702734"/>
                  <a:gd name="connsiteX3" fmla="*/ 4461933 w 4461933"/>
                  <a:gd name="connsiteY3" fmla="*/ 524934 h 702734"/>
                  <a:gd name="connsiteX4" fmla="*/ 228600 w 4461933"/>
                  <a:gd name="connsiteY4" fmla="*/ 0 h 70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933" h="702734">
                    <a:moveTo>
                      <a:pt x="228600" y="0"/>
                    </a:moveTo>
                    <a:lnTo>
                      <a:pt x="0" y="0"/>
                    </a:lnTo>
                    <a:lnTo>
                      <a:pt x="152400" y="702734"/>
                    </a:lnTo>
                    <a:lnTo>
                      <a:pt x="4461933" y="524934"/>
                    </a:lnTo>
                    <a:lnTo>
                      <a:pt x="228600" y="0"/>
                    </a:lnTo>
                    <a:close/>
                  </a:path>
                </a:pathLst>
              </a:custGeom>
              <a:solidFill>
                <a:srgbClr val="0199CA"/>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8" name="Forma libre 87"/>
              <p:cNvSpPr/>
              <p:nvPr/>
            </p:nvSpPr>
            <p:spPr>
              <a:xfrm>
                <a:off x="4122208" y="3516948"/>
                <a:ext cx="3039534" cy="711200"/>
              </a:xfrm>
              <a:custGeom>
                <a:avLst/>
                <a:gdLst>
                  <a:gd name="connsiteX0" fmla="*/ 0 w 3039534"/>
                  <a:gd name="connsiteY0" fmla="*/ 635000 h 711200"/>
                  <a:gd name="connsiteX1" fmla="*/ 2929467 w 3039534"/>
                  <a:gd name="connsiteY1" fmla="*/ 711200 h 711200"/>
                  <a:gd name="connsiteX2" fmla="*/ 3039534 w 3039534"/>
                  <a:gd name="connsiteY2" fmla="*/ 0 h 711200"/>
                  <a:gd name="connsiteX3" fmla="*/ 2675467 w 3039534"/>
                  <a:gd name="connsiteY3" fmla="*/ 16933 h 711200"/>
                  <a:gd name="connsiteX4" fmla="*/ 0 w 3039534"/>
                  <a:gd name="connsiteY4" fmla="*/ 635000 h 7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534" h="711200">
                    <a:moveTo>
                      <a:pt x="0" y="635000"/>
                    </a:moveTo>
                    <a:lnTo>
                      <a:pt x="2929467" y="711200"/>
                    </a:lnTo>
                    <a:lnTo>
                      <a:pt x="3039534" y="0"/>
                    </a:lnTo>
                    <a:lnTo>
                      <a:pt x="2675467" y="16933"/>
                    </a:lnTo>
                    <a:lnTo>
                      <a:pt x="0" y="635000"/>
                    </a:lnTo>
                    <a:close/>
                  </a:path>
                </a:pathLst>
              </a:custGeom>
              <a:solidFill>
                <a:srgbClr val="05537E"/>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9" name="Forma libre 88"/>
              <p:cNvSpPr/>
              <p:nvPr/>
            </p:nvSpPr>
            <p:spPr>
              <a:xfrm>
                <a:off x="2446867" y="3351637"/>
                <a:ext cx="4775200" cy="762000"/>
              </a:xfrm>
              <a:custGeom>
                <a:avLst/>
                <a:gdLst>
                  <a:gd name="connsiteX0" fmla="*/ 220133 w 4775200"/>
                  <a:gd name="connsiteY0" fmla="*/ 0 h 762000"/>
                  <a:gd name="connsiteX1" fmla="*/ 0 w 4775200"/>
                  <a:gd name="connsiteY1" fmla="*/ 762000 h 762000"/>
                  <a:gd name="connsiteX2" fmla="*/ 4775200 w 4775200"/>
                  <a:gd name="connsiteY2" fmla="*/ 677334 h 762000"/>
                  <a:gd name="connsiteX3" fmla="*/ 4512733 w 4775200"/>
                  <a:gd name="connsiteY3" fmla="*/ 42334 h 762000"/>
                  <a:gd name="connsiteX4" fmla="*/ 220133 w 47752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200" h="762000">
                    <a:moveTo>
                      <a:pt x="220133" y="0"/>
                    </a:moveTo>
                    <a:lnTo>
                      <a:pt x="0" y="762000"/>
                    </a:lnTo>
                    <a:lnTo>
                      <a:pt x="4775200" y="677334"/>
                    </a:lnTo>
                    <a:lnTo>
                      <a:pt x="4512733" y="42334"/>
                    </a:lnTo>
                    <a:lnTo>
                      <a:pt x="220133" y="0"/>
                    </a:lnTo>
                    <a:close/>
                  </a:path>
                </a:pathLst>
              </a:custGeom>
              <a:solidFill>
                <a:srgbClr val="FEFEFE"/>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90" name="CuadroTexto 89"/>
            <p:cNvSpPr txBox="1"/>
            <p:nvPr/>
          </p:nvSpPr>
          <p:spPr>
            <a:xfrm>
              <a:off x="5879928" y="3772942"/>
              <a:ext cx="1859371" cy="507831"/>
            </a:xfrm>
            <a:prstGeom prst="rect">
              <a:avLst/>
            </a:prstGeom>
            <a:noFill/>
          </p:spPr>
          <p:txBody>
            <a:bodyPr wrap="square" rtlCol="0">
              <a:spAutoFit/>
            </a:bodyPr>
            <a:lstStyle/>
            <a:p>
              <a:pPr algn="ctr" defTabSz="685800">
                <a:defRPr/>
              </a:pPr>
              <a:r>
                <a:rPr lang="es-MX" sz="1350" b="1" u="sng" kern="0" dirty="0">
                  <a:solidFill>
                    <a:prstClr val="black"/>
                  </a:solidFill>
                </a:rPr>
                <a:t>Obstáculos para los donadores altruistas:</a:t>
              </a:r>
            </a:p>
          </p:txBody>
        </p:sp>
        <p:sp>
          <p:nvSpPr>
            <p:cNvPr id="91" name="CuadroTexto 90"/>
            <p:cNvSpPr txBox="1"/>
            <p:nvPr/>
          </p:nvSpPr>
          <p:spPr>
            <a:xfrm>
              <a:off x="5839812" y="4164951"/>
              <a:ext cx="2006369" cy="923330"/>
            </a:xfrm>
            <a:prstGeom prst="rect">
              <a:avLst/>
            </a:prstGeom>
            <a:noFill/>
          </p:spPr>
          <p:txBody>
            <a:bodyPr wrap="square" rtlCol="0">
              <a:spAutoFit/>
            </a:bodyPr>
            <a:lstStyle/>
            <a:p>
              <a:pPr algn="ctr" defTabSz="685800">
                <a:defRPr/>
              </a:pPr>
              <a:r>
                <a:rPr lang="es-MX" sz="1350" kern="0" dirty="0">
                  <a:solidFill>
                    <a:prstClr val="black"/>
                  </a:solidFill>
                </a:rPr>
                <a:t>B.S. dentro del hospital, difícil acceso, reparto de fichas, sin horario amplio de atención</a:t>
              </a:r>
            </a:p>
          </p:txBody>
        </p:sp>
        <p:sp>
          <p:nvSpPr>
            <p:cNvPr id="92" name="Rectángulo 91"/>
            <p:cNvSpPr/>
            <p:nvPr/>
          </p:nvSpPr>
          <p:spPr>
            <a:xfrm>
              <a:off x="3446859" y="3709924"/>
              <a:ext cx="1764230" cy="64077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r>
                <a:rPr lang="es-MX" sz="1350" kern="0" dirty="0">
                  <a:solidFill>
                    <a:prstClr val="white"/>
                  </a:solidFill>
                  <a:latin typeface="Calibri"/>
                </a:rPr>
                <a:t>Los donantes mienten en la entrevista clínica por cubrir el requisito</a:t>
              </a:r>
            </a:p>
          </p:txBody>
        </p:sp>
        <p:sp>
          <p:nvSpPr>
            <p:cNvPr id="93" name="Rectángulo 92"/>
            <p:cNvSpPr/>
            <p:nvPr/>
          </p:nvSpPr>
          <p:spPr>
            <a:xfrm>
              <a:off x="3451480" y="4542814"/>
              <a:ext cx="1764230" cy="467336"/>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r>
                <a:rPr lang="es-MX" sz="1050" kern="0" dirty="0">
                  <a:solidFill>
                    <a:prstClr val="white"/>
                  </a:solidFill>
                  <a:latin typeface="Calibri"/>
                </a:rPr>
                <a:t>Mayor probabilidad de periodo de ventana en el donante</a:t>
              </a:r>
            </a:p>
          </p:txBody>
        </p:sp>
        <p:sp>
          <p:nvSpPr>
            <p:cNvPr id="94" name="Rectángulo 93"/>
            <p:cNvSpPr/>
            <p:nvPr/>
          </p:nvSpPr>
          <p:spPr>
            <a:xfrm>
              <a:off x="3446859" y="5229807"/>
              <a:ext cx="1764230" cy="348973"/>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r>
                <a:rPr lang="es-MX" sz="1200" kern="0" dirty="0">
                  <a:solidFill>
                    <a:prstClr val="white"/>
                  </a:solidFill>
                  <a:latin typeface="Calibri"/>
                </a:rPr>
                <a:t>Causas de rechazo fuera de la norma</a:t>
              </a:r>
            </a:p>
          </p:txBody>
        </p:sp>
        <p:cxnSp>
          <p:nvCxnSpPr>
            <p:cNvPr id="95" name="Conector recto de flecha 94"/>
            <p:cNvCxnSpPr>
              <a:stCxn id="92" idx="2"/>
              <a:endCxn id="93" idx="0"/>
            </p:cNvCxnSpPr>
            <p:nvPr/>
          </p:nvCxnSpPr>
          <p:spPr>
            <a:xfrm>
              <a:off x="4328973" y="4350695"/>
              <a:ext cx="4622" cy="192119"/>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96" name="Conector recto de flecha 95"/>
            <p:cNvCxnSpPr/>
            <p:nvPr/>
          </p:nvCxnSpPr>
          <p:spPr>
            <a:xfrm>
              <a:off x="4328971" y="5019078"/>
              <a:ext cx="4622" cy="192120"/>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grpSp>
    </p:spTree>
    <p:extLst>
      <p:ext uri="{BB962C8B-B14F-4D97-AF65-F5344CB8AC3E}">
        <p14:creationId xmlns:p14="http://schemas.microsoft.com/office/powerpoint/2010/main" val="2582979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a:grpSpLocks noChangeAspect="1"/>
          </p:cNvGrpSpPr>
          <p:nvPr/>
        </p:nvGrpSpPr>
        <p:grpSpPr>
          <a:xfrm>
            <a:off x="401206" y="1077933"/>
            <a:ext cx="7920000" cy="5040207"/>
            <a:chOff x="1247873" y="1619800"/>
            <a:chExt cx="6335737" cy="4010585"/>
          </a:xfrm>
        </p:grpSpPr>
        <p:sp>
          <p:nvSpPr>
            <p:cNvPr id="69" name="CuadroTexto 68"/>
            <p:cNvSpPr txBox="1"/>
            <p:nvPr/>
          </p:nvSpPr>
          <p:spPr>
            <a:xfrm>
              <a:off x="1913963" y="1619800"/>
              <a:ext cx="5346594" cy="507831"/>
            </a:xfrm>
            <a:prstGeom prst="rect">
              <a:avLst/>
            </a:prstGeom>
            <a:gradFill flip="none" rotWithShape="1">
              <a:gsLst>
                <a:gs pos="0">
                  <a:srgbClr val="8064A2">
                    <a:lumMod val="40000"/>
                    <a:lumOff val="60000"/>
                  </a:srgbClr>
                </a:gs>
                <a:gs pos="18000">
                  <a:sysClr val="window" lastClr="FFFFFF"/>
                </a:gs>
              </a:gsLst>
              <a:lin ang="10800000" scaled="1"/>
              <a:tileRect/>
            </a:gradFill>
            <a:ln w="57150">
              <a:solidFill>
                <a:srgbClr val="7030A0"/>
              </a:solidFill>
            </a:ln>
          </p:spPr>
          <p:txBody>
            <a:bodyPr wrap="square" rtlCol="0">
              <a:spAutoFit/>
            </a:bodyPr>
            <a:lstStyle/>
            <a:p>
              <a:pPr algn="ctr" defTabSz="685800">
                <a:defRPr/>
              </a:pPr>
              <a:r>
                <a:rPr lang="es-MX" sz="1350" b="1" kern="0" dirty="0">
                  <a:solidFill>
                    <a:srgbClr val="FF0000"/>
                  </a:solidFill>
                </a:rPr>
                <a:t>PROPUESTA: ESQUEMA DE DONACIÓN ALTRUISTA </a:t>
              </a:r>
            </a:p>
            <a:p>
              <a:pPr algn="ctr" defTabSz="685800">
                <a:defRPr/>
              </a:pPr>
              <a:r>
                <a:rPr lang="es-MX" sz="1350" b="1" kern="0" dirty="0">
                  <a:solidFill>
                    <a:srgbClr val="FF0000"/>
                  </a:solidFill>
                </a:rPr>
                <a:t>Y DE REPETICIÓN</a:t>
              </a:r>
            </a:p>
          </p:txBody>
        </p:sp>
        <p:grpSp>
          <p:nvGrpSpPr>
            <p:cNvPr id="70" name="Grupo 69"/>
            <p:cNvGrpSpPr/>
            <p:nvPr/>
          </p:nvGrpSpPr>
          <p:grpSpPr>
            <a:xfrm>
              <a:off x="1439653" y="2420005"/>
              <a:ext cx="3294366" cy="576952"/>
              <a:chOff x="2298700" y="5140306"/>
              <a:chExt cx="5140325" cy="829594"/>
            </a:xfrm>
          </p:grpSpPr>
          <p:sp>
            <p:nvSpPr>
              <p:cNvPr id="71" name="Forma libre 70"/>
              <p:cNvSpPr/>
              <p:nvPr/>
            </p:nvSpPr>
            <p:spPr>
              <a:xfrm>
                <a:off x="2298700" y="5250233"/>
                <a:ext cx="5139267" cy="719667"/>
              </a:xfrm>
              <a:custGeom>
                <a:avLst/>
                <a:gdLst>
                  <a:gd name="connsiteX0" fmla="*/ 592667 w 5139267"/>
                  <a:gd name="connsiteY0" fmla="*/ 67734 h 719667"/>
                  <a:gd name="connsiteX1" fmla="*/ 0 w 5139267"/>
                  <a:gd name="connsiteY1" fmla="*/ 67734 h 719667"/>
                  <a:gd name="connsiteX2" fmla="*/ 169333 w 5139267"/>
                  <a:gd name="connsiteY2" fmla="*/ 262467 h 719667"/>
                  <a:gd name="connsiteX3" fmla="*/ 50800 w 5139267"/>
                  <a:gd name="connsiteY3" fmla="*/ 660400 h 719667"/>
                  <a:gd name="connsiteX4" fmla="*/ 1905000 w 5139267"/>
                  <a:gd name="connsiteY4" fmla="*/ 558800 h 719667"/>
                  <a:gd name="connsiteX5" fmla="*/ 5080000 w 5139267"/>
                  <a:gd name="connsiteY5" fmla="*/ 719667 h 719667"/>
                  <a:gd name="connsiteX6" fmla="*/ 4995333 w 5139267"/>
                  <a:gd name="connsiteY6" fmla="*/ 499534 h 719667"/>
                  <a:gd name="connsiteX7" fmla="*/ 5130800 w 5139267"/>
                  <a:gd name="connsiteY7" fmla="*/ 482600 h 719667"/>
                  <a:gd name="connsiteX8" fmla="*/ 5046133 w 5139267"/>
                  <a:gd name="connsiteY8" fmla="*/ 270934 h 719667"/>
                  <a:gd name="connsiteX9" fmla="*/ 5139267 w 5139267"/>
                  <a:gd name="connsiteY9" fmla="*/ 0 h 719667"/>
                  <a:gd name="connsiteX10" fmla="*/ 592667 w 5139267"/>
                  <a:gd name="connsiteY10" fmla="*/ 67734 h 71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267" h="719667">
                    <a:moveTo>
                      <a:pt x="592667" y="67734"/>
                    </a:moveTo>
                    <a:lnTo>
                      <a:pt x="0" y="67734"/>
                    </a:lnTo>
                    <a:lnTo>
                      <a:pt x="169333" y="262467"/>
                    </a:lnTo>
                    <a:lnTo>
                      <a:pt x="50800" y="660400"/>
                    </a:lnTo>
                    <a:lnTo>
                      <a:pt x="1905000" y="558800"/>
                    </a:lnTo>
                    <a:lnTo>
                      <a:pt x="5080000" y="719667"/>
                    </a:lnTo>
                    <a:lnTo>
                      <a:pt x="4995333" y="499534"/>
                    </a:lnTo>
                    <a:lnTo>
                      <a:pt x="5130800" y="482600"/>
                    </a:lnTo>
                    <a:lnTo>
                      <a:pt x="5046133" y="270934"/>
                    </a:lnTo>
                    <a:lnTo>
                      <a:pt x="5139267" y="0"/>
                    </a:lnTo>
                    <a:lnTo>
                      <a:pt x="592667" y="67734"/>
                    </a:lnTo>
                    <a:close/>
                  </a:path>
                </a:pathLst>
              </a:custGeom>
              <a:solidFill>
                <a:srgbClr val="CCCCCC"/>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2" name="Forma libre 71"/>
              <p:cNvSpPr/>
              <p:nvPr/>
            </p:nvSpPr>
            <p:spPr>
              <a:xfrm>
                <a:off x="2397124" y="5275576"/>
                <a:ext cx="5012267" cy="609600"/>
              </a:xfrm>
              <a:custGeom>
                <a:avLst/>
                <a:gdLst>
                  <a:gd name="connsiteX0" fmla="*/ 0 w 5012267"/>
                  <a:gd name="connsiteY0" fmla="*/ 8467 h 609600"/>
                  <a:gd name="connsiteX1" fmla="*/ 279400 w 5012267"/>
                  <a:gd name="connsiteY1" fmla="*/ 474133 h 609600"/>
                  <a:gd name="connsiteX2" fmla="*/ 4944533 w 5012267"/>
                  <a:gd name="connsiteY2" fmla="*/ 609600 h 609600"/>
                  <a:gd name="connsiteX3" fmla="*/ 5012267 w 5012267"/>
                  <a:gd name="connsiteY3" fmla="*/ 0 h 609600"/>
                  <a:gd name="connsiteX4" fmla="*/ 0 w 5012267"/>
                  <a:gd name="connsiteY4" fmla="*/ 8467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2267" h="609600">
                    <a:moveTo>
                      <a:pt x="0" y="8467"/>
                    </a:moveTo>
                    <a:lnTo>
                      <a:pt x="279400" y="474133"/>
                    </a:lnTo>
                    <a:lnTo>
                      <a:pt x="4944533" y="609600"/>
                    </a:lnTo>
                    <a:lnTo>
                      <a:pt x="5012267" y="0"/>
                    </a:lnTo>
                    <a:lnTo>
                      <a:pt x="0" y="8467"/>
                    </a:lnTo>
                    <a:close/>
                  </a:path>
                </a:pathLst>
              </a:custGeom>
              <a:solidFill>
                <a:srgbClr val="E44856"/>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3" name="Forma libre 72"/>
              <p:cNvSpPr/>
              <p:nvPr/>
            </p:nvSpPr>
            <p:spPr>
              <a:xfrm>
                <a:off x="2367491" y="5169639"/>
                <a:ext cx="5071534" cy="601133"/>
              </a:xfrm>
              <a:custGeom>
                <a:avLst/>
                <a:gdLst>
                  <a:gd name="connsiteX0" fmla="*/ 4902200 w 5071534"/>
                  <a:gd name="connsiteY0" fmla="*/ 8467 h 601133"/>
                  <a:gd name="connsiteX1" fmla="*/ 5071534 w 5071534"/>
                  <a:gd name="connsiteY1" fmla="*/ 550333 h 601133"/>
                  <a:gd name="connsiteX2" fmla="*/ 0 w 5071534"/>
                  <a:gd name="connsiteY2" fmla="*/ 601133 h 601133"/>
                  <a:gd name="connsiteX3" fmla="*/ 237067 w 5071534"/>
                  <a:gd name="connsiteY3" fmla="*/ 0 h 601133"/>
                  <a:gd name="connsiteX4" fmla="*/ 4902200 w 5071534"/>
                  <a:gd name="connsiteY4" fmla="*/ 8467 h 60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534" h="601133">
                    <a:moveTo>
                      <a:pt x="4902200" y="8467"/>
                    </a:moveTo>
                    <a:lnTo>
                      <a:pt x="5071534" y="550333"/>
                    </a:lnTo>
                    <a:lnTo>
                      <a:pt x="0" y="601133"/>
                    </a:lnTo>
                    <a:lnTo>
                      <a:pt x="237067" y="0"/>
                    </a:lnTo>
                    <a:lnTo>
                      <a:pt x="4902200" y="8467"/>
                    </a:lnTo>
                    <a:close/>
                  </a:path>
                </a:pathLst>
              </a:custGeom>
              <a:solidFill>
                <a:srgbClr val="055483"/>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4" name="Forma libre 73"/>
              <p:cNvSpPr/>
              <p:nvPr/>
            </p:nvSpPr>
            <p:spPr>
              <a:xfrm>
                <a:off x="2670763" y="5140306"/>
                <a:ext cx="4481917" cy="667906"/>
              </a:xfrm>
              <a:custGeom>
                <a:avLst/>
                <a:gdLst>
                  <a:gd name="connsiteX0" fmla="*/ 0 w 4851400"/>
                  <a:gd name="connsiteY0" fmla="*/ 16933 h 711200"/>
                  <a:gd name="connsiteX1" fmla="*/ 67733 w 4851400"/>
                  <a:gd name="connsiteY1" fmla="*/ 711200 h 711200"/>
                  <a:gd name="connsiteX2" fmla="*/ 4792133 w 4851400"/>
                  <a:gd name="connsiteY2" fmla="*/ 685800 h 711200"/>
                  <a:gd name="connsiteX3" fmla="*/ 4851400 w 4851400"/>
                  <a:gd name="connsiteY3" fmla="*/ 0 h 711200"/>
                  <a:gd name="connsiteX4" fmla="*/ 0 w 4851400"/>
                  <a:gd name="connsiteY4" fmla="*/ 16933 h 7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400" h="711200">
                    <a:moveTo>
                      <a:pt x="0" y="16933"/>
                    </a:moveTo>
                    <a:lnTo>
                      <a:pt x="67733" y="711200"/>
                    </a:lnTo>
                    <a:lnTo>
                      <a:pt x="4792133" y="685800"/>
                    </a:lnTo>
                    <a:lnTo>
                      <a:pt x="4851400" y="0"/>
                    </a:lnTo>
                    <a:lnTo>
                      <a:pt x="0" y="16933"/>
                    </a:lnTo>
                    <a:close/>
                  </a:path>
                </a:pathLst>
              </a:custGeom>
              <a:solidFill>
                <a:sysClr val="window" lastClr="FFFFFF"/>
              </a:solidFill>
              <a:ln w="25400" cap="flat" cmpd="sng" algn="ctr">
                <a:noFill/>
                <a:prstDash val="solid"/>
              </a:ln>
              <a:effectLst/>
            </p:spPr>
            <p:txBody>
              <a:bodyPr rtlCol="0" anchor="ctr"/>
              <a:lstStyle/>
              <a:p>
                <a:pPr algn="ctr" defTabSz="685800">
                  <a:defRPr/>
                </a:pPr>
                <a:r>
                  <a:rPr lang="es-MX" sz="1400" b="1" kern="0" dirty="0">
                    <a:solidFill>
                      <a:srgbClr val="1F497D">
                        <a:lumMod val="75000"/>
                      </a:srgbClr>
                    </a:solidFill>
                    <a:latin typeface="Calibri"/>
                  </a:rPr>
                  <a:t>Programa de reclutamiento y retención de donadores altruistas dentro del banco de sangre</a:t>
                </a:r>
              </a:p>
            </p:txBody>
          </p:sp>
        </p:grpSp>
        <p:sp>
          <p:nvSpPr>
            <p:cNvPr id="75" name="Flecha derecha 74"/>
            <p:cNvSpPr/>
            <p:nvPr/>
          </p:nvSpPr>
          <p:spPr>
            <a:xfrm>
              <a:off x="4842030" y="2440402"/>
              <a:ext cx="405045" cy="322085"/>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6" name="CuadroTexto 75"/>
            <p:cNvSpPr txBox="1"/>
            <p:nvPr/>
          </p:nvSpPr>
          <p:spPr>
            <a:xfrm>
              <a:off x="5436096" y="2305925"/>
              <a:ext cx="1728192" cy="465316"/>
            </a:xfrm>
            <a:prstGeom prst="rect">
              <a:avLst/>
            </a:prstGeom>
            <a:solidFill>
              <a:sysClr val="window" lastClr="FFFFFF"/>
            </a:solidFill>
            <a:ln w="28575">
              <a:solidFill>
                <a:srgbClr val="FF0000"/>
              </a:solidFill>
              <a:prstDash val="sysDash"/>
            </a:ln>
          </p:spPr>
          <p:txBody>
            <a:bodyPr wrap="square" rtlCol="0">
              <a:spAutoFit/>
            </a:bodyPr>
            <a:lstStyle/>
            <a:p>
              <a:pPr algn="ctr" defTabSz="685800">
                <a:defRPr/>
              </a:pPr>
              <a:r>
                <a:rPr lang="es-MX" sz="1600" b="1" kern="0" dirty="0">
                  <a:solidFill>
                    <a:srgbClr val="FF0000"/>
                  </a:solidFill>
                </a:rPr>
                <a:t>Trabajo social como factor de cambio</a:t>
              </a:r>
            </a:p>
          </p:txBody>
        </p:sp>
        <p:sp>
          <p:nvSpPr>
            <p:cNvPr id="77" name="Flecha derecha 76"/>
            <p:cNvSpPr/>
            <p:nvPr/>
          </p:nvSpPr>
          <p:spPr>
            <a:xfrm rot="5400000">
              <a:off x="6218029" y="2818391"/>
              <a:ext cx="202523" cy="269054"/>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8" name="Rectángulo redondeado 77"/>
            <p:cNvSpPr/>
            <p:nvPr/>
          </p:nvSpPr>
          <p:spPr>
            <a:xfrm>
              <a:off x="2154219" y="5111029"/>
              <a:ext cx="4968552" cy="519356"/>
            </a:xfrm>
            <a:prstGeom prst="roundRect">
              <a:avLst/>
            </a:prstGeom>
            <a:pattFill prst="pct10">
              <a:fgClr>
                <a:srgbClr val="8064A2">
                  <a:lumMod val="40000"/>
                  <a:lumOff val="60000"/>
                </a:srgbClr>
              </a:fgClr>
              <a:bgClr>
                <a:sysClr val="window" lastClr="FFFFFF"/>
              </a:bgClr>
            </a:pattFill>
            <a:ln w="38100">
              <a:solidFill>
                <a:sysClr val="window" lastClr="FFFFFF">
                  <a:lumMod val="50000"/>
                </a:sysClr>
              </a:solidFill>
              <a:prstDash val="sysDot"/>
            </a:ln>
            <a:effectLst>
              <a:outerShdw blurRad="40000" dist="23000" dir="5400000" rotWithShape="0">
                <a:srgbClr val="000000">
                  <a:alpha val="35000"/>
                </a:srgbClr>
              </a:outerShdw>
            </a:effectLst>
          </p:spPr>
          <p:txBody>
            <a:bodyPr rtlCol="0" anchor="ctr"/>
            <a:lstStyle/>
            <a:p>
              <a:pPr algn="ctr" defTabSz="685800">
                <a:defRPr/>
              </a:pPr>
              <a:r>
                <a:rPr lang="es-MX" sz="2000" b="1" kern="0" dirty="0">
                  <a:solidFill>
                    <a:srgbClr val="C00000"/>
                  </a:solidFill>
                  <a:latin typeface="Calibri"/>
                </a:rPr>
                <a:t>Crear conciencia social sobre la necesidad de la donación altruista de sangre</a:t>
              </a:r>
            </a:p>
          </p:txBody>
        </p:sp>
        <p:sp>
          <p:nvSpPr>
            <p:cNvPr id="79" name="Flecha derecha 78"/>
            <p:cNvSpPr/>
            <p:nvPr/>
          </p:nvSpPr>
          <p:spPr>
            <a:xfrm rot="5400000">
              <a:off x="6225445" y="3794619"/>
              <a:ext cx="202523" cy="269054"/>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0" name="Flecha derecha 79"/>
            <p:cNvSpPr/>
            <p:nvPr/>
          </p:nvSpPr>
          <p:spPr>
            <a:xfrm>
              <a:off x="4382979" y="4294727"/>
              <a:ext cx="864096" cy="295403"/>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1" name="Flecha derecha 80"/>
            <p:cNvSpPr/>
            <p:nvPr/>
          </p:nvSpPr>
          <p:spPr>
            <a:xfrm>
              <a:off x="2920018" y="3327389"/>
              <a:ext cx="405045" cy="322085"/>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2" name="CuadroTexto 81"/>
            <p:cNvSpPr txBox="1"/>
            <p:nvPr/>
          </p:nvSpPr>
          <p:spPr>
            <a:xfrm>
              <a:off x="3399093" y="3057389"/>
              <a:ext cx="1658961" cy="930633"/>
            </a:xfrm>
            <a:prstGeom prst="rect">
              <a:avLst/>
            </a:prstGeom>
            <a:solidFill>
              <a:sysClr val="window" lastClr="FFFFFF"/>
            </a:solidFill>
            <a:ln w="28575">
              <a:solidFill>
                <a:srgbClr val="00B050"/>
              </a:solidFill>
              <a:prstDash val="sysDot"/>
            </a:ln>
          </p:spPr>
          <p:txBody>
            <a:bodyPr wrap="square" rtlCol="0">
              <a:spAutoFit/>
            </a:bodyPr>
            <a:lstStyle/>
            <a:p>
              <a:pPr algn="ctr" defTabSz="685800">
                <a:defRPr/>
              </a:pPr>
              <a:r>
                <a:rPr lang="es-MX" sz="1400" kern="0" dirty="0">
                  <a:solidFill>
                    <a:prstClr val="black"/>
                  </a:solidFill>
                </a:rPr>
                <a:t>A través del </a:t>
              </a:r>
              <a:r>
                <a:rPr lang="es-MX" sz="1400" b="1" kern="0" dirty="0">
                  <a:solidFill>
                    <a:srgbClr val="FF0000"/>
                  </a:solidFill>
                </a:rPr>
                <a:t>Comité de Medicina Transfusional</a:t>
              </a:r>
              <a:r>
                <a:rPr lang="es-MX" sz="1400" kern="0" dirty="0">
                  <a:solidFill>
                    <a:prstClr val="black"/>
                  </a:solidFill>
                </a:rPr>
                <a:t>:</a:t>
              </a:r>
            </a:p>
            <a:p>
              <a:pPr algn="ctr" defTabSz="685800">
                <a:defRPr/>
              </a:pPr>
              <a:r>
                <a:rPr lang="es-MX" sz="1400" kern="0" dirty="0">
                  <a:solidFill>
                    <a:prstClr val="black"/>
                  </a:solidFill>
                </a:rPr>
                <a:t>Guías de uso clínico de sangre y hemocomponentes</a:t>
              </a:r>
            </a:p>
          </p:txBody>
        </p:sp>
        <p:grpSp>
          <p:nvGrpSpPr>
            <p:cNvPr id="83" name="Grupo 82"/>
            <p:cNvGrpSpPr/>
            <p:nvPr/>
          </p:nvGrpSpPr>
          <p:grpSpPr>
            <a:xfrm>
              <a:off x="1247873" y="2828389"/>
              <a:ext cx="1731591" cy="1166743"/>
              <a:chOff x="3191532" y="1220805"/>
              <a:chExt cx="2485554" cy="1702949"/>
            </a:xfrm>
          </p:grpSpPr>
          <p:sp>
            <p:nvSpPr>
              <p:cNvPr id="84" name="Hexágono 83"/>
              <p:cNvSpPr/>
              <p:nvPr/>
            </p:nvSpPr>
            <p:spPr>
              <a:xfrm>
                <a:off x="3191532" y="1472457"/>
                <a:ext cx="2485554" cy="1451297"/>
              </a:xfrm>
              <a:prstGeom prst="hexagon">
                <a:avLst/>
              </a:prstGeom>
              <a:gradFill flip="none" rotWithShape="1">
                <a:gsLst>
                  <a:gs pos="0">
                    <a:sysClr val="window" lastClr="FFFFFF">
                      <a:lumMod val="95000"/>
                    </a:sysClr>
                  </a:gs>
                  <a:gs pos="91150">
                    <a:srgbClr val="DCE5E4">
                      <a:shade val="100000"/>
                      <a:satMod val="115000"/>
                    </a:srgbClr>
                  </a:gs>
                  <a:gs pos="46000">
                    <a:srgbClr val="DCE5E4">
                      <a:shade val="67500"/>
                      <a:satMod val="115000"/>
                    </a:srgbClr>
                  </a:gs>
                  <a:gs pos="66000">
                    <a:srgbClr val="DCE5E4">
                      <a:shade val="100000"/>
                      <a:satMod val="115000"/>
                    </a:srgbClr>
                  </a:gs>
                </a:gsLst>
                <a:lin ang="810000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5" name="Hexágono 84"/>
              <p:cNvSpPr/>
              <p:nvPr/>
            </p:nvSpPr>
            <p:spPr>
              <a:xfrm>
                <a:off x="3264187" y="1558199"/>
                <a:ext cx="2340245" cy="1299669"/>
              </a:xfrm>
              <a:prstGeom prst="hexagon">
                <a:avLst>
                  <a:gd name="adj" fmla="val 30000"/>
                  <a:gd name="vf" fmla="val 115470"/>
                </a:avLst>
              </a:prstGeom>
              <a:gradFill flip="none" rotWithShape="1">
                <a:gsLst>
                  <a:gs pos="0">
                    <a:srgbClr val="D33035"/>
                  </a:gs>
                  <a:gs pos="50000">
                    <a:srgbClr val="DB403E">
                      <a:shade val="67500"/>
                      <a:satMod val="115000"/>
                    </a:srgbClr>
                  </a:gs>
                  <a:gs pos="100000">
                    <a:srgbClr val="C02932"/>
                  </a:gs>
                </a:gsLst>
                <a:lin ang="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6" name="Forma libre 85"/>
              <p:cNvSpPr/>
              <p:nvPr/>
            </p:nvSpPr>
            <p:spPr>
              <a:xfrm rot="2211063">
                <a:off x="3563029" y="1220805"/>
                <a:ext cx="1521730" cy="1474998"/>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 name="connsiteX0" fmla="*/ 1238250 w 1571625"/>
                  <a:gd name="connsiteY0" fmla="*/ 0 h 1066800"/>
                  <a:gd name="connsiteX1" fmla="*/ 0 w 1571625"/>
                  <a:gd name="connsiteY1" fmla="*/ 276225 h 1066800"/>
                  <a:gd name="connsiteX2" fmla="*/ 226349 w 1571625"/>
                  <a:gd name="connsiteY2" fmla="*/ 80693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 name="connsiteX0" fmla="*/ 1146838 w 1480213"/>
                  <a:gd name="connsiteY0" fmla="*/ 0 h 1066800"/>
                  <a:gd name="connsiteX1" fmla="*/ 0 w 1480213"/>
                  <a:gd name="connsiteY1" fmla="*/ 349885 h 1066800"/>
                  <a:gd name="connsiteX2" fmla="*/ 134937 w 1480213"/>
                  <a:gd name="connsiteY2" fmla="*/ 806935 h 1066800"/>
                  <a:gd name="connsiteX3" fmla="*/ 241963 w 1480213"/>
                  <a:gd name="connsiteY3" fmla="*/ 1066800 h 1066800"/>
                  <a:gd name="connsiteX4" fmla="*/ 1061113 w 1480213"/>
                  <a:gd name="connsiteY4" fmla="*/ 1057275 h 1066800"/>
                  <a:gd name="connsiteX5" fmla="*/ 1299238 w 1480213"/>
                  <a:gd name="connsiteY5" fmla="*/ 942975 h 1066800"/>
                  <a:gd name="connsiteX6" fmla="*/ 1480213 w 1480213"/>
                  <a:gd name="connsiteY6" fmla="*/ 600075 h 1066800"/>
                  <a:gd name="connsiteX7" fmla="*/ 1375438 w 1480213"/>
                  <a:gd name="connsiteY7" fmla="*/ 171450 h 1066800"/>
                  <a:gd name="connsiteX8" fmla="*/ 1146838 w 1480213"/>
                  <a:gd name="connsiteY8" fmla="*/ 0 h 1066800"/>
                  <a:gd name="connsiteX0" fmla="*/ 1146838 w 1480213"/>
                  <a:gd name="connsiteY0" fmla="*/ 0 h 1066800"/>
                  <a:gd name="connsiteX1" fmla="*/ 0 w 1480213"/>
                  <a:gd name="connsiteY1" fmla="*/ 349885 h 1066800"/>
                  <a:gd name="connsiteX2" fmla="*/ 134937 w 1480213"/>
                  <a:gd name="connsiteY2" fmla="*/ 806935 h 1066800"/>
                  <a:gd name="connsiteX3" fmla="*/ 241963 w 1480213"/>
                  <a:gd name="connsiteY3" fmla="*/ 1066800 h 1066800"/>
                  <a:gd name="connsiteX4" fmla="*/ 1061113 w 1480213"/>
                  <a:gd name="connsiteY4" fmla="*/ 1057275 h 1066800"/>
                  <a:gd name="connsiteX5" fmla="*/ 1278771 w 1480213"/>
                  <a:gd name="connsiteY5" fmla="*/ 788513 h 1066800"/>
                  <a:gd name="connsiteX6" fmla="*/ 1480213 w 1480213"/>
                  <a:gd name="connsiteY6" fmla="*/ 600075 h 1066800"/>
                  <a:gd name="connsiteX7" fmla="*/ 1375438 w 1480213"/>
                  <a:gd name="connsiteY7" fmla="*/ 171450 h 1066800"/>
                  <a:gd name="connsiteX8" fmla="*/ 1146838 w 1480213"/>
                  <a:gd name="connsiteY8" fmla="*/ 0 h 1066800"/>
                  <a:gd name="connsiteX0" fmla="*/ 1063673 w 1480213"/>
                  <a:gd name="connsiteY0" fmla="*/ 1 h 1400350"/>
                  <a:gd name="connsiteX1" fmla="*/ 0 w 1480213"/>
                  <a:gd name="connsiteY1" fmla="*/ 683435 h 1400350"/>
                  <a:gd name="connsiteX2" fmla="*/ 134937 w 1480213"/>
                  <a:gd name="connsiteY2" fmla="*/ 1140485 h 1400350"/>
                  <a:gd name="connsiteX3" fmla="*/ 241963 w 1480213"/>
                  <a:gd name="connsiteY3" fmla="*/ 1400350 h 1400350"/>
                  <a:gd name="connsiteX4" fmla="*/ 1061113 w 1480213"/>
                  <a:gd name="connsiteY4" fmla="*/ 1390825 h 1400350"/>
                  <a:gd name="connsiteX5" fmla="*/ 1278771 w 1480213"/>
                  <a:gd name="connsiteY5" fmla="*/ 1122063 h 1400350"/>
                  <a:gd name="connsiteX6" fmla="*/ 1480213 w 1480213"/>
                  <a:gd name="connsiteY6" fmla="*/ 933625 h 1400350"/>
                  <a:gd name="connsiteX7" fmla="*/ 1375438 w 1480213"/>
                  <a:gd name="connsiteY7" fmla="*/ 505000 h 1400350"/>
                  <a:gd name="connsiteX8" fmla="*/ 1063673 w 1480213"/>
                  <a:gd name="connsiteY8" fmla="*/ 1 h 14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213" h="1400350">
                    <a:moveTo>
                      <a:pt x="1063673" y="1"/>
                    </a:moveTo>
                    <a:lnTo>
                      <a:pt x="0" y="683435"/>
                    </a:lnTo>
                    <a:lnTo>
                      <a:pt x="134937" y="1140485"/>
                    </a:lnTo>
                    <a:lnTo>
                      <a:pt x="241963" y="1400350"/>
                    </a:lnTo>
                    <a:lnTo>
                      <a:pt x="1061113" y="1390825"/>
                    </a:lnTo>
                    <a:lnTo>
                      <a:pt x="1278771" y="1122063"/>
                    </a:lnTo>
                    <a:lnTo>
                      <a:pt x="1480213" y="933625"/>
                    </a:lnTo>
                    <a:lnTo>
                      <a:pt x="1375438" y="505000"/>
                    </a:lnTo>
                    <a:lnTo>
                      <a:pt x="1063673" y="1"/>
                    </a:lnTo>
                    <a:close/>
                  </a:path>
                </a:pathLst>
              </a:custGeom>
              <a:solidFill>
                <a:srgbClr val="F4B6BC">
                  <a:alpha val="32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7" name="Forma libre 86"/>
              <p:cNvSpPr/>
              <p:nvPr/>
            </p:nvSpPr>
            <p:spPr>
              <a:xfrm>
                <a:off x="3508917" y="1559100"/>
                <a:ext cx="1709297" cy="1288839"/>
              </a:xfrm>
              <a:custGeom>
                <a:avLst/>
                <a:gdLst>
                  <a:gd name="connsiteX0" fmla="*/ 142875 w 1419225"/>
                  <a:gd name="connsiteY0" fmla="*/ 0 h 1133475"/>
                  <a:gd name="connsiteX1" fmla="*/ 1400175 w 1419225"/>
                  <a:gd name="connsiteY1" fmla="*/ 0 h 1133475"/>
                  <a:gd name="connsiteX2" fmla="*/ 1419225 w 1419225"/>
                  <a:gd name="connsiteY2" fmla="*/ 638175 h 1133475"/>
                  <a:gd name="connsiteX3" fmla="*/ 1076325 w 1419225"/>
                  <a:gd name="connsiteY3" fmla="*/ 1133475 h 1133475"/>
                  <a:gd name="connsiteX4" fmla="*/ 238125 w 1419225"/>
                  <a:gd name="connsiteY4" fmla="*/ 1133475 h 1133475"/>
                  <a:gd name="connsiteX5" fmla="*/ 0 w 1419225"/>
                  <a:gd name="connsiteY5" fmla="*/ 238125 h 1133475"/>
                  <a:gd name="connsiteX6" fmla="*/ 142875 w 1419225"/>
                  <a:gd name="connsiteY6"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25" h="1133475">
                    <a:moveTo>
                      <a:pt x="142875" y="0"/>
                    </a:moveTo>
                    <a:lnTo>
                      <a:pt x="1400175" y="0"/>
                    </a:lnTo>
                    <a:lnTo>
                      <a:pt x="1419225" y="638175"/>
                    </a:lnTo>
                    <a:lnTo>
                      <a:pt x="1076325" y="1133475"/>
                    </a:lnTo>
                    <a:lnTo>
                      <a:pt x="238125" y="1133475"/>
                    </a:lnTo>
                    <a:lnTo>
                      <a:pt x="0" y="238125"/>
                    </a:lnTo>
                    <a:lnTo>
                      <a:pt x="142875" y="0"/>
                    </a:lnTo>
                    <a:close/>
                  </a:path>
                </a:pathLst>
              </a:custGeom>
              <a:solidFill>
                <a:srgbClr val="F4B6BC">
                  <a:alpha val="32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88" name="Rectángulo 87"/>
            <p:cNvSpPr/>
            <p:nvPr/>
          </p:nvSpPr>
          <p:spPr>
            <a:xfrm>
              <a:off x="1338480" y="3214829"/>
              <a:ext cx="1557872" cy="562280"/>
            </a:xfrm>
            <a:prstGeom prst="rect">
              <a:avLst/>
            </a:prstGeom>
            <a:noFill/>
            <a:ln>
              <a:noFill/>
            </a:ln>
            <a:effectLst>
              <a:outerShdw blurRad="40000" dist="23000" dir="5400000" rotWithShape="0">
                <a:srgbClr val="000000">
                  <a:alpha val="35000"/>
                </a:srgbClr>
              </a:outerShdw>
            </a:effectLst>
          </p:spPr>
          <p:txBody>
            <a:bodyPr rtlCol="0" anchor="ctr"/>
            <a:lstStyle/>
            <a:p>
              <a:pPr algn="ctr" defTabSz="685800">
                <a:defRPr/>
              </a:pPr>
              <a:r>
                <a:rPr lang="es-MX" b="1" kern="0" dirty="0">
                  <a:solidFill>
                    <a:prstClr val="white"/>
                  </a:solidFill>
                  <a:latin typeface="Calibri"/>
                </a:rPr>
                <a:t>Conocer las necesidades de componentes sanguíneos</a:t>
              </a:r>
            </a:p>
          </p:txBody>
        </p:sp>
        <p:grpSp>
          <p:nvGrpSpPr>
            <p:cNvPr id="89" name="Grupo 88"/>
            <p:cNvGrpSpPr/>
            <p:nvPr/>
          </p:nvGrpSpPr>
          <p:grpSpPr>
            <a:xfrm>
              <a:off x="5246805" y="3051007"/>
              <a:ext cx="2160511" cy="716708"/>
              <a:chOff x="5478338" y="2568471"/>
              <a:chExt cx="2946090" cy="1451297"/>
            </a:xfrm>
          </p:grpSpPr>
          <p:sp>
            <p:nvSpPr>
              <p:cNvPr id="90" name="Hexágono 89"/>
              <p:cNvSpPr/>
              <p:nvPr/>
            </p:nvSpPr>
            <p:spPr>
              <a:xfrm>
                <a:off x="5478338" y="2568471"/>
                <a:ext cx="2946090" cy="1451297"/>
              </a:xfrm>
              <a:prstGeom prst="hexagon">
                <a:avLst/>
              </a:prstGeom>
              <a:gradFill flip="none" rotWithShape="1">
                <a:gsLst>
                  <a:gs pos="0">
                    <a:sysClr val="window" lastClr="FFFFFF">
                      <a:lumMod val="95000"/>
                    </a:sysClr>
                  </a:gs>
                  <a:gs pos="91150">
                    <a:srgbClr val="DCE5E4">
                      <a:shade val="100000"/>
                      <a:satMod val="115000"/>
                    </a:srgbClr>
                  </a:gs>
                  <a:gs pos="46000">
                    <a:srgbClr val="DCE5E4">
                      <a:shade val="67500"/>
                      <a:satMod val="115000"/>
                    </a:srgbClr>
                  </a:gs>
                  <a:gs pos="66000">
                    <a:srgbClr val="DCE5E4">
                      <a:shade val="100000"/>
                      <a:satMod val="115000"/>
                    </a:srgbClr>
                  </a:gs>
                </a:gsLst>
                <a:lin ang="810000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91" name="Hexágono 90"/>
              <p:cNvSpPr/>
              <p:nvPr/>
            </p:nvSpPr>
            <p:spPr>
              <a:xfrm>
                <a:off x="5553861" y="2660982"/>
                <a:ext cx="2773857" cy="1299669"/>
              </a:xfrm>
              <a:prstGeom prst="hexagon">
                <a:avLst>
                  <a:gd name="adj" fmla="val 30000"/>
                  <a:gd name="vf" fmla="val 115470"/>
                </a:avLst>
              </a:prstGeom>
              <a:gradFill flip="none" rotWithShape="1">
                <a:gsLst>
                  <a:gs pos="0">
                    <a:srgbClr val="3C2772"/>
                  </a:gs>
                  <a:gs pos="50000">
                    <a:srgbClr val="523881">
                      <a:shade val="67500"/>
                      <a:satMod val="115000"/>
                    </a:srgbClr>
                  </a:gs>
                  <a:gs pos="100000">
                    <a:srgbClr val="7030A0"/>
                  </a:gs>
                </a:gsLst>
                <a:lin ang="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92" name="Forma libre 91"/>
              <p:cNvSpPr/>
              <p:nvPr/>
            </p:nvSpPr>
            <p:spPr>
              <a:xfrm>
                <a:off x="5792860" y="2687607"/>
                <a:ext cx="2243561" cy="1213025"/>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5" h="1066800">
                    <a:moveTo>
                      <a:pt x="1238250" y="0"/>
                    </a:moveTo>
                    <a:lnTo>
                      <a:pt x="0" y="276225"/>
                    </a:lnTo>
                    <a:lnTo>
                      <a:pt x="95250" y="923925"/>
                    </a:lnTo>
                    <a:lnTo>
                      <a:pt x="333375" y="1066800"/>
                    </a:lnTo>
                    <a:lnTo>
                      <a:pt x="1152525" y="1057275"/>
                    </a:lnTo>
                    <a:lnTo>
                      <a:pt x="1390650" y="942975"/>
                    </a:lnTo>
                    <a:lnTo>
                      <a:pt x="1571625" y="600075"/>
                    </a:lnTo>
                    <a:lnTo>
                      <a:pt x="1466850" y="171450"/>
                    </a:lnTo>
                    <a:lnTo>
                      <a:pt x="1238250" y="0"/>
                    </a:lnTo>
                    <a:close/>
                  </a:path>
                </a:pathLst>
              </a:custGeom>
              <a:solidFill>
                <a:srgbClr val="B9A7D9">
                  <a:alpha val="8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93" name="Rectángulo 92"/>
            <p:cNvSpPr/>
            <p:nvPr/>
          </p:nvSpPr>
          <p:spPr>
            <a:xfrm>
              <a:off x="5343344" y="3103471"/>
              <a:ext cx="1917213" cy="583047"/>
            </a:xfrm>
            <a:prstGeom prst="rect">
              <a:avLst/>
            </a:prstGeom>
            <a:noFill/>
            <a:ln>
              <a:noFill/>
            </a:ln>
            <a:effectLst>
              <a:outerShdw blurRad="40000" dist="23000" dir="5400000" rotWithShape="0">
                <a:srgbClr val="000000">
                  <a:alpha val="35000"/>
                </a:srgbClr>
              </a:outerShdw>
            </a:effectLst>
          </p:spPr>
          <p:txBody>
            <a:bodyPr rtlCol="0" anchor="ctr"/>
            <a:lstStyle/>
            <a:p>
              <a:pPr algn="ctr" defTabSz="685800">
                <a:defRPr/>
              </a:pPr>
              <a:r>
                <a:rPr lang="es-MX" sz="1600" b="1" kern="0" dirty="0">
                  <a:solidFill>
                    <a:prstClr val="white"/>
                  </a:solidFill>
                  <a:latin typeface="Calibri"/>
                </a:rPr>
                <a:t>Sustituir paulatinamente la donación de reposición por la donación altruista</a:t>
              </a:r>
            </a:p>
          </p:txBody>
        </p:sp>
        <p:grpSp>
          <p:nvGrpSpPr>
            <p:cNvPr id="94" name="Grupo 93"/>
            <p:cNvGrpSpPr/>
            <p:nvPr/>
          </p:nvGrpSpPr>
          <p:grpSpPr>
            <a:xfrm>
              <a:off x="5208025" y="4015655"/>
              <a:ext cx="2375585" cy="973496"/>
              <a:chOff x="3191532" y="3034767"/>
              <a:chExt cx="2485554" cy="1451297"/>
            </a:xfrm>
          </p:grpSpPr>
          <p:sp>
            <p:nvSpPr>
              <p:cNvPr id="95" name="Hexágono 94"/>
              <p:cNvSpPr/>
              <p:nvPr/>
            </p:nvSpPr>
            <p:spPr>
              <a:xfrm>
                <a:off x="3191532" y="3034767"/>
                <a:ext cx="2485554" cy="1451297"/>
              </a:xfrm>
              <a:prstGeom prst="hexagon">
                <a:avLst/>
              </a:prstGeom>
              <a:gradFill flip="none" rotWithShape="1">
                <a:gsLst>
                  <a:gs pos="0">
                    <a:sysClr val="window" lastClr="FFFFFF">
                      <a:lumMod val="95000"/>
                    </a:sysClr>
                  </a:gs>
                  <a:gs pos="91150">
                    <a:srgbClr val="DCE5E4">
                      <a:shade val="100000"/>
                      <a:satMod val="115000"/>
                    </a:srgbClr>
                  </a:gs>
                  <a:gs pos="46000">
                    <a:srgbClr val="DCE5E4">
                      <a:shade val="67500"/>
                      <a:satMod val="115000"/>
                    </a:srgbClr>
                  </a:gs>
                  <a:gs pos="66000">
                    <a:srgbClr val="DCE5E4">
                      <a:shade val="100000"/>
                      <a:satMod val="115000"/>
                    </a:srgbClr>
                  </a:gs>
                </a:gsLst>
                <a:lin ang="810000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96" name="Hexágono 95"/>
              <p:cNvSpPr/>
              <p:nvPr/>
            </p:nvSpPr>
            <p:spPr>
              <a:xfrm>
                <a:off x="3264187" y="3110581"/>
                <a:ext cx="2340245" cy="1299669"/>
              </a:xfrm>
              <a:prstGeom prst="hexagon">
                <a:avLst>
                  <a:gd name="adj" fmla="val 30000"/>
                  <a:gd name="vf" fmla="val 115470"/>
                </a:avLst>
              </a:prstGeom>
              <a:gradFill flip="none" rotWithShape="1">
                <a:gsLst>
                  <a:gs pos="0">
                    <a:srgbClr val="2D5B8D"/>
                  </a:gs>
                  <a:gs pos="50000">
                    <a:srgbClr val="167E99"/>
                  </a:gs>
                  <a:gs pos="100000">
                    <a:srgbClr val="099D9F"/>
                  </a:gs>
                </a:gsLst>
                <a:lin ang="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97" name="Forma libre 96"/>
              <p:cNvSpPr/>
              <p:nvPr/>
            </p:nvSpPr>
            <p:spPr>
              <a:xfrm>
                <a:off x="3515133" y="3120059"/>
                <a:ext cx="1892845" cy="1213025"/>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5" h="1066800">
                    <a:moveTo>
                      <a:pt x="1238250" y="0"/>
                    </a:moveTo>
                    <a:lnTo>
                      <a:pt x="0" y="276225"/>
                    </a:lnTo>
                    <a:lnTo>
                      <a:pt x="95250" y="923925"/>
                    </a:lnTo>
                    <a:lnTo>
                      <a:pt x="333375" y="1066800"/>
                    </a:lnTo>
                    <a:lnTo>
                      <a:pt x="1152525" y="1057275"/>
                    </a:lnTo>
                    <a:lnTo>
                      <a:pt x="1390650" y="942975"/>
                    </a:lnTo>
                    <a:lnTo>
                      <a:pt x="1571625" y="600075"/>
                    </a:lnTo>
                    <a:lnTo>
                      <a:pt x="1466850" y="171450"/>
                    </a:lnTo>
                    <a:lnTo>
                      <a:pt x="1238250" y="0"/>
                    </a:lnTo>
                    <a:close/>
                  </a:path>
                </a:pathLst>
              </a:custGeom>
              <a:solidFill>
                <a:srgbClr val="8064A2">
                  <a:lumMod val="40000"/>
                  <a:lumOff val="60000"/>
                  <a:alpha val="8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98" name="Rectángulo 97"/>
            <p:cNvSpPr/>
            <p:nvPr/>
          </p:nvSpPr>
          <p:spPr>
            <a:xfrm>
              <a:off x="5343344" y="4102446"/>
              <a:ext cx="2131010" cy="808716"/>
            </a:xfrm>
            <a:prstGeom prst="rect">
              <a:avLst/>
            </a:prstGeom>
            <a:noFill/>
            <a:ln>
              <a:noFill/>
            </a:ln>
            <a:effectLst>
              <a:outerShdw blurRad="40000" dist="23000" dir="5400000" rotWithShape="0">
                <a:srgbClr val="000000">
                  <a:alpha val="35000"/>
                </a:srgbClr>
              </a:outerShdw>
            </a:effectLst>
          </p:spPr>
          <p:txBody>
            <a:bodyPr rtlCol="0" anchor="ctr"/>
            <a:lstStyle/>
            <a:p>
              <a:pPr algn="ctr" defTabSz="685800">
                <a:defRPr/>
              </a:pPr>
              <a:r>
                <a:rPr lang="es-MX" sz="1400" b="1" kern="0" dirty="0">
                  <a:solidFill>
                    <a:prstClr val="white"/>
                  </a:solidFill>
                  <a:latin typeface="Calibri"/>
                </a:rPr>
                <a:t>Incorporación de un programa de educación y “marketing” dirigido a la población sobre la donación de sangre</a:t>
              </a:r>
            </a:p>
          </p:txBody>
        </p:sp>
        <p:grpSp>
          <p:nvGrpSpPr>
            <p:cNvPr id="99" name="Grupo 98"/>
            <p:cNvGrpSpPr/>
            <p:nvPr/>
          </p:nvGrpSpPr>
          <p:grpSpPr>
            <a:xfrm>
              <a:off x="1678104" y="4040332"/>
              <a:ext cx="2674487" cy="904323"/>
              <a:chOff x="3191532" y="4597078"/>
              <a:chExt cx="2485554" cy="1451297"/>
            </a:xfrm>
          </p:grpSpPr>
          <p:sp>
            <p:nvSpPr>
              <p:cNvPr id="100" name="Hexágono 99"/>
              <p:cNvSpPr/>
              <p:nvPr/>
            </p:nvSpPr>
            <p:spPr>
              <a:xfrm>
                <a:off x="3191532" y="4597078"/>
                <a:ext cx="2485554" cy="1451297"/>
              </a:xfrm>
              <a:prstGeom prst="hexagon">
                <a:avLst/>
              </a:prstGeom>
              <a:gradFill flip="none" rotWithShape="1">
                <a:gsLst>
                  <a:gs pos="0">
                    <a:sysClr val="window" lastClr="FFFFFF">
                      <a:lumMod val="95000"/>
                    </a:sysClr>
                  </a:gs>
                  <a:gs pos="91150">
                    <a:srgbClr val="DCE5E4">
                      <a:shade val="100000"/>
                      <a:satMod val="115000"/>
                    </a:srgbClr>
                  </a:gs>
                  <a:gs pos="46000">
                    <a:srgbClr val="DCE5E4">
                      <a:shade val="67500"/>
                      <a:satMod val="115000"/>
                    </a:srgbClr>
                  </a:gs>
                  <a:gs pos="66000">
                    <a:srgbClr val="DCE5E4">
                      <a:shade val="100000"/>
                      <a:satMod val="115000"/>
                    </a:srgbClr>
                  </a:gs>
                </a:gsLst>
                <a:lin ang="810000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101" name="Hexágono 100"/>
              <p:cNvSpPr/>
              <p:nvPr/>
            </p:nvSpPr>
            <p:spPr>
              <a:xfrm>
                <a:off x="3253194" y="4672892"/>
                <a:ext cx="2340245" cy="1299669"/>
              </a:xfrm>
              <a:prstGeom prst="hexagon">
                <a:avLst>
                  <a:gd name="adj" fmla="val 30000"/>
                  <a:gd name="vf" fmla="val 115470"/>
                </a:avLst>
              </a:prstGeom>
              <a:gradFill flip="none" rotWithShape="1">
                <a:gsLst>
                  <a:gs pos="0">
                    <a:srgbClr val="7BC650"/>
                  </a:gs>
                  <a:gs pos="50000">
                    <a:srgbClr val="8AD175"/>
                  </a:gs>
                  <a:gs pos="100000">
                    <a:srgbClr val="7CCA53">
                      <a:shade val="100000"/>
                      <a:satMod val="115000"/>
                    </a:srgbClr>
                  </a:gs>
                </a:gsLst>
                <a:lin ang="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102" name="Forma libre 101"/>
              <p:cNvSpPr/>
              <p:nvPr/>
            </p:nvSpPr>
            <p:spPr>
              <a:xfrm>
                <a:off x="3515133" y="4716214"/>
                <a:ext cx="1892845" cy="1213025"/>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5" h="1066800">
                    <a:moveTo>
                      <a:pt x="1238250" y="0"/>
                    </a:moveTo>
                    <a:lnTo>
                      <a:pt x="0" y="276225"/>
                    </a:lnTo>
                    <a:lnTo>
                      <a:pt x="95250" y="923925"/>
                    </a:lnTo>
                    <a:lnTo>
                      <a:pt x="333375" y="1066800"/>
                    </a:lnTo>
                    <a:lnTo>
                      <a:pt x="1152525" y="1057275"/>
                    </a:lnTo>
                    <a:lnTo>
                      <a:pt x="1390650" y="942975"/>
                    </a:lnTo>
                    <a:lnTo>
                      <a:pt x="1571625" y="600075"/>
                    </a:lnTo>
                    <a:lnTo>
                      <a:pt x="1466850" y="171450"/>
                    </a:lnTo>
                    <a:lnTo>
                      <a:pt x="1238250" y="0"/>
                    </a:lnTo>
                    <a:close/>
                  </a:path>
                </a:pathLst>
              </a:custGeom>
              <a:solidFill>
                <a:srgbClr val="8064A2">
                  <a:lumMod val="40000"/>
                  <a:lumOff val="60000"/>
                  <a:alpha val="8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103" name="Forma libre 102"/>
            <p:cNvSpPr/>
            <p:nvPr/>
          </p:nvSpPr>
          <p:spPr>
            <a:xfrm rot="199916">
              <a:off x="2002255" y="4113494"/>
              <a:ext cx="2041022" cy="738980"/>
            </a:xfrm>
            <a:custGeom>
              <a:avLst/>
              <a:gdLst>
                <a:gd name="connsiteX0" fmla="*/ 142875 w 1419225"/>
                <a:gd name="connsiteY0" fmla="*/ 0 h 1133475"/>
                <a:gd name="connsiteX1" fmla="*/ 1400175 w 1419225"/>
                <a:gd name="connsiteY1" fmla="*/ 0 h 1133475"/>
                <a:gd name="connsiteX2" fmla="*/ 1419225 w 1419225"/>
                <a:gd name="connsiteY2" fmla="*/ 638175 h 1133475"/>
                <a:gd name="connsiteX3" fmla="*/ 1076325 w 1419225"/>
                <a:gd name="connsiteY3" fmla="*/ 1133475 h 1133475"/>
                <a:gd name="connsiteX4" fmla="*/ 238125 w 1419225"/>
                <a:gd name="connsiteY4" fmla="*/ 1133475 h 1133475"/>
                <a:gd name="connsiteX5" fmla="*/ 0 w 1419225"/>
                <a:gd name="connsiteY5" fmla="*/ 238125 h 1133475"/>
                <a:gd name="connsiteX6" fmla="*/ 142875 w 1419225"/>
                <a:gd name="connsiteY6"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25" h="1133475">
                  <a:moveTo>
                    <a:pt x="142875" y="0"/>
                  </a:moveTo>
                  <a:lnTo>
                    <a:pt x="1400175" y="0"/>
                  </a:lnTo>
                  <a:lnTo>
                    <a:pt x="1419225" y="638175"/>
                  </a:lnTo>
                  <a:lnTo>
                    <a:pt x="1076325" y="1133475"/>
                  </a:lnTo>
                  <a:lnTo>
                    <a:pt x="238125" y="1133475"/>
                  </a:lnTo>
                  <a:lnTo>
                    <a:pt x="0" y="238125"/>
                  </a:lnTo>
                  <a:lnTo>
                    <a:pt x="142875" y="0"/>
                  </a:lnTo>
                  <a:close/>
                </a:path>
              </a:pathLst>
            </a:custGeom>
            <a:solidFill>
              <a:srgbClr val="9BBB59">
                <a:lumMod val="20000"/>
                <a:lumOff val="80000"/>
                <a:alpha val="32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104" name="Forma libre 103"/>
            <p:cNvSpPr/>
            <p:nvPr/>
          </p:nvSpPr>
          <p:spPr>
            <a:xfrm>
              <a:off x="2933452" y="4040555"/>
              <a:ext cx="1246530" cy="909769"/>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5" h="1066800">
                  <a:moveTo>
                    <a:pt x="1238250" y="0"/>
                  </a:moveTo>
                  <a:lnTo>
                    <a:pt x="0" y="276225"/>
                  </a:lnTo>
                  <a:lnTo>
                    <a:pt x="95250" y="923925"/>
                  </a:lnTo>
                  <a:lnTo>
                    <a:pt x="333375" y="1066800"/>
                  </a:lnTo>
                  <a:lnTo>
                    <a:pt x="1152525" y="1057275"/>
                  </a:lnTo>
                  <a:lnTo>
                    <a:pt x="1390650" y="942975"/>
                  </a:lnTo>
                  <a:lnTo>
                    <a:pt x="1571625" y="600075"/>
                  </a:lnTo>
                  <a:lnTo>
                    <a:pt x="1466850" y="171450"/>
                  </a:lnTo>
                  <a:lnTo>
                    <a:pt x="1238250" y="0"/>
                  </a:lnTo>
                  <a:close/>
                </a:path>
              </a:pathLst>
            </a:custGeom>
            <a:solidFill>
              <a:srgbClr val="FFC000">
                <a:alpha val="8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105" name="Rectángulo 104"/>
            <p:cNvSpPr/>
            <p:nvPr/>
          </p:nvSpPr>
          <p:spPr>
            <a:xfrm>
              <a:off x="1744454" y="4164063"/>
              <a:ext cx="2548520" cy="686516"/>
            </a:xfrm>
            <a:prstGeom prst="rect">
              <a:avLst/>
            </a:prstGeom>
            <a:noFill/>
            <a:ln>
              <a:noFill/>
            </a:ln>
            <a:effectLst>
              <a:outerShdw blurRad="40000" dist="23000" dir="5400000" rotWithShape="0">
                <a:srgbClr val="000000">
                  <a:alpha val="35000"/>
                </a:srgbClr>
              </a:outerShdw>
            </a:effectLst>
          </p:spPr>
          <p:txBody>
            <a:bodyPr rtlCol="0" anchor="ctr"/>
            <a:lstStyle/>
            <a:p>
              <a:pPr algn="ctr" defTabSz="685800">
                <a:defRPr/>
              </a:pPr>
              <a:r>
                <a:rPr lang="es-MX" sz="1600" b="1" kern="0" dirty="0">
                  <a:latin typeface="Calibri"/>
                </a:rPr>
                <a:t>Conocer el perfil cultural de la población para establecer los mensajes que provocarán el cambio</a:t>
              </a:r>
            </a:p>
          </p:txBody>
        </p:sp>
      </p:grpSp>
    </p:spTree>
    <p:extLst>
      <p:ext uri="{BB962C8B-B14F-4D97-AF65-F5344CB8AC3E}">
        <p14:creationId xmlns:p14="http://schemas.microsoft.com/office/powerpoint/2010/main" val="1753605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sz="quarter" idx="4294967295"/>
          </p:nvPr>
        </p:nvSpPr>
        <p:spPr bwMode="auto">
          <a:xfrm>
            <a:off x="0" y="1851025"/>
            <a:ext cx="8229600" cy="45259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marL="0" indent="0" eaLnBrk="1" fontAlgn="auto" hangingPunct="1">
              <a:spcAft>
                <a:spcPts val="0"/>
              </a:spcAft>
              <a:buNone/>
              <a:defRPr/>
            </a:pPr>
            <a:r>
              <a:rPr lang="es-MX" sz="3200" b="1" dirty="0" smtClean="0">
                <a:solidFill>
                  <a:srgbClr val="C00000"/>
                </a:solidFill>
                <a:ea typeface="ＭＳ Ｐゴシック" pitchFamily="34" charset="-128"/>
              </a:rPr>
              <a:t>     Auto-transfusión (requisitos NOM 253):</a:t>
            </a:r>
          </a:p>
          <a:p>
            <a:pPr marL="457200" lvl="1" indent="0" eaLnBrk="1" fontAlgn="auto" hangingPunct="1">
              <a:spcAft>
                <a:spcPts val="0"/>
              </a:spcAft>
              <a:buNone/>
              <a:defRPr/>
            </a:pPr>
            <a:endParaRPr lang="es-MX" sz="3200" b="1" dirty="0" smtClean="0">
              <a:ea typeface="ＭＳ Ｐゴシック" pitchFamily="34" charset="-128"/>
            </a:endParaRPr>
          </a:p>
          <a:p>
            <a:pPr marL="457200" lvl="1" indent="0" eaLnBrk="1" fontAlgn="auto" hangingPunct="1">
              <a:spcAft>
                <a:spcPts val="0"/>
              </a:spcAft>
              <a:buNone/>
              <a:defRPr/>
            </a:pPr>
            <a:r>
              <a:rPr lang="es-MX" sz="3200" b="1" dirty="0" smtClean="0">
                <a:ea typeface="ＭＳ Ｐゴシック" pitchFamily="34" charset="-128"/>
              </a:rPr>
              <a:t>Cirugía</a:t>
            </a:r>
          </a:p>
          <a:p>
            <a:pPr marL="457200" lvl="1" indent="0" eaLnBrk="1" fontAlgn="auto" hangingPunct="1">
              <a:spcAft>
                <a:spcPts val="0"/>
              </a:spcAft>
              <a:buNone/>
              <a:defRPr/>
            </a:pPr>
            <a:endParaRPr lang="es-MX" sz="3200" b="1" dirty="0" smtClean="0">
              <a:ea typeface="ＭＳ Ｐゴシック" pitchFamily="34" charset="-128"/>
            </a:endParaRPr>
          </a:p>
          <a:p>
            <a:pPr lvl="2" eaLnBrk="1" fontAlgn="auto" hangingPunct="1">
              <a:spcAft>
                <a:spcPts val="0"/>
              </a:spcAft>
              <a:buFont typeface="Arial" pitchFamily="34" charset="0"/>
              <a:buChar char="•"/>
              <a:defRPr/>
            </a:pPr>
            <a:r>
              <a:rPr lang="es-MX" sz="3200" b="1" dirty="0" smtClean="0">
                <a:ea typeface="ＭＳ Ｐゴシック" pitchFamily="34" charset="-128"/>
              </a:rPr>
              <a:t>Estética</a:t>
            </a:r>
          </a:p>
          <a:p>
            <a:pPr lvl="2" eaLnBrk="1" fontAlgn="auto" hangingPunct="1">
              <a:spcAft>
                <a:spcPts val="0"/>
              </a:spcAft>
              <a:buFont typeface="Arial" pitchFamily="34" charset="0"/>
              <a:buChar char="•"/>
              <a:defRPr/>
            </a:pPr>
            <a:r>
              <a:rPr lang="es-MX" sz="3200" b="1" dirty="0" smtClean="0">
                <a:ea typeface="ＭＳ Ｐゴシック" pitchFamily="34" charset="-128"/>
              </a:rPr>
              <a:t>ORL</a:t>
            </a:r>
          </a:p>
          <a:p>
            <a:pPr lvl="2" eaLnBrk="1" fontAlgn="auto" hangingPunct="1">
              <a:spcAft>
                <a:spcPts val="0"/>
              </a:spcAft>
              <a:buFont typeface="Arial" pitchFamily="34" charset="0"/>
              <a:buChar char="•"/>
              <a:defRPr/>
            </a:pPr>
            <a:r>
              <a:rPr lang="es-MX" sz="3200" b="1" dirty="0" smtClean="0">
                <a:ea typeface="ＭＳ Ｐゴシック" pitchFamily="34" charset="-128"/>
              </a:rPr>
              <a:t>Colecistectomías</a:t>
            </a:r>
          </a:p>
          <a:p>
            <a:pPr lvl="2" eaLnBrk="1" fontAlgn="auto" hangingPunct="1">
              <a:spcAft>
                <a:spcPts val="0"/>
              </a:spcAft>
              <a:buFont typeface="Arial" pitchFamily="34" charset="0"/>
              <a:buChar char="•"/>
              <a:defRPr/>
            </a:pPr>
            <a:r>
              <a:rPr lang="es-MX" sz="3200" b="1" dirty="0" smtClean="0">
                <a:ea typeface="ＭＳ Ｐゴシック" pitchFamily="34" charset="-128"/>
              </a:rPr>
              <a:t>Prótesis </a:t>
            </a:r>
          </a:p>
        </p:txBody>
      </p:sp>
      <p:sp>
        <p:nvSpPr>
          <p:cNvPr id="69635" name="Rectangle 2"/>
          <p:cNvSpPr>
            <a:spLocks noGrp="1" noChangeArrowheads="1"/>
          </p:cNvSpPr>
          <p:nvPr>
            <p:ph type="title" idx="4294967295"/>
          </p:nvPr>
        </p:nvSpPr>
        <p:spPr bwMode="auto">
          <a:xfrm>
            <a:off x="281516" y="933659"/>
            <a:ext cx="8413750" cy="647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algn="ctr" eaLnBrk="1" hangingPunct="1">
              <a:defRPr/>
            </a:pPr>
            <a:r>
              <a:rPr lang="es-MX" sz="3200" b="1" dirty="0" smtClean="0">
                <a:solidFill>
                  <a:srgbClr val="9A3A3A"/>
                </a:solidFill>
                <a:latin typeface="+mn-lt"/>
              </a:rPr>
              <a:t>Considerar antes de solicitar donadores:</a:t>
            </a:r>
            <a:endParaRPr lang="es-ES" sz="3200" b="1" dirty="0" smtClean="0">
              <a:solidFill>
                <a:srgbClr val="9A3A3A"/>
              </a:solidFill>
              <a:latin typeface="+mn-lt"/>
            </a:endParaRPr>
          </a:p>
        </p:txBody>
      </p:sp>
      <p:pic>
        <p:nvPicPr>
          <p:cNvPr id="35844" name="Picture 4"/>
          <p:cNvPicPr>
            <a:picLocks noChangeAspect="1" noChangeArrowheads="1"/>
          </p:cNvPicPr>
          <p:nvPr/>
        </p:nvPicPr>
        <p:blipFill>
          <a:blip r:embed="rId2" cstate="print"/>
          <a:srcRect b="7225"/>
          <a:stretch>
            <a:fillRect/>
          </a:stretch>
        </p:blipFill>
        <p:spPr bwMode="auto">
          <a:xfrm>
            <a:off x="4682728" y="2611647"/>
            <a:ext cx="341947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99387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p:cNvSpPr txBox="1">
            <a:spLocks/>
          </p:cNvSpPr>
          <p:nvPr/>
        </p:nvSpPr>
        <p:spPr bwMode="auto">
          <a:xfrm>
            <a:off x="1399797" y="573461"/>
            <a:ext cx="6400800" cy="7119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defRPr/>
            </a:pPr>
            <a:r>
              <a:rPr lang="es-MX" altLang="es-MX" sz="3200" b="1" dirty="0">
                <a:solidFill>
                  <a:srgbClr val="C00000"/>
                </a:solidFill>
                <a:effectLst>
                  <a:outerShdw blurRad="38100" dist="38100" dir="2700000" algn="tl">
                    <a:srgbClr val="000000">
                      <a:alpha val="43137"/>
                    </a:srgbClr>
                  </a:outerShdw>
                </a:effectLst>
              </a:rPr>
              <a:t>REQUISITOS PARA DONAR SANGRE</a:t>
            </a:r>
          </a:p>
        </p:txBody>
      </p:sp>
      <p:sp>
        <p:nvSpPr>
          <p:cNvPr id="3" name="CuadroTexto 2"/>
          <p:cNvSpPr txBox="1"/>
          <p:nvPr/>
        </p:nvSpPr>
        <p:spPr>
          <a:xfrm>
            <a:off x="447647" y="1285455"/>
            <a:ext cx="8305100" cy="4893647"/>
          </a:xfrm>
          <a:prstGeom prst="rect">
            <a:avLst/>
          </a:prstGeom>
          <a:noFill/>
        </p:spPr>
        <p:txBody>
          <a:bodyPr wrap="square" rtlCol="0">
            <a:spAutoFit/>
          </a:bodyPr>
          <a:lstStyle/>
          <a:p>
            <a:r>
              <a:rPr lang="es-MX" sz="2400" b="1" dirty="0">
                <a:solidFill>
                  <a:srgbClr val="C00000"/>
                </a:solidFill>
              </a:rPr>
              <a:t>Hombres y mujeres:</a:t>
            </a:r>
          </a:p>
          <a:p>
            <a:pPr marL="257175" indent="-257175">
              <a:buClr>
                <a:srgbClr val="FF0000"/>
              </a:buClr>
              <a:buFont typeface="Arial" panose="020B0604020202020204" pitchFamily="34" charset="0"/>
              <a:buChar char="•"/>
            </a:pPr>
            <a:r>
              <a:rPr lang="es-MX" sz="2400" dirty="0"/>
              <a:t>Tener entre 18 y 65 años</a:t>
            </a:r>
          </a:p>
          <a:p>
            <a:pPr marL="257175" indent="-257175">
              <a:buClr>
                <a:srgbClr val="FF0000"/>
              </a:buClr>
              <a:buFont typeface="Arial" panose="020B0604020202020204" pitchFamily="34" charset="0"/>
              <a:buChar char="•"/>
            </a:pPr>
            <a:r>
              <a:rPr lang="es-MX" sz="2400" dirty="0"/>
              <a:t>Pesar más de 50 kilogramos</a:t>
            </a:r>
          </a:p>
          <a:p>
            <a:pPr marL="257175" indent="-257175">
              <a:buClr>
                <a:srgbClr val="FF0000"/>
              </a:buClr>
              <a:buFont typeface="Arial" panose="020B0604020202020204" pitchFamily="34" charset="0"/>
              <a:buChar char="•"/>
            </a:pPr>
            <a:r>
              <a:rPr lang="es-MX" sz="2400" dirty="0">
                <a:solidFill>
                  <a:srgbClr val="C00000"/>
                </a:solidFill>
              </a:rPr>
              <a:t>Estar clínicamente </a:t>
            </a:r>
            <a:r>
              <a:rPr lang="es-MX" sz="2400" dirty="0" smtClean="0">
                <a:solidFill>
                  <a:srgbClr val="C00000"/>
                </a:solidFill>
              </a:rPr>
              <a:t>sano (estilo de vida saludable)</a:t>
            </a:r>
            <a:endParaRPr lang="es-MX" sz="2400" dirty="0">
              <a:solidFill>
                <a:srgbClr val="C00000"/>
              </a:solidFill>
            </a:endParaRPr>
          </a:p>
          <a:p>
            <a:pPr marL="257175" indent="-257175">
              <a:buClr>
                <a:srgbClr val="FF0000"/>
              </a:buClr>
              <a:buFont typeface="Arial" panose="020B0604020202020204" pitchFamily="34" charset="0"/>
              <a:buChar char="•"/>
            </a:pPr>
            <a:r>
              <a:rPr lang="es-MX" sz="2400" dirty="0"/>
              <a:t>No haberse realizado tatuajes o perforaciones durante el último año</a:t>
            </a:r>
          </a:p>
          <a:p>
            <a:pPr marL="257175" indent="-257175">
              <a:buClr>
                <a:srgbClr val="FF0000"/>
              </a:buClr>
              <a:buFont typeface="Arial" panose="020B0604020202020204" pitchFamily="34" charset="0"/>
              <a:buChar char="•"/>
            </a:pPr>
            <a:r>
              <a:rPr lang="es-MX" sz="2400" dirty="0"/>
              <a:t>No haber tomado medicamentos en la última semana</a:t>
            </a:r>
          </a:p>
          <a:p>
            <a:pPr marL="257175" indent="-257175">
              <a:buClr>
                <a:srgbClr val="FF0000"/>
              </a:buClr>
              <a:buFont typeface="Arial" panose="020B0604020202020204" pitchFamily="34" charset="0"/>
              <a:buChar char="•"/>
            </a:pPr>
            <a:r>
              <a:rPr lang="es-MX" sz="2400" dirty="0"/>
              <a:t>Estar en ayuno de mínimo cuatro horas</a:t>
            </a:r>
          </a:p>
          <a:p>
            <a:pPr marL="257175" indent="-257175">
              <a:buClr>
                <a:srgbClr val="FF0000"/>
              </a:buClr>
              <a:buFont typeface="Arial" panose="020B0604020202020204" pitchFamily="34" charset="0"/>
              <a:buChar char="•"/>
            </a:pPr>
            <a:r>
              <a:rPr lang="es-MX" sz="2400" dirty="0"/>
              <a:t>No estar desvelado</a:t>
            </a:r>
          </a:p>
          <a:p>
            <a:endParaRPr lang="es-MX" sz="2400" dirty="0"/>
          </a:p>
          <a:p>
            <a:r>
              <a:rPr lang="es-MX" sz="2400" b="1" dirty="0">
                <a:solidFill>
                  <a:srgbClr val="C00000"/>
                </a:solidFill>
              </a:rPr>
              <a:t>Mujeres:</a:t>
            </a:r>
          </a:p>
          <a:p>
            <a:pPr marL="257175" indent="-257175">
              <a:buClr>
                <a:srgbClr val="FF0000"/>
              </a:buClr>
              <a:buFont typeface="Arial" panose="020B0604020202020204" pitchFamily="34" charset="0"/>
              <a:buChar char="•"/>
            </a:pPr>
            <a:r>
              <a:rPr lang="es-MX" sz="2400" dirty="0"/>
              <a:t>No estar embarazadas</a:t>
            </a:r>
          </a:p>
          <a:p>
            <a:pPr marL="257175" indent="-257175">
              <a:buClr>
                <a:srgbClr val="FF0000"/>
              </a:buClr>
              <a:buFont typeface="Arial" panose="020B0604020202020204" pitchFamily="34" charset="0"/>
              <a:buChar char="•"/>
            </a:pPr>
            <a:r>
              <a:rPr lang="es-MX" sz="2400" dirty="0"/>
              <a:t>No estar lactando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932" y="4155752"/>
            <a:ext cx="3036815" cy="2023350"/>
          </a:xfrm>
          <a:prstGeom prst="rect">
            <a:avLst/>
          </a:prstGeom>
        </p:spPr>
      </p:pic>
    </p:spTree>
    <p:extLst>
      <p:ext uri="{BB962C8B-B14F-4D97-AF65-F5344CB8AC3E}">
        <p14:creationId xmlns:p14="http://schemas.microsoft.com/office/powerpoint/2010/main" val="1734172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431800" y="1360488"/>
            <a:ext cx="8712200" cy="4805362"/>
          </a:xfrm>
          <a:prstGeom prst="rect">
            <a:avLst/>
          </a:prstGeom>
        </p:spPr>
        <p:txBody>
          <a:bodyPr>
            <a:normAutofit/>
          </a:bodyPr>
          <a:lstStyle/>
          <a:p>
            <a:pPr>
              <a:defRPr/>
            </a:pPr>
            <a:r>
              <a:rPr lang="es-MX" sz="2400" b="1" dirty="0" smtClean="0">
                <a:solidFill>
                  <a:srgbClr val="C00000"/>
                </a:solidFill>
                <a:latin typeface="+mn-lt"/>
              </a:rPr>
              <a:t>ANTECEDENTES DE FACTORES DE RIESGO:</a:t>
            </a:r>
            <a:r>
              <a:rPr lang="es-MX" sz="2400" dirty="0" smtClean="0">
                <a:solidFill>
                  <a:srgbClr val="C00000"/>
                </a:solidFill>
                <a:latin typeface="+mn-lt"/>
              </a:rPr>
              <a:t/>
            </a:r>
            <a:br>
              <a:rPr lang="es-MX" sz="2400" dirty="0" smtClean="0">
                <a:solidFill>
                  <a:srgbClr val="C00000"/>
                </a:solidFill>
                <a:latin typeface="+mn-lt"/>
              </a:rPr>
            </a:br>
            <a:r>
              <a:rPr lang="es-MX" sz="2400" dirty="0" smtClean="0">
                <a:solidFill>
                  <a:srgbClr val="C00000"/>
                </a:solidFill>
                <a:latin typeface="+mn-lt"/>
              </a:rPr>
              <a:t/>
            </a:r>
            <a:br>
              <a:rPr lang="es-MX" sz="2400" dirty="0" smtClean="0">
                <a:solidFill>
                  <a:srgbClr val="C00000"/>
                </a:solidFill>
                <a:latin typeface="+mn-lt"/>
              </a:rPr>
            </a:br>
            <a:r>
              <a:rPr lang="es-MX" sz="2400" dirty="0" smtClean="0">
                <a:solidFill>
                  <a:srgbClr val="C00000"/>
                </a:solidFill>
                <a:latin typeface="+mn-lt"/>
              </a:rPr>
              <a:t/>
            </a:r>
            <a:br>
              <a:rPr lang="es-MX" sz="2400" dirty="0" smtClean="0">
                <a:solidFill>
                  <a:srgbClr val="C00000"/>
                </a:solidFill>
                <a:latin typeface="+mn-lt"/>
              </a:rPr>
            </a:br>
            <a:r>
              <a:rPr lang="es-MX" sz="2400" dirty="0" smtClean="0">
                <a:solidFill>
                  <a:schemeClr val="tx1"/>
                </a:solidFill>
                <a:latin typeface="+mn-lt"/>
              </a:rPr>
              <a:t>- </a:t>
            </a:r>
            <a:r>
              <a:rPr lang="es-MX" sz="2400" dirty="0" smtClean="0">
                <a:solidFill>
                  <a:srgbClr val="000000"/>
                </a:solidFill>
                <a:latin typeface="+mn-lt"/>
              </a:rPr>
              <a:t>PRÁCTICAS SEXUALES</a:t>
            </a:r>
            <a:br>
              <a:rPr lang="es-MX" sz="2400" dirty="0" smtClean="0">
                <a:solidFill>
                  <a:srgbClr val="000000"/>
                </a:solidFill>
                <a:latin typeface="+mn-lt"/>
              </a:rPr>
            </a:b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TATUAJES</a:t>
            </a:r>
            <a:br>
              <a:rPr lang="es-MX" sz="2400" dirty="0" smtClean="0">
                <a:solidFill>
                  <a:srgbClr val="000000"/>
                </a:solidFill>
                <a:latin typeface="+mn-lt"/>
              </a:rPr>
            </a:b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PIERCING</a:t>
            </a:r>
            <a:br>
              <a:rPr lang="es-MX" sz="2400" dirty="0" smtClean="0">
                <a:solidFill>
                  <a:srgbClr val="000000"/>
                </a:solidFill>
                <a:latin typeface="+mn-lt"/>
              </a:rPr>
            </a:br>
            <a:r>
              <a:rPr lang="es-MX" sz="2400" dirty="0">
                <a:solidFill>
                  <a:srgbClr val="000000"/>
                </a:solidFill>
                <a:latin typeface="+mn-lt"/>
              </a:rPr>
              <a:t/>
            </a:r>
            <a:br>
              <a:rPr lang="es-MX" sz="2400" dirty="0">
                <a:solidFill>
                  <a:srgbClr val="000000"/>
                </a:solidFill>
                <a:latin typeface="+mn-lt"/>
              </a:rPr>
            </a:br>
            <a:r>
              <a:rPr lang="es-MX" sz="2400" dirty="0" smtClean="0">
                <a:solidFill>
                  <a:srgbClr val="000000"/>
                </a:solidFill>
                <a:latin typeface="+mn-lt"/>
              </a:rPr>
              <a:t>- VACUNAS</a:t>
            </a:r>
            <a:br>
              <a:rPr lang="es-MX" sz="2400" dirty="0" smtClean="0">
                <a:solidFill>
                  <a:srgbClr val="000000"/>
                </a:solidFill>
                <a:latin typeface="+mn-lt"/>
              </a:rPr>
            </a:b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DROGAS</a:t>
            </a:r>
            <a:br>
              <a:rPr lang="es-MX" sz="2400" dirty="0" smtClean="0">
                <a:solidFill>
                  <a:srgbClr val="000000"/>
                </a:solidFill>
                <a:latin typeface="+mn-lt"/>
              </a:rPr>
            </a:b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ZONAS ENDÉMICAS </a:t>
            </a:r>
            <a:endParaRPr lang="es-MX" sz="2400" dirty="0">
              <a:solidFill>
                <a:srgbClr val="000000"/>
              </a:solidFill>
              <a:latin typeface="+mn-lt"/>
            </a:endParaRPr>
          </a:p>
        </p:txBody>
      </p:sp>
      <p:sp>
        <p:nvSpPr>
          <p:cNvPr id="55299" name="Subtítulo 2"/>
          <p:cNvSpPr>
            <a:spLocks noGrp="1"/>
          </p:cNvSpPr>
          <p:nvPr>
            <p:ph type="subTitle" idx="4294967295"/>
          </p:nvPr>
        </p:nvSpPr>
        <p:spPr bwMode="auto">
          <a:xfrm>
            <a:off x="1465792" y="636542"/>
            <a:ext cx="6188075" cy="5508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lgn="ctr">
              <a:buFont typeface="Arial" charset="0"/>
              <a:buNone/>
              <a:defRPr/>
            </a:pPr>
            <a:r>
              <a:rPr lang="es-MX" altLang="es-MX" sz="2800" b="1" dirty="0" smtClean="0">
                <a:solidFill>
                  <a:srgbClr val="C00000"/>
                </a:solidFill>
              </a:rPr>
              <a:t>REQUISITOS PARA DONAR SANGRE</a:t>
            </a:r>
          </a:p>
        </p:txBody>
      </p:sp>
      <p:pic>
        <p:nvPicPr>
          <p:cNvPr id="55301" name="Picture 5" descr="http://www.tatuajesoriginales.com/wp-content/uploads/tatuaje-para-chica.jpg"/>
          <p:cNvPicPr>
            <a:picLocks noChangeAspect="1" noChangeArrowheads="1"/>
          </p:cNvPicPr>
          <p:nvPr/>
        </p:nvPicPr>
        <p:blipFill rotWithShape="1">
          <a:blip r:embed="rId2" cstate="print"/>
          <a:srcRect l="16680" t="12985" r="2975" b="20884"/>
          <a:stretch/>
        </p:blipFill>
        <p:spPr bwMode="auto">
          <a:xfrm>
            <a:off x="3885698" y="2088209"/>
            <a:ext cx="1974850" cy="121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303" name="Picture 7" descr="http://edgarbarroso.net/wp-content/uploads/2012/11/acupuntura.jpg"/>
          <p:cNvPicPr>
            <a:picLocks noChangeAspect="1" noChangeArrowheads="1"/>
          </p:cNvPicPr>
          <p:nvPr/>
        </p:nvPicPr>
        <p:blipFill>
          <a:blip r:embed="rId3" cstate="print"/>
          <a:srcRect/>
          <a:stretch>
            <a:fillRect/>
          </a:stretch>
        </p:blipFill>
        <p:spPr bwMode="auto">
          <a:xfrm>
            <a:off x="6225532" y="3763169"/>
            <a:ext cx="2424881" cy="1944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305" name="Picture 9" descr="http://eldiariodelanena.com/wp-content/uploads/2014/02/MEDICMAENTOS-CADUCOS.jpg"/>
          <p:cNvPicPr>
            <a:picLocks noChangeAspect="1" noChangeArrowheads="1"/>
          </p:cNvPicPr>
          <p:nvPr/>
        </p:nvPicPr>
        <p:blipFill>
          <a:blip r:embed="rId4" cstate="print"/>
          <a:srcRect/>
          <a:stretch>
            <a:fillRect/>
          </a:stretch>
        </p:blipFill>
        <p:spPr bwMode="auto">
          <a:xfrm>
            <a:off x="6225532" y="1946503"/>
            <a:ext cx="252888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307" name="Picture 11" descr="http://pequelia.es/files/2011/10/vacuna.jpg"/>
          <p:cNvPicPr>
            <a:picLocks noChangeAspect="1" noChangeArrowheads="1"/>
          </p:cNvPicPr>
          <p:nvPr/>
        </p:nvPicPr>
        <p:blipFill rotWithShape="1">
          <a:blip r:embed="rId5" cstate="print"/>
          <a:srcRect r="28074"/>
          <a:stretch/>
        </p:blipFill>
        <p:spPr bwMode="auto">
          <a:xfrm>
            <a:off x="4112045" y="3736129"/>
            <a:ext cx="164465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62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220133" y="584392"/>
            <a:ext cx="8399420" cy="752475"/>
          </a:xfrm>
          <a:prstGeom prst="rect">
            <a:avLst/>
          </a:prstGeom>
        </p:spPr>
        <p:txBody>
          <a:bodyPr anchor="ctr">
            <a:noAutofit/>
          </a:bodyPr>
          <a:lstStyle/>
          <a:p>
            <a:pPr algn="ctr" eaLnBrk="1" hangingPunct="1">
              <a:defRPr lang="es-US"/>
            </a:pPr>
            <a:r>
              <a:rPr lang="es-MX" sz="2400" b="1" dirty="0">
                <a:solidFill>
                  <a:srgbClr val="C00000"/>
                </a:solidFill>
                <a:latin typeface="+mn-lt"/>
                <a:ea typeface="ＭＳ Ｐゴシック"/>
              </a:rPr>
              <a:t>TRANSMISIÓN DE </a:t>
            </a:r>
            <a:r>
              <a:rPr lang="es-MX" sz="2400" b="1" dirty="0" smtClean="0">
                <a:solidFill>
                  <a:srgbClr val="C00000"/>
                </a:solidFill>
                <a:latin typeface="+mn-lt"/>
                <a:ea typeface="ＭＳ Ｐゴシック"/>
              </a:rPr>
              <a:t>INFECCIONES POR </a:t>
            </a:r>
            <a:r>
              <a:rPr lang="es-MX" sz="2400" b="1" dirty="0">
                <a:solidFill>
                  <a:srgbClr val="C00000"/>
                </a:solidFill>
                <a:latin typeface="+mn-lt"/>
                <a:ea typeface="ＭＳ Ｐゴシック"/>
              </a:rPr>
              <a:t>TRANSFUSIÓN</a:t>
            </a:r>
            <a:endParaRPr lang="es-ES" sz="2400" b="1" dirty="0">
              <a:solidFill>
                <a:srgbClr val="C00000"/>
              </a:solidFill>
              <a:latin typeface="+mn-lt"/>
              <a:ea typeface="ＭＳ Ｐゴシック"/>
            </a:endParaRPr>
          </a:p>
        </p:txBody>
      </p:sp>
      <p:sp>
        <p:nvSpPr>
          <p:cNvPr id="58371" name="Rectangle 3"/>
          <p:cNvSpPr>
            <a:spLocks noGrp="1" noChangeArrowheads="1"/>
          </p:cNvSpPr>
          <p:nvPr>
            <p:ph type="body" idx="4294967295"/>
          </p:nvPr>
        </p:nvSpPr>
        <p:spPr>
          <a:xfrm>
            <a:off x="440309" y="1571817"/>
            <a:ext cx="6516688" cy="5302250"/>
          </a:xfrm>
          <a:prstGeom prst="rect">
            <a:avLst/>
          </a:prstGeom>
          <a:noFill/>
          <a:ln>
            <a:miter/>
          </a:ln>
        </p:spPr>
        <p:txBody>
          <a:bodyPr>
            <a:normAutofit/>
          </a:bodyPr>
          <a:lstStyle/>
          <a:p>
            <a:pPr eaLnBrk="1" hangingPunct="1">
              <a:buFont typeface="Wingdings" panose="05000000000000000000" pitchFamily="2" charset="2"/>
              <a:buChar char="§"/>
              <a:defRPr lang="es-US" altLang="en-US"/>
            </a:pPr>
            <a:r>
              <a:rPr lang="es-MX" altLang="es-MX" sz="2400" b="1" dirty="0">
                <a:solidFill>
                  <a:srgbClr val="C00000"/>
                </a:solidFill>
                <a:ea typeface="MS PGothic"/>
              </a:rPr>
              <a:t>Bacterias: </a:t>
            </a:r>
            <a:r>
              <a:rPr lang="es-MX" altLang="es-MX" sz="2400" b="1" dirty="0">
                <a:ea typeface="MS PGothic"/>
              </a:rPr>
              <a:t>T. </a:t>
            </a:r>
            <a:r>
              <a:rPr lang="es-MX" altLang="es-MX" sz="2400" b="1" dirty="0" err="1">
                <a:ea typeface="MS PGothic"/>
              </a:rPr>
              <a:t>pallidum</a:t>
            </a:r>
            <a:r>
              <a:rPr lang="es-MX" altLang="es-MX" sz="2400" b="1" dirty="0">
                <a:ea typeface="MS PGothic"/>
              </a:rPr>
              <a:t>, </a:t>
            </a:r>
            <a:r>
              <a:rPr lang="es-MX" altLang="es-MX" sz="2400" b="1" dirty="0" err="1">
                <a:ea typeface="MS PGothic"/>
              </a:rPr>
              <a:t>Brucella</a:t>
            </a:r>
            <a:endParaRPr lang="es-MX" altLang="es-MX" sz="2400" b="1" dirty="0">
              <a:ea typeface="MS PGothic"/>
            </a:endParaRPr>
          </a:p>
          <a:p>
            <a:pPr eaLnBrk="1" latinLnBrk="0" hangingPunct="1">
              <a:buFont typeface="Wingdings" panose="05000000000000000000" pitchFamily="2" charset="2"/>
              <a:buChar char="§"/>
              <a:defRPr lang="es-US" altLang="en-US"/>
            </a:pPr>
            <a:r>
              <a:rPr lang="es-US" altLang="en-US" sz="800" b="1" dirty="0" smtClean="0">
                <a:solidFill>
                  <a:schemeClr val="bg1"/>
                </a:solidFill>
                <a:ea typeface="MS PGothic"/>
              </a:rPr>
              <a:t>    </a:t>
            </a:r>
            <a:endParaRPr lang="es-US" altLang="en-US" sz="800" b="1" dirty="0">
              <a:solidFill>
                <a:schemeClr val="bg1"/>
              </a:solidFill>
              <a:ea typeface="MS PGothic"/>
            </a:endParaRPr>
          </a:p>
          <a:p>
            <a:pPr eaLnBrk="1" hangingPunct="1">
              <a:buFont typeface="Wingdings" panose="05000000000000000000" pitchFamily="2" charset="2"/>
              <a:buChar char="§"/>
              <a:defRPr lang="es-US" altLang="en-US"/>
            </a:pPr>
            <a:r>
              <a:rPr lang="es-MX" altLang="es-MX" sz="2400" b="1" dirty="0">
                <a:solidFill>
                  <a:srgbClr val="C00000"/>
                </a:solidFill>
                <a:ea typeface="MS PGothic"/>
              </a:rPr>
              <a:t>Virus: </a:t>
            </a:r>
            <a:r>
              <a:rPr lang="es-MX" altLang="es-MX" sz="2400" b="1" dirty="0">
                <a:ea typeface="MS PGothic"/>
              </a:rPr>
              <a:t>VIH, Hepatitis B y C, </a:t>
            </a:r>
            <a:r>
              <a:rPr lang="es-MX" altLang="es-MX" sz="2400" b="1" dirty="0" err="1">
                <a:ea typeface="MS PGothic"/>
              </a:rPr>
              <a:t>Citomegalovirus</a:t>
            </a:r>
            <a:r>
              <a:rPr lang="es-MX" altLang="es-MX" sz="2400" b="1" dirty="0">
                <a:ea typeface="MS PGothic"/>
              </a:rPr>
              <a:t> (CMV)</a:t>
            </a:r>
          </a:p>
          <a:p>
            <a:pPr marL="0" indent="0" eaLnBrk="1" latinLnBrk="0" hangingPunct="1">
              <a:buNone/>
              <a:defRPr lang="es-US" altLang="en-US"/>
            </a:pPr>
            <a:r>
              <a:rPr lang="es-US" altLang="en-US" sz="800" b="1" dirty="0">
                <a:ea typeface="MS PGothic"/>
              </a:rPr>
              <a:t> </a:t>
            </a:r>
            <a:r>
              <a:rPr lang="es-US" altLang="en-US" sz="800" b="1" dirty="0" smtClean="0">
                <a:ea typeface="MS PGothic"/>
              </a:rPr>
              <a:t>           </a:t>
            </a:r>
            <a:endParaRPr lang="es-US" altLang="en-US" sz="800" b="1" dirty="0">
              <a:ea typeface="MS PGothic"/>
            </a:endParaRPr>
          </a:p>
          <a:p>
            <a:pPr eaLnBrk="1" hangingPunct="1">
              <a:buFont typeface="Wingdings" panose="05000000000000000000" pitchFamily="2" charset="2"/>
              <a:buChar char="§"/>
              <a:defRPr lang="es-US" altLang="en-US"/>
            </a:pPr>
            <a:r>
              <a:rPr lang="es-MX" altLang="es-MX" sz="2400" b="1" dirty="0" smtClean="0">
                <a:solidFill>
                  <a:srgbClr val="C00000"/>
                </a:solidFill>
                <a:ea typeface="MS PGothic"/>
              </a:rPr>
              <a:t>Parásitos</a:t>
            </a:r>
            <a:r>
              <a:rPr lang="es-MX" altLang="es-MX" sz="2400" b="1" dirty="0">
                <a:solidFill>
                  <a:srgbClr val="C00000"/>
                </a:solidFill>
                <a:ea typeface="MS PGothic"/>
              </a:rPr>
              <a:t>:</a:t>
            </a:r>
            <a:r>
              <a:rPr lang="es-MX" altLang="es-MX" sz="2400" b="1" dirty="0">
                <a:solidFill>
                  <a:schemeClr val="bg1"/>
                </a:solidFill>
                <a:ea typeface="MS PGothic"/>
              </a:rPr>
              <a:t> </a:t>
            </a:r>
            <a:r>
              <a:rPr lang="es-MX" altLang="es-MX" sz="2400" b="1" dirty="0" err="1">
                <a:ea typeface="MS PGothic"/>
              </a:rPr>
              <a:t>Plasmodium</a:t>
            </a:r>
            <a:r>
              <a:rPr lang="es-MX" altLang="es-MX" sz="2400" b="1" dirty="0">
                <a:ea typeface="MS PGothic"/>
              </a:rPr>
              <a:t>, </a:t>
            </a:r>
            <a:r>
              <a:rPr lang="es-MX" altLang="es-MX" sz="2400" b="1" dirty="0" err="1">
                <a:ea typeface="MS PGothic"/>
              </a:rPr>
              <a:t>Trypanosoma</a:t>
            </a:r>
            <a:r>
              <a:rPr lang="es-MX" altLang="es-MX" sz="2400" b="1" dirty="0">
                <a:ea typeface="MS PGothic"/>
              </a:rPr>
              <a:t> </a:t>
            </a:r>
            <a:r>
              <a:rPr lang="es-MX" altLang="es-MX" sz="2400" b="1" dirty="0" err="1" smtClean="0">
                <a:ea typeface="MS PGothic"/>
              </a:rPr>
              <a:t>Cruzi</a:t>
            </a:r>
            <a:endParaRPr lang="es-MX" altLang="es-MX" sz="2400" b="1" dirty="0">
              <a:ea typeface="MS PGothic"/>
            </a:endParaRPr>
          </a:p>
          <a:p>
            <a:pPr marL="0" indent="0" eaLnBrk="1" hangingPunct="1">
              <a:buNone/>
              <a:defRPr lang="es-US" altLang="en-US"/>
            </a:pPr>
            <a:r>
              <a:rPr lang="es-MX" altLang="en-US" sz="800" b="1" dirty="0">
                <a:solidFill>
                  <a:srgbClr val="FFFF00"/>
                </a:solidFill>
                <a:ea typeface="MS PGothic"/>
              </a:rPr>
              <a:t> </a:t>
            </a:r>
            <a:r>
              <a:rPr lang="es-MX" altLang="en-US" sz="800" b="1" dirty="0" smtClean="0">
                <a:solidFill>
                  <a:srgbClr val="FFFF00"/>
                </a:solidFill>
                <a:ea typeface="MS PGothic"/>
              </a:rPr>
              <a:t>  </a:t>
            </a:r>
            <a:endParaRPr lang="es-US" altLang="en-US" sz="800" b="1" dirty="0">
              <a:solidFill>
                <a:srgbClr val="FFFF00"/>
              </a:solidFill>
              <a:ea typeface="MS PGothic"/>
            </a:endParaRPr>
          </a:p>
          <a:p>
            <a:pPr eaLnBrk="1" hangingPunct="1">
              <a:buFont typeface="Wingdings" panose="05000000000000000000" pitchFamily="2" charset="2"/>
              <a:buChar char="§"/>
              <a:defRPr lang="es-US" altLang="en-US"/>
            </a:pPr>
            <a:r>
              <a:rPr lang="es-MX" altLang="es-MX" sz="2400" b="1" dirty="0">
                <a:solidFill>
                  <a:srgbClr val="C00000"/>
                </a:solidFill>
                <a:ea typeface="MS PGothic"/>
              </a:rPr>
              <a:t>Otros:</a:t>
            </a:r>
            <a:r>
              <a:rPr lang="es-MX" altLang="es-MX" sz="2400" b="1" dirty="0">
                <a:solidFill>
                  <a:schemeClr val="bg1"/>
                </a:solidFill>
                <a:ea typeface="MS PGothic"/>
              </a:rPr>
              <a:t> </a:t>
            </a:r>
            <a:r>
              <a:rPr lang="es-MX" altLang="es-MX" sz="2400" b="1" dirty="0" err="1">
                <a:ea typeface="MS PGothic"/>
              </a:rPr>
              <a:t>pr</a:t>
            </a:r>
            <a:r>
              <a:rPr lang="en-US" altLang="en-US" sz="2400" b="1" dirty="0" err="1">
                <a:ea typeface="MS PGothic"/>
              </a:rPr>
              <a:t>i</a:t>
            </a:r>
            <a:r>
              <a:rPr lang="es-MX" altLang="es-MX" sz="2400" b="1" dirty="0" err="1" smtClean="0">
                <a:ea typeface="MS PGothic"/>
              </a:rPr>
              <a:t>one</a:t>
            </a:r>
            <a:r>
              <a:rPr lang="en-US" altLang="en-US" sz="2400" b="1" dirty="0" smtClean="0">
                <a:ea typeface="MS PGothic"/>
              </a:rPr>
              <a:t>s (?)</a:t>
            </a:r>
          </a:p>
          <a:p>
            <a:pPr marL="0" indent="0" eaLnBrk="1" hangingPunct="1">
              <a:buNone/>
              <a:defRPr lang="es-US" altLang="en-US"/>
            </a:pPr>
            <a:r>
              <a:rPr lang="en-US" altLang="en-US" sz="800" b="1" dirty="0">
                <a:ea typeface="MS PGothic"/>
              </a:rPr>
              <a:t> </a:t>
            </a:r>
            <a:r>
              <a:rPr lang="en-US" altLang="en-US" sz="800" b="1" dirty="0" smtClean="0">
                <a:ea typeface="MS PGothic"/>
              </a:rPr>
              <a:t>   </a:t>
            </a:r>
          </a:p>
          <a:p>
            <a:pPr eaLnBrk="1" hangingPunct="1">
              <a:buFont typeface="Wingdings" panose="05000000000000000000" pitchFamily="2" charset="2"/>
              <a:buChar char="§"/>
              <a:defRPr lang="es-US" altLang="en-US"/>
            </a:pPr>
            <a:r>
              <a:rPr lang="es-MX" altLang="en-US" sz="2400" b="1" dirty="0" smtClean="0">
                <a:solidFill>
                  <a:srgbClr val="C00000"/>
                </a:solidFill>
                <a:ea typeface="MS PGothic"/>
              </a:rPr>
              <a:t>Emergentes</a:t>
            </a:r>
            <a:r>
              <a:rPr lang="en-US" altLang="en-US" sz="2400" b="1" dirty="0" smtClean="0">
                <a:solidFill>
                  <a:srgbClr val="C00000"/>
                </a:solidFill>
                <a:ea typeface="MS PGothic"/>
              </a:rPr>
              <a:t>, </a:t>
            </a:r>
            <a:r>
              <a:rPr lang="es-MX" altLang="en-US" sz="2400" b="1" dirty="0" smtClean="0">
                <a:solidFill>
                  <a:srgbClr val="C00000"/>
                </a:solidFill>
                <a:ea typeface="MS PGothic"/>
              </a:rPr>
              <a:t>brotes</a:t>
            </a:r>
            <a:r>
              <a:rPr lang="en-US" altLang="en-US" sz="2400" b="1" dirty="0" smtClean="0">
                <a:solidFill>
                  <a:srgbClr val="C00000"/>
                </a:solidFill>
                <a:ea typeface="MS PGothic"/>
              </a:rPr>
              <a:t>:</a:t>
            </a:r>
          </a:p>
          <a:p>
            <a:pPr marL="271463" indent="0" eaLnBrk="1" hangingPunct="1">
              <a:buSzPct val="70000"/>
              <a:defRPr lang="es-US" altLang="en-US"/>
            </a:pPr>
            <a:r>
              <a:rPr lang="en-US" altLang="en-US" sz="2400" b="1" dirty="0" smtClean="0">
                <a:ea typeface="MS PGothic"/>
              </a:rPr>
              <a:t> Dengue </a:t>
            </a:r>
          </a:p>
          <a:p>
            <a:pPr marL="271463" indent="0" eaLnBrk="1" hangingPunct="1">
              <a:buSzPct val="70000"/>
              <a:defRPr lang="es-US" altLang="en-US"/>
            </a:pPr>
            <a:r>
              <a:rPr lang="en-US" altLang="en-US" sz="2400" b="1" dirty="0" smtClean="0">
                <a:ea typeface="MS PGothic"/>
              </a:rPr>
              <a:t> Chikungunya</a:t>
            </a:r>
          </a:p>
          <a:p>
            <a:pPr marL="271463" indent="0" eaLnBrk="1" hangingPunct="1">
              <a:buSzPct val="70000"/>
              <a:defRPr lang="es-US" altLang="en-US"/>
            </a:pPr>
            <a:r>
              <a:rPr lang="en-US" altLang="en-US" sz="2400" b="1" dirty="0" smtClean="0">
                <a:ea typeface="MS PGothic"/>
              </a:rPr>
              <a:t> </a:t>
            </a:r>
            <a:r>
              <a:rPr lang="en-US" altLang="en-US" sz="2400" b="1" dirty="0" err="1" smtClean="0">
                <a:ea typeface="MS PGothic"/>
              </a:rPr>
              <a:t>Zika</a:t>
            </a:r>
            <a:endParaRPr lang="en-US" altLang="en-US" sz="2400" b="1" dirty="0">
              <a:ea typeface="MS PGothic"/>
            </a:endParaRPr>
          </a:p>
          <a:p>
            <a:pPr eaLnBrk="1" latinLnBrk="0" hangingPunct="1">
              <a:buFont typeface="Wingdings" panose="05000000000000000000" pitchFamily="2" charset="2"/>
              <a:buChar char="§"/>
              <a:defRPr lang="es-US" altLang="en-US"/>
            </a:pPr>
            <a:endParaRPr lang="es-US" altLang="en-US" sz="2400" b="1" dirty="0">
              <a:solidFill>
                <a:schemeClr val="bg1"/>
              </a:solidFill>
              <a:ea typeface="MS PGothic"/>
            </a:endParaRPr>
          </a:p>
          <a:p>
            <a:pPr marL="0" indent="0" eaLnBrk="1" latinLnBrk="0" hangingPunct="1">
              <a:buNone/>
              <a:defRPr lang="es-US" altLang="en-US"/>
            </a:pPr>
            <a:endParaRPr lang="es-US" altLang="en-US" sz="2400" b="1" dirty="0">
              <a:solidFill>
                <a:srgbClr val="FF0000"/>
              </a:solidFill>
              <a:ea typeface="MS PGothic"/>
            </a:endParaRPr>
          </a:p>
        </p:txBody>
      </p:sp>
      <p:pic>
        <p:nvPicPr>
          <p:cNvPr id="26628" name="Picture 12"/>
          <p:cNvPicPr>
            <a:picLocks noChangeAspect="1" noChangeArrowheads="1"/>
          </p:cNvPicPr>
          <p:nvPr/>
        </p:nvPicPr>
        <p:blipFill rotWithShape="1">
          <a:blip r:embed="rId2"/>
          <a:srcRect/>
          <a:stretch>
            <a:fillRect/>
          </a:stretch>
        </p:blipFill>
        <p:spPr>
          <a:xfrm>
            <a:off x="6585811" y="1273523"/>
            <a:ext cx="755650" cy="1009650"/>
          </a:xfrm>
          <a:prstGeom prst="rect">
            <a:avLst/>
          </a:prstGeom>
          <a:noFill/>
          <a:ln>
            <a:noFill/>
          </a:ln>
          <a:effectLst/>
        </p:spPr>
      </p:pic>
      <p:pic>
        <p:nvPicPr>
          <p:cNvPr id="26629" name="Picture 5"/>
          <p:cNvPicPr>
            <a:picLocks noChangeAspect="1" noChangeArrowheads="1"/>
          </p:cNvPicPr>
          <p:nvPr/>
        </p:nvPicPr>
        <p:blipFill rotWithShape="1">
          <a:blip r:embed="rId3"/>
          <a:srcRect t="23590" r="20430"/>
          <a:stretch>
            <a:fillRect/>
          </a:stretch>
        </p:blipFill>
        <p:spPr>
          <a:xfrm>
            <a:off x="8183382" y="1310036"/>
            <a:ext cx="782638" cy="936625"/>
          </a:xfrm>
          <a:prstGeom prst="rect">
            <a:avLst/>
          </a:prstGeom>
          <a:noFill/>
          <a:ln>
            <a:noFill/>
          </a:ln>
          <a:effectLst/>
        </p:spPr>
      </p:pic>
      <p:pic>
        <p:nvPicPr>
          <p:cNvPr id="26630" name="Picture 6"/>
          <p:cNvPicPr>
            <a:picLocks noChangeAspect="1" noChangeArrowheads="1"/>
          </p:cNvPicPr>
          <p:nvPr/>
        </p:nvPicPr>
        <p:blipFill rotWithShape="1">
          <a:blip r:embed="rId4"/>
          <a:srcRect/>
          <a:stretch>
            <a:fillRect/>
          </a:stretch>
        </p:blipFill>
        <p:spPr>
          <a:xfrm>
            <a:off x="7109130" y="2577881"/>
            <a:ext cx="1519238" cy="1019175"/>
          </a:xfrm>
          <a:prstGeom prst="rect">
            <a:avLst/>
          </a:prstGeom>
          <a:noFill/>
          <a:ln>
            <a:noFill/>
          </a:ln>
          <a:effectLst/>
        </p:spPr>
      </p:pic>
      <p:pic>
        <p:nvPicPr>
          <p:cNvPr id="9" name="Imagen 8"/>
          <p:cNvPicPr>
            <a:picLocks noChangeAspect="1"/>
          </p:cNvPicPr>
          <p:nvPr/>
        </p:nvPicPr>
        <p:blipFill rotWithShape="1">
          <a:blip r:embed="rId5"/>
          <a:srcRect l="5952" t="18889" r="5357" b="5555"/>
          <a:stretch/>
        </p:blipFill>
        <p:spPr>
          <a:xfrm>
            <a:off x="4245811" y="4988473"/>
            <a:ext cx="2340000" cy="1240363"/>
          </a:xfrm>
          <a:prstGeom prst="rect">
            <a:avLst/>
          </a:prstGeom>
        </p:spPr>
      </p:pic>
      <p:pic>
        <p:nvPicPr>
          <p:cNvPr id="11" name="Imagen 10"/>
          <p:cNvPicPr>
            <a:picLocks noChangeAspect="1"/>
          </p:cNvPicPr>
          <p:nvPr/>
        </p:nvPicPr>
        <p:blipFill rotWithShape="1">
          <a:blip r:embed="rId6"/>
          <a:srcRect b="4853"/>
          <a:stretch/>
        </p:blipFill>
        <p:spPr>
          <a:xfrm>
            <a:off x="6585811" y="3717917"/>
            <a:ext cx="1620000" cy="1472024"/>
          </a:xfrm>
          <a:prstGeom prst="rect">
            <a:avLst/>
          </a:prstGeom>
        </p:spPr>
      </p:pic>
    </p:spTree>
    <p:extLst>
      <p:ext uri="{BB962C8B-B14F-4D97-AF65-F5344CB8AC3E}">
        <p14:creationId xmlns:p14="http://schemas.microsoft.com/office/powerpoint/2010/main" val="3822449973"/>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3" name="Grupo 2"/>
          <p:cNvGrpSpPr/>
          <p:nvPr/>
        </p:nvGrpSpPr>
        <p:grpSpPr>
          <a:xfrm>
            <a:off x="62523" y="139274"/>
            <a:ext cx="9000000" cy="6465382"/>
            <a:chOff x="0" y="140619"/>
            <a:chExt cx="9021298" cy="6619643"/>
          </a:xfrm>
        </p:grpSpPr>
        <p:sp>
          <p:nvSpPr>
            <p:cNvPr id="28674" name="Line 4"/>
            <p:cNvSpPr>
              <a:spLocks noChangeShapeType="1"/>
            </p:cNvSpPr>
            <p:nvPr/>
          </p:nvSpPr>
          <p:spPr bwMode="auto">
            <a:xfrm>
              <a:off x="147637" y="3057892"/>
              <a:ext cx="8794750" cy="0"/>
            </a:xfrm>
            <a:prstGeom prst="line">
              <a:avLst/>
            </a:prstGeom>
            <a:noFill/>
            <a:ln w="12700">
              <a:solidFill>
                <a:srgbClr val="6C75CC"/>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s-MX" smtClean="0">
                <a:solidFill>
                  <a:srgbClr val="FFFFFF"/>
                </a:solidFill>
                <a:latin typeface="Arial" panose="020B0604020202020204" pitchFamily="34" charset="0"/>
                <a:ea typeface="ＭＳ Ｐゴシック" panose="020B0600070205080204" pitchFamily="34" charset="-128"/>
              </a:endParaRPr>
            </a:p>
          </p:txBody>
        </p:sp>
        <p:sp>
          <p:nvSpPr>
            <p:cNvPr id="6150" name="Rectangle 6"/>
            <p:cNvSpPr>
              <a:spLocks noChangeArrowheads="1"/>
            </p:cNvSpPr>
            <p:nvPr/>
          </p:nvSpPr>
          <p:spPr bwMode="auto">
            <a:xfrm>
              <a:off x="10649" y="906707"/>
              <a:ext cx="1800000" cy="500063"/>
            </a:xfrm>
            <a:prstGeom prst="rect">
              <a:avLst/>
            </a:prstGeom>
            <a:solidFill>
              <a:srgbClr val="002060"/>
            </a:solidFill>
            <a:ln w="12700">
              <a:noFill/>
              <a:miter lim="800000"/>
              <a:headEnd/>
              <a:tailEnd/>
            </a:ln>
            <a:effectLst/>
          </p:spPr>
          <p:txBody>
            <a:bodyPr lIns="90487" tIns="79200" rIns="90487" bIns="115200" anchor="ctr">
              <a:spAutoFit/>
            </a:bodyPr>
            <a:lstStyle/>
            <a:p>
              <a:pPr algn="ctr" defTabSz="914400" eaLnBrk="0" fontAlgn="base" hangingPunct="0">
                <a:spcBef>
                  <a:spcPct val="0"/>
                </a:spcBef>
                <a:spcAft>
                  <a:spcPct val="0"/>
                </a:spcAft>
                <a:defRPr/>
              </a:pPr>
              <a:r>
                <a:rPr lang="en-US" altLang="en-US" sz="2000" b="1" dirty="0" err="1">
                  <a:solidFill>
                    <a:srgbClr val="FFFFFF"/>
                  </a:solidFill>
                  <a:effectLst>
                    <a:outerShdw blurRad="38100" dist="38100" dir="2700000" algn="tl">
                      <a:srgbClr val="000000"/>
                    </a:outerShdw>
                  </a:effectLst>
                  <a:latin typeface="Arial" charset="0"/>
                  <a:ea typeface="ＭＳ Ｐゴシック" panose="020B0600070205080204" pitchFamily="34" charset="-128"/>
                </a:rPr>
                <a:t>Familia</a:t>
              </a:r>
              <a:endParaRPr lang="en-US" altLang="en-US" sz="2400" b="1" dirty="0">
                <a:solidFill>
                  <a:srgbClr val="FFFFFF"/>
                </a:solidFill>
                <a:effectLst>
                  <a:outerShdw blurRad="38100" dist="38100" dir="2700000" algn="tl">
                    <a:srgbClr val="000000"/>
                  </a:outerShdw>
                </a:effectLst>
                <a:latin typeface="Arial" charset="0"/>
                <a:ea typeface="ＭＳ Ｐゴシック" panose="020B0600070205080204" pitchFamily="34" charset="-128"/>
              </a:endParaRPr>
            </a:p>
          </p:txBody>
        </p:sp>
        <p:sp>
          <p:nvSpPr>
            <p:cNvPr id="6151" name="Rectangle 7"/>
            <p:cNvSpPr>
              <a:spLocks noChangeArrowheads="1"/>
            </p:cNvSpPr>
            <p:nvPr/>
          </p:nvSpPr>
          <p:spPr bwMode="auto">
            <a:xfrm>
              <a:off x="1883906" y="911592"/>
              <a:ext cx="2664000" cy="500062"/>
            </a:xfrm>
            <a:prstGeom prst="rect">
              <a:avLst/>
            </a:prstGeom>
            <a:solidFill>
              <a:srgbClr val="002060"/>
            </a:solidFill>
            <a:ln w="12700">
              <a:noFill/>
              <a:miter lim="800000"/>
              <a:headEnd/>
              <a:tailEnd/>
            </a:ln>
            <a:effectLst/>
          </p:spPr>
          <p:txBody>
            <a:bodyPr lIns="90487" tIns="79200" rIns="90487" bIns="115200" anchor="ctr">
              <a:spAutoFit/>
            </a:bodyPr>
            <a:lstStyle/>
            <a:p>
              <a:pPr algn="ctr" defTabSz="914400" eaLnBrk="0" fontAlgn="base" hangingPunct="0">
                <a:spcBef>
                  <a:spcPct val="0"/>
                </a:spcBef>
                <a:spcAft>
                  <a:spcPct val="0"/>
                </a:spcAft>
                <a:defRPr/>
              </a:pPr>
              <a:r>
                <a:rPr lang="en-US" sz="2000" b="1" dirty="0" err="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itchFamily="34" charset="0"/>
                </a:rPr>
                <a:t>Patógeno</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itchFamily="34" charset="0"/>
              </a:endParaRPr>
            </a:p>
          </p:txBody>
        </p:sp>
        <p:sp>
          <p:nvSpPr>
            <p:cNvPr id="6152" name="Rectangle 8"/>
            <p:cNvSpPr>
              <a:spLocks noChangeArrowheads="1"/>
            </p:cNvSpPr>
            <p:nvPr/>
          </p:nvSpPr>
          <p:spPr bwMode="auto">
            <a:xfrm>
              <a:off x="4640532" y="914768"/>
              <a:ext cx="2196000" cy="500062"/>
            </a:xfrm>
            <a:prstGeom prst="rect">
              <a:avLst/>
            </a:prstGeom>
            <a:solidFill>
              <a:srgbClr val="002060"/>
            </a:solidFill>
            <a:ln w="12700">
              <a:noFill/>
              <a:miter lim="800000"/>
              <a:headEnd/>
              <a:tailEnd/>
            </a:ln>
            <a:effectLst/>
          </p:spPr>
          <p:txBody>
            <a:bodyPr lIns="90487" tIns="79200" rIns="90487" bIns="115200" anchor="ctr">
              <a:spAutoFit/>
            </a:bodyPr>
            <a:lstStyle/>
            <a:p>
              <a:pPr algn="ctr" defTabSz="914400" eaLnBrk="0" fontAlgn="base" hangingPunct="0">
                <a:spcBef>
                  <a:spcPct val="0"/>
                </a:spcBef>
                <a:spcAft>
                  <a:spcPct val="0"/>
                </a:spcAft>
                <a:defRPr/>
              </a:pPr>
              <a:r>
                <a:rPr lang="en-US" sz="2000" b="1" dirty="0" err="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itchFamily="34" charset="0"/>
                </a:rPr>
                <a:t>Enfermedad</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itchFamily="34" charset="0"/>
              </a:endParaRPr>
            </a:p>
          </p:txBody>
        </p:sp>
        <p:sp>
          <p:nvSpPr>
            <p:cNvPr id="6153" name="Rectangle 9"/>
            <p:cNvSpPr>
              <a:spLocks noChangeArrowheads="1"/>
            </p:cNvSpPr>
            <p:nvPr/>
          </p:nvSpPr>
          <p:spPr bwMode="auto">
            <a:xfrm>
              <a:off x="10649" y="1425942"/>
              <a:ext cx="9000000" cy="5143282"/>
            </a:xfrm>
            <a:prstGeom prst="rect">
              <a:avLst/>
            </a:prstGeom>
            <a:solidFill>
              <a:schemeClr val="tx2">
                <a:lumMod val="20000"/>
                <a:lumOff val="80000"/>
              </a:schemeClr>
            </a:solidFill>
            <a:ln w="12700">
              <a:noFill/>
              <a:miter lim="800000"/>
              <a:headEnd/>
              <a:tailEnd/>
            </a:ln>
            <a:effectLst/>
          </p:spPr>
          <p:txBody>
            <a:bodyPr wrap="square" lIns="90487" tIns="44450" rIns="90487" bIns="44450">
              <a:spAutoFit/>
            </a:bodyPr>
            <a:lstStyle/>
            <a:p>
              <a:pPr defTabSz="914400" eaLnBrk="0" fontAlgn="base" hangingPunct="0">
                <a:lnSpc>
                  <a:spcPct val="110000"/>
                </a:lnSpc>
                <a:spcBef>
                  <a:spcPct val="0"/>
                </a:spcBef>
                <a:spcAft>
                  <a:spcPct val="0"/>
                </a:spcAft>
                <a:defRPr/>
              </a:pPr>
              <a:r>
                <a:rPr lang="en-US" sz="1400" b="1" dirty="0">
                  <a:solidFill>
                    <a:srgbClr val="9A3A3A"/>
                  </a:solidFill>
                  <a:latin typeface="Arial" panose="020B0604020202020204" pitchFamily="34" charset="0"/>
                  <a:ea typeface="ＭＳ Ｐゴシック" panose="020B0600070205080204" pitchFamily="34" charset="-128"/>
                  <a:cs typeface="Arial" pitchFamily="34" charset="0"/>
                </a:rPr>
                <a:t>Virus de Hepatitis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HBV, HCV			Hepatitis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HEV, HGV			Hepatitis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C0000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40000"/>
                </a:spcBef>
                <a:spcAft>
                  <a:spcPct val="0"/>
                </a:spcAft>
                <a:defRPr/>
              </a:pPr>
              <a:r>
                <a:rPr lang="en-US" sz="1400" b="1" dirty="0">
                  <a:solidFill>
                    <a:srgbClr val="9A3A3A"/>
                  </a:solidFill>
                  <a:latin typeface="Arial" panose="020B0604020202020204" pitchFamily="34" charset="0"/>
                  <a:ea typeface="ＭＳ Ｐゴシック" panose="020B0600070205080204" pitchFamily="34" charset="-128"/>
                  <a:cs typeface="Arial" pitchFamily="34" charset="0"/>
                </a:rPr>
                <a:t>Retrovirus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HIV-1 &amp; -2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SIDA</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X*                  </a:t>
              </a:r>
              <a:endParaRPr lang="en-US" sz="1400" b="1" dirty="0">
                <a:solidFill>
                  <a:srgbClr val="00206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HTLV-I &amp; -II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Linfoproliferación</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smtClean="0">
                  <a:solidFill>
                    <a:srgbClr val="002060"/>
                  </a:solidFill>
                  <a:latin typeface="Arial" panose="020B0604020202020204" pitchFamily="34" charset="0"/>
                  <a:ea typeface="ＭＳ Ｐゴシック" panose="020B0600070205080204" pitchFamily="34" charset="-128"/>
                  <a:cs typeface="Arial" pitchFamily="34" charset="0"/>
                </a:rPr>
                <a:t>maligna</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C00000"/>
                  </a:solidFill>
                  <a:latin typeface="Arial" panose="020B0604020202020204" pitchFamily="34" charset="0"/>
                  <a:ea typeface="ＭＳ Ｐゴシック" panose="020B0600070205080204" pitchFamily="34" charset="-128"/>
                  <a:cs typeface="Arial" pitchFamily="34" charset="0"/>
                </a:rPr>
                <a:t>X</a:t>
              </a:r>
              <a:endParaRPr lang="en-US" sz="1400" b="1" dirty="0">
                <a:solidFill>
                  <a:srgbClr val="C0000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Neuropatía</a:t>
              </a:r>
              <a:endParaRPr lang="en-US" sz="1400" b="1" dirty="0">
                <a:solidFill>
                  <a:srgbClr val="00206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40000"/>
                </a:spcBef>
                <a:spcAft>
                  <a:spcPct val="0"/>
                </a:spcAft>
                <a:defRPr/>
              </a:pPr>
              <a:r>
                <a:rPr lang="en-US" sz="1400" b="1" dirty="0">
                  <a:solidFill>
                    <a:srgbClr val="9A3A3A"/>
                  </a:solidFill>
                  <a:latin typeface="Arial" panose="020B0604020202020204" pitchFamily="34" charset="0"/>
                  <a:ea typeface="ＭＳ Ｐゴシック" panose="020B0600070205080204" pitchFamily="34" charset="-128"/>
                  <a:cs typeface="Arial" pitchFamily="34" charset="0"/>
                </a:rPr>
                <a:t>Virus Herpes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CMV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CMV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Retinitis, Hepatitis,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Neumonía</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EBV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Síndrome</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Epstein-Barr               (X</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HHV-8			Sarcoma de Kaposi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C00000"/>
                  </a:solidFill>
                  <a:latin typeface="Arial" panose="020B0604020202020204" pitchFamily="34" charset="0"/>
                  <a:ea typeface="ＭＳ Ｐゴシック" panose="020B0600070205080204" pitchFamily="34" charset="-128"/>
                  <a:cs typeface="Arial" pitchFamily="34" charset="0"/>
                </a:rPr>
                <a:t>X</a:t>
              </a:r>
              <a:endParaRPr lang="en-US" sz="1400" b="1" dirty="0">
                <a:solidFill>
                  <a:srgbClr val="C0000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40000"/>
                </a:spcBef>
                <a:spcAft>
                  <a:spcPct val="0"/>
                </a:spcAft>
                <a:defRPr/>
              </a:pPr>
              <a:r>
                <a:rPr lang="en-US" sz="1400" b="1" dirty="0">
                  <a:solidFill>
                    <a:srgbClr val="9A3A3A"/>
                  </a:solidFill>
                  <a:latin typeface="Arial" panose="020B0604020202020204" pitchFamily="34" charset="0"/>
                  <a:ea typeface="ＭＳ Ｐゴシック" panose="020B0600070205080204" pitchFamily="34" charset="-128"/>
                  <a:cs typeface="Arial" pitchFamily="34" charset="0"/>
                </a:rPr>
                <a:t>Parvovirus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B19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Anemia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Aplástica</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C0000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40000"/>
                </a:spcBef>
                <a:spcAft>
                  <a:spcPct val="0"/>
                </a:spcAft>
                <a:defRPr/>
              </a:pPr>
              <a:r>
                <a:rPr lang="en-US" sz="1400" b="1" dirty="0" err="1">
                  <a:solidFill>
                    <a:srgbClr val="9A3A3A"/>
                  </a:solidFill>
                  <a:latin typeface="Arial" panose="020B0604020202020204" pitchFamily="34" charset="0"/>
                  <a:ea typeface="ＭＳ Ｐゴシック" panose="020B0600070205080204" pitchFamily="34" charset="-128"/>
                  <a:cs typeface="Arial" pitchFamily="34" charset="0"/>
                </a:rPr>
                <a:t>Bacterias</a:t>
              </a:r>
              <a:r>
                <a:rPr lang="en-US" sz="1400" b="1" dirty="0">
                  <a:solidFill>
                    <a:srgbClr val="9A3A3A"/>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Gram-</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negativas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Gram-</a:t>
              </a:r>
              <a:r>
                <a:rPr lang="en-US" sz="1400" b="1" dirty="0" err="1" smtClean="0">
                  <a:solidFill>
                    <a:srgbClr val="002060"/>
                  </a:solidFill>
                  <a:latin typeface="Arial" panose="020B0604020202020204" pitchFamily="34" charset="0"/>
                  <a:ea typeface="ＭＳ Ｐゴシック" panose="020B0600070205080204" pitchFamily="34" charset="-128"/>
                  <a:cs typeface="Arial" pitchFamily="34" charset="0"/>
                </a:rPr>
                <a:t>positivas</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Sepsis			</a:t>
              </a:r>
              <a:r>
                <a:rPr lang="en-US" sz="1400" b="1" dirty="0" smtClean="0">
                  <a:solidFill>
                    <a:srgbClr val="C0000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Treponema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pallidum</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Sífilis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X</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Borrelia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burgdorferi</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smtClean="0">
                  <a:solidFill>
                    <a:srgbClr val="002060"/>
                  </a:solidFill>
                  <a:latin typeface="Arial" panose="020B0604020202020204" pitchFamily="34" charset="0"/>
                  <a:ea typeface="ＭＳ Ｐゴシック" panose="020B0600070205080204" pitchFamily="34" charset="-128"/>
                  <a:cs typeface="Arial" pitchFamily="34" charset="0"/>
                </a:rPr>
                <a:t>Enfermedad</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de Lyme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Rickettsia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rickettsii</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Fiebre</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Rocky Mountain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Ehrlichia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chafeensis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Ehrlichiosis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C0000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40000"/>
                </a:spcBef>
                <a:spcAft>
                  <a:spcPct val="0"/>
                </a:spcAft>
                <a:defRPr/>
              </a:pPr>
              <a:r>
                <a:rPr lang="en-US" sz="1400" b="1" dirty="0" err="1">
                  <a:solidFill>
                    <a:srgbClr val="9A3A3A"/>
                  </a:solidFill>
                  <a:latin typeface="Arial" panose="020B0604020202020204" pitchFamily="34" charset="0"/>
                  <a:ea typeface="ＭＳ Ｐゴシック" panose="020B0600070205080204" pitchFamily="34" charset="-128"/>
                  <a:cs typeface="Arial" pitchFamily="34" charset="0"/>
                </a:rPr>
                <a:t>Parásitos</a:t>
              </a: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Trypanosoma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cruzi</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Enfermedad</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Chagas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X</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Brucella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Brucelosis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(X)                  </a:t>
              </a:r>
              <a:endParaRPr lang="en-US" sz="1400" b="1" dirty="0">
                <a:solidFill>
                  <a:srgbClr val="00206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Leishmania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donovani</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Leishmaniasis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Plasmodium spp.</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Malaria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latin typeface="Arial" panose="020B0604020202020204" pitchFamily="34" charset="0"/>
                  <a:ea typeface="ＭＳ Ｐゴシック" panose="020B0600070205080204" pitchFamily="34" charset="-128"/>
                  <a:cs typeface="Arial" pitchFamily="34" charset="0"/>
                </a:rPr>
                <a:t> </a:t>
              </a: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X</a:t>
              </a:r>
            </a:p>
          </p:txBody>
        </p:sp>
        <p:sp>
          <p:nvSpPr>
            <p:cNvPr id="28680" name="Line 10"/>
            <p:cNvSpPr>
              <a:spLocks noChangeShapeType="1"/>
            </p:cNvSpPr>
            <p:nvPr/>
          </p:nvSpPr>
          <p:spPr bwMode="auto">
            <a:xfrm>
              <a:off x="8078787" y="1411654"/>
              <a:ext cx="21858" cy="5037714"/>
            </a:xfrm>
            <a:prstGeom prst="line">
              <a:avLst/>
            </a:prstGeom>
            <a:noFill/>
            <a:ln w="12700">
              <a:solidFill>
                <a:schemeClr val="accent2">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MX" smtClean="0">
                <a:solidFill>
                  <a:srgbClr val="FFFFFF"/>
                </a:solidFill>
                <a:latin typeface="Arial" panose="020B0604020202020204" pitchFamily="34" charset="0"/>
                <a:ea typeface="ＭＳ Ｐゴシック" panose="020B0600070205080204" pitchFamily="34" charset="-128"/>
              </a:endParaRPr>
            </a:p>
          </p:txBody>
        </p:sp>
        <p:sp>
          <p:nvSpPr>
            <p:cNvPr id="6156" name="Rectangle 12"/>
            <p:cNvSpPr>
              <a:spLocks noChangeArrowheads="1"/>
            </p:cNvSpPr>
            <p:nvPr/>
          </p:nvSpPr>
          <p:spPr bwMode="auto">
            <a:xfrm>
              <a:off x="147637" y="140619"/>
              <a:ext cx="8577262" cy="868362"/>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b="1" dirty="0">
                  <a:solidFill>
                    <a:srgbClr val="9A3A3A"/>
                  </a:solidFill>
                  <a:ea typeface="ＭＳ Ｐゴシック" panose="020B0600070205080204" pitchFamily="34" charset="-128"/>
                  <a:cs typeface="Arial" pitchFamily="34" charset="0"/>
                </a:rPr>
                <a:t>No hay  </a:t>
              </a:r>
              <a:r>
                <a:rPr lang="en-US" b="1" dirty="0" err="1">
                  <a:solidFill>
                    <a:srgbClr val="9A3A3A"/>
                  </a:solidFill>
                  <a:ea typeface="ＭＳ Ｐゴシック" panose="020B0600070205080204" pitchFamily="34" charset="-128"/>
                  <a:cs typeface="Arial" pitchFamily="34" charset="0"/>
                </a:rPr>
                <a:t>tamizaje</a:t>
              </a:r>
              <a:r>
                <a:rPr lang="en-US" b="1" dirty="0">
                  <a:solidFill>
                    <a:srgbClr val="9A3A3A"/>
                  </a:solidFill>
                  <a:ea typeface="ＭＳ Ｐゴシック" panose="020B0600070205080204" pitchFamily="34" charset="-128"/>
                  <a:cs typeface="Arial" pitchFamily="34" charset="0"/>
                </a:rPr>
                <a:t> para </a:t>
              </a:r>
              <a:r>
                <a:rPr lang="en-US" b="1" i="1" dirty="0" err="1">
                  <a:solidFill>
                    <a:srgbClr val="9A3A3A"/>
                  </a:solidFill>
                  <a:ea typeface="ＭＳ Ｐゴシック" panose="020B0600070205080204" pitchFamily="34" charset="-128"/>
                  <a:cs typeface="Arial" pitchFamily="34" charset="0"/>
                </a:rPr>
                <a:t>todos</a:t>
              </a:r>
              <a:r>
                <a:rPr lang="en-US" b="1" i="1" dirty="0">
                  <a:solidFill>
                    <a:srgbClr val="9A3A3A"/>
                  </a:solidFill>
                  <a:ea typeface="ＭＳ Ｐゴシック" panose="020B0600070205080204" pitchFamily="34" charset="-128"/>
                  <a:cs typeface="Arial" pitchFamily="34" charset="0"/>
                </a:rPr>
                <a:t> </a:t>
              </a:r>
              <a:r>
                <a:rPr lang="en-US" b="1" dirty="0">
                  <a:solidFill>
                    <a:srgbClr val="9A3A3A"/>
                  </a:solidFill>
                  <a:ea typeface="ＭＳ Ｐゴシック" panose="020B0600070205080204" pitchFamily="34" charset="-128"/>
                  <a:cs typeface="Arial" pitchFamily="34" charset="0"/>
                </a:rPr>
                <a:t>los </a:t>
              </a:r>
              <a:r>
                <a:rPr lang="en-US" b="1" dirty="0" err="1">
                  <a:solidFill>
                    <a:srgbClr val="9A3A3A"/>
                  </a:solidFill>
                  <a:ea typeface="ＭＳ Ｐゴシック" panose="020B0600070205080204" pitchFamily="34" charset="-128"/>
                  <a:cs typeface="Arial" pitchFamily="34" charset="0"/>
                </a:rPr>
                <a:t>patógenos</a:t>
              </a:r>
              <a:endParaRPr lang="en-US" b="1" dirty="0">
                <a:solidFill>
                  <a:srgbClr val="9A3A3A"/>
                </a:solidFill>
                <a:ea typeface="ＭＳ Ｐゴシック" panose="020B0600070205080204" pitchFamily="34" charset="-128"/>
                <a:cs typeface="Arial" pitchFamily="34" charset="0"/>
              </a:endParaRPr>
            </a:p>
            <a:p>
              <a:pPr algn="ctr" defTabSz="914400" eaLnBrk="0" fontAlgn="base" hangingPunct="0">
                <a:spcBef>
                  <a:spcPct val="0"/>
                </a:spcBef>
                <a:spcAft>
                  <a:spcPct val="0"/>
                </a:spcAft>
                <a:defRPr/>
              </a:pPr>
              <a:r>
                <a:rPr lang="en-US" b="1" dirty="0" err="1">
                  <a:solidFill>
                    <a:srgbClr val="9A3A3A"/>
                  </a:solidFill>
                  <a:ea typeface="ＭＳ Ｐゴシック" panose="020B0600070205080204" pitchFamily="34" charset="-128"/>
                  <a:cs typeface="Arial" pitchFamily="34" charset="0"/>
                </a:rPr>
                <a:t>asociados</a:t>
              </a:r>
              <a:r>
                <a:rPr lang="en-US" b="1" dirty="0">
                  <a:solidFill>
                    <a:srgbClr val="9A3A3A"/>
                  </a:solidFill>
                  <a:ea typeface="ＭＳ Ｐゴシック" panose="020B0600070205080204" pitchFamily="34" charset="-128"/>
                  <a:cs typeface="Arial" pitchFamily="34" charset="0"/>
                </a:rPr>
                <a:t> a </a:t>
              </a:r>
              <a:r>
                <a:rPr lang="en-US" b="1" dirty="0" err="1">
                  <a:solidFill>
                    <a:srgbClr val="9A3A3A"/>
                  </a:solidFill>
                  <a:ea typeface="ＭＳ Ｐゴシック" panose="020B0600070205080204" pitchFamily="34" charset="-128"/>
                  <a:cs typeface="Arial" pitchFamily="34" charset="0"/>
                </a:rPr>
                <a:t>transfusión</a:t>
              </a:r>
              <a:r>
                <a:rPr lang="en-US" b="1" dirty="0">
                  <a:solidFill>
                    <a:srgbClr val="9A3A3A"/>
                  </a:solidFill>
                  <a:ea typeface="ＭＳ Ｐゴシック" panose="020B0600070205080204" pitchFamily="34" charset="-128"/>
                  <a:cs typeface="Arial" pitchFamily="34" charset="0"/>
                </a:rPr>
                <a:t> </a:t>
              </a:r>
            </a:p>
          </p:txBody>
        </p:sp>
        <p:sp>
          <p:nvSpPr>
            <p:cNvPr id="28682" name="Line 13"/>
            <p:cNvSpPr>
              <a:spLocks noChangeShapeType="1"/>
            </p:cNvSpPr>
            <p:nvPr/>
          </p:nvSpPr>
          <p:spPr bwMode="auto">
            <a:xfrm>
              <a:off x="10649" y="1948228"/>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solidFill>
                  <a:srgbClr val="FFFFFF"/>
                </a:solidFill>
                <a:latin typeface="Arial" panose="020B0604020202020204" pitchFamily="34" charset="0"/>
                <a:ea typeface="ＭＳ Ｐゴシック" panose="020B0600070205080204" pitchFamily="34" charset="-128"/>
              </a:endParaRPr>
            </a:p>
          </p:txBody>
        </p:sp>
        <p:sp>
          <p:nvSpPr>
            <p:cNvPr id="6161" name="Text Box 17"/>
            <p:cNvSpPr txBox="1">
              <a:spLocks noChangeArrowheads="1"/>
            </p:cNvSpPr>
            <p:nvPr/>
          </p:nvSpPr>
          <p:spPr bwMode="auto">
            <a:xfrm>
              <a:off x="7005298" y="818540"/>
              <a:ext cx="2016000" cy="611188"/>
            </a:xfrm>
            <a:prstGeom prst="rect">
              <a:avLst/>
            </a:prstGeom>
            <a:solidFill>
              <a:srgbClr val="002060"/>
            </a:solidFill>
            <a:ln w="12700">
              <a:noFill/>
              <a:miter lim="800000"/>
              <a:headEnd/>
              <a:tailEnd/>
            </a:ln>
            <a:effectLst/>
          </p:spPr>
          <p:txBody>
            <a:bodyPr t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50000"/>
                </a:spcBef>
                <a:spcAft>
                  <a:spcPct val="0"/>
                </a:spcAft>
                <a:defRPr/>
              </a:pPr>
              <a:r>
                <a:rPr lang="de-DE" sz="1600" b="1" dirty="0" smtClean="0">
                  <a:solidFill>
                    <a:schemeClr val="bg1"/>
                  </a:solidFill>
                  <a:cs typeface="Arial" pitchFamily="34" charset="0"/>
                </a:rPr>
                <a:t>Estudios-Rutina</a:t>
              </a:r>
            </a:p>
            <a:p>
              <a:pPr algn="ctr" defTabSz="914400" eaLnBrk="0" fontAlgn="base" hangingPunct="0">
                <a:spcBef>
                  <a:spcPct val="50000"/>
                </a:spcBef>
                <a:spcAft>
                  <a:spcPct val="0"/>
                </a:spcAft>
                <a:defRPr/>
              </a:pPr>
              <a:r>
                <a:rPr lang="de-DE" sz="1600" b="1" dirty="0" smtClean="0">
                  <a:solidFill>
                    <a:schemeClr val="bg1"/>
                  </a:solidFill>
                  <a:cs typeface="Arial" pitchFamily="34" charset="0"/>
                </a:rPr>
                <a:t>Si	No</a:t>
              </a:r>
            </a:p>
          </p:txBody>
        </p:sp>
        <p:sp>
          <p:nvSpPr>
            <p:cNvPr id="28687" name="Text Box 18"/>
            <p:cNvSpPr txBox="1">
              <a:spLocks noChangeArrowheads="1"/>
            </p:cNvSpPr>
            <p:nvPr/>
          </p:nvSpPr>
          <p:spPr bwMode="auto">
            <a:xfrm>
              <a:off x="0" y="6508166"/>
              <a:ext cx="1457685"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s-MX" altLang="es-MX" sz="1000" b="1" dirty="0" smtClean="0"/>
                <a:t>Prácticas en USA/UE</a:t>
              </a:r>
              <a:endParaRPr lang="es-ES" altLang="es-MX" sz="1000" b="1" dirty="0" smtClean="0"/>
            </a:p>
          </p:txBody>
        </p:sp>
        <p:sp>
          <p:nvSpPr>
            <p:cNvPr id="17" name="Line 13"/>
            <p:cNvSpPr>
              <a:spLocks noChangeShapeType="1"/>
            </p:cNvSpPr>
            <p:nvPr/>
          </p:nvSpPr>
          <p:spPr bwMode="auto">
            <a:xfrm>
              <a:off x="10649" y="2741490"/>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ln>
                  <a:solidFill>
                    <a:sysClr val="windowText" lastClr="000000"/>
                  </a:solidFill>
                </a:ln>
                <a:solidFill>
                  <a:srgbClr val="FFFFFF"/>
                </a:solidFill>
                <a:latin typeface="Arial" panose="020B0604020202020204" pitchFamily="34" charset="0"/>
                <a:ea typeface="ＭＳ Ｐゴシック" panose="020B0600070205080204" pitchFamily="34" charset="-128"/>
              </a:endParaRPr>
            </a:p>
          </p:txBody>
        </p:sp>
        <p:sp>
          <p:nvSpPr>
            <p:cNvPr id="18" name="Line 13"/>
            <p:cNvSpPr>
              <a:spLocks noChangeShapeType="1"/>
            </p:cNvSpPr>
            <p:nvPr/>
          </p:nvSpPr>
          <p:spPr bwMode="auto">
            <a:xfrm>
              <a:off x="10649" y="3769213"/>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ln>
                  <a:solidFill>
                    <a:sysClr val="windowText" lastClr="000000"/>
                  </a:solidFill>
                </a:ln>
                <a:solidFill>
                  <a:srgbClr val="FFFFFF"/>
                </a:solidFill>
                <a:latin typeface="Arial" panose="020B0604020202020204" pitchFamily="34" charset="0"/>
                <a:ea typeface="ＭＳ Ｐゴシック" panose="020B0600070205080204" pitchFamily="34" charset="-128"/>
              </a:endParaRPr>
            </a:p>
          </p:txBody>
        </p:sp>
        <p:sp>
          <p:nvSpPr>
            <p:cNvPr id="19" name="Line 13"/>
            <p:cNvSpPr>
              <a:spLocks noChangeShapeType="1"/>
            </p:cNvSpPr>
            <p:nvPr/>
          </p:nvSpPr>
          <p:spPr bwMode="auto">
            <a:xfrm>
              <a:off x="0" y="4109182"/>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ln>
                  <a:solidFill>
                    <a:sysClr val="windowText" lastClr="000000"/>
                  </a:solidFill>
                </a:ln>
                <a:solidFill>
                  <a:srgbClr val="FFFFFF"/>
                </a:solidFill>
                <a:latin typeface="Arial" panose="020B0604020202020204" pitchFamily="34" charset="0"/>
                <a:ea typeface="ＭＳ Ｐゴシック" panose="020B0600070205080204" pitchFamily="34" charset="-128"/>
              </a:endParaRPr>
            </a:p>
          </p:txBody>
        </p:sp>
        <p:sp>
          <p:nvSpPr>
            <p:cNvPr id="20" name="Line 13"/>
            <p:cNvSpPr>
              <a:spLocks noChangeShapeType="1"/>
            </p:cNvSpPr>
            <p:nvPr/>
          </p:nvSpPr>
          <p:spPr bwMode="auto">
            <a:xfrm>
              <a:off x="0" y="5386997"/>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ln>
                  <a:solidFill>
                    <a:sysClr val="windowText" lastClr="000000"/>
                  </a:solidFill>
                </a:ln>
                <a:solidFill>
                  <a:srgbClr val="FFFFFF"/>
                </a:solidFill>
                <a:latin typeface="Arial" panose="020B0604020202020204" pitchFamily="34" charset="0"/>
                <a:ea typeface="ＭＳ Ｐゴシック" panose="020B0600070205080204" pitchFamily="34" charset="-128"/>
              </a:endParaRPr>
            </a:p>
          </p:txBody>
        </p:sp>
      </p:grpSp>
    </p:spTree>
    <p:extLst>
      <p:ext uri="{BB962C8B-B14F-4D97-AF65-F5344CB8AC3E}">
        <p14:creationId xmlns:p14="http://schemas.microsoft.com/office/powerpoint/2010/main" val="2166089114"/>
      </p:ext>
    </p:extLst>
  </p:cSld>
  <p:clrMapOvr>
    <a:masterClrMapping/>
  </p:clrMapOvr>
  <p:transition spd="med">
    <p:random/>
  </p:transition>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4899</TotalTime>
  <Words>1282</Words>
  <Application>Microsoft Office PowerPoint</Application>
  <PresentationFormat>Presentación en pantalla (4:3)</PresentationFormat>
  <Paragraphs>232</Paragraphs>
  <Slides>29</Slides>
  <Notes>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29</vt:i4>
      </vt:variant>
    </vt:vector>
  </HeadingPairs>
  <TitlesOfParts>
    <vt:vector size="41" baseType="lpstr">
      <vt:lpstr>ＭＳ Ｐゴシック</vt:lpstr>
      <vt:lpstr>ＭＳ Ｐゴシック</vt:lpstr>
      <vt:lpstr>Arial</vt:lpstr>
      <vt:lpstr>Calibri</vt:lpstr>
      <vt:lpstr>Calibri Light</vt:lpstr>
      <vt:lpstr>Montserrat</vt:lpstr>
      <vt:lpstr>Montserrat ExtraLight</vt:lpstr>
      <vt:lpstr>Montserrat Light</vt:lpstr>
      <vt:lpstr>Montserrat SemiBold</vt:lpstr>
      <vt:lpstr>Times New Roman</vt:lpstr>
      <vt:lpstr>Wingdings</vt:lpstr>
      <vt:lpstr>1_Tema de Office</vt:lpstr>
      <vt:lpstr>Presentación de PowerPoint</vt:lpstr>
      <vt:lpstr>Presentación de PowerPoint</vt:lpstr>
      <vt:lpstr>Presentación de PowerPoint</vt:lpstr>
      <vt:lpstr>Presentación de PowerPoint</vt:lpstr>
      <vt:lpstr>Considerar antes de solicitar donadores:</vt:lpstr>
      <vt:lpstr>Presentación de PowerPoint</vt:lpstr>
      <vt:lpstr>ANTECEDENTES DE FACTORES DE RIESGO:   - PRÁCTICAS SEXUALES  - TATUAJES  - PIERCING  - VACUNAS  - DROGAS  - ZONAS ENDÉMICAS </vt:lpstr>
      <vt:lpstr>TRANSMISIÓN DE INFECCIONES POR TRANSFUSIÓN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Otras causas frecuentes de error asociado a reacciones transfusionales</vt:lpstr>
      <vt:lpstr>REACCIONES TRANSFUSIONALES</vt:lpstr>
      <vt:lpstr>REACCIONES TRANSFUSIONALES TEMPRANAS</vt:lpstr>
      <vt:lpstr>REACCIONES TRANSFUSIONALES TEMPRANAS</vt:lpstr>
      <vt:lpstr>ACCIONES ANTE UNA REACCION TRANSFUSIONAL:  1 . SUSPENDER LA TRANSFUSIÓN  2. VERIFICAR DATOS (NOMBRE, No. DE CAMA, GRUPO SANGUÍNEO,INDICACION, ETC)  3. CONSIGNAR EN EL EXPEDIENTE CLÍNICONOTA con datos del evento  4. ENVIAR EL RESTO DEL HEMOCOMPONENTE Y NUEVA MUESTRA DEL PACIENTE AL BANCO DE SANGRE </vt:lpstr>
      <vt:lpstr>5. REVISAR SOLICITUD Y DOCUMENTOS DE LA BOLSA DEL HEMOCOMPONENTE Y LOS DATOS DEL DONADOR.  6.  REPETIR EL GRUPO SANGUÍNEO  EN  LA MUESTRA DEL CONCENTRADO ERITROCITARIO   7. REPETIR EL GRUPO SANGUÍNEO EN NUEVA MUESTRA DEL PACIENTE  8. REALIZAR NUEVAMENTE LA PRUEBA DE COMPATIBILIDAD SANGUINEA  9. REPORTAR LOS RESULTADOS</vt:lpstr>
      <vt:lpstr>COMITÉ DE MEDICINA TRANSFUSIONAL</vt:lpstr>
      <vt:lpstr>ESTRUCTURA</vt:lpstr>
      <vt:lpstr>Preguntas Básicas a formular en el Comité Manejo Transfusional del paciente</vt:lpstr>
      <vt:lpstr>Preguntas Básicas a formular en el Comité</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Marcela Camacho González</dc:creator>
  <cp:lastModifiedBy>Marcela Camacho González</cp:lastModifiedBy>
  <cp:revision>186</cp:revision>
  <cp:lastPrinted>2019-02-20T19:44:11Z</cp:lastPrinted>
  <dcterms:created xsi:type="dcterms:W3CDTF">2015-08-10T19:32:31Z</dcterms:created>
  <dcterms:modified xsi:type="dcterms:W3CDTF">2019-02-20T19:44:43Z</dcterms:modified>
</cp:coreProperties>
</file>