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4.jpg"/><Relationship Id="rId3" Type="http://schemas.microsoft.com/office/2007/relationships/hdphoto" Target="../media/hdphoto1.wdp"/><Relationship Id="rId21" Type="http://schemas.openxmlformats.org/officeDocument/2006/relationships/image" Target="../media/image29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5" Type="http://schemas.openxmlformats.org/officeDocument/2006/relationships/image" Target="../media/image33.jpg"/><Relationship Id="rId2" Type="http://schemas.openxmlformats.org/officeDocument/2006/relationships/image" Target="../media/image2.png"/><Relationship Id="rId16" Type="http://schemas.openxmlformats.org/officeDocument/2006/relationships/image" Target="../media/image25.jp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24" Type="http://schemas.openxmlformats.org/officeDocument/2006/relationships/image" Target="../media/image32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23" Type="http://schemas.openxmlformats.org/officeDocument/2006/relationships/image" Target="../media/image31.jpg"/><Relationship Id="rId10" Type="http://schemas.openxmlformats.org/officeDocument/2006/relationships/image" Target="../media/image19.jpg"/><Relationship Id="rId19" Type="http://schemas.openxmlformats.org/officeDocument/2006/relationships/image" Target="../media/image27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Relationship Id="rId2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1.wdp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g"/><Relationship Id="rId9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0600BD7-EB15-4948-A507-753B28CB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C148DE76-318B-4335-AD4E-8E0B1656B972}"/>
              </a:ext>
            </a:extLst>
          </p:cNvPr>
          <p:cNvSpPr txBox="1"/>
          <p:nvPr/>
        </p:nvSpPr>
        <p:spPr>
          <a:xfrm>
            <a:off x="3278659" y="619994"/>
            <a:ext cx="563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Ceremonia Inaugural del CLVI Año Académico.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F106069-5EBB-4D26-808D-7E6AAE8F89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3" y="1304421"/>
            <a:ext cx="1928925" cy="112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13053CE7-9C96-4AC7-915C-8A9335AEE0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3" y="1304422"/>
            <a:ext cx="1928925" cy="112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F21920CB-3F88-4D96-983D-71AECB934EC2}"/>
              </a:ext>
            </a:extLst>
          </p:cNvPr>
          <p:cNvSpPr/>
          <p:nvPr/>
        </p:nvSpPr>
        <p:spPr>
          <a:xfrm>
            <a:off x="754823" y="2602527"/>
            <a:ext cx="2616322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Declaratoria de inauguración del 156 año Académico 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9D18C58-4D0A-4321-8FEB-45EFE71219C6}"/>
              </a:ext>
            </a:extLst>
          </p:cNvPr>
          <p:cNvSpPr/>
          <p:nvPr/>
        </p:nvSpPr>
        <p:spPr>
          <a:xfrm>
            <a:off x="3875485" y="2599962"/>
            <a:ext cx="3867492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“Reperfusión Universal en el infarto del miocardio: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el reto para México”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769DF3E0-2C59-476E-8C48-1EEEE306F676}"/>
              </a:ext>
            </a:extLst>
          </p:cNvPr>
          <p:cNvSpPr/>
          <p:nvPr/>
        </p:nvSpPr>
        <p:spPr>
          <a:xfrm>
            <a:off x="8895287" y="2599962"/>
            <a:ext cx="1725152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Entrega de diplomas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86163E2F-0D42-4C61-857A-89FD7978BF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77" y="3214607"/>
            <a:ext cx="1725153" cy="10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FD37EDC3-677F-41F9-81D7-7A0B1C9452F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10" y="3227535"/>
            <a:ext cx="1725153" cy="10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23ED6782-3978-4EE1-B381-0804195DCE4B}"/>
              </a:ext>
            </a:extLst>
          </p:cNvPr>
          <p:cNvSpPr/>
          <p:nvPr/>
        </p:nvSpPr>
        <p:spPr>
          <a:xfrm>
            <a:off x="5098214" y="989326"/>
            <a:ext cx="1796856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Ceremonia Inaugural 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A342BC39-D272-44A2-B46D-2F61951B69E0}"/>
              </a:ext>
            </a:extLst>
          </p:cNvPr>
          <p:cNvSpPr/>
          <p:nvPr/>
        </p:nvSpPr>
        <p:spPr>
          <a:xfrm>
            <a:off x="654907" y="4418543"/>
            <a:ext cx="2716237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Mensaje de Agradecimiento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</a:rPr>
              <a:t>Dra. María Adela </a:t>
            </a:r>
            <a:r>
              <a:rPr lang="es-MX" sz="1200" b="1" dirty="0" err="1">
                <a:solidFill>
                  <a:schemeClr val="bg1"/>
                </a:solidFill>
              </a:rPr>
              <a:t>Poitevin</a:t>
            </a:r>
            <a:r>
              <a:rPr lang="es-MX" sz="1200" b="1" dirty="0">
                <a:solidFill>
                  <a:schemeClr val="bg1"/>
                </a:solidFill>
              </a:rPr>
              <a:t> Chacón</a:t>
            </a:r>
          </a:p>
        </p:txBody>
      </p:sp>
      <p:pic>
        <p:nvPicPr>
          <p:cNvPr id="33" name="Picture 2" descr="Resultado de imagen para María Adela Poitevin Chacón">
            <a:extLst>
              <a:ext uri="{FF2B5EF4-FFF2-40B4-BE49-F238E27FC236}">
                <a16:creationId xmlns:a16="http://schemas.microsoft.com/office/drawing/2014/main" xmlns="" id="{0AB36176-A882-43E7-9C9A-49F007AD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9" y="4999730"/>
            <a:ext cx="1927849" cy="10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D3772E8D-058D-4CCA-8AC6-B4DEE0252B84}"/>
              </a:ext>
            </a:extLst>
          </p:cNvPr>
          <p:cNvSpPr/>
          <p:nvPr/>
        </p:nvSpPr>
        <p:spPr>
          <a:xfrm>
            <a:off x="8913340" y="4487597"/>
            <a:ext cx="1707099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Presentación del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Dr. Jon Kim </a:t>
            </a:r>
            <a:r>
              <a:rPr lang="es-ES" sz="1200" b="1" dirty="0" err="1">
                <a:solidFill>
                  <a:schemeClr val="bg1"/>
                </a:solidFill>
              </a:rPr>
              <a:t>Andrus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cibe la Academia Nacional de Medicina nuevos académicos">
            <a:extLst>
              <a:ext uri="{FF2B5EF4-FFF2-40B4-BE49-F238E27FC236}">
                <a16:creationId xmlns:a16="http://schemas.microsoft.com/office/drawing/2014/main" xmlns="" id="{B68ED345-0A69-4DD7-8B7D-4D5896B3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10" y="5124909"/>
            <a:ext cx="1725153" cy="10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sultado de imagen para José Ignacio Santos Preciado">
            <a:extLst>
              <a:ext uri="{FF2B5EF4-FFF2-40B4-BE49-F238E27FC236}">
                <a16:creationId xmlns:a16="http://schemas.microsoft.com/office/drawing/2014/main" xmlns="" id="{D9B68E5D-8A63-4C62-82C9-C9B3B369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31" y="5153591"/>
            <a:ext cx="1707099" cy="10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F31C7E58-BEF6-4C07-B243-77D66F189FC5}"/>
              </a:ext>
            </a:extLst>
          </p:cNvPr>
          <p:cNvSpPr/>
          <p:nvPr/>
        </p:nvSpPr>
        <p:spPr>
          <a:xfrm>
            <a:off x="4510867" y="4418542"/>
            <a:ext cx="2898421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Desigualdad y Salud:</a:t>
            </a:r>
            <a:br>
              <a:rPr lang="es-MX" sz="1200" b="1" dirty="0">
                <a:solidFill>
                  <a:schemeClr val="bg1"/>
                </a:solidFill>
              </a:rPr>
            </a:br>
            <a:r>
              <a:rPr lang="es-MX" sz="1200" b="1" dirty="0">
                <a:solidFill>
                  <a:schemeClr val="bg1"/>
                </a:solidFill>
              </a:rPr>
              <a:t>Un Problema de México y el Mundo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1E822779-AEC9-4B9D-A141-D8BC55CBE6A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1" y="4997941"/>
            <a:ext cx="1927849" cy="108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D696A57-80D4-428F-B75D-6327863269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768" y="3169340"/>
            <a:ext cx="1928925" cy="11296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437F131-DAC8-4347-9E52-14C5B8884B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9280" y="3177701"/>
            <a:ext cx="1917628" cy="11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B86D3AE-E2A5-4EBD-A2F0-AA100A76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2E13A6E-3A34-4EBE-AF47-E8A4D4B42527}"/>
              </a:ext>
            </a:extLst>
          </p:cNvPr>
          <p:cNvSpPr/>
          <p:nvPr/>
        </p:nvSpPr>
        <p:spPr>
          <a:xfrm>
            <a:off x="4967416" y="918029"/>
            <a:ext cx="190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Sesiones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BAA5A8E-7156-4A7E-A725-1A9B2F136D16}"/>
              </a:ext>
            </a:extLst>
          </p:cNvPr>
          <p:cNvSpPr/>
          <p:nvPr/>
        </p:nvSpPr>
        <p:spPr>
          <a:xfrm>
            <a:off x="1490141" y="825696"/>
            <a:ext cx="1683531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Sesiones Académicas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xmlns="" id="{00AD71FF-3323-4FF9-A4BC-623A479BABE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0412" y="1411623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DAD9612-ABEB-496B-9E52-79BBAF8E4D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69" y="1411622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29369D5-C6AA-4EC5-B784-4427AF89AD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1" y="2595613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2B88A7B-9389-4291-9AE1-3F8C32229BC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69" y="2595613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2266DA7-05B9-4FA9-947B-7640FF877518}"/>
              </a:ext>
            </a:extLst>
          </p:cNvPr>
          <p:cNvSpPr/>
          <p:nvPr/>
        </p:nvSpPr>
        <p:spPr>
          <a:xfrm>
            <a:off x="5123165" y="1361135"/>
            <a:ext cx="1493335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Sesiones Conjuntas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A082876-28C3-4108-9E46-706D272A598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66" y="1947062"/>
            <a:ext cx="1379022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04C8DDF-694F-4896-A341-B7BDC7499888}"/>
              </a:ext>
            </a:extLst>
          </p:cNvPr>
          <p:cNvSpPr/>
          <p:nvPr/>
        </p:nvSpPr>
        <p:spPr>
          <a:xfrm>
            <a:off x="9082155" y="2305408"/>
            <a:ext cx="1493336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Sesiones Extramuros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EF93571-D3CA-4DDA-BDBD-9FC38BDC3C2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1" y="2891333"/>
            <a:ext cx="1493334" cy="83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Marcador de contenido 5">
            <a:extLst>
              <a:ext uri="{FF2B5EF4-FFF2-40B4-BE49-F238E27FC236}">
                <a16:creationId xmlns:a16="http://schemas.microsoft.com/office/drawing/2014/main" xmlns="" id="{F3E83725-A4AE-44B7-B1FB-AA7EF689F639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30874" y="2893908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7DE9B55-C53A-4CFA-B1C3-C906FA43732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1" y="4020057"/>
            <a:ext cx="1493334" cy="83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5AD16A6-070C-4587-B8B7-BDF79DACC9F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74" y="4020057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9AFB3CB-DC4A-400A-96A3-B6D10EB462B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1" y="5148781"/>
            <a:ext cx="1493336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1CE5EDD-7DF9-4081-BF72-2796EF18403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75" y="5148781"/>
            <a:ext cx="1493334" cy="8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6E21BDF-88E0-4009-8D3D-5A483C904F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2825" y="5146248"/>
            <a:ext cx="1425290" cy="10849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07A3984-BC88-4F51-9528-2C99213BE5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214" y="5172619"/>
            <a:ext cx="1521966" cy="10322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BA69335-1C25-4C75-90D4-C4AF9DDE31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818" y="4060909"/>
            <a:ext cx="1476759" cy="8483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C70E8EF-9781-42B9-A400-D500832623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51098" y="4072965"/>
            <a:ext cx="1493335" cy="836327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94B22E2E-185F-47C5-BD81-99D7277689E5}"/>
              </a:ext>
            </a:extLst>
          </p:cNvPr>
          <p:cNvSpPr/>
          <p:nvPr/>
        </p:nvSpPr>
        <p:spPr>
          <a:xfrm>
            <a:off x="1168146" y="3572545"/>
            <a:ext cx="2582758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Sesión Nuevos Académicos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3AF5F9D5-F5DC-421B-AE02-B9C7D1C38C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5706" y="3082541"/>
            <a:ext cx="1424413" cy="8351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79C6C121-2B06-409E-AE8A-4504C8EE2F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3349" y="4174894"/>
            <a:ext cx="1476759" cy="86030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1372AAB9-0067-4E26-84CA-4E9E01B7A6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26313" y="2997514"/>
            <a:ext cx="1543179" cy="8892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C7FE8CD5-B0EE-4781-8522-E1F0EF51ED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59024" y="4127752"/>
            <a:ext cx="1501350" cy="95459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65C2A6AA-0A29-43EC-A2AE-5B03D2EEFE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55737" y="5197705"/>
            <a:ext cx="1514165" cy="97350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C15EB20-2FC3-40DC-8A17-B9BBB94767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26313" y="5225108"/>
            <a:ext cx="1493334" cy="96010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0717485B-5EA9-4526-BB81-74ACA6DA8FC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36919" y="1931564"/>
            <a:ext cx="1482728" cy="8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11B0C40-3E4F-41E9-BF13-73C8630C4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pic>
        <p:nvPicPr>
          <p:cNvPr id="10" name="Picture 4" descr="Resultado de imagen para Dr Alejandro Treviño">
            <a:extLst>
              <a:ext uri="{FF2B5EF4-FFF2-40B4-BE49-F238E27FC236}">
                <a16:creationId xmlns:a16="http://schemas.microsoft.com/office/drawing/2014/main" xmlns="" id="{FBCFC7E0-ADF1-47A2-B62D-F5936137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5" y="1994811"/>
            <a:ext cx="2312377" cy="130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1529F4C-1DD9-424B-9411-3D5615031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5" y="3372765"/>
            <a:ext cx="858497" cy="114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FE5D5C5-2159-48A1-A4BB-DA90B7B45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44" y="3372765"/>
            <a:ext cx="859098" cy="114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F69C430-E966-4472-8F18-DA906D49EE5F}"/>
              </a:ext>
            </a:extLst>
          </p:cNvPr>
          <p:cNvSpPr/>
          <p:nvPr/>
        </p:nvSpPr>
        <p:spPr>
          <a:xfrm>
            <a:off x="951019" y="1548237"/>
            <a:ext cx="2214068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Gaceta Médica de México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2DED9FE-3CC5-424F-B6B3-2F45065B4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4" y="4597047"/>
            <a:ext cx="859098" cy="114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Resultado de imagen para conamege">
            <a:extLst>
              <a:ext uri="{FF2B5EF4-FFF2-40B4-BE49-F238E27FC236}">
                <a16:creationId xmlns:a16="http://schemas.microsoft.com/office/drawing/2014/main" xmlns="" id="{207E944D-EA82-4440-A634-5F61CA4A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66" y="1424277"/>
            <a:ext cx="2404463" cy="69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para José Adrián Rojas Dosal">
            <a:extLst>
              <a:ext uri="{FF2B5EF4-FFF2-40B4-BE49-F238E27FC236}">
                <a16:creationId xmlns:a16="http://schemas.microsoft.com/office/drawing/2014/main" xmlns="" id="{6D5FC699-6185-47FC-A19C-ED783C4D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39" y="2299716"/>
            <a:ext cx="2670420" cy="1366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C232954-801D-4982-907B-D6B25699BB35}"/>
              </a:ext>
            </a:extLst>
          </p:cNvPr>
          <p:cNvSpPr/>
          <p:nvPr/>
        </p:nvSpPr>
        <p:spPr>
          <a:xfrm>
            <a:off x="4508359" y="964195"/>
            <a:ext cx="3182281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Comité Normativo de Medicina General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EDA3B8D5-8D84-479A-944B-F4D628018C4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842489" y="4429942"/>
            <a:ext cx="2459240" cy="1494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F753FF8-5BE9-4DD1-B208-FD65200FEFB3}"/>
              </a:ext>
            </a:extLst>
          </p:cNvPr>
          <p:cNvSpPr/>
          <p:nvPr/>
        </p:nvSpPr>
        <p:spPr>
          <a:xfrm>
            <a:off x="8188411" y="1629042"/>
            <a:ext cx="3352800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Comité de Evaluación clínica Terapéutica 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8" name="Imagen 27" descr="Resultado de imagen para Miguel Ángel Rodríguez Weber">
            <a:extLst>
              <a:ext uri="{FF2B5EF4-FFF2-40B4-BE49-F238E27FC236}">
                <a16:creationId xmlns:a16="http://schemas.microsoft.com/office/drawing/2014/main" xmlns="" id="{D224FD75-DBB5-4EF4-A90C-DB345B97820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38" y="4519804"/>
            <a:ext cx="2710248" cy="1493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38797E0E-AC90-4602-AA50-E6B8072F9528}"/>
              </a:ext>
            </a:extLst>
          </p:cNvPr>
          <p:cNvSpPr/>
          <p:nvPr/>
        </p:nvSpPr>
        <p:spPr>
          <a:xfrm>
            <a:off x="9083068" y="4152943"/>
            <a:ext cx="1450270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EPRONADAMEG</a:t>
            </a:r>
          </a:p>
        </p:txBody>
      </p:sp>
      <p:pic>
        <p:nvPicPr>
          <p:cNvPr id="19" name="Picture 2" descr="Resultado de imagen para Luciano Domínguez Soto">
            <a:extLst>
              <a:ext uri="{FF2B5EF4-FFF2-40B4-BE49-F238E27FC236}">
                <a16:creationId xmlns="" xmlns:a16="http://schemas.microsoft.com/office/drawing/2014/main" id="{018EADEA-300E-4137-84D9-E592C107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300" y="2030528"/>
            <a:ext cx="1414938" cy="155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AF4399F9-1719-41C3-8A45-9AD02123F109}"/>
              </a:ext>
            </a:extLst>
          </p:cNvPr>
          <p:cNvSpPr/>
          <p:nvPr/>
        </p:nvSpPr>
        <p:spPr>
          <a:xfrm>
            <a:off x="4695568" y="4044778"/>
            <a:ext cx="2784390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Educación  Médica  Continua </a:t>
            </a:r>
          </a:p>
        </p:txBody>
      </p:sp>
    </p:spTree>
    <p:extLst>
      <p:ext uri="{BB962C8B-B14F-4D97-AF65-F5344CB8AC3E}">
        <p14:creationId xmlns:p14="http://schemas.microsoft.com/office/powerpoint/2010/main" val="409402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B955ED6-B366-4BA6-BA4D-056C3A633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A72D8A9-BC54-4FC9-A69C-8D61591BB4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1721708"/>
            <a:ext cx="3352800" cy="158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61BC924-FFFB-4ABE-AAC2-1356A23F9B22}"/>
              </a:ext>
            </a:extLst>
          </p:cNvPr>
          <p:cNvSpPr/>
          <p:nvPr/>
        </p:nvSpPr>
        <p:spPr>
          <a:xfrm>
            <a:off x="1271739" y="1150753"/>
            <a:ext cx="3876910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54ª Asamblea Nacional del Consejo Nacional de Certificación en Medicina General </a:t>
            </a:r>
          </a:p>
        </p:txBody>
      </p:sp>
      <p:pic>
        <p:nvPicPr>
          <p:cNvPr id="7" name="Picture 4" descr="Resultado de imagen para consejo nacional de salud">
            <a:extLst>
              <a:ext uri="{FF2B5EF4-FFF2-40B4-BE49-F238E27FC236}">
                <a16:creationId xmlns:a16="http://schemas.microsoft.com/office/drawing/2014/main" xmlns="" id="{137722A9-DF33-43E9-B1CF-A5DCD589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12" y="1596695"/>
            <a:ext cx="2456702" cy="142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A153CE0-FE7C-45D2-9D7E-F9FAD0AAF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86" y="1613171"/>
            <a:ext cx="1822007" cy="1407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8DBE246-A300-4661-9AB4-BA9D116C859C}"/>
              </a:ext>
            </a:extLst>
          </p:cNvPr>
          <p:cNvSpPr/>
          <p:nvPr/>
        </p:nvSpPr>
        <p:spPr>
          <a:xfrm>
            <a:off x="6504123" y="1150753"/>
            <a:ext cx="3829895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Reunión Plenaria del Consejo Nacional de Salud 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Resultado de imagen para Reunión Ordinaria del Consejo Nacional de Salud">
            <a:extLst>
              <a:ext uri="{FF2B5EF4-FFF2-40B4-BE49-F238E27FC236}">
                <a16:creationId xmlns:a16="http://schemas.microsoft.com/office/drawing/2014/main" xmlns="" id="{509A7C55-E770-46A1-A841-E183A6073B8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5" y="3893410"/>
            <a:ext cx="3319848" cy="215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2D9020A-160D-483C-84AF-6D44A77BF396}"/>
              </a:ext>
            </a:extLst>
          </p:cNvPr>
          <p:cNvSpPr/>
          <p:nvPr/>
        </p:nvSpPr>
        <p:spPr>
          <a:xfrm>
            <a:off x="4316626" y="3492843"/>
            <a:ext cx="3978875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Reunión Ordinaria del Consejo Nacional de Salud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B3BFEF2-27C1-4063-8860-F06A483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B3C7909-94AB-4B9E-BBBC-FBB681898C08}"/>
              </a:ext>
            </a:extLst>
          </p:cNvPr>
          <p:cNvSpPr/>
          <p:nvPr/>
        </p:nvSpPr>
        <p:spPr>
          <a:xfrm>
            <a:off x="4494251" y="733363"/>
            <a:ext cx="3203497" cy="3693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Actividades</a:t>
            </a:r>
            <a:r>
              <a:rPr lang="es-ES" sz="1200" b="1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de la ANMM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84E17A-5701-4641-BD4B-77092108F31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"/>
          <a:stretch/>
        </p:blipFill>
        <p:spPr bwMode="auto">
          <a:xfrm>
            <a:off x="1253403" y="2142895"/>
            <a:ext cx="2245549" cy="150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C38E4E-CFC4-4BE7-8164-414AE2C24506}"/>
              </a:ext>
            </a:extLst>
          </p:cNvPr>
          <p:cNvSpPr/>
          <p:nvPr/>
        </p:nvSpPr>
        <p:spPr>
          <a:xfrm>
            <a:off x="745453" y="1327891"/>
            <a:ext cx="3261451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Asamblea General de Asociados del Comité Normativo Nacional de Medicina General 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n para miguel angel celis lopez">
            <a:extLst>
              <a:ext uri="{FF2B5EF4-FFF2-40B4-BE49-F238E27FC236}">
                <a16:creationId xmlns:a16="http://schemas.microsoft.com/office/drawing/2014/main" xmlns="" id="{14C995A1-526A-4367-93EA-57244B30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31" y="4457929"/>
            <a:ext cx="2245549" cy="135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A7A18AA-2C24-4C3A-995B-F5DE6FE0B3B6}"/>
              </a:ext>
            </a:extLst>
          </p:cNvPr>
          <p:cNvSpPr/>
          <p:nvPr/>
        </p:nvSpPr>
        <p:spPr>
          <a:xfrm>
            <a:off x="654105" y="3833227"/>
            <a:ext cx="3352799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Comité de Ética y Transparencia en la Relación Médico-Industria (CETREMI) </a:t>
            </a:r>
          </a:p>
        </p:txBody>
      </p:sp>
      <p:pic>
        <p:nvPicPr>
          <p:cNvPr id="10" name="Imagen 9" descr="Resultado de imagen para Manuel Urbina Fuentes">
            <a:extLst>
              <a:ext uri="{FF2B5EF4-FFF2-40B4-BE49-F238E27FC236}">
                <a16:creationId xmlns:a16="http://schemas.microsoft.com/office/drawing/2014/main" xmlns="" id="{FA4E9179-3E3E-4C7C-841D-5F0BC7AFEF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01" y="2142895"/>
            <a:ext cx="2245549" cy="135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525F09A-B03C-4D5F-8E5C-5CDE893A1B6A}"/>
              </a:ext>
            </a:extLst>
          </p:cNvPr>
          <p:cNvSpPr/>
          <p:nvPr/>
        </p:nvSpPr>
        <p:spPr>
          <a:xfrm>
            <a:off x="7203990" y="1333527"/>
            <a:ext cx="4390256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Comité Permanente para el Estudio de los Determinantes Sociales de Salud en México (CPEDSSM).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Coordinador: Doctor Manuel Urbina Fuentes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Resultado de imagen para Alberto Lifshitz">
            <a:extLst>
              <a:ext uri="{FF2B5EF4-FFF2-40B4-BE49-F238E27FC236}">
                <a16:creationId xmlns:a16="http://schemas.microsoft.com/office/drawing/2014/main" xmlns="" id="{4A2A96D2-8DEC-4B87-AEED-47573B62BED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53" y="4434501"/>
            <a:ext cx="2245549" cy="135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6360911-897E-4964-A59F-BD8B7A325710}"/>
              </a:ext>
            </a:extLst>
          </p:cNvPr>
          <p:cNvSpPr/>
          <p:nvPr/>
        </p:nvSpPr>
        <p:spPr>
          <a:xfrm>
            <a:off x="8281734" y="3699759"/>
            <a:ext cx="2926747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Comité de Educación Médica.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Coordinador: Doctor Alberto Lifshitz.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3F535DC-39A0-4896-8DE3-0D8A2F0D1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38" y="4040861"/>
            <a:ext cx="1669012" cy="94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53A23B9-4FD6-47D6-B4FC-AAAC138610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01" y="3018027"/>
            <a:ext cx="1706228" cy="95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A0C8A26-9BF6-4F19-B7AD-BBD8BF2C76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58" y="3018027"/>
            <a:ext cx="1705857" cy="91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D74CA0A-58EE-4AB8-83BC-E887815B6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01" y="4040861"/>
            <a:ext cx="1706228" cy="94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2FF6ADF-C3E0-497E-B20B-570534A405E2}"/>
              </a:ext>
            </a:extLst>
          </p:cNvPr>
          <p:cNvSpPr/>
          <p:nvPr/>
        </p:nvSpPr>
        <p:spPr>
          <a:xfrm>
            <a:off x="4703898" y="2098537"/>
            <a:ext cx="2784202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Sesión Extraordinaria con la Comisión Nacional de los Derechos Humanos, intitulado “Salud Sexual y Reproductiva” 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2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430805-3AD5-4854-BB4B-2958FDAFB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4" y1="60406" x2="87817" y2="17766"/>
                        <a14:foregroundMark x1="45178" y1="38579" x2="69797" y2="93909"/>
                        <a14:foregroundMark x1="1777" y1="60660" x2="14213" y2="85025"/>
                        <a14:foregroundMark x1="31472" y1="94670" x2="69797" y2="95178"/>
                        <a14:foregroundMark x1="13959" y1="83756" x2="30711" y2="94416"/>
                        <a14:foregroundMark x1="26904" y1="80711" x2="26904" y2="80711"/>
                        <a14:foregroundMark x1="29188" y1="90102" x2="29188" y2="90102"/>
                        <a14:foregroundMark x1="14213" y1="78680" x2="14213" y2="78680"/>
                        <a14:foregroundMark x1="15990" y1="74365" x2="15990" y2="74365"/>
                        <a14:foregroundMark x1="20305" y1="70812" x2="20305" y2="70812"/>
                        <a14:foregroundMark x1="20305" y1="70558" x2="20305" y2="70558"/>
                        <a14:foregroundMark x1="13959" y1="69797" x2="27665" y2="83503"/>
                        <a14:foregroundMark x1="11675" y1="60406" x2="42386" y2="91117"/>
                        <a14:foregroundMark x1="9137" y1="61421" x2="9137" y2="61421"/>
                        <a14:foregroundMark x1="19036" y1="81472" x2="10406" y2="28426"/>
                        <a14:foregroundMark x1="8122" y1="63198" x2="8376" y2="32995"/>
                        <a14:foregroundMark x1="3299" y1="65482" x2="5838" y2="35025"/>
                        <a14:foregroundMark x1="6091" y1="59137" x2="20558" y2="17766"/>
                        <a14:foregroundMark x1="4569" y1="39340" x2="17766" y2="15736"/>
                        <a14:foregroundMark x1="18274" y1="24873" x2="50761" y2="6599"/>
                        <a14:foregroundMark x1="15228" y1="18274" x2="43147" y2="4822"/>
                        <a14:foregroundMark x1="15228" y1="15736" x2="43909" y2="2284"/>
                        <a14:foregroundMark x1="44416" y1="7614" x2="85279" y2="24112"/>
                        <a14:foregroundMark x1="46447" y1="4822" x2="84264" y2="21827"/>
                        <a14:foregroundMark x1="49746" y1="3807" x2="80203" y2="16244"/>
                        <a14:foregroundMark x1="54569" y1="1777" x2="82234" y2="14721"/>
                        <a14:foregroundMark x1="86294" y1="19797" x2="97208" y2="51015"/>
                        <a14:foregroundMark x1="92386" y1="29188" x2="97208" y2="53299"/>
                        <a14:foregroundMark x1="93655" y1="46193" x2="78680" y2="79949"/>
                        <a14:foregroundMark x1="97462" y1="53046" x2="82995" y2="83756"/>
                        <a14:foregroundMark x1="79442" y1="82234" x2="69036" y2="88832"/>
                        <a14:foregroundMark x1="64721" y1="90863" x2="62690" y2="91117"/>
                        <a14:foregroundMark x1="32741" y1="90102" x2="38832" y2="91117"/>
                        <a14:foregroundMark x1="34518" y1="96701" x2="63198" y2="97462"/>
                        <a14:foregroundMark x1="8883" y1="65736" x2="12690" y2="68528"/>
                        <a14:foregroundMark x1="6853" y1="62437" x2="10406" y2="62690"/>
                        <a14:foregroundMark x1="85279" y1="25127" x2="88071" y2="30711"/>
                        <a14:foregroundMark x1="92386" y1="59137" x2="80711" y2="81472"/>
                        <a14:foregroundMark x1="37817" y1="97462" x2="57868" y2="99239"/>
                        <a14:foregroundMark x1="70558" y1="94670" x2="86802" y2="82741"/>
                        <a14:foregroundMark x1="73096" y1="93655" x2="84010" y2="86041"/>
                        <a14:backgroundMark x1="13959" y1="84772" x2="13959" y2="84772"/>
                        <a14:backgroundMark x1="14467" y1="84772" x2="14467" y2="84772"/>
                        <a14:backgroundMark x1="13198" y1="83756" x2="13198" y2="83756"/>
                        <a14:backgroundMark x1="13198" y1="84264" x2="13198" y2="84264"/>
                        <a14:backgroundMark x1="57868" y1="99746" x2="57868" y2="99746"/>
                        <a14:backgroundMark x1="56599" y1="99492" x2="56599" y2="9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"/>
          <a:stretch/>
        </p:blipFill>
        <p:spPr>
          <a:xfrm>
            <a:off x="10474884" y="506626"/>
            <a:ext cx="599063" cy="5960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D5D2257-A39B-4F3F-A52F-0A0D9C3144D9}"/>
              </a:ext>
            </a:extLst>
          </p:cNvPr>
          <p:cNvSpPr/>
          <p:nvPr/>
        </p:nvSpPr>
        <p:spPr>
          <a:xfrm>
            <a:off x="2934285" y="579474"/>
            <a:ext cx="6418424" cy="3693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Las tecnologías de la información y las redes sociales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29D589-1A19-4607-AE8F-0C0215FE1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91" t="4033" r="4884" b="6451"/>
          <a:stretch/>
        </p:blipFill>
        <p:spPr>
          <a:xfrm>
            <a:off x="2277764" y="3493020"/>
            <a:ext cx="2096530" cy="173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CD84632-EC3A-41A0-ADA8-63E645752BFF}"/>
              </a:ext>
            </a:extLst>
          </p:cNvPr>
          <p:cNvSpPr/>
          <p:nvPr/>
        </p:nvSpPr>
        <p:spPr>
          <a:xfrm>
            <a:off x="1361789" y="5343480"/>
            <a:ext cx="3928480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Publicación electrónica de las minutas de las sesiones ordinarias de la ANMM, que son enviadas en tiempo y forma por la Dra. Mayela Rodríguez, Secretaria Adjunta de nuestra corporación.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3807FB8-11EC-4729-958B-506E75E2C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53" r="7713"/>
          <a:stretch/>
        </p:blipFill>
        <p:spPr>
          <a:xfrm>
            <a:off x="765284" y="1310799"/>
            <a:ext cx="2230487" cy="125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45F3CF6-9A6D-4E03-84A7-BD50DB31D439}"/>
              </a:ext>
            </a:extLst>
          </p:cNvPr>
          <p:cNvSpPr/>
          <p:nvPr/>
        </p:nvSpPr>
        <p:spPr>
          <a:xfrm>
            <a:off x="592536" y="2744080"/>
            <a:ext cx="2509570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Sistema para la convocatoria de Premios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C1A75EB-1CE7-44ED-A70C-6914F46CF9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64" r="17651"/>
          <a:stretch/>
        </p:blipFill>
        <p:spPr>
          <a:xfrm>
            <a:off x="6069357" y="1384853"/>
            <a:ext cx="2350252" cy="157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A13544A-5363-4A38-BBB8-4B8404AB3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32" y="1384853"/>
            <a:ext cx="2837945" cy="15955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5D830FB-94A3-4CBA-A856-E806F65C6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43" y="3930587"/>
            <a:ext cx="2825618" cy="15886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2FA700C-9729-4849-AD24-8315C98CBA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24" y="1310800"/>
            <a:ext cx="2232708" cy="125528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631651A-153F-4C65-816C-807F0C3B19B4}"/>
              </a:ext>
            </a:extLst>
          </p:cNvPr>
          <p:cNvSpPr/>
          <p:nvPr/>
        </p:nvSpPr>
        <p:spPr>
          <a:xfrm>
            <a:off x="3481493" y="2753100"/>
            <a:ext cx="2398357" cy="46166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Helvetica" panose="020B0604020202020204" pitchFamily="34" charset="0"/>
              </a:rPr>
              <a:t>Programa de Educación a la Salud para la Población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D927BE3-C8CD-4FF4-AB28-21718D7918B0}"/>
              </a:ext>
            </a:extLst>
          </p:cNvPr>
          <p:cNvSpPr/>
          <p:nvPr/>
        </p:nvSpPr>
        <p:spPr>
          <a:xfrm>
            <a:off x="6300442" y="3138256"/>
            <a:ext cx="1962698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Facebook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D927BE3-C8CD-4FF4-AB28-21718D7918B0}"/>
              </a:ext>
            </a:extLst>
          </p:cNvPr>
          <p:cNvSpPr/>
          <p:nvPr/>
        </p:nvSpPr>
        <p:spPr>
          <a:xfrm>
            <a:off x="9121355" y="3138256"/>
            <a:ext cx="1962698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Youtube</a:t>
            </a:r>
            <a:endParaRPr lang="es-ES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BD927BE3-C8CD-4FF4-AB28-21718D7918B0}"/>
              </a:ext>
            </a:extLst>
          </p:cNvPr>
          <p:cNvSpPr/>
          <p:nvPr/>
        </p:nvSpPr>
        <p:spPr>
          <a:xfrm>
            <a:off x="7828503" y="5655614"/>
            <a:ext cx="1962698" cy="2769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2597907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reuniones Ion]]</Template>
  <TotalTime>532</TotalTime>
  <Words>244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Helvetica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Secretaría General Dra. Rosalinda Guevara Guzmán CLVI Año Académico</dc:title>
  <dc:creator>AMK-MATRIZ</dc:creator>
  <cp:lastModifiedBy>Angeles Gallardo</cp:lastModifiedBy>
  <cp:revision>25</cp:revision>
  <dcterms:created xsi:type="dcterms:W3CDTF">2019-11-24T20:05:42Z</dcterms:created>
  <dcterms:modified xsi:type="dcterms:W3CDTF">2019-11-26T20:44:08Z</dcterms:modified>
</cp:coreProperties>
</file>