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2" r:id="rId2"/>
    <p:sldId id="375" r:id="rId3"/>
    <p:sldId id="284" r:id="rId4"/>
    <p:sldId id="295" r:id="rId5"/>
    <p:sldId id="365" r:id="rId6"/>
    <p:sldId id="332" r:id="rId7"/>
    <p:sldId id="366" r:id="rId8"/>
    <p:sldId id="367" r:id="rId9"/>
    <p:sldId id="364" r:id="rId10"/>
    <p:sldId id="368" r:id="rId11"/>
    <p:sldId id="369" r:id="rId12"/>
    <p:sldId id="259" r:id="rId13"/>
    <p:sldId id="257" r:id="rId14"/>
    <p:sldId id="258" r:id="rId15"/>
    <p:sldId id="260" r:id="rId16"/>
    <p:sldId id="262" r:id="rId17"/>
    <p:sldId id="371" r:id="rId18"/>
    <p:sldId id="370" r:id="rId19"/>
    <p:sldId id="272" r:id="rId20"/>
    <p:sldId id="269" r:id="rId21"/>
    <p:sldId id="273" r:id="rId22"/>
    <p:sldId id="372" r:id="rId23"/>
    <p:sldId id="274" r:id="rId24"/>
    <p:sldId id="373" r:id="rId25"/>
    <p:sldId id="261" r:id="rId26"/>
    <p:sldId id="263" r:id="rId27"/>
    <p:sldId id="265" r:id="rId28"/>
    <p:sldId id="266" r:id="rId29"/>
    <p:sldId id="281" r:id="rId30"/>
    <p:sldId id="268" r:id="rId31"/>
    <p:sldId id="374" r:id="rId32"/>
    <p:sldId id="270" r:id="rId33"/>
    <p:sldId id="275" r:id="rId34"/>
    <p:sldId id="277" r:id="rId35"/>
    <p:sldId id="276" r:id="rId36"/>
    <p:sldId id="278" r:id="rId37"/>
    <p:sldId id="279" r:id="rId38"/>
    <p:sldId id="280" r:id="rId39"/>
    <p:sldId id="376" r:id="rId4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9"/>
    <p:restoredTop sz="91371"/>
  </p:normalViewPr>
  <p:slideViewPr>
    <p:cSldViewPr snapToGrid="0" snapToObjects="1">
      <p:cViewPr varScale="1">
        <p:scale>
          <a:sx n="81" d="100"/>
          <a:sy n="81" d="100"/>
        </p:scale>
        <p:origin x="216" y="52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685F4B-260A-4B7A-9988-91A3B9547F0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s-ES"/>
        </a:p>
      </dgm:t>
    </dgm:pt>
    <dgm:pt modelId="{4B8197EA-D9DF-4CC5-824B-66A4E14A609C}">
      <dgm:prSet phldrT="[Texto]" custT="1"/>
      <dgm:spPr/>
      <dgm:t>
        <a:bodyPr/>
        <a:lstStyle/>
        <a:p>
          <a:pPr>
            <a:lnSpc>
              <a:spcPct val="100000"/>
            </a:lnSpc>
          </a:pPr>
          <a:r>
            <a:rPr lang="es-ES_tradnl" sz="2000" b="1" dirty="0">
              <a:solidFill>
                <a:schemeClr val="tx1">
                  <a:lumMod val="95000"/>
                  <a:lumOff val="5000"/>
                </a:schemeClr>
              </a:solidFill>
            </a:rPr>
            <a:t>Tratamiento </a:t>
          </a:r>
        </a:p>
        <a:p>
          <a:pPr>
            <a:lnSpc>
              <a:spcPct val="100000"/>
            </a:lnSpc>
          </a:pPr>
          <a:r>
            <a:rPr lang="es-ES_tradnl" sz="2000" b="1" dirty="0">
              <a:solidFill>
                <a:schemeClr val="tx1">
                  <a:lumMod val="95000"/>
                  <a:lumOff val="5000"/>
                </a:schemeClr>
              </a:solidFill>
            </a:rPr>
            <a:t>agudo</a:t>
          </a:r>
          <a:endParaRPr lang="es-ES" sz="2000" b="1" dirty="0">
            <a:solidFill>
              <a:schemeClr val="tx1">
                <a:lumMod val="95000"/>
                <a:lumOff val="5000"/>
              </a:schemeClr>
            </a:solidFill>
          </a:endParaRPr>
        </a:p>
      </dgm:t>
    </dgm:pt>
    <dgm:pt modelId="{24948866-0E1B-4CC9-8670-F426F8C4E3E4}" type="parTrans" cxnId="{BF06BE60-BFCD-4A23-808B-F753DFEBECF6}">
      <dgm:prSet/>
      <dgm:spPr/>
      <dgm:t>
        <a:bodyPr/>
        <a:lstStyle/>
        <a:p>
          <a:endParaRPr lang="es-ES"/>
        </a:p>
      </dgm:t>
    </dgm:pt>
    <dgm:pt modelId="{0A6F4301-0EC2-48D0-A708-C924F13C0B49}" type="sibTrans" cxnId="{BF06BE60-BFCD-4A23-808B-F753DFEBECF6}">
      <dgm:prSet/>
      <dgm:spPr/>
      <dgm:t>
        <a:bodyPr/>
        <a:lstStyle/>
        <a:p>
          <a:endParaRPr lang="es-ES"/>
        </a:p>
      </dgm:t>
    </dgm:pt>
    <dgm:pt modelId="{F33C24D6-A6E6-41D3-B814-3125C28A8A7F}">
      <dgm:prSet phldrT="[Texto]" custT="1"/>
      <dgm:spPr/>
      <dgm:t>
        <a:bodyPr/>
        <a:lstStyle/>
        <a:p>
          <a:endParaRPr lang="es-ES" sz="2400" b="1" dirty="0">
            <a:solidFill>
              <a:srgbClr val="000000"/>
            </a:solidFill>
          </a:endParaRPr>
        </a:p>
      </dgm:t>
    </dgm:pt>
    <dgm:pt modelId="{1C0DC4B2-5ECB-43DB-BAB8-10A22FB90448}" type="sibTrans" cxnId="{5C35433C-4288-4B1A-89F2-67B86700E3EE}">
      <dgm:prSet/>
      <dgm:spPr/>
      <dgm:t>
        <a:bodyPr/>
        <a:lstStyle/>
        <a:p>
          <a:endParaRPr lang="es-ES"/>
        </a:p>
      </dgm:t>
    </dgm:pt>
    <dgm:pt modelId="{7D658981-6315-4833-8997-26E64E758F0E}" type="parTrans" cxnId="{5C35433C-4288-4B1A-89F2-67B86700E3EE}">
      <dgm:prSet/>
      <dgm:spPr/>
      <dgm:t>
        <a:bodyPr/>
        <a:lstStyle/>
        <a:p>
          <a:endParaRPr lang="es-ES"/>
        </a:p>
      </dgm:t>
    </dgm:pt>
    <dgm:pt modelId="{F69D1432-A611-4B99-955A-480AE981D0E4}">
      <dgm:prSet phldrT="[Texto]"/>
      <dgm:spPr/>
      <dgm:t>
        <a:bodyPr/>
        <a:lstStyle/>
        <a:p>
          <a:r>
            <a:rPr lang="es-ES_tradnl" dirty="0">
              <a:solidFill>
                <a:schemeClr val="bg1"/>
              </a:solidFill>
            </a:rPr>
            <a:t>Manejo de prevención secundaria</a:t>
          </a:r>
          <a:endParaRPr lang="es-ES" dirty="0">
            <a:solidFill>
              <a:schemeClr val="bg1"/>
            </a:solidFill>
          </a:endParaRPr>
        </a:p>
      </dgm:t>
    </dgm:pt>
    <dgm:pt modelId="{614E8708-5DDC-4E45-8EB1-76FA6104FFC3}" type="sibTrans" cxnId="{72BC241A-A0C7-4912-A8E5-665AB3330648}">
      <dgm:prSet/>
      <dgm:spPr/>
      <dgm:t>
        <a:bodyPr/>
        <a:lstStyle/>
        <a:p>
          <a:endParaRPr lang="es-ES"/>
        </a:p>
      </dgm:t>
    </dgm:pt>
    <dgm:pt modelId="{DB1E35F1-6B55-4F35-806F-002C1E1DCBD9}" type="parTrans" cxnId="{72BC241A-A0C7-4912-A8E5-665AB3330648}">
      <dgm:prSet/>
      <dgm:spPr/>
      <dgm:t>
        <a:bodyPr/>
        <a:lstStyle/>
        <a:p>
          <a:endParaRPr lang="es-ES"/>
        </a:p>
      </dgm:t>
    </dgm:pt>
    <dgm:pt modelId="{3E3CAD4A-4C70-499B-9823-95ED46B150C3}" type="pres">
      <dgm:prSet presAssocID="{3D685F4B-260A-4B7A-9988-91A3B9547F02}" presName="Name0" presStyleCnt="0">
        <dgm:presLayoutVars>
          <dgm:dir/>
          <dgm:resizeHandles val="exact"/>
        </dgm:presLayoutVars>
      </dgm:prSet>
      <dgm:spPr/>
    </dgm:pt>
    <dgm:pt modelId="{64BE3153-49CE-44D4-83FC-6492910A0796}" type="pres">
      <dgm:prSet presAssocID="{3D685F4B-260A-4B7A-9988-91A3B9547F02}" presName="arrow" presStyleLbl="bgShp" presStyleIdx="0" presStyleCnt="1" custLinFactNeighborY="10101"/>
      <dgm:spPr>
        <a:solidFill>
          <a:schemeClr val="accent1">
            <a:lumMod val="40000"/>
            <a:lumOff val="60000"/>
          </a:schemeClr>
        </a:solidFill>
      </dgm:spPr>
    </dgm:pt>
    <dgm:pt modelId="{82D8FA2B-C753-4C4C-B0F4-C8A2BCEAE710}" type="pres">
      <dgm:prSet presAssocID="{3D685F4B-260A-4B7A-9988-91A3B9547F02}" presName="points" presStyleCnt="0"/>
      <dgm:spPr/>
    </dgm:pt>
    <dgm:pt modelId="{8B80DFB4-37ED-4493-B1A3-601BB02B75FC}" type="pres">
      <dgm:prSet presAssocID="{F33C24D6-A6E6-41D3-B814-3125C28A8A7F}" presName="compositeA" presStyleCnt="0"/>
      <dgm:spPr/>
    </dgm:pt>
    <dgm:pt modelId="{911E5CF6-1666-43A5-AE20-2E6F3B3CF2D7}" type="pres">
      <dgm:prSet presAssocID="{F33C24D6-A6E6-41D3-B814-3125C28A8A7F}" presName="textA" presStyleLbl="revTx" presStyleIdx="0" presStyleCnt="3" custScaleX="259812" custScaleY="121037" custLinFactNeighborX="-7685" custLinFactNeighborY="-55259">
        <dgm:presLayoutVars>
          <dgm:bulletEnabled val="1"/>
        </dgm:presLayoutVars>
      </dgm:prSet>
      <dgm:spPr/>
    </dgm:pt>
    <dgm:pt modelId="{2CCEE65D-7D02-423D-9F22-B82A0716215D}" type="pres">
      <dgm:prSet presAssocID="{F33C24D6-A6E6-41D3-B814-3125C28A8A7F}" presName="circleA" presStyleLbl="node1" presStyleIdx="0" presStyleCnt="3"/>
      <dgm:spPr>
        <a:solidFill>
          <a:schemeClr val="accent1">
            <a:lumMod val="50000"/>
          </a:schemeClr>
        </a:solidFill>
      </dgm:spPr>
    </dgm:pt>
    <dgm:pt modelId="{A6BFE0AA-DC3C-4359-A147-0796ADA8EE6E}" type="pres">
      <dgm:prSet presAssocID="{F33C24D6-A6E6-41D3-B814-3125C28A8A7F}" presName="spaceA" presStyleCnt="0"/>
      <dgm:spPr/>
    </dgm:pt>
    <dgm:pt modelId="{B78D1879-93E6-4C5C-A4E3-8D17B3CF9A33}" type="pres">
      <dgm:prSet presAssocID="{1C0DC4B2-5ECB-43DB-BAB8-10A22FB90448}" presName="space" presStyleCnt="0"/>
      <dgm:spPr/>
    </dgm:pt>
    <dgm:pt modelId="{41DEC38C-AD12-43DB-91E9-5383F7508FAC}" type="pres">
      <dgm:prSet presAssocID="{4B8197EA-D9DF-4CC5-824B-66A4E14A609C}" presName="compositeB" presStyleCnt="0"/>
      <dgm:spPr/>
    </dgm:pt>
    <dgm:pt modelId="{F266E4B0-AA32-46A2-AB9E-E334EFBD695D}" type="pres">
      <dgm:prSet presAssocID="{4B8197EA-D9DF-4CC5-824B-66A4E14A609C}" presName="textB" presStyleLbl="revTx" presStyleIdx="1" presStyleCnt="3" custScaleX="461068" custScaleY="77660">
        <dgm:presLayoutVars>
          <dgm:bulletEnabled val="1"/>
        </dgm:presLayoutVars>
      </dgm:prSet>
      <dgm:spPr/>
    </dgm:pt>
    <dgm:pt modelId="{11FD1E65-2624-4814-A7C2-D7A8DE1F0E2E}" type="pres">
      <dgm:prSet presAssocID="{4B8197EA-D9DF-4CC5-824B-66A4E14A609C}" presName="circleB" presStyleLbl="node1" presStyleIdx="1" presStyleCnt="3" custScaleX="98462" custScaleY="92666" custLinFactNeighborX="705" custLinFactNeighborY="15738"/>
      <dgm:spPr>
        <a:solidFill>
          <a:schemeClr val="accent1">
            <a:lumMod val="50000"/>
          </a:schemeClr>
        </a:solidFill>
      </dgm:spPr>
    </dgm:pt>
    <dgm:pt modelId="{0173498B-3724-4D7A-9340-87A8B8C8DBB7}" type="pres">
      <dgm:prSet presAssocID="{4B8197EA-D9DF-4CC5-824B-66A4E14A609C}" presName="spaceB" presStyleCnt="0"/>
      <dgm:spPr/>
    </dgm:pt>
    <dgm:pt modelId="{947208D1-DDFD-4B66-BE79-79EF5A398CE2}" type="pres">
      <dgm:prSet presAssocID="{0A6F4301-0EC2-48D0-A708-C924F13C0B49}" presName="space" presStyleCnt="0"/>
      <dgm:spPr/>
    </dgm:pt>
    <dgm:pt modelId="{54CAA112-CE92-4601-9048-2C2234FF351E}" type="pres">
      <dgm:prSet presAssocID="{F69D1432-A611-4B99-955A-480AE981D0E4}" presName="compositeA" presStyleCnt="0"/>
      <dgm:spPr/>
    </dgm:pt>
    <dgm:pt modelId="{CF9599FD-396E-4DD0-8411-0329D29EB499}" type="pres">
      <dgm:prSet presAssocID="{F69D1432-A611-4B99-955A-480AE981D0E4}" presName="textA" presStyleLbl="revTx" presStyleIdx="2" presStyleCnt="3" custScaleX="220987">
        <dgm:presLayoutVars>
          <dgm:bulletEnabled val="1"/>
        </dgm:presLayoutVars>
      </dgm:prSet>
      <dgm:spPr/>
    </dgm:pt>
    <dgm:pt modelId="{3E4F00E0-41D5-41FA-B130-02D0ECC370EF}" type="pres">
      <dgm:prSet presAssocID="{F69D1432-A611-4B99-955A-480AE981D0E4}" presName="circleA" presStyleLbl="node1" presStyleIdx="2" presStyleCnt="3" custLinFactNeighborY="34188"/>
      <dgm:spPr>
        <a:solidFill>
          <a:schemeClr val="accent1">
            <a:lumMod val="50000"/>
          </a:schemeClr>
        </a:solidFill>
      </dgm:spPr>
    </dgm:pt>
    <dgm:pt modelId="{D88BFC15-D458-4749-9DD5-965558DEBA44}" type="pres">
      <dgm:prSet presAssocID="{F69D1432-A611-4B99-955A-480AE981D0E4}" presName="spaceA" presStyleCnt="0"/>
      <dgm:spPr/>
    </dgm:pt>
  </dgm:ptLst>
  <dgm:cxnLst>
    <dgm:cxn modelId="{72BC241A-A0C7-4912-A8E5-665AB3330648}" srcId="{3D685F4B-260A-4B7A-9988-91A3B9547F02}" destId="{F69D1432-A611-4B99-955A-480AE981D0E4}" srcOrd="2" destOrd="0" parTransId="{DB1E35F1-6B55-4F35-806F-002C1E1DCBD9}" sibTransId="{614E8708-5DDC-4E45-8EB1-76FA6104FFC3}"/>
    <dgm:cxn modelId="{5C35433C-4288-4B1A-89F2-67B86700E3EE}" srcId="{3D685F4B-260A-4B7A-9988-91A3B9547F02}" destId="{F33C24D6-A6E6-41D3-B814-3125C28A8A7F}" srcOrd="0" destOrd="0" parTransId="{7D658981-6315-4833-8997-26E64E758F0E}" sibTransId="{1C0DC4B2-5ECB-43DB-BAB8-10A22FB90448}"/>
    <dgm:cxn modelId="{5783A03E-2715-4941-9450-BB8C372EED41}" type="presOf" srcId="{4B8197EA-D9DF-4CC5-824B-66A4E14A609C}" destId="{F266E4B0-AA32-46A2-AB9E-E334EFBD695D}" srcOrd="0" destOrd="0" presId="urn:microsoft.com/office/officeart/2005/8/layout/hProcess11"/>
    <dgm:cxn modelId="{BF06BE60-BFCD-4A23-808B-F753DFEBECF6}" srcId="{3D685F4B-260A-4B7A-9988-91A3B9547F02}" destId="{4B8197EA-D9DF-4CC5-824B-66A4E14A609C}" srcOrd="1" destOrd="0" parTransId="{24948866-0E1B-4CC9-8670-F426F8C4E3E4}" sibTransId="{0A6F4301-0EC2-48D0-A708-C924F13C0B49}"/>
    <dgm:cxn modelId="{336AF4B9-897F-E24C-910F-04AE036208BB}" type="presOf" srcId="{F69D1432-A611-4B99-955A-480AE981D0E4}" destId="{CF9599FD-396E-4DD0-8411-0329D29EB499}" srcOrd="0" destOrd="0" presId="urn:microsoft.com/office/officeart/2005/8/layout/hProcess11"/>
    <dgm:cxn modelId="{9BB4A2C1-B19A-8A4C-8829-07A2B78CCD69}" type="presOf" srcId="{3D685F4B-260A-4B7A-9988-91A3B9547F02}" destId="{3E3CAD4A-4C70-499B-9823-95ED46B150C3}" srcOrd="0" destOrd="0" presId="urn:microsoft.com/office/officeart/2005/8/layout/hProcess11"/>
    <dgm:cxn modelId="{E86895DD-8BEE-8149-A17C-EB1AF1329681}" type="presOf" srcId="{F33C24D6-A6E6-41D3-B814-3125C28A8A7F}" destId="{911E5CF6-1666-43A5-AE20-2E6F3B3CF2D7}" srcOrd="0" destOrd="0" presId="urn:microsoft.com/office/officeart/2005/8/layout/hProcess11"/>
    <dgm:cxn modelId="{817CADC7-0E7B-CD49-B934-D2F4FE9AC703}" type="presParOf" srcId="{3E3CAD4A-4C70-499B-9823-95ED46B150C3}" destId="{64BE3153-49CE-44D4-83FC-6492910A0796}" srcOrd="0" destOrd="0" presId="urn:microsoft.com/office/officeart/2005/8/layout/hProcess11"/>
    <dgm:cxn modelId="{CCE0FE7F-BE68-2A4A-BF0C-1208B97E3BD9}" type="presParOf" srcId="{3E3CAD4A-4C70-499B-9823-95ED46B150C3}" destId="{82D8FA2B-C753-4C4C-B0F4-C8A2BCEAE710}" srcOrd="1" destOrd="0" presId="urn:microsoft.com/office/officeart/2005/8/layout/hProcess11"/>
    <dgm:cxn modelId="{5A740E8D-A1ED-054E-822B-041B2F24C86B}" type="presParOf" srcId="{82D8FA2B-C753-4C4C-B0F4-C8A2BCEAE710}" destId="{8B80DFB4-37ED-4493-B1A3-601BB02B75FC}" srcOrd="0" destOrd="0" presId="urn:microsoft.com/office/officeart/2005/8/layout/hProcess11"/>
    <dgm:cxn modelId="{0F8CA6EF-2063-C84C-9507-373C1F35199C}" type="presParOf" srcId="{8B80DFB4-37ED-4493-B1A3-601BB02B75FC}" destId="{911E5CF6-1666-43A5-AE20-2E6F3B3CF2D7}" srcOrd="0" destOrd="0" presId="urn:microsoft.com/office/officeart/2005/8/layout/hProcess11"/>
    <dgm:cxn modelId="{B8D5DC87-A4AD-9246-A0E2-C50B8C12E38D}" type="presParOf" srcId="{8B80DFB4-37ED-4493-B1A3-601BB02B75FC}" destId="{2CCEE65D-7D02-423D-9F22-B82A0716215D}" srcOrd="1" destOrd="0" presId="urn:microsoft.com/office/officeart/2005/8/layout/hProcess11"/>
    <dgm:cxn modelId="{7BA55CC7-1DAC-BC46-8EA5-296600D05FBA}" type="presParOf" srcId="{8B80DFB4-37ED-4493-B1A3-601BB02B75FC}" destId="{A6BFE0AA-DC3C-4359-A147-0796ADA8EE6E}" srcOrd="2" destOrd="0" presId="urn:microsoft.com/office/officeart/2005/8/layout/hProcess11"/>
    <dgm:cxn modelId="{7AFA3831-B9FB-824B-A8D8-5EBE51842B59}" type="presParOf" srcId="{82D8FA2B-C753-4C4C-B0F4-C8A2BCEAE710}" destId="{B78D1879-93E6-4C5C-A4E3-8D17B3CF9A33}" srcOrd="1" destOrd="0" presId="urn:microsoft.com/office/officeart/2005/8/layout/hProcess11"/>
    <dgm:cxn modelId="{66C3424D-CDA5-4D49-80AA-5ED791092244}" type="presParOf" srcId="{82D8FA2B-C753-4C4C-B0F4-C8A2BCEAE710}" destId="{41DEC38C-AD12-43DB-91E9-5383F7508FAC}" srcOrd="2" destOrd="0" presId="urn:microsoft.com/office/officeart/2005/8/layout/hProcess11"/>
    <dgm:cxn modelId="{22A25BEF-6598-3A4C-AA8A-3EEDD7E9AEA0}" type="presParOf" srcId="{41DEC38C-AD12-43DB-91E9-5383F7508FAC}" destId="{F266E4B0-AA32-46A2-AB9E-E334EFBD695D}" srcOrd="0" destOrd="0" presId="urn:microsoft.com/office/officeart/2005/8/layout/hProcess11"/>
    <dgm:cxn modelId="{694EC9D3-4635-234B-9203-D8EBF297B8E5}" type="presParOf" srcId="{41DEC38C-AD12-43DB-91E9-5383F7508FAC}" destId="{11FD1E65-2624-4814-A7C2-D7A8DE1F0E2E}" srcOrd="1" destOrd="0" presId="urn:microsoft.com/office/officeart/2005/8/layout/hProcess11"/>
    <dgm:cxn modelId="{F6686058-30AF-504D-901C-0D1384920AC7}" type="presParOf" srcId="{41DEC38C-AD12-43DB-91E9-5383F7508FAC}" destId="{0173498B-3724-4D7A-9340-87A8B8C8DBB7}" srcOrd="2" destOrd="0" presId="urn:microsoft.com/office/officeart/2005/8/layout/hProcess11"/>
    <dgm:cxn modelId="{6528E4A7-AEB3-6A4C-BE09-F2CFF2F09270}" type="presParOf" srcId="{82D8FA2B-C753-4C4C-B0F4-C8A2BCEAE710}" destId="{947208D1-DDFD-4B66-BE79-79EF5A398CE2}" srcOrd="3" destOrd="0" presId="urn:microsoft.com/office/officeart/2005/8/layout/hProcess11"/>
    <dgm:cxn modelId="{BD087BFF-504C-4A4E-BF0B-0D9C85B584EE}" type="presParOf" srcId="{82D8FA2B-C753-4C4C-B0F4-C8A2BCEAE710}" destId="{54CAA112-CE92-4601-9048-2C2234FF351E}" srcOrd="4" destOrd="0" presId="urn:microsoft.com/office/officeart/2005/8/layout/hProcess11"/>
    <dgm:cxn modelId="{216C8C9F-56F8-A74B-BC8C-7F3CBAF312E9}" type="presParOf" srcId="{54CAA112-CE92-4601-9048-2C2234FF351E}" destId="{CF9599FD-396E-4DD0-8411-0329D29EB499}" srcOrd="0" destOrd="0" presId="urn:microsoft.com/office/officeart/2005/8/layout/hProcess11"/>
    <dgm:cxn modelId="{FF7A8917-E759-BA4F-B6D4-08929B3C4D62}" type="presParOf" srcId="{54CAA112-CE92-4601-9048-2C2234FF351E}" destId="{3E4F00E0-41D5-41FA-B130-02D0ECC370EF}" srcOrd="1" destOrd="0" presId="urn:microsoft.com/office/officeart/2005/8/layout/hProcess11"/>
    <dgm:cxn modelId="{7DAA688B-8972-B14E-8951-F422B6C4C64B}" type="presParOf" srcId="{54CAA112-CE92-4601-9048-2C2234FF351E}" destId="{D88BFC15-D458-4749-9DD5-965558DEBA4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E3153-49CE-44D4-83FC-6492910A0796}">
      <dsp:nvSpPr>
        <dsp:cNvPr id="0" name=""/>
        <dsp:cNvSpPr/>
      </dsp:nvSpPr>
      <dsp:spPr>
        <a:xfrm>
          <a:off x="0" y="1517419"/>
          <a:ext cx="7707505" cy="1783080"/>
        </a:xfrm>
        <a:prstGeom prst="notchedRightArrow">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911E5CF6-1666-43A5-AE20-2E6F3B3CF2D7}">
      <dsp:nvSpPr>
        <dsp:cNvPr id="0" name=""/>
        <dsp:cNvSpPr/>
      </dsp:nvSpPr>
      <dsp:spPr>
        <a:xfrm>
          <a:off x="0" y="-93776"/>
          <a:ext cx="1890164" cy="2158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endParaRPr lang="es-ES" sz="2400" b="1" kern="1200" dirty="0">
            <a:solidFill>
              <a:srgbClr val="000000"/>
            </a:solidFill>
          </a:endParaRPr>
        </a:p>
      </dsp:txBody>
      <dsp:txXfrm>
        <a:off x="0" y="-93776"/>
        <a:ext cx="1890164" cy="2158187"/>
      </dsp:txXfrm>
    </dsp:sp>
    <dsp:sp modelId="{2CCEE65D-7D02-423D-9F22-B82A0716215D}">
      <dsp:nvSpPr>
        <dsp:cNvPr id="0" name=""/>
        <dsp:cNvSpPr/>
      </dsp:nvSpPr>
      <dsp:spPr>
        <a:xfrm>
          <a:off x="728098" y="2099742"/>
          <a:ext cx="445770" cy="445770"/>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6E4B0-AA32-46A2-AB9E-E334EFBD695D}">
      <dsp:nvSpPr>
        <dsp:cNvPr id="0" name=""/>
        <dsp:cNvSpPr/>
      </dsp:nvSpPr>
      <dsp:spPr>
        <a:xfrm>
          <a:off x="1932441" y="2973375"/>
          <a:ext cx="3354327" cy="1384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100000"/>
            </a:lnSpc>
            <a:spcBef>
              <a:spcPct val="0"/>
            </a:spcBef>
            <a:spcAft>
              <a:spcPct val="35000"/>
            </a:spcAft>
            <a:buNone/>
          </a:pPr>
          <a:r>
            <a:rPr lang="es-ES_tradnl" sz="2000" b="1" kern="1200" dirty="0">
              <a:solidFill>
                <a:schemeClr val="tx1">
                  <a:lumMod val="95000"/>
                  <a:lumOff val="5000"/>
                </a:schemeClr>
              </a:solidFill>
            </a:rPr>
            <a:t>Tratamiento </a:t>
          </a:r>
        </a:p>
        <a:p>
          <a:pPr marL="0" lvl="0" indent="0" algn="ctr" defTabSz="889000">
            <a:lnSpc>
              <a:spcPct val="100000"/>
            </a:lnSpc>
            <a:spcBef>
              <a:spcPct val="0"/>
            </a:spcBef>
            <a:spcAft>
              <a:spcPct val="35000"/>
            </a:spcAft>
            <a:buNone/>
          </a:pPr>
          <a:r>
            <a:rPr lang="es-ES_tradnl" sz="2000" b="1" kern="1200" dirty="0">
              <a:solidFill>
                <a:schemeClr val="tx1">
                  <a:lumMod val="95000"/>
                  <a:lumOff val="5000"/>
                </a:schemeClr>
              </a:solidFill>
            </a:rPr>
            <a:t>agudo</a:t>
          </a:r>
          <a:endParaRPr lang="es-ES" sz="2000" b="1" kern="1200" dirty="0">
            <a:solidFill>
              <a:schemeClr val="tx1">
                <a:lumMod val="95000"/>
                <a:lumOff val="5000"/>
              </a:schemeClr>
            </a:solidFill>
          </a:endParaRPr>
        </a:p>
      </dsp:txBody>
      <dsp:txXfrm>
        <a:off x="1932441" y="2973375"/>
        <a:ext cx="3354327" cy="1384740"/>
      </dsp:txXfrm>
    </dsp:sp>
    <dsp:sp modelId="{11FD1E65-2624-4814-A7C2-D7A8DE1F0E2E}">
      <dsp:nvSpPr>
        <dsp:cNvPr id="0" name=""/>
        <dsp:cNvSpPr/>
      </dsp:nvSpPr>
      <dsp:spPr>
        <a:xfrm>
          <a:off x="3393291" y="2192052"/>
          <a:ext cx="438914" cy="413077"/>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599FD-396E-4DD0-8411-0329D29EB499}">
      <dsp:nvSpPr>
        <dsp:cNvPr id="0" name=""/>
        <dsp:cNvSpPr/>
      </dsp:nvSpPr>
      <dsp:spPr>
        <a:xfrm>
          <a:off x="5323145" y="0"/>
          <a:ext cx="160770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b" anchorCtr="0">
          <a:noAutofit/>
        </a:bodyPr>
        <a:lstStyle/>
        <a:p>
          <a:pPr marL="0" lvl="0" indent="0" algn="ctr" defTabSz="933450">
            <a:lnSpc>
              <a:spcPct val="90000"/>
            </a:lnSpc>
            <a:spcBef>
              <a:spcPct val="0"/>
            </a:spcBef>
            <a:spcAft>
              <a:spcPct val="35000"/>
            </a:spcAft>
            <a:buNone/>
          </a:pPr>
          <a:r>
            <a:rPr lang="es-ES_tradnl" sz="2100" kern="1200" dirty="0">
              <a:solidFill>
                <a:schemeClr val="bg1"/>
              </a:solidFill>
            </a:rPr>
            <a:t>Manejo de prevención secundaria</a:t>
          </a:r>
          <a:endParaRPr lang="es-ES" sz="2100" kern="1200" dirty="0">
            <a:solidFill>
              <a:schemeClr val="bg1"/>
            </a:solidFill>
          </a:endParaRPr>
        </a:p>
      </dsp:txBody>
      <dsp:txXfrm>
        <a:off x="5323145" y="0"/>
        <a:ext cx="1607708" cy="1783080"/>
      </dsp:txXfrm>
    </dsp:sp>
    <dsp:sp modelId="{3E4F00E0-41D5-41FA-B130-02D0ECC370EF}">
      <dsp:nvSpPr>
        <dsp:cNvPr id="0" name=""/>
        <dsp:cNvSpPr/>
      </dsp:nvSpPr>
      <dsp:spPr>
        <a:xfrm>
          <a:off x="5904114" y="2158365"/>
          <a:ext cx="445770" cy="445770"/>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6163D-F7A6-3343-B52D-0EFC761AE4F5}" type="datetimeFigureOut">
              <a:rPr lang="es-MX" smtClean="0"/>
              <a:t>02/07/19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DADAE-7D1A-AE43-A71F-E92D7D83AD5C}" type="slidenum">
              <a:rPr lang="es-MX" smtClean="0"/>
              <a:t>‹Nº›</a:t>
            </a:fld>
            <a:endParaRPr lang="es-MX"/>
          </a:p>
        </p:txBody>
      </p:sp>
    </p:spTree>
    <p:extLst>
      <p:ext uri="{BB962C8B-B14F-4D97-AF65-F5344CB8AC3E}">
        <p14:creationId xmlns:p14="http://schemas.microsoft.com/office/powerpoint/2010/main" val="276613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endParaRPr lang="es-ES" dirty="0"/>
          </a:p>
        </p:txBody>
      </p:sp>
      <p:sp>
        <p:nvSpPr>
          <p:cNvPr id="4" name="Marcador de número de diapositiva 3"/>
          <p:cNvSpPr>
            <a:spLocks noGrp="1"/>
          </p:cNvSpPr>
          <p:nvPr>
            <p:ph type="sldNum" sz="quarter" idx="5"/>
          </p:nvPr>
        </p:nvSpPr>
        <p:spPr/>
        <p:txBody>
          <a:bodyPr/>
          <a:lstStyle/>
          <a:p>
            <a:pPr>
              <a:defRPr/>
            </a:pPr>
            <a:fld id="{8EB7235C-ECB6-D145-8A95-3B1B6BD6DE75}" type="slidenum">
              <a:rPr lang="es-ES" smtClean="0"/>
              <a:pPr>
                <a:defRPr/>
              </a:pPr>
              <a:t>3</a:t>
            </a:fld>
            <a:endParaRPr lang="es-ES"/>
          </a:p>
        </p:txBody>
      </p:sp>
    </p:spTree>
    <p:extLst>
      <p:ext uri="{BB962C8B-B14F-4D97-AF65-F5344CB8AC3E}">
        <p14:creationId xmlns:p14="http://schemas.microsoft.com/office/powerpoint/2010/main" val="370495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ischemic stroke, resting microglia are activated and polarized into functionally distinct phenotypes that range between two extremes. Classical microglia produce pro-inflammatory mediators including tumor necrosis factor a (TNF-a), interleukin 1 beta (IL-1b), interferon-c (</a:t>
            </a:r>
            <a:r>
              <a:rPr lang="en-US" sz="1200" kern="1200" dirty="0" err="1">
                <a:solidFill>
                  <a:schemeClr val="tx1"/>
                </a:solidFill>
                <a:effectLst/>
                <a:latin typeface="+mn-lt"/>
                <a:ea typeface="+mn-ea"/>
                <a:cs typeface="+mn-cs"/>
              </a:rPr>
              <a:t>IFNc</a:t>
            </a:r>
            <a:r>
              <a:rPr lang="en-US" sz="1200" kern="1200" dirty="0">
                <a:solidFill>
                  <a:schemeClr val="tx1"/>
                </a:solidFill>
                <a:effectLst/>
                <a:latin typeface="+mn-lt"/>
                <a:ea typeface="+mn-ea"/>
                <a:cs typeface="+mn-cs"/>
              </a:rPr>
              <a:t>), interleukin-6 (IL-6), inducible nitric oxide synthase (</a:t>
            </a:r>
            <a:r>
              <a:rPr lang="en-US" sz="1200" kern="1200" dirty="0" err="1">
                <a:solidFill>
                  <a:schemeClr val="tx1"/>
                </a:solidFill>
                <a:effectLst/>
                <a:latin typeface="+mn-lt"/>
                <a:ea typeface="+mn-ea"/>
                <a:cs typeface="+mn-cs"/>
              </a:rPr>
              <a:t>iNOS</a:t>
            </a:r>
            <a:r>
              <a:rPr lang="en-US" sz="1200" kern="1200" dirty="0">
                <a:solidFill>
                  <a:schemeClr val="tx1"/>
                </a:solidFill>
                <a:effectLst/>
                <a:latin typeface="+mn-lt"/>
                <a:ea typeface="+mn-ea"/>
                <a:cs typeface="+mn-cs"/>
              </a:rPr>
              <a:t>), and proteolytic enzymes (MMP9, MMP3),</a:t>
            </a:r>
            <a:r>
              <a:rPr lang="es-ES_tradn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identified as pro-inflammatory. Alternative microglia are characterized by the production of IL-10, transforming growth factor b (</a:t>
            </a:r>
            <a:r>
              <a:rPr lang="en-US" sz="1200" kern="1200" dirty="0" err="1">
                <a:solidFill>
                  <a:schemeClr val="tx1"/>
                </a:solidFill>
                <a:effectLst/>
                <a:latin typeface="+mn-lt"/>
                <a:ea typeface="+mn-ea"/>
                <a:cs typeface="+mn-cs"/>
              </a:rPr>
              <a:t>TGFb</a:t>
            </a:r>
            <a:r>
              <a:rPr lang="en-US" sz="1200" kern="1200" dirty="0">
                <a:solidFill>
                  <a:schemeClr val="tx1"/>
                </a:solidFill>
                <a:effectLst/>
                <a:latin typeface="+mn-lt"/>
                <a:ea typeface="+mn-ea"/>
                <a:cs typeface="+mn-cs"/>
              </a:rPr>
              <a:t>), insulin-like growth factor (IGF1) and vascular endothelial growth factor (VEGF), which are pro-angiogenic and anti-inflammatory. Alternative microglia are associated with tissue repair and remodeling, immunity against parasites, and growth stimulation</a:t>
            </a:r>
          </a:p>
        </p:txBody>
      </p:sp>
      <p:sp>
        <p:nvSpPr>
          <p:cNvPr id="4" name="Slide Number Placeholder 3"/>
          <p:cNvSpPr>
            <a:spLocks noGrp="1"/>
          </p:cNvSpPr>
          <p:nvPr>
            <p:ph type="sldNum" sz="quarter" idx="5"/>
          </p:nvPr>
        </p:nvSpPr>
        <p:spPr/>
        <p:txBody>
          <a:bodyPr/>
          <a:lstStyle/>
          <a:p>
            <a:fld id="{169829D0-75AA-2841-8A8E-24B62003A139}" type="slidenum">
              <a:rPr lang="es-ES_tradnl" smtClean="0"/>
              <a:t>17</a:t>
            </a:fld>
            <a:endParaRPr lang="es-ES_tradnl"/>
          </a:p>
        </p:txBody>
      </p:sp>
    </p:spTree>
    <p:extLst>
      <p:ext uri="{BB962C8B-B14F-4D97-AF65-F5344CB8AC3E}">
        <p14:creationId xmlns:p14="http://schemas.microsoft.com/office/powerpoint/2010/main" val="332041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increased neutrophil infiltration of cerebral cortex exacerbated ischemic brain damage and neutrophil depletion abolished the damaging effect of systemic IL-1</a:t>
            </a:r>
            <a:r>
              <a:rPr lang="es-ES_tradn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Second, systemic inflammation altered the kinetics of blood–brain barrier disruption. Peripheral administration of IL-1b caused conversion of a transient to a sustained disruption of tight junction protein, claudin-5, and significantly exacerbated disruption of the key basal lamina component, collagen-IV. Macrophage inflammatory protein-2 recruited neutrophil-expressing matrix metalloproteinase-9 to the ischemic brain. Neutrophil infiltration of the brain was associated with severe disruption of the blood–brain barrier and an increased rate of intracerebral hemorrhage after administration of tissue plasminogen activator. Third, systemic inflammation impaired tissue reperfusion through endothelin-dependent mechanisms. The reduction in cerebral blood flow led to larger infarcts despite large vessel recanalization. Blockade of endothelin-1 receptors reversed hypoperfusion, decreased brain damage and improved functional outcome. Fourth, infection-induced systemic inflammation caused the exacerbation of ischemic brain injury via increasing platelet activation and microvascular coagulation. Blockage of platelet adhesion molecule </a:t>
            </a:r>
            <a:r>
              <a:rPr lang="en-US" sz="1200" kern="1200" dirty="0" err="1">
                <a:solidFill>
                  <a:schemeClr val="tx1"/>
                </a:solidFill>
                <a:effectLst/>
                <a:latin typeface="+mn-lt"/>
                <a:ea typeface="+mn-ea"/>
                <a:cs typeface="+mn-cs"/>
              </a:rPr>
              <a:t>GPIba</a:t>
            </a:r>
            <a:r>
              <a:rPr lang="en-US" sz="1200" kern="1200" dirty="0">
                <a:solidFill>
                  <a:schemeClr val="tx1"/>
                </a:solidFill>
                <a:effectLst/>
                <a:latin typeface="+mn-lt"/>
                <a:ea typeface="+mn-ea"/>
                <a:cs typeface="+mn-cs"/>
              </a:rPr>
              <a:t> significantly reduced infarct size and improved neurological outcome. This beneficial effect was related to reduction of granulocyte recruitment in the brain and decreased microglia activation, suggesting an inflammatory role of platelets. Fifth, CRP can enhance ischemic tissue injury by a complement-dependent mechanism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9829D0-75AA-2841-8A8E-24B62003A139}" type="slidenum">
              <a:rPr lang="es-ES_tradnl" smtClean="0"/>
              <a:t>24</a:t>
            </a:fld>
            <a:endParaRPr lang="es-ES_tradnl"/>
          </a:p>
        </p:txBody>
      </p:sp>
    </p:spTree>
    <p:extLst>
      <p:ext uri="{BB962C8B-B14F-4D97-AF65-F5344CB8AC3E}">
        <p14:creationId xmlns:p14="http://schemas.microsoft.com/office/powerpoint/2010/main" val="41702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7F37E-3D24-5347-945C-4D7B705A65E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288F0F9D-146F-794B-AAF3-F6E8FF64C3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7E9FF7FF-1687-2642-B4FD-3EA4871EDEE3}"/>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80F677D2-1533-7F4F-A632-CF8D469D3A6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70ED055-BF60-3F45-B639-AB9123AF8905}"/>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227881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E2209-6389-8043-8105-9FC43EDB67B2}"/>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74ACC03-5ED5-9E4E-AF3F-23F6F56BB26F}"/>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87545741-1667-2444-B85F-0C7C633D3B09}"/>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E8E8834B-4756-8941-829B-FDA58219692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92248AB-2829-7D48-91C7-B728EEFE4C49}"/>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91334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A04E42E-624C-514C-9497-40527CCCCA4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1B0995F-C08B-E240-ACBE-1AC500740D02}"/>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069B96A1-E0BB-4948-87FC-B2BDBA51A215}"/>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F5FCE5F5-97D7-4249-B2A3-BFD9056ACB9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3082AA6-D7F3-3F43-9A10-6240308B841D}"/>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130538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357A6-1B13-E645-A44A-581B3831E3A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E9B8402-168E-6446-870B-6A963A662652}"/>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60239C2B-FFC4-A747-9B85-407F9CA7FEC6}"/>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BF5E607B-2863-764D-8E1D-27D3FBC804F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254F7CA-A1BC-ED41-908F-E7497D1E2329}"/>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82527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21E7C-733F-1048-9C6D-33D1B6B168C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5ACD15D-83CD-5B47-B267-519591A28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90332D07-111F-FC48-9BA7-5E3E42CDBE82}"/>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335331FE-17D4-AD4B-9B26-52EE43E1E5F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D3C174F-0170-DB46-B85F-403D1F55DFCD}"/>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420139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25FEBA-949A-E743-8FFA-42C37ED665E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B0D3A8A-280E-D14F-9FD4-DFCBFC5311B6}"/>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2F87A373-0828-6144-BDC0-12B2D7616B40}"/>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49FF5C9-B055-1941-BC04-406496540C35}"/>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6" name="Marcador de pie de página 5">
            <a:extLst>
              <a:ext uri="{FF2B5EF4-FFF2-40B4-BE49-F238E27FC236}">
                <a16:creationId xmlns:a16="http://schemas.microsoft.com/office/drawing/2014/main" id="{B9FA3D64-80DE-B341-AC2A-FDA5947C7F3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654400F4-38F0-6B4C-BB3C-BC5E64A7D0DC}"/>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3075487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F955B-1C92-4B4D-B000-28844F49C5C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657AEDF-10AD-AA46-9F59-4971043766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DED13E13-17A9-2B4B-991B-C72ED79B3CCB}"/>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3F9CC0E5-50A1-324C-9661-F189E797EA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1F9202CB-C4A5-854D-A42C-8718D3A448CF}"/>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A24B4922-8D7C-5A47-9A7D-47F8974F5603}"/>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8" name="Marcador de pie de página 7">
            <a:extLst>
              <a:ext uri="{FF2B5EF4-FFF2-40B4-BE49-F238E27FC236}">
                <a16:creationId xmlns:a16="http://schemas.microsoft.com/office/drawing/2014/main" id="{8D8C6886-F010-5D4F-B62D-7AF42C77061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3103B48E-B2CC-6A40-96CD-B698948D5833}"/>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123048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D3C58-67A8-5348-8E50-A7B864FB11B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EB963B4B-624B-2149-B69A-780D67018E92}"/>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4" name="Marcador de pie de página 3">
            <a:extLst>
              <a:ext uri="{FF2B5EF4-FFF2-40B4-BE49-F238E27FC236}">
                <a16:creationId xmlns:a16="http://schemas.microsoft.com/office/drawing/2014/main" id="{A9544044-BCDA-FF4D-A271-92C269BEE9EE}"/>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3198B6E-3FDD-5F4E-8049-3DA61339E81E}"/>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2708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4900B6-287A-CE47-B79D-DA78E53CBF70}"/>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3" name="Marcador de pie de página 2">
            <a:extLst>
              <a:ext uri="{FF2B5EF4-FFF2-40B4-BE49-F238E27FC236}">
                <a16:creationId xmlns:a16="http://schemas.microsoft.com/office/drawing/2014/main" id="{A7555222-0D78-3941-8ACE-37D53E061DF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1F07546-1B1A-E848-9D20-5D4B41CA2881}"/>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7183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FE988-2755-904C-8AE6-BD4A6A852D2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CA3B85C-D19F-AD4C-ACF9-1FC8B98625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82714A92-0F02-7B4D-91E3-CDE20D178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EFADB46-03CA-5149-9D5A-F4C3369673C9}"/>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6" name="Marcador de pie de página 5">
            <a:extLst>
              <a:ext uri="{FF2B5EF4-FFF2-40B4-BE49-F238E27FC236}">
                <a16:creationId xmlns:a16="http://schemas.microsoft.com/office/drawing/2014/main" id="{E3938EDA-696A-9041-8FA5-FBC1F394D5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C191B70-0627-B14A-995C-511D92162DCA}"/>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259772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5DFE01-F8B6-BB4D-8D67-847494445D6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9C47DE72-0127-4A40-B788-8C2FEC3AC5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1B374B8D-72DB-6448-9A42-6B3DFFE46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B408BC0D-8A6E-7A45-A8F0-68374D8D878F}"/>
              </a:ext>
            </a:extLst>
          </p:cNvPr>
          <p:cNvSpPr>
            <a:spLocks noGrp="1"/>
          </p:cNvSpPr>
          <p:nvPr>
            <p:ph type="dt" sz="half" idx="10"/>
          </p:nvPr>
        </p:nvSpPr>
        <p:spPr/>
        <p:txBody>
          <a:bodyPr/>
          <a:lstStyle/>
          <a:p>
            <a:fld id="{6487D40B-15A7-1D44-A811-3DCB416167B7}" type="datetimeFigureOut">
              <a:rPr lang="es-MX" smtClean="0"/>
              <a:t>30/06/19</a:t>
            </a:fld>
            <a:endParaRPr lang="es-MX"/>
          </a:p>
        </p:txBody>
      </p:sp>
      <p:sp>
        <p:nvSpPr>
          <p:cNvPr id="6" name="Marcador de pie de página 5">
            <a:extLst>
              <a:ext uri="{FF2B5EF4-FFF2-40B4-BE49-F238E27FC236}">
                <a16:creationId xmlns:a16="http://schemas.microsoft.com/office/drawing/2014/main" id="{5A7237B0-DE42-0940-BFA2-CB068973514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E0464CC3-4E35-8842-9C83-57550F6244FB}"/>
              </a:ext>
            </a:extLst>
          </p:cNvPr>
          <p:cNvSpPr>
            <a:spLocks noGrp="1"/>
          </p:cNvSpPr>
          <p:nvPr>
            <p:ph type="sldNum" sz="quarter" idx="12"/>
          </p:nvPr>
        </p:nvSpPr>
        <p:spPr/>
        <p:txBody>
          <a:bodyPr/>
          <a:lstStyle/>
          <a:p>
            <a:fld id="{7C2003A2-EC30-A048-BCCD-D255731AF343}" type="slidenum">
              <a:rPr lang="es-MX" smtClean="0"/>
              <a:t>‹Nº›</a:t>
            </a:fld>
            <a:endParaRPr lang="es-MX"/>
          </a:p>
        </p:txBody>
      </p:sp>
    </p:spTree>
    <p:extLst>
      <p:ext uri="{BB962C8B-B14F-4D97-AF65-F5344CB8AC3E}">
        <p14:creationId xmlns:p14="http://schemas.microsoft.com/office/powerpoint/2010/main" val="6760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769F36-A1A6-2542-ACA1-B279E6755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86BAEE3-10AE-7B4B-871C-6D16135C98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F03B0D8B-BE5A-B742-A3F4-A3CEE7C09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7D40B-15A7-1D44-A811-3DCB416167B7}" type="datetimeFigureOut">
              <a:rPr lang="es-MX" smtClean="0"/>
              <a:t>30/06/19</a:t>
            </a:fld>
            <a:endParaRPr lang="es-MX"/>
          </a:p>
        </p:txBody>
      </p:sp>
      <p:sp>
        <p:nvSpPr>
          <p:cNvPr id="5" name="Marcador de pie de página 4">
            <a:extLst>
              <a:ext uri="{FF2B5EF4-FFF2-40B4-BE49-F238E27FC236}">
                <a16:creationId xmlns:a16="http://schemas.microsoft.com/office/drawing/2014/main" id="{6D55217A-2235-3A41-B12B-88894C29E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3A53AFCD-E4BA-FC4F-BE91-73ACF566A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003A2-EC30-A048-BCCD-D255731AF343}" type="slidenum">
              <a:rPr lang="es-MX" smtClean="0"/>
              <a:t>‹Nº›</a:t>
            </a:fld>
            <a:endParaRPr lang="es-MX"/>
          </a:p>
        </p:txBody>
      </p:sp>
    </p:spTree>
    <p:extLst>
      <p:ext uri="{BB962C8B-B14F-4D97-AF65-F5344CB8AC3E}">
        <p14:creationId xmlns:p14="http://schemas.microsoft.com/office/powerpoint/2010/main" val="173163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tiff"/></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3.tiff"/><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3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5.tiff"/><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6.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7.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7.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C31F927-C0F8-9C4D-A995-3CDD2E141929}"/>
              </a:ext>
            </a:extLst>
          </p:cNvPr>
          <p:cNvSpPr>
            <a:spLocks noGrp="1"/>
          </p:cNvSpPr>
          <p:nvPr>
            <p:ph type="title"/>
          </p:nvPr>
        </p:nvSpPr>
        <p:spPr>
          <a:xfrm>
            <a:off x="932547" y="980212"/>
            <a:ext cx="10515600" cy="1325563"/>
          </a:xfrm>
        </p:spPr>
        <p:txBody>
          <a:bodyPr>
            <a:normAutofit/>
          </a:bodyPr>
          <a:lstStyle/>
          <a:p>
            <a:pPr algn="ctr"/>
            <a:r>
              <a:rPr lang="es-MX" sz="4000" b="1" dirty="0">
                <a:solidFill>
                  <a:srgbClr val="700606"/>
                </a:solidFill>
              </a:rPr>
              <a:t>Neurionflamación y microglia en Infarto cerebral</a:t>
            </a:r>
          </a:p>
        </p:txBody>
      </p:sp>
      <p:sp>
        <p:nvSpPr>
          <p:cNvPr id="5" name="Subtítulo 2">
            <a:extLst>
              <a:ext uri="{FF2B5EF4-FFF2-40B4-BE49-F238E27FC236}">
                <a16:creationId xmlns:a16="http://schemas.microsoft.com/office/drawing/2014/main" id="{770E43D1-BD2D-724C-94EA-22EBFA382DBD}"/>
              </a:ext>
            </a:extLst>
          </p:cNvPr>
          <p:cNvSpPr txBox="1">
            <a:spLocks/>
          </p:cNvSpPr>
          <p:nvPr/>
        </p:nvSpPr>
        <p:spPr>
          <a:xfrm>
            <a:off x="1391059" y="2542143"/>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sz="1800" dirty="0"/>
              <a:t>Dr. Antonio Arauz Góngora</a:t>
            </a:r>
          </a:p>
          <a:p>
            <a:pPr marL="0" indent="0" algn="ctr">
              <a:buNone/>
            </a:pPr>
            <a:r>
              <a:rPr lang="es-MX" sz="1800" dirty="0"/>
              <a:t>Clínica de Enfermedad Vascular cerebral</a:t>
            </a:r>
          </a:p>
          <a:p>
            <a:pPr marL="0" indent="0" algn="ctr">
              <a:buNone/>
            </a:pPr>
            <a:r>
              <a:rPr lang="es-MX" sz="1800" dirty="0"/>
              <a:t>Instituto Nacional de Neurología y Neurocirugía Manuel Velasco Suárez</a:t>
            </a:r>
          </a:p>
          <a:p>
            <a:pPr marL="0" indent="0" algn="ctr">
              <a:buNone/>
            </a:pPr>
            <a:r>
              <a:rPr lang="es-MX" sz="1800" dirty="0"/>
              <a:t>Antonio.arauz@prodigy.net.mx</a:t>
            </a:r>
          </a:p>
        </p:txBody>
      </p:sp>
      <p:pic>
        <p:nvPicPr>
          <p:cNvPr id="6" name="Imagen 5">
            <a:extLst>
              <a:ext uri="{FF2B5EF4-FFF2-40B4-BE49-F238E27FC236}">
                <a16:creationId xmlns:a16="http://schemas.microsoft.com/office/drawing/2014/main" id="{FA3A4D0C-5B4E-8943-B1AC-88B2D6F81C96}"/>
              </a:ext>
            </a:extLst>
          </p:cNvPr>
          <p:cNvPicPr>
            <a:picLocks noChangeAspect="1"/>
          </p:cNvPicPr>
          <p:nvPr/>
        </p:nvPicPr>
        <p:blipFill>
          <a:blip r:embed="rId2"/>
          <a:stretch>
            <a:fillRect/>
          </a:stretch>
        </p:blipFill>
        <p:spPr>
          <a:xfrm>
            <a:off x="3496288" y="4706599"/>
            <a:ext cx="1454083" cy="1728819"/>
          </a:xfrm>
          <a:prstGeom prst="rect">
            <a:avLst/>
          </a:prstGeom>
        </p:spPr>
      </p:pic>
      <p:pic>
        <p:nvPicPr>
          <p:cNvPr id="7" name="Picture 2">
            <a:extLst>
              <a:ext uri="{FF2B5EF4-FFF2-40B4-BE49-F238E27FC236}">
                <a16:creationId xmlns:a16="http://schemas.microsoft.com/office/drawing/2014/main" id="{D32FF5A9-BC6B-3D41-9B66-0E7036AFF628}"/>
              </a:ext>
            </a:extLst>
          </p:cNvPr>
          <p:cNvPicPr>
            <a:picLocks noChangeAspect="1"/>
          </p:cNvPicPr>
          <p:nvPr/>
        </p:nvPicPr>
        <p:blipFill>
          <a:blip r:embed="rId3"/>
          <a:stretch>
            <a:fillRect/>
          </a:stretch>
        </p:blipFill>
        <p:spPr>
          <a:xfrm>
            <a:off x="7130777" y="4434273"/>
            <a:ext cx="2123582" cy="2044196"/>
          </a:xfrm>
          <a:prstGeom prst="rect">
            <a:avLst/>
          </a:prstGeom>
        </p:spPr>
      </p:pic>
    </p:spTree>
    <p:extLst>
      <p:ext uri="{BB962C8B-B14F-4D97-AF65-F5344CB8AC3E}">
        <p14:creationId xmlns:p14="http://schemas.microsoft.com/office/powerpoint/2010/main" val="138780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CCA79BF-4726-7441-86C9-7D0E938365B6}"/>
              </a:ext>
            </a:extLst>
          </p:cNvPr>
          <p:cNvSpPr txBox="1"/>
          <p:nvPr/>
        </p:nvSpPr>
        <p:spPr>
          <a:xfrm>
            <a:off x="409903" y="2995448"/>
            <a:ext cx="2081049" cy="707886"/>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s-MX" sz="2000" b="1" dirty="0">
                <a:solidFill>
                  <a:srgbClr val="700606"/>
                </a:solidFill>
              </a:rPr>
              <a:t>Daño cerebral</a:t>
            </a:r>
          </a:p>
          <a:p>
            <a:pPr marL="342900" indent="-342900">
              <a:buFont typeface="Arial" panose="020B0604020202020204" pitchFamily="34" charset="0"/>
              <a:buChar char="•"/>
            </a:pPr>
            <a:r>
              <a:rPr lang="es-MX" sz="2000" b="1" dirty="0">
                <a:solidFill>
                  <a:srgbClr val="700606"/>
                </a:solidFill>
              </a:rPr>
              <a:t>Reperfusión</a:t>
            </a:r>
          </a:p>
        </p:txBody>
      </p:sp>
      <p:cxnSp>
        <p:nvCxnSpPr>
          <p:cNvPr id="4" name="Conector recto de flecha 3">
            <a:extLst>
              <a:ext uri="{FF2B5EF4-FFF2-40B4-BE49-F238E27FC236}">
                <a16:creationId xmlns:a16="http://schemas.microsoft.com/office/drawing/2014/main" id="{5B3A8FE4-EBC6-9749-98C2-1C31D756618F}"/>
              </a:ext>
            </a:extLst>
          </p:cNvPr>
          <p:cNvCxnSpPr>
            <a:cxnSpLocks/>
          </p:cNvCxnSpPr>
          <p:nvPr/>
        </p:nvCxnSpPr>
        <p:spPr>
          <a:xfrm flipV="1">
            <a:off x="2674882" y="2695903"/>
            <a:ext cx="846080" cy="42567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D4BFE610-BF99-1041-9DB6-5291B7700E64}"/>
              </a:ext>
            </a:extLst>
          </p:cNvPr>
          <p:cNvCxnSpPr>
            <a:cxnSpLocks/>
          </p:cNvCxnSpPr>
          <p:nvPr/>
        </p:nvCxnSpPr>
        <p:spPr>
          <a:xfrm>
            <a:off x="2735316" y="3529885"/>
            <a:ext cx="785646" cy="27848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C574417D-AE84-FF41-912A-1755D8A7871D}"/>
              </a:ext>
            </a:extLst>
          </p:cNvPr>
          <p:cNvSpPr txBox="1"/>
          <p:nvPr/>
        </p:nvSpPr>
        <p:spPr>
          <a:xfrm>
            <a:off x="3704892" y="2103650"/>
            <a:ext cx="1660635" cy="923330"/>
          </a:xfrm>
          <a:prstGeom prst="rect">
            <a:avLst/>
          </a:prstGeom>
          <a:noFill/>
          <a:ln>
            <a:solidFill>
              <a:schemeClr val="tx1"/>
            </a:solidFill>
          </a:ln>
        </p:spPr>
        <p:txBody>
          <a:bodyPr wrap="square" rtlCol="0">
            <a:spAutoFit/>
          </a:bodyPr>
          <a:lstStyle/>
          <a:p>
            <a:r>
              <a:rPr lang="es-MX" dirty="0"/>
              <a:t>Especies </a:t>
            </a:r>
          </a:p>
          <a:p>
            <a:r>
              <a:rPr lang="es-MX" dirty="0"/>
              <a:t>Reactivas de oxigeno (ROS)</a:t>
            </a:r>
          </a:p>
        </p:txBody>
      </p:sp>
      <p:sp>
        <p:nvSpPr>
          <p:cNvPr id="11" name="CuadroTexto 10">
            <a:extLst>
              <a:ext uri="{FF2B5EF4-FFF2-40B4-BE49-F238E27FC236}">
                <a16:creationId xmlns:a16="http://schemas.microsoft.com/office/drawing/2014/main" id="{9F81E8EB-39EC-1F4E-A7F4-1730EB15F146}"/>
              </a:ext>
            </a:extLst>
          </p:cNvPr>
          <p:cNvSpPr txBox="1"/>
          <p:nvPr/>
        </p:nvSpPr>
        <p:spPr>
          <a:xfrm>
            <a:off x="3704891" y="3701771"/>
            <a:ext cx="1660635" cy="923330"/>
          </a:xfrm>
          <a:prstGeom prst="rect">
            <a:avLst/>
          </a:prstGeom>
          <a:noFill/>
          <a:ln>
            <a:solidFill>
              <a:schemeClr val="tx1"/>
            </a:solidFill>
          </a:ln>
        </p:spPr>
        <p:txBody>
          <a:bodyPr wrap="square" rtlCol="0">
            <a:spAutoFit/>
          </a:bodyPr>
          <a:lstStyle/>
          <a:p>
            <a:r>
              <a:rPr lang="es-MX" dirty="0"/>
              <a:t>Especies </a:t>
            </a:r>
          </a:p>
          <a:p>
            <a:r>
              <a:rPr lang="es-MX" dirty="0"/>
              <a:t>Reactivas de nitrogeno (RNS)</a:t>
            </a:r>
          </a:p>
        </p:txBody>
      </p:sp>
      <p:cxnSp>
        <p:nvCxnSpPr>
          <p:cNvPr id="12" name="Conector recto de flecha 11">
            <a:extLst>
              <a:ext uri="{FF2B5EF4-FFF2-40B4-BE49-F238E27FC236}">
                <a16:creationId xmlns:a16="http://schemas.microsoft.com/office/drawing/2014/main" id="{1A9CAA2C-EEA9-0942-B07A-8C67FD83BFFD}"/>
              </a:ext>
            </a:extLst>
          </p:cNvPr>
          <p:cNvCxnSpPr>
            <a:cxnSpLocks/>
          </p:cNvCxnSpPr>
          <p:nvPr/>
        </p:nvCxnSpPr>
        <p:spPr>
          <a:xfrm>
            <a:off x="5201305" y="3370667"/>
            <a:ext cx="738353"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0EE2DE4C-6B4E-E447-897E-48E30DC1BB6E}"/>
              </a:ext>
            </a:extLst>
          </p:cNvPr>
          <p:cNvSpPr txBox="1"/>
          <p:nvPr/>
        </p:nvSpPr>
        <p:spPr>
          <a:xfrm>
            <a:off x="6085489" y="3123613"/>
            <a:ext cx="1434662" cy="646331"/>
          </a:xfrm>
          <a:prstGeom prst="rect">
            <a:avLst/>
          </a:prstGeom>
          <a:noFill/>
          <a:ln>
            <a:solidFill>
              <a:schemeClr val="tx1"/>
            </a:solidFill>
          </a:ln>
        </p:spPr>
        <p:txBody>
          <a:bodyPr wrap="square" rtlCol="0">
            <a:spAutoFit/>
          </a:bodyPr>
          <a:lstStyle/>
          <a:p>
            <a:r>
              <a:rPr lang="es-MX" dirty="0"/>
              <a:t>Daño por</a:t>
            </a:r>
          </a:p>
          <a:p>
            <a:r>
              <a:rPr lang="es-MX" dirty="0"/>
              <a:t>reperfusión</a:t>
            </a:r>
          </a:p>
        </p:txBody>
      </p:sp>
      <p:sp>
        <p:nvSpPr>
          <p:cNvPr id="17" name="CuadroTexto 16">
            <a:extLst>
              <a:ext uri="{FF2B5EF4-FFF2-40B4-BE49-F238E27FC236}">
                <a16:creationId xmlns:a16="http://schemas.microsoft.com/office/drawing/2014/main" id="{69E67347-BE80-4A4C-A48C-2CC16E72CF11}"/>
              </a:ext>
            </a:extLst>
          </p:cNvPr>
          <p:cNvSpPr txBox="1"/>
          <p:nvPr/>
        </p:nvSpPr>
        <p:spPr>
          <a:xfrm>
            <a:off x="8403020" y="521764"/>
            <a:ext cx="2301766" cy="369332"/>
          </a:xfrm>
          <a:prstGeom prst="rect">
            <a:avLst/>
          </a:prstGeom>
          <a:noFill/>
        </p:spPr>
        <p:txBody>
          <a:bodyPr wrap="square" rtlCol="0">
            <a:spAutoFit/>
          </a:bodyPr>
          <a:lstStyle/>
          <a:p>
            <a:r>
              <a:rPr lang="es-MX" dirty="0"/>
              <a:t>Sobre-expresión</a:t>
            </a:r>
          </a:p>
        </p:txBody>
      </p:sp>
      <p:cxnSp>
        <p:nvCxnSpPr>
          <p:cNvPr id="18" name="Conector recto de flecha 17">
            <a:extLst>
              <a:ext uri="{FF2B5EF4-FFF2-40B4-BE49-F238E27FC236}">
                <a16:creationId xmlns:a16="http://schemas.microsoft.com/office/drawing/2014/main" id="{B1D75399-1FAA-DA4E-BBB6-E3962C4F8E19}"/>
              </a:ext>
            </a:extLst>
          </p:cNvPr>
          <p:cNvCxnSpPr>
            <a:cxnSpLocks/>
          </p:cNvCxnSpPr>
          <p:nvPr/>
        </p:nvCxnSpPr>
        <p:spPr>
          <a:xfrm>
            <a:off x="8673663" y="1764166"/>
            <a:ext cx="0" cy="679489"/>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9D366801-9B23-8346-935E-3650D1A5CE4F}"/>
              </a:ext>
            </a:extLst>
          </p:cNvPr>
          <p:cNvCxnSpPr>
            <a:cxnSpLocks/>
          </p:cNvCxnSpPr>
          <p:nvPr/>
        </p:nvCxnSpPr>
        <p:spPr>
          <a:xfrm>
            <a:off x="7520151" y="3374288"/>
            <a:ext cx="441435"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7CD11111-F514-0B4E-9273-EF689A80DA9A}"/>
              </a:ext>
            </a:extLst>
          </p:cNvPr>
          <p:cNvSpPr txBox="1"/>
          <p:nvPr/>
        </p:nvSpPr>
        <p:spPr>
          <a:xfrm>
            <a:off x="8087710" y="2695903"/>
            <a:ext cx="1655380" cy="584775"/>
          </a:xfrm>
          <a:prstGeom prst="rect">
            <a:avLst/>
          </a:prstGeom>
          <a:noFill/>
          <a:ln>
            <a:solidFill>
              <a:schemeClr val="tx1"/>
            </a:solidFill>
          </a:ln>
        </p:spPr>
        <p:txBody>
          <a:bodyPr wrap="square" rtlCol="0">
            <a:spAutoFit/>
          </a:bodyPr>
          <a:lstStyle/>
          <a:p>
            <a:r>
              <a:rPr lang="es-MX" sz="1600" dirty="0"/>
              <a:t>Genes </a:t>
            </a:r>
          </a:p>
          <a:p>
            <a:r>
              <a:rPr lang="es-MX" sz="1600" dirty="0"/>
              <a:t>proinflamatorios</a:t>
            </a:r>
          </a:p>
        </p:txBody>
      </p:sp>
      <p:sp>
        <p:nvSpPr>
          <p:cNvPr id="23" name="CuadroTexto 22">
            <a:extLst>
              <a:ext uri="{FF2B5EF4-FFF2-40B4-BE49-F238E27FC236}">
                <a16:creationId xmlns:a16="http://schemas.microsoft.com/office/drawing/2014/main" id="{B0B08576-C6B9-574D-B730-21B2E033FEAB}"/>
              </a:ext>
            </a:extLst>
          </p:cNvPr>
          <p:cNvSpPr txBox="1"/>
          <p:nvPr/>
        </p:nvSpPr>
        <p:spPr>
          <a:xfrm>
            <a:off x="8169163" y="3674816"/>
            <a:ext cx="1463565" cy="584775"/>
          </a:xfrm>
          <a:prstGeom prst="rect">
            <a:avLst/>
          </a:prstGeom>
          <a:noFill/>
          <a:ln>
            <a:solidFill>
              <a:schemeClr val="tx1"/>
            </a:solidFill>
          </a:ln>
        </p:spPr>
        <p:txBody>
          <a:bodyPr wrap="square" rtlCol="0">
            <a:spAutoFit/>
          </a:bodyPr>
          <a:lstStyle/>
          <a:p>
            <a:r>
              <a:rPr lang="es-MX" sz="1600" dirty="0"/>
              <a:t>Activación del endotelio</a:t>
            </a:r>
          </a:p>
        </p:txBody>
      </p:sp>
      <p:cxnSp>
        <p:nvCxnSpPr>
          <p:cNvPr id="24" name="Conector recto de flecha 23">
            <a:extLst>
              <a:ext uri="{FF2B5EF4-FFF2-40B4-BE49-F238E27FC236}">
                <a16:creationId xmlns:a16="http://schemas.microsoft.com/office/drawing/2014/main" id="{DC44F86F-92D8-194E-982D-BAF533C583E9}"/>
              </a:ext>
            </a:extLst>
          </p:cNvPr>
          <p:cNvCxnSpPr>
            <a:cxnSpLocks/>
          </p:cNvCxnSpPr>
          <p:nvPr/>
        </p:nvCxnSpPr>
        <p:spPr>
          <a:xfrm>
            <a:off x="9017878" y="4385719"/>
            <a:ext cx="0" cy="378372"/>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BB7B5618-076C-0E46-A30A-A155F6C7800D}"/>
              </a:ext>
            </a:extLst>
          </p:cNvPr>
          <p:cNvSpPr txBox="1"/>
          <p:nvPr/>
        </p:nvSpPr>
        <p:spPr>
          <a:xfrm>
            <a:off x="8087710" y="4824248"/>
            <a:ext cx="2617076" cy="1569660"/>
          </a:xfrm>
          <a:prstGeom prst="rect">
            <a:avLst/>
          </a:prstGeom>
          <a:noFill/>
        </p:spPr>
        <p:txBody>
          <a:bodyPr wrap="square" rtlCol="0">
            <a:spAutoFit/>
          </a:bodyPr>
          <a:lstStyle/>
          <a:p>
            <a:pPr marL="285750" indent="-285750">
              <a:buFont typeface="Arial" panose="020B0604020202020204" pitchFamily="34" charset="0"/>
              <a:buChar char="•"/>
            </a:pPr>
            <a:r>
              <a:rPr lang="es-MX" sz="1600" dirty="0"/>
              <a:t>Disrupción del la BHE</a:t>
            </a:r>
          </a:p>
          <a:p>
            <a:pPr marL="285750" indent="-285750">
              <a:buFont typeface="Arial" panose="020B0604020202020204" pitchFamily="34" charset="0"/>
              <a:buChar char="•"/>
            </a:pPr>
            <a:r>
              <a:rPr lang="es-MX" sz="1600" dirty="0"/>
              <a:t>Aumento de producción de citocinas</a:t>
            </a:r>
          </a:p>
          <a:p>
            <a:pPr marL="285750" indent="-285750">
              <a:buFont typeface="Arial" panose="020B0604020202020204" pitchFamily="34" charset="0"/>
              <a:buChar char="•"/>
            </a:pPr>
            <a:r>
              <a:rPr lang="es-MX" sz="1600" dirty="0"/>
              <a:t>Edema</a:t>
            </a:r>
          </a:p>
          <a:p>
            <a:pPr marL="285750" indent="-285750">
              <a:buFont typeface="Arial" panose="020B0604020202020204" pitchFamily="34" charset="0"/>
              <a:buChar char="•"/>
            </a:pPr>
            <a:r>
              <a:rPr lang="es-MX" sz="1600" dirty="0"/>
              <a:t>Transformación hemorrágica</a:t>
            </a:r>
          </a:p>
        </p:txBody>
      </p:sp>
      <p:pic>
        <p:nvPicPr>
          <p:cNvPr id="29" name="Imagen 28">
            <a:extLst>
              <a:ext uri="{FF2B5EF4-FFF2-40B4-BE49-F238E27FC236}">
                <a16:creationId xmlns:a16="http://schemas.microsoft.com/office/drawing/2014/main" id="{780D10AB-0CF5-B846-ACF1-ADDD6806E74A}"/>
              </a:ext>
            </a:extLst>
          </p:cNvPr>
          <p:cNvPicPr>
            <a:picLocks noChangeAspect="1"/>
          </p:cNvPicPr>
          <p:nvPr/>
        </p:nvPicPr>
        <p:blipFill>
          <a:blip r:embed="rId2"/>
          <a:stretch>
            <a:fillRect/>
          </a:stretch>
        </p:blipFill>
        <p:spPr>
          <a:xfrm>
            <a:off x="8087709" y="1262632"/>
            <a:ext cx="3295737" cy="2040648"/>
          </a:xfrm>
          <a:prstGeom prst="rect">
            <a:avLst/>
          </a:prstGeom>
        </p:spPr>
      </p:pic>
    </p:spTree>
    <p:extLst>
      <p:ext uri="{BB962C8B-B14F-4D97-AF65-F5344CB8AC3E}">
        <p14:creationId xmlns:p14="http://schemas.microsoft.com/office/powerpoint/2010/main" val="146430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1553204-DC6D-DC43-849A-5E38FBA2D968}"/>
              </a:ext>
            </a:extLst>
          </p:cNvPr>
          <p:cNvPicPr>
            <a:picLocks noChangeAspect="1"/>
          </p:cNvPicPr>
          <p:nvPr/>
        </p:nvPicPr>
        <p:blipFill>
          <a:blip r:embed="rId2"/>
          <a:stretch>
            <a:fillRect/>
          </a:stretch>
        </p:blipFill>
        <p:spPr>
          <a:xfrm>
            <a:off x="2664372" y="619315"/>
            <a:ext cx="6479627" cy="5988746"/>
          </a:xfrm>
          <a:prstGeom prst="rect">
            <a:avLst/>
          </a:prstGeom>
        </p:spPr>
      </p:pic>
      <p:sp>
        <p:nvSpPr>
          <p:cNvPr id="3" name="CuadroTexto 2">
            <a:extLst>
              <a:ext uri="{FF2B5EF4-FFF2-40B4-BE49-F238E27FC236}">
                <a16:creationId xmlns:a16="http://schemas.microsoft.com/office/drawing/2014/main" id="{E3A820A2-0248-5B4D-953D-C2642D175905}"/>
              </a:ext>
            </a:extLst>
          </p:cNvPr>
          <p:cNvSpPr txBox="1"/>
          <p:nvPr/>
        </p:nvSpPr>
        <p:spPr>
          <a:xfrm>
            <a:off x="2380593" y="83287"/>
            <a:ext cx="8261132" cy="369332"/>
          </a:xfrm>
          <a:prstGeom prst="rect">
            <a:avLst/>
          </a:prstGeom>
          <a:noFill/>
        </p:spPr>
        <p:txBody>
          <a:bodyPr wrap="square" rtlCol="0">
            <a:spAutoFit/>
          </a:bodyPr>
          <a:lstStyle/>
          <a:p>
            <a:r>
              <a:rPr lang="es-MX" b="1" dirty="0">
                <a:solidFill>
                  <a:srgbClr val="700606"/>
                </a:solidFill>
              </a:rPr>
              <a:t>El sistema inmune e inflamación en la patogenesis de la isquemia cerebral</a:t>
            </a:r>
          </a:p>
        </p:txBody>
      </p:sp>
      <p:pic>
        <p:nvPicPr>
          <p:cNvPr id="4" name="Imagen 3">
            <a:extLst>
              <a:ext uri="{FF2B5EF4-FFF2-40B4-BE49-F238E27FC236}">
                <a16:creationId xmlns:a16="http://schemas.microsoft.com/office/drawing/2014/main" id="{8E504814-5CFE-4747-8B65-634E7110B764}"/>
              </a:ext>
            </a:extLst>
          </p:cNvPr>
          <p:cNvPicPr>
            <a:picLocks noChangeAspect="1"/>
          </p:cNvPicPr>
          <p:nvPr/>
        </p:nvPicPr>
        <p:blipFill>
          <a:blip r:embed="rId3"/>
          <a:stretch>
            <a:fillRect/>
          </a:stretch>
        </p:blipFill>
        <p:spPr>
          <a:xfrm>
            <a:off x="9568574" y="5812003"/>
            <a:ext cx="2460046" cy="431142"/>
          </a:xfrm>
          <a:prstGeom prst="rect">
            <a:avLst/>
          </a:prstGeom>
        </p:spPr>
      </p:pic>
      <p:sp>
        <p:nvSpPr>
          <p:cNvPr id="6" name="Elipse 5">
            <a:extLst>
              <a:ext uri="{FF2B5EF4-FFF2-40B4-BE49-F238E27FC236}">
                <a16:creationId xmlns:a16="http://schemas.microsoft.com/office/drawing/2014/main" id="{1BCDAE5D-CC83-B94E-8257-105C3145CBF0}"/>
              </a:ext>
            </a:extLst>
          </p:cNvPr>
          <p:cNvSpPr/>
          <p:nvPr/>
        </p:nvSpPr>
        <p:spPr>
          <a:xfrm>
            <a:off x="4855779" y="2727434"/>
            <a:ext cx="756745" cy="5044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a:extLst>
              <a:ext uri="{FF2B5EF4-FFF2-40B4-BE49-F238E27FC236}">
                <a16:creationId xmlns:a16="http://schemas.microsoft.com/office/drawing/2014/main" id="{E62A698E-E744-2F4B-B708-A24FFA8BBEC6}"/>
              </a:ext>
            </a:extLst>
          </p:cNvPr>
          <p:cNvSpPr/>
          <p:nvPr/>
        </p:nvSpPr>
        <p:spPr>
          <a:xfrm>
            <a:off x="4114801" y="3809999"/>
            <a:ext cx="1056290" cy="5255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8994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BC472-904A-594F-B9D9-E68F486C169C}"/>
              </a:ext>
            </a:extLst>
          </p:cNvPr>
          <p:cNvSpPr>
            <a:spLocks noGrp="1"/>
          </p:cNvSpPr>
          <p:nvPr>
            <p:ph type="title"/>
          </p:nvPr>
        </p:nvSpPr>
        <p:spPr/>
        <p:txBody>
          <a:bodyPr>
            <a:normAutofit/>
          </a:bodyPr>
          <a:lstStyle/>
          <a:p>
            <a:r>
              <a:rPr lang="es-MX" sz="3200" b="1" dirty="0">
                <a:solidFill>
                  <a:srgbClr val="700606"/>
                </a:solidFill>
              </a:rPr>
              <a:t>Cambios de la microglia en el daño cerebral</a:t>
            </a:r>
          </a:p>
        </p:txBody>
      </p:sp>
      <p:sp>
        <p:nvSpPr>
          <p:cNvPr id="3" name="Marcador de contenido 2">
            <a:extLst>
              <a:ext uri="{FF2B5EF4-FFF2-40B4-BE49-F238E27FC236}">
                <a16:creationId xmlns:a16="http://schemas.microsoft.com/office/drawing/2014/main" id="{29840D1E-1592-4D45-9FC2-4BA96A8B13EC}"/>
              </a:ext>
            </a:extLst>
          </p:cNvPr>
          <p:cNvSpPr>
            <a:spLocks noGrp="1"/>
          </p:cNvSpPr>
          <p:nvPr>
            <p:ph idx="1"/>
          </p:nvPr>
        </p:nvSpPr>
        <p:spPr>
          <a:xfrm>
            <a:off x="838200" y="1825625"/>
            <a:ext cx="5373414" cy="4102209"/>
          </a:xfrm>
        </p:spPr>
        <p:txBody>
          <a:bodyPr>
            <a:normAutofit fontScale="92500" lnSpcReduction="10000"/>
          </a:bodyPr>
          <a:lstStyle/>
          <a:p>
            <a:pPr marL="0" indent="0">
              <a:buNone/>
            </a:pPr>
            <a:r>
              <a:rPr lang="es-MX" dirty="0"/>
              <a:t>1. La microglia cambia su morfología</a:t>
            </a:r>
          </a:p>
          <a:p>
            <a:pPr lvl="1"/>
            <a:r>
              <a:rPr lang="es-MX" dirty="0"/>
              <a:t>Desarrollo de ramas moviles o migración del soma</a:t>
            </a:r>
          </a:p>
          <a:p>
            <a:pPr lvl="1"/>
            <a:r>
              <a:rPr lang="es-MX" dirty="0"/>
              <a:t>Activación para daño o reparación </a:t>
            </a:r>
          </a:p>
          <a:p>
            <a:pPr lvl="1"/>
            <a:r>
              <a:rPr lang="es-MX" dirty="0"/>
              <a:t>“microglia activada”</a:t>
            </a:r>
          </a:p>
          <a:p>
            <a:pPr lvl="1"/>
            <a:endParaRPr lang="es-MX" dirty="0"/>
          </a:p>
          <a:p>
            <a:r>
              <a:rPr lang="es-MX" dirty="0"/>
              <a:t>Microglia activada</a:t>
            </a:r>
          </a:p>
          <a:p>
            <a:pPr lvl="1"/>
            <a:r>
              <a:rPr lang="es-MX" dirty="0"/>
              <a:t>Enfermedades neurodegenerativas</a:t>
            </a:r>
          </a:p>
          <a:p>
            <a:pPr lvl="1"/>
            <a:r>
              <a:rPr lang="es-MX" dirty="0"/>
              <a:t>EVC</a:t>
            </a:r>
          </a:p>
          <a:p>
            <a:pPr lvl="1"/>
            <a:r>
              <a:rPr lang="es-MX" dirty="0"/>
              <a:t>Trauma</a:t>
            </a:r>
          </a:p>
          <a:p>
            <a:pPr lvl="1"/>
            <a:r>
              <a:rPr lang="es-MX" dirty="0"/>
              <a:t>Tumores cerebrales</a:t>
            </a:r>
          </a:p>
        </p:txBody>
      </p:sp>
      <p:pic>
        <p:nvPicPr>
          <p:cNvPr id="4" name="Imagen 3">
            <a:extLst>
              <a:ext uri="{FF2B5EF4-FFF2-40B4-BE49-F238E27FC236}">
                <a16:creationId xmlns:a16="http://schemas.microsoft.com/office/drawing/2014/main" id="{C89C7584-1398-EA4C-88B9-775DBEF02095}"/>
              </a:ext>
            </a:extLst>
          </p:cNvPr>
          <p:cNvPicPr>
            <a:picLocks noChangeAspect="1"/>
          </p:cNvPicPr>
          <p:nvPr/>
        </p:nvPicPr>
        <p:blipFill>
          <a:blip r:embed="rId2"/>
          <a:stretch>
            <a:fillRect/>
          </a:stretch>
        </p:blipFill>
        <p:spPr>
          <a:xfrm>
            <a:off x="636576" y="6185776"/>
            <a:ext cx="4064000" cy="393700"/>
          </a:xfrm>
          <a:prstGeom prst="rect">
            <a:avLst/>
          </a:prstGeom>
        </p:spPr>
      </p:pic>
      <p:pic>
        <p:nvPicPr>
          <p:cNvPr id="5" name="Imagen 4">
            <a:extLst>
              <a:ext uri="{FF2B5EF4-FFF2-40B4-BE49-F238E27FC236}">
                <a16:creationId xmlns:a16="http://schemas.microsoft.com/office/drawing/2014/main" id="{8DFF0A09-309E-3B49-A2A8-00680B99BF57}"/>
              </a:ext>
            </a:extLst>
          </p:cNvPr>
          <p:cNvPicPr>
            <a:picLocks noChangeAspect="1"/>
          </p:cNvPicPr>
          <p:nvPr/>
        </p:nvPicPr>
        <p:blipFill>
          <a:blip r:embed="rId3"/>
          <a:stretch>
            <a:fillRect/>
          </a:stretch>
        </p:blipFill>
        <p:spPr>
          <a:xfrm>
            <a:off x="5899276" y="2270241"/>
            <a:ext cx="5826668" cy="2002214"/>
          </a:xfrm>
          <a:prstGeom prst="rect">
            <a:avLst/>
          </a:prstGeom>
        </p:spPr>
      </p:pic>
    </p:spTree>
    <p:extLst>
      <p:ext uri="{BB962C8B-B14F-4D97-AF65-F5344CB8AC3E}">
        <p14:creationId xmlns:p14="http://schemas.microsoft.com/office/powerpoint/2010/main" val="321881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FF7C1-3715-E243-A01D-04E36E47994E}"/>
              </a:ext>
            </a:extLst>
          </p:cNvPr>
          <p:cNvSpPr>
            <a:spLocks noGrp="1"/>
          </p:cNvSpPr>
          <p:nvPr>
            <p:ph type="title"/>
          </p:nvPr>
        </p:nvSpPr>
        <p:spPr/>
        <p:txBody>
          <a:bodyPr>
            <a:normAutofit/>
          </a:bodyPr>
          <a:lstStyle/>
          <a:p>
            <a:pPr algn="ctr"/>
            <a:r>
              <a:rPr lang="es-MX" sz="4000" b="1" dirty="0">
                <a:solidFill>
                  <a:srgbClr val="700606"/>
                </a:solidFill>
              </a:rPr>
              <a:t>Funciones de la microglia</a:t>
            </a:r>
          </a:p>
        </p:txBody>
      </p:sp>
      <p:sp>
        <p:nvSpPr>
          <p:cNvPr id="3" name="Marcador de contenido 2">
            <a:extLst>
              <a:ext uri="{FF2B5EF4-FFF2-40B4-BE49-F238E27FC236}">
                <a16:creationId xmlns:a16="http://schemas.microsoft.com/office/drawing/2014/main" id="{078DBA4C-80BD-9F41-B4C5-9D86F49F30B4}"/>
              </a:ext>
            </a:extLst>
          </p:cNvPr>
          <p:cNvSpPr>
            <a:spLocks noGrp="1"/>
          </p:cNvSpPr>
          <p:nvPr>
            <p:ph idx="1"/>
          </p:nvPr>
        </p:nvSpPr>
        <p:spPr>
          <a:xfrm>
            <a:off x="838200" y="1584107"/>
            <a:ext cx="10515600" cy="4351338"/>
          </a:xfrm>
        </p:spPr>
        <p:txBody>
          <a:bodyPr>
            <a:normAutofit fontScale="92500" lnSpcReduction="20000"/>
          </a:bodyPr>
          <a:lstStyle/>
          <a:p>
            <a:pPr>
              <a:lnSpc>
                <a:spcPct val="150000"/>
              </a:lnSpc>
            </a:pPr>
            <a:r>
              <a:rPr lang="es-MX" dirty="0">
                <a:latin typeface="Times" pitchFamily="2" charset="0"/>
              </a:rPr>
              <a:t>Microglia/macrofagos: principales células inmunes en defensa contra el daño cerebral. (rol Neuroprotector)</a:t>
            </a:r>
          </a:p>
          <a:p>
            <a:pPr>
              <a:lnSpc>
                <a:spcPct val="150000"/>
              </a:lnSpc>
            </a:pPr>
            <a:r>
              <a:rPr lang="es-MX" dirty="0">
                <a:latin typeface="Times" pitchFamily="2" charset="0"/>
              </a:rPr>
              <a:t>Su morfología y cambios funcionales se correlacionan con los cambios inducidos por la isquemia </a:t>
            </a:r>
          </a:p>
          <a:p>
            <a:pPr lvl="1">
              <a:lnSpc>
                <a:spcPct val="150000"/>
              </a:lnSpc>
            </a:pPr>
            <a:r>
              <a:rPr lang="es-MX" dirty="0">
                <a:latin typeface="Times" pitchFamily="2" charset="0"/>
              </a:rPr>
              <a:t>Normalmente responsables de la restauración de funciones neuronales. </a:t>
            </a:r>
          </a:p>
          <a:p>
            <a:pPr lvl="1">
              <a:lnSpc>
                <a:spcPct val="150000"/>
              </a:lnSpc>
            </a:pPr>
            <a:r>
              <a:rPr lang="es-MX" dirty="0">
                <a:latin typeface="Times" pitchFamily="2" charset="0"/>
              </a:rPr>
              <a:t>Cuando se activan excesivamente producen citoquinas proinflamatorias</a:t>
            </a:r>
          </a:p>
          <a:p>
            <a:pPr lvl="1">
              <a:lnSpc>
                <a:spcPct val="150000"/>
              </a:lnSpc>
            </a:pPr>
            <a:r>
              <a:rPr lang="es-MX" dirty="0">
                <a:latin typeface="Times" pitchFamily="2" charset="0"/>
              </a:rPr>
              <a:t>Exacerba el daño cerebral por disrupcion de céulas, de la BHE, y su influencia en la neurogenesis</a:t>
            </a:r>
          </a:p>
          <a:p>
            <a:pPr lvl="1"/>
            <a:endParaRPr lang="es-MX" dirty="0"/>
          </a:p>
        </p:txBody>
      </p:sp>
      <p:pic>
        <p:nvPicPr>
          <p:cNvPr id="4" name="Imagen 3">
            <a:extLst>
              <a:ext uri="{FF2B5EF4-FFF2-40B4-BE49-F238E27FC236}">
                <a16:creationId xmlns:a16="http://schemas.microsoft.com/office/drawing/2014/main" id="{406479D6-6609-F54E-90B0-5DC48EBB99F8}"/>
              </a:ext>
            </a:extLst>
          </p:cNvPr>
          <p:cNvPicPr>
            <a:picLocks noChangeAspect="1"/>
          </p:cNvPicPr>
          <p:nvPr/>
        </p:nvPicPr>
        <p:blipFill>
          <a:blip r:embed="rId2"/>
          <a:stretch>
            <a:fillRect/>
          </a:stretch>
        </p:blipFill>
        <p:spPr>
          <a:xfrm>
            <a:off x="1336040" y="6115050"/>
            <a:ext cx="4064000" cy="393700"/>
          </a:xfrm>
          <a:prstGeom prst="rect">
            <a:avLst/>
          </a:prstGeom>
        </p:spPr>
      </p:pic>
    </p:spTree>
    <p:extLst>
      <p:ext uri="{BB962C8B-B14F-4D97-AF65-F5344CB8AC3E}">
        <p14:creationId xmlns:p14="http://schemas.microsoft.com/office/powerpoint/2010/main" val="416913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314B0B-076D-BD4A-A379-9B883774F072}"/>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2C89DC0D-BA56-1240-9DC3-F8809CDF611C}"/>
              </a:ext>
            </a:extLst>
          </p:cNvPr>
          <p:cNvSpPr>
            <a:spLocks noGrp="1"/>
          </p:cNvSpPr>
          <p:nvPr>
            <p:ph idx="1"/>
          </p:nvPr>
        </p:nvSpPr>
        <p:spPr/>
        <p:txBody>
          <a:bodyPr/>
          <a:lstStyle/>
          <a:p>
            <a:r>
              <a:rPr lang="es-MX" dirty="0"/>
              <a:t>Microglia/macrofagos: </a:t>
            </a:r>
          </a:p>
          <a:p>
            <a:pPr lvl="1"/>
            <a:r>
              <a:rPr lang="es-MX" dirty="0"/>
              <a:t>Involucrados en cada paso de la neurogenesis</a:t>
            </a:r>
          </a:p>
          <a:p>
            <a:pPr lvl="1"/>
            <a:r>
              <a:rPr lang="es-MX" dirty="0"/>
              <a:t>Producen factores troficos que favorecen la migración celular</a:t>
            </a:r>
          </a:p>
          <a:p>
            <a:pPr lvl="1"/>
            <a:r>
              <a:rPr lang="es-MX" dirty="0"/>
              <a:t>”red inmune” cerebral (propuesto en 1990)</a:t>
            </a:r>
          </a:p>
          <a:p>
            <a:pPr lvl="1"/>
            <a:r>
              <a:rPr lang="es-MX" dirty="0"/>
              <a:t>Desarrollo.y manetenimiento de la funcion neuronal (en condiciones fisiologicas y patologicas)</a:t>
            </a:r>
          </a:p>
          <a:p>
            <a:pPr lvl="1"/>
            <a:r>
              <a:rPr lang="es-MX" dirty="0"/>
              <a:t>Función de daño, reparación, fagocitosis y producción de citocinas. </a:t>
            </a:r>
          </a:p>
          <a:p>
            <a:pPr lvl="1"/>
            <a:endParaRPr lang="es-MX" dirty="0"/>
          </a:p>
        </p:txBody>
      </p:sp>
      <p:pic>
        <p:nvPicPr>
          <p:cNvPr id="4" name="Imagen 3">
            <a:extLst>
              <a:ext uri="{FF2B5EF4-FFF2-40B4-BE49-F238E27FC236}">
                <a16:creationId xmlns:a16="http://schemas.microsoft.com/office/drawing/2014/main" id="{C65EBECF-C8A3-A947-978D-6F92A880B3C4}"/>
              </a:ext>
            </a:extLst>
          </p:cNvPr>
          <p:cNvPicPr>
            <a:picLocks noChangeAspect="1"/>
          </p:cNvPicPr>
          <p:nvPr/>
        </p:nvPicPr>
        <p:blipFill>
          <a:blip r:embed="rId2"/>
          <a:stretch>
            <a:fillRect/>
          </a:stretch>
        </p:blipFill>
        <p:spPr>
          <a:xfrm>
            <a:off x="838200" y="6115050"/>
            <a:ext cx="4064000" cy="393700"/>
          </a:xfrm>
          <a:prstGeom prst="rect">
            <a:avLst/>
          </a:prstGeom>
        </p:spPr>
      </p:pic>
    </p:spTree>
    <p:extLst>
      <p:ext uri="{BB962C8B-B14F-4D97-AF65-F5344CB8AC3E}">
        <p14:creationId xmlns:p14="http://schemas.microsoft.com/office/powerpoint/2010/main" val="300852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4B6013-BFF1-4E41-9C53-81BEA8DAD22E}"/>
              </a:ext>
            </a:extLst>
          </p:cNvPr>
          <p:cNvSpPr>
            <a:spLocks noGrp="1"/>
          </p:cNvSpPr>
          <p:nvPr>
            <p:ph type="title"/>
          </p:nvPr>
        </p:nvSpPr>
        <p:spPr/>
        <p:txBody>
          <a:bodyPr>
            <a:normAutofit/>
          </a:bodyPr>
          <a:lstStyle/>
          <a:p>
            <a:pPr algn="ctr"/>
            <a:r>
              <a:rPr lang="es-MX" sz="3600" b="1" dirty="0">
                <a:solidFill>
                  <a:srgbClr val="700606"/>
                </a:solidFill>
              </a:rPr>
              <a:t>Cambios de la microglia en EVC</a:t>
            </a:r>
          </a:p>
        </p:txBody>
      </p:sp>
      <p:sp>
        <p:nvSpPr>
          <p:cNvPr id="3" name="Marcador de contenido 2">
            <a:extLst>
              <a:ext uri="{FF2B5EF4-FFF2-40B4-BE49-F238E27FC236}">
                <a16:creationId xmlns:a16="http://schemas.microsoft.com/office/drawing/2014/main" id="{57FDFEFE-5BFB-5A44-A645-020310D9EE79}"/>
              </a:ext>
            </a:extLst>
          </p:cNvPr>
          <p:cNvSpPr>
            <a:spLocks noGrp="1"/>
          </p:cNvSpPr>
          <p:nvPr>
            <p:ph idx="1"/>
          </p:nvPr>
        </p:nvSpPr>
        <p:spPr>
          <a:xfrm>
            <a:off x="838200" y="1670844"/>
            <a:ext cx="10515600" cy="4351338"/>
          </a:xfrm>
        </p:spPr>
        <p:txBody>
          <a:bodyPr>
            <a:normAutofit fontScale="92500" lnSpcReduction="20000"/>
          </a:bodyPr>
          <a:lstStyle/>
          <a:p>
            <a:pPr>
              <a:lnSpc>
                <a:spcPct val="150000"/>
              </a:lnSpc>
            </a:pPr>
            <a:r>
              <a:rPr lang="es-MX" dirty="0">
                <a:latin typeface="Times" pitchFamily="2" charset="0"/>
              </a:rPr>
              <a:t>Cambios en los eventos tempranos y en los procesos de regeneración tardios</a:t>
            </a:r>
          </a:p>
          <a:p>
            <a:pPr>
              <a:lnSpc>
                <a:spcPct val="150000"/>
              </a:lnSpc>
            </a:pPr>
            <a:r>
              <a:rPr lang="es-MX" dirty="0">
                <a:latin typeface="Times" pitchFamily="2" charset="0"/>
              </a:rPr>
              <a:t>La activación de la microglia se encuentra en la region perihematoma, en la isquemia cerebrla temprana.</a:t>
            </a:r>
          </a:p>
          <a:p>
            <a:pPr lvl="1">
              <a:lnSpc>
                <a:spcPct val="150000"/>
              </a:lnSpc>
            </a:pPr>
            <a:r>
              <a:rPr lang="es-MX" dirty="0">
                <a:latin typeface="Times" pitchFamily="2" charset="0"/>
              </a:rPr>
              <a:t>Cambios morfológicos</a:t>
            </a:r>
          </a:p>
          <a:p>
            <a:pPr lvl="1">
              <a:lnSpc>
                <a:spcPct val="150000"/>
              </a:lnSpc>
            </a:pPr>
            <a:r>
              <a:rPr lang="es-MX" dirty="0">
                <a:latin typeface="Times" pitchFamily="2" charset="0"/>
              </a:rPr>
              <a:t>Función de la microglia/macrofagos: producción de citocinas inflamatorias (TNF, IL-1, IL-6)</a:t>
            </a:r>
          </a:p>
          <a:p>
            <a:pPr lvl="1">
              <a:lnSpc>
                <a:spcPct val="150000"/>
              </a:lnSpc>
            </a:pPr>
            <a:r>
              <a:rPr lang="es-MX" dirty="0">
                <a:latin typeface="Times" pitchFamily="2" charset="0"/>
              </a:rPr>
              <a:t>DAMPs (damage-associated molecular patternmolecules)- principalmente en hemorragia cerebral</a:t>
            </a:r>
          </a:p>
        </p:txBody>
      </p:sp>
      <p:pic>
        <p:nvPicPr>
          <p:cNvPr id="4" name="Imagen 3">
            <a:extLst>
              <a:ext uri="{FF2B5EF4-FFF2-40B4-BE49-F238E27FC236}">
                <a16:creationId xmlns:a16="http://schemas.microsoft.com/office/drawing/2014/main" id="{6DC26369-FB04-8549-B75C-2A7650EB283D}"/>
              </a:ext>
            </a:extLst>
          </p:cNvPr>
          <p:cNvPicPr>
            <a:picLocks noChangeAspect="1"/>
          </p:cNvPicPr>
          <p:nvPr/>
        </p:nvPicPr>
        <p:blipFill>
          <a:blip r:embed="rId2"/>
          <a:stretch>
            <a:fillRect/>
          </a:stretch>
        </p:blipFill>
        <p:spPr>
          <a:xfrm>
            <a:off x="6243320" y="6002338"/>
            <a:ext cx="4064000" cy="349250"/>
          </a:xfrm>
          <a:prstGeom prst="rect">
            <a:avLst/>
          </a:prstGeom>
        </p:spPr>
      </p:pic>
    </p:spTree>
    <p:extLst>
      <p:ext uri="{BB962C8B-B14F-4D97-AF65-F5344CB8AC3E}">
        <p14:creationId xmlns:p14="http://schemas.microsoft.com/office/powerpoint/2010/main" val="316701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5656A21-AE33-B44F-A65C-BD4E62280C59}"/>
              </a:ext>
            </a:extLst>
          </p:cNvPr>
          <p:cNvSpPr>
            <a:spLocks noGrp="1"/>
          </p:cNvSpPr>
          <p:nvPr>
            <p:ph type="title"/>
          </p:nvPr>
        </p:nvSpPr>
        <p:spPr/>
        <p:txBody>
          <a:bodyPr>
            <a:normAutofit/>
          </a:bodyPr>
          <a:lstStyle/>
          <a:p>
            <a:pPr algn="ctr"/>
            <a:r>
              <a:rPr lang="es-MX" sz="4000" b="1" dirty="0">
                <a:solidFill>
                  <a:srgbClr val="700606"/>
                </a:solidFill>
              </a:rPr>
              <a:t>Cambios de la microglia en EVC</a:t>
            </a:r>
            <a:endParaRPr lang="es-MX" sz="4000" dirty="0"/>
          </a:p>
        </p:txBody>
      </p:sp>
      <p:sp>
        <p:nvSpPr>
          <p:cNvPr id="3" name="Marcador de contenido 2">
            <a:extLst>
              <a:ext uri="{FF2B5EF4-FFF2-40B4-BE49-F238E27FC236}">
                <a16:creationId xmlns:a16="http://schemas.microsoft.com/office/drawing/2014/main" id="{0877405D-724F-B244-9B97-B32FFE57B394}"/>
              </a:ext>
            </a:extLst>
          </p:cNvPr>
          <p:cNvSpPr>
            <a:spLocks noGrp="1"/>
          </p:cNvSpPr>
          <p:nvPr>
            <p:ph idx="1"/>
          </p:nvPr>
        </p:nvSpPr>
        <p:spPr>
          <a:xfrm>
            <a:off x="838200" y="1690688"/>
            <a:ext cx="10515600" cy="4351338"/>
          </a:xfrm>
        </p:spPr>
        <p:txBody>
          <a:bodyPr>
            <a:noAutofit/>
          </a:bodyPr>
          <a:lstStyle/>
          <a:p>
            <a:pPr>
              <a:lnSpc>
                <a:spcPct val="150000"/>
              </a:lnSpc>
            </a:pPr>
            <a:r>
              <a:rPr lang="es-MX" sz="2600" dirty="0">
                <a:latin typeface="Times" pitchFamily="2" charset="0"/>
              </a:rPr>
              <a:t>Polarización de la microglia/macrofagos:</a:t>
            </a:r>
          </a:p>
          <a:p>
            <a:pPr lvl="1">
              <a:lnSpc>
                <a:spcPct val="150000"/>
              </a:lnSpc>
            </a:pPr>
            <a:r>
              <a:rPr lang="es-MX" sz="2600" dirty="0">
                <a:latin typeface="Times" pitchFamily="2" charset="0"/>
              </a:rPr>
              <a:t>M1- se asumen como promotoras de daño</a:t>
            </a:r>
          </a:p>
          <a:p>
            <a:pPr lvl="2">
              <a:lnSpc>
                <a:spcPct val="150000"/>
              </a:lnSpc>
            </a:pPr>
            <a:r>
              <a:rPr lang="es-MX" sz="2600" dirty="0">
                <a:latin typeface="Times" pitchFamily="2" charset="0"/>
              </a:rPr>
              <a:t>Mediadores pro-inflamatorios que inhiben la restauración neuronal  (IL-1,VIL-6 e IL-12, ON)</a:t>
            </a:r>
          </a:p>
          <a:p>
            <a:pPr lvl="1">
              <a:lnSpc>
                <a:spcPct val="150000"/>
              </a:lnSpc>
            </a:pPr>
            <a:r>
              <a:rPr lang="es-MX" sz="2600" dirty="0">
                <a:latin typeface="Times" pitchFamily="2" charset="0"/>
              </a:rPr>
              <a:t>M2- posee propiedades neuroprotectoras</a:t>
            </a:r>
          </a:p>
          <a:p>
            <a:pPr lvl="2">
              <a:lnSpc>
                <a:spcPct val="150000"/>
              </a:lnSpc>
            </a:pPr>
            <a:r>
              <a:rPr lang="es-MX" sz="2600" dirty="0">
                <a:latin typeface="Times" pitchFamily="2" charset="0"/>
              </a:rPr>
              <a:t>Liberación de citocinas anti-inflamtorias. (arginasa-1, CD206, IL-10)</a:t>
            </a:r>
          </a:p>
          <a:p>
            <a:pPr lvl="1">
              <a:lnSpc>
                <a:spcPct val="150000"/>
              </a:lnSpc>
            </a:pPr>
            <a:r>
              <a:rPr lang="es-MX" sz="2600" dirty="0">
                <a:latin typeface="Times" pitchFamily="2" charset="0"/>
              </a:rPr>
              <a:t>El radio M1/M2 en el tejido cerebral dañado es importante en el px</a:t>
            </a:r>
          </a:p>
        </p:txBody>
      </p:sp>
    </p:spTree>
    <p:extLst>
      <p:ext uri="{BB962C8B-B14F-4D97-AF65-F5344CB8AC3E}">
        <p14:creationId xmlns:p14="http://schemas.microsoft.com/office/powerpoint/2010/main" val="304637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B66D-6007-454F-911B-EF10E61BCC31}"/>
              </a:ext>
            </a:extLst>
          </p:cNvPr>
          <p:cNvSpPr>
            <a:spLocks noGrp="1"/>
          </p:cNvSpPr>
          <p:nvPr>
            <p:ph type="title"/>
          </p:nvPr>
        </p:nvSpPr>
        <p:spPr>
          <a:xfrm>
            <a:off x="721534" y="1072055"/>
            <a:ext cx="3582452" cy="4666593"/>
          </a:xfrm>
          <a:solidFill>
            <a:schemeClr val="tx1"/>
          </a:solidFill>
        </p:spPr>
        <p:txBody>
          <a:bodyPr vert="horz" lIns="91440" tIns="45720" rIns="91440" bIns="45720" rtlCol="0" anchor="b">
            <a:normAutofit/>
          </a:bodyPr>
          <a:lstStyle/>
          <a:p>
            <a:pPr algn="ctr"/>
            <a:r>
              <a:rPr lang="en-US" sz="4800" kern="1200" dirty="0">
                <a:solidFill>
                  <a:srgbClr val="FFFFFF"/>
                </a:solidFill>
                <a:latin typeface="+mj-lt"/>
                <a:ea typeface="+mj-ea"/>
                <a:cs typeface="+mj-cs"/>
              </a:rPr>
              <a:t>Microglia</a:t>
            </a:r>
          </a:p>
        </p:txBody>
      </p:sp>
      <p:pic>
        <p:nvPicPr>
          <p:cNvPr id="5" name="Content Placeholder 4" descr="A close up of text on a white background&#10;&#10;Description automatically generated">
            <a:extLst>
              <a:ext uri="{FF2B5EF4-FFF2-40B4-BE49-F238E27FC236}">
                <a16:creationId xmlns:a16="http://schemas.microsoft.com/office/drawing/2014/main" id="{543BCF48-BB4D-EF48-A8B6-7C36789644A7}"/>
              </a:ext>
            </a:extLst>
          </p:cNvPr>
          <p:cNvPicPr>
            <a:picLocks noGrp="1" noChangeAspect="1"/>
          </p:cNvPicPr>
          <p:nvPr>
            <p:ph idx="1"/>
          </p:nvPr>
        </p:nvPicPr>
        <p:blipFill>
          <a:blip r:embed="rId3"/>
          <a:stretch>
            <a:fillRect/>
          </a:stretch>
        </p:blipFill>
        <p:spPr>
          <a:xfrm>
            <a:off x="5153822" y="950816"/>
            <a:ext cx="6553545" cy="4964309"/>
          </a:xfrm>
          <a:prstGeom prst="rect">
            <a:avLst/>
          </a:prstGeom>
        </p:spPr>
      </p:pic>
      <p:sp>
        <p:nvSpPr>
          <p:cNvPr id="9" name="Footer Placeholder 3">
            <a:extLst>
              <a:ext uri="{FF2B5EF4-FFF2-40B4-BE49-F238E27FC236}">
                <a16:creationId xmlns:a16="http://schemas.microsoft.com/office/drawing/2014/main" id="{F20AFD12-B373-FC4E-8B67-3E3556B57B17}"/>
              </a:ext>
            </a:extLst>
          </p:cNvPr>
          <p:cNvSpPr>
            <a:spLocks noGrp="1"/>
          </p:cNvSpPr>
          <p:nvPr>
            <p:ph type="ftr" sz="quarter" idx="11"/>
          </p:nvPr>
        </p:nvSpPr>
        <p:spPr>
          <a:xfrm>
            <a:off x="4038600" y="6356350"/>
            <a:ext cx="4114800" cy="365125"/>
          </a:xfrm>
        </p:spPr>
        <p:txBody>
          <a:bodyPr/>
          <a:lstStyle/>
          <a:p>
            <a:r>
              <a:rPr lang="es-ES_tradnl" i="1" dirty="0" err="1"/>
              <a:t>Neurosci</a:t>
            </a:r>
            <a:r>
              <a:rPr lang="es-ES_tradnl" i="1" dirty="0"/>
              <a:t> Bull</a:t>
            </a:r>
            <a:r>
              <a:rPr lang="es-ES_tradnl" dirty="0"/>
              <a:t>. 2019 </a:t>
            </a:r>
            <a:r>
              <a:rPr lang="es-ES_tradnl" dirty="0" err="1"/>
              <a:t>May</a:t>
            </a:r>
            <a:r>
              <a:rPr lang="es-ES_tradnl" dirty="0"/>
              <a:t> 2018</a:t>
            </a:r>
          </a:p>
          <a:p>
            <a:r>
              <a:rPr lang="en-US" i="1" dirty="0"/>
              <a:t>J Cardiovasc </a:t>
            </a:r>
            <a:r>
              <a:rPr lang="en-US" i="1" dirty="0" err="1"/>
              <a:t>Transl</a:t>
            </a:r>
            <a:r>
              <a:rPr lang="en-US" i="1" dirty="0"/>
              <a:t> Res</a:t>
            </a:r>
            <a:r>
              <a:rPr lang="en-US" dirty="0"/>
              <a:t>. 2013;6(5):834–851</a:t>
            </a:r>
            <a:endParaRPr lang="es-ES_tradnl" dirty="0"/>
          </a:p>
        </p:txBody>
      </p:sp>
    </p:spTree>
    <p:extLst>
      <p:ext uri="{BB962C8B-B14F-4D97-AF65-F5344CB8AC3E}">
        <p14:creationId xmlns:p14="http://schemas.microsoft.com/office/powerpoint/2010/main" val="1947519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ADC696B-8960-A944-9C29-F5BE7933E9EB}"/>
              </a:ext>
            </a:extLst>
          </p:cNvPr>
          <p:cNvPicPr>
            <a:picLocks noChangeAspect="1"/>
          </p:cNvPicPr>
          <p:nvPr/>
        </p:nvPicPr>
        <p:blipFill>
          <a:blip r:embed="rId2"/>
          <a:stretch>
            <a:fillRect/>
          </a:stretch>
        </p:blipFill>
        <p:spPr>
          <a:xfrm>
            <a:off x="1227667" y="1308971"/>
            <a:ext cx="4638648" cy="3932767"/>
          </a:xfrm>
          <a:prstGeom prst="rect">
            <a:avLst/>
          </a:prstGeom>
        </p:spPr>
      </p:pic>
      <p:pic>
        <p:nvPicPr>
          <p:cNvPr id="3" name="Imagen 2">
            <a:extLst>
              <a:ext uri="{FF2B5EF4-FFF2-40B4-BE49-F238E27FC236}">
                <a16:creationId xmlns:a16="http://schemas.microsoft.com/office/drawing/2014/main" id="{FC6E4958-4AEE-7D42-8306-D0E1C4D5B7F9}"/>
              </a:ext>
            </a:extLst>
          </p:cNvPr>
          <p:cNvPicPr>
            <a:picLocks noChangeAspect="1"/>
          </p:cNvPicPr>
          <p:nvPr/>
        </p:nvPicPr>
        <p:blipFill rotWithShape="1">
          <a:blip r:embed="rId3"/>
          <a:srcRect t="4053"/>
          <a:stretch/>
        </p:blipFill>
        <p:spPr>
          <a:xfrm>
            <a:off x="5959517" y="1535674"/>
            <a:ext cx="4759283" cy="3692944"/>
          </a:xfrm>
          <a:prstGeom prst="rect">
            <a:avLst/>
          </a:prstGeom>
        </p:spPr>
      </p:pic>
      <p:pic>
        <p:nvPicPr>
          <p:cNvPr id="4" name="Imagen 3">
            <a:extLst>
              <a:ext uri="{FF2B5EF4-FFF2-40B4-BE49-F238E27FC236}">
                <a16:creationId xmlns:a16="http://schemas.microsoft.com/office/drawing/2014/main" id="{B1C5DB80-F0C0-DE40-B5D1-EE9E46C8E262}"/>
              </a:ext>
            </a:extLst>
          </p:cNvPr>
          <p:cNvPicPr>
            <a:picLocks noChangeAspect="1"/>
          </p:cNvPicPr>
          <p:nvPr/>
        </p:nvPicPr>
        <p:blipFill>
          <a:blip r:embed="rId4"/>
          <a:stretch>
            <a:fillRect/>
          </a:stretch>
        </p:blipFill>
        <p:spPr>
          <a:xfrm>
            <a:off x="505883" y="5871633"/>
            <a:ext cx="1866900" cy="635000"/>
          </a:xfrm>
          <a:prstGeom prst="rect">
            <a:avLst/>
          </a:prstGeom>
        </p:spPr>
      </p:pic>
      <p:pic>
        <p:nvPicPr>
          <p:cNvPr id="5" name="Imagen 4">
            <a:extLst>
              <a:ext uri="{FF2B5EF4-FFF2-40B4-BE49-F238E27FC236}">
                <a16:creationId xmlns:a16="http://schemas.microsoft.com/office/drawing/2014/main" id="{DFD80BE5-F858-BC4F-95C9-1FBCB46EB795}"/>
              </a:ext>
            </a:extLst>
          </p:cNvPr>
          <p:cNvPicPr>
            <a:picLocks noChangeAspect="1"/>
          </p:cNvPicPr>
          <p:nvPr/>
        </p:nvPicPr>
        <p:blipFill>
          <a:blip r:embed="rId5"/>
          <a:stretch>
            <a:fillRect/>
          </a:stretch>
        </p:blipFill>
        <p:spPr>
          <a:xfrm>
            <a:off x="8321144" y="6397881"/>
            <a:ext cx="3375195" cy="376766"/>
          </a:xfrm>
          <a:prstGeom prst="rect">
            <a:avLst/>
          </a:prstGeom>
        </p:spPr>
      </p:pic>
      <p:sp>
        <p:nvSpPr>
          <p:cNvPr id="6" name="CuadroTexto 5">
            <a:extLst>
              <a:ext uri="{FF2B5EF4-FFF2-40B4-BE49-F238E27FC236}">
                <a16:creationId xmlns:a16="http://schemas.microsoft.com/office/drawing/2014/main" id="{BF81B19C-A33F-4D48-8A93-F1D9E7D2F654}"/>
              </a:ext>
            </a:extLst>
          </p:cNvPr>
          <p:cNvSpPr txBox="1"/>
          <p:nvPr/>
        </p:nvSpPr>
        <p:spPr>
          <a:xfrm>
            <a:off x="2201333" y="457200"/>
            <a:ext cx="6722534" cy="461665"/>
          </a:xfrm>
          <a:prstGeom prst="rect">
            <a:avLst/>
          </a:prstGeom>
          <a:noFill/>
        </p:spPr>
        <p:txBody>
          <a:bodyPr wrap="square" rtlCol="0">
            <a:spAutoFit/>
          </a:bodyPr>
          <a:lstStyle/>
          <a:p>
            <a:pPr algn="ctr"/>
            <a:r>
              <a:rPr lang="es-MX" sz="2400" b="1" dirty="0">
                <a:solidFill>
                  <a:srgbClr val="700606"/>
                </a:solidFill>
              </a:rPr>
              <a:t>Polarización M1/M2</a:t>
            </a:r>
          </a:p>
        </p:txBody>
      </p:sp>
      <p:sp>
        <p:nvSpPr>
          <p:cNvPr id="7" name="Rectángulo 6">
            <a:extLst>
              <a:ext uri="{FF2B5EF4-FFF2-40B4-BE49-F238E27FC236}">
                <a16:creationId xmlns:a16="http://schemas.microsoft.com/office/drawing/2014/main" id="{266BBA68-6677-9E48-BDE3-93ADB050C6DA}"/>
              </a:ext>
            </a:extLst>
          </p:cNvPr>
          <p:cNvSpPr/>
          <p:nvPr/>
        </p:nvSpPr>
        <p:spPr>
          <a:xfrm>
            <a:off x="2825505" y="5871633"/>
            <a:ext cx="7183236" cy="430887"/>
          </a:xfrm>
          <a:prstGeom prst="rect">
            <a:avLst/>
          </a:prstGeom>
        </p:spPr>
        <p:txBody>
          <a:bodyPr wrap="square">
            <a:spAutoFit/>
          </a:bodyPr>
          <a:lstStyle/>
          <a:p>
            <a:pPr lvl="1">
              <a:lnSpc>
                <a:spcPct val="150000"/>
              </a:lnSpc>
            </a:pPr>
            <a:r>
              <a:rPr lang="es-MX" sz="1600" dirty="0">
                <a:latin typeface="Times" pitchFamily="2" charset="0"/>
              </a:rPr>
              <a:t>El radio M1/M2 en el tejido cerebral dañado es importante en el px</a:t>
            </a:r>
          </a:p>
        </p:txBody>
      </p:sp>
      <p:sp>
        <p:nvSpPr>
          <p:cNvPr id="8" name="CuadroTexto 7">
            <a:extLst>
              <a:ext uri="{FF2B5EF4-FFF2-40B4-BE49-F238E27FC236}">
                <a16:creationId xmlns:a16="http://schemas.microsoft.com/office/drawing/2014/main" id="{BB028431-DD6A-1E40-98E5-21171FFE39FA}"/>
              </a:ext>
            </a:extLst>
          </p:cNvPr>
          <p:cNvSpPr txBox="1"/>
          <p:nvPr/>
        </p:nvSpPr>
        <p:spPr>
          <a:xfrm>
            <a:off x="2201333" y="5386278"/>
            <a:ext cx="2843633" cy="369332"/>
          </a:xfrm>
          <a:prstGeom prst="rect">
            <a:avLst/>
          </a:prstGeom>
          <a:noFill/>
        </p:spPr>
        <p:txBody>
          <a:bodyPr wrap="square" rtlCol="0">
            <a:spAutoFit/>
          </a:bodyPr>
          <a:lstStyle/>
          <a:p>
            <a:r>
              <a:rPr lang="es-MX" dirty="0"/>
              <a:t>Promotoras daño</a:t>
            </a:r>
          </a:p>
        </p:txBody>
      </p:sp>
      <p:sp>
        <p:nvSpPr>
          <p:cNvPr id="9" name="CuadroTexto 8">
            <a:extLst>
              <a:ext uri="{FF2B5EF4-FFF2-40B4-BE49-F238E27FC236}">
                <a16:creationId xmlns:a16="http://schemas.microsoft.com/office/drawing/2014/main" id="{E8F7D3B5-E30A-434B-A3D4-CD3B1D0F092F}"/>
              </a:ext>
            </a:extLst>
          </p:cNvPr>
          <p:cNvSpPr txBox="1"/>
          <p:nvPr/>
        </p:nvSpPr>
        <p:spPr>
          <a:xfrm>
            <a:off x="7165108" y="5383767"/>
            <a:ext cx="2843633" cy="369332"/>
          </a:xfrm>
          <a:prstGeom prst="rect">
            <a:avLst/>
          </a:prstGeom>
          <a:noFill/>
        </p:spPr>
        <p:txBody>
          <a:bodyPr wrap="square" rtlCol="0">
            <a:spAutoFit/>
          </a:bodyPr>
          <a:lstStyle/>
          <a:p>
            <a:r>
              <a:rPr lang="es-MX" dirty="0"/>
              <a:t>propiedad Neuroprotectora</a:t>
            </a:r>
          </a:p>
        </p:txBody>
      </p:sp>
    </p:spTree>
    <p:extLst>
      <p:ext uri="{BB962C8B-B14F-4D97-AF65-F5344CB8AC3E}">
        <p14:creationId xmlns:p14="http://schemas.microsoft.com/office/powerpoint/2010/main" val="65220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502FF24-3576-5640-B079-33148B20611A}"/>
              </a:ext>
            </a:extLst>
          </p:cNvPr>
          <p:cNvPicPr>
            <a:picLocks noChangeAspect="1"/>
          </p:cNvPicPr>
          <p:nvPr/>
        </p:nvPicPr>
        <p:blipFill rotWithShape="1">
          <a:blip r:embed="rId2"/>
          <a:srcRect b="2960"/>
          <a:stretch/>
        </p:blipFill>
        <p:spPr>
          <a:xfrm>
            <a:off x="677333" y="1996017"/>
            <a:ext cx="5300133" cy="3120442"/>
          </a:xfrm>
          <a:prstGeom prst="rect">
            <a:avLst/>
          </a:prstGeom>
        </p:spPr>
      </p:pic>
      <p:pic>
        <p:nvPicPr>
          <p:cNvPr id="3" name="Imagen 2">
            <a:extLst>
              <a:ext uri="{FF2B5EF4-FFF2-40B4-BE49-F238E27FC236}">
                <a16:creationId xmlns:a16="http://schemas.microsoft.com/office/drawing/2014/main" id="{86DDB09C-217F-C04D-9899-CFF2258E8E5A}"/>
              </a:ext>
            </a:extLst>
          </p:cNvPr>
          <p:cNvPicPr>
            <a:picLocks noChangeAspect="1"/>
          </p:cNvPicPr>
          <p:nvPr/>
        </p:nvPicPr>
        <p:blipFill rotWithShape="1">
          <a:blip r:embed="rId3"/>
          <a:srcRect r="12881"/>
          <a:stretch/>
        </p:blipFill>
        <p:spPr>
          <a:xfrm>
            <a:off x="5977466" y="2177793"/>
            <a:ext cx="5300134" cy="3095904"/>
          </a:xfrm>
          <a:prstGeom prst="rect">
            <a:avLst/>
          </a:prstGeom>
        </p:spPr>
      </p:pic>
      <p:pic>
        <p:nvPicPr>
          <p:cNvPr id="4" name="Imagen 3">
            <a:extLst>
              <a:ext uri="{FF2B5EF4-FFF2-40B4-BE49-F238E27FC236}">
                <a16:creationId xmlns:a16="http://schemas.microsoft.com/office/drawing/2014/main" id="{0B1F5010-D776-5848-8898-90DD59ECE3CA}"/>
              </a:ext>
            </a:extLst>
          </p:cNvPr>
          <p:cNvPicPr>
            <a:picLocks noChangeAspect="1"/>
          </p:cNvPicPr>
          <p:nvPr/>
        </p:nvPicPr>
        <p:blipFill>
          <a:blip r:embed="rId4"/>
          <a:stretch>
            <a:fillRect/>
          </a:stretch>
        </p:blipFill>
        <p:spPr>
          <a:xfrm>
            <a:off x="505883" y="5871633"/>
            <a:ext cx="1866900" cy="635000"/>
          </a:xfrm>
          <a:prstGeom prst="rect">
            <a:avLst/>
          </a:prstGeom>
        </p:spPr>
      </p:pic>
      <p:pic>
        <p:nvPicPr>
          <p:cNvPr id="5" name="Imagen 4">
            <a:extLst>
              <a:ext uri="{FF2B5EF4-FFF2-40B4-BE49-F238E27FC236}">
                <a16:creationId xmlns:a16="http://schemas.microsoft.com/office/drawing/2014/main" id="{A9019CD0-94E9-9C42-9EB1-E033E4523B65}"/>
              </a:ext>
            </a:extLst>
          </p:cNvPr>
          <p:cNvPicPr>
            <a:picLocks noChangeAspect="1"/>
          </p:cNvPicPr>
          <p:nvPr/>
        </p:nvPicPr>
        <p:blipFill>
          <a:blip r:embed="rId5"/>
          <a:stretch>
            <a:fillRect/>
          </a:stretch>
        </p:blipFill>
        <p:spPr>
          <a:xfrm>
            <a:off x="7201788" y="6129867"/>
            <a:ext cx="3375195" cy="376766"/>
          </a:xfrm>
          <a:prstGeom prst="rect">
            <a:avLst/>
          </a:prstGeom>
        </p:spPr>
      </p:pic>
      <p:sp>
        <p:nvSpPr>
          <p:cNvPr id="6" name="CuadroTexto 5">
            <a:extLst>
              <a:ext uri="{FF2B5EF4-FFF2-40B4-BE49-F238E27FC236}">
                <a16:creationId xmlns:a16="http://schemas.microsoft.com/office/drawing/2014/main" id="{0B2C7A40-C42A-D540-A728-321320BE7ACD}"/>
              </a:ext>
            </a:extLst>
          </p:cNvPr>
          <p:cNvSpPr txBox="1"/>
          <p:nvPr/>
        </p:nvSpPr>
        <p:spPr>
          <a:xfrm>
            <a:off x="2116667" y="491067"/>
            <a:ext cx="7789333" cy="830997"/>
          </a:xfrm>
          <a:prstGeom prst="rect">
            <a:avLst/>
          </a:prstGeom>
          <a:noFill/>
        </p:spPr>
        <p:txBody>
          <a:bodyPr wrap="square" rtlCol="0">
            <a:spAutoFit/>
          </a:bodyPr>
          <a:lstStyle/>
          <a:p>
            <a:pPr algn="ctr"/>
            <a:r>
              <a:rPr lang="es-MX" sz="2400" b="1" dirty="0">
                <a:solidFill>
                  <a:srgbClr val="700606"/>
                </a:solidFill>
              </a:rPr>
              <a:t>Cambios dinámicos de la microglia, monocitos/macrofagos despues de EVC</a:t>
            </a:r>
          </a:p>
        </p:txBody>
      </p:sp>
      <p:sp>
        <p:nvSpPr>
          <p:cNvPr id="7" name="CuadroTexto 6">
            <a:extLst>
              <a:ext uri="{FF2B5EF4-FFF2-40B4-BE49-F238E27FC236}">
                <a16:creationId xmlns:a16="http://schemas.microsoft.com/office/drawing/2014/main" id="{C4B85BF3-B8E4-654E-89DD-6D0436C7B6FE}"/>
              </a:ext>
            </a:extLst>
          </p:cNvPr>
          <p:cNvSpPr txBox="1"/>
          <p:nvPr/>
        </p:nvSpPr>
        <p:spPr>
          <a:xfrm>
            <a:off x="677333" y="2059262"/>
            <a:ext cx="338667" cy="369332"/>
          </a:xfrm>
          <a:prstGeom prst="rect">
            <a:avLst/>
          </a:prstGeom>
          <a:solidFill>
            <a:schemeClr val="bg1"/>
          </a:solidFill>
        </p:spPr>
        <p:txBody>
          <a:bodyPr wrap="square" rtlCol="0">
            <a:spAutoFit/>
          </a:bodyPr>
          <a:lstStyle/>
          <a:p>
            <a:endParaRPr lang="es-MX" dirty="0"/>
          </a:p>
        </p:txBody>
      </p:sp>
      <p:sp>
        <p:nvSpPr>
          <p:cNvPr id="8" name="CuadroTexto 7">
            <a:extLst>
              <a:ext uri="{FF2B5EF4-FFF2-40B4-BE49-F238E27FC236}">
                <a16:creationId xmlns:a16="http://schemas.microsoft.com/office/drawing/2014/main" id="{4D1A9879-7CC6-B045-A120-C56ADA34A2DF}"/>
              </a:ext>
            </a:extLst>
          </p:cNvPr>
          <p:cNvSpPr txBox="1"/>
          <p:nvPr/>
        </p:nvSpPr>
        <p:spPr>
          <a:xfrm>
            <a:off x="677333" y="4859867"/>
            <a:ext cx="338667" cy="413830"/>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309095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E7BB7-A8CD-AB4F-9865-0E9C28BE75A6}"/>
              </a:ext>
            </a:extLst>
          </p:cNvPr>
          <p:cNvSpPr>
            <a:spLocks noGrp="1"/>
          </p:cNvSpPr>
          <p:nvPr>
            <p:ph type="title"/>
          </p:nvPr>
        </p:nvSpPr>
        <p:spPr/>
        <p:txBody>
          <a:bodyPr/>
          <a:lstStyle/>
          <a:p>
            <a:r>
              <a:rPr lang="es-MX" b="1" dirty="0">
                <a:solidFill>
                  <a:srgbClr val="700606"/>
                </a:solidFill>
              </a:rPr>
              <a:t>Objetivos</a:t>
            </a:r>
          </a:p>
        </p:txBody>
      </p:sp>
      <p:sp>
        <p:nvSpPr>
          <p:cNvPr id="3" name="CuadroTexto 2">
            <a:extLst>
              <a:ext uri="{FF2B5EF4-FFF2-40B4-BE49-F238E27FC236}">
                <a16:creationId xmlns:a16="http://schemas.microsoft.com/office/drawing/2014/main" id="{31FEC476-412D-ED47-ABD6-C331987C47C8}"/>
              </a:ext>
            </a:extLst>
          </p:cNvPr>
          <p:cNvSpPr txBox="1"/>
          <p:nvPr/>
        </p:nvSpPr>
        <p:spPr>
          <a:xfrm>
            <a:off x="1103586" y="1690689"/>
            <a:ext cx="8639504" cy="22510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MX" sz="2400" dirty="0"/>
              <a:t>Revisar el rol de la inflamación en el infarto cerebral agudo</a:t>
            </a:r>
          </a:p>
          <a:p>
            <a:pPr marL="742950" lvl="1" indent="-285750">
              <a:lnSpc>
                <a:spcPct val="150000"/>
              </a:lnSpc>
              <a:buFont typeface="Arial" panose="020B0604020202020204" pitchFamily="34" charset="0"/>
              <a:buChar char="•"/>
            </a:pPr>
            <a:r>
              <a:rPr lang="es-MX" sz="2400" dirty="0"/>
              <a:t>Microglia</a:t>
            </a:r>
          </a:p>
          <a:p>
            <a:pPr marL="285750" indent="-285750">
              <a:lnSpc>
                <a:spcPct val="150000"/>
              </a:lnSpc>
              <a:buFont typeface="Arial" panose="020B0604020202020204" pitchFamily="34" charset="0"/>
              <a:buChar char="•"/>
            </a:pPr>
            <a:r>
              <a:rPr lang="es-MX" sz="2400" dirty="0"/>
              <a:t>Revisar su aplicación clínica</a:t>
            </a:r>
          </a:p>
          <a:p>
            <a:pPr marL="285750" indent="-285750">
              <a:lnSpc>
                <a:spcPct val="150000"/>
              </a:lnSpc>
              <a:buFont typeface="Arial" panose="020B0604020202020204" pitchFamily="34" charset="0"/>
              <a:buChar char="•"/>
            </a:pPr>
            <a:r>
              <a:rPr lang="es-MX" sz="2400" dirty="0"/>
              <a:t>Revisar los futuros objetivos terapéuticos</a:t>
            </a:r>
          </a:p>
        </p:txBody>
      </p:sp>
    </p:spTree>
    <p:extLst>
      <p:ext uri="{BB962C8B-B14F-4D97-AF65-F5344CB8AC3E}">
        <p14:creationId xmlns:p14="http://schemas.microsoft.com/office/powerpoint/2010/main" val="2652172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9FA2AED-0F07-5E4A-9CF4-17DDF30C21CB}"/>
              </a:ext>
            </a:extLst>
          </p:cNvPr>
          <p:cNvPicPr>
            <a:picLocks noChangeAspect="1"/>
          </p:cNvPicPr>
          <p:nvPr/>
        </p:nvPicPr>
        <p:blipFill>
          <a:blip r:embed="rId2"/>
          <a:stretch>
            <a:fillRect/>
          </a:stretch>
        </p:blipFill>
        <p:spPr>
          <a:xfrm>
            <a:off x="1670432" y="1197186"/>
            <a:ext cx="9206980" cy="4729480"/>
          </a:xfrm>
          <a:prstGeom prst="rect">
            <a:avLst/>
          </a:prstGeom>
        </p:spPr>
      </p:pic>
      <p:sp>
        <p:nvSpPr>
          <p:cNvPr id="3" name="CuadroTexto 2">
            <a:extLst>
              <a:ext uri="{FF2B5EF4-FFF2-40B4-BE49-F238E27FC236}">
                <a16:creationId xmlns:a16="http://schemas.microsoft.com/office/drawing/2014/main" id="{27473D7F-FAA5-C940-B699-B1B03CAA40FF}"/>
              </a:ext>
            </a:extLst>
          </p:cNvPr>
          <p:cNvSpPr txBox="1"/>
          <p:nvPr/>
        </p:nvSpPr>
        <p:spPr>
          <a:xfrm>
            <a:off x="8766386" y="2516293"/>
            <a:ext cx="1463040" cy="369332"/>
          </a:xfrm>
          <a:prstGeom prst="rect">
            <a:avLst/>
          </a:prstGeom>
          <a:noFill/>
        </p:spPr>
        <p:txBody>
          <a:bodyPr wrap="square" rtlCol="0">
            <a:spAutoFit/>
          </a:bodyPr>
          <a:lstStyle/>
          <a:p>
            <a:r>
              <a:rPr lang="es-MX" dirty="0"/>
              <a:t>DAMPs</a:t>
            </a:r>
          </a:p>
        </p:txBody>
      </p:sp>
      <p:pic>
        <p:nvPicPr>
          <p:cNvPr id="4" name="Imagen 3">
            <a:extLst>
              <a:ext uri="{FF2B5EF4-FFF2-40B4-BE49-F238E27FC236}">
                <a16:creationId xmlns:a16="http://schemas.microsoft.com/office/drawing/2014/main" id="{8F7FA8DE-B25E-D940-9FC3-2CE49F059F28}"/>
              </a:ext>
            </a:extLst>
          </p:cNvPr>
          <p:cNvPicPr>
            <a:picLocks noChangeAspect="1"/>
          </p:cNvPicPr>
          <p:nvPr/>
        </p:nvPicPr>
        <p:blipFill>
          <a:blip r:embed="rId3"/>
          <a:stretch>
            <a:fillRect/>
          </a:stretch>
        </p:blipFill>
        <p:spPr>
          <a:xfrm>
            <a:off x="4127683" y="298449"/>
            <a:ext cx="4292478" cy="704235"/>
          </a:xfrm>
          <a:prstGeom prst="rect">
            <a:avLst/>
          </a:prstGeom>
        </p:spPr>
      </p:pic>
      <p:pic>
        <p:nvPicPr>
          <p:cNvPr id="5" name="Imagen 4">
            <a:extLst>
              <a:ext uri="{FF2B5EF4-FFF2-40B4-BE49-F238E27FC236}">
                <a16:creationId xmlns:a16="http://schemas.microsoft.com/office/drawing/2014/main" id="{588126C5-8C77-2C4B-BBAC-2A202F324F6D}"/>
              </a:ext>
            </a:extLst>
          </p:cNvPr>
          <p:cNvPicPr>
            <a:picLocks noChangeAspect="1"/>
          </p:cNvPicPr>
          <p:nvPr/>
        </p:nvPicPr>
        <p:blipFill>
          <a:blip r:embed="rId4"/>
          <a:stretch>
            <a:fillRect/>
          </a:stretch>
        </p:blipFill>
        <p:spPr>
          <a:xfrm>
            <a:off x="7610176" y="6248400"/>
            <a:ext cx="3267236" cy="345573"/>
          </a:xfrm>
          <a:prstGeom prst="rect">
            <a:avLst/>
          </a:prstGeom>
        </p:spPr>
      </p:pic>
    </p:spTree>
    <p:extLst>
      <p:ext uri="{BB962C8B-B14F-4D97-AF65-F5344CB8AC3E}">
        <p14:creationId xmlns:p14="http://schemas.microsoft.com/office/powerpoint/2010/main" val="28761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8DF0CC9-195F-054D-88CB-E86B2729BFF7}"/>
              </a:ext>
            </a:extLst>
          </p:cNvPr>
          <p:cNvPicPr>
            <a:picLocks noChangeAspect="1"/>
          </p:cNvPicPr>
          <p:nvPr/>
        </p:nvPicPr>
        <p:blipFill>
          <a:blip r:embed="rId2"/>
          <a:stretch>
            <a:fillRect/>
          </a:stretch>
        </p:blipFill>
        <p:spPr>
          <a:xfrm>
            <a:off x="2421467" y="1526392"/>
            <a:ext cx="6997397" cy="4332541"/>
          </a:xfrm>
          <a:prstGeom prst="rect">
            <a:avLst/>
          </a:prstGeom>
        </p:spPr>
      </p:pic>
      <p:sp>
        <p:nvSpPr>
          <p:cNvPr id="3" name="CuadroTexto 2">
            <a:extLst>
              <a:ext uri="{FF2B5EF4-FFF2-40B4-BE49-F238E27FC236}">
                <a16:creationId xmlns:a16="http://schemas.microsoft.com/office/drawing/2014/main" id="{D1DC880F-5AD4-F543-9C88-DD10238A8458}"/>
              </a:ext>
            </a:extLst>
          </p:cNvPr>
          <p:cNvSpPr txBox="1"/>
          <p:nvPr/>
        </p:nvSpPr>
        <p:spPr>
          <a:xfrm>
            <a:off x="1727200" y="474133"/>
            <a:ext cx="7958667" cy="830997"/>
          </a:xfrm>
          <a:prstGeom prst="rect">
            <a:avLst/>
          </a:prstGeom>
          <a:noFill/>
        </p:spPr>
        <p:txBody>
          <a:bodyPr wrap="square" rtlCol="0">
            <a:spAutoFit/>
          </a:bodyPr>
          <a:lstStyle/>
          <a:p>
            <a:pPr algn="ctr"/>
            <a:r>
              <a:rPr lang="es-MX" sz="2400" b="1" dirty="0">
                <a:solidFill>
                  <a:srgbClr val="700606"/>
                </a:solidFill>
                <a:latin typeface="Times" pitchFamily="2" charset="0"/>
              </a:rPr>
              <a:t>Posibles efectos terapéuticos en la microglia M2 y monocitos/macrofagos</a:t>
            </a:r>
          </a:p>
        </p:txBody>
      </p:sp>
      <p:pic>
        <p:nvPicPr>
          <p:cNvPr id="4" name="Imagen 3">
            <a:extLst>
              <a:ext uri="{FF2B5EF4-FFF2-40B4-BE49-F238E27FC236}">
                <a16:creationId xmlns:a16="http://schemas.microsoft.com/office/drawing/2014/main" id="{B205518D-E327-804C-B4A1-DB9D0B17523C}"/>
              </a:ext>
            </a:extLst>
          </p:cNvPr>
          <p:cNvPicPr>
            <a:picLocks noChangeAspect="1"/>
          </p:cNvPicPr>
          <p:nvPr/>
        </p:nvPicPr>
        <p:blipFill>
          <a:blip r:embed="rId3"/>
          <a:stretch>
            <a:fillRect/>
          </a:stretch>
        </p:blipFill>
        <p:spPr>
          <a:xfrm>
            <a:off x="505883" y="5871633"/>
            <a:ext cx="1866900" cy="635000"/>
          </a:xfrm>
          <a:prstGeom prst="rect">
            <a:avLst/>
          </a:prstGeom>
        </p:spPr>
      </p:pic>
      <p:pic>
        <p:nvPicPr>
          <p:cNvPr id="5" name="Imagen 4">
            <a:extLst>
              <a:ext uri="{FF2B5EF4-FFF2-40B4-BE49-F238E27FC236}">
                <a16:creationId xmlns:a16="http://schemas.microsoft.com/office/drawing/2014/main" id="{C33CB6AF-A922-8D4F-A07C-35E5BA10A564}"/>
              </a:ext>
            </a:extLst>
          </p:cNvPr>
          <p:cNvPicPr>
            <a:picLocks noChangeAspect="1"/>
          </p:cNvPicPr>
          <p:nvPr/>
        </p:nvPicPr>
        <p:blipFill>
          <a:blip r:embed="rId4"/>
          <a:stretch>
            <a:fillRect/>
          </a:stretch>
        </p:blipFill>
        <p:spPr>
          <a:xfrm>
            <a:off x="7574322" y="6129867"/>
            <a:ext cx="3375195" cy="376766"/>
          </a:xfrm>
          <a:prstGeom prst="rect">
            <a:avLst/>
          </a:prstGeom>
        </p:spPr>
      </p:pic>
    </p:spTree>
    <p:extLst>
      <p:ext uri="{BB962C8B-B14F-4D97-AF65-F5344CB8AC3E}">
        <p14:creationId xmlns:p14="http://schemas.microsoft.com/office/powerpoint/2010/main" val="12937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6909D-0C0E-534B-8967-09F4DEF2EB4E}"/>
              </a:ext>
            </a:extLst>
          </p:cNvPr>
          <p:cNvSpPr>
            <a:spLocks noGrp="1"/>
          </p:cNvSpPr>
          <p:nvPr>
            <p:ph type="title"/>
          </p:nvPr>
        </p:nvSpPr>
        <p:spPr/>
        <p:txBody>
          <a:bodyPr>
            <a:normAutofit/>
          </a:bodyPr>
          <a:lstStyle/>
          <a:p>
            <a:pPr algn="ctr"/>
            <a:r>
              <a:rPr lang="es-ES_tradnl" sz="3200" b="1" dirty="0">
                <a:solidFill>
                  <a:srgbClr val="700606"/>
                </a:solidFill>
              </a:rPr>
              <a:t>Inflamación sistémica</a:t>
            </a:r>
          </a:p>
        </p:txBody>
      </p:sp>
      <p:sp>
        <p:nvSpPr>
          <p:cNvPr id="3" name="Content Placeholder 2">
            <a:extLst>
              <a:ext uri="{FF2B5EF4-FFF2-40B4-BE49-F238E27FC236}">
                <a16:creationId xmlns:a16="http://schemas.microsoft.com/office/drawing/2014/main" id="{685185BA-5A92-D846-B281-6A38F88D2D96}"/>
              </a:ext>
            </a:extLst>
          </p:cNvPr>
          <p:cNvSpPr>
            <a:spLocks noGrp="1"/>
          </p:cNvSpPr>
          <p:nvPr>
            <p:ph idx="1"/>
          </p:nvPr>
        </p:nvSpPr>
        <p:spPr/>
        <p:txBody>
          <a:bodyPr>
            <a:normAutofit/>
          </a:bodyPr>
          <a:lstStyle/>
          <a:p>
            <a:r>
              <a:rPr lang="es-ES_tradnl" sz="2600" dirty="0"/>
              <a:t>Existen varios mecanismos que vinculan inflamación sistémica con mal desenlace en EVC</a:t>
            </a:r>
          </a:p>
          <a:p>
            <a:pPr lvl="1"/>
            <a:endParaRPr lang="es-ES_tradnl" sz="2600" dirty="0"/>
          </a:p>
          <a:p>
            <a:pPr lvl="1"/>
            <a:r>
              <a:rPr lang="es-ES_tradnl" sz="2600" dirty="0"/>
              <a:t>Incremento de neutrófilos en la corteza cerebral</a:t>
            </a:r>
          </a:p>
          <a:p>
            <a:pPr lvl="1"/>
            <a:r>
              <a:rPr lang="es-ES_tradnl" sz="2600" dirty="0"/>
              <a:t>Alteración en la permeabilidad de la BHE</a:t>
            </a:r>
          </a:p>
          <a:p>
            <a:pPr lvl="1"/>
            <a:r>
              <a:rPr lang="es-ES_tradnl" sz="2600" dirty="0"/>
              <a:t>Defecto en la perfusión tisular</a:t>
            </a:r>
          </a:p>
          <a:p>
            <a:pPr lvl="1"/>
            <a:r>
              <a:rPr lang="es-ES_tradnl" sz="2600" dirty="0"/>
              <a:t>Incremento en activación plaquetaria y coagulación </a:t>
            </a:r>
            <a:r>
              <a:rPr lang="es-ES_tradnl" sz="2600" dirty="0" err="1"/>
              <a:t>microvascular</a:t>
            </a:r>
            <a:endParaRPr lang="es-ES_tradnl" sz="2600" dirty="0"/>
          </a:p>
          <a:p>
            <a:pPr lvl="1"/>
            <a:r>
              <a:rPr lang="es-ES_tradnl" sz="2600" dirty="0"/>
              <a:t>Lesión cerebral dependiente del complemento</a:t>
            </a:r>
          </a:p>
        </p:txBody>
      </p:sp>
      <p:sp>
        <p:nvSpPr>
          <p:cNvPr id="4" name="Footer Placeholder 3">
            <a:extLst>
              <a:ext uri="{FF2B5EF4-FFF2-40B4-BE49-F238E27FC236}">
                <a16:creationId xmlns:a16="http://schemas.microsoft.com/office/drawing/2014/main" id="{DF6B36C4-54F6-4340-BA57-03F7EA054550}"/>
              </a:ext>
            </a:extLst>
          </p:cNvPr>
          <p:cNvSpPr>
            <a:spLocks noGrp="1"/>
          </p:cNvSpPr>
          <p:nvPr>
            <p:ph type="ftr" sz="quarter" idx="11"/>
          </p:nvPr>
        </p:nvSpPr>
        <p:spPr/>
        <p:txBody>
          <a:bodyPr/>
          <a:lstStyle/>
          <a:p>
            <a:r>
              <a:rPr lang="es-ES_tradnl"/>
              <a:t>Expert Rev Neurother. 2015 May;15(5):523-31</a:t>
            </a:r>
          </a:p>
        </p:txBody>
      </p:sp>
    </p:spTree>
    <p:extLst>
      <p:ext uri="{BB962C8B-B14F-4D97-AF65-F5344CB8AC3E}">
        <p14:creationId xmlns:p14="http://schemas.microsoft.com/office/powerpoint/2010/main" val="2817203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1BD081-A8EB-904A-A6BC-5F42ED50C866}"/>
              </a:ext>
            </a:extLst>
          </p:cNvPr>
          <p:cNvPicPr>
            <a:picLocks noChangeAspect="1"/>
          </p:cNvPicPr>
          <p:nvPr/>
        </p:nvPicPr>
        <p:blipFill>
          <a:blip r:embed="rId2"/>
          <a:stretch>
            <a:fillRect/>
          </a:stretch>
        </p:blipFill>
        <p:spPr>
          <a:xfrm>
            <a:off x="2167467" y="849252"/>
            <a:ext cx="7975600" cy="5540160"/>
          </a:xfrm>
          <a:prstGeom prst="rect">
            <a:avLst/>
          </a:prstGeom>
        </p:spPr>
      </p:pic>
      <p:sp>
        <p:nvSpPr>
          <p:cNvPr id="3" name="CuadroTexto 2">
            <a:extLst>
              <a:ext uri="{FF2B5EF4-FFF2-40B4-BE49-F238E27FC236}">
                <a16:creationId xmlns:a16="http://schemas.microsoft.com/office/drawing/2014/main" id="{31162475-B764-B74B-8700-46730895F0E4}"/>
              </a:ext>
            </a:extLst>
          </p:cNvPr>
          <p:cNvSpPr txBox="1"/>
          <p:nvPr/>
        </p:nvSpPr>
        <p:spPr>
          <a:xfrm>
            <a:off x="2514600" y="270934"/>
            <a:ext cx="7281333" cy="707886"/>
          </a:xfrm>
          <a:prstGeom prst="rect">
            <a:avLst/>
          </a:prstGeom>
          <a:noFill/>
        </p:spPr>
        <p:txBody>
          <a:bodyPr wrap="square" rtlCol="0">
            <a:spAutoFit/>
          </a:bodyPr>
          <a:lstStyle/>
          <a:p>
            <a:pPr algn="ctr"/>
            <a:r>
              <a:rPr lang="es-MX" sz="2000" b="1" dirty="0">
                <a:solidFill>
                  <a:srgbClr val="700606"/>
                </a:solidFill>
              </a:rPr>
              <a:t>Migración de los monocitos periféricos al cerebro en el infarto cerebral </a:t>
            </a:r>
          </a:p>
        </p:txBody>
      </p:sp>
      <p:sp>
        <p:nvSpPr>
          <p:cNvPr id="4" name="CuadroTexto 3">
            <a:extLst>
              <a:ext uri="{FF2B5EF4-FFF2-40B4-BE49-F238E27FC236}">
                <a16:creationId xmlns:a16="http://schemas.microsoft.com/office/drawing/2014/main" id="{34C2A2E6-35FC-A74C-9424-9B00A3B925D0}"/>
              </a:ext>
            </a:extLst>
          </p:cNvPr>
          <p:cNvSpPr txBox="1"/>
          <p:nvPr/>
        </p:nvSpPr>
        <p:spPr>
          <a:xfrm>
            <a:off x="270933" y="2573867"/>
            <a:ext cx="1896534" cy="738664"/>
          </a:xfrm>
          <a:prstGeom prst="rect">
            <a:avLst/>
          </a:prstGeom>
          <a:noFill/>
        </p:spPr>
        <p:txBody>
          <a:bodyPr wrap="square" rtlCol="0">
            <a:spAutoFit/>
          </a:bodyPr>
          <a:lstStyle/>
          <a:p>
            <a:r>
              <a:rPr lang="es-MX" sz="1400" dirty="0"/>
              <a:t>DAMPs: </a:t>
            </a:r>
          </a:p>
          <a:p>
            <a:r>
              <a:rPr lang="es-MX" sz="1400" dirty="0"/>
              <a:t>damage-associated molecular patterns</a:t>
            </a:r>
          </a:p>
        </p:txBody>
      </p:sp>
      <p:pic>
        <p:nvPicPr>
          <p:cNvPr id="5" name="Imagen 4">
            <a:extLst>
              <a:ext uri="{FF2B5EF4-FFF2-40B4-BE49-F238E27FC236}">
                <a16:creationId xmlns:a16="http://schemas.microsoft.com/office/drawing/2014/main" id="{D4495382-D360-F447-AF4E-4AF46A2AC755}"/>
              </a:ext>
            </a:extLst>
          </p:cNvPr>
          <p:cNvPicPr>
            <a:picLocks noChangeAspect="1"/>
          </p:cNvPicPr>
          <p:nvPr/>
        </p:nvPicPr>
        <p:blipFill>
          <a:blip r:embed="rId3"/>
          <a:stretch>
            <a:fillRect/>
          </a:stretch>
        </p:blipFill>
        <p:spPr>
          <a:xfrm>
            <a:off x="427565" y="6507943"/>
            <a:ext cx="3996277" cy="277657"/>
          </a:xfrm>
          <a:prstGeom prst="rect">
            <a:avLst/>
          </a:prstGeom>
        </p:spPr>
      </p:pic>
      <p:pic>
        <p:nvPicPr>
          <p:cNvPr id="6" name="Imagen 5">
            <a:extLst>
              <a:ext uri="{FF2B5EF4-FFF2-40B4-BE49-F238E27FC236}">
                <a16:creationId xmlns:a16="http://schemas.microsoft.com/office/drawing/2014/main" id="{A2AD0CF9-EA9F-1241-B104-AB5D6E1B281B}"/>
              </a:ext>
            </a:extLst>
          </p:cNvPr>
          <p:cNvPicPr>
            <a:picLocks noChangeAspect="1"/>
          </p:cNvPicPr>
          <p:nvPr/>
        </p:nvPicPr>
        <p:blipFill>
          <a:blip r:embed="rId4"/>
          <a:stretch>
            <a:fillRect/>
          </a:stretch>
        </p:blipFill>
        <p:spPr>
          <a:xfrm>
            <a:off x="8824383" y="6456270"/>
            <a:ext cx="2744408" cy="329329"/>
          </a:xfrm>
          <a:prstGeom prst="rect">
            <a:avLst/>
          </a:prstGeom>
        </p:spPr>
      </p:pic>
    </p:spTree>
    <p:extLst>
      <p:ext uri="{BB962C8B-B14F-4D97-AF65-F5344CB8AC3E}">
        <p14:creationId xmlns:p14="http://schemas.microsoft.com/office/powerpoint/2010/main" val="3759977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1C9A-9C8C-F84C-A50C-16C20DF3B3E1}"/>
              </a:ext>
            </a:extLst>
          </p:cNvPr>
          <p:cNvSpPr>
            <a:spLocks noGrp="1"/>
          </p:cNvSpPr>
          <p:nvPr>
            <p:ph type="title"/>
          </p:nvPr>
        </p:nvSpPr>
        <p:spPr/>
        <p:txBody>
          <a:bodyPr>
            <a:normAutofit/>
          </a:bodyPr>
          <a:lstStyle/>
          <a:p>
            <a:pPr algn="ctr"/>
            <a:r>
              <a:rPr lang="es-ES_tradnl" sz="2800" b="1" dirty="0">
                <a:solidFill>
                  <a:srgbClr val="700606"/>
                </a:solidFill>
              </a:rPr>
              <a:t>Mecanismos potenciales que relacionan inflamación sistémica con EVC</a:t>
            </a:r>
          </a:p>
        </p:txBody>
      </p:sp>
      <p:pic>
        <p:nvPicPr>
          <p:cNvPr id="4" name="Content Placeholder 3" descr="A screenshot of a cell phone&#10;&#10;Description automatically generated">
            <a:extLst>
              <a:ext uri="{FF2B5EF4-FFF2-40B4-BE49-F238E27FC236}">
                <a16:creationId xmlns:a16="http://schemas.microsoft.com/office/drawing/2014/main" id="{10350AEC-258C-6443-AF32-E4146875481A}"/>
              </a:ext>
            </a:extLst>
          </p:cNvPr>
          <p:cNvPicPr>
            <a:picLocks noGrp="1" noChangeAspect="1"/>
          </p:cNvPicPr>
          <p:nvPr>
            <p:ph idx="1"/>
          </p:nvPr>
        </p:nvPicPr>
        <p:blipFill>
          <a:blip r:embed="rId3"/>
          <a:stretch>
            <a:fillRect/>
          </a:stretch>
        </p:blipFill>
        <p:spPr>
          <a:xfrm>
            <a:off x="1996721" y="1825625"/>
            <a:ext cx="8198557" cy="4351338"/>
          </a:xfrm>
          <a:prstGeom prst="rect">
            <a:avLst/>
          </a:prstGeom>
        </p:spPr>
      </p:pic>
    </p:spTree>
    <p:extLst>
      <p:ext uri="{BB962C8B-B14F-4D97-AF65-F5344CB8AC3E}">
        <p14:creationId xmlns:p14="http://schemas.microsoft.com/office/powerpoint/2010/main" val="3019540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5AFC68-4087-A84D-AD68-7DBC7E76A44E}"/>
              </a:ext>
            </a:extLst>
          </p:cNvPr>
          <p:cNvSpPr>
            <a:spLocks noGrp="1"/>
          </p:cNvSpPr>
          <p:nvPr>
            <p:ph idx="1"/>
          </p:nvPr>
        </p:nvSpPr>
        <p:spPr>
          <a:xfrm>
            <a:off x="822434" y="895460"/>
            <a:ext cx="10515600" cy="4351338"/>
          </a:xfrm>
        </p:spPr>
        <p:txBody>
          <a:bodyPr/>
          <a:lstStyle/>
          <a:p>
            <a:pPr>
              <a:lnSpc>
                <a:spcPct val="150000"/>
              </a:lnSpc>
            </a:pPr>
            <a:r>
              <a:rPr lang="es-MX" dirty="0">
                <a:latin typeface="Times" pitchFamily="2" charset="0"/>
              </a:rPr>
              <a:t>Toll-like receptors (TLRs)</a:t>
            </a:r>
          </a:p>
          <a:p>
            <a:pPr lvl="1">
              <a:lnSpc>
                <a:spcPct val="150000"/>
              </a:lnSpc>
            </a:pPr>
            <a:r>
              <a:rPr lang="es-MX" dirty="0">
                <a:latin typeface="Times" pitchFamily="2" charset="0"/>
              </a:rPr>
              <a:t>La expresión de TLR2 y TLR 4 fueron significativamente mayores en IC y mal pronóstico</a:t>
            </a:r>
          </a:p>
          <a:p>
            <a:pPr lvl="1">
              <a:lnSpc>
                <a:spcPct val="150000"/>
              </a:lnSpc>
            </a:pPr>
            <a:r>
              <a:rPr lang="es-MX" dirty="0">
                <a:latin typeface="Times" pitchFamily="2" charset="0"/>
              </a:rPr>
              <a:t>Resultado similar asociado con mal pronóstico en pacientes con HIC</a:t>
            </a:r>
          </a:p>
          <a:p>
            <a:pPr lvl="1">
              <a:lnSpc>
                <a:spcPct val="150000"/>
              </a:lnSpc>
            </a:pPr>
            <a:r>
              <a:rPr lang="es-MX" dirty="0">
                <a:latin typeface="Times" pitchFamily="2" charset="0"/>
              </a:rPr>
              <a:t>TLR4 contribuye a la inflamación perihematoma</a:t>
            </a:r>
          </a:p>
          <a:p>
            <a:pPr lvl="1">
              <a:lnSpc>
                <a:spcPct val="150000"/>
              </a:lnSpc>
            </a:pPr>
            <a:r>
              <a:rPr lang="es-MX" dirty="0">
                <a:latin typeface="Times" pitchFamily="2" charset="0"/>
              </a:rPr>
              <a:t>TLR3, TLr7, TLR 8 y 9 parecen estan asociadas al pronóstico funcional despues de EVC</a:t>
            </a:r>
          </a:p>
        </p:txBody>
      </p:sp>
      <p:pic>
        <p:nvPicPr>
          <p:cNvPr id="4" name="Imagen 3">
            <a:extLst>
              <a:ext uri="{FF2B5EF4-FFF2-40B4-BE49-F238E27FC236}">
                <a16:creationId xmlns:a16="http://schemas.microsoft.com/office/drawing/2014/main" id="{64320746-F86E-FF41-9629-93AE6C2893C3}"/>
              </a:ext>
            </a:extLst>
          </p:cNvPr>
          <p:cNvPicPr>
            <a:picLocks noChangeAspect="1"/>
          </p:cNvPicPr>
          <p:nvPr/>
        </p:nvPicPr>
        <p:blipFill>
          <a:blip r:embed="rId2"/>
          <a:stretch>
            <a:fillRect/>
          </a:stretch>
        </p:blipFill>
        <p:spPr>
          <a:xfrm>
            <a:off x="7610176" y="6248400"/>
            <a:ext cx="3267236" cy="345573"/>
          </a:xfrm>
          <a:prstGeom prst="rect">
            <a:avLst/>
          </a:prstGeom>
        </p:spPr>
      </p:pic>
    </p:spTree>
    <p:extLst>
      <p:ext uri="{BB962C8B-B14F-4D97-AF65-F5344CB8AC3E}">
        <p14:creationId xmlns:p14="http://schemas.microsoft.com/office/powerpoint/2010/main" val="372735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9261BB-4C3A-FF48-89BD-3C6B6400FC1B}"/>
              </a:ext>
            </a:extLst>
          </p:cNvPr>
          <p:cNvPicPr>
            <a:picLocks noChangeAspect="1"/>
          </p:cNvPicPr>
          <p:nvPr/>
        </p:nvPicPr>
        <p:blipFill>
          <a:blip r:embed="rId2"/>
          <a:stretch>
            <a:fillRect/>
          </a:stretch>
        </p:blipFill>
        <p:spPr>
          <a:xfrm>
            <a:off x="2182091" y="651965"/>
            <a:ext cx="7356764" cy="4956136"/>
          </a:xfrm>
          <a:prstGeom prst="rect">
            <a:avLst/>
          </a:prstGeom>
        </p:spPr>
      </p:pic>
      <p:pic>
        <p:nvPicPr>
          <p:cNvPr id="5" name="Imagen 4">
            <a:extLst>
              <a:ext uri="{FF2B5EF4-FFF2-40B4-BE49-F238E27FC236}">
                <a16:creationId xmlns:a16="http://schemas.microsoft.com/office/drawing/2014/main" id="{50BC8F94-D8B6-0B48-8723-0C8FB0964096}"/>
              </a:ext>
            </a:extLst>
          </p:cNvPr>
          <p:cNvPicPr>
            <a:picLocks noChangeAspect="1"/>
          </p:cNvPicPr>
          <p:nvPr/>
        </p:nvPicPr>
        <p:blipFill>
          <a:blip r:embed="rId3"/>
          <a:stretch>
            <a:fillRect/>
          </a:stretch>
        </p:blipFill>
        <p:spPr>
          <a:xfrm>
            <a:off x="7188200" y="6142990"/>
            <a:ext cx="4064000" cy="393700"/>
          </a:xfrm>
          <a:prstGeom prst="rect">
            <a:avLst/>
          </a:prstGeom>
        </p:spPr>
      </p:pic>
    </p:spTree>
    <p:extLst>
      <p:ext uri="{BB962C8B-B14F-4D97-AF65-F5344CB8AC3E}">
        <p14:creationId xmlns:p14="http://schemas.microsoft.com/office/powerpoint/2010/main" val="35559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AC2C06-74EC-D94B-BE9E-5C3DDD71661E}"/>
              </a:ext>
            </a:extLst>
          </p:cNvPr>
          <p:cNvPicPr>
            <a:picLocks noChangeAspect="1"/>
          </p:cNvPicPr>
          <p:nvPr/>
        </p:nvPicPr>
        <p:blipFill>
          <a:blip r:embed="rId2"/>
          <a:stretch>
            <a:fillRect/>
          </a:stretch>
        </p:blipFill>
        <p:spPr>
          <a:xfrm>
            <a:off x="2357609" y="665696"/>
            <a:ext cx="8079162" cy="5503466"/>
          </a:xfrm>
          <a:prstGeom prst="rect">
            <a:avLst/>
          </a:prstGeom>
        </p:spPr>
      </p:pic>
      <p:pic>
        <p:nvPicPr>
          <p:cNvPr id="3" name="Imagen 2">
            <a:extLst>
              <a:ext uri="{FF2B5EF4-FFF2-40B4-BE49-F238E27FC236}">
                <a16:creationId xmlns:a16="http://schemas.microsoft.com/office/drawing/2014/main" id="{94C9492F-DCC1-924B-BE4E-E0B22C178BBE}"/>
              </a:ext>
            </a:extLst>
          </p:cNvPr>
          <p:cNvPicPr>
            <a:picLocks noChangeAspect="1"/>
          </p:cNvPicPr>
          <p:nvPr/>
        </p:nvPicPr>
        <p:blipFill>
          <a:blip r:embed="rId3"/>
          <a:stretch>
            <a:fillRect/>
          </a:stretch>
        </p:blipFill>
        <p:spPr>
          <a:xfrm>
            <a:off x="7813040" y="6158230"/>
            <a:ext cx="4064000" cy="393700"/>
          </a:xfrm>
          <a:prstGeom prst="rect">
            <a:avLst/>
          </a:prstGeom>
        </p:spPr>
      </p:pic>
      <p:sp>
        <p:nvSpPr>
          <p:cNvPr id="4" name="Flecha arriba 3">
            <a:extLst>
              <a:ext uri="{FF2B5EF4-FFF2-40B4-BE49-F238E27FC236}">
                <a16:creationId xmlns:a16="http://schemas.microsoft.com/office/drawing/2014/main" id="{6A34F31E-23E5-0343-9314-E1C22741189A}"/>
              </a:ext>
            </a:extLst>
          </p:cNvPr>
          <p:cNvSpPr/>
          <p:nvPr/>
        </p:nvSpPr>
        <p:spPr>
          <a:xfrm>
            <a:off x="9604879" y="4296102"/>
            <a:ext cx="472965" cy="1024759"/>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Flecha abajo 4">
            <a:extLst>
              <a:ext uri="{FF2B5EF4-FFF2-40B4-BE49-F238E27FC236}">
                <a16:creationId xmlns:a16="http://schemas.microsoft.com/office/drawing/2014/main" id="{26F53EE3-2B75-8844-BB6E-9FE358BEE0B1}"/>
              </a:ext>
            </a:extLst>
          </p:cNvPr>
          <p:cNvSpPr/>
          <p:nvPr/>
        </p:nvSpPr>
        <p:spPr>
          <a:xfrm>
            <a:off x="1939160" y="4162095"/>
            <a:ext cx="402685" cy="1024759"/>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izquierda 5">
            <a:extLst>
              <a:ext uri="{FF2B5EF4-FFF2-40B4-BE49-F238E27FC236}">
                <a16:creationId xmlns:a16="http://schemas.microsoft.com/office/drawing/2014/main" id="{767CA517-5818-F84C-86B8-1FE320AD11C9}"/>
              </a:ext>
            </a:extLst>
          </p:cNvPr>
          <p:cNvSpPr/>
          <p:nvPr/>
        </p:nvSpPr>
        <p:spPr>
          <a:xfrm>
            <a:off x="9513961" y="1324304"/>
            <a:ext cx="938574" cy="33107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derecha 6">
            <a:extLst>
              <a:ext uri="{FF2B5EF4-FFF2-40B4-BE49-F238E27FC236}">
                <a16:creationId xmlns:a16="http://schemas.microsoft.com/office/drawing/2014/main" id="{95C189B3-0343-CB47-9661-2B3BCDCEDB2C}"/>
              </a:ext>
            </a:extLst>
          </p:cNvPr>
          <p:cNvSpPr/>
          <p:nvPr/>
        </p:nvSpPr>
        <p:spPr>
          <a:xfrm>
            <a:off x="1371602" y="1411015"/>
            <a:ext cx="970243" cy="31531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046C438E-DBAC-714E-B95B-B6AA836A2FC9}"/>
              </a:ext>
            </a:extLst>
          </p:cNvPr>
          <p:cNvSpPr txBox="1"/>
          <p:nvPr/>
        </p:nvSpPr>
        <p:spPr>
          <a:xfrm>
            <a:off x="2140502" y="331076"/>
            <a:ext cx="7373459" cy="369332"/>
          </a:xfrm>
          <a:prstGeom prst="rect">
            <a:avLst/>
          </a:prstGeom>
          <a:noFill/>
        </p:spPr>
        <p:txBody>
          <a:bodyPr wrap="square" rtlCol="0">
            <a:spAutoFit/>
          </a:bodyPr>
          <a:lstStyle/>
          <a:p>
            <a:pPr algn="ctr"/>
            <a:r>
              <a:rPr lang="es-MX" b="1" dirty="0">
                <a:solidFill>
                  <a:srgbClr val="700606"/>
                </a:solidFill>
              </a:rPr>
              <a:t>Implicación terapéutica</a:t>
            </a:r>
          </a:p>
        </p:txBody>
      </p:sp>
      <p:sp>
        <p:nvSpPr>
          <p:cNvPr id="9" name="CuadroTexto 8">
            <a:extLst>
              <a:ext uri="{FF2B5EF4-FFF2-40B4-BE49-F238E27FC236}">
                <a16:creationId xmlns:a16="http://schemas.microsoft.com/office/drawing/2014/main" id="{8DE3B650-0A05-B949-B39D-8B75D0125C1E}"/>
              </a:ext>
            </a:extLst>
          </p:cNvPr>
          <p:cNvSpPr txBox="1"/>
          <p:nvPr/>
        </p:nvSpPr>
        <p:spPr>
          <a:xfrm>
            <a:off x="2357609" y="700408"/>
            <a:ext cx="1110805" cy="497771"/>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12261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319CC32-51EE-F24B-B406-90E5843EC9D2}"/>
              </a:ext>
            </a:extLst>
          </p:cNvPr>
          <p:cNvPicPr>
            <a:picLocks noChangeAspect="1"/>
          </p:cNvPicPr>
          <p:nvPr/>
        </p:nvPicPr>
        <p:blipFill>
          <a:blip r:embed="rId2"/>
          <a:stretch>
            <a:fillRect/>
          </a:stretch>
        </p:blipFill>
        <p:spPr>
          <a:xfrm>
            <a:off x="602000" y="285719"/>
            <a:ext cx="5231242" cy="6052677"/>
          </a:xfrm>
          <a:prstGeom prst="rect">
            <a:avLst/>
          </a:prstGeom>
        </p:spPr>
      </p:pic>
      <p:pic>
        <p:nvPicPr>
          <p:cNvPr id="3" name="Imagen 2">
            <a:extLst>
              <a:ext uri="{FF2B5EF4-FFF2-40B4-BE49-F238E27FC236}">
                <a16:creationId xmlns:a16="http://schemas.microsoft.com/office/drawing/2014/main" id="{5045D3C3-EEB7-FC45-A00E-9F5E5820D0E6}"/>
              </a:ext>
            </a:extLst>
          </p:cNvPr>
          <p:cNvPicPr>
            <a:picLocks noChangeAspect="1"/>
          </p:cNvPicPr>
          <p:nvPr/>
        </p:nvPicPr>
        <p:blipFill>
          <a:blip r:embed="rId3"/>
          <a:stretch>
            <a:fillRect/>
          </a:stretch>
        </p:blipFill>
        <p:spPr>
          <a:xfrm>
            <a:off x="6441347" y="285719"/>
            <a:ext cx="4689107" cy="6215199"/>
          </a:xfrm>
          <a:prstGeom prst="rect">
            <a:avLst/>
          </a:prstGeom>
        </p:spPr>
      </p:pic>
      <p:sp>
        <p:nvSpPr>
          <p:cNvPr id="4" name="Elipse 3">
            <a:extLst>
              <a:ext uri="{FF2B5EF4-FFF2-40B4-BE49-F238E27FC236}">
                <a16:creationId xmlns:a16="http://schemas.microsoft.com/office/drawing/2014/main" id="{23D2667B-8BBA-3F4A-BB60-267FE18A20BD}"/>
              </a:ext>
            </a:extLst>
          </p:cNvPr>
          <p:cNvSpPr/>
          <p:nvPr/>
        </p:nvSpPr>
        <p:spPr>
          <a:xfrm>
            <a:off x="6441347" y="3105807"/>
            <a:ext cx="731963" cy="55179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5C90A9D9-09D6-B74A-BCDA-A2D343FD7089}"/>
              </a:ext>
            </a:extLst>
          </p:cNvPr>
          <p:cNvPicPr>
            <a:picLocks noChangeAspect="1"/>
          </p:cNvPicPr>
          <p:nvPr/>
        </p:nvPicPr>
        <p:blipFill>
          <a:blip r:embed="rId4"/>
          <a:stretch>
            <a:fillRect/>
          </a:stretch>
        </p:blipFill>
        <p:spPr>
          <a:xfrm>
            <a:off x="4211801" y="6401458"/>
            <a:ext cx="2349500" cy="266700"/>
          </a:xfrm>
          <a:prstGeom prst="rect">
            <a:avLst/>
          </a:prstGeom>
        </p:spPr>
      </p:pic>
    </p:spTree>
    <p:extLst>
      <p:ext uri="{BB962C8B-B14F-4D97-AF65-F5344CB8AC3E}">
        <p14:creationId xmlns:p14="http://schemas.microsoft.com/office/powerpoint/2010/main" val="2514666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3B07B4-DB89-DA41-8DCB-960C4611E185}"/>
              </a:ext>
            </a:extLst>
          </p:cNvPr>
          <p:cNvPicPr>
            <a:picLocks noChangeAspect="1"/>
          </p:cNvPicPr>
          <p:nvPr/>
        </p:nvPicPr>
        <p:blipFill>
          <a:blip r:embed="rId2"/>
          <a:stretch>
            <a:fillRect/>
          </a:stretch>
        </p:blipFill>
        <p:spPr>
          <a:xfrm>
            <a:off x="2223655" y="692423"/>
            <a:ext cx="8008166" cy="5298817"/>
          </a:xfrm>
          <a:prstGeom prst="rect">
            <a:avLst/>
          </a:prstGeom>
        </p:spPr>
      </p:pic>
      <p:pic>
        <p:nvPicPr>
          <p:cNvPr id="3" name="Imagen 2">
            <a:extLst>
              <a:ext uri="{FF2B5EF4-FFF2-40B4-BE49-F238E27FC236}">
                <a16:creationId xmlns:a16="http://schemas.microsoft.com/office/drawing/2014/main" id="{F666C454-497A-8643-8126-DF0D63720C01}"/>
              </a:ext>
            </a:extLst>
          </p:cNvPr>
          <p:cNvPicPr>
            <a:picLocks noChangeAspect="1"/>
          </p:cNvPicPr>
          <p:nvPr/>
        </p:nvPicPr>
        <p:blipFill>
          <a:blip r:embed="rId3"/>
          <a:stretch>
            <a:fillRect/>
          </a:stretch>
        </p:blipFill>
        <p:spPr>
          <a:xfrm>
            <a:off x="9239250" y="6209722"/>
            <a:ext cx="1485900" cy="215900"/>
          </a:xfrm>
          <a:prstGeom prst="rect">
            <a:avLst/>
          </a:prstGeom>
        </p:spPr>
      </p:pic>
      <p:pic>
        <p:nvPicPr>
          <p:cNvPr id="4" name="Imagen 3">
            <a:extLst>
              <a:ext uri="{FF2B5EF4-FFF2-40B4-BE49-F238E27FC236}">
                <a16:creationId xmlns:a16="http://schemas.microsoft.com/office/drawing/2014/main" id="{536C39D0-A779-1B4D-BD57-83B807114B56}"/>
              </a:ext>
            </a:extLst>
          </p:cNvPr>
          <p:cNvPicPr>
            <a:picLocks noChangeAspect="1"/>
          </p:cNvPicPr>
          <p:nvPr/>
        </p:nvPicPr>
        <p:blipFill>
          <a:blip r:embed="rId4"/>
          <a:stretch>
            <a:fillRect/>
          </a:stretch>
        </p:blipFill>
        <p:spPr>
          <a:xfrm>
            <a:off x="592281" y="5631873"/>
            <a:ext cx="2207009" cy="793749"/>
          </a:xfrm>
          <a:prstGeom prst="rect">
            <a:avLst/>
          </a:prstGeom>
        </p:spPr>
      </p:pic>
    </p:spTree>
    <p:extLst>
      <p:ext uri="{BB962C8B-B14F-4D97-AF65-F5344CB8AC3E}">
        <p14:creationId xmlns:p14="http://schemas.microsoft.com/office/powerpoint/2010/main" val="308817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811160" y="692151"/>
            <a:ext cx="6032091" cy="5575914"/>
          </a:xfrm>
        </p:spPr>
        <p:txBody>
          <a:bodyPr>
            <a:noAutofit/>
          </a:bodyPr>
          <a:lstStyle/>
          <a:p>
            <a:pPr algn="just">
              <a:defRPr/>
            </a:pPr>
            <a:r>
              <a:rPr lang="es-ES" sz="2300" dirty="0">
                <a:solidFill>
                  <a:srgbClr val="000000"/>
                </a:solidFill>
                <a:latin typeface="Calibri"/>
                <a:cs typeface="Calibri"/>
              </a:rPr>
              <a:t>1. EVC puede ser prevenida.</a:t>
            </a:r>
          </a:p>
          <a:p>
            <a:pPr algn="just">
              <a:defRPr/>
            </a:pPr>
            <a:r>
              <a:rPr lang="es-ES" sz="2300" dirty="0">
                <a:solidFill>
                  <a:srgbClr val="000000"/>
                </a:solidFill>
                <a:latin typeface="Calibri"/>
                <a:cs typeface="Calibri"/>
              </a:rPr>
              <a:t>2. Puede ser tratada. </a:t>
            </a:r>
          </a:p>
          <a:p>
            <a:pPr algn="just">
              <a:defRPr/>
            </a:pPr>
            <a:r>
              <a:rPr lang="es-ES" sz="2300" dirty="0">
                <a:solidFill>
                  <a:srgbClr val="000000"/>
                </a:solidFill>
                <a:latin typeface="Calibri"/>
                <a:cs typeface="Calibri"/>
              </a:rPr>
              <a:t>3. Puede ser manejado a largo plazo.</a:t>
            </a:r>
          </a:p>
          <a:p>
            <a:pPr algn="just">
              <a:defRPr/>
            </a:pPr>
            <a:r>
              <a:rPr lang="es-ES" sz="2300" dirty="0">
                <a:solidFill>
                  <a:srgbClr val="000000"/>
                </a:solidFill>
                <a:latin typeface="Calibri"/>
                <a:cs typeface="Calibri"/>
              </a:rPr>
              <a:t>4. Uno de cada 6 personas tendrá un EVC</a:t>
            </a:r>
          </a:p>
          <a:p>
            <a:pPr algn="just">
              <a:defRPr/>
            </a:pPr>
            <a:r>
              <a:rPr lang="es-ES" sz="2300" dirty="0">
                <a:solidFill>
                  <a:srgbClr val="000000"/>
                </a:solidFill>
                <a:latin typeface="Calibri"/>
                <a:cs typeface="Calibri"/>
              </a:rPr>
              <a:t>5. Cada 6 segundos alguien muere por EVC</a:t>
            </a:r>
          </a:p>
          <a:p>
            <a:pPr algn="just">
              <a:defRPr/>
            </a:pPr>
            <a:r>
              <a:rPr lang="es-ES" sz="2300" dirty="0">
                <a:solidFill>
                  <a:srgbClr val="000000"/>
                </a:solidFill>
                <a:latin typeface="Calibri"/>
                <a:cs typeface="Calibri"/>
              </a:rPr>
              <a:t>6. Cada segundo hay un nuevo caso de EVC en el mundo</a:t>
            </a:r>
          </a:p>
          <a:p>
            <a:pPr algn="just">
              <a:defRPr/>
            </a:pPr>
            <a:r>
              <a:rPr lang="es-ES" sz="2300" dirty="0">
                <a:solidFill>
                  <a:srgbClr val="000000"/>
                </a:solidFill>
                <a:latin typeface="Calibri"/>
                <a:cs typeface="Calibri"/>
              </a:rPr>
              <a:t>7. De las 15 millones de personas que tienen un EVC en un año, 6 </a:t>
            </a:r>
            <a:r>
              <a:rPr lang="es-ES" sz="2300" dirty="0" err="1">
                <a:solidFill>
                  <a:srgbClr val="000000"/>
                </a:solidFill>
                <a:latin typeface="Calibri"/>
                <a:cs typeface="Calibri"/>
              </a:rPr>
              <a:t>mlls</a:t>
            </a:r>
            <a:r>
              <a:rPr lang="es-ES" sz="2300" dirty="0">
                <a:solidFill>
                  <a:srgbClr val="000000"/>
                </a:solidFill>
                <a:latin typeface="Calibri"/>
                <a:cs typeface="Calibri"/>
              </a:rPr>
              <a:t> </a:t>
            </a:r>
            <a:r>
              <a:rPr lang="es-ES" sz="2300" b="1" dirty="0">
                <a:solidFill>
                  <a:srgbClr val="000000"/>
                </a:solidFill>
                <a:latin typeface="Calibri"/>
                <a:cs typeface="Calibri"/>
              </a:rPr>
              <a:t>no sobreviven</a:t>
            </a:r>
            <a:r>
              <a:rPr lang="es-ES" sz="2300" dirty="0">
                <a:solidFill>
                  <a:srgbClr val="000000"/>
                </a:solidFill>
                <a:latin typeface="Calibri"/>
                <a:cs typeface="Calibri"/>
              </a:rPr>
              <a:t>. </a:t>
            </a:r>
          </a:p>
          <a:p>
            <a:pPr algn="just">
              <a:defRPr/>
            </a:pPr>
            <a:r>
              <a:rPr lang="es-ES" sz="2300" dirty="0">
                <a:solidFill>
                  <a:srgbClr val="000000"/>
                </a:solidFill>
                <a:latin typeface="Calibri"/>
                <a:cs typeface="Calibri"/>
              </a:rPr>
              <a:t>8. Aprox. 30 millones de personas han tenido un EVC  </a:t>
            </a:r>
          </a:p>
          <a:p>
            <a:pPr algn="just">
              <a:defRPr/>
            </a:pPr>
            <a:r>
              <a:rPr lang="es-ES" sz="2300" dirty="0">
                <a:solidFill>
                  <a:srgbClr val="000000"/>
                </a:solidFill>
                <a:latin typeface="Calibri"/>
                <a:cs typeface="Calibri"/>
              </a:rPr>
              <a:t>9. Principal causa de </a:t>
            </a:r>
            <a:r>
              <a:rPr lang="es-ES" sz="2300" b="1" dirty="0">
                <a:solidFill>
                  <a:srgbClr val="000000"/>
                </a:solidFill>
                <a:latin typeface="Calibri"/>
                <a:cs typeface="Calibri"/>
              </a:rPr>
              <a:t>discapacidad</a:t>
            </a:r>
            <a:r>
              <a:rPr lang="es-ES" sz="2300" dirty="0">
                <a:solidFill>
                  <a:srgbClr val="000000"/>
                </a:solidFill>
                <a:latin typeface="Calibri"/>
                <a:cs typeface="Calibri"/>
              </a:rPr>
              <a:t> en el mundo</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9763" r="1"/>
          <a:stretch/>
        </p:blipFill>
        <p:spPr bwMode="auto">
          <a:xfrm>
            <a:off x="7194550" y="662655"/>
            <a:ext cx="3473450" cy="5991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505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AC479F-9AFB-9743-A126-CF4AA07EF736}"/>
              </a:ext>
            </a:extLst>
          </p:cNvPr>
          <p:cNvPicPr>
            <a:picLocks noChangeAspect="1"/>
          </p:cNvPicPr>
          <p:nvPr/>
        </p:nvPicPr>
        <p:blipFill rotWithShape="1">
          <a:blip r:embed="rId2"/>
          <a:srcRect t="69647"/>
          <a:stretch/>
        </p:blipFill>
        <p:spPr>
          <a:xfrm>
            <a:off x="2155058" y="4244709"/>
            <a:ext cx="8042607" cy="1528971"/>
          </a:xfrm>
          <a:prstGeom prst="rect">
            <a:avLst/>
          </a:prstGeom>
        </p:spPr>
      </p:pic>
      <p:graphicFrame>
        <p:nvGraphicFramePr>
          <p:cNvPr id="3" name="Tabla 2">
            <a:extLst>
              <a:ext uri="{FF2B5EF4-FFF2-40B4-BE49-F238E27FC236}">
                <a16:creationId xmlns:a16="http://schemas.microsoft.com/office/drawing/2014/main" id="{2BFB54B2-BBCC-7444-B7E1-4A75160417DF}"/>
              </a:ext>
            </a:extLst>
          </p:cNvPr>
          <p:cNvGraphicFramePr>
            <a:graphicFrameLocks noGrp="1"/>
          </p:cNvGraphicFramePr>
          <p:nvPr>
            <p:extLst>
              <p:ext uri="{D42A27DB-BD31-4B8C-83A1-F6EECF244321}">
                <p14:modId xmlns:p14="http://schemas.microsoft.com/office/powerpoint/2010/main" val="873578519"/>
              </p:ext>
            </p:extLst>
          </p:nvPr>
        </p:nvGraphicFramePr>
        <p:xfrm>
          <a:off x="1152197" y="718021"/>
          <a:ext cx="9599886" cy="3215406"/>
        </p:xfrm>
        <a:graphic>
          <a:graphicData uri="http://schemas.openxmlformats.org/drawingml/2006/table">
            <a:tbl>
              <a:tblPr firstRow="1" bandRow="1">
                <a:tableStyleId>{E8B1032C-EA38-4F05-BA0D-38AFFFC7BED3}</a:tableStyleId>
              </a:tblPr>
              <a:tblGrid>
                <a:gridCol w="1599981">
                  <a:extLst>
                    <a:ext uri="{9D8B030D-6E8A-4147-A177-3AD203B41FA5}">
                      <a16:colId xmlns:a16="http://schemas.microsoft.com/office/drawing/2014/main" val="2360099576"/>
                    </a:ext>
                  </a:extLst>
                </a:gridCol>
                <a:gridCol w="1599981">
                  <a:extLst>
                    <a:ext uri="{9D8B030D-6E8A-4147-A177-3AD203B41FA5}">
                      <a16:colId xmlns:a16="http://schemas.microsoft.com/office/drawing/2014/main" val="3141650226"/>
                    </a:ext>
                  </a:extLst>
                </a:gridCol>
                <a:gridCol w="1599981">
                  <a:extLst>
                    <a:ext uri="{9D8B030D-6E8A-4147-A177-3AD203B41FA5}">
                      <a16:colId xmlns:a16="http://schemas.microsoft.com/office/drawing/2014/main" val="2685369099"/>
                    </a:ext>
                  </a:extLst>
                </a:gridCol>
                <a:gridCol w="1599981">
                  <a:extLst>
                    <a:ext uri="{9D8B030D-6E8A-4147-A177-3AD203B41FA5}">
                      <a16:colId xmlns:a16="http://schemas.microsoft.com/office/drawing/2014/main" val="2112244637"/>
                    </a:ext>
                  </a:extLst>
                </a:gridCol>
                <a:gridCol w="1599981">
                  <a:extLst>
                    <a:ext uri="{9D8B030D-6E8A-4147-A177-3AD203B41FA5}">
                      <a16:colId xmlns:a16="http://schemas.microsoft.com/office/drawing/2014/main" val="299375985"/>
                    </a:ext>
                  </a:extLst>
                </a:gridCol>
                <a:gridCol w="1599981">
                  <a:extLst>
                    <a:ext uri="{9D8B030D-6E8A-4147-A177-3AD203B41FA5}">
                      <a16:colId xmlns:a16="http://schemas.microsoft.com/office/drawing/2014/main" val="2821739628"/>
                    </a:ext>
                  </a:extLst>
                </a:gridCol>
              </a:tblGrid>
              <a:tr h="429221">
                <a:tc>
                  <a:txBody>
                    <a:bodyPr/>
                    <a:lstStyle/>
                    <a:p>
                      <a:r>
                        <a:rPr lang="es-MX" dirty="0"/>
                        <a:t>nombre</a:t>
                      </a:r>
                    </a:p>
                  </a:txBody>
                  <a:tcPr/>
                </a:tc>
                <a:tc>
                  <a:txBody>
                    <a:bodyPr/>
                    <a:lstStyle/>
                    <a:p>
                      <a:r>
                        <a:rPr lang="es-MX" dirty="0"/>
                        <a:t>n</a:t>
                      </a:r>
                    </a:p>
                  </a:txBody>
                  <a:tcPr/>
                </a:tc>
                <a:tc>
                  <a:txBody>
                    <a:bodyPr/>
                    <a:lstStyle/>
                    <a:p>
                      <a:r>
                        <a:rPr lang="es-MX" dirty="0"/>
                        <a:t>droga</a:t>
                      </a:r>
                    </a:p>
                  </a:txBody>
                  <a:tcPr/>
                </a:tc>
                <a:tc>
                  <a:txBody>
                    <a:bodyPr/>
                    <a:lstStyle/>
                    <a:p>
                      <a:r>
                        <a:rPr lang="es-MX" dirty="0"/>
                        <a:t>ventana</a:t>
                      </a:r>
                    </a:p>
                  </a:txBody>
                  <a:tcPr/>
                </a:tc>
                <a:tc>
                  <a:txBody>
                    <a:bodyPr/>
                    <a:lstStyle/>
                    <a:p>
                      <a:r>
                        <a:rPr lang="es-MX" dirty="0"/>
                        <a:t>Px</a:t>
                      </a:r>
                    </a:p>
                  </a:txBody>
                  <a:tcPr/>
                </a:tc>
                <a:tc>
                  <a:txBody>
                    <a:bodyPr/>
                    <a:lstStyle/>
                    <a:p>
                      <a:r>
                        <a:rPr lang="es-MX" dirty="0"/>
                        <a:t>trombolisis</a:t>
                      </a:r>
                    </a:p>
                  </a:txBody>
                  <a:tcPr/>
                </a:tc>
                <a:extLst>
                  <a:ext uri="{0D108BD9-81ED-4DB2-BD59-A6C34878D82A}">
                    <a16:rowId xmlns:a16="http://schemas.microsoft.com/office/drawing/2014/main" val="3340154051"/>
                  </a:ext>
                </a:extLst>
              </a:tr>
              <a:tr h="429221">
                <a:tc>
                  <a:txBody>
                    <a:bodyPr/>
                    <a:lstStyle/>
                    <a:p>
                      <a:r>
                        <a:rPr lang="es-MX" dirty="0"/>
                        <a:t>NeuMAST</a:t>
                      </a:r>
                    </a:p>
                  </a:txBody>
                  <a:tcPr/>
                </a:tc>
                <a:tc>
                  <a:txBody>
                    <a:bodyPr/>
                    <a:lstStyle/>
                    <a:p>
                      <a:r>
                        <a:rPr lang="es-MX" dirty="0"/>
                        <a:t>139</a:t>
                      </a:r>
                    </a:p>
                  </a:txBody>
                  <a:tcPr/>
                </a:tc>
                <a:tc>
                  <a:txBody>
                    <a:bodyPr/>
                    <a:lstStyle/>
                    <a:p>
                      <a:r>
                        <a:rPr lang="es-MX" dirty="0"/>
                        <a:t>minociclina</a:t>
                      </a:r>
                    </a:p>
                  </a:txBody>
                  <a:tcPr/>
                </a:tc>
                <a:tc>
                  <a:txBody>
                    <a:bodyPr/>
                    <a:lstStyle/>
                    <a:p>
                      <a:r>
                        <a:rPr lang="es-MX" dirty="0"/>
                        <a:t>48 hrs</a:t>
                      </a:r>
                    </a:p>
                  </a:txBody>
                  <a:tcPr/>
                </a:tc>
                <a:tc>
                  <a:txBody>
                    <a:bodyPr/>
                    <a:lstStyle/>
                    <a:p>
                      <a:r>
                        <a:rPr lang="es-MX" dirty="0"/>
                        <a:t>mRs</a:t>
                      </a:r>
                    </a:p>
                  </a:txBody>
                  <a:tcPr/>
                </a:tc>
                <a:tc>
                  <a:txBody>
                    <a:bodyPr/>
                    <a:lstStyle/>
                    <a:p>
                      <a:r>
                        <a:rPr lang="es-MX" dirty="0"/>
                        <a:t>NR</a:t>
                      </a:r>
                    </a:p>
                  </a:txBody>
                  <a:tcPr/>
                </a:tc>
                <a:extLst>
                  <a:ext uri="{0D108BD9-81ED-4DB2-BD59-A6C34878D82A}">
                    <a16:rowId xmlns:a16="http://schemas.microsoft.com/office/drawing/2014/main" val="384015686"/>
                  </a:ext>
                </a:extLst>
              </a:tr>
              <a:tr h="429221">
                <a:tc>
                  <a:txBody>
                    <a:bodyPr/>
                    <a:lstStyle/>
                    <a:p>
                      <a:r>
                        <a:rPr lang="es-MX" dirty="0"/>
                        <a:t>PIMSS</a:t>
                      </a:r>
                    </a:p>
                  </a:txBody>
                  <a:tcPr/>
                </a:tc>
                <a:tc>
                  <a:txBody>
                    <a:bodyPr/>
                    <a:lstStyle/>
                    <a:p>
                      <a:r>
                        <a:rPr lang="es-MX" dirty="0"/>
                        <a:t>95</a:t>
                      </a:r>
                    </a:p>
                  </a:txBody>
                  <a:tcPr/>
                </a:tc>
                <a:tc>
                  <a:txBody>
                    <a:bodyPr/>
                    <a:lstStyle/>
                    <a:p>
                      <a:r>
                        <a:rPr lang="es-MX" dirty="0"/>
                        <a:t>minociclina</a:t>
                      </a:r>
                    </a:p>
                  </a:txBody>
                  <a:tcPr/>
                </a:tc>
                <a:tc>
                  <a:txBody>
                    <a:bodyPr/>
                    <a:lstStyle/>
                    <a:p>
                      <a:r>
                        <a:rPr lang="es-MX" dirty="0"/>
                        <a:t>24 hr</a:t>
                      </a:r>
                    </a:p>
                  </a:txBody>
                  <a:tcPr/>
                </a:tc>
                <a:tc>
                  <a:txBody>
                    <a:bodyPr/>
                    <a:lstStyle/>
                    <a:p>
                      <a:r>
                        <a:rPr lang="es-MX" dirty="0"/>
                        <a:t>mRs</a:t>
                      </a:r>
                    </a:p>
                  </a:txBody>
                  <a:tcPr/>
                </a:tc>
                <a:tc>
                  <a:txBody>
                    <a:bodyPr/>
                    <a:lstStyle/>
                    <a:p>
                      <a:r>
                        <a:rPr lang="es-MX" dirty="0"/>
                        <a:t>18%</a:t>
                      </a:r>
                    </a:p>
                  </a:txBody>
                  <a:tcPr/>
                </a:tc>
                <a:extLst>
                  <a:ext uri="{0D108BD9-81ED-4DB2-BD59-A6C34878D82A}">
                    <a16:rowId xmlns:a16="http://schemas.microsoft.com/office/drawing/2014/main" val="3103646232"/>
                  </a:ext>
                </a:extLst>
              </a:tr>
              <a:tr h="429221">
                <a:tc>
                  <a:txBody>
                    <a:bodyPr/>
                    <a:lstStyle/>
                    <a:p>
                      <a:r>
                        <a:rPr lang="es-MX" dirty="0"/>
                        <a:t>URICOICTUS</a:t>
                      </a:r>
                    </a:p>
                  </a:txBody>
                  <a:tcPr/>
                </a:tc>
                <a:tc>
                  <a:txBody>
                    <a:bodyPr/>
                    <a:lstStyle/>
                    <a:p>
                      <a:r>
                        <a:rPr lang="es-MX" dirty="0"/>
                        <a:t>421</a:t>
                      </a:r>
                    </a:p>
                  </a:txBody>
                  <a:tcPr/>
                </a:tc>
                <a:tc>
                  <a:txBody>
                    <a:bodyPr/>
                    <a:lstStyle/>
                    <a:p>
                      <a:r>
                        <a:rPr lang="es-MX" dirty="0"/>
                        <a:t>Ac urico</a:t>
                      </a:r>
                    </a:p>
                  </a:txBody>
                  <a:tcPr/>
                </a:tc>
                <a:tc>
                  <a:txBody>
                    <a:bodyPr/>
                    <a:lstStyle/>
                    <a:p>
                      <a:r>
                        <a:rPr lang="es-MX" dirty="0"/>
                        <a:t>4-5hr</a:t>
                      </a:r>
                    </a:p>
                  </a:txBody>
                  <a:tcPr/>
                </a:tc>
                <a:tc>
                  <a:txBody>
                    <a:bodyPr/>
                    <a:lstStyle/>
                    <a:p>
                      <a:r>
                        <a:rPr lang="es-MX" dirty="0"/>
                        <a:t>mRs</a:t>
                      </a:r>
                    </a:p>
                  </a:txBody>
                  <a:tcPr/>
                </a:tc>
                <a:tc>
                  <a:txBody>
                    <a:bodyPr/>
                    <a:lstStyle/>
                    <a:p>
                      <a:r>
                        <a:rPr lang="es-MX" dirty="0"/>
                        <a:t>100%</a:t>
                      </a:r>
                    </a:p>
                  </a:txBody>
                  <a:tcPr/>
                </a:tc>
                <a:extLst>
                  <a:ext uri="{0D108BD9-81ED-4DB2-BD59-A6C34878D82A}">
                    <a16:rowId xmlns:a16="http://schemas.microsoft.com/office/drawing/2014/main" val="649076859"/>
                  </a:ext>
                </a:extLst>
              </a:tr>
              <a:tr h="429221">
                <a:tc>
                  <a:txBody>
                    <a:bodyPr/>
                    <a:lstStyle/>
                    <a:p>
                      <a:endParaRPr lang="es-MX" dirty="0"/>
                    </a:p>
                  </a:txBody>
                  <a:tcPr/>
                </a:tc>
                <a:tc>
                  <a:txBody>
                    <a:bodyPr/>
                    <a:lstStyle/>
                    <a:p>
                      <a:r>
                        <a:rPr lang="es-MX" dirty="0"/>
                        <a:t>22</a:t>
                      </a:r>
                    </a:p>
                  </a:txBody>
                  <a:tcPr/>
                </a:tc>
                <a:tc>
                  <a:txBody>
                    <a:bodyPr/>
                    <a:lstStyle/>
                    <a:p>
                      <a:r>
                        <a:rPr lang="es-MX" dirty="0"/>
                        <a:t>fingolimod</a:t>
                      </a:r>
                    </a:p>
                  </a:txBody>
                  <a:tcPr/>
                </a:tc>
                <a:tc>
                  <a:txBody>
                    <a:bodyPr/>
                    <a:lstStyle/>
                    <a:p>
                      <a:r>
                        <a:rPr lang="es-MX" dirty="0"/>
                        <a:t>72 hr</a:t>
                      </a:r>
                    </a:p>
                  </a:txBody>
                  <a:tcPr/>
                </a:tc>
                <a:tc>
                  <a:txBody>
                    <a:bodyPr/>
                    <a:lstStyle/>
                    <a:p>
                      <a:r>
                        <a:rPr lang="es-MX" dirty="0"/>
                        <a:t>mRs</a:t>
                      </a:r>
                    </a:p>
                  </a:txBody>
                  <a:tcPr/>
                </a:tc>
                <a:tc>
                  <a:txBody>
                    <a:bodyPr/>
                    <a:lstStyle/>
                    <a:p>
                      <a:r>
                        <a:rPr lang="es-MX" dirty="0"/>
                        <a:t>0%</a:t>
                      </a:r>
                    </a:p>
                  </a:txBody>
                  <a:tcPr/>
                </a:tc>
                <a:extLst>
                  <a:ext uri="{0D108BD9-81ED-4DB2-BD59-A6C34878D82A}">
                    <a16:rowId xmlns:a16="http://schemas.microsoft.com/office/drawing/2014/main" val="3868270762"/>
                  </a:ext>
                </a:extLst>
              </a:tr>
              <a:tr h="429221">
                <a:tc>
                  <a:txBody>
                    <a:bodyPr/>
                    <a:lstStyle/>
                    <a:p>
                      <a:endParaRPr lang="es-MX"/>
                    </a:p>
                  </a:txBody>
                  <a:tcPr/>
                </a:tc>
                <a:tc>
                  <a:txBody>
                    <a:bodyPr/>
                    <a:lstStyle/>
                    <a:p>
                      <a:r>
                        <a:rPr lang="es-MX" dirty="0"/>
                        <a:t>47</a:t>
                      </a:r>
                    </a:p>
                  </a:txBody>
                  <a:tcPr/>
                </a:tc>
                <a:tc>
                  <a:txBody>
                    <a:bodyPr/>
                    <a:lstStyle/>
                    <a:p>
                      <a:r>
                        <a:rPr lang="es-MX" dirty="0"/>
                        <a:t>fingolimod</a:t>
                      </a:r>
                    </a:p>
                  </a:txBody>
                  <a:tcPr/>
                </a:tc>
                <a:tc>
                  <a:txBody>
                    <a:bodyPr/>
                    <a:lstStyle/>
                    <a:p>
                      <a:r>
                        <a:rPr lang="es-MX" dirty="0"/>
                        <a:t>4-5 hr</a:t>
                      </a:r>
                    </a:p>
                  </a:txBody>
                  <a:tcPr/>
                </a:tc>
                <a:tc>
                  <a:txBody>
                    <a:bodyPr/>
                    <a:lstStyle/>
                    <a:p>
                      <a:r>
                        <a:rPr lang="es-MX" dirty="0"/>
                        <a:t>mRs</a:t>
                      </a:r>
                    </a:p>
                  </a:txBody>
                  <a:tcPr/>
                </a:tc>
                <a:tc>
                  <a:txBody>
                    <a:bodyPr/>
                    <a:lstStyle/>
                    <a:p>
                      <a:r>
                        <a:rPr lang="es-MX" dirty="0"/>
                        <a:t>47%</a:t>
                      </a:r>
                    </a:p>
                  </a:txBody>
                  <a:tcPr/>
                </a:tc>
                <a:extLst>
                  <a:ext uri="{0D108BD9-81ED-4DB2-BD59-A6C34878D82A}">
                    <a16:rowId xmlns:a16="http://schemas.microsoft.com/office/drawing/2014/main" val="336820430"/>
                  </a:ext>
                </a:extLst>
              </a:tr>
              <a:tr h="429221">
                <a:tc>
                  <a:txBody>
                    <a:bodyPr/>
                    <a:lstStyle/>
                    <a:p>
                      <a:r>
                        <a:rPr lang="es-MX" dirty="0"/>
                        <a:t>ACTION</a:t>
                      </a:r>
                    </a:p>
                  </a:txBody>
                  <a:tcPr/>
                </a:tc>
                <a:tc>
                  <a:txBody>
                    <a:bodyPr/>
                    <a:lstStyle/>
                    <a:p>
                      <a:r>
                        <a:rPr lang="es-MX" dirty="0"/>
                        <a:t>120</a:t>
                      </a:r>
                    </a:p>
                  </a:txBody>
                  <a:tcPr/>
                </a:tc>
                <a:tc>
                  <a:txBody>
                    <a:bodyPr/>
                    <a:lstStyle/>
                    <a:p>
                      <a:r>
                        <a:rPr lang="es-MX" dirty="0"/>
                        <a:t>Natalizumab</a:t>
                      </a:r>
                    </a:p>
                  </a:txBody>
                  <a:tcPr/>
                </a:tc>
                <a:tc>
                  <a:txBody>
                    <a:bodyPr/>
                    <a:lstStyle/>
                    <a:p>
                      <a:r>
                        <a:rPr lang="es-MX" dirty="0"/>
                        <a:t>9 hr</a:t>
                      </a:r>
                    </a:p>
                  </a:txBody>
                  <a:tcPr/>
                </a:tc>
                <a:tc>
                  <a:txBody>
                    <a:bodyPr/>
                    <a:lstStyle/>
                    <a:p>
                      <a:r>
                        <a:rPr lang="es-MX" dirty="0"/>
                        <a:t>Crecimiento del IC</a:t>
                      </a:r>
                    </a:p>
                  </a:txBody>
                  <a:tcPr/>
                </a:tc>
                <a:tc>
                  <a:txBody>
                    <a:bodyPr/>
                    <a:lstStyle/>
                    <a:p>
                      <a:r>
                        <a:rPr lang="es-MX" dirty="0"/>
                        <a:t>76%</a:t>
                      </a:r>
                    </a:p>
                  </a:txBody>
                  <a:tcPr/>
                </a:tc>
                <a:extLst>
                  <a:ext uri="{0D108BD9-81ED-4DB2-BD59-A6C34878D82A}">
                    <a16:rowId xmlns:a16="http://schemas.microsoft.com/office/drawing/2014/main" val="3943809662"/>
                  </a:ext>
                </a:extLst>
              </a:tr>
            </a:tbl>
          </a:graphicData>
        </a:graphic>
      </p:graphicFrame>
      <p:pic>
        <p:nvPicPr>
          <p:cNvPr id="4" name="Imagen 3">
            <a:extLst>
              <a:ext uri="{FF2B5EF4-FFF2-40B4-BE49-F238E27FC236}">
                <a16:creationId xmlns:a16="http://schemas.microsoft.com/office/drawing/2014/main" id="{3FC10441-2166-314A-A507-4347C59A1B0A}"/>
              </a:ext>
            </a:extLst>
          </p:cNvPr>
          <p:cNvPicPr>
            <a:picLocks noChangeAspect="1"/>
          </p:cNvPicPr>
          <p:nvPr/>
        </p:nvPicPr>
        <p:blipFill>
          <a:blip r:embed="rId3"/>
          <a:stretch>
            <a:fillRect/>
          </a:stretch>
        </p:blipFill>
        <p:spPr>
          <a:xfrm>
            <a:off x="5993304" y="6180083"/>
            <a:ext cx="3605271" cy="409247"/>
          </a:xfrm>
          <a:prstGeom prst="rect">
            <a:avLst/>
          </a:prstGeom>
        </p:spPr>
      </p:pic>
    </p:spTree>
    <p:extLst>
      <p:ext uri="{BB962C8B-B14F-4D97-AF65-F5344CB8AC3E}">
        <p14:creationId xmlns:p14="http://schemas.microsoft.com/office/powerpoint/2010/main" val="19394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525818-A535-1E49-AFC9-D47DFF485F9A}"/>
              </a:ext>
            </a:extLst>
          </p:cNvPr>
          <p:cNvPicPr>
            <a:picLocks noChangeAspect="1"/>
          </p:cNvPicPr>
          <p:nvPr/>
        </p:nvPicPr>
        <p:blipFill>
          <a:blip r:embed="rId2"/>
          <a:stretch>
            <a:fillRect/>
          </a:stretch>
        </p:blipFill>
        <p:spPr>
          <a:xfrm>
            <a:off x="596023" y="917902"/>
            <a:ext cx="6779642" cy="4899573"/>
          </a:xfrm>
          <a:prstGeom prst="rect">
            <a:avLst/>
          </a:prstGeom>
        </p:spPr>
      </p:pic>
      <p:sp>
        <p:nvSpPr>
          <p:cNvPr id="3" name="CuadroTexto 2">
            <a:extLst>
              <a:ext uri="{FF2B5EF4-FFF2-40B4-BE49-F238E27FC236}">
                <a16:creationId xmlns:a16="http://schemas.microsoft.com/office/drawing/2014/main" id="{E6CA19FC-4A88-A64A-A522-B5A4AB003034}"/>
              </a:ext>
            </a:extLst>
          </p:cNvPr>
          <p:cNvSpPr txBox="1"/>
          <p:nvPr/>
        </p:nvSpPr>
        <p:spPr>
          <a:xfrm>
            <a:off x="7488621" y="1122857"/>
            <a:ext cx="4288220" cy="4065857"/>
          </a:xfrm>
          <a:prstGeom prst="rect">
            <a:avLst/>
          </a:prstGeom>
          <a:noFill/>
        </p:spPr>
        <p:txBody>
          <a:bodyPr wrap="square" rtlCol="0">
            <a:spAutoFit/>
          </a:bodyPr>
          <a:lstStyle/>
          <a:p>
            <a:r>
              <a:rPr lang="es-MX" dirty="0"/>
              <a:t>Natalizumab</a:t>
            </a:r>
          </a:p>
          <a:p>
            <a:pPr marL="285750" indent="-285750">
              <a:lnSpc>
                <a:spcPct val="150000"/>
              </a:lnSpc>
              <a:buFont typeface="Arial" panose="020B0604020202020204" pitchFamily="34" charset="0"/>
              <a:buChar char="•"/>
            </a:pPr>
            <a:r>
              <a:rPr lang="es-MX" dirty="0"/>
              <a:t>Anticuerpo humanizado</a:t>
            </a:r>
          </a:p>
          <a:p>
            <a:pPr marL="285750" indent="-285750">
              <a:lnSpc>
                <a:spcPct val="150000"/>
              </a:lnSpc>
              <a:buFont typeface="Arial" panose="020B0604020202020204" pitchFamily="34" charset="0"/>
              <a:buChar char="•"/>
            </a:pPr>
            <a:r>
              <a:rPr lang="es-MX" dirty="0"/>
              <a:t>Bloquea la integrina </a:t>
            </a:r>
          </a:p>
          <a:p>
            <a:pPr marL="285750" indent="-285750">
              <a:lnSpc>
                <a:spcPct val="150000"/>
              </a:lnSpc>
              <a:buFont typeface="Arial" panose="020B0604020202020204" pitchFamily="34" charset="0"/>
              <a:buChar char="•"/>
            </a:pPr>
            <a:r>
              <a:rPr lang="es-MX" dirty="0"/>
              <a:t>Altera la migración leucocitaria en el endotelio vascular  y previene la infiltración al parenquima cerebral de monocitos y linfocitos.</a:t>
            </a:r>
          </a:p>
          <a:p>
            <a:pPr marL="285750" indent="-285750">
              <a:lnSpc>
                <a:spcPct val="150000"/>
              </a:lnSpc>
              <a:buFont typeface="Arial" panose="020B0604020202020204" pitchFamily="34" charset="0"/>
              <a:buChar char="•"/>
            </a:pPr>
            <a:r>
              <a:rPr lang="es-MX" dirty="0"/>
              <a:t>Efecto protector en la liberación de mediadores inflamatorios</a:t>
            </a:r>
          </a:p>
          <a:p>
            <a:pPr marL="285750" indent="-285750">
              <a:lnSpc>
                <a:spcPct val="150000"/>
              </a:lnSpc>
              <a:buFont typeface="Arial" panose="020B0604020202020204" pitchFamily="34" charset="0"/>
              <a:buChar char="•"/>
            </a:pPr>
            <a:r>
              <a:rPr lang="es-MX" dirty="0"/>
              <a:t>Previene contra antoantigenos; célula T, </a:t>
            </a:r>
          </a:p>
        </p:txBody>
      </p:sp>
      <p:pic>
        <p:nvPicPr>
          <p:cNvPr id="4" name="Imagen 3">
            <a:extLst>
              <a:ext uri="{FF2B5EF4-FFF2-40B4-BE49-F238E27FC236}">
                <a16:creationId xmlns:a16="http://schemas.microsoft.com/office/drawing/2014/main" id="{299EBCE7-416F-DE41-8FC4-24C44B3FF387}"/>
              </a:ext>
            </a:extLst>
          </p:cNvPr>
          <p:cNvPicPr>
            <a:picLocks noChangeAspect="1"/>
          </p:cNvPicPr>
          <p:nvPr/>
        </p:nvPicPr>
        <p:blipFill>
          <a:blip r:embed="rId3"/>
          <a:stretch>
            <a:fillRect/>
          </a:stretch>
        </p:blipFill>
        <p:spPr>
          <a:xfrm>
            <a:off x="5835650" y="6241312"/>
            <a:ext cx="2788088" cy="316486"/>
          </a:xfrm>
          <a:prstGeom prst="rect">
            <a:avLst/>
          </a:prstGeom>
        </p:spPr>
      </p:pic>
    </p:spTree>
    <p:extLst>
      <p:ext uri="{BB962C8B-B14F-4D97-AF65-F5344CB8AC3E}">
        <p14:creationId xmlns:p14="http://schemas.microsoft.com/office/powerpoint/2010/main" val="4093066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868799-3FF1-244B-9464-1CBB32ABB496}"/>
              </a:ext>
            </a:extLst>
          </p:cNvPr>
          <p:cNvPicPr>
            <a:picLocks noChangeAspect="1"/>
          </p:cNvPicPr>
          <p:nvPr/>
        </p:nvPicPr>
        <p:blipFill rotWithShape="1">
          <a:blip r:embed="rId2"/>
          <a:srcRect t="3635"/>
          <a:stretch/>
        </p:blipFill>
        <p:spPr>
          <a:xfrm>
            <a:off x="5705686" y="999066"/>
            <a:ext cx="5165513" cy="5201209"/>
          </a:xfrm>
          <a:prstGeom prst="rect">
            <a:avLst/>
          </a:prstGeom>
        </p:spPr>
      </p:pic>
      <p:sp>
        <p:nvSpPr>
          <p:cNvPr id="3" name="CuadroTexto 2">
            <a:extLst>
              <a:ext uri="{FF2B5EF4-FFF2-40B4-BE49-F238E27FC236}">
                <a16:creationId xmlns:a16="http://schemas.microsoft.com/office/drawing/2014/main" id="{3AA787C8-40A4-4247-804C-C6A93F190406}"/>
              </a:ext>
            </a:extLst>
          </p:cNvPr>
          <p:cNvSpPr txBox="1"/>
          <p:nvPr/>
        </p:nvSpPr>
        <p:spPr>
          <a:xfrm>
            <a:off x="524933" y="728133"/>
            <a:ext cx="4402667" cy="830997"/>
          </a:xfrm>
          <a:prstGeom prst="rect">
            <a:avLst/>
          </a:prstGeom>
          <a:noFill/>
        </p:spPr>
        <p:txBody>
          <a:bodyPr wrap="square" rtlCol="0">
            <a:spAutoFit/>
          </a:bodyPr>
          <a:lstStyle/>
          <a:p>
            <a:r>
              <a:rPr lang="es-MX" sz="2400" i="1" dirty="0">
                <a:solidFill>
                  <a:srgbClr val="C00000"/>
                </a:solidFill>
              </a:rPr>
              <a:t>La respuesta inmune al daño cerebral isquémico</a:t>
            </a:r>
          </a:p>
        </p:txBody>
      </p:sp>
      <p:sp>
        <p:nvSpPr>
          <p:cNvPr id="4" name="CuadroTexto 3">
            <a:extLst>
              <a:ext uri="{FF2B5EF4-FFF2-40B4-BE49-F238E27FC236}">
                <a16:creationId xmlns:a16="http://schemas.microsoft.com/office/drawing/2014/main" id="{9A012858-C52F-7648-82D4-40E1AA33AFF3}"/>
              </a:ext>
            </a:extLst>
          </p:cNvPr>
          <p:cNvSpPr txBox="1"/>
          <p:nvPr/>
        </p:nvSpPr>
        <p:spPr>
          <a:xfrm>
            <a:off x="1777152" y="3276504"/>
            <a:ext cx="3928534" cy="923330"/>
          </a:xfrm>
          <a:prstGeom prst="rect">
            <a:avLst/>
          </a:prstGeom>
          <a:noFill/>
        </p:spPr>
        <p:txBody>
          <a:bodyPr wrap="square" rtlCol="0">
            <a:spAutoFit/>
          </a:bodyPr>
          <a:lstStyle/>
          <a:p>
            <a:pPr algn="ctr"/>
            <a:r>
              <a:rPr lang="es-MX" dirty="0">
                <a:latin typeface="Times" pitchFamily="2" charset="0"/>
              </a:rPr>
              <a:t>Impacto de la las célula T</a:t>
            </a:r>
          </a:p>
          <a:p>
            <a:pPr algn="ctr"/>
            <a:r>
              <a:rPr lang="es-MX" dirty="0">
                <a:latin typeface="Times" pitchFamily="2" charset="0"/>
              </a:rPr>
              <a:t> pro-inflamatoria en la union neurovascular</a:t>
            </a:r>
          </a:p>
        </p:txBody>
      </p:sp>
      <p:pic>
        <p:nvPicPr>
          <p:cNvPr id="5" name="Imagen 4">
            <a:extLst>
              <a:ext uri="{FF2B5EF4-FFF2-40B4-BE49-F238E27FC236}">
                <a16:creationId xmlns:a16="http://schemas.microsoft.com/office/drawing/2014/main" id="{B0387988-0434-A64E-B19C-E5210F792A4F}"/>
              </a:ext>
            </a:extLst>
          </p:cNvPr>
          <p:cNvPicPr>
            <a:picLocks noChangeAspect="1"/>
          </p:cNvPicPr>
          <p:nvPr/>
        </p:nvPicPr>
        <p:blipFill>
          <a:blip r:embed="rId3"/>
          <a:stretch>
            <a:fillRect/>
          </a:stretch>
        </p:blipFill>
        <p:spPr>
          <a:xfrm>
            <a:off x="1708571" y="6060573"/>
            <a:ext cx="2641600" cy="279400"/>
          </a:xfrm>
          <a:prstGeom prst="rect">
            <a:avLst/>
          </a:prstGeom>
        </p:spPr>
      </p:pic>
    </p:spTree>
    <p:extLst>
      <p:ext uri="{BB962C8B-B14F-4D97-AF65-F5344CB8AC3E}">
        <p14:creationId xmlns:p14="http://schemas.microsoft.com/office/powerpoint/2010/main" val="103272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0F8B1B-3913-BE41-B60B-15B86D6DF86A}"/>
              </a:ext>
            </a:extLst>
          </p:cNvPr>
          <p:cNvPicPr>
            <a:picLocks noChangeAspect="1"/>
          </p:cNvPicPr>
          <p:nvPr/>
        </p:nvPicPr>
        <p:blipFill>
          <a:blip r:embed="rId2"/>
          <a:stretch>
            <a:fillRect/>
          </a:stretch>
        </p:blipFill>
        <p:spPr>
          <a:xfrm>
            <a:off x="2404533" y="792381"/>
            <a:ext cx="7061200" cy="5607424"/>
          </a:xfrm>
          <a:prstGeom prst="rect">
            <a:avLst/>
          </a:prstGeom>
        </p:spPr>
      </p:pic>
      <p:pic>
        <p:nvPicPr>
          <p:cNvPr id="3" name="Imagen 2">
            <a:extLst>
              <a:ext uri="{FF2B5EF4-FFF2-40B4-BE49-F238E27FC236}">
                <a16:creationId xmlns:a16="http://schemas.microsoft.com/office/drawing/2014/main" id="{B82D1776-20DB-9F46-8EDD-3727CDC13738}"/>
              </a:ext>
            </a:extLst>
          </p:cNvPr>
          <p:cNvPicPr>
            <a:picLocks noChangeAspect="1"/>
          </p:cNvPicPr>
          <p:nvPr/>
        </p:nvPicPr>
        <p:blipFill>
          <a:blip r:embed="rId3"/>
          <a:stretch>
            <a:fillRect/>
          </a:stretch>
        </p:blipFill>
        <p:spPr>
          <a:xfrm>
            <a:off x="2154765" y="237066"/>
            <a:ext cx="7992569" cy="555315"/>
          </a:xfrm>
          <a:prstGeom prst="rect">
            <a:avLst/>
          </a:prstGeom>
        </p:spPr>
      </p:pic>
      <p:pic>
        <p:nvPicPr>
          <p:cNvPr id="4" name="Imagen 3">
            <a:extLst>
              <a:ext uri="{FF2B5EF4-FFF2-40B4-BE49-F238E27FC236}">
                <a16:creationId xmlns:a16="http://schemas.microsoft.com/office/drawing/2014/main" id="{6F00247E-ABA1-6448-AF0A-65A4810531C8}"/>
              </a:ext>
            </a:extLst>
          </p:cNvPr>
          <p:cNvPicPr>
            <a:picLocks noChangeAspect="1"/>
          </p:cNvPicPr>
          <p:nvPr/>
        </p:nvPicPr>
        <p:blipFill>
          <a:blip r:embed="rId4"/>
          <a:stretch>
            <a:fillRect/>
          </a:stretch>
        </p:blipFill>
        <p:spPr>
          <a:xfrm>
            <a:off x="8824383" y="6456270"/>
            <a:ext cx="2744408" cy="329329"/>
          </a:xfrm>
          <a:prstGeom prst="rect">
            <a:avLst/>
          </a:prstGeom>
        </p:spPr>
      </p:pic>
    </p:spTree>
    <p:extLst>
      <p:ext uri="{BB962C8B-B14F-4D97-AF65-F5344CB8AC3E}">
        <p14:creationId xmlns:p14="http://schemas.microsoft.com/office/powerpoint/2010/main" val="340537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CE6AA0-2D54-8347-881D-A84476393F5B}"/>
              </a:ext>
            </a:extLst>
          </p:cNvPr>
          <p:cNvPicPr>
            <a:picLocks noChangeAspect="1"/>
          </p:cNvPicPr>
          <p:nvPr/>
        </p:nvPicPr>
        <p:blipFill>
          <a:blip r:embed="rId2"/>
          <a:stretch>
            <a:fillRect/>
          </a:stretch>
        </p:blipFill>
        <p:spPr>
          <a:xfrm rot="5400000">
            <a:off x="3078243" y="-127589"/>
            <a:ext cx="5460185" cy="7045400"/>
          </a:xfrm>
          <a:prstGeom prst="rect">
            <a:avLst/>
          </a:prstGeom>
        </p:spPr>
      </p:pic>
    </p:spTree>
    <p:extLst>
      <p:ext uri="{BB962C8B-B14F-4D97-AF65-F5344CB8AC3E}">
        <p14:creationId xmlns:p14="http://schemas.microsoft.com/office/powerpoint/2010/main" val="236695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06797F-4886-7C42-BB70-43E40FB87F7F}"/>
              </a:ext>
            </a:extLst>
          </p:cNvPr>
          <p:cNvPicPr>
            <a:picLocks noChangeAspect="1"/>
          </p:cNvPicPr>
          <p:nvPr/>
        </p:nvPicPr>
        <p:blipFill>
          <a:blip r:embed="rId2"/>
          <a:stretch>
            <a:fillRect/>
          </a:stretch>
        </p:blipFill>
        <p:spPr>
          <a:xfrm>
            <a:off x="1608667" y="1307667"/>
            <a:ext cx="6553199" cy="4633317"/>
          </a:xfrm>
          <a:prstGeom prst="rect">
            <a:avLst/>
          </a:prstGeom>
        </p:spPr>
      </p:pic>
      <p:pic>
        <p:nvPicPr>
          <p:cNvPr id="3" name="Imagen 2">
            <a:extLst>
              <a:ext uri="{FF2B5EF4-FFF2-40B4-BE49-F238E27FC236}">
                <a16:creationId xmlns:a16="http://schemas.microsoft.com/office/drawing/2014/main" id="{5A8A38B4-E99C-C14F-97E5-2CBAEAEC6BFF}"/>
              </a:ext>
            </a:extLst>
          </p:cNvPr>
          <p:cNvPicPr>
            <a:picLocks noChangeAspect="1"/>
          </p:cNvPicPr>
          <p:nvPr/>
        </p:nvPicPr>
        <p:blipFill>
          <a:blip r:embed="rId3"/>
          <a:stretch>
            <a:fillRect/>
          </a:stretch>
        </p:blipFill>
        <p:spPr>
          <a:xfrm>
            <a:off x="2154765" y="237066"/>
            <a:ext cx="7992569" cy="555315"/>
          </a:xfrm>
          <a:prstGeom prst="rect">
            <a:avLst/>
          </a:prstGeom>
        </p:spPr>
      </p:pic>
      <p:pic>
        <p:nvPicPr>
          <p:cNvPr id="4" name="Imagen 3">
            <a:extLst>
              <a:ext uri="{FF2B5EF4-FFF2-40B4-BE49-F238E27FC236}">
                <a16:creationId xmlns:a16="http://schemas.microsoft.com/office/drawing/2014/main" id="{DC004164-A6FF-7549-97E9-7541A2F86CE7}"/>
              </a:ext>
            </a:extLst>
          </p:cNvPr>
          <p:cNvPicPr>
            <a:picLocks noChangeAspect="1"/>
          </p:cNvPicPr>
          <p:nvPr/>
        </p:nvPicPr>
        <p:blipFill>
          <a:blip r:embed="rId4"/>
          <a:stretch>
            <a:fillRect/>
          </a:stretch>
        </p:blipFill>
        <p:spPr>
          <a:xfrm>
            <a:off x="8824383" y="6456270"/>
            <a:ext cx="2744408" cy="329329"/>
          </a:xfrm>
          <a:prstGeom prst="rect">
            <a:avLst/>
          </a:prstGeom>
        </p:spPr>
      </p:pic>
      <p:sp>
        <p:nvSpPr>
          <p:cNvPr id="5" name="Abrir llave 4">
            <a:extLst>
              <a:ext uri="{FF2B5EF4-FFF2-40B4-BE49-F238E27FC236}">
                <a16:creationId xmlns:a16="http://schemas.microsoft.com/office/drawing/2014/main" id="{572E4A06-7749-E54A-B1E2-7C114567E123}"/>
              </a:ext>
            </a:extLst>
          </p:cNvPr>
          <p:cNvSpPr/>
          <p:nvPr/>
        </p:nvSpPr>
        <p:spPr>
          <a:xfrm>
            <a:off x="8161866" y="1140963"/>
            <a:ext cx="662516" cy="262009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 name="CuadroTexto 5">
            <a:extLst>
              <a:ext uri="{FF2B5EF4-FFF2-40B4-BE49-F238E27FC236}">
                <a16:creationId xmlns:a16="http://schemas.microsoft.com/office/drawing/2014/main" id="{3A594EFA-2260-A144-9E06-5DAD7732AD37}"/>
              </a:ext>
            </a:extLst>
          </p:cNvPr>
          <p:cNvSpPr txBox="1"/>
          <p:nvPr/>
        </p:nvSpPr>
        <p:spPr>
          <a:xfrm>
            <a:off x="8824382" y="1456267"/>
            <a:ext cx="2564053" cy="2031325"/>
          </a:xfrm>
          <a:prstGeom prst="rect">
            <a:avLst/>
          </a:prstGeom>
          <a:noFill/>
        </p:spPr>
        <p:txBody>
          <a:bodyPr wrap="square" rtlCol="0">
            <a:spAutoFit/>
          </a:bodyPr>
          <a:lstStyle/>
          <a:p>
            <a:pPr marL="285750" indent="-285750">
              <a:buFont typeface="Arial" panose="020B0604020202020204" pitchFamily="34" charset="0"/>
              <a:buChar char="•"/>
            </a:pPr>
            <a:r>
              <a:rPr lang="es-MX" dirty="0"/>
              <a:t>Edad</a:t>
            </a:r>
          </a:p>
          <a:p>
            <a:pPr marL="285750" indent="-285750">
              <a:buFont typeface="Arial" panose="020B0604020202020204" pitchFamily="34" charset="0"/>
              <a:buChar char="•"/>
            </a:pPr>
            <a:r>
              <a:rPr lang="es-MX" dirty="0"/>
              <a:t>Hipertensión arterial</a:t>
            </a:r>
          </a:p>
          <a:p>
            <a:pPr marL="285750" indent="-285750">
              <a:buFont typeface="Arial" panose="020B0604020202020204" pitchFamily="34" charset="0"/>
              <a:buChar char="•"/>
            </a:pPr>
            <a:r>
              <a:rPr lang="es-MX" dirty="0"/>
              <a:t>Dislipidema</a:t>
            </a:r>
          </a:p>
          <a:p>
            <a:pPr marL="285750" indent="-285750">
              <a:buFont typeface="Arial" panose="020B0604020202020204" pitchFamily="34" charset="0"/>
              <a:buChar char="•"/>
            </a:pPr>
            <a:r>
              <a:rPr lang="es-MX" dirty="0"/>
              <a:t>Diabetes</a:t>
            </a:r>
          </a:p>
          <a:p>
            <a:pPr marL="285750" indent="-285750">
              <a:buFont typeface="Arial" panose="020B0604020202020204" pitchFamily="34" charset="0"/>
              <a:buChar char="•"/>
            </a:pPr>
            <a:r>
              <a:rPr lang="es-MX" dirty="0"/>
              <a:t>Obesidad</a:t>
            </a:r>
          </a:p>
          <a:p>
            <a:pPr marL="285750" indent="-285750">
              <a:buFont typeface="Arial" panose="020B0604020202020204" pitchFamily="34" charset="0"/>
              <a:buChar char="•"/>
            </a:pPr>
            <a:r>
              <a:rPr lang="es-MX" dirty="0"/>
              <a:t>Ateroesclerosis</a:t>
            </a:r>
          </a:p>
          <a:p>
            <a:pPr marL="285750" indent="-285750">
              <a:buFont typeface="Arial" panose="020B0604020202020204" pitchFamily="34" charset="0"/>
              <a:buChar char="•"/>
            </a:pPr>
            <a:r>
              <a:rPr lang="es-MX" dirty="0"/>
              <a:t>Tabaquismo</a:t>
            </a:r>
          </a:p>
        </p:txBody>
      </p:sp>
    </p:spTree>
    <p:extLst>
      <p:ext uri="{BB962C8B-B14F-4D97-AF65-F5344CB8AC3E}">
        <p14:creationId xmlns:p14="http://schemas.microsoft.com/office/powerpoint/2010/main" val="2561862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4565D5D-4407-0249-BD06-ADCACFA6B019}"/>
              </a:ext>
            </a:extLst>
          </p:cNvPr>
          <p:cNvPicPr>
            <a:picLocks noChangeAspect="1"/>
          </p:cNvPicPr>
          <p:nvPr/>
        </p:nvPicPr>
        <p:blipFill>
          <a:blip r:embed="rId2"/>
          <a:stretch>
            <a:fillRect/>
          </a:stretch>
        </p:blipFill>
        <p:spPr>
          <a:xfrm>
            <a:off x="3124199" y="696798"/>
            <a:ext cx="6788727" cy="4859452"/>
          </a:xfrm>
          <a:prstGeom prst="rect">
            <a:avLst/>
          </a:prstGeom>
        </p:spPr>
      </p:pic>
      <p:pic>
        <p:nvPicPr>
          <p:cNvPr id="3" name="Imagen 2">
            <a:extLst>
              <a:ext uri="{FF2B5EF4-FFF2-40B4-BE49-F238E27FC236}">
                <a16:creationId xmlns:a16="http://schemas.microsoft.com/office/drawing/2014/main" id="{DE4FEDEE-810E-3D44-BBB0-555E94B7D2E9}"/>
              </a:ext>
            </a:extLst>
          </p:cNvPr>
          <p:cNvPicPr>
            <a:picLocks noChangeAspect="1"/>
          </p:cNvPicPr>
          <p:nvPr/>
        </p:nvPicPr>
        <p:blipFill>
          <a:blip r:embed="rId3"/>
          <a:stretch>
            <a:fillRect/>
          </a:stretch>
        </p:blipFill>
        <p:spPr>
          <a:xfrm>
            <a:off x="6994814" y="6338455"/>
            <a:ext cx="4487048" cy="353291"/>
          </a:xfrm>
          <a:prstGeom prst="rect">
            <a:avLst/>
          </a:prstGeom>
        </p:spPr>
      </p:pic>
      <p:pic>
        <p:nvPicPr>
          <p:cNvPr id="4" name="Imagen 3">
            <a:extLst>
              <a:ext uri="{FF2B5EF4-FFF2-40B4-BE49-F238E27FC236}">
                <a16:creationId xmlns:a16="http://schemas.microsoft.com/office/drawing/2014/main" id="{B5CD0143-564A-F74D-8D68-C76860688428}"/>
              </a:ext>
            </a:extLst>
          </p:cNvPr>
          <p:cNvPicPr>
            <a:picLocks noChangeAspect="1"/>
          </p:cNvPicPr>
          <p:nvPr/>
        </p:nvPicPr>
        <p:blipFill>
          <a:blip r:embed="rId4"/>
          <a:stretch>
            <a:fillRect/>
          </a:stretch>
        </p:blipFill>
        <p:spPr>
          <a:xfrm>
            <a:off x="592281" y="5631873"/>
            <a:ext cx="2207009" cy="793749"/>
          </a:xfrm>
          <a:prstGeom prst="rect">
            <a:avLst/>
          </a:prstGeom>
        </p:spPr>
      </p:pic>
    </p:spTree>
    <p:extLst>
      <p:ext uri="{BB962C8B-B14F-4D97-AF65-F5344CB8AC3E}">
        <p14:creationId xmlns:p14="http://schemas.microsoft.com/office/powerpoint/2010/main" val="1974085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F52FE9A-13C2-0641-B1BF-492DEE156593}"/>
              </a:ext>
            </a:extLst>
          </p:cNvPr>
          <p:cNvPicPr>
            <a:picLocks noChangeAspect="1"/>
          </p:cNvPicPr>
          <p:nvPr/>
        </p:nvPicPr>
        <p:blipFill>
          <a:blip r:embed="rId2"/>
          <a:stretch>
            <a:fillRect/>
          </a:stretch>
        </p:blipFill>
        <p:spPr>
          <a:xfrm>
            <a:off x="2493818" y="1288473"/>
            <a:ext cx="7059228" cy="4370919"/>
          </a:xfrm>
          <a:prstGeom prst="rect">
            <a:avLst/>
          </a:prstGeom>
        </p:spPr>
      </p:pic>
      <p:pic>
        <p:nvPicPr>
          <p:cNvPr id="3" name="Imagen 2">
            <a:extLst>
              <a:ext uri="{FF2B5EF4-FFF2-40B4-BE49-F238E27FC236}">
                <a16:creationId xmlns:a16="http://schemas.microsoft.com/office/drawing/2014/main" id="{C91F2343-B8E9-334C-A1A0-DC2F12701122}"/>
              </a:ext>
            </a:extLst>
          </p:cNvPr>
          <p:cNvPicPr>
            <a:picLocks noChangeAspect="1"/>
          </p:cNvPicPr>
          <p:nvPr/>
        </p:nvPicPr>
        <p:blipFill>
          <a:blip r:embed="rId3"/>
          <a:stretch>
            <a:fillRect/>
          </a:stretch>
        </p:blipFill>
        <p:spPr>
          <a:xfrm>
            <a:off x="9239250" y="6209722"/>
            <a:ext cx="1485900" cy="215900"/>
          </a:xfrm>
          <a:prstGeom prst="rect">
            <a:avLst/>
          </a:prstGeom>
        </p:spPr>
      </p:pic>
      <p:pic>
        <p:nvPicPr>
          <p:cNvPr id="4" name="Imagen 3">
            <a:extLst>
              <a:ext uri="{FF2B5EF4-FFF2-40B4-BE49-F238E27FC236}">
                <a16:creationId xmlns:a16="http://schemas.microsoft.com/office/drawing/2014/main" id="{4846FB9C-A572-224B-9BF8-034B54285587}"/>
              </a:ext>
            </a:extLst>
          </p:cNvPr>
          <p:cNvPicPr>
            <a:picLocks noChangeAspect="1"/>
          </p:cNvPicPr>
          <p:nvPr/>
        </p:nvPicPr>
        <p:blipFill>
          <a:blip r:embed="rId4"/>
          <a:stretch>
            <a:fillRect/>
          </a:stretch>
        </p:blipFill>
        <p:spPr>
          <a:xfrm>
            <a:off x="592281" y="5631873"/>
            <a:ext cx="2207009" cy="793749"/>
          </a:xfrm>
          <a:prstGeom prst="rect">
            <a:avLst/>
          </a:prstGeom>
        </p:spPr>
      </p:pic>
    </p:spTree>
    <p:extLst>
      <p:ext uri="{BB962C8B-B14F-4D97-AF65-F5344CB8AC3E}">
        <p14:creationId xmlns:p14="http://schemas.microsoft.com/office/powerpoint/2010/main" val="51408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09F897-A75B-744A-A57D-C41ED7D2320D}"/>
              </a:ext>
            </a:extLst>
          </p:cNvPr>
          <p:cNvPicPr>
            <a:picLocks noChangeAspect="1"/>
          </p:cNvPicPr>
          <p:nvPr/>
        </p:nvPicPr>
        <p:blipFill>
          <a:blip r:embed="rId2"/>
          <a:stretch>
            <a:fillRect/>
          </a:stretch>
        </p:blipFill>
        <p:spPr>
          <a:xfrm>
            <a:off x="2207173" y="453725"/>
            <a:ext cx="7598979" cy="5467820"/>
          </a:xfrm>
          <a:prstGeom prst="rect">
            <a:avLst/>
          </a:prstGeom>
        </p:spPr>
      </p:pic>
      <p:pic>
        <p:nvPicPr>
          <p:cNvPr id="3" name="Imagen 2">
            <a:extLst>
              <a:ext uri="{FF2B5EF4-FFF2-40B4-BE49-F238E27FC236}">
                <a16:creationId xmlns:a16="http://schemas.microsoft.com/office/drawing/2014/main" id="{1E49B3AD-5F20-874D-B82F-8836AF409C0C}"/>
              </a:ext>
            </a:extLst>
          </p:cNvPr>
          <p:cNvPicPr>
            <a:picLocks noChangeAspect="1"/>
          </p:cNvPicPr>
          <p:nvPr/>
        </p:nvPicPr>
        <p:blipFill>
          <a:blip r:embed="rId3"/>
          <a:stretch>
            <a:fillRect/>
          </a:stretch>
        </p:blipFill>
        <p:spPr>
          <a:xfrm>
            <a:off x="9239250" y="6209722"/>
            <a:ext cx="1485900" cy="215900"/>
          </a:xfrm>
          <a:prstGeom prst="rect">
            <a:avLst/>
          </a:prstGeom>
        </p:spPr>
      </p:pic>
      <p:pic>
        <p:nvPicPr>
          <p:cNvPr id="4" name="Imagen 3">
            <a:extLst>
              <a:ext uri="{FF2B5EF4-FFF2-40B4-BE49-F238E27FC236}">
                <a16:creationId xmlns:a16="http://schemas.microsoft.com/office/drawing/2014/main" id="{7654EAEC-CECB-C84F-BB1F-B404313170AA}"/>
              </a:ext>
            </a:extLst>
          </p:cNvPr>
          <p:cNvPicPr>
            <a:picLocks noChangeAspect="1"/>
          </p:cNvPicPr>
          <p:nvPr/>
        </p:nvPicPr>
        <p:blipFill>
          <a:blip r:embed="rId4"/>
          <a:stretch>
            <a:fillRect/>
          </a:stretch>
        </p:blipFill>
        <p:spPr>
          <a:xfrm>
            <a:off x="592281" y="5631873"/>
            <a:ext cx="2207009" cy="793749"/>
          </a:xfrm>
          <a:prstGeom prst="rect">
            <a:avLst/>
          </a:prstGeom>
        </p:spPr>
      </p:pic>
      <p:sp>
        <p:nvSpPr>
          <p:cNvPr id="5" name="CuadroTexto 4">
            <a:extLst>
              <a:ext uri="{FF2B5EF4-FFF2-40B4-BE49-F238E27FC236}">
                <a16:creationId xmlns:a16="http://schemas.microsoft.com/office/drawing/2014/main" id="{43E6E876-D0EC-3749-889A-8663993B9BC5}"/>
              </a:ext>
            </a:extLst>
          </p:cNvPr>
          <p:cNvSpPr txBox="1"/>
          <p:nvPr/>
        </p:nvSpPr>
        <p:spPr>
          <a:xfrm>
            <a:off x="299545" y="157655"/>
            <a:ext cx="3499945" cy="584775"/>
          </a:xfrm>
          <a:prstGeom prst="rect">
            <a:avLst/>
          </a:prstGeom>
          <a:noFill/>
        </p:spPr>
        <p:txBody>
          <a:bodyPr wrap="square" rtlCol="0">
            <a:spAutoFit/>
          </a:bodyPr>
          <a:lstStyle/>
          <a:p>
            <a:r>
              <a:rPr lang="es-MX" sz="3200" b="1" dirty="0">
                <a:solidFill>
                  <a:srgbClr val="700606"/>
                </a:solidFill>
              </a:rPr>
              <a:t>Aplicaciones</a:t>
            </a:r>
          </a:p>
        </p:txBody>
      </p:sp>
    </p:spTree>
    <p:extLst>
      <p:ext uri="{BB962C8B-B14F-4D97-AF65-F5344CB8AC3E}">
        <p14:creationId xmlns:p14="http://schemas.microsoft.com/office/powerpoint/2010/main" val="11983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F8BB23-AD62-0246-9E6A-84B056BF022B}"/>
              </a:ext>
            </a:extLst>
          </p:cNvPr>
          <p:cNvSpPr txBox="1"/>
          <p:nvPr/>
        </p:nvSpPr>
        <p:spPr>
          <a:xfrm>
            <a:off x="1797269" y="677918"/>
            <a:ext cx="8702566" cy="5693353"/>
          </a:xfrm>
          <a:prstGeom prst="rect">
            <a:avLst/>
          </a:prstGeom>
          <a:noFill/>
        </p:spPr>
        <p:txBody>
          <a:bodyPr wrap="square" rtlCol="0">
            <a:spAutoFit/>
          </a:bodyPr>
          <a:lstStyle/>
          <a:p>
            <a:pPr algn="ctr"/>
            <a:r>
              <a:rPr lang="es-MX" sz="2800" b="1" dirty="0">
                <a:solidFill>
                  <a:srgbClr val="700606"/>
                </a:solidFill>
              </a:rPr>
              <a:t>Conclusiones</a:t>
            </a:r>
          </a:p>
          <a:p>
            <a:endParaRPr lang="es-MX" sz="2800" b="1" dirty="0"/>
          </a:p>
          <a:p>
            <a:pPr marL="285750" indent="-285750">
              <a:lnSpc>
                <a:spcPct val="150000"/>
              </a:lnSpc>
              <a:buFont typeface="Arial" panose="020B0604020202020204" pitchFamily="34" charset="0"/>
              <a:buChar char="•"/>
            </a:pPr>
            <a:r>
              <a:rPr lang="es-MX" sz="2600" dirty="0"/>
              <a:t>La inflamación juega un papel importante en el darño cerebral por isquemia y en reperfusión</a:t>
            </a:r>
          </a:p>
          <a:p>
            <a:pPr marL="285750" indent="-285750">
              <a:lnSpc>
                <a:spcPct val="150000"/>
              </a:lnSpc>
              <a:buFont typeface="Arial" panose="020B0604020202020204" pitchFamily="34" charset="0"/>
              <a:buChar char="•"/>
            </a:pPr>
            <a:r>
              <a:rPr lang="es-MX" sz="2600" dirty="0"/>
              <a:t>La microglia juega un papel importante en la inflamación</a:t>
            </a:r>
          </a:p>
          <a:p>
            <a:pPr marL="285750" indent="-285750">
              <a:lnSpc>
                <a:spcPct val="150000"/>
              </a:lnSpc>
              <a:buFont typeface="Arial" panose="020B0604020202020204" pitchFamily="34" charset="0"/>
              <a:buChar char="•"/>
            </a:pPr>
            <a:r>
              <a:rPr lang="es-MX" sz="2600" dirty="0"/>
              <a:t>Existen varios potenciales blancos terapéuticos que podrían contribuir a mejorar el pronóstico de pacientes con infarto cerebral agudo</a:t>
            </a:r>
          </a:p>
          <a:p>
            <a:pPr marL="742950" lvl="1" indent="-285750">
              <a:lnSpc>
                <a:spcPct val="150000"/>
              </a:lnSpc>
              <a:buFont typeface="Arial" panose="020B0604020202020204" pitchFamily="34" charset="0"/>
              <a:buChar char="•"/>
            </a:pPr>
            <a:r>
              <a:rPr lang="es-MX" sz="2400" dirty="0"/>
              <a:t>Solos </a:t>
            </a:r>
          </a:p>
          <a:p>
            <a:pPr marL="742950" lvl="1" indent="-285750">
              <a:lnSpc>
                <a:spcPct val="150000"/>
              </a:lnSpc>
              <a:buFont typeface="Arial" panose="020B0604020202020204" pitchFamily="34" charset="0"/>
              <a:buChar char="•"/>
            </a:pPr>
            <a:r>
              <a:rPr lang="es-MX" sz="2400" dirty="0"/>
              <a:t>En combinación con otras estrategías</a:t>
            </a:r>
          </a:p>
        </p:txBody>
      </p:sp>
    </p:spTree>
    <p:extLst>
      <p:ext uri="{BB962C8B-B14F-4D97-AF65-F5344CB8AC3E}">
        <p14:creationId xmlns:p14="http://schemas.microsoft.com/office/powerpoint/2010/main" val="1226639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7776309-B4BF-44EA-9ECB-4384C14D3157}"/>
              </a:ext>
            </a:extLst>
          </p:cNvPr>
          <p:cNvGraphicFramePr/>
          <p:nvPr>
            <p:extLst/>
          </p:nvPr>
        </p:nvGraphicFramePr>
        <p:xfrm>
          <a:off x="2667887" y="1954680"/>
          <a:ext cx="7707505" cy="4457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2109019" y="463773"/>
            <a:ext cx="7742903" cy="863322"/>
          </a:xfrm>
        </p:spPr>
        <p:txBody>
          <a:bodyPr>
            <a:noAutofit/>
          </a:bodyPr>
          <a:lstStyle/>
          <a:p>
            <a:r>
              <a:rPr lang="es-ES" sz="3200" b="1" dirty="0">
                <a:solidFill>
                  <a:schemeClr val="accent1">
                    <a:lumMod val="50000"/>
                  </a:schemeClr>
                </a:solidFill>
              </a:rPr>
              <a:t>Manejo de la Enfermedad vascular cerebral </a:t>
            </a:r>
            <a:endParaRPr lang="es-ES" sz="1800" b="1" i="1" dirty="0">
              <a:solidFill>
                <a:schemeClr val="accent1">
                  <a:lumMod val="50000"/>
                </a:schemeClr>
              </a:solidFill>
            </a:endParaRPr>
          </a:p>
        </p:txBody>
      </p:sp>
      <p:sp>
        <p:nvSpPr>
          <p:cNvPr id="3" name="Flecha arriba 2"/>
          <p:cNvSpPr/>
          <p:nvPr/>
        </p:nvSpPr>
        <p:spPr>
          <a:xfrm>
            <a:off x="7178235" y="4911982"/>
            <a:ext cx="658367" cy="1257170"/>
          </a:xfrm>
          <a:prstGeom prst="up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6696626" y="6266728"/>
            <a:ext cx="2181412" cy="400110"/>
          </a:xfrm>
          <a:prstGeom prst="rect">
            <a:avLst/>
          </a:prstGeom>
          <a:noFill/>
        </p:spPr>
        <p:txBody>
          <a:bodyPr wrap="square" rtlCol="0">
            <a:spAutoFit/>
          </a:bodyPr>
          <a:lstStyle/>
          <a:p>
            <a:r>
              <a:rPr lang="es-ES" sz="2000" b="1" dirty="0"/>
              <a:t>Rehabilitación</a:t>
            </a:r>
          </a:p>
        </p:txBody>
      </p:sp>
      <p:sp>
        <p:nvSpPr>
          <p:cNvPr id="8" name="Flecha abajo 7">
            <a:extLst>
              <a:ext uri="{FF2B5EF4-FFF2-40B4-BE49-F238E27FC236}">
                <a16:creationId xmlns:a16="http://schemas.microsoft.com/office/drawing/2014/main" id="{FC9C099B-D49B-B449-8BB8-45055A3DFDC2}"/>
              </a:ext>
            </a:extLst>
          </p:cNvPr>
          <p:cNvSpPr/>
          <p:nvPr/>
        </p:nvSpPr>
        <p:spPr>
          <a:xfrm>
            <a:off x="5879762" y="2009082"/>
            <a:ext cx="816865" cy="1697285"/>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Flecha abajo 8">
            <a:extLst>
              <a:ext uri="{FF2B5EF4-FFF2-40B4-BE49-F238E27FC236}">
                <a16:creationId xmlns:a16="http://schemas.microsoft.com/office/drawing/2014/main" id="{44FEF9B2-2836-774C-96A7-F8725C1017D0}"/>
              </a:ext>
            </a:extLst>
          </p:cNvPr>
          <p:cNvSpPr/>
          <p:nvPr/>
        </p:nvSpPr>
        <p:spPr>
          <a:xfrm>
            <a:off x="2950464" y="1954679"/>
            <a:ext cx="816864" cy="1751689"/>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Flecha abajo 9">
            <a:extLst>
              <a:ext uri="{FF2B5EF4-FFF2-40B4-BE49-F238E27FC236}">
                <a16:creationId xmlns:a16="http://schemas.microsoft.com/office/drawing/2014/main" id="{D9630C9F-D533-0044-BCAE-6D4B2E279924}"/>
              </a:ext>
            </a:extLst>
          </p:cNvPr>
          <p:cNvSpPr/>
          <p:nvPr/>
        </p:nvSpPr>
        <p:spPr>
          <a:xfrm>
            <a:off x="8397408" y="2009082"/>
            <a:ext cx="819744" cy="1697284"/>
          </a:xfrm>
          <a:prstGeom prst="downArrow">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D670B1C5-6D9D-A84A-9CB3-7626F186F0FA}"/>
              </a:ext>
            </a:extLst>
          </p:cNvPr>
          <p:cNvSpPr txBox="1"/>
          <p:nvPr/>
        </p:nvSpPr>
        <p:spPr>
          <a:xfrm>
            <a:off x="2950465" y="5084063"/>
            <a:ext cx="1246431" cy="646331"/>
          </a:xfrm>
          <a:prstGeom prst="rect">
            <a:avLst/>
          </a:prstGeom>
          <a:noFill/>
        </p:spPr>
        <p:txBody>
          <a:bodyPr wrap="none" rtlCol="0">
            <a:spAutoFit/>
          </a:bodyPr>
          <a:lstStyle/>
          <a:p>
            <a:r>
              <a:rPr lang="es-MX" b="1" dirty="0"/>
              <a:t>Prevención</a:t>
            </a:r>
          </a:p>
          <a:p>
            <a:r>
              <a:rPr lang="es-MX" b="1" dirty="0"/>
              <a:t>primaria</a:t>
            </a:r>
          </a:p>
        </p:txBody>
      </p:sp>
      <p:sp>
        <p:nvSpPr>
          <p:cNvPr id="12" name="CuadroTexto 11">
            <a:extLst>
              <a:ext uri="{FF2B5EF4-FFF2-40B4-BE49-F238E27FC236}">
                <a16:creationId xmlns:a16="http://schemas.microsoft.com/office/drawing/2014/main" id="{14CD9D26-E958-6246-BC99-FBDD738D17F4}"/>
              </a:ext>
            </a:extLst>
          </p:cNvPr>
          <p:cNvSpPr txBox="1"/>
          <p:nvPr/>
        </p:nvSpPr>
        <p:spPr>
          <a:xfrm>
            <a:off x="8153598" y="5084064"/>
            <a:ext cx="1246431" cy="646331"/>
          </a:xfrm>
          <a:prstGeom prst="rect">
            <a:avLst/>
          </a:prstGeom>
          <a:noFill/>
        </p:spPr>
        <p:txBody>
          <a:bodyPr wrap="none" rtlCol="0">
            <a:spAutoFit/>
          </a:bodyPr>
          <a:lstStyle/>
          <a:p>
            <a:r>
              <a:rPr lang="es-MX" b="1" dirty="0"/>
              <a:t>Prevención</a:t>
            </a:r>
          </a:p>
          <a:p>
            <a:r>
              <a:rPr lang="es-MX" b="1" dirty="0"/>
              <a:t>Secundaria</a:t>
            </a:r>
          </a:p>
        </p:txBody>
      </p:sp>
      <p:sp>
        <p:nvSpPr>
          <p:cNvPr id="2" name="Elipse 1">
            <a:extLst>
              <a:ext uri="{FF2B5EF4-FFF2-40B4-BE49-F238E27FC236}">
                <a16:creationId xmlns:a16="http://schemas.microsoft.com/office/drawing/2014/main" id="{E228B012-54DE-0949-B224-E0D6B0F2966A}"/>
              </a:ext>
            </a:extLst>
          </p:cNvPr>
          <p:cNvSpPr/>
          <p:nvPr/>
        </p:nvSpPr>
        <p:spPr>
          <a:xfrm>
            <a:off x="5199272" y="1563329"/>
            <a:ext cx="2130676" cy="484905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0579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46" y="1253613"/>
            <a:ext cx="5879690" cy="4409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73C1B344-33ED-6845-8C96-95CB77E29349}"/>
              </a:ext>
            </a:extLst>
          </p:cNvPr>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7522210" y="1930515"/>
            <a:ext cx="4060190" cy="3055964"/>
          </a:xfrm>
          <a:prstGeom prst="rect">
            <a:avLst/>
          </a:prstGeom>
        </p:spPr>
      </p:pic>
    </p:spTree>
    <p:extLst>
      <p:ext uri="{BB962C8B-B14F-4D97-AF65-F5344CB8AC3E}">
        <p14:creationId xmlns:p14="http://schemas.microsoft.com/office/powerpoint/2010/main" val="2735311018"/>
      </p:ext>
    </p:extLst>
  </p:cSld>
  <p:clrMapOvr>
    <a:masterClrMapping/>
  </p:clrMapOvr>
  <p:transition spd="med">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1ADA791B-E9F8-FB48-A2F5-5BC30ADFDE05}"/>
              </a:ext>
            </a:extLst>
          </p:cNvPr>
          <p:cNvSpPr>
            <a:spLocks noGrp="1" noChangeArrowheads="1"/>
          </p:cNvSpPr>
          <p:nvPr>
            <p:ph type="title"/>
          </p:nvPr>
        </p:nvSpPr>
        <p:spPr>
          <a:xfrm>
            <a:off x="2978728" y="64295"/>
            <a:ext cx="8229600" cy="1143000"/>
          </a:xfrm>
        </p:spPr>
        <p:txBody>
          <a:bodyPr/>
          <a:lstStyle/>
          <a:p>
            <a:pPr eaLnBrk="1" hangingPunct="1">
              <a:defRPr/>
            </a:pPr>
            <a:r>
              <a:rPr lang="es-MX" sz="3600" b="1" dirty="0">
                <a:solidFill>
                  <a:srgbClr val="700606"/>
                </a:solidFill>
                <a:effectLst>
                  <a:outerShdw blurRad="38100" dist="38100" dir="2700000" algn="tl">
                    <a:srgbClr val="DDDDDD"/>
                  </a:outerShdw>
                </a:effectLst>
              </a:rPr>
              <a:t>Conceptos importantes: </a:t>
            </a:r>
            <a:r>
              <a:rPr lang="es-MX" sz="3600" b="1" i="1" dirty="0">
                <a:solidFill>
                  <a:srgbClr val="700606"/>
                </a:solidFill>
                <a:effectLst>
                  <a:outerShdw blurRad="38100" dist="38100" dir="2700000" algn="tl">
                    <a:srgbClr val="DDDDDD"/>
                  </a:outerShdw>
                </a:effectLst>
              </a:rPr>
              <a:t>Penumbra</a:t>
            </a:r>
            <a:endParaRPr lang="es-ES" sz="3600" b="1" i="1" dirty="0">
              <a:solidFill>
                <a:srgbClr val="700606"/>
              </a:solidFill>
              <a:effectLst>
                <a:outerShdw blurRad="38100" dist="38100" dir="2700000" algn="tl">
                  <a:srgbClr val="DDDDDD"/>
                </a:outerShdw>
              </a:effectLst>
            </a:endParaRPr>
          </a:p>
        </p:txBody>
      </p:sp>
      <p:sp>
        <p:nvSpPr>
          <p:cNvPr id="134152" name="Rectangle 8">
            <a:extLst>
              <a:ext uri="{FF2B5EF4-FFF2-40B4-BE49-F238E27FC236}">
                <a16:creationId xmlns:a16="http://schemas.microsoft.com/office/drawing/2014/main" id="{74579ABA-CECE-6345-8FA1-A8322BD6E0EA}"/>
              </a:ext>
            </a:extLst>
          </p:cNvPr>
          <p:cNvSpPr>
            <a:spLocks noChangeArrowheads="1"/>
          </p:cNvSpPr>
          <p:nvPr/>
        </p:nvSpPr>
        <p:spPr bwMode="auto">
          <a:xfrm>
            <a:off x="1992313" y="1052513"/>
            <a:ext cx="8496300" cy="86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40000"/>
              </a:lnSpc>
            </a:pPr>
            <a:r>
              <a:rPr lang="es-MX" altLang="es-MX" sz="1400" b="1" dirty="0"/>
              <a:t>La reducción del FSC de 50 mL/g por min a menos de 20 mL/g por min, resulta en alteración de la</a:t>
            </a:r>
          </a:p>
          <a:p>
            <a:pPr eaLnBrk="1" hangingPunct="1">
              <a:lnSpc>
                <a:spcPct val="140000"/>
              </a:lnSpc>
            </a:pPr>
            <a:r>
              <a:rPr lang="es-MX" altLang="es-MX" sz="1400" b="1" dirty="0"/>
              <a:t> función neuronal, pero preservación de la integridad tisular, lo que define a la penumbra</a:t>
            </a:r>
            <a:endParaRPr lang="es-ES" altLang="es-MX" sz="1400" b="1" dirty="0"/>
          </a:p>
        </p:txBody>
      </p:sp>
      <p:pic>
        <p:nvPicPr>
          <p:cNvPr id="134153" name="Picture 9" descr="97814051_4_012">
            <a:extLst>
              <a:ext uri="{FF2B5EF4-FFF2-40B4-BE49-F238E27FC236}">
                <a16:creationId xmlns:a16="http://schemas.microsoft.com/office/drawing/2014/main" id="{6FF7B757-6B60-F14C-BE36-A39BAB29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279" t="11446" r="51045" b="66330"/>
          <a:stretch>
            <a:fillRect/>
          </a:stretch>
        </p:blipFill>
        <p:spPr bwMode="auto">
          <a:xfrm>
            <a:off x="1165122" y="2332831"/>
            <a:ext cx="43195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411793C1-ECA1-7748-96FC-6F955E81E095}"/>
              </a:ext>
            </a:extLst>
          </p:cNvPr>
          <p:cNvPicPr>
            <a:picLocks noChangeAspect="1"/>
          </p:cNvPicPr>
          <p:nvPr/>
        </p:nvPicPr>
        <p:blipFill>
          <a:blip r:embed="rId3"/>
          <a:stretch>
            <a:fillRect/>
          </a:stretch>
        </p:blipFill>
        <p:spPr>
          <a:xfrm>
            <a:off x="6244048" y="2332831"/>
            <a:ext cx="4851811" cy="4051143"/>
          </a:xfrm>
          <a:prstGeom prst="rect">
            <a:avLst/>
          </a:prstGeom>
        </p:spPr>
      </p:pic>
    </p:spTree>
    <p:extLst>
      <p:ext uri="{BB962C8B-B14F-4D97-AF65-F5344CB8AC3E}">
        <p14:creationId xmlns:p14="http://schemas.microsoft.com/office/powerpoint/2010/main" val="3956143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4152"/>
                                        </p:tgtEl>
                                        <p:attrNameLst>
                                          <p:attrName>style.visibility</p:attrName>
                                        </p:attrNameLst>
                                      </p:cBhvr>
                                      <p:to>
                                        <p:strVal val="visible"/>
                                      </p:to>
                                    </p:set>
                                    <p:animEffect transition="in" filter="box(in)">
                                      <p:cBhvr>
                                        <p:cTn id="7" dur="500"/>
                                        <p:tgtEl>
                                          <p:spTgt spid="134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4153"/>
                                        </p:tgtEl>
                                        <p:attrNameLst>
                                          <p:attrName>style.visibility</p:attrName>
                                        </p:attrNameLst>
                                      </p:cBhvr>
                                      <p:to>
                                        <p:strVal val="visible"/>
                                      </p:to>
                                    </p:set>
                                    <p:animEffect transition="in" filter="box(in)">
                                      <p:cBhvr>
                                        <p:cTn id="12" dur="500"/>
                                        <p:tgtEl>
                                          <p:spTgt spid="13415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FDD79C8-D942-7D4A-B092-07B6329C2EAF}"/>
              </a:ext>
            </a:extLst>
          </p:cNvPr>
          <p:cNvPicPr>
            <a:picLocks noChangeAspect="1"/>
          </p:cNvPicPr>
          <p:nvPr/>
        </p:nvPicPr>
        <p:blipFill>
          <a:blip r:embed="rId2"/>
          <a:stretch>
            <a:fillRect/>
          </a:stretch>
        </p:blipFill>
        <p:spPr>
          <a:xfrm>
            <a:off x="589937" y="1214178"/>
            <a:ext cx="6502313" cy="4363852"/>
          </a:xfrm>
          <a:prstGeom prst="rect">
            <a:avLst/>
          </a:prstGeom>
        </p:spPr>
      </p:pic>
      <p:sp>
        <p:nvSpPr>
          <p:cNvPr id="6" name="CuadroTexto 5">
            <a:extLst>
              <a:ext uri="{FF2B5EF4-FFF2-40B4-BE49-F238E27FC236}">
                <a16:creationId xmlns:a16="http://schemas.microsoft.com/office/drawing/2014/main" id="{58375FBA-7046-A84F-AC3E-076D7C99F111}"/>
              </a:ext>
            </a:extLst>
          </p:cNvPr>
          <p:cNvSpPr txBox="1"/>
          <p:nvPr/>
        </p:nvSpPr>
        <p:spPr>
          <a:xfrm>
            <a:off x="278495" y="5688357"/>
            <a:ext cx="6813755" cy="369332"/>
          </a:xfrm>
          <a:prstGeom prst="rect">
            <a:avLst/>
          </a:prstGeom>
          <a:noFill/>
        </p:spPr>
        <p:txBody>
          <a:bodyPr wrap="square" rtlCol="0">
            <a:spAutoFit/>
          </a:bodyPr>
          <a:lstStyle/>
          <a:p>
            <a:r>
              <a:rPr lang="es-MX" dirty="0"/>
              <a:t>TTP: time to peak, TTD: time to drain, MTT: mean transient time</a:t>
            </a:r>
          </a:p>
        </p:txBody>
      </p:sp>
      <p:pic>
        <p:nvPicPr>
          <p:cNvPr id="7" name="Imagen 6">
            <a:extLst>
              <a:ext uri="{FF2B5EF4-FFF2-40B4-BE49-F238E27FC236}">
                <a16:creationId xmlns:a16="http://schemas.microsoft.com/office/drawing/2014/main" id="{EE5C9347-384B-5044-94CB-6675E60E28A1}"/>
              </a:ext>
            </a:extLst>
          </p:cNvPr>
          <p:cNvPicPr>
            <a:picLocks noChangeAspect="1"/>
          </p:cNvPicPr>
          <p:nvPr/>
        </p:nvPicPr>
        <p:blipFill>
          <a:blip r:embed="rId3"/>
          <a:stretch>
            <a:fillRect/>
          </a:stretch>
        </p:blipFill>
        <p:spPr>
          <a:xfrm>
            <a:off x="6424847" y="2171495"/>
            <a:ext cx="5767153" cy="1987550"/>
          </a:xfrm>
          <a:prstGeom prst="rect">
            <a:avLst/>
          </a:prstGeom>
        </p:spPr>
      </p:pic>
      <p:sp>
        <p:nvSpPr>
          <p:cNvPr id="8" name="Rectangle 2">
            <a:extLst>
              <a:ext uri="{FF2B5EF4-FFF2-40B4-BE49-F238E27FC236}">
                <a16:creationId xmlns:a16="http://schemas.microsoft.com/office/drawing/2014/main" id="{AD2319F6-E26E-264A-BA06-FF106EA26306}"/>
              </a:ext>
            </a:extLst>
          </p:cNvPr>
          <p:cNvSpPr txBox="1">
            <a:spLocks noChangeArrowheads="1"/>
          </p:cNvSpPr>
          <p:nvPr/>
        </p:nvSpPr>
        <p:spPr>
          <a:xfrm>
            <a:off x="3118393" y="362259"/>
            <a:ext cx="6045350" cy="8766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MX" sz="3600" b="1" dirty="0">
                <a:solidFill>
                  <a:srgbClr val="700606"/>
                </a:solidFill>
                <a:effectLst>
                  <a:outerShdw blurRad="38100" dist="38100" dir="2700000" algn="tl">
                    <a:srgbClr val="DDDDDD"/>
                  </a:outerShdw>
                </a:effectLst>
              </a:rPr>
              <a:t>La aplicación por neuroimagen </a:t>
            </a:r>
            <a:endParaRPr lang="es-ES" sz="3600" b="1" i="1" dirty="0">
              <a:solidFill>
                <a:srgbClr val="700606"/>
              </a:solidFill>
              <a:effectLst>
                <a:outerShdw blurRad="38100" dist="38100" dir="2700000" algn="tl">
                  <a:srgbClr val="DDDDDD"/>
                </a:outerShdw>
              </a:effectLst>
            </a:endParaRPr>
          </a:p>
        </p:txBody>
      </p:sp>
    </p:spTree>
    <p:extLst>
      <p:ext uri="{BB962C8B-B14F-4D97-AF65-F5344CB8AC3E}">
        <p14:creationId xmlns:p14="http://schemas.microsoft.com/office/powerpoint/2010/main" val="3445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A455679-47C2-3D4C-8F39-C8A96D2827DF}"/>
              </a:ext>
            </a:extLst>
          </p:cNvPr>
          <p:cNvPicPr>
            <a:picLocks noChangeAspect="1"/>
          </p:cNvPicPr>
          <p:nvPr/>
        </p:nvPicPr>
        <p:blipFill>
          <a:blip r:embed="rId2"/>
          <a:stretch>
            <a:fillRect/>
          </a:stretch>
        </p:blipFill>
        <p:spPr>
          <a:xfrm>
            <a:off x="619934" y="257520"/>
            <a:ext cx="7831393" cy="5512601"/>
          </a:xfrm>
          <a:prstGeom prst="rect">
            <a:avLst/>
          </a:prstGeom>
        </p:spPr>
      </p:pic>
      <p:sp>
        <p:nvSpPr>
          <p:cNvPr id="3" name="CuadroTexto 2">
            <a:extLst>
              <a:ext uri="{FF2B5EF4-FFF2-40B4-BE49-F238E27FC236}">
                <a16:creationId xmlns:a16="http://schemas.microsoft.com/office/drawing/2014/main" id="{24006E8D-00DD-3548-A1FC-17EBAF91D424}"/>
              </a:ext>
            </a:extLst>
          </p:cNvPr>
          <p:cNvSpPr txBox="1"/>
          <p:nvPr/>
        </p:nvSpPr>
        <p:spPr>
          <a:xfrm>
            <a:off x="8937523" y="929148"/>
            <a:ext cx="2625212" cy="923330"/>
          </a:xfrm>
          <a:prstGeom prst="rect">
            <a:avLst/>
          </a:prstGeom>
          <a:noFill/>
        </p:spPr>
        <p:txBody>
          <a:bodyPr wrap="square" rtlCol="0">
            <a:spAutoFit/>
          </a:bodyPr>
          <a:lstStyle/>
          <a:p>
            <a:pPr marL="285750" indent="-285750">
              <a:buFontTx/>
              <a:buChar char="-"/>
            </a:pPr>
            <a:r>
              <a:rPr lang="es-MX" dirty="0"/>
              <a:t>Hombre de 73 a</a:t>
            </a:r>
          </a:p>
          <a:p>
            <a:pPr marL="285750" indent="-285750">
              <a:buFontTx/>
              <a:buChar char="-"/>
            </a:pPr>
            <a:r>
              <a:rPr lang="es-MX" dirty="0"/>
              <a:t>80 min de evolucion</a:t>
            </a:r>
          </a:p>
          <a:p>
            <a:pPr marL="285750" indent="-285750">
              <a:buFontTx/>
              <a:buChar char="-"/>
            </a:pPr>
            <a:r>
              <a:rPr lang="es-MX" dirty="0"/>
              <a:t>Hemiparesia izquierda</a:t>
            </a:r>
          </a:p>
        </p:txBody>
      </p:sp>
      <p:sp>
        <p:nvSpPr>
          <p:cNvPr id="4" name="CuadroTexto 3">
            <a:extLst>
              <a:ext uri="{FF2B5EF4-FFF2-40B4-BE49-F238E27FC236}">
                <a16:creationId xmlns:a16="http://schemas.microsoft.com/office/drawing/2014/main" id="{BC0879F0-322B-0C49-8ECE-D2883E643707}"/>
              </a:ext>
            </a:extLst>
          </p:cNvPr>
          <p:cNvSpPr txBox="1"/>
          <p:nvPr/>
        </p:nvSpPr>
        <p:spPr>
          <a:xfrm>
            <a:off x="1120877" y="3013820"/>
            <a:ext cx="663678" cy="369332"/>
          </a:xfrm>
          <a:prstGeom prst="rect">
            <a:avLst/>
          </a:prstGeom>
          <a:noFill/>
        </p:spPr>
        <p:txBody>
          <a:bodyPr wrap="square" rtlCol="0">
            <a:spAutoFit/>
          </a:bodyPr>
          <a:lstStyle/>
          <a:p>
            <a:r>
              <a:rPr lang="es-MX" dirty="0">
                <a:solidFill>
                  <a:schemeClr val="bg1"/>
                </a:solidFill>
              </a:rPr>
              <a:t>TTP</a:t>
            </a:r>
          </a:p>
        </p:txBody>
      </p:sp>
      <p:sp>
        <p:nvSpPr>
          <p:cNvPr id="5" name="CuadroTexto 4">
            <a:extLst>
              <a:ext uri="{FF2B5EF4-FFF2-40B4-BE49-F238E27FC236}">
                <a16:creationId xmlns:a16="http://schemas.microsoft.com/office/drawing/2014/main" id="{58EFA307-EF96-1D48-97DA-A1ADD692A1D0}"/>
              </a:ext>
            </a:extLst>
          </p:cNvPr>
          <p:cNvSpPr txBox="1"/>
          <p:nvPr/>
        </p:nvSpPr>
        <p:spPr>
          <a:xfrm>
            <a:off x="4232786" y="3100396"/>
            <a:ext cx="663678" cy="369332"/>
          </a:xfrm>
          <a:prstGeom prst="rect">
            <a:avLst/>
          </a:prstGeom>
          <a:noFill/>
        </p:spPr>
        <p:txBody>
          <a:bodyPr wrap="square" rtlCol="0">
            <a:spAutoFit/>
          </a:bodyPr>
          <a:lstStyle/>
          <a:p>
            <a:r>
              <a:rPr lang="es-MX" dirty="0">
                <a:solidFill>
                  <a:schemeClr val="bg1"/>
                </a:solidFill>
              </a:rPr>
              <a:t>CBF</a:t>
            </a:r>
          </a:p>
        </p:txBody>
      </p:sp>
      <p:sp>
        <p:nvSpPr>
          <p:cNvPr id="6" name="CuadroTexto 5">
            <a:extLst>
              <a:ext uri="{FF2B5EF4-FFF2-40B4-BE49-F238E27FC236}">
                <a16:creationId xmlns:a16="http://schemas.microsoft.com/office/drawing/2014/main" id="{5C15CD5C-8C6E-6846-B08F-06EA9C8F8F62}"/>
              </a:ext>
            </a:extLst>
          </p:cNvPr>
          <p:cNvSpPr txBox="1"/>
          <p:nvPr/>
        </p:nvSpPr>
        <p:spPr>
          <a:xfrm>
            <a:off x="7089055" y="3059986"/>
            <a:ext cx="963563" cy="369332"/>
          </a:xfrm>
          <a:prstGeom prst="rect">
            <a:avLst/>
          </a:prstGeom>
          <a:noFill/>
        </p:spPr>
        <p:txBody>
          <a:bodyPr wrap="square" rtlCol="0">
            <a:spAutoFit/>
          </a:bodyPr>
          <a:lstStyle/>
          <a:p>
            <a:r>
              <a:rPr lang="es-MX" dirty="0">
                <a:solidFill>
                  <a:schemeClr val="bg1"/>
                </a:solidFill>
              </a:rPr>
              <a:t>CBV</a:t>
            </a:r>
          </a:p>
        </p:txBody>
      </p:sp>
      <p:pic>
        <p:nvPicPr>
          <p:cNvPr id="7" name="Imagen 6">
            <a:extLst>
              <a:ext uri="{FF2B5EF4-FFF2-40B4-BE49-F238E27FC236}">
                <a16:creationId xmlns:a16="http://schemas.microsoft.com/office/drawing/2014/main" id="{6CCE1BA4-FD20-3944-B882-BC95E238DFB7}"/>
              </a:ext>
            </a:extLst>
          </p:cNvPr>
          <p:cNvPicPr>
            <a:picLocks noChangeAspect="1"/>
          </p:cNvPicPr>
          <p:nvPr/>
        </p:nvPicPr>
        <p:blipFill>
          <a:blip r:embed="rId3"/>
          <a:stretch>
            <a:fillRect/>
          </a:stretch>
        </p:blipFill>
        <p:spPr>
          <a:xfrm>
            <a:off x="8424996" y="2549369"/>
            <a:ext cx="3767004" cy="1298233"/>
          </a:xfrm>
          <a:prstGeom prst="rect">
            <a:avLst/>
          </a:prstGeom>
        </p:spPr>
      </p:pic>
      <p:sp>
        <p:nvSpPr>
          <p:cNvPr id="8" name="CuadroTexto 7">
            <a:extLst>
              <a:ext uri="{FF2B5EF4-FFF2-40B4-BE49-F238E27FC236}">
                <a16:creationId xmlns:a16="http://schemas.microsoft.com/office/drawing/2014/main" id="{682C2A68-F412-D844-9042-273558267632}"/>
              </a:ext>
            </a:extLst>
          </p:cNvPr>
          <p:cNvSpPr txBox="1"/>
          <p:nvPr/>
        </p:nvSpPr>
        <p:spPr>
          <a:xfrm>
            <a:off x="2433484" y="6061587"/>
            <a:ext cx="5884606" cy="369332"/>
          </a:xfrm>
          <a:prstGeom prst="rect">
            <a:avLst/>
          </a:prstGeom>
          <a:noFill/>
        </p:spPr>
        <p:txBody>
          <a:bodyPr wrap="square" rtlCol="0">
            <a:spAutoFit/>
          </a:bodyPr>
          <a:lstStyle/>
          <a:p>
            <a:r>
              <a:rPr lang="es-MX" dirty="0"/>
              <a:t>Area de core establecido, sin penumbra</a:t>
            </a:r>
          </a:p>
        </p:txBody>
      </p:sp>
    </p:spTree>
    <p:extLst>
      <p:ext uri="{BB962C8B-B14F-4D97-AF65-F5344CB8AC3E}">
        <p14:creationId xmlns:p14="http://schemas.microsoft.com/office/powerpoint/2010/main" val="9725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B4B5A0-9C16-504A-A831-7E9FF5C99186}"/>
              </a:ext>
            </a:extLst>
          </p:cNvPr>
          <p:cNvPicPr>
            <a:picLocks noChangeAspect="1"/>
          </p:cNvPicPr>
          <p:nvPr/>
        </p:nvPicPr>
        <p:blipFill>
          <a:blip r:embed="rId2"/>
          <a:stretch>
            <a:fillRect/>
          </a:stretch>
        </p:blipFill>
        <p:spPr>
          <a:xfrm>
            <a:off x="3182587" y="264051"/>
            <a:ext cx="6035882" cy="6685730"/>
          </a:xfrm>
          <a:prstGeom prst="rect">
            <a:avLst/>
          </a:prstGeom>
          <a:scene3d>
            <a:camera prst="orthographicFront">
              <a:rot lat="0" lon="21599994" rev="16200000"/>
            </a:camera>
            <a:lightRig rig="threePt" dir="t"/>
          </a:scene3d>
        </p:spPr>
      </p:pic>
      <p:sp>
        <p:nvSpPr>
          <p:cNvPr id="5" name="CuadroTexto 4">
            <a:extLst>
              <a:ext uri="{FF2B5EF4-FFF2-40B4-BE49-F238E27FC236}">
                <a16:creationId xmlns:a16="http://schemas.microsoft.com/office/drawing/2014/main" id="{71D5F530-FC0E-4847-B537-04CABAE4E866}"/>
              </a:ext>
            </a:extLst>
          </p:cNvPr>
          <p:cNvSpPr txBox="1"/>
          <p:nvPr/>
        </p:nvSpPr>
        <p:spPr>
          <a:xfrm>
            <a:off x="8553451" y="1153391"/>
            <a:ext cx="665018" cy="300082"/>
          </a:xfrm>
          <a:prstGeom prst="rect">
            <a:avLst/>
          </a:prstGeom>
          <a:solidFill>
            <a:schemeClr val="bg1"/>
          </a:solidFill>
        </p:spPr>
        <p:txBody>
          <a:bodyPr wrap="square" rtlCol="0">
            <a:spAutoFit/>
          </a:bodyPr>
          <a:lstStyle/>
          <a:p>
            <a:endParaRPr lang="es-MX" sz="1350" dirty="0"/>
          </a:p>
        </p:txBody>
      </p:sp>
      <p:sp>
        <p:nvSpPr>
          <p:cNvPr id="2" name="CuadroTexto 1">
            <a:extLst>
              <a:ext uri="{FF2B5EF4-FFF2-40B4-BE49-F238E27FC236}">
                <a16:creationId xmlns:a16="http://schemas.microsoft.com/office/drawing/2014/main" id="{1C105E3C-DD1B-C749-99B3-4C9F325346DC}"/>
              </a:ext>
            </a:extLst>
          </p:cNvPr>
          <p:cNvSpPr txBox="1"/>
          <p:nvPr/>
        </p:nvSpPr>
        <p:spPr>
          <a:xfrm>
            <a:off x="8553451" y="1287153"/>
            <a:ext cx="829089" cy="300082"/>
          </a:xfrm>
          <a:prstGeom prst="rect">
            <a:avLst/>
          </a:prstGeom>
          <a:solidFill>
            <a:schemeClr val="bg1"/>
          </a:solidFill>
        </p:spPr>
        <p:txBody>
          <a:bodyPr wrap="square" rtlCol="0">
            <a:spAutoFit/>
          </a:bodyPr>
          <a:lstStyle/>
          <a:p>
            <a:endParaRPr lang="es-MX" sz="1350" dirty="0"/>
          </a:p>
        </p:txBody>
      </p:sp>
      <p:sp>
        <p:nvSpPr>
          <p:cNvPr id="3" name="CuadroTexto 2">
            <a:extLst>
              <a:ext uri="{FF2B5EF4-FFF2-40B4-BE49-F238E27FC236}">
                <a16:creationId xmlns:a16="http://schemas.microsoft.com/office/drawing/2014/main" id="{5D137C6A-407C-D944-807F-6FD9084B242C}"/>
              </a:ext>
            </a:extLst>
          </p:cNvPr>
          <p:cNvSpPr txBox="1"/>
          <p:nvPr/>
        </p:nvSpPr>
        <p:spPr>
          <a:xfrm>
            <a:off x="8826968" y="700644"/>
            <a:ext cx="744928" cy="736550"/>
          </a:xfrm>
          <a:prstGeom prst="rect">
            <a:avLst/>
          </a:prstGeom>
          <a:solidFill>
            <a:schemeClr val="bg1"/>
          </a:solidFill>
        </p:spPr>
        <p:txBody>
          <a:bodyPr wrap="square" rtlCol="0">
            <a:spAutoFit/>
          </a:bodyPr>
          <a:lstStyle/>
          <a:p>
            <a:endParaRPr lang="es-MX" dirty="0"/>
          </a:p>
        </p:txBody>
      </p:sp>
      <p:sp>
        <p:nvSpPr>
          <p:cNvPr id="6" name="CuadroTexto 5">
            <a:extLst>
              <a:ext uri="{FF2B5EF4-FFF2-40B4-BE49-F238E27FC236}">
                <a16:creationId xmlns:a16="http://schemas.microsoft.com/office/drawing/2014/main" id="{2EF9BF18-3597-3840-8B38-1540EC37A920}"/>
              </a:ext>
            </a:extLst>
          </p:cNvPr>
          <p:cNvSpPr txBox="1"/>
          <p:nvPr/>
        </p:nvSpPr>
        <p:spPr>
          <a:xfrm>
            <a:off x="3738449" y="234520"/>
            <a:ext cx="4979883" cy="466124"/>
          </a:xfrm>
          <a:prstGeom prst="rect">
            <a:avLst/>
          </a:prstGeom>
          <a:noFill/>
        </p:spPr>
        <p:txBody>
          <a:bodyPr wrap="square" rtlCol="0">
            <a:spAutoFit/>
          </a:bodyPr>
          <a:lstStyle/>
          <a:p>
            <a:r>
              <a:rPr lang="es-MX" sz="2400" b="1" dirty="0">
                <a:solidFill>
                  <a:srgbClr val="700606"/>
                </a:solidFill>
              </a:rPr>
              <a:t>Selección del tratamiento</a:t>
            </a:r>
          </a:p>
        </p:txBody>
      </p:sp>
    </p:spTree>
    <p:extLst>
      <p:ext uri="{BB962C8B-B14F-4D97-AF65-F5344CB8AC3E}">
        <p14:creationId xmlns:p14="http://schemas.microsoft.com/office/powerpoint/2010/main" val="37978403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3833</TotalTime>
  <Words>1242</Words>
  <Application>Microsoft Macintosh PowerPoint</Application>
  <PresentationFormat>Panorámica</PresentationFormat>
  <Paragraphs>192</Paragraphs>
  <Slides>39</Slides>
  <Notes>3</Notes>
  <HiddenSlides>9</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ＭＳ Ｐゴシック</vt:lpstr>
      <vt:lpstr>Arial</vt:lpstr>
      <vt:lpstr>Calibri</vt:lpstr>
      <vt:lpstr>Calibri Light</vt:lpstr>
      <vt:lpstr>Times</vt:lpstr>
      <vt:lpstr>Tema de Office</vt:lpstr>
      <vt:lpstr>Neurionflamación y microglia en Infarto cerebral</vt:lpstr>
      <vt:lpstr>Objetivos</vt:lpstr>
      <vt:lpstr>Presentación de PowerPoint</vt:lpstr>
      <vt:lpstr>Manejo de la Enfermedad vascular cerebral </vt:lpstr>
      <vt:lpstr>Presentación de PowerPoint</vt:lpstr>
      <vt:lpstr>Conceptos importantes: Penumbra</vt:lpstr>
      <vt:lpstr>Presentación de PowerPoint</vt:lpstr>
      <vt:lpstr>Presentación de PowerPoint</vt:lpstr>
      <vt:lpstr>Presentación de PowerPoint</vt:lpstr>
      <vt:lpstr>Presentación de PowerPoint</vt:lpstr>
      <vt:lpstr>Presentación de PowerPoint</vt:lpstr>
      <vt:lpstr>Cambios de la microglia en el daño cerebral</vt:lpstr>
      <vt:lpstr>Funciones de la microglia</vt:lpstr>
      <vt:lpstr>Presentación de PowerPoint</vt:lpstr>
      <vt:lpstr>Cambios de la microglia en EVC</vt:lpstr>
      <vt:lpstr>Cambios de la microglia en EVC</vt:lpstr>
      <vt:lpstr>Microglia</vt:lpstr>
      <vt:lpstr>Presentación de PowerPoint</vt:lpstr>
      <vt:lpstr>Presentación de PowerPoint</vt:lpstr>
      <vt:lpstr>Presentación de PowerPoint</vt:lpstr>
      <vt:lpstr>Presentación de PowerPoint</vt:lpstr>
      <vt:lpstr>Inflamación sistémica</vt:lpstr>
      <vt:lpstr>Presentación de PowerPoint</vt:lpstr>
      <vt:lpstr>Mecanismos potenciales que relacionan inflamación sistémica con EVC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Usuario de Microsoft Office</cp:lastModifiedBy>
  <cp:revision>38</cp:revision>
  <dcterms:created xsi:type="dcterms:W3CDTF">2019-07-01T01:08:28Z</dcterms:created>
  <dcterms:modified xsi:type="dcterms:W3CDTF">2019-07-03T17:02:04Z</dcterms:modified>
</cp:coreProperties>
</file>