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84" r:id="rId3"/>
    <p:sldId id="295" r:id="rId4"/>
    <p:sldId id="293" r:id="rId5"/>
    <p:sldId id="268" r:id="rId6"/>
    <p:sldId id="332" r:id="rId7"/>
    <p:sldId id="366" r:id="rId8"/>
    <p:sldId id="367" r:id="rId9"/>
    <p:sldId id="365" r:id="rId10"/>
    <p:sldId id="257" r:id="rId11"/>
    <p:sldId id="461" r:id="rId12"/>
    <p:sldId id="305" r:id="rId13"/>
    <p:sldId id="307" r:id="rId14"/>
    <p:sldId id="309" r:id="rId15"/>
    <p:sldId id="306" r:id="rId16"/>
    <p:sldId id="462" r:id="rId17"/>
    <p:sldId id="315" r:id="rId18"/>
    <p:sldId id="464" r:id="rId19"/>
    <p:sldId id="364" r:id="rId20"/>
    <p:sldId id="294" r:id="rId21"/>
    <p:sldId id="262" r:id="rId22"/>
    <p:sldId id="263" r:id="rId23"/>
    <p:sldId id="465" r:id="rId24"/>
    <p:sldId id="466" r:id="rId2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75"/>
    <p:restoredTop sz="94666"/>
  </p:normalViewPr>
  <p:slideViewPr>
    <p:cSldViewPr snapToGrid="0" snapToObjects="1">
      <p:cViewPr varScale="1">
        <p:scale>
          <a:sx n="86" d="100"/>
          <a:sy n="86" d="100"/>
        </p:scale>
        <p:origin x="224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0.5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12-FC4E-A954-E63CE2E029F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Hoja1!$A$2:$A$3</c:f>
              <c:strCache>
                <c:ptCount val="2"/>
                <c:pt idx="0">
                  <c:v>Arribo &lt; 3 hs</c:v>
                </c:pt>
                <c:pt idx="1">
                  <c:v>rtPA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23</c:v>
                </c:pt>
                <c:pt idx="1">
                  <c:v>0.60000000000000098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85-D94F-BCC6-0BC059A89E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8683160"/>
        <c:axId val="-2035554344"/>
      </c:barChart>
      <c:catAx>
        <c:axId val="-2048683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35554344"/>
        <c:crosses val="autoZero"/>
        <c:auto val="1"/>
        <c:lblAlgn val="ctr"/>
        <c:lblOffset val="100"/>
        <c:noMultiLvlLbl val="0"/>
      </c:catAx>
      <c:valAx>
        <c:axId val="-20355543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486831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rgbClr val="000000"/>
          </a:solidFill>
        </a:defRPr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64"/>
      <c:rotY val="20"/>
      <c:depthPercent val="110"/>
      <c:rAngAx val="1"/>
    </c:view3D>
    <c:floor>
      <c:thickness val="0"/>
      <c:spPr>
        <a:solidFill>
          <a:srgbClr val="00000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rgbClr val="008000"/>
          </a:solidFill>
          <a:prstDash val="solid"/>
        </a:ln>
      </c:spPr>
    </c:sideWall>
    <c:backWall>
      <c:thickness val="0"/>
      <c:spPr>
        <a:noFill/>
        <a:ln w="12700">
          <a:solidFill>
            <a:srgbClr val="008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5345911949685703E-2"/>
          <c:y val="1.7341040462427699E-2"/>
          <c:w val="0.932075471698115"/>
          <c:h val="0.872832369942196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FF0000"/>
            </a:solidFill>
            <a:ln w="12808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Sheet1!$B$1:$H$1</c:f>
              <c:strCache>
                <c:ptCount val="7"/>
                <c:pt idx="0">
                  <c:v>&lt; 1 hr</c:v>
                </c:pt>
                <c:pt idx="1">
                  <c:v>1--3</c:v>
                </c:pt>
                <c:pt idx="2">
                  <c:v>3--6</c:v>
                </c:pt>
                <c:pt idx="3">
                  <c:v>6--12</c:v>
                </c:pt>
                <c:pt idx="4">
                  <c:v>12--24</c:v>
                </c:pt>
                <c:pt idx="5">
                  <c:v>24--72</c:v>
                </c:pt>
                <c:pt idx="6">
                  <c:v>&gt; 72 hrs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7.2</c:v>
                </c:pt>
                <c:pt idx="1">
                  <c:v>17.8</c:v>
                </c:pt>
                <c:pt idx="2">
                  <c:v>16.8</c:v>
                </c:pt>
                <c:pt idx="3">
                  <c:v>16.2</c:v>
                </c:pt>
                <c:pt idx="4">
                  <c:v>14.8</c:v>
                </c:pt>
                <c:pt idx="5">
                  <c:v>15.2</c:v>
                </c:pt>
                <c:pt idx="6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34-8648-98D3-080473E7F8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gapDepth val="50"/>
        <c:shape val="box"/>
        <c:axId val="-2010826344"/>
        <c:axId val="-2010900184"/>
        <c:axId val="0"/>
      </c:bar3DChart>
      <c:catAx>
        <c:axId val="-2010826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20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15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s-MX"/>
          </a:p>
        </c:txPr>
        <c:crossAx val="-20109001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010900184"/>
        <c:scaling>
          <c:orientation val="minMax"/>
        </c:scaling>
        <c:delete val="0"/>
        <c:axPos val="l"/>
        <c:majorGridlines>
          <c:spPr>
            <a:ln w="12808">
              <a:solidFill>
                <a:srgbClr val="008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20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14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s-MX"/>
          </a:p>
        </c:txPr>
        <c:crossAx val="-2010826344"/>
        <c:crosses val="autoZero"/>
        <c:crossBetween val="between"/>
      </c:valAx>
      <c:spPr>
        <a:noFill/>
        <a:ln w="2561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269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s-MX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64"/>
      <c:rotY val="20"/>
      <c:depthPercent val="110"/>
      <c:rAngAx val="1"/>
    </c:view3D>
    <c:floor>
      <c:thickness val="0"/>
      <c:spPr>
        <a:solidFill>
          <a:srgbClr val="00000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25400">
          <a:solidFill>
            <a:srgbClr val="008000"/>
          </a:solidFill>
          <a:prstDash val="solid"/>
        </a:ln>
      </c:spPr>
    </c:sideWall>
    <c:backWall>
      <c:thickness val="0"/>
      <c:spPr>
        <a:noFill/>
        <a:ln w="25400">
          <a:solidFill>
            <a:srgbClr val="008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5345911949685703E-2"/>
          <c:y val="1.7341040462427699E-2"/>
          <c:w val="0.932075471698115"/>
          <c:h val="0.872832369942196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FF0000"/>
            </a:solidFill>
            <a:ln w="12808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Sheet1!$B$1:$H$1</c:f>
              <c:strCache>
                <c:ptCount val="7"/>
                <c:pt idx="0">
                  <c:v>&lt; 1 hr</c:v>
                </c:pt>
                <c:pt idx="1">
                  <c:v>1--3</c:v>
                </c:pt>
                <c:pt idx="2">
                  <c:v>3--6</c:v>
                </c:pt>
                <c:pt idx="3">
                  <c:v>6--12</c:v>
                </c:pt>
                <c:pt idx="4">
                  <c:v>12--24</c:v>
                </c:pt>
                <c:pt idx="5">
                  <c:v>24--72</c:v>
                </c:pt>
                <c:pt idx="6">
                  <c:v>&gt;= 72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0.4</c:v>
                </c:pt>
                <c:pt idx="1">
                  <c:v>7.3</c:v>
                </c:pt>
                <c:pt idx="2">
                  <c:v>15.2</c:v>
                </c:pt>
                <c:pt idx="3">
                  <c:v>20.6</c:v>
                </c:pt>
                <c:pt idx="4">
                  <c:v>17.899999999999999</c:v>
                </c:pt>
                <c:pt idx="5">
                  <c:v>21.3</c:v>
                </c:pt>
                <c:pt idx="6">
                  <c:v>17.3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99-0542-B806-C98780F0A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gapDepth val="50"/>
        <c:shape val="box"/>
        <c:axId val="-2011073480"/>
        <c:axId val="-2010479704"/>
        <c:axId val="0"/>
      </c:bar3DChart>
      <c:catAx>
        <c:axId val="-2011073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20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15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s-MX"/>
          </a:p>
        </c:txPr>
        <c:crossAx val="-20104797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010479704"/>
        <c:scaling>
          <c:orientation val="minMax"/>
        </c:scaling>
        <c:delete val="0"/>
        <c:axPos val="l"/>
        <c:majorGridlines>
          <c:spPr>
            <a:ln w="12808">
              <a:solidFill>
                <a:srgbClr val="008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20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14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s-MX"/>
          </a:p>
        </c:txPr>
        <c:crossAx val="-2011073480"/>
        <c:crosses val="autoZero"/>
        <c:crossBetween val="between"/>
      </c:valAx>
      <c:spPr>
        <a:noFill/>
        <a:ln w="2561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269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s-MX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9D-3F4E-B16D-B1F5776C4DD2}"/>
                </c:ext>
              </c:extLst>
            </c:dLbl>
            <c:dLbl>
              <c:idx val="1"/>
              <c:layout>
                <c:manualLayout>
                  <c:x val="-6.2843676355067921E-3"/>
                  <c:y val="-4.499799685520185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7.6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12-FC4E-A954-E63CE2E029F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Hoja1!$A$2:$A$3</c:f>
              <c:strCache>
                <c:ptCount val="2"/>
                <c:pt idx="0">
                  <c:v>Arribo &lt; 4.5 hs</c:v>
                </c:pt>
                <c:pt idx="1">
                  <c:v>rtPA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17</c:v>
                </c:pt>
                <c:pt idx="1">
                  <c:v>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85-D94F-BCC6-0BC059A89E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8683160"/>
        <c:axId val="-2035554344"/>
      </c:barChart>
      <c:catAx>
        <c:axId val="-2048683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35554344"/>
        <c:crosses val="autoZero"/>
        <c:auto val="1"/>
        <c:lblAlgn val="ctr"/>
        <c:lblOffset val="100"/>
        <c:noMultiLvlLbl val="0"/>
      </c:catAx>
      <c:valAx>
        <c:axId val="-20355543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486831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rgbClr val="000000"/>
          </a:solidFill>
        </a:defRPr>
      </a:pPr>
      <a:endParaRPr lang="es-MX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685F4B-260A-4B7A-9988-91A3B9547F02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B8197EA-D9DF-4CC5-824B-66A4E14A609C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ES_tradnl" sz="2000" b="1" dirty="0">
              <a:solidFill>
                <a:schemeClr val="tx1">
                  <a:lumMod val="95000"/>
                  <a:lumOff val="5000"/>
                </a:schemeClr>
              </a:solidFill>
            </a:rPr>
            <a:t>Tratamiento </a:t>
          </a:r>
        </a:p>
        <a:p>
          <a:pPr>
            <a:lnSpc>
              <a:spcPct val="100000"/>
            </a:lnSpc>
          </a:pPr>
          <a:r>
            <a:rPr lang="es-ES_tradnl" sz="2000" b="1" dirty="0">
              <a:solidFill>
                <a:schemeClr val="tx1">
                  <a:lumMod val="95000"/>
                  <a:lumOff val="5000"/>
                </a:schemeClr>
              </a:solidFill>
            </a:rPr>
            <a:t>agudo</a:t>
          </a:r>
          <a:endParaRPr lang="es-ES" sz="20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4948866-0E1B-4CC9-8670-F426F8C4E3E4}" type="parTrans" cxnId="{BF06BE60-BFCD-4A23-808B-F753DFEBECF6}">
      <dgm:prSet/>
      <dgm:spPr/>
      <dgm:t>
        <a:bodyPr/>
        <a:lstStyle/>
        <a:p>
          <a:endParaRPr lang="es-ES"/>
        </a:p>
      </dgm:t>
    </dgm:pt>
    <dgm:pt modelId="{0A6F4301-0EC2-48D0-A708-C924F13C0B49}" type="sibTrans" cxnId="{BF06BE60-BFCD-4A23-808B-F753DFEBECF6}">
      <dgm:prSet/>
      <dgm:spPr/>
      <dgm:t>
        <a:bodyPr/>
        <a:lstStyle/>
        <a:p>
          <a:endParaRPr lang="es-ES"/>
        </a:p>
      </dgm:t>
    </dgm:pt>
    <dgm:pt modelId="{F33C24D6-A6E6-41D3-B814-3125C28A8A7F}">
      <dgm:prSet phldrT="[Texto]" custT="1"/>
      <dgm:spPr/>
      <dgm:t>
        <a:bodyPr/>
        <a:lstStyle/>
        <a:p>
          <a:endParaRPr lang="es-ES" sz="2400" b="1" dirty="0">
            <a:solidFill>
              <a:srgbClr val="000000"/>
            </a:solidFill>
          </a:endParaRPr>
        </a:p>
      </dgm:t>
    </dgm:pt>
    <dgm:pt modelId="{1C0DC4B2-5ECB-43DB-BAB8-10A22FB90448}" type="sibTrans" cxnId="{5C35433C-4288-4B1A-89F2-67B86700E3EE}">
      <dgm:prSet/>
      <dgm:spPr/>
      <dgm:t>
        <a:bodyPr/>
        <a:lstStyle/>
        <a:p>
          <a:endParaRPr lang="es-ES"/>
        </a:p>
      </dgm:t>
    </dgm:pt>
    <dgm:pt modelId="{7D658981-6315-4833-8997-26E64E758F0E}" type="parTrans" cxnId="{5C35433C-4288-4B1A-89F2-67B86700E3EE}">
      <dgm:prSet/>
      <dgm:spPr/>
      <dgm:t>
        <a:bodyPr/>
        <a:lstStyle/>
        <a:p>
          <a:endParaRPr lang="es-ES"/>
        </a:p>
      </dgm:t>
    </dgm:pt>
    <dgm:pt modelId="{F69D1432-A611-4B99-955A-480AE981D0E4}">
      <dgm:prSet phldrT="[Texto]"/>
      <dgm:spPr/>
      <dgm:t>
        <a:bodyPr/>
        <a:lstStyle/>
        <a:p>
          <a:r>
            <a:rPr lang="es-ES_tradnl" dirty="0">
              <a:solidFill>
                <a:schemeClr val="bg1"/>
              </a:solidFill>
            </a:rPr>
            <a:t>Manejo de prevención secundaria</a:t>
          </a:r>
          <a:endParaRPr lang="es-ES" dirty="0">
            <a:solidFill>
              <a:schemeClr val="bg1"/>
            </a:solidFill>
          </a:endParaRPr>
        </a:p>
      </dgm:t>
    </dgm:pt>
    <dgm:pt modelId="{614E8708-5DDC-4E45-8EB1-76FA6104FFC3}" type="sibTrans" cxnId="{72BC241A-A0C7-4912-A8E5-665AB3330648}">
      <dgm:prSet/>
      <dgm:spPr/>
      <dgm:t>
        <a:bodyPr/>
        <a:lstStyle/>
        <a:p>
          <a:endParaRPr lang="es-ES"/>
        </a:p>
      </dgm:t>
    </dgm:pt>
    <dgm:pt modelId="{DB1E35F1-6B55-4F35-806F-002C1E1DCBD9}" type="parTrans" cxnId="{72BC241A-A0C7-4912-A8E5-665AB3330648}">
      <dgm:prSet/>
      <dgm:spPr/>
      <dgm:t>
        <a:bodyPr/>
        <a:lstStyle/>
        <a:p>
          <a:endParaRPr lang="es-ES"/>
        </a:p>
      </dgm:t>
    </dgm:pt>
    <dgm:pt modelId="{3E3CAD4A-4C70-499B-9823-95ED46B150C3}" type="pres">
      <dgm:prSet presAssocID="{3D685F4B-260A-4B7A-9988-91A3B9547F02}" presName="Name0" presStyleCnt="0">
        <dgm:presLayoutVars>
          <dgm:dir/>
          <dgm:resizeHandles val="exact"/>
        </dgm:presLayoutVars>
      </dgm:prSet>
      <dgm:spPr/>
    </dgm:pt>
    <dgm:pt modelId="{64BE3153-49CE-44D4-83FC-6492910A0796}" type="pres">
      <dgm:prSet presAssocID="{3D685F4B-260A-4B7A-9988-91A3B9547F02}" presName="arrow" presStyleLbl="bgShp" presStyleIdx="0" presStyleCnt="1" custLinFactNeighborY="10101"/>
      <dgm:spPr>
        <a:solidFill>
          <a:schemeClr val="accent1">
            <a:lumMod val="40000"/>
            <a:lumOff val="60000"/>
          </a:schemeClr>
        </a:solidFill>
      </dgm:spPr>
    </dgm:pt>
    <dgm:pt modelId="{82D8FA2B-C753-4C4C-B0F4-C8A2BCEAE710}" type="pres">
      <dgm:prSet presAssocID="{3D685F4B-260A-4B7A-9988-91A3B9547F02}" presName="points" presStyleCnt="0"/>
      <dgm:spPr/>
    </dgm:pt>
    <dgm:pt modelId="{8B80DFB4-37ED-4493-B1A3-601BB02B75FC}" type="pres">
      <dgm:prSet presAssocID="{F33C24D6-A6E6-41D3-B814-3125C28A8A7F}" presName="compositeA" presStyleCnt="0"/>
      <dgm:spPr/>
    </dgm:pt>
    <dgm:pt modelId="{911E5CF6-1666-43A5-AE20-2E6F3B3CF2D7}" type="pres">
      <dgm:prSet presAssocID="{F33C24D6-A6E6-41D3-B814-3125C28A8A7F}" presName="textA" presStyleLbl="revTx" presStyleIdx="0" presStyleCnt="3" custScaleX="259812" custScaleY="121037" custLinFactNeighborX="-7685" custLinFactNeighborY="-55259">
        <dgm:presLayoutVars>
          <dgm:bulletEnabled val="1"/>
        </dgm:presLayoutVars>
      </dgm:prSet>
      <dgm:spPr/>
    </dgm:pt>
    <dgm:pt modelId="{2CCEE65D-7D02-423D-9F22-B82A0716215D}" type="pres">
      <dgm:prSet presAssocID="{F33C24D6-A6E6-41D3-B814-3125C28A8A7F}" presName="circleA" presStyleLbl="node1" presStyleIdx="0" presStyleCnt="3"/>
      <dgm:spPr>
        <a:solidFill>
          <a:schemeClr val="accent1">
            <a:lumMod val="50000"/>
          </a:schemeClr>
        </a:solidFill>
      </dgm:spPr>
    </dgm:pt>
    <dgm:pt modelId="{A6BFE0AA-DC3C-4359-A147-0796ADA8EE6E}" type="pres">
      <dgm:prSet presAssocID="{F33C24D6-A6E6-41D3-B814-3125C28A8A7F}" presName="spaceA" presStyleCnt="0"/>
      <dgm:spPr/>
    </dgm:pt>
    <dgm:pt modelId="{B78D1879-93E6-4C5C-A4E3-8D17B3CF9A33}" type="pres">
      <dgm:prSet presAssocID="{1C0DC4B2-5ECB-43DB-BAB8-10A22FB90448}" presName="space" presStyleCnt="0"/>
      <dgm:spPr/>
    </dgm:pt>
    <dgm:pt modelId="{41DEC38C-AD12-43DB-91E9-5383F7508FAC}" type="pres">
      <dgm:prSet presAssocID="{4B8197EA-D9DF-4CC5-824B-66A4E14A609C}" presName="compositeB" presStyleCnt="0"/>
      <dgm:spPr/>
    </dgm:pt>
    <dgm:pt modelId="{F266E4B0-AA32-46A2-AB9E-E334EFBD695D}" type="pres">
      <dgm:prSet presAssocID="{4B8197EA-D9DF-4CC5-824B-66A4E14A609C}" presName="textB" presStyleLbl="revTx" presStyleIdx="1" presStyleCnt="3" custScaleX="461068" custScaleY="77660">
        <dgm:presLayoutVars>
          <dgm:bulletEnabled val="1"/>
        </dgm:presLayoutVars>
      </dgm:prSet>
      <dgm:spPr/>
    </dgm:pt>
    <dgm:pt modelId="{11FD1E65-2624-4814-A7C2-D7A8DE1F0E2E}" type="pres">
      <dgm:prSet presAssocID="{4B8197EA-D9DF-4CC5-824B-66A4E14A609C}" presName="circleB" presStyleLbl="node1" presStyleIdx="1" presStyleCnt="3" custScaleX="98462" custScaleY="92666" custLinFactNeighborX="705" custLinFactNeighborY="15738"/>
      <dgm:spPr>
        <a:solidFill>
          <a:schemeClr val="accent1">
            <a:lumMod val="50000"/>
          </a:schemeClr>
        </a:solidFill>
      </dgm:spPr>
    </dgm:pt>
    <dgm:pt modelId="{0173498B-3724-4D7A-9340-87A8B8C8DBB7}" type="pres">
      <dgm:prSet presAssocID="{4B8197EA-D9DF-4CC5-824B-66A4E14A609C}" presName="spaceB" presStyleCnt="0"/>
      <dgm:spPr/>
    </dgm:pt>
    <dgm:pt modelId="{947208D1-DDFD-4B66-BE79-79EF5A398CE2}" type="pres">
      <dgm:prSet presAssocID="{0A6F4301-0EC2-48D0-A708-C924F13C0B49}" presName="space" presStyleCnt="0"/>
      <dgm:spPr/>
    </dgm:pt>
    <dgm:pt modelId="{54CAA112-CE92-4601-9048-2C2234FF351E}" type="pres">
      <dgm:prSet presAssocID="{F69D1432-A611-4B99-955A-480AE981D0E4}" presName="compositeA" presStyleCnt="0"/>
      <dgm:spPr/>
    </dgm:pt>
    <dgm:pt modelId="{CF9599FD-396E-4DD0-8411-0329D29EB499}" type="pres">
      <dgm:prSet presAssocID="{F69D1432-A611-4B99-955A-480AE981D0E4}" presName="textA" presStyleLbl="revTx" presStyleIdx="2" presStyleCnt="3" custScaleX="220987">
        <dgm:presLayoutVars>
          <dgm:bulletEnabled val="1"/>
        </dgm:presLayoutVars>
      </dgm:prSet>
      <dgm:spPr/>
    </dgm:pt>
    <dgm:pt modelId="{3E4F00E0-41D5-41FA-B130-02D0ECC370EF}" type="pres">
      <dgm:prSet presAssocID="{F69D1432-A611-4B99-955A-480AE981D0E4}" presName="circleA" presStyleLbl="node1" presStyleIdx="2" presStyleCnt="3" custLinFactNeighborY="34188"/>
      <dgm:spPr>
        <a:solidFill>
          <a:schemeClr val="accent1">
            <a:lumMod val="50000"/>
          </a:schemeClr>
        </a:solidFill>
      </dgm:spPr>
    </dgm:pt>
    <dgm:pt modelId="{D88BFC15-D458-4749-9DD5-965558DEBA44}" type="pres">
      <dgm:prSet presAssocID="{F69D1432-A611-4B99-955A-480AE981D0E4}" presName="spaceA" presStyleCnt="0"/>
      <dgm:spPr/>
    </dgm:pt>
  </dgm:ptLst>
  <dgm:cxnLst>
    <dgm:cxn modelId="{72BC241A-A0C7-4912-A8E5-665AB3330648}" srcId="{3D685F4B-260A-4B7A-9988-91A3B9547F02}" destId="{F69D1432-A611-4B99-955A-480AE981D0E4}" srcOrd="2" destOrd="0" parTransId="{DB1E35F1-6B55-4F35-806F-002C1E1DCBD9}" sibTransId="{614E8708-5DDC-4E45-8EB1-76FA6104FFC3}"/>
    <dgm:cxn modelId="{5C35433C-4288-4B1A-89F2-67B86700E3EE}" srcId="{3D685F4B-260A-4B7A-9988-91A3B9547F02}" destId="{F33C24D6-A6E6-41D3-B814-3125C28A8A7F}" srcOrd="0" destOrd="0" parTransId="{7D658981-6315-4833-8997-26E64E758F0E}" sibTransId="{1C0DC4B2-5ECB-43DB-BAB8-10A22FB90448}"/>
    <dgm:cxn modelId="{5783A03E-2715-4941-9450-BB8C372EED41}" type="presOf" srcId="{4B8197EA-D9DF-4CC5-824B-66A4E14A609C}" destId="{F266E4B0-AA32-46A2-AB9E-E334EFBD695D}" srcOrd="0" destOrd="0" presId="urn:microsoft.com/office/officeart/2005/8/layout/hProcess11"/>
    <dgm:cxn modelId="{BF06BE60-BFCD-4A23-808B-F753DFEBECF6}" srcId="{3D685F4B-260A-4B7A-9988-91A3B9547F02}" destId="{4B8197EA-D9DF-4CC5-824B-66A4E14A609C}" srcOrd="1" destOrd="0" parTransId="{24948866-0E1B-4CC9-8670-F426F8C4E3E4}" sibTransId="{0A6F4301-0EC2-48D0-A708-C924F13C0B49}"/>
    <dgm:cxn modelId="{336AF4B9-897F-E24C-910F-04AE036208BB}" type="presOf" srcId="{F69D1432-A611-4B99-955A-480AE981D0E4}" destId="{CF9599FD-396E-4DD0-8411-0329D29EB499}" srcOrd="0" destOrd="0" presId="urn:microsoft.com/office/officeart/2005/8/layout/hProcess11"/>
    <dgm:cxn modelId="{9BB4A2C1-B19A-8A4C-8829-07A2B78CCD69}" type="presOf" srcId="{3D685F4B-260A-4B7A-9988-91A3B9547F02}" destId="{3E3CAD4A-4C70-499B-9823-95ED46B150C3}" srcOrd="0" destOrd="0" presId="urn:microsoft.com/office/officeart/2005/8/layout/hProcess11"/>
    <dgm:cxn modelId="{E86895DD-8BEE-8149-A17C-EB1AF1329681}" type="presOf" srcId="{F33C24D6-A6E6-41D3-B814-3125C28A8A7F}" destId="{911E5CF6-1666-43A5-AE20-2E6F3B3CF2D7}" srcOrd="0" destOrd="0" presId="urn:microsoft.com/office/officeart/2005/8/layout/hProcess11"/>
    <dgm:cxn modelId="{817CADC7-0E7B-CD49-B934-D2F4FE9AC703}" type="presParOf" srcId="{3E3CAD4A-4C70-499B-9823-95ED46B150C3}" destId="{64BE3153-49CE-44D4-83FC-6492910A0796}" srcOrd="0" destOrd="0" presId="urn:microsoft.com/office/officeart/2005/8/layout/hProcess11"/>
    <dgm:cxn modelId="{CCE0FE7F-BE68-2A4A-BF0C-1208B97E3BD9}" type="presParOf" srcId="{3E3CAD4A-4C70-499B-9823-95ED46B150C3}" destId="{82D8FA2B-C753-4C4C-B0F4-C8A2BCEAE710}" srcOrd="1" destOrd="0" presId="urn:microsoft.com/office/officeart/2005/8/layout/hProcess11"/>
    <dgm:cxn modelId="{5A740E8D-A1ED-054E-822B-041B2F24C86B}" type="presParOf" srcId="{82D8FA2B-C753-4C4C-B0F4-C8A2BCEAE710}" destId="{8B80DFB4-37ED-4493-B1A3-601BB02B75FC}" srcOrd="0" destOrd="0" presId="urn:microsoft.com/office/officeart/2005/8/layout/hProcess11"/>
    <dgm:cxn modelId="{0F8CA6EF-2063-C84C-9507-373C1F35199C}" type="presParOf" srcId="{8B80DFB4-37ED-4493-B1A3-601BB02B75FC}" destId="{911E5CF6-1666-43A5-AE20-2E6F3B3CF2D7}" srcOrd="0" destOrd="0" presId="urn:microsoft.com/office/officeart/2005/8/layout/hProcess11"/>
    <dgm:cxn modelId="{B8D5DC87-A4AD-9246-A0E2-C50B8C12E38D}" type="presParOf" srcId="{8B80DFB4-37ED-4493-B1A3-601BB02B75FC}" destId="{2CCEE65D-7D02-423D-9F22-B82A0716215D}" srcOrd="1" destOrd="0" presId="urn:microsoft.com/office/officeart/2005/8/layout/hProcess11"/>
    <dgm:cxn modelId="{7BA55CC7-1DAC-BC46-8EA5-296600D05FBA}" type="presParOf" srcId="{8B80DFB4-37ED-4493-B1A3-601BB02B75FC}" destId="{A6BFE0AA-DC3C-4359-A147-0796ADA8EE6E}" srcOrd="2" destOrd="0" presId="urn:microsoft.com/office/officeart/2005/8/layout/hProcess11"/>
    <dgm:cxn modelId="{7AFA3831-B9FB-824B-A8D8-5EBE51842B59}" type="presParOf" srcId="{82D8FA2B-C753-4C4C-B0F4-C8A2BCEAE710}" destId="{B78D1879-93E6-4C5C-A4E3-8D17B3CF9A33}" srcOrd="1" destOrd="0" presId="urn:microsoft.com/office/officeart/2005/8/layout/hProcess11"/>
    <dgm:cxn modelId="{66C3424D-CDA5-4D49-80AA-5ED791092244}" type="presParOf" srcId="{82D8FA2B-C753-4C4C-B0F4-C8A2BCEAE710}" destId="{41DEC38C-AD12-43DB-91E9-5383F7508FAC}" srcOrd="2" destOrd="0" presId="urn:microsoft.com/office/officeart/2005/8/layout/hProcess11"/>
    <dgm:cxn modelId="{22A25BEF-6598-3A4C-AA8A-3EEDD7E9AEA0}" type="presParOf" srcId="{41DEC38C-AD12-43DB-91E9-5383F7508FAC}" destId="{F266E4B0-AA32-46A2-AB9E-E334EFBD695D}" srcOrd="0" destOrd="0" presId="urn:microsoft.com/office/officeart/2005/8/layout/hProcess11"/>
    <dgm:cxn modelId="{694EC9D3-4635-234B-9203-D8EBF297B8E5}" type="presParOf" srcId="{41DEC38C-AD12-43DB-91E9-5383F7508FAC}" destId="{11FD1E65-2624-4814-A7C2-D7A8DE1F0E2E}" srcOrd="1" destOrd="0" presId="urn:microsoft.com/office/officeart/2005/8/layout/hProcess11"/>
    <dgm:cxn modelId="{F6686058-30AF-504D-901C-0D1384920AC7}" type="presParOf" srcId="{41DEC38C-AD12-43DB-91E9-5383F7508FAC}" destId="{0173498B-3724-4D7A-9340-87A8B8C8DBB7}" srcOrd="2" destOrd="0" presId="urn:microsoft.com/office/officeart/2005/8/layout/hProcess11"/>
    <dgm:cxn modelId="{6528E4A7-AEB3-6A4C-BE09-F2CFF2F09270}" type="presParOf" srcId="{82D8FA2B-C753-4C4C-B0F4-C8A2BCEAE710}" destId="{947208D1-DDFD-4B66-BE79-79EF5A398CE2}" srcOrd="3" destOrd="0" presId="urn:microsoft.com/office/officeart/2005/8/layout/hProcess11"/>
    <dgm:cxn modelId="{BD087BFF-504C-4A4E-BF0B-0D9C85B584EE}" type="presParOf" srcId="{82D8FA2B-C753-4C4C-B0F4-C8A2BCEAE710}" destId="{54CAA112-CE92-4601-9048-2C2234FF351E}" srcOrd="4" destOrd="0" presId="urn:microsoft.com/office/officeart/2005/8/layout/hProcess11"/>
    <dgm:cxn modelId="{216C8C9F-56F8-A74B-BC8C-7F3CBAF312E9}" type="presParOf" srcId="{54CAA112-CE92-4601-9048-2C2234FF351E}" destId="{CF9599FD-396E-4DD0-8411-0329D29EB499}" srcOrd="0" destOrd="0" presId="urn:microsoft.com/office/officeart/2005/8/layout/hProcess11"/>
    <dgm:cxn modelId="{FF7A8917-E759-BA4F-B6D4-08929B3C4D62}" type="presParOf" srcId="{54CAA112-CE92-4601-9048-2C2234FF351E}" destId="{3E4F00E0-41D5-41FA-B130-02D0ECC370EF}" srcOrd="1" destOrd="0" presId="urn:microsoft.com/office/officeart/2005/8/layout/hProcess11"/>
    <dgm:cxn modelId="{7DAA688B-8972-B14E-8951-F422B6C4C64B}" type="presParOf" srcId="{54CAA112-CE92-4601-9048-2C2234FF351E}" destId="{D88BFC15-D458-4749-9DD5-965558DEBA4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BE3153-49CE-44D4-83FC-6492910A0796}">
      <dsp:nvSpPr>
        <dsp:cNvPr id="0" name=""/>
        <dsp:cNvSpPr/>
      </dsp:nvSpPr>
      <dsp:spPr>
        <a:xfrm>
          <a:off x="0" y="1517419"/>
          <a:ext cx="7707505" cy="1783080"/>
        </a:xfrm>
        <a:prstGeom prst="notchedRightArrow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1E5CF6-1666-43A5-AE20-2E6F3B3CF2D7}">
      <dsp:nvSpPr>
        <dsp:cNvPr id="0" name=""/>
        <dsp:cNvSpPr/>
      </dsp:nvSpPr>
      <dsp:spPr>
        <a:xfrm>
          <a:off x="0" y="-93776"/>
          <a:ext cx="1890164" cy="2158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b="1" kern="1200" dirty="0">
            <a:solidFill>
              <a:srgbClr val="000000"/>
            </a:solidFill>
          </a:endParaRPr>
        </a:p>
      </dsp:txBody>
      <dsp:txXfrm>
        <a:off x="0" y="-93776"/>
        <a:ext cx="1890164" cy="2158187"/>
      </dsp:txXfrm>
    </dsp:sp>
    <dsp:sp modelId="{2CCEE65D-7D02-423D-9F22-B82A0716215D}">
      <dsp:nvSpPr>
        <dsp:cNvPr id="0" name=""/>
        <dsp:cNvSpPr/>
      </dsp:nvSpPr>
      <dsp:spPr>
        <a:xfrm>
          <a:off x="728098" y="2099742"/>
          <a:ext cx="445770" cy="445770"/>
        </a:xfrm>
        <a:prstGeom prst="ellips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6E4B0-AA32-46A2-AB9E-E334EFBD695D}">
      <dsp:nvSpPr>
        <dsp:cNvPr id="0" name=""/>
        <dsp:cNvSpPr/>
      </dsp:nvSpPr>
      <dsp:spPr>
        <a:xfrm>
          <a:off x="1932441" y="2973375"/>
          <a:ext cx="3354327" cy="1384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Tratamiento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agudo</a:t>
          </a:r>
          <a:endParaRPr lang="es-ES" sz="20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932441" y="2973375"/>
        <a:ext cx="3354327" cy="1384740"/>
      </dsp:txXfrm>
    </dsp:sp>
    <dsp:sp modelId="{11FD1E65-2624-4814-A7C2-D7A8DE1F0E2E}">
      <dsp:nvSpPr>
        <dsp:cNvPr id="0" name=""/>
        <dsp:cNvSpPr/>
      </dsp:nvSpPr>
      <dsp:spPr>
        <a:xfrm>
          <a:off x="3393291" y="2192052"/>
          <a:ext cx="438914" cy="413077"/>
        </a:xfrm>
        <a:prstGeom prst="ellips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9599FD-396E-4DD0-8411-0329D29EB499}">
      <dsp:nvSpPr>
        <dsp:cNvPr id="0" name=""/>
        <dsp:cNvSpPr/>
      </dsp:nvSpPr>
      <dsp:spPr>
        <a:xfrm>
          <a:off x="5323145" y="0"/>
          <a:ext cx="1607708" cy="178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b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kern="1200" dirty="0">
              <a:solidFill>
                <a:schemeClr val="bg1"/>
              </a:solidFill>
            </a:rPr>
            <a:t>Manejo de prevención secundaria</a:t>
          </a:r>
          <a:endParaRPr lang="es-ES" sz="2100" kern="1200" dirty="0">
            <a:solidFill>
              <a:schemeClr val="bg1"/>
            </a:solidFill>
          </a:endParaRPr>
        </a:p>
      </dsp:txBody>
      <dsp:txXfrm>
        <a:off x="5323145" y="0"/>
        <a:ext cx="1607708" cy="1783080"/>
      </dsp:txXfrm>
    </dsp:sp>
    <dsp:sp modelId="{3E4F00E0-41D5-41FA-B130-02D0ECC370EF}">
      <dsp:nvSpPr>
        <dsp:cNvPr id="0" name=""/>
        <dsp:cNvSpPr/>
      </dsp:nvSpPr>
      <dsp:spPr>
        <a:xfrm>
          <a:off x="5904114" y="2158365"/>
          <a:ext cx="445770" cy="445770"/>
        </a:xfrm>
        <a:prstGeom prst="ellips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1D37F-A80D-364C-B789-97AC4E6869A1}" type="datetimeFigureOut">
              <a:rPr lang="es-MX" smtClean="0"/>
              <a:t>02/06/19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6AE82-FCBE-1A49-B003-8BC947F7C3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0039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B7235C-ECB6-D145-8A95-3B1B6BD6DE75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4337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14312" indent="-212725">
              <a:lnSpc>
                <a:spcPct val="93000"/>
              </a:lnSpc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9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 79-year-old male patient with acute stroke. Baseline multimodal CT (</a:t>
            </a:r>
            <a:r>
              <a:rPr i="1" dirty="0"/>
              <a:t>A</a:t>
            </a:r>
            <a:r>
              <a:rPr dirty="0"/>
              <a:t>–</a:t>
            </a:r>
            <a:r>
              <a:rPr i="1" dirty="0"/>
              <a:t>G</a:t>
            </a:r>
            <a:r>
              <a:rPr dirty="0"/>
              <a:t>), posttherapy CTA (</a:t>
            </a:r>
            <a:r>
              <a:rPr i="1" dirty="0"/>
              <a:t>H</a:t>
            </a:r>
            <a:r>
              <a:rPr dirty="0"/>
              <a:t>), and follow-up axial DWI MR imaging (</a:t>
            </a:r>
            <a:r>
              <a:rPr i="1" dirty="0"/>
              <a:t>I</a:t>
            </a:r>
            <a:r>
              <a:rPr dirty="0"/>
              <a:t>) performed 1.5 hours, 26.5 hours, and 5 days after symptom onset. Axial NCCT image (</a:t>
            </a:r>
            <a:r>
              <a:rPr i="1" dirty="0"/>
              <a:t>A</a:t>
            </a:r>
            <a:r>
              <a:rPr dirty="0"/>
              <a:t>) shows a hyperdense M2 left middle cerebral artery (</a:t>
            </a:r>
            <a:r>
              <a:rPr i="1" dirty="0"/>
              <a:t>arrowhead</a:t>
            </a:r>
            <a:r>
              <a:rPr dirty="0"/>
              <a:t>). ASPECTS score was 7. At baseline CTA (</a:t>
            </a:r>
            <a:r>
              <a:rPr i="1" dirty="0"/>
              <a:t>B</a:t>
            </a:r>
            <a:r>
              <a:rPr dirty="0"/>
              <a:t>, </a:t>
            </a:r>
            <a:r>
              <a:rPr i="1" dirty="0"/>
              <a:t>C</a:t>
            </a:r>
            <a:r>
              <a:rPr dirty="0"/>
              <a:t>), the M1 and M2 segments of the left middle cerebral artery were occluded (</a:t>
            </a:r>
            <a:r>
              <a:rPr i="1" dirty="0"/>
              <a:t>arrow</a:t>
            </a:r>
            <a:r>
              <a:rPr dirty="0"/>
              <a:t>) with a thrombolysis in myocardial infarction score of 0 and a collateral score of 3. Prognostic map from PCT (</a:t>
            </a:r>
            <a:r>
              <a:rPr i="1" dirty="0"/>
              <a:t>G</a:t>
            </a:r>
            <a:r>
              <a:rPr dirty="0"/>
              <a:t>) showed an infarct core (</a:t>
            </a:r>
            <a:r>
              <a:rPr i="1" dirty="0"/>
              <a:t>red cluster</a:t>
            </a:r>
            <a:r>
              <a:rPr dirty="0"/>
              <a:t>, MTT &gt;150%, CBV &lt;2.0 mL) of 37.8 mL and ischemic penumbra (</a:t>
            </a:r>
            <a:r>
              <a:rPr i="1" dirty="0"/>
              <a:t>green cluster</a:t>
            </a:r>
            <a:r>
              <a:rPr dirty="0"/>
              <a:t>, MTT &gt;150%, CBV &gt;2.0 mL) of 322.1 </a:t>
            </a:r>
            <a:r>
              <a:rPr dirty="0" err="1"/>
              <a:t>mL.</a:t>
            </a:r>
            <a:r>
              <a:rPr dirty="0"/>
              <a:t> After a bridging treatment, the vessel was recanalized (</a:t>
            </a:r>
            <a:r>
              <a:rPr i="1" dirty="0"/>
              <a:t>H</a:t>
            </a:r>
            <a:r>
              <a:rPr dirty="0"/>
              <a:t>), and the final infarct volume was 34.3 mL (</a:t>
            </a:r>
            <a:r>
              <a:rPr i="1" dirty="0"/>
              <a:t>I</a:t>
            </a:r>
            <a:r>
              <a:rPr dirty="0"/>
              <a:t>).</a:t>
            </a:r>
          </a:p>
          <a:p>
            <a:pPr marL="214312" indent="-212725">
              <a:lnSpc>
                <a:spcPct val="93000"/>
              </a:lnSpc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214312" indent="-212725">
              <a:lnSpc>
                <a:spcPct val="93000"/>
              </a:lnSpc>
              <a:spcBef>
                <a:spcPts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6232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Tratamientos efectivos para el infarto cerebral agudo.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E4BD1-4C6A-B142-9F13-B6949912AB98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04425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61‑year‑old male with a history of hypertension, diabetes,</a:t>
            </a:r>
          </a:p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coronary artery disease woke up with left‑sided weakness and</a:t>
            </a:r>
          </a:p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numbness. (a) Diffusion‑weighted imaging sequence showing</a:t>
            </a:r>
          </a:p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acute to subacute infarct in the right middle cerebral artery</a:t>
            </a:r>
          </a:p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territory involving caudate head, basal ganglia, and parietal lobe.</a:t>
            </a:r>
          </a:p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 and c) Fluid‑attenuated inversion recovery sequence shows</a:t>
            </a:r>
          </a:p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subtle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hyperintensity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suggesting diffusion weighted imaging‑fluid</a:t>
            </a:r>
          </a:p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attenuated inversion recovery mismatch, distal vascular</a:t>
            </a:r>
          </a:p>
          <a:p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hyperintensities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secondary to slow flow and absence of flow void</a:t>
            </a:r>
          </a:p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proximal, middle cerebral artery segment. (d) Digital subtraction</a:t>
            </a:r>
          </a:p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angiogram demonstrating critical stenosis of proximal right internal</a:t>
            </a:r>
          </a:p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carotid artery with tandem occlusion of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supraclinoid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segment.</a:t>
            </a:r>
          </a:p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(e) balloon angioplasty of proximal stenosis (f) final evolution of right</a:t>
            </a:r>
          </a:p>
          <a:p>
            <a:r>
              <a:rPr lang="es-P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MCA </a:t>
            </a:r>
            <a:r>
              <a:rPr lang="es-PE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territory</a:t>
            </a:r>
            <a:r>
              <a:rPr lang="es-PE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PE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infarct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AF95C-9054-4C63-AED9-4463E1D94AB7}" type="slidenum">
              <a:rPr lang="es-PE" smtClean="0"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09273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WAKE-UP trial y EXTEND trial</a:t>
            </a:r>
          </a:p>
          <a:p>
            <a:r>
              <a:rPr lang="es-ES_tradnl" dirty="0"/>
              <a:t>Mas </a:t>
            </a:r>
            <a:r>
              <a:rPr lang="es-ES_tradnl" dirty="0" err="1"/>
              <a:t>alla</a:t>
            </a:r>
            <a:r>
              <a:rPr lang="es-ES_tradnl" dirty="0"/>
              <a:t> de las 4.5 horas.</a:t>
            </a:r>
          </a:p>
          <a:p>
            <a:r>
              <a:rPr lang="es-ES_tradnl" dirty="0"/>
              <a:t>Disparidad entre tiempos para </a:t>
            </a:r>
            <a:r>
              <a:rPr lang="es-ES_tradnl" dirty="0" err="1"/>
              <a:t>trombolisis</a:t>
            </a:r>
            <a:r>
              <a:rPr lang="es-ES_tradnl" dirty="0"/>
              <a:t> y </a:t>
            </a:r>
            <a:r>
              <a:rPr lang="es-ES_tradnl" dirty="0" err="1"/>
              <a:t>tombectomia</a:t>
            </a:r>
            <a:r>
              <a:rPr lang="es-ES_tradnl" dirty="0"/>
              <a:t> mecánica. </a:t>
            </a:r>
          </a:p>
          <a:p>
            <a:r>
              <a:rPr lang="es-ES_tradnl" dirty="0"/>
              <a:t>Se necesitan mas estudios para confirmar el incremento significativo de pacientes con mejores desenlaces secundarios.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E4BD1-4C6A-B142-9F13-B6949912AB98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0642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Viabilidad tisular</a:t>
            </a:r>
          </a:p>
          <a:p>
            <a:r>
              <a:rPr lang="es-ES_tradnl" dirty="0"/>
              <a:t>Selección de pacientes en base a características sobretodo en perfusión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E4BD1-4C6A-B142-9F13-B6949912AB98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32548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49E4-5F86-47AC-8374-11F96DB8937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7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249E4-5F86-47AC-8374-11F96DB8937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55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DD904-ADBE-FC4D-9B17-DE51F310B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4D1D58-A2E0-4447-A587-C7B9DFAE7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B04B6C-2D2F-C64C-9B08-A23F2EDAE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B57C-4494-E74D-8311-0B0D51DCF94D}" type="datetimeFigureOut">
              <a:rPr lang="es-MX" smtClean="0"/>
              <a:t>02/06/19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DFFCAD-233F-EE48-A3CA-CBCFDA459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01A50D-2A2D-1943-919E-BCE3685D6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D2E3-660A-5E45-8D7C-ACBA851B77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926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00F74B-A0D2-394C-975D-A76D40808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F22F3C1-6EC5-CC4C-AA4A-47A5D07E8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096988-F019-DD43-924B-8D3E39D08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B57C-4494-E74D-8311-0B0D51DCF94D}" type="datetimeFigureOut">
              <a:rPr lang="es-MX" smtClean="0"/>
              <a:t>02/06/19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25A657-CEF8-044B-8AAB-28B31AF7D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38C4DA-0D4D-A940-BE63-4B20DCF17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D2E3-660A-5E45-8D7C-ACBA851B77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1414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2BD1A2C-EE29-4448-9408-CD67AD60AE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160E260-CB83-314A-8455-717149799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63BD71-BA8F-E24F-8CCD-69D6B7A43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B57C-4494-E74D-8311-0B0D51DCF94D}" type="datetimeFigureOut">
              <a:rPr lang="es-MX" smtClean="0"/>
              <a:t>02/06/19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B094ED-DB0A-8A40-AA28-5FF239E95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B68C4E-8581-544E-9D53-E5B926B8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D2E3-660A-5E45-8D7C-ACBA851B77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0962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19451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50DF16-BB5A-3946-8841-7DE410BD8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4C3A20-1B8D-FF42-BB64-617CC5517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408BB1-1783-FD43-B52D-5B7656E1A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B57C-4494-E74D-8311-0B0D51DCF94D}" type="datetimeFigureOut">
              <a:rPr lang="es-MX" smtClean="0"/>
              <a:t>02/06/19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7EED14-F4B5-0145-A1CA-3A40BECAD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00E3D4-23E6-1D43-809E-3969597AB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D2E3-660A-5E45-8D7C-ACBA851B77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050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5645B-E04A-DE47-8EB9-096FCE41F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E11B80-3B8A-7D4A-8C8F-B90E6970F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6070A5-C729-D841-9F38-F716EA21A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B57C-4494-E74D-8311-0B0D51DCF94D}" type="datetimeFigureOut">
              <a:rPr lang="es-MX" smtClean="0"/>
              <a:t>02/06/19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868284-229B-1C4F-B31F-202385FB4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D95722-7865-7444-9417-45491C059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D2E3-660A-5E45-8D7C-ACBA851B77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959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0E4FB2-EF6E-F046-81B9-4E2271538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A448B1-EB6F-2E4B-A42A-662E4D5235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4CAF08C-40DD-C34E-95D7-1B62428C5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4FAB8C-474C-2B47-9A77-1C110BD82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B57C-4494-E74D-8311-0B0D51DCF94D}" type="datetimeFigureOut">
              <a:rPr lang="es-MX" smtClean="0"/>
              <a:t>02/06/19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BEA528-B287-8645-8D3E-6623BC9D3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86545-6A4F-FB40-8C76-7ABC2CC4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D2E3-660A-5E45-8D7C-ACBA851B77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6330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D30ACD-1113-C04A-AB93-4032E3230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AF85F9-3A2B-344A-A809-7186A657E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D2639B-0116-AF4E-9AD6-A979B62A8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19D871-AF4F-1347-8F9D-213A93942A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173ACE5-9324-9249-90EF-4EAC61B27C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F33F620-493E-794A-B99E-A663EC63C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B57C-4494-E74D-8311-0B0D51DCF94D}" type="datetimeFigureOut">
              <a:rPr lang="es-MX" smtClean="0"/>
              <a:t>02/06/19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BA4D207-16B3-9040-9456-EA6B7CF00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5E9E9D5-F71D-6142-AE7D-FB3CA7629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D2E3-660A-5E45-8D7C-ACBA851B77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6381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805EAD-32B8-D242-A2EE-1A3D20D29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A81B7FF-79A5-9342-A7B5-2F55C4EC4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B57C-4494-E74D-8311-0B0D51DCF94D}" type="datetimeFigureOut">
              <a:rPr lang="es-MX" smtClean="0"/>
              <a:t>02/06/19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3F6CE01-3F75-A64A-A8DA-F1F69E230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32BBA59-8393-8642-AD70-8C7B09BA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D2E3-660A-5E45-8D7C-ACBA851B77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3086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432250A-D373-9B44-B776-FA2882492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B57C-4494-E74D-8311-0B0D51DCF94D}" type="datetimeFigureOut">
              <a:rPr lang="es-MX" smtClean="0"/>
              <a:t>02/06/19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76E9AE2-ECF4-8845-A257-2DA0030F7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958A6C-406D-A249-A97C-D5A4E772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D2E3-660A-5E45-8D7C-ACBA851B77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8864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5EB159-3938-E24C-9FE1-B80F2D85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8874D2-F7FE-D645-B8E6-C377CA418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71BD63-7724-AD42-B686-CDA1EC48E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B75B67-DCFD-A64F-AC46-5CA535D56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B57C-4494-E74D-8311-0B0D51DCF94D}" type="datetimeFigureOut">
              <a:rPr lang="es-MX" smtClean="0"/>
              <a:t>02/06/19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D92DC5-A209-2F41-AE00-600D623A2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C6C039-6CCD-2841-BEAE-F69E4D510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D2E3-660A-5E45-8D7C-ACBA851B77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7334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3F3893-D210-DC4A-A39F-D8CD923AE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8DD0505-436E-0342-B7B9-841DD3D4DE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BE82D58-D103-8947-AFF8-3A641CFF1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5E8424B-3E88-0F48-9011-969684EE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5B57C-4494-E74D-8311-0B0D51DCF94D}" type="datetimeFigureOut">
              <a:rPr lang="es-MX" smtClean="0"/>
              <a:t>02/06/19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7A9B127-8803-F546-9FA7-B5C0AD954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344EDE-F7FA-F04D-8D2D-20C06C15A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D2E3-660A-5E45-8D7C-ACBA851B77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96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76E82C9-1B59-0849-80E7-590768F18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E651523-2297-7742-BFCC-7AABA6055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AAF405-EA37-A147-83A8-2575FA85AA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5B57C-4494-E74D-8311-0B0D51DCF94D}" type="datetimeFigureOut">
              <a:rPr lang="es-MX" smtClean="0"/>
              <a:t>02/06/19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7AF496-ECA7-EE47-B80C-6A474F2CA2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D6FDE9-218E-A441-A345-6302FCC82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9D2E3-660A-5E45-8D7C-ACBA851B777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3922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emf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DFD52E-FEDF-8A4E-83E9-3890948E9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2346" y="992381"/>
            <a:ext cx="8596184" cy="1348988"/>
          </a:xfrm>
        </p:spPr>
        <p:txBody>
          <a:bodyPr>
            <a:normAutofit/>
          </a:bodyPr>
          <a:lstStyle/>
          <a:p>
            <a:r>
              <a:rPr lang="es-MX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Avances en el tratamiento del infarto cerebral agudo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96DC76-94A1-B34E-9C8D-13DFB571C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714" y="2872989"/>
            <a:ext cx="9144000" cy="1655762"/>
          </a:xfrm>
        </p:spPr>
        <p:txBody>
          <a:bodyPr>
            <a:normAutofit/>
          </a:bodyPr>
          <a:lstStyle/>
          <a:p>
            <a:r>
              <a:rPr lang="es-MX" sz="1800" dirty="0"/>
              <a:t>Dr. Antonio Arauz Góngora</a:t>
            </a:r>
          </a:p>
          <a:p>
            <a:r>
              <a:rPr lang="es-MX" sz="1800" dirty="0"/>
              <a:t>Clínica de Enfermedad Vascular cerebral</a:t>
            </a:r>
          </a:p>
          <a:p>
            <a:r>
              <a:rPr lang="es-MX" sz="1800" dirty="0"/>
              <a:t>Instituto Nacional de Neurología y Neurocirugía Manuel Velasco Suárez</a:t>
            </a:r>
          </a:p>
          <a:p>
            <a:r>
              <a:rPr lang="es-MX" sz="1800" dirty="0"/>
              <a:t>Antonio.arauz@prodigy.net.mx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0ADF526-1640-1B46-B9D9-972C4C54D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366" y="4706881"/>
            <a:ext cx="1732068" cy="16673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6FD8E83-9FE4-D042-B614-5CAF7000D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778" y="5229604"/>
            <a:ext cx="2117771" cy="92202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FB06902-4BBD-4B4B-8582-F57592871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3136" y="4863834"/>
            <a:ext cx="1390789" cy="165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29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22837" y="192373"/>
            <a:ext cx="7000848" cy="6047499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Neuroimaging Clinics 2018 28, 565-572DOI: (10.1016/j.nic.2018.06.002)"/>
          <p:cNvSpPr txBox="1"/>
          <p:nvPr/>
        </p:nvSpPr>
        <p:spPr>
          <a:xfrm>
            <a:off x="2476500" y="6477000"/>
            <a:ext cx="8255000" cy="22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9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00" dirty="0"/>
              <a:t>Neuroimaging Clinics 2018 28, 565-572DOI: (10.1016/j.nic.2018.06.002) </a:t>
            </a:r>
          </a:p>
        </p:txBody>
      </p:sp>
    </p:spTree>
    <p:extLst>
      <p:ext uri="{BB962C8B-B14F-4D97-AF65-F5344CB8AC3E}">
        <p14:creationId xmlns:p14="http://schemas.microsoft.com/office/powerpoint/2010/main" val="264907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latin typeface="Calibri Light" charset="0"/>
                <a:ea typeface="Calibri Light" charset="0"/>
                <a:cs typeface="Calibri Light" charset="0"/>
              </a:rPr>
              <a:t>Conceptos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60638"/>
            <a:ext cx="7636196" cy="2866457"/>
          </a:xfrm>
        </p:spPr>
        <p:txBody>
          <a:bodyPr>
            <a:normAutofit/>
          </a:bodyPr>
          <a:lstStyle/>
          <a:p>
            <a:r>
              <a:rPr lang="es-ES" sz="2400" dirty="0"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</a:rPr>
              <a:t>Mejor desenlace clínico.</a:t>
            </a:r>
          </a:p>
          <a:p>
            <a:r>
              <a:rPr lang="es-ES" sz="2400" dirty="0"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</a:rPr>
              <a:t>Mayor probabilidad de vida independiente.</a:t>
            </a:r>
            <a:endParaRPr lang="es-ES" sz="2800" dirty="0"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  <a:p>
            <a:endParaRPr lang="es-ES_tradnl" sz="2800" dirty="0">
              <a:solidFill>
                <a:schemeClr val="bg1"/>
              </a:solidFill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95336" y="5846467"/>
            <a:ext cx="29955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Stroke 2016;47(4):1153–8. </a:t>
            </a:r>
          </a:p>
          <a:p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RadioGraphics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2006; 26:S75–S95.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F96C8C-2868-3246-847A-97C35629BA6E}"/>
              </a:ext>
            </a:extLst>
          </p:cNvPr>
          <p:cNvSpPr txBox="1"/>
          <p:nvPr/>
        </p:nvSpPr>
        <p:spPr>
          <a:xfrm>
            <a:off x="-959113" y="1429078"/>
            <a:ext cx="557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PENUMBRA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5FED0E-3AE1-B74A-899A-C0945E35E2F3}"/>
              </a:ext>
            </a:extLst>
          </p:cNvPr>
          <p:cNvSpPr txBox="1"/>
          <p:nvPr/>
        </p:nvSpPr>
        <p:spPr>
          <a:xfrm>
            <a:off x="1692156" y="4372692"/>
            <a:ext cx="3626604" cy="830997"/>
          </a:xfrm>
          <a:prstGeom prst="rect">
            <a:avLst/>
          </a:prstGeom>
          <a:ln w="952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ES_tradnl" sz="24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Trombolisis</a:t>
            </a:r>
            <a:r>
              <a:rPr lang="es-ES_tradnl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intravenosa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_tradnl" sz="24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Trombectomía</a:t>
            </a:r>
            <a:r>
              <a:rPr lang="es-ES_tradnl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mecánica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05A12E-2043-BA43-B51C-EF5548F4E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261" y="2150046"/>
            <a:ext cx="4603064" cy="305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79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3509" y="3065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PE" sz="3600" dirty="0"/>
              <a:t>Mismatch clínico/radiológico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3" t="18748" r="5466" b="39684"/>
          <a:stretch/>
        </p:blipFill>
        <p:spPr bwMode="auto">
          <a:xfrm>
            <a:off x="2397125" y="3304723"/>
            <a:ext cx="8007350" cy="304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3789219" y="1690688"/>
            <a:ext cx="5084618" cy="58477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3200" dirty="0"/>
              <a:t>Wake Up </a:t>
            </a:r>
            <a:r>
              <a:rPr lang="es-PE" sz="3200" dirty="0" err="1"/>
              <a:t>Stroke</a:t>
            </a:r>
            <a:endParaRPr lang="es-PE" sz="3200" dirty="0"/>
          </a:p>
        </p:txBody>
      </p:sp>
      <p:sp>
        <p:nvSpPr>
          <p:cNvPr id="7" name="Flecha abajo 6"/>
          <p:cNvSpPr/>
          <p:nvPr/>
        </p:nvSpPr>
        <p:spPr>
          <a:xfrm>
            <a:off x="5971309" y="2413995"/>
            <a:ext cx="845127" cy="68134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38868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97814" y="195450"/>
            <a:ext cx="5681386" cy="988774"/>
          </a:xfrm>
        </p:spPr>
        <p:txBody>
          <a:bodyPr>
            <a:normAutofit/>
          </a:bodyPr>
          <a:lstStyle/>
          <a:p>
            <a:r>
              <a:rPr lang="es-PE" sz="2800" b="1" dirty="0"/>
              <a:t>Mismatch difusión/flair (MRI)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628" y="1458676"/>
            <a:ext cx="7691922" cy="50820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2804628" y="1506022"/>
            <a:ext cx="814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>
                <a:solidFill>
                  <a:schemeClr val="bg1"/>
                </a:solidFill>
              </a:rPr>
              <a:t>DWI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503896" y="1506022"/>
            <a:ext cx="814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>
                <a:solidFill>
                  <a:schemeClr val="bg1"/>
                </a:solidFill>
              </a:rPr>
              <a:t>FLAIR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049210" y="1506022"/>
            <a:ext cx="814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>
                <a:solidFill>
                  <a:schemeClr val="bg1"/>
                </a:solidFill>
              </a:rPr>
              <a:t>FLAIR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8017719" y="4027160"/>
            <a:ext cx="1692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>
                <a:solidFill>
                  <a:schemeClr val="bg1"/>
                </a:solidFill>
              </a:rPr>
              <a:t>72 HORAS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378325" y="3999682"/>
            <a:ext cx="2639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balloon angioplasty of proximal stenosis </a:t>
            </a:r>
            <a:endParaRPr lang="es-PE" sz="1400" dirty="0">
              <a:solidFill>
                <a:schemeClr val="bg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838659" y="4027160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>
                <a:solidFill>
                  <a:schemeClr val="bg1"/>
                </a:solidFill>
                <a:latin typeface="arial" panose="020B0604020202020204" pitchFamily="34" charset="0"/>
              </a:rPr>
              <a:t>DSA</a:t>
            </a:r>
            <a:endParaRPr lang="es-PE" dirty="0">
              <a:solidFill>
                <a:schemeClr val="bg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8456646" y="6548298"/>
            <a:ext cx="33094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Brain Circulation - Vol 2, Issue 2, April 2016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4208099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600" dirty="0"/>
              <a:t>Mismatch difusión-perfusión (MRI)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9432" t="16549" r="18068" b="23079"/>
          <a:stretch/>
        </p:blipFill>
        <p:spPr>
          <a:xfrm>
            <a:off x="3941619" y="2022762"/>
            <a:ext cx="3962399" cy="413825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047018" y="2022763"/>
            <a:ext cx="2306782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b="1" dirty="0"/>
              <a:t>Time to </a:t>
            </a:r>
            <a:r>
              <a:rPr lang="es-PE" b="1" dirty="0" err="1"/>
              <a:t>peak</a:t>
            </a:r>
            <a:r>
              <a:rPr lang="es-PE" b="1" dirty="0"/>
              <a:t>:</a:t>
            </a:r>
          </a:p>
          <a:p>
            <a:r>
              <a:rPr lang="es-PE" dirty="0"/>
              <a:t>Tejido hipoperfundido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988128" y="2932607"/>
            <a:ext cx="1620982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dirty="0"/>
              <a:t>Área de infarto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59535" y="4184073"/>
            <a:ext cx="280901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dirty="0"/>
              <a:t>Tejido en riesgo de infarto</a:t>
            </a:r>
          </a:p>
        </p:txBody>
      </p:sp>
      <p:cxnSp>
        <p:nvCxnSpPr>
          <p:cNvPr id="9" name="Conector recto de flecha 8"/>
          <p:cNvCxnSpPr/>
          <p:nvPr/>
        </p:nvCxnSpPr>
        <p:spPr>
          <a:xfrm flipH="1">
            <a:off x="7606145" y="2392094"/>
            <a:ext cx="1316182" cy="7251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H="1">
            <a:off x="6456218" y="4368739"/>
            <a:ext cx="2105891" cy="74358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7904018" y="6382204"/>
            <a:ext cx="38727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200" i="1" dirty="0" err="1"/>
              <a:t>FrontiersinNeurology</a:t>
            </a:r>
            <a:r>
              <a:rPr lang="es-PE" sz="1200" i="1" dirty="0"/>
              <a:t> </a:t>
            </a:r>
            <a:r>
              <a:rPr lang="es-PE" sz="1200" i="1" dirty="0" err="1"/>
              <a:t>Stroke</a:t>
            </a:r>
            <a:r>
              <a:rPr lang="es-PE" sz="1200" i="1" dirty="0"/>
              <a:t> March2014.Volume5.Article35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021738" y="4359442"/>
            <a:ext cx="2317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/>
              <a:t>&lt;70 ml de volumen de infarto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019425" y="5112327"/>
            <a:ext cx="1937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i="1" dirty="0">
                <a:solidFill>
                  <a:srgbClr val="FF0000"/>
                </a:solidFill>
              </a:rPr>
              <a:t>Ratio Penumbra/</a:t>
            </a:r>
            <a:r>
              <a:rPr lang="es-PE" sz="2000" b="1" i="1" dirty="0" err="1">
                <a:solidFill>
                  <a:srgbClr val="FF0000"/>
                </a:solidFill>
              </a:rPr>
              <a:t>core</a:t>
            </a:r>
            <a:r>
              <a:rPr lang="es-PE" sz="2000" b="1" i="1" dirty="0">
                <a:solidFill>
                  <a:srgbClr val="FF0000"/>
                </a:solidFill>
              </a:rPr>
              <a:t> de 1.8 a más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19425" y="4184073"/>
            <a:ext cx="2444211" cy="19769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93353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dirty="0">
                <a:latin typeface="+mn-lt"/>
              </a:rPr>
              <a:t>Caso: MISMATCH POR TOMOGRAFÍA DE PERFUSIÓN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47DD852D-D44E-426C-BAF2-53942957C2D4}"/>
              </a:ext>
            </a:extLst>
          </p:cNvPr>
          <p:cNvGrpSpPr>
            <a:grpSpLocks/>
          </p:cNvGrpSpPr>
          <p:nvPr/>
        </p:nvGrpSpPr>
        <p:grpSpPr bwMode="auto">
          <a:xfrm>
            <a:off x="1962764" y="1580146"/>
            <a:ext cx="4133648" cy="3887567"/>
            <a:chOff x="-1" y="0"/>
            <a:chExt cx="7682199" cy="7591753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A8F96C65-7B62-47D3-896D-D1FDC5BC08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682198" cy="2560733"/>
              <a:chOff x="0" y="0"/>
              <a:chExt cx="7682198" cy="2560733"/>
            </a:xfrm>
          </p:grpSpPr>
          <p:pic>
            <p:nvPicPr>
              <p:cNvPr id="14" name="Picture 3" descr="6.jpg">
                <a:extLst>
                  <a:ext uri="{FF2B5EF4-FFF2-40B4-BE49-F238E27FC236}">
                    <a16:creationId xmlns:a16="http://schemas.microsoft.com/office/drawing/2014/main" id="{C1EDB410-649F-4012-9A32-0B608CADC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560733" cy="2560733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4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4" descr="7.jpg">
                <a:extLst>
                  <a:ext uri="{FF2B5EF4-FFF2-40B4-BE49-F238E27FC236}">
                    <a16:creationId xmlns:a16="http://schemas.microsoft.com/office/drawing/2014/main" id="{93CD38E0-481D-4790-A810-51323A3BDD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0732" y="0"/>
                <a:ext cx="2560733" cy="2560733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4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5" descr="8.jpg">
                <a:extLst>
                  <a:ext uri="{FF2B5EF4-FFF2-40B4-BE49-F238E27FC236}">
                    <a16:creationId xmlns:a16="http://schemas.microsoft.com/office/drawing/2014/main" id="{AC38BDC4-A7C5-47CD-9641-63E1468B94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1464" y="0"/>
                <a:ext cx="2560734" cy="2560733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4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70D9CF12-FBA3-4A13-AC1D-6D2F0F3DC0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560732"/>
              <a:ext cx="7682198" cy="2560733"/>
              <a:chOff x="0" y="0"/>
              <a:chExt cx="7682198" cy="2560733"/>
            </a:xfrm>
          </p:grpSpPr>
          <p:pic>
            <p:nvPicPr>
              <p:cNvPr id="11" name="Picture 7" descr="9.jpg">
                <a:extLst>
                  <a:ext uri="{FF2B5EF4-FFF2-40B4-BE49-F238E27FC236}">
                    <a16:creationId xmlns:a16="http://schemas.microsoft.com/office/drawing/2014/main" id="{13E51350-257C-40FC-AD02-B59C97E5D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560733" cy="2560733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4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8" descr="10.jpg">
                <a:extLst>
                  <a:ext uri="{FF2B5EF4-FFF2-40B4-BE49-F238E27FC236}">
                    <a16:creationId xmlns:a16="http://schemas.microsoft.com/office/drawing/2014/main" id="{AAF3BBC2-537E-413B-87C1-9A77BDA316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0732" y="0"/>
                <a:ext cx="2560733" cy="2560733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4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9" descr="11.jpg">
                <a:extLst>
                  <a:ext uri="{FF2B5EF4-FFF2-40B4-BE49-F238E27FC236}">
                    <a16:creationId xmlns:a16="http://schemas.microsoft.com/office/drawing/2014/main" id="{C78C1008-A005-4CD0-9676-396E20B4F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1464" y="0"/>
                <a:ext cx="2560734" cy="2560733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4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" name="Group 10">
              <a:extLst>
                <a:ext uri="{FF2B5EF4-FFF2-40B4-BE49-F238E27FC236}">
                  <a16:creationId xmlns:a16="http://schemas.microsoft.com/office/drawing/2014/main" id="{92BE94C7-A2FA-4D2D-814C-BC2A74D7C9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889872"/>
              <a:ext cx="7682198" cy="2701881"/>
              <a:chOff x="0" y="0"/>
              <a:chExt cx="7682198" cy="2701880"/>
            </a:xfrm>
          </p:grpSpPr>
          <p:pic>
            <p:nvPicPr>
              <p:cNvPr id="8" name="Picture 11" descr="12.jpg">
                <a:extLst>
                  <a:ext uri="{FF2B5EF4-FFF2-40B4-BE49-F238E27FC236}">
                    <a16:creationId xmlns:a16="http://schemas.microsoft.com/office/drawing/2014/main" id="{82D097DE-0B18-42CB-9DB3-F81B4F7D43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11720"/>
                <a:ext cx="2490159" cy="249016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4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12" descr="13.jpg">
                <a:extLst>
                  <a:ext uri="{FF2B5EF4-FFF2-40B4-BE49-F238E27FC236}">
                    <a16:creationId xmlns:a16="http://schemas.microsoft.com/office/drawing/2014/main" id="{98794E44-0D5C-49F7-9691-43F7C4FFDF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0158" y="0"/>
                <a:ext cx="2701881" cy="270188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4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13" descr="14.jpg">
                <a:extLst>
                  <a:ext uri="{FF2B5EF4-FFF2-40B4-BE49-F238E27FC236}">
                    <a16:creationId xmlns:a16="http://schemas.microsoft.com/office/drawing/2014/main" id="{688DDA52-E039-4EDE-ABFA-562AEA8B7A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2038" y="211720"/>
                <a:ext cx="2490160" cy="249016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4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7" name="Text Box 14">
            <a:extLst>
              <a:ext uri="{FF2B5EF4-FFF2-40B4-BE49-F238E27FC236}">
                <a16:creationId xmlns:a16="http://schemas.microsoft.com/office/drawing/2014/main" id="{BB0A339C-4BF9-4EBD-A934-0CCDACF184F3}"/>
              </a:ext>
            </a:extLst>
          </p:cNvPr>
          <p:cNvSpPr txBox="1">
            <a:spLocks/>
          </p:cNvSpPr>
          <p:nvPr/>
        </p:nvSpPr>
        <p:spPr bwMode="auto">
          <a:xfrm>
            <a:off x="1264361" y="2140779"/>
            <a:ext cx="479299" cy="33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r>
              <a:rPr lang="es-ES" altLang="es-ES" sz="1687" dirty="0"/>
              <a:t>TTP</a:t>
            </a: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DCB9F960-BC3E-46EE-B818-456BC0420961}"/>
              </a:ext>
            </a:extLst>
          </p:cNvPr>
          <p:cNvSpPr txBox="1">
            <a:spLocks/>
          </p:cNvSpPr>
          <p:nvPr/>
        </p:nvSpPr>
        <p:spPr bwMode="auto">
          <a:xfrm>
            <a:off x="1176913" y="3254387"/>
            <a:ext cx="606103" cy="33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r>
              <a:rPr lang="es-ES" altLang="es-ES" sz="1687" dirty="0"/>
              <a:t>CBF</a:t>
            </a:r>
          </a:p>
        </p:txBody>
      </p:sp>
      <p:sp>
        <p:nvSpPr>
          <p:cNvPr id="19" name="Text Box 16">
            <a:extLst>
              <a:ext uri="{FF2B5EF4-FFF2-40B4-BE49-F238E27FC236}">
                <a16:creationId xmlns:a16="http://schemas.microsoft.com/office/drawing/2014/main" id="{FB8BE3F0-9DBF-4209-A680-FEBB92D70434}"/>
              </a:ext>
            </a:extLst>
          </p:cNvPr>
          <p:cNvSpPr txBox="1">
            <a:spLocks/>
          </p:cNvSpPr>
          <p:nvPr/>
        </p:nvSpPr>
        <p:spPr bwMode="auto">
          <a:xfrm>
            <a:off x="1216271" y="4488082"/>
            <a:ext cx="527389" cy="33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r>
              <a:rPr lang="es-ES" altLang="es-ES" sz="1687" dirty="0"/>
              <a:t>CBV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2765" y="5458659"/>
            <a:ext cx="7430694" cy="1150587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7CD203B3-B247-4CD5-BC18-3E3922656DC0}"/>
              </a:ext>
            </a:extLst>
          </p:cNvPr>
          <p:cNvSpPr/>
          <p:nvPr/>
        </p:nvSpPr>
        <p:spPr>
          <a:xfrm>
            <a:off x="8558243" y="5764778"/>
            <a:ext cx="835216" cy="817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5420" y="2891440"/>
            <a:ext cx="5192122" cy="112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40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2BDD8DC-7797-B54C-B2F4-ABF2B80C1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44652"/>
            <a:ext cx="5474970" cy="17871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2943ED-33DD-BA42-8391-CA884195E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414" y="2131753"/>
            <a:ext cx="4388542" cy="7205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F78537-EA8A-AA4D-9134-767665BDE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0762" y="344652"/>
            <a:ext cx="5708629" cy="20412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4098B98-7671-6B42-8CDD-8C50A527A254}"/>
              </a:ext>
            </a:extLst>
          </p:cNvPr>
          <p:cNvSpPr txBox="1"/>
          <p:nvPr/>
        </p:nvSpPr>
        <p:spPr>
          <a:xfrm>
            <a:off x="2747962" y="3411081"/>
            <a:ext cx="6705600" cy="954107"/>
          </a:xfrm>
          <a:prstGeom prst="rect">
            <a:avLst/>
          </a:prstGeom>
          <a:ln w="9525"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Incrementar el tiempo de ventana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2800" b="1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Selección de </a:t>
            </a:r>
            <a:r>
              <a:rPr lang="es-ES_tradnl" sz="2800" b="1" i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px</a:t>
            </a:r>
            <a:r>
              <a:rPr lang="es-ES_tradnl" sz="2800" b="1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en base a viabilidad tisular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50DC50-A9D7-824B-81F5-0F8F8B9B3CA4}"/>
              </a:ext>
            </a:extLst>
          </p:cNvPr>
          <p:cNvSpPr txBox="1"/>
          <p:nvPr/>
        </p:nvSpPr>
        <p:spPr>
          <a:xfrm>
            <a:off x="4819650" y="5121296"/>
            <a:ext cx="2225040" cy="523220"/>
          </a:xfrm>
          <a:prstGeom prst="rect">
            <a:avLst/>
          </a:prstGeom>
          <a:solidFill>
            <a:srgbClr val="C00000"/>
          </a:solidFill>
          <a:ln w="9525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 Horas!!!</a:t>
            </a:r>
          </a:p>
        </p:txBody>
      </p:sp>
    </p:spTree>
    <p:extLst>
      <p:ext uri="{BB962C8B-B14F-4D97-AF65-F5344CB8AC3E}">
        <p14:creationId xmlns:p14="http://schemas.microsoft.com/office/powerpoint/2010/main" val="2726139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7501" t="21198" r="14886" b="22411"/>
          <a:stretch/>
        </p:blipFill>
        <p:spPr>
          <a:xfrm>
            <a:off x="1025237" y="207820"/>
            <a:ext cx="5389418" cy="296577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754090" y="431449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/>
              <a:t>Estudio </a:t>
            </a:r>
            <a:r>
              <a:rPr lang="es-PE" dirty="0" err="1"/>
              <a:t>multicéntrico</a:t>
            </a:r>
            <a:r>
              <a:rPr lang="es-PE" dirty="0"/>
              <a:t> aleatorizado</a:t>
            </a:r>
          </a:p>
          <a:p>
            <a:r>
              <a:rPr lang="es-PE" dirty="0"/>
              <a:t>Realizado en 38 centros de U.S</a:t>
            </a:r>
          </a:p>
          <a:p>
            <a:endParaRPr lang="es-PE" dirty="0"/>
          </a:p>
        </p:txBody>
      </p:sp>
      <p:sp>
        <p:nvSpPr>
          <p:cNvPr id="9" name="CuadroTexto 8"/>
          <p:cNvSpPr txBox="1"/>
          <p:nvPr/>
        </p:nvSpPr>
        <p:spPr>
          <a:xfrm>
            <a:off x="6643254" y="1108364"/>
            <a:ext cx="5368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/>
              <a:t>182 pacientes</a:t>
            </a:r>
          </a:p>
          <a:p>
            <a:endParaRPr lang="es-PE" dirty="0"/>
          </a:p>
          <a:p>
            <a:r>
              <a:rPr lang="es-PE" dirty="0"/>
              <a:t>92 grupo endovascular      90 Tratamiento médico</a:t>
            </a:r>
          </a:p>
          <a:p>
            <a:endParaRPr lang="es-PE" dirty="0"/>
          </a:p>
        </p:txBody>
      </p:sp>
      <p:sp>
        <p:nvSpPr>
          <p:cNvPr id="10" name="Rectángulo 9"/>
          <p:cNvSpPr/>
          <p:nvPr/>
        </p:nvSpPr>
        <p:spPr>
          <a:xfrm>
            <a:off x="8582890" y="1108364"/>
            <a:ext cx="1551709" cy="3414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Rectángulo 10"/>
          <p:cNvSpPr/>
          <p:nvPr/>
        </p:nvSpPr>
        <p:spPr>
          <a:xfrm>
            <a:off x="6677889" y="1665053"/>
            <a:ext cx="2279073" cy="3414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Rectángulo 11"/>
          <p:cNvSpPr/>
          <p:nvPr/>
        </p:nvSpPr>
        <p:spPr>
          <a:xfrm>
            <a:off x="9095508" y="1665052"/>
            <a:ext cx="2279073" cy="3414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CuadroTexto 12"/>
          <p:cNvSpPr txBox="1"/>
          <p:nvPr/>
        </p:nvSpPr>
        <p:spPr>
          <a:xfrm>
            <a:off x="7257291" y="5656530"/>
            <a:ext cx="410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err="1"/>
              <a:t>Outcome</a:t>
            </a:r>
            <a:r>
              <a:rPr lang="es-PE" dirty="0"/>
              <a:t> primario: </a:t>
            </a:r>
            <a:r>
              <a:rPr lang="es-PE" dirty="0" err="1"/>
              <a:t>mRS</a:t>
            </a:r>
            <a:r>
              <a:rPr lang="es-PE" dirty="0"/>
              <a:t> a los 90 días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r="55185"/>
          <a:stretch/>
        </p:blipFill>
        <p:spPr>
          <a:xfrm>
            <a:off x="7014036" y="2287824"/>
            <a:ext cx="2610360" cy="29917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Elipse 15"/>
          <p:cNvSpPr/>
          <p:nvPr/>
        </p:nvSpPr>
        <p:spPr>
          <a:xfrm>
            <a:off x="8288481" y="2865381"/>
            <a:ext cx="807027" cy="18175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Elipse 16"/>
          <p:cNvSpPr/>
          <p:nvPr/>
        </p:nvSpPr>
        <p:spPr>
          <a:xfrm>
            <a:off x="8378100" y="3383606"/>
            <a:ext cx="313894" cy="74987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19" name="Conector recto de flecha 18"/>
          <p:cNvCxnSpPr/>
          <p:nvPr/>
        </p:nvCxnSpPr>
        <p:spPr>
          <a:xfrm flipV="1">
            <a:off x="8535047" y="2865381"/>
            <a:ext cx="1545434" cy="78232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10134599" y="2266039"/>
            <a:ext cx="1817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/>
              <a:t>&lt;70 ml de volumen de infarto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9949794" y="3278924"/>
            <a:ext cx="1937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i="1" dirty="0">
                <a:solidFill>
                  <a:srgbClr val="FF0000"/>
                </a:solidFill>
              </a:rPr>
              <a:t>Ratio Penumbra/</a:t>
            </a:r>
            <a:r>
              <a:rPr lang="es-PE" sz="2000" b="1" i="1" dirty="0" err="1">
                <a:solidFill>
                  <a:srgbClr val="FF0000"/>
                </a:solidFill>
              </a:rPr>
              <a:t>core</a:t>
            </a:r>
            <a:r>
              <a:rPr lang="es-PE" sz="2000" b="1" i="1" dirty="0">
                <a:solidFill>
                  <a:srgbClr val="FF0000"/>
                </a:solidFill>
              </a:rPr>
              <a:t> de 1.8 a más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8295" t="21603" r="17159" b="30698"/>
          <a:stretch/>
        </p:blipFill>
        <p:spPr>
          <a:xfrm>
            <a:off x="386104" y="3383606"/>
            <a:ext cx="6359327" cy="2642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7328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9F96C8C-2868-3246-847A-97C35629BA6E}"/>
              </a:ext>
            </a:extLst>
          </p:cNvPr>
          <p:cNvSpPr txBox="1"/>
          <p:nvPr/>
        </p:nvSpPr>
        <p:spPr>
          <a:xfrm>
            <a:off x="3009384" y="765508"/>
            <a:ext cx="557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TROMBECTOMIA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BB51CD-C663-094D-8CDB-2002B63ACA21}"/>
              </a:ext>
            </a:extLst>
          </p:cNvPr>
          <p:cNvSpPr txBox="1"/>
          <p:nvPr/>
        </p:nvSpPr>
        <p:spPr>
          <a:xfrm>
            <a:off x="144780" y="2285618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MR </a:t>
            </a:r>
            <a:r>
              <a:rPr lang="es-ES_tradnl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CLEAN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FFA2E6-F2EA-7B43-8638-74A8A04B9890}"/>
              </a:ext>
            </a:extLst>
          </p:cNvPr>
          <p:cNvSpPr txBox="1"/>
          <p:nvPr/>
        </p:nvSpPr>
        <p:spPr>
          <a:xfrm>
            <a:off x="520224" y="3583318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ESCAPE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CBB4A2-397A-4A4A-9717-73822D79F17E}"/>
              </a:ext>
            </a:extLst>
          </p:cNvPr>
          <p:cNvSpPr txBox="1"/>
          <p:nvPr/>
        </p:nvSpPr>
        <p:spPr>
          <a:xfrm>
            <a:off x="2415540" y="2932012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REVASCAT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12A318-7E00-3548-828F-E5BF20D3F8AD}"/>
              </a:ext>
            </a:extLst>
          </p:cNvPr>
          <p:cNvSpPr txBox="1"/>
          <p:nvPr/>
        </p:nvSpPr>
        <p:spPr>
          <a:xfrm>
            <a:off x="2172732" y="1999621"/>
            <a:ext cx="1995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SWIFT-PRIME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EF6EC8-EF50-FF41-BA6C-7665A090AF30}"/>
              </a:ext>
            </a:extLst>
          </p:cNvPr>
          <p:cNvSpPr txBox="1"/>
          <p:nvPr/>
        </p:nvSpPr>
        <p:spPr>
          <a:xfrm>
            <a:off x="3802896" y="4126404"/>
            <a:ext cx="1995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EXTEND 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DAF5E2-7F23-7446-A8BC-EA0049C28A73}"/>
              </a:ext>
            </a:extLst>
          </p:cNvPr>
          <p:cNvSpPr txBox="1"/>
          <p:nvPr/>
        </p:nvSpPr>
        <p:spPr>
          <a:xfrm>
            <a:off x="4275852" y="2803102"/>
            <a:ext cx="1995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DOWN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BAAEDE-936C-7440-AC5A-9038ACEB5331}"/>
              </a:ext>
            </a:extLst>
          </p:cNvPr>
          <p:cNvSpPr txBox="1"/>
          <p:nvPr/>
        </p:nvSpPr>
        <p:spPr>
          <a:xfrm>
            <a:off x="5098296" y="2150365"/>
            <a:ext cx="1995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DEFUSE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D6D9A5-8CBD-8C4E-8172-B03EF4452F8F}"/>
              </a:ext>
            </a:extLst>
          </p:cNvPr>
          <p:cNvSpPr txBox="1"/>
          <p:nvPr/>
        </p:nvSpPr>
        <p:spPr>
          <a:xfrm>
            <a:off x="1021080" y="5430447"/>
            <a:ext cx="3779520" cy="523220"/>
          </a:xfrm>
          <a:prstGeom prst="rect">
            <a:avLst/>
          </a:prstGeom>
          <a:solidFill>
            <a:srgbClr val="C00000"/>
          </a:solidFill>
          <a:ln w="9525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HASTA 24 HRS!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66F2B2-BEB1-E849-93CC-C26783A91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440" y="2932012"/>
            <a:ext cx="4988885" cy="327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24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FB4B5A0-9C16-504A-A831-7E9FF5C99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587" y="264051"/>
            <a:ext cx="6035882" cy="6685730"/>
          </a:xfrm>
          <a:prstGeom prst="rect">
            <a:avLst/>
          </a:prstGeom>
          <a:scene3d>
            <a:camera prst="orthographicFront">
              <a:rot lat="0" lon="21599994" rev="16200000"/>
            </a:camera>
            <a:lightRig rig="threePt" dir="t"/>
          </a:scene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1D5F530-FC0E-4847-B537-04CABAE4E866}"/>
              </a:ext>
            </a:extLst>
          </p:cNvPr>
          <p:cNvSpPr txBox="1"/>
          <p:nvPr/>
        </p:nvSpPr>
        <p:spPr>
          <a:xfrm>
            <a:off x="8553451" y="1153391"/>
            <a:ext cx="665018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sz="135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C105E3C-DD1B-C749-99B3-4C9F325346DC}"/>
              </a:ext>
            </a:extLst>
          </p:cNvPr>
          <p:cNvSpPr txBox="1"/>
          <p:nvPr/>
        </p:nvSpPr>
        <p:spPr>
          <a:xfrm>
            <a:off x="8553451" y="1287153"/>
            <a:ext cx="829089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sz="135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D137C6A-407C-D944-807F-6FD9084B242C}"/>
              </a:ext>
            </a:extLst>
          </p:cNvPr>
          <p:cNvSpPr txBox="1"/>
          <p:nvPr/>
        </p:nvSpPr>
        <p:spPr>
          <a:xfrm>
            <a:off x="8826968" y="700644"/>
            <a:ext cx="744928" cy="73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F9BF18-3597-3840-8B38-1540EC37A920}"/>
              </a:ext>
            </a:extLst>
          </p:cNvPr>
          <p:cNvSpPr txBox="1"/>
          <p:nvPr/>
        </p:nvSpPr>
        <p:spPr>
          <a:xfrm>
            <a:off x="2224958" y="234520"/>
            <a:ext cx="7951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Selección de tratamiento por Por tiempo de evolución</a:t>
            </a:r>
          </a:p>
        </p:txBody>
      </p:sp>
    </p:spTree>
    <p:extLst>
      <p:ext uri="{BB962C8B-B14F-4D97-AF65-F5344CB8AC3E}">
        <p14:creationId xmlns:p14="http://schemas.microsoft.com/office/powerpoint/2010/main" val="715682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11160" y="692151"/>
            <a:ext cx="6032091" cy="5575914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es-ES" sz="2300" dirty="0">
                <a:solidFill>
                  <a:srgbClr val="000000"/>
                </a:solidFill>
                <a:latin typeface="Calibri"/>
                <a:cs typeface="Calibri"/>
              </a:rPr>
              <a:t>1. EVC puede ser prevenida.</a:t>
            </a:r>
          </a:p>
          <a:p>
            <a:pPr algn="just">
              <a:defRPr/>
            </a:pPr>
            <a:r>
              <a:rPr lang="es-ES" sz="2300" dirty="0">
                <a:solidFill>
                  <a:srgbClr val="000000"/>
                </a:solidFill>
                <a:latin typeface="Calibri"/>
                <a:cs typeface="Calibri"/>
              </a:rPr>
              <a:t>2. Puede ser tratada. </a:t>
            </a:r>
          </a:p>
          <a:p>
            <a:pPr algn="just">
              <a:defRPr/>
            </a:pPr>
            <a:r>
              <a:rPr lang="es-ES" sz="2300" dirty="0">
                <a:solidFill>
                  <a:srgbClr val="000000"/>
                </a:solidFill>
                <a:latin typeface="Calibri"/>
                <a:cs typeface="Calibri"/>
              </a:rPr>
              <a:t>3. Puede ser manejado a largo plazo.</a:t>
            </a:r>
          </a:p>
          <a:p>
            <a:pPr algn="just">
              <a:defRPr/>
            </a:pPr>
            <a:r>
              <a:rPr lang="es-ES" sz="2300" dirty="0">
                <a:solidFill>
                  <a:srgbClr val="000000"/>
                </a:solidFill>
                <a:latin typeface="Calibri"/>
                <a:cs typeface="Calibri"/>
              </a:rPr>
              <a:t>4. Uno de cada 6 personas tendrá un EVC</a:t>
            </a:r>
          </a:p>
          <a:p>
            <a:pPr algn="just">
              <a:defRPr/>
            </a:pPr>
            <a:r>
              <a:rPr lang="es-ES" sz="2300" dirty="0">
                <a:solidFill>
                  <a:srgbClr val="000000"/>
                </a:solidFill>
                <a:latin typeface="Calibri"/>
                <a:cs typeface="Calibri"/>
              </a:rPr>
              <a:t>5. Cada 6 segundos alguien muere por EVC</a:t>
            </a:r>
          </a:p>
          <a:p>
            <a:pPr algn="just">
              <a:defRPr/>
            </a:pPr>
            <a:r>
              <a:rPr lang="es-ES" sz="2300" dirty="0">
                <a:solidFill>
                  <a:srgbClr val="000000"/>
                </a:solidFill>
                <a:latin typeface="Calibri"/>
                <a:cs typeface="Calibri"/>
              </a:rPr>
              <a:t>6. Cada segundo hay un nuevo caso de EVC en el mundo</a:t>
            </a:r>
          </a:p>
          <a:p>
            <a:pPr algn="just">
              <a:defRPr/>
            </a:pPr>
            <a:r>
              <a:rPr lang="es-ES" sz="2300" dirty="0">
                <a:solidFill>
                  <a:srgbClr val="000000"/>
                </a:solidFill>
                <a:latin typeface="Calibri"/>
                <a:cs typeface="Calibri"/>
              </a:rPr>
              <a:t>7. De las 15 millones de personas que tienen un EVC en un año, 6 </a:t>
            </a:r>
            <a:r>
              <a:rPr lang="es-ES" sz="2300" dirty="0" err="1">
                <a:solidFill>
                  <a:srgbClr val="000000"/>
                </a:solidFill>
                <a:latin typeface="Calibri"/>
                <a:cs typeface="Calibri"/>
              </a:rPr>
              <a:t>mlls</a:t>
            </a:r>
            <a:r>
              <a:rPr lang="es-ES" sz="23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s-ES" sz="2300" b="1" dirty="0">
                <a:solidFill>
                  <a:srgbClr val="000000"/>
                </a:solidFill>
                <a:latin typeface="Calibri"/>
                <a:cs typeface="Calibri"/>
              </a:rPr>
              <a:t>no sobreviven</a:t>
            </a:r>
            <a:r>
              <a:rPr lang="es-ES" sz="2300" dirty="0">
                <a:solidFill>
                  <a:srgbClr val="000000"/>
                </a:solidFill>
                <a:latin typeface="Calibri"/>
                <a:cs typeface="Calibri"/>
              </a:rPr>
              <a:t>. </a:t>
            </a:r>
          </a:p>
          <a:p>
            <a:pPr algn="just">
              <a:defRPr/>
            </a:pPr>
            <a:r>
              <a:rPr lang="es-ES" sz="2300" dirty="0">
                <a:solidFill>
                  <a:srgbClr val="000000"/>
                </a:solidFill>
                <a:latin typeface="Calibri"/>
                <a:cs typeface="Calibri"/>
              </a:rPr>
              <a:t>8. Aprox. 30 millones de personas han tenido un EVC  </a:t>
            </a:r>
          </a:p>
          <a:p>
            <a:pPr algn="just">
              <a:defRPr/>
            </a:pPr>
            <a:r>
              <a:rPr lang="es-ES" sz="2300" dirty="0">
                <a:solidFill>
                  <a:srgbClr val="000000"/>
                </a:solidFill>
                <a:latin typeface="Calibri"/>
                <a:cs typeface="Calibri"/>
              </a:rPr>
              <a:t>9. Principal causa de </a:t>
            </a:r>
            <a:r>
              <a:rPr lang="es-ES" sz="2300" b="1" dirty="0">
                <a:solidFill>
                  <a:srgbClr val="000000"/>
                </a:solidFill>
                <a:latin typeface="Calibri"/>
                <a:cs typeface="Calibri"/>
              </a:rPr>
              <a:t>discapacidad</a:t>
            </a:r>
            <a:r>
              <a:rPr lang="es-ES" sz="2300" dirty="0">
                <a:solidFill>
                  <a:srgbClr val="000000"/>
                </a:solidFill>
                <a:latin typeface="Calibri"/>
                <a:cs typeface="Calibri"/>
              </a:rPr>
              <a:t> en el mundo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3" r="1"/>
          <a:stretch/>
        </p:blipFill>
        <p:spPr bwMode="auto">
          <a:xfrm>
            <a:off x="7194550" y="662655"/>
            <a:ext cx="3473450" cy="599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803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ítulo"/>
          <p:cNvSpPr>
            <a:spLocks noGrp="1"/>
          </p:cNvSpPr>
          <p:nvPr>
            <p:ph type="title"/>
          </p:nvPr>
        </p:nvSpPr>
        <p:spPr>
          <a:xfrm>
            <a:off x="1981201" y="173038"/>
            <a:ext cx="8084567" cy="893762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Tratamiento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agudo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 PREMIER  </a:t>
            </a:r>
            <a:b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</a:rPr>
              <a:t>Enero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</a:rPr>
              <a:t> 2005-Junio 2006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16" name="15 Marcador de contenido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6023993" y="1628801"/>
          <a:ext cx="4041775" cy="3951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3143672" y="4437113"/>
            <a:ext cx="2329484" cy="11695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sz="1400" dirty="0"/>
              <a:t>The first Mexican multicenter</a:t>
            </a:r>
          </a:p>
          <a:p>
            <a:r>
              <a:rPr lang="es-MX" sz="1400" dirty="0"/>
              <a:t>Register on ischaemic stroke</a:t>
            </a:r>
          </a:p>
          <a:p>
            <a:r>
              <a:rPr lang="es-MX" sz="1400" dirty="0"/>
              <a:t>(The PREMIER Study):</a:t>
            </a:r>
          </a:p>
          <a:p>
            <a:r>
              <a:rPr lang="es-MX" sz="1400" dirty="0"/>
              <a:t>Demographics, risk factors</a:t>
            </a:r>
          </a:p>
          <a:p>
            <a:r>
              <a:rPr lang="es-MX" sz="1400" dirty="0"/>
              <a:t>And outcome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815186"/>
              </p:ext>
            </p:extLst>
          </p:nvPr>
        </p:nvGraphicFramePr>
        <p:xfrm>
          <a:off x="1991544" y="1628800"/>
          <a:ext cx="3672408" cy="24790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36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6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s-MX" sz="1600" dirty="0"/>
                        <a:t>Intervenciones terapéuticas agudas (n=1.040)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/>
                        <a:t>Trombólisis intravenosa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0,5%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/>
                        <a:t>Ventilación mecánica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9,5%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/>
                        <a:t>Craniectomía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2,1%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6F6106AE-D8FF-574D-8731-C9DE0B48ED11}"/>
              </a:ext>
            </a:extLst>
          </p:cNvPr>
          <p:cNvSpPr/>
          <p:nvPr/>
        </p:nvSpPr>
        <p:spPr>
          <a:xfrm>
            <a:off x="4520370" y="6347297"/>
            <a:ext cx="5369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Results from the PREMIER Study. </a:t>
            </a:r>
            <a:r>
              <a:rPr lang="en-US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Neurologia</a:t>
            </a:r>
            <a:r>
              <a:rPr lang="en-US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2013</a:t>
            </a:r>
            <a:endParaRPr lang="es-MX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525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1847850" y="188913"/>
            <a:ext cx="84963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Retraso de arribo al hospital en 1569 pacientes con eventos cerebrovasculares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2259014" y="1247775"/>
          <a:ext cx="7820025" cy="4979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943476" y="6165850"/>
            <a:ext cx="2671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Horas de evolución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847851" y="3163889"/>
            <a:ext cx="5148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3600"/>
              <a:t>%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5FA4C94-1D39-CB41-B567-A25199659C14}"/>
              </a:ext>
            </a:extLst>
          </p:cNvPr>
          <p:cNvSpPr/>
          <p:nvPr/>
        </p:nvSpPr>
        <p:spPr>
          <a:xfrm>
            <a:off x="8947257" y="6099830"/>
            <a:ext cx="2704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Results from the PREMIER Study. </a:t>
            </a:r>
            <a:r>
              <a:rPr lang="en-US" sz="1400" dirty="0" err="1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Neurologia</a:t>
            </a:r>
            <a:r>
              <a:rPr lang="en-US" sz="1400" dirty="0"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2013</a:t>
            </a:r>
            <a:endParaRPr lang="es-MX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288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1524000" y="0"/>
            <a:ext cx="9144000" cy="9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MX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Retraso de realización de TAC desde inicio del evento cerebrovascular en 1429 pacientes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2259014" y="1247775"/>
          <a:ext cx="7820025" cy="4979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943476" y="6165850"/>
            <a:ext cx="2671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Horas de evolución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847850" y="3141664"/>
            <a:ext cx="4780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320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88460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ítulo"/>
          <p:cNvSpPr>
            <a:spLocks noGrp="1"/>
          </p:cNvSpPr>
          <p:nvPr>
            <p:ph type="title"/>
          </p:nvPr>
        </p:nvSpPr>
        <p:spPr>
          <a:xfrm>
            <a:off x="1981201" y="173038"/>
            <a:ext cx="8084567" cy="893762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Tratamiento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agudo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4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hospitales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Mexicanos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, N=500 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(2017.2019)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6" name="15 Marcador de contenido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943087660"/>
              </p:ext>
            </p:extLst>
          </p:nvPr>
        </p:nvGraphicFramePr>
        <p:xfrm>
          <a:off x="6023993" y="1628801"/>
          <a:ext cx="4041775" cy="3951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633788"/>
              </p:ext>
            </p:extLst>
          </p:nvPr>
        </p:nvGraphicFramePr>
        <p:xfrm>
          <a:off x="1465072" y="2363091"/>
          <a:ext cx="3672408" cy="18542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36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6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s-MX" sz="1600" dirty="0"/>
                        <a:t>Tiempos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/>
                        <a:t>Onset to door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11 horas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/>
                        <a:t>Door to needle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82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600" dirty="0"/>
                        <a:t>Hemorragia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883A2AE-0806-304D-A183-3BE22BCA3594}"/>
              </a:ext>
            </a:extLst>
          </p:cNvPr>
          <p:cNvSpPr txBox="1"/>
          <p:nvPr/>
        </p:nvSpPr>
        <p:spPr>
          <a:xfrm>
            <a:off x="8132618" y="6165273"/>
            <a:ext cx="296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Enviado a Publicación</a:t>
            </a:r>
          </a:p>
        </p:txBody>
      </p:sp>
    </p:spTree>
    <p:extLst>
      <p:ext uri="{BB962C8B-B14F-4D97-AF65-F5344CB8AC3E}">
        <p14:creationId xmlns:p14="http://schemas.microsoft.com/office/powerpoint/2010/main" val="2080686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21532F-0D88-F740-AEAF-20E982831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Conclusiones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34AFCD4-1B6D-0548-ABE4-5BF30DB1CBB1}"/>
              </a:ext>
            </a:extLst>
          </p:cNvPr>
          <p:cNvSpPr txBox="1"/>
          <p:nvPr/>
        </p:nvSpPr>
        <p:spPr>
          <a:xfrm>
            <a:off x="1259174" y="1690688"/>
            <a:ext cx="81846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>
                <a:latin typeface="+mj-lt"/>
              </a:rPr>
              <a:t>Varias opciones terapéuticas para el manejo del 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>
                <a:latin typeface="+mj-lt"/>
              </a:rPr>
              <a:t>La importancia de seleccionar pacientes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400" dirty="0">
                <a:latin typeface="+mj-lt"/>
              </a:rPr>
              <a:t>Tiempo de evolución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400" dirty="0">
                <a:latin typeface="+mj-lt"/>
              </a:rPr>
              <a:t>De acuerdo a penumbra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MX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>
                <a:latin typeface="+mj-lt"/>
              </a:rPr>
              <a:t>Faltan programas de reconocimiento de signos de alarma del EVC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400" dirty="0">
                <a:latin typeface="+mj-lt"/>
              </a:rPr>
              <a:t>Entre la población en general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400" dirty="0">
                <a:latin typeface="+mj-lt"/>
              </a:rPr>
              <a:t>Entre los servicios de urgencias de nuestro país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MX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>
                <a:latin typeface="+mj-lt"/>
              </a:rPr>
              <a:t>El infarto cerebral es una urgencia medica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>
                <a:latin typeface="+mj-lt"/>
              </a:rPr>
              <a:t>Se requieren programas de atención en México</a:t>
            </a:r>
          </a:p>
        </p:txBody>
      </p:sp>
    </p:spTree>
    <p:extLst>
      <p:ext uri="{BB962C8B-B14F-4D97-AF65-F5344CB8AC3E}">
        <p14:creationId xmlns:p14="http://schemas.microsoft.com/office/powerpoint/2010/main" val="82521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7776309-B4BF-44EA-9ECB-4384C14D3157}"/>
              </a:ext>
            </a:extLst>
          </p:cNvPr>
          <p:cNvGraphicFramePr/>
          <p:nvPr>
            <p:extLst/>
          </p:nvPr>
        </p:nvGraphicFramePr>
        <p:xfrm>
          <a:off x="2667887" y="1954680"/>
          <a:ext cx="7707505" cy="4457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109019" y="463773"/>
            <a:ext cx="7742903" cy="863322"/>
          </a:xfrm>
        </p:spPr>
        <p:txBody>
          <a:bodyPr>
            <a:noAutofit/>
          </a:bodyPr>
          <a:lstStyle/>
          <a:p>
            <a:r>
              <a:rPr lang="es-ES" sz="3200" b="1" dirty="0">
                <a:solidFill>
                  <a:schemeClr val="accent1">
                    <a:lumMod val="50000"/>
                  </a:schemeClr>
                </a:solidFill>
              </a:rPr>
              <a:t>Manejo de la Enfermedad vascular cerebral </a:t>
            </a:r>
            <a:endParaRPr lang="es-ES" sz="1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Flecha arriba 2"/>
          <p:cNvSpPr/>
          <p:nvPr/>
        </p:nvSpPr>
        <p:spPr>
          <a:xfrm>
            <a:off x="7178235" y="4911982"/>
            <a:ext cx="658367" cy="1257170"/>
          </a:xfrm>
          <a:prstGeom prst="up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6696626" y="6266728"/>
            <a:ext cx="2181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Rehabilitación</a:t>
            </a:r>
          </a:p>
        </p:txBody>
      </p:sp>
      <p:sp>
        <p:nvSpPr>
          <p:cNvPr id="8" name="Flecha abajo 7">
            <a:extLst>
              <a:ext uri="{FF2B5EF4-FFF2-40B4-BE49-F238E27FC236}">
                <a16:creationId xmlns:a16="http://schemas.microsoft.com/office/drawing/2014/main" id="{FC9C099B-D49B-B449-8BB8-45055A3DFDC2}"/>
              </a:ext>
            </a:extLst>
          </p:cNvPr>
          <p:cNvSpPr/>
          <p:nvPr/>
        </p:nvSpPr>
        <p:spPr>
          <a:xfrm>
            <a:off x="5879762" y="2009082"/>
            <a:ext cx="816865" cy="1697285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Flecha abajo 8">
            <a:extLst>
              <a:ext uri="{FF2B5EF4-FFF2-40B4-BE49-F238E27FC236}">
                <a16:creationId xmlns:a16="http://schemas.microsoft.com/office/drawing/2014/main" id="{44FEF9B2-2836-774C-96A7-F8725C1017D0}"/>
              </a:ext>
            </a:extLst>
          </p:cNvPr>
          <p:cNvSpPr/>
          <p:nvPr/>
        </p:nvSpPr>
        <p:spPr>
          <a:xfrm>
            <a:off x="2950464" y="1954679"/>
            <a:ext cx="816864" cy="1751689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Flecha abajo 9">
            <a:extLst>
              <a:ext uri="{FF2B5EF4-FFF2-40B4-BE49-F238E27FC236}">
                <a16:creationId xmlns:a16="http://schemas.microsoft.com/office/drawing/2014/main" id="{D9630C9F-D533-0044-BCAE-6D4B2E279924}"/>
              </a:ext>
            </a:extLst>
          </p:cNvPr>
          <p:cNvSpPr/>
          <p:nvPr/>
        </p:nvSpPr>
        <p:spPr>
          <a:xfrm>
            <a:off x="8397408" y="2009082"/>
            <a:ext cx="819744" cy="1697284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670B1C5-6D9D-A84A-9CB3-7626F186F0FA}"/>
              </a:ext>
            </a:extLst>
          </p:cNvPr>
          <p:cNvSpPr txBox="1"/>
          <p:nvPr/>
        </p:nvSpPr>
        <p:spPr>
          <a:xfrm>
            <a:off x="2950465" y="5084063"/>
            <a:ext cx="1246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Prevención</a:t>
            </a:r>
          </a:p>
          <a:p>
            <a:r>
              <a:rPr lang="es-MX" b="1" dirty="0"/>
              <a:t>primaria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4CD9D26-E958-6246-BC99-FBDD738D17F4}"/>
              </a:ext>
            </a:extLst>
          </p:cNvPr>
          <p:cNvSpPr txBox="1"/>
          <p:nvPr/>
        </p:nvSpPr>
        <p:spPr>
          <a:xfrm>
            <a:off x="8153598" y="5084064"/>
            <a:ext cx="1246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Prevención</a:t>
            </a:r>
          </a:p>
          <a:p>
            <a:r>
              <a:rPr lang="es-MX" b="1" dirty="0"/>
              <a:t>Secundaria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E228B012-54DE-0949-B224-E0D6B0F2966A}"/>
              </a:ext>
            </a:extLst>
          </p:cNvPr>
          <p:cNvSpPr/>
          <p:nvPr/>
        </p:nvSpPr>
        <p:spPr>
          <a:xfrm>
            <a:off x="5199272" y="1563329"/>
            <a:ext cx="2130676" cy="484905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7936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2438400" y="453570"/>
            <a:ext cx="7772400" cy="83706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  <a:reflection blurRad="6350" stA="55000" endA="300" endPos="45500" dir="5400000" sy="-100000" algn="bl" rotWithShape="0"/>
                </a:effectLst>
              </a:rPr>
              <a:t>Tratamiento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  <a:reflection blurRad="6350" stA="55000" endA="300" endPos="45500" dir="5400000" sy="-100000" algn="bl" rotWithShape="0"/>
                </a:effectLst>
              </a:rPr>
              <a:t>agudo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928" y="1446894"/>
            <a:ext cx="9022333" cy="5000625"/>
          </a:xfrm>
          <a:prstGeom prst="rect">
            <a:avLst/>
          </a:prstGeom>
          <a:noFill/>
          <a:ln>
            <a:noFill/>
          </a:ln>
          <a:effectLst>
            <a:outerShdw blurRad="25400" dist="126999" dir="2519995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9B7142C-DA0F-AB42-91A7-8F22ED04E314}"/>
              </a:ext>
            </a:extLst>
          </p:cNvPr>
          <p:cNvSpPr txBox="1"/>
          <p:nvPr/>
        </p:nvSpPr>
        <p:spPr>
          <a:xfrm>
            <a:off x="2875935" y="5855110"/>
            <a:ext cx="6017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/>
              <a:t>Time is Brain</a:t>
            </a:r>
          </a:p>
        </p:txBody>
      </p:sp>
    </p:spTree>
    <p:extLst>
      <p:ext uri="{BB962C8B-B14F-4D97-AF65-F5344CB8AC3E}">
        <p14:creationId xmlns:p14="http://schemas.microsoft.com/office/powerpoint/2010/main" val="195566971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46" y="1253613"/>
            <a:ext cx="5879690" cy="440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73C1B344-33ED-6845-8C96-95CB77E29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2210" y="1930515"/>
            <a:ext cx="4060190" cy="30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04023"/>
      </p:ext>
    </p:extLst>
  </p:cSld>
  <p:clrMapOvr>
    <a:masterClrMapping/>
  </p:clrMapOvr>
  <p:transition spd="med"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1ADA791B-E9F8-FB48-A2F5-5BC30ADFDE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8728" y="6429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MX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Conceptos importantes: </a:t>
            </a:r>
            <a:r>
              <a:rPr lang="es-MX" sz="36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Penumbra</a:t>
            </a:r>
            <a:endParaRPr lang="es-ES" sz="3600" b="1" i="1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34152" name="Rectangle 8">
            <a:extLst>
              <a:ext uri="{FF2B5EF4-FFF2-40B4-BE49-F238E27FC236}">
                <a16:creationId xmlns:a16="http://schemas.microsoft.com/office/drawing/2014/main" id="{74579ABA-CECE-6345-8FA1-A8322BD6E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1052513"/>
            <a:ext cx="84963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es-MX" altLang="es-MX" sz="1400" b="1" dirty="0"/>
              <a:t>La reducción del FSC de 50 mL/g por min a menos de 20 mL/g por min, resulta en alteración de la</a:t>
            </a:r>
          </a:p>
          <a:p>
            <a:pPr eaLnBrk="1" hangingPunct="1">
              <a:lnSpc>
                <a:spcPct val="140000"/>
              </a:lnSpc>
            </a:pPr>
            <a:r>
              <a:rPr lang="es-MX" altLang="es-MX" sz="1400" b="1" dirty="0"/>
              <a:t> función neuronal, pero preservación de la integridad tisular, lo que define a la penumbra</a:t>
            </a:r>
            <a:endParaRPr lang="es-ES" altLang="es-MX" sz="1400" b="1" dirty="0"/>
          </a:p>
        </p:txBody>
      </p:sp>
      <p:pic>
        <p:nvPicPr>
          <p:cNvPr id="134153" name="Picture 9" descr="97814051_4_012">
            <a:extLst>
              <a:ext uri="{FF2B5EF4-FFF2-40B4-BE49-F238E27FC236}">
                <a16:creationId xmlns:a16="http://schemas.microsoft.com/office/drawing/2014/main" id="{6FF7B757-6B60-F14C-BE36-A39BAB29E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9" t="11446" r="51045" b="66330"/>
          <a:stretch>
            <a:fillRect/>
          </a:stretch>
        </p:blipFill>
        <p:spPr bwMode="auto">
          <a:xfrm>
            <a:off x="1165122" y="2332831"/>
            <a:ext cx="431958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11793C1-ECA1-7748-96FC-6F955E81E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433" y="2332831"/>
            <a:ext cx="4851811" cy="40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8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FDD79C8-D942-7D4A-B092-07B6329C2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37" y="1214178"/>
            <a:ext cx="6502313" cy="436385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8375FBA-7046-A84F-AC3E-076D7C99F111}"/>
              </a:ext>
            </a:extLst>
          </p:cNvPr>
          <p:cNvSpPr txBox="1"/>
          <p:nvPr/>
        </p:nvSpPr>
        <p:spPr>
          <a:xfrm>
            <a:off x="278495" y="5688357"/>
            <a:ext cx="6813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TTP: time to peak, TTD: time to drain, MTT: mean transient time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E5C9347-384B-5044-94CB-6675E60E2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847" y="2171495"/>
            <a:ext cx="5767153" cy="198755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AD2319F6-E26E-264A-BA06-FF106EA26306}"/>
              </a:ext>
            </a:extLst>
          </p:cNvPr>
          <p:cNvSpPr txBox="1">
            <a:spLocks noChangeArrowheads="1"/>
          </p:cNvSpPr>
          <p:nvPr/>
        </p:nvSpPr>
        <p:spPr>
          <a:xfrm>
            <a:off x="3685372" y="142611"/>
            <a:ext cx="6045350" cy="8766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MX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La aplicación por neuroimagen </a:t>
            </a:r>
            <a:endParaRPr lang="es-ES" sz="3600" b="1" i="1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675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A455679-47C2-3D4C-8F39-C8A96D282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58" y="257520"/>
            <a:ext cx="7831393" cy="551260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4006E8D-00DD-3548-A1FC-17EBAF91D424}"/>
              </a:ext>
            </a:extLst>
          </p:cNvPr>
          <p:cNvSpPr txBox="1"/>
          <p:nvPr/>
        </p:nvSpPr>
        <p:spPr>
          <a:xfrm>
            <a:off x="8937523" y="929148"/>
            <a:ext cx="262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dirty="0"/>
              <a:t>Hombre de 73 a</a:t>
            </a:r>
          </a:p>
          <a:p>
            <a:pPr marL="285750" indent="-285750">
              <a:buFontTx/>
              <a:buChar char="-"/>
            </a:pPr>
            <a:r>
              <a:rPr lang="es-MX" dirty="0"/>
              <a:t>80 min de evolucion</a:t>
            </a:r>
          </a:p>
          <a:p>
            <a:pPr marL="285750" indent="-285750">
              <a:buFontTx/>
              <a:buChar char="-"/>
            </a:pPr>
            <a:r>
              <a:rPr lang="es-MX" dirty="0"/>
              <a:t>Hemiparesia izquierda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C0879F0-322B-0C49-8ECE-D2883E643707}"/>
              </a:ext>
            </a:extLst>
          </p:cNvPr>
          <p:cNvSpPr txBox="1"/>
          <p:nvPr/>
        </p:nvSpPr>
        <p:spPr>
          <a:xfrm>
            <a:off x="1120877" y="3013820"/>
            <a:ext cx="66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TTP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8EFA307-EF96-1D48-97DA-A1ADD692A1D0}"/>
              </a:ext>
            </a:extLst>
          </p:cNvPr>
          <p:cNvSpPr txBox="1"/>
          <p:nvPr/>
        </p:nvSpPr>
        <p:spPr>
          <a:xfrm>
            <a:off x="4232786" y="3100396"/>
            <a:ext cx="66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CBF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C15CD5C-8C6E-6846-B08F-06EA9C8F8F62}"/>
              </a:ext>
            </a:extLst>
          </p:cNvPr>
          <p:cNvSpPr txBox="1"/>
          <p:nvPr/>
        </p:nvSpPr>
        <p:spPr>
          <a:xfrm>
            <a:off x="7089055" y="3059986"/>
            <a:ext cx="96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CBV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CCE1BA4-FD20-3944-B882-BC95E238D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996" y="2549369"/>
            <a:ext cx="3767004" cy="129823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82C2A68-F412-D844-9042-273558267632}"/>
              </a:ext>
            </a:extLst>
          </p:cNvPr>
          <p:cNvSpPr txBox="1"/>
          <p:nvPr/>
        </p:nvSpPr>
        <p:spPr>
          <a:xfrm>
            <a:off x="2433484" y="6061587"/>
            <a:ext cx="5884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Area de core establecido, sin penumbra</a:t>
            </a:r>
          </a:p>
        </p:txBody>
      </p:sp>
    </p:spTree>
    <p:extLst>
      <p:ext uri="{BB962C8B-B14F-4D97-AF65-F5344CB8AC3E}">
        <p14:creationId xmlns:p14="http://schemas.microsoft.com/office/powerpoint/2010/main" val="394292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34B0C88-6628-5C43-850F-9C3B87F0C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69" y="152120"/>
            <a:ext cx="7204278" cy="572339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B4DEDE7-9514-BD45-9527-E9854DF46FD3}"/>
              </a:ext>
            </a:extLst>
          </p:cNvPr>
          <p:cNvSpPr txBox="1"/>
          <p:nvPr/>
        </p:nvSpPr>
        <p:spPr>
          <a:xfrm>
            <a:off x="7624916" y="442452"/>
            <a:ext cx="3613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dirty="0"/>
              <a:t>Mujer de 55 años</a:t>
            </a:r>
          </a:p>
          <a:p>
            <a:pPr marL="285750" indent="-285750">
              <a:buFontTx/>
              <a:buChar char="-"/>
            </a:pPr>
            <a:r>
              <a:rPr lang="es-MX" dirty="0"/>
              <a:t>Hemiparesia derecha y afasia motora de 40 minutos de evolución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982DC51-1819-204E-84D6-2668857651E5}"/>
              </a:ext>
            </a:extLst>
          </p:cNvPr>
          <p:cNvSpPr txBox="1"/>
          <p:nvPr/>
        </p:nvSpPr>
        <p:spPr>
          <a:xfrm>
            <a:off x="2595716" y="2829153"/>
            <a:ext cx="66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TTP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5AED4E6-B2BF-944F-B1A1-D91BA0C1F600}"/>
              </a:ext>
            </a:extLst>
          </p:cNvPr>
          <p:cNvSpPr txBox="1"/>
          <p:nvPr/>
        </p:nvSpPr>
        <p:spPr>
          <a:xfrm>
            <a:off x="4972663" y="4778318"/>
            <a:ext cx="663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chemeClr val="bg1"/>
                </a:solidFill>
              </a:rPr>
              <a:t>mapa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8CC3D90-8597-7B42-A910-2DF70CE9BB5F}"/>
              </a:ext>
            </a:extLst>
          </p:cNvPr>
          <p:cNvSpPr txBox="1"/>
          <p:nvPr/>
        </p:nvSpPr>
        <p:spPr>
          <a:xfrm>
            <a:off x="2595716" y="4608791"/>
            <a:ext cx="66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TTD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7FAD254-A8DA-414C-99F3-2826EB07FC0D}"/>
              </a:ext>
            </a:extLst>
          </p:cNvPr>
          <p:cNvSpPr txBox="1"/>
          <p:nvPr/>
        </p:nvSpPr>
        <p:spPr>
          <a:xfrm>
            <a:off x="5051169" y="2764621"/>
            <a:ext cx="66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MTT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88C9BF0-6898-3840-B78D-E5BC9CD832FD}"/>
              </a:ext>
            </a:extLst>
          </p:cNvPr>
          <p:cNvSpPr txBox="1"/>
          <p:nvPr/>
        </p:nvSpPr>
        <p:spPr>
          <a:xfrm>
            <a:off x="2632434" y="494223"/>
            <a:ext cx="66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CBF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65D7E26-233B-024E-A52B-44E857DFB134}"/>
              </a:ext>
            </a:extLst>
          </p:cNvPr>
          <p:cNvSpPr txBox="1"/>
          <p:nvPr/>
        </p:nvSpPr>
        <p:spPr>
          <a:xfrm>
            <a:off x="5058391" y="494223"/>
            <a:ext cx="66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CBV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A5BAF6C-F9CD-BD4B-86CA-037018A53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941" y="2280287"/>
            <a:ext cx="4954059" cy="170733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0147036-FC46-F44C-B1CC-08CED3B9995A}"/>
              </a:ext>
            </a:extLst>
          </p:cNvPr>
          <p:cNvSpPr txBox="1"/>
          <p:nvPr/>
        </p:nvSpPr>
        <p:spPr>
          <a:xfrm>
            <a:off x="501445" y="6120581"/>
            <a:ext cx="4803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Área pequeña de isquemia, gran penumbra</a:t>
            </a:r>
          </a:p>
        </p:txBody>
      </p:sp>
    </p:spTree>
    <p:extLst>
      <p:ext uri="{BB962C8B-B14F-4D97-AF65-F5344CB8AC3E}">
        <p14:creationId xmlns:p14="http://schemas.microsoft.com/office/powerpoint/2010/main" val="9877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3895</TotalTime>
  <Words>788</Words>
  <Application>Microsoft Macintosh PowerPoint</Application>
  <PresentationFormat>Panorámica</PresentationFormat>
  <Paragraphs>173</Paragraphs>
  <Slides>24</Slides>
  <Notes>8</Notes>
  <HiddenSlides>2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4" baseType="lpstr">
      <vt:lpstr>ＭＳ Ｐゴシック</vt:lpstr>
      <vt:lpstr>Arial</vt:lpstr>
      <vt:lpstr>Arial</vt:lpstr>
      <vt:lpstr>Calibri</vt:lpstr>
      <vt:lpstr>Calibri Light</vt:lpstr>
      <vt:lpstr>Helvetica Neue</vt:lpstr>
      <vt:lpstr>Times</vt:lpstr>
      <vt:lpstr>Times New Roman</vt:lpstr>
      <vt:lpstr>Wingdings</vt:lpstr>
      <vt:lpstr>Tema de Office</vt:lpstr>
      <vt:lpstr>Avances en el tratamiento del infarto cerebral agudo</vt:lpstr>
      <vt:lpstr>Presentación de PowerPoint</vt:lpstr>
      <vt:lpstr>Manejo de la Enfermedad vascular cerebral </vt:lpstr>
      <vt:lpstr>Tratamiento agudo</vt:lpstr>
      <vt:lpstr>Presentación de PowerPoint</vt:lpstr>
      <vt:lpstr>Conceptos importantes: Penumbra</vt:lpstr>
      <vt:lpstr>Presentación de PowerPoint</vt:lpstr>
      <vt:lpstr>Presentación de PowerPoint</vt:lpstr>
      <vt:lpstr>Presentación de PowerPoint</vt:lpstr>
      <vt:lpstr>Presentación de PowerPoint</vt:lpstr>
      <vt:lpstr>Conceptos</vt:lpstr>
      <vt:lpstr>Mismatch clínico/radiológico</vt:lpstr>
      <vt:lpstr>Mismatch difusión/flair (MRI)</vt:lpstr>
      <vt:lpstr>Mismatch difusión-perfusión (MRI)</vt:lpstr>
      <vt:lpstr>Caso: MISMATCH POR TOMOGRAFÍA DE PERFUSIÓN</vt:lpstr>
      <vt:lpstr>Presentación de PowerPoint</vt:lpstr>
      <vt:lpstr>Presentación de PowerPoint</vt:lpstr>
      <vt:lpstr>Presentación de PowerPoint</vt:lpstr>
      <vt:lpstr>Presentación de PowerPoint</vt:lpstr>
      <vt:lpstr> Tratamiento agudo. PREMIER   Enero 2005-Junio 2006</vt:lpstr>
      <vt:lpstr>Presentación de PowerPoint</vt:lpstr>
      <vt:lpstr>Presentación de PowerPoint</vt:lpstr>
      <vt:lpstr> Tratamiento agudo.  4 hospitales Mexicanos, N=500 (2017.2019)</vt:lpstr>
      <vt:lpstr>Conclusiones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Avances en el tratamiento del infarto cerebral agudo</dc:title>
  <dc:creator>Usuario de Microsoft Office</dc:creator>
  <cp:lastModifiedBy>Usuario de Microsoft Office</cp:lastModifiedBy>
  <cp:revision>26</cp:revision>
  <dcterms:created xsi:type="dcterms:W3CDTF">2019-06-02T23:47:15Z</dcterms:created>
  <dcterms:modified xsi:type="dcterms:W3CDTF">2019-06-05T16:42:26Z</dcterms:modified>
</cp:coreProperties>
</file>