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4"/>
  </p:notesMasterIdLst>
  <p:handoutMasterIdLst>
    <p:handoutMasterId r:id="rId25"/>
  </p:handoutMasterIdLst>
  <p:sldIdLst>
    <p:sldId id="362" r:id="rId2"/>
    <p:sldId id="385" r:id="rId3"/>
    <p:sldId id="363" r:id="rId4"/>
    <p:sldId id="364" r:id="rId5"/>
    <p:sldId id="365" r:id="rId6"/>
    <p:sldId id="366" r:id="rId7"/>
    <p:sldId id="367" r:id="rId8"/>
    <p:sldId id="368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2" r:id="rId21"/>
    <p:sldId id="383" r:id="rId22"/>
    <p:sldId id="384" r:id="rId23"/>
  </p:sldIdLst>
  <p:sldSz cx="9144000" cy="6858000" type="screen4x3"/>
  <p:notesSz cx="7077075" cy="93694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33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DC50C9-E81B-4639-A683-CAD2A9196BC5}" type="datetimeFigureOut">
              <a:rPr lang="es-MX"/>
              <a:pPr>
                <a:defRPr/>
              </a:pPr>
              <a:t>30/10/2019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67050" cy="469900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08438" y="8899525"/>
            <a:ext cx="3067050" cy="469900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5194EF-B12E-4A16-9633-6D4405D26D1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585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A81FE5-8A92-402D-B786-91DB2810C2EC}" type="datetimeFigureOut">
              <a:rPr lang="es-ES"/>
              <a:pPr>
                <a:defRPr/>
              </a:pPr>
              <a:t>30/10/2019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vert="horz" lIns="93973" tIns="46986" rIns="93973" bIns="46986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67050" cy="468313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2C43FF-8DAB-4CE8-85B1-3BFE39E0223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73171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8808-8333-4ACA-8873-52F192DEEF4E}" type="datetimeFigureOut">
              <a:rPr lang="es-ES"/>
              <a:pPr>
                <a:defRPr/>
              </a:pPr>
              <a:t>30/10/2019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AC40-FBBD-4405-875F-D3BFD7BE057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3349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0298-932C-43A8-B1E0-76F72B4E9129}" type="datetimeFigureOut">
              <a:rPr lang="es-ES"/>
              <a:pPr>
                <a:defRPr/>
              </a:pPr>
              <a:t>30/10/2019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8AF2-9C6E-407E-A870-4EEE3C112FE1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0681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13B5-BB2B-4DAF-85CA-46EA4740752D}" type="datetimeFigureOut">
              <a:rPr lang="es-ES"/>
              <a:pPr>
                <a:defRPr/>
              </a:pPr>
              <a:t>30/10/2019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3F17-BCA0-4B79-A144-6D49599CB79F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04159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5988-87D3-4680-943F-B183B4C4936C}" type="datetimeFigureOut">
              <a:rPr lang="es-ES"/>
              <a:pPr>
                <a:defRPr/>
              </a:pPr>
              <a:t>30/10/2019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4CEAC-8EE3-4023-935C-18C21684E3A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92528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1A76-6611-42BC-AC99-70876E8AB21D}" type="datetimeFigureOut">
              <a:rPr lang="es-ES"/>
              <a:pPr>
                <a:defRPr/>
              </a:pPr>
              <a:t>30/10/2019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CD1AA-5B31-4C51-8D88-0CDFC18FCB4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13264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07AC-3928-4FCB-8E1D-3A9414549082}" type="datetimeFigureOut">
              <a:rPr lang="es-ES"/>
              <a:pPr>
                <a:defRPr/>
              </a:pPr>
              <a:t>30/10/2019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AAAB-C5B2-456B-B146-720DCF7FD8A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3291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476A-8D35-4BB3-8979-486446AE6416}" type="datetimeFigureOut">
              <a:rPr lang="es-ES"/>
              <a:pPr>
                <a:defRPr/>
              </a:pPr>
              <a:t>30/10/2019</a:t>
            </a:fld>
            <a:endParaRPr lang="es-E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96A2-4136-41FA-AEBC-74EB8CC1BBFB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57798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375F-E88E-4A2F-A058-6FA773FB6E71}" type="datetimeFigureOut">
              <a:rPr lang="es-ES"/>
              <a:pPr>
                <a:defRPr/>
              </a:pPr>
              <a:t>30/10/2019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C296-836A-455F-B148-473D5809BDB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782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6958-EF33-4B72-9558-EF6B72DD3AF7}" type="datetimeFigureOut">
              <a:rPr lang="es-ES"/>
              <a:pPr>
                <a:defRPr/>
              </a:pPr>
              <a:t>30/10/2019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5B87-6214-4A24-A103-11997A4787B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682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34B8A-B22E-4A75-B14C-1BBDA99D943C}" type="datetimeFigureOut">
              <a:rPr lang="es-ES"/>
              <a:pPr>
                <a:defRPr/>
              </a:pPr>
              <a:t>30/10/2019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9E01-664C-4E09-8771-7C7CFAFA9A2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4095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2FD8-E26B-4B52-BE23-5FA7128020DB}" type="datetimeFigureOut">
              <a:rPr lang="es-ES"/>
              <a:pPr>
                <a:defRPr/>
              </a:pPr>
              <a:t>30/10/2019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F4E5-DAC8-4621-92D7-7086ED34626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00953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n-US" altLang="es-MX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A83161-BED3-4D0A-84F5-2BCA7E8AED36}" type="datetimeFigureOut">
              <a:rPr lang="es-ES"/>
              <a:pPr>
                <a:defRPr/>
              </a:pPr>
              <a:t>30/10/2019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27EDB6-CEC6-4797-AD06-86DA6D771D8F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3" r:id="rId2"/>
    <p:sldLayoutId id="2147483851" r:id="rId3"/>
    <p:sldLayoutId id="2147483844" r:id="rId4"/>
    <p:sldLayoutId id="2147483852" r:id="rId5"/>
    <p:sldLayoutId id="2147483845" r:id="rId6"/>
    <p:sldLayoutId id="2147483846" r:id="rId7"/>
    <p:sldLayoutId id="2147483853" r:id="rId8"/>
    <p:sldLayoutId id="2147483847" r:id="rId9"/>
    <p:sldLayoutId id="2147483848" r:id="rId10"/>
    <p:sldLayoutId id="21474838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83568" y="1161663"/>
            <a:ext cx="7962106" cy="1778141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006600"/>
                </a:solidFill>
                <a:latin typeface="Calisto MT" panose="02040603050505030304" pitchFamily="18" charset="0"/>
              </a:rPr>
              <a:t>Salud Mental en las enfermedades reumáticas</a:t>
            </a:r>
            <a:endParaRPr lang="es-MX" sz="3200" dirty="0">
              <a:solidFill>
                <a:srgbClr val="006600"/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068938" y="5055781"/>
            <a:ext cx="5657850" cy="3643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i="1" dirty="0" smtClean="0">
                <a:solidFill>
                  <a:srgbClr val="006600"/>
                </a:solidFill>
              </a:rPr>
              <a:t>Participación de factores biopsicosociales.</a:t>
            </a:r>
            <a:endParaRPr lang="es-MX" i="1" dirty="0">
              <a:solidFill>
                <a:srgbClr val="0066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66" y="404664"/>
            <a:ext cx="947815" cy="92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10"/>
          <p:cNvSpPr txBox="1">
            <a:spLocks noChangeArrowheads="1"/>
          </p:cNvSpPr>
          <p:nvPr/>
        </p:nvSpPr>
        <p:spPr bwMode="auto">
          <a:xfrm>
            <a:off x="2219751" y="6174364"/>
            <a:ext cx="5356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MX" altLang="es-MX" sz="2000" dirty="0"/>
              <a:t>Dr. José Antonio Cetina Manzanilla FACP</a:t>
            </a:r>
          </a:p>
        </p:txBody>
      </p:sp>
      <p:pic>
        <p:nvPicPr>
          <p:cNvPr id="2050" name="Picture 2" descr="Resultado de imagen para Salud Men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52302"/>
            <a:ext cx="2353238" cy="17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tutraumatologo.com/artrosis/artro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06173"/>
            <a:ext cx="2304256" cy="153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00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268760"/>
            <a:ext cx="7543801" cy="446449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Clr>
                <a:srgbClr val="00B0F0"/>
              </a:buClr>
              <a:buNone/>
            </a:pPr>
            <a:r>
              <a:rPr lang="es-MX" sz="2500" b="1" dirty="0" smtClean="0">
                <a:solidFill>
                  <a:srgbClr val="7030A0"/>
                </a:solidFill>
              </a:rPr>
              <a:t>Estrategias de Afrontamiento</a:t>
            </a:r>
          </a:p>
          <a:p>
            <a:pPr>
              <a:lnSpc>
                <a:spcPct val="17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MX" sz="2500" dirty="0" smtClean="0"/>
              <a:t>La  </a:t>
            </a:r>
            <a:r>
              <a:rPr lang="es-MX" sz="2500" dirty="0"/>
              <a:t>aceptación  del  dolor  crónico es una  estrategia de  afrontamiento que  incluye  componentes  de  acción  directa  y  pasiva,  particularmente  en  pacientes  con FM. Estas  estrategias  involucran: la  aceptación  la cual  es  improbable que la  medicación elimine  completamente  el  dolor, sin que se considere  como  una  falla  </a:t>
            </a:r>
            <a:r>
              <a:rPr lang="es-MX" sz="2500" dirty="0" smtClean="0"/>
              <a:t>personal.</a:t>
            </a:r>
          </a:p>
          <a:p>
            <a:pPr>
              <a:lnSpc>
                <a:spcPct val="17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s-MX" sz="2500" dirty="0" smtClean="0"/>
          </a:p>
          <a:p>
            <a:pPr marL="0" indent="0">
              <a:lnSpc>
                <a:spcPct val="170000"/>
              </a:lnSpc>
              <a:buClr>
                <a:srgbClr val="00B0F0"/>
              </a:buClr>
              <a:buNone/>
            </a:pPr>
            <a:r>
              <a:rPr lang="es-MX" sz="2500" b="1" dirty="0">
                <a:solidFill>
                  <a:srgbClr val="7030A0"/>
                </a:solidFill>
              </a:rPr>
              <a:t>Intervención  psicosocial</a:t>
            </a:r>
            <a:endParaRPr lang="es-MX" sz="2500" dirty="0" smtClean="0">
              <a:solidFill>
                <a:srgbClr val="7030A0"/>
              </a:solidFill>
            </a:endParaRPr>
          </a:p>
          <a:p>
            <a:pPr>
              <a:lnSpc>
                <a:spcPct val="17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MX" sz="2500" dirty="0"/>
              <a:t>Existe  relación entre  la intervención  psicosocial y  el  estado  de  salud,  estas comprenden:  a) educación  del  paciente, b) entrenamiento  de  habilidades  de  afrontamiento c) prevención  de  </a:t>
            </a:r>
            <a:r>
              <a:rPr lang="es-MX" sz="2500" dirty="0" smtClean="0"/>
              <a:t>recaídas</a:t>
            </a:r>
            <a:endParaRPr lang="es-MX" sz="2500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0" y="6519865"/>
            <a:ext cx="2151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smtClean="0"/>
              <a:t>Viane,2004. </a:t>
            </a:r>
            <a:r>
              <a:rPr lang="es-MX" sz="1400" dirty="0" err="1" smtClean="0"/>
              <a:t>Keefe</a:t>
            </a:r>
            <a:r>
              <a:rPr lang="es-MX" sz="1400" dirty="0"/>
              <a:t>, </a:t>
            </a:r>
            <a:r>
              <a:rPr lang="es-MX" sz="1400" dirty="0" smtClean="0"/>
              <a:t>2004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0793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60" y="83671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MX" sz="3600" dirty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Habilidades  personales de  adaptación  a  las  enfermedades  </a:t>
            </a:r>
            <a:r>
              <a:rPr lang="es-MX" sz="3600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crónicas</a:t>
            </a:r>
            <a:endParaRPr lang="es-MX" sz="3600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1510" y="2636912"/>
            <a:ext cx="7886700" cy="243427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MX" sz="2000" dirty="0" smtClean="0"/>
              <a:t>Los cambios  </a:t>
            </a:r>
            <a:r>
              <a:rPr lang="es-MX" sz="2000" dirty="0"/>
              <a:t>en  el  estilo de  vida y  de  </a:t>
            </a:r>
            <a:r>
              <a:rPr lang="es-MX" sz="2000" dirty="0" smtClean="0"/>
              <a:t>conducta se presentan frecuentemente en  </a:t>
            </a:r>
            <a:r>
              <a:rPr lang="es-MX" sz="2000" dirty="0"/>
              <a:t>el  paciente  reumático </a:t>
            </a:r>
            <a:r>
              <a:rPr lang="es-MX" sz="2000" dirty="0" smtClean="0"/>
              <a:t>asociados a </a:t>
            </a:r>
            <a:r>
              <a:rPr lang="es-MX" sz="2000" dirty="0"/>
              <a:t>cansancio, dolor, fatiga, limitación  funcional, falta  de  ánimo  (abulia), inflamación  articular, tristeza, incomprensión, frustración, ansiedad, depresión y angustia.</a:t>
            </a:r>
          </a:p>
          <a:p>
            <a:pPr>
              <a:lnSpc>
                <a:spcPct val="150000"/>
              </a:lnSpc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89431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Clr>
                <a:srgbClr val="00B0F0"/>
              </a:buClr>
              <a:buNone/>
            </a:pPr>
            <a:r>
              <a:rPr lang="es-MX" b="1" dirty="0">
                <a:solidFill>
                  <a:srgbClr val="7030A0"/>
                </a:solidFill>
              </a:rPr>
              <a:t>Procesamiento  cognitivo</a:t>
            </a:r>
            <a:endParaRPr lang="es-MX" dirty="0" smtClean="0">
              <a:solidFill>
                <a:srgbClr val="7030A0"/>
              </a:solidFill>
            </a:endParaRPr>
          </a:p>
          <a:p>
            <a:pPr>
              <a:lnSpc>
                <a:spcPct val="17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MX" dirty="0" smtClean="0"/>
              <a:t>Es </a:t>
            </a:r>
            <a:r>
              <a:rPr lang="es-MX" dirty="0"/>
              <a:t>bien  conocida que  la  calidad  de  vida   en  los pacientes  con  enfermedad  crónica  es   menor  que  en  personas  sanas, sin  embargo  esta  diferencias  pueden  ser  menores  o  nulas cuando se  compara  la  salud  mental  en  donde  intervienen  factores  biopsicosociales; el  efecto  negativo  de  la  enfermedad  sobre  el  bienestar  de  la  persona puede  modificarse mediante diferentes estrategias  cognitivas</a:t>
            </a:r>
            <a:r>
              <a:rPr lang="es-MX" dirty="0" smtClean="0"/>
              <a:t>.</a:t>
            </a:r>
          </a:p>
          <a:p>
            <a:pPr>
              <a:lnSpc>
                <a:spcPct val="17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s-MX" dirty="0" smtClean="0"/>
          </a:p>
          <a:p>
            <a:pPr marL="0" indent="0">
              <a:lnSpc>
                <a:spcPct val="170000"/>
              </a:lnSpc>
              <a:buClr>
                <a:srgbClr val="00B0F0"/>
              </a:buClr>
              <a:buNone/>
            </a:pPr>
            <a:r>
              <a:rPr lang="es-MX" b="1" dirty="0">
                <a:solidFill>
                  <a:srgbClr val="7030A0"/>
                </a:solidFill>
              </a:rPr>
              <a:t>Terapia cognitiva  conductual (TCC)</a:t>
            </a:r>
            <a:endParaRPr lang="es-MX" dirty="0" smtClean="0">
              <a:solidFill>
                <a:srgbClr val="7030A0"/>
              </a:solidFill>
            </a:endParaRPr>
          </a:p>
          <a:p>
            <a:pPr>
              <a:lnSpc>
                <a:spcPct val="17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MX" dirty="0"/>
              <a:t>La TCC  es  una  forma  de  tratamiento psicológico en una  amplia  variedad  de  trastornos incluyendo  fobias,  adicción,  depresión  y  ansiedad. Es  un  tipo  de  tratamiento psicoterapéutico que  ayuda  a  los  pacientes a  comprender que  los  pensamientos y  sentimientos  influyen en  su  comportamiento. La  principal  característica  de  la  TCC  es  la  identificación  de  pensamientos  negativos que  juegan  un  papel  importante  en  la  perpetuación  de  los  problemas  de  salud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8758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232248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S" sz="1600" dirty="0"/>
              <a:t>La  AR influye  en  numerosos  aspectos de  la  vida  de  los  </a:t>
            </a:r>
            <a:r>
              <a:rPr lang="es-ES" sz="1600" dirty="0" smtClean="0"/>
              <a:t>pacientes:   </a:t>
            </a:r>
            <a:r>
              <a:rPr lang="es-ES" sz="1600" dirty="0"/>
              <a:t>actividades  en  el  </a:t>
            </a:r>
            <a:r>
              <a:rPr lang="es-ES" sz="1600" dirty="0" smtClean="0"/>
              <a:t>trabajo,  </a:t>
            </a:r>
            <a:r>
              <a:rPr lang="es-ES" sz="1600" dirty="0"/>
              <a:t>status  socioeconómico,  relación  </a:t>
            </a:r>
            <a:r>
              <a:rPr lang="es-ES" sz="1600" dirty="0" smtClean="0"/>
              <a:t>familiar, </a:t>
            </a:r>
            <a:r>
              <a:rPr lang="es-ES" sz="1600" dirty="0"/>
              <a:t>social  y  actividades  recreativas. Es una  enfermedad  inflamatoria de  origen  autoinmune,  </a:t>
            </a:r>
            <a:r>
              <a:rPr lang="es-ES" sz="1600" dirty="0" smtClean="0"/>
              <a:t>sistémica,  </a:t>
            </a:r>
            <a:r>
              <a:rPr lang="es-ES" sz="1600" dirty="0"/>
              <a:t>de  curso crónico,  impredecible  con  evolución  progresiva  que  conduce a  discapacidad  y  aumento  en  la  mortalidad  si no es  tratada  oportunamente.  Su causa  es  aún  desconocida  pero  intervienen  factores ambientales e  individuales   que  precipitan  la  aparición  de  la  enfermedad.   Alteraciones  en  la  inmunidad  humoral  y  celular son  factores  claves  en  el  comportamiento  de  la  enfermedad. </a:t>
            </a:r>
            <a:endParaRPr lang="es-MX" sz="16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267744" y="836712"/>
            <a:ext cx="4082792" cy="76613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Artritis </a:t>
            </a:r>
            <a:r>
              <a:rPr lang="es-MX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Reumatoide</a:t>
            </a:r>
            <a:endParaRPr lang="es-MX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6" name="Picture 4" descr="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48680"/>
            <a:ext cx="1719320" cy="131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t="7697" b="14652"/>
          <a:stretch/>
        </p:blipFill>
        <p:spPr>
          <a:xfrm>
            <a:off x="930014" y="4365104"/>
            <a:ext cx="3569906" cy="22635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4300" r="3539" b="14300"/>
          <a:stretch/>
        </p:blipFill>
        <p:spPr>
          <a:xfrm>
            <a:off x="5010531" y="4365104"/>
            <a:ext cx="3495255" cy="22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0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476872"/>
          </a:xfrm>
        </p:spPr>
        <p:txBody>
          <a:bodyPr/>
          <a:lstStyle/>
          <a:p>
            <a:r>
              <a:rPr lang="es-MX" sz="1600" dirty="0" smtClean="0"/>
              <a:t>Los  </a:t>
            </a:r>
            <a:r>
              <a:rPr lang="es-MX" sz="1600" dirty="0"/>
              <a:t>trastornos  de  salud  mental  mas comunes  en  la  AR son  depresión,  somatización.  Ansiedad, trastorno  </a:t>
            </a:r>
            <a:r>
              <a:rPr lang="es-MX" sz="1600" dirty="0" smtClean="0"/>
              <a:t>obsesivo  </a:t>
            </a:r>
            <a:r>
              <a:rPr lang="es-MX" sz="1600" dirty="0"/>
              <a:t>compulsivo,  </a:t>
            </a:r>
            <a:r>
              <a:rPr lang="es-MX" sz="1600" dirty="0" smtClean="0"/>
              <a:t>inestabilidad en  </a:t>
            </a:r>
            <a:r>
              <a:rPr lang="es-MX" sz="1600" dirty="0"/>
              <a:t>la  relaciones  interpersonales. </a:t>
            </a:r>
          </a:p>
          <a:p>
            <a:r>
              <a:rPr lang="es-MX" sz="1600" dirty="0" smtClean="0"/>
              <a:t>Depresión   </a:t>
            </a:r>
            <a:r>
              <a:rPr lang="es-MX" sz="1600" dirty="0"/>
              <a:t>20 por  ciento  comparado con  5  a  13  por  ciento  </a:t>
            </a:r>
            <a:r>
              <a:rPr lang="es-MX" sz="1600" dirty="0" smtClean="0"/>
              <a:t>población  </a:t>
            </a:r>
            <a:r>
              <a:rPr lang="es-MX" sz="1600" dirty="0"/>
              <a:t>general.</a:t>
            </a:r>
          </a:p>
          <a:p>
            <a:r>
              <a:rPr lang="es-MX" sz="1600" dirty="0"/>
              <a:t>La  depresión  en  pacientes con  AR  se  asocia a  una  mayor  mortalidad y comorbilidad  </a:t>
            </a:r>
            <a:r>
              <a:rPr lang="es-MX" sz="1600" dirty="0" smtClean="0"/>
              <a:t>(otras  enfermedades) </a:t>
            </a:r>
            <a:r>
              <a:rPr lang="es-MX" sz="1600" dirty="0"/>
              <a:t>. La  depresión  previa  no  tiene  ninguna  relación  con  la  artritis</a:t>
            </a:r>
          </a:p>
          <a:p>
            <a:endParaRPr lang="es-MX" sz="1600" dirty="0"/>
          </a:p>
          <a:p>
            <a:endParaRPr lang="es-MX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339752" y="1052736"/>
            <a:ext cx="3938776" cy="76613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Artritis </a:t>
            </a:r>
            <a:r>
              <a:rPr lang="es-MX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Reumatoide</a:t>
            </a:r>
            <a:endParaRPr lang="es-MX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5" name="Picture 5" descr="P1010095"/>
          <p:cNvPicPr>
            <a:picLocks noChangeAspect="1" noChangeArrowheads="1"/>
          </p:cNvPicPr>
          <p:nvPr/>
        </p:nvPicPr>
        <p:blipFill>
          <a:blip r:embed="rId2" cstate="print"/>
          <a:srcRect l="3883" t="606" r="50485" b="9900"/>
          <a:stretch>
            <a:fillRect/>
          </a:stretch>
        </p:blipFill>
        <p:spPr bwMode="auto">
          <a:xfrm>
            <a:off x="1547664" y="4509120"/>
            <a:ext cx="1020699" cy="1691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P1010081"/>
          <p:cNvPicPr>
            <a:picLocks noChangeAspect="1" noChangeArrowheads="1"/>
          </p:cNvPicPr>
          <p:nvPr/>
        </p:nvPicPr>
        <p:blipFill>
          <a:blip r:embed="rId3" cstate="print"/>
          <a:srcRect l="23485" t="467" r="23022"/>
          <a:stretch>
            <a:fillRect/>
          </a:stretch>
        </p:blipFill>
        <p:spPr bwMode="auto">
          <a:xfrm>
            <a:off x="3915620" y="4941168"/>
            <a:ext cx="1109322" cy="1742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0" descr="ulnarsubluxed"/>
          <p:cNvPicPr>
            <a:picLocks noChangeAspect="1" noChangeArrowheads="1"/>
          </p:cNvPicPr>
          <p:nvPr/>
        </p:nvPicPr>
        <p:blipFill>
          <a:blip r:embed="rId4" cstate="print"/>
          <a:srcRect l="10315" t="-409" r="5429" b="1973"/>
          <a:stretch>
            <a:fillRect/>
          </a:stretch>
        </p:blipFill>
        <p:spPr bwMode="auto">
          <a:xfrm>
            <a:off x="6372200" y="4437112"/>
            <a:ext cx="1260084" cy="1691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795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5816" y="866706"/>
            <a:ext cx="303468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Osteoartrosis</a:t>
            </a:r>
            <a:endParaRPr lang="es-MX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2485946"/>
            <a:ext cx="8507288" cy="1717818"/>
          </a:xfrm>
        </p:spPr>
        <p:txBody>
          <a:bodyPr>
            <a:normAutofit fontScale="92500" lnSpcReduction="20000"/>
          </a:bodyPr>
          <a:lstStyle/>
          <a:p>
            <a:r>
              <a:rPr lang="es-ES" sz="1400" dirty="0"/>
              <a:t>La  </a:t>
            </a:r>
            <a:r>
              <a:rPr lang="es-ES" sz="1400" dirty="0" smtClean="0"/>
              <a:t>osteoartritis (</a:t>
            </a:r>
            <a:r>
              <a:rPr lang="es-ES" sz="1400" dirty="0"/>
              <a:t>OA</a:t>
            </a:r>
            <a:r>
              <a:rPr lang="es-ES" sz="1400" dirty="0" smtClean="0"/>
              <a:t>) </a:t>
            </a:r>
            <a:r>
              <a:rPr lang="es-ES" sz="1400" dirty="0"/>
              <a:t>es  la  enfermedad  </a:t>
            </a:r>
            <a:r>
              <a:rPr lang="es-ES" sz="1400" dirty="0" err="1" smtClean="0"/>
              <a:t>musculoesquelética</a:t>
            </a:r>
            <a:r>
              <a:rPr lang="es-ES" sz="1400" dirty="0" smtClean="0"/>
              <a:t>  </a:t>
            </a:r>
            <a:r>
              <a:rPr lang="es-ES" sz="1400" dirty="0"/>
              <a:t>más  frecuente  a  nivel  mundial  </a:t>
            </a:r>
            <a:r>
              <a:rPr lang="es-ES" sz="1400" dirty="0" smtClean="0"/>
              <a:t>afecta </a:t>
            </a:r>
            <a:r>
              <a:rPr lang="es-ES" sz="1400" dirty="0"/>
              <a:t>al 12 % </a:t>
            </a:r>
            <a:r>
              <a:rPr lang="es-ES" sz="1400" dirty="0" smtClean="0"/>
              <a:t>de la </a:t>
            </a:r>
            <a:r>
              <a:rPr lang="es-ES" sz="1400" dirty="0"/>
              <a:t>población  general, su prevalencia  aumenta  con  la  </a:t>
            </a:r>
            <a:r>
              <a:rPr lang="es-ES" sz="1400" dirty="0" smtClean="0"/>
              <a:t>edad </a:t>
            </a:r>
            <a:r>
              <a:rPr lang="es-ES" sz="1400" dirty="0"/>
              <a:t>ocasiona  dolor  articular</a:t>
            </a:r>
            <a:r>
              <a:rPr lang="es-ES" sz="1400" dirty="0" smtClean="0"/>
              <a:t>, </a:t>
            </a:r>
            <a:r>
              <a:rPr lang="es-ES" sz="1400" dirty="0"/>
              <a:t>discapacidad  particularmente  cuando  se  localiza  </a:t>
            </a:r>
            <a:r>
              <a:rPr lang="es-ES" sz="1400" dirty="0" smtClean="0"/>
              <a:t>en rodillas; </a:t>
            </a:r>
            <a:r>
              <a:rPr lang="es-ES" sz="1400" dirty="0"/>
              <a:t>se  caracteriza  por  degeneración  </a:t>
            </a:r>
            <a:r>
              <a:rPr lang="es-ES" sz="1400" dirty="0" smtClean="0"/>
              <a:t>del </a:t>
            </a:r>
            <a:r>
              <a:rPr lang="es-ES" sz="1400" dirty="0"/>
              <a:t>cartílago  articular</a:t>
            </a:r>
            <a:r>
              <a:rPr lang="es-ES" sz="1400" dirty="0" smtClean="0"/>
              <a:t>, </a:t>
            </a:r>
            <a:r>
              <a:rPr lang="es-ES" sz="1400" dirty="0"/>
              <a:t>formación  de  osteofitos y  estrechamiento  asimétrico  del  espacio  articular, estos  cambios  ocasionan  dolor  y  discapacidad y  crean  una  carga sustancial individual, social  y  </a:t>
            </a:r>
            <a:r>
              <a:rPr lang="es-ES" sz="1400" dirty="0" smtClean="0"/>
              <a:t>económica</a:t>
            </a:r>
            <a:r>
              <a:rPr lang="es-ES" sz="1400" dirty="0" smtClean="0"/>
              <a:t>.</a:t>
            </a:r>
          </a:p>
          <a:p>
            <a:r>
              <a:rPr lang="es-MX" sz="1400" dirty="0"/>
              <a:t>L</a:t>
            </a:r>
            <a:r>
              <a:rPr lang="es-MX" sz="1400" dirty="0" smtClean="0"/>
              <a:t>a  presencia  de  estresores, falta  </a:t>
            </a:r>
            <a:r>
              <a:rPr lang="es-MX" sz="1400" dirty="0"/>
              <a:t>o  disminución  en  la  productividad  y  percepción  económica, la  </a:t>
            </a:r>
            <a:r>
              <a:rPr lang="es-MX" sz="1400" dirty="0" smtClean="0"/>
              <a:t>edad y la discapacidad </a:t>
            </a:r>
            <a:r>
              <a:rPr lang="es-MX" sz="1400" dirty="0"/>
              <a:t>causan  alteraciones  en  la  salud  </a:t>
            </a:r>
            <a:r>
              <a:rPr lang="es-MX" sz="1400" dirty="0" smtClean="0"/>
              <a:t>mental tales como </a:t>
            </a:r>
            <a:r>
              <a:rPr lang="es-MX" sz="1400" dirty="0"/>
              <a:t>depresión,  ansiedad,  trastornos  del  sueño y  actividades  </a:t>
            </a:r>
            <a:r>
              <a:rPr lang="es-MX" sz="1400" dirty="0" smtClean="0"/>
              <a:t>psicomotoras</a:t>
            </a:r>
          </a:p>
          <a:p>
            <a:r>
              <a:rPr lang="es-MX" sz="1400" dirty="0" smtClean="0"/>
              <a:t>Los factores  </a:t>
            </a:r>
            <a:r>
              <a:rPr lang="es-MX" sz="1400" dirty="0"/>
              <a:t>psicológicos  presentes en  19.76 %  en  </a:t>
            </a:r>
            <a:r>
              <a:rPr lang="es-MX" sz="1400" dirty="0" smtClean="0"/>
              <a:t>varones </a:t>
            </a:r>
            <a:r>
              <a:rPr lang="es-MX" sz="1400" dirty="0"/>
              <a:t>y  19.16 %  en mujeres</a:t>
            </a:r>
          </a:p>
          <a:p>
            <a:endParaRPr lang="es-MX" sz="1400" dirty="0"/>
          </a:p>
          <a:p>
            <a:pPr marL="0" indent="0">
              <a:buNone/>
            </a:pPr>
            <a:endParaRPr lang="es-MX" sz="1400" dirty="0"/>
          </a:p>
        </p:txBody>
      </p:sp>
      <p:pic>
        <p:nvPicPr>
          <p:cNvPr id="4" name="Picture 6" descr="http://www.tutraumatologo.com/artrosis/artr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980357"/>
            <a:ext cx="2279243" cy="1520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ángulo 4"/>
          <p:cNvSpPr/>
          <p:nvPr/>
        </p:nvSpPr>
        <p:spPr>
          <a:xfrm>
            <a:off x="-10683" y="6550223"/>
            <a:ext cx="7371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Johnson, 2014; </a:t>
            </a:r>
            <a:r>
              <a:rPr lang="es-ES" sz="1400" dirty="0" err="1"/>
              <a:t>Pencharz</a:t>
            </a:r>
            <a:r>
              <a:rPr lang="es-ES" sz="1400" dirty="0" smtClean="0"/>
              <a:t>, 2004; </a:t>
            </a:r>
            <a:r>
              <a:rPr lang="es-ES" sz="1400" dirty="0"/>
              <a:t>Hunter, 2014; Lawrence, 2008; </a:t>
            </a:r>
            <a:r>
              <a:rPr lang="es-ES" sz="1400" dirty="0" err="1"/>
              <a:t>Litwic</a:t>
            </a:r>
            <a:r>
              <a:rPr lang="es-ES" sz="1400" dirty="0"/>
              <a:t>, 2013, </a:t>
            </a:r>
            <a:r>
              <a:rPr lang="es-ES" sz="1400" dirty="0" err="1"/>
              <a:t>Lories</a:t>
            </a:r>
            <a:r>
              <a:rPr lang="es-ES" sz="1400" dirty="0"/>
              <a:t>, 2011</a:t>
            </a:r>
            <a:r>
              <a:rPr lang="es-ES" sz="1400" dirty="0" smtClean="0"/>
              <a:t> </a:t>
            </a:r>
            <a:endParaRPr lang="es-MX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 t="12519" r="7674" b="24885"/>
          <a:stretch/>
        </p:blipFill>
        <p:spPr>
          <a:xfrm>
            <a:off x="107504" y="4581128"/>
            <a:ext cx="2592288" cy="19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2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512291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Lupus Eritematoso </a:t>
            </a:r>
            <a:r>
              <a:rPr lang="es-ES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Sistémico</a:t>
            </a:r>
            <a:endParaRPr lang="es-MX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2003859"/>
          </a:xfrm>
        </p:spPr>
        <p:txBody>
          <a:bodyPr/>
          <a:lstStyle/>
          <a:p>
            <a:pPr algn="just"/>
            <a:r>
              <a:rPr lang="es-ES" sz="1400" dirty="0" smtClean="0"/>
              <a:t>La </a:t>
            </a:r>
            <a:r>
              <a:rPr lang="es-ES" sz="1400" dirty="0"/>
              <a:t>depresión es  una  comorbilidad frecuente  en pacientes con  LES,  se  presenta  en  casi  60%  de  los  pacientes  adultos, su  etiología  es </a:t>
            </a:r>
            <a:r>
              <a:rPr lang="es-ES" sz="1400" dirty="0" smtClean="0"/>
              <a:t>multifactorial</a:t>
            </a:r>
            <a:r>
              <a:rPr lang="es-ES" sz="1400" dirty="0"/>
              <a:t>,  incluyendo  inflamación  del  sistema  nervioso  central,  factores  psicológicos relacionados  con  la  enfermedad  crónica,  efecto  del  tratamiento  con  córticoesteroides, factores sociales,  culturales  y  </a:t>
            </a:r>
            <a:r>
              <a:rPr lang="es-ES" sz="1400" dirty="0" smtClean="0"/>
              <a:t>genéticos</a:t>
            </a:r>
            <a:endParaRPr lang="es-MX" sz="1400" dirty="0"/>
          </a:p>
          <a:p>
            <a:r>
              <a:rPr lang="es-ES" sz="1400" dirty="0"/>
              <a:t>La  depresión  se  asocia  con  resultados  adversos  en  los  pacientes  con  LES, pobre adherencia  al  tratamiento y  utilización  más  frecuente  de  los  servicios  de  </a:t>
            </a:r>
            <a:r>
              <a:rPr lang="es-ES" sz="1400" dirty="0" smtClean="0"/>
              <a:t>salud</a:t>
            </a:r>
            <a:r>
              <a:rPr lang="es-ES" sz="1400" dirty="0" smtClean="0"/>
              <a:t>.</a:t>
            </a:r>
          </a:p>
          <a:p>
            <a:r>
              <a:rPr lang="es-MX" sz="1400" dirty="0"/>
              <a:t>Los  pacientes  jóvenes  con  LES tienen  mayor  riesgo  para  presentar  depresión </a:t>
            </a:r>
          </a:p>
          <a:p>
            <a:endParaRPr lang="es-MX" sz="1400" dirty="0"/>
          </a:p>
          <a:p>
            <a:endParaRPr lang="es-MX" sz="1400" dirty="0"/>
          </a:p>
        </p:txBody>
      </p:sp>
      <p:sp>
        <p:nvSpPr>
          <p:cNvPr id="4" name="Rectángulo 3"/>
          <p:cNvSpPr/>
          <p:nvPr/>
        </p:nvSpPr>
        <p:spPr>
          <a:xfrm>
            <a:off x="0" y="6550223"/>
            <a:ext cx="3438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/>
              <a:t>Knight</a:t>
            </a:r>
            <a:r>
              <a:rPr lang="es-ES" sz="1400" dirty="0"/>
              <a:t>, 2018; </a:t>
            </a:r>
            <a:r>
              <a:rPr lang="es-ES" sz="1400" dirty="0" err="1"/>
              <a:t>Palagini</a:t>
            </a:r>
            <a:r>
              <a:rPr lang="es-ES" sz="1400" dirty="0"/>
              <a:t>, </a:t>
            </a:r>
            <a:r>
              <a:rPr lang="es-ES" sz="1400" dirty="0" smtClean="0"/>
              <a:t>2013; </a:t>
            </a:r>
            <a:r>
              <a:rPr lang="es-ES" sz="1400" dirty="0"/>
              <a:t>Julian,2009</a:t>
            </a:r>
            <a:endParaRPr lang="es-MX" sz="1400" dirty="0"/>
          </a:p>
        </p:txBody>
      </p:sp>
      <p:pic>
        <p:nvPicPr>
          <p:cNvPr id="5" name="Picture 2" descr="http://www.reprodart.com/kunst/francisco_jose_de_goya/francisco_josef_de_goya_der_sonnenschi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797" y="4718632"/>
            <a:ext cx="2304107" cy="157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55002"/>
            <a:ext cx="1563638" cy="20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1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3250704" cy="9906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Fibromialgia</a:t>
            </a:r>
            <a:endParaRPr lang="es-MX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096344"/>
          </a:xfrm>
        </p:spPr>
        <p:txBody>
          <a:bodyPr/>
          <a:lstStyle/>
          <a:p>
            <a:pPr algn="just"/>
            <a:r>
              <a:rPr lang="es-ES" sz="1800" dirty="0" smtClean="0"/>
              <a:t>La FM es la causa más frecuente de dolor </a:t>
            </a:r>
            <a:r>
              <a:rPr lang="es-ES" sz="1800" dirty="0"/>
              <a:t>musculoesquelético  generalizado, </a:t>
            </a:r>
            <a:r>
              <a:rPr lang="es-ES" sz="1800" dirty="0" smtClean="0"/>
              <a:t>frecuentemente se asocia a </a:t>
            </a:r>
            <a:r>
              <a:rPr lang="es-ES" sz="1800" dirty="0"/>
              <a:t>fatiga, </a:t>
            </a:r>
            <a:r>
              <a:rPr lang="es-ES" sz="1800" dirty="0" smtClean="0"/>
              <a:t>trastornos cognitivos, síntomas  </a:t>
            </a:r>
            <a:r>
              <a:rPr lang="es-ES" sz="1800" dirty="0"/>
              <a:t>psiquiátricos  y  a una  gran  variedad  de  síntomas  </a:t>
            </a:r>
            <a:r>
              <a:rPr lang="es-ES" sz="1800" dirty="0" smtClean="0"/>
              <a:t>somáticos.</a:t>
            </a:r>
          </a:p>
          <a:p>
            <a:pPr algn="just"/>
            <a:r>
              <a:rPr lang="es-ES" sz="1800" dirty="0"/>
              <a:t>Alteraciones psiquiátricas, comprenden  trastornos  del  sueño,  depresión,  ansiedad,  estrés postraumático  más   frecuentes  en  la  FM  que en otras enfermedades reumáticas como  la  AR  y  la  OA. Aproximadamente el  25% de los  pacientes con FM tienen  depresión  mayor  concurrente y  50% tienen en alguna etapa de la vida de </a:t>
            </a:r>
            <a:r>
              <a:rPr lang="es-ES" sz="1800" dirty="0" smtClean="0"/>
              <a:t>depresión</a:t>
            </a:r>
            <a:r>
              <a:rPr lang="es-ES" sz="1800" dirty="0" smtClean="0"/>
              <a:t>.</a:t>
            </a:r>
          </a:p>
          <a:p>
            <a:pPr algn="just"/>
            <a:r>
              <a:rPr lang="es-MX" sz="1800" dirty="0" smtClean="0"/>
              <a:t>Los cambios en  </a:t>
            </a:r>
            <a:r>
              <a:rPr lang="es-MX" sz="1800" dirty="0"/>
              <a:t>el  estado del  humor </a:t>
            </a:r>
            <a:r>
              <a:rPr lang="es-MX" sz="1800" dirty="0" smtClean="0"/>
              <a:t>son mas  </a:t>
            </a:r>
            <a:r>
              <a:rPr lang="es-MX" sz="1800" dirty="0"/>
              <a:t>frecuentes  </a:t>
            </a:r>
            <a:r>
              <a:rPr lang="es-MX" sz="1800" dirty="0" smtClean="0"/>
              <a:t>que en </a:t>
            </a:r>
            <a:r>
              <a:rPr lang="es-MX" sz="1800" dirty="0"/>
              <a:t>otras  </a:t>
            </a:r>
            <a:r>
              <a:rPr lang="es-MX" sz="1800" dirty="0" smtClean="0"/>
              <a:t>enfermedades  reumáticas</a:t>
            </a:r>
            <a:endParaRPr lang="es-MX" sz="1800" dirty="0"/>
          </a:p>
          <a:p>
            <a:pPr algn="just"/>
            <a:endParaRPr lang="es-MX" sz="1800" dirty="0"/>
          </a:p>
        </p:txBody>
      </p:sp>
      <p:sp>
        <p:nvSpPr>
          <p:cNvPr id="4" name="Rectángulo 3"/>
          <p:cNvSpPr/>
          <p:nvPr/>
        </p:nvSpPr>
        <p:spPr>
          <a:xfrm>
            <a:off x="0" y="6550223"/>
            <a:ext cx="732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Goldenberg,2018.</a:t>
            </a:r>
            <a:r>
              <a:rPr lang="es-ES" sz="1400" dirty="0"/>
              <a:t> Aguglia,2011; Arnold,2006; Chang,2015; Soriano,2015; Toussaint,2014.</a:t>
            </a:r>
            <a:endParaRPr lang="es-MX" sz="1400" dirty="0"/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01248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23528" y="1115611"/>
            <a:ext cx="3786846" cy="5667375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Mandíbula Izquierda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Mandíbula Derecha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Cintura Escapular Izquierda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Cintura </a:t>
            </a:r>
            <a:r>
              <a:rPr lang="es-MX" sz="2600" dirty="0"/>
              <a:t>Escapular </a:t>
            </a:r>
            <a:r>
              <a:rPr lang="es-MX" sz="2600" dirty="0" smtClean="0"/>
              <a:t>Derecha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Brazo superior izquierdo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Brazo superior derecho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Antebrazo izquierdo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Antebrazo derecho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Cadera (glúteo trocánter) izquierda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/>
              <a:t>Cadera (glúteo trocánter) </a:t>
            </a:r>
            <a:r>
              <a:rPr lang="es-MX" sz="2600" dirty="0" smtClean="0"/>
              <a:t>derecha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Muslo izquierdo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Muslo derecho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Parte inferior de la pierna izquierda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/>
              <a:t>Parte inferior de la pierna </a:t>
            </a:r>
            <a:r>
              <a:rPr lang="es-MX" sz="2600" dirty="0" smtClean="0"/>
              <a:t>derecha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Tórax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Abdomen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Cuello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Región dorsal de la espalda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MX" sz="2600" dirty="0" smtClean="0"/>
              <a:t>Región lumbar</a:t>
            </a:r>
          </a:p>
          <a:p>
            <a:pPr marL="457200" indent="-457200">
              <a:buFont typeface="+mj-lt"/>
              <a:buAutoNum type="arabicParenR"/>
            </a:pPr>
            <a:endParaRPr lang="es-MX" dirty="0" smtClean="0"/>
          </a:p>
          <a:p>
            <a:pPr marL="457200" indent="-457200">
              <a:buFont typeface="+mj-lt"/>
              <a:buAutoNum type="arabicParenR"/>
            </a:pPr>
            <a:endParaRPr lang="es-MX" dirty="0"/>
          </a:p>
          <a:p>
            <a:pPr marL="457200" indent="-457200">
              <a:buFont typeface="+mj-lt"/>
              <a:buAutoNum type="arabicParenR"/>
            </a:pPr>
            <a:endParaRPr lang="es-MX" dirty="0" smtClean="0"/>
          </a:p>
          <a:p>
            <a:pPr marL="457200" indent="-457200">
              <a:buFont typeface="+mj-lt"/>
              <a:buAutoNum type="arabicParenR"/>
            </a:pPr>
            <a:endParaRPr lang="es-MX" dirty="0"/>
          </a:p>
          <a:p>
            <a:pPr marL="457200" indent="-457200">
              <a:buFont typeface="+mj-lt"/>
              <a:buAutoNum type="arabicParenR"/>
            </a:pPr>
            <a:endParaRPr lang="es-MX" dirty="0" smtClean="0"/>
          </a:p>
          <a:p>
            <a:pPr marL="457200" indent="-457200">
              <a:buFont typeface="+mj-lt"/>
              <a:buAutoNum type="arabicParenR"/>
            </a:pP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59" t="6558" b="3279"/>
          <a:stretch/>
        </p:blipFill>
        <p:spPr>
          <a:xfrm>
            <a:off x="4283968" y="1628800"/>
            <a:ext cx="4048196" cy="41836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12160" y="6206069"/>
            <a:ext cx="2850292" cy="52322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dirty="0" smtClean="0"/>
              <a:t>Puntaje WPI:</a:t>
            </a:r>
          </a:p>
          <a:p>
            <a:r>
              <a:rPr lang="es-MX" sz="1400" dirty="0" smtClean="0"/>
              <a:t>(entre 0 y 19)</a:t>
            </a:r>
            <a:endParaRPr lang="es-MX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923928" y="854001"/>
            <a:ext cx="467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Áreas del dolor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04079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75656" y="882471"/>
            <a:ext cx="615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Severidad de los síntomas escala SS</a:t>
            </a:r>
            <a:endParaRPr lang="es-MX" sz="2800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744139"/>
              </p:ext>
            </p:extLst>
          </p:nvPr>
        </p:nvGraphicFramePr>
        <p:xfrm>
          <a:off x="1187624" y="1988840"/>
          <a:ext cx="5333923" cy="2296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07428"/>
                <a:gridCol w="968835"/>
                <a:gridCol w="1013444"/>
                <a:gridCol w="1008112"/>
                <a:gridCol w="936104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Severidad de los síntomas </a:t>
                      </a:r>
                      <a:endParaRPr lang="es-MX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Fatiga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Despertar cansado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Síntomas cognitivos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Síntomas somáticos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arcador de contenido 2"/>
          <p:cNvSpPr txBox="1">
            <a:spLocks/>
          </p:cNvSpPr>
          <p:nvPr/>
        </p:nvSpPr>
        <p:spPr>
          <a:xfrm>
            <a:off x="254865" y="4517060"/>
            <a:ext cx="8774314" cy="158120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b="1" dirty="0">
                <a:solidFill>
                  <a:schemeClr val="tx1"/>
                </a:solidFill>
              </a:rPr>
              <a:t>0</a:t>
            </a:r>
            <a:r>
              <a:rPr lang="es-MX" sz="1400" b="1" dirty="0" smtClean="0">
                <a:solidFill>
                  <a:schemeClr val="tx1"/>
                </a:solidFill>
              </a:rPr>
              <a:t>=</a:t>
            </a:r>
            <a:r>
              <a:rPr lang="es-MX" sz="1400" dirty="0" smtClean="0">
                <a:solidFill>
                  <a:schemeClr val="tx1"/>
                </a:solidFill>
              </a:rPr>
              <a:t> sin problemas/síntomas</a:t>
            </a:r>
          </a:p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1= </a:t>
            </a:r>
            <a:r>
              <a:rPr lang="es-MX" sz="1400" dirty="0" smtClean="0">
                <a:solidFill>
                  <a:schemeClr val="tx1"/>
                </a:solidFill>
              </a:rPr>
              <a:t>problemas ligeros o leves, síntomas generalmente leves o intermitentes o pocos síntomas</a:t>
            </a:r>
          </a:p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2=</a:t>
            </a:r>
            <a:r>
              <a:rPr lang="es-MX" sz="1400" dirty="0" smtClean="0">
                <a:solidFill>
                  <a:schemeClr val="tx1"/>
                </a:solidFill>
              </a:rPr>
              <a:t> problemas moderados, considerables, generalmente presentes y/o con nivel moderado o numero moderado de síntomas</a:t>
            </a:r>
          </a:p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3= </a:t>
            </a:r>
            <a:r>
              <a:rPr lang="es-MX" sz="1400" dirty="0" smtClean="0">
                <a:solidFill>
                  <a:schemeClr val="tx1"/>
                </a:solidFill>
              </a:rPr>
              <a:t>problemas severos, generales continuos que alteran la vida o muchos síntomas</a:t>
            </a: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 smtClean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981568" y="2670627"/>
            <a:ext cx="1791730" cy="68013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MX" sz="1200" b="1" dirty="0" smtClean="0">
                <a:solidFill>
                  <a:schemeClr val="tx1"/>
                </a:solidFill>
              </a:rPr>
              <a:t>Puntaje 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1200" b="1" dirty="0" smtClean="0">
                <a:solidFill>
                  <a:schemeClr val="tx1"/>
                </a:solidFill>
              </a:rPr>
              <a:t>(entre 0 y 12)</a:t>
            </a:r>
          </a:p>
          <a:p>
            <a:endParaRPr lang="es-MX" sz="1200" dirty="0" smtClean="0">
              <a:solidFill>
                <a:schemeClr val="tx1"/>
              </a:solidFill>
            </a:endParaRPr>
          </a:p>
          <a:p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427113"/>
            <a:ext cx="8881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/>
              <a:t>Wolfe f. et al. </a:t>
            </a:r>
            <a:r>
              <a:rPr lang="es-MX" sz="1050" dirty="0" err="1"/>
              <a:t>The</a:t>
            </a:r>
            <a:r>
              <a:rPr lang="es-MX" sz="1050" dirty="0"/>
              <a:t> </a:t>
            </a:r>
            <a:r>
              <a:rPr lang="es-MX" sz="1050" dirty="0" err="1"/>
              <a:t>america</a:t>
            </a:r>
            <a:r>
              <a:rPr lang="es-MX" sz="1050" dirty="0"/>
              <a:t> </a:t>
            </a:r>
            <a:r>
              <a:rPr lang="es-MX" sz="1050" dirty="0" err="1"/>
              <a:t>College</a:t>
            </a:r>
            <a:r>
              <a:rPr lang="es-MX" sz="1050" dirty="0"/>
              <a:t> Of </a:t>
            </a:r>
            <a:r>
              <a:rPr lang="es-MX" sz="1050" dirty="0" err="1"/>
              <a:t>Rheumatology</a:t>
            </a:r>
            <a:r>
              <a:rPr lang="es-MX" sz="1050" dirty="0"/>
              <a:t> </a:t>
            </a:r>
            <a:r>
              <a:rPr lang="es-MX" sz="1050" dirty="0" err="1"/>
              <a:t>preliminary</a:t>
            </a:r>
            <a:r>
              <a:rPr lang="es-MX" sz="1050" dirty="0"/>
              <a:t> diagnosis </a:t>
            </a:r>
            <a:r>
              <a:rPr lang="es-MX" sz="1050" dirty="0" err="1"/>
              <a:t>criteria</a:t>
            </a:r>
            <a:r>
              <a:rPr lang="es-MX" sz="1050" dirty="0"/>
              <a:t> </a:t>
            </a:r>
            <a:r>
              <a:rPr lang="es-MX" sz="1050" dirty="0" err="1"/>
              <a:t>for</a:t>
            </a:r>
            <a:r>
              <a:rPr lang="es-MX" sz="1050" dirty="0"/>
              <a:t> fibromialgia and </a:t>
            </a:r>
            <a:r>
              <a:rPr lang="es-MX" sz="1050" dirty="0" err="1"/>
              <a:t>measurement</a:t>
            </a:r>
            <a:r>
              <a:rPr lang="es-MX" sz="1050" dirty="0"/>
              <a:t> of </a:t>
            </a:r>
            <a:r>
              <a:rPr lang="es-MX" sz="1050" dirty="0" err="1" smtClean="0"/>
              <a:t>symptom</a:t>
            </a:r>
            <a:r>
              <a:rPr lang="es-MX" sz="1050" dirty="0" smtClean="0"/>
              <a:t>  </a:t>
            </a:r>
            <a:r>
              <a:rPr lang="es-MX" sz="1050" dirty="0" err="1"/>
              <a:t>severity</a:t>
            </a:r>
            <a:r>
              <a:rPr lang="es-MX" sz="1050" dirty="0"/>
              <a:t>. </a:t>
            </a:r>
            <a:r>
              <a:rPr lang="es-MX" sz="1050" dirty="0" err="1"/>
              <a:t>Arthritis</a:t>
            </a:r>
            <a:r>
              <a:rPr lang="es-MX" sz="1050" dirty="0"/>
              <a:t> </a:t>
            </a:r>
            <a:r>
              <a:rPr lang="es-MX" sz="1050" dirty="0" err="1"/>
              <a:t>care</a:t>
            </a:r>
            <a:r>
              <a:rPr lang="es-MX" sz="1050" dirty="0"/>
              <a:t> &amp; Res. 2010;62(5):600-610</a:t>
            </a:r>
          </a:p>
        </p:txBody>
      </p:sp>
    </p:spTree>
    <p:extLst>
      <p:ext uri="{BB962C8B-B14F-4D97-AF65-F5344CB8AC3E}">
        <p14:creationId xmlns:p14="http://schemas.microsoft.com/office/powerpoint/2010/main" val="48463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Salud mental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268960"/>
          </a:xfrm>
        </p:spPr>
        <p:txBody>
          <a:bodyPr/>
          <a:lstStyle/>
          <a:p>
            <a:r>
              <a:rPr lang="es-MX" sz="1800" dirty="0" smtClean="0"/>
              <a:t>El impacto del estado  </a:t>
            </a:r>
            <a:r>
              <a:rPr lang="es-MX" sz="1800" dirty="0"/>
              <a:t>de  la  salud  mental  </a:t>
            </a:r>
            <a:r>
              <a:rPr lang="es-MX" sz="1800" dirty="0" smtClean="0"/>
              <a:t>particularmente  </a:t>
            </a:r>
            <a:r>
              <a:rPr lang="es-MX" sz="1800" dirty="0"/>
              <a:t>en  las  enfermedades  </a:t>
            </a:r>
            <a:r>
              <a:rPr lang="es-MX" sz="1800" dirty="0" smtClean="0"/>
              <a:t>reumáticas de  </a:t>
            </a:r>
            <a:r>
              <a:rPr lang="es-MX" sz="1800" dirty="0"/>
              <a:t>curso  </a:t>
            </a:r>
            <a:r>
              <a:rPr lang="es-MX" sz="1800" dirty="0" smtClean="0"/>
              <a:t>crónico</a:t>
            </a:r>
            <a:r>
              <a:rPr lang="es-MX" sz="1800" dirty="0"/>
              <a:t> </a:t>
            </a:r>
            <a:r>
              <a:rPr lang="es-MX" sz="1800" dirty="0" smtClean="0"/>
              <a:t>puede ocasionar depresión , ansiedad, trastornos del sueño, fatiga, soledad y aislamiento que puede conducir a falta de apego al tratamiento con respuesta poco favorable y progresión de la enfermedad.</a:t>
            </a:r>
          </a:p>
          <a:p>
            <a:r>
              <a:rPr lang="es-MX" sz="1800" dirty="0" smtClean="0"/>
              <a:t>Hay estudios que confirman la relación entre condiciones reumatológicas y comorbilidades psicológicas</a:t>
            </a:r>
            <a:endParaRPr lang="es-MX" sz="1800" dirty="0"/>
          </a:p>
          <a:p>
            <a:endParaRPr lang="es-MX" sz="1800" dirty="0"/>
          </a:p>
        </p:txBody>
      </p:sp>
      <p:sp>
        <p:nvSpPr>
          <p:cNvPr id="4" name="Rectángulo 3"/>
          <p:cNvSpPr/>
          <p:nvPr/>
        </p:nvSpPr>
        <p:spPr>
          <a:xfrm>
            <a:off x="-18066" y="6488668"/>
            <a:ext cx="3621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(Beresford,2017; Hooten,2016; Matcham,2013)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504783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889686"/>
            <a:ext cx="7543800" cy="84767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Conclusiones</a:t>
            </a:r>
            <a:endParaRPr lang="es-MX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060" y="2276872"/>
            <a:ext cx="8229600" cy="2692896"/>
          </a:xfrm>
        </p:spPr>
        <p:txBody>
          <a:bodyPr/>
          <a:lstStyle/>
          <a:p>
            <a:r>
              <a:rPr lang="es-ES" sz="1800" dirty="0" smtClean="0"/>
              <a:t>Los </a:t>
            </a:r>
            <a:r>
              <a:rPr lang="es-ES" sz="1800" dirty="0"/>
              <a:t>factores biopsicosociales se asocian a las enfermedades reumáticas e influyen en su </a:t>
            </a:r>
            <a:r>
              <a:rPr lang="es-ES" sz="1800" dirty="0" smtClean="0"/>
              <a:t>comportamiento ante el paciente; estos factores </a:t>
            </a:r>
            <a:r>
              <a:rPr lang="es-ES" sz="1800" dirty="0"/>
              <a:t>comprenden  la  depresión ,  la  ansiedad,  exposición   a  agentes  estresores y  trastornos  del  sueño entre  </a:t>
            </a:r>
            <a:r>
              <a:rPr lang="es-ES" sz="1800" dirty="0" smtClean="0"/>
              <a:t>otros, son capaces de afectar la  </a:t>
            </a:r>
            <a:r>
              <a:rPr lang="es-ES" sz="1800" dirty="0"/>
              <a:t>capacidad  de  los  pacientes  para  afrontar  las  enfermedades crónicas </a:t>
            </a:r>
            <a:r>
              <a:rPr lang="es-ES" sz="1800" dirty="0" smtClean="0"/>
              <a:t>como </a:t>
            </a:r>
            <a:r>
              <a:rPr lang="es-ES" sz="1800" dirty="0"/>
              <a:t>en la  AR,  OA, LES y FM  por  mencionar  algunas  de  ellas . </a:t>
            </a:r>
            <a:endParaRPr lang="es-ES" sz="1800" dirty="0" smtClean="0"/>
          </a:p>
          <a:p>
            <a:r>
              <a:rPr lang="es-ES" sz="1800" dirty="0" smtClean="0"/>
              <a:t>La prevalencia clínica de la depresión y la ansiedad es casi 2 veces mas frecuentes en los pacientes con enfermedad reumática que en la población en general</a:t>
            </a:r>
            <a:endParaRPr lang="es-MX" sz="1800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0" y="6550223"/>
            <a:ext cx="1120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/>
              <a:t>Silver</a:t>
            </a:r>
            <a:r>
              <a:rPr lang="es-ES" sz="1400" dirty="0"/>
              <a:t>, </a:t>
            </a:r>
            <a:r>
              <a:rPr lang="es-ES" sz="1400" dirty="0" smtClean="0"/>
              <a:t>2018</a:t>
            </a:r>
            <a:endParaRPr lang="es-MX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10" y="4969768"/>
            <a:ext cx="2056730" cy="1763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810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1701" y="2272382"/>
            <a:ext cx="7970103" cy="2059001"/>
          </a:xfrm>
        </p:spPr>
        <p:txBody>
          <a:bodyPr>
            <a:normAutofit/>
          </a:bodyPr>
          <a:lstStyle/>
          <a:p>
            <a:r>
              <a:rPr lang="es-ES" sz="2000" dirty="0"/>
              <a:t>Es importante considerar </a:t>
            </a:r>
            <a:r>
              <a:rPr lang="es-ES" sz="2000" dirty="0" smtClean="0"/>
              <a:t>el </a:t>
            </a:r>
            <a:r>
              <a:rPr lang="es-ES" sz="2000" dirty="0"/>
              <a:t>manejo integral del paciente reumático los factores biopsicosociales asociados ya que estos contribuyen a una mayor percepción del dolor, discapacidad y menor calidad de vida </a:t>
            </a:r>
            <a:r>
              <a:rPr lang="es-ES" sz="2000" dirty="0" smtClean="0"/>
              <a:t>de ahí </a:t>
            </a:r>
            <a:r>
              <a:rPr lang="es-ES" sz="2000" dirty="0"/>
              <a:t>la importancia de considerar en forma integral el manejo del paciente </a:t>
            </a:r>
            <a:r>
              <a:rPr lang="es-ES" sz="2000" dirty="0" smtClean="0"/>
              <a:t>reumático</a:t>
            </a:r>
            <a:endParaRPr lang="es-MX" sz="2000" dirty="0"/>
          </a:p>
          <a:p>
            <a:endParaRPr lang="es-MX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61701" y="1002513"/>
            <a:ext cx="7543800" cy="905339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Conclusiones</a:t>
            </a:r>
            <a:endParaRPr lang="es-MX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6488668"/>
            <a:ext cx="2771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Coscolla,2008;Karpansalo,2005.</a:t>
            </a:r>
            <a:endParaRPr lang="es-MX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635" y="4126366"/>
            <a:ext cx="2543944" cy="1657539"/>
          </a:xfrm>
          <a:prstGeom prst="rect">
            <a:avLst/>
          </a:prstGeom>
        </p:spPr>
      </p:pic>
      <p:pic>
        <p:nvPicPr>
          <p:cNvPr id="6" name="Picture 5" descr="http://4.bp.blogspot.com/-IdLqJQazaB8/T1ZfJzBtgjI/AAAAAAAAFl4/eZzlEKXU0lE/s1600/dolor+reumat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47536"/>
            <a:ext cx="2886059" cy="181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3304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2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757881"/>
            <a:ext cx="7543800" cy="979480"/>
          </a:xfrm>
        </p:spPr>
        <p:txBody>
          <a:bodyPr>
            <a:noAutofit/>
          </a:bodyPr>
          <a:lstStyle/>
          <a:p>
            <a:pPr algn="ctr"/>
            <a:r>
              <a:rPr lang="es-MX" sz="5400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Salud mental</a:t>
            </a:r>
            <a:endParaRPr lang="es-MX" sz="5400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3051" y="2420888"/>
            <a:ext cx="8003618" cy="160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/>
              <a:t>La  salud  mental  se  define como  una  situación  de  equilibrio  que  experimenta el  individuo  respecto  a  aquello  que  lo  </a:t>
            </a:r>
            <a:r>
              <a:rPr lang="es-MX" sz="1800" dirty="0" smtClean="0"/>
              <a:t>rodea; cuando </a:t>
            </a:r>
            <a:r>
              <a:rPr lang="es-MX" sz="1800" dirty="0"/>
              <a:t>se  consigue  este  equilibrio las  personas pueden  participar  de  la  vida sin  problemas  alcanzando  su  </a:t>
            </a:r>
            <a:r>
              <a:rPr lang="es-MX" sz="1800" dirty="0" smtClean="0"/>
              <a:t>propio  </a:t>
            </a:r>
            <a:r>
              <a:rPr lang="es-MX" sz="1800" dirty="0"/>
              <a:t>bienestar. </a:t>
            </a:r>
          </a:p>
          <a:p>
            <a:endParaRPr lang="es-MX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64" y="4149080"/>
            <a:ext cx="3553991" cy="20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8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2213980"/>
            <a:ext cx="7543801" cy="12681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dirty="0"/>
              <a:t>Con  frecuencia las  enfermedades son  debidas  a  un  desequilibrio  ya  sea  del  sistema  inmunológico,  hormonal,  alteraciones  metabólicas,  proceso  de  envejecimiento a los  que se  asocian  factores  ambientales  y  </a:t>
            </a:r>
            <a:r>
              <a:rPr lang="es-MX" dirty="0" smtClean="0"/>
              <a:t>genéticos.</a:t>
            </a:r>
            <a:endParaRPr lang="es-MX" dirty="0"/>
          </a:p>
          <a:p>
            <a:endParaRPr lang="es-MX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22960" y="576648"/>
            <a:ext cx="7543800" cy="979480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Salud mental</a:t>
            </a:r>
            <a:endParaRPr lang="es-MX" sz="4400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40001"/>
            <a:ext cx="4110350" cy="24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4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Salud mental en las enfermedades reumáticas</a:t>
            </a:r>
            <a:endParaRPr lang="es-MX" sz="4000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5021" y="2420888"/>
            <a:ext cx="7992888" cy="2212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600" dirty="0"/>
              <a:t>En  las  enfermedades  reumáticas  </a:t>
            </a:r>
            <a:r>
              <a:rPr lang="es-MX" sz="1600" dirty="0" smtClean="0"/>
              <a:t>coexisten  </a:t>
            </a:r>
            <a:r>
              <a:rPr lang="es-MX" sz="1600" dirty="0"/>
              <a:t>síntomas  constitucionales y  otros  específicos </a:t>
            </a:r>
            <a:r>
              <a:rPr lang="es-MX" sz="1600" dirty="0" smtClean="0"/>
              <a:t>derivados  </a:t>
            </a:r>
            <a:r>
              <a:rPr lang="es-MX" sz="1600" dirty="0"/>
              <a:t>del  daño  articular,  </a:t>
            </a:r>
            <a:r>
              <a:rPr lang="es-MX" sz="1600" dirty="0" smtClean="0"/>
              <a:t>predomina  </a:t>
            </a:r>
            <a:r>
              <a:rPr lang="es-MX" sz="1600" dirty="0"/>
              <a:t>el  </a:t>
            </a:r>
            <a:r>
              <a:rPr lang="es-MX" sz="1600" dirty="0" smtClean="0"/>
              <a:t>dolor,  </a:t>
            </a:r>
            <a:r>
              <a:rPr lang="es-MX" sz="1600" dirty="0"/>
              <a:t>la  </a:t>
            </a:r>
            <a:r>
              <a:rPr lang="es-MX" sz="1600" dirty="0" smtClean="0"/>
              <a:t>inflamación,  </a:t>
            </a:r>
            <a:r>
              <a:rPr lang="es-MX" sz="1600" dirty="0"/>
              <a:t>la  limitación funcional y  la  discapacidad  de  grado  variable,  síntomas  frecuentemente  agravados  por  la  presencia  de  factores  psicosociales. </a:t>
            </a:r>
            <a:r>
              <a:rPr lang="es-MX" sz="1600" dirty="0" smtClean="0"/>
              <a:t>Los síntomas  frecuentes </a:t>
            </a:r>
            <a:r>
              <a:rPr lang="es-MX" sz="1600" dirty="0"/>
              <a:t>son  la  depresión,  la  ansiedad,  trastornos  del  </a:t>
            </a:r>
            <a:r>
              <a:rPr lang="es-MX" sz="1600" dirty="0" smtClean="0"/>
              <a:t>sueño,  </a:t>
            </a:r>
            <a:r>
              <a:rPr lang="es-MX" sz="1600" dirty="0"/>
              <a:t>alteraciones  cognitivas,  producto  de  la  falta  de  afrontamiento y  aceptación ante  estas enfermedades  capaces  de  influir  en  su  comportamiento.</a:t>
            </a:r>
          </a:p>
          <a:p>
            <a:endParaRPr lang="es-MX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5" y="4437112"/>
            <a:ext cx="1927998" cy="20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1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Componentes capaces  de  afectar  la salud  mental  en  las  enfermedades  </a:t>
            </a:r>
            <a:r>
              <a:rPr lang="es-MX" sz="3200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reumáticas</a:t>
            </a:r>
            <a:endParaRPr lang="es-MX" sz="3200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4176464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MX" sz="1800" dirty="0" smtClean="0"/>
              <a:t>Cronicidad </a:t>
            </a:r>
            <a:r>
              <a:rPr lang="es-MX" sz="1800" dirty="0"/>
              <a:t>de  la  enfermedad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MX" sz="1800" dirty="0"/>
              <a:t>Discapacidad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MX" sz="1800" dirty="0" smtClean="0"/>
              <a:t>Pérdida  </a:t>
            </a:r>
            <a:r>
              <a:rPr lang="es-MX" sz="1800" dirty="0"/>
              <a:t>de  la independencia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MX" sz="1800" dirty="0" smtClean="0"/>
              <a:t>Factores  </a:t>
            </a:r>
            <a:r>
              <a:rPr lang="es-MX" sz="1800" dirty="0"/>
              <a:t>económicos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MX" sz="1800" dirty="0" smtClean="0"/>
              <a:t>Falta  </a:t>
            </a:r>
            <a:r>
              <a:rPr lang="es-MX" sz="1800" dirty="0"/>
              <a:t>de  integración  familiar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MX" sz="1800" dirty="0" smtClean="0"/>
              <a:t>Alteración  </a:t>
            </a:r>
            <a:r>
              <a:rPr lang="es-MX" sz="1800" dirty="0"/>
              <a:t>en  la calidad </a:t>
            </a:r>
            <a:r>
              <a:rPr lang="es-MX" sz="1800" dirty="0" smtClean="0"/>
              <a:t>de </a:t>
            </a:r>
            <a:r>
              <a:rPr lang="es-MX" sz="1800" dirty="0"/>
              <a:t>vida</a:t>
            </a:r>
          </a:p>
          <a:p>
            <a:pPr marL="0" indent="0">
              <a:buClr>
                <a:srgbClr val="00B0F0"/>
              </a:buClr>
              <a:buNone/>
            </a:pPr>
            <a:endParaRPr lang="es-MX" sz="1800" dirty="0" smtClean="0"/>
          </a:p>
          <a:p>
            <a:pPr marL="0" indent="0">
              <a:buClr>
                <a:srgbClr val="00B0F0"/>
              </a:buClr>
              <a:buNone/>
            </a:pPr>
            <a:endParaRPr lang="es-MX" sz="1800" dirty="0"/>
          </a:p>
          <a:p>
            <a:pPr marL="0" indent="0">
              <a:buClr>
                <a:srgbClr val="00B0F0"/>
              </a:buClr>
              <a:buNone/>
            </a:pPr>
            <a:r>
              <a:rPr lang="es-MX" sz="1800" dirty="0" smtClean="0"/>
              <a:t>* </a:t>
            </a:r>
            <a:r>
              <a:rPr lang="es-MX" sz="1800" dirty="0"/>
              <a:t>Todos  estos  factores son  frecuentes  en  las  enfermedades  </a:t>
            </a:r>
            <a:r>
              <a:rPr lang="es-MX" sz="1800" dirty="0" smtClean="0"/>
              <a:t>crónicas: </a:t>
            </a:r>
            <a:r>
              <a:rPr lang="es-MX" sz="1800" dirty="0"/>
              <a:t>reumáticas,  cardiovasculares metabólicas,   secuelas de  evento  vascular   cerebral   etc.</a:t>
            </a:r>
          </a:p>
          <a:p>
            <a:endParaRPr lang="es-MX" dirty="0"/>
          </a:p>
        </p:txBody>
      </p:sp>
      <p:pic>
        <p:nvPicPr>
          <p:cNvPr id="4" name="Picture 5" descr="C:\Documents and Settings\PERSONAL\Mis documentos\Mis escaneos\2009-07 (Jul)\escanear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192337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39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MX" sz="3200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Participación de los  factores  biopsicosociales   en  las  enfermedades  reumáticas</a:t>
            </a:r>
            <a:endParaRPr lang="es-MX" sz="3200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505" y="2440333"/>
            <a:ext cx="7923662" cy="2479131"/>
          </a:xfrm>
        </p:spPr>
        <p:txBody>
          <a:bodyPr>
            <a:normAutofit lnSpcReduction="10000"/>
          </a:bodyPr>
          <a:lstStyle/>
          <a:p>
            <a:r>
              <a:rPr lang="es-MX" sz="1800" dirty="0" smtClean="0"/>
              <a:t>Factores </a:t>
            </a:r>
            <a:r>
              <a:rPr lang="es-MX" sz="1800" dirty="0"/>
              <a:t>biopsicosociales negativos  relacionados con  el  proceso de  adaptación  ante  la  </a:t>
            </a:r>
            <a:r>
              <a:rPr lang="es-MX" sz="1800" dirty="0" smtClean="0"/>
              <a:t>enfermedad</a:t>
            </a:r>
          </a:p>
          <a:p>
            <a:r>
              <a:rPr lang="es-MX" sz="1800" dirty="0"/>
              <a:t>La  adaptación  es  un  proceso de  ajuste  a  una  </a:t>
            </a:r>
            <a:r>
              <a:rPr lang="es-MX" sz="1800" dirty="0" smtClean="0"/>
              <a:t>cosa,  </a:t>
            </a:r>
            <a:r>
              <a:rPr lang="es-MX" sz="1800" dirty="0"/>
              <a:t>ser  o  circunstancia, los  cambios pueden  ser ocasionados  por agentes  internos o  externos. </a:t>
            </a:r>
          </a:p>
          <a:p>
            <a:r>
              <a:rPr lang="es-MX" sz="1800" dirty="0"/>
              <a:t>En  el  proceso  de  aceptación existen  factores  negativos que  influyen  en  el  comportamiento  de  las  enfermedades  reumáticas:  depresión  ,  </a:t>
            </a:r>
            <a:r>
              <a:rPr lang="es-MX" sz="1800" dirty="0" smtClean="0"/>
              <a:t>ansiedad,  </a:t>
            </a:r>
            <a:r>
              <a:rPr lang="es-MX" sz="1800" dirty="0"/>
              <a:t>historia  de  abuso  sexual o  </a:t>
            </a:r>
            <a:r>
              <a:rPr lang="es-MX" sz="1800" dirty="0" smtClean="0"/>
              <a:t>físico,  </a:t>
            </a:r>
            <a:r>
              <a:rPr lang="es-MX" sz="1800" dirty="0"/>
              <a:t>trastornos  </a:t>
            </a:r>
            <a:r>
              <a:rPr lang="es-MX" sz="1800" dirty="0" smtClean="0"/>
              <a:t>psiquiátricos</a:t>
            </a:r>
            <a:r>
              <a:rPr lang="es-MX" sz="1800" dirty="0"/>
              <a:t> </a:t>
            </a:r>
            <a:r>
              <a:rPr lang="es-MX" sz="1800" dirty="0" smtClean="0"/>
              <a:t>y  </a:t>
            </a:r>
            <a:r>
              <a:rPr lang="es-MX" sz="1800" dirty="0"/>
              <a:t>del  sueño y  otros  </a:t>
            </a:r>
            <a:r>
              <a:rPr lang="es-MX" sz="1800" dirty="0" smtClean="0"/>
              <a:t>estresores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6549817"/>
            <a:ext cx="1130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err="1" smtClean="0"/>
              <a:t>Silver</a:t>
            </a:r>
            <a:r>
              <a:rPr lang="es-MX" sz="1400" dirty="0" smtClean="0"/>
              <a:t>  2018</a:t>
            </a:r>
            <a:endParaRPr lang="es-MX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656" r="9838"/>
          <a:stretch/>
        </p:blipFill>
        <p:spPr>
          <a:xfrm>
            <a:off x="6012160" y="4919464"/>
            <a:ext cx="2808312" cy="19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4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067009"/>
            <a:ext cx="7543800" cy="79001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Factores psicosociales negativos</a:t>
            </a:r>
            <a:endParaRPr lang="es-MX" sz="4000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1094" y="2636912"/>
            <a:ext cx="7999645" cy="280831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ES" i="1" dirty="0">
                <a:solidFill>
                  <a:srgbClr val="002060"/>
                </a:solidFill>
              </a:rPr>
              <a:t>Depresión  y  ansiedad.  </a:t>
            </a:r>
            <a:r>
              <a:rPr lang="es-ES" dirty="0"/>
              <a:t>Ambas  son  consideradas  como  factores  psicosociales negativos,   se  asocian  frecuentemente a  enfermedades  reumáticas  de  curso  </a:t>
            </a:r>
            <a:r>
              <a:rPr lang="es-ES" dirty="0" smtClean="0"/>
              <a:t>crónico: </a:t>
            </a:r>
            <a:r>
              <a:rPr lang="es-ES" dirty="0"/>
              <a:t>Artritis  reumatoide (AR</a:t>
            </a:r>
            <a:r>
              <a:rPr lang="es-ES" dirty="0" smtClean="0"/>
              <a:t>), </a:t>
            </a:r>
            <a:r>
              <a:rPr lang="es-ES" dirty="0"/>
              <a:t>Artritis  idiopática  juvenil  (AIJ ) , Osteoartrosis  (OA</a:t>
            </a:r>
            <a:r>
              <a:rPr lang="es-ES" dirty="0" smtClean="0"/>
              <a:t>), </a:t>
            </a:r>
            <a:r>
              <a:rPr lang="es-ES" dirty="0"/>
              <a:t>Fibromialgia  (FM) , Lupus eritematoso sistémico (LES) Espondilitis  anquilosante  (EA</a:t>
            </a:r>
            <a:r>
              <a:rPr lang="es-ES" dirty="0" smtClean="0"/>
              <a:t>), </a:t>
            </a:r>
            <a:r>
              <a:rPr lang="es-ES" dirty="0"/>
              <a:t>Lumbalgia  (L</a:t>
            </a:r>
            <a:r>
              <a:rPr lang="es-ES" dirty="0" smtClean="0"/>
              <a:t>), Osteoporosis (OP), </a:t>
            </a:r>
            <a:r>
              <a:rPr lang="es-ES" dirty="0"/>
              <a:t>por  mencionar algunas  de  </a:t>
            </a:r>
            <a:r>
              <a:rPr lang="es-ES" dirty="0" smtClean="0"/>
              <a:t>ellas</a:t>
            </a:r>
          </a:p>
          <a:p>
            <a:pPr>
              <a:lnSpc>
                <a:spcPct val="17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Otros factores negativos son: la desesperanza del aprendizaje, antecedentes de abuso sexual o físico y trastornos del sueño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6550223"/>
            <a:ext cx="3438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Potter,2002; Reisine,2004; </a:t>
            </a:r>
            <a:r>
              <a:rPr lang="es-ES" sz="1400" dirty="0" err="1" smtClean="0"/>
              <a:t>Reisine</a:t>
            </a:r>
            <a:r>
              <a:rPr lang="es-ES" sz="1400" dirty="0" smtClean="0"/>
              <a:t>, 2006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30261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59" y="83671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Factores  psicosociales </a:t>
            </a:r>
            <a:r>
              <a:rPr lang="es-ES" dirty="0" smtClean="0">
                <a:solidFill>
                  <a:srgbClr val="00206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positivos</a:t>
            </a:r>
            <a:endParaRPr lang="es-MX" dirty="0">
              <a:solidFill>
                <a:srgbClr val="00206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2125821"/>
            <a:ext cx="7543801" cy="331940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S" sz="1600" dirty="0" smtClean="0"/>
              <a:t>Pueden  </a:t>
            </a:r>
            <a:r>
              <a:rPr lang="es-ES" sz="1600" dirty="0"/>
              <a:t>influir positivamente  el  proceso  de  adaptación  en  las  enfermedades  reumáticas; el  control  de  los  síntomas, la  reincorporación  a  las  actividades  laborales  o  de  la  vida  </a:t>
            </a:r>
            <a:r>
              <a:rPr lang="es-ES" sz="1600" dirty="0" smtClean="0"/>
              <a:t>diaria, </a:t>
            </a:r>
            <a:r>
              <a:rPr lang="es-ES" sz="1600" dirty="0"/>
              <a:t>se  asocian  a  una  mejor  </a:t>
            </a:r>
            <a:r>
              <a:rPr lang="es-ES" sz="1600" dirty="0" smtClean="0"/>
              <a:t>adaptación,  </a:t>
            </a:r>
            <a:r>
              <a:rPr lang="es-ES" sz="1600" dirty="0"/>
              <a:t>su interpretación  es  la  </a:t>
            </a:r>
            <a:r>
              <a:rPr lang="es-ES" sz="1600" dirty="0" smtClean="0"/>
              <a:t>autosuficiencia  </a:t>
            </a:r>
            <a:r>
              <a:rPr lang="es-ES" sz="1600" dirty="0"/>
              <a:t>y  </a:t>
            </a:r>
            <a:r>
              <a:rPr lang="es-ES" sz="1600" dirty="0" smtClean="0"/>
              <a:t>el optimismo.</a:t>
            </a:r>
          </a:p>
          <a:p>
            <a:pPr>
              <a:lnSpc>
                <a:spcPct val="17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S" sz="1600" dirty="0" smtClean="0"/>
              <a:t>Autosuficiencia</a:t>
            </a:r>
          </a:p>
          <a:p>
            <a:pPr>
              <a:lnSpc>
                <a:spcPct val="17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S" sz="1600" dirty="0" smtClean="0"/>
              <a:t>Optimismo</a:t>
            </a:r>
          </a:p>
          <a:p>
            <a:pPr>
              <a:lnSpc>
                <a:spcPct val="17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S" sz="1600" dirty="0" smtClean="0"/>
              <a:t>Estrategias de afrontamiento</a:t>
            </a:r>
          </a:p>
          <a:p>
            <a:pPr>
              <a:lnSpc>
                <a:spcPct val="17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s-MX" sz="1600" dirty="0"/>
          </a:p>
          <a:p>
            <a:pPr>
              <a:lnSpc>
                <a:spcPct val="17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s-MX" sz="1600" dirty="0"/>
          </a:p>
        </p:txBody>
      </p:sp>
      <p:sp>
        <p:nvSpPr>
          <p:cNvPr id="4" name="Rectángulo 3"/>
          <p:cNvSpPr/>
          <p:nvPr/>
        </p:nvSpPr>
        <p:spPr>
          <a:xfrm>
            <a:off x="0" y="6550223"/>
            <a:ext cx="1120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/>
              <a:t>Silver</a:t>
            </a:r>
            <a:r>
              <a:rPr lang="es-ES" sz="1400" dirty="0"/>
              <a:t>, 2018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691219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Personalizado 17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70C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17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0070C0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909</TotalTime>
  <Words>1719</Words>
  <Application>Microsoft Office PowerPoint</Application>
  <PresentationFormat>Presentación en pantalla (4:3)</PresentationFormat>
  <Paragraphs>138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Calisto MT</vt:lpstr>
      <vt:lpstr>Courier New</vt:lpstr>
      <vt:lpstr>Times New Roman</vt:lpstr>
      <vt:lpstr>Vijaya</vt:lpstr>
      <vt:lpstr>Wingdings</vt:lpstr>
      <vt:lpstr>Claridad</vt:lpstr>
      <vt:lpstr>Salud Mental en las enfermedades reumáticas</vt:lpstr>
      <vt:lpstr>Salud mental </vt:lpstr>
      <vt:lpstr>Salud mental</vt:lpstr>
      <vt:lpstr>Salud mental</vt:lpstr>
      <vt:lpstr>Salud mental en las enfermedades reumáticas</vt:lpstr>
      <vt:lpstr>Componentes capaces  de  afectar  la salud  mental  en  las  enfermedades  reumáticas</vt:lpstr>
      <vt:lpstr>Participación de los  factores  biopsicosociales   en  las  enfermedades  reumáticas</vt:lpstr>
      <vt:lpstr>Factores psicosociales negativos</vt:lpstr>
      <vt:lpstr>Factores  psicosociales positivos</vt:lpstr>
      <vt:lpstr>Presentación de PowerPoint</vt:lpstr>
      <vt:lpstr>Habilidades  personales de  adaptación  a  las  enfermedades  crónicas</vt:lpstr>
      <vt:lpstr>Presentación de PowerPoint</vt:lpstr>
      <vt:lpstr>Artritis Reumatoide</vt:lpstr>
      <vt:lpstr>Artritis Reumatoide</vt:lpstr>
      <vt:lpstr>Osteoartrosis</vt:lpstr>
      <vt:lpstr>Lupus Eritematoso Sistémico</vt:lpstr>
      <vt:lpstr>Fibromialgia</vt:lpstr>
      <vt:lpstr>Presentación de PowerPoint</vt:lpstr>
      <vt:lpstr>Presentación de PowerPoint</vt:lpstr>
      <vt:lpstr>Conclusiones</vt:lpstr>
      <vt:lpstr>Conclusiones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Tratamientos “alternativos” en las enfermedades reumáticas</dc:title>
  <dc:creator>PERSONAL</dc:creator>
  <cp:lastModifiedBy>Dr. José Cetina</cp:lastModifiedBy>
  <cp:revision>95</cp:revision>
  <cp:lastPrinted>2015-12-27T16:26:53Z</cp:lastPrinted>
  <dcterms:created xsi:type="dcterms:W3CDTF">2011-10-26T16:53:38Z</dcterms:created>
  <dcterms:modified xsi:type="dcterms:W3CDTF">2019-10-31T01:57:25Z</dcterms:modified>
</cp:coreProperties>
</file>