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2"/>
  </p:notesMasterIdLst>
  <p:handoutMasterIdLst>
    <p:handoutMasterId r:id="rId33"/>
  </p:handoutMasterIdLst>
  <p:sldIdLst>
    <p:sldId id="277" r:id="rId4"/>
    <p:sldId id="267" r:id="rId5"/>
    <p:sldId id="278" r:id="rId6"/>
    <p:sldId id="279" r:id="rId7"/>
    <p:sldId id="280" r:id="rId8"/>
    <p:sldId id="281" r:id="rId9"/>
    <p:sldId id="282" r:id="rId10"/>
    <p:sldId id="334" r:id="rId11"/>
    <p:sldId id="335" r:id="rId12"/>
    <p:sldId id="285" r:id="rId13"/>
    <p:sldId id="286" r:id="rId14"/>
    <p:sldId id="287" r:id="rId15"/>
    <p:sldId id="288" r:id="rId16"/>
    <p:sldId id="289" r:id="rId17"/>
    <p:sldId id="295" r:id="rId18"/>
    <p:sldId id="336" r:id="rId19"/>
    <p:sldId id="337" r:id="rId20"/>
    <p:sldId id="351" r:id="rId21"/>
    <p:sldId id="339" r:id="rId22"/>
    <p:sldId id="340" r:id="rId23"/>
    <p:sldId id="341" r:id="rId24"/>
    <p:sldId id="343" r:id="rId25"/>
    <p:sldId id="352" r:id="rId26"/>
    <p:sldId id="347" r:id="rId27"/>
    <p:sldId id="348" r:id="rId28"/>
    <p:sldId id="353" r:id="rId29"/>
    <p:sldId id="349" r:id="rId30"/>
    <p:sldId id="350" r:id="rId31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92" autoAdjust="0"/>
    <p:restoredTop sz="94419" autoAdjust="0"/>
  </p:normalViewPr>
  <p:slideViewPr>
    <p:cSldViewPr snapToGrid="0">
      <p:cViewPr>
        <p:scale>
          <a:sx n="67" d="100"/>
          <a:sy n="67" d="100"/>
        </p:scale>
        <p:origin x="-1002" y="-24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87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Relationship Id="rId4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MM</c:v>
                </c:pt>
              </c:strCache>
            </c:strRef>
          </c:tx>
          <c:spPr>
            <a:solidFill>
              <a:srgbClr val="0066FF"/>
            </a:solidFill>
            <a:ln>
              <a:solidFill>
                <a:srgbClr val="FF0066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Chiapas</c:v>
                </c:pt>
                <c:pt idx="1">
                  <c:v>Guerrero</c:v>
                </c:pt>
                <c:pt idx="2">
                  <c:v>Oaxaca</c:v>
                </c:pt>
                <c:pt idx="3">
                  <c:v>Yucatán</c:v>
                </c:pt>
                <c:pt idx="4">
                  <c:v>Tabasco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68</c:v>
                </c:pt>
                <c:pt idx="1">
                  <c:v>59</c:v>
                </c:pt>
                <c:pt idx="2">
                  <c:v>47</c:v>
                </c:pt>
                <c:pt idx="3">
                  <c:v>45</c:v>
                </c:pt>
                <c:pt idx="4">
                  <c:v>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417856"/>
        <c:axId val="39322176"/>
      </c:barChart>
      <c:catAx>
        <c:axId val="3941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9322176"/>
        <c:crosses val="autoZero"/>
        <c:auto val="1"/>
        <c:lblAlgn val="ctr"/>
        <c:lblOffset val="100"/>
        <c:noMultiLvlLbl val="0"/>
      </c:catAx>
      <c:valAx>
        <c:axId val="39322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9417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310162401574809E-2"/>
          <c:y val="0.1149258664538714"/>
          <c:w val="0.93168983759842516"/>
          <c:h val="0.767486542354420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rgbClr val="FF0066"/>
            </a:solidFill>
            <a:ln>
              <a:solidFill>
                <a:srgbClr val="0066FF"/>
              </a:solidFill>
            </a:ln>
            <a:effectLst/>
          </c:spPr>
          <c:invertIfNegative val="0"/>
          <c:cat>
            <c:strRef>
              <c:f>Hoja1!$A$2:$A$7</c:f>
              <c:strCache>
                <c:ptCount val="6"/>
                <c:pt idx="0">
                  <c:v>Chiapas</c:v>
                </c:pt>
                <c:pt idx="1">
                  <c:v>Tabasco</c:v>
                </c:pt>
                <c:pt idx="2">
                  <c:v>Guerrero</c:v>
                </c:pt>
                <c:pt idx="3">
                  <c:v>Quintana Roo</c:v>
                </c:pt>
                <c:pt idx="4">
                  <c:v>Yucatán</c:v>
                </c:pt>
                <c:pt idx="5">
                  <c:v>Campeche</c:v>
                </c:pt>
              </c:strCache>
            </c:strRef>
          </c:cat>
          <c:val>
            <c:numRef>
              <c:f>Hoja1!$B$2:$B$7</c:f>
              <c:numCache>
                <c:formatCode>General</c:formatCode>
                <c:ptCount val="6"/>
                <c:pt idx="0">
                  <c:v>17</c:v>
                </c:pt>
                <c:pt idx="1">
                  <c:v>15</c:v>
                </c:pt>
                <c:pt idx="2">
                  <c:v>14</c:v>
                </c:pt>
                <c:pt idx="3">
                  <c:v>14</c:v>
                </c:pt>
                <c:pt idx="4">
                  <c:v>13</c:v>
                </c:pt>
                <c:pt idx="5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723840"/>
        <c:axId val="39328512"/>
      </c:barChart>
      <c:catAx>
        <c:axId val="42723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9328512"/>
        <c:crosses val="autoZero"/>
        <c:auto val="1"/>
        <c:lblAlgn val="ctr"/>
        <c:lblOffset val="100"/>
        <c:noMultiLvlLbl val="0"/>
      </c:catAx>
      <c:valAx>
        <c:axId val="39328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2723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0.27372</cdr:x>
      <cdr:y>0.03082</cdr:y>
    </cdr:from>
    <cdr:to>
      <cdr:x>0.78849</cdr:x>
      <cdr:y>0.11264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2224809" y="167025"/>
          <a:ext cx="4184073" cy="4433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61BA9C7-D4A0-4239-916F-87878B386CAE}" type="datetime1">
              <a:rPr lang="es-ES" smtClean="0"/>
              <a:t>10/04/2019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0BD58-3BFF-4EAF-BB8B-AC67FE801E47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105943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0D5A0EE-9559-4678-968D-CA3F66D582DC}" type="datetime1">
              <a:rPr lang="es-ES" noProof="0" smtClean="0"/>
              <a:t>10/04/2019</a:t>
            </a:fld>
            <a:endParaRPr lang="es-ES" noProof="0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 smtClean="0"/>
              <a:t>Haga clic para modificar los estilos de texto del patrón</a:t>
            </a:r>
          </a:p>
          <a:p>
            <a:pPr lvl="1" rtl="0"/>
            <a:r>
              <a:rPr lang="es-ES" noProof="0" dirty="0" smtClean="0"/>
              <a:t>Segundo nivel</a:t>
            </a:r>
          </a:p>
          <a:p>
            <a:pPr lvl="2" rtl="0"/>
            <a:r>
              <a:rPr lang="es-ES" noProof="0" dirty="0" smtClean="0"/>
              <a:t>Tercer nivel</a:t>
            </a:r>
          </a:p>
          <a:p>
            <a:pPr lvl="3" rtl="0"/>
            <a:r>
              <a:rPr lang="es-ES" noProof="0" dirty="0" smtClean="0"/>
              <a:t>Cuarto nivel</a:t>
            </a:r>
          </a:p>
          <a:p>
            <a:pPr lvl="4" rtl="0"/>
            <a:r>
              <a:rPr lang="es-ES" noProof="0" dirty="0" smtClean="0"/>
              <a:t>Quinto nivel</a:t>
            </a:r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322CDD-9D6C-4F63-9EC2-648226624108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8510265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81941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6404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66800" y="2606040"/>
            <a:ext cx="10058400" cy="2743200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80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66800" y="5360437"/>
            <a:ext cx="10058400" cy="36576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 b="1" cap="all" baseline="0">
                <a:solidFill>
                  <a:schemeClr val="accent1">
                    <a:lumMod val="75000"/>
                  </a:schemeClr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 smtClean="0"/>
              <a:t>Haga clic para modificar el estilo de subtítulo del patrón</a:t>
            </a:r>
            <a:endParaRPr lang="es-ES" noProof="0" dirty="0"/>
          </a:p>
        </p:txBody>
      </p:sp>
      <p:sp>
        <p:nvSpPr>
          <p:cNvPr id="8" name="Rectángulo 7"/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 smtClean="0"/>
              <a:t>Agregar un pie de página</a:t>
            </a:r>
            <a:endParaRPr lang="es-E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38E743-2700-4AAA-8AC7-3E9FBF31E3EC}" type="datetime1">
              <a:rPr lang="es-ES" noProof="0" smtClean="0"/>
              <a:t>10/04/2019</a:t>
            </a:fld>
            <a:endParaRPr lang="es-ES" noProof="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525000" y="382230"/>
            <a:ext cx="1371600" cy="5561369"/>
          </a:xfrm>
        </p:spPr>
        <p:txBody>
          <a:bodyPr vert="eaVert"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1295400" y="382230"/>
            <a:ext cx="7863840" cy="5561370"/>
          </a:xfrm>
        </p:spPr>
        <p:txBody>
          <a:bodyPr vert="eaVert" rtlCol="0"/>
          <a:lstStyle/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 smtClean="0"/>
              <a:t>Agregar un pie de página</a:t>
            </a:r>
            <a:endParaRPr lang="es-E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7D028B-A319-42B4-A1A2-72115F4AB319}" type="datetime1">
              <a:rPr lang="es-ES" noProof="0" smtClean="0"/>
              <a:t>10/04/2019</a:t>
            </a:fld>
            <a:endParaRPr lang="es-ES" noProof="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C774-3FD2-4EE6-8439-A94EBFD2C99A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3C5CC-326E-4FEC-9B17-42832D8BECD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669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C774-3FD2-4EE6-8439-A94EBFD2C99A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3C5CC-326E-4FEC-9B17-42832D8BECD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755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C774-3FD2-4EE6-8439-A94EBFD2C99A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3C5CC-326E-4FEC-9B17-42832D8BECD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922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C774-3FD2-4EE6-8439-A94EBFD2C99A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3C5CC-326E-4FEC-9B17-42832D8BECD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844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C774-3FD2-4EE6-8439-A94EBFD2C99A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3C5CC-326E-4FEC-9B17-42832D8BECD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048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C774-3FD2-4EE6-8439-A94EBFD2C99A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3C5CC-326E-4FEC-9B17-42832D8BECD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2007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C774-3FD2-4EE6-8439-A94EBFD2C99A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3C5CC-326E-4FEC-9B17-42832D8BECD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151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C774-3FD2-4EE6-8439-A94EBFD2C99A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3C5CC-326E-4FEC-9B17-42832D8BECD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409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 smtClean="0"/>
              <a:t>Agregar un pie de página</a:t>
            </a:r>
            <a:endParaRPr lang="es-E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063118-E04F-4CA6-AFE9-6094F1F945BB}" type="datetime1">
              <a:rPr lang="es-ES" noProof="0" smtClean="0"/>
              <a:t>10/04/2019</a:t>
            </a:fld>
            <a:endParaRPr lang="es-ES" noProof="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 xmlns="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C774-3FD2-4EE6-8439-A94EBFD2C99A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3C5CC-326E-4FEC-9B17-42832D8BECD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3066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C774-3FD2-4EE6-8439-A94EBFD2C99A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3C5CC-326E-4FEC-9B17-42832D8BECD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547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C774-3FD2-4EE6-8439-A94EBFD2C99A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3C5CC-326E-4FEC-9B17-42832D8BECD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47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C774-3FD2-4EE6-8439-A94EBFD2C99A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3C5CC-326E-4FEC-9B17-42832D8BECD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0786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C774-3FD2-4EE6-8439-A94EBFD2C99A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3C5CC-326E-4FEC-9B17-42832D8BECD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7466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C774-3FD2-4EE6-8439-A94EBFD2C99A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3C5CC-326E-4FEC-9B17-42832D8BECD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7251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C774-3FD2-4EE6-8439-A94EBFD2C99A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3C5CC-326E-4FEC-9B17-42832D8BECD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7298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C774-3FD2-4EE6-8439-A94EBFD2C99A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3C5CC-326E-4FEC-9B17-42832D8BECD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8904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C774-3FD2-4EE6-8439-A94EBFD2C99A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3C5CC-326E-4FEC-9B17-42832D8BECD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552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C774-3FD2-4EE6-8439-A94EBFD2C99A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3C5CC-326E-4FEC-9B17-42832D8BECD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51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1565829"/>
            <a:ext cx="5943600" cy="4114800"/>
          </a:xfrm>
        </p:spPr>
        <p:txBody>
          <a:bodyPr rtlCol="0" anchor="b">
            <a:normAutofit/>
          </a:bodyPr>
          <a:lstStyle>
            <a:lvl1pPr>
              <a:lnSpc>
                <a:spcPct val="80000"/>
              </a:lnSpc>
              <a:defRPr sz="5400"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66801" y="5682344"/>
            <a:ext cx="5943600" cy="670832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2200" b="1" cap="all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9" name="Rectángulo 8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61948" y="283"/>
            <a:ext cx="4427508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C774-3FD2-4EE6-8439-A94EBFD2C99A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3C5CC-326E-4FEC-9B17-42832D8BECD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2382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C774-3FD2-4EE6-8439-A94EBFD2C99A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3C5CC-326E-4FEC-9B17-42832D8BECD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760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C774-3FD2-4EE6-8439-A94EBFD2C99A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3C5CC-326E-4FEC-9B17-42832D8BECD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6093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AC774-3FD2-4EE6-8439-A94EBFD2C99A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3C5CC-326E-4FEC-9B17-42832D8BECD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826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295400" y="1825625"/>
            <a:ext cx="4724400" cy="411797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4724400" cy="411797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 smtClean="0"/>
              <a:t>Agregar un pie de página</a:t>
            </a:r>
            <a:endParaRPr lang="es-ES" noProof="0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763CCAA-9978-4A62-AA55-1536343595DA}" type="datetime1">
              <a:rPr lang="es-ES" noProof="0" smtClean="0"/>
              <a:t>10/04/2019</a:t>
            </a:fld>
            <a:endParaRPr lang="es-ES" noProof="0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727448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295400" y="2470151"/>
            <a:ext cx="4727448" cy="347345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7628" y="1828800"/>
            <a:ext cx="4727448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69152" y="2470151"/>
            <a:ext cx="4727448" cy="347345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 smtClean="0"/>
              <a:t>Agregar un pie de página</a:t>
            </a:r>
            <a:endParaRPr lang="es-ES" noProof="0" dirty="0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857A07-B087-4D65-8E9D-0EEDD3F32A63}" type="datetime1">
              <a:rPr lang="es-ES" noProof="0" smtClean="0"/>
              <a:t>10/04/2019</a:t>
            </a:fld>
            <a:endParaRPr lang="es-ES" noProof="0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 smtClean="0"/>
              <a:t>Agregar un pie de página</a:t>
            </a:r>
            <a:endParaRPr lang="es-ES" noProof="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08CDFF-A8FD-40B7-81D0-60A7F2B554AD}" type="datetime1">
              <a:rPr lang="es-ES" noProof="0" smtClean="0"/>
              <a:t>10/04/2019</a:t>
            </a:fld>
            <a:endParaRPr lang="es-ES" noProof="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 smtClean="0"/>
              <a:t>Agregar un pie de página</a:t>
            </a:r>
            <a:endParaRPr lang="es-ES" noProof="0" dirty="0"/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EF1E1E-4877-4B72-B36F-C4784E804B4E}" type="datetime1">
              <a:rPr lang="es-ES" noProof="0" smtClean="0"/>
              <a:t>10/04/2019</a:t>
            </a:fld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66439" y="283"/>
            <a:ext cx="4435717" cy="685628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29601" y="2514600"/>
            <a:ext cx="3474720" cy="1600200"/>
          </a:xfrm>
        </p:spPr>
        <p:txBody>
          <a:bodyPr rtlCol="0" anchor="b">
            <a:noAutofit/>
          </a:bodyPr>
          <a:lstStyle>
            <a:lvl1pPr>
              <a:defRPr sz="2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90302" y="685800"/>
            <a:ext cx="612648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10" name="Rectángulo 9"/>
          <p:cNvSpPr/>
          <p:nvPr userDrawn="1"/>
        </p:nvSpPr>
        <p:spPr>
          <a:xfrm>
            <a:off x="7711702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 smtClean="0"/>
              <a:t>Agregar un pie de página</a:t>
            </a:r>
            <a:endParaRPr lang="es-ES" noProof="0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1C22DE-4FD6-490F-BA71-CA79D836B52C}" type="datetime1">
              <a:rPr lang="es-ES" noProof="0" smtClean="0"/>
              <a:t>10/04/2019</a:t>
            </a:fld>
            <a:endParaRPr lang="es-ES" noProof="0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66439" y="283"/>
            <a:ext cx="4435717" cy="685628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29600" y="2514600"/>
            <a:ext cx="3474720" cy="1600200"/>
          </a:xfrm>
        </p:spPr>
        <p:txBody>
          <a:bodyPr rtlCol="0" anchor="b">
            <a:noAutofit/>
          </a:bodyPr>
          <a:lstStyle>
            <a:lvl1pPr>
              <a:defRPr sz="2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imagen 2" descr="Marcador de posición vacío para agregar una imagen. Haga clic en el marcador de posición y seleccione la imagen que desee agregar"/>
          <p:cNvSpPr>
            <a:spLocks noGrp="1"/>
          </p:cNvSpPr>
          <p:nvPr>
            <p:ph type="pic" idx="1"/>
          </p:nvPr>
        </p:nvSpPr>
        <p:spPr>
          <a:xfrm>
            <a:off x="0" y="1325880"/>
            <a:ext cx="6858000" cy="4206240"/>
          </a:xfrm>
          <a:solidFill>
            <a:schemeClr val="bg2"/>
          </a:solidFill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 smtClean="0"/>
              <a:t>Agregar un pie de página</a:t>
            </a:r>
            <a:endParaRPr lang="es-ES" noProof="0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9AA73D-5708-4E7B-A33B-1145266FF154}" type="datetime1">
              <a:rPr lang="es-ES" noProof="0" smtClean="0"/>
              <a:t>10/04/2019</a:t>
            </a:fld>
            <a:endParaRPr lang="es-ES" noProof="0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1" name="Rectángulo 10"/>
          <p:cNvSpPr/>
          <p:nvPr userDrawn="1"/>
        </p:nvSpPr>
        <p:spPr>
          <a:xfrm>
            <a:off x="7711702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ES" noProof="0" dirty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 smtClean="0"/>
              <a:t>Haga clic para modificar los estilos de texto del patrón</a:t>
            </a:r>
          </a:p>
          <a:p>
            <a:pPr lvl="1" rtl="0"/>
            <a:r>
              <a:rPr lang="es-ES" noProof="0" dirty="0" smtClean="0"/>
              <a:t>Segundo nivel</a:t>
            </a:r>
          </a:p>
          <a:p>
            <a:pPr lvl="2" rtl="0"/>
            <a:r>
              <a:rPr lang="es-ES" noProof="0" dirty="0" smtClean="0"/>
              <a:t>Tercer nivel</a:t>
            </a:r>
          </a:p>
          <a:p>
            <a:pPr lvl="3" rtl="0"/>
            <a:r>
              <a:rPr lang="es-ES" noProof="0" dirty="0" smtClean="0"/>
              <a:t>Cuarto nivel</a:t>
            </a:r>
          </a:p>
          <a:p>
            <a:pPr lvl="4" rtl="0"/>
            <a:r>
              <a:rPr lang="es-ES" noProof="0" dirty="0" smtClean="0"/>
              <a:t>Quinto nivel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1295400" y="6419462"/>
            <a:ext cx="5181600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556170" y="6419462"/>
            <a:ext cx="1351383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A8FB1985-6357-45A8-863F-C37745456400}" type="datetime1">
              <a:rPr lang="es-ES" noProof="0" smtClean="0"/>
              <a:t>10/04/2019</a:t>
            </a:fld>
            <a:endParaRPr lang="es-ES" noProof="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198358" y="6419462"/>
            <a:ext cx="698241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31375A4-56A4-47D6-9801-1991572033F7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8" name="Rectángulo 7"/>
          <p:cNvSpPr/>
          <p:nvPr userDrawn="1"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accent1"/>
          </a:solidFill>
          <a:effectLst>
            <a:outerShdw blurRad="38100" dist="25400" dir="18900000" algn="bl" rotWithShape="0">
              <a:schemeClr val="bg1">
                <a:alpha val="8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7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10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AC774-3FD2-4EE6-8439-A94EBFD2C99A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3C5CC-326E-4FEC-9B17-42832D8BECD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220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AC774-3FD2-4EE6-8439-A94EBFD2C99A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10/04/2019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3C5CC-326E-4FEC-9B17-42832D8BECD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119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hyperlink" Target="mailto:hochoa@ecosur.mx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esultado de imagen para logo academia nacional de medicina mex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860" y="0"/>
            <a:ext cx="2669140" cy="19119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04850" y="621389"/>
            <a:ext cx="10782300" cy="2743200"/>
          </a:xfrm>
        </p:spPr>
        <p:txBody>
          <a:bodyPr rtlCol="0">
            <a:normAutofit/>
          </a:bodyPr>
          <a:lstStyle/>
          <a:p>
            <a:pPr algn="ctr"/>
            <a:r>
              <a:rPr lang="es-MX" sz="4900" dirty="0" smtClean="0">
                <a:effectLst/>
              </a:rPr>
              <a:t>ATENCIÓN PRIMARIA A LA SALUD EN POBLACIONES VULNERABLES</a:t>
            </a:r>
            <a:r>
              <a:rPr lang="es-MX" dirty="0">
                <a:effectLst/>
              </a:rPr>
              <a:t> 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985118" y="3364589"/>
            <a:ext cx="47148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C00000"/>
                </a:solidFill>
              </a:rPr>
              <a:t>Dr. Héctor Ochoa Díaz-López</a:t>
            </a:r>
            <a:endParaRPr lang="es-MX" dirty="0">
              <a:solidFill>
                <a:srgbClr val="C00000"/>
              </a:solidFill>
            </a:endParaRPr>
          </a:p>
          <a:p>
            <a:r>
              <a:rPr lang="es-MX" u="sng" dirty="0">
                <a:solidFill>
                  <a:srgbClr val="C00000"/>
                </a:solidFill>
                <a:hlinkClick r:id="rId4"/>
              </a:rPr>
              <a:t>hochoa@ecosur.mx</a:t>
            </a:r>
            <a:r>
              <a:rPr lang="es-MX" dirty="0">
                <a:solidFill>
                  <a:srgbClr val="C00000"/>
                </a:solidFill>
              </a:rPr>
              <a:t> </a:t>
            </a:r>
          </a:p>
          <a:p>
            <a:r>
              <a:rPr lang="es-MX" dirty="0"/>
              <a:t>Académico Numerario</a:t>
            </a:r>
          </a:p>
          <a:p>
            <a:r>
              <a:rPr lang="es-MX" dirty="0"/>
              <a:t>Departamento de Salud Pública</a:t>
            </a:r>
          </a:p>
          <a:p>
            <a:r>
              <a:rPr lang="es-MX" b="1" dirty="0"/>
              <a:t>Academia Nacional de Medicina de </a:t>
            </a:r>
            <a:r>
              <a:rPr lang="es-MX" b="1" dirty="0" smtClean="0"/>
              <a:t>México y Academia Mexicana de Ciencias, </a:t>
            </a:r>
            <a:r>
              <a:rPr lang="es-MX" b="1" dirty="0"/>
              <a:t>SNI-II</a:t>
            </a:r>
          </a:p>
          <a:p>
            <a:r>
              <a:rPr lang="es-MX" dirty="0"/>
              <a:t>Investigador Titular C </a:t>
            </a:r>
            <a:r>
              <a:rPr lang="es-MX" dirty="0" smtClean="0"/>
              <a:t> Definitivo, Departamento </a:t>
            </a:r>
            <a:r>
              <a:rPr lang="es-MX" dirty="0"/>
              <a:t>de </a:t>
            </a:r>
            <a:r>
              <a:rPr lang="es-MX" dirty="0" smtClean="0"/>
              <a:t>Salud, </a:t>
            </a:r>
            <a:endParaRPr lang="es-MX" dirty="0"/>
          </a:p>
          <a:p>
            <a:r>
              <a:rPr lang="es-MX" dirty="0"/>
              <a:t>El Colegio de la Frontera Sur (ECOSUR)</a:t>
            </a:r>
          </a:p>
          <a:p>
            <a:r>
              <a:rPr lang="es-MX" dirty="0"/>
              <a:t> 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52425" y="5965750"/>
            <a:ext cx="106203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/>
              <a:t>Simposio Extramuros Retos para la Salud en la Región Sur-Sureste</a:t>
            </a:r>
            <a:r>
              <a:rPr lang="es-MX" sz="1600" dirty="0" smtClean="0"/>
              <a:t>, </a:t>
            </a:r>
          </a:p>
          <a:p>
            <a:r>
              <a:rPr lang="es-MX" sz="1600" dirty="0"/>
              <a:t>M</a:t>
            </a:r>
            <a:r>
              <a:rPr lang="es-MX" sz="1600" dirty="0" smtClean="0"/>
              <a:t>iércoles 10 </a:t>
            </a:r>
            <a:r>
              <a:rPr lang="es-MX" sz="1600" dirty="0"/>
              <a:t>de </a:t>
            </a:r>
            <a:r>
              <a:rPr lang="es-MX" sz="1600" dirty="0" smtClean="0"/>
              <a:t>abril </a:t>
            </a:r>
            <a:r>
              <a:rPr lang="es-MX" sz="1600" dirty="0"/>
              <a:t>de </a:t>
            </a:r>
            <a:r>
              <a:rPr lang="es-MX" sz="1600" dirty="0" smtClean="0"/>
              <a:t>2019, 12:00 </a:t>
            </a:r>
            <a:r>
              <a:rPr lang="es-MX" sz="1600" dirty="0" err="1" smtClean="0"/>
              <a:t>hrs</a:t>
            </a:r>
            <a:r>
              <a:rPr lang="es-MX" sz="1600" dirty="0" smtClean="0"/>
              <a:t>.</a:t>
            </a:r>
            <a:endParaRPr lang="es-MX" sz="1600" dirty="0"/>
          </a:p>
          <a:p>
            <a:r>
              <a:rPr lang="es-MX" sz="1600" dirty="0"/>
              <a:t>Sede: </a:t>
            </a:r>
            <a:r>
              <a:rPr lang="es-MX" sz="1600" b="1" dirty="0" smtClean="0"/>
              <a:t>ECOSUR, Unidad Chetumal, Quintana Roo</a:t>
            </a:r>
            <a:endParaRPr lang="es-MX" sz="1600" b="1" dirty="0"/>
          </a:p>
          <a:p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89" y="0"/>
            <a:ext cx="1542422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52400" y="1709738"/>
            <a:ext cx="12039600" cy="2852737"/>
          </a:xfrm>
          <a:solidFill>
            <a:schemeClr val="accent1">
              <a:lumMod val="50000"/>
            </a:schemeClr>
          </a:solidFill>
        </p:spPr>
        <p:txBody>
          <a:bodyPr>
            <a:normAutofit fontScale="90000"/>
          </a:bodyPr>
          <a:lstStyle/>
          <a:p>
            <a:pPr lvl="0" algn="ctr"/>
            <a:r>
              <a:rPr lang="es-MX" sz="4800" b="1" dirty="0">
                <a:solidFill>
                  <a:schemeClr val="bg1"/>
                </a:solidFill>
              </a:rPr>
              <a:t>II</a:t>
            </a:r>
            <a:r>
              <a:rPr lang="es-MX" sz="4400" b="1" dirty="0">
                <a:solidFill>
                  <a:schemeClr val="bg1"/>
                </a:solidFill>
              </a:rPr>
              <a:t>. Problemas y enfermedades post-transicionales asociadas a la urbanización y </a:t>
            </a:r>
            <a:r>
              <a:rPr lang="es-MX" sz="4400" b="1" dirty="0" smtClean="0">
                <a:solidFill>
                  <a:schemeClr val="bg1"/>
                </a:solidFill>
              </a:rPr>
              <a:t/>
            </a:r>
            <a:br>
              <a:rPr lang="es-MX" sz="4400" b="1" dirty="0" smtClean="0">
                <a:solidFill>
                  <a:schemeClr val="bg1"/>
                </a:solidFill>
              </a:rPr>
            </a:br>
            <a:r>
              <a:rPr lang="es-MX" sz="4400" b="1" dirty="0" smtClean="0">
                <a:solidFill>
                  <a:schemeClr val="bg1"/>
                </a:solidFill>
              </a:rPr>
              <a:t>al </a:t>
            </a:r>
            <a:r>
              <a:rPr lang="es-MX" sz="4400" b="1" dirty="0">
                <a:solidFill>
                  <a:schemeClr val="bg1"/>
                </a:solidFill>
              </a:rPr>
              <a:t>cambio demográfico</a:t>
            </a:r>
            <a:r>
              <a:rPr lang="es-MX" sz="4800" b="1" dirty="0">
                <a:solidFill>
                  <a:schemeClr val="bg1"/>
                </a:solidFill>
              </a:rPr>
              <a:t/>
            </a:r>
            <a:br>
              <a:rPr lang="es-MX" sz="4800" b="1" dirty="0">
                <a:solidFill>
                  <a:schemeClr val="bg1"/>
                </a:solidFill>
              </a:rPr>
            </a:br>
            <a:endParaRPr lang="es-MX" sz="4800" b="1" dirty="0">
              <a:solidFill>
                <a:schemeClr val="bg1"/>
              </a:solidFill>
            </a:endParaRPr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126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4" y="576062"/>
            <a:ext cx="1711828" cy="149119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910" y="4928774"/>
            <a:ext cx="1873952" cy="192922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07824" y="2054757"/>
            <a:ext cx="576936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70C0"/>
              </a:buClr>
              <a:buSzPct val="104000"/>
              <a:buFont typeface="Wingdings" panose="05000000000000000000" pitchFamily="2" charset="2"/>
              <a:buChar char="§"/>
            </a:pPr>
            <a:r>
              <a:rPr lang="es-MX" sz="2400" dirty="0" smtClean="0"/>
              <a:t>Elevada </a:t>
            </a:r>
            <a:r>
              <a:rPr lang="es-MX" sz="2400" dirty="0"/>
              <a:t>frecuencia de accidentes </a:t>
            </a:r>
            <a:r>
              <a:rPr lang="es-MX" sz="2400" b="1" dirty="0"/>
              <a:t>en el hogar</a:t>
            </a:r>
            <a:r>
              <a:rPr lang="es-MX" sz="2400" dirty="0"/>
              <a:t> y en el </a:t>
            </a:r>
            <a:r>
              <a:rPr lang="es-MX" sz="2400" b="1" dirty="0"/>
              <a:t>centro de trabajo</a:t>
            </a:r>
            <a:r>
              <a:rPr lang="es-MX" sz="2400" dirty="0"/>
              <a:t>.</a:t>
            </a:r>
          </a:p>
          <a:p>
            <a:pPr marL="342900" indent="-342900">
              <a:buClr>
                <a:srgbClr val="0070C0"/>
              </a:buClr>
              <a:buSzPct val="104000"/>
              <a:buFont typeface="Wingdings" panose="05000000000000000000" pitchFamily="2" charset="2"/>
              <a:buChar char="§"/>
            </a:pPr>
            <a:r>
              <a:rPr lang="es-MX" sz="2400" dirty="0" smtClean="0"/>
              <a:t>Violencia </a:t>
            </a:r>
            <a:r>
              <a:rPr lang="es-MX" sz="2400" b="1" dirty="0"/>
              <a:t>intrafamiliar y escolar</a:t>
            </a:r>
            <a:r>
              <a:rPr lang="es-MX" sz="2400" dirty="0"/>
              <a:t>.</a:t>
            </a:r>
          </a:p>
          <a:p>
            <a:pPr>
              <a:buClr>
                <a:srgbClr val="0070C0"/>
              </a:buClr>
              <a:buSzPct val="104000"/>
            </a:pPr>
            <a:endParaRPr lang="es-MX" sz="2400" dirty="0"/>
          </a:p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6483445" y="1378280"/>
            <a:ext cx="5708555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s-MX" sz="2000" dirty="0" smtClean="0"/>
              <a:t>Tasa de </a:t>
            </a:r>
            <a:r>
              <a:rPr lang="es-MX" sz="2000" b="1" dirty="0" smtClean="0"/>
              <a:t>suicidio</a:t>
            </a:r>
            <a:r>
              <a:rPr lang="es-MX" sz="2000" dirty="0" smtClean="0"/>
              <a:t> por 100,000 hab. en Campeche es: </a:t>
            </a:r>
            <a:r>
              <a:rPr lang="es-MX" sz="2000" b="1" dirty="0" smtClean="0"/>
              <a:t>9.5</a:t>
            </a:r>
            <a:r>
              <a:rPr lang="es-MX" sz="2000" dirty="0" smtClean="0"/>
              <a:t>, Q. Roo: </a:t>
            </a:r>
            <a:r>
              <a:rPr lang="es-MX" sz="2000" b="1" dirty="0" smtClean="0"/>
              <a:t>9.3</a:t>
            </a:r>
            <a:r>
              <a:rPr lang="es-MX" sz="2000" dirty="0" smtClean="0"/>
              <a:t>; Tabasco: </a:t>
            </a:r>
            <a:r>
              <a:rPr lang="es-MX" sz="2000" b="1" dirty="0" smtClean="0"/>
              <a:t>9.1</a:t>
            </a:r>
            <a:r>
              <a:rPr lang="es-MX" sz="2000" dirty="0" smtClean="0"/>
              <a:t>; Yucatán: </a:t>
            </a:r>
            <a:r>
              <a:rPr lang="es-MX" sz="2000" b="1" dirty="0" smtClean="0"/>
              <a:t>9.03</a:t>
            </a:r>
            <a:r>
              <a:rPr lang="es-MX" sz="2000" dirty="0" smtClean="0"/>
              <a:t>,Chiapas </a:t>
            </a:r>
            <a:r>
              <a:rPr lang="es-MX" sz="2000" b="1" dirty="0" smtClean="0"/>
              <a:t>6.7</a:t>
            </a:r>
            <a:r>
              <a:rPr lang="es-MX" sz="2000" dirty="0" smtClean="0"/>
              <a:t> (INEGI 2015).</a:t>
            </a:r>
          </a:p>
          <a:p>
            <a:r>
              <a:rPr lang="es-MX" sz="2000" dirty="0"/>
              <a:t>S</a:t>
            </a:r>
            <a:r>
              <a:rPr lang="es-MX" sz="2000" dirty="0" smtClean="0"/>
              <a:t>uicidios en </a:t>
            </a:r>
            <a:r>
              <a:rPr lang="es-MX" sz="2000" b="1" dirty="0" smtClean="0"/>
              <a:t>Chiapas</a:t>
            </a:r>
            <a:r>
              <a:rPr lang="es-MX" sz="2000" dirty="0" smtClean="0"/>
              <a:t> se </a:t>
            </a:r>
            <a:r>
              <a:rPr lang="es-MX" sz="2000" b="1" dirty="0" smtClean="0"/>
              <a:t>triplicaron</a:t>
            </a:r>
            <a:r>
              <a:rPr lang="es-MX" sz="2000" dirty="0" smtClean="0"/>
              <a:t> en </a:t>
            </a:r>
            <a:r>
              <a:rPr lang="es-MX" sz="2000" b="1" dirty="0" smtClean="0"/>
              <a:t>5 años </a:t>
            </a:r>
            <a:r>
              <a:rPr lang="es-MX" sz="2000" dirty="0" smtClean="0"/>
              <a:t>(2010-2015).</a:t>
            </a:r>
          </a:p>
          <a:p>
            <a:r>
              <a:rPr lang="es-MX" sz="2000" dirty="0" smtClean="0"/>
              <a:t> 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s-MX" sz="2000" dirty="0" smtClean="0"/>
              <a:t>Tasas por </a:t>
            </a:r>
            <a:r>
              <a:rPr lang="es-MX" sz="2000" b="1" dirty="0" smtClean="0"/>
              <a:t>depresión</a:t>
            </a:r>
            <a:r>
              <a:rPr lang="es-MX" sz="2000" dirty="0" smtClean="0"/>
              <a:t> por 100,000 hab.: Yucatán: </a:t>
            </a:r>
            <a:r>
              <a:rPr lang="es-MX" sz="2000" b="1" dirty="0" smtClean="0"/>
              <a:t>65.4</a:t>
            </a:r>
            <a:r>
              <a:rPr lang="es-MX" sz="2000" dirty="0" smtClean="0"/>
              <a:t>; Q. Roo: </a:t>
            </a:r>
            <a:r>
              <a:rPr lang="es-MX" sz="2000" b="1" dirty="0" smtClean="0"/>
              <a:t>41.3</a:t>
            </a:r>
            <a:r>
              <a:rPr lang="es-MX" sz="2000" dirty="0" smtClean="0"/>
              <a:t>; Tabasco: 36.15; Chiapas: 19.3. (DGE-SS),</a:t>
            </a:r>
          </a:p>
          <a:p>
            <a:r>
              <a:rPr lang="es-MX" sz="2000" dirty="0" smtClean="0"/>
              <a:t> 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s-MX" sz="2000" dirty="0"/>
              <a:t>T</a:t>
            </a:r>
            <a:r>
              <a:rPr lang="es-MX" sz="2000" dirty="0" smtClean="0"/>
              <a:t>asas  </a:t>
            </a:r>
            <a:r>
              <a:rPr lang="es-MX" sz="2000" b="1" dirty="0" smtClean="0"/>
              <a:t>fármaco-dependientes</a:t>
            </a:r>
            <a:r>
              <a:rPr lang="es-MX" sz="2000" dirty="0" smtClean="0"/>
              <a:t> por 100,000 Q. Roo </a:t>
            </a:r>
            <a:r>
              <a:rPr lang="es-MX" sz="2000" b="1" dirty="0" smtClean="0"/>
              <a:t>286.6</a:t>
            </a:r>
            <a:r>
              <a:rPr lang="es-MX" sz="2000" dirty="0" smtClean="0"/>
              <a:t>; Yucatán: 94.5;  Campeche: 67.4 y Chiapas de 25.8. (INEGI 2015)</a:t>
            </a:r>
          </a:p>
          <a:p>
            <a:r>
              <a:rPr lang="es-MX" sz="2000" dirty="0" smtClean="0"/>
              <a:t> </a:t>
            </a:r>
          </a:p>
          <a:p>
            <a:r>
              <a:rPr lang="es-MX" sz="2000" dirty="0" smtClean="0"/>
              <a:t>Causas frecuente de consulta, ausentismo laboral, alteración del tejido social y violencia, entre otros</a:t>
            </a:r>
            <a:r>
              <a:rPr lang="es-MX" dirty="0" smtClean="0"/>
              <a:t>.</a:t>
            </a:r>
          </a:p>
          <a:p>
            <a:r>
              <a:rPr lang="es-MX" b="1" dirty="0" smtClean="0"/>
              <a:t> </a:t>
            </a:r>
            <a:endParaRPr lang="es-MX" dirty="0" smtClean="0"/>
          </a:p>
          <a:p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1770042" y="4831514"/>
            <a:ext cx="4832784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s-MX" sz="2000" b="1" dirty="0" smtClean="0"/>
              <a:t>Consecuencias</a:t>
            </a:r>
            <a:r>
              <a:rPr lang="es-MX" sz="2000" dirty="0" smtClean="0"/>
              <a:t>: dependencia y                                                                                                       discapacidad, </a:t>
            </a:r>
            <a:r>
              <a:rPr lang="es-MX" sz="2000" b="1" dirty="0" smtClean="0"/>
              <a:t> Alzheimer y demencia senil</a:t>
            </a:r>
            <a:r>
              <a:rPr lang="es-MX" sz="2000" dirty="0" smtClean="0"/>
              <a:t>,  neumonías, cáncer, etc.</a:t>
            </a:r>
            <a:r>
              <a:rPr lang="es-MX" sz="2000" b="1" dirty="0" smtClean="0"/>
              <a:t>          </a:t>
            </a: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es-MX" sz="2000" b="1" dirty="0"/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s-MX" sz="2000" b="1" dirty="0" smtClean="0"/>
              <a:t>Exclusión laboral y social del adulto mayor</a:t>
            </a:r>
            <a:r>
              <a:rPr lang="es-MX" sz="2000" dirty="0" smtClean="0"/>
              <a:t>.</a:t>
            </a:r>
          </a:p>
          <a:p>
            <a:pPr>
              <a:lnSpc>
                <a:spcPct val="150000"/>
              </a:lnSpc>
            </a:pPr>
            <a:endParaRPr lang="es-MX" dirty="0"/>
          </a:p>
        </p:txBody>
      </p:sp>
      <p:sp>
        <p:nvSpPr>
          <p:cNvPr id="9" name="CuadroTexto 8"/>
          <p:cNvSpPr txBox="1"/>
          <p:nvPr/>
        </p:nvSpPr>
        <p:spPr>
          <a:xfrm>
            <a:off x="235526" y="51046"/>
            <a:ext cx="442219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cap="all" dirty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rPr>
              <a:t>Accidentes</a:t>
            </a:r>
            <a:r>
              <a:rPr lang="es-MX" sz="2400" b="1" dirty="0">
                <a:solidFill>
                  <a:srgbClr val="C00000"/>
                </a:solidFill>
              </a:rPr>
              <a:t> </a:t>
            </a:r>
            <a:r>
              <a:rPr lang="es-MX" sz="2400" b="1" cap="all" dirty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rPr>
              <a:t>y violencias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73117" y="3475456"/>
            <a:ext cx="2590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cap="all" dirty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rPr>
              <a:t>Adulto mayor</a:t>
            </a:r>
            <a:endParaRPr lang="es-MX" sz="2400" b="1" cap="all" dirty="0">
              <a:solidFill>
                <a:schemeClr val="accent1"/>
              </a:solidFill>
              <a:effectLst>
                <a:outerShdw blurRad="38100" dist="25400" dir="18900000" algn="bl" rotWithShape="0">
                  <a:schemeClr val="bg1">
                    <a:alpha val="8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442364" y="51046"/>
            <a:ext cx="532707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cap="all" dirty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rPr>
              <a:t>Salud mental: suicidios, </a:t>
            </a:r>
            <a:r>
              <a:rPr lang="es-MX" sz="2400" b="1" cap="all" dirty="0" smtClean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rPr>
              <a:t>depresión  </a:t>
            </a:r>
            <a:r>
              <a:rPr lang="es-MX" sz="2400" b="1" cap="all" dirty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rPr>
              <a:t>y adicciones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58214" y="4027500"/>
            <a:ext cx="575445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s-MX" sz="2000" b="1" dirty="0" smtClean="0"/>
              <a:t>Envejecimiento acelerado de la población</a:t>
            </a:r>
            <a:endParaRPr lang="es-MX" sz="2000" dirty="0" smtClean="0"/>
          </a:p>
          <a:p>
            <a:r>
              <a:rPr lang="es-MX" sz="2000" dirty="0" smtClean="0"/>
              <a:t>(2010, </a:t>
            </a:r>
            <a:r>
              <a:rPr lang="es-MX" sz="2000" b="1" dirty="0" smtClean="0"/>
              <a:t>7.4%</a:t>
            </a:r>
            <a:r>
              <a:rPr lang="es-MX" sz="2000" dirty="0" smtClean="0"/>
              <a:t>; 2030, </a:t>
            </a:r>
            <a:r>
              <a:rPr lang="es-MX" sz="2000" b="1" dirty="0" smtClean="0"/>
              <a:t>10% )</a:t>
            </a:r>
          </a:p>
          <a:p>
            <a:endParaRPr lang="es-MX" dirty="0"/>
          </a:p>
        </p:txBody>
      </p:sp>
      <p:sp>
        <p:nvSpPr>
          <p:cNvPr id="17" name="CuadroTexto 16"/>
          <p:cNvSpPr txBox="1"/>
          <p:nvPr/>
        </p:nvSpPr>
        <p:spPr>
          <a:xfrm>
            <a:off x="1971076" y="946761"/>
            <a:ext cx="34755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Accidentes de tráfico</a:t>
            </a:r>
            <a:r>
              <a:rPr lang="es-MX" sz="2400" dirty="0" smtClean="0"/>
              <a:t>: 5ª  causa de </a:t>
            </a:r>
            <a:r>
              <a:rPr lang="es-MX" sz="2400" dirty="0" err="1" smtClean="0"/>
              <a:t>Mort</a:t>
            </a:r>
            <a:r>
              <a:rPr lang="es-MX" sz="2400" dirty="0" smtClean="0"/>
              <a:t>. Gral. 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4635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5470" y="3683492"/>
            <a:ext cx="2570922" cy="343231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8747" y="889843"/>
            <a:ext cx="6051370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rgbClr val="0070C0"/>
                </a:solidFill>
              </a:rPr>
              <a:t>¿</a:t>
            </a:r>
            <a:r>
              <a:rPr lang="es-MX" sz="2400" b="1" dirty="0">
                <a:solidFill>
                  <a:srgbClr val="0070C0"/>
                </a:solidFill>
              </a:rPr>
              <a:t>Enfermedades de la afluencia o del desarrollo económico</a:t>
            </a:r>
            <a:r>
              <a:rPr lang="es-MX" sz="2400" b="1" dirty="0" smtClean="0">
                <a:solidFill>
                  <a:srgbClr val="0070C0"/>
                </a:solidFill>
              </a:rPr>
              <a:t>?   </a:t>
            </a:r>
            <a:endParaRPr lang="es-MX" sz="2400" dirty="0">
              <a:solidFill>
                <a:srgbClr val="0070C0"/>
              </a:solidFill>
            </a:endParaRPr>
          </a:p>
          <a:p>
            <a:endParaRPr lang="es-MX" sz="2400" dirty="0" smtClean="0"/>
          </a:p>
          <a:p>
            <a:r>
              <a:rPr lang="es-MX" sz="2000" dirty="0" smtClean="0"/>
              <a:t>En la región Sobrepeso y Obesidad (SOB) </a:t>
            </a:r>
          </a:p>
          <a:p>
            <a:r>
              <a:rPr lang="es-MX" sz="2000" dirty="0" smtClean="0"/>
              <a:t>superan </a:t>
            </a:r>
            <a:r>
              <a:rPr lang="es-MX" sz="2000" dirty="0"/>
              <a:t>el </a:t>
            </a:r>
            <a:r>
              <a:rPr lang="es-MX" sz="2000" b="1" dirty="0" smtClean="0"/>
              <a:t>60%</a:t>
            </a:r>
            <a:endParaRPr lang="es-MX" sz="2000" dirty="0" smtClean="0"/>
          </a:p>
          <a:p>
            <a:pPr algn="just">
              <a:lnSpc>
                <a:spcPct val="150000"/>
              </a:lnSpc>
            </a:pPr>
            <a:r>
              <a:rPr lang="es-MX" sz="2000" dirty="0" err="1" smtClean="0"/>
              <a:t>Tab</a:t>
            </a:r>
            <a:r>
              <a:rPr lang="es-MX" sz="2000" dirty="0" smtClean="0"/>
              <a:t>. </a:t>
            </a:r>
            <a:r>
              <a:rPr lang="es-MX" sz="2000" b="1" dirty="0" smtClean="0"/>
              <a:t>83.5%</a:t>
            </a:r>
            <a:r>
              <a:rPr lang="es-MX" sz="2000" dirty="0" smtClean="0"/>
              <a:t> , Camp. </a:t>
            </a:r>
            <a:r>
              <a:rPr lang="es-MX" sz="2000" b="1" dirty="0" smtClean="0"/>
              <a:t>81.2%</a:t>
            </a:r>
            <a:r>
              <a:rPr lang="es-MX" sz="2000" dirty="0" smtClean="0"/>
              <a:t>  y Q. Roo </a:t>
            </a:r>
            <a:r>
              <a:rPr lang="es-MX" sz="2000" b="1" dirty="0" smtClean="0"/>
              <a:t>77.6%</a:t>
            </a:r>
            <a:r>
              <a:rPr lang="es-MX" sz="2000" dirty="0" smtClean="0"/>
              <a:t> &gt; 20 años</a:t>
            </a:r>
          </a:p>
          <a:p>
            <a:pPr algn="just">
              <a:lnSpc>
                <a:spcPct val="150000"/>
              </a:lnSpc>
            </a:pPr>
            <a:r>
              <a:rPr lang="es-MX" sz="2000" b="1" dirty="0" smtClean="0"/>
              <a:t>Obesidad  (SOB) escolar 42.9%, 36.5%</a:t>
            </a:r>
            <a:r>
              <a:rPr lang="es-MX" sz="2000" dirty="0" smtClean="0"/>
              <a:t>, </a:t>
            </a:r>
            <a:r>
              <a:rPr lang="es-ES" sz="2000" b="1" dirty="0"/>
              <a:t>39.1%</a:t>
            </a:r>
            <a:r>
              <a:rPr lang="es-MX" sz="2000" dirty="0" smtClean="0"/>
              <a:t> respectivamente. (ENSANUT </a:t>
            </a:r>
            <a:r>
              <a:rPr lang="es-MX" sz="2000" dirty="0"/>
              <a:t>2012</a:t>
            </a:r>
            <a:r>
              <a:rPr lang="es-MX" sz="2000" dirty="0" smtClean="0"/>
              <a:t>)</a:t>
            </a:r>
          </a:p>
          <a:p>
            <a:pPr algn="just">
              <a:lnSpc>
                <a:spcPct val="150000"/>
              </a:lnSpc>
            </a:pPr>
            <a:endParaRPr lang="es-MX" sz="2000" dirty="0" smtClean="0"/>
          </a:p>
          <a:p>
            <a:pPr algn="just">
              <a:lnSpc>
                <a:spcPct val="150000"/>
              </a:lnSpc>
            </a:pPr>
            <a:r>
              <a:rPr lang="es-MX" sz="2000" b="1" dirty="0" smtClean="0"/>
              <a:t>Tabasco</a:t>
            </a:r>
            <a:r>
              <a:rPr lang="es-MX" sz="2000" dirty="0"/>
              <a:t>: </a:t>
            </a:r>
            <a:r>
              <a:rPr lang="es-MX" sz="2000" dirty="0" smtClean="0"/>
              <a:t>la </a:t>
            </a:r>
            <a:r>
              <a:rPr lang="es-MX" sz="2000" b="1" dirty="0" smtClean="0"/>
              <a:t>mayor </a:t>
            </a:r>
            <a:r>
              <a:rPr lang="es-MX" sz="2000" b="1" dirty="0"/>
              <a:t>prevalencia </a:t>
            </a:r>
            <a:r>
              <a:rPr lang="es-MX" sz="2000" dirty="0"/>
              <a:t>de </a:t>
            </a:r>
            <a:r>
              <a:rPr lang="es-MX" sz="2000" b="1" dirty="0"/>
              <a:t>diabetes</a:t>
            </a:r>
            <a:r>
              <a:rPr lang="es-MX" sz="2000" dirty="0"/>
              <a:t> mellitus </a:t>
            </a:r>
            <a:r>
              <a:rPr lang="es-MX" sz="2000" dirty="0" smtClean="0"/>
              <a:t>t2 </a:t>
            </a:r>
            <a:r>
              <a:rPr lang="es-MX" sz="2000" dirty="0"/>
              <a:t>(9.4%), </a:t>
            </a:r>
            <a:r>
              <a:rPr lang="es-MX" sz="2000" b="1" dirty="0"/>
              <a:t>hipertensión</a:t>
            </a:r>
            <a:r>
              <a:rPr lang="es-MX" sz="2000" dirty="0"/>
              <a:t> (17.5%) e </a:t>
            </a:r>
            <a:r>
              <a:rPr lang="es-MX" sz="2000" b="1" dirty="0"/>
              <a:t>hipercolesterolemia</a:t>
            </a:r>
            <a:r>
              <a:rPr lang="es-MX" sz="2000" dirty="0"/>
              <a:t> (19.7%).   </a:t>
            </a:r>
            <a:endParaRPr lang="es-MX" sz="2000" dirty="0" smtClean="0"/>
          </a:p>
          <a:p>
            <a:pPr algn="just">
              <a:lnSpc>
                <a:spcPct val="150000"/>
              </a:lnSpc>
            </a:pPr>
            <a:r>
              <a:rPr lang="es-ES" sz="2000" b="1" dirty="0" smtClean="0"/>
              <a:t>Q. Roo 6.23 </a:t>
            </a:r>
            <a:r>
              <a:rPr lang="es-ES" sz="2000" dirty="0" smtClean="0"/>
              <a:t>% </a:t>
            </a:r>
            <a:r>
              <a:rPr lang="es-ES" sz="2000" b="1" dirty="0" smtClean="0"/>
              <a:t>diabetes</a:t>
            </a:r>
            <a:r>
              <a:rPr lang="es-ES" sz="2000" dirty="0" smtClean="0"/>
              <a:t> mellitus t2</a:t>
            </a:r>
            <a:endParaRPr lang="es-MX" sz="2000" dirty="0" smtClean="0"/>
          </a:p>
          <a:p>
            <a:pPr algn="just">
              <a:lnSpc>
                <a:spcPct val="150000"/>
              </a:lnSpc>
            </a:pPr>
            <a:endParaRPr lang="es-MX" sz="2000" dirty="0"/>
          </a:p>
          <a:p>
            <a:r>
              <a:rPr lang="es-MX" b="1" dirty="0"/>
              <a:t> </a:t>
            </a:r>
            <a:endParaRPr lang="es-MX" dirty="0"/>
          </a:p>
          <a:p>
            <a:r>
              <a:rPr lang="es-MX" dirty="0"/>
              <a:t> </a:t>
            </a:r>
          </a:p>
        </p:txBody>
      </p:sp>
      <p:pic>
        <p:nvPicPr>
          <p:cNvPr id="2050" name="Picture 2" descr="Resultado de imagen para imagenes de obesidad bote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493" y="491068"/>
            <a:ext cx="3036885" cy="316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26708" y="29403"/>
            <a:ext cx="906448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cap="all" dirty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rPr>
              <a:t>Sobrepeso, obesidad y problemas </a:t>
            </a:r>
            <a:r>
              <a:rPr lang="es-MX" sz="2400" b="1" cap="all" dirty="0" err="1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rPr>
              <a:t>cardio</a:t>
            </a:r>
            <a:r>
              <a:rPr lang="es-MX" sz="2400" b="1" cap="all" dirty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rPr>
              <a:t>-metabólicos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5478" r="52319"/>
          <a:stretch/>
        </p:blipFill>
        <p:spPr>
          <a:xfrm>
            <a:off x="8398580" y="889843"/>
            <a:ext cx="475353" cy="82223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57420" r="8261"/>
          <a:stretch/>
        </p:blipFill>
        <p:spPr>
          <a:xfrm>
            <a:off x="5632214" y="1677265"/>
            <a:ext cx="427941" cy="88794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218748" y="3466081"/>
            <a:ext cx="3795453" cy="317009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2000" b="1" dirty="0">
                <a:solidFill>
                  <a:schemeClr val="bg1"/>
                </a:solidFill>
              </a:rPr>
              <a:t>C</a:t>
            </a:r>
            <a:r>
              <a:rPr lang="es-MX" sz="2000" b="1" dirty="0" smtClean="0">
                <a:solidFill>
                  <a:schemeClr val="bg1"/>
                </a:solidFill>
              </a:rPr>
              <a:t>ardiopatía isquémica</a:t>
            </a:r>
            <a:r>
              <a:rPr lang="es-MX" sz="2000" dirty="0" smtClean="0">
                <a:solidFill>
                  <a:schemeClr val="bg1"/>
                </a:solidFill>
              </a:rPr>
              <a:t>: la principal causa de mortalidad general en los estados de la frontera sur (le siguen la diabetes y la nefropatía diabética crónica)</a:t>
            </a:r>
          </a:p>
          <a:p>
            <a:endParaRPr lang="es-MX" sz="20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6095999" y="1057109"/>
            <a:ext cx="228465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rgbClr val="0070C0"/>
                </a:solidFill>
              </a:rPr>
              <a:t>6</a:t>
            </a:r>
            <a:r>
              <a:rPr lang="es-ES" sz="2800" b="1" dirty="0" smtClean="0"/>
              <a:t> </a:t>
            </a:r>
            <a:r>
              <a:rPr lang="es-ES" sz="2800" dirty="0" smtClean="0"/>
              <a:t>de cada 10</a:t>
            </a:r>
          </a:p>
          <a:p>
            <a:endParaRPr lang="es-ES" sz="2400" dirty="0" smtClean="0"/>
          </a:p>
          <a:p>
            <a:r>
              <a:rPr lang="es-ES" sz="3200" b="1" dirty="0" smtClean="0">
                <a:solidFill>
                  <a:srgbClr val="FF00FF"/>
                </a:solidFill>
              </a:rPr>
              <a:t>7</a:t>
            </a:r>
            <a:r>
              <a:rPr lang="es-ES" sz="2400" dirty="0" smtClean="0"/>
              <a:t> </a:t>
            </a:r>
            <a:r>
              <a:rPr lang="es-ES" sz="2800" dirty="0" smtClean="0"/>
              <a:t>de cada 10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6859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2765" y="1017993"/>
            <a:ext cx="123112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s-MX" sz="2200" dirty="0" smtClean="0"/>
              <a:t>Tendencia al </a:t>
            </a:r>
            <a:r>
              <a:rPr lang="es-MX" sz="2200" b="1" dirty="0" smtClean="0"/>
              <a:t>incremento</a:t>
            </a:r>
            <a:r>
              <a:rPr lang="es-MX" sz="2200" dirty="0" smtClean="0"/>
              <a:t>, aumenta con la </a:t>
            </a:r>
            <a:r>
              <a:rPr lang="es-MX" sz="2200" b="1" dirty="0" smtClean="0"/>
              <a:t>edad,</a:t>
            </a:r>
            <a:r>
              <a:rPr lang="es-MX" sz="2200" dirty="0" smtClean="0"/>
              <a:t> población </a:t>
            </a:r>
            <a:r>
              <a:rPr lang="es-MX" sz="2200" b="1" dirty="0" smtClean="0"/>
              <a:t>adulta mayor 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s-MX" sz="2200" dirty="0" smtClean="0"/>
              <a:t>Exposición a </a:t>
            </a:r>
            <a:r>
              <a:rPr lang="es-MX" sz="2200" b="1" dirty="0" smtClean="0"/>
              <a:t>factores carcinógenos: </a:t>
            </a:r>
            <a:r>
              <a:rPr lang="es-MX" sz="2200" dirty="0" smtClean="0"/>
              <a:t>obesidad, tabaquismo, contaminación, virus oncogénicos</a:t>
            </a:r>
            <a:r>
              <a:rPr lang="es-MX" b="1" dirty="0"/>
              <a:t> </a:t>
            </a:r>
            <a:endParaRPr lang="es-MX" dirty="0"/>
          </a:p>
        </p:txBody>
      </p:sp>
      <p:sp>
        <p:nvSpPr>
          <p:cNvPr id="3" name="CuadroTexto 2"/>
          <p:cNvSpPr txBox="1"/>
          <p:nvPr/>
        </p:nvSpPr>
        <p:spPr>
          <a:xfrm>
            <a:off x="4810952" y="190593"/>
            <a:ext cx="2014330" cy="64633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accent1"/>
                </a:solidFill>
              </a:rPr>
              <a:t>CÁNCER</a:t>
            </a:r>
            <a:endParaRPr lang="es-MX" sz="3600" dirty="0" smtClean="0">
              <a:solidFill>
                <a:schemeClr val="accent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18398"/>
          <a:stretch/>
        </p:blipFill>
        <p:spPr>
          <a:xfrm>
            <a:off x="66261" y="2139028"/>
            <a:ext cx="2372139" cy="2579943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5" name="CuadroTexto 4"/>
          <p:cNvSpPr txBox="1"/>
          <p:nvPr/>
        </p:nvSpPr>
        <p:spPr>
          <a:xfrm>
            <a:off x="39756" y="4941801"/>
            <a:ext cx="373711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66FF"/>
              </a:buClr>
              <a:buFont typeface="Wingdings" panose="05000000000000000000" pitchFamily="2" charset="2"/>
              <a:buChar char="§"/>
            </a:pPr>
            <a:r>
              <a:rPr lang="es-MX" sz="2000" b="1" dirty="0" smtClean="0"/>
              <a:t>Principal causa de muerte 5-14 años</a:t>
            </a:r>
            <a:endParaRPr lang="es-MX" sz="2000" dirty="0" smtClean="0"/>
          </a:p>
          <a:p>
            <a:pPr marL="342900" indent="-342900">
              <a:lnSpc>
                <a:spcPct val="150000"/>
              </a:lnSpc>
              <a:buClr>
                <a:srgbClr val="0066FF"/>
              </a:buClr>
              <a:buFont typeface="Wingdings" panose="05000000000000000000" pitchFamily="2" charset="2"/>
              <a:buChar char="§"/>
            </a:pPr>
            <a:r>
              <a:rPr lang="es-MX" sz="2000" b="1" dirty="0" smtClean="0"/>
              <a:t>5-6 mil casos nuevos/año</a:t>
            </a:r>
            <a:endParaRPr lang="es-MX" sz="2000" dirty="0" smtClean="0"/>
          </a:p>
          <a:p>
            <a:pPr marL="342900" indent="-342900">
              <a:lnSpc>
                <a:spcPct val="150000"/>
              </a:lnSpc>
              <a:buClr>
                <a:srgbClr val="0066FF"/>
              </a:buClr>
              <a:buFont typeface="Wingdings" panose="05000000000000000000" pitchFamily="2" charset="2"/>
              <a:buChar char="§"/>
            </a:pPr>
            <a:r>
              <a:rPr lang="es-MX" sz="2000" b="1" dirty="0" smtClean="0"/>
              <a:t>Prevalencia: 20 mil/año</a:t>
            </a:r>
            <a:endParaRPr lang="es-MX" sz="2000" dirty="0" smtClean="0"/>
          </a:p>
          <a:p>
            <a:r>
              <a:rPr lang="es-MX" dirty="0" smtClean="0"/>
              <a:t> </a:t>
            </a:r>
          </a:p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2435067" y="2139028"/>
            <a:ext cx="4810539" cy="193899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Crecientes tasas  de </a:t>
            </a:r>
            <a:r>
              <a:rPr lang="es-MX" sz="2400" b="1" dirty="0" err="1" smtClean="0"/>
              <a:t>Mort</a:t>
            </a:r>
            <a:r>
              <a:rPr lang="es-MX" sz="2400" b="1" dirty="0" smtClean="0"/>
              <a:t>. </a:t>
            </a:r>
            <a:r>
              <a:rPr lang="es-MX" sz="2400" b="1" dirty="0" err="1" smtClean="0"/>
              <a:t>CaMa</a:t>
            </a:r>
            <a:r>
              <a:rPr lang="es-MX" sz="2400" b="1" dirty="0" smtClean="0"/>
              <a:t> </a:t>
            </a:r>
            <a:r>
              <a:rPr lang="es-MX" sz="2400" dirty="0" smtClean="0"/>
              <a:t>x 100,000 mujeres: Oaxaca</a:t>
            </a:r>
            <a:r>
              <a:rPr lang="es-MX" sz="2400" dirty="0"/>
              <a:t>: </a:t>
            </a:r>
            <a:r>
              <a:rPr lang="es-MX" sz="2400" dirty="0" smtClean="0"/>
              <a:t>9.0, </a:t>
            </a:r>
            <a:r>
              <a:rPr lang="es-MX" sz="2400" dirty="0"/>
              <a:t>Campeche: </a:t>
            </a:r>
            <a:r>
              <a:rPr lang="es-MX" sz="2400" dirty="0" smtClean="0"/>
              <a:t>10.33, </a:t>
            </a:r>
            <a:r>
              <a:rPr lang="es-MX" sz="2400" dirty="0"/>
              <a:t>Q. Roo: 10.7 , </a:t>
            </a:r>
            <a:r>
              <a:rPr lang="es-MX" sz="2400" dirty="0" smtClean="0"/>
              <a:t>Chiapas: 11.8,, Tabasco: </a:t>
            </a:r>
            <a:r>
              <a:rPr lang="es-MX" sz="2400" b="1" dirty="0" smtClean="0"/>
              <a:t>12.11</a:t>
            </a:r>
            <a:r>
              <a:rPr lang="es-MX" sz="2400" dirty="0" smtClean="0"/>
              <a:t>, Yucatán: </a:t>
            </a:r>
            <a:r>
              <a:rPr lang="es-MX" sz="2400" b="1" dirty="0" smtClean="0"/>
              <a:t>13.69</a:t>
            </a:r>
            <a:r>
              <a:rPr lang="es-MX" sz="2400" dirty="0" smtClean="0"/>
              <a:t>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1190" y="2890178"/>
            <a:ext cx="4962898" cy="4018106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7474226" y="2006572"/>
            <a:ext cx="4717774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</a:rPr>
              <a:t>Tipo de neoplasia &lt;18 años México</a:t>
            </a:r>
          </a:p>
          <a:p>
            <a:pPr algn="ctr"/>
            <a:r>
              <a:rPr lang="es-ES" sz="2400" b="1" dirty="0" smtClean="0">
                <a:solidFill>
                  <a:schemeClr val="bg1"/>
                </a:solidFill>
              </a:rPr>
              <a:t>(2008-2014)</a:t>
            </a:r>
            <a:endParaRPr lang="es-MX" sz="2400" b="1" dirty="0">
              <a:solidFill>
                <a:schemeClr val="bg1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213653" y="4177891"/>
            <a:ext cx="314076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0066FF"/>
                </a:solidFill>
              </a:rPr>
              <a:t>CÁNCER INFANTIL 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3527977" y="4899231"/>
            <a:ext cx="4293705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0066FF"/>
              </a:buClr>
              <a:buFont typeface="Wingdings" panose="05000000000000000000" pitchFamily="2" charset="2"/>
              <a:buChar char="§"/>
            </a:pPr>
            <a:r>
              <a:rPr lang="es-MX" sz="2000" b="1" dirty="0" smtClean="0"/>
              <a:t>65% diagnosticados en etapa avanzada</a:t>
            </a:r>
            <a:endParaRPr lang="es-MX" sz="2000" dirty="0" smtClean="0"/>
          </a:p>
          <a:p>
            <a:pPr marL="342900" indent="-342900">
              <a:lnSpc>
                <a:spcPct val="150000"/>
              </a:lnSpc>
              <a:buClr>
                <a:srgbClr val="0066FF"/>
              </a:buClr>
              <a:buFont typeface="Wingdings" panose="05000000000000000000" pitchFamily="2" charset="2"/>
              <a:buChar char="§"/>
            </a:pPr>
            <a:r>
              <a:rPr lang="es-MX" sz="2000" b="1" dirty="0" smtClean="0"/>
              <a:t>Sobrevida global a 5 años &lt;40%</a:t>
            </a:r>
            <a:endParaRPr lang="es-MX" sz="2000" dirty="0" smtClean="0"/>
          </a:p>
          <a:p>
            <a:pPr marL="342900" indent="-342900">
              <a:lnSpc>
                <a:spcPct val="150000"/>
              </a:lnSpc>
              <a:buClr>
                <a:srgbClr val="0066FF"/>
              </a:buClr>
              <a:buFont typeface="Wingdings" panose="05000000000000000000" pitchFamily="2" charset="2"/>
              <a:buChar char="§"/>
            </a:pPr>
            <a:r>
              <a:rPr lang="es-MX" sz="2000" b="1" dirty="0" smtClean="0"/>
              <a:t>Leucemias: el principal tipo </a:t>
            </a:r>
            <a:endParaRPr lang="es-MX" sz="2000" dirty="0" smtClean="0"/>
          </a:p>
          <a:p>
            <a:pPr>
              <a:lnSpc>
                <a:spcPct val="150000"/>
              </a:lnSpc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0982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71575" y="-504825"/>
            <a:ext cx="9601200" cy="1143000"/>
          </a:xfrm>
        </p:spPr>
        <p:txBody>
          <a:bodyPr/>
          <a:lstStyle/>
          <a:p>
            <a:pPr algn="ctr"/>
            <a:r>
              <a:rPr lang="es-MX" dirty="0">
                <a:effectLst/>
              </a:rPr>
              <a:t>Poblaciones e individuos vulnerables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1925" y="945298"/>
            <a:ext cx="8896350" cy="1750338"/>
          </a:xfrm>
          <a:ln w="28575">
            <a:solidFill>
              <a:srgbClr val="0070C0"/>
            </a:solidFill>
          </a:ln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s-MX" sz="2800" b="1" dirty="0">
                <a:solidFill>
                  <a:srgbClr val="FF0000"/>
                </a:solidFill>
              </a:rPr>
              <a:t>¿Qué son los grupos vulnerables en salud?</a:t>
            </a:r>
            <a:endParaRPr lang="es-MX" sz="2800" dirty="0">
              <a:solidFill>
                <a:srgbClr val="FF0000"/>
              </a:solidFill>
            </a:endParaRPr>
          </a:p>
          <a:p>
            <a:pPr marL="45720" lvl="0" indent="0">
              <a:lnSpc>
                <a:spcPct val="100000"/>
              </a:lnSpc>
              <a:buNone/>
            </a:pPr>
            <a:r>
              <a:rPr lang="es-MX" sz="2800" dirty="0">
                <a:solidFill>
                  <a:srgbClr val="002060"/>
                </a:solidFill>
              </a:rPr>
              <a:t>Aquellos grupos expuestos a altos riesgos de salud por enfrentar condiciones especiales</a:t>
            </a:r>
            <a:r>
              <a:rPr lang="es-MX" sz="2800" dirty="0"/>
              <a:t>  </a:t>
            </a:r>
          </a:p>
          <a:p>
            <a:pPr marL="45720" indent="0" algn="just">
              <a:buNone/>
            </a:pPr>
            <a:r>
              <a:rPr lang="es-MX" sz="2800" dirty="0"/>
              <a:t> 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800350" y="2888685"/>
            <a:ext cx="9391650" cy="452431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45720" indent="0" algn="r">
              <a:buNone/>
            </a:pPr>
            <a:r>
              <a:rPr lang="es-MX" sz="2800" b="1" dirty="0" smtClean="0">
                <a:solidFill>
                  <a:srgbClr val="FF0000"/>
                </a:solidFill>
              </a:rPr>
              <a:t>	¿</a:t>
            </a:r>
            <a:r>
              <a:rPr lang="es-MX" sz="2800" b="1" dirty="0">
                <a:solidFill>
                  <a:srgbClr val="FF0000"/>
                </a:solidFill>
              </a:rPr>
              <a:t>Cuáles son los grupos en situación de vulnerabilidad?</a:t>
            </a:r>
          </a:p>
          <a:p>
            <a:pPr lvl="0" algn="r"/>
            <a:r>
              <a:rPr lang="es-MX" sz="2800" dirty="0">
                <a:solidFill>
                  <a:srgbClr val="002060"/>
                </a:solidFill>
              </a:rPr>
              <a:t>Pueblos originarios</a:t>
            </a:r>
          </a:p>
          <a:p>
            <a:pPr lvl="0" algn="r"/>
            <a:r>
              <a:rPr lang="es-MX" sz="2800" dirty="0">
                <a:solidFill>
                  <a:srgbClr val="002060"/>
                </a:solidFill>
              </a:rPr>
              <a:t>Pobres y excluidos socialmente</a:t>
            </a:r>
          </a:p>
          <a:p>
            <a:pPr lvl="0" algn="r"/>
            <a:r>
              <a:rPr lang="es-MX" sz="2800" dirty="0">
                <a:solidFill>
                  <a:srgbClr val="002060"/>
                </a:solidFill>
              </a:rPr>
              <a:t>Migrantes</a:t>
            </a:r>
          </a:p>
          <a:p>
            <a:pPr lvl="0" algn="r"/>
            <a:r>
              <a:rPr lang="es-MX" sz="2800" dirty="0">
                <a:solidFill>
                  <a:srgbClr val="002060"/>
                </a:solidFill>
              </a:rPr>
              <a:t>Adultos mayores</a:t>
            </a:r>
          </a:p>
          <a:p>
            <a:pPr lvl="0" algn="r"/>
            <a:r>
              <a:rPr lang="es-MX" sz="2800" dirty="0">
                <a:solidFill>
                  <a:srgbClr val="002060"/>
                </a:solidFill>
              </a:rPr>
              <a:t>Discapacitados</a:t>
            </a:r>
          </a:p>
          <a:p>
            <a:pPr lvl="0" algn="r"/>
            <a:r>
              <a:rPr lang="es-MX" sz="2800" dirty="0">
                <a:solidFill>
                  <a:srgbClr val="002060"/>
                </a:solidFill>
              </a:rPr>
              <a:t>Trabajadores agrícolas</a:t>
            </a:r>
          </a:p>
          <a:p>
            <a:pPr lvl="0" algn="r"/>
            <a:r>
              <a:rPr lang="es-MX" sz="2800" dirty="0">
                <a:solidFill>
                  <a:srgbClr val="002060"/>
                </a:solidFill>
              </a:rPr>
              <a:t>Comunidad LGBTTTI</a:t>
            </a:r>
          </a:p>
          <a:p>
            <a:pPr marL="45720" indent="0">
              <a:buNone/>
            </a:pPr>
            <a:endParaRPr lang="es-MX" dirty="0"/>
          </a:p>
          <a:p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3429000"/>
            <a:ext cx="5905500" cy="33909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100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150" y="0"/>
            <a:ext cx="12077700" cy="1325563"/>
          </a:xfrm>
          <a:noFill/>
        </p:spPr>
        <p:txBody>
          <a:bodyPr>
            <a:noAutofit/>
          </a:bodyPr>
          <a:lstStyle/>
          <a:p>
            <a:pPr algn="ctr"/>
            <a:r>
              <a:rPr lang="es-MX" sz="2800" dirty="0">
                <a:effectLst/>
              </a:rPr>
              <a:t>Reorganización del Sistema de Salud</a:t>
            </a:r>
            <a:br>
              <a:rPr lang="es-MX" sz="2800" dirty="0">
                <a:effectLst/>
              </a:rPr>
            </a:br>
            <a:r>
              <a:rPr lang="es-MX" sz="2800" dirty="0">
                <a:effectLst/>
              </a:rPr>
              <a:t>“Se establecerá un modelo de Atención Primaria a la Salud Integral (APS-I)”</a:t>
            </a:r>
            <a:r>
              <a:rPr lang="en-US" sz="2800" dirty="0">
                <a:effectLst/>
              </a:rPr>
              <a:t> (Plan de </a:t>
            </a:r>
            <a:r>
              <a:rPr lang="en-US" sz="2800" dirty="0" err="1">
                <a:effectLst/>
              </a:rPr>
              <a:t>salud</a:t>
            </a:r>
            <a:r>
              <a:rPr lang="en-US" sz="2800" dirty="0">
                <a:effectLst/>
              </a:rPr>
              <a:t> de la 4t)</a:t>
            </a:r>
            <a:endParaRPr lang="es-MX" sz="2800" dirty="0">
              <a:effectLst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645313" y="3508520"/>
            <a:ext cx="4546687" cy="3352800"/>
          </a:xfrm>
          <a:solidFill>
            <a:srgbClr val="FF9900"/>
          </a:solidFill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s-MX" b="1" dirty="0" smtClean="0"/>
              <a:t>Necesario</a:t>
            </a:r>
            <a:r>
              <a:rPr lang="es-MX" dirty="0" smtClean="0"/>
              <a:t> realizar </a:t>
            </a:r>
            <a:r>
              <a:rPr lang="es-MX" dirty="0"/>
              <a:t>investigaciones y evaluaciones del primer nivel de atención y </a:t>
            </a:r>
            <a:r>
              <a:rPr lang="es-MX" dirty="0" smtClean="0"/>
              <a:t>:</a:t>
            </a:r>
            <a:endParaRPr lang="es-MX" dirty="0"/>
          </a:p>
          <a:p>
            <a:pPr marL="0" indent="0">
              <a:lnSpc>
                <a:spcPct val="150000"/>
              </a:lnSpc>
              <a:buNone/>
            </a:pPr>
            <a:r>
              <a:rPr lang="es-MX" b="1" dirty="0" smtClean="0">
                <a:solidFill>
                  <a:srgbClr val="0066FF"/>
                </a:solidFill>
              </a:rPr>
              <a:t>Diseñar, desarrollar </a:t>
            </a:r>
            <a:r>
              <a:rPr lang="es-MX" b="1" dirty="0">
                <a:solidFill>
                  <a:srgbClr val="0066FF"/>
                </a:solidFill>
              </a:rPr>
              <a:t>y evaluar MODELOS DE ATENCIÓN</a:t>
            </a:r>
            <a:r>
              <a:rPr lang="es-MX" dirty="0"/>
              <a:t> basados en la Atención </a:t>
            </a:r>
            <a:r>
              <a:rPr lang="es-MX" dirty="0" smtClean="0"/>
              <a:t>Primaria </a:t>
            </a:r>
            <a:r>
              <a:rPr lang="es-MX" dirty="0"/>
              <a:t>a la Salud </a:t>
            </a:r>
            <a:r>
              <a:rPr lang="es-MX" dirty="0" smtClean="0"/>
              <a:t>Integral</a:t>
            </a:r>
            <a:endParaRPr lang="es-MX" dirty="0"/>
          </a:p>
        </p:txBody>
      </p:sp>
      <p:sp>
        <p:nvSpPr>
          <p:cNvPr id="4" name="CuadroTexto 3"/>
          <p:cNvSpPr txBox="1"/>
          <p:nvPr/>
        </p:nvSpPr>
        <p:spPr>
          <a:xfrm>
            <a:off x="142977" y="1315609"/>
            <a:ext cx="97725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APS-I: </a:t>
            </a:r>
            <a:r>
              <a:rPr lang="es-MX" sz="2400" dirty="0"/>
              <a:t>estrategia que constituye el corazón de servicios integrados de </a:t>
            </a:r>
            <a:r>
              <a:rPr lang="es-MX" sz="2400" dirty="0" smtClean="0"/>
              <a:t>salud: </a:t>
            </a:r>
            <a:endParaRPr lang="es-MX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2400" dirty="0"/>
              <a:t>Población y comunidades empoderadas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2400" dirty="0"/>
              <a:t>Políticas y acciones </a:t>
            </a:r>
            <a:r>
              <a:rPr lang="es-MX" sz="2400" dirty="0" err="1"/>
              <a:t>multisectorales</a:t>
            </a:r>
            <a:endParaRPr lang="es-MX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2400" dirty="0"/>
              <a:t>Participación de la comunidad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2400" dirty="0"/>
              <a:t>Educación para la </a:t>
            </a:r>
            <a:r>
              <a:rPr lang="es-MX" sz="2400" dirty="0" smtClean="0"/>
              <a:t>salud</a:t>
            </a:r>
            <a:endParaRPr lang="es-MX" sz="2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b="39276"/>
          <a:stretch/>
        </p:blipFill>
        <p:spPr>
          <a:xfrm>
            <a:off x="28575" y="3733087"/>
            <a:ext cx="6870787" cy="312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1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17635" y="0"/>
            <a:ext cx="10857296" cy="1417638"/>
          </a:xfrm>
          <a:noFill/>
        </p:spPr>
        <p:txBody>
          <a:bodyPr>
            <a:noAutofit/>
          </a:bodyPr>
          <a:lstStyle/>
          <a:p>
            <a:pPr algn="ctr"/>
            <a:r>
              <a:rPr lang="es-MX" dirty="0">
                <a:effectLst/>
              </a:rPr>
              <a:t>¿Qué es la Atención Primaria a la Salud (APS</a:t>
            </a:r>
            <a:r>
              <a:rPr lang="es-MX" dirty="0" smtClean="0">
                <a:effectLst/>
              </a:rPr>
              <a:t>)?</a:t>
            </a:r>
            <a:br>
              <a:rPr lang="es-MX" dirty="0" smtClean="0">
                <a:effectLst/>
              </a:rPr>
            </a:br>
            <a:endParaRPr lang="es-MX" dirty="0">
              <a:effectLst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17635" y="1600201"/>
            <a:ext cx="11636942" cy="449309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MX" sz="2400" dirty="0"/>
              <a:t>“Atención a la salud esencial basada en tecnologías y </a:t>
            </a:r>
            <a:r>
              <a:rPr lang="es-MX" sz="2400" b="1" dirty="0"/>
              <a:t>métodos científicos</a:t>
            </a:r>
            <a:r>
              <a:rPr lang="es-MX" sz="2400" dirty="0"/>
              <a:t>, socialmente </a:t>
            </a:r>
            <a:r>
              <a:rPr lang="es-MX" sz="2400" b="1" dirty="0"/>
              <a:t>aceptables</a:t>
            </a:r>
            <a:r>
              <a:rPr lang="es-MX" sz="2400" dirty="0"/>
              <a:t>, universalmente </a:t>
            </a:r>
            <a:r>
              <a:rPr lang="es-MX" sz="2400" b="1" dirty="0"/>
              <a:t>accesibles</a:t>
            </a:r>
            <a:r>
              <a:rPr lang="es-MX" sz="2400" dirty="0"/>
              <a:t> a individuos y familias en la comunidad mediante su completa </a:t>
            </a:r>
            <a:r>
              <a:rPr lang="es-MX" sz="2400" b="1" dirty="0"/>
              <a:t>participación</a:t>
            </a:r>
            <a:r>
              <a:rPr lang="es-MX" sz="2400" dirty="0"/>
              <a:t> y a un costo que la comunidad y el país puedan pagar para mantener en cada una de las etapas de su desarrollo un espíritu de  </a:t>
            </a:r>
            <a:r>
              <a:rPr lang="es-MX" sz="2400" b="1" dirty="0"/>
              <a:t>independencia</a:t>
            </a:r>
            <a:r>
              <a:rPr lang="es-MX" sz="2400" dirty="0"/>
              <a:t> y </a:t>
            </a:r>
            <a:r>
              <a:rPr lang="es-MX" sz="2400" b="1" dirty="0"/>
              <a:t>auto determinación</a:t>
            </a:r>
            <a:r>
              <a:rPr lang="es-MX" sz="2400" dirty="0"/>
              <a:t>. Constituye el </a:t>
            </a:r>
            <a:r>
              <a:rPr lang="es-MX" sz="2400" b="1" dirty="0"/>
              <a:t>primer nivel</a:t>
            </a:r>
            <a:r>
              <a:rPr lang="es-MX" sz="2400" dirty="0"/>
              <a:t> de contacto de los individuos, las familias y las comunidades con el </a:t>
            </a:r>
            <a:r>
              <a:rPr lang="es-MX" sz="2400" b="1" dirty="0"/>
              <a:t>sistema de salud</a:t>
            </a:r>
            <a:r>
              <a:rPr lang="es-MX" sz="2400" dirty="0"/>
              <a:t>, trayendo la atención a la salud tan </a:t>
            </a:r>
            <a:r>
              <a:rPr lang="es-MX" sz="2400" b="1" dirty="0"/>
              <a:t>cerca</a:t>
            </a:r>
            <a:r>
              <a:rPr lang="es-MX" sz="2400" dirty="0"/>
              <a:t> como sea posible adonde la gente vive y trabaja; y es el primer nivel de un </a:t>
            </a:r>
            <a:r>
              <a:rPr lang="es-MX" sz="2400" b="1" dirty="0"/>
              <a:t>proceso continuo</a:t>
            </a:r>
            <a:r>
              <a:rPr lang="es-MX" sz="2400" dirty="0"/>
              <a:t> de atención a la salud”. </a:t>
            </a:r>
          </a:p>
          <a:p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6237170" y="6401305"/>
            <a:ext cx="5717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dirty="0">
                <a:solidFill>
                  <a:srgbClr val="800000"/>
                </a:solidFill>
              </a:rPr>
              <a:t>(</a:t>
            </a:r>
            <a:r>
              <a:rPr lang="es-MX" dirty="0">
                <a:solidFill>
                  <a:srgbClr val="800000"/>
                </a:solidFill>
              </a:rPr>
              <a:t>WHO y UNICEF. Conferencia de Alma-Ata, 1978)</a:t>
            </a:r>
          </a:p>
          <a:p>
            <a:pPr algn="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3481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56852" y="0"/>
            <a:ext cx="9311149" cy="86627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s-MX" dirty="0">
                <a:effectLst/>
              </a:rPr>
              <a:t>La APS integral: ¿</a:t>
            </a:r>
            <a:r>
              <a:rPr lang="es-MX" dirty="0" smtClean="0">
                <a:effectLst/>
              </a:rPr>
              <a:t>un </a:t>
            </a:r>
            <a:r>
              <a:rPr lang="es-MX" dirty="0">
                <a:effectLst/>
              </a:rPr>
              <a:t>nuevo </a:t>
            </a:r>
            <a:r>
              <a:rPr lang="es-MX" dirty="0" smtClean="0">
                <a:effectLst/>
              </a:rPr>
              <a:t>paradigma o </a:t>
            </a:r>
            <a:r>
              <a:rPr lang="es-MX" dirty="0"/>
              <a:t>“vino viejo en botellas nuevas”?</a:t>
            </a:r>
            <a:endParaRPr lang="es-MX" dirty="0">
              <a:effectLst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96251" y="1091862"/>
            <a:ext cx="12416070" cy="28369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3200" dirty="0" smtClean="0"/>
              <a:t>Conferencia sobre la Atención Primaria a la Salud </a:t>
            </a:r>
          </a:p>
          <a:p>
            <a:pPr marL="0" indent="0" algn="ctr">
              <a:buNone/>
            </a:pPr>
            <a:r>
              <a:rPr lang="es-MX" sz="3200" dirty="0" smtClean="0"/>
              <a:t>(Alma Ata, </a:t>
            </a:r>
            <a:r>
              <a:rPr lang="es-MX" sz="3200" dirty="0" err="1" smtClean="0"/>
              <a:t>Kazajastán</a:t>
            </a:r>
            <a:r>
              <a:rPr lang="es-MX" sz="3200" dirty="0" smtClean="0"/>
              <a:t>, 1978) y </a:t>
            </a:r>
          </a:p>
          <a:p>
            <a:pPr marL="0" indent="0" algn="ctr">
              <a:buNone/>
            </a:pPr>
            <a:r>
              <a:rPr lang="es-MX" sz="3200" dirty="0" smtClean="0"/>
              <a:t>“</a:t>
            </a:r>
            <a:r>
              <a:rPr lang="es-MX" sz="3200" i="1" dirty="0" smtClean="0"/>
              <a:t>Salud para Todos en el Año 2000</a:t>
            </a:r>
            <a:r>
              <a:rPr lang="es-MX" sz="3200" dirty="0" smtClean="0"/>
              <a:t>”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251" y="2089347"/>
            <a:ext cx="3240504" cy="405248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796" y="3154171"/>
            <a:ext cx="4634291" cy="310564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557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18458" y="0"/>
            <a:ext cx="9108504" cy="1143000"/>
          </a:xfrm>
          <a:noFill/>
        </p:spPr>
        <p:txBody>
          <a:bodyPr>
            <a:normAutofit/>
          </a:bodyPr>
          <a:lstStyle/>
          <a:p>
            <a:pPr algn="ctr"/>
            <a:r>
              <a:rPr lang="es-MX" dirty="0">
                <a:effectLst/>
              </a:rPr>
              <a:t>Principios fundamentales de la APS</a:t>
            </a:r>
            <a:br>
              <a:rPr lang="es-MX" dirty="0">
                <a:effectLst/>
              </a:rPr>
            </a:br>
            <a:r>
              <a:rPr lang="es-MX" dirty="0">
                <a:effectLst/>
              </a:rPr>
              <a:t>(Conferencia de Alma Ata)</a:t>
            </a:r>
            <a:endParaRPr lang="en-US" dirty="0">
              <a:effectLst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95400" y="1828800"/>
            <a:ext cx="10896600" cy="411480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Clr>
                <a:srgbClr val="800000"/>
              </a:buClr>
              <a:buFont typeface="Wingdings" panose="05000000000000000000" pitchFamily="2" charset="2"/>
              <a:buChar char="§"/>
            </a:pPr>
            <a:r>
              <a:rPr lang="es-MX" sz="3600" dirty="0" smtClean="0"/>
              <a:t> La salud como un </a:t>
            </a:r>
            <a:r>
              <a:rPr lang="es-MX" sz="3600" b="1" dirty="0" smtClean="0"/>
              <a:t>derecho</a:t>
            </a:r>
            <a:r>
              <a:rPr lang="es-MX" sz="3600" dirty="0" smtClean="0"/>
              <a:t> humano</a:t>
            </a:r>
          </a:p>
          <a:p>
            <a:pPr>
              <a:lnSpc>
                <a:spcPct val="200000"/>
              </a:lnSpc>
              <a:buClr>
                <a:srgbClr val="800000"/>
              </a:buClr>
              <a:buFont typeface="Wingdings" panose="05000000000000000000" pitchFamily="2" charset="2"/>
              <a:buChar char="§"/>
            </a:pPr>
            <a:r>
              <a:rPr lang="es-MX" sz="3600" dirty="0" smtClean="0"/>
              <a:t> Reducir las desigualdades en la salud</a:t>
            </a:r>
          </a:p>
          <a:p>
            <a:pPr>
              <a:lnSpc>
                <a:spcPct val="150000"/>
              </a:lnSpc>
              <a:buClr>
                <a:srgbClr val="800000"/>
              </a:buClr>
              <a:buFont typeface="Wingdings" panose="05000000000000000000" pitchFamily="2" charset="2"/>
              <a:buChar char="§"/>
            </a:pPr>
            <a:r>
              <a:rPr lang="es-MX" sz="3600" dirty="0" smtClean="0"/>
              <a:t> Lograr la meta: </a:t>
            </a:r>
            <a:r>
              <a:rPr lang="es-MX" sz="3600" b="1" i="1" dirty="0" smtClean="0"/>
              <a:t>“Salud para Todos en el Año 2000”</a:t>
            </a:r>
          </a:p>
          <a:p>
            <a:endParaRPr lang="es-MX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55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0" y="-383458"/>
            <a:ext cx="9144000" cy="1143000"/>
          </a:xfrm>
          <a:noFill/>
        </p:spPr>
        <p:txBody>
          <a:bodyPr>
            <a:normAutofit/>
          </a:bodyPr>
          <a:lstStyle/>
          <a:p>
            <a:pPr algn="ctr"/>
            <a:r>
              <a:rPr lang="es-MX" dirty="0">
                <a:effectLst/>
              </a:rPr>
              <a:t>APS integral o incluyente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6645" y="1124744"/>
            <a:ext cx="11366090" cy="5472608"/>
          </a:xfrm>
        </p:spPr>
        <p:txBody>
          <a:bodyPr>
            <a:noAutofit/>
          </a:bodyPr>
          <a:lstStyle/>
          <a:p>
            <a:pPr lvl="0">
              <a:buClr>
                <a:srgbClr val="800000"/>
              </a:buClr>
              <a:buFont typeface="Wingdings" panose="05000000000000000000" pitchFamily="2" charset="2"/>
              <a:buChar char="ü"/>
            </a:pPr>
            <a:r>
              <a:rPr lang="es-MX" sz="2000" dirty="0"/>
              <a:t>Refleja las características </a:t>
            </a:r>
            <a:r>
              <a:rPr lang="es-MX" sz="2000" b="1" dirty="0"/>
              <a:t>económicas</a:t>
            </a:r>
            <a:r>
              <a:rPr lang="es-MX" sz="2000" dirty="0"/>
              <a:t>, </a:t>
            </a:r>
            <a:r>
              <a:rPr lang="es-MX" sz="2000" b="1" dirty="0"/>
              <a:t>culturales</a:t>
            </a:r>
            <a:r>
              <a:rPr lang="es-MX" sz="2000" dirty="0"/>
              <a:t> y </a:t>
            </a:r>
            <a:r>
              <a:rPr lang="es-MX" sz="2000" b="1" dirty="0"/>
              <a:t>políticas</a:t>
            </a:r>
            <a:r>
              <a:rPr lang="es-MX" sz="2000" dirty="0"/>
              <a:t> del país y comunidades</a:t>
            </a:r>
          </a:p>
          <a:p>
            <a:pPr lvl="0">
              <a:buClr>
                <a:srgbClr val="800000"/>
              </a:buClr>
              <a:buFont typeface="Wingdings" panose="05000000000000000000" pitchFamily="2" charset="2"/>
              <a:buChar char="ü"/>
            </a:pPr>
            <a:r>
              <a:rPr lang="es-MX" sz="2000" dirty="0"/>
              <a:t>Atiende los </a:t>
            </a:r>
            <a:r>
              <a:rPr lang="es-MX" sz="2000" b="1" dirty="0"/>
              <a:t>principales problemas de salud </a:t>
            </a:r>
            <a:r>
              <a:rPr lang="es-MX" sz="2000" dirty="0"/>
              <a:t>de la comunidad</a:t>
            </a:r>
          </a:p>
          <a:p>
            <a:pPr lvl="0">
              <a:buClr>
                <a:srgbClr val="800000"/>
              </a:buClr>
              <a:buFont typeface="Wingdings" panose="05000000000000000000" pitchFamily="2" charset="2"/>
              <a:buChar char="ü"/>
            </a:pPr>
            <a:r>
              <a:rPr lang="es-MX" sz="2000" dirty="0"/>
              <a:t>Proporciona servicios </a:t>
            </a:r>
            <a:r>
              <a:rPr lang="es-MX" sz="2000" b="1" dirty="0"/>
              <a:t>preventivos</a:t>
            </a:r>
            <a:r>
              <a:rPr lang="es-MX" sz="2000" dirty="0"/>
              <a:t>, </a:t>
            </a:r>
            <a:r>
              <a:rPr lang="es-MX" sz="2000" b="1" dirty="0"/>
              <a:t>promoción</a:t>
            </a:r>
            <a:r>
              <a:rPr lang="es-MX" sz="2000" dirty="0"/>
              <a:t>, </a:t>
            </a:r>
            <a:r>
              <a:rPr lang="es-MX" sz="2000" b="1" dirty="0"/>
              <a:t>curativos</a:t>
            </a:r>
            <a:r>
              <a:rPr lang="es-MX" sz="2000" dirty="0"/>
              <a:t> y de </a:t>
            </a:r>
            <a:r>
              <a:rPr lang="es-MX" sz="2000" b="1" dirty="0"/>
              <a:t>rehabilitación</a:t>
            </a:r>
            <a:r>
              <a:rPr lang="es-MX" sz="2000" dirty="0"/>
              <a:t> básica</a:t>
            </a:r>
          </a:p>
          <a:p>
            <a:pPr marL="0" indent="0">
              <a:buClr>
                <a:srgbClr val="800000"/>
              </a:buClr>
              <a:buNone/>
            </a:pPr>
            <a:r>
              <a:rPr lang="es-MX" sz="2000" dirty="0"/>
              <a:t>Incluye: </a:t>
            </a:r>
          </a:p>
          <a:p>
            <a:pPr lvl="1">
              <a:buClr>
                <a:srgbClr val="800000"/>
              </a:buClr>
              <a:buFont typeface="Wingdings" panose="05000000000000000000" pitchFamily="2" charset="2"/>
              <a:buChar char="§"/>
            </a:pPr>
            <a:r>
              <a:rPr lang="es-MX" sz="2000" b="1" dirty="0"/>
              <a:t>Educación</a:t>
            </a:r>
            <a:r>
              <a:rPr lang="es-MX" sz="2000" dirty="0"/>
              <a:t> sobre problemas de salud prevalecientes y métodos para prevenirlos y/o controlarlos</a:t>
            </a:r>
          </a:p>
          <a:p>
            <a:pPr lvl="1">
              <a:buClr>
                <a:srgbClr val="800000"/>
              </a:buClr>
              <a:buFont typeface="Wingdings" panose="05000000000000000000" pitchFamily="2" charset="2"/>
              <a:buChar char="§"/>
            </a:pPr>
            <a:r>
              <a:rPr lang="es-MX" sz="2000" b="1" dirty="0"/>
              <a:t>Promoción</a:t>
            </a:r>
            <a:r>
              <a:rPr lang="es-MX" sz="2000" dirty="0"/>
              <a:t> de: </a:t>
            </a:r>
          </a:p>
          <a:p>
            <a:pPr lvl="2">
              <a:buClr>
                <a:srgbClr val="800000"/>
              </a:buClr>
            </a:pPr>
            <a:r>
              <a:rPr lang="es-MX" dirty="0"/>
              <a:t>Suministro de </a:t>
            </a:r>
            <a:r>
              <a:rPr lang="es-MX" b="1" dirty="0"/>
              <a:t>alimentos y nutrición</a:t>
            </a:r>
            <a:r>
              <a:rPr lang="es-MX" dirty="0"/>
              <a:t> adecuada</a:t>
            </a:r>
          </a:p>
          <a:p>
            <a:pPr lvl="2">
              <a:buClr>
                <a:srgbClr val="800000"/>
              </a:buClr>
            </a:pPr>
            <a:r>
              <a:rPr lang="es-MX" dirty="0"/>
              <a:t>Suministro adecuado de </a:t>
            </a:r>
            <a:r>
              <a:rPr lang="es-MX" b="1" dirty="0"/>
              <a:t>agua potable</a:t>
            </a:r>
            <a:r>
              <a:rPr lang="es-MX" dirty="0"/>
              <a:t> y </a:t>
            </a:r>
            <a:r>
              <a:rPr lang="es-MX" b="1" dirty="0"/>
              <a:t>saneamiento básico</a:t>
            </a:r>
          </a:p>
          <a:p>
            <a:pPr lvl="1">
              <a:buClr>
                <a:srgbClr val="800000"/>
              </a:buClr>
              <a:buFont typeface="Wingdings" panose="05000000000000000000" pitchFamily="2" charset="2"/>
              <a:buChar char="§"/>
            </a:pPr>
            <a:r>
              <a:rPr lang="es-MX" sz="2000" b="1" dirty="0"/>
              <a:t>Atención materno infantil</a:t>
            </a:r>
            <a:r>
              <a:rPr lang="es-MX" sz="2000" dirty="0"/>
              <a:t> (incluyendo planificación familiar) </a:t>
            </a:r>
          </a:p>
          <a:p>
            <a:pPr lvl="1">
              <a:buClr>
                <a:srgbClr val="800000"/>
              </a:buClr>
              <a:buFont typeface="Wingdings" panose="05000000000000000000" pitchFamily="2" charset="2"/>
              <a:buChar char="§"/>
            </a:pPr>
            <a:r>
              <a:rPr lang="es-MX" sz="2000" b="1" dirty="0"/>
              <a:t>Inmunización</a:t>
            </a:r>
            <a:r>
              <a:rPr lang="es-MX" sz="2000" dirty="0"/>
              <a:t> contra las principales enfermedades infecciosas </a:t>
            </a:r>
          </a:p>
          <a:p>
            <a:pPr lvl="1">
              <a:buClr>
                <a:srgbClr val="800000"/>
              </a:buClr>
              <a:buFont typeface="Wingdings" panose="05000000000000000000" pitchFamily="2" charset="2"/>
              <a:buChar char="§"/>
            </a:pPr>
            <a:r>
              <a:rPr lang="es-MX" sz="2000" b="1" dirty="0"/>
              <a:t>Prevención y control</a:t>
            </a:r>
            <a:r>
              <a:rPr lang="es-MX" sz="2000" dirty="0"/>
              <a:t> de enfermedades endémicas locales </a:t>
            </a:r>
          </a:p>
          <a:p>
            <a:pPr lvl="1">
              <a:buClr>
                <a:srgbClr val="800000"/>
              </a:buClr>
              <a:buFont typeface="Wingdings" panose="05000000000000000000" pitchFamily="2" charset="2"/>
              <a:buChar char="§"/>
            </a:pPr>
            <a:r>
              <a:rPr lang="es-MX" sz="2000" b="1" dirty="0"/>
              <a:t>Tratamiento de enfermedades</a:t>
            </a:r>
            <a:r>
              <a:rPr lang="es-MX" sz="2000" dirty="0"/>
              <a:t> comunes y lesiones </a:t>
            </a:r>
          </a:p>
          <a:p>
            <a:pPr lvl="1">
              <a:buClr>
                <a:srgbClr val="800000"/>
              </a:buClr>
              <a:buFont typeface="Wingdings" panose="05000000000000000000" pitchFamily="2" charset="2"/>
              <a:buChar char="§"/>
            </a:pPr>
            <a:r>
              <a:rPr lang="es-MX" sz="2000" dirty="0"/>
              <a:t>Suministro de </a:t>
            </a:r>
            <a:r>
              <a:rPr lang="es-MX" sz="2000" b="1" dirty="0"/>
              <a:t>medicamentos esenciales</a:t>
            </a:r>
          </a:p>
        </p:txBody>
      </p:sp>
    </p:spTree>
    <p:extLst>
      <p:ext uri="{BB962C8B-B14F-4D97-AF65-F5344CB8AC3E}">
        <p14:creationId xmlns:p14="http://schemas.microsoft.com/office/powerpoint/2010/main" val="270755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1475" y="-485775"/>
            <a:ext cx="9601200" cy="1143000"/>
          </a:xfrm>
        </p:spPr>
        <p:txBody>
          <a:bodyPr rtlCol="0"/>
          <a:lstStyle/>
          <a:p>
            <a:pPr rtl="0"/>
            <a:r>
              <a:rPr lang="es-ES" dirty="0" smtClean="0"/>
              <a:t>Contenido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7700" y="866776"/>
            <a:ext cx="11296649" cy="5372100"/>
          </a:xfrm>
        </p:spPr>
        <p:txBody>
          <a:bodyPr rtlCol="0">
            <a:normAutofit fontScale="85000" lnSpcReduction="20000"/>
          </a:bodyPr>
          <a:lstStyle/>
          <a:p>
            <a:pPr lvl="0">
              <a:lnSpc>
                <a:spcPct val="170000"/>
              </a:lnSpc>
              <a:buFont typeface="Courier New" panose="02070309020205020404" pitchFamily="49" charset="0"/>
              <a:buChar char="o"/>
            </a:pPr>
            <a:r>
              <a:rPr lang="es-MX" sz="2800" dirty="0"/>
              <a:t>Introducción </a:t>
            </a:r>
          </a:p>
          <a:p>
            <a:pPr lvl="1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es-MX" sz="2800" b="1" dirty="0"/>
              <a:t>Propósito</a:t>
            </a:r>
            <a:r>
              <a:rPr lang="es-MX" sz="2800" dirty="0"/>
              <a:t> del </a:t>
            </a:r>
            <a:r>
              <a:rPr lang="es-MX" sz="2800" dirty="0" smtClean="0"/>
              <a:t>trabajo</a:t>
            </a:r>
          </a:p>
          <a:p>
            <a:pPr lvl="1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es-MX" sz="2800" dirty="0" smtClean="0"/>
              <a:t>La región </a:t>
            </a:r>
            <a:r>
              <a:rPr lang="es-MX" sz="2800" b="1" dirty="0" smtClean="0"/>
              <a:t>Sur - Sureste </a:t>
            </a:r>
            <a:endParaRPr lang="es-MX" sz="28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s-MX" sz="2800" b="1" dirty="0" smtClean="0"/>
              <a:t>Principales </a:t>
            </a:r>
            <a:r>
              <a:rPr lang="es-MX" sz="2800" b="1" dirty="0"/>
              <a:t>r</a:t>
            </a:r>
            <a:r>
              <a:rPr lang="es-MX" sz="2800" b="1" dirty="0" smtClean="0"/>
              <a:t>etos </a:t>
            </a:r>
            <a:r>
              <a:rPr lang="es-MX" sz="2800" dirty="0" smtClean="0"/>
              <a:t>en salud de los estados fronterizos del sur </a:t>
            </a:r>
            <a:endParaRPr lang="es-MX" sz="2800" dirty="0"/>
          </a:p>
          <a:p>
            <a:pPr lvl="0">
              <a:buFont typeface="Courier New" panose="02070309020205020404" pitchFamily="49" charset="0"/>
              <a:buChar char="o"/>
            </a:pPr>
            <a:r>
              <a:rPr lang="es-MX" sz="2800" dirty="0" smtClean="0"/>
              <a:t>Problemática </a:t>
            </a:r>
            <a:r>
              <a:rPr lang="es-MX" sz="2800" dirty="0"/>
              <a:t>social y de salud de </a:t>
            </a:r>
            <a:r>
              <a:rPr lang="es-MX" sz="2800" dirty="0" smtClean="0"/>
              <a:t>las </a:t>
            </a:r>
            <a:r>
              <a:rPr lang="es-MX" sz="2800" b="1" dirty="0" smtClean="0"/>
              <a:t>poblaciones </a:t>
            </a:r>
            <a:r>
              <a:rPr lang="es-MX" sz="2800" b="1" dirty="0"/>
              <a:t>vulnerables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es-MX" sz="2800" dirty="0" smtClean="0"/>
              <a:t>La </a:t>
            </a:r>
            <a:r>
              <a:rPr lang="es-MX" sz="2800" b="1" dirty="0" smtClean="0"/>
              <a:t>4T </a:t>
            </a:r>
            <a:r>
              <a:rPr lang="es-MX" sz="2800" dirty="0" smtClean="0"/>
              <a:t>y la Atención Primaria a la Salud </a:t>
            </a:r>
          </a:p>
          <a:p>
            <a:pPr>
              <a:lnSpc>
                <a:spcPct val="160000"/>
              </a:lnSpc>
              <a:buFont typeface="Courier New" panose="02070309020205020404" pitchFamily="49" charset="0"/>
              <a:buChar char="o"/>
            </a:pPr>
            <a:r>
              <a:rPr lang="es-MX" sz="2800" dirty="0"/>
              <a:t>La </a:t>
            </a:r>
            <a:r>
              <a:rPr lang="es-MX" sz="2800" dirty="0" smtClean="0"/>
              <a:t>Atención Primaria </a:t>
            </a:r>
            <a:r>
              <a:rPr lang="es-MX" sz="2800" dirty="0"/>
              <a:t>a la </a:t>
            </a:r>
            <a:r>
              <a:rPr lang="es-MX" sz="2800" dirty="0" smtClean="0"/>
              <a:t>Salud – Integral: ¿</a:t>
            </a:r>
            <a:r>
              <a:rPr lang="es-MX" sz="2800" b="1" dirty="0" smtClean="0"/>
              <a:t>Nuevo paradigma?  </a:t>
            </a:r>
            <a:endParaRPr lang="es-MX" sz="2800" b="1" dirty="0"/>
          </a:p>
          <a:p>
            <a:pPr lvl="0">
              <a:buFont typeface="Courier New" panose="02070309020205020404" pitchFamily="49" charset="0"/>
              <a:buChar char="o"/>
            </a:pPr>
            <a:r>
              <a:rPr lang="es-MX" sz="2800" b="1" dirty="0" smtClean="0"/>
              <a:t>Retos y oportunidades </a:t>
            </a:r>
            <a:r>
              <a:rPr lang="es-MX" sz="2800" dirty="0" smtClean="0"/>
              <a:t>de la APS-I para atender a las poblaciones vulnerables</a:t>
            </a:r>
            <a:endParaRPr lang="es-MX" sz="2800" dirty="0"/>
          </a:p>
          <a:p>
            <a:pPr lvl="0">
              <a:buFont typeface="Courier New" panose="02070309020205020404" pitchFamily="49" charset="0"/>
              <a:buChar char="o"/>
            </a:pPr>
            <a:r>
              <a:rPr lang="es-MX" sz="2800" b="1" dirty="0"/>
              <a:t>Conclusiones y recomendaciones</a:t>
            </a:r>
          </a:p>
          <a:p>
            <a:endParaRPr lang="es-MX" sz="1400" dirty="0"/>
          </a:p>
          <a:p>
            <a:pPr rt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246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6627" y="192505"/>
            <a:ext cx="5207267" cy="5601903"/>
          </a:xfrm>
        </p:spPr>
        <p:txBody>
          <a:bodyPr>
            <a:noAutofit/>
          </a:bodyPr>
          <a:lstStyle/>
          <a:p>
            <a:pPr lvl="0">
              <a:buClr>
                <a:srgbClr val="800000"/>
              </a:buClr>
              <a:buFont typeface="Wingdings" panose="05000000000000000000" pitchFamily="2" charset="2"/>
              <a:buChar char="§"/>
            </a:pPr>
            <a:r>
              <a:rPr lang="es-MX" sz="2400" dirty="0"/>
              <a:t>Involucra además del sector salud: </a:t>
            </a:r>
          </a:p>
          <a:p>
            <a:pPr lvl="1">
              <a:lnSpc>
                <a:spcPct val="150000"/>
              </a:lnSpc>
              <a:buClr>
                <a:srgbClr val="800000"/>
              </a:buClr>
              <a:buFont typeface="Wingdings" panose="05000000000000000000" pitchFamily="2" charset="2"/>
              <a:buChar char="ü"/>
            </a:pPr>
            <a:r>
              <a:rPr lang="es-MX" sz="2400" b="1" dirty="0"/>
              <a:t>Sectores</a:t>
            </a:r>
            <a:r>
              <a:rPr lang="es-MX" sz="2400" dirty="0"/>
              <a:t> relacionados y aspectos del </a:t>
            </a:r>
            <a:r>
              <a:rPr lang="es-MX" sz="2400" b="1" dirty="0"/>
              <a:t>desarrollo</a:t>
            </a:r>
            <a:r>
              <a:rPr lang="es-MX" sz="2400" dirty="0"/>
              <a:t> nacional y comunitario  (agricultura, ganadería, alimentos, industria, educación, vivienda, obras públicas, comunicaciones) </a:t>
            </a:r>
          </a:p>
          <a:p>
            <a:pPr lvl="1">
              <a:lnSpc>
                <a:spcPct val="150000"/>
              </a:lnSpc>
              <a:buClr>
                <a:srgbClr val="800000"/>
              </a:buClr>
              <a:buFont typeface="Wingdings" panose="05000000000000000000" pitchFamily="2" charset="2"/>
              <a:buChar char="ü"/>
            </a:pPr>
            <a:r>
              <a:rPr lang="es-MX" sz="2400" dirty="0"/>
              <a:t>Demanda los esfuerzos </a:t>
            </a:r>
            <a:r>
              <a:rPr lang="es-MX" sz="2400" b="1" dirty="0"/>
              <a:t>coordinados</a:t>
            </a:r>
            <a:r>
              <a:rPr lang="es-MX" sz="2400" dirty="0"/>
              <a:t> de todos los sectores</a:t>
            </a:r>
          </a:p>
          <a:p>
            <a:pPr marL="457200" lvl="1" indent="0">
              <a:buClr>
                <a:srgbClr val="800000"/>
              </a:buClr>
              <a:buNone/>
            </a:pPr>
            <a:endParaRPr lang="es-MX" sz="2400" dirty="0"/>
          </a:p>
        </p:txBody>
      </p:sp>
      <p:sp>
        <p:nvSpPr>
          <p:cNvPr id="2" name="CuadroTexto 1"/>
          <p:cNvSpPr txBox="1"/>
          <p:nvPr/>
        </p:nvSpPr>
        <p:spPr>
          <a:xfrm>
            <a:off x="6096000" y="77003"/>
            <a:ext cx="6343048" cy="5996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Clr>
                <a:srgbClr val="800000"/>
              </a:buClr>
              <a:buFont typeface="Wingdings" panose="05000000000000000000" pitchFamily="2" charset="2"/>
              <a:buChar char="§"/>
            </a:pPr>
            <a:r>
              <a:rPr lang="es-MX" sz="2400" dirty="0"/>
              <a:t>Requiere y promueve la máxima auto-confianza de la comunidad y el individuo y su </a:t>
            </a:r>
            <a:r>
              <a:rPr lang="es-MX" sz="2400" b="1" dirty="0"/>
              <a:t>participación</a:t>
            </a:r>
            <a:r>
              <a:rPr lang="es-MX" sz="2400" dirty="0"/>
              <a:t> en: </a:t>
            </a:r>
          </a:p>
          <a:p>
            <a:pPr lvl="1">
              <a:lnSpc>
                <a:spcPct val="150000"/>
              </a:lnSpc>
              <a:buClr>
                <a:srgbClr val="800000"/>
              </a:buClr>
              <a:buFont typeface="Wingdings" panose="05000000000000000000" pitchFamily="2" charset="2"/>
              <a:buChar char="ü"/>
            </a:pPr>
            <a:r>
              <a:rPr lang="es-MX" sz="2400" b="1" dirty="0"/>
              <a:t>Planeación</a:t>
            </a:r>
            <a:r>
              <a:rPr lang="es-MX" sz="2400" dirty="0"/>
              <a:t>, </a:t>
            </a:r>
            <a:r>
              <a:rPr lang="es-MX" sz="2400" b="1" dirty="0"/>
              <a:t>organización</a:t>
            </a:r>
            <a:r>
              <a:rPr lang="es-MX" sz="2400" dirty="0"/>
              <a:t>, </a:t>
            </a:r>
            <a:r>
              <a:rPr lang="es-MX" sz="2400" b="1" dirty="0"/>
              <a:t>operación</a:t>
            </a:r>
            <a:r>
              <a:rPr lang="es-MX" sz="2400" dirty="0"/>
              <a:t> y </a:t>
            </a:r>
            <a:r>
              <a:rPr lang="es-MX" sz="2400" b="1" dirty="0"/>
              <a:t>control</a:t>
            </a:r>
            <a:r>
              <a:rPr lang="es-MX" sz="2400" dirty="0"/>
              <a:t> de APS</a:t>
            </a:r>
          </a:p>
          <a:p>
            <a:pPr lvl="1">
              <a:lnSpc>
                <a:spcPct val="150000"/>
              </a:lnSpc>
              <a:buClr>
                <a:srgbClr val="800000"/>
              </a:buClr>
              <a:buFont typeface="Wingdings" panose="05000000000000000000" pitchFamily="2" charset="2"/>
              <a:buChar char="ü"/>
            </a:pPr>
            <a:r>
              <a:rPr lang="es-MX" sz="2400" dirty="0"/>
              <a:t>Haciendo completo uso de los </a:t>
            </a:r>
            <a:r>
              <a:rPr lang="es-MX" sz="2400" b="1" dirty="0"/>
              <a:t>recursos locales</a:t>
            </a:r>
            <a:r>
              <a:rPr lang="es-MX" sz="2400" dirty="0"/>
              <a:t> y </a:t>
            </a:r>
            <a:r>
              <a:rPr lang="es-MX" sz="2400" b="1" dirty="0"/>
              <a:t>nacionales</a:t>
            </a:r>
            <a:r>
              <a:rPr lang="es-MX" sz="2400" dirty="0"/>
              <a:t> disponibles </a:t>
            </a:r>
          </a:p>
          <a:p>
            <a:pPr lvl="1">
              <a:lnSpc>
                <a:spcPct val="150000"/>
              </a:lnSpc>
              <a:buClr>
                <a:srgbClr val="800000"/>
              </a:buClr>
              <a:buFont typeface="Wingdings" panose="05000000000000000000" pitchFamily="2" charset="2"/>
              <a:buChar char="ü"/>
            </a:pPr>
            <a:r>
              <a:rPr lang="es-MX" sz="2400" dirty="0"/>
              <a:t>Desarrolla, a través de la educación, la </a:t>
            </a:r>
            <a:r>
              <a:rPr lang="es-MX" sz="2400" b="1" dirty="0"/>
              <a:t>capacidad </a:t>
            </a:r>
            <a:r>
              <a:rPr lang="es-MX" sz="2400" dirty="0"/>
              <a:t>de las comunidades para participar</a:t>
            </a:r>
          </a:p>
          <a:p>
            <a:pPr>
              <a:lnSpc>
                <a:spcPct val="150000"/>
              </a:lnSpc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8234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36677" y="256608"/>
            <a:ext cx="11300059" cy="5688632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  <a:buClr>
                <a:srgbClr val="800000"/>
              </a:buClr>
              <a:buFont typeface="Wingdings" panose="05000000000000000000" pitchFamily="2" charset="2"/>
              <a:buChar char="§"/>
            </a:pPr>
            <a:r>
              <a:rPr lang="es-MX" sz="2200" dirty="0"/>
              <a:t>Debe sostenerse mediante </a:t>
            </a:r>
            <a:r>
              <a:rPr lang="es-MX" sz="2200" b="1" dirty="0"/>
              <a:t>sistemas de referencia</a:t>
            </a:r>
            <a:r>
              <a:rPr lang="es-MX" sz="2200" dirty="0"/>
              <a:t> </a:t>
            </a:r>
            <a:r>
              <a:rPr lang="es-MX" sz="2200" dirty="0" smtClean="0"/>
              <a:t>y </a:t>
            </a:r>
            <a:r>
              <a:rPr lang="es-MX" sz="2200" b="1" dirty="0" smtClean="0"/>
              <a:t>contra-referencia</a:t>
            </a:r>
            <a:r>
              <a:rPr lang="es-MX" sz="2200" dirty="0" smtClean="0"/>
              <a:t> integrados</a:t>
            </a:r>
            <a:r>
              <a:rPr lang="es-MX" sz="2200" dirty="0"/>
              <a:t>, funcionales y apoyarse mutuamente</a:t>
            </a:r>
          </a:p>
          <a:p>
            <a:pPr lvl="0">
              <a:lnSpc>
                <a:spcPct val="150000"/>
              </a:lnSpc>
              <a:buClr>
                <a:srgbClr val="800000"/>
              </a:buClr>
              <a:buFont typeface="Wingdings" panose="05000000000000000000" pitchFamily="2" charset="2"/>
              <a:buChar char="§"/>
            </a:pPr>
            <a:r>
              <a:rPr lang="es-MX" sz="2200" dirty="0" smtClean="0"/>
              <a:t>Llevando </a:t>
            </a:r>
            <a:r>
              <a:rPr lang="es-MX" sz="2200" dirty="0"/>
              <a:t>a un mejoramiento paulatino de atención a la salud integral para todos, con </a:t>
            </a:r>
            <a:r>
              <a:rPr lang="es-MX" sz="2200" b="1" dirty="0"/>
              <a:t>prioridad</a:t>
            </a:r>
            <a:r>
              <a:rPr lang="es-MX" sz="2200" dirty="0"/>
              <a:t> para aquellos en mayor </a:t>
            </a:r>
            <a:r>
              <a:rPr lang="es-MX" sz="2200" b="1" dirty="0" smtClean="0"/>
              <a:t>necesidad </a:t>
            </a:r>
            <a:r>
              <a:rPr lang="es-MX" sz="2200" dirty="0" smtClean="0"/>
              <a:t>(</a:t>
            </a:r>
            <a:r>
              <a:rPr lang="es-MX" sz="2200" b="1" dirty="0" smtClean="0"/>
              <a:t>grupos vulnerables</a:t>
            </a:r>
            <a:r>
              <a:rPr lang="es-MX" sz="2200" dirty="0" smtClean="0"/>
              <a:t>)</a:t>
            </a:r>
            <a:endParaRPr lang="es-MX" sz="2200" b="1" dirty="0"/>
          </a:p>
          <a:p>
            <a:pPr lvl="0">
              <a:lnSpc>
                <a:spcPct val="150000"/>
              </a:lnSpc>
              <a:buClr>
                <a:srgbClr val="800000"/>
              </a:buClr>
              <a:buFont typeface="Wingdings" panose="05000000000000000000" pitchFamily="2" charset="2"/>
              <a:buChar char="§"/>
            </a:pPr>
            <a:r>
              <a:rPr lang="es-MX" sz="2200" dirty="0" smtClean="0"/>
              <a:t>Descansa </a:t>
            </a:r>
            <a:r>
              <a:rPr lang="es-MX" sz="2200" dirty="0"/>
              <a:t>en </a:t>
            </a:r>
            <a:r>
              <a:rPr lang="es-MX" sz="2200" b="1" dirty="0"/>
              <a:t>niveles locales y </a:t>
            </a:r>
            <a:r>
              <a:rPr lang="es-MX" sz="2200" dirty="0" smtClean="0"/>
              <a:t>en </a:t>
            </a:r>
            <a:r>
              <a:rPr lang="es-MX" sz="2200" dirty="0"/>
              <a:t>trabajadores de salud, incluyendo:</a:t>
            </a:r>
          </a:p>
          <a:p>
            <a:pPr marL="800100" lvl="1" indent="-342900">
              <a:lnSpc>
                <a:spcPct val="150000"/>
              </a:lnSpc>
              <a:buClr>
                <a:srgbClr val="800000"/>
              </a:buClr>
              <a:buFont typeface="Wingdings" panose="05000000000000000000" pitchFamily="2" charset="2"/>
              <a:buChar char="ü"/>
            </a:pPr>
            <a:r>
              <a:rPr lang="es-MX" sz="2200" dirty="0"/>
              <a:t>Médicos, enfermeras, parteras, auxiliares y trabajadores comunitarios, al igual que practicantes tradicionales, </a:t>
            </a:r>
          </a:p>
          <a:p>
            <a:pPr marL="800100" lvl="1" indent="-342900">
              <a:lnSpc>
                <a:spcPct val="150000"/>
              </a:lnSpc>
              <a:buClr>
                <a:srgbClr val="800000"/>
              </a:buClr>
              <a:buFont typeface="Wingdings" panose="05000000000000000000" pitchFamily="2" charset="2"/>
              <a:buChar char="ü"/>
            </a:pPr>
            <a:r>
              <a:rPr lang="es-MX" sz="2200" dirty="0"/>
              <a:t>apropiadamente capacitados, social y técnicamente, para trabajar como equipo de salud y responder a las </a:t>
            </a:r>
            <a:r>
              <a:rPr lang="es-MX" sz="2200" b="1" dirty="0"/>
              <a:t>necesidades de salud e</a:t>
            </a:r>
            <a:r>
              <a:rPr lang="es-MX" sz="2200" dirty="0"/>
              <a:t>xpresadas de la comunidad </a:t>
            </a:r>
          </a:p>
          <a:p>
            <a:pPr>
              <a:buClr>
                <a:srgbClr val="800000"/>
              </a:buClr>
              <a:buFont typeface="Wingdings" panose="05000000000000000000" pitchFamily="2" charset="2"/>
              <a:buChar char="§"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705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7579" y="-393291"/>
            <a:ext cx="9144000" cy="1403648"/>
          </a:xfrm>
          <a:noFill/>
        </p:spPr>
        <p:txBody>
          <a:bodyPr>
            <a:normAutofit/>
          </a:bodyPr>
          <a:lstStyle/>
          <a:p>
            <a:pPr algn="ctr"/>
            <a:r>
              <a:rPr lang="es-MX" dirty="0" smtClean="0">
                <a:effectLst/>
              </a:rPr>
              <a:t>Ventajas de La </a:t>
            </a:r>
            <a:r>
              <a:rPr lang="es-MX" dirty="0">
                <a:effectLst/>
              </a:rPr>
              <a:t>APS integral o </a:t>
            </a:r>
            <a:r>
              <a:rPr lang="es-MX" dirty="0" smtClean="0">
                <a:effectLst/>
              </a:rPr>
              <a:t>incluyente para atender a poblaciones vulnerables</a:t>
            </a:r>
            <a:endParaRPr lang="es-MX" dirty="0">
              <a:effectLst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9432" y="1838632"/>
            <a:ext cx="11454581" cy="4114800"/>
          </a:xfrm>
        </p:spPr>
        <p:txBody>
          <a:bodyPr>
            <a:normAutofit/>
          </a:bodyPr>
          <a:lstStyle/>
          <a:p>
            <a:pPr lvl="0">
              <a:buClr>
                <a:srgbClr val="800000"/>
              </a:buClr>
              <a:buFont typeface="Wingdings" panose="05000000000000000000" pitchFamily="2" charset="2"/>
              <a:buChar char="§"/>
            </a:pPr>
            <a:r>
              <a:rPr lang="es-MX" sz="2800" dirty="0" smtClean="0"/>
              <a:t>Componente </a:t>
            </a:r>
            <a:r>
              <a:rPr lang="es-MX" sz="2800" dirty="0"/>
              <a:t>fundamental del </a:t>
            </a:r>
            <a:r>
              <a:rPr lang="es-MX" sz="2800" b="1" dirty="0"/>
              <a:t>desarrollo</a:t>
            </a:r>
            <a:r>
              <a:rPr lang="es-MX" sz="2800" dirty="0"/>
              <a:t> y base de un </a:t>
            </a:r>
            <a:r>
              <a:rPr lang="es-MX" sz="2800" b="1" dirty="0"/>
              <a:t>sistema completo</a:t>
            </a:r>
            <a:r>
              <a:rPr lang="es-MX" sz="2800" dirty="0"/>
              <a:t> de atención</a:t>
            </a:r>
          </a:p>
          <a:p>
            <a:pPr marL="457200" indent="-457200">
              <a:buClr>
                <a:srgbClr val="800000"/>
              </a:buClr>
              <a:buFont typeface="Wingdings" panose="05000000000000000000" pitchFamily="2" charset="2"/>
              <a:buChar char="§"/>
            </a:pPr>
            <a:r>
              <a:rPr lang="es-MX" sz="2800" dirty="0" smtClean="0"/>
              <a:t>Proporciona servicios</a:t>
            </a:r>
            <a:r>
              <a:rPr lang="es-MX" sz="2800" dirty="0"/>
              <a:t>:</a:t>
            </a:r>
          </a:p>
          <a:p>
            <a:pPr lvl="0">
              <a:buClr>
                <a:srgbClr val="800000"/>
              </a:buClr>
              <a:buFont typeface="Wingdings" panose="05000000000000000000" pitchFamily="2" charset="2"/>
              <a:buChar char="§"/>
            </a:pPr>
            <a:r>
              <a:rPr lang="es-MX" sz="2800" dirty="0"/>
              <a:t>En el lugar y momento que lo requiera la complejidad de las </a:t>
            </a:r>
            <a:r>
              <a:rPr lang="es-MX" sz="2800" b="1" dirty="0"/>
              <a:t>necesidades del paciente</a:t>
            </a:r>
          </a:p>
          <a:p>
            <a:pPr lvl="0">
              <a:buClr>
                <a:srgbClr val="800000"/>
              </a:buClr>
              <a:buFont typeface="Wingdings" panose="05000000000000000000" pitchFamily="2" charset="2"/>
              <a:buChar char="§"/>
            </a:pPr>
            <a:r>
              <a:rPr lang="es-MX" sz="2800" dirty="0"/>
              <a:t>No </a:t>
            </a:r>
            <a:r>
              <a:rPr lang="es-MX" sz="2800" dirty="0" smtClean="0"/>
              <a:t>está </a:t>
            </a:r>
            <a:r>
              <a:rPr lang="es-MX" sz="2800" dirty="0"/>
              <a:t>acotado por un catálogo empequeñecido de servicios (como el </a:t>
            </a:r>
            <a:r>
              <a:rPr lang="es-MX" sz="2800" dirty="0" smtClean="0"/>
              <a:t>CAUSES – Seguro Popular)</a:t>
            </a:r>
            <a:endParaRPr lang="es-MX" sz="2800" dirty="0"/>
          </a:p>
          <a:p>
            <a:pPr lvl="0">
              <a:buClr>
                <a:srgbClr val="800000"/>
              </a:buClr>
              <a:buFont typeface="Wingdings" panose="05000000000000000000" pitchFamily="2" charset="2"/>
              <a:buChar char="§"/>
            </a:pPr>
            <a:r>
              <a:rPr lang="es-MX" sz="2800" dirty="0"/>
              <a:t>La comunidad pueda </a:t>
            </a:r>
            <a:r>
              <a:rPr lang="es-MX" sz="2800" b="1" dirty="0"/>
              <a:t>elegir libremente</a:t>
            </a:r>
            <a:r>
              <a:rPr lang="es-MX" sz="2800" dirty="0"/>
              <a:t> a su médico y viceversa. 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5276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95400" y="145026"/>
            <a:ext cx="9601200" cy="1143000"/>
          </a:xfrm>
        </p:spPr>
        <p:txBody>
          <a:bodyPr/>
          <a:lstStyle/>
          <a:p>
            <a:pPr algn="ctr"/>
            <a:r>
              <a:rPr lang="es-MX" dirty="0" smtClean="0"/>
              <a:t>FORTALEZAS DE LA APS-i </a:t>
            </a:r>
            <a:br>
              <a:rPr lang="es-MX" dirty="0" smtClean="0"/>
            </a:br>
            <a:r>
              <a:rPr lang="es-MX" dirty="0" smtClean="0"/>
              <a:t>EN LA ATENCIÓN DE POBLACIONES VULNERABLES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1716" y="1750142"/>
            <a:ext cx="9824884" cy="4493342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MX" sz="6200" b="1" dirty="0" smtClean="0"/>
              <a:t>Servicios cercanos </a:t>
            </a:r>
            <a:r>
              <a:rPr lang="es-MX" sz="6200" dirty="0" smtClean="0"/>
              <a:t>a donde vive y trabaja la población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MX" sz="6200" b="1" dirty="0" smtClean="0"/>
              <a:t>Atención oportuna </a:t>
            </a:r>
            <a:r>
              <a:rPr lang="es-MX" sz="6200" dirty="0" smtClean="0"/>
              <a:t>a todas las necesidades de salud del paciente en el lugar adecuado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MX" sz="6200" b="1" dirty="0"/>
              <a:t>P</a:t>
            </a:r>
            <a:r>
              <a:rPr lang="es-MX" sz="6200" b="1" dirty="0" smtClean="0"/>
              <a:t>articipación</a:t>
            </a:r>
            <a:r>
              <a:rPr lang="es-MX" sz="6200" dirty="0" smtClean="0"/>
              <a:t> de la comunidad en: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MX" sz="6200" dirty="0"/>
              <a:t>D</a:t>
            </a:r>
            <a:r>
              <a:rPr lang="es-MX" sz="6200" dirty="0" smtClean="0"/>
              <a:t>iseño, planeación y ejecución de acciones de salud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MX" sz="6200" dirty="0"/>
              <a:t>E</a:t>
            </a:r>
            <a:r>
              <a:rPr lang="es-MX" sz="6200" dirty="0" smtClean="0"/>
              <a:t>valuación participativa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MX" sz="6200" dirty="0"/>
              <a:t>E</a:t>
            </a:r>
            <a:r>
              <a:rPr lang="es-MX" sz="6200" dirty="0" smtClean="0"/>
              <a:t>nfoque orientado a </a:t>
            </a:r>
            <a:r>
              <a:rPr lang="es-MX" sz="6200" b="1" dirty="0" smtClean="0"/>
              <a:t>determinantes sociales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MX" sz="6200" dirty="0"/>
              <a:t>I</a:t>
            </a:r>
            <a:r>
              <a:rPr lang="es-MX" sz="6200" dirty="0" smtClean="0"/>
              <a:t>ncide en </a:t>
            </a:r>
            <a:r>
              <a:rPr lang="es-MX" sz="6200" b="1" dirty="0" smtClean="0"/>
              <a:t>múltiples sectores  </a:t>
            </a:r>
            <a:r>
              <a:rPr lang="es-MX" sz="6200" dirty="0" smtClean="0"/>
              <a:t>y no sólo en el de salud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s-MX" sz="3100" dirty="0" smtClean="0"/>
          </a:p>
          <a:p>
            <a:pPr>
              <a:buFont typeface="Wingdings" panose="05000000000000000000" pitchFamily="2" charset="2"/>
              <a:buChar char="q"/>
            </a:pP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221388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30710" y="-619432"/>
            <a:ext cx="10225548" cy="1417638"/>
          </a:xfrm>
          <a:noFill/>
        </p:spPr>
        <p:txBody>
          <a:bodyPr>
            <a:normAutofit/>
          </a:bodyPr>
          <a:lstStyle/>
          <a:p>
            <a:pPr algn="ctr"/>
            <a:r>
              <a:rPr lang="es-MX" dirty="0">
                <a:effectLst/>
              </a:rPr>
              <a:t>¿Cómo puede la </a:t>
            </a:r>
            <a:r>
              <a:rPr lang="es-MX" dirty="0">
                <a:solidFill>
                  <a:srgbClr val="FF0000"/>
                </a:solidFill>
                <a:effectLst/>
              </a:rPr>
              <a:t>APS</a:t>
            </a:r>
            <a:r>
              <a:rPr lang="es-MX" dirty="0">
                <a:effectLst/>
              </a:rPr>
              <a:t> recuperar sus principios?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3177944"/>
            <a:ext cx="11995355" cy="334523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800000"/>
              </a:buClr>
              <a:buSzPct val="87000"/>
              <a:buFont typeface="Wingdings" panose="05000000000000000000" pitchFamily="2" charset="2"/>
              <a:buChar char="§"/>
            </a:pPr>
            <a:r>
              <a:rPr lang="es-MX" sz="2400" dirty="0"/>
              <a:t> </a:t>
            </a:r>
            <a:r>
              <a:rPr lang="es-MX" sz="2400" b="1" dirty="0"/>
              <a:t>Reasumir</a:t>
            </a:r>
            <a:r>
              <a:rPr lang="es-MX" sz="2400" dirty="0"/>
              <a:t> en la práctica del médico familiar, el </a:t>
            </a:r>
            <a:r>
              <a:rPr lang="es-MX" sz="2400" b="1" dirty="0"/>
              <a:t>espíritu</a:t>
            </a:r>
            <a:r>
              <a:rPr lang="es-MX" sz="2400" dirty="0"/>
              <a:t> que le dio vida a este enfoque de atención a la </a:t>
            </a:r>
            <a:r>
              <a:rPr lang="es-MX" sz="2400" dirty="0" smtClean="0"/>
              <a:t>salud</a:t>
            </a:r>
            <a:endParaRPr lang="es-MX" sz="2400" dirty="0"/>
          </a:p>
          <a:p>
            <a:pPr lvl="0">
              <a:lnSpc>
                <a:spcPct val="150000"/>
              </a:lnSpc>
              <a:buClr>
                <a:srgbClr val="800000"/>
              </a:buClr>
              <a:buFont typeface="Wingdings" panose="05000000000000000000" pitchFamily="2" charset="2"/>
              <a:buChar char="§"/>
            </a:pPr>
            <a:r>
              <a:rPr lang="es-MX" sz="2400" dirty="0"/>
              <a:t>Para identificar y atender las necesidades de salud de la comunidad el </a:t>
            </a:r>
            <a:r>
              <a:rPr lang="es-MX" sz="2400" b="1" dirty="0"/>
              <a:t>médico familiar</a:t>
            </a:r>
            <a:r>
              <a:rPr lang="es-MX" sz="2400" dirty="0"/>
              <a:t> debe estar en el </a:t>
            </a:r>
            <a:r>
              <a:rPr lang="es-MX" sz="2400" b="1" dirty="0"/>
              <a:t>centro</a:t>
            </a:r>
            <a:r>
              <a:rPr lang="es-MX" sz="2400" dirty="0"/>
              <a:t> del </a:t>
            </a:r>
            <a:r>
              <a:rPr lang="es-MX" sz="2400" b="1" dirty="0"/>
              <a:t>equipo de </a:t>
            </a:r>
            <a:r>
              <a:rPr lang="es-MX" sz="2400" b="1" dirty="0" smtClean="0"/>
              <a:t>la atención </a:t>
            </a:r>
            <a:r>
              <a:rPr lang="es-MX" sz="2400" b="1" dirty="0"/>
              <a:t>primaria</a:t>
            </a:r>
            <a:r>
              <a:rPr lang="es-MX" sz="2400" dirty="0"/>
              <a:t> y reasumir su </a:t>
            </a:r>
            <a:r>
              <a:rPr lang="es-MX" sz="2400" b="1" dirty="0"/>
              <a:t>liderazgo</a:t>
            </a:r>
          </a:p>
          <a:p>
            <a:pPr marL="0" indent="0">
              <a:lnSpc>
                <a:spcPct val="150000"/>
              </a:lnSpc>
              <a:buNone/>
            </a:pPr>
            <a:endParaRPr lang="es-MX" dirty="0"/>
          </a:p>
        </p:txBody>
      </p:sp>
      <p:sp>
        <p:nvSpPr>
          <p:cNvPr id="4" name="3 CuadroTexto"/>
          <p:cNvSpPr txBox="1"/>
          <p:nvPr/>
        </p:nvSpPr>
        <p:spPr>
          <a:xfrm>
            <a:off x="5593658" y="1284672"/>
            <a:ext cx="6192688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s-MX" sz="2400" b="1" dirty="0"/>
              <a:t>Equidad, solidaridad, universalidad, participación, descentralización y coordinación </a:t>
            </a:r>
            <a:r>
              <a:rPr lang="es-MX" sz="2400" b="1" dirty="0" err="1"/>
              <a:t>intra</a:t>
            </a:r>
            <a:r>
              <a:rPr lang="es-MX" sz="2400" b="1" dirty="0"/>
              <a:t>- e intersectorial</a:t>
            </a:r>
          </a:p>
        </p:txBody>
      </p:sp>
    </p:spTree>
    <p:extLst>
      <p:ext uri="{BB962C8B-B14F-4D97-AF65-F5344CB8AC3E}">
        <p14:creationId xmlns:p14="http://schemas.microsoft.com/office/powerpoint/2010/main" val="341315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0" y="-206477"/>
            <a:ext cx="9144000" cy="1417638"/>
          </a:xfrm>
          <a:noFill/>
        </p:spPr>
        <p:txBody>
          <a:bodyPr>
            <a:normAutofit/>
          </a:bodyPr>
          <a:lstStyle/>
          <a:p>
            <a:pPr algn="ctr"/>
            <a:r>
              <a:rPr lang="es-MX" dirty="0">
                <a:effectLst/>
              </a:rPr>
              <a:t>Retos del Médico </a:t>
            </a:r>
            <a:r>
              <a:rPr lang="es-MX" dirty="0" smtClean="0">
                <a:effectLst/>
              </a:rPr>
              <a:t>Familiar en la atención de poblaciones vulnerables </a:t>
            </a:r>
            <a:endParaRPr lang="es-MX" dirty="0">
              <a:effectLst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2399" y="1388142"/>
            <a:ext cx="11705303" cy="4997152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buClr>
                <a:srgbClr val="800000"/>
              </a:buClr>
              <a:buFont typeface="Wingdings" panose="05000000000000000000" pitchFamily="2" charset="2"/>
              <a:buChar char="§"/>
            </a:pPr>
            <a:r>
              <a:rPr lang="es-MX" b="1" dirty="0" smtClean="0"/>
              <a:t>Mejor capacitado</a:t>
            </a:r>
            <a:r>
              <a:rPr lang="es-MX" dirty="0" smtClean="0"/>
              <a:t> para enfrentar </a:t>
            </a:r>
            <a:r>
              <a:rPr lang="es-MX" dirty="0"/>
              <a:t>de manera efectiva el aumento de las enfermedades crónicas no </a:t>
            </a:r>
            <a:r>
              <a:rPr lang="es-MX" dirty="0" smtClean="0"/>
              <a:t>transmisibles (cambio en el perfil de salud)</a:t>
            </a:r>
            <a:endParaRPr lang="es-MX" dirty="0"/>
          </a:p>
          <a:p>
            <a:pPr lvl="0">
              <a:lnSpc>
                <a:spcPct val="150000"/>
              </a:lnSpc>
              <a:buClr>
                <a:srgbClr val="800000"/>
              </a:buClr>
              <a:buFont typeface="Wingdings" panose="05000000000000000000" pitchFamily="2" charset="2"/>
              <a:buChar char="§"/>
            </a:pPr>
            <a:r>
              <a:rPr lang="es-MX" dirty="0"/>
              <a:t>Aplicar las </a:t>
            </a:r>
            <a:r>
              <a:rPr lang="es-MX" b="1" dirty="0"/>
              <a:t>nuevas tecnologías</a:t>
            </a:r>
            <a:r>
              <a:rPr lang="es-MX" dirty="0"/>
              <a:t> médicas</a:t>
            </a:r>
          </a:p>
          <a:p>
            <a:pPr lvl="0">
              <a:lnSpc>
                <a:spcPct val="150000"/>
              </a:lnSpc>
              <a:buClr>
                <a:srgbClr val="800000"/>
              </a:buClr>
              <a:buFont typeface="Wingdings" panose="05000000000000000000" pitchFamily="2" charset="2"/>
              <a:buChar char="§"/>
            </a:pPr>
            <a:r>
              <a:rPr lang="es-MX" dirty="0"/>
              <a:t>Atender las </a:t>
            </a:r>
            <a:r>
              <a:rPr lang="es-MX" b="1" dirty="0"/>
              <a:t>cambiantes necesidades</a:t>
            </a:r>
            <a:r>
              <a:rPr lang="es-MX" dirty="0"/>
              <a:t> de salud de las </a:t>
            </a:r>
            <a:r>
              <a:rPr lang="es-MX" dirty="0" smtClean="0"/>
              <a:t>familias derivadas de nuevos </a:t>
            </a:r>
            <a:r>
              <a:rPr lang="es-MX" b="1" dirty="0" smtClean="0"/>
              <a:t>determinantes sociales</a:t>
            </a:r>
          </a:p>
          <a:p>
            <a:pPr>
              <a:lnSpc>
                <a:spcPct val="150000"/>
              </a:lnSpc>
              <a:buClr>
                <a:srgbClr val="800000"/>
              </a:buClr>
              <a:buFont typeface="Wingdings" panose="05000000000000000000" pitchFamily="2" charset="2"/>
              <a:buChar char="§"/>
            </a:pPr>
            <a:r>
              <a:rPr lang="es-MX" b="1" dirty="0"/>
              <a:t>Conozca la población</a:t>
            </a:r>
            <a:r>
              <a:rPr lang="es-MX" dirty="0"/>
              <a:t> bajo su responsabilidad</a:t>
            </a:r>
          </a:p>
          <a:p>
            <a:pPr>
              <a:lnSpc>
                <a:spcPct val="150000"/>
              </a:lnSpc>
              <a:buClr>
                <a:srgbClr val="800000"/>
              </a:buClr>
              <a:buFont typeface="Wingdings" panose="05000000000000000000" pitchFamily="2" charset="2"/>
              <a:buChar char="§"/>
            </a:pPr>
            <a:r>
              <a:rPr lang="es-MX" dirty="0" smtClean="0"/>
              <a:t> </a:t>
            </a:r>
            <a:r>
              <a:rPr lang="es-MX" dirty="0"/>
              <a:t>Trabajar en equipo en un sistema cuya principal preocupación </a:t>
            </a:r>
            <a:r>
              <a:rPr lang="es-MX" dirty="0" smtClean="0"/>
              <a:t>es </a:t>
            </a:r>
            <a:r>
              <a:rPr lang="es-MX" dirty="0"/>
              <a:t>la eficiencia en el uso de los </a:t>
            </a:r>
            <a:r>
              <a:rPr lang="es-MX" b="1" dirty="0"/>
              <a:t>recursos limitados</a:t>
            </a:r>
            <a:r>
              <a:rPr lang="es-MX" dirty="0"/>
              <a:t> de los que </a:t>
            </a:r>
            <a:r>
              <a:rPr lang="es-MX" dirty="0" smtClean="0"/>
              <a:t>dispone</a:t>
            </a:r>
            <a:endParaRPr lang="es-MX" dirty="0"/>
          </a:p>
          <a:p>
            <a:pPr>
              <a:lnSpc>
                <a:spcPct val="150000"/>
              </a:lnSpc>
              <a:buClr>
                <a:srgbClr val="800000"/>
              </a:buClr>
              <a:buFont typeface="Wingdings" panose="05000000000000000000" pitchFamily="2" charset="2"/>
              <a:buChar char="§"/>
            </a:pPr>
            <a:r>
              <a:rPr lang="es-MX" dirty="0" smtClean="0"/>
              <a:t> Otorgar servicios de </a:t>
            </a:r>
            <a:r>
              <a:rPr lang="es-MX" b="1" dirty="0" smtClean="0"/>
              <a:t>alta calidad </a:t>
            </a:r>
            <a:r>
              <a:rPr lang="es-MX" dirty="0" smtClean="0"/>
              <a:t>y </a:t>
            </a:r>
            <a:r>
              <a:rPr lang="es-MX" b="1" dirty="0" smtClean="0"/>
              <a:t>naturaleza resolutiva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43553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77180" y="-422787"/>
            <a:ext cx="9601200" cy="1143000"/>
          </a:xfrm>
        </p:spPr>
        <p:txBody>
          <a:bodyPr/>
          <a:lstStyle/>
          <a:p>
            <a:pPr algn="ctr"/>
            <a:r>
              <a:rPr lang="es-MX" dirty="0" smtClean="0"/>
              <a:t>Conclusiones y recomendaciones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136490" y="1627239"/>
            <a:ext cx="9212824" cy="5230761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es-MX" sz="2400" dirty="0" smtClean="0"/>
              <a:t>Desarrollar un modelo de APS adaptado a los diferentes contextos sociales, </a:t>
            </a:r>
            <a:r>
              <a:rPr lang="es-MX" sz="2400" dirty="0" smtClean="0"/>
              <a:t>económicos </a:t>
            </a:r>
            <a:r>
              <a:rPr lang="es-MX" sz="2400" dirty="0" smtClean="0"/>
              <a:t>y culturales del país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MX" sz="2400" dirty="0" smtClean="0"/>
              <a:t>Ajustar el actual modelo de atención, centrado en la atención hospitalaria (segundo nivel)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MX" sz="2400" dirty="0" smtClean="0"/>
              <a:t>Fortalecer los servicios estatales y municipales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MX" sz="2400" dirty="0" smtClean="0"/>
              <a:t>Organizar los equipos básicos , con el médico familiar como líder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MX" sz="2400" dirty="0" smtClean="0"/>
              <a:t>Capacitar a los miembros del equipo básico en los principios , funciones y actividades de la APS-I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MX" sz="2400" dirty="0" smtClean="0"/>
              <a:t>Fortalecer la supervisión – capacitación del personal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MX" sz="2400" dirty="0" smtClean="0"/>
              <a:t>Crear un programa de incentivos profesionales y laborales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MX" sz="2400" dirty="0" smtClean="0"/>
              <a:t> Mejorar la infraestructura de servicios y </a:t>
            </a:r>
            <a:r>
              <a:rPr lang="es-MX" sz="2400" dirty="0" smtClean="0"/>
              <a:t>presupuestos.</a:t>
            </a:r>
            <a:endParaRPr lang="es-MX" sz="2400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es-MX" sz="2400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es-MX" dirty="0"/>
          </a:p>
          <a:p>
            <a:endParaRPr lang="es-MX" dirty="0"/>
          </a:p>
        </p:txBody>
      </p:sp>
      <p:sp>
        <p:nvSpPr>
          <p:cNvPr id="4" name="CuadroTexto 3"/>
          <p:cNvSpPr txBox="1"/>
          <p:nvPr/>
        </p:nvSpPr>
        <p:spPr>
          <a:xfrm>
            <a:off x="157316" y="980908"/>
            <a:ext cx="120346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MX" sz="2800" dirty="0"/>
              <a:t>Para implementar la </a:t>
            </a:r>
            <a:r>
              <a:rPr lang="es-MX" sz="2800" dirty="0">
                <a:solidFill>
                  <a:srgbClr val="FF0000"/>
                </a:solidFill>
              </a:rPr>
              <a:t>APS Integral </a:t>
            </a:r>
            <a:r>
              <a:rPr lang="es-MX" sz="2800" dirty="0"/>
              <a:t>en el sistema nacional de salud es necesario:</a:t>
            </a:r>
          </a:p>
          <a:p>
            <a:endParaRPr lang="es-MX" sz="28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0469"/>
            <a:ext cx="2684206" cy="4037683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1149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4129" y="-619432"/>
            <a:ext cx="9144000" cy="1417638"/>
          </a:xfrm>
          <a:noFill/>
        </p:spPr>
        <p:txBody>
          <a:bodyPr>
            <a:normAutofit/>
          </a:bodyPr>
          <a:lstStyle/>
          <a:p>
            <a:r>
              <a:rPr lang="es-MX" dirty="0">
                <a:effectLst/>
              </a:rPr>
              <a:t>Conclusiones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10138" y="1600200"/>
            <a:ext cx="11348185" cy="4997152"/>
          </a:xfrm>
        </p:spPr>
        <p:txBody>
          <a:bodyPr>
            <a:normAutofit/>
          </a:bodyPr>
          <a:lstStyle/>
          <a:p>
            <a:pPr lvl="0">
              <a:buClr>
                <a:srgbClr val="800000"/>
              </a:buClr>
              <a:buFont typeface="Wingdings" panose="05000000000000000000" pitchFamily="2" charset="2"/>
              <a:buChar char="§"/>
            </a:pPr>
            <a:r>
              <a:rPr lang="es-MX" sz="2400" dirty="0" smtClean="0"/>
              <a:t>La </a:t>
            </a:r>
            <a:r>
              <a:rPr lang="es-MX" sz="2400" b="1" dirty="0" smtClean="0"/>
              <a:t>Medicina </a:t>
            </a:r>
            <a:r>
              <a:rPr lang="es-MX" sz="2400" b="1" dirty="0"/>
              <a:t>F</a:t>
            </a:r>
            <a:r>
              <a:rPr lang="es-MX" sz="2400" b="1" dirty="0" smtClean="0"/>
              <a:t>amiliar </a:t>
            </a:r>
            <a:r>
              <a:rPr lang="es-MX" sz="2400" dirty="0" smtClean="0"/>
              <a:t>bajo el enfoque de la </a:t>
            </a:r>
            <a:r>
              <a:rPr lang="es-MX" sz="2400" b="1" dirty="0" smtClean="0"/>
              <a:t>APS integral </a:t>
            </a:r>
            <a:r>
              <a:rPr lang="es-MX" sz="2400" dirty="0" smtClean="0"/>
              <a:t>atiende personas y familias y no enfermedades</a:t>
            </a:r>
          </a:p>
          <a:p>
            <a:pPr lvl="0">
              <a:buClr>
                <a:srgbClr val="800000"/>
              </a:buClr>
              <a:buFont typeface="Wingdings" panose="05000000000000000000" pitchFamily="2" charset="2"/>
              <a:buChar char="§"/>
            </a:pPr>
            <a:r>
              <a:rPr lang="es-MX" sz="2400" dirty="0" smtClean="0"/>
              <a:t>Es el </a:t>
            </a:r>
            <a:r>
              <a:rPr lang="es-MX" sz="2400" b="1" dirty="0" smtClean="0"/>
              <a:t>centro</a:t>
            </a:r>
            <a:r>
              <a:rPr lang="es-MX" sz="2400" dirty="0" smtClean="0"/>
              <a:t> del </a:t>
            </a:r>
            <a:r>
              <a:rPr lang="es-MX" sz="2400" b="1" dirty="0" smtClean="0"/>
              <a:t>proceso de la atención </a:t>
            </a:r>
            <a:r>
              <a:rPr lang="es-MX" sz="2400" dirty="0" smtClean="0"/>
              <a:t>y </a:t>
            </a:r>
            <a:r>
              <a:rPr lang="es-MX" sz="2400" b="1" dirty="0" smtClean="0"/>
              <a:t>entrada al sistema</a:t>
            </a:r>
          </a:p>
          <a:p>
            <a:pPr lvl="0">
              <a:buClr>
                <a:srgbClr val="800000"/>
              </a:buClr>
              <a:buFont typeface="Wingdings" panose="05000000000000000000" pitchFamily="2" charset="2"/>
              <a:buChar char="§"/>
            </a:pPr>
            <a:r>
              <a:rPr lang="es-MX" sz="2400" dirty="0" smtClean="0"/>
              <a:t>Para su consolidación es necesario se </a:t>
            </a:r>
            <a:r>
              <a:rPr lang="es-MX" sz="2400" b="1" dirty="0" smtClean="0"/>
              <a:t>coordinen</a:t>
            </a:r>
            <a:r>
              <a:rPr lang="es-MX" sz="2400" dirty="0" smtClean="0"/>
              <a:t> las instituciones de </a:t>
            </a:r>
            <a:r>
              <a:rPr lang="es-MX" sz="2400" b="1" dirty="0" smtClean="0"/>
              <a:t>salud</a:t>
            </a:r>
            <a:r>
              <a:rPr lang="es-MX" sz="2400" dirty="0" smtClean="0"/>
              <a:t> y de </a:t>
            </a:r>
            <a:r>
              <a:rPr lang="es-MX" sz="2400" b="1" dirty="0" smtClean="0"/>
              <a:t>educación</a:t>
            </a:r>
          </a:p>
          <a:p>
            <a:pPr lvl="0">
              <a:buClr>
                <a:srgbClr val="800000"/>
              </a:buClr>
              <a:buFont typeface="Wingdings" panose="05000000000000000000" pitchFamily="2" charset="2"/>
              <a:buChar char="§"/>
            </a:pPr>
            <a:r>
              <a:rPr lang="es-MX" sz="2400" dirty="0" smtClean="0"/>
              <a:t>Generar </a:t>
            </a:r>
            <a:r>
              <a:rPr lang="es-MX" sz="2400" b="1" dirty="0" smtClean="0"/>
              <a:t>expectativas laborales favorables </a:t>
            </a:r>
            <a:r>
              <a:rPr lang="es-MX" sz="2400" dirty="0" smtClean="0"/>
              <a:t>a los egresados: desarrollo académico e incentivos</a:t>
            </a:r>
          </a:p>
          <a:p>
            <a:pPr lvl="0">
              <a:buClr>
                <a:srgbClr val="800000"/>
              </a:buClr>
              <a:buFont typeface="Wingdings" panose="05000000000000000000" pitchFamily="2" charset="2"/>
              <a:buChar char="§"/>
            </a:pPr>
            <a:r>
              <a:rPr lang="es-MX" sz="2400" b="1" dirty="0" smtClean="0"/>
              <a:t>Recuperar</a:t>
            </a:r>
            <a:r>
              <a:rPr lang="es-MX" sz="2400" dirty="0" smtClean="0"/>
              <a:t> su </a:t>
            </a:r>
            <a:r>
              <a:rPr lang="es-MX" sz="2400" b="1" dirty="0" smtClean="0"/>
              <a:t>identidad</a:t>
            </a:r>
            <a:r>
              <a:rPr lang="es-MX" sz="2400" dirty="0" smtClean="0"/>
              <a:t> y </a:t>
            </a:r>
            <a:r>
              <a:rPr lang="es-MX" sz="2400" b="1" dirty="0" smtClean="0"/>
              <a:t>prestigio</a:t>
            </a:r>
          </a:p>
          <a:p>
            <a:pPr lvl="0">
              <a:buClr>
                <a:srgbClr val="800000"/>
              </a:buClr>
              <a:buFont typeface="Wingdings" panose="05000000000000000000" pitchFamily="2" charset="2"/>
              <a:buChar char="§"/>
            </a:pPr>
            <a:r>
              <a:rPr lang="es-MX" sz="2400" dirty="0" smtClean="0"/>
              <a:t>Se convierta la </a:t>
            </a:r>
            <a:r>
              <a:rPr lang="es-MX" sz="2400" b="1" dirty="0" smtClean="0"/>
              <a:t>Medicina Familiar </a:t>
            </a:r>
            <a:r>
              <a:rPr lang="es-MX" sz="2400" dirty="0" smtClean="0"/>
              <a:t>en una </a:t>
            </a:r>
            <a:r>
              <a:rPr lang="es-MX" sz="2400" b="1" dirty="0" smtClean="0"/>
              <a:t>opción atractiva </a:t>
            </a:r>
            <a:r>
              <a:rPr lang="es-MX" sz="2400" dirty="0" smtClean="0"/>
              <a:t>como como </a:t>
            </a:r>
            <a:r>
              <a:rPr lang="es-MX" sz="2400" b="1" dirty="0" smtClean="0"/>
              <a:t>carrera y especialidad</a:t>
            </a:r>
            <a:endParaRPr lang="es-MX" sz="2400" b="1" dirty="0"/>
          </a:p>
        </p:txBody>
      </p:sp>
    </p:spTree>
    <p:extLst>
      <p:ext uri="{BB962C8B-B14F-4D97-AF65-F5344CB8AC3E}">
        <p14:creationId xmlns:p14="http://schemas.microsoft.com/office/powerpoint/2010/main" val="153489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09" y="0"/>
            <a:ext cx="11128208" cy="7340595"/>
          </a:xfrm>
          <a:prstGeom prst="rect">
            <a:avLst/>
          </a:prstGeom>
        </p:spPr>
      </p:pic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CuadroTexto 2"/>
          <p:cNvSpPr txBox="1"/>
          <p:nvPr/>
        </p:nvSpPr>
        <p:spPr>
          <a:xfrm>
            <a:off x="490888" y="279133"/>
            <a:ext cx="46875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dirty="0">
                <a:solidFill>
                  <a:srgbClr val="FF000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GRACIAS</a:t>
            </a:r>
            <a:endParaRPr lang="es-MX" sz="6600" dirty="0">
              <a:solidFill>
                <a:srgbClr val="FF0000"/>
              </a:solidFill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498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0987" y="-43086"/>
            <a:ext cx="9601200" cy="1143000"/>
          </a:xfrm>
        </p:spPr>
        <p:txBody>
          <a:bodyPr/>
          <a:lstStyle/>
          <a:p>
            <a:r>
              <a:rPr lang="es-ES" dirty="0" smtClean="0"/>
              <a:t>propósito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2876" y="1952625"/>
            <a:ext cx="5791200" cy="4000500"/>
          </a:xfrm>
        </p:spPr>
        <p:txBody>
          <a:bodyPr>
            <a:normAutofit/>
          </a:bodyPr>
          <a:lstStyle/>
          <a:p>
            <a:pPr marL="45720" indent="0" algn="just">
              <a:lnSpc>
                <a:spcPct val="150000"/>
              </a:lnSpc>
              <a:buNone/>
            </a:pPr>
            <a:r>
              <a:rPr lang="es-MX" sz="2400" dirty="0"/>
              <a:t>Presentar un </a:t>
            </a:r>
            <a:r>
              <a:rPr lang="es-MX" sz="2400" b="1" dirty="0"/>
              <a:t>panorama</a:t>
            </a:r>
            <a:r>
              <a:rPr lang="es-MX" sz="2400" dirty="0"/>
              <a:t> de </a:t>
            </a:r>
            <a:r>
              <a:rPr lang="es-MX" sz="2400" dirty="0" smtClean="0"/>
              <a:t>los principales retos en </a:t>
            </a:r>
            <a:r>
              <a:rPr lang="es-MX" sz="2400" b="1" dirty="0" smtClean="0"/>
              <a:t>salud </a:t>
            </a:r>
            <a:r>
              <a:rPr lang="es-MX" sz="2400" dirty="0"/>
              <a:t>en la </a:t>
            </a:r>
            <a:r>
              <a:rPr lang="es-MX" sz="2400" dirty="0" smtClean="0"/>
              <a:t>región sur - sureste, y analizar el papel  de la estrategia de </a:t>
            </a:r>
            <a:r>
              <a:rPr lang="es-MX" sz="2400" b="1" dirty="0" smtClean="0"/>
              <a:t>Atención Primaria a la Salud</a:t>
            </a:r>
            <a:r>
              <a:rPr lang="es-MX" sz="2400" dirty="0" smtClean="0"/>
              <a:t>  en la atención de los </a:t>
            </a:r>
            <a:r>
              <a:rPr lang="es-MX" sz="2400" b="1" dirty="0" smtClean="0"/>
              <a:t>grupos </a:t>
            </a:r>
            <a:r>
              <a:rPr lang="es-MX" sz="2400" b="1" dirty="0"/>
              <a:t>vulnerables </a:t>
            </a:r>
            <a:r>
              <a:rPr lang="es-MX" sz="2400" dirty="0"/>
              <a:t>en </a:t>
            </a:r>
            <a:r>
              <a:rPr lang="es-MX" sz="2400" dirty="0" smtClean="0"/>
              <a:t>salud.</a:t>
            </a:r>
            <a:endParaRPr lang="es-MX" sz="2400" dirty="0"/>
          </a:p>
          <a:p>
            <a:pPr algn="just"/>
            <a:endParaRPr lang="es-MX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9210" y="122792"/>
            <a:ext cx="2847079" cy="201795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285" y="3016888"/>
            <a:ext cx="3157947" cy="208003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8816" y="4366479"/>
            <a:ext cx="2936208" cy="1863763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7475" y="674114"/>
            <a:ext cx="2672251" cy="199391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5876" y="2388978"/>
            <a:ext cx="3000300" cy="1685787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74489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93039" y="951653"/>
            <a:ext cx="6401724" cy="563231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Profundos contrastes y asimetrías </a:t>
            </a:r>
            <a:r>
              <a:rPr lang="es-MX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 entidades, municipios, áreas geográficas, etnias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Marcadas desigualdades </a:t>
            </a:r>
            <a:r>
              <a:rPr lang="es-MX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socioeconómicas, geográficas, étnicas y de género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Grandes centros urbanos </a:t>
            </a:r>
            <a:r>
              <a:rPr lang="es-MX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(Cancún, Oaxaca, Tuxtla, Villahermosa)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Localidades rurales </a:t>
            </a:r>
            <a:r>
              <a:rPr lang="es-MX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apartadas y dispersas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Exclusión</a:t>
            </a:r>
            <a:r>
              <a:rPr lang="es-MX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social, marginación, pobreza extrema 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Altos niveles de </a:t>
            </a:r>
            <a:r>
              <a:rPr lang="es-MX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analfabetismo</a:t>
            </a:r>
            <a:endParaRPr lang="es-MX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Bajo acceso a la educación superior</a:t>
            </a:r>
            <a:endParaRPr lang="es-MX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222548" y="951653"/>
            <a:ext cx="4728729" cy="489364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Servicios</a:t>
            </a:r>
            <a:r>
              <a:rPr lang="es-MX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públicos </a:t>
            </a:r>
            <a:r>
              <a:rPr lang="es-MX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deficientes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Migración</a:t>
            </a:r>
            <a:r>
              <a:rPr lang="es-MX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masiva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Diversidad</a:t>
            </a:r>
            <a:r>
              <a:rPr lang="es-MX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biológica y cultural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Pueblos originarios</a:t>
            </a:r>
            <a:r>
              <a:rPr lang="es-MX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MX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29 lenguas autóctonas 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Acceso limitado a servicios de salud </a:t>
            </a:r>
            <a:endParaRPr lang="es-MX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1/3</a:t>
            </a:r>
            <a:r>
              <a:rPr lang="es-MX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habitantes </a:t>
            </a:r>
            <a:r>
              <a:rPr lang="es-MX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</a:t>
            </a:r>
            <a:r>
              <a:rPr lang="es-MX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acceso </a:t>
            </a:r>
            <a:r>
              <a:rPr lang="es-MX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servicios de </a:t>
            </a:r>
            <a:r>
              <a:rPr lang="es-MX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salud</a:t>
            </a:r>
            <a:r>
              <a:rPr lang="es-MX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ni a la </a:t>
            </a:r>
            <a:r>
              <a:rPr lang="es-MX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seguridad social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Casos de </a:t>
            </a:r>
            <a:r>
              <a:rPr lang="es-E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corrupción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Desabasto </a:t>
            </a:r>
            <a:r>
              <a:rPr lang="es-ES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</a:t>
            </a:r>
            <a:r>
              <a:rPr lang="es-ES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medicamentos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Recursos </a:t>
            </a:r>
            <a:r>
              <a:rPr lang="es-E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insuficientes</a:t>
            </a:r>
            <a:endParaRPr lang="es-MX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45440" y="142081"/>
            <a:ext cx="59029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cap="all" dirty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rPr>
              <a:t>La Región Sur – Sureste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7222549" y="6267450"/>
            <a:ext cx="4814454" cy="52322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s-MX" sz="28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RESUMEN LA REGIÓN</a:t>
            </a:r>
            <a:r>
              <a:rPr lang="es-MX" sz="28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   </a:t>
            </a:r>
          </a:p>
        </p:txBody>
      </p:sp>
    </p:spTree>
    <p:extLst>
      <p:ext uri="{BB962C8B-B14F-4D97-AF65-F5344CB8AC3E}">
        <p14:creationId xmlns:p14="http://schemas.microsoft.com/office/powerpoint/2010/main" val="408280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257175" y="2606040"/>
            <a:ext cx="11858625" cy="27432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s-MX" sz="3200" cap="none" dirty="0" smtClean="0">
                <a:solidFill>
                  <a:srgbClr val="C00000"/>
                </a:solidFill>
              </a:rPr>
              <a:t>Según e</a:t>
            </a:r>
            <a:r>
              <a:rPr lang="es-MX" sz="3200" b="1" cap="none" dirty="0" smtClean="0">
                <a:solidFill>
                  <a:srgbClr val="C00000"/>
                </a:solidFill>
              </a:rPr>
              <a:t>l </a:t>
            </a:r>
            <a:r>
              <a:rPr lang="es-MX" sz="3200" cap="none" dirty="0">
                <a:solidFill>
                  <a:srgbClr val="C00000"/>
                </a:solidFill>
              </a:rPr>
              <a:t>P</a:t>
            </a:r>
            <a:r>
              <a:rPr lang="es-MX" sz="3200" b="1" cap="none" dirty="0" smtClean="0">
                <a:solidFill>
                  <a:srgbClr val="C00000"/>
                </a:solidFill>
              </a:rPr>
              <a:t>royecto Alternativo de Nación 2018-2024 </a:t>
            </a:r>
            <a:br>
              <a:rPr lang="es-MX" sz="3200" b="1" cap="none" dirty="0" smtClean="0">
                <a:solidFill>
                  <a:srgbClr val="C00000"/>
                </a:solidFill>
              </a:rPr>
            </a:br>
            <a:r>
              <a:rPr lang="es-MX" sz="3200" b="1" cap="none" dirty="0" smtClean="0">
                <a:solidFill>
                  <a:srgbClr val="C00000"/>
                </a:solidFill>
              </a:rPr>
              <a:t>la Región </a:t>
            </a:r>
            <a:r>
              <a:rPr lang="es-MX" sz="3200" cap="none" dirty="0">
                <a:solidFill>
                  <a:srgbClr val="C00000"/>
                </a:solidFill>
              </a:rPr>
              <a:t>S</a:t>
            </a:r>
            <a:r>
              <a:rPr lang="es-MX" sz="3200" b="1" cap="none" dirty="0" smtClean="0">
                <a:solidFill>
                  <a:srgbClr val="C00000"/>
                </a:solidFill>
              </a:rPr>
              <a:t>ur – Sureste recibirá  la más alta prioridad en los programas y acciones del gobierno  </a:t>
            </a:r>
            <a:r>
              <a:rPr lang="es-MX" sz="3200" cap="none" dirty="0" smtClean="0">
                <a:solidFill>
                  <a:srgbClr val="C00000"/>
                </a:solidFill>
              </a:rPr>
              <a:t/>
            </a:r>
            <a:br>
              <a:rPr lang="es-MX" sz="3200" cap="none" dirty="0" smtClean="0">
                <a:solidFill>
                  <a:srgbClr val="C00000"/>
                </a:solidFill>
              </a:rPr>
            </a:br>
            <a:endParaRPr lang="es-MX" sz="3200" cap="none" dirty="0">
              <a:solidFill>
                <a:srgbClr val="C0000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056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4516582" y="781050"/>
            <a:ext cx="7675418" cy="5905500"/>
          </a:xfrm>
          <a:blipFill>
            <a:blip r:embed="rId2"/>
            <a:tile tx="0" ty="0" sx="100000" sy="100000" flip="none" algn="tl"/>
          </a:blipFill>
          <a:ln w="19050">
            <a:solidFill>
              <a:srgbClr val="0066FF"/>
            </a:solidFill>
          </a:ln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200000"/>
              </a:lnSpc>
              <a:buNone/>
            </a:pPr>
            <a:r>
              <a:rPr lang="es-MX" sz="2400" b="1" dirty="0"/>
              <a:t>¿Cuáles </a:t>
            </a:r>
            <a:r>
              <a:rPr lang="es-MX" sz="2400" dirty="0"/>
              <a:t>son los principales </a:t>
            </a:r>
            <a:r>
              <a:rPr lang="es-MX" sz="2400" b="1" dirty="0"/>
              <a:t>problemas de salud</a:t>
            </a:r>
            <a:r>
              <a:rPr lang="es-MX" sz="2400" dirty="0"/>
              <a:t>, enfermedades o factores de riesgo que afectan la salud de la </a:t>
            </a:r>
            <a:r>
              <a:rPr lang="es-MX" sz="2400" b="1" dirty="0"/>
              <a:t>región sur – sureste </a:t>
            </a:r>
            <a:r>
              <a:rPr lang="es-MX" sz="2400" dirty="0"/>
              <a:t>de México que deben formar parte de la </a:t>
            </a:r>
            <a:r>
              <a:rPr lang="es-MX" sz="2400" b="1" dirty="0"/>
              <a:t>agenda de </a:t>
            </a:r>
            <a:r>
              <a:rPr lang="es-MX" sz="2400" b="1" dirty="0" smtClean="0"/>
              <a:t>salud </a:t>
            </a:r>
            <a:r>
              <a:rPr lang="es-MX" sz="2400" dirty="0"/>
              <a:t>y generar una </a:t>
            </a:r>
            <a:r>
              <a:rPr lang="es-MX" sz="2400" b="1" dirty="0"/>
              <a:t>respuesta</a:t>
            </a:r>
            <a:r>
              <a:rPr lang="es-MX" sz="2400" dirty="0"/>
              <a:t> de las </a:t>
            </a:r>
            <a:r>
              <a:rPr lang="es-MX" sz="2400" b="1" dirty="0"/>
              <a:t>instituciones de salud</a:t>
            </a:r>
            <a:r>
              <a:rPr lang="es-MX" sz="2400" dirty="0"/>
              <a:t>, los </a:t>
            </a:r>
            <a:r>
              <a:rPr lang="es-MX" sz="2400" b="1" dirty="0"/>
              <a:t>Gobiernos</a:t>
            </a:r>
            <a:r>
              <a:rPr lang="es-MX" sz="2400" dirty="0"/>
              <a:t> (municipales, estatales y federales), las </a:t>
            </a:r>
            <a:r>
              <a:rPr lang="es-MX" sz="2400" b="1" dirty="0"/>
              <a:t>instituciones académicas</a:t>
            </a:r>
            <a:r>
              <a:rPr lang="es-MX" sz="2400" dirty="0"/>
              <a:t>, y la </a:t>
            </a:r>
            <a:r>
              <a:rPr lang="es-MX" sz="2400" b="1" dirty="0"/>
              <a:t>sociedad civil</a:t>
            </a:r>
            <a:r>
              <a:rPr lang="es-MX" sz="2400" dirty="0"/>
              <a:t>, que permita </a:t>
            </a:r>
            <a:r>
              <a:rPr lang="es-MX" sz="2400" b="1" dirty="0"/>
              <a:t>desarrollar estrategias </a:t>
            </a:r>
            <a:r>
              <a:rPr lang="es-MX" sz="2400" dirty="0"/>
              <a:t>y </a:t>
            </a:r>
            <a:r>
              <a:rPr lang="es-MX" sz="2400" b="1" dirty="0"/>
              <a:t>acciones efectivas </a:t>
            </a:r>
            <a:r>
              <a:rPr lang="es-MX" sz="2400" dirty="0"/>
              <a:t>en </a:t>
            </a:r>
            <a:r>
              <a:rPr lang="es-MX" sz="2400" b="1" dirty="0"/>
              <a:t>beneficio </a:t>
            </a:r>
            <a:r>
              <a:rPr lang="es-MX" sz="2400" dirty="0"/>
              <a:t>de la </a:t>
            </a:r>
            <a:r>
              <a:rPr lang="es-MX" sz="2400" b="1" dirty="0"/>
              <a:t>población?</a:t>
            </a:r>
            <a:endParaRPr lang="es-MX" sz="2400" dirty="0"/>
          </a:p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304165" y="490875"/>
            <a:ext cx="2077085" cy="76944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4400" b="1" cap="all" dirty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rPr>
              <a:t>Retos</a:t>
            </a:r>
            <a:endParaRPr lang="es-MX" sz="4400" b="1" cap="all" dirty="0">
              <a:solidFill>
                <a:schemeClr val="accent1"/>
              </a:solidFill>
              <a:effectLst>
                <a:outerShdw blurRad="38100" dist="25400" dir="18900000" algn="bl" rotWithShape="0">
                  <a:schemeClr val="bg1">
                    <a:alpha val="8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15390" t="3557" r="15899" b="2029"/>
          <a:stretch/>
        </p:blipFill>
        <p:spPr>
          <a:xfrm>
            <a:off x="0" y="2027093"/>
            <a:ext cx="3065177" cy="421178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6074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63525" y="3429000"/>
            <a:ext cx="11664950" cy="1498887"/>
          </a:xfrm>
          <a:solidFill>
            <a:schemeClr val="accent1">
              <a:lumMod val="50000"/>
            </a:schemeClr>
          </a:solidFill>
        </p:spPr>
        <p:txBody>
          <a:bodyPr>
            <a:normAutofit fontScale="90000"/>
          </a:bodyPr>
          <a:lstStyle/>
          <a:p>
            <a:pPr lvl="0" algn="ctr">
              <a:lnSpc>
                <a:spcPct val="150000"/>
              </a:lnSpc>
            </a:pPr>
            <a:r>
              <a:rPr lang="es-MX" sz="3600" b="1" dirty="0" smtClean="0">
                <a:solidFill>
                  <a:schemeClr val="bg1"/>
                </a:solidFill>
              </a:rPr>
              <a:t>I. Persistencia </a:t>
            </a:r>
            <a:r>
              <a:rPr lang="es-MX" sz="3600" b="1" dirty="0">
                <a:solidFill>
                  <a:schemeClr val="bg1"/>
                </a:solidFill>
              </a:rPr>
              <a:t>de problemas y </a:t>
            </a:r>
            <a:r>
              <a:rPr lang="es-MX" sz="3600" b="1" dirty="0" smtClean="0">
                <a:solidFill>
                  <a:schemeClr val="bg1"/>
                </a:solidFill>
              </a:rPr>
              <a:t>enfermedades </a:t>
            </a:r>
            <a:br>
              <a:rPr lang="es-MX" sz="3600" b="1" dirty="0" smtClean="0">
                <a:solidFill>
                  <a:schemeClr val="bg1"/>
                </a:solidFill>
              </a:rPr>
            </a:br>
            <a:r>
              <a:rPr lang="es-MX" sz="3600" b="1" dirty="0" smtClean="0">
                <a:solidFill>
                  <a:schemeClr val="bg1"/>
                </a:solidFill>
              </a:rPr>
              <a:t> </a:t>
            </a:r>
            <a:r>
              <a:rPr lang="es-MX" sz="3600" b="1" dirty="0">
                <a:solidFill>
                  <a:schemeClr val="bg1"/>
                </a:solidFill>
              </a:rPr>
              <a:t>pre-transicionales o del </a:t>
            </a:r>
            <a:r>
              <a:rPr lang="es-MX" sz="3600" b="1" dirty="0" smtClean="0">
                <a:solidFill>
                  <a:schemeClr val="bg1"/>
                </a:solidFill>
              </a:rPr>
              <a:t>rezago</a:t>
            </a:r>
            <a:endParaRPr lang="es-MX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34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/>
          </p:nvPr>
        </p:nvGraphicFramePr>
        <p:xfrm>
          <a:off x="0" y="607278"/>
          <a:ext cx="6096000" cy="3172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840798" y="145613"/>
            <a:ext cx="4114800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0066FF"/>
                </a:solidFill>
              </a:rPr>
              <a:t>Mortalidad Materna muy alta</a:t>
            </a:r>
            <a:endParaRPr lang="es-MX" dirty="0" smtClean="0">
              <a:solidFill>
                <a:srgbClr val="0066FF"/>
              </a:solidFill>
            </a:endParaRPr>
          </a:p>
        </p:txBody>
      </p:sp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2345058183"/>
              </p:ext>
            </p:extLst>
          </p:nvPr>
        </p:nvGraphicFramePr>
        <p:xfrm>
          <a:off x="6229350" y="3890664"/>
          <a:ext cx="5990359" cy="2923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ángulo 10"/>
          <p:cNvSpPr/>
          <p:nvPr/>
        </p:nvSpPr>
        <p:spPr>
          <a:xfrm>
            <a:off x="6816435" y="3429000"/>
            <a:ext cx="5306291" cy="461665"/>
          </a:xfrm>
          <a:prstGeom prst="rect">
            <a:avLst/>
          </a:prstGeom>
          <a:solidFill>
            <a:schemeClr val="bg1"/>
          </a:solidFill>
          <a:ln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s-MX" sz="2400" b="1" dirty="0" smtClean="0">
                <a:solidFill>
                  <a:srgbClr val="C00000"/>
                </a:solidFill>
              </a:rPr>
              <a:t>Mortalidad por Cáncer </a:t>
            </a:r>
            <a:r>
              <a:rPr lang="es-MX" sz="2400" b="1" dirty="0" err="1" smtClean="0">
                <a:solidFill>
                  <a:srgbClr val="C00000"/>
                </a:solidFill>
              </a:rPr>
              <a:t>Cérvicouterino</a:t>
            </a:r>
            <a:endParaRPr lang="es-MX" sz="2400" dirty="0" smtClean="0">
              <a:solidFill>
                <a:srgbClr val="C00000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83993" y="4241101"/>
            <a:ext cx="63453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prstClr val="black"/>
                </a:solidFill>
              </a:rPr>
              <a:t>Inseguridad alimentaria</a:t>
            </a:r>
            <a:r>
              <a:rPr lang="es-MX" sz="2400" dirty="0" smtClean="0">
                <a:solidFill>
                  <a:prstClr val="black"/>
                </a:solidFill>
              </a:rPr>
              <a:t>: 8 de cada 10 personas </a:t>
            </a:r>
          </a:p>
          <a:p>
            <a:r>
              <a:rPr lang="es-MX" sz="2400" b="1" dirty="0" smtClean="0">
                <a:solidFill>
                  <a:prstClr val="black"/>
                </a:solidFill>
              </a:rPr>
              <a:t>Restricción nutricional intrauterina</a:t>
            </a:r>
            <a:r>
              <a:rPr lang="es-MX" sz="2400" dirty="0" smtClean="0">
                <a:solidFill>
                  <a:prstClr val="black"/>
                </a:solidFill>
              </a:rPr>
              <a:t>: Chiapas 8.4% (rural 11.5%), Q. Roo 8.3% de Bajo Peso Nacer.  </a:t>
            </a:r>
          </a:p>
          <a:p>
            <a:r>
              <a:rPr lang="es-MX" sz="2400" b="1" dirty="0" smtClean="0">
                <a:solidFill>
                  <a:prstClr val="black"/>
                </a:solidFill>
              </a:rPr>
              <a:t>Desnutrición crónica </a:t>
            </a:r>
            <a:r>
              <a:rPr lang="es-MX" sz="2400" dirty="0" smtClean="0">
                <a:solidFill>
                  <a:prstClr val="black"/>
                </a:solidFill>
              </a:rPr>
              <a:t>(talla baja  &lt;5 años): </a:t>
            </a:r>
            <a:r>
              <a:rPr lang="es-MX" sz="2400" dirty="0">
                <a:solidFill>
                  <a:prstClr val="black"/>
                </a:solidFill>
              </a:rPr>
              <a:t>Oaxaca </a:t>
            </a:r>
            <a:r>
              <a:rPr lang="es-MX" sz="2400" b="1" dirty="0">
                <a:solidFill>
                  <a:prstClr val="black"/>
                </a:solidFill>
              </a:rPr>
              <a:t>20.7</a:t>
            </a:r>
            <a:r>
              <a:rPr lang="es-MX" sz="2400" dirty="0" smtClean="0">
                <a:solidFill>
                  <a:prstClr val="black"/>
                </a:solidFill>
              </a:rPr>
              <a:t>%, Campeche 13.7%, </a:t>
            </a:r>
            <a:r>
              <a:rPr lang="es-MX" sz="2400" dirty="0">
                <a:solidFill>
                  <a:prstClr val="black"/>
                </a:solidFill>
              </a:rPr>
              <a:t>Chiapas 13.6</a:t>
            </a:r>
            <a:r>
              <a:rPr lang="es-MX" sz="2400" dirty="0" smtClean="0">
                <a:solidFill>
                  <a:prstClr val="black"/>
                </a:solidFill>
              </a:rPr>
              <a:t>%, Q. Roo 12%, Tabasco 9% (ENSANUT, 2012)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6345383" y="674399"/>
            <a:ext cx="60960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prstClr val="black"/>
                </a:solidFill>
              </a:rPr>
              <a:t>Tuberculosis</a:t>
            </a:r>
          </a:p>
          <a:p>
            <a:r>
              <a:rPr lang="es-MX" sz="2400" u="sng" dirty="0" smtClean="0">
                <a:solidFill>
                  <a:prstClr val="black"/>
                </a:solidFill>
              </a:rPr>
              <a:t>Incidencia</a:t>
            </a:r>
            <a:r>
              <a:rPr lang="es-MX" sz="2400" dirty="0" smtClean="0">
                <a:solidFill>
                  <a:prstClr val="black"/>
                </a:solidFill>
              </a:rPr>
              <a:t> (tasa / 100 mil habs.): Tabasco </a:t>
            </a:r>
            <a:r>
              <a:rPr lang="es-MX" sz="2400" b="1" dirty="0" smtClean="0">
                <a:solidFill>
                  <a:prstClr val="black"/>
                </a:solidFill>
              </a:rPr>
              <a:t>30.1,</a:t>
            </a:r>
            <a:r>
              <a:rPr lang="es-MX" sz="2400" dirty="0" smtClean="0">
                <a:solidFill>
                  <a:prstClr val="black"/>
                </a:solidFill>
              </a:rPr>
              <a:t> Chiapas </a:t>
            </a:r>
            <a:r>
              <a:rPr lang="es-MX" sz="2400" b="1" dirty="0" smtClean="0">
                <a:solidFill>
                  <a:prstClr val="black"/>
                </a:solidFill>
              </a:rPr>
              <a:t>21.7</a:t>
            </a:r>
            <a:r>
              <a:rPr lang="es-MX" sz="2400" dirty="0" smtClean="0">
                <a:solidFill>
                  <a:prstClr val="black"/>
                </a:solidFill>
              </a:rPr>
              <a:t>, Campeche </a:t>
            </a:r>
            <a:r>
              <a:rPr lang="es-MX" sz="2400" b="1" dirty="0" smtClean="0">
                <a:solidFill>
                  <a:prstClr val="black"/>
                </a:solidFill>
              </a:rPr>
              <a:t>17.1</a:t>
            </a:r>
            <a:r>
              <a:rPr lang="es-MX" sz="2400" dirty="0" smtClean="0">
                <a:solidFill>
                  <a:prstClr val="black"/>
                </a:solidFill>
              </a:rPr>
              <a:t>, Q. Roo </a:t>
            </a:r>
            <a:r>
              <a:rPr lang="es-MX" sz="2400" b="1" dirty="0" smtClean="0">
                <a:solidFill>
                  <a:prstClr val="black"/>
                </a:solidFill>
              </a:rPr>
              <a:t>16.4</a:t>
            </a:r>
            <a:r>
              <a:rPr lang="es-MX" sz="2400" dirty="0" smtClean="0">
                <a:solidFill>
                  <a:prstClr val="black"/>
                </a:solidFill>
              </a:rPr>
              <a:t>, Oaxaca </a:t>
            </a:r>
            <a:r>
              <a:rPr lang="es-MX" sz="2400" b="1" dirty="0" smtClean="0">
                <a:solidFill>
                  <a:prstClr val="black"/>
                </a:solidFill>
              </a:rPr>
              <a:t>14.3 </a:t>
            </a:r>
          </a:p>
          <a:p>
            <a:endParaRPr lang="es-MX" sz="2400" u="sng" dirty="0" smtClean="0">
              <a:solidFill>
                <a:prstClr val="black"/>
              </a:solidFill>
            </a:endParaRPr>
          </a:p>
          <a:p>
            <a:r>
              <a:rPr lang="es-MX" sz="2400" u="sng" dirty="0" smtClean="0">
                <a:solidFill>
                  <a:prstClr val="black"/>
                </a:solidFill>
              </a:rPr>
              <a:t>Mortalidad</a:t>
            </a:r>
            <a:r>
              <a:rPr lang="es-MX" sz="2400" dirty="0" smtClean="0">
                <a:solidFill>
                  <a:prstClr val="black"/>
                </a:solidFill>
              </a:rPr>
              <a:t> (tasa / 100 mil habs.): la más alta Chiapas </a:t>
            </a:r>
            <a:r>
              <a:rPr lang="es-MX" sz="2400" b="1" dirty="0" smtClean="0">
                <a:solidFill>
                  <a:prstClr val="black"/>
                </a:solidFill>
              </a:rPr>
              <a:t>2.7</a:t>
            </a:r>
            <a:r>
              <a:rPr lang="es-MX" sz="2400" dirty="0" smtClean="0">
                <a:solidFill>
                  <a:prstClr val="black"/>
                </a:solidFill>
              </a:rPr>
              <a:t>, Q. Roo </a:t>
            </a:r>
            <a:r>
              <a:rPr lang="es-MX" sz="2400" b="1" dirty="0" smtClean="0">
                <a:solidFill>
                  <a:prstClr val="black"/>
                </a:solidFill>
              </a:rPr>
              <a:t>1.7 </a:t>
            </a:r>
            <a:r>
              <a:rPr lang="es-MX" sz="2400" dirty="0" smtClean="0">
                <a:solidFill>
                  <a:prstClr val="black"/>
                </a:solidFill>
              </a:rPr>
              <a:t>(CENAPRECE, 2017)</a:t>
            </a:r>
          </a:p>
          <a:p>
            <a:endParaRPr lang="es-ES" sz="2400" dirty="0">
              <a:solidFill>
                <a:prstClr val="black"/>
              </a:solidFill>
            </a:endParaRPr>
          </a:p>
          <a:p>
            <a:endParaRPr lang="es-MX" sz="2000" dirty="0">
              <a:solidFill>
                <a:prstClr val="black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8084127" y="145613"/>
            <a:ext cx="2119746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C00000"/>
                </a:solidFill>
              </a:rPr>
              <a:t>Transmisibles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1575089" y="3779436"/>
            <a:ext cx="2008909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0070C0"/>
                </a:solidFill>
              </a:rPr>
              <a:t>Malnutrición</a:t>
            </a:r>
          </a:p>
        </p:txBody>
      </p:sp>
    </p:spTree>
    <p:extLst>
      <p:ext uri="{BB962C8B-B14F-4D97-AF65-F5344CB8AC3E}">
        <p14:creationId xmlns:p14="http://schemas.microsoft.com/office/powerpoint/2010/main" val="366846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480994"/>
            <a:ext cx="7431335" cy="513059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7540337" y="4242287"/>
            <a:ext cx="4651663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2400" b="1" dirty="0" smtClean="0">
                <a:solidFill>
                  <a:prstClr val="black"/>
                </a:solidFill>
              </a:rPr>
              <a:t>Otras Zoonosis Desatendidas </a:t>
            </a:r>
            <a:r>
              <a:rPr lang="es-MX" sz="2400" dirty="0" smtClean="0">
                <a:solidFill>
                  <a:prstClr val="black"/>
                </a:solidFill>
              </a:rPr>
              <a:t>de importancia para la salud pública de la región: </a:t>
            </a:r>
            <a:r>
              <a:rPr lang="es-MX" sz="2400" b="1" dirty="0" err="1" smtClean="0">
                <a:solidFill>
                  <a:prstClr val="black"/>
                </a:solidFill>
              </a:rPr>
              <a:t>Leishmaniasis</a:t>
            </a:r>
            <a:r>
              <a:rPr lang="es-MX" sz="2400" b="1" dirty="0" smtClean="0">
                <a:solidFill>
                  <a:prstClr val="black"/>
                </a:solidFill>
              </a:rPr>
              <a:t>, Chagas, Parasitosis intestinales</a:t>
            </a:r>
          </a:p>
          <a:p>
            <a:pPr>
              <a:lnSpc>
                <a:spcPct val="150000"/>
              </a:lnSpc>
            </a:pPr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704109" y="147659"/>
            <a:ext cx="85344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0066FF"/>
                </a:solidFill>
              </a:rPr>
              <a:t>Enfermedades emergentes transmitidas por vector (ETVE)</a:t>
            </a:r>
          </a:p>
        </p:txBody>
      </p:sp>
      <p:sp>
        <p:nvSpPr>
          <p:cNvPr id="9" name="Marcador de contenido 8"/>
          <p:cNvSpPr>
            <a:spLocks noGrp="1"/>
          </p:cNvSpPr>
          <p:nvPr>
            <p:ph idx="1"/>
          </p:nvPr>
        </p:nvSpPr>
        <p:spPr>
          <a:xfrm>
            <a:off x="203539" y="1101766"/>
            <a:ext cx="7024255" cy="559723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s-MX" sz="6400" dirty="0"/>
          </a:p>
          <a:p>
            <a:pPr marL="0" indent="0">
              <a:buNone/>
            </a:pPr>
            <a:endParaRPr lang="es-MX" sz="8000" b="1" dirty="0" smtClean="0">
              <a:solidFill>
                <a:srgbClr val="0066FF"/>
              </a:solidFill>
            </a:endParaRPr>
          </a:p>
          <a:p>
            <a:pPr>
              <a:lnSpc>
                <a:spcPct val="170000"/>
              </a:lnSpc>
              <a:buClr>
                <a:srgbClr val="0070C0"/>
              </a:buClr>
              <a:buSzPct val="118000"/>
              <a:buFont typeface="Wingdings" panose="05000000000000000000" pitchFamily="2" charset="2"/>
              <a:buChar char="§"/>
            </a:pPr>
            <a:r>
              <a:rPr lang="es-MX" sz="9600" dirty="0" smtClean="0"/>
              <a:t>Incidencia </a:t>
            </a:r>
            <a:r>
              <a:rPr lang="es-MX" sz="9600" dirty="0"/>
              <a:t>de </a:t>
            </a:r>
            <a:r>
              <a:rPr lang="es-MX" sz="9600" b="1" dirty="0">
                <a:solidFill>
                  <a:srgbClr val="0066FF"/>
                </a:solidFill>
              </a:rPr>
              <a:t>DENGUE</a:t>
            </a:r>
            <a:r>
              <a:rPr lang="es-MX" sz="9600" dirty="0"/>
              <a:t> (casos/100 mil, SE 38 2017): Chiapas </a:t>
            </a:r>
            <a:r>
              <a:rPr lang="es-MX" sz="9600" b="1" dirty="0"/>
              <a:t>16.6,</a:t>
            </a:r>
            <a:r>
              <a:rPr lang="es-MX" sz="9600" dirty="0"/>
              <a:t> Q. Roo </a:t>
            </a:r>
            <a:r>
              <a:rPr lang="es-MX" sz="9600" b="1" dirty="0"/>
              <a:t>6.5,</a:t>
            </a:r>
            <a:r>
              <a:rPr lang="es-MX" sz="9600" dirty="0"/>
              <a:t> Tabasco </a:t>
            </a:r>
            <a:r>
              <a:rPr lang="es-MX" sz="9600" b="1" dirty="0"/>
              <a:t>3.3</a:t>
            </a:r>
            <a:r>
              <a:rPr lang="es-MX" sz="9600" dirty="0"/>
              <a:t>, Campeche </a:t>
            </a:r>
            <a:r>
              <a:rPr lang="es-MX" sz="9600" b="1" dirty="0"/>
              <a:t>1.</a:t>
            </a:r>
          </a:p>
          <a:p>
            <a:pPr>
              <a:lnSpc>
                <a:spcPct val="170000"/>
              </a:lnSpc>
              <a:buClr>
                <a:srgbClr val="0070C0"/>
              </a:buClr>
              <a:buSzPct val="118000"/>
              <a:buFont typeface="Wingdings" panose="05000000000000000000" pitchFamily="2" charset="2"/>
              <a:buChar char="§"/>
            </a:pPr>
            <a:r>
              <a:rPr lang="es-MX" sz="9600" dirty="0" smtClean="0"/>
              <a:t>Casos </a:t>
            </a:r>
            <a:r>
              <a:rPr lang="es-MX" sz="9600" dirty="0"/>
              <a:t>confirmados de </a:t>
            </a:r>
            <a:r>
              <a:rPr lang="es-MX" sz="9600" b="1" dirty="0">
                <a:solidFill>
                  <a:srgbClr val="0070C0"/>
                </a:solidFill>
              </a:rPr>
              <a:t>C</a:t>
            </a:r>
            <a:r>
              <a:rPr lang="es-MX" sz="9600" b="1" dirty="0">
                <a:solidFill>
                  <a:srgbClr val="0066FF"/>
                </a:solidFill>
              </a:rPr>
              <a:t>HIKUNGUNYA</a:t>
            </a:r>
            <a:r>
              <a:rPr lang="es-MX" sz="9600" dirty="0"/>
              <a:t> (2014-2017): Chiapas </a:t>
            </a:r>
            <a:r>
              <a:rPr lang="es-MX" sz="9600" b="1" dirty="0"/>
              <a:t>700</a:t>
            </a:r>
            <a:r>
              <a:rPr lang="es-MX" sz="9600" dirty="0"/>
              <a:t>, Campeche </a:t>
            </a:r>
            <a:r>
              <a:rPr lang="es-MX" sz="9600" b="1" dirty="0"/>
              <a:t>285</a:t>
            </a:r>
            <a:r>
              <a:rPr lang="es-MX" sz="9600" dirty="0"/>
              <a:t>, Q. Roo </a:t>
            </a:r>
            <a:r>
              <a:rPr lang="es-MX" sz="9600" b="1" dirty="0"/>
              <a:t>234</a:t>
            </a:r>
            <a:r>
              <a:rPr lang="es-MX" sz="9600" dirty="0"/>
              <a:t>, Tabasco </a:t>
            </a:r>
            <a:r>
              <a:rPr lang="es-MX" sz="9600" b="1" dirty="0"/>
              <a:t>64 </a:t>
            </a:r>
            <a:r>
              <a:rPr lang="es-MX" sz="9600" dirty="0"/>
              <a:t>(SINAVE/DGE)</a:t>
            </a:r>
          </a:p>
          <a:p>
            <a:pPr>
              <a:lnSpc>
                <a:spcPct val="170000"/>
              </a:lnSpc>
              <a:buClr>
                <a:srgbClr val="0070C0"/>
              </a:buClr>
              <a:buSzPct val="118000"/>
              <a:buFont typeface="Wingdings" panose="05000000000000000000" pitchFamily="2" charset="2"/>
              <a:buChar char="§"/>
            </a:pPr>
            <a:r>
              <a:rPr lang="es-MX" sz="9600" dirty="0" smtClean="0"/>
              <a:t>Casos </a:t>
            </a:r>
            <a:r>
              <a:rPr lang="es-MX" sz="9600" dirty="0"/>
              <a:t>confirmados de </a:t>
            </a:r>
            <a:r>
              <a:rPr lang="es-MX" sz="9600" b="1" dirty="0">
                <a:solidFill>
                  <a:srgbClr val="0066FF"/>
                </a:solidFill>
              </a:rPr>
              <a:t>ZIKA:</a:t>
            </a:r>
            <a:r>
              <a:rPr lang="es-MX" sz="9600" dirty="0"/>
              <a:t> Yucatán </a:t>
            </a:r>
            <a:r>
              <a:rPr lang="es-MX" sz="9600" b="1" dirty="0"/>
              <a:t>1299</a:t>
            </a:r>
            <a:r>
              <a:rPr lang="es-MX" sz="9600" dirty="0"/>
              <a:t>, Guerrero </a:t>
            </a:r>
            <a:r>
              <a:rPr lang="es-MX" sz="9600" b="1" dirty="0"/>
              <a:t>879</a:t>
            </a:r>
            <a:r>
              <a:rPr lang="es-MX" sz="9600" dirty="0"/>
              <a:t>, Chiapas </a:t>
            </a:r>
            <a:r>
              <a:rPr lang="es-MX" sz="9600" b="1" dirty="0"/>
              <a:t>821</a:t>
            </a:r>
            <a:r>
              <a:rPr lang="es-MX" sz="9600" dirty="0"/>
              <a:t>, Q. Roo </a:t>
            </a:r>
            <a:r>
              <a:rPr lang="es-MX" sz="9600" b="1" dirty="0"/>
              <a:t>386</a:t>
            </a:r>
            <a:r>
              <a:rPr lang="es-MX" sz="9600" dirty="0"/>
              <a:t>, Tabasco </a:t>
            </a:r>
            <a:r>
              <a:rPr lang="es-MX" sz="9600" b="1" dirty="0"/>
              <a:t>364</a:t>
            </a:r>
            <a:r>
              <a:rPr lang="es-MX" sz="9600" dirty="0"/>
              <a:t>, Campeche </a:t>
            </a:r>
            <a:r>
              <a:rPr lang="es-MX" sz="9600" b="1" dirty="0"/>
              <a:t>93.</a:t>
            </a:r>
            <a:r>
              <a:rPr lang="es-MX" sz="9600" dirty="0"/>
              <a:t>  (DGE, SE 37 2017)</a:t>
            </a:r>
          </a:p>
          <a:p>
            <a:pPr marL="0" indent="0">
              <a:buNone/>
            </a:pPr>
            <a:endParaRPr lang="es-MX" sz="6000" dirty="0" smtClean="0"/>
          </a:p>
          <a:p>
            <a:pPr marL="0" indent="0">
              <a:buNone/>
            </a:pPr>
            <a:endParaRPr lang="es-MX" sz="6000" dirty="0"/>
          </a:p>
          <a:p>
            <a:pPr marL="0" indent="0">
              <a:buNone/>
            </a:pPr>
            <a:r>
              <a:rPr lang="es-MX" dirty="0"/>
              <a:t> 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991" y="1480994"/>
            <a:ext cx="3077874" cy="2761293"/>
          </a:xfrm>
          <a:prstGeom prst="rect">
            <a:avLst/>
          </a:prstGeom>
          <a:ln>
            <a:solidFill>
              <a:srgbClr val="0066FF"/>
            </a:solidFill>
          </a:ln>
        </p:spPr>
      </p:pic>
    </p:spTree>
    <p:extLst>
      <p:ext uri="{BB962C8B-B14F-4D97-AF65-F5344CB8AC3E}">
        <p14:creationId xmlns:p14="http://schemas.microsoft.com/office/powerpoint/2010/main" val="287157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ínea roja Empresa 16x9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15459635_TF03031023.potx" id="{6A913C15-BEF2-41A3-A076-D0E121A52B9E}" vid="{24BB925F-4A68-4C20-8C74-45A51F484EB9}"/>
    </a:ext>
  </a:extLst>
</a:theme>
</file>

<file path=ppt/theme/theme2.xml><?xml version="1.0" encoding="utf-8"?>
<a:theme xmlns:a="http://schemas.openxmlformats.org/drawingml/2006/main" name="Tema de Office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Presentación empresarial con una línea roja (panorámica)</Template>
  <TotalTime>10204</TotalTime>
  <Words>2024</Words>
  <Application>Microsoft Office PowerPoint</Application>
  <PresentationFormat>Personalizado</PresentationFormat>
  <Paragraphs>222</Paragraphs>
  <Slides>28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28</vt:i4>
      </vt:variant>
    </vt:vector>
  </HeadingPairs>
  <TitlesOfParts>
    <vt:vector size="31" baseType="lpstr">
      <vt:lpstr>Línea roja Empresa 16x9</vt:lpstr>
      <vt:lpstr>Tema de Office</vt:lpstr>
      <vt:lpstr>1_Tema de Office</vt:lpstr>
      <vt:lpstr>ATENCIÓN PRIMARIA A LA SALUD EN POBLACIONES VULNERABLES </vt:lpstr>
      <vt:lpstr>Contenido</vt:lpstr>
      <vt:lpstr>propósito</vt:lpstr>
      <vt:lpstr>Presentación de PowerPoint</vt:lpstr>
      <vt:lpstr>Según el Proyecto Alternativo de Nación 2018-2024  la Región Sur – Sureste recibirá  la más alta prioridad en los programas y acciones del gobierno   </vt:lpstr>
      <vt:lpstr>Presentación de PowerPoint</vt:lpstr>
      <vt:lpstr>I. Persistencia de problemas y enfermedades   pre-transicionales o del rezago</vt:lpstr>
      <vt:lpstr>Presentación de PowerPoint</vt:lpstr>
      <vt:lpstr>Presentación de PowerPoint</vt:lpstr>
      <vt:lpstr>II. Problemas y enfermedades post-transicionales asociadas a la urbanización y  al cambio demográfico </vt:lpstr>
      <vt:lpstr>Presentación de PowerPoint</vt:lpstr>
      <vt:lpstr>Presentación de PowerPoint</vt:lpstr>
      <vt:lpstr>Presentación de PowerPoint</vt:lpstr>
      <vt:lpstr>Poblaciones e individuos vulnerables</vt:lpstr>
      <vt:lpstr>Reorganización del Sistema de Salud “Se establecerá un modelo de Atención Primaria a la Salud Integral (APS-I)” (Plan de salud de la 4t)</vt:lpstr>
      <vt:lpstr>¿Qué es la Atención Primaria a la Salud (APS)? </vt:lpstr>
      <vt:lpstr>La APS integral: ¿un nuevo paradigma o “vino viejo en botellas nuevas”?</vt:lpstr>
      <vt:lpstr>Principios fundamentales de la APS (Conferencia de Alma Ata)</vt:lpstr>
      <vt:lpstr>APS integral o incluyente</vt:lpstr>
      <vt:lpstr>Presentación de PowerPoint</vt:lpstr>
      <vt:lpstr>Presentación de PowerPoint</vt:lpstr>
      <vt:lpstr>Ventajas de La APS integral o incluyente para atender a poblaciones vulnerables</vt:lpstr>
      <vt:lpstr>FORTALEZAS DE LA APS-i  EN LA ATENCIÓN DE POBLACIONES VULNERABLES</vt:lpstr>
      <vt:lpstr>¿Cómo puede la APS recuperar sus principios?</vt:lpstr>
      <vt:lpstr>Retos del Médico Familiar en la atención de poblaciones vulnerables </vt:lpstr>
      <vt:lpstr>Conclusiones y recomendaciones</vt:lpstr>
      <vt:lpstr>Conclusiones 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INVESTIGACIÓN SOBRE GRUPOS VULNERABLES EN LA FRONTERA SUR</dc:title>
  <dc:creator>Rosario García Miranda</dc:creator>
  <cp:lastModifiedBy>Hector</cp:lastModifiedBy>
  <cp:revision>83</cp:revision>
  <dcterms:created xsi:type="dcterms:W3CDTF">2018-09-03T06:59:30Z</dcterms:created>
  <dcterms:modified xsi:type="dcterms:W3CDTF">2019-04-10T15:44:01Z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