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25"/>
  </p:notesMasterIdLst>
  <p:sldIdLst>
    <p:sldId id="256" r:id="rId2"/>
    <p:sldId id="263" r:id="rId3"/>
    <p:sldId id="281" r:id="rId4"/>
    <p:sldId id="260" r:id="rId5"/>
    <p:sldId id="282" r:id="rId6"/>
    <p:sldId id="291" r:id="rId7"/>
    <p:sldId id="261" r:id="rId8"/>
    <p:sldId id="262" r:id="rId9"/>
    <p:sldId id="286" r:id="rId10"/>
    <p:sldId id="264" r:id="rId11"/>
    <p:sldId id="272" r:id="rId12"/>
    <p:sldId id="270" r:id="rId13"/>
    <p:sldId id="284" r:id="rId14"/>
    <p:sldId id="265" r:id="rId15"/>
    <p:sldId id="290" r:id="rId16"/>
    <p:sldId id="266" r:id="rId17"/>
    <p:sldId id="267" r:id="rId18"/>
    <p:sldId id="283" r:id="rId19"/>
    <p:sldId id="289" r:id="rId20"/>
    <p:sldId id="285" r:id="rId21"/>
    <p:sldId id="287" r:id="rId22"/>
    <p:sldId id="292" r:id="rId23"/>
    <p:sldId id="271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E3608-0135-A24D-A54E-1505DD42C4E0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B188-6CFF-404D-AF63-0C853550EA5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90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B188-6CFF-404D-AF63-0C853550EA5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99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E876776-8F26-F44D-9B6B-14A00D574443}" type="slidenum">
              <a:rPr lang="es-ES" smtClean="0"/>
              <a:t>‹Nr.›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91A999C-5E18-5C4A-ADC7-09490FCCD4A4}" type="datetimeFigureOut">
              <a:rPr lang="es-ES" smtClean="0"/>
              <a:t>10/04/19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8884" y="1637931"/>
            <a:ext cx="7772400" cy="2225676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/>
              <a:t>LA DERMATOLOGÍA EN </a:t>
            </a:r>
            <a:r>
              <a:rPr lang="es-ES" sz="3600" dirty="0" smtClean="0"/>
              <a:t>EL </a:t>
            </a:r>
            <a:r>
              <a:rPr lang="es-ES" sz="3600" dirty="0" smtClean="0"/>
              <a:t>PRIMER NIVEL DE ATENCION </a:t>
            </a:r>
            <a:endParaRPr lang="es-ES" sz="3600" dirty="0"/>
          </a:p>
        </p:txBody>
      </p:sp>
      <p:pic>
        <p:nvPicPr>
          <p:cNvPr id="7" name="Imagen 6" descr="logo derma communitaria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5051" y="249967"/>
            <a:ext cx="2319337" cy="1572630"/>
          </a:xfrm>
          <a:prstGeom prst="rect">
            <a:avLst/>
          </a:prstGeom>
          <a:noFill/>
        </p:spPr>
      </p:pic>
      <p:sp>
        <p:nvSpPr>
          <p:cNvPr id="8" name="CuadroTexto 7"/>
          <p:cNvSpPr txBox="1"/>
          <p:nvPr/>
        </p:nvSpPr>
        <p:spPr>
          <a:xfrm>
            <a:off x="2388735" y="1637931"/>
            <a:ext cx="389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Dermatología Comunitaria México, A.C. 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710638" y="44762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568924" y="5889233"/>
            <a:ext cx="51111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Dr</a:t>
            </a:r>
            <a:r>
              <a:rPr lang="es-ES" sz="2400" dirty="0" smtClean="0"/>
              <a:t> . Roberto A. Estrada Castañón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35487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634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/>
              <a:t>JORNADAS </a:t>
            </a:r>
            <a:r>
              <a:rPr lang="es-ES" sz="2800" dirty="0" smtClean="0"/>
              <a:t>DERMATOL</a:t>
            </a:r>
            <a:r>
              <a:rPr lang="es-ES" sz="2800" dirty="0" smtClean="0"/>
              <a:t>Ó</a:t>
            </a:r>
            <a:r>
              <a:rPr lang="es-ES" sz="2800" dirty="0" smtClean="0"/>
              <a:t>GICAS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EN OTROS PAÍSES </a:t>
            </a:r>
            <a:endParaRPr lang="es-ES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101655" y="5247712"/>
            <a:ext cx="208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        PRAMED</a:t>
            </a:r>
          </a:p>
          <a:p>
            <a:r>
              <a:rPr lang="es-ES" dirty="0" err="1" smtClean="0"/>
              <a:t>Soná</a:t>
            </a:r>
            <a:r>
              <a:rPr lang="es-ES" dirty="0" smtClean="0"/>
              <a:t>, Panamá, 2014</a:t>
            </a:r>
            <a:endParaRPr lang="es-ES" dirty="0"/>
          </a:p>
        </p:txBody>
      </p:sp>
      <p:pic>
        <p:nvPicPr>
          <p:cNvPr id="6" name="Imagen 5" descr="IMG_26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86" y="3716902"/>
            <a:ext cx="3793021" cy="2844765"/>
          </a:xfrm>
          <a:prstGeom prst="rect">
            <a:avLst/>
          </a:prstGeom>
        </p:spPr>
      </p:pic>
      <p:pic>
        <p:nvPicPr>
          <p:cNvPr id="7" name="Imagen 6" descr="IMG_264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4"/>
          <a:stretch/>
        </p:blipFill>
        <p:spPr>
          <a:xfrm>
            <a:off x="304499" y="1386990"/>
            <a:ext cx="4270371" cy="24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4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46641"/>
            <a:ext cx="8229600" cy="1143000"/>
          </a:xfrm>
        </p:spPr>
        <p:txBody>
          <a:bodyPr>
            <a:noAutofit/>
          </a:bodyPr>
          <a:lstStyle/>
          <a:p>
            <a:r>
              <a:rPr lang="es-ES" sz="3200" dirty="0" smtClean="0"/>
              <a:t>JORNADA DERMATOLÓGICA EN </a:t>
            </a:r>
            <a:r>
              <a:rPr lang="es-ES" sz="3200" dirty="0" smtClean="0"/>
              <a:t>CHIAPAS</a:t>
            </a:r>
            <a:r>
              <a:rPr lang="es-ES" sz="3200" dirty="0" smtClean="0"/>
              <a:t>, </a:t>
            </a:r>
            <a:r>
              <a:rPr lang="es-ES" sz="3200" dirty="0" smtClean="0"/>
              <a:t>			SELVA  </a:t>
            </a:r>
            <a:r>
              <a:rPr lang="es-ES" sz="3200" dirty="0" smtClean="0"/>
              <a:t>LACANDONA </a:t>
            </a:r>
            <a:endParaRPr lang="es-ES" sz="3200" dirty="0"/>
          </a:p>
        </p:txBody>
      </p:sp>
      <p:pic>
        <p:nvPicPr>
          <p:cNvPr id="6" name="Imagen 5" descr="P730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360"/>
            <a:ext cx="4159250" cy="3119438"/>
          </a:xfrm>
          <a:prstGeom prst="rect">
            <a:avLst/>
          </a:prstGeom>
        </p:spPr>
      </p:pic>
      <p:pic>
        <p:nvPicPr>
          <p:cNvPr id="7" name="Imagen 6" descr="P7300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9" y="1096359"/>
            <a:ext cx="4159252" cy="31194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59250" y="5608495"/>
            <a:ext cx="3985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Estrada R, </a:t>
            </a:r>
            <a:r>
              <a:rPr lang="es-ES" sz="1400" dirty="0" err="1" smtClean="0"/>
              <a:t>Chavez</a:t>
            </a:r>
            <a:r>
              <a:rPr lang="es-ES" sz="1400" dirty="0" smtClean="0"/>
              <a:t> LG, Estrada </a:t>
            </a:r>
            <a:r>
              <a:rPr lang="es-ES" sz="1400" dirty="0" err="1" smtClean="0"/>
              <a:t>ChG</a:t>
            </a:r>
            <a:endParaRPr lang="es-ES" sz="1400" dirty="0" smtClean="0"/>
          </a:p>
          <a:p>
            <a:r>
              <a:rPr lang="es-ES" sz="1400" dirty="0" smtClean="0"/>
              <a:t>Albinismo entre los lacandones de</a:t>
            </a:r>
          </a:p>
          <a:p>
            <a:r>
              <a:rPr lang="es-ES" sz="1400" dirty="0" smtClean="0"/>
              <a:t>Chiapas. Carta al Editor</a:t>
            </a:r>
          </a:p>
          <a:p>
            <a:r>
              <a:rPr lang="es-ES" sz="1400" dirty="0" err="1" smtClean="0"/>
              <a:t>Dermatol</a:t>
            </a:r>
            <a:r>
              <a:rPr lang="es-ES" sz="1400" dirty="0" smtClean="0"/>
              <a:t> </a:t>
            </a:r>
            <a:r>
              <a:rPr lang="es-ES" sz="1400" dirty="0" err="1" smtClean="0"/>
              <a:t>Rev</a:t>
            </a:r>
            <a:r>
              <a:rPr lang="es-ES" sz="1400" dirty="0" smtClean="0"/>
              <a:t> </a:t>
            </a:r>
            <a:r>
              <a:rPr lang="es-ES" sz="1400" dirty="0" err="1" smtClean="0"/>
              <a:t>Mex</a:t>
            </a:r>
            <a:r>
              <a:rPr lang="es-ES" sz="1400" dirty="0" smtClean="0"/>
              <a:t>. 2016. </a:t>
            </a:r>
            <a:r>
              <a:rPr lang="es-ES" sz="1400" dirty="0" smtClean="0"/>
              <a:t> 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52533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947" y="444312"/>
            <a:ext cx="8913813" cy="9144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Participación del personal en formación</a:t>
            </a:r>
            <a:endParaRPr lang="es-ES" sz="3600" dirty="0"/>
          </a:p>
        </p:txBody>
      </p:sp>
      <p:pic>
        <p:nvPicPr>
          <p:cNvPr id="4" name="Marcador de contenido 3" descr="IMG_224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3336" r="7027" b="13336"/>
          <a:stretch/>
        </p:blipFill>
        <p:spPr>
          <a:xfrm>
            <a:off x="229508" y="1595606"/>
            <a:ext cx="4801354" cy="2965811"/>
          </a:xfrm>
        </p:spPr>
      </p:pic>
      <p:pic>
        <p:nvPicPr>
          <p:cNvPr id="5" name="Imagen 4" descr="IMG_34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25" y="2144456"/>
            <a:ext cx="3376407" cy="45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957" y="11690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4000" dirty="0" smtClean="0"/>
              <a:t>Cursos trasmitidos  por telemedicina</a:t>
            </a:r>
            <a:br>
              <a:rPr lang="es-ES" sz="4000" dirty="0" smtClean="0"/>
            </a:br>
            <a:endParaRPr lang="es-ES" sz="4000" dirty="0"/>
          </a:p>
        </p:txBody>
      </p:sp>
      <p:pic>
        <p:nvPicPr>
          <p:cNvPr id="4" name="Imagen 3" descr="IMG_79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251889" y="3924654"/>
            <a:ext cx="2161464" cy="2483070"/>
          </a:xfrm>
          <a:prstGeom prst="rect">
            <a:avLst/>
          </a:prstGeom>
        </p:spPr>
      </p:pic>
      <p:pic>
        <p:nvPicPr>
          <p:cNvPr id="6" name="Imagen 5" descr="IMG_80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8" t="24687" b="22116"/>
          <a:stretch/>
        </p:blipFill>
        <p:spPr>
          <a:xfrm>
            <a:off x="2624666" y="3924654"/>
            <a:ext cx="2456062" cy="2186169"/>
          </a:xfrm>
          <a:prstGeom prst="rect">
            <a:avLst/>
          </a:prstGeom>
        </p:spPr>
      </p:pic>
      <p:pic>
        <p:nvPicPr>
          <p:cNvPr id="7" name="Imagen 6" descr="IMG_80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16851" b="5364"/>
          <a:stretch/>
        </p:blipFill>
        <p:spPr>
          <a:xfrm>
            <a:off x="5509163" y="3905675"/>
            <a:ext cx="2555332" cy="2196907"/>
          </a:xfrm>
          <a:prstGeom prst="rect">
            <a:avLst/>
          </a:prstGeom>
        </p:spPr>
      </p:pic>
      <p:pic>
        <p:nvPicPr>
          <p:cNvPr id="8" name="Imagen 7" descr="IMG_73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6" b="20308"/>
          <a:stretch/>
        </p:blipFill>
        <p:spPr>
          <a:xfrm>
            <a:off x="1375833" y="972469"/>
            <a:ext cx="5865586" cy="25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983" y="26278"/>
            <a:ext cx="8913813" cy="914400"/>
          </a:xfrm>
        </p:spPr>
        <p:txBody>
          <a:bodyPr>
            <a:normAutofit/>
          </a:bodyPr>
          <a:lstStyle/>
          <a:p>
            <a:r>
              <a:rPr lang="es-ES" dirty="0" smtClean="0"/>
              <a:t>  </a:t>
            </a:r>
            <a:r>
              <a:rPr lang="es-ES" sz="3200" dirty="0" smtClean="0"/>
              <a:t>CURSO PRESENCIAL Y POR TELEDERMA</a:t>
            </a:r>
            <a:endParaRPr lang="es-ES" sz="2400" dirty="0"/>
          </a:p>
        </p:txBody>
      </p:sp>
      <p:pic>
        <p:nvPicPr>
          <p:cNvPr id="4" name="Marcador de contenido 3" descr="IMG_33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75708" y="1047747"/>
            <a:ext cx="4571835" cy="2514333"/>
          </a:xfrm>
        </p:spPr>
      </p:pic>
      <p:pic>
        <p:nvPicPr>
          <p:cNvPr id="5" name="Imagen 4" descr="IMG_19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5" y="3799415"/>
            <a:ext cx="3577168" cy="2682876"/>
          </a:xfrm>
          <a:prstGeom prst="rect">
            <a:avLst/>
          </a:prstGeom>
        </p:spPr>
      </p:pic>
      <p:pic>
        <p:nvPicPr>
          <p:cNvPr id="7" name="Imagen 6" descr="IMG_1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4" y="1047748"/>
            <a:ext cx="3062114" cy="22965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17293" y="4196292"/>
            <a:ext cx="4040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Cuatro cursos de Dermatología </a:t>
            </a:r>
          </a:p>
          <a:p>
            <a:pPr algn="ctr"/>
            <a:r>
              <a:rPr lang="es-ES" dirty="0" smtClean="0"/>
              <a:t>Básica, por </a:t>
            </a:r>
            <a:r>
              <a:rPr lang="es-ES" dirty="0" err="1" smtClean="0"/>
              <a:t>teledermatologìa</a:t>
            </a:r>
            <a:r>
              <a:rPr lang="es-ES" dirty="0" smtClean="0"/>
              <a:t> 2016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22 sedes de la Secretaría de Salud</a:t>
            </a:r>
          </a:p>
          <a:p>
            <a:pPr algn="ctr"/>
            <a:r>
              <a:rPr lang="es-ES" dirty="0" smtClean="0"/>
              <a:t>En el Edo. De Guerrero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299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014" y="176374"/>
            <a:ext cx="6886295" cy="646704"/>
          </a:xfrm>
        </p:spPr>
        <p:txBody>
          <a:bodyPr>
            <a:normAutofit/>
          </a:bodyPr>
          <a:lstStyle/>
          <a:p>
            <a:r>
              <a:rPr lang="es-ES" sz="2400" dirty="0" smtClean="0"/>
              <a:t>MATERIAL DE APOYO A CURSOS</a:t>
            </a:r>
            <a:endParaRPr lang="es-ES" sz="2400" dirty="0"/>
          </a:p>
        </p:txBody>
      </p:sp>
      <p:pic>
        <p:nvPicPr>
          <p:cNvPr id="7" name="Picture 4" descr="DSC_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65" y="3586271"/>
            <a:ext cx="2189562" cy="32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4" descr="IMG_25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/>
          <a:stretch/>
        </p:blipFill>
        <p:spPr>
          <a:xfrm>
            <a:off x="5959893" y="3748818"/>
            <a:ext cx="2393022" cy="3109182"/>
          </a:xfrm>
          <a:prstGeom prst="rect">
            <a:avLst/>
          </a:prstGeom>
        </p:spPr>
      </p:pic>
      <p:pic>
        <p:nvPicPr>
          <p:cNvPr id="10" name="Imagen 9" descr="ZEstrada_Portad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1" y="738030"/>
            <a:ext cx="4687384" cy="3010788"/>
          </a:xfrm>
          <a:prstGeom prst="rect">
            <a:avLst/>
          </a:prstGeom>
        </p:spPr>
      </p:pic>
      <p:pic>
        <p:nvPicPr>
          <p:cNvPr id="12" name="Imagen 11" descr="ATLASMMprueba2-3 (arrastrado) 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4" y="1468587"/>
            <a:ext cx="2892830" cy="37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3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297" y="152246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ATENCIÓN DE CASOS COMPLICADOS</a:t>
            </a:r>
            <a:endParaRPr lang="es-ES" sz="2800" dirty="0"/>
          </a:p>
        </p:txBody>
      </p:sp>
      <p:pic>
        <p:nvPicPr>
          <p:cNvPr id="4" name="Imagen 3" descr="la f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4667250" y="1602163"/>
            <a:ext cx="3465606" cy="3889014"/>
          </a:xfrm>
          <a:prstGeom prst="rect">
            <a:avLst/>
          </a:prstGeom>
        </p:spPr>
      </p:pic>
      <p:pic>
        <p:nvPicPr>
          <p:cNvPr id="3" name="Imagen 2" descr="IMG_37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9" y="1602163"/>
            <a:ext cx="3668337" cy="3668337"/>
          </a:xfrm>
          <a:prstGeom prst="rect">
            <a:avLst/>
          </a:prstGeom>
        </p:spPr>
      </p:pic>
      <p:pic>
        <p:nvPicPr>
          <p:cNvPr id="7" name="Imagen 6" descr="IMG_15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14" y="2755746"/>
            <a:ext cx="3753004" cy="37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588" y="39574"/>
            <a:ext cx="8229600" cy="66797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Comunicaciones científicas 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61204" y="785796"/>
            <a:ext cx="8210371" cy="563404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400" dirty="0"/>
              <a:t>Hay JT. Estrada CR, Grossmann H, Managing skin disease in resource-poor environments- the role </a:t>
            </a:r>
            <a:r>
              <a:rPr lang="en-US" sz="1400" dirty="0" smtClean="0"/>
              <a:t> </a:t>
            </a:r>
            <a:r>
              <a:rPr lang="en-US" sz="1400" dirty="0" err="1" smtClean="0"/>
              <a:t>ofcommunity</a:t>
            </a:r>
            <a:r>
              <a:rPr lang="en-US" sz="1400" dirty="0" smtClean="0"/>
              <a:t> </a:t>
            </a:r>
            <a:r>
              <a:rPr lang="en-US" sz="1400" dirty="0"/>
              <a:t>oriented training and control programs. </a:t>
            </a:r>
            <a:r>
              <a:rPr lang="en-US" sz="1400" b="1" dirty="0" err="1"/>
              <a:t>Int</a:t>
            </a:r>
            <a:r>
              <a:rPr lang="en-US" sz="1400" b="1" dirty="0"/>
              <a:t> J </a:t>
            </a:r>
            <a:r>
              <a:rPr lang="en-US" sz="1400" b="1" dirty="0" err="1"/>
              <a:t>Dermatol</a:t>
            </a:r>
            <a:r>
              <a:rPr lang="en-US" sz="1400" b="1" dirty="0"/>
              <a:t> </a:t>
            </a:r>
            <a:r>
              <a:rPr lang="en-US" sz="1400" dirty="0"/>
              <a:t>2011;50:558-563. </a:t>
            </a:r>
            <a:endParaRPr lang="en-US" sz="1400" dirty="0" smtClean="0"/>
          </a:p>
          <a:p>
            <a:pPr marL="114300" lvl="0" indent="0">
              <a:lnSpc>
                <a:spcPct val="80000"/>
              </a:lnSpc>
              <a:buNone/>
            </a:pPr>
            <a:r>
              <a:rPr lang="en-US" sz="1400" dirty="0"/>
              <a:t> </a:t>
            </a:r>
            <a:endParaRPr lang="en-US" sz="1400" dirty="0" smtClean="0"/>
          </a:p>
          <a:p>
            <a:pPr lvl="0">
              <a:lnSpc>
                <a:spcPct val="80000"/>
              </a:lnSpc>
            </a:pPr>
            <a:r>
              <a:rPr lang="en-US" sz="1400" dirty="0" smtClean="0"/>
              <a:t>Estrada </a:t>
            </a:r>
            <a:r>
              <a:rPr lang="en-US" sz="1400" dirty="0"/>
              <a:t>CR, Chavez-Lopez MG, Estrada-Chavez G, </a:t>
            </a:r>
            <a:r>
              <a:rPr lang="en-US" sz="1400" dirty="0" err="1"/>
              <a:t>Paredes</a:t>
            </a:r>
            <a:r>
              <a:rPr lang="en-US" sz="1400" dirty="0"/>
              <a:t>-Solis S. Specialized dermatological care for marginalized populations and education at primary care level: is community dermatology a feasible proposal?. </a:t>
            </a:r>
            <a:r>
              <a:rPr lang="es-MX" sz="1400" b="1" dirty="0"/>
              <a:t>Int J Dermatol </a:t>
            </a:r>
            <a:r>
              <a:rPr lang="es-MX" sz="1400" dirty="0"/>
              <a:t>2012;51:1345-1350</a:t>
            </a:r>
            <a:r>
              <a:rPr lang="es-MX" sz="1400" dirty="0" smtClean="0"/>
              <a:t>.</a:t>
            </a:r>
          </a:p>
          <a:p>
            <a:pPr lvl="0">
              <a:lnSpc>
                <a:spcPct val="80000"/>
              </a:lnSpc>
            </a:pP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es-MX" sz="1400" dirty="0"/>
              <a:t>Estrada CR. Voluntariado y dermatologia (editorial). </a:t>
            </a:r>
            <a:r>
              <a:rPr lang="es-MX" sz="1400" b="1" dirty="0"/>
              <a:t>DCMQ</a:t>
            </a:r>
            <a:r>
              <a:rPr lang="es-MX" sz="1400" dirty="0"/>
              <a:t> 2012;10(2):88-89</a:t>
            </a:r>
            <a:r>
              <a:rPr lang="es-MX" sz="1400" dirty="0" smtClean="0"/>
              <a:t>.</a:t>
            </a:r>
          </a:p>
          <a:p>
            <a:pPr lvl="0">
              <a:lnSpc>
                <a:spcPct val="80000"/>
              </a:lnSpc>
            </a:pP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pt-BR" sz="1400" dirty="0"/>
              <a:t>Estrada </a:t>
            </a:r>
            <a:r>
              <a:rPr lang="pt-BR" sz="1400" dirty="0" err="1"/>
              <a:t>R</a:t>
            </a:r>
            <a:r>
              <a:rPr lang="pt-BR" sz="1400" dirty="0"/>
              <a:t>, Chávez LG, Estrada </a:t>
            </a:r>
            <a:r>
              <a:rPr lang="pt-BR" sz="1400" dirty="0" err="1"/>
              <a:t>ChG</a:t>
            </a:r>
            <a:r>
              <a:rPr lang="pt-BR" sz="1400" dirty="0"/>
              <a:t> et Al. </a:t>
            </a:r>
            <a:r>
              <a:rPr lang="en-US" sz="1400" dirty="0" err="1"/>
              <a:t>Eumycetoma</a:t>
            </a:r>
            <a:r>
              <a:rPr lang="en-US" sz="1400" dirty="0"/>
              <a:t>. </a:t>
            </a:r>
            <a:r>
              <a:rPr lang="en-US" sz="1400" b="1" dirty="0"/>
              <a:t>Clinics in </a:t>
            </a:r>
            <a:r>
              <a:rPr lang="en-US" sz="1400" b="1" dirty="0" err="1"/>
              <a:t>Dermatol</a:t>
            </a:r>
            <a:r>
              <a:rPr lang="en-US" sz="1400" dirty="0"/>
              <a:t>.         </a:t>
            </a:r>
            <a:r>
              <a:rPr lang="en-US" sz="1400" b="1" u="sng" dirty="0"/>
              <a:t>2012</a:t>
            </a:r>
            <a:r>
              <a:rPr lang="en-US" sz="1400" dirty="0"/>
              <a:t>;30:389-396</a:t>
            </a:r>
            <a:r>
              <a:rPr lang="en-US" sz="1400" dirty="0" smtClean="0"/>
              <a:t>.</a:t>
            </a:r>
          </a:p>
          <a:p>
            <a:pPr lvl="0">
              <a:lnSpc>
                <a:spcPct val="80000"/>
              </a:lnSpc>
            </a:pPr>
            <a:r>
              <a:rPr lang="en-US" sz="1400" dirty="0" smtClean="0"/>
              <a:t> </a:t>
            </a:r>
            <a:endParaRPr lang="es-MX" sz="1400" dirty="0"/>
          </a:p>
          <a:p>
            <a:pPr lvl="0">
              <a:lnSpc>
                <a:spcPct val="80000"/>
              </a:lnSpc>
            </a:pPr>
            <a:r>
              <a:rPr lang="es-MX" sz="1400" dirty="0"/>
              <a:t>Estrada CR, Chavez-Lopez G. Dermatología comunitaria 20 años después. </a:t>
            </a:r>
            <a:r>
              <a:rPr lang="es-MX" sz="1400" b="1" dirty="0"/>
              <a:t>Dermatol Rev Mex </a:t>
            </a:r>
            <a:r>
              <a:rPr lang="es-MX" sz="1400" dirty="0"/>
              <a:t>2013;57(6):419-420 </a:t>
            </a:r>
          </a:p>
          <a:p>
            <a:pPr lvl="0">
              <a:lnSpc>
                <a:spcPct val="80000"/>
              </a:lnSpc>
              <a:buFont typeface="Wingdings" charset="2"/>
              <a:buChar char="q"/>
            </a:pPr>
            <a:r>
              <a:rPr lang="es-MX" sz="1400" dirty="0" smtClean="0"/>
              <a:t>Klevansky </a:t>
            </a:r>
            <a:r>
              <a:rPr lang="es-MX" sz="1400" dirty="0"/>
              <a:t>R, Estrada CR. Iconografía de Dermatología comunitaria en Guerrero. Dermatol Rev Mex </a:t>
            </a:r>
            <a:r>
              <a:rPr lang="es-MX" sz="1400" dirty="0" smtClean="0"/>
              <a:t>     2013;57</a:t>
            </a:r>
            <a:r>
              <a:rPr lang="es-MX" sz="1400" dirty="0"/>
              <a:t>(6)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 </a:t>
            </a:r>
            <a:r>
              <a:rPr lang="es-MX" sz="1400" dirty="0" smtClean="0"/>
              <a:t>Estrada</a:t>
            </a:r>
            <a:r>
              <a:rPr lang="es-MX" sz="1400" dirty="0"/>
              <a:t>-Chavez G, Estrada CR, Chavez-López G, </a:t>
            </a:r>
            <a:r>
              <a:rPr lang="es-MX" sz="1600" dirty="0"/>
              <a:t>Armendariz</a:t>
            </a:r>
            <a:r>
              <a:rPr lang="es-MX" sz="1400" dirty="0"/>
              <a:t> VF. Estudio preliminar de la prescripción indiscriminada de corticoesteroides tópicos en medicina general. Dermatol Rev Mex 2013;57:433-437</a:t>
            </a:r>
            <a:r>
              <a:rPr lang="es-MX" sz="14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s-MX" sz="1400" dirty="0" smtClean="0"/>
              <a:t> </a:t>
            </a:r>
            <a:endParaRPr lang="es-MX" sz="1400" dirty="0"/>
          </a:p>
          <a:p>
            <a:pPr>
              <a:lnSpc>
                <a:spcPct val="80000"/>
              </a:lnSpc>
            </a:pPr>
            <a:r>
              <a:rPr lang="es-MX" sz="1400" dirty="0"/>
              <a:t> </a:t>
            </a:r>
            <a:r>
              <a:rPr lang="es-MX" sz="1400" dirty="0" smtClean="0"/>
              <a:t>Estrada </a:t>
            </a:r>
            <a:r>
              <a:rPr lang="es-MX" sz="1400" dirty="0"/>
              <a:t>CR, Chavez-Lopez G, Estrada-Chavez G. Community dermatology – a utopia come true. </a:t>
            </a:r>
            <a:r>
              <a:rPr lang="es-MX" sz="1400" b="1" dirty="0"/>
              <a:t>CME</a:t>
            </a:r>
            <a:r>
              <a:rPr lang="es-MX" sz="1400" dirty="0"/>
              <a:t> 2013;31:259-261</a:t>
            </a:r>
            <a:r>
              <a:rPr lang="es-MX" sz="1400" dirty="0" smtClean="0"/>
              <a:t>.</a:t>
            </a:r>
          </a:p>
          <a:p>
            <a:pPr>
              <a:lnSpc>
                <a:spcPct val="80000"/>
              </a:lnSpc>
            </a:pPr>
            <a:endParaRPr lang="es-MX" sz="1400" dirty="0"/>
          </a:p>
          <a:p>
            <a:pPr>
              <a:lnSpc>
                <a:spcPct val="80000"/>
              </a:lnSpc>
            </a:pPr>
            <a:r>
              <a:rPr lang="es-MX" sz="1400" dirty="0"/>
              <a:t> </a:t>
            </a:r>
            <a:r>
              <a:rPr lang="es-MX" sz="1400" dirty="0" smtClean="0"/>
              <a:t>Lopez</a:t>
            </a:r>
            <a:r>
              <a:rPr lang="es-MX" sz="1400" dirty="0"/>
              <a:t>-Mtnez R, Mendez-Tovar LJ, Bonifaz A, Arenas R et Al (Estrada R, Chavez LG). Update on the epidemiology of Mycetoma un Mexico. A review of 3933 cases. </a:t>
            </a:r>
            <a:r>
              <a:rPr lang="es-MX" sz="1400" b="1" dirty="0"/>
              <a:t>Gaceta Med Mex</a:t>
            </a:r>
            <a:r>
              <a:rPr lang="es-MX" sz="1400" dirty="0"/>
              <a:t> 10/2013;149(5):586-592. </a:t>
            </a:r>
            <a:endParaRPr lang="es-MX" sz="1400" dirty="0" smtClean="0"/>
          </a:p>
          <a:p>
            <a:pPr>
              <a:lnSpc>
                <a:spcPct val="80000"/>
              </a:lnSpc>
            </a:pPr>
            <a:endParaRPr lang="es-MX" sz="1400" dirty="0"/>
          </a:p>
          <a:p>
            <a:pPr>
              <a:lnSpc>
                <a:spcPct val="80000"/>
              </a:lnSpc>
            </a:pPr>
            <a:r>
              <a:rPr lang="es-MX" sz="1400" dirty="0" smtClean="0"/>
              <a:t>Chavez L G. Atlas de Micología Medica. Edit Pretextos, Comunicación. 2015.</a:t>
            </a:r>
            <a:endParaRPr lang="es-MX" sz="1400" dirty="0"/>
          </a:p>
          <a:p>
            <a:pPr marL="114300" indent="0">
              <a:lnSpc>
                <a:spcPct val="80000"/>
              </a:lnSpc>
              <a:buNone/>
            </a:pPr>
            <a:r>
              <a:rPr lang="es-MX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169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790" y="226243"/>
            <a:ext cx="8913813" cy="9144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SOLUCIONES POSIBLES 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7058" y="1717976"/>
            <a:ext cx="7983859" cy="4740474"/>
          </a:xfrm>
        </p:spPr>
        <p:txBody>
          <a:bodyPr>
            <a:normAutofit/>
          </a:bodyPr>
          <a:lstStyle/>
          <a:p>
            <a:r>
              <a:rPr lang="es-ES" sz="2400" dirty="0" smtClean="0"/>
              <a:t>Educación del especialista con conciencia de su compromiso social.</a:t>
            </a:r>
          </a:p>
          <a:p>
            <a:r>
              <a:rPr lang="es-ES" sz="2400" dirty="0"/>
              <a:t>S</a:t>
            </a:r>
            <a:r>
              <a:rPr lang="es-ES" sz="2400" dirty="0" smtClean="0"/>
              <a:t>ervicio social a nivel de especialidad</a:t>
            </a:r>
            <a:endParaRPr lang="es-ES" sz="2400" dirty="0"/>
          </a:p>
          <a:p>
            <a:r>
              <a:rPr lang="es-ES" sz="2400" dirty="0" smtClean="0"/>
              <a:t>Incrementar la disponibilidad de la educación medica continua al personal de salud en áreas remotas.</a:t>
            </a:r>
          </a:p>
          <a:p>
            <a:r>
              <a:rPr lang="es-ES" sz="2400" dirty="0"/>
              <a:t>E</a:t>
            </a:r>
            <a:r>
              <a:rPr lang="es-ES" sz="2400" dirty="0" smtClean="0"/>
              <a:t>ducación elemental de la comunidad en medidas de prevención*</a:t>
            </a:r>
          </a:p>
          <a:p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254" y="6164561"/>
            <a:ext cx="940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* </a:t>
            </a:r>
            <a:r>
              <a:rPr lang="es-ES" dirty="0" err="1" smtClean="0"/>
              <a:t>Ryan</a:t>
            </a:r>
            <a:r>
              <a:rPr lang="es-ES" dirty="0" smtClean="0"/>
              <a:t> T. </a:t>
            </a:r>
            <a:r>
              <a:rPr lang="es-ES" dirty="0" err="1" smtClean="0"/>
              <a:t>Worldwide</a:t>
            </a:r>
            <a:r>
              <a:rPr lang="es-ES" dirty="0" smtClean="0"/>
              <a:t> </a:t>
            </a:r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skin</a:t>
            </a:r>
            <a:r>
              <a:rPr lang="es-ES" dirty="0" smtClean="0"/>
              <a:t> </a:t>
            </a:r>
            <a:r>
              <a:rPr lang="es-ES" dirty="0" err="1" smtClean="0"/>
              <a:t>Health</a:t>
            </a:r>
            <a:r>
              <a:rPr lang="es-ES" dirty="0" smtClean="0"/>
              <a:t> </a:t>
            </a:r>
            <a:r>
              <a:rPr lang="es-ES" dirty="0" err="1" smtClean="0"/>
              <a:t>care</a:t>
            </a:r>
            <a:r>
              <a:rPr lang="es-ES" dirty="0" smtClean="0"/>
              <a:t>. </a:t>
            </a:r>
            <a:r>
              <a:rPr lang="es-ES" dirty="0" err="1" smtClean="0"/>
              <a:t>Int</a:t>
            </a:r>
            <a:r>
              <a:rPr lang="es-ES" dirty="0" smtClean="0"/>
              <a:t> J </a:t>
            </a:r>
            <a:r>
              <a:rPr lang="es-ES" dirty="0" err="1" smtClean="0"/>
              <a:t>Dermatol</a:t>
            </a:r>
            <a:r>
              <a:rPr lang="es-ES" dirty="0" smtClean="0"/>
              <a:t> 1992.31;6:416-21.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546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95250" y="201474"/>
            <a:ext cx="8913813" cy="6001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MX" sz="3300" dirty="0" smtClean="0"/>
              <a:t>Folletos Informativos para pacientes</a:t>
            </a:r>
            <a:endParaRPr lang="es-ES" sz="3300" dirty="0"/>
          </a:p>
        </p:txBody>
      </p:sp>
      <p:pic>
        <p:nvPicPr>
          <p:cNvPr id="6" name="Picture 2" descr="fotos DC 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3" y="1247804"/>
            <a:ext cx="3006852" cy="40096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otos Ronda 1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10" y="1744836"/>
            <a:ext cx="4172282" cy="2774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8731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3813" y="203534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400" dirty="0" smtClean="0"/>
              <a:t>La atención primaria de </a:t>
            </a:r>
            <a:r>
              <a:rPr lang="es-ES" sz="2400" dirty="0" smtClean="0"/>
              <a:t>salud, </a:t>
            </a:r>
            <a:r>
              <a:rPr lang="es-ES" sz="2400" dirty="0" smtClean="0"/>
              <a:t>es la asistencia sanitaria esencial accesible a todos los individuos y familias de la comunidad a través de medios aceptables para ellos, con su plena participación y a un costo asequible para la comunidad y el país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r>
              <a:rPr lang="es-ES" sz="1600" b="1" dirty="0" smtClean="0"/>
              <a:t>Declaración de Alma Ata 1978</a:t>
            </a:r>
          </a:p>
          <a:p>
            <a:pPr marL="0" indent="0">
              <a:buNone/>
            </a:pPr>
            <a:r>
              <a:rPr lang="es-ES" sz="1600" b="1" dirty="0" smtClean="0"/>
              <a:t>Organización Mundial de la Salud </a:t>
            </a:r>
          </a:p>
        </p:txBody>
      </p:sp>
    </p:spTree>
    <p:extLst>
      <p:ext uri="{BB962C8B-B14F-4D97-AF65-F5344CB8AC3E}">
        <p14:creationId xmlns:p14="http://schemas.microsoft.com/office/powerpoint/2010/main" val="341738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/>
          <a:lstStyle/>
          <a:p>
            <a:r>
              <a:rPr lang="es-ES" dirty="0" smtClean="0"/>
              <a:t> POSTERS DE PREVENCIÓN</a:t>
            </a:r>
            <a:endParaRPr lang="es-ES" dirty="0"/>
          </a:p>
        </p:txBody>
      </p:sp>
      <p:pic>
        <p:nvPicPr>
          <p:cNvPr id="4" name="Imagen 3" descr="Captura de pantalla 2018-12-28 a las 10.19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112844"/>
            <a:ext cx="3621618" cy="5007669"/>
          </a:xfrm>
          <a:prstGeom prst="rect">
            <a:avLst/>
          </a:prstGeom>
        </p:spPr>
      </p:pic>
      <p:pic>
        <p:nvPicPr>
          <p:cNvPr id="7" name="Imagen 6" descr="Captura de pantalla 2018-12-28 a las 10.21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2" y="1112844"/>
            <a:ext cx="4095434" cy="51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4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370" y="29206"/>
            <a:ext cx="7753213" cy="914400"/>
          </a:xfrm>
        </p:spPr>
        <p:txBody>
          <a:bodyPr>
            <a:noAutofit/>
          </a:bodyPr>
          <a:lstStyle/>
          <a:p>
            <a:pPr algn="ctr"/>
            <a:r>
              <a:rPr lang="es-ES" sz="2000" dirty="0" smtClean="0"/>
              <a:t>CENTRO </a:t>
            </a:r>
            <a:r>
              <a:rPr lang="es-ES" sz="2000" dirty="0" smtClean="0"/>
              <a:t>DERMATOLOGICO       Enero 2019</a:t>
            </a:r>
            <a:endParaRPr lang="es-ES" sz="2000" dirty="0"/>
          </a:p>
        </p:txBody>
      </p:sp>
      <p:pic>
        <p:nvPicPr>
          <p:cNvPr id="6" name="Imagen 5" descr="IMG_0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5" y="943606"/>
            <a:ext cx="6155863" cy="46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5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605" y="506675"/>
            <a:ext cx="8913813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latin typeface="Arial" charset="0"/>
                <a:cs typeface="+mj-cs"/>
              </a:rPr>
              <a:t>FUTURO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1366" y="1541109"/>
            <a:ext cx="7970095" cy="48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2600" dirty="0" smtClean="0">
                <a:latin typeface="Arial" charset="0"/>
              </a:rPr>
              <a:t>Unir a los estados mas pobres en el programa de Dermatología Comunitaria </a:t>
            </a:r>
          </a:p>
          <a:p>
            <a:pPr eaLnBrk="1" hangingPunct="1">
              <a:defRPr/>
            </a:pP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s-MX" sz="2600" dirty="0" smtClean="0">
                <a:latin typeface="Arial" charset="0"/>
              </a:rPr>
              <a:t>Impulsar la enseñanza de la dermatología básica  a través de la </a:t>
            </a:r>
            <a:r>
              <a:rPr lang="es-MX" sz="2600" b="1" dirty="0" smtClean="0">
                <a:latin typeface="Arial" charset="0"/>
              </a:rPr>
              <a:t>teledermatología.</a:t>
            </a: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s-MX" sz="2600" dirty="0" smtClean="0">
                <a:solidFill>
                  <a:srgbClr val="0000FF"/>
                </a:solidFill>
                <a:latin typeface="Arial" charset="0"/>
              </a:rPr>
              <a:t>Sensibilizar a los organismos de salud y a las asociaciones dermatológicas sobre la necesidad de una dermatología con conciencia social </a:t>
            </a:r>
            <a:endParaRPr lang="es-MX" sz="2600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3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651000"/>
            <a:ext cx="8229600" cy="22225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Si nuestra función es procurar la salud, no podemos volvernos insensibles al sufrimiento que nos </a:t>
            </a:r>
            <a:r>
              <a:rPr lang="es-ES" dirty="0" smtClean="0"/>
              <a:t>rodea.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                                    GRACIAS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429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IMPORTANCIA DE LA DERMATOLOGIA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5924" y="1854728"/>
            <a:ext cx="7610476" cy="3670767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La piel es </a:t>
            </a:r>
            <a:r>
              <a:rPr lang="es-ES" dirty="0" smtClean="0"/>
              <a:t>el órgano mas grande y visible de nuestra economía </a:t>
            </a:r>
          </a:p>
          <a:p>
            <a:r>
              <a:rPr lang="es-ES" dirty="0" smtClean="0"/>
              <a:t>Mas del 30% de pérdida del </a:t>
            </a:r>
            <a:r>
              <a:rPr lang="es-ES" dirty="0" smtClean="0"/>
              <a:t>mismo, </a:t>
            </a:r>
            <a:r>
              <a:rPr lang="es-ES" dirty="0" smtClean="0"/>
              <a:t>es incompatible con la vida</a:t>
            </a:r>
          </a:p>
          <a:p>
            <a:r>
              <a:rPr lang="es-ES" dirty="0" smtClean="0"/>
              <a:t>Su afectación no solo afecta la salud física, sino en forma importante la mental</a:t>
            </a:r>
          </a:p>
          <a:p>
            <a:r>
              <a:rPr lang="es-ES" dirty="0" smtClean="0"/>
              <a:t>Constituye la frontera de contacto entre nuestro “yo” y el medio ambiente y por lo mismo el órgano mas expuesto a agresiones. </a:t>
            </a:r>
          </a:p>
          <a:p>
            <a:r>
              <a:rPr lang="es-ES" dirty="0" smtClean="0"/>
              <a:t>Permite “</a:t>
            </a:r>
            <a:r>
              <a:rPr lang="es-ES" dirty="0" smtClean="0"/>
              <a:t>sospechar” </a:t>
            </a:r>
            <a:r>
              <a:rPr lang="es-ES" dirty="0" smtClean="0"/>
              <a:t>de primera manos la afectación de otros órganos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49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7580" y="294475"/>
            <a:ext cx="8913813" cy="914400"/>
          </a:xfrm>
        </p:spPr>
        <p:txBody>
          <a:bodyPr>
            <a:noAutofit/>
          </a:bodyPr>
          <a:lstStyle/>
          <a:p>
            <a:r>
              <a:rPr lang="es-ES" sz="2400" dirty="0" smtClean="0"/>
              <a:t>                    DERMATOLOGIA </a:t>
            </a:r>
            <a:r>
              <a:rPr lang="es-ES" sz="2400" dirty="0" smtClean="0"/>
              <a:t>Y  PRIMER NIVEL DE ATENCIÓN 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1436123"/>
            <a:ext cx="8350249" cy="4882151"/>
          </a:xfrm>
        </p:spPr>
        <p:txBody>
          <a:bodyPr>
            <a:normAutofit lnSpcReduction="10000"/>
          </a:bodyPr>
          <a:lstStyle/>
          <a:p>
            <a:r>
              <a:rPr lang="es-MX" sz="2400" dirty="0" smtClean="0"/>
              <a:t>Institucionalmente </a:t>
            </a:r>
            <a:r>
              <a:rPr lang="es-MX" sz="2400" dirty="0" smtClean="0"/>
              <a:t>entre las especialidades con mayor demanda de atención. * </a:t>
            </a:r>
          </a:p>
          <a:p>
            <a:r>
              <a:rPr lang="es-MX" sz="2400" dirty="0" smtClean="0"/>
              <a:t>Dermatología especialidad no prioritaria en la enseñanza de la medicina</a:t>
            </a:r>
          </a:p>
          <a:p>
            <a:r>
              <a:rPr lang="es-MX" sz="2400" dirty="0" smtClean="0"/>
              <a:t> Deficiente conocimiento del personal de salud del primer nivel </a:t>
            </a:r>
          </a:p>
          <a:p>
            <a:r>
              <a:rPr lang="es-MX" sz="2400" dirty="0" smtClean="0"/>
              <a:t>Desperdicio de recursos en diagnósticos erróneos **</a:t>
            </a:r>
          </a:p>
          <a:p>
            <a:r>
              <a:rPr lang="es-MX" sz="2400" dirty="0" smtClean="0"/>
              <a:t> Menos del 50% de la población de escasos recursos tiene acceso a la atención especializada  (</a:t>
            </a:r>
            <a:r>
              <a:rPr lang="es-MX" sz="2300" b="1" dirty="0" smtClean="0"/>
              <a:t>7500 comunidades menores de 2500 habitantes reciben </a:t>
            </a:r>
            <a:r>
              <a:rPr lang="es-MX" sz="2300" b="1" dirty="0" smtClean="0"/>
              <a:t>atenci</a:t>
            </a:r>
            <a:r>
              <a:rPr lang="es-MX" sz="2300" b="1" dirty="0" smtClean="0"/>
              <a:t>ó</a:t>
            </a:r>
            <a:r>
              <a:rPr lang="es-MX" sz="2300" b="1" dirty="0" smtClean="0"/>
              <a:t>n </a:t>
            </a:r>
            <a:r>
              <a:rPr lang="es-MX" sz="2300" b="1" dirty="0" smtClean="0"/>
              <a:t>a </a:t>
            </a:r>
            <a:r>
              <a:rPr lang="es-MX" sz="2300" b="1" dirty="0" smtClean="0"/>
              <a:t>trav</a:t>
            </a:r>
            <a:r>
              <a:rPr lang="es-MX" sz="2300" b="1" dirty="0" smtClean="0"/>
              <a:t>é</a:t>
            </a:r>
            <a:r>
              <a:rPr lang="es-MX" sz="2300" b="1" dirty="0" smtClean="0"/>
              <a:t>s </a:t>
            </a:r>
            <a:r>
              <a:rPr lang="es-MX" sz="2300" b="1" dirty="0" smtClean="0"/>
              <a:t>de unidades </a:t>
            </a:r>
            <a:r>
              <a:rPr lang="es-MX" sz="2300" b="1" dirty="0" smtClean="0"/>
              <a:t>m</a:t>
            </a:r>
            <a:r>
              <a:rPr lang="es-MX" sz="2300" b="1" dirty="0" smtClean="0"/>
              <a:t>ó</a:t>
            </a:r>
            <a:r>
              <a:rPr lang="es-MX" sz="2300" b="1" dirty="0" smtClean="0"/>
              <a:t>viles </a:t>
            </a:r>
            <a:r>
              <a:rPr lang="es-MX" sz="2300" b="1" dirty="0" smtClean="0"/>
              <a:t>y fijas</a:t>
            </a:r>
            <a:r>
              <a:rPr lang="es-MX" sz="2400" dirty="0" smtClean="0"/>
              <a:t>)  </a:t>
            </a:r>
          </a:p>
          <a:p>
            <a:pPr marL="0" indent="0">
              <a:buNone/>
            </a:pPr>
            <a:endParaRPr lang="es-MX" sz="2400" dirty="0" smtClean="0"/>
          </a:p>
          <a:p>
            <a:pPr lvl="0">
              <a:buFontTx/>
              <a:buChar char="•"/>
            </a:pPr>
            <a:r>
              <a:rPr lang="es-MX" sz="1400" dirty="0" smtClean="0"/>
              <a:t>Estrada R. Torres B, Alarcón H et al. Epidemiología cutánea en dos sectores de atención médica en Guerrero, México. Dermatol Rev Mex. 1992;XXXVI (1):29-34.</a:t>
            </a:r>
          </a:p>
          <a:p>
            <a:pPr marL="0" indent="0">
              <a:buNone/>
            </a:pPr>
            <a:r>
              <a:rPr lang="es-MX" sz="1400" dirty="0" smtClean="0"/>
              <a:t>** Hay R, Estrada R, Alarcón H et al. Wastage of family income on skin disease in Mexico. </a:t>
            </a:r>
            <a:r>
              <a:rPr lang="en-US" sz="1400" dirty="0" smtClean="0"/>
              <a:t>   </a:t>
            </a:r>
            <a:r>
              <a:rPr lang="es-MX" sz="1400" dirty="0"/>
              <a:t>BMJ. 1994; 309: 848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16351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80" y="664103"/>
            <a:ext cx="8913813" cy="9144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               LOS </a:t>
            </a:r>
            <a:r>
              <a:rPr lang="es-ES" sz="2800" dirty="0" smtClean="0"/>
              <a:t>MEDICOS ESPECIALISTAS EN MEXICO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228" y="1953590"/>
            <a:ext cx="7989688" cy="4819744"/>
          </a:xfrm>
        </p:spPr>
        <p:txBody>
          <a:bodyPr>
            <a:normAutofit/>
          </a:bodyPr>
          <a:lstStyle/>
          <a:p>
            <a:r>
              <a:rPr lang="es-ES" dirty="0" smtClean="0"/>
              <a:t>Su número es inferior al recomendado internacionalmente e insuficiente para cubrir las necesidades en nuestro país *</a:t>
            </a:r>
            <a:endParaRPr lang="es-ES" dirty="0"/>
          </a:p>
          <a:p>
            <a:r>
              <a:rPr lang="es-ES" dirty="0" smtClean="0"/>
              <a:t>Se ubican generalmente en zonas urbanas</a:t>
            </a:r>
            <a:endParaRPr lang="es-ES" dirty="0"/>
          </a:p>
          <a:p>
            <a:r>
              <a:rPr lang="es-ES" dirty="0" smtClean="0"/>
              <a:t>Relación inversa entre pobreza y numero de especialistas</a:t>
            </a:r>
          </a:p>
          <a:p>
            <a:r>
              <a:rPr lang="es-ES" dirty="0" smtClean="0"/>
              <a:t>Guerrero con 39.2 especialistas por cada 100,000 habitantes* </a:t>
            </a:r>
          </a:p>
          <a:p>
            <a:r>
              <a:rPr lang="es-ES" dirty="0" smtClean="0"/>
              <a:t>20 dermatólogos / 3,533 000</a:t>
            </a:r>
          </a:p>
          <a:p>
            <a:r>
              <a:rPr lang="es-ES" dirty="0" smtClean="0"/>
              <a:t>42.5% de la población en áreas rurales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1800" b="1" dirty="0" smtClean="0"/>
              <a:t>* </a:t>
            </a:r>
            <a:r>
              <a:rPr lang="es-ES" sz="1400" dirty="0" err="1" smtClean="0"/>
              <a:t>Heinze</a:t>
            </a:r>
            <a:r>
              <a:rPr lang="es-ES" sz="1400" dirty="0" smtClean="0"/>
              <a:t>-Martin G et Al. Médicos especialistas en </a:t>
            </a:r>
            <a:r>
              <a:rPr lang="es-ES" sz="1400" dirty="0" err="1" smtClean="0"/>
              <a:t>Mexico</a:t>
            </a:r>
            <a:r>
              <a:rPr lang="es-ES" sz="1400" dirty="0" smtClean="0"/>
              <a:t>. Gaceta </a:t>
            </a:r>
            <a:r>
              <a:rPr lang="es-ES" sz="1400" dirty="0" err="1" smtClean="0"/>
              <a:t>Med</a:t>
            </a:r>
            <a:r>
              <a:rPr lang="es-ES" sz="1400" dirty="0" smtClean="0"/>
              <a:t> </a:t>
            </a:r>
            <a:r>
              <a:rPr lang="es-ES" sz="1400" dirty="0" err="1" smtClean="0"/>
              <a:t>Mex</a:t>
            </a:r>
            <a:r>
              <a:rPr lang="es-ES" sz="1400" dirty="0"/>
              <a:t> </a:t>
            </a:r>
            <a:r>
              <a:rPr lang="es-ES" sz="1400" dirty="0" smtClean="0"/>
              <a:t> 2018;154:342-351</a:t>
            </a:r>
          </a:p>
          <a:p>
            <a:pPr marL="0" indent="0">
              <a:buNone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10616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323" y="202900"/>
            <a:ext cx="8591550" cy="1066801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Arial"/>
                <a:cs typeface="Arial"/>
              </a:rPr>
              <a:t>Estados mas pobres en la República Mexicana</a:t>
            </a:r>
            <a:endParaRPr lang="es-ES" sz="3200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34" y="1436595"/>
            <a:ext cx="8389373" cy="53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790" y="226243"/>
            <a:ext cx="8913813" cy="91440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                CARACTERÍSTICAS </a:t>
            </a:r>
            <a:r>
              <a:rPr lang="es-ES" sz="2800" dirty="0" smtClean="0"/>
              <a:t>DE LA ESPECIALIDAD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2740" y="1579614"/>
            <a:ext cx="9144000" cy="65843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800" dirty="0"/>
              <a:t> </a:t>
            </a:r>
            <a:r>
              <a:rPr lang="es-ES" sz="2400" dirty="0"/>
              <a:t>Preparación del especialista  - Excelencia</a:t>
            </a:r>
            <a:endParaRPr lang="es-ES" dirty="0" smtClean="0"/>
          </a:p>
          <a:p>
            <a:pPr>
              <a:lnSpc>
                <a:spcPct val="80000"/>
              </a:lnSpc>
            </a:pPr>
            <a:r>
              <a:rPr lang="es-ES" sz="2400" dirty="0" smtClean="0"/>
              <a:t>Diagnósticos difíciles – manejos complicados </a:t>
            </a:r>
          </a:p>
          <a:p>
            <a:pPr>
              <a:lnSpc>
                <a:spcPct val="80000"/>
              </a:lnSpc>
            </a:pPr>
            <a:r>
              <a:rPr lang="es-ES" sz="2400" dirty="0" smtClean="0"/>
              <a:t>Descuido de lo común  (población general)</a:t>
            </a:r>
          </a:p>
          <a:p>
            <a:pPr>
              <a:lnSpc>
                <a:spcPct val="80000"/>
              </a:lnSpc>
            </a:pPr>
            <a:r>
              <a:rPr lang="es-ES" sz="2400" dirty="0" smtClean="0"/>
              <a:t>Desproporción en recursos  y atención primaria</a:t>
            </a:r>
          </a:p>
          <a:p>
            <a:pPr>
              <a:lnSpc>
                <a:spcPct val="80000"/>
              </a:lnSpc>
            </a:pPr>
            <a:r>
              <a:rPr lang="es-ES" sz="2400" dirty="0" smtClean="0"/>
              <a:t>Medicina rural, enfermedades descuidadas</a:t>
            </a:r>
            <a:endParaRPr lang="es-ES" sz="2400" dirty="0"/>
          </a:p>
          <a:p>
            <a:pPr>
              <a:lnSpc>
                <a:spcPct val="80000"/>
              </a:lnSpc>
            </a:pPr>
            <a:r>
              <a:rPr lang="es-ES" sz="2400" dirty="0" smtClean="0"/>
              <a:t> Desviación de recursos familiares prioritarios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400" dirty="0"/>
              <a:t> </a:t>
            </a:r>
            <a:r>
              <a:rPr lang="es-ES" sz="2400" dirty="0" smtClean="0"/>
              <a:t>     a rubros     Indispensables - salud *</a:t>
            </a:r>
          </a:p>
          <a:p>
            <a:pPr>
              <a:lnSpc>
                <a:spcPct val="80000"/>
              </a:lnSpc>
            </a:pPr>
            <a:r>
              <a:rPr lang="es-ES" sz="2400" dirty="0"/>
              <a:t> </a:t>
            </a:r>
            <a:r>
              <a:rPr lang="es-ES" sz="2400" dirty="0"/>
              <a:t>Desviación de la especialidad a las áreas cosméticas</a:t>
            </a:r>
          </a:p>
          <a:p>
            <a:pPr>
              <a:lnSpc>
                <a:spcPct val="80000"/>
              </a:lnSpc>
            </a:pPr>
            <a:endParaRPr lang="es-ES" sz="2400" dirty="0"/>
          </a:p>
          <a:p>
            <a:pPr>
              <a:lnSpc>
                <a:spcPct val="80000"/>
              </a:lnSpc>
            </a:pPr>
            <a:endParaRPr lang="es-ES" sz="2400" dirty="0" smtClean="0"/>
          </a:p>
          <a:p>
            <a:pPr lvl="0">
              <a:lnSpc>
                <a:spcPct val="170000"/>
              </a:lnSpc>
            </a:pPr>
            <a:r>
              <a:rPr lang="pt-BR" sz="1400" dirty="0" err="1" smtClean="0"/>
              <a:t>Hay</a:t>
            </a:r>
            <a:r>
              <a:rPr lang="pt-BR" sz="1400" dirty="0" smtClean="0"/>
              <a:t> </a:t>
            </a:r>
            <a:r>
              <a:rPr lang="pt-BR" sz="1400" dirty="0" err="1"/>
              <a:t>R</a:t>
            </a:r>
            <a:r>
              <a:rPr lang="pt-BR" sz="1400" dirty="0"/>
              <a:t>, Estrada </a:t>
            </a:r>
            <a:r>
              <a:rPr lang="pt-BR" sz="1400" dirty="0" err="1"/>
              <a:t>R</a:t>
            </a:r>
            <a:r>
              <a:rPr lang="pt-BR" sz="1400" dirty="0"/>
              <a:t>, </a:t>
            </a:r>
            <a:r>
              <a:rPr lang="pt-BR" sz="1400" dirty="0" err="1"/>
              <a:t>Alarcón</a:t>
            </a:r>
            <a:r>
              <a:rPr lang="pt-BR" sz="1400" dirty="0"/>
              <a:t> H et al. </a:t>
            </a:r>
            <a:r>
              <a:rPr lang="en-US" sz="1400" dirty="0"/>
              <a:t>Wastage of family </a:t>
            </a:r>
            <a:r>
              <a:rPr lang="en-US" sz="1400" dirty="0" smtClean="0"/>
              <a:t>income </a:t>
            </a:r>
            <a:r>
              <a:rPr lang="en-US" sz="1400" dirty="0"/>
              <a:t>on skin disease in Mexico.  </a:t>
            </a:r>
            <a:r>
              <a:rPr lang="es-MX" sz="1400" dirty="0"/>
              <a:t>BMJ. 1994; 309: 848.</a:t>
            </a:r>
          </a:p>
          <a:p>
            <a:pPr marL="114300" indent="0">
              <a:lnSpc>
                <a:spcPct val="170000"/>
              </a:lnSpc>
              <a:buNone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75909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5666" y="243417"/>
            <a:ext cx="8678333" cy="5628465"/>
          </a:xfrm>
        </p:spPr>
        <p:txBody>
          <a:bodyPr/>
          <a:lstStyle/>
          <a:p>
            <a:endParaRPr lang="es-ES" dirty="0" smtClean="0"/>
          </a:p>
          <a:p>
            <a:r>
              <a:rPr lang="es-ES" dirty="0" smtClean="0"/>
              <a:t>Concepto de Dermatología Comunitaria * </a:t>
            </a:r>
          </a:p>
          <a:p>
            <a:r>
              <a:rPr lang="es-ES" dirty="0" smtClean="0"/>
              <a:t>28 años de existencia </a:t>
            </a:r>
          </a:p>
          <a:p>
            <a:r>
              <a:rPr lang="es-ES" dirty="0" smtClean="0"/>
              <a:t>Objetivos: 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		a) Atención  donde no hay especialistas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b) Educación del personal de salud comunitario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e) Detección de casos complicados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d) Investigación epidemiológica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e) Asesoría y apoyo a los organismos de salud</a:t>
            </a:r>
          </a:p>
          <a:p>
            <a:pPr marL="0" indent="0">
              <a:buNone/>
            </a:pPr>
            <a:r>
              <a:rPr lang="es-ES" dirty="0" smtClean="0"/>
              <a:t>                 	          TELEMEDICINA  - TELEDERMATOLOGÍA **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30868" y="5754087"/>
            <a:ext cx="6378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400" dirty="0" err="1"/>
              <a:t>Hay</a:t>
            </a:r>
            <a:r>
              <a:rPr lang="pt-BR" sz="1400" dirty="0"/>
              <a:t> </a:t>
            </a:r>
            <a:r>
              <a:rPr lang="pt-BR" sz="1400" dirty="0" err="1"/>
              <a:t>R</a:t>
            </a:r>
            <a:r>
              <a:rPr lang="pt-BR" sz="1400" dirty="0"/>
              <a:t>, </a:t>
            </a:r>
            <a:r>
              <a:rPr lang="pt-BR" sz="1400" dirty="0" err="1"/>
              <a:t>Andersson</a:t>
            </a:r>
            <a:r>
              <a:rPr lang="pt-BR" sz="1400" dirty="0"/>
              <a:t> N, Estrada R. </a:t>
            </a:r>
            <a:r>
              <a:rPr lang="pt-BR" sz="1400" dirty="0" err="1"/>
              <a:t>Community</a:t>
            </a:r>
            <a:r>
              <a:rPr lang="pt-BR" sz="1400" dirty="0"/>
              <a:t> </a:t>
            </a:r>
            <a:r>
              <a:rPr lang="pt-BR" sz="1400" dirty="0" err="1"/>
              <a:t>dermatology</a:t>
            </a:r>
            <a:r>
              <a:rPr lang="pt-BR" sz="1400" dirty="0"/>
              <a:t> in Guerrero </a:t>
            </a:r>
            <a:r>
              <a:rPr lang="pt-BR" sz="1400" dirty="0" err="1"/>
              <a:t>Mexico</a:t>
            </a:r>
            <a:r>
              <a:rPr lang="pt-BR" sz="1400" dirty="0" smtClean="0"/>
              <a:t>.</a:t>
            </a:r>
          </a:p>
          <a:p>
            <a:pPr lvl="0"/>
            <a:r>
              <a:rPr lang="pt-BR" sz="1400" dirty="0" smtClean="0"/>
              <a:t> </a:t>
            </a:r>
            <a:r>
              <a:rPr lang="pt-BR" sz="1400" dirty="0"/>
              <a:t>The Lancet. 1991; 337: 906-907. </a:t>
            </a:r>
            <a:endParaRPr lang="pt-BR" sz="1400" dirty="0" smtClean="0"/>
          </a:p>
          <a:p>
            <a:r>
              <a:rPr lang="es-MX" sz="1400" dirty="0" smtClean="0"/>
              <a:t>** Chávez </a:t>
            </a:r>
            <a:r>
              <a:rPr lang="es-MX" sz="1400" dirty="0"/>
              <a:t>LG, Estrada CG, </a:t>
            </a:r>
            <a:r>
              <a:rPr lang="es-MX" sz="1400" dirty="0" smtClean="0"/>
              <a:t>Estrada CR </a:t>
            </a:r>
            <a:r>
              <a:rPr lang="es-MX" sz="1400" dirty="0"/>
              <a:t>Teledermatología, un modelo de enseñanza y </a:t>
            </a:r>
            <a:endParaRPr lang="es-MX" sz="1400" dirty="0" smtClean="0"/>
          </a:p>
          <a:p>
            <a:r>
              <a:rPr lang="es-MX" sz="1400" dirty="0" smtClean="0"/>
              <a:t>asistencia </a:t>
            </a:r>
            <a:r>
              <a:rPr lang="es-MX" sz="1400" dirty="0"/>
              <a:t>en atención primaria a la salud. Gacet Med Mex 2018;154:1-5.</a:t>
            </a:r>
          </a:p>
          <a:p>
            <a:pPr lvl="0"/>
            <a:endParaRPr lang="es-MX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9940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69574"/>
            <a:ext cx="8229600" cy="1143000"/>
          </a:xfrm>
        </p:spPr>
        <p:txBody>
          <a:bodyPr/>
          <a:lstStyle/>
          <a:p>
            <a:r>
              <a:rPr lang="es-ES" sz="4400" dirty="0" smtClean="0"/>
              <a:t>JORNADAS COMUNITARIAS </a:t>
            </a:r>
            <a:endParaRPr lang="es-ES" sz="4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451362" y="3945723"/>
            <a:ext cx="27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Asistencia comunitaria </a:t>
            </a:r>
            <a:endParaRPr lang="es-ES" dirty="0"/>
          </a:p>
        </p:txBody>
      </p:sp>
      <p:pic>
        <p:nvPicPr>
          <p:cNvPr id="7" name="Imagen 6" descr="IMG_80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"/>
          <a:stretch/>
        </p:blipFill>
        <p:spPr>
          <a:xfrm>
            <a:off x="5183777" y="1854328"/>
            <a:ext cx="2990981" cy="415700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463814" y="996106"/>
            <a:ext cx="2834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/>
              <a:t>Diistribucion</a:t>
            </a:r>
            <a:r>
              <a:rPr lang="es-ES" dirty="0" smtClean="0"/>
              <a:t> </a:t>
            </a:r>
            <a:r>
              <a:rPr lang="es-ES" dirty="0" err="1" smtClean="0"/>
              <a:t>grqtuita</a:t>
            </a:r>
            <a:r>
              <a:rPr lang="es-ES" dirty="0" smtClean="0"/>
              <a:t> de </a:t>
            </a:r>
          </a:p>
          <a:p>
            <a:pPr algn="ctr"/>
            <a:r>
              <a:rPr lang="es-ES" dirty="0" smtClean="0"/>
              <a:t>medicamentos</a:t>
            </a:r>
            <a:endParaRPr lang="es-ES" dirty="0"/>
          </a:p>
        </p:txBody>
      </p:sp>
      <p:pic>
        <p:nvPicPr>
          <p:cNvPr id="10" name="Imagen 9" descr="IMG_807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b="41808"/>
          <a:stretch/>
        </p:blipFill>
        <p:spPr>
          <a:xfrm>
            <a:off x="457200" y="4325935"/>
            <a:ext cx="4119731" cy="2358255"/>
          </a:xfrm>
          <a:prstGeom prst="rect">
            <a:avLst/>
          </a:prstGeom>
        </p:spPr>
      </p:pic>
      <p:pic>
        <p:nvPicPr>
          <p:cNvPr id="11" name="Imagen 10" descr="IMG_80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2" y="634783"/>
            <a:ext cx="4575779" cy="34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yacenci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Adyacencia.thmx</Template>
  <TotalTime>7576</TotalTime>
  <Words>701</Words>
  <Application>Microsoft Macintosh PowerPoint</Application>
  <PresentationFormat>Presentación en pantalla (4:3)</PresentationFormat>
  <Paragraphs>118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Adyacencia</vt:lpstr>
      <vt:lpstr>LA DERMATOLOGÍA EN EL PRIMER NIVEL DE ATENCION </vt:lpstr>
      <vt:lpstr>Presentación de PowerPoint</vt:lpstr>
      <vt:lpstr>IMPORTANCIA DE LA DERMATOLOGIA </vt:lpstr>
      <vt:lpstr>                    DERMATOLOGIA Y  PRIMER NIVEL DE ATENCIÓN </vt:lpstr>
      <vt:lpstr>               LOS MEDICOS ESPECIALISTAS EN MEXICO</vt:lpstr>
      <vt:lpstr>Estados mas pobres en la República Mexicana</vt:lpstr>
      <vt:lpstr>                CARACTERÍSTICAS DE LA ESPECIALIDAD</vt:lpstr>
      <vt:lpstr>Presentación de PowerPoint</vt:lpstr>
      <vt:lpstr>JORNADAS COMUNITARIAS </vt:lpstr>
      <vt:lpstr>JORNADAS DERMATOLÓGICAS EN OTROS PAÍSES </vt:lpstr>
      <vt:lpstr>JORNADA DERMATOLÓGICA EN CHIAPAS,    SELVA  LACANDONA </vt:lpstr>
      <vt:lpstr>Participación del personal en formación</vt:lpstr>
      <vt:lpstr>Cursos trasmitidos  por telemedicina </vt:lpstr>
      <vt:lpstr>  CURSO PRESENCIAL Y POR TELEDERMA</vt:lpstr>
      <vt:lpstr>MATERIAL DE APOYO A CURSOS</vt:lpstr>
      <vt:lpstr>ATENCIÓN DE CASOS COMPLICADOS</vt:lpstr>
      <vt:lpstr>Comunicaciones científicas </vt:lpstr>
      <vt:lpstr>SOLUCIONES POSIBLES </vt:lpstr>
      <vt:lpstr>Folletos Informativos para pacientes</vt:lpstr>
      <vt:lpstr> POSTERS DE PREVENCIÓN</vt:lpstr>
      <vt:lpstr>CENTRO DERMATOLOGICO       Enero 2019</vt:lpstr>
      <vt:lpstr>FUTURO</vt:lpstr>
      <vt:lpstr>  Si nuestra función es procurar la salud, no podemos volvernos insensibles al sufrimiento que nos rodea.                                       GRACIAS </vt:lpstr>
    </vt:vector>
  </TitlesOfParts>
  <Company>Hospital Gral. de Acapulco, S.S.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PROYECCIÓN DE LA DERMATOLOGÍA COMUNITARIA EN LA SALUD PUBLICA</dc:title>
  <dc:creator>Roberto Augusto Estrada castañon</dc:creator>
  <cp:lastModifiedBy>Roberto Augusto Estrada castañon</cp:lastModifiedBy>
  <cp:revision>75</cp:revision>
  <dcterms:created xsi:type="dcterms:W3CDTF">2016-07-11T12:07:14Z</dcterms:created>
  <dcterms:modified xsi:type="dcterms:W3CDTF">2019-04-10T14:02:54Z</dcterms:modified>
</cp:coreProperties>
</file>