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2" r:id="rId4"/>
    <p:sldId id="257" r:id="rId5"/>
    <p:sldId id="263" r:id="rId6"/>
    <p:sldId id="264" r:id="rId7"/>
    <p:sldId id="258" r:id="rId8"/>
    <p:sldId id="268" r:id="rId9"/>
    <p:sldId id="269" r:id="rId10"/>
    <p:sldId id="259" r:id="rId11"/>
    <p:sldId id="265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30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3816-E26C-4706-B8FC-77751AA0B5BC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7660-F7F2-49D2-9F55-D3028CF44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14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3816-E26C-4706-B8FC-77751AA0B5BC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7660-F7F2-49D2-9F55-D3028CF44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482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3816-E26C-4706-B8FC-77751AA0B5BC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7660-F7F2-49D2-9F55-D3028CF44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00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3816-E26C-4706-B8FC-77751AA0B5BC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7660-F7F2-49D2-9F55-D3028CF44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795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3816-E26C-4706-B8FC-77751AA0B5BC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7660-F7F2-49D2-9F55-D3028CF44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468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3816-E26C-4706-B8FC-77751AA0B5BC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7660-F7F2-49D2-9F55-D3028CF44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262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3816-E26C-4706-B8FC-77751AA0B5BC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7660-F7F2-49D2-9F55-D3028CF44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15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3816-E26C-4706-B8FC-77751AA0B5BC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7660-F7F2-49D2-9F55-D3028CF44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75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3816-E26C-4706-B8FC-77751AA0B5BC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7660-F7F2-49D2-9F55-D3028CF44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055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3816-E26C-4706-B8FC-77751AA0B5BC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7660-F7F2-49D2-9F55-D3028CF44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58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3816-E26C-4706-B8FC-77751AA0B5BC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7660-F7F2-49D2-9F55-D3028CF44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979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D3816-E26C-4706-B8FC-77751AA0B5BC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7660-F7F2-49D2-9F55-D3028CF44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24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35365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dirty="0">
                <a:solidFill>
                  <a:srgbClr val="002060"/>
                </a:solidFill>
              </a:rPr>
              <a:t>“SIMPOSIO: MICOLOGIA, DERMATOPATOLOGIA Y MICROBIOLOGIA HOSPITALARIA”</a:t>
            </a:r>
            <a:r>
              <a:rPr lang="pt-BR" sz="4900" dirty="0">
                <a:solidFill>
                  <a:srgbClr val="002060"/>
                </a:solidFill>
              </a:rPr>
              <a:t/>
            </a:r>
            <a:br>
              <a:rPr lang="pt-BR" sz="4900" dirty="0">
                <a:solidFill>
                  <a:srgbClr val="002060"/>
                </a:solidFill>
              </a:rPr>
            </a:br>
            <a:r>
              <a:rPr lang="pt-BR" sz="3800" b="1" dirty="0">
                <a:solidFill>
                  <a:srgbClr val="002060"/>
                </a:solidFill>
              </a:rPr>
              <a:t>Academia Nacional de </a:t>
            </a:r>
            <a:r>
              <a:rPr lang="pt-BR" sz="3800" b="1" dirty="0" smtClean="0">
                <a:solidFill>
                  <a:srgbClr val="002060"/>
                </a:solidFill>
              </a:rPr>
              <a:t>Medicina</a:t>
            </a:r>
            <a:endParaRPr lang="es-MX" sz="3800" b="1" dirty="0">
              <a:solidFill>
                <a:srgbClr val="00206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524000" y="4220871"/>
            <a:ext cx="9144000" cy="1655762"/>
          </a:xfrm>
        </p:spPr>
        <p:txBody>
          <a:bodyPr>
            <a:noAutofit/>
          </a:bodyPr>
          <a:lstStyle/>
          <a:p>
            <a:r>
              <a:rPr lang="es-MX" sz="2200" b="1" dirty="0" smtClean="0">
                <a:solidFill>
                  <a:srgbClr val="002060"/>
                </a:solidFill>
              </a:rPr>
              <a:t>“Lepra y Anticuerpos </a:t>
            </a:r>
            <a:r>
              <a:rPr lang="es-MX" sz="2200" b="1" dirty="0" err="1" smtClean="0">
                <a:solidFill>
                  <a:srgbClr val="002060"/>
                </a:solidFill>
              </a:rPr>
              <a:t>Antifosfolípidos</a:t>
            </a:r>
            <a:r>
              <a:rPr lang="es-MX" sz="2200" b="1" dirty="0" smtClean="0">
                <a:solidFill>
                  <a:srgbClr val="002060"/>
                </a:solidFill>
              </a:rPr>
              <a:t>”</a:t>
            </a:r>
          </a:p>
          <a:p>
            <a:r>
              <a:rPr lang="es-MX" sz="2200" b="1" dirty="0" smtClean="0">
                <a:solidFill>
                  <a:srgbClr val="002060"/>
                </a:solidFill>
              </a:rPr>
              <a:t>Dr. Juan Pablo Ramírez Hinojosa</a:t>
            </a:r>
          </a:p>
          <a:p>
            <a:r>
              <a:rPr lang="es-MX" sz="2200" b="1" dirty="0" smtClean="0">
                <a:solidFill>
                  <a:srgbClr val="002060"/>
                </a:solidFill>
              </a:rPr>
              <a:t>Medicina Interna e </a:t>
            </a:r>
            <a:r>
              <a:rPr lang="es-MX" sz="2200" b="1" dirty="0" err="1" smtClean="0">
                <a:solidFill>
                  <a:srgbClr val="002060"/>
                </a:solidFill>
              </a:rPr>
              <a:t>Infectología</a:t>
            </a:r>
            <a:endParaRPr lang="es-MX" sz="2200" b="1" dirty="0" smtClean="0">
              <a:solidFill>
                <a:srgbClr val="002060"/>
              </a:solidFill>
            </a:endParaRPr>
          </a:p>
          <a:p>
            <a:r>
              <a:rPr lang="es-MX" sz="2200" b="1" dirty="0" smtClean="0">
                <a:solidFill>
                  <a:srgbClr val="002060"/>
                </a:solidFill>
              </a:rPr>
              <a:t>Subdirección de Epidemiología e </a:t>
            </a:r>
            <a:r>
              <a:rPr lang="es-MX" sz="2200" b="1" dirty="0" err="1" smtClean="0">
                <a:solidFill>
                  <a:srgbClr val="002060"/>
                </a:solidFill>
              </a:rPr>
              <a:t>Infectología</a:t>
            </a:r>
            <a:endParaRPr lang="es-MX" sz="2200" b="1" dirty="0" smtClean="0">
              <a:solidFill>
                <a:srgbClr val="002060"/>
              </a:solidFill>
            </a:endParaRPr>
          </a:p>
          <a:p>
            <a:r>
              <a:rPr lang="es-MX" sz="2200" b="1" dirty="0" smtClean="0">
                <a:solidFill>
                  <a:srgbClr val="002060"/>
                </a:solidFill>
              </a:rPr>
              <a:t>Hospital General “Dr. Manuel Gea González”</a:t>
            </a:r>
            <a:endParaRPr lang="es-MX" sz="2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1" y="163631"/>
            <a:ext cx="1272169" cy="12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58938" r="12730"/>
          <a:stretch/>
        </p:blipFill>
        <p:spPr>
          <a:xfrm>
            <a:off x="10892123" y="139493"/>
            <a:ext cx="1272169" cy="12963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4" y="6182534"/>
            <a:ext cx="1126836" cy="67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25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35365"/>
          </a:xfrm>
          <a:prstGeom prst="rect">
            <a:avLst/>
          </a:prstGeom>
          <a:effectLst>
            <a:glow rad="127000">
              <a:schemeClr val="bg1">
                <a:alpha val="10000"/>
              </a:schemeClr>
            </a:glo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2060"/>
                </a:solidFill>
              </a:rPr>
              <a:t>Lepra y </a:t>
            </a:r>
            <a:r>
              <a:rPr lang="es-MX" b="1" dirty="0" err="1">
                <a:solidFill>
                  <a:srgbClr val="002060"/>
                </a:solidFill>
              </a:rPr>
              <a:t>Acs</a:t>
            </a:r>
            <a:r>
              <a:rPr lang="es-MX" b="1" dirty="0">
                <a:solidFill>
                  <a:srgbClr val="002060"/>
                </a:solidFill>
              </a:rPr>
              <a:t> </a:t>
            </a:r>
            <a:r>
              <a:rPr lang="es-MX" b="1" dirty="0" smtClean="0">
                <a:solidFill>
                  <a:srgbClr val="002060"/>
                </a:solidFill>
              </a:rPr>
              <a:t>Anti-fosfolípidos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</a:rPr>
              <a:t>Correlación ¿significativa? con:</a:t>
            </a:r>
          </a:p>
          <a:p>
            <a:endParaRPr lang="es-MX" b="1" dirty="0" smtClean="0">
              <a:solidFill>
                <a:srgbClr val="002060"/>
              </a:solidFill>
            </a:endParaRP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Fenómeno de </a:t>
            </a:r>
            <a:r>
              <a:rPr lang="es-MX" b="1" dirty="0" err="1" smtClean="0">
                <a:solidFill>
                  <a:srgbClr val="002060"/>
                </a:solidFill>
              </a:rPr>
              <a:t>Raynaud</a:t>
            </a:r>
            <a:endParaRPr lang="es-MX" b="1" dirty="0">
              <a:solidFill>
                <a:srgbClr val="002060"/>
              </a:solidFill>
            </a:endParaRPr>
          </a:p>
          <a:p>
            <a:pPr lvl="1"/>
            <a:endParaRPr lang="es-MX" b="1" dirty="0" smtClean="0">
              <a:solidFill>
                <a:srgbClr val="002060"/>
              </a:solidFill>
            </a:endParaRP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Nódulos cutáneos</a:t>
            </a:r>
          </a:p>
          <a:p>
            <a:pPr lvl="1"/>
            <a:endParaRPr lang="es-MX" b="1" dirty="0" smtClean="0">
              <a:solidFill>
                <a:srgbClr val="002060"/>
              </a:solidFill>
            </a:endParaRP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Ulceras crónicas</a:t>
            </a:r>
          </a:p>
          <a:p>
            <a:pPr lvl="1"/>
            <a:endParaRPr lang="es-MX" b="1" dirty="0" smtClean="0">
              <a:solidFill>
                <a:srgbClr val="002060"/>
              </a:solidFill>
            </a:endParaRP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Dermatosis </a:t>
            </a:r>
            <a:endParaRPr lang="es-MX" b="1" dirty="0">
              <a:solidFill>
                <a:srgbClr val="00206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9" r="38369" b="26283"/>
          <a:stretch/>
        </p:blipFill>
        <p:spPr>
          <a:xfrm>
            <a:off x="10342578" y="2125897"/>
            <a:ext cx="1655303" cy="3949343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74" y="1690688"/>
            <a:ext cx="1738420" cy="23178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74" y="4175198"/>
            <a:ext cx="1738420" cy="23178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94"/>
          <a:stretch/>
        </p:blipFill>
        <p:spPr>
          <a:xfrm>
            <a:off x="8795804" y="1690688"/>
            <a:ext cx="1338695" cy="2317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3187" y="4657818"/>
            <a:ext cx="2317890" cy="13526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4" y="6182534"/>
            <a:ext cx="1126836" cy="67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25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35365"/>
          </a:xfrm>
          <a:prstGeom prst="rect">
            <a:avLst/>
          </a:prstGeom>
          <a:effectLst>
            <a:glow rad="127000">
              <a:schemeClr val="bg1">
                <a:alpha val="10000"/>
              </a:schemeClr>
            </a:glo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</a:rPr>
              <a:t>Conclusiones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3200" b="1" dirty="0" err="1" smtClean="0">
                <a:solidFill>
                  <a:srgbClr val="002060"/>
                </a:solidFill>
              </a:rPr>
              <a:t>Acs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Antifosfolípidos</a:t>
            </a:r>
            <a:r>
              <a:rPr lang="es-MX" sz="3200" b="1" dirty="0" smtClean="0">
                <a:solidFill>
                  <a:srgbClr val="002060"/>
                </a:solidFill>
              </a:rPr>
              <a:t> en Lepra</a:t>
            </a:r>
          </a:p>
          <a:p>
            <a:pPr lvl="1"/>
            <a:endParaRPr lang="es-MX" sz="3200" b="1" dirty="0" smtClean="0">
              <a:solidFill>
                <a:srgbClr val="002060"/>
              </a:solidFill>
            </a:endParaRPr>
          </a:p>
          <a:p>
            <a:pPr lvl="1"/>
            <a:r>
              <a:rPr lang="es-MX" sz="3200" b="1" dirty="0" smtClean="0">
                <a:solidFill>
                  <a:srgbClr val="002060"/>
                </a:solidFill>
              </a:rPr>
              <a:t>Papel incierto</a:t>
            </a:r>
          </a:p>
          <a:p>
            <a:pPr lvl="2"/>
            <a:endParaRPr lang="es-MX" sz="3200" b="1" dirty="0" smtClean="0">
              <a:solidFill>
                <a:srgbClr val="002060"/>
              </a:solidFill>
            </a:endParaRPr>
          </a:p>
          <a:p>
            <a:pPr lvl="2"/>
            <a:r>
              <a:rPr lang="es-MX" sz="3200" b="1" dirty="0" smtClean="0">
                <a:solidFill>
                  <a:srgbClr val="002060"/>
                </a:solidFill>
              </a:rPr>
              <a:t>¿Predispone a complicaciones?</a:t>
            </a:r>
          </a:p>
          <a:p>
            <a:pPr lvl="2"/>
            <a:endParaRPr lang="es-MX" sz="3200" b="1" dirty="0" smtClean="0">
              <a:solidFill>
                <a:srgbClr val="002060"/>
              </a:solidFill>
            </a:endParaRPr>
          </a:p>
          <a:p>
            <a:pPr lvl="2"/>
            <a:r>
              <a:rPr lang="es-MX" sz="3200" b="1" dirty="0" smtClean="0">
                <a:solidFill>
                  <a:srgbClr val="002060"/>
                </a:solidFill>
              </a:rPr>
              <a:t>¿Inferencia diagnóstica?</a:t>
            </a:r>
          </a:p>
          <a:p>
            <a:pPr lvl="2"/>
            <a:endParaRPr lang="es-MX" sz="3200" b="1" dirty="0" smtClean="0">
              <a:solidFill>
                <a:srgbClr val="002060"/>
              </a:solidFill>
            </a:endParaRPr>
          </a:p>
          <a:p>
            <a:pPr lvl="2"/>
            <a:r>
              <a:rPr lang="es-MX" sz="3200" b="1" dirty="0" smtClean="0">
                <a:solidFill>
                  <a:srgbClr val="002060"/>
                </a:solidFill>
              </a:rPr>
              <a:t>¿Asocia a desenlaces inmunológicos?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4" y="6182534"/>
            <a:ext cx="1126836" cy="67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25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35365"/>
          </a:xfrm>
          <a:prstGeom prst="rect">
            <a:avLst/>
          </a:prstGeom>
          <a:effectLst>
            <a:glow rad="127000">
              <a:schemeClr val="bg1">
                <a:alpha val="10000"/>
              </a:schemeClr>
            </a:glo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</a:rPr>
              <a:t>Anticuerpos Anti-fosfolípidos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85145" cy="4351338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2060"/>
                </a:solidFill>
              </a:rPr>
              <a:t>Prevalencia de </a:t>
            </a:r>
            <a:r>
              <a:rPr lang="es-MX" b="1" dirty="0" err="1" smtClean="0">
                <a:solidFill>
                  <a:srgbClr val="002060"/>
                </a:solidFill>
              </a:rPr>
              <a:t>aPL</a:t>
            </a:r>
            <a:r>
              <a:rPr lang="es-MX" b="1" dirty="0" smtClean="0">
                <a:solidFill>
                  <a:srgbClr val="002060"/>
                </a:solidFill>
              </a:rPr>
              <a:t> en población general</a:t>
            </a: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1-5%</a:t>
            </a:r>
          </a:p>
          <a:p>
            <a:pPr lvl="2"/>
            <a:r>
              <a:rPr lang="es-MX" b="1" dirty="0" smtClean="0">
                <a:solidFill>
                  <a:srgbClr val="002060"/>
                </a:solidFill>
              </a:rPr>
              <a:t>Anticoagulante </a:t>
            </a:r>
            <a:r>
              <a:rPr lang="es-MX" b="1" dirty="0" err="1" smtClean="0">
                <a:solidFill>
                  <a:srgbClr val="002060"/>
                </a:solidFill>
              </a:rPr>
              <a:t>lúpico</a:t>
            </a:r>
            <a:endParaRPr lang="es-MX" b="1" dirty="0" smtClean="0">
              <a:solidFill>
                <a:srgbClr val="002060"/>
              </a:solidFill>
            </a:endParaRPr>
          </a:p>
          <a:p>
            <a:pPr lvl="2"/>
            <a:r>
              <a:rPr lang="es-MX" b="1" dirty="0" smtClean="0">
                <a:solidFill>
                  <a:srgbClr val="002060"/>
                </a:solidFill>
              </a:rPr>
              <a:t>Anti </a:t>
            </a:r>
            <a:r>
              <a:rPr lang="es-MX" b="1" dirty="0" err="1" smtClean="0">
                <a:solidFill>
                  <a:srgbClr val="002060"/>
                </a:solidFill>
              </a:rPr>
              <a:t>cardiolipina</a:t>
            </a:r>
            <a:endParaRPr lang="es-MX" b="1" dirty="0" smtClean="0">
              <a:solidFill>
                <a:srgbClr val="002060"/>
              </a:solidFill>
            </a:endParaRPr>
          </a:p>
          <a:p>
            <a:pPr lvl="2"/>
            <a:r>
              <a:rPr lang="es-MX" b="1" dirty="0">
                <a:solidFill>
                  <a:srgbClr val="002060"/>
                </a:solidFill>
              </a:rPr>
              <a:t>Anti Protrombina</a:t>
            </a:r>
          </a:p>
          <a:p>
            <a:pPr lvl="2"/>
            <a:r>
              <a:rPr lang="es-MX" b="1" dirty="0" smtClean="0">
                <a:solidFill>
                  <a:srgbClr val="002060"/>
                </a:solidFill>
              </a:rPr>
              <a:t>Anti </a:t>
            </a:r>
            <a:r>
              <a:rPr lang="el-GR" b="1" dirty="0" smtClean="0">
                <a:solidFill>
                  <a:srgbClr val="002060"/>
                </a:solidFill>
              </a:rPr>
              <a:t>β</a:t>
            </a:r>
            <a:r>
              <a:rPr lang="es-MX" b="1" dirty="0" smtClean="0">
                <a:solidFill>
                  <a:srgbClr val="002060"/>
                </a:solidFill>
              </a:rPr>
              <a:t>-2 </a:t>
            </a:r>
            <a:r>
              <a:rPr lang="es-MX" b="1" dirty="0" err="1" smtClean="0">
                <a:solidFill>
                  <a:srgbClr val="002060"/>
                </a:solidFill>
              </a:rPr>
              <a:t>glicoproteina</a:t>
            </a:r>
            <a:endParaRPr lang="es-MX" b="1" dirty="0" smtClean="0">
              <a:solidFill>
                <a:srgbClr val="002060"/>
              </a:solidFill>
            </a:endParaRPr>
          </a:p>
          <a:p>
            <a:pPr lvl="3"/>
            <a:r>
              <a:rPr lang="el-GR" sz="1600" b="1" dirty="0" smtClean="0">
                <a:solidFill>
                  <a:srgbClr val="002060"/>
                </a:solidFill>
              </a:rPr>
              <a:t>β</a:t>
            </a:r>
            <a:r>
              <a:rPr lang="es-MX" sz="1600" b="1" dirty="0" smtClean="0">
                <a:solidFill>
                  <a:srgbClr val="002060"/>
                </a:solidFill>
              </a:rPr>
              <a:t>-2 glicoproteína</a:t>
            </a:r>
          </a:p>
          <a:p>
            <a:pPr marL="1371600" lvl="3" indent="0">
              <a:buNone/>
            </a:pPr>
            <a:r>
              <a:rPr lang="es-MX" sz="1600" b="1" dirty="0">
                <a:solidFill>
                  <a:srgbClr val="002060"/>
                </a:solidFill>
              </a:rPr>
              <a:t> </a:t>
            </a:r>
            <a:r>
              <a:rPr lang="es-MX" sz="1600" b="1" dirty="0" smtClean="0">
                <a:solidFill>
                  <a:srgbClr val="002060"/>
                </a:solidFill>
              </a:rPr>
              <a:t>   (Cofactor de </a:t>
            </a:r>
            <a:r>
              <a:rPr lang="es-MX" sz="1600" b="1" dirty="0">
                <a:solidFill>
                  <a:srgbClr val="002060"/>
                </a:solidFill>
              </a:rPr>
              <a:t>unión a fosfolípidos</a:t>
            </a:r>
            <a:r>
              <a:rPr lang="es-MX" sz="1600" b="1" dirty="0" smtClean="0">
                <a:solidFill>
                  <a:srgbClr val="002060"/>
                </a:solidFill>
              </a:rPr>
              <a:t>)</a:t>
            </a:r>
          </a:p>
          <a:p>
            <a:pPr lvl="1"/>
            <a:endParaRPr lang="es-MX" b="1" dirty="0" smtClean="0">
              <a:solidFill>
                <a:srgbClr val="002060"/>
              </a:solidFill>
            </a:endParaRPr>
          </a:p>
          <a:p>
            <a:pPr lvl="1"/>
            <a:r>
              <a:rPr lang="es-MX" b="1" dirty="0" err="1" smtClean="0">
                <a:solidFill>
                  <a:srgbClr val="002060"/>
                </a:solidFill>
              </a:rPr>
              <a:t>Aloinmune</a:t>
            </a:r>
            <a:endParaRPr lang="es-MX" b="1" dirty="0" smtClean="0">
              <a:solidFill>
                <a:srgbClr val="002060"/>
              </a:solidFill>
            </a:endParaRPr>
          </a:p>
          <a:p>
            <a:pPr lvl="1"/>
            <a:r>
              <a:rPr lang="es-MX" b="1" dirty="0" smtClean="0">
                <a:solidFill>
                  <a:srgbClr val="FF0000"/>
                </a:solidFill>
              </a:rPr>
              <a:t>Autoinmune</a:t>
            </a:r>
            <a:endParaRPr lang="es-MX" b="1" dirty="0">
              <a:solidFill>
                <a:srgbClr val="FF0000"/>
              </a:solidFill>
            </a:endParaRPr>
          </a:p>
          <a:p>
            <a:pPr lvl="1"/>
            <a:endParaRPr lang="es-MX" dirty="0" smtClean="0">
              <a:solidFill>
                <a:srgbClr val="FF0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2060"/>
                </a:solidFill>
              </a:rPr>
              <a:t>Síndrome Anti-fosfolípidos</a:t>
            </a: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Incidencia</a:t>
            </a:r>
          </a:p>
          <a:p>
            <a:pPr lvl="2"/>
            <a:r>
              <a:rPr lang="es-MX" b="1" dirty="0" smtClean="0">
                <a:solidFill>
                  <a:srgbClr val="002060"/>
                </a:solidFill>
              </a:rPr>
              <a:t>5 casos por cada 100,000 personas</a:t>
            </a: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Prevalencia</a:t>
            </a:r>
          </a:p>
          <a:p>
            <a:pPr lvl="2"/>
            <a:r>
              <a:rPr lang="es-MX" b="1" dirty="0" smtClean="0">
                <a:solidFill>
                  <a:srgbClr val="002060"/>
                </a:solidFill>
              </a:rPr>
              <a:t>40- 50 casos por cada 100,000 personas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4" y="6182534"/>
            <a:ext cx="1126836" cy="67546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906596" y="6592286"/>
            <a:ext cx="4285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</a:rPr>
              <a:t>Mendoza-Pinto et al. </a:t>
            </a:r>
            <a:r>
              <a:rPr lang="es-MX" sz="1200" dirty="0" err="1" smtClean="0">
                <a:solidFill>
                  <a:srgbClr val="002060"/>
                </a:solidFill>
              </a:rPr>
              <a:t>Current</a:t>
            </a:r>
            <a:r>
              <a:rPr lang="es-MX" sz="1200" dirty="0" smtClean="0">
                <a:solidFill>
                  <a:srgbClr val="002060"/>
                </a:solidFill>
              </a:rPr>
              <a:t> </a:t>
            </a:r>
            <a:r>
              <a:rPr lang="es-MX" sz="1200" dirty="0" err="1" smtClean="0">
                <a:solidFill>
                  <a:srgbClr val="002060"/>
                </a:solidFill>
              </a:rPr>
              <a:t>Rheumatology</a:t>
            </a:r>
            <a:r>
              <a:rPr lang="es-MX" sz="1200" dirty="0" smtClean="0">
                <a:solidFill>
                  <a:srgbClr val="002060"/>
                </a:solidFill>
              </a:rPr>
              <a:t> </a:t>
            </a:r>
            <a:r>
              <a:rPr lang="es-MX" sz="1200" dirty="0" err="1" smtClean="0">
                <a:solidFill>
                  <a:srgbClr val="002060"/>
                </a:solidFill>
              </a:rPr>
              <a:t>Reports</a:t>
            </a:r>
            <a:r>
              <a:rPr lang="es-MX" sz="1200" dirty="0" smtClean="0">
                <a:solidFill>
                  <a:srgbClr val="002060"/>
                </a:solidFill>
              </a:rPr>
              <a:t> 2018 20:62</a:t>
            </a:r>
            <a:endParaRPr lang="es-MX" sz="1200" dirty="0">
              <a:solidFill>
                <a:srgbClr val="00206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202" y="4397121"/>
            <a:ext cx="2860768" cy="16061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r="6920"/>
          <a:stretch/>
        </p:blipFill>
        <p:spPr>
          <a:xfrm>
            <a:off x="9655028" y="4397121"/>
            <a:ext cx="2056424" cy="160611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005724" y="6389090"/>
            <a:ext cx="3076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</a:rPr>
              <a:t>Cervera R. </a:t>
            </a:r>
            <a:r>
              <a:rPr lang="es-MX" sz="1200" dirty="0" err="1" smtClean="0">
                <a:solidFill>
                  <a:srgbClr val="002060"/>
                </a:solidFill>
              </a:rPr>
              <a:t>Throm</a:t>
            </a:r>
            <a:r>
              <a:rPr lang="es-MX" sz="1200" dirty="0" smtClean="0">
                <a:solidFill>
                  <a:srgbClr val="002060"/>
                </a:solidFill>
              </a:rPr>
              <a:t> </a:t>
            </a:r>
            <a:r>
              <a:rPr lang="es-MX" sz="1200" dirty="0" err="1" smtClean="0">
                <a:solidFill>
                  <a:srgbClr val="002060"/>
                </a:solidFill>
              </a:rPr>
              <a:t>Research</a:t>
            </a:r>
            <a:r>
              <a:rPr lang="es-MX" sz="1200" dirty="0" smtClean="0">
                <a:solidFill>
                  <a:srgbClr val="002060"/>
                </a:solidFill>
              </a:rPr>
              <a:t> 2017; 151:S43-S47</a:t>
            </a:r>
            <a:endParaRPr lang="es-MX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25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35365"/>
          </a:xfrm>
          <a:prstGeom prst="rect">
            <a:avLst/>
          </a:prstGeom>
          <a:effectLst>
            <a:glow rad="127000">
              <a:schemeClr val="bg1">
                <a:alpha val="10000"/>
              </a:schemeClr>
            </a:glo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</a:rPr>
              <a:t>Anticuerpos Anti-fosfolípidos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</a:rPr>
              <a:t>Mecanismos de producción</a:t>
            </a: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Desconocidos</a:t>
            </a:r>
          </a:p>
          <a:p>
            <a:pPr lvl="1"/>
            <a:r>
              <a:rPr lang="es-MX" b="1" dirty="0" smtClean="0">
                <a:solidFill>
                  <a:srgbClr val="FF0000"/>
                </a:solidFill>
              </a:rPr>
              <a:t>¿Similitud molecular?</a:t>
            </a:r>
          </a:p>
          <a:p>
            <a:pPr lvl="1"/>
            <a:endParaRPr lang="es-MX" b="1" dirty="0">
              <a:solidFill>
                <a:srgbClr val="002060"/>
              </a:solidFill>
            </a:endParaRPr>
          </a:p>
          <a:p>
            <a:endParaRPr lang="es-MX" b="1" dirty="0" smtClean="0">
              <a:solidFill>
                <a:srgbClr val="002060"/>
              </a:solidFill>
            </a:endParaRPr>
          </a:p>
          <a:p>
            <a:r>
              <a:rPr lang="es-MX" b="1" dirty="0" smtClean="0">
                <a:solidFill>
                  <a:srgbClr val="002060"/>
                </a:solidFill>
              </a:rPr>
              <a:t>¿Causan morbilidad?</a:t>
            </a: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Inducción estado pro coagulante</a:t>
            </a: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Diferenciar entre </a:t>
            </a:r>
            <a:r>
              <a:rPr lang="es-MX" b="1" dirty="0" err="1" smtClean="0">
                <a:solidFill>
                  <a:srgbClr val="002060"/>
                </a:solidFill>
              </a:rPr>
              <a:t>aPL</a:t>
            </a:r>
            <a:r>
              <a:rPr lang="es-MX" b="1" dirty="0" smtClean="0">
                <a:solidFill>
                  <a:srgbClr val="002060"/>
                </a:solidFill>
              </a:rPr>
              <a:t> patogénicos vs no patogénicos</a:t>
            </a:r>
          </a:p>
          <a:p>
            <a:pPr lvl="2"/>
            <a:r>
              <a:rPr lang="es-MX" b="1" dirty="0" smtClean="0">
                <a:solidFill>
                  <a:srgbClr val="002060"/>
                </a:solidFill>
              </a:rPr>
              <a:t>Desarrollo de plataformas diagnósticas</a:t>
            </a:r>
          </a:p>
          <a:p>
            <a:pPr lvl="2"/>
            <a:r>
              <a:rPr lang="es-MX" b="1" dirty="0" smtClean="0">
                <a:solidFill>
                  <a:srgbClr val="002060"/>
                </a:solidFill>
              </a:rPr>
              <a:t>Estándar en los métodos diagnósticos</a:t>
            </a:r>
            <a:endParaRPr lang="es-MX" b="1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4" y="6182534"/>
            <a:ext cx="1126836" cy="67546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906596" y="6592286"/>
            <a:ext cx="4285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</a:rPr>
              <a:t>Mendoza-Pinto et al. </a:t>
            </a:r>
            <a:r>
              <a:rPr lang="es-MX" sz="1200" dirty="0" err="1" smtClean="0">
                <a:solidFill>
                  <a:srgbClr val="002060"/>
                </a:solidFill>
              </a:rPr>
              <a:t>Current</a:t>
            </a:r>
            <a:r>
              <a:rPr lang="es-MX" sz="1200" dirty="0" smtClean="0">
                <a:solidFill>
                  <a:srgbClr val="002060"/>
                </a:solidFill>
              </a:rPr>
              <a:t> </a:t>
            </a:r>
            <a:r>
              <a:rPr lang="es-MX" sz="1200" dirty="0" err="1" smtClean="0">
                <a:solidFill>
                  <a:srgbClr val="002060"/>
                </a:solidFill>
              </a:rPr>
              <a:t>Rheumatology</a:t>
            </a:r>
            <a:r>
              <a:rPr lang="es-MX" sz="1200" dirty="0" smtClean="0">
                <a:solidFill>
                  <a:srgbClr val="002060"/>
                </a:solidFill>
              </a:rPr>
              <a:t> </a:t>
            </a:r>
            <a:r>
              <a:rPr lang="es-MX" sz="1200" dirty="0" err="1" smtClean="0">
                <a:solidFill>
                  <a:srgbClr val="002060"/>
                </a:solidFill>
              </a:rPr>
              <a:t>Reports</a:t>
            </a:r>
            <a:r>
              <a:rPr lang="es-MX" sz="1200" dirty="0" smtClean="0">
                <a:solidFill>
                  <a:srgbClr val="002060"/>
                </a:solidFill>
              </a:rPr>
              <a:t> 2018 20:62</a:t>
            </a:r>
            <a:endParaRPr lang="es-MX" sz="1200" dirty="0">
              <a:solidFill>
                <a:srgbClr val="00206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994" t="21881" r="50419" b="23048"/>
          <a:stretch/>
        </p:blipFill>
        <p:spPr>
          <a:xfrm>
            <a:off x="8609932" y="1512451"/>
            <a:ext cx="3084022" cy="19618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9932" y="4083392"/>
            <a:ext cx="3082893" cy="19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25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35365"/>
          </a:xfrm>
          <a:prstGeom prst="rect">
            <a:avLst/>
          </a:prstGeom>
          <a:effectLst>
            <a:glow rad="127000">
              <a:schemeClr val="bg1">
                <a:alpha val="10000"/>
              </a:schemeClr>
            </a:glo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</a:rPr>
              <a:t>Anticuerpos Anti-fosfolípidos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>
                <a:solidFill>
                  <a:srgbClr val="002060"/>
                </a:solidFill>
              </a:rPr>
              <a:t>Presentación asociada a:</a:t>
            </a:r>
          </a:p>
          <a:p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</a:rPr>
              <a:t>Enfermedades Autoinmunes</a:t>
            </a: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Síndrome anti-fosfolípidos</a:t>
            </a:r>
          </a:p>
          <a:p>
            <a:pPr lvl="2"/>
            <a:r>
              <a:rPr lang="es-MX" b="1" dirty="0" smtClean="0">
                <a:solidFill>
                  <a:srgbClr val="002060"/>
                </a:solidFill>
              </a:rPr>
              <a:t>Trombosis</a:t>
            </a:r>
          </a:p>
          <a:p>
            <a:pPr lvl="2"/>
            <a:r>
              <a:rPr lang="es-MX" b="1" dirty="0" smtClean="0">
                <a:solidFill>
                  <a:srgbClr val="002060"/>
                </a:solidFill>
              </a:rPr>
              <a:t>Perdida fetal recurrente</a:t>
            </a:r>
          </a:p>
          <a:p>
            <a:pPr lvl="2"/>
            <a:r>
              <a:rPr lang="es-MX" b="1" dirty="0" smtClean="0">
                <a:solidFill>
                  <a:srgbClr val="002060"/>
                </a:solidFill>
              </a:rPr>
              <a:t>Trombocitopenia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b="1" dirty="0">
                <a:solidFill>
                  <a:srgbClr val="002060"/>
                </a:solidFill>
              </a:rPr>
              <a:t>Enfermedades </a:t>
            </a:r>
            <a:r>
              <a:rPr lang="es-MX" b="1" dirty="0" smtClean="0">
                <a:solidFill>
                  <a:srgbClr val="002060"/>
                </a:solidFill>
              </a:rPr>
              <a:t>Infecciosas</a:t>
            </a: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No comúnmente asociadas a eventos </a:t>
            </a:r>
            <a:r>
              <a:rPr lang="es-MX" b="1" dirty="0" err="1" smtClean="0">
                <a:solidFill>
                  <a:srgbClr val="002060"/>
                </a:solidFill>
              </a:rPr>
              <a:t>trombóticos</a:t>
            </a:r>
            <a:endParaRPr lang="es-MX" b="1" dirty="0" smtClean="0">
              <a:solidFill>
                <a:srgbClr val="002060"/>
              </a:solidFill>
            </a:endParaRP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Tendencia a desaparecer al remitir cuadro</a:t>
            </a:r>
            <a:endParaRPr lang="es-MX" b="1" dirty="0">
              <a:solidFill>
                <a:srgbClr val="002060"/>
              </a:solidFill>
            </a:endParaRPr>
          </a:p>
          <a:p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2656938" y="5126673"/>
            <a:ext cx="6847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Subclases de </a:t>
            </a:r>
            <a:r>
              <a:rPr lang="es-MX" sz="2400" b="1" dirty="0" err="1" smtClean="0">
                <a:solidFill>
                  <a:srgbClr val="FF0000"/>
                </a:solidFill>
              </a:rPr>
              <a:t>Ig</a:t>
            </a:r>
            <a:r>
              <a:rPr lang="es-MX" sz="2400" b="1" dirty="0" smtClean="0">
                <a:solidFill>
                  <a:srgbClr val="FF0000"/>
                </a:solidFill>
              </a:rPr>
              <a:t> G / Avidez / Especificidad de </a:t>
            </a:r>
            <a:r>
              <a:rPr lang="es-MX" sz="2400" b="1" dirty="0" err="1">
                <a:solidFill>
                  <a:srgbClr val="FF0000"/>
                </a:solidFill>
              </a:rPr>
              <a:t>e</a:t>
            </a:r>
            <a:r>
              <a:rPr lang="es-MX" sz="2400" b="1" dirty="0" err="1" smtClean="0">
                <a:solidFill>
                  <a:srgbClr val="FF0000"/>
                </a:solidFill>
              </a:rPr>
              <a:t>pítope</a:t>
            </a:r>
            <a:endParaRPr lang="es-MX" sz="2400" b="1" dirty="0">
              <a:solidFill>
                <a:srgbClr val="FF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4" y="6182534"/>
            <a:ext cx="1126836" cy="67546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906596" y="6592286"/>
            <a:ext cx="4285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</a:rPr>
              <a:t>Mendoza-Pinto et al. </a:t>
            </a:r>
            <a:r>
              <a:rPr lang="es-MX" sz="1200" dirty="0" err="1" smtClean="0">
                <a:solidFill>
                  <a:srgbClr val="002060"/>
                </a:solidFill>
              </a:rPr>
              <a:t>Current</a:t>
            </a:r>
            <a:r>
              <a:rPr lang="es-MX" sz="1200" dirty="0" smtClean="0">
                <a:solidFill>
                  <a:srgbClr val="002060"/>
                </a:solidFill>
              </a:rPr>
              <a:t> </a:t>
            </a:r>
            <a:r>
              <a:rPr lang="es-MX" sz="1200" dirty="0" err="1" smtClean="0">
                <a:solidFill>
                  <a:srgbClr val="002060"/>
                </a:solidFill>
              </a:rPr>
              <a:t>Rheumatology</a:t>
            </a:r>
            <a:r>
              <a:rPr lang="es-MX" sz="1200" dirty="0" smtClean="0">
                <a:solidFill>
                  <a:srgbClr val="002060"/>
                </a:solidFill>
              </a:rPr>
              <a:t> </a:t>
            </a:r>
            <a:r>
              <a:rPr lang="es-MX" sz="1200" dirty="0" err="1" smtClean="0">
                <a:solidFill>
                  <a:srgbClr val="002060"/>
                </a:solidFill>
              </a:rPr>
              <a:t>Reports</a:t>
            </a:r>
            <a:r>
              <a:rPr lang="es-MX" sz="1200" dirty="0" smtClean="0">
                <a:solidFill>
                  <a:srgbClr val="002060"/>
                </a:solidFill>
              </a:rPr>
              <a:t> 2018 20:62</a:t>
            </a:r>
            <a:endParaRPr lang="es-MX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25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35365"/>
          </a:xfrm>
          <a:prstGeom prst="rect">
            <a:avLst/>
          </a:prstGeom>
          <a:effectLst>
            <a:glow rad="127000">
              <a:schemeClr val="bg1">
                <a:alpha val="10000"/>
              </a:schemeClr>
            </a:glo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</a:rPr>
              <a:t>Infecciones y </a:t>
            </a:r>
            <a:r>
              <a:rPr lang="es-MX" b="1" dirty="0" err="1" smtClean="0">
                <a:solidFill>
                  <a:srgbClr val="002060"/>
                </a:solidFill>
              </a:rPr>
              <a:t>Acs</a:t>
            </a:r>
            <a:r>
              <a:rPr lang="es-MX" b="1" dirty="0" smtClean="0">
                <a:solidFill>
                  <a:srgbClr val="002060"/>
                </a:solidFill>
              </a:rPr>
              <a:t> Anti-fosfolípidos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838200" y="1690153"/>
            <a:ext cx="5181600" cy="4351338"/>
          </a:xfrm>
        </p:spPr>
        <p:txBody>
          <a:bodyPr>
            <a:normAutofit/>
          </a:bodyPr>
          <a:lstStyle/>
          <a:p>
            <a:r>
              <a:rPr lang="es-MX" sz="1800" b="1" dirty="0" smtClean="0">
                <a:solidFill>
                  <a:srgbClr val="002060"/>
                </a:solidFill>
              </a:rPr>
              <a:t>Momento Histórico</a:t>
            </a:r>
          </a:p>
          <a:p>
            <a:pPr lvl="1"/>
            <a:r>
              <a:rPr lang="es-MX" sz="1800" b="1" dirty="0" smtClean="0">
                <a:solidFill>
                  <a:srgbClr val="002060"/>
                </a:solidFill>
              </a:rPr>
              <a:t>Asociación con sífilis</a:t>
            </a:r>
          </a:p>
          <a:p>
            <a:pPr lvl="1"/>
            <a:r>
              <a:rPr lang="es-MX" sz="1800" b="1" dirty="0" smtClean="0">
                <a:solidFill>
                  <a:srgbClr val="002060"/>
                </a:solidFill>
              </a:rPr>
              <a:t>“Anticoagulante circulante en 1979”</a:t>
            </a:r>
          </a:p>
          <a:p>
            <a:pPr lvl="2"/>
            <a:r>
              <a:rPr lang="es-MX" sz="1600" b="1" dirty="0" smtClean="0">
                <a:solidFill>
                  <a:srgbClr val="002060"/>
                </a:solidFill>
              </a:rPr>
              <a:t>Lepra </a:t>
            </a:r>
            <a:r>
              <a:rPr lang="es-MX" sz="1600" b="1" dirty="0" err="1">
                <a:solidFill>
                  <a:srgbClr val="002060"/>
                </a:solidFill>
              </a:rPr>
              <a:t>l</a:t>
            </a:r>
            <a:r>
              <a:rPr lang="es-MX" sz="1600" b="1" dirty="0" err="1" smtClean="0">
                <a:solidFill>
                  <a:srgbClr val="002060"/>
                </a:solidFill>
              </a:rPr>
              <a:t>epromatosa</a:t>
            </a:r>
            <a:endParaRPr lang="es-MX" sz="1600" b="1" dirty="0" smtClean="0">
              <a:solidFill>
                <a:srgbClr val="002060"/>
              </a:solidFill>
            </a:endParaRPr>
          </a:p>
          <a:p>
            <a:pPr lvl="1"/>
            <a:endParaRPr lang="es-MX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2341053"/>
              </p:ext>
            </p:extLst>
          </p:nvPr>
        </p:nvGraphicFramePr>
        <p:xfrm>
          <a:off x="7366000" y="1860148"/>
          <a:ext cx="4339244" cy="34848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28802">
                  <a:extLst>
                    <a:ext uri="{9D8B030D-6E8A-4147-A177-3AD203B41FA5}">
                      <a16:colId xmlns:a16="http://schemas.microsoft.com/office/drawing/2014/main" xmlns="" val="4140242157"/>
                    </a:ext>
                  </a:extLst>
                </a:gridCol>
                <a:gridCol w="1163779">
                  <a:extLst>
                    <a:ext uri="{9D8B030D-6E8A-4147-A177-3AD203B41FA5}">
                      <a16:colId xmlns:a16="http://schemas.microsoft.com/office/drawing/2014/main" xmlns="" val="1013633049"/>
                    </a:ext>
                  </a:extLst>
                </a:gridCol>
                <a:gridCol w="1346663">
                  <a:extLst>
                    <a:ext uri="{9D8B030D-6E8A-4147-A177-3AD203B41FA5}">
                      <a16:colId xmlns:a16="http://schemas.microsoft.com/office/drawing/2014/main" xmlns="" val="3576984485"/>
                    </a:ext>
                  </a:extLst>
                </a:gridCol>
              </a:tblGrid>
              <a:tr h="461527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Infección</a:t>
                      </a:r>
                      <a:endParaRPr lang="es-MX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Frecuencia de </a:t>
                      </a:r>
                      <a:r>
                        <a:rPr lang="es-MX" sz="1400" b="1" dirty="0" err="1" smtClean="0"/>
                        <a:t>aPL</a:t>
                      </a:r>
                      <a:endParaRPr lang="es-MX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Frecuencia de SAF</a:t>
                      </a:r>
                      <a:endParaRPr lang="es-MX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9540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Bacteriana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8786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s-MX" sz="1400" b="1" i="1" dirty="0" smtClean="0">
                          <a:solidFill>
                            <a:srgbClr val="002060"/>
                          </a:solidFill>
                        </a:rPr>
                        <a:t>C. </a:t>
                      </a:r>
                      <a:r>
                        <a:rPr lang="es-MX" sz="1400" b="1" i="1" dirty="0" err="1" smtClean="0">
                          <a:solidFill>
                            <a:srgbClr val="002060"/>
                          </a:solidFill>
                        </a:rPr>
                        <a:t>burnetii</a:t>
                      </a:r>
                      <a:endParaRPr lang="es-MX" sz="14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17.2%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3.9%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548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s-MX" sz="1400" b="1" i="1" dirty="0" smtClean="0">
                          <a:solidFill>
                            <a:srgbClr val="002060"/>
                          </a:solidFill>
                        </a:rPr>
                        <a:t>M. </a:t>
                      </a:r>
                      <a:r>
                        <a:rPr lang="es-MX" sz="1400" b="1" i="1" dirty="0" err="1" smtClean="0">
                          <a:solidFill>
                            <a:srgbClr val="002060"/>
                          </a:solidFill>
                        </a:rPr>
                        <a:t>pneumoniae</a:t>
                      </a:r>
                      <a:endParaRPr lang="es-MX" sz="14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2.2%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8.6%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691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s-MX" sz="1400" b="1" i="1" dirty="0" err="1" smtClean="0">
                          <a:solidFill>
                            <a:srgbClr val="002060"/>
                          </a:solidFill>
                        </a:rPr>
                        <a:t>Streptococcus</a:t>
                      </a:r>
                      <a:endParaRPr lang="es-MX" sz="14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2.2%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6.9%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936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s-MX" sz="1400" b="1" i="1" dirty="0" smtClean="0">
                          <a:solidFill>
                            <a:srgbClr val="002060"/>
                          </a:solidFill>
                        </a:rPr>
                        <a:t>M.</a:t>
                      </a:r>
                      <a:r>
                        <a:rPr lang="es-MX" sz="1400" b="1" i="1" baseline="0" dirty="0" smtClean="0">
                          <a:solidFill>
                            <a:srgbClr val="002060"/>
                          </a:solidFill>
                        </a:rPr>
                        <a:t> tuberculosis</a:t>
                      </a:r>
                      <a:endParaRPr lang="es-MX" sz="14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2.2%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3.9%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47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/>
                      <a:r>
                        <a:rPr lang="es-MX" sz="1400" b="1" i="1" dirty="0" smtClean="0">
                          <a:solidFill>
                            <a:srgbClr val="FF0000"/>
                          </a:solidFill>
                        </a:rPr>
                        <a:t>M. </a:t>
                      </a:r>
                      <a:r>
                        <a:rPr lang="es-MX" sz="1400" b="1" i="1" dirty="0" err="1" smtClean="0">
                          <a:solidFill>
                            <a:srgbClr val="FF0000"/>
                          </a:solidFill>
                        </a:rPr>
                        <a:t>leprae</a:t>
                      </a:r>
                      <a:endParaRPr lang="es-MX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0000"/>
                          </a:solidFill>
                        </a:rPr>
                        <a:t>1.1%</a:t>
                      </a:r>
                      <a:endParaRPr lang="es-MX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FF0000"/>
                          </a:solidFill>
                        </a:rPr>
                        <a:t>4.2%</a:t>
                      </a:r>
                      <a:endParaRPr lang="es-MX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048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Parásitos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5.4%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4.2%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5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Hongos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2.2%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1.6%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8444645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83106"/>
              </p:ext>
            </p:extLst>
          </p:nvPr>
        </p:nvGraphicFramePr>
        <p:xfrm>
          <a:off x="336434" y="3255270"/>
          <a:ext cx="6356466" cy="265135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88473">
                  <a:extLst>
                    <a:ext uri="{9D8B030D-6E8A-4147-A177-3AD203B41FA5}">
                      <a16:colId xmlns:a16="http://schemas.microsoft.com/office/drawing/2014/main" xmlns="" val="3209917949"/>
                    </a:ext>
                  </a:extLst>
                </a:gridCol>
                <a:gridCol w="1136657">
                  <a:extLst>
                    <a:ext uri="{9D8B030D-6E8A-4147-A177-3AD203B41FA5}">
                      <a16:colId xmlns:a16="http://schemas.microsoft.com/office/drawing/2014/main" xmlns="" val="46858874"/>
                    </a:ext>
                  </a:extLst>
                </a:gridCol>
                <a:gridCol w="1071527">
                  <a:extLst>
                    <a:ext uri="{9D8B030D-6E8A-4147-A177-3AD203B41FA5}">
                      <a16:colId xmlns:a16="http://schemas.microsoft.com/office/drawing/2014/main" xmlns="" val="3284019195"/>
                    </a:ext>
                  </a:extLst>
                </a:gridCol>
                <a:gridCol w="1466042">
                  <a:extLst>
                    <a:ext uri="{9D8B030D-6E8A-4147-A177-3AD203B41FA5}">
                      <a16:colId xmlns:a16="http://schemas.microsoft.com/office/drawing/2014/main" xmlns="" val="3740528350"/>
                    </a:ext>
                  </a:extLst>
                </a:gridCol>
                <a:gridCol w="1393767">
                  <a:extLst>
                    <a:ext uri="{9D8B030D-6E8A-4147-A177-3AD203B41FA5}">
                      <a16:colId xmlns:a16="http://schemas.microsoft.com/office/drawing/2014/main" xmlns="" val="1447492068"/>
                    </a:ext>
                  </a:extLst>
                </a:gridCol>
              </a:tblGrid>
              <a:tr h="35063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Infección</a:t>
                      </a:r>
                      <a:endParaRPr lang="es-MX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err="1" smtClean="0"/>
                        <a:t>Isotipo</a:t>
                      </a:r>
                      <a:r>
                        <a:rPr lang="es-MX" sz="1400" dirty="0" smtClean="0"/>
                        <a:t> </a:t>
                      </a:r>
                      <a:r>
                        <a:rPr lang="es-MX" sz="1400" dirty="0" err="1" smtClean="0"/>
                        <a:t>aCL</a:t>
                      </a:r>
                      <a:endParaRPr lang="es-MX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Anti-</a:t>
                      </a:r>
                      <a:r>
                        <a:rPr lang="el-GR" sz="1400" dirty="0" smtClean="0"/>
                        <a:t>β</a:t>
                      </a:r>
                      <a:r>
                        <a:rPr lang="es-MX" sz="1400" dirty="0" smtClean="0"/>
                        <a:t>2GPI</a:t>
                      </a:r>
                      <a:endParaRPr lang="es-MX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Manifestaciones SAF OR (IC 95%)</a:t>
                      </a:r>
                      <a:endParaRPr lang="es-MX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2767003"/>
                  </a:ext>
                </a:extLst>
              </a:tr>
              <a:tr h="547563"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Eventos </a:t>
                      </a:r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trombóticos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Eventos en embarazo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8897284"/>
                  </a:ext>
                </a:extLst>
              </a:tr>
              <a:tr h="350632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VIH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IgG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IgM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7.4 (0.24-231.1)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7667866"/>
                  </a:ext>
                </a:extLst>
              </a:tr>
              <a:tr h="350632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VHB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IgM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3.1 (0.19-49.7)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4866132"/>
                  </a:ext>
                </a:extLst>
              </a:tr>
              <a:tr h="350632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VHC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IgG</a:t>
                      </a:r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IgM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IgA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3.4 (1.6-7.4)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9512843"/>
                  </a:ext>
                </a:extLst>
              </a:tr>
              <a:tr h="350632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VEB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IgM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IgA</a:t>
                      </a:r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IgM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8392273"/>
                  </a:ext>
                </a:extLst>
              </a:tr>
              <a:tr h="350632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Parvovirus B19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IgG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1.7 (0.17-17.6)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147056"/>
                  </a:ext>
                </a:extLst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4" y="6182534"/>
            <a:ext cx="1126836" cy="67546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906596" y="6592286"/>
            <a:ext cx="4285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</a:rPr>
              <a:t>Mendoza-Pinto et al. </a:t>
            </a:r>
            <a:r>
              <a:rPr lang="es-MX" sz="1200" dirty="0" err="1" smtClean="0">
                <a:solidFill>
                  <a:srgbClr val="002060"/>
                </a:solidFill>
              </a:rPr>
              <a:t>Current</a:t>
            </a:r>
            <a:r>
              <a:rPr lang="es-MX" sz="1200" dirty="0" smtClean="0">
                <a:solidFill>
                  <a:srgbClr val="002060"/>
                </a:solidFill>
              </a:rPr>
              <a:t> </a:t>
            </a:r>
            <a:r>
              <a:rPr lang="es-MX" sz="1200" dirty="0" err="1" smtClean="0">
                <a:solidFill>
                  <a:srgbClr val="002060"/>
                </a:solidFill>
              </a:rPr>
              <a:t>Rheumatology</a:t>
            </a:r>
            <a:r>
              <a:rPr lang="es-MX" sz="1200" dirty="0" smtClean="0">
                <a:solidFill>
                  <a:srgbClr val="002060"/>
                </a:solidFill>
              </a:rPr>
              <a:t> </a:t>
            </a:r>
            <a:r>
              <a:rPr lang="es-MX" sz="1200" dirty="0" err="1" smtClean="0">
                <a:solidFill>
                  <a:srgbClr val="002060"/>
                </a:solidFill>
              </a:rPr>
              <a:t>Reports</a:t>
            </a:r>
            <a:r>
              <a:rPr lang="es-MX" sz="1200" dirty="0" smtClean="0">
                <a:solidFill>
                  <a:srgbClr val="002060"/>
                </a:solidFill>
              </a:rPr>
              <a:t> 2018 20:62</a:t>
            </a:r>
            <a:endParaRPr lang="es-MX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25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35365"/>
          </a:xfrm>
          <a:prstGeom prst="rect">
            <a:avLst/>
          </a:prstGeom>
          <a:effectLst>
            <a:glow rad="127000">
              <a:schemeClr val="bg1">
                <a:alpha val="10000"/>
              </a:schemeClr>
            </a:glow>
          </a:effec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927541"/>
              </p:ext>
            </p:extLst>
          </p:nvPr>
        </p:nvGraphicFramePr>
        <p:xfrm>
          <a:off x="8476672" y="1824459"/>
          <a:ext cx="3421148" cy="40792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82552">
                  <a:extLst>
                    <a:ext uri="{9D8B030D-6E8A-4147-A177-3AD203B41FA5}">
                      <a16:colId xmlns:a16="http://schemas.microsoft.com/office/drawing/2014/main" xmlns="" val="2440472536"/>
                    </a:ext>
                  </a:extLst>
                </a:gridCol>
                <a:gridCol w="1238596">
                  <a:extLst>
                    <a:ext uri="{9D8B030D-6E8A-4147-A177-3AD203B41FA5}">
                      <a16:colId xmlns:a16="http://schemas.microsoft.com/office/drawing/2014/main" xmlns="" val="3050453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Características Clínicas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2923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Tratamiento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Pacientes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969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Bajo tratamiento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33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355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Sin tratamiento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155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Diagnóstico Reciente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5987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En vigilancia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144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Histología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332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Reacción Tipo-2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6883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Reacción de Lucio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4832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Sin reacción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19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74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Reacción Tipo-1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5394788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40764"/>
              </p:ext>
            </p:extLst>
          </p:nvPr>
        </p:nvGraphicFramePr>
        <p:xfrm>
          <a:off x="8340549" y="1198223"/>
          <a:ext cx="3761737" cy="50495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49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1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07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2751"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Prevalencia de anti-fosfolípidos y anticuerpos en pacientes con Lepra n= 51</a:t>
                      </a:r>
                      <a:endParaRPr lang="es-MX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Positivos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Negativos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Anticoagulante </a:t>
                      </a:r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lúpico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35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Anti-</a:t>
                      </a:r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cardiolipinas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20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201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IgG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721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IgM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22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8554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IgG</a:t>
                      </a:r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 + </a:t>
                      </a:r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IgM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204">
                <a:tc>
                  <a:txBody>
                    <a:bodyPr/>
                    <a:lstStyle/>
                    <a:p>
                      <a:pPr lvl="0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Anti- </a:t>
                      </a:r>
                      <a:r>
                        <a:rPr lang="el-GR" sz="1400" b="1" dirty="0" smtClean="0">
                          <a:solidFill>
                            <a:srgbClr val="002060"/>
                          </a:solidFill>
                        </a:rPr>
                        <a:t>β</a:t>
                      </a:r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2 glicoproteína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29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22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223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IgG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4804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IgM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26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9015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IgG</a:t>
                      </a:r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 + </a:t>
                      </a:r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IgM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0223">
                <a:tc>
                  <a:txBody>
                    <a:bodyPr/>
                    <a:lstStyle/>
                    <a:p>
                      <a:pPr lvl="0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Anti-protrombina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23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28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IgG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7204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IgM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IgG</a:t>
                      </a:r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 + </a:t>
                      </a:r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IgM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2060"/>
                </a:solidFill>
              </a:rPr>
              <a:t>Lepra y </a:t>
            </a:r>
            <a:r>
              <a:rPr lang="es-MX" b="1" dirty="0" err="1" smtClean="0">
                <a:solidFill>
                  <a:srgbClr val="002060"/>
                </a:solidFill>
              </a:rPr>
              <a:t>Acs</a:t>
            </a:r>
            <a:r>
              <a:rPr lang="es-MX" b="1" dirty="0" smtClean="0">
                <a:solidFill>
                  <a:srgbClr val="002060"/>
                </a:solidFill>
              </a:rPr>
              <a:t> Anti-fosfolípidos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</a:rPr>
              <a:t>Enfermedad crónica infecciosa</a:t>
            </a:r>
          </a:p>
          <a:p>
            <a:pPr lvl="1"/>
            <a:r>
              <a:rPr lang="es-MX" b="1" i="1" dirty="0" smtClean="0">
                <a:solidFill>
                  <a:srgbClr val="002060"/>
                </a:solidFill>
              </a:rPr>
              <a:t>M. </a:t>
            </a:r>
            <a:r>
              <a:rPr lang="es-MX" b="1" i="1" dirty="0" err="1" smtClean="0">
                <a:solidFill>
                  <a:srgbClr val="002060"/>
                </a:solidFill>
              </a:rPr>
              <a:t>leprae</a:t>
            </a:r>
            <a:endParaRPr lang="es-MX" b="1" i="1" dirty="0" smtClean="0">
              <a:solidFill>
                <a:srgbClr val="002060"/>
              </a:solidFill>
            </a:endParaRP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Afección piel y nervios periféricos</a:t>
            </a: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Presentación con amplio espectro clínico</a:t>
            </a:r>
            <a:endParaRPr lang="es-MX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858027"/>
              </p:ext>
            </p:extLst>
          </p:nvPr>
        </p:nvGraphicFramePr>
        <p:xfrm>
          <a:off x="312768" y="4001294"/>
          <a:ext cx="7601526" cy="1259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66921">
                  <a:extLst>
                    <a:ext uri="{9D8B030D-6E8A-4147-A177-3AD203B41FA5}">
                      <a16:colId xmlns:a16="http://schemas.microsoft.com/office/drawing/2014/main" xmlns="" val="1749947577"/>
                    </a:ext>
                  </a:extLst>
                </a:gridCol>
                <a:gridCol w="1220851">
                  <a:extLst>
                    <a:ext uri="{9D8B030D-6E8A-4147-A177-3AD203B41FA5}">
                      <a16:colId xmlns:a16="http://schemas.microsoft.com/office/drawing/2014/main" xmlns="" val="3976031564"/>
                    </a:ext>
                  </a:extLst>
                </a:gridCol>
                <a:gridCol w="1162587">
                  <a:extLst>
                    <a:ext uri="{9D8B030D-6E8A-4147-A177-3AD203B41FA5}">
                      <a16:colId xmlns:a16="http://schemas.microsoft.com/office/drawing/2014/main" xmlns="" val="3765798285"/>
                    </a:ext>
                  </a:extLst>
                </a:gridCol>
                <a:gridCol w="1217203">
                  <a:extLst>
                    <a:ext uri="{9D8B030D-6E8A-4147-A177-3AD203B41FA5}">
                      <a16:colId xmlns:a16="http://schemas.microsoft.com/office/drawing/2014/main" xmlns="" val="911679107"/>
                    </a:ext>
                  </a:extLst>
                </a:gridCol>
                <a:gridCol w="1274618">
                  <a:extLst>
                    <a:ext uri="{9D8B030D-6E8A-4147-A177-3AD203B41FA5}">
                      <a16:colId xmlns:a16="http://schemas.microsoft.com/office/drawing/2014/main" xmlns="" val="3382171891"/>
                    </a:ext>
                  </a:extLst>
                </a:gridCol>
                <a:gridCol w="1459346">
                  <a:extLst>
                    <a:ext uri="{9D8B030D-6E8A-4147-A177-3AD203B41FA5}">
                      <a16:colId xmlns:a16="http://schemas.microsoft.com/office/drawing/2014/main" xmlns="" val="38971490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Clasificación</a:t>
                      </a:r>
                      <a:endParaRPr lang="es-MX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1344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Ridley</a:t>
                      </a:r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 y </a:t>
                      </a:r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Joplin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Lepra </a:t>
                      </a:r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tuberculoide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Límite </a:t>
                      </a:r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tuberculoide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Límite/Límite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Límite </a:t>
                      </a:r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lepromatosa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Lepra</a:t>
                      </a:r>
                      <a:r>
                        <a:rPr lang="es-MX" sz="1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MX" sz="1400" b="1" baseline="0" dirty="0" err="1" smtClean="0">
                          <a:solidFill>
                            <a:srgbClr val="002060"/>
                          </a:solidFill>
                        </a:rPr>
                        <a:t>l</a:t>
                      </a:r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epromatosa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669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OMS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Lepra </a:t>
                      </a:r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paucibacilar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002060"/>
                          </a:solidFill>
                        </a:rPr>
                        <a:t>Lepra </a:t>
                      </a:r>
                      <a:r>
                        <a:rPr lang="es-MX" sz="1400" b="1" dirty="0" err="1" smtClean="0">
                          <a:solidFill>
                            <a:srgbClr val="002060"/>
                          </a:solidFill>
                        </a:rPr>
                        <a:t>multibacilar</a:t>
                      </a:r>
                      <a:endParaRPr lang="es-MX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2482628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4" y="6182534"/>
            <a:ext cx="1126836" cy="6754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073292" y="6387160"/>
            <a:ext cx="2990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</a:rPr>
              <a:t>Fonseca A et al. </a:t>
            </a:r>
            <a:r>
              <a:rPr lang="es-MX" sz="1200" dirty="0" err="1" smtClean="0">
                <a:solidFill>
                  <a:srgbClr val="002060"/>
                </a:solidFill>
              </a:rPr>
              <a:t>Infec</a:t>
            </a:r>
            <a:r>
              <a:rPr lang="es-MX" sz="1200" dirty="0" smtClean="0">
                <a:solidFill>
                  <a:srgbClr val="002060"/>
                </a:solidFill>
              </a:rPr>
              <a:t> </a:t>
            </a:r>
            <a:r>
              <a:rPr lang="es-MX" sz="1200" dirty="0" err="1" smtClean="0">
                <a:solidFill>
                  <a:srgbClr val="002060"/>
                </a:solidFill>
              </a:rPr>
              <a:t>Dis</a:t>
            </a:r>
            <a:r>
              <a:rPr lang="es-MX" sz="1200" dirty="0" smtClean="0">
                <a:solidFill>
                  <a:srgbClr val="002060"/>
                </a:solidFill>
              </a:rPr>
              <a:t> of </a:t>
            </a:r>
            <a:r>
              <a:rPr lang="es-MX" sz="1200" dirty="0" err="1" smtClean="0">
                <a:solidFill>
                  <a:srgbClr val="002060"/>
                </a:solidFill>
              </a:rPr>
              <a:t>Poverty</a:t>
            </a:r>
            <a:r>
              <a:rPr lang="es-MX" sz="1200" dirty="0" smtClean="0">
                <a:solidFill>
                  <a:srgbClr val="002060"/>
                </a:solidFill>
              </a:rPr>
              <a:t> 2017;6:5</a:t>
            </a:r>
            <a:endParaRPr lang="es-MX" sz="1200" dirty="0">
              <a:solidFill>
                <a:srgbClr val="00206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377671" y="6561151"/>
            <a:ext cx="2685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</a:rPr>
              <a:t>GF de Larrañaga</a:t>
            </a:r>
            <a:r>
              <a:rPr lang="en-US" sz="1200" dirty="0" smtClean="0">
                <a:solidFill>
                  <a:srgbClr val="002060"/>
                </a:solidFill>
              </a:rPr>
              <a:t>, </a:t>
            </a:r>
            <a:r>
              <a:rPr lang="es-MX" sz="1200" dirty="0" smtClean="0">
                <a:solidFill>
                  <a:srgbClr val="002060"/>
                </a:solidFill>
              </a:rPr>
              <a:t>Lupus 2000 9, 594-600</a:t>
            </a:r>
            <a:endParaRPr lang="es-MX" sz="1200" dirty="0">
              <a:solidFill>
                <a:srgbClr val="002060"/>
              </a:solidFill>
            </a:endParaRPr>
          </a:p>
        </p:txBody>
      </p:sp>
      <p:sp>
        <p:nvSpPr>
          <p:cNvPr id="11" name="Flecha izquierda 10"/>
          <p:cNvSpPr/>
          <p:nvPr/>
        </p:nvSpPr>
        <p:spPr>
          <a:xfrm>
            <a:off x="3474720" y="5411585"/>
            <a:ext cx="615142" cy="49211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izquierda 11"/>
          <p:cNvSpPr/>
          <p:nvPr/>
        </p:nvSpPr>
        <p:spPr>
          <a:xfrm rot="10800000">
            <a:off x="4782589" y="5411585"/>
            <a:ext cx="615142" cy="49211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4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25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3058" y="1529558"/>
            <a:ext cx="12192000" cy="6835365"/>
          </a:xfrm>
          <a:prstGeom prst="rect">
            <a:avLst/>
          </a:prstGeom>
          <a:effectLst>
            <a:glow rad="127000">
              <a:schemeClr val="bg1">
                <a:alpha val="10000"/>
              </a:schemeClr>
            </a:glow>
          </a:effec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</a:rPr>
              <a:t>Lepra y </a:t>
            </a:r>
            <a:r>
              <a:rPr lang="es-MX" b="1" dirty="0" err="1" smtClean="0">
                <a:solidFill>
                  <a:srgbClr val="002060"/>
                </a:solidFill>
              </a:rPr>
              <a:t>Acs</a:t>
            </a:r>
            <a:r>
              <a:rPr lang="es-MX" b="1" dirty="0" smtClean="0">
                <a:solidFill>
                  <a:srgbClr val="002060"/>
                </a:solidFill>
              </a:rPr>
              <a:t> Anti-fosfolípidos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b="1" dirty="0" smtClean="0">
                <a:solidFill>
                  <a:srgbClr val="002060"/>
                </a:solidFill>
              </a:rPr>
              <a:t>Anticuerpos anti-</a:t>
            </a:r>
            <a:r>
              <a:rPr lang="es-MX" b="1" dirty="0" err="1" smtClean="0">
                <a:solidFill>
                  <a:srgbClr val="002060"/>
                </a:solidFill>
              </a:rPr>
              <a:t>cardiolipina</a:t>
            </a:r>
            <a:endParaRPr lang="es-MX" b="1" dirty="0" smtClean="0">
              <a:solidFill>
                <a:srgbClr val="002060"/>
              </a:solidFill>
            </a:endParaRP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50% en pacientes con Lepra</a:t>
            </a:r>
          </a:p>
          <a:p>
            <a:r>
              <a:rPr lang="es-MX" b="1" dirty="0" smtClean="0">
                <a:solidFill>
                  <a:srgbClr val="002060"/>
                </a:solidFill>
              </a:rPr>
              <a:t>Anti-</a:t>
            </a:r>
            <a:r>
              <a:rPr lang="el-GR" b="1" dirty="0" smtClean="0">
                <a:solidFill>
                  <a:srgbClr val="002060"/>
                </a:solidFill>
              </a:rPr>
              <a:t>β</a:t>
            </a:r>
            <a:r>
              <a:rPr lang="es-MX" b="1" dirty="0" smtClean="0">
                <a:solidFill>
                  <a:srgbClr val="002060"/>
                </a:solidFill>
              </a:rPr>
              <a:t>2 </a:t>
            </a:r>
            <a:r>
              <a:rPr lang="es-MX" b="1" dirty="0" smtClean="0">
                <a:solidFill>
                  <a:srgbClr val="002060"/>
                </a:solidFill>
              </a:rPr>
              <a:t>glicoproteína</a:t>
            </a: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40% en pacientes con lepra</a:t>
            </a:r>
          </a:p>
          <a:p>
            <a:endParaRPr lang="es-MX" b="1" dirty="0" smtClean="0">
              <a:solidFill>
                <a:srgbClr val="002060"/>
              </a:solidFill>
            </a:endParaRPr>
          </a:p>
          <a:p>
            <a:r>
              <a:rPr lang="es-MX" b="1" dirty="0" smtClean="0">
                <a:solidFill>
                  <a:srgbClr val="FF0000"/>
                </a:solidFill>
              </a:rPr>
              <a:t>¿Existen argumentos para esta presentación?</a:t>
            </a: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Lípidos constituyen </a:t>
            </a:r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&gt; 40% del peso seco de las </a:t>
            </a:r>
            <a:r>
              <a:rPr lang="es-MX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Mycobacterias</a:t>
            </a:r>
            <a:endParaRPr lang="es-MX" b="1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Membrana celular de </a:t>
            </a:r>
            <a:r>
              <a:rPr lang="es-MX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 </a:t>
            </a:r>
            <a:r>
              <a:rPr lang="es-MX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leprae</a:t>
            </a:r>
            <a:endParaRPr lang="es-MX" b="1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/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 </a:t>
            </a:r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Lipo</a:t>
            </a:r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-polisacáridos</a:t>
            </a:r>
          </a:p>
          <a:p>
            <a:pPr lvl="3"/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Lipoarabinomanano</a:t>
            </a:r>
            <a:endParaRPr lang="es-MX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3"/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Lipomanano</a:t>
            </a:r>
            <a:endParaRPr lang="es-MX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Pared celular</a:t>
            </a:r>
          </a:p>
          <a:p>
            <a:pPr lvl="2"/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Peptidoglicanos</a:t>
            </a:r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unidos a </a:t>
            </a:r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arabinogalactano</a:t>
            </a:r>
            <a:endParaRPr lang="es-MX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/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Acidos</a:t>
            </a:r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micólicos</a:t>
            </a:r>
            <a:endParaRPr lang="es-MX" b="1" dirty="0">
              <a:solidFill>
                <a:srgbClr val="002060"/>
              </a:solidFill>
            </a:endParaRP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05" y="1584664"/>
            <a:ext cx="2169573" cy="1772587"/>
          </a:xfr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4" y="6182534"/>
            <a:ext cx="1126836" cy="67546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796006" y="6581001"/>
            <a:ext cx="3395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002060"/>
                </a:solidFill>
              </a:rPr>
              <a:t>Baeza I et al. </a:t>
            </a:r>
            <a:r>
              <a:rPr lang="es-MX" sz="1200" dirty="0" err="1" smtClean="0">
                <a:solidFill>
                  <a:srgbClr val="002060"/>
                </a:solidFill>
              </a:rPr>
              <a:t>Mem</a:t>
            </a:r>
            <a:r>
              <a:rPr lang="es-MX" sz="1200" dirty="0">
                <a:solidFill>
                  <a:srgbClr val="002060"/>
                </a:solidFill>
              </a:rPr>
              <a:t>. Inst. Oswaldo </a:t>
            </a:r>
            <a:r>
              <a:rPr lang="es-MX" sz="1200" dirty="0" smtClean="0">
                <a:solidFill>
                  <a:srgbClr val="002060"/>
                </a:solidFill>
              </a:rPr>
              <a:t>Cruz 2012;95-103</a:t>
            </a:r>
            <a:endParaRPr lang="es-MX" sz="1200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47228" t="37244" r="23426" b="28845"/>
          <a:stretch/>
        </p:blipFill>
        <p:spPr>
          <a:xfrm>
            <a:off x="7594598" y="3686477"/>
            <a:ext cx="3879274" cy="25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25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35365"/>
          </a:xfrm>
          <a:prstGeom prst="rect">
            <a:avLst/>
          </a:prstGeom>
          <a:effectLst>
            <a:glow rad="127000">
              <a:schemeClr val="bg1">
                <a:alpha val="10000"/>
              </a:schemeClr>
            </a:glow>
          </a:effec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</a:rPr>
              <a:t>Lepra y </a:t>
            </a:r>
            <a:r>
              <a:rPr lang="es-MX" b="1" dirty="0" err="1" smtClean="0">
                <a:solidFill>
                  <a:srgbClr val="002060"/>
                </a:solidFill>
              </a:rPr>
              <a:t>Acs</a:t>
            </a:r>
            <a:r>
              <a:rPr lang="es-MX" b="1" dirty="0" smtClean="0">
                <a:solidFill>
                  <a:srgbClr val="002060"/>
                </a:solidFill>
              </a:rPr>
              <a:t> Anti-fosfolípidos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b="1" dirty="0" smtClean="0">
                <a:solidFill>
                  <a:srgbClr val="002060"/>
                </a:solidFill>
              </a:rPr>
              <a:t>Anticuerpos anti-</a:t>
            </a:r>
            <a:r>
              <a:rPr lang="es-MX" b="1" dirty="0" err="1" smtClean="0">
                <a:solidFill>
                  <a:srgbClr val="002060"/>
                </a:solidFill>
              </a:rPr>
              <a:t>cardiolipina</a:t>
            </a:r>
            <a:endParaRPr lang="es-MX" b="1" dirty="0" smtClean="0">
              <a:solidFill>
                <a:srgbClr val="002060"/>
              </a:solidFill>
            </a:endParaRP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50% en pacientes con Lepra</a:t>
            </a:r>
          </a:p>
          <a:p>
            <a:r>
              <a:rPr lang="es-MX" b="1" dirty="0" smtClean="0">
                <a:solidFill>
                  <a:srgbClr val="002060"/>
                </a:solidFill>
              </a:rPr>
              <a:t>Anti-</a:t>
            </a:r>
            <a:r>
              <a:rPr lang="el-GR" b="1" dirty="0" smtClean="0">
                <a:solidFill>
                  <a:srgbClr val="002060"/>
                </a:solidFill>
              </a:rPr>
              <a:t>β</a:t>
            </a:r>
            <a:r>
              <a:rPr lang="es-MX" b="1" dirty="0" smtClean="0">
                <a:solidFill>
                  <a:srgbClr val="002060"/>
                </a:solidFill>
              </a:rPr>
              <a:t>2 glicoproteína</a:t>
            </a: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40% en pacientes con lepra</a:t>
            </a:r>
          </a:p>
          <a:p>
            <a:endParaRPr lang="es-MX" b="1" dirty="0" smtClean="0">
              <a:solidFill>
                <a:srgbClr val="002060"/>
              </a:solidFill>
            </a:endParaRPr>
          </a:p>
          <a:p>
            <a:r>
              <a:rPr lang="es-MX" b="1" dirty="0" smtClean="0">
                <a:solidFill>
                  <a:srgbClr val="FF0000"/>
                </a:solidFill>
              </a:rPr>
              <a:t>¿Existen argumentos para esta presentación?</a:t>
            </a: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Lípidos constituyen </a:t>
            </a:r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&gt; 40% del peso seco de las </a:t>
            </a:r>
            <a:r>
              <a:rPr lang="es-MX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Mycobacterias</a:t>
            </a:r>
            <a:endParaRPr lang="es-MX" b="1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Membrana celular de </a:t>
            </a:r>
            <a:r>
              <a:rPr lang="es-MX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 </a:t>
            </a:r>
            <a:r>
              <a:rPr lang="es-MX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leprae</a:t>
            </a:r>
            <a:endParaRPr lang="es-MX" b="1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/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 </a:t>
            </a:r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Lipo</a:t>
            </a:r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-polisacáridos</a:t>
            </a:r>
          </a:p>
          <a:p>
            <a:pPr lvl="3"/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Lipoarabinomanano</a:t>
            </a:r>
            <a:endParaRPr lang="es-MX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3"/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Lipomanano</a:t>
            </a:r>
            <a:endParaRPr lang="es-MX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Pared celular</a:t>
            </a:r>
          </a:p>
          <a:p>
            <a:pPr lvl="2"/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Peptidoglicanos</a:t>
            </a:r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unidos a </a:t>
            </a:r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arabinogalactano</a:t>
            </a:r>
            <a:endParaRPr lang="es-MX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/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Acidos</a:t>
            </a:r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micólicos</a:t>
            </a:r>
            <a:endParaRPr lang="es-MX" b="1" dirty="0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4558" t="36089" r="24839" b="20930"/>
          <a:stretch/>
        </p:blipFill>
        <p:spPr>
          <a:xfrm>
            <a:off x="6096000" y="1378115"/>
            <a:ext cx="5818909" cy="27801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21785" t="56003" r="39772" b="27437"/>
          <a:stretch/>
        </p:blipFill>
        <p:spPr>
          <a:xfrm>
            <a:off x="6113474" y="4468372"/>
            <a:ext cx="5801435" cy="14057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25322" t="18251" r="26503" b="20272"/>
          <a:stretch/>
        </p:blipFill>
        <p:spPr>
          <a:xfrm>
            <a:off x="6096000" y="1383962"/>
            <a:ext cx="5937205" cy="449016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4" y="6182534"/>
            <a:ext cx="1126836" cy="67546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853978" y="6430578"/>
            <a:ext cx="3374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>
                <a:solidFill>
                  <a:srgbClr val="002060"/>
                </a:solidFill>
              </a:rPr>
              <a:t>Takade</a:t>
            </a:r>
            <a:r>
              <a:rPr lang="es-MX" sz="1200" dirty="0" smtClean="0">
                <a:solidFill>
                  <a:srgbClr val="002060"/>
                </a:solidFill>
              </a:rPr>
              <a:t> A et al.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Microbiol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Inmunol</a:t>
            </a:r>
            <a:r>
              <a:rPr lang="en-US" sz="1200" dirty="0" smtClean="0">
                <a:solidFill>
                  <a:srgbClr val="002060"/>
                </a:solidFill>
              </a:rPr>
              <a:t> 2003;47:265-270</a:t>
            </a:r>
            <a:r>
              <a:rPr lang="es-MX" sz="1200" dirty="0" smtClean="0">
                <a:solidFill>
                  <a:srgbClr val="002060"/>
                </a:solidFill>
              </a:rPr>
              <a:t> </a:t>
            </a:r>
            <a:endParaRPr lang="es-MX" sz="1200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966829" y="6610169"/>
            <a:ext cx="4299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</a:rPr>
              <a:t>Fischer M J of </a:t>
            </a:r>
            <a:r>
              <a:rPr lang="es-MX" sz="1200" dirty="0" err="1" smtClean="0">
                <a:solidFill>
                  <a:srgbClr val="002060"/>
                </a:solidFill>
              </a:rPr>
              <a:t>the</a:t>
            </a:r>
            <a:r>
              <a:rPr lang="es-MX" sz="1200" dirty="0" smtClean="0">
                <a:solidFill>
                  <a:srgbClr val="002060"/>
                </a:solidFill>
              </a:rPr>
              <a:t> German </a:t>
            </a:r>
            <a:r>
              <a:rPr lang="es-MX" sz="1200" dirty="0" err="1" smtClean="0">
                <a:solidFill>
                  <a:srgbClr val="002060"/>
                </a:solidFill>
              </a:rPr>
              <a:t>Society</a:t>
            </a:r>
            <a:r>
              <a:rPr lang="es-MX" sz="1200" dirty="0" smtClean="0">
                <a:solidFill>
                  <a:srgbClr val="002060"/>
                </a:solidFill>
              </a:rPr>
              <a:t> of </a:t>
            </a:r>
            <a:r>
              <a:rPr lang="es-MX" sz="1200" dirty="0" err="1" smtClean="0">
                <a:solidFill>
                  <a:srgbClr val="002060"/>
                </a:solidFill>
              </a:rPr>
              <a:t>Dermatology</a:t>
            </a:r>
            <a:r>
              <a:rPr lang="es-MX" sz="1200" dirty="0" smtClean="0">
                <a:solidFill>
                  <a:srgbClr val="002060"/>
                </a:solidFill>
              </a:rPr>
              <a:t> 2017; 801- 827</a:t>
            </a:r>
            <a:endParaRPr lang="es-MX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25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35365"/>
          </a:xfrm>
          <a:prstGeom prst="rect">
            <a:avLst/>
          </a:prstGeom>
          <a:effectLst>
            <a:glow rad="127000">
              <a:schemeClr val="bg1">
                <a:alpha val="10000"/>
              </a:schemeClr>
            </a:glow>
          </a:effec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</a:rPr>
              <a:t>Lepra y </a:t>
            </a:r>
            <a:r>
              <a:rPr lang="es-MX" b="1" dirty="0" err="1" smtClean="0">
                <a:solidFill>
                  <a:srgbClr val="002060"/>
                </a:solidFill>
              </a:rPr>
              <a:t>Acs</a:t>
            </a:r>
            <a:r>
              <a:rPr lang="es-MX" b="1" dirty="0" smtClean="0">
                <a:solidFill>
                  <a:srgbClr val="002060"/>
                </a:solidFill>
              </a:rPr>
              <a:t> Anti-fosfolípidos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b="1" dirty="0" smtClean="0">
                <a:solidFill>
                  <a:srgbClr val="002060"/>
                </a:solidFill>
              </a:rPr>
              <a:t>Anticuerpos anti-</a:t>
            </a:r>
            <a:r>
              <a:rPr lang="es-MX" b="1" dirty="0" err="1" smtClean="0">
                <a:solidFill>
                  <a:srgbClr val="002060"/>
                </a:solidFill>
              </a:rPr>
              <a:t>cardiolipina</a:t>
            </a:r>
            <a:endParaRPr lang="es-MX" b="1" dirty="0" smtClean="0">
              <a:solidFill>
                <a:srgbClr val="002060"/>
              </a:solidFill>
            </a:endParaRP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50% en pacientes con Lepra</a:t>
            </a:r>
          </a:p>
          <a:p>
            <a:r>
              <a:rPr lang="es-MX" b="1" dirty="0" smtClean="0">
                <a:solidFill>
                  <a:srgbClr val="002060"/>
                </a:solidFill>
              </a:rPr>
              <a:t>Anti-</a:t>
            </a:r>
            <a:r>
              <a:rPr lang="el-GR" b="1" dirty="0" smtClean="0">
                <a:solidFill>
                  <a:srgbClr val="002060"/>
                </a:solidFill>
              </a:rPr>
              <a:t>β</a:t>
            </a:r>
            <a:r>
              <a:rPr lang="es-MX" b="1" dirty="0" smtClean="0">
                <a:solidFill>
                  <a:srgbClr val="002060"/>
                </a:solidFill>
              </a:rPr>
              <a:t>2 glicoproteína</a:t>
            </a: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40% en pacientes con lepra</a:t>
            </a:r>
          </a:p>
          <a:p>
            <a:endParaRPr lang="es-MX" b="1" dirty="0" smtClean="0">
              <a:solidFill>
                <a:srgbClr val="002060"/>
              </a:solidFill>
            </a:endParaRPr>
          </a:p>
          <a:p>
            <a:r>
              <a:rPr lang="es-MX" b="1" dirty="0" smtClean="0">
                <a:solidFill>
                  <a:srgbClr val="FF0000"/>
                </a:solidFill>
              </a:rPr>
              <a:t>¿Existen argumentos para esta presentación?</a:t>
            </a:r>
          </a:p>
          <a:p>
            <a:pPr lvl="1"/>
            <a:r>
              <a:rPr lang="es-MX" b="1" dirty="0" smtClean="0">
                <a:solidFill>
                  <a:srgbClr val="002060"/>
                </a:solidFill>
              </a:rPr>
              <a:t>Lípidos constituyen </a:t>
            </a:r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&gt; 40% del peso seco de las </a:t>
            </a:r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Mycobacterias</a:t>
            </a:r>
            <a:endParaRPr lang="es-MX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Membrana celular de </a:t>
            </a:r>
            <a:r>
              <a:rPr lang="es-MX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 </a:t>
            </a:r>
            <a:r>
              <a:rPr lang="es-MX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leprae</a:t>
            </a:r>
            <a:endParaRPr lang="es-MX" b="1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/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 </a:t>
            </a:r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Lipo</a:t>
            </a:r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-polisacáridos</a:t>
            </a:r>
          </a:p>
          <a:p>
            <a:pPr lvl="3"/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Lipoarabinomanano</a:t>
            </a:r>
            <a:endParaRPr lang="es-MX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3"/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Lipomanano</a:t>
            </a:r>
            <a:endParaRPr lang="es-MX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Pared celular</a:t>
            </a:r>
          </a:p>
          <a:p>
            <a:pPr lvl="2"/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Peptidoglicanos</a:t>
            </a:r>
            <a:r>
              <a:rPr lang="es-MX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unidos a </a:t>
            </a:r>
            <a:r>
              <a:rPr lang="es-MX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arabinogalactano</a:t>
            </a:r>
            <a:endParaRPr lang="es-MX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/>
            <a:r>
              <a:rPr lang="es-MX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Acidos</a:t>
            </a:r>
            <a:r>
              <a:rPr lang="es-MX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micólicos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50374" t="18336" r="23243" b="18286"/>
          <a:stretch/>
        </p:blipFill>
        <p:spPr>
          <a:xfrm>
            <a:off x="7655855" y="1459880"/>
            <a:ext cx="3425109" cy="46282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4" y="6182534"/>
            <a:ext cx="1126836" cy="67546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796006" y="6581001"/>
            <a:ext cx="3395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002060"/>
                </a:solidFill>
              </a:rPr>
              <a:t>Baeza I et al. </a:t>
            </a:r>
            <a:r>
              <a:rPr lang="es-MX" sz="1200" dirty="0" err="1" smtClean="0">
                <a:solidFill>
                  <a:srgbClr val="002060"/>
                </a:solidFill>
              </a:rPr>
              <a:t>Mem</a:t>
            </a:r>
            <a:r>
              <a:rPr lang="es-MX" sz="1200" dirty="0">
                <a:solidFill>
                  <a:srgbClr val="002060"/>
                </a:solidFill>
              </a:rPr>
              <a:t>. Inst. Oswaldo </a:t>
            </a:r>
            <a:r>
              <a:rPr lang="es-MX" sz="1200" dirty="0" smtClean="0">
                <a:solidFill>
                  <a:srgbClr val="002060"/>
                </a:solidFill>
              </a:rPr>
              <a:t>Cruz 2012;95-103</a:t>
            </a:r>
            <a:endParaRPr lang="es-MX" sz="1200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54093" t="16714" r="23891" b="10101"/>
          <a:stretch/>
        </p:blipFill>
        <p:spPr>
          <a:xfrm>
            <a:off x="8059154" y="1226733"/>
            <a:ext cx="2618509" cy="48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723</Words>
  <Application>Microsoft Office PowerPoint</Application>
  <PresentationFormat>Panorámica</PresentationFormat>
  <Paragraphs>243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“SIMPOSIO: MICOLOGIA, DERMATOPATOLOGIA Y MICROBIOLOGIA HOSPITALARIA” Academia Nacional de Medicina</vt:lpstr>
      <vt:lpstr>Anticuerpos Anti-fosfolípidos</vt:lpstr>
      <vt:lpstr>Anticuerpos Anti-fosfolípidos</vt:lpstr>
      <vt:lpstr>Anticuerpos Anti-fosfolípidos</vt:lpstr>
      <vt:lpstr>Infecciones y Acs Anti-fosfolípidos</vt:lpstr>
      <vt:lpstr>Lepra y Acs Anti-fosfolípidos</vt:lpstr>
      <vt:lpstr>Lepra y Acs Anti-fosfolípidos</vt:lpstr>
      <vt:lpstr>Lepra y Acs Anti-fosfolípidos</vt:lpstr>
      <vt:lpstr>Lepra y Acs Anti-fosfolípidos</vt:lpstr>
      <vt:lpstr>Lepra y Acs Anti-fosfolípidos</vt:lpstr>
      <vt:lpstr>Conclusiones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Ramirez Hinojosa</dc:creator>
  <cp:lastModifiedBy>Cabina-ANM</cp:lastModifiedBy>
  <cp:revision>59</cp:revision>
  <dcterms:created xsi:type="dcterms:W3CDTF">2019-01-21T18:22:14Z</dcterms:created>
  <dcterms:modified xsi:type="dcterms:W3CDTF">2019-03-13T17:51:25Z</dcterms:modified>
</cp:coreProperties>
</file>