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59" r:id="rId4"/>
    <p:sldId id="268" r:id="rId5"/>
    <p:sldId id="269" r:id="rId6"/>
    <p:sldId id="258" r:id="rId7"/>
    <p:sldId id="256" r:id="rId8"/>
    <p:sldId id="264" r:id="rId9"/>
    <p:sldId id="273" r:id="rId10"/>
    <p:sldId id="274" r:id="rId11"/>
    <p:sldId id="271" r:id="rId12"/>
    <p:sldId id="276" r:id="rId13"/>
    <p:sldId id="275" r:id="rId14"/>
    <p:sldId id="277" r:id="rId15"/>
    <p:sldId id="265" r:id="rId16"/>
    <p:sldId id="278" r:id="rId17"/>
    <p:sldId id="257" r:id="rId18"/>
    <p:sldId id="272" r:id="rId19"/>
    <p:sldId id="260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770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6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50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57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87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52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1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63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00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97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9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C8BE-EF21-4972-9642-79B767F2A822}" type="datetimeFigureOut">
              <a:rPr lang="es-MX" smtClean="0"/>
              <a:t>13/03/2019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2C7E-8FDD-41F7-9140-3D1F737DEA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8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erner+B+Mycobacterium+lepromatosis" TargetMode="External"/><Relationship Id="rId7" Type="http://schemas.openxmlformats.org/officeDocument/2006/relationships/hyperlink" Target="https://www.ncbi.nlm.nih.gov/pubmed/30349325" TargetMode="External"/><Relationship Id="rId2" Type="http://schemas.openxmlformats.org/officeDocument/2006/relationships/hyperlink" Target="https://www.ncbi.nlm.nih.gov/pubmed/?term=Han%20XY%5bAuthor%5d&amp;cauthor=true&amp;cauthor_uid=2523942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pubmed/?term=Quintanilla+M+Mycobacterium" TargetMode="External"/><Relationship Id="rId5" Type="http://schemas.openxmlformats.org/officeDocument/2006/relationships/hyperlink" Target="https://www.ncbi.nlm.nih.gov/pubmed/?term=Quintanilla%20M%5bAuthor%5d&amp;cauthor=true&amp;cauthor_uid=26311856" TargetMode="External"/><Relationship Id="rId4" Type="http://schemas.openxmlformats.org/officeDocument/2006/relationships/hyperlink" Target="https://www.ncbi.nlm.nih.gov/pubmed/?term=Han%20XY%5bAuthor%5d&amp;cauthor=true&amp;cauthor_uid=26311856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5831531" TargetMode="External"/><Relationship Id="rId2" Type="http://schemas.openxmlformats.org/officeDocument/2006/relationships/hyperlink" Target="https://www.ncbi.nlm.nih.gov/pubmed/2599955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6675" y="1097424"/>
            <a:ext cx="10138756" cy="1130386"/>
          </a:xfrm>
        </p:spPr>
        <p:txBody>
          <a:bodyPr>
            <a:noAutofit/>
          </a:bodyPr>
          <a:lstStyle/>
          <a:p>
            <a:r>
              <a:rPr lang="es-MX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Mycobacterium leprae </a:t>
            </a: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s-MX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lepromatosis</a:t>
            </a:r>
            <a:endParaRPr lang="es-MX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4053" y="4725201"/>
            <a:ext cx="9144000" cy="1284901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Ecología de Agentes Patógenos</a:t>
            </a:r>
          </a:p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General Dr. Manuel gea González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31373" y="3374968"/>
            <a:ext cx="630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Rigoberto Hernández Castro 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21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074" y="207183"/>
            <a:ext cx="10515600" cy="915035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561075" y="1231206"/>
            <a:ext cx="5823100" cy="5036589"/>
          </a:xfrm>
        </p:spPr>
        <p:txBody>
          <a:bodyPr>
            <a:noAutofit/>
          </a:bodyPr>
          <a:lstStyle/>
          <a:p>
            <a:pPr fontAlgn="base"/>
            <a:r>
              <a:rPr lang="en-US" sz="1400" dirty="0"/>
              <a:t>Han XY et al., Am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Pathol</a:t>
            </a:r>
            <a:r>
              <a:rPr lang="en-US" sz="1400" dirty="0"/>
              <a:t>. 2008;</a:t>
            </a:r>
            <a:r>
              <a:rPr lang="en-US" sz="1400" b="1" dirty="0"/>
              <a:t>130</a:t>
            </a:r>
            <a:r>
              <a:rPr lang="en-US" sz="1400" dirty="0"/>
              <a:t>:856–64.</a:t>
            </a:r>
            <a:endParaRPr lang="es-MX" sz="1400" dirty="0"/>
          </a:p>
          <a:p>
            <a:pPr marL="0" indent="0" fontAlgn="base">
              <a:buNone/>
            </a:pPr>
            <a:r>
              <a:rPr lang="es-MX" sz="1400" dirty="0"/>
              <a:t>2 pacientes; México. Arizona. Eritema necrótico. Mujer con </a:t>
            </a:r>
            <a:r>
              <a:rPr lang="es-MX" sz="1400" dirty="0" smtClean="0"/>
              <a:t>quemaduras/Fenómeno </a:t>
            </a:r>
            <a:r>
              <a:rPr lang="es-MX" sz="1400" dirty="0"/>
              <a:t>de Lucio.</a:t>
            </a:r>
          </a:p>
          <a:p>
            <a:pPr fontAlgn="base"/>
            <a:r>
              <a:rPr lang="es-MX" sz="1400" dirty="0"/>
              <a:t> </a:t>
            </a:r>
            <a:r>
              <a:rPr lang="es-MX" sz="1400" dirty="0" smtClean="0"/>
              <a:t>Han</a:t>
            </a:r>
            <a:r>
              <a:rPr lang="es-MX" sz="1400" dirty="0"/>
              <a:t> XY et al., </a:t>
            </a:r>
            <a:r>
              <a:rPr lang="es-MX" sz="1400" dirty="0" err="1"/>
              <a:t>Int</a:t>
            </a:r>
            <a:r>
              <a:rPr lang="es-MX" sz="1400" dirty="0"/>
              <a:t> J </a:t>
            </a:r>
            <a:r>
              <a:rPr lang="es-MX" sz="1400" dirty="0" err="1"/>
              <a:t>Dermatol</a:t>
            </a:r>
            <a:r>
              <a:rPr lang="es-MX" sz="1400" dirty="0"/>
              <a:t>. 2010;</a:t>
            </a:r>
            <a:r>
              <a:rPr lang="es-MX" sz="1400" b="1" dirty="0"/>
              <a:t>51</a:t>
            </a:r>
            <a:r>
              <a:rPr lang="es-MX" sz="1400" dirty="0"/>
              <a:t>:952–59. </a:t>
            </a:r>
          </a:p>
          <a:p>
            <a:pPr marL="0" indent="0" fontAlgn="base">
              <a:buNone/>
            </a:pPr>
            <a:r>
              <a:rPr lang="es-MX" sz="1400" dirty="0"/>
              <a:t>120 muestras: 55/ </a:t>
            </a:r>
            <a:r>
              <a:rPr lang="es-MX" sz="1400" i="1" dirty="0"/>
              <a:t>M. lepromatosis</a:t>
            </a:r>
            <a:r>
              <a:rPr lang="es-MX" sz="1400" dirty="0"/>
              <a:t>; 18/</a:t>
            </a:r>
            <a:r>
              <a:rPr lang="es-MX" sz="1400" i="1" dirty="0"/>
              <a:t>M. leprae</a:t>
            </a:r>
            <a:r>
              <a:rPr lang="es-MX" sz="1400" dirty="0"/>
              <a:t> y 14 ambos </a:t>
            </a:r>
          </a:p>
          <a:p>
            <a:pPr fontAlgn="base"/>
            <a:r>
              <a:rPr lang="es-MX" sz="1400" dirty="0"/>
              <a:t> </a:t>
            </a:r>
            <a:r>
              <a:rPr lang="es-MX" sz="1400" dirty="0" smtClean="0"/>
              <a:t>Vera-Cabrera</a:t>
            </a:r>
            <a:r>
              <a:rPr lang="es-MX" sz="1400" dirty="0"/>
              <a:t> L et al.,  J </a:t>
            </a:r>
            <a:r>
              <a:rPr lang="es-MX" sz="1400" dirty="0" err="1"/>
              <a:t>Clin</a:t>
            </a:r>
            <a:r>
              <a:rPr lang="es-MX" sz="1400" dirty="0"/>
              <a:t> </a:t>
            </a:r>
            <a:r>
              <a:rPr lang="es-MX" sz="1400" dirty="0" err="1"/>
              <a:t>Microbiol</a:t>
            </a:r>
            <a:r>
              <a:rPr lang="es-MX" sz="1400" dirty="0"/>
              <a:t>. 2011;</a:t>
            </a:r>
            <a:r>
              <a:rPr lang="es-MX" sz="1400" b="1" dirty="0"/>
              <a:t>49</a:t>
            </a:r>
            <a:r>
              <a:rPr lang="es-MX" sz="1400" dirty="0"/>
              <a:t>:4366–68.</a:t>
            </a:r>
          </a:p>
          <a:p>
            <a:pPr marL="0" indent="0" fontAlgn="base">
              <a:buNone/>
            </a:pPr>
            <a:r>
              <a:rPr lang="es-MX" sz="1400" dirty="0"/>
              <a:t>1 caso, Mujer de 86 del Noreste de México. </a:t>
            </a:r>
          </a:p>
          <a:p>
            <a:pPr fontAlgn="base"/>
            <a:r>
              <a:rPr lang="es-MX" sz="1400" dirty="0"/>
              <a:t> </a:t>
            </a:r>
            <a:r>
              <a:rPr lang="es-MX" sz="1400" u="sng" dirty="0" err="1" smtClean="0"/>
              <a:t>Jessamine</a:t>
            </a:r>
            <a:r>
              <a:rPr lang="es-MX" sz="1400" u="sng" dirty="0" smtClean="0"/>
              <a:t> </a:t>
            </a:r>
            <a:r>
              <a:rPr lang="es-MX" sz="1400" u="sng" dirty="0"/>
              <a:t>PG et al., J </a:t>
            </a:r>
            <a:r>
              <a:rPr lang="es-MX" sz="1400" u="sng" dirty="0" err="1"/>
              <a:t>Drugs</a:t>
            </a:r>
            <a:r>
              <a:rPr lang="es-MX" sz="1400" u="sng" dirty="0"/>
              <a:t> </a:t>
            </a:r>
            <a:r>
              <a:rPr lang="es-MX" sz="1400" u="sng" dirty="0" err="1"/>
              <a:t>Dermatol</a:t>
            </a:r>
            <a:r>
              <a:rPr lang="es-MX" sz="1400" u="sng" dirty="0"/>
              <a:t>. 2012;11(2):229-33.</a:t>
            </a:r>
          </a:p>
          <a:p>
            <a:pPr marL="0" indent="0" fontAlgn="base">
              <a:buNone/>
            </a:pPr>
            <a:r>
              <a:rPr lang="es-MX" sz="1400" u="sng" dirty="0"/>
              <a:t>1 paciente de Ottawa, Canadá sin antecedentes de Viaje</a:t>
            </a:r>
            <a:r>
              <a:rPr lang="es-MX" sz="1400" dirty="0"/>
              <a:t>.  </a:t>
            </a:r>
          </a:p>
          <a:p>
            <a:pPr fontAlgn="base"/>
            <a:r>
              <a:rPr lang="es-MX" sz="1400" dirty="0"/>
              <a:t> </a:t>
            </a:r>
            <a:r>
              <a:rPr lang="es-MX" sz="1400" dirty="0" smtClean="0"/>
              <a:t>Han </a:t>
            </a:r>
            <a:r>
              <a:rPr lang="es-MX" sz="1400" dirty="0"/>
              <a:t>XY et al., J </a:t>
            </a:r>
            <a:r>
              <a:rPr lang="es-MX" sz="1400" dirty="0" err="1"/>
              <a:t>Drugs</a:t>
            </a:r>
            <a:r>
              <a:rPr lang="es-MX" sz="1400" dirty="0"/>
              <a:t> </a:t>
            </a:r>
            <a:r>
              <a:rPr lang="es-MX" sz="1400" dirty="0" err="1"/>
              <a:t>Dermatol</a:t>
            </a:r>
            <a:r>
              <a:rPr lang="es-MX" sz="1400" dirty="0"/>
              <a:t>. 2012;11(2):168-72. </a:t>
            </a:r>
          </a:p>
          <a:p>
            <a:pPr marL="0" indent="0">
              <a:buNone/>
            </a:pPr>
            <a:r>
              <a:rPr lang="es-MX" sz="1400" dirty="0"/>
              <a:t>2 pacientes con DLL</a:t>
            </a:r>
          </a:p>
          <a:p>
            <a:r>
              <a:rPr lang="es-MX" sz="1400" dirty="0"/>
              <a:t> </a:t>
            </a:r>
            <a:r>
              <a:rPr lang="en-US" sz="1400" dirty="0" smtClean="0"/>
              <a:t>Han </a:t>
            </a:r>
            <a:r>
              <a:rPr lang="en-US" sz="1400" dirty="0"/>
              <a:t>XY et al., Am J Med Sci. 2013;345(1):65-9. </a:t>
            </a:r>
            <a:endParaRPr lang="es-MX" sz="1400" dirty="0"/>
          </a:p>
          <a:p>
            <a:pPr marL="0" indent="0">
              <a:buNone/>
            </a:pPr>
            <a:r>
              <a:rPr lang="es-MX" sz="1400" dirty="0"/>
              <a:t>2 casos: Hombre de 32 años y mujer de 50 años. DLL/Fenómeno de Lucio</a:t>
            </a:r>
          </a:p>
          <a:p>
            <a:r>
              <a:rPr lang="en-US" sz="1400" u="sng" dirty="0" smtClean="0">
                <a:hlinkClick r:id="rId2"/>
              </a:rPr>
              <a:t>Han XY</a:t>
            </a:r>
            <a:r>
              <a:rPr lang="en-US" sz="1400" u="sng" dirty="0" smtClean="0"/>
              <a:t> et al., </a:t>
            </a:r>
            <a:r>
              <a:rPr lang="en-US" sz="1400" u="sng" dirty="0" smtClean="0">
                <a:hlinkClick r:id="rId3" tooltip="American journal of clinical pathology."/>
              </a:rPr>
              <a:t>Am J </a:t>
            </a:r>
            <a:r>
              <a:rPr lang="en-US" sz="1400" u="sng" dirty="0" err="1" smtClean="0">
                <a:hlinkClick r:id="rId3" tooltip="American journal of clinical pathology."/>
              </a:rPr>
              <a:t>Clin</a:t>
            </a:r>
            <a:r>
              <a:rPr lang="en-US" sz="1400" u="sng" dirty="0" smtClean="0">
                <a:hlinkClick r:id="rId3" tooltip="American journal of clinical pathology."/>
              </a:rPr>
              <a:t> </a:t>
            </a:r>
            <a:r>
              <a:rPr lang="en-US" sz="1400" u="sng" dirty="0" err="1" smtClean="0">
                <a:hlinkClick r:id="rId3" tooltip="American journal of clinical pathology."/>
              </a:rPr>
              <a:t>Pathol</a:t>
            </a:r>
            <a:r>
              <a:rPr lang="en-US" sz="1400" u="sng" dirty="0" smtClean="0">
                <a:hlinkClick r:id="rId3" tooltip="American journal of clinical pathology."/>
              </a:rPr>
              <a:t>.</a:t>
            </a:r>
            <a:r>
              <a:rPr lang="en-US" sz="1400" u="sng" dirty="0"/>
              <a:t> </a:t>
            </a:r>
            <a:r>
              <a:rPr lang="es-MX" sz="1400" u="sng" dirty="0"/>
              <a:t>2014;142(4):524-32.</a:t>
            </a:r>
          </a:p>
          <a:p>
            <a:pPr marL="0" indent="0">
              <a:buNone/>
            </a:pPr>
            <a:r>
              <a:rPr lang="es-MX" sz="1400" u="sng" dirty="0" smtClean="0"/>
              <a:t>Brasil</a:t>
            </a:r>
            <a:r>
              <a:rPr lang="es-MX" sz="1400" u="sng" dirty="0"/>
              <a:t>: 52/7 </a:t>
            </a:r>
            <a:r>
              <a:rPr lang="es-MX" sz="1400" i="1" u="sng" dirty="0"/>
              <a:t>M. lepromatosis</a:t>
            </a:r>
            <a:r>
              <a:rPr lang="es-MX" sz="1400" u="sng" dirty="0"/>
              <a:t>; Malasia: 31/0; Myanmar: 9/2 </a:t>
            </a:r>
            <a:r>
              <a:rPr lang="es-MX" sz="1400" i="1" u="sng" dirty="0"/>
              <a:t>M. lepromatosis</a:t>
            </a:r>
            <a:r>
              <a:rPr lang="es-MX" sz="1400" u="sng" dirty="0"/>
              <a:t>; Uganda: </a:t>
            </a:r>
            <a:r>
              <a:rPr lang="es-MX" sz="1400" u="sng" dirty="0" smtClean="0"/>
              <a:t>4/0</a:t>
            </a:r>
            <a:endParaRPr lang="es-MX" sz="1400" u="sng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>
          <a:xfrm>
            <a:off x="6722071" y="1231207"/>
            <a:ext cx="5181600" cy="4351338"/>
          </a:xfrm>
        </p:spPr>
        <p:txBody>
          <a:bodyPr>
            <a:normAutofit/>
          </a:bodyPr>
          <a:lstStyle/>
          <a:p>
            <a:pPr fontAlgn="base"/>
            <a:r>
              <a:rPr lang="es-MX" sz="1400" dirty="0"/>
              <a:t>Vera-Cabrera L et al., J </a:t>
            </a:r>
            <a:r>
              <a:rPr lang="es-MX" sz="1400" dirty="0" err="1"/>
              <a:t>Clin</a:t>
            </a:r>
            <a:r>
              <a:rPr lang="es-MX" sz="1400" dirty="0"/>
              <a:t> </a:t>
            </a:r>
            <a:r>
              <a:rPr lang="es-MX" sz="1400" dirty="0" err="1"/>
              <a:t>Microbiol</a:t>
            </a:r>
            <a:r>
              <a:rPr lang="es-MX" sz="1400" dirty="0"/>
              <a:t>. 2015;53(6):1945-6.</a:t>
            </a:r>
          </a:p>
          <a:p>
            <a:pPr marL="0" indent="0">
              <a:buNone/>
            </a:pPr>
            <a:r>
              <a:rPr lang="es-MX" sz="1400" dirty="0"/>
              <a:t>38 casos, 5 positivos a </a:t>
            </a:r>
            <a:r>
              <a:rPr lang="es-MX" sz="1400" i="1" dirty="0"/>
              <a:t>M. lepromatosis</a:t>
            </a:r>
            <a:endParaRPr lang="es-MX" sz="1400" dirty="0"/>
          </a:p>
          <a:p>
            <a:r>
              <a:rPr lang="es-MX" sz="1400" dirty="0"/>
              <a:t> Singh P et al., </a:t>
            </a:r>
            <a:r>
              <a:rPr lang="es-MX" sz="1400" dirty="0" err="1"/>
              <a:t>Proc</a:t>
            </a:r>
            <a:r>
              <a:rPr lang="es-MX" sz="1400" dirty="0"/>
              <a:t> </a:t>
            </a:r>
            <a:r>
              <a:rPr lang="es-MX" sz="1400" dirty="0" err="1"/>
              <a:t>Natl</a:t>
            </a:r>
            <a:r>
              <a:rPr lang="es-MX" sz="1400" dirty="0"/>
              <a:t> </a:t>
            </a:r>
            <a:r>
              <a:rPr lang="es-MX" sz="1400" dirty="0" err="1"/>
              <a:t>Acad</a:t>
            </a:r>
            <a:r>
              <a:rPr lang="es-MX" sz="1400" dirty="0"/>
              <a:t> </a:t>
            </a:r>
            <a:r>
              <a:rPr lang="es-MX" sz="1400" dirty="0" err="1"/>
              <a:t>Sci</a:t>
            </a:r>
            <a:r>
              <a:rPr lang="es-MX" sz="1400" dirty="0"/>
              <a:t> U S A. 2015;7;112(14):4459-64</a:t>
            </a:r>
          </a:p>
          <a:p>
            <a:pPr marL="0" indent="0">
              <a:buNone/>
            </a:pPr>
            <a:r>
              <a:rPr lang="es-MX" sz="1400" dirty="0"/>
              <a:t>227 biopsias lepra; 221/</a:t>
            </a:r>
            <a:r>
              <a:rPr lang="es-MX" sz="1400" i="1" dirty="0"/>
              <a:t>M. leprae</a:t>
            </a:r>
            <a:r>
              <a:rPr lang="es-MX" sz="1400" dirty="0"/>
              <a:t> y 6/</a:t>
            </a:r>
            <a:r>
              <a:rPr lang="es-MX" sz="1400" i="1" dirty="0"/>
              <a:t>M. lepromatosis</a:t>
            </a:r>
            <a:endParaRPr lang="es-MX" sz="1400" dirty="0"/>
          </a:p>
          <a:p>
            <a:r>
              <a:rPr lang="es-MX" sz="1400" dirty="0"/>
              <a:t> </a:t>
            </a:r>
            <a:r>
              <a:rPr lang="es-MX" sz="1400" dirty="0">
                <a:hlinkClick r:id="rId4"/>
              </a:rPr>
              <a:t>Han XY</a:t>
            </a:r>
            <a:r>
              <a:rPr lang="es-MX" sz="1400" dirty="0"/>
              <a:t> y </a:t>
            </a:r>
            <a:r>
              <a:rPr lang="es-MX" sz="1400" dirty="0">
                <a:hlinkClick r:id="rId5"/>
              </a:rPr>
              <a:t>Quintanilla M</a:t>
            </a:r>
            <a:r>
              <a:rPr lang="es-MX" sz="1400" dirty="0"/>
              <a:t>. </a:t>
            </a:r>
            <a:r>
              <a:rPr lang="en-US" sz="1400" dirty="0">
                <a:hlinkClick r:id="rId6" tooltip="Journal of clinical microbiology."/>
              </a:rPr>
              <a:t>J </a:t>
            </a:r>
            <a:r>
              <a:rPr lang="en-US" sz="1400" dirty="0" err="1">
                <a:hlinkClick r:id="rId6" tooltip="Journal of clinical microbiology."/>
              </a:rPr>
              <a:t>Clin</a:t>
            </a:r>
            <a:r>
              <a:rPr lang="en-US" sz="1400" dirty="0">
                <a:hlinkClick r:id="rId6" tooltip="Journal of clinical microbiology."/>
              </a:rPr>
              <a:t> </a:t>
            </a:r>
            <a:r>
              <a:rPr lang="en-US" sz="1400" dirty="0" err="1">
                <a:hlinkClick r:id="rId6" tooltip="Journal of clinical microbiology."/>
              </a:rPr>
              <a:t>Microbiol</a:t>
            </a:r>
            <a:r>
              <a:rPr lang="en-US" sz="1400" dirty="0">
                <a:hlinkClick r:id="rId6" tooltip="Journal of clinical microbiology."/>
              </a:rPr>
              <a:t>.</a:t>
            </a:r>
            <a:r>
              <a:rPr lang="en-US" sz="1400" dirty="0"/>
              <a:t> 2015;53(11):3695-8</a:t>
            </a:r>
            <a:endParaRPr lang="es-MX" sz="1400" dirty="0"/>
          </a:p>
          <a:p>
            <a:pPr marL="0" indent="0">
              <a:buNone/>
            </a:pPr>
            <a:r>
              <a:rPr lang="es-MX" sz="1400" dirty="0"/>
              <a:t>1 caso de DLL, Mujer de 43 años (Maya)</a:t>
            </a:r>
          </a:p>
          <a:p>
            <a:pPr fontAlgn="base"/>
            <a:r>
              <a:rPr lang="es-MX" sz="1400" dirty="0"/>
              <a:t> Velarde-Félix JS et al., Am J </a:t>
            </a:r>
            <a:r>
              <a:rPr lang="es-MX" sz="1400" dirty="0" err="1"/>
              <a:t>Trop</a:t>
            </a:r>
            <a:r>
              <a:rPr lang="es-MX" sz="1400" dirty="0"/>
              <a:t> </a:t>
            </a:r>
            <a:r>
              <a:rPr lang="es-MX" sz="1400" dirty="0" err="1"/>
              <a:t>Med</a:t>
            </a:r>
            <a:r>
              <a:rPr lang="es-MX" sz="1400" dirty="0"/>
              <a:t> </a:t>
            </a:r>
            <a:r>
              <a:rPr lang="es-MX" sz="1400" dirty="0" err="1"/>
              <a:t>Hyg</a:t>
            </a:r>
            <a:r>
              <a:rPr lang="es-MX" sz="1400" dirty="0"/>
              <a:t>. 2016;94(3):483-484. </a:t>
            </a:r>
          </a:p>
          <a:p>
            <a:pPr marL="0" indent="0">
              <a:buNone/>
            </a:pPr>
            <a:r>
              <a:rPr lang="es-MX" sz="1400" dirty="0"/>
              <a:t>1 caso/Hombre de 49 años de Sinaloa. Fenómeno de Lucio</a:t>
            </a:r>
            <a:r>
              <a:rPr lang="es-MX" sz="1400" dirty="0" smtClean="0"/>
              <a:t>.</a:t>
            </a:r>
          </a:p>
          <a:p>
            <a:pPr marL="0" indent="0">
              <a:buNone/>
            </a:pPr>
            <a:endParaRPr lang="es-MX" sz="1400" dirty="0"/>
          </a:p>
          <a:p>
            <a:r>
              <a:rPr lang="es-MX" sz="1400" dirty="0"/>
              <a:t> </a:t>
            </a:r>
            <a:r>
              <a:rPr lang="es-MX" sz="1400" u="sng" dirty="0" err="1"/>
              <a:t>Ahuja</a:t>
            </a:r>
            <a:r>
              <a:rPr lang="es-MX" sz="1400" u="sng" dirty="0"/>
              <a:t> M, </a:t>
            </a:r>
            <a:r>
              <a:rPr lang="es-MX" sz="1400" u="sng" dirty="0" err="1"/>
              <a:t>Lavania</a:t>
            </a:r>
            <a:r>
              <a:rPr lang="es-MX" sz="1400" u="sng" dirty="0"/>
              <a:t> M, Singh I, </a:t>
            </a:r>
            <a:r>
              <a:rPr lang="es-MX" sz="1400" u="sng" dirty="0" err="1"/>
              <a:t>Turankar</a:t>
            </a:r>
            <a:r>
              <a:rPr lang="es-MX" sz="1400" u="sng" dirty="0"/>
              <a:t> RP, </a:t>
            </a:r>
            <a:r>
              <a:rPr lang="es-MX" sz="1400" u="sng" dirty="0" err="1"/>
              <a:t>Chhabra</a:t>
            </a:r>
            <a:r>
              <a:rPr lang="es-MX" sz="1400" u="sng" dirty="0"/>
              <a:t> S, </a:t>
            </a:r>
            <a:r>
              <a:rPr lang="es-MX" sz="1400" u="sng" dirty="0" err="1"/>
              <a:t>Narang</a:t>
            </a:r>
            <a:r>
              <a:rPr lang="es-MX" sz="1400" u="sng" dirty="0"/>
              <a:t> T, </a:t>
            </a:r>
            <a:r>
              <a:rPr lang="es-MX" sz="1400" u="sng" dirty="0" err="1"/>
              <a:t>Dogra</a:t>
            </a:r>
            <a:r>
              <a:rPr lang="es-MX" sz="1400" u="sng" dirty="0"/>
              <a:t> S, </a:t>
            </a:r>
            <a:r>
              <a:rPr lang="es-MX" sz="1400" u="sng" dirty="0" err="1"/>
              <a:t>Sengupta</a:t>
            </a:r>
            <a:r>
              <a:rPr lang="es-MX" sz="1400" u="sng" dirty="0"/>
              <a:t> </a:t>
            </a:r>
            <a:r>
              <a:rPr lang="es-MX" sz="1400" u="sng" dirty="0" smtClean="0"/>
              <a:t>U. </a:t>
            </a:r>
            <a:r>
              <a:rPr lang="en-US" sz="1400" u="sng" dirty="0" smtClean="0">
                <a:hlinkClick r:id="rId7"/>
              </a:rPr>
              <a:t>Detection </a:t>
            </a:r>
            <a:r>
              <a:rPr lang="en-US" sz="1400" u="sng" dirty="0">
                <a:hlinkClick r:id="rId7"/>
              </a:rPr>
              <a:t>of </a:t>
            </a:r>
            <a:r>
              <a:rPr lang="en-US" sz="1400" i="1" u="sng" dirty="0">
                <a:hlinkClick r:id="rId7"/>
              </a:rPr>
              <a:t>Mycobacterium lepromatosis</a:t>
            </a:r>
            <a:r>
              <a:rPr lang="en-US" sz="1400" u="sng" dirty="0">
                <a:hlinkClick r:id="rId7"/>
              </a:rPr>
              <a:t> in patients with leprosy in India.</a:t>
            </a:r>
            <a:r>
              <a:rPr lang="en-US" sz="1400" u="sng" dirty="0"/>
              <a:t> Infect Drug Resist. 2018 10;11:1677-1683</a:t>
            </a:r>
            <a:r>
              <a:rPr lang="en-US" sz="1400" u="sng" dirty="0" smtClean="0"/>
              <a:t>.</a:t>
            </a:r>
          </a:p>
          <a:p>
            <a:pPr marL="0" indent="0">
              <a:buNone/>
            </a:pPr>
            <a:r>
              <a:rPr lang="en-US" sz="1400" u="sng" dirty="0" smtClean="0"/>
              <a:t> </a:t>
            </a:r>
            <a:r>
              <a:rPr lang="es-MX" sz="1400" u="sng" dirty="0"/>
              <a:t>88 casos, 4 positivos a M. lepromatosis con LL</a:t>
            </a:r>
          </a:p>
          <a:p>
            <a:pPr marL="0" indent="0" fontAlgn="base">
              <a:buNone/>
            </a:pPr>
            <a:endParaRPr lang="es-MX" sz="1400" dirty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5200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135" y="356812"/>
            <a:ext cx="10515600" cy="964911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Determinar</a:t>
            </a: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leprae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lepromatosis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muestras de piel embebidas en parafina de diferentes regiones de México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590" y="1812746"/>
            <a:ext cx="10676790" cy="4351338"/>
          </a:xfrm>
        </p:spPr>
        <p:txBody>
          <a:bodyPr>
            <a:noAutofit/>
          </a:bodyPr>
          <a:lstStyle/>
          <a:p>
            <a:r>
              <a:rPr lang="es-MX" sz="2400" dirty="0" smtClean="0"/>
              <a:t>41 muestras de piel embebidas en parafina de 11 estados de la República Mexicana </a:t>
            </a:r>
          </a:p>
          <a:p>
            <a:r>
              <a:rPr lang="en-US" sz="2400" dirty="0"/>
              <a:t>16 </a:t>
            </a:r>
            <a:r>
              <a:rPr lang="es-MX" sz="2400" dirty="0" smtClean="0"/>
              <a:t>muestras</a:t>
            </a:r>
            <a:r>
              <a:rPr lang="en-US" sz="2400" dirty="0" smtClean="0"/>
              <a:t> de Yucatan</a:t>
            </a:r>
            <a:r>
              <a:rPr lang="en-US" sz="2400" dirty="0"/>
              <a:t>, 8 </a:t>
            </a:r>
            <a:r>
              <a:rPr lang="en-US" sz="2400" dirty="0" smtClean="0"/>
              <a:t>de </a:t>
            </a:r>
            <a:r>
              <a:rPr lang="en-US" sz="2400" dirty="0"/>
              <a:t>Guerrero, 6 </a:t>
            </a:r>
            <a:r>
              <a:rPr lang="en-US" sz="2400" dirty="0" smtClean="0"/>
              <a:t>de </a:t>
            </a:r>
            <a:r>
              <a:rPr lang="en-US" sz="2400" dirty="0"/>
              <a:t>Michoacán, 3 </a:t>
            </a:r>
            <a:r>
              <a:rPr lang="en-US" sz="2400" dirty="0" smtClean="0"/>
              <a:t>de </a:t>
            </a:r>
            <a:r>
              <a:rPr lang="en-US" sz="2400" dirty="0"/>
              <a:t>Guanajuato, 2 </a:t>
            </a:r>
            <a:r>
              <a:rPr lang="en-US" sz="2400" dirty="0" smtClean="0"/>
              <a:t>de </a:t>
            </a:r>
            <a:r>
              <a:rPr lang="en-US" sz="2400" dirty="0"/>
              <a:t>Morelos </a:t>
            </a:r>
            <a:r>
              <a:rPr lang="en-US" sz="2400" dirty="0" smtClean="0"/>
              <a:t>y 1 de Campeche</a:t>
            </a:r>
            <a:r>
              <a:rPr lang="en-US" sz="2400" dirty="0"/>
              <a:t>, Ciudad de Mexico, Estado de Mexico, Oaxaca, Puebla </a:t>
            </a:r>
            <a:r>
              <a:rPr lang="en-US" sz="2400" dirty="0" smtClean="0"/>
              <a:t>y </a:t>
            </a:r>
            <a:r>
              <a:rPr lang="en-US" sz="2400" dirty="0"/>
              <a:t>Quintana </a:t>
            </a:r>
            <a:r>
              <a:rPr lang="en-US" sz="2400" dirty="0" err="1" smtClean="0"/>
              <a:t>Roo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Hospital </a:t>
            </a:r>
            <a:r>
              <a:rPr lang="en-US" sz="2400" dirty="0"/>
              <a:t>General “Dr. Manuel </a:t>
            </a:r>
            <a:r>
              <a:rPr lang="en-US" sz="2400" dirty="0" err="1"/>
              <a:t>Gea</a:t>
            </a:r>
            <a:r>
              <a:rPr lang="en-US" sz="2400" dirty="0"/>
              <a:t> </a:t>
            </a:r>
            <a:r>
              <a:rPr lang="en-US" sz="2400" dirty="0" smtClean="0"/>
              <a:t>González</a:t>
            </a:r>
            <a:r>
              <a:rPr lang="en-US" sz="2400" dirty="0"/>
              <a:t>” </a:t>
            </a:r>
            <a:r>
              <a:rPr lang="en-US" sz="2400" dirty="0" smtClean="0"/>
              <a:t>y </a:t>
            </a:r>
            <a:r>
              <a:rPr lang="en-US" sz="2400" dirty="0"/>
              <a:t>Centro </a:t>
            </a:r>
            <a:r>
              <a:rPr lang="en-US" sz="2400" dirty="0" err="1"/>
              <a:t>Dermatológico</a:t>
            </a:r>
            <a:r>
              <a:rPr lang="en-US" sz="2400" dirty="0"/>
              <a:t> de Yucatan “Dr. Fernando </a:t>
            </a:r>
            <a:r>
              <a:rPr lang="en-US" sz="2400" dirty="0" err="1"/>
              <a:t>Latapi</a:t>
            </a:r>
            <a:r>
              <a:rPr lang="en-US" sz="2400" dirty="0"/>
              <a:t>” </a:t>
            </a:r>
            <a:r>
              <a:rPr lang="en-US" sz="2400" dirty="0" smtClean="0"/>
              <a:t>de </a:t>
            </a:r>
            <a:r>
              <a:rPr lang="en-US" sz="2400" dirty="0"/>
              <a:t>1994 </a:t>
            </a:r>
            <a:r>
              <a:rPr lang="en-US" sz="2400" dirty="0" smtClean="0"/>
              <a:t>a 2014</a:t>
            </a:r>
          </a:p>
          <a:p>
            <a:endParaRPr lang="en-US" sz="2400" dirty="0" smtClean="0"/>
          </a:p>
          <a:p>
            <a:r>
              <a:rPr lang="es-MX" sz="2400" dirty="0" smtClean="0"/>
              <a:t>Análisis Clínico/Histopatológico: NLL; DLL y BL</a:t>
            </a:r>
          </a:p>
          <a:p>
            <a:r>
              <a:rPr lang="es-MX" sz="2400" dirty="0" smtClean="0"/>
              <a:t>Extracción de ADN/</a:t>
            </a:r>
            <a:r>
              <a:rPr lang="es-MX" sz="2400" dirty="0" err="1" smtClean="0"/>
              <a:t>DNAeasy</a:t>
            </a:r>
            <a:r>
              <a:rPr lang="es-MX" sz="2400" dirty="0" smtClean="0"/>
              <a:t> </a:t>
            </a:r>
            <a:r>
              <a:rPr lang="es-MX" sz="2400" dirty="0" err="1" smtClean="0"/>
              <a:t>Blood</a:t>
            </a:r>
            <a:r>
              <a:rPr lang="es-MX" sz="2400" dirty="0" smtClean="0"/>
              <a:t> and </a:t>
            </a:r>
            <a:r>
              <a:rPr lang="es-MX" sz="2400" dirty="0" err="1" smtClean="0"/>
              <a:t>Tissue</a:t>
            </a:r>
            <a:r>
              <a:rPr lang="es-MX" sz="2400" dirty="0" smtClean="0"/>
              <a:t> Kit</a:t>
            </a:r>
          </a:p>
          <a:p>
            <a:r>
              <a:rPr lang="es-MX" sz="2400" dirty="0"/>
              <a:t>16S PCR; Doble PCR </a:t>
            </a:r>
            <a:r>
              <a:rPr lang="es-MX" sz="2400" dirty="0" err="1"/>
              <a:t>semi</a:t>
            </a:r>
            <a:r>
              <a:rPr lang="es-MX" sz="2400" dirty="0"/>
              <a:t> anidada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58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9118"/>
            <a:ext cx="10515600" cy="1325563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24681"/>
            <a:ext cx="10515600" cy="4752282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El promedio de edad fue de 52 años, con un rango de 23 a 78 </a:t>
            </a:r>
            <a:r>
              <a:rPr lang="es-MX" dirty="0" smtClean="0"/>
              <a:t>años</a:t>
            </a:r>
            <a:endParaRPr lang="es-MX" dirty="0"/>
          </a:p>
          <a:p>
            <a:r>
              <a:rPr lang="es-MX" dirty="0"/>
              <a:t>41 pacientes: 33 muestras de hombre y 8 muestras de </a:t>
            </a:r>
            <a:r>
              <a:rPr lang="es-MX" dirty="0" smtClean="0"/>
              <a:t>mujer</a:t>
            </a:r>
          </a:p>
          <a:p>
            <a:endParaRPr lang="es-MX" dirty="0"/>
          </a:p>
          <a:p>
            <a:r>
              <a:rPr lang="es-MX" dirty="0" smtClean="0"/>
              <a:t>41 pacientes; 29 muestras PCR-positivo a </a:t>
            </a:r>
            <a:r>
              <a:rPr lang="es-MX" i="1" dirty="0" smtClean="0"/>
              <a:t>Mycobacterium</a:t>
            </a:r>
            <a:r>
              <a:rPr lang="es-MX" dirty="0" smtClean="0"/>
              <a:t> (70.73%) y 12 muestras fueron PCR-negativo (29.27%)</a:t>
            </a:r>
          </a:p>
          <a:p>
            <a:endParaRPr lang="es-MX" dirty="0" smtClean="0"/>
          </a:p>
          <a:p>
            <a:r>
              <a:rPr lang="es-MX" dirty="0" smtClean="0"/>
              <a:t>29 muestras, 13 fueron PCR-positivo a </a:t>
            </a:r>
            <a:r>
              <a:rPr lang="es-MX" i="1" dirty="0" smtClean="0"/>
              <a:t>M. leprae</a:t>
            </a:r>
            <a:r>
              <a:rPr lang="es-MX" dirty="0" smtClean="0"/>
              <a:t> (44.83%), 8 a </a:t>
            </a:r>
            <a:r>
              <a:rPr lang="es-MX" i="1" dirty="0" smtClean="0"/>
              <a:t>M. lepromatosis </a:t>
            </a:r>
            <a:r>
              <a:rPr lang="es-MX" dirty="0" smtClean="0"/>
              <a:t>(27.58%) y 8 fueron positivas a ambas especies (27.58%)</a:t>
            </a:r>
          </a:p>
          <a:p>
            <a:endParaRPr lang="es-MX" dirty="0" smtClean="0"/>
          </a:p>
          <a:p>
            <a:r>
              <a:rPr lang="es-MX" dirty="0" smtClean="0"/>
              <a:t>29 PCR-positivo a</a:t>
            </a:r>
            <a:r>
              <a:rPr lang="es-MX" i="1" dirty="0" smtClean="0"/>
              <a:t> Mycobacterium</a:t>
            </a:r>
            <a:r>
              <a:rPr lang="es-MX" dirty="0" smtClean="0"/>
              <a:t>; 13 </a:t>
            </a:r>
            <a:r>
              <a:rPr lang="es-MX" i="1" dirty="0" smtClean="0"/>
              <a:t>M. </a:t>
            </a:r>
            <a:r>
              <a:rPr lang="es-MX" i="1" dirty="0" err="1" smtClean="0"/>
              <a:t>leprae</a:t>
            </a:r>
            <a:r>
              <a:rPr lang="es-MX" dirty="0" smtClean="0"/>
              <a:t> positivo (11 hombres y 2 mujeres), y 8 </a:t>
            </a:r>
            <a:r>
              <a:rPr lang="es-MX" i="1" dirty="0" smtClean="0"/>
              <a:t>M. lepromatosis </a:t>
            </a:r>
            <a:r>
              <a:rPr lang="es-MX" dirty="0" smtClean="0"/>
              <a:t>positivo (7 hombres y una mujer) y 8 pacientes con ambas especies, 6 fueron hombres y dos mujeres</a:t>
            </a:r>
          </a:p>
          <a:p>
            <a:endParaRPr lang="es-MX" dirty="0" smtClean="0"/>
          </a:p>
          <a:p>
            <a:r>
              <a:rPr lang="es-MX" dirty="0" smtClean="0"/>
              <a:t>12 negativos: 9 fueron hombres y 3 mujeres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23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89" y="823965"/>
            <a:ext cx="9077497" cy="56734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368445" y="3815542"/>
            <a:ext cx="146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16/Ml:6; Mlp:2; B:6; N:2</a:t>
            </a:r>
            <a:endParaRPr lang="es-MX" sz="1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168044" y="5434808"/>
            <a:ext cx="2044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8/Ml:1; Mlp:2; B:0; N:5</a:t>
            </a:r>
            <a:endParaRPr lang="es-MX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573682" y="5100095"/>
            <a:ext cx="197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6/Ml:3; Mlp:2; N:1</a:t>
            </a:r>
            <a:endParaRPr lang="es-MX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23948" y="2330609"/>
            <a:ext cx="2759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Guanajuato: Mlp:1; N:2</a:t>
            </a:r>
          </a:p>
          <a:p>
            <a:r>
              <a:rPr lang="es-MX" b="1" dirty="0" smtClean="0"/>
              <a:t>Morelos: N:2</a:t>
            </a:r>
          </a:p>
          <a:p>
            <a:r>
              <a:rPr lang="es-MX" b="1" dirty="0" smtClean="0"/>
              <a:t>Ciudad de México: Ml:1</a:t>
            </a:r>
          </a:p>
          <a:p>
            <a:r>
              <a:rPr lang="es-MX" b="1" dirty="0" smtClean="0"/>
              <a:t>Estado de México: Ml:1</a:t>
            </a:r>
          </a:p>
          <a:p>
            <a:r>
              <a:rPr lang="es-MX" b="1" dirty="0" smtClean="0"/>
              <a:t>Puebla: Ml:1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509760" y="4613563"/>
            <a:ext cx="714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1/B</a:t>
            </a:r>
            <a:endParaRPr lang="es-MX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20792" y="5727469"/>
            <a:ext cx="49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1/B</a:t>
            </a:r>
            <a:endParaRPr lang="es-MX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756668" y="3956856"/>
            <a:ext cx="777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1/</a:t>
            </a:r>
            <a:r>
              <a:rPr lang="es-MX" sz="1400" b="1" dirty="0" err="1" smtClean="0"/>
              <a:t>Mlp</a:t>
            </a:r>
            <a:endParaRPr lang="es-MX" sz="1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3948" y="177634"/>
            <a:ext cx="46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geográfica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4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58599"/>
              </p:ext>
            </p:extLst>
          </p:nvPr>
        </p:nvGraphicFramePr>
        <p:xfrm>
          <a:off x="1823569" y="1009071"/>
          <a:ext cx="8170336" cy="4905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706">
                  <a:extLst>
                    <a:ext uri="{9D8B030D-6E8A-4147-A177-3AD203B41FA5}">
                      <a16:colId xmlns:a16="http://schemas.microsoft.com/office/drawing/2014/main" val="4242764422"/>
                    </a:ext>
                  </a:extLst>
                </a:gridCol>
                <a:gridCol w="594772">
                  <a:extLst>
                    <a:ext uri="{9D8B030D-6E8A-4147-A177-3AD203B41FA5}">
                      <a16:colId xmlns:a16="http://schemas.microsoft.com/office/drawing/2014/main" val="2226871915"/>
                    </a:ext>
                  </a:extLst>
                </a:gridCol>
                <a:gridCol w="594772">
                  <a:extLst>
                    <a:ext uri="{9D8B030D-6E8A-4147-A177-3AD203B41FA5}">
                      <a16:colId xmlns:a16="http://schemas.microsoft.com/office/drawing/2014/main" val="3015826268"/>
                    </a:ext>
                  </a:extLst>
                </a:gridCol>
                <a:gridCol w="328058">
                  <a:extLst>
                    <a:ext uri="{9D8B030D-6E8A-4147-A177-3AD203B41FA5}">
                      <a16:colId xmlns:a16="http://schemas.microsoft.com/office/drawing/2014/main" val="1718238457"/>
                    </a:ext>
                  </a:extLst>
                </a:gridCol>
                <a:gridCol w="431188">
                  <a:extLst>
                    <a:ext uri="{9D8B030D-6E8A-4147-A177-3AD203B41FA5}">
                      <a16:colId xmlns:a16="http://schemas.microsoft.com/office/drawing/2014/main" val="1952947800"/>
                    </a:ext>
                  </a:extLst>
                </a:gridCol>
                <a:gridCol w="594772">
                  <a:extLst>
                    <a:ext uri="{9D8B030D-6E8A-4147-A177-3AD203B41FA5}">
                      <a16:colId xmlns:a16="http://schemas.microsoft.com/office/drawing/2014/main" val="603160148"/>
                    </a:ext>
                  </a:extLst>
                </a:gridCol>
                <a:gridCol w="594772">
                  <a:extLst>
                    <a:ext uri="{9D8B030D-6E8A-4147-A177-3AD203B41FA5}">
                      <a16:colId xmlns:a16="http://schemas.microsoft.com/office/drawing/2014/main" val="294470482"/>
                    </a:ext>
                  </a:extLst>
                </a:gridCol>
                <a:gridCol w="328947">
                  <a:extLst>
                    <a:ext uri="{9D8B030D-6E8A-4147-A177-3AD203B41FA5}">
                      <a16:colId xmlns:a16="http://schemas.microsoft.com/office/drawing/2014/main" val="1483793538"/>
                    </a:ext>
                  </a:extLst>
                </a:gridCol>
                <a:gridCol w="431188">
                  <a:extLst>
                    <a:ext uri="{9D8B030D-6E8A-4147-A177-3AD203B41FA5}">
                      <a16:colId xmlns:a16="http://schemas.microsoft.com/office/drawing/2014/main" val="2686927466"/>
                    </a:ext>
                  </a:extLst>
                </a:gridCol>
                <a:gridCol w="594772">
                  <a:extLst>
                    <a:ext uri="{9D8B030D-6E8A-4147-A177-3AD203B41FA5}">
                      <a16:colId xmlns:a16="http://schemas.microsoft.com/office/drawing/2014/main" val="1160961737"/>
                    </a:ext>
                  </a:extLst>
                </a:gridCol>
                <a:gridCol w="594772">
                  <a:extLst>
                    <a:ext uri="{9D8B030D-6E8A-4147-A177-3AD203B41FA5}">
                      <a16:colId xmlns:a16="http://schemas.microsoft.com/office/drawing/2014/main" val="1694208530"/>
                    </a:ext>
                  </a:extLst>
                </a:gridCol>
                <a:gridCol w="328947">
                  <a:extLst>
                    <a:ext uri="{9D8B030D-6E8A-4147-A177-3AD203B41FA5}">
                      <a16:colId xmlns:a16="http://schemas.microsoft.com/office/drawing/2014/main" val="2038077755"/>
                    </a:ext>
                  </a:extLst>
                </a:gridCol>
                <a:gridCol w="638335">
                  <a:extLst>
                    <a:ext uri="{9D8B030D-6E8A-4147-A177-3AD203B41FA5}">
                      <a16:colId xmlns:a16="http://schemas.microsoft.com/office/drawing/2014/main" val="586956034"/>
                    </a:ext>
                  </a:extLst>
                </a:gridCol>
                <a:gridCol w="638335">
                  <a:extLst>
                    <a:ext uri="{9D8B030D-6E8A-4147-A177-3AD203B41FA5}">
                      <a16:colId xmlns:a16="http://schemas.microsoft.com/office/drawing/2014/main" val="4042671042"/>
                    </a:ext>
                  </a:extLst>
                </a:gridCol>
              </a:tblGrid>
              <a:tr h="3494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Región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NLL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DLL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576922"/>
                  </a:ext>
                </a:extLst>
              </a:tr>
              <a:tr h="3321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Mlm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Mlm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-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Mlm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539256"/>
                  </a:ext>
                </a:extLst>
              </a:tr>
              <a:tr h="330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Yucatán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366906"/>
                  </a:ext>
                </a:extLst>
              </a:tr>
              <a:tr h="370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Guerrero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23750"/>
                  </a:ext>
                </a:extLst>
              </a:tr>
              <a:tr h="360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Michoacán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629858"/>
                  </a:ext>
                </a:extLst>
              </a:tr>
              <a:tr h="288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Guanajuato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395052"/>
                  </a:ext>
                </a:extLst>
              </a:tr>
              <a:tr h="344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Morelos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309844"/>
                  </a:ext>
                </a:extLst>
              </a:tr>
              <a:tr h="368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Campeche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58890"/>
                  </a:ext>
                </a:extLst>
              </a:tr>
              <a:tr h="336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Ciudad México 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31939"/>
                  </a:ext>
                </a:extLst>
              </a:tr>
              <a:tr h="31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Estado México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362090"/>
                  </a:ext>
                </a:extLst>
              </a:tr>
              <a:tr h="336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Puebla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797236"/>
                  </a:ext>
                </a:extLst>
              </a:tr>
              <a:tr h="264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Oaxaca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498378"/>
                  </a:ext>
                </a:extLst>
              </a:tr>
              <a:tr h="332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Quintana Roo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02350"/>
                  </a:ext>
                </a:extLst>
              </a:tr>
              <a:tr h="5781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7424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63595" y="321859"/>
            <a:ext cx="6717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Lesiones Histopatológicas y Distribución Geográfica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5513" y="6068291"/>
            <a:ext cx="1078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400" dirty="0">
                <a:cs typeface="Times New Roman" panose="02020603050405020304" pitchFamily="18" charset="0"/>
              </a:rPr>
              <a:t>NLL: Lepra </a:t>
            </a:r>
            <a:r>
              <a:rPr lang="es-ES" altLang="es-MX" sz="1400" dirty="0" err="1">
                <a:cs typeface="Times New Roman" panose="02020603050405020304" pitchFamily="18" charset="0"/>
              </a:rPr>
              <a:t>Lepromatosa</a:t>
            </a:r>
            <a:r>
              <a:rPr lang="es-ES" altLang="es-MX" sz="1400" dirty="0">
                <a:cs typeface="Times New Roman" panose="02020603050405020304" pitchFamily="18" charset="0"/>
              </a:rPr>
              <a:t> Nodular, DLL: Lepra </a:t>
            </a:r>
            <a:r>
              <a:rPr lang="es-ES" altLang="es-MX" sz="1400" dirty="0" err="1">
                <a:cs typeface="Times New Roman" panose="02020603050405020304" pitchFamily="18" charset="0"/>
              </a:rPr>
              <a:t>Lepromatosa</a:t>
            </a:r>
            <a:r>
              <a:rPr lang="es-ES" altLang="es-MX" sz="1400" dirty="0">
                <a:cs typeface="Times New Roman" panose="02020603050405020304" pitchFamily="18" charset="0"/>
              </a:rPr>
              <a:t> Difusa; BL: Lepra </a:t>
            </a:r>
            <a:r>
              <a:rPr lang="es-ES" altLang="es-MX" sz="1400" dirty="0" err="1">
                <a:cs typeface="Times New Roman" panose="02020603050405020304" pitchFamily="18" charset="0"/>
              </a:rPr>
              <a:t>Borderline</a:t>
            </a:r>
            <a:r>
              <a:rPr lang="es-ES" altLang="es-MX" sz="1400" dirty="0">
                <a:cs typeface="Times New Roman" panose="02020603050405020304" pitchFamily="18" charset="0"/>
              </a:rPr>
              <a:t>.</a:t>
            </a:r>
            <a:endParaRPr lang="es-MX" altLang="es-MX" sz="14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400" dirty="0">
                <a:cs typeface="Times New Roman" panose="02020603050405020304" pitchFamily="18" charset="0"/>
              </a:rPr>
              <a:t>  </a:t>
            </a:r>
            <a:r>
              <a:rPr lang="es-MX" altLang="es-MX" sz="1400" dirty="0">
                <a:cs typeface="Times New Roman" panose="02020603050405020304" pitchFamily="18" charset="0"/>
              </a:rPr>
              <a:t>Ml: </a:t>
            </a:r>
            <a:r>
              <a:rPr lang="es-MX" altLang="es-MX" sz="1400" i="1" dirty="0">
                <a:cs typeface="Times New Roman" panose="02020603050405020304" pitchFamily="18" charset="0"/>
              </a:rPr>
              <a:t>Mycobacterium leprae,</a:t>
            </a:r>
            <a:r>
              <a:rPr lang="es-MX" altLang="es-MX" sz="1400" dirty="0">
                <a:cs typeface="Times New Roman" panose="02020603050405020304" pitchFamily="18" charset="0"/>
              </a:rPr>
              <a:t> </a:t>
            </a:r>
            <a:r>
              <a:rPr lang="es-MX" altLang="es-MX" sz="1400" dirty="0" err="1">
                <a:cs typeface="Times New Roman" panose="02020603050405020304" pitchFamily="18" charset="0"/>
              </a:rPr>
              <a:t>Mlm</a:t>
            </a:r>
            <a:r>
              <a:rPr lang="es-MX" altLang="es-MX" sz="1400" dirty="0">
                <a:cs typeface="Times New Roman" panose="02020603050405020304" pitchFamily="18" charset="0"/>
              </a:rPr>
              <a:t>: </a:t>
            </a:r>
            <a:r>
              <a:rPr lang="es-MX" altLang="es-MX" sz="1400" i="1" dirty="0">
                <a:cs typeface="Times New Roman" panose="02020603050405020304" pitchFamily="18" charset="0"/>
              </a:rPr>
              <a:t>Mycobacterium lepromatosis</a:t>
            </a:r>
            <a:r>
              <a:rPr lang="es-MX" altLang="es-MX" sz="1400" dirty="0">
                <a:cs typeface="Times New Roman" panose="02020603050405020304" pitchFamily="18" charset="0"/>
              </a:rPr>
              <a:t>, B: Ambas Especies, y – </a:t>
            </a:r>
            <a:r>
              <a:rPr lang="es-MX" altLang="es-MX" sz="1400" dirty="0" smtClean="0">
                <a:cs typeface="Times New Roman" panose="02020603050405020304" pitchFamily="18" charset="0"/>
              </a:rPr>
              <a:t>negativos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9318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0308" y="161940"/>
            <a:ext cx="118416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50308" y="1598486"/>
            <a:ext cx="4510617" cy="3998861"/>
            <a:chOff x="350308" y="544708"/>
            <a:chExt cx="4510617" cy="3998861"/>
          </a:xfrm>
        </p:grpSpPr>
        <p:pic>
          <p:nvPicPr>
            <p:cNvPr id="2049" name="Imagen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67" y="914400"/>
              <a:ext cx="3286125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cto de flecha 2"/>
            <p:cNvCxnSpPr/>
            <p:nvPr/>
          </p:nvCxnSpPr>
          <p:spPr>
            <a:xfrm flipH="1">
              <a:off x="4386792" y="2376593"/>
              <a:ext cx="428625" cy="9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cto de flecha 3"/>
            <p:cNvCxnSpPr/>
            <p:nvPr/>
          </p:nvCxnSpPr>
          <p:spPr>
            <a:xfrm flipH="1">
              <a:off x="2367492" y="2525394"/>
              <a:ext cx="238125" cy="95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1100667" y="544708"/>
              <a:ext cx="32861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M     1      2     3      4     5      6      7     8    9     10    </a:t>
              </a:r>
              <a:endPara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50308" y="3897238"/>
              <a:ext cx="451061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Figura 1. Gel de agarosa al 3 % teñido con bromuro de </a:t>
              </a:r>
              <a:r>
                <a:rPr kumimoji="0" lang="es-MX" altLang="es-MX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etidio</a:t>
              </a:r>
              <a:r>
                <a:rPr kumimoji="0" lang="es-MX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M: Marcador de peso molecular 50 </a:t>
              </a:r>
              <a:r>
                <a:rPr kumimoji="0" lang="es-MX" altLang="es-MX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s-MX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DNA </a:t>
              </a:r>
              <a:r>
                <a:rPr kumimoji="0" lang="es-MX" altLang="es-MX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ladder</a:t>
              </a:r>
              <a:r>
                <a:rPr kumimoji="0" lang="es-MX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s-MX" altLang="es-MX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s-MX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s-MX" altLang="es-MX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lepromatosis </a:t>
              </a:r>
              <a:r>
                <a:rPr kumimoji="0" lang="es-MX" altLang="es-MX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producto de 142 </a:t>
              </a:r>
              <a:r>
                <a:rPr kumimoji="0" lang="es-MX" altLang="es-MX" sz="12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s-MX" altLang="es-MX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;</a:t>
              </a:r>
              <a:r>
                <a:rPr kumimoji="0" lang="es-MX" altLang="es-MX" sz="12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s-MX" altLang="es-MX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M. leprae </a:t>
              </a:r>
              <a:r>
                <a:rPr kumimoji="0" lang="es-MX" altLang="es-MX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producto de 135 </a:t>
              </a:r>
              <a:r>
                <a:rPr kumimoji="0" lang="es-MX" altLang="es-MX" sz="12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s-MX" altLang="es-MX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484554" y="1736985"/>
            <a:ext cx="4741332" cy="3406747"/>
            <a:chOff x="5276735" y="1321487"/>
            <a:chExt cx="4741332" cy="3406747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276735" y="1321487"/>
              <a:ext cx="474133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M       1            2           3          4 </a:t>
              </a:r>
              <a:endParaRPr kumimoji="0" lang="es-MX" alt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5384800" y="1598486"/>
              <a:ext cx="3931612" cy="3129748"/>
              <a:chOff x="5384800" y="1598486"/>
              <a:chExt cx="3931612" cy="3129748"/>
            </a:xfrm>
          </p:grpSpPr>
          <p:pic>
            <p:nvPicPr>
              <p:cNvPr id="2055" name="Imagen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800" y="1598486"/>
                <a:ext cx="2457450" cy="1962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CuadroTexto 11"/>
              <p:cNvSpPr txBox="1"/>
              <p:nvPr/>
            </p:nvSpPr>
            <p:spPr>
              <a:xfrm rot="10800000" flipV="1">
                <a:off x="5384800" y="3712571"/>
                <a:ext cx="39316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Figura 1. Gel de agarosa al 2% teñido con bromuro de </a:t>
                </a:r>
                <a:r>
                  <a:rPr lang="es-ES" altLang="es-MX" sz="1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etidio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M: Marcador de peso molecular 100 </a:t>
                </a:r>
                <a:r>
                  <a:rPr lang="es-ES" altLang="es-MX" sz="1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DNA </a:t>
                </a:r>
                <a:r>
                  <a:rPr lang="es-ES" altLang="es-MX" sz="1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ladder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Carril 1: Producto de amplificación de </a:t>
                </a:r>
                <a:r>
                  <a:rPr lang="es-ES" altLang="es-MX" sz="12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171 </a:t>
                </a:r>
                <a:r>
                  <a:rPr lang="es-ES" altLang="es-MX" sz="1200" dirty="0" err="1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s-ES" altLang="es-MX" sz="12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Carril 2: muestra </a:t>
                </a:r>
                <a:r>
                  <a:rPr lang="es-ES" altLang="es-MX" sz="12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Gea-17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 Carril 3: Muestra </a:t>
                </a:r>
                <a:r>
                  <a:rPr lang="es-ES" altLang="es-MX" sz="12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BS-17 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y  Carril 4: Muestra </a:t>
                </a:r>
                <a:r>
                  <a:rPr lang="es-ES" altLang="es-MX" sz="1200" dirty="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BS-17 positivas </a:t>
                </a:r>
                <a:r>
                  <a:rPr lang="es-ES" altLang="es-MX" sz="1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s-ES_tradnl" altLang="es-MX" sz="1200" i="1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Mycobacterium</a:t>
                </a:r>
                <a:r>
                  <a:rPr lang="es-ES_tradnl" altLang="es-MX" sz="12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_tradnl" altLang="es-MX" sz="1200" i="1" dirty="0" smtClean="0">
                    <a:solidFill>
                      <a:srgbClr val="22222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leprae </a:t>
                </a:r>
                <a:r>
                  <a:rPr lang="es-ES_tradnl" altLang="es-MX" sz="1200" dirty="0" smtClean="0">
                    <a:solidFill>
                      <a:srgbClr val="22222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(135 </a:t>
                </a:r>
                <a:r>
                  <a:rPr lang="es-ES_tradnl" altLang="es-MX" sz="1200" dirty="0" err="1" smtClean="0">
                    <a:solidFill>
                      <a:srgbClr val="22222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s-ES_tradnl" altLang="es-MX" sz="1200" dirty="0" smtClean="0">
                    <a:solidFill>
                      <a:srgbClr val="22222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s-MX" altLang="es-MX" sz="1200" dirty="0"/>
              </a:p>
            </p:txBody>
          </p:sp>
          <p:cxnSp>
            <p:nvCxnSpPr>
              <p:cNvPr id="13" name="Conector recto de flecha 12"/>
              <p:cNvCxnSpPr/>
              <p:nvPr/>
            </p:nvCxnSpPr>
            <p:spPr>
              <a:xfrm flipH="1">
                <a:off x="7842252" y="3042458"/>
                <a:ext cx="420599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CuadroTexto 17"/>
            <p:cNvSpPr txBox="1"/>
            <p:nvPr/>
          </p:nvSpPr>
          <p:spPr>
            <a:xfrm>
              <a:off x="8293100" y="2888569"/>
              <a:ext cx="1023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/>
                <a:t>171 </a:t>
              </a:r>
              <a:r>
                <a:rPr lang="es-MX" sz="1400" dirty="0" err="1" smtClean="0"/>
                <a:t>pb</a:t>
              </a:r>
              <a:endParaRPr lang="es-MX" sz="1400" dirty="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4039985" y="630676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16S PCR </a:t>
            </a:r>
            <a:r>
              <a:rPr lang="es-MX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-anidada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2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3" y="632055"/>
            <a:ext cx="10927083" cy="53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09679"/>
              </p:ext>
            </p:extLst>
          </p:nvPr>
        </p:nvGraphicFramePr>
        <p:xfrm>
          <a:off x="270933" y="78354"/>
          <a:ext cx="11751734" cy="669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532">
                  <a:extLst>
                    <a:ext uri="{9D8B030D-6E8A-4147-A177-3AD203B41FA5}">
                      <a16:colId xmlns:a16="http://schemas.microsoft.com/office/drawing/2014/main" val="3834300612"/>
                    </a:ext>
                  </a:extLst>
                </a:gridCol>
                <a:gridCol w="6283757">
                  <a:extLst>
                    <a:ext uri="{9D8B030D-6E8A-4147-A177-3AD203B41FA5}">
                      <a16:colId xmlns:a16="http://schemas.microsoft.com/office/drawing/2014/main" val="3304008823"/>
                    </a:ext>
                  </a:extLst>
                </a:gridCol>
                <a:gridCol w="4353445">
                  <a:extLst>
                    <a:ext uri="{9D8B030D-6E8A-4147-A177-3AD203B41FA5}">
                      <a16:colId xmlns:a16="http://schemas.microsoft.com/office/drawing/2014/main" val="128951774"/>
                    </a:ext>
                  </a:extLst>
                </a:gridCol>
              </a:tblGrid>
              <a:tr h="3164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Fechas Importantes en la Historia de la Lepra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aseline="30000" dirty="0" smtClean="0"/>
                        <a:t>Referencias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08304"/>
                  </a:ext>
                </a:extLst>
              </a:tr>
              <a:tr h="29010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600 AC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</a:t>
                      </a:r>
                      <a:r>
                        <a:rPr lang="es-MX" sz="1600" baseline="30000" dirty="0" smtClean="0"/>
                        <a:t>era </a:t>
                      </a:r>
                      <a:r>
                        <a:rPr lang="es-MX" sz="1600" baseline="0" dirty="0" smtClean="0"/>
                        <a:t>Descripción clínica de la Lepra en la India</a:t>
                      </a:r>
                      <a:endParaRPr lang="es-MX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8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67599"/>
                  </a:ext>
                </a:extLst>
              </a:tr>
              <a:tr h="314961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1873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Armauer</a:t>
                      </a:r>
                      <a:r>
                        <a:rPr lang="es-MX" sz="1600" dirty="0" smtClean="0"/>
                        <a:t> Hansen identifica el agente</a:t>
                      </a:r>
                      <a:r>
                        <a:rPr lang="es-MX" sz="1600" baseline="0" dirty="0" smtClean="0"/>
                        <a:t> causal de la Lepra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Hansen GHA. On the etiology of leprosy. Chirurgical Review 1875;55:459–89.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717465"/>
                  </a:ext>
                </a:extLst>
              </a:tr>
              <a:tr h="428415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1941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</a:t>
                      </a:r>
                      <a:r>
                        <a:rPr lang="es-MX" sz="1600" baseline="30000" dirty="0" smtClean="0"/>
                        <a:t>era</a:t>
                      </a:r>
                      <a:r>
                        <a:rPr lang="es-MX" sz="1600" baseline="0" dirty="0" smtClean="0"/>
                        <a:t> publicación sobre efectividad de la </a:t>
                      </a:r>
                      <a:r>
                        <a:rPr lang="es-MX" sz="1600" baseline="0" dirty="0" err="1" smtClean="0"/>
                        <a:t>Dapsona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Faget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GH,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Pogge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RC, et al.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status of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promin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leprosy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1946;14:30–6.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0409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1960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Cuantificación</a:t>
                      </a:r>
                      <a:r>
                        <a:rPr lang="es-MX" sz="1600" baseline="0" dirty="0" smtClean="0"/>
                        <a:t> de </a:t>
                      </a:r>
                      <a:r>
                        <a:rPr lang="es-MX" sz="1600" i="1" baseline="0" dirty="0" smtClean="0"/>
                        <a:t>M. leprae </a:t>
                      </a:r>
                      <a:r>
                        <a:rPr lang="es-MX" sz="1600" baseline="0" dirty="0" smtClean="0"/>
                        <a:t>en el modelo del cojinete plantar del ratón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Shepard CC. Acid-fast bacilli in nasal excretions in leprosy, and results of inoculation of mice. Am J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Hyg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1960;71:147–57.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309259"/>
                  </a:ext>
                </a:extLst>
              </a:tr>
              <a:tr h="416134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1964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Primer caso de resistencia</a:t>
                      </a:r>
                      <a:r>
                        <a:rPr lang="es-MX" sz="1600" baseline="0" dirty="0" smtClean="0"/>
                        <a:t> a la </a:t>
                      </a:r>
                      <a:r>
                        <a:rPr lang="es-MX" sz="1600" baseline="0" dirty="0" err="1" smtClean="0"/>
                        <a:t>Dapsona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Pettit JH, Rees RJ.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Sulphone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resistance in Leprosy. An experimental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andclinical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study. Lancet 1964;2(7361):673–4.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97099"/>
                  </a:ext>
                </a:extLst>
              </a:tr>
              <a:tr h="380925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1970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Nuevo</a:t>
                      </a:r>
                      <a:r>
                        <a:rPr lang="es-MX" sz="1600" baseline="0" dirty="0" smtClean="0"/>
                        <a:t> tratamiento contra la Lepra: </a:t>
                      </a:r>
                      <a:r>
                        <a:rPr lang="es-MX" sz="1600" dirty="0" err="1" smtClean="0"/>
                        <a:t>Rifampicina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Rees RJ, Pearson JM, Waters MF. Experimental and clinical studies on rifampicin in treatment of leprosy. Br Med J 1970;1(5688):89–92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42230"/>
                  </a:ext>
                </a:extLst>
              </a:tr>
              <a:tr h="711626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1971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Multiplicación</a:t>
                      </a:r>
                      <a:r>
                        <a:rPr lang="es-MX" sz="1600" baseline="0" dirty="0" smtClean="0"/>
                        <a:t> del agente causal en el Armadillo de nueve bandas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Kirchheimer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WF,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Storrs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EE.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armadillo (</a:t>
                      </a:r>
                      <a:r>
                        <a:rPr lang="es-MX" sz="1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Dasypus</a:t>
                      </a:r>
                      <a:r>
                        <a:rPr lang="es-MX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novemcinctus</a:t>
                      </a:r>
                      <a:r>
                        <a:rPr lang="es-MX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Linn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as a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leprosy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I.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lep-romatoid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leprosy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experimentally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infected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armadillo.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Mycobact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1971;39(3):693–702.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14959"/>
                  </a:ext>
                </a:extLst>
              </a:tr>
              <a:tr h="42141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1981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OMS recomienda la terapia múltiple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OMS. Chimiothérapie pour les programmes de lutte antilépreuse, rapportd’un groupe d’étude. Série de rapports techniques, no 675; 1982.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98224"/>
                  </a:ext>
                </a:extLst>
              </a:tr>
              <a:tr h="501088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1997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Dosis Única para pacientes con lesión</a:t>
                      </a:r>
                      <a:r>
                        <a:rPr lang="es-MX" sz="1600" baseline="0" dirty="0" smtClean="0"/>
                        <a:t> nodular sencilla: ROM (</a:t>
                      </a:r>
                      <a:r>
                        <a:rPr lang="es-MX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rifampicin</a:t>
                      </a:r>
                      <a:r>
                        <a:rPr lang="es-MX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MX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ofloxacin</a:t>
                      </a:r>
                      <a:r>
                        <a:rPr lang="es-MX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MX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minocycline</a:t>
                      </a:r>
                      <a:r>
                        <a:rPr lang="es-MX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MX" sz="160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Expert Committee on Leprosy. World Health Organ Tech Rep Ser1998;874:p1–43.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077222"/>
                  </a:ext>
                </a:extLst>
              </a:tr>
              <a:tr h="435963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2001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Primer genoma de </a:t>
                      </a:r>
                      <a:r>
                        <a:rPr lang="es-MX" sz="1600" i="1" dirty="0" smtClean="0"/>
                        <a:t>M. leprae </a:t>
                      </a:r>
                      <a:r>
                        <a:rPr lang="es-MX" sz="1600" dirty="0" smtClean="0"/>
                        <a:t>(Tamil,</a:t>
                      </a:r>
                      <a:r>
                        <a:rPr lang="es-MX" sz="1600" baseline="0" dirty="0" smtClean="0"/>
                        <a:t> Nadu. India)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Cole ST,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Eiglmeier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Parkhill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J, James KD, Thomson NR,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WheelerPR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et al.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Massive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leprosy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bacillus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2001;409(6823):1007–11.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5310"/>
                  </a:ext>
                </a:extLst>
              </a:tr>
              <a:tr h="516466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2008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i="1" dirty="0" smtClean="0"/>
                        <a:t>M. lepromatosis </a:t>
                      </a:r>
                      <a:r>
                        <a:rPr lang="es-MX" sz="1600" dirty="0" smtClean="0"/>
                        <a:t>nueva especie que causa Lepra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Lepromatosa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 XY, Seo YH,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Sizer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KC,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Schoberle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T,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GS, Spencer JS, et al. A new </a:t>
                      </a:r>
                      <a:r>
                        <a:rPr lang="es-MX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Mycobacterium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causing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diffuse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lepromatous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leprosy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Am J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Pathol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2008;130(6):856–64.</a:t>
                      </a:r>
                      <a:endParaRPr lang="es-MX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6627"/>
                  </a:ext>
                </a:extLst>
              </a:tr>
              <a:tr h="316476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2015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Primer genoma de </a:t>
                      </a:r>
                      <a:r>
                        <a:rPr lang="es-MX" sz="1600" i="1" dirty="0" smtClean="0"/>
                        <a:t>M. lepromatosis</a:t>
                      </a:r>
                      <a:endParaRPr lang="es-MX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 XY, Mistry NA, Thompson EJ, Tang HL, Khanna K, Zhang L.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Draft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Genome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en-US" sz="100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Sequence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of New</a:t>
                      </a:r>
                      <a:r>
                        <a:rPr lang="es-MX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Leprosy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agent</a:t>
                      </a:r>
                      <a:r>
                        <a:rPr lang="en-US" sz="10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 Mycobacterium </a:t>
                      </a:r>
                      <a:r>
                        <a:rPr lang="en-US" sz="10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lepromatosis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s-MX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Genome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Announc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2015 May 21;3(3).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pii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e00513-15. </a:t>
                      </a:r>
                      <a:endParaRPr lang="es-MX" sz="10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Singh P,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Benjak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Schuenemann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VJ,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Herbig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A,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Avanzi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C,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Busso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P,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Nieselt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K, Krause J, Vera-Cabrera L, Cole ST.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Insight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into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the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evolution and origin of leprosy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bacilli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from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the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genome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sequence</a:t>
                      </a:r>
                      <a:r>
                        <a:rPr lang="es-MX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of </a:t>
                      </a:r>
                      <a:r>
                        <a:rPr lang="en-US" sz="10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Mycobacterium </a:t>
                      </a:r>
                      <a:r>
                        <a:rPr lang="en-US" sz="10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lepromatosis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s-MX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Natl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</a:t>
                      </a:r>
                      <a:r>
                        <a:rPr lang="en-US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S A. 2015 Apr 7;112(14):4459-64.</a:t>
                      </a:r>
                      <a:endParaRPr lang="es-MX" sz="10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506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4" y="3589472"/>
            <a:ext cx="8643270" cy="32685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3" y="93258"/>
            <a:ext cx="8831446" cy="3496214"/>
          </a:xfrm>
          <a:prstGeom prst="rect">
            <a:avLst/>
          </a:prstGeom>
        </p:spPr>
      </p:pic>
      <p:pic>
        <p:nvPicPr>
          <p:cNvPr id="4" name="Picture 4" descr="https://jcm.asm.org/content/jcm/49/12/4366/F1.large.jpg?width=800&amp;height=600&amp;carouse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427" y="3826726"/>
            <a:ext cx="4177179" cy="28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5" y="1925215"/>
            <a:ext cx="10534644" cy="40689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71380" y="390698"/>
            <a:ext cx="70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de </a:t>
            </a:r>
            <a:r>
              <a:rPr lang="es-MX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lepromatosis</a:t>
            </a:r>
            <a:endParaRPr lang="es-MX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961" y="2006303"/>
            <a:ext cx="4360004" cy="36297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9257" y="1753985"/>
            <a:ext cx="7946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/>
              <a:t>Mycobacterium leprae</a:t>
            </a:r>
          </a:p>
          <a:p>
            <a:r>
              <a:rPr lang="es-MX" sz="2400" dirty="0" smtClean="0"/>
              <a:t>Familia: </a:t>
            </a:r>
            <a:r>
              <a:rPr lang="es-MX" sz="2400" i="1" dirty="0" err="1" smtClean="0"/>
              <a:t>Mycobacteriaceae</a:t>
            </a:r>
            <a:endParaRPr lang="es-MX" sz="2400" i="1" dirty="0" smtClean="0"/>
          </a:p>
          <a:p>
            <a:endParaRPr lang="es-MX" sz="2400" i="1" dirty="0" smtClean="0"/>
          </a:p>
          <a:p>
            <a:r>
              <a:rPr lang="es-MX" sz="2400" dirty="0" smtClean="0"/>
              <a:t>Bacilo AAR no móvil; Intracelular; </a:t>
            </a:r>
            <a:r>
              <a:rPr lang="es-MX" sz="2400" dirty="0" err="1" smtClean="0"/>
              <a:t>Microaerofílico</a:t>
            </a:r>
            <a:r>
              <a:rPr lang="es-MX" sz="2400" dirty="0" smtClean="0"/>
              <a:t>; 30°C-35°C</a:t>
            </a:r>
          </a:p>
          <a:p>
            <a:endParaRPr lang="es-MX" sz="2400" dirty="0" smtClean="0"/>
          </a:p>
          <a:p>
            <a:r>
              <a:rPr lang="es-MX" sz="2400" dirty="0" smtClean="0"/>
              <a:t>No cultivable; División celular de ≈14 días</a:t>
            </a:r>
          </a:p>
          <a:p>
            <a:r>
              <a:rPr lang="es-MX" sz="2400" dirty="0" smtClean="0"/>
              <a:t> </a:t>
            </a:r>
          </a:p>
          <a:p>
            <a:r>
              <a:rPr lang="es-MX" sz="2400" dirty="0" smtClean="0"/>
              <a:t>Enfermedad  infecciosa crónica granulomatosa</a:t>
            </a:r>
          </a:p>
          <a:p>
            <a:endParaRPr lang="es-MX" sz="2400" dirty="0" smtClean="0"/>
          </a:p>
          <a:p>
            <a:r>
              <a:rPr lang="es-MX" sz="2400" dirty="0" smtClean="0"/>
              <a:t>Afecta piel, nervios periféricos y ojos</a:t>
            </a:r>
          </a:p>
          <a:p>
            <a:endParaRPr lang="es-MX" sz="2400" dirty="0"/>
          </a:p>
          <a:p>
            <a:endParaRPr lang="es-MX" sz="24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252748" y="274321"/>
            <a:ext cx="771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Lepra; Enfermedad de Hansen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56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43201" y="290945"/>
            <a:ext cx="624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Epidemiología 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10846" y="1194842"/>
            <a:ext cx="101089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4 millones de pacientes activos o inactivos con secuelas</a:t>
            </a:r>
          </a:p>
          <a:p>
            <a:r>
              <a:rPr lang="es-MX" sz="2400" dirty="0" smtClean="0"/>
              <a:t>250,000 nuevos casos/año</a:t>
            </a:r>
          </a:p>
          <a:p>
            <a:r>
              <a:rPr lang="es-MX" sz="2400" dirty="0" smtClean="0"/>
              <a:t>241,783/2016/143 países</a:t>
            </a:r>
          </a:p>
          <a:p>
            <a:r>
              <a:rPr lang="es-MX" sz="2400" dirty="0" smtClean="0"/>
              <a:t>2.9/100 000 habitantes</a:t>
            </a:r>
          </a:p>
          <a:p>
            <a:r>
              <a:rPr lang="es-MX" sz="2400" u="sng" dirty="0" smtClean="0"/>
              <a:t>India</a:t>
            </a:r>
            <a:r>
              <a:rPr lang="es-MX" sz="2400" dirty="0" smtClean="0"/>
              <a:t>, Brasil, Indonesia, Nepal, Myanmar, Madagascar y Congo</a:t>
            </a:r>
          </a:p>
          <a:p>
            <a:endParaRPr lang="es-MX" sz="2400" dirty="0" smtClean="0"/>
          </a:p>
          <a:p>
            <a:r>
              <a:rPr lang="es-MX" sz="2400" dirty="0" smtClean="0"/>
              <a:t>México (2018): 139 n/c</a:t>
            </a:r>
          </a:p>
          <a:p>
            <a:r>
              <a:rPr lang="es-MX" sz="2400" dirty="0" smtClean="0"/>
              <a:t>Sinaloa, Jalisco, Guerrero</a:t>
            </a:r>
          </a:p>
          <a:p>
            <a:endParaRPr lang="es-MX" sz="2400" dirty="0" smtClean="0"/>
          </a:p>
          <a:p>
            <a:r>
              <a:rPr lang="es-MX" sz="2400" dirty="0" smtClean="0"/>
              <a:t>EE.UU. (2015): 178 n/c</a:t>
            </a:r>
          </a:p>
          <a:p>
            <a:r>
              <a:rPr lang="es-MX" sz="2400" dirty="0" smtClean="0"/>
              <a:t>72%: Arkansas; California; Florida; </a:t>
            </a:r>
            <a:r>
              <a:rPr lang="es-MX" sz="2400" dirty="0" err="1" smtClean="0"/>
              <a:t>Hawaii</a:t>
            </a:r>
            <a:r>
              <a:rPr lang="es-MX" sz="2400" dirty="0" smtClean="0"/>
              <a:t>; </a:t>
            </a:r>
            <a:r>
              <a:rPr lang="es-MX" sz="2400" dirty="0" err="1" smtClean="0"/>
              <a:t>Louisiana</a:t>
            </a:r>
            <a:r>
              <a:rPr lang="es-MX" sz="2400" dirty="0" smtClean="0"/>
              <a:t>; New </a:t>
            </a:r>
            <a:r>
              <a:rPr lang="es-MX" sz="2400" dirty="0" err="1" smtClean="0"/>
              <a:t>YorK</a:t>
            </a:r>
            <a:r>
              <a:rPr lang="es-MX" sz="2400" dirty="0" smtClean="0"/>
              <a:t>; y Texas</a:t>
            </a:r>
          </a:p>
        </p:txBody>
      </p:sp>
    </p:spTree>
    <p:extLst>
      <p:ext uri="{BB962C8B-B14F-4D97-AF65-F5344CB8AC3E}">
        <p14:creationId xmlns:p14="http://schemas.microsoft.com/office/powerpoint/2010/main" val="3658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1485" y="1174201"/>
            <a:ext cx="10758055" cy="510401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MX" sz="2000" dirty="0">
                <a:solidFill>
                  <a:prstClr val="black"/>
                </a:solidFill>
              </a:rPr>
              <a:t>2008:</a:t>
            </a:r>
            <a:r>
              <a:rPr lang="es-MX" sz="2000" i="1" dirty="0">
                <a:solidFill>
                  <a:prstClr val="black"/>
                </a:solidFill>
              </a:rPr>
              <a:t> </a:t>
            </a:r>
            <a:r>
              <a:rPr lang="es-MX" sz="2000" i="1" dirty="0" err="1">
                <a:solidFill>
                  <a:prstClr val="black"/>
                </a:solidFill>
              </a:rPr>
              <a:t>Mycobacterium</a:t>
            </a:r>
            <a:r>
              <a:rPr lang="es-MX" sz="2000" i="1" dirty="0">
                <a:solidFill>
                  <a:prstClr val="black"/>
                </a:solidFill>
              </a:rPr>
              <a:t> </a:t>
            </a:r>
            <a:r>
              <a:rPr lang="es-MX" sz="2000" i="1" dirty="0" err="1" smtClean="0">
                <a:solidFill>
                  <a:prstClr val="black"/>
                </a:solidFill>
              </a:rPr>
              <a:t>lepromatosis</a:t>
            </a:r>
            <a:endParaRPr lang="es-MX" sz="2000" i="1" dirty="0" smtClean="0">
              <a:solidFill>
                <a:prstClr val="black"/>
              </a:solidFill>
            </a:endParaRPr>
          </a:p>
          <a:p>
            <a:pPr lvl="0"/>
            <a:r>
              <a:rPr lang="es-MX" sz="2000" dirty="0">
                <a:solidFill>
                  <a:prstClr val="black"/>
                </a:solidFill>
              </a:rPr>
              <a:t>Forma severa Lepra </a:t>
            </a:r>
            <a:r>
              <a:rPr lang="es-MX" sz="2000" dirty="0" smtClean="0">
                <a:solidFill>
                  <a:prstClr val="black"/>
                </a:solidFill>
              </a:rPr>
              <a:t>(lepra </a:t>
            </a:r>
            <a:r>
              <a:rPr lang="es-MX" sz="2000" dirty="0" err="1" smtClean="0">
                <a:solidFill>
                  <a:prstClr val="black"/>
                </a:solidFill>
              </a:rPr>
              <a:t>lepromatosa</a:t>
            </a:r>
            <a:r>
              <a:rPr lang="es-MX" sz="2000" dirty="0" smtClean="0">
                <a:solidFill>
                  <a:prstClr val="black"/>
                </a:solidFill>
              </a:rPr>
              <a:t> difusa: DLL</a:t>
            </a:r>
            <a:r>
              <a:rPr lang="es-MX" sz="2000" dirty="0">
                <a:solidFill>
                  <a:prstClr val="black"/>
                </a:solidFill>
              </a:rPr>
              <a:t>); Lepra de Lucio (Lucio y Alvarado., 1852); Lepra Bonita</a:t>
            </a:r>
          </a:p>
          <a:p>
            <a:pPr lvl="0"/>
            <a:r>
              <a:rPr lang="es-MX" sz="2000" dirty="0">
                <a:solidFill>
                  <a:prstClr val="black"/>
                </a:solidFill>
              </a:rPr>
              <a:t>1948; </a:t>
            </a:r>
            <a:r>
              <a:rPr lang="es-MX" sz="2000" dirty="0" err="1">
                <a:solidFill>
                  <a:prstClr val="black"/>
                </a:solidFill>
              </a:rPr>
              <a:t>Latapi</a:t>
            </a:r>
            <a:r>
              <a:rPr lang="es-MX" sz="2000" dirty="0">
                <a:solidFill>
                  <a:prstClr val="black"/>
                </a:solidFill>
              </a:rPr>
              <a:t> y Zamora; DLL sin nódulos en la dermis/infiltración difusa generalizada</a:t>
            </a:r>
          </a:p>
          <a:p>
            <a:pPr marL="0" lvl="0" indent="0">
              <a:buNone/>
            </a:pPr>
            <a:r>
              <a:rPr lang="es-MX" sz="2000" dirty="0">
                <a:solidFill>
                  <a:prstClr val="black"/>
                </a:solidFill>
              </a:rPr>
              <a:t>Histiocitos/BAAR, apariencia de piel hinchada o manchada</a:t>
            </a:r>
          </a:p>
          <a:p>
            <a:pPr lvl="0"/>
            <a:r>
              <a:rPr lang="es-MX" sz="2000" dirty="0">
                <a:solidFill>
                  <a:prstClr val="black"/>
                </a:solidFill>
              </a:rPr>
              <a:t>Brasil, </a:t>
            </a:r>
            <a:r>
              <a:rPr lang="es-MX" sz="2000" dirty="0" err="1">
                <a:solidFill>
                  <a:prstClr val="black"/>
                </a:solidFill>
              </a:rPr>
              <a:t>Singapore</a:t>
            </a:r>
            <a:r>
              <a:rPr lang="es-MX" sz="2000" dirty="0">
                <a:solidFill>
                  <a:prstClr val="black"/>
                </a:solidFill>
              </a:rPr>
              <a:t>; Canadá </a:t>
            </a:r>
          </a:p>
          <a:p>
            <a:r>
              <a:rPr lang="es-MX" sz="2000" u="sng" dirty="0" smtClean="0">
                <a:solidFill>
                  <a:prstClr val="black"/>
                </a:solidFill>
              </a:rPr>
              <a:t>Divergencia </a:t>
            </a:r>
            <a:r>
              <a:rPr lang="es-MX" sz="2000" u="sng" dirty="0">
                <a:solidFill>
                  <a:prstClr val="black"/>
                </a:solidFill>
              </a:rPr>
              <a:t>ocurrió 13.9 millones de años</a:t>
            </a:r>
          </a:p>
          <a:p>
            <a:pPr lvl="0"/>
            <a:r>
              <a:rPr lang="es-MX" sz="2000" i="1" dirty="0" smtClean="0">
                <a:solidFill>
                  <a:prstClr val="black"/>
                </a:solidFill>
              </a:rPr>
              <a:t>M. leprae</a:t>
            </a:r>
            <a:r>
              <a:rPr lang="es-MX" sz="2000" dirty="0" smtClean="0">
                <a:solidFill>
                  <a:prstClr val="black"/>
                </a:solidFill>
              </a:rPr>
              <a:t>; evolución reductiva con bajos niveles de diversidad genética</a:t>
            </a:r>
          </a:p>
          <a:p>
            <a:pPr lvl="0"/>
            <a:endParaRPr lang="es-MX" sz="2000" dirty="0">
              <a:solidFill>
                <a:prstClr val="black"/>
              </a:solidFill>
            </a:endParaRPr>
          </a:p>
          <a:p>
            <a:pPr lvl="0"/>
            <a:endParaRPr lang="es-MX" sz="2000" dirty="0" smtClean="0">
              <a:solidFill>
                <a:prstClr val="black"/>
              </a:solidFill>
            </a:endParaRPr>
          </a:p>
          <a:p>
            <a:pPr lvl="0"/>
            <a:endParaRPr lang="es-MX" sz="2000" dirty="0" smtClean="0">
              <a:solidFill>
                <a:prstClr val="black"/>
              </a:solidFill>
            </a:endParaRPr>
          </a:p>
          <a:p>
            <a:pPr lvl="0"/>
            <a:endParaRPr lang="es-MX" sz="2000" dirty="0">
              <a:solidFill>
                <a:prstClr val="black"/>
              </a:solidFill>
            </a:endParaRPr>
          </a:p>
          <a:p>
            <a:pPr lvl="0"/>
            <a:endParaRPr lang="es-MX" sz="2000" dirty="0" smtClean="0">
              <a:solidFill>
                <a:prstClr val="black"/>
              </a:solidFill>
            </a:endParaRPr>
          </a:p>
          <a:p>
            <a:pPr lvl="0"/>
            <a:endParaRPr lang="es-MX" sz="2000" dirty="0">
              <a:solidFill>
                <a:prstClr val="black"/>
              </a:solidFill>
            </a:endParaRPr>
          </a:p>
          <a:p>
            <a:pPr lvl="0"/>
            <a:r>
              <a:rPr lang="es-MX" sz="2000" dirty="0" smtClean="0">
                <a:solidFill>
                  <a:prstClr val="black"/>
                </a:solidFill>
              </a:rPr>
              <a:t>5-6% de secuencias especificas en cada genoma</a:t>
            </a:r>
          </a:p>
          <a:p>
            <a:pPr lvl="0"/>
            <a:r>
              <a:rPr lang="es-MX" sz="2000" dirty="0" smtClean="0">
                <a:solidFill>
                  <a:prstClr val="black"/>
                </a:solidFill>
              </a:rPr>
              <a:t>≈13% diferencias</a:t>
            </a:r>
            <a:endParaRPr lang="es-MX" sz="2000" dirty="0">
              <a:solidFill>
                <a:prstClr val="black"/>
              </a:solidFill>
            </a:endParaRPr>
          </a:p>
          <a:p>
            <a:pPr lvl="0"/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53244" y="349135"/>
            <a:ext cx="825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s-MX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lepromatosis</a:t>
            </a:r>
            <a:r>
              <a:rPr lang="es-MX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s-MX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leprae</a:t>
            </a:r>
            <a:endParaRPr lang="es-MX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5142" y="6426893"/>
            <a:ext cx="287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Proc</a:t>
            </a:r>
            <a:r>
              <a:rPr lang="es-MX" sz="1200" dirty="0"/>
              <a:t> </a:t>
            </a:r>
            <a:r>
              <a:rPr lang="es-MX" sz="1200" dirty="0" err="1"/>
              <a:t>Natl</a:t>
            </a:r>
            <a:r>
              <a:rPr lang="es-MX" sz="1200" dirty="0"/>
              <a:t> </a:t>
            </a:r>
            <a:r>
              <a:rPr lang="es-MX" sz="1200" dirty="0" err="1"/>
              <a:t>Acad</a:t>
            </a:r>
            <a:r>
              <a:rPr lang="es-MX" sz="1200" dirty="0"/>
              <a:t> </a:t>
            </a:r>
            <a:r>
              <a:rPr lang="es-MX" sz="1200" dirty="0" err="1"/>
              <a:t>Sci</a:t>
            </a:r>
            <a:r>
              <a:rPr lang="es-MX" sz="1200" dirty="0"/>
              <a:t> USA. </a:t>
            </a:r>
            <a:r>
              <a:rPr lang="es-MX" sz="1200" dirty="0" smtClean="0"/>
              <a:t>2015;112:4459-64</a:t>
            </a:r>
            <a:endParaRPr lang="es-MX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42" y="3559226"/>
            <a:ext cx="7503971" cy="15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7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6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71" y="1474790"/>
            <a:ext cx="7220990" cy="432249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255" y="1609494"/>
            <a:ext cx="5038898" cy="435133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Dos formas de carga bacilar (</a:t>
            </a:r>
            <a:r>
              <a:rPr lang="es-MX" dirty="0" err="1"/>
              <a:t>Paucibacilar</a:t>
            </a:r>
            <a:r>
              <a:rPr lang="es-MX" dirty="0"/>
              <a:t>/</a:t>
            </a:r>
            <a:r>
              <a:rPr lang="es-MX" dirty="0" err="1"/>
              <a:t>Multibacilar</a:t>
            </a:r>
            <a:r>
              <a:rPr lang="es-MX" dirty="0" smtClean="0"/>
              <a:t>)</a:t>
            </a:r>
          </a:p>
          <a:p>
            <a:r>
              <a:rPr lang="es-MX" dirty="0"/>
              <a:t># Lesiones: Hasta 5 lesiones (PB) Más de 6 (MB)</a:t>
            </a:r>
          </a:p>
          <a:p>
            <a:r>
              <a:rPr lang="es-MX" dirty="0" smtClean="0"/>
              <a:t>Diversas </a:t>
            </a:r>
            <a:r>
              <a:rPr lang="es-MX" dirty="0"/>
              <a:t>formas </a:t>
            </a:r>
            <a:r>
              <a:rPr lang="es-MX" dirty="0" smtClean="0"/>
              <a:t>clínicas</a:t>
            </a:r>
          </a:p>
          <a:p>
            <a:r>
              <a:rPr lang="es-MX" dirty="0" smtClean="0"/>
              <a:t>Lepra indeterminada</a:t>
            </a:r>
          </a:p>
          <a:p>
            <a:r>
              <a:rPr lang="es-MX" dirty="0" smtClean="0"/>
              <a:t>Lepra </a:t>
            </a:r>
            <a:r>
              <a:rPr lang="es-MX" dirty="0" err="1" smtClean="0"/>
              <a:t>Tuberculoide</a:t>
            </a:r>
            <a:endParaRPr lang="es-MX" dirty="0" smtClean="0"/>
          </a:p>
          <a:p>
            <a:r>
              <a:rPr lang="es-MX" dirty="0" smtClean="0"/>
              <a:t>Lepra </a:t>
            </a:r>
            <a:r>
              <a:rPr lang="es-MX" dirty="0" err="1" smtClean="0"/>
              <a:t>BorderLine</a:t>
            </a:r>
            <a:endParaRPr lang="es-MX" dirty="0" smtClean="0"/>
          </a:p>
          <a:p>
            <a:r>
              <a:rPr lang="es-MX" dirty="0" smtClean="0"/>
              <a:t>Lepra </a:t>
            </a:r>
            <a:r>
              <a:rPr lang="es-MX" dirty="0" err="1" smtClean="0"/>
              <a:t>Lepromatosa</a:t>
            </a:r>
            <a:endParaRPr lang="es-MX" dirty="0" smtClean="0"/>
          </a:p>
          <a:p>
            <a:r>
              <a:rPr lang="es-MX" dirty="0" smtClean="0"/>
              <a:t>Lepra </a:t>
            </a:r>
            <a:r>
              <a:rPr lang="es-MX" dirty="0" err="1" smtClean="0"/>
              <a:t>Lepromatosa</a:t>
            </a:r>
            <a:r>
              <a:rPr lang="es-MX" dirty="0" smtClean="0"/>
              <a:t> Difusa 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284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49" y="1729586"/>
            <a:ext cx="8665901" cy="462660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8756" y="573578"/>
            <a:ext cx="486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Diagnóstico: </a:t>
            </a:r>
            <a:r>
              <a:rPr lang="es-MX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leprae</a:t>
            </a:r>
            <a:endParaRPr lang="es-MX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8941" y="1944710"/>
            <a:ext cx="2859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Dx</a:t>
            </a:r>
            <a:r>
              <a:rPr lang="es-MX" sz="2400" dirty="0" smtClean="0"/>
              <a:t> clínico</a:t>
            </a:r>
          </a:p>
          <a:p>
            <a:r>
              <a:rPr lang="es-MX" sz="2400" dirty="0" smtClean="0"/>
              <a:t>Improntas/Biopsias</a:t>
            </a:r>
          </a:p>
          <a:p>
            <a:r>
              <a:rPr lang="es-MX" sz="2400" dirty="0" smtClean="0"/>
              <a:t>Histopatología</a:t>
            </a:r>
          </a:p>
          <a:p>
            <a:r>
              <a:rPr lang="es-MX" sz="2400" dirty="0" smtClean="0"/>
              <a:t>Serología: Antígeno Glicolípido-1-fenólico</a:t>
            </a:r>
          </a:p>
          <a:p>
            <a:r>
              <a:rPr lang="es-MX" sz="2400" dirty="0" smtClean="0"/>
              <a:t>PGL1-LID1 Fusión</a:t>
            </a:r>
          </a:p>
          <a:p>
            <a:r>
              <a:rPr lang="es-MX" sz="2400" dirty="0" smtClean="0"/>
              <a:t>Interferón </a:t>
            </a:r>
            <a:r>
              <a:rPr lang="es-MX" sz="2400" dirty="0" smtClean="0">
                <a:latin typeface="Symbol" panose="05050102010706020507" pitchFamily="18" charset="2"/>
              </a:rPr>
              <a:t>g</a:t>
            </a:r>
            <a:endParaRPr lang="es-MX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34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21" y="198682"/>
            <a:ext cx="11369814" cy="24281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8" y="2946773"/>
            <a:ext cx="11374401" cy="34706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98669" y="2635134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16S PCR; Doble PCR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anidada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343743" y="411273"/>
            <a:ext cx="4972500" cy="6218334"/>
            <a:chOff x="1390252" y="228393"/>
            <a:chExt cx="4972500" cy="621833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0252" y="228393"/>
              <a:ext cx="4972500" cy="6218334"/>
            </a:xfrm>
            <a:prstGeom prst="rect">
              <a:avLst/>
            </a:prstGeom>
          </p:spPr>
        </p:pic>
        <p:cxnSp>
          <p:nvCxnSpPr>
            <p:cNvPr id="4" name="Conector recto de flecha 3"/>
            <p:cNvCxnSpPr/>
            <p:nvPr/>
          </p:nvCxnSpPr>
          <p:spPr>
            <a:xfrm flipV="1">
              <a:off x="3333404" y="3179621"/>
              <a:ext cx="2" cy="261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/>
            <p:cNvSpPr txBox="1"/>
            <p:nvPr/>
          </p:nvSpPr>
          <p:spPr>
            <a:xfrm>
              <a:off x="3117273" y="3441469"/>
              <a:ext cx="4322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dirty="0" smtClean="0">
                  <a:solidFill>
                    <a:schemeClr val="bg2"/>
                  </a:solidFill>
                </a:rPr>
                <a:t>142 </a:t>
              </a:r>
              <a:r>
                <a:rPr lang="es-MX" sz="700" dirty="0" err="1" smtClean="0">
                  <a:solidFill>
                    <a:schemeClr val="bg2"/>
                  </a:solidFill>
                </a:rPr>
                <a:t>pb</a:t>
              </a:r>
              <a:endParaRPr lang="es-MX" sz="700" dirty="0">
                <a:solidFill>
                  <a:schemeClr val="bg2"/>
                </a:solidFill>
              </a:endParaRPr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3591100" y="2535382"/>
              <a:ext cx="0" cy="282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3399908" y="2304431"/>
              <a:ext cx="4322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dirty="0" smtClean="0">
                  <a:solidFill>
                    <a:schemeClr val="bg2"/>
                  </a:solidFill>
                </a:rPr>
                <a:t>171 </a:t>
              </a:r>
              <a:r>
                <a:rPr lang="es-MX" sz="700" dirty="0" err="1" smtClean="0">
                  <a:solidFill>
                    <a:schemeClr val="bg2"/>
                  </a:solidFill>
                </a:rPr>
                <a:t>pb</a:t>
              </a:r>
              <a:endParaRPr lang="es-MX" sz="700" dirty="0">
                <a:solidFill>
                  <a:schemeClr val="bg2"/>
                </a:solidFill>
              </a:endParaRPr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V="1">
              <a:off x="4073236" y="3246117"/>
              <a:ext cx="0" cy="2039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/>
            <p:cNvSpPr txBox="1"/>
            <p:nvPr/>
          </p:nvSpPr>
          <p:spPr>
            <a:xfrm>
              <a:off x="3876502" y="3450053"/>
              <a:ext cx="43226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dirty="0" smtClean="0">
                  <a:solidFill>
                    <a:schemeClr val="bg2"/>
                  </a:solidFill>
                </a:rPr>
                <a:t>135 </a:t>
              </a:r>
              <a:r>
                <a:rPr lang="es-MX" sz="700" dirty="0" err="1" smtClean="0">
                  <a:solidFill>
                    <a:schemeClr val="bg2"/>
                  </a:solidFill>
                </a:rPr>
                <a:t>pb</a:t>
              </a:r>
              <a:endParaRPr lang="es-MX" sz="7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14" y="1263011"/>
            <a:ext cx="8715633" cy="23345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30284" y="482138"/>
            <a:ext cx="988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Amplificación y secuenciación de la región V3-V4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68" y="3408277"/>
            <a:ext cx="6387751" cy="16167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9833" y="5486400"/>
            <a:ext cx="1044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LPM244 primers </a:t>
            </a:r>
            <a:r>
              <a:rPr lang="en-US" sz="2400" dirty="0" err="1" smtClean="0"/>
              <a:t>amplifican</a:t>
            </a:r>
            <a:r>
              <a:rPr lang="en-US" sz="2400" dirty="0" smtClean="0"/>
              <a:t> un product de 244-pb del gen </a:t>
            </a:r>
            <a:r>
              <a:rPr lang="en-US" sz="2400" i="1" dirty="0" err="1" smtClean="0"/>
              <a:t>hemN</a:t>
            </a:r>
            <a:r>
              <a:rPr lang="en-US" sz="2400" i="1" dirty="0" smtClean="0"/>
              <a:t> </a:t>
            </a:r>
            <a:r>
              <a:rPr lang="en-US" sz="2400" dirty="0" smtClean="0"/>
              <a:t>de </a:t>
            </a:r>
            <a:r>
              <a:rPr lang="en-US" sz="2400" i="1" dirty="0"/>
              <a:t>M. lepromatosis </a:t>
            </a:r>
            <a:r>
              <a:rPr lang="en-US" sz="2400" dirty="0" err="1" smtClean="0"/>
              <a:t>ausente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 </a:t>
            </a:r>
            <a:r>
              <a:rPr lang="en-US" sz="2400" i="1" dirty="0"/>
              <a:t>M. leprae</a:t>
            </a:r>
            <a:r>
              <a:rPr lang="en-US" sz="2400" dirty="0"/>
              <a:t>, </a:t>
            </a:r>
            <a:r>
              <a:rPr lang="en-US" sz="2400" dirty="0" smtClean="0"/>
              <a:t>RLEP 7 y </a:t>
            </a:r>
            <a:r>
              <a:rPr lang="en-US" sz="2400" dirty="0"/>
              <a:t>8 </a:t>
            </a:r>
            <a:r>
              <a:rPr lang="en-US" sz="2400" dirty="0" err="1" smtClean="0"/>
              <a:t>amplifican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secuencia</a:t>
            </a:r>
            <a:r>
              <a:rPr lang="en-US" sz="2400" dirty="0" smtClean="0"/>
              <a:t> </a:t>
            </a:r>
            <a:r>
              <a:rPr lang="en-US" sz="2400" dirty="0" err="1" smtClean="0"/>
              <a:t>repetida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2400" i="1" dirty="0"/>
              <a:t>. </a:t>
            </a:r>
            <a:r>
              <a:rPr lang="en-US" sz="2400" i="1" dirty="0" smtClean="0"/>
              <a:t>leprae</a:t>
            </a:r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370916" y="6409112"/>
            <a:ext cx="363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Monot</a:t>
            </a:r>
            <a:r>
              <a:rPr lang="en-US" sz="1200" dirty="0"/>
              <a:t> M, et al. (2009) </a:t>
            </a:r>
            <a:r>
              <a:rPr lang="es-MX" sz="1200" dirty="0" err="1" smtClean="0"/>
              <a:t>Nat</a:t>
            </a:r>
            <a:r>
              <a:rPr lang="es-MX" sz="1200" dirty="0" smtClean="0"/>
              <a:t> </a:t>
            </a:r>
            <a:r>
              <a:rPr lang="es-MX" sz="1200" dirty="0" err="1"/>
              <a:t>Genet</a:t>
            </a:r>
            <a:r>
              <a:rPr lang="es-MX" sz="1200" dirty="0"/>
              <a:t> 41(12):1282–1289</a:t>
            </a:r>
          </a:p>
        </p:txBody>
      </p:sp>
    </p:spTree>
    <p:extLst>
      <p:ext uri="{BB962C8B-B14F-4D97-AF65-F5344CB8AC3E}">
        <p14:creationId xmlns:p14="http://schemas.microsoft.com/office/powerpoint/2010/main" val="28540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1444</Words>
  <Application>Microsoft Office PowerPoint</Application>
  <PresentationFormat>Panorámica</PresentationFormat>
  <Paragraphs>359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Symbol</vt:lpstr>
      <vt:lpstr>Times New Roman</vt:lpstr>
      <vt:lpstr>Tema de Office</vt:lpstr>
      <vt:lpstr>Mycobacterium leprae y M. lepromatosis</vt:lpstr>
      <vt:lpstr>Presentación de PowerPoint</vt:lpstr>
      <vt:lpstr>Presentación de PowerPoint</vt:lpstr>
      <vt:lpstr>Presentación de PowerPoint</vt:lpstr>
      <vt:lpstr>Lesiones</vt:lpstr>
      <vt:lpstr>Presentación de PowerPoint</vt:lpstr>
      <vt:lpstr>Presentación de PowerPoint</vt:lpstr>
      <vt:lpstr>Presentación de PowerPoint</vt:lpstr>
      <vt:lpstr>Presentación de PowerPoint</vt:lpstr>
      <vt:lpstr>Antecedentes</vt:lpstr>
      <vt:lpstr>Determinar M. leprae y M. lepromatosis en muestras de piel embebidas en parafina de diferentes regiones de México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Rigoberto</dc:creator>
  <cp:lastModifiedBy>Rigoberto</cp:lastModifiedBy>
  <cp:revision>109</cp:revision>
  <dcterms:created xsi:type="dcterms:W3CDTF">2019-02-19T21:45:45Z</dcterms:created>
  <dcterms:modified xsi:type="dcterms:W3CDTF">2019-03-13T17:57:17Z</dcterms:modified>
</cp:coreProperties>
</file>