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84" r:id="rId6"/>
    <p:sldId id="285" r:id="rId7"/>
    <p:sldId id="345" r:id="rId8"/>
    <p:sldId id="347" r:id="rId9"/>
    <p:sldId id="283" r:id="rId10"/>
    <p:sldId id="261" r:id="rId11"/>
    <p:sldId id="262" r:id="rId12"/>
    <p:sldId id="282" r:id="rId13"/>
    <p:sldId id="300" r:id="rId14"/>
    <p:sldId id="302" r:id="rId15"/>
    <p:sldId id="267" r:id="rId16"/>
    <p:sldId id="301" r:id="rId17"/>
    <p:sldId id="338" r:id="rId18"/>
    <p:sldId id="339" r:id="rId19"/>
    <p:sldId id="340" r:id="rId20"/>
    <p:sldId id="343" r:id="rId21"/>
    <p:sldId id="344" r:id="rId22"/>
    <p:sldId id="346" r:id="rId23"/>
    <p:sldId id="348" r:id="rId24"/>
    <p:sldId id="306" r:id="rId25"/>
    <p:sldId id="307" r:id="rId26"/>
    <p:sldId id="309" r:id="rId27"/>
    <p:sldId id="341" r:id="rId28"/>
    <p:sldId id="342" r:id="rId29"/>
    <p:sldId id="310" r:id="rId30"/>
    <p:sldId id="311" r:id="rId31"/>
    <p:sldId id="315" r:id="rId32"/>
    <p:sldId id="312" r:id="rId33"/>
    <p:sldId id="333" r:id="rId34"/>
    <p:sldId id="313" r:id="rId35"/>
    <p:sldId id="314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111" autoAdjust="0"/>
  </p:normalViewPr>
  <p:slideViewPr>
    <p:cSldViewPr>
      <p:cViewPr>
        <p:scale>
          <a:sx n="59" d="100"/>
          <a:sy n="59" d="100"/>
        </p:scale>
        <p:origin x="-1686" y="-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9F309-04D5-4F26-BBD3-71ED435E66E0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01141-0694-498A-87CE-02B0800BF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71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8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AUDITORIO DEL INSTITUTO  NACIONAL DE SALUD PÚBLICA</a:t>
            </a:r>
          </a:p>
          <a:p>
            <a:r>
              <a:rPr lang="es-MX" sz="8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CUERNAVACA MORELOS</a:t>
            </a:r>
          </a:p>
          <a:p>
            <a:r>
              <a:rPr lang="es-MX" sz="8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MIERCOLES 15 MAYO 2019 A LAS 12 HORAS</a:t>
            </a:r>
            <a:endParaRPr lang="es-MX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27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Nemiary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73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EDUCACIÓN PRIMARIA</a:t>
            </a:r>
          </a:p>
          <a:p>
            <a:r>
              <a:rPr lang="es-MX" dirty="0" smtClean="0"/>
              <a:t>REVISTA UNIVERSIDAD PEDAGÓGICA NACIONAL UNIDAD 095 AZCAPOTZALCO</a:t>
            </a:r>
          </a:p>
          <a:p>
            <a:r>
              <a:rPr lang="es-MX" dirty="0" smtClean="0"/>
              <a:t>EDNA MARCELA</a:t>
            </a:r>
            <a:r>
              <a:rPr lang="es-MX" baseline="0" dirty="0" smtClean="0"/>
              <a:t> BARRIOS GÓMEZ Y COLS.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EEC0-BA28-4887-BFE6-272F959D732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68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Nemiary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D.: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Ann. 2012; 42: 305 – 308.</a:t>
            </a:r>
          </a:p>
          <a:p>
            <a:pPr algn="just"/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 R. E.: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Affective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 186: 162 – 167.</a:t>
            </a:r>
          </a:p>
          <a:p>
            <a:pPr algn="just"/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Wardle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J.: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2005; 19: 421 – 440.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867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220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OBESOS CON PERFIL METABÓLICO</a:t>
            </a:r>
            <a:r>
              <a:rPr lang="es-ES" sz="1000" b="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FAVORABLE LEVE  AUMENTO RIESGO DEPRESIÓN COMPARADA CON NO OBESOS</a:t>
            </a:r>
            <a:endParaRPr lang="es-MX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220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OBESOS CON PERFIL METABÓLICO</a:t>
            </a:r>
            <a:r>
              <a:rPr lang="es-ES" sz="1000" b="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FAVORABLE LEVE  AUMENTO RIESGO DEPRESIÓN COMPARADA CON NO OBESOS</a:t>
            </a:r>
            <a:endParaRPr lang="es-MX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22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No melancolía ni catatonia durante el episodio.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73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MX" smtClean="0">
                <a:latin typeface="Times New Roman" pitchFamily="18" charset="0"/>
              </a:rPr>
              <a:t>Relationship between Major Depression and Cardiovascular Disease</a:t>
            </a:r>
          </a:p>
          <a:p>
            <a:r>
              <a:rPr lang="es-MX" altLang="es-MX" i="1" smtClean="0">
                <a:latin typeface="Times New Roman" pitchFamily="18" charset="0"/>
              </a:rPr>
              <a:t>Note: </a:t>
            </a:r>
            <a:r>
              <a:rPr lang="es-MX" altLang="es-MX" smtClean="0">
                <a:latin typeface="Times New Roman" pitchFamily="18" charset="0"/>
              </a:rPr>
              <a:t>TNF-, tumor necrosis factor-; IL, interleukin.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 and obesity common neurobiological pathways, highlighting the stress response mechanisms and its impact on the comorbidity between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CNS, central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WAT,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adipose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HPA Axis,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hypothalamic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pituitary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adrenal Axis; ANS,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autonomous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Ouakinin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S. R. S., Barreira D. P., Gois C. J.: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Stress, Neuroendocrine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2018; 9: 1 – 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NEMIARY: relación biológica sobrepeso/obesidad/depresión.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Obesidad vista como un estado inflamatorio.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inflamación también se ha asociado a Depresión,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percibida como una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estresante vida en la que el cerebro responde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 forma similar que ante una condición médica, con elevación de citoquinas </a:t>
            </a:r>
            <a:r>
              <a:rPr lang="es-E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proinflamatorias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 personas con peso normal el tejido graso contiene células grasas. En las personas obesas el tejido graso tiene macrófagos, células que ingieren patógenos y materiales extraños y liberan hormonas inflamatorias como el factor de necrosis tumoral alfa TNF-alfa e interleucina 6, que constantemente activan el sistema </a:t>
            </a:r>
            <a:r>
              <a:rPr lang="es-E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inmuno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 un nivel bajo, lo que contribuye a un estado inflamatorio crónico.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/>
              <a:t>MILANESCHI:</a:t>
            </a:r>
            <a:r>
              <a:rPr lang="en-US" sz="1200" baseline="0" dirty="0" smtClean="0"/>
              <a:t> </a:t>
            </a:r>
            <a:r>
              <a:rPr lang="en-US" sz="1200" dirty="0" err="1" smtClean="0"/>
              <a:t>Hyperactivation</a:t>
            </a:r>
            <a:r>
              <a:rPr lang="en-US" sz="1200" dirty="0" smtClean="0"/>
              <a:t> of the HPA axis, determining a </a:t>
            </a:r>
            <a:r>
              <a:rPr lang="en-US" sz="1200" dirty="0" err="1" smtClean="0"/>
              <a:t>nonadaptive</a:t>
            </a:r>
            <a:r>
              <a:rPr lang="en-US" sz="1200" baseline="0" dirty="0" smtClean="0"/>
              <a:t> </a:t>
            </a:r>
            <a:r>
              <a:rPr lang="es-MX" sz="1200" dirty="0" err="1" smtClean="0"/>
              <a:t>unabated</a:t>
            </a:r>
            <a:r>
              <a:rPr lang="es-MX" sz="1200" dirty="0" smtClean="0"/>
              <a:t> </a:t>
            </a:r>
            <a:r>
              <a:rPr lang="es-MX" sz="1200" dirty="0" err="1" smtClean="0"/>
              <a:t>release</a:t>
            </a:r>
            <a:r>
              <a:rPr lang="es-MX" sz="1200" dirty="0" smtClean="0"/>
              <a:t> of cortisol. Long-</a:t>
            </a:r>
            <a:r>
              <a:rPr lang="es-MX" sz="1200" dirty="0" err="1" smtClean="0"/>
              <a:t>term</a:t>
            </a:r>
            <a:r>
              <a:rPr lang="es-MX" sz="1200" dirty="0" smtClean="0"/>
              <a:t> </a:t>
            </a:r>
            <a:r>
              <a:rPr lang="en-US" sz="1200" dirty="0" smtClean="0"/>
              <a:t>exposure to cortisol leads to neuronal damage and loss in limbic regions vulnerable to stress and associated with depression, such as the hippocampus and amygdala</a:t>
            </a:r>
            <a:endParaRPr 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2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 and obesity common neurobiological pathways, highlighting the stress response mechanisms and its impact on the comorbidity between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CNS, central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WAT,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adipose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HPA Axis,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hypothalamic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pituitary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adrenal Axis; ANS,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autonomous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nervous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Ouakinin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S. R. S., Barreira D. P., Gois C. J.: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Stress, Neuroendocrine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2018; 9: 1 – 7.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NEMIARY: relación biológica sobrepeso/obesidad/depresión.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Obesidad vista como un estado inflamatorio.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inflamación también se ha asociado a Depresión,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percibida como una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estresante vida en la que el cerebro responde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 forma similar que ante una condición médica, con elevación de citoquinas </a:t>
            </a:r>
            <a:r>
              <a:rPr lang="es-E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proinflamatorias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 personas con peso normal el tejido graso contiene células grasas. En las personas obesas el tejido graso tiene macrófagos, células que ingieren patógenos y materiales extraños y liberan hormonas inflamatorias como el factor de necrosis tumoral alfa TNF-alfa e interleucina 6, que constantemente activan el sistema </a:t>
            </a:r>
            <a:r>
              <a:rPr lang="es-E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inmuno</a:t>
            </a:r>
            <a:r>
              <a:rPr lang="es-E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en un nivel bajo, lo que contribuye a un estado inflamatorio crónico.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/>
              <a:t>MILANESCHI:</a:t>
            </a:r>
            <a:r>
              <a:rPr lang="en-US" sz="1200" baseline="0" dirty="0" smtClean="0"/>
              <a:t> </a:t>
            </a:r>
            <a:r>
              <a:rPr lang="en-US" sz="1200" dirty="0" err="1" smtClean="0"/>
              <a:t>Hyperactivation</a:t>
            </a:r>
            <a:r>
              <a:rPr lang="en-US" sz="1200" dirty="0" smtClean="0"/>
              <a:t> of the HPA axis, determining a </a:t>
            </a:r>
            <a:r>
              <a:rPr lang="en-US" sz="1200" dirty="0" err="1" smtClean="0"/>
              <a:t>nonadaptive</a:t>
            </a:r>
            <a:r>
              <a:rPr lang="en-US" sz="1200" baseline="0" dirty="0" smtClean="0"/>
              <a:t> </a:t>
            </a:r>
            <a:r>
              <a:rPr lang="es-MX" sz="1200" dirty="0" err="1" smtClean="0"/>
              <a:t>unabated</a:t>
            </a:r>
            <a:r>
              <a:rPr lang="es-MX" sz="1200" dirty="0" smtClean="0"/>
              <a:t> </a:t>
            </a:r>
            <a:r>
              <a:rPr lang="es-MX" sz="1200" dirty="0" err="1" smtClean="0"/>
              <a:t>release</a:t>
            </a:r>
            <a:r>
              <a:rPr lang="es-MX" sz="1200" dirty="0" smtClean="0"/>
              <a:t> of cortisol. Long-</a:t>
            </a:r>
            <a:r>
              <a:rPr lang="es-MX" sz="1200" dirty="0" err="1" smtClean="0"/>
              <a:t>term</a:t>
            </a:r>
            <a:r>
              <a:rPr lang="es-MX" sz="1200" dirty="0" smtClean="0"/>
              <a:t> </a:t>
            </a:r>
            <a:r>
              <a:rPr lang="en-US" sz="1200" dirty="0" smtClean="0"/>
              <a:t>exposure to cortisol leads to neuronal damage and loss in limbic regions vulnerable to stress and associated with depression, such as the hippocampus and amygdala</a:t>
            </a:r>
            <a:endParaRPr 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2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04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Overview of the shared biological pathways influencing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obesity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Biological pathways that may mechanistically explain the depression–obesity link, including genetics, alterations in systems involved in homeostatic adjustments (HPA axis, immuno-inflammatory activation, neuroendocrine regulators of energy metabolism including leptin and insulin, and microbiome) and brain circuitries integrating homeostatic and mood regulatory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responses.</a:t>
            </a:r>
          </a:p>
          <a:p>
            <a:r>
              <a:rPr lang="en-US" sz="1200" dirty="0" err="1" smtClean="0"/>
              <a:t>Hyperactivation</a:t>
            </a:r>
            <a:r>
              <a:rPr lang="en-US" sz="1200" dirty="0" smtClean="0"/>
              <a:t> of the HPA axis, determining a </a:t>
            </a:r>
            <a:r>
              <a:rPr lang="en-US" sz="1200" dirty="0" err="1" smtClean="0"/>
              <a:t>nonadaptive</a:t>
            </a:r>
            <a:r>
              <a:rPr lang="en-US" sz="1200" baseline="0" dirty="0" smtClean="0"/>
              <a:t> </a:t>
            </a:r>
            <a:r>
              <a:rPr lang="es-MX" sz="1200" dirty="0" err="1" smtClean="0"/>
              <a:t>unabated</a:t>
            </a:r>
            <a:r>
              <a:rPr lang="es-MX" sz="1200" dirty="0" smtClean="0"/>
              <a:t> </a:t>
            </a:r>
            <a:r>
              <a:rPr lang="es-MX" sz="1200" dirty="0" err="1" smtClean="0"/>
              <a:t>release</a:t>
            </a:r>
            <a:r>
              <a:rPr lang="es-MX" sz="1200" dirty="0" smtClean="0"/>
              <a:t> of cortisol. Long-</a:t>
            </a:r>
            <a:r>
              <a:rPr lang="es-MX" sz="1200" dirty="0" err="1" smtClean="0"/>
              <a:t>term</a:t>
            </a:r>
            <a:r>
              <a:rPr lang="es-MX" sz="1200" dirty="0" smtClean="0"/>
              <a:t> </a:t>
            </a:r>
            <a:r>
              <a:rPr lang="en-US" sz="1200" dirty="0" smtClean="0"/>
              <a:t>exposure to cortisol leads to neuronal damage and loss in limbic regions vulnerable to stress and associated with depression, such as the hippocampus and amygdala</a:t>
            </a:r>
            <a:endParaRPr lang="es-MX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MILANESCHI Y.: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 and obesity: evidence of shared biological mechanisms. Molecular Psychiatry. 2019; 24: 18-33.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81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Graze</a:t>
            </a:r>
            <a:r>
              <a:rPr lang="es-MX" baseline="0" dirty="0" smtClean="0"/>
              <a:t> - </a:t>
            </a:r>
            <a:r>
              <a:rPr lang="es-MX" baseline="0" dirty="0" err="1" smtClean="0"/>
              <a:t>rumiación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EEC0-BA28-4887-BFE6-272F959D7329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331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Graze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rumiación</a:t>
            </a:r>
            <a:endParaRPr lang="es-MX" baseline="0" dirty="0" smtClean="0"/>
          </a:p>
          <a:p>
            <a:pPr marL="0" indent="0">
              <a:buNone/>
            </a:pPr>
            <a:r>
              <a:rPr lang="es-ES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síntomas no se presentan exclusivamente durante </a:t>
            </a:r>
          </a:p>
          <a:p>
            <a:pPr marL="0" indent="0">
              <a:buNone/>
            </a:pPr>
            <a:r>
              <a:rPr lang="es-ES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episodios de anorexia nervosa</a:t>
            </a:r>
            <a:endParaRPr lang="es-MX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EEC0-BA28-4887-BFE6-272F959D7329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331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Graze</a:t>
            </a:r>
            <a:r>
              <a:rPr lang="es-MX" baseline="0" dirty="0" smtClean="0"/>
              <a:t> - </a:t>
            </a:r>
            <a:r>
              <a:rPr lang="es-MX" baseline="0" smtClean="0"/>
              <a:t>rumiación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EEC0-BA28-4887-BFE6-272F959D7329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331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Graze</a:t>
            </a:r>
            <a:r>
              <a:rPr lang="es-MX" baseline="0" dirty="0" smtClean="0"/>
              <a:t> - </a:t>
            </a:r>
            <a:r>
              <a:rPr lang="es-MX" baseline="0" smtClean="0"/>
              <a:t>rumiación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EEC0-BA28-4887-BFE6-272F959D7329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331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PREVALENCIA ALGUNA VEZ Y ULTIMOS MESES DE LOS T. ALIMENTARIOS EN TOTAL Y POR SEXO</a:t>
            </a:r>
          </a:p>
          <a:p>
            <a:r>
              <a:rPr lang="es-ES" smtClean="0"/>
              <a:t>BENJET C.,MÉNDEZ E., BORGES G., MEDINA-MORA M.E.: EPIDEMIOLOGÍA DE LOS TRASTORNOS DE LA CONDUCTA ALIMENTARIA EN UNA MUESTRA REPRESENTATIVA DE ADOLESCENTES. 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661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MX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 EL SEGUNDO LUGAR MUNDIAL EN PREVALENCIA DE OBESIDAD</a:t>
            </a:r>
          </a:p>
          <a:p>
            <a:r>
              <a:rPr lang="es-MX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Díaz-Castro L., Cabello-Rangel H., Cuevas-Pineda G. J., Reza-Garduño H., Castañeda-González C. J.: Prevalencia de síndrome metabólico en un hospital psiquiátrico de México.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Actas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Psiquiatr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2011;39(2):115-22</a:t>
            </a:r>
          </a:p>
          <a:p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216 pacientes, 18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años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más,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seguimiento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meses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50 % de la muestra tuvo circunferencia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 &gt;88cm; 10% glicemia superior a 110mg/dl, 30% triglicéridos &gt;150mg/dl; el14 % cumplió con criterios de SM.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HDL-C colesterol unido a lipoproteínas de alta densidad</a:t>
            </a:r>
            <a:endParaRPr lang="es-MX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723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LINA DIAZ CASTRO PREVALENCIA SÍNDROME METABÒLICO HOSPITAL PSIQ. MÈXICO ACTAS ESPAÑOLAS</a:t>
            </a:r>
            <a:r>
              <a:rPr lang="es-E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PSIQUIÀTRICAS</a:t>
            </a:r>
            <a:r>
              <a:rPr lang="es-E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2011; 39:</a:t>
            </a:r>
            <a:r>
              <a:rPr lang="es-E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115-122</a:t>
            </a:r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s-MX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 EL SEGUNDO LUGAR MUNDIAL EN PREVALENCIA DE OBESIDAD</a:t>
            </a:r>
          </a:p>
          <a:p>
            <a:r>
              <a:rPr lang="es-MX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Díaz-Castro L., Cabello-Rangel H., Cuevas-Pineda G. J., Reza-Garduño H., Castañeda-González C. J.: Prevalencia de síndrome metabólico en un hospital psiquiátrico de México.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Actas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Psiquiatr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2011;39(2):115-22</a:t>
            </a:r>
          </a:p>
          <a:p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216 pacientes, 18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años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más, </a:t>
            </a:r>
            <a:r>
              <a:rPr lang="pt-BR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seguimiento</a:t>
            </a:r>
            <a:r>
              <a:rPr lang="pt-BR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meses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50 % de la muestra tuvo circunferencia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 &gt;88cm; 10% glicemia superior a 110mg/dl, 30% triglicéridos &gt;150mg/dl; el14 % cumplió con criterios de SM.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HDL-C colesterol unido a lipoproteínas de alta densidad</a:t>
            </a:r>
            <a:endParaRPr lang="es-MX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7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Nemiary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D.: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2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  <a:r>
              <a:rPr lang="es-MX" sz="12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Ann. 2012; 42: 305 – 308.</a:t>
            </a:r>
          </a:p>
          <a:p>
            <a:endParaRPr lang="es-MX" dirty="0" smtClean="0"/>
          </a:p>
          <a:p>
            <a:r>
              <a:rPr lang="es-MX" dirty="0" smtClean="0"/>
              <a:t>IMC BAJO &lt; 18.5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AEEC0-BA28-4887-BFE6-272F959D732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42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MILLONES DE NIÑOS EN EL MUNDO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22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00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altLang="es-MX" smtClean="0">
                <a:latin typeface="Arial" pitchFamily="34" charset="0"/>
                <a:cs typeface="Arial" pitchFamily="34" charset="0"/>
              </a:rPr>
              <a:t>Nemeroff C. B.: Recent findings in the pathophysiology of depression. Focus 2008; 6: 3-14</a:t>
            </a:r>
          </a:p>
        </p:txBody>
      </p:sp>
      <p:sp>
        <p:nvSpPr>
          <p:cNvPr id="310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81B290-D41B-4678-88A5-318E87DA688B}" type="slidenum">
              <a:rPr lang="en-US" altLang="es-MX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s-MX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 AUMENTA 3 VECES RIESGO OBESIDAD. 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Medina-Mora M. E.: </a:t>
            </a:r>
            <a:r>
              <a:rPr lang="es-MX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Comorbidity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abuse. In Aguilar-Gaxiola S. y </a:t>
            </a:r>
            <a:r>
              <a:rPr lang="es-MX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Gullotta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T. (Eds.). </a:t>
            </a:r>
            <a:r>
              <a:rPr lang="es-MX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Latinos (pp. 73-91). USA: </a:t>
            </a:r>
            <a:r>
              <a:rPr lang="es-MX" sz="1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Springer</a:t>
            </a:r>
            <a:r>
              <a:rPr lang="es-MX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22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093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000" b="0" dirty="0" smtClean="0"/>
              <a:t>NIÑAS</a:t>
            </a:r>
            <a:r>
              <a:rPr lang="es-MX" sz="1000" b="0" baseline="0" dirty="0" smtClean="0"/>
              <a:t> OBESAS MÁS PROPENSAS A DESARROLLAR OBESIDAD PERSISTENTE EN ADOLESCENCIA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Nemiary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D.: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000" b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  <a:r>
              <a:rPr lang="es-MX" sz="1000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Ann. 2012; 42: 305 – 308.</a:t>
            </a:r>
          </a:p>
          <a:p>
            <a:endParaRPr lang="es-MX" sz="1000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01141-0694-498A-87CE-02B0800BF3B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09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5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5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57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12768" cy="922114"/>
          </a:xfrm>
          <a:prstGeom prst="roundRect">
            <a:avLst>
              <a:gd name="adj" fmla="val 9267"/>
            </a:avLst>
          </a:prstGeom>
          <a:solidFill>
            <a:srgbClr val="A5002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7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1520" y="6165304"/>
            <a:ext cx="8640960" cy="4320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latin typeface="Tw Cen MT Condensed Extra Bold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672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4ACF-EE03-4305-A43C-1EC3F062A1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48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37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37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32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93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830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8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24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EAC0-298A-4BA3-AE2E-B156186CD839}" type="datetimeFigureOut">
              <a:rPr lang="es-MX" smtClean="0"/>
              <a:t>15/05/2019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BA0E-87D8-47FF-A62C-E8BAE04D6A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1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640960" cy="2115666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OBESIDAD EN LA MUJER:</a:t>
            </a:r>
            <a:b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RETOS DE SALUD A LO LARGO DEL CICLO DE LA VIDA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1296144"/>
          </a:xfrm>
        </p:spPr>
        <p:txBody>
          <a:bodyPr>
            <a:normAutofit lnSpcReduction="10000"/>
          </a:bodyPr>
          <a:lstStyle/>
          <a:p>
            <a:r>
              <a:rPr lang="es-MX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 NACIONAL DE MEDICINA</a:t>
            </a: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5085184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</a:t>
            </a:r>
          </a:p>
          <a:p>
            <a:r>
              <a:rPr lang="es-MX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SIMÓN BARQUERA CERVERA</a:t>
            </a: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926976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b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 EN RESPUESTA A EMOCIONES NEGATIVAS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Tristeza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</a:p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Aislamiento – 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evitación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 capacidad tolerar malestar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 la comida para suprimir malestar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 en respuesta a estresores, aburrimiento, fatiga, ansiedad y depresión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 es una respuesta aprendida para enfrentar el malestar emocional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</a:t>
            </a:r>
            <a:r>
              <a:rPr lang="es-MX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maladaptativa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lleva a aumento peso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 en la infancia y continua vida adulta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720080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b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– VULNERABILIDAD EMOCIONAL</a:t>
            </a: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6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</a:t>
            </a: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Enojo</a:t>
            </a: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Hostilidad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Irritabilidad</a:t>
            </a: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Impulsividad</a:t>
            </a:r>
          </a:p>
          <a:p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autocontrol</a:t>
            </a:r>
          </a:p>
          <a:p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 emocional – psicológico de comer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Mediador entre la depresión y el aumento peso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asociación entre obesidad y depresión </a:t>
            </a:r>
          </a:p>
        </p:txBody>
      </p:sp>
      <p:pic>
        <p:nvPicPr>
          <p:cNvPr id="4" name="Picture 6" descr="https://ichef.bbci.co.uk/news/ws/320/amz/worldservice/live/assets/images/2009/09/11/090911125102_obesas_2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84376" cy="27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" y="6021288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Ouakinin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R. S., Barreira D. P., Gois C. J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Stress,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Neuroendocrine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 9: 1 – 7.</a:t>
            </a:r>
            <a:endParaRPr lang="es-MX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9036496" cy="1143000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ADOLESCENTES</a:t>
            </a:r>
            <a:b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INCIDENCIA PROBLEMAS SALUD MENTAL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autoestima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¿La obesidad puede predecir depresión?</a:t>
            </a:r>
          </a:p>
          <a:p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adolescentes obesas                                           más propensas a tener                                                  depresión que los                                                      adolescentes obesos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2" y="3589684"/>
            <a:ext cx="4286250" cy="32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.slidesharecdn.com/obesidad-141130032403-conversion-gate01/95/la-obesidad-7-638.jpg?cb=1417318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0"/>
            <a:ext cx="911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792088"/>
          </a:xfrm>
          <a:ln w="1905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INFANTIL Y AUTOESTIMA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peso además de corporal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peso emocional que se refleja en:</a:t>
            </a:r>
          </a:p>
          <a:p>
            <a:pPr marL="0" indent="0">
              <a:buNone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Elevada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insatisfacción con la imagen 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corporal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negativa de sí mismo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autoestima por la 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apariencia física</a:t>
            </a:r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Culpa - Vergüenza</a:t>
            </a: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Evitan situaciones sociales </a:t>
            </a: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Discriminación y rechazo por parte compañeros</a:t>
            </a:r>
          </a:p>
          <a:p>
            <a:pPr>
              <a:buFontTx/>
              <a:buChar char="-"/>
            </a:pPr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 descr="https://stopalaobesidad.files.wordpress.com/2014/09/el-sobrepeso-en-la-adolescencia-es-malo-para-la-autoesti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514806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capital.com.pa/wp-content/uploads/2013/08/gor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57139"/>
            <a:ext cx="9180512" cy="49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51520" y="116631"/>
            <a:ext cx="8640960" cy="504057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CONSECUENCIAS OBESIDAD INFANTIL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15616" y="76470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ALTERACIONES DEL SUEÑO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DE APRENDIZAJE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RENDIMIENTO </a:t>
            </a:r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</a:t>
            </a:r>
          </a:p>
          <a:p>
            <a:pPr algn="ctr"/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 IMC NORMAL PROMEDIO 8.2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 OBESIDAD PROMEDIO 7.6</a:t>
            </a:r>
          </a:p>
        </p:txBody>
      </p:sp>
    </p:spTree>
    <p:extLst>
      <p:ext uri="{BB962C8B-B14F-4D97-AF65-F5344CB8AC3E}">
        <p14:creationId xmlns:p14="http://schemas.microsoft.com/office/powerpoint/2010/main" val="1614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serscontent2.emaze.com/images/07d7daa0-1173-4c3f-be33-8d65fb070514/3501675a39ae8edc8e855f9d90bf93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548680"/>
            <a:ext cx="39959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79512" y="53752"/>
            <a:ext cx="8712968" cy="566936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NIÑOS Y ADOLESCENTES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5445224"/>
            <a:ext cx="9144000" cy="1512168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Nemiary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D.: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Ann. 2012; 42: 305 – 308.</a:t>
            </a: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 R. E.: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Affective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 186: 162 – 167.</a:t>
            </a:r>
          </a:p>
          <a:p>
            <a:pPr algn="just"/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Wardle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J.: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MX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2005; 19: 421 – 440. 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0" y="548680"/>
            <a:ext cx="5112568" cy="6309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ESTEREOTIPOS NEGATIVOS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BROMAS</a:t>
            </a:r>
            <a:endParaRPr lang="es-MX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RECHAZO SOCIAL</a:t>
            </a: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ESTIGMA</a:t>
            </a: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DISCRIMINACIÓN</a:t>
            </a: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 – VICTIMIZADOS</a:t>
            </a:r>
          </a:p>
          <a:p>
            <a:endParaRPr lang="es-MX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AUTOESTIMA</a:t>
            </a:r>
          </a:p>
          <a:p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PREDICE INICIO DE DEPRESIÓN</a:t>
            </a:r>
            <a:endParaRPr lang="es-MX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¿HAY UNA ASOCIACIÓN ENTRE OBESIDAD Y DEPRESIÓN?</a:t>
            </a:r>
            <a:b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522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HIPÓTESIS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AUMENTA RIESGO DE DEPRESIÓN    7 DE 11 ESTUDIOS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 AUMENTA RIESGO DE OBESIDAD    USO ANTIDEPRESIVOS / PSICOFÁRMACOS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UNA RELACIÓN BIDIRECCIONAL:           OBESOS RIESGO AUMENTADO DEPRESIÓN Y DEPRIMIDOS RIESGO AUMENTADO OBESIDAD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ASOCIACIÓN ENTRE OBESIDAD Y DEPRESIÓN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5998976"/>
            <a:ext cx="9180512" cy="814400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 R. E.: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association between obesity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depression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evidence from the Alameda County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Journal of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Obesity. 2003; 27: 514 – 521. 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MAYOR DEPRESIÓN</a:t>
            </a: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89654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2.29 VECES MÁS DEPRESIÓN EN OBESOS QUE EN NO OBESOS Roberts 2000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2.13  VECES MÁS DEPRESIÓN EN OBESOS Roberts 2002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SE ASOCIA 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1.53  VECES MÁS CON PEOR PERCEPCIÓN SM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1.60  VECES MÁS CON PESIMISMO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 VECES MÁS CON POBRE SATISFACCIÓN VIDA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CON PERFIL METABÓLICO ADVERSO: 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HAS, DISLIPIDEMIA, PROTEÍNA C REACTIVA ELEVADA, 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RESISTENCIA INSULINA MAYOR RIESGO DEPRESIÓN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5301208"/>
            <a:ext cx="9180512" cy="1584176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 R. E.: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association between obesity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depression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evidence from the Alameda County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Journal of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Obesity. 2003; 27: 514 – 521. </a:t>
            </a: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MILANESCHI Y.: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 and obesity: evidence of shared biological mechanisms. Molecular Psychiatry. 2019; 24: 18-33. 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 – SUBTIPOS - ESPECIFICADORES</a:t>
            </a: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4461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– 50% PACIENTES DEPRESIÓN 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APETITO Y PESO - 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MELANCOLÍA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25% PACIENTES DEPRESIÓN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APETITO Y PESO / HIPERFAGIA – 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ATÍPICA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HIPERSOMNIA, FATIGA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CON RIESGO OBESIDAD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ALTERACIONES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METABÓLICAS – LEPTINA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INFLAMATORIAS – PROTEÍNA C REACTIVA Y FACTOR NECROSIS TUMORAL ALFA ELEVADOS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SÍNTOMAS NEUROVEGETATIVOS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-36512" y="6093296"/>
            <a:ext cx="9180512" cy="864096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MILANESCHI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 and obesity: evidence of shared biological mechanisms. Molecular Psychiatry. 2019; 24: 18-33. 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DEPRESIÓN Y RIESGO DE OBESIDAD EN LA MUJER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MARTHA PATRICIA </a:t>
            </a:r>
          </a:p>
          <a:p>
            <a:r>
              <a:rPr lang="es-MX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ONTIVEROS URIBE</a:t>
            </a:r>
            <a:endParaRPr lang="es-MX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Título"/>
          <p:cNvSpPr>
            <a:spLocks noGrp="1"/>
          </p:cNvSpPr>
          <p:nvPr>
            <p:ph type="title"/>
          </p:nvPr>
        </p:nvSpPr>
        <p:spPr>
          <a:xfrm>
            <a:off x="0" y="-26987"/>
            <a:ext cx="8964613" cy="791692"/>
          </a:xfrm>
        </p:spPr>
        <p:txBody>
          <a:bodyPr/>
          <a:lstStyle/>
          <a:p>
            <a:pPr>
              <a:defRPr/>
            </a:pPr>
            <a:r>
              <a:rPr lang="es-MX" sz="3200" b="1" dirty="0">
                <a:solidFill>
                  <a:srgbClr val="FF0000"/>
                </a:solidFill>
              </a:rPr>
              <a:t>CON CARACTERÍSTICAS MELANCÓLICAS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08712"/>
          </a:xfrm>
        </p:spPr>
        <p:txBody>
          <a:bodyPr>
            <a:normAutofit fontScale="85000" lnSpcReduction="20000"/>
          </a:bodyPr>
          <a:lstStyle/>
          <a:p>
            <a:pPr marL="514350" indent="-514350" eaLnBrk="1" hangingPunct="1">
              <a:buFontTx/>
              <a:buAutoNum type="alphaUcPeriod"/>
              <a:defRPr/>
            </a:pPr>
            <a:r>
              <a:rPr lang="es-MX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siguientes está presente durante el período más severo del episodio actual: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s-MX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de placer en todas o casi todas las actividades.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s-MX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de reactividad a estímulos usual-mente placenteros (no se siente mejor, transitoriamente, cuando algo bueno sucede). </a:t>
            </a:r>
          </a:p>
          <a:p>
            <a:pPr marL="514350" indent="-514350">
              <a:buNone/>
              <a:defRPr/>
            </a:pPr>
            <a:r>
              <a:rPr lang="es-MX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Tres </a:t>
            </a:r>
            <a:r>
              <a:rPr lang="es-MX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más de los siguientes: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MX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Cualidad distinta del ánimo depresivo caracterizada por desánimo profundo, desesperación, sentirse vacío.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MX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depresión es peor por la mañana.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MX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Despertar temprano, al menos 2 horas antes de lo habitual.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MX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Agitación o retardo psicomotor marcado.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MX" sz="3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apetito o peso significativo.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s-MX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Culpa excesiva o inapropiada. 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s-MX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5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Título"/>
          <p:cNvSpPr>
            <a:spLocks noGrp="1"/>
          </p:cNvSpPr>
          <p:nvPr>
            <p:ph type="title"/>
          </p:nvPr>
        </p:nvSpPr>
        <p:spPr>
          <a:xfrm>
            <a:off x="0" y="-26988"/>
            <a:ext cx="8964613" cy="719138"/>
          </a:xfrm>
        </p:spPr>
        <p:txBody>
          <a:bodyPr/>
          <a:lstStyle/>
          <a:p>
            <a:pPr>
              <a:defRPr/>
            </a:pPr>
            <a:r>
              <a:rPr lang="es-MX" sz="2800" b="1" dirty="0">
                <a:solidFill>
                  <a:srgbClr val="FF0000"/>
                </a:solidFill>
              </a:rPr>
              <a:t>CON CARACTERÍSTICAS </a:t>
            </a:r>
            <a:r>
              <a:rPr lang="es-MX" sz="2800" b="1" dirty="0" smtClean="0">
                <a:solidFill>
                  <a:srgbClr val="FF0000"/>
                </a:solidFill>
              </a:rPr>
              <a:t>ATÍPICAS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549275"/>
            <a:ext cx="9144000" cy="630872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lphaUcPeriod"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Reactividad emocional. (El ánimo mejora en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eventos positivos actuales o potenciales).</a:t>
            </a:r>
          </a:p>
          <a:p>
            <a:pPr marL="514350" indent="-514350" eaLnBrk="1" hangingPunct="1">
              <a:buFontTx/>
              <a:buNone/>
              <a:defRPr/>
            </a:pP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Tx/>
              <a:buNone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Dos o más de los siguientes: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s-MX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apetito o de peso significativo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Hipersomnia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Pesadez brazos o piernas (</a:t>
            </a:r>
            <a:r>
              <a:rPr lang="es-MX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leaden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paralysis</a:t>
            </a: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Patrón de sensibilidad al rechazo interpersonal,     que genera alteración significativa social u laboral</a:t>
            </a:r>
          </a:p>
        </p:txBody>
      </p:sp>
    </p:spTree>
    <p:extLst>
      <p:ext uri="{BB962C8B-B14F-4D97-AF65-F5344CB8AC3E}">
        <p14:creationId xmlns:p14="http://schemas.microsoft.com/office/powerpoint/2010/main" val="37248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Times New Roman" pitchFamily="18" charset="0"/>
              <a:buNone/>
            </a:pPr>
            <a:r>
              <a:rPr lang="en-US" altLang="es-MX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1619" name="2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Times New Roman" pitchFamily="18" charset="0"/>
              <a:buNone/>
            </a:pPr>
            <a:r>
              <a:rPr lang="en-US" altLang="es-MX" sz="14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610549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MILANESCHI Y.: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 and obesity: evidence of shared biological mechanisms. Molecular Psychiatry. 2019; 24: 18-33. 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" y="44624"/>
            <a:ext cx="9143999" cy="576064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HIPERACTIVIDAD EJE HHA - HIPERCORTISOLEMIA</a:t>
            </a:r>
            <a:endParaRPr lang="es-MX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" y="692696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EXPOSICIÓN A CORTISOL ALTO PUEDE INDUCIR OBESIDAD POR VARIOS MECANISMOS: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DEL APETITO CON PREFERENCIA POR COMIDA ENERGIZANTE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ADIPOGÉNESIS E HIPERTROFÍA DE LA GRASA VISCERAL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DISMINUCIÓN DEL GASTO DE ENERGÍA</a:t>
            </a:r>
          </a:p>
        </p:txBody>
      </p:sp>
    </p:spTree>
    <p:extLst>
      <p:ext uri="{BB962C8B-B14F-4D97-AF65-F5344CB8AC3E}">
        <p14:creationId xmlns:p14="http://schemas.microsoft.com/office/powerpoint/2010/main" val="18139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" y="6021288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Ouakinin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R. S., Barreira D. P., Gois C. J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Stress,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Neuroendocrine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  <a:r>
              <a:rPr lang="es-MX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 9: 1 – 7.</a:t>
            </a:r>
            <a:endParaRPr lang="es-MX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" y="44624"/>
            <a:ext cx="9143999" cy="432048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 Y OBESIDAD VÍAS NEUROBIOLÓGICAS COMUNES</a:t>
            </a:r>
            <a:r>
              <a:rPr lang="es-MX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04664"/>
            <a:ext cx="90487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79512" y="6093296"/>
            <a:ext cx="8712968" cy="411138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BIDIRECCIONAL</a:t>
            </a:r>
          </a:p>
        </p:txBody>
      </p:sp>
    </p:spTree>
    <p:extLst>
      <p:ext uri="{BB962C8B-B14F-4D97-AF65-F5344CB8AC3E}">
        <p14:creationId xmlns:p14="http://schemas.microsoft.com/office/powerpoint/2010/main" val="26927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692696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b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COMORBILIDAD PSIQUIÁTRICA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4928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ANSIEDAD</a:t>
            </a:r>
          </a:p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DEPRESIVO MAYOR</a:t>
            </a:r>
          </a:p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DE LA INGESTA ALIMENTOS: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 por atracones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Bulimia</a:t>
            </a:r>
          </a:p>
          <a:p>
            <a:pPr>
              <a:buFontTx/>
              <a:buChar char="-"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ngesta nocturna</a:t>
            </a:r>
          </a:p>
          <a:p>
            <a:pPr>
              <a:buFontTx/>
              <a:buChar char="-"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onsumo alimentos con altas calorías</a:t>
            </a:r>
          </a:p>
          <a:p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SECUNDARIOS PSICOFÁRMACOS: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ANTIPSICÓTICOS: </a:t>
            </a:r>
            <a:r>
              <a:rPr lang="es-MX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lozapina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lanzapina</a:t>
            </a: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uetiapina</a:t>
            </a:r>
            <a:endParaRPr lang="es-MX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ESTABILIZADORES ÁNIMO: AVP, LITIO, CBZ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ANTIDEPRESIVOS: </a:t>
            </a:r>
            <a:r>
              <a:rPr lang="es-MX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aroxetina</a:t>
            </a:r>
            <a:endParaRPr lang="es-MX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8964488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SECUNDARIOS ANTIDEPRESIVOS ISRS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0218"/>
              </p:ext>
            </p:extLst>
          </p:nvPr>
        </p:nvGraphicFramePr>
        <p:xfrm>
          <a:off x="72010" y="548677"/>
          <a:ext cx="9036494" cy="630932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31999"/>
                <a:gridCol w="803791"/>
                <a:gridCol w="928672"/>
                <a:gridCol w="928672"/>
                <a:gridCol w="928672"/>
                <a:gridCol w="928672"/>
                <a:gridCol w="928672"/>
                <a:gridCol w="928672"/>
                <a:gridCol w="928672"/>
              </a:tblGrid>
              <a:tr h="145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FÁRMACO</a:t>
                      </a:r>
                      <a:endParaRPr lang="es-MX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Anticholi-nérgico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Somno-lencia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Insomnio/agitación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Ortosta-tismo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Prolonga-</a:t>
                      </a:r>
                      <a:r>
                        <a:rPr lang="es-MX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cion</a:t>
                      </a: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QTc</a:t>
                      </a: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Molestias</a:t>
                      </a:r>
                      <a:r>
                        <a:rPr lang="es-MX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s-MX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astroin-testinales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Ganancia ponderal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Disfunción</a:t>
                      </a:r>
                      <a:r>
                        <a:rPr lang="es-MX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sexual</a:t>
                      </a:r>
                      <a:endParaRPr lang="es-MX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  <a:tr h="80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CITALOPRAM</a:t>
                      </a:r>
                      <a:endParaRPr lang="es-MX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r>
                        <a:rPr lang="es-MX" sz="1800" b="1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  <a:tr h="80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ESCITALOPRAM</a:t>
                      </a:r>
                      <a:endParaRPr lang="es-MX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  <a:tr h="80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FLUOXETINA</a:t>
                      </a:r>
                      <a:endParaRPr lang="es-MX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  <a:tr h="80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FLUVOXAMINA</a:t>
                      </a:r>
                      <a:endParaRPr lang="es-MX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s-MX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  <a:tr h="80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PAROXETINA</a:t>
                      </a:r>
                      <a:endParaRPr lang="es-MX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s-MX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  <a:endParaRPr lang="es-MX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  <a:endParaRPr lang="es-MX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  <a:tr h="80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SERTRALINA</a:t>
                      </a:r>
                      <a:endParaRPr lang="es-MX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s-MX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t-1</a:t>
                      </a: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endParaRPr lang="es-MX"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083" marR="2083" marT="2083" marB="208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576064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BULIMIA NERVOSA DSM 5 MUJERES JÓVENES 1 A 1.5%</a:t>
            </a: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Episodios recurrentes de atracones:</a:t>
            </a:r>
          </a:p>
          <a:p>
            <a:pPr>
              <a:buFontTx/>
              <a:buChar char="-"/>
            </a:pP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 una gran cantidad comida, (más de lo que la mayoría de las personas comerían), en un período de 2 </a:t>
            </a:r>
            <a:r>
              <a:rPr lang="es-MX" sz="3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Sensación de pérdida de control sobre la ingesta “no puede parar” o no puede controlar qué y cuánto comer</a:t>
            </a:r>
          </a:p>
          <a:p>
            <a:pPr marL="0" indent="0">
              <a:buNone/>
            </a:pP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Conductas compensatorias inapropiada recurrentes para</a:t>
            </a:r>
          </a:p>
          <a:p>
            <a:pPr marL="0" indent="0">
              <a:buNone/>
            </a:pPr>
            <a:r>
              <a:rPr lang="es-MX" sz="3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evitar el aumento de peso (provocar vómito, uso laxantes,</a:t>
            </a:r>
          </a:p>
          <a:p>
            <a:pPr marL="0" indent="0">
              <a:buNone/>
            </a:pPr>
            <a:r>
              <a:rPr lang="es-MX" sz="3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diuréticos, otros medicamentos, ejercicio excesivo  </a:t>
            </a:r>
          </a:p>
          <a:p>
            <a:pPr marL="0" indent="0">
              <a:buNone/>
            </a:pP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Los atracones y conductas compensatorias se presentan  </a:t>
            </a:r>
          </a:p>
          <a:p>
            <a:pPr marL="0" indent="0">
              <a:buNone/>
            </a:pPr>
            <a:r>
              <a:rPr lang="es-MX" sz="3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al menos una vez por semana por un período de 3 meses</a:t>
            </a:r>
          </a:p>
          <a:p>
            <a:pPr marL="0" indent="0">
              <a:buNone/>
            </a:pPr>
            <a:r>
              <a:rPr lang="es-ES" sz="3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Auto-evaluación influenciada por forma del cuerpo y peso</a:t>
            </a:r>
          </a:p>
          <a:p>
            <a:pPr marL="0" indent="0">
              <a:buNone/>
            </a:pPr>
            <a:endParaRPr lang="es-ES" sz="3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 1 a 3 episodios                    MODERADO 4 a 6 episodios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 8 A 13 episodios               EXTREMO 14 o más episodios</a:t>
            </a:r>
          </a:p>
          <a:p>
            <a:pPr marL="0" indent="0">
              <a:buNone/>
            </a:pP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MUJERES : 1 HOMBRE</a:t>
            </a:r>
            <a:endParaRPr lang="es-MX" sz="3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48072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 POR ATRACÓN DSM 5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Episodios recurrentes de atracones</a:t>
            </a:r>
          </a:p>
          <a:p>
            <a:pPr marL="0" indent="0">
              <a:buNone/>
            </a:pP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Comer cantidades mayores a lo normal</a:t>
            </a:r>
          </a:p>
          <a:p>
            <a:pPr marL="0" indent="0">
              <a:buNone/>
            </a:pP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Con pérdida control ingesta</a:t>
            </a:r>
          </a:p>
          <a:p>
            <a:pPr marL="0" indent="0">
              <a:buNone/>
            </a:pP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Tres de los siguientes, se acompaña de comer:</a:t>
            </a:r>
          </a:p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rápido de lo habitual</a:t>
            </a:r>
          </a:p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sentirse incómodo “muy lleno”</a:t>
            </a:r>
          </a:p>
          <a:p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randes cantidades aún cuando NO tiene apetito</a:t>
            </a:r>
          </a:p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o escondiéndose de los otros</a:t>
            </a:r>
          </a:p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se siente culpable disgustado deprimido</a:t>
            </a:r>
          </a:p>
          <a:p>
            <a:pPr marL="0" indent="0">
              <a:buNone/>
            </a:pP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Malestar </a:t>
            </a: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significativo</a:t>
            </a:r>
          </a:p>
          <a:p>
            <a:pPr marL="0" indent="0">
              <a:buNone/>
            </a:pP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Al </a:t>
            </a:r>
            <a:r>
              <a:rPr lang="es-MX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un </a:t>
            </a: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episodio/semana en los últimos 3 m.</a:t>
            </a:r>
          </a:p>
          <a:p>
            <a:pPr marL="0" indent="0">
              <a:buNone/>
            </a:pPr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MX" sz="3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conductas compensatorias: purga, ejercicio</a:t>
            </a:r>
          </a:p>
          <a:p>
            <a:pPr marL="0" indent="0">
              <a:buNone/>
            </a:pPr>
            <a:endParaRPr lang="es-ES" sz="36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1.6% HOMBRES 0.8%</a:t>
            </a:r>
            <a:endParaRPr lang="es-MX" sz="3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432048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- DEFINICIÓN</a:t>
            </a:r>
            <a:b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25000" lnSpcReduction="20000"/>
          </a:bodyPr>
          <a:lstStyle/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ACUMULACIÓN DESMESURADA GRASA CORPORAL</a:t>
            </a:r>
            <a:endParaRPr lang="es-MX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 GRASA CORPORAL PUEDE GENERAR DAÑOS A LA SALUD</a:t>
            </a:r>
          </a:p>
          <a:p>
            <a:endParaRPr lang="es-MX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DESEQUILIBRIO INGRESO VS EGRESO “ENERGÍA = CALORÍAS”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INACTIVIDAD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ALIMENTOS:                                                                   COMIDA “CHATARRA”, GRANDES PORCIONES</a:t>
            </a:r>
          </a:p>
          <a:p>
            <a:pPr marL="0" indent="0">
              <a:buNone/>
            </a:pPr>
            <a:endParaRPr lang="es-MX" sz="8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 MEDIDA ESTANDAR PARA SOBREPESO Y OBESIDAD: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 = PESO (Kg) / TALLA AL CUADRADO (</a:t>
            </a:r>
            <a:r>
              <a:rPr lang="es-MX" sz="8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      18.5 A 24.9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SOBREPESO  25 A 29.9</a:t>
            </a:r>
            <a:endParaRPr lang="es-MX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OBESIDAD: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               30 A 34.9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MODERADA  35 A 39.9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            &gt; 40</a:t>
            </a:r>
          </a:p>
          <a:p>
            <a:endParaRPr lang="es-MX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CINTURA = o &gt; </a:t>
            </a:r>
          </a:p>
          <a:p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CM HOMBRES  </a:t>
            </a:r>
          </a:p>
          <a:p>
            <a:r>
              <a:rPr lang="es-MX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8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88 CM MUJERES</a:t>
            </a:r>
            <a:endParaRPr lang="es-MX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http://www.centroanayet.com/images/blog/20131028-obes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5040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  <a:ln w="1905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 INGESTA NOCTURNA DSM 5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MX" sz="3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Hiperfagia</a:t>
            </a:r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tarde/noche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Despertares nocturnos con ingesta alimentos al menos 2 veces por semana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de los siguientes: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Insomnio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apetito en la mañana – No desayunan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Urgencia de comer por la noche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 vespertina – nocturna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de que debe comer para dormir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3 o más meses</a:t>
            </a:r>
          </a:p>
          <a:p>
            <a:r>
              <a:rPr lang="es-MX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Malestar significativo</a:t>
            </a:r>
          </a:p>
          <a:p>
            <a:endParaRPr lang="es-MX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MX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612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drada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REXIA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BULI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CÓN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REXIA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0.408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BULI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</a:t>
                      </a:r>
                      <a:r>
                        <a:rPr lang="es-E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CÓN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1.bp.blogspot.com/-HncIQ2x-Abs/TpCl3ZEDR3I/AAAAAAAAIKg/EB8WA7Vofiw/s1600/bandera+de+mex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7384"/>
            <a:ext cx="187220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576064"/>
          </a:xfrm>
          <a:ln w="1905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METABÓLICO 3 DE LOS SIGUIENTES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ELEVACIÓN TENSIÓN ARTERIAL MAYOR 130/85</a:t>
            </a:r>
          </a:p>
          <a:p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HIPERCOLESTEROLEMÍA</a:t>
            </a:r>
          </a:p>
          <a:p>
            <a:pPr marL="0" indent="0">
              <a:buNone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HOMBRES HDL-C &lt; 40 mg/dl</a:t>
            </a:r>
          </a:p>
          <a:p>
            <a:pPr>
              <a:buFontTx/>
              <a:buChar char="-"/>
            </a:pPr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 HDL-C &lt; 50 mg/dl </a:t>
            </a:r>
          </a:p>
          <a:p>
            <a:pPr>
              <a:buFontTx/>
              <a:buChar char="-"/>
            </a:pP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HIPERTRIGLICERIDEMÍA MAYOR 150 mg/dl</a:t>
            </a:r>
          </a:p>
          <a:p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HIPERGLUCEMIA MAYOR A 110 mg/dl</a:t>
            </a:r>
          </a:p>
          <a:p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 ABDOMINAL</a:t>
            </a:r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 &gt; 102 cm</a:t>
            </a:r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&gt;    88 cm </a:t>
            </a:r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792088"/>
          </a:xfrm>
          <a:ln w="1905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METABÓLICO EN T. MENTALES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ESQUIZOFRENIA 74%</a:t>
            </a:r>
          </a:p>
          <a:p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TRASTORNOS AFECTIVOS 61%</a:t>
            </a:r>
          </a:p>
          <a:p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 BIPOLAR 22%</a:t>
            </a:r>
          </a:p>
          <a:p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SEDENTARIA 75%, TABAQUISMO 42%,</a:t>
            </a:r>
          </a:p>
          <a:p>
            <a:endParaRPr lang="es-MX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PSICOFÁRMACOS AUMENTAN EL RIESGO OBESIDAD Y SÍNDROME METABÒLICO:</a:t>
            </a:r>
          </a:p>
          <a:p>
            <a:pPr marL="0" indent="0">
              <a:buNone/>
            </a:pPr>
            <a:endParaRPr lang="es-MX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ln w="19050">
            <a:solidFill>
              <a:srgbClr val="A50021"/>
            </a:solidFill>
          </a:ln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b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PSICOTERAPIA COGNITIVO CONDUCTUAL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>
            <a:normAutofit lnSpcReduction="10000"/>
          </a:bodyPr>
          <a:lstStyle/>
          <a:p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CONDUCTUAL – CAMBIO ESTILO VIDA:</a:t>
            </a:r>
          </a:p>
          <a:p>
            <a:pPr marL="514350" indent="-514350">
              <a:buAutoNum type="arabicPeriod"/>
            </a:pPr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HÁBITOS ALIMENTACIÓN – DIETA </a:t>
            </a:r>
          </a:p>
          <a:p>
            <a:pPr marL="514350" indent="-514350">
              <a:buAutoNum type="arabicPeriod"/>
            </a:pPr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FÍSICO – DEPORTE </a:t>
            </a:r>
          </a:p>
          <a:p>
            <a:endParaRPr lang="es-MX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 DISTORSIONES COGNITIVAS</a:t>
            </a:r>
          </a:p>
          <a:p>
            <a:r>
              <a:rPr lang="es-MX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ESTRATEGIAS </a:t>
            </a:r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AFRONTAMIENTO</a:t>
            </a:r>
          </a:p>
          <a:p>
            <a:endParaRPr lang="es-MX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 LA CONDUCTA DE LA PERSONA</a:t>
            </a:r>
          </a:p>
          <a:p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AUTOESTIMA</a:t>
            </a:r>
          </a:p>
          <a:p>
            <a:r>
              <a:rPr lang="es-MX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FÁRMACOS: METFORMINA, FENTERMINA, ANFEPRAMONA, TOPIRAMATO</a:t>
            </a: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.bp.blogspot.com/-pI8R2nl4UdQ/UzDulyzVJVI/AAAAAAAAAzE/TqU41i-GAmE/s1600/Familia_Bot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396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s://psicologia.laguia2000.com/wp-content/uploads/2010/07/obesidad-y-sal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9"/>
            <a:ext cx="302696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1.bp.blogspot.com/_N4kAdXbQep8/THQqMVr9e4I/AAAAAAAAC6Y/oQ350ZgAKLY/s320/obesidad_infant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7" y="-27384"/>
            <a:ext cx="27336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tatic.amarillasinternet.com/pictures/500000_600000/540000_550000/544000_545000/544700_544800/544782/gallery/138059699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6" y="3551634"/>
            <a:ext cx="2733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6323012" y="2924944"/>
            <a:ext cx="2857500" cy="581409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000" b="1" dirty="0">
                <a:solidFill>
                  <a:srgbClr val="C00000"/>
                </a:solidFill>
              </a:rPr>
              <a:t>¡</a:t>
            </a:r>
            <a:r>
              <a:rPr lang="es-MX" sz="4000" b="1" dirty="0" smtClean="0">
                <a:solidFill>
                  <a:srgbClr val="C00000"/>
                </a:solidFill>
              </a:rPr>
              <a:t>GRACIAS!</a:t>
            </a:r>
          </a:p>
        </p:txBody>
      </p:sp>
      <p:pic>
        <p:nvPicPr>
          <p:cNvPr id="7" name="Picture 2" descr="http://www.natursan.net/wp-content/efectos-psicologicos-obesid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582219"/>
            <a:ext cx="3479203" cy="22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2.bp.blogspot.com/-cut1M9en7d4/UjHtjzDjZOI/AAAAAAAABNk/AzgnOQHTdxM/s1600/obesidad-ado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-27384"/>
            <a:ext cx="252290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age.slidesharecdn.com/desnutricionyobesidad-160530053233/95/desnutricion-y-obesidad-38-638.jpg?cb=14645864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9849"/>
            <a:ext cx="2522909" cy="20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576064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OBESIDAD</a:t>
            </a:r>
            <a:b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0000" lnSpcReduction="20000"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5º. FACTOR PRINCIPAL DE RIESGO DEFUNCIÓN EN EL MUNDO</a:t>
            </a:r>
          </a:p>
          <a:p>
            <a:endParaRPr lang="es-MX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 2.8 MILLONES ADULTOS FALLECE POR CONSECUENCIAS SOBREPESO Y OBESIDAD</a:t>
            </a:r>
          </a:p>
          <a:p>
            <a:endParaRPr lang="es-MX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ADULTOS MEXICANOS 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ENTRE 20 Y 60 AÑOS 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TIENE SOBREPESO </a:t>
            </a:r>
          </a:p>
          <a:p>
            <a:endParaRPr lang="es-MX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PIENSA QUE 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ESTAR PASADO DE PESO 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“ES NORMAL” </a:t>
            </a:r>
          </a:p>
          <a:p>
            <a:pPr marL="0" indent="0">
              <a:buNone/>
            </a:pPr>
            <a:endParaRPr lang="es-MX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1er. LUGAR OBESIDAD INFANTIL                </a:t>
            </a:r>
          </a:p>
          <a:p>
            <a:endParaRPr lang="es-MX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 1 DE CADA 3 NIÑOS EN EDAD ESCOLAR</a:t>
            </a:r>
          </a:p>
          <a:p>
            <a:endParaRPr lang="es-MX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 1/3 NIÑOS Y ADOLESCENTES SOBREPESO U OBESIDAD</a:t>
            </a: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 descr="http://www.blogcdn.com/familia.aollatino.com/media/2012/01/ninos-obesidad-pad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43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-HncIQ2x-Abs/TpCl3ZEDR3I/AAAAAAAAIKg/EB8WA7Vofiw/s1600/bandera+de+mex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87220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-27384"/>
            <a:ext cx="5112568" cy="864270"/>
          </a:xfrm>
        </p:spPr>
        <p:txBody>
          <a:bodyPr>
            <a:noAutofit/>
          </a:bodyPr>
          <a:lstStyle/>
          <a:p>
            <a:r>
              <a:rPr lang="es-ES" alt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T. MENTALES</a:t>
            </a:r>
            <a:br>
              <a:rPr lang="es-ES" alt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 VEZ EN LA VIDA</a:t>
            </a:r>
            <a:br>
              <a:rPr lang="es-ES" alt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7"/>
            <a:ext cx="5004048" cy="5832252"/>
          </a:xfrm>
        </p:spPr>
        <p:txBody>
          <a:bodyPr/>
          <a:lstStyle/>
          <a:p>
            <a:r>
              <a:rPr lang="es-ES" altLang="es-MX" b="1" dirty="0" smtClean="0">
                <a:solidFill>
                  <a:srgbClr val="002060"/>
                </a:solidFill>
                <a:latin typeface="Arial" pitchFamily="34" charset="0"/>
              </a:rPr>
              <a:t>T. ANSIEDAD</a:t>
            </a:r>
          </a:p>
          <a:p>
            <a:endParaRPr lang="es-ES" altLang="es-MX" b="1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es-ES" altLang="es-MX" b="1" dirty="0" smtClean="0">
              <a:solidFill>
                <a:srgbClr val="002060"/>
              </a:solidFill>
              <a:latin typeface="Arial" pitchFamily="34" charset="0"/>
            </a:endParaRPr>
          </a:p>
          <a:p>
            <a:r>
              <a:rPr lang="es-ES" altLang="es-MX" b="1" dirty="0" smtClean="0">
                <a:solidFill>
                  <a:srgbClr val="002060"/>
                </a:solidFill>
                <a:latin typeface="Arial" pitchFamily="34" charset="0"/>
              </a:rPr>
              <a:t>T. USO SUSTANCIAS</a:t>
            </a:r>
          </a:p>
          <a:p>
            <a:endParaRPr lang="es-ES" altLang="es-MX" b="1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es-ES" altLang="es-MX" b="1" dirty="0" smtClean="0">
              <a:solidFill>
                <a:srgbClr val="002060"/>
              </a:solidFill>
              <a:latin typeface="Arial" pitchFamily="34" charset="0"/>
            </a:endParaRPr>
          </a:p>
          <a:p>
            <a:r>
              <a:rPr lang="es-ES" altLang="es-MX" b="1" dirty="0" smtClean="0">
                <a:solidFill>
                  <a:srgbClr val="002060"/>
                </a:solidFill>
                <a:latin typeface="Arial" pitchFamily="34" charset="0"/>
              </a:rPr>
              <a:t>T. AFECTIVOS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980728"/>
            <a:ext cx="4139952" cy="5877273"/>
          </a:xfrm>
        </p:spPr>
        <p:txBody>
          <a:bodyPr/>
          <a:lstStyle/>
          <a:p>
            <a:pPr>
              <a:defRPr/>
            </a:pPr>
            <a:r>
              <a:rPr lang="es-ES" altLang="es-MX" b="1" dirty="0" smtClean="0">
                <a:solidFill>
                  <a:srgbClr val="002060"/>
                </a:solidFill>
                <a:latin typeface="Arial" charset="0"/>
              </a:rPr>
              <a:t>14.3%</a:t>
            </a:r>
          </a:p>
          <a:p>
            <a:pPr marL="0" indent="0">
              <a:buFontTx/>
              <a:buNone/>
              <a:defRPr/>
            </a:pPr>
            <a:endParaRPr lang="es-ES" altLang="es-MX" b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es-ES" altLang="es-MX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es-ES" altLang="es-MX" b="1" dirty="0" smtClean="0">
                <a:solidFill>
                  <a:srgbClr val="002060"/>
                </a:solidFill>
                <a:latin typeface="Arial" charset="0"/>
              </a:rPr>
              <a:t>  9.2%</a:t>
            </a:r>
          </a:p>
          <a:p>
            <a:pPr>
              <a:defRPr/>
            </a:pPr>
            <a:endParaRPr lang="es-ES" altLang="es-MX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endParaRPr lang="es-ES" altLang="es-MX" b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r>
              <a:rPr lang="es-ES" altLang="es-MX" b="1" dirty="0" smtClean="0">
                <a:solidFill>
                  <a:srgbClr val="002060"/>
                </a:solidFill>
                <a:latin typeface="Arial" charset="0"/>
              </a:rPr>
              <a:t>  9.1%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5877272"/>
            <a:ext cx="9143999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endParaRPr lang="es-ES" altLang="es-MX" sz="16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1" descr="G:\LogotipoInstituto-ofic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4" y="-27384"/>
            <a:ext cx="1944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1.bp.blogspot.com/-HncIQ2x-Abs/TpCl3ZEDR3I/AAAAAAAAIKg/EB8WA7Vofiw/s1600/bandera+de+mex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87220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0" y="5733256"/>
            <a:ext cx="9180512" cy="1124744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ES" altLang="es-MX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MEDINA-MORA M .E., BORGES G., LARA-MUÑOZ C., BENJET C. Y COLS.: </a:t>
            </a:r>
          </a:p>
          <a:p>
            <a:pPr algn="just">
              <a:defRPr/>
            </a:pPr>
            <a:r>
              <a:rPr lang="es-ES" altLang="es-MX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DE TRASTORNOS MENTALES Y USO DE SERVICIOS: RESULTADOS DE LA ENCUESTA NACIONAL DE EPIDEMIOLOGÌA PSIQUIÀTRICA EN MÈXICO. </a:t>
            </a:r>
            <a:r>
              <a:rPr lang="es-ES" altLang="es-MX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ES" altLang="es-MX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MENTAL. 2003; 26: 1 – 16.  </a:t>
            </a:r>
          </a:p>
        </p:txBody>
      </p:sp>
    </p:spTree>
    <p:extLst>
      <p:ext uri="{BB962C8B-B14F-4D97-AF65-F5344CB8AC3E}">
        <p14:creationId xmlns:p14="http://schemas.microsoft.com/office/powerpoint/2010/main" val="13860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Rectángulo"/>
          <p:cNvSpPr>
            <a:spLocks noChangeArrowheads="1"/>
          </p:cNvSpPr>
          <p:nvPr/>
        </p:nvSpPr>
        <p:spPr bwMode="auto">
          <a:xfrm>
            <a:off x="1911350" y="-27384"/>
            <a:ext cx="5324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400" b="1" dirty="0">
                <a:solidFill>
                  <a:srgbClr val="FF0000"/>
                </a:solidFill>
                <a:latin typeface="Arial" pitchFamily="34" charset="0"/>
              </a:rPr>
              <a:t>PREVALENCIA </a:t>
            </a:r>
            <a:r>
              <a:rPr lang="es-MX" altLang="es-MX" sz="2400" b="1" dirty="0" smtClean="0">
                <a:solidFill>
                  <a:srgbClr val="FF0000"/>
                </a:solidFill>
                <a:latin typeface="Arial" pitchFamily="34" charset="0"/>
              </a:rPr>
              <a:t>T. MENTALES</a:t>
            </a:r>
            <a:endParaRPr lang="es-MX" altLang="es-MX" sz="24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400" b="1" dirty="0">
                <a:solidFill>
                  <a:srgbClr val="FF0000"/>
                </a:solidFill>
                <a:latin typeface="Arial" pitchFamily="34" charset="0"/>
              </a:rPr>
              <a:t>POR GÉNERO CIE - 10</a:t>
            </a:r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26548"/>
              </p:ext>
            </p:extLst>
          </p:nvPr>
        </p:nvGraphicFramePr>
        <p:xfrm>
          <a:off x="0" y="764779"/>
          <a:ext cx="9144000" cy="489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Gráfico" r:id="rId3" imgW="8210641" imgH="4533916" progId="MSGraph.Chart.8">
                  <p:embed followColorScheme="full"/>
                </p:oleObj>
              </mc:Choice>
              <mc:Fallback>
                <p:oleObj name="Gráfico" r:id="rId3" imgW="8210641" imgH="45339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79"/>
                        <a:ext cx="9144000" cy="4896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4 Rectángulo"/>
          <p:cNvSpPr>
            <a:spLocks noChangeArrowheads="1"/>
          </p:cNvSpPr>
          <p:nvPr/>
        </p:nvSpPr>
        <p:spPr bwMode="auto">
          <a:xfrm>
            <a:off x="4760913" y="6457950"/>
            <a:ext cx="324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s-MX" altLang="es-MX" sz="2000" b="1">
                <a:solidFill>
                  <a:schemeClr val="bg1"/>
                </a:solidFill>
                <a:latin typeface="Arial" pitchFamily="34" charset="0"/>
              </a:rPr>
              <a:t>Medina-Mora y cols. 2003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1371600"/>
            <a:ext cx="387350" cy="887412"/>
            <a:chOff x="2106" y="1313"/>
            <a:chExt cx="550" cy="2096"/>
          </a:xfrm>
          <a:solidFill>
            <a:srgbClr val="002060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106" y="1711"/>
              <a:ext cx="550" cy="1698"/>
            </a:xfrm>
            <a:custGeom>
              <a:avLst/>
              <a:gdLst>
                <a:gd name="T0" fmla="*/ 428 w 550"/>
                <a:gd name="T1" fmla="*/ 0 h 1698"/>
                <a:gd name="T2" fmla="*/ 451 w 550"/>
                <a:gd name="T3" fmla="*/ 5 h 1698"/>
                <a:gd name="T4" fmla="*/ 472 w 550"/>
                <a:gd name="T5" fmla="*/ 13 h 1698"/>
                <a:gd name="T6" fmla="*/ 492 w 550"/>
                <a:gd name="T7" fmla="*/ 27 h 1698"/>
                <a:gd name="T8" fmla="*/ 514 w 550"/>
                <a:gd name="T9" fmla="*/ 50 h 1698"/>
                <a:gd name="T10" fmla="*/ 535 w 550"/>
                <a:gd name="T11" fmla="*/ 81 h 1698"/>
                <a:gd name="T12" fmla="*/ 549 w 550"/>
                <a:gd name="T13" fmla="*/ 117 h 1698"/>
                <a:gd name="T14" fmla="*/ 549 w 550"/>
                <a:gd name="T15" fmla="*/ 769 h 1698"/>
                <a:gd name="T16" fmla="*/ 542 w 550"/>
                <a:gd name="T17" fmla="*/ 792 h 1698"/>
                <a:gd name="T18" fmla="*/ 531 w 550"/>
                <a:gd name="T19" fmla="*/ 814 h 1698"/>
                <a:gd name="T20" fmla="*/ 513 w 550"/>
                <a:gd name="T21" fmla="*/ 830 h 1698"/>
                <a:gd name="T22" fmla="*/ 491 w 550"/>
                <a:gd name="T23" fmla="*/ 831 h 1698"/>
                <a:gd name="T24" fmla="*/ 473 w 550"/>
                <a:gd name="T25" fmla="*/ 823 h 1698"/>
                <a:gd name="T26" fmla="*/ 461 w 550"/>
                <a:gd name="T27" fmla="*/ 806 h 1698"/>
                <a:gd name="T28" fmla="*/ 454 w 550"/>
                <a:gd name="T29" fmla="*/ 788 h 1698"/>
                <a:gd name="T30" fmla="*/ 451 w 550"/>
                <a:gd name="T31" fmla="*/ 768 h 1698"/>
                <a:gd name="T32" fmla="*/ 419 w 550"/>
                <a:gd name="T33" fmla="*/ 1600 h 1698"/>
                <a:gd name="T34" fmla="*/ 411 w 550"/>
                <a:gd name="T35" fmla="*/ 1642 h 1698"/>
                <a:gd name="T36" fmla="*/ 397 w 550"/>
                <a:gd name="T37" fmla="*/ 1675 h 1698"/>
                <a:gd name="T38" fmla="*/ 375 w 550"/>
                <a:gd name="T39" fmla="*/ 1690 h 1698"/>
                <a:gd name="T40" fmla="*/ 355 w 550"/>
                <a:gd name="T41" fmla="*/ 1697 h 1698"/>
                <a:gd name="T42" fmla="*/ 331 w 550"/>
                <a:gd name="T43" fmla="*/ 1690 h 1698"/>
                <a:gd name="T44" fmla="*/ 311 w 550"/>
                <a:gd name="T45" fmla="*/ 1674 h 1698"/>
                <a:gd name="T46" fmla="*/ 298 w 550"/>
                <a:gd name="T47" fmla="*/ 1647 h 1698"/>
                <a:gd name="T48" fmla="*/ 291 w 550"/>
                <a:gd name="T49" fmla="*/ 1623 h 1698"/>
                <a:gd name="T50" fmla="*/ 256 w 550"/>
                <a:gd name="T51" fmla="*/ 811 h 1698"/>
                <a:gd name="T52" fmla="*/ 253 w 550"/>
                <a:gd name="T53" fmla="*/ 1629 h 1698"/>
                <a:gd name="T54" fmla="*/ 238 w 550"/>
                <a:gd name="T55" fmla="*/ 1666 h 1698"/>
                <a:gd name="T56" fmla="*/ 217 w 550"/>
                <a:gd name="T57" fmla="*/ 1690 h 1698"/>
                <a:gd name="T58" fmla="*/ 187 w 550"/>
                <a:gd name="T59" fmla="*/ 1697 h 1698"/>
                <a:gd name="T60" fmla="*/ 165 w 550"/>
                <a:gd name="T61" fmla="*/ 1689 h 1698"/>
                <a:gd name="T62" fmla="*/ 145 w 550"/>
                <a:gd name="T63" fmla="*/ 1669 h 1698"/>
                <a:gd name="T64" fmla="*/ 132 w 550"/>
                <a:gd name="T65" fmla="*/ 1642 h 1698"/>
                <a:gd name="T66" fmla="*/ 126 w 550"/>
                <a:gd name="T67" fmla="*/ 1609 h 1698"/>
                <a:gd name="T68" fmla="*/ 95 w 550"/>
                <a:gd name="T69" fmla="*/ 768 h 1698"/>
                <a:gd name="T70" fmla="*/ 90 w 550"/>
                <a:gd name="T71" fmla="*/ 795 h 1698"/>
                <a:gd name="T72" fmla="*/ 82 w 550"/>
                <a:gd name="T73" fmla="*/ 809 h 1698"/>
                <a:gd name="T74" fmla="*/ 70 w 550"/>
                <a:gd name="T75" fmla="*/ 825 h 1698"/>
                <a:gd name="T76" fmla="*/ 59 w 550"/>
                <a:gd name="T77" fmla="*/ 831 h 1698"/>
                <a:gd name="T78" fmla="*/ 41 w 550"/>
                <a:gd name="T79" fmla="*/ 832 h 1698"/>
                <a:gd name="T80" fmla="*/ 28 w 550"/>
                <a:gd name="T81" fmla="*/ 827 h 1698"/>
                <a:gd name="T82" fmla="*/ 16 w 550"/>
                <a:gd name="T83" fmla="*/ 817 h 1698"/>
                <a:gd name="T84" fmla="*/ 7 w 550"/>
                <a:gd name="T85" fmla="*/ 802 h 1698"/>
                <a:gd name="T86" fmla="*/ 2 w 550"/>
                <a:gd name="T87" fmla="*/ 784 h 1698"/>
                <a:gd name="T88" fmla="*/ 0 w 550"/>
                <a:gd name="T89" fmla="*/ 138 h 1698"/>
                <a:gd name="T90" fmla="*/ 11 w 550"/>
                <a:gd name="T91" fmla="*/ 84 h 1698"/>
                <a:gd name="T92" fmla="*/ 31 w 550"/>
                <a:gd name="T93" fmla="*/ 51 h 1698"/>
                <a:gd name="T94" fmla="*/ 66 w 550"/>
                <a:gd name="T95" fmla="*/ 20 h 1698"/>
                <a:gd name="T96" fmla="*/ 103 w 550"/>
                <a:gd name="T97" fmla="*/ 5 h 16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0"/>
                <a:gd name="T148" fmla="*/ 0 h 1698"/>
                <a:gd name="T149" fmla="*/ 550 w 550"/>
                <a:gd name="T150" fmla="*/ 1698 h 16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0" h="1698">
                  <a:moveTo>
                    <a:pt x="130" y="0"/>
                  </a:moveTo>
                  <a:lnTo>
                    <a:pt x="419" y="0"/>
                  </a:lnTo>
                  <a:lnTo>
                    <a:pt x="428" y="0"/>
                  </a:lnTo>
                  <a:lnTo>
                    <a:pt x="436" y="1"/>
                  </a:lnTo>
                  <a:lnTo>
                    <a:pt x="443" y="3"/>
                  </a:lnTo>
                  <a:lnTo>
                    <a:pt x="451" y="5"/>
                  </a:lnTo>
                  <a:lnTo>
                    <a:pt x="457" y="7"/>
                  </a:lnTo>
                  <a:lnTo>
                    <a:pt x="463" y="10"/>
                  </a:lnTo>
                  <a:lnTo>
                    <a:pt x="472" y="13"/>
                  </a:lnTo>
                  <a:lnTo>
                    <a:pt x="480" y="19"/>
                  </a:lnTo>
                  <a:lnTo>
                    <a:pt x="484" y="22"/>
                  </a:lnTo>
                  <a:lnTo>
                    <a:pt x="492" y="27"/>
                  </a:lnTo>
                  <a:lnTo>
                    <a:pt x="501" y="34"/>
                  </a:lnTo>
                  <a:lnTo>
                    <a:pt x="507" y="41"/>
                  </a:lnTo>
                  <a:lnTo>
                    <a:pt x="514" y="50"/>
                  </a:lnTo>
                  <a:lnTo>
                    <a:pt x="522" y="60"/>
                  </a:lnTo>
                  <a:lnTo>
                    <a:pt x="528" y="70"/>
                  </a:lnTo>
                  <a:lnTo>
                    <a:pt x="535" y="81"/>
                  </a:lnTo>
                  <a:lnTo>
                    <a:pt x="540" y="95"/>
                  </a:lnTo>
                  <a:lnTo>
                    <a:pt x="543" y="105"/>
                  </a:lnTo>
                  <a:lnTo>
                    <a:pt x="549" y="117"/>
                  </a:lnTo>
                  <a:lnTo>
                    <a:pt x="549" y="130"/>
                  </a:lnTo>
                  <a:lnTo>
                    <a:pt x="549" y="141"/>
                  </a:lnTo>
                  <a:lnTo>
                    <a:pt x="549" y="769"/>
                  </a:lnTo>
                  <a:lnTo>
                    <a:pt x="545" y="776"/>
                  </a:lnTo>
                  <a:lnTo>
                    <a:pt x="543" y="784"/>
                  </a:lnTo>
                  <a:lnTo>
                    <a:pt x="542" y="792"/>
                  </a:lnTo>
                  <a:lnTo>
                    <a:pt x="540" y="799"/>
                  </a:lnTo>
                  <a:lnTo>
                    <a:pt x="535" y="807"/>
                  </a:lnTo>
                  <a:lnTo>
                    <a:pt x="531" y="814"/>
                  </a:lnTo>
                  <a:lnTo>
                    <a:pt x="524" y="821"/>
                  </a:lnTo>
                  <a:lnTo>
                    <a:pt x="517" y="827"/>
                  </a:lnTo>
                  <a:lnTo>
                    <a:pt x="513" y="830"/>
                  </a:lnTo>
                  <a:lnTo>
                    <a:pt x="506" y="832"/>
                  </a:lnTo>
                  <a:lnTo>
                    <a:pt x="498" y="832"/>
                  </a:lnTo>
                  <a:lnTo>
                    <a:pt x="491" y="831"/>
                  </a:lnTo>
                  <a:lnTo>
                    <a:pt x="484" y="828"/>
                  </a:lnTo>
                  <a:lnTo>
                    <a:pt x="478" y="826"/>
                  </a:lnTo>
                  <a:lnTo>
                    <a:pt x="473" y="823"/>
                  </a:lnTo>
                  <a:lnTo>
                    <a:pt x="469" y="817"/>
                  </a:lnTo>
                  <a:lnTo>
                    <a:pt x="463" y="812"/>
                  </a:lnTo>
                  <a:lnTo>
                    <a:pt x="461" y="806"/>
                  </a:lnTo>
                  <a:lnTo>
                    <a:pt x="457" y="799"/>
                  </a:lnTo>
                  <a:lnTo>
                    <a:pt x="454" y="793"/>
                  </a:lnTo>
                  <a:lnTo>
                    <a:pt x="454" y="788"/>
                  </a:lnTo>
                  <a:lnTo>
                    <a:pt x="452" y="781"/>
                  </a:lnTo>
                  <a:lnTo>
                    <a:pt x="451" y="776"/>
                  </a:lnTo>
                  <a:lnTo>
                    <a:pt x="451" y="768"/>
                  </a:lnTo>
                  <a:lnTo>
                    <a:pt x="451" y="287"/>
                  </a:lnTo>
                  <a:lnTo>
                    <a:pt x="419" y="287"/>
                  </a:lnTo>
                  <a:lnTo>
                    <a:pt x="419" y="1600"/>
                  </a:lnTo>
                  <a:lnTo>
                    <a:pt x="419" y="1613"/>
                  </a:lnTo>
                  <a:lnTo>
                    <a:pt x="417" y="1628"/>
                  </a:lnTo>
                  <a:lnTo>
                    <a:pt x="411" y="1642"/>
                  </a:lnTo>
                  <a:lnTo>
                    <a:pt x="408" y="1655"/>
                  </a:lnTo>
                  <a:lnTo>
                    <a:pt x="402" y="1665"/>
                  </a:lnTo>
                  <a:lnTo>
                    <a:pt x="397" y="1675"/>
                  </a:lnTo>
                  <a:lnTo>
                    <a:pt x="390" y="1680"/>
                  </a:lnTo>
                  <a:lnTo>
                    <a:pt x="382" y="1688"/>
                  </a:lnTo>
                  <a:lnTo>
                    <a:pt x="375" y="1690"/>
                  </a:lnTo>
                  <a:lnTo>
                    <a:pt x="370" y="1694"/>
                  </a:lnTo>
                  <a:lnTo>
                    <a:pt x="363" y="1695"/>
                  </a:lnTo>
                  <a:lnTo>
                    <a:pt x="355" y="1697"/>
                  </a:lnTo>
                  <a:lnTo>
                    <a:pt x="348" y="1697"/>
                  </a:lnTo>
                  <a:lnTo>
                    <a:pt x="340" y="1694"/>
                  </a:lnTo>
                  <a:lnTo>
                    <a:pt x="331" y="1690"/>
                  </a:lnTo>
                  <a:lnTo>
                    <a:pt x="324" y="1685"/>
                  </a:lnTo>
                  <a:lnTo>
                    <a:pt x="317" y="1680"/>
                  </a:lnTo>
                  <a:lnTo>
                    <a:pt x="311" y="1674"/>
                  </a:lnTo>
                  <a:lnTo>
                    <a:pt x="308" y="1666"/>
                  </a:lnTo>
                  <a:lnTo>
                    <a:pt x="302" y="1657"/>
                  </a:lnTo>
                  <a:lnTo>
                    <a:pt x="298" y="1647"/>
                  </a:lnTo>
                  <a:lnTo>
                    <a:pt x="294" y="1639"/>
                  </a:lnTo>
                  <a:lnTo>
                    <a:pt x="293" y="1631"/>
                  </a:lnTo>
                  <a:lnTo>
                    <a:pt x="291" y="1623"/>
                  </a:lnTo>
                  <a:lnTo>
                    <a:pt x="290" y="1612"/>
                  </a:lnTo>
                  <a:lnTo>
                    <a:pt x="290" y="811"/>
                  </a:lnTo>
                  <a:lnTo>
                    <a:pt x="256" y="811"/>
                  </a:lnTo>
                  <a:lnTo>
                    <a:pt x="256" y="1607"/>
                  </a:lnTo>
                  <a:lnTo>
                    <a:pt x="254" y="1618"/>
                  </a:lnTo>
                  <a:lnTo>
                    <a:pt x="253" y="1629"/>
                  </a:lnTo>
                  <a:lnTo>
                    <a:pt x="249" y="1642"/>
                  </a:lnTo>
                  <a:lnTo>
                    <a:pt x="245" y="1653"/>
                  </a:lnTo>
                  <a:lnTo>
                    <a:pt x="238" y="1666"/>
                  </a:lnTo>
                  <a:lnTo>
                    <a:pt x="232" y="1675"/>
                  </a:lnTo>
                  <a:lnTo>
                    <a:pt x="225" y="1684"/>
                  </a:lnTo>
                  <a:lnTo>
                    <a:pt x="217" y="1690"/>
                  </a:lnTo>
                  <a:lnTo>
                    <a:pt x="207" y="1694"/>
                  </a:lnTo>
                  <a:lnTo>
                    <a:pt x="198" y="1697"/>
                  </a:lnTo>
                  <a:lnTo>
                    <a:pt x="187" y="1697"/>
                  </a:lnTo>
                  <a:lnTo>
                    <a:pt x="180" y="1694"/>
                  </a:lnTo>
                  <a:lnTo>
                    <a:pt x="173" y="1693"/>
                  </a:lnTo>
                  <a:lnTo>
                    <a:pt x="165" y="1689"/>
                  </a:lnTo>
                  <a:lnTo>
                    <a:pt x="159" y="1684"/>
                  </a:lnTo>
                  <a:lnTo>
                    <a:pt x="151" y="1676"/>
                  </a:lnTo>
                  <a:lnTo>
                    <a:pt x="145" y="1669"/>
                  </a:lnTo>
                  <a:lnTo>
                    <a:pt x="140" y="1661"/>
                  </a:lnTo>
                  <a:lnTo>
                    <a:pt x="136" y="1651"/>
                  </a:lnTo>
                  <a:lnTo>
                    <a:pt x="132" y="1642"/>
                  </a:lnTo>
                  <a:lnTo>
                    <a:pt x="130" y="1632"/>
                  </a:lnTo>
                  <a:lnTo>
                    <a:pt x="129" y="1624"/>
                  </a:lnTo>
                  <a:lnTo>
                    <a:pt x="126" y="1609"/>
                  </a:lnTo>
                  <a:lnTo>
                    <a:pt x="128" y="287"/>
                  </a:lnTo>
                  <a:lnTo>
                    <a:pt x="95" y="287"/>
                  </a:lnTo>
                  <a:lnTo>
                    <a:pt x="95" y="768"/>
                  </a:lnTo>
                  <a:lnTo>
                    <a:pt x="95" y="776"/>
                  </a:lnTo>
                  <a:lnTo>
                    <a:pt x="93" y="785"/>
                  </a:lnTo>
                  <a:lnTo>
                    <a:pt x="90" y="795"/>
                  </a:lnTo>
                  <a:lnTo>
                    <a:pt x="86" y="802"/>
                  </a:lnTo>
                  <a:lnTo>
                    <a:pt x="85" y="806"/>
                  </a:lnTo>
                  <a:lnTo>
                    <a:pt x="82" y="809"/>
                  </a:lnTo>
                  <a:lnTo>
                    <a:pt x="78" y="814"/>
                  </a:lnTo>
                  <a:lnTo>
                    <a:pt x="75" y="819"/>
                  </a:lnTo>
                  <a:lnTo>
                    <a:pt x="70" y="825"/>
                  </a:lnTo>
                  <a:lnTo>
                    <a:pt x="67" y="826"/>
                  </a:lnTo>
                  <a:lnTo>
                    <a:pt x="63" y="828"/>
                  </a:lnTo>
                  <a:lnTo>
                    <a:pt x="59" y="831"/>
                  </a:lnTo>
                  <a:lnTo>
                    <a:pt x="55" y="832"/>
                  </a:lnTo>
                  <a:lnTo>
                    <a:pt x="49" y="832"/>
                  </a:lnTo>
                  <a:lnTo>
                    <a:pt x="41" y="832"/>
                  </a:lnTo>
                  <a:lnTo>
                    <a:pt x="38" y="831"/>
                  </a:lnTo>
                  <a:lnTo>
                    <a:pt x="33" y="828"/>
                  </a:lnTo>
                  <a:lnTo>
                    <a:pt x="28" y="827"/>
                  </a:lnTo>
                  <a:lnTo>
                    <a:pt x="25" y="825"/>
                  </a:lnTo>
                  <a:lnTo>
                    <a:pt x="22" y="821"/>
                  </a:lnTo>
                  <a:lnTo>
                    <a:pt x="16" y="817"/>
                  </a:lnTo>
                  <a:lnTo>
                    <a:pt x="15" y="813"/>
                  </a:lnTo>
                  <a:lnTo>
                    <a:pt x="11" y="807"/>
                  </a:lnTo>
                  <a:lnTo>
                    <a:pt x="7" y="802"/>
                  </a:lnTo>
                  <a:lnTo>
                    <a:pt x="5" y="795"/>
                  </a:lnTo>
                  <a:lnTo>
                    <a:pt x="4" y="792"/>
                  </a:lnTo>
                  <a:lnTo>
                    <a:pt x="2" y="784"/>
                  </a:lnTo>
                  <a:lnTo>
                    <a:pt x="1" y="778"/>
                  </a:lnTo>
                  <a:lnTo>
                    <a:pt x="0" y="770"/>
                  </a:lnTo>
                  <a:lnTo>
                    <a:pt x="0" y="138"/>
                  </a:lnTo>
                  <a:lnTo>
                    <a:pt x="1" y="117"/>
                  </a:lnTo>
                  <a:lnTo>
                    <a:pt x="5" y="100"/>
                  </a:lnTo>
                  <a:lnTo>
                    <a:pt x="11" y="84"/>
                  </a:lnTo>
                  <a:lnTo>
                    <a:pt x="16" y="72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2" y="38"/>
                  </a:lnTo>
                  <a:lnTo>
                    <a:pt x="56" y="27"/>
                  </a:lnTo>
                  <a:lnTo>
                    <a:pt x="66" y="20"/>
                  </a:lnTo>
                  <a:lnTo>
                    <a:pt x="75" y="15"/>
                  </a:lnTo>
                  <a:lnTo>
                    <a:pt x="90" y="8"/>
                  </a:lnTo>
                  <a:lnTo>
                    <a:pt x="103" y="5"/>
                  </a:lnTo>
                  <a:lnTo>
                    <a:pt x="118" y="1"/>
                  </a:lnTo>
                  <a:lnTo>
                    <a:pt x="13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259" y="1313"/>
              <a:ext cx="224" cy="3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09800" y="1340768"/>
            <a:ext cx="358775" cy="954089"/>
            <a:chOff x="4158" y="1296"/>
            <a:chExt cx="702" cy="2113"/>
          </a:xfrm>
          <a:solidFill>
            <a:srgbClr val="FF00FF"/>
          </a:solidFill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158" y="1698"/>
              <a:ext cx="702" cy="1711"/>
            </a:xfrm>
            <a:custGeom>
              <a:avLst/>
              <a:gdLst>
                <a:gd name="T0" fmla="*/ 520 w 702"/>
                <a:gd name="T1" fmla="*/ 2 h 1711"/>
                <a:gd name="T2" fmla="*/ 543 w 702"/>
                <a:gd name="T3" fmla="*/ 10 h 1711"/>
                <a:gd name="T4" fmla="*/ 564 w 702"/>
                <a:gd name="T5" fmla="*/ 31 h 1711"/>
                <a:gd name="T6" fmla="*/ 579 w 702"/>
                <a:gd name="T7" fmla="*/ 57 h 1711"/>
                <a:gd name="T8" fmla="*/ 592 w 702"/>
                <a:gd name="T9" fmla="*/ 85 h 1711"/>
                <a:gd name="T10" fmla="*/ 599 w 702"/>
                <a:gd name="T11" fmla="*/ 119 h 1711"/>
                <a:gd name="T12" fmla="*/ 696 w 702"/>
                <a:gd name="T13" fmla="*/ 643 h 1711"/>
                <a:gd name="T14" fmla="*/ 698 w 702"/>
                <a:gd name="T15" fmla="*/ 676 h 1711"/>
                <a:gd name="T16" fmla="*/ 687 w 702"/>
                <a:gd name="T17" fmla="*/ 705 h 1711"/>
                <a:gd name="T18" fmla="*/ 667 w 702"/>
                <a:gd name="T19" fmla="*/ 726 h 1711"/>
                <a:gd name="T20" fmla="*/ 646 w 702"/>
                <a:gd name="T21" fmla="*/ 731 h 1711"/>
                <a:gd name="T22" fmla="*/ 626 w 702"/>
                <a:gd name="T23" fmla="*/ 725 h 1711"/>
                <a:gd name="T24" fmla="*/ 608 w 702"/>
                <a:gd name="T25" fmla="*/ 707 h 1711"/>
                <a:gd name="T26" fmla="*/ 597 w 702"/>
                <a:gd name="T27" fmla="*/ 677 h 1711"/>
                <a:gd name="T28" fmla="*/ 634 w 702"/>
                <a:gd name="T29" fmla="*/ 1056 h 1711"/>
                <a:gd name="T30" fmla="*/ 506 w 702"/>
                <a:gd name="T31" fmla="*/ 1643 h 1711"/>
                <a:gd name="T32" fmla="*/ 495 w 702"/>
                <a:gd name="T33" fmla="*/ 1674 h 1711"/>
                <a:gd name="T34" fmla="*/ 479 w 702"/>
                <a:gd name="T35" fmla="*/ 1696 h 1711"/>
                <a:gd name="T36" fmla="*/ 456 w 702"/>
                <a:gd name="T37" fmla="*/ 1706 h 1711"/>
                <a:gd name="T38" fmla="*/ 436 w 702"/>
                <a:gd name="T39" fmla="*/ 1707 h 1711"/>
                <a:gd name="T40" fmla="*/ 412 w 702"/>
                <a:gd name="T41" fmla="*/ 1698 h 1711"/>
                <a:gd name="T42" fmla="*/ 396 w 702"/>
                <a:gd name="T43" fmla="*/ 1678 h 1711"/>
                <a:gd name="T44" fmla="*/ 387 w 702"/>
                <a:gd name="T45" fmla="*/ 1656 h 1711"/>
                <a:gd name="T46" fmla="*/ 381 w 702"/>
                <a:gd name="T47" fmla="*/ 1629 h 1711"/>
                <a:gd name="T48" fmla="*/ 319 w 702"/>
                <a:gd name="T49" fmla="*/ 1629 h 1711"/>
                <a:gd name="T50" fmla="*/ 313 w 702"/>
                <a:gd name="T51" fmla="*/ 1656 h 1711"/>
                <a:gd name="T52" fmla="*/ 303 w 702"/>
                <a:gd name="T53" fmla="*/ 1682 h 1711"/>
                <a:gd name="T54" fmla="*/ 284 w 702"/>
                <a:gd name="T55" fmla="*/ 1700 h 1711"/>
                <a:gd name="T56" fmla="*/ 263 w 702"/>
                <a:gd name="T57" fmla="*/ 1710 h 1711"/>
                <a:gd name="T58" fmla="*/ 240 w 702"/>
                <a:gd name="T59" fmla="*/ 1706 h 1711"/>
                <a:gd name="T60" fmla="*/ 220 w 702"/>
                <a:gd name="T61" fmla="*/ 1694 h 1711"/>
                <a:gd name="T62" fmla="*/ 208 w 702"/>
                <a:gd name="T63" fmla="*/ 1676 h 1711"/>
                <a:gd name="T64" fmla="*/ 196 w 702"/>
                <a:gd name="T65" fmla="*/ 1647 h 1711"/>
                <a:gd name="T66" fmla="*/ 193 w 702"/>
                <a:gd name="T67" fmla="*/ 1060 h 1711"/>
                <a:gd name="T68" fmla="*/ 193 w 702"/>
                <a:gd name="T69" fmla="*/ 239 h 1711"/>
                <a:gd name="T70" fmla="*/ 94 w 702"/>
                <a:gd name="T71" fmla="*/ 710 h 1711"/>
                <a:gd name="T72" fmla="*/ 79 w 702"/>
                <a:gd name="T73" fmla="*/ 734 h 1711"/>
                <a:gd name="T74" fmla="*/ 56 w 702"/>
                <a:gd name="T75" fmla="*/ 744 h 1711"/>
                <a:gd name="T76" fmla="*/ 33 w 702"/>
                <a:gd name="T77" fmla="*/ 740 h 1711"/>
                <a:gd name="T78" fmla="*/ 14 w 702"/>
                <a:gd name="T79" fmla="*/ 722 h 1711"/>
                <a:gd name="T80" fmla="*/ 3 w 702"/>
                <a:gd name="T81" fmla="*/ 698 h 1711"/>
                <a:gd name="T82" fmla="*/ 0 w 702"/>
                <a:gd name="T83" fmla="*/ 670 h 1711"/>
                <a:gd name="T84" fmla="*/ 100 w 702"/>
                <a:gd name="T85" fmla="*/ 142 h 1711"/>
                <a:gd name="T86" fmla="*/ 103 w 702"/>
                <a:gd name="T87" fmla="*/ 109 h 1711"/>
                <a:gd name="T88" fmla="*/ 111 w 702"/>
                <a:gd name="T89" fmla="*/ 81 h 1711"/>
                <a:gd name="T90" fmla="*/ 126 w 702"/>
                <a:gd name="T91" fmla="*/ 48 h 1711"/>
                <a:gd name="T92" fmla="*/ 144 w 702"/>
                <a:gd name="T93" fmla="*/ 24 h 1711"/>
                <a:gd name="T94" fmla="*/ 166 w 702"/>
                <a:gd name="T95" fmla="*/ 7 h 17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2"/>
                <a:gd name="T145" fmla="*/ 0 h 1711"/>
                <a:gd name="T146" fmla="*/ 702 w 702"/>
                <a:gd name="T147" fmla="*/ 1711 h 17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2" h="1711">
                  <a:moveTo>
                    <a:pt x="190" y="0"/>
                  </a:moveTo>
                  <a:lnTo>
                    <a:pt x="511" y="0"/>
                  </a:lnTo>
                  <a:lnTo>
                    <a:pt x="520" y="2"/>
                  </a:lnTo>
                  <a:lnTo>
                    <a:pt x="528" y="4"/>
                  </a:lnTo>
                  <a:lnTo>
                    <a:pt x="535" y="7"/>
                  </a:lnTo>
                  <a:lnTo>
                    <a:pt x="543" y="10"/>
                  </a:lnTo>
                  <a:lnTo>
                    <a:pt x="550" y="16"/>
                  </a:lnTo>
                  <a:lnTo>
                    <a:pt x="558" y="24"/>
                  </a:lnTo>
                  <a:lnTo>
                    <a:pt x="564" y="31"/>
                  </a:lnTo>
                  <a:lnTo>
                    <a:pt x="570" y="39"/>
                  </a:lnTo>
                  <a:lnTo>
                    <a:pt x="576" y="48"/>
                  </a:lnTo>
                  <a:lnTo>
                    <a:pt x="579" y="57"/>
                  </a:lnTo>
                  <a:lnTo>
                    <a:pt x="585" y="64"/>
                  </a:lnTo>
                  <a:lnTo>
                    <a:pt x="588" y="75"/>
                  </a:lnTo>
                  <a:lnTo>
                    <a:pt x="592" y="85"/>
                  </a:lnTo>
                  <a:lnTo>
                    <a:pt x="594" y="93"/>
                  </a:lnTo>
                  <a:lnTo>
                    <a:pt x="596" y="105"/>
                  </a:lnTo>
                  <a:lnTo>
                    <a:pt x="599" y="119"/>
                  </a:lnTo>
                  <a:lnTo>
                    <a:pt x="601" y="132"/>
                  </a:lnTo>
                  <a:lnTo>
                    <a:pt x="603" y="147"/>
                  </a:lnTo>
                  <a:lnTo>
                    <a:pt x="696" y="643"/>
                  </a:lnTo>
                  <a:lnTo>
                    <a:pt x="701" y="653"/>
                  </a:lnTo>
                  <a:lnTo>
                    <a:pt x="701" y="664"/>
                  </a:lnTo>
                  <a:lnTo>
                    <a:pt x="698" y="676"/>
                  </a:lnTo>
                  <a:lnTo>
                    <a:pt x="696" y="686"/>
                  </a:lnTo>
                  <a:lnTo>
                    <a:pt x="693" y="695"/>
                  </a:lnTo>
                  <a:lnTo>
                    <a:pt x="687" y="705"/>
                  </a:lnTo>
                  <a:lnTo>
                    <a:pt x="681" y="714"/>
                  </a:lnTo>
                  <a:lnTo>
                    <a:pt x="675" y="721"/>
                  </a:lnTo>
                  <a:lnTo>
                    <a:pt x="667" y="726"/>
                  </a:lnTo>
                  <a:lnTo>
                    <a:pt x="660" y="729"/>
                  </a:lnTo>
                  <a:lnTo>
                    <a:pt x="654" y="731"/>
                  </a:lnTo>
                  <a:lnTo>
                    <a:pt x="646" y="731"/>
                  </a:lnTo>
                  <a:lnTo>
                    <a:pt x="640" y="730"/>
                  </a:lnTo>
                  <a:lnTo>
                    <a:pt x="632" y="728"/>
                  </a:lnTo>
                  <a:lnTo>
                    <a:pt x="626" y="725"/>
                  </a:lnTo>
                  <a:lnTo>
                    <a:pt x="619" y="719"/>
                  </a:lnTo>
                  <a:lnTo>
                    <a:pt x="614" y="713"/>
                  </a:lnTo>
                  <a:lnTo>
                    <a:pt x="608" y="707"/>
                  </a:lnTo>
                  <a:lnTo>
                    <a:pt x="603" y="697"/>
                  </a:lnTo>
                  <a:lnTo>
                    <a:pt x="599" y="686"/>
                  </a:lnTo>
                  <a:lnTo>
                    <a:pt x="597" y="677"/>
                  </a:lnTo>
                  <a:lnTo>
                    <a:pt x="506" y="240"/>
                  </a:lnTo>
                  <a:lnTo>
                    <a:pt x="477" y="240"/>
                  </a:lnTo>
                  <a:lnTo>
                    <a:pt x="634" y="1056"/>
                  </a:lnTo>
                  <a:lnTo>
                    <a:pt x="506" y="1056"/>
                  </a:lnTo>
                  <a:lnTo>
                    <a:pt x="508" y="1629"/>
                  </a:lnTo>
                  <a:lnTo>
                    <a:pt x="506" y="1643"/>
                  </a:lnTo>
                  <a:lnTo>
                    <a:pt x="504" y="1652"/>
                  </a:lnTo>
                  <a:lnTo>
                    <a:pt x="500" y="1663"/>
                  </a:lnTo>
                  <a:lnTo>
                    <a:pt x="495" y="1674"/>
                  </a:lnTo>
                  <a:lnTo>
                    <a:pt x="489" y="1681"/>
                  </a:lnTo>
                  <a:lnTo>
                    <a:pt x="486" y="1688"/>
                  </a:lnTo>
                  <a:lnTo>
                    <a:pt x="479" y="1696"/>
                  </a:lnTo>
                  <a:lnTo>
                    <a:pt x="471" y="1701"/>
                  </a:lnTo>
                  <a:lnTo>
                    <a:pt x="464" y="1705"/>
                  </a:lnTo>
                  <a:lnTo>
                    <a:pt x="456" y="1706"/>
                  </a:lnTo>
                  <a:lnTo>
                    <a:pt x="450" y="1710"/>
                  </a:lnTo>
                  <a:lnTo>
                    <a:pt x="444" y="1710"/>
                  </a:lnTo>
                  <a:lnTo>
                    <a:pt x="436" y="1707"/>
                  </a:lnTo>
                  <a:lnTo>
                    <a:pt x="427" y="1706"/>
                  </a:lnTo>
                  <a:lnTo>
                    <a:pt x="420" y="1701"/>
                  </a:lnTo>
                  <a:lnTo>
                    <a:pt x="412" y="1698"/>
                  </a:lnTo>
                  <a:lnTo>
                    <a:pt x="407" y="1693"/>
                  </a:lnTo>
                  <a:lnTo>
                    <a:pt x="401" y="1686"/>
                  </a:lnTo>
                  <a:lnTo>
                    <a:pt x="396" y="1678"/>
                  </a:lnTo>
                  <a:lnTo>
                    <a:pt x="392" y="1671"/>
                  </a:lnTo>
                  <a:lnTo>
                    <a:pt x="389" y="1663"/>
                  </a:lnTo>
                  <a:lnTo>
                    <a:pt x="387" y="1656"/>
                  </a:lnTo>
                  <a:lnTo>
                    <a:pt x="385" y="1647"/>
                  </a:lnTo>
                  <a:lnTo>
                    <a:pt x="383" y="1638"/>
                  </a:lnTo>
                  <a:lnTo>
                    <a:pt x="381" y="1629"/>
                  </a:lnTo>
                  <a:lnTo>
                    <a:pt x="381" y="1060"/>
                  </a:lnTo>
                  <a:lnTo>
                    <a:pt x="319" y="1060"/>
                  </a:lnTo>
                  <a:lnTo>
                    <a:pt x="319" y="1629"/>
                  </a:lnTo>
                  <a:lnTo>
                    <a:pt x="318" y="1639"/>
                  </a:lnTo>
                  <a:lnTo>
                    <a:pt x="316" y="1647"/>
                  </a:lnTo>
                  <a:lnTo>
                    <a:pt x="313" y="1656"/>
                  </a:lnTo>
                  <a:lnTo>
                    <a:pt x="310" y="1664"/>
                  </a:lnTo>
                  <a:lnTo>
                    <a:pt x="307" y="1674"/>
                  </a:lnTo>
                  <a:lnTo>
                    <a:pt x="303" y="1682"/>
                  </a:lnTo>
                  <a:lnTo>
                    <a:pt x="298" y="1688"/>
                  </a:lnTo>
                  <a:lnTo>
                    <a:pt x="290" y="1695"/>
                  </a:lnTo>
                  <a:lnTo>
                    <a:pt x="284" y="1700"/>
                  </a:lnTo>
                  <a:lnTo>
                    <a:pt x="277" y="1705"/>
                  </a:lnTo>
                  <a:lnTo>
                    <a:pt x="270" y="1706"/>
                  </a:lnTo>
                  <a:lnTo>
                    <a:pt x="263" y="1710"/>
                  </a:lnTo>
                  <a:lnTo>
                    <a:pt x="255" y="1710"/>
                  </a:lnTo>
                  <a:lnTo>
                    <a:pt x="248" y="1707"/>
                  </a:lnTo>
                  <a:lnTo>
                    <a:pt x="240" y="1706"/>
                  </a:lnTo>
                  <a:lnTo>
                    <a:pt x="234" y="1702"/>
                  </a:lnTo>
                  <a:lnTo>
                    <a:pt x="226" y="1699"/>
                  </a:lnTo>
                  <a:lnTo>
                    <a:pt x="220" y="1694"/>
                  </a:lnTo>
                  <a:lnTo>
                    <a:pt x="214" y="1688"/>
                  </a:lnTo>
                  <a:lnTo>
                    <a:pt x="210" y="1682"/>
                  </a:lnTo>
                  <a:lnTo>
                    <a:pt x="208" y="1676"/>
                  </a:lnTo>
                  <a:lnTo>
                    <a:pt x="202" y="1667"/>
                  </a:lnTo>
                  <a:lnTo>
                    <a:pt x="199" y="1658"/>
                  </a:lnTo>
                  <a:lnTo>
                    <a:pt x="196" y="1647"/>
                  </a:lnTo>
                  <a:lnTo>
                    <a:pt x="195" y="1639"/>
                  </a:lnTo>
                  <a:lnTo>
                    <a:pt x="193" y="1629"/>
                  </a:lnTo>
                  <a:lnTo>
                    <a:pt x="193" y="1060"/>
                  </a:lnTo>
                  <a:lnTo>
                    <a:pt x="68" y="1060"/>
                  </a:lnTo>
                  <a:lnTo>
                    <a:pt x="225" y="239"/>
                  </a:lnTo>
                  <a:lnTo>
                    <a:pt x="193" y="239"/>
                  </a:lnTo>
                  <a:lnTo>
                    <a:pt x="102" y="683"/>
                  </a:lnTo>
                  <a:lnTo>
                    <a:pt x="97" y="698"/>
                  </a:lnTo>
                  <a:lnTo>
                    <a:pt x="94" y="710"/>
                  </a:lnTo>
                  <a:lnTo>
                    <a:pt x="91" y="719"/>
                  </a:lnTo>
                  <a:lnTo>
                    <a:pt x="85" y="728"/>
                  </a:lnTo>
                  <a:lnTo>
                    <a:pt x="79" y="734"/>
                  </a:lnTo>
                  <a:lnTo>
                    <a:pt x="73" y="737"/>
                  </a:lnTo>
                  <a:lnTo>
                    <a:pt x="63" y="741"/>
                  </a:lnTo>
                  <a:lnTo>
                    <a:pt x="56" y="744"/>
                  </a:lnTo>
                  <a:lnTo>
                    <a:pt x="45" y="742"/>
                  </a:lnTo>
                  <a:lnTo>
                    <a:pt x="39" y="741"/>
                  </a:lnTo>
                  <a:lnTo>
                    <a:pt x="33" y="740"/>
                  </a:lnTo>
                  <a:lnTo>
                    <a:pt x="27" y="736"/>
                  </a:lnTo>
                  <a:lnTo>
                    <a:pt x="19" y="731"/>
                  </a:lnTo>
                  <a:lnTo>
                    <a:pt x="14" y="722"/>
                  </a:lnTo>
                  <a:lnTo>
                    <a:pt x="9" y="716"/>
                  </a:lnTo>
                  <a:lnTo>
                    <a:pt x="4" y="707"/>
                  </a:lnTo>
                  <a:lnTo>
                    <a:pt x="3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3"/>
                  </a:lnTo>
                  <a:lnTo>
                    <a:pt x="1" y="655"/>
                  </a:lnTo>
                  <a:lnTo>
                    <a:pt x="100" y="142"/>
                  </a:lnTo>
                  <a:lnTo>
                    <a:pt x="100" y="128"/>
                  </a:lnTo>
                  <a:lnTo>
                    <a:pt x="102" y="118"/>
                  </a:lnTo>
                  <a:lnTo>
                    <a:pt x="103" y="109"/>
                  </a:lnTo>
                  <a:lnTo>
                    <a:pt x="105" y="100"/>
                  </a:lnTo>
                  <a:lnTo>
                    <a:pt x="106" y="88"/>
                  </a:lnTo>
                  <a:lnTo>
                    <a:pt x="111" y="81"/>
                  </a:lnTo>
                  <a:lnTo>
                    <a:pt x="114" y="67"/>
                  </a:lnTo>
                  <a:lnTo>
                    <a:pt x="120" y="57"/>
                  </a:lnTo>
                  <a:lnTo>
                    <a:pt x="126" y="48"/>
                  </a:lnTo>
                  <a:lnTo>
                    <a:pt x="129" y="39"/>
                  </a:lnTo>
                  <a:lnTo>
                    <a:pt x="136" y="31"/>
                  </a:lnTo>
                  <a:lnTo>
                    <a:pt x="144" y="24"/>
                  </a:lnTo>
                  <a:lnTo>
                    <a:pt x="149" y="19"/>
                  </a:lnTo>
                  <a:lnTo>
                    <a:pt x="158" y="10"/>
                  </a:lnTo>
                  <a:lnTo>
                    <a:pt x="166" y="7"/>
                  </a:lnTo>
                  <a:lnTo>
                    <a:pt x="176" y="3"/>
                  </a:lnTo>
                  <a:lnTo>
                    <a:pt x="190" y="0"/>
                  </a:lnTo>
                </a:path>
              </a:pathLst>
            </a:custGeom>
            <a:grpFill/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386" y="1296"/>
              <a:ext cx="238" cy="33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13" name="Imagen 1" descr="G:\LogotipoInstituto-ofici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4" y="-27384"/>
            <a:ext cx="1944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1.bp.blogspot.com/-HncIQ2x-Abs/TpCl3ZEDR3I/AAAAAAAAIKg/EB8WA7Vofiw/s1600/bandera+de+mexi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87220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5661248"/>
            <a:ext cx="9180512" cy="1152128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ES" altLang="es-MX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MEDINA-MORA M .E., BORGES G., LARA-MUÑOZ C., BENJET C. Y COLS.: </a:t>
            </a:r>
          </a:p>
          <a:p>
            <a:pPr algn="just">
              <a:defRPr/>
            </a:pPr>
            <a:r>
              <a:rPr lang="es-ES" altLang="es-MX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DE TRASTORNOS MENTALES Y USO DE SERVICIOS: RESULTADOS DE LA ENCUESTA NACIONAL DE EPIDEMIOLOGÌA PSIQUIÀTRICA EN MÈXICO. </a:t>
            </a:r>
            <a:r>
              <a:rPr lang="es-ES" altLang="es-MX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ES" altLang="es-MX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MENTAL. 2003; 26: 1 – 16.  </a:t>
            </a:r>
          </a:p>
        </p:txBody>
      </p:sp>
    </p:spTree>
    <p:extLst>
      <p:ext uri="{BB962C8B-B14F-4D97-AF65-F5344CB8AC3E}">
        <p14:creationId xmlns:p14="http://schemas.microsoft.com/office/powerpoint/2010/main" val="28672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  <a:br>
              <a:rPr lang="es-MX" altLang="es-MX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TRASTORNOS AFECTIVOS </a:t>
            </a:r>
            <a:endParaRPr lang="en-US" altLang="es-MX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1219200"/>
          <a:ext cx="8243888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hart" r:id="rId3" imgW="8248464" imgH="4638742" progId="MSGraph.Chart.8">
                  <p:embed followColorScheme="full"/>
                </p:oleObj>
              </mc:Choice>
              <mc:Fallback>
                <p:oleObj name="Chart" r:id="rId3" imgW="8248464" imgH="46387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09600" y="1219200"/>
                        <a:ext cx="8243888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733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02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MX" sz="2400" b="1">
                <a:latin typeface="Arial" pitchFamily="34" charset="0"/>
              </a:rPr>
              <a:t>Edad</a:t>
            </a:r>
            <a:endParaRPr lang="en-US" altLang="es-MX" sz="2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962400" y="6507163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02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s-MX" altLang="es-MX" sz="1400" b="1">
                <a:solidFill>
                  <a:schemeClr val="bg1"/>
                </a:solidFill>
                <a:latin typeface="Arial" pitchFamily="34" charset="0"/>
              </a:rPr>
              <a:t>Kessler R. J Affect Disord. 1993,;29:85</a:t>
            </a:r>
            <a:endParaRPr lang="en-US" altLang="es-MX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 rot="-5400000">
            <a:off x="-211931" y="3312319"/>
            <a:ext cx="273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02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MX" altLang="es-MX" sz="2000" b="1">
                <a:latin typeface="Arial" pitchFamily="34" charset="0"/>
              </a:rPr>
              <a:t>Tasa de Probabilidad</a:t>
            </a:r>
            <a:endParaRPr lang="en-US" altLang="es-MX" sz="2000" b="1">
              <a:latin typeface="Arial" pitchFamily="34" charset="0"/>
            </a:endParaRPr>
          </a:p>
        </p:txBody>
      </p:sp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5146675" y="6453188"/>
            <a:ext cx="396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02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s-MX" altLang="es-MX" sz="1600" b="1">
                <a:latin typeface="Arial" pitchFamily="34" charset="0"/>
              </a:rPr>
              <a:t>Kessler R. J Affect Disord. 1993,;29:85</a:t>
            </a:r>
            <a:endParaRPr lang="en-US" altLang="es-MX" sz="16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3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focus.psychiatryonline.org/content/vol6/issue1/images/large/foc00108212700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26782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7200800" cy="504056"/>
          </a:xfrm>
          <a:ln w="19050"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accent2"/>
                </a:solidFill>
              </a:rPr>
              <a:t/>
            </a:r>
            <a:br>
              <a:rPr lang="es-MX" sz="3200" b="1" dirty="0" smtClean="0">
                <a:solidFill>
                  <a:schemeClr val="accent2"/>
                </a:solidFill>
              </a:rPr>
            </a:b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DEPRESIÓN ADOLESCENTES 12 A 17 Años</a:t>
            </a:r>
            <a:b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522304"/>
          </a:xfrm>
        </p:spPr>
        <p:txBody>
          <a:bodyPr>
            <a:normAutofit fontScale="92500" lnSpcReduction="20000"/>
          </a:bodyPr>
          <a:lstStyle/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7.2% EPISODIO DEPRESIVO ÚLTIMO AÑO</a:t>
            </a:r>
          </a:p>
          <a:p>
            <a:r>
              <a:rPr lang="es-ES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ADOLESCENTES      10 A 15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2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                       10.4%</a:t>
            </a: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                         5.4%</a:t>
            </a:r>
          </a:p>
          <a:p>
            <a:endParaRPr lang="es-MX" sz="2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DEPRESIÓN AFECTA:</a:t>
            </a: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 FAMILIARES</a:t>
            </a: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 SOCIALES</a:t>
            </a: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RENDIMIENTO ACADÉMICO</a:t>
            </a:r>
          </a:p>
          <a:p>
            <a:r>
              <a:rPr lang="es-MX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EXACERBAR CONDICIONES COMO EL ASMA Y LA OBESIDAD</a:t>
            </a:r>
            <a:endParaRPr lang="es-MX" sz="2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ADOLESCENTES OBESOS MÁS DEPRESIÓN</a:t>
            </a:r>
          </a:p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30% Y HOMBRES 20%</a:t>
            </a:r>
            <a:endParaRPr lang="es-MX" sz="2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1.bp.blogspot.com/-HncIQ2x-Abs/TpCl3ZEDR3I/AAAAAAAAIKg/EB8WA7Vofiw/s1600/bandera+de+mex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7384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0" y="5998976"/>
            <a:ext cx="9180512" cy="814400"/>
          </a:xfrm>
          <a:prstGeom prst="rect">
            <a:avLst/>
          </a:prstGeom>
          <a:ln w="19050">
            <a:solidFill>
              <a:srgbClr val="A5002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Benjet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C., Borges G., Medina-Mora ME.: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populous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2009; 50: 386 – 395</a:t>
            </a:r>
            <a:r>
              <a:rPr lang="es-MX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3203</Words>
  <Application>Microsoft Office PowerPoint</Application>
  <PresentationFormat>Presentación en pantalla (4:3)</PresentationFormat>
  <Paragraphs>564</Paragraphs>
  <Slides>35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Tema de Office</vt:lpstr>
      <vt:lpstr>Gráfico</vt:lpstr>
      <vt:lpstr>Chart</vt:lpstr>
      <vt:lpstr>OBESIDAD EN LA MUJER: RETOS DE SALUD A LO LARGO DEL CICLO DE LA VIDA</vt:lpstr>
      <vt:lpstr>DEPRESIÓN Y RIESGO DE OBESIDAD EN LA MUJER</vt:lpstr>
      <vt:lpstr> OBESIDAD - DEFINICIÓN </vt:lpstr>
      <vt:lpstr> OBESIDAD </vt:lpstr>
      <vt:lpstr>  PREVALENCIA T. MENTALES ALGUNA VEZ EN LA VIDA  </vt:lpstr>
      <vt:lpstr>Presentación de PowerPoint</vt:lpstr>
      <vt:lpstr>GÉNERO TRASTORNOS AFECTIVOS </vt:lpstr>
      <vt:lpstr>Presentación de PowerPoint</vt:lpstr>
      <vt:lpstr> DEPRESIÓN ADOLESCENTES 12 A 17 Años </vt:lpstr>
      <vt:lpstr>OBESIDAD COMER EN RESPUESTA A EMOCIONES NEGATIVAS</vt:lpstr>
      <vt:lpstr>OBESIDAD MUJERES – VULNERABILIDAD EMOCIONAL</vt:lpstr>
      <vt:lpstr>OBESIDAD ADOLESCENTES MAYOR INCIDENCIA PROBLEMAS SALUD MENTAL</vt:lpstr>
      <vt:lpstr>Presentación de PowerPoint</vt:lpstr>
      <vt:lpstr>OBESIDAD INFANTIL Y AUTOESTIMA</vt:lpstr>
      <vt:lpstr>Presentación de PowerPoint</vt:lpstr>
      <vt:lpstr>Presentación de PowerPoint</vt:lpstr>
      <vt:lpstr> ¿HAY UNA ASOCIACIÓN ENTRE OBESIDAD Y DEPRESIÓN? </vt:lpstr>
      <vt:lpstr> OBESIDAD MAYOR DEPRESIÓN </vt:lpstr>
      <vt:lpstr> DEPRESIÓN – SUBTIPOS - ESPECIFICADORES </vt:lpstr>
      <vt:lpstr>CON CARACTERÍSTICAS MELANCÓLICAS</vt:lpstr>
      <vt:lpstr>CON CARACTERÍSTICAS ATÍPICAS</vt:lpstr>
      <vt:lpstr>Presentación de PowerPoint</vt:lpstr>
      <vt:lpstr>Presentación de PowerPoint</vt:lpstr>
      <vt:lpstr>Presentación de PowerPoint</vt:lpstr>
      <vt:lpstr>Presentación de PowerPoint</vt:lpstr>
      <vt:lpstr>OBESIDAD COMORBILIDAD PSIQUIÁTRICA</vt:lpstr>
      <vt:lpstr>EFECTOS SECUNDARIOS ANTIDEPRESIVOS ISRS</vt:lpstr>
      <vt:lpstr>BULIMIA NERVOSA DSM 5 MUJERES JÓVENES 1 A 1.5%</vt:lpstr>
      <vt:lpstr>TRASTORNO POR ATRACÓN DSM 5</vt:lpstr>
      <vt:lpstr>SÍNDROME  INGESTA NOCTURNA DSM 5</vt:lpstr>
      <vt:lpstr>Presentación de PowerPoint</vt:lpstr>
      <vt:lpstr>SÍNDROME METABÓLICO 3 DE LOS SIGUIENTES</vt:lpstr>
      <vt:lpstr>SÍNDROME METABÓLICO EN T. MENTALES</vt:lpstr>
      <vt:lpstr>OBESIDAD PSICOTERAPIA COGNITIVO CONDUCTUAL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DEPRESIÓN Y RIESGO DE OBESIDAD EN LA MUJER</dc:title>
  <dc:creator>Martha</dc:creator>
  <cp:lastModifiedBy>Martha</cp:lastModifiedBy>
  <cp:revision>130</cp:revision>
  <dcterms:created xsi:type="dcterms:W3CDTF">2019-05-13T01:57:11Z</dcterms:created>
  <dcterms:modified xsi:type="dcterms:W3CDTF">2019-05-15T14:48:59Z</dcterms:modified>
</cp:coreProperties>
</file>