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256" r:id="rId3"/>
    <p:sldId id="445" r:id="rId4"/>
    <p:sldId id="447" r:id="rId5"/>
    <p:sldId id="258" r:id="rId6"/>
    <p:sldId id="314" r:id="rId7"/>
    <p:sldId id="444" r:id="rId8"/>
    <p:sldId id="376" r:id="rId9"/>
    <p:sldId id="442" r:id="rId10"/>
    <p:sldId id="460" r:id="rId11"/>
    <p:sldId id="443" r:id="rId12"/>
    <p:sldId id="375" r:id="rId13"/>
    <p:sldId id="323" r:id="rId14"/>
    <p:sldId id="325" r:id="rId15"/>
    <p:sldId id="327" r:id="rId16"/>
    <p:sldId id="329" r:id="rId17"/>
    <p:sldId id="455" r:id="rId18"/>
    <p:sldId id="457" r:id="rId19"/>
    <p:sldId id="308" r:id="rId20"/>
    <p:sldId id="449" r:id="rId21"/>
    <p:sldId id="450" r:id="rId22"/>
    <p:sldId id="451" r:id="rId23"/>
    <p:sldId id="358" r:id="rId24"/>
    <p:sldId id="45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94519" autoAdjust="0"/>
  </p:normalViewPr>
  <p:slideViewPr>
    <p:cSldViewPr snapToGrid="0">
      <p:cViewPr varScale="1">
        <p:scale>
          <a:sx n="97" d="100"/>
          <a:sy n="97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FC39F-7AF7-344F-BE08-7A4AF3B7A467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58E5DF1-507F-B540-9CE2-CD5BEF205AB0}">
      <dgm:prSet custT="1"/>
      <dgm:spPr/>
      <dgm:t>
        <a:bodyPr/>
        <a:lstStyle/>
        <a:p>
          <a:pPr rtl="0"/>
          <a:r>
            <a:rPr lang="es-MX" sz="2000" b="1" dirty="0">
              <a:latin typeface="Calibri"/>
              <a:cs typeface="Calibri"/>
            </a:rPr>
            <a:t>MAMA                        27 283   </a:t>
          </a:r>
          <a:r>
            <a:rPr lang="es-MX" sz="1600" b="1" dirty="0">
              <a:latin typeface="Calibri"/>
              <a:cs typeface="Calibri"/>
            </a:rPr>
            <a:t>(6 884)</a:t>
          </a:r>
        </a:p>
      </dgm:t>
    </dgm:pt>
    <dgm:pt modelId="{6C66C9BE-9133-4C4A-93C4-D8613FB6CCB0}" type="parTrans" cxnId="{6903D17A-00FF-7743-94A9-A72747012D31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330607C5-E325-A942-9D33-398CBF29C085}" type="sibTrans" cxnId="{6903D17A-00FF-7743-94A9-A72747012D31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624AF0B7-E939-AF4C-8366-CAFEAC42E63A}">
      <dgm:prSet custT="1"/>
      <dgm:spPr/>
      <dgm:t>
        <a:bodyPr/>
        <a:lstStyle/>
        <a:p>
          <a:pPr rtl="0"/>
          <a:r>
            <a:rPr lang="es-MX" sz="2000" b="1" dirty="0">
              <a:latin typeface="Calibri"/>
              <a:cs typeface="Calibri"/>
            </a:rPr>
            <a:t>PRÓSTATA            25 049   </a:t>
          </a:r>
          <a:r>
            <a:rPr lang="es-MX" sz="1600" b="1" dirty="0">
              <a:latin typeface="Calibri"/>
              <a:cs typeface="Calibri"/>
            </a:rPr>
            <a:t>(6 915)</a:t>
          </a:r>
        </a:p>
      </dgm:t>
    </dgm:pt>
    <dgm:pt modelId="{AAFEE9CE-9B53-E847-8CEC-C4B2D99CDF9B}" type="parTrans" cxnId="{5F72C320-A360-6248-88BF-1B72F2154A18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D65ECAB1-72CB-2F46-B248-CD9B973ECCAC}" type="sibTrans" cxnId="{5F72C320-A360-6248-88BF-1B72F2154A18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6D96FACA-0A74-3541-A50C-FF55CCFA80F6}">
      <dgm:prSet custT="1"/>
      <dgm:spPr/>
      <dgm:t>
        <a:bodyPr/>
        <a:lstStyle/>
        <a:p>
          <a:pPr algn="ctr" rtl="0"/>
          <a:r>
            <a:rPr lang="es-MX" sz="1800" b="1" dirty="0">
              <a:latin typeface="Calibri"/>
              <a:cs typeface="Calibri"/>
            </a:rPr>
            <a:t>TIROIDES           12 122        (881)</a:t>
          </a:r>
        </a:p>
      </dgm:t>
    </dgm:pt>
    <dgm:pt modelId="{842BBDFA-127B-954D-8A59-23E3A459632A}" type="parTrans" cxnId="{1A396BA1-4792-CA4C-98CF-0A8EA6219626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E32573F6-527F-3F41-820D-2C1BA83964BB}" type="sibTrans" cxnId="{1A396BA1-4792-CA4C-98CF-0A8EA6219626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3448849E-8F90-DE49-BB73-D8C978863714}">
      <dgm:prSet custT="1"/>
      <dgm:spPr/>
      <dgm:t>
        <a:bodyPr/>
        <a:lstStyle/>
        <a:p>
          <a:pPr rtl="0"/>
          <a:r>
            <a:rPr lang="es-MX" sz="2000" b="1" dirty="0">
              <a:latin typeface="Calibri"/>
              <a:cs typeface="Calibri"/>
            </a:rPr>
            <a:t>CERVIX                   7 869   </a:t>
          </a:r>
          <a:r>
            <a:rPr lang="es-MX" sz="1600" b="1" dirty="0">
              <a:latin typeface="Calibri"/>
              <a:cs typeface="Calibri"/>
            </a:rPr>
            <a:t>( 4 121)</a:t>
          </a:r>
        </a:p>
      </dgm:t>
    </dgm:pt>
    <dgm:pt modelId="{F6130284-9870-D345-87FE-E7762A5E5AEF}" type="parTrans" cxnId="{DF232CEA-FD35-FF42-9D07-7CB67FCE5D90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3BC3FBC9-6CD9-994B-96E7-FEE3114D5D68}" type="sibTrans" cxnId="{DF232CEA-FD35-FF42-9D07-7CB67FCE5D90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0664471C-C0C8-224B-8654-BB9702A6B1E9}">
      <dgm:prSet custT="1"/>
      <dgm:spPr/>
      <dgm:t>
        <a:bodyPr/>
        <a:lstStyle/>
        <a:p>
          <a:pPr rtl="0"/>
          <a:r>
            <a:rPr lang="es-MX" sz="2000" b="1" dirty="0">
              <a:latin typeface="Calibri"/>
              <a:cs typeface="Calibri"/>
            </a:rPr>
            <a:t>   PULMÓN                  7 811   </a:t>
          </a:r>
          <a:r>
            <a:rPr lang="es-MX" sz="1600" b="1" dirty="0">
              <a:latin typeface="Calibri"/>
              <a:cs typeface="Calibri"/>
            </a:rPr>
            <a:t>(6 733)</a:t>
          </a:r>
        </a:p>
      </dgm:t>
    </dgm:pt>
    <dgm:pt modelId="{90A76B36-AFA7-774A-BDA9-C4ECF7C5C226}" type="parTrans" cxnId="{8D95123D-722C-8642-9A80-6017DA594431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FE89004E-84BD-0646-BAA1-CE1FE39CB38E}" type="sibTrans" cxnId="{8D95123D-722C-8642-9A80-6017DA594431}">
      <dgm:prSet/>
      <dgm:spPr/>
      <dgm:t>
        <a:bodyPr/>
        <a:lstStyle/>
        <a:p>
          <a:endParaRPr lang="es-ES" b="0">
            <a:latin typeface="Calibri"/>
            <a:cs typeface="Calibri"/>
          </a:endParaRPr>
        </a:p>
      </dgm:t>
    </dgm:pt>
    <dgm:pt modelId="{E71D9254-D446-4F40-AA42-4F0A3ED280E8}">
      <dgm:prSet/>
      <dgm:spPr/>
      <dgm:t>
        <a:bodyPr/>
        <a:lstStyle/>
        <a:p>
          <a:pPr rtl="0"/>
          <a:r>
            <a:rPr lang="es-MX" b="1" dirty="0">
              <a:latin typeface="Calibri"/>
              <a:cs typeface="Calibri"/>
            </a:rPr>
            <a:t>COLON               14 900   (7 025)</a:t>
          </a:r>
        </a:p>
      </dgm:t>
    </dgm:pt>
    <dgm:pt modelId="{57B8699D-B5F1-4B8C-B9D6-475E9E78CD00}" type="parTrans" cxnId="{588B1893-5814-4979-9998-E9AE1F74E09D}">
      <dgm:prSet/>
      <dgm:spPr/>
      <dgm:t>
        <a:bodyPr/>
        <a:lstStyle/>
        <a:p>
          <a:endParaRPr lang="es-MX"/>
        </a:p>
      </dgm:t>
    </dgm:pt>
    <dgm:pt modelId="{03350855-C937-4B67-8219-9BC1E2217C48}" type="sibTrans" cxnId="{588B1893-5814-4979-9998-E9AE1F74E09D}">
      <dgm:prSet/>
      <dgm:spPr/>
      <dgm:t>
        <a:bodyPr/>
        <a:lstStyle/>
        <a:p>
          <a:endParaRPr lang="es-MX"/>
        </a:p>
      </dgm:t>
    </dgm:pt>
    <dgm:pt modelId="{477B1938-6AA8-8E41-856E-C2DEBC914A65}" type="pres">
      <dgm:prSet presAssocID="{5CBFC39F-7AF7-344F-BE08-7A4AF3B7A467}" presName="Name0" presStyleCnt="0">
        <dgm:presLayoutVars>
          <dgm:chMax val="7"/>
          <dgm:chPref val="7"/>
          <dgm:dir/>
        </dgm:presLayoutVars>
      </dgm:prSet>
      <dgm:spPr/>
    </dgm:pt>
    <dgm:pt modelId="{9DF795A1-8098-DE43-B4B8-FB6E438AE82C}" type="pres">
      <dgm:prSet presAssocID="{5CBFC39F-7AF7-344F-BE08-7A4AF3B7A467}" presName="Name1" presStyleCnt="0"/>
      <dgm:spPr/>
    </dgm:pt>
    <dgm:pt modelId="{9D0BBC4E-D874-E84E-B238-407CB2C6F9E9}" type="pres">
      <dgm:prSet presAssocID="{5CBFC39F-7AF7-344F-BE08-7A4AF3B7A467}" presName="cycle" presStyleCnt="0"/>
      <dgm:spPr/>
    </dgm:pt>
    <dgm:pt modelId="{789B0139-70E6-C74A-940F-8140690F1546}" type="pres">
      <dgm:prSet presAssocID="{5CBFC39F-7AF7-344F-BE08-7A4AF3B7A467}" presName="srcNode" presStyleLbl="node1" presStyleIdx="0" presStyleCnt="6"/>
      <dgm:spPr/>
    </dgm:pt>
    <dgm:pt modelId="{4B3379C8-75A8-E948-8131-1D653DD3D8D1}" type="pres">
      <dgm:prSet presAssocID="{5CBFC39F-7AF7-344F-BE08-7A4AF3B7A467}" presName="conn" presStyleLbl="parChTrans1D2" presStyleIdx="0" presStyleCnt="1"/>
      <dgm:spPr/>
    </dgm:pt>
    <dgm:pt modelId="{CDB9AD67-9EA6-AE49-97B4-9B6F3E735F11}" type="pres">
      <dgm:prSet presAssocID="{5CBFC39F-7AF7-344F-BE08-7A4AF3B7A467}" presName="extraNode" presStyleLbl="node1" presStyleIdx="0" presStyleCnt="6"/>
      <dgm:spPr/>
    </dgm:pt>
    <dgm:pt modelId="{C629BB63-636A-DE42-BAB0-5975C1E45587}" type="pres">
      <dgm:prSet presAssocID="{5CBFC39F-7AF7-344F-BE08-7A4AF3B7A467}" presName="dstNode" presStyleLbl="node1" presStyleIdx="0" presStyleCnt="6"/>
      <dgm:spPr/>
    </dgm:pt>
    <dgm:pt modelId="{9D701001-E11D-A447-AABC-722B265FC43E}" type="pres">
      <dgm:prSet presAssocID="{D58E5DF1-507F-B540-9CE2-CD5BEF205AB0}" presName="text_1" presStyleLbl="node1" presStyleIdx="0" presStyleCnt="6">
        <dgm:presLayoutVars>
          <dgm:bulletEnabled val="1"/>
        </dgm:presLayoutVars>
      </dgm:prSet>
      <dgm:spPr/>
    </dgm:pt>
    <dgm:pt modelId="{10E926B9-BF4F-DF4D-AEE2-2017A73C3C49}" type="pres">
      <dgm:prSet presAssocID="{D58E5DF1-507F-B540-9CE2-CD5BEF205AB0}" presName="accent_1" presStyleCnt="0"/>
      <dgm:spPr/>
    </dgm:pt>
    <dgm:pt modelId="{45D1998A-2F43-4345-B65C-EBB868CBAF68}" type="pres">
      <dgm:prSet presAssocID="{D58E5DF1-507F-B540-9CE2-CD5BEF205AB0}" presName="accentRepeatNode" presStyleLbl="solidFgAcc1" presStyleIdx="0" presStyleCnt="6" custScaleX="47522" custScaleY="47522" custLinFactNeighborX="1134"/>
      <dgm:spPr/>
    </dgm:pt>
    <dgm:pt modelId="{C38D681C-FAC2-184C-9D70-AB754C3AC97C}" type="pres">
      <dgm:prSet presAssocID="{624AF0B7-E939-AF4C-8366-CAFEAC42E63A}" presName="text_2" presStyleLbl="node1" presStyleIdx="1" presStyleCnt="6">
        <dgm:presLayoutVars>
          <dgm:bulletEnabled val="1"/>
        </dgm:presLayoutVars>
      </dgm:prSet>
      <dgm:spPr/>
    </dgm:pt>
    <dgm:pt modelId="{4BA62732-FCFE-434C-B070-0FD11F71F839}" type="pres">
      <dgm:prSet presAssocID="{624AF0B7-E939-AF4C-8366-CAFEAC42E63A}" presName="accent_2" presStyleCnt="0"/>
      <dgm:spPr/>
    </dgm:pt>
    <dgm:pt modelId="{A439A4C6-E36F-C64D-AB26-64688442F986}" type="pres">
      <dgm:prSet presAssocID="{624AF0B7-E939-AF4C-8366-CAFEAC42E63A}" presName="accentRepeatNode" presStyleLbl="solidFgAcc1" presStyleIdx="1" presStyleCnt="6" custScaleX="47522" custScaleY="47522" custLinFactNeighborX="1134"/>
      <dgm:spPr/>
    </dgm:pt>
    <dgm:pt modelId="{D49506AE-CEF5-4CD4-8401-5EC5A9B7383C}" type="pres">
      <dgm:prSet presAssocID="{E71D9254-D446-4F40-AA42-4F0A3ED280E8}" presName="text_3" presStyleLbl="node1" presStyleIdx="2" presStyleCnt="6">
        <dgm:presLayoutVars>
          <dgm:bulletEnabled val="1"/>
        </dgm:presLayoutVars>
      </dgm:prSet>
      <dgm:spPr/>
    </dgm:pt>
    <dgm:pt modelId="{452EB3BC-4789-4E04-BBAE-7A6F9F8E89F5}" type="pres">
      <dgm:prSet presAssocID="{E71D9254-D446-4F40-AA42-4F0A3ED280E8}" presName="accent_3" presStyleCnt="0"/>
      <dgm:spPr/>
    </dgm:pt>
    <dgm:pt modelId="{9E1640AF-3633-4650-AB25-EE25EEEB1CF9}" type="pres">
      <dgm:prSet presAssocID="{E71D9254-D446-4F40-AA42-4F0A3ED280E8}" presName="accentRepeatNode" presStyleLbl="solidFgAcc1" presStyleIdx="2" presStyleCnt="6"/>
      <dgm:spPr/>
    </dgm:pt>
    <dgm:pt modelId="{79AA320E-4EF4-4AF1-A085-8167F8DA9428}" type="pres">
      <dgm:prSet presAssocID="{6D96FACA-0A74-3541-A50C-FF55CCFA80F6}" presName="text_4" presStyleLbl="node1" presStyleIdx="3" presStyleCnt="6">
        <dgm:presLayoutVars>
          <dgm:bulletEnabled val="1"/>
        </dgm:presLayoutVars>
      </dgm:prSet>
      <dgm:spPr/>
    </dgm:pt>
    <dgm:pt modelId="{6A66B8B6-39D0-4A50-9442-FC914BF470C5}" type="pres">
      <dgm:prSet presAssocID="{6D96FACA-0A74-3541-A50C-FF55CCFA80F6}" presName="accent_4" presStyleCnt="0"/>
      <dgm:spPr/>
    </dgm:pt>
    <dgm:pt modelId="{B4B42BBC-B422-BA40-9AD3-22C0A6D47EAA}" type="pres">
      <dgm:prSet presAssocID="{6D96FACA-0A74-3541-A50C-FF55CCFA80F6}" presName="accentRepeatNode" presStyleLbl="solidFgAcc1" presStyleIdx="3" presStyleCnt="6" custScaleX="47522" custScaleY="47522" custLinFactNeighborX="1134"/>
      <dgm:spPr/>
    </dgm:pt>
    <dgm:pt modelId="{85B907A7-5AC1-40DA-944D-CDEBDC07FDEC}" type="pres">
      <dgm:prSet presAssocID="{3448849E-8F90-DE49-BB73-D8C978863714}" presName="text_5" presStyleLbl="node1" presStyleIdx="4" presStyleCnt="6">
        <dgm:presLayoutVars>
          <dgm:bulletEnabled val="1"/>
        </dgm:presLayoutVars>
      </dgm:prSet>
      <dgm:spPr/>
    </dgm:pt>
    <dgm:pt modelId="{43C55272-7F90-47CB-9AEA-CADCCDC3618D}" type="pres">
      <dgm:prSet presAssocID="{3448849E-8F90-DE49-BB73-D8C978863714}" presName="accent_5" presStyleCnt="0"/>
      <dgm:spPr/>
    </dgm:pt>
    <dgm:pt modelId="{7505BD88-9C11-1C4C-9C38-5E2FEC11B5F6}" type="pres">
      <dgm:prSet presAssocID="{3448849E-8F90-DE49-BB73-D8C978863714}" presName="accentRepeatNode" presStyleLbl="solidFgAcc1" presStyleIdx="4" presStyleCnt="6" custScaleX="47522" custScaleY="47522" custLinFactNeighborX="1134"/>
      <dgm:spPr/>
    </dgm:pt>
    <dgm:pt modelId="{C729EF34-5CD4-4672-99A7-2022FE90C5E3}" type="pres">
      <dgm:prSet presAssocID="{0664471C-C0C8-224B-8654-BB9702A6B1E9}" presName="text_6" presStyleLbl="node1" presStyleIdx="5" presStyleCnt="6">
        <dgm:presLayoutVars>
          <dgm:bulletEnabled val="1"/>
        </dgm:presLayoutVars>
      </dgm:prSet>
      <dgm:spPr/>
    </dgm:pt>
    <dgm:pt modelId="{EBC2E097-9A78-4D79-AC13-D1BAB3BFBFA9}" type="pres">
      <dgm:prSet presAssocID="{0664471C-C0C8-224B-8654-BB9702A6B1E9}" presName="accent_6" presStyleCnt="0"/>
      <dgm:spPr/>
    </dgm:pt>
    <dgm:pt modelId="{19A3AD48-C04E-0A42-94E4-E83C753FA63D}" type="pres">
      <dgm:prSet presAssocID="{0664471C-C0C8-224B-8654-BB9702A6B1E9}" presName="accentRepeatNode" presStyleLbl="solidFgAcc1" presStyleIdx="5" presStyleCnt="6" custScaleX="47522" custScaleY="47522" custLinFactNeighborX="1134"/>
      <dgm:spPr/>
    </dgm:pt>
  </dgm:ptLst>
  <dgm:cxnLst>
    <dgm:cxn modelId="{C8ED510E-A8FD-48E0-97B7-B8B6571EAE6A}" type="presOf" srcId="{E71D9254-D446-4F40-AA42-4F0A3ED280E8}" destId="{D49506AE-CEF5-4CD4-8401-5EC5A9B7383C}" srcOrd="0" destOrd="0" presId="urn:microsoft.com/office/officeart/2008/layout/VerticalCurvedList"/>
    <dgm:cxn modelId="{5F72C320-A360-6248-88BF-1B72F2154A18}" srcId="{5CBFC39F-7AF7-344F-BE08-7A4AF3B7A467}" destId="{624AF0B7-E939-AF4C-8366-CAFEAC42E63A}" srcOrd="1" destOrd="0" parTransId="{AAFEE9CE-9B53-E847-8CEC-C4B2D99CDF9B}" sibTransId="{D65ECAB1-72CB-2F46-B248-CD9B973ECCAC}"/>
    <dgm:cxn modelId="{139FD437-53B2-45D0-A1D6-B625FB9B19C9}" type="presOf" srcId="{D58E5DF1-507F-B540-9CE2-CD5BEF205AB0}" destId="{9D701001-E11D-A447-AABC-722B265FC43E}" srcOrd="0" destOrd="0" presId="urn:microsoft.com/office/officeart/2008/layout/VerticalCurvedList"/>
    <dgm:cxn modelId="{8D95123D-722C-8642-9A80-6017DA594431}" srcId="{5CBFC39F-7AF7-344F-BE08-7A4AF3B7A467}" destId="{0664471C-C0C8-224B-8654-BB9702A6B1E9}" srcOrd="5" destOrd="0" parTransId="{90A76B36-AFA7-774A-BDA9-C4ECF7C5C226}" sibTransId="{FE89004E-84BD-0646-BAA1-CE1FE39CB38E}"/>
    <dgm:cxn modelId="{495F4C65-4164-415E-81EA-EF6588FCCC62}" type="presOf" srcId="{330607C5-E325-A942-9D33-398CBF29C085}" destId="{4B3379C8-75A8-E948-8131-1D653DD3D8D1}" srcOrd="0" destOrd="0" presId="urn:microsoft.com/office/officeart/2008/layout/VerticalCurvedList"/>
    <dgm:cxn modelId="{9864C16B-9E79-4230-AFB7-ECB96A878618}" type="presOf" srcId="{0664471C-C0C8-224B-8654-BB9702A6B1E9}" destId="{C729EF34-5CD4-4672-99A7-2022FE90C5E3}" srcOrd="0" destOrd="0" presId="urn:microsoft.com/office/officeart/2008/layout/VerticalCurvedList"/>
    <dgm:cxn modelId="{38AC376D-558B-44FB-8685-340C281409F6}" type="presOf" srcId="{624AF0B7-E939-AF4C-8366-CAFEAC42E63A}" destId="{C38D681C-FAC2-184C-9D70-AB754C3AC97C}" srcOrd="0" destOrd="0" presId="urn:microsoft.com/office/officeart/2008/layout/VerticalCurvedList"/>
    <dgm:cxn modelId="{6903D17A-00FF-7743-94A9-A72747012D31}" srcId="{5CBFC39F-7AF7-344F-BE08-7A4AF3B7A467}" destId="{D58E5DF1-507F-B540-9CE2-CD5BEF205AB0}" srcOrd="0" destOrd="0" parTransId="{6C66C9BE-9133-4C4A-93C4-D8613FB6CCB0}" sibTransId="{330607C5-E325-A942-9D33-398CBF29C085}"/>
    <dgm:cxn modelId="{588B1893-5814-4979-9998-E9AE1F74E09D}" srcId="{5CBFC39F-7AF7-344F-BE08-7A4AF3B7A467}" destId="{E71D9254-D446-4F40-AA42-4F0A3ED280E8}" srcOrd="2" destOrd="0" parTransId="{57B8699D-B5F1-4B8C-B9D6-475E9E78CD00}" sibTransId="{03350855-C937-4B67-8219-9BC1E2217C48}"/>
    <dgm:cxn modelId="{1A396BA1-4792-CA4C-98CF-0A8EA6219626}" srcId="{5CBFC39F-7AF7-344F-BE08-7A4AF3B7A467}" destId="{6D96FACA-0A74-3541-A50C-FF55CCFA80F6}" srcOrd="3" destOrd="0" parTransId="{842BBDFA-127B-954D-8A59-23E3A459632A}" sibTransId="{E32573F6-527F-3F41-820D-2C1BA83964BB}"/>
    <dgm:cxn modelId="{7B2BBBAA-B484-4ADE-90DE-945006E6C482}" type="presOf" srcId="{6D96FACA-0A74-3541-A50C-FF55CCFA80F6}" destId="{79AA320E-4EF4-4AF1-A085-8167F8DA9428}" srcOrd="0" destOrd="0" presId="urn:microsoft.com/office/officeart/2008/layout/VerticalCurvedList"/>
    <dgm:cxn modelId="{DEAEE2AD-749C-478D-B8AF-C75E830F1E3A}" type="presOf" srcId="{5CBFC39F-7AF7-344F-BE08-7A4AF3B7A467}" destId="{477B1938-6AA8-8E41-856E-C2DEBC914A65}" srcOrd="0" destOrd="0" presId="urn:microsoft.com/office/officeart/2008/layout/VerticalCurvedList"/>
    <dgm:cxn modelId="{308788C4-4721-4A53-9238-1819BD0C8C9A}" type="presOf" srcId="{3448849E-8F90-DE49-BB73-D8C978863714}" destId="{85B907A7-5AC1-40DA-944D-CDEBDC07FDEC}" srcOrd="0" destOrd="0" presId="urn:microsoft.com/office/officeart/2008/layout/VerticalCurvedList"/>
    <dgm:cxn modelId="{DF232CEA-FD35-FF42-9D07-7CB67FCE5D90}" srcId="{5CBFC39F-7AF7-344F-BE08-7A4AF3B7A467}" destId="{3448849E-8F90-DE49-BB73-D8C978863714}" srcOrd="4" destOrd="0" parTransId="{F6130284-9870-D345-87FE-E7762A5E5AEF}" sibTransId="{3BC3FBC9-6CD9-994B-96E7-FEE3114D5D68}"/>
    <dgm:cxn modelId="{1360F483-8304-4540-863A-EDFAD3D3FB1D}" type="presParOf" srcId="{477B1938-6AA8-8E41-856E-C2DEBC914A65}" destId="{9DF795A1-8098-DE43-B4B8-FB6E438AE82C}" srcOrd="0" destOrd="0" presId="urn:microsoft.com/office/officeart/2008/layout/VerticalCurvedList"/>
    <dgm:cxn modelId="{3C3B69F7-117C-441A-AD1A-D3C45DBFC5DA}" type="presParOf" srcId="{9DF795A1-8098-DE43-B4B8-FB6E438AE82C}" destId="{9D0BBC4E-D874-E84E-B238-407CB2C6F9E9}" srcOrd="0" destOrd="0" presId="urn:microsoft.com/office/officeart/2008/layout/VerticalCurvedList"/>
    <dgm:cxn modelId="{FD0A230A-B281-4197-9B6A-D2F557066114}" type="presParOf" srcId="{9D0BBC4E-D874-E84E-B238-407CB2C6F9E9}" destId="{789B0139-70E6-C74A-940F-8140690F1546}" srcOrd="0" destOrd="0" presId="urn:microsoft.com/office/officeart/2008/layout/VerticalCurvedList"/>
    <dgm:cxn modelId="{16D6AC80-319D-45D1-A377-D8DA5E093AC5}" type="presParOf" srcId="{9D0BBC4E-D874-E84E-B238-407CB2C6F9E9}" destId="{4B3379C8-75A8-E948-8131-1D653DD3D8D1}" srcOrd="1" destOrd="0" presId="urn:microsoft.com/office/officeart/2008/layout/VerticalCurvedList"/>
    <dgm:cxn modelId="{EAC1A5B9-90D5-4A2C-904D-65B19738C0A6}" type="presParOf" srcId="{9D0BBC4E-D874-E84E-B238-407CB2C6F9E9}" destId="{CDB9AD67-9EA6-AE49-97B4-9B6F3E735F11}" srcOrd="2" destOrd="0" presId="urn:microsoft.com/office/officeart/2008/layout/VerticalCurvedList"/>
    <dgm:cxn modelId="{A62D63F6-AF65-4052-ADA0-287D7C01B5D7}" type="presParOf" srcId="{9D0BBC4E-D874-E84E-B238-407CB2C6F9E9}" destId="{C629BB63-636A-DE42-BAB0-5975C1E45587}" srcOrd="3" destOrd="0" presId="urn:microsoft.com/office/officeart/2008/layout/VerticalCurvedList"/>
    <dgm:cxn modelId="{6E1A808F-AA58-4480-8D12-7A0E5560075D}" type="presParOf" srcId="{9DF795A1-8098-DE43-B4B8-FB6E438AE82C}" destId="{9D701001-E11D-A447-AABC-722B265FC43E}" srcOrd="1" destOrd="0" presId="urn:microsoft.com/office/officeart/2008/layout/VerticalCurvedList"/>
    <dgm:cxn modelId="{39EB617C-B3B3-4A97-BC1D-E9F678D941AA}" type="presParOf" srcId="{9DF795A1-8098-DE43-B4B8-FB6E438AE82C}" destId="{10E926B9-BF4F-DF4D-AEE2-2017A73C3C49}" srcOrd="2" destOrd="0" presId="urn:microsoft.com/office/officeart/2008/layout/VerticalCurvedList"/>
    <dgm:cxn modelId="{659EA7DF-5F17-4DA0-9518-F9415360867D}" type="presParOf" srcId="{10E926B9-BF4F-DF4D-AEE2-2017A73C3C49}" destId="{45D1998A-2F43-4345-B65C-EBB868CBAF68}" srcOrd="0" destOrd="0" presId="urn:microsoft.com/office/officeart/2008/layout/VerticalCurvedList"/>
    <dgm:cxn modelId="{9D40F0C5-B190-46C2-9786-0F16F2FD4C29}" type="presParOf" srcId="{9DF795A1-8098-DE43-B4B8-FB6E438AE82C}" destId="{C38D681C-FAC2-184C-9D70-AB754C3AC97C}" srcOrd="3" destOrd="0" presId="urn:microsoft.com/office/officeart/2008/layout/VerticalCurvedList"/>
    <dgm:cxn modelId="{D9569596-3FA5-45E7-B051-3642509EB2C2}" type="presParOf" srcId="{9DF795A1-8098-DE43-B4B8-FB6E438AE82C}" destId="{4BA62732-FCFE-434C-B070-0FD11F71F839}" srcOrd="4" destOrd="0" presId="urn:microsoft.com/office/officeart/2008/layout/VerticalCurvedList"/>
    <dgm:cxn modelId="{52C029DD-21CE-4045-8465-55CE05C4EB5E}" type="presParOf" srcId="{4BA62732-FCFE-434C-B070-0FD11F71F839}" destId="{A439A4C6-E36F-C64D-AB26-64688442F986}" srcOrd="0" destOrd="0" presId="urn:microsoft.com/office/officeart/2008/layout/VerticalCurvedList"/>
    <dgm:cxn modelId="{97E4C929-A538-4983-BF32-90FCB12F31EE}" type="presParOf" srcId="{9DF795A1-8098-DE43-B4B8-FB6E438AE82C}" destId="{D49506AE-CEF5-4CD4-8401-5EC5A9B7383C}" srcOrd="5" destOrd="0" presId="urn:microsoft.com/office/officeart/2008/layout/VerticalCurvedList"/>
    <dgm:cxn modelId="{570ECAF1-B9C1-4188-8CB3-21C07C88B354}" type="presParOf" srcId="{9DF795A1-8098-DE43-B4B8-FB6E438AE82C}" destId="{452EB3BC-4789-4E04-BBAE-7A6F9F8E89F5}" srcOrd="6" destOrd="0" presId="urn:microsoft.com/office/officeart/2008/layout/VerticalCurvedList"/>
    <dgm:cxn modelId="{E90F5461-9229-4F6F-99C7-2D137928E549}" type="presParOf" srcId="{452EB3BC-4789-4E04-BBAE-7A6F9F8E89F5}" destId="{9E1640AF-3633-4650-AB25-EE25EEEB1CF9}" srcOrd="0" destOrd="0" presId="urn:microsoft.com/office/officeart/2008/layout/VerticalCurvedList"/>
    <dgm:cxn modelId="{27E9F3B4-6EC3-4EA9-9889-F5FF771132E1}" type="presParOf" srcId="{9DF795A1-8098-DE43-B4B8-FB6E438AE82C}" destId="{79AA320E-4EF4-4AF1-A085-8167F8DA9428}" srcOrd="7" destOrd="0" presId="urn:microsoft.com/office/officeart/2008/layout/VerticalCurvedList"/>
    <dgm:cxn modelId="{9A6533B5-F6D6-4581-BA7E-228C22BDF386}" type="presParOf" srcId="{9DF795A1-8098-DE43-B4B8-FB6E438AE82C}" destId="{6A66B8B6-39D0-4A50-9442-FC914BF470C5}" srcOrd="8" destOrd="0" presId="urn:microsoft.com/office/officeart/2008/layout/VerticalCurvedList"/>
    <dgm:cxn modelId="{35009B58-621C-440F-8751-30F8C8B98DC4}" type="presParOf" srcId="{6A66B8B6-39D0-4A50-9442-FC914BF470C5}" destId="{B4B42BBC-B422-BA40-9AD3-22C0A6D47EAA}" srcOrd="0" destOrd="0" presId="urn:microsoft.com/office/officeart/2008/layout/VerticalCurvedList"/>
    <dgm:cxn modelId="{4F773966-4A6D-4343-A789-53786C9C3C53}" type="presParOf" srcId="{9DF795A1-8098-DE43-B4B8-FB6E438AE82C}" destId="{85B907A7-5AC1-40DA-944D-CDEBDC07FDEC}" srcOrd="9" destOrd="0" presId="urn:microsoft.com/office/officeart/2008/layout/VerticalCurvedList"/>
    <dgm:cxn modelId="{DEE757C1-F3BC-45BA-9BF8-0766EA2E07CD}" type="presParOf" srcId="{9DF795A1-8098-DE43-B4B8-FB6E438AE82C}" destId="{43C55272-7F90-47CB-9AEA-CADCCDC3618D}" srcOrd="10" destOrd="0" presId="urn:microsoft.com/office/officeart/2008/layout/VerticalCurvedList"/>
    <dgm:cxn modelId="{6F668402-63AC-4FC0-87FF-E05416A43D02}" type="presParOf" srcId="{43C55272-7F90-47CB-9AEA-CADCCDC3618D}" destId="{7505BD88-9C11-1C4C-9C38-5E2FEC11B5F6}" srcOrd="0" destOrd="0" presId="urn:microsoft.com/office/officeart/2008/layout/VerticalCurvedList"/>
    <dgm:cxn modelId="{A357F1C3-D44E-46B6-8FBC-B0DA31802A6A}" type="presParOf" srcId="{9DF795A1-8098-DE43-B4B8-FB6E438AE82C}" destId="{C729EF34-5CD4-4672-99A7-2022FE90C5E3}" srcOrd="11" destOrd="0" presId="urn:microsoft.com/office/officeart/2008/layout/VerticalCurvedList"/>
    <dgm:cxn modelId="{C11A69C1-CAA9-48B1-B9D9-45F7ED02B855}" type="presParOf" srcId="{9DF795A1-8098-DE43-B4B8-FB6E438AE82C}" destId="{EBC2E097-9A78-4D79-AC13-D1BAB3BFBFA9}" srcOrd="12" destOrd="0" presId="urn:microsoft.com/office/officeart/2008/layout/VerticalCurvedList"/>
    <dgm:cxn modelId="{2E6DF87E-6320-4A02-8429-D65D44314D2E}" type="presParOf" srcId="{EBC2E097-9A78-4D79-AC13-D1BAB3BFBFA9}" destId="{19A3AD48-C04E-0A42-94E4-E83C753FA6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6F0C-3346-F34C-9657-39DD24CD4D5C}" type="doc">
      <dgm:prSet loTypeId="urn:microsoft.com/office/officeart/2005/8/layout/arrow6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S_tradnl"/>
        </a:p>
      </dgm:t>
    </dgm:pt>
    <dgm:pt modelId="{9884618D-7A6B-C14F-911D-B228FD5E5864}">
      <dgm:prSet phldrT="[Text]"/>
      <dgm:spPr/>
      <dgm:t>
        <a:bodyPr/>
        <a:lstStyle/>
        <a:p>
          <a:r>
            <a:rPr lang="es-MX" dirty="0"/>
            <a:t>El </a:t>
          </a:r>
          <a:r>
            <a:rPr lang="es-MX" b="1" dirty="0"/>
            <a:t>65% </a:t>
          </a:r>
          <a:r>
            <a:rPr lang="es-MX" dirty="0"/>
            <a:t>de todos los tipos de cáncer se diagnostican en </a:t>
          </a:r>
          <a:r>
            <a:rPr lang="es-MX" b="1" dirty="0"/>
            <a:t>etapas avanzadas </a:t>
          </a:r>
          <a:endParaRPr lang="es-ES_tradnl" dirty="0"/>
        </a:p>
      </dgm:t>
    </dgm:pt>
    <dgm:pt modelId="{3D3946CA-8A37-B24E-8F32-6FDC0A0DFAE2}" type="parTrans" cxnId="{C5D78040-B555-CB4E-B552-7BE2DD7B2F9B}">
      <dgm:prSet/>
      <dgm:spPr/>
      <dgm:t>
        <a:bodyPr/>
        <a:lstStyle/>
        <a:p>
          <a:endParaRPr lang="es-ES_tradnl"/>
        </a:p>
      </dgm:t>
    </dgm:pt>
    <dgm:pt modelId="{A173F53A-FB5F-DB44-A684-BF29FD00C5FD}" type="sibTrans" cxnId="{C5D78040-B555-CB4E-B552-7BE2DD7B2F9B}">
      <dgm:prSet/>
      <dgm:spPr/>
      <dgm:t>
        <a:bodyPr/>
        <a:lstStyle/>
        <a:p>
          <a:endParaRPr lang="es-ES_tradnl"/>
        </a:p>
      </dgm:t>
    </dgm:pt>
    <dgm:pt modelId="{9B5B3E06-4FC7-BA4F-95C2-F7D5A1FC56E7}">
      <dgm:prSet/>
      <dgm:spPr/>
      <dgm:t>
        <a:bodyPr/>
        <a:lstStyle/>
        <a:p>
          <a:r>
            <a:rPr lang="es-MX" dirty="0"/>
            <a:t>La </a:t>
          </a:r>
          <a:r>
            <a:rPr lang="es-MX" b="1" dirty="0"/>
            <a:t>sobrevida </a:t>
          </a:r>
          <a:r>
            <a:rPr lang="es-MX" dirty="0"/>
            <a:t>global a </a:t>
          </a:r>
          <a:r>
            <a:rPr lang="es-MX" b="1" dirty="0"/>
            <a:t>5 años </a:t>
          </a:r>
          <a:r>
            <a:rPr lang="es-MX" dirty="0"/>
            <a:t>es </a:t>
          </a:r>
          <a:r>
            <a:rPr lang="es-MX" b="1" dirty="0"/>
            <a:t>45% </a:t>
          </a:r>
          <a:r>
            <a:rPr lang="es-MX" dirty="0"/>
            <a:t>(incluyendo todos los tipos de cáncer)</a:t>
          </a:r>
        </a:p>
      </dgm:t>
    </dgm:pt>
    <dgm:pt modelId="{E0F8150D-8F93-5140-AC23-1FA222F9B4CC}" type="parTrans" cxnId="{D74A63AB-2AC3-BD4B-AB40-854A6B9056B8}">
      <dgm:prSet/>
      <dgm:spPr/>
      <dgm:t>
        <a:bodyPr/>
        <a:lstStyle/>
        <a:p>
          <a:endParaRPr lang="es-ES_tradnl"/>
        </a:p>
      </dgm:t>
    </dgm:pt>
    <dgm:pt modelId="{8C1A9B5F-BA0D-044C-8680-947FD7CC0DD0}" type="sibTrans" cxnId="{D74A63AB-2AC3-BD4B-AB40-854A6B9056B8}">
      <dgm:prSet/>
      <dgm:spPr/>
      <dgm:t>
        <a:bodyPr/>
        <a:lstStyle/>
        <a:p>
          <a:endParaRPr lang="es-ES_tradnl"/>
        </a:p>
      </dgm:t>
    </dgm:pt>
    <dgm:pt modelId="{4FF9212E-1D22-F240-BF8B-0DA689F476B0}" type="pres">
      <dgm:prSet presAssocID="{8E126F0C-3346-F34C-9657-39DD24CD4D5C}" presName="compositeShape" presStyleCnt="0">
        <dgm:presLayoutVars>
          <dgm:chMax val="2"/>
          <dgm:dir/>
          <dgm:resizeHandles val="exact"/>
        </dgm:presLayoutVars>
      </dgm:prSet>
      <dgm:spPr/>
    </dgm:pt>
    <dgm:pt modelId="{D214E02C-DDC5-DA42-BD3B-902A38EA093D}" type="pres">
      <dgm:prSet presAssocID="{8E126F0C-3346-F34C-9657-39DD24CD4D5C}" presName="ribbon" presStyleLbl="node1" presStyleIdx="0" presStyleCnt="1"/>
      <dgm:spPr/>
    </dgm:pt>
    <dgm:pt modelId="{BAF5C200-D407-9748-AAE5-C5D62ECDBB8A}" type="pres">
      <dgm:prSet presAssocID="{8E126F0C-3346-F34C-9657-39DD24CD4D5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1221337-CE5E-3544-A558-BADDE00492B1}" type="pres">
      <dgm:prSet presAssocID="{8E126F0C-3346-F34C-9657-39DD24CD4D5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3118C36-CF1C-5F4A-9696-A8A0AFEEDC5C}" type="presOf" srcId="{9B5B3E06-4FC7-BA4F-95C2-F7D5A1FC56E7}" destId="{11221337-CE5E-3544-A558-BADDE00492B1}" srcOrd="0" destOrd="0" presId="urn:microsoft.com/office/officeart/2005/8/layout/arrow6"/>
    <dgm:cxn modelId="{C5D78040-B555-CB4E-B552-7BE2DD7B2F9B}" srcId="{8E126F0C-3346-F34C-9657-39DD24CD4D5C}" destId="{9884618D-7A6B-C14F-911D-B228FD5E5864}" srcOrd="0" destOrd="0" parTransId="{3D3946CA-8A37-B24E-8F32-6FDC0A0DFAE2}" sibTransId="{A173F53A-FB5F-DB44-A684-BF29FD00C5FD}"/>
    <dgm:cxn modelId="{30C18646-4B5B-1441-A7EA-6B9CC9716A95}" type="presOf" srcId="{8E126F0C-3346-F34C-9657-39DD24CD4D5C}" destId="{4FF9212E-1D22-F240-BF8B-0DA689F476B0}" srcOrd="0" destOrd="0" presId="urn:microsoft.com/office/officeart/2005/8/layout/arrow6"/>
    <dgm:cxn modelId="{0277C093-8AAB-7A46-BE26-F480E084263E}" type="presOf" srcId="{9884618D-7A6B-C14F-911D-B228FD5E5864}" destId="{BAF5C200-D407-9748-AAE5-C5D62ECDBB8A}" srcOrd="0" destOrd="0" presId="urn:microsoft.com/office/officeart/2005/8/layout/arrow6"/>
    <dgm:cxn modelId="{D74A63AB-2AC3-BD4B-AB40-854A6B9056B8}" srcId="{8E126F0C-3346-F34C-9657-39DD24CD4D5C}" destId="{9B5B3E06-4FC7-BA4F-95C2-F7D5A1FC56E7}" srcOrd="1" destOrd="0" parTransId="{E0F8150D-8F93-5140-AC23-1FA222F9B4CC}" sibTransId="{8C1A9B5F-BA0D-044C-8680-947FD7CC0DD0}"/>
    <dgm:cxn modelId="{37D1FA83-895B-E14F-826A-41DD50DE4BFD}" type="presParOf" srcId="{4FF9212E-1D22-F240-BF8B-0DA689F476B0}" destId="{D214E02C-DDC5-DA42-BD3B-902A38EA093D}" srcOrd="0" destOrd="0" presId="urn:microsoft.com/office/officeart/2005/8/layout/arrow6"/>
    <dgm:cxn modelId="{3C730673-BEA0-6046-8DCD-9323CABBD76E}" type="presParOf" srcId="{4FF9212E-1D22-F240-BF8B-0DA689F476B0}" destId="{BAF5C200-D407-9748-AAE5-C5D62ECDBB8A}" srcOrd="1" destOrd="0" presId="urn:microsoft.com/office/officeart/2005/8/layout/arrow6"/>
    <dgm:cxn modelId="{8113F4B1-2C39-2D4F-9068-49089D4A38B2}" type="presParOf" srcId="{4FF9212E-1D22-F240-BF8B-0DA689F476B0}" destId="{11221337-CE5E-3544-A558-BADDE00492B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AEE4E-CB7B-C84D-A37F-9DDE832F4FD9}" type="doc">
      <dgm:prSet loTypeId="urn:microsoft.com/office/officeart/2005/8/layout/venn3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s-ES_tradnl"/>
        </a:p>
      </dgm:t>
    </dgm:pt>
    <dgm:pt modelId="{BD6C7D54-F2C3-0240-8417-B58BFEFB30E2}">
      <dgm:prSet phldrT="[Text]"/>
      <dgm:spPr/>
      <dgm:t>
        <a:bodyPr/>
        <a:lstStyle/>
        <a:p>
          <a:r>
            <a:rPr lang="es-MX" dirty="0"/>
            <a:t>LLA: 50%</a:t>
          </a:r>
          <a:br>
            <a:rPr lang="es-MX" dirty="0"/>
          </a:br>
          <a:endParaRPr lang="es-ES_tradnl" dirty="0"/>
        </a:p>
      </dgm:t>
    </dgm:pt>
    <dgm:pt modelId="{431C71BA-5990-D445-8B82-DEE36C103CF4}" type="parTrans" cxnId="{C121E7B2-FB7A-B64C-9524-CD11126BF2AF}">
      <dgm:prSet/>
      <dgm:spPr/>
      <dgm:t>
        <a:bodyPr/>
        <a:lstStyle/>
        <a:p>
          <a:endParaRPr lang="es-ES_tradnl"/>
        </a:p>
      </dgm:t>
    </dgm:pt>
    <dgm:pt modelId="{532EEF94-DEE3-8E45-8A72-CFAC7204359B}" type="sibTrans" cxnId="{C121E7B2-FB7A-B64C-9524-CD11126BF2AF}">
      <dgm:prSet/>
      <dgm:spPr/>
      <dgm:t>
        <a:bodyPr/>
        <a:lstStyle/>
        <a:p>
          <a:endParaRPr lang="es-ES_tradnl"/>
        </a:p>
      </dgm:t>
    </dgm:pt>
    <dgm:pt modelId="{7257ECDC-93D5-2540-8DA7-06E5AAFFE68F}">
      <dgm:prSet phldrT="[Text]"/>
      <dgm:spPr/>
      <dgm:t>
        <a:bodyPr/>
        <a:lstStyle/>
        <a:p>
          <a:r>
            <a:rPr lang="es-MX" dirty="0"/>
            <a:t>Linfoma: 74%</a:t>
          </a:r>
          <a:br>
            <a:rPr lang="es-MX" dirty="0"/>
          </a:br>
          <a:endParaRPr lang="es-ES_tradnl" dirty="0"/>
        </a:p>
      </dgm:t>
    </dgm:pt>
    <dgm:pt modelId="{1815B73B-4B99-B041-B8CF-F30B9E0AE486}" type="parTrans" cxnId="{93C423CE-8526-A04E-A80F-5EEC8874FB68}">
      <dgm:prSet/>
      <dgm:spPr/>
      <dgm:t>
        <a:bodyPr/>
        <a:lstStyle/>
        <a:p>
          <a:endParaRPr lang="es-ES_tradnl"/>
        </a:p>
      </dgm:t>
    </dgm:pt>
    <dgm:pt modelId="{7732A255-F31F-8342-8AA5-109BAED43511}" type="sibTrans" cxnId="{93C423CE-8526-A04E-A80F-5EEC8874FB68}">
      <dgm:prSet/>
      <dgm:spPr/>
      <dgm:t>
        <a:bodyPr/>
        <a:lstStyle/>
        <a:p>
          <a:endParaRPr lang="es-ES_tradnl"/>
        </a:p>
      </dgm:t>
    </dgm:pt>
    <dgm:pt modelId="{0E8578CD-2073-584D-AE4D-53F94F0BDF53}">
      <dgm:prSet phldrT="[Text]"/>
      <dgm:spPr/>
      <dgm:t>
        <a:bodyPr/>
        <a:lstStyle/>
        <a:p>
          <a:r>
            <a:rPr lang="es-MX" dirty="0"/>
            <a:t>Tumores del SNC: 32.8%</a:t>
          </a:r>
          <a:endParaRPr lang="es-ES_tradnl" dirty="0"/>
        </a:p>
      </dgm:t>
    </dgm:pt>
    <dgm:pt modelId="{1055FC77-FF30-6B4D-B38B-9AD18CE2DD9C}" type="parTrans" cxnId="{B0E0FDFD-3BD1-4E4F-8021-2E00BCA40A05}">
      <dgm:prSet/>
      <dgm:spPr/>
      <dgm:t>
        <a:bodyPr/>
        <a:lstStyle/>
        <a:p>
          <a:endParaRPr lang="es-ES_tradnl"/>
        </a:p>
      </dgm:t>
    </dgm:pt>
    <dgm:pt modelId="{71CC161F-DAD9-8640-BD4D-3B18DA410665}" type="sibTrans" cxnId="{B0E0FDFD-3BD1-4E4F-8021-2E00BCA40A05}">
      <dgm:prSet/>
      <dgm:spPr/>
      <dgm:t>
        <a:bodyPr/>
        <a:lstStyle/>
        <a:p>
          <a:endParaRPr lang="es-ES_tradnl"/>
        </a:p>
      </dgm:t>
    </dgm:pt>
    <dgm:pt modelId="{9C728E25-1AB3-164D-95ED-8B31953E57A9}" type="pres">
      <dgm:prSet presAssocID="{3E2AEE4E-CB7B-C84D-A37F-9DDE832F4FD9}" presName="Name0" presStyleCnt="0">
        <dgm:presLayoutVars>
          <dgm:dir/>
          <dgm:resizeHandles val="exact"/>
        </dgm:presLayoutVars>
      </dgm:prSet>
      <dgm:spPr/>
    </dgm:pt>
    <dgm:pt modelId="{B1B6E695-FEE2-C045-AC7D-BBFA18690BC3}" type="pres">
      <dgm:prSet presAssocID="{BD6C7D54-F2C3-0240-8417-B58BFEFB30E2}" presName="Name5" presStyleLbl="vennNode1" presStyleIdx="0" presStyleCnt="3">
        <dgm:presLayoutVars>
          <dgm:bulletEnabled val="1"/>
        </dgm:presLayoutVars>
      </dgm:prSet>
      <dgm:spPr/>
    </dgm:pt>
    <dgm:pt modelId="{2A8EBC39-6E4E-4C45-8407-55F49E74C4BE}" type="pres">
      <dgm:prSet presAssocID="{532EEF94-DEE3-8E45-8A72-CFAC7204359B}" presName="space" presStyleCnt="0"/>
      <dgm:spPr/>
    </dgm:pt>
    <dgm:pt modelId="{281CE023-0F3F-F344-8548-549639AD2C75}" type="pres">
      <dgm:prSet presAssocID="{7257ECDC-93D5-2540-8DA7-06E5AAFFE68F}" presName="Name5" presStyleLbl="vennNode1" presStyleIdx="1" presStyleCnt="3">
        <dgm:presLayoutVars>
          <dgm:bulletEnabled val="1"/>
        </dgm:presLayoutVars>
      </dgm:prSet>
      <dgm:spPr/>
    </dgm:pt>
    <dgm:pt modelId="{3877957C-A56E-2149-AC54-DEC5A91DFBCE}" type="pres">
      <dgm:prSet presAssocID="{7732A255-F31F-8342-8AA5-109BAED43511}" presName="space" presStyleCnt="0"/>
      <dgm:spPr/>
    </dgm:pt>
    <dgm:pt modelId="{7B1A6464-B69D-064B-BB06-522E3BB72747}" type="pres">
      <dgm:prSet presAssocID="{0E8578CD-2073-584D-AE4D-53F94F0BDF5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C8037E30-E817-3C4E-9695-259466D59445}" type="presOf" srcId="{3E2AEE4E-CB7B-C84D-A37F-9DDE832F4FD9}" destId="{9C728E25-1AB3-164D-95ED-8B31953E57A9}" srcOrd="0" destOrd="0" presId="urn:microsoft.com/office/officeart/2005/8/layout/venn3"/>
    <dgm:cxn modelId="{F9799B75-899F-1143-B21E-78502EF070FB}" type="presOf" srcId="{7257ECDC-93D5-2540-8DA7-06E5AAFFE68F}" destId="{281CE023-0F3F-F344-8548-549639AD2C75}" srcOrd="0" destOrd="0" presId="urn:microsoft.com/office/officeart/2005/8/layout/venn3"/>
    <dgm:cxn modelId="{8120F77F-A8AB-9941-9878-B3217FE53D49}" type="presOf" srcId="{0E8578CD-2073-584D-AE4D-53F94F0BDF53}" destId="{7B1A6464-B69D-064B-BB06-522E3BB72747}" srcOrd="0" destOrd="0" presId="urn:microsoft.com/office/officeart/2005/8/layout/venn3"/>
    <dgm:cxn modelId="{C121E7B2-FB7A-B64C-9524-CD11126BF2AF}" srcId="{3E2AEE4E-CB7B-C84D-A37F-9DDE832F4FD9}" destId="{BD6C7D54-F2C3-0240-8417-B58BFEFB30E2}" srcOrd="0" destOrd="0" parTransId="{431C71BA-5990-D445-8B82-DEE36C103CF4}" sibTransId="{532EEF94-DEE3-8E45-8A72-CFAC7204359B}"/>
    <dgm:cxn modelId="{93C423CE-8526-A04E-A80F-5EEC8874FB68}" srcId="{3E2AEE4E-CB7B-C84D-A37F-9DDE832F4FD9}" destId="{7257ECDC-93D5-2540-8DA7-06E5AAFFE68F}" srcOrd="1" destOrd="0" parTransId="{1815B73B-4B99-B041-B8CF-F30B9E0AE486}" sibTransId="{7732A255-F31F-8342-8AA5-109BAED43511}"/>
    <dgm:cxn modelId="{09B82AF4-CD50-C747-90F2-17CBD2D6713B}" type="presOf" srcId="{BD6C7D54-F2C3-0240-8417-B58BFEFB30E2}" destId="{B1B6E695-FEE2-C045-AC7D-BBFA18690BC3}" srcOrd="0" destOrd="0" presId="urn:microsoft.com/office/officeart/2005/8/layout/venn3"/>
    <dgm:cxn modelId="{B0E0FDFD-3BD1-4E4F-8021-2E00BCA40A05}" srcId="{3E2AEE4E-CB7B-C84D-A37F-9DDE832F4FD9}" destId="{0E8578CD-2073-584D-AE4D-53F94F0BDF53}" srcOrd="2" destOrd="0" parTransId="{1055FC77-FF30-6B4D-B38B-9AD18CE2DD9C}" sibTransId="{71CC161F-DAD9-8640-BD4D-3B18DA410665}"/>
    <dgm:cxn modelId="{5C5C19BB-CA7C-694A-BB06-B78592823409}" type="presParOf" srcId="{9C728E25-1AB3-164D-95ED-8B31953E57A9}" destId="{B1B6E695-FEE2-C045-AC7D-BBFA18690BC3}" srcOrd="0" destOrd="0" presId="urn:microsoft.com/office/officeart/2005/8/layout/venn3"/>
    <dgm:cxn modelId="{5038EF2A-A0D5-244F-ADB8-CDF64F7D94F6}" type="presParOf" srcId="{9C728E25-1AB3-164D-95ED-8B31953E57A9}" destId="{2A8EBC39-6E4E-4C45-8407-55F49E74C4BE}" srcOrd="1" destOrd="0" presId="urn:microsoft.com/office/officeart/2005/8/layout/venn3"/>
    <dgm:cxn modelId="{5986B5D5-A895-7D49-8D63-113B8A1F1C54}" type="presParOf" srcId="{9C728E25-1AB3-164D-95ED-8B31953E57A9}" destId="{281CE023-0F3F-F344-8548-549639AD2C75}" srcOrd="2" destOrd="0" presId="urn:microsoft.com/office/officeart/2005/8/layout/venn3"/>
    <dgm:cxn modelId="{CAB85B17-5D05-DC46-BDE1-4D8FABD71907}" type="presParOf" srcId="{9C728E25-1AB3-164D-95ED-8B31953E57A9}" destId="{3877957C-A56E-2149-AC54-DEC5A91DFBCE}" srcOrd="3" destOrd="0" presId="urn:microsoft.com/office/officeart/2005/8/layout/venn3"/>
    <dgm:cxn modelId="{D9CC713F-D719-3C43-965A-1BED7630A5DF}" type="presParOf" srcId="{9C728E25-1AB3-164D-95ED-8B31953E57A9}" destId="{7B1A6464-B69D-064B-BB06-522E3BB7274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93A21-FCAE-234C-9F1D-623840FA5FC7}" type="doc">
      <dgm:prSet loTypeId="urn:microsoft.com/office/officeart/2005/8/layout/venn3" loCatId="" qsTypeId="urn:microsoft.com/office/officeart/2005/8/quickstyle/simple4" qsCatId="simple" csTypeId="urn:microsoft.com/office/officeart/2005/8/colors/colorful4" csCatId="colorful" phldr="1"/>
      <dgm:spPr/>
    </dgm:pt>
    <dgm:pt modelId="{9E441A30-1A36-D549-9982-F16C99EEF49D}">
      <dgm:prSet phldrT="[Text]" custT="1"/>
      <dgm:spPr/>
      <dgm:t>
        <a:bodyPr/>
        <a:lstStyle/>
        <a:p>
          <a:r>
            <a:rPr lang="es-MX" sz="2000" dirty="0"/>
            <a:t>Países de América Latina no exceden el consumo de</a:t>
          </a:r>
        </a:p>
        <a:p>
          <a:r>
            <a:rPr lang="es-MX" sz="2000" dirty="0"/>
            <a:t> </a:t>
          </a:r>
          <a:r>
            <a:rPr lang="es-MX" sz="2000" b="1" dirty="0"/>
            <a:t>15 mg</a:t>
          </a:r>
          <a:r>
            <a:rPr lang="es-MX" sz="2000" dirty="0"/>
            <a:t> per </a:t>
          </a:r>
          <a:r>
            <a:rPr lang="es-MX" sz="2000" dirty="0" err="1"/>
            <a:t>capita</a:t>
          </a:r>
          <a:endParaRPr lang="es-MX" sz="2000" dirty="0"/>
        </a:p>
        <a:p>
          <a:r>
            <a:rPr lang="es-MX" sz="2000" dirty="0"/>
            <a:t> (Argentina, Brasil, Chile, Costa Rica)</a:t>
          </a:r>
          <a:endParaRPr lang="es-ES_tradnl" sz="2000" b="1" dirty="0"/>
        </a:p>
      </dgm:t>
    </dgm:pt>
    <dgm:pt modelId="{C2C8584C-7FE3-0044-8EBC-BCF44C8AFDAF}" type="parTrans" cxnId="{D9C66FCF-3079-984A-896F-EFD4586ACFB5}">
      <dgm:prSet/>
      <dgm:spPr/>
      <dgm:t>
        <a:bodyPr/>
        <a:lstStyle/>
        <a:p>
          <a:endParaRPr lang="es-ES_tradnl"/>
        </a:p>
      </dgm:t>
    </dgm:pt>
    <dgm:pt modelId="{2AD0753B-1307-EA49-A7F5-6EB5A5872940}" type="sibTrans" cxnId="{D9C66FCF-3079-984A-896F-EFD4586ACFB5}">
      <dgm:prSet/>
      <dgm:spPr/>
      <dgm:t>
        <a:bodyPr/>
        <a:lstStyle/>
        <a:p>
          <a:endParaRPr lang="es-ES_tradnl"/>
        </a:p>
      </dgm:t>
    </dgm:pt>
    <dgm:pt modelId="{AAA143CA-DC3F-A84E-A6C4-0BB60B1F97E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0" dirty="0">
              <a:solidFill>
                <a:srgbClr val="1E1E1E"/>
              </a:solidFill>
            </a:rPr>
            <a:t>México consume </a:t>
          </a:r>
          <a:r>
            <a:rPr lang="es-MX" b="1" dirty="0">
              <a:solidFill>
                <a:srgbClr val="1E1E1E"/>
              </a:solidFill>
            </a:rPr>
            <a:t>8.76 mg </a:t>
          </a:r>
          <a:r>
            <a:rPr lang="es-MX" b="0" dirty="0">
              <a:solidFill>
                <a:srgbClr val="1E1E1E"/>
              </a:solidFill>
            </a:rPr>
            <a:t>per </a:t>
          </a:r>
          <a:r>
            <a:rPr lang="es-MX" b="0" dirty="0" err="1">
              <a:solidFill>
                <a:srgbClr val="1E1E1E"/>
              </a:solidFill>
            </a:rPr>
            <a:t>capita</a:t>
          </a:r>
          <a:endParaRPr lang="es-MX" b="0" dirty="0">
            <a:solidFill>
              <a:srgbClr val="1E1E1E"/>
            </a:solidFill>
          </a:endParaRPr>
        </a:p>
      </dgm:t>
    </dgm:pt>
    <dgm:pt modelId="{A472BD78-12A4-8347-ADF7-28953945BABC}" type="parTrans" cxnId="{700EF16A-071A-C745-861A-EE463FEF017B}">
      <dgm:prSet/>
      <dgm:spPr/>
      <dgm:t>
        <a:bodyPr/>
        <a:lstStyle/>
        <a:p>
          <a:endParaRPr lang="es-ES_tradnl"/>
        </a:p>
      </dgm:t>
    </dgm:pt>
    <dgm:pt modelId="{3E044A06-A624-4A4F-B37D-47E1E6916A1C}" type="sibTrans" cxnId="{700EF16A-071A-C745-861A-EE463FEF017B}">
      <dgm:prSet/>
      <dgm:spPr/>
      <dgm:t>
        <a:bodyPr/>
        <a:lstStyle/>
        <a:p>
          <a:endParaRPr lang="es-ES_tradnl"/>
        </a:p>
      </dgm:t>
    </dgm:pt>
    <dgm:pt modelId="{70CA3E57-8FEC-4A43-91F9-E053141542CB}">
      <dgm:prSet/>
      <dgm:spPr/>
      <dgm:t>
        <a:bodyPr/>
        <a:lstStyle/>
        <a:p>
          <a:r>
            <a:rPr lang="es-MX" dirty="0"/>
            <a:t>Consumo en países desarrollados:</a:t>
          </a:r>
        </a:p>
        <a:p>
          <a:r>
            <a:rPr lang="es-MX" b="1" dirty="0"/>
            <a:t>50 a 400 mg </a:t>
          </a:r>
          <a:r>
            <a:rPr lang="es-MX" dirty="0"/>
            <a:t>per </a:t>
          </a:r>
          <a:r>
            <a:rPr lang="es-MX" dirty="0" err="1"/>
            <a:t>capita</a:t>
          </a:r>
          <a:endParaRPr lang="es-MX" b="1" dirty="0"/>
        </a:p>
      </dgm:t>
    </dgm:pt>
    <dgm:pt modelId="{D944E00E-3874-0642-A454-D50FE6B5228E}" type="parTrans" cxnId="{92F3B689-7B86-A648-9D75-1163CB44FC9B}">
      <dgm:prSet/>
      <dgm:spPr/>
      <dgm:t>
        <a:bodyPr/>
        <a:lstStyle/>
        <a:p>
          <a:endParaRPr lang="es-ES_tradnl"/>
        </a:p>
      </dgm:t>
    </dgm:pt>
    <dgm:pt modelId="{E592DBC2-8A55-CF42-AFCF-2DBBE238C51B}" type="sibTrans" cxnId="{92F3B689-7B86-A648-9D75-1163CB44FC9B}">
      <dgm:prSet/>
      <dgm:spPr/>
      <dgm:t>
        <a:bodyPr/>
        <a:lstStyle/>
        <a:p>
          <a:endParaRPr lang="es-ES_tradnl"/>
        </a:p>
      </dgm:t>
    </dgm:pt>
    <dgm:pt modelId="{1EE31F3D-5AF6-BC45-A37C-8BA618F577AF}" type="pres">
      <dgm:prSet presAssocID="{E9B93A21-FCAE-234C-9F1D-623840FA5FC7}" presName="Name0" presStyleCnt="0">
        <dgm:presLayoutVars>
          <dgm:dir/>
          <dgm:resizeHandles val="exact"/>
        </dgm:presLayoutVars>
      </dgm:prSet>
      <dgm:spPr/>
    </dgm:pt>
    <dgm:pt modelId="{F7670590-3B70-2447-A826-C23AA689778B}" type="pres">
      <dgm:prSet presAssocID="{9E441A30-1A36-D549-9982-F16C99EEF49D}" presName="Name5" presStyleLbl="vennNode1" presStyleIdx="0" presStyleCnt="3">
        <dgm:presLayoutVars>
          <dgm:bulletEnabled val="1"/>
        </dgm:presLayoutVars>
      </dgm:prSet>
      <dgm:spPr/>
    </dgm:pt>
    <dgm:pt modelId="{9565A970-56ED-C44B-9122-2E8C8E267DA5}" type="pres">
      <dgm:prSet presAssocID="{2AD0753B-1307-EA49-A7F5-6EB5A5872940}" presName="space" presStyleCnt="0"/>
      <dgm:spPr/>
    </dgm:pt>
    <dgm:pt modelId="{EBC387B2-E901-3E46-B9D1-7E66CD4EF28A}" type="pres">
      <dgm:prSet presAssocID="{AAA143CA-DC3F-A84E-A6C4-0BB60B1F97EC}" presName="Name5" presStyleLbl="vennNode1" presStyleIdx="1" presStyleCnt="3">
        <dgm:presLayoutVars>
          <dgm:bulletEnabled val="1"/>
        </dgm:presLayoutVars>
      </dgm:prSet>
      <dgm:spPr/>
    </dgm:pt>
    <dgm:pt modelId="{5B029D29-CED6-4E4B-8852-013FB39FFE56}" type="pres">
      <dgm:prSet presAssocID="{3E044A06-A624-4A4F-B37D-47E1E6916A1C}" presName="space" presStyleCnt="0"/>
      <dgm:spPr/>
    </dgm:pt>
    <dgm:pt modelId="{215B4393-E7BD-6B4B-9827-E79D114D9B4F}" type="pres">
      <dgm:prSet presAssocID="{70CA3E57-8FEC-4A43-91F9-E053141542CB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00EF16A-071A-C745-861A-EE463FEF017B}" srcId="{E9B93A21-FCAE-234C-9F1D-623840FA5FC7}" destId="{AAA143CA-DC3F-A84E-A6C4-0BB60B1F97EC}" srcOrd="1" destOrd="0" parTransId="{A472BD78-12A4-8347-ADF7-28953945BABC}" sibTransId="{3E044A06-A624-4A4F-B37D-47E1E6916A1C}"/>
    <dgm:cxn modelId="{6AB23851-42B1-2246-8434-578005B2A3FF}" type="presOf" srcId="{AAA143CA-DC3F-A84E-A6C4-0BB60B1F97EC}" destId="{EBC387B2-E901-3E46-B9D1-7E66CD4EF28A}" srcOrd="0" destOrd="0" presId="urn:microsoft.com/office/officeart/2005/8/layout/venn3"/>
    <dgm:cxn modelId="{31AC1175-57AF-B54A-9CBF-6ED66C128205}" type="presOf" srcId="{E9B93A21-FCAE-234C-9F1D-623840FA5FC7}" destId="{1EE31F3D-5AF6-BC45-A37C-8BA618F577AF}" srcOrd="0" destOrd="0" presId="urn:microsoft.com/office/officeart/2005/8/layout/venn3"/>
    <dgm:cxn modelId="{92F3B689-7B86-A648-9D75-1163CB44FC9B}" srcId="{E9B93A21-FCAE-234C-9F1D-623840FA5FC7}" destId="{70CA3E57-8FEC-4A43-91F9-E053141542CB}" srcOrd="2" destOrd="0" parTransId="{D944E00E-3874-0642-A454-D50FE6B5228E}" sibTransId="{E592DBC2-8A55-CF42-AFCF-2DBBE238C51B}"/>
    <dgm:cxn modelId="{AFB970B2-B1F8-2540-A3FE-A8B85A096A8F}" type="presOf" srcId="{70CA3E57-8FEC-4A43-91F9-E053141542CB}" destId="{215B4393-E7BD-6B4B-9827-E79D114D9B4F}" srcOrd="0" destOrd="0" presId="urn:microsoft.com/office/officeart/2005/8/layout/venn3"/>
    <dgm:cxn modelId="{467F1AB6-443B-F44B-B27F-DCC772679E1C}" type="presOf" srcId="{9E441A30-1A36-D549-9982-F16C99EEF49D}" destId="{F7670590-3B70-2447-A826-C23AA689778B}" srcOrd="0" destOrd="0" presId="urn:microsoft.com/office/officeart/2005/8/layout/venn3"/>
    <dgm:cxn modelId="{D9C66FCF-3079-984A-896F-EFD4586ACFB5}" srcId="{E9B93A21-FCAE-234C-9F1D-623840FA5FC7}" destId="{9E441A30-1A36-D549-9982-F16C99EEF49D}" srcOrd="0" destOrd="0" parTransId="{C2C8584C-7FE3-0044-8EBC-BCF44C8AFDAF}" sibTransId="{2AD0753B-1307-EA49-A7F5-6EB5A5872940}"/>
    <dgm:cxn modelId="{1848AAC6-9537-2B41-A626-475B5AD374A9}" type="presParOf" srcId="{1EE31F3D-5AF6-BC45-A37C-8BA618F577AF}" destId="{F7670590-3B70-2447-A826-C23AA689778B}" srcOrd="0" destOrd="0" presId="urn:microsoft.com/office/officeart/2005/8/layout/venn3"/>
    <dgm:cxn modelId="{2E4E306B-FD76-4F46-ADF9-E0360752F25E}" type="presParOf" srcId="{1EE31F3D-5AF6-BC45-A37C-8BA618F577AF}" destId="{9565A970-56ED-C44B-9122-2E8C8E267DA5}" srcOrd="1" destOrd="0" presId="urn:microsoft.com/office/officeart/2005/8/layout/venn3"/>
    <dgm:cxn modelId="{955BE8E9-97D4-4041-AF9D-CB774C66D708}" type="presParOf" srcId="{1EE31F3D-5AF6-BC45-A37C-8BA618F577AF}" destId="{EBC387B2-E901-3E46-B9D1-7E66CD4EF28A}" srcOrd="2" destOrd="0" presId="urn:microsoft.com/office/officeart/2005/8/layout/venn3"/>
    <dgm:cxn modelId="{B39AB241-09CC-A341-83F1-456FB687F779}" type="presParOf" srcId="{1EE31F3D-5AF6-BC45-A37C-8BA618F577AF}" destId="{5B029D29-CED6-4E4B-8852-013FB39FFE56}" srcOrd="3" destOrd="0" presId="urn:microsoft.com/office/officeart/2005/8/layout/venn3"/>
    <dgm:cxn modelId="{391B01D3-7651-E44E-A9AE-3B42DEB1FFD6}" type="presParOf" srcId="{1EE31F3D-5AF6-BC45-A37C-8BA618F577AF}" destId="{215B4393-E7BD-6B4B-9827-E79D114D9B4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7A064-9E66-5547-A733-15A4A6DE549B}" type="doc">
      <dgm:prSet loTypeId="urn:microsoft.com/office/officeart/2005/8/layout/matrix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FDFDF201-614C-D940-B5C1-7A1722D36F4C}">
      <dgm:prSet phldrT="[Text]" custT="1"/>
      <dgm:spPr/>
      <dgm:t>
        <a:bodyPr/>
        <a:lstStyle/>
        <a:p>
          <a:r>
            <a:rPr lang="es-MX" sz="1800" dirty="0">
              <a:solidFill>
                <a:srgbClr val="1E1E1E"/>
              </a:solidFill>
            </a:rPr>
            <a:t>Equipos de Radioterapia por un millón de habitantes</a:t>
          </a:r>
          <a:endParaRPr lang="es-ES_tradnl" sz="1800" dirty="0">
            <a:solidFill>
              <a:srgbClr val="1E1E1E"/>
            </a:solidFill>
          </a:endParaRPr>
        </a:p>
      </dgm:t>
    </dgm:pt>
    <dgm:pt modelId="{75A033C5-71F5-0C41-9421-62DCED8BA477}" type="par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912E995F-E4BF-4141-90C4-9AACE4D9AF46}" type="sib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DA683533-4BA1-F84C-AD37-2EBB636F368D}">
      <dgm:prSet phldrT="[Text]" custT="1"/>
      <dgm:spPr/>
      <dgm:t>
        <a:bodyPr/>
        <a:lstStyle/>
        <a:p>
          <a:r>
            <a:rPr lang="es-MX" sz="3200" b="0" dirty="0">
              <a:solidFill>
                <a:srgbClr val="1E1E1E"/>
              </a:solidFill>
            </a:rPr>
            <a:t>México: 0.54</a:t>
          </a:r>
        </a:p>
        <a:p>
          <a:r>
            <a:rPr lang="es-MX" sz="2800" b="0" dirty="0">
              <a:solidFill>
                <a:srgbClr val="1E1E1E"/>
              </a:solidFill>
            </a:rPr>
            <a:t>Cobertura de un </a:t>
          </a:r>
          <a:r>
            <a:rPr lang="es-MX" sz="2800" b="1" dirty="0">
              <a:solidFill>
                <a:srgbClr val="1E1E1E"/>
              </a:solidFill>
            </a:rPr>
            <a:t>70%</a:t>
          </a:r>
          <a:endParaRPr lang="es-ES_tradnl" sz="2800" b="1" dirty="0">
            <a:solidFill>
              <a:srgbClr val="1E1E1E"/>
            </a:solidFill>
          </a:endParaRPr>
        </a:p>
      </dgm:t>
    </dgm:pt>
    <dgm:pt modelId="{EF0927C1-6B53-C542-BFEF-D1CD2E86F5E7}" type="par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F8F1E4F5-607B-DF4A-B490-1D22091BC7EE}" type="sib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3A08D2AE-DD61-4945-A143-C34838276D44}">
      <dgm:prSet custT="1"/>
      <dgm:spPr/>
      <dgm:t>
        <a:bodyPr/>
        <a:lstStyle/>
        <a:p>
          <a:endParaRPr lang="es-MX" sz="2400" b="1" dirty="0">
            <a:solidFill>
              <a:srgbClr val="1E1E1E"/>
            </a:solidFill>
          </a:endParaRPr>
        </a:p>
        <a:p>
          <a:r>
            <a:rPr lang="es-MX" sz="2400" b="1" dirty="0">
              <a:solidFill>
                <a:srgbClr val="1E1E1E"/>
              </a:solidFill>
            </a:rPr>
            <a:t>Otros países de Latinoamérica</a:t>
          </a:r>
        </a:p>
        <a:p>
          <a:r>
            <a:rPr lang="es-MX" sz="2400" b="0" dirty="0">
              <a:solidFill>
                <a:srgbClr val="1E1E1E"/>
              </a:solidFill>
            </a:rPr>
            <a:t>Ecuador: 0.13 – Uruguay 3.82 </a:t>
          </a:r>
        </a:p>
        <a:p>
          <a:r>
            <a:rPr lang="es-MX" sz="2400" b="0" dirty="0">
              <a:solidFill>
                <a:srgbClr val="1E1E1E"/>
              </a:solidFill>
            </a:rPr>
            <a:t>(Promedio:1.45)</a:t>
          </a:r>
        </a:p>
        <a:p>
          <a:r>
            <a:rPr lang="es-MX" sz="2400" b="0" dirty="0">
              <a:solidFill>
                <a:srgbClr val="1E1E1E"/>
              </a:solidFill>
            </a:rPr>
            <a:t>Cobertura promedio: </a:t>
          </a:r>
          <a:r>
            <a:rPr lang="es-MX" sz="2400" b="1" dirty="0">
              <a:solidFill>
                <a:srgbClr val="1E1E1E"/>
              </a:solidFill>
            </a:rPr>
            <a:t>74%</a:t>
          </a:r>
        </a:p>
        <a:p>
          <a:r>
            <a:rPr lang="es-MX" sz="2400" b="0" dirty="0">
              <a:solidFill>
                <a:srgbClr val="1E1E1E"/>
              </a:solidFill>
            </a:rPr>
            <a:t>(Uruguay 112%)</a:t>
          </a:r>
        </a:p>
      </dgm:t>
    </dgm:pt>
    <dgm:pt modelId="{0334D9A9-C7F0-074C-9B6D-44B17FB7C351}" type="par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13552BD1-085F-984F-9853-8A409DFE7058}" type="sib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6DBAFAE8-33AF-F741-A93B-33DBC2DC2D9D}">
      <dgm:prSet custT="1"/>
      <dgm:spPr/>
      <dgm:t>
        <a:bodyPr/>
        <a:lstStyle/>
        <a:p>
          <a:r>
            <a:rPr lang="es-MX" sz="2800" b="0" dirty="0">
              <a:solidFill>
                <a:srgbClr val="1E1E1E"/>
              </a:solidFill>
            </a:rPr>
            <a:t>Francia: 6.78</a:t>
          </a:r>
        </a:p>
        <a:p>
          <a:r>
            <a:rPr lang="es-MX" sz="2800" b="0" dirty="0">
              <a:solidFill>
                <a:srgbClr val="1E1E1E"/>
              </a:solidFill>
            </a:rPr>
            <a:t>Japón: 7.19</a:t>
          </a:r>
        </a:p>
        <a:p>
          <a:r>
            <a:rPr lang="es-MX" sz="2800" b="0" dirty="0">
              <a:solidFill>
                <a:srgbClr val="1E1E1E"/>
              </a:solidFill>
            </a:rPr>
            <a:t>USA: 12.37</a:t>
          </a:r>
          <a:endParaRPr lang="es-MX" sz="2800" dirty="0">
            <a:solidFill>
              <a:srgbClr val="1E1E1E"/>
            </a:solidFill>
          </a:endParaRPr>
        </a:p>
      </dgm:t>
    </dgm:pt>
    <dgm:pt modelId="{7BAF5F07-74E3-C243-A269-EC06E3938B1D}" type="par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FBE6188-98F6-0A40-A43B-637C725A59DE}" type="sib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88AF9750-1E28-1947-BFCE-CF91545D2889}">
      <dgm:prSet custT="1"/>
      <dgm:spPr/>
      <dgm:t>
        <a:bodyPr/>
        <a:lstStyle/>
        <a:p>
          <a:r>
            <a:rPr lang="es-MX" sz="2400" dirty="0">
              <a:solidFill>
                <a:srgbClr val="1E1E1E"/>
              </a:solidFill>
            </a:rPr>
            <a:t>Cobertura:</a:t>
          </a:r>
        </a:p>
        <a:p>
          <a:r>
            <a:rPr lang="es-MX" sz="2800" dirty="0">
              <a:solidFill>
                <a:srgbClr val="1E1E1E"/>
              </a:solidFill>
            </a:rPr>
            <a:t> </a:t>
          </a:r>
          <a:r>
            <a:rPr lang="es-MX" sz="2800" b="1" dirty="0">
              <a:solidFill>
                <a:srgbClr val="1E1E1E"/>
              </a:solidFill>
            </a:rPr>
            <a:t>Francia: 108% </a:t>
          </a:r>
        </a:p>
        <a:p>
          <a:r>
            <a:rPr lang="es-MX" sz="2800" b="1" dirty="0">
              <a:solidFill>
                <a:srgbClr val="1E1E1E"/>
              </a:solidFill>
            </a:rPr>
            <a:t>Japón: 108%</a:t>
          </a:r>
        </a:p>
        <a:p>
          <a:r>
            <a:rPr lang="es-MX" sz="2800" b="1" dirty="0">
              <a:solidFill>
                <a:srgbClr val="1E1E1E"/>
              </a:solidFill>
            </a:rPr>
            <a:t>USA: 206% </a:t>
          </a:r>
        </a:p>
      </dgm:t>
    </dgm:pt>
    <dgm:pt modelId="{C7348213-2627-8248-B43C-18745187B235}" type="sib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9FB5EC85-0A43-3848-9635-EBA283AADE72}" type="par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7AFB829-806C-E34C-AA56-9A7EB16978C0}" type="pres">
      <dgm:prSet presAssocID="{D507A064-9E66-5547-A733-15A4A6DE549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2BFA68-4FF1-6C48-853D-9747F28A78A3}" type="pres">
      <dgm:prSet presAssocID="{D507A064-9E66-5547-A733-15A4A6DE549B}" presName="matrix" presStyleCnt="0"/>
      <dgm:spPr/>
    </dgm:pt>
    <dgm:pt modelId="{CD97F351-4436-684D-9AA8-F879C5DB7CE0}" type="pres">
      <dgm:prSet presAssocID="{D507A064-9E66-5547-A733-15A4A6DE549B}" presName="tile1" presStyleLbl="node1" presStyleIdx="0" presStyleCnt="4"/>
      <dgm:spPr/>
    </dgm:pt>
    <dgm:pt modelId="{BFCFC234-EC80-5A4E-9813-7AC93B2727E0}" type="pres">
      <dgm:prSet presAssocID="{D507A064-9E66-5547-A733-15A4A6DE54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0DE1D7-96F7-AC4A-8975-9D8B1A0D6969}" type="pres">
      <dgm:prSet presAssocID="{D507A064-9E66-5547-A733-15A4A6DE549B}" presName="tile2" presStyleLbl="node1" presStyleIdx="1" presStyleCnt="4" custScaleX="100690"/>
      <dgm:spPr/>
    </dgm:pt>
    <dgm:pt modelId="{7679ACF8-6745-9940-B9BE-1AF8F010E4E4}" type="pres">
      <dgm:prSet presAssocID="{D507A064-9E66-5547-A733-15A4A6DE54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9D955E-A031-3D48-BD3E-9805C5AD483B}" type="pres">
      <dgm:prSet presAssocID="{D507A064-9E66-5547-A733-15A4A6DE549B}" presName="tile3" presStyleLbl="node1" presStyleIdx="2" presStyleCnt="4"/>
      <dgm:spPr/>
    </dgm:pt>
    <dgm:pt modelId="{941031D9-194D-AB4A-A4C4-FC452011F4AE}" type="pres">
      <dgm:prSet presAssocID="{D507A064-9E66-5547-A733-15A4A6DE54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FD8E8B-4B82-194E-9297-9A9844B477D1}" type="pres">
      <dgm:prSet presAssocID="{D507A064-9E66-5547-A733-15A4A6DE549B}" presName="tile4" presStyleLbl="node1" presStyleIdx="3" presStyleCnt="4"/>
      <dgm:spPr/>
    </dgm:pt>
    <dgm:pt modelId="{24894F52-87F6-7842-B0F1-998C7227199F}" type="pres">
      <dgm:prSet presAssocID="{D507A064-9E66-5547-A733-15A4A6DE54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AAD514-CDF3-B947-A99D-13668C21889D}" type="pres">
      <dgm:prSet presAssocID="{D507A064-9E66-5547-A733-15A4A6DE549B}" presName="centerTile" presStyleLbl="fgShp" presStyleIdx="0" presStyleCnt="1" custScaleX="86093" custScaleY="81219">
        <dgm:presLayoutVars>
          <dgm:chMax val="0"/>
          <dgm:chPref val="0"/>
        </dgm:presLayoutVars>
      </dgm:prSet>
      <dgm:spPr/>
    </dgm:pt>
  </dgm:ptLst>
  <dgm:cxnLst>
    <dgm:cxn modelId="{872CA719-D2B2-0944-8ACD-8D7091705CF9}" srcId="{FDFDF201-614C-D940-B5C1-7A1722D36F4C}" destId="{6DBAFAE8-33AF-F741-A93B-33DBC2DC2D9D}" srcOrd="2" destOrd="0" parTransId="{7BAF5F07-74E3-C243-A269-EC06E3938B1D}" sibTransId="{CFBE6188-98F6-0A40-A43B-637C725A59DE}"/>
    <dgm:cxn modelId="{A01BCF2C-CFCC-A447-8245-670C2CE8B628}" type="presOf" srcId="{6DBAFAE8-33AF-F741-A93B-33DBC2DC2D9D}" destId="{F89D955E-A031-3D48-BD3E-9805C5AD483B}" srcOrd="0" destOrd="0" presId="urn:microsoft.com/office/officeart/2005/8/layout/matrix1"/>
    <dgm:cxn modelId="{B8E7AB39-6521-3247-BAE5-804398F23331}" type="presOf" srcId="{3A08D2AE-DD61-4945-A143-C34838276D44}" destId="{7E0DE1D7-96F7-AC4A-8975-9D8B1A0D6969}" srcOrd="0" destOrd="0" presId="urn:microsoft.com/office/officeart/2005/8/layout/matrix1"/>
    <dgm:cxn modelId="{EA138640-0C06-5043-BDF1-4C251BAE4432}" type="presOf" srcId="{3A08D2AE-DD61-4945-A143-C34838276D44}" destId="{7679ACF8-6745-9940-B9BE-1AF8F010E4E4}" srcOrd="1" destOrd="0" presId="urn:microsoft.com/office/officeart/2005/8/layout/matrix1"/>
    <dgm:cxn modelId="{A68FDC5C-1E0B-1C40-84C7-3C9FAF875948}" type="presOf" srcId="{88AF9750-1E28-1947-BFCE-CF91545D2889}" destId="{24894F52-87F6-7842-B0F1-998C7227199F}" srcOrd="1" destOrd="0" presId="urn:microsoft.com/office/officeart/2005/8/layout/matrix1"/>
    <dgm:cxn modelId="{4E93BE52-A71B-2140-9DF0-2CE900F52A55}" srcId="{FDFDF201-614C-D940-B5C1-7A1722D36F4C}" destId="{DA683533-4BA1-F84C-AD37-2EBB636F368D}" srcOrd="0" destOrd="0" parTransId="{EF0927C1-6B53-C542-BFEF-D1CD2E86F5E7}" sibTransId="{F8F1E4F5-607B-DF4A-B490-1D22091BC7EE}"/>
    <dgm:cxn modelId="{4A6F038D-C93A-2546-90D4-7E7B23C6E892}" type="presOf" srcId="{88AF9750-1E28-1947-BFCE-CF91545D2889}" destId="{4CFD8E8B-4B82-194E-9297-9A9844B477D1}" srcOrd="0" destOrd="0" presId="urn:microsoft.com/office/officeart/2005/8/layout/matrix1"/>
    <dgm:cxn modelId="{92FBEBA9-FBEC-C94E-A842-AC2010203F5E}" srcId="{FDFDF201-614C-D940-B5C1-7A1722D36F4C}" destId="{88AF9750-1E28-1947-BFCE-CF91545D2889}" srcOrd="3" destOrd="0" parTransId="{9FB5EC85-0A43-3848-9635-EBA283AADE72}" sibTransId="{C7348213-2627-8248-B43C-18745187B235}"/>
    <dgm:cxn modelId="{1155E3B0-7AD3-7648-9F95-DD50B1AF9D59}" type="presOf" srcId="{DA683533-4BA1-F84C-AD37-2EBB636F368D}" destId="{CD97F351-4436-684D-9AA8-F879C5DB7CE0}" srcOrd="0" destOrd="0" presId="urn:microsoft.com/office/officeart/2005/8/layout/matrix1"/>
    <dgm:cxn modelId="{54DF35B9-46DF-774E-A346-67DB79659D18}" type="presOf" srcId="{D507A064-9E66-5547-A733-15A4A6DE549B}" destId="{C7AFB829-806C-E34C-AA56-9A7EB16978C0}" srcOrd="0" destOrd="0" presId="urn:microsoft.com/office/officeart/2005/8/layout/matrix1"/>
    <dgm:cxn modelId="{BCB0C5CB-7499-1744-B2EC-1127CDDE7D5E}" type="presOf" srcId="{FDFDF201-614C-D940-B5C1-7A1722D36F4C}" destId="{8BAAD514-CDF3-B947-A99D-13668C21889D}" srcOrd="0" destOrd="0" presId="urn:microsoft.com/office/officeart/2005/8/layout/matrix1"/>
    <dgm:cxn modelId="{E08EBAD1-2D06-8641-864E-90C3536E8E0D}" srcId="{FDFDF201-614C-D940-B5C1-7A1722D36F4C}" destId="{3A08D2AE-DD61-4945-A143-C34838276D44}" srcOrd="1" destOrd="0" parTransId="{0334D9A9-C7F0-074C-9B6D-44B17FB7C351}" sibTransId="{13552BD1-085F-984F-9853-8A409DFE7058}"/>
    <dgm:cxn modelId="{2F29F2EB-30C3-B848-BB52-FF8E0F299D71}" type="presOf" srcId="{6DBAFAE8-33AF-F741-A93B-33DBC2DC2D9D}" destId="{941031D9-194D-AB4A-A4C4-FC452011F4AE}" srcOrd="1" destOrd="0" presId="urn:microsoft.com/office/officeart/2005/8/layout/matrix1"/>
    <dgm:cxn modelId="{DF0E2DFA-84FE-7D4E-961C-12A0F39359FE}" srcId="{D507A064-9E66-5547-A733-15A4A6DE549B}" destId="{FDFDF201-614C-D940-B5C1-7A1722D36F4C}" srcOrd="0" destOrd="0" parTransId="{75A033C5-71F5-0C41-9421-62DCED8BA477}" sibTransId="{912E995F-E4BF-4141-90C4-9AACE4D9AF46}"/>
    <dgm:cxn modelId="{43CA08FD-30BC-AC48-AB0D-2BA8D73B7986}" type="presOf" srcId="{DA683533-4BA1-F84C-AD37-2EBB636F368D}" destId="{BFCFC234-EC80-5A4E-9813-7AC93B2727E0}" srcOrd="1" destOrd="0" presId="urn:microsoft.com/office/officeart/2005/8/layout/matrix1"/>
    <dgm:cxn modelId="{FA0B9339-2003-5B46-A88F-EFDB49951579}" type="presParOf" srcId="{C7AFB829-806C-E34C-AA56-9A7EB16978C0}" destId="{242BFA68-4FF1-6C48-853D-9747F28A78A3}" srcOrd="0" destOrd="0" presId="urn:microsoft.com/office/officeart/2005/8/layout/matrix1"/>
    <dgm:cxn modelId="{53DEA40F-CF4B-E845-9CEE-129BC889EC0A}" type="presParOf" srcId="{242BFA68-4FF1-6C48-853D-9747F28A78A3}" destId="{CD97F351-4436-684D-9AA8-F879C5DB7CE0}" srcOrd="0" destOrd="0" presId="urn:microsoft.com/office/officeart/2005/8/layout/matrix1"/>
    <dgm:cxn modelId="{E1DB4B4A-3CD4-1C45-AF2F-4CCA190A939B}" type="presParOf" srcId="{242BFA68-4FF1-6C48-853D-9747F28A78A3}" destId="{BFCFC234-EC80-5A4E-9813-7AC93B2727E0}" srcOrd="1" destOrd="0" presId="urn:microsoft.com/office/officeart/2005/8/layout/matrix1"/>
    <dgm:cxn modelId="{114E3DBA-8BDC-0D4A-9382-FE8050424FE8}" type="presParOf" srcId="{242BFA68-4FF1-6C48-853D-9747F28A78A3}" destId="{7E0DE1D7-96F7-AC4A-8975-9D8B1A0D6969}" srcOrd="2" destOrd="0" presId="urn:microsoft.com/office/officeart/2005/8/layout/matrix1"/>
    <dgm:cxn modelId="{BC642B2A-8113-5E40-9733-61779F85C225}" type="presParOf" srcId="{242BFA68-4FF1-6C48-853D-9747F28A78A3}" destId="{7679ACF8-6745-9940-B9BE-1AF8F010E4E4}" srcOrd="3" destOrd="0" presId="urn:microsoft.com/office/officeart/2005/8/layout/matrix1"/>
    <dgm:cxn modelId="{5DE29642-C9D7-E842-BA21-400F3C1B0F92}" type="presParOf" srcId="{242BFA68-4FF1-6C48-853D-9747F28A78A3}" destId="{F89D955E-A031-3D48-BD3E-9805C5AD483B}" srcOrd="4" destOrd="0" presId="urn:microsoft.com/office/officeart/2005/8/layout/matrix1"/>
    <dgm:cxn modelId="{40A19C72-FA0C-4545-954A-D8FDB27A06F0}" type="presParOf" srcId="{242BFA68-4FF1-6C48-853D-9747F28A78A3}" destId="{941031D9-194D-AB4A-A4C4-FC452011F4AE}" srcOrd="5" destOrd="0" presId="urn:microsoft.com/office/officeart/2005/8/layout/matrix1"/>
    <dgm:cxn modelId="{5CD9F80E-5BE2-E94B-815E-1DA1E6828161}" type="presParOf" srcId="{242BFA68-4FF1-6C48-853D-9747F28A78A3}" destId="{4CFD8E8B-4B82-194E-9297-9A9844B477D1}" srcOrd="6" destOrd="0" presId="urn:microsoft.com/office/officeart/2005/8/layout/matrix1"/>
    <dgm:cxn modelId="{9A9F4D3F-C435-2043-AB96-5451094E62DF}" type="presParOf" srcId="{242BFA68-4FF1-6C48-853D-9747F28A78A3}" destId="{24894F52-87F6-7842-B0F1-998C7227199F}" srcOrd="7" destOrd="0" presId="urn:microsoft.com/office/officeart/2005/8/layout/matrix1"/>
    <dgm:cxn modelId="{BDFFE7C5-6641-5848-9F3E-B1227F06C7D8}" type="presParOf" srcId="{C7AFB829-806C-E34C-AA56-9A7EB16978C0}" destId="{8BAAD514-CDF3-B947-A99D-13668C2188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07A064-9E66-5547-A733-15A4A6DE549B}" type="doc">
      <dgm:prSet loTypeId="urn:microsoft.com/office/officeart/2005/8/layout/matrix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FDFDF201-614C-D940-B5C1-7A1722D36F4C}">
      <dgm:prSet phldrT="[Text]" custT="1"/>
      <dgm:spPr/>
      <dgm:t>
        <a:bodyPr/>
        <a:lstStyle/>
        <a:p>
          <a:r>
            <a:rPr lang="es-MX" sz="1800" dirty="0">
              <a:solidFill>
                <a:srgbClr val="1E1E1E"/>
              </a:solidFill>
            </a:rPr>
            <a:t>Acciones futuras en México y Latinoamérica</a:t>
          </a:r>
          <a:endParaRPr lang="es-ES_tradnl" sz="1800" dirty="0">
            <a:solidFill>
              <a:srgbClr val="1E1E1E"/>
            </a:solidFill>
          </a:endParaRPr>
        </a:p>
      </dgm:t>
    </dgm:pt>
    <dgm:pt modelId="{75A033C5-71F5-0C41-9421-62DCED8BA477}" type="par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912E995F-E4BF-4141-90C4-9AACE4D9AF46}" type="sib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DA683533-4BA1-F84C-AD37-2EBB636F368D}">
      <dgm:prSet phldrT="[Text]" custT="1"/>
      <dgm:spPr/>
      <dgm:t>
        <a:bodyPr/>
        <a:lstStyle/>
        <a:p>
          <a:r>
            <a:rPr lang="es-MX" sz="3200" b="0" dirty="0">
              <a:solidFill>
                <a:srgbClr val="1E1E1E"/>
              </a:solidFill>
            </a:rPr>
            <a:t>Implementar</a:t>
          </a:r>
          <a:r>
            <a:rPr lang="es-MX" sz="3200" b="1" dirty="0">
              <a:solidFill>
                <a:srgbClr val="1E1E1E"/>
              </a:solidFill>
            </a:rPr>
            <a:t> Plan Nacional de Prevención y Control  de Cáncer</a:t>
          </a:r>
          <a:endParaRPr lang="es-ES_tradnl" sz="3200" dirty="0">
            <a:solidFill>
              <a:srgbClr val="1E1E1E"/>
            </a:solidFill>
          </a:endParaRPr>
        </a:p>
      </dgm:t>
    </dgm:pt>
    <dgm:pt modelId="{EF0927C1-6B53-C542-BFEF-D1CD2E86F5E7}" type="par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F8F1E4F5-607B-DF4A-B490-1D22091BC7EE}" type="sib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3A08D2AE-DD61-4945-A143-C34838276D44}">
      <dgm:prSet custT="1"/>
      <dgm:spPr/>
      <dgm:t>
        <a:bodyPr/>
        <a:lstStyle/>
        <a:p>
          <a:r>
            <a:rPr lang="es-MX" sz="2800" b="0" dirty="0">
              <a:solidFill>
                <a:srgbClr val="1E1E1E"/>
              </a:solidFill>
            </a:rPr>
            <a:t>Desarrollar</a:t>
          </a:r>
          <a:r>
            <a:rPr lang="es-MX" sz="2800" b="1" dirty="0">
              <a:solidFill>
                <a:srgbClr val="1E1E1E"/>
              </a:solidFill>
            </a:rPr>
            <a:t> Registros de Cáncer en Base Poblacional</a:t>
          </a:r>
          <a:endParaRPr lang="es-MX" sz="2800" dirty="0">
            <a:solidFill>
              <a:srgbClr val="1E1E1E"/>
            </a:solidFill>
          </a:endParaRPr>
        </a:p>
      </dgm:t>
    </dgm:pt>
    <dgm:pt modelId="{0334D9A9-C7F0-074C-9B6D-44B17FB7C351}" type="par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13552BD1-085F-984F-9853-8A409DFE7058}" type="sib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6DBAFAE8-33AF-F741-A93B-33DBC2DC2D9D}">
      <dgm:prSet custT="1"/>
      <dgm:spPr/>
      <dgm:t>
        <a:bodyPr/>
        <a:lstStyle/>
        <a:p>
          <a:r>
            <a:rPr lang="es-MX" sz="2800" b="0" dirty="0">
              <a:solidFill>
                <a:srgbClr val="1E1E1E"/>
              </a:solidFill>
            </a:rPr>
            <a:t>Aumentar y </a:t>
          </a:r>
          <a:r>
            <a:rPr lang="es-MX" sz="2800" b="0" dirty="0" err="1">
              <a:solidFill>
                <a:srgbClr val="1E1E1E"/>
              </a:solidFill>
            </a:rPr>
            <a:t>eficientar</a:t>
          </a:r>
          <a:r>
            <a:rPr lang="es-MX" sz="2800" b="0" dirty="0">
              <a:solidFill>
                <a:srgbClr val="1E1E1E"/>
              </a:solidFill>
            </a:rPr>
            <a:t> los programas de </a:t>
          </a:r>
          <a:r>
            <a:rPr lang="es-MX" sz="2800" b="1" dirty="0">
              <a:solidFill>
                <a:srgbClr val="1E1E1E"/>
              </a:solidFill>
            </a:rPr>
            <a:t>prevención y de diagnóstico oportuno</a:t>
          </a:r>
          <a:endParaRPr lang="es-MX" sz="2800" dirty="0">
            <a:solidFill>
              <a:srgbClr val="1E1E1E"/>
            </a:solidFill>
          </a:endParaRPr>
        </a:p>
      </dgm:t>
    </dgm:pt>
    <dgm:pt modelId="{7BAF5F07-74E3-C243-A269-EC06E3938B1D}" type="par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FBE6188-98F6-0A40-A43B-637C725A59DE}" type="sib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88AF9750-1E28-1947-BFCE-CF91545D2889}">
      <dgm:prSet custT="1"/>
      <dgm:spPr/>
      <dgm:t>
        <a:bodyPr/>
        <a:lstStyle/>
        <a:p>
          <a:r>
            <a:rPr lang="es-MX" sz="2800" dirty="0">
              <a:solidFill>
                <a:srgbClr val="1E1E1E"/>
              </a:solidFill>
            </a:rPr>
            <a:t>Incrementar el </a:t>
          </a:r>
          <a:r>
            <a:rPr lang="es-MX" sz="2800" b="1" dirty="0">
              <a:solidFill>
                <a:srgbClr val="1E1E1E"/>
              </a:solidFill>
            </a:rPr>
            <a:t>acceso a terapias innovadoras y de Cuidados Paliativos</a:t>
          </a:r>
          <a:r>
            <a:rPr lang="es-MX" sz="2800" dirty="0">
              <a:solidFill>
                <a:srgbClr val="1E1E1E"/>
              </a:solidFill>
            </a:rPr>
            <a:t> </a:t>
          </a:r>
        </a:p>
      </dgm:t>
    </dgm:pt>
    <dgm:pt modelId="{9FB5EC85-0A43-3848-9635-EBA283AADE72}" type="par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7348213-2627-8248-B43C-18745187B235}" type="sib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7AFB829-806C-E34C-AA56-9A7EB16978C0}" type="pres">
      <dgm:prSet presAssocID="{D507A064-9E66-5547-A733-15A4A6DE549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2BFA68-4FF1-6C48-853D-9747F28A78A3}" type="pres">
      <dgm:prSet presAssocID="{D507A064-9E66-5547-A733-15A4A6DE549B}" presName="matrix" presStyleCnt="0"/>
      <dgm:spPr/>
    </dgm:pt>
    <dgm:pt modelId="{CD97F351-4436-684D-9AA8-F879C5DB7CE0}" type="pres">
      <dgm:prSet presAssocID="{D507A064-9E66-5547-A733-15A4A6DE549B}" presName="tile1" presStyleLbl="node1" presStyleIdx="0" presStyleCnt="4"/>
      <dgm:spPr/>
    </dgm:pt>
    <dgm:pt modelId="{BFCFC234-EC80-5A4E-9813-7AC93B2727E0}" type="pres">
      <dgm:prSet presAssocID="{D507A064-9E66-5547-A733-15A4A6DE54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0DE1D7-96F7-AC4A-8975-9D8B1A0D6969}" type="pres">
      <dgm:prSet presAssocID="{D507A064-9E66-5547-A733-15A4A6DE549B}" presName="tile2" presStyleLbl="node1" presStyleIdx="1" presStyleCnt="4"/>
      <dgm:spPr/>
    </dgm:pt>
    <dgm:pt modelId="{7679ACF8-6745-9940-B9BE-1AF8F010E4E4}" type="pres">
      <dgm:prSet presAssocID="{D507A064-9E66-5547-A733-15A4A6DE54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9D955E-A031-3D48-BD3E-9805C5AD483B}" type="pres">
      <dgm:prSet presAssocID="{D507A064-9E66-5547-A733-15A4A6DE549B}" presName="tile3" presStyleLbl="node1" presStyleIdx="2" presStyleCnt="4"/>
      <dgm:spPr/>
    </dgm:pt>
    <dgm:pt modelId="{941031D9-194D-AB4A-A4C4-FC452011F4AE}" type="pres">
      <dgm:prSet presAssocID="{D507A064-9E66-5547-A733-15A4A6DE54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FD8E8B-4B82-194E-9297-9A9844B477D1}" type="pres">
      <dgm:prSet presAssocID="{D507A064-9E66-5547-A733-15A4A6DE549B}" presName="tile4" presStyleLbl="node1" presStyleIdx="3" presStyleCnt="4"/>
      <dgm:spPr/>
    </dgm:pt>
    <dgm:pt modelId="{24894F52-87F6-7842-B0F1-998C7227199F}" type="pres">
      <dgm:prSet presAssocID="{D507A064-9E66-5547-A733-15A4A6DE54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AAD514-CDF3-B947-A99D-13668C21889D}" type="pres">
      <dgm:prSet presAssocID="{D507A064-9E66-5547-A733-15A4A6DE549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72CA719-D2B2-0944-8ACD-8D7091705CF9}" srcId="{FDFDF201-614C-D940-B5C1-7A1722D36F4C}" destId="{6DBAFAE8-33AF-F741-A93B-33DBC2DC2D9D}" srcOrd="2" destOrd="0" parTransId="{7BAF5F07-74E3-C243-A269-EC06E3938B1D}" sibTransId="{CFBE6188-98F6-0A40-A43B-637C725A59DE}"/>
    <dgm:cxn modelId="{A01BCF2C-CFCC-A447-8245-670C2CE8B628}" type="presOf" srcId="{6DBAFAE8-33AF-F741-A93B-33DBC2DC2D9D}" destId="{F89D955E-A031-3D48-BD3E-9805C5AD483B}" srcOrd="0" destOrd="0" presId="urn:microsoft.com/office/officeart/2005/8/layout/matrix1"/>
    <dgm:cxn modelId="{B8E7AB39-6521-3247-BAE5-804398F23331}" type="presOf" srcId="{3A08D2AE-DD61-4945-A143-C34838276D44}" destId="{7E0DE1D7-96F7-AC4A-8975-9D8B1A0D6969}" srcOrd="0" destOrd="0" presId="urn:microsoft.com/office/officeart/2005/8/layout/matrix1"/>
    <dgm:cxn modelId="{EA138640-0C06-5043-BDF1-4C251BAE4432}" type="presOf" srcId="{3A08D2AE-DD61-4945-A143-C34838276D44}" destId="{7679ACF8-6745-9940-B9BE-1AF8F010E4E4}" srcOrd="1" destOrd="0" presId="urn:microsoft.com/office/officeart/2005/8/layout/matrix1"/>
    <dgm:cxn modelId="{A68FDC5C-1E0B-1C40-84C7-3C9FAF875948}" type="presOf" srcId="{88AF9750-1E28-1947-BFCE-CF91545D2889}" destId="{24894F52-87F6-7842-B0F1-998C7227199F}" srcOrd="1" destOrd="0" presId="urn:microsoft.com/office/officeart/2005/8/layout/matrix1"/>
    <dgm:cxn modelId="{4E93BE52-A71B-2140-9DF0-2CE900F52A55}" srcId="{FDFDF201-614C-D940-B5C1-7A1722D36F4C}" destId="{DA683533-4BA1-F84C-AD37-2EBB636F368D}" srcOrd="0" destOrd="0" parTransId="{EF0927C1-6B53-C542-BFEF-D1CD2E86F5E7}" sibTransId="{F8F1E4F5-607B-DF4A-B490-1D22091BC7EE}"/>
    <dgm:cxn modelId="{4A6F038D-C93A-2546-90D4-7E7B23C6E892}" type="presOf" srcId="{88AF9750-1E28-1947-BFCE-CF91545D2889}" destId="{4CFD8E8B-4B82-194E-9297-9A9844B477D1}" srcOrd="0" destOrd="0" presId="urn:microsoft.com/office/officeart/2005/8/layout/matrix1"/>
    <dgm:cxn modelId="{92FBEBA9-FBEC-C94E-A842-AC2010203F5E}" srcId="{FDFDF201-614C-D940-B5C1-7A1722D36F4C}" destId="{88AF9750-1E28-1947-BFCE-CF91545D2889}" srcOrd="3" destOrd="0" parTransId="{9FB5EC85-0A43-3848-9635-EBA283AADE72}" sibTransId="{C7348213-2627-8248-B43C-18745187B235}"/>
    <dgm:cxn modelId="{1155E3B0-7AD3-7648-9F95-DD50B1AF9D59}" type="presOf" srcId="{DA683533-4BA1-F84C-AD37-2EBB636F368D}" destId="{CD97F351-4436-684D-9AA8-F879C5DB7CE0}" srcOrd="0" destOrd="0" presId="urn:microsoft.com/office/officeart/2005/8/layout/matrix1"/>
    <dgm:cxn modelId="{54DF35B9-46DF-774E-A346-67DB79659D18}" type="presOf" srcId="{D507A064-9E66-5547-A733-15A4A6DE549B}" destId="{C7AFB829-806C-E34C-AA56-9A7EB16978C0}" srcOrd="0" destOrd="0" presId="urn:microsoft.com/office/officeart/2005/8/layout/matrix1"/>
    <dgm:cxn modelId="{BCB0C5CB-7499-1744-B2EC-1127CDDE7D5E}" type="presOf" srcId="{FDFDF201-614C-D940-B5C1-7A1722D36F4C}" destId="{8BAAD514-CDF3-B947-A99D-13668C21889D}" srcOrd="0" destOrd="0" presId="urn:microsoft.com/office/officeart/2005/8/layout/matrix1"/>
    <dgm:cxn modelId="{E08EBAD1-2D06-8641-864E-90C3536E8E0D}" srcId="{FDFDF201-614C-D940-B5C1-7A1722D36F4C}" destId="{3A08D2AE-DD61-4945-A143-C34838276D44}" srcOrd="1" destOrd="0" parTransId="{0334D9A9-C7F0-074C-9B6D-44B17FB7C351}" sibTransId="{13552BD1-085F-984F-9853-8A409DFE7058}"/>
    <dgm:cxn modelId="{2F29F2EB-30C3-B848-BB52-FF8E0F299D71}" type="presOf" srcId="{6DBAFAE8-33AF-F741-A93B-33DBC2DC2D9D}" destId="{941031D9-194D-AB4A-A4C4-FC452011F4AE}" srcOrd="1" destOrd="0" presId="urn:microsoft.com/office/officeart/2005/8/layout/matrix1"/>
    <dgm:cxn modelId="{DF0E2DFA-84FE-7D4E-961C-12A0F39359FE}" srcId="{D507A064-9E66-5547-A733-15A4A6DE549B}" destId="{FDFDF201-614C-D940-B5C1-7A1722D36F4C}" srcOrd="0" destOrd="0" parTransId="{75A033C5-71F5-0C41-9421-62DCED8BA477}" sibTransId="{912E995F-E4BF-4141-90C4-9AACE4D9AF46}"/>
    <dgm:cxn modelId="{43CA08FD-30BC-AC48-AB0D-2BA8D73B7986}" type="presOf" srcId="{DA683533-4BA1-F84C-AD37-2EBB636F368D}" destId="{BFCFC234-EC80-5A4E-9813-7AC93B2727E0}" srcOrd="1" destOrd="0" presId="urn:microsoft.com/office/officeart/2005/8/layout/matrix1"/>
    <dgm:cxn modelId="{FA0B9339-2003-5B46-A88F-EFDB49951579}" type="presParOf" srcId="{C7AFB829-806C-E34C-AA56-9A7EB16978C0}" destId="{242BFA68-4FF1-6C48-853D-9747F28A78A3}" srcOrd="0" destOrd="0" presId="urn:microsoft.com/office/officeart/2005/8/layout/matrix1"/>
    <dgm:cxn modelId="{53DEA40F-CF4B-E845-9CEE-129BC889EC0A}" type="presParOf" srcId="{242BFA68-4FF1-6C48-853D-9747F28A78A3}" destId="{CD97F351-4436-684D-9AA8-F879C5DB7CE0}" srcOrd="0" destOrd="0" presId="urn:microsoft.com/office/officeart/2005/8/layout/matrix1"/>
    <dgm:cxn modelId="{E1DB4B4A-3CD4-1C45-AF2F-4CCA190A939B}" type="presParOf" srcId="{242BFA68-4FF1-6C48-853D-9747F28A78A3}" destId="{BFCFC234-EC80-5A4E-9813-7AC93B2727E0}" srcOrd="1" destOrd="0" presId="urn:microsoft.com/office/officeart/2005/8/layout/matrix1"/>
    <dgm:cxn modelId="{114E3DBA-8BDC-0D4A-9382-FE8050424FE8}" type="presParOf" srcId="{242BFA68-4FF1-6C48-853D-9747F28A78A3}" destId="{7E0DE1D7-96F7-AC4A-8975-9D8B1A0D6969}" srcOrd="2" destOrd="0" presId="urn:microsoft.com/office/officeart/2005/8/layout/matrix1"/>
    <dgm:cxn modelId="{BC642B2A-8113-5E40-9733-61779F85C225}" type="presParOf" srcId="{242BFA68-4FF1-6C48-853D-9747F28A78A3}" destId="{7679ACF8-6745-9940-B9BE-1AF8F010E4E4}" srcOrd="3" destOrd="0" presId="urn:microsoft.com/office/officeart/2005/8/layout/matrix1"/>
    <dgm:cxn modelId="{5DE29642-C9D7-E842-BA21-400F3C1B0F92}" type="presParOf" srcId="{242BFA68-4FF1-6C48-853D-9747F28A78A3}" destId="{F89D955E-A031-3D48-BD3E-9805C5AD483B}" srcOrd="4" destOrd="0" presId="urn:microsoft.com/office/officeart/2005/8/layout/matrix1"/>
    <dgm:cxn modelId="{40A19C72-FA0C-4545-954A-D8FDB27A06F0}" type="presParOf" srcId="{242BFA68-4FF1-6C48-853D-9747F28A78A3}" destId="{941031D9-194D-AB4A-A4C4-FC452011F4AE}" srcOrd="5" destOrd="0" presId="urn:microsoft.com/office/officeart/2005/8/layout/matrix1"/>
    <dgm:cxn modelId="{5CD9F80E-5BE2-E94B-815E-1DA1E6828161}" type="presParOf" srcId="{242BFA68-4FF1-6C48-853D-9747F28A78A3}" destId="{4CFD8E8B-4B82-194E-9297-9A9844B477D1}" srcOrd="6" destOrd="0" presId="urn:microsoft.com/office/officeart/2005/8/layout/matrix1"/>
    <dgm:cxn modelId="{9A9F4D3F-C435-2043-AB96-5451094E62DF}" type="presParOf" srcId="{242BFA68-4FF1-6C48-853D-9747F28A78A3}" destId="{24894F52-87F6-7842-B0F1-998C7227199F}" srcOrd="7" destOrd="0" presId="urn:microsoft.com/office/officeart/2005/8/layout/matrix1"/>
    <dgm:cxn modelId="{BDFFE7C5-6641-5848-9F3E-B1227F06C7D8}" type="presParOf" srcId="{C7AFB829-806C-E34C-AA56-9A7EB16978C0}" destId="{8BAAD514-CDF3-B947-A99D-13668C2188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7A064-9E66-5547-A733-15A4A6DE549B}" type="doc">
      <dgm:prSet loTypeId="urn:microsoft.com/office/officeart/2005/8/layout/matrix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FDFDF201-614C-D940-B5C1-7A1722D36F4C}">
      <dgm:prSet phldrT="[Text]" custT="1"/>
      <dgm:spPr/>
      <dgm:t>
        <a:bodyPr/>
        <a:lstStyle/>
        <a:p>
          <a:r>
            <a:rPr lang="es-MX" sz="1800" dirty="0">
              <a:solidFill>
                <a:srgbClr val="1E1E1E"/>
              </a:solidFill>
            </a:rPr>
            <a:t>Acciones futuras en México y Latinoamérica</a:t>
          </a:r>
          <a:endParaRPr lang="es-ES_tradnl" sz="1800" dirty="0">
            <a:solidFill>
              <a:srgbClr val="1E1E1E"/>
            </a:solidFill>
          </a:endParaRPr>
        </a:p>
      </dgm:t>
    </dgm:pt>
    <dgm:pt modelId="{75A033C5-71F5-0C41-9421-62DCED8BA477}" type="par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912E995F-E4BF-4141-90C4-9AACE4D9AF46}" type="sibTrans" cxnId="{DF0E2DFA-84FE-7D4E-961C-12A0F39359F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DA683533-4BA1-F84C-AD37-2EBB636F368D}">
      <dgm:prSet phldrT="[Text]" custT="1"/>
      <dgm:spPr/>
      <dgm:t>
        <a:bodyPr/>
        <a:lstStyle/>
        <a:p>
          <a:r>
            <a:rPr lang="es-MX" sz="3200" b="0" dirty="0">
              <a:solidFill>
                <a:srgbClr val="1E1E1E"/>
              </a:solidFill>
            </a:rPr>
            <a:t>Implementar</a:t>
          </a:r>
          <a:r>
            <a:rPr lang="es-MX" sz="3200" b="1" dirty="0">
              <a:solidFill>
                <a:srgbClr val="1E1E1E"/>
              </a:solidFill>
            </a:rPr>
            <a:t> la materia de Oncología </a:t>
          </a:r>
          <a:r>
            <a:rPr lang="es-MX" sz="3200" b="0" dirty="0">
              <a:solidFill>
                <a:srgbClr val="1E1E1E"/>
              </a:solidFill>
            </a:rPr>
            <a:t>en las escuelas dedicadas a la salud</a:t>
          </a:r>
          <a:endParaRPr lang="es-ES_tradnl" sz="3200" b="0" dirty="0">
            <a:solidFill>
              <a:srgbClr val="1E1E1E"/>
            </a:solidFill>
          </a:endParaRPr>
        </a:p>
      </dgm:t>
    </dgm:pt>
    <dgm:pt modelId="{EF0927C1-6B53-C542-BFEF-D1CD2E86F5E7}" type="par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F8F1E4F5-607B-DF4A-B490-1D22091BC7EE}" type="sibTrans" cxnId="{4E93BE52-A71B-2140-9DF0-2CE900F52A55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3A08D2AE-DD61-4945-A143-C34838276D44}">
      <dgm:prSet custT="1"/>
      <dgm:spPr/>
      <dgm:t>
        <a:bodyPr/>
        <a:lstStyle/>
        <a:p>
          <a:r>
            <a:rPr lang="es-MX" sz="2800" b="0" dirty="0">
              <a:solidFill>
                <a:srgbClr val="1E1E1E"/>
              </a:solidFill>
            </a:rPr>
            <a:t>Establecer un programa de </a:t>
          </a:r>
          <a:r>
            <a:rPr lang="es-MX" sz="2800" b="1" dirty="0">
              <a:solidFill>
                <a:srgbClr val="1E1E1E"/>
              </a:solidFill>
            </a:rPr>
            <a:t>sustento financiero </a:t>
          </a:r>
          <a:r>
            <a:rPr lang="es-MX" sz="2800" b="0" dirty="0">
              <a:solidFill>
                <a:srgbClr val="1E1E1E"/>
              </a:solidFill>
            </a:rPr>
            <a:t>en los servicios de cáncer</a:t>
          </a:r>
          <a:endParaRPr lang="es-MX" sz="2800" dirty="0">
            <a:solidFill>
              <a:srgbClr val="1E1E1E"/>
            </a:solidFill>
          </a:endParaRPr>
        </a:p>
      </dgm:t>
    </dgm:pt>
    <dgm:pt modelId="{0334D9A9-C7F0-074C-9B6D-44B17FB7C351}" type="par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13552BD1-085F-984F-9853-8A409DFE7058}" type="sibTrans" cxnId="{E08EBAD1-2D06-8641-864E-90C3536E8E0D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6DBAFAE8-33AF-F741-A93B-33DBC2DC2D9D}">
      <dgm:prSet custT="1"/>
      <dgm:spPr/>
      <dgm:t>
        <a:bodyPr/>
        <a:lstStyle/>
        <a:p>
          <a:r>
            <a:rPr lang="es-MX" sz="2800" b="0" dirty="0">
              <a:solidFill>
                <a:srgbClr val="1E1E1E"/>
              </a:solidFill>
            </a:rPr>
            <a:t>Estandarizar la </a:t>
          </a:r>
          <a:r>
            <a:rPr lang="es-MX" sz="2800" b="1" dirty="0">
              <a:solidFill>
                <a:srgbClr val="1E1E1E"/>
              </a:solidFill>
            </a:rPr>
            <a:t>Infraestructura y tecnología</a:t>
          </a:r>
          <a:r>
            <a:rPr lang="es-MX" sz="2800" b="0" dirty="0">
              <a:solidFill>
                <a:srgbClr val="1E1E1E"/>
              </a:solidFill>
            </a:rPr>
            <a:t> mínima para el diagnóstico y manejo del cáncer</a:t>
          </a:r>
          <a:endParaRPr lang="es-MX" sz="2800" dirty="0">
            <a:solidFill>
              <a:srgbClr val="1E1E1E"/>
            </a:solidFill>
          </a:endParaRPr>
        </a:p>
      </dgm:t>
    </dgm:pt>
    <dgm:pt modelId="{7BAF5F07-74E3-C243-A269-EC06E3938B1D}" type="par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FBE6188-98F6-0A40-A43B-637C725A59DE}" type="sibTrans" cxnId="{872CA719-D2B2-0944-8ACD-8D7091705CF9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88AF9750-1E28-1947-BFCE-CF91545D2889}">
      <dgm:prSet custT="1"/>
      <dgm:spPr/>
      <dgm:t>
        <a:bodyPr/>
        <a:lstStyle/>
        <a:p>
          <a:r>
            <a:rPr lang="es-MX" sz="2800" dirty="0">
              <a:solidFill>
                <a:srgbClr val="1E1E1E"/>
              </a:solidFill>
            </a:rPr>
            <a:t>Fortalecer la </a:t>
          </a:r>
          <a:r>
            <a:rPr lang="es-MX" sz="2800" b="1" dirty="0">
              <a:solidFill>
                <a:srgbClr val="1E1E1E"/>
              </a:solidFill>
            </a:rPr>
            <a:t>investigación</a:t>
          </a:r>
          <a:r>
            <a:rPr lang="es-MX" sz="2800" dirty="0">
              <a:solidFill>
                <a:srgbClr val="1E1E1E"/>
              </a:solidFill>
            </a:rPr>
            <a:t> dirigida a la prevención y control de cáncer </a:t>
          </a:r>
        </a:p>
      </dgm:t>
    </dgm:pt>
    <dgm:pt modelId="{9FB5EC85-0A43-3848-9635-EBA283AADE72}" type="par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7348213-2627-8248-B43C-18745187B235}" type="sibTrans" cxnId="{92FBEBA9-FBEC-C94E-A842-AC2010203F5E}">
      <dgm:prSet/>
      <dgm:spPr/>
      <dgm:t>
        <a:bodyPr/>
        <a:lstStyle/>
        <a:p>
          <a:endParaRPr lang="es-ES_tradnl">
            <a:solidFill>
              <a:srgbClr val="1E1E1E"/>
            </a:solidFill>
          </a:endParaRPr>
        </a:p>
      </dgm:t>
    </dgm:pt>
    <dgm:pt modelId="{C7AFB829-806C-E34C-AA56-9A7EB16978C0}" type="pres">
      <dgm:prSet presAssocID="{D507A064-9E66-5547-A733-15A4A6DE549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2BFA68-4FF1-6C48-853D-9747F28A78A3}" type="pres">
      <dgm:prSet presAssocID="{D507A064-9E66-5547-A733-15A4A6DE549B}" presName="matrix" presStyleCnt="0"/>
      <dgm:spPr/>
    </dgm:pt>
    <dgm:pt modelId="{CD97F351-4436-684D-9AA8-F879C5DB7CE0}" type="pres">
      <dgm:prSet presAssocID="{D507A064-9E66-5547-A733-15A4A6DE549B}" presName="tile1" presStyleLbl="node1" presStyleIdx="0" presStyleCnt="4"/>
      <dgm:spPr/>
    </dgm:pt>
    <dgm:pt modelId="{BFCFC234-EC80-5A4E-9813-7AC93B2727E0}" type="pres">
      <dgm:prSet presAssocID="{D507A064-9E66-5547-A733-15A4A6DE54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0DE1D7-96F7-AC4A-8975-9D8B1A0D6969}" type="pres">
      <dgm:prSet presAssocID="{D507A064-9E66-5547-A733-15A4A6DE549B}" presName="tile2" presStyleLbl="node1" presStyleIdx="1" presStyleCnt="4"/>
      <dgm:spPr/>
    </dgm:pt>
    <dgm:pt modelId="{7679ACF8-6745-9940-B9BE-1AF8F010E4E4}" type="pres">
      <dgm:prSet presAssocID="{D507A064-9E66-5547-A733-15A4A6DE54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9D955E-A031-3D48-BD3E-9805C5AD483B}" type="pres">
      <dgm:prSet presAssocID="{D507A064-9E66-5547-A733-15A4A6DE549B}" presName="tile3" presStyleLbl="node1" presStyleIdx="2" presStyleCnt="4"/>
      <dgm:spPr/>
    </dgm:pt>
    <dgm:pt modelId="{941031D9-194D-AB4A-A4C4-FC452011F4AE}" type="pres">
      <dgm:prSet presAssocID="{D507A064-9E66-5547-A733-15A4A6DE54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FD8E8B-4B82-194E-9297-9A9844B477D1}" type="pres">
      <dgm:prSet presAssocID="{D507A064-9E66-5547-A733-15A4A6DE549B}" presName="tile4" presStyleLbl="node1" presStyleIdx="3" presStyleCnt="4"/>
      <dgm:spPr/>
    </dgm:pt>
    <dgm:pt modelId="{24894F52-87F6-7842-B0F1-998C7227199F}" type="pres">
      <dgm:prSet presAssocID="{D507A064-9E66-5547-A733-15A4A6DE54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AAD514-CDF3-B947-A99D-13668C21889D}" type="pres">
      <dgm:prSet presAssocID="{D507A064-9E66-5547-A733-15A4A6DE549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72CA719-D2B2-0944-8ACD-8D7091705CF9}" srcId="{FDFDF201-614C-D940-B5C1-7A1722D36F4C}" destId="{6DBAFAE8-33AF-F741-A93B-33DBC2DC2D9D}" srcOrd="2" destOrd="0" parTransId="{7BAF5F07-74E3-C243-A269-EC06E3938B1D}" sibTransId="{CFBE6188-98F6-0A40-A43B-637C725A59DE}"/>
    <dgm:cxn modelId="{A01BCF2C-CFCC-A447-8245-670C2CE8B628}" type="presOf" srcId="{6DBAFAE8-33AF-F741-A93B-33DBC2DC2D9D}" destId="{F89D955E-A031-3D48-BD3E-9805C5AD483B}" srcOrd="0" destOrd="0" presId="urn:microsoft.com/office/officeart/2005/8/layout/matrix1"/>
    <dgm:cxn modelId="{B8E7AB39-6521-3247-BAE5-804398F23331}" type="presOf" srcId="{3A08D2AE-DD61-4945-A143-C34838276D44}" destId="{7E0DE1D7-96F7-AC4A-8975-9D8B1A0D6969}" srcOrd="0" destOrd="0" presId="urn:microsoft.com/office/officeart/2005/8/layout/matrix1"/>
    <dgm:cxn modelId="{EA138640-0C06-5043-BDF1-4C251BAE4432}" type="presOf" srcId="{3A08D2AE-DD61-4945-A143-C34838276D44}" destId="{7679ACF8-6745-9940-B9BE-1AF8F010E4E4}" srcOrd="1" destOrd="0" presId="urn:microsoft.com/office/officeart/2005/8/layout/matrix1"/>
    <dgm:cxn modelId="{A68FDC5C-1E0B-1C40-84C7-3C9FAF875948}" type="presOf" srcId="{88AF9750-1E28-1947-BFCE-CF91545D2889}" destId="{24894F52-87F6-7842-B0F1-998C7227199F}" srcOrd="1" destOrd="0" presId="urn:microsoft.com/office/officeart/2005/8/layout/matrix1"/>
    <dgm:cxn modelId="{4E93BE52-A71B-2140-9DF0-2CE900F52A55}" srcId="{FDFDF201-614C-D940-B5C1-7A1722D36F4C}" destId="{DA683533-4BA1-F84C-AD37-2EBB636F368D}" srcOrd="0" destOrd="0" parTransId="{EF0927C1-6B53-C542-BFEF-D1CD2E86F5E7}" sibTransId="{F8F1E4F5-607B-DF4A-B490-1D22091BC7EE}"/>
    <dgm:cxn modelId="{4A6F038D-C93A-2546-90D4-7E7B23C6E892}" type="presOf" srcId="{88AF9750-1E28-1947-BFCE-CF91545D2889}" destId="{4CFD8E8B-4B82-194E-9297-9A9844B477D1}" srcOrd="0" destOrd="0" presId="urn:microsoft.com/office/officeart/2005/8/layout/matrix1"/>
    <dgm:cxn modelId="{92FBEBA9-FBEC-C94E-A842-AC2010203F5E}" srcId="{FDFDF201-614C-D940-B5C1-7A1722D36F4C}" destId="{88AF9750-1E28-1947-BFCE-CF91545D2889}" srcOrd="3" destOrd="0" parTransId="{9FB5EC85-0A43-3848-9635-EBA283AADE72}" sibTransId="{C7348213-2627-8248-B43C-18745187B235}"/>
    <dgm:cxn modelId="{1155E3B0-7AD3-7648-9F95-DD50B1AF9D59}" type="presOf" srcId="{DA683533-4BA1-F84C-AD37-2EBB636F368D}" destId="{CD97F351-4436-684D-9AA8-F879C5DB7CE0}" srcOrd="0" destOrd="0" presId="urn:microsoft.com/office/officeart/2005/8/layout/matrix1"/>
    <dgm:cxn modelId="{54DF35B9-46DF-774E-A346-67DB79659D18}" type="presOf" srcId="{D507A064-9E66-5547-A733-15A4A6DE549B}" destId="{C7AFB829-806C-E34C-AA56-9A7EB16978C0}" srcOrd="0" destOrd="0" presId="urn:microsoft.com/office/officeart/2005/8/layout/matrix1"/>
    <dgm:cxn modelId="{BCB0C5CB-7499-1744-B2EC-1127CDDE7D5E}" type="presOf" srcId="{FDFDF201-614C-D940-B5C1-7A1722D36F4C}" destId="{8BAAD514-CDF3-B947-A99D-13668C21889D}" srcOrd="0" destOrd="0" presId="urn:microsoft.com/office/officeart/2005/8/layout/matrix1"/>
    <dgm:cxn modelId="{E08EBAD1-2D06-8641-864E-90C3536E8E0D}" srcId="{FDFDF201-614C-D940-B5C1-7A1722D36F4C}" destId="{3A08D2AE-DD61-4945-A143-C34838276D44}" srcOrd="1" destOrd="0" parTransId="{0334D9A9-C7F0-074C-9B6D-44B17FB7C351}" sibTransId="{13552BD1-085F-984F-9853-8A409DFE7058}"/>
    <dgm:cxn modelId="{2F29F2EB-30C3-B848-BB52-FF8E0F299D71}" type="presOf" srcId="{6DBAFAE8-33AF-F741-A93B-33DBC2DC2D9D}" destId="{941031D9-194D-AB4A-A4C4-FC452011F4AE}" srcOrd="1" destOrd="0" presId="urn:microsoft.com/office/officeart/2005/8/layout/matrix1"/>
    <dgm:cxn modelId="{DF0E2DFA-84FE-7D4E-961C-12A0F39359FE}" srcId="{D507A064-9E66-5547-A733-15A4A6DE549B}" destId="{FDFDF201-614C-D940-B5C1-7A1722D36F4C}" srcOrd="0" destOrd="0" parTransId="{75A033C5-71F5-0C41-9421-62DCED8BA477}" sibTransId="{912E995F-E4BF-4141-90C4-9AACE4D9AF46}"/>
    <dgm:cxn modelId="{43CA08FD-30BC-AC48-AB0D-2BA8D73B7986}" type="presOf" srcId="{DA683533-4BA1-F84C-AD37-2EBB636F368D}" destId="{BFCFC234-EC80-5A4E-9813-7AC93B2727E0}" srcOrd="1" destOrd="0" presId="urn:microsoft.com/office/officeart/2005/8/layout/matrix1"/>
    <dgm:cxn modelId="{FA0B9339-2003-5B46-A88F-EFDB49951579}" type="presParOf" srcId="{C7AFB829-806C-E34C-AA56-9A7EB16978C0}" destId="{242BFA68-4FF1-6C48-853D-9747F28A78A3}" srcOrd="0" destOrd="0" presId="urn:microsoft.com/office/officeart/2005/8/layout/matrix1"/>
    <dgm:cxn modelId="{53DEA40F-CF4B-E845-9CEE-129BC889EC0A}" type="presParOf" srcId="{242BFA68-4FF1-6C48-853D-9747F28A78A3}" destId="{CD97F351-4436-684D-9AA8-F879C5DB7CE0}" srcOrd="0" destOrd="0" presId="urn:microsoft.com/office/officeart/2005/8/layout/matrix1"/>
    <dgm:cxn modelId="{E1DB4B4A-3CD4-1C45-AF2F-4CCA190A939B}" type="presParOf" srcId="{242BFA68-4FF1-6C48-853D-9747F28A78A3}" destId="{BFCFC234-EC80-5A4E-9813-7AC93B2727E0}" srcOrd="1" destOrd="0" presId="urn:microsoft.com/office/officeart/2005/8/layout/matrix1"/>
    <dgm:cxn modelId="{114E3DBA-8BDC-0D4A-9382-FE8050424FE8}" type="presParOf" srcId="{242BFA68-4FF1-6C48-853D-9747F28A78A3}" destId="{7E0DE1D7-96F7-AC4A-8975-9D8B1A0D6969}" srcOrd="2" destOrd="0" presId="urn:microsoft.com/office/officeart/2005/8/layout/matrix1"/>
    <dgm:cxn modelId="{BC642B2A-8113-5E40-9733-61779F85C225}" type="presParOf" srcId="{242BFA68-4FF1-6C48-853D-9747F28A78A3}" destId="{7679ACF8-6745-9940-B9BE-1AF8F010E4E4}" srcOrd="3" destOrd="0" presId="urn:microsoft.com/office/officeart/2005/8/layout/matrix1"/>
    <dgm:cxn modelId="{5DE29642-C9D7-E842-BA21-400F3C1B0F92}" type="presParOf" srcId="{242BFA68-4FF1-6C48-853D-9747F28A78A3}" destId="{F89D955E-A031-3D48-BD3E-9805C5AD483B}" srcOrd="4" destOrd="0" presId="urn:microsoft.com/office/officeart/2005/8/layout/matrix1"/>
    <dgm:cxn modelId="{40A19C72-FA0C-4545-954A-D8FDB27A06F0}" type="presParOf" srcId="{242BFA68-4FF1-6C48-853D-9747F28A78A3}" destId="{941031D9-194D-AB4A-A4C4-FC452011F4AE}" srcOrd="5" destOrd="0" presId="urn:microsoft.com/office/officeart/2005/8/layout/matrix1"/>
    <dgm:cxn modelId="{5CD9F80E-5BE2-E94B-815E-1DA1E6828161}" type="presParOf" srcId="{242BFA68-4FF1-6C48-853D-9747F28A78A3}" destId="{4CFD8E8B-4B82-194E-9297-9A9844B477D1}" srcOrd="6" destOrd="0" presId="urn:microsoft.com/office/officeart/2005/8/layout/matrix1"/>
    <dgm:cxn modelId="{9A9F4D3F-C435-2043-AB96-5451094E62DF}" type="presParOf" srcId="{242BFA68-4FF1-6C48-853D-9747F28A78A3}" destId="{24894F52-87F6-7842-B0F1-998C7227199F}" srcOrd="7" destOrd="0" presId="urn:microsoft.com/office/officeart/2005/8/layout/matrix1"/>
    <dgm:cxn modelId="{BDFFE7C5-6641-5848-9F3E-B1227F06C7D8}" type="presParOf" srcId="{C7AFB829-806C-E34C-AA56-9A7EB16978C0}" destId="{8BAAD514-CDF3-B947-A99D-13668C2188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379C8-75A8-E948-8131-1D653DD3D8D1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01001-E11D-A447-AABC-722B265FC43E}">
      <dsp:nvSpPr>
        <dsp:cNvPr id="0" name=""/>
        <dsp:cNvSpPr/>
      </dsp:nvSpPr>
      <dsp:spPr>
        <a:xfrm>
          <a:off x="342530" y="223724"/>
          <a:ext cx="4090074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  <a:cs typeface="Calibri"/>
            </a:rPr>
            <a:t>MAMA                        27 283   </a:t>
          </a:r>
          <a:r>
            <a:rPr lang="es-MX" sz="1600" b="1" kern="1200" dirty="0">
              <a:latin typeface="Calibri"/>
              <a:cs typeface="Calibri"/>
            </a:rPr>
            <a:t>(6 884)</a:t>
          </a:r>
        </a:p>
      </dsp:txBody>
      <dsp:txXfrm>
        <a:off x="342530" y="223724"/>
        <a:ext cx="4090074" cy="447279"/>
      </dsp:txXfrm>
    </dsp:sp>
    <dsp:sp modelId="{45D1998A-2F43-4345-B65C-EBB868CBAF68}">
      <dsp:nvSpPr>
        <dsp:cNvPr id="0" name=""/>
        <dsp:cNvSpPr/>
      </dsp:nvSpPr>
      <dsp:spPr>
        <a:xfrm>
          <a:off x="216023" y="314516"/>
          <a:ext cx="265694" cy="2656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D681C-FAC2-184C-9D70-AB754C3AC97C}">
      <dsp:nvSpPr>
        <dsp:cNvPr id="0" name=""/>
        <dsp:cNvSpPr/>
      </dsp:nvSpPr>
      <dsp:spPr>
        <a:xfrm>
          <a:off x="710448" y="894558"/>
          <a:ext cx="3722156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  <a:cs typeface="Calibri"/>
            </a:rPr>
            <a:t>PRÓSTATA            25 049   </a:t>
          </a:r>
          <a:r>
            <a:rPr lang="es-MX" sz="1600" b="1" kern="1200" dirty="0">
              <a:latin typeface="Calibri"/>
              <a:cs typeface="Calibri"/>
            </a:rPr>
            <a:t>(6 915)</a:t>
          </a:r>
        </a:p>
      </dsp:txBody>
      <dsp:txXfrm>
        <a:off x="710448" y="894558"/>
        <a:ext cx="3722156" cy="447279"/>
      </dsp:txXfrm>
    </dsp:sp>
    <dsp:sp modelId="{A439A4C6-E36F-C64D-AB26-64688442F986}">
      <dsp:nvSpPr>
        <dsp:cNvPr id="0" name=""/>
        <dsp:cNvSpPr/>
      </dsp:nvSpPr>
      <dsp:spPr>
        <a:xfrm>
          <a:off x="583941" y="985350"/>
          <a:ext cx="265694" cy="2656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506AE-CEF5-4CD4-8401-5EC5A9B7383C}">
      <dsp:nvSpPr>
        <dsp:cNvPr id="0" name=""/>
        <dsp:cNvSpPr/>
      </dsp:nvSpPr>
      <dsp:spPr>
        <a:xfrm>
          <a:off x="878687" y="1565391"/>
          <a:ext cx="3553916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latin typeface="Calibri"/>
              <a:cs typeface="Calibri"/>
            </a:rPr>
            <a:t>COLON               14 900   (7 025)</a:t>
          </a:r>
        </a:p>
      </dsp:txBody>
      <dsp:txXfrm>
        <a:off x="878687" y="1565391"/>
        <a:ext cx="3553916" cy="447279"/>
      </dsp:txXfrm>
    </dsp:sp>
    <dsp:sp modelId="{9E1640AF-3633-4650-AB25-EE25EEEB1CF9}">
      <dsp:nvSpPr>
        <dsp:cNvPr id="0" name=""/>
        <dsp:cNvSpPr/>
      </dsp:nvSpPr>
      <dsp:spPr>
        <a:xfrm>
          <a:off x="599138" y="1509482"/>
          <a:ext cx="559098" cy="55909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320E-4EF4-4AF1-A085-8167F8DA9428}">
      <dsp:nvSpPr>
        <dsp:cNvPr id="0" name=""/>
        <dsp:cNvSpPr/>
      </dsp:nvSpPr>
      <dsp:spPr>
        <a:xfrm>
          <a:off x="878687" y="2235800"/>
          <a:ext cx="3553916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45720" rIns="45720" bIns="4572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Calibri"/>
              <a:cs typeface="Calibri"/>
            </a:rPr>
            <a:t>TIROIDES           12 122        (881)</a:t>
          </a:r>
        </a:p>
      </dsp:txBody>
      <dsp:txXfrm>
        <a:off x="878687" y="2235800"/>
        <a:ext cx="3553916" cy="447279"/>
      </dsp:txXfrm>
    </dsp:sp>
    <dsp:sp modelId="{B4B42BBC-B422-BA40-9AD3-22C0A6D47EAA}">
      <dsp:nvSpPr>
        <dsp:cNvPr id="0" name=""/>
        <dsp:cNvSpPr/>
      </dsp:nvSpPr>
      <dsp:spPr>
        <a:xfrm>
          <a:off x="752180" y="2326592"/>
          <a:ext cx="265694" cy="2656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907A7-5AC1-40DA-944D-CDEBDC07FDEC}">
      <dsp:nvSpPr>
        <dsp:cNvPr id="0" name=""/>
        <dsp:cNvSpPr/>
      </dsp:nvSpPr>
      <dsp:spPr>
        <a:xfrm>
          <a:off x="710448" y="2906634"/>
          <a:ext cx="3722156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  <a:cs typeface="Calibri"/>
            </a:rPr>
            <a:t>CERVIX                   7 869   </a:t>
          </a:r>
          <a:r>
            <a:rPr lang="es-MX" sz="1600" b="1" kern="1200" dirty="0">
              <a:latin typeface="Calibri"/>
              <a:cs typeface="Calibri"/>
            </a:rPr>
            <a:t>( 4 121)</a:t>
          </a:r>
        </a:p>
      </dsp:txBody>
      <dsp:txXfrm>
        <a:off x="710448" y="2906634"/>
        <a:ext cx="3722156" cy="447279"/>
      </dsp:txXfrm>
    </dsp:sp>
    <dsp:sp modelId="{7505BD88-9C11-1C4C-9C38-5E2FEC11B5F6}">
      <dsp:nvSpPr>
        <dsp:cNvPr id="0" name=""/>
        <dsp:cNvSpPr/>
      </dsp:nvSpPr>
      <dsp:spPr>
        <a:xfrm>
          <a:off x="583941" y="2997426"/>
          <a:ext cx="265694" cy="2656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9EF34-5CD4-4672-99A7-2022FE90C5E3}">
      <dsp:nvSpPr>
        <dsp:cNvPr id="0" name=""/>
        <dsp:cNvSpPr/>
      </dsp:nvSpPr>
      <dsp:spPr>
        <a:xfrm>
          <a:off x="342530" y="3577468"/>
          <a:ext cx="4090074" cy="4472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2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alibri"/>
              <a:cs typeface="Calibri"/>
            </a:rPr>
            <a:t>   PULMÓN                  7 811   </a:t>
          </a:r>
          <a:r>
            <a:rPr lang="es-MX" sz="1600" b="1" kern="1200" dirty="0">
              <a:latin typeface="Calibri"/>
              <a:cs typeface="Calibri"/>
            </a:rPr>
            <a:t>(6 733)</a:t>
          </a:r>
        </a:p>
      </dsp:txBody>
      <dsp:txXfrm>
        <a:off x="342530" y="3577468"/>
        <a:ext cx="4090074" cy="447279"/>
      </dsp:txXfrm>
    </dsp:sp>
    <dsp:sp modelId="{19A3AD48-C04E-0A42-94E4-E83C753FA63D}">
      <dsp:nvSpPr>
        <dsp:cNvPr id="0" name=""/>
        <dsp:cNvSpPr/>
      </dsp:nvSpPr>
      <dsp:spPr>
        <a:xfrm>
          <a:off x="216023" y="3668260"/>
          <a:ext cx="265694" cy="2656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4E02C-DDC5-DA42-BD3B-902A38EA093D}">
      <dsp:nvSpPr>
        <dsp:cNvPr id="0" name=""/>
        <dsp:cNvSpPr/>
      </dsp:nvSpPr>
      <dsp:spPr>
        <a:xfrm>
          <a:off x="0" y="375339"/>
          <a:ext cx="8465863" cy="3386345"/>
        </a:xfrm>
        <a:prstGeom prst="leftRightRibb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5C200-D407-9748-AAE5-C5D62ECDBB8A}">
      <dsp:nvSpPr>
        <dsp:cNvPr id="0" name=""/>
        <dsp:cNvSpPr/>
      </dsp:nvSpPr>
      <dsp:spPr>
        <a:xfrm>
          <a:off x="1015903" y="967950"/>
          <a:ext cx="2793734" cy="1659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El </a:t>
          </a:r>
          <a:r>
            <a:rPr lang="es-MX" sz="2600" b="1" kern="1200" dirty="0"/>
            <a:t>65% </a:t>
          </a:r>
          <a:r>
            <a:rPr lang="es-MX" sz="2600" kern="1200" dirty="0"/>
            <a:t>de todos los tipos de cáncer se diagnostican en </a:t>
          </a:r>
          <a:r>
            <a:rPr lang="es-MX" sz="2600" b="1" kern="1200" dirty="0"/>
            <a:t>etapas avanzadas </a:t>
          </a:r>
          <a:endParaRPr lang="es-ES_tradnl" sz="2600" kern="1200" dirty="0"/>
        </a:p>
      </dsp:txBody>
      <dsp:txXfrm>
        <a:off x="1015903" y="967950"/>
        <a:ext cx="2793734" cy="1659309"/>
      </dsp:txXfrm>
    </dsp:sp>
    <dsp:sp modelId="{11221337-CE5E-3544-A558-BADDE00492B1}">
      <dsp:nvSpPr>
        <dsp:cNvPr id="0" name=""/>
        <dsp:cNvSpPr/>
      </dsp:nvSpPr>
      <dsp:spPr>
        <a:xfrm>
          <a:off x="4232931" y="1509765"/>
          <a:ext cx="3301686" cy="1659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La </a:t>
          </a:r>
          <a:r>
            <a:rPr lang="es-MX" sz="2600" b="1" kern="1200" dirty="0"/>
            <a:t>sobrevida </a:t>
          </a:r>
          <a:r>
            <a:rPr lang="es-MX" sz="2600" kern="1200" dirty="0"/>
            <a:t>global a </a:t>
          </a:r>
          <a:r>
            <a:rPr lang="es-MX" sz="2600" b="1" kern="1200" dirty="0"/>
            <a:t>5 años </a:t>
          </a:r>
          <a:r>
            <a:rPr lang="es-MX" sz="2600" kern="1200" dirty="0"/>
            <a:t>es </a:t>
          </a:r>
          <a:r>
            <a:rPr lang="es-MX" sz="2600" b="1" kern="1200" dirty="0"/>
            <a:t>45% </a:t>
          </a:r>
          <a:r>
            <a:rPr lang="es-MX" sz="2600" kern="1200" dirty="0"/>
            <a:t>(incluyendo todos los tipos de cáncer)</a:t>
          </a:r>
        </a:p>
      </dsp:txBody>
      <dsp:txXfrm>
        <a:off x="4232931" y="1509765"/>
        <a:ext cx="3301686" cy="1659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6E695-FEE2-C045-AC7D-BBFA18690BC3}">
      <dsp:nvSpPr>
        <dsp:cNvPr id="0" name=""/>
        <dsp:cNvSpPr/>
      </dsp:nvSpPr>
      <dsp:spPr>
        <a:xfrm>
          <a:off x="3777" y="1016953"/>
          <a:ext cx="3303210" cy="330321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87" tIns="55880" rIns="181787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LLA: 50%</a:t>
          </a:r>
          <a:br>
            <a:rPr lang="es-MX" sz="4400" kern="1200" dirty="0"/>
          </a:br>
          <a:endParaRPr lang="es-ES_tradnl" sz="4400" kern="1200" dirty="0"/>
        </a:p>
      </dsp:txBody>
      <dsp:txXfrm>
        <a:off x="487521" y="1500697"/>
        <a:ext cx="2335722" cy="2335722"/>
      </dsp:txXfrm>
    </dsp:sp>
    <dsp:sp modelId="{281CE023-0F3F-F344-8548-549639AD2C75}">
      <dsp:nvSpPr>
        <dsp:cNvPr id="0" name=""/>
        <dsp:cNvSpPr/>
      </dsp:nvSpPr>
      <dsp:spPr>
        <a:xfrm>
          <a:off x="2646346" y="1016953"/>
          <a:ext cx="3303210" cy="330321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87" tIns="55880" rIns="181787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Linfoma: 74%</a:t>
          </a:r>
          <a:br>
            <a:rPr lang="es-MX" sz="4400" kern="1200" dirty="0"/>
          </a:br>
          <a:endParaRPr lang="es-ES_tradnl" sz="4400" kern="1200" dirty="0"/>
        </a:p>
      </dsp:txBody>
      <dsp:txXfrm>
        <a:off x="3130090" y="1500697"/>
        <a:ext cx="2335722" cy="2335722"/>
      </dsp:txXfrm>
    </dsp:sp>
    <dsp:sp modelId="{7B1A6464-B69D-064B-BB06-522E3BB72747}">
      <dsp:nvSpPr>
        <dsp:cNvPr id="0" name=""/>
        <dsp:cNvSpPr/>
      </dsp:nvSpPr>
      <dsp:spPr>
        <a:xfrm>
          <a:off x="5288914" y="1016953"/>
          <a:ext cx="3303210" cy="3303210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87" tIns="55880" rIns="181787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/>
            <a:t>Tumores del SNC: 32.8%</a:t>
          </a:r>
          <a:endParaRPr lang="es-ES_tradnl" sz="4400" kern="1200" dirty="0"/>
        </a:p>
      </dsp:txBody>
      <dsp:txXfrm>
        <a:off x="5772658" y="1500697"/>
        <a:ext cx="2335722" cy="2335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0590-3B70-2447-A826-C23AA689778B}">
      <dsp:nvSpPr>
        <dsp:cNvPr id="0" name=""/>
        <dsp:cNvSpPr/>
      </dsp:nvSpPr>
      <dsp:spPr>
        <a:xfrm>
          <a:off x="3916" y="298371"/>
          <a:ext cx="3425153" cy="342515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98" tIns="25400" rIns="188498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Países de América Latina no exceden el consumo 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 </a:t>
          </a:r>
          <a:r>
            <a:rPr lang="es-MX" sz="2000" b="1" kern="1200" dirty="0"/>
            <a:t>15 mg</a:t>
          </a:r>
          <a:r>
            <a:rPr lang="es-MX" sz="2000" kern="1200" dirty="0"/>
            <a:t> per </a:t>
          </a:r>
          <a:r>
            <a:rPr lang="es-MX" sz="2000" kern="1200" dirty="0" err="1"/>
            <a:t>capita</a:t>
          </a:r>
          <a:endParaRPr lang="es-MX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 (Argentina, Brasil, Chile, Costa Rica)</a:t>
          </a:r>
          <a:endParaRPr lang="es-ES_tradnl" sz="2000" b="1" kern="1200" dirty="0"/>
        </a:p>
      </dsp:txBody>
      <dsp:txXfrm>
        <a:off x="505518" y="799973"/>
        <a:ext cx="2421949" cy="2421949"/>
      </dsp:txXfrm>
    </dsp:sp>
    <dsp:sp modelId="{EBC387B2-E901-3E46-B9D1-7E66CD4EF28A}">
      <dsp:nvSpPr>
        <dsp:cNvPr id="0" name=""/>
        <dsp:cNvSpPr/>
      </dsp:nvSpPr>
      <dsp:spPr>
        <a:xfrm>
          <a:off x="2744039" y="298371"/>
          <a:ext cx="3425153" cy="3425153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8498" tIns="35560" rIns="18849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México consume </a:t>
          </a:r>
          <a:r>
            <a:rPr lang="es-MX" sz="2800" b="1" kern="1200" dirty="0">
              <a:solidFill>
                <a:srgbClr val="1E1E1E"/>
              </a:solidFill>
            </a:rPr>
            <a:t>8.76 mg </a:t>
          </a:r>
          <a:r>
            <a:rPr lang="es-MX" sz="2800" b="0" kern="1200" dirty="0">
              <a:solidFill>
                <a:srgbClr val="1E1E1E"/>
              </a:solidFill>
            </a:rPr>
            <a:t>per </a:t>
          </a:r>
          <a:r>
            <a:rPr lang="es-MX" sz="2800" b="0" kern="1200" dirty="0" err="1">
              <a:solidFill>
                <a:srgbClr val="1E1E1E"/>
              </a:solidFill>
            </a:rPr>
            <a:t>capita</a:t>
          </a:r>
          <a:endParaRPr lang="es-MX" sz="2800" b="0" kern="1200" dirty="0">
            <a:solidFill>
              <a:srgbClr val="1E1E1E"/>
            </a:solidFill>
          </a:endParaRPr>
        </a:p>
      </dsp:txBody>
      <dsp:txXfrm>
        <a:off x="3245641" y="799973"/>
        <a:ext cx="2421949" cy="2421949"/>
      </dsp:txXfrm>
    </dsp:sp>
    <dsp:sp modelId="{215B4393-E7BD-6B4B-9827-E79D114D9B4F}">
      <dsp:nvSpPr>
        <dsp:cNvPr id="0" name=""/>
        <dsp:cNvSpPr/>
      </dsp:nvSpPr>
      <dsp:spPr>
        <a:xfrm>
          <a:off x="5484161" y="298371"/>
          <a:ext cx="3425153" cy="342515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98" tIns="35560" rIns="18849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Consumo en países desarrollados: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50 a 400 mg </a:t>
          </a:r>
          <a:r>
            <a:rPr lang="es-MX" sz="2800" kern="1200" dirty="0"/>
            <a:t>per </a:t>
          </a:r>
          <a:r>
            <a:rPr lang="es-MX" sz="2800" kern="1200" dirty="0" err="1"/>
            <a:t>capita</a:t>
          </a:r>
          <a:endParaRPr lang="es-MX" sz="2800" b="1" kern="1200" dirty="0"/>
        </a:p>
      </dsp:txBody>
      <dsp:txXfrm>
        <a:off x="5985763" y="799973"/>
        <a:ext cx="2421949" cy="2421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F351-4436-684D-9AA8-F879C5DB7CE0}">
      <dsp:nvSpPr>
        <dsp:cNvPr id="0" name=""/>
        <dsp:cNvSpPr/>
      </dsp:nvSpPr>
      <dsp:spPr>
        <a:xfrm rot="16200000">
          <a:off x="1618667" y="-1628659"/>
          <a:ext cx="2535304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 dirty="0">
              <a:solidFill>
                <a:srgbClr val="1E1E1E"/>
              </a:solidFill>
            </a:rPr>
            <a:t>México: 0.54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Cobertura de un </a:t>
          </a:r>
          <a:r>
            <a:rPr lang="es-MX" sz="2800" b="1" kern="1200" dirty="0">
              <a:solidFill>
                <a:srgbClr val="1E1E1E"/>
              </a:solidFill>
            </a:rPr>
            <a:t>70%</a:t>
          </a:r>
          <a:endParaRPr lang="es-ES_tradnl" sz="2800" b="1" kern="1200" dirty="0">
            <a:solidFill>
              <a:srgbClr val="1E1E1E"/>
            </a:solidFill>
          </a:endParaRPr>
        </a:p>
      </dsp:txBody>
      <dsp:txXfrm rot="5400000">
        <a:off x="-9993" y="0"/>
        <a:ext cx="5792624" cy="1901478"/>
      </dsp:txXfrm>
    </dsp:sp>
    <dsp:sp modelId="{7E0DE1D7-96F7-AC4A-8975-9D8B1A0D6969}">
      <dsp:nvSpPr>
        <dsp:cNvPr id="0" name=""/>
        <dsp:cNvSpPr/>
      </dsp:nvSpPr>
      <dsp:spPr>
        <a:xfrm>
          <a:off x="5762647" y="0"/>
          <a:ext cx="5832593" cy="253530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rgbClr val="1E1E1E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1E1E1E"/>
              </a:solidFill>
            </a:rPr>
            <a:t>Otros países de Latinoamérica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rgbClr val="1E1E1E"/>
              </a:solidFill>
            </a:rPr>
            <a:t>Ecuador: 0.13 – Uruguay 3.82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rgbClr val="1E1E1E"/>
              </a:solidFill>
            </a:rPr>
            <a:t>(Promedio:1.45)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rgbClr val="1E1E1E"/>
              </a:solidFill>
            </a:rPr>
            <a:t>Cobertura promedio: </a:t>
          </a:r>
          <a:r>
            <a:rPr lang="es-MX" sz="2400" b="1" kern="1200" dirty="0">
              <a:solidFill>
                <a:srgbClr val="1E1E1E"/>
              </a:solidFill>
            </a:rPr>
            <a:t>74%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rgbClr val="1E1E1E"/>
              </a:solidFill>
            </a:rPr>
            <a:t>(Uruguay 112%)</a:t>
          </a:r>
        </a:p>
      </dsp:txBody>
      <dsp:txXfrm>
        <a:off x="5762647" y="0"/>
        <a:ext cx="5832593" cy="1901478"/>
      </dsp:txXfrm>
    </dsp:sp>
    <dsp:sp modelId="{F89D955E-A031-3D48-BD3E-9805C5AD483B}">
      <dsp:nvSpPr>
        <dsp:cNvPr id="0" name=""/>
        <dsp:cNvSpPr/>
      </dsp:nvSpPr>
      <dsp:spPr>
        <a:xfrm rot="10800000">
          <a:off x="-9992" y="2535304"/>
          <a:ext cx="5792624" cy="253530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Francia: 6.78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Japón: 7.19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USA: 12.37</a:t>
          </a:r>
          <a:endParaRPr lang="es-MX" sz="2800" kern="1200" dirty="0">
            <a:solidFill>
              <a:srgbClr val="1E1E1E"/>
            </a:solidFill>
          </a:endParaRPr>
        </a:p>
      </dsp:txBody>
      <dsp:txXfrm rot="10800000">
        <a:off x="-9992" y="3169130"/>
        <a:ext cx="5792624" cy="1901478"/>
      </dsp:txXfrm>
    </dsp:sp>
    <dsp:sp modelId="{4CFD8E8B-4B82-194E-9297-9A9844B477D1}">
      <dsp:nvSpPr>
        <dsp:cNvPr id="0" name=""/>
        <dsp:cNvSpPr/>
      </dsp:nvSpPr>
      <dsp:spPr>
        <a:xfrm rot="5400000">
          <a:off x="7411292" y="906644"/>
          <a:ext cx="2535304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rgbClr val="1E1E1E"/>
              </a:solidFill>
            </a:rPr>
            <a:t>Cobertura: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1E1E1E"/>
              </a:solidFill>
            </a:rPr>
            <a:t> </a:t>
          </a:r>
          <a:r>
            <a:rPr lang="es-MX" sz="2800" b="1" kern="1200" dirty="0">
              <a:solidFill>
                <a:srgbClr val="1E1E1E"/>
              </a:solidFill>
            </a:rPr>
            <a:t>Francia: 108%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rgbClr val="1E1E1E"/>
              </a:solidFill>
            </a:rPr>
            <a:t>Japón: 108%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rgbClr val="1E1E1E"/>
              </a:solidFill>
            </a:rPr>
            <a:t>USA: 206% </a:t>
          </a:r>
        </a:p>
      </dsp:txBody>
      <dsp:txXfrm rot="-5400000">
        <a:off x="5782632" y="3169130"/>
        <a:ext cx="5792624" cy="1901478"/>
      </dsp:txXfrm>
    </dsp:sp>
    <dsp:sp modelId="{8BAAD514-CDF3-B947-A99D-13668C21889D}">
      <dsp:nvSpPr>
        <dsp:cNvPr id="0" name=""/>
        <dsp:cNvSpPr/>
      </dsp:nvSpPr>
      <dsp:spPr>
        <a:xfrm>
          <a:off x="4296511" y="2020517"/>
          <a:ext cx="2992226" cy="1029574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1E1E1E"/>
              </a:solidFill>
            </a:rPr>
            <a:t>Equipos de Radioterapia por un millón de habitantes</a:t>
          </a:r>
          <a:endParaRPr lang="es-ES_tradnl" sz="1800" kern="1200" dirty="0">
            <a:solidFill>
              <a:srgbClr val="1E1E1E"/>
            </a:solidFill>
          </a:endParaRPr>
        </a:p>
      </dsp:txBody>
      <dsp:txXfrm>
        <a:off x="4346771" y="2070777"/>
        <a:ext cx="2891706" cy="929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F351-4436-684D-9AA8-F879C5DB7CE0}">
      <dsp:nvSpPr>
        <dsp:cNvPr id="0" name=""/>
        <dsp:cNvSpPr/>
      </dsp:nvSpPr>
      <dsp:spPr>
        <a:xfrm rot="16200000">
          <a:off x="1680778" y="-1680778"/>
          <a:ext cx="2431067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 dirty="0">
              <a:solidFill>
                <a:srgbClr val="1E1E1E"/>
              </a:solidFill>
            </a:rPr>
            <a:t>Implementar</a:t>
          </a:r>
          <a:r>
            <a:rPr lang="es-MX" sz="3200" b="1" kern="1200" dirty="0">
              <a:solidFill>
                <a:srgbClr val="1E1E1E"/>
              </a:solidFill>
            </a:rPr>
            <a:t> Plan Nacional de Prevención y Control  de Cáncer</a:t>
          </a:r>
          <a:endParaRPr lang="es-ES_tradnl" sz="3200" kern="1200" dirty="0">
            <a:solidFill>
              <a:srgbClr val="1E1E1E"/>
            </a:solidFill>
          </a:endParaRPr>
        </a:p>
      </dsp:txBody>
      <dsp:txXfrm rot="5400000">
        <a:off x="-1" y="1"/>
        <a:ext cx="5792624" cy="1823300"/>
      </dsp:txXfrm>
    </dsp:sp>
    <dsp:sp modelId="{7E0DE1D7-96F7-AC4A-8975-9D8B1A0D6969}">
      <dsp:nvSpPr>
        <dsp:cNvPr id="0" name=""/>
        <dsp:cNvSpPr/>
      </dsp:nvSpPr>
      <dsp:spPr>
        <a:xfrm>
          <a:off x="5792624" y="0"/>
          <a:ext cx="5792624" cy="243106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Desarrollar</a:t>
          </a:r>
          <a:r>
            <a:rPr lang="es-MX" sz="2800" b="1" kern="1200" dirty="0">
              <a:solidFill>
                <a:srgbClr val="1E1E1E"/>
              </a:solidFill>
            </a:rPr>
            <a:t> Registros de Cáncer en Base Poblacional</a:t>
          </a:r>
          <a:endParaRPr lang="es-MX" sz="2800" kern="1200" dirty="0">
            <a:solidFill>
              <a:srgbClr val="1E1E1E"/>
            </a:solidFill>
          </a:endParaRPr>
        </a:p>
      </dsp:txBody>
      <dsp:txXfrm>
        <a:off x="5792624" y="0"/>
        <a:ext cx="5792624" cy="1823300"/>
      </dsp:txXfrm>
    </dsp:sp>
    <dsp:sp modelId="{F89D955E-A031-3D48-BD3E-9805C5AD483B}">
      <dsp:nvSpPr>
        <dsp:cNvPr id="0" name=""/>
        <dsp:cNvSpPr/>
      </dsp:nvSpPr>
      <dsp:spPr>
        <a:xfrm rot="10800000">
          <a:off x="0" y="2431067"/>
          <a:ext cx="5792624" cy="243106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Aumentar y </a:t>
          </a:r>
          <a:r>
            <a:rPr lang="es-MX" sz="2800" b="0" kern="1200" dirty="0" err="1">
              <a:solidFill>
                <a:srgbClr val="1E1E1E"/>
              </a:solidFill>
            </a:rPr>
            <a:t>eficientar</a:t>
          </a:r>
          <a:r>
            <a:rPr lang="es-MX" sz="2800" b="0" kern="1200" dirty="0">
              <a:solidFill>
                <a:srgbClr val="1E1E1E"/>
              </a:solidFill>
            </a:rPr>
            <a:t> los programas de </a:t>
          </a:r>
          <a:r>
            <a:rPr lang="es-MX" sz="2800" b="1" kern="1200" dirty="0">
              <a:solidFill>
                <a:srgbClr val="1E1E1E"/>
              </a:solidFill>
            </a:rPr>
            <a:t>prevención y de diagnóstico oportuno</a:t>
          </a:r>
          <a:endParaRPr lang="es-MX" sz="2800" kern="1200" dirty="0">
            <a:solidFill>
              <a:srgbClr val="1E1E1E"/>
            </a:solidFill>
          </a:endParaRPr>
        </a:p>
      </dsp:txBody>
      <dsp:txXfrm rot="10800000">
        <a:off x="0" y="3038834"/>
        <a:ext cx="5792624" cy="1823300"/>
      </dsp:txXfrm>
    </dsp:sp>
    <dsp:sp modelId="{4CFD8E8B-4B82-194E-9297-9A9844B477D1}">
      <dsp:nvSpPr>
        <dsp:cNvPr id="0" name=""/>
        <dsp:cNvSpPr/>
      </dsp:nvSpPr>
      <dsp:spPr>
        <a:xfrm rot="5400000">
          <a:off x="7473402" y="750289"/>
          <a:ext cx="2431067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1E1E1E"/>
              </a:solidFill>
            </a:rPr>
            <a:t>Incrementar el </a:t>
          </a:r>
          <a:r>
            <a:rPr lang="es-MX" sz="2800" b="1" kern="1200" dirty="0">
              <a:solidFill>
                <a:srgbClr val="1E1E1E"/>
              </a:solidFill>
            </a:rPr>
            <a:t>acceso a terapias innovadoras y de Cuidados Paliativos</a:t>
          </a:r>
          <a:r>
            <a:rPr lang="es-MX" sz="2800" kern="1200" dirty="0">
              <a:solidFill>
                <a:srgbClr val="1E1E1E"/>
              </a:solidFill>
            </a:rPr>
            <a:t> </a:t>
          </a:r>
        </a:p>
      </dsp:txBody>
      <dsp:txXfrm rot="-5400000">
        <a:off x="5792624" y="3038834"/>
        <a:ext cx="5792624" cy="1823300"/>
      </dsp:txXfrm>
    </dsp:sp>
    <dsp:sp modelId="{8BAAD514-CDF3-B947-A99D-13668C21889D}">
      <dsp:nvSpPr>
        <dsp:cNvPr id="0" name=""/>
        <dsp:cNvSpPr/>
      </dsp:nvSpPr>
      <dsp:spPr>
        <a:xfrm>
          <a:off x="4054837" y="1823300"/>
          <a:ext cx="3475574" cy="1215533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1E1E1E"/>
              </a:solidFill>
            </a:rPr>
            <a:t>Acciones futuras en México y Latinoamérica</a:t>
          </a:r>
          <a:endParaRPr lang="es-ES_tradnl" sz="1800" kern="1200" dirty="0">
            <a:solidFill>
              <a:srgbClr val="1E1E1E"/>
            </a:solidFill>
          </a:endParaRPr>
        </a:p>
      </dsp:txBody>
      <dsp:txXfrm>
        <a:off x="4114174" y="1882637"/>
        <a:ext cx="3356900" cy="1096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F351-4436-684D-9AA8-F879C5DB7CE0}">
      <dsp:nvSpPr>
        <dsp:cNvPr id="0" name=""/>
        <dsp:cNvSpPr/>
      </dsp:nvSpPr>
      <dsp:spPr>
        <a:xfrm rot="16200000">
          <a:off x="1680778" y="-1680778"/>
          <a:ext cx="2431067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 dirty="0">
              <a:solidFill>
                <a:srgbClr val="1E1E1E"/>
              </a:solidFill>
            </a:rPr>
            <a:t>Implementar</a:t>
          </a:r>
          <a:r>
            <a:rPr lang="es-MX" sz="3200" b="1" kern="1200" dirty="0">
              <a:solidFill>
                <a:srgbClr val="1E1E1E"/>
              </a:solidFill>
            </a:rPr>
            <a:t> la materia de Oncología </a:t>
          </a:r>
          <a:r>
            <a:rPr lang="es-MX" sz="3200" b="0" kern="1200" dirty="0">
              <a:solidFill>
                <a:srgbClr val="1E1E1E"/>
              </a:solidFill>
            </a:rPr>
            <a:t>en las escuelas dedicadas a la salud</a:t>
          </a:r>
          <a:endParaRPr lang="es-ES_tradnl" sz="3200" b="0" kern="1200" dirty="0">
            <a:solidFill>
              <a:srgbClr val="1E1E1E"/>
            </a:solidFill>
          </a:endParaRPr>
        </a:p>
      </dsp:txBody>
      <dsp:txXfrm rot="5400000">
        <a:off x="-1" y="1"/>
        <a:ext cx="5792624" cy="1823300"/>
      </dsp:txXfrm>
    </dsp:sp>
    <dsp:sp modelId="{7E0DE1D7-96F7-AC4A-8975-9D8B1A0D6969}">
      <dsp:nvSpPr>
        <dsp:cNvPr id="0" name=""/>
        <dsp:cNvSpPr/>
      </dsp:nvSpPr>
      <dsp:spPr>
        <a:xfrm>
          <a:off x="5792624" y="0"/>
          <a:ext cx="5792624" cy="243106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Establecer un programa de </a:t>
          </a:r>
          <a:r>
            <a:rPr lang="es-MX" sz="2800" b="1" kern="1200" dirty="0">
              <a:solidFill>
                <a:srgbClr val="1E1E1E"/>
              </a:solidFill>
            </a:rPr>
            <a:t>sustento financiero </a:t>
          </a:r>
          <a:r>
            <a:rPr lang="es-MX" sz="2800" b="0" kern="1200" dirty="0">
              <a:solidFill>
                <a:srgbClr val="1E1E1E"/>
              </a:solidFill>
            </a:rPr>
            <a:t>en los servicios de cáncer</a:t>
          </a:r>
          <a:endParaRPr lang="es-MX" sz="2800" kern="1200" dirty="0">
            <a:solidFill>
              <a:srgbClr val="1E1E1E"/>
            </a:solidFill>
          </a:endParaRPr>
        </a:p>
      </dsp:txBody>
      <dsp:txXfrm>
        <a:off x="5792624" y="0"/>
        <a:ext cx="5792624" cy="1823300"/>
      </dsp:txXfrm>
    </dsp:sp>
    <dsp:sp modelId="{F89D955E-A031-3D48-BD3E-9805C5AD483B}">
      <dsp:nvSpPr>
        <dsp:cNvPr id="0" name=""/>
        <dsp:cNvSpPr/>
      </dsp:nvSpPr>
      <dsp:spPr>
        <a:xfrm rot="10800000">
          <a:off x="0" y="2431067"/>
          <a:ext cx="5792624" cy="243106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rgbClr val="1E1E1E"/>
              </a:solidFill>
            </a:rPr>
            <a:t>Estandarizar la </a:t>
          </a:r>
          <a:r>
            <a:rPr lang="es-MX" sz="2800" b="1" kern="1200" dirty="0">
              <a:solidFill>
                <a:srgbClr val="1E1E1E"/>
              </a:solidFill>
            </a:rPr>
            <a:t>Infraestructura y tecnología</a:t>
          </a:r>
          <a:r>
            <a:rPr lang="es-MX" sz="2800" b="0" kern="1200" dirty="0">
              <a:solidFill>
                <a:srgbClr val="1E1E1E"/>
              </a:solidFill>
            </a:rPr>
            <a:t> mínima para el diagnóstico y manejo del cáncer</a:t>
          </a:r>
          <a:endParaRPr lang="es-MX" sz="2800" kern="1200" dirty="0">
            <a:solidFill>
              <a:srgbClr val="1E1E1E"/>
            </a:solidFill>
          </a:endParaRPr>
        </a:p>
      </dsp:txBody>
      <dsp:txXfrm rot="10800000">
        <a:off x="0" y="3038834"/>
        <a:ext cx="5792624" cy="1823300"/>
      </dsp:txXfrm>
    </dsp:sp>
    <dsp:sp modelId="{4CFD8E8B-4B82-194E-9297-9A9844B477D1}">
      <dsp:nvSpPr>
        <dsp:cNvPr id="0" name=""/>
        <dsp:cNvSpPr/>
      </dsp:nvSpPr>
      <dsp:spPr>
        <a:xfrm rot="5400000">
          <a:off x="7473402" y="750289"/>
          <a:ext cx="2431067" cy="579262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1E1E1E"/>
              </a:solidFill>
            </a:rPr>
            <a:t>Fortalecer la </a:t>
          </a:r>
          <a:r>
            <a:rPr lang="es-MX" sz="2800" b="1" kern="1200" dirty="0">
              <a:solidFill>
                <a:srgbClr val="1E1E1E"/>
              </a:solidFill>
            </a:rPr>
            <a:t>investigación</a:t>
          </a:r>
          <a:r>
            <a:rPr lang="es-MX" sz="2800" kern="1200" dirty="0">
              <a:solidFill>
                <a:srgbClr val="1E1E1E"/>
              </a:solidFill>
            </a:rPr>
            <a:t> dirigida a la prevención y control de cáncer </a:t>
          </a:r>
        </a:p>
      </dsp:txBody>
      <dsp:txXfrm rot="-5400000">
        <a:off x="5792624" y="3038834"/>
        <a:ext cx="5792624" cy="1823300"/>
      </dsp:txXfrm>
    </dsp:sp>
    <dsp:sp modelId="{8BAAD514-CDF3-B947-A99D-13668C21889D}">
      <dsp:nvSpPr>
        <dsp:cNvPr id="0" name=""/>
        <dsp:cNvSpPr/>
      </dsp:nvSpPr>
      <dsp:spPr>
        <a:xfrm>
          <a:off x="4054837" y="1823300"/>
          <a:ext cx="3475574" cy="1215533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1E1E1E"/>
              </a:solidFill>
            </a:rPr>
            <a:t>Acciones futuras en México y Latinoamérica</a:t>
          </a:r>
          <a:endParaRPr lang="es-ES_tradnl" sz="1800" kern="1200" dirty="0">
            <a:solidFill>
              <a:srgbClr val="1E1E1E"/>
            </a:solidFill>
          </a:endParaRPr>
        </a:p>
      </dsp:txBody>
      <dsp:txXfrm>
        <a:off x="4114174" y="1882637"/>
        <a:ext cx="3356900" cy="109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A500-EBBB-42B3-9E08-732B3FA7A2CB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EB41C-ABA1-4E4C-A869-905C5A6F4A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6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>
            <a:extLst>
              <a:ext uri="{FF2B5EF4-FFF2-40B4-BE49-F238E27FC236}">
                <a16:creationId xmlns:a16="http://schemas.microsoft.com/office/drawing/2014/main" id="{558A8380-2ECD-46F9-B11D-24C7F3413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>
            <a:extLst>
              <a:ext uri="{FF2B5EF4-FFF2-40B4-BE49-F238E27FC236}">
                <a16:creationId xmlns:a16="http://schemas.microsoft.com/office/drawing/2014/main" id="{51813219-4A29-4E03-82CF-E7339B77D5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50E06B66-4BEB-450D-AEB3-23D5D1F3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BE771-64AC-48C1-818A-4CA1DBE31270}" type="slidenum">
              <a:rPr lang="en-US" altLang="es-MX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s-MX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13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A9DA35F-2F31-405D-8700-FEDCD6A9E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924C94D-EDBE-44D8-857B-8B758D3F88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MX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7DEE010-1DE0-473D-B78C-973751983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E6AE8-B7BA-4463-B914-1D4B82054ABE}" type="slidenum">
              <a:rPr lang="en-US" altLang="es-MX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s-MX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6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imagen de diapositiva 1">
            <a:extLst>
              <a:ext uri="{FF2B5EF4-FFF2-40B4-BE49-F238E27FC236}">
                <a16:creationId xmlns:a16="http://schemas.microsoft.com/office/drawing/2014/main" id="{50B66CDB-BBB9-46FC-94D8-C4D0C26BC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Marcador de notas 2">
            <a:extLst>
              <a:ext uri="{FF2B5EF4-FFF2-40B4-BE49-F238E27FC236}">
                <a16:creationId xmlns:a16="http://schemas.microsoft.com/office/drawing/2014/main" id="{491495A5-58D5-40B5-A7C7-5B11EA6EC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2468" name="Marcador de número de diapositiva 3">
            <a:extLst>
              <a:ext uri="{FF2B5EF4-FFF2-40B4-BE49-F238E27FC236}">
                <a16:creationId xmlns:a16="http://schemas.microsoft.com/office/drawing/2014/main" id="{B527EBD1-A80D-47EA-A4A1-87A9C81B4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EE550-3D97-4269-AE17-7BCDDF643941}" type="slidenum">
              <a:rPr lang="en-US" altLang="es-MX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27530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5013-6BB0-46CC-AEA4-1E6342758E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51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16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6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anjaincan24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013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83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noProof="0"/>
          </a:p>
        </p:txBody>
      </p:sp>
      <p:sp>
        <p:nvSpPr>
          <p:cNvPr id="54" name="Freeform 53"/>
          <p:cNvSpPr/>
          <p:nvPr userDrawn="1"/>
        </p:nvSpPr>
        <p:spPr>
          <a:xfrm>
            <a:off x="-3" y="3"/>
            <a:ext cx="2098800" cy="6159260"/>
          </a:xfrm>
          <a:custGeom>
            <a:avLst/>
            <a:gdLst>
              <a:gd name="connsiteX0" fmla="*/ 0 w 2078440"/>
              <a:gd name="connsiteY0" fmla="*/ 0 h 5790236"/>
              <a:gd name="connsiteX1" fmla="*/ 1815399 w 2078440"/>
              <a:gd name="connsiteY1" fmla="*/ 0 h 5790236"/>
              <a:gd name="connsiteX2" fmla="*/ 2078440 w 2078440"/>
              <a:gd name="connsiteY2" fmla="*/ 1021480 h 5790236"/>
              <a:gd name="connsiteX3" fmla="*/ 0 w 2078440"/>
              <a:gd name="connsiteY3" fmla="*/ 5790236 h 5790236"/>
              <a:gd name="connsiteX4" fmla="*/ 0 w 2078440"/>
              <a:gd name="connsiteY4" fmla="*/ 0 h 579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440" h="5790236">
                <a:moveTo>
                  <a:pt x="0" y="0"/>
                </a:moveTo>
                <a:lnTo>
                  <a:pt x="1815399" y="0"/>
                </a:lnTo>
                <a:lnTo>
                  <a:pt x="2078440" y="1021480"/>
                </a:lnTo>
                <a:lnTo>
                  <a:pt x="0" y="5790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noProof="0"/>
          </a:p>
        </p:txBody>
      </p:sp>
      <p:sp>
        <p:nvSpPr>
          <p:cNvPr id="58" name="Freeform 57"/>
          <p:cNvSpPr/>
          <p:nvPr userDrawn="1"/>
        </p:nvSpPr>
        <p:spPr>
          <a:xfrm>
            <a:off x="-1" y="1061059"/>
            <a:ext cx="3600000" cy="5796951"/>
          </a:xfrm>
          <a:custGeom>
            <a:avLst/>
            <a:gdLst>
              <a:gd name="connsiteX0" fmla="*/ 2078440 w 3581401"/>
              <a:gd name="connsiteY0" fmla="*/ 0 h 5836520"/>
              <a:gd name="connsiteX1" fmla="*/ 3581401 w 3581401"/>
              <a:gd name="connsiteY1" fmla="*/ 5836520 h 5836520"/>
              <a:gd name="connsiteX2" fmla="*/ 0 w 3581401"/>
              <a:gd name="connsiteY2" fmla="*/ 5836520 h 5836520"/>
              <a:gd name="connsiteX3" fmla="*/ 0 w 3581401"/>
              <a:gd name="connsiteY3" fmla="*/ 4768756 h 5836520"/>
              <a:gd name="connsiteX4" fmla="*/ 2078440 w 3581401"/>
              <a:gd name="connsiteY4" fmla="*/ 0 h 58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1" h="5836520">
                <a:moveTo>
                  <a:pt x="2078440" y="0"/>
                </a:moveTo>
                <a:lnTo>
                  <a:pt x="3581401" y="5836520"/>
                </a:lnTo>
                <a:lnTo>
                  <a:pt x="0" y="5836520"/>
                </a:lnTo>
                <a:lnTo>
                  <a:pt x="0" y="4768756"/>
                </a:lnTo>
                <a:lnTo>
                  <a:pt x="20784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noProof="0"/>
          </a:p>
        </p:txBody>
      </p:sp>
      <p:sp>
        <p:nvSpPr>
          <p:cNvPr id="7" name="Parallelogram 6"/>
          <p:cNvSpPr/>
          <p:nvPr userDrawn="1"/>
        </p:nvSpPr>
        <p:spPr>
          <a:xfrm flipV="1">
            <a:off x="1777053" y="-1"/>
            <a:ext cx="2495863" cy="6858000"/>
          </a:xfrm>
          <a:prstGeom prst="parallelogram">
            <a:avLst>
              <a:gd name="adj" fmla="val 715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67" y="418747"/>
            <a:ext cx="7786983" cy="7458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547-B741-4F21-A9A4-C6E5F3F23F1E}" type="datetimeFigureOut">
              <a:rPr lang="en-GB" noProof="0" smtClean="0"/>
              <a:pPr/>
              <a:t>20/03/2019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8A-EE7C-4347-ABEE-715CD1553C2A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3"/>
          </p:nvPr>
        </p:nvSpPr>
        <p:spPr>
          <a:xfrm>
            <a:off x="3715657" y="1828810"/>
            <a:ext cx="7787368" cy="4137025"/>
          </a:xfr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332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3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4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48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41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5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8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47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61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6BF7-258C-4D38-8E9D-DD92660ED6B7}" type="datetimeFigureOut">
              <a:rPr lang="es-MX" smtClean="0"/>
              <a:t>20/03/2019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3B74-1E8D-455F-8F2A-23DA97627D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9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1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22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3260906"/>
            <a:ext cx="9721080" cy="403283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24001" y="3609475"/>
            <a:ext cx="9144000" cy="3248526"/>
          </a:xfrm>
          <a:prstGeom prst="rect">
            <a:avLst/>
          </a:prstGeom>
          <a:gradFill flip="none" rotWithShape="1">
            <a:gsLst>
              <a:gs pos="60000">
                <a:schemeClr val="tx2">
                  <a:alpha val="0"/>
                  <a:lumMod val="0"/>
                  <a:lumOff val="100000"/>
                </a:schemeClr>
              </a:gs>
              <a:gs pos="100000">
                <a:schemeClr val="accent1">
                  <a:lumMod val="50000"/>
                  <a:alpha val="2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524000" y="1"/>
            <a:ext cx="9144000" cy="162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338" name="Título 1"/>
          <p:cNvSpPr>
            <a:spLocks noGrp="1"/>
          </p:cNvSpPr>
          <p:nvPr>
            <p:ph type="ctrTitle" idx="4294967295"/>
          </p:nvPr>
        </p:nvSpPr>
        <p:spPr>
          <a:xfrm>
            <a:off x="1524000" y="192089"/>
            <a:ext cx="9144000" cy="1228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s-MX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General del Cáncer en México</a:t>
            </a:r>
            <a:endParaRPr lang="es-MX" altLang="es-MX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4 Imagen" descr="LogoIN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00225"/>
            <a:ext cx="9572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2 CuadroTexto"/>
          <p:cNvSpPr txBox="1">
            <a:spLocks noChangeArrowheads="1"/>
          </p:cNvSpPr>
          <p:nvPr/>
        </p:nvSpPr>
        <p:spPr bwMode="auto">
          <a:xfrm>
            <a:off x="1524000" y="3756025"/>
            <a:ext cx="914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MX" altLang="es-MX" sz="1800">
                <a:latin typeface="Arial" panose="020B0604020202020204" pitchFamily="34" charset="0"/>
              </a:rPr>
              <a:t>D r .   A b e l a r d o   M e n e s e s   G a r c í a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MX" altLang="es-MX" sz="80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MX" altLang="es-MX" sz="1400">
                <a:latin typeface="Arial" panose="020B0604020202020204" pitchFamily="34" charset="0"/>
              </a:rPr>
              <a:t>Director General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32089" y="1648007"/>
            <a:ext cx="6869111" cy="1525733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66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I n s t i t u t o   N a c i o n a l   d e   C a n c e r o l o g í a, </a:t>
            </a:r>
          </a:p>
          <a:p>
            <a:pPr algn="ctr">
              <a:defRPr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34382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2">
            <a:extLst>
              <a:ext uri="{FF2B5EF4-FFF2-40B4-BE49-F238E27FC236}">
                <a16:creationId xmlns:a16="http://schemas.microsoft.com/office/drawing/2014/main" id="{7F596D13-742D-4C62-B835-225B4466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0"/>
            <a:ext cx="542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0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31626A6-A2EF-46ED-875E-CBF4BE96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815216"/>
            <a:ext cx="9829800" cy="524268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8D066D-5A46-4990-A003-DC61799B0E8D}"/>
              </a:ext>
            </a:extLst>
          </p:cNvPr>
          <p:cNvSpPr/>
          <p:nvPr/>
        </p:nvSpPr>
        <p:spPr>
          <a:xfrm>
            <a:off x="5784783" y="4004109"/>
            <a:ext cx="631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       El sistema de salud en México tiene un presupuesto anual</a:t>
            </a:r>
          </a:p>
          <a:p>
            <a:r>
              <a:rPr lang="es-MX" dirty="0"/>
              <a:t>            de $ 564 313,000 000.oo  (31, 350 Millones de </a:t>
            </a:r>
            <a:r>
              <a:rPr lang="es-MX" dirty="0" err="1"/>
              <a:t>Dls</a:t>
            </a:r>
            <a:r>
              <a:rPr lang="es-MX" dirty="0"/>
              <a:t>)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       México destina el 2% de su presupuesto de salud al año</a:t>
            </a:r>
          </a:p>
          <a:p>
            <a:r>
              <a:rPr lang="es-MX" dirty="0"/>
              <a:t>             en cáncer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       Esto representa 11, 200 Millones de pesos anuales</a:t>
            </a:r>
          </a:p>
          <a:p>
            <a:r>
              <a:rPr lang="es-MX" dirty="0"/>
              <a:t>             (622 Millones de </a:t>
            </a:r>
            <a:r>
              <a:rPr lang="es-MX" dirty="0" err="1"/>
              <a:t>Dls</a:t>
            </a:r>
            <a:r>
              <a:rPr lang="es-MX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9126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26FAB-42AF-46A5-9EDB-74BE71B7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762125"/>
            <a:ext cx="9020175" cy="2171700"/>
          </a:xfrm>
        </p:spPr>
        <p:txBody>
          <a:bodyPr>
            <a:normAutofit/>
          </a:bodyPr>
          <a:lstStyle/>
          <a:p>
            <a:r>
              <a:rPr lang="es-MX" sz="4400" b="1" dirty="0"/>
              <a:t>Distribución de algunos tipos de tumor en el país</a:t>
            </a:r>
          </a:p>
        </p:txBody>
      </p:sp>
    </p:spTree>
    <p:extLst>
      <p:ext uri="{BB962C8B-B14F-4D97-AF65-F5344CB8AC3E}">
        <p14:creationId xmlns:p14="http://schemas.microsoft.com/office/powerpoint/2010/main" val="404376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2502D57F-31C5-4BB8-9886-45EEB3EB713A}"/>
              </a:ext>
            </a:extLst>
          </p:cNvPr>
          <p:cNvSpPr txBox="1"/>
          <p:nvPr/>
        </p:nvSpPr>
        <p:spPr>
          <a:xfrm>
            <a:off x="3875949" y="394693"/>
            <a:ext cx="653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Estados con aumento en la tasa de mortalidad prematura </a:t>
            </a:r>
          </a:p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de 2010 a 2016 en cáncer de mama</a:t>
            </a:r>
          </a:p>
        </p:txBody>
      </p:sp>
      <p:pic>
        <p:nvPicPr>
          <p:cNvPr id="25" name="Imagen 24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6085E022-2ED1-431E-A7D1-FC584FAC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8" y="1015164"/>
            <a:ext cx="7719931" cy="5448145"/>
          </a:xfrm>
          <a:prstGeom prst="rect">
            <a:avLst/>
          </a:prstGeom>
        </p:spPr>
      </p:pic>
      <p:pic>
        <p:nvPicPr>
          <p:cNvPr id="3" name="Imagen 2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090A2203-81F3-46AB-A8CE-671A40BA0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71" y="4634626"/>
            <a:ext cx="868633" cy="909063"/>
          </a:xfrm>
          <a:prstGeom prst="rect">
            <a:avLst/>
          </a:prstGeom>
        </p:spPr>
      </p:pic>
      <p:pic>
        <p:nvPicPr>
          <p:cNvPr id="5" name="Imagen 4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AA7507AC-E212-40B9-A40C-A84B5908D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88" y="5516792"/>
            <a:ext cx="1005512" cy="926974"/>
          </a:xfrm>
          <a:prstGeom prst="rect">
            <a:avLst/>
          </a:prstGeom>
        </p:spPr>
      </p:pic>
      <p:pic>
        <p:nvPicPr>
          <p:cNvPr id="7" name="Imagen 6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15245EF9-2A36-4F82-81B3-C266F6B89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79" y="1488171"/>
            <a:ext cx="1454516" cy="18700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EE615E-C47B-4B7C-987F-52EFA1235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75" y="2129419"/>
            <a:ext cx="997417" cy="1561800"/>
          </a:xfrm>
          <a:prstGeom prst="rect">
            <a:avLst/>
          </a:prstGeom>
        </p:spPr>
      </p:pic>
      <p:pic>
        <p:nvPicPr>
          <p:cNvPr id="15" name="Imagen 14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0CCDBA7F-8336-4176-BE94-B036B88D9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6" y="4738986"/>
            <a:ext cx="641527" cy="863641"/>
          </a:xfrm>
          <a:prstGeom prst="rect">
            <a:avLst/>
          </a:prstGeom>
        </p:spPr>
      </p:pic>
      <p:pic>
        <p:nvPicPr>
          <p:cNvPr id="17" name="Imagen 16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086E6805-28CE-4327-B452-E3F1C69DA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48" y="4383734"/>
            <a:ext cx="507289" cy="1075772"/>
          </a:xfrm>
          <a:prstGeom prst="rect">
            <a:avLst/>
          </a:prstGeom>
        </p:spPr>
      </p:pic>
      <p:pic>
        <p:nvPicPr>
          <p:cNvPr id="19" name="Imagen 18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ECA6580F-2AB3-4918-A388-9C00D57D9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19" y="2937178"/>
            <a:ext cx="1031976" cy="13385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5FBCE81-B4CA-469F-9639-50FE482B6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29" y="4354557"/>
            <a:ext cx="751473" cy="69055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7E3062B-D108-4178-98E6-C8729B50FBE4}"/>
              </a:ext>
            </a:extLst>
          </p:cNvPr>
          <p:cNvSpPr txBox="1"/>
          <p:nvPr/>
        </p:nvSpPr>
        <p:spPr>
          <a:xfrm>
            <a:off x="4562058" y="2283553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Chihuahua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4.8 a 6.3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A65144A-9164-453E-A02B-908B8824B0DA}"/>
              </a:ext>
            </a:extLst>
          </p:cNvPr>
          <p:cNvSpPr txBox="1"/>
          <p:nvPr/>
        </p:nvSpPr>
        <p:spPr>
          <a:xfrm>
            <a:off x="5693119" y="258822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Coahuila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4.6 a 5.9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1707B06-8037-42C5-B657-4FC77696B6D5}"/>
              </a:ext>
            </a:extLst>
          </p:cNvPr>
          <p:cNvSpPr txBox="1"/>
          <p:nvPr/>
        </p:nvSpPr>
        <p:spPr>
          <a:xfrm>
            <a:off x="4001662" y="3319306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Sinaloa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4.0 a 5.8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7C34E16-06EB-43E2-843C-B35105BF8156}"/>
              </a:ext>
            </a:extLst>
          </p:cNvPr>
          <p:cNvSpPr txBox="1"/>
          <p:nvPr/>
        </p:nvSpPr>
        <p:spPr>
          <a:xfrm>
            <a:off x="6840240" y="508915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Puebla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2.9 a 3.7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7A2DA36-8BFA-4C75-BD8E-DEAD7E913DF5}"/>
              </a:ext>
            </a:extLst>
          </p:cNvPr>
          <p:cNvSpPr txBox="1"/>
          <p:nvPr/>
        </p:nvSpPr>
        <p:spPr>
          <a:xfrm>
            <a:off x="9233810" y="43134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Yucatán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2.3 a 3.8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62B6240-FB2E-49C9-88D0-43FF2AEBB4F8}"/>
              </a:ext>
            </a:extLst>
          </p:cNvPr>
          <p:cNvSpPr txBox="1"/>
          <p:nvPr/>
        </p:nvSpPr>
        <p:spPr>
          <a:xfrm>
            <a:off x="9460211" y="491556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Quintana Roo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1.8 a 3.1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C16BE49-045D-41C0-8810-67D9E79ADFE4}"/>
              </a:ext>
            </a:extLst>
          </p:cNvPr>
          <p:cNvSpPr txBox="1"/>
          <p:nvPr/>
        </p:nvSpPr>
        <p:spPr>
          <a:xfrm>
            <a:off x="8313591" y="570249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Chiapas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2.8 a 3.8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8DCE04F-1D20-4EBF-9071-D1D872017A98}"/>
              </a:ext>
            </a:extLst>
          </p:cNvPr>
          <p:cNvSpPr txBox="1"/>
          <p:nvPr/>
        </p:nvSpPr>
        <p:spPr>
          <a:xfrm>
            <a:off x="8720025" y="4954474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Campeche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2.7 a 3.5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A3A835-D418-46DC-AF0F-EEA914FF65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99" y="3504068"/>
            <a:ext cx="937250" cy="11965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369B227-1D42-49DC-8BB3-3616C979C347}"/>
              </a:ext>
            </a:extLst>
          </p:cNvPr>
          <p:cNvSpPr txBox="1"/>
          <p:nvPr/>
        </p:nvSpPr>
        <p:spPr>
          <a:xfrm>
            <a:off x="5518051" y="375938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Zacatecas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3.5 a 4.3</a:t>
            </a:r>
          </a:p>
        </p:txBody>
      </p:sp>
      <p:pic>
        <p:nvPicPr>
          <p:cNvPr id="8" name="Imagen 7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2CA02ED2-1755-44B1-ACCA-BFA666B8C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57" y="4461331"/>
            <a:ext cx="656160" cy="55442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55B28C23-EC5C-493C-A0F8-3579439D0047}"/>
              </a:ext>
            </a:extLst>
          </p:cNvPr>
          <p:cNvSpPr txBox="1"/>
          <p:nvPr/>
        </p:nvSpPr>
        <p:spPr>
          <a:xfrm>
            <a:off x="5906680" y="4554091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Guanajuato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3.3 a 4.5</a:t>
            </a:r>
          </a:p>
        </p:txBody>
      </p:sp>
      <p:pic>
        <p:nvPicPr>
          <p:cNvPr id="12" name="Imagen 11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68E998AE-00F0-4FB3-8A41-B343BF599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29" y="2998393"/>
            <a:ext cx="1227251" cy="133407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6542B13-E54F-4CAF-99FB-D5A01C5430DB}"/>
              </a:ext>
            </a:extLst>
          </p:cNvPr>
          <p:cNvSpPr txBox="1"/>
          <p:nvPr/>
        </p:nvSpPr>
        <p:spPr>
          <a:xfrm>
            <a:off x="4930230" y="328244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Durango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3.3 a 4.9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09EED31-662C-4866-AD31-C571571D7EB5}"/>
              </a:ext>
            </a:extLst>
          </p:cNvPr>
          <p:cNvSpPr txBox="1"/>
          <p:nvPr/>
        </p:nvSpPr>
        <p:spPr>
          <a:xfrm>
            <a:off x="2600241" y="4896650"/>
            <a:ext cx="1829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Lucida Grande"/>
                <a:cs typeface="Lucida Grande"/>
              </a:rPr>
              <a:t>En rojo</a:t>
            </a:r>
            <a:r>
              <a:rPr lang="es-ES" sz="1200" dirty="0">
                <a:latin typeface="Lucida Grande"/>
                <a:cs typeface="Lucida Grande"/>
              </a:rPr>
              <a:t>, los Estados arriba</a:t>
            </a:r>
            <a:r>
              <a:rPr lang="es-ES" sz="1200" b="1" dirty="0">
                <a:latin typeface="Lucida Grande"/>
                <a:cs typeface="Lucida Grande"/>
              </a:rPr>
              <a:t> </a:t>
            </a:r>
            <a:r>
              <a:rPr lang="es-ES" sz="1200" dirty="0">
                <a:latin typeface="Lucida Grande"/>
                <a:cs typeface="Lucida Grande"/>
              </a:rPr>
              <a:t>de</a:t>
            </a:r>
            <a:r>
              <a:rPr lang="es-ES" sz="1200" b="1" dirty="0">
                <a:latin typeface="Lucida Grande"/>
                <a:cs typeface="Lucida Grande"/>
              </a:rPr>
              <a:t> la media nacional, que es de 3.8. </a:t>
            </a:r>
          </a:p>
          <a:p>
            <a:r>
              <a:rPr lang="es-ES" sz="1200" b="1" dirty="0">
                <a:solidFill>
                  <a:schemeClr val="accent1"/>
                </a:solidFill>
                <a:latin typeface="Lucida Grande"/>
                <a:cs typeface="Lucida Grande"/>
              </a:rPr>
              <a:t>En azul</a:t>
            </a:r>
            <a:r>
              <a:rPr lang="es-ES" sz="1200" dirty="0">
                <a:latin typeface="Lucida Grande"/>
                <a:cs typeface="Lucida Grande"/>
              </a:rPr>
              <a:t>, los que están por debajo.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68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2502D57F-31C5-4BB8-9886-45EEB3EB713A}"/>
              </a:ext>
            </a:extLst>
          </p:cNvPr>
          <p:cNvSpPr txBox="1"/>
          <p:nvPr/>
        </p:nvSpPr>
        <p:spPr>
          <a:xfrm>
            <a:off x="3940069" y="394693"/>
            <a:ext cx="646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Estados con aumento en la tasa de mortalidad prematura</a:t>
            </a:r>
          </a:p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de 2010 a 2016 en leucemia</a:t>
            </a:r>
          </a:p>
        </p:txBody>
      </p:sp>
      <p:pic>
        <p:nvPicPr>
          <p:cNvPr id="25" name="Imagen 24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6085E022-2ED1-431E-A7D1-FC584FAC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8" y="1015164"/>
            <a:ext cx="7719931" cy="5448145"/>
          </a:xfrm>
          <a:prstGeom prst="rect">
            <a:avLst/>
          </a:prstGeom>
        </p:spPr>
      </p:pic>
      <p:pic>
        <p:nvPicPr>
          <p:cNvPr id="5" name="Imagen 4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AC144C96-39D2-4964-B3D6-E0E31A20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1" y="5525187"/>
            <a:ext cx="1008611" cy="929832"/>
          </a:xfrm>
          <a:prstGeom prst="rect">
            <a:avLst/>
          </a:prstGeom>
        </p:spPr>
      </p:pic>
      <p:pic>
        <p:nvPicPr>
          <p:cNvPr id="13" name="Imagen 12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4BDC282A-B340-4E1C-80E1-33C86BDA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83" y="2945570"/>
            <a:ext cx="1014027" cy="13152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961456B-DC57-45AE-AF50-23278A3BD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68" y="5315829"/>
            <a:ext cx="880894" cy="38670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0E5C493-7EC1-4048-99B5-4985FE4FCBB3}"/>
              </a:ext>
            </a:extLst>
          </p:cNvPr>
          <p:cNvSpPr txBox="1"/>
          <p:nvPr/>
        </p:nvSpPr>
        <p:spPr>
          <a:xfrm>
            <a:off x="8372413" y="570584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Chiapas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4.2 a 4.8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33A04E4-687B-400D-8645-33019E4418C8}"/>
              </a:ext>
            </a:extLst>
          </p:cNvPr>
          <p:cNvSpPr txBox="1"/>
          <p:nvPr/>
        </p:nvSpPr>
        <p:spPr>
          <a:xfrm>
            <a:off x="8141137" y="5139495"/>
            <a:ext cx="79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Tabasco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3.2 a 4.7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106578A-BF9E-4A29-8709-5675035C1080}"/>
              </a:ext>
            </a:extLst>
          </p:cNvPr>
          <p:cNvSpPr txBox="1"/>
          <p:nvPr/>
        </p:nvSpPr>
        <p:spPr>
          <a:xfrm>
            <a:off x="6592580" y="419696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Hidalgo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2.9 a 3.5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29442DC-26A5-47D1-9FFA-559DC3F565D4}"/>
              </a:ext>
            </a:extLst>
          </p:cNvPr>
          <p:cNvSpPr txBox="1"/>
          <p:nvPr/>
        </p:nvSpPr>
        <p:spPr>
          <a:xfrm>
            <a:off x="4311003" y="3372386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Sinaloa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2.3 a 2.8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B62EC0A8-781A-4879-975F-FA2AD0312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26" y="2580508"/>
            <a:ext cx="1355979" cy="152412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B2E2B7A-00EA-481D-8546-F2E23912D73D}"/>
              </a:ext>
            </a:extLst>
          </p:cNvPr>
          <p:cNvSpPr txBox="1"/>
          <p:nvPr/>
        </p:nvSpPr>
        <p:spPr>
          <a:xfrm>
            <a:off x="2709548" y="2967336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Baja California Sur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2.5 a 3.2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Imagen 7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4CC9B71F-9A41-42B8-B07E-E4E424013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79" y="4590603"/>
            <a:ext cx="498852" cy="4958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F5AF4F-2FCC-46AF-B1FF-5352741BE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11" y="5315828"/>
            <a:ext cx="1133420" cy="70989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1802334-D24D-4809-A110-A00E377E76CC}"/>
              </a:ext>
            </a:extLst>
          </p:cNvPr>
          <p:cNvSpPr txBox="1"/>
          <p:nvPr/>
        </p:nvSpPr>
        <p:spPr>
          <a:xfrm>
            <a:off x="6217472" y="5480120"/>
            <a:ext cx="84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Guerrero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2.4 a 3.7</a:t>
            </a:r>
          </a:p>
        </p:txBody>
      </p:sp>
      <p:pic>
        <p:nvPicPr>
          <p:cNvPr id="16" name="Imagen 15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54885AAD-DA72-4F3E-99AE-B98E556F1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00" y="4321248"/>
            <a:ext cx="818004" cy="75169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8D8BC0C-9800-424E-9B87-4C60A923459A}"/>
              </a:ext>
            </a:extLst>
          </p:cNvPr>
          <p:cNvSpPr txBox="1"/>
          <p:nvPr/>
        </p:nvSpPr>
        <p:spPr>
          <a:xfrm>
            <a:off x="9216526" y="429924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Yucatán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2.6 a 4.0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Imagen 19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74C1FA48-857C-4AA5-A10F-37477BF37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80" y="4342089"/>
            <a:ext cx="512250" cy="10862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BA2922B-5F51-4B0E-A54B-96AC21510C68}"/>
              </a:ext>
            </a:extLst>
          </p:cNvPr>
          <p:cNvSpPr txBox="1"/>
          <p:nvPr/>
        </p:nvSpPr>
        <p:spPr>
          <a:xfrm>
            <a:off x="9495966" y="4831036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Quintana Roo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2.5 a 3.9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FD4E4C9-CE42-4295-961A-D3E3A2E9B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79" y="5067027"/>
            <a:ext cx="296836" cy="17371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3123E295-B1A1-4A66-B806-DE27C7FC50D8}"/>
              </a:ext>
            </a:extLst>
          </p:cNvPr>
          <p:cNvSpPr txBox="1"/>
          <p:nvPr/>
        </p:nvSpPr>
        <p:spPr>
          <a:xfrm>
            <a:off x="7104794" y="477476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Tlaxcala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1.8 a 3.2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D84595D-1004-4DCC-9EC2-87058DDA48C9}"/>
              </a:ext>
            </a:extLst>
          </p:cNvPr>
          <p:cNvSpPr txBox="1"/>
          <p:nvPr/>
        </p:nvSpPr>
        <p:spPr>
          <a:xfrm>
            <a:off x="2223556" y="4810555"/>
            <a:ext cx="1872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Lucida Grande"/>
                <a:cs typeface="Lucida Grande"/>
              </a:rPr>
              <a:t>En rojo</a:t>
            </a:r>
            <a:r>
              <a:rPr lang="es-ES" sz="1200" dirty="0">
                <a:latin typeface="Lucida Grande"/>
                <a:cs typeface="Lucida Grande"/>
              </a:rPr>
              <a:t>, los Estados arriba de la media nacional, que es de </a:t>
            </a:r>
            <a:r>
              <a:rPr lang="es-ES" sz="1200" b="1" dirty="0">
                <a:latin typeface="Lucida Grande"/>
                <a:cs typeface="Lucida Grande"/>
              </a:rPr>
              <a:t>3</a:t>
            </a:r>
            <a:r>
              <a:rPr lang="es-ES" sz="1200" dirty="0">
                <a:latin typeface="Lucida Grande"/>
                <a:cs typeface="Lucida Grande"/>
              </a:rPr>
              <a:t>. </a:t>
            </a:r>
          </a:p>
          <a:p>
            <a:r>
              <a:rPr lang="es-ES" sz="1200" b="1" dirty="0">
                <a:solidFill>
                  <a:schemeClr val="accent1"/>
                </a:solidFill>
                <a:latin typeface="Lucida Grande"/>
                <a:cs typeface="Lucida Grande"/>
              </a:rPr>
              <a:t>En azul</a:t>
            </a:r>
            <a:r>
              <a:rPr lang="es-ES" sz="1200" dirty="0">
                <a:latin typeface="Lucida Grande"/>
                <a:cs typeface="Lucida Grande"/>
              </a:rPr>
              <a:t>, los que están por debajo.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672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2502D57F-31C5-4BB8-9886-45EEB3EB713A}"/>
              </a:ext>
            </a:extLst>
          </p:cNvPr>
          <p:cNvSpPr txBox="1"/>
          <p:nvPr/>
        </p:nvSpPr>
        <p:spPr>
          <a:xfrm>
            <a:off x="3875949" y="394693"/>
            <a:ext cx="653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Estados con aumento en la tasa de mortalidad prematura </a:t>
            </a:r>
          </a:p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de 2010 a 2016 en cáncer de estómago</a:t>
            </a:r>
          </a:p>
        </p:txBody>
      </p:sp>
      <p:pic>
        <p:nvPicPr>
          <p:cNvPr id="25" name="Imagen 24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6085E022-2ED1-431E-A7D1-FC584FAC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8" y="1015164"/>
            <a:ext cx="7719931" cy="5448145"/>
          </a:xfrm>
          <a:prstGeom prst="rect">
            <a:avLst/>
          </a:prstGeom>
        </p:spPr>
      </p:pic>
      <p:pic>
        <p:nvPicPr>
          <p:cNvPr id="3" name="Imagen 2" descr="Imagen que contiene montaña, naturaleza, oscuro&#10;&#10;Descripción generada con confianza muy alta">
            <a:extLst>
              <a:ext uri="{FF2B5EF4-FFF2-40B4-BE49-F238E27FC236}">
                <a16:creationId xmlns:a16="http://schemas.microsoft.com/office/drawing/2014/main" id="{91E774BF-8B86-42E8-8D42-B7B7AA4F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4" y="2586707"/>
            <a:ext cx="1348573" cy="1515797"/>
          </a:xfrm>
          <a:prstGeom prst="rect">
            <a:avLst/>
          </a:prstGeom>
        </p:spPr>
      </p:pic>
      <p:pic>
        <p:nvPicPr>
          <p:cNvPr id="5" name="Imagen 4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D99D0DB8-8844-4D2F-BD34-71547836A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73" y="5517625"/>
            <a:ext cx="1016061" cy="9367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FA719C-0B56-42F4-BCBE-A62EC819A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3" y="5145383"/>
            <a:ext cx="358129" cy="243803"/>
          </a:xfrm>
          <a:prstGeom prst="rect">
            <a:avLst/>
          </a:prstGeom>
        </p:spPr>
      </p:pic>
      <p:pic>
        <p:nvPicPr>
          <p:cNvPr id="11" name="Imagen 10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7F0D52C4-CE53-4FDC-8A66-449179510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70" y="5327938"/>
            <a:ext cx="1136591" cy="711884"/>
          </a:xfrm>
          <a:prstGeom prst="rect">
            <a:avLst/>
          </a:prstGeom>
        </p:spPr>
      </p:pic>
      <p:pic>
        <p:nvPicPr>
          <p:cNvPr id="13" name="Imagen 12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C2CB117B-FE29-4A5A-BB01-64C8BF7E6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93" y="4876626"/>
            <a:ext cx="981308" cy="7023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FEF6E49-F8BA-4CCD-A236-BFD17FEB7A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60" y="4115506"/>
            <a:ext cx="467518" cy="673178"/>
          </a:xfrm>
          <a:prstGeom prst="rect">
            <a:avLst/>
          </a:prstGeom>
        </p:spPr>
      </p:pic>
      <p:pic>
        <p:nvPicPr>
          <p:cNvPr id="17" name="Imagen 16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D954D30A-7A33-4F79-B2E8-EFA217299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78" y="4510250"/>
            <a:ext cx="444766" cy="46329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42A4370-9A8B-4DF7-8294-7C9EDA971BFF}"/>
              </a:ext>
            </a:extLst>
          </p:cNvPr>
          <p:cNvSpPr txBox="1"/>
          <p:nvPr/>
        </p:nvSpPr>
        <p:spPr>
          <a:xfrm>
            <a:off x="2718086" y="2967336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Baja California Sur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2.2 a 3.0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546048-CEBA-4305-914E-D313D66CB9BC}"/>
              </a:ext>
            </a:extLst>
          </p:cNvPr>
          <p:cNvSpPr txBox="1"/>
          <p:nvPr/>
        </p:nvSpPr>
        <p:spPr>
          <a:xfrm>
            <a:off x="4869683" y="423073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Nayarit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2.3 a 2.9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1C8C8C-56F2-4196-A4D6-26E1FA51B3F0}"/>
              </a:ext>
            </a:extLst>
          </p:cNvPr>
          <p:cNvSpPr txBox="1"/>
          <p:nvPr/>
        </p:nvSpPr>
        <p:spPr>
          <a:xfrm>
            <a:off x="5539216" y="4908432"/>
            <a:ext cx="97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Michoacán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2.2 a 2.9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208BEAD-2654-4AE9-8FCD-3BE1BB3F2936}"/>
              </a:ext>
            </a:extLst>
          </p:cNvPr>
          <p:cNvSpPr txBox="1"/>
          <p:nvPr/>
        </p:nvSpPr>
        <p:spPr>
          <a:xfrm>
            <a:off x="6244852" y="5483723"/>
            <a:ext cx="84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Guerrero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3.5 a 4.0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9A72EEA-95A9-49A7-A598-2A7B96F22E2B}"/>
              </a:ext>
            </a:extLst>
          </p:cNvPr>
          <p:cNvSpPr txBox="1"/>
          <p:nvPr/>
        </p:nvSpPr>
        <p:spPr>
          <a:xfrm>
            <a:off x="8408609" y="566758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Chiapas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5.0 a 5.9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0C3D1E0-9996-4BDF-8971-3A2E17F2D9FD}"/>
              </a:ext>
            </a:extLst>
          </p:cNvPr>
          <p:cNvSpPr txBox="1"/>
          <p:nvPr/>
        </p:nvSpPr>
        <p:spPr>
          <a:xfrm>
            <a:off x="6206381" y="4092377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Querétaro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1.7 a 2.9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E94A0B3-A23E-4CBE-B008-62097FAAA425}"/>
              </a:ext>
            </a:extLst>
          </p:cNvPr>
          <p:cNvSpPr txBox="1"/>
          <p:nvPr/>
        </p:nvSpPr>
        <p:spPr>
          <a:xfrm>
            <a:off x="6832972" y="4682188"/>
            <a:ext cx="79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Tlaxcala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2.7 a 3.9</a:t>
            </a:r>
          </a:p>
          <a:p>
            <a:pPr algn="ctr"/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Imagen 32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838B57D7-1442-4A7E-8E3B-8FF26E3DD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75" y="4620522"/>
            <a:ext cx="895043" cy="93670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F44C849-1B12-457C-A263-AF0CD57C9F3C}"/>
              </a:ext>
            </a:extLst>
          </p:cNvPr>
          <p:cNvSpPr txBox="1"/>
          <p:nvPr/>
        </p:nvSpPr>
        <p:spPr>
          <a:xfrm>
            <a:off x="8688828" y="4895679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Campeche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3.3 a 3.9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D55A34B-2A9C-4246-803C-11D56E3A4E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33" y="5063888"/>
            <a:ext cx="296836" cy="173713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D3BF190-04F8-45B7-B3EC-F158F2D03D1D}"/>
              </a:ext>
            </a:extLst>
          </p:cNvPr>
          <p:cNvSpPr txBox="1"/>
          <p:nvPr/>
        </p:nvSpPr>
        <p:spPr>
          <a:xfrm>
            <a:off x="2503379" y="4789031"/>
            <a:ext cx="1711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Lucida Grande"/>
                <a:cs typeface="Lucida Grande"/>
              </a:rPr>
              <a:t>En rojo</a:t>
            </a:r>
            <a:r>
              <a:rPr lang="es-ES" sz="1200" dirty="0">
                <a:latin typeface="Lucida Grande"/>
                <a:cs typeface="Lucida Grande"/>
              </a:rPr>
              <a:t>, los Estados arriba de la media nacional, que es de </a:t>
            </a:r>
            <a:r>
              <a:rPr lang="es-ES" sz="1200" b="1" dirty="0">
                <a:latin typeface="Lucida Grande"/>
                <a:cs typeface="Lucida Grande"/>
              </a:rPr>
              <a:t>3.1</a:t>
            </a:r>
            <a:r>
              <a:rPr lang="es-ES" sz="1200" dirty="0">
                <a:latin typeface="Lucida Grande"/>
                <a:cs typeface="Lucida Grande"/>
              </a:rPr>
              <a:t>. </a:t>
            </a:r>
          </a:p>
          <a:p>
            <a:r>
              <a:rPr lang="es-ES" sz="1200" b="1" dirty="0">
                <a:solidFill>
                  <a:schemeClr val="accent1"/>
                </a:solidFill>
                <a:latin typeface="Lucida Grande"/>
                <a:cs typeface="Lucida Grande"/>
              </a:rPr>
              <a:t>En azul</a:t>
            </a:r>
            <a:r>
              <a:rPr lang="es-ES" sz="1200" dirty="0">
                <a:latin typeface="Lucida Grande"/>
                <a:cs typeface="Lucida Grande"/>
              </a:rPr>
              <a:t>, los que están por debajo.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15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2502D57F-31C5-4BB8-9886-45EEB3EB713A}"/>
              </a:ext>
            </a:extLst>
          </p:cNvPr>
          <p:cNvSpPr txBox="1"/>
          <p:nvPr/>
        </p:nvSpPr>
        <p:spPr>
          <a:xfrm>
            <a:off x="3875949" y="394693"/>
            <a:ext cx="653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Estados con aumento en la tasa de mortalidad prematura </a:t>
            </a:r>
          </a:p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de 2010 a 2016 en cáncer de colon y recto</a:t>
            </a:r>
          </a:p>
        </p:txBody>
      </p:sp>
      <p:pic>
        <p:nvPicPr>
          <p:cNvPr id="25" name="Imagen 24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6085E022-2ED1-431E-A7D1-FC584FAC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58" y="1015164"/>
            <a:ext cx="7719931" cy="5448145"/>
          </a:xfrm>
          <a:prstGeom prst="rect">
            <a:avLst/>
          </a:prstGeom>
        </p:spPr>
      </p:pic>
      <p:pic>
        <p:nvPicPr>
          <p:cNvPr id="3" name="Imagen 2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id="{D67D7957-1365-4325-9DA2-971627A9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03" y="1015163"/>
            <a:ext cx="1008871" cy="1598804"/>
          </a:xfrm>
          <a:prstGeom prst="rect">
            <a:avLst/>
          </a:prstGeom>
        </p:spPr>
      </p:pic>
      <p:pic>
        <p:nvPicPr>
          <p:cNvPr id="9" name="Imagen 8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157D41F3-C8C6-41F6-BD75-EC02A7E73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3" y="1470959"/>
            <a:ext cx="1484379" cy="1908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D8599B-AB11-4BD6-8865-117173195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24" y="2135426"/>
            <a:ext cx="997712" cy="156226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0CC3A02-72DD-4B25-9B83-5D8E13A82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61" y="1172473"/>
            <a:ext cx="1569876" cy="196386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5E976CEB-2218-476A-AC05-5EA3A6CAF614}"/>
              </a:ext>
            </a:extLst>
          </p:cNvPr>
          <p:cNvSpPr txBox="1"/>
          <p:nvPr/>
        </p:nvSpPr>
        <p:spPr>
          <a:xfrm>
            <a:off x="5676818" y="261396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Coahuila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2.6 a 3.9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B5638B3-17C4-4F59-9481-80B91CF72E9E}"/>
              </a:ext>
            </a:extLst>
          </p:cNvPr>
          <p:cNvSpPr txBox="1"/>
          <p:nvPr/>
        </p:nvSpPr>
        <p:spPr>
          <a:xfrm>
            <a:off x="4469121" y="225097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Chihuahua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2.6 a 3.8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9BE2D7C-932A-483C-BB1D-99868F45407C}"/>
              </a:ext>
            </a:extLst>
          </p:cNvPr>
          <p:cNvSpPr txBox="1"/>
          <p:nvPr/>
        </p:nvSpPr>
        <p:spPr>
          <a:xfrm>
            <a:off x="3565358" y="179495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Sonora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2.5 a 3.9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3D2187C-22BD-4E1B-8A0A-0540A3E456BD}"/>
              </a:ext>
            </a:extLst>
          </p:cNvPr>
          <p:cNvSpPr txBox="1"/>
          <p:nvPr/>
        </p:nvSpPr>
        <p:spPr>
          <a:xfrm>
            <a:off x="2162421" y="1641282"/>
            <a:ext cx="126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Baja California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2.5 a 4.1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5B0B727-7682-41B8-89D4-081474109D52}"/>
              </a:ext>
            </a:extLst>
          </p:cNvPr>
          <p:cNvSpPr txBox="1"/>
          <p:nvPr/>
        </p:nvSpPr>
        <p:spPr>
          <a:xfrm>
            <a:off x="6350747" y="416883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Querétaro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2.0 a 2.9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FE5A951-F952-4E55-89D7-86E84E589A16}"/>
              </a:ext>
            </a:extLst>
          </p:cNvPr>
          <p:cNvSpPr txBox="1"/>
          <p:nvPr/>
        </p:nvSpPr>
        <p:spPr>
          <a:xfrm>
            <a:off x="7277689" y="4508261"/>
            <a:ext cx="82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Veracruz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1.9 a 3.0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C6A187F-FBE7-4720-8E4B-42EFF0241538}"/>
              </a:ext>
            </a:extLst>
          </p:cNvPr>
          <p:cNvSpPr txBox="1"/>
          <p:nvPr/>
        </p:nvSpPr>
        <p:spPr>
          <a:xfrm>
            <a:off x="5706946" y="4059205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Guanajuato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1.6 a 2.5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F5F24EC-D2E8-41BB-9362-B229006BDC8D}"/>
              </a:ext>
            </a:extLst>
          </p:cNvPr>
          <p:cNvSpPr txBox="1"/>
          <p:nvPr/>
        </p:nvSpPr>
        <p:spPr>
          <a:xfrm>
            <a:off x="6807483" y="533202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Puebla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1.4 a 2.5</a:t>
            </a:r>
          </a:p>
        </p:txBody>
      </p:sp>
      <p:pic>
        <p:nvPicPr>
          <p:cNvPr id="38" name="Imagen 37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76CEC014-68D4-4EE3-BA75-3A0AD427A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75" y="4620522"/>
            <a:ext cx="895043" cy="936701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83647B4B-5E6A-463A-BF74-88032148836C}"/>
              </a:ext>
            </a:extLst>
          </p:cNvPr>
          <p:cNvSpPr txBox="1"/>
          <p:nvPr/>
        </p:nvSpPr>
        <p:spPr>
          <a:xfrm>
            <a:off x="8659518" y="4920273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Campeche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20. a 2.8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7" name="Imagen 56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6C8E6A00-760A-404C-AE08-10F20FBCB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54" y="3026968"/>
            <a:ext cx="1227251" cy="133407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93FFF4B0-8AA7-4034-ABE3-5C602B6EBDAC}"/>
              </a:ext>
            </a:extLst>
          </p:cNvPr>
          <p:cNvSpPr txBox="1"/>
          <p:nvPr/>
        </p:nvSpPr>
        <p:spPr>
          <a:xfrm>
            <a:off x="4914101" y="330769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Durango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1.8 a 3.2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8" name="Imagen 57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AAE79DE4-EEEC-431B-BE22-60E3950B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19" y="2595238"/>
            <a:ext cx="1355979" cy="1524120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F2A31943-54B9-4F79-AAA1-FADECB88AE47}"/>
              </a:ext>
            </a:extLst>
          </p:cNvPr>
          <p:cNvSpPr txBox="1"/>
          <p:nvPr/>
        </p:nvSpPr>
        <p:spPr>
          <a:xfrm>
            <a:off x="2692453" y="2935349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Baja California Sur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2.3 a 4.5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6E6B252-5AC6-402C-8D68-F30741DFA8B5}"/>
              </a:ext>
            </a:extLst>
          </p:cNvPr>
          <p:cNvSpPr txBox="1"/>
          <p:nvPr/>
        </p:nvSpPr>
        <p:spPr>
          <a:xfrm>
            <a:off x="2191269" y="4918173"/>
            <a:ext cx="2044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  <a:latin typeface="Lucida Grande"/>
                <a:cs typeface="Lucida Grande"/>
              </a:rPr>
              <a:t>En rojo</a:t>
            </a:r>
            <a:r>
              <a:rPr lang="es-ES" sz="1200" dirty="0">
                <a:latin typeface="Lucida Grande"/>
                <a:cs typeface="Lucida Grande"/>
              </a:rPr>
              <a:t>, los estados arriba de la media nacional, que es de </a:t>
            </a:r>
            <a:r>
              <a:rPr lang="es-ES" sz="1200" b="1" dirty="0">
                <a:latin typeface="Lucida Grande"/>
                <a:cs typeface="Lucida Grande"/>
              </a:rPr>
              <a:t>2.31</a:t>
            </a:r>
            <a:r>
              <a:rPr lang="es-ES" sz="1200" dirty="0">
                <a:latin typeface="Lucida Grande"/>
                <a:cs typeface="Lucida Grande"/>
              </a:rPr>
              <a:t>. </a:t>
            </a:r>
            <a:r>
              <a:rPr lang="es-ES" sz="1200" b="1" dirty="0">
                <a:latin typeface="Lucida Grande"/>
                <a:cs typeface="Lucida Grande"/>
              </a:rPr>
              <a:t>Ningún estado tuvo disminución en la tasa de mortalidad para cáncer de colon y recto.</a:t>
            </a:r>
          </a:p>
          <a:p>
            <a:endParaRPr lang="es-ES" dirty="0"/>
          </a:p>
        </p:txBody>
      </p:sp>
      <p:pic>
        <p:nvPicPr>
          <p:cNvPr id="8" name="Imagen 7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53FDDF34-D6C8-42D0-8722-3C22D226D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26" y="2935348"/>
            <a:ext cx="1020624" cy="1323858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4DBB45A-CA26-4D80-8A25-E4276232E11B}"/>
              </a:ext>
            </a:extLst>
          </p:cNvPr>
          <p:cNvSpPr txBox="1"/>
          <p:nvPr/>
        </p:nvSpPr>
        <p:spPr>
          <a:xfrm>
            <a:off x="4156393" y="337101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Sinaloa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2.2 a 3.1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Imagen 11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CA65CE69-CFB3-43F3-A638-E96C5C763B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55" y="4118709"/>
            <a:ext cx="476571" cy="686213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FC46598B-4514-4676-8DDC-11502BF32F36}"/>
              </a:ext>
            </a:extLst>
          </p:cNvPr>
          <p:cNvSpPr txBox="1"/>
          <p:nvPr/>
        </p:nvSpPr>
        <p:spPr>
          <a:xfrm>
            <a:off x="4783890" y="4217289"/>
            <a:ext cx="86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Nayarit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0.85 a 3.0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5C4AEF5-1F4C-449F-995A-FB72F2CE0E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04" y="4220267"/>
            <a:ext cx="990137" cy="106963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72BCE769-65FC-4631-9F49-0FBEF3F0A3BA}"/>
              </a:ext>
            </a:extLst>
          </p:cNvPr>
          <p:cNvSpPr txBox="1"/>
          <p:nvPr/>
        </p:nvSpPr>
        <p:spPr>
          <a:xfrm>
            <a:off x="5140451" y="477114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Jalisco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2.3 a 3.4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Imagen 19" descr="Imagen que contiene silueta&#10;&#10;Descripción generada con confianza muy alta">
            <a:extLst>
              <a:ext uri="{FF2B5EF4-FFF2-40B4-BE49-F238E27FC236}">
                <a16:creationId xmlns:a16="http://schemas.microsoft.com/office/drawing/2014/main" id="{00B9EE7F-4A99-4D38-BC16-91A3F678AF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87" y="4471375"/>
            <a:ext cx="653289" cy="55199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377CB6-D769-4EFE-B545-76125A89B3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68" y="4519433"/>
            <a:ext cx="433196" cy="45124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AB23354E-9F79-4FB6-A17A-AB3E39CFA8CF}"/>
              </a:ext>
            </a:extLst>
          </p:cNvPr>
          <p:cNvSpPr txBox="1"/>
          <p:nvPr/>
        </p:nvSpPr>
        <p:spPr>
          <a:xfrm>
            <a:off x="5958703" y="44900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Morelos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2.2 a 3.4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4E2E177-C212-4D35-99E9-83B37BC418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88" y="4283789"/>
            <a:ext cx="1403747" cy="147168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872E326-2B3D-4896-BD04-8632B60A0B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57" y="5263583"/>
            <a:ext cx="233998" cy="205967"/>
          </a:xfrm>
          <a:prstGeom prst="rect">
            <a:avLst/>
          </a:prstGeom>
        </p:spPr>
      </p:pic>
      <p:pic>
        <p:nvPicPr>
          <p:cNvPr id="61" name="Imagen 60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0B3DE430-9246-44DD-A1CB-52A51D911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16" y="4584946"/>
            <a:ext cx="546700" cy="543442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517584A-32D2-4DB5-89F5-5097BFB5CE11}"/>
              </a:ext>
            </a:extLst>
          </p:cNvPr>
          <p:cNvSpPr txBox="1"/>
          <p:nvPr/>
        </p:nvSpPr>
        <p:spPr>
          <a:xfrm>
            <a:off x="6444446" y="483895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Hidalgo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1.8 a 2.9</a:t>
            </a:r>
            <a:endParaRPr lang="es-MX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3" name="Imagen 62" descr="Imagen que contiene silueta&#10;&#10;Descripción generada con confianza alta">
            <a:extLst>
              <a:ext uri="{FF2B5EF4-FFF2-40B4-BE49-F238E27FC236}">
                <a16:creationId xmlns:a16="http://schemas.microsoft.com/office/drawing/2014/main" id="{913F939C-9C52-4B91-BFD7-02E8747A4E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49" y="4754284"/>
            <a:ext cx="608745" cy="81951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2BFED36-825C-4A62-9303-7D283A3DAB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14" y="5075317"/>
            <a:ext cx="299635" cy="175351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A7ABCA59-5FB8-42DB-98F0-50986E9633F8}"/>
              </a:ext>
            </a:extLst>
          </p:cNvPr>
          <p:cNvSpPr txBox="1"/>
          <p:nvPr/>
        </p:nvSpPr>
        <p:spPr>
          <a:xfrm>
            <a:off x="6996169" y="4870360"/>
            <a:ext cx="79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Tlaxcala</a:t>
            </a:r>
          </a:p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09. A 2.9</a:t>
            </a:r>
          </a:p>
        </p:txBody>
      </p:sp>
    </p:spTree>
    <p:extLst>
      <p:ext uri="{BB962C8B-B14F-4D97-AF65-F5344CB8AC3E}">
        <p14:creationId xmlns:p14="http://schemas.microsoft.com/office/powerpoint/2010/main" val="250578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3"/>
            <p:extLst/>
          </p:nvPr>
        </p:nvGraphicFramePr>
        <p:xfrm>
          <a:off x="2901056" y="1389762"/>
          <a:ext cx="8465863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156785" y="4020670"/>
            <a:ext cx="2595857" cy="2580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1E1E1E"/>
                </a:solidFill>
              </a:rPr>
              <a:t>El pico de incidencia mas alto en cáncer infantil es entre 5 y 14 años de edad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1841" y="5487968"/>
            <a:ext cx="7016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Alrededor de </a:t>
            </a:r>
            <a:r>
              <a:rPr lang="es-MX" sz="2400" b="1" dirty="0"/>
              <a:t>2.300 muertes </a:t>
            </a:r>
            <a:r>
              <a:rPr lang="es-MX" sz="2400" dirty="0"/>
              <a:t>por año en menores </a:t>
            </a:r>
          </a:p>
          <a:p>
            <a:r>
              <a:rPr lang="es-MX" sz="2400" dirty="0"/>
              <a:t>de 18 años de edad </a:t>
            </a:r>
          </a:p>
          <a:p>
            <a:endParaRPr lang="es-ES_tradnl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81693" y="287079"/>
            <a:ext cx="7995684" cy="747795"/>
          </a:xfrm>
          <a:prstGeom prst="rect">
            <a:avLst/>
          </a:prstGeom>
        </p:spPr>
        <p:txBody>
          <a:bodyPr vert="horz" lIns="91424" tIns="45718" rIns="91424" bIns="45718" rtlCol="0" anchor="b" anchorCtr="0">
            <a:norm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dirty="0">
                <a:solidFill>
                  <a:srgbClr val="1E1E1E"/>
                </a:solidFill>
              </a:rPr>
              <a:t>SITUACIÓN ACTUAL</a:t>
            </a:r>
            <a:br>
              <a:rPr lang="es-MX" sz="2700" dirty="0">
                <a:solidFill>
                  <a:srgbClr val="1E1E1E"/>
                </a:solidFill>
              </a:rPr>
            </a:br>
            <a:r>
              <a:rPr lang="es-MX" sz="2000" dirty="0">
                <a:solidFill>
                  <a:srgbClr val="1E1E1E"/>
                </a:solidFill>
              </a:rPr>
              <a:t>CÁNCER INFANTIL EN MÉXICO</a:t>
            </a:r>
            <a:endParaRPr lang="es-MX" dirty="0">
              <a:solidFill>
                <a:srgbClr val="1E1E1E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1323205"/>
            <a:ext cx="2224908" cy="2308442"/>
            <a:chOff x="3744104" y="537521"/>
            <a:chExt cx="2206665" cy="2206665"/>
          </a:xfrm>
        </p:grpSpPr>
        <p:sp>
          <p:nvSpPr>
            <p:cNvPr id="9" name="Rectángulo: esquinas redondeadas 8"/>
            <p:cNvSpPr/>
            <p:nvPr/>
          </p:nvSpPr>
          <p:spPr>
            <a:xfrm>
              <a:off x="3744104" y="537521"/>
              <a:ext cx="2206665" cy="22066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: esquinas redondeadas 4"/>
            <p:cNvSpPr txBox="1"/>
            <p:nvPr/>
          </p:nvSpPr>
          <p:spPr>
            <a:xfrm>
              <a:off x="3851825" y="645242"/>
              <a:ext cx="1991223" cy="1991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kern="1200" dirty="0">
                  <a:solidFill>
                    <a:srgbClr val="1E1E1E"/>
                  </a:solidFill>
                </a:rPr>
                <a:t>Incidencia </a:t>
              </a:r>
              <a:r>
                <a:rPr lang="es-MX" sz="2000" kern="1200" dirty="0">
                  <a:solidFill>
                    <a:srgbClr val="1E1E1E"/>
                  </a:solidFill>
                </a:rPr>
                <a:t>de </a:t>
              </a:r>
              <a:r>
                <a:rPr lang="es-MX" sz="2000" b="1" kern="1200" dirty="0">
                  <a:solidFill>
                    <a:srgbClr val="1E1E1E"/>
                  </a:solidFill>
                </a:rPr>
                <a:t>12.9 </a:t>
              </a:r>
              <a:r>
                <a:rPr lang="es-MX" sz="2000" kern="1200" dirty="0">
                  <a:solidFill>
                    <a:srgbClr val="1E1E1E"/>
                  </a:solidFill>
                </a:rPr>
                <a:t>casos nuevos anuales por 100,000 habitantes menores de 18 años</a:t>
              </a:r>
              <a:endParaRPr lang="es-ES_tradnl" sz="2000" kern="1200" dirty="0">
                <a:solidFill>
                  <a:srgbClr val="1E1E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32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Panorama del Cáncer Infantil en México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6210" y="17057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* </a:t>
            </a:r>
            <a:r>
              <a:rPr lang="es-MX" sz="2800" dirty="0"/>
              <a:t>Supervivencia a tres años:</a:t>
            </a:r>
            <a:endParaRPr lang="es-ES_tradnl" sz="28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025588" y="1705758"/>
          <a:ext cx="8595903" cy="533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7110" y="1705758"/>
            <a:ext cx="2206665" cy="2206665"/>
            <a:chOff x="6120513" y="537521"/>
            <a:chExt cx="2206665" cy="2206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Rectángulo: esquinas redondeadas 8"/>
            <p:cNvSpPr/>
            <p:nvPr/>
          </p:nvSpPr>
          <p:spPr>
            <a:xfrm>
              <a:off x="6120513" y="537521"/>
              <a:ext cx="2206665" cy="220666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0" name="Rectángulo: esquinas redondeadas 4"/>
            <p:cNvSpPr txBox="1"/>
            <p:nvPr/>
          </p:nvSpPr>
          <p:spPr>
            <a:xfrm>
              <a:off x="6228234" y="645242"/>
              <a:ext cx="1991223" cy="19912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kern="1200" dirty="0">
                  <a:solidFill>
                    <a:srgbClr val="1E1E1E"/>
                  </a:solidFill>
                </a:rPr>
                <a:t>Sobrevida </a:t>
              </a:r>
              <a:r>
                <a:rPr lang="es-MX" sz="2000" kern="1200" dirty="0">
                  <a:solidFill>
                    <a:srgbClr val="1E1E1E"/>
                  </a:solidFill>
                </a:rPr>
                <a:t>global en México: </a:t>
              </a:r>
              <a:r>
                <a:rPr lang="es-MX" sz="2000" b="1" kern="1200" dirty="0">
                  <a:solidFill>
                    <a:srgbClr val="1E1E1E"/>
                  </a:solidFill>
                </a:rPr>
                <a:t>45% </a:t>
              </a:r>
              <a:r>
                <a:rPr lang="es-MX" sz="2000" kern="1200" dirty="0">
                  <a:solidFill>
                    <a:srgbClr val="1E1E1E"/>
                  </a:solidFill>
                </a:rPr>
                <a:t>(incluye todos los tipos de cáncer)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7110" y="4172777"/>
            <a:ext cx="2206665" cy="2206665"/>
            <a:chOff x="3744104" y="2913929"/>
            <a:chExt cx="2206665" cy="2206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Rectángulo: esquinas redondeadas 6"/>
            <p:cNvSpPr/>
            <p:nvPr/>
          </p:nvSpPr>
          <p:spPr>
            <a:xfrm>
              <a:off x="3744104" y="2913929"/>
              <a:ext cx="2206665" cy="220666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6"/>
            <p:cNvSpPr txBox="1"/>
            <p:nvPr/>
          </p:nvSpPr>
          <p:spPr>
            <a:xfrm>
              <a:off x="3851825" y="3021650"/>
              <a:ext cx="1991223" cy="19912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b="1" kern="1200" dirty="0">
                  <a:solidFill>
                    <a:srgbClr val="1E1E1E"/>
                  </a:solidFill>
                </a:rPr>
                <a:t>Sobrevida </a:t>
              </a:r>
              <a:r>
                <a:rPr lang="es-MX" sz="2000" kern="1200" dirty="0">
                  <a:solidFill>
                    <a:srgbClr val="1E1E1E"/>
                  </a:solidFill>
                </a:rPr>
                <a:t>global en el </a:t>
              </a:r>
              <a:r>
                <a:rPr lang="es-MX" sz="2000" b="1" kern="1200" dirty="0">
                  <a:solidFill>
                    <a:srgbClr val="1E1E1E"/>
                  </a:solidFill>
                </a:rPr>
                <a:t>mundo </a:t>
              </a:r>
              <a:r>
                <a:rPr lang="es-MX" sz="2000" kern="1200" dirty="0">
                  <a:solidFill>
                    <a:srgbClr val="1E1E1E"/>
                  </a:solidFill>
                </a:rPr>
                <a:t>(alto ingreso): </a:t>
              </a:r>
              <a:r>
                <a:rPr lang="es-MX" sz="2000" b="1" kern="1200" dirty="0">
                  <a:solidFill>
                    <a:srgbClr val="1E1E1E"/>
                  </a:solidFill>
                </a:rPr>
                <a:t>&gt; 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12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529C00-BAA0-47C6-BF3A-F5DAD3FCC7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868605"/>
          <a:ext cx="8913232" cy="402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3" name="Título 3">
            <a:extLst>
              <a:ext uri="{FF2B5EF4-FFF2-40B4-BE49-F238E27FC236}">
                <a16:creationId xmlns:a16="http://schemas.microsoft.com/office/drawing/2014/main" id="{E42529FE-B4E7-441E-A0AE-51340EFD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1285875"/>
            <a:ext cx="81708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9" rIns="68568" bIns="34289" anchor="b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700" b="1">
                <a:solidFill>
                  <a:schemeClr val="tx2"/>
                </a:solidFill>
                <a:latin typeface="Calibri Light" panose="020F0302020204030204" pitchFamily="34" charset="0"/>
              </a:rPr>
              <a:t>Consumo de opioides en América Latina</a:t>
            </a:r>
            <a:endParaRPr lang="es-MX" altLang="es-MX" sz="2100" b="1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61444" name="CuadroTexto 1">
            <a:extLst>
              <a:ext uri="{FF2B5EF4-FFF2-40B4-BE49-F238E27FC236}">
                <a16:creationId xmlns:a16="http://schemas.microsoft.com/office/drawing/2014/main" id="{A3AE5400-6394-47DA-B3B4-DF9B60B9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5972175"/>
            <a:ext cx="547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Hoy un paciente por cada 10 es tratado adecuadamente</a:t>
            </a:r>
          </a:p>
        </p:txBody>
      </p:sp>
    </p:spTree>
    <p:extLst>
      <p:ext uri="{BB962C8B-B14F-4D97-AF65-F5344CB8AC3E}">
        <p14:creationId xmlns:p14="http://schemas.microsoft.com/office/powerpoint/2010/main" val="28700487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C8734B2-B390-4F03-9A0C-4DC9BE2F8DCA}"/>
              </a:ext>
            </a:extLst>
          </p:cNvPr>
          <p:cNvSpPr txBox="1"/>
          <p:nvPr/>
        </p:nvSpPr>
        <p:spPr>
          <a:xfrm>
            <a:off x="925033" y="975911"/>
            <a:ext cx="649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18.1 millones de </a:t>
            </a:r>
            <a:r>
              <a:rPr lang="es-MX" sz="3000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casos nuevos</a:t>
            </a:r>
            <a:r>
              <a:rPr lang="es-MX" sz="2400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de cáncer</a:t>
            </a:r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0BEBAA-D24D-4910-9C6C-4E811CCA1769}"/>
              </a:ext>
            </a:extLst>
          </p:cNvPr>
          <p:cNvSpPr txBox="1"/>
          <p:nvPr/>
        </p:nvSpPr>
        <p:spPr>
          <a:xfrm>
            <a:off x="6581192" y="5799401"/>
            <a:ext cx="511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9.6 millones de </a:t>
            </a:r>
            <a:r>
              <a:rPr lang="es-MX" sz="3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muertes</a:t>
            </a:r>
            <a:r>
              <a:rPr lang="es-MX" sz="3000" b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por cáncer</a:t>
            </a:r>
          </a:p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414D4F6-08E7-4E26-BCA7-B69BB198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8" y="1519154"/>
            <a:ext cx="7530198" cy="43629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8D3014-707F-41DD-9FC4-1EA9EE847081}"/>
              </a:ext>
            </a:extLst>
          </p:cNvPr>
          <p:cNvSpPr txBox="1"/>
          <p:nvPr/>
        </p:nvSpPr>
        <p:spPr>
          <a:xfrm>
            <a:off x="0" y="2031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3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Cáncer en el Mundo</a:t>
            </a:r>
          </a:p>
        </p:txBody>
      </p:sp>
    </p:spTree>
    <p:extLst>
      <p:ext uri="{BB962C8B-B14F-4D97-AF65-F5344CB8AC3E}">
        <p14:creationId xmlns:p14="http://schemas.microsoft.com/office/powerpoint/2010/main" val="360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8858" y="1358153"/>
          <a:ext cx="11585249" cy="507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82128" y="242048"/>
            <a:ext cx="8438707" cy="980246"/>
          </a:xfrm>
          <a:prstGeom prst="rect">
            <a:avLst/>
          </a:prstGeom>
        </p:spPr>
        <p:txBody>
          <a:bodyPr vert="horz" lIns="91424" tIns="45718" rIns="91424" bIns="45718" rtlCol="0" anchor="b" anchorCtr="0">
            <a:normAutofit fontScale="525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300" dirty="0"/>
              <a:t>Cáncer en México y Latinoamérica</a:t>
            </a:r>
          </a:p>
          <a:p>
            <a:pPr algn="ctr"/>
            <a:r>
              <a:rPr lang="es-MX" sz="5300" dirty="0"/>
              <a:t>(Radioterapia)</a:t>
            </a: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2718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8858" y="1566627"/>
          <a:ext cx="11585249" cy="486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68927" y="401087"/>
            <a:ext cx="8438707" cy="780865"/>
          </a:xfrm>
          <a:prstGeom prst="rect">
            <a:avLst/>
          </a:prstGeom>
        </p:spPr>
        <p:txBody>
          <a:bodyPr vert="horz" lIns="91424" tIns="45718" rIns="91424" bIns="45718" rtlCol="0" anchor="b" anchorCtr="0">
            <a:normAutofit fontScale="97500" lnSpcReduction="1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Cáncer en México y Latinoamérica</a:t>
            </a:r>
            <a:br>
              <a:rPr lang="es-MX" sz="2800" dirty="0"/>
            </a:br>
            <a:r>
              <a:rPr lang="es-MX" sz="2800" dirty="0"/>
              <a:t>Desafíos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5117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8858" y="1566627"/>
          <a:ext cx="11585249" cy="486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68927" y="401087"/>
            <a:ext cx="8438707" cy="780865"/>
          </a:xfrm>
          <a:prstGeom prst="rect">
            <a:avLst/>
          </a:prstGeom>
        </p:spPr>
        <p:txBody>
          <a:bodyPr vert="horz" lIns="91424" tIns="45718" rIns="91424" bIns="45718" rtlCol="0" anchor="b" anchorCtr="0">
            <a:normAutofit fontScale="97500" lnSpcReduction="1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Cáncer en México y Latinoamérica</a:t>
            </a:r>
            <a:br>
              <a:rPr lang="es-MX" sz="2800" dirty="0"/>
            </a:br>
            <a:r>
              <a:rPr lang="es-MX" sz="2800" dirty="0"/>
              <a:t>Desafíos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5040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4574" y="800100"/>
            <a:ext cx="8353426" cy="1057275"/>
          </a:xfrm>
        </p:spPr>
        <p:txBody>
          <a:bodyPr>
            <a:noAutofit/>
          </a:bodyPr>
          <a:lstStyle/>
          <a:p>
            <a:r>
              <a:rPr lang="es-MX" sz="3600" b="1" dirty="0"/>
              <a:t>Programas costo efectivos para disminuir la mortalidad por cáncer en México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857375"/>
            <a:ext cx="9305925" cy="3771900"/>
          </a:xfrm>
        </p:spPr>
        <p:txBody>
          <a:bodyPr>
            <a:normAutofit fontScale="85000" lnSpcReduction="20000"/>
          </a:bodyPr>
          <a:lstStyle/>
          <a:p>
            <a:r>
              <a:rPr lang="es-MX" sz="3000" b="1" dirty="0"/>
              <a:t>Conclusiones</a:t>
            </a:r>
          </a:p>
          <a:p>
            <a:endParaRPr lang="es-MX" sz="3000" b="1" dirty="0"/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s-MX" sz="4000" dirty="0"/>
              <a:t>Impuestos sobre el tabaco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s-MX" sz="4000" dirty="0"/>
              <a:t>Vacunación contra hepatitis B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s-MX" sz="4000" dirty="0"/>
              <a:t>Tamizaje para cáncer cervical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s-MX" sz="4000" dirty="0"/>
              <a:t>Vacunación contra VPH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s-MX" sz="4000" dirty="0"/>
              <a:t>Cirugía en lesiones tempranas de cáncer de mama y cérvix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98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450975" y="5629275"/>
            <a:ext cx="1060450" cy="230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>
            <a:spAutoFit/>
          </a:bodyPr>
          <a:lstStyle/>
          <a:p>
            <a:pPr algn="ctr" defTabSz="685800" latinLnBrk="1">
              <a:defRPr/>
            </a:pPr>
            <a:r>
              <a:rPr lang="es-MX" sz="1050" b="1" dirty="0">
                <a:solidFill>
                  <a:schemeClr val="bg2">
                    <a:lumMod val="60000"/>
                    <a:lumOff val="40000"/>
                  </a:schemeClr>
                </a:solidFill>
                <a:sym typeface="Avenir Roman"/>
              </a:rPr>
              <a:t>O-02/2016</a:t>
            </a:r>
          </a:p>
        </p:txBody>
      </p:sp>
      <p:pic>
        <p:nvPicPr>
          <p:cNvPr id="9113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1" y="5430839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Imagen 4" descr="Image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7" y="341587"/>
            <a:ext cx="9152189" cy="66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CD8F007-C67C-4C27-A795-B4747FB01D6A}"/>
              </a:ext>
            </a:extLst>
          </p:cNvPr>
          <p:cNvSpPr/>
          <p:nvPr/>
        </p:nvSpPr>
        <p:spPr>
          <a:xfrm>
            <a:off x="4346221" y="1332089"/>
            <a:ext cx="3104445" cy="62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640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28161" y="364959"/>
            <a:ext cx="7786983" cy="745828"/>
          </a:xfrm>
        </p:spPr>
        <p:txBody>
          <a:bodyPr/>
          <a:lstStyle/>
          <a:p>
            <a:pPr algn="ctr"/>
            <a:r>
              <a:rPr lang="es-MX" dirty="0"/>
              <a:t>Cáncer en Latinoamérica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1706" y="1425388"/>
            <a:ext cx="177501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Argentina</a:t>
            </a:r>
          </a:p>
          <a:p>
            <a:pPr algn="ctr"/>
            <a:r>
              <a:rPr lang="es-MX" sz="2400" dirty="0"/>
              <a:t>Bolivia</a:t>
            </a:r>
          </a:p>
          <a:p>
            <a:pPr algn="ctr"/>
            <a:r>
              <a:rPr lang="es-MX" sz="2400" dirty="0"/>
              <a:t>Brasil</a:t>
            </a:r>
          </a:p>
          <a:p>
            <a:pPr algn="ctr"/>
            <a:r>
              <a:rPr lang="es-MX" sz="2400" dirty="0"/>
              <a:t>Chile</a:t>
            </a:r>
          </a:p>
          <a:p>
            <a:pPr algn="ctr"/>
            <a:r>
              <a:rPr lang="es-MX" sz="2400" dirty="0"/>
              <a:t>Colombia</a:t>
            </a:r>
          </a:p>
          <a:p>
            <a:pPr algn="ctr"/>
            <a:r>
              <a:rPr lang="es-MX" sz="2400" dirty="0"/>
              <a:t>Costa Rica </a:t>
            </a:r>
          </a:p>
          <a:p>
            <a:pPr algn="ctr"/>
            <a:r>
              <a:rPr lang="es-MX" sz="2400" dirty="0"/>
              <a:t>Ecuador</a:t>
            </a:r>
          </a:p>
          <a:p>
            <a:pPr algn="ctr"/>
            <a:r>
              <a:rPr lang="es-MX" sz="2400" b="1" dirty="0">
                <a:solidFill>
                  <a:srgbClr val="00B050"/>
                </a:solidFill>
              </a:rPr>
              <a:t>Mé</a:t>
            </a:r>
            <a:r>
              <a:rPr lang="es-MX" sz="2400" b="1" dirty="0"/>
              <a:t>xi</a:t>
            </a:r>
            <a:r>
              <a:rPr lang="es-MX" sz="2400" b="1" dirty="0">
                <a:solidFill>
                  <a:srgbClr val="FF0000"/>
                </a:solidFill>
              </a:rPr>
              <a:t>co</a:t>
            </a:r>
          </a:p>
          <a:p>
            <a:pPr algn="ctr"/>
            <a:r>
              <a:rPr lang="es-MX" sz="2400" dirty="0"/>
              <a:t>Panamá</a:t>
            </a:r>
          </a:p>
          <a:p>
            <a:pPr algn="ctr"/>
            <a:r>
              <a:rPr lang="es-MX" sz="2400" dirty="0"/>
              <a:t>Paraguay</a:t>
            </a:r>
          </a:p>
          <a:p>
            <a:pPr algn="ctr"/>
            <a:r>
              <a:rPr lang="es-MX" sz="2400" dirty="0"/>
              <a:t>Perú</a:t>
            </a:r>
          </a:p>
          <a:p>
            <a:pPr algn="ctr"/>
            <a:r>
              <a:rPr lang="es-MX" sz="2400" dirty="0"/>
              <a:t>Uruguay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212059" y="1767948"/>
            <a:ext cx="8711877" cy="4114520"/>
            <a:chOff x="3252400" y="1741054"/>
            <a:chExt cx="8711877" cy="4114520"/>
          </a:xfrm>
        </p:grpSpPr>
        <p:grpSp>
          <p:nvGrpSpPr>
            <p:cNvPr id="5" name="Grupo 4"/>
            <p:cNvGrpSpPr/>
            <p:nvPr/>
          </p:nvGrpSpPr>
          <p:grpSpPr>
            <a:xfrm>
              <a:off x="3252400" y="1741054"/>
              <a:ext cx="8711877" cy="4114520"/>
              <a:chOff x="3481000" y="1835182"/>
              <a:chExt cx="8711877" cy="4114520"/>
            </a:xfrm>
          </p:grpSpPr>
          <p:sp>
            <p:nvSpPr>
              <p:cNvPr id="6" name="Forma libre: forma 5"/>
              <p:cNvSpPr/>
              <p:nvPr/>
            </p:nvSpPr>
            <p:spPr>
              <a:xfrm>
                <a:off x="3481000" y="1835182"/>
                <a:ext cx="4439237" cy="4114519"/>
              </a:xfrm>
              <a:custGeom>
                <a:avLst/>
                <a:gdLst>
                  <a:gd name="connsiteX0" fmla="*/ 0 w 4439237"/>
                  <a:gd name="connsiteY0" fmla="*/ 2057260 h 4114519"/>
                  <a:gd name="connsiteX1" fmla="*/ 2219619 w 4439237"/>
                  <a:gd name="connsiteY1" fmla="*/ 0 h 4114519"/>
                  <a:gd name="connsiteX2" fmla="*/ 4439238 w 4439237"/>
                  <a:gd name="connsiteY2" fmla="*/ 2057260 h 4114519"/>
                  <a:gd name="connsiteX3" fmla="*/ 2219619 w 4439237"/>
                  <a:gd name="connsiteY3" fmla="*/ 4114520 h 4114519"/>
                  <a:gd name="connsiteX4" fmla="*/ 0 w 4439237"/>
                  <a:gd name="connsiteY4" fmla="*/ 2057260 h 411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9237" h="4114519">
                    <a:moveTo>
                      <a:pt x="0" y="2057260"/>
                    </a:moveTo>
                    <a:cubicBezTo>
                      <a:pt x="0" y="921067"/>
                      <a:pt x="993757" y="0"/>
                      <a:pt x="2219619" y="0"/>
                    </a:cubicBezTo>
                    <a:cubicBezTo>
                      <a:pt x="3445481" y="0"/>
                      <a:pt x="4439238" y="921067"/>
                      <a:pt x="4439238" y="2057260"/>
                    </a:cubicBezTo>
                    <a:cubicBezTo>
                      <a:pt x="4439238" y="3193453"/>
                      <a:pt x="3445481" y="4114520"/>
                      <a:pt x="2219619" y="4114520"/>
                    </a:cubicBezTo>
                    <a:cubicBezTo>
                      <a:pt x="993757" y="4114520"/>
                      <a:pt x="0" y="3193453"/>
                      <a:pt x="0" y="2057260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619893" tIns="485191" rIns="1259784" bIns="485189" numCol="1" spcCol="1270" anchor="ctr" anchorCtr="0">
                <a:noAutofit/>
              </a:bodyPr>
              <a:lstStyle/>
              <a:p>
                <a:pPr marL="0" lvl="0" indent="0" algn="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3200" b="0" kern="1200" dirty="0"/>
                  <a:t>92% de la incidencia de cáncer en Latinoamérica</a:t>
                </a:r>
              </a:p>
              <a:p>
                <a:pPr marL="0" lvl="0" indent="0" algn="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2000" b="0" kern="1200" dirty="0"/>
                  <a:t>(poco más de 1 millón de casos nuevos por año) </a:t>
                </a:r>
                <a:endParaRPr lang="es-ES_tradnl" sz="2000" b="0" kern="1200" dirty="0"/>
              </a:p>
            </p:txBody>
          </p:sp>
          <p:sp>
            <p:nvSpPr>
              <p:cNvPr id="7" name="Forma libre: forma 6"/>
              <p:cNvSpPr/>
              <p:nvPr/>
            </p:nvSpPr>
            <p:spPr>
              <a:xfrm>
                <a:off x="7920237" y="1835183"/>
                <a:ext cx="4272640" cy="4114519"/>
              </a:xfrm>
              <a:custGeom>
                <a:avLst/>
                <a:gdLst>
                  <a:gd name="connsiteX0" fmla="*/ 0 w 4272640"/>
                  <a:gd name="connsiteY0" fmla="*/ 2057260 h 4114519"/>
                  <a:gd name="connsiteX1" fmla="*/ 2136320 w 4272640"/>
                  <a:gd name="connsiteY1" fmla="*/ 0 h 4114519"/>
                  <a:gd name="connsiteX2" fmla="*/ 4272640 w 4272640"/>
                  <a:gd name="connsiteY2" fmla="*/ 2057260 h 4114519"/>
                  <a:gd name="connsiteX3" fmla="*/ 2136320 w 4272640"/>
                  <a:gd name="connsiteY3" fmla="*/ 4114520 h 4114519"/>
                  <a:gd name="connsiteX4" fmla="*/ 0 w 4272640"/>
                  <a:gd name="connsiteY4" fmla="*/ 2057260 h 411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2640" h="4114519">
                    <a:moveTo>
                      <a:pt x="0" y="2057260"/>
                    </a:moveTo>
                    <a:cubicBezTo>
                      <a:pt x="0" y="921067"/>
                      <a:pt x="956463" y="0"/>
                      <a:pt x="2136320" y="0"/>
                    </a:cubicBezTo>
                    <a:cubicBezTo>
                      <a:pt x="3316177" y="0"/>
                      <a:pt x="4272640" y="921067"/>
                      <a:pt x="4272640" y="2057260"/>
                    </a:cubicBezTo>
                    <a:cubicBezTo>
                      <a:pt x="4272640" y="3193453"/>
                      <a:pt x="3316177" y="4114520"/>
                      <a:pt x="2136320" y="4114520"/>
                    </a:cubicBezTo>
                    <a:cubicBezTo>
                      <a:pt x="956463" y="4114520"/>
                      <a:pt x="0" y="3193453"/>
                      <a:pt x="0" y="2057260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alpha val="50000"/>
                  <a:hueOff val="8529517"/>
                  <a:satOff val="3418"/>
                  <a:lumOff val="-23921"/>
                  <a:alphaOff val="0"/>
                </a:schemeClr>
              </a:fillRef>
              <a:effectRef idx="0">
                <a:schemeClr val="accent2">
                  <a:alpha val="50000"/>
                  <a:hueOff val="8529517"/>
                  <a:satOff val="3418"/>
                  <a:lumOff val="-23921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212506" tIns="485190" rIns="596630" bIns="485190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3200" b="1" kern="1200" dirty="0"/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8207586" y="2756521"/>
              <a:ext cx="324074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/>
                <a:t>91% de la         mortalidad en Latinoamérica</a:t>
              </a:r>
            </a:p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9331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341" y="418747"/>
            <a:ext cx="8033309" cy="7458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Cáncer en México y Latinoamérica (mortalidad en 12 países )</a:t>
            </a:r>
          </a:p>
        </p:txBody>
      </p:sp>
      <p:sp>
        <p:nvSpPr>
          <p:cNvPr id="5" name="Card 4"/>
          <p:cNvSpPr/>
          <p:nvPr/>
        </p:nvSpPr>
        <p:spPr>
          <a:xfrm>
            <a:off x="7568348" y="3531195"/>
            <a:ext cx="4297430" cy="2452704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00253E"/>
                </a:solidFill>
              </a:rPr>
              <a:t>Porcentaje de mortalidad en México: 14%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srgbClr val="00253E"/>
                </a:solidFill>
              </a:rPr>
              <a:t>Resto: 15 a 27% </a:t>
            </a:r>
          </a:p>
          <a:p>
            <a:pPr algn="ctr"/>
            <a:r>
              <a:rPr lang="es-MX" sz="2800" dirty="0">
                <a:solidFill>
                  <a:srgbClr val="00253E"/>
                </a:solidFill>
              </a:rPr>
              <a:t>Promedio: 19%</a:t>
            </a:r>
          </a:p>
          <a:p>
            <a:pPr algn="ctr"/>
            <a:endParaRPr lang="es-ES_tradnl" sz="2800" b="1" dirty="0">
              <a:solidFill>
                <a:srgbClr val="00253E"/>
              </a:solidFill>
            </a:endParaRPr>
          </a:p>
        </p:txBody>
      </p:sp>
      <p:sp>
        <p:nvSpPr>
          <p:cNvPr id="6" name="Card 5"/>
          <p:cNvSpPr/>
          <p:nvPr/>
        </p:nvSpPr>
        <p:spPr>
          <a:xfrm>
            <a:off x="2970958" y="1787536"/>
            <a:ext cx="4249420" cy="2317698"/>
          </a:xfrm>
          <a:prstGeom prst="flowChartPunchedCar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rgbClr val="00253E"/>
                </a:solidFill>
              </a:rPr>
              <a:t>México tercer lugar Resto: segundo lugar</a:t>
            </a:r>
            <a:endParaRPr lang="es-ES_tradnl" sz="3200" b="1" dirty="0">
              <a:solidFill>
                <a:srgbClr val="00253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4812" y="1976718"/>
            <a:ext cx="2057400" cy="46257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/>
          </a:p>
          <a:p>
            <a:pPr algn="ctr"/>
            <a:r>
              <a:rPr lang="es-MX" sz="2400" dirty="0"/>
              <a:t>Argentina</a:t>
            </a:r>
          </a:p>
          <a:p>
            <a:pPr algn="ctr"/>
            <a:r>
              <a:rPr lang="es-MX" sz="2400" dirty="0"/>
              <a:t>Bolivia</a:t>
            </a:r>
          </a:p>
          <a:p>
            <a:pPr algn="ctr"/>
            <a:r>
              <a:rPr lang="es-MX" sz="2400" dirty="0"/>
              <a:t>Brasil</a:t>
            </a:r>
          </a:p>
          <a:p>
            <a:pPr algn="ctr"/>
            <a:r>
              <a:rPr lang="es-MX" sz="2400" dirty="0"/>
              <a:t>Chile</a:t>
            </a:r>
          </a:p>
          <a:p>
            <a:pPr algn="ctr"/>
            <a:r>
              <a:rPr lang="es-MX" sz="2400" dirty="0"/>
              <a:t>Colombia</a:t>
            </a:r>
          </a:p>
          <a:p>
            <a:pPr algn="ctr"/>
            <a:r>
              <a:rPr lang="es-MX" sz="2400" dirty="0"/>
              <a:t>Costa Rica </a:t>
            </a:r>
          </a:p>
          <a:p>
            <a:pPr algn="ctr"/>
            <a:r>
              <a:rPr lang="es-MX" sz="2400" dirty="0"/>
              <a:t>Ecuador</a:t>
            </a:r>
          </a:p>
          <a:p>
            <a:pPr algn="ctr"/>
            <a:r>
              <a:rPr lang="es-MX" sz="2400" b="1" dirty="0">
                <a:solidFill>
                  <a:srgbClr val="00B050"/>
                </a:solidFill>
              </a:rPr>
              <a:t>Mé</a:t>
            </a:r>
            <a:r>
              <a:rPr lang="es-MX" sz="2400" b="1" dirty="0"/>
              <a:t>xi</a:t>
            </a:r>
            <a:r>
              <a:rPr lang="es-MX" sz="2400" b="1" dirty="0">
                <a:solidFill>
                  <a:srgbClr val="FF0000"/>
                </a:solidFill>
              </a:rPr>
              <a:t>co</a:t>
            </a:r>
          </a:p>
          <a:p>
            <a:pPr algn="ctr"/>
            <a:r>
              <a:rPr lang="es-MX" sz="2400" dirty="0"/>
              <a:t>Panamá</a:t>
            </a:r>
          </a:p>
          <a:p>
            <a:pPr algn="ctr"/>
            <a:r>
              <a:rPr lang="es-MX" sz="2400" dirty="0"/>
              <a:t>Paraguay</a:t>
            </a:r>
          </a:p>
          <a:p>
            <a:pPr algn="ctr"/>
            <a:r>
              <a:rPr lang="es-MX" sz="2400" dirty="0"/>
              <a:t>Perú</a:t>
            </a:r>
          </a:p>
          <a:p>
            <a:pPr algn="ctr"/>
            <a:r>
              <a:rPr lang="es-MX" sz="2400" dirty="0"/>
              <a:t>Uruguay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2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795BFF-18D0-4AF5-A1D9-427076C2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17979" r="3517" b="5786"/>
          <a:stretch/>
        </p:blipFill>
        <p:spPr>
          <a:xfrm>
            <a:off x="1853968" y="1281355"/>
            <a:ext cx="6233020" cy="43941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455694-8413-46F5-8871-90EF2F29CA03}"/>
              </a:ext>
            </a:extLst>
          </p:cNvPr>
          <p:cNvSpPr txBox="1"/>
          <p:nvPr/>
        </p:nvSpPr>
        <p:spPr>
          <a:xfrm>
            <a:off x="4635794" y="1281354"/>
            <a:ext cx="5911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191 mil de </a:t>
            </a:r>
            <a:r>
              <a:rPr lang="es-MX" sz="3000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casos nuevos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de cáncer</a:t>
            </a:r>
          </a:p>
          <a:p>
            <a:br>
              <a:rPr lang="es-MX" dirty="0"/>
            </a:b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C769C4-F090-44E0-AEAE-7671467A37AC}"/>
              </a:ext>
            </a:extLst>
          </p:cNvPr>
          <p:cNvSpPr txBox="1"/>
          <p:nvPr/>
        </p:nvSpPr>
        <p:spPr>
          <a:xfrm>
            <a:off x="7285837" y="4745649"/>
            <a:ext cx="5100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84 mil </a:t>
            </a:r>
            <a:r>
              <a:rPr lang="es-MX" sz="3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muertes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por cáncer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B2B205-3EB2-4E2A-A7EF-8818E2C99F5A}"/>
              </a:ext>
            </a:extLst>
          </p:cNvPr>
          <p:cNvSpPr txBox="1"/>
          <p:nvPr/>
        </p:nvSpPr>
        <p:spPr>
          <a:xfrm>
            <a:off x="0" y="2031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spc="300" dirty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>Cáncer en México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BC7C786-98AF-475C-A0E4-B38841D5E6E1}"/>
              </a:ext>
            </a:extLst>
          </p:cNvPr>
          <p:cNvSpPr/>
          <p:nvPr/>
        </p:nvSpPr>
        <p:spPr>
          <a:xfrm>
            <a:off x="8846288" y="2759619"/>
            <a:ext cx="1414131" cy="1227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14%</a:t>
            </a:r>
          </a:p>
          <a:p>
            <a:pPr algn="ctr"/>
            <a:r>
              <a:rPr lang="es-MX" sz="1100" dirty="0"/>
              <a:t>Mortalidad</a:t>
            </a:r>
          </a:p>
          <a:p>
            <a:pPr algn="ctr"/>
            <a:r>
              <a:rPr lang="es-MX" sz="1100" dirty="0"/>
              <a:t> en México</a:t>
            </a:r>
          </a:p>
        </p:txBody>
      </p:sp>
    </p:spTree>
    <p:extLst>
      <p:ext uri="{BB962C8B-B14F-4D97-AF65-F5344CB8AC3E}">
        <p14:creationId xmlns:p14="http://schemas.microsoft.com/office/powerpoint/2010/main" val="16594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50">
            <a:extLst>
              <a:ext uri="{FF2B5EF4-FFF2-40B4-BE49-F238E27FC236}">
                <a16:creationId xmlns:a16="http://schemas.microsoft.com/office/drawing/2014/main" id="{5EBBC812-14EA-4080-99EB-81ABF486D641}"/>
              </a:ext>
            </a:extLst>
          </p:cNvPr>
          <p:cNvSpPr/>
          <p:nvPr/>
        </p:nvSpPr>
        <p:spPr>
          <a:xfrm>
            <a:off x="1519238" y="4144963"/>
            <a:ext cx="9144000" cy="2400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49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52 Rectángulo">
            <a:extLst>
              <a:ext uri="{FF2B5EF4-FFF2-40B4-BE49-F238E27FC236}">
                <a16:creationId xmlns:a16="http://schemas.microsoft.com/office/drawing/2014/main" id="{D75C0FB1-3D8B-48C0-974F-FD8A1E84A008}"/>
              </a:ext>
            </a:extLst>
          </p:cNvPr>
          <p:cNvSpPr/>
          <p:nvPr/>
        </p:nvSpPr>
        <p:spPr>
          <a:xfrm>
            <a:off x="1519984" y="6545187"/>
            <a:ext cx="9144000" cy="315442"/>
          </a:xfrm>
          <a:prstGeom prst="rect">
            <a:avLst/>
          </a:prstGeom>
          <a:blipFill dpi="0" rotWithShape="1">
            <a:blip r:embed="rId3">
              <a:alphaModFix amt="31000"/>
            </a:blip>
            <a:srcRect/>
            <a:tile tx="0" ty="0" sx="100000" sy="10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B6F188C-3D80-4FB5-B141-0553D5083C74}"/>
              </a:ext>
            </a:extLst>
          </p:cNvPr>
          <p:cNvSpPr txBox="1">
            <a:spLocks/>
          </p:cNvSpPr>
          <p:nvPr/>
        </p:nvSpPr>
        <p:spPr bwMode="auto">
          <a:xfrm>
            <a:off x="1682750" y="6480175"/>
            <a:ext cx="37449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MX" altLang="es-MX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r .   A b e l a r d o   M e n e s e s   G a r c í a  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7CC55FA-5EA5-4DF9-B943-3B1417DF66EC}"/>
              </a:ext>
            </a:extLst>
          </p:cNvPr>
          <p:cNvSpPr txBox="1">
            <a:spLocks/>
          </p:cNvSpPr>
          <p:nvPr/>
        </p:nvSpPr>
        <p:spPr bwMode="auto">
          <a:xfrm>
            <a:off x="8169275" y="6478588"/>
            <a:ext cx="2579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es-MX" altLang="es-MX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1 Título">
            <a:extLst>
              <a:ext uri="{FF2B5EF4-FFF2-40B4-BE49-F238E27FC236}">
                <a16:creationId xmlns:a16="http://schemas.microsoft.com/office/drawing/2014/main" id="{897CED4E-A524-411C-891F-384EF1F0B42C}"/>
              </a:ext>
            </a:extLst>
          </p:cNvPr>
          <p:cNvSpPr txBox="1">
            <a:spLocks/>
          </p:cNvSpPr>
          <p:nvPr/>
        </p:nvSpPr>
        <p:spPr>
          <a:xfrm>
            <a:off x="1682750" y="304800"/>
            <a:ext cx="8680450" cy="792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Magnitud del Problema de Cáncer en México</a:t>
            </a:r>
            <a:b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05B5DD0-5DDB-4AD9-86FD-370BE5E2ADC2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504950"/>
            <a:ext cx="7032272" cy="4778375"/>
            <a:chOff x="2501131" y="1273608"/>
            <a:chExt cx="6777559" cy="4905862"/>
          </a:xfrm>
        </p:grpSpPr>
        <p:pic>
          <p:nvPicPr>
            <p:cNvPr id="12299" name="Picture 11" descr="ciruculosnvos-27may-2.gif">
              <a:extLst>
                <a:ext uri="{FF2B5EF4-FFF2-40B4-BE49-F238E27FC236}">
                  <a16:creationId xmlns:a16="http://schemas.microsoft.com/office/drawing/2014/main" id="{B0CAA82B-1685-4F19-B73E-4987E5BE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693" y="1582734"/>
              <a:ext cx="4497914" cy="459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7" descr="circulo.gif">
              <a:extLst>
                <a:ext uri="{FF2B5EF4-FFF2-40B4-BE49-F238E27FC236}">
                  <a16:creationId xmlns:a16="http://schemas.microsoft.com/office/drawing/2014/main" id="{6EBFD177-40C4-45C0-B588-8F3995B0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435" y="2937808"/>
              <a:ext cx="1886587" cy="188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1" name="Group 4">
              <a:extLst>
                <a:ext uri="{FF2B5EF4-FFF2-40B4-BE49-F238E27FC236}">
                  <a16:creationId xmlns:a16="http://schemas.microsoft.com/office/drawing/2014/main" id="{BC7F15FD-01BC-4EF6-A8A9-3D6695C3C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1131" y="1273608"/>
              <a:ext cx="6777559" cy="4881414"/>
              <a:chOff x="2501127" y="1267975"/>
              <a:chExt cx="7101678" cy="5114857"/>
            </a:xfrm>
          </p:grpSpPr>
          <p:grpSp>
            <p:nvGrpSpPr>
              <p:cNvPr id="12303" name="Group 8">
                <a:extLst>
                  <a:ext uri="{FF2B5EF4-FFF2-40B4-BE49-F238E27FC236}">
                    <a16:creationId xmlns:a16="http://schemas.microsoft.com/office/drawing/2014/main" id="{B820F2B4-516E-4E3C-8EBA-A95FD225AF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1220" y="1267975"/>
                <a:ext cx="2713421" cy="999067"/>
                <a:chOff x="4715855" y="1267975"/>
                <a:chExt cx="2713421" cy="999067"/>
              </a:xfrm>
            </p:grpSpPr>
            <p:sp>
              <p:nvSpPr>
                <p:cNvPr id="36" name="TextBox 65">
                  <a:extLst>
                    <a:ext uri="{FF2B5EF4-FFF2-40B4-BE49-F238E27FC236}">
                      <a16:creationId xmlns:a16="http://schemas.microsoft.com/office/drawing/2014/main" id="{9875523F-9E94-4724-8A4F-06B7CFBB91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6476" y="1267975"/>
                  <a:ext cx="2712354" cy="864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800000"/>
                    </a:buClr>
                    <a:defRPr/>
                  </a:pPr>
                  <a:r>
                    <a:rPr lang="es-ES_tradnl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Transición </a:t>
                  </a:r>
                  <a:r>
                    <a:rPr lang="es-ES_tradnl" sz="1600" dirty="0">
                      <a:latin typeface="Arial"/>
                      <a:cs typeface="Arial"/>
                    </a:rPr>
                    <a:t>e</a:t>
                  </a:r>
                  <a:r>
                    <a:rPr lang="es-ES_tradnl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pidemiológica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800000"/>
                    </a:buClr>
                    <a:defRPr/>
                  </a:pPr>
                  <a:endParaRPr lang="en-US" sz="711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800000"/>
                    </a:buClr>
                    <a:defRPr/>
                  </a:pPr>
                  <a:r>
                    <a:rPr lang="es-ES_tradnl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(1990 )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800000"/>
                    </a:buClr>
                    <a:defRPr/>
                  </a:pPr>
                  <a:endParaRPr lang="es-ES_tradnl" sz="711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A7CB3D21-AA94-43D6-8409-4599264010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6569" y="2267038"/>
                  <a:ext cx="356069" cy="0"/>
                </a:xfrm>
                <a:prstGeom prst="straightConnector1">
                  <a:avLst/>
                </a:prstGeom>
                <a:ln w="28575" cmpd="sng">
                  <a:solidFill>
                    <a:srgbClr val="8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40">
                  <a:extLst>
                    <a:ext uri="{FF2B5EF4-FFF2-40B4-BE49-F238E27FC236}">
                      <a16:creationId xmlns:a16="http://schemas.microsoft.com/office/drawing/2014/main" id="{F15D77F1-F1DA-4291-AD55-3CEFF08530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41028" y="2041608"/>
                  <a:ext cx="144396" cy="158825"/>
                </a:xfrm>
                <a:prstGeom prst="straightConnector1">
                  <a:avLst/>
                </a:prstGeom>
                <a:ln w="28575" cmpd="sng">
                  <a:solidFill>
                    <a:srgbClr val="8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04" name="TextBox 70">
                <a:extLst>
                  <a:ext uri="{FF2B5EF4-FFF2-40B4-BE49-F238E27FC236}">
                    <a16:creationId xmlns:a16="http://schemas.microsoft.com/office/drawing/2014/main" id="{8C478CDB-EA92-4BA9-B367-FAF9D6A57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812" y="4688878"/>
                <a:ext cx="3024456" cy="115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+ 52 % </a:t>
                </a:r>
                <a:endParaRPr lang="en-US" altLang="es-MX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Mortalidad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Segmentación del sistema de salud</a:t>
                </a:r>
                <a:endParaRPr lang="en-US" altLang="es-MX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5" name="TextBox 62">
                <a:extLst>
                  <a:ext uri="{FF2B5EF4-FFF2-40B4-BE49-F238E27FC236}">
                    <a16:creationId xmlns:a16="http://schemas.microsoft.com/office/drawing/2014/main" id="{7A998FD3-DDBD-45C0-8EFD-7DC5EBFB19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1127" y="2719133"/>
                <a:ext cx="2543385" cy="893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s-ES_tradnl" altLang="es-MX" sz="16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ra.</a:t>
                </a: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Causa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muerte: 84 000 defunciones </a:t>
                </a:r>
              </a:p>
            </p:txBody>
          </p:sp>
          <p:sp>
            <p:nvSpPr>
              <p:cNvPr id="12306" name="TextBox 68">
                <a:extLst>
                  <a:ext uri="{FF2B5EF4-FFF2-40B4-BE49-F238E27FC236}">
                    <a16:creationId xmlns:a16="http://schemas.microsoft.com/office/drawing/2014/main" id="{FFEE5817-811C-4CF2-983D-EA295DCA2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4072" y="3472297"/>
                <a:ext cx="2568733" cy="39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800000"/>
                  </a:buClr>
                  <a:buFontTx/>
                  <a:buNone/>
                </a:pPr>
                <a:endParaRPr lang="pt-BR" altLang="es-MX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7" name="TextBox 69">
                <a:extLst>
                  <a:ext uri="{FF2B5EF4-FFF2-40B4-BE49-F238E27FC236}">
                    <a16:creationId xmlns:a16="http://schemas.microsoft.com/office/drawing/2014/main" id="{E6620332-6318-4E20-95F6-511488A2E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5972" y="2942495"/>
                <a:ext cx="2606832" cy="68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800000"/>
                  </a:buClr>
                  <a:buFontTx/>
                  <a:buNone/>
                </a:pPr>
                <a:r>
                  <a:rPr lang="es-MX" altLang="es-MX"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Factores de riesgo </a:t>
                </a:r>
                <a:r>
                  <a:rPr lang="pt-BR" altLang="es-MX"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relevantes</a:t>
                </a:r>
                <a:endParaRPr lang="en-US" altLang="es-MX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4" name="TextBox 66">
                <a:extLst>
                  <a:ext uri="{FF2B5EF4-FFF2-40B4-BE49-F238E27FC236}">
                    <a16:creationId xmlns:a16="http://schemas.microsoft.com/office/drawing/2014/main" id="{F6370AA1-70BE-450B-84E2-C28D09D4A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8004" y="4958528"/>
                <a:ext cx="3081551" cy="142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s-ES_tradnl" altLang="es-MX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Desarticulación del primer nivel de atención  </a:t>
                </a:r>
              </a:p>
              <a:p>
                <a:pPr marL="285750" indent="-285750"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s-ES_tradnl" altLang="es-MX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Diagnóstico tardío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s-ES_tradnl" altLang="es-MX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s-ES_tradnl" altLang="es-MX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(-) Medicamentos </a:t>
                </a:r>
                <a:endParaRPr lang="en-US" altLang="es-MX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68E7D3F3-30E0-462C-86C5-A3AC7754D65F}"/>
                </a:ext>
              </a:extLst>
            </p:cNvPr>
            <p:cNvSpPr/>
            <p:nvPr/>
          </p:nvSpPr>
          <p:spPr>
            <a:xfrm>
              <a:off x="4753009" y="3566814"/>
              <a:ext cx="2195503" cy="5345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44" b="1" dirty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PROBLEMA DE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44" b="1" dirty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SALUD PUBLICA</a:t>
              </a:r>
              <a:endParaRPr lang="en-US" sz="1244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2298" name="Imagen 1">
            <a:extLst>
              <a:ext uri="{FF2B5EF4-FFF2-40B4-BE49-F238E27FC236}">
                <a16:creationId xmlns:a16="http://schemas.microsoft.com/office/drawing/2014/main" id="{EB81ED06-F4F5-4FDE-BA77-8756ABD3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23334" r="13750" b="14932"/>
          <a:stretch>
            <a:fillRect/>
          </a:stretch>
        </p:blipFill>
        <p:spPr bwMode="auto">
          <a:xfrm>
            <a:off x="8169275" y="1292541"/>
            <a:ext cx="2579688" cy="162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57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1620838" y="1"/>
            <a:ext cx="8904287" cy="6915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45059" name="4 Imagen" descr="LogoIN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6" y="115888"/>
            <a:ext cx="384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01" y="-323477"/>
            <a:ext cx="2266950" cy="1361702"/>
          </a:xfrm>
          <a:prstGeom prst="rect">
            <a:avLst/>
          </a:prstGeom>
          <a:ln>
            <a:noFill/>
          </a:ln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Rectángulo"/>
          <p:cNvSpPr/>
          <p:nvPr/>
        </p:nvSpPr>
        <p:spPr>
          <a:xfrm>
            <a:off x="1519984" y="6545187"/>
            <a:ext cx="9144000" cy="315442"/>
          </a:xfrm>
          <a:prstGeom prst="rect">
            <a:avLst/>
          </a:prstGeom>
          <a:blipFill dpi="0" rotWithShape="1">
            <a:blip r:embed="rId5">
              <a:alphaModFix amt="31000"/>
            </a:blip>
            <a:srcRect/>
            <a:tile tx="0" ty="0" sx="100000" sy="10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1682751" y="6480175"/>
            <a:ext cx="37449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MX" altLang="es-MX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r .   A b e l a r d o   M e n e s e s   G a r c í a  </a:t>
            </a:r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3790950" y="34925"/>
            <a:ext cx="45529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s-ES" altLang="es-MX" sz="2000" dirty="0">
                <a:solidFill>
                  <a:srgbClr val="133466"/>
                </a:solidFill>
                <a:latin typeface="Arial" panose="020B0604020202020204" pitchFamily="34" charset="0"/>
              </a:rPr>
              <a:t>MAGNITUD DEL PROBLEMA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419226" y="757162"/>
            <a:ext cx="9244758" cy="10811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PRINCIPALES TUMORES MALIGNOS EN MÉXICO, 2018</a:t>
            </a:r>
          </a:p>
          <a:p>
            <a:pPr algn="ctr">
              <a:defRPr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Casos nuevos por año y mortalidad</a:t>
            </a:r>
            <a:b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MX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a 6"/>
          <p:cNvGraphicFramePr/>
          <p:nvPr>
            <p:extLst>
              <p:ext uri="{D42A27DB-BD31-4B8C-83A1-F6EECF244321}">
                <p14:modId xmlns:p14="http://schemas.microsoft.com/office/powerpoint/2010/main" val="2201250509"/>
              </p:ext>
            </p:extLst>
          </p:nvPr>
        </p:nvGraphicFramePr>
        <p:xfrm>
          <a:off x="5384855" y="1739899"/>
          <a:ext cx="4490705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5070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9" y="1206500"/>
            <a:ext cx="472598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9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>
            <a:extLst>
              <a:ext uri="{FF2B5EF4-FFF2-40B4-BE49-F238E27FC236}">
                <a16:creationId xmlns:a16="http://schemas.microsoft.com/office/drawing/2014/main" id="{34D94A6B-E324-4F01-AC70-815D61D56F5B}"/>
              </a:ext>
            </a:extLst>
          </p:cNvPr>
          <p:cNvGrpSpPr>
            <a:grpSpLocks/>
          </p:cNvGrpSpPr>
          <p:nvPr/>
        </p:nvGrpSpPr>
        <p:grpSpPr bwMode="auto">
          <a:xfrm>
            <a:off x="4303713" y="1863726"/>
            <a:ext cx="6837362" cy="366713"/>
            <a:chOff x="2874502" y="1447672"/>
            <a:chExt cx="8653933" cy="462737"/>
          </a:xfrm>
        </p:grpSpPr>
        <p:grpSp>
          <p:nvGrpSpPr>
            <p:cNvPr id="27675" name="Group 44">
              <a:extLst>
                <a:ext uri="{FF2B5EF4-FFF2-40B4-BE49-F238E27FC236}">
                  <a16:creationId xmlns:a16="http://schemas.microsoft.com/office/drawing/2014/main" id="{59DA742E-6EF3-4987-BED1-6F9189C2A27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0205003" y="409832"/>
              <a:ext cx="146101" cy="2500762"/>
              <a:chOff x="798404" y="668265"/>
              <a:chExt cx="184686" cy="316120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D362FD6-211A-470E-9417-4CE11AF4B6AD}"/>
                  </a:ext>
                </a:extLst>
              </p:cNvPr>
              <p:cNvCxnSpPr>
                <a:endCxn id="47" idx="0"/>
              </p:cNvCxnSpPr>
              <p:nvPr/>
            </p:nvCxnSpPr>
            <p:spPr>
              <a:xfrm rot="5400000">
                <a:off x="-597385" y="2141413"/>
                <a:ext cx="2976777" cy="0"/>
              </a:xfrm>
              <a:prstGeom prst="line">
                <a:avLst/>
              </a:prstGeom>
              <a:solidFill>
                <a:srgbClr val="953735"/>
              </a:solidFill>
              <a:ln w="6350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82AA15-D384-4221-B9F6-4F33A84B7A15}"/>
                  </a:ext>
                </a:extLst>
              </p:cNvPr>
              <p:cNvSpPr/>
              <p:nvPr/>
            </p:nvSpPr>
            <p:spPr>
              <a:xfrm rot="10800000" flipV="1">
                <a:off x="797311" y="3645041"/>
                <a:ext cx="184853" cy="18541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22"/>
              </a:p>
            </p:txBody>
          </p:sp>
        </p:grpSp>
        <p:sp>
          <p:nvSpPr>
            <p:cNvPr id="29724" name="Rectangle 16">
              <a:extLst>
                <a:ext uri="{FF2B5EF4-FFF2-40B4-BE49-F238E27FC236}">
                  <a16:creationId xmlns:a16="http://schemas.microsoft.com/office/drawing/2014/main" id="{7B5D62DF-8486-4FE4-A4B5-7D1F6C71F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502" y="1447672"/>
              <a:ext cx="6011741" cy="46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MX" sz="1778" b="1">
                  <a:latin typeface="Arial" panose="020B0604020202020204" pitchFamily="34" charset="0"/>
                </a:rPr>
                <a:t>Consumo</a:t>
              </a:r>
              <a:r>
                <a:rPr lang="es-ES_tradnl" altLang="es-MX" sz="1600" b="1">
                  <a:latin typeface="Arial" panose="020B0604020202020204" pitchFamily="34" charset="0"/>
                </a:rPr>
                <a:t> de tabaco o de sus productos</a:t>
              </a:r>
            </a:p>
          </p:txBody>
        </p:sp>
      </p:grpSp>
      <p:grpSp>
        <p:nvGrpSpPr>
          <p:cNvPr id="5" name="4 Grupo">
            <a:extLst>
              <a:ext uri="{FF2B5EF4-FFF2-40B4-BE49-F238E27FC236}">
                <a16:creationId xmlns:a16="http://schemas.microsoft.com/office/drawing/2014/main" id="{9DD62148-2AB7-4435-A75F-11FFEB235BD4}"/>
              </a:ext>
            </a:extLst>
          </p:cNvPr>
          <p:cNvGrpSpPr>
            <a:grpSpLocks/>
          </p:cNvGrpSpPr>
          <p:nvPr/>
        </p:nvGrpSpPr>
        <p:grpSpPr bwMode="auto">
          <a:xfrm>
            <a:off x="4989514" y="2587626"/>
            <a:ext cx="6154737" cy="366713"/>
            <a:chOff x="3742674" y="2365119"/>
            <a:chExt cx="7791135" cy="46269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1B0C9B-FB2D-4257-9F5A-72072F5DDD9A}"/>
                </a:ext>
              </a:extLst>
            </p:cNvPr>
            <p:cNvCxnSpPr>
              <a:endCxn id="34" idx="0"/>
            </p:cNvCxnSpPr>
            <p:nvPr/>
          </p:nvCxnSpPr>
          <p:spPr>
            <a:xfrm flipH="1">
              <a:off x="9180593" y="2529364"/>
              <a:ext cx="2353216" cy="0"/>
            </a:xfrm>
            <a:prstGeom prst="line">
              <a:avLst/>
            </a:prstGeom>
            <a:solidFill>
              <a:srgbClr val="953735"/>
            </a:solidFill>
            <a:ln w="6350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63E26A-1817-4661-BC56-0E69AC721003}"/>
                </a:ext>
              </a:extLst>
            </p:cNvPr>
            <p:cNvSpPr/>
            <p:nvPr/>
          </p:nvSpPr>
          <p:spPr>
            <a:xfrm rot="16200000" flipH="1" flipV="1">
              <a:off x="9034134" y="2455014"/>
              <a:ext cx="146218" cy="1467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64"/>
            </a:p>
          </p:txBody>
        </p:sp>
        <p:sp>
          <p:nvSpPr>
            <p:cNvPr id="29722" name="Rectangle 18">
              <a:extLst>
                <a:ext uri="{FF2B5EF4-FFF2-40B4-BE49-F238E27FC236}">
                  <a16:creationId xmlns:a16="http://schemas.microsoft.com/office/drawing/2014/main" id="{65720CB6-13FB-4CE2-AFCA-2D90C9AA8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674" y="2365119"/>
              <a:ext cx="5144521" cy="46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MX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Dieta </a:t>
              </a:r>
              <a:r>
                <a:rPr lang="es-ES_tradnl" altLang="es-MX" sz="1778" b="1">
                  <a:solidFill>
                    <a:srgbClr val="000000"/>
                  </a:solidFill>
                  <a:latin typeface="Arial" panose="020B0604020202020204" pitchFamily="34" charset="0"/>
                </a:rPr>
                <a:t>hipercalórica</a:t>
              </a:r>
              <a:r>
                <a:rPr lang="es-ES_tradnl" altLang="es-MX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/ obesidad</a:t>
              </a:r>
            </a:p>
          </p:txBody>
        </p:sp>
      </p:grpSp>
      <p:grpSp>
        <p:nvGrpSpPr>
          <p:cNvPr id="8" name="7 Grupo">
            <a:extLst>
              <a:ext uri="{FF2B5EF4-FFF2-40B4-BE49-F238E27FC236}">
                <a16:creationId xmlns:a16="http://schemas.microsoft.com/office/drawing/2014/main" id="{3C3D3A02-26BF-473E-8449-DFA7695B05AA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4005263"/>
            <a:ext cx="6970712" cy="584200"/>
            <a:chOff x="2705098" y="4156937"/>
            <a:chExt cx="8823335" cy="740649"/>
          </a:xfrm>
        </p:grpSpPr>
        <p:grpSp>
          <p:nvGrpSpPr>
            <p:cNvPr id="27668" name="Group 68">
              <a:extLst>
                <a:ext uri="{FF2B5EF4-FFF2-40B4-BE49-F238E27FC236}">
                  <a16:creationId xmlns:a16="http://schemas.microsoft.com/office/drawing/2014/main" id="{0052E073-9267-41D5-A7A8-A7FAC2FE7C9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0205001" y="3114082"/>
              <a:ext cx="146101" cy="2500763"/>
              <a:chOff x="845664" y="668264"/>
              <a:chExt cx="184686" cy="3161204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41AAD56-D298-423E-AC86-68BFBC8D4241}"/>
                  </a:ext>
                </a:extLst>
              </p:cNvPr>
              <p:cNvCxnSpPr>
                <a:endCxn id="71" idx="0"/>
              </p:cNvCxnSpPr>
              <p:nvPr/>
            </p:nvCxnSpPr>
            <p:spPr>
              <a:xfrm rot="5400000">
                <a:off x="-550201" y="2141517"/>
                <a:ext cx="2976988" cy="0"/>
              </a:xfrm>
              <a:prstGeom prst="line">
                <a:avLst/>
              </a:prstGeom>
              <a:solidFill>
                <a:srgbClr val="953735"/>
              </a:solidFill>
              <a:ln w="6350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B9E71A4-66EB-4195-A104-F1F99D305C38}"/>
                  </a:ext>
                </a:extLst>
              </p:cNvPr>
              <p:cNvSpPr/>
              <p:nvPr/>
            </p:nvSpPr>
            <p:spPr>
              <a:xfrm rot="10800000" flipV="1">
                <a:off x="846704" y="3645250"/>
                <a:ext cx="183180" cy="18542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22"/>
              </a:p>
            </p:txBody>
          </p:sp>
        </p:grpSp>
        <p:sp>
          <p:nvSpPr>
            <p:cNvPr id="27669" name="Rectangle 49">
              <a:extLst>
                <a:ext uri="{FF2B5EF4-FFF2-40B4-BE49-F238E27FC236}">
                  <a16:creationId xmlns:a16="http://schemas.microsoft.com/office/drawing/2014/main" id="{BE3435F0-844C-4E8F-8C30-D54124E01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098" y="4156937"/>
              <a:ext cx="6219201" cy="74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MX" sz="1600" b="1">
                  <a:latin typeface="Arial" panose="020B0604020202020204" pitchFamily="34" charset="0"/>
                </a:rPr>
                <a:t>Exposición a sustancias carcinogénicas ocupacionales y/o ambientales</a:t>
              </a:r>
            </a:p>
          </p:txBody>
        </p:sp>
      </p:grpSp>
      <p:grpSp>
        <p:nvGrpSpPr>
          <p:cNvPr id="9" name="8 Grupo">
            <a:extLst>
              <a:ext uri="{FF2B5EF4-FFF2-40B4-BE49-F238E27FC236}">
                <a16:creationId xmlns:a16="http://schemas.microsoft.com/office/drawing/2014/main" id="{2F95F186-2510-4B1A-9BFE-7DF5837A7323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5484813"/>
            <a:ext cx="6121400" cy="366712"/>
            <a:chOff x="3780366" y="5181688"/>
            <a:chExt cx="7748068" cy="462693"/>
          </a:xfrm>
        </p:grpSpPr>
        <p:sp>
          <p:nvSpPr>
            <p:cNvPr id="29712" name="Rectangle 48">
              <a:extLst>
                <a:ext uri="{FF2B5EF4-FFF2-40B4-BE49-F238E27FC236}">
                  <a16:creationId xmlns:a16="http://schemas.microsoft.com/office/drawing/2014/main" id="{D1C5AE24-881A-4CA8-B778-479D097E6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66" y="5181688"/>
              <a:ext cx="5143946" cy="46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MX" sz="1778" b="1">
                  <a:solidFill>
                    <a:srgbClr val="000000"/>
                  </a:solidFill>
                  <a:latin typeface="Arial" panose="020B0604020202020204" pitchFamily="34" charset="0"/>
                </a:rPr>
                <a:t>Inactividad</a:t>
              </a:r>
              <a:r>
                <a:rPr lang="es-ES_tradnl" altLang="es-MX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física</a:t>
              </a:r>
            </a:p>
          </p:txBody>
        </p:sp>
        <p:grpSp>
          <p:nvGrpSpPr>
            <p:cNvPr id="27665" name="Group 71">
              <a:extLst>
                <a:ext uri="{FF2B5EF4-FFF2-40B4-BE49-F238E27FC236}">
                  <a16:creationId xmlns:a16="http://schemas.microsoft.com/office/drawing/2014/main" id="{0F9C51BE-129C-4DB0-8850-87CA1B9F769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0205002" y="4087820"/>
              <a:ext cx="146101" cy="2500763"/>
              <a:chOff x="684268" y="668264"/>
              <a:chExt cx="184686" cy="316120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82DE7E5-72E6-44B2-A4FC-5CA56CEABB70}"/>
                  </a:ext>
                </a:extLst>
              </p:cNvPr>
              <p:cNvCxnSpPr>
                <a:endCxn id="74" idx="0"/>
              </p:cNvCxnSpPr>
              <p:nvPr/>
            </p:nvCxnSpPr>
            <p:spPr>
              <a:xfrm rot="5400000">
                <a:off x="-712752" y="2140208"/>
                <a:ext cx="2976899" cy="2531"/>
              </a:xfrm>
              <a:prstGeom prst="line">
                <a:avLst/>
              </a:prstGeom>
              <a:solidFill>
                <a:srgbClr val="953735"/>
              </a:solidFill>
              <a:ln w="6350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20E636E-EC15-4043-B6EF-8136D826F685}"/>
                  </a:ext>
                </a:extLst>
              </p:cNvPr>
              <p:cNvSpPr/>
              <p:nvPr/>
            </p:nvSpPr>
            <p:spPr>
              <a:xfrm rot="10800000" flipV="1">
                <a:off x="683280" y="3645164"/>
                <a:ext cx="184834" cy="185422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422"/>
              </a:p>
            </p:txBody>
          </p:sp>
        </p:grpSp>
      </p:grpSp>
      <p:sp>
        <p:nvSpPr>
          <p:cNvPr id="29702" name="Rectangle 84">
            <a:extLst>
              <a:ext uri="{FF2B5EF4-FFF2-40B4-BE49-F238E27FC236}">
                <a16:creationId xmlns:a16="http://schemas.microsoft.com/office/drawing/2014/main" id="{70B100F6-E26C-4D53-8F8B-21D94D8F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9" y="476253"/>
            <a:ext cx="54694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MX" sz="1778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Estilos</a:t>
            </a:r>
            <a:r>
              <a:rPr lang="en-US" altLang="es-MX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de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vida</a:t>
            </a:r>
            <a:r>
              <a:rPr lang="en-US" altLang="es-MX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y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cáncer</a:t>
            </a:r>
            <a:endParaRPr lang="en-US" altLang="es-MX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MX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MX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Principales</a:t>
            </a:r>
            <a:r>
              <a:rPr lang="en-US" altLang="es-MX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factores</a:t>
            </a:r>
            <a:r>
              <a:rPr lang="en-US" altLang="es-MX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de </a:t>
            </a:r>
            <a:r>
              <a:rPr lang="en-US" altLang="es-MX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riesgo</a:t>
            </a:r>
            <a:endParaRPr lang="en-US" altLang="es-MX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s-MX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6 Grupo">
            <a:extLst>
              <a:ext uri="{FF2B5EF4-FFF2-40B4-BE49-F238E27FC236}">
                <a16:creationId xmlns:a16="http://schemas.microsoft.com/office/drawing/2014/main" id="{EC5D83C6-67F8-42B0-99E5-D4B43C857C75}"/>
              </a:ext>
            </a:extLst>
          </p:cNvPr>
          <p:cNvGrpSpPr>
            <a:grpSpLocks/>
          </p:cNvGrpSpPr>
          <p:nvPr/>
        </p:nvGrpSpPr>
        <p:grpSpPr bwMode="auto">
          <a:xfrm>
            <a:off x="4559301" y="3281364"/>
            <a:ext cx="6581775" cy="365125"/>
            <a:chOff x="3198573" y="3242282"/>
            <a:chExt cx="8329860" cy="462289"/>
          </a:xfrm>
        </p:grpSpPr>
        <p:grpSp>
          <p:nvGrpSpPr>
            <p:cNvPr id="27660" name="Group 65">
              <a:extLst>
                <a:ext uri="{FF2B5EF4-FFF2-40B4-BE49-F238E27FC236}">
                  <a16:creationId xmlns:a16="http://schemas.microsoft.com/office/drawing/2014/main" id="{580E01AD-151A-4B41-A26B-B6F6B35C746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0205002" y="2177570"/>
              <a:ext cx="146101" cy="2500761"/>
              <a:chOff x="740027" y="668266"/>
              <a:chExt cx="184686" cy="316120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D42D9FC-E833-4CFB-B662-4EF32192767B}"/>
                  </a:ext>
                </a:extLst>
              </p:cNvPr>
              <p:cNvCxnSpPr/>
              <p:nvPr/>
            </p:nvCxnSpPr>
            <p:spPr>
              <a:xfrm rot="5400000">
                <a:off x="-654964" y="2141313"/>
                <a:ext cx="2976570" cy="0"/>
              </a:xfrm>
              <a:prstGeom prst="line">
                <a:avLst/>
              </a:prstGeom>
              <a:solidFill>
                <a:srgbClr val="953735"/>
              </a:solidFill>
              <a:ln w="6350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335510-0B4E-415C-A00D-76B7457FF4EA}"/>
                  </a:ext>
                </a:extLst>
              </p:cNvPr>
              <p:cNvSpPr/>
              <p:nvPr/>
            </p:nvSpPr>
            <p:spPr>
              <a:xfrm rot="10800000" flipV="1">
                <a:off x="739313" y="3644836"/>
                <a:ext cx="185477" cy="185400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264"/>
              </a:p>
            </p:txBody>
          </p:sp>
        </p:grpSp>
        <p:sp>
          <p:nvSpPr>
            <p:cNvPr id="29709" name="Rectangle 48">
              <a:extLst>
                <a:ext uri="{FF2B5EF4-FFF2-40B4-BE49-F238E27FC236}">
                  <a16:creationId xmlns:a16="http://schemas.microsoft.com/office/drawing/2014/main" id="{7CDB869F-1F20-4D9F-AA8D-A8FEA281D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573" y="3242282"/>
              <a:ext cx="5687852" cy="46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_tradnl" altLang="es-MX" sz="1778" b="1">
                  <a:solidFill>
                    <a:srgbClr val="000000"/>
                  </a:solidFill>
                  <a:latin typeface="Arial" panose="020B0604020202020204" pitchFamily="34" charset="0"/>
                </a:rPr>
                <a:t>Exposición</a:t>
              </a:r>
              <a:r>
                <a:rPr lang="es-ES_tradnl" altLang="es-MX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 a ciertos agentes infecciosos</a:t>
              </a:r>
            </a:p>
          </p:txBody>
        </p:sp>
      </p:grpSp>
      <p:grpSp>
        <p:nvGrpSpPr>
          <p:cNvPr id="10" name="9 Grupo">
            <a:extLst>
              <a:ext uri="{FF2B5EF4-FFF2-40B4-BE49-F238E27FC236}">
                <a16:creationId xmlns:a16="http://schemas.microsoft.com/office/drawing/2014/main" id="{7EE666EF-A4EE-4912-8C28-412E4B9BC83E}"/>
              </a:ext>
            </a:extLst>
          </p:cNvPr>
          <p:cNvGrpSpPr>
            <a:grpSpLocks/>
          </p:cNvGrpSpPr>
          <p:nvPr/>
        </p:nvGrpSpPr>
        <p:grpSpPr bwMode="auto">
          <a:xfrm>
            <a:off x="3867151" y="4752975"/>
            <a:ext cx="7294563" cy="338138"/>
            <a:chOff x="2295909" y="6063512"/>
            <a:chExt cx="9232523" cy="427755"/>
          </a:xfrm>
        </p:grpSpPr>
        <p:sp>
          <p:nvSpPr>
            <p:cNvPr id="27657" name="Rectangle 17">
              <a:extLst>
                <a:ext uri="{FF2B5EF4-FFF2-40B4-BE49-F238E27FC236}">
                  <a16:creationId xmlns:a16="http://schemas.microsoft.com/office/drawing/2014/main" id="{22800A95-8F6C-42E7-8992-531DF00EB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909" y="6063512"/>
              <a:ext cx="6590678" cy="42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MX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Exposición a radiación ionizante y a luz ultravioleta</a:t>
              </a:r>
            </a:p>
          </p:txBody>
        </p:sp>
        <p:cxnSp>
          <p:nvCxnSpPr>
            <p:cNvPr id="31" name="Straight Connector 72">
              <a:extLst>
                <a:ext uri="{FF2B5EF4-FFF2-40B4-BE49-F238E27FC236}">
                  <a16:creationId xmlns:a16="http://schemas.microsoft.com/office/drawing/2014/main" id="{665557AA-E43A-4DEE-BBD7-DE424A198CEE}"/>
                </a:ext>
              </a:extLst>
            </p:cNvPr>
            <p:cNvCxnSpPr>
              <a:endCxn id="32" idx="0"/>
            </p:cNvCxnSpPr>
            <p:nvPr/>
          </p:nvCxnSpPr>
          <p:spPr>
            <a:xfrm flipH="1">
              <a:off x="9173586" y="6232204"/>
              <a:ext cx="2354846" cy="0"/>
            </a:xfrm>
            <a:prstGeom prst="line">
              <a:avLst/>
            </a:prstGeom>
            <a:solidFill>
              <a:srgbClr val="953735"/>
            </a:solidFill>
            <a:ln w="6350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73">
              <a:extLst>
                <a:ext uri="{FF2B5EF4-FFF2-40B4-BE49-F238E27FC236}">
                  <a16:creationId xmlns:a16="http://schemas.microsoft.com/office/drawing/2014/main" id="{189ECDC5-35C9-4377-8AEB-616373FFCB29}"/>
                </a:ext>
              </a:extLst>
            </p:cNvPr>
            <p:cNvSpPr/>
            <p:nvPr/>
          </p:nvSpPr>
          <p:spPr>
            <a:xfrm rot="16200000" flipH="1" flipV="1">
              <a:off x="9026947" y="6159870"/>
              <a:ext cx="146602" cy="14667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422"/>
            </a:p>
          </p:txBody>
        </p:sp>
      </p:grpSp>
    </p:spTree>
    <p:extLst>
      <p:ext uri="{BB962C8B-B14F-4D97-AF65-F5344CB8AC3E}">
        <p14:creationId xmlns:p14="http://schemas.microsoft.com/office/powerpoint/2010/main" val="3763279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87" y="210274"/>
            <a:ext cx="6314339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971"/>
              </a:spcBef>
            </a:pPr>
            <a:r>
              <a:rPr lang="es-MX" sz="2824" b="1" i="1" dirty="0">
                <a:solidFill>
                  <a:srgbClr val="DA7B69"/>
                </a:solidFill>
                <a:latin typeface="Open Sans" panose="020B0606030504020204" pitchFamily="34" charset="0"/>
              </a:rPr>
              <a:t>El Presidente EPN, instruyó la realización del Programa de Prevención y Control de Cáncer en México</a:t>
            </a:r>
            <a:endParaRPr lang="en-US" sz="2824" b="1" i="1" dirty="0">
              <a:solidFill>
                <a:srgbClr val="DA7B69"/>
              </a:solidFill>
              <a:latin typeface="Open Sans" panose="020B0606030504020204" pitchFamily="34" charset="0"/>
            </a:endParaRPr>
          </a:p>
        </p:txBody>
      </p:sp>
      <p:pic>
        <p:nvPicPr>
          <p:cNvPr id="10" name="Imagen 9" descr="Sin título 1.png">
            <a:extLst>
              <a:ext uri="{FF2B5EF4-FFF2-40B4-BE49-F238E27FC236}">
                <a16:creationId xmlns:a16="http://schemas.microsoft.com/office/drawing/2014/main" id="{9F8D8DBB-F5F2-4CBD-A166-34994D8F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5" y="2855232"/>
            <a:ext cx="2858835" cy="217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Captura de pantalla 2017-05-19 a la(s) 09.44.24.png">
            <a:extLst>
              <a:ext uri="{FF2B5EF4-FFF2-40B4-BE49-F238E27FC236}">
                <a16:creationId xmlns:a16="http://schemas.microsoft.com/office/drawing/2014/main" id="{7A4F6BC5-D807-4F90-A517-09DD4505B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5254" r="30074" b="11480"/>
          <a:stretch/>
        </p:blipFill>
        <p:spPr>
          <a:xfrm>
            <a:off x="7692001" y="1856913"/>
            <a:ext cx="2623316" cy="199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Para Junta de Gobierno abril 2015\OCT inauguracion nth\foto 16.jpg">
            <a:extLst>
              <a:ext uri="{FF2B5EF4-FFF2-40B4-BE49-F238E27FC236}">
                <a16:creationId xmlns:a16="http://schemas.microsoft.com/office/drawing/2014/main" id="{120B1906-01ED-4AE6-98FD-13944F7F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87" y="4306970"/>
            <a:ext cx="2681464" cy="175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9F6A24B-33B5-48EB-A015-8E6237079E60}"/>
              </a:ext>
            </a:extLst>
          </p:cNvPr>
          <p:cNvSpPr/>
          <p:nvPr/>
        </p:nvSpPr>
        <p:spPr>
          <a:xfrm>
            <a:off x="6014498" y="3021649"/>
            <a:ext cx="163004" cy="814748"/>
          </a:xfrm>
          <a:prstGeom prst="rect">
            <a:avLst/>
          </a:prstGeom>
          <a:noFill/>
        </p:spPr>
        <p:txBody>
          <a:bodyPr wrap="none" lIns="80682" tIns="40341" rIns="80682" bIns="40341">
            <a:spAutoFit/>
          </a:bodyPr>
          <a:lstStyle/>
          <a:p>
            <a:pPr algn="ctr"/>
            <a:endParaRPr lang="es-MX" sz="476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1260</Words>
  <Application>Microsoft Office PowerPoint</Application>
  <PresentationFormat>Panorámica</PresentationFormat>
  <Paragraphs>273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Adobe Garamond Pro Bold</vt:lpstr>
      <vt:lpstr>Arial</vt:lpstr>
      <vt:lpstr>Avenir Roman</vt:lpstr>
      <vt:lpstr>Calibri</vt:lpstr>
      <vt:lpstr>Calibri Light</vt:lpstr>
      <vt:lpstr>Lucida Grande</vt:lpstr>
      <vt:lpstr>Myriad Arabic</vt:lpstr>
      <vt:lpstr>Open Sans</vt:lpstr>
      <vt:lpstr>Wingdings</vt:lpstr>
      <vt:lpstr>Tema de Office</vt:lpstr>
      <vt:lpstr>Panorama General del Cáncer en México</vt:lpstr>
      <vt:lpstr>Presentación de PowerPoint</vt:lpstr>
      <vt:lpstr>Cáncer en Latinoamérica</vt:lpstr>
      <vt:lpstr>Cáncer en México y Latinoamérica (mortalidad en 12 países )</vt:lpstr>
      <vt:lpstr>Presentación de PowerPoint</vt:lpstr>
      <vt:lpstr>Presentación de PowerPoint</vt:lpstr>
      <vt:lpstr>Presentación de PowerPoint</vt:lpstr>
      <vt:lpstr>Presentación de PowerPoint</vt:lpstr>
      <vt:lpstr>El Presidente EPN, instruyó la realización del Programa de Prevención y Control de Cáncer en México</vt:lpstr>
      <vt:lpstr>Presentación de PowerPoint</vt:lpstr>
      <vt:lpstr>Presentación de PowerPoint</vt:lpstr>
      <vt:lpstr>Distribución de algunos tipos de tumor en el país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Panorama del Cáncer Infantil en México</vt:lpstr>
      <vt:lpstr>Presentación de PowerPoint</vt:lpstr>
      <vt:lpstr>Presentación de PowerPoint</vt:lpstr>
      <vt:lpstr>Presentación de PowerPoint</vt:lpstr>
      <vt:lpstr>Presentación de PowerPoint</vt:lpstr>
      <vt:lpstr>Programas costo efectivos para disminuir la mortalidad por cáncer en México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Antelmo Abelardo Meneses Garcia</dc:creator>
  <cp:lastModifiedBy>Antelmo Abelardo Meneses Garcia</cp:lastModifiedBy>
  <cp:revision>147</cp:revision>
  <dcterms:created xsi:type="dcterms:W3CDTF">2017-08-16T03:44:10Z</dcterms:created>
  <dcterms:modified xsi:type="dcterms:W3CDTF">2019-03-20T17:41:48Z</dcterms:modified>
  <cp:contentStatus/>
</cp:coreProperties>
</file>