
<file path=[Content_Types].xml><?xml version="1.0" encoding="utf-8"?>
<Types xmlns="http://schemas.openxmlformats.org/package/2006/content-types">
  <Default Extension="xml" ContentType="application/xml"/>
  <Default Extension="jpe" ContentType="image/jpeg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9"/>
  </p:notesMasterIdLst>
  <p:sldIdLst>
    <p:sldId id="363" r:id="rId2"/>
    <p:sldId id="364" r:id="rId3"/>
    <p:sldId id="383" r:id="rId4"/>
    <p:sldId id="300" r:id="rId5"/>
    <p:sldId id="318" r:id="rId6"/>
    <p:sldId id="316" r:id="rId7"/>
    <p:sldId id="324" r:id="rId8"/>
    <p:sldId id="372" r:id="rId9"/>
    <p:sldId id="373" r:id="rId10"/>
    <p:sldId id="374" r:id="rId11"/>
    <p:sldId id="375" r:id="rId12"/>
    <p:sldId id="376" r:id="rId13"/>
    <p:sldId id="327" r:id="rId14"/>
    <p:sldId id="382" r:id="rId15"/>
    <p:sldId id="389" r:id="rId16"/>
    <p:sldId id="390" r:id="rId17"/>
    <p:sldId id="391" r:id="rId18"/>
    <p:sldId id="342" r:id="rId19"/>
    <p:sldId id="394" r:id="rId20"/>
    <p:sldId id="392" r:id="rId21"/>
    <p:sldId id="393" r:id="rId22"/>
    <p:sldId id="285" r:id="rId23"/>
    <p:sldId id="344" r:id="rId24"/>
    <p:sldId id="397" r:id="rId25"/>
    <p:sldId id="348" r:id="rId26"/>
    <p:sldId id="349" r:id="rId27"/>
    <p:sldId id="354" r:id="rId28"/>
    <p:sldId id="355" r:id="rId29"/>
    <p:sldId id="378" r:id="rId30"/>
    <p:sldId id="351" r:id="rId31"/>
    <p:sldId id="379" r:id="rId32"/>
    <p:sldId id="350" r:id="rId33"/>
    <p:sldId id="380" r:id="rId34"/>
    <p:sldId id="395" r:id="rId35"/>
    <p:sldId id="396" r:id="rId36"/>
    <p:sldId id="381" r:id="rId37"/>
    <p:sldId id="360" r:id="rId3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012ECD-51FC-41F1-AA8D-1B2483CD663E}" styleName="Estilo claro 2 - Énfasis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25E5076-3810-47DD-B79F-674D7AD40C01}" styleName="Estilo oscuro 1 - Énfasis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660B408-B3CF-4A94-85FC-2B1E0A45F4A2}" styleName="Estilo oscuro 2 - Énfasis 1/Énfasis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2838BEF-8BB2-4498-84A7-C5851F593DF1}" styleName="Estilo medio 4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477"/>
    <p:restoredTop sz="94643"/>
  </p:normalViewPr>
  <p:slideViewPr>
    <p:cSldViewPr snapToGrid="0" snapToObjects="1">
      <p:cViewPr>
        <p:scale>
          <a:sx n="72" d="100"/>
          <a:sy n="72" d="100"/>
        </p:scale>
        <p:origin x="-1392" y="-5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F2850B-D947-40B6-A8B3-D4D10A0B7BD3}" type="doc">
      <dgm:prSet loTypeId="urn:microsoft.com/office/officeart/2005/8/layout/cycle2" loCatId="cycle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9DB7D736-922F-48F9-A978-26B495C90AE5}">
      <dgm:prSet phldrT="[Texto]" custT="1"/>
      <dgm:spPr/>
      <dgm:t>
        <a:bodyPr/>
        <a:lstStyle/>
        <a:p>
          <a:r>
            <a:rPr lang="es-MX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50-74 años</a:t>
          </a:r>
          <a:endParaRPr lang="es-MX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E8BE1A-4087-4DB2-A5F0-0BCF402C1C2F}" type="parTrans" cxnId="{5CB9355E-53B1-4643-B283-7C5EE7859EB2}">
      <dgm:prSet/>
      <dgm:spPr/>
      <dgm:t>
        <a:bodyPr/>
        <a:lstStyle/>
        <a:p>
          <a:endParaRPr lang="es-MX"/>
        </a:p>
      </dgm:t>
    </dgm:pt>
    <dgm:pt modelId="{D984ACF6-8793-4E72-B8BF-D2705A375C7D}" type="sibTrans" cxnId="{5CB9355E-53B1-4643-B283-7C5EE7859EB2}">
      <dgm:prSet/>
      <dgm:spPr/>
      <dgm:t>
        <a:bodyPr/>
        <a:lstStyle/>
        <a:p>
          <a:endParaRPr lang="es-MX"/>
        </a:p>
      </dgm:t>
    </dgm:pt>
    <dgm:pt modelId="{59216A96-7642-4E8A-B963-C7A7BE7BEAC7}">
      <dgm:prSet phldrT="[Texto]" custT="1"/>
      <dgm:spPr/>
      <dgm:t>
        <a:bodyPr/>
        <a:lstStyle/>
        <a:p>
          <a:r>
            <a:rPr lang="es-MX" sz="20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H:M</a:t>
          </a:r>
          <a:endParaRPr lang="es-MX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213501B-DBBC-4262-BA5C-3FDCE6B06531}" type="parTrans" cxnId="{710C5111-0CBC-4224-ACD2-408FF748E580}">
      <dgm:prSet/>
      <dgm:spPr/>
      <dgm:t>
        <a:bodyPr/>
        <a:lstStyle/>
        <a:p>
          <a:endParaRPr lang="es-MX"/>
        </a:p>
      </dgm:t>
    </dgm:pt>
    <dgm:pt modelId="{2812BDF7-3F82-4630-AB8D-3294736C784B}" type="sibTrans" cxnId="{710C5111-0CBC-4224-ACD2-408FF748E580}">
      <dgm:prSet/>
      <dgm:spPr/>
      <dgm:t>
        <a:bodyPr/>
        <a:lstStyle/>
        <a:p>
          <a:endParaRPr lang="es-MX"/>
        </a:p>
      </dgm:t>
    </dgm:pt>
    <dgm:pt modelId="{030E4AE7-F478-40F4-86DE-5CC392D3EF48}">
      <dgm:prSet phldrT="[Texto]" custT="1"/>
      <dgm:spPr/>
      <dgm:t>
        <a:bodyPr/>
        <a:lstStyle/>
        <a:p>
          <a:r>
            <a:rPr lang="es-MX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 APP o AHF de CCR</a:t>
          </a:r>
          <a:endParaRPr lang="es-MX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4694364-8F4C-4BF0-A62D-8E83133F1E4D}" type="parTrans" cxnId="{EE319869-FF6E-4E51-A914-AE653DC0BF04}">
      <dgm:prSet/>
      <dgm:spPr/>
      <dgm:t>
        <a:bodyPr/>
        <a:lstStyle/>
        <a:p>
          <a:endParaRPr lang="es-MX"/>
        </a:p>
      </dgm:t>
    </dgm:pt>
    <dgm:pt modelId="{F39E8683-F68B-45F2-8A4F-35AF38F346DC}" type="sibTrans" cxnId="{EE319869-FF6E-4E51-A914-AE653DC0BF04}">
      <dgm:prSet/>
      <dgm:spPr/>
      <dgm:t>
        <a:bodyPr/>
        <a:lstStyle/>
        <a:p>
          <a:endParaRPr lang="es-MX"/>
        </a:p>
      </dgm:t>
    </dgm:pt>
    <dgm:pt modelId="{0421DD63-102C-49D9-B0AF-DE2734DA1E19}">
      <dgm:prSet phldrT="[Texto]" custT="1"/>
      <dgm:spPr/>
      <dgm:t>
        <a:bodyPr/>
        <a:lstStyle/>
        <a:p>
          <a:r>
            <a:rPr lang="es-MX" sz="1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Asx</a:t>
          </a:r>
          <a:endParaRPr lang="es-MX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F6CC1B-48BC-4B88-95A3-1A24ED7921EB}" type="parTrans" cxnId="{8540277D-5D42-41C7-AC8E-53F1E1F4A3A0}">
      <dgm:prSet/>
      <dgm:spPr/>
      <dgm:t>
        <a:bodyPr/>
        <a:lstStyle/>
        <a:p>
          <a:endParaRPr lang="es-MX"/>
        </a:p>
      </dgm:t>
    </dgm:pt>
    <dgm:pt modelId="{21BD72B1-8FD1-42C8-B78C-2B6140CD2CAC}" type="sibTrans" cxnId="{8540277D-5D42-41C7-AC8E-53F1E1F4A3A0}">
      <dgm:prSet/>
      <dgm:spPr/>
      <dgm:t>
        <a:bodyPr/>
        <a:lstStyle/>
        <a:p>
          <a:endParaRPr lang="es-MX"/>
        </a:p>
      </dgm:t>
    </dgm:pt>
    <dgm:pt modelId="{92EE1A45-030F-4347-86F6-52B5F999858A}" type="pres">
      <dgm:prSet presAssocID="{41F2850B-D947-40B6-A8B3-D4D10A0B7BD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4D8FE4F0-EB59-4B83-B4D8-CA1D4FAD7E4A}" type="pres">
      <dgm:prSet presAssocID="{9DB7D736-922F-48F9-A978-26B495C90AE5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B37BA6F-C0D6-47A9-A03C-DE52A1D1D49E}" type="pres">
      <dgm:prSet presAssocID="{D984ACF6-8793-4E72-B8BF-D2705A375C7D}" presName="sibTrans" presStyleLbl="sibTrans2D1" presStyleIdx="0" presStyleCnt="4"/>
      <dgm:spPr/>
      <dgm:t>
        <a:bodyPr/>
        <a:lstStyle/>
        <a:p>
          <a:endParaRPr lang="es-MX"/>
        </a:p>
      </dgm:t>
    </dgm:pt>
    <dgm:pt modelId="{3D486969-CCD9-4FF3-8651-262516FE62F1}" type="pres">
      <dgm:prSet presAssocID="{D984ACF6-8793-4E72-B8BF-D2705A375C7D}" presName="connectorText" presStyleLbl="sibTrans2D1" presStyleIdx="0" presStyleCnt="4"/>
      <dgm:spPr/>
      <dgm:t>
        <a:bodyPr/>
        <a:lstStyle/>
        <a:p>
          <a:endParaRPr lang="es-MX"/>
        </a:p>
      </dgm:t>
    </dgm:pt>
    <dgm:pt modelId="{38E92C34-BAA0-4E2D-AC31-BA466E92DD21}" type="pres">
      <dgm:prSet presAssocID="{59216A96-7642-4E8A-B963-C7A7BE7BEAC7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68943D3-43B9-4ECB-A0AF-0AD09326D623}" type="pres">
      <dgm:prSet presAssocID="{2812BDF7-3F82-4630-AB8D-3294736C784B}" presName="sibTrans" presStyleLbl="sibTrans2D1" presStyleIdx="1" presStyleCnt="4"/>
      <dgm:spPr/>
      <dgm:t>
        <a:bodyPr/>
        <a:lstStyle/>
        <a:p>
          <a:endParaRPr lang="es-MX"/>
        </a:p>
      </dgm:t>
    </dgm:pt>
    <dgm:pt modelId="{F9D896F5-CDD7-4719-B2C3-AB8EF15AA1FD}" type="pres">
      <dgm:prSet presAssocID="{2812BDF7-3F82-4630-AB8D-3294736C784B}" presName="connectorText" presStyleLbl="sibTrans2D1" presStyleIdx="1" presStyleCnt="4"/>
      <dgm:spPr/>
      <dgm:t>
        <a:bodyPr/>
        <a:lstStyle/>
        <a:p>
          <a:endParaRPr lang="es-MX"/>
        </a:p>
      </dgm:t>
    </dgm:pt>
    <dgm:pt modelId="{2BB6E634-55D5-4B05-B576-488D10C2FFFF}" type="pres">
      <dgm:prSet presAssocID="{030E4AE7-F478-40F4-86DE-5CC392D3EF48}" presName="node" presStyleLbl="node1" presStyleIdx="2" presStyleCnt="4" custScaleX="129761" custRadScaleRad="99536" custRadScaleInc="1170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C6329C3-67F8-456B-AFF5-F0163CB7D688}" type="pres">
      <dgm:prSet presAssocID="{F39E8683-F68B-45F2-8A4F-35AF38F346DC}" presName="sibTrans" presStyleLbl="sibTrans2D1" presStyleIdx="2" presStyleCnt="4"/>
      <dgm:spPr/>
      <dgm:t>
        <a:bodyPr/>
        <a:lstStyle/>
        <a:p>
          <a:endParaRPr lang="es-MX"/>
        </a:p>
      </dgm:t>
    </dgm:pt>
    <dgm:pt modelId="{B456D551-D445-436E-A65A-E57EF061FF82}" type="pres">
      <dgm:prSet presAssocID="{F39E8683-F68B-45F2-8A4F-35AF38F346DC}" presName="connectorText" presStyleLbl="sibTrans2D1" presStyleIdx="2" presStyleCnt="4"/>
      <dgm:spPr/>
      <dgm:t>
        <a:bodyPr/>
        <a:lstStyle/>
        <a:p>
          <a:endParaRPr lang="es-MX"/>
        </a:p>
      </dgm:t>
    </dgm:pt>
    <dgm:pt modelId="{941A5568-869A-4C74-9170-186A05073297}" type="pres">
      <dgm:prSet presAssocID="{0421DD63-102C-49D9-B0AF-DE2734DA1E19}" presName="node" presStyleLbl="node1" presStyleIdx="3" presStyleCnt="4" custScaleX="138727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12AE25C-2580-49C6-9B62-BFDD23C30726}" type="pres">
      <dgm:prSet presAssocID="{21BD72B1-8FD1-42C8-B78C-2B6140CD2CAC}" presName="sibTrans" presStyleLbl="sibTrans2D1" presStyleIdx="3" presStyleCnt="4"/>
      <dgm:spPr/>
      <dgm:t>
        <a:bodyPr/>
        <a:lstStyle/>
        <a:p>
          <a:endParaRPr lang="es-MX"/>
        </a:p>
      </dgm:t>
    </dgm:pt>
    <dgm:pt modelId="{0E6838F6-DA72-41EF-ADC9-53F957F6E27F}" type="pres">
      <dgm:prSet presAssocID="{21BD72B1-8FD1-42C8-B78C-2B6140CD2CAC}" presName="connectorText" presStyleLbl="sibTrans2D1" presStyleIdx="3" presStyleCnt="4"/>
      <dgm:spPr/>
      <dgm:t>
        <a:bodyPr/>
        <a:lstStyle/>
        <a:p>
          <a:endParaRPr lang="es-MX"/>
        </a:p>
      </dgm:t>
    </dgm:pt>
  </dgm:ptLst>
  <dgm:cxnLst>
    <dgm:cxn modelId="{22F0542E-C57F-1443-965A-9730D6D66D41}" type="presOf" srcId="{2812BDF7-3F82-4630-AB8D-3294736C784B}" destId="{F9D896F5-CDD7-4719-B2C3-AB8EF15AA1FD}" srcOrd="1" destOrd="0" presId="urn:microsoft.com/office/officeart/2005/8/layout/cycle2"/>
    <dgm:cxn modelId="{4E22704E-94C8-1243-807B-7CC3D7F79A9B}" type="presOf" srcId="{F39E8683-F68B-45F2-8A4F-35AF38F346DC}" destId="{FC6329C3-67F8-456B-AFF5-F0163CB7D688}" srcOrd="0" destOrd="0" presId="urn:microsoft.com/office/officeart/2005/8/layout/cycle2"/>
    <dgm:cxn modelId="{8540277D-5D42-41C7-AC8E-53F1E1F4A3A0}" srcId="{41F2850B-D947-40B6-A8B3-D4D10A0B7BD3}" destId="{0421DD63-102C-49D9-B0AF-DE2734DA1E19}" srcOrd="3" destOrd="0" parTransId="{47F6CC1B-48BC-4B88-95A3-1A24ED7921EB}" sibTransId="{21BD72B1-8FD1-42C8-B78C-2B6140CD2CAC}"/>
    <dgm:cxn modelId="{FA34A1ED-C413-5645-920E-AA133C14ABEC}" type="presOf" srcId="{D984ACF6-8793-4E72-B8BF-D2705A375C7D}" destId="{9B37BA6F-C0D6-47A9-A03C-DE52A1D1D49E}" srcOrd="0" destOrd="0" presId="urn:microsoft.com/office/officeart/2005/8/layout/cycle2"/>
    <dgm:cxn modelId="{D8175499-BFA2-5247-A0F9-7085CD043842}" type="presOf" srcId="{21BD72B1-8FD1-42C8-B78C-2B6140CD2CAC}" destId="{812AE25C-2580-49C6-9B62-BFDD23C30726}" srcOrd="0" destOrd="0" presId="urn:microsoft.com/office/officeart/2005/8/layout/cycle2"/>
    <dgm:cxn modelId="{D008E22E-8913-894F-9059-DD4FF6A42315}" type="presOf" srcId="{D984ACF6-8793-4E72-B8BF-D2705A375C7D}" destId="{3D486969-CCD9-4FF3-8651-262516FE62F1}" srcOrd="1" destOrd="0" presId="urn:microsoft.com/office/officeart/2005/8/layout/cycle2"/>
    <dgm:cxn modelId="{98D60AEB-E844-1B4C-90C1-29DF6404785E}" type="presOf" srcId="{21BD72B1-8FD1-42C8-B78C-2B6140CD2CAC}" destId="{0E6838F6-DA72-41EF-ADC9-53F957F6E27F}" srcOrd="1" destOrd="0" presId="urn:microsoft.com/office/officeart/2005/8/layout/cycle2"/>
    <dgm:cxn modelId="{EE319869-FF6E-4E51-A914-AE653DC0BF04}" srcId="{41F2850B-D947-40B6-A8B3-D4D10A0B7BD3}" destId="{030E4AE7-F478-40F4-86DE-5CC392D3EF48}" srcOrd="2" destOrd="0" parTransId="{94694364-8F4C-4BF0-A62D-8E83133F1E4D}" sibTransId="{F39E8683-F68B-45F2-8A4F-35AF38F346DC}"/>
    <dgm:cxn modelId="{0CB18C00-A28F-8845-8CDD-C53E891F4865}" type="presOf" srcId="{030E4AE7-F478-40F4-86DE-5CC392D3EF48}" destId="{2BB6E634-55D5-4B05-B576-488D10C2FFFF}" srcOrd="0" destOrd="0" presId="urn:microsoft.com/office/officeart/2005/8/layout/cycle2"/>
    <dgm:cxn modelId="{710C5111-0CBC-4224-ACD2-408FF748E580}" srcId="{41F2850B-D947-40B6-A8B3-D4D10A0B7BD3}" destId="{59216A96-7642-4E8A-B963-C7A7BE7BEAC7}" srcOrd="1" destOrd="0" parTransId="{9213501B-DBBC-4262-BA5C-3FDCE6B06531}" sibTransId="{2812BDF7-3F82-4630-AB8D-3294736C784B}"/>
    <dgm:cxn modelId="{DFF8D483-0525-FC4C-B32A-48AB7101D043}" type="presOf" srcId="{9DB7D736-922F-48F9-A978-26B495C90AE5}" destId="{4D8FE4F0-EB59-4B83-B4D8-CA1D4FAD7E4A}" srcOrd="0" destOrd="0" presId="urn:microsoft.com/office/officeart/2005/8/layout/cycle2"/>
    <dgm:cxn modelId="{5778CB36-1C19-EB4B-90D3-EC99B5D8EFB1}" type="presOf" srcId="{2812BDF7-3F82-4630-AB8D-3294736C784B}" destId="{268943D3-43B9-4ECB-A0AF-0AD09326D623}" srcOrd="0" destOrd="0" presId="urn:microsoft.com/office/officeart/2005/8/layout/cycle2"/>
    <dgm:cxn modelId="{5CB9355E-53B1-4643-B283-7C5EE7859EB2}" srcId="{41F2850B-D947-40B6-A8B3-D4D10A0B7BD3}" destId="{9DB7D736-922F-48F9-A978-26B495C90AE5}" srcOrd="0" destOrd="0" parTransId="{E2E8BE1A-4087-4DB2-A5F0-0BCF402C1C2F}" sibTransId="{D984ACF6-8793-4E72-B8BF-D2705A375C7D}"/>
    <dgm:cxn modelId="{FC0EFB87-E3A8-E24F-87CF-92C4FD5B71FE}" type="presOf" srcId="{41F2850B-D947-40B6-A8B3-D4D10A0B7BD3}" destId="{92EE1A45-030F-4347-86F6-52B5F999858A}" srcOrd="0" destOrd="0" presId="urn:microsoft.com/office/officeart/2005/8/layout/cycle2"/>
    <dgm:cxn modelId="{BEA62CD0-0516-614F-A751-1E265D1AA338}" type="presOf" srcId="{0421DD63-102C-49D9-B0AF-DE2734DA1E19}" destId="{941A5568-869A-4C74-9170-186A05073297}" srcOrd="0" destOrd="0" presId="urn:microsoft.com/office/officeart/2005/8/layout/cycle2"/>
    <dgm:cxn modelId="{01840C11-6436-6D4D-A98C-D4FF37452944}" type="presOf" srcId="{59216A96-7642-4E8A-B963-C7A7BE7BEAC7}" destId="{38E92C34-BAA0-4E2D-AC31-BA466E92DD21}" srcOrd="0" destOrd="0" presId="urn:microsoft.com/office/officeart/2005/8/layout/cycle2"/>
    <dgm:cxn modelId="{817422F8-D7DA-2546-AD6E-44AB50BBD6E7}" type="presOf" srcId="{F39E8683-F68B-45F2-8A4F-35AF38F346DC}" destId="{B456D551-D445-436E-A65A-E57EF061FF82}" srcOrd="1" destOrd="0" presId="urn:microsoft.com/office/officeart/2005/8/layout/cycle2"/>
    <dgm:cxn modelId="{35AA6981-FD83-D04F-90D0-D1B8D4556F8F}" type="presParOf" srcId="{92EE1A45-030F-4347-86F6-52B5F999858A}" destId="{4D8FE4F0-EB59-4B83-B4D8-CA1D4FAD7E4A}" srcOrd="0" destOrd="0" presId="urn:microsoft.com/office/officeart/2005/8/layout/cycle2"/>
    <dgm:cxn modelId="{96E44B0A-33D8-094E-874D-36ECDF4AF83C}" type="presParOf" srcId="{92EE1A45-030F-4347-86F6-52B5F999858A}" destId="{9B37BA6F-C0D6-47A9-A03C-DE52A1D1D49E}" srcOrd="1" destOrd="0" presId="urn:microsoft.com/office/officeart/2005/8/layout/cycle2"/>
    <dgm:cxn modelId="{A006C056-44B9-FB47-A0CC-486A3BF8BAFF}" type="presParOf" srcId="{9B37BA6F-C0D6-47A9-A03C-DE52A1D1D49E}" destId="{3D486969-CCD9-4FF3-8651-262516FE62F1}" srcOrd="0" destOrd="0" presId="urn:microsoft.com/office/officeart/2005/8/layout/cycle2"/>
    <dgm:cxn modelId="{6396E027-928E-0843-8487-3C0B0385406F}" type="presParOf" srcId="{92EE1A45-030F-4347-86F6-52B5F999858A}" destId="{38E92C34-BAA0-4E2D-AC31-BA466E92DD21}" srcOrd="2" destOrd="0" presId="urn:microsoft.com/office/officeart/2005/8/layout/cycle2"/>
    <dgm:cxn modelId="{25F67569-6D0D-CC4B-805E-BC2B85AF6EFE}" type="presParOf" srcId="{92EE1A45-030F-4347-86F6-52B5F999858A}" destId="{268943D3-43B9-4ECB-A0AF-0AD09326D623}" srcOrd="3" destOrd="0" presId="urn:microsoft.com/office/officeart/2005/8/layout/cycle2"/>
    <dgm:cxn modelId="{1628793B-EE14-0041-9B0B-5F0C38F8B1D7}" type="presParOf" srcId="{268943D3-43B9-4ECB-A0AF-0AD09326D623}" destId="{F9D896F5-CDD7-4719-B2C3-AB8EF15AA1FD}" srcOrd="0" destOrd="0" presId="urn:microsoft.com/office/officeart/2005/8/layout/cycle2"/>
    <dgm:cxn modelId="{B3B68974-EA66-354A-A9B6-A3BD76D2F61B}" type="presParOf" srcId="{92EE1A45-030F-4347-86F6-52B5F999858A}" destId="{2BB6E634-55D5-4B05-B576-488D10C2FFFF}" srcOrd="4" destOrd="0" presId="urn:microsoft.com/office/officeart/2005/8/layout/cycle2"/>
    <dgm:cxn modelId="{B8CC5DDC-7AF9-F447-989E-9F6DB3C3494E}" type="presParOf" srcId="{92EE1A45-030F-4347-86F6-52B5F999858A}" destId="{FC6329C3-67F8-456B-AFF5-F0163CB7D688}" srcOrd="5" destOrd="0" presId="urn:microsoft.com/office/officeart/2005/8/layout/cycle2"/>
    <dgm:cxn modelId="{165EDD1B-AB18-BE49-A699-D37C6E21282A}" type="presParOf" srcId="{FC6329C3-67F8-456B-AFF5-F0163CB7D688}" destId="{B456D551-D445-436E-A65A-E57EF061FF82}" srcOrd="0" destOrd="0" presId="urn:microsoft.com/office/officeart/2005/8/layout/cycle2"/>
    <dgm:cxn modelId="{31A75F0E-8884-0C4A-8AC5-FC98B8BA7A34}" type="presParOf" srcId="{92EE1A45-030F-4347-86F6-52B5F999858A}" destId="{941A5568-869A-4C74-9170-186A05073297}" srcOrd="6" destOrd="0" presId="urn:microsoft.com/office/officeart/2005/8/layout/cycle2"/>
    <dgm:cxn modelId="{1F167DDA-8C3F-2D45-8D9C-3910EE52ADD5}" type="presParOf" srcId="{92EE1A45-030F-4347-86F6-52B5F999858A}" destId="{812AE25C-2580-49C6-9B62-BFDD23C30726}" srcOrd="7" destOrd="0" presId="urn:microsoft.com/office/officeart/2005/8/layout/cycle2"/>
    <dgm:cxn modelId="{81C80FE0-BD98-F040-9790-5F58FA346069}" type="presParOf" srcId="{812AE25C-2580-49C6-9B62-BFDD23C30726}" destId="{0E6838F6-DA72-41EF-ADC9-53F957F6E27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8FE4F0-EB59-4B83-B4D8-CA1D4FAD7E4A}">
      <dsp:nvSpPr>
        <dsp:cNvPr id="0" name=""/>
        <dsp:cNvSpPr/>
      </dsp:nvSpPr>
      <dsp:spPr>
        <a:xfrm>
          <a:off x="3201082" y="151"/>
          <a:ext cx="1132284" cy="1132284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50-74 años</a:t>
          </a:r>
          <a:endParaRPr lang="es-MX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66901" y="165970"/>
        <a:ext cx="800646" cy="800646"/>
      </dsp:txXfrm>
    </dsp:sp>
    <dsp:sp modelId="{9B37BA6F-C0D6-47A9-A03C-DE52A1D1D49E}">
      <dsp:nvSpPr>
        <dsp:cNvPr id="0" name=""/>
        <dsp:cNvSpPr/>
      </dsp:nvSpPr>
      <dsp:spPr>
        <a:xfrm rot="2700000">
          <a:off x="4211897" y="970673"/>
          <a:ext cx="301558" cy="3821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kern="1200"/>
        </a:p>
      </dsp:txBody>
      <dsp:txXfrm>
        <a:off x="4225146" y="1015117"/>
        <a:ext cx="211091" cy="229287"/>
      </dsp:txXfrm>
    </dsp:sp>
    <dsp:sp modelId="{38E92C34-BAA0-4E2D-AC31-BA466E92DD21}">
      <dsp:nvSpPr>
        <dsp:cNvPr id="0" name=""/>
        <dsp:cNvSpPr/>
      </dsp:nvSpPr>
      <dsp:spPr>
        <a:xfrm>
          <a:off x="4404057" y="1203126"/>
          <a:ext cx="1132284" cy="1132284"/>
        </a:xfrm>
        <a:prstGeom prst="ellipse">
          <a:avLst/>
        </a:prstGeom>
        <a:gradFill rotWithShape="0">
          <a:gsLst>
            <a:gs pos="0">
              <a:schemeClr val="accent5">
                <a:hueOff val="2344826"/>
                <a:satOff val="-18899"/>
                <a:lumOff val="5360"/>
                <a:alphaOff val="0"/>
                <a:shade val="51000"/>
                <a:satMod val="130000"/>
              </a:schemeClr>
            </a:gs>
            <a:gs pos="80000">
              <a:schemeClr val="accent5">
                <a:hueOff val="2344826"/>
                <a:satOff val="-18899"/>
                <a:lumOff val="5360"/>
                <a:alphaOff val="0"/>
                <a:shade val="93000"/>
                <a:satMod val="130000"/>
              </a:schemeClr>
            </a:gs>
            <a:gs pos="100000">
              <a:schemeClr val="accent5">
                <a:hueOff val="2344826"/>
                <a:satOff val="-18899"/>
                <a:lumOff val="536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H:M</a:t>
          </a:r>
          <a:endParaRPr lang="es-MX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569876" y="1368945"/>
        <a:ext cx="800646" cy="800646"/>
      </dsp:txXfrm>
    </dsp:sp>
    <dsp:sp modelId="{268943D3-43B9-4ECB-A0AF-0AD09326D623}">
      <dsp:nvSpPr>
        <dsp:cNvPr id="0" name=""/>
        <dsp:cNvSpPr/>
      </dsp:nvSpPr>
      <dsp:spPr>
        <a:xfrm rot="8265255">
          <a:off x="4198355" y="2143138"/>
          <a:ext cx="299594" cy="3821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2344826"/>
                <a:satOff val="-18899"/>
                <a:lumOff val="5360"/>
                <a:alphaOff val="0"/>
                <a:shade val="51000"/>
                <a:satMod val="130000"/>
              </a:schemeClr>
            </a:gs>
            <a:gs pos="80000">
              <a:schemeClr val="accent5">
                <a:hueOff val="2344826"/>
                <a:satOff val="-18899"/>
                <a:lumOff val="5360"/>
                <a:alphaOff val="0"/>
                <a:shade val="93000"/>
                <a:satMod val="130000"/>
              </a:schemeClr>
            </a:gs>
            <a:gs pos="100000">
              <a:schemeClr val="accent5">
                <a:hueOff val="2344826"/>
                <a:satOff val="-18899"/>
                <a:lumOff val="536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kern="1200"/>
        </a:p>
      </dsp:txBody>
      <dsp:txXfrm rot="10800000">
        <a:off x="4276561" y="2189354"/>
        <a:ext cx="209716" cy="229287"/>
      </dsp:txXfrm>
    </dsp:sp>
    <dsp:sp modelId="{2BB6E634-55D5-4B05-B576-488D10C2FFFF}">
      <dsp:nvSpPr>
        <dsp:cNvPr id="0" name=""/>
        <dsp:cNvSpPr/>
      </dsp:nvSpPr>
      <dsp:spPr>
        <a:xfrm>
          <a:off x="2922708" y="2395466"/>
          <a:ext cx="1469263" cy="1132284"/>
        </a:xfrm>
        <a:prstGeom prst="ellipse">
          <a:avLst/>
        </a:prstGeom>
        <a:gradFill rotWithShape="0">
          <a:gsLst>
            <a:gs pos="0">
              <a:schemeClr val="accent5">
                <a:hueOff val="4689652"/>
                <a:satOff val="-37799"/>
                <a:lumOff val="10719"/>
                <a:alphaOff val="0"/>
                <a:shade val="51000"/>
                <a:satMod val="130000"/>
              </a:schemeClr>
            </a:gs>
            <a:gs pos="80000">
              <a:schemeClr val="accent5">
                <a:hueOff val="4689652"/>
                <a:satOff val="-37799"/>
                <a:lumOff val="10719"/>
                <a:alphaOff val="0"/>
                <a:shade val="93000"/>
                <a:satMod val="130000"/>
              </a:schemeClr>
            </a:gs>
            <a:gs pos="100000">
              <a:schemeClr val="accent5">
                <a:hueOff val="4689652"/>
                <a:satOff val="-37799"/>
                <a:lumOff val="10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Sin APP o AHF de CCR</a:t>
          </a:r>
          <a:endParaRPr lang="es-MX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37877" y="2561285"/>
        <a:ext cx="1038925" cy="800646"/>
      </dsp:txXfrm>
    </dsp:sp>
    <dsp:sp modelId="{FC6329C3-67F8-456B-AFF5-F0163CB7D688}">
      <dsp:nvSpPr>
        <dsp:cNvPr id="0" name=""/>
        <dsp:cNvSpPr/>
      </dsp:nvSpPr>
      <dsp:spPr>
        <a:xfrm rot="13649199">
          <a:off x="3026274" y="2183200"/>
          <a:ext cx="185238" cy="3821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4689652"/>
                <a:satOff val="-37799"/>
                <a:lumOff val="10719"/>
                <a:alphaOff val="0"/>
                <a:shade val="51000"/>
                <a:satMod val="130000"/>
              </a:schemeClr>
            </a:gs>
            <a:gs pos="80000">
              <a:schemeClr val="accent5">
                <a:hueOff val="4689652"/>
                <a:satOff val="-37799"/>
                <a:lumOff val="10719"/>
                <a:alphaOff val="0"/>
                <a:shade val="93000"/>
                <a:satMod val="130000"/>
              </a:schemeClr>
            </a:gs>
            <a:gs pos="100000">
              <a:schemeClr val="accent5">
                <a:hueOff val="4689652"/>
                <a:satOff val="-37799"/>
                <a:lumOff val="10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kern="1200"/>
        </a:p>
      </dsp:txBody>
      <dsp:txXfrm rot="10800000">
        <a:off x="3072836" y="2280110"/>
        <a:ext cx="129667" cy="229287"/>
      </dsp:txXfrm>
    </dsp:sp>
    <dsp:sp modelId="{941A5568-869A-4C74-9170-186A05073297}">
      <dsp:nvSpPr>
        <dsp:cNvPr id="0" name=""/>
        <dsp:cNvSpPr/>
      </dsp:nvSpPr>
      <dsp:spPr>
        <a:xfrm>
          <a:off x="1778858" y="1203126"/>
          <a:ext cx="1570784" cy="1132284"/>
        </a:xfrm>
        <a:prstGeom prst="ellipse">
          <a:avLst/>
        </a:prstGeom>
        <a:gradFill rotWithShape="0">
          <a:gsLst>
            <a:gs pos="0">
              <a:schemeClr val="accent5">
                <a:hueOff val="7034478"/>
                <a:satOff val="-56698"/>
                <a:lumOff val="16079"/>
                <a:alphaOff val="0"/>
                <a:shade val="51000"/>
                <a:satMod val="130000"/>
              </a:schemeClr>
            </a:gs>
            <a:gs pos="80000">
              <a:schemeClr val="accent5">
                <a:hueOff val="7034478"/>
                <a:satOff val="-56698"/>
                <a:lumOff val="16079"/>
                <a:alphaOff val="0"/>
                <a:shade val="93000"/>
                <a:satMod val="130000"/>
              </a:schemeClr>
            </a:gs>
            <a:gs pos="100000">
              <a:schemeClr val="accent5">
                <a:hueOff val="7034478"/>
                <a:satOff val="-56698"/>
                <a:lumOff val="1607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Asx</a:t>
          </a:r>
          <a:endParaRPr lang="es-MX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08894" y="1368945"/>
        <a:ext cx="1110712" cy="800646"/>
      </dsp:txXfrm>
    </dsp:sp>
    <dsp:sp modelId="{812AE25C-2580-49C6-9B62-BFDD23C30726}">
      <dsp:nvSpPr>
        <dsp:cNvPr id="0" name=""/>
        <dsp:cNvSpPr/>
      </dsp:nvSpPr>
      <dsp:spPr>
        <a:xfrm rot="18900000">
          <a:off x="3061364" y="952390"/>
          <a:ext cx="257382" cy="382145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7034478"/>
                <a:satOff val="-56698"/>
                <a:lumOff val="16079"/>
                <a:alphaOff val="0"/>
                <a:shade val="51000"/>
                <a:satMod val="130000"/>
              </a:schemeClr>
            </a:gs>
            <a:gs pos="80000">
              <a:schemeClr val="accent5">
                <a:hueOff val="7034478"/>
                <a:satOff val="-56698"/>
                <a:lumOff val="16079"/>
                <a:alphaOff val="0"/>
                <a:shade val="93000"/>
                <a:satMod val="130000"/>
              </a:schemeClr>
            </a:gs>
            <a:gs pos="100000">
              <a:schemeClr val="accent5">
                <a:hueOff val="7034478"/>
                <a:satOff val="-56698"/>
                <a:lumOff val="1607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600" kern="1200"/>
        </a:p>
      </dsp:txBody>
      <dsp:txXfrm>
        <a:off x="3072672" y="1056119"/>
        <a:ext cx="180167" cy="2292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D1C30-49EA-FC4F-A50C-41BDE04750A4}" type="datetimeFigureOut">
              <a:rPr lang="es-ES_tradnl" smtClean="0"/>
              <a:t>20/03/19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436049-6895-CD47-B15B-8ABE0FA3614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844943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dirty="0" err="1"/>
              <a:t>Lesions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&gt;25% </a:t>
            </a:r>
            <a:r>
              <a:rPr lang="es-ES_tradnl" dirty="0" err="1"/>
              <a:t>villous</a:t>
            </a:r>
            <a:r>
              <a:rPr lang="es-ES_tradnl" dirty="0"/>
              <a:t> </a:t>
            </a:r>
            <a:r>
              <a:rPr lang="es-ES_tradnl" dirty="0" err="1"/>
              <a:t>elements</a:t>
            </a:r>
            <a:r>
              <a:rPr lang="es-ES_tradnl" dirty="0"/>
              <a:t> are </a:t>
            </a:r>
            <a:r>
              <a:rPr lang="es-ES_tradnl" dirty="0" err="1"/>
              <a:t>termed</a:t>
            </a:r>
            <a:r>
              <a:rPr lang="es-ES_tradnl" dirty="0"/>
              <a:t> </a:t>
            </a:r>
            <a:r>
              <a:rPr lang="es-ES_tradnl" dirty="0" err="1"/>
              <a:t>tubulovillous</a:t>
            </a:r>
            <a:r>
              <a:rPr lang="es-ES_tradnl" dirty="0"/>
              <a:t> and </a:t>
            </a:r>
            <a:r>
              <a:rPr lang="es-ES_tradnl" dirty="0" err="1"/>
              <a:t>those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&gt;75% </a:t>
            </a:r>
            <a:r>
              <a:rPr lang="es-ES_tradnl" dirty="0" err="1"/>
              <a:t>villous</a:t>
            </a:r>
            <a:r>
              <a:rPr lang="es-ES_tradnl" dirty="0"/>
              <a:t> </a:t>
            </a:r>
            <a:r>
              <a:rPr lang="es-ES_tradnl" dirty="0" err="1"/>
              <a:t>elements</a:t>
            </a:r>
            <a:r>
              <a:rPr lang="es-ES_tradnl" dirty="0"/>
              <a:t> </a:t>
            </a:r>
            <a:r>
              <a:rPr lang="es-ES_tradnl" dirty="0" err="1"/>
              <a:t>villous</a:t>
            </a:r>
            <a:r>
              <a:rPr lang="es-ES_tradnl" dirty="0"/>
              <a:t>. </a:t>
            </a:r>
            <a:r>
              <a:rPr lang="es-ES_tradnl" dirty="0" err="1"/>
              <a:t>Villous</a:t>
            </a:r>
            <a:r>
              <a:rPr lang="es-ES_tradnl" dirty="0"/>
              <a:t> </a:t>
            </a:r>
            <a:r>
              <a:rPr lang="es-ES_tradnl" dirty="0" err="1"/>
              <a:t>elements</a:t>
            </a:r>
            <a:r>
              <a:rPr lang="es-ES_tradnl" dirty="0"/>
              <a:t> and </a:t>
            </a:r>
            <a:r>
              <a:rPr lang="es-ES_tradnl" dirty="0" err="1"/>
              <a:t>invasive</a:t>
            </a:r>
            <a:r>
              <a:rPr lang="es-ES_tradnl" dirty="0"/>
              <a:t> </a:t>
            </a:r>
            <a:r>
              <a:rPr lang="es-ES_tradnl" dirty="0" err="1"/>
              <a:t>cancer</a:t>
            </a:r>
            <a:r>
              <a:rPr lang="es-ES_tradnl" dirty="0"/>
              <a:t> are </a:t>
            </a:r>
            <a:r>
              <a:rPr lang="es-ES_tradnl" dirty="0" err="1"/>
              <a:t>associated</a:t>
            </a:r>
            <a:r>
              <a:rPr lang="es-ES_tradnl" dirty="0"/>
              <a:t> </a:t>
            </a:r>
            <a:r>
              <a:rPr lang="es-ES_tradnl" dirty="0" err="1"/>
              <a:t>with</a:t>
            </a:r>
            <a:r>
              <a:rPr lang="es-ES_tradnl" dirty="0"/>
              <a:t> </a:t>
            </a:r>
            <a:r>
              <a:rPr lang="es-ES_tradnl" dirty="0" err="1"/>
              <a:t>increasing</a:t>
            </a:r>
            <a:r>
              <a:rPr lang="es-ES_tradnl" dirty="0"/>
              <a:t> </a:t>
            </a:r>
            <a:r>
              <a:rPr lang="es-ES_tradnl" dirty="0" err="1"/>
              <a:t>size</a:t>
            </a:r>
            <a:r>
              <a:rPr lang="es-ES_tradnl" dirty="0"/>
              <a:t> of adenomas</a:t>
            </a:r>
          </a:p>
          <a:p>
            <a:endParaRPr lang="es-ES_tradnl" dirty="0"/>
          </a:p>
          <a:p>
            <a:r>
              <a:rPr lang="es-ES_tradnl" dirty="0"/>
              <a:t>El objetivo del tamizaje como se comento es disminuir la incidencia y mortalidad de CRC y para lograr esto se necesita detectar CRC en estadio temprano (curable) y lesiones precancerosas de alto riesgo, siendo las 2 mas importantes los adenomas y  las lesiones serradas.</a:t>
            </a:r>
          </a:p>
          <a:p>
            <a:endParaRPr lang="es-ES_tradn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/>
              <a:t>A: </a:t>
            </a: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 (8-mm diameter) conventional adenoma. The red lines are surface blood vessels </a:t>
            </a:r>
            <a:endParaRPr lang="es-MX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/>
              <a:t>D: </a:t>
            </a:r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sessile serrated polyp without cytologic dysplasia. Note the absence of blood vessels on the surface </a:t>
            </a:r>
            <a:endParaRPr lang="es-MX" dirty="0"/>
          </a:p>
          <a:p>
            <a:r>
              <a:rPr lang="es-ES_tradnl" dirty="0"/>
              <a:t>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D6A46-EDD4-9D48-990D-769C0E44F412}" type="slidenum">
              <a:rPr lang="es-ES_tradnl" smtClean="0"/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96783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Endoscopia de seguimiento o vigilancia: aquella que se realiza en pacientes con CRC o lesiones premalignas previamente detectadas o aquella que se da en EII para busqueda de displasia.</a:t>
            </a:r>
          </a:p>
          <a:p>
            <a:endParaRPr lang="es-MX" dirty="0"/>
          </a:p>
          <a:p>
            <a:r>
              <a:rPr lang="es-MX" dirty="0"/>
              <a:t>Diagnostica: aquella que se realiza para investigar pacientes con sintomas o test de screening + diferentes de la colonoscopia. (x ej si realizamos como metodo de tamizaje un FIT y sale positivo la colonos que realizariamos ya no seria de tamizaje si no de busqueda o  diagnostica)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D6A46-EDD4-9D48-990D-769C0E44F412}" type="slidenum">
              <a:rPr lang="es-ES_tradnl" smtClean="0"/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037037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68D76-3B5F-40FD-A4B7-901FCF09CB61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120144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Realizar tamizaje con cualquier tecnica es costo efectivo VS no realizar tamizaje.</a:t>
            </a:r>
          </a:p>
          <a:p>
            <a:endParaRPr lang="es-MX" dirty="0"/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traditional tests are  more cost-effective than the newer modalities, including  CT colonography, FIT–fecal DNA, capsule colonoscopy, </a:t>
            </a:r>
          </a:p>
          <a:p>
            <a:endParaRPr lang="es-MX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Sensibilidades y especificiad son variables según la literatura asi mismo según el tamaño de los adenomas, x ej para coloTC va a caer a 86% tanto E como S, en polipos de 6-9 mm.</a:t>
            </a:r>
            <a:endParaRPr lang="es-MX" dirty="0"/>
          </a:p>
          <a:p>
            <a: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s-MX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s-MX" dirty="0"/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D6A46-EDD4-9D48-990D-769C0E44F412}" type="slidenum">
              <a:rPr lang="es-ES_tradnl" smtClean="0"/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79677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1 Marcador de imagen de diapositiva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2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107523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0FEA57E2-A495-944B-8561-AB99D396EA19}" type="slidenum">
              <a:rPr lang="es-MX" sz="1200">
                <a:latin typeface="Arial" charset="0"/>
              </a:rPr>
              <a:pPr eaLnBrk="1" hangingPunct="1"/>
              <a:t>36</a:t>
            </a:fld>
            <a:endParaRPr lang="es-MX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563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EC4F-353B-FB48-8F20-35B5897F1F6F}" type="datetimeFigureOut">
              <a:rPr lang="en-US" smtClean="0"/>
              <a:t>20/03/19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1A5EE8-D8D2-D84A-AF3E-E9007480C10D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EC4F-353B-FB48-8F20-35B5897F1F6F}" type="datetimeFigureOut">
              <a:rPr lang="en-US" smtClean="0"/>
              <a:t>20/03/19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5EE8-D8D2-D84A-AF3E-E9007480C10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EC4F-353B-FB48-8F20-35B5897F1F6F}" type="datetimeFigureOut">
              <a:rPr lang="en-US" smtClean="0"/>
              <a:t>20/03/19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5EE8-D8D2-D84A-AF3E-E9007480C10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48200" y="1600202"/>
            <a:ext cx="4038600" cy="4525963"/>
          </a:xfrm>
        </p:spPr>
        <p:txBody>
          <a:bodyPr rtlCol="0">
            <a:normAutofit/>
          </a:bodyPr>
          <a:lstStyle/>
          <a:p>
            <a:pPr lvl="0"/>
            <a:endParaRPr lang="es-MX" noProof="0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B2EE6-725C-B947-934B-3AA650F4F18B}" type="slidenum">
              <a:rPr lang="es-ES"/>
              <a:pPr>
                <a:defRPr/>
              </a:pPr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2581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EC4F-353B-FB48-8F20-35B5897F1F6F}" type="datetimeFigureOut">
              <a:rPr lang="en-US" smtClean="0"/>
              <a:t>20/03/19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5EE8-D8D2-D84A-AF3E-E9007480C10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EC4F-353B-FB48-8F20-35B5897F1F6F}" type="datetimeFigureOut">
              <a:rPr lang="en-US" smtClean="0"/>
              <a:t>20/03/19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5EE8-D8D2-D84A-AF3E-E9007480C10D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EC4F-353B-FB48-8F20-35B5897F1F6F}" type="datetimeFigureOut">
              <a:rPr lang="en-US" smtClean="0"/>
              <a:t>20/03/19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5EE8-D8D2-D84A-AF3E-E9007480C10D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EC4F-353B-FB48-8F20-35B5897F1F6F}" type="datetimeFigureOut">
              <a:rPr lang="en-US" smtClean="0"/>
              <a:t>20/03/19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5EE8-D8D2-D84A-AF3E-E9007480C10D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EC4F-353B-FB48-8F20-35B5897F1F6F}" type="datetimeFigureOut">
              <a:rPr lang="en-US" smtClean="0"/>
              <a:t>20/03/19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5EE8-D8D2-D84A-AF3E-E9007480C10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EC4F-353B-FB48-8F20-35B5897F1F6F}" type="datetimeFigureOut">
              <a:rPr lang="en-US" smtClean="0"/>
              <a:t>20/03/19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5EE8-D8D2-D84A-AF3E-E9007480C10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EC4F-353B-FB48-8F20-35B5897F1F6F}" type="datetimeFigureOut">
              <a:rPr lang="en-US" smtClean="0"/>
              <a:t>20/03/19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5EE8-D8D2-D84A-AF3E-E9007480C10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5EC4F-353B-FB48-8F20-35B5897F1F6F}" type="datetimeFigureOut">
              <a:rPr lang="en-US" smtClean="0"/>
              <a:t>20/03/19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1A5EE8-D8D2-D84A-AF3E-E9007480C10D}" type="slidenum">
              <a:rPr lang="en-US" smtClean="0"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_tradnl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60A5EC4F-353B-FB48-8F20-35B5897F1F6F}" type="datetimeFigureOut">
              <a:rPr lang="en-US" smtClean="0"/>
              <a:t>20/03/19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A41A5EE8-D8D2-D84A-AF3E-E9007480C10D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"/><Relationship Id="rId3" Type="http://schemas.openxmlformats.org/officeDocument/2006/relationships/image" Target="../media/image23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4" Type="http://schemas.openxmlformats.org/officeDocument/2006/relationships/image" Target="../media/image37.jpeg"/><Relationship Id="rId5" Type="http://schemas.openxmlformats.org/officeDocument/2006/relationships/image" Target="../media/image38.jpe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87864" y="731450"/>
            <a:ext cx="7878450" cy="3566160"/>
          </a:xfrm>
        </p:spPr>
        <p:txBody>
          <a:bodyPr>
            <a:normAutofit/>
          </a:bodyPr>
          <a:lstStyle/>
          <a:p>
            <a:r>
              <a:rPr lang="es-MX" sz="3200" dirty="0" smtClean="0">
                <a:latin typeface="Arial"/>
                <a:cs typeface="Arial"/>
              </a:rPr>
              <a:t>TAMIZAJE EN CANCER COLORRECTAL. </a:t>
            </a:r>
            <a:br>
              <a:rPr lang="es-MX" sz="3200" dirty="0" smtClean="0">
                <a:latin typeface="Arial"/>
                <a:cs typeface="Arial"/>
              </a:rPr>
            </a:br>
            <a:r>
              <a:rPr lang="es-MX" sz="3200" dirty="0" smtClean="0">
                <a:latin typeface="Arial"/>
                <a:cs typeface="Arial"/>
              </a:rPr>
              <a:t>Resultados del programa en</a:t>
            </a:r>
            <a:r>
              <a:rPr lang="es-ES" sz="3200" dirty="0">
                <a:latin typeface="Arial"/>
                <a:cs typeface="Arial"/>
              </a:rPr>
              <a:t> </a:t>
            </a:r>
            <a:r>
              <a:rPr lang="es-ES" sz="3200" dirty="0" smtClean="0">
                <a:latin typeface="Arial"/>
                <a:cs typeface="Arial"/>
              </a:rPr>
              <a:t>México </a:t>
            </a:r>
            <a:endParaRPr lang="es-MX" sz="4800" dirty="0">
              <a:latin typeface="Arial"/>
              <a:cs typeface="Arial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25038" y="4642360"/>
            <a:ext cx="6604461" cy="1618609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s-MX" b="1" dirty="0" err="1" smtClean="0">
                <a:solidFill>
                  <a:schemeClr val="accent6">
                    <a:lumMod val="75000"/>
                  </a:schemeClr>
                </a:solidFill>
              </a:rPr>
              <a:t>Acad</a:t>
            </a:r>
            <a:r>
              <a:rPr lang="es-MX" b="1" dirty="0" smtClean="0">
                <a:solidFill>
                  <a:schemeClr val="accent6">
                    <a:lumMod val="75000"/>
                  </a:schemeClr>
                </a:solidFill>
              </a:rPr>
              <a:t>. Dra. Angelica Hernández </a:t>
            </a:r>
            <a:r>
              <a:rPr lang="es-MX" b="1" dirty="0">
                <a:solidFill>
                  <a:schemeClr val="accent6">
                    <a:lumMod val="75000"/>
                  </a:schemeClr>
                </a:solidFill>
              </a:rPr>
              <a:t>G</a:t>
            </a:r>
            <a:r>
              <a:rPr lang="es-MX" b="1" dirty="0" smtClean="0">
                <a:solidFill>
                  <a:schemeClr val="accent6">
                    <a:lumMod val="75000"/>
                  </a:schemeClr>
                </a:solidFill>
              </a:rPr>
              <a:t>uerrero</a:t>
            </a:r>
          </a:p>
          <a:p>
            <a:pPr algn="l"/>
            <a:r>
              <a:rPr lang="es-MX" b="1" dirty="0" smtClean="0">
                <a:solidFill>
                  <a:schemeClr val="accent6">
                    <a:lumMod val="75000"/>
                  </a:schemeClr>
                </a:solidFill>
              </a:rPr>
              <a:t>Gastroenterología </a:t>
            </a:r>
          </a:p>
          <a:p>
            <a:pPr algn="l"/>
            <a:r>
              <a:rPr lang="es-MX" b="1" dirty="0" smtClean="0">
                <a:solidFill>
                  <a:schemeClr val="accent6">
                    <a:lumMod val="75000"/>
                  </a:schemeClr>
                </a:solidFill>
              </a:rPr>
              <a:t>Endoscopía gastrointestinal</a:t>
            </a:r>
          </a:p>
          <a:p>
            <a:pPr algn="l"/>
            <a:r>
              <a:rPr lang="es-MX" b="1" dirty="0" smtClean="0">
                <a:solidFill>
                  <a:schemeClr val="accent6">
                    <a:lumMod val="75000"/>
                  </a:schemeClr>
                </a:solidFill>
              </a:rPr>
              <a:t>Instituto Nacional de Cancerología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</a:rPr>
              <a:t>de 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es-ES" b="1" dirty="0" smtClean="0">
                <a:solidFill>
                  <a:schemeClr val="accent6">
                    <a:lumMod val="75000"/>
                  </a:schemeClr>
                </a:solidFill>
              </a:rPr>
              <a:t>éxico</a:t>
            </a:r>
            <a:endParaRPr lang="es-MX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074" name="Picture 2" descr="Image result for cancer colon y polip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8098">
            <a:off x="7024863" y="123429"/>
            <a:ext cx="2649357" cy="240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5974" y="0"/>
            <a:ext cx="2961180" cy="2052581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4145972" cy="205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837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8599"/>
            <a:ext cx="9144000" cy="546080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869872" y="6474923"/>
            <a:ext cx="51807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000" dirty="0" smtClean="0">
                <a:solidFill>
                  <a:schemeClr val="tx2">
                    <a:lumMod val="75000"/>
                  </a:schemeClr>
                </a:solidFill>
              </a:rPr>
              <a:t>NCCN GUIDELLINES VERSION 1.2018 COLORECTAL CANCER SCREENING</a:t>
            </a:r>
            <a:endParaRPr lang="es-ES_tradnl" sz="1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238536" y="2302329"/>
            <a:ext cx="1896550" cy="3693319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s-ES_tradnl" dirty="0" smtClean="0"/>
          </a:p>
          <a:p>
            <a:r>
              <a:rPr lang="es-ES_tradnl" dirty="0" err="1" smtClean="0">
                <a:latin typeface="Arial"/>
                <a:cs typeface="Arial"/>
              </a:rPr>
              <a:t>Colonoscop</a:t>
            </a:r>
            <a:r>
              <a:rPr lang="es-ES" dirty="0" err="1" smtClean="0">
                <a:latin typeface="Arial"/>
                <a:cs typeface="Arial"/>
              </a:rPr>
              <a:t>ía</a:t>
            </a:r>
            <a:endParaRPr lang="es-ES" dirty="0" smtClean="0">
              <a:latin typeface="Arial"/>
              <a:cs typeface="Arial"/>
            </a:endParaRPr>
          </a:p>
          <a:p>
            <a:endParaRPr lang="es-ES" dirty="0">
              <a:latin typeface="Arial"/>
              <a:cs typeface="Arial"/>
            </a:endParaRPr>
          </a:p>
          <a:p>
            <a:r>
              <a:rPr lang="es-ES" dirty="0" smtClean="0">
                <a:latin typeface="Arial"/>
                <a:cs typeface="Arial"/>
              </a:rPr>
              <a:t>Basadas en heces 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s-ES" dirty="0" smtClean="0">
                <a:latin typeface="Arial"/>
                <a:cs typeface="Arial"/>
              </a:rPr>
              <a:t>Guayaco 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s-ES" dirty="0" smtClean="0">
                <a:latin typeface="Arial"/>
                <a:cs typeface="Arial"/>
              </a:rPr>
              <a:t>PIF = FIT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s-ES" dirty="0" smtClean="0">
                <a:latin typeface="Arial"/>
                <a:cs typeface="Arial"/>
              </a:rPr>
              <a:t>FIT + DNA</a:t>
            </a:r>
            <a:endParaRPr lang="es-ES" dirty="0">
              <a:latin typeface="Arial"/>
              <a:cs typeface="Arial"/>
            </a:endParaRPr>
          </a:p>
          <a:p>
            <a:r>
              <a:rPr lang="es-ES" dirty="0" err="1" smtClean="0">
                <a:latin typeface="Arial"/>
                <a:cs typeface="Arial"/>
              </a:rPr>
              <a:t>Sigmoidoscopia</a:t>
            </a:r>
            <a:r>
              <a:rPr lang="es-ES" dirty="0" smtClean="0">
                <a:latin typeface="Arial"/>
                <a:cs typeface="Arial"/>
              </a:rPr>
              <a:t> flexible</a:t>
            </a:r>
            <a:endParaRPr lang="es-ES" dirty="0">
              <a:latin typeface="Arial"/>
              <a:cs typeface="Arial"/>
            </a:endParaRPr>
          </a:p>
          <a:p>
            <a:r>
              <a:rPr lang="es-ES" dirty="0" err="1" smtClean="0">
                <a:latin typeface="Arial"/>
                <a:cs typeface="Arial"/>
              </a:rPr>
              <a:t>Colonografía</a:t>
            </a:r>
            <a:r>
              <a:rPr lang="es-ES" dirty="0" smtClean="0">
                <a:latin typeface="Arial"/>
                <a:cs typeface="Arial"/>
              </a:rPr>
              <a:t> TC</a:t>
            </a:r>
          </a:p>
          <a:p>
            <a:endParaRPr lang="es-ES" dirty="0">
              <a:latin typeface="Arial"/>
              <a:cs typeface="Arial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1371600" y="1655997"/>
            <a:ext cx="1763486" cy="615553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atin typeface="Arial"/>
                <a:cs typeface="Arial"/>
              </a:rPr>
              <a:t>MODALIDADES DE TAMIZA</a:t>
            </a:r>
            <a:r>
              <a:rPr lang="es-ES" dirty="0" smtClean="0"/>
              <a:t>JE</a:t>
            </a:r>
          </a:p>
        </p:txBody>
      </p:sp>
    </p:spTree>
    <p:extLst>
      <p:ext uri="{BB962C8B-B14F-4D97-AF65-F5344CB8AC3E}">
        <p14:creationId xmlns:p14="http://schemas.microsoft.com/office/powerpoint/2010/main" val="14341329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8599"/>
            <a:ext cx="9144000" cy="546080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869872" y="6474923"/>
            <a:ext cx="51807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000" smtClean="0">
                <a:solidFill>
                  <a:schemeClr val="bg1"/>
                </a:solidFill>
              </a:rPr>
              <a:t>NCCN GUIDELLINES VERSION 1.2018 COLORECTAL CANCER SCREENING</a:t>
            </a:r>
            <a:endParaRPr lang="es-ES_tradnl" sz="1000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217142" y="2302329"/>
            <a:ext cx="1917944" cy="3970318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s-ES_tradnl" dirty="0" smtClean="0"/>
          </a:p>
          <a:p>
            <a:r>
              <a:rPr lang="es-ES_tradnl" b="1" u="sng" dirty="0" err="1" smtClean="0"/>
              <a:t>Colonoscop</a:t>
            </a:r>
            <a:r>
              <a:rPr lang="es-ES" b="1" u="sng" dirty="0" err="1" smtClean="0"/>
              <a:t>ía</a:t>
            </a:r>
            <a:endParaRPr lang="es-ES" b="1" u="sng" dirty="0" smtClean="0"/>
          </a:p>
          <a:p>
            <a:endParaRPr lang="es-ES" dirty="0"/>
          </a:p>
          <a:p>
            <a:r>
              <a:rPr lang="es-ES" dirty="0" smtClean="0"/>
              <a:t>Basadas en heces 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s-ES" strike="sngStrike" dirty="0" smtClean="0">
                <a:solidFill>
                  <a:srgbClr val="FF0000"/>
                </a:solidFill>
              </a:rPr>
              <a:t>Guayaco 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s-ES" b="1" u="sng" dirty="0" smtClean="0"/>
              <a:t>PIF = FIT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s-ES" strike="sngStrike" dirty="0" smtClean="0">
                <a:solidFill>
                  <a:srgbClr val="FF0000"/>
                </a:solidFill>
              </a:rPr>
              <a:t>FIT + DNA</a:t>
            </a:r>
          </a:p>
          <a:p>
            <a:pPr lvl="1"/>
            <a:endParaRPr lang="es-ES" dirty="0"/>
          </a:p>
          <a:p>
            <a:r>
              <a:rPr lang="es-ES" strike="sngStrike" dirty="0" err="1" smtClean="0">
                <a:solidFill>
                  <a:srgbClr val="FF0000"/>
                </a:solidFill>
              </a:rPr>
              <a:t>Sigmoidoscopia</a:t>
            </a:r>
            <a:r>
              <a:rPr lang="es-ES" strike="sngStrike" dirty="0" smtClean="0">
                <a:solidFill>
                  <a:srgbClr val="FF0000"/>
                </a:solidFill>
              </a:rPr>
              <a:t> flexible</a:t>
            </a:r>
          </a:p>
          <a:p>
            <a:endParaRPr lang="es-ES" strike="sngStrike" dirty="0">
              <a:solidFill>
                <a:srgbClr val="FF0000"/>
              </a:solidFill>
            </a:endParaRPr>
          </a:p>
          <a:p>
            <a:r>
              <a:rPr lang="es-ES" strike="sngStrike" dirty="0" err="1" smtClean="0">
                <a:solidFill>
                  <a:srgbClr val="FF0000"/>
                </a:solidFill>
              </a:rPr>
              <a:t>Colonografía</a:t>
            </a:r>
            <a:r>
              <a:rPr lang="es-ES" strike="sngStrike" dirty="0" smtClean="0">
                <a:solidFill>
                  <a:srgbClr val="FF0000"/>
                </a:solidFill>
              </a:rPr>
              <a:t> TC</a:t>
            </a:r>
          </a:p>
          <a:p>
            <a:endParaRPr lang="es-ES" dirty="0"/>
          </a:p>
        </p:txBody>
      </p:sp>
      <p:sp>
        <p:nvSpPr>
          <p:cNvPr id="5" name="CuadroTexto 4"/>
          <p:cNvSpPr txBox="1"/>
          <p:nvPr/>
        </p:nvSpPr>
        <p:spPr>
          <a:xfrm>
            <a:off x="1371600" y="1655997"/>
            <a:ext cx="1763486" cy="584776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600" dirty="0" smtClean="0">
                <a:latin typeface="Arial"/>
                <a:cs typeface="Arial"/>
              </a:rPr>
              <a:t>MODALIDADES DE TAMIZAJE</a:t>
            </a:r>
          </a:p>
        </p:txBody>
      </p:sp>
    </p:spTree>
    <p:extLst>
      <p:ext uri="{BB962C8B-B14F-4D97-AF65-F5344CB8AC3E}">
        <p14:creationId xmlns:p14="http://schemas.microsoft.com/office/powerpoint/2010/main" val="31349703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8599"/>
            <a:ext cx="9144000" cy="546080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869872" y="6474923"/>
            <a:ext cx="51807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000" smtClean="0">
                <a:solidFill>
                  <a:schemeClr val="bg1"/>
                </a:solidFill>
              </a:rPr>
              <a:t>NCCN GUIDELLINES VERSION 1.2018 COLORECTAL CANCER SCREENING</a:t>
            </a:r>
            <a:endParaRPr lang="es-ES_tradnl" sz="1000" dirty="0">
              <a:solidFill>
                <a:schemeClr val="bg1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5468320" y="3808668"/>
            <a:ext cx="3746241" cy="230832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_tradnl" sz="2800" dirty="0" smtClean="0">
                <a:solidFill>
                  <a:schemeClr val="bg1"/>
                </a:solidFill>
              </a:rPr>
              <a:t>Toda prueba de tamizaje anormal debe ir a </a:t>
            </a:r>
          </a:p>
          <a:p>
            <a:pPr algn="ctr"/>
            <a:endParaRPr lang="es-ES_tradnl" sz="2800" b="1" dirty="0">
              <a:solidFill>
                <a:schemeClr val="bg1"/>
              </a:solidFill>
            </a:endParaRPr>
          </a:p>
          <a:p>
            <a:pPr algn="ctr"/>
            <a:r>
              <a:rPr lang="es-ES_tradnl" sz="3200" b="1" dirty="0" smtClean="0">
                <a:solidFill>
                  <a:schemeClr val="bg1"/>
                </a:solidFill>
              </a:rPr>
              <a:t>COLONOSCOP</a:t>
            </a:r>
            <a:r>
              <a:rPr lang="es-ES" sz="3200" b="1" dirty="0" smtClean="0">
                <a:solidFill>
                  <a:schemeClr val="bg1"/>
                </a:solidFill>
              </a:rPr>
              <a:t>ÍA</a:t>
            </a:r>
            <a:endParaRPr lang="es-ES_tradnl" sz="3200" b="1" dirty="0">
              <a:solidFill>
                <a:schemeClr val="bg1"/>
              </a:solidFill>
            </a:endParaRPr>
          </a:p>
        </p:txBody>
      </p:sp>
      <p:sp>
        <p:nvSpPr>
          <p:cNvPr id="5" name="Flecha derecha 4"/>
          <p:cNvSpPr/>
          <p:nvPr/>
        </p:nvSpPr>
        <p:spPr>
          <a:xfrm>
            <a:off x="3955597" y="3722914"/>
            <a:ext cx="1575707" cy="48985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Flecha derecha 5"/>
          <p:cNvSpPr/>
          <p:nvPr/>
        </p:nvSpPr>
        <p:spPr>
          <a:xfrm>
            <a:off x="2996294" y="4957486"/>
            <a:ext cx="2535009" cy="48985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Flecha derecha 6"/>
          <p:cNvSpPr/>
          <p:nvPr/>
        </p:nvSpPr>
        <p:spPr>
          <a:xfrm>
            <a:off x="2996292" y="5558443"/>
            <a:ext cx="2535010" cy="489858"/>
          </a:xfrm>
          <a:prstGeom prst="right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CuadroTexto 7"/>
          <p:cNvSpPr txBox="1"/>
          <p:nvPr/>
        </p:nvSpPr>
        <p:spPr>
          <a:xfrm>
            <a:off x="1371600" y="2302329"/>
            <a:ext cx="1763486" cy="3847207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endParaRPr lang="es-ES_tradnl" dirty="0" smtClean="0"/>
          </a:p>
          <a:p>
            <a:r>
              <a:rPr lang="es-ES_tradnl" sz="1600" b="1" u="sng" dirty="0" err="1" smtClean="0"/>
              <a:t>Colonoscop</a:t>
            </a:r>
            <a:r>
              <a:rPr lang="es-ES" sz="1600" b="1" u="sng" dirty="0" err="1" smtClean="0"/>
              <a:t>ía</a:t>
            </a:r>
            <a:endParaRPr lang="es-ES" sz="1600" b="1" u="sng" dirty="0" smtClean="0"/>
          </a:p>
          <a:p>
            <a:endParaRPr lang="es-ES" sz="1600" dirty="0"/>
          </a:p>
          <a:p>
            <a:r>
              <a:rPr lang="es-ES" sz="1600" dirty="0" smtClean="0"/>
              <a:t>Basadas en heces 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s-ES" sz="1600" strike="sngStrike" dirty="0" smtClean="0">
                <a:solidFill>
                  <a:srgbClr val="FF0000"/>
                </a:solidFill>
              </a:rPr>
              <a:t>Guayaco 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s-ES" sz="1600" b="1" u="sng" dirty="0" smtClean="0"/>
              <a:t>PIF = FIT</a:t>
            </a:r>
          </a:p>
          <a:p>
            <a:pPr marL="742950" lvl="1" indent="-285750">
              <a:buFont typeface="Wingdings" charset="2"/>
              <a:buChar char="ü"/>
            </a:pPr>
            <a:r>
              <a:rPr lang="es-ES" sz="1600" strike="sngStrike" dirty="0" smtClean="0">
                <a:solidFill>
                  <a:srgbClr val="FF0000"/>
                </a:solidFill>
              </a:rPr>
              <a:t>FIT + DNA</a:t>
            </a:r>
          </a:p>
          <a:p>
            <a:pPr lvl="1"/>
            <a:endParaRPr lang="es-ES" sz="1600" dirty="0"/>
          </a:p>
          <a:p>
            <a:r>
              <a:rPr lang="es-ES" sz="1600" strike="sngStrike" dirty="0" err="1" smtClean="0">
                <a:solidFill>
                  <a:srgbClr val="FF0000"/>
                </a:solidFill>
              </a:rPr>
              <a:t>Sigmoidoscopia</a:t>
            </a:r>
            <a:r>
              <a:rPr lang="es-ES" sz="1600" strike="sngStrike" dirty="0" smtClean="0">
                <a:solidFill>
                  <a:srgbClr val="FF0000"/>
                </a:solidFill>
              </a:rPr>
              <a:t> flexible</a:t>
            </a:r>
          </a:p>
          <a:p>
            <a:endParaRPr lang="es-ES" sz="1600" strike="sngStrike" dirty="0">
              <a:solidFill>
                <a:srgbClr val="FF0000"/>
              </a:solidFill>
            </a:endParaRPr>
          </a:p>
          <a:p>
            <a:r>
              <a:rPr lang="es-ES" sz="1600" strike="sngStrike" dirty="0" err="1" smtClean="0">
                <a:solidFill>
                  <a:srgbClr val="FF0000"/>
                </a:solidFill>
              </a:rPr>
              <a:t>Colonografía</a:t>
            </a:r>
            <a:r>
              <a:rPr lang="es-ES" sz="1600" strike="sngStrike" dirty="0" smtClean="0">
                <a:solidFill>
                  <a:srgbClr val="FF0000"/>
                </a:solidFill>
              </a:rPr>
              <a:t> TC</a:t>
            </a:r>
          </a:p>
          <a:p>
            <a:endParaRPr lang="es-ES" dirty="0"/>
          </a:p>
        </p:txBody>
      </p:sp>
      <p:sp>
        <p:nvSpPr>
          <p:cNvPr id="9" name="CuadroTexto 8"/>
          <p:cNvSpPr txBox="1"/>
          <p:nvPr/>
        </p:nvSpPr>
        <p:spPr>
          <a:xfrm>
            <a:off x="1371600" y="1655997"/>
            <a:ext cx="1763486" cy="92333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mtClean="0"/>
              <a:t>MODALIDADES DE TAMIZAJE</a:t>
            </a: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3461851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39580"/>
              </p:ext>
            </p:extLst>
          </p:nvPr>
        </p:nvGraphicFramePr>
        <p:xfrm>
          <a:off x="3192170" y="1898433"/>
          <a:ext cx="5133386" cy="4023359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71112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51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65713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21937">
                <a:tc>
                  <a:txBody>
                    <a:bodyPr/>
                    <a:lstStyle/>
                    <a:p>
                      <a:endParaRPr lang="es-MX" dirty="0">
                        <a:solidFill>
                          <a:schemeClr val="bg2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SOH</a:t>
                      </a:r>
                      <a:r>
                        <a:rPr lang="es-MX" baseline="0" dirty="0" smtClean="0"/>
                        <a:t> (Guayaco)</a:t>
                      </a:r>
                      <a:endParaRPr lang="es-MX" dirty="0">
                        <a:solidFill>
                          <a:schemeClr val="bg2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/>
                        <a:t>FIT</a:t>
                      </a:r>
                      <a:endParaRPr lang="es-MX" dirty="0">
                        <a:solidFill>
                          <a:schemeClr val="bg2"/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23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dirty="0" smtClean="0"/>
                        <a:t>Método</a:t>
                      </a:r>
                    </a:p>
                    <a:p>
                      <a:endParaRPr lang="es-MX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 Químico</a:t>
                      </a:r>
                      <a:endParaRPr lang="es-MX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Inmunológico</a:t>
                      </a:r>
                      <a:endParaRPr lang="es-MX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0328">
                <a:tc>
                  <a:txBody>
                    <a:bodyPr/>
                    <a:lstStyle/>
                    <a:p>
                      <a:r>
                        <a:rPr lang="es-MX" dirty="0" smtClean="0"/>
                        <a:t>Acción</a:t>
                      </a:r>
                      <a:endParaRPr lang="es-MX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 </a:t>
                      </a:r>
                      <a:r>
                        <a:rPr lang="es-MX" dirty="0" err="1" smtClean="0"/>
                        <a:t>Peroxidasa</a:t>
                      </a:r>
                      <a:endParaRPr lang="es-MX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Ac anti </a:t>
                      </a:r>
                      <a:r>
                        <a:rPr lang="es-MX" dirty="0" err="1" smtClean="0"/>
                        <a:t>Hb</a:t>
                      </a:r>
                      <a:r>
                        <a:rPr lang="es-MX" dirty="0" smtClean="0"/>
                        <a:t> humana</a:t>
                      </a:r>
                      <a:endParaRPr lang="es-MX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31996">
                <a:tc>
                  <a:txBody>
                    <a:bodyPr/>
                    <a:lstStyle/>
                    <a:p>
                      <a:r>
                        <a:rPr lang="es-MX" dirty="0" smtClean="0"/>
                        <a:t>Dieta 72 hrs</a:t>
                      </a:r>
                      <a:endParaRPr lang="es-MX" b="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buFont typeface="Wingdings"/>
                        <a:buChar char="Ø"/>
                      </a:pPr>
                      <a:r>
                        <a:rPr lang="es-MX" baseline="0" dirty="0" smtClean="0"/>
                        <a:t> verduras </a:t>
                      </a:r>
                    </a:p>
                    <a:p>
                      <a:pPr>
                        <a:buFont typeface="Wingdings"/>
                        <a:buChar char="Ø"/>
                      </a:pPr>
                      <a:r>
                        <a:rPr lang="es-MX" baseline="0" dirty="0" smtClean="0"/>
                        <a:t> </a:t>
                      </a:r>
                      <a:r>
                        <a:rPr lang="es-MX" baseline="0" dirty="0" err="1" smtClean="0"/>
                        <a:t>Vit</a:t>
                      </a:r>
                      <a:r>
                        <a:rPr lang="es-MX" baseline="0" dirty="0" smtClean="0"/>
                        <a:t> C</a:t>
                      </a:r>
                    </a:p>
                    <a:p>
                      <a:pPr>
                        <a:buFont typeface="Wingdings"/>
                        <a:buChar char="Ø"/>
                      </a:pPr>
                      <a:r>
                        <a:rPr lang="es-MX" baseline="0" dirty="0" smtClean="0"/>
                        <a:t> Carnes rojas, embutidos</a:t>
                      </a:r>
                      <a:endParaRPr lang="es-MX" baseline="0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 Ninguna</a:t>
                      </a:r>
                      <a:endParaRPr lang="es-MX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88482">
                <a:tc>
                  <a:txBody>
                    <a:bodyPr/>
                    <a:lstStyle/>
                    <a:p>
                      <a:r>
                        <a:rPr lang="es-MX" dirty="0" smtClean="0"/>
                        <a:t>Sn</a:t>
                      </a:r>
                    </a:p>
                    <a:p>
                      <a:endParaRPr lang="es-MX" dirty="0" smtClean="0"/>
                    </a:p>
                    <a:p>
                      <a:r>
                        <a:rPr lang="es-MX" dirty="0" smtClean="0">
                          <a:solidFill>
                            <a:schemeClr val="tx1"/>
                          </a:solidFill>
                        </a:rPr>
                        <a:t>Sp</a:t>
                      </a:r>
                      <a:endParaRPr lang="es-MX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baseline="0" dirty="0" smtClean="0"/>
                        <a:t> 30 a 60 %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MX" baseline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baseline="0" dirty="0" smtClean="0"/>
                        <a:t>&gt; 90 %</a:t>
                      </a:r>
                      <a:endParaRPr lang="es-MX" baseline="0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s-MX" dirty="0" smtClean="0"/>
                        <a:t>76 a 81 %</a:t>
                      </a:r>
                    </a:p>
                    <a:p>
                      <a:endParaRPr lang="es-MX" dirty="0" smtClean="0"/>
                    </a:p>
                    <a:p>
                      <a:r>
                        <a:rPr lang="es-MX" dirty="0" smtClean="0"/>
                        <a:t>94 %</a:t>
                      </a:r>
                      <a:endParaRPr lang="es-MX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128058" y="814649"/>
            <a:ext cx="5326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>
                <a:latin typeface="Berlin Sans FB Demi" panose="020E0802020502020306" pitchFamily="34" charset="0"/>
              </a:rPr>
              <a:t>Diferencia   SOH  y    FIT   para  CCR</a:t>
            </a:r>
          </a:p>
        </p:txBody>
      </p:sp>
      <p:pic>
        <p:nvPicPr>
          <p:cNvPr id="4" name="Picture 2" descr="Imagen relaciona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" r="59784" b="53454"/>
          <a:stretch/>
        </p:blipFill>
        <p:spPr bwMode="auto">
          <a:xfrm>
            <a:off x="1072445" y="1898433"/>
            <a:ext cx="1737942" cy="221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494713" y="5908563"/>
            <a:ext cx="2469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N </a:t>
            </a:r>
            <a:r>
              <a:rPr lang="en-US" sz="1200" i="1" dirty="0" err="1"/>
              <a:t>Engl</a:t>
            </a:r>
            <a:r>
              <a:rPr lang="en-US" sz="1200" i="1" dirty="0"/>
              <a:t> J Med</a:t>
            </a:r>
            <a:r>
              <a:rPr lang="en-US" sz="1200" dirty="0"/>
              <a:t> 2013;</a:t>
            </a:r>
            <a:r>
              <a:rPr lang="en-US" sz="1200" b="1" dirty="0"/>
              <a:t>369</a:t>
            </a:r>
            <a:r>
              <a:rPr lang="en-US" sz="1200" dirty="0"/>
              <a:t>:1106–1114</a:t>
            </a:r>
            <a:r>
              <a:rPr lang="en-US" dirty="0"/>
              <a:t> 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440000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7130250"/>
              </p:ext>
            </p:extLst>
          </p:nvPr>
        </p:nvGraphicFramePr>
        <p:xfrm>
          <a:off x="171448" y="800101"/>
          <a:ext cx="8879676" cy="41826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27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301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901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9946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52635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29130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3948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7352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Colonoscopia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FIT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FIT + DNA fecal 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Colo</a:t>
                      </a: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 TC 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Sigmoidoscopia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Capsula </a:t>
                      </a:r>
                      <a:r>
                        <a:rPr lang="es-ES_tradnl" sz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colonica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71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S </a:t>
                      </a:r>
                      <a:r>
                        <a:rPr lang="es-ES_tradnl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n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 95%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79</a:t>
                      </a:r>
                      <a:r>
                        <a:rPr lang="es-ES_tradnl" sz="1200" dirty="0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% - 84%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92%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82 a 92%</a:t>
                      </a:r>
                      <a:endParaRPr lang="es-ES_tradnl" sz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 35-70%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88%</a:t>
                      </a:r>
                      <a:endParaRPr lang="es-ES_tradnl" sz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71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 err="1" smtClean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+mn-ea"/>
                          <a:cs typeface="Arial"/>
                        </a:rPr>
                        <a:t>Sp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 95%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96%</a:t>
                      </a:r>
                      <a:endParaRPr lang="es-ES_tradnl" sz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87%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 97%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Calibri" charset="0"/>
                          <a:cs typeface="Arial"/>
                        </a:rPr>
                        <a:t>86% 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 98-100%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64-88%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441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Ventajas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Brinda </a:t>
                      </a:r>
                      <a:r>
                        <a:rPr lang="es-ES_tradnl" sz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Histologia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Terapéutica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Lesiones serradas y adenomas pequeños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Evalúa todo el colón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No invansivo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Costo efectivo</a:t>
                      </a:r>
                      <a:endParaRPr lang="es-ES_tradnl" sz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Evalúa todo el colón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No invasivo</a:t>
                      </a:r>
                      <a:endParaRPr lang="es-ES_tradnl" sz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Evalúa todo el colón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No invasivo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Lesiones </a:t>
                      </a:r>
                      <a:r>
                        <a:rPr lang="es-ES" sz="1200" dirty="0" err="1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extracolonicas</a:t>
                      </a:r>
                      <a:r>
                        <a:rPr lang="es-ES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cs typeface="Arial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No necesita sedación.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Preparación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No sedación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Menos riesgos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0115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Desventajas</a:t>
                      </a:r>
                      <a:endParaRPr lang="es-ES_tradnl" sz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Invasivo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Preparación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Anual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Lesiones serradas</a:t>
                      </a:r>
                      <a:endParaRPr lang="es-ES_tradnl" sz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Lesiones serradas</a:t>
                      </a:r>
                      <a:endParaRPr lang="es-ES_tradnl" sz="120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Lesiones &lt; 1cm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Preparación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 Mal apego.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Calibri" charset="0"/>
                          <a:cs typeface="Arial"/>
                        </a:rPr>
                        <a:t> Menor protección en   colon proximal.</a:t>
                      </a: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Preparación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Lesiones serradas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ea typeface="Calibri" charset="0"/>
                          <a:cs typeface="Arial"/>
                        </a:rPr>
                        <a:t>Poco disponible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719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Costo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 Alto.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Bajo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Alto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Alto 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Bajo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alto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71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Costo/Efectividad 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  <a:r>
                        <a:rPr lang="es-ES_tradnl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✅</a:t>
                      </a:r>
                      <a:endParaRPr lang="es-ES_tradnl" sz="20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 </a:t>
                      </a:r>
                      <a:r>
                        <a:rPr lang="es-ES_tradnl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✅</a:t>
                      </a: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❌</a:t>
                      </a: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 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❌ </a:t>
                      </a:r>
                      <a:endParaRPr lang="es-ES_tradnl" sz="20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✅ </a:t>
                      </a:r>
                      <a:endParaRPr lang="es-ES_tradnl" sz="20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20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❌</a:t>
                      </a:r>
                      <a:r>
                        <a:rPr lang="es-ES_tradnl" sz="1200" dirty="0">
                          <a:solidFill>
                            <a:schemeClr val="tx2">
                              <a:lumMod val="50000"/>
                            </a:schemeClr>
                          </a:solidFill>
                          <a:effectLst/>
                          <a:latin typeface="Arial"/>
                          <a:cs typeface="Arial"/>
                        </a:rPr>
                        <a:t>. </a:t>
                      </a:r>
                      <a:endParaRPr lang="es-ES_tradnl" sz="1200" dirty="0">
                        <a:solidFill>
                          <a:schemeClr val="tx2">
                            <a:lumMod val="50000"/>
                          </a:schemeClr>
                        </a:solidFill>
                        <a:effectLst/>
                        <a:latin typeface="Arial"/>
                        <a:ea typeface="Calibri" charset="0"/>
                        <a:cs typeface="Arial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4" name="Marcador de pie de página 5">
            <a:extLst>
              <a:ext uri="{FF2B5EF4-FFF2-40B4-BE49-F238E27FC236}">
                <a16:creationId xmlns:a16="http://schemas.microsoft.com/office/drawing/2014/main" xmlns="" id="{72C69847-D5C1-A346-86A8-865403104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1450" y="6109425"/>
            <a:ext cx="5422100" cy="391436"/>
          </a:xfrm>
        </p:spPr>
        <p:txBody>
          <a:bodyPr/>
          <a:lstStyle/>
          <a:p>
            <a:r>
              <a:rPr lang="es-ES_tradnl" sz="900" dirty="0" smtClean="0">
                <a:solidFill>
                  <a:schemeClr val="tx1"/>
                </a:solidFill>
                <a:latin typeface="Arial"/>
                <a:cs typeface="Arial"/>
              </a:rPr>
              <a:t>Douglas K. </a:t>
            </a:r>
            <a:r>
              <a:rPr lang="es-ES_tradnl" sz="900" dirty="0" err="1" smtClean="0">
                <a:solidFill>
                  <a:schemeClr val="tx1"/>
                </a:solidFill>
                <a:latin typeface="Arial"/>
                <a:cs typeface="Arial"/>
              </a:rPr>
              <a:t>Rex</a:t>
            </a:r>
            <a:r>
              <a:rPr lang="es-ES_tradnl" sz="900" dirty="0" smtClean="0">
                <a:solidFill>
                  <a:schemeClr val="tx1"/>
                </a:solidFill>
                <a:latin typeface="Arial"/>
                <a:cs typeface="Arial"/>
              </a:rPr>
              <a:t>, </a:t>
            </a:r>
            <a:r>
              <a:rPr lang="es-ES_tradnl" sz="900" dirty="0" err="1" smtClean="0">
                <a:solidFill>
                  <a:schemeClr val="tx1"/>
                </a:solidFill>
                <a:latin typeface="Arial"/>
                <a:cs typeface="Arial"/>
              </a:rPr>
              <a:t>Colorectal</a:t>
            </a:r>
            <a:r>
              <a:rPr lang="es-ES_tradnl" sz="9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s-ES_tradnl" sz="900" dirty="0" err="1" smtClean="0">
                <a:solidFill>
                  <a:schemeClr val="tx1"/>
                </a:solidFill>
                <a:latin typeface="Arial"/>
                <a:cs typeface="Arial"/>
              </a:rPr>
              <a:t>cancer</a:t>
            </a:r>
            <a:r>
              <a:rPr lang="es-ES_tradnl" sz="9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s-ES_tradnl" sz="900" dirty="0" err="1" smtClean="0">
                <a:solidFill>
                  <a:schemeClr val="tx1"/>
                </a:solidFill>
                <a:latin typeface="Arial"/>
                <a:cs typeface="Arial"/>
              </a:rPr>
              <a:t>screening</a:t>
            </a:r>
            <a:r>
              <a:rPr lang="es-ES_tradnl" sz="900" dirty="0" smtClean="0">
                <a:solidFill>
                  <a:schemeClr val="tx1"/>
                </a:solidFill>
                <a:latin typeface="Arial"/>
                <a:cs typeface="Arial"/>
              </a:rPr>
              <a:t>: </a:t>
            </a:r>
            <a:r>
              <a:rPr lang="es-ES_tradnl" sz="900" dirty="0" err="1" smtClean="0">
                <a:solidFill>
                  <a:schemeClr val="tx1"/>
                </a:solidFill>
                <a:latin typeface="Arial"/>
                <a:cs typeface="Arial"/>
              </a:rPr>
              <a:t>recommendations</a:t>
            </a:r>
            <a:r>
              <a:rPr lang="es-ES_tradnl" sz="9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s-ES_tradnl" sz="900" dirty="0" err="1" smtClean="0">
                <a:solidFill>
                  <a:schemeClr val="tx1"/>
                </a:solidFill>
                <a:latin typeface="Arial"/>
                <a:cs typeface="Arial"/>
              </a:rPr>
              <a:t>for</a:t>
            </a:r>
            <a:r>
              <a:rPr lang="es-ES_tradnl" sz="9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s-ES_tradnl" sz="900" dirty="0" err="1" smtClean="0">
                <a:solidFill>
                  <a:schemeClr val="tx1"/>
                </a:solidFill>
                <a:latin typeface="Arial"/>
                <a:cs typeface="Arial"/>
              </a:rPr>
              <a:t>physicians</a:t>
            </a:r>
            <a:r>
              <a:rPr lang="es-ES_tradnl" sz="900" dirty="0" smtClean="0">
                <a:solidFill>
                  <a:schemeClr val="tx1"/>
                </a:solidFill>
                <a:latin typeface="Arial"/>
                <a:cs typeface="Arial"/>
              </a:rPr>
              <a:t> and </a:t>
            </a:r>
            <a:r>
              <a:rPr lang="es-ES_tradnl" sz="900" dirty="0" err="1" smtClean="0">
                <a:solidFill>
                  <a:schemeClr val="tx1"/>
                </a:solidFill>
                <a:latin typeface="Arial"/>
                <a:cs typeface="Arial"/>
              </a:rPr>
              <a:t>patients</a:t>
            </a:r>
            <a:r>
              <a:rPr lang="es-ES_tradnl" sz="9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s-ES_tradnl" sz="900" dirty="0" err="1" smtClean="0">
                <a:solidFill>
                  <a:schemeClr val="tx1"/>
                </a:solidFill>
                <a:latin typeface="Arial"/>
                <a:cs typeface="Arial"/>
              </a:rPr>
              <a:t>from</a:t>
            </a:r>
            <a:r>
              <a:rPr lang="es-ES_tradnl" sz="9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s-ES_tradnl" sz="900" dirty="0" err="1" smtClean="0">
                <a:solidFill>
                  <a:schemeClr val="tx1"/>
                </a:solidFill>
                <a:latin typeface="Arial"/>
                <a:cs typeface="Arial"/>
              </a:rPr>
              <a:t>the</a:t>
            </a:r>
            <a:r>
              <a:rPr lang="es-ES_tradnl" sz="900" dirty="0" smtClean="0">
                <a:solidFill>
                  <a:schemeClr val="tx1"/>
                </a:solidFill>
                <a:latin typeface="Arial"/>
                <a:cs typeface="Arial"/>
              </a:rPr>
              <a:t> U.S. </a:t>
            </a:r>
            <a:r>
              <a:rPr lang="es-ES_tradnl" sz="900" dirty="0" err="1" smtClean="0">
                <a:solidFill>
                  <a:schemeClr val="tx1"/>
                </a:solidFill>
                <a:latin typeface="Arial"/>
                <a:cs typeface="Arial"/>
              </a:rPr>
              <a:t>Multi-society</a:t>
            </a:r>
            <a:r>
              <a:rPr lang="es-ES_tradnl" sz="9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s-ES_tradnl" sz="900" dirty="0" err="1" smtClean="0">
                <a:solidFill>
                  <a:schemeClr val="tx1"/>
                </a:solidFill>
                <a:latin typeface="Arial"/>
                <a:cs typeface="Arial"/>
              </a:rPr>
              <a:t>task</a:t>
            </a:r>
            <a:r>
              <a:rPr lang="es-ES_tradnl" sz="9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s-ES_tradnl" sz="900" dirty="0" err="1" smtClean="0">
                <a:solidFill>
                  <a:schemeClr val="tx1"/>
                </a:solidFill>
                <a:latin typeface="Arial"/>
                <a:cs typeface="Arial"/>
              </a:rPr>
              <a:t>force</a:t>
            </a:r>
            <a:r>
              <a:rPr lang="es-ES_tradnl" sz="9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s-ES_tradnl" sz="900" dirty="0" err="1" smtClean="0">
                <a:solidFill>
                  <a:schemeClr val="tx1"/>
                </a:solidFill>
                <a:latin typeface="Arial"/>
                <a:cs typeface="Arial"/>
              </a:rPr>
              <a:t>on</a:t>
            </a:r>
            <a:r>
              <a:rPr lang="es-ES_tradnl" sz="9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s-ES_tradnl" sz="900" dirty="0" err="1" smtClean="0">
                <a:solidFill>
                  <a:schemeClr val="tx1"/>
                </a:solidFill>
                <a:latin typeface="Arial"/>
                <a:cs typeface="Arial"/>
              </a:rPr>
              <a:t>colorectal</a:t>
            </a:r>
            <a:r>
              <a:rPr lang="es-ES_tradnl" sz="900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es-ES_tradnl" sz="900" dirty="0" err="1" smtClean="0">
                <a:solidFill>
                  <a:schemeClr val="tx1"/>
                </a:solidFill>
                <a:latin typeface="Arial"/>
                <a:cs typeface="Arial"/>
              </a:rPr>
              <a:t>cancer</a:t>
            </a:r>
            <a:r>
              <a:rPr lang="es-ES_tradnl" sz="900" dirty="0" smtClean="0">
                <a:solidFill>
                  <a:schemeClr val="tx1"/>
                </a:solidFill>
                <a:latin typeface="Arial"/>
                <a:cs typeface="Arial"/>
              </a:rPr>
              <a:t>. GIE 2017 86 (1), 18-33.</a:t>
            </a:r>
            <a:endParaRPr lang="es-ES_tradnl" sz="9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Marcador de pie de página 5">
            <a:extLst>
              <a:ext uri="{FF2B5EF4-FFF2-40B4-BE49-F238E27FC236}">
                <a16:creationId xmlns:a16="http://schemas.microsoft.com/office/drawing/2014/main" xmlns="" id="{FF014DA0-96F5-D641-92F0-B1CD44E0E661}"/>
              </a:ext>
            </a:extLst>
          </p:cNvPr>
          <p:cNvSpPr txBox="1">
            <a:spLocks/>
          </p:cNvSpPr>
          <p:nvPr/>
        </p:nvSpPr>
        <p:spPr>
          <a:xfrm>
            <a:off x="171450" y="6441498"/>
            <a:ext cx="5422100" cy="391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ctr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cap="none" dirty="0" smtClean="0">
                <a:solidFill>
                  <a:schemeClr val="tx1"/>
                </a:solidFill>
                <a:latin typeface="Arial"/>
                <a:cs typeface="Arial"/>
              </a:rPr>
              <a:t>C. Spada, Colon capsule endoscopy: ESGE Guideline. ESGE  Endoscopy 2012 , 44, 527-536.</a:t>
            </a:r>
            <a:endParaRPr lang="es-MX" cap="none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7" name="Marcador de pie de página 5">
            <a:extLst>
              <a:ext uri="{FF2B5EF4-FFF2-40B4-BE49-F238E27FC236}">
                <a16:creationId xmlns:a16="http://schemas.microsoft.com/office/drawing/2014/main" xmlns="" id="{3A3C4B52-D94C-E44B-8777-E62283BA4B25}"/>
              </a:ext>
            </a:extLst>
          </p:cNvPr>
          <p:cNvSpPr txBox="1">
            <a:spLocks/>
          </p:cNvSpPr>
          <p:nvPr/>
        </p:nvSpPr>
        <p:spPr>
          <a:xfrm>
            <a:off x="5722137" y="6319437"/>
            <a:ext cx="3328988" cy="5463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s-ES_tradnl"/>
            </a:defPPr>
            <a:lvl1pPr marL="0" algn="ctr" defTabSz="914400" rtl="0" eaLnBrk="1" latinLnBrk="0" hangingPunct="1">
              <a:defRPr sz="900" kern="1200" cap="all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MX" sz="800" cap="none" dirty="0" smtClean="0">
                <a:solidFill>
                  <a:schemeClr val="tx1"/>
                </a:solidFill>
                <a:latin typeface="Arial"/>
                <a:cs typeface="Arial"/>
              </a:rPr>
              <a:t>Winawer, s., Classen, s., Lambert, r., Et al.. (2007). OMG/guías prácticas de la alianza internacional para cáncer digestivo: tamizaje del cáncer colorrectal. 2007</a:t>
            </a:r>
          </a:p>
          <a:p>
            <a:pPr algn="l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84547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7700" y="2052927"/>
            <a:ext cx="6711654" cy="4191121"/>
          </a:xfrm>
        </p:spPr>
        <p:txBody>
          <a:bodyPr>
            <a:normAutofit/>
          </a:bodyPr>
          <a:lstStyle/>
          <a:p>
            <a:endParaRPr lang="es-MX" dirty="0" smtClean="0"/>
          </a:p>
          <a:p>
            <a:endParaRPr lang="es-MX" dirty="0" smtClean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METODOS DE DETECCION DE LESIONES</a:t>
            </a:r>
          </a:p>
          <a:p>
            <a:r>
              <a:rPr lang="es-MX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 DE DETECCION </a:t>
            </a:r>
          </a:p>
          <a:p>
            <a:r>
              <a:rPr lang="es-MX" dirty="0" smtClean="0">
                <a:solidFill>
                  <a:srgbClr val="D9D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PREVENCION EN MEXICO</a:t>
            </a:r>
          </a:p>
          <a:p>
            <a:pPr lvl="1"/>
            <a:r>
              <a:rPr lang="es-MX" dirty="0" smtClean="0">
                <a:solidFill>
                  <a:srgbClr val="D9D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Selección de candidatos</a:t>
            </a:r>
          </a:p>
          <a:p>
            <a:pPr lvl="1"/>
            <a:r>
              <a:rPr lang="es-MX" dirty="0" smtClean="0">
                <a:solidFill>
                  <a:srgbClr val="D9D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 de detección</a:t>
            </a:r>
          </a:p>
          <a:p>
            <a:pPr lvl="1"/>
            <a:r>
              <a:rPr lang="es-MX" dirty="0" smtClean="0">
                <a:solidFill>
                  <a:srgbClr val="D9D9D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/>
              <a:t>	</a:t>
            </a:r>
            <a:endParaRPr lang="es-MX" dirty="0" smtClean="0"/>
          </a:p>
          <a:p>
            <a:endParaRPr lang="es-MX" dirty="0"/>
          </a:p>
        </p:txBody>
      </p:sp>
      <p:pic>
        <p:nvPicPr>
          <p:cNvPr id="4" name="Picture 2" descr="C:\Users\SANZDEMONT\Documents\Dr. JULIO SANCHEZ DEL MONTE\Estudios ENDOSCOPIA\Ruben Paz Castillo\20161230_11421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8" t="-1660" b="-1"/>
          <a:stretch/>
        </p:blipFill>
        <p:spPr bwMode="auto">
          <a:xfrm>
            <a:off x="6364110" y="0"/>
            <a:ext cx="2954665" cy="258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247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2128"/>
            <a:ext cx="8229600" cy="1600200"/>
          </a:xfrm>
        </p:spPr>
        <p:txBody>
          <a:bodyPr/>
          <a:lstStyle/>
          <a:p>
            <a:r>
              <a:rPr lang="es-ES_tradnl" sz="4500" dirty="0" smtClean="0"/>
              <a:t>¿Cuáles son los objetivos una clínica de detección temprana?</a:t>
            </a:r>
            <a:endParaRPr lang="es-ES_tradnl" sz="4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457200" lvl="1" indent="0">
              <a:buNone/>
            </a:pPr>
            <a:endParaRPr lang="es-ES_tradnl" dirty="0" smtClean="0"/>
          </a:p>
          <a:p>
            <a:pPr marL="0" indent="0">
              <a:buNone/>
            </a:pPr>
            <a:endParaRPr lang="es-ES_tradnl" sz="2700" dirty="0"/>
          </a:p>
          <a:p>
            <a:pPr marL="0" indent="0" algn="ctr">
              <a:buNone/>
            </a:pPr>
            <a:r>
              <a:rPr lang="es-ES_tradnl" sz="2700" b="1" u="sng" dirty="0" smtClean="0">
                <a:solidFill>
                  <a:srgbClr val="234271"/>
                </a:solidFill>
                <a:latin typeface="Arial"/>
                <a:cs typeface="Arial"/>
              </a:rPr>
              <a:t>OBJETIVO PRIMARIO</a:t>
            </a:r>
          </a:p>
          <a:p>
            <a:pPr marL="0" indent="0" algn="ctr">
              <a:buNone/>
            </a:pPr>
            <a:r>
              <a:rPr lang="es-MX" altLang="es-MX" sz="2700" dirty="0">
                <a:solidFill>
                  <a:srgbClr val="234271"/>
                </a:solidFill>
                <a:latin typeface="Arial"/>
                <a:ea typeface="MS PGothic" charset="-128"/>
                <a:cs typeface="Arial"/>
              </a:rPr>
              <a:t>Aumentar la frecuencia de diagnostico de cáncer en etapas  incipientes</a:t>
            </a:r>
          </a:p>
          <a:p>
            <a:pPr marL="0" indent="0" algn="ctr">
              <a:buNone/>
            </a:pPr>
            <a:endParaRPr lang="es-ES_tradnl" dirty="0" smtClean="0">
              <a:solidFill>
                <a:srgbClr val="234271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s-ES_tradnl" sz="2200" b="1" u="sng" dirty="0" smtClean="0">
                <a:solidFill>
                  <a:srgbClr val="234271"/>
                </a:solidFill>
                <a:latin typeface="Arial"/>
                <a:cs typeface="Arial"/>
              </a:rPr>
              <a:t>OBJETIVOS SECUNDARIOS</a:t>
            </a:r>
          </a:p>
          <a:p>
            <a:pPr marL="0" indent="0" algn="ctr">
              <a:buNone/>
            </a:pPr>
            <a:r>
              <a:rPr lang="es-MX" altLang="es-MX" sz="2200" dirty="0">
                <a:solidFill>
                  <a:srgbClr val="234271"/>
                </a:solidFill>
                <a:latin typeface="Arial"/>
                <a:ea typeface="MS PGothic" charset="-128"/>
                <a:cs typeface="Arial"/>
              </a:rPr>
              <a:t>Población cautiva</a:t>
            </a:r>
          </a:p>
          <a:p>
            <a:pPr marL="0" indent="0" algn="ctr">
              <a:buNone/>
            </a:pPr>
            <a:r>
              <a:rPr lang="es-MX" altLang="es-MX" sz="2200" dirty="0">
                <a:solidFill>
                  <a:srgbClr val="234271"/>
                </a:solidFill>
                <a:latin typeface="Arial"/>
                <a:ea typeface="MS PGothic" charset="-128"/>
                <a:cs typeface="Arial"/>
              </a:rPr>
              <a:t>E</a:t>
            </a:r>
            <a:r>
              <a:rPr lang="es-MX" altLang="es-MX" sz="2200" dirty="0" smtClean="0">
                <a:solidFill>
                  <a:srgbClr val="234271"/>
                </a:solidFill>
                <a:latin typeface="Arial"/>
                <a:ea typeface="MS PGothic" charset="-128"/>
                <a:cs typeface="Arial"/>
              </a:rPr>
              <a:t>xperiencia </a:t>
            </a:r>
            <a:r>
              <a:rPr lang="es-MX" altLang="es-MX" sz="2200" dirty="0">
                <a:solidFill>
                  <a:srgbClr val="234271"/>
                </a:solidFill>
                <a:latin typeface="Arial"/>
                <a:ea typeface="MS PGothic" charset="-128"/>
                <a:cs typeface="Arial"/>
              </a:rPr>
              <a:t>en técnicas de  diagnóstico y tratamiento de lesiones incipientes</a:t>
            </a:r>
          </a:p>
          <a:p>
            <a:pPr marL="0" indent="0" algn="ctr">
              <a:buNone/>
            </a:pPr>
            <a:r>
              <a:rPr lang="es-MX" altLang="es-MX" sz="2200" dirty="0">
                <a:solidFill>
                  <a:srgbClr val="234271"/>
                </a:solidFill>
                <a:latin typeface="Arial"/>
                <a:ea typeface="MS PGothic" charset="-128"/>
                <a:cs typeface="Arial"/>
              </a:rPr>
              <a:t>Disminución en los costos  del tratamiento</a:t>
            </a:r>
          </a:p>
          <a:p>
            <a:pPr marL="0" indent="0" algn="ctr">
              <a:buNone/>
            </a:pPr>
            <a:r>
              <a:rPr lang="es-MX" altLang="es-MX" sz="2200" dirty="0">
                <a:solidFill>
                  <a:srgbClr val="234271"/>
                </a:solidFill>
                <a:latin typeface="Arial"/>
                <a:ea typeface="MS PGothic" charset="-128"/>
                <a:cs typeface="Arial"/>
              </a:rPr>
              <a:t>Crear  nuevas líneas de </a:t>
            </a:r>
            <a:r>
              <a:rPr lang="es-MX" altLang="es-MX" sz="2200" dirty="0" smtClean="0">
                <a:solidFill>
                  <a:srgbClr val="234271"/>
                </a:solidFill>
                <a:latin typeface="Arial"/>
                <a:ea typeface="MS PGothic" charset="-128"/>
                <a:cs typeface="Arial"/>
              </a:rPr>
              <a:t>investigación</a:t>
            </a:r>
          </a:p>
          <a:p>
            <a:pPr marL="0" indent="0" algn="ctr">
              <a:buNone/>
            </a:pPr>
            <a:r>
              <a:rPr lang="es-MX" altLang="es-MX" sz="2200" dirty="0" smtClean="0">
                <a:solidFill>
                  <a:srgbClr val="234271"/>
                </a:solidFill>
                <a:latin typeface="Arial"/>
                <a:ea typeface="MS PGothic" charset="-128"/>
                <a:cs typeface="Arial"/>
              </a:rPr>
              <a:t>Crear l</a:t>
            </a:r>
            <a:r>
              <a:rPr lang="es-ES" altLang="es-MX" sz="2200" dirty="0" err="1" smtClean="0">
                <a:solidFill>
                  <a:srgbClr val="234271"/>
                </a:solidFill>
                <a:latin typeface="Arial"/>
                <a:ea typeface="MS PGothic" charset="-128"/>
                <a:cs typeface="Arial"/>
              </a:rPr>
              <a:t>íderes</a:t>
            </a:r>
            <a:r>
              <a:rPr lang="es-ES" altLang="es-MX" sz="2200" dirty="0" smtClean="0">
                <a:solidFill>
                  <a:srgbClr val="234271"/>
                </a:solidFill>
                <a:latin typeface="Arial"/>
                <a:ea typeface="MS PGothic" charset="-128"/>
                <a:cs typeface="Arial"/>
              </a:rPr>
              <a:t> de opinión</a:t>
            </a:r>
            <a:endParaRPr lang="es-MX" altLang="es-MX" sz="2200" dirty="0">
              <a:solidFill>
                <a:srgbClr val="234271"/>
              </a:solidFill>
              <a:latin typeface="Arial"/>
              <a:ea typeface="MS PGothic" charset="-128"/>
              <a:cs typeface="Arial"/>
            </a:endParaRPr>
          </a:p>
          <a:p>
            <a:pPr marL="0" indent="0" algn="ctr">
              <a:buNone/>
            </a:pPr>
            <a:endParaRPr lang="es-ES_tradnl" dirty="0" smtClean="0"/>
          </a:p>
        </p:txBody>
      </p:sp>
      <p:sp>
        <p:nvSpPr>
          <p:cNvPr id="4" name="CuadroTexto 3"/>
          <p:cNvSpPr txBox="1"/>
          <p:nvPr/>
        </p:nvSpPr>
        <p:spPr>
          <a:xfrm rot="20600432">
            <a:off x="2190308" y="2278134"/>
            <a:ext cx="4976037" cy="317009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2500" b="1" dirty="0" smtClean="0">
                <a:solidFill>
                  <a:srgbClr val="7030A0"/>
                </a:solidFill>
                <a:latin typeface="+mj-lt"/>
              </a:rPr>
              <a:t>Unidad modelo</a:t>
            </a:r>
          </a:p>
          <a:p>
            <a:pPr algn="ctr"/>
            <a:endParaRPr lang="es-ES_tradnl" sz="2500" b="1" dirty="0">
              <a:solidFill>
                <a:srgbClr val="7030A0"/>
              </a:solidFill>
              <a:latin typeface="+mj-lt"/>
            </a:endParaRPr>
          </a:p>
          <a:p>
            <a:pPr algn="ctr"/>
            <a:r>
              <a:rPr lang="es-ES_tradnl" sz="2500" b="1" dirty="0" smtClean="0">
                <a:solidFill>
                  <a:srgbClr val="7030A0"/>
                </a:solidFill>
                <a:latin typeface="+mj-lt"/>
              </a:rPr>
              <a:t>Reproducible a nivel nacional</a:t>
            </a:r>
          </a:p>
          <a:p>
            <a:pPr algn="ctr"/>
            <a:endParaRPr lang="es-ES_tradnl" sz="2500" b="1" dirty="0">
              <a:solidFill>
                <a:srgbClr val="7030A0"/>
              </a:solidFill>
              <a:latin typeface="+mj-lt"/>
            </a:endParaRPr>
          </a:p>
          <a:p>
            <a:pPr algn="ctr"/>
            <a:r>
              <a:rPr lang="es-ES_tradnl" sz="2500" b="1" dirty="0" smtClean="0">
                <a:solidFill>
                  <a:srgbClr val="7030A0"/>
                </a:solidFill>
                <a:latin typeface="+mj-lt"/>
              </a:rPr>
              <a:t>Impartir cursos de entrenamiento para desarrollar mas unidades modelo</a:t>
            </a:r>
            <a:endParaRPr lang="es-ES_tradnl" sz="2500" b="1" dirty="0">
              <a:solidFill>
                <a:srgbClr val="7030A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2313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889" y="3883745"/>
            <a:ext cx="3943324" cy="2585784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9283" y="962739"/>
            <a:ext cx="3592435" cy="269432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119" y="271081"/>
            <a:ext cx="3481294" cy="343080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9283" y="3701888"/>
            <a:ext cx="3592435" cy="309790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647" y="13513"/>
            <a:ext cx="1628379" cy="88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9028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744" y="1449332"/>
            <a:ext cx="2714342" cy="2714342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1418" y="156671"/>
            <a:ext cx="2375942" cy="3167922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1382" y="3726675"/>
            <a:ext cx="3022589" cy="321454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254001" y="185846"/>
            <a:ext cx="54468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2B3949"/>
                </a:solidFill>
                <a:latin typeface="Arial"/>
                <a:cs typeface="Arial"/>
              </a:rPr>
              <a:t>CURSO LIDER AMEG – INCAN </a:t>
            </a:r>
          </a:p>
          <a:p>
            <a:r>
              <a:rPr lang="es-ES" sz="2400" dirty="0">
                <a:solidFill>
                  <a:srgbClr val="2B3949"/>
                </a:solidFill>
                <a:latin typeface="Arial"/>
                <a:cs typeface="Arial"/>
              </a:rPr>
              <a:t>Detección de Lesiones </a:t>
            </a:r>
            <a:r>
              <a:rPr lang="es-ES" sz="2400" dirty="0" err="1">
                <a:solidFill>
                  <a:srgbClr val="2B3949"/>
                </a:solidFill>
                <a:latin typeface="Arial"/>
                <a:cs typeface="Arial"/>
              </a:rPr>
              <a:t>Premalignas</a:t>
            </a:r>
            <a:endParaRPr lang="es-ES" sz="2400" dirty="0">
              <a:solidFill>
                <a:srgbClr val="2B3949"/>
              </a:solidFill>
              <a:latin typeface="Arial"/>
              <a:cs typeface="Arial"/>
            </a:endParaRPr>
          </a:p>
        </p:txBody>
      </p:sp>
      <p:pic>
        <p:nvPicPr>
          <p:cNvPr id="6" name="Imagen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" t="7618" r="-1" b="19371"/>
          <a:stretch/>
        </p:blipFill>
        <p:spPr bwMode="auto">
          <a:xfrm>
            <a:off x="1680236" y="4645817"/>
            <a:ext cx="2305680" cy="205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4641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7700" y="2052927"/>
            <a:ext cx="6711654" cy="4191121"/>
          </a:xfrm>
        </p:spPr>
        <p:txBody>
          <a:bodyPr>
            <a:normAutofit/>
          </a:bodyPr>
          <a:lstStyle/>
          <a:p>
            <a:endParaRPr lang="es-MX" dirty="0" smtClean="0">
              <a:solidFill>
                <a:schemeClr val="bg2"/>
              </a:solidFill>
            </a:endParaRPr>
          </a:p>
          <a:p>
            <a:endParaRPr lang="es-MX" dirty="0" smtClean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MX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METODOS DE DETECCION DE LESIONES</a:t>
            </a:r>
          </a:p>
          <a:p>
            <a:r>
              <a:rPr lang="es-MX" dirty="0" smtClean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 DE DETECCION </a:t>
            </a:r>
          </a:p>
          <a:p>
            <a:r>
              <a:rPr lang="es-MX" dirty="0" smtClean="0">
                <a:solidFill>
                  <a:srgbClr val="2342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PREVENCION EN MEXICO</a:t>
            </a:r>
          </a:p>
          <a:p>
            <a:pPr lvl="1"/>
            <a:r>
              <a:rPr lang="es-MX" dirty="0" smtClean="0">
                <a:solidFill>
                  <a:srgbClr val="2342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Selección de candidatos</a:t>
            </a:r>
          </a:p>
          <a:p>
            <a:pPr lvl="1"/>
            <a:r>
              <a:rPr lang="es-MX" dirty="0" smtClean="0">
                <a:solidFill>
                  <a:srgbClr val="2342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 de detección</a:t>
            </a:r>
          </a:p>
          <a:p>
            <a:pPr lvl="1"/>
            <a:r>
              <a:rPr lang="es-MX" dirty="0" smtClean="0">
                <a:solidFill>
                  <a:srgbClr val="2342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/>
              <a:t>	</a:t>
            </a:r>
            <a:endParaRPr lang="es-MX" dirty="0" smtClean="0"/>
          </a:p>
          <a:p>
            <a:endParaRPr lang="es-MX" dirty="0"/>
          </a:p>
        </p:txBody>
      </p:sp>
      <p:pic>
        <p:nvPicPr>
          <p:cNvPr id="4" name="Picture 2" descr="C:\Users\SANZDEMONT\Documents\Dr. JULIO SANCHEZ DEL MONTE\Estudios ENDOSCOPIA\Ruben Paz Castillo\20161230_11421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8" t="-1660" b="-1"/>
          <a:stretch/>
        </p:blipFill>
        <p:spPr bwMode="auto">
          <a:xfrm>
            <a:off x="6364110" y="0"/>
            <a:ext cx="2954665" cy="258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238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7700" y="2335183"/>
            <a:ext cx="6711654" cy="4191121"/>
          </a:xfrm>
        </p:spPr>
        <p:txBody>
          <a:bodyPr>
            <a:normAutofit/>
          </a:bodyPr>
          <a:lstStyle/>
          <a:p>
            <a:endParaRPr lang="es-MX" dirty="0" smtClean="0"/>
          </a:p>
          <a:p>
            <a:r>
              <a:rPr lang="es-MX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METODOS DE DETECCION DE LESIONES</a:t>
            </a:r>
          </a:p>
          <a:p>
            <a:r>
              <a:rPr lang="es-MX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 DE DETECCION </a:t>
            </a:r>
          </a:p>
          <a:p>
            <a:r>
              <a:rPr lang="es-MX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PREVENCION EN MEXICO</a:t>
            </a:r>
          </a:p>
          <a:p>
            <a:pPr lvl="1"/>
            <a:r>
              <a:rPr lang="es-MX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Selección de candidatos</a:t>
            </a:r>
          </a:p>
          <a:p>
            <a:pPr lvl="1"/>
            <a:r>
              <a:rPr lang="es-MX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 de detección</a:t>
            </a:r>
          </a:p>
          <a:p>
            <a:pPr lvl="1"/>
            <a:r>
              <a:rPr lang="es-MX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/>
              <a:t>	</a:t>
            </a:r>
            <a:endParaRPr lang="es-MX" dirty="0" smtClean="0"/>
          </a:p>
          <a:p>
            <a:endParaRPr lang="es-MX" dirty="0"/>
          </a:p>
        </p:txBody>
      </p:sp>
      <p:pic>
        <p:nvPicPr>
          <p:cNvPr id="4" name="Picture 2" descr="C:\Users\SANZDEMONT\Documents\Dr. JULIO SANCHEZ DEL MONTE\Estudios ENDOSCOPIA\Ruben Paz Castillo\20161230_11421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8" t="-1660" b="-1"/>
          <a:stretch/>
        </p:blipFill>
        <p:spPr bwMode="auto">
          <a:xfrm>
            <a:off x="6364110" y="0"/>
            <a:ext cx="2954665" cy="258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9402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685800" y="471891"/>
            <a:ext cx="7772400" cy="11144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sz="2800" b="1" dirty="0" smtClean="0">
                <a:solidFill>
                  <a:schemeClr val="tx1">
                    <a:lumMod val="95000"/>
                  </a:schemeClr>
                </a:solidFill>
                <a:latin typeface="Maiandra GD" panose="020E0502030308020204" pitchFamily="34" charset="0"/>
              </a:rPr>
              <a:t>Cribado de CCR en Población con Riesgo Promedio con FIT</a:t>
            </a:r>
            <a:endParaRPr lang="es-ES_tradnl" sz="2800" b="1" dirty="0">
              <a:solidFill>
                <a:schemeClr val="tx1">
                  <a:lumMod val="95000"/>
                </a:schemeClr>
              </a:solidFill>
              <a:latin typeface="Maiandra GD" panose="020E0502030308020204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314449" y="1421853"/>
            <a:ext cx="20307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Objetivos</a:t>
            </a:r>
            <a:endParaRPr lang="es-MX" sz="3200" b="1" dirty="0"/>
          </a:p>
        </p:txBody>
      </p:sp>
      <p:sp>
        <p:nvSpPr>
          <p:cNvPr id="8" name="7 Rectángulo"/>
          <p:cNvSpPr/>
          <p:nvPr/>
        </p:nvSpPr>
        <p:spPr>
          <a:xfrm>
            <a:off x="896471" y="2241177"/>
            <a:ext cx="7541558" cy="36933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s-ES_tradnl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 </a:t>
            </a:r>
            <a:endParaRPr lang="es-MX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r>
              <a:rPr lang="es-MX" dirty="0">
                <a:solidFill>
                  <a:schemeClr val="bg1"/>
                </a:solidFill>
              </a:rPr>
              <a:t>1</a:t>
            </a:r>
            <a:r>
              <a:rPr lang="es-MX" sz="2400" dirty="0">
                <a:solidFill>
                  <a:schemeClr val="bg1"/>
                </a:solidFill>
              </a:rPr>
              <a:t>.-  Evaluar la </a:t>
            </a:r>
            <a:r>
              <a:rPr lang="es-MX" sz="2400" b="1" dirty="0">
                <a:solidFill>
                  <a:schemeClr val="bg1"/>
                </a:solidFill>
              </a:rPr>
              <a:t>frecuencia </a:t>
            </a:r>
            <a:r>
              <a:rPr lang="es-MX" sz="2400" b="1" dirty="0" smtClean="0">
                <a:solidFill>
                  <a:schemeClr val="bg1"/>
                </a:solidFill>
              </a:rPr>
              <a:t>de </a:t>
            </a:r>
            <a:r>
              <a:rPr lang="es-MX" sz="2400" b="1" dirty="0">
                <a:solidFill>
                  <a:schemeClr val="bg1"/>
                </a:solidFill>
              </a:rPr>
              <a:t>cáncer </a:t>
            </a:r>
            <a:r>
              <a:rPr lang="es-MX" sz="2400" b="1" dirty="0" err="1">
                <a:solidFill>
                  <a:schemeClr val="bg1"/>
                </a:solidFill>
              </a:rPr>
              <a:t>colorrectal</a:t>
            </a:r>
            <a:r>
              <a:rPr lang="es-MX" sz="2400" b="1" dirty="0">
                <a:solidFill>
                  <a:schemeClr val="bg1"/>
                </a:solidFill>
              </a:rPr>
              <a:t> </a:t>
            </a:r>
            <a:r>
              <a:rPr lang="es-MX" sz="2400" dirty="0">
                <a:solidFill>
                  <a:schemeClr val="bg1"/>
                </a:solidFill>
              </a:rPr>
              <a:t>en </a:t>
            </a:r>
            <a:r>
              <a:rPr lang="es-MX" sz="2400" dirty="0" smtClean="0">
                <a:solidFill>
                  <a:schemeClr val="bg1"/>
                </a:solidFill>
              </a:rPr>
              <a:t>el cribado en  población </a:t>
            </a:r>
            <a:r>
              <a:rPr lang="es-MX" sz="2400" dirty="0">
                <a:solidFill>
                  <a:schemeClr val="bg1"/>
                </a:solidFill>
              </a:rPr>
              <a:t>con riesgo promedio con FIT , seguidas de </a:t>
            </a:r>
            <a:r>
              <a:rPr lang="es-MX" sz="2400" dirty="0" smtClean="0">
                <a:solidFill>
                  <a:schemeClr val="bg1"/>
                </a:solidFill>
              </a:rPr>
              <a:t>colonoscopia.</a:t>
            </a:r>
          </a:p>
          <a:p>
            <a:endParaRPr lang="es-MX" sz="2400" dirty="0" smtClean="0">
              <a:solidFill>
                <a:schemeClr val="bg1"/>
              </a:solidFill>
            </a:endParaRPr>
          </a:p>
          <a:p>
            <a:endParaRPr lang="es-MX" sz="2400" dirty="0">
              <a:solidFill>
                <a:schemeClr val="bg1"/>
              </a:solidFill>
            </a:endParaRPr>
          </a:p>
          <a:p>
            <a:pPr algn="just"/>
            <a:r>
              <a:rPr lang="es-MX" sz="2400" dirty="0">
                <a:solidFill>
                  <a:schemeClr val="bg1"/>
                </a:solidFill>
              </a:rPr>
              <a:t>2.- Evaluar la </a:t>
            </a:r>
            <a:r>
              <a:rPr lang="es-MX" sz="2400" b="1" dirty="0">
                <a:solidFill>
                  <a:schemeClr val="bg1"/>
                </a:solidFill>
              </a:rPr>
              <a:t>frecuencia de </a:t>
            </a:r>
            <a:r>
              <a:rPr lang="es-MX" sz="2400" b="1" dirty="0" smtClean="0">
                <a:solidFill>
                  <a:schemeClr val="bg1"/>
                </a:solidFill>
              </a:rPr>
              <a:t>lesiones </a:t>
            </a:r>
            <a:r>
              <a:rPr lang="es-MX" sz="2400" b="1" dirty="0" err="1" smtClean="0">
                <a:solidFill>
                  <a:schemeClr val="bg1"/>
                </a:solidFill>
              </a:rPr>
              <a:t>premalignas</a:t>
            </a:r>
            <a:r>
              <a:rPr lang="es-MX" sz="2400" b="1" dirty="0" smtClean="0">
                <a:solidFill>
                  <a:schemeClr val="bg1"/>
                </a:solidFill>
              </a:rPr>
              <a:t> </a:t>
            </a:r>
            <a:r>
              <a:rPr lang="es-MX" sz="2400" dirty="0">
                <a:solidFill>
                  <a:schemeClr val="bg1"/>
                </a:solidFill>
              </a:rPr>
              <a:t>: Adenomas de bajo riesgo (ABR) y Adenomas de alto riesgo (AAR </a:t>
            </a:r>
            <a:r>
              <a:rPr lang="es-MX" sz="2400" dirty="0" smtClean="0">
                <a:solidFill>
                  <a:schemeClr val="bg1"/>
                </a:solidFill>
              </a:rPr>
              <a:t>) </a:t>
            </a:r>
          </a:p>
          <a:p>
            <a:endParaRPr lang="es-MX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6991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685800" y="386165"/>
            <a:ext cx="7772400" cy="1114425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_tradnl" sz="2800" b="1" dirty="0" smtClean="0">
                <a:solidFill>
                  <a:srgbClr val="234271"/>
                </a:solidFill>
                <a:latin typeface="Arial"/>
                <a:cs typeface="Arial"/>
              </a:rPr>
              <a:t>Cribado de CCR en Población con Riesgo Promedio con FIT</a:t>
            </a:r>
            <a:endParaRPr lang="es-ES_tradnl" sz="2800" b="1" dirty="0">
              <a:solidFill>
                <a:srgbClr val="234271"/>
              </a:solidFill>
              <a:latin typeface="Arial"/>
              <a:cs typeface="Arial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314448" y="1264691"/>
            <a:ext cx="1980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rgbClr val="234271"/>
                </a:solidFill>
                <a:latin typeface="Arial"/>
                <a:cs typeface="Arial"/>
              </a:rPr>
              <a:t>Metodología</a:t>
            </a:r>
            <a:endParaRPr lang="es-MX" sz="2400" b="1" dirty="0">
              <a:solidFill>
                <a:srgbClr val="234271"/>
              </a:solidFill>
              <a:latin typeface="Arial"/>
              <a:cs typeface="Arial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1270367" y="1742055"/>
            <a:ext cx="6711581" cy="34163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s-ES_tradnl" dirty="0" smtClean="0">
                <a:solidFill>
                  <a:schemeClr val="bg1"/>
                </a:solidFill>
                <a:latin typeface="Arial"/>
                <a:cs typeface="Arial"/>
              </a:rPr>
              <a:t>Estudio PILOTO  :  </a:t>
            </a:r>
            <a:r>
              <a:rPr lang="es-ES_tradnl" dirty="0" err="1" smtClean="0">
                <a:solidFill>
                  <a:schemeClr val="bg1"/>
                </a:solidFill>
                <a:latin typeface="Arial"/>
                <a:cs typeface="Arial"/>
              </a:rPr>
              <a:t>prospectIvo</a:t>
            </a:r>
            <a:r>
              <a:rPr lang="es-ES_tradnl" dirty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s-ES_tradnl" dirty="0" smtClean="0">
                <a:solidFill>
                  <a:schemeClr val="bg1"/>
                </a:solidFill>
                <a:latin typeface="Arial"/>
                <a:cs typeface="Arial"/>
              </a:rPr>
              <a:t>longitudinal</a:t>
            </a:r>
            <a:endParaRPr lang="es-ES_tradnl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charset="0"/>
              <a:buChar char="•"/>
            </a:pPr>
            <a:r>
              <a:rPr lang="es-ES_tradnl" dirty="0" smtClean="0">
                <a:solidFill>
                  <a:schemeClr val="bg1"/>
                </a:solidFill>
                <a:latin typeface="Arial"/>
                <a:cs typeface="Arial"/>
              </a:rPr>
              <a:t>Octubre – Diciembre 2017 (personal </a:t>
            </a:r>
            <a:r>
              <a:rPr lang="es-ES_tradnl" dirty="0" err="1" smtClean="0">
                <a:solidFill>
                  <a:schemeClr val="bg1"/>
                </a:solidFill>
                <a:latin typeface="Arial"/>
                <a:cs typeface="Arial"/>
              </a:rPr>
              <a:t>INCan</a:t>
            </a:r>
            <a:r>
              <a:rPr lang="es-ES_tradnl" dirty="0" smtClean="0">
                <a:solidFill>
                  <a:schemeClr val="bg1"/>
                </a:solidFill>
                <a:latin typeface="Arial"/>
                <a:cs typeface="Arial"/>
              </a:rPr>
              <a:t>) 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dirty="0" smtClean="0">
                <a:solidFill>
                  <a:schemeClr val="bg1"/>
                </a:solidFill>
                <a:latin typeface="Arial"/>
                <a:cs typeface="Arial"/>
              </a:rPr>
              <a:t>Marzo /2018  en  </a:t>
            </a:r>
            <a:r>
              <a:rPr lang="es-ES_tradnl" b="1" dirty="0" err="1" smtClean="0">
                <a:solidFill>
                  <a:schemeClr val="bg1"/>
                </a:solidFill>
                <a:latin typeface="Arial"/>
                <a:cs typeface="Arial"/>
              </a:rPr>
              <a:t>INCan</a:t>
            </a:r>
            <a:r>
              <a:rPr lang="es-ES_tradnl" b="1" dirty="0" smtClean="0">
                <a:solidFill>
                  <a:schemeClr val="bg1"/>
                </a:solidFill>
                <a:latin typeface="Arial"/>
                <a:cs typeface="Arial"/>
              </a:rPr>
              <a:t> ( Endoscopia )</a:t>
            </a:r>
          </a:p>
          <a:p>
            <a:endParaRPr lang="es-ES_tradnl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charset="0"/>
              <a:buChar char="•"/>
            </a:pPr>
            <a:r>
              <a:rPr lang="es-ES_tradnl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ES_tradnl" b="1" dirty="0" smtClean="0">
                <a:solidFill>
                  <a:schemeClr val="bg1"/>
                </a:solidFill>
                <a:latin typeface="Arial"/>
                <a:cs typeface="Arial"/>
              </a:rPr>
              <a:t>n =  7784 </a:t>
            </a:r>
            <a:r>
              <a:rPr lang="es-ES_tradnl" dirty="0" smtClean="0">
                <a:solidFill>
                  <a:schemeClr val="bg1"/>
                </a:solidFill>
                <a:latin typeface="Arial"/>
                <a:cs typeface="Arial"/>
              </a:rPr>
              <a:t>: </a:t>
            </a:r>
          </a:p>
          <a:p>
            <a:pPr marL="285750" indent="-285750">
              <a:buFont typeface="Arial" charset="0"/>
              <a:buChar char="•"/>
            </a:pPr>
            <a:r>
              <a:rPr lang="es-MX" dirty="0" smtClean="0">
                <a:solidFill>
                  <a:schemeClr val="bg1"/>
                </a:solidFill>
                <a:latin typeface="Arial"/>
                <a:cs typeface="Arial"/>
              </a:rPr>
              <a:t>Ambos sexos</a:t>
            </a:r>
          </a:p>
          <a:p>
            <a:pPr marL="285750" indent="-285750">
              <a:buFont typeface="Arial" charset="0"/>
              <a:buChar char="•"/>
            </a:pPr>
            <a:r>
              <a:rPr lang="es-MX" dirty="0" smtClean="0">
                <a:solidFill>
                  <a:schemeClr val="bg1"/>
                </a:solidFill>
                <a:latin typeface="Arial"/>
                <a:cs typeface="Arial"/>
              </a:rPr>
              <a:t>50 –  74  años </a:t>
            </a:r>
          </a:p>
          <a:p>
            <a:pPr marL="285750" indent="-285750">
              <a:buFont typeface="Arial" charset="0"/>
              <a:buChar char="•"/>
            </a:pPr>
            <a:r>
              <a:rPr lang="es-MX" b="1" i="1" dirty="0" smtClean="0">
                <a:solidFill>
                  <a:schemeClr val="bg1"/>
                </a:solidFill>
                <a:latin typeface="Arial"/>
                <a:cs typeface="Arial"/>
              </a:rPr>
              <a:t>Asintomáticos </a:t>
            </a:r>
          </a:p>
          <a:p>
            <a:pPr marL="285750" indent="-285750">
              <a:buFont typeface="Arial" charset="0"/>
              <a:buChar char="•"/>
            </a:pPr>
            <a:r>
              <a:rPr lang="es-MX" dirty="0" smtClean="0">
                <a:solidFill>
                  <a:schemeClr val="bg1"/>
                </a:solidFill>
                <a:latin typeface="Arial"/>
                <a:cs typeface="Arial"/>
              </a:rPr>
              <a:t>Sin </a:t>
            </a:r>
            <a:r>
              <a:rPr lang="es-MX" dirty="0">
                <a:solidFill>
                  <a:schemeClr val="bg1"/>
                </a:solidFill>
                <a:latin typeface="Arial"/>
                <a:cs typeface="Arial"/>
              </a:rPr>
              <a:t>antecedentes </a:t>
            </a:r>
            <a:r>
              <a:rPr lang="es-MX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MX" dirty="0">
                <a:solidFill>
                  <a:schemeClr val="bg1"/>
                </a:solidFill>
                <a:latin typeface="Arial"/>
                <a:cs typeface="Arial"/>
              </a:rPr>
              <a:t>para </a:t>
            </a:r>
            <a:r>
              <a:rPr lang="es-MX" dirty="0" smtClean="0">
                <a:solidFill>
                  <a:schemeClr val="bg1"/>
                </a:solidFill>
                <a:latin typeface="Arial"/>
                <a:cs typeface="Arial"/>
              </a:rPr>
              <a:t>CCR personales o familiares</a:t>
            </a:r>
          </a:p>
          <a:p>
            <a:pPr marL="285750" indent="-285750">
              <a:buFont typeface="Arial" charset="0"/>
              <a:buChar char="•"/>
            </a:pPr>
            <a:r>
              <a:rPr lang="es-MX" dirty="0" smtClean="0">
                <a:solidFill>
                  <a:schemeClr val="bg1"/>
                </a:solidFill>
                <a:latin typeface="Arial"/>
                <a:cs typeface="Arial"/>
              </a:rPr>
              <a:t>Realizará </a:t>
            </a:r>
            <a:r>
              <a:rPr lang="es-MX" dirty="0">
                <a:solidFill>
                  <a:schemeClr val="bg1"/>
                </a:solidFill>
                <a:latin typeface="Arial"/>
                <a:cs typeface="Arial"/>
              </a:rPr>
              <a:t>una </a:t>
            </a:r>
            <a:r>
              <a:rPr lang="es-MX" dirty="0" smtClean="0">
                <a:solidFill>
                  <a:schemeClr val="bg1"/>
                </a:solidFill>
                <a:latin typeface="Arial"/>
                <a:cs typeface="Arial"/>
              </a:rPr>
              <a:t>prueba de </a:t>
            </a:r>
            <a:r>
              <a:rPr lang="es-MX" dirty="0" err="1">
                <a:solidFill>
                  <a:schemeClr val="bg1"/>
                </a:solidFill>
                <a:latin typeface="Arial"/>
                <a:cs typeface="Arial"/>
              </a:rPr>
              <a:t>inmunoquímica</a:t>
            </a:r>
            <a:r>
              <a:rPr lang="es-MX" dirty="0">
                <a:solidFill>
                  <a:schemeClr val="bg1"/>
                </a:solidFill>
                <a:latin typeface="Arial"/>
                <a:cs typeface="Arial"/>
              </a:rPr>
              <a:t> fecal (FIT</a:t>
            </a:r>
            <a:r>
              <a:rPr lang="es-MX" dirty="0" smtClean="0">
                <a:solidFill>
                  <a:schemeClr val="bg1"/>
                </a:solidFill>
                <a:latin typeface="Arial"/>
                <a:cs typeface="Arial"/>
              </a:rPr>
              <a:t>)  </a:t>
            </a:r>
            <a:r>
              <a:rPr lang="es-MX" dirty="0">
                <a:solidFill>
                  <a:schemeClr val="bg1"/>
                </a:solidFill>
                <a:latin typeface="Arial"/>
                <a:cs typeface="Arial"/>
              </a:rPr>
              <a:t>cuantitativa </a:t>
            </a:r>
            <a:endParaRPr lang="es-MX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Arial" charset="0"/>
              <a:buChar char="•"/>
            </a:pPr>
            <a:r>
              <a:rPr lang="es-MX" dirty="0" smtClean="0">
                <a:solidFill>
                  <a:schemeClr val="bg1"/>
                </a:solidFill>
                <a:latin typeface="Arial"/>
                <a:cs typeface="Arial"/>
              </a:rPr>
              <a:t>Colonoscopia </a:t>
            </a:r>
            <a:r>
              <a:rPr lang="es-MX" dirty="0">
                <a:solidFill>
                  <a:schemeClr val="bg1"/>
                </a:solidFill>
                <a:latin typeface="Arial"/>
                <a:cs typeface="Arial"/>
              </a:rPr>
              <a:t>en caso de ser positiva la </a:t>
            </a:r>
            <a:r>
              <a:rPr lang="es-MX" dirty="0" smtClean="0">
                <a:solidFill>
                  <a:schemeClr val="bg1"/>
                </a:solidFill>
                <a:latin typeface="Arial"/>
                <a:cs typeface="Arial"/>
              </a:rPr>
              <a:t>prueba FIT</a:t>
            </a:r>
            <a:endParaRPr lang="es-MX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5" name="Picture 2" descr="Resultado de imagen para prueba inmunológica para la determinación de sangre oculta en heces foto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565" y="5181275"/>
            <a:ext cx="929536" cy="145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5166685"/>
            <a:ext cx="1819611" cy="145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Resultado de imagen para imagen animada de colonoscop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7" name="AutoShape 6" descr="Resultado de imagen para imagen animada de colonoscopia"/>
          <p:cNvSpPr>
            <a:spLocks noChangeAspect="1" noChangeArrowheads="1"/>
          </p:cNvSpPr>
          <p:nvPr/>
        </p:nvSpPr>
        <p:spPr bwMode="auto">
          <a:xfrm>
            <a:off x="307975" y="79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8" name="AutoShape 8" descr="Resultado de imagen para imagen animada de colonoscopia"/>
          <p:cNvSpPr>
            <a:spLocks noChangeAspect="1" noChangeArrowheads="1"/>
          </p:cNvSpPr>
          <p:nvPr/>
        </p:nvSpPr>
        <p:spPr bwMode="auto">
          <a:xfrm>
            <a:off x="460375" y="16033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1034" name="Picture 10" descr="Resultado de imagen para imagen animada de colonoscopi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1108" y="5181274"/>
            <a:ext cx="2183531" cy="145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5604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4400" y="-757609"/>
            <a:ext cx="7315200" cy="2648991"/>
          </a:xfrm>
        </p:spPr>
        <p:txBody>
          <a:bodyPr/>
          <a:lstStyle/>
          <a:p>
            <a:r>
              <a:rPr lang="es-MX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s-MX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MX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¿Qu</a:t>
            </a:r>
            <a:r>
              <a:rPr lang="es-E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estamos haciendo en el </a:t>
            </a:r>
            <a:r>
              <a:rPr lang="es-ES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INCan</a:t>
            </a:r>
            <a:r>
              <a:rPr lang="es-E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?: </a:t>
            </a:r>
            <a:r>
              <a:rPr lang="es-MX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Detección oportuna</a:t>
            </a:r>
            <a:endParaRPr lang="es-MX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1245544"/>
              </p:ext>
            </p:extLst>
          </p:nvPr>
        </p:nvGraphicFramePr>
        <p:xfrm>
          <a:off x="1649288" y="2420888"/>
          <a:ext cx="7315200" cy="3538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2 Flecha derecha"/>
          <p:cNvSpPr/>
          <p:nvPr/>
        </p:nvSpPr>
        <p:spPr>
          <a:xfrm rot="1709414">
            <a:off x="2871123" y="2613631"/>
            <a:ext cx="936104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251520" y="2078432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400" b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REQUISITOS PARA PRUEBA FIT</a:t>
            </a:r>
            <a:endParaRPr lang="es-MX" sz="2400" b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3 Marcador de contenido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41" y="3310432"/>
            <a:ext cx="2359551" cy="345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02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601670" y="260650"/>
            <a:ext cx="5486400" cy="1154097"/>
          </a:xfrm>
        </p:spPr>
        <p:txBody>
          <a:bodyPr>
            <a:noAutofit/>
          </a:bodyPr>
          <a:lstStyle/>
          <a:p>
            <a:r>
              <a:rPr lang="es-MX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Prueba inmunológica sangre oculta en heces (FIT)</a:t>
            </a:r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3" y="1772818"/>
            <a:ext cx="1478756" cy="2314575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748" y="4293096"/>
            <a:ext cx="5161313" cy="1981944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1213556" y="2276874"/>
            <a:ext cx="2872390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MX" sz="2800" dirty="0" smtClean="0">
                <a:ln w="19050">
                  <a:solidFill>
                    <a:schemeClr val="tx1"/>
                  </a:solidFill>
                </a:ln>
              </a:rPr>
              <a:t>20 ng </a:t>
            </a:r>
            <a:r>
              <a:rPr lang="es-MX" sz="2800" dirty="0">
                <a:ln w="19050">
                  <a:solidFill>
                    <a:schemeClr val="tx1"/>
                  </a:solidFill>
                </a:ln>
              </a:rPr>
              <a:t>de </a:t>
            </a:r>
            <a:r>
              <a:rPr lang="es-MX" sz="2800" dirty="0" smtClean="0">
                <a:ln w="19050">
                  <a:solidFill>
                    <a:schemeClr val="tx1"/>
                  </a:solidFill>
                </a:ln>
              </a:rPr>
              <a:t>Hb </a:t>
            </a:r>
            <a:r>
              <a:rPr lang="es-MX" sz="2800" dirty="0">
                <a:ln w="19050">
                  <a:solidFill>
                    <a:schemeClr val="tx1"/>
                  </a:solidFill>
                </a:ln>
              </a:rPr>
              <a:t>en heces</a:t>
            </a:r>
          </a:p>
        </p:txBody>
      </p:sp>
    </p:spTree>
    <p:extLst>
      <p:ext uri="{BB962C8B-B14F-4D97-AF65-F5344CB8AC3E}">
        <p14:creationId xmlns:p14="http://schemas.microsoft.com/office/powerpoint/2010/main" val="2176002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70" y="397565"/>
            <a:ext cx="8892207" cy="63978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549688" y="1834549"/>
            <a:ext cx="1705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Colon 10 años</a:t>
            </a:r>
            <a:endParaRPr lang="es-ES" dirty="0"/>
          </a:p>
        </p:txBody>
      </p:sp>
      <p:sp>
        <p:nvSpPr>
          <p:cNvPr id="4" name="CuadroTexto 3"/>
          <p:cNvSpPr txBox="1"/>
          <p:nvPr/>
        </p:nvSpPr>
        <p:spPr>
          <a:xfrm>
            <a:off x="4597717" y="6287642"/>
            <a:ext cx="1951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Fit</a:t>
            </a:r>
            <a:r>
              <a:rPr lang="es-ES" dirty="0" smtClean="0"/>
              <a:t> 1 a 2 años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35653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Paciente 4: RVME   FIT: 20 </a:t>
            </a:r>
            <a:r>
              <a:rPr lang="es-MX" sz="3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ng</a:t>
            </a:r>
            <a:r>
              <a:rPr lang="es-MX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/ml</a:t>
            </a:r>
            <a:endParaRPr lang="es-MX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63775" y="1869095"/>
            <a:ext cx="6174108" cy="4195481"/>
          </a:xfrm>
        </p:spPr>
        <p:txBody>
          <a:bodyPr/>
          <a:lstStyle/>
          <a:p>
            <a:pPr lvl="0"/>
            <a:r>
              <a:rPr lang="es-MX" sz="2000" dirty="0">
                <a:solidFill>
                  <a:srgbClr val="234271"/>
                </a:solidFill>
                <a:latin typeface="Arial"/>
                <a:cs typeface="Arial"/>
              </a:rPr>
              <a:t>Hallazgo endoscópico: 1.- POLIPO PEDICULADO EN COLON SIGMOIDES KUDO I; POLIPO SESIL EN COLON SIGMOIDES KUDO I.</a:t>
            </a:r>
          </a:p>
          <a:p>
            <a:pPr lvl="0"/>
            <a:r>
              <a:rPr lang="es-MX" sz="2000" dirty="0">
                <a:solidFill>
                  <a:srgbClr val="234271"/>
                </a:solidFill>
                <a:latin typeface="Arial"/>
                <a:cs typeface="Arial"/>
              </a:rPr>
              <a:t>Reporte patología: Pólipo inflamatorio; </a:t>
            </a:r>
            <a:r>
              <a:rPr lang="es-MX" sz="1800" dirty="0"/>
              <a:t>adenoma tubular</a:t>
            </a:r>
          </a:p>
          <a:p>
            <a:pPr lvl="0"/>
            <a:endParaRPr lang="es-MX" dirty="0"/>
          </a:p>
          <a:p>
            <a:endParaRPr lang="es-MX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r="2876" b="3786"/>
          <a:stretch/>
        </p:blipFill>
        <p:spPr>
          <a:xfrm>
            <a:off x="1305341" y="3677418"/>
            <a:ext cx="3131579" cy="2858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2" b="12673"/>
          <a:stretch/>
        </p:blipFill>
        <p:spPr>
          <a:xfrm>
            <a:off x="5058055" y="3765061"/>
            <a:ext cx="2879828" cy="26386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367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39652" y="0"/>
            <a:ext cx="6172200" cy="1143000"/>
          </a:xfrm>
        </p:spPr>
        <p:txBody>
          <a:bodyPr>
            <a:noAutofit/>
          </a:bodyPr>
          <a:lstStyle/>
          <a:p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Paciente 5: MBLM   FIT: 2516 </a:t>
            </a:r>
            <a:r>
              <a:rPr lang="es-MX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ng</a:t>
            </a:r>
            <a:r>
              <a:rPr lang="es-MX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/ml</a:t>
            </a:r>
            <a:endParaRPr lang="es-MX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539906" y="1404672"/>
            <a:ext cx="6172200" cy="4525963"/>
          </a:xfrm>
        </p:spPr>
        <p:txBody>
          <a:bodyPr>
            <a:normAutofit/>
          </a:bodyPr>
          <a:lstStyle/>
          <a:p>
            <a:r>
              <a:rPr lang="es-MX" sz="2000" dirty="0">
                <a:solidFill>
                  <a:srgbClr val="234271"/>
                </a:solidFill>
                <a:latin typeface="Arial"/>
                <a:cs typeface="Arial"/>
              </a:rPr>
              <a:t>Hallazgo endoscópico: -Pólipo en sigmoides  Paris 0-1p , Kudo III L; Resto de segmentos de colon explorados sin alteraciones</a:t>
            </a:r>
          </a:p>
          <a:p>
            <a:r>
              <a:rPr lang="es-MX" sz="2000" dirty="0">
                <a:solidFill>
                  <a:srgbClr val="234271"/>
                </a:solidFill>
                <a:latin typeface="Arial"/>
                <a:cs typeface="Arial"/>
              </a:rPr>
              <a:t>Reporte de patología:  Adenoma tubular avanzado (&gt;1cm)</a:t>
            </a: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5" r="4909"/>
          <a:stretch/>
        </p:blipFill>
        <p:spPr>
          <a:xfrm>
            <a:off x="1381992" y="3501008"/>
            <a:ext cx="3075709" cy="2566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2"/>
          <a:stretch/>
        </p:blipFill>
        <p:spPr>
          <a:xfrm>
            <a:off x="4788024" y="3933058"/>
            <a:ext cx="2965112" cy="2459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5299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46708" y="450600"/>
            <a:ext cx="3624798" cy="684066"/>
          </a:xfrm>
          <a:solidFill>
            <a:schemeClr val="tx2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MX" dirty="0" smtClean="0">
                <a:latin typeface="Arial"/>
                <a:cs typeface="Arial"/>
              </a:rPr>
              <a:t>Adenocarcinoma</a:t>
            </a:r>
            <a:endParaRPr lang="es-MX" dirty="0">
              <a:latin typeface="Arial"/>
              <a:cs typeface="Arial"/>
            </a:endParaRPr>
          </a:p>
        </p:txBody>
      </p:sp>
      <p:pic>
        <p:nvPicPr>
          <p:cNvPr id="6" name="5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" b="837"/>
          <a:stretch/>
        </p:blipFill>
        <p:spPr>
          <a:xfrm>
            <a:off x="4680012" y="260650"/>
            <a:ext cx="3161469" cy="3266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4 Marcador de texto"/>
          <p:cNvSpPr>
            <a:spLocks noGrp="1"/>
          </p:cNvSpPr>
          <p:nvPr>
            <p:ph type="body" sz="half" idx="2"/>
          </p:nvPr>
        </p:nvSpPr>
        <p:spPr>
          <a:xfrm>
            <a:off x="282236" y="2276874"/>
            <a:ext cx="3586642" cy="2245387"/>
          </a:xfrm>
        </p:spPr>
        <p:txBody>
          <a:bodyPr>
            <a:noAutofit/>
          </a:bodyPr>
          <a:lstStyle/>
          <a:p>
            <a:pPr algn="just"/>
            <a:r>
              <a:rPr lang="es-MX" b="1" u="sng" dirty="0" smtClean="0">
                <a:solidFill>
                  <a:srgbClr val="234271"/>
                </a:solidFill>
                <a:latin typeface="Arial"/>
                <a:cs typeface="Arial"/>
              </a:rPr>
              <a:t>Paciente: BEZM  Genero: femenino</a:t>
            </a:r>
          </a:p>
          <a:p>
            <a:pPr algn="just"/>
            <a:r>
              <a:rPr lang="es-MX" b="1" u="sng" dirty="0" smtClean="0">
                <a:solidFill>
                  <a:srgbClr val="234271"/>
                </a:solidFill>
                <a:latin typeface="Arial"/>
                <a:cs typeface="Arial"/>
              </a:rPr>
              <a:t>Edad: 53 años    FIT: 498 </a:t>
            </a:r>
            <a:r>
              <a:rPr lang="es-MX" b="1" u="sng" dirty="0" err="1" smtClean="0">
                <a:solidFill>
                  <a:srgbClr val="234271"/>
                </a:solidFill>
                <a:latin typeface="Arial"/>
                <a:cs typeface="Arial"/>
              </a:rPr>
              <a:t>ng</a:t>
            </a:r>
            <a:r>
              <a:rPr lang="es-MX" b="1" u="sng" dirty="0" smtClean="0">
                <a:solidFill>
                  <a:srgbClr val="234271"/>
                </a:solidFill>
                <a:latin typeface="Arial"/>
                <a:cs typeface="Arial"/>
              </a:rPr>
              <a:t>/ml</a:t>
            </a:r>
          </a:p>
          <a:p>
            <a:pPr algn="just"/>
            <a:r>
              <a:rPr lang="es-MX" sz="1400" dirty="0" smtClean="0">
                <a:solidFill>
                  <a:srgbClr val="234271"/>
                </a:solidFill>
                <a:latin typeface="Arial"/>
                <a:cs typeface="Arial"/>
              </a:rPr>
              <a:t>Hallazgo endoscópico: Múltiples pólipos en todos los segmentos del colon, Lesión polipoidea en unión recto sigmoidea.</a:t>
            </a:r>
          </a:p>
          <a:p>
            <a:pPr algn="just"/>
            <a:r>
              <a:rPr lang="es-MX" sz="1400" dirty="0" smtClean="0">
                <a:solidFill>
                  <a:srgbClr val="234271"/>
                </a:solidFill>
                <a:latin typeface="Arial"/>
                <a:cs typeface="Arial"/>
              </a:rPr>
              <a:t>Histopatología: Lesión recto-sigmoides - </a:t>
            </a:r>
            <a:r>
              <a:rPr lang="es-ES" sz="1400" b="1" u="sng" dirty="0" smtClean="0">
                <a:solidFill>
                  <a:srgbClr val="234271"/>
                </a:solidFill>
                <a:latin typeface="Arial"/>
                <a:cs typeface="Arial"/>
              </a:rPr>
              <a:t>-ADENOCARCINOMA MODERADAMENTE DIFERENCIADO G2, INVASOR</a:t>
            </a:r>
            <a:endParaRPr lang="es-MX" sz="1400" dirty="0" smtClean="0">
              <a:solidFill>
                <a:srgbClr val="234271"/>
              </a:solidFill>
              <a:latin typeface="Arial"/>
              <a:cs typeface="Arial"/>
            </a:endParaRPr>
          </a:p>
          <a:p>
            <a:pPr algn="just"/>
            <a:endParaRPr lang="es-MX" sz="1400" dirty="0">
              <a:solidFill>
                <a:srgbClr val="234271"/>
              </a:solidFill>
              <a:latin typeface="Arial"/>
              <a:cs typeface="Arial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9"/>
          <a:stretch/>
        </p:blipFill>
        <p:spPr>
          <a:xfrm>
            <a:off x="4788024" y="3717032"/>
            <a:ext cx="2784363" cy="29785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9200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546832" y="505220"/>
            <a:ext cx="3377096" cy="751139"/>
          </a:xfrm>
          <a:solidFill>
            <a:schemeClr val="tx2">
              <a:lumMod val="75000"/>
            </a:schemeClr>
          </a:soli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es-MX" sz="2400" dirty="0" smtClean="0">
                <a:latin typeface="Arial"/>
                <a:cs typeface="Arial"/>
              </a:rPr>
              <a:t>ADENOCARCINOMA</a:t>
            </a:r>
            <a:endParaRPr lang="es-MX" sz="2400" dirty="0">
              <a:latin typeface="Arial"/>
              <a:cs typeface="Arial"/>
            </a:endParaRPr>
          </a:p>
        </p:txBody>
      </p:sp>
      <p:pic>
        <p:nvPicPr>
          <p:cNvPr id="7" name="6 Marcador de contenido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934" y="404664"/>
            <a:ext cx="3833813" cy="28739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5 Marcador de texto"/>
          <p:cNvSpPr>
            <a:spLocks noGrp="1"/>
          </p:cNvSpPr>
          <p:nvPr>
            <p:ph type="body" sz="half" idx="2"/>
          </p:nvPr>
        </p:nvSpPr>
        <p:spPr>
          <a:xfrm>
            <a:off x="194037" y="2060850"/>
            <a:ext cx="3512823" cy="2245387"/>
          </a:xfrm>
        </p:spPr>
        <p:txBody>
          <a:bodyPr>
            <a:noAutofit/>
          </a:bodyPr>
          <a:lstStyle/>
          <a:p>
            <a:pPr algn="just"/>
            <a:r>
              <a:rPr lang="es-MX" b="1" dirty="0" smtClean="0">
                <a:solidFill>
                  <a:srgbClr val="2342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Masculino</a:t>
            </a:r>
          </a:p>
          <a:p>
            <a:pPr algn="just"/>
            <a:r>
              <a:rPr lang="es-MX" b="1" dirty="0" smtClean="0">
                <a:solidFill>
                  <a:srgbClr val="2342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Edad: 53 años     FIT: 1492 </a:t>
            </a:r>
            <a:r>
              <a:rPr lang="es-MX" b="1" dirty="0" err="1" smtClean="0">
                <a:solidFill>
                  <a:srgbClr val="2342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ng</a:t>
            </a:r>
            <a:r>
              <a:rPr lang="es-MX" b="1" dirty="0" smtClean="0">
                <a:solidFill>
                  <a:srgbClr val="2342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/ml</a:t>
            </a:r>
          </a:p>
          <a:p>
            <a:pPr algn="just"/>
            <a:r>
              <a:rPr lang="es-MX" dirty="0" smtClean="0">
                <a:solidFill>
                  <a:srgbClr val="234271"/>
                </a:solidFill>
                <a:latin typeface="Arial"/>
                <a:cs typeface="Arial"/>
              </a:rPr>
              <a:t>Tumor de Sigmoides</a:t>
            </a:r>
          </a:p>
          <a:p>
            <a:pPr algn="just"/>
            <a:r>
              <a:rPr lang="es-MX" dirty="0" smtClean="0">
                <a:solidFill>
                  <a:srgbClr val="234271"/>
                </a:solidFill>
                <a:latin typeface="Arial"/>
                <a:cs typeface="Arial"/>
              </a:rPr>
              <a:t>Histopatología: </a:t>
            </a:r>
            <a:r>
              <a:rPr lang="es-ES" b="1" u="sng" dirty="0">
                <a:solidFill>
                  <a:srgbClr val="234271"/>
                </a:solidFill>
                <a:latin typeface="Arial"/>
                <a:cs typeface="Arial"/>
              </a:rPr>
              <a:t>ADENOCARCINOMA INTESTINAL MODERADAMENTE DIFERENCIADO (G2) ULCERADO INVASOR</a:t>
            </a:r>
            <a:r>
              <a:rPr lang="es-ES" dirty="0">
                <a:solidFill>
                  <a:srgbClr val="234271"/>
                </a:solidFill>
                <a:latin typeface="Arial"/>
                <a:cs typeface="Arial"/>
              </a:rPr>
              <a:t>.</a:t>
            </a:r>
            <a:endParaRPr lang="es-MX" dirty="0">
              <a:solidFill>
                <a:srgbClr val="234271"/>
              </a:solidFill>
              <a:latin typeface="Arial"/>
              <a:cs typeface="Arial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b="5240"/>
          <a:stretch/>
        </p:blipFill>
        <p:spPr>
          <a:xfrm>
            <a:off x="3977934" y="3501010"/>
            <a:ext cx="3834426" cy="31435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9074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2802488" y="662491"/>
            <a:ext cx="3036165" cy="56416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892</a:t>
            </a:r>
            <a:r>
              <a:rPr lang="es-MX" sz="16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Pruebas FIT  Entregadas</a:t>
            </a:r>
            <a:endParaRPr lang="es-MX" sz="16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3275755" y="1979831"/>
            <a:ext cx="1704758" cy="831669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809</a:t>
            </a:r>
            <a:r>
              <a:rPr lang="es-MX" sz="16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Pruebas FIT se Regresaron para Análisis</a:t>
            </a:r>
            <a:endParaRPr lang="es-MX" sz="16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5392853" y="3470929"/>
            <a:ext cx="1460555" cy="693000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24</a:t>
            </a:r>
            <a:r>
              <a:rPr lang="es-MX" sz="16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/>
            </a:r>
            <a:br>
              <a:rPr lang="es-MX" sz="16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s-MX" sz="16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Sin colonoscopia</a:t>
            </a:r>
            <a:endParaRPr lang="es-MX" sz="16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7066086" y="1830225"/>
            <a:ext cx="1224592" cy="452921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1  - No acepto procedimiento</a:t>
            </a:r>
            <a:endParaRPr lang="es-MX" sz="11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3183279" y="4767193"/>
            <a:ext cx="1902758" cy="745950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96 </a:t>
            </a:r>
            <a:r>
              <a:rPr lang="es-MX" sz="16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Colonoscopias</a:t>
            </a:r>
          </a:p>
          <a:p>
            <a:pPr algn="ctr"/>
            <a:r>
              <a:rPr lang="es-MX" sz="16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Realizadas</a:t>
            </a:r>
            <a:endParaRPr lang="es-MX" sz="16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3003408" y="3492995"/>
            <a:ext cx="2168837" cy="615830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120</a:t>
            </a:r>
            <a:r>
              <a:rPr lang="es-MX" sz="16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Pruebas FIT </a:t>
            </a:r>
            <a:r>
              <a:rPr lang="es-MX" sz="16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Positivas</a:t>
            </a:r>
            <a:br>
              <a:rPr lang="es-MX" sz="16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s-MX" sz="16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(&lt;20 </a:t>
            </a:r>
            <a:r>
              <a:rPr lang="es-MX" sz="1600" dirty="0" err="1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ng</a:t>
            </a:r>
            <a:r>
              <a:rPr lang="es-MX" sz="16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/ml</a:t>
            </a:r>
            <a:r>
              <a:rPr lang="es-MX" sz="16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) </a:t>
            </a:r>
            <a:endParaRPr lang="es-MX" sz="16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1" name="Rectángulo redondeado 10"/>
          <p:cNvSpPr/>
          <p:nvPr/>
        </p:nvSpPr>
        <p:spPr>
          <a:xfrm>
            <a:off x="763028" y="2163641"/>
            <a:ext cx="2017809" cy="791073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689</a:t>
            </a:r>
            <a:r>
              <a:rPr lang="es-MX" sz="16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Pruebas FIT Negativas</a:t>
            </a:r>
          </a:p>
          <a:p>
            <a:pPr algn="ctr"/>
            <a:r>
              <a:rPr lang="es-MX" sz="16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(&lt;20 </a:t>
            </a:r>
            <a:r>
              <a:rPr lang="es-MX" sz="1600" dirty="0" err="1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ng</a:t>
            </a:r>
            <a:r>
              <a:rPr lang="es-MX" sz="16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/ml)</a:t>
            </a:r>
            <a:endParaRPr lang="es-MX" sz="16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4" name="Rectángulo redondeado 43"/>
          <p:cNvSpPr/>
          <p:nvPr/>
        </p:nvSpPr>
        <p:spPr>
          <a:xfrm>
            <a:off x="7477721" y="3577594"/>
            <a:ext cx="1168817" cy="592860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b="1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3</a:t>
            </a:r>
            <a:r>
              <a:rPr lang="es-MX" sz="11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pacientes programados</a:t>
            </a:r>
            <a:endParaRPr lang="es-MX" sz="1100" b="1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5" name="Rectángulo redondeado 44"/>
          <p:cNvSpPr/>
          <p:nvPr/>
        </p:nvSpPr>
        <p:spPr>
          <a:xfrm>
            <a:off x="7222621" y="5599773"/>
            <a:ext cx="1423918" cy="764655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5   pendientes de recoger resultado y programar</a:t>
            </a:r>
          </a:p>
        </p:txBody>
      </p:sp>
      <p:sp>
        <p:nvSpPr>
          <p:cNvPr id="60" name="Rectángulo redondeado 59"/>
          <p:cNvSpPr/>
          <p:nvPr/>
        </p:nvSpPr>
        <p:spPr>
          <a:xfrm>
            <a:off x="7477722" y="4488034"/>
            <a:ext cx="1326488" cy="755395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3 Estudios se realizaran  </a:t>
            </a:r>
            <a:r>
              <a:rPr lang="es-MX" sz="1100" dirty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f</a:t>
            </a:r>
            <a:r>
              <a:rPr lang="es-MX" sz="11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uera del INCAN</a:t>
            </a:r>
            <a:endParaRPr lang="es-MX" sz="11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3" name="Rectángulo redondeado 32"/>
          <p:cNvSpPr/>
          <p:nvPr/>
        </p:nvSpPr>
        <p:spPr>
          <a:xfrm>
            <a:off x="7558242" y="2593785"/>
            <a:ext cx="1245968" cy="728174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1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12 pacientes con resultado aun sin  acudir para programar</a:t>
            </a:r>
            <a:endParaRPr lang="es-MX" sz="11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501465" y="152930"/>
            <a:ext cx="5760720" cy="31350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rgbClr val="42568D"/>
                </a:solidFill>
                <a:latin typeface="Arial"/>
                <a:cs typeface="Arial"/>
              </a:rPr>
              <a:t>OCTUBRE 2017  -  ENERO 2019</a:t>
            </a:r>
            <a:endParaRPr lang="es-MX" b="1" dirty="0">
              <a:solidFill>
                <a:srgbClr val="42568D"/>
              </a:solidFill>
              <a:latin typeface="Arial"/>
              <a:cs typeface="Arial"/>
            </a:endParaRPr>
          </a:p>
        </p:txBody>
      </p:sp>
      <p:cxnSp>
        <p:nvCxnSpPr>
          <p:cNvPr id="28" name="Conector recto de flecha 27"/>
          <p:cNvCxnSpPr/>
          <p:nvPr/>
        </p:nvCxnSpPr>
        <p:spPr>
          <a:xfrm flipV="1">
            <a:off x="6421580" y="2304409"/>
            <a:ext cx="580112" cy="1038983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26" name="Rectángulo redondeado 25"/>
          <p:cNvSpPr/>
          <p:nvPr/>
        </p:nvSpPr>
        <p:spPr>
          <a:xfrm>
            <a:off x="1076833" y="1174605"/>
            <a:ext cx="1633558" cy="591032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83</a:t>
            </a:r>
            <a:r>
              <a:rPr lang="es-MX" sz="16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 Pruebas</a:t>
            </a:r>
            <a:br>
              <a:rPr lang="es-MX" sz="16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s-MX" sz="16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Sin Regresar </a:t>
            </a:r>
            <a:endParaRPr lang="es-MX" sz="16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2" name="Rectángulo redondeado 31"/>
          <p:cNvSpPr/>
          <p:nvPr/>
        </p:nvSpPr>
        <p:spPr>
          <a:xfrm>
            <a:off x="1157877" y="3525218"/>
            <a:ext cx="1339789" cy="693588"/>
          </a:xfrm>
          <a:prstGeom prst="roundRect">
            <a:avLst/>
          </a:prstGeom>
          <a:ln w="190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6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Vigilancia </a:t>
            </a:r>
          </a:p>
          <a:p>
            <a:pPr algn="ctr"/>
            <a:r>
              <a:rPr lang="es-MX" sz="1600" b="1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(FIT 1-2 años)</a:t>
            </a:r>
            <a:endParaRPr lang="es-MX" sz="16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cxnSp>
        <p:nvCxnSpPr>
          <p:cNvPr id="35" name="Conector recto de flecha 34"/>
          <p:cNvCxnSpPr/>
          <p:nvPr/>
        </p:nvCxnSpPr>
        <p:spPr>
          <a:xfrm flipV="1">
            <a:off x="6862600" y="2933385"/>
            <a:ext cx="548963" cy="422642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36" name="Conector recto de flecha 35"/>
          <p:cNvCxnSpPr/>
          <p:nvPr/>
        </p:nvCxnSpPr>
        <p:spPr>
          <a:xfrm>
            <a:off x="6919568" y="3749273"/>
            <a:ext cx="491995" cy="795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37" name="Conector recto de flecha 36"/>
          <p:cNvCxnSpPr/>
          <p:nvPr/>
        </p:nvCxnSpPr>
        <p:spPr>
          <a:xfrm>
            <a:off x="6809320" y="4309444"/>
            <a:ext cx="570972" cy="336913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46" name="Conector recto de flecha 45"/>
          <p:cNvCxnSpPr/>
          <p:nvPr/>
        </p:nvCxnSpPr>
        <p:spPr>
          <a:xfrm>
            <a:off x="6475119" y="4308029"/>
            <a:ext cx="690446" cy="1213206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29" name="Conector recto de flecha 28"/>
          <p:cNvCxnSpPr/>
          <p:nvPr/>
        </p:nvCxnSpPr>
        <p:spPr>
          <a:xfrm flipH="1">
            <a:off x="4134658" y="1298335"/>
            <a:ext cx="1481" cy="586687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38" name="Conector recto de flecha 37"/>
          <p:cNvCxnSpPr/>
          <p:nvPr/>
        </p:nvCxnSpPr>
        <p:spPr>
          <a:xfrm flipH="1">
            <a:off x="4126653" y="2868643"/>
            <a:ext cx="1481" cy="567209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39" name="Conector recto de flecha 38"/>
          <p:cNvCxnSpPr/>
          <p:nvPr/>
        </p:nvCxnSpPr>
        <p:spPr>
          <a:xfrm flipH="1">
            <a:off x="4134658" y="4136212"/>
            <a:ext cx="1481" cy="567209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47" name="Conector recto de flecha 46"/>
          <p:cNvCxnSpPr/>
          <p:nvPr/>
        </p:nvCxnSpPr>
        <p:spPr>
          <a:xfrm flipH="1" flipV="1">
            <a:off x="2860766" y="2394858"/>
            <a:ext cx="385983" cy="807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48" name="Conector recto de flecha 47"/>
          <p:cNvCxnSpPr/>
          <p:nvPr/>
        </p:nvCxnSpPr>
        <p:spPr>
          <a:xfrm flipH="1">
            <a:off x="2767318" y="1633366"/>
            <a:ext cx="1359335" cy="9177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51" name="Conector recto de flecha 50"/>
          <p:cNvCxnSpPr/>
          <p:nvPr/>
        </p:nvCxnSpPr>
        <p:spPr>
          <a:xfrm flipH="1">
            <a:off x="1771931" y="2933386"/>
            <a:ext cx="1481" cy="567209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cxnSp>
        <p:nvCxnSpPr>
          <p:cNvPr id="53" name="Conector recto de flecha 52"/>
          <p:cNvCxnSpPr/>
          <p:nvPr/>
        </p:nvCxnSpPr>
        <p:spPr>
          <a:xfrm flipV="1">
            <a:off x="5184337" y="3800678"/>
            <a:ext cx="196424" cy="233"/>
          </a:xfrm>
          <a:prstGeom prst="straightConnector1">
            <a:avLst/>
          </a:prstGeom>
          <a:ln w="19050">
            <a:tailEnd type="triangle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cxnSp>
      <p:sp>
        <p:nvSpPr>
          <p:cNvPr id="3" name="CuadroTexto 2"/>
          <p:cNvSpPr txBox="1"/>
          <p:nvPr/>
        </p:nvSpPr>
        <p:spPr>
          <a:xfrm>
            <a:off x="4510713" y="1363195"/>
            <a:ext cx="652342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6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90 %</a:t>
            </a:r>
            <a:endParaRPr lang="es-ES" sz="16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5211135" y="4332351"/>
            <a:ext cx="595335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6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17%</a:t>
            </a:r>
            <a:endParaRPr lang="es-ES" sz="16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468687" y="2875785"/>
            <a:ext cx="1022615" cy="461665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accent1">
                    <a:lumMod val="75000"/>
                  </a:schemeClr>
                </a:solidFill>
                <a:latin typeface="Arial"/>
                <a:cs typeface="Arial"/>
              </a:rPr>
              <a:t>14 % </a:t>
            </a:r>
            <a:endParaRPr lang="es-ES" sz="2400" dirty="0">
              <a:solidFill>
                <a:schemeClr val="accent1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1543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27700" y="2052927"/>
            <a:ext cx="6711654" cy="4191121"/>
          </a:xfrm>
        </p:spPr>
        <p:txBody>
          <a:bodyPr>
            <a:normAutofit/>
          </a:bodyPr>
          <a:lstStyle/>
          <a:p>
            <a:endParaRPr lang="es-MX" dirty="0" smtClean="0"/>
          </a:p>
          <a:p>
            <a:r>
              <a:rPr lang="es-MX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PROBLEMA EN MEXICO</a:t>
            </a:r>
          </a:p>
          <a:p>
            <a:r>
              <a:rPr lang="es-MX" dirty="0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METODOS DE DETECCION  DE LESIONES</a:t>
            </a:r>
          </a:p>
          <a:p>
            <a:r>
              <a:rPr lang="es-MX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 DE DETECCION </a:t>
            </a:r>
          </a:p>
          <a:p>
            <a:r>
              <a:rPr lang="es-MX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PROGRAMA DE PREVENCION EN MEXICO</a:t>
            </a:r>
          </a:p>
          <a:p>
            <a:pPr lvl="1"/>
            <a:r>
              <a:rPr lang="es-MX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Selección de candidatos</a:t>
            </a:r>
          </a:p>
          <a:p>
            <a:pPr lvl="1"/>
            <a:r>
              <a:rPr lang="es-MX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Método de detección</a:t>
            </a:r>
          </a:p>
          <a:p>
            <a:pPr lvl="1"/>
            <a:r>
              <a:rPr lang="es-MX" dirty="0" smtClean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</a:t>
            </a:r>
          </a:p>
          <a:p>
            <a:pPr marL="0" indent="0">
              <a:buNone/>
            </a:pPr>
            <a:endParaRPr lang="es-MX" dirty="0" smtClean="0"/>
          </a:p>
          <a:p>
            <a:pPr marL="0" indent="0">
              <a:buNone/>
            </a:pPr>
            <a:r>
              <a:rPr lang="es-MX" dirty="0"/>
              <a:t>	</a:t>
            </a:r>
            <a:endParaRPr lang="es-MX" dirty="0" smtClean="0"/>
          </a:p>
          <a:p>
            <a:endParaRPr lang="es-MX" dirty="0"/>
          </a:p>
        </p:txBody>
      </p:sp>
      <p:pic>
        <p:nvPicPr>
          <p:cNvPr id="4" name="Picture 2" descr="C:\Users\SANZDEMONT\Documents\Dr. JULIO SANCHEZ DEL MONTE\Estudios ENDOSCOPIA\Ruben Paz Castillo\20161230_114212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8" t="-1660" b="-1"/>
          <a:stretch/>
        </p:blipFill>
        <p:spPr bwMode="auto">
          <a:xfrm>
            <a:off x="6156096" y="3594388"/>
            <a:ext cx="2530704" cy="2254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50023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30745" y="367664"/>
            <a:ext cx="6172200" cy="1143000"/>
          </a:xfrm>
        </p:spPr>
        <p:txBody>
          <a:bodyPr/>
          <a:lstStyle/>
          <a:p>
            <a:r>
              <a:rPr lang="es-MX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Paciente 6: MBCL  FIT: 1276 </a:t>
            </a:r>
            <a:r>
              <a:rPr lang="es-MX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</a:t>
            </a:r>
            <a:r>
              <a:rPr lang="es-MX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/ml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493658" y="1343234"/>
            <a:ext cx="6172200" cy="4525963"/>
          </a:xfrm>
        </p:spPr>
        <p:txBody>
          <a:bodyPr>
            <a:normAutofit/>
          </a:bodyPr>
          <a:lstStyle/>
          <a:p>
            <a:pPr lvl="0"/>
            <a:r>
              <a:rPr lang="es-MX" sz="2000" dirty="0" smtClean="0">
                <a:latin typeface="Arial"/>
                <a:cs typeface="Arial"/>
              </a:rPr>
              <a:t>Hallazgo endoscópico: </a:t>
            </a:r>
            <a:r>
              <a:rPr lang="es-MX" sz="2000" dirty="0">
                <a:latin typeface="Arial"/>
                <a:cs typeface="Arial"/>
              </a:rPr>
              <a:t>-Pólipo en recto   Paris 0-1p , Kudo III </a:t>
            </a:r>
            <a:r>
              <a:rPr lang="es-MX" sz="2000" dirty="0" smtClean="0">
                <a:latin typeface="Arial"/>
                <a:cs typeface="Arial"/>
              </a:rPr>
              <a:t>L, Resto </a:t>
            </a:r>
            <a:r>
              <a:rPr lang="es-MX" sz="2000" dirty="0">
                <a:latin typeface="Arial"/>
                <a:cs typeface="Arial"/>
              </a:rPr>
              <a:t>de segmentos de colon explorados sin </a:t>
            </a:r>
            <a:r>
              <a:rPr lang="es-MX" sz="2000" dirty="0" smtClean="0">
                <a:latin typeface="Arial"/>
                <a:cs typeface="Arial"/>
              </a:rPr>
              <a:t>alteraciones</a:t>
            </a:r>
          </a:p>
          <a:p>
            <a:r>
              <a:rPr lang="es-MX" sz="2000" dirty="0" smtClean="0">
                <a:latin typeface="Arial"/>
                <a:cs typeface="Arial"/>
              </a:rPr>
              <a:t>Reporte patología: Adenoma tubular avanzado (&gt;1cm neoplasia </a:t>
            </a:r>
            <a:r>
              <a:rPr lang="es-MX" sz="2000" dirty="0" err="1" smtClean="0">
                <a:latin typeface="Arial"/>
                <a:cs typeface="Arial"/>
              </a:rPr>
              <a:t>intraepitelial</a:t>
            </a:r>
            <a:r>
              <a:rPr lang="es-MX" sz="2000" dirty="0" smtClean="0">
                <a:latin typeface="Arial"/>
                <a:cs typeface="Arial"/>
              </a:rPr>
              <a:t> de alto grado/ displasia de alto grado multifocal) Sin lesión en el borde del pedículo. </a:t>
            </a:r>
            <a:endParaRPr lang="es-MX" sz="2000" dirty="0">
              <a:latin typeface="Arial"/>
              <a:cs typeface="Arial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694" y="3710529"/>
            <a:ext cx="2672916" cy="26692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802" y="3877676"/>
            <a:ext cx="2674055" cy="2670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7209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ángulo redondeado 23"/>
          <p:cNvSpPr/>
          <p:nvPr/>
        </p:nvSpPr>
        <p:spPr>
          <a:xfrm>
            <a:off x="718456" y="2413930"/>
            <a:ext cx="1832881" cy="509452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6</a:t>
            </a:r>
            <a:r>
              <a:rPr lang="es-MX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- Mucosa Normal</a:t>
            </a:r>
            <a:endParaRPr lang="es-MX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5" name="Rectángulo redondeado 24"/>
          <p:cNvSpPr/>
          <p:nvPr/>
        </p:nvSpPr>
        <p:spPr>
          <a:xfrm>
            <a:off x="2792185" y="2370389"/>
            <a:ext cx="1662250" cy="59653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3</a:t>
            </a:r>
            <a:r>
              <a:rPr lang="es-MX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7 - Benignas</a:t>
            </a:r>
            <a:endParaRPr lang="es-MX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7" name="Rectángulo redondeado 26"/>
          <p:cNvSpPr/>
          <p:nvPr/>
        </p:nvSpPr>
        <p:spPr>
          <a:xfrm>
            <a:off x="4772840" y="2370389"/>
            <a:ext cx="1675937" cy="59653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48 - </a:t>
            </a:r>
            <a:r>
              <a:rPr lang="es-MX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Premalignas</a:t>
            </a:r>
            <a:endParaRPr lang="es-MX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8" name="Rectángulo redondeado 27"/>
          <p:cNvSpPr/>
          <p:nvPr/>
        </p:nvSpPr>
        <p:spPr>
          <a:xfrm>
            <a:off x="1481668" y="3579158"/>
            <a:ext cx="2972768" cy="211624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1- Proctitis Crónica</a:t>
            </a:r>
          </a:p>
          <a:p>
            <a:r>
              <a:rPr lang="es-MX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3 -Enfermedad </a:t>
            </a:r>
            <a:r>
              <a:rPr lang="es-MX" sz="14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Diverticular</a:t>
            </a:r>
            <a:endParaRPr lang="es-MX" sz="1400" dirty="0" smtClean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r>
              <a:rPr lang="es-MX" sz="14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5</a:t>
            </a:r>
            <a:r>
              <a:rPr lang="es-MX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-Enfermedad Hemorroidal</a:t>
            </a:r>
          </a:p>
          <a:p>
            <a:r>
              <a:rPr lang="es-MX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1 -</a:t>
            </a:r>
            <a:r>
              <a:rPr lang="es-MX" sz="14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Angiectasias</a:t>
            </a:r>
            <a:endParaRPr lang="es-MX" sz="1400" dirty="0" smtClean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r>
              <a:rPr lang="es-MX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18 – Pólipos </a:t>
            </a:r>
            <a:r>
              <a:rPr lang="es-MX" sz="14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Hiperplasicos</a:t>
            </a:r>
            <a:endParaRPr lang="es-MX" sz="1400" dirty="0" smtClean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r>
              <a:rPr lang="es-MX" sz="14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7</a:t>
            </a:r>
            <a:r>
              <a:rPr lang="es-MX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– Colitis </a:t>
            </a:r>
            <a:r>
              <a:rPr lang="es-MX" sz="14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Cronica</a:t>
            </a:r>
            <a:endParaRPr lang="es-MX" sz="1400" dirty="0" smtClean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  <a:p>
            <a:r>
              <a:rPr lang="es-MX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1 -</a:t>
            </a:r>
            <a:r>
              <a:rPr lang="es-MX" sz="14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Leiomioma</a:t>
            </a:r>
            <a:r>
              <a:rPr lang="es-MX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Submucoso</a:t>
            </a:r>
            <a:br>
              <a:rPr lang="es-MX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</a:br>
            <a:r>
              <a:rPr lang="es-MX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1- </a:t>
            </a:r>
            <a:r>
              <a:rPr lang="es-MX" sz="14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Angulacion</a:t>
            </a:r>
            <a:r>
              <a:rPr lang="es-MX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No Franqueable en Sigmoides</a:t>
            </a:r>
            <a:endParaRPr lang="es-MX" sz="14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9" name="Rectángulo redondeado 28"/>
          <p:cNvSpPr/>
          <p:nvPr/>
        </p:nvSpPr>
        <p:spPr>
          <a:xfrm>
            <a:off x="4694464" y="3579158"/>
            <a:ext cx="2643313" cy="2108184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36- Adenoma Tubular </a:t>
            </a:r>
          </a:p>
          <a:p>
            <a:r>
              <a:rPr lang="es-MX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12- Adenomas avanzados</a:t>
            </a:r>
          </a:p>
          <a:p>
            <a:r>
              <a:rPr lang="es-MX" sz="14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MX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  -4 Adenoma tubular &gt;1cm</a:t>
            </a:r>
          </a:p>
          <a:p>
            <a:r>
              <a:rPr lang="es-MX" sz="14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MX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  -0 Adenoma Velloso</a:t>
            </a:r>
          </a:p>
          <a:p>
            <a:r>
              <a:rPr lang="es-MX" sz="14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MX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 - 1 Adenoma túbulo velloso</a:t>
            </a:r>
          </a:p>
          <a:p>
            <a:r>
              <a:rPr lang="es-MX" sz="14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MX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 - 1 Adenoma cerrado</a:t>
            </a:r>
          </a:p>
          <a:p>
            <a:r>
              <a:rPr lang="es-MX" sz="14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MX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 - 1 Displasia de bajo grado</a:t>
            </a:r>
          </a:p>
          <a:p>
            <a:r>
              <a:rPr lang="es-MX" sz="1400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</a:t>
            </a:r>
            <a:r>
              <a:rPr lang="es-MX" sz="14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 - 5 Displasia de alto grado</a:t>
            </a:r>
            <a:endParaRPr lang="es-MX" sz="14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0" name="Rectángulo redondeado 29"/>
          <p:cNvSpPr/>
          <p:nvPr/>
        </p:nvSpPr>
        <p:spPr>
          <a:xfrm>
            <a:off x="6622870" y="2413929"/>
            <a:ext cx="2337686" cy="596538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5</a:t>
            </a:r>
            <a:r>
              <a:rPr lang="es-MX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- Malignos (Adenocarcinoma)</a:t>
            </a:r>
            <a:endParaRPr lang="es-MX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7" name="Rectángulo redondeado 36"/>
          <p:cNvSpPr/>
          <p:nvPr/>
        </p:nvSpPr>
        <p:spPr>
          <a:xfrm>
            <a:off x="3745598" y="760326"/>
            <a:ext cx="1737332" cy="831669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 smtClean="0">
                <a:solidFill>
                  <a:schemeClr val="tx1"/>
                </a:solidFill>
              </a:rPr>
              <a:t>96 Colonoscopias</a:t>
            </a:r>
          </a:p>
          <a:p>
            <a:pPr algn="ctr"/>
            <a:r>
              <a:rPr lang="es-MX" dirty="0" smtClean="0">
                <a:solidFill>
                  <a:schemeClr val="tx1"/>
                </a:solidFill>
              </a:rPr>
              <a:t>Realizadas</a:t>
            </a:r>
            <a:endParaRPr lang="es-MX" dirty="0">
              <a:solidFill>
                <a:schemeClr val="tx1"/>
              </a:solidFill>
            </a:endParaRPr>
          </a:p>
        </p:txBody>
      </p:sp>
      <p:sp>
        <p:nvSpPr>
          <p:cNvPr id="23" name="Rectángulo 22"/>
          <p:cNvSpPr/>
          <p:nvPr/>
        </p:nvSpPr>
        <p:spPr>
          <a:xfrm>
            <a:off x="1722665" y="242761"/>
            <a:ext cx="5760720" cy="31350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 smtClean="0">
                <a:solidFill>
                  <a:srgbClr val="234271"/>
                </a:solidFill>
                <a:latin typeface="Arial"/>
                <a:cs typeface="Arial"/>
              </a:rPr>
              <a:t>OCTUBRE 2017  -  ENERO 2019</a:t>
            </a:r>
            <a:endParaRPr lang="es-MX" b="1" dirty="0">
              <a:solidFill>
                <a:srgbClr val="234271"/>
              </a:solidFill>
              <a:latin typeface="Arial"/>
              <a:cs typeface="Arial"/>
            </a:endParaRPr>
          </a:p>
        </p:txBody>
      </p:sp>
      <p:cxnSp>
        <p:nvCxnSpPr>
          <p:cNvPr id="3" name="Conector recto de flecha 2"/>
          <p:cNvCxnSpPr/>
          <p:nvPr/>
        </p:nvCxnSpPr>
        <p:spPr>
          <a:xfrm flipH="1">
            <a:off x="2105570" y="1515292"/>
            <a:ext cx="1397317" cy="70226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/>
          <p:nvPr/>
        </p:nvCxnSpPr>
        <p:spPr>
          <a:xfrm>
            <a:off x="5597435" y="1445623"/>
            <a:ext cx="1456508" cy="8312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/>
          <p:cNvCxnSpPr/>
          <p:nvPr/>
        </p:nvCxnSpPr>
        <p:spPr>
          <a:xfrm flipH="1">
            <a:off x="3495947" y="1859620"/>
            <a:ext cx="351065" cy="3579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>
            <a:off x="5055326" y="1915365"/>
            <a:ext cx="182065" cy="3017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de flecha 32"/>
          <p:cNvCxnSpPr/>
          <p:nvPr/>
        </p:nvCxnSpPr>
        <p:spPr>
          <a:xfrm flipH="1">
            <a:off x="3502887" y="3094072"/>
            <a:ext cx="3674" cy="3579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ector recto de flecha 33"/>
          <p:cNvCxnSpPr/>
          <p:nvPr/>
        </p:nvCxnSpPr>
        <p:spPr>
          <a:xfrm flipH="1">
            <a:off x="5482930" y="3060458"/>
            <a:ext cx="3674" cy="35793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uadroTexto 4"/>
          <p:cNvSpPr txBox="1"/>
          <p:nvPr/>
        </p:nvSpPr>
        <p:spPr>
          <a:xfrm>
            <a:off x="6611151" y="5963318"/>
            <a:ext cx="2729208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14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55 % Lesiones pre y malignas</a:t>
            </a:r>
          </a:p>
          <a:p>
            <a:r>
              <a:rPr lang="es-ES" sz="1400" b="1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5 % </a:t>
            </a:r>
            <a:r>
              <a:rPr lang="es-ES" sz="1400" b="1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Càncer</a:t>
            </a:r>
            <a:endParaRPr lang="es-ES" sz="1400" b="1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05874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786" y="0"/>
            <a:ext cx="2067059" cy="2204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473" y="1772816"/>
            <a:ext cx="2902823" cy="30963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10 Imagen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090" y="-30235"/>
            <a:ext cx="2404598" cy="25649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099" y="4149082"/>
            <a:ext cx="2539611" cy="2708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96" y="4437113"/>
            <a:ext cx="2269582" cy="24208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92915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5009357"/>
              </p:ext>
            </p:extLst>
          </p:nvPr>
        </p:nvGraphicFramePr>
        <p:xfrm>
          <a:off x="3067066" y="722812"/>
          <a:ext cx="3127716" cy="43542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127716">
                  <a:extLst>
                    <a:ext uri="{9D8B030D-6E8A-4147-A177-3AD203B41FA5}">
                      <a16:colId xmlns:a16="http://schemas.microsoft.com/office/drawing/2014/main" xmlns="" val="3840942618"/>
                    </a:ext>
                  </a:extLst>
                </a:gridCol>
              </a:tblGrid>
              <a:tr h="435428">
                <a:tc>
                  <a:txBody>
                    <a:bodyPr/>
                    <a:lstStyle/>
                    <a:p>
                      <a:pPr algn="ctr"/>
                      <a:r>
                        <a:rPr lang="es-MX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Arial"/>
                          <a:cs typeface="Arial"/>
                        </a:rPr>
                        <a:t>ADENOCARCINOMA</a:t>
                      </a:r>
                      <a:endParaRPr lang="es-MX" dirty="0">
                        <a:solidFill>
                          <a:schemeClr val="tx2">
                            <a:lumMod val="75000"/>
                          </a:schemeClr>
                        </a:solidFill>
                        <a:latin typeface="Arial"/>
                        <a:cs typeface="Arial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532605118"/>
                  </a:ext>
                </a:extLst>
              </a:tr>
            </a:tbl>
          </a:graphicData>
        </a:graphic>
      </p:graphicFrame>
      <p:graphicFrame>
        <p:nvGraphicFramePr>
          <p:cNvPr id="1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286799"/>
              </p:ext>
            </p:extLst>
          </p:nvPr>
        </p:nvGraphicFramePr>
        <p:xfrm>
          <a:off x="354716" y="1767311"/>
          <a:ext cx="8295398" cy="3637335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070506">
                  <a:extLst>
                    <a:ext uri="{9D8B030D-6E8A-4147-A177-3AD203B41FA5}">
                      <a16:colId xmlns:a16="http://schemas.microsoft.com/office/drawing/2014/main" xmlns="" val="730562878"/>
                    </a:ext>
                  </a:extLst>
                </a:gridCol>
                <a:gridCol w="1001889">
                  <a:extLst>
                    <a:ext uri="{9D8B030D-6E8A-4147-A177-3AD203B41FA5}">
                      <a16:colId xmlns:a16="http://schemas.microsoft.com/office/drawing/2014/main" xmlns="" val="1537566781"/>
                    </a:ext>
                  </a:extLst>
                </a:gridCol>
                <a:gridCol w="874889">
                  <a:extLst>
                    <a:ext uri="{9D8B030D-6E8A-4147-A177-3AD203B41FA5}">
                      <a16:colId xmlns:a16="http://schemas.microsoft.com/office/drawing/2014/main" xmlns="" val="3941330906"/>
                    </a:ext>
                  </a:extLst>
                </a:gridCol>
                <a:gridCol w="1541444">
                  <a:extLst>
                    <a:ext uri="{9D8B030D-6E8A-4147-A177-3AD203B41FA5}">
                      <a16:colId xmlns:a16="http://schemas.microsoft.com/office/drawing/2014/main" xmlns="" val="2614491071"/>
                    </a:ext>
                  </a:extLst>
                </a:gridCol>
                <a:gridCol w="268689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197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49324"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INDIVIDUO</a:t>
                      </a:r>
                      <a:endParaRPr lang="es-MX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GENERO</a:t>
                      </a:r>
                      <a:endParaRPr lang="es-MX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EDAD</a:t>
                      </a:r>
                      <a:endParaRPr lang="es-MX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LOCALIZACION</a:t>
                      </a:r>
                      <a:endParaRPr lang="es-MX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RESULTADOS DE HISTOPATOLOGIA</a:t>
                      </a:r>
                      <a:endParaRPr lang="es-MX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1200" dirty="0" smtClean="0"/>
                        <a:t>RESULTADO</a:t>
                      </a:r>
                    </a:p>
                    <a:p>
                      <a:pPr algn="ctr"/>
                      <a:r>
                        <a:rPr lang="es-MX" sz="1200" dirty="0" smtClean="0"/>
                        <a:t>FIT </a:t>
                      </a:r>
                      <a:endParaRPr lang="es-MX" sz="12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88783"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RCD</a:t>
                      </a:r>
                      <a:endParaRPr lang="es-MX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Masculino</a:t>
                      </a:r>
                      <a:endParaRPr lang="es-MX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53 años</a:t>
                      </a:r>
                      <a:endParaRPr lang="es-MX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 </a:t>
                      </a:r>
                      <a:r>
                        <a:rPr lang="es-MX" sz="1200" baseline="0" dirty="0" smtClean="0"/>
                        <a:t>SIGMOIDES</a:t>
                      </a:r>
                      <a:endParaRPr lang="es-MX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s-MX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ADENOCARCINOMA INTESTINAL MODERADAMENTE DIFERENCIADO (G2) ULCERADO INVASOR</a:t>
                      </a:r>
                      <a:endParaRPr lang="es-MX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1492</a:t>
                      </a:r>
                      <a:r>
                        <a:rPr lang="es-MX" sz="1200" baseline="0" dirty="0" smtClean="0"/>
                        <a:t> </a:t>
                      </a:r>
                      <a:r>
                        <a:rPr lang="es-MX" sz="1200" baseline="0" dirty="0" err="1" smtClean="0"/>
                        <a:t>ng</a:t>
                      </a:r>
                      <a:r>
                        <a:rPr lang="es-MX" sz="1200" baseline="0" dirty="0" smtClean="0"/>
                        <a:t>/ml</a:t>
                      </a:r>
                      <a:endParaRPr lang="es-MX" sz="12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9324"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ZMBE</a:t>
                      </a:r>
                      <a:endParaRPr lang="es-MX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Femenino</a:t>
                      </a:r>
                      <a:endParaRPr lang="es-MX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53 años</a:t>
                      </a:r>
                      <a:endParaRPr lang="es-MX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UNION</a:t>
                      </a:r>
                      <a:r>
                        <a:rPr lang="es-MX" sz="1200" baseline="0" dirty="0" smtClean="0"/>
                        <a:t> RECTOSIGMOIDEA</a:t>
                      </a:r>
                      <a:endParaRPr lang="es-MX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s-MX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ADENOCARCINOMA MODERADAMENTE DIFERENCIADO G2, INVASOR</a:t>
                      </a:r>
                      <a:endParaRPr lang="es-MX" sz="16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498</a:t>
                      </a:r>
                      <a:r>
                        <a:rPr lang="es-MX" sz="1200" baseline="0" dirty="0" smtClean="0"/>
                        <a:t> </a:t>
                      </a:r>
                      <a:r>
                        <a:rPr lang="es-MX" sz="1200" baseline="0" dirty="0" err="1" smtClean="0"/>
                        <a:t>ng</a:t>
                      </a:r>
                      <a:r>
                        <a:rPr lang="es-MX" sz="1200" baseline="0" dirty="0" smtClean="0"/>
                        <a:t>/ml</a:t>
                      </a:r>
                      <a:endParaRPr lang="es-MX" sz="12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9324"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DSE</a:t>
                      </a:r>
                      <a:endParaRPr lang="es-MX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Masculino</a:t>
                      </a:r>
                      <a:endParaRPr lang="es-MX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53 años</a:t>
                      </a:r>
                      <a:endParaRPr lang="es-MX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RECTO</a:t>
                      </a:r>
                      <a:r>
                        <a:rPr lang="es-MX" sz="1200" baseline="0" dirty="0" smtClean="0"/>
                        <a:t> SUPERIOR</a:t>
                      </a:r>
                      <a:endParaRPr lang="es-MX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ADENOCARCINOMA MODERADAMENTE DIFERENCIADO</a:t>
                      </a:r>
                      <a:endParaRPr lang="es-MX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1302 </a:t>
                      </a:r>
                      <a:r>
                        <a:rPr lang="es-MX" sz="1200" dirty="0" err="1" smtClean="0"/>
                        <a:t>ng</a:t>
                      </a:r>
                      <a:r>
                        <a:rPr lang="es-MX" sz="1200" dirty="0" smtClean="0"/>
                        <a:t>/ml</a:t>
                      </a:r>
                      <a:endParaRPr lang="es-MX" sz="12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3380"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HFA</a:t>
                      </a:r>
                      <a:endParaRPr lang="es-MX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Masculino</a:t>
                      </a:r>
                      <a:endParaRPr lang="es-MX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52 años</a:t>
                      </a:r>
                      <a:endParaRPr lang="es-MX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RECTO INFERIOR</a:t>
                      </a:r>
                      <a:endParaRPr lang="es-MX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s-MX" sz="12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ADENOCARCINOMA MODERADAMENTE DIFERENCIADO (G2).</a:t>
                      </a:r>
                      <a:endParaRPr lang="es-MX" sz="1200" b="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1957 </a:t>
                      </a:r>
                      <a:r>
                        <a:rPr lang="es-MX" sz="1200" dirty="0" err="1" smtClean="0"/>
                        <a:t>ng</a:t>
                      </a:r>
                      <a:r>
                        <a:rPr lang="es-MX" sz="1200" dirty="0" smtClean="0"/>
                        <a:t>/ml</a:t>
                      </a:r>
                      <a:endParaRPr lang="es-MX" sz="12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660228109"/>
                  </a:ext>
                </a:extLst>
              </a:tr>
              <a:tr h="440741"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SMM</a:t>
                      </a:r>
                      <a:endParaRPr lang="es-MX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Femenino</a:t>
                      </a:r>
                      <a:endParaRPr lang="es-MX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72 años</a:t>
                      </a:r>
                      <a:endParaRPr lang="es-MX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COLON</a:t>
                      </a:r>
                      <a:r>
                        <a:rPr lang="es-MX" sz="1200" baseline="0" dirty="0" smtClean="0"/>
                        <a:t> DESCENDENTE</a:t>
                      </a:r>
                      <a:endParaRPr lang="es-MX" sz="12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s-MX" sz="1200" b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</a:rPr>
                        <a:t>ADENOCARCINOMA BIEN DIFERENCIADO (G1)</a:t>
                      </a:r>
                      <a:endParaRPr lang="es-MX" sz="1200" b="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s-MX" sz="1200" dirty="0" smtClean="0"/>
                        <a:t>1402 </a:t>
                      </a:r>
                      <a:r>
                        <a:rPr lang="es-MX" sz="1200" dirty="0" err="1" smtClean="0"/>
                        <a:t>ng</a:t>
                      </a:r>
                      <a:r>
                        <a:rPr lang="es-MX" sz="1200" dirty="0" smtClean="0"/>
                        <a:t>/ml</a:t>
                      </a:r>
                      <a:endParaRPr lang="es-MX" sz="1200" dirty="0"/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xmlns="" val="19690931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3784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9-03-19 a la(s) 22.51.2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979" b="24020"/>
          <a:stretch/>
        </p:blipFill>
        <p:spPr>
          <a:xfrm>
            <a:off x="1679457" y="770182"/>
            <a:ext cx="7271635" cy="482205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850928" y="5909788"/>
            <a:ext cx="3404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/>
              <a:t>Gastroenterol</a:t>
            </a:r>
            <a:r>
              <a:rPr lang="es-ES" dirty="0" smtClean="0"/>
              <a:t> 2019. WGO. CCR</a:t>
            </a:r>
            <a:endParaRPr lang="es-ES" dirty="0"/>
          </a:p>
        </p:txBody>
      </p:sp>
      <p:pic>
        <p:nvPicPr>
          <p:cNvPr id="4" name="Imagen 3" descr="Captura de pantalla 2019-03-19 a la(s) 22.52.2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91" y="5422900"/>
            <a:ext cx="3098800" cy="143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7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Captura de pantalla 2019-03-19 a la(s) 22.50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65" y="385937"/>
            <a:ext cx="6738381" cy="5784057"/>
          </a:xfrm>
          <a:prstGeom prst="rect">
            <a:avLst/>
          </a:prstGeom>
          <a:solidFill>
            <a:schemeClr val="bg2">
              <a:lumMod val="75000"/>
            </a:schemeClr>
          </a:solidFill>
          <a:ln w="76200" cmpd="sng">
            <a:solidFill>
              <a:schemeClr val="tx2">
                <a:lumMod val="75000"/>
              </a:schemeClr>
            </a:solidFill>
          </a:ln>
        </p:spPr>
      </p:pic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956611"/>
              </p:ext>
            </p:extLst>
          </p:nvPr>
        </p:nvGraphicFramePr>
        <p:xfrm>
          <a:off x="1160569" y="3841813"/>
          <a:ext cx="6411447" cy="1062430"/>
        </p:xfrm>
        <a:graphic>
          <a:graphicData uri="http://schemas.openxmlformats.org/drawingml/2006/table">
            <a:tbl>
              <a:tblPr/>
              <a:tblGrid>
                <a:gridCol w="64114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062430">
                <a:tc>
                  <a:txBody>
                    <a:bodyPr/>
                    <a:lstStyle/>
                    <a:p>
                      <a:endParaRPr lang="es-ES" dirty="0"/>
                    </a:p>
                  </a:txBody>
                  <a:tcPr>
                    <a:lnL w="57150" cmpd="sng">
                      <a:solidFill>
                        <a:srgbClr val="FF0000"/>
                      </a:solidFill>
                      <a:prstDash val="solid"/>
                    </a:lnL>
                    <a:lnR w="57150" cmpd="sng">
                      <a:solidFill>
                        <a:srgbClr val="FF0000"/>
                      </a:solidFill>
                      <a:prstDash val="solid"/>
                    </a:lnR>
                    <a:lnT w="57150" cmpd="sng">
                      <a:solidFill>
                        <a:srgbClr val="FF0000"/>
                      </a:solidFill>
                      <a:prstDash val="solid"/>
                    </a:lnT>
                    <a:lnB w="57150" cmpd="sng">
                      <a:solidFill>
                        <a:srgbClr val="FF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CuadroTexto 4"/>
          <p:cNvSpPr txBox="1"/>
          <p:nvPr/>
        </p:nvSpPr>
        <p:spPr>
          <a:xfrm>
            <a:off x="4850928" y="6333172"/>
            <a:ext cx="3404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Gastroenterol</a:t>
            </a:r>
            <a:r>
              <a:rPr lang="es-ES" sz="1600" dirty="0" smtClean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 2019. WGO. CCR</a:t>
            </a:r>
            <a:endParaRPr lang="es-ES" sz="1600" dirty="0">
              <a:solidFill>
                <a:schemeClr val="tx2">
                  <a:lumMod val="75000"/>
                </a:schemeClr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0609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32912" y="27463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MX" sz="3600" dirty="0" smtClean="0">
                <a:solidFill>
                  <a:schemeClr val="tx2">
                    <a:lumMod val="75000"/>
                  </a:schemeClr>
                </a:solidFill>
                <a:latin typeface="Arial"/>
                <a:ea typeface="+mj-ea"/>
                <a:cs typeface="Arial"/>
              </a:rPr>
              <a:t>PROGRAMA DE PREVENCION PARA CCR  </a:t>
            </a:r>
            <a:endParaRPr lang="es-ES" sz="3600" dirty="0">
              <a:solidFill>
                <a:schemeClr val="tx2">
                  <a:lumMod val="75000"/>
                </a:schemeClr>
              </a:solidFill>
              <a:latin typeface="Arial"/>
              <a:ea typeface="+mj-ea"/>
              <a:cs typeface="Arial"/>
            </a:endParaRPr>
          </a:p>
        </p:txBody>
      </p:sp>
      <p:sp>
        <p:nvSpPr>
          <p:cNvPr id="9421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1" y="2054922"/>
            <a:ext cx="8365899" cy="4525963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defRPr/>
            </a:pPr>
            <a:r>
              <a:rPr lang="es-MX" sz="3200" dirty="0" smtClean="0">
                <a:solidFill>
                  <a:srgbClr val="234271"/>
                </a:solidFill>
                <a:latin typeface="Franklin Gothic Medium" charset="0"/>
              </a:rPr>
              <a:t>Es factible realizarlo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MX" sz="3200" dirty="0" smtClean="0">
                <a:solidFill>
                  <a:srgbClr val="234271"/>
                </a:solidFill>
                <a:latin typeface="Franklin Gothic Medium" charset="0"/>
              </a:rPr>
              <a:t>Protocolizar el programa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MX" sz="3200" dirty="0" smtClean="0">
                <a:solidFill>
                  <a:srgbClr val="234271"/>
                </a:solidFill>
                <a:latin typeface="Franklin Gothic Medium" charset="0"/>
              </a:rPr>
              <a:t>Medir resultados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MX" sz="3200" dirty="0" smtClean="0">
                <a:solidFill>
                  <a:srgbClr val="234271"/>
                </a:solidFill>
                <a:latin typeface="Franklin Gothic Medium" charset="0"/>
              </a:rPr>
              <a:t>Cerrar el circulo de atención</a:t>
            </a:r>
          </a:p>
          <a:p>
            <a:pPr lvl="1">
              <a:lnSpc>
                <a:spcPct val="90000"/>
              </a:lnSpc>
              <a:defRPr/>
            </a:pPr>
            <a:r>
              <a:rPr lang="es-MX" sz="2200" dirty="0" smtClean="0">
                <a:solidFill>
                  <a:srgbClr val="234271"/>
                </a:solidFill>
                <a:latin typeface="Franklin Gothic Medium" charset="0"/>
              </a:rPr>
              <a:t>Detección de casos – diagnóstico – tratamiento - vigilancia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s-ES" sz="3200" b="1" dirty="0" smtClean="0">
                <a:solidFill>
                  <a:srgbClr val="234271"/>
                </a:solidFill>
                <a:latin typeface="Franklin Gothic Medium" charset="0"/>
              </a:rPr>
              <a:t>Medir Resultados </a:t>
            </a:r>
            <a:endParaRPr lang="es-ES" sz="3200" b="1" dirty="0">
              <a:solidFill>
                <a:srgbClr val="234271"/>
              </a:solidFill>
              <a:latin typeface="Franklin Gothic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68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1977" y="3508744"/>
            <a:ext cx="6172200" cy="1600200"/>
          </a:xfrm>
        </p:spPr>
        <p:txBody>
          <a:bodyPr/>
          <a:lstStyle/>
          <a:p>
            <a:r>
              <a:rPr lang="en-US" dirty="0" smtClean="0"/>
              <a:t>Gracias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375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09517"/>
            <a:ext cx="8229600" cy="969193"/>
          </a:xfrm>
        </p:spPr>
        <p:txBody>
          <a:bodyPr>
            <a:normAutofit/>
          </a:bodyPr>
          <a:lstStyle/>
          <a:p>
            <a:r>
              <a:rPr lang="es-MX" sz="4000" dirty="0" smtClean="0">
                <a:solidFill>
                  <a:srgbClr val="2F5897"/>
                </a:solidFill>
              </a:rPr>
              <a:t> </a:t>
            </a:r>
            <a:r>
              <a:rPr lang="es-MX" sz="3600" b="1" dirty="0" smtClean="0">
                <a:solidFill>
                  <a:srgbClr val="2342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Carcinogénesis CCR Esporádico</a:t>
            </a:r>
            <a:endParaRPr lang="es-MX" sz="3600" b="1" dirty="0">
              <a:solidFill>
                <a:srgbClr val="2342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Imagen relacionad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8" y="2509436"/>
            <a:ext cx="7796367" cy="3406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uadroTexto 3"/>
          <p:cNvSpPr txBox="1"/>
          <p:nvPr/>
        </p:nvSpPr>
        <p:spPr>
          <a:xfrm>
            <a:off x="5165017" y="1926064"/>
            <a:ext cx="1101436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   3 años 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139315" y="6015878"/>
            <a:ext cx="1475507" cy="36933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Arial" panose="020B0604020202020204" pitchFamily="34" charset="0"/>
                <a:cs typeface="Arial" panose="020B0604020202020204" pitchFamily="34" charset="0"/>
              </a:rPr>
              <a:t>   6 - 8 años 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Imagen relacionad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08" y="1298864"/>
            <a:ext cx="2643918" cy="148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585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904010" y="0"/>
            <a:ext cx="8229600" cy="1600200"/>
          </a:xfrm>
        </p:spPr>
        <p:txBody>
          <a:bodyPr/>
          <a:lstStyle/>
          <a:p>
            <a:r>
              <a:rPr lang="es-ES_tradnl" sz="4400" dirty="0">
                <a:latin typeface="Arial" panose="020B0604020202020204" pitchFamily="34" charset="0"/>
                <a:cs typeface="Arial" panose="020B0604020202020204" pitchFamily="34" charset="0"/>
              </a:rPr>
              <a:t>Lesiones precancerosas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1. Adenomas</a:t>
            </a:r>
          </a:p>
          <a:p>
            <a:endParaRPr lang="es-ES_tradnl" sz="3000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  <a:p>
            <a:r>
              <a:rPr lang="es-ES" sz="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2. Lesiones serradas</a:t>
            </a:r>
            <a:endParaRPr lang="es-ES_tradnl" sz="3000" b="1" dirty="0">
              <a:solidFill>
                <a:schemeClr val="tx1">
                  <a:lumMod val="85000"/>
                  <a:lumOff val="1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74D1B3AE-943C-9B47-993C-DD6BA029DC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700" y="12700"/>
            <a:ext cx="3162300" cy="6292850"/>
          </a:xfrm>
          <a:prstGeom prst="rect">
            <a:avLst/>
          </a:prstGeom>
        </p:spPr>
      </p:pic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xmlns="" id="{731AFB0C-5781-D54F-8CAC-D6B0797902B2}"/>
              </a:ext>
            </a:extLst>
          </p:cNvPr>
          <p:cNvSpPr/>
          <p:nvPr/>
        </p:nvSpPr>
        <p:spPr>
          <a:xfrm>
            <a:off x="987545" y="3449782"/>
            <a:ext cx="3911398" cy="213186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4000" b="1" dirty="0">
                <a:latin typeface="Arial"/>
                <a:cs typeface="Arial"/>
              </a:rPr>
              <a:t>OBJETIVO DE TAMIZAJE !!!</a:t>
            </a:r>
          </a:p>
        </p:txBody>
      </p:sp>
      <p:sp>
        <p:nvSpPr>
          <p:cNvPr id="9" name="Marcador de pie de página 5">
            <a:extLst>
              <a:ext uri="{FF2B5EF4-FFF2-40B4-BE49-F238E27FC236}">
                <a16:creationId xmlns:a16="http://schemas.microsoft.com/office/drawing/2014/main" xmlns="" id="{92D70E06-218E-8D4C-9507-983EE3112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3976" y="6430772"/>
            <a:ext cx="5422100" cy="391436"/>
          </a:xfrm>
        </p:spPr>
        <p:txBody>
          <a:bodyPr/>
          <a:lstStyle/>
          <a:p>
            <a:r>
              <a:rPr lang="es-ES_tradnl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Douglas K. </a:t>
            </a:r>
            <a:r>
              <a:rPr lang="es-ES_tradnl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Rex</a:t>
            </a:r>
            <a:r>
              <a:rPr lang="es-ES_tradnl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,. </a:t>
            </a:r>
            <a:r>
              <a:rPr lang="es-ES_tradnl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Colorectal</a:t>
            </a:r>
            <a:r>
              <a:rPr lang="es-ES_tradnl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1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_tradnl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ancer</a:t>
            </a:r>
            <a:r>
              <a:rPr lang="es-ES_tradnl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screening</a:t>
            </a:r>
            <a:r>
              <a:rPr lang="es-ES_tradnl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_tradnl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recommendations</a:t>
            </a:r>
            <a:r>
              <a:rPr lang="es-ES_tradnl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s-ES_tradnl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physicians</a:t>
            </a:r>
            <a:r>
              <a:rPr lang="es-ES_tradnl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s-ES_tradnl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es-ES_tradnl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es-ES_tradnl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s-ES_tradnl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U.S. </a:t>
            </a:r>
            <a:r>
              <a:rPr lang="es-ES_tradnl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Multi-society</a:t>
            </a:r>
            <a:r>
              <a:rPr lang="es-ES_tradnl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task</a:t>
            </a:r>
            <a:r>
              <a:rPr lang="es-ES_tradnl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force</a:t>
            </a:r>
            <a:r>
              <a:rPr lang="es-ES_tradnl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es-ES_tradnl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colorectal</a:t>
            </a:r>
            <a:r>
              <a:rPr lang="es-ES_tradnl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_tradnl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cancer</a:t>
            </a:r>
            <a:r>
              <a:rPr lang="es-ES_tradnl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Gastrointestinal </a:t>
            </a:r>
            <a:r>
              <a:rPr lang="es-ES_tradnl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endoscopy</a:t>
            </a:r>
            <a:r>
              <a:rPr lang="es-ES_tradnl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86 (1), 18-33</a:t>
            </a:r>
            <a:r>
              <a:rPr lang="es-ES_tradnl" dirty="0" smtClean="0">
                <a:solidFill>
                  <a:schemeClr val="tx1"/>
                </a:solidFill>
              </a:rPr>
              <a:t>.</a:t>
            </a:r>
            <a:endParaRPr lang="es-ES_trad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543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-395108"/>
            <a:ext cx="8229600" cy="1600200"/>
          </a:xfrm>
        </p:spPr>
        <p:txBody>
          <a:bodyPr/>
          <a:lstStyle/>
          <a:p>
            <a:r>
              <a:rPr lang="es-ES_tradnl" sz="4400" dirty="0">
                <a:latin typeface="Arial"/>
                <a:cs typeface="Arial"/>
              </a:rPr>
              <a:t>Definición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96646" y="2059669"/>
            <a:ext cx="7886700" cy="1301479"/>
          </a:xfrm>
        </p:spPr>
        <p:txBody>
          <a:bodyPr>
            <a:normAutofit fontScale="92500"/>
          </a:bodyPr>
          <a:lstStyle/>
          <a:p>
            <a:pPr>
              <a:buFont typeface="Arial" charset="0"/>
              <a:buChar char="•"/>
            </a:pPr>
            <a:r>
              <a:rPr lang="es-ES" dirty="0"/>
              <a:t>Pacientes </a:t>
            </a:r>
            <a:r>
              <a:rPr lang="es-ES" dirty="0" err="1"/>
              <a:t>asintomaticos</a:t>
            </a:r>
            <a:r>
              <a:rPr lang="es-ES" dirty="0"/>
              <a:t> </a:t>
            </a:r>
          </a:p>
          <a:p>
            <a:pPr>
              <a:buFont typeface="Arial" charset="0"/>
              <a:buChar char="•"/>
            </a:pPr>
            <a:r>
              <a:rPr lang="es-ES" dirty="0"/>
              <a:t>Sin antecedentes de cáncer o lesiones </a:t>
            </a:r>
            <a:r>
              <a:rPr lang="es-ES" dirty="0" err="1"/>
              <a:t>premalignas</a:t>
            </a:r>
            <a:r>
              <a:rPr lang="es-ES" dirty="0"/>
              <a:t> </a:t>
            </a:r>
          </a:p>
          <a:p>
            <a:pPr>
              <a:buFont typeface="Arial" charset="0"/>
              <a:buChar char="•"/>
            </a:pPr>
            <a:r>
              <a:rPr lang="es-ES" dirty="0"/>
              <a:t>Diferente a seguimiento y a diagnóstico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96646" y="1364296"/>
            <a:ext cx="8090154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_tradnl" sz="2400" dirty="0"/>
              <a:t>Detección</a:t>
            </a:r>
            <a:r>
              <a:rPr lang="es-ES" sz="2400" dirty="0"/>
              <a:t> temprana de cáncer y lesiones </a:t>
            </a:r>
            <a:r>
              <a:rPr lang="es-ES" sz="2400" dirty="0" err="1"/>
              <a:t>premalignas</a:t>
            </a:r>
            <a:r>
              <a:rPr lang="es-ES" sz="2400" dirty="0"/>
              <a:t>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2093976" y="3481967"/>
            <a:ext cx="5244084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2000" dirty="0"/>
              <a:t>Objetivos:</a:t>
            </a:r>
          </a:p>
          <a:p>
            <a:pPr algn="ctr"/>
            <a:r>
              <a:rPr lang="es-ES" sz="2000" b="1" dirty="0"/>
              <a:t>DISMINUIR INCIDENCIA Y MORTALIDAD</a:t>
            </a:r>
          </a:p>
          <a:p>
            <a:pPr marL="342900" indent="-342900">
              <a:buFont typeface="Arial" charset="0"/>
              <a:buChar char="•"/>
            </a:pPr>
            <a:r>
              <a:rPr lang="es-ES" sz="2000" dirty="0"/>
              <a:t>Costo efectivo </a:t>
            </a:r>
          </a:p>
          <a:p>
            <a:pPr marL="342900" indent="-342900">
              <a:buFont typeface="Arial" charset="0"/>
              <a:buChar char="•"/>
            </a:pPr>
            <a:r>
              <a:rPr lang="es-ES" sz="2000" dirty="0"/>
              <a:t>Apego</a:t>
            </a:r>
          </a:p>
          <a:p>
            <a:pPr marL="342900" indent="-342900">
              <a:buFont typeface="Arial" charset="0"/>
              <a:buChar char="•"/>
            </a:pPr>
            <a:r>
              <a:rPr lang="es-ES" sz="2000" dirty="0"/>
              <a:t>Asegurar seguimiento apropiado o tratamiento</a:t>
            </a:r>
          </a:p>
          <a:p>
            <a:pPr marL="342900" indent="-342900">
              <a:buFont typeface="Arial" charset="0"/>
              <a:buChar char="•"/>
            </a:pPr>
            <a:r>
              <a:rPr lang="es-ES" sz="2000" dirty="0"/>
              <a:t>Medición de calidad</a:t>
            </a:r>
            <a:endParaRPr lang="es-ES_tradnl" sz="2000" dirty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xmlns="" id="{4A3DFA4E-88F6-8843-9F01-E4C0DF1D5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3976" y="6430772"/>
            <a:ext cx="5422100" cy="391436"/>
          </a:xfrm>
        </p:spPr>
        <p:txBody>
          <a:bodyPr/>
          <a:lstStyle/>
          <a:p>
            <a:r>
              <a:rPr lang="es-ES_tradnl" dirty="0">
                <a:solidFill>
                  <a:schemeClr val="tx1"/>
                </a:solidFill>
              </a:rPr>
              <a:t>Douglas K. </a:t>
            </a:r>
            <a:r>
              <a:rPr lang="es-ES_tradnl" dirty="0" err="1">
                <a:solidFill>
                  <a:schemeClr val="tx1"/>
                </a:solidFill>
              </a:rPr>
              <a:t>Rex</a:t>
            </a:r>
            <a:r>
              <a:rPr lang="es-ES_tradnl" dirty="0">
                <a:solidFill>
                  <a:schemeClr val="tx1"/>
                </a:solidFill>
              </a:rPr>
              <a:t>, MD</a:t>
            </a:r>
            <a:r>
              <a:rPr lang="es-ES_tradnl" dirty="0" smtClean="0">
                <a:solidFill>
                  <a:schemeClr val="tx1"/>
                </a:solidFill>
              </a:rPr>
              <a:t>,. </a:t>
            </a:r>
            <a:r>
              <a:rPr lang="es-ES_tradnl" dirty="0" err="1">
                <a:solidFill>
                  <a:schemeClr val="tx1"/>
                </a:solidFill>
              </a:rPr>
              <a:t>Colorectal</a:t>
            </a:r>
            <a:r>
              <a:rPr lang="es-ES_tradnl" dirty="0">
                <a:solidFill>
                  <a:schemeClr val="tx1"/>
                </a:solidFill>
              </a:rPr>
              <a:t> </a:t>
            </a:r>
            <a:r>
              <a:rPr lang="es-ES_tradnl" dirty="0" err="1">
                <a:solidFill>
                  <a:schemeClr val="tx1"/>
                </a:solidFill>
              </a:rPr>
              <a:t>cancer</a:t>
            </a:r>
            <a:r>
              <a:rPr lang="es-ES_tradnl" dirty="0">
                <a:solidFill>
                  <a:schemeClr val="tx1"/>
                </a:solidFill>
              </a:rPr>
              <a:t> </a:t>
            </a:r>
            <a:r>
              <a:rPr lang="es-ES_tradnl" dirty="0" err="1">
                <a:solidFill>
                  <a:schemeClr val="tx1"/>
                </a:solidFill>
              </a:rPr>
              <a:t>screening</a:t>
            </a:r>
            <a:r>
              <a:rPr lang="es-ES_tradnl" dirty="0">
                <a:solidFill>
                  <a:schemeClr val="tx1"/>
                </a:solidFill>
              </a:rPr>
              <a:t>: </a:t>
            </a:r>
            <a:r>
              <a:rPr lang="es-ES_tradnl" dirty="0" err="1">
                <a:solidFill>
                  <a:schemeClr val="tx1"/>
                </a:solidFill>
              </a:rPr>
              <a:t>Recommendations</a:t>
            </a:r>
            <a:r>
              <a:rPr lang="es-ES_tradnl" dirty="0">
                <a:solidFill>
                  <a:schemeClr val="tx1"/>
                </a:solidFill>
              </a:rPr>
              <a:t> </a:t>
            </a:r>
            <a:r>
              <a:rPr lang="es-ES_tradnl" dirty="0" err="1">
                <a:solidFill>
                  <a:schemeClr val="tx1"/>
                </a:solidFill>
              </a:rPr>
              <a:t>for</a:t>
            </a:r>
            <a:r>
              <a:rPr lang="es-ES_tradnl" dirty="0">
                <a:solidFill>
                  <a:schemeClr val="tx1"/>
                </a:solidFill>
              </a:rPr>
              <a:t> </a:t>
            </a:r>
            <a:r>
              <a:rPr lang="es-ES_tradnl" dirty="0" err="1">
                <a:solidFill>
                  <a:schemeClr val="tx1"/>
                </a:solidFill>
              </a:rPr>
              <a:t>physicians</a:t>
            </a:r>
            <a:r>
              <a:rPr lang="es-ES_tradnl" dirty="0">
                <a:solidFill>
                  <a:schemeClr val="tx1"/>
                </a:solidFill>
              </a:rPr>
              <a:t> and </a:t>
            </a:r>
            <a:r>
              <a:rPr lang="es-ES_tradnl" dirty="0" err="1">
                <a:solidFill>
                  <a:schemeClr val="tx1"/>
                </a:solidFill>
              </a:rPr>
              <a:t>patients</a:t>
            </a:r>
            <a:r>
              <a:rPr lang="es-ES_tradnl" dirty="0">
                <a:solidFill>
                  <a:schemeClr val="tx1"/>
                </a:solidFill>
              </a:rPr>
              <a:t> </a:t>
            </a:r>
            <a:r>
              <a:rPr lang="es-ES_tradnl" dirty="0" err="1">
                <a:solidFill>
                  <a:schemeClr val="tx1"/>
                </a:solidFill>
              </a:rPr>
              <a:t>from</a:t>
            </a:r>
            <a:r>
              <a:rPr lang="es-ES_tradnl" dirty="0">
                <a:solidFill>
                  <a:schemeClr val="tx1"/>
                </a:solidFill>
              </a:rPr>
              <a:t> </a:t>
            </a:r>
            <a:r>
              <a:rPr lang="es-ES_tradnl" dirty="0" err="1">
                <a:solidFill>
                  <a:schemeClr val="tx1"/>
                </a:solidFill>
              </a:rPr>
              <a:t>the</a:t>
            </a:r>
            <a:r>
              <a:rPr lang="es-ES_tradnl" dirty="0">
                <a:solidFill>
                  <a:schemeClr val="tx1"/>
                </a:solidFill>
              </a:rPr>
              <a:t> U.S. </a:t>
            </a:r>
            <a:r>
              <a:rPr lang="es-ES_tradnl" dirty="0" err="1">
                <a:solidFill>
                  <a:schemeClr val="tx1"/>
                </a:solidFill>
              </a:rPr>
              <a:t>Multi-Society</a:t>
            </a:r>
            <a:r>
              <a:rPr lang="es-ES_tradnl" dirty="0">
                <a:solidFill>
                  <a:schemeClr val="tx1"/>
                </a:solidFill>
              </a:rPr>
              <a:t> </a:t>
            </a:r>
            <a:r>
              <a:rPr lang="es-ES_tradnl" dirty="0" err="1">
                <a:solidFill>
                  <a:schemeClr val="tx1"/>
                </a:solidFill>
              </a:rPr>
              <a:t>Task</a:t>
            </a:r>
            <a:r>
              <a:rPr lang="es-ES_tradnl" dirty="0">
                <a:solidFill>
                  <a:schemeClr val="tx1"/>
                </a:solidFill>
              </a:rPr>
              <a:t> </a:t>
            </a:r>
            <a:r>
              <a:rPr lang="es-ES_tradnl" dirty="0" err="1">
                <a:solidFill>
                  <a:schemeClr val="tx1"/>
                </a:solidFill>
              </a:rPr>
              <a:t>Force</a:t>
            </a:r>
            <a:r>
              <a:rPr lang="es-ES_tradnl" dirty="0">
                <a:solidFill>
                  <a:schemeClr val="tx1"/>
                </a:solidFill>
              </a:rPr>
              <a:t> </a:t>
            </a:r>
            <a:r>
              <a:rPr lang="es-ES_tradnl" dirty="0" err="1">
                <a:solidFill>
                  <a:schemeClr val="tx1"/>
                </a:solidFill>
              </a:rPr>
              <a:t>on</a:t>
            </a:r>
            <a:r>
              <a:rPr lang="es-ES_tradnl" dirty="0">
                <a:solidFill>
                  <a:schemeClr val="tx1"/>
                </a:solidFill>
              </a:rPr>
              <a:t> </a:t>
            </a:r>
            <a:r>
              <a:rPr lang="es-ES_tradnl" dirty="0" err="1">
                <a:solidFill>
                  <a:schemeClr val="tx1"/>
                </a:solidFill>
              </a:rPr>
              <a:t>Colorectal</a:t>
            </a:r>
            <a:r>
              <a:rPr lang="es-ES_tradnl" dirty="0">
                <a:solidFill>
                  <a:schemeClr val="tx1"/>
                </a:solidFill>
              </a:rPr>
              <a:t> </a:t>
            </a:r>
            <a:r>
              <a:rPr lang="es-ES_tradnl" dirty="0" err="1">
                <a:solidFill>
                  <a:schemeClr val="tx1"/>
                </a:solidFill>
              </a:rPr>
              <a:t>Cancer</a:t>
            </a:r>
            <a:r>
              <a:rPr lang="es-ES_tradnl" dirty="0">
                <a:solidFill>
                  <a:schemeClr val="tx1"/>
                </a:solidFill>
              </a:rPr>
              <a:t>. </a:t>
            </a:r>
            <a:r>
              <a:rPr lang="es-ES_tradnl" dirty="0" smtClean="0">
                <a:solidFill>
                  <a:schemeClr val="tx1"/>
                </a:solidFill>
              </a:rPr>
              <a:t>GIE, 2017 86 </a:t>
            </a:r>
            <a:r>
              <a:rPr lang="es-ES_tradnl" dirty="0">
                <a:solidFill>
                  <a:schemeClr val="tx1"/>
                </a:solidFill>
              </a:rPr>
              <a:t>(1), 18-33.</a:t>
            </a:r>
          </a:p>
        </p:txBody>
      </p:sp>
    </p:spTree>
    <p:extLst>
      <p:ext uri="{BB962C8B-B14F-4D97-AF65-F5344CB8AC3E}">
        <p14:creationId xmlns:p14="http://schemas.microsoft.com/office/powerpoint/2010/main" val="1640457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2 Rectángulo"/>
          <p:cNvSpPr>
            <a:spLocks noChangeArrowheads="1"/>
          </p:cNvSpPr>
          <p:nvPr/>
        </p:nvSpPr>
        <p:spPr bwMode="auto">
          <a:xfrm>
            <a:off x="468314" y="1700213"/>
            <a:ext cx="8424862" cy="3662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E78D35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09CE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39C4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39C4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39C4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39C4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39C4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MX" sz="3200">
                <a:latin typeface="Tahoma" panose="020B0604030504040204" pitchFamily="34" charset="0"/>
              </a:rPr>
              <a:t>Caracteristicas: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s-MX" altLang="es-MX" sz="3200"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MX" sz="2000">
                <a:latin typeface="Tahoma" panose="020B0604030504040204" pitchFamily="34" charset="0"/>
              </a:rPr>
              <a:t>1. </a:t>
            </a:r>
            <a:r>
              <a:rPr lang="es-MX" altLang="es-MX" sz="2400">
                <a:latin typeface="Tahoma" panose="020B0604030504040204" pitchFamily="34" charset="0"/>
              </a:rPr>
              <a:t>Sensibles para la </a:t>
            </a:r>
            <a:r>
              <a:rPr lang="es-MX" altLang="es-MX" sz="2800">
                <a:latin typeface="Tahoma" panose="020B0604030504040204" pitchFamily="34" charset="0"/>
              </a:rPr>
              <a:t> </a:t>
            </a:r>
            <a:r>
              <a:rPr lang="es-MX" altLang="es-MX" sz="2400">
                <a:latin typeface="Tahoma" panose="020B0604030504040204" pitchFamily="34" charset="0"/>
              </a:rPr>
              <a:t>detección de adenomas y CCR.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MX" sz="2400">
                <a:latin typeface="Tahoma" panose="020B0604030504040204" pitchFamily="34" charset="0"/>
              </a:rPr>
              <a:t>2. Ser especificas para evitar los resultados falsos positivos.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MX" sz="2400">
                <a:latin typeface="Tahoma" panose="020B0604030504040204" pitchFamily="34" charset="0"/>
              </a:rPr>
              <a:t>3. Ser aceptadas por la población en cuanto a seguridad,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MX" sz="2400">
                <a:latin typeface="Tahoma" panose="020B0604030504040204" pitchFamily="34" charset="0"/>
              </a:rPr>
              <a:t>confort y accesibilidad.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MX" sz="2400">
                <a:latin typeface="Tahoma" panose="020B0604030504040204" pitchFamily="34" charset="0"/>
              </a:rPr>
              <a:t>4. Deben tener en cuenta la historia natural de la neoplasia.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MX" sz="2400">
                <a:latin typeface="Tahoma" panose="020B0604030504040204" pitchFamily="34" charset="0"/>
              </a:rPr>
              <a:t>5. Deben ser coste-efectivas.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s-MX" altLang="es-MX" sz="2000">
              <a:latin typeface="Tahoma" panose="020B0604030504040204" pitchFamily="34" charset="0"/>
            </a:endParaRPr>
          </a:p>
        </p:txBody>
      </p:sp>
      <p:sp>
        <p:nvSpPr>
          <p:cNvPr id="6" name="5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s-MX" sz="2000" dirty="0" smtClean="0">
                <a:latin typeface="Franklin Gothic Medium" pitchFamily="34" charset="0"/>
              </a:rPr>
              <a:t>PROGRAMA  DE  DETECCIOIN  OPORTUNA  DE  CANCER  COLORRECTAL </a:t>
            </a:r>
            <a:r>
              <a:rPr lang="es-MX" sz="2800" dirty="0" smtClean="0">
                <a:latin typeface="Franklin Gothic Medium" pitchFamily="34" charset="0"/>
              </a:rPr>
              <a:t/>
            </a:r>
            <a:br>
              <a:rPr lang="es-MX" sz="2800" dirty="0" smtClean="0">
                <a:latin typeface="Franklin Gothic Medium" pitchFamily="34" charset="0"/>
              </a:rPr>
            </a:br>
            <a:r>
              <a:rPr lang="es-MX" sz="2800" dirty="0" smtClean="0">
                <a:latin typeface="Franklin Gothic Medium" pitchFamily="34" charset="0"/>
              </a:rPr>
              <a:t>MÉTODOS  DE  TAMIZAJE</a:t>
            </a:r>
          </a:p>
        </p:txBody>
      </p:sp>
      <p:sp>
        <p:nvSpPr>
          <p:cNvPr id="18436" name="6 CuadroTexto"/>
          <p:cNvSpPr txBox="1">
            <a:spLocks noChangeArrowheads="1"/>
          </p:cNvSpPr>
          <p:nvPr/>
        </p:nvSpPr>
        <p:spPr bwMode="auto">
          <a:xfrm>
            <a:off x="2771776" y="5805490"/>
            <a:ext cx="6372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E78D35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909CE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39C4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39C4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39C4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39C4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39C4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MX" sz="2000">
                <a:latin typeface="Tahoma" panose="020B0604030504040204" pitchFamily="34" charset="0"/>
              </a:rPr>
              <a:t>Rev de Gastroenterol Mex. 2008 Guías CCR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MX" altLang="es-MX" sz="2000">
                <a:latin typeface="Tahoma" panose="020B0604030504040204" pitchFamily="34" charset="0"/>
              </a:rPr>
              <a:t>WGO Colorectal Cancer 2008</a:t>
            </a:r>
          </a:p>
        </p:txBody>
      </p:sp>
    </p:spTree>
    <p:extLst>
      <p:ext uri="{BB962C8B-B14F-4D97-AF65-F5344CB8AC3E}">
        <p14:creationId xmlns:p14="http://schemas.microsoft.com/office/powerpoint/2010/main" val="2096496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 dirty="0" smtClean="0">
                <a:latin typeface="Arial"/>
                <a:cs typeface="Arial"/>
              </a:rPr>
              <a:t>¿A </a:t>
            </a:r>
            <a:r>
              <a:rPr lang="es-ES_tradnl" sz="4000" dirty="0" err="1" smtClean="0">
                <a:latin typeface="Arial"/>
                <a:cs typeface="Arial"/>
              </a:rPr>
              <a:t>qui</a:t>
            </a:r>
            <a:r>
              <a:rPr lang="es-ES" sz="4000" dirty="0" err="1" smtClean="0">
                <a:latin typeface="Arial"/>
                <a:cs typeface="Arial"/>
              </a:rPr>
              <a:t>én</a:t>
            </a:r>
            <a:r>
              <a:rPr lang="es-ES" sz="4000" dirty="0" smtClean="0">
                <a:latin typeface="Arial"/>
                <a:cs typeface="Arial"/>
              </a:rPr>
              <a:t> hacer tamizaje de CCR?</a:t>
            </a:r>
            <a:endParaRPr lang="es-ES_tradnl" sz="4000" dirty="0">
              <a:latin typeface="Arial"/>
              <a:cs typeface="Arial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869872" y="6474923"/>
            <a:ext cx="51807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000" smtClean="0">
                <a:solidFill>
                  <a:schemeClr val="bg1"/>
                </a:solidFill>
              </a:rPr>
              <a:t>NCCN GUIDELLINES VERSION 1.2018 COLORECTAL CANCER SCREENING</a:t>
            </a:r>
            <a:endParaRPr lang="es-ES_tradnl" sz="1000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457201" y="2027987"/>
            <a:ext cx="2567668" cy="34163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latin typeface="Arial"/>
                <a:cs typeface="Arial"/>
              </a:rPr>
              <a:t>PERSONAS DE RIESGO PROMEDIO</a:t>
            </a:r>
          </a:p>
          <a:p>
            <a:pPr marL="285750" indent="-285750">
              <a:buFontTx/>
              <a:buChar char="-"/>
            </a:pPr>
            <a:r>
              <a:rPr lang="es-ES_tradnl" sz="1600" u="sng" dirty="0" smtClean="0">
                <a:latin typeface="Arial"/>
                <a:cs typeface="Arial"/>
              </a:rPr>
              <a:t>&gt;</a:t>
            </a:r>
            <a:r>
              <a:rPr lang="es-ES_tradnl" sz="1600" dirty="0" smtClean="0">
                <a:latin typeface="Arial"/>
                <a:cs typeface="Arial"/>
              </a:rPr>
              <a:t>50 años</a:t>
            </a:r>
          </a:p>
          <a:p>
            <a:pPr marL="285750" indent="-285750">
              <a:buFontTx/>
              <a:buChar char="-"/>
            </a:pPr>
            <a:r>
              <a:rPr lang="es-ES_tradnl" sz="1600" dirty="0" smtClean="0">
                <a:latin typeface="Arial"/>
                <a:cs typeface="Arial"/>
              </a:rPr>
              <a:t>NO historia personal de adenomas o c</a:t>
            </a:r>
            <a:r>
              <a:rPr lang="es-ES" sz="1600" dirty="0" err="1" smtClean="0">
                <a:latin typeface="Arial"/>
                <a:cs typeface="Arial"/>
              </a:rPr>
              <a:t>áncer</a:t>
            </a:r>
            <a:r>
              <a:rPr lang="es-ES" sz="1600" dirty="0" smtClean="0">
                <a:latin typeface="Arial"/>
                <a:cs typeface="Arial"/>
              </a:rPr>
              <a:t> de colon-recto</a:t>
            </a:r>
          </a:p>
          <a:p>
            <a:pPr marL="285750" indent="-285750">
              <a:buFontTx/>
              <a:buChar char="-"/>
            </a:pPr>
            <a:r>
              <a:rPr lang="es-ES" sz="1600" dirty="0" smtClean="0">
                <a:latin typeface="Arial"/>
                <a:cs typeface="Arial"/>
              </a:rPr>
              <a:t>NO historia personal de Enfermedad Inflamatoria</a:t>
            </a:r>
          </a:p>
          <a:p>
            <a:pPr marL="285750" indent="-285750">
              <a:buFontTx/>
              <a:buChar char="-"/>
            </a:pPr>
            <a:r>
              <a:rPr lang="es-ES" sz="1600" dirty="0" smtClean="0">
                <a:latin typeface="Arial"/>
                <a:cs typeface="Arial"/>
              </a:rPr>
              <a:t>NO historia familiar de cáncer de colon-recto o adenomas avanzados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75582" y="5531496"/>
            <a:ext cx="2449286" cy="738664"/>
          </a:xfrm>
          <a:prstGeom prst="rect">
            <a:avLst/>
          </a:prstGeom>
          <a:solidFill>
            <a:srgbClr val="FF0000"/>
          </a:solidFill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1400" b="1" dirty="0" smtClean="0">
                <a:latin typeface="Arial"/>
                <a:cs typeface="Arial"/>
              </a:rPr>
              <a:t>ADENOMAS AVANZADOS</a:t>
            </a:r>
            <a:r>
              <a:rPr lang="es-ES_tradnl" sz="1400" dirty="0" smtClean="0">
                <a:latin typeface="Arial"/>
                <a:cs typeface="Arial"/>
              </a:rPr>
              <a:t>: DAG, </a:t>
            </a:r>
            <a:r>
              <a:rPr lang="es-ES_tradnl" sz="1400" u="sng" dirty="0" smtClean="0">
                <a:latin typeface="Arial"/>
                <a:cs typeface="Arial"/>
              </a:rPr>
              <a:t>&gt;</a:t>
            </a:r>
            <a:r>
              <a:rPr lang="es-ES_tradnl" sz="1400" dirty="0" smtClean="0">
                <a:latin typeface="Arial"/>
                <a:cs typeface="Arial"/>
              </a:rPr>
              <a:t>1cm, vellosos, </a:t>
            </a:r>
            <a:r>
              <a:rPr lang="es-ES_tradnl" sz="1400" dirty="0" err="1" smtClean="0">
                <a:latin typeface="Arial"/>
                <a:cs typeface="Arial"/>
              </a:rPr>
              <a:t>tubulo</a:t>
            </a:r>
            <a:r>
              <a:rPr lang="es-ES_tradnl" sz="1400" dirty="0" smtClean="0">
                <a:latin typeface="Arial"/>
                <a:cs typeface="Arial"/>
              </a:rPr>
              <a:t>-vellosos</a:t>
            </a:r>
            <a:endParaRPr lang="es-ES_tradnl" sz="1400" dirty="0">
              <a:latin typeface="Arial"/>
              <a:cs typeface="Arial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357970" y="2090707"/>
            <a:ext cx="2473779" cy="2554545"/>
          </a:xfrm>
          <a:prstGeom prst="rect">
            <a:avLst/>
          </a:prstGeom>
          <a:noFill/>
          <a:ln w="38100" cmpd="sng">
            <a:solidFill>
              <a:schemeClr val="tx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latin typeface="Arial"/>
                <a:cs typeface="Arial"/>
              </a:rPr>
              <a:t>PERSONAS DE RIESGO AUMENTADO</a:t>
            </a:r>
          </a:p>
          <a:p>
            <a:pPr marL="285750" indent="-285750">
              <a:buFontTx/>
              <a:buChar char="-"/>
            </a:pPr>
            <a:r>
              <a:rPr lang="es-ES" sz="1600" dirty="0" smtClean="0">
                <a:latin typeface="Arial"/>
                <a:cs typeface="Arial"/>
              </a:rPr>
              <a:t>HISTORIA PERSONAL</a:t>
            </a:r>
          </a:p>
          <a:p>
            <a:pPr marL="742950" lvl="1" indent="-285750">
              <a:buFontTx/>
              <a:buChar char="-"/>
            </a:pPr>
            <a:r>
              <a:rPr lang="es-ES" sz="1600" dirty="0" smtClean="0">
                <a:latin typeface="Arial"/>
                <a:cs typeface="Arial"/>
              </a:rPr>
              <a:t>Adenomas, PSS</a:t>
            </a:r>
          </a:p>
          <a:p>
            <a:pPr marL="742950" lvl="1" indent="-285750">
              <a:buFontTx/>
              <a:buChar char="-"/>
            </a:pPr>
            <a:r>
              <a:rPr lang="es-ES" sz="1600" dirty="0" smtClean="0">
                <a:latin typeface="Arial"/>
                <a:cs typeface="Arial"/>
              </a:rPr>
              <a:t>Cáncer colon-recto</a:t>
            </a:r>
          </a:p>
          <a:p>
            <a:pPr marL="742950" lvl="1" indent="-285750">
              <a:buFontTx/>
              <a:buChar char="-"/>
            </a:pPr>
            <a:r>
              <a:rPr lang="es-ES" sz="1600" dirty="0" smtClean="0">
                <a:latin typeface="Arial"/>
                <a:cs typeface="Arial"/>
              </a:rPr>
              <a:t>EII</a:t>
            </a:r>
          </a:p>
          <a:p>
            <a:pPr marL="742950" lvl="1" indent="-285750">
              <a:buFontTx/>
              <a:buChar char="-"/>
            </a:pPr>
            <a:r>
              <a:rPr lang="es-ES" sz="1600" dirty="0" smtClean="0">
                <a:latin typeface="Arial"/>
                <a:cs typeface="Arial"/>
              </a:rPr>
              <a:t>Antecedentes familiares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164852" y="2106387"/>
            <a:ext cx="2473779" cy="3046988"/>
          </a:xfrm>
          <a:prstGeom prst="rect">
            <a:avLst/>
          </a:prstGeom>
          <a:noFill/>
          <a:ln w="38100" cmpd="sng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latin typeface="Arial"/>
                <a:cs typeface="Arial"/>
              </a:rPr>
              <a:t>S</a:t>
            </a:r>
            <a:r>
              <a:rPr lang="es-ES" sz="1600" b="1" dirty="0" smtClean="0">
                <a:latin typeface="Arial"/>
                <a:cs typeface="Arial"/>
              </a:rPr>
              <a:t>ÍNDROMES ALTO RIESGO</a:t>
            </a:r>
            <a:endParaRPr lang="es-ES_tradnl" sz="1600" b="1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s-ES" sz="1600" dirty="0" err="1" smtClean="0">
                <a:latin typeface="Arial"/>
                <a:cs typeface="Arial"/>
              </a:rPr>
              <a:t>Sx</a:t>
            </a:r>
            <a:r>
              <a:rPr lang="es-ES" sz="1600" dirty="0" smtClean="0">
                <a:latin typeface="Arial"/>
                <a:cs typeface="Arial"/>
              </a:rPr>
              <a:t> Lynch</a:t>
            </a:r>
          </a:p>
          <a:p>
            <a:pPr marL="285750" indent="-285750">
              <a:buFontTx/>
              <a:buChar char="-"/>
            </a:pPr>
            <a:r>
              <a:rPr lang="es-ES" sz="1600" dirty="0" err="1" smtClean="0">
                <a:latin typeface="Arial"/>
                <a:cs typeface="Arial"/>
              </a:rPr>
              <a:t>Sx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Poliposicos</a:t>
            </a:r>
            <a:r>
              <a:rPr lang="es-ES" sz="1600" dirty="0" smtClean="0">
                <a:latin typeface="Arial"/>
                <a:cs typeface="Arial"/>
              </a:rPr>
              <a:t> (PAF, MUTYH, </a:t>
            </a:r>
            <a:r>
              <a:rPr lang="es-ES" sz="1600" dirty="0" err="1" smtClean="0">
                <a:latin typeface="Arial"/>
                <a:cs typeface="Arial"/>
              </a:rPr>
              <a:t>Peutz-Jeghers</a:t>
            </a:r>
            <a:r>
              <a:rPr lang="es-ES" sz="1600" dirty="0" smtClean="0">
                <a:latin typeface="Arial"/>
                <a:cs typeface="Arial"/>
              </a:rPr>
              <a:t>, </a:t>
            </a:r>
            <a:r>
              <a:rPr lang="es-ES" sz="1600" dirty="0" err="1" smtClean="0">
                <a:latin typeface="Arial"/>
                <a:cs typeface="Arial"/>
              </a:rPr>
              <a:t>Sx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poliposis</a:t>
            </a:r>
            <a:r>
              <a:rPr lang="es-ES" sz="1600" dirty="0" smtClean="0">
                <a:latin typeface="Arial"/>
                <a:cs typeface="Arial"/>
              </a:rPr>
              <a:t> serrada, </a:t>
            </a:r>
            <a:r>
              <a:rPr lang="es-ES" sz="1600" dirty="0" err="1" smtClean="0">
                <a:latin typeface="Arial"/>
                <a:cs typeface="Arial"/>
              </a:rPr>
              <a:t>poliposis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adenomatosa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colonica</a:t>
            </a:r>
            <a:r>
              <a:rPr lang="es-ES" sz="1600" dirty="0" smtClean="0">
                <a:latin typeface="Arial"/>
                <a:cs typeface="Arial"/>
              </a:rPr>
              <a:t> de origen incierto)</a:t>
            </a:r>
          </a:p>
          <a:p>
            <a:pPr marL="285750" indent="-285750">
              <a:buFontTx/>
              <a:buChar char="-"/>
            </a:pPr>
            <a:r>
              <a:rPr lang="es-ES" sz="1600" dirty="0" err="1" smtClean="0">
                <a:latin typeface="Arial"/>
                <a:cs typeface="Arial"/>
              </a:rPr>
              <a:t>Sx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Cowden</a:t>
            </a:r>
            <a:endParaRPr lang="es-ES" sz="1600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s-ES" sz="1600" dirty="0" err="1" smtClean="0">
                <a:latin typeface="Arial"/>
                <a:cs typeface="Arial"/>
              </a:rPr>
              <a:t>Sx</a:t>
            </a:r>
            <a:r>
              <a:rPr lang="es-ES" sz="1600" dirty="0" smtClean="0">
                <a:latin typeface="Arial"/>
                <a:cs typeface="Arial"/>
              </a:rPr>
              <a:t> Li-</a:t>
            </a:r>
            <a:r>
              <a:rPr lang="es-ES" sz="1600" dirty="0" err="1" smtClean="0">
                <a:latin typeface="Arial"/>
                <a:cs typeface="Arial"/>
              </a:rPr>
              <a:t>Fraumeni</a:t>
            </a:r>
            <a:endParaRPr lang="es-ES" sz="16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06618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z="4000" dirty="0" smtClean="0">
                <a:latin typeface="Arial"/>
                <a:cs typeface="Arial"/>
              </a:rPr>
              <a:t>¿A </a:t>
            </a:r>
            <a:r>
              <a:rPr lang="es-ES_tradnl" sz="4000" dirty="0" err="1" smtClean="0">
                <a:latin typeface="Arial"/>
                <a:cs typeface="Arial"/>
              </a:rPr>
              <a:t>qui</a:t>
            </a:r>
            <a:r>
              <a:rPr lang="es-ES" sz="4000" dirty="0" err="1" smtClean="0">
                <a:latin typeface="Arial"/>
                <a:cs typeface="Arial"/>
              </a:rPr>
              <a:t>én</a:t>
            </a:r>
            <a:r>
              <a:rPr lang="es-ES" sz="4000" dirty="0" smtClean="0">
                <a:latin typeface="Arial"/>
                <a:cs typeface="Arial"/>
              </a:rPr>
              <a:t> hacer tamizaje de CCR?</a:t>
            </a:r>
            <a:endParaRPr lang="es-ES_tradnl" sz="4000" dirty="0">
              <a:latin typeface="Arial"/>
              <a:cs typeface="Arial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869872" y="6474923"/>
            <a:ext cx="518071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s-ES_tradnl" sz="1000" smtClean="0">
                <a:solidFill>
                  <a:schemeClr val="bg1"/>
                </a:solidFill>
              </a:rPr>
              <a:t>NCCN GUIDELLINES VERSION 1.2018 COLORECTAL CANCER SCREENING</a:t>
            </a:r>
            <a:endParaRPr lang="es-ES_tradnl" sz="1000" dirty="0">
              <a:solidFill>
                <a:schemeClr val="bg1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51089" y="2106387"/>
            <a:ext cx="2473779" cy="3293209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/>
              <a:t>PERSONAS DE RIESGO PROMEDIO</a:t>
            </a:r>
          </a:p>
          <a:p>
            <a:pPr marL="285750" indent="-285750">
              <a:buFontTx/>
              <a:buChar char="-"/>
            </a:pPr>
            <a:r>
              <a:rPr lang="es-ES_tradnl" sz="1600" u="sng" dirty="0" smtClean="0"/>
              <a:t>&gt;</a:t>
            </a:r>
            <a:r>
              <a:rPr lang="es-ES_tradnl" sz="1600" dirty="0" smtClean="0"/>
              <a:t>50 años</a:t>
            </a:r>
          </a:p>
          <a:p>
            <a:pPr marL="285750" indent="-285750">
              <a:buFontTx/>
              <a:buChar char="-"/>
            </a:pPr>
            <a:r>
              <a:rPr lang="es-ES_tradnl" sz="1600" dirty="0" smtClean="0"/>
              <a:t>NO historia personal de adenomas o c</a:t>
            </a:r>
            <a:r>
              <a:rPr lang="es-ES" sz="1600" dirty="0" err="1" smtClean="0"/>
              <a:t>áncer</a:t>
            </a:r>
            <a:r>
              <a:rPr lang="es-ES" sz="1600" dirty="0" smtClean="0"/>
              <a:t> de colon-recto</a:t>
            </a:r>
          </a:p>
          <a:p>
            <a:pPr marL="285750" indent="-285750">
              <a:buFontTx/>
              <a:buChar char="-"/>
            </a:pPr>
            <a:r>
              <a:rPr lang="es-ES" sz="1600" dirty="0" smtClean="0"/>
              <a:t>NO historia personal de Enfermedad Inflamatoria</a:t>
            </a:r>
          </a:p>
          <a:p>
            <a:pPr marL="285750" indent="-285750">
              <a:buFontTx/>
              <a:buChar char="-"/>
            </a:pPr>
            <a:r>
              <a:rPr lang="es-ES" sz="1600" dirty="0" smtClean="0"/>
              <a:t>NO historia familiar de cáncer de colon-recto o adenomas avanzados 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75582" y="5562856"/>
            <a:ext cx="2449286" cy="107721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r>
              <a:rPr lang="es-ES_tradnl" sz="1600" b="1" dirty="0" smtClean="0">
                <a:latin typeface="Arial"/>
                <a:cs typeface="Arial"/>
              </a:rPr>
              <a:t>ADENOMAS AVANZADOS</a:t>
            </a:r>
            <a:r>
              <a:rPr lang="es-ES_tradnl" sz="1600" dirty="0" smtClean="0">
                <a:latin typeface="Arial"/>
                <a:cs typeface="Arial"/>
              </a:rPr>
              <a:t>: DAG, </a:t>
            </a:r>
            <a:r>
              <a:rPr lang="es-ES_tradnl" sz="1600" u="sng" dirty="0" smtClean="0">
                <a:latin typeface="Arial"/>
                <a:cs typeface="Arial"/>
              </a:rPr>
              <a:t>&gt;</a:t>
            </a:r>
            <a:r>
              <a:rPr lang="es-ES_tradnl" sz="1600" dirty="0" smtClean="0">
                <a:latin typeface="Arial"/>
                <a:cs typeface="Arial"/>
              </a:rPr>
              <a:t>1cm, vellosos, </a:t>
            </a:r>
            <a:r>
              <a:rPr lang="es-ES_tradnl" sz="1600" dirty="0" err="1" smtClean="0">
                <a:latin typeface="Arial"/>
                <a:cs typeface="Arial"/>
              </a:rPr>
              <a:t>tubulo</a:t>
            </a:r>
            <a:r>
              <a:rPr lang="es-ES_tradnl" sz="1600" dirty="0" smtClean="0">
                <a:latin typeface="Arial"/>
                <a:cs typeface="Arial"/>
              </a:rPr>
              <a:t>-vellosos</a:t>
            </a:r>
            <a:endParaRPr lang="es-ES_tradnl" sz="1600" dirty="0">
              <a:latin typeface="Arial"/>
              <a:cs typeface="Arial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357970" y="2106387"/>
            <a:ext cx="2473779" cy="25545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latin typeface="Arial"/>
                <a:cs typeface="Arial"/>
              </a:rPr>
              <a:t>PERSONAS DE RIESGO AUMENTADO</a:t>
            </a:r>
          </a:p>
          <a:p>
            <a:pPr marL="285750" indent="-285750">
              <a:buFontTx/>
              <a:buChar char="-"/>
            </a:pPr>
            <a:r>
              <a:rPr lang="es-ES" sz="1600" dirty="0" smtClean="0">
                <a:latin typeface="Arial"/>
                <a:cs typeface="Arial"/>
              </a:rPr>
              <a:t>HISTORIA PERSONAL</a:t>
            </a:r>
          </a:p>
          <a:p>
            <a:pPr marL="742950" lvl="1" indent="-285750">
              <a:buFontTx/>
              <a:buChar char="-"/>
            </a:pPr>
            <a:r>
              <a:rPr lang="es-ES" sz="1600" dirty="0" smtClean="0">
                <a:latin typeface="Arial"/>
                <a:cs typeface="Arial"/>
              </a:rPr>
              <a:t>Adenomas, PSS</a:t>
            </a:r>
          </a:p>
          <a:p>
            <a:pPr marL="742950" lvl="1" indent="-285750">
              <a:buFontTx/>
              <a:buChar char="-"/>
            </a:pPr>
            <a:r>
              <a:rPr lang="es-ES" sz="1600" dirty="0" smtClean="0">
                <a:latin typeface="Arial"/>
                <a:cs typeface="Arial"/>
              </a:rPr>
              <a:t>Cáncer colon-recto</a:t>
            </a:r>
          </a:p>
          <a:p>
            <a:pPr marL="742950" lvl="1" indent="-285750">
              <a:buFontTx/>
              <a:buChar char="-"/>
            </a:pPr>
            <a:r>
              <a:rPr lang="es-ES" sz="1600" dirty="0" smtClean="0">
                <a:latin typeface="Arial"/>
                <a:cs typeface="Arial"/>
              </a:rPr>
              <a:t>EII</a:t>
            </a:r>
          </a:p>
          <a:p>
            <a:pPr marL="742950" lvl="1" indent="-285750">
              <a:buFontTx/>
              <a:buChar char="-"/>
            </a:pPr>
            <a:r>
              <a:rPr lang="es-ES" sz="1600" dirty="0" smtClean="0">
                <a:latin typeface="Arial"/>
                <a:cs typeface="Arial"/>
              </a:rPr>
              <a:t>Antecedentes familiares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6164852" y="2106387"/>
            <a:ext cx="2473779" cy="310854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dirty="0" smtClean="0">
                <a:latin typeface="Arial"/>
                <a:cs typeface="Arial"/>
              </a:rPr>
              <a:t>S</a:t>
            </a:r>
            <a:r>
              <a:rPr lang="es-ES" sz="1600" b="1" dirty="0" smtClean="0">
                <a:latin typeface="Arial"/>
                <a:cs typeface="Arial"/>
              </a:rPr>
              <a:t>ÍNDROMES ALTO RIESGO</a:t>
            </a:r>
            <a:endParaRPr lang="es-ES_tradnl" sz="1600" b="1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s-ES" sz="1600" dirty="0" err="1" smtClean="0">
                <a:latin typeface="Arial"/>
                <a:cs typeface="Arial"/>
              </a:rPr>
              <a:t>Sx</a:t>
            </a:r>
            <a:r>
              <a:rPr lang="es-ES" sz="1600" dirty="0" smtClean="0">
                <a:latin typeface="Arial"/>
                <a:cs typeface="Arial"/>
              </a:rPr>
              <a:t> Lynch</a:t>
            </a:r>
          </a:p>
          <a:p>
            <a:pPr marL="285750" indent="-285750">
              <a:buFontTx/>
              <a:buChar char="-"/>
            </a:pPr>
            <a:r>
              <a:rPr lang="es-ES" sz="1600" dirty="0" err="1" smtClean="0">
                <a:latin typeface="Arial"/>
                <a:cs typeface="Arial"/>
              </a:rPr>
              <a:t>Sx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Poliposicos</a:t>
            </a:r>
            <a:r>
              <a:rPr lang="es-ES" sz="1600" dirty="0" smtClean="0">
                <a:latin typeface="Arial"/>
                <a:cs typeface="Arial"/>
              </a:rPr>
              <a:t> (PAF, MUTYH, </a:t>
            </a:r>
            <a:r>
              <a:rPr lang="es-ES" sz="1600" dirty="0" err="1" smtClean="0">
                <a:latin typeface="Arial"/>
                <a:cs typeface="Arial"/>
              </a:rPr>
              <a:t>Peutz-Jeghers</a:t>
            </a:r>
            <a:r>
              <a:rPr lang="es-ES" sz="1600" dirty="0" smtClean="0">
                <a:latin typeface="Arial"/>
                <a:cs typeface="Arial"/>
              </a:rPr>
              <a:t>, </a:t>
            </a:r>
            <a:r>
              <a:rPr lang="es-ES" sz="1600" dirty="0" err="1" smtClean="0">
                <a:latin typeface="Arial"/>
                <a:cs typeface="Arial"/>
              </a:rPr>
              <a:t>Sx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poliposis</a:t>
            </a:r>
            <a:r>
              <a:rPr lang="es-ES" sz="1600" dirty="0" smtClean="0">
                <a:latin typeface="Arial"/>
                <a:cs typeface="Arial"/>
              </a:rPr>
              <a:t> serrada, </a:t>
            </a:r>
            <a:r>
              <a:rPr lang="es-ES" sz="1600" dirty="0" err="1" smtClean="0">
                <a:latin typeface="Arial"/>
                <a:cs typeface="Arial"/>
              </a:rPr>
              <a:t>poliposis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adenomatosa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colonica</a:t>
            </a:r>
            <a:r>
              <a:rPr lang="es-ES" sz="1600" dirty="0" smtClean="0">
                <a:latin typeface="Arial"/>
                <a:cs typeface="Arial"/>
              </a:rPr>
              <a:t> de origen incierto)</a:t>
            </a:r>
          </a:p>
          <a:p>
            <a:pPr marL="285750" indent="-285750">
              <a:buFontTx/>
              <a:buChar char="-"/>
            </a:pPr>
            <a:r>
              <a:rPr lang="es-ES" sz="1600" dirty="0" err="1" smtClean="0">
                <a:latin typeface="Arial"/>
                <a:cs typeface="Arial"/>
              </a:rPr>
              <a:t>Sx</a:t>
            </a:r>
            <a:r>
              <a:rPr lang="es-ES" sz="1600" dirty="0" smtClean="0">
                <a:latin typeface="Arial"/>
                <a:cs typeface="Arial"/>
              </a:rPr>
              <a:t> </a:t>
            </a:r>
            <a:r>
              <a:rPr lang="es-ES" sz="1600" dirty="0" err="1" smtClean="0">
                <a:latin typeface="Arial"/>
                <a:cs typeface="Arial"/>
              </a:rPr>
              <a:t>Cowden</a:t>
            </a:r>
            <a:endParaRPr lang="es-ES" sz="1600" dirty="0" smtClean="0">
              <a:latin typeface="Arial"/>
              <a:cs typeface="Arial"/>
            </a:endParaRPr>
          </a:p>
          <a:p>
            <a:pPr marL="285750" indent="-285750">
              <a:buFontTx/>
              <a:buChar char="-"/>
            </a:pPr>
            <a:r>
              <a:rPr lang="es-ES" sz="1600" dirty="0" err="1" smtClean="0">
                <a:latin typeface="Arial"/>
                <a:cs typeface="Arial"/>
              </a:rPr>
              <a:t>Sx</a:t>
            </a:r>
            <a:r>
              <a:rPr lang="es-ES" sz="1600" dirty="0" smtClean="0">
                <a:latin typeface="Arial"/>
                <a:cs typeface="Arial"/>
              </a:rPr>
              <a:t> Li-</a:t>
            </a:r>
            <a:r>
              <a:rPr lang="es-ES" sz="1600" dirty="0" err="1" smtClean="0">
                <a:latin typeface="Arial"/>
                <a:cs typeface="Arial"/>
              </a:rPr>
              <a:t>Fraumeni</a:t>
            </a:r>
            <a:endParaRPr lang="es-ES" sz="1600" dirty="0" smtClean="0">
              <a:latin typeface="Arial"/>
              <a:cs typeface="Arial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416378" y="1861457"/>
            <a:ext cx="2743200" cy="3575958"/>
          </a:xfrm>
          <a:prstGeom prst="roundRect">
            <a:avLst/>
          </a:prstGeom>
          <a:noFill/>
          <a:ln w="952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Cerrar llave 8"/>
          <p:cNvSpPr/>
          <p:nvPr/>
        </p:nvSpPr>
        <p:spPr>
          <a:xfrm rot="5400000">
            <a:off x="5496606" y="4552144"/>
            <a:ext cx="898071" cy="1763447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CuadroTexto 9"/>
          <p:cNvSpPr txBox="1"/>
          <p:nvPr/>
        </p:nvSpPr>
        <p:spPr>
          <a:xfrm>
            <a:off x="4422185" y="5948740"/>
            <a:ext cx="3046912" cy="5847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1600" dirty="0" smtClean="0"/>
              <a:t>TAMIZAJE CON COLONOSCOP</a:t>
            </a:r>
            <a:r>
              <a:rPr lang="es-ES" sz="1600" dirty="0" smtClean="0"/>
              <a:t>ÍA</a:t>
            </a:r>
            <a:endParaRPr lang="es-ES_tradnl" sz="1600" dirty="0"/>
          </a:p>
        </p:txBody>
      </p:sp>
    </p:spTree>
    <p:extLst>
      <p:ext uri="{BB962C8B-B14F-4D97-AF65-F5344CB8AC3E}">
        <p14:creationId xmlns:p14="http://schemas.microsoft.com/office/powerpoint/2010/main" val="3550470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1329</TotalTime>
  <Words>1941</Words>
  <Application>Microsoft Macintosh PowerPoint</Application>
  <PresentationFormat>Presentación en pantalla (4:3)</PresentationFormat>
  <Paragraphs>435</Paragraphs>
  <Slides>37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8" baseType="lpstr">
      <vt:lpstr>Executive</vt:lpstr>
      <vt:lpstr>TAMIZAJE EN CANCER COLORRECTAL.  Resultados del programa en México </vt:lpstr>
      <vt:lpstr>AGENDA</vt:lpstr>
      <vt:lpstr>AGENDA</vt:lpstr>
      <vt:lpstr> Carcinogénesis CCR Esporádico</vt:lpstr>
      <vt:lpstr>Lesiones precancerosas</vt:lpstr>
      <vt:lpstr>Definición</vt:lpstr>
      <vt:lpstr>PROGRAMA  DE  DETECCIOIN  OPORTUNA  DE  CANCER  COLORRECTAL  MÉTODOS  DE  TAMIZAJE</vt:lpstr>
      <vt:lpstr>¿A quién hacer tamizaje de CCR?</vt:lpstr>
      <vt:lpstr>¿A quién hacer tamizaje de CCR?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AGENDA</vt:lpstr>
      <vt:lpstr>¿Cuáles son los objetivos una clínica de detección temprana?</vt:lpstr>
      <vt:lpstr>Presentación de PowerPoint</vt:lpstr>
      <vt:lpstr>Presentación de PowerPoint</vt:lpstr>
      <vt:lpstr>AGENDA</vt:lpstr>
      <vt:lpstr>Presentación de PowerPoint</vt:lpstr>
      <vt:lpstr>Presentación de PowerPoint</vt:lpstr>
      <vt:lpstr>  ¿Qué estamos haciendo en el INCan?: Detección oportuna</vt:lpstr>
      <vt:lpstr>Prueba inmunológica sangre oculta en heces (FIT)</vt:lpstr>
      <vt:lpstr>Presentación de PowerPoint</vt:lpstr>
      <vt:lpstr>Paciente 4: RVME   FIT: 20 ng/ml</vt:lpstr>
      <vt:lpstr>Paciente 5: MBLM   FIT: 2516 ng/ml</vt:lpstr>
      <vt:lpstr>Adenocarcinoma</vt:lpstr>
      <vt:lpstr>ADENOCARCINOMA</vt:lpstr>
      <vt:lpstr>Presentación de PowerPoint</vt:lpstr>
      <vt:lpstr>Paciente 6: MBCL  FIT: 1276 ng/ml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PROGRAMA DE PREVENCION PARA CCR  </vt:lpstr>
      <vt:lpstr>Gracias</vt:lpstr>
    </vt:vector>
  </TitlesOfParts>
  <Company>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Clínica de detección de lesiones pre malignas Instituto Nacional de Cancerología de México</dc:title>
  <dc:creator>maria del carmen manzano</dc:creator>
  <cp:lastModifiedBy>ANGELICA Angelica Hernandez</cp:lastModifiedBy>
  <cp:revision>55</cp:revision>
  <dcterms:created xsi:type="dcterms:W3CDTF">2018-02-19T23:53:16Z</dcterms:created>
  <dcterms:modified xsi:type="dcterms:W3CDTF">2019-03-20T18:03:09Z</dcterms:modified>
</cp:coreProperties>
</file>