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3" r:id="rId3"/>
    <p:sldId id="308" r:id="rId4"/>
    <p:sldId id="284" r:id="rId5"/>
    <p:sldId id="265" r:id="rId6"/>
    <p:sldId id="276" r:id="rId7"/>
    <p:sldId id="300" r:id="rId8"/>
    <p:sldId id="286" r:id="rId9"/>
    <p:sldId id="301" r:id="rId10"/>
    <p:sldId id="303" r:id="rId11"/>
    <p:sldId id="304" r:id="rId12"/>
    <p:sldId id="293" r:id="rId13"/>
    <p:sldId id="288" r:id="rId14"/>
    <p:sldId id="289" r:id="rId15"/>
    <p:sldId id="292" r:id="rId16"/>
    <p:sldId id="290" r:id="rId17"/>
    <p:sldId id="295" r:id="rId18"/>
    <p:sldId id="297" r:id="rId19"/>
    <p:sldId id="309" r:id="rId20"/>
    <p:sldId id="294" r:id="rId21"/>
    <p:sldId id="1106" r:id="rId22"/>
    <p:sldId id="1063" r:id="rId23"/>
    <p:sldId id="1064" r:id="rId24"/>
    <p:sldId id="1065" r:id="rId25"/>
    <p:sldId id="1062" r:id="rId26"/>
    <p:sldId id="1059" r:id="rId27"/>
    <p:sldId id="1060" r:id="rId28"/>
    <p:sldId id="1066" r:id="rId29"/>
    <p:sldId id="1070" r:id="rId30"/>
    <p:sldId id="1071" r:id="rId31"/>
    <p:sldId id="1113" r:id="rId32"/>
    <p:sldId id="1073" r:id="rId33"/>
    <p:sldId id="1074" r:id="rId34"/>
    <p:sldId id="1075" r:id="rId35"/>
    <p:sldId id="1076" r:id="rId36"/>
    <p:sldId id="1077" r:id="rId37"/>
    <p:sldId id="485" r:id="rId38"/>
    <p:sldId id="553" r:id="rId39"/>
    <p:sldId id="307"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02" autoAdjust="0"/>
    <p:restoredTop sz="94660"/>
  </p:normalViewPr>
  <p:slideViewPr>
    <p:cSldViewPr snapToGrid="0">
      <p:cViewPr varScale="1">
        <p:scale>
          <a:sx n="87" d="100"/>
          <a:sy n="87" d="100"/>
        </p:scale>
        <p:origin x="154" y="48"/>
      </p:cViewPr>
      <p:guideLst/>
    </p:cSldViewPr>
  </p:slideViewPr>
  <p:notesTextViewPr>
    <p:cViewPr>
      <p:scale>
        <a:sx n="1" d="1"/>
        <a:sy n="1" d="1"/>
      </p:scale>
      <p:origin x="0" y="0"/>
    </p:cViewPr>
  </p:notesTextViewPr>
  <p:sorterViewPr>
    <p:cViewPr varScale="1">
      <p:scale>
        <a:sx n="100" d="100"/>
        <a:sy n="100" d="100"/>
      </p:scale>
      <p:origin x="0" y="-14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FF55B-D5FB-4EEF-988A-3B786FD79DC8}" type="datetimeFigureOut">
              <a:rPr lang="es-ES" smtClean="0"/>
              <a:t>04/09/2019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2BD51-5FBE-4920-ABD0-64C42AE06521}" type="slidenum">
              <a:rPr lang="es-ES" smtClean="0"/>
              <a:t>‹Nº›</a:t>
            </a:fld>
            <a:endParaRPr lang="es-ES"/>
          </a:p>
        </p:txBody>
      </p:sp>
    </p:spTree>
    <p:extLst>
      <p:ext uri="{BB962C8B-B14F-4D97-AF65-F5344CB8AC3E}">
        <p14:creationId xmlns:p14="http://schemas.microsoft.com/office/powerpoint/2010/main" val="120802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0A97E43B-2977-4AB2-8CB6-F83945EEECF1}" type="slidenum">
              <a:rPr lang="en-US" altLang="es-MX" sz="1200"/>
              <a:pPr/>
              <a:t>3</a:t>
            </a:fld>
            <a:endParaRPr lang="en-US" altLang="es-MX"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latin typeface="Arial" panose="020B0604020202020204" pitchFamily="34" charset="0"/>
            </a:endParaRPr>
          </a:p>
        </p:txBody>
      </p:sp>
    </p:spTree>
    <p:extLst>
      <p:ext uri="{BB962C8B-B14F-4D97-AF65-F5344CB8AC3E}">
        <p14:creationId xmlns:p14="http://schemas.microsoft.com/office/powerpoint/2010/main" val="360774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DB7E612-AE2B-469F-A92A-976C959FE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128BC70-4B11-4494-A00D-1EDB837E978A}" type="slidenum">
              <a:rPr lang="es-ES" altLang="es-MX" smtClean="0"/>
              <a:pPr fontAlgn="base">
                <a:spcBef>
                  <a:spcPct val="0"/>
                </a:spcBef>
                <a:spcAft>
                  <a:spcPct val="0"/>
                </a:spcAft>
              </a:pPr>
              <a:t>26</a:t>
            </a:fld>
            <a:endParaRPr lang="es-ES" altLang="es-MX"/>
          </a:p>
        </p:txBody>
      </p:sp>
      <p:sp>
        <p:nvSpPr>
          <p:cNvPr id="40963" name="Rectangle 7">
            <a:extLst>
              <a:ext uri="{FF2B5EF4-FFF2-40B4-BE49-F238E27FC236}">
                <a16:creationId xmlns:a16="http://schemas.microsoft.com/office/drawing/2014/main" id="{14418260-4057-438E-9B25-1C83830DEEBB}"/>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271DD3D-46F0-4BB6-8722-5DA911F86FD8}" type="slidenum">
              <a:rPr lang="es-ES_tradnl" altLang="es-MX">
                <a:latin typeface="Times New Roman" panose="02020603050405020304" pitchFamily="18" charset="0"/>
              </a:rPr>
              <a:pPr algn="r" eaLnBrk="1" hangingPunct="1">
                <a:spcBef>
                  <a:spcPct val="0"/>
                </a:spcBef>
              </a:pPr>
              <a:t>26</a:t>
            </a:fld>
            <a:endParaRPr lang="es-ES_tradnl" altLang="es-MX">
              <a:latin typeface="Times New Roman" panose="02020603050405020304" pitchFamily="18" charset="0"/>
            </a:endParaRPr>
          </a:p>
        </p:txBody>
      </p:sp>
      <p:sp>
        <p:nvSpPr>
          <p:cNvPr id="40964" name="Rectangle 2">
            <a:extLst>
              <a:ext uri="{FF2B5EF4-FFF2-40B4-BE49-F238E27FC236}">
                <a16:creationId xmlns:a16="http://schemas.microsoft.com/office/drawing/2014/main" id="{D62B6AC8-6406-4110-8D37-7C253E156FEE}"/>
              </a:ext>
            </a:extLst>
          </p:cNvPr>
          <p:cNvSpPr>
            <a:spLocks noGrp="1" noRot="1" noChangeAspect="1" noChangeArrowheads="1" noTextEdit="1"/>
          </p:cNvSpPr>
          <p:nvPr>
            <p:ph type="sldImg"/>
          </p:nvPr>
        </p:nvSpPr>
        <p:spPr>
          <a:xfrm>
            <a:off x="395288" y="722313"/>
            <a:ext cx="6245225" cy="3513137"/>
          </a:xfrm>
          <a:ln/>
        </p:spPr>
      </p:sp>
      <p:sp>
        <p:nvSpPr>
          <p:cNvPr id="40965" name="Rectangle 3">
            <a:extLst>
              <a:ext uri="{FF2B5EF4-FFF2-40B4-BE49-F238E27FC236}">
                <a16:creationId xmlns:a16="http://schemas.microsoft.com/office/drawing/2014/main" id="{F230BF1F-2584-4A61-9866-16EDDF305E7B}"/>
              </a:ext>
            </a:extLst>
          </p:cNvPr>
          <p:cNvSpPr>
            <a:spLocks noGrp="1" noChangeArrowheads="1"/>
          </p:cNvSpPr>
          <p:nvPr>
            <p:ph type="body" idx="1"/>
          </p:nvPr>
        </p:nvSpPr>
        <p:spPr>
          <a:xfrm>
            <a:off x="930275" y="4441825"/>
            <a:ext cx="5173663" cy="413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3" tIns="47302" rIns="94603" bIns="47302"/>
          <a:lstStyle/>
          <a:p>
            <a:pPr eaLnBrk="1" hangingPunct="1">
              <a:spcBef>
                <a:spcPct val="0"/>
              </a:spcBef>
            </a:pPr>
            <a:endParaRPr lang="es-MX" altLang="es-MX">
              <a:latin typeface="Arial" panose="020B0604020202020204" pitchFamily="34" charset="0"/>
            </a:endParaRPr>
          </a:p>
        </p:txBody>
      </p:sp>
    </p:spTree>
    <p:extLst>
      <p:ext uri="{BB962C8B-B14F-4D97-AF65-F5344CB8AC3E}">
        <p14:creationId xmlns:p14="http://schemas.microsoft.com/office/powerpoint/2010/main" val="52355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673E560-C331-4E12-A3B5-484BEDA0A9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E6AD5096-D5DA-4FE2-A346-B5A803B92FC7}" type="slidenum">
              <a:rPr lang="es-ES" altLang="es-MX" smtClean="0"/>
              <a:pPr fontAlgn="base">
                <a:spcBef>
                  <a:spcPct val="0"/>
                </a:spcBef>
                <a:spcAft>
                  <a:spcPct val="0"/>
                </a:spcAft>
              </a:pPr>
              <a:t>27</a:t>
            </a:fld>
            <a:endParaRPr lang="es-ES" altLang="es-MX"/>
          </a:p>
        </p:txBody>
      </p:sp>
      <p:sp>
        <p:nvSpPr>
          <p:cNvPr id="43011" name="Rectangle 7">
            <a:extLst>
              <a:ext uri="{FF2B5EF4-FFF2-40B4-BE49-F238E27FC236}">
                <a16:creationId xmlns:a16="http://schemas.microsoft.com/office/drawing/2014/main" id="{E36B01CC-0668-483C-8E94-51981B60BAEF}"/>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CE03ABA-A204-498C-A813-1F574EDD9B96}" type="slidenum">
              <a:rPr lang="es-ES_tradnl" altLang="es-MX">
                <a:latin typeface="Times New Roman" panose="02020603050405020304" pitchFamily="18" charset="0"/>
              </a:rPr>
              <a:pPr algn="r" eaLnBrk="1" hangingPunct="1">
                <a:spcBef>
                  <a:spcPct val="0"/>
                </a:spcBef>
              </a:pPr>
              <a:t>27</a:t>
            </a:fld>
            <a:endParaRPr lang="es-ES_tradnl" altLang="es-MX">
              <a:latin typeface="Times New Roman" panose="02020603050405020304" pitchFamily="18" charset="0"/>
            </a:endParaRPr>
          </a:p>
        </p:txBody>
      </p:sp>
      <p:sp>
        <p:nvSpPr>
          <p:cNvPr id="43012" name="Rectangle 2">
            <a:extLst>
              <a:ext uri="{FF2B5EF4-FFF2-40B4-BE49-F238E27FC236}">
                <a16:creationId xmlns:a16="http://schemas.microsoft.com/office/drawing/2014/main" id="{71172167-4028-4A21-919D-EA264234865B}"/>
              </a:ext>
            </a:extLst>
          </p:cNvPr>
          <p:cNvSpPr>
            <a:spLocks noGrp="1" noRot="1" noChangeAspect="1" noChangeArrowheads="1" noTextEdit="1"/>
          </p:cNvSpPr>
          <p:nvPr>
            <p:ph type="sldImg"/>
          </p:nvPr>
        </p:nvSpPr>
        <p:spPr>
          <a:xfrm>
            <a:off x="1176338" y="722313"/>
            <a:ext cx="4683125" cy="3513137"/>
          </a:xfrm>
          <a:ln/>
        </p:spPr>
      </p:sp>
      <p:sp>
        <p:nvSpPr>
          <p:cNvPr id="43013" name="Rectangle 3">
            <a:extLst>
              <a:ext uri="{FF2B5EF4-FFF2-40B4-BE49-F238E27FC236}">
                <a16:creationId xmlns:a16="http://schemas.microsoft.com/office/drawing/2014/main" id="{135556F0-5A75-4DFB-A0D6-BFF3DEC4590B}"/>
              </a:ext>
            </a:extLst>
          </p:cNvPr>
          <p:cNvSpPr>
            <a:spLocks noGrp="1" noChangeArrowheads="1"/>
          </p:cNvSpPr>
          <p:nvPr>
            <p:ph type="body" idx="1"/>
          </p:nvPr>
        </p:nvSpPr>
        <p:spPr>
          <a:xfrm>
            <a:off x="930275" y="4441825"/>
            <a:ext cx="5173663" cy="413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3" tIns="47302" rIns="94603" bIns="47302"/>
          <a:lstStyle/>
          <a:p>
            <a:pPr eaLnBrk="1" hangingPunct="1">
              <a:spcBef>
                <a:spcPct val="0"/>
              </a:spcBef>
            </a:pPr>
            <a:endParaRPr lang="es-MX" altLang="es-MX">
              <a:latin typeface="Arial" panose="020B0604020202020204" pitchFamily="34" charset="0"/>
            </a:endParaRPr>
          </a:p>
        </p:txBody>
      </p:sp>
    </p:spTree>
    <p:extLst>
      <p:ext uri="{BB962C8B-B14F-4D97-AF65-F5344CB8AC3E}">
        <p14:creationId xmlns:p14="http://schemas.microsoft.com/office/powerpoint/2010/main" val="227028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54EA3FD-F913-4EA2-A0D8-444D80B9BD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3D0173D-B551-4AAD-BFC1-EC2D230DE42E}" type="slidenum">
              <a:rPr lang="es-ES" altLang="es-MX" smtClean="0"/>
              <a:pPr fontAlgn="base">
                <a:spcBef>
                  <a:spcPct val="0"/>
                </a:spcBef>
                <a:spcAft>
                  <a:spcPct val="0"/>
                </a:spcAft>
              </a:pPr>
              <a:t>28</a:t>
            </a:fld>
            <a:endParaRPr lang="es-ES" altLang="es-MX"/>
          </a:p>
        </p:txBody>
      </p:sp>
      <p:sp>
        <p:nvSpPr>
          <p:cNvPr id="54275" name="Rectangle 2">
            <a:extLst>
              <a:ext uri="{FF2B5EF4-FFF2-40B4-BE49-F238E27FC236}">
                <a16:creationId xmlns:a16="http://schemas.microsoft.com/office/drawing/2014/main" id="{D59011FA-E95C-4641-AD9E-170D568201FD}"/>
              </a:ext>
            </a:extLst>
          </p:cNvPr>
          <p:cNvSpPr>
            <a:spLocks noGrp="1" noRot="1" noChangeAspect="1" noChangeArrowheads="1" noTextEdit="1"/>
          </p:cNvSpPr>
          <p:nvPr>
            <p:ph type="sldImg"/>
          </p:nvPr>
        </p:nvSpPr>
        <p:spPr>
          <a:xfrm>
            <a:off x="395288" y="722313"/>
            <a:ext cx="6245225" cy="3513137"/>
          </a:xfrm>
          <a:ln/>
        </p:spPr>
      </p:sp>
      <p:sp>
        <p:nvSpPr>
          <p:cNvPr id="54276" name="Rectangle 3">
            <a:extLst>
              <a:ext uri="{FF2B5EF4-FFF2-40B4-BE49-F238E27FC236}">
                <a16:creationId xmlns:a16="http://schemas.microsoft.com/office/drawing/2014/main" id="{7FD809BF-F253-4348-86A9-890574D346BB}"/>
              </a:ext>
            </a:extLst>
          </p:cNvPr>
          <p:cNvSpPr>
            <a:spLocks noGrp="1" noChangeArrowheads="1"/>
          </p:cNvSpPr>
          <p:nvPr>
            <p:ph type="body" idx="1"/>
          </p:nvPr>
        </p:nvSpPr>
        <p:spPr>
          <a:xfrm>
            <a:off x="930275" y="4441825"/>
            <a:ext cx="5173663" cy="413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3" tIns="47302" rIns="94603" bIns="47302"/>
          <a:lstStyle/>
          <a:p>
            <a:pPr eaLnBrk="1" hangingPunct="1">
              <a:spcBef>
                <a:spcPct val="0"/>
              </a:spcBef>
            </a:pPr>
            <a:endParaRPr lang="es-MX" altLang="es-MX">
              <a:latin typeface="Arial" panose="020B0604020202020204" pitchFamily="34" charset="0"/>
            </a:endParaRPr>
          </a:p>
        </p:txBody>
      </p:sp>
    </p:spTree>
    <p:extLst>
      <p:ext uri="{BB962C8B-B14F-4D97-AF65-F5344CB8AC3E}">
        <p14:creationId xmlns:p14="http://schemas.microsoft.com/office/powerpoint/2010/main" val="357745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2452A4F-A19A-4362-9FC8-12A73AD4B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B85BC8A-DBA4-4B4B-BCDD-A5A4CE6F01F8}" type="slidenum">
              <a:rPr lang="es-ES" altLang="es-MX" smtClean="0"/>
              <a:pPr fontAlgn="base">
                <a:spcBef>
                  <a:spcPct val="0"/>
                </a:spcBef>
                <a:spcAft>
                  <a:spcPct val="0"/>
                </a:spcAft>
              </a:pPr>
              <a:t>29</a:t>
            </a:fld>
            <a:endParaRPr lang="es-ES" altLang="es-MX"/>
          </a:p>
        </p:txBody>
      </p:sp>
      <p:sp>
        <p:nvSpPr>
          <p:cNvPr id="56323" name="Rectangle 7">
            <a:extLst>
              <a:ext uri="{FF2B5EF4-FFF2-40B4-BE49-F238E27FC236}">
                <a16:creationId xmlns:a16="http://schemas.microsoft.com/office/drawing/2014/main" id="{5A8D35E7-9A15-4715-A801-2328539BAABA}"/>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4CFA605-59BE-4F2D-9DD2-C7C34B3390EC}" type="slidenum">
              <a:rPr lang="es-ES_tradnl" altLang="es-MX">
                <a:latin typeface="Times New Roman" panose="02020603050405020304" pitchFamily="18" charset="0"/>
              </a:rPr>
              <a:pPr algn="r" eaLnBrk="1" hangingPunct="1">
                <a:spcBef>
                  <a:spcPct val="0"/>
                </a:spcBef>
              </a:pPr>
              <a:t>29</a:t>
            </a:fld>
            <a:endParaRPr lang="es-ES_tradnl" altLang="es-MX">
              <a:latin typeface="Times New Roman" panose="02020603050405020304" pitchFamily="18" charset="0"/>
            </a:endParaRPr>
          </a:p>
        </p:txBody>
      </p:sp>
      <p:sp>
        <p:nvSpPr>
          <p:cNvPr id="56324" name="Rectangle 2">
            <a:extLst>
              <a:ext uri="{FF2B5EF4-FFF2-40B4-BE49-F238E27FC236}">
                <a16:creationId xmlns:a16="http://schemas.microsoft.com/office/drawing/2014/main" id="{39ACC286-81DF-453A-882B-3FFC75BEA742}"/>
              </a:ext>
            </a:extLst>
          </p:cNvPr>
          <p:cNvSpPr>
            <a:spLocks noGrp="1" noRot="1" noChangeAspect="1" noChangeArrowheads="1" noTextEdit="1"/>
          </p:cNvSpPr>
          <p:nvPr>
            <p:ph type="sldImg"/>
          </p:nvPr>
        </p:nvSpPr>
        <p:spPr>
          <a:xfrm>
            <a:off x="1176338" y="722313"/>
            <a:ext cx="4683125" cy="3513137"/>
          </a:xfrm>
          <a:ln/>
        </p:spPr>
      </p:sp>
      <p:sp>
        <p:nvSpPr>
          <p:cNvPr id="56325" name="Rectangle 3">
            <a:extLst>
              <a:ext uri="{FF2B5EF4-FFF2-40B4-BE49-F238E27FC236}">
                <a16:creationId xmlns:a16="http://schemas.microsoft.com/office/drawing/2014/main" id="{D112580B-6247-425C-9525-D4805BD30984}"/>
              </a:ext>
            </a:extLst>
          </p:cNvPr>
          <p:cNvSpPr>
            <a:spLocks noGrp="1" noChangeArrowheads="1"/>
          </p:cNvSpPr>
          <p:nvPr>
            <p:ph type="body" idx="1"/>
          </p:nvPr>
        </p:nvSpPr>
        <p:spPr>
          <a:xfrm>
            <a:off x="930275" y="4441825"/>
            <a:ext cx="5173663" cy="413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3" tIns="47302" rIns="94603" bIns="47302"/>
          <a:lstStyle/>
          <a:p>
            <a:pPr eaLnBrk="1" hangingPunct="1">
              <a:spcBef>
                <a:spcPct val="0"/>
              </a:spcBef>
            </a:pPr>
            <a:endParaRPr lang="es-MX" altLang="es-MX">
              <a:latin typeface="Arial" panose="020B0604020202020204" pitchFamily="34" charset="0"/>
            </a:endParaRPr>
          </a:p>
        </p:txBody>
      </p:sp>
    </p:spTree>
    <p:extLst>
      <p:ext uri="{BB962C8B-B14F-4D97-AF65-F5344CB8AC3E}">
        <p14:creationId xmlns:p14="http://schemas.microsoft.com/office/powerpoint/2010/main" val="334874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FCCE70B-D5ED-48AA-B779-F1B2954FE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73E53BC-2EA6-4073-824A-EBD8621B5861}" type="slidenum">
              <a:rPr lang="es-ES" altLang="es-MX" smtClean="0"/>
              <a:pPr fontAlgn="base">
                <a:spcBef>
                  <a:spcPct val="0"/>
                </a:spcBef>
                <a:spcAft>
                  <a:spcPct val="0"/>
                </a:spcAft>
              </a:pPr>
              <a:t>30</a:t>
            </a:fld>
            <a:endParaRPr lang="es-ES" altLang="es-MX"/>
          </a:p>
        </p:txBody>
      </p:sp>
      <p:sp>
        <p:nvSpPr>
          <p:cNvPr id="58371" name="1 Marcador de imagen de diapositiva">
            <a:extLst>
              <a:ext uri="{FF2B5EF4-FFF2-40B4-BE49-F238E27FC236}">
                <a16:creationId xmlns:a16="http://schemas.microsoft.com/office/drawing/2014/main" id="{83E71A0A-B9A0-4680-BD0A-49725A784BFB}"/>
              </a:ext>
            </a:extLst>
          </p:cNvPr>
          <p:cNvSpPr>
            <a:spLocks noGrp="1" noRot="1" noChangeAspect="1" noTextEdit="1"/>
          </p:cNvSpPr>
          <p:nvPr>
            <p:ph type="sldImg"/>
          </p:nvPr>
        </p:nvSpPr>
        <p:spPr>
          <a:ln/>
        </p:spPr>
      </p:sp>
      <p:sp>
        <p:nvSpPr>
          <p:cNvPr id="58372" name="2 Marcador de notas">
            <a:extLst>
              <a:ext uri="{FF2B5EF4-FFF2-40B4-BE49-F238E27FC236}">
                <a16:creationId xmlns:a16="http://schemas.microsoft.com/office/drawing/2014/main" id="{D02939BA-9A2E-41B3-AACF-17FABFD1C623}"/>
              </a:ext>
            </a:extLst>
          </p:cNvPr>
          <p:cNvSpPr>
            <a:spLocks noGrp="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a:latin typeface="Arial" panose="020B0604020202020204" pitchFamily="34" charset="0"/>
            </a:endParaRPr>
          </a:p>
        </p:txBody>
      </p:sp>
      <p:sp>
        <p:nvSpPr>
          <p:cNvPr id="58373" name="3 Marcador de número de diapositiva">
            <a:extLst>
              <a:ext uri="{FF2B5EF4-FFF2-40B4-BE49-F238E27FC236}">
                <a16:creationId xmlns:a16="http://schemas.microsoft.com/office/drawing/2014/main" id="{52FB8BCF-F1EA-4304-8F02-34239E3DEAD2}"/>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9EF34CD-589E-4BBD-8195-3A1811EEA3AF}" type="slidenum">
              <a:rPr lang="es-ES_tradnl" altLang="es-MX">
                <a:latin typeface="Times New Roman" panose="02020603050405020304" pitchFamily="18" charset="0"/>
              </a:rPr>
              <a:pPr algn="r" eaLnBrk="1" hangingPunct="1">
                <a:spcBef>
                  <a:spcPct val="0"/>
                </a:spcBef>
              </a:pPr>
              <a:t>30</a:t>
            </a:fld>
            <a:endParaRPr lang="es-ES_tradnl" altLang="es-MX">
              <a:latin typeface="Times New Roman" panose="02020603050405020304" pitchFamily="18" charset="0"/>
            </a:endParaRPr>
          </a:p>
        </p:txBody>
      </p:sp>
    </p:spTree>
    <p:extLst>
      <p:ext uri="{BB962C8B-B14F-4D97-AF65-F5344CB8AC3E}">
        <p14:creationId xmlns:p14="http://schemas.microsoft.com/office/powerpoint/2010/main" val="596320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AEFB22A-7E3A-445C-A343-DDF90D9D4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E14A247-6364-446D-AEA8-BFA1090B8824}" type="slidenum">
              <a:rPr lang="es-ES" altLang="es-MX" smtClean="0"/>
              <a:pPr fontAlgn="base">
                <a:spcBef>
                  <a:spcPct val="0"/>
                </a:spcBef>
                <a:spcAft>
                  <a:spcPct val="0"/>
                </a:spcAft>
              </a:pPr>
              <a:t>33</a:t>
            </a:fld>
            <a:endParaRPr lang="es-ES" altLang="es-MX"/>
          </a:p>
        </p:txBody>
      </p:sp>
      <p:sp>
        <p:nvSpPr>
          <p:cNvPr id="63491" name="1 Marcador de imagen de diapositiva">
            <a:extLst>
              <a:ext uri="{FF2B5EF4-FFF2-40B4-BE49-F238E27FC236}">
                <a16:creationId xmlns:a16="http://schemas.microsoft.com/office/drawing/2014/main" id="{7592D187-3FE8-40C2-9179-1CF63C035A87}"/>
              </a:ext>
            </a:extLst>
          </p:cNvPr>
          <p:cNvSpPr>
            <a:spLocks noGrp="1" noRot="1" noChangeAspect="1" noTextEdit="1"/>
          </p:cNvSpPr>
          <p:nvPr>
            <p:ph type="sldImg"/>
          </p:nvPr>
        </p:nvSpPr>
        <p:spPr>
          <a:ln/>
        </p:spPr>
      </p:sp>
      <p:sp>
        <p:nvSpPr>
          <p:cNvPr id="63492" name="2 Marcador de notas">
            <a:extLst>
              <a:ext uri="{FF2B5EF4-FFF2-40B4-BE49-F238E27FC236}">
                <a16:creationId xmlns:a16="http://schemas.microsoft.com/office/drawing/2014/main" id="{354711F4-2174-4DAF-A0A8-A7F93D08AE14}"/>
              </a:ext>
            </a:extLst>
          </p:cNvPr>
          <p:cNvSpPr>
            <a:spLocks noGrp="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a:latin typeface="Arial" panose="020B0604020202020204" pitchFamily="34" charset="0"/>
            </a:endParaRPr>
          </a:p>
        </p:txBody>
      </p:sp>
      <p:sp>
        <p:nvSpPr>
          <p:cNvPr id="63493" name="3 Marcador de número de diapositiva">
            <a:extLst>
              <a:ext uri="{FF2B5EF4-FFF2-40B4-BE49-F238E27FC236}">
                <a16:creationId xmlns:a16="http://schemas.microsoft.com/office/drawing/2014/main" id="{ACB440FC-51EB-4E99-A668-9C7B5700EC82}"/>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D22E224-9644-4EBA-888B-AAAE132AAB6A}" type="slidenum">
              <a:rPr lang="es-ES_tradnl" altLang="es-MX">
                <a:latin typeface="Times New Roman" panose="02020603050405020304" pitchFamily="18" charset="0"/>
              </a:rPr>
              <a:pPr algn="r" eaLnBrk="1" hangingPunct="1">
                <a:spcBef>
                  <a:spcPct val="0"/>
                </a:spcBef>
              </a:pPr>
              <a:t>33</a:t>
            </a:fld>
            <a:endParaRPr lang="es-ES_tradnl" altLang="es-MX">
              <a:latin typeface="Times New Roman" panose="02020603050405020304" pitchFamily="18" charset="0"/>
            </a:endParaRPr>
          </a:p>
        </p:txBody>
      </p:sp>
    </p:spTree>
    <p:extLst>
      <p:ext uri="{BB962C8B-B14F-4D97-AF65-F5344CB8AC3E}">
        <p14:creationId xmlns:p14="http://schemas.microsoft.com/office/powerpoint/2010/main" val="176154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F46BDD4-75FF-4542-9F07-BB45C0CCF5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F6635DEB-1B39-45E3-9DA3-8F2E90F76F49}" type="slidenum">
              <a:rPr lang="es-ES" altLang="es-MX" smtClean="0"/>
              <a:pPr fontAlgn="base">
                <a:spcBef>
                  <a:spcPct val="0"/>
                </a:spcBef>
                <a:spcAft>
                  <a:spcPct val="0"/>
                </a:spcAft>
              </a:pPr>
              <a:t>34</a:t>
            </a:fld>
            <a:endParaRPr lang="es-ES" altLang="es-MX"/>
          </a:p>
        </p:txBody>
      </p:sp>
      <p:sp>
        <p:nvSpPr>
          <p:cNvPr id="65539" name="1 Marcador de imagen de diapositiva">
            <a:extLst>
              <a:ext uri="{FF2B5EF4-FFF2-40B4-BE49-F238E27FC236}">
                <a16:creationId xmlns:a16="http://schemas.microsoft.com/office/drawing/2014/main" id="{7D9E527C-770A-4E79-A7B3-4187C09EAD7E}"/>
              </a:ext>
            </a:extLst>
          </p:cNvPr>
          <p:cNvSpPr>
            <a:spLocks noGrp="1" noRot="1" noChangeAspect="1" noTextEdit="1"/>
          </p:cNvSpPr>
          <p:nvPr>
            <p:ph type="sldImg"/>
          </p:nvPr>
        </p:nvSpPr>
        <p:spPr>
          <a:ln/>
        </p:spPr>
      </p:sp>
      <p:sp>
        <p:nvSpPr>
          <p:cNvPr id="65540" name="2 Marcador de notas">
            <a:extLst>
              <a:ext uri="{FF2B5EF4-FFF2-40B4-BE49-F238E27FC236}">
                <a16:creationId xmlns:a16="http://schemas.microsoft.com/office/drawing/2014/main" id="{1204AE44-7ECC-4038-8696-0F5B4D8451E8}"/>
              </a:ext>
            </a:extLst>
          </p:cNvPr>
          <p:cNvSpPr>
            <a:spLocks noGrp="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a:latin typeface="Arial" panose="020B0604020202020204" pitchFamily="34" charset="0"/>
            </a:endParaRPr>
          </a:p>
        </p:txBody>
      </p:sp>
      <p:sp>
        <p:nvSpPr>
          <p:cNvPr id="65541" name="3 Marcador de número de diapositiva">
            <a:extLst>
              <a:ext uri="{FF2B5EF4-FFF2-40B4-BE49-F238E27FC236}">
                <a16:creationId xmlns:a16="http://schemas.microsoft.com/office/drawing/2014/main" id="{6343FB48-7C93-49DA-BCBF-1AD027856557}"/>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2F978D3-77B5-445F-BB36-F32646F4F502}" type="slidenum">
              <a:rPr lang="es-ES_tradnl" altLang="es-MX">
                <a:latin typeface="Times New Roman" panose="02020603050405020304" pitchFamily="18" charset="0"/>
              </a:rPr>
              <a:pPr algn="r" eaLnBrk="1" hangingPunct="1">
                <a:spcBef>
                  <a:spcPct val="0"/>
                </a:spcBef>
              </a:pPr>
              <a:t>34</a:t>
            </a:fld>
            <a:endParaRPr lang="es-ES_tradnl" altLang="es-MX">
              <a:latin typeface="Times New Roman" panose="02020603050405020304" pitchFamily="18" charset="0"/>
            </a:endParaRPr>
          </a:p>
        </p:txBody>
      </p:sp>
    </p:spTree>
    <p:extLst>
      <p:ext uri="{BB962C8B-B14F-4D97-AF65-F5344CB8AC3E}">
        <p14:creationId xmlns:p14="http://schemas.microsoft.com/office/powerpoint/2010/main" val="124109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66DFABF-E934-4686-9DCA-13F617BF65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680E8C5-4B70-4BF2-9AF2-581600BFA5E5}" type="slidenum">
              <a:rPr lang="es-ES" altLang="es-MX" smtClean="0"/>
              <a:pPr fontAlgn="base">
                <a:spcBef>
                  <a:spcPct val="0"/>
                </a:spcBef>
                <a:spcAft>
                  <a:spcPct val="0"/>
                </a:spcAft>
              </a:pPr>
              <a:t>35</a:t>
            </a:fld>
            <a:endParaRPr lang="es-ES" altLang="es-MX"/>
          </a:p>
        </p:txBody>
      </p:sp>
      <p:sp>
        <p:nvSpPr>
          <p:cNvPr id="67587" name="1 Marcador de imagen de diapositiva">
            <a:extLst>
              <a:ext uri="{FF2B5EF4-FFF2-40B4-BE49-F238E27FC236}">
                <a16:creationId xmlns:a16="http://schemas.microsoft.com/office/drawing/2014/main" id="{A786D538-00A8-4EA8-ACD2-359AD11E8E06}"/>
              </a:ext>
            </a:extLst>
          </p:cNvPr>
          <p:cNvSpPr>
            <a:spLocks noGrp="1" noRot="1" noChangeAspect="1" noTextEdit="1"/>
          </p:cNvSpPr>
          <p:nvPr>
            <p:ph type="sldImg"/>
          </p:nvPr>
        </p:nvSpPr>
        <p:spPr>
          <a:ln/>
        </p:spPr>
      </p:sp>
      <p:sp>
        <p:nvSpPr>
          <p:cNvPr id="67588" name="2 Marcador de notas">
            <a:extLst>
              <a:ext uri="{FF2B5EF4-FFF2-40B4-BE49-F238E27FC236}">
                <a16:creationId xmlns:a16="http://schemas.microsoft.com/office/drawing/2014/main" id="{BC9E4EB5-9FB1-431A-AFB5-5265FCDEFBF4}"/>
              </a:ext>
            </a:extLst>
          </p:cNvPr>
          <p:cNvSpPr>
            <a:spLocks noGrp="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a:latin typeface="Arial" panose="020B0604020202020204" pitchFamily="34" charset="0"/>
            </a:endParaRPr>
          </a:p>
        </p:txBody>
      </p:sp>
      <p:sp>
        <p:nvSpPr>
          <p:cNvPr id="67589" name="3 Marcador de número de diapositiva">
            <a:extLst>
              <a:ext uri="{FF2B5EF4-FFF2-40B4-BE49-F238E27FC236}">
                <a16:creationId xmlns:a16="http://schemas.microsoft.com/office/drawing/2014/main" id="{2F668EBA-9A97-476B-80D8-8CA241570C10}"/>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F2210B9-2A14-4386-9E28-B8516D818D5B}" type="slidenum">
              <a:rPr lang="es-ES_tradnl" altLang="es-MX">
                <a:latin typeface="Times New Roman" panose="02020603050405020304" pitchFamily="18" charset="0"/>
              </a:rPr>
              <a:pPr algn="r" eaLnBrk="1" hangingPunct="1">
                <a:spcBef>
                  <a:spcPct val="0"/>
                </a:spcBef>
              </a:pPr>
              <a:t>35</a:t>
            </a:fld>
            <a:endParaRPr lang="es-ES_tradnl" altLang="es-MX">
              <a:latin typeface="Times New Roman" panose="02020603050405020304" pitchFamily="18" charset="0"/>
            </a:endParaRPr>
          </a:p>
        </p:txBody>
      </p:sp>
    </p:spTree>
    <p:extLst>
      <p:ext uri="{BB962C8B-B14F-4D97-AF65-F5344CB8AC3E}">
        <p14:creationId xmlns:p14="http://schemas.microsoft.com/office/powerpoint/2010/main" val="327981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8DFECC2-EE9A-43EF-BE43-A78F04A72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D92401E-84CE-4D74-8C07-5438FDDA0511}" type="slidenum">
              <a:rPr lang="es-ES" altLang="es-MX" smtClean="0"/>
              <a:pPr fontAlgn="base">
                <a:spcBef>
                  <a:spcPct val="0"/>
                </a:spcBef>
                <a:spcAft>
                  <a:spcPct val="0"/>
                </a:spcAft>
              </a:pPr>
              <a:t>36</a:t>
            </a:fld>
            <a:endParaRPr lang="es-ES" altLang="es-MX"/>
          </a:p>
        </p:txBody>
      </p:sp>
      <p:sp>
        <p:nvSpPr>
          <p:cNvPr id="69635" name="1 Marcador de imagen de diapositiva">
            <a:extLst>
              <a:ext uri="{FF2B5EF4-FFF2-40B4-BE49-F238E27FC236}">
                <a16:creationId xmlns:a16="http://schemas.microsoft.com/office/drawing/2014/main" id="{DA4C809E-F943-4D6E-AC4F-C58B48E6C2E5}"/>
              </a:ext>
            </a:extLst>
          </p:cNvPr>
          <p:cNvSpPr>
            <a:spLocks noGrp="1" noRot="1" noChangeAspect="1" noTextEdit="1"/>
          </p:cNvSpPr>
          <p:nvPr>
            <p:ph type="sldImg"/>
          </p:nvPr>
        </p:nvSpPr>
        <p:spPr>
          <a:ln/>
        </p:spPr>
      </p:sp>
      <p:sp>
        <p:nvSpPr>
          <p:cNvPr id="69636" name="2 Marcador de notas">
            <a:extLst>
              <a:ext uri="{FF2B5EF4-FFF2-40B4-BE49-F238E27FC236}">
                <a16:creationId xmlns:a16="http://schemas.microsoft.com/office/drawing/2014/main" id="{1EBEF52D-D2B8-4052-A78D-7A014B6E3E4F}"/>
              </a:ext>
            </a:extLst>
          </p:cNvPr>
          <p:cNvSpPr>
            <a:spLocks noGrp="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a:latin typeface="Arial" panose="020B0604020202020204" pitchFamily="34" charset="0"/>
            </a:endParaRPr>
          </a:p>
        </p:txBody>
      </p:sp>
      <p:sp>
        <p:nvSpPr>
          <p:cNvPr id="69637" name="3 Marcador de número de diapositiva">
            <a:extLst>
              <a:ext uri="{FF2B5EF4-FFF2-40B4-BE49-F238E27FC236}">
                <a16:creationId xmlns:a16="http://schemas.microsoft.com/office/drawing/2014/main" id="{559BC801-0DD1-4D1E-B51F-2C926683E1AB}"/>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E8221A2-771D-461F-8BC8-6366086723AA}" type="slidenum">
              <a:rPr lang="es-ES_tradnl" altLang="es-MX">
                <a:latin typeface="Times New Roman" panose="02020603050405020304" pitchFamily="18" charset="0"/>
              </a:rPr>
              <a:pPr algn="r" eaLnBrk="1" hangingPunct="1">
                <a:spcBef>
                  <a:spcPct val="0"/>
                </a:spcBef>
              </a:pPr>
              <a:t>36</a:t>
            </a:fld>
            <a:endParaRPr lang="es-ES_tradnl" altLang="es-MX">
              <a:latin typeface="Times New Roman" panose="02020603050405020304" pitchFamily="18" charset="0"/>
            </a:endParaRPr>
          </a:p>
        </p:txBody>
      </p:sp>
    </p:spTree>
    <p:extLst>
      <p:ext uri="{BB962C8B-B14F-4D97-AF65-F5344CB8AC3E}">
        <p14:creationId xmlns:p14="http://schemas.microsoft.com/office/powerpoint/2010/main" val="147891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16D72E-1492-4FF2-8023-7B5B776FEC48}" type="slidenum">
              <a:rPr lang="en-US" altLang="es-ES"/>
              <a:pPr/>
              <a:t>4</a:t>
            </a:fld>
            <a:endParaRPr lang="en-US" altLang="es-ES"/>
          </a:p>
        </p:txBody>
      </p:sp>
      <p:sp>
        <p:nvSpPr>
          <p:cNvPr id="112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Text Box 2"/>
          <p:cNvSpPr txBox="1">
            <a:spLocks noGrp="1" noChangeArrowheads="1"/>
          </p:cNvSpPr>
          <p:nvPr>
            <p:ph type="body" idx="1"/>
          </p:nvPr>
        </p:nvSpPr>
        <p:spPr bwMode="auto">
          <a:xfrm>
            <a:off x="777875" y="4776788"/>
            <a:ext cx="6216650" cy="1363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s-ES" sz="900">
                <a:latin typeface="Arial" panose="020B0604020202020204" pitchFamily="34" charset="0"/>
                <a:ea typeface="Baekmuk Gulim" charset="0"/>
                <a:cs typeface="Baekmuk Gulim" charset="0"/>
              </a:rPr>
              <a:t>The Hallmarks of Cancer</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s-ES" sz="2000">
              <a:latin typeface="Arial" panose="020B0604020202020204" pitchFamily="34" charset="0"/>
              <a:ea typeface="Baekmuk Gulim"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s-ES" sz="900">
                <a:latin typeface="Arial" panose="020B0604020202020204" pitchFamily="34" charset="0"/>
                <a:ea typeface="Baekmuk Gulim" charset="0"/>
                <a:cs typeface="Baekmuk Gulim" charset="0"/>
              </a:rPr>
              <a:t>This illustration encompasses the six hallmark capabilities originally proposed in our 2000 perspective. The past decade has witnessed remarkable progress toward understanding the mechanistic underpinnings of each hallmark.</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s-ES" sz="2000">
              <a:latin typeface="Arial" panose="020B0604020202020204" pitchFamily="34" charset="0"/>
              <a:ea typeface="Baekmuk Gulim"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s-ES" sz="2000">
              <a:latin typeface="Arial" panose="020B0604020202020204" pitchFamily="34" charset="0"/>
              <a:ea typeface="Baekmuk Gulim" charset="0"/>
              <a:cs typeface="Baekmuk Gulim"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s-ES" sz="90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75409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9A4856-5E9C-4557-9FCC-68817E3B0D12}" type="slidenum">
              <a:rPr lang="es-ES" altLang="es-ES" smtClean="0">
                <a:latin typeface="Arial" panose="020B0604020202020204" pitchFamily="34" charset="0"/>
              </a:rPr>
              <a:pPr fontAlgn="base">
                <a:spcBef>
                  <a:spcPct val="0"/>
                </a:spcBef>
                <a:spcAft>
                  <a:spcPct val="0"/>
                </a:spcAft>
              </a:pPr>
              <a:t>11</a:t>
            </a:fld>
            <a:endParaRPr lang="es-ES" altLang="es-ES">
              <a:latin typeface="Arial" panose="020B0604020202020204" pitchFamily="34" charset="0"/>
            </a:endParaRPr>
          </a:p>
        </p:txBody>
      </p:sp>
      <p:sp>
        <p:nvSpPr>
          <p:cNvPr id="20483" name="Rectangle 2"/>
          <p:cNvSpPr>
            <a:spLocks noGrp="1" noRot="1" noChangeAspect="1" noChangeArrowheads="1" noTextEdit="1"/>
          </p:cNvSpPr>
          <p:nvPr>
            <p:ph type="sldImg"/>
          </p:nvPr>
        </p:nvSpPr>
        <p:spPr>
          <a:xfrm>
            <a:off x="371475" y="711200"/>
            <a:ext cx="6140450" cy="3454400"/>
          </a:xfrm>
          <a:ln/>
        </p:spPr>
      </p:sp>
      <p:sp>
        <p:nvSpPr>
          <p:cNvPr id="20484" name="Rectangle 3"/>
          <p:cNvSpPr>
            <a:spLocks noGrp="1" noChangeArrowheads="1"/>
          </p:cNvSpPr>
          <p:nvPr>
            <p:ph type="body" idx="1"/>
          </p:nvPr>
        </p:nvSpPr>
        <p:spPr>
          <a:xfrm>
            <a:off x="909638" y="4368800"/>
            <a:ext cx="5060950"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9" tIns="46420" rIns="92839" bIns="46420"/>
          <a:lstStyle/>
          <a:p>
            <a:pPr eaLnBrk="1" hangingPunct="1"/>
            <a:endParaRPr lang="es-MX" altLang="es-ES">
              <a:latin typeface="Arial" panose="020B0604020202020204" pitchFamily="34" charset="0"/>
            </a:endParaRPr>
          </a:p>
        </p:txBody>
      </p:sp>
    </p:spTree>
    <p:extLst>
      <p:ext uri="{BB962C8B-B14F-4D97-AF65-F5344CB8AC3E}">
        <p14:creationId xmlns:p14="http://schemas.microsoft.com/office/powerpoint/2010/main" val="365205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B57A9-E11C-41E6-A776-02C26EFEA1D9}" type="slidenum">
              <a:rPr lang="es-ES_tradnl" altLang="es-ES"/>
              <a:pPr/>
              <a:t>17</a:t>
            </a:fld>
            <a:endParaRPr lang="es-ES_tradnl" altLang="es-E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457200" y="4572000"/>
            <a:ext cx="5943600" cy="4191000"/>
          </a:xfrm>
        </p:spPr>
        <p:txBody>
          <a:bodyPr/>
          <a:lstStyle/>
          <a:p>
            <a:pPr eaLnBrk="1" hangingPunct="1">
              <a:spcBef>
                <a:spcPct val="0"/>
              </a:spcBef>
            </a:pPr>
            <a:r>
              <a:rPr kumimoji="0" lang="es-ES" altLang="es-ES" sz="1400" dirty="0"/>
              <a:t>Fumar cigarrillos y otros productos del tabaco es la causa previsible más importante</a:t>
            </a:r>
          </a:p>
          <a:p>
            <a:pPr eaLnBrk="1" hangingPunct="1">
              <a:spcBef>
                <a:spcPct val="0"/>
              </a:spcBef>
            </a:pPr>
            <a:r>
              <a:rPr kumimoji="0" lang="es-ES" altLang="es-ES" sz="1400" dirty="0"/>
              <a:t> de enfermedad  y muerte en los países civilizados. </a:t>
            </a:r>
          </a:p>
          <a:p>
            <a:pPr eaLnBrk="1" hangingPunct="1">
              <a:spcBef>
                <a:spcPct val="0"/>
              </a:spcBef>
            </a:pPr>
            <a:r>
              <a:rPr kumimoji="0" lang="es-ES" altLang="es-ES" sz="1400" dirty="0"/>
              <a:t>Causa de muerte de uno de cada diez adultos en todo el mundo. </a:t>
            </a:r>
          </a:p>
          <a:p>
            <a:pPr eaLnBrk="1" hangingPunct="1">
              <a:spcBef>
                <a:spcPct val="0"/>
              </a:spcBef>
            </a:pPr>
            <a:r>
              <a:rPr kumimoji="0" lang="es-ES" altLang="es-ES" sz="1400" dirty="0"/>
              <a:t>Cada año el tabaco mata a 3 millones de personas. </a:t>
            </a:r>
          </a:p>
          <a:p>
            <a:pPr eaLnBrk="1" hangingPunct="1">
              <a:spcBef>
                <a:spcPct val="0"/>
              </a:spcBef>
            </a:pPr>
            <a:r>
              <a:rPr kumimoji="0" lang="es-ES" altLang="es-ES" sz="1400" dirty="0"/>
              <a:t>En la Argentina se estiman 40.000 muertes al año como consecuencia del tabaquismo.</a:t>
            </a:r>
          </a:p>
          <a:p>
            <a:pPr eaLnBrk="1" hangingPunct="1">
              <a:spcBef>
                <a:spcPct val="0"/>
              </a:spcBef>
            </a:pPr>
            <a:r>
              <a:rPr kumimoji="0" lang="es-ES" altLang="es-ES" sz="1400" dirty="0"/>
              <a:t> La OMS considera que para la década de 2020/30 el tabaco será responsable de</a:t>
            </a:r>
          </a:p>
          <a:p>
            <a:pPr eaLnBrk="1" hangingPunct="1">
              <a:spcBef>
                <a:spcPct val="0"/>
              </a:spcBef>
            </a:pPr>
            <a:r>
              <a:rPr kumimoji="0" lang="es-ES" altLang="es-ES" sz="1400" dirty="0"/>
              <a:t> 10 millones de muertes al año si no se encaran programas serios y efectivos </a:t>
            </a:r>
          </a:p>
          <a:p>
            <a:pPr eaLnBrk="1" hangingPunct="1">
              <a:spcBef>
                <a:spcPct val="0"/>
              </a:spcBef>
            </a:pPr>
            <a:r>
              <a:rPr kumimoji="0" lang="es-ES" altLang="es-ES" sz="1400" dirty="0"/>
              <a:t>capaces  de detener el daño que el consumo del tabaco produce sobre la salud. </a:t>
            </a:r>
          </a:p>
          <a:p>
            <a:pPr eaLnBrk="1" hangingPunct="1">
              <a:spcBef>
                <a:spcPct val="0"/>
              </a:spcBef>
            </a:pPr>
            <a:r>
              <a:rPr kumimoji="0" lang="es-ES" altLang="es-ES" sz="1400" dirty="0"/>
              <a:t>Las causas inmediatas principales de muerte atribuibles a este son </a:t>
            </a:r>
          </a:p>
          <a:p>
            <a:pPr eaLnBrk="1" hangingPunct="1">
              <a:spcBef>
                <a:spcPct val="0"/>
              </a:spcBef>
            </a:pPr>
            <a:r>
              <a:rPr kumimoji="0" lang="es-ES" altLang="es-ES" sz="1400" dirty="0"/>
              <a:t>coronariopatías, cáncer pulmonar y enfermedad pulmonar obstructiva</a:t>
            </a:r>
          </a:p>
          <a:p>
            <a:pPr eaLnBrk="1" hangingPunct="1">
              <a:spcBef>
                <a:spcPct val="0"/>
              </a:spcBef>
            </a:pPr>
            <a:r>
              <a:rPr kumimoji="0" lang="es-ES" altLang="es-ES" sz="1400" dirty="0"/>
              <a:t>crónica (EPOC) que afecta del 10 al 15 % de los fumadores. </a:t>
            </a:r>
          </a:p>
          <a:p>
            <a:pPr eaLnBrk="1" hangingPunct="1">
              <a:spcBef>
                <a:spcPct val="0"/>
              </a:spcBef>
            </a:pPr>
            <a:endParaRPr kumimoji="0" lang="es-ES_tradnl" altLang="es-ES" sz="2400" dirty="0"/>
          </a:p>
        </p:txBody>
      </p:sp>
    </p:spTree>
    <p:extLst>
      <p:ext uri="{BB962C8B-B14F-4D97-AF65-F5344CB8AC3E}">
        <p14:creationId xmlns:p14="http://schemas.microsoft.com/office/powerpoint/2010/main" val="312781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1E69C-1570-404F-8D13-B6D845D07E58}" type="slidenum">
              <a:rPr lang="es-ES_tradnl" altLang="es-ES"/>
              <a:pPr/>
              <a:t>18</a:t>
            </a:fld>
            <a:endParaRPr lang="es-ES_tradnl" altLang="es-ES"/>
          </a:p>
        </p:txBody>
      </p:sp>
      <p:sp>
        <p:nvSpPr>
          <p:cNvPr id="48130" name="Rectangle 2"/>
          <p:cNvSpPr>
            <a:spLocks noGrp="1" noRot="1" noChangeAspect="1" noChangeArrowheads="1" noTextEdit="1"/>
          </p:cNvSpPr>
          <p:nvPr>
            <p:ph type="sldImg"/>
          </p:nvPr>
        </p:nvSpPr>
        <p:spPr>
          <a:ln/>
        </p:spPr>
      </p:sp>
      <p:sp>
        <p:nvSpPr>
          <p:cNvPr id="48132" name="Rectangle 4"/>
          <p:cNvSpPr>
            <a:spLocks noGrp="1" noChangeArrowheads="1"/>
          </p:cNvSpPr>
          <p:nvPr>
            <p:ph type="body" idx="1"/>
          </p:nvPr>
        </p:nvSpPr>
        <p:spPr>
          <a:xfrm>
            <a:off x="685800" y="4343400"/>
            <a:ext cx="5562600" cy="4114800"/>
          </a:xfrm>
        </p:spPr>
        <p:txBody>
          <a:bodyPr/>
          <a:lstStyle/>
          <a:p>
            <a:pPr eaLnBrk="1" hangingPunct="1">
              <a:spcBef>
                <a:spcPct val="0"/>
              </a:spcBef>
            </a:pPr>
            <a:r>
              <a:rPr kumimoji="0" lang="es-ES" altLang="es-ES"/>
              <a:t>Los informes sobre frecuencia de cáncer pulmonar ilustran con claridad su conexión</a:t>
            </a:r>
          </a:p>
          <a:p>
            <a:pPr eaLnBrk="1" hangingPunct="1">
              <a:spcBef>
                <a:spcPct val="0"/>
              </a:spcBef>
            </a:pPr>
            <a:r>
              <a:rPr kumimoji="0" lang="es-ES" altLang="es-ES"/>
              <a:t> con tabaquismo. La frecuencia de casi todos los tipos de cáncer ha sido relativamente</a:t>
            </a:r>
          </a:p>
          <a:p>
            <a:pPr eaLnBrk="1" hangingPunct="1">
              <a:spcBef>
                <a:spcPct val="0"/>
              </a:spcBef>
            </a:pPr>
            <a:r>
              <a:rPr kumimoji="0" lang="es-ES" altLang="es-ES"/>
              <a:t> constante de EE UU desde 1900, sin embargo, el índice de cáncer pulmonar se ha</a:t>
            </a:r>
          </a:p>
          <a:p>
            <a:pPr eaLnBrk="1" hangingPunct="1">
              <a:spcBef>
                <a:spcPct val="0"/>
              </a:spcBef>
            </a:pPr>
            <a:r>
              <a:rPr kumimoji="0" lang="es-ES" altLang="es-ES"/>
              <a:t>elevado de manera constante y es paralelo al promedio de consumo de cigarrillos</a:t>
            </a:r>
          </a:p>
          <a:p>
            <a:pPr eaLnBrk="1" hangingPunct="1">
              <a:spcBef>
                <a:spcPct val="0"/>
              </a:spcBef>
            </a:pPr>
            <a:r>
              <a:rPr kumimoji="0" lang="es-ES" altLang="es-ES"/>
              <a:t> per capita, con latencia de 20 a 30 años.  La prevalencia de tabaquismo en varones </a:t>
            </a:r>
          </a:p>
          <a:p>
            <a:pPr eaLnBrk="1" hangingPunct="1">
              <a:spcBef>
                <a:spcPct val="0"/>
              </a:spcBef>
            </a:pPr>
            <a:r>
              <a:rPr kumimoji="0" lang="es-ES" altLang="es-ES"/>
              <a:t>fue máxima entre 1950-60 sin embargo, debido a la latencia, el índice de cáncer </a:t>
            </a:r>
          </a:p>
          <a:p>
            <a:pPr eaLnBrk="1" hangingPunct="1">
              <a:spcBef>
                <a:spcPct val="0"/>
              </a:spcBef>
            </a:pPr>
            <a:r>
              <a:rPr kumimoji="0" lang="es-ES" altLang="es-ES"/>
              <a:t>pulmonar alcanzo su máxima expresión en la década de 1980. Las mujeres empezaron</a:t>
            </a:r>
          </a:p>
          <a:p>
            <a:pPr eaLnBrk="1" hangingPunct="1">
              <a:spcBef>
                <a:spcPct val="0"/>
              </a:spcBef>
            </a:pPr>
            <a:r>
              <a:rPr kumimoji="0" lang="es-ES" altLang="es-ES"/>
              <a:t> a fumar después de los hombres y como resultado, dicho índice esta aumentando </a:t>
            </a:r>
          </a:p>
          <a:p>
            <a:pPr eaLnBrk="1" hangingPunct="1">
              <a:spcBef>
                <a:spcPct val="0"/>
              </a:spcBef>
            </a:pPr>
            <a:r>
              <a:rPr kumimoji="0" lang="es-ES" altLang="es-ES"/>
              <a:t>recientemente en ellas. Hoy en día, en EE UU el cáncer pulmonar ha superado </a:t>
            </a:r>
          </a:p>
          <a:p>
            <a:pPr eaLnBrk="1" hangingPunct="1">
              <a:spcBef>
                <a:spcPct val="0"/>
              </a:spcBef>
            </a:pPr>
            <a:r>
              <a:rPr kumimoji="0" lang="es-ES" altLang="es-ES"/>
              <a:t>al de mama como causa principal de muerte en mujeres. </a:t>
            </a:r>
          </a:p>
          <a:p>
            <a:pPr eaLnBrk="1" hangingPunct="1">
              <a:spcBef>
                <a:spcPct val="0"/>
              </a:spcBef>
            </a:pPr>
            <a:endParaRPr kumimoji="0" lang="es-ES_tradnl" altLang="es-ES" sz="2400"/>
          </a:p>
        </p:txBody>
      </p:sp>
    </p:spTree>
    <p:extLst>
      <p:ext uri="{BB962C8B-B14F-4D97-AF65-F5344CB8AC3E}">
        <p14:creationId xmlns:p14="http://schemas.microsoft.com/office/powerpoint/2010/main" val="177411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CA7878A-AB10-4BCE-961F-11440B758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B04DCC2-E341-4D9C-B2F9-191FAA0C6A62}" type="slidenum">
              <a:rPr lang="es-ES" altLang="es-MX" smtClean="0"/>
              <a:pPr fontAlgn="base">
                <a:spcBef>
                  <a:spcPct val="0"/>
                </a:spcBef>
                <a:spcAft>
                  <a:spcPct val="0"/>
                </a:spcAft>
              </a:pPr>
              <a:t>22</a:t>
            </a:fld>
            <a:endParaRPr lang="es-ES" altLang="es-MX"/>
          </a:p>
        </p:txBody>
      </p:sp>
      <p:sp>
        <p:nvSpPr>
          <p:cNvPr id="48131" name="1 Marcador de imagen de diapositiva">
            <a:extLst>
              <a:ext uri="{FF2B5EF4-FFF2-40B4-BE49-F238E27FC236}">
                <a16:creationId xmlns:a16="http://schemas.microsoft.com/office/drawing/2014/main" id="{5BF7F100-4599-4255-B4E5-BF57D7E98219}"/>
              </a:ext>
            </a:extLst>
          </p:cNvPr>
          <p:cNvSpPr>
            <a:spLocks noGrp="1" noRot="1" noChangeAspect="1" noTextEdit="1"/>
          </p:cNvSpPr>
          <p:nvPr>
            <p:ph type="sldImg"/>
          </p:nvPr>
        </p:nvSpPr>
        <p:spPr>
          <a:ln/>
        </p:spPr>
      </p:sp>
      <p:sp>
        <p:nvSpPr>
          <p:cNvPr id="48132" name="2 Marcador de notas">
            <a:extLst>
              <a:ext uri="{FF2B5EF4-FFF2-40B4-BE49-F238E27FC236}">
                <a16:creationId xmlns:a16="http://schemas.microsoft.com/office/drawing/2014/main" id="{62EC9B4A-7C9A-4385-894F-1D6465371464}"/>
              </a:ext>
            </a:extLst>
          </p:cNvPr>
          <p:cNvSpPr>
            <a:spLocks noGrp="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a:latin typeface="Arial" panose="020B0604020202020204" pitchFamily="34" charset="0"/>
            </a:endParaRPr>
          </a:p>
        </p:txBody>
      </p:sp>
      <p:sp>
        <p:nvSpPr>
          <p:cNvPr id="48133" name="3 Marcador de número de diapositiva">
            <a:extLst>
              <a:ext uri="{FF2B5EF4-FFF2-40B4-BE49-F238E27FC236}">
                <a16:creationId xmlns:a16="http://schemas.microsoft.com/office/drawing/2014/main" id="{EC1DCDE5-BB10-48B4-A5A9-3A750580630B}"/>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81B8C75-F1EC-4F4A-AD4C-BD02E1383D02}" type="slidenum">
              <a:rPr lang="es-ES_tradnl" altLang="es-MX">
                <a:latin typeface="Times New Roman" panose="02020603050405020304" pitchFamily="18" charset="0"/>
              </a:rPr>
              <a:pPr algn="r" eaLnBrk="1" hangingPunct="1">
                <a:spcBef>
                  <a:spcPct val="0"/>
                </a:spcBef>
              </a:pPr>
              <a:t>22</a:t>
            </a:fld>
            <a:endParaRPr lang="es-ES_tradnl" altLang="es-MX">
              <a:latin typeface="Times New Roman" panose="02020603050405020304" pitchFamily="18" charset="0"/>
            </a:endParaRPr>
          </a:p>
        </p:txBody>
      </p:sp>
    </p:spTree>
    <p:extLst>
      <p:ext uri="{BB962C8B-B14F-4D97-AF65-F5344CB8AC3E}">
        <p14:creationId xmlns:p14="http://schemas.microsoft.com/office/powerpoint/2010/main" val="371062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9B9D7D9-9EF1-449A-8A18-BA766DDE2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A1530FC-2246-4901-A077-606D84D94648}" type="slidenum">
              <a:rPr lang="es-ES" altLang="es-MX" smtClean="0"/>
              <a:pPr fontAlgn="base">
                <a:spcBef>
                  <a:spcPct val="0"/>
                </a:spcBef>
                <a:spcAft>
                  <a:spcPct val="0"/>
                </a:spcAft>
              </a:pPr>
              <a:t>23</a:t>
            </a:fld>
            <a:endParaRPr lang="es-ES" altLang="es-MX"/>
          </a:p>
        </p:txBody>
      </p:sp>
      <p:sp>
        <p:nvSpPr>
          <p:cNvPr id="50179" name="Rectangle 7">
            <a:extLst>
              <a:ext uri="{FF2B5EF4-FFF2-40B4-BE49-F238E27FC236}">
                <a16:creationId xmlns:a16="http://schemas.microsoft.com/office/drawing/2014/main" id="{9388D843-ACA1-4B26-91A8-1EB3085DA05C}"/>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2A10C54-1282-4078-BC58-53AB049A1F76}" type="slidenum">
              <a:rPr lang="es-ES_tradnl" altLang="es-MX">
                <a:latin typeface="Times New Roman" panose="02020603050405020304" pitchFamily="18" charset="0"/>
              </a:rPr>
              <a:pPr algn="r" eaLnBrk="1" hangingPunct="1">
                <a:spcBef>
                  <a:spcPct val="0"/>
                </a:spcBef>
              </a:pPr>
              <a:t>23</a:t>
            </a:fld>
            <a:endParaRPr lang="es-ES_tradnl" altLang="es-MX">
              <a:latin typeface="Times New Roman" panose="02020603050405020304" pitchFamily="18" charset="0"/>
            </a:endParaRPr>
          </a:p>
        </p:txBody>
      </p:sp>
      <p:sp>
        <p:nvSpPr>
          <p:cNvPr id="50180" name="Rectangle 2">
            <a:extLst>
              <a:ext uri="{FF2B5EF4-FFF2-40B4-BE49-F238E27FC236}">
                <a16:creationId xmlns:a16="http://schemas.microsoft.com/office/drawing/2014/main" id="{4C203FB2-7F84-4AB7-A953-535C460D93E2}"/>
              </a:ext>
            </a:extLst>
          </p:cNvPr>
          <p:cNvSpPr>
            <a:spLocks noGrp="1" noRot="1" noChangeAspect="1" noChangeArrowheads="1" noTextEdit="1"/>
          </p:cNvSpPr>
          <p:nvPr>
            <p:ph type="sldImg"/>
          </p:nvPr>
        </p:nvSpPr>
        <p:spPr>
          <a:xfrm>
            <a:off x="1176338" y="722313"/>
            <a:ext cx="4683125" cy="3513137"/>
          </a:xfrm>
          <a:ln/>
        </p:spPr>
      </p:sp>
      <p:sp>
        <p:nvSpPr>
          <p:cNvPr id="50181" name="Rectangle 3">
            <a:extLst>
              <a:ext uri="{FF2B5EF4-FFF2-40B4-BE49-F238E27FC236}">
                <a16:creationId xmlns:a16="http://schemas.microsoft.com/office/drawing/2014/main" id="{EE441F48-D820-4E1A-BE24-E5AB4B76F019}"/>
              </a:ext>
            </a:extLst>
          </p:cNvPr>
          <p:cNvSpPr>
            <a:spLocks noGrp="1" noChangeArrowheads="1"/>
          </p:cNvSpPr>
          <p:nvPr>
            <p:ph type="body" idx="1"/>
          </p:nvPr>
        </p:nvSpPr>
        <p:spPr>
          <a:xfrm>
            <a:off x="930275" y="4441825"/>
            <a:ext cx="5173663" cy="413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3" tIns="47302" rIns="94603" bIns="47302"/>
          <a:lstStyle/>
          <a:p>
            <a:pPr eaLnBrk="1" hangingPunct="1">
              <a:spcBef>
                <a:spcPct val="0"/>
              </a:spcBef>
            </a:pPr>
            <a:endParaRPr lang="es-MX" altLang="es-MX">
              <a:latin typeface="Arial" panose="020B0604020202020204" pitchFamily="34" charset="0"/>
            </a:endParaRPr>
          </a:p>
        </p:txBody>
      </p:sp>
    </p:spTree>
    <p:extLst>
      <p:ext uri="{BB962C8B-B14F-4D97-AF65-F5344CB8AC3E}">
        <p14:creationId xmlns:p14="http://schemas.microsoft.com/office/powerpoint/2010/main" val="304512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4E4ABD1-7887-4C90-A716-1DE7B1FD9A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5520582-56A8-4DD1-81B6-2753CBBC9373}" type="slidenum">
              <a:rPr lang="es-ES" altLang="es-MX" smtClean="0"/>
              <a:pPr fontAlgn="base">
                <a:spcBef>
                  <a:spcPct val="0"/>
                </a:spcBef>
                <a:spcAft>
                  <a:spcPct val="0"/>
                </a:spcAft>
              </a:pPr>
              <a:t>24</a:t>
            </a:fld>
            <a:endParaRPr lang="es-ES" altLang="es-MX"/>
          </a:p>
        </p:txBody>
      </p:sp>
      <p:sp>
        <p:nvSpPr>
          <p:cNvPr id="52227" name="Rectangle 7">
            <a:extLst>
              <a:ext uri="{FF2B5EF4-FFF2-40B4-BE49-F238E27FC236}">
                <a16:creationId xmlns:a16="http://schemas.microsoft.com/office/drawing/2014/main" id="{5E4F58D7-E42E-4625-89E3-27B0F7741FE3}"/>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D460B81-4011-47F8-A6B3-2121418A1F6A}" type="slidenum">
              <a:rPr lang="es-ES_tradnl" altLang="es-MX">
                <a:latin typeface="Times New Roman" panose="02020603050405020304" pitchFamily="18" charset="0"/>
              </a:rPr>
              <a:pPr algn="r" eaLnBrk="1" hangingPunct="1">
                <a:spcBef>
                  <a:spcPct val="0"/>
                </a:spcBef>
              </a:pPr>
              <a:t>24</a:t>
            </a:fld>
            <a:endParaRPr lang="es-ES_tradnl" altLang="es-MX">
              <a:latin typeface="Times New Roman" panose="02020603050405020304" pitchFamily="18" charset="0"/>
            </a:endParaRPr>
          </a:p>
        </p:txBody>
      </p:sp>
      <p:sp>
        <p:nvSpPr>
          <p:cNvPr id="52228" name="Rectangle 2">
            <a:extLst>
              <a:ext uri="{FF2B5EF4-FFF2-40B4-BE49-F238E27FC236}">
                <a16:creationId xmlns:a16="http://schemas.microsoft.com/office/drawing/2014/main" id="{0BF39FDD-1122-4A04-BD94-D4A473D373F4}"/>
              </a:ext>
            </a:extLst>
          </p:cNvPr>
          <p:cNvSpPr>
            <a:spLocks noGrp="1" noRot="1" noChangeAspect="1" noChangeArrowheads="1" noTextEdit="1"/>
          </p:cNvSpPr>
          <p:nvPr>
            <p:ph type="sldImg"/>
          </p:nvPr>
        </p:nvSpPr>
        <p:spPr>
          <a:xfrm>
            <a:off x="395288" y="722313"/>
            <a:ext cx="6245225" cy="3513137"/>
          </a:xfrm>
          <a:ln/>
        </p:spPr>
      </p:sp>
      <p:sp>
        <p:nvSpPr>
          <p:cNvPr id="52229" name="Rectangle 3">
            <a:extLst>
              <a:ext uri="{FF2B5EF4-FFF2-40B4-BE49-F238E27FC236}">
                <a16:creationId xmlns:a16="http://schemas.microsoft.com/office/drawing/2014/main" id="{01542040-81E5-4DEF-B1B3-A36039B91A11}"/>
              </a:ext>
            </a:extLst>
          </p:cNvPr>
          <p:cNvSpPr>
            <a:spLocks noGrp="1" noChangeArrowheads="1"/>
          </p:cNvSpPr>
          <p:nvPr>
            <p:ph type="body" idx="1"/>
          </p:nvPr>
        </p:nvSpPr>
        <p:spPr>
          <a:xfrm>
            <a:off x="930275" y="4441825"/>
            <a:ext cx="5173663" cy="413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3" tIns="47302" rIns="94603" bIns="47302"/>
          <a:lstStyle/>
          <a:p>
            <a:pPr eaLnBrk="1" hangingPunct="1">
              <a:spcBef>
                <a:spcPct val="0"/>
              </a:spcBef>
            </a:pPr>
            <a:endParaRPr lang="es-MX" altLang="es-MX">
              <a:latin typeface="Arial" panose="020B0604020202020204" pitchFamily="34" charset="0"/>
            </a:endParaRPr>
          </a:p>
        </p:txBody>
      </p:sp>
    </p:spTree>
    <p:extLst>
      <p:ext uri="{BB962C8B-B14F-4D97-AF65-F5344CB8AC3E}">
        <p14:creationId xmlns:p14="http://schemas.microsoft.com/office/powerpoint/2010/main" val="91057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6DCC196-74B0-4632-B15E-38D7A42E89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3BAB3D2-F899-45DE-8904-37B46EC2D1AB}" type="slidenum">
              <a:rPr lang="es-ES" altLang="es-MX" smtClean="0"/>
              <a:pPr fontAlgn="base">
                <a:spcBef>
                  <a:spcPct val="0"/>
                </a:spcBef>
                <a:spcAft>
                  <a:spcPct val="0"/>
                </a:spcAft>
              </a:pPr>
              <a:t>25</a:t>
            </a:fld>
            <a:endParaRPr lang="es-ES" altLang="es-MX"/>
          </a:p>
        </p:txBody>
      </p:sp>
      <p:sp>
        <p:nvSpPr>
          <p:cNvPr id="46083" name="1 Marcador de imagen de diapositiva">
            <a:extLst>
              <a:ext uri="{FF2B5EF4-FFF2-40B4-BE49-F238E27FC236}">
                <a16:creationId xmlns:a16="http://schemas.microsoft.com/office/drawing/2014/main" id="{D186FB01-CE6B-46E7-9656-CEE9CD520603}"/>
              </a:ext>
            </a:extLst>
          </p:cNvPr>
          <p:cNvSpPr>
            <a:spLocks noGrp="1" noRot="1" noChangeAspect="1" noTextEdit="1"/>
          </p:cNvSpPr>
          <p:nvPr>
            <p:ph type="sldImg"/>
          </p:nvPr>
        </p:nvSpPr>
        <p:spPr>
          <a:ln/>
        </p:spPr>
      </p:sp>
      <p:sp>
        <p:nvSpPr>
          <p:cNvPr id="46084" name="2 Marcador de notas">
            <a:extLst>
              <a:ext uri="{FF2B5EF4-FFF2-40B4-BE49-F238E27FC236}">
                <a16:creationId xmlns:a16="http://schemas.microsoft.com/office/drawing/2014/main" id="{CB58B225-008A-484E-B61D-4176E6A76B92}"/>
              </a:ext>
            </a:extLst>
          </p:cNvPr>
          <p:cNvSpPr>
            <a:spLocks noGrp="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MX" altLang="es-MX">
              <a:latin typeface="Arial" panose="020B0604020202020204" pitchFamily="34" charset="0"/>
            </a:endParaRPr>
          </a:p>
        </p:txBody>
      </p:sp>
      <p:sp>
        <p:nvSpPr>
          <p:cNvPr id="46085" name="3 Marcador de número de diapositiva">
            <a:extLst>
              <a:ext uri="{FF2B5EF4-FFF2-40B4-BE49-F238E27FC236}">
                <a16:creationId xmlns:a16="http://schemas.microsoft.com/office/drawing/2014/main" id="{57C2572F-76F4-4CCD-9432-13664B2D31E1}"/>
              </a:ext>
            </a:extLst>
          </p:cNvPr>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CE50772-FBCF-43E1-B141-051D9C3E14B0}" type="slidenum">
              <a:rPr lang="es-ES_tradnl" altLang="es-MX">
                <a:latin typeface="Times New Roman" panose="02020603050405020304" pitchFamily="18" charset="0"/>
              </a:rPr>
              <a:pPr algn="r" eaLnBrk="1" hangingPunct="1">
                <a:spcBef>
                  <a:spcPct val="0"/>
                </a:spcBef>
              </a:pPr>
              <a:t>25</a:t>
            </a:fld>
            <a:endParaRPr lang="es-ES_tradnl" altLang="es-MX">
              <a:latin typeface="Times New Roman" panose="02020603050405020304" pitchFamily="18" charset="0"/>
            </a:endParaRPr>
          </a:p>
        </p:txBody>
      </p:sp>
    </p:spTree>
    <p:extLst>
      <p:ext uri="{BB962C8B-B14F-4D97-AF65-F5344CB8AC3E}">
        <p14:creationId xmlns:p14="http://schemas.microsoft.com/office/powerpoint/2010/main" val="237452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B5F92DD-0FAA-43E6-A7FE-609717268ED6}" type="datetimeFigureOut">
              <a:rPr lang="es-ES" smtClean="0"/>
              <a:t>04/09/2019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341988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5F92DD-0FAA-43E6-A7FE-609717268ED6}" type="datetimeFigureOut">
              <a:rPr lang="es-ES" smtClean="0"/>
              <a:t>04/09/2019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196901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5F92DD-0FAA-43E6-A7FE-609717268ED6}" type="datetimeFigureOut">
              <a:rPr lang="es-ES" smtClean="0"/>
              <a:t>04/09/2019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343445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7814"/>
            <a:ext cx="10972800" cy="1139825"/>
          </a:xfrm>
        </p:spPr>
        <p:txBody>
          <a:bodyPr/>
          <a:lstStyle/>
          <a:p>
            <a:r>
              <a:rPr lang="es-ES"/>
              <a:t>Haga clic para modificar el estilo de título del patrón</a:t>
            </a:r>
          </a:p>
        </p:txBody>
      </p:sp>
      <p:sp>
        <p:nvSpPr>
          <p:cNvPr id="3" name="Marcador de tabla 2"/>
          <p:cNvSpPr>
            <a:spLocks noGrp="1"/>
          </p:cNvSpPr>
          <p:nvPr>
            <p:ph type="tbl" idx="1"/>
          </p:nvPr>
        </p:nvSpPr>
        <p:spPr>
          <a:xfrm>
            <a:off x="609600" y="1600201"/>
            <a:ext cx="10972800" cy="4530725"/>
          </a:xfrm>
        </p:spPr>
        <p:txBody>
          <a:bodyPr/>
          <a:lstStyle/>
          <a:p>
            <a:pPr lvl="0"/>
            <a:endParaRPr lang="es-ES" noProof="0"/>
          </a:p>
        </p:txBody>
      </p:sp>
      <p:sp>
        <p:nvSpPr>
          <p:cNvPr id="4" name="Marcador de pie de página 3"/>
          <p:cNvSpPr>
            <a:spLocks noGrp="1"/>
          </p:cNvSpPr>
          <p:nvPr>
            <p:ph type="ftr" sz="quarter" idx="10"/>
          </p:nvPr>
        </p:nvSpPr>
        <p:spPr>
          <a:xfrm>
            <a:off x="4165600" y="6248400"/>
            <a:ext cx="3860800" cy="457200"/>
          </a:xfrm>
        </p:spPr>
        <p:txBody>
          <a:bodyPr/>
          <a:lstStyle>
            <a:lvl1pPr>
              <a:defRPr/>
            </a:lvl1pPr>
          </a:lstStyle>
          <a:p>
            <a:pPr>
              <a:defRPr/>
            </a:pPr>
            <a:endParaRPr lang="es-ES" altLang="es-ES"/>
          </a:p>
        </p:txBody>
      </p:sp>
      <p:sp>
        <p:nvSpPr>
          <p:cNvPr id="5" name="Marcador de número de diapositiva 4"/>
          <p:cNvSpPr>
            <a:spLocks noGrp="1"/>
          </p:cNvSpPr>
          <p:nvPr>
            <p:ph type="sldNum" sz="quarter" idx="11"/>
          </p:nvPr>
        </p:nvSpPr>
        <p:spPr>
          <a:xfrm>
            <a:off x="8737600" y="6243638"/>
            <a:ext cx="2844800" cy="457200"/>
          </a:xfrm>
        </p:spPr>
        <p:txBody>
          <a:bodyPr/>
          <a:lstStyle>
            <a:lvl1pPr>
              <a:defRPr/>
            </a:lvl1pPr>
          </a:lstStyle>
          <a:p>
            <a:pPr>
              <a:defRPr/>
            </a:pPr>
            <a:fld id="{B0FA2811-1635-4161-AEE5-B5887AF65F69}" type="slidenum">
              <a:rPr lang="es-ES" altLang="es-ES"/>
              <a:pPr>
                <a:defRPr/>
              </a:pPr>
              <a:t>‹Nº›</a:t>
            </a:fld>
            <a:endParaRPr lang="es-ES" altLang="es-ES"/>
          </a:p>
        </p:txBody>
      </p:sp>
      <p:sp>
        <p:nvSpPr>
          <p:cNvPr id="6" name="Marcador de fecha 5"/>
          <p:cNvSpPr>
            <a:spLocks noGrp="1"/>
          </p:cNvSpPr>
          <p:nvPr>
            <p:ph type="dt" sz="half" idx="12"/>
          </p:nvPr>
        </p:nvSpPr>
        <p:spPr>
          <a:xfrm>
            <a:off x="609600" y="6248400"/>
            <a:ext cx="2844800" cy="457200"/>
          </a:xfrm>
        </p:spPr>
        <p:txBody>
          <a:bodyPr/>
          <a:lstStyle>
            <a:lvl1pPr>
              <a:defRPr/>
            </a:lvl1pPr>
          </a:lstStyle>
          <a:p>
            <a:pPr>
              <a:defRPr/>
            </a:pPr>
            <a:endParaRPr lang="es-ES" altLang="es-ES"/>
          </a:p>
        </p:txBody>
      </p:sp>
    </p:spTree>
    <p:extLst>
      <p:ext uri="{BB962C8B-B14F-4D97-AF65-F5344CB8AC3E}">
        <p14:creationId xmlns:p14="http://schemas.microsoft.com/office/powerpoint/2010/main" val="4548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7814"/>
            <a:ext cx="10972800" cy="1139825"/>
          </a:xfrm>
        </p:spPr>
        <p:txBody>
          <a:bodyPr/>
          <a:lstStyle/>
          <a:p>
            <a:r>
              <a:rPr lang="es-ES"/>
              <a:t>Haga clic para modificar el estilo de título del patrón</a:t>
            </a:r>
          </a:p>
        </p:txBody>
      </p:sp>
      <p:sp>
        <p:nvSpPr>
          <p:cNvPr id="3" name="Marcador de contenido 2"/>
          <p:cNvSpPr>
            <a:spLocks noGrp="1"/>
          </p:cNvSpPr>
          <p:nvPr>
            <p:ph sz="half" idx="1"/>
          </p:nvPr>
        </p:nvSpPr>
        <p:spPr>
          <a:xfrm>
            <a:off x="609600" y="1600201"/>
            <a:ext cx="53848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197600" y="1600201"/>
            <a:ext cx="53848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0"/>
          </p:nvPr>
        </p:nvSpPr>
        <p:spPr>
          <a:xfrm>
            <a:off x="4165600" y="6248400"/>
            <a:ext cx="3860800" cy="457200"/>
          </a:xfrm>
        </p:spPr>
        <p:txBody>
          <a:bodyPr/>
          <a:lstStyle>
            <a:lvl1pPr>
              <a:defRPr/>
            </a:lvl1pPr>
          </a:lstStyle>
          <a:p>
            <a:pPr>
              <a:defRPr/>
            </a:pPr>
            <a:endParaRPr lang="es-ES" altLang="es-ES"/>
          </a:p>
        </p:txBody>
      </p:sp>
      <p:sp>
        <p:nvSpPr>
          <p:cNvPr id="6" name="Marcador de número de diapositiva 5"/>
          <p:cNvSpPr>
            <a:spLocks noGrp="1"/>
          </p:cNvSpPr>
          <p:nvPr>
            <p:ph type="sldNum" sz="quarter" idx="11"/>
          </p:nvPr>
        </p:nvSpPr>
        <p:spPr>
          <a:xfrm>
            <a:off x="8737600" y="6243638"/>
            <a:ext cx="2844800" cy="457200"/>
          </a:xfrm>
        </p:spPr>
        <p:txBody>
          <a:bodyPr/>
          <a:lstStyle>
            <a:lvl1pPr>
              <a:defRPr/>
            </a:lvl1pPr>
          </a:lstStyle>
          <a:p>
            <a:pPr>
              <a:defRPr/>
            </a:pPr>
            <a:fld id="{EF42E344-5990-4D7A-AEAA-31A7F7171203}" type="slidenum">
              <a:rPr lang="es-ES" altLang="es-ES"/>
              <a:pPr>
                <a:defRPr/>
              </a:pPr>
              <a:t>‹Nº›</a:t>
            </a:fld>
            <a:endParaRPr lang="es-ES" altLang="es-ES"/>
          </a:p>
        </p:txBody>
      </p:sp>
      <p:sp>
        <p:nvSpPr>
          <p:cNvPr id="7" name="Marcador de fecha 6"/>
          <p:cNvSpPr>
            <a:spLocks noGrp="1"/>
          </p:cNvSpPr>
          <p:nvPr>
            <p:ph type="dt" sz="half" idx="12"/>
          </p:nvPr>
        </p:nvSpPr>
        <p:spPr>
          <a:xfrm>
            <a:off x="609600" y="6248400"/>
            <a:ext cx="2844800" cy="457200"/>
          </a:xfrm>
        </p:spPr>
        <p:txBody>
          <a:bodyPr/>
          <a:lstStyle>
            <a:lvl1pPr>
              <a:defRPr/>
            </a:lvl1pPr>
          </a:lstStyle>
          <a:p>
            <a:pPr>
              <a:defRPr/>
            </a:pPr>
            <a:endParaRPr lang="es-ES" altLang="es-ES"/>
          </a:p>
        </p:txBody>
      </p:sp>
    </p:spTree>
    <p:extLst>
      <p:ext uri="{BB962C8B-B14F-4D97-AF65-F5344CB8AC3E}">
        <p14:creationId xmlns:p14="http://schemas.microsoft.com/office/powerpoint/2010/main" val="317657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Título 1"/>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Marcador de texto 2"/>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imágenes en línea 3"/>
          <p:cNvSpPr>
            <a:spLocks noGrp="1"/>
          </p:cNvSpPr>
          <p:nvPr>
            <p:ph type="clipArt" sz="half" idx="2"/>
          </p:nvPr>
        </p:nvSpPr>
        <p:spPr>
          <a:xfrm>
            <a:off x="6197600" y="1981200"/>
            <a:ext cx="5080000" cy="4114800"/>
          </a:xfrm>
        </p:spPr>
        <p:txBody>
          <a:bodyPr/>
          <a:lstStyle/>
          <a:p>
            <a:pPr lvl="0"/>
            <a:endParaRPr lang="es-ES" noProof="0"/>
          </a:p>
        </p:txBody>
      </p:sp>
      <p:sp>
        <p:nvSpPr>
          <p:cNvPr id="5" name="Marcador de fecha 4">
            <a:extLst>
              <a:ext uri="{FF2B5EF4-FFF2-40B4-BE49-F238E27FC236}">
                <a16:creationId xmlns:a16="http://schemas.microsoft.com/office/drawing/2014/main" id="{0A4A24AB-FDB0-4322-BE8A-92EF38FE28C0}"/>
              </a:ext>
            </a:extLst>
          </p:cNvPr>
          <p:cNvSpPr>
            <a:spLocks noGrp="1"/>
          </p:cNvSpPr>
          <p:nvPr>
            <p:ph type="dt" sz="half" idx="10"/>
          </p:nvPr>
        </p:nvSpPr>
        <p:spPr>
          <a:xfrm>
            <a:off x="914400" y="6248400"/>
            <a:ext cx="2540000" cy="457200"/>
          </a:xfrm>
        </p:spPr>
        <p:txBody>
          <a:bodyPr/>
          <a:lstStyle>
            <a:lvl1pPr>
              <a:defRPr/>
            </a:lvl1pPr>
          </a:lstStyle>
          <a:p>
            <a:pPr>
              <a:defRPr/>
            </a:pPr>
            <a:endParaRPr lang="es-ES" altLang="es-ES"/>
          </a:p>
        </p:txBody>
      </p:sp>
      <p:sp>
        <p:nvSpPr>
          <p:cNvPr id="6" name="Marcador de pie de página 5">
            <a:extLst>
              <a:ext uri="{FF2B5EF4-FFF2-40B4-BE49-F238E27FC236}">
                <a16:creationId xmlns:a16="http://schemas.microsoft.com/office/drawing/2014/main" id="{D101FE81-9DDA-44F8-BAA4-60327C2DBFEB}"/>
              </a:ext>
            </a:extLst>
          </p:cNvPr>
          <p:cNvSpPr>
            <a:spLocks noGrp="1"/>
          </p:cNvSpPr>
          <p:nvPr>
            <p:ph type="ftr" sz="quarter" idx="11"/>
          </p:nvPr>
        </p:nvSpPr>
        <p:spPr>
          <a:xfrm>
            <a:off x="4165600" y="6248400"/>
            <a:ext cx="3860800" cy="457200"/>
          </a:xfrm>
        </p:spPr>
        <p:txBody>
          <a:bodyPr/>
          <a:lstStyle>
            <a:lvl1pPr>
              <a:defRPr/>
            </a:lvl1pPr>
          </a:lstStyle>
          <a:p>
            <a:pPr>
              <a:defRPr/>
            </a:pPr>
            <a:endParaRPr lang="es-ES" altLang="es-ES"/>
          </a:p>
        </p:txBody>
      </p:sp>
      <p:sp>
        <p:nvSpPr>
          <p:cNvPr id="7" name="Marcador de número de diapositiva 6">
            <a:extLst>
              <a:ext uri="{FF2B5EF4-FFF2-40B4-BE49-F238E27FC236}">
                <a16:creationId xmlns:a16="http://schemas.microsoft.com/office/drawing/2014/main" id="{AAD1549E-F1FF-4963-84FA-482B71F87E42}"/>
              </a:ext>
            </a:extLst>
          </p:cNvPr>
          <p:cNvSpPr>
            <a:spLocks noGrp="1"/>
          </p:cNvSpPr>
          <p:nvPr>
            <p:ph type="sldNum" sz="quarter" idx="12"/>
          </p:nvPr>
        </p:nvSpPr>
        <p:spPr>
          <a:xfrm>
            <a:off x="8737600" y="6248400"/>
            <a:ext cx="2540000" cy="457200"/>
          </a:xfrm>
        </p:spPr>
        <p:txBody>
          <a:bodyPr/>
          <a:lstStyle>
            <a:lvl1pPr>
              <a:defRPr/>
            </a:lvl1pPr>
          </a:lstStyle>
          <a:p>
            <a:pPr>
              <a:defRPr/>
            </a:pPr>
            <a:fld id="{5DF8B846-28BB-492F-ABF6-C0441EAD0992}" type="slidenum">
              <a:rPr lang="es-ES" altLang="es-ES"/>
              <a:pPr>
                <a:defRPr/>
              </a:pPr>
              <a:t>‹Nº›</a:t>
            </a:fld>
            <a:endParaRPr lang="es-ES" altLang="es-ES"/>
          </a:p>
        </p:txBody>
      </p:sp>
    </p:spTree>
    <p:extLst>
      <p:ext uri="{BB962C8B-B14F-4D97-AF65-F5344CB8AC3E}">
        <p14:creationId xmlns:p14="http://schemas.microsoft.com/office/powerpoint/2010/main" val="199541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5F92DD-0FAA-43E6-A7FE-609717268ED6}" type="datetimeFigureOut">
              <a:rPr lang="es-ES" smtClean="0"/>
              <a:t>04/09/2019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378040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B5F92DD-0FAA-43E6-A7FE-609717268ED6}" type="datetimeFigureOut">
              <a:rPr lang="es-ES" smtClean="0"/>
              <a:t>04/09/2019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267209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B5F92DD-0FAA-43E6-A7FE-609717268ED6}" type="datetimeFigureOut">
              <a:rPr lang="es-ES" smtClean="0"/>
              <a:t>04/09/2019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9267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FB5F92DD-0FAA-43E6-A7FE-609717268ED6}" type="datetimeFigureOut">
              <a:rPr lang="es-ES" smtClean="0"/>
              <a:t>04/09/2019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323442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B5F92DD-0FAA-43E6-A7FE-609717268ED6}" type="datetimeFigureOut">
              <a:rPr lang="es-ES" smtClean="0"/>
              <a:t>04/09/2019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253588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5F92DD-0FAA-43E6-A7FE-609717268ED6}" type="datetimeFigureOut">
              <a:rPr lang="es-ES" smtClean="0"/>
              <a:t>04/09/2019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141381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5F92DD-0FAA-43E6-A7FE-609717268ED6}" type="datetimeFigureOut">
              <a:rPr lang="es-ES" smtClean="0"/>
              <a:t>04/09/2019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195330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5F92DD-0FAA-43E6-A7FE-609717268ED6}" type="datetimeFigureOut">
              <a:rPr lang="es-ES" smtClean="0"/>
              <a:t>04/09/2019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8A403ED-EA22-46F8-9954-B89F49E9FDB7}" type="slidenum">
              <a:rPr lang="es-ES" smtClean="0"/>
              <a:t>‹Nº›</a:t>
            </a:fld>
            <a:endParaRPr lang="es-ES"/>
          </a:p>
        </p:txBody>
      </p:sp>
    </p:spTree>
    <p:extLst>
      <p:ext uri="{BB962C8B-B14F-4D97-AF65-F5344CB8AC3E}">
        <p14:creationId xmlns:p14="http://schemas.microsoft.com/office/powerpoint/2010/main" val="236417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F92DD-0FAA-43E6-A7FE-609717268ED6}" type="datetimeFigureOut">
              <a:rPr lang="es-ES" smtClean="0"/>
              <a:t>04/09/2019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403ED-EA22-46F8-9954-B89F49E9FDB7}" type="slidenum">
              <a:rPr lang="es-ES" smtClean="0"/>
              <a:t>‹Nº›</a:t>
            </a:fld>
            <a:endParaRPr lang="es-ES"/>
          </a:p>
        </p:txBody>
      </p:sp>
    </p:spTree>
    <p:extLst>
      <p:ext uri="{BB962C8B-B14F-4D97-AF65-F5344CB8AC3E}">
        <p14:creationId xmlns:p14="http://schemas.microsoft.com/office/powerpoint/2010/main" val="253530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fsan.fd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hyperlink" Target="http://images.google.com.mx/imgres?imgurl=http://www.repubblica.it/2005/c/sezioni/scienza_e_tecnologia/cromosoma/cromosoma/este_16170814_08470.jpg&amp;imgrefurl=http://www.repubblica.it/2005/c/sezioni/scienza_e_tecnologia/cromosoma/cromosoma/cromosoma.html&amp;h=151&amp;w=200&amp;sz=8&amp;tbnid=G-B1DnDhYJAJ:&amp;tbnh=74&amp;tbnw=99&amp;hl=es&amp;start=2&amp;prev=/images?q=cromosoma&amp;svnum=10&amp;hl=es&amp;lr=" TargetMode="External"/><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images.google.com.mx/imgres?imgurl=http://www.educacional.com.br/imagens/retrospectiva2002/retro_clone.jpg&amp;imgrefurl=http://www.educacional.com.br/retrospectiva2002/projetos.asp&amp;h=80&amp;w=80&amp;sz=9&amp;tbnid=iP2bQfiMY7gJ:&amp;tbnh=70&amp;tbnw=70&amp;hl=es&amp;start=184&amp;prev=/images?q=gen%C3%A9tica+humana&amp;start=180&amp;svnum=10&amp;hl=es&amp;lr=&amp;sa=N" TargetMode="Externa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b="1" dirty="0"/>
              <a:t>¿Se trata de una enfermedad genética?</a:t>
            </a:r>
            <a:endParaRPr lang="es-ES" b="1" dirty="0"/>
          </a:p>
        </p:txBody>
      </p:sp>
      <p:sp>
        <p:nvSpPr>
          <p:cNvPr id="3" name="Subtítulo 2"/>
          <p:cNvSpPr>
            <a:spLocks noGrp="1"/>
          </p:cNvSpPr>
          <p:nvPr>
            <p:ph type="subTitle" idx="1"/>
          </p:nvPr>
        </p:nvSpPr>
        <p:spPr/>
        <p:txBody>
          <a:bodyPr/>
          <a:lstStyle/>
          <a:p>
            <a:r>
              <a:rPr lang="es-MX" sz="3600" dirty="0"/>
              <a:t>Patricia </a:t>
            </a:r>
            <a:r>
              <a:rPr lang="es-MX" sz="3600" dirty="0" err="1"/>
              <a:t>Ostrosky</a:t>
            </a:r>
            <a:endParaRPr lang="es-MX" sz="3600" dirty="0"/>
          </a:p>
          <a:p>
            <a:r>
              <a:rPr lang="es-MX" sz="3600" dirty="0"/>
              <a:t>Instituto de Investigaciones Biomédicas</a:t>
            </a:r>
            <a:r>
              <a:rPr lang="es-MX" dirty="0"/>
              <a:t>.</a:t>
            </a:r>
            <a:endParaRPr lang="es-ES" dirty="0"/>
          </a:p>
        </p:txBody>
      </p:sp>
    </p:spTree>
    <p:extLst>
      <p:ext uri="{BB962C8B-B14F-4D97-AF65-F5344CB8AC3E}">
        <p14:creationId xmlns:p14="http://schemas.microsoft.com/office/powerpoint/2010/main" val="337347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Cáncer producto de exposición a factores ambientales.</a:t>
            </a:r>
            <a:endParaRPr lang="es-ES" b="1" dirty="0"/>
          </a:p>
        </p:txBody>
      </p:sp>
      <p:sp>
        <p:nvSpPr>
          <p:cNvPr id="4" name="Marcador de texto 3"/>
          <p:cNvSpPr>
            <a:spLocks noGrp="1"/>
          </p:cNvSpPr>
          <p:nvPr>
            <p:ph type="body" idx="1"/>
          </p:nvPr>
        </p:nvSpPr>
        <p:spPr/>
        <p:txBody>
          <a:bodyPr/>
          <a:lstStyle/>
          <a:p>
            <a:endParaRPr lang="es-ES"/>
          </a:p>
        </p:txBody>
      </p:sp>
    </p:spTree>
    <p:extLst>
      <p:ext uri="{BB962C8B-B14F-4D97-AF65-F5344CB8AC3E}">
        <p14:creationId xmlns:p14="http://schemas.microsoft.com/office/powerpoint/2010/main" val="90836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792288" y="-1250950"/>
            <a:ext cx="8875712" cy="7593013"/>
            <a:chOff x="109" y="76"/>
            <a:chExt cx="6290" cy="4783"/>
          </a:xfrm>
        </p:grpSpPr>
        <p:sp>
          <p:nvSpPr>
            <p:cNvPr id="19483" name="Text Box 3"/>
            <p:cNvSpPr txBox="1">
              <a:spLocks noChangeArrowheads="1"/>
            </p:cNvSpPr>
            <p:nvPr/>
          </p:nvSpPr>
          <p:spPr bwMode="auto">
            <a:xfrm>
              <a:off x="4601" y="3638"/>
              <a:ext cx="1798" cy="1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400">
                  <a:solidFill>
                    <a:srgbClr val="FF6600"/>
                  </a:solidFill>
                  <a:latin typeface="Comic Sans MS" panose="030F0702030302020204" pitchFamily="66" charset="0"/>
                </a:rPr>
                <a:t>Diferencias individuales en la sensibilidad a a la enfermedad y a efectos adv.</a:t>
              </a:r>
            </a:p>
          </p:txBody>
        </p:sp>
        <p:sp>
          <p:nvSpPr>
            <p:cNvPr id="19484" name="Text Box 4"/>
            <p:cNvSpPr txBox="1">
              <a:spLocks noChangeArrowheads="1"/>
            </p:cNvSpPr>
            <p:nvPr/>
          </p:nvSpPr>
          <p:spPr bwMode="auto">
            <a:xfrm>
              <a:off x="2988" y="76"/>
              <a:ext cx="13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MX" altLang="es-ES" sz="3600" b="1">
                <a:solidFill>
                  <a:schemeClr val="bg1"/>
                </a:solidFill>
                <a:latin typeface="Comic Sans MS" panose="030F0702030302020204" pitchFamily="66" charset="0"/>
              </a:endParaRPr>
            </a:p>
          </p:txBody>
        </p:sp>
        <p:grpSp>
          <p:nvGrpSpPr>
            <p:cNvPr id="19485" name="Group 5"/>
            <p:cNvGrpSpPr>
              <a:grpSpLocks/>
            </p:cNvGrpSpPr>
            <p:nvPr/>
          </p:nvGrpSpPr>
          <p:grpSpPr bwMode="auto">
            <a:xfrm>
              <a:off x="790" y="1769"/>
              <a:ext cx="1179" cy="238"/>
              <a:chOff x="912" y="1027"/>
              <a:chExt cx="1179" cy="238"/>
            </a:xfrm>
          </p:grpSpPr>
          <p:sp>
            <p:nvSpPr>
              <p:cNvPr id="19503" name="Line 6"/>
              <p:cNvSpPr>
                <a:spLocks noChangeShapeType="1"/>
              </p:cNvSpPr>
              <p:nvPr/>
            </p:nvSpPr>
            <p:spPr bwMode="auto">
              <a:xfrm rot="-5400000">
                <a:off x="1502" y="675"/>
                <a:ext cx="0" cy="1179"/>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504" name="Line 7"/>
              <p:cNvSpPr>
                <a:spLocks noChangeShapeType="1"/>
              </p:cNvSpPr>
              <p:nvPr/>
            </p:nvSpPr>
            <p:spPr bwMode="auto">
              <a:xfrm flipV="1">
                <a:off x="912" y="1027"/>
                <a:ext cx="0" cy="23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9486" name="Group 8"/>
            <p:cNvGrpSpPr>
              <a:grpSpLocks/>
            </p:cNvGrpSpPr>
            <p:nvPr/>
          </p:nvGrpSpPr>
          <p:grpSpPr bwMode="auto">
            <a:xfrm>
              <a:off x="2877" y="3249"/>
              <a:ext cx="1567" cy="690"/>
              <a:chOff x="912" y="1027"/>
              <a:chExt cx="1179" cy="238"/>
            </a:xfrm>
          </p:grpSpPr>
          <p:sp>
            <p:nvSpPr>
              <p:cNvPr id="19501" name="Line 9"/>
              <p:cNvSpPr>
                <a:spLocks noChangeShapeType="1"/>
              </p:cNvSpPr>
              <p:nvPr/>
            </p:nvSpPr>
            <p:spPr bwMode="auto">
              <a:xfrm rot="-5400000">
                <a:off x="1502" y="675"/>
                <a:ext cx="0" cy="1179"/>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502" name="Line 10"/>
              <p:cNvSpPr>
                <a:spLocks noChangeShapeType="1"/>
              </p:cNvSpPr>
              <p:nvPr/>
            </p:nvSpPr>
            <p:spPr bwMode="auto">
              <a:xfrm flipV="1">
                <a:off x="912" y="1027"/>
                <a:ext cx="0" cy="23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487" name="Line 11"/>
            <p:cNvSpPr>
              <a:spLocks noChangeShapeType="1"/>
            </p:cNvSpPr>
            <p:nvPr/>
          </p:nvSpPr>
          <p:spPr bwMode="auto">
            <a:xfrm>
              <a:off x="288" y="480"/>
              <a:ext cx="571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9488" name="Picture 12"/>
            <p:cNvPicPr>
              <a:picLocks noChangeAspect="1" noChangeArrowheads="1"/>
            </p:cNvPicPr>
            <p:nvPr/>
          </p:nvPicPr>
          <p:blipFill>
            <a:blip r:embed="rId3">
              <a:extLst>
                <a:ext uri="{28A0092B-C50C-407E-A947-70E740481C1C}">
                  <a14:useLocalDpi xmlns:a14="http://schemas.microsoft.com/office/drawing/2010/main" val="0"/>
                </a:ext>
              </a:extLst>
            </a:blip>
            <a:srcRect l="24887" t="4445" r="30948" b="73819"/>
            <a:stretch>
              <a:fillRect/>
            </a:stretch>
          </p:blipFill>
          <p:spPr bwMode="auto">
            <a:xfrm>
              <a:off x="1969" y="1344"/>
              <a:ext cx="1860"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13"/>
            <p:cNvPicPr>
              <a:picLocks noChangeAspect="1" noChangeArrowheads="1"/>
            </p:cNvPicPr>
            <p:nvPr/>
          </p:nvPicPr>
          <p:blipFill>
            <a:blip r:embed="rId3">
              <a:extLst>
                <a:ext uri="{28A0092B-C50C-407E-A947-70E740481C1C}">
                  <a14:useLocalDpi xmlns:a14="http://schemas.microsoft.com/office/drawing/2010/main" val="0"/>
                </a:ext>
              </a:extLst>
            </a:blip>
            <a:srcRect l="37872" t="25197" r="47313" b="59967"/>
            <a:stretch>
              <a:fillRect/>
            </a:stretch>
          </p:blipFill>
          <p:spPr bwMode="auto">
            <a:xfrm>
              <a:off x="2695" y="2478"/>
              <a:ext cx="40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0" name="Line 14"/>
            <p:cNvSpPr>
              <a:spLocks noChangeShapeType="1"/>
            </p:cNvSpPr>
            <p:nvPr/>
          </p:nvSpPr>
          <p:spPr bwMode="auto">
            <a:xfrm flipH="1">
              <a:off x="2793" y="2779"/>
              <a:ext cx="0" cy="9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491" name="Line 15"/>
            <p:cNvSpPr>
              <a:spLocks noChangeShapeType="1"/>
            </p:cNvSpPr>
            <p:nvPr/>
          </p:nvSpPr>
          <p:spPr bwMode="auto">
            <a:xfrm flipH="1">
              <a:off x="2046" y="1760"/>
              <a:ext cx="318" cy="608"/>
            </a:xfrm>
            <a:prstGeom prst="line">
              <a:avLst/>
            </a:prstGeom>
            <a:noFill/>
            <a:ln w="57150">
              <a:solidFill>
                <a:srgbClr val="99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92" name="Line 16"/>
            <p:cNvSpPr>
              <a:spLocks noChangeShapeType="1"/>
            </p:cNvSpPr>
            <p:nvPr/>
          </p:nvSpPr>
          <p:spPr bwMode="auto">
            <a:xfrm>
              <a:off x="3302" y="1836"/>
              <a:ext cx="362" cy="492"/>
            </a:xfrm>
            <a:prstGeom prst="line">
              <a:avLst/>
            </a:prstGeom>
            <a:noFill/>
            <a:ln w="5715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93" name="Line 17"/>
            <p:cNvSpPr>
              <a:spLocks noChangeShapeType="1"/>
            </p:cNvSpPr>
            <p:nvPr/>
          </p:nvSpPr>
          <p:spPr bwMode="auto">
            <a:xfrm>
              <a:off x="3222" y="1707"/>
              <a:ext cx="108" cy="181"/>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494" name="Line 18"/>
            <p:cNvSpPr>
              <a:spLocks noChangeShapeType="1"/>
            </p:cNvSpPr>
            <p:nvPr/>
          </p:nvSpPr>
          <p:spPr bwMode="auto">
            <a:xfrm flipH="1">
              <a:off x="2870" y="1746"/>
              <a:ext cx="90" cy="621"/>
            </a:xfrm>
            <a:prstGeom prst="line">
              <a:avLst/>
            </a:prstGeom>
            <a:noFill/>
            <a:ln w="57150">
              <a:solidFill>
                <a:srgbClr val="FFCC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19495" name="Picture 19"/>
            <p:cNvPicPr>
              <a:picLocks noChangeAspect="1" noChangeArrowheads="1"/>
            </p:cNvPicPr>
            <p:nvPr/>
          </p:nvPicPr>
          <p:blipFill>
            <a:blip r:embed="rId3">
              <a:extLst>
                <a:ext uri="{28A0092B-C50C-407E-A947-70E740481C1C}">
                  <a14:useLocalDpi xmlns:a14="http://schemas.microsoft.com/office/drawing/2010/main" val="0"/>
                </a:ext>
              </a:extLst>
            </a:blip>
            <a:srcRect l="18120" t="25197" r="64815" b="59967"/>
            <a:stretch>
              <a:fillRect/>
            </a:stretch>
          </p:blipFill>
          <p:spPr bwMode="auto">
            <a:xfrm>
              <a:off x="1811" y="2460"/>
              <a:ext cx="470"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6" name="Line 20"/>
            <p:cNvSpPr>
              <a:spLocks noChangeShapeType="1"/>
            </p:cNvSpPr>
            <p:nvPr/>
          </p:nvSpPr>
          <p:spPr bwMode="auto">
            <a:xfrm flipH="1">
              <a:off x="1930" y="2758"/>
              <a:ext cx="0" cy="90"/>
            </a:xfrm>
            <a:prstGeom prst="line">
              <a:avLst/>
            </a:prstGeom>
            <a:noFill/>
            <a:ln w="76200">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9497" name="Picture 21"/>
            <p:cNvPicPr>
              <a:picLocks noChangeAspect="1" noChangeArrowheads="1"/>
            </p:cNvPicPr>
            <p:nvPr/>
          </p:nvPicPr>
          <p:blipFill>
            <a:blip r:embed="rId3">
              <a:extLst>
                <a:ext uri="{28A0092B-C50C-407E-A947-70E740481C1C}">
                  <a14:useLocalDpi xmlns:a14="http://schemas.microsoft.com/office/drawing/2010/main" val="0"/>
                </a:ext>
              </a:extLst>
            </a:blip>
            <a:srcRect l="57045" t="25197" r="25890" b="59967"/>
            <a:stretch>
              <a:fillRect/>
            </a:stretch>
          </p:blipFill>
          <p:spPr bwMode="auto">
            <a:xfrm>
              <a:off x="3458" y="2460"/>
              <a:ext cx="470"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8" name="Line 22"/>
            <p:cNvSpPr>
              <a:spLocks noChangeShapeType="1"/>
            </p:cNvSpPr>
            <p:nvPr/>
          </p:nvSpPr>
          <p:spPr bwMode="auto">
            <a:xfrm flipH="1">
              <a:off x="3555" y="2754"/>
              <a:ext cx="0" cy="9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499" name="AutoShape 23"/>
            <p:cNvSpPr>
              <a:spLocks noChangeArrowheads="1"/>
            </p:cNvSpPr>
            <p:nvPr/>
          </p:nvSpPr>
          <p:spPr bwMode="auto">
            <a:xfrm rot="-1002505">
              <a:off x="109" y="550"/>
              <a:ext cx="1860" cy="1196"/>
            </a:xfrm>
            <a:prstGeom prst="irregularSeal2">
              <a:avLst/>
            </a:prstGeom>
            <a:solidFill>
              <a:schemeClr val="bg1"/>
            </a:solidFill>
            <a:ln w="25400">
              <a:solidFill>
                <a:srgbClr val="FF99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s-ES" sz="2200">
                <a:solidFill>
                  <a:srgbClr val="FF6600"/>
                </a:solidFill>
                <a:latin typeface="Comic Sans MS" panose="030F0702030302020204" pitchFamily="66" charset="0"/>
              </a:endParaRPr>
            </a:p>
            <a:p>
              <a:pPr algn="ctr" eaLnBrk="1" hangingPunct="1"/>
              <a:r>
                <a:rPr lang="en-US" altLang="es-ES" sz="2200">
                  <a:solidFill>
                    <a:srgbClr val="FF6600"/>
                  </a:solidFill>
                  <a:latin typeface="Comic Sans MS" panose="030F0702030302020204" pitchFamily="66" charset="0"/>
                </a:rPr>
                <a:t>factores </a:t>
              </a:r>
            </a:p>
            <a:p>
              <a:pPr algn="ctr" eaLnBrk="1" hangingPunct="1"/>
              <a:r>
                <a:rPr lang="en-US" altLang="es-ES" sz="2200">
                  <a:solidFill>
                    <a:srgbClr val="FF6600"/>
                  </a:solidFill>
                  <a:latin typeface="Comic Sans MS" panose="030F0702030302020204" pitchFamily="66" charset="0"/>
                </a:rPr>
                <a:t>ambientales</a:t>
              </a:r>
            </a:p>
          </p:txBody>
        </p:sp>
        <p:sp>
          <p:nvSpPr>
            <p:cNvPr id="19500" name="Text Box 24"/>
            <p:cNvSpPr txBox="1">
              <a:spLocks noChangeArrowheads="1"/>
            </p:cNvSpPr>
            <p:nvPr/>
          </p:nvSpPr>
          <p:spPr bwMode="auto">
            <a:xfrm>
              <a:off x="4134" y="1511"/>
              <a:ext cx="13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s-ES" sz="2200">
                  <a:solidFill>
                    <a:srgbClr val="FFD935"/>
                  </a:solidFill>
                  <a:latin typeface="Comic Sans MS" panose="030F0702030302020204" pitchFamily="66" charset="0"/>
                </a:rPr>
                <a:t>Diferencias  </a:t>
              </a:r>
            </a:p>
            <a:p>
              <a:pPr algn="ctr" eaLnBrk="1" hangingPunct="1"/>
              <a:r>
                <a:rPr lang="en-US" altLang="es-ES" sz="2200">
                  <a:solidFill>
                    <a:srgbClr val="FFD935"/>
                  </a:solidFill>
                  <a:latin typeface="Comic Sans MS" panose="030F0702030302020204" pitchFamily="66" charset="0"/>
                </a:rPr>
                <a:t>individuales</a:t>
              </a:r>
            </a:p>
          </p:txBody>
        </p:sp>
      </p:grpSp>
      <p:sp>
        <p:nvSpPr>
          <p:cNvPr id="19459" name="Line 27"/>
          <p:cNvSpPr>
            <a:spLocks noChangeShapeType="1"/>
          </p:cNvSpPr>
          <p:nvPr/>
        </p:nvSpPr>
        <p:spPr bwMode="auto">
          <a:xfrm>
            <a:off x="9409113" y="602138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19460" name="Group 28"/>
          <p:cNvGrpSpPr>
            <a:grpSpLocks/>
          </p:cNvGrpSpPr>
          <p:nvPr/>
        </p:nvGrpSpPr>
        <p:grpSpPr bwMode="auto">
          <a:xfrm>
            <a:off x="1792288" y="-1250950"/>
            <a:ext cx="8875712" cy="8410575"/>
            <a:chOff x="109" y="76"/>
            <a:chExt cx="6290" cy="5298"/>
          </a:xfrm>
        </p:grpSpPr>
        <p:sp>
          <p:nvSpPr>
            <p:cNvPr id="19461" name="Text Box 29"/>
            <p:cNvSpPr txBox="1">
              <a:spLocks noChangeArrowheads="1"/>
            </p:cNvSpPr>
            <p:nvPr/>
          </p:nvSpPr>
          <p:spPr bwMode="auto">
            <a:xfrm>
              <a:off x="4134" y="3106"/>
              <a:ext cx="2265" cy="2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s-ES" altLang="es-ES" sz="2400" b="1" dirty="0">
                  <a:latin typeface="Comic Sans MS" panose="030F0702030302020204" pitchFamily="66" charset="0"/>
                </a:rPr>
                <a:t>Diferencias individuales en la sensibilidad a factores ambientales son  las responsables de la  </a:t>
              </a:r>
              <a:r>
                <a:rPr lang="es-ES" altLang="es-ES" sz="2400" b="1">
                  <a:latin typeface="Comic Sans MS" panose="030F0702030302020204" pitchFamily="66" charset="0"/>
                </a:rPr>
                <a:t>susceptibilidad al cáncer </a:t>
              </a:r>
              <a:endParaRPr lang="es-ES" altLang="es-ES" sz="2400" b="1" dirty="0">
                <a:latin typeface="Comic Sans MS" panose="030F0702030302020204" pitchFamily="66" charset="0"/>
              </a:endParaRPr>
            </a:p>
            <a:p>
              <a:pPr algn="ctr" eaLnBrk="1" hangingPunct="1">
                <a:spcBef>
                  <a:spcPct val="50000"/>
                </a:spcBef>
              </a:pPr>
              <a:r>
                <a:rPr lang="es-ES" altLang="es-ES" sz="2400" dirty="0">
                  <a:solidFill>
                    <a:srgbClr val="FF6600"/>
                  </a:solidFill>
                  <a:latin typeface="Comic Sans MS" panose="030F0702030302020204" pitchFamily="66" charset="0"/>
                </a:rPr>
                <a:t>  </a:t>
              </a:r>
            </a:p>
          </p:txBody>
        </p:sp>
        <p:sp>
          <p:nvSpPr>
            <p:cNvPr id="19462" name="Text Box 30"/>
            <p:cNvSpPr txBox="1">
              <a:spLocks noChangeArrowheads="1"/>
            </p:cNvSpPr>
            <p:nvPr/>
          </p:nvSpPr>
          <p:spPr bwMode="auto">
            <a:xfrm>
              <a:off x="2988" y="76"/>
              <a:ext cx="13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MX" altLang="es-ES" sz="3600" b="1">
                <a:solidFill>
                  <a:schemeClr val="bg1"/>
                </a:solidFill>
                <a:latin typeface="Comic Sans MS" panose="030F0702030302020204" pitchFamily="66" charset="0"/>
              </a:endParaRPr>
            </a:p>
          </p:txBody>
        </p:sp>
        <p:grpSp>
          <p:nvGrpSpPr>
            <p:cNvPr id="19463" name="Group 31"/>
            <p:cNvGrpSpPr>
              <a:grpSpLocks/>
            </p:cNvGrpSpPr>
            <p:nvPr/>
          </p:nvGrpSpPr>
          <p:grpSpPr bwMode="auto">
            <a:xfrm>
              <a:off x="790" y="1769"/>
              <a:ext cx="1179" cy="238"/>
              <a:chOff x="912" y="1027"/>
              <a:chExt cx="1179" cy="238"/>
            </a:xfrm>
          </p:grpSpPr>
          <p:sp>
            <p:nvSpPr>
              <p:cNvPr id="19481" name="Line 32"/>
              <p:cNvSpPr>
                <a:spLocks noChangeShapeType="1"/>
              </p:cNvSpPr>
              <p:nvPr/>
            </p:nvSpPr>
            <p:spPr bwMode="auto">
              <a:xfrm rot="-5400000">
                <a:off x="1502" y="675"/>
                <a:ext cx="0" cy="1179"/>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82" name="Line 33"/>
              <p:cNvSpPr>
                <a:spLocks noChangeShapeType="1"/>
              </p:cNvSpPr>
              <p:nvPr/>
            </p:nvSpPr>
            <p:spPr bwMode="auto">
              <a:xfrm flipV="1">
                <a:off x="912" y="1027"/>
                <a:ext cx="0" cy="23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19464" name="Group 34"/>
            <p:cNvGrpSpPr>
              <a:grpSpLocks/>
            </p:cNvGrpSpPr>
            <p:nvPr/>
          </p:nvGrpSpPr>
          <p:grpSpPr bwMode="auto">
            <a:xfrm>
              <a:off x="2628" y="3249"/>
              <a:ext cx="1567" cy="690"/>
              <a:chOff x="725" y="1027"/>
              <a:chExt cx="1179" cy="238"/>
            </a:xfrm>
          </p:grpSpPr>
          <p:sp>
            <p:nvSpPr>
              <p:cNvPr id="19479" name="Line 35"/>
              <p:cNvSpPr>
                <a:spLocks noChangeShapeType="1"/>
              </p:cNvSpPr>
              <p:nvPr/>
            </p:nvSpPr>
            <p:spPr bwMode="auto">
              <a:xfrm rot="-5400000">
                <a:off x="1315" y="642"/>
                <a:ext cx="0" cy="1179"/>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80" name="Line 36"/>
              <p:cNvSpPr>
                <a:spLocks noChangeShapeType="1"/>
              </p:cNvSpPr>
              <p:nvPr/>
            </p:nvSpPr>
            <p:spPr bwMode="auto">
              <a:xfrm flipV="1">
                <a:off x="912" y="1027"/>
                <a:ext cx="0" cy="23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9465" name="Line 37"/>
            <p:cNvSpPr>
              <a:spLocks noChangeShapeType="1"/>
            </p:cNvSpPr>
            <p:nvPr/>
          </p:nvSpPr>
          <p:spPr bwMode="auto">
            <a:xfrm>
              <a:off x="288" y="480"/>
              <a:ext cx="571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9466" name="Picture 38"/>
            <p:cNvPicPr>
              <a:picLocks noChangeAspect="1" noChangeArrowheads="1"/>
            </p:cNvPicPr>
            <p:nvPr/>
          </p:nvPicPr>
          <p:blipFill>
            <a:blip r:embed="rId3">
              <a:extLst>
                <a:ext uri="{28A0092B-C50C-407E-A947-70E740481C1C}">
                  <a14:useLocalDpi xmlns:a14="http://schemas.microsoft.com/office/drawing/2010/main" val="0"/>
                </a:ext>
              </a:extLst>
            </a:blip>
            <a:srcRect l="24887" t="4445" r="30948" b="73819"/>
            <a:stretch>
              <a:fillRect/>
            </a:stretch>
          </p:blipFill>
          <p:spPr bwMode="auto">
            <a:xfrm>
              <a:off x="1969" y="1344"/>
              <a:ext cx="1860"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9"/>
            <p:cNvPicPr>
              <a:picLocks noChangeAspect="1" noChangeArrowheads="1"/>
            </p:cNvPicPr>
            <p:nvPr/>
          </p:nvPicPr>
          <p:blipFill>
            <a:blip r:embed="rId3">
              <a:extLst>
                <a:ext uri="{28A0092B-C50C-407E-A947-70E740481C1C}">
                  <a14:useLocalDpi xmlns:a14="http://schemas.microsoft.com/office/drawing/2010/main" val="0"/>
                </a:ext>
              </a:extLst>
            </a:blip>
            <a:srcRect l="37872" t="25197" r="47313" b="59967"/>
            <a:stretch>
              <a:fillRect/>
            </a:stretch>
          </p:blipFill>
          <p:spPr bwMode="auto">
            <a:xfrm>
              <a:off x="2695" y="2478"/>
              <a:ext cx="40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Line 40"/>
            <p:cNvSpPr>
              <a:spLocks noChangeShapeType="1"/>
            </p:cNvSpPr>
            <p:nvPr/>
          </p:nvSpPr>
          <p:spPr bwMode="auto">
            <a:xfrm flipH="1">
              <a:off x="2793" y="2779"/>
              <a:ext cx="0" cy="9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469" name="Line 41"/>
            <p:cNvSpPr>
              <a:spLocks noChangeShapeType="1"/>
            </p:cNvSpPr>
            <p:nvPr/>
          </p:nvSpPr>
          <p:spPr bwMode="auto">
            <a:xfrm flipH="1">
              <a:off x="2046" y="1760"/>
              <a:ext cx="318" cy="608"/>
            </a:xfrm>
            <a:prstGeom prst="line">
              <a:avLst/>
            </a:prstGeom>
            <a:noFill/>
            <a:ln w="57150">
              <a:solidFill>
                <a:srgbClr val="99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70" name="Line 42"/>
            <p:cNvSpPr>
              <a:spLocks noChangeShapeType="1"/>
            </p:cNvSpPr>
            <p:nvPr/>
          </p:nvSpPr>
          <p:spPr bwMode="auto">
            <a:xfrm>
              <a:off x="3302" y="1836"/>
              <a:ext cx="362" cy="492"/>
            </a:xfrm>
            <a:prstGeom prst="line">
              <a:avLst/>
            </a:prstGeom>
            <a:noFill/>
            <a:ln w="5715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71" name="Line 43"/>
            <p:cNvSpPr>
              <a:spLocks noChangeShapeType="1"/>
            </p:cNvSpPr>
            <p:nvPr/>
          </p:nvSpPr>
          <p:spPr bwMode="auto">
            <a:xfrm>
              <a:off x="3222" y="1707"/>
              <a:ext cx="108" cy="181"/>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472" name="Line 44"/>
            <p:cNvSpPr>
              <a:spLocks noChangeShapeType="1"/>
            </p:cNvSpPr>
            <p:nvPr/>
          </p:nvSpPr>
          <p:spPr bwMode="auto">
            <a:xfrm flipH="1">
              <a:off x="2870" y="1746"/>
              <a:ext cx="90" cy="621"/>
            </a:xfrm>
            <a:prstGeom prst="line">
              <a:avLst/>
            </a:prstGeom>
            <a:noFill/>
            <a:ln w="57150">
              <a:solidFill>
                <a:srgbClr val="FFCC66"/>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19473" name="Picture 45"/>
            <p:cNvPicPr>
              <a:picLocks noChangeAspect="1" noChangeArrowheads="1"/>
            </p:cNvPicPr>
            <p:nvPr/>
          </p:nvPicPr>
          <p:blipFill>
            <a:blip r:embed="rId3">
              <a:extLst>
                <a:ext uri="{28A0092B-C50C-407E-A947-70E740481C1C}">
                  <a14:useLocalDpi xmlns:a14="http://schemas.microsoft.com/office/drawing/2010/main" val="0"/>
                </a:ext>
              </a:extLst>
            </a:blip>
            <a:srcRect l="18120" t="25197" r="64815" b="59967"/>
            <a:stretch>
              <a:fillRect/>
            </a:stretch>
          </p:blipFill>
          <p:spPr bwMode="auto">
            <a:xfrm>
              <a:off x="1811" y="2460"/>
              <a:ext cx="470"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Line 46"/>
            <p:cNvSpPr>
              <a:spLocks noChangeShapeType="1"/>
            </p:cNvSpPr>
            <p:nvPr/>
          </p:nvSpPr>
          <p:spPr bwMode="auto">
            <a:xfrm flipH="1">
              <a:off x="1930" y="2758"/>
              <a:ext cx="0" cy="90"/>
            </a:xfrm>
            <a:prstGeom prst="line">
              <a:avLst/>
            </a:prstGeom>
            <a:noFill/>
            <a:ln w="76200">
              <a:solidFill>
                <a:srgbClr val="9900FF"/>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9475" name="Picture 47"/>
            <p:cNvPicPr>
              <a:picLocks noChangeAspect="1" noChangeArrowheads="1"/>
            </p:cNvPicPr>
            <p:nvPr/>
          </p:nvPicPr>
          <p:blipFill>
            <a:blip r:embed="rId3">
              <a:extLst>
                <a:ext uri="{28A0092B-C50C-407E-A947-70E740481C1C}">
                  <a14:useLocalDpi xmlns:a14="http://schemas.microsoft.com/office/drawing/2010/main" val="0"/>
                </a:ext>
              </a:extLst>
            </a:blip>
            <a:srcRect l="57045" t="25197" r="25890" b="59967"/>
            <a:stretch>
              <a:fillRect/>
            </a:stretch>
          </p:blipFill>
          <p:spPr bwMode="auto">
            <a:xfrm>
              <a:off x="3458" y="2460"/>
              <a:ext cx="470"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Line 48"/>
            <p:cNvSpPr>
              <a:spLocks noChangeShapeType="1"/>
            </p:cNvSpPr>
            <p:nvPr/>
          </p:nvSpPr>
          <p:spPr bwMode="auto">
            <a:xfrm flipH="1">
              <a:off x="3555" y="2754"/>
              <a:ext cx="0" cy="9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477" name="AutoShape 49"/>
            <p:cNvSpPr>
              <a:spLocks noChangeArrowheads="1"/>
            </p:cNvSpPr>
            <p:nvPr/>
          </p:nvSpPr>
          <p:spPr bwMode="auto">
            <a:xfrm rot="-1002505">
              <a:off x="109" y="550"/>
              <a:ext cx="1860" cy="1196"/>
            </a:xfrm>
            <a:prstGeom prst="irregularSeal2">
              <a:avLst/>
            </a:prstGeom>
            <a:solidFill>
              <a:schemeClr val="bg1"/>
            </a:solidFill>
            <a:ln w="25400">
              <a:solidFill>
                <a:srgbClr val="FF99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s-ES" sz="2200" dirty="0">
                <a:solidFill>
                  <a:srgbClr val="FF6600"/>
                </a:solidFill>
                <a:latin typeface="Comic Sans MS" panose="030F0702030302020204" pitchFamily="66" charset="0"/>
              </a:endParaRPr>
            </a:p>
            <a:p>
              <a:pPr algn="ctr" eaLnBrk="1" hangingPunct="1"/>
              <a:r>
                <a:rPr lang="en-US" altLang="es-ES" sz="2200" dirty="0" err="1">
                  <a:latin typeface="Comic Sans MS" panose="030F0702030302020204" pitchFamily="66" charset="0"/>
                </a:rPr>
                <a:t>factores</a:t>
              </a:r>
              <a:r>
                <a:rPr lang="en-US" altLang="es-ES" sz="2200" dirty="0">
                  <a:latin typeface="Comic Sans MS" panose="030F0702030302020204" pitchFamily="66" charset="0"/>
                </a:rPr>
                <a:t> </a:t>
              </a:r>
            </a:p>
            <a:p>
              <a:pPr algn="ctr" eaLnBrk="1" hangingPunct="1"/>
              <a:r>
                <a:rPr lang="en-US" altLang="es-ES" sz="2200" dirty="0" err="1">
                  <a:latin typeface="Comic Sans MS" panose="030F0702030302020204" pitchFamily="66" charset="0"/>
                </a:rPr>
                <a:t>ambientales</a:t>
              </a:r>
              <a:endParaRPr lang="en-US" altLang="es-ES" sz="2200" dirty="0">
                <a:latin typeface="Comic Sans MS" panose="030F0702030302020204" pitchFamily="66" charset="0"/>
              </a:endParaRPr>
            </a:p>
          </p:txBody>
        </p:sp>
        <p:sp>
          <p:nvSpPr>
            <p:cNvPr id="19478" name="Text Box 50"/>
            <p:cNvSpPr txBox="1">
              <a:spLocks noChangeArrowheads="1"/>
            </p:cNvSpPr>
            <p:nvPr/>
          </p:nvSpPr>
          <p:spPr bwMode="auto">
            <a:xfrm>
              <a:off x="4134" y="1511"/>
              <a:ext cx="13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s-ES" sz="2200">
                  <a:latin typeface="Comic Sans MS" panose="030F0702030302020204" pitchFamily="66" charset="0"/>
                </a:rPr>
                <a:t>Diferencias  </a:t>
              </a:r>
            </a:p>
            <a:p>
              <a:pPr algn="ctr" eaLnBrk="1" hangingPunct="1"/>
              <a:r>
                <a:rPr lang="en-US" altLang="es-ES" sz="2200">
                  <a:latin typeface="Comic Sans MS" panose="030F0702030302020204" pitchFamily="66" charset="0"/>
                </a:rPr>
                <a:t>individuales</a:t>
              </a:r>
            </a:p>
          </p:txBody>
        </p:sp>
      </p:grpSp>
    </p:spTree>
    <p:extLst>
      <p:ext uri="{BB962C8B-B14F-4D97-AF65-F5344CB8AC3E}">
        <p14:creationId xmlns:p14="http://schemas.microsoft.com/office/powerpoint/2010/main" val="3942386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438400" y="514351"/>
            <a:ext cx="7391400" cy="1814513"/>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2800" b="1">
                <a:latin typeface="Arial Narrow" panose="020B0606020202030204" pitchFamily="34" charset="0"/>
              </a:rPr>
              <a:t>HOLLIN</a:t>
            </a:r>
          </a:p>
          <a:p>
            <a:pPr algn="ctr"/>
            <a:r>
              <a:rPr lang="es-MX" altLang="es-ES" sz="2800" b="1">
                <a:latin typeface="Arial Narrow" panose="020B0606020202030204" pitchFamily="34" charset="0"/>
              </a:rPr>
              <a:t>(mezcla de alquitranes e hidrocaburos policíclicos)</a:t>
            </a:r>
          </a:p>
          <a:p>
            <a:pPr algn="just"/>
            <a:r>
              <a:rPr lang="es-MX" altLang="es-ES" sz="2400" b="1" i="1">
                <a:latin typeface="Arial Narrow" panose="020B0606020202030204" pitchFamily="34" charset="0"/>
              </a:rPr>
              <a:t>TUMORES ESCROTALES EN LOS DESHOLLINADORES</a:t>
            </a:r>
            <a:r>
              <a:rPr lang="es-MX" altLang="es-ES" sz="2400" b="1">
                <a:latin typeface="Arial Narrow" panose="020B0606020202030204" pitchFamily="34" charset="0"/>
              </a:rPr>
              <a:t>.</a:t>
            </a:r>
            <a:r>
              <a:rPr lang="es-MX" altLang="es-ES" sz="2800" b="1">
                <a:latin typeface="Arial Narrow" panose="020B0606020202030204" pitchFamily="34" charset="0"/>
              </a:rPr>
              <a:t>   		           </a:t>
            </a:r>
            <a:r>
              <a:rPr lang="es-MX" altLang="es-ES" b="1">
                <a:latin typeface="Arial Narrow" panose="020B0606020202030204" pitchFamily="34" charset="0"/>
              </a:rPr>
              <a:t>Percival Pott  1775</a:t>
            </a:r>
            <a:endParaRPr lang="es-ES" altLang="es-ES" sz="2800" b="1">
              <a:latin typeface="Arial Narrow" panose="020B0606020202030204" pitchFamily="34" charset="0"/>
            </a:endParaRPr>
          </a:p>
        </p:txBody>
      </p:sp>
      <p:sp>
        <p:nvSpPr>
          <p:cNvPr id="27651" name="Rectangle 3"/>
          <p:cNvSpPr>
            <a:spLocks noChangeArrowheads="1"/>
          </p:cNvSpPr>
          <p:nvPr/>
        </p:nvSpPr>
        <p:spPr bwMode="auto">
          <a:xfrm>
            <a:off x="2438400" y="2571750"/>
            <a:ext cx="7391400" cy="1690688"/>
          </a:xfrm>
          <a:prstGeom prst="rect">
            <a:avLst/>
          </a:prstGeom>
          <a:solidFill>
            <a:schemeClr val="accent2"/>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2800" b="1" dirty="0">
                <a:latin typeface="Arial Narrow" panose="020B0606020202030204" pitchFamily="34" charset="0"/>
              </a:rPr>
              <a:t>ASBESTO</a:t>
            </a:r>
            <a:r>
              <a:rPr lang="es-MX" altLang="es-ES" sz="2400" b="1" dirty="0">
                <a:latin typeface="Arial Narrow" panose="020B0606020202030204" pitchFamily="34" charset="0"/>
              </a:rPr>
              <a:t>	</a:t>
            </a:r>
          </a:p>
          <a:p>
            <a:pPr algn="just"/>
            <a:r>
              <a:rPr lang="es-MX" altLang="es-ES" sz="2400" b="1" dirty="0">
                <a:solidFill>
                  <a:srgbClr val="FFFF00"/>
                </a:solidFill>
                <a:latin typeface="Arial Narrow" panose="020B0606020202030204" pitchFamily="34" charset="0"/>
              </a:rPr>
              <a:t>		                 </a:t>
            </a:r>
          </a:p>
          <a:p>
            <a:pPr algn="just"/>
            <a:r>
              <a:rPr lang="es-MX" altLang="es-ES" sz="2400" b="1" i="1" dirty="0">
                <a:latin typeface="Arial Narrow" panose="020B0606020202030204" pitchFamily="34" charset="0"/>
              </a:rPr>
              <a:t>MESOTELIOMA PLEURAL EN LOS TRABAJADORES INVOLUCRADOS EN SU PRODUCCIÓN Y EN SU USO.</a:t>
            </a:r>
            <a:endParaRPr lang="es-ES" altLang="es-ES" sz="2400" b="1" i="1" dirty="0">
              <a:latin typeface="Arial Narrow" panose="020B0606020202030204" pitchFamily="34" charset="0"/>
            </a:endParaRPr>
          </a:p>
        </p:txBody>
      </p:sp>
      <p:sp>
        <p:nvSpPr>
          <p:cNvPr id="27652" name="Rectangle 4"/>
          <p:cNvSpPr>
            <a:spLocks noChangeArrowheads="1"/>
          </p:cNvSpPr>
          <p:nvPr/>
        </p:nvSpPr>
        <p:spPr bwMode="auto">
          <a:xfrm>
            <a:off x="2438400" y="4524376"/>
            <a:ext cx="7391400" cy="1800225"/>
          </a:xfrm>
          <a:prstGeom prst="rect">
            <a:avLst/>
          </a:prstGeom>
          <a:solidFill>
            <a:schemeClr val="bg1"/>
          </a:solidFill>
          <a:ln w="762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30000"/>
              </a:spcBef>
            </a:pPr>
            <a:r>
              <a:rPr lang="es-MX" altLang="es-ES" sz="2800" b="1" dirty="0">
                <a:solidFill>
                  <a:schemeClr val="tx2"/>
                </a:solidFill>
                <a:latin typeface="Arial Narrow" panose="020B0606020202030204" pitchFamily="34" charset="0"/>
              </a:rPr>
              <a:t>CLORURO DE VINILO</a:t>
            </a:r>
          </a:p>
          <a:p>
            <a:pPr algn="just">
              <a:spcBef>
                <a:spcPct val="30000"/>
              </a:spcBef>
            </a:pPr>
            <a:r>
              <a:rPr lang="es-MX" altLang="es-ES" sz="1200" dirty="0">
                <a:solidFill>
                  <a:schemeClr val="tx2"/>
                </a:solidFill>
                <a:latin typeface="Arial Narrow" panose="020B0606020202030204" pitchFamily="34" charset="0"/>
              </a:rPr>
              <a:t> .</a:t>
            </a:r>
            <a:r>
              <a:rPr lang="es-MX" altLang="es-ES" sz="2400" b="1" i="1" dirty="0">
                <a:solidFill>
                  <a:schemeClr val="tx2"/>
                </a:solidFill>
                <a:latin typeface="Arial Narrow" panose="020B0606020202030204" pitchFamily="34" charset="0"/>
              </a:rPr>
              <a:t>ANGIOSARCOMA HEPATICO Y TUMORES CEREBRALES EN LOS TRABAJADORES DE LA INDUSTRIA DEL  PLASTICO.</a:t>
            </a:r>
          </a:p>
        </p:txBody>
      </p:sp>
      <p:sp>
        <p:nvSpPr>
          <p:cNvPr id="27653" name="Rectangle 7"/>
          <p:cNvSpPr>
            <a:spLocks noChangeArrowheads="1"/>
          </p:cNvSpPr>
          <p:nvPr/>
        </p:nvSpPr>
        <p:spPr bwMode="auto">
          <a:xfrm>
            <a:off x="3886200" y="0"/>
            <a:ext cx="3657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_tradnl" altLang="es-ES" sz="2800">
                <a:latin typeface="Times New Roman" panose="02020603050405020304" pitchFamily="18" charset="0"/>
              </a:rPr>
              <a:t>Agente Químicos</a:t>
            </a:r>
          </a:p>
        </p:txBody>
      </p:sp>
    </p:spTree>
    <p:extLst>
      <p:ext uri="{BB962C8B-B14F-4D97-AF65-F5344CB8AC3E}">
        <p14:creationId xmlns:p14="http://schemas.microsoft.com/office/powerpoint/2010/main" val="2979193010"/>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3000375" y="0"/>
            <a:ext cx="6248400" cy="572464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MX" altLang="es-ES" sz="2400" b="1" dirty="0">
                <a:solidFill>
                  <a:srgbClr val="0000CC"/>
                </a:solidFill>
                <a:effectLst>
                  <a:outerShdw blurRad="38100" dist="38100" dir="2700000" algn="tl">
                    <a:srgbClr val="000000"/>
                  </a:outerShdw>
                </a:effectLst>
                <a:latin typeface="Arial Narrow" panose="020B0606020202030204" pitchFamily="34" charset="0"/>
              </a:rPr>
              <a:t>CLASIFICACIÓN DE AGENTES CARCINOGENOS  DE LA AGENCIA INTERNACIONAL PARA EL ESTUDIO DEL CÁNCER (IARC</a:t>
            </a:r>
            <a:r>
              <a:rPr lang="es-MX" altLang="es-ES" sz="2000" b="1" dirty="0">
                <a:solidFill>
                  <a:srgbClr val="0000CC"/>
                </a:solidFill>
                <a:effectLst>
                  <a:outerShdw blurRad="38100" dist="38100" dir="2700000" algn="tl">
                    <a:srgbClr val="000000"/>
                  </a:outerShdw>
                </a:effectLst>
                <a:latin typeface="Arial Narrow" panose="020B0606020202030204" pitchFamily="34" charset="0"/>
              </a:rPr>
              <a:t>)</a:t>
            </a:r>
          </a:p>
          <a:p>
            <a:pPr algn="ctr">
              <a:spcBef>
                <a:spcPct val="50000"/>
              </a:spcBef>
              <a:defRPr/>
            </a:pPr>
            <a:endParaRPr lang="es-MX" altLang="es-ES" sz="2000" b="1" dirty="0">
              <a:solidFill>
                <a:srgbClr val="0000CC"/>
              </a:solidFill>
              <a:effectLst>
                <a:outerShdw blurRad="38100" dist="38100" dir="2700000" algn="tl">
                  <a:srgbClr val="000000"/>
                </a:outerShdw>
              </a:effectLst>
              <a:latin typeface="Arial Narrow" panose="020B0606020202030204" pitchFamily="34" charset="0"/>
            </a:endParaRPr>
          </a:p>
          <a:p>
            <a:pPr algn="ctr">
              <a:spcBef>
                <a:spcPct val="50000"/>
              </a:spcBef>
              <a:defRPr/>
            </a:pPr>
            <a:r>
              <a:rPr lang="es-MX" altLang="es-ES" sz="2000" b="1" dirty="0">
                <a:solidFill>
                  <a:schemeClr val="bg1"/>
                </a:solidFill>
                <a:effectLst>
                  <a:outerShdw blurRad="38100" dist="38100" dir="2700000" algn="tl">
                    <a:srgbClr val="000000"/>
                  </a:outerShdw>
                </a:effectLst>
                <a:latin typeface="Arial Narrow" panose="020B0606020202030204" pitchFamily="34" charset="0"/>
              </a:rPr>
              <a:t>GRUPO I  EVIDENCIA SUFICIENTE EN HUMANOS</a:t>
            </a:r>
            <a:r>
              <a:rPr lang="es-MX" altLang="es-ES" sz="2000" b="1" dirty="0">
                <a:solidFill>
                  <a:schemeClr val="bg2"/>
                </a:solidFill>
                <a:effectLst>
                  <a:outerShdw blurRad="38100" dist="38100" dir="2700000" algn="tl">
                    <a:srgbClr val="000000"/>
                  </a:outerShdw>
                </a:effectLst>
                <a:latin typeface="Arial Narrow" panose="020B0606020202030204" pitchFamily="34" charset="0"/>
              </a:rPr>
              <a:t> </a:t>
            </a:r>
          </a:p>
          <a:p>
            <a:pPr algn="ctr">
              <a:spcBef>
                <a:spcPct val="50000"/>
              </a:spcBef>
              <a:defRPr/>
            </a:pPr>
            <a:r>
              <a:rPr lang="es-MX" altLang="es-ES" sz="2000" b="1" dirty="0">
                <a:solidFill>
                  <a:srgbClr val="0000CC"/>
                </a:solidFill>
                <a:effectLst>
                  <a:outerShdw blurRad="38100" dist="38100" dir="2700000" algn="tl">
                    <a:srgbClr val="000000"/>
                  </a:outerShdw>
                </a:effectLst>
                <a:latin typeface="Arial Narrow" panose="020B0606020202030204" pitchFamily="34" charset="0"/>
              </a:rPr>
              <a:t>GRUPO 2a EVIDENCIA SUFICIENTE  EN ANIMALES </a:t>
            </a:r>
          </a:p>
          <a:p>
            <a:pPr algn="ctr">
              <a:spcBef>
                <a:spcPct val="50000"/>
              </a:spcBef>
              <a:defRPr/>
            </a:pPr>
            <a:r>
              <a:rPr lang="es-MX" altLang="es-ES" sz="2000" b="1" dirty="0">
                <a:solidFill>
                  <a:srgbClr val="0000CC"/>
                </a:solidFill>
                <a:effectLst>
                  <a:outerShdw blurRad="38100" dist="38100" dir="2700000" algn="tl">
                    <a:srgbClr val="000000"/>
                  </a:outerShdw>
                </a:effectLst>
                <a:latin typeface="Arial Narrow" panose="020B0606020202030204" pitchFamily="34" charset="0"/>
              </a:rPr>
              <a:t>PROBABLE CARCINÓGENO HUMANO</a:t>
            </a:r>
          </a:p>
          <a:p>
            <a:pPr algn="ctr">
              <a:spcBef>
                <a:spcPct val="50000"/>
              </a:spcBef>
              <a:defRPr/>
            </a:pPr>
            <a:r>
              <a:rPr lang="es-MX" altLang="es-ES" sz="2000" b="1" dirty="0">
                <a:solidFill>
                  <a:schemeClr val="bg1"/>
                </a:solidFill>
                <a:effectLst>
                  <a:outerShdw blurRad="38100" dist="38100" dir="2700000" algn="tl">
                    <a:srgbClr val="000000"/>
                  </a:outerShdw>
                </a:effectLst>
                <a:latin typeface="Arial Narrow" panose="020B0606020202030204" pitchFamily="34" charset="0"/>
              </a:rPr>
              <a:t>GRUPO 3 EVIDENCIA LIMITADA</a:t>
            </a:r>
            <a:r>
              <a:rPr lang="es-MX" altLang="es-ES" sz="2000" b="1" dirty="0">
                <a:solidFill>
                  <a:schemeClr val="bg2"/>
                </a:solidFill>
                <a:effectLst>
                  <a:outerShdw blurRad="38100" dist="38100" dir="2700000" algn="tl">
                    <a:srgbClr val="000000"/>
                  </a:outerShdw>
                </a:effectLst>
                <a:latin typeface="Arial Narrow" panose="020B0606020202030204" pitchFamily="34" charset="0"/>
              </a:rPr>
              <a:t> </a:t>
            </a:r>
          </a:p>
          <a:p>
            <a:pPr algn="ctr">
              <a:spcBef>
                <a:spcPct val="50000"/>
              </a:spcBef>
              <a:defRPr/>
            </a:pPr>
            <a:r>
              <a:rPr lang="es-MX" altLang="es-ES" sz="2000" b="1" dirty="0">
                <a:effectLst>
                  <a:outerShdw blurRad="38100" dist="38100" dir="2700000" algn="tl">
                    <a:srgbClr val="000000"/>
                  </a:outerShdw>
                </a:effectLst>
                <a:latin typeface="Arial Narrow" panose="020B0606020202030204" pitchFamily="34" charset="0"/>
              </a:rPr>
              <a:t>GRUPO 4 EVIDENCIA SUGIERE QUE NO ES UN</a:t>
            </a:r>
          </a:p>
          <a:p>
            <a:pPr algn="ctr">
              <a:spcBef>
                <a:spcPct val="50000"/>
              </a:spcBef>
              <a:defRPr/>
            </a:pPr>
            <a:r>
              <a:rPr lang="es-MX" altLang="es-ES" sz="2000" b="1" dirty="0">
                <a:effectLst>
                  <a:outerShdw blurRad="38100" dist="38100" dir="2700000" algn="tl">
                    <a:srgbClr val="000000"/>
                  </a:outerShdw>
                </a:effectLst>
                <a:latin typeface="Arial Narrow" panose="020B0606020202030204" pitchFamily="34" charset="0"/>
              </a:rPr>
              <a:t>CARCINÓGENO PARA EL HUMANO</a:t>
            </a:r>
            <a:endParaRPr lang="es-MX" altLang="es-ES" sz="2800" b="1" dirty="0">
              <a:effectLst>
                <a:outerShdw blurRad="38100" dist="38100" dir="2700000" algn="tl">
                  <a:srgbClr val="000000"/>
                </a:outerShdw>
              </a:effectLst>
              <a:latin typeface="Arial Narrow" panose="020B0606020202030204" pitchFamily="34" charset="0"/>
            </a:endParaRPr>
          </a:p>
          <a:p>
            <a:pPr algn="ctr">
              <a:spcBef>
                <a:spcPct val="50000"/>
              </a:spcBef>
              <a:defRPr/>
            </a:pPr>
            <a:endParaRPr lang="es-MX" altLang="es-ES" sz="2800" b="1" dirty="0">
              <a:solidFill>
                <a:srgbClr val="FFFF00"/>
              </a:solidFill>
              <a:effectLst>
                <a:outerShdw blurRad="38100" dist="38100" dir="2700000" algn="tl">
                  <a:srgbClr val="000000"/>
                </a:outerShdw>
              </a:effectLst>
              <a:latin typeface="Arial Narrow" panose="020B0606020202030204" pitchFamily="34" charset="0"/>
            </a:endParaRPr>
          </a:p>
          <a:p>
            <a:pPr algn="ctr">
              <a:spcBef>
                <a:spcPct val="50000"/>
              </a:spcBef>
              <a:defRPr/>
            </a:pPr>
            <a:endParaRPr lang="es-MX" altLang="es-ES" sz="2800" b="1" dirty="0">
              <a:solidFill>
                <a:schemeClr val="bg1"/>
              </a:solidFill>
              <a:effectLst>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1075712232"/>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5_0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25" y="1607390"/>
            <a:ext cx="48768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497901" y="1607390"/>
            <a:ext cx="6096000" cy="3707682"/>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defRPr/>
            </a:pPr>
            <a:r>
              <a:rPr lang="es-MX" sz="2800" b="1" dirty="0">
                <a:solidFill>
                  <a:prstClr val="black"/>
                </a:solidFill>
              </a:rPr>
              <a:t>Al grupo 1 de </a:t>
            </a:r>
            <a:r>
              <a:rPr lang="es-MX" sz="2800" b="1" dirty="0" err="1">
                <a:solidFill>
                  <a:prstClr val="black"/>
                </a:solidFill>
              </a:rPr>
              <a:t>carcinogenos</a:t>
            </a:r>
            <a:r>
              <a:rPr lang="es-MX" sz="2800" b="1" dirty="0">
                <a:solidFill>
                  <a:prstClr val="black"/>
                </a:solidFill>
              </a:rPr>
              <a:t> humanos pertenecen:</a:t>
            </a:r>
          </a:p>
          <a:p>
            <a:pPr marL="228600" lvl="0" indent="-228600">
              <a:lnSpc>
                <a:spcPct val="90000"/>
              </a:lnSpc>
              <a:spcBef>
                <a:spcPts val="1000"/>
              </a:spcBef>
              <a:buFont typeface="Arial" panose="020B0604020202020204" pitchFamily="34" charset="0"/>
              <a:buChar char="•"/>
              <a:defRPr/>
            </a:pPr>
            <a:r>
              <a:rPr lang="es-MX" sz="2800" dirty="0">
                <a:solidFill>
                  <a:srgbClr val="70AD47"/>
                </a:solidFill>
              </a:rPr>
              <a:t>Infecciones</a:t>
            </a:r>
            <a:r>
              <a:rPr lang="es-MX" sz="2800" dirty="0">
                <a:solidFill>
                  <a:prstClr val="black"/>
                </a:solidFill>
              </a:rPr>
              <a:t>: VPH, </a:t>
            </a:r>
            <a:r>
              <a:rPr lang="es-MX" sz="2800" dirty="0" err="1">
                <a:solidFill>
                  <a:prstClr val="black"/>
                </a:solidFill>
              </a:rPr>
              <a:t>Helicobacter</a:t>
            </a:r>
            <a:r>
              <a:rPr lang="es-MX" sz="2800" dirty="0">
                <a:solidFill>
                  <a:prstClr val="black"/>
                </a:solidFill>
              </a:rPr>
              <a:t> pylori, </a:t>
            </a:r>
          </a:p>
          <a:p>
            <a:pPr marL="228600" lvl="0" indent="-228600">
              <a:lnSpc>
                <a:spcPct val="90000"/>
              </a:lnSpc>
              <a:spcBef>
                <a:spcPts val="1000"/>
              </a:spcBef>
              <a:buFont typeface="Arial" panose="020B0604020202020204" pitchFamily="34" charset="0"/>
              <a:buChar char="•"/>
              <a:defRPr/>
            </a:pPr>
            <a:r>
              <a:rPr lang="es-MX" sz="2800" dirty="0">
                <a:solidFill>
                  <a:srgbClr val="FF3300"/>
                </a:solidFill>
              </a:rPr>
              <a:t>Radiaciones</a:t>
            </a:r>
            <a:r>
              <a:rPr lang="es-MX" sz="2800" dirty="0">
                <a:solidFill>
                  <a:prstClr val="black"/>
                </a:solidFill>
              </a:rPr>
              <a:t>: Rayos X, Radiación ultravioleta.</a:t>
            </a:r>
          </a:p>
          <a:p>
            <a:pPr marL="228600" lvl="0" indent="-228600">
              <a:lnSpc>
                <a:spcPct val="90000"/>
              </a:lnSpc>
              <a:spcBef>
                <a:spcPts val="1000"/>
              </a:spcBef>
              <a:buFont typeface="Arial" panose="020B0604020202020204" pitchFamily="34" charset="0"/>
              <a:buChar char="•"/>
              <a:defRPr/>
            </a:pPr>
            <a:r>
              <a:rPr lang="es-MX" sz="2800" dirty="0">
                <a:solidFill>
                  <a:srgbClr val="0000FF"/>
                </a:solidFill>
              </a:rPr>
              <a:t>Químicos</a:t>
            </a:r>
            <a:r>
              <a:rPr lang="es-MX" sz="2800" dirty="0">
                <a:solidFill>
                  <a:prstClr val="black"/>
                </a:solidFill>
              </a:rPr>
              <a:t>: Berilio, </a:t>
            </a:r>
            <a:r>
              <a:rPr lang="es-MX" sz="2800" dirty="0" err="1">
                <a:solidFill>
                  <a:prstClr val="black"/>
                </a:solidFill>
              </a:rPr>
              <a:t>Asbesto,Benzeno,Tomoxifen</a:t>
            </a:r>
            <a:endParaRPr lang="es-MX" sz="2800" dirty="0">
              <a:solidFill>
                <a:prstClr val="black"/>
              </a:solidFill>
            </a:endParaRPr>
          </a:p>
          <a:p>
            <a:pPr lvl="0">
              <a:lnSpc>
                <a:spcPct val="90000"/>
              </a:lnSpc>
              <a:spcBef>
                <a:spcPts val="1000"/>
              </a:spcBef>
              <a:defRPr/>
            </a:pPr>
            <a:r>
              <a:rPr lang="es-MX" sz="2800" dirty="0" err="1">
                <a:solidFill>
                  <a:prstClr val="black"/>
                </a:solidFill>
              </a:rPr>
              <a:t>Ciclofosfamida,material</a:t>
            </a:r>
            <a:r>
              <a:rPr lang="es-MX" sz="2800" dirty="0">
                <a:solidFill>
                  <a:prstClr val="black"/>
                </a:solidFill>
              </a:rPr>
              <a:t> </a:t>
            </a:r>
            <a:r>
              <a:rPr lang="es-MX" sz="2800" dirty="0" err="1">
                <a:solidFill>
                  <a:prstClr val="black"/>
                </a:solidFill>
              </a:rPr>
              <a:t>particulado</a:t>
            </a:r>
            <a:r>
              <a:rPr lang="es-MX" sz="2800" dirty="0">
                <a:solidFill>
                  <a:prstClr val="black"/>
                </a:solidFill>
              </a:rPr>
              <a:t>.</a:t>
            </a:r>
            <a:endParaRPr lang="es-ES" sz="2800" dirty="0">
              <a:solidFill>
                <a:prstClr val="black"/>
              </a:solidFill>
            </a:endParaRPr>
          </a:p>
        </p:txBody>
      </p:sp>
      <p:sp>
        <p:nvSpPr>
          <p:cNvPr id="3" name="Título 2"/>
          <p:cNvSpPr>
            <a:spLocks noGrp="1"/>
          </p:cNvSpPr>
          <p:nvPr>
            <p:ph type="title"/>
          </p:nvPr>
        </p:nvSpPr>
        <p:spPr/>
        <p:txBody>
          <a:bodyPr/>
          <a:lstStyle/>
          <a:p>
            <a:r>
              <a:rPr lang="es-ES" altLang="es-ES" dirty="0"/>
              <a:t>CARCINOGENOS (IARC)</a:t>
            </a:r>
            <a:endParaRPr lang="es-ES" dirty="0"/>
          </a:p>
        </p:txBody>
      </p:sp>
      <p:sp>
        <p:nvSpPr>
          <p:cNvPr id="4" name="Marcador de contenido 3"/>
          <p:cNvSpPr>
            <a:spLocks noGrp="1"/>
          </p:cNvSpPr>
          <p:nvPr>
            <p:ph idx="1"/>
          </p:nvPr>
        </p:nvSpPr>
        <p:spPr>
          <a:xfrm>
            <a:off x="519022" y="1440689"/>
            <a:ext cx="10938970" cy="4351338"/>
          </a:xfrm>
        </p:spPr>
        <p:txBody>
          <a:bodyPr/>
          <a:lstStyle/>
          <a:p>
            <a:pPr marL="0" indent="0">
              <a:buNone/>
            </a:pPr>
            <a:endParaRPr lang="es-ES" dirty="0"/>
          </a:p>
        </p:txBody>
      </p:sp>
      <p:sp>
        <p:nvSpPr>
          <p:cNvPr id="5" name="CuadroTexto 4">
            <a:extLst>
              <a:ext uri="{FF2B5EF4-FFF2-40B4-BE49-F238E27FC236}">
                <a16:creationId xmlns:a16="http://schemas.microsoft.com/office/drawing/2014/main" id="{C3DDAE60-99AB-4DBC-88CA-190113E9B708}"/>
              </a:ext>
            </a:extLst>
          </p:cNvPr>
          <p:cNvSpPr txBox="1"/>
          <p:nvPr/>
        </p:nvSpPr>
        <p:spPr>
          <a:xfrm>
            <a:off x="5635869" y="5250610"/>
            <a:ext cx="5416062" cy="646331"/>
          </a:xfrm>
          <a:prstGeom prst="rect">
            <a:avLst/>
          </a:prstGeom>
          <a:noFill/>
        </p:spPr>
        <p:txBody>
          <a:bodyPr wrap="square" rtlCol="0">
            <a:spAutoFit/>
          </a:bodyPr>
          <a:lstStyle/>
          <a:p>
            <a:r>
              <a:rPr lang="es-MX" b="1"/>
              <a:t>Son 120 los factores que la IARC reconoce como carcinógenos humanos. </a:t>
            </a:r>
            <a:endParaRPr lang="es-ES" b="1" dirty="0"/>
          </a:p>
        </p:txBody>
      </p:sp>
    </p:spTree>
    <p:extLst>
      <p:ext uri="{BB962C8B-B14F-4D97-AF65-F5344CB8AC3E}">
        <p14:creationId xmlns:p14="http://schemas.microsoft.com/office/powerpoint/2010/main" val="3637367542"/>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97037" y="369277"/>
            <a:ext cx="8485517" cy="1356946"/>
          </a:xfrm>
          <a:solidFill>
            <a:srgbClr val="003366"/>
          </a:solidFill>
        </p:spPr>
        <p:txBody>
          <a:bodyPr/>
          <a:lstStyle/>
          <a:p>
            <a:r>
              <a:rPr lang="es-MX" altLang="es-ES" sz="2500" b="1" dirty="0">
                <a:solidFill>
                  <a:srgbClr val="FFFF00"/>
                </a:solidFill>
              </a:rPr>
              <a:t>ORGANISMOS CAUSANTES DE INFECCIONES  ASOCIADOS  CON CÀNCER</a:t>
            </a:r>
            <a:r>
              <a:rPr lang="es-MX" altLang="es-ES" sz="1500" dirty="0"/>
              <a:t>  </a:t>
            </a:r>
            <a:r>
              <a:rPr lang="es-MX" altLang="es-ES" sz="3400" dirty="0"/>
              <a:t> </a:t>
            </a:r>
            <a:endParaRPr lang="es-ES" altLang="es-ES" sz="3400" dirty="0"/>
          </a:p>
        </p:txBody>
      </p:sp>
      <p:sp>
        <p:nvSpPr>
          <p:cNvPr id="26627" name="Rectangle 3"/>
          <p:cNvSpPr>
            <a:spLocks noGrp="1" noChangeArrowheads="1"/>
          </p:cNvSpPr>
          <p:nvPr>
            <p:ph type="body" idx="1"/>
          </p:nvPr>
        </p:nvSpPr>
        <p:spPr>
          <a:xfrm>
            <a:off x="1524000" y="1828799"/>
            <a:ext cx="8485517" cy="4870067"/>
          </a:xfrm>
          <a:solidFill>
            <a:schemeClr val="bg1"/>
          </a:solidFill>
        </p:spPr>
        <p:txBody>
          <a:bodyPr/>
          <a:lstStyle/>
          <a:p>
            <a:r>
              <a:rPr lang="es-MX" altLang="es-ES" dirty="0"/>
              <a:t>Virus:         </a:t>
            </a:r>
            <a:r>
              <a:rPr lang="es-MX" altLang="es-ES" sz="3600" b="1" i="1" dirty="0"/>
              <a:t>Papiloma </a:t>
            </a:r>
          </a:p>
          <a:p>
            <a:pPr>
              <a:buFont typeface="Wingdings" panose="05000000000000000000" pitchFamily="2" charset="2"/>
              <a:buNone/>
            </a:pPr>
            <a:r>
              <a:rPr lang="es-MX" altLang="es-ES" sz="3600" b="1" i="1" dirty="0"/>
              <a:t>		         Epstein Barr,               	                     	         Hepatitis B y C. </a:t>
            </a:r>
          </a:p>
          <a:p>
            <a:r>
              <a:rPr lang="es-MX" altLang="es-ES" dirty="0"/>
              <a:t>Bacteria</a:t>
            </a:r>
            <a:r>
              <a:rPr lang="es-MX" altLang="es-ES" sz="1800" i="1" dirty="0"/>
              <a:t>:      </a:t>
            </a:r>
            <a:r>
              <a:rPr lang="es-MX" altLang="es-ES" sz="3600" b="1" i="1" dirty="0" err="1"/>
              <a:t>Helicobacter</a:t>
            </a:r>
            <a:r>
              <a:rPr lang="es-MX" altLang="es-ES" sz="3600" b="1" i="1" dirty="0"/>
              <a:t> pylori.</a:t>
            </a:r>
          </a:p>
          <a:p>
            <a:r>
              <a:rPr lang="es-MX" altLang="es-ES" dirty="0" err="1"/>
              <a:t>Parasitos</a:t>
            </a:r>
            <a:r>
              <a:rPr lang="es-MX" altLang="es-ES" dirty="0"/>
              <a:t>: </a:t>
            </a:r>
            <a:r>
              <a:rPr lang="es-MX" altLang="es-ES" sz="3600" b="1" i="1" dirty="0" err="1"/>
              <a:t>Schistosoma</a:t>
            </a:r>
            <a:r>
              <a:rPr lang="es-MX" altLang="es-ES" sz="3600" b="1" i="1" dirty="0"/>
              <a:t> </a:t>
            </a:r>
            <a:r>
              <a:rPr lang="es-MX" altLang="es-ES" sz="3600" b="1" i="1" dirty="0" err="1"/>
              <a:t>Haematobium</a:t>
            </a:r>
            <a:endParaRPr lang="es-MX" altLang="es-ES" sz="3600" b="1" i="1" dirty="0"/>
          </a:p>
          <a:p>
            <a:pPr>
              <a:buFont typeface="Wingdings" panose="05000000000000000000" pitchFamily="2" charset="2"/>
              <a:buNone/>
            </a:pPr>
            <a:r>
              <a:rPr lang="es-MX" altLang="es-ES" sz="3600" b="1" i="1" dirty="0"/>
              <a:t>                </a:t>
            </a:r>
            <a:r>
              <a:rPr lang="es-MX" altLang="es-ES" sz="3600" b="1" i="1" dirty="0" err="1"/>
              <a:t>Ophistorchis</a:t>
            </a:r>
            <a:r>
              <a:rPr lang="es-MX" altLang="es-ES" sz="3600" b="1" i="1" dirty="0"/>
              <a:t> </a:t>
            </a:r>
            <a:r>
              <a:rPr lang="es-MX" altLang="es-ES" sz="3600" b="1" i="1" dirty="0" err="1"/>
              <a:t>viverrini</a:t>
            </a:r>
            <a:endParaRPr lang="es-MX" altLang="es-ES" sz="3600" b="1" i="1" dirty="0"/>
          </a:p>
        </p:txBody>
      </p:sp>
      <p:sp>
        <p:nvSpPr>
          <p:cNvPr id="2" name="CuadroTexto 1"/>
          <p:cNvSpPr txBox="1"/>
          <p:nvPr/>
        </p:nvSpPr>
        <p:spPr>
          <a:xfrm>
            <a:off x="2182482" y="5313872"/>
            <a:ext cx="7603355" cy="1384995"/>
          </a:xfrm>
          <a:prstGeom prst="rect">
            <a:avLst/>
          </a:prstGeom>
          <a:noFill/>
        </p:spPr>
        <p:txBody>
          <a:bodyPr wrap="square" rtlCol="0">
            <a:spAutoFit/>
          </a:bodyPr>
          <a:lstStyle/>
          <a:p>
            <a:r>
              <a:rPr lang="es-MX" sz="2800" b="1" dirty="0"/>
              <a:t>Bacterias en el colon ?</a:t>
            </a:r>
          </a:p>
          <a:p>
            <a:r>
              <a:rPr lang="es-MX" sz="2800" b="1" dirty="0"/>
              <a:t>Neurocisticercosis  se ha asociado con glioblastoma y con cánceres </a:t>
            </a:r>
            <a:r>
              <a:rPr lang="es-MX" sz="2800" b="1" dirty="0" err="1"/>
              <a:t>hematologicos</a:t>
            </a:r>
            <a:r>
              <a:rPr lang="es-MX" sz="2800" b="1" dirty="0"/>
              <a:t>?</a:t>
            </a:r>
            <a:endParaRPr lang="es-ES" sz="2800" b="1" dirty="0"/>
          </a:p>
        </p:txBody>
      </p:sp>
    </p:spTree>
    <p:extLst>
      <p:ext uri="{BB962C8B-B14F-4D97-AF65-F5344CB8AC3E}">
        <p14:creationId xmlns:p14="http://schemas.microsoft.com/office/powerpoint/2010/main" val="41477541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09800" y="457200"/>
            <a:ext cx="7772400" cy="1143000"/>
          </a:xfrm>
        </p:spPr>
        <p:txBody>
          <a:bodyPr>
            <a:normAutofit fontScale="90000"/>
          </a:bodyPr>
          <a:lstStyle/>
          <a:p>
            <a:br>
              <a:rPr lang="es-MX" altLang="es-ES" sz="2500" b="1">
                <a:solidFill>
                  <a:srgbClr val="FF7C80"/>
                </a:solidFill>
              </a:rPr>
            </a:br>
            <a:r>
              <a:rPr lang="es-MX" altLang="es-ES" sz="2500" b="1">
                <a:solidFill>
                  <a:srgbClr val="FF7C80"/>
                </a:solidFill>
                <a:latin typeface="Showcard Gothic" panose="04020904020102020604" pitchFamily="82" charset="0"/>
              </a:rPr>
              <a:t>Grado de carcinogenicidad </a:t>
            </a:r>
            <a:br>
              <a:rPr lang="es-MX" altLang="es-ES" sz="2500" b="1">
                <a:solidFill>
                  <a:srgbClr val="FF7C80"/>
                </a:solidFill>
                <a:latin typeface="Showcard Gothic" panose="04020904020102020604" pitchFamily="82" charset="0"/>
              </a:rPr>
            </a:br>
            <a:r>
              <a:rPr lang="es-MX" altLang="es-ES" sz="2500" b="1">
                <a:solidFill>
                  <a:srgbClr val="FF7C80"/>
                </a:solidFill>
                <a:latin typeface="Showcard Gothic" panose="04020904020102020604" pitchFamily="82" charset="0"/>
              </a:rPr>
              <a:t>de algunos productos químicos</a:t>
            </a:r>
            <a:r>
              <a:rPr lang="es-MX" altLang="es-ES" sz="2500" b="1">
                <a:solidFill>
                  <a:srgbClr val="FF7C80"/>
                </a:solidFill>
              </a:rPr>
              <a:t> </a:t>
            </a:r>
            <a:br>
              <a:rPr lang="es-MX" altLang="es-ES" sz="2500" b="1">
                <a:solidFill>
                  <a:srgbClr val="FF7C80"/>
                </a:solidFill>
              </a:rPr>
            </a:br>
            <a:endParaRPr lang="es-ES" altLang="es-ES" sz="2500" b="1">
              <a:solidFill>
                <a:srgbClr val="FF7C80"/>
              </a:solidFill>
            </a:endParaRPr>
          </a:p>
        </p:txBody>
      </p:sp>
      <p:grpSp>
        <p:nvGrpSpPr>
          <p:cNvPr id="24579" name="Group 3"/>
          <p:cNvGrpSpPr>
            <a:grpSpLocks/>
          </p:cNvGrpSpPr>
          <p:nvPr/>
        </p:nvGrpSpPr>
        <p:grpSpPr bwMode="auto">
          <a:xfrm>
            <a:off x="2063750" y="1844675"/>
            <a:ext cx="7772400" cy="4408488"/>
            <a:chOff x="480" y="1344"/>
            <a:chExt cx="4896" cy="2777"/>
          </a:xfrm>
        </p:grpSpPr>
        <p:sp>
          <p:nvSpPr>
            <p:cNvPr id="24580" name="Rectangle 4"/>
            <p:cNvSpPr>
              <a:spLocks noChangeArrowheads="1"/>
            </p:cNvSpPr>
            <p:nvPr/>
          </p:nvSpPr>
          <p:spPr bwMode="auto">
            <a:xfrm>
              <a:off x="4152" y="3437"/>
              <a:ext cx="1224" cy="288"/>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a:solidFill>
                    <a:schemeClr val="accent1"/>
                  </a:solidFill>
                  <a:latin typeface="Times New Roman" panose="02020603050405020304" pitchFamily="18" charset="0"/>
                </a:rPr>
                <a:t>Suficiente</a:t>
              </a:r>
              <a:endParaRPr lang="es-ES" altLang="es-ES" sz="1600">
                <a:solidFill>
                  <a:schemeClr val="accent1"/>
                </a:solidFill>
                <a:latin typeface="Times New Roman" panose="02020603050405020304" pitchFamily="18" charset="0"/>
              </a:endParaRPr>
            </a:p>
          </p:txBody>
        </p:sp>
        <p:sp>
          <p:nvSpPr>
            <p:cNvPr id="24581" name="Rectangle 5"/>
            <p:cNvSpPr>
              <a:spLocks noChangeArrowheads="1"/>
            </p:cNvSpPr>
            <p:nvPr/>
          </p:nvSpPr>
          <p:spPr bwMode="auto">
            <a:xfrm>
              <a:off x="2928" y="3437"/>
              <a:ext cx="1224" cy="288"/>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chemeClr val="accent1"/>
                  </a:solidFill>
                  <a:latin typeface="Times New Roman" panose="02020603050405020304" pitchFamily="18" charset="0"/>
                </a:rPr>
                <a:t>Inadecuada</a:t>
              </a:r>
              <a:endParaRPr lang="es-ES" altLang="es-ES" sz="1600" b="1">
                <a:solidFill>
                  <a:schemeClr val="accent1"/>
                </a:solidFill>
                <a:latin typeface="Times New Roman" panose="02020603050405020304" pitchFamily="18" charset="0"/>
              </a:endParaRPr>
            </a:p>
          </p:txBody>
        </p:sp>
        <p:sp>
          <p:nvSpPr>
            <p:cNvPr id="24582" name="Rectangle 6"/>
            <p:cNvSpPr>
              <a:spLocks noChangeArrowheads="1"/>
            </p:cNvSpPr>
            <p:nvPr/>
          </p:nvSpPr>
          <p:spPr bwMode="auto">
            <a:xfrm>
              <a:off x="1056" y="3437"/>
              <a:ext cx="1872" cy="288"/>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1600" b="1">
                  <a:latin typeface="Times New Roman" panose="02020603050405020304" pitchFamily="18" charset="0"/>
                </a:rPr>
                <a:t>DDT</a:t>
              </a:r>
            </a:p>
          </p:txBody>
        </p:sp>
        <p:sp>
          <p:nvSpPr>
            <p:cNvPr id="24583" name="Rectangle 7"/>
            <p:cNvSpPr>
              <a:spLocks noChangeArrowheads="1"/>
            </p:cNvSpPr>
            <p:nvPr/>
          </p:nvSpPr>
          <p:spPr bwMode="auto">
            <a:xfrm>
              <a:off x="480" y="3437"/>
              <a:ext cx="576" cy="288"/>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a:latin typeface="Times New Roman" panose="02020603050405020304" pitchFamily="18" charset="0"/>
                </a:rPr>
                <a:t>2B</a:t>
              </a:r>
              <a:endParaRPr lang="es-ES" altLang="es-ES" sz="1600">
                <a:latin typeface="Times New Roman" panose="02020603050405020304" pitchFamily="18" charset="0"/>
              </a:endParaRPr>
            </a:p>
          </p:txBody>
        </p:sp>
        <p:sp>
          <p:nvSpPr>
            <p:cNvPr id="24584" name="Rectangle 8"/>
            <p:cNvSpPr>
              <a:spLocks noChangeArrowheads="1"/>
            </p:cNvSpPr>
            <p:nvPr/>
          </p:nvSpPr>
          <p:spPr bwMode="auto">
            <a:xfrm>
              <a:off x="480" y="3725"/>
              <a:ext cx="576" cy="3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3</a:t>
              </a:r>
              <a:endParaRPr lang="es-ES" altLang="es-ES" sz="1600" b="1">
                <a:latin typeface="Times New Roman" panose="02020603050405020304" pitchFamily="18" charset="0"/>
              </a:endParaRPr>
            </a:p>
          </p:txBody>
        </p:sp>
        <p:sp>
          <p:nvSpPr>
            <p:cNvPr id="24585" name="Rectangle 9"/>
            <p:cNvSpPr>
              <a:spLocks noChangeArrowheads="1"/>
            </p:cNvSpPr>
            <p:nvPr/>
          </p:nvSpPr>
          <p:spPr bwMode="auto">
            <a:xfrm>
              <a:off x="485" y="3149"/>
              <a:ext cx="576"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a:latin typeface="Times New Roman" panose="02020603050405020304" pitchFamily="18" charset="0"/>
                </a:rPr>
                <a:t>2B</a:t>
              </a:r>
              <a:endParaRPr lang="es-ES" altLang="es-ES" sz="1600">
                <a:latin typeface="Times New Roman" panose="02020603050405020304" pitchFamily="18" charset="0"/>
              </a:endParaRPr>
            </a:p>
          </p:txBody>
        </p:sp>
        <p:sp>
          <p:nvSpPr>
            <p:cNvPr id="24586" name="Rectangle 10"/>
            <p:cNvSpPr>
              <a:spLocks noChangeArrowheads="1"/>
            </p:cNvSpPr>
            <p:nvPr/>
          </p:nvSpPr>
          <p:spPr bwMode="auto">
            <a:xfrm>
              <a:off x="480" y="2861"/>
              <a:ext cx="576"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2800">
                  <a:latin typeface="Times New Roman" panose="02020603050405020304" pitchFamily="18" charset="0"/>
                </a:rPr>
                <a:t>2A</a:t>
              </a:r>
              <a:endParaRPr lang="es-ES" altLang="es-ES" sz="1600">
                <a:latin typeface="Times New Roman" panose="02020603050405020304" pitchFamily="18" charset="0"/>
              </a:endParaRPr>
            </a:p>
          </p:txBody>
        </p:sp>
        <p:sp>
          <p:nvSpPr>
            <p:cNvPr id="24587" name="Rectangle 11"/>
            <p:cNvSpPr>
              <a:spLocks noChangeArrowheads="1"/>
            </p:cNvSpPr>
            <p:nvPr/>
          </p:nvSpPr>
          <p:spPr bwMode="auto">
            <a:xfrm>
              <a:off x="480" y="2573"/>
              <a:ext cx="576" cy="28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2A</a:t>
              </a:r>
              <a:endParaRPr lang="es-ES" altLang="es-ES" sz="1600" b="1">
                <a:latin typeface="Times New Roman" panose="02020603050405020304" pitchFamily="18" charset="0"/>
              </a:endParaRPr>
            </a:p>
          </p:txBody>
        </p:sp>
        <p:sp>
          <p:nvSpPr>
            <p:cNvPr id="24588" name="Rectangle 12"/>
            <p:cNvSpPr>
              <a:spLocks noChangeArrowheads="1"/>
            </p:cNvSpPr>
            <p:nvPr/>
          </p:nvSpPr>
          <p:spPr bwMode="auto">
            <a:xfrm>
              <a:off x="480" y="2285"/>
              <a:ext cx="576" cy="28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1</a:t>
              </a:r>
              <a:endParaRPr lang="es-ES" altLang="es-ES" sz="1600" b="1">
                <a:latin typeface="Times New Roman" panose="02020603050405020304" pitchFamily="18" charset="0"/>
              </a:endParaRPr>
            </a:p>
          </p:txBody>
        </p:sp>
        <p:sp>
          <p:nvSpPr>
            <p:cNvPr id="24589" name="Rectangle 13"/>
            <p:cNvSpPr>
              <a:spLocks noChangeArrowheads="1"/>
            </p:cNvSpPr>
            <p:nvPr/>
          </p:nvSpPr>
          <p:spPr bwMode="auto">
            <a:xfrm>
              <a:off x="480" y="1997"/>
              <a:ext cx="576"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Showcard Gothic" panose="04020904020102020604" pitchFamily="82" charset="0"/>
                </a:rPr>
                <a:t>1</a:t>
              </a:r>
              <a:endParaRPr lang="es-ES" altLang="es-ES" sz="1600" b="1">
                <a:latin typeface="Showcard Gothic" panose="04020904020102020604" pitchFamily="82" charset="0"/>
              </a:endParaRPr>
            </a:p>
          </p:txBody>
        </p:sp>
        <p:sp>
          <p:nvSpPr>
            <p:cNvPr id="24590" name="Rectangle 14"/>
            <p:cNvSpPr>
              <a:spLocks noChangeArrowheads="1"/>
            </p:cNvSpPr>
            <p:nvPr/>
          </p:nvSpPr>
          <p:spPr bwMode="auto">
            <a:xfrm>
              <a:off x="480" y="1709"/>
              <a:ext cx="576"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1</a:t>
              </a:r>
              <a:endParaRPr lang="es-ES" altLang="es-ES" sz="1600" b="1">
                <a:latin typeface="Times New Roman" panose="02020603050405020304" pitchFamily="18" charset="0"/>
              </a:endParaRPr>
            </a:p>
          </p:txBody>
        </p:sp>
        <p:sp>
          <p:nvSpPr>
            <p:cNvPr id="24591" name="Rectangle 15"/>
            <p:cNvSpPr>
              <a:spLocks noChangeArrowheads="1"/>
            </p:cNvSpPr>
            <p:nvPr/>
          </p:nvSpPr>
          <p:spPr bwMode="auto">
            <a:xfrm>
              <a:off x="480" y="1344"/>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Grupo</a:t>
              </a:r>
            </a:p>
            <a:p>
              <a:pPr algn="ctr"/>
              <a:r>
                <a:rPr lang="es-MX" altLang="es-ES" b="1">
                  <a:latin typeface="Times New Roman" panose="02020603050405020304" pitchFamily="18" charset="0"/>
                </a:rPr>
                <a:t>IARC</a:t>
              </a:r>
              <a:endParaRPr lang="es-ES" altLang="es-ES" b="1">
                <a:latin typeface="Times New Roman" panose="02020603050405020304" pitchFamily="18" charset="0"/>
              </a:endParaRPr>
            </a:p>
          </p:txBody>
        </p:sp>
        <p:sp>
          <p:nvSpPr>
            <p:cNvPr id="24592" name="Rectangle 16"/>
            <p:cNvSpPr>
              <a:spLocks noChangeArrowheads="1"/>
            </p:cNvSpPr>
            <p:nvPr/>
          </p:nvSpPr>
          <p:spPr bwMode="auto">
            <a:xfrm>
              <a:off x="4152" y="2573"/>
              <a:ext cx="1224" cy="28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chemeClr val="accent1"/>
                  </a:solidFill>
                  <a:latin typeface="Showcard Gothic" panose="04020904020102020604" pitchFamily="82" charset="0"/>
                </a:rPr>
                <a:t>Suficiente</a:t>
              </a:r>
              <a:endParaRPr lang="es-ES" altLang="es-ES" sz="1600" b="1">
                <a:solidFill>
                  <a:schemeClr val="accent1"/>
                </a:solidFill>
                <a:latin typeface="Showcard Gothic" panose="04020904020102020604" pitchFamily="82" charset="0"/>
              </a:endParaRPr>
            </a:p>
          </p:txBody>
        </p:sp>
        <p:sp>
          <p:nvSpPr>
            <p:cNvPr id="24593" name="Rectangle 17"/>
            <p:cNvSpPr>
              <a:spLocks noChangeArrowheads="1"/>
            </p:cNvSpPr>
            <p:nvPr/>
          </p:nvSpPr>
          <p:spPr bwMode="auto">
            <a:xfrm>
              <a:off x="2928" y="2573"/>
              <a:ext cx="1224" cy="28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chemeClr val="accent1"/>
                  </a:solidFill>
                  <a:latin typeface="Times New Roman" panose="02020603050405020304" pitchFamily="18" charset="0"/>
                </a:rPr>
                <a:t>Limitada</a:t>
              </a:r>
              <a:endParaRPr lang="es-ES" altLang="es-ES" sz="1600" b="1">
                <a:solidFill>
                  <a:schemeClr val="accent1"/>
                </a:solidFill>
                <a:latin typeface="Times New Roman" panose="02020603050405020304" pitchFamily="18" charset="0"/>
              </a:endParaRPr>
            </a:p>
          </p:txBody>
        </p:sp>
        <p:sp>
          <p:nvSpPr>
            <p:cNvPr id="24594" name="Rectangle 18"/>
            <p:cNvSpPr>
              <a:spLocks noChangeArrowheads="1"/>
            </p:cNvSpPr>
            <p:nvPr/>
          </p:nvSpPr>
          <p:spPr bwMode="auto">
            <a:xfrm>
              <a:off x="1056" y="2573"/>
              <a:ext cx="1872" cy="288"/>
            </a:xfrm>
            <a:prstGeom prst="rect">
              <a:avLst/>
            </a:prstGeom>
            <a:solidFill>
              <a:srgbClr val="CCFFCC">
                <a:alpha val="50195"/>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Showcard Gothic" panose="04020904020102020604" pitchFamily="82" charset="0"/>
                </a:rPr>
                <a:t>Cloranfenicol</a:t>
              </a:r>
              <a:endParaRPr lang="es-ES" altLang="es-ES" sz="1600" b="1">
                <a:latin typeface="Showcard Gothic" panose="04020904020102020604" pitchFamily="82" charset="0"/>
              </a:endParaRPr>
            </a:p>
          </p:txBody>
        </p:sp>
        <p:sp>
          <p:nvSpPr>
            <p:cNvPr id="24595" name="Rectangle 19"/>
            <p:cNvSpPr>
              <a:spLocks noChangeArrowheads="1"/>
            </p:cNvSpPr>
            <p:nvPr/>
          </p:nvSpPr>
          <p:spPr bwMode="auto">
            <a:xfrm>
              <a:off x="4152" y="2285"/>
              <a:ext cx="1224" cy="28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ctr"/>
              <a:r>
                <a:rPr lang="es-MX" altLang="es-ES" sz="1600" b="1" dirty="0">
                  <a:latin typeface="Times New Roman" panose="02020603050405020304" pitchFamily="18" charset="0"/>
                </a:rPr>
                <a:t>Suficiente</a:t>
              </a:r>
              <a:endParaRPr lang="es-ES" altLang="es-ES" sz="1600" b="1" dirty="0">
                <a:latin typeface="Times New Roman" panose="02020603050405020304" pitchFamily="18" charset="0"/>
              </a:endParaRPr>
            </a:p>
          </p:txBody>
        </p:sp>
        <p:sp>
          <p:nvSpPr>
            <p:cNvPr id="24596" name="Rectangle 20"/>
            <p:cNvSpPr>
              <a:spLocks noChangeArrowheads="1"/>
            </p:cNvSpPr>
            <p:nvPr/>
          </p:nvSpPr>
          <p:spPr bwMode="auto">
            <a:xfrm>
              <a:off x="2928" y="2285"/>
              <a:ext cx="1224" cy="28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dirty="0">
                  <a:latin typeface="Times New Roman" panose="02020603050405020304" pitchFamily="18" charset="0"/>
                </a:rPr>
                <a:t>Suficiente</a:t>
              </a:r>
              <a:endParaRPr lang="es-ES" altLang="es-ES" sz="1600" b="1" dirty="0">
                <a:latin typeface="Times New Roman" panose="02020603050405020304" pitchFamily="18" charset="0"/>
              </a:endParaRPr>
            </a:p>
          </p:txBody>
        </p:sp>
        <p:sp>
          <p:nvSpPr>
            <p:cNvPr id="24597" name="Rectangle 21"/>
            <p:cNvSpPr>
              <a:spLocks noChangeArrowheads="1"/>
            </p:cNvSpPr>
            <p:nvPr/>
          </p:nvSpPr>
          <p:spPr bwMode="auto">
            <a:xfrm>
              <a:off x="1056" y="2285"/>
              <a:ext cx="1872" cy="288"/>
            </a:xfrm>
            <a:prstGeom prst="rect">
              <a:avLst/>
            </a:prstGeom>
            <a:solidFill>
              <a:srgbClr val="CCFFCC">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dirty="0">
                  <a:latin typeface="Times New Roman" panose="02020603050405020304" pitchFamily="18" charset="0"/>
                </a:rPr>
                <a:t>Aflatoxinas</a:t>
              </a:r>
              <a:endParaRPr lang="es-ES" altLang="es-ES" sz="1600" b="1" dirty="0">
                <a:latin typeface="Times New Roman" panose="02020603050405020304" pitchFamily="18" charset="0"/>
              </a:endParaRPr>
            </a:p>
          </p:txBody>
        </p:sp>
        <p:sp>
          <p:nvSpPr>
            <p:cNvPr id="24598" name="Rectangle 22"/>
            <p:cNvSpPr>
              <a:spLocks noChangeArrowheads="1"/>
            </p:cNvSpPr>
            <p:nvPr/>
          </p:nvSpPr>
          <p:spPr bwMode="auto">
            <a:xfrm>
              <a:off x="4152" y="1709"/>
              <a:ext cx="1224"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rgbClr val="FF5050"/>
                  </a:solidFill>
                  <a:latin typeface="Times New Roman" panose="02020603050405020304" pitchFamily="18" charset="0"/>
                </a:rPr>
                <a:t>Inadecuada</a:t>
              </a:r>
              <a:endParaRPr lang="es-ES" altLang="es-ES" sz="1600" b="1">
                <a:solidFill>
                  <a:srgbClr val="FF5050"/>
                </a:solidFill>
                <a:latin typeface="Times New Roman" panose="02020603050405020304" pitchFamily="18" charset="0"/>
              </a:endParaRPr>
            </a:p>
          </p:txBody>
        </p:sp>
        <p:sp>
          <p:nvSpPr>
            <p:cNvPr id="24599" name="Rectangle 23"/>
            <p:cNvSpPr>
              <a:spLocks noChangeArrowheads="1"/>
            </p:cNvSpPr>
            <p:nvPr/>
          </p:nvSpPr>
          <p:spPr bwMode="auto">
            <a:xfrm>
              <a:off x="2928" y="1709"/>
              <a:ext cx="1224"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rgbClr val="FF5050"/>
                  </a:solidFill>
                  <a:latin typeface="Times New Roman" panose="02020603050405020304" pitchFamily="18" charset="0"/>
                </a:rPr>
                <a:t>Suficiente</a:t>
              </a:r>
              <a:endParaRPr lang="es-ES" altLang="es-ES" sz="1600" b="1">
                <a:solidFill>
                  <a:srgbClr val="FF5050"/>
                </a:solidFill>
                <a:latin typeface="Times New Roman" panose="02020603050405020304" pitchFamily="18" charset="0"/>
              </a:endParaRPr>
            </a:p>
          </p:txBody>
        </p:sp>
        <p:sp>
          <p:nvSpPr>
            <p:cNvPr id="24600" name="Rectangle 24"/>
            <p:cNvSpPr>
              <a:spLocks noChangeArrowheads="1"/>
            </p:cNvSpPr>
            <p:nvPr/>
          </p:nvSpPr>
          <p:spPr bwMode="auto">
            <a:xfrm>
              <a:off x="1056" y="1709"/>
              <a:ext cx="1872"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Arsénico y sus compuestos</a:t>
              </a:r>
              <a:endParaRPr lang="es-ES" altLang="es-ES" sz="1600" b="1">
                <a:latin typeface="Times New Roman" panose="02020603050405020304" pitchFamily="18" charset="0"/>
              </a:endParaRPr>
            </a:p>
          </p:txBody>
        </p:sp>
        <p:sp>
          <p:nvSpPr>
            <p:cNvPr id="24601" name="Rectangle 25"/>
            <p:cNvSpPr>
              <a:spLocks noChangeArrowheads="1"/>
            </p:cNvSpPr>
            <p:nvPr/>
          </p:nvSpPr>
          <p:spPr bwMode="auto">
            <a:xfrm>
              <a:off x="4152" y="1997"/>
              <a:ext cx="1224"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chemeClr val="accent1"/>
                  </a:solidFill>
                  <a:latin typeface="Times New Roman" panose="02020603050405020304" pitchFamily="18" charset="0"/>
                </a:rPr>
                <a:t>Suficiente</a:t>
              </a:r>
              <a:endParaRPr lang="es-ES" altLang="es-ES" sz="1600" b="1">
                <a:solidFill>
                  <a:schemeClr val="accent1"/>
                </a:solidFill>
                <a:latin typeface="Times New Roman" panose="02020603050405020304" pitchFamily="18" charset="0"/>
              </a:endParaRPr>
            </a:p>
          </p:txBody>
        </p:sp>
        <p:sp>
          <p:nvSpPr>
            <p:cNvPr id="24602" name="Rectangle 26"/>
            <p:cNvSpPr>
              <a:spLocks noChangeArrowheads="1"/>
            </p:cNvSpPr>
            <p:nvPr/>
          </p:nvSpPr>
          <p:spPr bwMode="auto">
            <a:xfrm>
              <a:off x="2928" y="1997"/>
              <a:ext cx="1224"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chemeClr val="accent1"/>
                  </a:solidFill>
                  <a:latin typeface="Times New Roman" panose="02020603050405020304" pitchFamily="18" charset="0"/>
                </a:rPr>
                <a:t>Suficiente</a:t>
              </a:r>
              <a:endParaRPr lang="es-ES" altLang="es-ES" sz="1600" b="1">
                <a:solidFill>
                  <a:schemeClr val="accent1"/>
                </a:solidFill>
                <a:latin typeface="Times New Roman" panose="02020603050405020304" pitchFamily="18" charset="0"/>
              </a:endParaRPr>
            </a:p>
          </p:txBody>
        </p:sp>
        <p:sp>
          <p:nvSpPr>
            <p:cNvPr id="24603" name="Rectangle 27"/>
            <p:cNvSpPr>
              <a:spLocks noChangeArrowheads="1"/>
            </p:cNvSpPr>
            <p:nvPr/>
          </p:nvSpPr>
          <p:spPr bwMode="auto">
            <a:xfrm>
              <a:off x="1056" y="1997"/>
              <a:ext cx="1872" cy="288"/>
            </a:xfrm>
            <a:prstGeom prst="rect">
              <a:avLst/>
            </a:prstGeom>
            <a:solidFill>
              <a:srgbClr val="CCE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Asbesto</a:t>
              </a:r>
              <a:endParaRPr lang="es-ES" altLang="es-ES" sz="1600" b="1">
                <a:latin typeface="Times New Roman" panose="02020603050405020304" pitchFamily="18" charset="0"/>
              </a:endParaRPr>
            </a:p>
          </p:txBody>
        </p:sp>
        <p:sp>
          <p:nvSpPr>
            <p:cNvPr id="24604" name="Rectangle 28"/>
            <p:cNvSpPr>
              <a:spLocks noChangeArrowheads="1"/>
            </p:cNvSpPr>
            <p:nvPr/>
          </p:nvSpPr>
          <p:spPr bwMode="auto">
            <a:xfrm>
              <a:off x="4152" y="3725"/>
              <a:ext cx="1224" cy="3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1600" b="1">
                  <a:solidFill>
                    <a:srgbClr val="FF5050"/>
                  </a:solidFill>
                  <a:latin typeface="Times New Roman" panose="02020603050405020304" pitchFamily="18" charset="0"/>
                </a:rPr>
                <a:t>Limitada</a:t>
              </a:r>
            </a:p>
          </p:txBody>
        </p:sp>
        <p:sp>
          <p:nvSpPr>
            <p:cNvPr id="24605" name="Rectangle 29"/>
            <p:cNvSpPr>
              <a:spLocks noChangeArrowheads="1"/>
            </p:cNvSpPr>
            <p:nvPr/>
          </p:nvSpPr>
          <p:spPr bwMode="auto">
            <a:xfrm>
              <a:off x="2928" y="3725"/>
              <a:ext cx="1224" cy="3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rgbClr val="FF5050"/>
                  </a:solidFill>
                  <a:latin typeface="Times New Roman" panose="02020603050405020304" pitchFamily="18" charset="0"/>
                </a:rPr>
                <a:t>Inadecuada</a:t>
              </a:r>
              <a:endParaRPr lang="es-ES" altLang="es-ES" sz="1600" b="1">
                <a:solidFill>
                  <a:srgbClr val="FF5050"/>
                </a:solidFill>
                <a:latin typeface="Times New Roman" panose="02020603050405020304" pitchFamily="18" charset="0"/>
              </a:endParaRPr>
            </a:p>
          </p:txBody>
        </p:sp>
        <p:sp>
          <p:nvSpPr>
            <p:cNvPr id="24606" name="Rectangle 30"/>
            <p:cNvSpPr>
              <a:spLocks noChangeArrowheads="1"/>
            </p:cNvSpPr>
            <p:nvPr/>
          </p:nvSpPr>
          <p:spPr bwMode="auto">
            <a:xfrm>
              <a:off x="1056" y="3725"/>
              <a:ext cx="1872" cy="396"/>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Paracetamol</a:t>
              </a:r>
              <a:endParaRPr lang="es-ES" altLang="es-ES" sz="1600" b="1">
                <a:latin typeface="Times New Roman" panose="02020603050405020304" pitchFamily="18" charset="0"/>
              </a:endParaRPr>
            </a:p>
            <a:p>
              <a:pPr algn="ctr"/>
              <a:endParaRPr lang="es-ES" altLang="es-ES" sz="1600" b="1">
                <a:latin typeface="Times New Roman" panose="02020603050405020304" pitchFamily="18" charset="0"/>
              </a:endParaRPr>
            </a:p>
          </p:txBody>
        </p:sp>
        <p:sp>
          <p:nvSpPr>
            <p:cNvPr id="24607" name="Rectangle 31"/>
            <p:cNvSpPr>
              <a:spLocks noChangeArrowheads="1"/>
            </p:cNvSpPr>
            <p:nvPr/>
          </p:nvSpPr>
          <p:spPr bwMode="auto">
            <a:xfrm>
              <a:off x="4152" y="3149"/>
              <a:ext cx="1224"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chemeClr val="accent1"/>
                  </a:solidFill>
                  <a:latin typeface="Times New Roman" panose="02020603050405020304" pitchFamily="18" charset="0"/>
                </a:rPr>
                <a:t>Suficiente</a:t>
              </a:r>
              <a:endParaRPr lang="es-ES" altLang="es-ES" sz="1600" b="1">
                <a:solidFill>
                  <a:schemeClr val="accent1"/>
                </a:solidFill>
                <a:latin typeface="Times New Roman" panose="02020603050405020304" pitchFamily="18" charset="0"/>
              </a:endParaRPr>
            </a:p>
          </p:txBody>
        </p:sp>
        <p:sp>
          <p:nvSpPr>
            <p:cNvPr id="24608" name="Rectangle 32"/>
            <p:cNvSpPr>
              <a:spLocks noChangeArrowheads="1"/>
            </p:cNvSpPr>
            <p:nvPr/>
          </p:nvSpPr>
          <p:spPr bwMode="auto">
            <a:xfrm>
              <a:off x="2928" y="3149"/>
              <a:ext cx="1224"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solidFill>
                    <a:srgbClr val="FF5050"/>
                  </a:solidFill>
                  <a:latin typeface="Times New Roman" panose="02020603050405020304" pitchFamily="18" charset="0"/>
                </a:rPr>
                <a:t>Límitada</a:t>
              </a:r>
              <a:endParaRPr lang="es-ES" altLang="es-ES" sz="1600" b="1">
                <a:solidFill>
                  <a:srgbClr val="FF5050"/>
                </a:solidFill>
                <a:latin typeface="Times New Roman" panose="02020603050405020304" pitchFamily="18" charset="0"/>
              </a:endParaRPr>
            </a:p>
          </p:txBody>
        </p:sp>
        <p:sp>
          <p:nvSpPr>
            <p:cNvPr id="24609" name="Rectangle 33"/>
            <p:cNvSpPr>
              <a:spLocks noChangeArrowheads="1"/>
            </p:cNvSpPr>
            <p:nvPr/>
          </p:nvSpPr>
          <p:spPr bwMode="auto">
            <a:xfrm>
              <a:off x="1056" y="3149"/>
              <a:ext cx="1872"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1600" b="1">
                  <a:latin typeface="Times New Roman" panose="02020603050405020304" pitchFamily="18" charset="0"/>
                </a:rPr>
                <a:t>Plomo </a:t>
              </a:r>
            </a:p>
          </p:txBody>
        </p:sp>
        <p:sp>
          <p:nvSpPr>
            <p:cNvPr id="24610" name="Rectangle 34"/>
            <p:cNvSpPr>
              <a:spLocks noChangeArrowheads="1"/>
            </p:cNvSpPr>
            <p:nvPr/>
          </p:nvSpPr>
          <p:spPr bwMode="auto">
            <a:xfrm>
              <a:off x="4152" y="2861"/>
              <a:ext cx="1224"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2800" b="1">
                  <a:solidFill>
                    <a:srgbClr val="FF5050"/>
                  </a:solidFill>
                  <a:latin typeface="Times New Roman" panose="02020603050405020304" pitchFamily="18" charset="0"/>
                </a:rPr>
                <a:t>Suficiente</a:t>
              </a:r>
              <a:endParaRPr lang="es-ES" altLang="es-ES" sz="1600" b="1">
                <a:solidFill>
                  <a:srgbClr val="FF5050"/>
                </a:solidFill>
                <a:latin typeface="Times New Roman" panose="02020603050405020304" pitchFamily="18" charset="0"/>
              </a:endParaRPr>
            </a:p>
          </p:txBody>
        </p:sp>
        <p:sp>
          <p:nvSpPr>
            <p:cNvPr id="24611" name="Rectangle 35"/>
            <p:cNvSpPr>
              <a:spLocks noChangeArrowheads="1"/>
            </p:cNvSpPr>
            <p:nvPr/>
          </p:nvSpPr>
          <p:spPr bwMode="auto">
            <a:xfrm>
              <a:off x="2928" y="2861"/>
              <a:ext cx="1224"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2800" b="1">
                  <a:solidFill>
                    <a:srgbClr val="FF5050"/>
                  </a:solidFill>
                  <a:latin typeface="Times New Roman" panose="02020603050405020304" pitchFamily="18" charset="0"/>
                </a:rPr>
                <a:t>Limitada</a:t>
              </a:r>
              <a:endParaRPr lang="es-ES" altLang="es-ES" sz="1600" b="1">
                <a:solidFill>
                  <a:srgbClr val="FF5050"/>
                </a:solidFill>
                <a:latin typeface="Times New Roman" panose="02020603050405020304" pitchFamily="18" charset="0"/>
              </a:endParaRPr>
            </a:p>
          </p:txBody>
        </p:sp>
        <p:sp>
          <p:nvSpPr>
            <p:cNvPr id="24612" name="Rectangle 36"/>
            <p:cNvSpPr>
              <a:spLocks noChangeArrowheads="1"/>
            </p:cNvSpPr>
            <p:nvPr/>
          </p:nvSpPr>
          <p:spPr bwMode="auto">
            <a:xfrm>
              <a:off x="1056" y="2861"/>
              <a:ext cx="1872" cy="288"/>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2800" b="1">
                  <a:latin typeface="Times New Roman" panose="02020603050405020304" pitchFamily="18" charset="0"/>
                </a:rPr>
                <a:t>Acrilamida</a:t>
              </a:r>
              <a:r>
                <a:rPr lang="es-MX" altLang="es-ES" sz="1600" b="1">
                  <a:latin typeface="Times New Roman" panose="02020603050405020304" pitchFamily="18" charset="0"/>
                </a:rPr>
                <a:t> </a:t>
              </a:r>
              <a:endParaRPr lang="es-ES" altLang="es-ES" sz="1600" b="1">
                <a:latin typeface="Times New Roman" panose="02020603050405020304" pitchFamily="18" charset="0"/>
              </a:endParaRPr>
            </a:p>
          </p:txBody>
        </p:sp>
        <p:sp>
          <p:nvSpPr>
            <p:cNvPr id="24613" name="Rectangle 37"/>
            <p:cNvSpPr>
              <a:spLocks noChangeArrowheads="1"/>
            </p:cNvSpPr>
            <p:nvPr/>
          </p:nvSpPr>
          <p:spPr bwMode="auto">
            <a:xfrm>
              <a:off x="4152" y="1344"/>
              <a:ext cx="122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b="1">
                  <a:latin typeface="Times New Roman" panose="02020603050405020304" pitchFamily="18" charset="0"/>
                </a:rPr>
                <a:t>En animales</a:t>
              </a:r>
              <a:endParaRPr lang="es-ES" altLang="es-ES" b="1">
                <a:latin typeface="Times New Roman" panose="02020603050405020304" pitchFamily="18" charset="0"/>
              </a:endParaRPr>
            </a:p>
          </p:txBody>
        </p:sp>
        <p:sp>
          <p:nvSpPr>
            <p:cNvPr id="24614" name="Rectangle 38"/>
            <p:cNvSpPr>
              <a:spLocks noChangeArrowheads="1"/>
            </p:cNvSpPr>
            <p:nvPr/>
          </p:nvSpPr>
          <p:spPr bwMode="auto">
            <a:xfrm>
              <a:off x="2928" y="1344"/>
              <a:ext cx="122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sz="1600" b="1">
                  <a:latin typeface="Times New Roman" panose="02020603050405020304" pitchFamily="18" charset="0"/>
                </a:rPr>
                <a:t>En humanos</a:t>
              </a:r>
              <a:endParaRPr lang="es-ES" altLang="es-ES" sz="1600" b="1">
                <a:latin typeface="Times New Roman" panose="02020603050405020304" pitchFamily="18" charset="0"/>
              </a:endParaRPr>
            </a:p>
          </p:txBody>
        </p:sp>
        <p:sp>
          <p:nvSpPr>
            <p:cNvPr id="24615" name="Rectangle 39"/>
            <p:cNvSpPr>
              <a:spLocks noChangeArrowheads="1"/>
            </p:cNvSpPr>
            <p:nvPr/>
          </p:nvSpPr>
          <p:spPr bwMode="auto">
            <a:xfrm>
              <a:off x="1056" y="1344"/>
              <a:ext cx="18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MX" altLang="es-ES" b="1">
                  <a:latin typeface="Times New Roman" panose="02020603050405020304" pitchFamily="18" charset="0"/>
                </a:rPr>
                <a:t>Producto químico o proceso industrial</a:t>
              </a:r>
              <a:endParaRPr lang="es-ES" altLang="es-ES" b="1">
                <a:latin typeface="Times New Roman" panose="02020603050405020304" pitchFamily="18" charset="0"/>
              </a:endParaRPr>
            </a:p>
          </p:txBody>
        </p:sp>
        <p:sp>
          <p:nvSpPr>
            <p:cNvPr id="24616" name="Line 40"/>
            <p:cNvSpPr>
              <a:spLocks noChangeShapeType="1"/>
            </p:cNvSpPr>
            <p:nvPr/>
          </p:nvSpPr>
          <p:spPr bwMode="auto">
            <a:xfrm>
              <a:off x="480" y="1344"/>
              <a:ext cx="48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17" name="Line 41"/>
            <p:cNvSpPr>
              <a:spLocks noChangeShapeType="1"/>
            </p:cNvSpPr>
            <p:nvPr/>
          </p:nvSpPr>
          <p:spPr bwMode="auto">
            <a:xfrm>
              <a:off x="480" y="4121"/>
              <a:ext cx="48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18" name="Line 42"/>
            <p:cNvSpPr>
              <a:spLocks noChangeShapeType="1"/>
            </p:cNvSpPr>
            <p:nvPr/>
          </p:nvSpPr>
          <p:spPr bwMode="auto">
            <a:xfrm>
              <a:off x="480" y="1344"/>
              <a:ext cx="0" cy="36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19" name="Line 43"/>
            <p:cNvSpPr>
              <a:spLocks noChangeShapeType="1"/>
            </p:cNvSpPr>
            <p:nvPr/>
          </p:nvSpPr>
          <p:spPr bwMode="auto">
            <a:xfrm>
              <a:off x="5376" y="1344"/>
              <a:ext cx="0" cy="36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0" name="Line 44"/>
            <p:cNvSpPr>
              <a:spLocks noChangeShapeType="1"/>
            </p:cNvSpPr>
            <p:nvPr/>
          </p:nvSpPr>
          <p:spPr bwMode="auto">
            <a:xfrm>
              <a:off x="480" y="1709"/>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1" name="Line 45"/>
            <p:cNvSpPr>
              <a:spLocks noChangeShapeType="1"/>
            </p:cNvSpPr>
            <p:nvPr/>
          </p:nvSpPr>
          <p:spPr bwMode="auto">
            <a:xfrm>
              <a:off x="5376" y="1709"/>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2" name="Line 46"/>
            <p:cNvSpPr>
              <a:spLocks noChangeShapeType="1"/>
            </p:cNvSpPr>
            <p:nvPr/>
          </p:nvSpPr>
          <p:spPr bwMode="auto">
            <a:xfrm>
              <a:off x="480" y="1997"/>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3" name="Line 47"/>
            <p:cNvSpPr>
              <a:spLocks noChangeShapeType="1"/>
            </p:cNvSpPr>
            <p:nvPr/>
          </p:nvSpPr>
          <p:spPr bwMode="auto">
            <a:xfrm>
              <a:off x="5376" y="1997"/>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4" name="Line 48"/>
            <p:cNvSpPr>
              <a:spLocks noChangeShapeType="1"/>
            </p:cNvSpPr>
            <p:nvPr/>
          </p:nvSpPr>
          <p:spPr bwMode="auto">
            <a:xfrm>
              <a:off x="480" y="2285"/>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5" name="Line 49"/>
            <p:cNvSpPr>
              <a:spLocks noChangeShapeType="1"/>
            </p:cNvSpPr>
            <p:nvPr/>
          </p:nvSpPr>
          <p:spPr bwMode="auto">
            <a:xfrm>
              <a:off x="5376" y="2285"/>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6" name="Line 50"/>
            <p:cNvSpPr>
              <a:spLocks noChangeShapeType="1"/>
            </p:cNvSpPr>
            <p:nvPr/>
          </p:nvSpPr>
          <p:spPr bwMode="auto">
            <a:xfrm>
              <a:off x="480" y="2573"/>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7" name="Line 51"/>
            <p:cNvSpPr>
              <a:spLocks noChangeShapeType="1"/>
            </p:cNvSpPr>
            <p:nvPr/>
          </p:nvSpPr>
          <p:spPr bwMode="auto">
            <a:xfrm>
              <a:off x="5376" y="2573"/>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8" name="Line 52"/>
            <p:cNvSpPr>
              <a:spLocks noChangeShapeType="1"/>
            </p:cNvSpPr>
            <p:nvPr/>
          </p:nvSpPr>
          <p:spPr bwMode="auto">
            <a:xfrm>
              <a:off x="480" y="2861"/>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29" name="Line 53"/>
            <p:cNvSpPr>
              <a:spLocks noChangeShapeType="1"/>
            </p:cNvSpPr>
            <p:nvPr/>
          </p:nvSpPr>
          <p:spPr bwMode="auto">
            <a:xfrm>
              <a:off x="5376" y="2861"/>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30" name="Line 54"/>
            <p:cNvSpPr>
              <a:spLocks noChangeShapeType="1"/>
            </p:cNvSpPr>
            <p:nvPr/>
          </p:nvSpPr>
          <p:spPr bwMode="auto">
            <a:xfrm>
              <a:off x="480" y="3149"/>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31" name="Line 55"/>
            <p:cNvSpPr>
              <a:spLocks noChangeShapeType="1"/>
            </p:cNvSpPr>
            <p:nvPr/>
          </p:nvSpPr>
          <p:spPr bwMode="auto">
            <a:xfrm>
              <a:off x="5376" y="3149"/>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32" name="Line 56"/>
            <p:cNvSpPr>
              <a:spLocks noChangeShapeType="1"/>
            </p:cNvSpPr>
            <p:nvPr/>
          </p:nvSpPr>
          <p:spPr bwMode="auto">
            <a:xfrm>
              <a:off x="480" y="3437"/>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33" name="Line 57"/>
            <p:cNvSpPr>
              <a:spLocks noChangeShapeType="1"/>
            </p:cNvSpPr>
            <p:nvPr/>
          </p:nvSpPr>
          <p:spPr bwMode="auto">
            <a:xfrm>
              <a:off x="5376" y="3437"/>
              <a:ext cx="0" cy="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34" name="Line 58"/>
            <p:cNvSpPr>
              <a:spLocks noChangeShapeType="1"/>
            </p:cNvSpPr>
            <p:nvPr/>
          </p:nvSpPr>
          <p:spPr bwMode="auto">
            <a:xfrm>
              <a:off x="480" y="3725"/>
              <a:ext cx="0" cy="39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35" name="Line 59"/>
            <p:cNvSpPr>
              <a:spLocks noChangeShapeType="1"/>
            </p:cNvSpPr>
            <p:nvPr/>
          </p:nvSpPr>
          <p:spPr bwMode="auto">
            <a:xfrm>
              <a:off x="5376" y="3725"/>
              <a:ext cx="0" cy="39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636" name="Line 60"/>
            <p:cNvSpPr>
              <a:spLocks noChangeShapeType="1"/>
            </p:cNvSpPr>
            <p:nvPr/>
          </p:nvSpPr>
          <p:spPr bwMode="auto">
            <a:xfrm>
              <a:off x="480" y="1709"/>
              <a:ext cx="48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Tree>
    <p:extLst>
      <p:ext uri="{BB962C8B-B14F-4D97-AF65-F5344CB8AC3E}">
        <p14:creationId xmlns:p14="http://schemas.microsoft.com/office/powerpoint/2010/main" val="2817345282"/>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4191000" y="1752600"/>
            <a:ext cx="5715000" cy="1638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TABAQUISMO</a:t>
            </a:r>
          </a:p>
        </p:txBody>
      </p:sp>
      <p:sp>
        <p:nvSpPr>
          <p:cNvPr id="2053" name="Text Box 5"/>
          <p:cNvSpPr txBox="1">
            <a:spLocks noChangeArrowheads="1"/>
          </p:cNvSpPr>
          <p:nvPr/>
        </p:nvSpPr>
        <p:spPr bwMode="auto">
          <a:xfrm>
            <a:off x="4572001" y="5089526"/>
            <a:ext cx="58213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3600" b="1">
                <a:solidFill>
                  <a:schemeClr val="bg2"/>
                </a:solidFill>
                <a:latin typeface="Arial" panose="020B0604020202020204" pitchFamily="34" charset="0"/>
              </a:rPr>
              <a:t>Dr. Luis de Benedetti</a:t>
            </a:r>
          </a:p>
          <a:p>
            <a:pPr algn="ctr"/>
            <a:r>
              <a:rPr lang="es-ES_tradnl" altLang="es-ES" sz="3200" b="1">
                <a:solidFill>
                  <a:schemeClr val="bg2"/>
                </a:solidFill>
                <a:latin typeface="Arial" panose="020B0604020202020204" pitchFamily="34" charset="0"/>
              </a:rPr>
              <a:t>Universidad de Buenos Aires</a:t>
            </a:r>
          </a:p>
          <a:p>
            <a:pPr algn="ctr"/>
            <a:r>
              <a:rPr lang="es-ES_tradnl" altLang="es-ES" sz="3200" b="1">
                <a:solidFill>
                  <a:schemeClr val="bg2"/>
                </a:solidFill>
                <a:latin typeface="Arial" panose="020B0604020202020204" pitchFamily="34" charset="0"/>
              </a:rPr>
              <a:t>Argentina</a:t>
            </a:r>
            <a:endParaRPr lang="es-ES_tradnl" altLang="es-ES" b="1">
              <a:solidFill>
                <a:schemeClr val="bg2"/>
              </a:solidFill>
              <a:latin typeface="Arial" panose="020B0604020202020204" pitchFamily="34" charset="0"/>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0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18250" y="999226"/>
            <a:ext cx="8077200" cy="1143000"/>
          </a:xfrm>
        </p:spPr>
        <p:txBody>
          <a:bodyPr>
            <a:noAutofit/>
          </a:bodyPr>
          <a:lstStyle/>
          <a:p>
            <a:r>
              <a:rPr lang="es-ES" altLang="es-ES" sz="2000" b="1" dirty="0">
                <a:latin typeface="Arial" panose="020B0604020202020204" pitchFamily="34" charset="0"/>
                <a:cs typeface="Times New Roman" panose="02020603050405020304" pitchFamily="18" charset="0"/>
              </a:rPr>
              <a:t>Se considera que el tabaquismo </a:t>
            </a:r>
            <a:br>
              <a:rPr lang="es-ES" altLang="es-ES" sz="2000" b="1" dirty="0">
                <a:latin typeface="Arial" panose="020B0604020202020204" pitchFamily="34" charset="0"/>
                <a:cs typeface="Times New Roman" panose="02020603050405020304" pitchFamily="18" charset="0"/>
              </a:rPr>
            </a:br>
            <a:br>
              <a:rPr lang="es-ES" altLang="es-ES" sz="1800" b="1" dirty="0">
                <a:latin typeface="Arial" panose="020B0604020202020204" pitchFamily="34" charset="0"/>
                <a:cs typeface="Times New Roman" panose="02020603050405020304" pitchFamily="18" charset="0"/>
              </a:rPr>
            </a:br>
            <a:r>
              <a:rPr lang="es-ES" altLang="es-ES" sz="2000" b="1" dirty="0">
                <a:latin typeface="Arial" panose="020B0604020202020204" pitchFamily="34" charset="0"/>
                <a:cs typeface="Times New Roman" panose="02020603050405020304" pitchFamily="18" charset="0"/>
              </a:rPr>
              <a:t>es responsable del 30 % de todos los casos de cáncer</a:t>
            </a:r>
            <a:endParaRPr lang="es-ES" altLang="es-ES" sz="2800" b="1" dirty="0">
              <a:latin typeface="Arial" panose="020B0604020202020204" pitchFamily="34" charset="0"/>
              <a:cs typeface="Times New Roman" panose="02020603050405020304" pitchFamily="18" charset="0"/>
            </a:endParaRPr>
          </a:p>
        </p:txBody>
      </p:sp>
      <p:sp>
        <p:nvSpPr>
          <p:cNvPr id="16387" name="Rectangle 3"/>
          <p:cNvSpPr>
            <a:spLocks noGrp="1" noChangeArrowheads="1"/>
          </p:cNvSpPr>
          <p:nvPr>
            <p:ph type="body" idx="1"/>
          </p:nvPr>
        </p:nvSpPr>
        <p:spPr>
          <a:xfrm>
            <a:off x="1752600" y="3124200"/>
            <a:ext cx="8915400" cy="4114800"/>
          </a:xfrm>
        </p:spPr>
        <p:txBody>
          <a:bodyPr/>
          <a:lstStyle/>
          <a:p>
            <a:pPr marL="609600" indent="-609600">
              <a:buFont typeface="Monotype Sorts" pitchFamily="2" charset="2"/>
              <a:buAutoNum type="arabicPeriod"/>
            </a:pPr>
            <a:r>
              <a:rPr lang="es-ES" altLang="es-ES" b="1" dirty="0">
                <a:solidFill>
                  <a:schemeClr val="tx2"/>
                </a:solidFill>
                <a:latin typeface="Arial" panose="020B0604020202020204" pitchFamily="34" charset="0"/>
                <a:cs typeface="Times New Roman" panose="02020603050405020304" pitchFamily="18" charset="0"/>
              </a:rPr>
              <a:t>80 al 90 % de canceres pulmonares, </a:t>
            </a:r>
            <a:endParaRPr lang="es-MX" altLang="es-ES" b="1" dirty="0">
              <a:solidFill>
                <a:schemeClr val="tx2"/>
              </a:solidFill>
              <a:latin typeface="Arial" panose="020B0604020202020204" pitchFamily="34" charset="0"/>
              <a:cs typeface="Times New Roman" panose="02020603050405020304" pitchFamily="18" charset="0"/>
            </a:endParaRPr>
          </a:p>
          <a:p>
            <a:pPr marL="609600" indent="-609600">
              <a:buFont typeface="Monotype Sorts" pitchFamily="2" charset="2"/>
              <a:buAutoNum type="arabicPeriod"/>
            </a:pPr>
            <a:r>
              <a:rPr lang="es-ES" altLang="es-ES" b="1" dirty="0">
                <a:solidFill>
                  <a:schemeClr val="tx2"/>
                </a:solidFill>
                <a:latin typeface="Arial" panose="020B0604020202020204" pitchFamily="34" charset="0"/>
                <a:cs typeface="Times New Roman" panose="02020603050405020304" pitchFamily="18" charset="0"/>
              </a:rPr>
              <a:t>75 % de bucales, </a:t>
            </a:r>
            <a:r>
              <a:rPr lang="es-ES" altLang="es-ES" b="1" dirty="0" err="1">
                <a:solidFill>
                  <a:schemeClr val="tx2"/>
                </a:solidFill>
                <a:latin typeface="Arial" panose="020B0604020202020204" pitchFamily="34" charset="0"/>
                <a:cs typeface="Times New Roman" panose="02020603050405020304" pitchFamily="18" charset="0"/>
              </a:rPr>
              <a:t>laringeos</a:t>
            </a:r>
            <a:r>
              <a:rPr lang="es-ES" altLang="es-ES" b="1" dirty="0">
                <a:solidFill>
                  <a:schemeClr val="tx2"/>
                </a:solidFill>
                <a:latin typeface="Arial" panose="020B0604020202020204" pitchFamily="34" charset="0"/>
                <a:cs typeface="Times New Roman" panose="02020603050405020304" pitchFamily="18" charset="0"/>
              </a:rPr>
              <a:t> y esofágicos,</a:t>
            </a:r>
            <a:endParaRPr lang="es-MX" altLang="es-ES" b="1" dirty="0">
              <a:solidFill>
                <a:schemeClr val="tx2"/>
              </a:solidFill>
              <a:latin typeface="Arial" panose="020B0604020202020204" pitchFamily="34" charset="0"/>
              <a:cs typeface="Times New Roman" panose="02020603050405020304" pitchFamily="18" charset="0"/>
            </a:endParaRPr>
          </a:p>
          <a:p>
            <a:pPr marL="609600" indent="-609600">
              <a:buFont typeface="Monotype Sorts" pitchFamily="2" charset="2"/>
              <a:buAutoNum type="arabicPeriod"/>
            </a:pPr>
            <a:r>
              <a:rPr lang="es-ES" altLang="es-ES" b="1" dirty="0">
                <a:solidFill>
                  <a:schemeClr val="tx2"/>
                </a:solidFill>
                <a:latin typeface="Arial" panose="020B0604020202020204" pitchFamily="34" charset="0"/>
                <a:cs typeface="Times New Roman" panose="02020603050405020304" pitchFamily="18" charset="0"/>
              </a:rPr>
              <a:t>30 a 40 % de canceres de vejiga y renales  </a:t>
            </a:r>
            <a:endParaRPr lang="es-MX" altLang="es-ES" b="1" dirty="0">
              <a:solidFill>
                <a:schemeClr val="tx2"/>
              </a:solidFill>
              <a:latin typeface="Arial" panose="020B0604020202020204" pitchFamily="34" charset="0"/>
              <a:cs typeface="Times New Roman" panose="02020603050405020304" pitchFamily="18" charset="0"/>
            </a:endParaRPr>
          </a:p>
          <a:p>
            <a:pPr marL="609600" indent="-609600">
              <a:buFont typeface="Monotype Sorts" pitchFamily="2" charset="2"/>
              <a:buAutoNum type="arabicPeriod"/>
            </a:pPr>
            <a:r>
              <a:rPr lang="es-ES" altLang="es-ES" b="1" dirty="0">
                <a:solidFill>
                  <a:schemeClr val="tx2"/>
                </a:solidFill>
                <a:latin typeface="Arial" panose="020B0604020202020204" pitchFamily="34" charset="0"/>
                <a:cs typeface="Times New Roman" panose="02020603050405020304" pitchFamily="18" charset="0"/>
              </a:rPr>
              <a:t>15 a 30 % de leucemia y casos de mieloma</a:t>
            </a:r>
            <a:endParaRPr lang="es-ES" altLang="es-ES" b="1" dirty="0">
              <a:solidFill>
                <a:schemeClr val="tx2"/>
              </a:solidFill>
              <a:latin typeface="Arial" panose="020B0604020202020204" pitchFamily="34" charset="0"/>
            </a:endParaRPr>
          </a:p>
        </p:txBody>
      </p:sp>
    </p:spTree>
    <p:extLst>
      <p:ext uri="{BB962C8B-B14F-4D97-AF65-F5344CB8AC3E}">
        <p14:creationId xmlns:p14="http://schemas.microsoft.com/office/powerpoint/2010/main" val="314737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endParaRPr lang="es-ES"/>
          </a:p>
        </p:txBody>
      </p:sp>
      <p:sp>
        <p:nvSpPr>
          <p:cNvPr id="7" name="Marcador de contenido 6"/>
          <p:cNvSpPr>
            <a:spLocks noGrp="1"/>
          </p:cNvSpPr>
          <p:nvPr>
            <p:ph idx="1"/>
          </p:nvPr>
        </p:nvSpPr>
        <p:spPr/>
        <p:txBody>
          <a:bodyPr>
            <a:normAutofit/>
          </a:bodyPr>
          <a:lstStyle/>
          <a:p>
            <a:pPr marL="0" indent="0">
              <a:buNone/>
            </a:pPr>
            <a:r>
              <a:rPr lang="es-MX" dirty="0"/>
              <a:t>No todas las personas expuestas al humo de tabaco desarrollan cáncer de pulmón y esto se debe a que los efectos mutagénicos de los carcinógenos son modificados por variantes genéticas o polimorfismos: </a:t>
            </a:r>
          </a:p>
          <a:p>
            <a:r>
              <a:rPr lang="es-MX" dirty="0"/>
              <a:t> En la </a:t>
            </a:r>
            <a:r>
              <a:rPr lang="es-MX" dirty="0" err="1"/>
              <a:t>monooxigenasa</a:t>
            </a:r>
            <a:r>
              <a:rPr lang="es-MX" dirty="0"/>
              <a:t>.</a:t>
            </a:r>
          </a:p>
          <a:p>
            <a:r>
              <a:rPr lang="es-MX" dirty="0"/>
              <a:t> En las enzimas  metabolizadoras  en el CYP 450 .</a:t>
            </a:r>
          </a:p>
          <a:p>
            <a:r>
              <a:rPr lang="es-MX" dirty="0"/>
              <a:t>En promotores de apoptosis como la caspasa 8.</a:t>
            </a:r>
          </a:p>
          <a:p>
            <a:r>
              <a:rPr lang="es-MX" dirty="0"/>
              <a:t> En genes de reparación como  XRCC1.</a:t>
            </a:r>
            <a:endParaRPr lang="es-ES" dirty="0"/>
          </a:p>
        </p:txBody>
      </p:sp>
    </p:spTree>
    <p:extLst>
      <p:ext uri="{BB962C8B-B14F-4D97-AF65-F5344CB8AC3E}">
        <p14:creationId xmlns:p14="http://schemas.microsoft.com/office/powerpoint/2010/main" val="193918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MX" dirty="0"/>
              <a:t> </a:t>
            </a:r>
            <a:r>
              <a:rPr lang="es-MX" sz="4400" b="1" dirty="0"/>
              <a:t>El cáncer es una enfermedad genética, porque es producto de variantes  en el DNA y cambios epigenéticos.</a:t>
            </a:r>
          </a:p>
          <a:p>
            <a:pPr marL="0" indent="0">
              <a:buNone/>
            </a:pPr>
            <a:endParaRPr lang="es-MX" sz="4000" b="1" dirty="0"/>
          </a:p>
          <a:p>
            <a:pPr marL="0" indent="0">
              <a:buNone/>
            </a:pPr>
            <a:endParaRPr lang="es-ES" sz="4000" b="1" dirty="0"/>
          </a:p>
        </p:txBody>
      </p:sp>
    </p:spTree>
    <p:extLst>
      <p:ext uri="{BB962C8B-B14F-4D97-AF65-F5344CB8AC3E}">
        <p14:creationId xmlns:p14="http://schemas.microsoft.com/office/powerpoint/2010/main" val="2007482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7"/>
          <p:cNvSpPr>
            <a:spLocks noGrp="1" noChangeArrowheads="1"/>
          </p:cNvSpPr>
          <p:nvPr>
            <p:ph type="title"/>
          </p:nvPr>
        </p:nvSpPr>
        <p:spPr/>
        <p:txBody>
          <a:bodyPr>
            <a:normAutofit fontScale="90000"/>
          </a:bodyPr>
          <a:lstStyle/>
          <a:p>
            <a:r>
              <a:rPr lang="es-MX" altLang="es-ES" sz="4000" b="1" dirty="0"/>
              <a:t>Sinergismo en el riesgo de desarrollar cáncer de pulmón </a:t>
            </a:r>
            <a:endParaRPr lang="es-ES" altLang="es-ES" sz="4000" b="1" dirty="0"/>
          </a:p>
        </p:txBody>
      </p:sp>
      <p:pic>
        <p:nvPicPr>
          <p:cNvPr id="28675" name="Picture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56362" y="1773239"/>
            <a:ext cx="5434871" cy="3319462"/>
          </a:xfrm>
          <a:solidFill>
            <a:srgbClr val="CCFFFF"/>
          </a:solidFill>
        </p:spPr>
      </p:pic>
      <p:sp>
        <p:nvSpPr>
          <p:cNvPr id="28676" name="Rectangle 18"/>
          <p:cNvSpPr>
            <a:spLocks noGrp="1" noChangeArrowheads="1"/>
          </p:cNvSpPr>
          <p:nvPr>
            <p:ph type="body" sz="half" idx="2"/>
          </p:nvPr>
        </p:nvSpPr>
        <p:spPr>
          <a:xfrm>
            <a:off x="2039938" y="1431926"/>
            <a:ext cx="3960812" cy="3660775"/>
          </a:xfrm>
        </p:spPr>
        <p:txBody>
          <a:bodyPr/>
          <a:lstStyle/>
          <a:p>
            <a:pPr marL="0" indent="0">
              <a:buNone/>
            </a:pPr>
            <a:r>
              <a:rPr lang="es-MX" altLang="es-ES" sz="3200"/>
              <a:t> </a:t>
            </a:r>
            <a:endParaRPr lang="es-ES" altLang="es-ES" sz="3200"/>
          </a:p>
        </p:txBody>
      </p:sp>
      <p:sp>
        <p:nvSpPr>
          <p:cNvPr id="28677" name="Rectangle 14"/>
          <p:cNvSpPr>
            <a:spLocks noChangeArrowheads="1"/>
          </p:cNvSpPr>
          <p:nvPr/>
        </p:nvSpPr>
        <p:spPr bwMode="auto">
          <a:xfrm>
            <a:off x="2208214" y="1576388"/>
            <a:ext cx="3927101" cy="10402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buFontTx/>
              <a:buChar char="•"/>
            </a:pPr>
            <a:r>
              <a:rPr lang="es-MX" altLang="es-ES" sz="2800" b="1" dirty="0">
                <a:latin typeface="Arial" panose="020B0604020202020204" pitchFamily="34" charset="0"/>
              </a:rPr>
              <a:t>Trabajador expuesto </a:t>
            </a:r>
          </a:p>
          <a:p>
            <a:pPr>
              <a:spcBef>
                <a:spcPct val="20000"/>
              </a:spcBef>
            </a:pPr>
            <a:r>
              <a:rPr lang="es-MX" altLang="es-ES" sz="2800" b="1" dirty="0">
                <a:latin typeface="Arial" panose="020B0604020202020204" pitchFamily="34" charset="0"/>
              </a:rPr>
              <a:t> asbesto :</a:t>
            </a:r>
            <a:r>
              <a:rPr lang="es-MX" altLang="es-ES" b="1" dirty="0">
                <a:latin typeface="Arial" panose="020B0604020202020204" pitchFamily="34" charset="0"/>
              </a:rPr>
              <a:t> </a:t>
            </a:r>
            <a:r>
              <a:rPr lang="es-MX" altLang="es-ES" sz="2800" b="1" dirty="0">
                <a:latin typeface="Arial" panose="020B0604020202020204" pitchFamily="34" charset="0"/>
              </a:rPr>
              <a:t>3 veces</a:t>
            </a:r>
          </a:p>
        </p:txBody>
      </p:sp>
      <p:sp>
        <p:nvSpPr>
          <p:cNvPr id="28678" name="Text Box 19"/>
          <p:cNvSpPr txBox="1">
            <a:spLocks noChangeArrowheads="1"/>
          </p:cNvSpPr>
          <p:nvPr/>
        </p:nvSpPr>
        <p:spPr bwMode="auto">
          <a:xfrm>
            <a:off x="2039938" y="2840039"/>
            <a:ext cx="4114800" cy="11079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MX" altLang="es-ES" dirty="0">
                <a:latin typeface="Arial" panose="020B0604020202020204" pitchFamily="34" charset="0"/>
              </a:rPr>
              <a:t> </a:t>
            </a:r>
          </a:p>
          <a:p>
            <a:pPr>
              <a:spcBef>
                <a:spcPct val="50000"/>
              </a:spcBef>
            </a:pPr>
            <a:r>
              <a:rPr lang="es-MX" altLang="es-ES" sz="3200" b="1" dirty="0">
                <a:latin typeface="Arial" panose="020B0604020202020204" pitchFamily="34" charset="0"/>
              </a:rPr>
              <a:t>Fumador: </a:t>
            </a:r>
            <a:r>
              <a:rPr lang="es-MX" altLang="es-ES" b="1" dirty="0">
                <a:latin typeface="Arial" panose="020B0604020202020204" pitchFamily="34" charset="0"/>
              </a:rPr>
              <a:t> </a:t>
            </a:r>
            <a:r>
              <a:rPr lang="es-MX" altLang="es-ES" sz="2800" b="1" dirty="0">
                <a:latin typeface="Arial" panose="020B0604020202020204" pitchFamily="34" charset="0"/>
              </a:rPr>
              <a:t>14 veces</a:t>
            </a:r>
            <a:endParaRPr lang="es-ES" altLang="es-ES" sz="2800" b="1" dirty="0">
              <a:latin typeface="Arial" panose="020B0604020202020204" pitchFamily="34" charset="0"/>
            </a:endParaRPr>
          </a:p>
        </p:txBody>
      </p:sp>
      <p:sp>
        <p:nvSpPr>
          <p:cNvPr id="28679" name="Rectángulo 1"/>
          <p:cNvSpPr>
            <a:spLocks noChangeArrowheads="1"/>
          </p:cNvSpPr>
          <p:nvPr/>
        </p:nvSpPr>
        <p:spPr bwMode="auto">
          <a:xfrm>
            <a:off x="2039938" y="4941889"/>
            <a:ext cx="7537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ES" sz="2000" b="1" dirty="0"/>
              <a:t> </a:t>
            </a:r>
            <a:r>
              <a:rPr lang="es-MX" altLang="es-ES" sz="2800" b="1" dirty="0">
                <a:latin typeface="Arial" panose="020B0604020202020204" pitchFamily="34" charset="0"/>
                <a:cs typeface="Arial" panose="020B0604020202020204" pitchFamily="34" charset="0"/>
              </a:rPr>
              <a:t>Trabajador expuesto   a asbesto que fuma:</a:t>
            </a:r>
          </a:p>
          <a:p>
            <a:r>
              <a:rPr lang="es-MX" altLang="es-ES" sz="2800" b="1" dirty="0">
                <a:latin typeface="Arial" panose="020B0604020202020204" pitchFamily="34" charset="0"/>
                <a:cs typeface="Arial" panose="020B0604020202020204" pitchFamily="34" charset="0"/>
              </a:rPr>
              <a:t> 42 veces</a:t>
            </a:r>
            <a:endParaRPr lang="es-ES" alt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89975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3A489E3-1FD8-4C95-B17B-9C496B95F425}"/>
              </a:ext>
            </a:extLst>
          </p:cNvPr>
          <p:cNvSpPr>
            <a:spLocks noGrp="1" noChangeArrowheads="1"/>
          </p:cNvSpPr>
          <p:nvPr>
            <p:ph type="body" sz="half" idx="1"/>
          </p:nvPr>
        </p:nvSpPr>
        <p:spPr>
          <a:xfrm>
            <a:off x="1992314" y="1557338"/>
            <a:ext cx="3455987" cy="4525962"/>
          </a:xfrm>
        </p:spPr>
        <p:txBody>
          <a:bodyPr/>
          <a:lstStyle/>
          <a:p>
            <a:pPr>
              <a:buFont typeface="Wingdings" panose="05000000000000000000" pitchFamily="2" charset="2"/>
              <a:buNone/>
            </a:pPr>
            <a:r>
              <a:rPr lang="es-MX" altLang="es-ES" sz="2000" b="1" dirty="0"/>
              <a:t>  Sensibilidad a efectos       </a:t>
            </a:r>
            <a:r>
              <a:rPr lang="es-MX" altLang="es-ES" sz="2000" b="1" dirty="0" err="1"/>
              <a:t>genotóxicos</a:t>
            </a:r>
            <a:r>
              <a:rPr lang="es-MX" altLang="es-ES" sz="2000" b="1" dirty="0"/>
              <a:t> </a:t>
            </a:r>
          </a:p>
          <a:p>
            <a:pPr>
              <a:buFont typeface="Wingdings" panose="05000000000000000000" pitchFamily="2" charset="2"/>
              <a:buNone/>
            </a:pPr>
            <a:endParaRPr lang="es-MX" altLang="es-ES" sz="2000" b="1" dirty="0"/>
          </a:p>
          <a:p>
            <a:pPr>
              <a:buFont typeface="Wingdings" panose="05000000000000000000" pitchFamily="2" charset="2"/>
              <a:buNone/>
            </a:pPr>
            <a:endParaRPr lang="es-MX" altLang="es-ES" sz="2000" dirty="0"/>
          </a:p>
          <a:p>
            <a:pPr>
              <a:buFont typeface="Wingdings" panose="05000000000000000000" pitchFamily="2" charset="2"/>
              <a:buNone/>
            </a:pPr>
            <a:endParaRPr lang="es-MX" altLang="es-ES" sz="2000" dirty="0"/>
          </a:p>
          <a:p>
            <a:pPr>
              <a:buFont typeface="Wingdings" panose="05000000000000000000" pitchFamily="2" charset="2"/>
              <a:buNone/>
            </a:pPr>
            <a:endParaRPr lang="es-MX" altLang="es-ES" sz="2000" b="1" dirty="0"/>
          </a:p>
          <a:p>
            <a:pPr>
              <a:buFont typeface="Wingdings" panose="05000000000000000000" pitchFamily="2" charset="2"/>
              <a:buNone/>
            </a:pPr>
            <a:endParaRPr lang="es-MX" altLang="es-ES" sz="2000" b="1" dirty="0"/>
          </a:p>
          <a:p>
            <a:pPr>
              <a:buFont typeface="Wingdings" panose="05000000000000000000" pitchFamily="2" charset="2"/>
              <a:buNone/>
            </a:pPr>
            <a:endParaRPr lang="es-MX" altLang="es-ES" sz="2000" b="1" dirty="0"/>
          </a:p>
          <a:p>
            <a:pPr>
              <a:buFont typeface="Wingdings" panose="05000000000000000000" pitchFamily="2" charset="2"/>
              <a:buNone/>
            </a:pPr>
            <a:r>
              <a:rPr lang="es-MX" altLang="es-ES" sz="2000" b="1" dirty="0"/>
              <a:t>    Susceptibilidad al </a:t>
            </a:r>
          </a:p>
          <a:p>
            <a:pPr>
              <a:buFont typeface="Wingdings" panose="05000000000000000000" pitchFamily="2" charset="2"/>
              <a:buNone/>
            </a:pPr>
            <a:r>
              <a:rPr lang="es-MX" altLang="es-ES" sz="2000" b="1" dirty="0"/>
              <a:t>         cáncer</a:t>
            </a:r>
            <a:endParaRPr lang="es-ES" altLang="es-ES" sz="2000" b="1" dirty="0"/>
          </a:p>
          <a:p>
            <a:pPr>
              <a:buFont typeface="Wingdings" panose="05000000000000000000" pitchFamily="2" charset="2"/>
              <a:buNone/>
            </a:pPr>
            <a:endParaRPr lang="es-MX" altLang="es-ES" sz="2000" b="1" dirty="0"/>
          </a:p>
          <a:p>
            <a:pPr>
              <a:buFont typeface="Wingdings" panose="05000000000000000000" pitchFamily="2" charset="2"/>
              <a:buNone/>
            </a:pPr>
            <a:endParaRPr lang="es-ES" altLang="es-ES" sz="2000" dirty="0"/>
          </a:p>
        </p:txBody>
      </p:sp>
      <p:sp>
        <p:nvSpPr>
          <p:cNvPr id="91139" name="Line 3">
            <a:extLst>
              <a:ext uri="{FF2B5EF4-FFF2-40B4-BE49-F238E27FC236}">
                <a16:creationId xmlns:a16="http://schemas.microsoft.com/office/drawing/2014/main" id="{A88E5D60-8B1B-484B-9794-2DCF59C4ADE1}"/>
              </a:ext>
            </a:extLst>
          </p:cNvPr>
          <p:cNvSpPr>
            <a:spLocks noChangeShapeType="1"/>
          </p:cNvSpPr>
          <p:nvPr/>
        </p:nvSpPr>
        <p:spPr bwMode="auto">
          <a:xfrm>
            <a:off x="3000375" y="2412146"/>
            <a:ext cx="0" cy="1439862"/>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91140" name="Rectangle 4">
            <a:extLst>
              <a:ext uri="{FF2B5EF4-FFF2-40B4-BE49-F238E27FC236}">
                <a16:creationId xmlns:a16="http://schemas.microsoft.com/office/drawing/2014/main" id="{B143ED7A-069C-4301-BE1D-CA8813FAB2E7}"/>
              </a:ext>
            </a:extLst>
          </p:cNvPr>
          <p:cNvSpPr>
            <a:spLocks noGrp="1" noChangeArrowheads="1"/>
          </p:cNvSpPr>
          <p:nvPr>
            <p:ph type="body" sz="half" idx="2"/>
          </p:nvPr>
        </p:nvSpPr>
        <p:spPr>
          <a:xfrm>
            <a:off x="5232401" y="1125539"/>
            <a:ext cx="5256213" cy="5000625"/>
          </a:xfrm>
        </p:spPr>
        <p:txBody>
          <a:bodyPr/>
          <a:lstStyle/>
          <a:p>
            <a:endParaRPr lang="en-US" altLang="es-ES" sz="1400" b="1">
              <a:solidFill>
                <a:srgbClr val="FFFF00"/>
              </a:solidFill>
            </a:endParaRPr>
          </a:p>
          <a:p>
            <a:r>
              <a:rPr lang="en-US" altLang="es-ES" sz="1800" b="1"/>
              <a:t>Trenz k et al,</a:t>
            </a:r>
            <a:r>
              <a:rPr lang="en-US" altLang="es-ES" sz="1400" b="1"/>
              <a:t> </a:t>
            </a:r>
            <a:r>
              <a:rPr lang="es-ES" altLang="es-ES" sz="1800" b="1"/>
              <a:t>Enhanced sensitivity of peripheral blood lymphocytes from women carrying a BRCA1 mutation towards the mutagenic effects of various cytostatics.</a:t>
            </a:r>
            <a:br>
              <a:rPr lang="es-ES" altLang="es-ES" sz="1800" b="1"/>
            </a:br>
            <a:r>
              <a:rPr lang="es-ES" altLang="es-ES" sz="1800" b="1"/>
              <a:t>Mutat Res. 2003 </a:t>
            </a:r>
          </a:p>
          <a:p>
            <a:endParaRPr lang="es-ES" altLang="es-ES" sz="1800" b="1"/>
          </a:p>
          <a:p>
            <a:r>
              <a:rPr lang="en-US" altLang="es-ES" sz="1800" b="1"/>
              <a:t>Bonassi et al, </a:t>
            </a:r>
            <a:r>
              <a:rPr lang="es-ES" altLang="es-ES" sz="1800" b="1"/>
              <a:t>Chromosomal aberrations and risk of cancer in humans: an epidemiologic perspective. Cytogenet Genome Res. 2004</a:t>
            </a:r>
          </a:p>
          <a:p>
            <a:endParaRPr lang="en-US" altLang="es-ES" sz="1800" b="1"/>
          </a:p>
          <a:p>
            <a:r>
              <a:rPr lang="en-US" altLang="es-ES" sz="1800" b="1"/>
              <a:t>Bonassi et al,</a:t>
            </a:r>
            <a:r>
              <a:rPr lang="es-ES" altLang="es-ES" sz="1800" b="1"/>
              <a:t> An increased micronucleus frequency in peripheral blood lymphocytes predicts the risk of cancer in humans. Carcinogenesis. 2006</a:t>
            </a:r>
            <a:r>
              <a:rPr lang="es-ES" altLang="es-ES" sz="1400"/>
              <a:t> </a:t>
            </a:r>
          </a:p>
          <a:p>
            <a:pPr algn="just">
              <a:buFont typeface="Wingdings" panose="05000000000000000000" pitchFamily="2" charset="2"/>
              <a:buNone/>
            </a:pPr>
            <a:r>
              <a:rPr lang="en-US" altLang="es-ES" sz="1000" b="1"/>
              <a:t>,</a:t>
            </a:r>
            <a:endParaRPr lang="es-ES" altLang="es-ES" sz="1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3ED6E27F-22E8-4444-8D98-FFAC3F20C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50939"/>
            <a:ext cx="68580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85" name="Text Box 5">
            <a:extLst>
              <a:ext uri="{FF2B5EF4-FFF2-40B4-BE49-F238E27FC236}">
                <a16:creationId xmlns:a16="http://schemas.microsoft.com/office/drawing/2014/main" id="{7A044FD6-000B-4586-A068-9D440E14BABE}"/>
              </a:ext>
            </a:extLst>
          </p:cNvPr>
          <p:cNvSpPr>
            <a:spLocks noGrp="1"/>
          </p:cNvSpPr>
          <p:nvPr>
            <p:ph type="body" sz="half" idx="4294967295"/>
          </p:nvPr>
        </p:nvSpPr>
        <p:spPr>
          <a:xfrm>
            <a:off x="4889500" y="5319714"/>
            <a:ext cx="5778500" cy="681037"/>
          </a:xfrm>
        </p:spPr>
        <p:txBody>
          <a:bodyPr>
            <a:normAutofit fontScale="62500" lnSpcReduction="20000"/>
          </a:bodyPr>
          <a:lstStyle/>
          <a:p>
            <a:pPr marL="204788" indent="-204788">
              <a:spcBef>
                <a:spcPct val="50000"/>
              </a:spcBef>
              <a:buNone/>
              <a:defRPr/>
            </a:pPr>
            <a:r>
              <a:rPr lang="es-MX" altLang="es-MX" sz="2175"/>
              <a:t> </a:t>
            </a:r>
            <a:r>
              <a:rPr lang="es-MX" altLang="es-MX" b="1"/>
              <a:t>SUSCEPTIBILIDAD INDIVIDUAL A LOS  EFECTOS GENOTOXICOS DEL PARATION Y SU ASOCIACIÓN CON LOS</a:t>
            </a:r>
            <a:r>
              <a:rPr lang="es-MX" altLang="es-MX" sz="2175" b="1"/>
              <a:t> </a:t>
            </a:r>
            <a:r>
              <a:rPr lang="es-MX" altLang="es-MX" b="1"/>
              <a:t>POLIMORFISMOS DE PON1</a:t>
            </a:r>
            <a:endParaRPr lang="es-ES" altLang="es-MX" b="1"/>
          </a:p>
        </p:txBody>
      </p:sp>
    </p:spTree>
    <p:extLst>
      <p:ext uri="{BB962C8B-B14F-4D97-AF65-F5344CB8AC3E}">
        <p14:creationId xmlns:p14="http://schemas.microsoft.com/office/powerpoint/2010/main" val="343992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a:extLst>
              <a:ext uri="{FF2B5EF4-FFF2-40B4-BE49-F238E27FC236}">
                <a16:creationId xmlns:a16="http://schemas.microsoft.com/office/drawing/2014/main" id="{308E5208-5F88-4813-AA45-EE1019CE3280}"/>
              </a:ext>
            </a:extLst>
          </p:cNvPr>
          <p:cNvSpPr txBox="1">
            <a:spLocks noChangeArrowheads="1"/>
          </p:cNvSpPr>
          <p:nvPr/>
        </p:nvSpPr>
        <p:spPr bwMode="auto">
          <a:xfrm>
            <a:off x="3017838" y="1755776"/>
            <a:ext cx="6259512" cy="2792413"/>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eaLnBrk="1" hangingPunct="1">
              <a:lnSpc>
                <a:spcPct val="130000"/>
              </a:lnSpc>
              <a:spcBef>
                <a:spcPct val="0"/>
              </a:spcBef>
              <a:spcAft>
                <a:spcPct val="0"/>
              </a:spcAft>
              <a:buClr>
                <a:schemeClr val="bg1"/>
              </a:buClr>
              <a:buSzPct val="70000"/>
              <a:buFont typeface="Wingdings" panose="05000000000000000000" pitchFamily="2" charset="2"/>
              <a:buNone/>
              <a:defRPr/>
            </a:pPr>
            <a:r>
              <a:rPr lang="es-MX" altLang="es-MX" sz="2250">
                <a:solidFill>
                  <a:srgbClr val="FFCC00"/>
                </a:solidFill>
                <a:latin typeface="Comic Sans MS" panose="030F0702030302020204" pitchFamily="66" charset="0"/>
              </a:rPr>
              <a:t> Insecticida organofosforado de amplio espectro, clasificado como extremadamente peligroso </a:t>
            </a:r>
            <a:r>
              <a:rPr lang="es-MX" altLang="es-MX" sz="1800">
                <a:solidFill>
                  <a:srgbClr val="FFCC00"/>
                </a:solidFill>
                <a:latin typeface="Comic Sans MS" panose="030F0702030302020204" pitchFamily="66" charset="0"/>
              </a:rPr>
              <a:t>(DL</a:t>
            </a:r>
            <a:r>
              <a:rPr lang="es-MX" altLang="es-MX" sz="1800" baseline="-25000">
                <a:solidFill>
                  <a:srgbClr val="FFCC00"/>
                </a:solidFill>
                <a:latin typeface="Comic Sans MS" panose="030F0702030302020204" pitchFamily="66" charset="0"/>
              </a:rPr>
              <a:t>50i.p-ratón</a:t>
            </a:r>
            <a:r>
              <a:rPr lang="es-MX" altLang="es-MX" sz="1800">
                <a:solidFill>
                  <a:srgbClr val="FFCC00"/>
                </a:solidFill>
                <a:latin typeface="Comic Sans MS" panose="030F0702030302020204" pitchFamily="66" charset="0"/>
              </a:rPr>
              <a:t>= 3mg/kg).</a:t>
            </a:r>
          </a:p>
          <a:p>
            <a:pPr algn="just" eaLnBrk="1" hangingPunct="1">
              <a:lnSpc>
                <a:spcPct val="130000"/>
              </a:lnSpc>
              <a:spcBef>
                <a:spcPct val="0"/>
              </a:spcBef>
              <a:spcAft>
                <a:spcPct val="0"/>
              </a:spcAft>
              <a:buClr>
                <a:schemeClr val="bg1"/>
              </a:buClr>
              <a:buSzPct val="70000"/>
              <a:buFont typeface="Wingdings" panose="05000000000000000000" pitchFamily="2" charset="2"/>
              <a:buChar char="Ø"/>
              <a:defRPr/>
            </a:pPr>
            <a:endParaRPr lang="es-MX" altLang="es-MX" sz="2250">
              <a:solidFill>
                <a:srgbClr val="FFCC00"/>
              </a:solidFill>
              <a:latin typeface="Comic Sans MS" panose="030F0702030302020204" pitchFamily="66" charset="0"/>
            </a:endParaRPr>
          </a:p>
          <a:p>
            <a:pPr algn="just" eaLnBrk="1" hangingPunct="1">
              <a:lnSpc>
                <a:spcPct val="130000"/>
              </a:lnSpc>
              <a:spcBef>
                <a:spcPct val="0"/>
              </a:spcBef>
              <a:spcAft>
                <a:spcPct val="0"/>
              </a:spcAft>
              <a:buClr>
                <a:schemeClr val="bg1"/>
              </a:buClr>
              <a:buSzPct val="70000"/>
              <a:buFont typeface="Wingdings" panose="05000000000000000000" pitchFamily="2" charset="2"/>
              <a:buChar char="Ø"/>
              <a:defRPr/>
            </a:pPr>
            <a:r>
              <a:rPr lang="es-ES" altLang="es-MX" sz="2250">
                <a:solidFill>
                  <a:srgbClr val="FFCC00"/>
                </a:solidFill>
                <a:latin typeface="Comic Sans MS" panose="030F0702030302020204" pitchFamily="66" charset="0"/>
              </a:rPr>
              <a:t> En México se utiliza para el control de plagas </a:t>
            </a:r>
            <a:r>
              <a:rPr lang="es-ES" altLang="es-MX" sz="2250">
                <a:solidFill>
                  <a:srgbClr val="FFD935"/>
                </a:solidFill>
                <a:latin typeface="Comic Sans MS" panose="030F0702030302020204" pitchFamily="66" charset="0"/>
              </a:rPr>
              <a:t>en 71 productos agrícolas.</a:t>
            </a:r>
            <a:r>
              <a:rPr lang="es-MX" altLang="es-MX" sz="2250">
                <a:solidFill>
                  <a:srgbClr val="FFCC00"/>
                </a:solidFill>
                <a:latin typeface="Comic Sans MS" panose="030F0702030302020204" pitchFamily="66" charset="0"/>
              </a:rPr>
              <a:t>  </a:t>
            </a:r>
            <a:endParaRPr lang="es-ES" altLang="es-MX" sz="2250">
              <a:solidFill>
                <a:srgbClr val="FFCC00"/>
              </a:solidFill>
              <a:latin typeface="Comic Sans MS" panose="030F0702030302020204" pitchFamily="66" charset="0"/>
            </a:endParaRPr>
          </a:p>
        </p:txBody>
      </p:sp>
      <p:sp>
        <p:nvSpPr>
          <p:cNvPr id="49155" name="Text Box 3">
            <a:extLst>
              <a:ext uri="{FF2B5EF4-FFF2-40B4-BE49-F238E27FC236}">
                <a16:creationId xmlns:a16="http://schemas.microsoft.com/office/drawing/2014/main" id="{93248599-A742-4F29-B326-9AB0CC635D22}"/>
              </a:ext>
            </a:extLst>
          </p:cNvPr>
          <p:cNvSpPr txBox="1">
            <a:spLocks noChangeArrowheads="1"/>
          </p:cNvSpPr>
          <p:nvPr/>
        </p:nvSpPr>
        <p:spPr bwMode="auto">
          <a:xfrm>
            <a:off x="4230689" y="1160463"/>
            <a:ext cx="1525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2400" b="1">
                <a:latin typeface="Comic Sans MS" panose="030F0702030302020204" pitchFamily="66" charset="0"/>
              </a:rPr>
              <a:t>Paratión</a:t>
            </a:r>
            <a:r>
              <a:rPr lang="es-MX" altLang="es-MX" sz="2400" b="1">
                <a:latin typeface="Comic Sans MS" panose="030F0702030302020204" pitchFamily="66" charset="0"/>
              </a:rPr>
              <a:t> </a:t>
            </a:r>
            <a:endParaRPr lang="es-ES" altLang="es-MX" sz="2400" b="1">
              <a:latin typeface="Comic Sans MS" panose="030F0702030302020204" pitchFamily="66" charset="0"/>
            </a:endParaRPr>
          </a:p>
        </p:txBody>
      </p:sp>
      <p:sp>
        <p:nvSpPr>
          <p:cNvPr id="49156" name="Line 4">
            <a:extLst>
              <a:ext uri="{FF2B5EF4-FFF2-40B4-BE49-F238E27FC236}">
                <a16:creationId xmlns:a16="http://schemas.microsoft.com/office/drawing/2014/main" id="{0A5FCF95-ED69-448D-AD88-DECFA170EF59}"/>
              </a:ext>
            </a:extLst>
          </p:cNvPr>
          <p:cNvSpPr>
            <a:spLocks noChangeShapeType="1"/>
          </p:cNvSpPr>
          <p:nvPr/>
        </p:nvSpPr>
        <p:spPr bwMode="auto">
          <a:xfrm>
            <a:off x="3071814" y="1828800"/>
            <a:ext cx="3743325"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a:extLst>
              <a:ext uri="{FF2B5EF4-FFF2-40B4-BE49-F238E27FC236}">
                <a16:creationId xmlns:a16="http://schemas.microsoft.com/office/drawing/2014/main" id="{7B01CF25-C7C7-468F-9B7F-93807F7D1D0D}"/>
              </a:ext>
            </a:extLst>
          </p:cNvPr>
          <p:cNvGrpSpPr>
            <a:grpSpLocks/>
          </p:cNvGrpSpPr>
          <p:nvPr/>
        </p:nvGrpSpPr>
        <p:grpSpPr bwMode="auto">
          <a:xfrm>
            <a:off x="3686176" y="998539"/>
            <a:ext cx="4868863" cy="4922837"/>
            <a:chOff x="1031" y="28"/>
            <a:chExt cx="4601" cy="4134"/>
          </a:xfrm>
        </p:grpSpPr>
        <p:grpSp>
          <p:nvGrpSpPr>
            <p:cNvPr id="51203" name="Group 3">
              <a:extLst>
                <a:ext uri="{FF2B5EF4-FFF2-40B4-BE49-F238E27FC236}">
                  <a16:creationId xmlns:a16="http://schemas.microsoft.com/office/drawing/2014/main" id="{6B7E6244-71F7-4BD1-AB8B-14BC6902FF0C}"/>
                </a:ext>
              </a:extLst>
            </p:cNvPr>
            <p:cNvGrpSpPr>
              <a:grpSpLocks/>
            </p:cNvGrpSpPr>
            <p:nvPr/>
          </p:nvGrpSpPr>
          <p:grpSpPr bwMode="auto">
            <a:xfrm>
              <a:off x="1031" y="527"/>
              <a:ext cx="4601" cy="3635"/>
              <a:chOff x="1031" y="269"/>
              <a:chExt cx="4600" cy="3635"/>
            </a:xfrm>
          </p:grpSpPr>
          <p:sp>
            <p:nvSpPr>
              <p:cNvPr id="51207" name="Rectangle 4">
                <a:extLst>
                  <a:ext uri="{FF2B5EF4-FFF2-40B4-BE49-F238E27FC236}">
                    <a16:creationId xmlns:a16="http://schemas.microsoft.com/office/drawing/2014/main" id="{9ED0F5E3-CB32-4D4B-89F3-82967BD5B0FE}"/>
                  </a:ext>
                </a:extLst>
              </p:cNvPr>
              <p:cNvSpPr>
                <a:spLocks noChangeArrowheads="1"/>
              </p:cNvSpPr>
              <p:nvPr/>
            </p:nvSpPr>
            <p:spPr bwMode="auto">
              <a:xfrm>
                <a:off x="1104" y="269"/>
                <a:ext cx="4435" cy="36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331787" name="Text Box 5">
                <a:extLst>
                  <a:ext uri="{FF2B5EF4-FFF2-40B4-BE49-F238E27FC236}">
                    <a16:creationId xmlns:a16="http://schemas.microsoft.com/office/drawing/2014/main" id="{2871FCC8-73E7-4C85-8639-371365C4967E}"/>
                  </a:ext>
                </a:extLst>
              </p:cNvPr>
              <p:cNvSpPr txBox="1">
                <a:spLocks noChangeArrowheads="1"/>
              </p:cNvSpPr>
              <p:nvPr/>
            </p:nvSpPr>
            <p:spPr bwMode="auto">
              <a:xfrm>
                <a:off x="1680" y="3596"/>
                <a:ext cx="36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650" dirty="0" err="1">
                    <a:solidFill>
                      <a:schemeClr val="tx1"/>
                    </a:solidFill>
                    <a:latin typeface="Comic Sans MS" panose="030F0702030302020204" pitchFamily="66" charset="0"/>
                  </a:rPr>
                  <a:t>Dietilfosfato</a:t>
                </a:r>
                <a:r>
                  <a:rPr lang="es-ES" altLang="es-MX" sz="1650" dirty="0">
                    <a:solidFill>
                      <a:schemeClr val="tx1"/>
                    </a:solidFill>
                    <a:latin typeface="Comic Sans MS" panose="030F0702030302020204" pitchFamily="66" charset="0"/>
                  </a:rPr>
                  <a:t>  Para-</a:t>
                </a:r>
                <a:r>
                  <a:rPr lang="es-ES" altLang="es-MX" sz="1650" dirty="0" err="1">
                    <a:solidFill>
                      <a:schemeClr val="tx1"/>
                    </a:solidFill>
                    <a:latin typeface="Comic Sans MS" panose="030F0702030302020204" pitchFamily="66" charset="0"/>
                  </a:rPr>
                  <a:t>nitrofenol</a:t>
                </a:r>
                <a:endParaRPr lang="es-ES" altLang="es-MX" sz="1650" dirty="0">
                  <a:solidFill>
                    <a:schemeClr val="tx1"/>
                  </a:solidFill>
                  <a:latin typeface="Comic Sans MS" panose="030F0702030302020204" pitchFamily="66" charset="0"/>
                </a:endParaRPr>
              </a:p>
            </p:txBody>
          </p:sp>
          <p:grpSp>
            <p:nvGrpSpPr>
              <p:cNvPr id="51209" name="Group 6">
                <a:extLst>
                  <a:ext uri="{FF2B5EF4-FFF2-40B4-BE49-F238E27FC236}">
                    <a16:creationId xmlns:a16="http://schemas.microsoft.com/office/drawing/2014/main" id="{73F15F58-2A4D-426B-BBC9-A8F18DC9B59C}"/>
                  </a:ext>
                </a:extLst>
              </p:cNvPr>
              <p:cNvGrpSpPr>
                <a:grpSpLocks/>
              </p:cNvGrpSpPr>
              <p:nvPr/>
            </p:nvGrpSpPr>
            <p:grpSpPr bwMode="auto">
              <a:xfrm>
                <a:off x="1031" y="307"/>
                <a:ext cx="4600" cy="3245"/>
                <a:chOff x="1035" y="601"/>
                <a:chExt cx="4600" cy="3245"/>
              </a:xfrm>
            </p:grpSpPr>
            <p:pic>
              <p:nvPicPr>
                <p:cNvPr id="51210" name="Picture 7">
                  <a:extLst>
                    <a:ext uri="{FF2B5EF4-FFF2-40B4-BE49-F238E27FC236}">
                      <a16:creationId xmlns:a16="http://schemas.microsoft.com/office/drawing/2014/main" id="{70EB64BB-526D-4C36-AFC3-9E6E9DF0F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131"/>
                <a:stretch>
                  <a:fillRect/>
                </a:stretch>
              </p:blipFill>
              <p:spPr bwMode="auto">
                <a:xfrm>
                  <a:off x="2285" y="601"/>
                  <a:ext cx="1840"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8">
                  <a:extLst>
                    <a:ext uri="{FF2B5EF4-FFF2-40B4-BE49-F238E27FC236}">
                      <a16:creationId xmlns:a16="http://schemas.microsoft.com/office/drawing/2014/main" id="{6C89752C-2FAF-4DD2-ADE9-A2C3D3514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679"/>
                  <a:ext cx="1872"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9">
                  <a:extLst>
                    <a:ext uri="{FF2B5EF4-FFF2-40B4-BE49-F238E27FC236}">
                      <a16:creationId xmlns:a16="http://schemas.microsoft.com/office/drawing/2014/main" id="{A6058B67-8D91-4C2E-AD31-B643DDE70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4" y="3216"/>
                  <a:ext cx="916"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0">
                  <a:extLst>
                    <a:ext uri="{FF2B5EF4-FFF2-40B4-BE49-F238E27FC236}">
                      <a16:creationId xmlns:a16="http://schemas.microsoft.com/office/drawing/2014/main" id="{8C7631B1-CB87-4D78-899A-20A588FBF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667" b="27518"/>
                <a:stretch>
                  <a:fillRect/>
                </a:stretch>
              </p:blipFill>
              <p:spPr bwMode="auto">
                <a:xfrm>
                  <a:off x="3600" y="3242"/>
                  <a:ext cx="144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11">
                  <a:extLst>
                    <a:ext uri="{FF2B5EF4-FFF2-40B4-BE49-F238E27FC236}">
                      <a16:creationId xmlns:a16="http://schemas.microsoft.com/office/drawing/2014/main" id="{626D8CD2-E7AB-4A64-9DE4-B9D7149A622C}"/>
                    </a:ext>
                  </a:extLst>
                </p:cNvPr>
                <p:cNvSpPr txBox="1">
                  <a:spLocks noChangeArrowheads="1"/>
                </p:cNvSpPr>
                <p:nvPr/>
              </p:nvSpPr>
              <p:spPr bwMode="auto">
                <a:xfrm>
                  <a:off x="4402" y="601"/>
                  <a:ext cx="114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a:latin typeface="Comic Sans MS" panose="030F0702030302020204" pitchFamily="66" charset="0"/>
                    </a:rPr>
                    <a:t>Paratión</a:t>
                  </a:r>
                </a:p>
              </p:txBody>
            </p:sp>
            <p:sp>
              <p:nvSpPr>
                <p:cNvPr id="51215" name="Text Box 12">
                  <a:extLst>
                    <a:ext uri="{FF2B5EF4-FFF2-40B4-BE49-F238E27FC236}">
                      <a16:creationId xmlns:a16="http://schemas.microsoft.com/office/drawing/2014/main" id="{7A16B29B-7B0E-4391-A386-EDA0A487B7D4}"/>
                    </a:ext>
                  </a:extLst>
                </p:cNvPr>
                <p:cNvSpPr txBox="1">
                  <a:spLocks noChangeArrowheads="1"/>
                </p:cNvSpPr>
                <p:nvPr/>
              </p:nvSpPr>
              <p:spPr bwMode="auto">
                <a:xfrm>
                  <a:off x="4396" y="1728"/>
                  <a:ext cx="123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u="sng">
                      <a:latin typeface="Comic Sans MS" panose="030F0702030302020204" pitchFamily="66" charset="0"/>
                    </a:rPr>
                    <a:t>Paraoxón</a:t>
                  </a:r>
                </a:p>
              </p:txBody>
            </p:sp>
            <p:sp>
              <p:nvSpPr>
                <p:cNvPr id="51216" name="AutoShape 13">
                  <a:extLst>
                    <a:ext uri="{FF2B5EF4-FFF2-40B4-BE49-F238E27FC236}">
                      <a16:creationId xmlns:a16="http://schemas.microsoft.com/office/drawing/2014/main" id="{7B92C49C-9283-498E-BD08-6EBF5D74E41E}"/>
                    </a:ext>
                  </a:extLst>
                </p:cNvPr>
                <p:cNvSpPr>
                  <a:spLocks noChangeArrowheads="1"/>
                </p:cNvSpPr>
                <p:nvPr/>
              </p:nvSpPr>
              <p:spPr bwMode="auto">
                <a:xfrm>
                  <a:off x="3108" y="1248"/>
                  <a:ext cx="144" cy="336"/>
                </a:xfrm>
                <a:prstGeom prst="downArrow">
                  <a:avLst>
                    <a:gd name="adj1" fmla="val 50000"/>
                    <a:gd name="adj2" fmla="val 58333"/>
                  </a:avLst>
                </a:prstGeom>
                <a:solidFill>
                  <a:srgbClr val="FFFF99"/>
                </a:solid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51217" name="AutoShape 14">
                  <a:extLst>
                    <a:ext uri="{FF2B5EF4-FFF2-40B4-BE49-F238E27FC236}">
                      <a16:creationId xmlns:a16="http://schemas.microsoft.com/office/drawing/2014/main" id="{BD3E4C3F-15E4-4134-A780-52AF9EFF07EB}"/>
                    </a:ext>
                  </a:extLst>
                </p:cNvPr>
                <p:cNvSpPr>
                  <a:spLocks noChangeArrowheads="1"/>
                </p:cNvSpPr>
                <p:nvPr/>
              </p:nvSpPr>
              <p:spPr bwMode="auto">
                <a:xfrm rot="5414065">
                  <a:off x="2802" y="2754"/>
                  <a:ext cx="768" cy="1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solidFill>
                    <a:schemeClr val="tx1"/>
                  </a:solidFill>
                  <a:miter lim="800000"/>
                  <a:headEnd/>
                  <a:tailEnd/>
                </a:ln>
              </p:spPr>
              <p:txBody>
                <a:bodyPr rot="10800000" vert="eaVert" wrap="none" anchor="ctr"/>
                <a:lstStyle/>
                <a:p>
                  <a:endParaRPr lang="es-ES"/>
                </a:p>
              </p:txBody>
            </p:sp>
            <p:sp>
              <p:nvSpPr>
                <p:cNvPr id="51218" name="Text Box 15">
                  <a:extLst>
                    <a:ext uri="{FF2B5EF4-FFF2-40B4-BE49-F238E27FC236}">
                      <a16:creationId xmlns:a16="http://schemas.microsoft.com/office/drawing/2014/main" id="{588C80F5-01E4-4126-9593-D15B165FF490}"/>
                    </a:ext>
                  </a:extLst>
                </p:cNvPr>
                <p:cNvSpPr txBox="1">
                  <a:spLocks noChangeArrowheads="1"/>
                </p:cNvSpPr>
                <p:nvPr/>
              </p:nvSpPr>
              <p:spPr bwMode="auto">
                <a:xfrm>
                  <a:off x="2974" y="3120"/>
                  <a:ext cx="436" cy="6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4500" dirty="0">
                      <a:solidFill>
                        <a:srgbClr val="FFD935"/>
                      </a:solidFill>
                      <a:latin typeface="Comic Sans MS" panose="030F0702030302020204" pitchFamily="66" charset="0"/>
                    </a:rPr>
                    <a:t>+</a:t>
                  </a:r>
                </a:p>
              </p:txBody>
            </p:sp>
            <p:sp>
              <p:nvSpPr>
                <p:cNvPr id="331798" name="Text Box 16">
                  <a:extLst>
                    <a:ext uri="{FF2B5EF4-FFF2-40B4-BE49-F238E27FC236}">
                      <a16:creationId xmlns:a16="http://schemas.microsoft.com/office/drawing/2014/main" id="{3E1E490F-95C4-4091-9FC6-3F598200572D}"/>
                    </a:ext>
                  </a:extLst>
                </p:cNvPr>
                <p:cNvSpPr txBox="1">
                  <a:spLocks noChangeArrowheads="1"/>
                </p:cNvSpPr>
                <p:nvPr/>
              </p:nvSpPr>
              <p:spPr bwMode="auto">
                <a:xfrm>
                  <a:off x="1035" y="1358"/>
                  <a:ext cx="1912"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950">
                      <a:solidFill>
                        <a:schemeClr val="tx1"/>
                      </a:solidFill>
                      <a:latin typeface="Comic Sans MS" panose="030F0702030302020204" pitchFamily="66" charset="0"/>
                    </a:rPr>
                    <a:t>Citocromo P450</a:t>
                  </a:r>
                </a:p>
              </p:txBody>
            </p:sp>
            <p:sp>
              <p:nvSpPr>
                <p:cNvPr id="331799" name="Text Box 17">
                  <a:extLst>
                    <a:ext uri="{FF2B5EF4-FFF2-40B4-BE49-F238E27FC236}">
                      <a16:creationId xmlns:a16="http://schemas.microsoft.com/office/drawing/2014/main" id="{0661FAB8-4B23-432E-9747-F810E6C1DE7F}"/>
                    </a:ext>
                  </a:extLst>
                </p:cNvPr>
                <p:cNvSpPr txBox="1">
                  <a:spLocks noChangeArrowheads="1"/>
                </p:cNvSpPr>
                <p:nvPr/>
              </p:nvSpPr>
              <p:spPr bwMode="auto">
                <a:xfrm>
                  <a:off x="1449" y="2590"/>
                  <a:ext cx="167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2100" b="1" dirty="0">
                      <a:solidFill>
                        <a:srgbClr val="FF9933"/>
                      </a:solidFill>
                      <a:latin typeface="Comic Sans MS" panose="030F0702030302020204" pitchFamily="66" charset="0"/>
                    </a:rPr>
                    <a:t> </a:t>
                  </a:r>
                  <a:r>
                    <a:rPr lang="es-ES" altLang="es-MX" sz="1950" u="sng" dirty="0" err="1">
                      <a:solidFill>
                        <a:srgbClr val="FF0000"/>
                      </a:solidFill>
                      <a:latin typeface="Comic Sans MS" panose="030F0702030302020204" pitchFamily="66" charset="0"/>
                    </a:rPr>
                    <a:t>Paraoxonasa</a:t>
                  </a:r>
                  <a:endParaRPr lang="es-ES" altLang="es-MX" sz="1950" u="sng" dirty="0">
                    <a:solidFill>
                      <a:srgbClr val="FF0000"/>
                    </a:solidFill>
                    <a:latin typeface="Comic Sans MS" panose="030F0702030302020204" pitchFamily="66" charset="0"/>
                  </a:endParaRPr>
                </a:p>
              </p:txBody>
            </p:sp>
          </p:grpSp>
        </p:grpSp>
        <p:sp>
          <p:nvSpPr>
            <p:cNvPr id="51204" name="Text Box 18">
              <a:extLst>
                <a:ext uri="{FF2B5EF4-FFF2-40B4-BE49-F238E27FC236}">
                  <a16:creationId xmlns:a16="http://schemas.microsoft.com/office/drawing/2014/main" id="{8FEBF26C-E9D3-4162-84FA-A5904A5B0E7B}"/>
                </a:ext>
              </a:extLst>
            </p:cNvPr>
            <p:cNvSpPr txBox="1">
              <a:spLocks noChangeArrowheads="1"/>
            </p:cNvSpPr>
            <p:nvPr/>
          </p:nvSpPr>
          <p:spPr bwMode="auto">
            <a:xfrm>
              <a:off x="1573" y="28"/>
              <a:ext cx="370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2400" b="1">
                  <a:solidFill>
                    <a:schemeClr val="tx2"/>
                  </a:solidFill>
                  <a:latin typeface="Comic Sans MS" panose="030F0702030302020204" pitchFamily="66" charset="0"/>
                </a:rPr>
                <a:t>Metabolismo</a:t>
              </a:r>
              <a:r>
                <a:rPr lang="es-MX" altLang="es-MX" sz="2400" b="1">
                  <a:solidFill>
                    <a:schemeClr val="bg1"/>
                  </a:solidFill>
                  <a:latin typeface="Comic Sans MS" panose="030F0702030302020204" pitchFamily="66" charset="0"/>
                </a:rPr>
                <a:t> </a:t>
              </a:r>
              <a:r>
                <a:rPr lang="es-MX" altLang="es-MX" sz="2400" b="1">
                  <a:solidFill>
                    <a:schemeClr val="tx2"/>
                  </a:solidFill>
                  <a:latin typeface="Comic Sans MS" panose="030F0702030302020204" pitchFamily="66" charset="0"/>
                </a:rPr>
                <a:t>del paratión</a:t>
              </a:r>
              <a:endParaRPr lang="es-ES" altLang="es-MX" sz="2400" b="1">
                <a:solidFill>
                  <a:schemeClr val="tx2"/>
                </a:solidFill>
                <a:latin typeface="Comic Sans MS" panose="030F0702030302020204" pitchFamily="66" charset="0"/>
              </a:endParaRPr>
            </a:p>
          </p:txBody>
        </p:sp>
        <p:sp>
          <p:nvSpPr>
            <p:cNvPr id="331784" name="Text Box 19">
              <a:extLst>
                <a:ext uri="{FF2B5EF4-FFF2-40B4-BE49-F238E27FC236}">
                  <a16:creationId xmlns:a16="http://schemas.microsoft.com/office/drawing/2014/main" id="{539EF62D-4F7B-4C86-8A4C-8AF467DD16D9}"/>
                </a:ext>
              </a:extLst>
            </p:cNvPr>
            <p:cNvSpPr txBox="1">
              <a:spLocks noChangeArrowheads="1"/>
            </p:cNvSpPr>
            <p:nvPr/>
          </p:nvSpPr>
          <p:spPr bwMode="auto">
            <a:xfrm>
              <a:off x="3587" y="1312"/>
              <a:ext cx="132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950">
                  <a:solidFill>
                    <a:schemeClr val="tx1"/>
                  </a:solidFill>
                  <a:latin typeface="Comic Sans MS" panose="030F0702030302020204" pitchFamily="66" charset="0"/>
                </a:rPr>
                <a:t>Activación</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8265093-E6F7-48F7-9293-95A6D9888AE5}"/>
              </a:ext>
            </a:extLst>
          </p:cNvPr>
          <p:cNvSpPr>
            <a:spLocks noGrp="1" noChangeArrowheads="1"/>
          </p:cNvSpPr>
          <p:nvPr>
            <p:ph type="title" idx="4294967295"/>
          </p:nvPr>
        </p:nvSpPr>
        <p:spPr>
          <a:xfrm>
            <a:off x="3124200" y="1073150"/>
            <a:ext cx="7543800" cy="1087438"/>
          </a:xfrm>
        </p:spPr>
        <p:txBody>
          <a:bodyPr vert="horz" lIns="91440" tIns="45720" rIns="91440" bIns="68580" rtlCol="0" anchor="ctr">
            <a:normAutofit/>
          </a:bodyPr>
          <a:lstStyle/>
          <a:p>
            <a:pPr eaLnBrk="1" hangingPunct="1"/>
            <a:r>
              <a:rPr lang="es-MX" altLang="es-MX" sz="5400" b="1" i="1" dirty="0" err="1">
                <a:solidFill>
                  <a:srgbClr val="000099"/>
                </a:solidFill>
              </a:rPr>
              <a:t>Paraoxonasa</a:t>
            </a:r>
            <a:r>
              <a:rPr lang="es-MX" altLang="es-MX" sz="5400" b="1" i="1" dirty="0">
                <a:solidFill>
                  <a:srgbClr val="000099"/>
                </a:solidFill>
              </a:rPr>
              <a:t> (PON1)</a:t>
            </a:r>
            <a:endParaRPr lang="es-ES" altLang="es-MX" sz="5400" b="1" i="1" dirty="0">
              <a:solidFill>
                <a:srgbClr val="000099"/>
              </a:solidFill>
            </a:endParaRPr>
          </a:p>
        </p:txBody>
      </p:sp>
      <p:sp>
        <p:nvSpPr>
          <p:cNvPr id="45059" name="Rectangle 3">
            <a:extLst>
              <a:ext uri="{FF2B5EF4-FFF2-40B4-BE49-F238E27FC236}">
                <a16:creationId xmlns:a16="http://schemas.microsoft.com/office/drawing/2014/main" id="{00AB144F-D0B0-47BD-B359-FB7923CAA2A1}"/>
              </a:ext>
            </a:extLst>
          </p:cNvPr>
          <p:cNvSpPr>
            <a:spLocks noGrp="1"/>
          </p:cNvSpPr>
          <p:nvPr>
            <p:ph sz="quarter" idx="4294967295"/>
          </p:nvPr>
        </p:nvSpPr>
        <p:spPr>
          <a:xfrm>
            <a:off x="1524000" y="2170114"/>
            <a:ext cx="7543800" cy="3017837"/>
          </a:xfrm>
          <a:extLst>
            <a:ext uri="{909E8E84-426E-40DD-AFC4-6F175D3DCCD1}">
              <a14:hiddenFill xmlns:a14="http://schemas.microsoft.com/office/drawing/2010/main">
                <a:solidFill>
                  <a:srgbClr val="7EA9CA"/>
                </a:solidFill>
              </a14:hiddenFill>
            </a:ext>
          </a:extLst>
        </p:spPr>
        <p:txBody>
          <a:bodyPr/>
          <a:lstStyle/>
          <a:p>
            <a:pPr marL="204788" indent="-204788"/>
            <a:endParaRPr lang="es-MX" altLang="es-MX" sz="3000" dirty="0">
              <a:solidFill>
                <a:schemeClr val="bg1"/>
              </a:solidFill>
            </a:endParaRPr>
          </a:p>
          <a:p>
            <a:pPr marL="204788" indent="-204788"/>
            <a:r>
              <a:rPr lang="es-MX" altLang="es-MX" sz="3300" b="1" dirty="0">
                <a:solidFill>
                  <a:srgbClr val="000099"/>
                </a:solidFill>
              </a:rPr>
              <a:t>Tiene actividad de </a:t>
            </a:r>
            <a:r>
              <a:rPr lang="es-MX" altLang="es-MX" sz="3300" b="1" dirty="0" err="1">
                <a:solidFill>
                  <a:srgbClr val="000099"/>
                </a:solidFill>
              </a:rPr>
              <a:t>esterasa</a:t>
            </a:r>
            <a:r>
              <a:rPr lang="es-MX" altLang="es-MX" sz="3300" b="1" dirty="0">
                <a:solidFill>
                  <a:srgbClr val="000099"/>
                </a:solidFill>
              </a:rPr>
              <a:t> e hidroliza insecticidas organofosforados.</a:t>
            </a:r>
            <a:endParaRPr lang="es-ES" altLang="es-MX" sz="3300" b="1" dirty="0">
              <a:solidFill>
                <a:srgbClr val="00009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40" name="Group 4">
            <a:extLst>
              <a:ext uri="{FF2B5EF4-FFF2-40B4-BE49-F238E27FC236}">
                <a16:creationId xmlns:a16="http://schemas.microsoft.com/office/drawing/2014/main" id="{634E7FB2-FCDB-48AE-8AFA-0445BD2903C5}"/>
              </a:ext>
            </a:extLst>
          </p:cNvPr>
          <p:cNvGrpSpPr>
            <a:grpSpLocks/>
          </p:cNvGrpSpPr>
          <p:nvPr/>
        </p:nvGrpSpPr>
        <p:grpSpPr bwMode="auto">
          <a:xfrm>
            <a:off x="2719389" y="1543051"/>
            <a:ext cx="6611937" cy="3840163"/>
            <a:chOff x="144" y="93"/>
            <a:chExt cx="6192" cy="2184"/>
          </a:xfrm>
        </p:grpSpPr>
        <p:sp>
          <p:nvSpPr>
            <p:cNvPr id="39941" name="Text Box 5">
              <a:extLst>
                <a:ext uri="{FF2B5EF4-FFF2-40B4-BE49-F238E27FC236}">
                  <a16:creationId xmlns:a16="http://schemas.microsoft.com/office/drawing/2014/main" id="{87409C0C-54BF-411F-A862-9F245984FBB9}"/>
                </a:ext>
              </a:extLst>
            </p:cNvPr>
            <p:cNvSpPr txBox="1">
              <a:spLocks noChangeArrowheads="1"/>
            </p:cNvSpPr>
            <p:nvPr/>
          </p:nvSpPr>
          <p:spPr bwMode="auto">
            <a:xfrm>
              <a:off x="833" y="93"/>
              <a:ext cx="4567" cy="2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2700" b="1">
                  <a:solidFill>
                    <a:schemeClr val="bg1"/>
                  </a:solidFill>
                  <a:latin typeface="Comic Sans MS" panose="030F0702030302020204" pitchFamily="66" charset="0"/>
                </a:rPr>
                <a:t>Enzima paraoxonasa (PON1)</a:t>
              </a:r>
              <a:endParaRPr lang="es-ES" altLang="es-MX" sz="2700" b="1">
                <a:solidFill>
                  <a:schemeClr val="bg1"/>
                </a:solidFill>
                <a:latin typeface="Comic Sans MS" panose="030F0702030302020204" pitchFamily="66" charset="0"/>
              </a:endParaRPr>
            </a:p>
          </p:txBody>
        </p:sp>
        <p:sp>
          <p:nvSpPr>
            <p:cNvPr id="323590" name="Text Box 6">
              <a:extLst>
                <a:ext uri="{FF2B5EF4-FFF2-40B4-BE49-F238E27FC236}">
                  <a16:creationId xmlns:a16="http://schemas.microsoft.com/office/drawing/2014/main" id="{3D33F2D9-8203-452B-BEDD-34EE0607A89D}"/>
                </a:ext>
              </a:extLst>
            </p:cNvPr>
            <p:cNvSpPr txBox="1">
              <a:spLocks noChangeArrowheads="1"/>
            </p:cNvSpPr>
            <p:nvPr/>
          </p:nvSpPr>
          <p:spPr bwMode="auto">
            <a:xfrm>
              <a:off x="450" y="688"/>
              <a:ext cx="5808" cy="1589"/>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lnSpc>
                  <a:spcPct val="150000"/>
                </a:lnSpc>
                <a:spcBef>
                  <a:spcPct val="0"/>
                </a:spcBef>
                <a:spcAft>
                  <a:spcPct val="0"/>
                </a:spcAft>
                <a:buClr>
                  <a:schemeClr val="bg1"/>
                </a:buClr>
                <a:buSzTx/>
                <a:buFont typeface="Wingdings" panose="05000000000000000000" pitchFamily="2" charset="2"/>
                <a:buChar char="Ø"/>
                <a:defRPr/>
              </a:pPr>
              <a:r>
                <a:rPr lang="es-ES_tradnl" altLang="es-MX" sz="1800" dirty="0">
                  <a:solidFill>
                    <a:srgbClr val="FFCC66"/>
                  </a:solidFill>
                  <a:latin typeface="Arial Black" panose="020B0A04020102020204" pitchFamily="34" charset="0"/>
                </a:rPr>
                <a:t>Se encuentra en suero (5 mg/l) y en h</a:t>
              </a:r>
              <a:r>
                <a:rPr lang="es-ES_tradnl" altLang="es-MX" sz="1800" dirty="0">
                  <a:solidFill>
                    <a:srgbClr val="FFCC66"/>
                  </a:solidFill>
                  <a:latin typeface="Comic Sans MS" panose="030F0702030302020204" pitchFamily="66" charset="0"/>
                </a:rPr>
                <a:t>í</a:t>
              </a:r>
              <a:r>
                <a:rPr lang="es-ES_tradnl" altLang="es-MX" sz="1800" dirty="0">
                  <a:solidFill>
                    <a:srgbClr val="FFCC66"/>
                  </a:solidFill>
                  <a:latin typeface="Arial Black" panose="020B0A04020102020204" pitchFamily="34" charset="0"/>
                </a:rPr>
                <a:t>gado.</a:t>
              </a:r>
            </a:p>
            <a:p>
              <a:pPr eaLnBrk="1" hangingPunct="1">
                <a:lnSpc>
                  <a:spcPct val="100000"/>
                </a:lnSpc>
                <a:spcBef>
                  <a:spcPct val="0"/>
                </a:spcBef>
                <a:spcAft>
                  <a:spcPct val="0"/>
                </a:spcAft>
                <a:buClr>
                  <a:srgbClr val="FFFFCC"/>
                </a:buClr>
                <a:buSzTx/>
                <a:buFont typeface="Wingdings" panose="05000000000000000000" pitchFamily="2" charset="2"/>
                <a:buChar char="Ø"/>
                <a:defRPr/>
              </a:pPr>
              <a:r>
                <a:rPr lang="es-MX" altLang="es-MX" sz="1800" b="1" dirty="0">
                  <a:solidFill>
                    <a:srgbClr val="FFCC66"/>
                  </a:solidFill>
                  <a:latin typeface="Arial Black" panose="020B0A04020102020204" pitchFamily="34" charset="0"/>
                </a:rPr>
                <a:t>En su capacidad de hidrólisis</a:t>
              </a:r>
              <a:r>
                <a:rPr lang="es-MX" altLang="es-MX" sz="1350" dirty="0">
                  <a:solidFill>
                    <a:schemeClr val="tx1"/>
                  </a:solidFill>
                  <a:latin typeface="Garamond" panose="02020404030301010803" pitchFamily="18" charset="0"/>
                </a:rPr>
                <a:t> </a:t>
              </a:r>
              <a:r>
                <a:rPr lang="es-MX" altLang="es-MX" sz="1800" b="1" dirty="0">
                  <a:solidFill>
                    <a:srgbClr val="FFCC66"/>
                  </a:solidFill>
                  <a:latin typeface="Arial Black" panose="020B0A04020102020204" pitchFamily="34" charset="0"/>
                </a:rPr>
                <a:t>se han observado diferencias individuales (10-40 veces).  </a:t>
              </a:r>
            </a:p>
            <a:p>
              <a:pPr eaLnBrk="1" hangingPunct="1">
                <a:lnSpc>
                  <a:spcPct val="100000"/>
                </a:lnSpc>
                <a:spcBef>
                  <a:spcPct val="0"/>
                </a:spcBef>
                <a:spcAft>
                  <a:spcPct val="0"/>
                </a:spcAft>
                <a:buClr>
                  <a:srgbClr val="FFFFCC"/>
                </a:buClr>
                <a:buSzTx/>
                <a:buFont typeface="Calibri" panose="020F0502020204030204" pitchFamily="34" charset="0"/>
                <a:buNone/>
                <a:defRPr/>
              </a:pPr>
              <a:r>
                <a:rPr lang="es-MX" altLang="es-MX" sz="1800" b="1" dirty="0">
                  <a:solidFill>
                    <a:srgbClr val="FFCC66"/>
                  </a:solidFill>
                  <a:latin typeface="Arial Black" panose="020B0A04020102020204" pitchFamily="34" charset="0"/>
                </a:rPr>
                <a:t> </a:t>
              </a:r>
              <a:endParaRPr lang="es-ES" altLang="es-MX" sz="1800" b="1" dirty="0">
                <a:solidFill>
                  <a:srgbClr val="FF5050"/>
                </a:solidFill>
                <a:latin typeface="Arial Black" panose="020B0A04020102020204" pitchFamily="34" charset="0"/>
              </a:endParaRPr>
            </a:p>
            <a:p>
              <a:pPr eaLnBrk="1" hangingPunct="1">
                <a:lnSpc>
                  <a:spcPct val="150000"/>
                </a:lnSpc>
                <a:spcBef>
                  <a:spcPct val="0"/>
                </a:spcBef>
                <a:spcAft>
                  <a:spcPct val="0"/>
                </a:spcAft>
                <a:buClr>
                  <a:schemeClr val="bg1"/>
                </a:buClr>
                <a:buSzTx/>
                <a:buFont typeface="Wingdings" panose="05000000000000000000" pitchFamily="2" charset="2"/>
                <a:buChar char="Ø"/>
                <a:defRPr/>
              </a:pPr>
              <a:r>
                <a:rPr lang="es-MX" altLang="es-MX" sz="1800" dirty="0">
                  <a:solidFill>
                    <a:srgbClr val="FFCC66"/>
                  </a:solidFill>
                  <a:latin typeface="Arial Black" panose="020B0A04020102020204" pitchFamily="34" charset="0"/>
                </a:rPr>
                <a:t>Se han descrito 7 polimorfismos gen</a:t>
              </a:r>
              <a:r>
                <a:rPr lang="es-MX" altLang="es-MX" sz="1800" dirty="0">
                  <a:solidFill>
                    <a:srgbClr val="FFCC66"/>
                  </a:solidFill>
                  <a:latin typeface="Comic Sans MS" panose="030F0702030302020204" pitchFamily="66" charset="0"/>
                </a:rPr>
                <a:t>é</a:t>
              </a:r>
              <a:r>
                <a:rPr lang="es-MX" altLang="es-MX" sz="1800" dirty="0">
                  <a:solidFill>
                    <a:srgbClr val="FFCC66"/>
                  </a:solidFill>
                  <a:latin typeface="Arial Black" panose="020B0A04020102020204" pitchFamily="34" charset="0"/>
                </a:rPr>
                <a:t>ticos en el promotor  y 176 en la secuencia .  </a:t>
              </a:r>
            </a:p>
            <a:p>
              <a:pPr algn="just" eaLnBrk="1" hangingPunct="1">
                <a:lnSpc>
                  <a:spcPct val="150000"/>
                </a:lnSpc>
                <a:spcBef>
                  <a:spcPct val="0"/>
                </a:spcBef>
                <a:spcAft>
                  <a:spcPct val="0"/>
                </a:spcAft>
                <a:buClr>
                  <a:schemeClr val="bg1"/>
                </a:buClr>
                <a:buSzTx/>
                <a:buFont typeface="Calibri" panose="020F0502020204030204" pitchFamily="34" charset="0"/>
                <a:buNone/>
                <a:defRPr/>
              </a:pPr>
              <a:r>
                <a:rPr lang="es-MX" altLang="es-MX" sz="1350" b="1" dirty="0">
                  <a:solidFill>
                    <a:srgbClr val="FF5050"/>
                  </a:solidFill>
                  <a:latin typeface="Arial" panose="020B0604020202020204" pitchFamily="34" charset="0"/>
                </a:rPr>
                <a:t>Costa y col., 2003; </a:t>
              </a:r>
              <a:r>
                <a:rPr lang="es-ES" sz="1500" b="1" dirty="0" err="1">
                  <a:solidFill>
                    <a:srgbClr val="C00000"/>
                  </a:solidFill>
                </a:rPr>
                <a:t>Shunmoogam</a:t>
              </a:r>
              <a:r>
                <a:rPr lang="es-ES" sz="1500" b="1" dirty="0">
                  <a:solidFill>
                    <a:srgbClr val="C00000"/>
                  </a:solidFill>
                </a:rPr>
                <a:t> 2018</a:t>
              </a:r>
              <a:r>
                <a:rPr lang="es-MX" altLang="es-MX" sz="1350" b="1" dirty="0">
                  <a:solidFill>
                    <a:schemeClr val="tx1"/>
                  </a:solidFill>
                  <a:latin typeface="Arial" panose="020B0604020202020204" pitchFamily="34" charset="0"/>
                </a:rPr>
                <a:t> </a:t>
              </a:r>
              <a:r>
                <a:rPr lang="es-MX" altLang="es-MX" sz="1350" b="1" dirty="0">
                  <a:solidFill>
                    <a:srgbClr val="FF5050"/>
                  </a:solidFill>
                  <a:latin typeface="Arial" panose="020B0604020202020204" pitchFamily="34" charset="0"/>
                </a:rPr>
                <a:t>.</a:t>
              </a:r>
            </a:p>
          </p:txBody>
        </p:sp>
        <p:sp>
          <p:nvSpPr>
            <p:cNvPr id="39943" name="Line 7">
              <a:extLst>
                <a:ext uri="{FF2B5EF4-FFF2-40B4-BE49-F238E27FC236}">
                  <a16:creationId xmlns:a16="http://schemas.microsoft.com/office/drawing/2014/main" id="{B6AA643B-428E-4C6C-80CD-F2B613FAA782}"/>
                </a:ext>
              </a:extLst>
            </p:cNvPr>
            <p:cNvSpPr>
              <a:spLocks noChangeShapeType="1"/>
            </p:cNvSpPr>
            <p:nvPr/>
          </p:nvSpPr>
          <p:spPr bwMode="auto">
            <a:xfrm>
              <a:off x="144" y="672"/>
              <a:ext cx="619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04673AD-42A1-43D4-B551-3192B249434A}"/>
              </a:ext>
            </a:extLst>
          </p:cNvPr>
          <p:cNvSpPr>
            <a:spLocks noChangeArrowheads="1"/>
          </p:cNvSpPr>
          <p:nvPr/>
        </p:nvSpPr>
        <p:spPr bwMode="auto">
          <a:xfrm>
            <a:off x="2800350" y="5780088"/>
            <a:ext cx="381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200">
                <a:solidFill>
                  <a:srgbClr val="FF9900"/>
                </a:solidFill>
                <a:latin typeface="Times New Roman" panose="02020603050405020304" pitchFamily="18" charset="0"/>
              </a:rPr>
              <a:t> </a:t>
            </a:r>
            <a:endParaRPr lang="es-ES" altLang="es-MX" sz="1800">
              <a:latin typeface="Tahoma" panose="020B0604030504040204" pitchFamily="34" charset="0"/>
            </a:endParaRPr>
          </a:p>
        </p:txBody>
      </p:sp>
      <p:sp>
        <p:nvSpPr>
          <p:cNvPr id="41987" name="Rectangle 60">
            <a:extLst>
              <a:ext uri="{FF2B5EF4-FFF2-40B4-BE49-F238E27FC236}">
                <a16:creationId xmlns:a16="http://schemas.microsoft.com/office/drawing/2014/main" id="{5CB21B84-0EB3-409F-8FBD-8D2B597F8898}"/>
              </a:ext>
            </a:extLst>
          </p:cNvPr>
          <p:cNvSpPr>
            <a:spLocks noChangeArrowheads="1"/>
          </p:cNvSpPr>
          <p:nvPr/>
        </p:nvSpPr>
        <p:spPr bwMode="auto">
          <a:xfrm>
            <a:off x="2652713" y="2300289"/>
            <a:ext cx="7186612" cy="3400425"/>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s-ES" altLang="es-MX">
              <a:latin typeface="Arial" panose="020B0604020202020204" pitchFamily="34" charset="0"/>
              <a:cs typeface="Arial" panose="020B0604020202020204" pitchFamily="34" charset="0"/>
            </a:endParaRPr>
          </a:p>
        </p:txBody>
      </p:sp>
      <p:grpSp>
        <p:nvGrpSpPr>
          <p:cNvPr id="2" name="Group 3">
            <a:extLst>
              <a:ext uri="{FF2B5EF4-FFF2-40B4-BE49-F238E27FC236}">
                <a16:creationId xmlns:a16="http://schemas.microsoft.com/office/drawing/2014/main" id="{84122A57-5A60-4CAD-8292-0BE8807932AE}"/>
              </a:ext>
            </a:extLst>
          </p:cNvPr>
          <p:cNvGrpSpPr>
            <a:grpSpLocks/>
          </p:cNvGrpSpPr>
          <p:nvPr/>
        </p:nvGrpSpPr>
        <p:grpSpPr bwMode="auto">
          <a:xfrm>
            <a:off x="2405063" y="1042988"/>
            <a:ext cx="6934200" cy="4684712"/>
            <a:chOff x="-167" y="113"/>
            <a:chExt cx="6551" cy="3934"/>
          </a:xfrm>
        </p:grpSpPr>
        <p:sp>
          <p:nvSpPr>
            <p:cNvPr id="41989" name="Text Box 4">
              <a:extLst>
                <a:ext uri="{FF2B5EF4-FFF2-40B4-BE49-F238E27FC236}">
                  <a16:creationId xmlns:a16="http://schemas.microsoft.com/office/drawing/2014/main" id="{42DACE9E-CFE2-41A1-8514-D757E82D2A1E}"/>
                </a:ext>
              </a:extLst>
            </p:cNvPr>
            <p:cNvSpPr txBox="1">
              <a:spLocks noChangeArrowheads="1"/>
            </p:cNvSpPr>
            <p:nvPr/>
          </p:nvSpPr>
          <p:spPr bwMode="auto">
            <a:xfrm>
              <a:off x="1200" y="113"/>
              <a:ext cx="5104"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MX" sz="2700" b="1">
                  <a:latin typeface="Comic Sans MS" panose="030F0702030302020204" pitchFamily="66" charset="0"/>
                </a:rPr>
                <a:t>Estructura del gen de la PON1</a:t>
              </a:r>
              <a:endParaRPr lang="es-ES" altLang="es-MX" sz="2700" b="1">
                <a:latin typeface="Comic Sans MS" panose="030F0702030302020204" pitchFamily="66" charset="0"/>
              </a:endParaRPr>
            </a:p>
          </p:txBody>
        </p:sp>
        <p:sp>
          <p:nvSpPr>
            <p:cNvPr id="321542" name="Rectangle 5">
              <a:extLst>
                <a:ext uri="{FF2B5EF4-FFF2-40B4-BE49-F238E27FC236}">
                  <a16:creationId xmlns:a16="http://schemas.microsoft.com/office/drawing/2014/main" id="{862EC2F6-2A77-4874-992F-0B4CAA0DE8DB}"/>
                </a:ext>
              </a:extLst>
            </p:cNvPr>
            <p:cNvSpPr>
              <a:spLocks noChangeArrowheads="1"/>
            </p:cNvSpPr>
            <p:nvPr/>
          </p:nvSpPr>
          <p:spPr bwMode="auto">
            <a:xfrm>
              <a:off x="128" y="1442"/>
              <a:ext cx="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43" name="Rectangle 6">
              <a:extLst>
                <a:ext uri="{FF2B5EF4-FFF2-40B4-BE49-F238E27FC236}">
                  <a16:creationId xmlns:a16="http://schemas.microsoft.com/office/drawing/2014/main" id="{CED52CDB-90BE-4A45-8557-FB7C07FBB754}"/>
                </a:ext>
              </a:extLst>
            </p:cNvPr>
            <p:cNvSpPr>
              <a:spLocks noChangeArrowheads="1"/>
            </p:cNvSpPr>
            <p:nvPr/>
          </p:nvSpPr>
          <p:spPr bwMode="auto">
            <a:xfrm>
              <a:off x="119" y="1682"/>
              <a:ext cx="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125">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44" name="Rectangle 7">
              <a:extLst>
                <a:ext uri="{FF2B5EF4-FFF2-40B4-BE49-F238E27FC236}">
                  <a16:creationId xmlns:a16="http://schemas.microsoft.com/office/drawing/2014/main" id="{A4A03718-3CA2-48D8-B650-8CA4A5A06A77}"/>
                </a:ext>
              </a:extLst>
            </p:cNvPr>
            <p:cNvSpPr>
              <a:spLocks noChangeArrowheads="1"/>
            </p:cNvSpPr>
            <p:nvPr/>
          </p:nvSpPr>
          <p:spPr bwMode="auto">
            <a:xfrm>
              <a:off x="122" y="1906"/>
              <a:ext cx="6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125">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45" name="Rectangle 8">
              <a:extLst>
                <a:ext uri="{FF2B5EF4-FFF2-40B4-BE49-F238E27FC236}">
                  <a16:creationId xmlns:a16="http://schemas.microsoft.com/office/drawing/2014/main" id="{9B0C6416-C4D5-436B-B272-5796E1D16C8E}"/>
                </a:ext>
              </a:extLst>
            </p:cNvPr>
            <p:cNvSpPr>
              <a:spLocks noChangeArrowheads="1"/>
            </p:cNvSpPr>
            <p:nvPr/>
          </p:nvSpPr>
          <p:spPr bwMode="auto">
            <a:xfrm>
              <a:off x="128" y="2125"/>
              <a:ext cx="4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46" name="Rectangle 9">
              <a:extLst>
                <a:ext uri="{FF2B5EF4-FFF2-40B4-BE49-F238E27FC236}">
                  <a16:creationId xmlns:a16="http://schemas.microsoft.com/office/drawing/2014/main" id="{A9F68E43-C968-4706-8419-ADAFB816D17A}"/>
                </a:ext>
              </a:extLst>
            </p:cNvPr>
            <p:cNvSpPr>
              <a:spLocks noChangeArrowheads="1"/>
            </p:cNvSpPr>
            <p:nvPr/>
          </p:nvSpPr>
          <p:spPr bwMode="auto">
            <a:xfrm>
              <a:off x="128" y="2367"/>
              <a:ext cx="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47" name="Rectangle 10">
              <a:extLst>
                <a:ext uri="{FF2B5EF4-FFF2-40B4-BE49-F238E27FC236}">
                  <a16:creationId xmlns:a16="http://schemas.microsoft.com/office/drawing/2014/main" id="{BFE680DF-282E-4843-B43E-B71749BC22C5}"/>
                </a:ext>
              </a:extLst>
            </p:cNvPr>
            <p:cNvSpPr>
              <a:spLocks noChangeArrowheads="1"/>
            </p:cNvSpPr>
            <p:nvPr/>
          </p:nvSpPr>
          <p:spPr bwMode="auto">
            <a:xfrm>
              <a:off x="128" y="2607"/>
              <a:ext cx="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48" name="Rectangle 11">
              <a:extLst>
                <a:ext uri="{FF2B5EF4-FFF2-40B4-BE49-F238E27FC236}">
                  <a16:creationId xmlns:a16="http://schemas.microsoft.com/office/drawing/2014/main" id="{292662DA-EB7D-40E1-9801-893690EFADAD}"/>
                </a:ext>
              </a:extLst>
            </p:cNvPr>
            <p:cNvSpPr>
              <a:spLocks noChangeArrowheads="1"/>
            </p:cNvSpPr>
            <p:nvPr/>
          </p:nvSpPr>
          <p:spPr bwMode="auto">
            <a:xfrm>
              <a:off x="128" y="3132"/>
              <a:ext cx="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49" name="Rectangle 12">
              <a:extLst>
                <a:ext uri="{FF2B5EF4-FFF2-40B4-BE49-F238E27FC236}">
                  <a16:creationId xmlns:a16="http://schemas.microsoft.com/office/drawing/2014/main" id="{24640546-7D71-4D5F-8A66-A949BB88125A}"/>
                </a:ext>
              </a:extLst>
            </p:cNvPr>
            <p:cNvSpPr>
              <a:spLocks noChangeArrowheads="1"/>
            </p:cNvSpPr>
            <p:nvPr/>
          </p:nvSpPr>
          <p:spPr bwMode="auto">
            <a:xfrm>
              <a:off x="128" y="3372"/>
              <a:ext cx="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50" name="Rectangle 13">
              <a:extLst>
                <a:ext uri="{FF2B5EF4-FFF2-40B4-BE49-F238E27FC236}">
                  <a16:creationId xmlns:a16="http://schemas.microsoft.com/office/drawing/2014/main" id="{95ADE86B-8875-4080-981C-1F867E4D1F26}"/>
                </a:ext>
              </a:extLst>
            </p:cNvPr>
            <p:cNvSpPr>
              <a:spLocks noChangeArrowheads="1"/>
            </p:cNvSpPr>
            <p:nvPr/>
          </p:nvSpPr>
          <p:spPr bwMode="auto">
            <a:xfrm>
              <a:off x="128" y="3614"/>
              <a:ext cx="4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51" name="Rectangle 14">
              <a:extLst>
                <a:ext uri="{FF2B5EF4-FFF2-40B4-BE49-F238E27FC236}">
                  <a16:creationId xmlns:a16="http://schemas.microsoft.com/office/drawing/2014/main" id="{AF3D078A-524F-43BB-BA5F-0814784F828F}"/>
                </a:ext>
              </a:extLst>
            </p:cNvPr>
            <p:cNvSpPr>
              <a:spLocks noChangeArrowheads="1"/>
            </p:cNvSpPr>
            <p:nvPr/>
          </p:nvSpPr>
          <p:spPr bwMode="auto">
            <a:xfrm>
              <a:off x="133" y="3872"/>
              <a:ext cx="2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52" name="Rectangle 15">
              <a:extLst>
                <a:ext uri="{FF2B5EF4-FFF2-40B4-BE49-F238E27FC236}">
                  <a16:creationId xmlns:a16="http://schemas.microsoft.com/office/drawing/2014/main" id="{56B2930C-66CC-42BB-ACC1-9241B60546FD}"/>
                </a:ext>
              </a:extLst>
            </p:cNvPr>
            <p:cNvSpPr>
              <a:spLocks noChangeArrowheads="1"/>
            </p:cNvSpPr>
            <p:nvPr/>
          </p:nvSpPr>
          <p:spPr bwMode="auto">
            <a:xfrm>
              <a:off x="380" y="3779"/>
              <a:ext cx="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a:solidFill>
                    <a:srgbClr val="FF9900"/>
                  </a:solidFill>
                  <a:latin typeface="Times New Roman" panose="02020603050405020304" pitchFamily="18" charset="0"/>
                </a:rPr>
                <a:t> </a:t>
              </a:r>
              <a:endParaRPr lang="es-ES" altLang="es-MX" sz="1800" b="1">
                <a:solidFill>
                  <a:schemeClr val="tx1"/>
                </a:solidFill>
                <a:latin typeface="Tahoma" panose="020B0604030504040204" pitchFamily="34" charset="0"/>
              </a:endParaRPr>
            </a:p>
          </p:txBody>
        </p:sp>
        <p:sp>
          <p:nvSpPr>
            <p:cNvPr id="42001" name="Text Box 16">
              <a:extLst>
                <a:ext uri="{FF2B5EF4-FFF2-40B4-BE49-F238E27FC236}">
                  <a16:creationId xmlns:a16="http://schemas.microsoft.com/office/drawing/2014/main" id="{5BFA8A32-6ABF-48E4-B98C-FB11706011ED}"/>
                </a:ext>
              </a:extLst>
            </p:cNvPr>
            <p:cNvSpPr txBox="1">
              <a:spLocks noChangeArrowheads="1"/>
            </p:cNvSpPr>
            <p:nvPr/>
          </p:nvSpPr>
          <p:spPr bwMode="auto">
            <a:xfrm>
              <a:off x="-167" y="715"/>
              <a:ext cx="305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2400">
                  <a:solidFill>
                    <a:schemeClr val="bg1"/>
                  </a:solidFill>
                  <a:latin typeface="Comic Sans MS" panose="030F0702030302020204" pitchFamily="66" charset="0"/>
                </a:rPr>
                <a:t>  </a:t>
              </a:r>
              <a:r>
                <a:rPr lang="es-MX" altLang="es-MX" sz="2400">
                  <a:latin typeface="Comic Sans MS" panose="030F0702030302020204" pitchFamily="66" charset="0"/>
                </a:rPr>
                <a:t>Cromosoma 7q21-22</a:t>
              </a:r>
              <a:endParaRPr lang="es-ES" altLang="es-MX" sz="2400">
                <a:latin typeface="Comic Sans MS" panose="030F0702030302020204" pitchFamily="66" charset="0"/>
              </a:endParaRPr>
            </a:p>
          </p:txBody>
        </p:sp>
        <p:sp>
          <p:nvSpPr>
            <p:cNvPr id="42002" name="Line 17">
              <a:extLst>
                <a:ext uri="{FF2B5EF4-FFF2-40B4-BE49-F238E27FC236}">
                  <a16:creationId xmlns:a16="http://schemas.microsoft.com/office/drawing/2014/main" id="{6AEE30C3-7626-4EE3-9CF0-0E1525E42287}"/>
                </a:ext>
              </a:extLst>
            </p:cNvPr>
            <p:cNvSpPr>
              <a:spLocks noChangeShapeType="1"/>
            </p:cNvSpPr>
            <p:nvPr/>
          </p:nvSpPr>
          <p:spPr bwMode="auto">
            <a:xfrm>
              <a:off x="192" y="672"/>
              <a:ext cx="619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1555" name="Rectangle 18">
              <a:extLst>
                <a:ext uri="{FF2B5EF4-FFF2-40B4-BE49-F238E27FC236}">
                  <a16:creationId xmlns:a16="http://schemas.microsoft.com/office/drawing/2014/main" id="{B5211F7B-3F57-45FD-91EF-D36F9B94D36B}"/>
                </a:ext>
              </a:extLst>
            </p:cNvPr>
            <p:cNvSpPr>
              <a:spLocks noChangeArrowheads="1"/>
            </p:cNvSpPr>
            <p:nvPr/>
          </p:nvSpPr>
          <p:spPr bwMode="auto">
            <a:xfrm>
              <a:off x="121" y="2889"/>
              <a:ext cx="10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125">
                  <a:solidFill>
                    <a:srgbClr val="FF9900"/>
                  </a:solidFill>
                  <a:latin typeface="Times New Roman" panose="02020603050405020304" pitchFamily="18" charset="0"/>
                </a:rPr>
                <a:t>                               </a:t>
              </a:r>
              <a:endParaRPr lang="es-ES" altLang="es-MX" sz="1800">
                <a:solidFill>
                  <a:schemeClr val="tx1"/>
                </a:solidFill>
                <a:latin typeface="Tahoma" panose="020B0604030504040204" pitchFamily="34" charset="0"/>
              </a:endParaRPr>
            </a:p>
          </p:txBody>
        </p:sp>
        <p:sp>
          <p:nvSpPr>
            <p:cNvPr id="321556" name="Rectangle 19">
              <a:extLst>
                <a:ext uri="{FF2B5EF4-FFF2-40B4-BE49-F238E27FC236}">
                  <a16:creationId xmlns:a16="http://schemas.microsoft.com/office/drawing/2014/main" id="{BD15B742-B6FA-4617-80B3-038F61E356C6}"/>
                </a:ext>
              </a:extLst>
            </p:cNvPr>
            <p:cNvSpPr>
              <a:spLocks noChangeArrowheads="1"/>
            </p:cNvSpPr>
            <p:nvPr/>
          </p:nvSpPr>
          <p:spPr bwMode="auto">
            <a:xfrm>
              <a:off x="656" y="3476"/>
              <a:ext cx="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a:solidFill>
                    <a:srgbClr val="FF9900"/>
                  </a:solidFill>
                  <a:latin typeface="Times New Roman" panose="02020603050405020304" pitchFamily="18" charset="0"/>
                </a:rPr>
                <a:t> </a:t>
              </a:r>
              <a:endParaRPr lang="es-ES" altLang="es-MX" sz="1800" b="1">
                <a:solidFill>
                  <a:schemeClr val="tx1"/>
                </a:solidFill>
                <a:latin typeface="Tahoma" panose="020B0604030504040204" pitchFamily="34" charset="0"/>
              </a:endParaRPr>
            </a:p>
          </p:txBody>
        </p:sp>
        <p:sp>
          <p:nvSpPr>
            <p:cNvPr id="42005" name="Rectangle 20">
              <a:extLst>
                <a:ext uri="{FF2B5EF4-FFF2-40B4-BE49-F238E27FC236}">
                  <a16:creationId xmlns:a16="http://schemas.microsoft.com/office/drawing/2014/main" id="{C4636D4D-6417-4443-9A63-9B65AA20AEF6}"/>
                </a:ext>
              </a:extLst>
            </p:cNvPr>
            <p:cNvSpPr>
              <a:spLocks noChangeArrowheads="1"/>
            </p:cNvSpPr>
            <p:nvPr/>
          </p:nvSpPr>
          <p:spPr bwMode="auto">
            <a:xfrm>
              <a:off x="1673" y="3455"/>
              <a:ext cx="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500" b="1">
                  <a:solidFill>
                    <a:srgbClr val="FF9900"/>
                  </a:solidFill>
                  <a:latin typeface="Times New Roman" panose="02020603050405020304" pitchFamily="18" charset="0"/>
                </a:rPr>
                <a:t> </a:t>
              </a:r>
              <a:endParaRPr lang="es-ES" altLang="es-MX" sz="1800" b="1">
                <a:latin typeface="Tahoma" panose="020B0604030504040204" pitchFamily="34" charset="0"/>
              </a:endParaRPr>
            </a:p>
          </p:txBody>
        </p:sp>
        <p:sp>
          <p:nvSpPr>
            <p:cNvPr id="42006" name="Rectangle 21">
              <a:extLst>
                <a:ext uri="{FF2B5EF4-FFF2-40B4-BE49-F238E27FC236}">
                  <a16:creationId xmlns:a16="http://schemas.microsoft.com/office/drawing/2014/main" id="{4437486D-5EA3-438C-BE0A-CD62F2116E5F}"/>
                </a:ext>
              </a:extLst>
            </p:cNvPr>
            <p:cNvSpPr>
              <a:spLocks noChangeArrowheads="1"/>
            </p:cNvSpPr>
            <p:nvPr/>
          </p:nvSpPr>
          <p:spPr bwMode="auto">
            <a:xfrm>
              <a:off x="366" y="1258"/>
              <a:ext cx="152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500" b="1">
                  <a:solidFill>
                    <a:srgbClr val="FFD935"/>
                  </a:solidFill>
                  <a:latin typeface="Comic Sans MS" panose="030F0702030302020204" pitchFamily="66" charset="0"/>
                </a:rPr>
                <a:t>Región </a:t>
              </a:r>
              <a:r>
                <a:rPr lang="es-ES" altLang="es-MX" sz="1500" b="1">
                  <a:solidFill>
                    <a:srgbClr val="FFD935"/>
                  </a:solidFill>
                  <a:latin typeface="Comic Sans MS" panose="030F0702030302020204" pitchFamily="66" charset="0"/>
                </a:rPr>
                <a:t>Promotor</a:t>
              </a:r>
              <a:r>
                <a:rPr lang="es-MX" altLang="es-MX" sz="1500" b="1">
                  <a:solidFill>
                    <a:srgbClr val="FFD935"/>
                  </a:solidFill>
                  <a:latin typeface="Comic Sans MS" panose="030F0702030302020204" pitchFamily="66" charset="0"/>
                </a:rPr>
                <a:t>a</a:t>
              </a:r>
              <a:endParaRPr lang="es-ES_tradnl" altLang="es-MX" sz="1500" b="1">
                <a:solidFill>
                  <a:srgbClr val="FFD935"/>
                </a:solidFill>
                <a:latin typeface="Comic Sans MS" panose="030F0702030302020204" pitchFamily="66" charset="0"/>
              </a:endParaRPr>
            </a:p>
            <a:p>
              <a:pPr algn="ctr" eaLnBrk="1" hangingPunct="1">
                <a:lnSpc>
                  <a:spcPct val="100000"/>
                </a:lnSpc>
                <a:spcBef>
                  <a:spcPct val="0"/>
                </a:spcBef>
                <a:buFontTx/>
                <a:buNone/>
              </a:pPr>
              <a:r>
                <a:rPr lang="es-ES_tradnl" altLang="es-MX" sz="1800" b="1">
                  <a:solidFill>
                    <a:srgbClr val="FFD935"/>
                  </a:solidFill>
                  <a:latin typeface="Comic Sans MS" panose="030F0702030302020204" pitchFamily="66" charset="0"/>
                </a:rPr>
                <a:t>PON</a:t>
              </a:r>
              <a:r>
                <a:rPr lang="es-ES_tradnl" altLang="es-MX" sz="1800" b="1" baseline="-25000">
                  <a:solidFill>
                    <a:srgbClr val="FFD935"/>
                  </a:solidFill>
                  <a:latin typeface="Comic Sans MS" panose="030F0702030302020204" pitchFamily="66" charset="0"/>
                </a:rPr>
                <a:t>–162 y -108</a:t>
              </a:r>
              <a:r>
                <a:rPr lang="es-ES" altLang="es-MX" sz="1800" baseline="-25000">
                  <a:solidFill>
                    <a:srgbClr val="FFD935"/>
                  </a:solidFill>
                  <a:latin typeface="Comic Sans MS" panose="030F0702030302020204" pitchFamily="66" charset="0"/>
                </a:rPr>
                <a:t> </a:t>
              </a:r>
            </a:p>
          </p:txBody>
        </p:sp>
        <p:sp>
          <p:nvSpPr>
            <p:cNvPr id="321559" name="Rectangle 22">
              <a:extLst>
                <a:ext uri="{FF2B5EF4-FFF2-40B4-BE49-F238E27FC236}">
                  <a16:creationId xmlns:a16="http://schemas.microsoft.com/office/drawing/2014/main" id="{E4BFE223-7717-46AB-B97A-6913F7CCE39E}"/>
                </a:ext>
              </a:extLst>
            </p:cNvPr>
            <p:cNvSpPr>
              <a:spLocks noChangeArrowheads="1"/>
            </p:cNvSpPr>
            <p:nvPr/>
          </p:nvSpPr>
          <p:spPr bwMode="auto">
            <a:xfrm>
              <a:off x="2414" y="1751"/>
              <a:ext cx="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a:solidFill>
                    <a:srgbClr val="FF9900"/>
                  </a:solidFill>
                  <a:latin typeface="Times New Roman" panose="02020603050405020304" pitchFamily="18" charset="0"/>
                </a:rPr>
                <a:t> </a:t>
              </a:r>
              <a:endParaRPr lang="es-ES" altLang="es-MX" sz="1800" b="1">
                <a:solidFill>
                  <a:schemeClr val="tx1"/>
                </a:solidFill>
                <a:latin typeface="Tahoma" panose="020B0604030504040204" pitchFamily="34" charset="0"/>
              </a:endParaRPr>
            </a:p>
          </p:txBody>
        </p:sp>
        <p:sp>
          <p:nvSpPr>
            <p:cNvPr id="42008" name="Line 23">
              <a:extLst>
                <a:ext uri="{FF2B5EF4-FFF2-40B4-BE49-F238E27FC236}">
                  <a16:creationId xmlns:a16="http://schemas.microsoft.com/office/drawing/2014/main" id="{D96C65FA-8C1A-4862-A65A-1C01F13A935A}"/>
                </a:ext>
              </a:extLst>
            </p:cNvPr>
            <p:cNvSpPr>
              <a:spLocks noChangeShapeType="1"/>
            </p:cNvSpPr>
            <p:nvPr/>
          </p:nvSpPr>
          <p:spPr bwMode="auto">
            <a:xfrm>
              <a:off x="1232" y="1728"/>
              <a:ext cx="1" cy="303"/>
            </a:xfrm>
            <a:prstGeom prst="line">
              <a:avLst/>
            </a:prstGeom>
            <a:noFill/>
            <a:ln w="4763">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2009" name="Freeform 24">
              <a:extLst>
                <a:ext uri="{FF2B5EF4-FFF2-40B4-BE49-F238E27FC236}">
                  <a16:creationId xmlns:a16="http://schemas.microsoft.com/office/drawing/2014/main" id="{94841813-1E7D-438E-9478-CCDF522D60A5}"/>
                </a:ext>
              </a:extLst>
            </p:cNvPr>
            <p:cNvSpPr>
              <a:spLocks/>
            </p:cNvSpPr>
            <p:nvPr/>
          </p:nvSpPr>
          <p:spPr bwMode="auto">
            <a:xfrm>
              <a:off x="1181" y="2016"/>
              <a:ext cx="104" cy="123"/>
            </a:xfrm>
            <a:custGeom>
              <a:avLst/>
              <a:gdLst>
                <a:gd name="T0" fmla="*/ 0 w 104"/>
                <a:gd name="T1" fmla="*/ 0 h 93"/>
                <a:gd name="T2" fmla="*/ 51 w 104"/>
                <a:gd name="T3" fmla="*/ 101323 h 93"/>
                <a:gd name="T4" fmla="*/ 104 w 104"/>
                <a:gd name="T5" fmla="*/ 0 h 93"/>
                <a:gd name="T6" fmla="*/ 0 w 104"/>
                <a:gd name="T7" fmla="*/ 0 h 93"/>
                <a:gd name="T8" fmla="*/ 0 60000 65536"/>
                <a:gd name="T9" fmla="*/ 0 60000 65536"/>
                <a:gd name="T10" fmla="*/ 0 60000 65536"/>
                <a:gd name="T11" fmla="*/ 0 60000 65536"/>
                <a:gd name="T12" fmla="*/ 0 w 104"/>
                <a:gd name="T13" fmla="*/ 0 h 93"/>
                <a:gd name="T14" fmla="*/ 104 w 104"/>
                <a:gd name="T15" fmla="*/ 93 h 93"/>
              </a:gdLst>
              <a:ahLst/>
              <a:cxnLst>
                <a:cxn ang="T8">
                  <a:pos x="T0" y="T1"/>
                </a:cxn>
                <a:cxn ang="T9">
                  <a:pos x="T2" y="T3"/>
                </a:cxn>
                <a:cxn ang="T10">
                  <a:pos x="T4" y="T5"/>
                </a:cxn>
                <a:cxn ang="T11">
                  <a:pos x="T6" y="T7"/>
                </a:cxn>
              </a:cxnLst>
              <a:rect l="T12" t="T13" r="T14" b="T15"/>
              <a:pathLst>
                <a:path w="104" h="93">
                  <a:moveTo>
                    <a:pt x="0" y="0"/>
                  </a:moveTo>
                  <a:lnTo>
                    <a:pt x="51" y="93"/>
                  </a:lnTo>
                  <a:lnTo>
                    <a:pt x="10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42010" name="Rectangle 25">
              <a:extLst>
                <a:ext uri="{FF2B5EF4-FFF2-40B4-BE49-F238E27FC236}">
                  <a16:creationId xmlns:a16="http://schemas.microsoft.com/office/drawing/2014/main" id="{CCB17468-40F2-46B4-AD66-75DFA693C45D}"/>
                </a:ext>
              </a:extLst>
            </p:cNvPr>
            <p:cNvSpPr>
              <a:spLocks noChangeArrowheads="1"/>
            </p:cNvSpPr>
            <p:nvPr/>
          </p:nvSpPr>
          <p:spPr bwMode="auto">
            <a:xfrm>
              <a:off x="1292" y="2976"/>
              <a:ext cx="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500" b="1">
                  <a:solidFill>
                    <a:srgbClr val="FF9900"/>
                  </a:solidFill>
                  <a:latin typeface="Times New Roman" panose="02020603050405020304" pitchFamily="18" charset="0"/>
                </a:rPr>
                <a:t> </a:t>
              </a:r>
              <a:endParaRPr lang="es-ES" altLang="es-MX" sz="1800" b="1">
                <a:latin typeface="Tahoma" panose="020B0604030504040204" pitchFamily="34" charset="0"/>
              </a:endParaRPr>
            </a:p>
          </p:txBody>
        </p:sp>
        <p:sp>
          <p:nvSpPr>
            <p:cNvPr id="42011" name="Rectangle 26">
              <a:extLst>
                <a:ext uri="{FF2B5EF4-FFF2-40B4-BE49-F238E27FC236}">
                  <a16:creationId xmlns:a16="http://schemas.microsoft.com/office/drawing/2014/main" id="{8410DCFD-0D5B-4FDC-9622-CE311F52AB78}"/>
                </a:ext>
              </a:extLst>
            </p:cNvPr>
            <p:cNvSpPr>
              <a:spLocks noChangeArrowheads="1"/>
            </p:cNvSpPr>
            <p:nvPr/>
          </p:nvSpPr>
          <p:spPr bwMode="auto">
            <a:xfrm>
              <a:off x="1811" y="2976"/>
              <a:ext cx="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500" b="1">
                  <a:solidFill>
                    <a:srgbClr val="FF9900"/>
                  </a:solidFill>
                  <a:latin typeface="Times New Roman" panose="02020603050405020304" pitchFamily="18" charset="0"/>
                </a:rPr>
                <a:t> </a:t>
              </a:r>
              <a:endParaRPr lang="es-ES" altLang="es-MX" sz="1800" b="1">
                <a:latin typeface="Tahoma" panose="020B0604030504040204" pitchFamily="34" charset="0"/>
              </a:endParaRPr>
            </a:p>
          </p:txBody>
        </p:sp>
        <p:sp>
          <p:nvSpPr>
            <p:cNvPr id="42012" name="Rectangle 27">
              <a:extLst>
                <a:ext uri="{FF2B5EF4-FFF2-40B4-BE49-F238E27FC236}">
                  <a16:creationId xmlns:a16="http://schemas.microsoft.com/office/drawing/2014/main" id="{74EF5697-4E59-4DCA-9B45-86AC2D88A8C0}"/>
                </a:ext>
              </a:extLst>
            </p:cNvPr>
            <p:cNvSpPr>
              <a:spLocks noChangeArrowheads="1"/>
            </p:cNvSpPr>
            <p:nvPr/>
          </p:nvSpPr>
          <p:spPr bwMode="auto">
            <a:xfrm>
              <a:off x="2036" y="2976"/>
              <a:ext cx="1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500" b="1">
                  <a:solidFill>
                    <a:srgbClr val="FFD935"/>
                  </a:solidFill>
                  <a:latin typeface="Times New Roman" panose="02020603050405020304" pitchFamily="18" charset="0"/>
                </a:rPr>
                <a:t>    </a:t>
              </a:r>
              <a:endParaRPr lang="es-ES" altLang="es-MX" sz="1800" b="1">
                <a:solidFill>
                  <a:srgbClr val="FFD935"/>
                </a:solidFill>
                <a:latin typeface="Tahoma" panose="020B0604030504040204" pitchFamily="34" charset="0"/>
              </a:endParaRPr>
            </a:p>
          </p:txBody>
        </p:sp>
        <p:sp>
          <p:nvSpPr>
            <p:cNvPr id="42013" name="Rectangle 28">
              <a:extLst>
                <a:ext uri="{FF2B5EF4-FFF2-40B4-BE49-F238E27FC236}">
                  <a16:creationId xmlns:a16="http://schemas.microsoft.com/office/drawing/2014/main" id="{728B2A96-DBE4-4F12-B77E-328A8C2B6ABD}"/>
                </a:ext>
              </a:extLst>
            </p:cNvPr>
            <p:cNvSpPr>
              <a:spLocks noChangeArrowheads="1"/>
            </p:cNvSpPr>
            <p:nvPr/>
          </p:nvSpPr>
          <p:spPr bwMode="auto">
            <a:xfrm>
              <a:off x="2007" y="2784"/>
              <a:ext cx="19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500" b="1">
                  <a:solidFill>
                    <a:srgbClr val="FFD935"/>
                  </a:solidFill>
                  <a:latin typeface="Comic Sans MS" panose="030F0702030302020204" pitchFamily="66" charset="0"/>
                </a:rPr>
                <a:t>1    2</a:t>
              </a:r>
              <a:r>
                <a:rPr lang="es-ES" altLang="es-MX" sz="1500" b="1">
                  <a:solidFill>
                    <a:srgbClr val="FFD935"/>
                  </a:solidFill>
                  <a:latin typeface="Comic Sans MS" panose="030F0702030302020204" pitchFamily="66" charset="0"/>
                </a:rPr>
                <a:t> </a:t>
              </a:r>
              <a:r>
                <a:rPr lang="es-MX" altLang="es-MX" sz="1500" b="1">
                  <a:solidFill>
                    <a:srgbClr val="FFD935"/>
                  </a:solidFill>
                  <a:latin typeface="Comic Sans MS" panose="030F0702030302020204" pitchFamily="66" charset="0"/>
                </a:rPr>
                <a:t> </a:t>
              </a:r>
              <a:r>
                <a:rPr lang="es-ES" altLang="es-MX" sz="1500" b="1">
                  <a:solidFill>
                    <a:srgbClr val="FFD935"/>
                  </a:solidFill>
                  <a:latin typeface="Comic Sans MS" panose="030F0702030302020204" pitchFamily="66" charset="0"/>
                </a:rPr>
                <a:t>  </a:t>
              </a:r>
              <a:r>
                <a:rPr lang="es-MX" altLang="es-MX" sz="1500" b="1">
                  <a:solidFill>
                    <a:srgbClr val="FFD935"/>
                  </a:solidFill>
                  <a:latin typeface="Comic Sans MS" panose="030F0702030302020204" pitchFamily="66" charset="0"/>
                </a:rPr>
                <a:t>3</a:t>
              </a:r>
              <a:r>
                <a:rPr lang="es-ES" altLang="es-MX" sz="1500" b="1">
                  <a:solidFill>
                    <a:srgbClr val="FFD935"/>
                  </a:solidFill>
                  <a:latin typeface="Comic Sans MS" panose="030F0702030302020204" pitchFamily="66" charset="0"/>
                </a:rPr>
                <a:t>  </a:t>
              </a:r>
              <a:r>
                <a:rPr lang="es-MX" altLang="es-MX" sz="1500" b="1">
                  <a:solidFill>
                    <a:srgbClr val="FFD935"/>
                  </a:solidFill>
                  <a:latin typeface="Comic Sans MS" panose="030F0702030302020204" pitchFamily="66" charset="0"/>
                </a:rPr>
                <a:t>  4     5</a:t>
              </a:r>
              <a:endParaRPr lang="es-ES" altLang="es-MX" sz="1500" b="1">
                <a:solidFill>
                  <a:srgbClr val="FFD935"/>
                </a:solidFill>
                <a:latin typeface="Comic Sans MS" panose="030F0702030302020204" pitchFamily="66" charset="0"/>
              </a:endParaRPr>
            </a:p>
          </p:txBody>
        </p:sp>
        <p:sp>
          <p:nvSpPr>
            <p:cNvPr id="42014" name="Rectangle 29">
              <a:extLst>
                <a:ext uri="{FF2B5EF4-FFF2-40B4-BE49-F238E27FC236}">
                  <a16:creationId xmlns:a16="http://schemas.microsoft.com/office/drawing/2014/main" id="{B756AD2D-BB84-4E53-9A2F-C25D56057274}"/>
                </a:ext>
              </a:extLst>
            </p:cNvPr>
            <p:cNvSpPr>
              <a:spLocks noChangeArrowheads="1"/>
            </p:cNvSpPr>
            <p:nvPr/>
          </p:nvSpPr>
          <p:spPr bwMode="auto">
            <a:xfrm>
              <a:off x="5726" y="2976"/>
              <a:ext cx="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500" b="1">
                  <a:solidFill>
                    <a:srgbClr val="FF9900"/>
                  </a:solidFill>
                  <a:latin typeface="Times New Roman" panose="02020603050405020304" pitchFamily="18" charset="0"/>
                </a:rPr>
                <a:t> </a:t>
              </a:r>
              <a:endParaRPr lang="es-ES" altLang="es-MX" sz="1800" b="1">
                <a:latin typeface="Tahoma" panose="020B0604030504040204" pitchFamily="34" charset="0"/>
              </a:endParaRPr>
            </a:p>
          </p:txBody>
        </p:sp>
        <p:sp>
          <p:nvSpPr>
            <p:cNvPr id="42015" name="Rectangle 30">
              <a:extLst>
                <a:ext uri="{FF2B5EF4-FFF2-40B4-BE49-F238E27FC236}">
                  <a16:creationId xmlns:a16="http://schemas.microsoft.com/office/drawing/2014/main" id="{7E9611F4-82FD-4D3B-9A39-479CDCCBA93B}"/>
                </a:ext>
              </a:extLst>
            </p:cNvPr>
            <p:cNvSpPr>
              <a:spLocks noChangeArrowheads="1"/>
            </p:cNvSpPr>
            <p:nvPr/>
          </p:nvSpPr>
          <p:spPr bwMode="auto">
            <a:xfrm flipV="1">
              <a:off x="965" y="2402"/>
              <a:ext cx="4804" cy="6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16" name="Rectangle 31">
              <a:extLst>
                <a:ext uri="{FF2B5EF4-FFF2-40B4-BE49-F238E27FC236}">
                  <a16:creationId xmlns:a16="http://schemas.microsoft.com/office/drawing/2014/main" id="{B269B47C-032A-42FE-B1AB-893CF3CF2DF0}"/>
                </a:ext>
              </a:extLst>
            </p:cNvPr>
            <p:cNvSpPr>
              <a:spLocks noChangeArrowheads="1"/>
            </p:cNvSpPr>
            <p:nvPr/>
          </p:nvSpPr>
          <p:spPr bwMode="auto">
            <a:xfrm>
              <a:off x="2103" y="2312"/>
              <a:ext cx="123" cy="250"/>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17" name="Rectangle 32">
              <a:extLst>
                <a:ext uri="{FF2B5EF4-FFF2-40B4-BE49-F238E27FC236}">
                  <a16:creationId xmlns:a16="http://schemas.microsoft.com/office/drawing/2014/main" id="{033D05E0-99D1-4FE1-B955-3A1F3CC1A445}"/>
                </a:ext>
              </a:extLst>
            </p:cNvPr>
            <p:cNvSpPr>
              <a:spLocks noChangeArrowheads="1"/>
            </p:cNvSpPr>
            <p:nvPr/>
          </p:nvSpPr>
          <p:spPr bwMode="auto">
            <a:xfrm>
              <a:off x="3159" y="2258"/>
              <a:ext cx="287" cy="292"/>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18" name="Rectangle 33">
              <a:extLst>
                <a:ext uri="{FF2B5EF4-FFF2-40B4-BE49-F238E27FC236}">
                  <a16:creationId xmlns:a16="http://schemas.microsoft.com/office/drawing/2014/main" id="{F83BC1E1-A388-426D-8BFC-DC03533FAA46}"/>
                </a:ext>
              </a:extLst>
            </p:cNvPr>
            <p:cNvSpPr>
              <a:spLocks noChangeArrowheads="1"/>
            </p:cNvSpPr>
            <p:nvPr/>
          </p:nvSpPr>
          <p:spPr bwMode="auto">
            <a:xfrm>
              <a:off x="4221" y="2312"/>
              <a:ext cx="40" cy="24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19" name="Rectangle 34">
              <a:extLst>
                <a:ext uri="{FF2B5EF4-FFF2-40B4-BE49-F238E27FC236}">
                  <a16:creationId xmlns:a16="http://schemas.microsoft.com/office/drawing/2014/main" id="{93D86B5D-3AC1-429C-9016-4085D484E5EA}"/>
                </a:ext>
              </a:extLst>
            </p:cNvPr>
            <p:cNvSpPr>
              <a:spLocks noChangeArrowheads="1"/>
            </p:cNvSpPr>
            <p:nvPr/>
          </p:nvSpPr>
          <p:spPr bwMode="auto">
            <a:xfrm>
              <a:off x="1009" y="2304"/>
              <a:ext cx="398" cy="23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0" name="Rectangle 35">
              <a:extLst>
                <a:ext uri="{FF2B5EF4-FFF2-40B4-BE49-F238E27FC236}">
                  <a16:creationId xmlns:a16="http://schemas.microsoft.com/office/drawing/2014/main" id="{681FC769-CA66-4F98-9A27-B4D0C9E354FF}"/>
                </a:ext>
              </a:extLst>
            </p:cNvPr>
            <p:cNvSpPr>
              <a:spLocks noChangeArrowheads="1"/>
            </p:cNvSpPr>
            <p:nvPr/>
          </p:nvSpPr>
          <p:spPr bwMode="auto">
            <a:xfrm>
              <a:off x="2436" y="2312"/>
              <a:ext cx="123" cy="250"/>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1" name="Rectangle 36">
              <a:extLst>
                <a:ext uri="{FF2B5EF4-FFF2-40B4-BE49-F238E27FC236}">
                  <a16:creationId xmlns:a16="http://schemas.microsoft.com/office/drawing/2014/main" id="{D907AF42-BF21-407B-B5D3-9631BC62CDCE}"/>
                </a:ext>
              </a:extLst>
            </p:cNvPr>
            <p:cNvSpPr>
              <a:spLocks noChangeArrowheads="1"/>
            </p:cNvSpPr>
            <p:nvPr/>
          </p:nvSpPr>
          <p:spPr bwMode="auto">
            <a:xfrm flipH="1">
              <a:off x="2823" y="2276"/>
              <a:ext cx="64" cy="290"/>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2" name="Rectangle 37">
              <a:extLst>
                <a:ext uri="{FF2B5EF4-FFF2-40B4-BE49-F238E27FC236}">
                  <a16:creationId xmlns:a16="http://schemas.microsoft.com/office/drawing/2014/main" id="{AD007F43-5F1B-4E67-BC6E-779B26C641FA}"/>
                </a:ext>
              </a:extLst>
            </p:cNvPr>
            <p:cNvSpPr>
              <a:spLocks noChangeArrowheads="1"/>
            </p:cNvSpPr>
            <p:nvPr/>
          </p:nvSpPr>
          <p:spPr bwMode="auto">
            <a:xfrm flipH="1">
              <a:off x="3758" y="2274"/>
              <a:ext cx="64" cy="289"/>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3" name="Rectangle 38">
              <a:extLst>
                <a:ext uri="{FF2B5EF4-FFF2-40B4-BE49-F238E27FC236}">
                  <a16:creationId xmlns:a16="http://schemas.microsoft.com/office/drawing/2014/main" id="{1A8CFEED-D3CC-469F-8A11-1D9EF29A592A}"/>
                </a:ext>
              </a:extLst>
            </p:cNvPr>
            <p:cNvSpPr>
              <a:spLocks noChangeArrowheads="1"/>
            </p:cNvSpPr>
            <p:nvPr/>
          </p:nvSpPr>
          <p:spPr bwMode="auto">
            <a:xfrm flipH="1">
              <a:off x="3782" y="2276"/>
              <a:ext cx="64" cy="290"/>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4" name="Rectangle 39">
              <a:extLst>
                <a:ext uri="{FF2B5EF4-FFF2-40B4-BE49-F238E27FC236}">
                  <a16:creationId xmlns:a16="http://schemas.microsoft.com/office/drawing/2014/main" id="{99E00FB0-B66D-40E6-B728-BDD5A9C35E87}"/>
                </a:ext>
              </a:extLst>
            </p:cNvPr>
            <p:cNvSpPr>
              <a:spLocks noChangeArrowheads="1"/>
            </p:cNvSpPr>
            <p:nvPr/>
          </p:nvSpPr>
          <p:spPr bwMode="auto">
            <a:xfrm flipH="1">
              <a:off x="3698" y="2276"/>
              <a:ext cx="64" cy="290"/>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5" name="Rectangle 40">
              <a:extLst>
                <a:ext uri="{FF2B5EF4-FFF2-40B4-BE49-F238E27FC236}">
                  <a16:creationId xmlns:a16="http://schemas.microsoft.com/office/drawing/2014/main" id="{C0529DAF-48E0-4AF8-94DA-E96FAAA4ED78}"/>
                </a:ext>
              </a:extLst>
            </p:cNvPr>
            <p:cNvSpPr>
              <a:spLocks noChangeArrowheads="1"/>
            </p:cNvSpPr>
            <p:nvPr/>
          </p:nvSpPr>
          <p:spPr bwMode="auto">
            <a:xfrm>
              <a:off x="4022" y="2276"/>
              <a:ext cx="288" cy="292"/>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6" name="Text Box 41">
              <a:extLst>
                <a:ext uri="{FF2B5EF4-FFF2-40B4-BE49-F238E27FC236}">
                  <a16:creationId xmlns:a16="http://schemas.microsoft.com/office/drawing/2014/main" id="{74AD5428-2ED4-4D3C-9187-E51C16317592}"/>
                </a:ext>
              </a:extLst>
            </p:cNvPr>
            <p:cNvSpPr txBox="1">
              <a:spLocks noChangeArrowheads="1"/>
            </p:cNvSpPr>
            <p:nvPr/>
          </p:nvSpPr>
          <p:spPr bwMode="auto">
            <a:xfrm>
              <a:off x="4024" y="2739"/>
              <a:ext cx="2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500" b="1">
                  <a:solidFill>
                    <a:srgbClr val="FFD935"/>
                  </a:solidFill>
                  <a:latin typeface="Comic Sans MS" panose="030F0702030302020204" pitchFamily="66" charset="0"/>
                </a:rPr>
                <a:t>6</a:t>
              </a:r>
              <a:endParaRPr lang="es-ES" altLang="es-MX" sz="1500" b="1">
                <a:solidFill>
                  <a:srgbClr val="FFD935"/>
                </a:solidFill>
                <a:latin typeface="Comic Sans MS" panose="030F0702030302020204" pitchFamily="66" charset="0"/>
              </a:endParaRPr>
            </a:p>
          </p:txBody>
        </p:sp>
        <p:sp>
          <p:nvSpPr>
            <p:cNvPr id="42027" name="Rectangle 42">
              <a:extLst>
                <a:ext uri="{FF2B5EF4-FFF2-40B4-BE49-F238E27FC236}">
                  <a16:creationId xmlns:a16="http://schemas.microsoft.com/office/drawing/2014/main" id="{B9454580-1822-4518-B979-38CF6AFF246A}"/>
                </a:ext>
              </a:extLst>
            </p:cNvPr>
            <p:cNvSpPr>
              <a:spLocks noChangeArrowheads="1"/>
            </p:cNvSpPr>
            <p:nvPr/>
          </p:nvSpPr>
          <p:spPr bwMode="auto">
            <a:xfrm>
              <a:off x="4502" y="2308"/>
              <a:ext cx="123" cy="250"/>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28" name="Text Box 43">
              <a:extLst>
                <a:ext uri="{FF2B5EF4-FFF2-40B4-BE49-F238E27FC236}">
                  <a16:creationId xmlns:a16="http://schemas.microsoft.com/office/drawing/2014/main" id="{3A92856C-E172-49DF-8CC0-5ED4A7DD14A4}"/>
                </a:ext>
              </a:extLst>
            </p:cNvPr>
            <p:cNvSpPr txBox="1">
              <a:spLocks noChangeArrowheads="1"/>
            </p:cNvSpPr>
            <p:nvPr/>
          </p:nvSpPr>
          <p:spPr bwMode="auto">
            <a:xfrm>
              <a:off x="4419" y="2737"/>
              <a:ext cx="2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500" b="1">
                  <a:solidFill>
                    <a:srgbClr val="FFD935"/>
                  </a:solidFill>
                  <a:latin typeface="Comic Sans MS" panose="030F0702030302020204" pitchFamily="66" charset="0"/>
                </a:rPr>
                <a:t>7</a:t>
              </a:r>
              <a:endParaRPr lang="es-ES" altLang="es-MX" sz="1500" b="1">
                <a:solidFill>
                  <a:srgbClr val="FFD935"/>
                </a:solidFill>
                <a:latin typeface="Comic Sans MS" panose="030F0702030302020204" pitchFamily="66" charset="0"/>
              </a:endParaRPr>
            </a:p>
          </p:txBody>
        </p:sp>
        <p:sp>
          <p:nvSpPr>
            <p:cNvPr id="42029" name="Rectangle 44">
              <a:extLst>
                <a:ext uri="{FF2B5EF4-FFF2-40B4-BE49-F238E27FC236}">
                  <a16:creationId xmlns:a16="http://schemas.microsoft.com/office/drawing/2014/main" id="{57B6BB6D-8E3E-4F09-8296-50E65627F2BC}"/>
                </a:ext>
              </a:extLst>
            </p:cNvPr>
            <p:cNvSpPr>
              <a:spLocks noChangeArrowheads="1"/>
            </p:cNvSpPr>
            <p:nvPr/>
          </p:nvSpPr>
          <p:spPr bwMode="auto">
            <a:xfrm>
              <a:off x="4886" y="2276"/>
              <a:ext cx="288" cy="292"/>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30" name="Rectangle 45">
              <a:extLst>
                <a:ext uri="{FF2B5EF4-FFF2-40B4-BE49-F238E27FC236}">
                  <a16:creationId xmlns:a16="http://schemas.microsoft.com/office/drawing/2014/main" id="{DB507FFF-8E66-4C85-BC57-4CA352C3F0D7}"/>
                </a:ext>
              </a:extLst>
            </p:cNvPr>
            <p:cNvSpPr>
              <a:spLocks noChangeArrowheads="1"/>
            </p:cNvSpPr>
            <p:nvPr/>
          </p:nvSpPr>
          <p:spPr bwMode="auto">
            <a:xfrm>
              <a:off x="5366" y="2276"/>
              <a:ext cx="288" cy="292"/>
            </a:xfrm>
            <a:prstGeom prst="rect">
              <a:avLst/>
            </a:prstGeom>
            <a:solidFill>
              <a:srgbClr val="FF9900"/>
            </a:solidFill>
            <a:ln w="17463">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31" name="Text Box 46">
              <a:extLst>
                <a:ext uri="{FF2B5EF4-FFF2-40B4-BE49-F238E27FC236}">
                  <a16:creationId xmlns:a16="http://schemas.microsoft.com/office/drawing/2014/main" id="{82609663-DA42-4E52-95B2-7D39EB9DA203}"/>
                </a:ext>
              </a:extLst>
            </p:cNvPr>
            <p:cNvSpPr txBox="1">
              <a:spLocks noChangeArrowheads="1"/>
            </p:cNvSpPr>
            <p:nvPr/>
          </p:nvSpPr>
          <p:spPr bwMode="auto">
            <a:xfrm>
              <a:off x="4898" y="2737"/>
              <a:ext cx="2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500" b="1">
                  <a:solidFill>
                    <a:srgbClr val="FFD935"/>
                  </a:solidFill>
                  <a:latin typeface="Comic Sans MS" panose="030F0702030302020204" pitchFamily="66" charset="0"/>
                </a:rPr>
                <a:t>8</a:t>
              </a:r>
              <a:endParaRPr lang="es-ES" altLang="es-MX" sz="1500" b="1">
                <a:solidFill>
                  <a:srgbClr val="FFD935"/>
                </a:solidFill>
                <a:latin typeface="Comic Sans MS" panose="030F0702030302020204" pitchFamily="66" charset="0"/>
              </a:endParaRPr>
            </a:p>
          </p:txBody>
        </p:sp>
        <p:sp>
          <p:nvSpPr>
            <p:cNvPr id="42032" name="Text Box 47">
              <a:extLst>
                <a:ext uri="{FF2B5EF4-FFF2-40B4-BE49-F238E27FC236}">
                  <a16:creationId xmlns:a16="http://schemas.microsoft.com/office/drawing/2014/main" id="{9B207B98-1B90-43C7-8465-DA0347AA6E47}"/>
                </a:ext>
              </a:extLst>
            </p:cNvPr>
            <p:cNvSpPr txBox="1">
              <a:spLocks noChangeArrowheads="1"/>
            </p:cNvSpPr>
            <p:nvPr/>
          </p:nvSpPr>
          <p:spPr bwMode="auto">
            <a:xfrm>
              <a:off x="5356" y="2720"/>
              <a:ext cx="2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500" b="1">
                  <a:solidFill>
                    <a:srgbClr val="FFD935"/>
                  </a:solidFill>
                  <a:latin typeface="Comic Sans MS" panose="030F0702030302020204" pitchFamily="66" charset="0"/>
                </a:rPr>
                <a:t>9</a:t>
              </a:r>
              <a:endParaRPr lang="es-ES" altLang="es-MX" sz="1500" b="1">
                <a:solidFill>
                  <a:srgbClr val="FFD935"/>
                </a:solidFill>
                <a:latin typeface="Comic Sans MS" panose="030F0702030302020204" pitchFamily="66" charset="0"/>
              </a:endParaRPr>
            </a:p>
          </p:txBody>
        </p:sp>
        <p:sp>
          <p:nvSpPr>
            <p:cNvPr id="42033" name="Rectangle 48">
              <a:extLst>
                <a:ext uri="{FF2B5EF4-FFF2-40B4-BE49-F238E27FC236}">
                  <a16:creationId xmlns:a16="http://schemas.microsoft.com/office/drawing/2014/main" id="{56C9738A-C699-4C21-AF7C-5A91D231B065}"/>
                </a:ext>
              </a:extLst>
            </p:cNvPr>
            <p:cNvSpPr>
              <a:spLocks noChangeArrowheads="1"/>
            </p:cNvSpPr>
            <p:nvPr/>
          </p:nvSpPr>
          <p:spPr bwMode="auto">
            <a:xfrm flipH="1">
              <a:off x="4022" y="2261"/>
              <a:ext cx="48" cy="317"/>
            </a:xfrm>
            <a:prstGeom prst="rect">
              <a:avLst/>
            </a:prstGeom>
            <a:solidFill>
              <a:schemeClr val="bg1"/>
            </a:solidFill>
            <a:ln w="17526">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34" name="Rectangle 49">
              <a:extLst>
                <a:ext uri="{FF2B5EF4-FFF2-40B4-BE49-F238E27FC236}">
                  <a16:creationId xmlns:a16="http://schemas.microsoft.com/office/drawing/2014/main" id="{BCDDE653-0255-4800-8513-21B667EEAF89}"/>
                </a:ext>
              </a:extLst>
            </p:cNvPr>
            <p:cNvSpPr>
              <a:spLocks noChangeArrowheads="1"/>
            </p:cNvSpPr>
            <p:nvPr/>
          </p:nvSpPr>
          <p:spPr bwMode="auto">
            <a:xfrm flipH="1">
              <a:off x="2727" y="2276"/>
              <a:ext cx="48" cy="317"/>
            </a:xfrm>
            <a:prstGeom prst="rect">
              <a:avLst/>
            </a:prstGeom>
            <a:solidFill>
              <a:schemeClr val="bg1"/>
            </a:solidFill>
            <a:ln w="17526">
              <a:solidFill>
                <a:srgbClr val="FF9900"/>
              </a:solidFill>
              <a:miter lim="800000"/>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42035" name="Text Box 50">
              <a:extLst>
                <a:ext uri="{FF2B5EF4-FFF2-40B4-BE49-F238E27FC236}">
                  <a16:creationId xmlns:a16="http://schemas.microsoft.com/office/drawing/2014/main" id="{01DBE81B-ED9A-428D-BF82-4D1E10572AB6}"/>
                </a:ext>
              </a:extLst>
            </p:cNvPr>
            <p:cNvSpPr txBox="1">
              <a:spLocks noChangeArrowheads="1"/>
            </p:cNvSpPr>
            <p:nvPr/>
          </p:nvSpPr>
          <p:spPr bwMode="auto">
            <a:xfrm>
              <a:off x="2426" y="1434"/>
              <a:ext cx="82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800" b="1">
                  <a:solidFill>
                    <a:srgbClr val="FFD935"/>
                  </a:solidFill>
                  <a:latin typeface="Comic Sans MS" panose="030F0702030302020204" pitchFamily="66" charset="0"/>
                </a:rPr>
                <a:t>PON</a:t>
              </a:r>
              <a:r>
                <a:rPr lang="es-MX" altLang="es-MX" sz="1800" b="1" baseline="-25000">
                  <a:solidFill>
                    <a:srgbClr val="FFD935"/>
                  </a:solidFill>
                  <a:latin typeface="Comic Sans MS" panose="030F0702030302020204" pitchFamily="66" charset="0"/>
                </a:rPr>
                <a:t>55</a:t>
              </a:r>
              <a:endParaRPr lang="es-ES" altLang="es-MX" sz="1800" b="1" baseline="-25000">
                <a:solidFill>
                  <a:srgbClr val="FFD935"/>
                </a:solidFill>
                <a:latin typeface="Comic Sans MS" panose="030F0702030302020204" pitchFamily="66" charset="0"/>
              </a:endParaRPr>
            </a:p>
          </p:txBody>
        </p:sp>
        <p:sp>
          <p:nvSpPr>
            <p:cNvPr id="42036" name="Text Box 51">
              <a:extLst>
                <a:ext uri="{FF2B5EF4-FFF2-40B4-BE49-F238E27FC236}">
                  <a16:creationId xmlns:a16="http://schemas.microsoft.com/office/drawing/2014/main" id="{E941E7A6-0F14-4CB4-B13B-9B48086CDB11}"/>
                </a:ext>
              </a:extLst>
            </p:cNvPr>
            <p:cNvSpPr txBox="1">
              <a:spLocks noChangeArrowheads="1"/>
            </p:cNvSpPr>
            <p:nvPr/>
          </p:nvSpPr>
          <p:spPr bwMode="auto">
            <a:xfrm>
              <a:off x="3684" y="1412"/>
              <a:ext cx="91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800" b="1">
                  <a:solidFill>
                    <a:srgbClr val="FFD935"/>
                  </a:solidFill>
                  <a:latin typeface="Comic Sans MS" panose="030F0702030302020204" pitchFamily="66" charset="0"/>
                </a:rPr>
                <a:t>PON</a:t>
              </a:r>
              <a:r>
                <a:rPr lang="es-MX" altLang="es-MX" sz="1800" b="1" baseline="-25000">
                  <a:solidFill>
                    <a:srgbClr val="FFD935"/>
                  </a:solidFill>
                  <a:latin typeface="Comic Sans MS" panose="030F0702030302020204" pitchFamily="66" charset="0"/>
                </a:rPr>
                <a:t>192</a:t>
              </a:r>
              <a:endParaRPr lang="es-ES" altLang="es-MX" sz="1800" b="1" baseline="-25000">
                <a:solidFill>
                  <a:srgbClr val="FFD935"/>
                </a:solidFill>
                <a:latin typeface="Comic Sans MS" panose="030F0702030302020204" pitchFamily="66" charset="0"/>
              </a:endParaRPr>
            </a:p>
          </p:txBody>
        </p:sp>
        <p:grpSp>
          <p:nvGrpSpPr>
            <p:cNvPr id="42037" name="Group 52">
              <a:extLst>
                <a:ext uri="{FF2B5EF4-FFF2-40B4-BE49-F238E27FC236}">
                  <a16:creationId xmlns:a16="http://schemas.microsoft.com/office/drawing/2014/main" id="{EF40CD51-A80A-4FE5-B137-D89D08659114}"/>
                </a:ext>
              </a:extLst>
            </p:cNvPr>
            <p:cNvGrpSpPr>
              <a:grpSpLocks/>
            </p:cNvGrpSpPr>
            <p:nvPr/>
          </p:nvGrpSpPr>
          <p:grpSpPr bwMode="auto">
            <a:xfrm>
              <a:off x="3984" y="1741"/>
              <a:ext cx="104" cy="419"/>
              <a:chOff x="2698" y="1751"/>
              <a:chExt cx="104" cy="419"/>
            </a:xfrm>
          </p:grpSpPr>
          <p:sp>
            <p:nvSpPr>
              <p:cNvPr id="42041" name="Line 53">
                <a:extLst>
                  <a:ext uri="{FF2B5EF4-FFF2-40B4-BE49-F238E27FC236}">
                    <a16:creationId xmlns:a16="http://schemas.microsoft.com/office/drawing/2014/main" id="{10D9560F-5B67-4D2E-B694-71E97AA6D8D7}"/>
                  </a:ext>
                </a:extLst>
              </p:cNvPr>
              <p:cNvSpPr>
                <a:spLocks noChangeShapeType="1"/>
              </p:cNvSpPr>
              <p:nvPr/>
            </p:nvSpPr>
            <p:spPr bwMode="auto">
              <a:xfrm>
                <a:off x="2749" y="1751"/>
                <a:ext cx="1" cy="303"/>
              </a:xfrm>
              <a:prstGeom prst="line">
                <a:avLst/>
              </a:prstGeom>
              <a:noFill/>
              <a:ln w="4763">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2042" name="Freeform 54">
                <a:extLst>
                  <a:ext uri="{FF2B5EF4-FFF2-40B4-BE49-F238E27FC236}">
                    <a16:creationId xmlns:a16="http://schemas.microsoft.com/office/drawing/2014/main" id="{5A8DA48F-01E6-4609-86AA-DC08F84E8D6F}"/>
                  </a:ext>
                </a:extLst>
              </p:cNvPr>
              <p:cNvSpPr>
                <a:spLocks/>
              </p:cNvSpPr>
              <p:nvPr/>
            </p:nvSpPr>
            <p:spPr bwMode="auto">
              <a:xfrm>
                <a:off x="2698" y="2047"/>
                <a:ext cx="104" cy="123"/>
              </a:xfrm>
              <a:custGeom>
                <a:avLst/>
                <a:gdLst>
                  <a:gd name="T0" fmla="*/ 0 w 104"/>
                  <a:gd name="T1" fmla="*/ 0 h 93"/>
                  <a:gd name="T2" fmla="*/ 51 w 104"/>
                  <a:gd name="T3" fmla="*/ 101323 h 93"/>
                  <a:gd name="T4" fmla="*/ 104 w 104"/>
                  <a:gd name="T5" fmla="*/ 0 h 93"/>
                  <a:gd name="T6" fmla="*/ 0 w 104"/>
                  <a:gd name="T7" fmla="*/ 0 h 93"/>
                  <a:gd name="T8" fmla="*/ 0 60000 65536"/>
                  <a:gd name="T9" fmla="*/ 0 60000 65536"/>
                  <a:gd name="T10" fmla="*/ 0 60000 65536"/>
                  <a:gd name="T11" fmla="*/ 0 60000 65536"/>
                  <a:gd name="T12" fmla="*/ 0 w 104"/>
                  <a:gd name="T13" fmla="*/ 0 h 93"/>
                  <a:gd name="T14" fmla="*/ 104 w 104"/>
                  <a:gd name="T15" fmla="*/ 93 h 93"/>
                </a:gdLst>
                <a:ahLst/>
                <a:cxnLst>
                  <a:cxn ang="T8">
                    <a:pos x="T0" y="T1"/>
                  </a:cxn>
                  <a:cxn ang="T9">
                    <a:pos x="T2" y="T3"/>
                  </a:cxn>
                  <a:cxn ang="T10">
                    <a:pos x="T4" y="T5"/>
                  </a:cxn>
                  <a:cxn ang="T11">
                    <a:pos x="T6" y="T7"/>
                  </a:cxn>
                </a:cxnLst>
                <a:rect l="T12" t="T13" r="T14" b="T15"/>
                <a:pathLst>
                  <a:path w="104" h="93">
                    <a:moveTo>
                      <a:pt x="0" y="0"/>
                    </a:moveTo>
                    <a:lnTo>
                      <a:pt x="51" y="93"/>
                    </a:lnTo>
                    <a:lnTo>
                      <a:pt x="10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42038" name="Group 55">
              <a:extLst>
                <a:ext uri="{FF2B5EF4-FFF2-40B4-BE49-F238E27FC236}">
                  <a16:creationId xmlns:a16="http://schemas.microsoft.com/office/drawing/2014/main" id="{C4D9A9FB-5A47-4C5E-A546-39FC01AF85A8}"/>
                </a:ext>
              </a:extLst>
            </p:cNvPr>
            <p:cNvGrpSpPr>
              <a:grpSpLocks/>
            </p:cNvGrpSpPr>
            <p:nvPr/>
          </p:nvGrpSpPr>
          <p:grpSpPr bwMode="auto">
            <a:xfrm>
              <a:off x="2688" y="1741"/>
              <a:ext cx="104" cy="419"/>
              <a:chOff x="2698" y="1751"/>
              <a:chExt cx="104" cy="419"/>
            </a:xfrm>
          </p:grpSpPr>
          <p:sp>
            <p:nvSpPr>
              <p:cNvPr id="42039" name="Line 56">
                <a:extLst>
                  <a:ext uri="{FF2B5EF4-FFF2-40B4-BE49-F238E27FC236}">
                    <a16:creationId xmlns:a16="http://schemas.microsoft.com/office/drawing/2014/main" id="{C612A7C2-17A3-4148-BDF6-86A35DE52053}"/>
                  </a:ext>
                </a:extLst>
              </p:cNvPr>
              <p:cNvSpPr>
                <a:spLocks noChangeShapeType="1"/>
              </p:cNvSpPr>
              <p:nvPr/>
            </p:nvSpPr>
            <p:spPr bwMode="auto">
              <a:xfrm>
                <a:off x="2749" y="1751"/>
                <a:ext cx="1" cy="303"/>
              </a:xfrm>
              <a:prstGeom prst="line">
                <a:avLst/>
              </a:prstGeom>
              <a:noFill/>
              <a:ln w="4763">
                <a:solidFill>
                  <a:srgbClr val="FF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2040" name="Freeform 57">
                <a:extLst>
                  <a:ext uri="{FF2B5EF4-FFF2-40B4-BE49-F238E27FC236}">
                    <a16:creationId xmlns:a16="http://schemas.microsoft.com/office/drawing/2014/main" id="{E9019648-1001-4F17-A878-ECC34197E5C0}"/>
                  </a:ext>
                </a:extLst>
              </p:cNvPr>
              <p:cNvSpPr>
                <a:spLocks/>
              </p:cNvSpPr>
              <p:nvPr/>
            </p:nvSpPr>
            <p:spPr bwMode="auto">
              <a:xfrm>
                <a:off x="2698" y="2047"/>
                <a:ext cx="104" cy="123"/>
              </a:xfrm>
              <a:custGeom>
                <a:avLst/>
                <a:gdLst>
                  <a:gd name="T0" fmla="*/ 0 w 104"/>
                  <a:gd name="T1" fmla="*/ 0 h 93"/>
                  <a:gd name="T2" fmla="*/ 51 w 104"/>
                  <a:gd name="T3" fmla="*/ 101323 h 93"/>
                  <a:gd name="T4" fmla="*/ 104 w 104"/>
                  <a:gd name="T5" fmla="*/ 0 h 93"/>
                  <a:gd name="T6" fmla="*/ 0 w 104"/>
                  <a:gd name="T7" fmla="*/ 0 h 93"/>
                  <a:gd name="T8" fmla="*/ 0 60000 65536"/>
                  <a:gd name="T9" fmla="*/ 0 60000 65536"/>
                  <a:gd name="T10" fmla="*/ 0 60000 65536"/>
                  <a:gd name="T11" fmla="*/ 0 60000 65536"/>
                  <a:gd name="T12" fmla="*/ 0 w 104"/>
                  <a:gd name="T13" fmla="*/ 0 h 93"/>
                  <a:gd name="T14" fmla="*/ 104 w 104"/>
                  <a:gd name="T15" fmla="*/ 93 h 93"/>
                </a:gdLst>
                <a:ahLst/>
                <a:cxnLst>
                  <a:cxn ang="T8">
                    <a:pos x="T0" y="T1"/>
                  </a:cxn>
                  <a:cxn ang="T9">
                    <a:pos x="T2" y="T3"/>
                  </a:cxn>
                  <a:cxn ang="T10">
                    <a:pos x="T4" y="T5"/>
                  </a:cxn>
                  <a:cxn ang="T11">
                    <a:pos x="T6" y="T7"/>
                  </a:cxn>
                </a:cxnLst>
                <a:rect l="T12" t="T13" r="T14" b="T15"/>
                <a:pathLst>
                  <a:path w="104" h="93">
                    <a:moveTo>
                      <a:pt x="0" y="0"/>
                    </a:moveTo>
                    <a:lnTo>
                      <a:pt x="51" y="93"/>
                    </a:lnTo>
                    <a:lnTo>
                      <a:pt x="10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a:extLst>
              <a:ext uri="{FF2B5EF4-FFF2-40B4-BE49-F238E27FC236}">
                <a16:creationId xmlns:a16="http://schemas.microsoft.com/office/drawing/2014/main" id="{BF49CED0-F6C4-4930-8D07-A752E1469330}"/>
              </a:ext>
            </a:extLst>
          </p:cNvPr>
          <p:cNvGrpSpPr>
            <a:grpSpLocks/>
          </p:cNvGrpSpPr>
          <p:nvPr/>
        </p:nvGrpSpPr>
        <p:grpSpPr bwMode="auto">
          <a:xfrm>
            <a:off x="3125789" y="857251"/>
            <a:ext cx="6592887" cy="5102225"/>
            <a:chOff x="458" y="28"/>
            <a:chExt cx="6229" cy="4285"/>
          </a:xfrm>
        </p:grpSpPr>
        <p:sp>
          <p:nvSpPr>
            <p:cNvPr id="333829" name="Text Box 3">
              <a:extLst>
                <a:ext uri="{FF2B5EF4-FFF2-40B4-BE49-F238E27FC236}">
                  <a16:creationId xmlns:a16="http://schemas.microsoft.com/office/drawing/2014/main" id="{8678493F-C681-4D25-81CC-069318B8C715}"/>
                </a:ext>
              </a:extLst>
            </p:cNvPr>
            <p:cNvSpPr txBox="1">
              <a:spLocks noChangeArrowheads="1"/>
            </p:cNvSpPr>
            <p:nvPr/>
          </p:nvSpPr>
          <p:spPr bwMode="auto">
            <a:xfrm>
              <a:off x="1223" y="28"/>
              <a:ext cx="4095"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MX" altLang="es-MX" sz="2850" b="1">
                  <a:solidFill>
                    <a:schemeClr val="tx1"/>
                  </a:solidFill>
                  <a:latin typeface="Comic Sans MS" panose="030F0702030302020204" pitchFamily="66" charset="0"/>
                </a:rPr>
                <a:t>Polimorfismo de PON</a:t>
              </a:r>
              <a:r>
                <a:rPr lang="es-MX" altLang="es-MX" sz="2850" b="1" baseline="-25000">
                  <a:solidFill>
                    <a:schemeClr val="tx1"/>
                  </a:solidFill>
                  <a:latin typeface="Comic Sans MS" panose="030F0702030302020204" pitchFamily="66" charset="0"/>
                </a:rPr>
                <a:t>192</a:t>
              </a:r>
              <a:endParaRPr lang="es-ES" altLang="es-MX" sz="2850" b="1" baseline="-25000">
                <a:solidFill>
                  <a:schemeClr val="tx1"/>
                </a:solidFill>
                <a:latin typeface="Comic Sans MS" panose="030F0702030302020204" pitchFamily="66" charset="0"/>
              </a:endParaRPr>
            </a:p>
          </p:txBody>
        </p:sp>
        <p:sp>
          <p:nvSpPr>
            <p:cNvPr id="53252" name="Text Box 4">
              <a:extLst>
                <a:ext uri="{FF2B5EF4-FFF2-40B4-BE49-F238E27FC236}">
                  <a16:creationId xmlns:a16="http://schemas.microsoft.com/office/drawing/2014/main" id="{87AF2686-8ABB-4CDD-8078-5D3A4387AF51}"/>
                </a:ext>
              </a:extLst>
            </p:cNvPr>
            <p:cNvSpPr txBox="1">
              <a:spLocks noChangeArrowheads="1"/>
            </p:cNvSpPr>
            <p:nvPr/>
          </p:nvSpPr>
          <p:spPr bwMode="auto">
            <a:xfrm>
              <a:off x="458" y="1525"/>
              <a:ext cx="5734"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Clr>
                  <a:srgbClr val="FF9966"/>
                </a:buClr>
                <a:buSzPct val="70000"/>
                <a:buFont typeface="Wingdings" panose="05000000000000000000" pitchFamily="2" charset="2"/>
                <a:buChar char="Ø"/>
              </a:pPr>
              <a:r>
                <a:rPr lang="es-MX" altLang="es-MX" dirty="0">
                  <a:solidFill>
                    <a:srgbClr val="FFD935"/>
                  </a:solidFill>
                  <a:latin typeface="Comic Sans MS" panose="030F0702030302020204" pitchFamily="66" charset="0"/>
                </a:rPr>
                <a:t> </a:t>
              </a:r>
              <a:r>
                <a:rPr lang="es-MX" altLang="es-MX" dirty="0">
                  <a:latin typeface="Comic Sans MS" panose="030F0702030302020204" pitchFamily="66" charset="0"/>
                </a:rPr>
                <a:t>Polimorfismo sustrato dependiente:   </a:t>
              </a:r>
            </a:p>
            <a:p>
              <a:pPr algn="just" eaLnBrk="1" hangingPunct="1">
                <a:lnSpc>
                  <a:spcPct val="100000"/>
                </a:lnSpc>
                <a:spcBef>
                  <a:spcPct val="0"/>
                </a:spcBef>
                <a:buClr>
                  <a:srgbClr val="FF9966"/>
                </a:buClr>
                <a:buSzPct val="70000"/>
                <a:buFont typeface="Wingdings" panose="05000000000000000000" pitchFamily="2" charset="2"/>
                <a:buChar char="Ø"/>
              </a:pPr>
              <a:endParaRPr lang="es-MX" altLang="es-MX" dirty="0">
                <a:latin typeface="Comic Sans MS" panose="030F0702030302020204" pitchFamily="66" charset="0"/>
              </a:endParaRPr>
            </a:p>
            <a:p>
              <a:pPr algn="just" eaLnBrk="1" hangingPunct="1">
                <a:lnSpc>
                  <a:spcPct val="100000"/>
                </a:lnSpc>
                <a:spcBef>
                  <a:spcPct val="0"/>
                </a:spcBef>
                <a:buClr>
                  <a:srgbClr val="FF9966"/>
                </a:buClr>
                <a:buSzPct val="70000"/>
                <a:buFont typeface="Wingdings" panose="05000000000000000000" pitchFamily="2" charset="2"/>
                <a:buChar char="Ø"/>
              </a:pPr>
              <a:r>
                <a:rPr lang="es-MX" altLang="es-MX" dirty="0">
                  <a:latin typeface="Comic Sans MS" panose="030F0702030302020204" pitchFamily="66" charset="0"/>
                </a:rPr>
                <a:t> PON</a:t>
              </a:r>
              <a:r>
                <a:rPr lang="es-MX" altLang="es-MX" baseline="-25000" dirty="0">
                  <a:latin typeface="Comic Sans MS" panose="030F0702030302020204" pitchFamily="66" charset="0"/>
                </a:rPr>
                <a:t>R192</a:t>
              </a:r>
              <a:r>
                <a:rPr lang="es-MX" altLang="es-MX" dirty="0">
                  <a:latin typeface="Comic Sans MS" panose="030F0702030302020204" pitchFamily="66" charset="0"/>
                </a:rPr>
                <a:t>, Hidroliza más rápido al </a:t>
              </a:r>
              <a:r>
                <a:rPr lang="es-MX" altLang="es-MX" dirty="0" err="1">
                  <a:latin typeface="Comic Sans MS" panose="030F0702030302020204" pitchFamily="66" charset="0"/>
                </a:rPr>
                <a:t>paraoxón</a:t>
              </a:r>
              <a:endParaRPr lang="es-MX" altLang="es-MX" dirty="0">
                <a:latin typeface="Comic Sans MS" panose="030F0702030302020204" pitchFamily="66" charset="0"/>
              </a:endParaRPr>
            </a:p>
            <a:p>
              <a:pPr algn="just" eaLnBrk="1" hangingPunct="1">
                <a:lnSpc>
                  <a:spcPct val="100000"/>
                </a:lnSpc>
                <a:spcBef>
                  <a:spcPct val="0"/>
                </a:spcBef>
                <a:buClr>
                  <a:srgbClr val="FF9966"/>
                </a:buClr>
                <a:buSzPct val="70000"/>
                <a:buFont typeface="Wingdings" panose="05000000000000000000" pitchFamily="2" charset="2"/>
                <a:buChar char="Ø"/>
              </a:pPr>
              <a:r>
                <a:rPr lang="es-MX" altLang="es-MX" dirty="0">
                  <a:latin typeface="Comic Sans MS" panose="030F0702030302020204" pitchFamily="66" charset="0"/>
                </a:rPr>
                <a:t> PON</a:t>
              </a:r>
              <a:r>
                <a:rPr lang="es-MX" altLang="es-MX" baseline="-25000" dirty="0">
                  <a:latin typeface="Comic Sans MS" panose="030F0702030302020204" pitchFamily="66" charset="0"/>
                </a:rPr>
                <a:t>Q192</a:t>
              </a:r>
              <a:r>
                <a:rPr lang="es-MX" altLang="es-MX" dirty="0">
                  <a:latin typeface="Comic Sans MS" panose="030F0702030302020204" pitchFamily="66" charset="0"/>
                </a:rPr>
                <a:t>, Hidroliza más lentamente al </a:t>
              </a:r>
              <a:r>
                <a:rPr lang="es-MX" altLang="es-MX" dirty="0" err="1">
                  <a:latin typeface="Comic Sans MS" panose="030F0702030302020204" pitchFamily="66" charset="0"/>
                </a:rPr>
                <a:t>paraoxón</a:t>
              </a:r>
              <a:r>
                <a:rPr lang="es-MX" altLang="es-MX" dirty="0">
                  <a:latin typeface="Comic Sans MS" panose="030F0702030302020204" pitchFamily="66" charset="0"/>
                </a:rPr>
                <a:t>. </a:t>
              </a:r>
              <a:endParaRPr lang="es-MX" altLang="es-MX" dirty="0">
                <a:solidFill>
                  <a:srgbClr val="FFFF66"/>
                </a:solidFill>
                <a:latin typeface="Comic Sans MS" panose="030F0702030302020204" pitchFamily="66" charset="0"/>
              </a:endParaRPr>
            </a:p>
          </p:txBody>
        </p:sp>
        <p:grpSp>
          <p:nvGrpSpPr>
            <p:cNvPr id="53253" name="Group 5">
              <a:extLst>
                <a:ext uri="{FF2B5EF4-FFF2-40B4-BE49-F238E27FC236}">
                  <a16:creationId xmlns:a16="http://schemas.microsoft.com/office/drawing/2014/main" id="{769631EF-B464-464F-9060-A4D45AB1D6B1}"/>
                </a:ext>
              </a:extLst>
            </p:cNvPr>
            <p:cNvGrpSpPr>
              <a:grpSpLocks/>
            </p:cNvGrpSpPr>
            <p:nvPr/>
          </p:nvGrpSpPr>
          <p:grpSpPr bwMode="auto">
            <a:xfrm>
              <a:off x="1151" y="570"/>
              <a:ext cx="4618" cy="1008"/>
              <a:chOff x="94" y="528"/>
              <a:chExt cx="4619" cy="1008"/>
            </a:xfrm>
          </p:grpSpPr>
          <p:sp>
            <p:nvSpPr>
              <p:cNvPr id="53256" name="Text Box 6">
                <a:extLst>
                  <a:ext uri="{FF2B5EF4-FFF2-40B4-BE49-F238E27FC236}">
                    <a16:creationId xmlns:a16="http://schemas.microsoft.com/office/drawing/2014/main" id="{167D8D60-6855-4A22-8701-D76D914F9208}"/>
                  </a:ext>
                </a:extLst>
              </p:cNvPr>
              <p:cNvSpPr txBox="1">
                <a:spLocks noChangeArrowheads="1"/>
              </p:cNvSpPr>
              <p:nvPr/>
            </p:nvSpPr>
            <p:spPr bwMode="auto">
              <a:xfrm>
                <a:off x="94" y="825"/>
                <a:ext cx="102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b="1">
                    <a:latin typeface="Comic Sans MS" panose="030F0702030302020204" pitchFamily="66" charset="0"/>
                  </a:rPr>
                  <a:t>PON</a:t>
                </a:r>
                <a:r>
                  <a:rPr lang="es-MX" altLang="es-MX" b="1" baseline="-25000">
                    <a:latin typeface="Comic Sans MS" panose="030F0702030302020204" pitchFamily="66" charset="0"/>
                  </a:rPr>
                  <a:t>192</a:t>
                </a:r>
                <a:endParaRPr lang="es-ES" altLang="es-MX" b="1" baseline="-25000">
                  <a:latin typeface="Comic Sans MS" panose="030F0702030302020204" pitchFamily="66" charset="0"/>
                </a:endParaRPr>
              </a:p>
            </p:txBody>
          </p:sp>
          <p:sp>
            <p:nvSpPr>
              <p:cNvPr id="53257" name="AutoShape 7">
                <a:extLst>
                  <a:ext uri="{FF2B5EF4-FFF2-40B4-BE49-F238E27FC236}">
                    <a16:creationId xmlns:a16="http://schemas.microsoft.com/office/drawing/2014/main" id="{E0EC4429-B737-401E-B71E-1F3044CE9C9B}"/>
                  </a:ext>
                </a:extLst>
              </p:cNvPr>
              <p:cNvSpPr>
                <a:spLocks/>
              </p:cNvSpPr>
              <p:nvPr/>
            </p:nvSpPr>
            <p:spPr bwMode="auto">
              <a:xfrm>
                <a:off x="1307" y="672"/>
                <a:ext cx="229" cy="644"/>
              </a:xfrm>
              <a:prstGeom prst="leftBrace">
                <a:avLst>
                  <a:gd name="adj1" fmla="val 23435"/>
                  <a:gd name="adj2" fmla="val 50000"/>
                </a:avLst>
              </a:pr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200">
                  <a:latin typeface="Arial" panose="020B0604020202020204" pitchFamily="34" charset="0"/>
                </a:endParaRPr>
              </a:p>
            </p:txBody>
          </p:sp>
          <p:sp>
            <p:nvSpPr>
              <p:cNvPr id="53258" name="Text Box 8">
                <a:extLst>
                  <a:ext uri="{FF2B5EF4-FFF2-40B4-BE49-F238E27FC236}">
                    <a16:creationId xmlns:a16="http://schemas.microsoft.com/office/drawing/2014/main" id="{226155DD-56D5-4CDB-BE12-83E1A8167C8E}"/>
                  </a:ext>
                </a:extLst>
              </p:cNvPr>
              <p:cNvSpPr txBox="1">
                <a:spLocks noChangeArrowheads="1"/>
              </p:cNvSpPr>
              <p:nvPr/>
            </p:nvSpPr>
            <p:spPr bwMode="auto">
              <a:xfrm>
                <a:off x="1592" y="528"/>
                <a:ext cx="3121" cy="100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s-MX" dirty="0">
                    <a:solidFill>
                      <a:schemeClr val="bg1"/>
                    </a:solidFill>
                    <a:latin typeface="Comic Sans MS" panose="030F0702030302020204" pitchFamily="66" charset="0"/>
                  </a:rPr>
                  <a:t> </a:t>
                </a:r>
                <a:r>
                  <a:rPr lang="es-MX" altLang="es-MX" b="1" dirty="0">
                    <a:solidFill>
                      <a:srgbClr val="FFFF66"/>
                    </a:solidFill>
                    <a:latin typeface="Garamond" panose="02020404030301010803" pitchFamily="18" charset="0"/>
                  </a:rPr>
                  <a:t>R (CGA             arginina)</a:t>
                </a:r>
                <a:r>
                  <a:rPr lang="es-ES_tradnl" altLang="es-MX" b="1" dirty="0">
                    <a:solidFill>
                      <a:srgbClr val="FFFFCC"/>
                    </a:solidFill>
                    <a:latin typeface="Comic Sans MS" panose="030F0702030302020204" pitchFamily="66" charset="0"/>
                  </a:rPr>
                  <a:t> </a:t>
                </a:r>
              </a:p>
              <a:p>
                <a:pPr algn="just" eaLnBrk="1" hangingPunct="1">
                  <a:lnSpc>
                    <a:spcPct val="100000"/>
                  </a:lnSpc>
                  <a:spcBef>
                    <a:spcPct val="0"/>
                  </a:spcBef>
                  <a:buFontTx/>
                  <a:buNone/>
                </a:pPr>
                <a:endParaRPr lang="es-MX" altLang="es-MX" sz="1500" dirty="0">
                  <a:solidFill>
                    <a:srgbClr val="FFFFCC"/>
                  </a:solidFill>
                  <a:latin typeface="Comic Sans MS" panose="030F0702030302020204" pitchFamily="66" charset="0"/>
                </a:endParaRPr>
              </a:p>
              <a:p>
                <a:pPr algn="just" eaLnBrk="1" hangingPunct="1">
                  <a:lnSpc>
                    <a:spcPct val="100000"/>
                  </a:lnSpc>
                  <a:spcBef>
                    <a:spcPct val="0"/>
                  </a:spcBef>
                  <a:buFontTx/>
                  <a:buNone/>
                </a:pPr>
                <a:r>
                  <a:rPr lang="es-MX" altLang="es-MX" sz="1500" dirty="0">
                    <a:solidFill>
                      <a:srgbClr val="FFFFCC"/>
                    </a:solidFill>
                    <a:latin typeface="Comic Sans MS" panose="030F0702030302020204" pitchFamily="66" charset="0"/>
                  </a:rPr>
                  <a:t>  </a:t>
                </a:r>
                <a:r>
                  <a:rPr lang="es-MX" altLang="es-MX" b="1" dirty="0">
                    <a:solidFill>
                      <a:srgbClr val="FFFFCC"/>
                    </a:solidFill>
                    <a:latin typeface="Garamond" panose="02020404030301010803" pitchFamily="18" charset="0"/>
                  </a:rPr>
                  <a:t>Q </a:t>
                </a:r>
                <a:r>
                  <a:rPr lang="es-MX" altLang="es-MX" b="1" dirty="0">
                    <a:solidFill>
                      <a:schemeClr val="bg1"/>
                    </a:solidFill>
                    <a:latin typeface="Garamond" panose="02020404030301010803" pitchFamily="18" charset="0"/>
                  </a:rPr>
                  <a:t>(CAA            glutamina)</a:t>
                </a:r>
                <a:r>
                  <a:rPr lang="es-MX" altLang="es-MX" sz="1500" b="1" dirty="0">
                    <a:solidFill>
                      <a:srgbClr val="FFD935"/>
                    </a:solidFill>
                    <a:latin typeface="Comic Sans MS" panose="030F0702030302020204" pitchFamily="66" charset="0"/>
                  </a:rPr>
                  <a:t> </a:t>
                </a:r>
              </a:p>
              <a:p>
                <a:pPr algn="just" eaLnBrk="1" hangingPunct="1">
                  <a:lnSpc>
                    <a:spcPct val="100000"/>
                  </a:lnSpc>
                  <a:spcBef>
                    <a:spcPct val="0"/>
                  </a:spcBef>
                  <a:buFontTx/>
                  <a:buNone/>
                </a:pPr>
                <a:r>
                  <a:rPr lang="es-MX" altLang="es-MX" sz="1500" dirty="0">
                    <a:solidFill>
                      <a:srgbClr val="FFFFCC"/>
                    </a:solidFill>
                    <a:latin typeface="Comic Sans MS" panose="030F0702030302020204" pitchFamily="66" charset="0"/>
                  </a:rPr>
                  <a:t>     </a:t>
                </a:r>
                <a:endParaRPr lang="es-MX" altLang="es-MX" sz="1500" dirty="0">
                  <a:solidFill>
                    <a:srgbClr val="FFCC00"/>
                  </a:solidFill>
                  <a:latin typeface="Comic Sans MS" panose="030F0702030302020204" pitchFamily="66" charset="0"/>
                </a:endParaRPr>
              </a:p>
            </p:txBody>
          </p:sp>
          <p:sp>
            <p:nvSpPr>
              <p:cNvPr id="53259" name="Line 9">
                <a:extLst>
                  <a:ext uri="{FF2B5EF4-FFF2-40B4-BE49-F238E27FC236}">
                    <a16:creationId xmlns:a16="http://schemas.microsoft.com/office/drawing/2014/main" id="{2A321B83-29E8-4BE1-AB50-92B3A8C04D4A}"/>
                  </a:ext>
                </a:extLst>
              </p:cNvPr>
              <p:cNvSpPr>
                <a:spLocks noChangeShapeType="1"/>
              </p:cNvSpPr>
              <p:nvPr/>
            </p:nvSpPr>
            <p:spPr bwMode="auto">
              <a:xfrm>
                <a:off x="2806" y="755"/>
                <a:ext cx="384"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260" name="Line 10">
                <a:extLst>
                  <a:ext uri="{FF2B5EF4-FFF2-40B4-BE49-F238E27FC236}">
                    <a16:creationId xmlns:a16="http://schemas.microsoft.com/office/drawing/2014/main" id="{A405E645-FCC0-4A2D-BF9E-019ED991CC58}"/>
                  </a:ext>
                </a:extLst>
              </p:cNvPr>
              <p:cNvSpPr>
                <a:spLocks noChangeShapeType="1"/>
              </p:cNvSpPr>
              <p:nvPr/>
            </p:nvSpPr>
            <p:spPr bwMode="auto">
              <a:xfrm>
                <a:off x="2785" y="1155"/>
                <a:ext cx="384"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53254" name="Line 11">
              <a:extLst>
                <a:ext uri="{FF2B5EF4-FFF2-40B4-BE49-F238E27FC236}">
                  <a16:creationId xmlns:a16="http://schemas.microsoft.com/office/drawing/2014/main" id="{6293A275-08F5-4CCE-AB63-A1984D1736BC}"/>
                </a:ext>
              </a:extLst>
            </p:cNvPr>
            <p:cNvSpPr>
              <a:spLocks noChangeShapeType="1"/>
            </p:cNvSpPr>
            <p:nvPr/>
          </p:nvSpPr>
          <p:spPr bwMode="auto">
            <a:xfrm>
              <a:off x="480" y="527"/>
              <a:ext cx="571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3833" name="Text Box 12">
              <a:extLst>
                <a:ext uri="{FF2B5EF4-FFF2-40B4-BE49-F238E27FC236}">
                  <a16:creationId xmlns:a16="http://schemas.microsoft.com/office/drawing/2014/main" id="{46859D51-44B0-48EC-96EB-999BAA59DD6C}"/>
                </a:ext>
              </a:extLst>
            </p:cNvPr>
            <p:cNvSpPr txBox="1">
              <a:spLocks noChangeArrowheads="1"/>
            </p:cNvSpPr>
            <p:nvPr/>
          </p:nvSpPr>
          <p:spPr bwMode="auto">
            <a:xfrm>
              <a:off x="4029" y="4061"/>
              <a:ext cx="26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dirty="0">
                  <a:solidFill>
                    <a:srgbClr val="FFD935"/>
                  </a:solidFill>
                  <a:latin typeface="Comic Sans MS" panose="030F0702030302020204" pitchFamily="66" charset="0"/>
                </a:rPr>
                <a:t>(</a:t>
              </a:r>
              <a:r>
                <a:rPr lang="es-ES" altLang="es-MX" sz="1350" dirty="0">
                  <a:solidFill>
                    <a:schemeClr val="tx1"/>
                  </a:solidFill>
                  <a:latin typeface="Comic Sans MS" panose="030F0702030302020204" pitchFamily="66" charset="0"/>
                </a:rPr>
                <a:t>Revisión en </a:t>
              </a:r>
              <a:r>
                <a:rPr lang="es-ES" altLang="es-MX" sz="1350" dirty="0" err="1">
                  <a:solidFill>
                    <a:schemeClr val="tx1"/>
                  </a:solidFill>
                  <a:latin typeface="Comic Sans MS" panose="030F0702030302020204" pitchFamily="66" charset="0"/>
                </a:rPr>
                <a:t>Furlong</a:t>
              </a:r>
              <a:r>
                <a:rPr lang="es-ES" altLang="es-MX" sz="1350" dirty="0">
                  <a:solidFill>
                    <a:schemeClr val="tx1"/>
                  </a:solidFill>
                  <a:latin typeface="Comic Sans MS" panose="030F0702030302020204" pitchFamily="66" charset="0"/>
                </a:rPr>
                <a:t> y col., 1998)</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5799864-65F8-464B-8CFE-4F24E0036B90}"/>
              </a:ext>
            </a:extLst>
          </p:cNvPr>
          <p:cNvGrpSpPr>
            <a:grpSpLocks/>
          </p:cNvGrpSpPr>
          <p:nvPr/>
        </p:nvGrpSpPr>
        <p:grpSpPr bwMode="auto">
          <a:xfrm>
            <a:off x="3327400" y="1143001"/>
            <a:ext cx="5868988" cy="4156075"/>
            <a:chOff x="624" y="240"/>
            <a:chExt cx="5545" cy="3491"/>
          </a:xfrm>
        </p:grpSpPr>
        <p:grpSp>
          <p:nvGrpSpPr>
            <p:cNvPr id="55299" name="Group 3">
              <a:extLst>
                <a:ext uri="{FF2B5EF4-FFF2-40B4-BE49-F238E27FC236}">
                  <a16:creationId xmlns:a16="http://schemas.microsoft.com/office/drawing/2014/main" id="{B6EAA577-D695-4FDE-AD90-826A5EE1076D}"/>
                </a:ext>
              </a:extLst>
            </p:cNvPr>
            <p:cNvGrpSpPr>
              <a:grpSpLocks/>
            </p:cNvGrpSpPr>
            <p:nvPr/>
          </p:nvGrpSpPr>
          <p:grpSpPr bwMode="auto">
            <a:xfrm>
              <a:off x="624" y="240"/>
              <a:ext cx="3462" cy="3491"/>
              <a:chOff x="624" y="240"/>
              <a:chExt cx="3462" cy="3491"/>
            </a:xfrm>
          </p:grpSpPr>
          <p:sp>
            <p:nvSpPr>
              <p:cNvPr id="55304" name="Text Box 4">
                <a:extLst>
                  <a:ext uri="{FF2B5EF4-FFF2-40B4-BE49-F238E27FC236}">
                    <a16:creationId xmlns:a16="http://schemas.microsoft.com/office/drawing/2014/main" id="{CE4C27EE-BAAA-4DED-83AA-75BF48756BE5}"/>
                  </a:ext>
                </a:extLst>
              </p:cNvPr>
              <p:cNvSpPr txBox="1">
                <a:spLocks noChangeArrowheads="1"/>
              </p:cNvSpPr>
              <p:nvPr/>
            </p:nvSpPr>
            <p:spPr bwMode="auto">
              <a:xfrm>
                <a:off x="864" y="2258"/>
                <a:ext cx="2400" cy="147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800">
                    <a:solidFill>
                      <a:srgbClr val="FFFFCC"/>
                    </a:solidFill>
                    <a:latin typeface="Comic Sans MS" panose="030F0702030302020204" pitchFamily="66" charset="0"/>
                  </a:rPr>
                  <a:t>Mayor inactivación</a:t>
                </a:r>
              </a:p>
              <a:p>
                <a:pPr algn="ctr" eaLnBrk="1" hangingPunct="1">
                  <a:lnSpc>
                    <a:spcPct val="100000"/>
                  </a:lnSpc>
                  <a:spcBef>
                    <a:spcPct val="0"/>
                  </a:spcBef>
                  <a:buFontTx/>
                  <a:buNone/>
                </a:pPr>
                <a:endParaRPr lang="es-MX" altLang="es-MX" sz="1800">
                  <a:solidFill>
                    <a:srgbClr val="FFFFCC"/>
                  </a:solidFill>
                  <a:latin typeface="Comic Sans MS" panose="030F0702030302020204" pitchFamily="66" charset="0"/>
                </a:endParaRPr>
              </a:p>
              <a:p>
                <a:pPr algn="ctr" eaLnBrk="1" hangingPunct="1">
                  <a:lnSpc>
                    <a:spcPct val="100000"/>
                  </a:lnSpc>
                  <a:spcBef>
                    <a:spcPct val="0"/>
                  </a:spcBef>
                  <a:buFontTx/>
                  <a:buNone/>
                </a:pPr>
                <a:r>
                  <a:rPr lang="es-ES_tradnl" altLang="es-MX" sz="1800" u="sng">
                    <a:solidFill>
                      <a:srgbClr val="FFFFCC"/>
                    </a:solidFill>
                    <a:latin typeface="Comic Sans MS" panose="030F0702030302020204" pitchFamily="66" charset="0"/>
                  </a:rPr>
                  <a:t>“RESISTENTE”</a:t>
                </a:r>
              </a:p>
              <a:p>
                <a:pPr algn="ctr" eaLnBrk="1" hangingPunct="1">
                  <a:lnSpc>
                    <a:spcPct val="100000"/>
                  </a:lnSpc>
                  <a:spcBef>
                    <a:spcPct val="0"/>
                  </a:spcBef>
                  <a:buFontTx/>
                  <a:buNone/>
                </a:pPr>
                <a:endParaRPr lang="es-ES_tradnl" altLang="es-MX" sz="1800" u="sng">
                  <a:solidFill>
                    <a:srgbClr val="FFFFCC"/>
                  </a:solidFill>
                  <a:latin typeface="Comic Sans MS" panose="030F0702030302020204" pitchFamily="66" charset="0"/>
                </a:endParaRPr>
              </a:p>
              <a:p>
                <a:pPr algn="ctr" eaLnBrk="1" hangingPunct="1">
                  <a:lnSpc>
                    <a:spcPct val="100000"/>
                  </a:lnSpc>
                  <a:spcBef>
                    <a:spcPct val="0"/>
                  </a:spcBef>
                  <a:buFontTx/>
                  <a:buNone/>
                </a:pPr>
                <a:r>
                  <a:rPr lang="es-ES_tradnl" altLang="es-MX" sz="1800">
                    <a:solidFill>
                      <a:srgbClr val="FFFFCC"/>
                    </a:solidFill>
                    <a:latin typeface="Comic Sans MS" panose="030F0702030302020204" pitchFamily="66" charset="0"/>
                  </a:rPr>
                  <a:t>Menor efecto genotóxico </a:t>
                </a:r>
              </a:p>
            </p:txBody>
          </p:sp>
          <p:sp>
            <p:nvSpPr>
              <p:cNvPr id="335881" name="Text Box 5">
                <a:extLst>
                  <a:ext uri="{FF2B5EF4-FFF2-40B4-BE49-F238E27FC236}">
                    <a16:creationId xmlns:a16="http://schemas.microsoft.com/office/drawing/2014/main" id="{E413A7B1-92B5-4F5D-AEA0-6B6EC0E80167}"/>
                  </a:ext>
                </a:extLst>
              </p:cNvPr>
              <p:cNvSpPr txBox="1">
                <a:spLocks noChangeArrowheads="1"/>
              </p:cNvSpPr>
              <p:nvPr/>
            </p:nvSpPr>
            <p:spPr bwMode="auto">
              <a:xfrm>
                <a:off x="2256" y="240"/>
                <a:ext cx="1830" cy="41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2625">
                    <a:solidFill>
                      <a:srgbClr val="0000FF"/>
                    </a:solidFill>
                    <a:latin typeface="Comic Sans MS" panose="030F0702030302020204" pitchFamily="66" charset="0"/>
                  </a:rPr>
                  <a:t>Para</a:t>
                </a:r>
                <a:r>
                  <a:rPr lang="es-MX" altLang="es-MX" sz="2625">
                    <a:solidFill>
                      <a:srgbClr val="0000FF"/>
                    </a:solidFill>
                    <a:latin typeface="Comic Sans MS" panose="030F0702030302020204" pitchFamily="66" charset="0"/>
                  </a:rPr>
                  <a:t>oxón</a:t>
                </a:r>
                <a:endParaRPr lang="es-ES" altLang="es-MX" sz="2625">
                  <a:solidFill>
                    <a:srgbClr val="0000FF"/>
                  </a:solidFill>
                  <a:latin typeface="Comic Sans MS" panose="030F0702030302020204" pitchFamily="66" charset="0"/>
                </a:endParaRPr>
              </a:p>
            </p:txBody>
          </p:sp>
          <p:sp>
            <p:nvSpPr>
              <p:cNvPr id="55306" name="AutoShape 6">
                <a:extLst>
                  <a:ext uri="{FF2B5EF4-FFF2-40B4-BE49-F238E27FC236}">
                    <a16:creationId xmlns:a16="http://schemas.microsoft.com/office/drawing/2014/main" id="{C3D07FC5-5026-43D6-BC27-918B430F167D}"/>
                  </a:ext>
                </a:extLst>
              </p:cNvPr>
              <p:cNvSpPr>
                <a:spLocks noChangeArrowheads="1"/>
              </p:cNvSpPr>
              <p:nvPr/>
            </p:nvSpPr>
            <p:spPr bwMode="auto">
              <a:xfrm rot="6749078">
                <a:off x="1670" y="1361"/>
                <a:ext cx="1136" cy="61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rgbClr val="FF9900"/>
                </a:solidFill>
                <a:miter lim="800000"/>
                <a:headEnd/>
                <a:tailEnd/>
              </a:ln>
            </p:spPr>
            <p:txBody>
              <a:bodyPr wrap="none" anchor="ctr"/>
              <a:lstStyle/>
              <a:p>
                <a:endParaRPr lang="es-ES"/>
              </a:p>
            </p:txBody>
          </p:sp>
          <p:sp>
            <p:nvSpPr>
              <p:cNvPr id="335883" name="Text Box 7">
                <a:extLst>
                  <a:ext uri="{FF2B5EF4-FFF2-40B4-BE49-F238E27FC236}">
                    <a16:creationId xmlns:a16="http://schemas.microsoft.com/office/drawing/2014/main" id="{9630C12E-94AE-4A17-B720-FAC108F8DCF7}"/>
                  </a:ext>
                </a:extLst>
              </p:cNvPr>
              <p:cNvSpPr txBox="1">
                <a:spLocks noChangeArrowheads="1"/>
              </p:cNvSpPr>
              <p:nvPr/>
            </p:nvSpPr>
            <p:spPr bwMode="auto">
              <a:xfrm>
                <a:off x="624" y="801"/>
                <a:ext cx="140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MX" altLang="es-MX" sz="2025">
                    <a:solidFill>
                      <a:schemeClr val="tx1"/>
                    </a:solidFill>
                    <a:latin typeface="Comic Sans MS" panose="030F0702030302020204" pitchFamily="66" charset="0"/>
                  </a:rPr>
                  <a:t>PON1</a:t>
                </a:r>
                <a:r>
                  <a:rPr lang="es-MX" altLang="es-MX" sz="2025" baseline="-25000">
                    <a:solidFill>
                      <a:schemeClr val="tx1"/>
                    </a:solidFill>
                    <a:latin typeface="Comic Sans MS" panose="030F0702030302020204" pitchFamily="66" charset="0"/>
                  </a:rPr>
                  <a:t>R192</a:t>
                </a:r>
                <a:r>
                  <a:rPr lang="es-ES_tradnl" altLang="es-MX" sz="2025" baseline="-25000">
                    <a:solidFill>
                      <a:schemeClr val="tx1"/>
                    </a:solidFill>
                    <a:latin typeface="Comic Sans MS" panose="030F0702030302020204" pitchFamily="66" charset="0"/>
                  </a:rPr>
                  <a:t>, L55, C-108, A-162</a:t>
                </a:r>
                <a:endParaRPr lang="es-ES" altLang="es-MX" sz="2025" baseline="-25000">
                  <a:solidFill>
                    <a:schemeClr val="tx1"/>
                  </a:solidFill>
                  <a:latin typeface="Comic Sans MS" panose="030F0702030302020204" pitchFamily="66" charset="0"/>
                </a:endParaRPr>
              </a:p>
            </p:txBody>
          </p:sp>
        </p:grpSp>
        <p:grpSp>
          <p:nvGrpSpPr>
            <p:cNvPr id="55300" name="Group 8">
              <a:extLst>
                <a:ext uri="{FF2B5EF4-FFF2-40B4-BE49-F238E27FC236}">
                  <a16:creationId xmlns:a16="http://schemas.microsoft.com/office/drawing/2014/main" id="{00A8433A-C01B-4BCB-B6B2-24D45571A157}"/>
                </a:ext>
              </a:extLst>
            </p:cNvPr>
            <p:cNvGrpSpPr>
              <a:grpSpLocks/>
            </p:cNvGrpSpPr>
            <p:nvPr/>
          </p:nvGrpSpPr>
          <p:grpSpPr bwMode="auto">
            <a:xfrm>
              <a:off x="3253" y="795"/>
              <a:ext cx="2916" cy="2704"/>
              <a:chOff x="3253" y="795"/>
              <a:chExt cx="2916" cy="2704"/>
            </a:xfrm>
          </p:grpSpPr>
          <p:sp>
            <p:nvSpPr>
              <p:cNvPr id="55301" name="Text Box 9">
                <a:extLst>
                  <a:ext uri="{FF2B5EF4-FFF2-40B4-BE49-F238E27FC236}">
                    <a16:creationId xmlns:a16="http://schemas.microsoft.com/office/drawing/2014/main" id="{7006BA1E-404E-42A7-88D7-BC1B526ACEB4}"/>
                  </a:ext>
                </a:extLst>
              </p:cNvPr>
              <p:cNvSpPr txBox="1">
                <a:spLocks noChangeArrowheads="1"/>
              </p:cNvSpPr>
              <p:nvPr/>
            </p:nvSpPr>
            <p:spPr bwMode="auto">
              <a:xfrm>
                <a:off x="3253" y="2258"/>
                <a:ext cx="2916" cy="124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800">
                    <a:solidFill>
                      <a:srgbClr val="FFCC00"/>
                    </a:solidFill>
                    <a:latin typeface="Comic Sans MS" panose="030F0702030302020204" pitchFamily="66" charset="0"/>
                  </a:rPr>
                  <a:t>Menor inactivación</a:t>
                </a:r>
              </a:p>
              <a:p>
                <a:pPr algn="ctr" eaLnBrk="1" hangingPunct="1">
                  <a:lnSpc>
                    <a:spcPct val="100000"/>
                  </a:lnSpc>
                  <a:spcBef>
                    <a:spcPct val="0"/>
                  </a:spcBef>
                  <a:buFontTx/>
                  <a:buNone/>
                </a:pPr>
                <a:endParaRPr lang="es-ES_tradnl" altLang="es-MX" sz="1800">
                  <a:solidFill>
                    <a:srgbClr val="FFCC00"/>
                  </a:solidFill>
                  <a:latin typeface="Comic Sans MS" panose="030F0702030302020204" pitchFamily="66" charset="0"/>
                </a:endParaRPr>
              </a:p>
              <a:p>
                <a:pPr algn="ctr" eaLnBrk="1" hangingPunct="1">
                  <a:lnSpc>
                    <a:spcPct val="100000"/>
                  </a:lnSpc>
                  <a:spcBef>
                    <a:spcPct val="0"/>
                  </a:spcBef>
                  <a:buFontTx/>
                  <a:buNone/>
                </a:pPr>
                <a:r>
                  <a:rPr lang="es-ES_tradnl" altLang="es-MX" sz="1800" u="sng">
                    <a:solidFill>
                      <a:srgbClr val="FFCC00"/>
                    </a:solidFill>
                    <a:latin typeface="Comic Sans MS" panose="030F0702030302020204" pitchFamily="66" charset="0"/>
                  </a:rPr>
                  <a:t>“SUSCEPTIBLE”</a:t>
                </a:r>
              </a:p>
              <a:p>
                <a:pPr algn="ctr" eaLnBrk="1" hangingPunct="1">
                  <a:lnSpc>
                    <a:spcPct val="100000"/>
                  </a:lnSpc>
                  <a:spcBef>
                    <a:spcPct val="0"/>
                  </a:spcBef>
                  <a:buFontTx/>
                  <a:buNone/>
                </a:pPr>
                <a:endParaRPr lang="es-ES_tradnl" altLang="es-MX" sz="1800" u="sng">
                  <a:solidFill>
                    <a:srgbClr val="FFCC00"/>
                  </a:solidFill>
                  <a:latin typeface="Comic Sans MS" panose="030F0702030302020204" pitchFamily="66" charset="0"/>
                </a:endParaRPr>
              </a:p>
              <a:p>
                <a:pPr algn="ctr" eaLnBrk="1" hangingPunct="1">
                  <a:lnSpc>
                    <a:spcPct val="100000"/>
                  </a:lnSpc>
                  <a:spcBef>
                    <a:spcPct val="0"/>
                  </a:spcBef>
                  <a:buFontTx/>
                  <a:buNone/>
                </a:pPr>
                <a:r>
                  <a:rPr lang="es-ES_tradnl" altLang="es-MX" sz="1800">
                    <a:solidFill>
                      <a:srgbClr val="FFCC00"/>
                    </a:solidFill>
                    <a:latin typeface="Comic Sans MS" panose="030F0702030302020204" pitchFamily="66" charset="0"/>
                  </a:rPr>
                  <a:t>   Mayor efecto genotóxico</a:t>
                </a:r>
              </a:p>
            </p:txBody>
          </p:sp>
          <p:sp>
            <p:nvSpPr>
              <p:cNvPr id="55302" name="AutoShape 10">
                <a:extLst>
                  <a:ext uri="{FF2B5EF4-FFF2-40B4-BE49-F238E27FC236}">
                    <a16:creationId xmlns:a16="http://schemas.microsoft.com/office/drawing/2014/main" id="{958C7A50-D765-49D9-8E0F-05DCD6CF56BE}"/>
                  </a:ext>
                </a:extLst>
              </p:cNvPr>
              <p:cNvSpPr>
                <a:spLocks noChangeArrowheads="1"/>
              </p:cNvSpPr>
              <p:nvPr/>
            </p:nvSpPr>
            <p:spPr bwMode="auto">
              <a:xfrm rot="3896140">
                <a:off x="3607" y="1459"/>
                <a:ext cx="1271"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2 w 21600"/>
                  <a:gd name="T13" fmla="*/ 5400 h 21600"/>
                  <a:gd name="T14" fmla="*/ 1889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33"/>
              </a:solidFill>
              <a:ln w="9525">
                <a:solidFill>
                  <a:srgbClr val="FFFF99"/>
                </a:solidFill>
                <a:miter lim="800000"/>
                <a:headEnd/>
                <a:tailEnd/>
              </a:ln>
            </p:spPr>
            <p:txBody>
              <a:bodyPr rot="10800000" vert="eaVert" wrap="none" anchor="ctr"/>
              <a:lstStyle/>
              <a:p>
                <a:endParaRPr lang="es-ES"/>
              </a:p>
            </p:txBody>
          </p:sp>
          <p:sp>
            <p:nvSpPr>
              <p:cNvPr id="335879" name="Text Box 11">
                <a:extLst>
                  <a:ext uri="{FF2B5EF4-FFF2-40B4-BE49-F238E27FC236}">
                    <a16:creationId xmlns:a16="http://schemas.microsoft.com/office/drawing/2014/main" id="{5AE268C3-12DD-4A25-B64A-9219B33A29AA}"/>
                  </a:ext>
                </a:extLst>
              </p:cNvPr>
              <p:cNvSpPr txBox="1">
                <a:spLocks noChangeArrowheads="1"/>
              </p:cNvSpPr>
              <p:nvPr/>
            </p:nvSpPr>
            <p:spPr bwMode="auto">
              <a:xfrm>
                <a:off x="4116" y="795"/>
                <a:ext cx="140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MX" altLang="es-MX" sz="2025">
                    <a:solidFill>
                      <a:schemeClr val="tx1"/>
                    </a:solidFill>
                    <a:latin typeface="Comic Sans MS" panose="030F0702030302020204" pitchFamily="66" charset="0"/>
                  </a:rPr>
                  <a:t>PON1</a:t>
                </a:r>
                <a:r>
                  <a:rPr lang="es-ES_tradnl" altLang="es-MX" sz="2025" baseline="-25000">
                    <a:solidFill>
                      <a:schemeClr val="tx1"/>
                    </a:solidFill>
                    <a:latin typeface="Comic Sans MS" panose="030F0702030302020204" pitchFamily="66" charset="0"/>
                  </a:rPr>
                  <a:t>Q</a:t>
                </a:r>
                <a:r>
                  <a:rPr lang="es-MX" altLang="es-MX" sz="2025" baseline="-25000">
                    <a:solidFill>
                      <a:schemeClr val="tx1"/>
                    </a:solidFill>
                    <a:latin typeface="Comic Sans MS" panose="030F0702030302020204" pitchFamily="66" charset="0"/>
                  </a:rPr>
                  <a:t>192</a:t>
                </a:r>
                <a:r>
                  <a:rPr lang="es-ES_tradnl" altLang="es-MX" sz="2025" baseline="-25000">
                    <a:solidFill>
                      <a:schemeClr val="tx1"/>
                    </a:solidFill>
                    <a:latin typeface="Comic Sans MS" panose="030F0702030302020204" pitchFamily="66" charset="0"/>
                  </a:rPr>
                  <a:t>, M55, T-108, G-162</a:t>
                </a:r>
                <a:endParaRPr lang="es-ES" altLang="es-MX" sz="2025" baseline="-25000">
                  <a:solidFill>
                    <a:schemeClr val="tx1"/>
                  </a:solidFill>
                  <a:latin typeface="Comic Sans MS" panose="030F0702030302020204" pitchFamily="66"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a:xfrm>
            <a:off x="2208214" y="333375"/>
            <a:ext cx="7570787" cy="1143000"/>
          </a:xfrm>
        </p:spPr>
        <p:txBody>
          <a:bodyPr/>
          <a:lstStyle/>
          <a:p>
            <a:pPr algn="ctr" eaLnBrk="1" hangingPunct="1"/>
            <a:r>
              <a:rPr lang="en-US" altLang="es-MX" b="1"/>
              <a:t>Mecanismos Epigen</a:t>
            </a:r>
            <a:r>
              <a:rPr lang="es-MX" altLang="es-MX" b="1"/>
              <a:t>é</a:t>
            </a:r>
            <a:r>
              <a:rPr lang="en-US" altLang="es-MX" b="1"/>
              <a:t>ticos</a:t>
            </a:r>
          </a:p>
        </p:txBody>
      </p:sp>
      <p:sp>
        <p:nvSpPr>
          <p:cNvPr id="115715" name="Oval 5"/>
          <p:cNvSpPr>
            <a:spLocks noChangeArrowheads="1"/>
          </p:cNvSpPr>
          <p:nvPr/>
        </p:nvSpPr>
        <p:spPr bwMode="auto">
          <a:xfrm>
            <a:off x="4224339" y="3213100"/>
            <a:ext cx="2613025" cy="977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s-MX" sz="2000" b="1" dirty="0"/>
              <a:t>Altera la </a:t>
            </a:r>
            <a:r>
              <a:rPr lang="en-US" altLang="es-MX" sz="2000" b="1" dirty="0" err="1"/>
              <a:t>expresión</a:t>
            </a:r>
            <a:r>
              <a:rPr lang="en-US" altLang="es-MX" sz="2000" b="1" dirty="0"/>
              <a:t> </a:t>
            </a:r>
          </a:p>
          <a:p>
            <a:pPr algn="ctr"/>
            <a:r>
              <a:rPr lang="en-US" altLang="es-MX" sz="2000" b="1" dirty="0"/>
              <a:t>de genes</a:t>
            </a:r>
          </a:p>
        </p:txBody>
      </p:sp>
      <p:sp>
        <p:nvSpPr>
          <p:cNvPr id="115716" name="Text Box 7"/>
          <p:cNvSpPr txBox="1">
            <a:spLocks noChangeArrowheads="1"/>
          </p:cNvSpPr>
          <p:nvPr/>
        </p:nvSpPr>
        <p:spPr bwMode="auto">
          <a:xfrm>
            <a:off x="4224339" y="1628775"/>
            <a:ext cx="2711127" cy="40011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s-MX" sz="2000" b="1"/>
              <a:t>RNA de interferencia</a:t>
            </a:r>
          </a:p>
        </p:txBody>
      </p:sp>
      <p:sp>
        <p:nvSpPr>
          <p:cNvPr id="115717" name="Text Box 8"/>
          <p:cNvSpPr txBox="1">
            <a:spLocks noChangeArrowheads="1"/>
          </p:cNvSpPr>
          <p:nvPr/>
        </p:nvSpPr>
        <p:spPr bwMode="auto">
          <a:xfrm>
            <a:off x="1919289" y="5013325"/>
            <a:ext cx="3005137" cy="73025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s-MX" sz="2000" b="1"/>
              <a:t>Modificaciones en las</a:t>
            </a:r>
          </a:p>
          <a:p>
            <a:pPr algn="ctr"/>
            <a:r>
              <a:rPr lang="en-US" altLang="es-MX" sz="2000" b="1"/>
              <a:t>histonas</a:t>
            </a:r>
          </a:p>
        </p:txBody>
      </p:sp>
      <p:sp>
        <p:nvSpPr>
          <p:cNvPr id="115718" name="Text Box 9"/>
          <p:cNvSpPr txBox="1">
            <a:spLocks noChangeArrowheads="1"/>
          </p:cNvSpPr>
          <p:nvPr/>
        </p:nvSpPr>
        <p:spPr bwMode="auto">
          <a:xfrm>
            <a:off x="6994526" y="4837113"/>
            <a:ext cx="2566857" cy="40011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s-MX" sz="2000" b="1"/>
              <a:t>Metilación del DNA </a:t>
            </a:r>
          </a:p>
        </p:txBody>
      </p:sp>
      <p:sp>
        <p:nvSpPr>
          <p:cNvPr id="115719" name="Line 10"/>
          <p:cNvSpPr>
            <a:spLocks noChangeShapeType="1"/>
          </p:cNvSpPr>
          <p:nvPr/>
        </p:nvSpPr>
        <p:spPr bwMode="auto">
          <a:xfrm flipH="1" flipV="1">
            <a:off x="6553200" y="4191000"/>
            <a:ext cx="762000" cy="3810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5720" name="Line 11"/>
          <p:cNvSpPr>
            <a:spLocks noChangeShapeType="1"/>
          </p:cNvSpPr>
          <p:nvPr/>
        </p:nvSpPr>
        <p:spPr bwMode="auto">
          <a:xfrm flipV="1">
            <a:off x="3733800" y="4267200"/>
            <a:ext cx="914400" cy="5334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5721" name="Line 12"/>
          <p:cNvSpPr>
            <a:spLocks noChangeShapeType="1"/>
          </p:cNvSpPr>
          <p:nvPr/>
        </p:nvSpPr>
        <p:spPr bwMode="auto">
          <a:xfrm>
            <a:off x="5591175" y="2205038"/>
            <a:ext cx="0" cy="8382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5722" name="Line 13"/>
          <p:cNvSpPr>
            <a:spLocks noChangeShapeType="1"/>
          </p:cNvSpPr>
          <p:nvPr/>
        </p:nvSpPr>
        <p:spPr bwMode="auto">
          <a:xfrm>
            <a:off x="5410200" y="5105400"/>
            <a:ext cx="1219200" cy="0"/>
          </a:xfrm>
          <a:prstGeom prst="line">
            <a:avLst/>
          </a:prstGeom>
          <a:noFill/>
          <a:ln w="38100" cmpd="dbl">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5723" name="Line 16"/>
          <p:cNvSpPr>
            <a:spLocks noChangeShapeType="1"/>
          </p:cNvSpPr>
          <p:nvPr/>
        </p:nvSpPr>
        <p:spPr bwMode="auto">
          <a:xfrm flipH="1">
            <a:off x="3352800" y="2514600"/>
            <a:ext cx="1371600" cy="220980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15724" name="Line 17"/>
          <p:cNvSpPr>
            <a:spLocks noChangeShapeType="1"/>
          </p:cNvSpPr>
          <p:nvPr/>
        </p:nvSpPr>
        <p:spPr bwMode="auto">
          <a:xfrm>
            <a:off x="6553200" y="2438400"/>
            <a:ext cx="1447800" cy="213360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extLst>
      <p:ext uri="{BB962C8B-B14F-4D97-AF65-F5344CB8AC3E}">
        <p14:creationId xmlns:p14="http://schemas.microsoft.com/office/powerpoint/2010/main" val="141317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a:extLst>
              <a:ext uri="{FF2B5EF4-FFF2-40B4-BE49-F238E27FC236}">
                <a16:creationId xmlns:a16="http://schemas.microsoft.com/office/drawing/2014/main" id="{B239D8E8-945B-4EA6-876B-0C50D6C2EE36}"/>
              </a:ext>
            </a:extLst>
          </p:cNvPr>
          <p:cNvGrpSpPr>
            <a:grpSpLocks/>
          </p:cNvGrpSpPr>
          <p:nvPr/>
        </p:nvGrpSpPr>
        <p:grpSpPr bwMode="auto">
          <a:xfrm>
            <a:off x="2592388" y="836614"/>
            <a:ext cx="6932612" cy="5024437"/>
            <a:chOff x="-71" y="-17"/>
            <a:chExt cx="6551" cy="4220"/>
          </a:xfrm>
        </p:grpSpPr>
        <p:sp>
          <p:nvSpPr>
            <p:cNvPr id="57347" name="Rectangle 3">
              <a:extLst>
                <a:ext uri="{FF2B5EF4-FFF2-40B4-BE49-F238E27FC236}">
                  <a16:creationId xmlns:a16="http://schemas.microsoft.com/office/drawing/2014/main" id="{1E9BF4A5-B06A-4599-9144-0D0DDAEB744B}"/>
                </a:ext>
              </a:extLst>
            </p:cNvPr>
            <p:cNvSpPr>
              <a:spLocks noChangeArrowheads="1"/>
            </p:cNvSpPr>
            <p:nvPr/>
          </p:nvSpPr>
          <p:spPr bwMode="auto">
            <a:xfrm>
              <a:off x="240" y="1871"/>
              <a:ext cx="2558" cy="962"/>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57348" name="Rectangle 4">
              <a:extLst>
                <a:ext uri="{FF2B5EF4-FFF2-40B4-BE49-F238E27FC236}">
                  <a16:creationId xmlns:a16="http://schemas.microsoft.com/office/drawing/2014/main" id="{A8832CF2-053A-42D4-8639-EC989FB0BA9D}"/>
                </a:ext>
              </a:extLst>
            </p:cNvPr>
            <p:cNvSpPr>
              <a:spLocks noChangeArrowheads="1"/>
            </p:cNvSpPr>
            <p:nvPr/>
          </p:nvSpPr>
          <p:spPr bwMode="auto">
            <a:xfrm>
              <a:off x="243" y="699"/>
              <a:ext cx="2564" cy="816"/>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pic>
          <p:nvPicPr>
            <p:cNvPr id="57349" name="Picture 5" descr="taqman">
              <a:extLst>
                <a:ext uri="{FF2B5EF4-FFF2-40B4-BE49-F238E27FC236}">
                  <a16:creationId xmlns:a16="http://schemas.microsoft.com/office/drawing/2014/main" id="{0734F9EE-D35A-421E-BF0B-C34F64153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359"/>
            <a:stretch>
              <a:fillRect/>
            </a:stretch>
          </p:blipFill>
          <p:spPr bwMode="auto">
            <a:xfrm>
              <a:off x="288" y="720"/>
              <a:ext cx="2448"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taqman">
              <a:extLst>
                <a:ext uri="{FF2B5EF4-FFF2-40B4-BE49-F238E27FC236}">
                  <a16:creationId xmlns:a16="http://schemas.microsoft.com/office/drawing/2014/main" id="{EEF04E9E-D566-4C87-BCFB-E09707E1E523}"/>
                </a:ext>
              </a:extLst>
            </p:cNvPr>
            <p:cNvPicPr>
              <a:picLocks noChangeAspect="1" noChangeArrowheads="1"/>
            </p:cNvPicPr>
            <p:nvPr/>
          </p:nvPicPr>
          <p:blipFill>
            <a:blip r:embed="rId4">
              <a:clrChange>
                <a:clrFrom>
                  <a:srgbClr val="0A0F09"/>
                </a:clrFrom>
                <a:clrTo>
                  <a:srgbClr val="0A0F09">
                    <a:alpha val="0"/>
                  </a:srgbClr>
                </a:clrTo>
              </a:clrChange>
              <a:extLst>
                <a:ext uri="{28A0092B-C50C-407E-A947-70E740481C1C}">
                  <a14:useLocalDpi xmlns:a14="http://schemas.microsoft.com/office/drawing/2010/main" val="0"/>
                </a:ext>
              </a:extLst>
            </a:blip>
            <a:srcRect/>
            <a:stretch>
              <a:fillRect/>
            </a:stretch>
          </p:blipFill>
          <p:spPr bwMode="auto">
            <a:xfrm>
              <a:off x="3528" y="859"/>
              <a:ext cx="2736" cy="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taqman">
              <a:extLst>
                <a:ext uri="{FF2B5EF4-FFF2-40B4-BE49-F238E27FC236}">
                  <a16:creationId xmlns:a16="http://schemas.microsoft.com/office/drawing/2014/main" id="{ABD7F232-3B65-45FE-B27B-7304AA255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755" b="52831"/>
            <a:stretch>
              <a:fillRect/>
            </a:stretch>
          </p:blipFill>
          <p:spPr bwMode="auto">
            <a:xfrm>
              <a:off x="288" y="1911"/>
              <a:ext cx="2448"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AutoShape 8">
              <a:extLst>
                <a:ext uri="{FF2B5EF4-FFF2-40B4-BE49-F238E27FC236}">
                  <a16:creationId xmlns:a16="http://schemas.microsoft.com/office/drawing/2014/main" id="{6ADD826B-F32C-43EE-A0AC-BDF0C744892E}"/>
                </a:ext>
              </a:extLst>
            </p:cNvPr>
            <p:cNvSpPr>
              <a:spLocks noChangeArrowheads="1"/>
            </p:cNvSpPr>
            <p:nvPr/>
          </p:nvSpPr>
          <p:spPr bwMode="auto">
            <a:xfrm>
              <a:off x="1488" y="1527"/>
              <a:ext cx="144" cy="335"/>
            </a:xfrm>
            <a:prstGeom prst="downArrow">
              <a:avLst>
                <a:gd name="adj1" fmla="val 50000"/>
                <a:gd name="adj2" fmla="val 58160"/>
              </a:avLst>
            </a:prstGeom>
            <a:solidFill>
              <a:srgbClr val="FF9900"/>
            </a:solidFill>
            <a:ln w="9525">
              <a:solidFill>
                <a:srgbClr val="FFFF00"/>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57353" name="AutoShape 9">
              <a:extLst>
                <a:ext uri="{FF2B5EF4-FFF2-40B4-BE49-F238E27FC236}">
                  <a16:creationId xmlns:a16="http://schemas.microsoft.com/office/drawing/2014/main" id="{0955EE93-DFA5-4D25-AE6C-9DC374A64998}"/>
                </a:ext>
              </a:extLst>
            </p:cNvPr>
            <p:cNvSpPr>
              <a:spLocks noChangeArrowheads="1"/>
            </p:cNvSpPr>
            <p:nvPr/>
          </p:nvSpPr>
          <p:spPr bwMode="auto">
            <a:xfrm>
              <a:off x="1488" y="2833"/>
              <a:ext cx="144" cy="335"/>
            </a:xfrm>
            <a:prstGeom prst="downArrow">
              <a:avLst>
                <a:gd name="adj1" fmla="val 50000"/>
                <a:gd name="adj2" fmla="val 58160"/>
              </a:avLst>
            </a:prstGeom>
            <a:solidFill>
              <a:srgbClr val="FF9900"/>
            </a:solidFill>
            <a:ln w="9525">
              <a:solidFill>
                <a:srgbClr val="FFFF00"/>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57354" name="AutoShape 10">
              <a:extLst>
                <a:ext uri="{FF2B5EF4-FFF2-40B4-BE49-F238E27FC236}">
                  <a16:creationId xmlns:a16="http://schemas.microsoft.com/office/drawing/2014/main" id="{04B9EC6A-D440-436B-B199-59192AB4E6E8}"/>
                </a:ext>
              </a:extLst>
            </p:cNvPr>
            <p:cNvSpPr>
              <a:spLocks noChangeArrowheads="1"/>
            </p:cNvSpPr>
            <p:nvPr/>
          </p:nvSpPr>
          <p:spPr bwMode="auto">
            <a:xfrm rot="-5392478">
              <a:off x="3239" y="3193"/>
              <a:ext cx="143" cy="864"/>
            </a:xfrm>
            <a:prstGeom prst="downArrow">
              <a:avLst>
                <a:gd name="adj1" fmla="val 50000"/>
                <a:gd name="adj2" fmla="val 151049"/>
              </a:avLst>
            </a:prstGeom>
            <a:solidFill>
              <a:srgbClr val="FF9900"/>
            </a:solidFill>
            <a:ln w="9525">
              <a:solidFill>
                <a:srgbClr val="FFFF00"/>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57355" name="Text Box 11">
              <a:extLst>
                <a:ext uri="{FF2B5EF4-FFF2-40B4-BE49-F238E27FC236}">
                  <a16:creationId xmlns:a16="http://schemas.microsoft.com/office/drawing/2014/main" id="{11551AD6-B4F4-4459-A451-D741909FE7A1}"/>
                </a:ext>
              </a:extLst>
            </p:cNvPr>
            <p:cNvSpPr txBox="1">
              <a:spLocks noChangeArrowheads="1"/>
            </p:cNvSpPr>
            <p:nvPr/>
          </p:nvSpPr>
          <p:spPr bwMode="auto">
            <a:xfrm>
              <a:off x="1200" y="720"/>
              <a:ext cx="14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s-MX" altLang="es-MX" sz="1800">
                <a:solidFill>
                  <a:srgbClr val="FFD935"/>
                </a:solidFill>
                <a:latin typeface="Comic Sans MS" panose="030F0702030302020204" pitchFamily="66" charset="0"/>
              </a:endParaRPr>
            </a:p>
          </p:txBody>
        </p:sp>
        <p:grpSp>
          <p:nvGrpSpPr>
            <p:cNvPr id="57356" name="Group 12">
              <a:extLst>
                <a:ext uri="{FF2B5EF4-FFF2-40B4-BE49-F238E27FC236}">
                  <a16:creationId xmlns:a16="http://schemas.microsoft.com/office/drawing/2014/main" id="{AC13E732-CE19-41F6-8D0F-0015D87316F7}"/>
                </a:ext>
              </a:extLst>
            </p:cNvPr>
            <p:cNvGrpSpPr>
              <a:grpSpLocks/>
            </p:cNvGrpSpPr>
            <p:nvPr/>
          </p:nvGrpSpPr>
          <p:grpSpPr bwMode="auto">
            <a:xfrm>
              <a:off x="3752" y="3120"/>
              <a:ext cx="2557" cy="1008"/>
              <a:chOff x="3751" y="3120"/>
              <a:chExt cx="2558" cy="1008"/>
            </a:xfrm>
          </p:grpSpPr>
          <p:sp>
            <p:nvSpPr>
              <p:cNvPr id="57369" name="Rectangle 13">
                <a:extLst>
                  <a:ext uri="{FF2B5EF4-FFF2-40B4-BE49-F238E27FC236}">
                    <a16:creationId xmlns:a16="http://schemas.microsoft.com/office/drawing/2014/main" id="{FFDDC0A9-75F7-44F6-987D-C2B77B0CF766}"/>
                  </a:ext>
                </a:extLst>
              </p:cNvPr>
              <p:cNvSpPr>
                <a:spLocks noChangeArrowheads="1"/>
              </p:cNvSpPr>
              <p:nvPr/>
            </p:nvSpPr>
            <p:spPr bwMode="auto">
              <a:xfrm>
                <a:off x="3751" y="3120"/>
                <a:ext cx="2558" cy="100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pic>
            <p:nvPicPr>
              <p:cNvPr id="57370" name="Picture 14" descr="taqman">
                <a:extLst>
                  <a:ext uri="{FF2B5EF4-FFF2-40B4-BE49-F238E27FC236}">
                    <a16:creationId xmlns:a16="http://schemas.microsoft.com/office/drawing/2014/main" id="{0CE402FA-E76E-4CAF-8901-3BFFF4B23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698"/>
              <a:stretch>
                <a:fillRect/>
              </a:stretch>
            </p:blipFill>
            <p:spPr bwMode="auto">
              <a:xfrm>
                <a:off x="3810" y="3177"/>
                <a:ext cx="2448"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71" name="Group 15">
                <a:extLst>
                  <a:ext uri="{FF2B5EF4-FFF2-40B4-BE49-F238E27FC236}">
                    <a16:creationId xmlns:a16="http://schemas.microsoft.com/office/drawing/2014/main" id="{D9D4B218-78CE-4272-8914-75AEE4AAC886}"/>
                  </a:ext>
                </a:extLst>
              </p:cNvPr>
              <p:cNvGrpSpPr>
                <a:grpSpLocks/>
              </p:cNvGrpSpPr>
              <p:nvPr/>
            </p:nvGrpSpPr>
            <p:grpSpPr bwMode="auto">
              <a:xfrm>
                <a:off x="4770" y="3293"/>
                <a:ext cx="375" cy="361"/>
                <a:chOff x="4761" y="3275"/>
                <a:chExt cx="375" cy="361"/>
              </a:xfrm>
            </p:grpSpPr>
            <p:sp>
              <p:nvSpPr>
                <p:cNvPr id="57372" name="Line 16">
                  <a:extLst>
                    <a:ext uri="{FF2B5EF4-FFF2-40B4-BE49-F238E27FC236}">
                      <a16:creationId xmlns:a16="http://schemas.microsoft.com/office/drawing/2014/main" id="{9FC2951E-41B0-4F09-8718-6740741379F8}"/>
                    </a:ext>
                  </a:extLst>
                </p:cNvPr>
                <p:cNvSpPr>
                  <a:spLocks noChangeShapeType="1"/>
                </p:cNvSpPr>
                <p:nvPr/>
              </p:nvSpPr>
              <p:spPr bwMode="auto">
                <a:xfrm>
                  <a:off x="4848" y="3275"/>
                  <a:ext cx="96" cy="13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73" name="Line 17">
                  <a:extLst>
                    <a:ext uri="{FF2B5EF4-FFF2-40B4-BE49-F238E27FC236}">
                      <a16:creationId xmlns:a16="http://schemas.microsoft.com/office/drawing/2014/main" id="{A26A2E67-F086-4629-A3B0-465E1467D76F}"/>
                    </a:ext>
                  </a:extLst>
                </p:cNvPr>
                <p:cNvSpPr>
                  <a:spLocks noChangeShapeType="1"/>
                </p:cNvSpPr>
                <p:nvPr/>
              </p:nvSpPr>
              <p:spPr bwMode="auto">
                <a:xfrm flipV="1">
                  <a:off x="4944" y="3275"/>
                  <a:ext cx="96" cy="13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74" name="Line 18">
                  <a:extLst>
                    <a:ext uri="{FF2B5EF4-FFF2-40B4-BE49-F238E27FC236}">
                      <a16:creationId xmlns:a16="http://schemas.microsoft.com/office/drawing/2014/main" id="{2D5999AD-475A-43F9-B00A-2E1FE2D3B932}"/>
                    </a:ext>
                  </a:extLst>
                </p:cNvPr>
                <p:cNvSpPr>
                  <a:spLocks noChangeShapeType="1"/>
                </p:cNvSpPr>
                <p:nvPr/>
              </p:nvSpPr>
              <p:spPr bwMode="auto">
                <a:xfrm flipH="1">
                  <a:off x="4761" y="3444"/>
                  <a:ext cx="144"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75" name="Line 19">
                  <a:extLst>
                    <a:ext uri="{FF2B5EF4-FFF2-40B4-BE49-F238E27FC236}">
                      <a16:creationId xmlns:a16="http://schemas.microsoft.com/office/drawing/2014/main" id="{581C7610-D089-408B-A8F4-C95B1EB1163D}"/>
                    </a:ext>
                  </a:extLst>
                </p:cNvPr>
                <p:cNvSpPr>
                  <a:spLocks noChangeShapeType="1"/>
                </p:cNvSpPr>
                <p:nvPr/>
              </p:nvSpPr>
              <p:spPr bwMode="auto">
                <a:xfrm>
                  <a:off x="5040" y="3435"/>
                  <a:ext cx="96"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76" name="Line 20">
                  <a:extLst>
                    <a:ext uri="{FF2B5EF4-FFF2-40B4-BE49-F238E27FC236}">
                      <a16:creationId xmlns:a16="http://schemas.microsoft.com/office/drawing/2014/main" id="{E7C0BF66-091E-46F5-8F84-444FC32F94A1}"/>
                    </a:ext>
                  </a:extLst>
                </p:cNvPr>
                <p:cNvSpPr>
                  <a:spLocks noChangeShapeType="1"/>
                </p:cNvSpPr>
                <p:nvPr/>
              </p:nvSpPr>
              <p:spPr bwMode="auto">
                <a:xfrm flipH="1">
                  <a:off x="4839" y="3491"/>
                  <a:ext cx="96" cy="14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77" name="Line 21">
                  <a:extLst>
                    <a:ext uri="{FF2B5EF4-FFF2-40B4-BE49-F238E27FC236}">
                      <a16:creationId xmlns:a16="http://schemas.microsoft.com/office/drawing/2014/main" id="{7FB49959-2E32-424D-89FF-53F396F93348}"/>
                    </a:ext>
                  </a:extLst>
                </p:cNvPr>
                <p:cNvSpPr>
                  <a:spLocks noChangeShapeType="1"/>
                </p:cNvSpPr>
                <p:nvPr/>
              </p:nvSpPr>
              <p:spPr bwMode="auto">
                <a:xfrm>
                  <a:off x="5001" y="3455"/>
                  <a:ext cx="96" cy="9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grpSp>
          <p:nvGrpSpPr>
            <p:cNvPr id="57357" name="Group 22">
              <a:extLst>
                <a:ext uri="{FF2B5EF4-FFF2-40B4-BE49-F238E27FC236}">
                  <a16:creationId xmlns:a16="http://schemas.microsoft.com/office/drawing/2014/main" id="{8285BCF6-CA21-46E2-8F97-8F963ED01DCC}"/>
                </a:ext>
              </a:extLst>
            </p:cNvPr>
            <p:cNvGrpSpPr>
              <a:grpSpLocks/>
            </p:cNvGrpSpPr>
            <p:nvPr/>
          </p:nvGrpSpPr>
          <p:grpSpPr bwMode="auto">
            <a:xfrm>
              <a:off x="278" y="3195"/>
              <a:ext cx="2557" cy="1008"/>
              <a:chOff x="277" y="3195"/>
              <a:chExt cx="2558" cy="1008"/>
            </a:xfrm>
          </p:grpSpPr>
          <p:sp>
            <p:nvSpPr>
              <p:cNvPr id="57360" name="Rectangle 23">
                <a:extLst>
                  <a:ext uri="{FF2B5EF4-FFF2-40B4-BE49-F238E27FC236}">
                    <a16:creationId xmlns:a16="http://schemas.microsoft.com/office/drawing/2014/main" id="{A6D65301-E11C-45D0-A459-CE82CEED76F7}"/>
                  </a:ext>
                </a:extLst>
              </p:cNvPr>
              <p:cNvSpPr>
                <a:spLocks noChangeArrowheads="1"/>
              </p:cNvSpPr>
              <p:nvPr/>
            </p:nvSpPr>
            <p:spPr bwMode="auto">
              <a:xfrm>
                <a:off x="277" y="3195"/>
                <a:ext cx="2558" cy="100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pic>
            <p:nvPicPr>
              <p:cNvPr id="57361" name="Picture 24" descr="taqman">
                <a:extLst>
                  <a:ext uri="{FF2B5EF4-FFF2-40B4-BE49-F238E27FC236}">
                    <a16:creationId xmlns:a16="http://schemas.microsoft.com/office/drawing/2014/main" id="{F95C7B84-5C83-44C0-A5E6-5BFDE8489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5284" b="24529"/>
              <a:stretch>
                <a:fillRect/>
              </a:stretch>
            </p:blipFill>
            <p:spPr bwMode="auto">
              <a:xfrm>
                <a:off x="336" y="3227"/>
                <a:ext cx="2448"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62" name="Group 25">
                <a:extLst>
                  <a:ext uri="{FF2B5EF4-FFF2-40B4-BE49-F238E27FC236}">
                    <a16:creationId xmlns:a16="http://schemas.microsoft.com/office/drawing/2014/main" id="{5F7448D7-EA95-4B5E-9054-3BC27176E5D1}"/>
                  </a:ext>
                </a:extLst>
              </p:cNvPr>
              <p:cNvGrpSpPr>
                <a:grpSpLocks/>
              </p:cNvGrpSpPr>
              <p:nvPr/>
            </p:nvGrpSpPr>
            <p:grpSpPr bwMode="auto">
              <a:xfrm>
                <a:off x="1362" y="3255"/>
                <a:ext cx="375" cy="361"/>
                <a:chOff x="4761" y="3275"/>
                <a:chExt cx="375" cy="361"/>
              </a:xfrm>
            </p:grpSpPr>
            <p:sp>
              <p:nvSpPr>
                <p:cNvPr id="57363" name="Line 26">
                  <a:extLst>
                    <a:ext uri="{FF2B5EF4-FFF2-40B4-BE49-F238E27FC236}">
                      <a16:creationId xmlns:a16="http://schemas.microsoft.com/office/drawing/2014/main" id="{E93846EE-C833-4220-BF06-D51F57390301}"/>
                    </a:ext>
                  </a:extLst>
                </p:cNvPr>
                <p:cNvSpPr>
                  <a:spLocks noChangeShapeType="1"/>
                </p:cNvSpPr>
                <p:nvPr/>
              </p:nvSpPr>
              <p:spPr bwMode="auto">
                <a:xfrm>
                  <a:off x="4848" y="3275"/>
                  <a:ext cx="96" cy="13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64" name="Line 27">
                  <a:extLst>
                    <a:ext uri="{FF2B5EF4-FFF2-40B4-BE49-F238E27FC236}">
                      <a16:creationId xmlns:a16="http://schemas.microsoft.com/office/drawing/2014/main" id="{310FF761-452D-4969-AD97-5BCCC5541B9F}"/>
                    </a:ext>
                  </a:extLst>
                </p:cNvPr>
                <p:cNvSpPr>
                  <a:spLocks noChangeShapeType="1"/>
                </p:cNvSpPr>
                <p:nvPr/>
              </p:nvSpPr>
              <p:spPr bwMode="auto">
                <a:xfrm flipV="1">
                  <a:off x="4944" y="3275"/>
                  <a:ext cx="96" cy="13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65" name="Line 28">
                  <a:extLst>
                    <a:ext uri="{FF2B5EF4-FFF2-40B4-BE49-F238E27FC236}">
                      <a16:creationId xmlns:a16="http://schemas.microsoft.com/office/drawing/2014/main" id="{E9E48869-3D44-42C1-AC92-69786ED36F38}"/>
                    </a:ext>
                  </a:extLst>
                </p:cNvPr>
                <p:cNvSpPr>
                  <a:spLocks noChangeShapeType="1"/>
                </p:cNvSpPr>
                <p:nvPr/>
              </p:nvSpPr>
              <p:spPr bwMode="auto">
                <a:xfrm flipH="1">
                  <a:off x="4761" y="3444"/>
                  <a:ext cx="144"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66" name="Line 29">
                  <a:extLst>
                    <a:ext uri="{FF2B5EF4-FFF2-40B4-BE49-F238E27FC236}">
                      <a16:creationId xmlns:a16="http://schemas.microsoft.com/office/drawing/2014/main" id="{A80973AC-27C1-44D1-B2DD-D92F2EF69E2C}"/>
                    </a:ext>
                  </a:extLst>
                </p:cNvPr>
                <p:cNvSpPr>
                  <a:spLocks noChangeShapeType="1"/>
                </p:cNvSpPr>
                <p:nvPr/>
              </p:nvSpPr>
              <p:spPr bwMode="auto">
                <a:xfrm>
                  <a:off x="5040" y="3435"/>
                  <a:ext cx="96"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67" name="Line 30">
                  <a:extLst>
                    <a:ext uri="{FF2B5EF4-FFF2-40B4-BE49-F238E27FC236}">
                      <a16:creationId xmlns:a16="http://schemas.microsoft.com/office/drawing/2014/main" id="{B04CFE05-EE92-40B3-982D-926906D361DC}"/>
                    </a:ext>
                  </a:extLst>
                </p:cNvPr>
                <p:cNvSpPr>
                  <a:spLocks noChangeShapeType="1"/>
                </p:cNvSpPr>
                <p:nvPr/>
              </p:nvSpPr>
              <p:spPr bwMode="auto">
                <a:xfrm flipH="1">
                  <a:off x="4839" y="3491"/>
                  <a:ext cx="96" cy="14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7368" name="Line 31">
                  <a:extLst>
                    <a:ext uri="{FF2B5EF4-FFF2-40B4-BE49-F238E27FC236}">
                      <a16:creationId xmlns:a16="http://schemas.microsoft.com/office/drawing/2014/main" id="{5BF35F01-D539-4EED-9B8A-4C2B497E400B}"/>
                    </a:ext>
                  </a:extLst>
                </p:cNvPr>
                <p:cNvSpPr>
                  <a:spLocks noChangeShapeType="1"/>
                </p:cNvSpPr>
                <p:nvPr/>
              </p:nvSpPr>
              <p:spPr bwMode="auto">
                <a:xfrm>
                  <a:off x="5001" y="3455"/>
                  <a:ext cx="96" cy="9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s-ES"/>
                </a:p>
              </p:txBody>
            </p:sp>
          </p:grpSp>
        </p:grpSp>
        <p:sp>
          <p:nvSpPr>
            <p:cNvPr id="57358" name="Text Box 32">
              <a:extLst>
                <a:ext uri="{FF2B5EF4-FFF2-40B4-BE49-F238E27FC236}">
                  <a16:creationId xmlns:a16="http://schemas.microsoft.com/office/drawing/2014/main" id="{69DF9E4A-C87F-46CB-8AE2-4778024F0F1C}"/>
                </a:ext>
              </a:extLst>
            </p:cNvPr>
            <p:cNvSpPr txBox="1">
              <a:spLocks noChangeArrowheads="1"/>
            </p:cNvSpPr>
            <p:nvPr/>
          </p:nvSpPr>
          <p:spPr bwMode="auto">
            <a:xfrm>
              <a:off x="206" y="720"/>
              <a:ext cx="1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endParaRPr lang="es-MX" altLang="es-MX" sz="1800">
                <a:solidFill>
                  <a:srgbClr val="FFD935"/>
                </a:solidFill>
                <a:latin typeface="Comic Sans MS" panose="030F0702030302020204" pitchFamily="66" charset="0"/>
              </a:endParaRPr>
            </a:p>
          </p:txBody>
        </p:sp>
        <p:sp>
          <p:nvSpPr>
            <p:cNvPr id="57359" name="Text Box 33">
              <a:extLst>
                <a:ext uri="{FF2B5EF4-FFF2-40B4-BE49-F238E27FC236}">
                  <a16:creationId xmlns:a16="http://schemas.microsoft.com/office/drawing/2014/main" id="{0477DC0E-D721-4D11-966F-74F230788502}"/>
                </a:ext>
              </a:extLst>
            </p:cNvPr>
            <p:cNvSpPr txBox="1">
              <a:spLocks noChangeArrowheads="1"/>
            </p:cNvSpPr>
            <p:nvPr/>
          </p:nvSpPr>
          <p:spPr bwMode="auto">
            <a:xfrm>
              <a:off x="-71" y="-17"/>
              <a:ext cx="655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a:latin typeface="Comic Sans MS" panose="030F0702030302020204" pitchFamily="66" charset="0"/>
                </a:rPr>
                <a:t>Determinación de los polimorfismos en las posiciones </a:t>
              </a:r>
            </a:p>
            <a:p>
              <a:pPr algn="ctr" eaLnBrk="1" hangingPunct="1">
                <a:lnSpc>
                  <a:spcPct val="100000"/>
                </a:lnSpc>
                <a:spcBef>
                  <a:spcPct val="0"/>
                </a:spcBef>
                <a:buFontTx/>
                <a:buNone/>
              </a:pPr>
              <a:r>
                <a:rPr lang="es-MX" altLang="es-MX">
                  <a:latin typeface="Comic Sans MS" panose="030F0702030302020204" pitchFamily="66" charset="0"/>
                </a:rPr>
                <a:t>-162, 55 y 192 por PCR en tiempo real</a:t>
              </a:r>
              <a:endParaRPr lang="es-ES" altLang="es-MX" baseline="-25000">
                <a:latin typeface="Comic Sans MS" panose="030F0702030302020204" pitchFamily="66" charset="0"/>
              </a:endParaRP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3">
            <a:extLst>
              <a:ext uri="{FF2B5EF4-FFF2-40B4-BE49-F238E27FC236}">
                <a16:creationId xmlns:a16="http://schemas.microsoft.com/office/drawing/2014/main" id="{AD9C5864-586D-481A-B9EA-3E2BF51D1C66}"/>
              </a:ext>
            </a:extLst>
          </p:cNvPr>
          <p:cNvGraphicFramePr>
            <a:graphicFrameLocks noGrp="1"/>
          </p:cNvGraphicFramePr>
          <p:nvPr>
            <p:ph type="clipArt" sz="half" idx="2"/>
          </p:nvPr>
        </p:nvGraphicFramePr>
        <p:xfrm>
          <a:off x="4511675" y="2349500"/>
          <a:ext cx="2857500" cy="3086100"/>
        </p:xfrm>
        <a:graphic>
          <a:graphicData uri="http://schemas.openxmlformats.org/presentationml/2006/ole">
            <mc:AlternateContent xmlns:mc="http://schemas.openxmlformats.org/markup-compatibility/2006">
              <mc:Choice xmlns:v="urn:schemas-microsoft-com:vml" Requires="v">
                <p:oleObj spid="_x0000_s10254" name="Imagen de mapa de bits" r:id="rId3" imgW="1819280" imgH="1742574" progId="Paint.Picture">
                  <p:embed/>
                </p:oleObj>
              </mc:Choice>
              <mc:Fallback>
                <p:oleObj name="Imagen de mapa de bits" r:id="rId3" imgW="1819280" imgH="1742574" progId="Paint.Picture">
                  <p:embed/>
                  <p:pic>
                    <p:nvPicPr>
                      <p:cNvPr id="31746" name="Object 3">
                        <a:extLst>
                          <a:ext uri="{FF2B5EF4-FFF2-40B4-BE49-F238E27FC236}">
                            <a16:creationId xmlns:a16="http://schemas.microsoft.com/office/drawing/2014/main" id="{AD9C5864-586D-481A-B9EA-3E2BF51D1C6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5" y="2349500"/>
                        <a:ext cx="28575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Título 1">
            <a:extLst>
              <a:ext uri="{FF2B5EF4-FFF2-40B4-BE49-F238E27FC236}">
                <a16:creationId xmlns:a16="http://schemas.microsoft.com/office/drawing/2014/main" id="{B6219DD8-A37D-43B1-9064-D808249FE9FD}"/>
              </a:ext>
            </a:extLst>
          </p:cNvPr>
          <p:cNvSpPr>
            <a:spLocks noGrp="1" noChangeArrowheads="1"/>
          </p:cNvSpPr>
          <p:nvPr>
            <p:ph type="title"/>
          </p:nvPr>
        </p:nvSpPr>
        <p:spPr/>
        <p:txBody>
          <a:bodyPr>
            <a:normAutofit fontScale="90000"/>
          </a:bodyPr>
          <a:lstStyle/>
          <a:p>
            <a:r>
              <a:rPr lang="en-US" altLang="es-ES" b="1"/>
              <a:t>Biomarcadores de daño al ADN</a:t>
            </a:r>
            <a:br>
              <a:rPr lang="en-US" altLang="es-ES" b="1"/>
            </a:br>
            <a:r>
              <a:rPr lang="en-US" altLang="es-ES" b="1">
                <a:solidFill>
                  <a:srgbClr val="0000FF"/>
                </a:solidFill>
              </a:rPr>
              <a:t>Micronucleos.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Cover">
            <a:extLst>
              <a:ext uri="{FF2B5EF4-FFF2-40B4-BE49-F238E27FC236}">
                <a16:creationId xmlns:a16="http://schemas.microsoft.com/office/drawing/2014/main" id="{28A70CCA-8CD5-485E-80DF-27767F7EE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1620838"/>
            <a:ext cx="575945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ángulo 4">
            <a:extLst>
              <a:ext uri="{FF2B5EF4-FFF2-40B4-BE49-F238E27FC236}">
                <a16:creationId xmlns:a16="http://schemas.microsoft.com/office/drawing/2014/main" id="{1E0F682B-08EF-4BEA-A901-039405ADD951}"/>
              </a:ext>
            </a:extLst>
          </p:cNvPr>
          <p:cNvSpPr>
            <a:spLocks noChangeArrowheads="1"/>
          </p:cNvSpPr>
          <p:nvPr/>
        </p:nvSpPr>
        <p:spPr bwMode="auto">
          <a:xfrm>
            <a:off x="3089275" y="5100638"/>
            <a:ext cx="6184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sz="900">
                <a:solidFill>
                  <a:srgbClr val="2A2A2A"/>
                </a:solidFill>
                <a:latin typeface="Source Sans Pro" panose="020B0503030403020204" pitchFamily="34" charset="0"/>
              </a:rPr>
              <a:t>Probability curves of cancer free survival by tertile of MN frequency (pooled data from the HUMN cohort). Cancer free survival refers to time from MN test to the first cancer diagnosis. The association between MN and survival was estimated using the multivariate Cox proportional hazard model. (all cancer incidence ICD IX 140–208).</a:t>
            </a:r>
            <a:endParaRPr lang="es-MX" altLang="es-ES" sz="900"/>
          </a:p>
        </p:txBody>
      </p:sp>
      <p:sp>
        <p:nvSpPr>
          <p:cNvPr id="6" name="Rectángulo 5">
            <a:extLst>
              <a:ext uri="{FF2B5EF4-FFF2-40B4-BE49-F238E27FC236}">
                <a16:creationId xmlns:a16="http://schemas.microsoft.com/office/drawing/2014/main" id="{A5092A14-0A2E-4152-952A-7DDF7ACF0DBB}"/>
              </a:ext>
            </a:extLst>
          </p:cNvPr>
          <p:cNvSpPr/>
          <p:nvPr/>
        </p:nvSpPr>
        <p:spPr>
          <a:xfrm>
            <a:off x="2503489" y="904876"/>
            <a:ext cx="6931025" cy="739775"/>
          </a:xfrm>
          <a:prstGeom prst="rect">
            <a:avLst/>
          </a:prstGeom>
        </p:spPr>
        <p:txBody>
          <a:bodyPr>
            <a:spAutoFit/>
          </a:bodyPr>
          <a:lstStyle/>
          <a:p>
            <a:pPr>
              <a:defRPr/>
            </a:pPr>
            <a:r>
              <a:rPr lang="es-MX" sz="2100" b="1" dirty="0">
                <a:solidFill>
                  <a:schemeClr val="accent5">
                    <a:lumMod val="75000"/>
                  </a:schemeClr>
                </a:solidFill>
                <a:latin typeface="Arial" panose="020B0604020202020204" pitchFamily="34" charset="0"/>
                <a:cs typeface="Arial" panose="020B0604020202020204" pitchFamily="34" charset="0"/>
              </a:rPr>
              <a:t>Un aumento en la frecuencia de MN en linfocitos de sangre periférica predice el riesgo de cáncer</a:t>
            </a:r>
          </a:p>
        </p:txBody>
      </p:sp>
      <p:sp>
        <p:nvSpPr>
          <p:cNvPr id="61445" name="Rectángulo 6">
            <a:extLst>
              <a:ext uri="{FF2B5EF4-FFF2-40B4-BE49-F238E27FC236}">
                <a16:creationId xmlns:a16="http://schemas.microsoft.com/office/drawing/2014/main" id="{1564F412-6F66-48A9-8C57-D36CCDE08CEF}"/>
              </a:ext>
            </a:extLst>
          </p:cNvPr>
          <p:cNvSpPr>
            <a:spLocks noChangeArrowheads="1"/>
          </p:cNvSpPr>
          <p:nvPr/>
        </p:nvSpPr>
        <p:spPr bwMode="auto">
          <a:xfrm>
            <a:off x="6299200" y="5688013"/>
            <a:ext cx="3239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b="1" i="1" dirty="0" err="1">
                <a:solidFill>
                  <a:srgbClr val="2A2A2A"/>
                </a:solidFill>
                <a:latin typeface="Source Sans Pro" panose="020B0503030403020204" pitchFamily="34" charset="0"/>
              </a:rPr>
              <a:t>Bonassi</a:t>
            </a:r>
            <a:r>
              <a:rPr lang="en-US" altLang="es-ES" b="1" i="1" dirty="0">
                <a:solidFill>
                  <a:srgbClr val="2A2A2A"/>
                </a:solidFill>
                <a:latin typeface="Source Sans Pro" panose="020B0503030403020204" pitchFamily="34" charset="0"/>
              </a:rPr>
              <a:t> et al., Carcinogenesis 26 2011. </a:t>
            </a:r>
            <a:endParaRPr lang="es-MX" altLang="es-ES" b="1" dirty="0"/>
          </a:p>
        </p:txBody>
      </p:sp>
      <p:sp>
        <p:nvSpPr>
          <p:cNvPr id="61446" name="Rectángulo 7">
            <a:extLst>
              <a:ext uri="{FF2B5EF4-FFF2-40B4-BE49-F238E27FC236}">
                <a16:creationId xmlns:a16="http://schemas.microsoft.com/office/drawing/2014/main" id="{FD5909A1-D659-4C61-892F-1749D0D8ABDE}"/>
              </a:ext>
            </a:extLst>
          </p:cNvPr>
          <p:cNvSpPr>
            <a:spLocks noChangeArrowheads="1"/>
          </p:cNvSpPr>
          <p:nvPr/>
        </p:nvSpPr>
        <p:spPr bwMode="auto">
          <a:xfrm>
            <a:off x="8816976" y="3717926"/>
            <a:ext cx="1217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S" b="1">
                <a:latin typeface="Merriweather"/>
              </a:rPr>
              <a:t>Datos de </a:t>
            </a:r>
          </a:p>
          <a:p>
            <a:r>
              <a:rPr lang="en-US" altLang="es-ES" b="1">
                <a:latin typeface="Merriweather"/>
              </a:rPr>
              <a:t>6718 sujetos de 10 países</a:t>
            </a:r>
            <a:endParaRPr lang="es-MX" altLang="es-ES"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FF156D72-C948-47DD-8FEF-CB12F3D6DA2A}"/>
              </a:ext>
            </a:extLst>
          </p:cNvPr>
          <p:cNvSpPr txBox="1">
            <a:spLocks noChangeArrowheads="1"/>
          </p:cNvSpPr>
          <p:nvPr/>
        </p:nvSpPr>
        <p:spPr bwMode="auto">
          <a:xfrm>
            <a:off x="2714626" y="1055689"/>
            <a:ext cx="6710363" cy="460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2400" b="1">
                <a:solidFill>
                  <a:srgbClr val="FFFF66"/>
                </a:solidFill>
                <a:latin typeface="Comic Sans MS" panose="030F0702030302020204" pitchFamily="66" charset="0"/>
              </a:rPr>
              <a:t>Inducción de MN por exposición a paraoxón</a:t>
            </a:r>
          </a:p>
        </p:txBody>
      </p:sp>
      <p:sp>
        <p:nvSpPr>
          <p:cNvPr id="62467" name="Line 3">
            <a:extLst>
              <a:ext uri="{FF2B5EF4-FFF2-40B4-BE49-F238E27FC236}">
                <a16:creationId xmlns:a16="http://schemas.microsoft.com/office/drawing/2014/main" id="{33E96776-5917-425E-95BD-E3E3EA6D4891}"/>
              </a:ext>
            </a:extLst>
          </p:cNvPr>
          <p:cNvSpPr>
            <a:spLocks noChangeShapeType="1"/>
          </p:cNvSpPr>
          <p:nvPr/>
        </p:nvSpPr>
        <p:spPr bwMode="auto">
          <a:xfrm>
            <a:off x="2811464" y="1701800"/>
            <a:ext cx="654843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graphicFrame>
        <p:nvGraphicFramePr>
          <p:cNvPr id="62468" name="AutoShape 94">
            <a:extLst>
              <a:ext uri="{FF2B5EF4-FFF2-40B4-BE49-F238E27FC236}">
                <a16:creationId xmlns:a16="http://schemas.microsoft.com/office/drawing/2014/main" id="{8F17B5C0-05D0-4211-B93C-667C8C03AEBA}"/>
              </a:ext>
            </a:extLst>
          </p:cNvPr>
          <p:cNvGraphicFramePr>
            <a:graphicFrameLocks noChangeAspect="1"/>
          </p:cNvGraphicFramePr>
          <p:nvPr/>
        </p:nvGraphicFramePr>
        <p:xfrm>
          <a:off x="4214813" y="2078038"/>
          <a:ext cx="3619500" cy="2601912"/>
        </p:xfrm>
        <a:graphic>
          <a:graphicData uri="http://schemas.openxmlformats.org/presentationml/2006/ole">
            <mc:AlternateContent xmlns:mc="http://schemas.openxmlformats.org/markup-compatibility/2006">
              <mc:Choice xmlns:v="urn:schemas-microsoft-com:vml" Requires="v">
                <p:oleObj spid="_x0000_s7196" name="Prism Project" r:id="rId4" imgW="0" imgH="0" progId="Prism.Document">
                  <p:embed/>
                </p:oleObj>
              </mc:Choice>
              <mc:Fallback>
                <p:oleObj name="Prism Project" r:id="rId4" imgW="0" imgH="0" progId="Prism.Document">
                  <p:embed/>
                  <p:pic>
                    <p:nvPicPr>
                      <p:cNvPr id="62468" name="AutoShape 94">
                        <a:extLst>
                          <a:ext uri="{FF2B5EF4-FFF2-40B4-BE49-F238E27FC236}">
                            <a16:creationId xmlns:a16="http://schemas.microsoft.com/office/drawing/2014/main" id="{8F17B5C0-05D0-4211-B93C-667C8C03AEB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214813" y="2078038"/>
                        <a:ext cx="3619500" cy="26019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2021" name="Text Box 5">
            <a:extLst>
              <a:ext uri="{FF2B5EF4-FFF2-40B4-BE49-F238E27FC236}">
                <a16:creationId xmlns:a16="http://schemas.microsoft.com/office/drawing/2014/main" id="{0605C6F4-4FDF-4CCD-BFB4-F28EA2676F22}"/>
              </a:ext>
            </a:extLst>
          </p:cNvPr>
          <p:cNvSpPr txBox="1">
            <a:spLocks noChangeArrowheads="1"/>
          </p:cNvSpPr>
          <p:nvPr/>
        </p:nvSpPr>
        <p:spPr bwMode="auto">
          <a:xfrm>
            <a:off x="5327651" y="3021014"/>
            <a:ext cx="2762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dirty="0">
                <a:solidFill>
                  <a:schemeClr val="tx1"/>
                </a:solidFill>
                <a:latin typeface="Comic Sans MS" panose="030F0702030302020204" pitchFamily="66" charset="0"/>
              </a:rPr>
              <a:t>*</a:t>
            </a:r>
          </a:p>
        </p:txBody>
      </p:sp>
      <p:sp>
        <p:nvSpPr>
          <p:cNvPr id="342022" name="Text Box 6">
            <a:extLst>
              <a:ext uri="{FF2B5EF4-FFF2-40B4-BE49-F238E27FC236}">
                <a16:creationId xmlns:a16="http://schemas.microsoft.com/office/drawing/2014/main" id="{5C2CE3E2-5311-4323-B077-43888F6A364A}"/>
              </a:ext>
            </a:extLst>
          </p:cNvPr>
          <p:cNvSpPr txBox="1">
            <a:spLocks noChangeArrowheads="1"/>
          </p:cNvSpPr>
          <p:nvPr/>
        </p:nvSpPr>
        <p:spPr bwMode="auto">
          <a:xfrm>
            <a:off x="5807075" y="2846389"/>
            <a:ext cx="3508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rgbClr val="FFD935"/>
                </a:solidFill>
                <a:latin typeface="Comic Sans MS" panose="030F0702030302020204" pitchFamily="66" charset="0"/>
              </a:rPr>
              <a:t> </a:t>
            </a:r>
            <a:r>
              <a:rPr lang="es-ES" altLang="es-MX" sz="1350" dirty="0">
                <a:solidFill>
                  <a:schemeClr val="tx1"/>
                </a:solidFill>
                <a:latin typeface="Comic Sans MS" panose="030F0702030302020204" pitchFamily="66" charset="0"/>
              </a:rPr>
              <a:t>*</a:t>
            </a:r>
          </a:p>
        </p:txBody>
      </p:sp>
      <p:sp>
        <p:nvSpPr>
          <p:cNvPr id="342023" name="Text Box 7">
            <a:extLst>
              <a:ext uri="{FF2B5EF4-FFF2-40B4-BE49-F238E27FC236}">
                <a16:creationId xmlns:a16="http://schemas.microsoft.com/office/drawing/2014/main" id="{17088E8A-ED23-49F2-B412-F5F04F29ABF5}"/>
              </a:ext>
            </a:extLst>
          </p:cNvPr>
          <p:cNvSpPr txBox="1">
            <a:spLocks noChangeArrowheads="1"/>
          </p:cNvSpPr>
          <p:nvPr/>
        </p:nvSpPr>
        <p:spPr bwMode="auto">
          <a:xfrm>
            <a:off x="6432551" y="2776539"/>
            <a:ext cx="2841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chemeClr val="tx1"/>
                </a:solidFill>
                <a:latin typeface="Comic Sans MS" panose="030F0702030302020204" pitchFamily="66" charset="0"/>
              </a:rPr>
              <a:t>*</a:t>
            </a:r>
          </a:p>
        </p:txBody>
      </p:sp>
      <p:sp>
        <p:nvSpPr>
          <p:cNvPr id="342024" name="Text Box 8">
            <a:extLst>
              <a:ext uri="{FF2B5EF4-FFF2-40B4-BE49-F238E27FC236}">
                <a16:creationId xmlns:a16="http://schemas.microsoft.com/office/drawing/2014/main" id="{BB9516E9-F6B0-46F8-A459-FA585986D7FA}"/>
              </a:ext>
            </a:extLst>
          </p:cNvPr>
          <p:cNvSpPr txBox="1">
            <a:spLocks noChangeArrowheads="1"/>
          </p:cNvSpPr>
          <p:nvPr/>
        </p:nvSpPr>
        <p:spPr bwMode="auto">
          <a:xfrm>
            <a:off x="6918326" y="2535239"/>
            <a:ext cx="3667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chemeClr val="tx1"/>
                </a:solidFill>
                <a:latin typeface="Comic Sans MS" panose="030F0702030302020204" pitchFamily="66" charset="0"/>
              </a:rPr>
              <a:t>**</a:t>
            </a:r>
          </a:p>
        </p:txBody>
      </p:sp>
      <p:sp>
        <p:nvSpPr>
          <p:cNvPr id="342025" name="Text Box 9">
            <a:extLst>
              <a:ext uri="{FF2B5EF4-FFF2-40B4-BE49-F238E27FC236}">
                <a16:creationId xmlns:a16="http://schemas.microsoft.com/office/drawing/2014/main" id="{9C8C28FF-5D1C-4B79-B8F5-F97E801936BC}"/>
              </a:ext>
            </a:extLst>
          </p:cNvPr>
          <p:cNvSpPr txBox="1">
            <a:spLocks noChangeArrowheads="1"/>
          </p:cNvSpPr>
          <p:nvPr/>
        </p:nvSpPr>
        <p:spPr bwMode="auto">
          <a:xfrm rot="16200000">
            <a:off x="3291683" y="3204370"/>
            <a:ext cx="1677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650">
                <a:solidFill>
                  <a:schemeClr val="tx1"/>
                </a:solidFill>
                <a:latin typeface="Comic Sans MS" panose="030F0702030302020204" pitchFamily="66" charset="0"/>
              </a:rPr>
              <a:t>Número de MN</a:t>
            </a:r>
          </a:p>
        </p:txBody>
      </p:sp>
      <p:sp>
        <p:nvSpPr>
          <p:cNvPr id="62474" name="Text Box 10">
            <a:extLst>
              <a:ext uri="{FF2B5EF4-FFF2-40B4-BE49-F238E27FC236}">
                <a16:creationId xmlns:a16="http://schemas.microsoft.com/office/drawing/2014/main" id="{B975E9CB-DFB1-4143-8E87-4EACC9493C3C}"/>
              </a:ext>
            </a:extLst>
          </p:cNvPr>
          <p:cNvSpPr txBox="1">
            <a:spLocks noChangeArrowheads="1"/>
          </p:cNvSpPr>
          <p:nvPr/>
        </p:nvSpPr>
        <p:spPr bwMode="auto">
          <a:xfrm>
            <a:off x="5227638" y="4725988"/>
            <a:ext cx="15224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500" b="1">
                <a:latin typeface="Comic Sans MS" panose="030F0702030302020204" pitchFamily="66" charset="0"/>
              </a:rPr>
              <a:t>Paraoxón (µM)</a:t>
            </a:r>
          </a:p>
        </p:txBody>
      </p:sp>
      <p:sp>
        <p:nvSpPr>
          <p:cNvPr id="342027" name="Text Box 11">
            <a:extLst>
              <a:ext uri="{FF2B5EF4-FFF2-40B4-BE49-F238E27FC236}">
                <a16:creationId xmlns:a16="http://schemas.microsoft.com/office/drawing/2014/main" id="{16929F7D-D90A-4F10-B891-FED92BF88189}"/>
              </a:ext>
            </a:extLst>
          </p:cNvPr>
          <p:cNvSpPr txBox="1">
            <a:spLocks noChangeArrowheads="1"/>
          </p:cNvSpPr>
          <p:nvPr/>
        </p:nvSpPr>
        <p:spPr bwMode="auto">
          <a:xfrm>
            <a:off x="7827964" y="4041775"/>
            <a:ext cx="1857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endParaRPr lang="es-MX" altLang="es-MX" sz="1350" b="1">
              <a:solidFill>
                <a:srgbClr val="FFD935"/>
              </a:solidFill>
              <a:latin typeface="Comic Sans MS" panose="030F0702030302020204" pitchFamily="66" charset="0"/>
            </a:endParaRPr>
          </a:p>
        </p:txBody>
      </p:sp>
      <p:sp>
        <p:nvSpPr>
          <p:cNvPr id="342028" name="Text Box 12">
            <a:extLst>
              <a:ext uri="{FF2B5EF4-FFF2-40B4-BE49-F238E27FC236}">
                <a16:creationId xmlns:a16="http://schemas.microsoft.com/office/drawing/2014/main" id="{B808309A-4F48-48C7-A09F-9165796F8D95}"/>
              </a:ext>
            </a:extLst>
          </p:cNvPr>
          <p:cNvSpPr txBox="1">
            <a:spLocks noChangeArrowheads="1"/>
          </p:cNvSpPr>
          <p:nvPr/>
        </p:nvSpPr>
        <p:spPr bwMode="auto">
          <a:xfrm>
            <a:off x="4751389" y="4459289"/>
            <a:ext cx="217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chemeClr val="tx1"/>
                </a:solidFill>
                <a:latin typeface="Comic Sans MS" panose="030F0702030302020204" pitchFamily="66" charset="0"/>
              </a:rPr>
              <a:t>C</a:t>
            </a:r>
          </a:p>
        </p:txBody>
      </p:sp>
      <p:sp>
        <p:nvSpPr>
          <p:cNvPr id="342029" name="Text Box 13">
            <a:extLst>
              <a:ext uri="{FF2B5EF4-FFF2-40B4-BE49-F238E27FC236}">
                <a16:creationId xmlns:a16="http://schemas.microsoft.com/office/drawing/2014/main" id="{C561ED0E-A495-4789-AA09-89A6B1D00D27}"/>
              </a:ext>
            </a:extLst>
          </p:cNvPr>
          <p:cNvSpPr txBox="1">
            <a:spLocks noChangeArrowheads="1"/>
          </p:cNvSpPr>
          <p:nvPr/>
        </p:nvSpPr>
        <p:spPr bwMode="auto">
          <a:xfrm>
            <a:off x="5314157" y="4464844"/>
            <a:ext cx="4079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chemeClr val="tx1"/>
                </a:solidFill>
                <a:latin typeface="Comic Sans MS" panose="030F0702030302020204" pitchFamily="66" charset="0"/>
              </a:rPr>
              <a:t>1</a:t>
            </a:r>
          </a:p>
        </p:txBody>
      </p:sp>
      <p:sp>
        <p:nvSpPr>
          <p:cNvPr id="342030" name="Text Box 14">
            <a:extLst>
              <a:ext uri="{FF2B5EF4-FFF2-40B4-BE49-F238E27FC236}">
                <a16:creationId xmlns:a16="http://schemas.microsoft.com/office/drawing/2014/main" id="{C1236E56-8402-4588-84EB-F42779B08D26}"/>
              </a:ext>
            </a:extLst>
          </p:cNvPr>
          <p:cNvSpPr txBox="1">
            <a:spLocks noChangeArrowheads="1"/>
          </p:cNvSpPr>
          <p:nvPr/>
        </p:nvSpPr>
        <p:spPr bwMode="auto">
          <a:xfrm>
            <a:off x="5808664" y="4473575"/>
            <a:ext cx="4079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chemeClr val="tx1"/>
                </a:solidFill>
                <a:latin typeface="Comic Sans MS" panose="030F0702030302020204" pitchFamily="66" charset="0"/>
              </a:rPr>
              <a:t>5</a:t>
            </a:r>
          </a:p>
        </p:txBody>
      </p:sp>
      <p:sp>
        <p:nvSpPr>
          <p:cNvPr id="342031" name="Text Box 15">
            <a:extLst>
              <a:ext uri="{FF2B5EF4-FFF2-40B4-BE49-F238E27FC236}">
                <a16:creationId xmlns:a16="http://schemas.microsoft.com/office/drawing/2014/main" id="{83ED3457-BA15-4A44-8459-6E42FEE66FE2}"/>
              </a:ext>
            </a:extLst>
          </p:cNvPr>
          <p:cNvSpPr txBox="1">
            <a:spLocks noChangeArrowheads="1"/>
          </p:cNvSpPr>
          <p:nvPr/>
        </p:nvSpPr>
        <p:spPr bwMode="auto">
          <a:xfrm>
            <a:off x="6337300" y="4478339"/>
            <a:ext cx="4079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chemeClr val="tx1"/>
                </a:solidFill>
                <a:latin typeface="Comic Sans MS" panose="030F0702030302020204" pitchFamily="66" charset="0"/>
              </a:rPr>
              <a:t>10</a:t>
            </a:r>
          </a:p>
        </p:txBody>
      </p:sp>
      <p:sp>
        <p:nvSpPr>
          <p:cNvPr id="342032" name="Text Box 16">
            <a:extLst>
              <a:ext uri="{FF2B5EF4-FFF2-40B4-BE49-F238E27FC236}">
                <a16:creationId xmlns:a16="http://schemas.microsoft.com/office/drawing/2014/main" id="{3EDD0362-49E8-458F-B778-75AC95CE3BC7}"/>
              </a:ext>
            </a:extLst>
          </p:cNvPr>
          <p:cNvSpPr txBox="1">
            <a:spLocks noChangeArrowheads="1"/>
          </p:cNvSpPr>
          <p:nvPr/>
        </p:nvSpPr>
        <p:spPr bwMode="auto">
          <a:xfrm>
            <a:off x="6959600" y="4456114"/>
            <a:ext cx="4079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dirty="0">
                <a:solidFill>
                  <a:schemeClr val="tx1"/>
                </a:solidFill>
                <a:latin typeface="Comic Sans MS" panose="030F0702030302020204" pitchFamily="66" charset="0"/>
              </a:rPr>
              <a:t>25</a:t>
            </a:r>
          </a:p>
        </p:txBody>
      </p:sp>
      <p:sp>
        <p:nvSpPr>
          <p:cNvPr id="62481" name="Text Box 17">
            <a:extLst>
              <a:ext uri="{FF2B5EF4-FFF2-40B4-BE49-F238E27FC236}">
                <a16:creationId xmlns:a16="http://schemas.microsoft.com/office/drawing/2014/main" id="{F9A4D489-3608-473F-89C3-7D8C05C1EEF1}"/>
              </a:ext>
            </a:extLst>
          </p:cNvPr>
          <p:cNvSpPr txBox="1">
            <a:spLocks noChangeArrowheads="1"/>
          </p:cNvSpPr>
          <p:nvPr/>
        </p:nvSpPr>
        <p:spPr bwMode="auto">
          <a:xfrm>
            <a:off x="2649538" y="5270501"/>
            <a:ext cx="66675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200">
                <a:solidFill>
                  <a:schemeClr val="bg1"/>
                </a:solidFill>
                <a:latin typeface="Comic Sans MS" panose="030F0702030302020204" pitchFamily="66" charset="0"/>
              </a:rPr>
              <a:t>*p&lt;0.05 con respecto al control. **p&lt;0.05 con respecto al control y al tratamiento con 1 µM</a:t>
            </a:r>
          </a:p>
          <a:p>
            <a:pPr algn="ctr" eaLnBrk="1" hangingPunct="1">
              <a:lnSpc>
                <a:spcPct val="100000"/>
              </a:lnSpc>
              <a:spcBef>
                <a:spcPct val="0"/>
              </a:spcBef>
              <a:buFontTx/>
              <a:buNone/>
            </a:pPr>
            <a:r>
              <a:rPr lang="es-ES" altLang="es-MX" sz="1200">
                <a:solidFill>
                  <a:schemeClr val="bg1"/>
                </a:solidFill>
                <a:latin typeface="Comic Sans MS" panose="030F0702030302020204" pitchFamily="66" charset="0"/>
              </a:rPr>
              <a:t>Se eligió la concentración de 5 </a:t>
            </a:r>
            <a:r>
              <a:rPr lang="en-US" altLang="es-MX" sz="1200">
                <a:solidFill>
                  <a:schemeClr val="bg1"/>
                </a:solidFill>
                <a:latin typeface="Comic Sans MS" panose="030F0702030302020204" pitchFamily="66" charset="0"/>
              </a:rPr>
              <a:t>µM</a:t>
            </a:r>
            <a:r>
              <a:rPr lang="es-ES" altLang="es-MX" sz="1200">
                <a:solidFill>
                  <a:schemeClr val="bg1"/>
                </a:solidFill>
                <a:latin typeface="Comic Sans MS" panose="030F0702030302020204" pitchFamily="66" charset="0"/>
              </a:rPr>
              <a:t> para los siguientes experimentos</a:t>
            </a:r>
          </a:p>
          <a:p>
            <a:pPr algn="ctr" eaLnBrk="1" hangingPunct="1">
              <a:lnSpc>
                <a:spcPct val="100000"/>
              </a:lnSpc>
              <a:spcBef>
                <a:spcPct val="0"/>
              </a:spcBef>
              <a:buFontTx/>
              <a:buNone/>
            </a:pPr>
            <a:r>
              <a:rPr lang="el-GR" altLang="es-MX" sz="1200">
                <a:solidFill>
                  <a:schemeClr val="bg1"/>
                </a:solidFill>
                <a:latin typeface="Comic Sans MS" panose="030F0702030302020204" pitchFamily="66" charset="0"/>
              </a:rPr>
              <a:t>β</a:t>
            </a:r>
            <a:r>
              <a:rPr lang="es-MX" altLang="es-MX" sz="1200">
                <a:solidFill>
                  <a:schemeClr val="bg1"/>
                </a:solidFill>
                <a:latin typeface="Comic Sans MS" panose="030F0702030302020204" pitchFamily="66" charset="0"/>
              </a:rPr>
              <a:t>=0.31, r</a:t>
            </a:r>
            <a:r>
              <a:rPr lang="es-MX" altLang="es-MX" sz="1200" baseline="30000">
                <a:solidFill>
                  <a:schemeClr val="bg1"/>
                </a:solidFill>
                <a:latin typeface="Comic Sans MS" panose="030F0702030302020204" pitchFamily="66" charset="0"/>
              </a:rPr>
              <a:t>2</a:t>
            </a:r>
            <a:r>
              <a:rPr lang="es-MX" altLang="es-MX" sz="1200">
                <a:solidFill>
                  <a:schemeClr val="bg1"/>
                </a:solidFill>
                <a:latin typeface="Comic Sans MS" panose="030F0702030302020204" pitchFamily="66" charset="0"/>
              </a:rPr>
              <a:t>=0.56,  p&lt; 0.001</a:t>
            </a:r>
            <a:endParaRPr lang="es-ES" altLang="es-MX" sz="1200">
              <a:solidFill>
                <a:schemeClr val="bg1"/>
              </a:solidFill>
              <a:latin typeface="Comic Sans MS" panose="030F0702030302020204" pitchFamily="66"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93">
            <a:extLst>
              <a:ext uri="{FF2B5EF4-FFF2-40B4-BE49-F238E27FC236}">
                <a16:creationId xmlns:a16="http://schemas.microsoft.com/office/drawing/2014/main" id="{05439D4E-DFA9-44CE-A586-1487F13D9DD0}"/>
              </a:ext>
            </a:extLst>
          </p:cNvPr>
          <p:cNvGraphicFramePr>
            <a:graphicFrameLocks noChangeAspect="1"/>
          </p:cNvGraphicFramePr>
          <p:nvPr/>
        </p:nvGraphicFramePr>
        <p:xfrm>
          <a:off x="3100388" y="2136775"/>
          <a:ext cx="5408612" cy="3367088"/>
        </p:xfrm>
        <a:graphic>
          <a:graphicData uri="http://schemas.openxmlformats.org/presentationml/2006/ole">
            <mc:AlternateContent xmlns:mc="http://schemas.openxmlformats.org/markup-compatibility/2006">
              <mc:Choice xmlns:v="urn:schemas-microsoft-com:vml" Requires="v">
                <p:oleObj spid="_x0000_s8220" name="Prism Project" r:id="rId4" imgW="3919728" imgH="2171700" progId="Prism.Document">
                  <p:embed/>
                </p:oleObj>
              </mc:Choice>
              <mc:Fallback>
                <p:oleObj name="Prism Project" r:id="rId4" imgW="3919728" imgH="2171700" progId="Prism.Document">
                  <p:embed/>
                  <p:pic>
                    <p:nvPicPr>
                      <p:cNvPr id="64514" name="Object 93">
                        <a:extLst>
                          <a:ext uri="{FF2B5EF4-FFF2-40B4-BE49-F238E27FC236}">
                            <a16:creationId xmlns:a16="http://schemas.microsoft.com/office/drawing/2014/main" id="{05439D4E-DFA9-44CE-A586-1487F13D9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388" y="2136775"/>
                        <a:ext cx="5408612" cy="336708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4067" name="Text Box 3">
            <a:extLst>
              <a:ext uri="{FF2B5EF4-FFF2-40B4-BE49-F238E27FC236}">
                <a16:creationId xmlns:a16="http://schemas.microsoft.com/office/drawing/2014/main" id="{5CB90EB6-5105-45F1-BA27-7F0935D9677C}"/>
              </a:ext>
            </a:extLst>
          </p:cNvPr>
          <p:cNvSpPr txBox="1">
            <a:spLocks noChangeArrowheads="1"/>
          </p:cNvSpPr>
          <p:nvPr/>
        </p:nvSpPr>
        <p:spPr bwMode="auto">
          <a:xfrm>
            <a:off x="3201988" y="944564"/>
            <a:ext cx="5969000" cy="784225"/>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2250" b="1" dirty="0">
                <a:solidFill>
                  <a:schemeClr val="tx1"/>
                </a:solidFill>
                <a:latin typeface="Comic Sans MS" panose="030F0702030302020204" pitchFamily="66" charset="0"/>
              </a:rPr>
              <a:t>Actividad </a:t>
            </a:r>
            <a:r>
              <a:rPr lang="es-ES" altLang="es-MX" sz="2250" b="1" dirty="0" err="1">
                <a:solidFill>
                  <a:schemeClr val="tx1"/>
                </a:solidFill>
                <a:latin typeface="Comic Sans MS" panose="030F0702030302020204" pitchFamily="66" charset="0"/>
              </a:rPr>
              <a:t>paraoxonasa</a:t>
            </a:r>
            <a:r>
              <a:rPr lang="es-ES" altLang="es-MX" sz="2250" b="1" dirty="0">
                <a:solidFill>
                  <a:schemeClr val="tx1"/>
                </a:solidFill>
                <a:latin typeface="Comic Sans MS" panose="030F0702030302020204" pitchFamily="66" charset="0"/>
              </a:rPr>
              <a:t> </a:t>
            </a:r>
          </a:p>
          <a:p>
            <a:pPr algn="ctr" eaLnBrk="1" hangingPunct="1">
              <a:lnSpc>
                <a:spcPct val="100000"/>
              </a:lnSpc>
              <a:spcBef>
                <a:spcPct val="0"/>
              </a:spcBef>
              <a:spcAft>
                <a:spcPct val="0"/>
              </a:spcAft>
              <a:buClrTx/>
              <a:buSzTx/>
              <a:buFontTx/>
              <a:buNone/>
              <a:defRPr/>
            </a:pPr>
            <a:r>
              <a:rPr lang="es-ES" altLang="es-MX" sz="2250" b="1" dirty="0">
                <a:solidFill>
                  <a:schemeClr val="tx1"/>
                </a:solidFill>
                <a:latin typeface="Comic Sans MS" panose="030F0702030302020204" pitchFamily="66" charset="0"/>
              </a:rPr>
              <a:t>de acuerdo al genotipo de PON1 </a:t>
            </a:r>
          </a:p>
        </p:txBody>
      </p:sp>
      <p:sp>
        <p:nvSpPr>
          <p:cNvPr id="64516" name="Text Box 4">
            <a:extLst>
              <a:ext uri="{FF2B5EF4-FFF2-40B4-BE49-F238E27FC236}">
                <a16:creationId xmlns:a16="http://schemas.microsoft.com/office/drawing/2014/main" id="{5E8C2F89-50AB-4350-BED5-FC8616DCB471}"/>
              </a:ext>
            </a:extLst>
          </p:cNvPr>
          <p:cNvSpPr txBox="1">
            <a:spLocks noChangeArrowheads="1"/>
          </p:cNvSpPr>
          <p:nvPr/>
        </p:nvSpPr>
        <p:spPr bwMode="auto">
          <a:xfrm>
            <a:off x="7208839" y="2151063"/>
            <a:ext cx="1063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1500">
                <a:solidFill>
                  <a:srgbClr val="FFD935"/>
                </a:solidFill>
                <a:latin typeface="Comic Sans MS" panose="030F0702030302020204" pitchFamily="66" charset="0"/>
              </a:rPr>
              <a:t>*P&lt;0.0001</a:t>
            </a:r>
          </a:p>
        </p:txBody>
      </p:sp>
      <p:sp>
        <p:nvSpPr>
          <p:cNvPr id="344069" name="Text Box 5">
            <a:extLst>
              <a:ext uri="{FF2B5EF4-FFF2-40B4-BE49-F238E27FC236}">
                <a16:creationId xmlns:a16="http://schemas.microsoft.com/office/drawing/2014/main" id="{7BCC9B08-6218-4744-AD69-1DAEDACF85E1}"/>
              </a:ext>
            </a:extLst>
          </p:cNvPr>
          <p:cNvSpPr txBox="1">
            <a:spLocks noChangeArrowheads="1"/>
          </p:cNvSpPr>
          <p:nvPr/>
        </p:nvSpPr>
        <p:spPr bwMode="auto">
          <a:xfrm>
            <a:off x="7054851" y="5661025"/>
            <a:ext cx="2505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MX" altLang="es-MX" sz="1350" dirty="0">
                <a:solidFill>
                  <a:schemeClr val="tx1"/>
                </a:solidFill>
                <a:latin typeface="Comic Sans MS" panose="030F0702030302020204" pitchFamily="66" charset="0"/>
              </a:rPr>
              <a:t>*Evaluado por Mann </a:t>
            </a:r>
            <a:r>
              <a:rPr lang="es-MX" altLang="es-MX" sz="1350" dirty="0" err="1">
                <a:solidFill>
                  <a:schemeClr val="tx1"/>
                </a:solidFill>
                <a:latin typeface="Comic Sans MS" panose="030F0702030302020204" pitchFamily="66" charset="0"/>
              </a:rPr>
              <a:t>Withney</a:t>
            </a:r>
            <a:endParaRPr lang="es-MX" altLang="es-MX" sz="1350" dirty="0">
              <a:solidFill>
                <a:schemeClr val="tx1"/>
              </a:solidFill>
              <a:latin typeface="Comic Sans MS" panose="030F0702030302020204" pitchFamily="66" charset="0"/>
            </a:endParaRPr>
          </a:p>
        </p:txBody>
      </p:sp>
      <p:sp>
        <p:nvSpPr>
          <p:cNvPr id="64518" name="Line 6">
            <a:extLst>
              <a:ext uri="{FF2B5EF4-FFF2-40B4-BE49-F238E27FC236}">
                <a16:creationId xmlns:a16="http://schemas.microsoft.com/office/drawing/2014/main" id="{6F62C501-BF72-4FD8-BDB7-65FEC04B4761}"/>
              </a:ext>
            </a:extLst>
          </p:cNvPr>
          <p:cNvSpPr>
            <a:spLocks noChangeShapeType="1"/>
          </p:cNvSpPr>
          <p:nvPr/>
        </p:nvSpPr>
        <p:spPr bwMode="auto">
          <a:xfrm>
            <a:off x="2859089" y="1863725"/>
            <a:ext cx="65500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28949A5-1103-4B4B-8CEF-B47E8B257513}"/>
              </a:ext>
            </a:extLst>
          </p:cNvPr>
          <p:cNvSpPr>
            <a:spLocks noChangeArrowheads="1"/>
          </p:cNvSpPr>
          <p:nvPr/>
        </p:nvSpPr>
        <p:spPr bwMode="auto">
          <a:xfrm>
            <a:off x="2667000" y="1739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latin typeface="Times New Roman" panose="02020603050405020304" pitchFamily="18" charset="0"/>
            </a:endParaRPr>
          </a:p>
        </p:txBody>
      </p:sp>
      <p:graphicFrame>
        <p:nvGraphicFramePr>
          <p:cNvPr id="66563" name="Object 93">
            <a:extLst>
              <a:ext uri="{FF2B5EF4-FFF2-40B4-BE49-F238E27FC236}">
                <a16:creationId xmlns:a16="http://schemas.microsoft.com/office/drawing/2014/main" id="{728170FA-8F82-42CF-815A-3FE5D7F56317}"/>
              </a:ext>
            </a:extLst>
          </p:cNvPr>
          <p:cNvGraphicFramePr>
            <a:graphicFrameLocks noChangeAspect="1"/>
          </p:cNvGraphicFramePr>
          <p:nvPr/>
        </p:nvGraphicFramePr>
        <p:xfrm>
          <a:off x="3287714" y="1974850"/>
          <a:ext cx="5564187" cy="4025900"/>
        </p:xfrm>
        <a:graphic>
          <a:graphicData uri="http://schemas.openxmlformats.org/presentationml/2006/ole">
            <mc:AlternateContent xmlns:mc="http://schemas.openxmlformats.org/markup-compatibility/2006">
              <mc:Choice xmlns:v="urn:schemas-microsoft-com:vml" Requires="v">
                <p:oleObj spid="_x0000_s9244" name="Gráfico" r:id="rId4" imgW="6200851" imgH="3981602" progId="Excel.Chart.8">
                  <p:embed/>
                </p:oleObj>
              </mc:Choice>
              <mc:Fallback>
                <p:oleObj name="Gráfico" r:id="rId4" imgW="6200851" imgH="3981602" progId="Excel.Chart.8">
                  <p:embed/>
                  <p:pic>
                    <p:nvPicPr>
                      <p:cNvPr id="66563" name="Object 93">
                        <a:extLst>
                          <a:ext uri="{FF2B5EF4-FFF2-40B4-BE49-F238E27FC236}">
                            <a16:creationId xmlns:a16="http://schemas.microsoft.com/office/drawing/2014/main" id="{728170FA-8F82-42CF-815A-3FE5D7F56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714" y="1974850"/>
                        <a:ext cx="5564187" cy="4025900"/>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4" name="Line 4">
            <a:extLst>
              <a:ext uri="{FF2B5EF4-FFF2-40B4-BE49-F238E27FC236}">
                <a16:creationId xmlns:a16="http://schemas.microsoft.com/office/drawing/2014/main" id="{A0B4959E-A3B4-41B9-9A6C-5B73F66D41D8}"/>
              </a:ext>
            </a:extLst>
          </p:cNvPr>
          <p:cNvSpPr>
            <a:spLocks noChangeShapeType="1"/>
          </p:cNvSpPr>
          <p:nvPr/>
        </p:nvSpPr>
        <p:spPr bwMode="auto">
          <a:xfrm>
            <a:off x="5903913" y="2187575"/>
            <a:ext cx="0" cy="2698750"/>
          </a:xfrm>
          <a:prstGeom prst="line">
            <a:avLst/>
          </a:prstGeom>
          <a:noFill/>
          <a:ln w="19050" cap="rnd">
            <a:solidFill>
              <a:srgbClr val="FF99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46117" name="Text Box 5">
            <a:extLst>
              <a:ext uri="{FF2B5EF4-FFF2-40B4-BE49-F238E27FC236}">
                <a16:creationId xmlns:a16="http://schemas.microsoft.com/office/drawing/2014/main" id="{0C7349C8-0162-4C8A-AD2C-B8B564622AB0}"/>
              </a:ext>
            </a:extLst>
          </p:cNvPr>
          <p:cNvSpPr txBox="1">
            <a:spLocks noChangeArrowheads="1"/>
          </p:cNvSpPr>
          <p:nvPr/>
        </p:nvSpPr>
        <p:spPr bwMode="auto">
          <a:xfrm>
            <a:off x="4648200" y="2239964"/>
            <a:ext cx="488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a:solidFill>
                  <a:srgbClr val="FF9933"/>
                </a:solidFill>
                <a:latin typeface="Comic Sans MS" panose="030F0702030302020204" pitchFamily="66" charset="0"/>
              </a:rPr>
              <a:t>QQ</a:t>
            </a:r>
          </a:p>
        </p:txBody>
      </p:sp>
      <p:sp>
        <p:nvSpPr>
          <p:cNvPr id="346118" name="Text Box 6">
            <a:extLst>
              <a:ext uri="{FF2B5EF4-FFF2-40B4-BE49-F238E27FC236}">
                <a16:creationId xmlns:a16="http://schemas.microsoft.com/office/drawing/2014/main" id="{5DC61028-0CB0-42F5-8E68-43941831BD7C}"/>
              </a:ext>
            </a:extLst>
          </p:cNvPr>
          <p:cNvSpPr txBox="1">
            <a:spLocks noChangeArrowheads="1"/>
          </p:cNvSpPr>
          <p:nvPr/>
        </p:nvSpPr>
        <p:spPr bwMode="auto">
          <a:xfrm>
            <a:off x="6834188" y="2239964"/>
            <a:ext cx="4064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ES" altLang="es-MX" sz="1350" b="1">
                <a:solidFill>
                  <a:srgbClr val="FF0000"/>
                </a:solidFill>
                <a:latin typeface="Comic Sans MS" panose="030F0702030302020204" pitchFamily="66" charset="0"/>
              </a:rPr>
              <a:t>RR</a:t>
            </a:r>
          </a:p>
        </p:txBody>
      </p:sp>
      <p:sp>
        <p:nvSpPr>
          <p:cNvPr id="66567" name="Text Box 7">
            <a:extLst>
              <a:ext uri="{FF2B5EF4-FFF2-40B4-BE49-F238E27FC236}">
                <a16:creationId xmlns:a16="http://schemas.microsoft.com/office/drawing/2014/main" id="{AE46E7B6-4D0B-4934-991C-F0BC95205607}"/>
              </a:ext>
            </a:extLst>
          </p:cNvPr>
          <p:cNvSpPr txBox="1">
            <a:spLocks noChangeArrowheads="1"/>
          </p:cNvSpPr>
          <p:nvPr/>
        </p:nvSpPr>
        <p:spPr bwMode="auto">
          <a:xfrm>
            <a:off x="3263900" y="1114425"/>
            <a:ext cx="6045200" cy="738188"/>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s-MX" b="1">
                <a:solidFill>
                  <a:srgbClr val="FFFF66"/>
                </a:solidFill>
                <a:latin typeface="Comic Sans MS" panose="030F0702030302020204" pitchFamily="66" charset="0"/>
              </a:rPr>
              <a:t>Relación entre los MN inducidos por paraoxón y la actividad de la PON1</a:t>
            </a:r>
            <a:endParaRPr lang="es-ES" altLang="es-MX" b="1">
              <a:solidFill>
                <a:srgbClr val="FFFF66"/>
              </a:solidFill>
              <a:latin typeface="Comic Sans MS" panose="030F0702030302020204" pitchFamily="66" charset="0"/>
            </a:endParaRPr>
          </a:p>
        </p:txBody>
      </p:sp>
      <p:sp>
        <p:nvSpPr>
          <p:cNvPr id="66568" name="Line 8">
            <a:extLst>
              <a:ext uri="{FF2B5EF4-FFF2-40B4-BE49-F238E27FC236}">
                <a16:creationId xmlns:a16="http://schemas.microsoft.com/office/drawing/2014/main" id="{C87E43F6-E379-40AD-B06D-063528FA314D}"/>
              </a:ext>
            </a:extLst>
          </p:cNvPr>
          <p:cNvSpPr>
            <a:spLocks noChangeShapeType="1"/>
          </p:cNvSpPr>
          <p:nvPr/>
        </p:nvSpPr>
        <p:spPr bwMode="auto">
          <a:xfrm>
            <a:off x="2859089" y="1863725"/>
            <a:ext cx="65500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46121" name="Text Box 9">
            <a:extLst>
              <a:ext uri="{FF2B5EF4-FFF2-40B4-BE49-F238E27FC236}">
                <a16:creationId xmlns:a16="http://schemas.microsoft.com/office/drawing/2014/main" id="{5C6D1C7F-77CC-4210-BA03-83CCE283115F}"/>
              </a:ext>
            </a:extLst>
          </p:cNvPr>
          <p:cNvSpPr txBox="1">
            <a:spLocks noChangeArrowheads="1"/>
          </p:cNvSpPr>
          <p:nvPr/>
        </p:nvSpPr>
        <p:spPr bwMode="auto">
          <a:xfrm>
            <a:off x="5870575" y="5668964"/>
            <a:ext cx="1695450" cy="3000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MX" altLang="es-MX" sz="1350">
                <a:solidFill>
                  <a:srgbClr val="FFD935"/>
                </a:solidFill>
                <a:latin typeface="Comic Sans MS" panose="030F0702030302020204" pitchFamily="66" charset="0"/>
              </a:rPr>
              <a:t>Actividad de PON1</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18">
            <a:extLst>
              <a:ext uri="{FF2B5EF4-FFF2-40B4-BE49-F238E27FC236}">
                <a16:creationId xmlns:a16="http://schemas.microsoft.com/office/drawing/2014/main" id="{AA856B40-FF48-40BA-BAF1-E4EBFC3CAAFE}"/>
              </a:ext>
            </a:extLst>
          </p:cNvPr>
          <p:cNvSpPr txBox="1">
            <a:spLocks noChangeArrowheads="1"/>
          </p:cNvSpPr>
          <p:nvPr/>
        </p:nvSpPr>
        <p:spPr bwMode="auto">
          <a:xfrm>
            <a:off x="3230563" y="1139826"/>
            <a:ext cx="57023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n-US" altLang="es-MX" sz="4050" b="1">
                <a:solidFill>
                  <a:schemeClr val="tx1"/>
                </a:solidFill>
                <a:latin typeface="Comic Sans MS" panose="030F0702030302020204" pitchFamily="66" charset="0"/>
              </a:rPr>
              <a:t>Paratión</a:t>
            </a:r>
          </a:p>
        </p:txBody>
      </p:sp>
      <p:sp>
        <p:nvSpPr>
          <p:cNvPr id="68611" name="AutoShape 19">
            <a:extLst>
              <a:ext uri="{FF2B5EF4-FFF2-40B4-BE49-F238E27FC236}">
                <a16:creationId xmlns:a16="http://schemas.microsoft.com/office/drawing/2014/main" id="{31364DD2-A854-4E67-8BB4-B72D254EAB36}"/>
              </a:ext>
            </a:extLst>
          </p:cNvPr>
          <p:cNvSpPr>
            <a:spLocks noChangeArrowheads="1"/>
          </p:cNvSpPr>
          <p:nvPr/>
        </p:nvSpPr>
        <p:spPr bwMode="auto">
          <a:xfrm rot="5400000">
            <a:off x="5521326" y="2408238"/>
            <a:ext cx="1123950" cy="2698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rgbClr val="FFFF00"/>
            </a:solidFill>
            <a:miter lim="800000"/>
            <a:headEnd/>
            <a:tailEnd/>
          </a:ln>
        </p:spPr>
        <p:txBody>
          <a:bodyPr wrap="none" anchor="ctr"/>
          <a:lstStyle/>
          <a:p>
            <a:endParaRPr lang="es-ES"/>
          </a:p>
        </p:txBody>
      </p:sp>
      <p:sp>
        <p:nvSpPr>
          <p:cNvPr id="68612" name="WordArt 20">
            <a:extLst>
              <a:ext uri="{FF2B5EF4-FFF2-40B4-BE49-F238E27FC236}">
                <a16:creationId xmlns:a16="http://schemas.microsoft.com/office/drawing/2014/main" id="{7F22B7B5-BCEF-4468-9BC4-460CB853F35C}"/>
              </a:ext>
            </a:extLst>
          </p:cNvPr>
          <p:cNvSpPr>
            <a:spLocks noChangeArrowheads="1" noChangeShapeType="1" noTextEdit="1"/>
          </p:cNvSpPr>
          <p:nvPr/>
        </p:nvSpPr>
        <p:spPr bwMode="auto">
          <a:xfrm>
            <a:off x="5203826" y="3359150"/>
            <a:ext cx="1801813" cy="4778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700" kern="10">
                <a:effectLst>
                  <a:outerShdw dist="35921" dir="2700000" algn="ctr" rotWithShape="0">
                    <a:srgbClr val="C0C0C0">
                      <a:alpha val="79999"/>
                    </a:srgbClr>
                  </a:outerShdw>
                </a:effectLst>
                <a:latin typeface="Comic Sans MS" panose="030F0702030302020204" pitchFamily="66" charset="0"/>
              </a:rPr>
              <a:t>Daño al ADN</a:t>
            </a:r>
          </a:p>
        </p:txBody>
      </p:sp>
      <p:pic>
        <p:nvPicPr>
          <p:cNvPr id="68613" name="Picture 21" descr="este_16170814_08470">
            <a:hlinkClick r:id="rId3"/>
            <a:extLst>
              <a:ext uri="{FF2B5EF4-FFF2-40B4-BE49-F238E27FC236}">
                <a16:creationId xmlns:a16="http://schemas.microsoft.com/office/drawing/2014/main" id="{42A2F71B-304F-439E-B524-BC526D595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9" y="4151313"/>
            <a:ext cx="13811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AutoShape 22">
            <a:extLst>
              <a:ext uri="{FF2B5EF4-FFF2-40B4-BE49-F238E27FC236}">
                <a16:creationId xmlns:a16="http://schemas.microsoft.com/office/drawing/2014/main" id="{C45F4024-6084-46C1-80BE-062125F5A1D1}"/>
              </a:ext>
            </a:extLst>
          </p:cNvPr>
          <p:cNvSpPr>
            <a:spLocks noChangeArrowheads="1"/>
          </p:cNvSpPr>
          <p:nvPr/>
        </p:nvSpPr>
        <p:spPr bwMode="auto">
          <a:xfrm rot="3481733">
            <a:off x="6618288" y="3994151"/>
            <a:ext cx="349250" cy="911225"/>
          </a:xfrm>
          <a:prstGeom prst="lightningBol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latin typeface="Arial" panose="020B0604020202020204" pitchFamily="34" charset="0"/>
            </a:endParaRPr>
          </a:p>
        </p:txBody>
      </p:sp>
      <p:grpSp>
        <p:nvGrpSpPr>
          <p:cNvPr id="3" name="Group 23">
            <a:extLst>
              <a:ext uri="{FF2B5EF4-FFF2-40B4-BE49-F238E27FC236}">
                <a16:creationId xmlns:a16="http://schemas.microsoft.com/office/drawing/2014/main" id="{2C922BB9-8112-4D32-A370-85F34A6B1BB3}"/>
              </a:ext>
            </a:extLst>
          </p:cNvPr>
          <p:cNvGrpSpPr>
            <a:grpSpLocks/>
          </p:cNvGrpSpPr>
          <p:nvPr/>
        </p:nvGrpSpPr>
        <p:grpSpPr bwMode="auto">
          <a:xfrm>
            <a:off x="2849564" y="3122614"/>
            <a:ext cx="6499225" cy="1800225"/>
            <a:chOff x="172" y="1902"/>
            <a:chExt cx="6141" cy="1513"/>
          </a:xfrm>
        </p:grpSpPr>
        <p:sp>
          <p:nvSpPr>
            <p:cNvPr id="68616" name="AutoShape 24">
              <a:extLst>
                <a:ext uri="{FF2B5EF4-FFF2-40B4-BE49-F238E27FC236}">
                  <a16:creationId xmlns:a16="http://schemas.microsoft.com/office/drawing/2014/main" id="{C616754C-9321-439F-8271-4ACB8D54C586}"/>
                </a:ext>
              </a:extLst>
            </p:cNvPr>
            <p:cNvSpPr>
              <a:spLocks noChangeArrowheads="1"/>
            </p:cNvSpPr>
            <p:nvPr/>
          </p:nvSpPr>
          <p:spPr bwMode="auto">
            <a:xfrm>
              <a:off x="4234" y="2302"/>
              <a:ext cx="811" cy="13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2 w 21600"/>
                <a:gd name="T13" fmla="*/ 5483 h 21600"/>
                <a:gd name="T14" fmla="*/ 18910 w 21600"/>
                <a:gd name="T15" fmla="*/ 161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rgbClr val="FFFF00"/>
              </a:solidFill>
              <a:miter lim="800000"/>
              <a:headEnd/>
              <a:tailEnd/>
            </a:ln>
          </p:spPr>
          <p:txBody>
            <a:bodyPr wrap="none" anchor="ctr"/>
            <a:lstStyle/>
            <a:p>
              <a:endParaRPr lang="es-ES"/>
            </a:p>
          </p:txBody>
        </p:sp>
        <p:pic>
          <p:nvPicPr>
            <p:cNvPr id="68617" name="Picture 25" descr="retro_clone">
              <a:hlinkClick r:id="rId5"/>
              <a:extLst>
                <a:ext uri="{FF2B5EF4-FFF2-40B4-BE49-F238E27FC236}">
                  <a16:creationId xmlns:a16="http://schemas.microsoft.com/office/drawing/2014/main" id="{A78F016C-880B-4868-9BBA-372DDF8AED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 y="1979"/>
              <a:ext cx="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8" name="Text Box 26">
              <a:extLst>
                <a:ext uri="{FF2B5EF4-FFF2-40B4-BE49-F238E27FC236}">
                  <a16:creationId xmlns:a16="http://schemas.microsoft.com/office/drawing/2014/main" id="{B4FC468B-B2CC-46CE-A413-861B8F4A7194}"/>
                </a:ext>
              </a:extLst>
            </p:cNvPr>
            <p:cNvSpPr txBox="1">
              <a:spLocks noChangeArrowheads="1"/>
            </p:cNvSpPr>
            <p:nvPr/>
          </p:nvSpPr>
          <p:spPr bwMode="auto">
            <a:xfrm>
              <a:off x="4964" y="2795"/>
              <a:ext cx="1349"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s-MX" b="1" dirty="0">
                  <a:latin typeface="Comic Sans MS" panose="030F0702030302020204" pitchFamily="66" charset="0"/>
                </a:rPr>
                <a:t>PON1 QQ</a:t>
              </a:r>
            </a:p>
          </p:txBody>
        </p:sp>
        <p:sp>
          <p:nvSpPr>
            <p:cNvPr id="68619" name="Rectangle 27">
              <a:extLst>
                <a:ext uri="{FF2B5EF4-FFF2-40B4-BE49-F238E27FC236}">
                  <a16:creationId xmlns:a16="http://schemas.microsoft.com/office/drawing/2014/main" id="{D89FFBF4-7E39-435D-8EF5-E0DE6D1EBD7E}"/>
                </a:ext>
              </a:extLst>
            </p:cNvPr>
            <p:cNvSpPr>
              <a:spLocks noChangeArrowheads="1"/>
            </p:cNvSpPr>
            <p:nvPr/>
          </p:nvSpPr>
          <p:spPr bwMode="auto">
            <a:xfrm>
              <a:off x="277" y="1978"/>
              <a:ext cx="976" cy="8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s-MX" altLang="es-MX" sz="1800">
                <a:solidFill>
                  <a:srgbClr val="FF6600"/>
                </a:solidFill>
                <a:latin typeface="Arial" panose="020B0604020202020204" pitchFamily="34" charset="0"/>
              </a:endParaRPr>
            </a:p>
          </p:txBody>
        </p:sp>
        <p:sp>
          <p:nvSpPr>
            <p:cNvPr id="68620" name="AutoShape 28">
              <a:extLst>
                <a:ext uri="{FF2B5EF4-FFF2-40B4-BE49-F238E27FC236}">
                  <a16:creationId xmlns:a16="http://schemas.microsoft.com/office/drawing/2014/main" id="{1D3804AF-59C6-4A71-8EED-D9EB46F72BB2}"/>
                </a:ext>
              </a:extLst>
            </p:cNvPr>
            <p:cNvSpPr>
              <a:spLocks noChangeArrowheads="1"/>
            </p:cNvSpPr>
            <p:nvPr/>
          </p:nvSpPr>
          <p:spPr bwMode="auto">
            <a:xfrm rot="10800000">
              <a:off x="1350" y="2302"/>
              <a:ext cx="811" cy="13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2 w 21600"/>
                <a:gd name="T13" fmla="*/ 5483 h 21600"/>
                <a:gd name="T14" fmla="*/ 18910 w 21600"/>
                <a:gd name="T15" fmla="*/ 161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rgbClr val="FFFF00"/>
              </a:solidFill>
              <a:miter lim="800000"/>
              <a:headEnd/>
              <a:tailEnd/>
            </a:ln>
          </p:spPr>
          <p:txBody>
            <a:bodyPr wrap="none" anchor="ctr"/>
            <a:lstStyle/>
            <a:p>
              <a:endParaRPr lang="es-ES"/>
            </a:p>
          </p:txBody>
        </p:sp>
        <p:pic>
          <p:nvPicPr>
            <p:cNvPr id="68621" name="Picture 29" descr="humanos">
              <a:extLst>
                <a:ext uri="{FF2B5EF4-FFF2-40B4-BE49-F238E27FC236}">
                  <a16:creationId xmlns:a16="http://schemas.microsoft.com/office/drawing/2014/main" id="{F3AF5974-0A7B-4BA8-8B1D-02DD45A383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066" t="23718" r="41614" b="15063"/>
            <a:stretch>
              <a:fillRect/>
            </a:stretch>
          </p:blipFill>
          <p:spPr bwMode="auto">
            <a:xfrm>
              <a:off x="310" y="1963"/>
              <a:ext cx="889"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4" name="Text Box 30">
              <a:extLst>
                <a:ext uri="{FF2B5EF4-FFF2-40B4-BE49-F238E27FC236}">
                  <a16:creationId xmlns:a16="http://schemas.microsoft.com/office/drawing/2014/main" id="{325AAC98-0899-4988-9207-8D5773902EE8}"/>
                </a:ext>
              </a:extLst>
            </p:cNvPr>
            <p:cNvSpPr txBox="1">
              <a:spLocks noChangeArrowheads="1"/>
            </p:cNvSpPr>
            <p:nvPr/>
          </p:nvSpPr>
          <p:spPr bwMode="auto">
            <a:xfrm>
              <a:off x="172" y="2767"/>
              <a:ext cx="13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lnSpc>
                  <a:spcPct val="100000"/>
                </a:lnSpc>
                <a:spcBef>
                  <a:spcPct val="0"/>
                </a:spcBef>
                <a:spcAft>
                  <a:spcPct val="0"/>
                </a:spcAft>
                <a:buClrTx/>
                <a:buSzTx/>
                <a:buFontTx/>
                <a:buNone/>
                <a:defRPr/>
              </a:pPr>
              <a:r>
                <a:rPr lang="en-US" altLang="es-MX" sz="2250" b="1">
                  <a:solidFill>
                    <a:srgbClr val="FF0000"/>
                  </a:solidFill>
                  <a:latin typeface="Comic Sans MS" panose="030F0702030302020204" pitchFamily="66" charset="0"/>
                </a:rPr>
                <a:t>PON1 RR</a:t>
              </a:r>
            </a:p>
          </p:txBody>
        </p:sp>
        <p:sp>
          <p:nvSpPr>
            <p:cNvPr id="348175" name="Text Box 31">
              <a:extLst>
                <a:ext uri="{FF2B5EF4-FFF2-40B4-BE49-F238E27FC236}">
                  <a16:creationId xmlns:a16="http://schemas.microsoft.com/office/drawing/2014/main" id="{F456E966-D74E-486B-BC1D-1CEC3C742483}"/>
                </a:ext>
              </a:extLst>
            </p:cNvPr>
            <p:cNvSpPr txBox="1">
              <a:spLocks noChangeArrowheads="1"/>
            </p:cNvSpPr>
            <p:nvPr/>
          </p:nvSpPr>
          <p:spPr bwMode="auto">
            <a:xfrm>
              <a:off x="1514" y="1910"/>
              <a:ext cx="603"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MX" altLang="es-MX" sz="2625" b="1" dirty="0">
                  <a:solidFill>
                    <a:schemeClr val="tx1">
                      <a:lumMod val="85000"/>
                      <a:lumOff val="15000"/>
                    </a:schemeClr>
                  </a:solidFill>
                  <a:latin typeface="Comic Sans MS" panose="030F0702030302020204" pitchFamily="66" charset="0"/>
                </a:rPr>
                <a:t>(-)</a:t>
              </a:r>
            </a:p>
          </p:txBody>
        </p:sp>
        <p:sp>
          <p:nvSpPr>
            <p:cNvPr id="348176" name="Text Box 32">
              <a:extLst>
                <a:ext uri="{FF2B5EF4-FFF2-40B4-BE49-F238E27FC236}">
                  <a16:creationId xmlns:a16="http://schemas.microsoft.com/office/drawing/2014/main" id="{1E8F8085-0140-4284-B87D-EE666FCD1950}"/>
                </a:ext>
              </a:extLst>
            </p:cNvPr>
            <p:cNvSpPr txBox="1">
              <a:spLocks noChangeArrowheads="1"/>
            </p:cNvSpPr>
            <p:nvPr/>
          </p:nvSpPr>
          <p:spPr bwMode="auto">
            <a:xfrm>
              <a:off x="4235" y="1902"/>
              <a:ext cx="602"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defRPr/>
              </a:pPr>
              <a:r>
                <a:rPr lang="es-MX" altLang="es-MX" sz="2625" b="1" dirty="0">
                  <a:solidFill>
                    <a:schemeClr val="tx1">
                      <a:lumMod val="85000"/>
                      <a:lumOff val="15000"/>
                    </a:schemeClr>
                  </a:solidFill>
                  <a:latin typeface="Comic Sans MS" panose="030F0702030302020204" pitchFamily="66"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05108F2-07D8-41C8-970D-AF8D6FD76202}"/>
              </a:ext>
            </a:extLst>
          </p:cNvPr>
          <p:cNvSpPr>
            <a:spLocks noGrp="1" noChangeArrowheads="1"/>
          </p:cNvSpPr>
          <p:nvPr>
            <p:ph type="ctrTitle"/>
          </p:nvPr>
        </p:nvSpPr>
        <p:spPr>
          <a:xfrm>
            <a:off x="2667000" y="84138"/>
            <a:ext cx="5829300" cy="1104900"/>
          </a:xfrm>
          <a:solidFill>
            <a:srgbClr val="FFFF00"/>
          </a:solidFill>
        </p:spPr>
        <p:txBody>
          <a:bodyPr/>
          <a:lstStyle/>
          <a:p>
            <a:pPr eaLnBrk="1" hangingPunct="1"/>
            <a:r>
              <a:rPr lang="es-ES_tradnl" altLang="es-MX" sz="1800" b="1">
                <a:solidFill>
                  <a:srgbClr val="000000"/>
                </a:solidFill>
              </a:rPr>
              <a:t>¿</a:t>
            </a:r>
            <a:r>
              <a:rPr lang="es-ES_tradnl" altLang="es-MX" sz="2400" b="1">
                <a:solidFill>
                  <a:srgbClr val="000000"/>
                </a:solidFill>
              </a:rPr>
              <a:t>La contaminación del aire en la ZMVM produce daño al DNA?</a:t>
            </a:r>
            <a:endParaRPr lang="es-ES" altLang="es-MX" sz="1800" b="1">
              <a:solidFill>
                <a:srgbClr val="000000"/>
              </a:solidFill>
            </a:endParaRPr>
          </a:p>
        </p:txBody>
      </p:sp>
      <p:sp>
        <p:nvSpPr>
          <p:cNvPr id="70659" name="Rectangle 3">
            <a:extLst>
              <a:ext uri="{FF2B5EF4-FFF2-40B4-BE49-F238E27FC236}">
                <a16:creationId xmlns:a16="http://schemas.microsoft.com/office/drawing/2014/main" id="{6EC81CE3-211E-49D6-9955-877143595863}"/>
              </a:ext>
            </a:extLst>
          </p:cNvPr>
          <p:cNvSpPr>
            <a:spLocks noGrp="1" noChangeArrowheads="1"/>
          </p:cNvSpPr>
          <p:nvPr>
            <p:ph type="subTitle" idx="1"/>
          </p:nvPr>
        </p:nvSpPr>
        <p:spPr>
          <a:xfrm>
            <a:off x="3695700" y="3771900"/>
            <a:ext cx="4800600" cy="1314450"/>
          </a:xfrm>
        </p:spPr>
        <p:txBody>
          <a:bodyPr/>
          <a:lstStyle/>
          <a:p>
            <a:pPr eaLnBrk="1" hangingPunct="1"/>
            <a:endParaRPr lang="es-ES" altLang="es-MX"/>
          </a:p>
        </p:txBody>
      </p:sp>
      <p:pic>
        <p:nvPicPr>
          <p:cNvPr id="70660" name="Picture 4" descr="Element ring image map">
            <a:extLst>
              <a:ext uri="{FF2B5EF4-FFF2-40B4-BE49-F238E27FC236}">
                <a16:creationId xmlns:a16="http://schemas.microsoft.com/office/drawing/2014/main" id="{3324AE9E-191C-4C2E-9279-AECC8ABFE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646238"/>
            <a:ext cx="388778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Breathe In">
            <a:extLst>
              <a:ext uri="{FF2B5EF4-FFF2-40B4-BE49-F238E27FC236}">
                <a16:creationId xmlns:a16="http://schemas.microsoft.com/office/drawing/2014/main" id="{73E43817-ECEC-4759-9269-F11F998AC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1917700"/>
            <a:ext cx="16891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lungs">
            <a:extLst>
              <a:ext uri="{FF2B5EF4-FFF2-40B4-BE49-F238E27FC236}">
                <a16:creationId xmlns:a16="http://schemas.microsoft.com/office/drawing/2014/main" id="{D9F264EE-0EAC-400D-A0FA-43C7A6091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889" y="4022725"/>
            <a:ext cx="229393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Traffic, and child with asthma inhaler">
            <a:extLst>
              <a:ext uri="{FF2B5EF4-FFF2-40B4-BE49-F238E27FC236}">
                <a16:creationId xmlns:a16="http://schemas.microsoft.com/office/drawing/2014/main" id="{49441B57-C905-4FE8-BFAA-1B0B8E5F4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0" y="4486276"/>
            <a:ext cx="1936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a:extLst>
              <a:ext uri="{FF2B5EF4-FFF2-40B4-BE49-F238E27FC236}">
                <a16:creationId xmlns:a16="http://schemas.microsoft.com/office/drawing/2014/main" id="{90BE1BD0-1E27-46BF-A95D-13249F4102CA}"/>
              </a:ext>
            </a:extLst>
          </p:cNvPr>
          <p:cNvSpPr>
            <a:spLocks noGrp="1" noChangeArrowheads="1"/>
          </p:cNvSpPr>
          <p:nvPr>
            <p:ph type="title"/>
          </p:nvPr>
        </p:nvSpPr>
        <p:spPr/>
        <p:txBody>
          <a:bodyPr rtlCol="0">
            <a:normAutofit/>
          </a:bodyPr>
          <a:lstStyle/>
          <a:p>
            <a:pPr>
              <a:defRPr/>
            </a:pPr>
            <a:r>
              <a:rPr lang="es-ES" altLang="es-ES" sz="4000" dirty="0"/>
              <a:t>MN  inducidos por la contaminación en madres y </a:t>
            </a:r>
            <a:r>
              <a:rPr lang="es-ES" altLang="es-ES" sz="4000" dirty="0" err="1"/>
              <a:t>reci</a:t>
            </a:r>
            <a:r>
              <a:rPr lang="es-MX" altLang="es-ES" sz="4000" dirty="0"/>
              <a:t>é</a:t>
            </a:r>
            <a:r>
              <a:rPr lang="es-ES" altLang="es-ES" sz="4000" dirty="0"/>
              <a:t>n nacidos en época seca y de lluvia.</a:t>
            </a:r>
          </a:p>
        </p:txBody>
      </p:sp>
      <p:pic>
        <p:nvPicPr>
          <p:cNvPr id="73731" name="Marcador de contenido 3">
            <a:extLst>
              <a:ext uri="{FF2B5EF4-FFF2-40B4-BE49-F238E27FC236}">
                <a16:creationId xmlns:a16="http://schemas.microsoft.com/office/drawing/2014/main" id="{99CA3EB6-8FE8-4A25-B722-E4ED6156F519}"/>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4013" y="1662113"/>
            <a:ext cx="9072562" cy="4787900"/>
          </a:xfrm>
        </p:spPr>
      </p:pic>
      <p:sp>
        <p:nvSpPr>
          <p:cNvPr id="73732" name="CuadroTexto 1">
            <a:extLst>
              <a:ext uri="{FF2B5EF4-FFF2-40B4-BE49-F238E27FC236}">
                <a16:creationId xmlns:a16="http://schemas.microsoft.com/office/drawing/2014/main" id="{D1F6839F-6E96-4BB2-BCDF-0A148F57572F}"/>
              </a:ext>
            </a:extLst>
          </p:cNvPr>
          <p:cNvSpPr txBox="1">
            <a:spLocks noChangeArrowheads="1"/>
          </p:cNvSpPr>
          <p:nvPr/>
        </p:nvSpPr>
        <p:spPr bwMode="auto">
          <a:xfrm>
            <a:off x="7967664" y="6372225"/>
            <a:ext cx="3024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a:t>Sordo et al. EMM 2019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3"/>
          <p:cNvSpPr>
            <a:spLocks noGrp="1"/>
          </p:cNvSpPr>
          <p:nvPr>
            <p:ph type="title"/>
          </p:nvPr>
        </p:nvSpPr>
        <p:spPr/>
        <p:txBody>
          <a:bodyPr/>
          <a:lstStyle/>
          <a:p>
            <a:endParaRPr lang="es-ES" altLang="es-ES"/>
          </a:p>
        </p:txBody>
      </p:sp>
      <p:sp>
        <p:nvSpPr>
          <p:cNvPr id="75779" name="Marcador de contenido 4"/>
          <p:cNvSpPr>
            <a:spLocks noGrp="1"/>
          </p:cNvSpPr>
          <p:nvPr>
            <p:ph idx="1"/>
          </p:nvPr>
        </p:nvSpPr>
        <p:spPr>
          <a:xfrm>
            <a:off x="381000" y="2141537"/>
            <a:ext cx="11110546" cy="4351338"/>
          </a:xfrm>
        </p:spPr>
        <p:txBody>
          <a:bodyPr/>
          <a:lstStyle/>
          <a:p>
            <a:r>
              <a:rPr lang="es-MX" altLang="es-ES" sz="3200" dirty="0"/>
              <a:t>De acuerdo a los epidemiólogos uno de cada 3 individuos sufrirá de cáncer , </a:t>
            </a:r>
            <a:r>
              <a:rPr lang="es-MX" altLang="es-ES" sz="3200"/>
              <a:t>es relevante </a:t>
            </a:r>
            <a:r>
              <a:rPr lang="es-MX" altLang="es-ES" sz="3200" dirty="0"/>
              <a:t>que se busquen medidas   para identificar a los individuos sensibles y  evitar su exposición así como la identificación de factores  protectores. </a:t>
            </a:r>
            <a:endParaRPr lang="es-ES" altLang="es-ES" sz="3200" dirty="0"/>
          </a:p>
        </p:txBody>
      </p:sp>
    </p:spTree>
    <p:extLst>
      <p:ext uri="{BB962C8B-B14F-4D97-AF65-F5344CB8AC3E}">
        <p14:creationId xmlns:p14="http://schemas.microsoft.com/office/powerpoint/2010/main" val="122599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5653089" y="79375"/>
            <a:ext cx="887079" cy="30995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sz="1400">
                <a:solidFill>
                  <a:srgbClr val="FFFFFF"/>
                </a:solidFill>
                <a:latin typeface="Arial" panose="020B0604020202020204" pitchFamily="34" charset="0"/>
                <a:ea typeface="MS PGothic" panose="020B0600070205080204" pitchFamily="34" charset="-128"/>
              </a:defRPr>
            </a:lvl1pPr>
            <a:lvl2pPr>
              <a:tabLst>
                <a:tab pos="723900" algn="l"/>
              </a:tabLst>
              <a:defRPr sz="1400">
                <a:solidFill>
                  <a:srgbClr val="FFFFFF"/>
                </a:solidFill>
                <a:latin typeface="Arial" panose="020B0604020202020204" pitchFamily="34" charset="0"/>
                <a:ea typeface="MS PGothic" panose="020B0600070205080204" pitchFamily="34" charset="-128"/>
              </a:defRPr>
            </a:lvl2pPr>
            <a:lvl3pPr>
              <a:tabLst>
                <a:tab pos="723900" algn="l"/>
              </a:tabLst>
              <a:defRPr sz="1400">
                <a:solidFill>
                  <a:srgbClr val="FFFFFF"/>
                </a:solidFill>
                <a:latin typeface="Arial" panose="020B0604020202020204" pitchFamily="34" charset="0"/>
                <a:ea typeface="MS PGothic" panose="020B0600070205080204" pitchFamily="34" charset="-128"/>
              </a:defRPr>
            </a:lvl3pPr>
            <a:lvl4pPr>
              <a:tabLst>
                <a:tab pos="723900" algn="l"/>
              </a:tabLst>
              <a:defRPr sz="1400">
                <a:solidFill>
                  <a:srgbClr val="FFFFFF"/>
                </a:solidFill>
                <a:latin typeface="Arial" panose="020B0604020202020204" pitchFamily="34" charset="0"/>
                <a:ea typeface="MS PGothic" panose="020B0600070205080204" pitchFamily="34" charset="-128"/>
              </a:defRPr>
            </a:lvl4pPr>
            <a:lvl5pPr>
              <a:tabLst>
                <a:tab pos="723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9pPr>
          </a:lstStyle>
          <a:p>
            <a:r>
              <a:rPr lang="en-US" altLang="es-ES"/>
              <a:t>Figure 1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5441" y="1405955"/>
            <a:ext cx="6350000" cy="3813175"/>
          </a:xfrm>
          <a:prstGeom prst="rect">
            <a:avLst/>
          </a:prstGeom>
          <a:solidFill>
            <a:srgbClr val="FF0000"/>
          </a:solidFill>
          <a:ln>
            <a:solidFill>
              <a:schemeClr val="accent1"/>
            </a:solidFill>
          </a:ln>
          <a:effectLst/>
        </p:spPr>
      </p:pic>
      <p:sp>
        <p:nvSpPr>
          <p:cNvPr id="4099" name="Text Box 3"/>
          <p:cNvSpPr txBox="1">
            <a:spLocks noChangeArrowheads="1"/>
          </p:cNvSpPr>
          <p:nvPr/>
        </p:nvSpPr>
        <p:spPr bwMode="auto">
          <a:xfrm>
            <a:off x="2476500" y="64770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9pPr>
          </a:lstStyle>
          <a:p>
            <a:r>
              <a:rPr lang="en-US" altLang="es-ES" sz="900" i="1"/>
              <a:t>Cell</a:t>
            </a:r>
            <a:r>
              <a:rPr lang="en-US" altLang="es-ES" sz="900"/>
              <a:t> 2011 144, 646-674DOI: (10.1016/j.cell.2011.02.013) </a:t>
            </a:r>
          </a:p>
        </p:txBody>
      </p:sp>
      <p:sp>
        <p:nvSpPr>
          <p:cNvPr id="2" name="Rectángulo 1"/>
          <p:cNvSpPr/>
          <p:nvPr/>
        </p:nvSpPr>
        <p:spPr>
          <a:xfrm>
            <a:off x="2946400" y="2191109"/>
            <a:ext cx="1737743" cy="5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RESISTENCIA A MUERTE CELULAR</a:t>
            </a:r>
            <a:endParaRPr lang="es-ES" sz="1600" dirty="0"/>
          </a:p>
        </p:txBody>
      </p:sp>
      <p:sp>
        <p:nvSpPr>
          <p:cNvPr id="3" name="Rectángulo 2"/>
          <p:cNvSpPr/>
          <p:nvPr/>
        </p:nvSpPr>
        <p:spPr>
          <a:xfrm>
            <a:off x="7504981" y="2191109"/>
            <a:ext cx="1791419" cy="5520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EVASION DE FACTORES SUPRESORES</a:t>
            </a:r>
            <a:endParaRPr lang="es-ES" sz="1400" dirty="0"/>
          </a:p>
        </p:txBody>
      </p:sp>
      <p:sp>
        <p:nvSpPr>
          <p:cNvPr id="4" name="Rectángulo 3"/>
          <p:cNvSpPr/>
          <p:nvPr/>
        </p:nvSpPr>
        <p:spPr>
          <a:xfrm>
            <a:off x="5253487" y="1347788"/>
            <a:ext cx="1733909" cy="5672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PROLIFERACION  SOSTENIDA</a:t>
            </a:r>
            <a:endParaRPr lang="es-ES" dirty="0"/>
          </a:p>
        </p:txBody>
      </p:sp>
      <p:sp>
        <p:nvSpPr>
          <p:cNvPr id="5" name="CuadroTexto 4"/>
          <p:cNvSpPr txBox="1"/>
          <p:nvPr/>
        </p:nvSpPr>
        <p:spPr>
          <a:xfrm>
            <a:off x="2693613" y="5357953"/>
            <a:ext cx="11081880" cy="923330"/>
          </a:xfrm>
          <a:prstGeom prst="rect">
            <a:avLst/>
          </a:prstGeom>
          <a:noFill/>
        </p:spPr>
        <p:txBody>
          <a:bodyPr wrap="none" rtlCol="0">
            <a:spAutoFit/>
          </a:bodyPr>
          <a:lstStyle/>
          <a:p>
            <a:r>
              <a:rPr lang="es-MX" dirty="0"/>
              <a:t>           CARACTERISTICAS DISTINTIVAS DE LAS CELULAS TRANSFORMADAS </a:t>
            </a:r>
          </a:p>
          <a:p>
            <a:r>
              <a:rPr lang="es-MX" dirty="0"/>
              <a:t>(ADOPTADO DE HANAHAN D Y WEINBERG RA.  HALLMARKS OF CANCER: NEXT GENERATION.</a:t>
            </a:r>
          </a:p>
          <a:p>
            <a:r>
              <a:rPr lang="es-MX" dirty="0"/>
              <a:t>                                                                                                                                    </a:t>
            </a:r>
            <a:r>
              <a:rPr lang="es-MX" dirty="0" err="1"/>
              <a:t>Cell</a:t>
            </a:r>
            <a:r>
              <a:rPr lang="es-MX" dirty="0"/>
              <a:t> 2011; 144: 646                                     </a:t>
            </a:r>
            <a:endParaRPr lang="es-ES" dirty="0"/>
          </a:p>
        </p:txBody>
      </p:sp>
      <p:sp>
        <p:nvSpPr>
          <p:cNvPr id="6" name="CuadroTexto 5"/>
          <p:cNvSpPr txBox="1"/>
          <p:nvPr/>
        </p:nvSpPr>
        <p:spPr>
          <a:xfrm>
            <a:off x="7504980" y="3727411"/>
            <a:ext cx="1791419" cy="646331"/>
          </a:xfrm>
          <a:prstGeom prst="rect">
            <a:avLst/>
          </a:prstGeom>
          <a:solidFill>
            <a:schemeClr val="tx1"/>
          </a:solidFill>
        </p:spPr>
        <p:txBody>
          <a:bodyPr wrap="square" rtlCol="0">
            <a:spAutoFit/>
          </a:bodyPr>
          <a:lstStyle/>
          <a:p>
            <a:r>
              <a:rPr lang="es-MX" dirty="0">
                <a:solidFill>
                  <a:schemeClr val="bg1"/>
                </a:solidFill>
              </a:rPr>
              <a:t>INVASION Y METASTASIS</a:t>
            </a:r>
            <a:endParaRPr lang="es-ES" dirty="0">
              <a:solidFill>
                <a:schemeClr val="bg1"/>
              </a:solidFill>
            </a:endParaRPr>
          </a:p>
        </p:txBody>
      </p:sp>
      <p:sp>
        <p:nvSpPr>
          <p:cNvPr id="7" name="CuadroTexto 6"/>
          <p:cNvSpPr txBox="1"/>
          <p:nvPr/>
        </p:nvSpPr>
        <p:spPr>
          <a:xfrm>
            <a:off x="5253487" y="4710022"/>
            <a:ext cx="1733909" cy="379562"/>
          </a:xfrm>
          <a:prstGeom prst="rect">
            <a:avLst/>
          </a:prstGeom>
          <a:solidFill>
            <a:schemeClr val="accent1"/>
          </a:solidFill>
        </p:spPr>
        <p:txBody>
          <a:bodyPr wrap="square" rtlCol="0">
            <a:spAutoFit/>
          </a:bodyPr>
          <a:lstStyle/>
          <a:p>
            <a:r>
              <a:rPr lang="es-MX" dirty="0">
                <a:solidFill>
                  <a:schemeClr val="bg1"/>
                </a:solidFill>
              </a:rPr>
              <a:t>INMORTALIDAD</a:t>
            </a:r>
            <a:endParaRPr lang="es-ES" dirty="0">
              <a:solidFill>
                <a:schemeClr val="bg1"/>
              </a:solidFill>
            </a:endParaRPr>
          </a:p>
        </p:txBody>
      </p:sp>
      <p:sp>
        <p:nvSpPr>
          <p:cNvPr id="10" name="CuadroTexto 9"/>
          <p:cNvSpPr txBox="1"/>
          <p:nvPr/>
        </p:nvSpPr>
        <p:spPr>
          <a:xfrm>
            <a:off x="2946399" y="3832223"/>
            <a:ext cx="1737744" cy="369332"/>
          </a:xfrm>
          <a:prstGeom prst="rect">
            <a:avLst/>
          </a:prstGeom>
          <a:solidFill>
            <a:srgbClr val="FF0000"/>
          </a:solidFill>
        </p:spPr>
        <p:txBody>
          <a:bodyPr wrap="square" rtlCol="0">
            <a:spAutoFit/>
          </a:bodyPr>
          <a:lstStyle/>
          <a:p>
            <a:r>
              <a:rPr lang="es-MX" dirty="0">
                <a:solidFill>
                  <a:schemeClr val="bg1"/>
                </a:solidFill>
              </a:rPr>
              <a:t>ANGIOGENESIS</a:t>
            </a:r>
            <a:endParaRPr lang="es-ES" dirty="0">
              <a:solidFill>
                <a:schemeClr val="bg1"/>
              </a:solidFill>
            </a:endParaRPr>
          </a:p>
        </p:txBody>
      </p:sp>
      <p:sp>
        <p:nvSpPr>
          <p:cNvPr id="11" name="Rectángulo 10"/>
          <p:cNvSpPr/>
          <p:nvPr/>
        </p:nvSpPr>
        <p:spPr>
          <a:xfrm>
            <a:off x="2946400" y="2938917"/>
            <a:ext cx="1901645" cy="5375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DESREGULACIÓN DE ENERGIA </a:t>
            </a:r>
            <a:endParaRPr lang="es-ES" dirty="0"/>
          </a:p>
        </p:txBody>
      </p:sp>
      <p:sp>
        <p:nvSpPr>
          <p:cNvPr id="12" name="CuadroTexto 11"/>
          <p:cNvSpPr txBox="1"/>
          <p:nvPr/>
        </p:nvSpPr>
        <p:spPr>
          <a:xfrm>
            <a:off x="7435970" y="2959260"/>
            <a:ext cx="1860429" cy="369332"/>
          </a:xfrm>
          <a:prstGeom prst="rect">
            <a:avLst/>
          </a:prstGeom>
          <a:solidFill>
            <a:srgbClr val="7030A0"/>
          </a:solidFill>
        </p:spPr>
        <p:txBody>
          <a:bodyPr wrap="square" rtlCol="0">
            <a:spAutoFit/>
          </a:bodyPr>
          <a:lstStyle/>
          <a:p>
            <a:r>
              <a:rPr lang="es-MX" dirty="0">
                <a:solidFill>
                  <a:schemeClr val="bg1"/>
                </a:solidFill>
              </a:rPr>
              <a:t>INFLAMACIÓN</a:t>
            </a:r>
            <a:r>
              <a:rPr lang="es-MX" dirty="0"/>
              <a:t> </a:t>
            </a:r>
            <a:endParaRPr lang="es-ES" dirty="0"/>
          </a:p>
        </p:txBody>
      </p:sp>
      <p:sp>
        <p:nvSpPr>
          <p:cNvPr id="14" name="CuadroTexto 13"/>
          <p:cNvSpPr txBox="1"/>
          <p:nvPr/>
        </p:nvSpPr>
        <p:spPr>
          <a:xfrm>
            <a:off x="3036499" y="4492277"/>
            <a:ext cx="1897811" cy="646331"/>
          </a:xfrm>
          <a:prstGeom prst="rect">
            <a:avLst/>
          </a:prstGeom>
          <a:solidFill>
            <a:srgbClr val="00B050"/>
          </a:solidFill>
        </p:spPr>
        <p:txBody>
          <a:bodyPr wrap="square" rtlCol="0">
            <a:spAutoFit/>
          </a:bodyPr>
          <a:lstStyle/>
          <a:p>
            <a:r>
              <a:rPr lang="es-MX" dirty="0"/>
              <a:t>INESTABILIDAD DEL GENOMA</a:t>
            </a:r>
            <a:endParaRPr lang="es-ES" dirty="0"/>
          </a:p>
        </p:txBody>
      </p:sp>
      <p:sp>
        <p:nvSpPr>
          <p:cNvPr id="15" name="CuadroTexto 14"/>
          <p:cNvSpPr txBox="1"/>
          <p:nvPr/>
        </p:nvSpPr>
        <p:spPr>
          <a:xfrm>
            <a:off x="7307051" y="4569460"/>
            <a:ext cx="1988869" cy="523220"/>
          </a:xfrm>
          <a:prstGeom prst="rect">
            <a:avLst/>
          </a:prstGeom>
          <a:solidFill>
            <a:srgbClr val="0000FF"/>
          </a:solidFill>
        </p:spPr>
        <p:txBody>
          <a:bodyPr wrap="square" rtlCol="0">
            <a:spAutoFit/>
          </a:bodyPr>
          <a:lstStyle/>
          <a:p>
            <a:r>
              <a:rPr lang="es-MX" sz="1400" dirty="0">
                <a:solidFill>
                  <a:schemeClr val="bg1"/>
                </a:solidFill>
              </a:rPr>
              <a:t>EVASIÓN DE LA DESTRUCCIÓN INMUNE</a:t>
            </a:r>
            <a:endParaRPr lang="es-ES" sz="1400" dirty="0">
              <a:solidFill>
                <a:schemeClr val="bg1"/>
              </a:solidFill>
            </a:endParaRPr>
          </a:p>
        </p:txBody>
      </p:sp>
    </p:spTree>
    <p:extLst>
      <p:ext uri="{BB962C8B-B14F-4D97-AF65-F5344CB8AC3E}">
        <p14:creationId xmlns:p14="http://schemas.microsoft.com/office/powerpoint/2010/main" val="419443719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2438400" y="838200"/>
            <a:ext cx="7315200" cy="6401753"/>
          </a:xfrm>
          <a:prstGeom prst="rect">
            <a:avLst/>
          </a:prstGeom>
          <a:noFill/>
          <a:ln w="9525">
            <a:noFill/>
            <a:miter lim="800000"/>
            <a:headEnd/>
            <a:tailEnd/>
          </a:ln>
          <a:effectLst/>
        </p:spPr>
        <p:txBody>
          <a:bodyPr>
            <a:spAutoFit/>
          </a:bodyPr>
          <a:lstStyle/>
          <a:p>
            <a:pPr algn="ctr">
              <a:spcBef>
                <a:spcPct val="50000"/>
              </a:spcBef>
              <a:tabLst>
                <a:tab pos="476250" algn="l"/>
              </a:tabLst>
              <a:defRPr/>
            </a:pPr>
            <a:endParaRPr lang="es-MX" sz="3200" b="1" dirty="0">
              <a:solidFill>
                <a:srgbClr val="FFFF00"/>
              </a:solidFill>
              <a:effectLst>
                <a:outerShdw blurRad="38100" dist="38100" dir="2700000" algn="tl">
                  <a:srgbClr val="000000"/>
                </a:outerShdw>
              </a:effectLst>
              <a:latin typeface="Arial Narrow" pitchFamily="34" charset="0"/>
            </a:endParaRPr>
          </a:p>
          <a:p>
            <a:pPr>
              <a:spcBef>
                <a:spcPct val="50000"/>
              </a:spcBef>
              <a:tabLst>
                <a:tab pos="476250" algn="l"/>
              </a:tabLst>
              <a:defRPr/>
            </a:pPr>
            <a:r>
              <a:rPr lang="es-MX" sz="3600" b="1" dirty="0">
                <a:effectLst>
                  <a:outerShdw blurRad="38100" dist="38100" dir="2700000" algn="tl">
                    <a:srgbClr val="000000"/>
                  </a:outerShdw>
                </a:effectLst>
                <a:latin typeface="Arial Narrow" pitchFamily="34" charset="0"/>
              </a:rPr>
              <a:t>10%  HEREDITARIOS. Las mutaciones 	     se originan en células germinales.</a:t>
            </a:r>
          </a:p>
          <a:p>
            <a:pPr>
              <a:spcBef>
                <a:spcPct val="50000"/>
              </a:spcBef>
              <a:tabLst>
                <a:tab pos="476250" algn="l"/>
              </a:tabLst>
              <a:defRPr/>
            </a:pPr>
            <a:r>
              <a:rPr lang="es-MX" sz="3600" b="1" dirty="0">
                <a:effectLst>
                  <a:outerShdw blurRad="38100" dist="38100" dir="2700000" algn="tl">
                    <a:srgbClr val="000000"/>
                  </a:outerShdw>
                </a:effectLst>
                <a:latin typeface="Arial Narrow" pitchFamily="34" charset="0"/>
              </a:rPr>
              <a:t>90 %  INDUCIDOS POR LA       			     INTERACCIÓN ENTRE FACTORES      	     AMBIENTALES Y VARIANTES    	    GÈNICAS  DE SUSCEPTIBILIDAD.    		 Las mutaciones ocurren en      	     células </a:t>
            </a:r>
            <a:r>
              <a:rPr lang="es-MX" sz="3600" b="1" dirty="0" err="1">
                <a:effectLst>
                  <a:outerShdw blurRad="38100" dist="38100" dir="2700000" algn="tl">
                    <a:srgbClr val="000000"/>
                  </a:outerShdw>
                </a:effectLst>
                <a:latin typeface="Arial Narrow" pitchFamily="34" charset="0"/>
              </a:rPr>
              <a:t>somàticas</a:t>
            </a:r>
            <a:r>
              <a:rPr lang="es-MX" sz="3600" b="1" dirty="0">
                <a:effectLst>
                  <a:outerShdw blurRad="38100" dist="38100" dir="2700000" algn="tl">
                    <a:srgbClr val="000000"/>
                  </a:outerShdw>
                </a:effectLst>
                <a:latin typeface="Arial Narrow" pitchFamily="34" charset="0"/>
              </a:rPr>
              <a:t>.</a:t>
            </a:r>
            <a:endParaRPr lang="es-MX" sz="2800" b="1" dirty="0">
              <a:effectLst>
                <a:outerShdw blurRad="38100" dist="38100" dir="2700000" algn="tl">
                  <a:srgbClr val="000000"/>
                </a:outerShdw>
              </a:effectLst>
              <a:latin typeface="Arial Narrow" pitchFamily="34" charset="0"/>
            </a:endParaRPr>
          </a:p>
          <a:p>
            <a:pPr>
              <a:spcBef>
                <a:spcPct val="50000"/>
              </a:spcBef>
              <a:tabLst>
                <a:tab pos="476250" algn="l"/>
              </a:tabLst>
              <a:defRPr/>
            </a:pPr>
            <a:r>
              <a:rPr lang="es-MX" sz="3600" b="1" dirty="0">
                <a:effectLst>
                  <a:outerShdw blurRad="38100" dist="38100" dir="2700000" algn="tl">
                    <a:srgbClr val="000000"/>
                  </a:outerShdw>
                </a:effectLst>
                <a:latin typeface="Arial Narrow" pitchFamily="34" charset="0"/>
              </a:rPr>
              <a:t>		  			</a:t>
            </a:r>
            <a:endParaRPr lang="es-MX" sz="2800" b="1" dirty="0">
              <a:effectLst>
                <a:outerShdw blurRad="38100" dist="38100" dir="2700000" algn="tl">
                  <a:srgbClr val="000000"/>
                </a:outerShdw>
              </a:effectLst>
              <a:latin typeface="Arial Narrow" pitchFamily="34" charset="0"/>
            </a:endParaRPr>
          </a:p>
        </p:txBody>
      </p:sp>
    </p:spTree>
    <p:extLst>
      <p:ext uri="{BB962C8B-B14F-4D97-AF65-F5344CB8AC3E}">
        <p14:creationId xmlns:p14="http://schemas.microsoft.com/office/powerpoint/2010/main" val="65816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Cáncer hereditario </a:t>
            </a:r>
            <a:endParaRPr lang="es-ES" b="1" dirty="0"/>
          </a:p>
        </p:txBody>
      </p:sp>
      <p:sp>
        <p:nvSpPr>
          <p:cNvPr id="3" name="Marcador de contenido 2"/>
          <p:cNvSpPr>
            <a:spLocks noGrp="1"/>
          </p:cNvSpPr>
          <p:nvPr>
            <p:ph idx="1"/>
          </p:nvPr>
        </p:nvSpPr>
        <p:spPr/>
        <p:txBody>
          <a:bodyPr>
            <a:normAutofit/>
          </a:bodyPr>
          <a:lstStyle/>
          <a:p>
            <a:r>
              <a:rPr lang="es-MX" b="1" dirty="0"/>
              <a:t>Representa el 10% de los cánceres, aunque en algunos casos como el de  cáncer de ovario puede ser el 20%.</a:t>
            </a:r>
          </a:p>
          <a:p>
            <a:r>
              <a:rPr lang="es-MX" b="1" dirty="0"/>
              <a:t>Son familias  en las que se  observa un patrón de herencia mendeliano generalmente autosómico dominante producto  de una mutación germinal de alta penetrancia </a:t>
            </a:r>
            <a:r>
              <a:rPr lang="es-MX" dirty="0"/>
              <a:t>. </a:t>
            </a:r>
          </a:p>
          <a:p>
            <a:r>
              <a:rPr lang="es-MX" b="1" dirty="0"/>
              <a:t>Los pacientes son de alto riesgo y pueden desarrollar  segundos y terceros tumores primarios.  </a:t>
            </a:r>
          </a:p>
          <a:p>
            <a:r>
              <a:rPr lang="es-MX" b="1" dirty="0"/>
              <a:t>Dado  que con los familiares se comparte el 50% de los genes, si se presenta una mutación estos también compartirán el riesgo elevado de presentar  el cáncer.</a:t>
            </a:r>
          </a:p>
          <a:p>
            <a:endParaRPr lang="es-ES" dirty="0"/>
          </a:p>
        </p:txBody>
      </p:sp>
    </p:spTree>
    <p:extLst>
      <p:ext uri="{BB962C8B-B14F-4D97-AF65-F5344CB8AC3E}">
        <p14:creationId xmlns:p14="http://schemas.microsoft.com/office/powerpoint/2010/main" val="234686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Criterios para sospechar un cáncer hereditario.</a:t>
            </a:r>
            <a:endParaRPr lang="es-ES" b="1" dirty="0"/>
          </a:p>
        </p:txBody>
      </p:sp>
      <p:sp>
        <p:nvSpPr>
          <p:cNvPr id="3" name="Marcador de contenido 2"/>
          <p:cNvSpPr>
            <a:spLocks noGrp="1"/>
          </p:cNvSpPr>
          <p:nvPr>
            <p:ph idx="1"/>
          </p:nvPr>
        </p:nvSpPr>
        <p:spPr/>
        <p:txBody>
          <a:bodyPr/>
          <a:lstStyle/>
          <a:p>
            <a:r>
              <a:rPr lang="es-MX" b="1" dirty="0"/>
              <a:t>Diagnostico de cáncer en edad temprana.</a:t>
            </a:r>
          </a:p>
          <a:p>
            <a:r>
              <a:rPr lang="es-MX" b="1" dirty="0"/>
              <a:t>2 </a:t>
            </a:r>
            <a:r>
              <a:rPr lang="es-MX" b="1" dirty="0" err="1"/>
              <a:t>ó</a:t>
            </a:r>
            <a:r>
              <a:rPr lang="es-MX" b="1" dirty="0"/>
              <a:t> mas tumores primarios.</a:t>
            </a:r>
          </a:p>
          <a:p>
            <a:r>
              <a:rPr lang="es-MX" b="1" dirty="0"/>
              <a:t>Tumores bilaterales, </a:t>
            </a:r>
            <a:r>
              <a:rPr lang="es-MX" b="1" dirty="0" err="1"/>
              <a:t>mutifocales</a:t>
            </a:r>
            <a:r>
              <a:rPr lang="es-MX" b="1" dirty="0"/>
              <a:t> o </a:t>
            </a:r>
            <a:r>
              <a:rPr lang="es-MX" b="1" dirty="0" err="1"/>
              <a:t>multicéntricos</a:t>
            </a:r>
            <a:r>
              <a:rPr lang="es-MX" b="1" dirty="0"/>
              <a:t>. </a:t>
            </a:r>
          </a:p>
          <a:p>
            <a:r>
              <a:rPr lang="es-MX" b="1" dirty="0"/>
              <a:t>Tumores poco frecuentes.</a:t>
            </a:r>
          </a:p>
          <a:p>
            <a:r>
              <a:rPr lang="es-MX" b="1" dirty="0"/>
              <a:t>Grupos étnicos con riesgo.</a:t>
            </a:r>
          </a:p>
          <a:p>
            <a:r>
              <a:rPr lang="es-MX" b="1" dirty="0"/>
              <a:t>Diagnostico histológico.</a:t>
            </a:r>
            <a:endParaRPr lang="es-ES" b="1" dirty="0"/>
          </a:p>
        </p:txBody>
      </p:sp>
    </p:spTree>
    <p:extLst>
      <p:ext uri="{BB962C8B-B14F-4D97-AF65-F5344CB8AC3E}">
        <p14:creationId xmlns:p14="http://schemas.microsoft.com/office/powerpoint/2010/main" val="212572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Paneles para la detección de mutaciones germinales.</a:t>
            </a:r>
            <a:endParaRPr lang="es-ES" dirty="0"/>
          </a:p>
        </p:txBody>
      </p:sp>
      <p:sp>
        <p:nvSpPr>
          <p:cNvPr id="3" name="Marcador de contenido 2"/>
          <p:cNvSpPr>
            <a:spLocks noGrp="1"/>
          </p:cNvSpPr>
          <p:nvPr>
            <p:ph idx="1"/>
          </p:nvPr>
        </p:nvSpPr>
        <p:spPr/>
        <p:txBody>
          <a:bodyPr/>
          <a:lstStyle/>
          <a:p>
            <a:r>
              <a:rPr lang="es-ES" dirty="0"/>
              <a:t>Cáncer Hereditario de Mama y Ovario: ATM, BARD1, BRCA1, BRCA2, BRIP1, CDH1, CHEK2, FAM 175A, MRE11A, NBN, PALB2, PIK3CA, RAD50, RAD51C, RAD51D, TP53 y XRCC2.​</a:t>
            </a:r>
          </a:p>
          <a:p>
            <a:r>
              <a:rPr lang="es-ES" dirty="0"/>
              <a:t>Síndrome de Lynch: EPCAM, MLH1, MSH2, MSH6, PMS2 y PMS2CL.​</a:t>
            </a:r>
          </a:p>
          <a:p>
            <a:r>
              <a:rPr lang="es-ES" dirty="0"/>
              <a:t>Síndrome de Poliposis Intestinal: MUTYH, PTEN y STK11​.</a:t>
            </a:r>
          </a:p>
          <a:p>
            <a:r>
              <a:rPr lang="es-ES" dirty="0"/>
              <a:t>Poliposis adenomatosa familiar: APC.</a:t>
            </a:r>
          </a:p>
          <a:p>
            <a:endParaRPr lang="es-ES" dirty="0"/>
          </a:p>
        </p:txBody>
      </p:sp>
    </p:spTree>
    <p:extLst>
      <p:ext uri="{BB962C8B-B14F-4D97-AF65-F5344CB8AC3E}">
        <p14:creationId xmlns:p14="http://schemas.microsoft.com/office/powerpoint/2010/main" val="339242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Asesoría de un </a:t>
            </a:r>
            <a:r>
              <a:rPr lang="es-MX" dirty="0" err="1"/>
              <a:t>oncogenetista</a:t>
            </a:r>
            <a:r>
              <a:rPr lang="es-MX" dirty="0"/>
              <a:t>.</a:t>
            </a:r>
            <a:endParaRPr lang="es-ES" dirty="0"/>
          </a:p>
        </p:txBody>
      </p:sp>
      <p:sp>
        <p:nvSpPr>
          <p:cNvPr id="3" name="Marcador de contenido 2"/>
          <p:cNvSpPr>
            <a:spLocks noGrp="1"/>
          </p:cNvSpPr>
          <p:nvPr>
            <p:ph idx="1"/>
          </p:nvPr>
        </p:nvSpPr>
        <p:spPr/>
        <p:txBody>
          <a:bodyPr/>
          <a:lstStyle/>
          <a:p>
            <a:pPr marL="0" indent="0">
              <a:buNone/>
            </a:pPr>
            <a:r>
              <a:rPr lang="es-MX" dirty="0"/>
              <a:t>Es necesaria:</a:t>
            </a:r>
          </a:p>
          <a:p>
            <a:r>
              <a:rPr lang="es-MX" dirty="0"/>
              <a:t>Se presentan casos a edades mas tempranas de las esperadas. Este factor se asocia a la presencia de mutaciones germinales.</a:t>
            </a:r>
          </a:p>
          <a:p>
            <a:r>
              <a:rPr lang="es-MX" dirty="0"/>
              <a:t> Presentación de varios tumores malignos de un síndrome particular , como ejemplo el síndrome de Lynch o el Li-</a:t>
            </a:r>
            <a:r>
              <a:rPr lang="es-MX" dirty="0" err="1"/>
              <a:t>Fraumeni</a:t>
            </a:r>
            <a:r>
              <a:rPr lang="es-MX" dirty="0"/>
              <a:t>. </a:t>
            </a:r>
            <a:endParaRPr lang="es-ES" dirty="0"/>
          </a:p>
        </p:txBody>
      </p:sp>
    </p:spTree>
    <p:extLst>
      <p:ext uri="{BB962C8B-B14F-4D97-AF65-F5344CB8AC3E}">
        <p14:creationId xmlns:p14="http://schemas.microsoft.com/office/powerpoint/2010/main" val="2268867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1683</Words>
  <Application>Microsoft Office PowerPoint</Application>
  <PresentationFormat>Panorámica</PresentationFormat>
  <Paragraphs>346</Paragraphs>
  <Slides>39</Slides>
  <Notes>18</Notes>
  <HiddenSlides>1</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3</vt:i4>
      </vt:variant>
      <vt:variant>
        <vt:lpstr>Títulos de diapositiva</vt:lpstr>
      </vt:variant>
      <vt:variant>
        <vt:i4>39</vt:i4>
      </vt:variant>
    </vt:vector>
  </HeadingPairs>
  <TitlesOfParts>
    <vt:vector size="58" baseType="lpstr">
      <vt:lpstr>Arial</vt:lpstr>
      <vt:lpstr>Arial Black</vt:lpstr>
      <vt:lpstr>Arial Narrow</vt:lpstr>
      <vt:lpstr>Calibri</vt:lpstr>
      <vt:lpstr>Calibri Light</vt:lpstr>
      <vt:lpstr>Comic Sans MS</vt:lpstr>
      <vt:lpstr>Garamond</vt:lpstr>
      <vt:lpstr>Impact</vt:lpstr>
      <vt:lpstr>Merriweather</vt:lpstr>
      <vt:lpstr>Monotype Sorts</vt:lpstr>
      <vt:lpstr>Showcard Gothic</vt:lpstr>
      <vt:lpstr>Source Sans Pro</vt:lpstr>
      <vt:lpstr>Tahoma</vt:lpstr>
      <vt:lpstr>Times New Roman</vt:lpstr>
      <vt:lpstr>Wingdings</vt:lpstr>
      <vt:lpstr>Tema de Office</vt:lpstr>
      <vt:lpstr>Imagen de mapa de bits</vt:lpstr>
      <vt:lpstr>Gráfico</vt:lpstr>
      <vt:lpstr>Prism Project</vt:lpstr>
      <vt:lpstr>¿Se trata de una enfermedad genética?</vt:lpstr>
      <vt:lpstr>Presentación de PowerPoint</vt:lpstr>
      <vt:lpstr>Mecanismos Epigenéticos</vt:lpstr>
      <vt:lpstr>Presentación de PowerPoint</vt:lpstr>
      <vt:lpstr>Presentación de PowerPoint</vt:lpstr>
      <vt:lpstr>Cáncer hereditario </vt:lpstr>
      <vt:lpstr>Criterios para sospechar un cáncer hereditario.</vt:lpstr>
      <vt:lpstr>Paneles para la detección de mutaciones germinales.</vt:lpstr>
      <vt:lpstr>Asesoría de un oncogenetista.</vt:lpstr>
      <vt:lpstr>Cáncer producto de exposición a factores ambientales.</vt:lpstr>
      <vt:lpstr>Presentación de PowerPoint</vt:lpstr>
      <vt:lpstr>Presentación de PowerPoint</vt:lpstr>
      <vt:lpstr>Presentación de PowerPoint</vt:lpstr>
      <vt:lpstr>CARCINOGENOS (IARC)</vt:lpstr>
      <vt:lpstr>ORGANISMOS CAUSANTES DE INFECCIONES  ASOCIADOS  CON CÀNCER   </vt:lpstr>
      <vt:lpstr> Grado de carcinogenicidad  de algunos productos químicos  </vt:lpstr>
      <vt:lpstr>Presentación de PowerPoint</vt:lpstr>
      <vt:lpstr>Se considera que el tabaquismo   es responsable del 30 % de todos los casos de cáncer</vt:lpstr>
      <vt:lpstr>Presentación de PowerPoint</vt:lpstr>
      <vt:lpstr>Sinergismo en el riesgo de desarrollar cáncer de pulmón </vt:lpstr>
      <vt:lpstr>Presentación de PowerPoint</vt:lpstr>
      <vt:lpstr>Presentación de PowerPoint</vt:lpstr>
      <vt:lpstr>Presentación de PowerPoint</vt:lpstr>
      <vt:lpstr>Presentación de PowerPoint</vt:lpstr>
      <vt:lpstr>Paraoxonasa (PON1)</vt:lpstr>
      <vt:lpstr>Presentación de PowerPoint</vt:lpstr>
      <vt:lpstr>Presentación de PowerPoint</vt:lpstr>
      <vt:lpstr>Presentación de PowerPoint</vt:lpstr>
      <vt:lpstr>Presentación de PowerPoint</vt:lpstr>
      <vt:lpstr>Presentación de PowerPoint</vt:lpstr>
      <vt:lpstr>Biomarcadores de daño al ADN Micronucleos.</vt:lpstr>
      <vt:lpstr>Presentación de PowerPoint</vt:lpstr>
      <vt:lpstr>Presentación de PowerPoint</vt:lpstr>
      <vt:lpstr>Presentación de PowerPoint</vt:lpstr>
      <vt:lpstr>Presentación de PowerPoint</vt:lpstr>
      <vt:lpstr>Presentación de PowerPoint</vt:lpstr>
      <vt:lpstr>¿La contaminación del aire en la ZMVM produce daño al DNA?</vt:lpstr>
      <vt:lpstr>MN  inducidos por la contaminación en madres y recién nacidos en época seca y de lluvia.</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 trata de una enfermedad genética?</dc:title>
  <dc:creator>patricia ostrosky</dc:creator>
  <cp:lastModifiedBy>patricia ostrosky</cp:lastModifiedBy>
  <cp:revision>99</cp:revision>
  <dcterms:created xsi:type="dcterms:W3CDTF">2019-07-22T18:47:11Z</dcterms:created>
  <dcterms:modified xsi:type="dcterms:W3CDTF">2019-09-04T18:55:41Z</dcterms:modified>
</cp:coreProperties>
</file>