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52" r:id="rId2"/>
    <p:sldId id="451" r:id="rId3"/>
    <p:sldId id="450" r:id="rId4"/>
    <p:sldId id="453" r:id="rId5"/>
    <p:sldId id="457" r:id="rId6"/>
    <p:sldId id="459" r:id="rId7"/>
    <p:sldId id="456" r:id="rId8"/>
    <p:sldId id="372" r:id="rId9"/>
    <p:sldId id="523" r:id="rId10"/>
    <p:sldId id="524" r:id="rId11"/>
    <p:sldId id="525" r:id="rId12"/>
    <p:sldId id="463" r:id="rId13"/>
    <p:sldId id="462" r:id="rId14"/>
    <p:sldId id="467" r:id="rId15"/>
    <p:sldId id="468" r:id="rId16"/>
    <p:sldId id="470" r:id="rId17"/>
    <p:sldId id="472" r:id="rId18"/>
    <p:sldId id="481" r:id="rId19"/>
    <p:sldId id="480" r:id="rId20"/>
    <p:sldId id="486" r:id="rId21"/>
    <p:sldId id="488" r:id="rId22"/>
    <p:sldId id="491" r:id="rId23"/>
    <p:sldId id="492" r:id="rId24"/>
    <p:sldId id="493" r:id="rId25"/>
    <p:sldId id="494" r:id="rId26"/>
    <p:sldId id="495" r:id="rId27"/>
    <p:sldId id="390" r:id="rId28"/>
    <p:sldId id="389" r:id="rId29"/>
    <p:sldId id="419" r:id="rId30"/>
    <p:sldId id="421" r:id="rId31"/>
    <p:sldId id="521" r:id="rId32"/>
    <p:sldId id="531" r:id="rId33"/>
    <p:sldId id="394" r:id="rId34"/>
    <p:sldId id="444" r:id="rId35"/>
    <p:sldId id="323" r:id="rId36"/>
    <p:sldId id="532" r:id="rId37"/>
    <p:sldId id="337" r:id="rId38"/>
    <p:sldId id="338" r:id="rId39"/>
    <p:sldId id="339" r:id="rId40"/>
    <p:sldId id="340" r:id="rId41"/>
    <p:sldId id="534" r:id="rId42"/>
    <p:sldId id="500" r:id="rId43"/>
    <p:sldId id="529" r:id="rId44"/>
    <p:sldId id="528" r:id="rId45"/>
    <p:sldId id="499" r:id="rId46"/>
    <p:sldId id="501" r:id="rId47"/>
    <p:sldId id="502" r:id="rId48"/>
    <p:sldId id="530" r:id="rId49"/>
    <p:sldId id="414" r:id="rId50"/>
    <p:sldId id="407" r:id="rId51"/>
    <p:sldId id="370" r:id="rId52"/>
    <p:sldId id="403" r:id="rId53"/>
    <p:sldId id="404" r:id="rId54"/>
    <p:sldId id="519" r:id="rId55"/>
    <p:sldId id="504" r:id="rId56"/>
    <p:sldId id="527" r:id="rId57"/>
  </p:sldIdLst>
  <p:sldSz cx="9144000" cy="6858000" type="screen4x3"/>
  <p:notesSz cx="7010400" cy="9296400"/>
  <p:defaultTextStyle>
    <a:defPPr>
      <a:defRPr lang="es-MX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  <a:srgbClr val="FFFFFF"/>
    <a:srgbClr val="FF00FF"/>
    <a:srgbClr val="FF99CC"/>
    <a:srgbClr val="FF99FF"/>
    <a:srgbClr val="FE86E4"/>
    <a:srgbClr val="000066"/>
    <a:srgbClr val="CC339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92" autoAdjust="0"/>
    <p:restoredTop sz="94737" autoAdjust="0"/>
  </p:normalViewPr>
  <p:slideViewPr>
    <p:cSldViewPr>
      <p:cViewPr varScale="1">
        <p:scale>
          <a:sx n="94" d="100"/>
          <a:sy n="94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9926"/>
    </p:cViewPr>
  </p:sorterViewPr>
  <p:notesViewPr>
    <p:cSldViewPr>
      <p:cViewPr varScale="1">
        <p:scale>
          <a:sx n="61" d="100"/>
          <a:sy n="61" d="100"/>
        </p:scale>
        <p:origin x="-2862" y="-90"/>
      </p:cViewPr>
      <p:guideLst>
        <p:guide orient="horz" pos="292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41" y="3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458BF-A235-43C5-BB50-AB61DDB54CFF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3" y="8829971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41" y="8829971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A9BF6-B2C4-4362-87B1-AAA57F358A1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194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41" y="3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E45B8-7F9E-4EE5-8E72-667DE0042E39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4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3" y="8829971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41" y="8829971"/>
            <a:ext cx="3037840" cy="4648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C8F99-585A-46C3-B55B-9575CDE13A5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641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1428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42852"/>
            <a:ext cx="5111750" cy="6072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304902"/>
            <a:ext cx="3008313" cy="4866678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96976"/>
            <a:ext cx="8229600" cy="4889544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2844" y="1142984"/>
            <a:ext cx="4352956" cy="5429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352956" cy="26432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710"/>
            <a:ext cx="4572000" cy="214290"/>
          </a:xfrm>
        </p:spPr>
        <p:txBody>
          <a:bodyPr tIns="0">
            <a:normAutofit/>
          </a:bodyPr>
          <a:lstStyle>
            <a:lvl1pPr algn="r">
              <a:buFontTx/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  <p:sp>
        <p:nvSpPr>
          <p:cNvPr id="7" name="3 Marcador de contenido"/>
          <p:cNvSpPr>
            <a:spLocks noGrp="1"/>
          </p:cNvSpPr>
          <p:nvPr>
            <p:ph sz="half" idx="12"/>
          </p:nvPr>
        </p:nvSpPr>
        <p:spPr>
          <a:xfrm>
            <a:off x="4648200" y="3929066"/>
            <a:ext cx="4352956" cy="26432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15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214423"/>
            <a:ext cx="8229600" cy="5286412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6643686"/>
            <a:ext cx="4572000" cy="214314"/>
          </a:xfrm>
        </p:spPr>
        <p:txBody>
          <a:bodyPr tIns="0">
            <a:normAutofit/>
          </a:bodyPr>
          <a:lstStyle>
            <a:lvl1pPr algn="r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s-MX" dirty="0" smtClean="0"/>
              <a:t>Referencia</a:t>
            </a:r>
            <a:endParaRPr lang="es-MX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43"/>
            <a:ext cx="317842" cy="245255"/>
          </a:xfrm>
          <a:prstGeom prst="rect">
            <a:avLst/>
          </a:prstGeom>
        </p:spPr>
        <p:txBody>
          <a:bodyPr anchor="t"/>
          <a:lstStyle>
            <a:lvl1pPr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96976"/>
            <a:ext cx="8229600" cy="2532090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7" name="2 Marcador de contenido"/>
          <p:cNvSpPr>
            <a:spLocks noGrp="1"/>
          </p:cNvSpPr>
          <p:nvPr>
            <p:ph idx="10"/>
          </p:nvPr>
        </p:nvSpPr>
        <p:spPr>
          <a:xfrm>
            <a:off x="457200" y="4143380"/>
            <a:ext cx="8229600" cy="2532090"/>
          </a:xfrm>
        </p:spPr>
        <p:txBody>
          <a:bodyPr/>
          <a:lstStyle>
            <a:lvl1pPr>
              <a:spcBef>
                <a:spcPts val="2400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396976"/>
            <a:ext cx="4210080" cy="4889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396976"/>
            <a:ext cx="4210080" cy="4889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720" y="1396976"/>
            <a:ext cx="421008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1" y="1396976"/>
            <a:ext cx="421008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285720" y="4143380"/>
            <a:ext cx="421008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9" name="3 Marcador de contenido"/>
          <p:cNvSpPr>
            <a:spLocks noGrp="1"/>
          </p:cNvSpPr>
          <p:nvPr>
            <p:ph sz="half" idx="11"/>
          </p:nvPr>
        </p:nvSpPr>
        <p:spPr>
          <a:xfrm>
            <a:off x="4648201" y="4143380"/>
            <a:ext cx="421008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0364" y="1396976"/>
            <a:ext cx="4212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396976"/>
            <a:ext cx="4212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300364" y="4143380"/>
            <a:ext cx="4212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9" name="3 Marcador de contenido"/>
          <p:cNvSpPr>
            <a:spLocks noGrp="1"/>
          </p:cNvSpPr>
          <p:nvPr>
            <p:ph sz="half" idx="11"/>
          </p:nvPr>
        </p:nvSpPr>
        <p:spPr>
          <a:xfrm>
            <a:off x="4643438" y="4143380"/>
            <a:ext cx="4212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0364" y="1396976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157884" y="1396976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8" name="2 Marcador de contenido"/>
          <p:cNvSpPr>
            <a:spLocks noGrp="1"/>
          </p:cNvSpPr>
          <p:nvPr>
            <p:ph sz="half" idx="10"/>
          </p:nvPr>
        </p:nvSpPr>
        <p:spPr>
          <a:xfrm>
            <a:off x="300364" y="4143380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9" name="3 Marcador de contenido"/>
          <p:cNvSpPr>
            <a:spLocks noGrp="1"/>
          </p:cNvSpPr>
          <p:nvPr>
            <p:ph sz="half" idx="11"/>
          </p:nvPr>
        </p:nvSpPr>
        <p:spPr>
          <a:xfrm>
            <a:off x="3157884" y="4143380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  <p:sp>
        <p:nvSpPr>
          <p:cNvPr id="7" name="3 Marcador de contenido"/>
          <p:cNvSpPr>
            <a:spLocks noGrp="1"/>
          </p:cNvSpPr>
          <p:nvPr>
            <p:ph sz="half" idx="12"/>
          </p:nvPr>
        </p:nvSpPr>
        <p:spPr>
          <a:xfrm>
            <a:off x="6015404" y="1396976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10" name="3 Marcador de contenido"/>
          <p:cNvSpPr>
            <a:spLocks noGrp="1"/>
          </p:cNvSpPr>
          <p:nvPr>
            <p:ph sz="half" idx="13"/>
          </p:nvPr>
        </p:nvSpPr>
        <p:spPr>
          <a:xfrm>
            <a:off x="6015404" y="4143380"/>
            <a:ext cx="2700000" cy="25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8229600" cy="4857784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06502-D153-43A5-AF46-976281702B51}" type="datetimeFigureOut">
              <a:rPr lang="es-MX" smtClean="0"/>
              <a:pPr/>
              <a:t>04/09/2019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0ED4E-63D3-4899-9395-56383872DD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53" r:id="rId7"/>
    <p:sldLayoutId id="2147483662" r:id="rId8"/>
    <p:sldLayoutId id="214748366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02" r:id="rId24"/>
  </p:sldLayoutIdLst>
  <p:txStyles>
    <p:titleStyle>
      <a:lvl1pPr algn="ctr" defTabSz="914353" rtl="0" eaLnBrk="1" latinLnBrk="0" hangingPunct="1">
        <a:spcBef>
          <a:spcPct val="0"/>
        </a:spcBef>
        <a:buNone/>
        <a:defRPr sz="4400" b="1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ts val="2400"/>
        </a:spcBef>
        <a:buClr>
          <a:srgbClr val="FF0000"/>
        </a:buClr>
        <a:buFont typeface="Arial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Clr>
          <a:srgbClr val="FFFF00"/>
        </a:buClr>
        <a:buFont typeface="Wingdings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Clr>
          <a:srgbClr val="00B050"/>
        </a:buClr>
        <a:buFont typeface="Wingdings" pitchFamily="2" charset="2"/>
        <a:buChar char="Ø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Clr>
          <a:srgbClr val="00B0F0"/>
        </a:buClr>
        <a:buFont typeface="Courier New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Clr>
          <a:srgbClr val="7030A0"/>
        </a:buClr>
        <a:buFont typeface="Arial" pitchFamily="34" charset="0"/>
        <a:buChar char="»"/>
        <a:defRPr sz="2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Futuro de la oncología</a:t>
            </a:r>
            <a:endParaRPr lang="es-MX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91872" y="5398409"/>
            <a:ext cx="1952128" cy="1459591"/>
          </a:xfrm>
        </p:spPr>
        <p:txBody>
          <a:bodyPr>
            <a:noAutofit/>
          </a:bodyPr>
          <a:lstStyle/>
          <a:p>
            <a:r>
              <a:rPr lang="es-MX" sz="1400" dirty="0" smtClean="0"/>
              <a:t>Raquel Gerson</a:t>
            </a:r>
          </a:p>
          <a:p>
            <a:endParaRPr lang="es-MX" sz="1400" dirty="0" smtClean="0"/>
          </a:p>
          <a:p>
            <a:r>
              <a:rPr lang="es-MX" sz="1100" dirty="0" smtClean="0"/>
              <a:t>Septiembre 2019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95320" y="5733256"/>
            <a:ext cx="1081136" cy="620900"/>
            <a:chOff x="3392604" y="4214818"/>
            <a:chExt cx="2256316" cy="1285884"/>
          </a:xfrm>
        </p:grpSpPr>
        <p:pic>
          <p:nvPicPr>
            <p:cNvPr id="7" name="Picture 2" descr="C:\Users\R Gerson\Documents\2012 Aspirina y Cáncer\logo abc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92604" y="4214818"/>
              <a:ext cx="2256316" cy="128588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5072066" y="5000636"/>
              <a:ext cx="142876" cy="142876"/>
            </a:xfrm>
            <a:prstGeom prst="ellipse">
              <a:avLst/>
            </a:prstGeom>
            <a:solidFill>
              <a:srgbClr val="110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786181" y="5110163"/>
              <a:ext cx="1531149" cy="235743"/>
            </a:xfrm>
            <a:prstGeom prst="ellipse">
              <a:avLst/>
            </a:prstGeom>
            <a:solidFill>
              <a:srgbClr val="110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pic>
        <p:nvPicPr>
          <p:cNvPr id="10" name="Picture 9" descr="LogoANM1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4071942"/>
            <a:ext cx="1076315" cy="12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Medicina de precisión:</a:t>
            </a:r>
            <a:br>
              <a:rPr lang="es-MX" dirty="0" smtClean="0"/>
            </a:br>
            <a:r>
              <a:rPr lang="es-MX" dirty="0" smtClean="0"/>
              <a:t>Esperanza o realidad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En el futuro: un </a:t>
            </a:r>
            <a:r>
              <a:rPr lang="es-MX" b="1" dirty="0" smtClean="0">
                <a:solidFill>
                  <a:srgbClr val="FF6600"/>
                </a:solidFill>
              </a:rPr>
              <a:t>paciente </a:t>
            </a:r>
            <a:r>
              <a:rPr lang="es-MX" dirty="0" smtClean="0"/>
              <a:t>pueda proporcionar </a:t>
            </a:r>
            <a:r>
              <a:rPr lang="es-MX" dirty="0"/>
              <a:t>al </a:t>
            </a:r>
            <a:r>
              <a:rPr lang="es-MX" b="1" dirty="0" smtClean="0">
                <a:solidFill>
                  <a:srgbClr val="FF6600"/>
                </a:solidFill>
              </a:rPr>
              <a:t>médico </a:t>
            </a:r>
            <a:r>
              <a:rPr lang="es-MX" dirty="0" smtClean="0"/>
              <a:t>su secuencia genética y obtener </a:t>
            </a:r>
            <a:r>
              <a:rPr lang="es-MX" b="1" dirty="0" smtClean="0">
                <a:solidFill>
                  <a:srgbClr val="FF6600"/>
                </a:solidFill>
              </a:rPr>
              <a:t>medicamento a su medida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224" y="6572272"/>
            <a:ext cx="8286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 smtClean="0"/>
              <a:t>Barbor</a:t>
            </a:r>
            <a:r>
              <a:rPr lang="es-MX" sz="1200" dirty="0" smtClean="0"/>
              <a:t> M, (2018), </a:t>
            </a:r>
            <a:r>
              <a:rPr lang="es-MX" sz="1200" dirty="0" err="1" smtClean="0"/>
              <a:t>The</a:t>
            </a:r>
            <a:r>
              <a:rPr lang="es-MX" sz="1200" dirty="0" smtClean="0"/>
              <a:t> ASCO Post: </a:t>
            </a:r>
            <a:r>
              <a:rPr lang="es-MX" sz="1200" b="1" dirty="0" smtClean="0"/>
              <a:t> http://www.ascopost.com/issues/february-10-2018/precision-medicine-hope-or-hype/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5413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Frecuencias </a:t>
            </a:r>
            <a:r>
              <a:rPr lang="es-MX" dirty="0" smtClean="0"/>
              <a:t>mutaciones somáticas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53538"/>
            <a:ext cx="8229600" cy="4262235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Lawrence M et al. </a:t>
            </a:r>
            <a:r>
              <a:rPr lang="es-MX" dirty="0" err="1"/>
              <a:t>Nature</a:t>
            </a:r>
            <a:r>
              <a:rPr lang="es-MX" dirty="0"/>
              <a:t>. 2013 </a:t>
            </a:r>
            <a:r>
              <a:rPr lang="es-MX" dirty="0" err="1"/>
              <a:t>July</a:t>
            </a:r>
            <a:r>
              <a:rPr lang="es-MX" dirty="0"/>
              <a:t> 11; 499(7457): 214–218</a:t>
            </a:r>
          </a:p>
          <a:p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323528" y="6097764"/>
            <a:ext cx="343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err="1" smtClean="0">
                <a:solidFill>
                  <a:srgbClr val="FF6600"/>
                </a:solidFill>
              </a:rPr>
              <a:t>Exomas</a:t>
            </a:r>
            <a:r>
              <a:rPr lang="es-MX" b="1" dirty="0" smtClean="0">
                <a:solidFill>
                  <a:srgbClr val="FF6600"/>
                </a:solidFill>
              </a:rPr>
              <a:t> de </a:t>
            </a:r>
            <a:r>
              <a:rPr lang="es-MX" b="1" dirty="0">
                <a:solidFill>
                  <a:srgbClr val="FF6600"/>
                </a:solidFill>
              </a:rPr>
              <a:t>3,083 pares tumorales </a:t>
            </a:r>
          </a:p>
        </p:txBody>
      </p:sp>
    </p:spTree>
    <p:extLst>
      <p:ext uri="{BB962C8B-B14F-4D97-AF65-F5344CB8AC3E}">
        <p14:creationId xmlns:p14="http://schemas.microsoft.com/office/powerpoint/2010/main" val="240919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Atención personalizada continua 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en tratamiento cáncer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8032"/>
            <a:ext cx="8438654" cy="5499188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s-MX" dirty="0" err="1"/>
              <a:t>Meric-Bernstam</a:t>
            </a:r>
            <a:r>
              <a:rPr lang="es-MX" dirty="0"/>
              <a:t> F et al. </a:t>
            </a:r>
            <a:r>
              <a:rPr lang="es-MX" dirty="0" err="1"/>
              <a:t>Journal</a:t>
            </a:r>
            <a:r>
              <a:rPr lang="es-MX" dirty="0"/>
              <a:t> </a:t>
            </a:r>
            <a:r>
              <a:rPr lang="es-MX" dirty="0" err="1"/>
              <a:t>Clinical</a:t>
            </a:r>
            <a:r>
              <a:rPr lang="es-MX" dirty="0"/>
              <a:t> </a:t>
            </a:r>
            <a:r>
              <a:rPr lang="es-MX" dirty="0" err="1"/>
              <a:t>Oncology</a:t>
            </a:r>
            <a:r>
              <a:rPr lang="es-MX" dirty="0"/>
              <a:t>. </a:t>
            </a:r>
            <a:r>
              <a:rPr lang="es-MX" dirty="0" err="1"/>
              <a:t>Vol</a:t>
            </a:r>
            <a:r>
              <a:rPr lang="es-MX" dirty="0"/>
              <a:t> 31-15; 2013</a:t>
            </a:r>
          </a:p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83568" y="1205260"/>
            <a:ext cx="7848872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400" dirty="0">
                <a:solidFill>
                  <a:srgbClr val="000000"/>
                </a:solidFill>
              </a:rPr>
              <a:t>Prevención </a:t>
            </a:r>
            <a:r>
              <a:rPr lang="es-MX" sz="2400" dirty="0" smtClean="0">
                <a:solidFill>
                  <a:srgbClr val="000000"/>
                </a:solidFill>
              </a:rPr>
              <a:t>                   Terapia                       Supervivencia</a:t>
            </a:r>
            <a:endParaRPr lang="es-MX" sz="2400" dirty="0">
              <a:solidFill>
                <a:srgbClr val="0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7584" y="26369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Marcador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riesgo</a:t>
            </a:r>
            <a:endParaRPr lang="es-MX" sz="1400" dirty="0">
              <a:solidFill>
                <a:srgbClr val="0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11760" y="263691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Marcador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pronóstico</a:t>
            </a:r>
            <a:endParaRPr lang="es-MX" sz="1400" dirty="0">
              <a:solidFill>
                <a:srgbClr val="00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283968" y="263691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Marcador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predictivo</a:t>
            </a:r>
            <a:endParaRPr lang="es-MX" sz="1400" dirty="0">
              <a:solidFill>
                <a:srgbClr val="0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12160" y="263691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Marcador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</a:rPr>
              <a:t>respuesta</a:t>
            </a:r>
            <a:endParaRPr lang="es-MX" sz="1400" dirty="0">
              <a:solidFill>
                <a:srgbClr val="00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83568" y="3160132"/>
            <a:ext cx="1296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50" dirty="0"/>
              <a:t>Prevención</a:t>
            </a:r>
          </a:p>
          <a:p>
            <a:r>
              <a:rPr lang="es-MX" sz="1250" dirty="0" smtClean="0"/>
              <a:t>Genética</a:t>
            </a:r>
            <a:endParaRPr lang="es-MX" sz="1250" dirty="0"/>
          </a:p>
          <a:p>
            <a:r>
              <a:rPr lang="es-MX" sz="1250" dirty="0"/>
              <a:t>Epidemiología</a:t>
            </a:r>
          </a:p>
          <a:p>
            <a:r>
              <a:rPr lang="es-MX" sz="1250" dirty="0"/>
              <a:t>Patología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267743" y="3160132"/>
            <a:ext cx="16990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50" dirty="0"/>
              <a:t>Oncología clínica</a:t>
            </a:r>
          </a:p>
          <a:p>
            <a:r>
              <a:rPr lang="es-MX" sz="1250" dirty="0"/>
              <a:t>Patología</a:t>
            </a:r>
          </a:p>
          <a:p>
            <a:r>
              <a:rPr lang="es-MX" sz="1250" dirty="0"/>
              <a:t>Radiología</a:t>
            </a:r>
          </a:p>
          <a:p>
            <a:r>
              <a:rPr lang="es-MX" sz="1250" dirty="0"/>
              <a:t>Diagnóstico Molecular</a:t>
            </a:r>
          </a:p>
          <a:p>
            <a:r>
              <a:rPr lang="es-MX" sz="1250" dirty="0"/>
              <a:t>Genética </a:t>
            </a:r>
          </a:p>
          <a:p>
            <a:r>
              <a:rPr lang="es-MX" sz="1250" dirty="0"/>
              <a:t>Inmunología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527428" y="3133839"/>
            <a:ext cx="290946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50" dirty="0"/>
              <a:t>Patología</a:t>
            </a:r>
          </a:p>
          <a:p>
            <a:r>
              <a:rPr lang="es-MX" sz="1250" dirty="0"/>
              <a:t>Diagnóstico Molecular</a:t>
            </a:r>
          </a:p>
          <a:p>
            <a:r>
              <a:rPr lang="es-MX" sz="1250" dirty="0"/>
              <a:t>Genética del Cáncer</a:t>
            </a:r>
          </a:p>
          <a:p>
            <a:r>
              <a:rPr lang="es-MX" sz="1250" dirty="0"/>
              <a:t>Terapéutica en investigación</a:t>
            </a:r>
          </a:p>
          <a:p>
            <a:r>
              <a:rPr lang="es-MX" sz="1250" dirty="0"/>
              <a:t>Inmunología</a:t>
            </a:r>
          </a:p>
          <a:p>
            <a:r>
              <a:rPr lang="es-MX" sz="1250" dirty="0"/>
              <a:t>Investigación de resultados</a:t>
            </a:r>
          </a:p>
          <a:p>
            <a:r>
              <a:rPr lang="es-MX" sz="1250" dirty="0"/>
              <a:t>Efectividad comparativa</a:t>
            </a:r>
          </a:p>
        </p:txBody>
      </p:sp>
      <p:sp>
        <p:nvSpPr>
          <p:cNvPr id="16" name="Rectángulo 15"/>
          <p:cNvSpPr/>
          <p:nvPr/>
        </p:nvSpPr>
        <p:spPr>
          <a:xfrm rot="16200000">
            <a:off x="950975" y="4923599"/>
            <a:ext cx="111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0000"/>
                </a:solidFill>
              </a:rPr>
              <a:t>Pacientes alto riesgo</a:t>
            </a:r>
          </a:p>
        </p:txBody>
      </p:sp>
      <p:sp>
        <p:nvSpPr>
          <p:cNvPr id="17" name="Rectángulo 16"/>
          <p:cNvSpPr/>
          <p:nvPr/>
        </p:nvSpPr>
        <p:spPr>
          <a:xfrm rot="16200000">
            <a:off x="2279515" y="4923599"/>
            <a:ext cx="111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0000"/>
                </a:solidFill>
              </a:rPr>
              <a:t>Bajo riesgo recurrencia</a:t>
            </a:r>
          </a:p>
        </p:txBody>
      </p:sp>
      <p:sp>
        <p:nvSpPr>
          <p:cNvPr id="18" name="Rectángulo 17"/>
          <p:cNvSpPr/>
          <p:nvPr/>
        </p:nvSpPr>
        <p:spPr>
          <a:xfrm rot="16200000">
            <a:off x="3239774" y="4923599"/>
            <a:ext cx="111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0000"/>
                </a:solidFill>
              </a:rPr>
              <a:t>Alto riesgo recurrencia</a:t>
            </a:r>
          </a:p>
        </p:txBody>
      </p:sp>
      <p:sp>
        <p:nvSpPr>
          <p:cNvPr id="19" name="Rectángulo 18"/>
          <p:cNvSpPr/>
          <p:nvPr/>
        </p:nvSpPr>
        <p:spPr>
          <a:xfrm rot="16200000">
            <a:off x="4306705" y="4923599"/>
            <a:ext cx="1117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0000"/>
                </a:solidFill>
              </a:rPr>
              <a:t>Predictores toxicidad</a:t>
            </a:r>
          </a:p>
        </p:txBody>
      </p:sp>
      <p:sp>
        <p:nvSpPr>
          <p:cNvPr id="20" name="Rectángulo 19"/>
          <p:cNvSpPr/>
          <p:nvPr/>
        </p:nvSpPr>
        <p:spPr>
          <a:xfrm rot="16200000">
            <a:off x="5344477" y="4908209"/>
            <a:ext cx="11173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s-MX" sz="1400" dirty="0">
                <a:solidFill>
                  <a:srgbClr val="000000"/>
                </a:solidFill>
              </a:rPr>
              <a:t>Predictores respuesta / resistencia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69007" y="5840970"/>
            <a:ext cx="9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spc="-100" dirty="0">
                <a:solidFill>
                  <a:srgbClr val="000000"/>
                </a:solidFill>
              </a:rPr>
              <a:t>Reducción riesgo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490383" y="5840970"/>
            <a:ext cx="9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spc="-100" dirty="0">
                <a:solidFill>
                  <a:srgbClr val="000000"/>
                </a:solidFill>
              </a:rPr>
              <a:t>Diagnostico temprano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2402571" y="5752486"/>
            <a:ext cx="97865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s-MX" sz="1400" spc="-100" dirty="0">
                <a:solidFill>
                  <a:srgbClr val="000000"/>
                </a:solidFill>
              </a:rPr>
              <a:t>Evitar toxicidad terapia adyuvante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3390416" y="5840970"/>
            <a:ext cx="1037772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s-MX" sz="1400" spc="-100" dirty="0">
                <a:solidFill>
                  <a:srgbClr val="000000"/>
                </a:solidFill>
              </a:rPr>
              <a:t>Terapia adyuvante más intensiva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376030" y="5840970"/>
            <a:ext cx="103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spc="-100" dirty="0">
                <a:solidFill>
                  <a:srgbClr val="000000"/>
                </a:solidFill>
              </a:rPr>
              <a:t>Terapia menos tóxica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413802" y="5840970"/>
            <a:ext cx="97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spc="-100" dirty="0">
                <a:solidFill>
                  <a:srgbClr val="000000"/>
                </a:solidFill>
              </a:rPr>
              <a:t>Terapia más eficaz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483213" y="5661248"/>
            <a:ext cx="2350977" cy="9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s-MX" sz="1400" dirty="0">
                <a:solidFill>
                  <a:schemeClr val="bg1"/>
                </a:solidFill>
              </a:rPr>
              <a:t>Quimioterapia</a:t>
            </a:r>
          </a:p>
          <a:p>
            <a:pPr>
              <a:lnSpc>
                <a:spcPts val="1300"/>
              </a:lnSpc>
            </a:pPr>
            <a:r>
              <a:rPr lang="es-MX" sz="1400" dirty="0">
                <a:solidFill>
                  <a:schemeClr val="bg1"/>
                </a:solidFill>
              </a:rPr>
              <a:t>Terapia dirigida</a:t>
            </a:r>
          </a:p>
          <a:p>
            <a:pPr>
              <a:lnSpc>
                <a:spcPts val="1300"/>
              </a:lnSpc>
            </a:pPr>
            <a:r>
              <a:rPr lang="es-MX" sz="1400" dirty="0">
                <a:solidFill>
                  <a:schemeClr val="bg1"/>
                </a:solidFill>
              </a:rPr>
              <a:t>Inmunoterapia / Vacunas</a:t>
            </a:r>
          </a:p>
          <a:p>
            <a:pPr>
              <a:lnSpc>
                <a:spcPts val="1300"/>
              </a:lnSpc>
            </a:pPr>
            <a:r>
              <a:rPr lang="es-MX" sz="1400" dirty="0">
                <a:solidFill>
                  <a:schemeClr val="bg1"/>
                </a:solidFill>
              </a:rPr>
              <a:t>Cirugía</a:t>
            </a:r>
          </a:p>
          <a:p>
            <a:pPr>
              <a:lnSpc>
                <a:spcPts val="1300"/>
              </a:lnSpc>
            </a:pPr>
            <a:r>
              <a:rPr lang="es-MX" sz="1400" dirty="0">
                <a:solidFill>
                  <a:schemeClr val="bg1"/>
                </a:solidFill>
              </a:rPr>
              <a:t>Radiación</a:t>
            </a:r>
          </a:p>
        </p:txBody>
      </p:sp>
    </p:spTree>
    <p:extLst>
      <p:ext uri="{BB962C8B-B14F-4D97-AF65-F5344CB8AC3E}">
        <p14:creationId xmlns:p14="http://schemas.microsoft.com/office/powerpoint/2010/main" val="37168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Diseño estudio personalizado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836712"/>
            <a:ext cx="8294636" cy="5758646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Lopez-Chavez A et al. Journal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Oncology</a:t>
            </a:r>
            <a:r>
              <a:rPr lang="fr-FR" dirty="0"/>
              <a:t>. Vol 33-9; 2015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899592" y="234888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Selección</a:t>
            </a:r>
          </a:p>
          <a:p>
            <a:r>
              <a:rPr lang="es-MX" dirty="0" smtClean="0"/>
              <a:t>Molecular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899592" y="353445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Asignar </a:t>
            </a:r>
            <a:r>
              <a:rPr lang="es-MX" dirty="0"/>
              <a:t>tratamiento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19188" y="4509120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Análisis estadístico </a:t>
            </a:r>
            <a:r>
              <a:rPr lang="es-MX" dirty="0"/>
              <a:t>por histología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01145" y="2653322"/>
            <a:ext cx="844500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Mutación</a:t>
            </a:r>
            <a:endParaRPr lang="es-MX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332933" y="2794580"/>
            <a:ext cx="844500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Mutación</a:t>
            </a:r>
            <a:endParaRPr lang="es-MX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399733" y="2743780"/>
            <a:ext cx="844500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Mutación</a:t>
            </a:r>
            <a:endParaRPr lang="es-MX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04633" y="2438980"/>
            <a:ext cx="844500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Mutación</a:t>
            </a:r>
            <a:endParaRPr lang="es-MX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609533" y="2591380"/>
            <a:ext cx="844500" cy="28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Mutación</a:t>
            </a:r>
            <a:endParaRPr lang="es-MX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632699" y="2591380"/>
            <a:ext cx="81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(otros, todos)</a:t>
            </a:r>
            <a:endParaRPr lang="es-MX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632699" y="3857616"/>
            <a:ext cx="81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Cuidado</a:t>
            </a:r>
          </a:p>
          <a:p>
            <a:pPr algn="ctr"/>
            <a:r>
              <a:rPr lang="es-MX" sz="1200" dirty="0" smtClean="0"/>
              <a:t>estándar </a:t>
            </a:r>
            <a:endParaRPr lang="es-MX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322612" y="516150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1    2     3      4   5      6     7    8    9    10  11    12  13  14  15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914900" y="6016616"/>
            <a:ext cx="102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 smtClean="0"/>
              <a:t>Progresón</a:t>
            </a:r>
            <a:r>
              <a:rPr lang="es-MX" sz="1200" dirty="0" smtClean="0"/>
              <a:t> enfermedad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914900" y="909709"/>
            <a:ext cx="102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Biopsia y perfil molecular</a:t>
            </a:r>
          </a:p>
        </p:txBody>
      </p:sp>
    </p:spTree>
    <p:extLst>
      <p:ext uri="{BB962C8B-B14F-4D97-AF65-F5344CB8AC3E}">
        <p14:creationId xmlns:p14="http://schemas.microsoft.com/office/powerpoint/2010/main" val="147356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Beneficio terapia personalizada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60848"/>
            <a:ext cx="8869004" cy="3305504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/>
              <a:t>Schwaederle</a:t>
            </a:r>
            <a:r>
              <a:rPr lang="es-MX" dirty="0"/>
              <a:t> M et al. J </a:t>
            </a:r>
            <a:r>
              <a:rPr lang="es-MX" dirty="0" err="1"/>
              <a:t>Clin</a:t>
            </a:r>
            <a:r>
              <a:rPr lang="es-MX" dirty="0"/>
              <a:t> </a:t>
            </a:r>
            <a:r>
              <a:rPr lang="es-MX" dirty="0" err="1"/>
              <a:t>Oncol</a:t>
            </a:r>
            <a:r>
              <a:rPr lang="es-MX" dirty="0"/>
              <a:t> 33:3817-3825. 2015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05702" y="2276872"/>
            <a:ext cx="1296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/>
              <a:t>Análisis combinado</a:t>
            </a:r>
          </a:p>
          <a:p>
            <a:r>
              <a:rPr lang="es-MX" sz="1050" dirty="0" err="1"/>
              <a:t>Metaanálisis</a:t>
            </a:r>
            <a:endParaRPr lang="es-MX" sz="1050" dirty="0"/>
          </a:p>
        </p:txBody>
      </p:sp>
      <p:sp>
        <p:nvSpPr>
          <p:cNvPr id="8" name="Rectángulo 7"/>
          <p:cNvSpPr/>
          <p:nvPr/>
        </p:nvSpPr>
        <p:spPr>
          <a:xfrm>
            <a:off x="4872052" y="2276872"/>
            <a:ext cx="1296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/>
              <a:t>Análisis combinado</a:t>
            </a:r>
          </a:p>
          <a:p>
            <a:r>
              <a:rPr lang="es-MX" sz="1050" dirty="0" err="1"/>
              <a:t>Metaanálisis</a:t>
            </a:r>
            <a:endParaRPr lang="es-MX" sz="1050" dirty="0"/>
          </a:p>
        </p:txBody>
      </p:sp>
      <p:sp>
        <p:nvSpPr>
          <p:cNvPr id="11" name="Rectángulo 10"/>
          <p:cNvSpPr/>
          <p:nvPr/>
        </p:nvSpPr>
        <p:spPr>
          <a:xfrm>
            <a:off x="7845387" y="2276872"/>
            <a:ext cx="1296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/>
              <a:t>Análisis combinado</a:t>
            </a:r>
          </a:p>
          <a:p>
            <a:r>
              <a:rPr lang="es-MX" sz="1050" dirty="0" err="1"/>
              <a:t>Metaanálisis</a:t>
            </a:r>
            <a:endParaRPr lang="es-MX" sz="105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69775" y="2276872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40</a:t>
            </a:r>
            <a:endParaRPr lang="es-MX" sz="1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69775" y="2616006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35</a:t>
            </a:r>
            <a:endParaRPr lang="es-MX" sz="1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69775" y="291553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30</a:t>
            </a:r>
            <a:endParaRPr lang="es-MX" sz="1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69775" y="3214529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25</a:t>
            </a:r>
            <a:endParaRPr lang="es-MX" sz="1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69775" y="3512394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20</a:t>
            </a:r>
            <a:endParaRPr lang="es-MX" sz="1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69775" y="3842517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15</a:t>
            </a:r>
            <a:endParaRPr lang="es-MX" sz="10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69775" y="414023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10</a:t>
            </a:r>
            <a:endParaRPr lang="es-MX" sz="1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69775" y="4450051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5</a:t>
            </a:r>
            <a:endParaRPr lang="es-MX" sz="1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410328" y="2276872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8</a:t>
            </a:r>
            <a:endParaRPr lang="es-MX" sz="10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410328" y="2616006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7</a:t>
            </a:r>
            <a:endParaRPr lang="es-MX" sz="10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410328" y="291553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6</a:t>
            </a:r>
            <a:endParaRPr lang="es-MX" sz="10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410328" y="3214529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5</a:t>
            </a:r>
            <a:endParaRPr lang="es-MX" sz="10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410328" y="3512394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4</a:t>
            </a:r>
            <a:endParaRPr lang="es-MX" sz="10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3410328" y="3842517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3</a:t>
            </a:r>
            <a:endParaRPr lang="es-MX" sz="10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3410328" y="414023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2</a:t>
            </a:r>
            <a:endParaRPr lang="es-MX" sz="10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3410328" y="4450051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</a:t>
            </a:r>
            <a:endParaRPr lang="es-MX" sz="10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372200" y="2276872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20</a:t>
            </a:r>
            <a:endParaRPr lang="es-MX" sz="10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372200" y="2523376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18</a:t>
            </a:r>
            <a:endParaRPr lang="es-MX" sz="10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6379820" y="276313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16</a:t>
            </a:r>
            <a:endParaRPr lang="es-MX" sz="10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6379820" y="3039269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14</a:t>
            </a:r>
            <a:endParaRPr lang="es-MX" sz="10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6379820" y="3268554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12</a:t>
            </a:r>
            <a:endParaRPr lang="es-MX" sz="10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6387440" y="3530097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10</a:t>
            </a:r>
            <a:endParaRPr lang="es-MX" sz="10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6433160" y="3766858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8</a:t>
            </a:r>
            <a:endParaRPr lang="es-MX" sz="10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6433160" y="4015711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6</a:t>
            </a:r>
            <a:endParaRPr lang="es-MX" sz="10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765174" y="4869666"/>
            <a:ext cx="208105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Personalizado        No personalizado</a:t>
            </a:r>
            <a:endParaRPr lang="es-MX" sz="10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3763108" y="4869666"/>
            <a:ext cx="208105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Personalizado        No personalizado</a:t>
            </a:r>
            <a:endParaRPr lang="es-MX" sz="10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6761042" y="4869666"/>
            <a:ext cx="208105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Personalizado        No personalizado</a:t>
            </a:r>
            <a:endParaRPr lang="es-MX" sz="10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411479" y="4726047"/>
            <a:ext cx="325511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0</a:t>
            </a:r>
            <a:endParaRPr lang="es-MX" sz="10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3431133" y="4726047"/>
            <a:ext cx="325511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0</a:t>
            </a:r>
            <a:endParaRPr lang="es-MX" sz="10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6396635" y="4726047"/>
            <a:ext cx="325511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0</a:t>
            </a:r>
            <a:endParaRPr lang="es-MX" sz="10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6433160" y="4247237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4</a:t>
            </a:r>
            <a:endParaRPr lang="es-MX" sz="1000" dirty="0"/>
          </a:p>
        </p:txBody>
      </p:sp>
      <p:sp>
        <p:nvSpPr>
          <p:cNvPr id="43" name="CuadroTexto 42"/>
          <p:cNvSpPr txBox="1"/>
          <p:nvPr/>
        </p:nvSpPr>
        <p:spPr>
          <a:xfrm>
            <a:off x="6433160" y="4496090"/>
            <a:ext cx="36721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MX" sz="1000" dirty="0" smtClean="0"/>
              <a:t>2</a:t>
            </a:r>
            <a:endParaRPr lang="es-MX" sz="1000" dirty="0"/>
          </a:p>
        </p:txBody>
      </p:sp>
      <p:sp>
        <p:nvSpPr>
          <p:cNvPr id="44" name="CuadroTexto 43"/>
          <p:cNvSpPr txBox="1"/>
          <p:nvPr/>
        </p:nvSpPr>
        <p:spPr>
          <a:xfrm rot="16200000">
            <a:off x="4795284" y="3210890"/>
            <a:ext cx="304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Mediana sobrevida global (meses, 95%)</a:t>
            </a:r>
            <a:endParaRPr lang="es-MX" sz="1200" dirty="0"/>
          </a:p>
        </p:txBody>
      </p:sp>
      <p:sp>
        <p:nvSpPr>
          <p:cNvPr id="45" name="Rectángulo 44"/>
          <p:cNvSpPr/>
          <p:nvPr/>
        </p:nvSpPr>
        <p:spPr>
          <a:xfrm rot="16200000">
            <a:off x="-627235" y="3523343"/>
            <a:ext cx="1800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/>
              <a:t>Tasa respuesta (%,95% IC)</a:t>
            </a:r>
          </a:p>
        </p:txBody>
      </p:sp>
      <p:sp>
        <p:nvSpPr>
          <p:cNvPr id="46" name="Rectángulo 45"/>
          <p:cNvSpPr/>
          <p:nvPr/>
        </p:nvSpPr>
        <p:spPr>
          <a:xfrm rot="16200000">
            <a:off x="1913502" y="3416373"/>
            <a:ext cx="2779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/>
              <a:t>Mediana libre progresión (meses, 95% IC)</a:t>
            </a:r>
          </a:p>
        </p:txBody>
      </p:sp>
    </p:spTree>
    <p:extLst>
      <p:ext uri="{BB962C8B-B14F-4D97-AF65-F5344CB8AC3E}">
        <p14:creationId xmlns:p14="http://schemas.microsoft.com/office/powerpoint/2010/main" val="18077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1632282"/>
            <a:ext cx="818676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600" i="1" dirty="0" smtClean="0"/>
              <a:t>“Creemos que puede servir para mapear el punto de origen y la evolución del cáncer, y desarrollar biomarcadores que permitan hacer el seguimiento de la enfermedad”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7686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altLang="es-MX" sz="2400" b="1" i="1" dirty="0" smtClean="0">
                <a:solidFill>
                  <a:srgbClr val="FFC000"/>
                </a:solidFill>
              </a:rPr>
              <a:t>El objetivo de la medicina de precisión es aprovechar nuevo conocimiento y tecnología para optimizar tiempo y orientación de intervenciones con beneficio terapéutico máximo</a:t>
            </a:r>
            <a:endParaRPr lang="es-MX" altLang="es-MX" sz="2400" b="1" i="1" dirty="0">
              <a:solidFill>
                <a:srgbClr val="FFC000"/>
              </a:solidFill>
            </a:endParaRPr>
          </a:p>
        </p:txBody>
      </p:sp>
      <p:pic>
        <p:nvPicPr>
          <p:cNvPr id="6" name="Picture 2" descr="Resultado de imagen para the human genome project">
            <a:extLst>
              <a:ext uri="{FF2B5EF4-FFF2-40B4-BE49-F238E27FC236}">
                <a16:creationId xmlns="" xmlns:a16="http://schemas.microsoft.com/office/drawing/2014/main" id="{A0CBE79F-4F9B-41D5-8A01-0B29286C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51006"/>
            <a:ext cx="3727238" cy="3618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316" y="116632"/>
            <a:ext cx="8229600" cy="1143000"/>
          </a:xfrm>
        </p:spPr>
        <p:txBody>
          <a:bodyPr/>
          <a:lstStyle/>
          <a:p>
            <a:r>
              <a:rPr lang="es-MX" dirty="0" smtClean="0"/>
              <a:t>Proyecto del genoma humano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14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Medicina de precisión como estrategia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776"/>
            <a:ext cx="8229600" cy="4889544"/>
          </a:xfrm>
        </p:spPr>
        <p:txBody>
          <a:bodyPr/>
          <a:lstStyle/>
          <a:p>
            <a:r>
              <a:rPr lang="es-MX" b="1" dirty="0" smtClean="0"/>
              <a:t>Promesa: </a:t>
            </a:r>
            <a:r>
              <a:rPr lang="es-MX" b="1" i="1" dirty="0" smtClean="0">
                <a:solidFill>
                  <a:srgbClr val="FFC000"/>
                </a:solidFill>
              </a:rPr>
              <a:t>tratamiento</a:t>
            </a:r>
            <a:r>
              <a:rPr lang="es-MX" dirty="0" smtClean="0"/>
              <a:t> correcto, en el  </a:t>
            </a:r>
            <a:r>
              <a:rPr lang="es-MX" b="1" i="1" dirty="0" smtClean="0">
                <a:solidFill>
                  <a:srgbClr val="FFC000"/>
                </a:solidFill>
              </a:rPr>
              <a:t>momento</a:t>
            </a:r>
            <a:r>
              <a:rPr lang="es-MX" dirty="0" smtClean="0"/>
              <a:t> correcto a la </a:t>
            </a:r>
            <a:r>
              <a:rPr lang="es-MX" b="1" i="1" dirty="0" smtClean="0">
                <a:solidFill>
                  <a:srgbClr val="FFC000"/>
                </a:solidFill>
              </a:rPr>
              <a:t>persona</a:t>
            </a:r>
            <a:r>
              <a:rPr lang="es-MX" dirty="0" smtClean="0"/>
              <a:t> correcta</a:t>
            </a:r>
          </a:p>
          <a:p>
            <a:r>
              <a:rPr lang="es-MX" dirty="0" smtClean="0"/>
              <a:t>Como ventaja el potencial del “</a:t>
            </a:r>
            <a:r>
              <a:rPr lang="es-MX" dirty="0" err="1" smtClean="0"/>
              <a:t>big</a:t>
            </a:r>
            <a:r>
              <a:rPr lang="es-MX" dirty="0" smtClean="0"/>
              <a:t> data” para información de bases de datos para predecir y prevenir enfermedades</a:t>
            </a:r>
          </a:p>
          <a:p>
            <a:r>
              <a:rPr lang="es-MX" dirty="0" smtClean="0"/>
              <a:t>Proyecto del genoma humano 2014 </a:t>
            </a:r>
          </a:p>
          <a:p>
            <a:r>
              <a:rPr lang="es-MX" dirty="0" smtClean="0"/>
              <a:t>Globalizar con inversión China para 2030</a:t>
            </a:r>
          </a:p>
          <a:p>
            <a:endParaRPr lang="es-MX" dirty="0"/>
          </a:p>
        </p:txBody>
      </p:sp>
      <p:sp>
        <p:nvSpPr>
          <p:cNvPr id="4" name="TextBox 3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smtClean="0"/>
              <a:t>Pujol G, Coalición Medicina Personalizada 2016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2976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800" dirty="0" smtClean="0"/>
              <a:t>Cambiando paradigma de la terapia del cáncer: medicina de precisión mediante secuenciación de próxima generación</a:t>
            </a:r>
            <a:endParaRPr lang="es-MX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357522" y="6581001"/>
            <a:ext cx="5786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 smtClean="0"/>
              <a:t>Xue</a:t>
            </a:r>
            <a:r>
              <a:rPr lang="es-MX" sz="1200" dirty="0" smtClean="0"/>
              <a:t> Y et al. </a:t>
            </a:r>
            <a:r>
              <a:rPr lang="es-MX" sz="1200" dirty="0" err="1" smtClean="0"/>
              <a:t>Cancer</a:t>
            </a:r>
            <a:r>
              <a:rPr lang="es-MX" sz="1200" dirty="0" smtClean="0"/>
              <a:t> </a:t>
            </a:r>
            <a:r>
              <a:rPr lang="es-MX" sz="1200" dirty="0" err="1" smtClean="0"/>
              <a:t>Biol</a:t>
            </a:r>
            <a:r>
              <a:rPr lang="es-MX" sz="1200" dirty="0" smtClean="0"/>
              <a:t> </a:t>
            </a:r>
            <a:r>
              <a:rPr lang="es-MX" sz="1200" dirty="0" err="1" smtClean="0"/>
              <a:t>Med</a:t>
            </a:r>
            <a:r>
              <a:rPr lang="es-MX" sz="1200" dirty="0" smtClean="0"/>
              <a:t>: 2016</a:t>
            </a:r>
            <a:endParaRPr lang="es-MX" sz="1200" dirty="0"/>
          </a:p>
        </p:txBody>
      </p:sp>
      <p:sp>
        <p:nvSpPr>
          <p:cNvPr id="5" name="Rectangle 4"/>
          <p:cNvSpPr/>
          <p:nvPr/>
        </p:nvSpPr>
        <p:spPr>
          <a:xfrm>
            <a:off x="214303" y="3786190"/>
            <a:ext cx="1571636" cy="121444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b="1" dirty="0" smtClean="0">
                <a:solidFill>
                  <a:srgbClr val="FFC000"/>
                </a:solidFill>
              </a:rPr>
              <a:t>Seleccionar medicamento</a:t>
            </a:r>
          </a:p>
          <a:p>
            <a:pPr algn="ctr"/>
            <a:r>
              <a:rPr lang="es-MX" b="1" dirty="0" smtClean="0">
                <a:solidFill>
                  <a:srgbClr val="FFC000"/>
                </a:solidFill>
              </a:rPr>
              <a:t>Panel genético</a:t>
            </a:r>
            <a:endParaRPr lang="es-MX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0242" y="3786190"/>
            <a:ext cx="1571636" cy="64294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 fontScale="92500" lnSpcReduction="20000"/>
          </a:bodyPr>
          <a:lstStyle/>
          <a:p>
            <a:pPr algn="ctr"/>
            <a:r>
              <a:rPr lang="es-MX" dirty="0" smtClean="0"/>
              <a:t>Base de datos medicamento cáncer</a:t>
            </a:r>
            <a:endParaRPr lang="es-MX" dirty="0"/>
          </a:p>
        </p:txBody>
      </p:sp>
      <p:sp>
        <p:nvSpPr>
          <p:cNvPr id="7" name="Rectangle 6"/>
          <p:cNvSpPr/>
          <p:nvPr/>
        </p:nvSpPr>
        <p:spPr>
          <a:xfrm>
            <a:off x="3786181" y="3786190"/>
            <a:ext cx="1571636" cy="121444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 fontScale="92500" lnSpcReduction="10000"/>
          </a:bodyPr>
          <a:lstStyle/>
          <a:p>
            <a:pPr algn="ctr"/>
            <a:r>
              <a:rPr lang="es-MX" dirty="0" smtClean="0"/>
              <a:t>Pruebas de diagnóstico complementaria para vías de señalización</a:t>
            </a:r>
            <a:endParaRPr lang="es-MX" dirty="0"/>
          </a:p>
        </p:txBody>
      </p:sp>
      <p:sp>
        <p:nvSpPr>
          <p:cNvPr id="8" name="Rectangle 7"/>
          <p:cNvSpPr/>
          <p:nvPr/>
        </p:nvSpPr>
        <p:spPr>
          <a:xfrm>
            <a:off x="5572120" y="3786190"/>
            <a:ext cx="1571636" cy="121444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smtClean="0"/>
              <a:t>Identificando terapias dirigidas no aprobadas</a:t>
            </a:r>
            <a:endParaRPr lang="es-MX" dirty="0"/>
          </a:p>
        </p:txBody>
      </p:sp>
      <p:sp>
        <p:nvSpPr>
          <p:cNvPr id="9" name="Rectangle 8"/>
          <p:cNvSpPr/>
          <p:nvPr/>
        </p:nvSpPr>
        <p:spPr>
          <a:xfrm>
            <a:off x="7358059" y="3786190"/>
            <a:ext cx="1571636" cy="121444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smtClean="0"/>
              <a:t>Biomarcadores no invasivos </a:t>
            </a:r>
            <a:r>
              <a:rPr lang="es-MX" dirty="0" err="1" smtClean="0"/>
              <a:t>ctDNA</a:t>
            </a:r>
            <a:r>
              <a:rPr lang="es-MX" dirty="0" smtClean="0"/>
              <a:t> neoantígenos </a:t>
            </a:r>
            <a:endParaRPr lang="es-MX" dirty="0"/>
          </a:p>
        </p:txBody>
      </p:sp>
      <p:sp>
        <p:nvSpPr>
          <p:cNvPr id="10" name="Rectangle 9"/>
          <p:cNvSpPr/>
          <p:nvPr/>
        </p:nvSpPr>
        <p:spPr>
          <a:xfrm>
            <a:off x="928662" y="2285992"/>
            <a:ext cx="1928858" cy="7143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smtClean="0"/>
              <a:t>Paciente correcto</a:t>
            </a:r>
            <a:endParaRPr lang="es-MX" dirty="0"/>
          </a:p>
        </p:txBody>
      </p:sp>
      <p:sp>
        <p:nvSpPr>
          <p:cNvPr id="11" name="Rectangle 10"/>
          <p:cNvSpPr/>
          <p:nvPr/>
        </p:nvSpPr>
        <p:spPr>
          <a:xfrm>
            <a:off x="3607571" y="2285992"/>
            <a:ext cx="1928858" cy="7143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 fontScale="92500" lnSpcReduction="10000"/>
          </a:bodyPr>
          <a:lstStyle/>
          <a:p>
            <a:pPr algn="ctr"/>
            <a:r>
              <a:rPr lang="es-MX" dirty="0" smtClean="0"/>
              <a:t>Identificar medicamento correcto</a:t>
            </a:r>
            <a:endParaRPr lang="es-MX" dirty="0"/>
          </a:p>
        </p:txBody>
      </p:sp>
      <p:sp>
        <p:nvSpPr>
          <p:cNvPr id="12" name="Rectangle 11"/>
          <p:cNvSpPr/>
          <p:nvPr/>
        </p:nvSpPr>
        <p:spPr>
          <a:xfrm>
            <a:off x="6286480" y="2285992"/>
            <a:ext cx="1928858" cy="7143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smtClean="0"/>
              <a:t>Tiempo correcto dosis correcta</a:t>
            </a:r>
            <a:endParaRPr lang="es-MX" dirty="0"/>
          </a:p>
        </p:txBody>
      </p:sp>
      <p:sp>
        <p:nvSpPr>
          <p:cNvPr id="13" name="Rectangle 12"/>
          <p:cNvSpPr/>
          <p:nvPr/>
        </p:nvSpPr>
        <p:spPr>
          <a:xfrm>
            <a:off x="2000242" y="4786322"/>
            <a:ext cx="1571636" cy="64294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smtClean="0"/>
              <a:t>Diseño clínico nuevo</a:t>
            </a:r>
            <a:endParaRPr lang="es-MX" dirty="0"/>
          </a:p>
        </p:txBody>
      </p:sp>
      <p:sp>
        <p:nvSpPr>
          <p:cNvPr id="14" name="Rectangle 13"/>
          <p:cNvSpPr/>
          <p:nvPr/>
        </p:nvSpPr>
        <p:spPr>
          <a:xfrm>
            <a:off x="4214808" y="6072206"/>
            <a:ext cx="714382" cy="35719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>
            <a:normAutofit/>
          </a:bodyPr>
          <a:lstStyle/>
          <a:p>
            <a:pPr algn="ctr"/>
            <a:r>
              <a:rPr lang="es-MX" dirty="0" err="1" smtClean="0"/>
              <a:t>NGS</a:t>
            </a:r>
            <a:endParaRPr lang="es-MX" dirty="0"/>
          </a:p>
        </p:txBody>
      </p:sp>
      <p:sp>
        <p:nvSpPr>
          <p:cNvPr id="15" name="TextBox 14"/>
          <p:cNvSpPr txBox="1"/>
          <p:nvPr/>
        </p:nvSpPr>
        <p:spPr>
          <a:xfrm>
            <a:off x="1643042" y="1500174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MX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Medicina de precisión</a:t>
            </a:r>
            <a:endParaRPr lang="es-MX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5" idx="0"/>
            <a:endCxn id="10" idx="2"/>
          </p:cNvCxnSpPr>
          <p:nvPr/>
        </p:nvCxnSpPr>
        <p:spPr>
          <a:xfrm rot="5400000" flipH="1" flipV="1">
            <a:off x="1053697" y="2946796"/>
            <a:ext cx="785818" cy="892970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0"/>
            <a:endCxn id="10" idx="2"/>
          </p:cNvCxnSpPr>
          <p:nvPr/>
        </p:nvCxnSpPr>
        <p:spPr>
          <a:xfrm rot="16200000" flipV="1">
            <a:off x="1946667" y="2946796"/>
            <a:ext cx="785818" cy="892969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0"/>
            <a:endCxn id="11" idx="2"/>
          </p:cNvCxnSpPr>
          <p:nvPr/>
        </p:nvCxnSpPr>
        <p:spPr>
          <a:xfrm rot="5400000" flipH="1" flipV="1">
            <a:off x="4179090" y="3393281"/>
            <a:ext cx="785818" cy="1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0"/>
            <a:endCxn id="11" idx="2"/>
          </p:cNvCxnSpPr>
          <p:nvPr/>
        </p:nvCxnSpPr>
        <p:spPr>
          <a:xfrm rot="5400000" flipH="1" flipV="1">
            <a:off x="3286121" y="2500311"/>
            <a:ext cx="785818" cy="1785940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0"/>
            <a:endCxn id="11" idx="2"/>
          </p:cNvCxnSpPr>
          <p:nvPr/>
        </p:nvCxnSpPr>
        <p:spPr>
          <a:xfrm rot="16200000" flipV="1">
            <a:off x="5072060" y="2500312"/>
            <a:ext cx="785818" cy="1785938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0"/>
            <a:endCxn id="12" idx="2"/>
          </p:cNvCxnSpPr>
          <p:nvPr/>
        </p:nvCxnSpPr>
        <p:spPr>
          <a:xfrm rot="16200000" flipV="1">
            <a:off x="7304484" y="2946797"/>
            <a:ext cx="785818" cy="892968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Left Brace 29"/>
          <p:cNvSpPr/>
          <p:nvPr/>
        </p:nvSpPr>
        <p:spPr>
          <a:xfrm rot="16200000">
            <a:off x="4429124" y="1071546"/>
            <a:ext cx="285752" cy="885831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1" name="Straight Arrow Connector 30"/>
          <p:cNvCxnSpPr>
            <a:stCxn id="14" idx="0"/>
            <a:endCxn id="30" idx="1"/>
          </p:cNvCxnSpPr>
          <p:nvPr/>
        </p:nvCxnSpPr>
        <p:spPr>
          <a:xfrm rot="5400000" flipH="1" flipV="1">
            <a:off x="4357685" y="5857892"/>
            <a:ext cx="428628" cy="1"/>
          </a:xfrm>
          <a:prstGeom prst="straightConnector1">
            <a:avLst/>
          </a:prstGeom>
          <a:ln w="28575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572000" y="570287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Permite</a:t>
            </a:r>
            <a:endParaRPr lang="es-MX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62582" y="1573659"/>
            <a:ext cx="8181384" cy="1785950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77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Biopsia líquida </a:t>
            </a:r>
            <a:br>
              <a:rPr lang="es-MX" dirty="0" smtClean="0"/>
            </a:br>
            <a:r>
              <a:rPr lang="es-MX" sz="3100" dirty="0" smtClean="0"/>
              <a:t>Generalidades</a:t>
            </a:r>
            <a:endParaRPr lang="es-MX" sz="31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/>
              <a:t>Noviembre </a:t>
            </a:r>
            <a:r>
              <a:rPr lang="es-MX" dirty="0" smtClean="0"/>
              <a:t>2018 identificó 8 </a:t>
            </a:r>
            <a:r>
              <a:rPr lang="es-MX" dirty="0"/>
              <a:t>tipos de </a:t>
            </a:r>
            <a:r>
              <a:rPr lang="es-MX" dirty="0" smtClean="0"/>
              <a:t>cáncer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Capaz de </a:t>
            </a:r>
            <a:r>
              <a:rPr lang="es-MX" dirty="0"/>
              <a:t>identificar </a:t>
            </a:r>
            <a:r>
              <a:rPr lang="es-MX" dirty="0" smtClean="0"/>
              <a:t>metástasis </a:t>
            </a:r>
            <a:r>
              <a:rPr lang="es-MX" dirty="0"/>
              <a:t>o </a:t>
            </a:r>
            <a:r>
              <a:rPr lang="es-MX" b="1" dirty="0" smtClean="0">
                <a:solidFill>
                  <a:srgbClr val="FF6600"/>
                </a:solidFill>
              </a:rPr>
              <a:t>recurrencias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Monitoreo éxito quimioterapia </a:t>
            </a:r>
            <a:r>
              <a:rPr lang="es-MX" dirty="0"/>
              <a:t>con </a:t>
            </a:r>
            <a:r>
              <a:rPr lang="es-MX" b="1" dirty="0">
                <a:solidFill>
                  <a:srgbClr val="FF6600"/>
                </a:solidFill>
              </a:rPr>
              <a:t>medicamentos</a:t>
            </a:r>
            <a:r>
              <a:rPr lang="es-MX" dirty="0"/>
              <a:t> de diseño </a:t>
            </a:r>
            <a:r>
              <a:rPr lang="es-MX" b="1" dirty="0">
                <a:solidFill>
                  <a:srgbClr val="FF6600"/>
                </a:solidFill>
              </a:rPr>
              <a:t>a la</a:t>
            </a:r>
            <a:r>
              <a:rPr lang="es-MX" b="1" dirty="0"/>
              <a:t> </a:t>
            </a:r>
            <a:r>
              <a:rPr lang="es-MX" b="1" dirty="0" smtClean="0">
                <a:solidFill>
                  <a:srgbClr val="FF6600"/>
                </a:solidFill>
              </a:rPr>
              <a:t>medida</a:t>
            </a:r>
            <a:endParaRPr lang="es-MX" b="1" dirty="0">
              <a:solidFill>
                <a:srgbClr val="FF66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/>
              <a:t>Se basa </a:t>
            </a:r>
            <a:r>
              <a:rPr lang="es-MX" dirty="0" smtClean="0"/>
              <a:t>en análisis pequeños </a:t>
            </a:r>
            <a:r>
              <a:rPr lang="es-MX" dirty="0"/>
              <a:t>fragmentos, material tumoral, células de cáncer en fluidos, </a:t>
            </a:r>
            <a:endParaRPr lang="es-MX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Analiza </a:t>
            </a:r>
            <a:r>
              <a:rPr lang="es-MX" b="1" dirty="0" smtClean="0">
                <a:solidFill>
                  <a:srgbClr val="FF6600"/>
                </a:solidFill>
              </a:rPr>
              <a:t>DNA</a:t>
            </a:r>
            <a:r>
              <a:rPr lang="es-MX" dirty="0"/>
              <a:t>, </a:t>
            </a:r>
            <a:r>
              <a:rPr lang="es-MX" b="1" dirty="0">
                <a:solidFill>
                  <a:srgbClr val="FF6600"/>
                </a:solidFill>
              </a:rPr>
              <a:t>RNA</a:t>
            </a:r>
            <a:r>
              <a:rPr lang="es-MX" dirty="0"/>
              <a:t>, </a:t>
            </a:r>
            <a:r>
              <a:rPr lang="es-MX" b="1" dirty="0">
                <a:solidFill>
                  <a:srgbClr val="FF6600"/>
                </a:solidFill>
              </a:rPr>
              <a:t>Proteínas</a:t>
            </a:r>
            <a:r>
              <a:rPr lang="es-MX" dirty="0"/>
              <a:t>, </a:t>
            </a:r>
            <a:r>
              <a:rPr lang="es-MX" b="1" dirty="0" err="1" smtClean="0">
                <a:solidFill>
                  <a:srgbClr val="FF6600"/>
                </a:solidFill>
              </a:rPr>
              <a:t>exosomas</a:t>
            </a:r>
            <a:r>
              <a:rPr lang="es-MX" b="1" dirty="0" smtClean="0">
                <a:solidFill>
                  <a:srgbClr val="FF6600"/>
                </a:solidFill>
              </a:rPr>
              <a:t> </a:t>
            </a:r>
            <a:r>
              <a:rPr lang="es-MX" dirty="0" smtClean="0"/>
              <a:t>en </a:t>
            </a:r>
            <a:r>
              <a:rPr lang="es-MX" dirty="0"/>
              <a:t>células en sangre, orina, LCR o saliva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Detecta 70- </a:t>
            </a:r>
            <a:r>
              <a:rPr lang="es-MX" b="1" dirty="0">
                <a:solidFill>
                  <a:srgbClr val="FF6600"/>
                </a:solidFill>
              </a:rPr>
              <a:t>80 % de </a:t>
            </a:r>
            <a:r>
              <a:rPr lang="es-MX" b="1" dirty="0" smtClean="0">
                <a:solidFill>
                  <a:srgbClr val="FF6600"/>
                </a:solidFill>
              </a:rPr>
              <a:t>cánceres</a:t>
            </a:r>
            <a:endParaRPr lang="es-MX" b="1" dirty="0">
              <a:solidFill>
                <a:srgbClr val="FF6600"/>
              </a:solidFill>
            </a:endParaRPr>
          </a:p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43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Biopsia líquida</a:t>
            </a:r>
            <a:br>
              <a:rPr lang="es-MX" dirty="0" smtClean="0"/>
            </a:br>
            <a:r>
              <a:rPr lang="es-MX" sz="3100" dirty="0" smtClean="0"/>
              <a:t>Alcances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>
                <a:solidFill>
                  <a:srgbClr val="FF6600"/>
                </a:solidFill>
              </a:rPr>
              <a:t>Diagnóstico rápido </a:t>
            </a:r>
            <a:r>
              <a:rPr lang="es-MX" dirty="0">
                <a:solidFill>
                  <a:srgbClr val="FF6600"/>
                </a:solidFill>
              </a:rPr>
              <a:t>y eficiente </a:t>
            </a:r>
            <a:r>
              <a:rPr lang="es-MX" dirty="0" smtClean="0">
                <a:solidFill>
                  <a:srgbClr val="FF6600"/>
                </a:solidFill>
              </a:rPr>
              <a:t>del </a:t>
            </a:r>
            <a:r>
              <a:rPr lang="es-MX" dirty="0">
                <a:solidFill>
                  <a:srgbClr val="FF6600"/>
                </a:solidFill>
              </a:rPr>
              <a:t>cáncer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Detección </a:t>
            </a:r>
            <a:r>
              <a:rPr lang="es-MX" dirty="0"/>
              <a:t>células tumorales </a:t>
            </a:r>
            <a:r>
              <a:rPr lang="es-MX" dirty="0" smtClean="0"/>
              <a:t>circulantes, </a:t>
            </a:r>
            <a:r>
              <a:rPr lang="es-MX" dirty="0"/>
              <a:t>(DNA libre circulante</a:t>
            </a:r>
            <a:r>
              <a:rPr lang="es-MX" dirty="0" smtClean="0"/>
              <a:t>)</a:t>
            </a:r>
            <a:endParaRPr lang="es-MX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/>
              <a:t>Permite </a:t>
            </a:r>
            <a:r>
              <a:rPr lang="es-MX" dirty="0" smtClean="0">
                <a:solidFill>
                  <a:srgbClr val="FF6600"/>
                </a:solidFill>
              </a:rPr>
              <a:t>mismos </a:t>
            </a:r>
            <a:r>
              <a:rPr lang="es-MX" dirty="0">
                <a:solidFill>
                  <a:srgbClr val="FF6600"/>
                </a:solidFill>
              </a:rPr>
              <a:t>estudios genéticos </a:t>
            </a:r>
            <a:r>
              <a:rPr lang="es-MX" dirty="0" smtClean="0">
                <a:solidFill>
                  <a:srgbClr val="FF6600"/>
                </a:solidFill>
              </a:rPr>
              <a:t>que biopsia </a:t>
            </a:r>
            <a:r>
              <a:rPr lang="es-MX" dirty="0" smtClean="0"/>
              <a:t>tejido, </a:t>
            </a:r>
            <a:r>
              <a:rPr lang="es-MX" dirty="0">
                <a:solidFill>
                  <a:srgbClr val="FF6600"/>
                </a:solidFill>
              </a:rPr>
              <a:t>menor </a:t>
            </a:r>
            <a:r>
              <a:rPr lang="es-MX" dirty="0" smtClean="0">
                <a:solidFill>
                  <a:srgbClr val="FF6600"/>
                </a:solidFill>
              </a:rPr>
              <a:t>invasión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Puede </a:t>
            </a:r>
            <a:r>
              <a:rPr lang="es-MX" dirty="0" smtClean="0">
                <a:solidFill>
                  <a:srgbClr val="FF6600"/>
                </a:solidFill>
              </a:rPr>
              <a:t>repetirse las veces necesarias</a:t>
            </a:r>
            <a:endParaRPr lang="es-MX" dirty="0">
              <a:solidFill>
                <a:srgbClr val="FF66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Diagnóstico </a:t>
            </a:r>
            <a:r>
              <a:rPr lang="es-MX" dirty="0"/>
              <a:t>molecular completo </a:t>
            </a:r>
            <a:r>
              <a:rPr lang="es-MX" dirty="0" smtClean="0"/>
              <a:t>precoz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Monitoriza </a:t>
            </a:r>
            <a:r>
              <a:rPr lang="es-MX" b="1" dirty="0">
                <a:solidFill>
                  <a:srgbClr val="FF6600"/>
                </a:solidFill>
              </a:rPr>
              <a:t>respuesta</a:t>
            </a:r>
            <a:r>
              <a:rPr lang="es-MX" dirty="0"/>
              <a:t> a tratamiento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Recurrencia</a:t>
            </a:r>
            <a:r>
              <a:rPr lang="es-MX" dirty="0" smtClean="0"/>
              <a:t> tumoral</a:t>
            </a:r>
            <a:endParaRPr lang="es-MX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Utilizar LCR </a:t>
            </a:r>
            <a:r>
              <a:rPr lang="es-MX" dirty="0"/>
              <a:t>en lugar de </a:t>
            </a:r>
            <a:r>
              <a:rPr lang="es-MX" dirty="0" smtClean="0"/>
              <a:t>sangre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785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contenido 1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t="14872" r="14647" b="10515"/>
          <a:stretch/>
        </p:blipFill>
        <p:spPr>
          <a:xfrm>
            <a:off x="811279" y="1484784"/>
            <a:ext cx="7593450" cy="4968554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Mortalidad por cáncer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Globocan</a:t>
            </a:r>
            <a:r>
              <a:rPr lang="es-MX" dirty="0" smtClean="0"/>
              <a:t> 2018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83568" y="1412776"/>
            <a:ext cx="100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América </a:t>
            </a:r>
          </a:p>
          <a:p>
            <a:r>
              <a:rPr lang="es-MX" dirty="0" smtClean="0"/>
              <a:t>14.4%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100392" y="3730497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Asia</a:t>
            </a:r>
          </a:p>
          <a:p>
            <a:r>
              <a:rPr lang="es-MX" dirty="0" smtClean="0"/>
              <a:t>57.3%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7544" y="530294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Oceanía</a:t>
            </a:r>
          </a:p>
          <a:p>
            <a:r>
              <a:rPr lang="es-MX" dirty="0" smtClean="0"/>
              <a:t>0.7%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75600" y="342900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África</a:t>
            </a:r>
          </a:p>
          <a:p>
            <a:r>
              <a:rPr lang="es-MX" dirty="0" smtClean="0"/>
              <a:t>5.8%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83568" y="1979819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1,371,000</a:t>
            </a:r>
            <a:endParaRPr lang="es-MX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478176" y="2463279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1,943,000</a:t>
            </a:r>
            <a:endParaRPr lang="es-MX" sz="12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452320" y="191453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Europa</a:t>
            </a:r>
          </a:p>
          <a:p>
            <a:r>
              <a:rPr lang="es-MX" dirty="0" smtClean="0"/>
              <a:t>20.3%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100392" y="4287243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5,477,000</a:t>
            </a:r>
            <a:endParaRPr lang="es-MX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79512" y="3996725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693,000</a:t>
            </a:r>
            <a:endParaRPr lang="es-MX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095836" y="3730497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9.6 millones</a:t>
            </a:r>
          </a:p>
          <a:p>
            <a:pPr algn="ctr"/>
            <a:r>
              <a:rPr lang="es-MX" sz="2800" b="1" dirty="0" smtClean="0"/>
              <a:t>decesos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5612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92D050"/>
                </a:solidFill>
              </a:rPr>
              <a:t>Reto</a:t>
            </a:r>
            <a:r>
              <a:rPr lang="es-MX" dirty="0" smtClean="0"/>
              <a:t> obtener tejido tumoral adecuado,</a:t>
            </a:r>
            <a:br>
              <a:rPr lang="es-MX" dirty="0" smtClean="0"/>
            </a:br>
            <a:r>
              <a:rPr lang="es-MX" dirty="0" smtClean="0"/>
              <a:t> heterogeneidad limita perfiles moleculares </a:t>
            </a:r>
          </a:p>
          <a:p>
            <a:r>
              <a:rPr lang="es-MX" b="1" dirty="0" smtClean="0">
                <a:solidFill>
                  <a:srgbClr val="92D050"/>
                </a:solidFill>
              </a:rPr>
              <a:t>Alternativa viable </a:t>
            </a:r>
            <a:r>
              <a:rPr lang="es-MX" dirty="0" smtClean="0"/>
              <a:t>combinación biopsia tisular con tecnología mínima invasión  obtiene perfiles genómicos</a:t>
            </a:r>
            <a:endParaRPr lang="es-MX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Biopsia líquida en oncología</a:t>
            </a:r>
            <a:br>
              <a:rPr lang="es-MX" dirty="0" smtClean="0"/>
            </a:br>
            <a:r>
              <a:rPr lang="es-MX" dirty="0" smtClean="0"/>
              <a:t>Antecedentes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5072066" y="6581025"/>
            <a:ext cx="4071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smtClean="0"/>
              <a:t>Mino-</a:t>
            </a:r>
            <a:r>
              <a:rPr lang="es-MX" sz="1200" dirty="0" err="1" smtClean="0"/>
              <a:t>Kenudson</a:t>
            </a:r>
            <a:r>
              <a:rPr lang="es-MX" sz="1200" dirty="0" smtClean="0"/>
              <a:t> M. </a:t>
            </a:r>
            <a:r>
              <a:rPr lang="es-MX" sz="1200" dirty="0" err="1" smtClean="0"/>
              <a:t>Trans</a:t>
            </a:r>
            <a:r>
              <a:rPr lang="es-MX" sz="1200" dirty="0" smtClean="0"/>
              <a:t> </a:t>
            </a:r>
            <a:r>
              <a:rPr lang="es-MX" sz="1200" dirty="0" err="1" smtClean="0"/>
              <a:t>Lung</a:t>
            </a:r>
            <a:r>
              <a:rPr lang="es-MX" sz="1200" dirty="0" smtClean="0"/>
              <a:t> </a:t>
            </a:r>
            <a:r>
              <a:rPr lang="es-MX" sz="1200" dirty="0" err="1" smtClean="0"/>
              <a:t>Cancer</a:t>
            </a:r>
            <a:r>
              <a:rPr lang="es-MX" sz="1200" dirty="0" smtClean="0"/>
              <a:t> Res 2016:5(4)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11326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Biopsia líquida en oncología </a:t>
            </a:r>
            <a:r>
              <a:rPr lang="nl-BE" altLang="nl-NL" dirty="0" smtClean="0"/>
              <a:t/>
            </a:r>
            <a:br>
              <a:rPr lang="nl-BE" altLang="nl-NL" dirty="0" smtClean="0"/>
            </a:br>
            <a:r>
              <a:rPr lang="nl-BE" altLang="nl-NL" i="1" dirty="0" smtClean="0"/>
              <a:t>Theradiagnostics</a:t>
            </a:r>
            <a:endParaRPr lang="es-MX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00100" y="1428736"/>
            <a:ext cx="4210080" cy="48895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MX" sz="1800" dirty="0" err="1" smtClean="0"/>
              <a:t>Cynvenio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smtClean="0"/>
              <a:t>BGI</a:t>
            </a:r>
          </a:p>
          <a:p>
            <a:pPr>
              <a:spcBef>
                <a:spcPts val="0"/>
              </a:spcBef>
            </a:pPr>
            <a:r>
              <a:rPr lang="es-MX" sz="1800" dirty="0" err="1" smtClean="0"/>
              <a:t>Agena</a:t>
            </a:r>
            <a:r>
              <a:rPr lang="es-MX" sz="1800" dirty="0" smtClean="0"/>
              <a:t> </a:t>
            </a:r>
            <a:r>
              <a:rPr lang="es-MX" sz="1800" dirty="0" err="1" smtClean="0"/>
              <a:t>Bioscience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smtClean="0"/>
              <a:t>Boreal </a:t>
            </a:r>
            <a:r>
              <a:rPr lang="es-MX" sz="1800" dirty="0" err="1" smtClean="0"/>
              <a:t>Genomics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err="1" smtClean="0"/>
              <a:t>Chronix</a:t>
            </a:r>
            <a:r>
              <a:rPr lang="es-MX" sz="1800" dirty="0" smtClean="0"/>
              <a:t> </a:t>
            </a:r>
            <a:r>
              <a:rPr lang="es-MX" sz="1800" dirty="0" err="1" smtClean="0"/>
              <a:t>Biomedical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err="1" smtClean="0"/>
              <a:t>Genomic</a:t>
            </a:r>
            <a:r>
              <a:rPr lang="es-MX" sz="1800" dirty="0" smtClean="0"/>
              <a:t> </a:t>
            </a:r>
            <a:r>
              <a:rPr lang="es-MX" sz="1800" dirty="0" err="1" smtClean="0"/>
              <a:t>Health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err="1" smtClean="0"/>
              <a:t>Guardant</a:t>
            </a:r>
            <a:r>
              <a:rPr lang="es-MX" sz="1800" dirty="0" smtClean="0"/>
              <a:t> </a:t>
            </a:r>
            <a:r>
              <a:rPr lang="es-MX" sz="1800" dirty="0" err="1" smtClean="0"/>
              <a:t>Health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Inivatae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smtClean="0"/>
              <a:t>Molecular MD </a:t>
            </a:r>
          </a:p>
          <a:p>
            <a:pPr>
              <a:spcBef>
                <a:spcPts val="0"/>
              </a:spcBef>
            </a:pPr>
            <a:r>
              <a:rPr lang="es-MX" sz="1800" dirty="0" err="1" smtClean="0"/>
              <a:t>Pangaea</a:t>
            </a:r>
            <a:r>
              <a:rPr lang="es-MX" sz="1800" dirty="0" smtClean="0"/>
              <a:t> </a:t>
            </a:r>
            <a:r>
              <a:rPr lang="es-MX" sz="1800" dirty="0" err="1" smtClean="0"/>
              <a:t>Biotech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Myriad</a:t>
            </a:r>
            <a:r>
              <a:rPr lang="es-MX" sz="1800" dirty="0" smtClean="0"/>
              <a:t> </a:t>
            </a:r>
            <a:r>
              <a:rPr lang="es-MX" sz="1800" dirty="0" err="1" smtClean="0"/>
              <a:t>Genetics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Pathway</a:t>
            </a:r>
            <a:r>
              <a:rPr lang="es-MX" sz="1800" dirty="0" smtClean="0"/>
              <a:t> </a:t>
            </a:r>
            <a:r>
              <a:rPr lang="es-MX" sz="1800" dirty="0" err="1" smtClean="0"/>
              <a:t>Genomics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Natera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smtClean="0"/>
              <a:t>Personal </a:t>
            </a:r>
            <a:r>
              <a:rPr lang="es-MX" sz="1800" dirty="0" err="1" smtClean="0"/>
              <a:t>Genome</a:t>
            </a:r>
            <a:r>
              <a:rPr lang="es-MX" sz="1800" dirty="0" smtClean="0"/>
              <a:t> </a:t>
            </a:r>
            <a:r>
              <a:rPr lang="es-MX" sz="1800" dirty="0" err="1" smtClean="0"/>
              <a:t>Diagnostics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Sysmex</a:t>
            </a:r>
            <a:r>
              <a:rPr lang="es-MX" sz="1800" dirty="0" smtClean="0"/>
              <a:t> </a:t>
            </a:r>
            <a:r>
              <a:rPr lang="es-MX" sz="1800" dirty="0" err="1" smtClean="0"/>
              <a:t>Inostics</a:t>
            </a:r>
            <a:endParaRPr lang="es-MX" sz="1800" dirty="0" smtClean="0"/>
          </a:p>
          <a:p>
            <a:pPr>
              <a:spcBef>
                <a:spcPts val="0"/>
              </a:spcBef>
            </a:pPr>
            <a:r>
              <a:rPr lang="es-MX" sz="1800" dirty="0" err="1" smtClean="0"/>
              <a:t>Trovagene</a:t>
            </a:r>
            <a:r>
              <a:rPr lang="es-MX" sz="18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s-MX" sz="1800" dirty="0" smtClean="0"/>
              <a:t>ETC</a:t>
            </a:r>
          </a:p>
          <a:p>
            <a:pPr>
              <a:spcBef>
                <a:spcPts val="0"/>
              </a:spcBef>
            </a:pPr>
            <a:endParaRPr lang="es-MX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072198" y="6396335"/>
            <a:ext cx="3071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 smtClean="0"/>
              <a:t>Willems</a:t>
            </a:r>
            <a:r>
              <a:rPr lang="es-MX" sz="1200" dirty="0" smtClean="0"/>
              <a:t> P. </a:t>
            </a:r>
          </a:p>
          <a:p>
            <a:pPr algn="r"/>
            <a:r>
              <a:rPr lang="es-MX" sz="1200" dirty="0" err="1" smtClean="0"/>
              <a:t>Theradiagnostics</a:t>
            </a:r>
            <a:r>
              <a:rPr lang="es-MX" sz="1200" dirty="0" smtClean="0"/>
              <a:t> </a:t>
            </a:r>
            <a:r>
              <a:rPr lang="es-MX" sz="1200" dirty="0" err="1" smtClean="0"/>
              <a:t>for</a:t>
            </a:r>
            <a:r>
              <a:rPr lang="es-MX" sz="1200" dirty="0" smtClean="0"/>
              <a:t> </a:t>
            </a:r>
            <a:r>
              <a:rPr lang="es-MX" sz="1200" dirty="0" err="1" smtClean="0"/>
              <a:t>Cancer</a:t>
            </a:r>
            <a:r>
              <a:rPr lang="es-MX" sz="1200" dirty="0" smtClean="0"/>
              <a:t>, GENDIA 2016</a:t>
            </a:r>
            <a:endParaRPr lang="es-MX" sz="1200" dirty="0"/>
          </a:p>
        </p:txBody>
      </p:sp>
      <p:sp>
        <p:nvSpPr>
          <p:cNvPr id="9" name="Tijdelijke aanduiding voor inhoud 3"/>
          <p:cNvSpPr txBox="1">
            <a:spLocks/>
          </p:cNvSpPr>
          <p:nvPr/>
        </p:nvSpPr>
        <p:spPr>
          <a:xfrm>
            <a:off x="3878283" y="2716264"/>
            <a:ext cx="1513914" cy="357832"/>
          </a:xfrm>
          <a:prstGeom prst="rect">
            <a:avLst/>
          </a:prstGeom>
        </p:spPr>
        <p:txBody>
          <a:bodyPr vert="horz" lIns="0" tIns="0" rIns="0" bIns="0" rtlCol="0" anchor="ctr" anchorCtr="1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nl-BE" alt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BLANCOS</a:t>
            </a:r>
          </a:p>
        </p:txBody>
      </p:sp>
      <p:pic>
        <p:nvPicPr>
          <p:cNvPr id="10" name="Picture 2" descr="http://static5.platformelfa.nl/files/Stijgende-lijn-230x200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8922" y="1571895"/>
            <a:ext cx="1199534" cy="104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inhoud 3"/>
          <p:cNvSpPr txBox="1">
            <a:spLocks/>
          </p:cNvSpPr>
          <p:nvPr/>
        </p:nvSpPr>
        <p:spPr>
          <a:xfrm>
            <a:off x="5307043" y="2712271"/>
            <a:ext cx="1513914" cy="341042"/>
          </a:xfrm>
          <a:prstGeom prst="rect">
            <a:avLst/>
          </a:prstGeom>
        </p:spPr>
        <p:txBody>
          <a:bodyPr vert="horz" lIns="0" tIns="0" rIns="0" bIns="0" rtlCol="0" anchor="ctr" anchorCtr="1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nl-BE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s-MX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AGENTES</a:t>
            </a:r>
            <a:endParaRPr kumimoji="0" lang="es-MX" altLang="nl-N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5" descr="C:\Users\Patrick Willems\Documents\pijl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29256" y="1714488"/>
            <a:ext cx="1269488" cy="76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inhoud 3"/>
          <p:cNvSpPr txBox="1">
            <a:spLocks/>
          </p:cNvSpPr>
          <p:nvPr/>
        </p:nvSpPr>
        <p:spPr>
          <a:xfrm>
            <a:off x="6937185" y="2751386"/>
            <a:ext cx="1512960" cy="357832"/>
          </a:xfrm>
          <a:prstGeom prst="rect">
            <a:avLst/>
          </a:prstGeom>
        </p:spPr>
        <p:txBody>
          <a:bodyPr vert="horz" lIns="0" tIns="0" rIns="0" bIns="0" rtlCol="0" anchor="ctr" anchorCtr="1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nl-BE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SEQUENCIACION</a:t>
            </a:r>
            <a:endParaRPr kumimoji="0" lang="es-MX" altLang="nl-N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7" descr="http://www.lscnl.nl/wp-content/uploads/2013/08/stijgende-lijn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35271" y="1558985"/>
            <a:ext cx="1316788" cy="10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fbeelding 11" descr="http://brocantenbijzonder.nl/wp-content/uploads/2014/01/stijgende-lijn-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57818" y="4286256"/>
            <a:ext cx="1748412" cy="173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071934" y="3143248"/>
            <a:ext cx="4357718" cy="184945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nl-BE" altLang="nl-NL" sz="2400" b="1" spc="300" dirty="0" smtClean="0">
                <a:solidFill>
                  <a:srgbClr val="92D050"/>
                </a:solidFill>
              </a:rPr>
              <a:t>Mercado anual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nl-BE" altLang="nl-NL" sz="2400" b="1" spc="300" dirty="0" smtClean="0">
                <a:solidFill>
                  <a:srgbClr val="92D050"/>
                </a:solidFill>
              </a:rPr>
              <a:t>40 mil millones USD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nl-BE" altLang="nl-NL" sz="1100" dirty="0" smtClean="0"/>
              <a:t>		      </a:t>
            </a:r>
            <a:endParaRPr lang="nl-BE" altLang="nl-NL" sz="800" dirty="0" smtClean="0"/>
          </a:p>
        </p:txBody>
      </p:sp>
    </p:spTree>
    <p:extLst>
      <p:ext uri="{BB962C8B-B14F-4D97-AF65-F5344CB8AC3E}">
        <p14:creationId xmlns:p14="http://schemas.microsoft.com/office/powerpoint/2010/main" val="26571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571736" y="1205984"/>
            <a:ext cx="1571636" cy="150863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s-MX" sz="1400" dirty="0" smtClean="0">
                <a:solidFill>
                  <a:schemeClr val="bg1"/>
                </a:solidFill>
              </a:rPr>
              <a:t>EUA: 2.6 millones biopsias mama y pulmón por año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Biopsia líquida en oncología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357158" y="928670"/>
            <a:ext cx="1928826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600" b="1" dirty="0">
                <a:solidFill>
                  <a:srgbClr val="92D050"/>
                </a:solidFill>
              </a:rPr>
              <a:t>Biopsia tejido</a:t>
            </a:r>
          </a:p>
          <a:p>
            <a:r>
              <a:rPr lang="es-MX" sz="1400" dirty="0">
                <a:solidFill>
                  <a:schemeClr val="bg1"/>
                </a:solidFill>
              </a:rPr>
              <a:t>Tejido o </a:t>
            </a:r>
            <a:r>
              <a:rPr lang="es-MX" sz="1400" dirty="0" smtClean="0">
                <a:solidFill>
                  <a:schemeClr val="bg1"/>
                </a:solidFill>
              </a:rPr>
              <a:t>muestra células </a:t>
            </a:r>
            <a:r>
              <a:rPr lang="es-MX" sz="1400" dirty="0">
                <a:solidFill>
                  <a:schemeClr val="bg1"/>
                </a:solidFill>
              </a:rPr>
              <a:t>Mayoría </a:t>
            </a:r>
            <a:r>
              <a:rPr lang="es-MX" sz="1400" dirty="0" smtClean="0">
                <a:solidFill>
                  <a:schemeClr val="bg1"/>
                </a:solidFill>
              </a:rPr>
              <a:t>pacs </a:t>
            </a:r>
            <a:r>
              <a:rPr lang="es-MX" sz="1400" dirty="0">
                <a:solidFill>
                  <a:schemeClr val="bg1"/>
                </a:solidFill>
              </a:rPr>
              <a:t>requieren </a:t>
            </a:r>
            <a:endParaRPr lang="es-MX" sz="1400" dirty="0" smtClean="0">
              <a:solidFill>
                <a:schemeClr val="bg1"/>
              </a:solidFill>
            </a:endParaRPr>
          </a:p>
          <a:p>
            <a:r>
              <a:rPr lang="es-MX" sz="1400" dirty="0" smtClean="0">
                <a:solidFill>
                  <a:schemeClr val="bg1"/>
                </a:solidFill>
              </a:rPr>
              <a:t>biopsia </a:t>
            </a:r>
            <a:r>
              <a:rPr lang="es-MX" sz="1400" dirty="0">
                <a:solidFill>
                  <a:schemeClr val="bg1"/>
                </a:solidFill>
              </a:rPr>
              <a:t>tejido para DX </a:t>
            </a:r>
            <a:r>
              <a:rPr lang="es-MX" sz="1400" dirty="0" smtClean="0">
                <a:solidFill>
                  <a:schemeClr val="bg1"/>
                </a:solidFill>
              </a:rPr>
              <a:t>ca </a:t>
            </a:r>
            <a:r>
              <a:rPr lang="es-MX" sz="1400" dirty="0">
                <a:solidFill>
                  <a:schemeClr val="bg1"/>
                </a:solidFill>
              </a:rPr>
              <a:t>Procedimiento </a:t>
            </a:r>
            <a:r>
              <a:rPr lang="es-MX" sz="1400" dirty="0" smtClean="0">
                <a:solidFill>
                  <a:schemeClr val="bg1"/>
                </a:solidFill>
              </a:rPr>
              <a:t>doloroso,</a:t>
            </a:r>
            <a:br>
              <a:rPr lang="es-MX" sz="1400" dirty="0" smtClean="0">
                <a:solidFill>
                  <a:schemeClr val="bg1"/>
                </a:solidFill>
              </a:rPr>
            </a:br>
            <a:r>
              <a:rPr lang="es-MX" sz="1400" dirty="0" smtClean="0">
                <a:solidFill>
                  <a:schemeClr val="bg1"/>
                </a:solidFill>
              </a:rPr>
              <a:t>invasivo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143108" y="3890256"/>
            <a:ext cx="1728192" cy="396000"/>
          </a:xfrm>
          <a:prstGeom prst="rect">
            <a:avLst/>
          </a:prstGeom>
          <a:noFill/>
          <a:ln w="6350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MX" sz="1050" dirty="0" smtClean="0">
                <a:solidFill>
                  <a:schemeClr val="bg1"/>
                </a:solidFill>
              </a:rPr>
              <a:t>Biopsias tejido pulmón </a:t>
            </a:r>
            <a:r>
              <a:rPr lang="es-MX" sz="1050" dirty="0">
                <a:solidFill>
                  <a:schemeClr val="bg1"/>
                </a:solidFill>
              </a:rPr>
              <a:t>no </a:t>
            </a:r>
            <a:r>
              <a:rPr lang="es-MX" sz="1050" dirty="0" smtClean="0">
                <a:solidFill>
                  <a:schemeClr val="bg1"/>
                </a:solidFill>
              </a:rPr>
              <a:t>obtienen muestra suficiente</a:t>
            </a:r>
            <a:endParaRPr lang="es-MX" sz="105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072198" y="928670"/>
            <a:ext cx="24288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92D050"/>
                </a:solidFill>
              </a:rPr>
              <a:t>Biopsia líquida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Técnica </a:t>
            </a:r>
            <a:r>
              <a:rPr lang="es-MX" sz="1400" dirty="0">
                <a:solidFill>
                  <a:schemeClr val="bg1"/>
                </a:solidFill>
              </a:rPr>
              <a:t>no invasiva </a:t>
            </a:r>
            <a:r>
              <a:rPr lang="es-MX" sz="1400" dirty="0" smtClean="0">
                <a:solidFill>
                  <a:schemeClr val="bg1"/>
                </a:solidFill>
              </a:rPr>
              <a:t>detección</a:t>
            </a:r>
          </a:p>
          <a:p>
            <a:r>
              <a:rPr lang="es-MX" sz="1400" dirty="0" smtClean="0">
                <a:solidFill>
                  <a:schemeClr val="bg1"/>
                </a:solidFill>
              </a:rPr>
              <a:t>biomarcadores enf </a:t>
            </a:r>
            <a:r>
              <a:rPr lang="es-MX" sz="1400" dirty="0">
                <a:solidFill>
                  <a:schemeClr val="bg1"/>
                </a:solidFill>
              </a:rPr>
              <a:t>sangre, orina y otros </a:t>
            </a:r>
            <a:r>
              <a:rPr lang="es-MX" sz="1400" dirty="0" smtClean="0">
                <a:solidFill>
                  <a:schemeClr val="bg1"/>
                </a:solidFill>
              </a:rPr>
              <a:t>líquidos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895730" y="2000240"/>
            <a:ext cx="129614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2D050"/>
                </a:solidFill>
              </a:rPr>
              <a:t>Blancos BL:</a:t>
            </a:r>
            <a:endParaRPr lang="es-MX" sz="1600" b="1" dirty="0">
              <a:solidFill>
                <a:srgbClr val="92D05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32874" y="3071810"/>
            <a:ext cx="122185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 dirty="0" smtClean="0">
                <a:solidFill>
                  <a:schemeClr val="bg1"/>
                </a:solidFill>
              </a:rPr>
              <a:t>Ácidos nucleicos circulantes libres</a:t>
            </a:r>
            <a:endParaRPr lang="es-MX" sz="11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28662" y="4554360"/>
            <a:ext cx="1213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92D050"/>
                </a:solidFill>
              </a:rPr>
              <a:t>Utilidad</a:t>
            </a:r>
            <a:endParaRPr lang="es-MX" sz="1600" b="1" dirty="0">
              <a:solidFill>
                <a:srgbClr val="92D05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693390" y="4446638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bg1"/>
                </a:solidFill>
              </a:rPr>
              <a:t>Muestra </a:t>
            </a:r>
            <a:r>
              <a:rPr lang="es-MX" sz="1000" dirty="0" smtClean="0">
                <a:solidFill>
                  <a:schemeClr val="bg1"/>
                </a:solidFill>
              </a:rPr>
              <a:t>tejido, tejido tumoral insuficientes</a:t>
            </a:r>
            <a:endParaRPr lang="es-MX" sz="1000" dirty="0">
              <a:solidFill>
                <a:schemeClr val="bg1"/>
              </a:solidFill>
            </a:endParaRPr>
          </a:p>
          <a:p>
            <a:r>
              <a:rPr lang="es-MX" sz="1000" dirty="0" smtClean="0">
                <a:solidFill>
                  <a:schemeClr val="bg1"/>
                </a:solidFill>
              </a:rPr>
              <a:t>Tumor </a:t>
            </a:r>
            <a:r>
              <a:rPr lang="es-MX" sz="1000" dirty="0">
                <a:solidFill>
                  <a:schemeClr val="bg1"/>
                </a:solidFill>
              </a:rPr>
              <a:t>difícil acceso</a:t>
            </a:r>
          </a:p>
          <a:p>
            <a:r>
              <a:rPr lang="es-MX" sz="1000" dirty="0" smtClean="0">
                <a:solidFill>
                  <a:schemeClr val="bg1"/>
                </a:solidFill>
              </a:rPr>
              <a:t>Vigilancia </a:t>
            </a:r>
            <a:r>
              <a:rPr lang="es-MX" sz="1000" dirty="0">
                <a:solidFill>
                  <a:schemeClr val="bg1"/>
                </a:solidFill>
              </a:rPr>
              <a:t>con </a:t>
            </a:r>
            <a:r>
              <a:rPr lang="es-MX" sz="1000" dirty="0" smtClean="0">
                <a:solidFill>
                  <a:schemeClr val="bg1"/>
                </a:solidFill>
              </a:rPr>
              <a:t>regularidad</a:t>
            </a:r>
            <a:endParaRPr lang="es-MX" sz="1000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757984" y="4238633"/>
            <a:ext cx="167166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Microvesículas</a:t>
            </a:r>
            <a:r>
              <a:rPr lang="es-MX" sz="1100" dirty="0" smtClean="0">
                <a:solidFill>
                  <a:schemeClr val="bg1"/>
                </a:solidFill>
              </a:rPr>
              <a:t> </a:t>
            </a:r>
            <a:r>
              <a:rPr lang="es-MX" sz="1100" dirty="0" err="1" smtClean="0">
                <a:solidFill>
                  <a:schemeClr val="bg1"/>
                </a:solidFill>
              </a:rPr>
              <a:t>Exosomas</a:t>
            </a:r>
            <a:r>
              <a:rPr lang="es-MX" sz="1100" dirty="0" smtClean="0">
                <a:solidFill>
                  <a:schemeClr val="bg1"/>
                </a:solidFill>
              </a:rPr>
              <a:t> RNA transportan instrucciones </a:t>
            </a:r>
            <a:r>
              <a:rPr lang="es-MX" sz="1100" dirty="0">
                <a:solidFill>
                  <a:schemeClr val="bg1"/>
                </a:solidFill>
              </a:rPr>
              <a:t>genéticas entre </a:t>
            </a:r>
            <a:r>
              <a:rPr lang="es-MX" sz="1100" dirty="0" smtClean="0">
                <a:solidFill>
                  <a:schemeClr val="bg1"/>
                </a:solidFill>
              </a:rPr>
              <a:t>células</a:t>
            </a:r>
            <a:endParaRPr lang="es-MX" sz="11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29390" y="5733652"/>
            <a:ext cx="1843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CTCs</a:t>
            </a:r>
            <a:r>
              <a:rPr lang="es-MX" sz="1100" dirty="0" smtClean="0">
                <a:solidFill>
                  <a:schemeClr val="bg1"/>
                </a:solidFill>
              </a:rPr>
              <a:t>  liberan </a:t>
            </a:r>
            <a:r>
              <a:rPr lang="es-MX" sz="1100" dirty="0">
                <a:solidFill>
                  <a:schemeClr val="bg1"/>
                </a:solidFill>
              </a:rPr>
              <a:t>células </a:t>
            </a:r>
            <a:r>
              <a:rPr lang="es-MX" sz="1100" dirty="0" smtClean="0">
                <a:solidFill>
                  <a:schemeClr val="bg1"/>
                </a:solidFill>
              </a:rPr>
              <a:t>tumor </a:t>
            </a:r>
            <a:r>
              <a:rPr lang="es-MX" sz="1100" dirty="0">
                <a:solidFill>
                  <a:schemeClr val="bg1"/>
                </a:solidFill>
              </a:rPr>
              <a:t>primario al torrente </a:t>
            </a:r>
            <a:r>
              <a:rPr lang="es-MX" sz="1100" dirty="0" smtClean="0">
                <a:solidFill>
                  <a:schemeClr val="bg1"/>
                </a:solidFill>
              </a:rPr>
              <a:t>sanguíneo</a:t>
            </a:r>
            <a:endParaRPr lang="es-MX" sz="11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831632" y="6534835"/>
            <a:ext cx="331236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1050" dirty="0" err="1" smtClean="0">
                <a:solidFill>
                  <a:schemeClr val="bg1"/>
                </a:solidFill>
              </a:rPr>
              <a:t>National</a:t>
            </a:r>
            <a:r>
              <a:rPr lang="es-MX" sz="1050" dirty="0" smtClean="0">
                <a:solidFill>
                  <a:schemeClr val="bg1"/>
                </a:solidFill>
              </a:rPr>
              <a:t> Center </a:t>
            </a:r>
            <a:r>
              <a:rPr lang="es-MX" sz="1050" dirty="0" err="1" smtClean="0">
                <a:solidFill>
                  <a:schemeClr val="bg1"/>
                </a:solidFill>
              </a:rPr>
              <a:t>for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Biotechnology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Information</a:t>
            </a:r>
            <a:endParaRPr lang="es-MX" sz="1050" dirty="0" smtClean="0">
              <a:solidFill>
                <a:schemeClr val="bg1"/>
              </a:solidFill>
            </a:endParaRPr>
          </a:p>
          <a:p>
            <a:pPr algn="r"/>
            <a:r>
              <a:rPr lang="es-MX" sz="1050" dirty="0" smtClean="0">
                <a:solidFill>
                  <a:schemeClr val="bg1"/>
                </a:solidFill>
              </a:rPr>
              <a:t>www.ncbi.nlm.nih.gov/articles/PMC3794814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19" name="Content Placeholder 18" descr="Biopsia liquida vs tejido0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360" y="1107607"/>
            <a:ext cx="4295838" cy="3165354"/>
          </a:xfrm>
        </p:spPr>
      </p:pic>
      <p:pic>
        <p:nvPicPr>
          <p:cNvPr id="21" name="Picture 20" descr="Biopsia liquida vs tejido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3" y="2357430"/>
            <a:ext cx="723898" cy="723898"/>
          </a:xfrm>
          <a:prstGeom prst="rect">
            <a:avLst/>
          </a:prstGeom>
        </p:spPr>
      </p:pic>
      <p:pic>
        <p:nvPicPr>
          <p:cNvPr id="22" name="Picture 21" descr="Biopsia liquida vs tejido0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267" y="3514735"/>
            <a:ext cx="717070" cy="723898"/>
          </a:xfrm>
          <a:prstGeom prst="rect">
            <a:avLst/>
          </a:prstGeom>
        </p:spPr>
      </p:pic>
      <p:pic>
        <p:nvPicPr>
          <p:cNvPr id="23" name="Picture 22" descr="Biopsia liquida vs tejido0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267" y="4969859"/>
            <a:ext cx="717070" cy="71706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85852" y="3890256"/>
            <a:ext cx="928694" cy="396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r>
              <a:rPr lang="es-MX" dirty="0" smtClean="0">
                <a:sym typeface="Wingdings"/>
              </a:rPr>
              <a:t>  </a:t>
            </a:r>
            <a:r>
              <a:rPr lang="es-MX" dirty="0" smtClean="0"/>
              <a:t> 25 %</a:t>
            </a:r>
            <a:endParaRPr lang="es-MX" dirty="0"/>
          </a:p>
        </p:txBody>
      </p:sp>
      <p:pic>
        <p:nvPicPr>
          <p:cNvPr id="25" name="Picture 24" descr="Biopsia liquida vs tejido0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4214818"/>
            <a:ext cx="229352" cy="1253788"/>
          </a:xfrm>
          <a:prstGeom prst="rect">
            <a:avLst/>
          </a:prstGeom>
        </p:spPr>
      </p:pic>
      <p:pic>
        <p:nvPicPr>
          <p:cNvPr id="26" name="Picture 25" descr="Biopsia liquida vs tejido06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057" y="5275108"/>
            <a:ext cx="1047374" cy="116204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7000892" y="2357430"/>
            <a:ext cx="209534" cy="20953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s-MX" sz="1400" dirty="0" smtClean="0"/>
              <a:t>1</a:t>
            </a:r>
            <a:endParaRPr lang="es-MX" sz="1400" dirty="0"/>
          </a:p>
        </p:txBody>
      </p:sp>
      <p:sp>
        <p:nvSpPr>
          <p:cNvPr id="28" name="Oval 27"/>
          <p:cNvSpPr/>
          <p:nvPr/>
        </p:nvSpPr>
        <p:spPr>
          <a:xfrm>
            <a:off x="7000892" y="3500438"/>
            <a:ext cx="209534" cy="20953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s-MX" sz="1400" dirty="0" smtClean="0"/>
              <a:t>2</a:t>
            </a:r>
            <a:endParaRPr lang="es-MX" sz="1400" dirty="0"/>
          </a:p>
        </p:txBody>
      </p:sp>
      <p:sp>
        <p:nvSpPr>
          <p:cNvPr id="29" name="Oval 28"/>
          <p:cNvSpPr/>
          <p:nvPr/>
        </p:nvSpPr>
        <p:spPr>
          <a:xfrm>
            <a:off x="7000892" y="4971206"/>
            <a:ext cx="209534" cy="209534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s-MX" sz="1400" dirty="0" smtClean="0"/>
              <a:t>3</a:t>
            </a:r>
            <a:endParaRPr lang="es-MX" sz="1400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000364" y="5286388"/>
          <a:ext cx="250033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07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4314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rgbClr val="92D050"/>
                          </a:solidFill>
                        </a:rPr>
                        <a:t>Aplicación potencial</a:t>
                      </a:r>
                      <a:endParaRPr lang="es-MX" sz="1600" dirty="0">
                        <a:solidFill>
                          <a:srgbClr val="92D05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4786">
                <a:tc>
                  <a:txBody>
                    <a:bodyPr/>
                    <a:lstStyle/>
                    <a:p>
                      <a:r>
                        <a:rPr lang="es-MX" sz="1200" b="1" dirty="0" smtClean="0"/>
                        <a:t>Monitoreo</a:t>
                      </a:r>
                      <a:endParaRPr lang="es-MX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b="1" dirty="0" smtClean="0"/>
                        <a:t>Detección</a:t>
                      </a:r>
                      <a:endParaRPr lang="es-MX" sz="1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Respuesta</a:t>
                      </a:r>
                      <a:r>
                        <a:rPr lang="es-MX" sz="1200" baseline="0" dirty="0" smtClean="0"/>
                        <a:t> TX</a:t>
                      </a:r>
                    </a:p>
                    <a:p>
                      <a:r>
                        <a:rPr lang="es-MX" sz="1200" baseline="0" dirty="0" smtClean="0"/>
                        <a:t>Resistencia</a:t>
                      </a:r>
                    </a:p>
                    <a:p>
                      <a:r>
                        <a:rPr lang="es-MX" sz="1200" baseline="0" dirty="0" smtClean="0"/>
                        <a:t>Recurrencia</a:t>
                      </a:r>
                      <a:endParaRPr lang="es-MX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Mutación</a:t>
                      </a:r>
                      <a:r>
                        <a:rPr lang="es-MX" sz="1200" baseline="0" dirty="0" smtClean="0"/>
                        <a:t> genómica</a:t>
                      </a:r>
                    </a:p>
                    <a:p>
                      <a:r>
                        <a:rPr lang="es-MX" sz="1200" baseline="0" dirty="0" smtClean="0"/>
                        <a:t>Varios tumores etapa temprana</a:t>
                      </a:r>
                      <a:endParaRPr lang="es-MX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5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Biopsia líquida en oncología</a:t>
            </a:r>
            <a:br>
              <a:rPr lang="es-MX" dirty="0" smtClean="0"/>
            </a:br>
            <a:r>
              <a:rPr lang="es-MX" dirty="0" smtClean="0"/>
              <a:t>Genotipado EGFR en </a:t>
            </a:r>
            <a:r>
              <a:rPr lang="es-MX" dirty="0" err="1" smtClean="0"/>
              <a:t>cfDNA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7128961" y="6581001"/>
            <a:ext cx="2015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 err="1" smtClean="0"/>
              <a:t>Sacher</a:t>
            </a:r>
            <a:r>
              <a:rPr lang="es-MX" sz="1200" dirty="0" smtClean="0"/>
              <a:t> et al, JAMA </a:t>
            </a:r>
            <a:r>
              <a:rPr lang="es-MX" sz="1200" dirty="0" err="1" smtClean="0"/>
              <a:t>Onc</a:t>
            </a:r>
            <a:r>
              <a:rPr lang="es-MX" sz="1200" dirty="0" smtClean="0"/>
              <a:t>, 2016</a:t>
            </a:r>
            <a:endParaRPr lang="es-MX" sz="1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20" y="1285860"/>
            <a:ext cx="885828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3500" dirty="0" smtClean="0"/>
              <a:t>Varios pasos biopsia tumor </a:t>
            </a:r>
          </a:p>
          <a:p>
            <a:endParaRPr lang="es-MX" dirty="0" smtClean="0"/>
          </a:p>
          <a:p>
            <a:pPr>
              <a:buNone/>
            </a:pPr>
            <a:r>
              <a:rPr lang="es-MX" sz="3500" dirty="0" smtClean="0"/>
              <a:t>Biopsia liquida menos pasos</a:t>
            </a:r>
          </a:p>
          <a:p>
            <a:endParaRPr lang="es-MX" dirty="0" smtClean="0"/>
          </a:p>
          <a:p>
            <a:pPr>
              <a:buNone/>
            </a:pPr>
            <a:r>
              <a:rPr lang="es-MX" sz="3500" dirty="0" smtClean="0"/>
              <a:t>Estudios sangre más rápidas que prueba tumor</a:t>
            </a:r>
          </a:p>
          <a:p>
            <a:pPr lvl="1"/>
            <a:r>
              <a:rPr lang="es-MX" sz="3000" dirty="0" smtClean="0"/>
              <a:t>Plasma </a:t>
            </a:r>
            <a:r>
              <a:rPr lang="es-MX" sz="3000" dirty="0" err="1" smtClean="0"/>
              <a:t>ddPCR</a:t>
            </a:r>
            <a:r>
              <a:rPr lang="es-MX" sz="3000" dirty="0" smtClean="0"/>
              <a:t>*: mediana tiempo resultado = 3 días</a:t>
            </a:r>
          </a:p>
          <a:p>
            <a:pPr lvl="1"/>
            <a:r>
              <a:rPr lang="es-MX" sz="3000" dirty="0" smtClean="0"/>
              <a:t>Biopsia por resistencia: mediana tiempo = 27 días </a:t>
            </a:r>
          </a:p>
        </p:txBody>
      </p:sp>
      <p:sp>
        <p:nvSpPr>
          <p:cNvPr id="8" name="Chevron 7"/>
          <p:cNvSpPr/>
          <p:nvPr/>
        </p:nvSpPr>
        <p:spPr>
          <a:xfrm>
            <a:off x="237600" y="1922058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Oncólogo: indicación biopsia tumor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2440800" y="1922058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Procedimiento programado y realizado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4644000" y="1922058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Patólogo: revisión patología y resultados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6847200" y="1922058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Laboratorio molecular preparación DNA y estudio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37600" y="3636570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Oncólogo: indicación biopsia liquida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440800" y="3636570"/>
            <a:ext cx="2131200" cy="1006876"/>
          </a:xfrm>
          <a:prstGeom prst="chevron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Laboratorio molecular preparación DNA y estudio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2714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*</a:t>
            </a:r>
            <a:r>
              <a:rPr lang="es-MX" sz="1200" dirty="0" err="1" smtClean="0"/>
              <a:t>ddPCR</a:t>
            </a:r>
            <a:r>
              <a:rPr lang="es-MX" sz="1200" dirty="0" smtClean="0"/>
              <a:t>: gota digital PCR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15144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288" y="1396976"/>
            <a:ext cx="7891240" cy="4889544"/>
          </a:xfrm>
        </p:spPr>
        <p:txBody>
          <a:bodyPr>
            <a:normAutofit fontScale="92500"/>
          </a:bodyPr>
          <a:lstStyle/>
          <a:p>
            <a:r>
              <a:rPr lang="es-MX" dirty="0"/>
              <a:t>¿Qué podemos aprender de las biopsias </a:t>
            </a:r>
            <a:r>
              <a:rPr lang="es-MX" dirty="0" smtClean="0"/>
              <a:t>líquidas?</a:t>
            </a:r>
          </a:p>
          <a:p>
            <a:pPr lvl="1"/>
            <a:r>
              <a:rPr lang="es-MX" dirty="0" smtClean="0"/>
              <a:t>Detección temprana</a:t>
            </a:r>
          </a:p>
          <a:p>
            <a:pPr lvl="1"/>
            <a:r>
              <a:rPr lang="es-MX" dirty="0" smtClean="0"/>
              <a:t>Pronóstico enfermedad</a:t>
            </a:r>
          </a:p>
          <a:p>
            <a:pPr lvl="1"/>
            <a:r>
              <a:rPr lang="es-MX" dirty="0" smtClean="0"/>
              <a:t>Guía tratamiento</a:t>
            </a:r>
          </a:p>
          <a:p>
            <a:pPr lvl="1"/>
            <a:r>
              <a:rPr lang="es-MX" dirty="0" smtClean="0"/>
              <a:t>Información evolución enf</a:t>
            </a:r>
            <a:endParaRPr lang="es-MX" dirty="0"/>
          </a:p>
          <a:p>
            <a:r>
              <a:rPr lang="es-MX" dirty="0" smtClean="0"/>
              <a:t>Aprender los </a:t>
            </a:r>
            <a:r>
              <a:rPr lang="es-MX" dirty="0"/>
              <a:t>derrames biológicos vertidos por </a:t>
            </a:r>
            <a:r>
              <a:rPr lang="es-MX" dirty="0" smtClean="0"/>
              <a:t>tumores </a:t>
            </a:r>
            <a:r>
              <a:rPr lang="es-MX" dirty="0"/>
              <a:t>primarios y </a:t>
            </a:r>
            <a:r>
              <a:rPr lang="es-MX" dirty="0" smtClean="0"/>
              <a:t>metástasis</a:t>
            </a:r>
            <a:endParaRPr lang="es-MX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Biopsia líquida en oncología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6660232" y="6597352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 smtClean="0"/>
              <a:t>Beishon</a:t>
            </a:r>
            <a:r>
              <a:rPr lang="es-MX" sz="1200" dirty="0" smtClean="0"/>
              <a:t> M. 2015, </a:t>
            </a:r>
            <a:r>
              <a:rPr lang="es-MX" sz="1200" dirty="0" err="1" smtClean="0"/>
              <a:t>Cancer</a:t>
            </a:r>
            <a:r>
              <a:rPr lang="es-MX" sz="1200" dirty="0" smtClean="0"/>
              <a:t> </a:t>
            </a:r>
            <a:r>
              <a:rPr lang="es-MX" sz="1200" dirty="0" err="1" smtClean="0"/>
              <a:t>World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2447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2D3FDE8-F747-0F42-B373-8AD4CFA5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20" y="3300084"/>
            <a:ext cx="3802037" cy="106457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585116" y="2270284"/>
            <a:ext cx="2456751" cy="2139981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041867" y="3274147"/>
            <a:ext cx="2432214" cy="2121117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F21803BB-B2D4-294F-8278-08E7559C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030" y="2566614"/>
            <a:ext cx="2720297" cy="2540359"/>
          </a:xfrm>
        </p:spPr>
        <p:txBody>
          <a:bodyPr anchor="ctr">
            <a:normAutofit fontScale="85000" lnSpcReduction="10000"/>
          </a:bodyPr>
          <a:lstStyle/>
          <a:p>
            <a:pPr algn="just"/>
            <a:r>
              <a:rPr lang="es-MX" sz="1500"/>
              <a:t>Los antibiogramas se emplean cotidianamente para el tratamiento de infecciones bacterianas.</a:t>
            </a:r>
          </a:p>
          <a:p>
            <a:pPr algn="just"/>
            <a:endParaRPr lang="es-MX" sz="1500"/>
          </a:p>
          <a:p>
            <a:pPr algn="just"/>
            <a:r>
              <a:rPr lang="es-MX" sz="1500"/>
              <a:t> Sin embargo, no se ha validado una estrategia similar en pacientes oncológicos, debido a las limitantes para la obtención de cultivos celulares.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A01CD53F-6962-E14B-B625-47558692A4A0}"/>
              </a:ext>
            </a:extLst>
          </p:cNvPr>
          <p:cNvSpPr/>
          <p:nvPr/>
        </p:nvSpPr>
        <p:spPr>
          <a:xfrm>
            <a:off x="585116" y="1027375"/>
            <a:ext cx="7561613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QUIMIOBIOGRAMA. UNA HERRAMIENTA RENOVADA EN LA ELECCIÓN DE QUIMIOTERAPIA PARA PACIENTES CON CANCER METASTÁSICO Y ASCITIS MALIGNA.</a:t>
            </a:r>
          </a:p>
          <a:p>
            <a:pPr algn="ctr">
              <a:spcAft>
                <a:spcPts val="450"/>
              </a:spcAft>
            </a:pPr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MX" sz="1050" dirty="0">
                <a:latin typeface="Arial" panose="020B0604020202020204" pitchFamily="34" charset="0"/>
                <a:ea typeface="Times New Roman" panose="02020603050405020304" pitchFamily="18" charset="0"/>
              </a:rPr>
              <a:t>Noguez-Ramos Alejandro, Zentella-Dehesa Alejandro, et al, … </a:t>
            </a:r>
            <a:r>
              <a:rPr lang="es-MX" sz="105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Gerson-Cwilich Raquel</a:t>
            </a:r>
            <a:r>
              <a:rPr lang="es-MX" sz="105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61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C03F27E-5C66-9646-8223-9D9E3EB6B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93" y="816392"/>
            <a:ext cx="6001112" cy="59757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87C2C1D-4A21-864F-893C-988D732C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1" y="-4688"/>
            <a:ext cx="3672409" cy="8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36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143000"/>
          </a:xfrm>
        </p:spPr>
        <p:txBody>
          <a:bodyPr/>
          <a:lstStyle/>
          <a:p>
            <a:r>
              <a:rPr lang="es-MX" dirty="0" smtClean="0"/>
              <a:t>Oncología de precisión</a:t>
            </a:r>
            <a:endParaRPr lang="es-MX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30" y="1341438"/>
            <a:ext cx="6950540" cy="2519362"/>
          </a:xfrm>
        </p:spPr>
      </p:pic>
      <p:pic>
        <p:nvPicPr>
          <p:cNvPr id="11" name="Marcador de contenido 10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185301"/>
            <a:ext cx="4210050" cy="2191036"/>
          </a:xfrm>
        </p:spPr>
      </p:pic>
      <p:pic>
        <p:nvPicPr>
          <p:cNvPr id="12" name="Marcador de contenido 11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59904"/>
            <a:ext cx="4210050" cy="2241829"/>
          </a:xfrm>
        </p:spPr>
      </p:pic>
      <p:sp>
        <p:nvSpPr>
          <p:cNvPr id="9" name="Rectángulo 8"/>
          <p:cNvSpPr/>
          <p:nvPr/>
        </p:nvSpPr>
        <p:spPr>
          <a:xfrm>
            <a:off x="4607623" y="661278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1200" dirty="0" err="1">
                <a:solidFill>
                  <a:schemeClr val="bg1"/>
                </a:solidFill>
              </a:rPr>
              <a:t>Bieg-Bourne</a:t>
            </a:r>
            <a:r>
              <a:rPr lang="es-MX" sz="1200" dirty="0">
                <a:solidFill>
                  <a:schemeClr val="bg1"/>
                </a:solidFill>
              </a:rPr>
              <a:t> Ch, et al. </a:t>
            </a:r>
            <a:r>
              <a:rPr lang="es-MX" sz="1200" dirty="0" err="1">
                <a:solidFill>
                  <a:schemeClr val="bg1"/>
                </a:solidFill>
              </a:rPr>
              <a:t>Cancer</a:t>
            </a:r>
            <a:r>
              <a:rPr lang="es-MX" sz="1200" dirty="0">
                <a:solidFill>
                  <a:schemeClr val="bg1"/>
                </a:solidFill>
              </a:rPr>
              <a:t> Res; 77(22) </a:t>
            </a:r>
            <a:r>
              <a:rPr lang="es-MX" sz="1200" dirty="0" err="1">
                <a:solidFill>
                  <a:schemeClr val="bg1"/>
                </a:solidFill>
              </a:rPr>
              <a:t>November</a:t>
            </a:r>
            <a:r>
              <a:rPr lang="es-MX" sz="1200" dirty="0">
                <a:solidFill>
                  <a:schemeClr val="bg1"/>
                </a:solidFill>
              </a:rPr>
              <a:t> 15, 2017</a:t>
            </a:r>
          </a:p>
        </p:txBody>
      </p:sp>
    </p:spTree>
    <p:extLst>
      <p:ext uri="{BB962C8B-B14F-4D97-AF65-F5344CB8AC3E}">
        <p14:creationId xmlns:p14="http://schemas.microsoft.com/office/powerpoint/2010/main" val="281332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Patrones mutación concordantes </a:t>
            </a:r>
            <a:r>
              <a:rPr lang="es-MX" dirty="0"/>
              <a:t>entre </a:t>
            </a:r>
            <a:r>
              <a:rPr lang="es-MX" dirty="0" smtClean="0"/>
              <a:t>tumores </a:t>
            </a:r>
            <a:r>
              <a:rPr lang="es-MX" dirty="0"/>
              <a:t>primarios y</a:t>
            </a:r>
            <a:r>
              <a:rPr lang="es-MX" dirty="0" smtClean="0"/>
              <a:t> </a:t>
            </a:r>
            <a:r>
              <a:rPr lang="es-MX" dirty="0"/>
              <a:t>metastásicos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1925426"/>
            <a:ext cx="8229600" cy="3864398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/>
              <a:t>Brannon</a:t>
            </a:r>
            <a:r>
              <a:rPr lang="es-MX" dirty="0"/>
              <a:t> AR et al. </a:t>
            </a:r>
            <a:r>
              <a:rPr lang="es-MX" dirty="0" err="1"/>
              <a:t>Genome</a:t>
            </a:r>
            <a:r>
              <a:rPr lang="es-MX" dirty="0"/>
              <a:t> </a:t>
            </a:r>
            <a:r>
              <a:rPr lang="es-MX" dirty="0" err="1"/>
              <a:t>Biology</a:t>
            </a:r>
            <a:r>
              <a:rPr lang="es-MX" dirty="0"/>
              <a:t> 2014, 15:454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9823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Alteraciones genómicas somáticas clínicamente accionables </a:t>
            </a:r>
            <a:r>
              <a:rPr lang="es-MX" sz="3600" dirty="0" smtClean="0"/>
              <a:t>varios </a:t>
            </a:r>
            <a:r>
              <a:rPr lang="es-MX" sz="3600" dirty="0"/>
              <a:t>tipos </a:t>
            </a:r>
            <a:r>
              <a:rPr lang="es-MX" sz="3600" dirty="0" smtClean="0"/>
              <a:t>tumor</a:t>
            </a:r>
            <a:endParaRPr lang="es-MX" sz="36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5" y="1214438"/>
            <a:ext cx="7232355" cy="5286375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Jones S et al. Sci Transl Med 7, 283; 2015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0772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Incidencia </a:t>
            </a:r>
            <a:r>
              <a:rPr lang="es-MX" dirty="0" smtClean="0"/>
              <a:t>cáncer 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13287" r="15897" b="11795"/>
          <a:stretch/>
        </p:blipFill>
        <p:spPr>
          <a:xfrm>
            <a:off x="1115616" y="1453924"/>
            <a:ext cx="6840760" cy="4886256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Globocan</a:t>
            </a:r>
            <a:r>
              <a:rPr lang="es-MX" dirty="0" smtClean="0"/>
              <a:t> 2018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515472" y="2023973"/>
            <a:ext cx="100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América </a:t>
            </a:r>
          </a:p>
          <a:p>
            <a:r>
              <a:rPr lang="es-MX" dirty="0" smtClean="0"/>
              <a:t>21.0%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308304" y="18671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Europa</a:t>
            </a:r>
          </a:p>
          <a:p>
            <a:r>
              <a:rPr lang="es-MX" dirty="0" smtClean="0"/>
              <a:t>23.4%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560332" y="330907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Asia</a:t>
            </a:r>
          </a:p>
          <a:p>
            <a:r>
              <a:rPr lang="es-MX" dirty="0" smtClean="0"/>
              <a:t>48.4%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1259632" y="55298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Oceanía</a:t>
            </a:r>
          </a:p>
          <a:p>
            <a:r>
              <a:rPr lang="es-MX" dirty="0" smtClean="0"/>
              <a:t>1.4%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9552" y="389705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África</a:t>
            </a:r>
          </a:p>
          <a:p>
            <a:r>
              <a:rPr lang="es-MX" dirty="0" smtClean="0"/>
              <a:t>5.8%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15472" y="2591016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3,792,000</a:t>
            </a:r>
            <a:endParaRPr lang="es-MX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334160" y="2415890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4,230,000</a:t>
            </a:r>
            <a:endParaRPr lang="es-MX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308304" y="18671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Europa</a:t>
            </a:r>
          </a:p>
          <a:p>
            <a:r>
              <a:rPr lang="es-MX" dirty="0" smtClean="0"/>
              <a:t>23.4%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836324" y="3838178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8,751,000</a:t>
            </a:r>
            <a:endParaRPr lang="es-MX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259632" y="6102168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252,000</a:t>
            </a:r>
            <a:endParaRPr lang="es-MX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20278" y="4464777"/>
            <a:ext cx="139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Número casos: 1,055,000</a:t>
            </a:r>
            <a:endParaRPr lang="es-MX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095836" y="3501008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18.1 millones</a:t>
            </a:r>
          </a:p>
          <a:p>
            <a:pPr algn="ctr"/>
            <a:r>
              <a:rPr lang="es-MX" sz="2800" b="1" dirty="0" smtClean="0"/>
              <a:t>nuevos casos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386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Avances cáncer de mama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2" y="1071547"/>
            <a:ext cx="8834242" cy="5446952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Sociedad Española de Oncología Médica © 2019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716016" y="2708920"/>
            <a:ext cx="864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>
                <a:solidFill>
                  <a:schemeClr val="bg1"/>
                </a:solidFill>
                <a:latin typeface="Arial Narrow" panose="020B0606020202030204" pitchFamily="34" charset="0"/>
              </a:rPr>
              <a:t>Diferentes subtipos </a:t>
            </a:r>
            <a:r>
              <a:rPr lang="es-MX" sz="85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intrínsecos </a:t>
            </a:r>
            <a:r>
              <a:rPr lang="es-MX" sz="850" dirty="0">
                <a:solidFill>
                  <a:schemeClr val="bg1"/>
                </a:solidFill>
                <a:latin typeface="Arial Narrow" panose="020B0606020202030204" pitchFamily="34" charset="0"/>
              </a:rPr>
              <a:t>de enfermedad, establece diferencias genómicas entre diferentes tipos cáncer mama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788024" y="4796129"/>
            <a:ext cx="864096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>
                <a:solidFill>
                  <a:schemeClr val="bg1"/>
                </a:solidFill>
                <a:latin typeface="Arial Narrow" panose="020B0606020202030204" pitchFamily="34" charset="0"/>
              </a:rPr>
              <a:t>Plataformas Genómicas incorporadas a toma de decisiones terapéuticas en adyuvancia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40152" y="2996952"/>
            <a:ext cx="11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Everolimus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aprobado combina con 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hormonoterapia</a:t>
            </a:r>
            <a:endParaRPr lang="es-MX" sz="85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4328" y="2900462"/>
            <a:ext cx="11703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Palbociclib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asociado terapia hormonal efectivo en cáncer mama metastásico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076056" y="4230834"/>
            <a:ext cx="64807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pt-BR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Laparatinib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activo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pt-BR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ca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mama HER2+</a:t>
            </a:r>
            <a:endParaRPr lang="es-MX" sz="85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674816" y="4352486"/>
            <a:ext cx="8357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Pertuzumab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y TDM1 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emergen 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como arma 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eficaz 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en HER2+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578016" y="4922357"/>
            <a:ext cx="133835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Aprobado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doble 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bloqueo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pt-BR" sz="850" dirty="0" err="1" smtClean="0">
                <a:solidFill>
                  <a:srgbClr val="92D050"/>
                </a:solidFill>
                <a:latin typeface="Arial Narrow" panose="020B0606020202030204" pitchFamily="34" charset="0"/>
              </a:rPr>
              <a:t>Pertuzumab+Trastuzumab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+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Taxanos 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câncer mama </a:t>
            </a:r>
            <a:r>
              <a:rPr lang="pt-BR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metastácico</a:t>
            </a:r>
            <a:endParaRPr lang="es-MX" sz="85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983809" y="4632338"/>
            <a:ext cx="76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pt-BR" sz="850" dirty="0" err="1">
                <a:solidFill>
                  <a:srgbClr val="92D050"/>
                </a:solidFill>
                <a:latin typeface="Arial Narrow" panose="020B0606020202030204" pitchFamily="34" charset="0"/>
              </a:rPr>
              <a:t>Ribociclib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pt-BR" sz="850" dirty="0" err="1" smtClean="0">
                <a:solidFill>
                  <a:srgbClr val="92D050"/>
                </a:solidFill>
                <a:latin typeface="Arial Narrow" panose="020B0606020202030204" pitchFamily="34" charset="0"/>
              </a:rPr>
              <a:t>cáncer</a:t>
            </a:r>
            <a:r>
              <a:rPr lang="pt-BR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pt-BR" sz="850" dirty="0">
                <a:solidFill>
                  <a:srgbClr val="92D050"/>
                </a:solidFill>
                <a:latin typeface="Arial Narrow" panose="020B0606020202030204" pitchFamily="34" charset="0"/>
              </a:rPr>
              <a:t>mama metastásico</a:t>
            </a:r>
            <a:endParaRPr lang="es-MX" sz="85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752334" y="5212708"/>
            <a:ext cx="127965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Aprobado doble bloqueo </a:t>
            </a:r>
            <a:r>
              <a:rPr lang="es-MX" sz="850" dirty="0" err="1" smtClean="0">
                <a:solidFill>
                  <a:srgbClr val="92D050"/>
                </a:solidFill>
                <a:latin typeface="Arial Narrow" panose="020B0606020202030204" pitchFamily="34" charset="0"/>
              </a:rPr>
              <a:t>Pertuzumab+Trastuzumab</a:t>
            </a:r>
            <a:r>
              <a:rPr lang="es-MX" sz="850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+</a:t>
            </a:r>
            <a:r>
              <a:rPr lang="es-MX" sz="850" dirty="0">
                <a:solidFill>
                  <a:srgbClr val="92D050"/>
                </a:solidFill>
                <a:latin typeface="Arial Narrow" panose="020B0606020202030204" pitchFamily="34" charset="0"/>
              </a:rPr>
              <a:t>QT tratamiento </a:t>
            </a:r>
            <a:r>
              <a:rPr lang="es-MX" sz="850" dirty="0" err="1" smtClean="0">
                <a:solidFill>
                  <a:srgbClr val="92D050"/>
                </a:solidFill>
                <a:latin typeface="Arial Narrow" panose="020B0606020202030204" pitchFamily="34" charset="0"/>
              </a:rPr>
              <a:t>neoadyuvante</a:t>
            </a:r>
            <a:endParaRPr lang="es-MX" sz="85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4427984" y="2636912"/>
            <a:ext cx="4604000" cy="307849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Rectángulo redondeado 15"/>
          <p:cNvSpPr/>
          <p:nvPr/>
        </p:nvSpPr>
        <p:spPr>
          <a:xfrm>
            <a:off x="197742" y="2060848"/>
            <a:ext cx="1349922" cy="72008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69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Alteraciones estructurales  </a:t>
            </a:r>
            <a:r>
              <a:rPr lang="es-MX" dirty="0"/>
              <a:t>del gen  para producir  </a:t>
            </a:r>
            <a:r>
              <a:rPr lang="es-MX" dirty="0" smtClean="0"/>
              <a:t>cáncer FOXA1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</a:pPr>
            <a:r>
              <a:rPr lang="es-MX" dirty="0"/>
              <a:t>Codifica </a:t>
            </a:r>
            <a:r>
              <a:rPr lang="es-MX" dirty="0" smtClean="0"/>
              <a:t>factor transcripción desarrollo órganos</a:t>
            </a:r>
            <a:endParaRPr lang="es-MX" dirty="0"/>
          </a:p>
          <a:p>
            <a:pPr>
              <a:spcBef>
                <a:spcPts val="600"/>
              </a:spcBef>
            </a:pPr>
            <a:r>
              <a:rPr lang="es-MX" dirty="0" smtClean="0"/>
              <a:t>Oncogén</a:t>
            </a:r>
            <a:endParaRPr lang="es-MX" dirty="0"/>
          </a:p>
          <a:p>
            <a:pPr>
              <a:spcBef>
                <a:spcPts val="600"/>
              </a:spcBef>
            </a:pPr>
            <a:r>
              <a:rPr lang="es-MX" dirty="0" smtClean="0"/>
              <a:t>Interviene desarrollo </a:t>
            </a:r>
            <a:r>
              <a:rPr lang="es-MX" dirty="0"/>
              <a:t>y </a:t>
            </a:r>
            <a:r>
              <a:rPr lang="es-MX" dirty="0" smtClean="0"/>
              <a:t>progresión:  tres formas</a:t>
            </a:r>
            <a:endParaRPr lang="es-MX" dirty="0"/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Mutación </a:t>
            </a:r>
            <a:r>
              <a:rPr lang="es-MX" b="1" dirty="0">
                <a:solidFill>
                  <a:srgbClr val="FF6600"/>
                </a:solidFill>
              </a:rPr>
              <a:t>clase </a:t>
            </a:r>
            <a:r>
              <a:rPr lang="es-MX" b="1" dirty="0" smtClean="0">
                <a:solidFill>
                  <a:srgbClr val="FF6600"/>
                </a:solidFill>
              </a:rPr>
              <a:t>1 "</a:t>
            </a:r>
            <a:r>
              <a:rPr lang="es-MX" b="1" dirty="0">
                <a:solidFill>
                  <a:srgbClr val="FF6600"/>
                </a:solidFill>
              </a:rPr>
              <a:t>Veloz</a:t>
            </a:r>
            <a:r>
              <a:rPr lang="es-MX" b="1" dirty="0" smtClean="0">
                <a:solidFill>
                  <a:srgbClr val="FF6600"/>
                </a:solidFill>
              </a:rPr>
              <a:t>"  </a:t>
            </a:r>
            <a:r>
              <a:rPr lang="es-MX" dirty="0"/>
              <a:t>Se mueve veloz en el núcleo   </a:t>
            </a:r>
            <a:r>
              <a:rPr lang="es-MX" dirty="0" smtClean="0"/>
              <a:t>Ca </a:t>
            </a:r>
            <a:r>
              <a:rPr lang="es-MX" dirty="0"/>
              <a:t>primario</a:t>
            </a:r>
          </a:p>
          <a:p>
            <a:pPr>
              <a:spcBef>
                <a:spcPts val="600"/>
              </a:spcBef>
            </a:pPr>
            <a:r>
              <a:rPr lang="es-MX" b="1" i="1" dirty="0" smtClean="0">
                <a:solidFill>
                  <a:srgbClr val="FF6600"/>
                </a:solidFill>
              </a:rPr>
              <a:t>Clase2 " </a:t>
            </a:r>
            <a:r>
              <a:rPr lang="es-MX" b="1" i="1" dirty="0">
                <a:solidFill>
                  <a:srgbClr val="FF6600"/>
                </a:solidFill>
              </a:rPr>
              <a:t>Furiosa"  </a:t>
            </a:r>
            <a:r>
              <a:rPr lang="es-MX" b="1" i="1" dirty="0" smtClean="0"/>
              <a:t> </a:t>
            </a:r>
            <a:r>
              <a:rPr lang="es-MX" i="1" dirty="0"/>
              <a:t>Se une furiosamente a la cromatina Ca metastásico </a:t>
            </a:r>
          </a:p>
          <a:p>
            <a:pPr>
              <a:spcBef>
                <a:spcPts val="600"/>
              </a:spcBef>
            </a:pPr>
            <a:r>
              <a:rPr lang="es-MX" dirty="0"/>
              <a:t> </a:t>
            </a:r>
            <a:r>
              <a:rPr lang="es-MX" b="1" dirty="0">
                <a:solidFill>
                  <a:srgbClr val="FF6600"/>
                </a:solidFill>
              </a:rPr>
              <a:t>Clase  </a:t>
            </a:r>
            <a:r>
              <a:rPr lang="es-MX" b="1" dirty="0" smtClean="0">
                <a:solidFill>
                  <a:srgbClr val="FF6600"/>
                </a:solidFill>
              </a:rPr>
              <a:t>3 </a:t>
            </a:r>
            <a:r>
              <a:rPr lang="es-MX" b="1" dirty="0">
                <a:solidFill>
                  <a:srgbClr val="FF6600"/>
                </a:solidFill>
              </a:rPr>
              <a:t>" Ruidosa "   </a:t>
            </a:r>
            <a:r>
              <a:rPr lang="es-MX" dirty="0"/>
              <a:t>Se amplifica  a sí misma para ser ruidosa;   </a:t>
            </a:r>
            <a:r>
              <a:rPr lang="es-MX" dirty="0" err="1"/>
              <a:t>ca</a:t>
            </a:r>
            <a:r>
              <a:rPr lang="es-MX" dirty="0"/>
              <a:t> primario y metastásico </a:t>
            </a:r>
            <a:endParaRPr lang="es-MX" dirty="0" smtClean="0"/>
          </a:p>
          <a:p>
            <a:pPr>
              <a:spcBef>
                <a:spcPts val="600"/>
              </a:spcBef>
            </a:pPr>
            <a:r>
              <a:rPr lang="es-MX" dirty="0" smtClean="0"/>
              <a:t>Tumores receptores hormonales  mama y próstata  </a:t>
            </a:r>
          </a:p>
          <a:p>
            <a:pPr>
              <a:spcBef>
                <a:spcPts val="600"/>
              </a:spcBef>
            </a:pPr>
            <a:r>
              <a:rPr lang="es-MX" dirty="0" smtClean="0"/>
              <a:t>Impacta  RE y RA, </a:t>
            </a:r>
            <a:r>
              <a:rPr lang="es-MX" dirty="0" err="1" smtClean="0"/>
              <a:t>ca</a:t>
            </a:r>
            <a:r>
              <a:rPr lang="es-MX" dirty="0" smtClean="0"/>
              <a:t> vejiga, glándulas salivales </a:t>
            </a:r>
          </a:p>
          <a:p>
            <a:pPr>
              <a:spcBef>
                <a:spcPts val="600"/>
              </a:spcBef>
            </a:pPr>
            <a:r>
              <a:rPr lang="es-MX" dirty="0" smtClean="0"/>
              <a:t>Alteraciones: implicaciones </a:t>
            </a:r>
            <a:r>
              <a:rPr lang="es-MX" dirty="0"/>
              <a:t>clínicas   </a:t>
            </a:r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Nuevas estrategias </a:t>
            </a:r>
            <a:r>
              <a:rPr lang="es-MX" b="1" dirty="0">
                <a:solidFill>
                  <a:srgbClr val="FF6600"/>
                </a:solidFill>
              </a:rPr>
              <a:t>blanco </a:t>
            </a:r>
          </a:p>
          <a:p>
            <a:pPr lvl="0"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Pacientes tumor agresivo  </a:t>
            </a:r>
            <a:endParaRPr lang="es-MX" b="1" dirty="0">
              <a:solidFill>
                <a:srgbClr val="FF6600"/>
              </a:solidFill>
            </a:endParaRPr>
          </a:p>
          <a:p>
            <a:pPr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Responden diferente</a:t>
            </a:r>
            <a:endParaRPr lang="es-MX" b="1" dirty="0">
              <a:solidFill>
                <a:srgbClr val="FF66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/>
              <a:t>Parolia</a:t>
            </a:r>
            <a:r>
              <a:rPr lang="es-MX" dirty="0"/>
              <a:t> A.   </a:t>
            </a:r>
            <a:r>
              <a:rPr lang="es-MX" dirty="0" err="1"/>
              <a:t>Nature</a:t>
            </a:r>
            <a:r>
              <a:rPr lang="es-MX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6438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FOX A1 modelo clases</a:t>
            </a:r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97001"/>
            <a:ext cx="4210050" cy="2519362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22" y="1397000"/>
            <a:ext cx="4195605" cy="2519363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245445"/>
            <a:ext cx="4210050" cy="2315222"/>
          </a:xfr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49" y="4143375"/>
            <a:ext cx="2793352" cy="2519363"/>
          </a:xfrm>
        </p:spPr>
      </p:pic>
    </p:spTree>
    <p:extLst>
      <p:ext uri="{BB962C8B-B14F-4D97-AF65-F5344CB8AC3E}">
        <p14:creationId xmlns:p14="http://schemas.microsoft.com/office/powerpoint/2010/main" val="3698407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FOX A1 cáncer mama clase 1 y 2</a:t>
            </a:r>
            <a:endParaRPr lang="es-MX" dirty="0"/>
          </a:p>
        </p:txBody>
      </p:sp>
      <p:pic>
        <p:nvPicPr>
          <p:cNvPr id="5" name="Content Placeholder 4" descr="Parolia 07 FoxA1 class1-2 mam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3" y="1299868"/>
            <a:ext cx="8229600" cy="511551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Parolia</a:t>
            </a:r>
            <a:r>
              <a:rPr lang="es-MX" dirty="0" smtClean="0"/>
              <a:t> A et al. </a:t>
            </a:r>
            <a:r>
              <a:rPr lang="es-MX" dirty="0" err="1" smtClean="0"/>
              <a:t>Nature</a:t>
            </a:r>
            <a:r>
              <a:rPr lang="es-MX" dirty="0" smtClean="0"/>
              <a:t> </a:t>
            </a:r>
            <a:r>
              <a:rPr lang="es-MX" dirty="0" err="1" smtClean="0"/>
              <a:t>volume</a:t>
            </a:r>
            <a:r>
              <a:rPr lang="es-MX" dirty="0" smtClean="0"/>
              <a:t> 571, 413–418 (2019) </a:t>
            </a:r>
            <a:endParaRPr lang="es-MX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2" descr="C:\Users\zentella\Pictures\Fotos Nutri IIB\DSC05456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22221" t="22560" r="13541" b="10938"/>
          <a:stretch>
            <a:fillRect/>
          </a:stretch>
        </p:blipFill>
        <p:spPr bwMode="auto">
          <a:xfrm>
            <a:off x="8291513" y="47625"/>
            <a:ext cx="75723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38100" y="1673513"/>
            <a:ext cx="91360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_tradnl" altLang="es-ES_tradnl" sz="2000" dirty="0">
                <a:latin typeface="Arial" charset="0"/>
              </a:rPr>
              <a:t>-  COX2 (también </a:t>
            </a:r>
            <a:r>
              <a:rPr lang="es-ES_tradnl" altLang="es-ES_tradnl" sz="2000" dirty="0" err="1" smtClean="0">
                <a:latin typeface="Arial" charset="0"/>
              </a:rPr>
              <a:t>concido</a:t>
            </a:r>
            <a:r>
              <a:rPr lang="es-ES_tradnl" altLang="es-ES_tradnl" sz="2000" dirty="0" smtClean="0">
                <a:latin typeface="Arial" charset="0"/>
              </a:rPr>
              <a:t> cómo </a:t>
            </a:r>
            <a:r>
              <a:rPr lang="es-ES_tradnl" altLang="es-ES_tradnl" sz="2000" dirty="0">
                <a:latin typeface="Arial" charset="0"/>
              </a:rPr>
              <a:t>PTGS2)</a:t>
            </a:r>
          </a:p>
          <a:p>
            <a:pPr eaLnBrk="1" hangingPunct="1"/>
            <a:r>
              <a:rPr lang="es-ES_tradnl" altLang="es-ES_tradnl" sz="2000" dirty="0">
                <a:latin typeface="Arial" charset="0"/>
              </a:rPr>
              <a:t>-  El ligando de alta afinidad de EGFR1 y EGFR4, HBEGF</a:t>
            </a:r>
          </a:p>
          <a:p>
            <a:pPr eaLnBrk="1" hangingPunct="1"/>
            <a:r>
              <a:rPr lang="es-ES_tradnl" altLang="es-ES_tradnl" sz="2000" dirty="0">
                <a:latin typeface="Arial" charset="0"/>
              </a:rPr>
              <a:t>    (</a:t>
            </a:r>
            <a:r>
              <a:rPr lang="es-ES_tradnl" altLang="es-ES_tradnl" sz="2000" b="1" dirty="0" err="1">
                <a:solidFill>
                  <a:srgbClr val="FF6600"/>
                </a:solidFill>
                <a:latin typeface="Arial" charset="0"/>
              </a:rPr>
              <a:t>Heparin</a:t>
            </a:r>
            <a:r>
              <a:rPr lang="es-ES_tradnl" altLang="es-ES_tradnl" sz="20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es-ES_tradnl" altLang="es-ES_tradnl" sz="2000" dirty="0" err="1">
                <a:latin typeface="Arial" charset="0"/>
              </a:rPr>
              <a:t>Binding</a:t>
            </a:r>
            <a:r>
              <a:rPr lang="es-ES_tradnl" altLang="es-ES_tradnl" sz="2000" dirty="0">
                <a:latin typeface="Arial" charset="0"/>
              </a:rPr>
              <a:t> EGF </a:t>
            </a:r>
            <a:r>
              <a:rPr lang="es-ES_tradnl" altLang="es-ES_tradnl" sz="2000" dirty="0" err="1">
                <a:latin typeface="Arial" charset="0"/>
              </a:rPr>
              <a:t>Like</a:t>
            </a:r>
            <a:r>
              <a:rPr lang="es-ES_tradnl" altLang="es-ES_tradnl" sz="2000" dirty="0">
                <a:latin typeface="Arial" charset="0"/>
              </a:rPr>
              <a:t> </a:t>
            </a:r>
            <a:r>
              <a:rPr lang="es-ES_tradnl" altLang="es-ES_tradnl" sz="2000" dirty="0" err="1">
                <a:latin typeface="Arial" charset="0"/>
              </a:rPr>
              <a:t>Growth</a:t>
            </a:r>
            <a:r>
              <a:rPr lang="es-ES_tradnl" altLang="es-ES_tradnl" sz="2000" dirty="0">
                <a:latin typeface="Arial" charset="0"/>
              </a:rPr>
              <a:t> Factor)</a:t>
            </a:r>
          </a:p>
          <a:p>
            <a:pPr eaLnBrk="1" hangingPunct="1"/>
            <a:r>
              <a:rPr lang="es-ES_tradnl" altLang="es-ES_tradnl" sz="2000" dirty="0">
                <a:latin typeface="Arial" charset="0"/>
              </a:rPr>
              <a:t>-   La </a:t>
            </a:r>
            <a:r>
              <a:rPr lang="es-ES_tradnl" altLang="es-ES_tradnl" sz="2000" dirty="0" err="1">
                <a:latin typeface="Arial" charset="0"/>
              </a:rPr>
              <a:t>Acetylgalactosaminide</a:t>
            </a:r>
            <a:r>
              <a:rPr lang="es-ES_tradnl" altLang="es-ES_tradnl" sz="2000" dirty="0">
                <a:latin typeface="Arial" charset="0"/>
              </a:rPr>
              <a:t>, α2,6-sialiltransferasa ST6GALNAC5 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-29726" y="6396134"/>
            <a:ext cx="9144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s-ES_tradnl" altLang="es-ES_tradnl" sz="1050" dirty="0">
                <a:latin typeface="Arial" charset="0"/>
              </a:rPr>
              <a:t>Paula D. </a:t>
            </a:r>
            <a:r>
              <a:rPr lang="es-ES_tradnl" altLang="es-ES_tradnl" sz="1050" dirty="0" err="1">
                <a:latin typeface="Arial" charset="0"/>
              </a:rPr>
              <a:t>Bos</a:t>
            </a:r>
            <a:r>
              <a:rPr lang="es-ES_tradnl" altLang="es-ES_tradnl" sz="1050" dirty="0">
                <a:latin typeface="Arial" charset="0"/>
              </a:rPr>
              <a:t>, </a:t>
            </a:r>
            <a:r>
              <a:rPr lang="es-ES_tradnl" altLang="es-ES_tradnl" sz="1050" dirty="0" err="1">
                <a:latin typeface="Arial" charset="0"/>
              </a:rPr>
              <a:t>Xiang</a:t>
            </a:r>
            <a:r>
              <a:rPr lang="es-ES_tradnl" altLang="es-ES_tradnl" sz="1050" dirty="0">
                <a:latin typeface="Arial" charset="0"/>
              </a:rPr>
              <a:t> H.-F. Zhang, Cristina Nadal, </a:t>
            </a:r>
            <a:r>
              <a:rPr lang="es-ES_tradnl" altLang="es-ES_tradnl" sz="1050" dirty="0" err="1">
                <a:latin typeface="Arial" charset="0"/>
              </a:rPr>
              <a:t>Weiping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Shu</a:t>
            </a:r>
            <a:r>
              <a:rPr lang="es-ES_tradnl" altLang="es-ES_tradnl" sz="1050" dirty="0">
                <a:latin typeface="Arial" charset="0"/>
              </a:rPr>
              <a:t>, Roger R. </a:t>
            </a:r>
            <a:r>
              <a:rPr lang="es-ES_tradnl" altLang="es-ES_tradnl" sz="1050" dirty="0" err="1">
                <a:latin typeface="Arial" charset="0"/>
              </a:rPr>
              <a:t>Gomis</a:t>
            </a:r>
            <a:r>
              <a:rPr lang="es-ES_tradnl" altLang="es-ES_tradnl" sz="1050" dirty="0">
                <a:latin typeface="Arial" charset="0"/>
              </a:rPr>
              <a:t>, Don X. </a:t>
            </a:r>
            <a:r>
              <a:rPr lang="es-ES_tradnl" altLang="es-ES_tradnl" sz="1050" dirty="0" err="1">
                <a:latin typeface="Arial" charset="0"/>
              </a:rPr>
              <a:t>Nguyen</a:t>
            </a:r>
            <a:r>
              <a:rPr lang="es-ES_tradnl" altLang="es-ES_tradnl" sz="1050" dirty="0">
                <a:latin typeface="Arial" charset="0"/>
              </a:rPr>
              <a:t>, Andy J. </a:t>
            </a:r>
            <a:r>
              <a:rPr lang="es-ES_tradnl" altLang="es-ES_tradnl" sz="1050" dirty="0" err="1">
                <a:latin typeface="Arial" charset="0"/>
              </a:rPr>
              <a:t>Minn</a:t>
            </a:r>
            <a:r>
              <a:rPr lang="es-ES_tradnl" altLang="es-ES_tradnl" sz="1050" dirty="0">
                <a:latin typeface="Arial" charset="0"/>
              </a:rPr>
              <a:t>, Marc Van de </a:t>
            </a:r>
            <a:r>
              <a:rPr lang="es-ES_tradnl" altLang="es-ES_tradnl" sz="1050" dirty="0" err="1">
                <a:latin typeface="Arial" charset="0"/>
              </a:rPr>
              <a:t>Vijver</a:t>
            </a:r>
            <a:r>
              <a:rPr lang="es-ES_tradnl" altLang="es-ES_tradnl" sz="1050" dirty="0">
                <a:latin typeface="Arial" charset="0"/>
              </a:rPr>
              <a:t>, William Gerald, John A. </a:t>
            </a:r>
            <a:r>
              <a:rPr lang="es-ES_tradnl" altLang="es-ES_tradnl" sz="1050" dirty="0" err="1">
                <a:latin typeface="Arial" charset="0"/>
              </a:rPr>
              <a:t>Foekens</a:t>
            </a:r>
            <a:r>
              <a:rPr lang="es-ES_tradnl" altLang="es-ES_tradnl" sz="1050" dirty="0">
                <a:latin typeface="Arial" charset="0"/>
              </a:rPr>
              <a:t>, Joan </a:t>
            </a:r>
            <a:r>
              <a:rPr lang="es-ES_tradnl" altLang="es-ES_tradnl" sz="1050" dirty="0" err="1">
                <a:latin typeface="Arial" charset="0"/>
              </a:rPr>
              <a:t>Massagué</a:t>
            </a:r>
            <a:r>
              <a:rPr lang="es-ES_tradnl" altLang="es-ES_tradnl" sz="1050" dirty="0">
                <a:latin typeface="Arial" charset="0"/>
              </a:rPr>
              <a:t>. Genes </a:t>
            </a:r>
            <a:r>
              <a:rPr lang="es-ES_tradnl" altLang="es-ES_tradnl" sz="1050" dirty="0" err="1">
                <a:latin typeface="Arial" charset="0"/>
              </a:rPr>
              <a:t>that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mediate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breast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cancer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metastasis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to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latin typeface="Arial" charset="0"/>
              </a:rPr>
              <a:t>the</a:t>
            </a:r>
            <a:r>
              <a:rPr lang="es-ES_tradnl" altLang="es-ES_tradnl" sz="1050" dirty="0">
                <a:latin typeface="Arial" charset="0"/>
              </a:rPr>
              <a:t> </a:t>
            </a:r>
            <a:r>
              <a:rPr lang="es-ES_tradnl" altLang="es-ES_tradnl" sz="1050" dirty="0" err="1">
                <a:solidFill>
                  <a:srgbClr val="FFFFFF"/>
                </a:solidFill>
                <a:latin typeface="Arial" charset="0"/>
              </a:rPr>
              <a:t>brain</a:t>
            </a:r>
            <a:r>
              <a:rPr lang="es-ES_tradnl" altLang="es-ES_tradnl" sz="1050" dirty="0">
                <a:latin typeface="Arial" charset="0"/>
              </a:rPr>
              <a:t>. </a:t>
            </a:r>
            <a:r>
              <a:rPr lang="fr-FR" altLang="es-ES_tradnl" sz="1050" dirty="0">
                <a:latin typeface="Arial" charset="0"/>
              </a:rPr>
              <a:t>Nature. 2009 </a:t>
            </a:r>
            <a:r>
              <a:rPr lang="fr-FR" altLang="es-ES_tradnl" sz="1050" dirty="0" err="1">
                <a:latin typeface="Arial" charset="0"/>
              </a:rPr>
              <a:t>June</a:t>
            </a:r>
            <a:r>
              <a:rPr lang="fr-FR" altLang="es-ES_tradnl" sz="1050" dirty="0">
                <a:latin typeface="Arial" charset="0"/>
              </a:rPr>
              <a:t> 18; 459(7249): 1005–1009. </a:t>
            </a:r>
            <a:endParaRPr lang="es-ES_tradnl" altLang="es-ES_tradnl" sz="1050" dirty="0">
              <a:latin typeface="Arial" charset="0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827584" y="326411"/>
            <a:ext cx="63258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ES_tradnl" altLang="es-ES_tradnl" sz="2000" dirty="0">
                <a:latin typeface="Arial" charset="0"/>
              </a:rPr>
              <a:t>Análisis comparativo de expresión de todo el genoma  reveló 243 genes sobre o </a:t>
            </a:r>
            <a:r>
              <a:rPr lang="es-ES_tradnl" altLang="es-ES_tradnl" sz="2000" dirty="0" err="1">
                <a:latin typeface="Arial" charset="0"/>
              </a:rPr>
              <a:t>infraexpresados</a:t>
            </a:r>
            <a:r>
              <a:rPr lang="es-ES_tradnl" altLang="es-ES_tradnl" sz="2000" dirty="0">
                <a:latin typeface="Arial" charset="0"/>
              </a:rPr>
              <a:t> en células capaces de forma </a:t>
            </a:r>
            <a:r>
              <a:rPr lang="es-ES_tradnl" altLang="es-ES_tradnl" sz="2000" b="1" dirty="0">
                <a:solidFill>
                  <a:srgbClr val="FF6600"/>
                </a:solidFill>
                <a:latin typeface="Arial" charset="0"/>
              </a:rPr>
              <a:t>metástasis </a:t>
            </a:r>
            <a:r>
              <a:rPr lang="es-ES_tradnl" altLang="es-ES_tradnl" sz="2000" b="1" dirty="0" smtClean="0">
                <a:solidFill>
                  <a:srgbClr val="FF6600"/>
                </a:solidFill>
                <a:latin typeface="Arial" charset="0"/>
              </a:rPr>
              <a:t>cerebrales</a:t>
            </a:r>
            <a:endParaRPr lang="es-ES_tradnl" altLang="es-ES_tradnl" sz="2000" dirty="0">
              <a:latin typeface="Arial" charset="0"/>
            </a:endParaRPr>
          </a:p>
        </p:txBody>
      </p:sp>
      <p:pic>
        <p:nvPicPr>
          <p:cNvPr id="16391" name="Picture 13" descr="Captura de pantalla 2018-06-07 a la(s) 03.15.57.png"/>
          <p:cNvPicPr>
            <a:picLocks noChangeAspect="1"/>
          </p:cNvPicPr>
          <p:nvPr/>
        </p:nvPicPr>
        <p:blipFill>
          <a:blip r:embed="rId3"/>
          <a:srcRect l="17592" t="30858" r="9328" b="16090"/>
          <a:stretch>
            <a:fillRect/>
          </a:stretch>
        </p:blipFill>
        <p:spPr bwMode="auto">
          <a:xfrm>
            <a:off x="23813" y="3062288"/>
            <a:ext cx="5738812" cy="267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799138" y="3062288"/>
            <a:ext cx="3260725" cy="2830512"/>
            <a:chOff x="5693525" y="2829936"/>
            <a:chExt cx="3450475" cy="3062111"/>
          </a:xfrm>
        </p:grpSpPr>
        <p:pic>
          <p:nvPicPr>
            <p:cNvPr id="16393" name="Picture 14" descr="Captura de pantalla 2018-06-07 a la(s) 03.19.37.png"/>
            <p:cNvPicPr>
              <a:picLocks noChangeAspect="1"/>
            </p:cNvPicPr>
            <p:nvPr/>
          </p:nvPicPr>
          <p:blipFill>
            <a:blip r:embed="rId4"/>
            <a:srcRect l="24538" t="18582" r="50462" b="21855"/>
            <a:stretch>
              <a:fillRect/>
            </a:stretch>
          </p:blipFill>
          <p:spPr bwMode="auto">
            <a:xfrm>
              <a:off x="5693525" y="2829936"/>
              <a:ext cx="2286001" cy="306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4" name="Picture 15" descr="Captura de pantalla 2018-06-07 a la(s) 03.19.37.png"/>
            <p:cNvPicPr>
              <a:picLocks noChangeAspect="1"/>
            </p:cNvPicPr>
            <p:nvPr/>
          </p:nvPicPr>
          <p:blipFill>
            <a:blip r:embed="rId4"/>
            <a:srcRect l="61884" t="43835" r="17593" b="22404"/>
            <a:stretch>
              <a:fillRect/>
            </a:stretch>
          </p:blipFill>
          <p:spPr bwMode="auto">
            <a:xfrm>
              <a:off x="7267223" y="4128158"/>
              <a:ext cx="1876777" cy="1735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3847" y="4070390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Tumores HER2 amplificado</a:t>
            </a:r>
          </a:p>
          <a:p>
            <a:r>
              <a:rPr lang="es-MX" sz="2400" b="1" dirty="0" smtClean="0"/>
              <a:t>Ca mama</a:t>
            </a:r>
          </a:p>
          <a:p>
            <a:r>
              <a:rPr lang="es-MX" sz="2400" b="1" dirty="0" smtClean="0"/>
              <a:t>E / G </a:t>
            </a:r>
          </a:p>
          <a:p>
            <a:r>
              <a:rPr lang="es-MX" sz="2400" b="1" dirty="0" smtClean="0"/>
              <a:t>Colon</a:t>
            </a:r>
            <a:endParaRPr lang="es-MX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936255" y="4070390"/>
            <a:ext cx="3221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6600"/>
                </a:solidFill>
              </a:rPr>
              <a:t>Proclividad </a:t>
            </a:r>
            <a:r>
              <a:rPr lang="es-MX" sz="2400" b="1" dirty="0" err="1" smtClean="0">
                <a:solidFill>
                  <a:srgbClr val="FF6600"/>
                </a:solidFill>
              </a:rPr>
              <a:t>mets</a:t>
            </a:r>
            <a:r>
              <a:rPr lang="es-MX" sz="2400" b="1" dirty="0" smtClean="0">
                <a:solidFill>
                  <a:srgbClr val="FF6600"/>
                </a:solidFill>
              </a:rPr>
              <a:t> SNC</a:t>
            </a:r>
          </a:p>
          <a:p>
            <a:r>
              <a:rPr lang="es-MX" sz="2400" b="1" dirty="0" smtClean="0"/>
              <a:t>¿Porque NO?</a:t>
            </a:r>
            <a:endParaRPr lang="es-MX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1043608" y="2381263"/>
            <a:ext cx="7536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 smtClean="0"/>
              <a:t>Receptor </a:t>
            </a:r>
            <a:r>
              <a:rPr lang="es-MX" sz="3200" dirty="0" err="1" smtClean="0"/>
              <a:t>neurotrofina</a:t>
            </a:r>
            <a:r>
              <a:rPr lang="es-MX" sz="3200" dirty="0" smtClean="0"/>
              <a:t> </a:t>
            </a:r>
            <a:r>
              <a:rPr lang="es-MX" sz="3200" dirty="0" err="1"/>
              <a:t>TrkB</a:t>
            </a:r>
            <a:r>
              <a:rPr lang="es-MX" sz="3200" dirty="0"/>
              <a:t> y HER2 en </a:t>
            </a:r>
            <a:r>
              <a:rPr lang="es-MX" sz="3200" dirty="0" smtClean="0"/>
              <a:t>cáncer </a:t>
            </a:r>
            <a:r>
              <a:rPr lang="es-MX" sz="3200" dirty="0"/>
              <a:t>de mama facilita </a:t>
            </a:r>
            <a:r>
              <a:rPr lang="es-MX" sz="3200" dirty="0" smtClean="0"/>
              <a:t>metástasis cerebral</a:t>
            </a:r>
            <a:endParaRPr lang="es-MX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575758" y="6581001"/>
            <a:ext cx="5568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 err="1" smtClean="0"/>
              <a:t>Choy</a:t>
            </a:r>
            <a:r>
              <a:rPr lang="es-MX" sz="1200" dirty="0" smtClean="0"/>
              <a:t> et al. </a:t>
            </a:r>
            <a:r>
              <a:rPr lang="es-MX" sz="1200" dirty="0" err="1" smtClean="0"/>
              <a:t>Breast</a:t>
            </a:r>
            <a:r>
              <a:rPr lang="es-MX" sz="1200" dirty="0" smtClean="0"/>
              <a:t> </a:t>
            </a:r>
            <a:r>
              <a:rPr lang="es-MX" sz="1200" dirty="0" err="1" smtClean="0"/>
              <a:t>Cancer</a:t>
            </a:r>
            <a:r>
              <a:rPr lang="es-MX" sz="1200" dirty="0" smtClean="0"/>
              <a:t> </a:t>
            </a:r>
            <a:r>
              <a:rPr lang="es-MX" sz="1200" dirty="0" err="1" smtClean="0"/>
              <a:t>Research</a:t>
            </a:r>
            <a:r>
              <a:rPr lang="es-MX" sz="1200" dirty="0" smtClean="0"/>
              <a:t>  (2017) 19:51 </a:t>
            </a:r>
            <a:endParaRPr lang="es-MX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"/>
            <a:ext cx="9144000" cy="10715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Ca mama </a:t>
            </a:r>
            <a:r>
              <a:rPr lang="es-MX" baseline="30000" dirty="0" smtClean="0"/>
              <a:t>HER2-AMP</a:t>
            </a:r>
            <a:r>
              <a:rPr lang="es-MX" dirty="0" smtClean="0"/>
              <a:t> y metástasis cerebral</a:t>
            </a:r>
            <a:endParaRPr lang="es-MX"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27682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 smtClean="0"/>
              <a:t>Caso </a:t>
            </a:r>
            <a:r>
              <a:rPr lang="es-MX" sz="3600" dirty="0" smtClean="0"/>
              <a:t>Clínico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218989" y="1484853"/>
            <a:ext cx="2048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FFFFFF"/>
                </a:solidFill>
                <a:latin typeface="Ubuntu-Bold"/>
              </a:rPr>
              <a:t>21.oct.14</a:t>
            </a:r>
          </a:p>
          <a:p>
            <a:r>
              <a:rPr lang="es-MX" sz="1600" dirty="0" smtClean="0">
                <a:solidFill>
                  <a:srgbClr val="FFFFFF"/>
                </a:solidFill>
                <a:latin typeface="Ubuntu"/>
              </a:rPr>
              <a:t>Adenocarcinoma 1/3</a:t>
            </a:r>
          </a:p>
          <a:p>
            <a:r>
              <a:rPr lang="es-MX" sz="1600" dirty="0" smtClean="0">
                <a:solidFill>
                  <a:srgbClr val="FFFFFF"/>
                </a:solidFill>
                <a:latin typeface="Ubuntu"/>
              </a:rPr>
              <a:t>distal esófago</a:t>
            </a:r>
          </a:p>
          <a:p>
            <a:r>
              <a:rPr lang="es-MX" sz="1600" dirty="0" err="1" smtClean="0">
                <a:solidFill>
                  <a:srgbClr val="FFFFFF"/>
                </a:solidFill>
                <a:latin typeface="Ubuntu"/>
              </a:rPr>
              <a:t>Her</a:t>
            </a:r>
            <a:r>
              <a:rPr lang="es-MX" sz="1600" dirty="0" smtClean="0">
                <a:solidFill>
                  <a:srgbClr val="FFFFFF"/>
                </a:solidFill>
                <a:latin typeface="Ubuntu"/>
              </a:rPr>
              <a:t> 2 </a:t>
            </a:r>
            <a:r>
              <a:rPr lang="es-MX" sz="1600" dirty="0" err="1" smtClean="0">
                <a:solidFill>
                  <a:srgbClr val="FFFFFF"/>
                </a:solidFill>
                <a:latin typeface="Ubuntu"/>
              </a:rPr>
              <a:t>neu</a:t>
            </a:r>
            <a:r>
              <a:rPr lang="es-MX" sz="1600" dirty="0" smtClean="0">
                <a:solidFill>
                  <a:srgbClr val="FFFFFF"/>
                </a:solidFill>
                <a:latin typeface="Ubuntu"/>
              </a:rPr>
              <a:t> (-) IHQ</a:t>
            </a:r>
            <a:endParaRPr lang="es-MX" sz="1600" dirty="0"/>
          </a:p>
        </p:txBody>
      </p:sp>
      <p:sp>
        <p:nvSpPr>
          <p:cNvPr id="6" name="Rectángulo 5"/>
          <p:cNvSpPr/>
          <p:nvPr/>
        </p:nvSpPr>
        <p:spPr>
          <a:xfrm>
            <a:off x="3178757" y="1484853"/>
            <a:ext cx="2041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FFFFFF"/>
                </a:solidFill>
                <a:latin typeface="Ubuntu-Bold"/>
              </a:rPr>
              <a:t>30.oct.14–04.dic.14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Radioterapia +</a:t>
            </a:r>
          </a:p>
          <a:p>
            <a:r>
              <a:rPr lang="es-MX" sz="1600" dirty="0" err="1">
                <a:solidFill>
                  <a:srgbClr val="FFFFFF"/>
                </a:solidFill>
                <a:latin typeface="Ubuntu"/>
              </a:rPr>
              <a:t>Carboplatino</a:t>
            </a:r>
            <a:r>
              <a:rPr lang="es-MX" sz="1600" dirty="0">
                <a:solidFill>
                  <a:srgbClr val="FFFFFF"/>
                </a:solidFill>
                <a:latin typeface="Ubuntu"/>
              </a:rPr>
              <a:t> +</a:t>
            </a:r>
          </a:p>
          <a:p>
            <a:r>
              <a:rPr lang="es-MX" sz="1600" dirty="0" err="1">
                <a:solidFill>
                  <a:srgbClr val="FFFFFF"/>
                </a:solidFill>
                <a:latin typeface="Ubuntu"/>
              </a:rPr>
              <a:t>Paclitaxel</a:t>
            </a:r>
            <a:endParaRPr lang="es-MX" sz="1600" dirty="0"/>
          </a:p>
        </p:txBody>
      </p:sp>
      <p:sp>
        <p:nvSpPr>
          <p:cNvPr id="7" name="Rectángulo 6"/>
          <p:cNvSpPr/>
          <p:nvPr/>
        </p:nvSpPr>
        <p:spPr>
          <a:xfrm>
            <a:off x="4251210" y="2265694"/>
            <a:ext cx="245415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b="1" dirty="0">
                <a:solidFill>
                  <a:srgbClr val="FFFFFF"/>
                </a:solidFill>
                <a:latin typeface="Ubuntu-Bold"/>
              </a:rPr>
              <a:t>06.ene.15</a:t>
            </a:r>
          </a:p>
          <a:p>
            <a:pPr algn="r"/>
            <a:r>
              <a:rPr lang="es-MX" dirty="0">
                <a:solidFill>
                  <a:srgbClr val="FFFFFF"/>
                </a:solidFill>
                <a:latin typeface="Ubuntu"/>
              </a:rPr>
              <a:t>Foco 1 mm</a:t>
            </a:r>
          </a:p>
          <a:p>
            <a:pPr algn="r"/>
            <a:r>
              <a:rPr lang="es-MX" sz="1600" dirty="0">
                <a:solidFill>
                  <a:srgbClr val="FFFFFF"/>
                </a:solidFill>
                <a:latin typeface="Ubuntu"/>
              </a:rPr>
              <a:t>adenocarcinoma infiltra</a:t>
            </a:r>
          </a:p>
          <a:p>
            <a:pPr algn="r"/>
            <a:r>
              <a:rPr lang="es-MX" sz="1600" dirty="0">
                <a:solidFill>
                  <a:srgbClr val="FFFFFF"/>
                </a:solidFill>
                <a:latin typeface="Ubuntu"/>
              </a:rPr>
              <a:t>muscular + ganglios 6 (-)</a:t>
            </a:r>
          </a:p>
          <a:p>
            <a:pPr algn="r"/>
            <a:r>
              <a:rPr lang="es-MX" sz="1600" dirty="0">
                <a:solidFill>
                  <a:srgbClr val="FFFFFF"/>
                </a:solidFill>
                <a:latin typeface="Ubuntu"/>
              </a:rPr>
              <a:t>malignidad</a:t>
            </a:r>
            <a:endParaRPr lang="es-MX" sz="1600" dirty="0"/>
          </a:p>
        </p:txBody>
      </p:sp>
      <p:sp>
        <p:nvSpPr>
          <p:cNvPr id="8" name="Rectángulo 7"/>
          <p:cNvSpPr/>
          <p:nvPr/>
        </p:nvSpPr>
        <p:spPr>
          <a:xfrm>
            <a:off x="441395" y="3387930"/>
            <a:ext cx="2033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FFFFFF"/>
                </a:solidFill>
                <a:latin typeface="Ubuntu-Bold"/>
              </a:rPr>
              <a:t>16.ago.17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Radiocirugía por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lesión fosa posterior</a:t>
            </a:r>
            <a:endParaRPr lang="es-MX" sz="1600" dirty="0"/>
          </a:p>
        </p:txBody>
      </p:sp>
      <p:sp>
        <p:nvSpPr>
          <p:cNvPr id="9" name="Rectángulo 8"/>
          <p:cNvSpPr/>
          <p:nvPr/>
        </p:nvSpPr>
        <p:spPr>
          <a:xfrm>
            <a:off x="4132582" y="4085352"/>
            <a:ext cx="228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FFFFFF"/>
                </a:solidFill>
                <a:latin typeface="Ubuntu-Bold"/>
              </a:rPr>
              <a:t>17.nov.18–29.dic.18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Cisplatino +</a:t>
            </a:r>
          </a:p>
          <a:p>
            <a:r>
              <a:rPr lang="es-MX" sz="1600" dirty="0" err="1">
                <a:solidFill>
                  <a:srgbClr val="FFFFFF"/>
                </a:solidFill>
                <a:latin typeface="Ubuntu"/>
              </a:rPr>
              <a:t>Capecitabina</a:t>
            </a:r>
            <a:r>
              <a:rPr lang="es-MX" sz="1600" dirty="0">
                <a:solidFill>
                  <a:srgbClr val="FFFFFF"/>
                </a:solidFill>
                <a:latin typeface="Ubuntu"/>
              </a:rPr>
              <a:t> +</a:t>
            </a:r>
          </a:p>
          <a:p>
            <a:r>
              <a:rPr lang="es-MX" sz="1600" dirty="0" smtClean="0">
                <a:solidFill>
                  <a:srgbClr val="FFFFFF"/>
                </a:solidFill>
                <a:latin typeface="Ubuntu"/>
              </a:rPr>
              <a:t>Trastuzumab</a:t>
            </a:r>
            <a:r>
              <a:rPr lang="es-MX" sz="1600" b="1" dirty="0" smtClean="0">
                <a:solidFill>
                  <a:srgbClr val="FF6600"/>
                </a:solidFill>
                <a:latin typeface="Ubuntu"/>
              </a:rPr>
              <a:t>*</a:t>
            </a:r>
            <a:endParaRPr lang="es-MX" sz="1600" b="1" dirty="0">
              <a:solidFill>
                <a:srgbClr val="FF66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862121" y="5318632"/>
            <a:ext cx="20162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FFFFFF"/>
                </a:solidFill>
                <a:latin typeface="Ubuntu-Bold"/>
              </a:rPr>
              <a:t>07.ene.19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Menor realce lesión</a:t>
            </a:r>
          </a:p>
          <a:p>
            <a:r>
              <a:rPr lang="es-MX" sz="1600" dirty="0">
                <a:solidFill>
                  <a:srgbClr val="FFFFFF"/>
                </a:solidFill>
                <a:latin typeface="Ubuntu"/>
              </a:rPr>
              <a:t>nodular</a:t>
            </a:r>
            <a:endParaRPr lang="es-MX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7504" y="427683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Masculino:	54  años (2014 – 2019)</a:t>
            </a:r>
            <a:endParaRPr lang="es-MX" sz="2400" dirty="0"/>
          </a:p>
        </p:txBody>
      </p:sp>
      <p:pic>
        <p:nvPicPr>
          <p:cNvPr id="13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6320" y="505073"/>
            <a:ext cx="2026290" cy="4350280"/>
          </a:xfrm>
          <a:prstGeom prst="rect">
            <a:avLst/>
          </a:prstGeom>
        </p:spPr>
      </p:pic>
      <p:cxnSp>
        <p:nvCxnSpPr>
          <p:cNvPr id="15" name="Conector curvado 14"/>
          <p:cNvCxnSpPr>
            <a:stCxn id="5" idx="3"/>
            <a:endCxn id="6" idx="1"/>
          </p:cNvCxnSpPr>
          <p:nvPr/>
        </p:nvCxnSpPr>
        <p:spPr>
          <a:xfrm>
            <a:off x="2267744" y="2023462"/>
            <a:ext cx="911013" cy="12700"/>
          </a:xfrm>
          <a:prstGeom prst="curvedConnector3">
            <a:avLst/>
          </a:prstGeom>
          <a:ln w="66675">
            <a:solidFill>
              <a:srgbClr val="FF6600"/>
            </a:solidFill>
            <a:tailEnd type="stealth" w="lg" len="lg"/>
          </a:ln>
          <a:effectLst>
            <a:glow rad="50800">
              <a:schemeClr val="accent6">
                <a:lumMod val="20000"/>
                <a:lumOff val="8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ector curvado 16"/>
          <p:cNvCxnSpPr>
            <a:endCxn id="26" idx="0"/>
          </p:cNvCxnSpPr>
          <p:nvPr/>
        </p:nvCxnSpPr>
        <p:spPr>
          <a:xfrm>
            <a:off x="5220072" y="1556792"/>
            <a:ext cx="1163741" cy="720080"/>
          </a:xfrm>
          <a:prstGeom prst="curvedConnector2">
            <a:avLst/>
          </a:prstGeom>
          <a:ln w="66675">
            <a:solidFill>
              <a:srgbClr val="FF6600"/>
            </a:solidFill>
            <a:tailEnd type="stealth" w="lg" len="lg"/>
          </a:ln>
          <a:effectLst>
            <a:glow rad="50800">
              <a:schemeClr val="accent6">
                <a:lumMod val="20000"/>
                <a:lumOff val="8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ector curvado 19"/>
          <p:cNvCxnSpPr/>
          <p:nvPr/>
        </p:nvCxnSpPr>
        <p:spPr>
          <a:xfrm rot="10800000" flipV="1">
            <a:off x="1458008" y="2963101"/>
            <a:ext cx="2793201" cy="414350"/>
          </a:xfrm>
          <a:prstGeom prst="curvedConnector2">
            <a:avLst/>
          </a:prstGeom>
          <a:ln w="66675">
            <a:solidFill>
              <a:srgbClr val="FF6600"/>
            </a:solidFill>
            <a:tailEnd type="stealth" w="lg" len="lg"/>
          </a:ln>
          <a:effectLst>
            <a:glow rad="50800">
              <a:schemeClr val="accent6">
                <a:lumMod val="20000"/>
                <a:lumOff val="8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ector curvado 21"/>
          <p:cNvCxnSpPr>
            <a:stCxn id="8" idx="3"/>
            <a:endCxn id="9" idx="1"/>
          </p:cNvCxnSpPr>
          <p:nvPr/>
        </p:nvCxnSpPr>
        <p:spPr>
          <a:xfrm>
            <a:off x="2474622" y="3803429"/>
            <a:ext cx="1657960" cy="835921"/>
          </a:xfrm>
          <a:prstGeom prst="curvedConnector3">
            <a:avLst>
              <a:gd name="adj1" fmla="val 35381"/>
            </a:avLst>
          </a:prstGeom>
          <a:ln w="66675">
            <a:solidFill>
              <a:srgbClr val="FF6600"/>
            </a:solidFill>
            <a:tailEnd type="stealth" w="lg" len="lg"/>
          </a:ln>
          <a:effectLst>
            <a:glow rad="50800">
              <a:schemeClr val="accent6">
                <a:lumMod val="20000"/>
                <a:lumOff val="8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ector curvado 23"/>
          <p:cNvCxnSpPr>
            <a:stCxn id="9" idx="2"/>
            <a:endCxn id="10" idx="1"/>
          </p:cNvCxnSpPr>
          <p:nvPr/>
        </p:nvCxnSpPr>
        <p:spPr>
          <a:xfrm rot="16200000" flipH="1">
            <a:off x="5790766" y="4678163"/>
            <a:ext cx="556171" cy="1586539"/>
          </a:xfrm>
          <a:prstGeom prst="curvedConnector2">
            <a:avLst/>
          </a:prstGeom>
          <a:ln w="66675">
            <a:solidFill>
              <a:srgbClr val="FF6600"/>
            </a:solidFill>
            <a:tailEnd type="stealth" w="lg" len="lg"/>
          </a:ln>
          <a:effectLst>
            <a:glow rad="50800">
              <a:schemeClr val="accent6">
                <a:lumMod val="20000"/>
                <a:lumOff val="8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riángulo isósceles 25"/>
          <p:cNvSpPr/>
          <p:nvPr/>
        </p:nvSpPr>
        <p:spPr>
          <a:xfrm>
            <a:off x="6228184" y="2276872"/>
            <a:ext cx="311258" cy="45673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2880020" y="3246589"/>
            <a:ext cx="249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Estudio Molecular</a:t>
            </a:r>
            <a:endParaRPr lang="es-MX" sz="2400" b="1" dirty="0">
              <a:ln w="9525">
                <a:solidFill>
                  <a:srgbClr val="FF6600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Marcador de contenido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185498" y="5159119"/>
            <a:ext cx="1545442" cy="1649582"/>
          </a:xfrm>
          <a:prstGeom prst="rect">
            <a:avLst/>
          </a:prstGeom>
        </p:spPr>
      </p:pic>
      <p:pic>
        <p:nvPicPr>
          <p:cNvPr id="35" name="Marcador de contenido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" y="4898256"/>
            <a:ext cx="2597370" cy="18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81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Journal of Oncology 2019(83):1-6"/>
          <p:cNvSpPr txBox="1"/>
          <p:nvPr/>
        </p:nvSpPr>
        <p:spPr>
          <a:xfrm>
            <a:off x="6932067" y="6582576"/>
            <a:ext cx="2193690" cy="25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1400" b="1"/>
            </a:lvl1pPr>
          </a:lstStyle>
          <a:p>
            <a:pPr algn="r"/>
            <a:r>
              <a:rPr sz="1200" dirty="0">
                <a:solidFill>
                  <a:schemeClr val="bg1"/>
                </a:solidFill>
              </a:rPr>
              <a:t>Journal of Oncology 2019(83):1-6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3568" y="2132856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Metástasis hepática patrones crecimiento histológico: comportamiento biológico implicaciones clínicas potenciales</a:t>
            </a:r>
          </a:p>
          <a:p>
            <a:r>
              <a:rPr lang="es-MX" sz="3600" dirty="0" smtClean="0"/>
              <a:t>Una vía a medicina individualizada  </a:t>
            </a:r>
            <a:endParaRPr lang="es-MX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107154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Patrones histológicos </a:t>
            </a:r>
          </a:p>
          <a:p>
            <a:r>
              <a:rPr lang="es-MX" dirty="0" smtClean="0"/>
              <a:t>metástasis hepáticas</a:t>
            </a:r>
            <a:endParaRPr lang="es-MX" dirty="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" name="Image" descr="Image"/>
          <p:cNvPicPr>
            <a:picLocks noChangeAspect="1"/>
          </p:cNvPicPr>
          <p:nvPr/>
        </p:nvPicPr>
        <p:blipFill>
          <a:blip r:embed="rId2"/>
          <a:srcRect l="21949" t="37890" r="14816"/>
          <a:stretch>
            <a:fillRect/>
          </a:stretch>
        </p:blipFill>
        <p:spPr>
          <a:xfrm>
            <a:off x="699446" y="2583761"/>
            <a:ext cx="7745141" cy="5753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" name="Group"/>
          <p:cNvGrpSpPr/>
          <p:nvPr/>
        </p:nvGrpSpPr>
        <p:grpSpPr>
          <a:xfrm>
            <a:off x="103055" y="3293013"/>
            <a:ext cx="8939225" cy="2665029"/>
            <a:chOff x="1900" y="0"/>
            <a:chExt cx="12713562" cy="3790262"/>
          </a:xfrm>
        </p:grpSpPr>
        <p:pic>
          <p:nvPicPr>
            <p:cNvPr id="1687" name="Image" descr="Image"/>
            <p:cNvPicPr>
              <a:picLocks noChangeAspect="1"/>
            </p:cNvPicPr>
            <p:nvPr/>
          </p:nvPicPr>
          <p:blipFill>
            <a:blip r:embed="rId3"/>
            <a:srcRect l="56761" r="1950" b="6115"/>
            <a:stretch>
              <a:fillRect/>
            </a:stretch>
          </p:blipFill>
          <p:spPr>
            <a:xfrm rot="10826988">
              <a:off x="16440" y="17906"/>
              <a:ext cx="3116291" cy="371658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688" name="Image" descr="Image"/>
            <p:cNvPicPr>
              <a:picLocks noChangeAspect="1"/>
            </p:cNvPicPr>
            <p:nvPr/>
          </p:nvPicPr>
          <p:blipFill>
            <a:blip r:embed="rId4"/>
            <a:srcRect l="54019" r="1480" b="7043"/>
            <a:stretch>
              <a:fillRect/>
            </a:stretch>
          </p:blipFill>
          <p:spPr>
            <a:xfrm>
              <a:off x="3226349" y="5465"/>
              <a:ext cx="3147952" cy="375237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689" name="Image" descr="Image"/>
            <p:cNvPicPr>
              <a:picLocks noChangeAspect="1"/>
            </p:cNvPicPr>
            <p:nvPr/>
          </p:nvPicPr>
          <p:blipFill>
            <a:blip r:embed="rId5"/>
            <a:srcRect l="54035" t="2502" r="1952" b="6767"/>
            <a:stretch>
              <a:fillRect/>
            </a:stretch>
          </p:blipFill>
          <p:spPr>
            <a:xfrm>
              <a:off x="6453340" y="0"/>
              <a:ext cx="2951687" cy="376328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690" name="Image" descr="Image"/>
            <p:cNvPicPr>
              <a:picLocks noChangeAspect="1"/>
            </p:cNvPicPr>
            <p:nvPr/>
          </p:nvPicPr>
          <p:blipFill>
            <a:blip r:embed="rId6"/>
            <a:srcRect l="7666" t="2835" r="45401" b="14399"/>
            <a:stretch>
              <a:fillRect/>
            </a:stretch>
          </p:blipFill>
          <p:spPr>
            <a:xfrm>
              <a:off x="9504105" y="0"/>
              <a:ext cx="3211358" cy="379026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92" name="Image" descr="Image"/>
          <p:cNvPicPr>
            <a:picLocks noChangeAspect="1"/>
          </p:cNvPicPr>
          <p:nvPr/>
        </p:nvPicPr>
        <p:blipFill>
          <a:blip r:embed="rId7" cstate="print"/>
          <a:srcRect r="22835" b="61999"/>
          <a:stretch>
            <a:fillRect/>
          </a:stretch>
        </p:blipFill>
        <p:spPr>
          <a:xfrm>
            <a:off x="1027892" y="2310835"/>
            <a:ext cx="7088294" cy="26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3" name="Image" descr="Image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6957" y="2374584"/>
            <a:ext cx="651727" cy="136511"/>
          </a:xfrm>
          <a:prstGeom prst="rect">
            <a:avLst/>
          </a:prstGeom>
          <a:ln w="12700">
            <a:miter lim="400000"/>
          </a:ln>
        </p:spPr>
      </p:pic>
      <p:sp>
        <p:nvSpPr>
          <p:cNvPr id="1694" name="Rectangle"/>
          <p:cNvSpPr/>
          <p:nvPr/>
        </p:nvSpPr>
        <p:spPr>
          <a:xfrm>
            <a:off x="4511027" y="2622905"/>
            <a:ext cx="1645952" cy="4822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693" tIns="35693" rIns="35693" bIns="35693" anchor="ctr"/>
          <a:lstStyle/>
          <a:p>
            <a:pPr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 Light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69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0240" y="2864018"/>
            <a:ext cx="1227526" cy="263985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√"/>
          <p:cNvSpPr txBox="1"/>
          <p:nvPr/>
        </p:nvSpPr>
        <p:spPr>
          <a:xfrm>
            <a:off x="2121611" y="2574820"/>
            <a:ext cx="209941" cy="34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b="1">
                <a:solidFill>
                  <a:srgbClr val="5651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√</a:t>
            </a:r>
          </a:p>
        </p:txBody>
      </p:sp>
      <p:sp>
        <p:nvSpPr>
          <p:cNvPr id="1698" name="√"/>
          <p:cNvSpPr txBox="1"/>
          <p:nvPr/>
        </p:nvSpPr>
        <p:spPr>
          <a:xfrm>
            <a:off x="5811722" y="2574820"/>
            <a:ext cx="209941" cy="34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b="1">
                <a:solidFill>
                  <a:srgbClr val="5651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√</a:t>
            </a:r>
          </a:p>
        </p:txBody>
      </p:sp>
      <p:sp>
        <p:nvSpPr>
          <p:cNvPr id="1699" name="64 mo"/>
          <p:cNvSpPr txBox="1"/>
          <p:nvPr/>
        </p:nvSpPr>
        <p:spPr>
          <a:xfrm>
            <a:off x="1219652" y="1802872"/>
            <a:ext cx="1200597" cy="595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3400" b="1">
                <a:solidFill>
                  <a:srgbClr val="5651FF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64 mo</a:t>
            </a:r>
          </a:p>
        </p:txBody>
      </p:sp>
      <p:sp>
        <p:nvSpPr>
          <p:cNvPr id="1700" name="36mo"/>
          <p:cNvSpPr txBox="1"/>
          <p:nvPr/>
        </p:nvSpPr>
        <p:spPr>
          <a:xfrm>
            <a:off x="4999206" y="1802872"/>
            <a:ext cx="1102815" cy="595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3400" b="1">
                <a:solidFill>
                  <a:srgbClr val="5651FF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36mo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9144000" cy="107154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Patrones histológicos </a:t>
            </a:r>
          </a:p>
          <a:p>
            <a:r>
              <a:rPr lang="es-MX" dirty="0" smtClean="0"/>
              <a:t>metástasis hepáticas </a:t>
            </a:r>
            <a:r>
              <a:rPr lang="es-MX" dirty="0" err="1" smtClean="0"/>
              <a:t>ca</a:t>
            </a:r>
            <a:r>
              <a:rPr lang="es-MX" dirty="0" smtClean="0"/>
              <a:t> CRC</a:t>
            </a: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-61357" y="5960701"/>
            <a:ext cx="940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pc="300" dirty="0" smtClean="0"/>
              <a:t>Consenso internacional score patrones de crecimiento </a:t>
            </a:r>
            <a:r>
              <a:rPr lang="es-MX" spc="300" dirty="0" err="1" smtClean="0"/>
              <a:t>mets</a:t>
            </a:r>
            <a:r>
              <a:rPr lang="es-MX" spc="300" dirty="0" smtClean="0"/>
              <a:t> hepáticas </a:t>
            </a:r>
            <a:endParaRPr lang="es-MX" spc="300"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Image" descr="Image"/>
          <p:cNvPicPr>
            <a:picLocks noChangeAspect="1"/>
          </p:cNvPicPr>
          <p:nvPr/>
        </p:nvPicPr>
        <p:blipFill>
          <a:blip r:embed="rId2"/>
          <a:srcRect l="21949" t="37890" r="14816"/>
          <a:stretch>
            <a:fillRect/>
          </a:stretch>
        </p:blipFill>
        <p:spPr>
          <a:xfrm>
            <a:off x="699446" y="2583761"/>
            <a:ext cx="7745141" cy="5753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" name="Group"/>
          <p:cNvGrpSpPr/>
          <p:nvPr/>
        </p:nvGrpSpPr>
        <p:grpSpPr>
          <a:xfrm>
            <a:off x="103055" y="3293013"/>
            <a:ext cx="8939225" cy="2665029"/>
            <a:chOff x="1900" y="0"/>
            <a:chExt cx="12713562" cy="3790262"/>
          </a:xfrm>
        </p:grpSpPr>
        <p:pic>
          <p:nvPicPr>
            <p:cNvPr id="1704" name="Image" descr="Image"/>
            <p:cNvPicPr>
              <a:picLocks noChangeAspect="1"/>
            </p:cNvPicPr>
            <p:nvPr/>
          </p:nvPicPr>
          <p:blipFill>
            <a:blip r:embed="rId3"/>
            <a:srcRect l="56761" r="1950" b="6115"/>
            <a:stretch>
              <a:fillRect/>
            </a:stretch>
          </p:blipFill>
          <p:spPr>
            <a:xfrm rot="10826988">
              <a:off x="16440" y="17906"/>
              <a:ext cx="3116291" cy="371658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705" name="Image" descr="Image"/>
            <p:cNvPicPr>
              <a:picLocks noChangeAspect="1"/>
            </p:cNvPicPr>
            <p:nvPr/>
          </p:nvPicPr>
          <p:blipFill>
            <a:blip r:embed="rId4"/>
            <a:srcRect l="54019" r="1480" b="7043"/>
            <a:stretch>
              <a:fillRect/>
            </a:stretch>
          </p:blipFill>
          <p:spPr>
            <a:xfrm>
              <a:off x="3226349" y="5465"/>
              <a:ext cx="3147952" cy="375237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706" name="Image" descr="Image"/>
            <p:cNvPicPr>
              <a:picLocks noChangeAspect="1"/>
            </p:cNvPicPr>
            <p:nvPr/>
          </p:nvPicPr>
          <p:blipFill>
            <a:blip r:embed="rId5"/>
            <a:srcRect l="54035" t="2502" r="1952" b="6767"/>
            <a:stretch>
              <a:fillRect/>
            </a:stretch>
          </p:blipFill>
          <p:spPr>
            <a:xfrm>
              <a:off x="6453340" y="0"/>
              <a:ext cx="2951687" cy="376328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707" name="Image" descr="Image"/>
            <p:cNvPicPr>
              <a:picLocks noChangeAspect="1"/>
            </p:cNvPicPr>
            <p:nvPr/>
          </p:nvPicPr>
          <p:blipFill>
            <a:blip r:embed="rId6"/>
            <a:srcRect l="7666" t="2835" r="45401" b="14399"/>
            <a:stretch>
              <a:fillRect/>
            </a:stretch>
          </p:blipFill>
          <p:spPr>
            <a:xfrm>
              <a:off x="9504105" y="0"/>
              <a:ext cx="3211358" cy="379026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09" name="Image" descr="Image"/>
          <p:cNvPicPr>
            <a:picLocks noChangeAspect="1"/>
          </p:cNvPicPr>
          <p:nvPr/>
        </p:nvPicPr>
        <p:blipFill>
          <a:blip r:embed="rId7" cstate="print"/>
          <a:srcRect r="22835" b="61999"/>
          <a:stretch>
            <a:fillRect/>
          </a:stretch>
        </p:blipFill>
        <p:spPr>
          <a:xfrm>
            <a:off x="1027892" y="2310835"/>
            <a:ext cx="7088294" cy="26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Image" descr="Image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6957" y="2374584"/>
            <a:ext cx="651727" cy="136511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Rectangle"/>
          <p:cNvSpPr/>
          <p:nvPr/>
        </p:nvSpPr>
        <p:spPr>
          <a:xfrm>
            <a:off x="4511027" y="2622905"/>
            <a:ext cx="1645952" cy="4822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693" tIns="35693" rIns="35693" bIns="35693" anchor="ctr"/>
          <a:lstStyle/>
          <a:p>
            <a:pPr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 Light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71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0240" y="2864018"/>
            <a:ext cx="1227526" cy="263985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International consensus guidelines for scoring the histopathological growth patterns of liver metastasis. Br. J. Cancer 117, 1427–1441 (2017)."/>
          <p:cNvSpPr txBox="1"/>
          <p:nvPr/>
        </p:nvSpPr>
        <p:spPr>
          <a:xfrm>
            <a:off x="0" y="6000768"/>
            <a:ext cx="9144000" cy="53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693" tIns="35693" rIns="35693" bIns="35693" anchor="ctr">
            <a:spAutoFit/>
          </a:bodyPr>
          <a:lstStyle/>
          <a:p>
            <a:pPr defTabSz="321258">
              <a:lnSpc>
                <a:spcPts val="1758"/>
              </a:lnSpc>
              <a:spcBef>
                <a:spcPts val="844"/>
              </a:spcBef>
              <a:defRPr sz="1400" b="1"/>
            </a:pPr>
            <a:r>
              <a:rPr sz="1200">
                <a:solidFill>
                  <a:schemeClr val="bg1"/>
                </a:solidFill>
              </a:rPr>
              <a:t>International</a:t>
            </a:r>
            <a:r>
              <a:rPr>
                <a:solidFill>
                  <a:schemeClr val="bg1"/>
                </a:solidFill>
              </a:rPr>
              <a:t> consensus guidelines for scoring the histopathological growth patterns of liver metastasis. </a:t>
            </a:r>
            <a:r>
              <a:rPr i="1">
                <a:solidFill>
                  <a:schemeClr val="bg1"/>
                </a:solidFill>
              </a:rPr>
              <a:t>Br. J. Cancer </a:t>
            </a:r>
            <a:r>
              <a:rPr>
                <a:solidFill>
                  <a:schemeClr val="bg1"/>
                </a:solidFill>
              </a:rPr>
              <a:t>117, 1427–1441 (2017). </a:t>
            </a:r>
          </a:p>
        </p:txBody>
      </p:sp>
      <p:sp>
        <p:nvSpPr>
          <p:cNvPr id="1714" name="ANGIOGENIC"/>
          <p:cNvSpPr txBox="1"/>
          <p:nvPr/>
        </p:nvSpPr>
        <p:spPr>
          <a:xfrm>
            <a:off x="1919000" y="2592680"/>
            <a:ext cx="1324157" cy="318304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2200" b="1">
                <a:solidFill>
                  <a:srgbClr val="5651FF"/>
                </a:solidFill>
              </a:defRPr>
            </a:lvl1pPr>
          </a:lstStyle>
          <a:p>
            <a:r>
              <a:rPr sz="1600" dirty="0" smtClean="0">
                <a:solidFill>
                  <a:srgbClr val="C00000"/>
                </a:solidFill>
              </a:rPr>
              <a:t>ANGIOGENIC</a:t>
            </a:r>
            <a:r>
              <a:rPr lang="es-MX" sz="1600" dirty="0" smtClean="0">
                <a:solidFill>
                  <a:srgbClr val="C00000"/>
                </a:solidFill>
              </a:rPr>
              <a:t>O</a:t>
            </a:r>
            <a:endParaRPr sz="1600" dirty="0">
              <a:solidFill>
                <a:srgbClr val="C00000"/>
              </a:solidFill>
            </a:endParaRPr>
          </a:p>
        </p:txBody>
      </p:sp>
      <p:sp>
        <p:nvSpPr>
          <p:cNvPr id="1715" name="NON-ANGIOGENIC (VASCULAR CO-OPTION)"/>
          <p:cNvSpPr txBox="1"/>
          <p:nvPr/>
        </p:nvSpPr>
        <p:spPr>
          <a:xfrm>
            <a:off x="4426123" y="2574820"/>
            <a:ext cx="3819904" cy="318304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2200" b="1">
                <a:solidFill>
                  <a:srgbClr val="5651FF"/>
                </a:solidFill>
              </a:defRPr>
            </a:lvl1pPr>
          </a:lstStyle>
          <a:p>
            <a:r>
              <a:rPr sz="1600" dirty="0" smtClean="0">
                <a:solidFill>
                  <a:srgbClr val="C00000"/>
                </a:solidFill>
              </a:rPr>
              <a:t>NO-ANGIOGENIC</a:t>
            </a:r>
            <a:r>
              <a:rPr lang="es-MX" sz="1600" dirty="0" smtClean="0">
                <a:solidFill>
                  <a:srgbClr val="C00000"/>
                </a:solidFill>
              </a:rPr>
              <a:t>O</a:t>
            </a:r>
            <a:r>
              <a:rPr sz="1600" dirty="0" smtClean="0">
                <a:solidFill>
                  <a:srgbClr val="C00000"/>
                </a:solidFill>
              </a:rPr>
              <a:t> (CO-OPTION</a:t>
            </a:r>
            <a:r>
              <a:rPr lang="es-MX" sz="1600" dirty="0">
                <a:solidFill>
                  <a:srgbClr val="C00000"/>
                </a:solidFill>
              </a:rPr>
              <a:t> VASCULAR </a:t>
            </a:r>
            <a:r>
              <a:rPr sz="1600" dirty="0" smtClean="0">
                <a:solidFill>
                  <a:srgbClr val="C00000"/>
                </a:solidFill>
              </a:rPr>
              <a:t>)</a:t>
            </a:r>
            <a:endParaRPr sz="1600" dirty="0">
              <a:solidFill>
                <a:srgbClr val="C0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"/>
            <a:ext cx="9144000" cy="107154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Patrones histológicos </a:t>
            </a:r>
          </a:p>
          <a:p>
            <a:r>
              <a:rPr lang="es-MX" dirty="0" smtClean="0"/>
              <a:t>metástasis hepáticas </a:t>
            </a:r>
            <a:r>
              <a:rPr lang="es-MX" dirty="0" err="1" smtClean="0"/>
              <a:t>ca</a:t>
            </a:r>
            <a:r>
              <a:rPr lang="es-MX" dirty="0" smtClean="0"/>
              <a:t> CRC</a:t>
            </a:r>
            <a:endParaRPr lang="es-MX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Oncología futuro - 2019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s-MX" b="1" dirty="0" smtClean="0">
                <a:solidFill>
                  <a:srgbClr val="FFC000"/>
                </a:solidFill>
              </a:rPr>
              <a:t>AVANCES PROMETEDORES  FRENTE AL </a:t>
            </a:r>
            <a:r>
              <a:rPr lang="es-MX" b="1" dirty="0">
                <a:solidFill>
                  <a:srgbClr val="FFC000"/>
                </a:solidFill>
              </a:rPr>
              <a:t>CÁNCER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Inmunoterapia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dirty="0" smtClean="0"/>
              <a:t>Terapia Células T  </a:t>
            </a:r>
            <a:r>
              <a:rPr lang="es-MX" dirty="0"/>
              <a:t>utilizar </a:t>
            </a:r>
            <a:r>
              <a:rPr lang="es-MX" dirty="0" smtClean="0"/>
              <a:t>propio </a:t>
            </a:r>
            <a:r>
              <a:rPr lang="es-MX" dirty="0"/>
              <a:t>armamento    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Agilidad en diagnósticos</a:t>
            </a:r>
            <a:r>
              <a:rPr lang="es-MX" dirty="0"/>
              <a:t>: </a:t>
            </a:r>
            <a:r>
              <a:rPr lang="es-MX" b="1" dirty="0">
                <a:solidFill>
                  <a:srgbClr val="FF6600"/>
                </a:solidFill>
              </a:rPr>
              <a:t>biopsia líquida 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Radioterapia de </a:t>
            </a:r>
            <a:r>
              <a:rPr lang="es-MX" dirty="0"/>
              <a:t>mayor </a:t>
            </a:r>
            <a:r>
              <a:rPr lang="es-MX" dirty="0" smtClean="0"/>
              <a:t>precisión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Tratamiento </a:t>
            </a:r>
            <a:r>
              <a:rPr lang="es-MX" b="1" dirty="0">
                <a:solidFill>
                  <a:srgbClr val="FF6600"/>
                </a:solidFill>
              </a:rPr>
              <a:t>dirigido  </a:t>
            </a:r>
            <a:r>
              <a:rPr lang="es-MX" dirty="0" smtClean="0"/>
              <a:t>a </a:t>
            </a:r>
            <a:r>
              <a:rPr lang="es-MX" dirty="0"/>
              <a:t>blanco 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Detener metástasis</a:t>
            </a:r>
            <a:r>
              <a:rPr lang="es-MX" dirty="0"/>
              <a:t>, </a:t>
            </a:r>
            <a:r>
              <a:rPr lang="es-MX" dirty="0" smtClean="0"/>
              <a:t>predecir resistencias  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dirty="0" smtClean="0"/>
              <a:t>Aprobación: </a:t>
            </a:r>
            <a:r>
              <a:rPr lang="es-MX" dirty="0"/>
              <a:t>nuevos medicamentos</a:t>
            </a:r>
          </a:p>
          <a:p>
            <a:pPr>
              <a:spcBef>
                <a:spcPts val="12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Medicina precisión</a:t>
            </a:r>
            <a:r>
              <a:rPr lang="es-MX" dirty="0"/>
              <a:t>:   </a:t>
            </a:r>
            <a:r>
              <a:rPr lang="es-MX" dirty="0" smtClean="0"/>
              <a:t>diagnóstico</a:t>
            </a:r>
            <a:r>
              <a:rPr lang="es-MX" dirty="0"/>
              <a:t>, </a:t>
            </a:r>
            <a:r>
              <a:rPr lang="es-MX" dirty="0" smtClean="0"/>
              <a:t>tratamiento, </a:t>
            </a:r>
            <a:r>
              <a:rPr lang="es-MX" dirty="0"/>
              <a:t>prevención </a:t>
            </a:r>
          </a:p>
          <a:p>
            <a:pPr>
              <a:spcBef>
                <a:spcPts val="12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Inteligencia Artificial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37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Alveolar"/>
          <p:cNvSpPr txBox="1"/>
          <p:nvPr/>
        </p:nvSpPr>
        <p:spPr>
          <a:xfrm>
            <a:off x="345025" y="1799593"/>
            <a:ext cx="1312679" cy="674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 algn="l" defTabSz="457200">
              <a:lnSpc>
                <a:spcPts val="4700"/>
              </a:lnSpc>
              <a:spcBef>
                <a:spcPts val="1200"/>
              </a:spcBef>
              <a:defRPr sz="2800" b="1">
                <a:solidFill>
                  <a:srgbClr val="5E5E5E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Alveolar</a:t>
            </a:r>
          </a:p>
        </p:txBody>
      </p:sp>
      <p:pic>
        <p:nvPicPr>
          <p:cNvPr id="17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57" y="1276415"/>
            <a:ext cx="2690876" cy="142139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21" name="Image" descr="Image"/>
          <p:cNvPicPr>
            <a:picLocks noChangeAspect="1"/>
          </p:cNvPicPr>
          <p:nvPr/>
        </p:nvPicPr>
        <p:blipFill>
          <a:blip r:embed="rId3"/>
          <a:srcRect t="22702" b="6047"/>
          <a:stretch>
            <a:fillRect/>
          </a:stretch>
        </p:blipFill>
        <p:spPr>
          <a:xfrm>
            <a:off x="2170809" y="3094384"/>
            <a:ext cx="2010317" cy="142150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22" name="Image" descr="Image"/>
          <p:cNvPicPr>
            <a:picLocks noChangeAspect="1"/>
          </p:cNvPicPr>
          <p:nvPr/>
        </p:nvPicPr>
        <p:blipFill>
          <a:blip r:embed="rId4"/>
          <a:srcRect t="6703"/>
          <a:stretch>
            <a:fillRect/>
          </a:stretch>
        </p:blipFill>
        <p:spPr>
          <a:xfrm>
            <a:off x="1885617" y="5336629"/>
            <a:ext cx="2705794" cy="12670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23" name="Interstitial"/>
          <p:cNvSpPr txBox="1"/>
          <p:nvPr/>
        </p:nvSpPr>
        <p:spPr>
          <a:xfrm>
            <a:off x="345025" y="3517458"/>
            <a:ext cx="1639756" cy="6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 algn="l" defTabSz="457200">
              <a:lnSpc>
                <a:spcPts val="4700"/>
              </a:lnSpc>
              <a:spcBef>
                <a:spcPts val="1200"/>
              </a:spcBef>
              <a:defRPr sz="2800" b="1">
                <a:solidFill>
                  <a:srgbClr val="5E5E5E"/>
                </a:solidFill>
              </a:defRPr>
            </a:lvl1pPr>
          </a:lstStyle>
          <a:p>
            <a:r>
              <a:rPr dirty="0" err="1" smtClean="0">
                <a:solidFill>
                  <a:schemeClr val="bg1"/>
                </a:solidFill>
              </a:rPr>
              <a:t>Intersti</a:t>
            </a:r>
            <a:r>
              <a:rPr lang="es-MX" dirty="0">
                <a:solidFill>
                  <a:schemeClr val="bg1"/>
                </a:solidFill>
              </a:rPr>
              <a:t>c</a:t>
            </a:r>
            <a:r>
              <a:rPr dirty="0" err="1" smtClean="0">
                <a:solidFill>
                  <a:schemeClr val="bg1"/>
                </a:solidFill>
              </a:rPr>
              <a:t>ial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4" name="Perivascular cuffing - around larger vessels"/>
          <p:cNvSpPr txBox="1"/>
          <p:nvPr/>
        </p:nvSpPr>
        <p:spPr>
          <a:xfrm>
            <a:off x="345028" y="4656321"/>
            <a:ext cx="6380861" cy="674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 algn="l" defTabSz="457200">
              <a:lnSpc>
                <a:spcPts val="4700"/>
              </a:lnSpc>
              <a:spcBef>
                <a:spcPts val="1200"/>
              </a:spcBef>
              <a:defRPr sz="2800" b="1">
                <a:solidFill>
                  <a:srgbClr val="5E5E5E"/>
                </a:solidFill>
              </a:defRPr>
            </a:lvl1pPr>
          </a:lstStyle>
          <a:p>
            <a:r>
              <a:rPr lang="es-MX" dirty="0" smtClean="0">
                <a:solidFill>
                  <a:schemeClr val="bg1"/>
                </a:solidFill>
              </a:rPr>
              <a:t>Mango </a:t>
            </a:r>
            <a:r>
              <a:rPr lang="es-MX" dirty="0" err="1" smtClean="0">
                <a:solidFill>
                  <a:schemeClr val="bg1"/>
                </a:solidFill>
              </a:rPr>
              <a:t>perivascular</a:t>
            </a:r>
            <a:r>
              <a:rPr lang="es-MX" dirty="0" smtClean="0">
                <a:solidFill>
                  <a:schemeClr val="bg1"/>
                </a:solidFill>
              </a:rPr>
              <a:t> –</a:t>
            </a:r>
            <a:r>
              <a:rPr dirty="0" smtClean="0">
                <a:solidFill>
                  <a:schemeClr val="bg1"/>
                </a:solidFill>
              </a:rPr>
              <a:t> </a:t>
            </a:r>
            <a:r>
              <a:rPr lang="es-MX" dirty="0" smtClean="0">
                <a:solidFill>
                  <a:schemeClr val="bg1"/>
                </a:solidFill>
              </a:rPr>
              <a:t>rodea grandes vasos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5" name="Pushing"/>
          <p:cNvSpPr txBox="1"/>
          <p:nvPr/>
        </p:nvSpPr>
        <p:spPr>
          <a:xfrm>
            <a:off x="387448" y="5908881"/>
            <a:ext cx="1320823" cy="61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 algn="l" defTabSz="457200">
              <a:lnSpc>
                <a:spcPts val="4700"/>
              </a:lnSpc>
              <a:spcBef>
                <a:spcPts val="1200"/>
              </a:spcBef>
              <a:defRPr sz="2800" b="1">
                <a:solidFill>
                  <a:srgbClr val="5E5E5E"/>
                </a:solidFill>
              </a:defRPr>
            </a:lvl1pPr>
          </a:lstStyle>
          <a:p>
            <a:r>
              <a:rPr lang="es-MX" dirty="0" smtClean="0">
                <a:solidFill>
                  <a:schemeClr val="bg1"/>
                </a:solidFill>
              </a:rPr>
              <a:t>Empujar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6" name="ANGIOGENIC"/>
          <p:cNvSpPr txBox="1"/>
          <p:nvPr/>
        </p:nvSpPr>
        <p:spPr>
          <a:xfrm>
            <a:off x="266808" y="5179532"/>
            <a:ext cx="1791656" cy="410637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sz="2200" b="1">
                <a:solidFill>
                  <a:srgbClr val="5651FF"/>
                </a:solidFill>
              </a:defRPr>
            </a:lvl1pPr>
          </a:lstStyle>
          <a:p>
            <a:r>
              <a:rPr dirty="0" smtClean="0">
                <a:solidFill>
                  <a:srgbClr val="C00000"/>
                </a:solidFill>
              </a:rPr>
              <a:t>ANGIOGENIC</a:t>
            </a:r>
            <a:r>
              <a:rPr lang="es-MX" dirty="0">
                <a:solidFill>
                  <a:srgbClr val="C00000"/>
                </a:solidFill>
              </a:rPr>
              <a:t>O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727" name="NON-ANGIOGENIC…"/>
          <p:cNvSpPr txBox="1"/>
          <p:nvPr/>
        </p:nvSpPr>
        <p:spPr>
          <a:xfrm>
            <a:off x="266808" y="638728"/>
            <a:ext cx="2971659" cy="749192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/>
          <a:p>
            <a:pPr algn="l">
              <a:defRPr sz="2200" b="1">
                <a:solidFill>
                  <a:srgbClr val="5651FF"/>
                </a:solidFill>
              </a:defRPr>
            </a:pPr>
            <a:r>
              <a:rPr dirty="0" smtClean="0">
                <a:solidFill>
                  <a:srgbClr val="C00000"/>
                </a:solidFill>
              </a:rPr>
              <a:t>NO-ANGIOGENIC</a:t>
            </a:r>
            <a:r>
              <a:rPr lang="es-MX" dirty="0" smtClean="0">
                <a:solidFill>
                  <a:srgbClr val="C00000"/>
                </a:solidFill>
              </a:rPr>
              <a:t>O</a:t>
            </a:r>
            <a:endParaRPr dirty="0">
              <a:solidFill>
                <a:srgbClr val="C00000"/>
              </a:solidFill>
            </a:endParaRPr>
          </a:p>
          <a:p>
            <a:pPr>
              <a:defRPr sz="2200" b="1">
                <a:solidFill>
                  <a:srgbClr val="5651FF"/>
                </a:solidFill>
              </a:defRPr>
            </a:pPr>
            <a:r>
              <a:rPr dirty="0" smtClean="0">
                <a:solidFill>
                  <a:srgbClr val="C00000"/>
                </a:solidFill>
              </a:rPr>
              <a:t>(CO-OP</a:t>
            </a:r>
            <a:r>
              <a:rPr lang="es-MX" dirty="0" smtClean="0">
                <a:solidFill>
                  <a:srgbClr val="C00000"/>
                </a:solidFill>
              </a:rPr>
              <a:t>C</a:t>
            </a:r>
            <a:r>
              <a:rPr dirty="0" smtClean="0">
                <a:solidFill>
                  <a:srgbClr val="C00000"/>
                </a:solidFill>
              </a:rPr>
              <a:t>I</a:t>
            </a:r>
            <a:r>
              <a:rPr lang="es-MX" dirty="0" err="1" smtClean="0">
                <a:solidFill>
                  <a:srgbClr val="C00000"/>
                </a:solidFill>
              </a:rPr>
              <a:t>Ó</a:t>
            </a:r>
            <a:r>
              <a:rPr dirty="0" smtClean="0">
                <a:solidFill>
                  <a:srgbClr val="C00000"/>
                </a:solidFill>
              </a:rPr>
              <a:t>N</a:t>
            </a:r>
            <a:r>
              <a:rPr lang="es-MX" dirty="0" smtClean="0">
                <a:solidFill>
                  <a:srgbClr val="C00000"/>
                </a:solidFill>
              </a:rPr>
              <a:t> </a:t>
            </a:r>
            <a:r>
              <a:rPr lang="es-MX" dirty="0">
                <a:solidFill>
                  <a:srgbClr val="C00000"/>
                </a:solidFill>
              </a:rPr>
              <a:t>VASCULAR </a:t>
            </a:r>
            <a:r>
              <a:rPr dirty="0" smtClean="0">
                <a:solidFill>
                  <a:srgbClr val="C00000"/>
                </a:solidFill>
              </a:rPr>
              <a:t>)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728" name="Image" descr="Image"/>
          <p:cNvPicPr>
            <a:picLocks noChangeAspect="1"/>
          </p:cNvPicPr>
          <p:nvPr/>
        </p:nvPicPr>
        <p:blipFill>
          <a:blip r:embed="rId5"/>
          <a:srcRect b="3249"/>
          <a:stretch>
            <a:fillRect/>
          </a:stretch>
        </p:blipFill>
        <p:spPr>
          <a:xfrm>
            <a:off x="5920959" y="1749920"/>
            <a:ext cx="2191053" cy="2055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9094" y="26605"/>
            <a:ext cx="9144000" cy="10715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Patrones histológicos metástasis pulmonares</a:t>
            </a:r>
            <a:endParaRPr lang="es-MX"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 smtClean="0"/>
              <a:t/>
            </a:r>
            <a:br>
              <a:rPr lang="es-MX" sz="3200" dirty="0" smtClean="0"/>
            </a:br>
            <a:endParaRPr lang="es-MX" sz="32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22" y="1071547"/>
            <a:ext cx="6558682" cy="5572158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/>
              <a:t>Sholl</a:t>
            </a:r>
            <a:r>
              <a:rPr lang="es-MX" dirty="0"/>
              <a:t> L et al. JCI </a:t>
            </a:r>
            <a:r>
              <a:rPr lang="es-MX" dirty="0" err="1"/>
              <a:t>Insight</a:t>
            </a:r>
            <a:r>
              <a:rPr lang="es-MX" dirty="0"/>
              <a:t>. 2016;1(19):e87062</a:t>
            </a:r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607820" y="1104999"/>
            <a:ext cx="2172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Pruebas </a:t>
            </a:r>
            <a:r>
              <a:rPr lang="es-MX" sz="1400" dirty="0" smtClean="0"/>
              <a:t>nivel </a:t>
            </a:r>
            <a:r>
              <a:rPr lang="es-MX" sz="1400" dirty="0"/>
              <a:t>empresarial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43492" y="3501008"/>
            <a:ext cx="2436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Arial Narrow" panose="020B0606020202030204" pitchFamily="34" charset="0"/>
              </a:rPr>
              <a:t>Base de conocimiento central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79229" y="1340768"/>
            <a:ext cx="2029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>
                <a:solidFill>
                  <a:srgbClr val="000000"/>
                </a:solidFill>
              </a:rPr>
              <a:t>Población cáncer cohorte</a:t>
            </a:r>
            <a:endParaRPr lang="es-MX" sz="1400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 rot="20524170">
            <a:off x="3724384" y="1792496"/>
            <a:ext cx="1212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</a:rPr>
              <a:t>Consentimiento </a:t>
            </a:r>
            <a:endParaRPr lang="es-MX" sz="1200" dirty="0" smtClean="0">
              <a:solidFill>
                <a:srgbClr val="000000"/>
              </a:solidFill>
            </a:endParaRPr>
          </a:p>
          <a:p>
            <a:pPr algn="ctr"/>
            <a:r>
              <a:rPr lang="es-MX" sz="1200" dirty="0" smtClean="0">
                <a:solidFill>
                  <a:srgbClr val="000000"/>
                </a:solidFill>
              </a:rPr>
              <a:t>informado </a:t>
            </a:r>
          </a:p>
          <a:p>
            <a:pPr algn="ctr"/>
            <a:r>
              <a:rPr lang="es-MX" sz="1200" dirty="0" smtClean="0">
                <a:solidFill>
                  <a:srgbClr val="000000"/>
                </a:solidFill>
              </a:rPr>
              <a:t>+ </a:t>
            </a:r>
            <a:r>
              <a:rPr lang="es-MX" sz="1200" dirty="0">
                <a:solidFill>
                  <a:srgbClr val="000000"/>
                </a:solidFill>
              </a:rPr>
              <a:t>orden </a:t>
            </a:r>
            <a:r>
              <a:rPr lang="es-MX" sz="1200" dirty="0" smtClean="0">
                <a:solidFill>
                  <a:srgbClr val="000000"/>
                </a:solidFill>
              </a:rPr>
              <a:t>prueba</a:t>
            </a:r>
            <a:endParaRPr lang="es-MX" sz="1200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115434" y="1340768"/>
            <a:ext cx="19751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Prueba genómica realizada </a:t>
            </a:r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muestra </a:t>
            </a:r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tumoral </a:t>
            </a:r>
            <a:endParaRPr lang="es-MX" sz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+ 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Análisis </a:t>
            </a:r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e interpretación de datos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919090" y="3212533"/>
            <a:ext cx="19751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Informe con niveles e interpretación entregados al oncólogo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674906" y="3788595"/>
            <a:ext cx="1193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Nivel </a:t>
            </a:r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</a:t>
            </a:r>
            <a:endParaRPr lang="es-MX" sz="14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Terapia blanco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s-MX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esperada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738802" y="4437112"/>
            <a:ext cx="306544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Nivel 2</a:t>
            </a: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Coincide </a:t>
            </a: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terapia blanco inesperada</a:t>
            </a:r>
            <a:endParaRPr lang="es-MX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Implicaciones diagnósticas </a:t>
            </a:r>
            <a:endParaRPr lang="es-MX" sz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cambio </a:t>
            </a:r>
            <a:r>
              <a:rPr lang="es-MX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terapia</a:t>
            </a: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Cáncer raro</a:t>
            </a: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alteración </a:t>
            </a:r>
            <a:r>
              <a:rPr lang="es-MX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accionable cambio  terapia</a:t>
            </a:r>
          </a:p>
          <a:p>
            <a:pPr algn="ctr"/>
            <a:endParaRPr lang="es-MX" sz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Prueba </a:t>
            </a:r>
            <a:r>
              <a:rPr lang="es-MX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más sensible cambio </a:t>
            </a:r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terapia</a:t>
            </a:r>
          </a:p>
          <a:p>
            <a:pPr algn="ctr"/>
            <a:endParaRPr lang="es-MX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MX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Definición molecular vs ensayo clínico</a:t>
            </a:r>
          </a:p>
        </p:txBody>
      </p:sp>
      <p:sp>
        <p:nvSpPr>
          <p:cNvPr id="14" name="Rectángulo 13"/>
          <p:cNvSpPr/>
          <p:nvPr/>
        </p:nvSpPr>
        <p:spPr>
          <a:xfrm rot="17978840">
            <a:off x="3499758" y="4988420"/>
            <a:ext cx="12289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i="1" dirty="0">
                <a:solidFill>
                  <a:srgbClr val="000000"/>
                </a:solidFill>
                <a:latin typeface="Arial Narrow" panose="020B0606020202030204" pitchFamily="34" charset="0"/>
              </a:rPr>
              <a:t>Thier2 = 54% </a:t>
            </a:r>
          </a:p>
          <a:p>
            <a:pPr algn="ctr"/>
            <a:r>
              <a:rPr lang="es-MX" sz="1100" i="1" dirty="0">
                <a:solidFill>
                  <a:srgbClr val="000000"/>
                </a:solidFill>
                <a:latin typeface="Arial Narrow" panose="020B0606020202030204" pitchFamily="34" charset="0"/>
              </a:rPr>
              <a:t>población cohorte</a:t>
            </a:r>
          </a:p>
        </p:txBody>
      </p:sp>
      <p:sp>
        <p:nvSpPr>
          <p:cNvPr id="15" name="Rectángulo 14"/>
          <p:cNvSpPr/>
          <p:nvPr/>
        </p:nvSpPr>
        <p:spPr>
          <a:xfrm rot="17978840">
            <a:off x="4042381" y="3804424"/>
            <a:ext cx="12289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100" i="1" dirty="0">
                <a:solidFill>
                  <a:srgbClr val="000000"/>
                </a:solidFill>
                <a:latin typeface="Arial Narrow" panose="020B0606020202030204" pitchFamily="34" charset="0"/>
              </a:rPr>
              <a:t>Nivel 1 = 19% </a:t>
            </a:r>
          </a:p>
          <a:p>
            <a:pPr algn="ctr"/>
            <a:r>
              <a:rPr lang="es-MX" sz="1100" i="1" dirty="0">
                <a:solidFill>
                  <a:srgbClr val="000000"/>
                </a:solidFill>
                <a:latin typeface="Arial Narrow" panose="020B0606020202030204" pitchFamily="34" charset="0"/>
              </a:rPr>
              <a:t>población cohorte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416732" y="4703025"/>
            <a:ext cx="773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Datos</a:t>
            </a:r>
          </a:p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clínicos </a:t>
            </a:r>
            <a:endParaRPr lang="es-MX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889918" y="4618721"/>
            <a:ext cx="1003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Datos</a:t>
            </a:r>
          </a:p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genómicos </a:t>
            </a:r>
            <a:endParaRPr lang="es-MX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635674" y="5252720"/>
            <a:ext cx="170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Datos preclínicos</a:t>
            </a:r>
            <a:r>
              <a:rPr lang="es-MX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, literatura, </a:t>
            </a:r>
            <a:r>
              <a:rPr lang="es-MX" sz="14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etc</a:t>
            </a:r>
            <a:r>
              <a:rPr lang="es-MX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884168" y="4130191"/>
            <a:ext cx="1089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Revisión tumores</a:t>
            </a:r>
            <a:endParaRPr lang="es-MX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578752" y="4823691"/>
            <a:ext cx="1293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Debate </a:t>
            </a:r>
          </a:p>
          <a:p>
            <a:pPr algn="ctr"/>
            <a:r>
              <a:rPr lang="es-MX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clínico-patólogo</a:t>
            </a:r>
            <a:endParaRPr lang="es-MX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685031" y="4149080"/>
            <a:ext cx="111921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900" b="1" kern="700" spc="-100" dirty="0">
                <a:solidFill>
                  <a:srgbClr val="000000"/>
                </a:solidFill>
                <a:latin typeface="Arial Narrow" panose="020B0606020202030204" pitchFamily="34" charset="0"/>
              </a:rPr>
              <a:t>Opciones </a:t>
            </a:r>
            <a:endParaRPr lang="es-MX" sz="1900" b="1" kern="700" spc="-1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MX" sz="1900" b="1" kern="700" spc="-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Ensayos </a:t>
            </a:r>
          </a:p>
          <a:p>
            <a:r>
              <a:rPr lang="es-MX" sz="1900" b="1" kern="700" spc="-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 Clínicos</a:t>
            </a:r>
            <a:endParaRPr lang="es-MX" sz="1900" b="1" kern="700" spc="-1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486690" y="5589716"/>
            <a:ext cx="1258934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900" b="1" kern="700" spc="-100" dirty="0">
                <a:solidFill>
                  <a:srgbClr val="000000"/>
                </a:solidFill>
                <a:latin typeface="Arial Narrow" panose="020B0606020202030204" pitchFamily="34" charset="0"/>
              </a:rPr>
              <a:t>Tratamiento  </a:t>
            </a:r>
            <a:endParaRPr lang="es-MX" sz="1900" b="1" kern="700" spc="-1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MX" sz="1900" b="1" kern="700" spc="-100" dirty="0">
                <a:solidFill>
                  <a:srgbClr val="000000"/>
                </a:solidFill>
                <a:latin typeface="Arial Narrow" panose="020B0606020202030204" pitchFamily="34" charset="0"/>
              </a:rPr>
              <a:t>   terapia  </a:t>
            </a:r>
            <a:endParaRPr lang="es-MX" sz="1900" b="1" kern="700" spc="-1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s-MX" sz="1900" b="1" kern="700" spc="-1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     Blanco</a:t>
            </a:r>
            <a:endParaRPr lang="es-MX" sz="1900" b="1" kern="700" spc="-1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475656" y="2880168"/>
            <a:ext cx="3326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Ofrece evaluación a todos los pacientes</a:t>
            </a:r>
            <a:endParaRPr lang="es-MX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0" y="1"/>
            <a:ext cx="9144000" cy="1052841"/>
          </a:xfrm>
          <a:prstGeom prst="rect">
            <a:avLst/>
          </a:prstGeom>
        </p:spPr>
        <p:txBody>
          <a:bodyPr vert="horz" lIns="91435" tIns="45718" rIns="91435" bIns="45718" rtlCol="0" anchor="ctr">
            <a:normAutofit fontScale="85000" lnSpcReduction="20000"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Programa disponibilidad </a:t>
            </a:r>
            <a:r>
              <a:rPr lang="es-MX" dirty="0"/>
              <a:t>de muestras, </a:t>
            </a:r>
            <a:r>
              <a:rPr lang="es-MX" dirty="0" smtClean="0"/>
              <a:t>adecuación </a:t>
            </a:r>
            <a:r>
              <a:rPr lang="es-MX" dirty="0"/>
              <a:t>y </a:t>
            </a:r>
            <a:r>
              <a:rPr lang="es-MX" dirty="0" smtClean="0"/>
              <a:t>secuenciación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59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Prevención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s-MX" dirty="0"/>
              <a:t>Avances </a:t>
            </a:r>
            <a:r>
              <a:rPr lang="es-MX" b="1" dirty="0" smtClean="0">
                <a:solidFill>
                  <a:srgbClr val="FF6600"/>
                </a:solidFill>
              </a:rPr>
              <a:t>prevención</a:t>
            </a:r>
            <a:r>
              <a:rPr lang="es-MX" dirty="0" smtClean="0"/>
              <a:t> cáncer </a:t>
            </a:r>
            <a:r>
              <a:rPr lang="es-MX" b="1" dirty="0" smtClean="0">
                <a:solidFill>
                  <a:srgbClr val="FF6600"/>
                </a:solidFill>
              </a:rPr>
              <a:t>imperativo</a:t>
            </a:r>
            <a:r>
              <a:rPr lang="es-MX" dirty="0" smtClean="0"/>
              <a:t> </a:t>
            </a:r>
            <a:r>
              <a:rPr lang="es-MX" b="1" dirty="0" smtClean="0">
                <a:solidFill>
                  <a:srgbClr val="FF6600"/>
                </a:solidFill>
              </a:rPr>
              <a:t>salud pública</a:t>
            </a:r>
            <a:r>
              <a:rPr lang="es-MX" dirty="0" smtClean="0"/>
              <a:t>, </a:t>
            </a:r>
            <a:r>
              <a:rPr lang="es-MX" b="1" dirty="0" smtClean="0">
                <a:solidFill>
                  <a:srgbClr val="FF6600"/>
                </a:solidFill>
              </a:rPr>
              <a:t>economía</a:t>
            </a:r>
            <a:endParaRPr lang="es-MX" b="1" dirty="0">
              <a:solidFill>
                <a:srgbClr val="FF6600"/>
              </a:solidFill>
            </a:endParaRPr>
          </a:p>
          <a:p>
            <a:pPr>
              <a:spcBef>
                <a:spcPts val="1200"/>
              </a:spcBef>
            </a:pPr>
            <a:r>
              <a:rPr lang="es-MX" dirty="0"/>
              <a:t>Oportunidades </a:t>
            </a:r>
            <a:r>
              <a:rPr lang="es-MX" b="1" dirty="0" smtClean="0">
                <a:solidFill>
                  <a:srgbClr val="FF6600"/>
                </a:solidFill>
              </a:rPr>
              <a:t>investigación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Mecanismos asociación </a:t>
            </a:r>
            <a:r>
              <a:rPr lang="es-MX" dirty="0"/>
              <a:t>diabetes, obesidad y </a:t>
            </a:r>
            <a:r>
              <a:rPr lang="es-MX" dirty="0" smtClean="0"/>
              <a:t>riesgo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dirty="0" smtClean="0"/>
              <a:t>Reforzar </a:t>
            </a:r>
            <a:r>
              <a:rPr lang="es-MX" b="1" dirty="0" smtClean="0">
                <a:solidFill>
                  <a:srgbClr val="FF6600"/>
                </a:solidFill>
              </a:rPr>
              <a:t>habilidad sistema inmune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Revelar </a:t>
            </a:r>
            <a:r>
              <a:rPr lang="es-MX" b="1" dirty="0">
                <a:solidFill>
                  <a:srgbClr val="FF6600"/>
                </a:solidFill>
              </a:rPr>
              <a:t>papel </a:t>
            </a:r>
            <a:r>
              <a:rPr lang="es-MX" b="1" dirty="0" smtClean="0">
                <a:solidFill>
                  <a:srgbClr val="FF6600"/>
                </a:solidFill>
              </a:rPr>
              <a:t>preventivo </a:t>
            </a:r>
            <a:r>
              <a:rPr lang="es-MX" dirty="0" smtClean="0"/>
              <a:t>medicamentos </a:t>
            </a:r>
          </a:p>
          <a:p>
            <a:pPr>
              <a:spcBef>
                <a:spcPts val="1200"/>
              </a:spcBef>
            </a:pPr>
            <a:r>
              <a:rPr lang="es-MX" dirty="0" smtClean="0"/>
              <a:t>Determinación </a:t>
            </a:r>
            <a:r>
              <a:rPr lang="es-MX" b="1" dirty="0" smtClean="0">
                <a:solidFill>
                  <a:srgbClr val="FF6600"/>
                </a:solidFill>
              </a:rPr>
              <a:t>poblaciones específicas</a:t>
            </a:r>
            <a:endParaRPr lang="es-MX" b="1" dirty="0">
              <a:solidFill>
                <a:srgbClr val="FF66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1948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Avances </a:t>
            </a:r>
            <a:r>
              <a:rPr lang="es-MX" dirty="0" smtClean="0"/>
              <a:t>Cáncer </a:t>
            </a:r>
            <a:r>
              <a:rPr lang="es-MX" dirty="0"/>
              <a:t>Hereditario y Consejo Genético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96752"/>
            <a:ext cx="9190628" cy="5191420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Sociedad Española de Oncología Médica © 2019</a:t>
            </a:r>
          </a:p>
          <a:p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3635896" y="2996952"/>
            <a:ext cx="1368152" cy="936104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redondeado 6"/>
          <p:cNvSpPr/>
          <p:nvPr/>
        </p:nvSpPr>
        <p:spPr>
          <a:xfrm>
            <a:off x="5004048" y="5157191"/>
            <a:ext cx="2520280" cy="135618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redondeado 7"/>
          <p:cNvSpPr/>
          <p:nvPr/>
        </p:nvSpPr>
        <p:spPr>
          <a:xfrm>
            <a:off x="6372200" y="3356992"/>
            <a:ext cx="2771800" cy="166988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76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Biopsia líquida en </a:t>
            </a:r>
            <a:r>
              <a:rPr lang="es-MX" dirty="0" err="1" smtClean="0"/>
              <a:t>ca</a:t>
            </a:r>
            <a:r>
              <a:rPr lang="es-MX" dirty="0" smtClean="0"/>
              <a:t> mama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Sensibilidad</a:t>
            </a:r>
            <a:r>
              <a:rPr lang="es-MX" dirty="0" smtClean="0"/>
              <a:t> 70%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15</a:t>
            </a:r>
            <a:r>
              <a:rPr lang="es-MX" b="1" dirty="0" smtClean="0"/>
              <a:t> </a:t>
            </a:r>
            <a:r>
              <a:rPr lang="es-MX" b="1" dirty="0">
                <a:solidFill>
                  <a:srgbClr val="FF6600"/>
                </a:solidFill>
              </a:rPr>
              <a:t>marcadores</a:t>
            </a:r>
            <a:r>
              <a:rPr lang="es-MX" dirty="0"/>
              <a:t> </a:t>
            </a:r>
            <a:r>
              <a:rPr lang="es-MX" dirty="0" smtClean="0"/>
              <a:t>biológicos</a:t>
            </a:r>
            <a:endParaRPr lang="es-MX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Cáncer genético aciertos 70 </a:t>
            </a:r>
            <a:r>
              <a:rPr lang="es-MX" dirty="0"/>
              <a:t>a 80 %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≥ </a:t>
            </a:r>
            <a:r>
              <a:rPr lang="es-MX" dirty="0"/>
              <a:t>edad </a:t>
            </a:r>
            <a:r>
              <a:rPr lang="es-MX" dirty="0" smtClean="0"/>
              <a:t>&lt; resultado, menos 50 años 60%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MX" dirty="0" smtClean="0"/>
              <a:t>Apoyo detección </a:t>
            </a:r>
            <a:r>
              <a:rPr lang="es-MX" dirty="0"/>
              <a:t>tumores </a:t>
            </a:r>
            <a:r>
              <a:rPr lang="es-MX" b="1" dirty="0" smtClean="0">
                <a:solidFill>
                  <a:srgbClr val="FF6600"/>
                </a:solidFill>
              </a:rPr>
              <a:t>mama densa</a:t>
            </a:r>
            <a:endParaRPr lang="es-MX" b="1" dirty="0">
              <a:solidFill>
                <a:srgbClr val="FF66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6572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Actividad física y prevención a cáncer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b="1" dirty="0">
                <a:solidFill>
                  <a:srgbClr val="FF6600"/>
                </a:solidFill>
              </a:rPr>
              <a:t>La evidencia de asociación causal entre actividad física, cáncer de colon y mama es </a:t>
            </a:r>
            <a:r>
              <a:rPr lang="es-MX" b="1" dirty="0" smtClean="0">
                <a:solidFill>
                  <a:srgbClr val="FF6600"/>
                </a:solidFill>
              </a:rPr>
              <a:t>convincente</a:t>
            </a:r>
            <a:endParaRPr lang="es-MX" dirty="0"/>
          </a:p>
          <a:p>
            <a:r>
              <a:rPr lang="es-MX" dirty="0" smtClean="0"/>
              <a:t>Cáncer de próstata “probable”</a:t>
            </a:r>
            <a:endParaRPr lang="es-MX" dirty="0"/>
          </a:p>
          <a:p>
            <a:r>
              <a:rPr lang="es-MX" dirty="0" smtClean="0"/>
              <a:t>Cáncer de </a:t>
            </a:r>
            <a:r>
              <a:rPr lang="es-MX" dirty="0"/>
              <a:t>pulmón y endometrio </a:t>
            </a:r>
            <a:r>
              <a:rPr lang="es-MX" dirty="0" smtClean="0"/>
              <a:t>“posible”</a:t>
            </a:r>
            <a:endParaRPr lang="es-MX" dirty="0"/>
          </a:p>
          <a:p>
            <a:r>
              <a:rPr lang="es-MX" dirty="0" smtClean="0"/>
              <a:t>Cáncer de </a:t>
            </a:r>
            <a:r>
              <a:rPr lang="es-MX" dirty="0"/>
              <a:t>ovario y testículo en la actualidad los datos son insuficientes </a:t>
            </a:r>
            <a:r>
              <a:rPr lang="es-MX" dirty="0" smtClean="0"/>
              <a:t>sin conclusiones</a:t>
            </a:r>
            <a:endParaRPr lang="es-MX" dirty="0"/>
          </a:p>
          <a:p>
            <a:r>
              <a:rPr lang="es-MX" dirty="0" smtClean="0"/>
              <a:t>Tumores general </a:t>
            </a:r>
            <a:r>
              <a:rPr lang="es-MX" b="1" dirty="0" smtClean="0">
                <a:solidFill>
                  <a:srgbClr val="FF6600"/>
                </a:solidFill>
              </a:rPr>
              <a:t>estudios epidemiológicos </a:t>
            </a:r>
            <a:endParaRPr lang="es-MX" b="1" dirty="0">
              <a:solidFill>
                <a:srgbClr val="FF6600"/>
              </a:solidFill>
            </a:endParaRPr>
          </a:p>
          <a:p>
            <a:r>
              <a:rPr lang="es-MX" dirty="0" smtClean="0"/>
              <a:t>Evidencia acumulada papel </a:t>
            </a:r>
            <a:r>
              <a:rPr lang="es-MX" dirty="0"/>
              <a:t>protector </a:t>
            </a:r>
            <a:r>
              <a:rPr lang="es-MX" dirty="0" smtClean="0"/>
              <a:t>actividad </a:t>
            </a:r>
            <a:r>
              <a:rPr lang="es-MX" dirty="0"/>
              <a:t>física en </a:t>
            </a:r>
            <a:r>
              <a:rPr lang="es-MX" dirty="0" smtClean="0"/>
              <a:t>cáncer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0752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 smtClean="0"/>
              <a:t>Aspirina prevención cáncer de mama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rgbClr val="FF6600"/>
                </a:solidFill>
              </a:rPr>
              <a:t>Epigenética</a:t>
            </a:r>
            <a:r>
              <a:rPr lang="es-MX" dirty="0" smtClean="0"/>
              <a:t>: efectos aspirina </a:t>
            </a:r>
            <a:r>
              <a:rPr lang="es-MX" dirty="0"/>
              <a:t>en </a:t>
            </a:r>
            <a:r>
              <a:rPr lang="es-MX" dirty="0" smtClean="0"/>
              <a:t>sobrevida oportunidad </a:t>
            </a:r>
            <a:r>
              <a:rPr lang="es-MX" dirty="0"/>
              <a:t>de comprender </a:t>
            </a:r>
            <a:r>
              <a:rPr lang="es-MX" dirty="0" smtClean="0"/>
              <a:t>susceptibilidad </a:t>
            </a:r>
            <a:r>
              <a:rPr lang="es-MX" dirty="0"/>
              <a:t>y riesgos</a:t>
            </a:r>
            <a:endParaRPr lang="es-MX" dirty="0" smtClean="0"/>
          </a:p>
          <a:p>
            <a:r>
              <a:rPr lang="es-MX" dirty="0" smtClean="0"/>
              <a:t>Intersección </a:t>
            </a:r>
            <a:r>
              <a:rPr lang="es-MX" dirty="0"/>
              <a:t>entre epigenética </a:t>
            </a:r>
            <a:r>
              <a:rPr lang="es-MX" dirty="0" err="1" smtClean="0"/>
              <a:t>prediagnóstico</a:t>
            </a:r>
            <a:r>
              <a:rPr lang="es-MX" dirty="0" smtClean="0"/>
              <a:t> </a:t>
            </a:r>
            <a:r>
              <a:rPr lang="es-MX" dirty="0"/>
              <a:t>utilización de aspirina y </a:t>
            </a:r>
            <a:r>
              <a:rPr lang="es-MX" dirty="0" smtClean="0"/>
              <a:t>sobrevida</a:t>
            </a:r>
            <a:endParaRPr lang="es-MX" dirty="0"/>
          </a:p>
          <a:p>
            <a:r>
              <a:rPr lang="es-MX" dirty="0"/>
              <a:t>Componentes </a:t>
            </a:r>
            <a:r>
              <a:rPr lang="es-MX" b="1" dirty="0" smtClean="0">
                <a:solidFill>
                  <a:srgbClr val="FF6600"/>
                </a:solidFill>
              </a:rPr>
              <a:t>investigación </a:t>
            </a:r>
            <a:r>
              <a:rPr lang="es-MX" b="1" dirty="0" err="1">
                <a:solidFill>
                  <a:srgbClr val="FF6600"/>
                </a:solidFill>
              </a:rPr>
              <a:t>traslacional</a:t>
            </a:r>
            <a:endParaRPr lang="es-MX" b="1" dirty="0">
              <a:solidFill>
                <a:srgbClr val="FF66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3274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dirty="0" smtClean="0"/>
              <a:t>Medicina de precisión / prevención cáncer </a:t>
            </a:r>
            <a:br>
              <a:rPr lang="es-MX" sz="3200" dirty="0" smtClean="0"/>
            </a:br>
            <a:r>
              <a:rPr lang="es-MX" sz="3200" dirty="0" smtClean="0"/>
              <a:t>campo de acción 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40 a 50% </a:t>
            </a:r>
            <a:r>
              <a:rPr lang="es-MX" dirty="0" smtClean="0">
                <a:solidFill>
                  <a:srgbClr val="FFFFFF"/>
                </a:solidFill>
              </a:rPr>
              <a:t>pueden prevenirse </a:t>
            </a:r>
          </a:p>
          <a:p>
            <a:r>
              <a:rPr lang="es-MX" dirty="0" smtClean="0"/>
              <a:t>Acercamiento biología </a:t>
            </a:r>
            <a:r>
              <a:rPr lang="es-MX" dirty="0"/>
              <a:t>de cáncer </a:t>
            </a:r>
            <a:r>
              <a:rPr lang="es-MX" dirty="0" smtClean="0"/>
              <a:t>etiología, </a:t>
            </a:r>
            <a:r>
              <a:rPr lang="es-MX" b="1" dirty="0" smtClean="0">
                <a:solidFill>
                  <a:srgbClr val="FF6600"/>
                </a:solidFill>
              </a:rPr>
              <a:t>biomarcadores detección </a:t>
            </a:r>
            <a:r>
              <a:rPr lang="es-MX" b="1" dirty="0">
                <a:solidFill>
                  <a:srgbClr val="FF6600"/>
                </a:solidFill>
              </a:rPr>
              <a:t>temprana</a:t>
            </a:r>
            <a:r>
              <a:rPr lang="es-MX" dirty="0"/>
              <a:t>, tipificar </a:t>
            </a:r>
            <a:r>
              <a:rPr lang="es-MX" dirty="0" smtClean="0"/>
              <a:t>pronostico</a:t>
            </a:r>
            <a:r>
              <a:rPr lang="es-MX" dirty="0"/>
              <a:t>.</a:t>
            </a:r>
          </a:p>
          <a:p>
            <a:r>
              <a:rPr lang="es-MX" dirty="0" smtClean="0">
                <a:solidFill>
                  <a:srgbClr val="FFFFFF"/>
                </a:solidFill>
              </a:rPr>
              <a:t>Potencial</a:t>
            </a:r>
            <a:r>
              <a:rPr lang="es-MX" b="1" dirty="0" smtClean="0">
                <a:solidFill>
                  <a:srgbClr val="FF6600"/>
                </a:solidFill>
              </a:rPr>
              <a:t> medicina precisión acercamiento </a:t>
            </a:r>
            <a:r>
              <a:rPr lang="es-MX" b="1" dirty="0">
                <a:solidFill>
                  <a:srgbClr val="FF6600"/>
                </a:solidFill>
              </a:rPr>
              <a:t>integral </a:t>
            </a:r>
            <a:r>
              <a:rPr lang="es-MX" b="1" dirty="0" smtClean="0">
                <a:solidFill>
                  <a:srgbClr val="FF6600"/>
                </a:solidFill>
              </a:rPr>
              <a:t>prevención </a:t>
            </a:r>
            <a:r>
              <a:rPr lang="es-MX" b="1" dirty="0">
                <a:solidFill>
                  <a:srgbClr val="FF6600"/>
                </a:solidFill>
              </a:rPr>
              <a:t>y </a:t>
            </a:r>
            <a:r>
              <a:rPr lang="es-MX" dirty="0">
                <a:solidFill>
                  <a:srgbClr val="FFFFFF"/>
                </a:solidFill>
              </a:rPr>
              <a:t>tratamiento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891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Inteligencia artificial en Oncología</a:t>
            </a:r>
            <a:br>
              <a:rPr lang="es-MX" dirty="0" smtClean="0"/>
            </a:br>
            <a:r>
              <a:rPr lang="es-MX" dirty="0" smtClean="0"/>
              <a:t>Actualidad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Kann</a:t>
            </a:r>
            <a:r>
              <a:rPr lang="es-MX" dirty="0" smtClean="0"/>
              <a:t> B et al. </a:t>
            </a:r>
            <a:r>
              <a:rPr lang="en-US" dirty="0" smtClean="0"/>
              <a:t>Oncology  Journal  33(2):46-53; 2019</a:t>
            </a:r>
            <a:endParaRPr lang="es-MX" dirty="0"/>
          </a:p>
        </p:txBody>
      </p:sp>
      <p:sp>
        <p:nvSpPr>
          <p:cNvPr id="7" name="Elipse 6"/>
          <p:cNvSpPr>
            <a:spLocks noChangeAspect="1"/>
          </p:cNvSpPr>
          <p:nvPr/>
        </p:nvSpPr>
        <p:spPr>
          <a:xfrm>
            <a:off x="1983950" y="1200990"/>
            <a:ext cx="5400000" cy="5400000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>
            <a:spLocks noChangeAspect="1"/>
          </p:cNvSpPr>
          <p:nvPr/>
        </p:nvSpPr>
        <p:spPr>
          <a:xfrm>
            <a:off x="2523950" y="2280990"/>
            <a:ext cx="4320000" cy="43200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>
            <a:spLocks noChangeAspect="1"/>
          </p:cNvSpPr>
          <p:nvPr/>
        </p:nvSpPr>
        <p:spPr>
          <a:xfrm>
            <a:off x="3063950" y="3360990"/>
            <a:ext cx="3240000" cy="324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3633187" y="1484784"/>
            <a:ext cx="2008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pc="3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Inteligencia Artificial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478956" y="2625017"/>
            <a:ext cx="2317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pc="3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Aprendizaje automático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570628" y="4587407"/>
            <a:ext cx="2133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pc="3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Aprendizaje profundo</a:t>
            </a:r>
          </a:p>
        </p:txBody>
      </p:sp>
    </p:spTree>
    <p:extLst>
      <p:ext uri="{BB962C8B-B14F-4D97-AF65-F5344CB8AC3E}">
        <p14:creationId xmlns:p14="http://schemas.microsoft.com/office/powerpoint/2010/main" val="1932001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Inteligencia artificial en Oncología</a:t>
            </a:r>
            <a:br>
              <a:rPr lang="es-MX" dirty="0" smtClean="0"/>
            </a:br>
            <a:r>
              <a:rPr lang="es-MX" dirty="0" smtClean="0"/>
              <a:t>Actualidad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Kann</a:t>
            </a:r>
            <a:r>
              <a:rPr lang="es-MX" dirty="0" smtClean="0"/>
              <a:t> B et al. </a:t>
            </a:r>
            <a:r>
              <a:rPr lang="en-US" dirty="0" smtClean="0"/>
              <a:t>Oncology  Journal  33(2):46-53; 2019</a:t>
            </a:r>
            <a:endParaRPr lang="es-MX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8741"/>
              </p:ext>
            </p:extLst>
          </p:nvPr>
        </p:nvGraphicFramePr>
        <p:xfrm>
          <a:off x="500063" y="1214438"/>
          <a:ext cx="8229600" cy="532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7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418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sz="1600" dirty="0" smtClean="0"/>
                        <a:t>Inteligencia Artificial:</a:t>
                      </a:r>
                      <a:r>
                        <a:rPr lang="es-MX" sz="1600" baseline="0" dirty="0" smtClean="0"/>
                        <a:t> términos y definiciones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1" dirty="0" smtClean="0">
                          <a:solidFill>
                            <a:srgbClr val="FF6600"/>
                          </a:solidFill>
                        </a:rPr>
                        <a:t>Aprendizaje automatizado</a:t>
                      </a:r>
                      <a:endParaRPr lang="es-MX" sz="1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1" dirty="0" smtClean="0">
                          <a:solidFill>
                            <a:srgbClr val="FF6600"/>
                          </a:solidFill>
                        </a:rPr>
                        <a:t>Capacidad</a:t>
                      </a:r>
                      <a:r>
                        <a:rPr lang="es-MX" sz="1600" b="1" baseline="0" dirty="0" smtClean="0">
                          <a:solidFill>
                            <a:srgbClr val="FF6600"/>
                          </a:solidFill>
                        </a:rPr>
                        <a:t> de aprender y mejorar información sin programación explicita</a:t>
                      </a:r>
                      <a:endParaRPr lang="es-MX" sz="1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 profundo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 automático</a:t>
                      </a:r>
                      <a:r>
                        <a:rPr lang="es-MX" sz="1600" baseline="0" dirty="0" smtClean="0"/>
                        <a:t> que utiliza redes neuronales en capas con grandes cantidades de datos sin procesar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Datos sin procesar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Datos sin</a:t>
                      </a:r>
                      <a:r>
                        <a:rPr lang="es-MX" sz="1600" baseline="0" dirty="0" smtClean="0"/>
                        <a:t> procesar (</a:t>
                      </a:r>
                      <a:r>
                        <a:rPr lang="es-MX" sz="1600" baseline="0" dirty="0" err="1" smtClean="0"/>
                        <a:t>Ej</a:t>
                      </a:r>
                      <a:r>
                        <a:rPr lang="es-MX" sz="1600" baseline="0" dirty="0" smtClean="0"/>
                        <a:t> HCE, imágenes, texto)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</a:t>
                      </a:r>
                      <a:r>
                        <a:rPr lang="es-MX" sz="1600" baseline="0" dirty="0" smtClean="0"/>
                        <a:t> supervisado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Aprende patrones de datos de salida pre-etiquetados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</a:t>
                      </a:r>
                      <a:r>
                        <a:rPr lang="es-MX" sz="1600" baseline="0" dirty="0" smtClean="0"/>
                        <a:t> supervisado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Aprende patrones de datos sin etiquetar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1" dirty="0" smtClean="0">
                          <a:solidFill>
                            <a:srgbClr val="FF6600"/>
                          </a:solidFill>
                        </a:rPr>
                        <a:t>Clasificación</a:t>
                      </a:r>
                      <a:endParaRPr lang="es-MX" sz="1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1" dirty="0" smtClean="0">
                          <a:solidFill>
                            <a:srgbClr val="FF6600"/>
                          </a:solidFill>
                        </a:rPr>
                        <a:t>Aprendizaje automático para separar datos en categorías </a:t>
                      </a:r>
                      <a:r>
                        <a:rPr lang="es-MX" sz="1600" dirty="0" smtClean="0"/>
                        <a:t>(p. Ej., Benignos versus malignos)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Regresión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 automático para predecir a partir de datos una salida numérica continua (por ejemplo, riesgo porcentual de metástasis)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Reducción de </a:t>
                      </a:r>
                      <a:r>
                        <a:rPr lang="es-MX" sz="1600" dirty="0" err="1" smtClean="0"/>
                        <a:t>dimensionalidad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 automático para crear representaciones simplificadas de datos complejos.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Agrupamiento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Aprendizaje automático para separar datos con características similares en diferentes contenedores o categorías.</a:t>
                      </a:r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s-MX" sz="1200" dirty="0" smtClean="0"/>
                        <a:t>HCE= historia clínica electrónica</a:t>
                      </a:r>
                      <a:endParaRPr lang="es-MX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 sz="16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0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Medicina  Personalizada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s-MX" dirty="0" smtClean="0"/>
              <a:t>Abordar enfermedades </a:t>
            </a:r>
            <a:r>
              <a:rPr lang="es-MX" dirty="0"/>
              <a:t>a </a:t>
            </a:r>
            <a:r>
              <a:rPr lang="es-MX" b="1" dirty="0">
                <a:solidFill>
                  <a:srgbClr val="FF6600"/>
                </a:solidFill>
              </a:rPr>
              <a:t>nivel molecular</a:t>
            </a:r>
          </a:p>
          <a:p>
            <a:pPr>
              <a:spcBef>
                <a:spcPts val="1200"/>
              </a:spcBef>
            </a:pPr>
            <a:r>
              <a:rPr lang="es-MX" b="1" dirty="0">
                <a:solidFill>
                  <a:srgbClr val="FF6600"/>
                </a:solidFill>
              </a:rPr>
              <a:t>Perfiles únicos </a:t>
            </a:r>
            <a:r>
              <a:rPr lang="es-MX" dirty="0"/>
              <a:t>de cada paciente </a:t>
            </a:r>
            <a:r>
              <a:rPr lang="es-MX" dirty="0" smtClean="0"/>
              <a:t>perspectiva </a:t>
            </a:r>
            <a:r>
              <a:rPr lang="es-MX" dirty="0"/>
              <a:t>detallada del </a:t>
            </a:r>
            <a:r>
              <a:rPr lang="es-MX" dirty="0" smtClean="0"/>
              <a:t>cáncer 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dirty="0"/>
              <a:t>Análisis de genes y DNA </a:t>
            </a:r>
            <a:r>
              <a:rPr lang="es-MX" b="1" dirty="0" smtClean="0">
                <a:solidFill>
                  <a:srgbClr val="FF6600"/>
                </a:solidFill>
              </a:rPr>
              <a:t>personalizar </a:t>
            </a:r>
            <a:r>
              <a:rPr lang="es-MX" b="1" dirty="0">
                <a:solidFill>
                  <a:srgbClr val="FF6600"/>
                </a:solidFill>
              </a:rPr>
              <a:t>tratamiento </a:t>
            </a:r>
            <a:r>
              <a:rPr lang="es-MX" dirty="0"/>
              <a:t>en base a </a:t>
            </a:r>
            <a:r>
              <a:rPr lang="es-MX" b="1" dirty="0">
                <a:solidFill>
                  <a:srgbClr val="FF6600"/>
                </a:solidFill>
              </a:rPr>
              <a:t>perfil genómico </a:t>
            </a:r>
            <a:endParaRPr lang="es-MX" b="1" dirty="0" smtClean="0">
              <a:solidFill>
                <a:srgbClr val="FF6600"/>
              </a:solidFill>
            </a:endParaRPr>
          </a:p>
          <a:p>
            <a:pPr>
              <a:spcBef>
                <a:spcPts val="1200"/>
              </a:spcBef>
            </a:pPr>
            <a:r>
              <a:rPr lang="es-MX" dirty="0"/>
              <a:t>Debe ser </a:t>
            </a:r>
            <a:r>
              <a:rPr lang="es-MX" b="1" dirty="0">
                <a:solidFill>
                  <a:srgbClr val="FF6600"/>
                </a:solidFill>
              </a:rPr>
              <a:t>para todos</a:t>
            </a:r>
            <a:r>
              <a:rPr lang="es-MX" dirty="0"/>
              <a:t>, costo en descenso. programa nacional de detección </a:t>
            </a:r>
            <a:r>
              <a:rPr lang="es-MX" dirty="0" err="1"/>
              <a:t>biogenómica</a:t>
            </a:r>
            <a:r>
              <a:rPr lang="es-MX" dirty="0"/>
              <a:t> </a:t>
            </a:r>
            <a:r>
              <a:rPr lang="es-MX" b="1" dirty="0">
                <a:solidFill>
                  <a:srgbClr val="FF6600"/>
                </a:solidFill>
              </a:rPr>
              <a:t>impacto</a:t>
            </a:r>
            <a:r>
              <a:rPr lang="es-MX" dirty="0"/>
              <a:t> </a:t>
            </a:r>
            <a:r>
              <a:rPr lang="es-MX" b="1" dirty="0">
                <a:solidFill>
                  <a:srgbClr val="FF6600"/>
                </a:solidFill>
              </a:rPr>
              <a:t>social</a:t>
            </a:r>
            <a:r>
              <a:rPr lang="es-MX" dirty="0"/>
              <a:t> relevante</a:t>
            </a:r>
          </a:p>
          <a:p>
            <a:pPr>
              <a:spcBef>
                <a:spcPts val="1200"/>
              </a:spcBef>
            </a:pPr>
            <a:endParaRPr lang="es-MX" b="1" dirty="0">
              <a:solidFill>
                <a:srgbClr val="FF6600"/>
              </a:solidFill>
            </a:endParaRPr>
          </a:p>
          <a:p>
            <a:pPr>
              <a:spcBef>
                <a:spcPts val="1200"/>
              </a:spcBef>
            </a:pP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763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Inteligencia artificial en Oncología</a:t>
            </a:r>
            <a:br>
              <a:rPr lang="es-MX" dirty="0" smtClean="0"/>
            </a:br>
            <a:r>
              <a:rPr lang="es-MX" dirty="0" smtClean="0"/>
              <a:t>Actualidad</a:t>
            </a:r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 err="1" smtClean="0"/>
              <a:t>Kann</a:t>
            </a:r>
            <a:r>
              <a:rPr lang="es-MX" dirty="0" smtClean="0"/>
              <a:t> B et al. </a:t>
            </a:r>
            <a:r>
              <a:rPr lang="en-US" dirty="0" smtClean="0"/>
              <a:t>Oncology  Journal  33(2):46-53; 2019</a:t>
            </a:r>
            <a:endParaRPr lang="es-MX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1334713"/>
            <a:ext cx="8229600" cy="50458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9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74" y="220530"/>
            <a:ext cx="8893713" cy="64984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/>
          <p:cNvSpPr txBox="1"/>
          <p:nvPr/>
        </p:nvSpPr>
        <p:spPr>
          <a:xfrm>
            <a:off x="2339752" y="220530"/>
            <a:ext cx="475252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C00000"/>
                </a:solidFill>
              </a:rPr>
              <a:t>Aprendizaje </a:t>
            </a:r>
            <a:r>
              <a:rPr lang="es-MX" sz="3600" b="1" dirty="0" smtClean="0">
                <a:solidFill>
                  <a:srgbClr val="C00000"/>
                </a:solidFill>
              </a:rPr>
              <a:t>profundo</a:t>
            </a:r>
          </a:p>
          <a:p>
            <a:pPr algn="ctr"/>
            <a:r>
              <a:rPr lang="es-MX" sz="2400" b="1" dirty="0" smtClean="0">
                <a:solidFill>
                  <a:srgbClr val="C00000"/>
                </a:solidFill>
              </a:rPr>
              <a:t>(Redes neuronales)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9552" y="946694"/>
            <a:ext cx="720080" cy="496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725602" y="2378228"/>
            <a:ext cx="347980" cy="2097229"/>
          </a:xfrm>
          <a:prstGeom prst="rect">
            <a:avLst/>
          </a:prstGeom>
          <a:solidFill>
            <a:schemeClr val="bg1"/>
          </a:solidFill>
        </p:spPr>
        <p:txBody>
          <a:bodyPr vert="wordArtVert" wrap="square" rIns="0" bIns="72000" rtlCol="0" anchor="ctr" anchorCtr="0">
            <a:spAutoFit/>
          </a:bodyPr>
          <a:lstStyle/>
          <a:p>
            <a:r>
              <a:rPr lang="es-MX" sz="1400" b="1" dirty="0" smtClean="0">
                <a:solidFill>
                  <a:srgbClr val="000000"/>
                </a:solidFill>
              </a:rPr>
              <a:t>entrada</a:t>
            </a:r>
            <a:endParaRPr lang="es-MX" sz="1400" b="1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956376" y="946694"/>
            <a:ext cx="864096" cy="496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8032790" y="2378228"/>
            <a:ext cx="347980" cy="2097229"/>
          </a:xfrm>
          <a:prstGeom prst="rect">
            <a:avLst/>
          </a:prstGeom>
          <a:solidFill>
            <a:schemeClr val="bg1"/>
          </a:solidFill>
        </p:spPr>
        <p:txBody>
          <a:bodyPr vert="wordArtVert" wrap="square" rIns="0" bIns="72000" rtlCol="0" anchor="ctr" anchorCtr="0">
            <a:spAutoFit/>
          </a:bodyPr>
          <a:lstStyle/>
          <a:p>
            <a:r>
              <a:rPr lang="es-MX" sz="1400" b="1" dirty="0" smtClean="0">
                <a:solidFill>
                  <a:srgbClr val="000000"/>
                </a:solidFill>
              </a:rPr>
              <a:t>salida</a:t>
            </a:r>
            <a:endParaRPr lang="es-MX" sz="1400" b="1" dirty="0">
              <a:solidFill>
                <a:srgbClr val="000000"/>
              </a:solidFill>
            </a:endParaRPr>
          </a:p>
        </p:txBody>
      </p:sp>
      <p:sp>
        <p:nvSpPr>
          <p:cNvPr id="2140" name="Arrive at principles governing cancer"/>
          <p:cNvSpPr txBox="1"/>
          <p:nvPr/>
        </p:nvSpPr>
        <p:spPr>
          <a:xfrm>
            <a:off x="3364716" y="6229058"/>
            <a:ext cx="5346156" cy="44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b="1" i="1"/>
            </a:lvl1pPr>
          </a:lstStyle>
          <a:p>
            <a:r>
              <a:rPr lang="es-MX" sz="2400" dirty="0">
                <a:solidFill>
                  <a:srgbClr val="C00000"/>
                </a:solidFill>
              </a:rPr>
              <a:t>Llegar a los principios que rigen el </a:t>
            </a:r>
            <a:r>
              <a:rPr lang="es-MX" sz="2400" dirty="0" smtClean="0">
                <a:solidFill>
                  <a:srgbClr val="C00000"/>
                </a:solidFill>
              </a:rPr>
              <a:t>cáncer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141" name="Understand biological algorithms"/>
          <p:cNvSpPr txBox="1"/>
          <p:nvPr/>
        </p:nvSpPr>
        <p:spPr>
          <a:xfrm>
            <a:off x="4034781" y="5686285"/>
            <a:ext cx="4023037" cy="44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b="1" i="1"/>
            </a:lvl1pPr>
          </a:lstStyle>
          <a:p>
            <a:r>
              <a:rPr lang="es-MX" sz="2400" dirty="0" smtClean="0">
                <a:solidFill>
                  <a:srgbClr val="C00000"/>
                </a:solidFill>
              </a:rPr>
              <a:t>Entender algoritmos </a:t>
            </a:r>
            <a:r>
              <a:rPr lang="es-MX" sz="2400" dirty="0">
                <a:solidFill>
                  <a:srgbClr val="C00000"/>
                </a:solidFill>
              </a:rPr>
              <a:t>biológicos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142" name="Deep Questioning"/>
          <p:cNvSpPr txBox="1"/>
          <p:nvPr/>
        </p:nvSpPr>
        <p:spPr>
          <a:xfrm>
            <a:off x="5220072" y="5143512"/>
            <a:ext cx="3476669" cy="44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693" tIns="35693" rIns="35693" bIns="35693" anchor="ctr">
            <a:spAutoFit/>
          </a:bodyPr>
          <a:lstStyle>
            <a:lvl1pPr>
              <a:defRPr b="1" i="1"/>
            </a:lvl1pPr>
          </a:lstStyle>
          <a:p>
            <a:r>
              <a:rPr lang="es-MX" sz="2400" dirty="0" smtClean="0">
                <a:solidFill>
                  <a:srgbClr val="C00000"/>
                </a:solidFill>
              </a:rPr>
              <a:t>Cuestionamiento </a:t>
            </a:r>
            <a:r>
              <a:rPr lang="es-MX" sz="2400" dirty="0">
                <a:solidFill>
                  <a:srgbClr val="C00000"/>
                </a:solidFill>
              </a:rPr>
              <a:t>profundo</a:t>
            </a:r>
            <a:endParaRPr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1816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94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Inteligencia artificial detecta </a:t>
            </a:r>
            <a:br>
              <a:rPr lang="es-MX" dirty="0" smtClean="0"/>
            </a:br>
            <a:r>
              <a:rPr lang="es-MX" dirty="0" smtClean="0"/>
              <a:t>el cáncer del futuro</a:t>
            </a:r>
            <a:endParaRPr lang="es-MX" dirty="0"/>
          </a:p>
        </p:txBody>
      </p:sp>
      <p:pic>
        <p:nvPicPr>
          <p:cNvPr id="9" name="Content Placeholder 8" descr="NationalGeographic 01 IA detecta canc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0646" y="2017180"/>
            <a:ext cx="5007146" cy="3300485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4210080" cy="3970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Un grupo de investigadores logra detectar el cáncer de mama hasta con cinco años de antelación gracias a un modelo de aprendizaje creado a partir de inteligencia artificial</a:t>
            </a:r>
            <a:endParaRPr lang="es-MX" dirty="0"/>
          </a:p>
        </p:txBody>
      </p:sp>
      <p:sp>
        <p:nvSpPr>
          <p:cNvPr id="10" name="TextBox 9"/>
          <p:cNvSpPr txBox="1"/>
          <p:nvPr/>
        </p:nvSpPr>
        <p:spPr>
          <a:xfrm>
            <a:off x="5800584" y="6581001"/>
            <a:ext cx="3343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 smtClean="0"/>
              <a:t>Crespo C, Ciencia </a:t>
            </a:r>
            <a:r>
              <a:rPr lang="es-MX" sz="1200" dirty="0" err="1" smtClean="0"/>
              <a:t>National</a:t>
            </a:r>
            <a:r>
              <a:rPr lang="es-MX" sz="1200" dirty="0" smtClean="0"/>
              <a:t> </a:t>
            </a:r>
            <a:r>
              <a:rPr lang="es-MX" sz="1200" dirty="0" err="1" smtClean="0"/>
              <a:t>Geographic</a:t>
            </a:r>
            <a:r>
              <a:rPr lang="es-MX" sz="1200" dirty="0" smtClean="0"/>
              <a:t>, Mayo 2019</a:t>
            </a:r>
            <a:endParaRPr lang="es-MX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Inteligencia artificial para predecir </a:t>
            </a:r>
            <a:br>
              <a:rPr lang="es-MX" dirty="0" smtClean="0"/>
            </a:br>
            <a:r>
              <a:rPr lang="es-MX" dirty="0" smtClean="0"/>
              <a:t>riesgo cáncer de mama</a:t>
            </a:r>
            <a:endParaRPr lang="es-MX" dirty="0"/>
          </a:p>
        </p:txBody>
      </p:sp>
      <p:pic>
        <p:nvPicPr>
          <p:cNvPr id="5" name="Content Placeholder 4" descr="Infosald 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196" y="1507636"/>
            <a:ext cx="4662506" cy="470744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2844" y="6643686"/>
            <a:ext cx="9001156" cy="214314"/>
          </a:xfrm>
        </p:spPr>
        <p:txBody>
          <a:bodyPr>
            <a:noAutofit/>
          </a:bodyPr>
          <a:lstStyle/>
          <a:p>
            <a:r>
              <a:rPr lang="es-MX" sz="1000" dirty="0" smtClean="0"/>
              <a:t>https://www.infosalus.com/mujer/noticia-usan-inteligencia-artificial-predecir-riesgo-cancer-mama-20190508082439.html</a:t>
            </a:r>
            <a:endParaRPr lang="es-MX" sz="1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 2019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s-MX" dirty="0" smtClean="0"/>
              <a:t>Perspectiva  “tratamiento cáncer desafiante”</a:t>
            </a:r>
            <a:endParaRPr lang="es-MX" dirty="0"/>
          </a:p>
          <a:p>
            <a:pPr>
              <a:spcBef>
                <a:spcPts val="1800"/>
              </a:spcBef>
            </a:pPr>
            <a:r>
              <a:rPr lang="es-MX" dirty="0"/>
              <a:t>Aparición de </a:t>
            </a:r>
            <a:r>
              <a:rPr lang="es-MX" b="1" dirty="0">
                <a:solidFill>
                  <a:srgbClr val="FF6600"/>
                </a:solidFill>
              </a:rPr>
              <a:t>medicamentos </a:t>
            </a:r>
            <a:r>
              <a:rPr lang="es-MX" dirty="0" smtClean="0"/>
              <a:t>capacidad </a:t>
            </a:r>
            <a:r>
              <a:rPr lang="es-MX" dirty="0" smtClean="0">
                <a:solidFill>
                  <a:srgbClr val="FFFFFF"/>
                </a:solidFill>
              </a:rPr>
              <a:t>cambiar curso enfermedad</a:t>
            </a:r>
            <a:r>
              <a:rPr lang="es-MX" dirty="0"/>
              <a:t>, </a:t>
            </a:r>
            <a:r>
              <a:rPr lang="es-MX" dirty="0" smtClean="0"/>
              <a:t>mayor supervivencia </a:t>
            </a:r>
          </a:p>
          <a:p>
            <a:pPr>
              <a:spcBef>
                <a:spcPts val="18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Investigación y </a:t>
            </a:r>
            <a:r>
              <a:rPr lang="es-MX" b="1" dirty="0">
                <a:solidFill>
                  <a:srgbClr val="FF6600"/>
                </a:solidFill>
              </a:rPr>
              <a:t>práctica clínica</a:t>
            </a:r>
            <a:r>
              <a:rPr lang="es-MX" dirty="0"/>
              <a:t>, </a:t>
            </a:r>
            <a:r>
              <a:rPr lang="es-MX" dirty="0" smtClean="0"/>
              <a:t> </a:t>
            </a:r>
            <a:r>
              <a:rPr lang="es-MX" dirty="0"/>
              <a:t>concluir en </a:t>
            </a:r>
            <a:r>
              <a:rPr lang="es-MX" b="1" dirty="0">
                <a:solidFill>
                  <a:srgbClr val="FF6600"/>
                </a:solidFill>
              </a:rPr>
              <a:t>conjunto </a:t>
            </a:r>
          </a:p>
          <a:p>
            <a:pPr>
              <a:spcBef>
                <a:spcPts val="18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Integrar paciente  </a:t>
            </a:r>
            <a:r>
              <a:rPr lang="es-MX" dirty="0" smtClean="0"/>
              <a:t>forma positiva</a:t>
            </a:r>
            <a:endParaRPr lang="es-MX" dirty="0"/>
          </a:p>
          <a:p>
            <a:pPr>
              <a:spcBef>
                <a:spcPts val="1800"/>
              </a:spcBef>
            </a:pPr>
            <a:r>
              <a:rPr lang="es-MX" dirty="0"/>
              <a:t>El </a:t>
            </a:r>
            <a:r>
              <a:rPr lang="es-MX" b="1" dirty="0">
                <a:solidFill>
                  <a:srgbClr val="FF6600"/>
                </a:solidFill>
              </a:rPr>
              <a:t>mapeo</a:t>
            </a:r>
            <a:r>
              <a:rPr lang="es-MX" dirty="0">
                <a:solidFill>
                  <a:srgbClr val="FF6600"/>
                </a:solidFill>
              </a:rPr>
              <a:t> </a:t>
            </a:r>
            <a:r>
              <a:rPr lang="es-MX" dirty="0"/>
              <a:t>del </a:t>
            </a:r>
            <a:r>
              <a:rPr lang="es-MX" b="1" dirty="0">
                <a:solidFill>
                  <a:srgbClr val="FF6600"/>
                </a:solidFill>
              </a:rPr>
              <a:t>genoma humano</a:t>
            </a:r>
            <a:r>
              <a:rPr lang="es-MX" dirty="0">
                <a:solidFill>
                  <a:srgbClr val="FF6600"/>
                </a:solidFill>
              </a:rPr>
              <a:t> </a:t>
            </a:r>
            <a:r>
              <a:rPr lang="es-MX" dirty="0" smtClean="0">
                <a:solidFill>
                  <a:srgbClr val="FF6600"/>
                </a:solidFill>
              </a:rPr>
              <a:t> oportunidad </a:t>
            </a:r>
            <a:r>
              <a:rPr lang="es-MX" b="1" dirty="0" smtClean="0">
                <a:solidFill>
                  <a:srgbClr val="FF6600"/>
                </a:solidFill>
              </a:rPr>
              <a:t>alianza</a:t>
            </a:r>
            <a:r>
              <a:rPr lang="es-MX" dirty="0" smtClean="0">
                <a:solidFill>
                  <a:srgbClr val="FF6600"/>
                </a:solidFill>
              </a:rPr>
              <a:t> </a:t>
            </a:r>
            <a:r>
              <a:rPr lang="es-MX" b="1" dirty="0" smtClean="0">
                <a:solidFill>
                  <a:srgbClr val="FF6600"/>
                </a:solidFill>
              </a:rPr>
              <a:t>pacientes</a:t>
            </a:r>
            <a:r>
              <a:rPr lang="es-MX" dirty="0" smtClean="0">
                <a:solidFill>
                  <a:srgbClr val="FF6600"/>
                </a:solidFill>
              </a:rPr>
              <a:t> </a:t>
            </a:r>
            <a:r>
              <a:rPr lang="es-MX" dirty="0"/>
              <a:t>y </a:t>
            </a:r>
            <a:r>
              <a:rPr lang="es-MX" b="1" dirty="0">
                <a:solidFill>
                  <a:srgbClr val="FF6600"/>
                </a:solidFill>
              </a:rPr>
              <a:t>clínicos</a:t>
            </a:r>
            <a:r>
              <a:rPr lang="es-MX" dirty="0">
                <a:solidFill>
                  <a:srgbClr val="FF6600"/>
                </a:solidFill>
              </a:rPr>
              <a:t> </a:t>
            </a:r>
            <a:r>
              <a:rPr lang="es-MX" dirty="0" smtClean="0"/>
              <a:t>aprendices nuevo desafío  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60088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Conclusiones 2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s-MX" dirty="0" smtClean="0"/>
              <a:t>Grandes </a:t>
            </a:r>
            <a:r>
              <a:rPr lang="es-MX" dirty="0"/>
              <a:t>tecnologías </a:t>
            </a:r>
            <a:r>
              <a:rPr lang="es-MX" b="1" dirty="0" err="1" smtClean="0">
                <a:solidFill>
                  <a:srgbClr val="FF6600"/>
                </a:solidFill>
              </a:rPr>
              <a:t>big</a:t>
            </a:r>
            <a:r>
              <a:rPr lang="es-MX" b="1" dirty="0" smtClean="0">
                <a:solidFill>
                  <a:srgbClr val="FF6600"/>
                </a:solidFill>
              </a:rPr>
              <a:t> data</a:t>
            </a:r>
            <a:r>
              <a:rPr lang="es-MX" dirty="0" smtClean="0"/>
              <a:t>, </a:t>
            </a:r>
            <a:r>
              <a:rPr lang="es-MX" b="1" dirty="0" smtClean="0">
                <a:solidFill>
                  <a:srgbClr val="FF6600"/>
                </a:solidFill>
              </a:rPr>
              <a:t>Inteligencia </a:t>
            </a:r>
            <a:r>
              <a:rPr lang="es-MX" b="1" dirty="0">
                <a:solidFill>
                  <a:srgbClr val="FF6600"/>
                </a:solidFill>
              </a:rPr>
              <a:t>Artificial</a:t>
            </a:r>
            <a:r>
              <a:rPr lang="es-MX" dirty="0"/>
              <a:t>, </a:t>
            </a:r>
            <a:r>
              <a:rPr lang="es-MX" b="1" dirty="0" smtClean="0">
                <a:solidFill>
                  <a:srgbClr val="FF6600"/>
                </a:solidFill>
              </a:rPr>
              <a:t>crean </a:t>
            </a:r>
            <a:r>
              <a:rPr lang="es-MX" b="1" dirty="0">
                <a:solidFill>
                  <a:srgbClr val="FF6600"/>
                </a:solidFill>
              </a:rPr>
              <a:t>biblioteca </a:t>
            </a:r>
            <a:r>
              <a:rPr lang="es-MX" b="1" dirty="0" smtClean="0">
                <a:solidFill>
                  <a:srgbClr val="FF6600"/>
                </a:solidFill>
              </a:rPr>
              <a:t>digital: </a:t>
            </a:r>
            <a:r>
              <a:rPr lang="es-MX" dirty="0" smtClean="0"/>
              <a:t>información </a:t>
            </a:r>
            <a:r>
              <a:rPr lang="es-MX" dirty="0"/>
              <a:t>para encontrar </a:t>
            </a:r>
            <a:r>
              <a:rPr lang="es-MX" b="1" dirty="0" smtClean="0">
                <a:solidFill>
                  <a:srgbClr val="FF6600"/>
                </a:solidFill>
              </a:rPr>
              <a:t>“tratamiento de cáncer”</a:t>
            </a:r>
            <a:endParaRPr lang="es-MX" dirty="0"/>
          </a:p>
          <a:p>
            <a:pPr>
              <a:spcBef>
                <a:spcPts val="1200"/>
              </a:spcBef>
            </a:pPr>
            <a:r>
              <a:rPr lang="es-MX" b="1" dirty="0" smtClean="0">
                <a:solidFill>
                  <a:srgbClr val="FF6600"/>
                </a:solidFill>
              </a:rPr>
              <a:t>Cooperación internacional </a:t>
            </a:r>
            <a:r>
              <a:rPr lang="es-MX" dirty="0"/>
              <a:t>como </a:t>
            </a:r>
            <a:r>
              <a:rPr lang="es-MX" b="1" dirty="0">
                <a:solidFill>
                  <a:srgbClr val="FF6600"/>
                </a:solidFill>
              </a:rPr>
              <a:t>arma importante </a:t>
            </a:r>
            <a:r>
              <a:rPr lang="es-MX" dirty="0"/>
              <a:t>de </a:t>
            </a:r>
            <a:r>
              <a:rPr lang="es-MX" dirty="0" smtClean="0"/>
              <a:t>“un </a:t>
            </a:r>
            <a:r>
              <a:rPr lang="es-MX" dirty="0"/>
              <a:t>problema </a:t>
            </a:r>
            <a:r>
              <a:rPr lang="es-MX" dirty="0" smtClean="0"/>
              <a:t>global” </a:t>
            </a:r>
          </a:p>
          <a:p>
            <a:pPr>
              <a:spcBef>
                <a:spcPts val="1200"/>
              </a:spcBef>
            </a:pPr>
            <a:r>
              <a:rPr lang="es-MX" sz="4400" b="1" dirty="0" smtClean="0">
                <a:solidFill>
                  <a:srgbClr val="92D050"/>
                </a:solidFill>
              </a:rPr>
              <a:t>Tenemos </a:t>
            </a:r>
            <a:r>
              <a:rPr lang="es-MX" sz="4400" b="1" dirty="0">
                <a:solidFill>
                  <a:srgbClr val="92D050"/>
                </a:solidFill>
              </a:rPr>
              <a:t>la infraestructura y los Recursos Humanos para crear oportunidades de colaboración y desafío de una estructura </a:t>
            </a:r>
            <a:r>
              <a:rPr lang="es-MX" sz="4400" b="1" dirty="0" smtClean="0">
                <a:solidFill>
                  <a:srgbClr val="92D050"/>
                </a:solidFill>
              </a:rPr>
              <a:t>genómica</a:t>
            </a:r>
            <a:endParaRPr lang="es-MX" sz="4400" b="1" dirty="0">
              <a:solidFill>
                <a:srgbClr val="92D050"/>
              </a:solidFill>
            </a:endParaRPr>
          </a:p>
          <a:p>
            <a:pPr>
              <a:spcBef>
                <a:spcPts val="1200"/>
              </a:spcBef>
            </a:pPr>
            <a:r>
              <a:rPr lang="es-MX" dirty="0" smtClean="0"/>
              <a:t>Establecer </a:t>
            </a:r>
            <a:r>
              <a:rPr lang="es-MX" b="1" dirty="0" smtClean="0">
                <a:solidFill>
                  <a:srgbClr val="FF6600"/>
                </a:solidFill>
              </a:rPr>
              <a:t>programa </a:t>
            </a:r>
            <a:r>
              <a:rPr lang="es-MX" b="1" dirty="0">
                <a:solidFill>
                  <a:srgbClr val="FF6600"/>
                </a:solidFill>
              </a:rPr>
              <a:t>de alianzas en </a:t>
            </a:r>
            <a:r>
              <a:rPr lang="es-MX" b="1" dirty="0" smtClean="0">
                <a:solidFill>
                  <a:srgbClr val="FF6600"/>
                </a:solidFill>
              </a:rPr>
              <a:t>investigación </a:t>
            </a:r>
            <a:r>
              <a:rPr lang="es-MX" dirty="0" smtClean="0"/>
              <a:t>con </a:t>
            </a:r>
            <a:r>
              <a:rPr lang="es-MX" b="1" dirty="0">
                <a:solidFill>
                  <a:srgbClr val="FF6600"/>
                </a:solidFill>
              </a:rPr>
              <a:t>impacto </a:t>
            </a:r>
            <a:r>
              <a:rPr lang="es-MX" b="1" dirty="0" smtClean="0">
                <a:solidFill>
                  <a:srgbClr val="FF6600"/>
                </a:solidFill>
              </a:rPr>
              <a:t>social</a:t>
            </a:r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0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Oncología  de presión</a:t>
            </a:r>
            <a:endParaRPr lang="es-MX" dirty="0"/>
          </a:p>
        </p:txBody>
      </p:sp>
      <p:pic>
        <p:nvPicPr>
          <p:cNvPr id="6" name="Content Placeholder 5" descr="einstein 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643050"/>
            <a:ext cx="6000792" cy="5052896"/>
          </a:xfrm>
        </p:spPr>
      </p:pic>
      <p:sp>
        <p:nvSpPr>
          <p:cNvPr id="4" name="TextBox 3"/>
          <p:cNvSpPr txBox="1"/>
          <p:nvPr/>
        </p:nvSpPr>
        <p:spPr>
          <a:xfrm>
            <a:off x="0" y="97695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spc="300" dirty="0" smtClean="0"/>
              <a:t>¿Por qué ingresar a este desafío?</a:t>
            </a:r>
            <a:endParaRPr lang="es-MX" sz="2800" spc="300" dirty="0"/>
          </a:p>
        </p:txBody>
      </p:sp>
      <p:sp>
        <p:nvSpPr>
          <p:cNvPr id="7" name="TextBox 6"/>
          <p:cNvSpPr txBox="1"/>
          <p:nvPr/>
        </p:nvSpPr>
        <p:spPr>
          <a:xfrm>
            <a:off x="2285984" y="5214950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rgbClr val="C00000"/>
                </a:solidFill>
              </a:rPr>
              <a:t>“El secreto de la creatividad….</a:t>
            </a:r>
            <a:endParaRPr lang="es-MX" sz="24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5786454"/>
            <a:ext cx="550072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s-MX" sz="2400" b="1" i="1" dirty="0">
                <a:solidFill>
                  <a:srgbClr val="C00000"/>
                </a:solidFill>
              </a:rPr>
              <a:t>e</a:t>
            </a:r>
            <a:r>
              <a:rPr lang="es-MX" sz="2400" b="1" i="1" dirty="0" smtClean="0">
                <a:solidFill>
                  <a:srgbClr val="C00000"/>
                </a:solidFill>
              </a:rPr>
              <a:t>s no dejar nunca de hacerse preguntas”</a:t>
            </a:r>
            <a:endParaRPr lang="es-MX" sz="2400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6339393"/>
            <a:ext cx="144194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r"/>
            <a:r>
              <a:rPr lang="es-MX" sz="1400" b="1" i="1" dirty="0" smtClean="0">
                <a:solidFill>
                  <a:srgbClr val="C00000"/>
                </a:solidFill>
              </a:rPr>
              <a:t>Albert Einstein</a:t>
            </a:r>
            <a:endParaRPr lang="es-MX" sz="1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Medicina de precisión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 smtClean="0"/>
              <a:t>Descubre </a:t>
            </a:r>
            <a:r>
              <a:rPr lang="es-MX" b="1" dirty="0" smtClean="0">
                <a:solidFill>
                  <a:srgbClr val="FF6600"/>
                </a:solidFill>
              </a:rPr>
              <a:t>vulnerabilidad </a:t>
            </a:r>
            <a:r>
              <a:rPr lang="es-MX" b="1" dirty="0">
                <a:solidFill>
                  <a:srgbClr val="FF6600"/>
                </a:solidFill>
              </a:rPr>
              <a:t>de </a:t>
            </a:r>
            <a:r>
              <a:rPr lang="es-MX" b="1" dirty="0" smtClean="0">
                <a:solidFill>
                  <a:srgbClr val="FF6600"/>
                </a:solidFill>
              </a:rPr>
              <a:t>tumores</a:t>
            </a:r>
            <a:r>
              <a:rPr lang="es-MX" dirty="0" smtClean="0"/>
              <a:t>: </a:t>
            </a:r>
            <a:r>
              <a:rPr lang="es-MX" b="1" dirty="0" smtClean="0">
                <a:solidFill>
                  <a:srgbClr val="FF6600"/>
                </a:solidFill>
              </a:rPr>
              <a:t>alteraciones </a:t>
            </a:r>
            <a:r>
              <a:rPr lang="es-MX" dirty="0"/>
              <a:t>y </a:t>
            </a:r>
            <a:r>
              <a:rPr lang="es-MX" b="1" dirty="0">
                <a:solidFill>
                  <a:srgbClr val="FF6600"/>
                </a:solidFill>
              </a:rPr>
              <a:t>cuales </a:t>
            </a:r>
            <a:r>
              <a:rPr lang="es-MX" b="1" dirty="0" smtClean="0">
                <a:solidFill>
                  <a:srgbClr val="FF6600"/>
                </a:solidFill>
              </a:rPr>
              <a:t>a tratar</a:t>
            </a:r>
            <a:endParaRPr lang="es-MX" dirty="0"/>
          </a:p>
          <a:p>
            <a:r>
              <a:rPr lang="es-MX" dirty="0"/>
              <a:t>Aparición de </a:t>
            </a:r>
            <a:r>
              <a:rPr lang="es-MX" b="1" dirty="0">
                <a:solidFill>
                  <a:srgbClr val="FF6600"/>
                </a:solidFill>
              </a:rPr>
              <a:t>medicamentos dirigidos </a:t>
            </a:r>
            <a:r>
              <a:rPr lang="es-MX" dirty="0"/>
              <a:t>específicamente a dichas </a:t>
            </a:r>
            <a:r>
              <a:rPr lang="es-MX" dirty="0" smtClean="0"/>
              <a:t>alteraciones</a:t>
            </a:r>
            <a:endParaRPr lang="es-MX" dirty="0"/>
          </a:p>
          <a:p>
            <a:r>
              <a:rPr lang="es-MX" dirty="0" smtClean="0"/>
              <a:t>La </a:t>
            </a:r>
            <a:r>
              <a:rPr lang="es-MX" b="1" dirty="0" err="1">
                <a:solidFill>
                  <a:srgbClr val="FF6600"/>
                </a:solidFill>
              </a:rPr>
              <a:t>microbiota</a:t>
            </a:r>
            <a:r>
              <a:rPr lang="es-MX" b="1" dirty="0">
                <a:solidFill>
                  <a:srgbClr val="FF6600"/>
                </a:solidFill>
              </a:rPr>
              <a:t> intestinal </a:t>
            </a:r>
            <a:r>
              <a:rPr lang="es-MX" dirty="0" smtClean="0"/>
              <a:t>composición puede </a:t>
            </a:r>
            <a:r>
              <a:rPr lang="es-MX" dirty="0"/>
              <a:t>influir </a:t>
            </a:r>
            <a:r>
              <a:rPr lang="es-MX" dirty="0" smtClean="0"/>
              <a:t>respuesta </a:t>
            </a:r>
            <a:r>
              <a:rPr lang="es-MX" dirty="0"/>
              <a:t>de </a:t>
            </a:r>
            <a:r>
              <a:rPr lang="es-MX" dirty="0" smtClean="0"/>
              <a:t>quimioterapia</a:t>
            </a:r>
            <a:endParaRPr lang="es-MX" dirty="0"/>
          </a:p>
          <a:p>
            <a:r>
              <a:rPr lang="es-MX" dirty="0"/>
              <a:t>Se estudia si prolongar lactancia es factor protección para niños y madres frente a tumores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26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Medicina de precisión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Un </a:t>
            </a:r>
            <a:r>
              <a:rPr lang="es-MX" b="1" dirty="0">
                <a:solidFill>
                  <a:srgbClr val="FF6600"/>
                </a:solidFill>
              </a:rPr>
              <a:t>camino sin retorno </a:t>
            </a:r>
            <a:r>
              <a:rPr lang="es-MX" dirty="0" smtClean="0"/>
              <a:t>desafía a la salud</a:t>
            </a:r>
          </a:p>
          <a:p>
            <a:r>
              <a:rPr lang="es-MX" b="1" dirty="0" smtClean="0">
                <a:solidFill>
                  <a:srgbClr val="FF6600"/>
                </a:solidFill>
              </a:rPr>
              <a:t>Personalizada, predictiva, preventiva y participativa</a:t>
            </a:r>
          </a:p>
          <a:p>
            <a:r>
              <a:rPr lang="es-MX" dirty="0" smtClean="0"/>
              <a:t>Los esfuerzos para tratar la enfermedad toman tres direcciones: </a:t>
            </a:r>
            <a:r>
              <a:rPr lang="es-MX" b="1" dirty="0" smtClean="0">
                <a:solidFill>
                  <a:srgbClr val="FF6600"/>
                </a:solidFill>
              </a:rPr>
              <a:t>detección</a:t>
            </a:r>
            <a:r>
              <a:rPr lang="es-MX" dirty="0" smtClean="0"/>
              <a:t> temprana, </a:t>
            </a:r>
            <a:r>
              <a:rPr lang="es-MX" dirty="0"/>
              <a:t>n</a:t>
            </a:r>
            <a:r>
              <a:rPr lang="es-MX" dirty="0" smtClean="0"/>
              <a:t>uevos </a:t>
            </a:r>
            <a:r>
              <a:rPr lang="es-MX" b="1" dirty="0" smtClean="0">
                <a:solidFill>
                  <a:srgbClr val="FF6600"/>
                </a:solidFill>
              </a:rPr>
              <a:t>medicamentos</a:t>
            </a:r>
            <a:r>
              <a:rPr lang="es-MX" dirty="0" smtClean="0"/>
              <a:t> y  </a:t>
            </a:r>
            <a:r>
              <a:rPr lang="es-MX" b="1" dirty="0" smtClean="0">
                <a:solidFill>
                  <a:srgbClr val="FF6600"/>
                </a:solidFill>
              </a:rPr>
              <a:t>prevención </a:t>
            </a:r>
            <a:endParaRPr lang="es-MX" b="1" dirty="0">
              <a:solidFill>
                <a:srgbClr val="FF66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5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Esquema </a:t>
            </a:r>
            <a:r>
              <a:rPr lang="es-MX" dirty="0" smtClean="0"/>
              <a:t>general</a:t>
            </a:r>
            <a:br>
              <a:rPr lang="es-MX" dirty="0" smtClean="0"/>
            </a:br>
            <a:r>
              <a:rPr lang="es-MX" dirty="0" smtClean="0"/>
              <a:t>Ensayo medicina </a:t>
            </a:r>
            <a:r>
              <a:rPr lang="es-MX" dirty="0"/>
              <a:t>de </a:t>
            </a:r>
            <a:r>
              <a:rPr lang="es-MX" dirty="0" smtClean="0"/>
              <a:t>precisión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2" y="1071548"/>
            <a:ext cx="7247222" cy="5572156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Beltran H, et al. JAMA Oncol. 2015;1(4):466-474.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811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00034" y="2276871"/>
            <a:ext cx="8229600" cy="4223963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6600" b="1" spc="6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</a:t>
            </a:r>
            <a:r>
              <a:rPr lang="es-MX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 genoma ya ha concedido nuestro deseo?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Hunter </a:t>
            </a:r>
            <a:r>
              <a:rPr lang="es-MX" dirty="0" smtClean="0"/>
              <a:t>DJ, et al. NEJM </a:t>
            </a:r>
            <a:r>
              <a:rPr lang="da-DK" dirty="0" smtClean="0"/>
              <a:t>380;25, </a:t>
            </a:r>
            <a:r>
              <a:rPr lang="da-DK" dirty="0"/>
              <a:t>June 20, </a:t>
            </a:r>
            <a:r>
              <a:rPr lang="da-DK" dirty="0" smtClean="0"/>
              <a:t>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0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rson ABC">
  <a:themeElements>
    <a:clrScheme name="gersonpp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B0F0"/>
      </a:accent1>
      <a:accent2>
        <a:srgbClr val="BF0000"/>
      </a:accent2>
      <a:accent3>
        <a:srgbClr val="FF0000"/>
      </a:accent3>
      <a:accent4>
        <a:srgbClr val="7030A0"/>
      </a:accent4>
      <a:accent5>
        <a:srgbClr val="00B050"/>
      </a:accent5>
      <a:accent6>
        <a:srgbClr val="FFFF00"/>
      </a:accent6>
      <a:hlink>
        <a:srgbClr val="0070C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Gerson ABC</Template>
  <TotalTime>2867</TotalTime>
  <Words>2596</Words>
  <Application>Microsoft Office PowerPoint</Application>
  <PresentationFormat>Presentación en pantalla (4:3)</PresentationFormat>
  <Paragraphs>545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8" baseType="lpstr">
      <vt:lpstr>Arial</vt:lpstr>
      <vt:lpstr>Arial Narrow</vt:lpstr>
      <vt:lpstr>Calibri</vt:lpstr>
      <vt:lpstr>Courier New</vt:lpstr>
      <vt:lpstr>Helvetica Light</vt:lpstr>
      <vt:lpstr>Helvetica Neue</vt:lpstr>
      <vt:lpstr>Helvetica Neue Light</vt:lpstr>
      <vt:lpstr>Times New Roman</vt:lpstr>
      <vt:lpstr>Ubuntu</vt:lpstr>
      <vt:lpstr>Ubuntu-Bold</vt:lpstr>
      <vt:lpstr>Wingdings</vt:lpstr>
      <vt:lpstr>Gerson ABC</vt:lpstr>
      <vt:lpstr>Futuro de la oncología</vt:lpstr>
      <vt:lpstr>Mortalidad por cáncer</vt:lpstr>
      <vt:lpstr>Incidencia cáncer </vt:lpstr>
      <vt:lpstr>Oncología futuro - 2019</vt:lpstr>
      <vt:lpstr>Medicina  Personalizada </vt:lpstr>
      <vt:lpstr>Medicina de precisión</vt:lpstr>
      <vt:lpstr>Medicina de precisión</vt:lpstr>
      <vt:lpstr>Esquema general Ensayo medicina de precisión</vt:lpstr>
      <vt:lpstr>Presentación de PowerPoint</vt:lpstr>
      <vt:lpstr>Medicina de precisión: Esperanza o realidad</vt:lpstr>
      <vt:lpstr>Frecuencias mutaciones somáticas</vt:lpstr>
      <vt:lpstr>Atención personalizada continua  en tratamiento cáncer</vt:lpstr>
      <vt:lpstr>Diseño estudio personalizado</vt:lpstr>
      <vt:lpstr>Beneficio terapia personalizada</vt:lpstr>
      <vt:lpstr>Proyecto del genoma humano</vt:lpstr>
      <vt:lpstr>Medicina de precisión como estrategia</vt:lpstr>
      <vt:lpstr>Cambiando paradigma de la terapia del cáncer: medicina de precisión mediante secuenciación de próxima generación</vt:lpstr>
      <vt:lpstr>Biopsia líquida  Generalidades</vt:lpstr>
      <vt:lpstr>Biopsia líquida Alcances</vt:lpstr>
      <vt:lpstr>Biopsia líquida en oncología Antecedentes</vt:lpstr>
      <vt:lpstr>Biopsia líquida en oncología  Theradiagnostics</vt:lpstr>
      <vt:lpstr>Biopsia líquida en oncología</vt:lpstr>
      <vt:lpstr>Biopsia líquida en oncología Genotipado EGFR en cfDNA</vt:lpstr>
      <vt:lpstr>Biopsia líquida en oncología</vt:lpstr>
      <vt:lpstr>Presentación de PowerPoint</vt:lpstr>
      <vt:lpstr>Presentación de PowerPoint</vt:lpstr>
      <vt:lpstr>Oncología de precisión</vt:lpstr>
      <vt:lpstr>Patrones mutación concordantes entre tumores primarios y metastásicos </vt:lpstr>
      <vt:lpstr>Alteraciones genómicas somáticas clínicamente accionables varios tipos tumor</vt:lpstr>
      <vt:lpstr>Avances cáncer de mama</vt:lpstr>
      <vt:lpstr>Alteraciones estructurales  del gen  para producir  cáncer FOXA1</vt:lpstr>
      <vt:lpstr>FOX A1 modelo clases</vt:lpstr>
      <vt:lpstr>FOX A1 cáncer mama clase 1 y 2</vt:lpstr>
      <vt:lpstr>Presentación de PowerPoint</vt:lpstr>
      <vt:lpstr>Presentación de PowerPoint</vt:lpstr>
      <vt:lpstr>Caso Clínico 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Prevención</vt:lpstr>
      <vt:lpstr>Avances Cáncer Hereditario y Consejo Genético</vt:lpstr>
      <vt:lpstr>Biopsia líquida en ca mama</vt:lpstr>
      <vt:lpstr>Actividad física y prevención a cáncer</vt:lpstr>
      <vt:lpstr>Aspirina prevención cáncer de mama</vt:lpstr>
      <vt:lpstr>Medicina de precisión / prevención cáncer  campo de acción </vt:lpstr>
      <vt:lpstr>Inteligencia artificial en Oncología Actualidad</vt:lpstr>
      <vt:lpstr>Inteligencia artificial en Oncología Actualidad</vt:lpstr>
      <vt:lpstr>Inteligencia artificial en Oncología Actualidad</vt:lpstr>
      <vt:lpstr>Presentación de PowerPoint</vt:lpstr>
      <vt:lpstr>Inteligencia artificial detecta  el cáncer del futuro</vt:lpstr>
      <vt:lpstr>Inteligencia artificial para predecir  riesgo cáncer de mama</vt:lpstr>
      <vt:lpstr>Conclusiones 2019 </vt:lpstr>
      <vt:lpstr>Conclusiones 2</vt:lpstr>
      <vt:lpstr>Oncología  de presión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 M</dc:title>
  <dc:creator>Raquel Gerson</dc:creator>
  <cp:lastModifiedBy>Gerson</cp:lastModifiedBy>
  <cp:revision>196</cp:revision>
  <cp:lastPrinted>2019-09-04T21:35:40Z</cp:lastPrinted>
  <dcterms:created xsi:type="dcterms:W3CDTF">2019-07-27T20:39:28Z</dcterms:created>
  <dcterms:modified xsi:type="dcterms:W3CDTF">2019-09-04T21:41:11Z</dcterms:modified>
</cp:coreProperties>
</file>