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4" r:id="rId2"/>
    <p:sldId id="288" r:id="rId3"/>
    <p:sldId id="259" r:id="rId4"/>
    <p:sldId id="258" r:id="rId5"/>
    <p:sldId id="261" r:id="rId6"/>
    <p:sldId id="264" r:id="rId7"/>
    <p:sldId id="265" r:id="rId8"/>
    <p:sldId id="267" r:id="rId9"/>
    <p:sldId id="278" r:id="rId10"/>
    <p:sldId id="281" r:id="rId11"/>
    <p:sldId id="279" r:id="rId12"/>
    <p:sldId id="282" r:id="rId13"/>
    <p:sldId id="280" r:id="rId14"/>
    <p:sldId id="284" r:id="rId15"/>
    <p:sldId id="283" r:id="rId16"/>
    <p:sldId id="286" r:id="rId17"/>
    <p:sldId id="289" r:id="rId18"/>
    <p:sldId id="290" r:id="rId19"/>
    <p:sldId id="291" r:id="rId20"/>
    <p:sldId id="295" r:id="rId21"/>
    <p:sldId id="299" r:id="rId22"/>
    <p:sldId id="300" r:id="rId23"/>
    <p:sldId id="303" r:id="rId24"/>
    <p:sldId id="304" r:id="rId25"/>
    <p:sldId id="305" r:id="rId26"/>
    <p:sldId id="308" r:id="rId27"/>
    <p:sldId id="310" r:id="rId28"/>
    <p:sldId id="319" r:id="rId29"/>
    <p:sldId id="345" r:id="rId30"/>
    <p:sldId id="346" r:id="rId31"/>
    <p:sldId id="347" r:id="rId32"/>
    <p:sldId id="348" r:id="rId33"/>
    <p:sldId id="349" r:id="rId34"/>
    <p:sldId id="350" r:id="rId35"/>
    <p:sldId id="351" r:id="rId36"/>
    <p:sldId id="352" r:id="rId37"/>
    <p:sldId id="353" r:id="rId38"/>
    <p:sldId id="343" r:id="rId39"/>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99"/>
    <a:srgbClr val="FF66CC"/>
    <a:srgbClr val="FF3399"/>
    <a:srgbClr val="800080"/>
    <a:srgbClr val="FF99CC"/>
    <a:srgbClr val="FF6699"/>
    <a:srgbClr val="FF9999"/>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64" autoAdjust="0"/>
    <p:restoredTop sz="78388"/>
  </p:normalViewPr>
  <p:slideViewPr>
    <p:cSldViewPr snapToGrid="0">
      <p:cViewPr>
        <p:scale>
          <a:sx n="70" d="100"/>
          <a:sy n="70" d="100"/>
        </p:scale>
        <p:origin x="3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_rels/data8.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C6CF8-2685-4C47-A207-F93C386F90C6}" type="doc">
      <dgm:prSet loTypeId="urn:microsoft.com/office/officeart/2005/8/layout/default" loCatId="list" qsTypeId="urn:microsoft.com/office/officeart/2005/8/quickstyle/3d1" qsCatId="3D" csTypeId="urn:microsoft.com/office/officeart/2005/8/colors/accent2_4" csCatId="accent2" phldr="1"/>
      <dgm:spPr/>
      <dgm:t>
        <a:bodyPr/>
        <a:lstStyle/>
        <a:p>
          <a:endParaRPr lang="es-NI"/>
        </a:p>
      </dgm:t>
    </dgm:pt>
    <dgm:pt modelId="{2E85487D-3C12-459F-B0FE-789D24174560}">
      <dgm:prSet phldrT="[Texto]"/>
      <dgm:spPr>
        <a:noFill/>
        <a:ln>
          <a:noFill/>
        </a:ln>
      </dgm:spPr>
      <dgm:t>
        <a:bodyPr/>
        <a:lstStyle/>
        <a:p>
          <a:endParaRPr lang="es-NI" dirty="0">
            <a:solidFill>
              <a:srgbClr val="CC0099"/>
            </a:solidFill>
          </a:endParaRPr>
        </a:p>
      </dgm:t>
    </dgm:pt>
    <dgm:pt modelId="{A4246F4D-2861-45DB-B984-513562F0997B}" type="parTrans" cxnId="{E1B27C9B-840C-4784-B323-FDF4954DBF94}">
      <dgm:prSet/>
      <dgm:spPr/>
      <dgm:t>
        <a:bodyPr/>
        <a:lstStyle/>
        <a:p>
          <a:endParaRPr lang="es-NI"/>
        </a:p>
      </dgm:t>
    </dgm:pt>
    <dgm:pt modelId="{67EC6DAF-6BC7-40E0-AE22-A426A54818BD}" type="sibTrans" cxnId="{E1B27C9B-840C-4784-B323-FDF4954DBF94}">
      <dgm:prSet/>
      <dgm:spPr/>
      <dgm:t>
        <a:bodyPr/>
        <a:lstStyle/>
        <a:p>
          <a:endParaRPr lang="es-NI"/>
        </a:p>
      </dgm:t>
    </dgm:pt>
    <dgm:pt modelId="{C5D1C977-9B60-493B-B651-455D080F0D5C}">
      <dgm:prSet phldrT="[Texto]"/>
      <dgm:spPr>
        <a:noFill/>
        <a:ln>
          <a:solidFill>
            <a:srgbClr val="FF3399"/>
          </a:solidFill>
        </a:ln>
      </dgm:spPr>
      <dgm:t>
        <a:bodyPr/>
        <a:lstStyle/>
        <a:p>
          <a:r>
            <a:rPr lang="es-NI" dirty="0" smtClean="0">
              <a:solidFill>
                <a:srgbClr val="CC0099"/>
              </a:solidFill>
            </a:rPr>
            <a:t>Progresión de la enfermedad</a:t>
          </a:r>
          <a:endParaRPr lang="es-NI" dirty="0">
            <a:solidFill>
              <a:srgbClr val="CC0099"/>
            </a:solidFill>
          </a:endParaRPr>
        </a:p>
      </dgm:t>
    </dgm:pt>
    <dgm:pt modelId="{31B5F0D4-1258-4918-BA03-94922A2C19D2}" type="sibTrans" cxnId="{DBDF9FD0-51EE-4F5A-8628-04C7750B0DB4}">
      <dgm:prSet/>
      <dgm:spPr/>
      <dgm:t>
        <a:bodyPr/>
        <a:lstStyle/>
        <a:p>
          <a:endParaRPr lang="es-NI"/>
        </a:p>
      </dgm:t>
    </dgm:pt>
    <dgm:pt modelId="{AE962D1D-9BF6-4AB0-92FD-CE1DB3605A25}" type="parTrans" cxnId="{DBDF9FD0-51EE-4F5A-8628-04C7750B0DB4}">
      <dgm:prSet/>
      <dgm:spPr/>
      <dgm:t>
        <a:bodyPr/>
        <a:lstStyle/>
        <a:p>
          <a:endParaRPr lang="es-NI"/>
        </a:p>
      </dgm:t>
    </dgm:pt>
    <dgm:pt modelId="{4486CC76-1A03-42DE-8F07-29B02C90E1F0}">
      <dgm:prSet phldrT="[Texto]"/>
      <dgm:spPr>
        <a:noFill/>
        <a:ln>
          <a:solidFill>
            <a:srgbClr val="FF3399"/>
          </a:solidFill>
        </a:ln>
      </dgm:spPr>
      <dgm:t>
        <a:bodyPr/>
        <a:lstStyle/>
        <a:p>
          <a:r>
            <a:rPr lang="es-NI" dirty="0" smtClean="0">
              <a:solidFill>
                <a:srgbClr val="CC0099"/>
              </a:solidFill>
            </a:rPr>
            <a:t>Efectos de los estrógenos</a:t>
          </a:r>
          <a:endParaRPr lang="es-NI" dirty="0">
            <a:solidFill>
              <a:srgbClr val="CC0099"/>
            </a:solidFill>
          </a:endParaRPr>
        </a:p>
      </dgm:t>
    </dgm:pt>
    <dgm:pt modelId="{D3C38AFE-7ACC-4BD1-9789-C9BB3772E181}" type="sibTrans" cxnId="{78DF088E-182E-46CF-A65B-B20E6178EC18}">
      <dgm:prSet/>
      <dgm:spPr/>
      <dgm:t>
        <a:bodyPr/>
        <a:lstStyle/>
        <a:p>
          <a:endParaRPr lang="es-NI"/>
        </a:p>
      </dgm:t>
    </dgm:pt>
    <dgm:pt modelId="{DE8F9714-C80F-498A-A980-A2CFB19E4849}" type="parTrans" cxnId="{78DF088E-182E-46CF-A65B-B20E6178EC18}">
      <dgm:prSet/>
      <dgm:spPr/>
      <dgm:t>
        <a:bodyPr/>
        <a:lstStyle/>
        <a:p>
          <a:endParaRPr lang="es-NI"/>
        </a:p>
      </dgm:t>
    </dgm:pt>
    <dgm:pt modelId="{56F9C104-E0F7-44FB-AB32-56D96F060A70}" type="pres">
      <dgm:prSet presAssocID="{E3EC6CF8-2685-4C47-A207-F93C386F90C6}" presName="diagram" presStyleCnt="0">
        <dgm:presLayoutVars>
          <dgm:dir/>
          <dgm:resizeHandles val="exact"/>
        </dgm:presLayoutVars>
      </dgm:prSet>
      <dgm:spPr/>
      <dgm:t>
        <a:bodyPr/>
        <a:lstStyle/>
        <a:p>
          <a:endParaRPr lang="es-ES"/>
        </a:p>
      </dgm:t>
    </dgm:pt>
    <dgm:pt modelId="{F33B7108-DE49-4363-ACAB-75C4E5B071FD}" type="pres">
      <dgm:prSet presAssocID="{2E85487D-3C12-459F-B0FE-789D24174560}" presName="node" presStyleLbl="node1" presStyleIdx="0" presStyleCnt="3" custLinFactNeighborY="635">
        <dgm:presLayoutVars>
          <dgm:bulletEnabled val="1"/>
        </dgm:presLayoutVars>
      </dgm:prSet>
      <dgm:spPr/>
      <dgm:t>
        <a:bodyPr/>
        <a:lstStyle/>
        <a:p>
          <a:endParaRPr lang="es-NI"/>
        </a:p>
      </dgm:t>
    </dgm:pt>
    <dgm:pt modelId="{9DE2CED2-EF82-482D-883E-1DE3A5538860}" type="pres">
      <dgm:prSet presAssocID="{67EC6DAF-6BC7-40E0-AE22-A426A54818BD}" presName="sibTrans" presStyleCnt="0"/>
      <dgm:spPr/>
      <dgm:t>
        <a:bodyPr/>
        <a:lstStyle/>
        <a:p>
          <a:endParaRPr lang="es-MX"/>
        </a:p>
      </dgm:t>
    </dgm:pt>
    <dgm:pt modelId="{B7508B63-4199-41DC-8C3F-3FCDEF89B145}" type="pres">
      <dgm:prSet presAssocID="{C5D1C977-9B60-493B-B651-455D080F0D5C}" presName="node" presStyleLbl="node1" presStyleIdx="1" presStyleCnt="3" custLinFactNeighborX="16414" custLinFactNeighborY="6045">
        <dgm:presLayoutVars>
          <dgm:bulletEnabled val="1"/>
        </dgm:presLayoutVars>
      </dgm:prSet>
      <dgm:spPr/>
      <dgm:t>
        <a:bodyPr/>
        <a:lstStyle/>
        <a:p>
          <a:endParaRPr lang="es-NI"/>
        </a:p>
      </dgm:t>
    </dgm:pt>
    <dgm:pt modelId="{557E00A7-72A3-472A-A8F7-8E213194F95B}" type="pres">
      <dgm:prSet presAssocID="{31B5F0D4-1258-4918-BA03-94922A2C19D2}" presName="sibTrans" presStyleCnt="0"/>
      <dgm:spPr/>
      <dgm:t>
        <a:bodyPr/>
        <a:lstStyle/>
        <a:p>
          <a:endParaRPr lang="es-MX"/>
        </a:p>
      </dgm:t>
    </dgm:pt>
    <dgm:pt modelId="{1752A691-AFC0-48A7-BC11-13DA32D13AED}" type="pres">
      <dgm:prSet presAssocID="{4486CC76-1A03-42DE-8F07-29B02C90E1F0}" presName="node" presStyleLbl="node1" presStyleIdx="2" presStyleCnt="3">
        <dgm:presLayoutVars>
          <dgm:bulletEnabled val="1"/>
        </dgm:presLayoutVars>
      </dgm:prSet>
      <dgm:spPr/>
      <dgm:t>
        <a:bodyPr/>
        <a:lstStyle/>
        <a:p>
          <a:endParaRPr lang="es-NI"/>
        </a:p>
      </dgm:t>
    </dgm:pt>
  </dgm:ptLst>
  <dgm:cxnLst>
    <dgm:cxn modelId="{DBDF9FD0-51EE-4F5A-8628-04C7750B0DB4}" srcId="{E3EC6CF8-2685-4C47-A207-F93C386F90C6}" destId="{C5D1C977-9B60-493B-B651-455D080F0D5C}" srcOrd="1" destOrd="0" parTransId="{AE962D1D-9BF6-4AB0-92FD-CE1DB3605A25}" sibTransId="{31B5F0D4-1258-4918-BA03-94922A2C19D2}"/>
    <dgm:cxn modelId="{9F822721-55E0-43E6-9DFB-BEFE5E14D1A2}" type="presOf" srcId="{2E85487D-3C12-459F-B0FE-789D24174560}" destId="{F33B7108-DE49-4363-ACAB-75C4E5B071FD}" srcOrd="0" destOrd="0" presId="urn:microsoft.com/office/officeart/2005/8/layout/default"/>
    <dgm:cxn modelId="{78DF088E-182E-46CF-A65B-B20E6178EC18}" srcId="{E3EC6CF8-2685-4C47-A207-F93C386F90C6}" destId="{4486CC76-1A03-42DE-8F07-29B02C90E1F0}" srcOrd="2" destOrd="0" parTransId="{DE8F9714-C80F-498A-A980-A2CFB19E4849}" sibTransId="{D3C38AFE-7ACC-4BD1-9789-C9BB3772E181}"/>
    <dgm:cxn modelId="{E1B27C9B-840C-4784-B323-FDF4954DBF94}" srcId="{E3EC6CF8-2685-4C47-A207-F93C386F90C6}" destId="{2E85487D-3C12-459F-B0FE-789D24174560}" srcOrd="0" destOrd="0" parTransId="{A4246F4D-2861-45DB-B984-513562F0997B}" sibTransId="{67EC6DAF-6BC7-40E0-AE22-A426A54818BD}"/>
    <dgm:cxn modelId="{D91F6F9E-885D-4F7D-A6E9-81C5387F4FE2}" type="presOf" srcId="{C5D1C977-9B60-493B-B651-455D080F0D5C}" destId="{B7508B63-4199-41DC-8C3F-3FCDEF89B145}" srcOrd="0" destOrd="0" presId="urn:microsoft.com/office/officeart/2005/8/layout/default"/>
    <dgm:cxn modelId="{42B9BDD5-0C79-4004-9BFF-01AC2124016E}" type="presOf" srcId="{4486CC76-1A03-42DE-8F07-29B02C90E1F0}" destId="{1752A691-AFC0-48A7-BC11-13DA32D13AED}" srcOrd="0" destOrd="0" presId="urn:microsoft.com/office/officeart/2005/8/layout/default"/>
    <dgm:cxn modelId="{89F0831E-78C8-4E63-AE10-04F096B27161}" type="presOf" srcId="{E3EC6CF8-2685-4C47-A207-F93C386F90C6}" destId="{56F9C104-E0F7-44FB-AB32-56D96F060A70}" srcOrd="0" destOrd="0" presId="urn:microsoft.com/office/officeart/2005/8/layout/default"/>
    <dgm:cxn modelId="{C9FB3367-E6CC-4E5F-9943-3A79977717B2}" type="presParOf" srcId="{56F9C104-E0F7-44FB-AB32-56D96F060A70}" destId="{F33B7108-DE49-4363-ACAB-75C4E5B071FD}" srcOrd="0" destOrd="0" presId="urn:microsoft.com/office/officeart/2005/8/layout/default"/>
    <dgm:cxn modelId="{897334D7-FFCA-4329-8379-AB3BA4FED836}" type="presParOf" srcId="{56F9C104-E0F7-44FB-AB32-56D96F060A70}" destId="{9DE2CED2-EF82-482D-883E-1DE3A5538860}" srcOrd="1" destOrd="0" presId="urn:microsoft.com/office/officeart/2005/8/layout/default"/>
    <dgm:cxn modelId="{33431D57-702B-4729-B07A-6B5035B26987}" type="presParOf" srcId="{56F9C104-E0F7-44FB-AB32-56D96F060A70}" destId="{B7508B63-4199-41DC-8C3F-3FCDEF89B145}" srcOrd="2" destOrd="0" presId="urn:microsoft.com/office/officeart/2005/8/layout/default"/>
    <dgm:cxn modelId="{8EFF82FF-5D1B-4DA1-BD07-71B5B544F9A3}" type="presParOf" srcId="{56F9C104-E0F7-44FB-AB32-56D96F060A70}" destId="{557E00A7-72A3-472A-A8F7-8E213194F95B}" srcOrd="3" destOrd="0" presId="urn:microsoft.com/office/officeart/2005/8/layout/default"/>
    <dgm:cxn modelId="{15680069-5399-4943-8DF0-3E63EDA56921}" type="presParOf" srcId="{56F9C104-E0F7-44FB-AB32-56D96F060A70}" destId="{1752A691-AFC0-48A7-BC11-13DA32D13AED}" srcOrd="4"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DD086-EC59-414E-950B-166B210FD663}" type="doc">
      <dgm:prSet loTypeId="urn:microsoft.com/office/officeart/2005/8/layout/vProcess5" loCatId="" qsTypeId="urn:microsoft.com/office/officeart/2005/8/quickstyle/3D3" qsCatId="3D" csTypeId="urn:microsoft.com/office/officeart/2005/8/colors/colorful2" csCatId="colorful" phldr="1"/>
      <dgm:spPr/>
      <dgm:t>
        <a:bodyPr/>
        <a:lstStyle/>
        <a:p>
          <a:endParaRPr lang="es-ES"/>
        </a:p>
      </dgm:t>
    </dgm:pt>
    <dgm:pt modelId="{07DD9B42-EA3B-AF49-93F4-A1C966A1D3FB}">
      <dgm:prSet phldrT="[Texto]"/>
      <dgm:spPr/>
      <dgm:t>
        <a:bodyPr/>
        <a:lstStyle/>
        <a:p>
          <a:pPr algn="ctr"/>
          <a:r>
            <a:rPr lang="es-ES" i="1" u="none" dirty="0" smtClean="0"/>
            <a:t>OMS: </a:t>
          </a:r>
          <a:r>
            <a:rPr lang="es-ES" dirty="0" smtClean="0"/>
            <a:t>Por año 20 millones de infección por </a:t>
          </a:r>
          <a:r>
            <a:rPr lang="es-ES" b="1" dirty="0" smtClean="0"/>
            <a:t>VHE </a:t>
          </a:r>
          <a:r>
            <a:rPr lang="es-ES" dirty="0" smtClean="0"/>
            <a:t> </a:t>
          </a:r>
          <a:endParaRPr lang="es-ES" dirty="0"/>
        </a:p>
      </dgm:t>
    </dgm:pt>
    <dgm:pt modelId="{7445A143-45B0-084E-8363-BF747319EF11}" type="parTrans" cxnId="{FC7217E9-F90A-FD4C-B212-6C3CF0BF0C4E}">
      <dgm:prSet/>
      <dgm:spPr/>
      <dgm:t>
        <a:bodyPr/>
        <a:lstStyle/>
        <a:p>
          <a:endParaRPr lang="es-ES"/>
        </a:p>
      </dgm:t>
    </dgm:pt>
    <dgm:pt modelId="{C5E519FF-0915-9D47-92C5-1D3E5F337B9A}" type="sibTrans" cxnId="{FC7217E9-F90A-FD4C-B212-6C3CF0BF0C4E}">
      <dgm:prSet/>
      <dgm:spPr/>
      <dgm:t>
        <a:bodyPr/>
        <a:lstStyle/>
        <a:p>
          <a:endParaRPr lang="es-ES"/>
        </a:p>
      </dgm:t>
    </dgm:pt>
    <dgm:pt modelId="{6F5D5DDE-B5CC-DE49-8E81-BD6E5B6F25EE}">
      <dgm:prSet phldrT="[Texto]"/>
      <dgm:spPr/>
      <dgm:t>
        <a:bodyPr/>
        <a:lstStyle/>
        <a:p>
          <a:pPr algn="ctr"/>
          <a:r>
            <a:rPr lang="es-ES" dirty="0" smtClean="0"/>
            <a:t>3.3 millones de casos sintomáticos.</a:t>
          </a:r>
          <a:endParaRPr lang="es-ES" dirty="0"/>
        </a:p>
      </dgm:t>
    </dgm:pt>
    <dgm:pt modelId="{C97A7293-F082-F541-BC73-CC621091E218}" type="parTrans" cxnId="{1170AA58-AEC2-F74D-A43E-6316E95D87D1}">
      <dgm:prSet/>
      <dgm:spPr/>
      <dgm:t>
        <a:bodyPr/>
        <a:lstStyle/>
        <a:p>
          <a:endParaRPr lang="es-ES"/>
        </a:p>
      </dgm:t>
    </dgm:pt>
    <dgm:pt modelId="{EC875C7C-DFB2-0E47-BB9F-05C1954432D0}" type="sibTrans" cxnId="{1170AA58-AEC2-F74D-A43E-6316E95D87D1}">
      <dgm:prSet/>
      <dgm:spPr/>
      <dgm:t>
        <a:bodyPr/>
        <a:lstStyle/>
        <a:p>
          <a:endParaRPr lang="es-ES"/>
        </a:p>
      </dgm:t>
    </dgm:pt>
    <dgm:pt modelId="{DC72666F-E0F9-8048-8097-2B6D8C8F716C}">
      <dgm:prSet phldrT="[Texto]"/>
      <dgm:spPr/>
      <dgm:t>
        <a:bodyPr/>
        <a:lstStyle/>
        <a:p>
          <a:pPr algn="ctr"/>
          <a:r>
            <a:rPr lang="es-ES" dirty="0" smtClean="0"/>
            <a:t>60,000 muertes atribuidas a genotipos 1 y 2.  </a:t>
          </a:r>
          <a:endParaRPr lang="es-ES" dirty="0"/>
        </a:p>
      </dgm:t>
    </dgm:pt>
    <dgm:pt modelId="{12D9E1BD-F654-0F44-9CDD-41CB6B17A4CF}" type="parTrans" cxnId="{A5958B40-4798-7A4A-9A7C-29173BD24F9C}">
      <dgm:prSet/>
      <dgm:spPr/>
      <dgm:t>
        <a:bodyPr/>
        <a:lstStyle/>
        <a:p>
          <a:endParaRPr lang="es-ES"/>
        </a:p>
      </dgm:t>
    </dgm:pt>
    <dgm:pt modelId="{58C6EE45-373F-C042-B8F1-B2733D8439B7}" type="sibTrans" cxnId="{A5958B40-4798-7A4A-9A7C-29173BD24F9C}">
      <dgm:prSet/>
      <dgm:spPr/>
      <dgm:t>
        <a:bodyPr/>
        <a:lstStyle/>
        <a:p>
          <a:endParaRPr lang="es-ES"/>
        </a:p>
      </dgm:t>
    </dgm:pt>
    <dgm:pt modelId="{B5CC13C7-92EE-6D4A-AF95-8A4A8F219BB9}" type="pres">
      <dgm:prSet presAssocID="{6F7DD086-EC59-414E-950B-166B210FD663}" presName="outerComposite" presStyleCnt="0">
        <dgm:presLayoutVars>
          <dgm:chMax val="5"/>
          <dgm:dir/>
          <dgm:resizeHandles val="exact"/>
        </dgm:presLayoutVars>
      </dgm:prSet>
      <dgm:spPr/>
      <dgm:t>
        <a:bodyPr/>
        <a:lstStyle/>
        <a:p>
          <a:endParaRPr lang="es-ES"/>
        </a:p>
      </dgm:t>
    </dgm:pt>
    <dgm:pt modelId="{B60BE108-622F-A848-94E9-ABB583A571EC}" type="pres">
      <dgm:prSet presAssocID="{6F7DD086-EC59-414E-950B-166B210FD663}" presName="dummyMaxCanvas" presStyleCnt="0">
        <dgm:presLayoutVars/>
      </dgm:prSet>
      <dgm:spPr/>
    </dgm:pt>
    <dgm:pt modelId="{49E209CE-EDF7-7242-9DE6-D89106773A1C}" type="pres">
      <dgm:prSet presAssocID="{6F7DD086-EC59-414E-950B-166B210FD663}" presName="ThreeNodes_1" presStyleLbl="node1" presStyleIdx="0" presStyleCnt="3">
        <dgm:presLayoutVars>
          <dgm:bulletEnabled val="1"/>
        </dgm:presLayoutVars>
      </dgm:prSet>
      <dgm:spPr/>
      <dgm:t>
        <a:bodyPr/>
        <a:lstStyle/>
        <a:p>
          <a:endParaRPr lang="es-ES"/>
        </a:p>
      </dgm:t>
    </dgm:pt>
    <dgm:pt modelId="{CE18A2CB-C562-7047-87EB-74F187D3FA38}" type="pres">
      <dgm:prSet presAssocID="{6F7DD086-EC59-414E-950B-166B210FD663}" presName="ThreeNodes_2" presStyleLbl="node1" presStyleIdx="1" presStyleCnt="3">
        <dgm:presLayoutVars>
          <dgm:bulletEnabled val="1"/>
        </dgm:presLayoutVars>
      </dgm:prSet>
      <dgm:spPr/>
      <dgm:t>
        <a:bodyPr/>
        <a:lstStyle/>
        <a:p>
          <a:endParaRPr lang="es-ES"/>
        </a:p>
      </dgm:t>
    </dgm:pt>
    <dgm:pt modelId="{522709A4-DD97-5541-B594-69C1EB993025}" type="pres">
      <dgm:prSet presAssocID="{6F7DD086-EC59-414E-950B-166B210FD663}" presName="ThreeNodes_3" presStyleLbl="node1" presStyleIdx="2" presStyleCnt="3">
        <dgm:presLayoutVars>
          <dgm:bulletEnabled val="1"/>
        </dgm:presLayoutVars>
      </dgm:prSet>
      <dgm:spPr/>
      <dgm:t>
        <a:bodyPr/>
        <a:lstStyle/>
        <a:p>
          <a:endParaRPr lang="es-ES"/>
        </a:p>
      </dgm:t>
    </dgm:pt>
    <dgm:pt modelId="{94BA61DA-AD69-6A4F-B0EC-0039139E0576}" type="pres">
      <dgm:prSet presAssocID="{6F7DD086-EC59-414E-950B-166B210FD663}" presName="ThreeConn_1-2" presStyleLbl="fgAccFollowNode1" presStyleIdx="0" presStyleCnt="2">
        <dgm:presLayoutVars>
          <dgm:bulletEnabled val="1"/>
        </dgm:presLayoutVars>
      </dgm:prSet>
      <dgm:spPr/>
      <dgm:t>
        <a:bodyPr/>
        <a:lstStyle/>
        <a:p>
          <a:endParaRPr lang="es-ES"/>
        </a:p>
      </dgm:t>
    </dgm:pt>
    <dgm:pt modelId="{99B7DCC6-2920-B443-BEFC-7FCA8DC2D33B}" type="pres">
      <dgm:prSet presAssocID="{6F7DD086-EC59-414E-950B-166B210FD663}" presName="ThreeConn_2-3" presStyleLbl="fgAccFollowNode1" presStyleIdx="1" presStyleCnt="2">
        <dgm:presLayoutVars>
          <dgm:bulletEnabled val="1"/>
        </dgm:presLayoutVars>
      </dgm:prSet>
      <dgm:spPr/>
      <dgm:t>
        <a:bodyPr/>
        <a:lstStyle/>
        <a:p>
          <a:endParaRPr lang="es-ES"/>
        </a:p>
      </dgm:t>
    </dgm:pt>
    <dgm:pt modelId="{2A0920EF-F553-344B-85E8-876CC5704321}" type="pres">
      <dgm:prSet presAssocID="{6F7DD086-EC59-414E-950B-166B210FD663}" presName="ThreeNodes_1_text" presStyleLbl="node1" presStyleIdx="2" presStyleCnt="3">
        <dgm:presLayoutVars>
          <dgm:bulletEnabled val="1"/>
        </dgm:presLayoutVars>
      </dgm:prSet>
      <dgm:spPr/>
      <dgm:t>
        <a:bodyPr/>
        <a:lstStyle/>
        <a:p>
          <a:endParaRPr lang="es-ES"/>
        </a:p>
      </dgm:t>
    </dgm:pt>
    <dgm:pt modelId="{81F3CDAE-6E20-264D-94CC-D9A168CCE2D6}" type="pres">
      <dgm:prSet presAssocID="{6F7DD086-EC59-414E-950B-166B210FD663}" presName="ThreeNodes_2_text" presStyleLbl="node1" presStyleIdx="2" presStyleCnt="3">
        <dgm:presLayoutVars>
          <dgm:bulletEnabled val="1"/>
        </dgm:presLayoutVars>
      </dgm:prSet>
      <dgm:spPr/>
      <dgm:t>
        <a:bodyPr/>
        <a:lstStyle/>
        <a:p>
          <a:endParaRPr lang="es-ES"/>
        </a:p>
      </dgm:t>
    </dgm:pt>
    <dgm:pt modelId="{067E6568-4A19-C64E-AB43-03917DC99168}" type="pres">
      <dgm:prSet presAssocID="{6F7DD086-EC59-414E-950B-166B210FD663}" presName="ThreeNodes_3_text" presStyleLbl="node1" presStyleIdx="2" presStyleCnt="3">
        <dgm:presLayoutVars>
          <dgm:bulletEnabled val="1"/>
        </dgm:presLayoutVars>
      </dgm:prSet>
      <dgm:spPr/>
      <dgm:t>
        <a:bodyPr/>
        <a:lstStyle/>
        <a:p>
          <a:endParaRPr lang="es-ES"/>
        </a:p>
      </dgm:t>
    </dgm:pt>
  </dgm:ptLst>
  <dgm:cxnLst>
    <dgm:cxn modelId="{FC7217E9-F90A-FD4C-B212-6C3CF0BF0C4E}" srcId="{6F7DD086-EC59-414E-950B-166B210FD663}" destId="{07DD9B42-EA3B-AF49-93F4-A1C966A1D3FB}" srcOrd="0" destOrd="0" parTransId="{7445A143-45B0-084E-8363-BF747319EF11}" sibTransId="{C5E519FF-0915-9D47-92C5-1D3E5F337B9A}"/>
    <dgm:cxn modelId="{A399ADE3-72B3-B849-B62C-0BE8FC92C1D7}" type="presOf" srcId="{DC72666F-E0F9-8048-8097-2B6D8C8F716C}" destId="{067E6568-4A19-C64E-AB43-03917DC99168}" srcOrd="1" destOrd="0" presId="urn:microsoft.com/office/officeart/2005/8/layout/vProcess5"/>
    <dgm:cxn modelId="{0AF4B0EE-41FD-FE46-AB14-A489421403C9}" type="presOf" srcId="{07DD9B42-EA3B-AF49-93F4-A1C966A1D3FB}" destId="{2A0920EF-F553-344B-85E8-876CC5704321}" srcOrd="1" destOrd="0" presId="urn:microsoft.com/office/officeart/2005/8/layout/vProcess5"/>
    <dgm:cxn modelId="{63E1F32A-84BB-C54F-B24E-831357105EF7}" type="presOf" srcId="{07DD9B42-EA3B-AF49-93F4-A1C966A1D3FB}" destId="{49E209CE-EDF7-7242-9DE6-D89106773A1C}" srcOrd="0" destOrd="0" presId="urn:microsoft.com/office/officeart/2005/8/layout/vProcess5"/>
    <dgm:cxn modelId="{A5958B40-4798-7A4A-9A7C-29173BD24F9C}" srcId="{6F7DD086-EC59-414E-950B-166B210FD663}" destId="{DC72666F-E0F9-8048-8097-2B6D8C8F716C}" srcOrd="2" destOrd="0" parTransId="{12D9E1BD-F654-0F44-9CDD-41CB6B17A4CF}" sibTransId="{58C6EE45-373F-C042-B8F1-B2733D8439B7}"/>
    <dgm:cxn modelId="{AB9BA590-9F05-2444-801D-68E10DE101D3}" type="presOf" srcId="{6F5D5DDE-B5CC-DE49-8E81-BD6E5B6F25EE}" destId="{81F3CDAE-6E20-264D-94CC-D9A168CCE2D6}" srcOrd="1" destOrd="0" presId="urn:microsoft.com/office/officeart/2005/8/layout/vProcess5"/>
    <dgm:cxn modelId="{1170AA58-AEC2-F74D-A43E-6316E95D87D1}" srcId="{6F7DD086-EC59-414E-950B-166B210FD663}" destId="{6F5D5DDE-B5CC-DE49-8E81-BD6E5B6F25EE}" srcOrd="1" destOrd="0" parTransId="{C97A7293-F082-F541-BC73-CC621091E218}" sibTransId="{EC875C7C-DFB2-0E47-BB9F-05C1954432D0}"/>
    <dgm:cxn modelId="{146C5AC5-4F32-0242-9338-6B0DA3E2D570}" type="presOf" srcId="{C5E519FF-0915-9D47-92C5-1D3E5F337B9A}" destId="{94BA61DA-AD69-6A4F-B0EC-0039139E0576}" srcOrd="0" destOrd="0" presId="urn:microsoft.com/office/officeart/2005/8/layout/vProcess5"/>
    <dgm:cxn modelId="{84972AE3-D809-444A-83DC-C6E18B8AAFFE}" type="presOf" srcId="{6F7DD086-EC59-414E-950B-166B210FD663}" destId="{B5CC13C7-92EE-6D4A-AF95-8A4A8F219BB9}" srcOrd="0" destOrd="0" presId="urn:microsoft.com/office/officeart/2005/8/layout/vProcess5"/>
    <dgm:cxn modelId="{8D887983-435C-CC44-8226-FEB47DECCB6B}" type="presOf" srcId="{DC72666F-E0F9-8048-8097-2B6D8C8F716C}" destId="{522709A4-DD97-5541-B594-69C1EB993025}" srcOrd="0" destOrd="0" presId="urn:microsoft.com/office/officeart/2005/8/layout/vProcess5"/>
    <dgm:cxn modelId="{A8482A3C-AC0D-CE40-92FA-C9D9F4AA1062}" type="presOf" srcId="{6F5D5DDE-B5CC-DE49-8E81-BD6E5B6F25EE}" destId="{CE18A2CB-C562-7047-87EB-74F187D3FA38}" srcOrd="0" destOrd="0" presId="urn:microsoft.com/office/officeart/2005/8/layout/vProcess5"/>
    <dgm:cxn modelId="{7909BD3B-37AE-B342-B72F-2B7D8C314990}" type="presOf" srcId="{EC875C7C-DFB2-0E47-BB9F-05C1954432D0}" destId="{99B7DCC6-2920-B443-BEFC-7FCA8DC2D33B}" srcOrd="0" destOrd="0" presId="urn:microsoft.com/office/officeart/2005/8/layout/vProcess5"/>
    <dgm:cxn modelId="{0D804DAE-17EA-DF4D-86D7-731D722E0C35}" type="presParOf" srcId="{B5CC13C7-92EE-6D4A-AF95-8A4A8F219BB9}" destId="{B60BE108-622F-A848-94E9-ABB583A571EC}" srcOrd="0" destOrd="0" presId="urn:microsoft.com/office/officeart/2005/8/layout/vProcess5"/>
    <dgm:cxn modelId="{E160E0E8-99B8-E443-B950-0A1EC7E98A51}" type="presParOf" srcId="{B5CC13C7-92EE-6D4A-AF95-8A4A8F219BB9}" destId="{49E209CE-EDF7-7242-9DE6-D89106773A1C}" srcOrd="1" destOrd="0" presId="urn:microsoft.com/office/officeart/2005/8/layout/vProcess5"/>
    <dgm:cxn modelId="{D4317349-7535-4446-AB9A-CC86AFB64FCF}" type="presParOf" srcId="{B5CC13C7-92EE-6D4A-AF95-8A4A8F219BB9}" destId="{CE18A2CB-C562-7047-87EB-74F187D3FA38}" srcOrd="2" destOrd="0" presId="urn:microsoft.com/office/officeart/2005/8/layout/vProcess5"/>
    <dgm:cxn modelId="{B8FB24C7-EC42-9C41-8533-E4CE9B9BC60C}" type="presParOf" srcId="{B5CC13C7-92EE-6D4A-AF95-8A4A8F219BB9}" destId="{522709A4-DD97-5541-B594-69C1EB993025}" srcOrd="3" destOrd="0" presId="urn:microsoft.com/office/officeart/2005/8/layout/vProcess5"/>
    <dgm:cxn modelId="{6C02D2A5-786E-8041-AECA-01C61D593463}" type="presParOf" srcId="{B5CC13C7-92EE-6D4A-AF95-8A4A8F219BB9}" destId="{94BA61DA-AD69-6A4F-B0EC-0039139E0576}" srcOrd="4" destOrd="0" presId="urn:microsoft.com/office/officeart/2005/8/layout/vProcess5"/>
    <dgm:cxn modelId="{50ACD707-D2F7-DC44-9D4D-C7D6082CEEFF}" type="presParOf" srcId="{B5CC13C7-92EE-6D4A-AF95-8A4A8F219BB9}" destId="{99B7DCC6-2920-B443-BEFC-7FCA8DC2D33B}" srcOrd="5" destOrd="0" presId="urn:microsoft.com/office/officeart/2005/8/layout/vProcess5"/>
    <dgm:cxn modelId="{8B096132-1489-BA46-9755-4844BF50B732}" type="presParOf" srcId="{B5CC13C7-92EE-6D4A-AF95-8A4A8F219BB9}" destId="{2A0920EF-F553-344B-85E8-876CC5704321}" srcOrd="6" destOrd="0" presId="urn:microsoft.com/office/officeart/2005/8/layout/vProcess5"/>
    <dgm:cxn modelId="{AD082454-C160-9149-A97B-CE93A9EEC4FF}" type="presParOf" srcId="{B5CC13C7-92EE-6D4A-AF95-8A4A8F219BB9}" destId="{81F3CDAE-6E20-264D-94CC-D9A168CCE2D6}" srcOrd="7" destOrd="0" presId="urn:microsoft.com/office/officeart/2005/8/layout/vProcess5"/>
    <dgm:cxn modelId="{5BCCFEF4-CEB4-0746-93F5-4D71616F3BE1}" type="presParOf" srcId="{B5CC13C7-92EE-6D4A-AF95-8A4A8F219BB9}" destId="{067E6568-4A19-C64E-AB43-03917DC9916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23888-072F-B144-9B0F-78124ACA3A84}" type="doc">
      <dgm:prSet loTypeId="urn:microsoft.com/office/officeart/2005/8/layout/orgChart1" loCatId="" qsTypeId="urn:microsoft.com/office/officeart/2005/8/quickstyle/simple4" qsCatId="simple" csTypeId="urn:microsoft.com/office/officeart/2005/8/colors/colorful1" csCatId="colorful" phldr="1"/>
      <dgm:spPr/>
      <dgm:t>
        <a:bodyPr/>
        <a:lstStyle/>
        <a:p>
          <a:endParaRPr lang="es-ES"/>
        </a:p>
      </dgm:t>
    </dgm:pt>
    <dgm:pt modelId="{D58FE25A-BC63-F543-89E8-4B883D4FBC4C}">
      <dgm:prSet phldrT="[Texto]" custT="1"/>
      <dgm:spPr/>
      <dgm:t>
        <a:bodyPr/>
        <a:lstStyle/>
        <a:p>
          <a:r>
            <a:rPr lang="es-ES" sz="2500" b="1" dirty="0" err="1" smtClean="0">
              <a:solidFill>
                <a:schemeClr val="bg1"/>
              </a:solidFill>
            </a:rPr>
            <a:t>Seroprevalencia</a:t>
          </a:r>
          <a:endParaRPr lang="es-ES" sz="2500" b="1" dirty="0" smtClean="0">
            <a:solidFill>
              <a:schemeClr val="bg1"/>
            </a:solidFill>
          </a:endParaRPr>
        </a:p>
        <a:p>
          <a:r>
            <a:rPr lang="es-ES" sz="1200" b="1" dirty="0" smtClean="0">
              <a:solidFill>
                <a:schemeClr val="tx1"/>
              </a:solidFill>
            </a:rPr>
            <a:t>(aumenta con al edad)</a:t>
          </a:r>
          <a:endParaRPr lang="es-ES" sz="1200" b="1" dirty="0">
            <a:solidFill>
              <a:schemeClr val="tx1"/>
            </a:solidFill>
          </a:endParaRPr>
        </a:p>
      </dgm:t>
    </dgm:pt>
    <dgm:pt modelId="{F91452D7-48DF-B042-A34B-C900DBC94C6D}" type="parTrans" cxnId="{ACE010AF-C743-9847-8BD4-49C5D3207A33}">
      <dgm:prSet/>
      <dgm:spPr/>
      <dgm:t>
        <a:bodyPr/>
        <a:lstStyle/>
        <a:p>
          <a:endParaRPr lang="es-ES"/>
        </a:p>
      </dgm:t>
    </dgm:pt>
    <dgm:pt modelId="{D7EC3C67-40D4-0740-8426-E7B017EA7F8A}" type="sibTrans" cxnId="{ACE010AF-C743-9847-8BD4-49C5D3207A33}">
      <dgm:prSet/>
      <dgm:spPr/>
      <dgm:t>
        <a:bodyPr/>
        <a:lstStyle/>
        <a:p>
          <a:endParaRPr lang="es-ES"/>
        </a:p>
      </dgm:t>
    </dgm:pt>
    <dgm:pt modelId="{059E9C6F-F407-5148-BF9A-523A4E91E6E5}">
      <dgm:prSet phldrT="[Texto]"/>
      <dgm:spPr/>
      <dgm:t>
        <a:bodyPr/>
        <a:lstStyle/>
        <a:p>
          <a:r>
            <a:rPr lang="es-ES_tradnl" dirty="0" smtClean="0"/>
            <a:t>Europa 10-30%</a:t>
          </a:r>
          <a:endParaRPr lang="es-ES" dirty="0"/>
        </a:p>
      </dgm:t>
    </dgm:pt>
    <dgm:pt modelId="{D5FC0510-1918-B242-B3B5-2116E59EA0D8}" type="parTrans" cxnId="{C1DE6137-9B1F-1A4C-9A85-08C3963AAE6F}">
      <dgm:prSet/>
      <dgm:spPr/>
      <dgm:t>
        <a:bodyPr/>
        <a:lstStyle/>
        <a:p>
          <a:endParaRPr lang="es-ES"/>
        </a:p>
      </dgm:t>
    </dgm:pt>
    <dgm:pt modelId="{676F10A3-7F99-2148-A1C0-013A821DA008}" type="sibTrans" cxnId="{C1DE6137-9B1F-1A4C-9A85-08C3963AAE6F}">
      <dgm:prSet/>
      <dgm:spPr/>
      <dgm:t>
        <a:bodyPr/>
        <a:lstStyle/>
        <a:p>
          <a:endParaRPr lang="es-ES"/>
        </a:p>
      </dgm:t>
    </dgm:pt>
    <dgm:pt modelId="{E628F394-95BF-D345-A8DC-A2C87DB6BC09}">
      <dgm:prSet phldrT="[Texto]"/>
      <dgm:spPr/>
      <dgm:t>
        <a:bodyPr/>
        <a:lstStyle/>
        <a:p>
          <a:r>
            <a:rPr lang="es-ES_tradnl" dirty="0" smtClean="0"/>
            <a:t>EUA</a:t>
          </a:r>
        </a:p>
        <a:p>
          <a:r>
            <a:rPr lang="es-ES_tradnl" dirty="0" smtClean="0"/>
            <a:t>6-21%</a:t>
          </a:r>
          <a:endParaRPr lang="es-ES" dirty="0"/>
        </a:p>
      </dgm:t>
    </dgm:pt>
    <dgm:pt modelId="{30365356-5029-6A40-8CC9-F5FB2CB8B066}" type="parTrans" cxnId="{8A3E5B18-77B0-5B4A-A472-097A991BB56D}">
      <dgm:prSet/>
      <dgm:spPr/>
      <dgm:t>
        <a:bodyPr/>
        <a:lstStyle/>
        <a:p>
          <a:endParaRPr lang="es-ES"/>
        </a:p>
      </dgm:t>
    </dgm:pt>
    <dgm:pt modelId="{58E0DB4C-58D2-C54E-B5F2-7C3993EC14EE}" type="sibTrans" cxnId="{8A3E5B18-77B0-5B4A-A472-097A991BB56D}">
      <dgm:prSet/>
      <dgm:spPr/>
      <dgm:t>
        <a:bodyPr/>
        <a:lstStyle/>
        <a:p>
          <a:endParaRPr lang="es-ES"/>
        </a:p>
      </dgm:t>
    </dgm:pt>
    <dgm:pt modelId="{55145493-F90C-6047-9160-5C32D756CEAD}">
      <dgm:prSet phldrT="[Texto]"/>
      <dgm:spPr/>
      <dgm:t>
        <a:bodyPr/>
        <a:lstStyle/>
        <a:p>
          <a:r>
            <a:rPr lang="es-ES_tradnl" dirty="0" smtClean="0"/>
            <a:t>Asia y África 10-40%</a:t>
          </a:r>
          <a:endParaRPr lang="es-ES" dirty="0"/>
        </a:p>
      </dgm:t>
    </dgm:pt>
    <dgm:pt modelId="{B7F1992D-4A98-3745-B23C-69DA14DA3755}" type="parTrans" cxnId="{E2977B17-DBFC-AE4E-9414-CEE7C79AF5B9}">
      <dgm:prSet/>
      <dgm:spPr/>
      <dgm:t>
        <a:bodyPr/>
        <a:lstStyle/>
        <a:p>
          <a:endParaRPr lang="es-ES"/>
        </a:p>
      </dgm:t>
    </dgm:pt>
    <dgm:pt modelId="{89920B8B-86ED-FA4D-B023-BE010D4E8D01}" type="sibTrans" cxnId="{E2977B17-DBFC-AE4E-9414-CEE7C79AF5B9}">
      <dgm:prSet/>
      <dgm:spPr/>
      <dgm:t>
        <a:bodyPr/>
        <a:lstStyle/>
        <a:p>
          <a:endParaRPr lang="es-ES"/>
        </a:p>
      </dgm:t>
    </dgm:pt>
    <dgm:pt modelId="{6DCB9D29-B3E2-134B-B5EF-DE34AC15F302}" type="pres">
      <dgm:prSet presAssocID="{EEA23888-072F-B144-9B0F-78124ACA3A84}" presName="hierChild1" presStyleCnt="0">
        <dgm:presLayoutVars>
          <dgm:orgChart val="1"/>
          <dgm:chPref val="1"/>
          <dgm:dir/>
          <dgm:animOne val="branch"/>
          <dgm:animLvl val="lvl"/>
          <dgm:resizeHandles/>
        </dgm:presLayoutVars>
      </dgm:prSet>
      <dgm:spPr/>
      <dgm:t>
        <a:bodyPr/>
        <a:lstStyle/>
        <a:p>
          <a:endParaRPr lang="es-ES"/>
        </a:p>
      </dgm:t>
    </dgm:pt>
    <dgm:pt modelId="{45538AC8-458E-EF41-9D3C-4D74F63573AD}" type="pres">
      <dgm:prSet presAssocID="{D58FE25A-BC63-F543-89E8-4B883D4FBC4C}" presName="hierRoot1" presStyleCnt="0">
        <dgm:presLayoutVars>
          <dgm:hierBranch val="init"/>
        </dgm:presLayoutVars>
      </dgm:prSet>
      <dgm:spPr/>
    </dgm:pt>
    <dgm:pt modelId="{7DFA36BE-6938-834D-8BE6-0341DA4905F3}" type="pres">
      <dgm:prSet presAssocID="{D58FE25A-BC63-F543-89E8-4B883D4FBC4C}" presName="rootComposite1" presStyleCnt="0"/>
      <dgm:spPr/>
    </dgm:pt>
    <dgm:pt modelId="{5FEDCC83-6B35-3747-ACC3-8972438749A0}" type="pres">
      <dgm:prSet presAssocID="{D58FE25A-BC63-F543-89E8-4B883D4FBC4C}" presName="rootText1" presStyleLbl="node0" presStyleIdx="0" presStyleCnt="1" custScaleX="114807">
        <dgm:presLayoutVars>
          <dgm:chPref val="3"/>
        </dgm:presLayoutVars>
      </dgm:prSet>
      <dgm:spPr/>
      <dgm:t>
        <a:bodyPr/>
        <a:lstStyle/>
        <a:p>
          <a:endParaRPr lang="es-ES"/>
        </a:p>
      </dgm:t>
    </dgm:pt>
    <dgm:pt modelId="{3B1BC672-F1C1-6B48-8FCD-8FD3500DFD69}" type="pres">
      <dgm:prSet presAssocID="{D58FE25A-BC63-F543-89E8-4B883D4FBC4C}" presName="rootConnector1" presStyleLbl="node1" presStyleIdx="0" presStyleCnt="0"/>
      <dgm:spPr/>
      <dgm:t>
        <a:bodyPr/>
        <a:lstStyle/>
        <a:p>
          <a:endParaRPr lang="es-ES"/>
        </a:p>
      </dgm:t>
    </dgm:pt>
    <dgm:pt modelId="{1666F3AA-E360-0046-8ADD-B43729C22ABF}" type="pres">
      <dgm:prSet presAssocID="{D58FE25A-BC63-F543-89E8-4B883D4FBC4C}" presName="hierChild2" presStyleCnt="0"/>
      <dgm:spPr/>
    </dgm:pt>
    <dgm:pt modelId="{7A95518C-601E-DC43-B307-440C187BC54E}" type="pres">
      <dgm:prSet presAssocID="{D5FC0510-1918-B242-B3B5-2116E59EA0D8}" presName="Name37" presStyleLbl="parChTrans1D2" presStyleIdx="0" presStyleCnt="3"/>
      <dgm:spPr/>
      <dgm:t>
        <a:bodyPr/>
        <a:lstStyle/>
        <a:p>
          <a:endParaRPr lang="es-ES"/>
        </a:p>
      </dgm:t>
    </dgm:pt>
    <dgm:pt modelId="{F19B7E04-6CD2-7843-93DB-38BD8E1CA2D5}" type="pres">
      <dgm:prSet presAssocID="{059E9C6F-F407-5148-BF9A-523A4E91E6E5}" presName="hierRoot2" presStyleCnt="0">
        <dgm:presLayoutVars>
          <dgm:hierBranch val="init"/>
        </dgm:presLayoutVars>
      </dgm:prSet>
      <dgm:spPr/>
    </dgm:pt>
    <dgm:pt modelId="{8B14C59D-7B97-F14A-BC6F-BAB7D13531D7}" type="pres">
      <dgm:prSet presAssocID="{059E9C6F-F407-5148-BF9A-523A4E91E6E5}" presName="rootComposite" presStyleCnt="0"/>
      <dgm:spPr/>
    </dgm:pt>
    <dgm:pt modelId="{741C6BBD-0AE1-2A47-B63E-640BEC1E093C}" type="pres">
      <dgm:prSet presAssocID="{059E9C6F-F407-5148-BF9A-523A4E91E6E5}" presName="rootText" presStyleLbl="node2" presStyleIdx="0" presStyleCnt="3">
        <dgm:presLayoutVars>
          <dgm:chPref val="3"/>
        </dgm:presLayoutVars>
      </dgm:prSet>
      <dgm:spPr/>
      <dgm:t>
        <a:bodyPr/>
        <a:lstStyle/>
        <a:p>
          <a:endParaRPr lang="es-ES"/>
        </a:p>
      </dgm:t>
    </dgm:pt>
    <dgm:pt modelId="{025025DF-E5FE-8348-833B-8D4991CD608E}" type="pres">
      <dgm:prSet presAssocID="{059E9C6F-F407-5148-BF9A-523A4E91E6E5}" presName="rootConnector" presStyleLbl="node2" presStyleIdx="0" presStyleCnt="3"/>
      <dgm:spPr/>
      <dgm:t>
        <a:bodyPr/>
        <a:lstStyle/>
        <a:p>
          <a:endParaRPr lang="es-ES"/>
        </a:p>
      </dgm:t>
    </dgm:pt>
    <dgm:pt modelId="{BF1EED57-D79F-004F-AF9D-B452E038BDAC}" type="pres">
      <dgm:prSet presAssocID="{059E9C6F-F407-5148-BF9A-523A4E91E6E5}" presName="hierChild4" presStyleCnt="0"/>
      <dgm:spPr/>
    </dgm:pt>
    <dgm:pt modelId="{877BE3BD-58A1-0A4D-8650-5695A238418F}" type="pres">
      <dgm:prSet presAssocID="{059E9C6F-F407-5148-BF9A-523A4E91E6E5}" presName="hierChild5" presStyleCnt="0"/>
      <dgm:spPr/>
    </dgm:pt>
    <dgm:pt modelId="{323B7259-1625-0B4C-B7DB-D0220928DF81}" type="pres">
      <dgm:prSet presAssocID="{30365356-5029-6A40-8CC9-F5FB2CB8B066}" presName="Name37" presStyleLbl="parChTrans1D2" presStyleIdx="1" presStyleCnt="3"/>
      <dgm:spPr/>
      <dgm:t>
        <a:bodyPr/>
        <a:lstStyle/>
        <a:p>
          <a:endParaRPr lang="es-ES"/>
        </a:p>
      </dgm:t>
    </dgm:pt>
    <dgm:pt modelId="{B3541889-8A3E-384A-A807-9BE2D5B27CC9}" type="pres">
      <dgm:prSet presAssocID="{E628F394-95BF-D345-A8DC-A2C87DB6BC09}" presName="hierRoot2" presStyleCnt="0">
        <dgm:presLayoutVars>
          <dgm:hierBranch val="init"/>
        </dgm:presLayoutVars>
      </dgm:prSet>
      <dgm:spPr/>
    </dgm:pt>
    <dgm:pt modelId="{D8D690E6-2B61-AD41-9F84-29806ACCED54}" type="pres">
      <dgm:prSet presAssocID="{E628F394-95BF-D345-A8DC-A2C87DB6BC09}" presName="rootComposite" presStyleCnt="0"/>
      <dgm:spPr/>
    </dgm:pt>
    <dgm:pt modelId="{1E7F403C-48AA-C84F-AEFC-E5F56D463D23}" type="pres">
      <dgm:prSet presAssocID="{E628F394-95BF-D345-A8DC-A2C87DB6BC09}" presName="rootText" presStyleLbl="node2" presStyleIdx="1" presStyleCnt="3">
        <dgm:presLayoutVars>
          <dgm:chPref val="3"/>
        </dgm:presLayoutVars>
      </dgm:prSet>
      <dgm:spPr/>
      <dgm:t>
        <a:bodyPr/>
        <a:lstStyle/>
        <a:p>
          <a:endParaRPr lang="es-ES"/>
        </a:p>
      </dgm:t>
    </dgm:pt>
    <dgm:pt modelId="{3B2394D5-F450-1840-A04D-4A86EEED7BE2}" type="pres">
      <dgm:prSet presAssocID="{E628F394-95BF-D345-A8DC-A2C87DB6BC09}" presName="rootConnector" presStyleLbl="node2" presStyleIdx="1" presStyleCnt="3"/>
      <dgm:spPr/>
      <dgm:t>
        <a:bodyPr/>
        <a:lstStyle/>
        <a:p>
          <a:endParaRPr lang="es-ES"/>
        </a:p>
      </dgm:t>
    </dgm:pt>
    <dgm:pt modelId="{A4C7D9F6-5AF9-B442-95F4-DE0686EE8DF7}" type="pres">
      <dgm:prSet presAssocID="{E628F394-95BF-D345-A8DC-A2C87DB6BC09}" presName="hierChild4" presStyleCnt="0"/>
      <dgm:spPr/>
    </dgm:pt>
    <dgm:pt modelId="{BBC145D8-3C0C-FC4C-B96B-F0147A8C0430}" type="pres">
      <dgm:prSet presAssocID="{E628F394-95BF-D345-A8DC-A2C87DB6BC09}" presName="hierChild5" presStyleCnt="0"/>
      <dgm:spPr/>
    </dgm:pt>
    <dgm:pt modelId="{96286207-D1F5-DC42-86E6-333EBC72D802}" type="pres">
      <dgm:prSet presAssocID="{B7F1992D-4A98-3745-B23C-69DA14DA3755}" presName="Name37" presStyleLbl="parChTrans1D2" presStyleIdx="2" presStyleCnt="3"/>
      <dgm:spPr/>
      <dgm:t>
        <a:bodyPr/>
        <a:lstStyle/>
        <a:p>
          <a:endParaRPr lang="es-ES"/>
        </a:p>
      </dgm:t>
    </dgm:pt>
    <dgm:pt modelId="{7D43330F-6CE0-AD43-A1CA-8795ECAAF3C0}" type="pres">
      <dgm:prSet presAssocID="{55145493-F90C-6047-9160-5C32D756CEAD}" presName="hierRoot2" presStyleCnt="0">
        <dgm:presLayoutVars>
          <dgm:hierBranch val="init"/>
        </dgm:presLayoutVars>
      </dgm:prSet>
      <dgm:spPr/>
    </dgm:pt>
    <dgm:pt modelId="{305C9777-3310-914C-93D9-B7E9680C2E9C}" type="pres">
      <dgm:prSet presAssocID="{55145493-F90C-6047-9160-5C32D756CEAD}" presName="rootComposite" presStyleCnt="0"/>
      <dgm:spPr/>
    </dgm:pt>
    <dgm:pt modelId="{3254921A-C118-C345-975E-BAF5086F0391}" type="pres">
      <dgm:prSet presAssocID="{55145493-F90C-6047-9160-5C32D756CEAD}" presName="rootText" presStyleLbl="node2" presStyleIdx="2" presStyleCnt="3">
        <dgm:presLayoutVars>
          <dgm:chPref val="3"/>
        </dgm:presLayoutVars>
      </dgm:prSet>
      <dgm:spPr/>
      <dgm:t>
        <a:bodyPr/>
        <a:lstStyle/>
        <a:p>
          <a:endParaRPr lang="es-ES"/>
        </a:p>
      </dgm:t>
    </dgm:pt>
    <dgm:pt modelId="{FF19BCB3-B629-F64F-9EEA-D823E304A2D3}" type="pres">
      <dgm:prSet presAssocID="{55145493-F90C-6047-9160-5C32D756CEAD}" presName="rootConnector" presStyleLbl="node2" presStyleIdx="2" presStyleCnt="3"/>
      <dgm:spPr/>
      <dgm:t>
        <a:bodyPr/>
        <a:lstStyle/>
        <a:p>
          <a:endParaRPr lang="es-ES"/>
        </a:p>
      </dgm:t>
    </dgm:pt>
    <dgm:pt modelId="{AD7D61F4-3DA0-1544-9508-9CF1337A4323}" type="pres">
      <dgm:prSet presAssocID="{55145493-F90C-6047-9160-5C32D756CEAD}" presName="hierChild4" presStyleCnt="0"/>
      <dgm:spPr/>
    </dgm:pt>
    <dgm:pt modelId="{784C9380-4DC2-8D42-A088-8A47C1AB8354}" type="pres">
      <dgm:prSet presAssocID="{55145493-F90C-6047-9160-5C32D756CEAD}" presName="hierChild5" presStyleCnt="0"/>
      <dgm:spPr/>
    </dgm:pt>
    <dgm:pt modelId="{F86021E9-229D-124B-B5FC-E9716250EFC7}" type="pres">
      <dgm:prSet presAssocID="{D58FE25A-BC63-F543-89E8-4B883D4FBC4C}" presName="hierChild3" presStyleCnt="0"/>
      <dgm:spPr/>
    </dgm:pt>
  </dgm:ptLst>
  <dgm:cxnLst>
    <dgm:cxn modelId="{CF04142F-2F6C-0A47-BD5B-21C1B7D76A57}" type="presOf" srcId="{D5FC0510-1918-B242-B3B5-2116E59EA0D8}" destId="{7A95518C-601E-DC43-B307-440C187BC54E}" srcOrd="0" destOrd="0" presId="urn:microsoft.com/office/officeart/2005/8/layout/orgChart1"/>
    <dgm:cxn modelId="{ACE010AF-C743-9847-8BD4-49C5D3207A33}" srcId="{EEA23888-072F-B144-9B0F-78124ACA3A84}" destId="{D58FE25A-BC63-F543-89E8-4B883D4FBC4C}" srcOrd="0" destOrd="0" parTransId="{F91452D7-48DF-B042-A34B-C900DBC94C6D}" sibTransId="{D7EC3C67-40D4-0740-8426-E7B017EA7F8A}"/>
    <dgm:cxn modelId="{C29C6ED1-333B-D144-81FF-74DB50C6F00B}" type="presOf" srcId="{E628F394-95BF-D345-A8DC-A2C87DB6BC09}" destId="{3B2394D5-F450-1840-A04D-4A86EEED7BE2}" srcOrd="1" destOrd="0" presId="urn:microsoft.com/office/officeart/2005/8/layout/orgChart1"/>
    <dgm:cxn modelId="{F5C218D2-4996-944C-BD21-DD7EC192B783}" type="presOf" srcId="{059E9C6F-F407-5148-BF9A-523A4E91E6E5}" destId="{741C6BBD-0AE1-2A47-B63E-640BEC1E093C}" srcOrd="0" destOrd="0" presId="urn:microsoft.com/office/officeart/2005/8/layout/orgChart1"/>
    <dgm:cxn modelId="{19562D84-F5BC-A24D-AAF6-18965BD78F73}" type="presOf" srcId="{E628F394-95BF-D345-A8DC-A2C87DB6BC09}" destId="{1E7F403C-48AA-C84F-AEFC-E5F56D463D23}" srcOrd="0" destOrd="0" presId="urn:microsoft.com/office/officeart/2005/8/layout/orgChart1"/>
    <dgm:cxn modelId="{46661F64-0FB0-B844-AF60-960129D99A3F}" type="presOf" srcId="{55145493-F90C-6047-9160-5C32D756CEAD}" destId="{3254921A-C118-C345-975E-BAF5086F0391}" srcOrd="0" destOrd="0" presId="urn:microsoft.com/office/officeart/2005/8/layout/orgChart1"/>
    <dgm:cxn modelId="{8A3E5B18-77B0-5B4A-A472-097A991BB56D}" srcId="{D58FE25A-BC63-F543-89E8-4B883D4FBC4C}" destId="{E628F394-95BF-D345-A8DC-A2C87DB6BC09}" srcOrd="1" destOrd="0" parTransId="{30365356-5029-6A40-8CC9-F5FB2CB8B066}" sibTransId="{58E0DB4C-58D2-C54E-B5F2-7C3993EC14EE}"/>
    <dgm:cxn modelId="{C1DE6137-9B1F-1A4C-9A85-08C3963AAE6F}" srcId="{D58FE25A-BC63-F543-89E8-4B883D4FBC4C}" destId="{059E9C6F-F407-5148-BF9A-523A4E91E6E5}" srcOrd="0" destOrd="0" parTransId="{D5FC0510-1918-B242-B3B5-2116E59EA0D8}" sibTransId="{676F10A3-7F99-2148-A1C0-013A821DA008}"/>
    <dgm:cxn modelId="{E31E41DC-ACCC-4D43-B1BF-5F252F464014}" type="presOf" srcId="{EEA23888-072F-B144-9B0F-78124ACA3A84}" destId="{6DCB9D29-B3E2-134B-B5EF-DE34AC15F302}" srcOrd="0" destOrd="0" presId="urn:microsoft.com/office/officeart/2005/8/layout/orgChart1"/>
    <dgm:cxn modelId="{52CF1DD8-5B82-2342-99A7-BD5C272D588F}" type="presOf" srcId="{D58FE25A-BC63-F543-89E8-4B883D4FBC4C}" destId="{3B1BC672-F1C1-6B48-8FCD-8FD3500DFD69}" srcOrd="1" destOrd="0" presId="urn:microsoft.com/office/officeart/2005/8/layout/orgChart1"/>
    <dgm:cxn modelId="{4051ABD7-8CF7-E440-B4B2-F31F81518CCF}" type="presOf" srcId="{D58FE25A-BC63-F543-89E8-4B883D4FBC4C}" destId="{5FEDCC83-6B35-3747-ACC3-8972438749A0}" srcOrd="0" destOrd="0" presId="urn:microsoft.com/office/officeart/2005/8/layout/orgChart1"/>
    <dgm:cxn modelId="{968329E7-BE00-864B-A9D0-0450063DE61C}" type="presOf" srcId="{059E9C6F-F407-5148-BF9A-523A4E91E6E5}" destId="{025025DF-E5FE-8348-833B-8D4991CD608E}" srcOrd="1" destOrd="0" presId="urn:microsoft.com/office/officeart/2005/8/layout/orgChart1"/>
    <dgm:cxn modelId="{880E895D-F2BA-2E4F-975D-410ADC7CB672}" type="presOf" srcId="{B7F1992D-4A98-3745-B23C-69DA14DA3755}" destId="{96286207-D1F5-DC42-86E6-333EBC72D802}" srcOrd="0" destOrd="0" presId="urn:microsoft.com/office/officeart/2005/8/layout/orgChart1"/>
    <dgm:cxn modelId="{40AC7C6B-5C4D-FA47-A827-9B91D6FE3C71}" type="presOf" srcId="{55145493-F90C-6047-9160-5C32D756CEAD}" destId="{FF19BCB3-B629-F64F-9EEA-D823E304A2D3}" srcOrd="1" destOrd="0" presId="urn:microsoft.com/office/officeart/2005/8/layout/orgChart1"/>
    <dgm:cxn modelId="{E2977B17-DBFC-AE4E-9414-CEE7C79AF5B9}" srcId="{D58FE25A-BC63-F543-89E8-4B883D4FBC4C}" destId="{55145493-F90C-6047-9160-5C32D756CEAD}" srcOrd="2" destOrd="0" parTransId="{B7F1992D-4A98-3745-B23C-69DA14DA3755}" sibTransId="{89920B8B-86ED-FA4D-B023-BE010D4E8D01}"/>
    <dgm:cxn modelId="{51E762D9-855A-BA40-BC17-DEE136BFA354}" type="presOf" srcId="{30365356-5029-6A40-8CC9-F5FB2CB8B066}" destId="{323B7259-1625-0B4C-B7DB-D0220928DF81}" srcOrd="0" destOrd="0" presId="urn:microsoft.com/office/officeart/2005/8/layout/orgChart1"/>
    <dgm:cxn modelId="{8AAC3681-C659-2A46-9E16-07EC2C98BA0C}" type="presParOf" srcId="{6DCB9D29-B3E2-134B-B5EF-DE34AC15F302}" destId="{45538AC8-458E-EF41-9D3C-4D74F63573AD}" srcOrd="0" destOrd="0" presId="urn:microsoft.com/office/officeart/2005/8/layout/orgChart1"/>
    <dgm:cxn modelId="{22D3696C-5384-134F-902E-4CBE90D8EF67}" type="presParOf" srcId="{45538AC8-458E-EF41-9D3C-4D74F63573AD}" destId="{7DFA36BE-6938-834D-8BE6-0341DA4905F3}" srcOrd="0" destOrd="0" presId="urn:microsoft.com/office/officeart/2005/8/layout/orgChart1"/>
    <dgm:cxn modelId="{2C38824B-525A-4C43-A99B-7A3C6E93A511}" type="presParOf" srcId="{7DFA36BE-6938-834D-8BE6-0341DA4905F3}" destId="{5FEDCC83-6B35-3747-ACC3-8972438749A0}" srcOrd="0" destOrd="0" presId="urn:microsoft.com/office/officeart/2005/8/layout/orgChart1"/>
    <dgm:cxn modelId="{BCBB4992-1DC1-924E-B7E9-12BDEBF46AF3}" type="presParOf" srcId="{7DFA36BE-6938-834D-8BE6-0341DA4905F3}" destId="{3B1BC672-F1C1-6B48-8FCD-8FD3500DFD69}" srcOrd="1" destOrd="0" presId="urn:microsoft.com/office/officeart/2005/8/layout/orgChart1"/>
    <dgm:cxn modelId="{293333E8-E6D7-6B43-97E4-1DC97556A00F}" type="presParOf" srcId="{45538AC8-458E-EF41-9D3C-4D74F63573AD}" destId="{1666F3AA-E360-0046-8ADD-B43729C22ABF}" srcOrd="1" destOrd="0" presId="urn:microsoft.com/office/officeart/2005/8/layout/orgChart1"/>
    <dgm:cxn modelId="{BB7A08CE-AA86-C14F-BB8D-5115ACDCC9AB}" type="presParOf" srcId="{1666F3AA-E360-0046-8ADD-B43729C22ABF}" destId="{7A95518C-601E-DC43-B307-440C187BC54E}" srcOrd="0" destOrd="0" presId="urn:microsoft.com/office/officeart/2005/8/layout/orgChart1"/>
    <dgm:cxn modelId="{3C74F3E3-7078-FC4A-A02F-C478321F7735}" type="presParOf" srcId="{1666F3AA-E360-0046-8ADD-B43729C22ABF}" destId="{F19B7E04-6CD2-7843-93DB-38BD8E1CA2D5}" srcOrd="1" destOrd="0" presId="urn:microsoft.com/office/officeart/2005/8/layout/orgChart1"/>
    <dgm:cxn modelId="{96AFF6D2-292D-F741-B817-26023EAD6612}" type="presParOf" srcId="{F19B7E04-6CD2-7843-93DB-38BD8E1CA2D5}" destId="{8B14C59D-7B97-F14A-BC6F-BAB7D13531D7}" srcOrd="0" destOrd="0" presId="urn:microsoft.com/office/officeart/2005/8/layout/orgChart1"/>
    <dgm:cxn modelId="{79E8F4E8-A20C-7948-8586-FCA580B7D35F}" type="presParOf" srcId="{8B14C59D-7B97-F14A-BC6F-BAB7D13531D7}" destId="{741C6BBD-0AE1-2A47-B63E-640BEC1E093C}" srcOrd="0" destOrd="0" presId="urn:microsoft.com/office/officeart/2005/8/layout/orgChart1"/>
    <dgm:cxn modelId="{75F05BB3-E2A2-014A-954F-5372FE09095D}" type="presParOf" srcId="{8B14C59D-7B97-F14A-BC6F-BAB7D13531D7}" destId="{025025DF-E5FE-8348-833B-8D4991CD608E}" srcOrd="1" destOrd="0" presId="urn:microsoft.com/office/officeart/2005/8/layout/orgChart1"/>
    <dgm:cxn modelId="{201D704C-186D-8648-A676-E07AC5D2106E}" type="presParOf" srcId="{F19B7E04-6CD2-7843-93DB-38BD8E1CA2D5}" destId="{BF1EED57-D79F-004F-AF9D-B452E038BDAC}" srcOrd="1" destOrd="0" presId="urn:microsoft.com/office/officeart/2005/8/layout/orgChart1"/>
    <dgm:cxn modelId="{0DEA31A7-FAB3-BC4B-9139-0C69B15E17AE}" type="presParOf" srcId="{F19B7E04-6CD2-7843-93DB-38BD8E1CA2D5}" destId="{877BE3BD-58A1-0A4D-8650-5695A238418F}" srcOrd="2" destOrd="0" presId="urn:microsoft.com/office/officeart/2005/8/layout/orgChart1"/>
    <dgm:cxn modelId="{1F5FF558-EDEB-7649-923A-DE9EC6C17F6D}" type="presParOf" srcId="{1666F3AA-E360-0046-8ADD-B43729C22ABF}" destId="{323B7259-1625-0B4C-B7DB-D0220928DF81}" srcOrd="2" destOrd="0" presId="urn:microsoft.com/office/officeart/2005/8/layout/orgChart1"/>
    <dgm:cxn modelId="{A6E6753D-A064-9443-A6FC-45F52E1EC232}" type="presParOf" srcId="{1666F3AA-E360-0046-8ADD-B43729C22ABF}" destId="{B3541889-8A3E-384A-A807-9BE2D5B27CC9}" srcOrd="3" destOrd="0" presId="urn:microsoft.com/office/officeart/2005/8/layout/orgChart1"/>
    <dgm:cxn modelId="{4FA2F5DA-4ADA-E246-A319-5AB2EB79F858}" type="presParOf" srcId="{B3541889-8A3E-384A-A807-9BE2D5B27CC9}" destId="{D8D690E6-2B61-AD41-9F84-29806ACCED54}" srcOrd="0" destOrd="0" presId="urn:microsoft.com/office/officeart/2005/8/layout/orgChart1"/>
    <dgm:cxn modelId="{6A8613C2-051E-F346-B0E6-5B546B9D0E32}" type="presParOf" srcId="{D8D690E6-2B61-AD41-9F84-29806ACCED54}" destId="{1E7F403C-48AA-C84F-AEFC-E5F56D463D23}" srcOrd="0" destOrd="0" presId="urn:microsoft.com/office/officeart/2005/8/layout/orgChart1"/>
    <dgm:cxn modelId="{AAB566A9-0849-3A44-A36E-00ACF6EDE0C9}" type="presParOf" srcId="{D8D690E6-2B61-AD41-9F84-29806ACCED54}" destId="{3B2394D5-F450-1840-A04D-4A86EEED7BE2}" srcOrd="1" destOrd="0" presId="urn:microsoft.com/office/officeart/2005/8/layout/orgChart1"/>
    <dgm:cxn modelId="{86070AD8-336F-7740-A002-7507E637E965}" type="presParOf" srcId="{B3541889-8A3E-384A-A807-9BE2D5B27CC9}" destId="{A4C7D9F6-5AF9-B442-95F4-DE0686EE8DF7}" srcOrd="1" destOrd="0" presId="urn:microsoft.com/office/officeart/2005/8/layout/orgChart1"/>
    <dgm:cxn modelId="{778535BA-BDD5-F341-AE60-07DCD6CC5D53}" type="presParOf" srcId="{B3541889-8A3E-384A-A807-9BE2D5B27CC9}" destId="{BBC145D8-3C0C-FC4C-B96B-F0147A8C0430}" srcOrd="2" destOrd="0" presId="urn:microsoft.com/office/officeart/2005/8/layout/orgChart1"/>
    <dgm:cxn modelId="{3C2C4C6C-6CEF-E34D-A144-00BCCC7D4C66}" type="presParOf" srcId="{1666F3AA-E360-0046-8ADD-B43729C22ABF}" destId="{96286207-D1F5-DC42-86E6-333EBC72D802}" srcOrd="4" destOrd="0" presId="urn:microsoft.com/office/officeart/2005/8/layout/orgChart1"/>
    <dgm:cxn modelId="{7F097606-D56A-304A-9025-6CED85D84EF2}" type="presParOf" srcId="{1666F3AA-E360-0046-8ADD-B43729C22ABF}" destId="{7D43330F-6CE0-AD43-A1CA-8795ECAAF3C0}" srcOrd="5" destOrd="0" presId="urn:microsoft.com/office/officeart/2005/8/layout/orgChart1"/>
    <dgm:cxn modelId="{B4466FE2-CBDF-324D-8433-91269A311991}" type="presParOf" srcId="{7D43330F-6CE0-AD43-A1CA-8795ECAAF3C0}" destId="{305C9777-3310-914C-93D9-B7E9680C2E9C}" srcOrd="0" destOrd="0" presId="urn:microsoft.com/office/officeart/2005/8/layout/orgChart1"/>
    <dgm:cxn modelId="{3CB64563-B9C9-334E-BA34-BB66105A386D}" type="presParOf" srcId="{305C9777-3310-914C-93D9-B7E9680C2E9C}" destId="{3254921A-C118-C345-975E-BAF5086F0391}" srcOrd="0" destOrd="0" presId="urn:microsoft.com/office/officeart/2005/8/layout/orgChart1"/>
    <dgm:cxn modelId="{844BD0A1-C82B-044D-B8BF-9112F41B2233}" type="presParOf" srcId="{305C9777-3310-914C-93D9-B7E9680C2E9C}" destId="{FF19BCB3-B629-F64F-9EEA-D823E304A2D3}" srcOrd="1" destOrd="0" presId="urn:microsoft.com/office/officeart/2005/8/layout/orgChart1"/>
    <dgm:cxn modelId="{EFF2AAE0-84F5-7940-9E0B-1E5FCFC568DC}" type="presParOf" srcId="{7D43330F-6CE0-AD43-A1CA-8795ECAAF3C0}" destId="{AD7D61F4-3DA0-1544-9508-9CF1337A4323}" srcOrd="1" destOrd="0" presId="urn:microsoft.com/office/officeart/2005/8/layout/orgChart1"/>
    <dgm:cxn modelId="{75CCD365-8F68-994D-BBA2-EB04D6068D36}" type="presParOf" srcId="{7D43330F-6CE0-AD43-A1CA-8795ECAAF3C0}" destId="{784C9380-4DC2-8D42-A088-8A47C1AB8354}" srcOrd="2" destOrd="0" presId="urn:microsoft.com/office/officeart/2005/8/layout/orgChart1"/>
    <dgm:cxn modelId="{D446704D-A9D1-7540-B114-79F18F2BE648}" type="presParOf" srcId="{45538AC8-458E-EF41-9D3C-4D74F63573AD}" destId="{F86021E9-229D-124B-B5FC-E9716250EF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921056-FE57-ED43-8CB0-1023CAEA3D67}" type="doc">
      <dgm:prSet loTypeId="urn:microsoft.com/office/officeart/2005/8/layout/hierarchy3" loCatId="" qsTypeId="urn:microsoft.com/office/officeart/2005/8/quickstyle/simple4" qsCatId="simple" csTypeId="urn:microsoft.com/office/officeart/2005/8/colors/accent6_5" csCatId="accent6" phldr="1"/>
      <dgm:spPr/>
      <dgm:t>
        <a:bodyPr/>
        <a:lstStyle/>
        <a:p>
          <a:endParaRPr lang="es-ES"/>
        </a:p>
      </dgm:t>
    </dgm:pt>
    <dgm:pt modelId="{4E726140-C25F-2544-92A3-993073F5F235}">
      <dgm:prSet phldrT="[Texto]"/>
      <dgm:spPr/>
      <dgm:t>
        <a:bodyPr/>
        <a:lstStyle/>
        <a:p>
          <a:r>
            <a:rPr lang="es-ES" dirty="0" smtClean="0"/>
            <a:t>Manifestaciones </a:t>
          </a:r>
        </a:p>
        <a:p>
          <a:r>
            <a:rPr lang="es-ES" dirty="0" smtClean="0"/>
            <a:t>Hepáticas </a:t>
          </a:r>
          <a:endParaRPr lang="es-ES" dirty="0"/>
        </a:p>
      </dgm:t>
    </dgm:pt>
    <dgm:pt modelId="{9473DD66-616F-4343-A4F9-1DA0D0B528C8}" type="parTrans" cxnId="{9163ABBE-C8F0-8048-B70B-85BF4532A405}">
      <dgm:prSet/>
      <dgm:spPr/>
      <dgm:t>
        <a:bodyPr/>
        <a:lstStyle/>
        <a:p>
          <a:endParaRPr lang="es-ES"/>
        </a:p>
      </dgm:t>
    </dgm:pt>
    <dgm:pt modelId="{73D05E91-D9BF-2343-9636-007AC93CB756}" type="sibTrans" cxnId="{9163ABBE-C8F0-8048-B70B-85BF4532A405}">
      <dgm:prSet/>
      <dgm:spPr/>
      <dgm:t>
        <a:bodyPr/>
        <a:lstStyle/>
        <a:p>
          <a:endParaRPr lang="es-ES"/>
        </a:p>
      </dgm:t>
    </dgm:pt>
    <dgm:pt modelId="{F27CA1A4-10CD-6947-93BF-C253E132A1C5}">
      <dgm:prSet phldrT="[Texto]" custT="1"/>
      <dgm:spPr/>
      <dgm:t>
        <a:bodyPr/>
        <a:lstStyle/>
        <a:p>
          <a:r>
            <a:rPr lang="es-ES" sz="1400" b="1" dirty="0" smtClean="0"/>
            <a:t>VHE 1 y2</a:t>
          </a:r>
        </a:p>
        <a:p>
          <a:r>
            <a:rPr lang="es-ES" sz="1400" b="1" dirty="0" smtClean="0"/>
            <a:t>*Hepatitis Ictérica</a:t>
          </a:r>
        </a:p>
        <a:p>
          <a:r>
            <a:rPr lang="es-ES" sz="1400" b="1" dirty="0" smtClean="0"/>
            <a:t>*Falla </a:t>
          </a:r>
          <a:r>
            <a:rPr lang="es-ES" sz="1400" b="1" dirty="0" err="1" smtClean="0"/>
            <a:t>Hep</a:t>
          </a:r>
          <a:r>
            <a:rPr lang="es-ES" sz="1400" b="1" dirty="0" smtClean="0"/>
            <a:t> Aguda </a:t>
          </a:r>
          <a:r>
            <a:rPr lang="es-ES" sz="1100" b="1" dirty="0" smtClean="0"/>
            <a:t>0.5-4%</a:t>
          </a:r>
        </a:p>
        <a:p>
          <a:r>
            <a:rPr lang="es-ES" sz="1400" b="1" dirty="0" smtClean="0"/>
            <a:t>*</a:t>
          </a:r>
          <a:r>
            <a:rPr lang="es-ES" sz="2800" b="1" dirty="0" smtClean="0"/>
            <a:t>Embarazo </a:t>
          </a:r>
          <a:r>
            <a:rPr lang="es-ES" sz="2000" b="1" dirty="0" smtClean="0"/>
            <a:t> </a:t>
          </a:r>
          <a:r>
            <a:rPr lang="es-ES" sz="2000" b="1" dirty="0" err="1" smtClean="0"/>
            <a:t>Mort</a:t>
          </a:r>
          <a:r>
            <a:rPr lang="es-ES" sz="2000" b="1" dirty="0" smtClean="0"/>
            <a:t> 15-25%</a:t>
          </a:r>
        </a:p>
        <a:p>
          <a:endParaRPr lang="es-ES" sz="1400" dirty="0"/>
        </a:p>
      </dgm:t>
    </dgm:pt>
    <dgm:pt modelId="{2172C690-B7D9-1945-8AA5-B7B03BFE336A}" type="parTrans" cxnId="{18BCA39A-B371-764A-AD2F-57D617282B69}">
      <dgm:prSet/>
      <dgm:spPr/>
      <dgm:t>
        <a:bodyPr/>
        <a:lstStyle/>
        <a:p>
          <a:endParaRPr lang="es-ES"/>
        </a:p>
      </dgm:t>
    </dgm:pt>
    <dgm:pt modelId="{59CB8893-4C5D-8644-903E-F3BEEA48C3F7}" type="sibTrans" cxnId="{18BCA39A-B371-764A-AD2F-57D617282B69}">
      <dgm:prSet/>
      <dgm:spPr/>
      <dgm:t>
        <a:bodyPr/>
        <a:lstStyle/>
        <a:p>
          <a:endParaRPr lang="es-ES"/>
        </a:p>
      </dgm:t>
    </dgm:pt>
    <dgm:pt modelId="{B3C3D5AC-8E90-A843-95DE-F3B9135C28E5}">
      <dgm:prSet phldrT="[Texto]" custT="1"/>
      <dgm:spPr/>
      <dgm:t>
        <a:bodyPr/>
        <a:lstStyle/>
        <a:p>
          <a:r>
            <a:rPr lang="es-ES" sz="1400" b="1" dirty="0" smtClean="0"/>
            <a:t>VHE 3 Y 4</a:t>
          </a:r>
        </a:p>
        <a:p>
          <a:r>
            <a:rPr lang="es-ES" sz="1400" b="1" dirty="0" smtClean="0"/>
            <a:t>Hepatitis Aguda&lt;5%</a:t>
          </a:r>
        </a:p>
        <a:p>
          <a:r>
            <a:rPr lang="es-ES" sz="1400" b="1" dirty="0" smtClean="0"/>
            <a:t>Hepatopatía Crónica</a:t>
          </a:r>
        </a:p>
        <a:p>
          <a:r>
            <a:rPr lang="es-ES" sz="1400" b="1" dirty="0" smtClean="0"/>
            <a:t>Inmunocomprometidos</a:t>
          </a:r>
        </a:p>
        <a:p>
          <a:endParaRPr lang="es-ES" sz="1400" b="1" dirty="0"/>
        </a:p>
      </dgm:t>
    </dgm:pt>
    <dgm:pt modelId="{5811CAA1-F587-0F47-A4C1-9D36F0BBFF1C}" type="parTrans" cxnId="{63064383-3F1C-A449-84AA-EA097CCF1E65}">
      <dgm:prSet/>
      <dgm:spPr/>
      <dgm:t>
        <a:bodyPr/>
        <a:lstStyle/>
        <a:p>
          <a:endParaRPr lang="es-ES"/>
        </a:p>
      </dgm:t>
    </dgm:pt>
    <dgm:pt modelId="{F251F915-C735-2845-827F-C62A5B39BC91}" type="sibTrans" cxnId="{63064383-3F1C-A449-84AA-EA097CCF1E65}">
      <dgm:prSet/>
      <dgm:spPr/>
      <dgm:t>
        <a:bodyPr/>
        <a:lstStyle/>
        <a:p>
          <a:endParaRPr lang="es-ES"/>
        </a:p>
      </dgm:t>
    </dgm:pt>
    <dgm:pt modelId="{FC033DC8-E27D-164F-80A9-CE92283D013C}">
      <dgm:prSet phldrT="[Texto]"/>
      <dgm:spPr/>
      <dgm:t>
        <a:bodyPr/>
        <a:lstStyle/>
        <a:p>
          <a:r>
            <a:rPr lang="es-ES" dirty="0" smtClean="0"/>
            <a:t>Manifestaciones </a:t>
          </a:r>
        </a:p>
        <a:p>
          <a:r>
            <a:rPr lang="es-ES" dirty="0" smtClean="0"/>
            <a:t>Extra Hepáticas</a:t>
          </a:r>
          <a:endParaRPr lang="es-ES" dirty="0"/>
        </a:p>
      </dgm:t>
    </dgm:pt>
    <dgm:pt modelId="{32E996B7-8C1C-334C-85FF-23053BD792EB}" type="parTrans" cxnId="{708DF578-7AE7-4149-AF91-403AB4DBB6D3}">
      <dgm:prSet/>
      <dgm:spPr/>
      <dgm:t>
        <a:bodyPr/>
        <a:lstStyle/>
        <a:p>
          <a:endParaRPr lang="es-ES"/>
        </a:p>
      </dgm:t>
    </dgm:pt>
    <dgm:pt modelId="{B9081E62-C726-7F45-AF41-C85FE6E5EC13}" type="sibTrans" cxnId="{708DF578-7AE7-4149-AF91-403AB4DBB6D3}">
      <dgm:prSet/>
      <dgm:spPr/>
      <dgm:t>
        <a:bodyPr/>
        <a:lstStyle/>
        <a:p>
          <a:endParaRPr lang="es-ES"/>
        </a:p>
      </dgm:t>
    </dgm:pt>
    <dgm:pt modelId="{ED8CC031-8692-0645-94DC-0915B302B499}">
      <dgm:prSet phldrT="[Texto]" custT="1"/>
      <dgm:spPr/>
      <dgm:t>
        <a:bodyPr/>
        <a:lstStyle/>
        <a:p>
          <a:r>
            <a:rPr lang="es-ES" sz="1400" b="1" dirty="0" smtClean="0"/>
            <a:t>NEUROLÓGICAS</a:t>
          </a:r>
        </a:p>
        <a:p>
          <a:r>
            <a:rPr lang="es-ES" sz="1400" dirty="0" smtClean="0"/>
            <a:t>VHE3</a:t>
          </a:r>
        </a:p>
        <a:p>
          <a:r>
            <a:rPr lang="es-ES" sz="1400" dirty="0" smtClean="0"/>
            <a:t>Neuralgias </a:t>
          </a:r>
          <a:r>
            <a:rPr lang="es-ES" sz="1400" dirty="0" err="1" smtClean="0"/>
            <a:t>Amiotróficas</a:t>
          </a:r>
          <a:endParaRPr lang="es-ES" sz="1400" dirty="0" smtClean="0"/>
        </a:p>
        <a:p>
          <a:r>
            <a:rPr lang="es-ES" sz="1400" dirty="0" err="1" smtClean="0"/>
            <a:t>Sx</a:t>
          </a:r>
          <a:r>
            <a:rPr lang="es-ES" sz="1400" dirty="0" smtClean="0"/>
            <a:t> </a:t>
          </a:r>
          <a:r>
            <a:rPr lang="es-ES" sz="1400" dirty="0" err="1" smtClean="0"/>
            <a:t>Guillain</a:t>
          </a:r>
          <a:r>
            <a:rPr lang="es-ES" sz="1400" dirty="0" smtClean="0"/>
            <a:t>-Barré</a:t>
          </a:r>
        </a:p>
        <a:p>
          <a:r>
            <a:rPr lang="es-ES" sz="1400" dirty="0" smtClean="0"/>
            <a:t>Encefalitis/mielitis</a:t>
          </a:r>
          <a:endParaRPr lang="es-ES" sz="1400" dirty="0"/>
        </a:p>
      </dgm:t>
    </dgm:pt>
    <dgm:pt modelId="{3910E182-2DBE-E048-80B4-AA0FD920CEB4}" type="parTrans" cxnId="{FB3BACF0-BBDD-0645-87A7-E36F7C8E5BC7}">
      <dgm:prSet/>
      <dgm:spPr/>
      <dgm:t>
        <a:bodyPr/>
        <a:lstStyle/>
        <a:p>
          <a:endParaRPr lang="es-ES"/>
        </a:p>
      </dgm:t>
    </dgm:pt>
    <dgm:pt modelId="{DFCF7F9D-1F50-4D4C-AFCB-1D9E0F24339A}" type="sibTrans" cxnId="{FB3BACF0-BBDD-0645-87A7-E36F7C8E5BC7}">
      <dgm:prSet/>
      <dgm:spPr/>
      <dgm:t>
        <a:bodyPr/>
        <a:lstStyle/>
        <a:p>
          <a:endParaRPr lang="es-ES"/>
        </a:p>
      </dgm:t>
    </dgm:pt>
    <dgm:pt modelId="{F0DB627C-1765-9A45-8936-7AC155F77E3E}">
      <dgm:prSet phldrT="[Texto]" custT="1"/>
      <dgm:spPr/>
      <dgm:t>
        <a:bodyPr/>
        <a:lstStyle/>
        <a:p>
          <a:r>
            <a:rPr lang="es-ES" sz="1400" dirty="0" smtClean="0"/>
            <a:t>Daño Renal</a:t>
          </a:r>
        </a:p>
        <a:p>
          <a:r>
            <a:rPr lang="es-ES" sz="1400" dirty="0" err="1" smtClean="0"/>
            <a:t>Crioglobulinemia</a:t>
          </a:r>
          <a:r>
            <a:rPr lang="es-ES" sz="1400" dirty="0" smtClean="0"/>
            <a:t> </a:t>
          </a:r>
        </a:p>
        <a:p>
          <a:r>
            <a:rPr lang="es-ES" sz="1400" dirty="0" smtClean="0"/>
            <a:t>Anemia Hemolítica</a:t>
          </a:r>
        </a:p>
        <a:p>
          <a:r>
            <a:rPr lang="es-ES" sz="1400" dirty="0" smtClean="0"/>
            <a:t>Miastenia </a:t>
          </a:r>
          <a:r>
            <a:rPr lang="es-ES" sz="1400" dirty="0" err="1" smtClean="0"/>
            <a:t>Gravis</a:t>
          </a:r>
          <a:r>
            <a:rPr lang="es-ES" sz="1400" dirty="0" smtClean="0"/>
            <a:t> </a:t>
          </a:r>
        </a:p>
        <a:p>
          <a:r>
            <a:rPr lang="es-ES" sz="1400" dirty="0" smtClean="0"/>
            <a:t>Pancreatitis</a:t>
          </a:r>
        </a:p>
      </dgm:t>
    </dgm:pt>
    <dgm:pt modelId="{43C479E7-4D72-E14A-A901-46724657414B}" type="parTrans" cxnId="{AB3CE381-3FB6-FC44-87E9-C4382F91395F}">
      <dgm:prSet/>
      <dgm:spPr/>
      <dgm:t>
        <a:bodyPr/>
        <a:lstStyle/>
        <a:p>
          <a:endParaRPr lang="es-ES"/>
        </a:p>
      </dgm:t>
    </dgm:pt>
    <dgm:pt modelId="{37A908E7-6CD0-124D-8A4C-AA0D2A930F58}" type="sibTrans" cxnId="{AB3CE381-3FB6-FC44-87E9-C4382F91395F}">
      <dgm:prSet/>
      <dgm:spPr/>
      <dgm:t>
        <a:bodyPr/>
        <a:lstStyle/>
        <a:p>
          <a:endParaRPr lang="es-ES"/>
        </a:p>
      </dgm:t>
    </dgm:pt>
    <dgm:pt modelId="{3FADDAF0-6B28-E54B-B4F3-1D59D655C614}" type="pres">
      <dgm:prSet presAssocID="{8B921056-FE57-ED43-8CB0-1023CAEA3D67}" presName="diagram" presStyleCnt="0">
        <dgm:presLayoutVars>
          <dgm:chPref val="1"/>
          <dgm:dir/>
          <dgm:animOne val="branch"/>
          <dgm:animLvl val="lvl"/>
          <dgm:resizeHandles/>
        </dgm:presLayoutVars>
      </dgm:prSet>
      <dgm:spPr/>
      <dgm:t>
        <a:bodyPr/>
        <a:lstStyle/>
        <a:p>
          <a:endParaRPr lang="es-ES"/>
        </a:p>
      </dgm:t>
    </dgm:pt>
    <dgm:pt modelId="{9AF9058C-E909-AD49-9027-79821C772A10}" type="pres">
      <dgm:prSet presAssocID="{4E726140-C25F-2544-92A3-993073F5F235}" presName="root" presStyleCnt="0"/>
      <dgm:spPr/>
    </dgm:pt>
    <dgm:pt modelId="{9B3BB37F-27CA-CD40-85E6-05BCACFB856F}" type="pres">
      <dgm:prSet presAssocID="{4E726140-C25F-2544-92A3-993073F5F235}" presName="rootComposite" presStyleCnt="0"/>
      <dgm:spPr/>
    </dgm:pt>
    <dgm:pt modelId="{7478CBDF-492C-5742-B1AB-99A515ED2278}" type="pres">
      <dgm:prSet presAssocID="{4E726140-C25F-2544-92A3-993073F5F235}" presName="rootText" presStyleLbl="node1" presStyleIdx="0" presStyleCnt="2"/>
      <dgm:spPr/>
      <dgm:t>
        <a:bodyPr/>
        <a:lstStyle/>
        <a:p>
          <a:endParaRPr lang="es-ES"/>
        </a:p>
      </dgm:t>
    </dgm:pt>
    <dgm:pt modelId="{C6921C96-E569-0B41-BACE-543E6ACE49E1}" type="pres">
      <dgm:prSet presAssocID="{4E726140-C25F-2544-92A3-993073F5F235}" presName="rootConnector" presStyleLbl="node1" presStyleIdx="0" presStyleCnt="2"/>
      <dgm:spPr/>
      <dgm:t>
        <a:bodyPr/>
        <a:lstStyle/>
        <a:p>
          <a:endParaRPr lang="es-ES"/>
        </a:p>
      </dgm:t>
    </dgm:pt>
    <dgm:pt modelId="{9A5862C7-97A0-804D-8DD8-D0B5642A5F25}" type="pres">
      <dgm:prSet presAssocID="{4E726140-C25F-2544-92A3-993073F5F235}" presName="childShape" presStyleCnt="0"/>
      <dgm:spPr/>
    </dgm:pt>
    <dgm:pt modelId="{331EBA06-BA83-2C49-A136-AB1A9C9962FA}" type="pres">
      <dgm:prSet presAssocID="{2172C690-B7D9-1945-8AA5-B7B03BFE336A}" presName="Name13" presStyleLbl="parChTrans1D2" presStyleIdx="0" presStyleCnt="4"/>
      <dgm:spPr/>
      <dgm:t>
        <a:bodyPr/>
        <a:lstStyle/>
        <a:p>
          <a:endParaRPr lang="es-ES"/>
        </a:p>
      </dgm:t>
    </dgm:pt>
    <dgm:pt modelId="{A4033754-77D0-EA42-9317-2F2363AB1141}" type="pres">
      <dgm:prSet presAssocID="{F27CA1A4-10CD-6947-93BF-C253E132A1C5}" presName="childText" presStyleLbl="bgAcc1" presStyleIdx="0" presStyleCnt="4">
        <dgm:presLayoutVars>
          <dgm:bulletEnabled val="1"/>
        </dgm:presLayoutVars>
      </dgm:prSet>
      <dgm:spPr/>
      <dgm:t>
        <a:bodyPr/>
        <a:lstStyle/>
        <a:p>
          <a:endParaRPr lang="es-ES"/>
        </a:p>
      </dgm:t>
    </dgm:pt>
    <dgm:pt modelId="{A48527BE-8A5D-B349-9DD8-25B47CDD5804}" type="pres">
      <dgm:prSet presAssocID="{5811CAA1-F587-0F47-A4C1-9D36F0BBFF1C}" presName="Name13" presStyleLbl="parChTrans1D2" presStyleIdx="1" presStyleCnt="4"/>
      <dgm:spPr/>
      <dgm:t>
        <a:bodyPr/>
        <a:lstStyle/>
        <a:p>
          <a:endParaRPr lang="es-ES"/>
        </a:p>
      </dgm:t>
    </dgm:pt>
    <dgm:pt modelId="{EB9F6026-B3D5-4C43-9E28-876CC32ACC52}" type="pres">
      <dgm:prSet presAssocID="{B3C3D5AC-8E90-A843-95DE-F3B9135C28E5}" presName="childText" presStyleLbl="bgAcc1" presStyleIdx="1" presStyleCnt="4">
        <dgm:presLayoutVars>
          <dgm:bulletEnabled val="1"/>
        </dgm:presLayoutVars>
      </dgm:prSet>
      <dgm:spPr/>
      <dgm:t>
        <a:bodyPr/>
        <a:lstStyle/>
        <a:p>
          <a:endParaRPr lang="es-ES"/>
        </a:p>
      </dgm:t>
    </dgm:pt>
    <dgm:pt modelId="{19EAFB86-57FD-BC46-998A-87ED154E6FFA}" type="pres">
      <dgm:prSet presAssocID="{FC033DC8-E27D-164F-80A9-CE92283D013C}" presName="root" presStyleCnt="0"/>
      <dgm:spPr/>
    </dgm:pt>
    <dgm:pt modelId="{254263FF-DED9-FE40-8FDB-E1E95544E34E}" type="pres">
      <dgm:prSet presAssocID="{FC033DC8-E27D-164F-80A9-CE92283D013C}" presName="rootComposite" presStyleCnt="0"/>
      <dgm:spPr/>
    </dgm:pt>
    <dgm:pt modelId="{0305DB4D-DAC3-AB41-9FD7-39C02A715426}" type="pres">
      <dgm:prSet presAssocID="{FC033DC8-E27D-164F-80A9-CE92283D013C}" presName="rootText" presStyleLbl="node1" presStyleIdx="1" presStyleCnt="2"/>
      <dgm:spPr/>
      <dgm:t>
        <a:bodyPr/>
        <a:lstStyle/>
        <a:p>
          <a:endParaRPr lang="es-ES"/>
        </a:p>
      </dgm:t>
    </dgm:pt>
    <dgm:pt modelId="{6A534C93-7FA6-3047-B6FE-491BA30D97CC}" type="pres">
      <dgm:prSet presAssocID="{FC033DC8-E27D-164F-80A9-CE92283D013C}" presName="rootConnector" presStyleLbl="node1" presStyleIdx="1" presStyleCnt="2"/>
      <dgm:spPr/>
      <dgm:t>
        <a:bodyPr/>
        <a:lstStyle/>
        <a:p>
          <a:endParaRPr lang="es-ES"/>
        </a:p>
      </dgm:t>
    </dgm:pt>
    <dgm:pt modelId="{979831E1-297B-7945-A295-5AB072FE1BBB}" type="pres">
      <dgm:prSet presAssocID="{FC033DC8-E27D-164F-80A9-CE92283D013C}" presName="childShape" presStyleCnt="0"/>
      <dgm:spPr/>
    </dgm:pt>
    <dgm:pt modelId="{00BD1DA8-E151-3A47-ABC2-C7FC2159FABE}" type="pres">
      <dgm:prSet presAssocID="{3910E182-2DBE-E048-80B4-AA0FD920CEB4}" presName="Name13" presStyleLbl="parChTrans1D2" presStyleIdx="2" presStyleCnt="4"/>
      <dgm:spPr/>
      <dgm:t>
        <a:bodyPr/>
        <a:lstStyle/>
        <a:p>
          <a:endParaRPr lang="es-ES"/>
        </a:p>
      </dgm:t>
    </dgm:pt>
    <dgm:pt modelId="{60EE4FDB-1837-1D4F-99B2-082B9339D2E3}" type="pres">
      <dgm:prSet presAssocID="{ED8CC031-8692-0645-94DC-0915B302B499}" presName="childText" presStyleLbl="bgAcc1" presStyleIdx="2" presStyleCnt="4">
        <dgm:presLayoutVars>
          <dgm:bulletEnabled val="1"/>
        </dgm:presLayoutVars>
      </dgm:prSet>
      <dgm:spPr/>
      <dgm:t>
        <a:bodyPr/>
        <a:lstStyle/>
        <a:p>
          <a:endParaRPr lang="es-ES"/>
        </a:p>
      </dgm:t>
    </dgm:pt>
    <dgm:pt modelId="{7822FB9F-BF0A-B549-8F60-7581B2275587}" type="pres">
      <dgm:prSet presAssocID="{43C479E7-4D72-E14A-A901-46724657414B}" presName="Name13" presStyleLbl="parChTrans1D2" presStyleIdx="3" presStyleCnt="4"/>
      <dgm:spPr/>
      <dgm:t>
        <a:bodyPr/>
        <a:lstStyle/>
        <a:p>
          <a:endParaRPr lang="es-ES"/>
        </a:p>
      </dgm:t>
    </dgm:pt>
    <dgm:pt modelId="{4FC80F61-433C-F54F-9637-E5317B3E1E19}" type="pres">
      <dgm:prSet presAssocID="{F0DB627C-1765-9A45-8936-7AC155F77E3E}" presName="childText" presStyleLbl="bgAcc1" presStyleIdx="3" presStyleCnt="4">
        <dgm:presLayoutVars>
          <dgm:bulletEnabled val="1"/>
        </dgm:presLayoutVars>
      </dgm:prSet>
      <dgm:spPr/>
      <dgm:t>
        <a:bodyPr/>
        <a:lstStyle/>
        <a:p>
          <a:endParaRPr lang="es-ES"/>
        </a:p>
      </dgm:t>
    </dgm:pt>
  </dgm:ptLst>
  <dgm:cxnLst>
    <dgm:cxn modelId="{18BCA39A-B371-764A-AD2F-57D617282B69}" srcId="{4E726140-C25F-2544-92A3-993073F5F235}" destId="{F27CA1A4-10CD-6947-93BF-C253E132A1C5}" srcOrd="0" destOrd="0" parTransId="{2172C690-B7D9-1945-8AA5-B7B03BFE336A}" sibTransId="{59CB8893-4C5D-8644-903E-F3BEEA48C3F7}"/>
    <dgm:cxn modelId="{63064383-3F1C-A449-84AA-EA097CCF1E65}" srcId="{4E726140-C25F-2544-92A3-993073F5F235}" destId="{B3C3D5AC-8E90-A843-95DE-F3B9135C28E5}" srcOrd="1" destOrd="0" parTransId="{5811CAA1-F587-0F47-A4C1-9D36F0BBFF1C}" sibTransId="{F251F915-C735-2845-827F-C62A5B39BC91}"/>
    <dgm:cxn modelId="{D9C4091C-4A63-6444-8779-D35CF7931126}" type="presOf" srcId="{8B921056-FE57-ED43-8CB0-1023CAEA3D67}" destId="{3FADDAF0-6B28-E54B-B4F3-1D59D655C614}" srcOrd="0" destOrd="0" presId="urn:microsoft.com/office/officeart/2005/8/layout/hierarchy3"/>
    <dgm:cxn modelId="{834CE93A-5E73-A94A-8577-13E77E36FFC6}" type="presOf" srcId="{43C479E7-4D72-E14A-A901-46724657414B}" destId="{7822FB9F-BF0A-B549-8F60-7581B2275587}" srcOrd="0" destOrd="0" presId="urn:microsoft.com/office/officeart/2005/8/layout/hierarchy3"/>
    <dgm:cxn modelId="{AB3CE381-3FB6-FC44-87E9-C4382F91395F}" srcId="{FC033DC8-E27D-164F-80A9-CE92283D013C}" destId="{F0DB627C-1765-9A45-8936-7AC155F77E3E}" srcOrd="1" destOrd="0" parTransId="{43C479E7-4D72-E14A-A901-46724657414B}" sibTransId="{37A908E7-6CD0-124D-8A4C-AA0D2A930F58}"/>
    <dgm:cxn modelId="{BCA306BB-DF84-F242-A59A-9C30124787F7}" type="presOf" srcId="{B3C3D5AC-8E90-A843-95DE-F3B9135C28E5}" destId="{EB9F6026-B3D5-4C43-9E28-876CC32ACC52}" srcOrd="0" destOrd="0" presId="urn:microsoft.com/office/officeart/2005/8/layout/hierarchy3"/>
    <dgm:cxn modelId="{BB1BCF07-3106-BA4E-8904-AEA0209680E4}" type="presOf" srcId="{F27CA1A4-10CD-6947-93BF-C253E132A1C5}" destId="{A4033754-77D0-EA42-9317-2F2363AB1141}" srcOrd="0" destOrd="0" presId="urn:microsoft.com/office/officeart/2005/8/layout/hierarchy3"/>
    <dgm:cxn modelId="{FB3BACF0-BBDD-0645-87A7-E36F7C8E5BC7}" srcId="{FC033DC8-E27D-164F-80A9-CE92283D013C}" destId="{ED8CC031-8692-0645-94DC-0915B302B499}" srcOrd="0" destOrd="0" parTransId="{3910E182-2DBE-E048-80B4-AA0FD920CEB4}" sibTransId="{DFCF7F9D-1F50-4D4C-AFCB-1D9E0F24339A}"/>
    <dgm:cxn modelId="{8EB86E7B-D701-C040-987C-CF68062F8EF9}" type="presOf" srcId="{3910E182-2DBE-E048-80B4-AA0FD920CEB4}" destId="{00BD1DA8-E151-3A47-ABC2-C7FC2159FABE}" srcOrd="0" destOrd="0" presId="urn:microsoft.com/office/officeart/2005/8/layout/hierarchy3"/>
    <dgm:cxn modelId="{BC71101F-6C9A-054F-B424-0813A1BE5060}" type="presOf" srcId="{4E726140-C25F-2544-92A3-993073F5F235}" destId="{C6921C96-E569-0B41-BACE-543E6ACE49E1}" srcOrd="1" destOrd="0" presId="urn:microsoft.com/office/officeart/2005/8/layout/hierarchy3"/>
    <dgm:cxn modelId="{DB59CCC1-558E-1C4E-A1F6-BF1E00DE0527}" type="presOf" srcId="{4E726140-C25F-2544-92A3-993073F5F235}" destId="{7478CBDF-492C-5742-B1AB-99A515ED2278}" srcOrd="0" destOrd="0" presId="urn:microsoft.com/office/officeart/2005/8/layout/hierarchy3"/>
    <dgm:cxn modelId="{708DF578-7AE7-4149-AF91-403AB4DBB6D3}" srcId="{8B921056-FE57-ED43-8CB0-1023CAEA3D67}" destId="{FC033DC8-E27D-164F-80A9-CE92283D013C}" srcOrd="1" destOrd="0" parTransId="{32E996B7-8C1C-334C-85FF-23053BD792EB}" sibTransId="{B9081E62-C726-7F45-AF41-C85FE6E5EC13}"/>
    <dgm:cxn modelId="{9163ABBE-C8F0-8048-B70B-85BF4532A405}" srcId="{8B921056-FE57-ED43-8CB0-1023CAEA3D67}" destId="{4E726140-C25F-2544-92A3-993073F5F235}" srcOrd="0" destOrd="0" parTransId="{9473DD66-616F-4343-A4F9-1DA0D0B528C8}" sibTransId="{73D05E91-D9BF-2343-9636-007AC93CB756}"/>
    <dgm:cxn modelId="{1E89BCE3-9129-2D45-8F7A-54F700E5C65E}" type="presOf" srcId="{5811CAA1-F587-0F47-A4C1-9D36F0BBFF1C}" destId="{A48527BE-8A5D-B349-9DD8-25B47CDD5804}" srcOrd="0" destOrd="0" presId="urn:microsoft.com/office/officeart/2005/8/layout/hierarchy3"/>
    <dgm:cxn modelId="{2B4BF42E-5502-6B48-A765-F0B55855BF77}" type="presOf" srcId="{F0DB627C-1765-9A45-8936-7AC155F77E3E}" destId="{4FC80F61-433C-F54F-9637-E5317B3E1E19}" srcOrd="0" destOrd="0" presId="urn:microsoft.com/office/officeart/2005/8/layout/hierarchy3"/>
    <dgm:cxn modelId="{03B61D74-7ECF-0F42-8415-CBB56F5DE52E}" type="presOf" srcId="{2172C690-B7D9-1945-8AA5-B7B03BFE336A}" destId="{331EBA06-BA83-2C49-A136-AB1A9C9962FA}" srcOrd="0" destOrd="0" presId="urn:microsoft.com/office/officeart/2005/8/layout/hierarchy3"/>
    <dgm:cxn modelId="{595D047C-1087-1942-AB3A-023293D7DB74}" type="presOf" srcId="{FC033DC8-E27D-164F-80A9-CE92283D013C}" destId="{0305DB4D-DAC3-AB41-9FD7-39C02A715426}" srcOrd="0" destOrd="0" presId="urn:microsoft.com/office/officeart/2005/8/layout/hierarchy3"/>
    <dgm:cxn modelId="{CFBCD475-BD99-1946-A8FB-FFD926796CC6}" type="presOf" srcId="{FC033DC8-E27D-164F-80A9-CE92283D013C}" destId="{6A534C93-7FA6-3047-B6FE-491BA30D97CC}" srcOrd="1" destOrd="0" presId="urn:microsoft.com/office/officeart/2005/8/layout/hierarchy3"/>
    <dgm:cxn modelId="{A4F3DF09-10EC-FE42-BE57-9C1269E5700B}" type="presOf" srcId="{ED8CC031-8692-0645-94DC-0915B302B499}" destId="{60EE4FDB-1837-1D4F-99B2-082B9339D2E3}" srcOrd="0" destOrd="0" presId="urn:microsoft.com/office/officeart/2005/8/layout/hierarchy3"/>
    <dgm:cxn modelId="{84247F64-94B2-3049-9734-8A69B350F8BE}" type="presParOf" srcId="{3FADDAF0-6B28-E54B-B4F3-1D59D655C614}" destId="{9AF9058C-E909-AD49-9027-79821C772A10}" srcOrd="0" destOrd="0" presId="urn:microsoft.com/office/officeart/2005/8/layout/hierarchy3"/>
    <dgm:cxn modelId="{249B7513-D658-E24B-A021-A77D44E12C24}" type="presParOf" srcId="{9AF9058C-E909-AD49-9027-79821C772A10}" destId="{9B3BB37F-27CA-CD40-85E6-05BCACFB856F}" srcOrd="0" destOrd="0" presId="urn:microsoft.com/office/officeart/2005/8/layout/hierarchy3"/>
    <dgm:cxn modelId="{3C1173A4-FB93-8D49-A5E1-E225B4D6BB5F}" type="presParOf" srcId="{9B3BB37F-27CA-CD40-85E6-05BCACFB856F}" destId="{7478CBDF-492C-5742-B1AB-99A515ED2278}" srcOrd="0" destOrd="0" presId="urn:microsoft.com/office/officeart/2005/8/layout/hierarchy3"/>
    <dgm:cxn modelId="{5C3BA655-F0F1-2947-B948-311B7BAE825F}" type="presParOf" srcId="{9B3BB37F-27CA-CD40-85E6-05BCACFB856F}" destId="{C6921C96-E569-0B41-BACE-543E6ACE49E1}" srcOrd="1" destOrd="0" presId="urn:microsoft.com/office/officeart/2005/8/layout/hierarchy3"/>
    <dgm:cxn modelId="{2F5A5569-E4A9-1643-8D4B-0AF01A8AB7F0}" type="presParOf" srcId="{9AF9058C-E909-AD49-9027-79821C772A10}" destId="{9A5862C7-97A0-804D-8DD8-D0B5642A5F25}" srcOrd="1" destOrd="0" presId="urn:microsoft.com/office/officeart/2005/8/layout/hierarchy3"/>
    <dgm:cxn modelId="{294CACC4-3815-DC49-A283-368B54395599}" type="presParOf" srcId="{9A5862C7-97A0-804D-8DD8-D0B5642A5F25}" destId="{331EBA06-BA83-2C49-A136-AB1A9C9962FA}" srcOrd="0" destOrd="0" presId="urn:microsoft.com/office/officeart/2005/8/layout/hierarchy3"/>
    <dgm:cxn modelId="{9236D11A-FF5E-AF42-BF6D-F99D2141372D}" type="presParOf" srcId="{9A5862C7-97A0-804D-8DD8-D0B5642A5F25}" destId="{A4033754-77D0-EA42-9317-2F2363AB1141}" srcOrd="1" destOrd="0" presId="urn:microsoft.com/office/officeart/2005/8/layout/hierarchy3"/>
    <dgm:cxn modelId="{ECE3D71F-FEE0-E743-AD25-492F8BDD9319}" type="presParOf" srcId="{9A5862C7-97A0-804D-8DD8-D0B5642A5F25}" destId="{A48527BE-8A5D-B349-9DD8-25B47CDD5804}" srcOrd="2" destOrd="0" presId="urn:microsoft.com/office/officeart/2005/8/layout/hierarchy3"/>
    <dgm:cxn modelId="{9C913487-D5ED-AC4B-A6B7-B7C48B8F5D3D}" type="presParOf" srcId="{9A5862C7-97A0-804D-8DD8-D0B5642A5F25}" destId="{EB9F6026-B3D5-4C43-9E28-876CC32ACC52}" srcOrd="3" destOrd="0" presId="urn:microsoft.com/office/officeart/2005/8/layout/hierarchy3"/>
    <dgm:cxn modelId="{75363239-E912-694C-8B3E-207D58A53EE2}" type="presParOf" srcId="{3FADDAF0-6B28-E54B-B4F3-1D59D655C614}" destId="{19EAFB86-57FD-BC46-998A-87ED154E6FFA}" srcOrd="1" destOrd="0" presId="urn:microsoft.com/office/officeart/2005/8/layout/hierarchy3"/>
    <dgm:cxn modelId="{2650BEEC-D573-3245-BB4A-A6E040E08807}" type="presParOf" srcId="{19EAFB86-57FD-BC46-998A-87ED154E6FFA}" destId="{254263FF-DED9-FE40-8FDB-E1E95544E34E}" srcOrd="0" destOrd="0" presId="urn:microsoft.com/office/officeart/2005/8/layout/hierarchy3"/>
    <dgm:cxn modelId="{03DA4CD8-981E-8C4D-B1C2-BD5B3423B3C3}" type="presParOf" srcId="{254263FF-DED9-FE40-8FDB-E1E95544E34E}" destId="{0305DB4D-DAC3-AB41-9FD7-39C02A715426}" srcOrd="0" destOrd="0" presId="urn:microsoft.com/office/officeart/2005/8/layout/hierarchy3"/>
    <dgm:cxn modelId="{75148DAC-CEDB-3A4B-9496-CFC97EABAE4D}" type="presParOf" srcId="{254263FF-DED9-FE40-8FDB-E1E95544E34E}" destId="{6A534C93-7FA6-3047-B6FE-491BA30D97CC}" srcOrd="1" destOrd="0" presId="urn:microsoft.com/office/officeart/2005/8/layout/hierarchy3"/>
    <dgm:cxn modelId="{64FF1537-ECA6-FC45-A43E-8A5E22E0DF28}" type="presParOf" srcId="{19EAFB86-57FD-BC46-998A-87ED154E6FFA}" destId="{979831E1-297B-7945-A295-5AB072FE1BBB}" srcOrd="1" destOrd="0" presId="urn:microsoft.com/office/officeart/2005/8/layout/hierarchy3"/>
    <dgm:cxn modelId="{5FEFA498-358A-0941-8B35-452E4FE7AB47}" type="presParOf" srcId="{979831E1-297B-7945-A295-5AB072FE1BBB}" destId="{00BD1DA8-E151-3A47-ABC2-C7FC2159FABE}" srcOrd="0" destOrd="0" presId="urn:microsoft.com/office/officeart/2005/8/layout/hierarchy3"/>
    <dgm:cxn modelId="{4C79C609-36E5-1044-B26D-D4B5F6593081}" type="presParOf" srcId="{979831E1-297B-7945-A295-5AB072FE1BBB}" destId="{60EE4FDB-1837-1D4F-99B2-082B9339D2E3}" srcOrd="1" destOrd="0" presId="urn:microsoft.com/office/officeart/2005/8/layout/hierarchy3"/>
    <dgm:cxn modelId="{371E0686-A0EE-C24C-84C9-BAAB85CF9700}" type="presParOf" srcId="{979831E1-297B-7945-A295-5AB072FE1BBB}" destId="{7822FB9F-BF0A-B549-8F60-7581B2275587}" srcOrd="2" destOrd="0" presId="urn:microsoft.com/office/officeart/2005/8/layout/hierarchy3"/>
    <dgm:cxn modelId="{45E057B2-A6CD-874D-ADF2-50096922D486}" type="presParOf" srcId="{979831E1-297B-7945-A295-5AB072FE1BBB}" destId="{4FC80F61-433C-F54F-9637-E5317B3E1E1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5EE11E-9FA4-D54B-83E8-C195B4C7FB63}" type="doc">
      <dgm:prSet loTypeId="urn:microsoft.com/office/officeart/2005/8/layout/arrow5" loCatId="" qsTypeId="urn:microsoft.com/office/officeart/2005/8/quickstyle/3D1" qsCatId="3D" csTypeId="urn:microsoft.com/office/officeart/2005/8/colors/colorful2" csCatId="colorful" phldr="1"/>
      <dgm:spPr/>
      <dgm:t>
        <a:bodyPr/>
        <a:lstStyle/>
        <a:p>
          <a:endParaRPr lang="es-ES"/>
        </a:p>
      </dgm:t>
    </dgm:pt>
    <dgm:pt modelId="{3E4D9BF5-634D-5B46-A083-4E824E0DEC55}">
      <dgm:prSet phldrT="[Texto]"/>
      <dgm:spPr/>
      <dgm:t>
        <a:bodyPr/>
        <a:lstStyle/>
        <a:p>
          <a:r>
            <a:rPr lang="es-ES" dirty="0" smtClean="0">
              <a:solidFill>
                <a:schemeClr val="accent5">
                  <a:lumMod val="40000"/>
                  <a:lumOff val="60000"/>
                </a:schemeClr>
              </a:solidFill>
            </a:rPr>
            <a:t>*</a:t>
          </a:r>
          <a:r>
            <a:rPr lang="es-ES" b="1" u="sng" dirty="0" err="1" smtClean="0">
              <a:solidFill>
                <a:schemeClr val="accent5">
                  <a:lumMod val="40000"/>
                  <a:lumOff val="60000"/>
                </a:schemeClr>
              </a:solidFill>
            </a:rPr>
            <a:t>Ac´s</a:t>
          </a:r>
          <a:r>
            <a:rPr lang="es-ES" b="1" u="sng" dirty="0" smtClean="0">
              <a:solidFill>
                <a:schemeClr val="accent5">
                  <a:lumMod val="40000"/>
                  <a:lumOff val="60000"/>
                </a:schemeClr>
              </a:solidFill>
            </a:rPr>
            <a:t> </a:t>
          </a:r>
          <a:r>
            <a:rPr lang="es-ES" b="1" u="sng" dirty="0" err="1" smtClean="0">
              <a:solidFill>
                <a:schemeClr val="accent5">
                  <a:lumMod val="40000"/>
                  <a:lumOff val="60000"/>
                </a:schemeClr>
              </a:solidFill>
            </a:rPr>
            <a:t>IgM</a:t>
          </a:r>
          <a:endParaRPr lang="es-ES" b="1" u="sng" dirty="0" smtClean="0">
            <a:solidFill>
              <a:schemeClr val="accent5">
                <a:lumMod val="40000"/>
                <a:lumOff val="60000"/>
              </a:schemeClr>
            </a:solidFill>
          </a:endParaRPr>
        </a:p>
        <a:p>
          <a:r>
            <a:rPr lang="es-ES" dirty="0" smtClean="0"/>
            <a:t>*</a:t>
          </a:r>
          <a:r>
            <a:rPr lang="es-ES" dirty="0" err="1" smtClean="0"/>
            <a:t>Ac´s</a:t>
          </a:r>
          <a:r>
            <a:rPr lang="es-ES" dirty="0" smtClean="0"/>
            <a:t> </a:t>
          </a:r>
          <a:r>
            <a:rPr lang="es-ES" dirty="0" err="1" smtClean="0"/>
            <a:t>IgG</a:t>
          </a:r>
          <a:endParaRPr lang="es-ES" dirty="0" smtClean="0"/>
        </a:p>
        <a:p>
          <a:r>
            <a:rPr lang="es-ES" dirty="0" smtClean="0"/>
            <a:t>*</a:t>
          </a:r>
          <a:r>
            <a:rPr lang="es-ES" dirty="0" err="1" smtClean="0"/>
            <a:t>Ac´s</a:t>
          </a:r>
          <a:r>
            <a:rPr lang="es-ES" dirty="0" smtClean="0"/>
            <a:t> </a:t>
          </a:r>
          <a:r>
            <a:rPr lang="es-ES" dirty="0" err="1" smtClean="0"/>
            <a:t>IgA</a:t>
          </a:r>
          <a:endParaRPr lang="es-ES" dirty="0" smtClean="0"/>
        </a:p>
      </dgm:t>
    </dgm:pt>
    <dgm:pt modelId="{47395B65-CEAE-634D-B34B-3990C137B6F4}" type="parTrans" cxnId="{CF787665-3BCF-4E47-8E8B-B78C786BDF7E}">
      <dgm:prSet/>
      <dgm:spPr/>
      <dgm:t>
        <a:bodyPr/>
        <a:lstStyle/>
        <a:p>
          <a:endParaRPr lang="es-ES"/>
        </a:p>
      </dgm:t>
    </dgm:pt>
    <dgm:pt modelId="{B0E6ED15-36F1-BB48-A784-7EF92B612ED4}" type="sibTrans" cxnId="{CF787665-3BCF-4E47-8E8B-B78C786BDF7E}">
      <dgm:prSet/>
      <dgm:spPr/>
      <dgm:t>
        <a:bodyPr/>
        <a:lstStyle/>
        <a:p>
          <a:endParaRPr lang="es-ES"/>
        </a:p>
      </dgm:t>
    </dgm:pt>
    <dgm:pt modelId="{118779D0-6A8D-694C-B467-8E5AAAC0C689}">
      <dgm:prSet phldrT="[Texto]"/>
      <dgm:spPr/>
      <dgm:t>
        <a:bodyPr/>
        <a:lstStyle/>
        <a:p>
          <a:r>
            <a:rPr lang="es-ES" b="1" dirty="0" smtClean="0"/>
            <a:t>*Amplificación de Ácidos Nucleicos</a:t>
          </a:r>
        </a:p>
        <a:p>
          <a:r>
            <a:rPr lang="es-ES" dirty="0" smtClean="0"/>
            <a:t>RT-PCR</a:t>
          </a:r>
          <a:endParaRPr lang="es-ES" dirty="0"/>
        </a:p>
      </dgm:t>
    </dgm:pt>
    <dgm:pt modelId="{8DDD18BB-CD1F-1149-BC48-052603009AFF}" type="parTrans" cxnId="{607245DC-8284-EF42-8608-4D183B6DCFBE}">
      <dgm:prSet/>
      <dgm:spPr/>
      <dgm:t>
        <a:bodyPr/>
        <a:lstStyle/>
        <a:p>
          <a:endParaRPr lang="es-ES"/>
        </a:p>
      </dgm:t>
    </dgm:pt>
    <dgm:pt modelId="{17398A4E-7753-264F-9CEE-B91A5CB5AAA1}" type="sibTrans" cxnId="{607245DC-8284-EF42-8608-4D183B6DCFBE}">
      <dgm:prSet/>
      <dgm:spPr/>
      <dgm:t>
        <a:bodyPr/>
        <a:lstStyle/>
        <a:p>
          <a:endParaRPr lang="es-ES"/>
        </a:p>
      </dgm:t>
    </dgm:pt>
    <dgm:pt modelId="{F4BD27F7-F7C7-C14C-81F1-496703E2BCFC}" type="pres">
      <dgm:prSet presAssocID="{D65EE11E-9FA4-D54B-83E8-C195B4C7FB63}" presName="diagram" presStyleCnt="0">
        <dgm:presLayoutVars>
          <dgm:dir/>
          <dgm:resizeHandles val="exact"/>
        </dgm:presLayoutVars>
      </dgm:prSet>
      <dgm:spPr/>
      <dgm:t>
        <a:bodyPr/>
        <a:lstStyle/>
        <a:p>
          <a:endParaRPr lang="es-ES"/>
        </a:p>
      </dgm:t>
    </dgm:pt>
    <dgm:pt modelId="{651990AF-0DD8-F14C-A24F-871740E28EED}" type="pres">
      <dgm:prSet presAssocID="{3E4D9BF5-634D-5B46-A083-4E824E0DEC55}" presName="arrow" presStyleLbl="node1" presStyleIdx="0" presStyleCnt="2">
        <dgm:presLayoutVars>
          <dgm:bulletEnabled val="1"/>
        </dgm:presLayoutVars>
      </dgm:prSet>
      <dgm:spPr/>
      <dgm:t>
        <a:bodyPr/>
        <a:lstStyle/>
        <a:p>
          <a:endParaRPr lang="es-ES"/>
        </a:p>
      </dgm:t>
    </dgm:pt>
    <dgm:pt modelId="{71C9DA1B-30DE-B147-893E-BA0C0E4784A3}" type="pres">
      <dgm:prSet presAssocID="{118779D0-6A8D-694C-B467-8E5AAAC0C689}" presName="arrow" presStyleLbl="node1" presStyleIdx="1" presStyleCnt="2">
        <dgm:presLayoutVars>
          <dgm:bulletEnabled val="1"/>
        </dgm:presLayoutVars>
      </dgm:prSet>
      <dgm:spPr/>
      <dgm:t>
        <a:bodyPr/>
        <a:lstStyle/>
        <a:p>
          <a:endParaRPr lang="es-ES"/>
        </a:p>
      </dgm:t>
    </dgm:pt>
  </dgm:ptLst>
  <dgm:cxnLst>
    <dgm:cxn modelId="{153BF6E4-C7DC-9C46-984A-B66BD1769CDA}" type="presOf" srcId="{D65EE11E-9FA4-D54B-83E8-C195B4C7FB63}" destId="{F4BD27F7-F7C7-C14C-81F1-496703E2BCFC}" srcOrd="0" destOrd="0" presId="urn:microsoft.com/office/officeart/2005/8/layout/arrow5"/>
    <dgm:cxn modelId="{607245DC-8284-EF42-8608-4D183B6DCFBE}" srcId="{D65EE11E-9FA4-D54B-83E8-C195B4C7FB63}" destId="{118779D0-6A8D-694C-B467-8E5AAAC0C689}" srcOrd="1" destOrd="0" parTransId="{8DDD18BB-CD1F-1149-BC48-052603009AFF}" sibTransId="{17398A4E-7753-264F-9CEE-B91A5CB5AAA1}"/>
    <dgm:cxn modelId="{84E9A4B6-A25B-1B4E-8BB8-D34F357E6E7A}" type="presOf" srcId="{118779D0-6A8D-694C-B467-8E5AAAC0C689}" destId="{71C9DA1B-30DE-B147-893E-BA0C0E4784A3}" srcOrd="0" destOrd="0" presId="urn:microsoft.com/office/officeart/2005/8/layout/arrow5"/>
    <dgm:cxn modelId="{CF787665-3BCF-4E47-8E8B-B78C786BDF7E}" srcId="{D65EE11E-9FA4-D54B-83E8-C195B4C7FB63}" destId="{3E4D9BF5-634D-5B46-A083-4E824E0DEC55}" srcOrd="0" destOrd="0" parTransId="{47395B65-CEAE-634D-B34B-3990C137B6F4}" sibTransId="{B0E6ED15-36F1-BB48-A784-7EF92B612ED4}"/>
    <dgm:cxn modelId="{0110A966-197B-6946-857E-1C13EBB33A87}" type="presOf" srcId="{3E4D9BF5-634D-5B46-A083-4E824E0DEC55}" destId="{651990AF-0DD8-F14C-A24F-871740E28EED}" srcOrd="0" destOrd="0" presId="urn:microsoft.com/office/officeart/2005/8/layout/arrow5"/>
    <dgm:cxn modelId="{92142706-6717-BE42-B7ED-BA10C4A43DF2}" type="presParOf" srcId="{F4BD27F7-F7C7-C14C-81F1-496703E2BCFC}" destId="{651990AF-0DD8-F14C-A24F-871740E28EED}" srcOrd="0" destOrd="0" presId="urn:microsoft.com/office/officeart/2005/8/layout/arrow5"/>
    <dgm:cxn modelId="{D55EBC42-8962-8B40-B98B-A15E3865FB21}" type="presParOf" srcId="{F4BD27F7-F7C7-C14C-81F1-496703E2BCFC}" destId="{71C9DA1B-30DE-B147-893E-BA0C0E4784A3}"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E7FB32-166F-0D44-AB70-760DC8B845EB}" type="doc">
      <dgm:prSet loTypeId="urn:microsoft.com/office/officeart/2005/8/layout/default" loCatId="" qsTypeId="urn:microsoft.com/office/officeart/2005/8/quickstyle/3D1" qsCatId="3D" csTypeId="urn:microsoft.com/office/officeart/2005/8/colors/colorful1" csCatId="colorful" phldr="1"/>
      <dgm:spPr/>
      <dgm:t>
        <a:bodyPr/>
        <a:lstStyle/>
        <a:p>
          <a:endParaRPr lang="es-ES"/>
        </a:p>
      </dgm:t>
    </dgm:pt>
    <dgm:pt modelId="{9185EE30-598A-4146-9B8C-38C37167D0D1}">
      <dgm:prSet phldrT="[Texto]"/>
      <dgm:spPr/>
      <dgm:t>
        <a:bodyPr/>
        <a:lstStyle/>
        <a:p>
          <a:r>
            <a:rPr lang="es-ES" b="1" dirty="0" smtClean="0"/>
            <a:t>Hepatitis Aguda Ictérica</a:t>
          </a:r>
          <a:endParaRPr lang="es-ES" b="1" dirty="0"/>
        </a:p>
      </dgm:t>
    </dgm:pt>
    <dgm:pt modelId="{A3677CCF-1B75-384D-84F5-91D7275B7971}" type="parTrans" cxnId="{D025CBB0-5EE8-A749-B592-0371F47E5AD3}">
      <dgm:prSet/>
      <dgm:spPr/>
      <dgm:t>
        <a:bodyPr/>
        <a:lstStyle/>
        <a:p>
          <a:endParaRPr lang="es-ES"/>
        </a:p>
      </dgm:t>
    </dgm:pt>
    <dgm:pt modelId="{17163826-F2D1-9D46-B186-E4B438BF2C8A}" type="sibTrans" cxnId="{D025CBB0-5EE8-A749-B592-0371F47E5AD3}">
      <dgm:prSet/>
      <dgm:spPr/>
      <dgm:t>
        <a:bodyPr/>
        <a:lstStyle/>
        <a:p>
          <a:endParaRPr lang="es-ES"/>
        </a:p>
      </dgm:t>
    </dgm:pt>
    <dgm:pt modelId="{E6EFEC20-FBF0-0247-8115-9E057E00ED04}">
      <dgm:prSet phldrT="[Texto]"/>
      <dgm:spPr/>
      <dgm:t>
        <a:bodyPr/>
        <a:lstStyle/>
        <a:p>
          <a:r>
            <a:rPr lang="es-ES" b="1" dirty="0" smtClean="0"/>
            <a:t>Falla Hepática Aguda</a:t>
          </a:r>
          <a:endParaRPr lang="es-ES" b="1" dirty="0"/>
        </a:p>
      </dgm:t>
    </dgm:pt>
    <dgm:pt modelId="{65B29C45-B5AD-F441-8B28-896AD516634E}" type="parTrans" cxnId="{7E08CF81-6120-6D4E-878D-2726D73A71FD}">
      <dgm:prSet/>
      <dgm:spPr/>
      <dgm:t>
        <a:bodyPr/>
        <a:lstStyle/>
        <a:p>
          <a:endParaRPr lang="es-ES"/>
        </a:p>
      </dgm:t>
    </dgm:pt>
    <dgm:pt modelId="{3FAB1951-5EE1-024A-9F51-59F179823BD5}" type="sibTrans" cxnId="{7E08CF81-6120-6D4E-878D-2726D73A71FD}">
      <dgm:prSet/>
      <dgm:spPr/>
      <dgm:t>
        <a:bodyPr/>
        <a:lstStyle/>
        <a:p>
          <a:endParaRPr lang="es-ES"/>
        </a:p>
      </dgm:t>
    </dgm:pt>
    <dgm:pt modelId="{F36ADF41-8CFF-024D-98C3-A3AE0B435BFB}">
      <dgm:prSet phldrT="[Texto]"/>
      <dgm:spPr/>
      <dgm:t>
        <a:bodyPr/>
        <a:lstStyle/>
        <a:p>
          <a:r>
            <a:rPr lang="es-ES" b="1" dirty="0" smtClean="0"/>
            <a:t>Hepatopatía</a:t>
          </a:r>
        </a:p>
        <a:p>
          <a:r>
            <a:rPr lang="es-ES" b="1" dirty="0" smtClean="0"/>
            <a:t>Crónica</a:t>
          </a:r>
        </a:p>
        <a:p>
          <a:r>
            <a:rPr lang="es-ES" b="1" dirty="0" smtClean="0"/>
            <a:t>descompensada</a:t>
          </a:r>
          <a:endParaRPr lang="es-ES" b="1" dirty="0"/>
        </a:p>
      </dgm:t>
    </dgm:pt>
    <dgm:pt modelId="{54E45C47-6F90-A84D-AD09-7272D607F45D}" type="parTrans" cxnId="{041F6479-0141-424D-8D04-8CA74F240C6B}">
      <dgm:prSet/>
      <dgm:spPr/>
      <dgm:t>
        <a:bodyPr/>
        <a:lstStyle/>
        <a:p>
          <a:endParaRPr lang="es-ES"/>
        </a:p>
      </dgm:t>
    </dgm:pt>
    <dgm:pt modelId="{58C180F0-14AC-8D48-AD51-254A94D49EDA}" type="sibTrans" cxnId="{041F6479-0141-424D-8D04-8CA74F240C6B}">
      <dgm:prSet/>
      <dgm:spPr/>
      <dgm:t>
        <a:bodyPr/>
        <a:lstStyle/>
        <a:p>
          <a:endParaRPr lang="es-ES"/>
        </a:p>
      </dgm:t>
    </dgm:pt>
    <dgm:pt modelId="{B2D771D9-1907-7940-BE1E-09502AC60A5D}">
      <dgm:prSet phldrT="[Texto]"/>
      <dgm:spPr/>
      <dgm:t>
        <a:bodyPr/>
        <a:lstStyle/>
        <a:p>
          <a:r>
            <a:rPr lang="es-ES" b="1" dirty="0" smtClean="0"/>
            <a:t>Inmunodeprimidos</a:t>
          </a:r>
        </a:p>
        <a:p>
          <a:r>
            <a:rPr lang="es-ES" b="1" dirty="0" smtClean="0"/>
            <a:t>Elevación de</a:t>
          </a:r>
        </a:p>
        <a:p>
          <a:r>
            <a:rPr lang="es-ES" b="1" dirty="0" smtClean="0"/>
            <a:t>Transaminasas</a:t>
          </a:r>
          <a:endParaRPr lang="es-ES" b="1" dirty="0"/>
        </a:p>
      </dgm:t>
    </dgm:pt>
    <dgm:pt modelId="{563175F1-CF63-E845-A04D-B1A532C5A531}" type="parTrans" cxnId="{D1E8F977-9E06-134F-9316-4976B1DDA728}">
      <dgm:prSet/>
      <dgm:spPr/>
      <dgm:t>
        <a:bodyPr/>
        <a:lstStyle/>
        <a:p>
          <a:endParaRPr lang="es-ES"/>
        </a:p>
      </dgm:t>
    </dgm:pt>
    <dgm:pt modelId="{4015C659-D495-0E4E-93FD-956B6BC7B9FA}" type="sibTrans" cxnId="{D1E8F977-9E06-134F-9316-4976B1DDA728}">
      <dgm:prSet/>
      <dgm:spPr/>
      <dgm:t>
        <a:bodyPr/>
        <a:lstStyle/>
        <a:p>
          <a:endParaRPr lang="es-ES"/>
        </a:p>
      </dgm:t>
    </dgm:pt>
    <dgm:pt modelId="{A9189E34-904B-CC40-9C57-E753904E6EB7}">
      <dgm:prSet phldrT="[Texto]"/>
      <dgm:spPr/>
      <dgm:t>
        <a:bodyPr/>
        <a:lstStyle/>
        <a:p>
          <a:r>
            <a:rPr lang="es-ES" b="1" dirty="0" smtClean="0"/>
            <a:t>Manifestaciones </a:t>
          </a:r>
        </a:p>
        <a:p>
          <a:r>
            <a:rPr lang="es-ES" b="1" dirty="0" smtClean="0"/>
            <a:t>Extra Hepáticas</a:t>
          </a:r>
        </a:p>
        <a:p>
          <a:r>
            <a:rPr lang="es-ES" b="1" dirty="0" smtClean="0"/>
            <a:t>VHE</a:t>
          </a:r>
          <a:endParaRPr lang="es-ES" b="1" dirty="0"/>
        </a:p>
      </dgm:t>
    </dgm:pt>
    <dgm:pt modelId="{FD0B2E5B-1156-1448-BFC7-D2468B3CFB88}" type="parTrans" cxnId="{D179FA40-B777-F543-BD12-0AAF9FDE613D}">
      <dgm:prSet/>
      <dgm:spPr/>
      <dgm:t>
        <a:bodyPr/>
        <a:lstStyle/>
        <a:p>
          <a:endParaRPr lang="es-ES"/>
        </a:p>
      </dgm:t>
    </dgm:pt>
    <dgm:pt modelId="{B9672484-78B6-5546-9922-4890EC58EF9E}" type="sibTrans" cxnId="{D179FA40-B777-F543-BD12-0AAF9FDE613D}">
      <dgm:prSet/>
      <dgm:spPr/>
      <dgm:t>
        <a:bodyPr/>
        <a:lstStyle/>
        <a:p>
          <a:endParaRPr lang="es-ES"/>
        </a:p>
      </dgm:t>
    </dgm:pt>
    <dgm:pt modelId="{086FEE1D-47FC-4A4F-B177-A02B38F4CE4F}">
      <dgm:prSet phldrT="[Texto]"/>
      <dgm:spPr/>
      <dgm:t>
        <a:bodyPr/>
        <a:lstStyle/>
        <a:p>
          <a:r>
            <a:rPr lang="es-ES" b="1" dirty="0" smtClean="0"/>
            <a:t>Sospecha de DILI</a:t>
          </a:r>
        </a:p>
        <a:p>
          <a:r>
            <a:rPr lang="es-ES" b="1" dirty="0" smtClean="0"/>
            <a:t>Elevaci</a:t>
          </a:r>
          <a:r>
            <a:rPr lang="es-ES" b="1" dirty="0" smtClean="0"/>
            <a:t>ó</a:t>
          </a:r>
          <a:r>
            <a:rPr lang="es-ES" b="1" dirty="0" smtClean="0"/>
            <a:t>n </a:t>
          </a:r>
          <a:r>
            <a:rPr lang="es-ES" b="1" dirty="0" smtClean="0"/>
            <a:t>de PFH posterior a transfusión</a:t>
          </a:r>
          <a:endParaRPr lang="es-ES" b="1" dirty="0"/>
        </a:p>
      </dgm:t>
    </dgm:pt>
    <dgm:pt modelId="{881980DD-9885-5A4E-8395-96586BC54282}" type="parTrans" cxnId="{7D73CE4A-7750-D14B-9D93-AF3AA9DAC098}">
      <dgm:prSet/>
      <dgm:spPr/>
      <dgm:t>
        <a:bodyPr/>
        <a:lstStyle/>
        <a:p>
          <a:endParaRPr lang="es-ES"/>
        </a:p>
      </dgm:t>
    </dgm:pt>
    <dgm:pt modelId="{608CCA6C-132D-004E-A59D-B6962FFB0380}" type="sibTrans" cxnId="{7D73CE4A-7750-D14B-9D93-AF3AA9DAC098}">
      <dgm:prSet/>
      <dgm:spPr/>
      <dgm:t>
        <a:bodyPr/>
        <a:lstStyle/>
        <a:p>
          <a:endParaRPr lang="es-ES"/>
        </a:p>
      </dgm:t>
    </dgm:pt>
    <dgm:pt modelId="{AE55C209-17D8-AB49-A474-2A58F1F03CB7}" type="pres">
      <dgm:prSet presAssocID="{AEE7FB32-166F-0D44-AB70-760DC8B845EB}" presName="diagram" presStyleCnt="0">
        <dgm:presLayoutVars>
          <dgm:dir/>
          <dgm:resizeHandles val="exact"/>
        </dgm:presLayoutVars>
      </dgm:prSet>
      <dgm:spPr/>
      <dgm:t>
        <a:bodyPr/>
        <a:lstStyle/>
        <a:p>
          <a:endParaRPr lang="es-ES"/>
        </a:p>
      </dgm:t>
    </dgm:pt>
    <dgm:pt modelId="{D63979F4-F3CD-F74F-9CE1-7CAA45E44CFD}" type="pres">
      <dgm:prSet presAssocID="{9185EE30-598A-4146-9B8C-38C37167D0D1}" presName="node" presStyleLbl="node1" presStyleIdx="0" presStyleCnt="6">
        <dgm:presLayoutVars>
          <dgm:bulletEnabled val="1"/>
        </dgm:presLayoutVars>
      </dgm:prSet>
      <dgm:spPr/>
      <dgm:t>
        <a:bodyPr/>
        <a:lstStyle/>
        <a:p>
          <a:endParaRPr lang="es-ES"/>
        </a:p>
      </dgm:t>
    </dgm:pt>
    <dgm:pt modelId="{6FC4DBAD-F06B-BC42-AE2C-A2C0226CA47A}" type="pres">
      <dgm:prSet presAssocID="{17163826-F2D1-9D46-B186-E4B438BF2C8A}" presName="sibTrans" presStyleCnt="0"/>
      <dgm:spPr/>
    </dgm:pt>
    <dgm:pt modelId="{D3AE8976-390E-1344-8105-FF4C75BAC350}" type="pres">
      <dgm:prSet presAssocID="{E6EFEC20-FBF0-0247-8115-9E057E00ED04}" presName="node" presStyleLbl="node1" presStyleIdx="1" presStyleCnt="6">
        <dgm:presLayoutVars>
          <dgm:bulletEnabled val="1"/>
        </dgm:presLayoutVars>
      </dgm:prSet>
      <dgm:spPr/>
      <dgm:t>
        <a:bodyPr/>
        <a:lstStyle/>
        <a:p>
          <a:endParaRPr lang="es-ES"/>
        </a:p>
      </dgm:t>
    </dgm:pt>
    <dgm:pt modelId="{F3D186FB-D885-4745-AF58-74FEDA04A28A}" type="pres">
      <dgm:prSet presAssocID="{3FAB1951-5EE1-024A-9F51-59F179823BD5}" presName="sibTrans" presStyleCnt="0"/>
      <dgm:spPr/>
    </dgm:pt>
    <dgm:pt modelId="{EB4604D9-C2B6-CB4B-97DA-C877FEBF1A96}" type="pres">
      <dgm:prSet presAssocID="{F36ADF41-8CFF-024D-98C3-A3AE0B435BFB}" presName="node" presStyleLbl="node1" presStyleIdx="2" presStyleCnt="6">
        <dgm:presLayoutVars>
          <dgm:bulletEnabled val="1"/>
        </dgm:presLayoutVars>
      </dgm:prSet>
      <dgm:spPr/>
      <dgm:t>
        <a:bodyPr/>
        <a:lstStyle/>
        <a:p>
          <a:endParaRPr lang="es-ES"/>
        </a:p>
      </dgm:t>
    </dgm:pt>
    <dgm:pt modelId="{388CF8BA-5F32-F54A-B263-7A11358A2064}" type="pres">
      <dgm:prSet presAssocID="{58C180F0-14AC-8D48-AD51-254A94D49EDA}" presName="sibTrans" presStyleCnt="0"/>
      <dgm:spPr/>
    </dgm:pt>
    <dgm:pt modelId="{1D1E2358-5DFA-F74F-8BCF-9E3C1216814A}" type="pres">
      <dgm:prSet presAssocID="{B2D771D9-1907-7940-BE1E-09502AC60A5D}" presName="node" presStyleLbl="node1" presStyleIdx="3" presStyleCnt="6">
        <dgm:presLayoutVars>
          <dgm:bulletEnabled val="1"/>
        </dgm:presLayoutVars>
      </dgm:prSet>
      <dgm:spPr/>
      <dgm:t>
        <a:bodyPr/>
        <a:lstStyle/>
        <a:p>
          <a:endParaRPr lang="es-ES"/>
        </a:p>
      </dgm:t>
    </dgm:pt>
    <dgm:pt modelId="{1C0530EF-2D7E-5543-ADCA-305FB72B7945}" type="pres">
      <dgm:prSet presAssocID="{4015C659-D495-0E4E-93FD-956B6BC7B9FA}" presName="sibTrans" presStyleCnt="0"/>
      <dgm:spPr/>
    </dgm:pt>
    <dgm:pt modelId="{0EBCAE8D-E67C-D141-9321-6978A60A8A20}" type="pres">
      <dgm:prSet presAssocID="{A9189E34-904B-CC40-9C57-E753904E6EB7}" presName="node" presStyleLbl="node1" presStyleIdx="4" presStyleCnt="6">
        <dgm:presLayoutVars>
          <dgm:bulletEnabled val="1"/>
        </dgm:presLayoutVars>
      </dgm:prSet>
      <dgm:spPr/>
      <dgm:t>
        <a:bodyPr/>
        <a:lstStyle/>
        <a:p>
          <a:endParaRPr lang="es-ES"/>
        </a:p>
      </dgm:t>
    </dgm:pt>
    <dgm:pt modelId="{4EBF1B35-F061-2040-9920-A5C5F58B6C26}" type="pres">
      <dgm:prSet presAssocID="{B9672484-78B6-5546-9922-4890EC58EF9E}" presName="sibTrans" presStyleCnt="0"/>
      <dgm:spPr/>
    </dgm:pt>
    <dgm:pt modelId="{FCFC056A-2420-9C4F-BE89-14489BB928C5}" type="pres">
      <dgm:prSet presAssocID="{086FEE1D-47FC-4A4F-B177-A02B38F4CE4F}" presName="node" presStyleLbl="node1" presStyleIdx="5" presStyleCnt="6">
        <dgm:presLayoutVars>
          <dgm:bulletEnabled val="1"/>
        </dgm:presLayoutVars>
      </dgm:prSet>
      <dgm:spPr/>
      <dgm:t>
        <a:bodyPr/>
        <a:lstStyle/>
        <a:p>
          <a:endParaRPr lang="es-ES"/>
        </a:p>
      </dgm:t>
    </dgm:pt>
  </dgm:ptLst>
  <dgm:cxnLst>
    <dgm:cxn modelId="{121B40A5-B31A-7D4B-9767-51F0C13A16EA}" type="presOf" srcId="{E6EFEC20-FBF0-0247-8115-9E057E00ED04}" destId="{D3AE8976-390E-1344-8105-FF4C75BAC350}" srcOrd="0" destOrd="0" presId="urn:microsoft.com/office/officeart/2005/8/layout/default"/>
    <dgm:cxn modelId="{3E855DED-8EC0-1748-A9D2-AF2D26BA16FF}" type="presOf" srcId="{AEE7FB32-166F-0D44-AB70-760DC8B845EB}" destId="{AE55C209-17D8-AB49-A474-2A58F1F03CB7}" srcOrd="0" destOrd="0" presId="urn:microsoft.com/office/officeart/2005/8/layout/default"/>
    <dgm:cxn modelId="{D179FA40-B777-F543-BD12-0AAF9FDE613D}" srcId="{AEE7FB32-166F-0D44-AB70-760DC8B845EB}" destId="{A9189E34-904B-CC40-9C57-E753904E6EB7}" srcOrd="4" destOrd="0" parTransId="{FD0B2E5B-1156-1448-BFC7-D2468B3CFB88}" sibTransId="{B9672484-78B6-5546-9922-4890EC58EF9E}"/>
    <dgm:cxn modelId="{041F6479-0141-424D-8D04-8CA74F240C6B}" srcId="{AEE7FB32-166F-0D44-AB70-760DC8B845EB}" destId="{F36ADF41-8CFF-024D-98C3-A3AE0B435BFB}" srcOrd="2" destOrd="0" parTransId="{54E45C47-6F90-A84D-AD09-7272D607F45D}" sibTransId="{58C180F0-14AC-8D48-AD51-254A94D49EDA}"/>
    <dgm:cxn modelId="{5A850A07-F055-E847-9A78-D042739A81E6}" type="presOf" srcId="{086FEE1D-47FC-4A4F-B177-A02B38F4CE4F}" destId="{FCFC056A-2420-9C4F-BE89-14489BB928C5}" srcOrd="0" destOrd="0" presId="urn:microsoft.com/office/officeart/2005/8/layout/default"/>
    <dgm:cxn modelId="{D025CBB0-5EE8-A749-B592-0371F47E5AD3}" srcId="{AEE7FB32-166F-0D44-AB70-760DC8B845EB}" destId="{9185EE30-598A-4146-9B8C-38C37167D0D1}" srcOrd="0" destOrd="0" parTransId="{A3677CCF-1B75-384D-84F5-91D7275B7971}" sibTransId="{17163826-F2D1-9D46-B186-E4B438BF2C8A}"/>
    <dgm:cxn modelId="{7D73CE4A-7750-D14B-9D93-AF3AA9DAC098}" srcId="{AEE7FB32-166F-0D44-AB70-760DC8B845EB}" destId="{086FEE1D-47FC-4A4F-B177-A02B38F4CE4F}" srcOrd="5" destOrd="0" parTransId="{881980DD-9885-5A4E-8395-96586BC54282}" sibTransId="{608CCA6C-132D-004E-A59D-B6962FFB0380}"/>
    <dgm:cxn modelId="{8F1BCE90-89DA-4C40-B879-11FD4827D538}" type="presOf" srcId="{9185EE30-598A-4146-9B8C-38C37167D0D1}" destId="{D63979F4-F3CD-F74F-9CE1-7CAA45E44CFD}" srcOrd="0" destOrd="0" presId="urn:microsoft.com/office/officeart/2005/8/layout/default"/>
    <dgm:cxn modelId="{83B7DEE6-AF1D-7647-B9EB-BDFE2025D908}" type="presOf" srcId="{A9189E34-904B-CC40-9C57-E753904E6EB7}" destId="{0EBCAE8D-E67C-D141-9321-6978A60A8A20}" srcOrd="0" destOrd="0" presId="urn:microsoft.com/office/officeart/2005/8/layout/default"/>
    <dgm:cxn modelId="{7E08CF81-6120-6D4E-878D-2726D73A71FD}" srcId="{AEE7FB32-166F-0D44-AB70-760DC8B845EB}" destId="{E6EFEC20-FBF0-0247-8115-9E057E00ED04}" srcOrd="1" destOrd="0" parTransId="{65B29C45-B5AD-F441-8B28-896AD516634E}" sibTransId="{3FAB1951-5EE1-024A-9F51-59F179823BD5}"/>
    <dgm:cxn modelId="{3AD20713-9DD1-DC4E-8FEC-A4BD156098E7}" type="presOf" srcId="{F36ADF41-8CFF-024D-98C3-A3AE0B435BFB}" destId="{EB4604D9-C2B6-CB4B-97DA-C877FEBF1A96}" srcOrd="0" destOrd="0" presId="urn:microsoft.com/office/officeart/2005/8/layout/default"/>
    <dgm:cxn modelId="{D1E8F977-9E06-134F-9316-4976B1DDA728}" srcId="{AEE7FB32-166F-0D44-AB70-760DC8B845EB}" destId="{B2D771D9-1907-7940-BE1E-09502AC60A5D}" srcOrd="3" destOrd="0" parTransId="{563175F1-CF63-E845-A04D-B1A532C5A531}" sibTransId="{4015C659-D495-0E4E-93FD-956B6BC7B9FA}"/>
    <dgm:cxn modelId="{2D0CDC11-AC7E-2B4A-AF6C-05686D2E8300}" type="presOf" srcId="{B2D771D9-1907-7940-BE1E-09502AC60A5D}" destId="{1D1E2358-5DFA-F74F-8BCF-9E3C1216814A}" srcOrd="0" destOrd="0" presId="urn:microsoft.com/office/officeart/2005/8/layout/default"/>
    <dgm:cxn modelId="{84F9A8E3-C968-D540-A758-F30C49D60437}" type="presParOf" srcId="{AE55C209-17D8-AB49-A474-2A58F1F03CB7}" destId="{D63979F4-F3CD-F74F-9CE1-7CAA45E44CFD}" srcOrd="0" destOrd="0" presId="urn:microsoft.com/office/officeart/2005/8/layout/default"/>
    <dgm:cxn modelId="{4B999281-001A-EE46-BE2D-AA685DC5C9EC}" type="presParOf" srcId="{AE55C209-17D8-AB49-A474-2A58F1F03CB7}" destId="{6FC4DBAD-F06B-BC42-AE2C-A2C0226CA47A}" srcOrd="1" destOrd="0" presId="urn:microsoft.com/office/officeart/2005/8/layout/default"/>
    <dgm:cxn modelId="{4A510C10-27BF-F340-BC25-D6B6BF154B5E}" type="presParOf" srcId="{AE55C209-17D8-AB49-A474-2A58F1F03CB7}" destId="{D3AE8976-390E-1344-8105-FF4C75BAC350}" srcOrd="2" destOrd="0" presId="urn:microsoft.com/office/officeart/2005/8/layout/default"/>
    <dgm:cxn modelId="{0315AEDA-2905-ED4E-8DE4-BB2FB9D8E477}" type="presParOf" srcId="{AE55C209-17D8-AB49-A474-2A58F1F03CB7}" destId="{F3D186FB-D885-4745-AF58-74FEDA04A28A}" srcOrd="3" destOrd="0" presId="urn:microsoft.com/office/officeart/2005/8/layout/default"/>
    <dgm:cxn modelId="{3456BBFF-2E6A-D743-B42B-5F68CC67DCBA}" type="presParOf" srcId="{AE55C209-17D8-AB49-A474-2A58F1F03CB7}" destId="{EB4604D9-C2B6-CB4B-97DA-C877FEBF1A96}" srcOrd="4" destOrd="0" presId="urn:microsoft.com/office/officeart/2005/8/layout/default"/>
    <dgm:cxn modelId="{A6EB09CE-5619-5945-BD84-7229434B491F}" type="presParOf" srcId="{AE55C209-17D8-AB49-A474-2A58F1F03CB7}" destId="{388CF8BA-5F32-F54A-B263-7A11358A2064}" srcOrd="5" destOrd="0" presId="urn:microsoft.com/office/officeart/2005/8/layout/default"/>
    <dgm:cxn modelId="{B87D5380-46C4-2141-9902-D953EDB1443B}" type="presParOf" srcId="{AE55C209-17D8-AB49-A474-2A58F1F03CB7}" destId="{1D1E2358-5DFA-F74F-8BCF-9E3C1216814A}" srcOrd="6" destOrd="0" presId="urn:microsoft.com/office/officeart/2005/8/layout/default"/>
    <dgm:cxn modelId="{18212178-4136-3847-A2FD-35E6A9B3DCAF}" type="presParOf" srcId="{AE55C209-17D8-AB49-A474-2A58F1F03CB7}" destId="{1C0530EF-2D7E-5543-ADCA-305FB72B7945}" srcOrd="7" destOrd="0" presId="urn:microsoft.com/office/officeart/2005/8/layout/default"/>
    <dgm:cxn modelId="{A12EF6B1-49BE-2248-BA18-4DE774F84641}" type="presParOf" srcId="{AE55C209-17D8-AB49-A474-2A58F1F03CB7}" destId="{0EBCAE8D-E67C-D141-9321-6978A60A8A20}" srcOrd="8" destOrd="0" presId="urn:microsoft.com/office/officeart/2005/8/layout/default"/>
    <dgm:cxn modelId="{3B06C730-D702-9043-A0F4-446BC8444B0A}" type="presParOf" srcId="{AE55C209-17D8-AB49-A474-2A58F1F03CB7}" destId="{4EBF1B35-F061-2040-9920-A5C5F58B6C26}" srcOrd="9" destOrd="0" presId="urn:microsoft.com/office/officeart/2005/8/layout/default"/>
    <dgm:cxn modelId="{ECDB946E-7180-304B-991F-AF39670B1135}" type="presParOf" srcId="{AE55C209-17D8-AB49-A474-2A58F1F03CB7}" destId="{FCFC056A-2420-9C4F-BE89-14489BB928C5}"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C4A4B7-9AC5-C341-B022-14A3B3638B1B}" type="doc">
      <dgm:prSet loTypeId="urn:microsoft.com/office/officeart/2005/8/layout/radial4" loCatId="" qsTypeId="urn:microsoft.com/office/officeart/2005/8/quickstyle/3D2" qsCatId="3D" csTypeId="urn:microsoft.com/office/officeart/2005/8/colors/accent3_2" csCatId="accent3" phldr="1"/>
      <dgm:spPr/>
      <dgm:t>
        <a:bodyPr/>
        <a:lstStyle/>
        <a:p>
          <a:endParaRPr lang="es-ES"/>
        </a:p>
      </dgm:t>
    </dgm:pt>
    <dgm:pt modelId="{782E8F2A-C86B-1842-A156-EF4059FF8C6F}">
      <dgm:prSet phldrT="[Texto]"/>
      <dgm:spPr/>
      <dgm:t>
        <a:bodyPr/>
        <a:lstStyle/>
        <a:p>
          <a:r>
            <a:rPr lang="es-ES" b="1" dirty="0" smtClean="0">
              <a:solidFill>
                <a:srgbClr val="000000"/>
              </a:solidFill>
            </a:rPr>
            <a:t>Infección Aguda</a:t>
          </a:r>
        </a:p>
        <a:p>
          <a:r>
            <a:rPr lang="es-ES" b="1" dirty="0" smtClean="0">
              <a:solidFill>
                <a:srgbClr val="000000"/>
              </a:solidFill>
            </a:rPr>
            <a:t>VHE</a:t>
          </a:r>
          <a:endParaRPr lang="es-ES" b="1" dirty="0">
            <a:solidFill>
              <a:srgbClr val="000000"/>
            </a:solidFill>
          </a:endParaRPr>
        </a:p>
      </dgm:t>
    </dgm:pt>
    <dgm:pt modelId="{B3DB5D1A-8015-BC4A-94FC-8E05F5B5AEED}" type="parTrans" cxnId="{FB5C3FCE-1844-834C-BCC1-6C77176BFAE0}">
      <dgm:prSet/>
      <dgm:spPr/>
      <dgm:t>
        <a:bodyPr/>
        <a:lstStyle/>
        <a:p>
          <a:endParaRPr lang="es-ES"/>
        </a:p>
      </dgm:t>
    </dgm:pt>
    <dgm:pt modelId="{DCBDFB68-F01C-0546-BCCC-7CF1DD81FF63}" type="sibTrans" cxnId="{FB5C3FCE-1844-834C-BCC1-6C77176BFAE0}">
      <dgm:prSet/>
      <dgm:spPr/>
      <dgm:t>
        <a:bodyPr/>
        <a:lstStyle/>
        <a:p>
          <a:endParaRPr lang="es-ES"/>
        </a:p>
      </dgm:t>
    </dgm:pt>
    <dgm:pt modelId="{A7184763-7AD7-4147-92E0-4DA2CE364611}">
      <dgm:prSet phldrT="[Texto]"/>
      <dgm:spPr/>
      <dgm:t>
        <a:bodyPr/>
        <a:lstStyle/>
        <a:p>
          <a:r>
            <a:rPr lang="es-ES" b="1" smtClean="0">
              <a:solidFill>
                <a:schemeClr val="tx1"/>
              </a:solidFill>
            </a:rPr>
            <a:t>Sintomático</a:t>
          </a:r>
          <a:endParaRPr lang="es-ES" b="1" dirty="0">
            <a:solidFill>
              <a:schemeClr val="tx1"/>
            </a:solidFill>
          </a:endParaRPr>
        </a:p>
      </dgm:t>
    </dgm:pt>
    <dgm:pt modelId="{542175BD-C548-814B-A0CF-0C39B091A575}" type="parTrans" cxnId="{4625646C-48C1-ED49-A0DE-ADBC3E9D150A}">
      <dgm:prSet/>
      <dgm:spPr/>
      <dgm:t>
        <a:bodyPr/>
        <a:lstStyle/>
        <a:p>
          <a:endParaRPr lang="es-ES"/>
        </a:p>
      </dgm:t>
    </dgm:pt>
    <dgm:pt modelId="{86B073D1-3AD5-FA4A-99E9-018A818C0425}" type="sibTrans" cxnId="{4625646C-48C1-ED49-A0DE-ADBC3E9D150A}">
      <dgm:prSet/>
      <dgm:spPr/>
      <dgm:t>
        <a:bodyPr/>
        <a:lstStyle/>
        <a:p>
          <a:endParaRPr lang="es-ES"/>
        </a:p>
      </dgm:t>
    </dgm:pt>
    <dgm:pt modelId="{50D5B921-A23D-AB45-A6E7-EB5A0D9118B9}">
      <dgm:prSet phldrT="[Texto]" custT="1"/>
      <dgm:spPr/>
      <dgm:t>
        <a:bodyPr/>
        <a:lstStyle/>
        <a:p>
          <a:pPr algn="ctr"/>
          <a:r>
            <a:rPr lang="es-ES" sz="2200" b="1" dirty="0" err="1" smtClean="0">
              <a:solidFill>
                <a:srgbClr val="000000"/>
              </a:solidFill>
            </a:rPr>
            <a:t>Ribavirina</a:t>
          </a:r>
          <a:endParaRPr lang="es-ES" sz="1600" b="1" dirty="0" smtClean="0">
            <a:solidFill>
              <a:srgbClr val="000000"/>
            </a:solidFill>
          </a:endParaRPr>
        </a:p>
        <a:p>
          <a:pPr algn="l"/>
          <a:r>
            <a:rPr lang="es-ES" sz="1400" dirty="0" smtClean="0">
              <a:solidFill>
                <a:srgbClr val="000000"/>
              </a:solidFill>
            </a:rPr>
            <a:t>1) Grave</a:t>
          </a:r>
        </a:p>
        <a:p>
          <a:pPr algn="l"/>
          <a:r>
            <a:rPr lang="es-ES" sz="1400" dirty="0" smtClean="0">
              <a:solidFill>
                <a:srgbClr val="000000"/>
              </a:solidFill>
            </a:rPr>
            <a:t>2) </a:t>
          </a:r>
          <a:r>
            <a:rPr lang="es-ES" sz="1400" dirty="0" err="1" smtClean="0">
              <a:solidFill>
                <a:srgbClr val="000000"/>
              </a:solidFill>
            </a:rPr>
            <a:t>Hep.Agudo</a:t>
          </a:r>
          <a:r>
            <a:rPr lang="es-ES" sz="1400" dirty="0" smtClean="0">
              <a:solidFill>
                <a:srgbClr val="000000"/>
              </a:solidFill>
            </a:rPr>
            <a:t> en crónico</a:t>
          </a:r>
          <a:endParaRPr lang="es-ES" sz="1400" dirty="0">
            <a:solidFill>
              <a:srgbClr val="000000"/>
            </a:solidFill>
          </a:endParaRPr>
        </a:p>
      </dgm:t>
    </dgm:pt>
    <dgm:pt modelId="{68B1866A-E810-B14F-B00B-ED57670C0544}" type="parTrans" cxnId="{C8FF8684-0780-FD47-86BA-919D26826A35}">
      <dgm:prSet/>
      <dgm:spPr/>
      <dgm:t>
        <a:bodyPr/>
        <a:lstStyle/>
        <a:p>
          <a:endParaRPr lang="es-ES"/>
        </a:p>
      </dgm:t>
    </dgm:pt>
    <dgm:pt modelId="{51020456-0FA4-5A49-AA41-D63595DF5923}" type="sibTrans" cxnId="{C8FF8684-0780-FD47-86BA-919D26826A35}">
      <dgm:prSet/>
      <dgm:spPr/>
      <dgm:t>
        <a:bodyPr/>
        <a:lstStyle/>
        <a:p>
          <a:endParaRPr lang="es-ES"/>
        </a:p>
      </dgm:t>
    </dgm:pt>
    <dgm:pt modelId="{2E65D4D9-46E4-3E49-9BA2-6572C6C99E96}">
      <dgm:prSet phldrT="[Texto]"/>
      <dgm:spPr/>
      <dgm:t>
        <a:bodyPr/>
        <a:lstStyle/>
        <a:p>
          <a:r>
            <a:rPr lang="es-ES" b="1" dirty="0" smtClean="0">
              <a:solidFill>
                <a:srgbClr val="000000"/>
              </a:solidFill>
            </a:rPr>
            <a:t>Trasplante</a:t>
          </a:r>
        </a:p>
        <a:p>
          <a:r>
            <a:rPr lang="es-ES" b="1" dirty="0" smtClean="0">
              <a:solidFill>
                <a:srgbClr val="000000"/>
              </a:solidFill>
            </a:rPr>
            <a:t>Si</a:t>
          </a:r>
          <a:r>
            <a:rPr lang="es-ES" b="1" baseline="0" dirty="0" smtClean="0">
              <a:solidFill>
                <a:srgbClr val="000000"/>
              </a:solidFill>
            </a:rPr>
            <a:t> INM bajar dosis</a:t>
          </a:r>
          <a:endParaRPr lang="es-ES" b="1" dirty="0">
            <a:solidFill>
              <a:srgbClr val="000000"/>
            </a:solidFill>
          </a:endParaRPr>
        </a:p>
      </dgm:t>
    </dgm:pt>
    <dgm:pt modelId="{525C3468-3CD7-6043-A710-2D707937794C}" type="parTrans" cxnId="{69DED0E2-543C-174B-B3C3-50F06EAFA03E}">
      <dgm:prSet/>
      <dgm:spPr/>
      <dgm:t>
        <a:bodyPr/>
        <a:lstStyle/>
        <a:p>
          <a:endParaRPr lang="es-ES"/>
        </a:p>
      </dgm:t>
    </dgm:pt>
    <dgm:pt modelId="{D10001EF-2184-4C4B-B326-7FA6864D4E85}" type="sibTrans" cxnId="{69DED0E2-543C-174B-B3C3-50F06EAFA03E}">
      <dgm:prSet/>
      <dgm:spPr/>
      <dgm:t>
        <a:bodyPr/>
        <a:lstStyle/>
        <a:p>
          <a:endParaRPr lang="es-ES"/>
        </a:p>
      </dgm:t>
    </dgm:pt>
    <dgm:pt modelId="{07F2F0F9-1C2B-6440-9C19-39C8370C41A5}" type="pres">
      <dgm:prSet presAssocID="{B0C4A4B7-9AC5-C341-B022-14A3B3638B1B}" presName="cycle" presStyleCnt="0">
        <dgm:presLayoutVars>
          <dgm:chMax val="1"/>
          <dgm:dir/>
          <dgm:animLvl val="ctr"/>
          <dgm:resizeHandles val="exact"/>
        </dgm:presLayoutVars>
      </dgm:prSet>
      <dgm:spPr/>
      <dgm:t>
        <a:bodyPr/>
        <a:lstStyle/>
        <a:p>
          <a:endParaRPr lang="es-ES"/>
        </a:p>
      </dgm:t>
    </dgm:pt>
    <dgm:pt modelId="{D44CA9C3-B2DD-6F48-BC1B-B9AE7A33DB78}" type="pres">
      <dgm:prSet presAssocID="{782E8F2A-C86B-1842-A156-EF4059FF8C6F}" presName="centerShape" presStyleLbl="node0" presStyleIdx="0" presStyleCnt="1"/>
      <dgm:spPr/>
      <dgm:t>
        <a:bodyPr/>
        <a:lstStyle/>
        <a:p>
          <a:endParaRPr lang="es-ES"/>
        </a:p>
      </dgm:t>
    </dgm:pt>
    <dgm:pt modelId="{FD58DA22-B5FC-3843-8756-7A25BFF33FA2}" type="pres">
      <dgm:prSet presAssocID="{542175BD-C548-814B-A0CF-0C39B091A575}" presName="parTrans" presStyleLbl="bgSibTrans2D1" presStyleIdx="0" presStyleCnt="3"/>
      <dgm:spPr/>
      <dgm:t>
        <a:bodyPr/>
        <a:lstStyle/>
        <a:p>
          <a:endParaRPr lang="es-ES"/>
        </a:p>
      </dgm:t>
    </dgm:pt>
    <dgm:pt modelId="{804D87CB-25D2-2140-8BA0-926C34AA09FE}" type="pres">
      <dgm:prSet presAssocID="{A7184763-7AD7-4147-92E0-4DA2CE364611}" presName="node" presStyleLbl="node1" presStyleIdx="0" presStyleCnt="3">
        <dgm:presLayoutVars>
          <dgm:bulletEnabled val="1"/>
        </dgm:presLayoutVars>
      </dgm:prSet>
      <dgm:spPr/>
      <dgm:t>
        <a:bodyPr/>
        <a:lstStyle/>
        <a:p>
          <a:endParaRPr lang="es-ES"/>
        </a:p>
      </dgm:t>
    </dgm:pt>
    <dgm:pt modelId="{8E6EF09A-E11D-D14F-9C80-C30CF77C9515}" type="pres">
      <dgm:prSet presAssocID="{68B1866A-E810-B14F-B00B-ED57670C0544}" presName="parTrans" presStyleLbl="bgSibTrans2D1" presStyleIdx="1" presStyleCnt="3"/>
      <dgm:spPr/>
      <dgm:t>
        <a:bodyPr/>
        <a:lstStyle/>
        <a:p>
          <a:endParaRPr lang="es-ES"/>
        </a:p>
      </dgm:t>
    </dgm:pt>
    <dgm:pt modelId="{85E958FF-0D33-6645-9EBF-B6162715018A}" type="pres">
      <dgm:prSet presAssocID="{50D5B921-A23D-AB45-A6E7-EB5A0D9118B9}" presName="node" presStyleLbl="node1" presStyleIdx="1" presStyleCnt="3">
        <dgm:presLayoutVars>
          <dgm:bulletEnabled val="1"/>
        </dgm:presLayoutVars>
      </dgm:prSet>
      <dgm:spPr/>
      <dgm:t>
        <a:bodyPr/>
        <a:lstStyle/>
        <a:p>
          <a:endParaRPr lang="es-ES"/>
        </a:p>
      </dgm:t>
    </dgm:pt>
    <dgm:pt modelId="{BFD125BE-F36D-A24B-93D9-36E2C0A2C00B}" type="pres">
      <dgm:prSet presAssocID="{525C3468-3CD7-6043-A710-2D707937794C}" presName="parTrans" presStyleLbl="bgSibTrans2D1" presStyleIdx="2" presStyleCnt="3"/>
      <dgm:spPr/>
      <dgm:t>
        <a:bodyPr/>
        <a:lstStyle/>
        <a:p>
          <a:endParaRPr lang="es-ES"/>
        </a:p>
      </dgm:t>
    </dgm:pt>
    <dgm:pt modelId="{CC71BAC4-2FD4-CC42-9DA8-59A81A055EEC}" type="pres">
      <dgm:prSet presAssocID="{2E65D4D9-46E4-3E49-9BA2-6572C6C99E96}" presName="node" presStyleLbl="node1" presStyleIdx="2" presStyleCnt="3">
        <dgm:presLayoutVars>
          <dgm:bulletEnabled val="1"/>
        </dgm:presLayoutVars>
      </dgm:prSet>
      <dgm:spPr/>
      <dgm:t>
        <a:bodyPr/>
        <a:lstStyle/>
        <a:p>
          <a:endParaRPr lang="es-ES"/>
        </a:p>
      </dgm:t>
    </dgm:pt>
  </dgm:ptLst>
  <dgm:cxnLst>
    <dgm:cxn modelId="{A3AEB039-6076-A74A-9F94-9912F64F6364}" type="presOf" srcId="{525C3468-3CD7-6043-A710-2D707937794C}" destId="{BFD125BE-F36D-A24B-93D9-36E2C0A2C00B}" srcOrd="0" destOrd="0" presId="urn:microsoft.com/office/officeart/2005/8/layout/radial4"/>
    <dgm:cxn modelId="{4C387C35-BF0C-3D4D-AE23-748829004D2C}" type="presOf" srcId="{782E8F2A-C86B-1842-A156-EF4059FF8C6F}" destId="{D44CA9C3-B2DD-6F48-BC1B-B9AE7A33DB78}" srcOrd="0" destOrd="0" presId="urn:microsoft.com/office/officeart/2005/8/layout/radial4"/>
    <dgm:cxn modelId="{4A338951-F072-854D-89FA-5C889B11E280}" type="presOf" srcId="{542175BD-C548-814B-A0CF-0C39B091A575}" destId="{FD58DA22-B5FC-3843-8756-7A25BFF33FA2}" srcOrd="0" destOrd="0" presId="urn:microsoft.com/office/officeart/2005/8/layout/radial4"/>
    <dgm:cxn modelId="{C9A866D4-6CEA-934C-A9A9-0701CB6A2273}" type="presOf" srcId="{A7184763-7AD7-4147-92E0-4DA2CE364611}" destId="{804D87CB-25D2-2140-8BA0-926C34AA09FE}" srcOrd="0" destOrd="0" presId="urn:microsoft.com/office/officeart/2005/8/layout/radial4"/>
    <dgm:cxn modelId="{7AA29869-B7C6-5A47-8755-4B9E8040A0AB}" type="presOf" srcId="{50D5B921-A23D-AB45-A6E7-EB5A0D9118B9}" destId="{85E958FF-0D33-6645-9EBF-B6162715018A}" srcOrd="0" destOrd="0" presId="urn:microsoft.com/office/officeart/2005/8/layout/radial4"/>
    <dgm:cxn modelId="{C8FF8684-0780-FD47-86BA-919D26826A35}" srcId="{782E8F2A-C86B-1842-A156-EF4059FF8C6F}" destId="{50D5B921-A23D-AB45-A6E7-EB5A0D9118B9}" srcOrd="1" destOrd="0" parTransId="{68B1866A-E810-B14F-B00B-ED57670C0544}" sibTransId="{51020456-0FA4-5A49-AA41-D63595DF5923}"/>
    <dgm:cxn modelId="{7A70E19E-BAFD-2646-94FF-4AA01D6D47B2}" type="presOf" srcId="{2E65D4D9-46E4-3E49-9BA2-6572C6C99E96}" destId="{CC71BAC4-2FD4-CC42-9DA8-59A81A055EEC}" srcOrd="0" destOrd="0" presId="urn:microsoft.com/office/officeart/2005/8/layout/radial4"/>
    <dgm:cxn modelId="{4625646C-48C1-ED49-A0DE-ADBC3E9D150A}" srcId="{782E8F2A-C86B-1842-A156-EF4059FF8C6F}" destId="{A7184763-7AD7-4147-92E0-4DA2CE364611}" srcOrd="0" destOrd="0" parTransId="{542175BD-C548-814B-A0CF-0C39B091A575}" sibTransId="{86B073D1-3AD5-FA4A-99E9-018A818C0425}"/>
    <dgm:cxn modelId="{FB5C3FCE-1844-834C-BCC1-6C77176BFAE0}" srcId="{B0C4A4B7-9AC5-C341-B022-14A3B3638B1B}" destId="{782E8F2A-C86B-1842-A156-EF4059FF8C6F}" srcOrd="0" destOrd="0" parTransId="{B3DB5D1A-8015-BC4A-94FC-8E05F5B5AEED}" sibTransId="{DCBDFB68-F01C-0546-BCCC-7CF1DD81FF63}"/>
    <dgm:cxn modelId="{69DED0E2-543C-174B-B3C3-50F06EAFA03E}" srcId="{782E8F2A-C86B-1842-A156-EF4059FF8C6F}" destId="{2E65D4D9-46E4-3E49-9BA2-6572C6C99E96}" srcOrd="2" destOrd="0" parTransId="{525C3468-3CD7-6043-A710-2D707937794C}" sibTransId="{D10001EF-2184-4C4B-B326-7FA6864D4E85}"/>
    <dgm:cxn modelId="{FDCE5E00-C2A5-D948-9725-2BBF965D51F8}" type="presOf" srcId="{68B1866A-E810-B14F-B00B-ED57670C0544}" destId="{8E6EF09A-E11D-D14F-9C80-C30CF77C9515}" srcOrd="0" destOrd="0" presId="urn:microsoft.com/office/officeart/2005/8/layout/radial4"/>
    <dgm:cxn modelId="{6DEAE4B9-891D-A645-9271-039127F98E3B}" type="presOf" srcId="{B0C4A4B7-9AC5-C341-B022-14A3B3638B1B}" destId="{07F2F0F9-1C2B-6440-9C19-39C8370C41A5}" srcOrd="0" destOrd="0" presId="urn:microsoft.com/office/officeart/2005/8/layout/radial4"/>
    <dgm:cxn modelId="{544B8017-257E-624A-867B-36574F120DFF}" type="presParOf" srcId="{07F2F0F9-1C2B-6440-9C19-39C8370C41A5}" destId="{D44CA9C3-B2DD-6F48-BC1B-B9AE7A33DB78}" srcOrd="0" destOrd="0" presId="urn:microsoft.com/office/officeart/2005/8/layout/radial4"/>
    <dgm:cxn modelId="{36F513CA-4AA9-A64A-96DC-0919014CB1A7}" type="presParOf" srcId="{07F2F0F9-1C2B-6440-9C19-39C8370C41A5}" destId="{FD58DA22-B5FC-3843-8756-7A25BFF33FA2}" srcOrd="1" destOrd="0" presId="urn:microsoft.com/office/officeart/2005/8/layout/radial4"/>
    <dgm:cxn modelId="{E3D4CD0A-1E74-224F-A182-DE6DDE852043}" type="presParOf" srcId="{07F2F0F9-1C2B-6440-9C19-39C8370C41A5}" destId="{804D87CB-25D2-2140-8BA0-926C34AA09FE}" srcOrd="2" destOrd="0" presId="urn:microsoft.com/office/officeart/2005/8/layout/radial4"/>
    <dgm:cxn modelId="{AD57E1FE-EC37-F247-BF4D-4766AE9806F6}" type="presParOf" srcId="{07F2F0F9-1C2B-6440-9C19-39C8370C41A5}" destId="{8E6EF09A-E11D-D14F-9C80-C30CF77C9515}" srcOrd="3" destOrd="0" presId="urn:microsoft.com/office/officeart/2005/8/layout/radial4"/>
    <dgm:cxn modelId="{0F005507-8C25-1D45-ABF8-3133BC470921}" type="presParOf" srcId="{07F2F0F9-1C2B-6440-9C19-39C8370C41A5}" destId="{85E958FF-0D33-6645-9EBF-B6162715018A}" srcOrd="4" destOrd="0" presId="urn:microsoft.com/office/officeart/2005/8/layout/radial4"/>
    <dgm:cxn modelId="{2AD643BF-67B7-2847-A21C-94D7DD55034C}" type="presParOf" srcId="{07F2F0F9-1C2B-6440-9C19-39C8370C41A5}" destId="{BFD125BE-F36D-A24B-93D9-36E2C0A2C00B}" srcOrd="5" destOrd="0" presId="urn:microsoft.com/office/officeart/2005/8/layout/radial4"/>
    <dgm:cxn modelId="{5B536174-D87C-C249-BAB7-983A54DAD6BF}" type="presParOf" srcId="{07F2F0F9-1C2B-6440-9C19-39C8370C41A5}" destId="{CC71BAC4-2FD4-CC42-9DA8-59A81A055EEC}"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2999CD-5404-9B4E-9C6E-B2670C40B13A}"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s-ES"/>
        </a:p>
      </dgm:t>
    </dgm:pt>
    <dgm:pt modelId="{CB0A1F2D-04F9-F145-9E94-6C6B730AD1BE}">
      <dgm:prSet phldrT="[Texto]"/>
      <dgm:spPr/>
      <dgm:t>
        <a:bodyPr/>
        <a:lstStyle/>
        <a:p>
          <a:r>
            <a:rPr lang="es-ES" dirty="0" smtClean="0"/>
            <a:t>Mejoras en el agua potable y saneamiento de zonas endémicas.</a:t>
          </a:r>
          <a:endParaRPr lang="es-ES" dirty="0"/>
        </a:p>
      </dgm:t>
    </dgm:pt>
    <dgm:pt modelId="{AF829544-DCBC-EF46-A8DE-53700A3EA65B}" type="parTrans" cxnId="{D19F6BE0-5C31-DB40-9DBC-CA72A575E24D}">
      <dgm:prSet/>
      <dgm:spPr/>
      <dgm:t>
        <a:bodyPr/>
        <a:lstStyle/>
        <a:p>
          <a:endParaRPr lang="es-ES"/>
        </a:p>
      </dgm:t>
    </dgm:pt>
    <dgm:pt modelId="{06D578A2-09D5-1743-9641-E18C12A9D19B}" type="sibTrans" cxnId="{D19F6BE0-5C31-DB40-9DBC-CA72A575E24D}">
      <dgm:prSet/>
      <dgm:spPr/>
      <dgm:t>
        <a:bodyPr/>
        <a:lstStyle/>
        <a:p>
          <a:endParaRPr lang="es-ES"/>
        </a:p>
      </dgm:t>
    </dgm:pt>
    <dgm:pt modelId="{9CD765AF-3074-0E47-B7ED-D01D4C3C8BCF}">
      <dgm:prSet phldrT="[Texto]"/>
      <dgm:spPr/>
      <dgm:t>
        <a:bodyPr/>
        <a:lstStyle/>
        <a:p>
          <a:r>
            <a:rPr lang="es-ES" dirty="0" smtClean="0"/>
            <a:t>Inmunocomprometidas </a:t>
          </a:r>
          <a:r>
            <a:rPr lang="es-ES" dirty="0" smtClean="0"/>
            <a:t>y </a:t>
          </a:r>
          <a:r>
            <a:rPr lang="es-ES" dirty="0" err="1" smtClean="0"/>
            <a:t>hepatópatas</a:t>
          </a:r>
          <a:r>
            <a:rPr lang="es-ES" dirty="0" smtClean="0"/>
            <a:t> crónicos, evitar consumo de carne mal cocida y mariscos. (70ºC)</a:t>
          </a:r>
          <a:endParaRPr lang="es-ES" dirty="0"/>
        </a:p>
      </dgm:t>
    </dgm:pt>
    <dgm:pt modelId="{94F4C18C-4671-CD4E-8FC2-3DEA950D5A62}" type="parTrans" cxnId="{7895C616-0E56-4742-A15E-E446DA80546D}">
      <dgm:prSet/>
      <dgm:spPr/>
      <dgm:t>
        <a:bodyPr/>
        <a:lstStyle/>
        <a:p>
          <a:endParaRPr lang="es-ES"/>
        </a:p>
      </dgm:t>
    </dgm:pt>
    <dgm:pt modelId="{CD25A4A5-D73B-7044-9E9A-4CBD8A0D00FC}" type="sibTrans" cxnId="{7895C616-0E56-4742-A15E-E446DA80546D}">
      <dgm:prSet/>
      <dgm:spPr/>
      <dgm:t>
        <a:bodyPr/>
        <a:lstStyle/>
        <a:p>
          <a:endParaRPr lang="es-ES"/>
        </a:p>
      </dgm:t>
    </dgm:pt>
    <dgm:pt modelId="{E27BADC3-D7A7-164F-9B15-2B727EF5099B}">
      <dgm:prSet phldrT="[Texto]"/>
      <dgm:spPr/>
      <dgm:t>
        <a:bodyPr/>
        <a:lstStyle/>
        <a:p>
          <a:r>
            <a:rPr lang="es-ES" dirty="0" smtClean="0"/>
            <a:t>Vacuna</a:t>
          </a:r>
          <a:r>
            <a:rPr lang="es-ES" baseline="0" dirty="0" smtClean="0"/>
            <a:t> autorizada en China ( Eficacia 97%) </a:t>
          </a:r>
        </a:p>
        <a:p>
          <a:r>
            <a:rPr lang="es-ES" dirty="0" smtClean="0"/>
            <a:t>VHE 1 y 2</a:t>
          </a:r>
        </a:p>
        <a:p>
          <a:r>
            <a:rPr lang="es-ES" dirty="0" smtClean="0"/>
            <a:t>Evita Brotes </a:t>
          </a:r>
          <a:endParaRPr lang="es-ES" dirty="0"/>
        </a:p>
      </dgm:t>
    </dgm:pt>
    <dgm:pt modelId="{742207C1-ECED-3141-AE18-5C4D9D01847B}" type="parTrans" cxnId="{F5EE6A55-38DD-4E4B-A701-1D07BA3439C7}">
      <dgm:prSet/>
      <dgm:spPr/>
      <dgm:t>
        <a:bodyPr/>
        <a:lstStyle/>
        <a:p>
          <a:endParaRPr lang="es-ES"/>
        </a:p>
      </dgm:t>
    </dgm:pt>
    <dgm:pt modelId="{D4820C2A-6222-7045-8B75-5355FE8FA4C4}" type="sibTrans" cxnId="{F5EE6A55-38DD-4E4B-A701-1D07BA3439C7}">
      <dgm:prSet/>
      <dgm:spPr/>
      <dgm:t>
        <a:bodyPr/>
        <a:lstStyle/>
        <a:p>
          <a:endParaRPr lang="es-ES"/>
        </a:p>
      </dgm:t>
    </dgm:pt>
    <dgm:pt modelId="{1E745CB1-BCD4-5F41-9028-F80A45BE0A6F}" type="pres">
      <dgm:prSet presAssocID="{662999CD-5404-9B4E-9C6E-B2670C40B13A}" presName="linear" presStyleCnt="0">
        <dgm:presLayoutVars>
          <dgm:dir/>
          <dgm:resizeHandles val="exact"/>
        </dgm:presLayoutVars>
      </dgm:prSet>
      <dgm:spPr/>
      <dgm:t>
        <a:bodyPr/>
        <a:lstStyle/>
        <a:p>
          <a:endParaRPr lang="es-ES"/>
        </a:p>
      </dgm:t>
    </dgm:pt>
    <dgm:pt modelId="{A2D3A065-4702-2B42-8E55-AFED2B8B76C9}" type="pres">
      <dgm:prSet presAssocID="{CB0A1F2D-04F9-F145-9E94-6C6B730AD1BE}" presName="comp" presStyleCnt="0"/>
      <dgm:spPr/>
    </dgm:pt>
    <dgm:pt modelId="{02BA18B4-4324-AF49-B6FE-6DB41A3F208D}" type="pres">
      <dgm:prSet presAssocID="{CB0A1F2D-04F9-F145-9E94-6C6B730AD1BE}" presName="box" presStyleLbl="node1" presStyleIdx="0" presStyleCnt="3"/>
      <dgm:spPr/>
      <dgm:t>
        <a:bodyPr/>
        <a:lstStyle/>
        <a:p>
          <a:endParaRPr lang="es-ES"/>
        </a:p>
      </dgm:t>
    </dgm:pt>
    <dgm:pt modelId="{0D9DA452-6C33-5946-A4A7-F6D643AF62A5}" type="pres">
      <dgm:prSet presAssocID="{CB0A1F2D-04F9-F145-9E94-6C6B730AD1BE}" presName="img" presStyleLbl="fgImgPlace1" presStyleIdx="0" presStyleCnt="3"/>
      <dgm:spPr>
        <a:blipFill rotWithShape="1">
          <a:blip xmlns:r="http://schemas.openxmlformats.org/officeDocument/2006/relationships" r:embed="rId1"/>
          <a:stretch>
            <a:fillRect/>
          </a:stretch>
        </a:blipFill>
      </dgm:spPr>
    </dgm:pt>
    <dgm:pt modelId="{E258DB2C-289B-824E-A6EA-0A60ED6DC228}" type="pres">
      <dgm:prSet presAssocID="{CB0A1F2D-04F9-F145-9E94-6C6B730AD1BE}" presName="text" presStyleLbl="node1" presStyleIdx="0" presStyleCnt="3">
        <dgm:presLayoutVars>
          <dgm:bulletEnabled val="1"/>
        </dgm:presLayoutVars>
      </dgm:prSet>
      <dgm:spPr/>
      <dgm:t>
        <a:bodyPr/>
        <a:lstStyle/>
        <a:p>
          <a:endParaRPr lang="es-ES"/>
        </a:p>
      </dgm:t>
    </dgm:pt>
    <dgm:pt modelId="{E9B35E75-3254-934A-A72B-09EED3117DCD}" type="pres">
      <dgm:prSet presAssocID="{06D578A2-09D5-1743-9641-E18C12A9D19B}" presName="spacer" presStyleCnt="0"/>
      <dgm:spPr/>
    </dgm:pt>
    <dgm:pt modelId="{36EE27B3-D86D-9A4E-8935-106C13F6485A}" type="pres">
      <dgm:prSet presAssocID="{9CD765AF-3074-0E47-B7ED-D01D4C3C8BCF}" presName="comp" presStyleCnt="0"/>
      <dgm:spPr/>
    </dgm:pt>
    <dgm:pt modelId="{94DC1310-EBEB-044D-B666-0C6CE9E107EA}" type="pres">
      <dgm:prSet presAssocID="{9CD765AF-3074-0E47-B7ED-D01D4C3C8BCF}" presName="box" presStyleLbl="node1" presStyleIdx="1" presStyleCnt="3"/>
      <dgm:spPr/>
      <dgm:t>
        <a:bodyPr/>
        <a:lstStyle/>
        <a:p>
          <a:endParaRPr lang="es-ES"/>
        </a:p>
      </dgm:t>
    </dgm:pt>
    <dgm:pt modelId="{921EDAC3-9D22-9441-B2CB-9DCF5A2C6386}" type="pres">
      <dgm:prSet presAssocID="{9CD765AF-3074-0E47-B7ED-D01D4C3C8BCF}" presName="img" presStyleLbl="fgImgPlace1" presStyleIdx="1" presStyleCnt="3"/>
      <dgm:spPr>
        <a:blipFill rotWithShape="1">
          <a:blip xmlns:r="http://schemas.openxmlformats.org/officeDocument/2006/relationships" r:embed="rId2"/>
          <a:stretch>
            <a:fillRect/>
          </a:stretch>
        </a:blipFill>
      </dgm:spPr>
    </dgm:pt>
    <dgm:pt modelId="{82E1F568-764B-9147-99AF-320A7D6A619F}" type="pres">
      <dgm:prSet presAssocID="{9CD765AF-3074-0E47-B7ED-D01D4C3C8BCF}" presName="text" presStyleLbl="node1" presStyleIdx="1" presStyleCnt="3">
        <dgm:presLayoutVars>
          <dgm:bulletEnabled val="1"/>
        </dgm:presLayoutVars>
      </dgm:prSet>
      <dgm:spPr/>
      <dgm:t>
        <a:bodyPr/>
        <a:lstStyle/>
        <a:p>
          <a:endParaRPr lang="es-ES"/>
        </a:p>
      </dgm:t>
    </dgm:pt>
    <dgm:pt modelId="{C6E58A12-5652-2D42-93FD-37D8D9CDA2BF}" type="pres">
      <dgm:prSet presAssocID="{CD25A4A5-D73B-7044-9E9A-4CBD8A0D00FC}" presName="spacer" presStyleCnt="0"/>
      <dgm:spPr/>
    </dgm:pt>
    <dgm:pt modelId="{35B90854-0FBE-1B4E-9FCB-81693C8820B6}" type="pres">
      <dgm:prSet presAssocID="{E27BADC3-D7A7-164F-9B15-2B727EF5099B}" presName="comp" presStyleCnt="0"/>
      <dgm:spPr/>
    </dgm:pt>
    <dgm:pt modelId="{894A46C8-A762-AF4A-841B-D99E454ABD76}" type="pres">
      <dgm:prSet presAssocID="{E27BADC3-D7A7-164F-9B15-2B727EF5099B}" presName="box" presStyleLbl="node1" presStyleIdx="2" presStyleCnt="3"/>
      <dgm:spPr/>
      <dgm:t>
        <a:bodyPr/>
        <a:lstStyle/>
        <a:p>
          <a:endParaRPr lang="es-ES"/>
        </a:p>
      </dgm:t>
    </dgm:pt>
    <dgm:pt modelId="{778B9A05-87AC-9D42-9AFF-20B8C33B1397}" type="pres">
      <dgm:prSet presAssocID="{E27BADC3-D7A7-164F-9B15-2B727EF5099B}" presName="img" presStyleLbl="fgImgPlace1" presStyleIdx="2" presStyleCnt="3"/>
      <dgm:spPr>
        <a:blipFill rotWithShape="1">
          <a:blip xmlns:r="http://schemas.openxmlformats.org/officeDocument/2006/relationships" r:embed="rId3"/>
          <a:stretch>
            <a:fillRect/>
          </a:stretch>
        </a:blipFill>
      </dgm:spPr>
    </dgm:pt>
    <dgm:pt modelId="{56AD56E3-1F81-D14A-87DD-FAE8A95A6E27}" type="pres">
      <dgm:prSet presAssocID="{E27BADC3-D7A7-164F-9B15-2B727EF5099B}" presName="text" presStyleLbl="node1" presStyleIdx="2" presStyleCnt="3">
        <dgm:presLayoutVars>
          <dgm:bulletEnabled val="1"/>
        </dgm:presLayoutVars>
      </dgm:prSet>
      <dgm:spPr/>
      <dgm:t>
        <a:bodyPr/>
        <a:lstStyle/>
        <a:p>
          <a:endParaRPr lang="es-ES"/>
        </a:p>
      </dgm:t>
    </dgm:pt>
  </dgm:ptLst>
  <dgm:cxnLst>
    <dgm:cxn modelId="{D19F6BE0-5C31-DB40-9DBC-CA72A575E24D}" srcId="{662999CD-5404-9B4E-9C6E-B2670C40B13A}" destId="{CB0A1F2D-04F9-F145-9E94-6C6B730AD1BE}" srcOrd="0" destOrd="0" parTransId="{AF829544-DCBC-EF46-A8DE-53700A3EA65B}" sibTransId="{06D578A2-09D5-1743-9641-E18C12A9D19B}"/>
    <dgm:cxn modelId="{8A93A7AB-20F1-4043-96D4-A0C86F41F0D4}" type="presOf" srcId="{9CD765AF-3074-0E47-B7ED-D01D4C3C8BCF}" destId="{82E1F568-764B-9147-99AF-320A7D6A619F}" srcOrd="1" destOrd="0" presId="urn:microsoft.com/office/officeart/2005/8/layout/vList4"/>
    <dgm:cxn modelId="{9F6CFB42-42D2-E24C-B3DB-51BB3DA60ABE}" type="presOf" srcId="{CB0A1F2D-04F9-F145-9E94-6C6B730AD1BE}" destId="{02BA18B4-4324-AF49-B6FE-6DB41A3F208D}" srcOrd="0" destOrd="0" presId="urn:microsoft.com/office/officeart/2005/8/layout/vList4"/>
    <dgm:cxn modelId="{F5EE6A55-38DD-4E4B-A701-1D07BA3439C7}" srcId="{662999CD-5404-9B4E-9C6E-B2670C40B13A}" destId="{E27BADC3-D7A7-164F-9B15-2B727EF5099B}" srcOrd="2" destOrd="0" parTransId="{742207C1-ECED-3141-AE18-5C4D9D01847B}" sibTransId="{D4820C2A-6222-7045-8B75-5355FE8FA4C4}"/>
    <dgm:cxn modelId="{88F2A938-AE48-6944-9576-DD9D43D8DDD5}" type="presOf" srcId="{662999CD-5404-9B4E-9C6E-B2670C40B13A}" destId="{1E745CB1-BCD4-5F41-9028-F80A45BE0A6F}" srcOrd="0" destOrd="0" presId="urn:microsoft.com/office/officeart/2005/8/layout/vList4"/>
    <dgm:cxn modelId="{546AA5B1-7976-A447-919B-259377B8D41A}" type="presOf" srcId="{E27BADC3-D7A7-164F-9B15-2B727EF5099B}" destId="{894A46C8-A762-AF4A-841B-D99E454ABD76}" srcOrd="0" destOrd="0" presId="urn:microsoft.com/office/officeart/2005/8/layout/vList4"/>
    <dgm:cxn modelId="{BC37F583-9148-AB4D-B31B-3ABD7CEA0F29}" type="presOf" srcId="{E27BADC3-D7A7-164F-9B15-2B727EF5099B}" destId="{56AD56E3-1F81-D14A-87DD-FAE8A95A6E27}" srcOrd="1" destOrd="0" presId="urn:microsoft.com/office/officeart/2005/8/layout/vList4"/>
    <dgm:cxn modelId="{CE6F3A15-BD07-5E4F-A55E-1BFC6C75DD93}" type="presOf" srcId="{CB0A1F2D-04F9-F145-9E94-6C6B730AD1BE}" destId="{E258DB2C-289B-824E-A6EA-0A60ED6DC228}" srcOrd="1" destOrd="0" presId="urn:microsoft.com/office/officeart/2005/8/layout/vList4"/>
    <dgm:cxn modelId="{7895C616-0E56-4742-A15E-E446DA80546D}" srcId="{662999CD-5404-9B4E-9C6E-B2670C40B13A}" destId="{9CD765AF-3074-0E47-B7ED-D01D4C3C8BCF}" srcOrd="1" destOrd="0" parTransId="{94F4C18C-4671-CD4E-8FC2-3DEA950D5A62}" sibTransId="{CD25A4A5-D73B-7044-9E9A-4CBD8A0D00FC}"/>
    <dgm:cxn modelId="{0316DA70-31FE-1F43-9726-C5F1E6816443}" type="presOf" srcId="{9CD765AF-3074-0E47-B7ED-D01D4C3C8BCF}" destId="{94DC1310-EBEB-044D-B666-0C6CE9E107EA}" srcOrd="0" destOrd="0" presId="urn:microsoft.com/office/officeart/2005/8/layout/vList4"/>
    <dgm:cxn modelId="{9F1B8CA9-D920-174F-B648-91E7E9E55A53}" type="presParOf" srcId="{1E745CB1-BCD4-5F41-9028-F80A45BE0A6F}" destId="{A2D3A065-4702-2B42-8E55-AFED2B8B76C9}" srcOrd="0" destOrd="0" presId="urn:microsoft.com/office/officeart/2005/8/layout/vList4"/>
    <dgm:cxn modelId="{6B7F06D9-D231-AA4E-8EDD-60F6180768BC}" type="presParOf" srcId="{A2D3A065-4702-2B42-8E55-AFED2B8B76C9}" destId="{02BA18B4-4324-AF49-B6FE-6DB41A3F208D}" srcOrd="0" destOrd="0" presId="urn:microsoft.com/office/officeart/2005/8/layout/vList4"/>
    <dgm:cxn modelId="{89CA839A-C9EE-EA49-AC14-B9B687114698}" type="presParOf" srcId="{A2D3A065-4702-2B42-8E55-AFED2B8B76C9}" destId="{0D9DA452-6C33-5946-A4A7-F6D643AF62A5}" srcOrd="1" destOrd="0" presId="urn:microsoft.com/office/officeart/2005/8/layout/vList4"/>
    <dgm:cxn modelId="{8570EF22-4DBB-0E4B-83F9-A3E3B785F0B7}" type="presParOf" srcId="{A2D3A065-4702-2B42-8E55-AFED2B8B76C9}" destId="{E258DB2C-289B-824E-A6EA-0A60ED6DC228}" srcOrd="2" destOrd="0" presId="urn:microsoft.com/office/officeart/2005/8/layout/vList4"/>
    <dgm:cxn modelId="{E714F29C-1369-244F-8488-5C6429BF0545}" type="presParOf" srcId="{1E745CB1-BCD4-5F41-9028-F80A45BE0A6F}" destId="{E9B35E75-3254-934A-A72B-09EED3117DCD}" srcOrd="1" destOrd="0" presId="urn:microsoft.com/office/officeart/2005/8/layout/vList4"/>
    <dgm:cxn modelId="{05249BF9-6565-8D4D-A734-F0FA5C70767A}" type="presParOf" srcId="{1E745CB1-BCD4-5F41-9028-F80A45BE0A6F}" destId="{36EE27B3-D86D-9A4E-8935-106C13F6485A}" srcOrd="2" destOrd="0" presId="urn:microsoft.com/office/officeart/2005/8/layout/vList4"/>
    <dgm:cxn modelId="{9786749A-485E-8943-8F82-8D806E437F35}" type="presParOf" srcId="{36EE27B3-D86D-9A4E-8935-106C13F6485A}" destId="{94DC1310-EBEB-044D-B666-0C6CE9E107EA}" srcOrd="0" destOrd="0" presId="urn:microsoft.com/office/officeart/2005/8/layout/vList4"/>
    <dgm:cxn modelId="{AFDB11FF-1A90-3E45-B386-3F2EEBDBAF09}" type="presParOf" srcId="{36EE27B3-D86D-9A4E-8935-106C13F6485A}" destId="{921EDAC3-9D22-9441-B2CB-9DCF5A2C6386}" srcOrd="1" destOrd="0" presId="urn:microsoft.com/office/officeart/2005/8/layout/vList4"/>
    <dgm:cxn modelId="{FF549409-52F9-C347-B637-5FD67BBF3394}" type="presParOf" srcId="{36EE27B3-D86D-9A4E-8935-106C13F6485A}" destId="{82E1F568-764B-9147-99AF-320A7D6A619F}" srcOrd="2" destOrd="0" presId="urn:microsoft.com/office/officeart/2005/8/layout/vList4"/>
    <dgm:cxn modelId="{F3740A6A-7F76-8244-AEFB-D43DFDF26488}" type="presParOf" srcId="{1E745CB1-BCD4-5F41-9028-F80A45BE0A6F}" destId="{C6E58A12-5652-2D42-93FD-37D8D9CDA2BF}" srcOrd="3" destOrd="0" presId="urn:microsoft.com/office/officeart/2005/8/layout/vList4"/>
    <dgm:cxn modelId="{478C029E-D60C-8C40-9DB5-E6E1AF21A78C}" type="presParOf" srcId="{1E745CB1-BCD4-5F41-9028-F80A45BE0A6F}" destId="{35B90854-0FBE-1B4E-9FCB-81693C8820B6}" srcOrd="4" destOrd="0" presId="urn:microsoft.com/office/officeart/2005/8/layout/vList4"/>
    <dgm:cxn modelId="{770116CE-1087-6241-9FC1-780B93731CA5}" type="presParOf" srcId="{35B90854-0FBE-1B4E-9FCB-81693C8820B6}" destId="{894A46C8-A762-AF4A-841B-D99E454ABD76}" srcOrd="0" destOrd="0" presId="urn:microsoft.com/office/officeart/2005/8/layout/vList4"/>
    <dgm:cxn modelId="{4BE5C2A8-168F-0747-9CDE-368D84FE48A5}" type="presParOf" srcId="{35B90854-0FBE-1B4E-9FCB-81693C8820B6}" destId="{778B9A05-87AC-9D42-9AFF-20B8C33B1397}" srcOrd="1" destOrd="0" presId="urn:microsoft.com/office/officeart/2005/8/layout/vList4"/>
    <dgm:cxn modelId="{4FD41A38-FE71-4846-9030-EBF3C363D0BF}" type="presParOf" srcId="{35B90854-0FBE-1B4E-9FCB-81693C8820B6}" destId="{56AD56E3-1F81-D14A-87DD-FAE8A95A6E2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B7108-DE49-4363-ACAB-75C4E5B071FD}">
      <dsp:nvSpPr>
        <dsp:cNvPr id="0" name=""/>
        <dsp:cNvSpPr/>
      </dsp:nvSpPr>
      <dsp:spPr>
        <a:xfrm>
          <a:off x="1748064" y="15710"/>
          <a:ext cx="3342605" cy="2005563"/>
        </a:xfrm>
        <a:prstGeom prst="rect">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s-NI" sz="4000" kern="1200" dirty="0">
            <a:solidFill>
              <a:srgbClr val="CC0099"/>
            </a:solidFill>
          </a:endParaRPr>
        </a:p>
      </dsp:txBody>
      <dsp:txXfrm>
        <a:off x="1748064" y="15710"/>
        <a:ext cx="3342605" cy="2005563"/>
      </dsp:txXfrm>
    </dsp:sp>
    <dsp:sp modelId="{B7508B63-4199-41DC-8C3F-3FCDEF89B145}">
      <dsp:nvSpPr>
        <dsp:cNvPr id="0" name=""/>
        <dsp:cNvSpPr/>
      </dsp:nvSpPr>
      <dsp:spPr>
        <a:xfrm>
          <a:off x="5973585" y="124211"/>
          <a:ext cx="3342605" cy="2005563"/>
        </a:xfrm>
        <a:prstGeom prst="rect">
          <a:avLst/>
        </a:prstGeom>
        <a:noFill/>
        <a:ln>
          <a:solidFill>
            <a:srgbClr val="FF3399"/>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NI" sz="4000" kern="1200" dirty="0" smtClean="0">
              <a:solidFill>
                <a:srgbClr val="CC0099"/>
              </a:solidFill>
            </a:rPr>
            <a:t>Progresión de la enfermedad</a:t>
          </a:r>
          <a:endParaRPr lang="es-NI" sz="4000" kern="1200" dirty="0">
            <a:solidFill>
              <a:srgbClr val="CC0099"/>
            </a:solidFill>
          </a:endParaRPr>
        </a:p>
      </dsp:txBody>
      <dsp:txXfrm>
        <a:off x="5973585" y="124211"/>
        <a:ext cx="3342605" cy="2005563"/>
      </dsp:txXfrm>
    </dsp:sp>
    <dsp:sp modelId="{1752A691-AFC0-48A7-BC11-13DA32D13AED}">
      <dsp:nvSpPr>
        <dsp:cNvPr id="0" name=""/>
        <dsp:cNvSpPr/>
      </dsp:nvSpPr>
      <dsp:spPr>
        <a:xfrm>
          <a:off x="3586497" y="2342799"/>
          <a:ext cx="3342605" cy="2005563"/>
        </a:xfrm>
        <a:prstGeom prst="rect">
          <a:avLst/>
        </a:prstGeom>
        <a:noFill/>
        <a:ln>
          <a:solidFill>
            <a:srgbClr val="FF3399"/>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NI" sz="4000" kern="1200" dirty="0" smtClean="0">
              <a:solidFill>
                <a:srgbClr val="CC0099"/>
              </a:solidFill>
            </a:rPr>
            <a:t>Efectos de los estrógenos</a:t>
          </a:r>
          <a:endParaRPr lang="es-NI" sz="4000" kern="1200" dirty="0">
            <a:solidFill>
              <a:srgbClr val="CC0099"/>
            </a:solidFill>
          </a:endParaRPr>
        </a:p>
      </dsp:txBody>
      <dsp:txXfrm>
        <a:off x="3586497"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209CE-EDF7-7242-9DE6-D89106773A1C}">
      <dsp:nvSpPr>
        <dsp:cNvPr id="0" name=""/>
        <dsp:cNvSpPr/>
      </dsp:nvSpPr>
      <dsp:spPr>
        <a:xfrm>
          <a:off x="0" y="0"/>
          <a:ext cx="5604282" cy="133494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i="1" u="none" kern="1200" dirty="0" smtClean="0"/>
            <a:t>OMS: </a:t>
          </a:r>
          <a:r>
            <a:rPr lang="es-ES" sz="2900" kern="1200" dirty="0" smtClean="0"/>
            <a:t>Por año 20 millones de infección por </a:t>
          </a:r>
          <a:r>
            <a:rPr lang="es-ES" sz="2900" b="1" kern="1200" dirty="0" smtClean="0"/>
            <a:t>VHE </a:t>
          </a:r>
          <a:r>
            <a:rPr lang="es-ES" sz="2900" kern="1200" dirty="0" smtClean="0"/>
            <a:t> </a:t>
          </a:r>
          <a:endParaRPr lang="es-ES" sz="2900" kern="1200" dirty="0"/>
        </a:p>
      </dsp:txBody>
      <dsp:txXfrm>
        <a:off x="39099" y="39099"/>
        <a:ext cx="4163772" cy="1256747"/>
      </dsp:txXfrm>
    </dsp:sp>
    <dsp:sp modelId="{CE18A2CB-C562-7047-87EB-74F187D3FA38}">
      <dsp:nvSpPr>
        <dsp:cNvPr id="0" name=""/>
        <dsp:cNvSpPr/>
      </dsp:nvSpPr>
      <dsp:spPr>
        <a:xfrm>
          <a:off x="494495" y="1557436"/>
          <a:ext cx="5604282" cy="1334945"/>
        </a:xfrm>
        <a:prstGeom prst="roundRect">
          <a:avLst>
            <a:gd name="adj" fmla="val 10000"/>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3.3 millones de casos sintomáticos.</a:t>
          </a:r>
          <a:endParaRPr lang="es-ES" sz="2900" kern="1200" dirty="0"/>
        </a:p>
      </dsp:txBody>
      <dsp:txXfrm>
        <a:off x="533594" y="1596535"/>
        <a:ext cx="4163874" cy="1256747"/>
      </dsp:txXfrm>
    </dsp:sp>
    <dsp:sp modelId="{522709A4-DD97-5541-B594-69C1EB993025}">
      <dsp:nvSpPr>
        <dsp:cNvPr id="0" name=""/>
        <dsp:cNvSpPr/>
      </dsp:nvSpPr>
      <dsp:spPr>
        <a:xfrm>
          <a:off x="988991" y="3114873"/>
          <a:ext cx="5604282" cy="1334945"/>
        </a:xfrm>
        <a:prstGeom prst="roundRect">
          <a:avLst>
            <a:gd name="adj" fmla="val 1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kern="1200" dirty="0" smtClean="0"/>
            <a:t>60,000 muertes atribuidas a genotipos 1 y 2.  </a:t>
          </a:r>
          <a:endParaRPr lang="es-ES" sz="2900" kern="1200" dirty="0"/>
        </a:p>
      </dsp:txBody>
      <dsp:txXfrm>
        <a:off x="1028090" y="3153972"/>
        <a:ext cx="4163874" cy="1256747"/>
      </dsp:txXfrm>
    </dsp:sp>
    <dsp:sp modelId="{94BA61DA-AD69-6A4F-B0EC-0039139E0576}">
      <dsp:nvSpPr>
        <dsp:cNvPr id="0" name=""/>
        <dsp:cNvSpPr/>
      </dsp:nvSpPr>
      <dsp:spPr>
        <a:xfrm>
          <a:off x="4736568" y="1012333"/>
          <a:ext cx="867714" cy="867714"/>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931804" y="1012333"/>
        <a:ext cx="477242" cy="652955"/>
      </dsp:txXfrm>
    </dsp:sp>
    <dsp:sp modelId="{99B7DCC6-2920-B443-BEFC-7FCA8DC2D33B}">
      <dsp:nvSpPr>
        <dsp:cNvPr id="0" name=""/>
        <dsp:cNvSpPr/>
      </dsp:nvSpPr>
      <dsp:spPr>
        <a:xfrm>
          <a:off x="5231063" y="2560870"/>
          <a:ext cx="867714" cy="867714"/>
        </a:xfrm>
        <a:prstGeom prst="downArrow">
          <a:avLst>
            <a:gd name="adj1" fmla="val 55000"/>
            <a:gd name="adj2" fmla="val 45000"/>
          </a:avLst>
        </a:prstGeom>
        <a:solidFill>
          <a:schemeClr val="accent2">
            <a:tint val="40000"/>
            <a:alpha val="90000"/>
            <a:hueOff val="-849227"/>
            <a:satOff val="-75346"/>
            <a:lumOff val="-7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426299" y="2560870"/>
        <a:ext cx="477242" cy="652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86207-D1F5-DC42-86E6-333EBC72D802}">
      <dsp:nvSpPr>
        <dsp:cNvPr id="0" name=""/>
        <dsp:cNvSpPr/>
      </dsp:nvSpPr>
      <dsp:spPr>
        <a:xfrm>
          <a:off x="4114800" y="2185770"/>
          <a:ext cx="2911251" cy="505258"/>
        </a:xfrm>
        <a:custGeom>
          <a:avLst/>
          <a:gdLst/>
          <a:ahLst/>
          <a:cxnLst/>
          <a:rect l="0" t="0" r="0" b="0"/>
          <a:pathLst>
            <a:path>
              <a:moveTo>
                <a:pt x="0" y="0"/>
              </a:moveTo>
              <a:lnTo>
                <a:pt x="0" y="252629"/>
              </a:lnTo>
              <a:lnTo>
                <a:pt x="2911251" y="252629"/>
              </a:lnTo>
              <a:lnTo>
                <a:pt x="2911251" y="50525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3B7259-1625-0B4C-B7DB-D0220928DF81}">
      <dsp:nvSpPr>
        <dsp:cNvPr id="0" name=""/>
        <dsp:cNvSpPr/>
      </dsp:nvSpPr>
      <dsp:spPr>
        <a:xfrm>
          <a:off x="4069080" y="2185770"/>
          <a:ext cx="91440" cy="505258"/>
        </a:xfrm>
        <a:custGeom>
          <a:avLst/>
          <a:gdLst/>
          <a:ahLst/>
          <a:cxnLst/>
          <a:rect l="0" t="0" r="0" b="0"/>
          <a:pathLst>
            <a:path>
              <a:moveTo>
                <a:pt x="45720" y="0"/>
              </a:moveTo>
              <a:lnTo>
                <a:pt x="45720" y="50525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95518C-601E-DC43-B307-440C187BC54E}">
      <dsp:nvSpPr>
        <dsp:cNvPr id="0" name=""/>
        <dsp:cNvSpPr/>
      </dsp:nvSpPr>
      <dsp:spPr>
        <a:xfrm>
          <a:off x="1203548" y="2185770"/>
          <a:ext cx="2911251" cy="505258"/>
        </a:xfrm>
        <a:custGeom>
          <a:avLst/>
          <a:gdLst/>
          <a:ahLst/>
          <a:cxnLst/>
          <a:rect l="0" t="0" r="0" b="0"/>
          <a:pathLst>
            <a:path>
              <a:moveTo>
                <a:pt x="2911251" y="0"/>
              </a:moveTo>
              <a:lnTo>
                <a:pt x="2911251" y="252629"/>
              </a:lnTo>
              <a:lnTo>
                <a:pt x="0" y="252629"/>
              </a:lnTo>
              <a:lnTo>
                <a:pt x="0" y="505258"/>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EDCC83-6B35-3747-ACC3-8972438749A0}">
      <dsp:nvSpPr>
        <dsp:cNvPr id="0" name=""/>
        <dsp:cNvSpPr/>
      </dsp:nvSpPr>
      <dsp:spPr>
        <a:xfrm>
          <a:off x="2733675" y="982774"/>
          <a:ext cx="2762248" cy="12029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b="1" kern="1200" dirty="0" err="1" smtClean="0">
              <a:solidFill>
                <a:schemeClr val="bg1"/>
              </a:solidFill>
            </a:rPr>
            <a:t>Seroprevalencia</a:t>
          </a:r>
          <a:endParaRPr lang="es-ES" sz="2500" b="1" kern="1200" dirty="0" smtClean="0">
            <a:solidFill>
              <a:schemeClr val="bg1"/>
            </a:solidFill>
          </a:endParaRPr>
        </a:p>
        <a:p>
          <a:pPr lvl="0" algn="ctr" defTabSz="1111250">
            <a:lnSpc>
              <a:spcPct val="90000"/>
            </a:lnSpc>
            <a:spcBef>
              <a:spcPct val="0"/>
            </a:spcBef>
            <a:spcAft>
              <a:spcPct val="35000"/>
            </a:spcAft>
          </a:pPr>
          <a:r>
            <a:rPr lang="es-ES" sz="1200" b="1" kern="1200" dirty="0" smtClean="0">
              <a:solidFill>
                <a:schemeClr val="tx1"/>
              </a:solidFill>
            </a:rPr>
            <a:t>(aumenta con al edad)</a:t>
          </a:r>
          <a:endParaRPr lang="es-ES" sz="1200" b="1" kern="1200" dirty="0">
            <a:solidFill>
              <a:schemeClr val="tx1"/>
            </a:solidFill>
          </a:endParaRPr>
        </a:p>
      </dsp:txBody>
      <dsp:txXfrm>
        <a:off x="2733675" y="982774"/>
        <a:ext cx="2762248" cy="1202996"/>
      </dsp:txXfrm>
    </dsp:sp>
    <dsp:sp modelId="{741C6BBD-0AE1-2A47-B63E-640BEC1E093C}">
      <dsp:nvSpPr>
        <dsp:cNvPr id="0" name=""/>
        <dsp:cNvSpPr/>
      </dsp:nvSpPr>
      <dsp:spPr>
        <a:xfrm>
          <a:off x="552" y="2691029"/>
          <a:ext cx="2405992" cy="12029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_tradnl" sz="3400" kern="1200" dirty="0" smtClean="0"/>
            <a:t>Europa 10-30%</a:t>
          </a:r>
          <a:endParaRPr lang="es-ES" sz="3400" kern="1200" dirty="0"/>
        </a:p>
      </dsp:txBody>
      <dsp:txXfrm>
        <a:off x="552" y="2691029"/>
        <a:ext cx="2405992" cy="1202996"/>
      </dsp:txXfrm>
    </dsp:sp>
    <dsp:sp modelId="{1E7F403C-48AA-C84F-AEFC-E5F56D463D23}">
      <dsp:nvSpPr>
        <dsp:cNvPr id="0" name=""/>
        <dsp:cNvSpPr/>
      </dsp:nvSpPr>
      <dsp:spPr>
        <a:xfrm>
          <a:off x="2911803" y="2691029"/>
          <a:ext cx="2405992" cy="12029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_tradnl" sz="3400" kern="1200" dirty="0" smtClean="0"/>
            <a:t>EUA</a:t>
          </a:r>
        </a:p>
        <a:p>
          <a:pPr lvl="0" algn="ctr" defTabSz="1511300">
            <a:lnSpc>
              <a:spcPct val="90000"/>
            </a:lnSpc>
            <a:spcBef>
              <a:spcPct val="0"/>
            </a:spcBef>
            <a:spcAft>
              <a:spcPct val="35000"/>
            </a:spcAft>
          </a:pPr>
          <a:r>
            <a:rPr lang="es-ES_tradnl" sz="3400" kern="1200" dirty="0" smtClean="0"/>
            <a:t>6-21%</a:t>
          </a:r>
          <a:endParaRPr lang="es-ES" sz="3400" kern="1200" dirty="0"/>
        </a:p>
      </dsp:txBody>
      <dsp:txXfrm>
        <a:off x="2911803" y="2691029"/>
        <a:ext cx="2405992" cy="1202996"/>
      </dsp:txXfrm>
    </dsp:sp>
    <dsp:sp modelId="{3254921A-C118-C345-975E-BAF5086F0391}">
      <dsp:nvSpPr>
        <dsp:cNvPr id="0" name=""/>
        <dsp:cNvSpPr/>
      </dsp:nvSpPr>
      <dsp:spPr>
        <a:xfrm>
          <a:off x="5823054" y="2691029"/>
          <a:ext cx="2405992" cy="120299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_tradnl" sz="3400" kern="1200" dirty="0" smtClean="0"/>
            <a:t>Asia y África 10-40%</a:t>
          </a:r>
          <a:endParaRPr lang="es-ES" sz="3400" kern="1200" dirty="0"/>
        </a:p>
      </dsp:txBody>
      <dsp:txXfrm>
        <a:off x="5823054" y="2691029"/>
        <a:ext cx="2405992" cy="1202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8CBDF-492C-5742-B1AB-99A515ED2278}">
      <dsp:nvSpPr>
        <dsp:cNvPr id="0" name=""/>
        <dsp:cNvSpPr/>
      </dsp:nvSpPr>
      <dsp:spPr>
        <a:xfrm>
          <a:off x="981986" y="1767"/>
          <a:ext cx="2784723" cy="1392361"/>
        </a:xfrm>
        <a:prstGeom prst="roundRect">
          <a:avLst>
            <a:gd name="adj" fmla="val 10000"/>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Manifestaciones </a:t>
          </a:r>
        </a:p>
        <a:p>
          <a:pPr lvl="0" algn="ctr" defTabSz="1333500">
            <a:lnSpc>
              <a:spcPct val="90000"/>
            </a:lnSpc>
            <a:spcBef>
              <a:spcPct val="0"/>
            </a:spcBef>
            <a:spcAft>
              <a:spcPct val="35000"/>
            </a:spcAft>
          </a:pPr>
          <a:r>
            <a:rPr lang="es-ES" sz="3000" kern="1200" dirty="0" smtClean="0"/>
            <a:t>Hepáticas </a:t>
          </a:r>
          <a:endParaRPr lang="es-ES" sz="3000" kern="1200" dirty="0"/>
        </a:p>
      </dsp:txBody>
      <dsp:txXfrm>
        <a:off x="1022767" y="42548"/>
        <a:ext cx="2703161" cy="1310799"/>
      </dsp:txXfrm>
    </dsp:sp>
    <dsp:sp modelId="{331EBA06-BA83-2C49-A136-AB1A9C9962FA}">
      <dsp:nvSpPr>
        <dsp:cNvPr id="0" name=""/>
        <dsp:cNvSpPr/>
      </dsp:nvSpPr>
      <dsp:spPr>
        <a:xfrm>
          <a:off x="1260458" y="1394128"/>
          <a:ext cx="278472" cy="1044271"/>
        </a:xfrm>
        <a:custGeom>
          <a:avLst/>
          <a:gdLst/>
          <a:ahLst/>
          <a:cxnLst/>
          <a:rect l="0" t="0" r="0" b="0"/>
          <a:pathLst>
            <a:path>
              <a:moveTo>
                <a:pt x="0" y="0"/>
              </a:moveTo>
              <a:lnTo>
                <a:pt x="0" y="1044271"/>
              </a:lnTo>
              <a:lnTo>
                <a:pt x="278472" y="1044271"/>
              </a:lnTo>
            </a:path>
          </a:pathLst>
        </a:custGeom>
        <a:no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033754-77D0-EA42-9317-2F2363AB1141}">
      <dsp:nvSpPr>
        <dsp:cNvPr id="0" name=""/>
        <dsp:cNvSpPr/>
      </dsp:nvSpPr>
      <dsp:spPr>
        <a:xfrm>
          <a:off x="1538931" y="1742219"/>
          <a:ext cx="2227778" cy="1392361"/>
        </a:xfrm>
        <a:prstGeom prst="roundRect">
          <a:avLst>
            <a:gd name="adj" fmla="val 10000"/>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VHE 1 y2</a:t>
          </a:r>
        </a:p>
        <a:p>
          <a:pPr lvl="0" algn="ctr" defTabSz="622300">
            <a:lnSpc>
              <a:spcPct val="90000"/>
            </a:lnSpc>
            <a:spcBef>
              <a:spcPct val="0"/>
            </a:spcBef>
            <a:spcAft>
              <a:spcPct val="35000"/>
            </a:spcAft>
          </a:pPr>
          <a:r>
            <a:rPr lang="es-ES" sz="1400" b="1" kern="1200" dirty="0" smtClean="0"/>
            <a:t>*Hepatitis Ictérica</a:t>
          </a:r>
        </a:p>
        <a:p>
          <a:pPr lvl="0" algn="ctr" defTabSz="622300">
            <a:lnSpc>
              <a:spcPct val="90000"/>
            </a:lnSpc>
            <a:spcBef>
              <a:spcPct val="0"/>
            </a:spcBef>
            <a:spcAft>
              <a:spcPct val="35000"/>
            </a:spcAft>
          </a:pPr>
          <a:r>
            <a:rPr lang="es-ES" sz="1400" b="1" kern="1200" dirty="0" smtClean="0"/>
            <a:t>*Falla </a:t>
          </a:r>
          <a:r>
            <a:rPr lang="es-ES" sz="1400" b="1" kern="1200" dirty="0" err="1" smtClean="0"/>
            <a:t>Hep</a:t>
          </a:r>
          <a:r>
            <a:rPr lang="es-ES" sz="1400" b="1" kern="1200" dirty="0" smtClean="0"/>
            <a:t> Aguda </a:t>
          </a:r>
          <a:r>
            <a:rPr lang="es-ES" sz="1100" b="1" kern="1200" dirty="0" smtClean="0"/>
            <a:t>0.5-4%</a:t>
          </a:r>
        </a:p>
        <a:p>
          <a:pPr lvl="0" algn="ctr" defTabSz="622300">
            <a:lnSpc>
              <a:spcPct val="90000"/>
            </a:lnSpc>
            <a:spcBef>
              <a:spcPct val="0"/>
            </a:spcBef>
            <a:spcAft>
              <a:spcPct val="35000"/>
            </a:spcAft>
          </a:pPr>
          <a:r>
            <a:rPr lang="es-ES" sz="1400" b="1" kern="1200" dirty="0" smtClean="0"/>
            <a:t>*</a:t>
          </a:r>
          <a:r>
            <a:rPr lang="es-ES" sz="2800" b="1" kern="1200" dirty="0" smtClean="0"/>
            <a:t>Embarazo </a:t>
          </a:r>
          <a:r>
            <a:rPr lang="es-ES" sz="2000" b="1" kern="1200" dirty="0" smtClean="0"/>
            <a:t> </a:t>
          </a:r>
          <a:r>
            <a:rPr lang="es-ES" sz="2000" b="1" kern="1200" dirty="0" err="1" smtClean="0"/>
            <a:t>Mort</a:t>
          </a:r>
          <a:r>
            <a:rPr lang="es-ES" sz="2000" b="1" kern="1200" dirty="0" smtClean="0"/>
            <a:t> 15-25%</a:t>
          </a:r>
        </a:p>
        <a:p>
          <a:pPr lvl="0" algn="ctr" defTabSz="622300">
            <a:lnSpc>
              <a:spcPct val="90000"/>
            </a:lnSpc>
            <a:spcBef>
              <a:spcPct val="0"/>
            </a:spcBef>
            <a:spcAft>
              <a:spcPct val="35000"/>
            </a:spcAft>
          </a:pPr>
          <a:endParaRPr lang="es-ES" sz="1400" kern="1200" dirty="0"/>
        </a:p>
      </dsp:txBody>
      <dsp:txXfrm>
        <a:off x="1579712" y="1783000"/>
        <a:ext cx="2146216" cy="1310799"/>
      </dsp:txXfrm>
    </dsp:sp>
    <dsp:sp modelId="{A48527BE-8A5D-B349-9DD8-25B47CDD5804}">
      <dsp:nvSpPr>
        <dsp:cNvPr id="0" name=""/>
        <dsp:cNvSpPr/>
      </dsp:nvSpPr>
      <dsp:spPr>
        <a:xfrm>
          <a:off x="1260458" y="1394128"/>
          <a:ext cx="278472" cy="2784723"/>
        </a:xfrm>
        <a:custGeom>
          <a:avLst/>
          <a:gdLst/>
          <a:ahLst/>
          <a:cxnLst/>
          <a:rect l="0" t="0" r="0" b="0"/>
          <a:pathLst>
            <a:path>
              <a:moveTo>
                <a:pt x="0" y="0"/>
              </a:moveTo>
              <a:lnTo>
                <a:pt x="0" y="2784723"/>
              </a:lnTo>
              <a:lnTo>
                <a:pt x="278472" y="2784723"/>
              </a:lnTo>
            </a:path>
          </a:pathLst>
        </a:custGeom>
        <a:no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9F6026-B3D5-4C43-9E28-876CC32ACC52}">
      <dsp:nvSpPr>
        <dsp:cNvPr id="0" name=""/>
        <dsp:cNvSpPr/>
      </dsp:nvSpPr>
      <dsp:spPr>
        <a:xfrm>
          <a:off x="1538931" y="3482671"/>
          <a:ext cx="2227778" cy="1392361"/>
        </a:xfrm>
        <a:prstGeom prst="roundRect">
          <a:avLst>
            <a:gd name="adj" fmla="val 10000"/>
          </a:avLst>
        </a:prstGeom>
        <a:solidFill>
          <a:schemeClr val="lt1">
            <a:alpha val="90000"/>
            <a:hueOff val="0"/>
            <a:satOff val="0"/>
            <a:lumOff val="0"/>
            <a:alphaOff val="0"/>
          </a:schemeClr>
        </a:solidFill>
        <a:ln w="6350" cap="flat" cmpd="sng" algn="ctr">
          <a:solidFill>
            <a:schemeClr val="accent6">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VHE 3 Y 4</a:t>
          </a:r>
        </a:p>
        <a:p>
          <a:pPr lvl="0" algn="ctr" defTabSz="622300">
            <a:lnSpc>
              <a:spcPct val="90000"/>
            </a:lnSpc>
            <a:spcBef>
              <a:spcPct val="0"/>
            </a:spcBef>
            <a:spcAft>
              <a:spcPct val="35000"/>
            </a:spcAft>
          </a:pPr>
          <a:r>
            <a:rPr lang="es-ES" sz="1400" b="1" kern="1200" dirty="0" smtClean="0"/>
            <a:t>Hepatitis Aguda&lt;5%</a:t>
          </a:r>
        </a:p>
        <a:p>
          <a:pPr lvl="0" algn="ctr" defTabSz="622300">
            <a:lnSpc>
              <a:spcPct val="90000"/>
            </a:lnSpc>
            <a:spcBef>
              <a:spcPct val="0"/>
            </a:spcBef>
            <a:spcAft>
              <a:spcPct val="35000"/>
            </a:spcAft>
          </a:pPr>
          <a:r>
            <a:rPr lang="es-ES" sz="1400" b="1" kern="1200" dirty="0" smtClean="0"/>
            <a:t>Hepatopatía Crónica</a:t>
          </a:r>
        </a:p>
        <a:p>
          <a:pPr lvl="0" algn="ctr" defTabSz="622300">
            <a:lnSpc>
              <a:spcPct val="90000"/>
            </a:lnSpc>
            <a:spcBef>
              <a:spcPct val="0"/>
            </a:spcBef>
            <a:spcAft>
              <a:spcPct val="35000"/>
            </a:spcAft>
          </a:pPr>
          <a:r>
            <a:rPr lang="es-ES" sz="1400" b="1" kern="1200" dirty="0" smtClean="0"/>
            <a:t>Inmunocomprometidos</a:t>
          </a:r>
        </a:p>
        <a:p>
          <a:pPr lvl="0" algn="ctr" defTabSz="622300">
            <a:lnSpc>
              <a:spcPct val="90000"/>
            </a:lnSpc>
            <a:spcBef>
              <a:spcPct val="0"/>
            </a:spcBef>
            <a:spcAft>
              <a:spcPct val="35000"/>
            </a:spcAft>
          </a:pPr>
          <a:endParaRPr lang="es-ES" sz="1400" b="1" kern="1200" dirty="0"/>
        </a:p>
      </dsp:txBody>
      <dsp:txXfrm>
        <a:off x="1579712" y="3523452"/>
        <a:ext cx="2146216" cy="1310799"/>
      </dsp:txXfrm>
    </dsp:sp>
    <dsp:sp modelId="{0305DB4D-DAC3-AB41-9FD7-39C02A715426}">
      <dsp:nvSpPr>
        <dsp:cNvPr id="0" name=""/>
        <dsp:cNvSpPr/>
      </dsp:nvSpPr>
      <dsp:spPr>
        <a:xfrm>
          <a:off x="4462890" y="1767"/>
          <a:ext cx="2784723" cy="1392361"/>
        </a:xfrm>
        <a:prstGeom prst="roundRect">
          <a:avLst>
            <a:gd name="adj" fmla="val 10000"/>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Manifestaciones </a:t>
          </a:r>
        </a:p>
        <a:p>
          <a:pPr lvl="0" algn="ctr" defTabSz="1333500">
            <a:lnSpc>
              <a:spcPct val="90000"/>
            </a:lnSpc>
            <a:spcBef>
              <a:spcPct val="0"/>
            </a:spcBef>
            <a:spcAft>
              <a:spcPct val="35000"/>
            </a:spcAft>
          </a:pPr>
          <a:r>
            <a:rPr lang="es-ES" sz="3000" kern="1200" dirty="0" smtClean="0"/>
            <a:t>Extra Hepáticas</a:t>
          </a:r>
          <a:endParaRPr lang="es-ES" sz="3000" kern="1200" dirty="0"/>
        </a:p>
      </dsp:txBody>
      <dsp:txXfrm>
        <a:off x="4503671" y="42548"/>
        <a:ext cx="2703161" cy="1310799"/>
      </dsp:txXfrm>
    </dsp:sp>
    <dsp:sp modelId="{00BD1DA8-E151-3A47-ABC2-C7FC2159FABE}">
      <dsp:nvSpPr>
        <dsp:cNvPr id="0" name=""/>
        <dsp:cNvSpPr/>
      </dsp:nvSpPr>
      <dsp:spPr>
        <a:xfrm>
          <a:off x="4741362" y="1394128"/>
          <a:ext cx="278472" cy="1044271"/>
        </a:xfrm>
        <a:custGeom>
          <a:avLst/>
          <a:gdLst/>
          <a:ahLst/>
          <a:cxnLst/>
          <a:rect l="0" t="0" r="0" b="0"/>
          <a:pathLst>
            <a:path>
              <a:moveTo>
                <a:pt x="0" y="0"/>
              </a:moveTo>
              <a:lnTo>
                <a:pt x="0" y="1044271"/>
              </a:lnTo>
              <a:lnTo>
                <a:pt x="278472" y="1044271"/>
              </a:lnTo>
            </a:path>
          </a:pathLst>
        </a:custGeom>
        <a:no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EE4FDB-1837-1D4F-99B2-082B9339D2E3}">
      <dsp:nvSpPr>
        <dsp:cNvPr id="0" name=""/>
        <dsp:cNvSpPr/>
      </dsp:nvSpPr>
      <dsp:spPr>
        <a:xfrm>
          <a:off x="5019834" y="1742219"/>
          <a:ext cx="2227778" cy="1392361"/>
        </a:xfrm>
        <a:prstGeom prst="roundRect">
          <a:avLst>
            <a:gd name="adj" fmla="val 10000"/>
          </a:avLst>
        </a:prstGeom>
        <a:solidFill>
          <a:schemeClr val="lt1">
            <a:alpha val="90000"/>
            <a:hueOff val="0"/>
            <a:satOff val="0"/>
            <a:lumOff val="0"/>
            <a:alphaOff val="0"/>
          </a:schemeClr>
        </a:solidFill>
        <a:ln w="6350" cap="flat" cmpd="sng" algn="ctr">
          <a:solidFill>
            <a:schemeClr val="accent6">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b="1" kern="1200" dirty="0" smtClean="0"/>
            <a:t>NEUROLÓGICAS</a:t>
          </a:r>
        </a:p>
        <a:p>
          <a:pPr lvl="0" algn="ctr" defTabSz="622300">
            <a:lnSpc>
              <a:spcPct val="90000"/>
            </a:lnSpc>
            <a:spcBef>
              <a:spcPct val="0"/>
            </a:spcBef>
            <a:spcAft>
              <a:spcPct val="35000"/>
            </a:spcAft>
          </a:pPr>
          <a:r>
            <a:rPr lang="es-ES" sz="1400" kern="1200" dirty="0" smtClean="0"/>
            <a:t>VHE3</a:t>
          </a:r>
        </a:p>
        <a:p>
          <a:pPr lvl="0" algn="ctr" defTabSz="622300">
            <a:lnSpc>
              <a:spcPct val="90000"/>
            </a:lnSpc>
            <a:spcBef>
              <a:spcPct val="0"/>
            </a:spcBef>
            <a:spcAft>
              <a:spcPct val="35000"/>
            </a:spcAft>
          </a:pPr>
          <a:r>
            <a:rPr lang="es-ES" sz="1400" kern="1200" dirty="0" smtClean="0"/>
            <a:t>Neuralgias </a:t>
          </a:r>
          <a:r>
            <a:rPr lang="es-ES" sz="1400" kern="1200" dirty="0" err="1" smtClean="0"/>
            <a:t>Amiotróficas</a:t>
          </a:r>
          <a:endParaRPr lang="es-ES" sz="1400" kern="1200" dirty="0" smtClean="0"/>
        </a:p>
        <a:p>
          <a:pPr lvl="0" algn="ctr" defTabSz="622300">
            <a:lnSpc>
              <a:spcPct val="90000"/>
            </a:lnSpc>
            <a:spcBef>
              <a:spcPct val="0"/>
            </a:spcBef>
            <a:spcAft>
              <a:spcPct val="35000"/>
            </a:spcAft>
          </a:pPr>
          <a:r>
            <a:rPr lang="es-ES" sz="1400" kern="1200" dirty="0" err="1" smtClean="0"/>
            <a:t>Sx</a:t>
          </a:r>
          <a:r>
            <a:rPr lang="es-ES" sz="1400" kern="1200" dirty="0" smtClean="0"/>
            <a:t> </a:t>
          </a:r>
          <a:r>
            <a:rPr lang="es-ES" sz="1400" kern="1200" dirty="0" err="1" smtClean="0"/>
            <a:t>Guillain</a:t>
          </a:r>
          <a:r>
            <a:rPr lang="es-ES" sz="1400" kern="1200" dirty="0" smtClean="0"/>
            <a:t>-Barré</a:t>
          </a:r>
        </a:p>
        <a:p>
          <a:pPr lvl="0" algn="ctr" defTabSz="622300">
            <a:lnSpc>
              <a:spcPct val="90000"/>
            </a:lnSpc>
            <a:spcBef>
              <a:spcPct val="0"/>
            </a:spcBef>
            <a:spcAft>
              <a:spcPct val="35000"/>
            </a:spcAft>
          </a:pPr>
          <a:r>
            <a:rPr lang="es-ES" sz="1400" kern="1200" dirty="0" smtClean="0"/>
            <a:t>Encefalitis/mielitis</a:t>
          </a:r>
          <a:endParaRPr lang="es-ES" sz="1400" kern="1200" dirty="0"/>
        </a:p>
      </dsp:txBody>
      <dsp:txXfrm>
        <a:off x="5060615" y="1783000"/>
        <a:ext cx="2146216" cy="1310799"/>
      </dsp:txXfrm>
    </dsp:sp>
    <dsp:sp modelId="{7822FB9F-BF0A-B549-8F60-7581B2275587}">
      <dsp:nvSpPr>
        <dsp:cNvPr id="0" name=""/>
        <dsp:cNvSpPr/>
      </dsp:nvSpPr>
      <dsp:spPr>
        <a:xfrm>
          <a:off x="4741362" y="1394128"/>
          <a:ext cx="278472" cy="2784723"/>
        </a:xfrm>
        <a:custGeom>
          <a:avLst/>
          <a:gdLst/>
          <a:ahLst/>
          <a:cxnLst/>
          <a:rect l="0" t="0" r="0" b="0"/>
          <a:pathLst>
            <a:path>
              <a:moveTo>
                <a:pt x="0" y="0"/>
              </a:moveTo>
              <a:lnTo>
                <a:pt x="0" y="2784723"/>
              </a:lnTo>
              <a:lnTo>
                <a:pt x="278472" y="2784723"/>
              </a:lnTo>
            </a:path>
          </a:pathLst>
        </a:custGeom>
        <a:no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FC80F61-433C-F54F-9637-E5317B3E1E19}">
      <dsp:nvSpPr>
        <dsp:cNvPr id="0" name=""/>
        <dsp:cNvSpPr/>
      </dsp:nvSpPr>
      <dsp:spPr>
        <a:xfrm>
          <a:off x="5019834" y="3482671"/>
          <a:ext cx="2227778" cy="1392361"/>
        </a:xfrm>
        <a:prstGeom prst="roundRect">
          <a:avLst>
            <a:gd name="adj" fmla="val 10000"/>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Daño Renal</a:t>
          </a:r>
        </a:p>
        <a:p>
          <a:pPr lvl="0" algn="ctr" defTabSz="622300">
            <a:lnSpc>
              <a:spcPct val="90000"/>
            </a:lnSpc>
            <a:spcBef>
              <a:spcPct val="0"/>
            </a:spcBef>
            <a:spcAft>
              <a:spcPct val="35000"/>
            </a:spcAft>
          </a:pPr>
          <a:r>
            <a:rPr lang="es-ES" sz="1400" kern="1200" dirty="0" err="1" smtClean="0"/>
            <a:t>Crioglobulinemia</a:t>
          </a:r>
          <a:r>
            <a:rPr lang="es-ES" sz="1400" kern="1200" dirty="0" smtClean="0"/>
            <a:t> </a:t>
          </a:r>
        </a:p>
        <a:p>
          <a:pPr lvl="0" algn="ctr" defTabSz="622300">
            <a:lnSpc>
              <a:spcPct val="90000"/>
            </a:lnSpc>
            <a:spcBef>
              <a:spcPct val="0"/>
            </a:spcBef>
            <a:spcAft>
              <a:spcPct val="35000"/>
            </a:spcAft>
          </a:pPr>
          <a:r>
            <a:rPr lang="es-ES" sz="1400" kern="1200" dirty="0" smtClean="0"/>
            <a:t>Anemia Hemolítica</a:t>
          </a:r>
        </a:p>
        <a:p>
          <a:pPr lvl="0" algn="ctr" defTabSz="622300">
            <a:lnSpc>
              <a:spcPct val="90000"/>
            </a:lnSpc>
            <a:spcBef>
              <a:spcPct val="0"/>
            </a:spcBef>
            <a:spcAft>
              <a:spcPct val="35000"/>
            </a:spcAft>
          </a:pPr>
          <a:r>
            <a:rPr lang="es-ES" sz="1400" kern="1200" dirty="0" smtClean="0"/>
            <a:t>Miastenia </a:t>
          </a:r>
          <a:r>
            <a:rPr lang="es-ES" sz="1400" kern="1200" dirty="0" err="1" smtClean="0"/>
            <a:t>Gravis</a:t>
          </a:r>
          <a:r>
            <a:rPr lang="es-ES" sz="1400" kern="1200" dirty="0" smtClean="0"/>
            <a:t> </a:t>
          </a:r>
        </a:p>
        <a:p>
          <a:pPr lvl="0" algn="ctr" defTabSz="622300">
            <a:lnSpc>
              <a:spcPct val="90000"/>
            </a:lnSpc>
            <a:spcBef>
              <a:spcPct val="0"/>
            </a:spcBef>
            <a:spcAft>
              <a:spcPct val="35000"/>
            </a:spcAft>
          </a:pPr>
          <a:r>
            <a:rPr lang="es-ES" sz="1400" kern="1200" dirty="0" smtClean="0"/>
            <a:t>Pancreatitis</a:t>
          </a:r>
        </a:p>
      </dsp:txBody>
      <dsp:txXfrm>
        <a:off x="5060615" y="3523452"/>
        <a:ext cx="2146216" cy="1310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990AF-0DD8-F14C-A24F-871740E28EED}">
      <dsp:nvSpPr>
        <dsp:cNvPr id="0" name=""/>
        <dsp:cNvSpPr/>
      </dsp:nvSpPr>
      <dsp:spPr>
        <a:xfrm rot="16200000">
          <a:off x="1322" y="558601"/>
          <a:ext cx="2946796" cy="2946796"/>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solidFill>
                <a:schemeClr val="accent5">
                  <a:lumMod val="40000"/>
                  <a:lumOff val="60000"/>
                </a:schemeClr>
              </a:solidFill>
            </a:rPr>
            <a:t>*</a:t>
          </a:r>
          <a:r>
            <a:rPr lang="es-ES" sz="2200" b="1" u="sng" kern="1200" dirty="0" err="1" smtClean="0">
              <a:solidFill>
                <a:schemeClr val="accent5">
                  <a:lumMod val="40000"/>
                  <a:lumOff val="60000"/>
                </a:schemeClr>
              </a:solidFill>
            </a:rPr>
            <a:t>Ac´s</a:t>
          </a:r>
          <a:r>
            <a:rPr lang="es-ES" sz="2200" b="1" u="sng" kern="1200" dirty="0" smtClean="0">
              <a:solidFill>
                <a:schemeClr val="accent5">
                  <a:lumMod val="40000"/>
                  <a:lumOff val="60000"/>
                </a:schemeClr>
              </a:solidFill>
            </a:rPr>
            <a:t> </a:t>
          </a:r>
          <a:r>
            <a:rPr lang="es-ES" sz="2200" b="1" u="sng" kern="1200" dirty="0" err="1" smtClean="0">
              <a:solidFill>
                <a:schemeClr val="accent5">
                  <a:lumMod val="40000"/>
                  <a:lumOff val="60000"/>
                </a:schemeClr>
              </a:solidFill>
            </a:rPr>
            <a:t>IgM</a:t>
          </a:r>
          <a:endParaRPr lang="es-ES" sz="2200" b="1" u="sng" kern="1200" dirty="0" smtClean="0">
            <a:solidFill>
              <a:schemeClr val="accent5">
                <a:lumMod val="40000"/>
                <a:lumOff val="60000"/>
              </a:schemeClr>
            </a:solidFill>
          </a:endParaRPr>
        </a:p>
        <a:p>
          <a:pPr lvl="0" algn="ctr" defTabSz="977900">
            <a:lnSpc>
              <a:spcPct val="90000"/>
            </a:lnSpc>
            <a:spcBef>
              <a:spcPct val="0"/>
            </a:spcBef>
            <a:spcAft>
              <a:spcPct val="35000"/>
            </a:spcAft>
          </a:pPr>
          <a:r>
            <a:rPr lang="es-ES" sz="2200" kern="1200" dirty="0" smtClean="0"/>
            <a:t>*</a:t>
          </a:r>
          <a:r>
            <a:rPr lang="es-ES" sz="2200" kern="1200" dirty="0" err="1" smtClean="0"/>
            <a:t>Ac´s</a:t>
          </a:r>
          <a:r>
            <a:rPr lang="es-ES" sz="2200" kern="1200" dirty="0" smtClean="0"/>
            <a:t> </a:t>
          </a:r>
          <a:r>
            <a:rPr lang="es-ES" sz="2200" kern="1200" dirty="0" err="1" smtClean="0"/>
            <a:t>IgG</a:t>
          </a:r>
          <a:endParaRPr lang="es-ES" sz="2200" kern="1200" dirty="0" smtClean="0"/>
        </a:p>
        <a:p>
          <a:pPr lvl="0" algn="ctr" defTabSz="977900">
            <a:lnSpc>
              <a:spcPct val="90000"/>
            </a:lnSpc>
            <a:spcBef>
              <a:spcPct val="0"/>
            </a:spcBef>
            <a:spcAft>
              <a:spcPct val="35000"/>
            </a:spcAft>
          </a:pPr>
          <a:r>
            <a:rPr lang="es-ES" sz="2200" kern="1200" dirty="0" smtClean="0"/>
            <a:t>*</a:t>
          </a:r>
          <a:r>
            <a:rPr lang="es-ES" sz="2200" kern="1200" dirty="0" err="1" smtClean="0"/>
            <a:t>Ac´s</a:t>
          </a:r>
          <a:r>
            <a:rPr lang="es-ES" sz="2200" kern="1200" dirty="0" smtClean="0"/>
            <a:t> </a:t>
          </a:r>
          <a:r>
            <a:rPr lang="es-ES" sz="2200" kern="1200" dirty="0" err="1" smtClean="0"/>
            <a:t>IgA</a:t>
          </a:r>
          <a:endParaRPr lang="es-ES" sz="2200" kern="1200" dirty="0" smtClean="0"/>
        </a:p>
      </dsp:txBody>
      <dsp:txXfrm rot="5400000">
        <a:off x="1323" y="1295299"/>
        <a:ext cx="2431107" cy="1473398"/>
      </dsp:txXfrm>
    </dsp:sp>
    <dsp:sp modelId="{71C9DA1B-30DE-B147-893E-BA0C0E4784A3}">
      <dsp:nvSpPr>
        <dsp:cNvPr id="0" name=""/>
        <dsp:cNvSpPr/>
      </dsp:nvSpPr>
      <dsp:spPr>
        <a:xfrm rot="5400000">
          <a:off x="3147880" y="558601"/>
          <a:ext cx="2946796" cy="2946796"/>
        </a:xfrm>
        <a:prstGeom prst="downArrow">
          <a:avLst>
            <a:gd name="adj1" fmla="val 50000"/>
            <a:gd name="adj2" fmla="val 35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b="1" kern="1200" dirty="0" smtClean="0"/>
            <a:t>*Amplificación de Ácidos Nucleicos</a:t>
          </a:r>
        </a:p>
        <a:p>
          <a:pPr lvl="0" algn="ctr" defTabSz="977900">
            <a:lnSpc>
              <a:spcPct val="90000"/>
            </a:lnSpc>
            <a:spcBef>
              <a:spcPct val="0"/>
            </a:spcBef>
            <a:spcAft>
              <a:spcPct val="35000"/>
            </a:spcAft>
          </a:pPr>
          <a:r>
            <a:rPr lang="es-ES" sz="2200" kern="1200" dirty="0" smtClean="0"/>
            <a:t>RT-PCR</a:t>
          </a:r>
          <a:endParaRPr lang="es-ES" sz="2200" kern="1200" dirty="0"/>
        </a:p>
      </dsp:txBody>
      <dsp:txXfrm rot="-5400000">
        <a:off x="3663570" y="1295300"/>
        <a:ext cx="2431107" cy="1473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979F4-F3CD-F74F-9CE1-7CAA45E44CFD}">
      <dsp:nvSpPr>
        <dsp:cNvPr id="0" name=""/>
        <dsp:cNvSpPr/>
      </dsp:nvSpPr>
      <dsp:spPr>
        <a:xfrm>
          <a:off x="1109772" y="2432"/>
          <a:ext cx="2647652" cy="1588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t>Hepatitis Aguda Ictérica</a:t>
          </a:r>
          <a:endParaRPr lang="es-ES" sz="2300" b="1" kern="1200" dirty="0"/>
        </a:p>
      </dsp:txBody>
      <dsp:txXfrm>
        <a:off x="1109772" y="2432"/>
        <a:ext cx="2647652" cy="1588591"/>
      </dsp:txXfrm>
    </dsp:sp>
    <dsp:sp modelId="{D3AE8976-390E-1344-8105-FF4C75BAC350}">
      <dsp:nvSpPr>
        <dsp:cNvPr id="0" name=""/>
        <dsp:cNvSpPr/>
      </dsp:nvSpPr>
      <dsp:spPr>
        <a:xfrm>
          <a:off x="4022190" y="2432"/>
          <a:ext cx="2647652" cy="15885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t>Falla Hepática Aguda</a:t>
          </a:r>
          <a:endParaRPr lang="es-ES" sz="2300" b="1" kern="1200" dirty="0"/>
        </a:p>
      </dsp:txBody>
      <dsp:txXfrm>
        <a:off x="4022190" y="2432"/>
        <a:ext cx="2647652" cy="1588591"/>
      </dsp:txXfrm>
    </dsp:sp>
    <dsp:sp modelId="{EB4604D9-C2B6-CB4B-97DA-C877FEBF1A96}">
      <dsp:nvSpPr>
        <dsp:cNvPr id="0" name=""/>
        <dsp:cNvSpPr/>
      </dsp:nvSpPr>
      <dsp:spPr>
        <a:xfrm>
          <a:off x="1109772" y="1855789"/>
          <a:ext cx="2647652" cy="158859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t>Hepatopatía</a:t>
          </a:r>
        </a:p>
        <a:p>
          <a:pPr lvl="0" algn="ctr" defTabSz="1022350">
            <a:lnSpc>
              <a:spcPct val="90000"/>
            </a:lnSpc>
            <a:spcBef>
              <a:spcPct val="0"/>
            </a:spcBef>
            <a:spcAft>
              <a:spcPct val="35000"/>
            </a:spcAft>
          </a:pPr>
          <a:r>
            <a:rPr lang="es-ES" sz="2300" b="1" kern="1200" dirty="0" smtClean="0"/>
            <a:t>Crónica</a:t>
          </a:r>
        </a:p>
        <a:p>
          <a:pPr lvl="0" algn="ctr" defTabSz="1022350">
            <a:lnSpc>
              <a:spcPct val="90000"/>
            </a:lnSpc>
            <a:spcBef>
              <a:spcPct val="0"/>
            </a:spcBef>
            <a:spcAft>
              <a:spcPct val="35000"/>
            </a:spcAft>
          </a:pPr>
          <a:r>
            <a:rPr lang="es-ES" sz="2300" b="1" kern="1200" dirty="0" smtClean="0"/>
            <a:t>descompensada</a:t>
          </a:r>
          <a:endParaRPr lang="es-ES" sz="2300" b="1" kern="1200" dirty="0"/>
        </a:p>
      </dsp:txBody>
      <dsp:txXfrm>
        <a:off x="1109772" y="1855789"/>
        <a:ext cx="2647652" cy="1588591"/>
      </dsp:txXfrm>
    </dsp:sp>
    <dsp:sp modelId="{1D1E2358-5DFA-F74F-8BCF-9E3C1216814A}">
      <dsp:nvSpPr>
        <dsp:cNvPr id="0" name=""/>
        <dsp:cNvSpPr/>
      </dsp:nvSpPr>
      <dsp:spPr>
        <a:xfrm>
          <a:off x="4022190" y="1855789"/>
          <a:ext cx="2647652" cy="158859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t>Inmunodeprimidos</a:t>
          </a:r>
        </a:p>
        <a:p>
          <a:pPr lvl="0" algn="ctr" defTabSz="1022350">
            <a:lnSpc>
              <a:spcPct val="90000"/>
            </a:lnSpc>
            <a:spcBef>
              <a:spcPct val="0"/>
            </a:spcBef>
            <a:spcAft>
              <a:spcPct val="35000"/>
            </a:spcAft>
          </a:pPr>
          <a:r>
            <a:rPr lang="es-ES" sz="2300" b="1" kern="1200" dirty="0" smtClean="0"/>
            <a:t>Elevación de</a:t>
          </a:r>
        </a:p>
        <a:p>
          <a:pPr lvl="0" algn="ctr" defTabSz="1022350">
            <a:lnSpc>
              <a:spcPct val="90000"/>
            </a:lnSpc>
            <a:spcBef>
              <a:spcPct val="0"/>
            </a:spcBef>
            <a:spcAft>
              <a:spcPct val="35000"/>
            </a:spcAft>
          </a:pPr>
          <a:r>
            <a:rPr lang="es-ES" sz="2300" b="1" kern="1200" dirty="0" smtClean="0"/>
            <a:t>Transaminasas</a:t>
          </a:r>
          <a:endParaRPr lang="es-ES" sz="2300" b="1" kern="1200" dirty="0"/>
        </a:p>
      </dsp:txBody>
      <dsp:txXfrm>
        <a:off x="4022190" y="1855789"/>
        <a:ext cx="2647652" cy="1588591"/>
      </dsp:txXfrm>
    </dsp:sp>
    <dsp:sp modelId="{0EBCAE8D-E67C-D141-9321-6978A60A8A20}">
      <dsp:nvSpPr>
        <dsp:cNvPr id="0" name=""/>
        <dsp:cNvSpPr/>
      </dsp:nvSpPr>
      <dsp:spPr>
        <a:xfrm>
          <a:off x="1109772" y="3709146"/>
          <a:ext cx="2647652" cy="15885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t>Manifestaciones </a:t>
          </a:r>
        </a:p>
        <a:p>
          <a:pPr lvl="0" algn="ctr" defTabSz="1022350">
            <a:lnSpc>
              <a:spcPct val="90000"/>
            </a:lnSpc>
            <a:spcBef>
              <a:spcPct val="0"/>
            </a:spcBef>
            <a:spcAft>
              <a:spcPct val="35000"/>
            </a:spcAft>
          </a:pPr>
          <a:r>
            <a:rPr lang="es-ES" sz="2300" b="1" kern="1200" dirty="0" smtClean="0"/>
            <a:t>Extra Hepáticas</a:t>
          </a:r>
        </a:p>
        <a:p>
          <a:pPr lvl="0" algn="ctr" defTabSz="1022350">
            <a:lnSpc>
              <a:spcPct val="90000"/>
            </a:lnSpc>
            <a:spcBef>
              <a:spcPct val="0"/>
            </a:spcBef>
            <a:spcAft>
              <a:spcPct val="35000"/>
            </a:spcAft>
          </a:pPr>
          <a:r>
            <a:rPr lang="es-ES" sz="2300" b="1" kern="1200" dirty="0" smtClean="0"/>
            <a:t>VHE</a:t>
          </a:r>
          <a:endParaRPr lang="es-ES" sz="2300" b="1" kern="1200" dirty="0"/>
        </a:p>
      </dsp:txBody>
      <dsp:txXfrm>
        <a:off x="1109772" y="3709146"/>
        <a:ext cx="2647652" cy="1588591"/>
      </dsp:txXfrm>
    </dsp:sp>
    <dsp:sp modelId="{FCFC056A-2420-9C4F-BE89-14489BB928C5}">
      <dsp:nvSpPr>
        <dsp:cNvPr id="0" name=""/>
        <dsp:cNvSpPr/>
      </dsp:nvSpPr>
      <dsp:spPr>
        <a:xfrm>
          <a:off x="4022190" y="3709146"/>
          <a:ext cx="2647652" cy="15885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b="1" kern="1200" dirty="0" smtClean="0"/>
            <a:t>Sospecha de DILI</a:t>
          </a:r>
        </a:p>
        <a:p>
          <a:pPr lvl="0" algn="ctr" defTabSz="1022350">
            <a:lnSpc>
              <a:spcPct val="90000"/>
            </a:lnSpc>
            <a:spcBef>
              <a:spcPct val="0"/>
            </a:spcBef>
            <a:spcAft>
              <a:spcPct val="35000"/>
            </a:spcAft>
          </a:pPr>
          <a:r>
            <a:rPr lang="es-ES" sz="2300" b="1" kern="1200" dirty="0" smtClean="0"/>
            <a:t>Elevaci</a:t>
          </a:r>
          <a:r>
            <a:rPr lang="es-ES" sz="2300" b="1" kern="1200" dirty="0" smtClean="0"/>
            <a:t>ó</a:t>
          </a:r>
          <a:r>
            <a:rPr lang="es-ES" sz="2300" b="1" kern="1200" dirty="0" smtClean="0"/>
            <a:t>n </a:t>
          </a:r>
          <a:r>
            <a:rPr lang="es-ES" sz="2300" b="1" kern="1200" dirty="0" smtClean="0"/>
            <a:t>de PFH posterior a transfusión</a:t>
          </a:r>
          <a:endParaRPr lang="es-ES" sz="2300" b="1" kern="1200" dirty="0"/>
        </a:p>
      </dsp:txBody>
      <dsp:txXfrm>
        <a:off x="4022190" y="3709146"/>
        <a:ext cx="2647652" cy="1588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CA9C3-B2DD-6F48-BC1B-B9AE7A33DB78}">
      <dsp:nvSpPr>
        <dsp:cNvPr id="0" name=""/>
        <dsp:cNvSpPr/>
      </dsp:nvSpPr>
      <dsp:spPr>
        <a:xfrm>
          <a:off x="3007817" y="2775326"/>
          <a:ext cx="2224960" cy="222496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b="1" kern="1200" dirty="0" smtClean="0">
              <a:solidFill>
                <a:srgbClr val="000000"/>
              </a:solidFill>
            </a:rPr>
            <a:t>Infección Aguda</a:t>
          </a:r>
        </a:p>
        <a:p>
          <a:pPr lvl="0" algn="ctr" defTabSz="1422400">
            <a:lnSpc>
              <a:spcPct val="90000"/>
            </a:lnSpc>
            <a:spcBef>
              <a:spcPct val="0"/>
            </a:spcBef>
            <a:spcAft>
              <a:spcPct val="35000"/>
            </a:spcAft>
          </a:pPr>
          <a:r>
            <a:rPr lang="es-ES" sz="3200" b="1" kern="1200" dirty="0" smtClean="0">
              <a:solidFill>
                <a:srgbClr val="000000"/>
              </a:solidFill>
            </a:rPr>
            <a:t>VHE</a:t>
          </a:r>
          <a:endParaRPr lang="es-ES" sz="3200" b="1" kern="1200" dirty="0">
            <a:solidFill>
              <a:srgbClr val="000000"/>
            </a:solidFill>
          </a:endParaRPr>
        </a:p>
      </dsp:txBody>
      <dsp:txXfrm>
        <a:off x="3333655" y="3101164"/>
        <a:ext cx="1573284" cy="1573284"/>
      </dsp:txXfrm>
    </dsp:sp>
    <dsp:sp modelId="{FD58DA22-B5FC-3843-8756-7A25BFF33FA2}">
      <dsp:nvSpPr>
        <dsp:cNvPr id="0" name=""/>
        <dsp:cNvSpPr/>
      </dsp:nvSpPr>
      <dsp:spPr>
        <a:xfrm rot="12900000">
          <a:off x="1465947" y="2349658"/>
          <a:ext cx="1820900" cy="634113"/>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04D87CB-25D2-2140-8BA0-926C34AA09FE}">
      <dsp:nvSpPr>
        <dsp:cNvPr id="0" name=""/>
        <dsp:cNvSpPr/>
      </dsp:nvSpPr>
      <dsp:spPr>
        <a:xfrm>
          <a:off x="573744" y="1299017"/>
          <a:ext cx="2113712" cy="169097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s-ES" sz="3000" b="1" kern="1200" smtClean="0">
              <a:solidFill>
                <a:schemeClr val="tx1"/>
              </a:solidFill>
            </a:rPr>
            <a:t>Sintomático</a:t>
          </a:r>
          <a:endParaRPr lang="es-ES" sz="3000" b="1" kern="1200" dirty="0">
            <a:solidFill>
              <a:schemeClr val="tx1"/>
            </a:solidFill>
          </a:endParaRPr>
        </a:p>
      </dsp:txBody>
      <dsp:txXfrm>
        <a:off x="623271" y="1348544"/>
        <a:ext cx="2014658" cy="1591916"/>
      </dsp:txXfrm>
    </dsp:sp>
    <dsp:sp modelId="{8E6EF09A-E11D-D14F-9C80-C30CF77C9515}">
      <dsp:nvSpPr>
        <dsp:cNvPr id="0" name=""/>
        <dsp:cNvSpPr/>
      </dsp:nvSpPr>
      <dsp:spPr>
        <a:xfrm rot="16200000">
          <a:off x="3209847" y="1441841"/>
          <a:ext cx="1820900" cy="634113"/>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5E958FF-0D33-6645-9EBF-B6162715018A}">
      <dsp:nvSpPr>
        <dsp:cNvPr id="0" name=""/>
        <dsp:cNvSpPr/>
      </dsp:nvSpPr>
      <dsp:spPr>
        <a:xfrm>
          <a:off x="3063441" y="2962"/>
          <a:ext cx="2113712" cy="169097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S" sz="2200" b="1" kern="1200" dirty="0" err="1" smtClean="0">
              <a:solidFill>
                <a:srgbClr val="000000"/>
              </a:solidFill>
            </a:rPr>
            <a:t>Ribavirina</a:t>
          </a:r>
          <a:endParaRPr lang="es-ES" sz="1600" b="1" kern="1200" dirty="0" smtClean="0">
            <a:solidFill>
              <a:srgbClr val="000000"/>
            </a:solidFill>
          </a:endParaRPr>
        </a:p>
        <a:p>
          <a:pPr lvl="0" algn="l" defTabSz="977900">
            <a:lnSpc>
              <a:spcPct val="90000"/>
            </a:lnSpc>
            <a:spcBef>
              <a:spcPct val="0"/>
            </a:spcBef>
            <a:spcAft>
              <a:spcPct val="35000"/>
            </a:spcAft>
          </a:pPr>
          <a:r>
            <a:rPr lang="es-ES" sz="1400" kern="1200" dirty="0" smtClean="0">
              <a:solidFill>
                <a:srgbClr val="000000"/>
              </a:solidFill>
            </a:rPr>
            <a:t>1) Grave</a:t>
          </a:r>
        </a:p>
        <a:p>
          <a:pPr lvl="0" algn="l" defTabSz="977900">
            <a:lnSpc>
              <a:spcPct val="90000"/>
            </a:lnSpc>
            <a:spcBef>
              <a:spcPct val="0"/>
            </a:spcBef>
            <a:spcAft>
              <a:spcPct val="35000"/>
            </a:spcAft>
          </a:pPr>
          <a:r>
            <a:rPr lang="es-ES" sz="1400" kern="1200" dirty="0" smtClean="0">
              <a:solidFill>
                <a:srgbClr val="000000"/>
              </a:solidFill>
            </a:rPr>
            <a:t>2) </a:t>
          </a:r>
          <a:r>
            <a:rPr lang="es-ES" sz="1400" kern="1200" dirty="0" err="1" smtClean="0">
              <a:solidFill>
                <a:srgbClr val="000000"/>
              </a:solidFill>
            </a:rPr>
            <a:t>Hep.Agudo</a:t>
          </a:r>
          <a:r>
            <a:rPr lang="es-ES" sz="1400" kern="1200" dirty="0" smtClean="0">
              <a:solidFill>
                <a:srgbClr val="000000"/>
              </a:solidFill>
            </a:rPr>
            <a:t> en crónico</a:t>
          </a:r>
          <a:endParaRPr lang="es-ES" sz="1400" kern="1200" dirty="0">
            <a:solidFill>
              <a:srgbClr val="000000"/>
            </a:solidFill>
          </a:endParaRPr>
        </a:p>
      </dsp:txBody>
      <dsp:txXfrm>
        <a:off x="3112968" y="52489"/>
        <a:ext cx="2014658" cy="1591916"/>
      </dsp:txXfrm>
    </dsp:sp>
    <dsp:sp modelId="{BFD125BE-F36D-A24B-93D9-36E2C0A2C00B}">
      <dsp:nvSpPr>
        <dsp:cNvPr id="0" name=""/>
        <dsp:cNvSpPr/>
      </dsp:nvSpPr>
      <dsp:spPr>
        <a:xfrm rot="19500000">
          <a:off x="4953747" y="2349658"/>
          <a:ext cx="1820900" cy="634113"/>
        </a:xfrm>
        <a:prstGeom prst="lef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C71BAC4-2FD4-CC42-9DA8-59A81A055EEC}">
      <dsp:nvSpPr>
        <dsp:cNvPr id="0" name=""/>
        <dsp:cNvSpPr/>
      </dsp:nvSpPr>
      <dsp:spPr>
        <a:xfrm>
          <a:off x="5553138" y="1299017"/>
          <a:ext cx="2113712" cy="169097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s-ES" sz="3000" b="1" kern="1200" dirty="0" smtClean="0">
              <a:solidFill>
                <a:srgbClr val="000000"/>
              </a:solidFill>
            </a:rPr>
            <a:t>Trasplante</a:t>
          </a:r>
        </a:p>
        <a:p>
          <a:pPr lvl="0" algn="ctr" defTabSz="1333500">
            <a:lnSpc>
              <a:spcPct val="90000"/>
            </a:lnSpc>
            <a:spcBef>
              <a:spcPct val="0"/>
            </a:spcBef>
            <a:spcAft>
              <a:spcPct val="35000"/>
            </a:spcAft>
          </a:pPr>
          <a:r>
            <a:rPr lang="es-ES" sz="3000" b="1" kern="1200" dirty="0" smtClean="0">
              <a:solidFill>
                <a:srgbClr val="000000"/>
              </a:solidFill>
            </a:rPr>
            <a:t>Si</a:t>
          </a:r>
          <a:r>
            <a:rPr lang="es-ES" sz="3000" b="1" kern="1200" baseline="0" dirty="0" smtClean="0">
              <a:solidFill>
                <a:srgbClr val="000000"/>
              </a:solidFill>
            </a:rPr>
            <a:t> INM bajar dosis</a:t>
          </a:r>
          <a:endParaRPr lang="es-ES" sz="3000" b="1" kern="1200" dirty="0">
            <a:solidFill>
              <a:srgbClr val="000000"/>
            </a:solidFill>
          </a:endParaRPr>
        </a:p>
      </dsp:txBody>
      <dsp:txXfrm>
        <a:off x="5602665" y="1348544"/>
        <a:ext cx="2014658" cy="15919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A18B4-4324-AF49-B6FE-6DB41A3F208D}">
      <dsp:nvSpPr>
        <dsp:cNvPr id="0" name=""/>
        <dsp:cNvSpPr/>
      </dsp:nvSpPr>
      <dsp:spPr>
        <a:xfrm>
          <a:off x="0" y="0"/>
          <a:ext cx="7801438" cy="1522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Mejoras en el agua potable y saneamiento de zonas endémicas.</a:t>
          </a:r>
          <a:endParaRPr lang="es-ES" sz="2500" kern="1200" dirty="0"/>
        </a:p>
      </dsp:txBody>
      <dsp:txXfrm>
        <a:off x="1712515" y="0"/>
        <a:ext cx="6088922" cy="1522277"/>
      </dsp:txXfrm>
    </dsp:sp>
    <dsp:sp modelId="{0D9DA452-6C33-5946-A4A7-F6D643AF62A5}">
      <dsp:nvSpPr>
        <dsp:cNvPr id="0" name=""/>
        <dsp:cNvSpPr/>
      </dsp:nvSpPr>
      <dsp:spPr>
        <a:xfrm>
          <a:off x="152227" y="152227"/>
          <a:ext cx="1560287" cy="1217821"/>
        </a:xfrm>
        <a:prstGeom prst="roundRect">
          <a:avLst>
            <a:gd name="adj" fmla="val 10000"/>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94DC1310-EBEB-044D-B666-0C6CE9E107EA}">
      <dsp:nvSpPr>
        <dsp:cNvPr id="0" name=""/>
        <dsp:cNvSpPr/>
      </dsp:nvSpPr>
      <dsp:spPr>
        <a:xfrm>
          <a:off x="0" y="1674504"/>
          <a:ext cx="7801438" cy="1522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Inmunocomprometidas </a:t>
          </a:r>
          <a:r>
            <a:rPr lang="es-ES" sz="2500" kern="1200" dirty="0" smtClean="0"/>
            <a:t>y </a:t>
          </a:r>
          <a:r>
            <a:rPr lang="es-ES" sz="2500" kern="1200" dirty="0" err="1" smtClean="0"/>
            <a:t>hepatópatas</a:t>
          </a:r>
          <a:r>
            <a:rPr lang="es-ES" sz="2500" kern="1200" dirty="0" smtClean="0"/>
            <a:t> crónicos, evitar consumo de carne mal cocida y mariscos. (70ºC)</a:t>
          </a:r>
          <a:endParaRPr lang="es-ES" sz="2500" kern="1200" dirty="0"/>
        </a:p>
      </dsp:txBody>
      <dsp:txXfrm>
        <a:off x="1712515" y="1674504"/>
        <a:ext cx="6088922" cy="1522277"/>
      </dsp:txXfrm>
    </dsp:sp>
    <dsp:sp modelId="{921EDAC3-9D22-9441-B2CB-9DCF5A2C6386}">
      <dsp:nvSpPr>
        <dsp:cNvPr id="0" name=""/>
        <dsp:cNvSpPr/>
      </dsp:nvSpPr>
      <dsp:spPr>
        <a:xfrm>
          <a:off x="152227" y="1826732"/>
          <a:ext cx="1560287" cy="1217821"/>
        </a:xfrm>
        <a:prstGeom prst="roundRect">
          <a:avLst>
            <a:gd name="adj" fmla="val 10000"/>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894A46C8-A762-AF4A-841B-D99E454ABD76}">
      <dsp:nvSpPr>
        <dsp:cNvPr id="0" name=""/>
        <dsp:cNvSpPr/>
      </dsp:nvSpPr>
      <dsp:spPr>
        <a:xfrm>
          <a:off x="0" y="3349009"/>
          <a:ext cx="7801438" cy="1522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Vacuna</a:t>
          </a:r>
          <a:r>
            <a:rPr lang="es-ES" sz="2500" kern="1200" baseline="0" dirty="0" smtClean="0"/>
            <a:t> autorizada en China ( Eficacia 97%) </a:t>
          </a:r>
        </a:p>
        <a:p>
          <a:pPr lvl="0" algn="l" defTabSz="1111250">
            <a:lnSpc>
              <a:spcPct val="90000"/>
            </a:lnSpc>
            <a:spcBef>
              <a:spcPct val="0"/>
            </a:spcBef>
            <a:spcAft>
              <a:spcPct val="35000"/>
            </a:spcAft>
          </a:pPr>
          <a:r>
            <a:rPr lang="es-ES" sz="2500" kern="1200" dirty="0" smtClean="0"/>
            <a:t>VHE 1 y 2</a:t>
          </a:r>
        </a:p>
        <a:p>
          <a:pPr lvl="0" algn="l" defTabSz="1111250">
            <a:lnSpc>
              <a:spcPct val="90000"/>
            </a:lnSpc>
            <a:spcBef>
              <a:spcPct val="0"/>
            </a:spcBef>
            <a:spcAft>
              <a:spcPct val="35000"/>
            </a:spcAft>
          </a:pPr>
          <a:r>
            <a:rPr lang="es-ES" sz="2500" kern="1200" dirty="0" smtClean="0"/>
            <a:t>Evita Brotes </a:t>
          </a:r>
          <a:endParaRPr lang="es-ES" sz="2500" kern="1200" dirty="0"/>
        </a:p>
      </dsp:txBody>
      <dsp:txXfrm>
        <a:off x="1712515" y="3349009"/>
        <a:ext cx="6088922" cy="1522277"/>
      </dsp:txXfrm>
    </dsp:sp>
    <dsp:sp modelId="{778B9A05-87AC-9D42-9AFF-20B8C33B1397}">
      <dsp:nvSpPr>
        <dsp:cNvPr id="0" name=""/>
        <dsp:cNvSpPr/>
      </dsp:nvSpPr>
      <dsp:spPr>
        <a:xfrm>
          <a:off x="152227" y="3501237"/>
          <a:ext cx="1560287" cy="1217821"/>
        </a:xfrm>
        <a:prstGeom prst="roundRect">
          <a:avLst>
            <a:gd name="adj" fmla="val 10000"/>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D533E-1A52-8C4C-8A3B-DB3A2F28C9FD}" type="datetimeFigureOut">
              <a:rPr lang="es-ES_tradnl" smtClean="0"/>
              <a:t>5/6/19</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6C8CB-5908-0F4C-B486-6B6277F46DC1}" type="slidenum">
              <a:rPr lang="es-ES_tradnl" smtClean="0"/>
              <a:t>‹Nr.›</a:t>
            </a:fld>
            <a:endParaRPr lang="es-ES_tradnl"/>
          </a:p>
        </p:txBody>
      </p:sp>
    </p:spTree>
    <p:extLst>
      <p:ext uri="{BB962C8B-B14F-4D97-AF65-F5344CB8AC3E}">
        <p14:creationId xmlns:p14="http://schemas.microsoft.com/office/powerpoint/2010/main" val="181824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s-MX" altLang="es-MX"/>
          </a:p>
        </p:txBody>
      </p:sp>
      <p:sp>
        <p:nvSpPr>
          <p:cNvPr id="18637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a:r>
              <a:rPr lang="en-US" altLang="es-MX" sz="1000" i="1"/>
              <a:t>2</a:t>
            </a:r>
          </a:p>
        </p:txBody>
      </p:sp>
      <p:sp>
        <p:nvSpPr>
          <p:cNvPr id="18637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s-MX" altLang="es-MX"/>
          </a:p>
        </p:txBody>
      </p:sp>
      <p:sp>
        <p:nvSpPr>
          <p:cNvPr id="18637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s-MX" altLang="es-MX"/>
          </a:p>
        </p:txBody>
      </p:sp>
      <p:sp>
        <p:nvSpPr>
          <p:cNvPr id="186374" name="Rectangle 6"/>
          <p:cNvSpPr>
            <a:spLocks noGrp="1" noRot="1" noChangeAspect="1" noChangeArrowheads="1" noTextEdit="1"/>
          </p:cNvSpPr>
          <p:nvPr>
            <p:ph type="sldImg"/>
          </p:nvPr>
        </p:nvSpPr>
        <p:spPr>
          <a:ln cap="flat"/>
        </p:spPr>
      </p:sp>
      <p:sp>
        <p:nvSpPr>
          <p:cNvPr id="186375" name="Rectangle 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s-MX">
              <a:latin typeface="Times New Roman" charset="0"/>
            </a:endParaRPr>
          </a:p>
        </p:txBody>
      </p:sp>
    </p:spTree>
    <p:extLst>
      <p:ext uri="{BB962C8B-B14F-4D97-AF65-F5344CB8AC3E}">
        <p14:creationId xmlns:p14="http://schemas.microsoft.com/office/powerpoint/2010/main" val="62653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3-4 días después de la ICTERICIA, aparecen los </a:t>
            </a:r>
            <a:r>
              <a:rPr lang="es-ES" dirty="0" err="1" smtClean="0"/>
              <a:t>IgM</a:t>
            </a:r>
            <a:r>
              <a:rPr lang="es-ES" dirty="0" smtClean="0"/>
              <a:t>, y duran </a:t>
            </a:r>
            <a:r>
              <a:rPr lang="es-ES" dirty="0" err="1" smtClean="0"/>
              <a:t>aprox</a:t>
            </a:r>
            <a:r>
              <a:rPr lang="es-ES" dirty="0" smtClean="0"/>
              <a:t> 3-4 meses ( aunque</a:t>
            </a:r>
            <a:r>
              <a:rPr lang="es-ES" baseline="0" dirty="0" smtClean="0"/>
              <a:t> hay estudios con 12 meses)</a:t>
            </a:r>
          </a:p>
          <a:p>
            <a:r>
              <a:rPr lang="es-ES" baseline="0" dirty="0" smtClean="0"/>
              <a:t>También aparecen </a:t>
            </a:r>
            <a:r>
              <a:rPr lang="es-ES" baseline="0" dirty="0" err="1" smtClean="0"/>
              <a:t>Ac´s</a:t>
            </a:r>
            <a:r>
              <a:rPr lang="es-ES" baseline="0" dirty="0" smtClean="0"/>
              <a:t> </a:t>
            </a:r>
            <a:r>
              <a:rPr lang="es-ES" baseline="0" dirty="0" err="1" smtClean="0"/>
              <a:t>IgA</a:t>
            </a:r>
            <a:r>
              <a:rPr lang="es-ES" baseline="0" dirty="0" smtClean="0"/>
              <a:t> durante la fase aguda, sin embargo en VHE3 puede presentarse negativos, faltan estudios que avalen su efectividad.</a:t>
            </a:r>
          </a:p>
          <a:p>
            <a:endParaRPr lang="es-ES" baseline="0" dirty="0" smtClean="0"/>
          </a:p>
          <a:p>
            <a:r>
              <a:rPr lang="es-ES" baseline="0" dirty="0" smtClean="0"/>
              <a:t>DETECCION  DE ANTIGENOS ( ANTI-VHE), SE HA DIRIGIDO A DTECCION DE PROTEINAS ORF2 Y 3 EIA ( ENZIMOINMUNOENSAYOS, ELISAS), INMUNOCROMATOGRAFIA, WESTERN BLOT, </a:t>
            </a:r>
          </a:p>
          <a:p>
            <a:r>
              <a:rPr lang="es-ES" baseline="0" dirty="0" smtClean="0"/>
              <a:t>DAN: RT-PCR CONVENCIONAL, RT-PCR EN TIEMPOR REAL, NESTED PROTOCOLS. AMPLIFICACION ISOTERMINCA MEDIADA POR BUCLE</a:t>
            </a:r>
          </a:p>
        </p:txBody>
      </p:sp>
      <p:sp>
        <p:nvSpPr>
          <p:cNvPr id="4" name="Marcador de número de diapositiva 3"/>
          <p:cNvSpPr>
            <a:spLocks noGrp="1"/>
          </p:cNvSpPr>
          <p:nvPr>
            <p:ph type="sldNum" sz="quarter" idx="10"/>
          </p:nvPr>
        </p:nvSpPr>
        <p:spPr/>
        <p:txBody>
          <a:bodyPr/>
          <a:lstStyle/>
          <a:p>
            <a:fld id="{9E926667-320C-894E-AF7D-212ADC2ECEF8}" type="slidenum">
              <a:rPr lang="es-ES" smtClean="0"/>
              <a:t>24</a:t>
            </a:fld>
            <a:endParaRPr lang="es-ES"/>
          </a:p>
        </p:txBody>
      </p:sp>
    </p:spTree>
    <p:extLst>
      <p:ext uri="{BB962C8B-B14F-4D97-AF65-F5344CB8AC3E}">
        <p14:creationId xmlns:p14="http://schemas.microsoft.com/office/powerpoint/2010/main" val="134567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Período de Incubación de 15-60 días </a:t>
            </a:r>
          </a:p>
          <a:p>
            <a:r>
              <a:rPr lang="es-ES" dirty="0" smtClean="0"/>
              <a:t>3 semanas</a:t>
            </a:r>
            <a:r>
              <a:rPr lang="es-ES" baseline="0" dirty="0" smtClean="0"/>
              <a:t> después de la infección se puede identificar ARN en sangre y en heces </a:t>
            </a:r>
          </a:p>
          <a:p>
            <a:r>
              <a:rPr lang="es-ES" baseline="0" dirty="0" smtClean="0"/>
              <a:t>Eliminación del virus en heces por 4-6 semanas </a:t>
            </a:r>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25</a:t>
            </a:fld>
            <a:endParaRPr lang="es-ES"/>
          </a:p>
        </p:txBody>
      </p:sp>
    </p:spTree>
    <p:extLst>
      <p:ext uri="{BB962C8B-B14F-4D97-AF65-F5344CB8AC3E}">
        <p14:creationId xmlns:p14="http://schemas.microsoft.com/office/powerpoint/2010/main" val="187164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Pocos</a:t>
            </a:r>
            <a:r>
              <a:rPr lang="es-ES" baseline="0" dirty="0" smtClean="0"/>
              <a:t> casos y series reportados de Riba en Agudo, sin embargo normalizan las </a:t>
            </a:r>
            <a:r>
              <a:rPr lang="es-ES" baseline="0" dirty="0" err="1" smtClean="0"/>
              <a:t>PFH´s</a:t>
            </a:r>
            <a:r>
              <a:rPr lang="es-ES" baseline="0" dirty="0" smtClean="0"/>
              <a:t> más rápido. Y  Pérdida de ARN en sangre en días. </a:t>
            </a:r>
          </a:p>
          <a:p>
            <a:r>
              <a:rPr lang="es-ES" baseline="0" dirty="0" smtClean="0"/>
              <a:t>SIN EMBARGO LA DURACION DE LA RIBAVIRINA SE DESCONOCE. </a:t>
            </a:r>
          </a:p>
          <a:p>
            <a:r>
              <a:rPr lang="es-ES" sz="1200" kern="1200" dirty="0" smtClean="0">
                <a:solidFill>
                  <a:schemeClr val="tx1"/>
                </a:solidFill>
                <a:effectLst/>
                <a:latin typeface="+mn-lt"/>
                <a:ea typeface="+mn-ea"/>
                <a:cs typeface="+mn-cs"/>
              </a:rPr>
              <a:t>Los </a:t>
            </a:r>
            <a:r>
              <a:rPr lang="es-ES" sz="1200" kern="1200" dirty="0" err="1" smtClean="0">
                <a:solidFill>
                  <a:schemeClr val="tx1"/>
                </a:solidFill>
                <a:effectLst/>
                <a:latin typeface="+mn-lt"/>
                <a:ea typeface="+mn-ea"/>
                <a:cs typeface="+mn-cs"/>
              </a:rPr>
              <a:t>corticosteroides</a:t>
            </a:r>
            <a:r>
              <a:rPr lang="es-ES" sz="1200" kern="1200" dirty="0" smtClean="0">
                <a:solidFill>
                  <a:schemeClr val="tx1"/>
                </a:solidFill>
                <a:effectLst/>
                <a:latin typeface="+mn-lt"/>
                <a:ea typeface="+mn-ea"/>
                <a:cs typeface="+mn-cs"/>
              </a:rPr>
              <a:t> se han utilizado en casos individuales de falla hepática aguda, que se identificaron retrospectivamente como causados ​​por la infección por VHE. asociándose con mejoría de parámetros de función hepática. Sin embargo, actualmente no hay pruebas suficientes para respaldar su uso.</a:t>
            </a:r>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26</a:t>
            </a:fld>
            <a:endParaRPr lang="es-ES"/>
          </a:p>
        </p:txBody>
      </p:sp>
    </p:spTree>
    <p:extLst>
      <p:ext uri="{BB962C8B-B14F-4D97-AF65-F5344CB8AC3E}">
        <p14:creationId xmlns:p14="http://schemas.microsoft.com/office/powerpoint/2010/main" val="4500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En 2011 se autorizó una vacuna contra el VHE en China (Vacuna VHE239), la cual mostró una eficacia del 97% para prevenir episodios de hepatitis aguda sintomática (genotipos 1 y 2), con su eficacia a largo plazo demostrada durante el seguimiento posterior, sin embargo, no proporciona inmunidad esterilizante y aún pueden ocurrir infecciones subclínicas. Si bien la vacuna parece ser segura en mujeres embarazadas, la eficacia y seguridad a largo plazo en pacientes con enfermedad hepática crónica y inmunodeprimidos aún no se han determinado. Un papel importante de la vacuna podría ser prevenir los brotes de VHE. Sin embargo, la vacuna actualmente no tiene licencia para este propósito en otros países además de China, pero actualmente se están realizando esfuerzos para obtener la "precalificación" de la OMS para su uso en entornos de emergencia.(</a:t>
            </a:r>
            <a:r>
              <a:rPr lang="es-ES_tradnl" dirty="0" smtClean="0">
                <a:effectLst/>
              </a:rPr>
              <a:t> </a:t>
            </a:r>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27</a:t>
            </a:fld>
            <a:endParaRPr lang="es-ES"/>
          </a:p>
        </p:txBody>
      </p:sp>
    </p:spTree>
    <p:extLst>
      <p:ext uri="{BB962C8B-B14F-4D97-AF65-F5344CB8AC3E}">
        <p14:creationId xmlns:p14="http://schemas.microsoft.com/office/powerpoint/2010/main" val="1828309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656C8CB-5908-0F4C-B486-6B6277F46DC1}" type="slidenum">
              <a:rPr lang="es-ES_tradnl" smtClean="0"/>
              <a:t>29</a:t>
            </a:fld>
            <a:endParaRPr lang="es-ES_tradnl"/>
          </a:p>
        </p:txBody>
      </p:sp>
    </p:spTree>
    <p:extLst>
      <p:ext uri="{BB962C8B-B14F-4D97-AF65-F5344CB8AC3E}">
        <p14:creationId xmlns:p14="http://schemas.microsoft.com/office/powerpoint/2010/main" val="181012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656C8CB-5908-0F4C-B486-6B6277F46DC1}" type="slidenum">
              <a:rPr lang="es-ES_tradnl" smtClean="0"/>
              <a:t>4</a:t>
            </a:fld>
            <a:endParaRPr lang="es-ES_tradnl"/>
          </a:p>
        </p:txBody>
      </p:sp>
    </p:spTree>
    <p:extLst>
      <p:ext uri="{BB962C8B-B14F-4D97-AF65-F5344CB8AC3E}">
        <p14:creationId xmlns:p14="http://schemas.microsoft.com/office/powerpoint/2010/main" val="88554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656C8CB-5908-0F4C-B486-6B6277F46DC1}" type="slidenum">
              <a:rPr lang="es-ES_tradnl" smtClean="0"/>
              <a:t>7</a:t>
            </a:fld>
            <a:endParaRPr lang="es-ES_tradnl"/>
          </a:p>
        </p:txBody>
      </p:sp>
    </p:spTree>
    <p:extLst>
      <p:ext uri="{BB962C8B-B14F-4D97-AF65-F5344CB8AC3E}">
        <p14:creationId xmlns:p14="http://schemas.microsoft.com/office/powerpoint/2010/main" val="143028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ORF: MARCOS DE LECTURA ABIERTA, “REGIONES CODIFICANTES DE PROTEÍNAS”</a:t>
            </a:r>
          </a:p>
          <a:p>
            <a:r>
              <a:rPr lang="es-ES" dirty="0" smtClean="0"/>
              <a:t>ORF1: FUNCIONES</a:t>
            </a:r>
            <a:r>
              <a:rPr lang="es-ES" baseline="0" dirty="0" smtClean="0"/>
              <a:t> ESTRUCTURALES Y FUNCIONALES RESPONSABLES DE LA REPLICACION VIRAL. </a:t>
            </a:r>
          </a:p>
          <a:p>
            <a:r>
              <a:rPr lang="es-ES" baseline="0" dirty="0" smtClean="0"/>
              <a:t>ORF2: PROTEINA FORMADORA DE LA CAPSIDE VIRAL. Y DOMINIOS M Y P QUE SE ENCARGAN D ELA INTERACCION CELULA HUESPED. </a:t>
            </a:r>
          </a:p>
          <a:p>
            <a:r>
              <a:rPr lang="es-ES" baseline="0" dirty="0" smtClean="0"/>
              <a:t>ORF3: CODIFICA PROTEINA PARA LA REPLICACION , así como en su </a:t>
            </a:r>
            <a:r>
              <a:rPr lang="es-ES" baseline="0" dirty="0" err="1" smtClean="0"/>
              <a:t>morfogenesis</a:t>
            </a:r>
            <a:r>
              <a:rPr lang="es-ES" baseline="0" dirty="0" smtClean="0"/>
              <a:t> y su infectividad, INHIBIENDO LA RESPUESA INNATA DELC HUESPED </a:t>
            </a:r>
          </a:p>
          <a:p>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17</a:t>
            </a:fld>
            <a:endParaRPr lang="es-ES"/>
          </a:p>
        </p:txBody>
      </p:sp>
    </p:spTree>
    <p:extLst>
      <p:ext uri="{BB962C8B-B14F-4D97-AF65-F5344CB8AC3E}">
        <p14:creationId xmlns:p14="http://schemas.microsoft.com/office/powerpoint/2010/main" val="50571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18</a:t>
            </a:fld>
            <a:endParaRPr lang="es-ES"/>
          </a:p>
        </p:txBody>
      </p:sp>
    </p:spTree>
    <p:extLst>
      <p:ext uri="{BB962C8B-B14F-4D97-AF65-F5344CB8AC3E}">
        <p14:creationId xmlns:p14="http://schemas.microsoft.com/office/powerpoint/2010/main" val="54963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La </a:t>
            </a:r>
            <a:r>
              <a:rPr lang="es-ES_tradnl" dirty="0" err="1" smtClean="0"/>
              <a:t>seroprevalencia</a:t>
            </a:r>
            <a:r>
              <a:rPr lang="es-ES_tradnl" dirty="0" smtClean="0"/>
              <a:t> de VHE aumenta con la edad, y la hepatitis E asintomática se detecta principalmente en hombres &gt; 50 años. </a:t>
            </a:r>
          </a:p>
          <a:p>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20</a:t>
            </a:fld>
            <a:endParaRPr lang="es-ES"/>
          </a:p>
        </p:txBody>
      </p:sp>
    </p:spTree>
    <p:extLst>
      <p:ext uri="{BB962C8B-B14F-4D97-AF65-F5344CB8AC3E}">
        <p14:creationId xmlns:p14="http://schemas.microsoft.com/office/powerpoint/2010/main" val="5591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MORELOS:</a:t>
            </a:r>
            <a:r>
              <a:rPr lang="es-ES" baseline="0" dirty="0" smtClean="0"/>
              <a:t> HUITZILILLA Y TELIXTAC</a:t>
            </a:r>
          </a:p>
          <a:p>
            <a:r>
              <a:rPr lang="es-ES" baseline="0" dirty="0" smtClean="0"/>
              <a:t>Hidalgo Dr. Raúl Bernal: </a:t>
            </a:r>
            <a:r>
              <a:rPr lang="es-ES_tradnl" sz="1200" kern="1200" dirty="0" smtClean="0">
                <a:solidFill>
                  <a:schemeClr val="tx1"/>
                </a:solidFill>
                <a:effectLst/>
                <a:latin typeface="+mn-lt"/>
                <a:ea typeface="+mn-ea"/>
                <a:cs typeface="+mn-cs"/>
              </a:rPr>
              <a:t> En el estado de Hidalgo, se reportó una prevalencia del 6.3% para anticuerpos </a:t>
            </a:r>
            <a:r>
              <a:rPr lang="es-ES_tradnl" sz="1200" kern="1200" dirty="0" err="1" smtClean="0">
                <a:solidFill>
                  <a:schemeClr val="tx1"/>
                </a:solidFill>
                <a:effectLst/>
                <a:latin typeface="+mn-lt"/>
                <a:ea typeface="+mn-ea"/>
                <a:cs typeface="+mn-cs"/>
              </a:rPr>
              <a:t>IgG</a:t>
            </a:r>
            <a:r>
              <a:rPr lang="es-ES_tradnl" sz="1200" kern="1200" dirty="0" smtClean="0">
                <a:solidFill>
                  <a:schemeClr val="tx1"/>
                </a:solidFill>
                <a:effectLst/>
                <a:latin typeface="+mn-lt"/>
                <a:ea typeface="+mn-ea"/>
                <a:cs typeface="+mn-cs"/>
              </a:rPr>
              <a:t> para VHE, de estos solo el 13% tuvo el antecedente de un cuadro de hepatitis aguda.</a:t>
            </a:r>
          </a:p>
          <a:p>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Durango, se reportó una </a:t>
            </a:r>
            <a:r>
              <a:rPr lang="es-ES_tradnl" sz="1200" kern="1200" dirty="0" err="1" smtClean="0">
                <a:solidFill>
                  <a:schemeClr val="tx1"/>
                </a:solidFill>
                <a:effectLst/>
                <a:latin typeface="+mn-lt"/>
                <a:ea typeface="+mn-ea"/>
                <a:cs typeface="+mn-cs"/>
              </a:rPr>
              <a:t>seroprevalencia</a:t>
            </a:r>
            <a:r>
              <a:rPr lang="es-ES_tradnl" sz="1200" kern="1200" dirty="0" smtClean="0">
                <a:solidFill>
                  <a:schemeClr val="tx1"/>
                </a:solidFill>
                <a:effectLst/>
                <a:latin typeface="+mn-lt"/>
                <a:ea typeface="+mn-ea"/>
                <a:cs typeface="+mn-cs"/>
              </a:rPr>
              <a:t> del 36.6% en población rural, así mismo reportaron la </a:t>
            </a:r>
            <a:r>
              <a:rPr lang="es-ES_tradnl" sz="1200" kern="1200" dirty="0" err="1" smtClean="0">
                <a:solidFill>
                  <a:schemeClr val="tx1"/>
                </a:solidFill>
                <a:effectLst/>
                <a:latin typeface="+mn-lt"/>
                <a:ea typeface="+mn-ea"/>
                <a:cs typeface="+mn-cs"/>
              </a:rPr>
              <a:t>seroprevalencia</a:t>
            </a:r>
            <a:r>
              <a:rPr lang="es-ES_tradnl" sz="1200" kern="1200" dirty="0" smtClean="0">
                <a:solidFill>
                  <a:schemeClr val="tx1"/>
                </a:solidFill>
                <a:effectLst/>
                <a:latin typeface="+mn-lt"/>
                <a:ea typeface="+mn-ea"/>
                <a:cs typeface="+mn-cs"/>
              </a:rPr>
              <a:t> en mujeres embarazadas de zonas rurales de Durango, la cual fue del 5.7% .</a:t>
            </a:r>
          </a:p>
          <a:p>
            <a:r>
              <a:rPr lang="es-ES_tradnl" sz="1200" kern="1200" baseline="0" dirty="0" smtClean="0">
                <a:solidFill>
                  <a:schemeClr val="tx1"/>
                </a:solidFill>
                <a:effectLst/>
                <a:latin typeface="+mn-lt"/>
                <a:ea typeface="+mn-ea"/>
                <a:cs typeface="+mn-cs"/>
              </a:rPr>
              <a:t>10.5%: médicos del IMSS, Siglo XX1, tomaron muestras representativas de </a:t>
            </a:r>
            <a:r>
              <a:rPr lang="es-ES_tradnl" sz="1200" kern="1200" baseline="0" dirty="0" err="1" smtClean="0">
                <a:solidFill>
                  <a:schemeClr val="tx1"/>
                </a:solidFill>
                <a:effectLst/>
                <a:latin typeface="+mn-lt"/>
                <a:ea typeface="+mn-ea"/>
                <a:cs typeface="+mn-cs"/>
              </a:rPr>
              <a:t>tdo</a:t>
            </a:r>
            <a:r>
              <a:rPr lang="es-ES_tradnl" sz="1200" kern="1200" baseline="0" dirty="0" smtClean="0">
                <a:solidFill>
                  <a:schemeClr val="tx1"/>
                </a:solidFill>
                <a:effectLst/>
                <a:latin typeface="+mn-lt"/>
                <a:ea typeface="+mn-ea"/>
                <a:cs typeface="+mn-cs"/>
              </a:rPr>
              <a:t> el país, 3,500 muestras. </a:t>
            </a:r>
          </a:p>
          <a:p>
            <a:r>
              <a:rPr lang="es-ES_tradnl" sz="1200" kern="1200" baseline="0" dirty="0" err="1" smtClean="0">
                <a:solidFill>
                  <a:schemeClr val="tx1"/>
                </a:solidFill>
                <a:effectLst/>
                <a:latin typeface="+mn-lt"/>
                <a:ea typeface="+mn-ea"/>
                <a:cs typeface="+mn-cs"/>
              </a:rPr>
              <a:t>Méxio</a:t>
            </a:r>
            <a:r>
              <a:rPr lang="es-ES_tradnl" sz="1200" kern="1200" baseline="0" dirty="0" smtClean="0">
                <a:solidFill>
                  <a:schemeClr val="tx1"/>
                </a:solidFill>
                <a:effectLst/>
                <a:latin typeface="+mn-lt"/>
                <a:ea typeface="+mn-ea"/>
                <a:cs typeface="+mn-cs"/>
              </a:rPr>
              <a:t> SSA reporta en 2017 13.4 % de Hepatitis sin diagnóstico, por lo que no sabemos cuántas podrían ser por VHE. </a:t>
            </a:r>
          </a:p>
          <a:p>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21</a:t>
            </a:fld>
            <a:endParaRPr lang="es-ES"/>
          </a:p>
        </p:txBody>
      </p:sp>
    </p:spTree>
    <p:extLst>
      <p:ext uri="{BB962C8B-B14F-4D97-AF65-F5344CB8AC3E}">
        <p14:creationId xmlns:p14="http://schemas.microsoft.com/office/powerpoint/2010/main" val="22952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Cooper K, J </a:t>
            </a:r>
            <a:r>
              <a:rPr lang="es-ES" sz="1200" b="0" i="0" u="none" strike="noStrike" kern="1200" baseline="0" dirty="0" err="1" smtClean="0">
                <a:solidFill>
                  <a:schemeClr val="tx1"/>
                </a:solidFill>
                <a:latin typeface="+mn-lt"/>
                <a:ea typeface="+mn-ea"/>
                <a:cs typeface="+mn-cs"/>
              </a:rPr>
              <a:t>Clin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Microbiol</a:t>
            </a:r>
            <a:r>
              <a:rPr lang="es-ES" sz="1200" b="0" i="0" u="none" strike="noStrike" kern="1200" baseline="0" dirty="0" smtClean="0">
                <a:solidFill>
                  <a:schemeClr val="tx1"/>
                </a:solidFill>
                <a:latin typeface="+mn-lt"/>
                <a:ea typeface="+mn-ea"/>
                <a:cs typeface="+mn-cs"/>
              </a:rPr>
              <a:t>, </a:t>
            </a:r>
            <a:r>
              <a:rPr lang="is-IS" sz="1200" b="0" i="0" u="none" strike="noStrike" kern="1200" baseline="0" dirty="0" smtClean="0">
                <a:solidFill>
                  <a:schemeClr val="tx1"/>
                </a:solidFill>
                <a:latin typeface="+mn-lt"/>
                <a:ea typeface="+mn-ea"/>
                <a:cs typeface="+mn-cs"/>
              </a:rPr>
              <a:t>2005.</a:t>
            </a:r>
          </a:p>
          <a:p>
            <a:r>
              <a:rPr lang="is-IS" sz="1200" b="0" i="0" u="none" strike="noStrike" kern="1200" baseline="0" dirty="0" smtClean="0">
                <a:solidFill>
                  <a:schemeClr val="tx1"/>
                </a:solidFill>
                <a:latin typeface="+mn-lt"/>
                <a:ea typeface="+mn-ea"/>
                <a:cs typeface="+mn-cs"/>
              </a:rPr>
              <a:t>Existen publicaciones en el norte del país donde refieren seroprevalencia del 80% en cerdos </a:t>
            </a:r>
            <a:endParaRPr lang="es-ES" dirty="0" smtClean="0"/>
          </a:p>
          <a:p>
            <a:r>
              <a:rPr lang="es-ES" dirty="0" smtClean="0"/>
              <a:t>DESDE EL 2005 SE SABE QUE EXISTE VHE 3 EN CERDOS DE MEXICO, NUEVOS</a:t>
            </a:r>
            <a:r>
              <a:rPr lang="es-ES" baseline="0" dirty="0" smtClean="0"/>
              <a:t> ESTUDIOS EN 2012, 2013 Y 2018. </a:t>
            </a:r>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22</a:t>
            </a:fld>
            <a:endParaRPr lang="es-ES"/>
          </a:p>
        </p:txBody>
      </p:sp>
    </p:spTree>
    <p:extLst>
      <p:ext uri="{BB962C8B-B14F-4D97-AF65-F5344CB8AC3E}">
        <p14:creationId xmlns:p14="http://schemas.microsoft.com/office/powerpoint/2010/main" val="188130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VHE 1 Y 2 : FALLA</a:t>
            </a:r>
            <a:r>
              <a:rPr lang="es-ES" baseline="0" dirty="0" smtClean="0"/>
              <a:t> HEPATICA AGUDA 0.5-4%  Y AUMENTA EL RIESGO EN HEPATOPATAS </a:t>
            </a:r>
          </a:p>
          <a:p>
            <a:r>
              <a:rPr lang="es-ES" baseline="0" dirty="0" smtClean="0"/>
              <a:t>FALLA HEPATICA AGUDA EN VHE 3 Y 4 ES RARA, SOLO ALGUNOS CASOS REPORTE EN EUROPA</a:t>
            </a:r>
          </a:p>
          <a:p>
            <a:r>
              <a:rPr lang="es-ES" baseline="0" dirty="0" smtClean="0"/>
              <a:t>HEPATOPATIA CRONICA, AQUELLA EN LA QUE LA REPLICACION PERSISTE &gt;6 MESES</a:t>
            </a:r>
          </a:p>
          <a:p>
            <a:r>
              <a:rPr lang="es-ES" baseline="0" dirty="0" smtClean="0"/>
              <a:t>CRONICIDAD: TRANSPLNTADOS DE ORGANOS SOLIDOS PRINCIPALMENTE, PERO TAMBIEN EN NEOPLASIAS HEMATOLOGICAS, PERSONAS QUE VIVEN CON VIH, PACIENES CON ENF REUMATOLOGICAS CON INMUNOSUPRESION POTENTE, </a:t>
            </a:r>
          </a:p>
          <a:p>
            <a:r>
              <a:rPr lang="es-ES" baseline="0" dirty="0" smtClean="0"/>
              <a:t>LA MAYORIA SE PRESENTA ASINTOMATICOS, CON ELEVACIÓN LEVE Y PERSISNTE DE ENZIMAS HEPATICAS</a:t>
            </a:r>
          </a:p>
          <a:p>
            <a:endParaRPr lang="es-ES" baseline="0" dirty="0" smtClean="0"/>
          </a:p>
          <a:p>
            <a:r>
              <a:rPr lang="es-ES" baseline="0" dirty="0" smtClean="0"/>
              <a:t>PANCREATITIS A VHE1, TIROIDITIS, PURPURA DE HENOCH SCHOLEIN </a:t>
            </a:r>
          </a:p>
          <a:p>
            <a:endParaRPr lang="es-ES" dirty="0"/>
          </a:p>
        </p:txBody>
      </p:sp>
      <p:sp>
        <p:nvSpPr>
          <p:cNvPr id="4" name="Marcador de número de diapositiva 3"/>
          <p:cNvSpPr>
            <a:spLocks noGrp="1"/>
          </p:cNvSpPr>
          <p:nvPr>
            <p:ph type="sldNum" sz="quarter" idx="10"/>
          </p:nvPr>
        </p:nvSpPr>
        <p:spPr/>
        <p:txBody>
          <a:bodyPr/>
          <a:lstStyle/>
          <a:p>
            <a:fld id="{9E926667-320C-894E-AF7D-212ADC2ECEF8}" type="slidenum">
              <a:rPr lang="es-ES" smtClean="0"/>
              <a:t>23</a:t>
            </a:fld>
            <a:endParaRPr lang="es-ES"/>
          </a:p>
        </p:txBody>
      </p:sp>
    </p:spTree>
    <p:extLst>
      <p:ext uri="{BB962C8B-B14F-4D97-AF65-F5344CB8AC3E}">
        <p14:creationId xmlns:p14="http://schemas.microsoft.com/office/powerpoint/2010/main" val="82609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NI"/>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NI"/>
          </a:p>
        </p:txBody>
      </p:sp>
      <p:sp>
        <p:nvSpPr>
          <p:cNvPr id="4" name="Marcador de fecha 3"/>
          <p:cNvSpPr>
            <a:spLocks noGrp="1"/>
          </p:cNvSpPr>
          <p:nvPr>
            <p:ph type="dt" sz="half" idx="10"/>
          </p:nvPr>
        </p:nvSpPr>
        <p:spPr/>
        <p:txBody>
          <a:bodyPr/>
          <a:lstStyle/>
          <a:p>
            <a:fld id="{286D7661-AB55-43AB-9D95-1A5D2C78CC6B}" type="datetimeFigureOut">
              <a:rPr lang="es-NI" smtClean="0"/>
              <a:t>5/6/19</a:t>
            </a:fld>
            <a:endParaRPr lang="es-NI"/>
          </a:p>
        </p:txBody>
      </p:sp>
      <p:sp>
        <p:nvSpPr>
          <p:cNvPr id="5" name="Marcador de pie de página 4"/>
          <p:cNvSpPr>
            <a:spLocks noGrp="1"/>
          </p:cNvSpPr>
          <p:nvPr>
            <p:ph type="ftr" sz="quarter" idx="11"/>
          </p:nvPr>
        </p:nvSpPr>
        <p:spPr/>
        <p:txBody>
          <a:bodyPr/>
          <a:lstStyle/>
          <a:p>
            <a:endParaRPr lang="es-NI"/>
          </a:p>
        </p:txBody>
      </p:sp>
      <p:sp>
        <p:nvSpPr>
          <p:cNvPr id="6" name="Marcador de número de diapositiva 5"/>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305401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NI"/>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Marcador de fecha 3"/>
          <p:cNvSpPr>
            <a:spLocks noGrp="1"/>
          </p:cNvSpPr>
          <p:nvPr>
            <p:ph type="dt" sz="half" idx="10"/>
          </p:nvPr>
        </p:nvSpPr>
        <p:spPr/>
        <p:txBody>
          <a:bodyPr/>
          <a:lstStyle/>
          <a:p>
            <a:fld id="{286D7661-AB55-43AB-9D95-1A5D2C78CC6B}" type="datetimeFigureOut">
              <a:rPr lang="es-NI" smtClean="0"/>
              <a:t>5/6/19</a:t>
            </a:fld>
            <a:endParaRPr lang="es-NI"/>
          </a:p>
        </p:txBody>
      </p:sp>
      <p:sp>
        <p:nvSpPr>
          <p:cNvPr id="5" name="Marcador de pie de página 4"/>
          <p:cNvSpPr>
            <a:spLocks noGrp="1"/>
          </p:cNvSpPr>
          <p:nvPr>
            <p:ph type="ftr" sz="quarter" idx="11"/>
          </p:nvPr>
        </p:nvSpPr>
        <p:spPr/>
        <p:txBody>
          <a:bodyPr/>
          <a:lstStyle/>
          <a:p>
            <a:endParaRPr lang="es-NI"/>
          </a:p>
        </p:txBody>
      </p:sp>
      <p:sp>
        <p:nvSpPr>
          <p:cNvPr id="6" name="Marcador de número de diapositiva 5"/>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420162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NI"/>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Marcador de fecha 3"/>
          <p:cNvSpPr>
            <a:spLocks noGrp="1"/>
          </p:cNvSpPr>
          <p:nvPr>
            <p:ph type="dt" sz="half" idx="10"/>
          </p:nvPr>
        </p:nvSpPr>
        <p:spPr/>
        <p:txBody>
          <a:bodyPr/>
          <a:lstStyle/>
          <a:p>
            <a:fld id="{286D7661-AB55-43AB-9D95-1A5D2C78CC6B}" type="datetimeFigureOut">
              <a:rPr lang="es-NI" smtClean="0"/>
              <a:t>5/6/19</a:t>
            </a:fld>
            <a:endParaRPr lang="es-NI"/>
          </a:p>
        </p:txBody>
      </p:sp>
      <p:sp>
        <p:nvSpPr>
          <p:cNvPr id="5" name="Marcador de pie de página 4"/>
          <p:cNvSpPr>
            <a:spLocks noGrp="1"/>
          </p:cNvSpPr>
          <p:nvPr>
            <p:ph type="ftr" sz="quarter" idx="11"/>
          </p:nvPr>
        </p:nvSpPr>
        <p:spPr/>
        <p:txBody>
          <a:bodyPr/>
          <a:lstStyle/>
          <a:p>
            <a:endParaRPr lang="es-NI"/>
          </a:p>
        </p:txBody>
      </p:sp>
      <p:sp>
        <p:nvSpPr>
          <p:cNvPr id="6" name="Marcador de número de diapositiva 5"/>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33686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NI"/>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Marcador de fecha 3"/>
          <p:cNvSpPr>
            <a:spLocks noGrp="1"/>
          </p:cNvSpPr>
          <p:nvPr>
            <p:ph type="dt" sz="half" idx="10"/>
          </p:nvPr>
        </p:nvSpPr>
        <p:spPr/>
        <p:txBody>
          <a:bodyPr/>
          <a:lstStyle/>
          <a:p>
            <a:fld id="{286D7661-AB55-43AB-9D95-1A5D2C78CC6B}" type="datetimeFigureOut">
              <a:rPr lang="es-NI" smtClean="0"/>
              <a:t>5/6/19</a:t>
            </a:fld>
            <a:endParaRPr lang="es-NI"/>
          </a:p>
        </p:txBody>
      </p:sp>
      <p:sp>
        <p:nvSpPr>
          <p:cNvPr id="5" name="Marcador de pie de página 4"/>
          <p:cNvSpPr>
            <a:spLocks noGrp="1"/>
          </p:cNvSpPr>
          <p:nvPr>
            <p:ph type="ftr" sz="quarter" idx="11"/>
          </p:nvPr>
        </p:nvSpPr>
        <p:spPr/>
        <p:txBody>
          <a:bodyPr/>
          <a:lstStyle/>
          <a:p>
            <a:endParaRPr lang="es-NI"/>
          </a:p>
        </p:txBody>
      </p:sp>
      <p:sp>
        <p:nvSpPr>
          <p:cNvPr id="6" name="Marcador de número de diapositiva 5"/>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5604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NI"/>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86D7661-AB55-43AB-9D95-1A5D2C78CC6B}" type="datetimeFigureOut">
              <a:rPr lang="es-NI" smtClean="0"/>
              <a:t>5/6/19</a:t>
            </a:fld>
            <a:endParaRPr lang="es-NI"/>
          </a:p>
        </p:txBody>
      </p:sp>
      <p:sp>
        <p:nvSpPr>
          <p:cNvPr id="5" name="Marcador de pie de página 4"/>
          <p:cNvSpPr>
            <a:spLocks noGrp="1"/>
          </p:cNvSpPr>
          <p:nvPr>
            <p:ph type="ftr" sz="quarter" idx="11"/>
          </p:nvPr>
        </p:nvSpPr>
        <p:spPr/>
        <p:txBody>
          <a:bodyPr/>
          <a:lstStyle/>
          <a:p>
            <a:endParaRPr lang="es-NI"/>
          </a:p>
        </p:txBody>
      </p:sp>
      <p:sp>
        <p:nvSpPr>
          <p:cNvPr id="6" name="Marcador de número de diapositiva 5"/>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267502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NI"/>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Marcador de fecha 4"/>
          <p:cNvSpPr>
            <a:spLocks noGrp="1"/>
          </p:cNvSpPr>
          <p:nvPr>
            <p:ph type="dt" sz="half" idx="10"/>
          </p:nvPr>
        </p:nvSpPr>
        <p:spPr/>
        <p:txBody>
          <a:bodyPr/>
          <a:lstStyle/>
          <a:p>
            <a:fld id="{286D7661-AB55-43AB-9D95-1A5D2C78CC6B}" type="datetimeFigureOut">
              <a:rPr lang="es-NI" smtClean="0"/>
              <a:t>5/6/19</a:t>
            </a:fld>
            <a:endParaRPr lang="es-NI"/>
          </a:p>
        </p:txBody>
      </p:sp>
      <p:sp>
        <p:nvSpPr>
          <p:cNvPr id="6" name="Marcador de pie de página 5"/>
          <p:cNvSpPr>
            <a:spLocks noGrp="1"/>
          </p:cNvSpPr>
          <p:nvPr>
            <p:ph type="ftr" sz="quarter" idx="11"/>
          </p:nvPr>
        </p:nvSpPr>
        <p:spPr/>
        <p:txBody>
          <a:bodyPr/>
          <a:lstStyle/>
          <a:p>
            <a:endParaRPr lang="es-NI"/>
          </a:p>
        </p:txBody>
      </p:sp>
      <p:sp>
        <p:nvSpPr>
          <p:cNvPr id="7" name="Marcador de número de diapositiva 6"/>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234421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NI"/>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Marcador de fecha 6"/>
          <p:cNvSpPr>
            <a:spLocks noGrp="1"/>
          </p:cNvSpPr>
          <p:nvPr>
            <p:ph type="dt" sz="half" idx="10"/>
          </p:nvPr>
        </p:nvSpPr>
        <p:spPr/>
        <p:txBody>
          <a:bodyPr/>
          <a:lstStyle/>
          <a:p>
            <a:fld id="{286D7661-AB55-43AB-9D95-1A5D2C78CC6B}" type="datetimeFigureOut">
              <a:rPr lang="es-NI" smtClean="0"/>
              <a:t>5/6/19</a:t>
            </a:fld>
            <a:endParaRPr lang="es-NI"/>
          </a:p>
        </p:txBody>
      </p:sp>
      <p:sp>
        <p:nvSpPr>
          <p:cNvPr id="8" name="Marcador de pie de página 7"/>
          <p:cNvSpPr>
            <a:spLocks noGrp="1"/>
          </p:cNvSpPr>
          <p:nvPr>
            <p:ph type="ftr" sz="quarter" idx="11"/>
          </p:nvPr>
        </p:nvSpPr>
        <p:spPr/>
        <p:txBody>
          <a:bodyPr/>
          <a:lstStyle/>
          <a:p>
            <a:endParaRPr lang="es-NI"/>
          </a:p>
        </p:txBody>
      </p:sp>
      <p:sp>
        <p:nvSpPr>
          <p:cNvPr id="9" name="Marcador de número de diapositiva 8"/>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401355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NI"/>
          </a:p>
        </p:txBody>
      </p:sp>
      <p:sp>
        <p:nvSpPr>
          <p:cNvPr id="3" name="Marcador de fecha 2"/>
          <p:cNvSpPr>
            <a:spLocks noGrp="1"/>
          </p:cNvSpPr>
          <p:nvPr>
            <p:ph type="dt" sz="half" idx="10"/>
          </p:nvPr>
        </p:nvSpPr>
        <p:spPr/>
        <p:txBody>
          <a:bodyPr/>
          <a:lstStyle/>
          <a:p>
            <a:fld id="{286D7661-AB55-43AB-9D95-1A5D2C78CC6B}" type="datetimeFigureOut">
              <a:rPr lang="es-NI" smtClean="0"/>
              <a:t>5/6/19</a:t>
            </a:fld>
            <a:endParaRPr lang="es-NI"/>
          </a:p>
        </p:txBody>
      </p:sp>
      <p:sp>
        <p:nvSpPr>
          <p:cNvPr id="4" name="Marcador de pie de página 3"/>
          <p:cNvSpPr>
            <a:spLocks noGrp="1"/>
          </p:cNvSpPr>
          <p:nvPr>
            <p:ph type="ftr" sz="quarter" idx="11"/>
          </p:nvPr>
        </p:nvSpPr>
        <p:spPr/>
        <p:txBody>
          <a:bodyPr/>
          <a:lstStyle/>
          <a:p>
            <a:endParaRPr lang="es-NI"/>
          </a:p>
        </p:txBody>
      </p:sp>
      <p:sp>
        <p:nvSpPr>
          <p:cNvPr id="5" name="Marcador de número de diapositiva 4"/>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68359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86D7661-AB55-43AB-9D95-1A5D2C78CC6B}" type="datetimeFigureOut">
              <a:rPr lang="es-NI" smtClean="0"/>
              <a:t>5/6/19</a:t>
            </a:fld>
            <a:endParaRPr lang="es-NI"/>
          </a:p>
        </p:txBody>
      </p:sp>
      <p:sp>
        <p:nvSpPr>
          <p:cNvPr id="3" name="Marcador de pie de página 2"/>
          <p:cNvSpPr>
            <a:spLocks noGrp="1"/>
          </p:cNvSpPr>
          <p:nvPr>
            <p:ph type="ftr" sz="quarter" idx="11"/>
          </p:nvPr>
        </p:nvSpPr>
        <p:spPr/>
        <p:txBody>
          <a:bodyPr/>
          <a:lstStyle/>
          <a:p>
            <a:endParaRPr lang="es-NI"/>
          </a:p>
        </p:txBody>
      </p:sp>
      <p:sp>
        <p:nvSpPr>
          <p:cNvPr id="4" name="Marcador de número de diapositiva 3"/>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238523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NI"/>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86D7661-AB55-43AB-9D95-1A5D2C78CC6B}" type="datetimeFigureOut">
              <a:rPr lang="es-NI" smtClean="0"/>
              <a:t>5/6/19</a:t>
            </a:fld>
            <a:endParaRPr lang="es-NI"/>
          </a:p>
        </p:txBody>
      </p:sp>
      <p:sp>
        <p:nvSpPr>
          <p:cNvPr id="6" name="Marcador de pie de página 5"/>
          <p:cNvSpPr>
            <a:spLocks noGrp="1"/>
          </p:cNvSpPr>
          <p:nvPr>
            <p:ph type="ftr" sz="quarter" idx="11"/>
          </p:nvPr>
        </p:nvSpPr>
        <p:spPr/>
        <p:txBody>
          <a:bodyPr/>
          <a:lstStyle/>
          <a:p>
            <a:endParaRPr lang="es-NI"/>
          </a:p>
        </p:txBody>
      </p:sp>
      <p:sp>
        <p:nvSpPr>
          <p:cNvPr id="7" name="Marcador de número de diapositiva 6"/>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301400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NI"/>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86D7661-AB55-43AB-9D95-1A5D2C78CC6B}" type="datetimeFigureOut">
              <a:rPr lang="es-NI" smtClean="0"/>
              <a:t>5/6/19</a:t>
            </a:fld>
            <a:endParaRPr lang="es-NI"/>
          </a:p>
        </p:txBody>
      </p:sp>
      <p:sp>
        <p:nvSpPr>
          <p:cNvPr id="6" name="Marcador de pie de página 5"/>
          <p:cNvSpPr>
            <a:spLocks noGrp="1"/>
          </p:cNvSpPr>
          <p:nvPr>
            <p:ph type="ftr" sz="quarter" idx="11"/>
          </p:nvPr>
        </p:nvSpPr>
        <p:spPr/>
        <p:txBody>
          <a:bodyPr/>
          <a:lstStyle/>
          <a:p>
            <a:endParaRPr lang="es-NI"/>
          </a:p>
        </p:txBody>
      </p:sp>
      <p:sp>
        <p:nvSpPr>
          <p:cNvPr id="7" name="Marcador de número de diapositiva 6"/>
          <p:cNvSpPr>
            <a:spLocks noGrp="1"/>
          </p:cNvSpPr>
          <p:nvPr>
            <p:ph type="sldNum" sz="quarter" idx="12"/>
          </p:nvPr>
        </p:nvSpPr>
        <p:spPr/>
        <p:txBody>
          <a:bodyPr/>
          <a:lstStyle/>
          <a:p>
            <a:fld id="{B7B79223-B3DB-43C1-8E9D-C9B03741DC93}" type="slidenum">
              <a:rPr lang="es-NI" smtClean="0"/>
              <a:t>‹Nr.›</a:t>
            </a:fld>
            <a:endParaRPr lang="es-NI"/>
          </a:p>
        </p:txBody>
      </p:sp>
    </p:spTree>
    <p:extLst>
      <p:ext uri="{BB962C8B-B14F-4D97-AF65-F5344CB8AC3E}">
        <p14:creationId xmlns:p14="http://schemas.microsoft.com/office/powerpoint/2010/main" val="929679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D7661-AB55-43AB-9D95-1A5D2C78CC6B}" type="datetimeFigureOut">
              <a:rPr lang="es-NI" smtClean="0"/>
              <a:t>5/6/19</a:t>
            </a:fld>
            <a:endParaRPr lang="es-NI"/>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79223-B3DB-43C1-8E9D-C9B03741DC93}" type="slidenum">
              <a:rPr lang="es-NI" smtClean="0"/>
              <a:t>‹Nr.›</a:t>
            </a:fld>
            <a:endParaRPr lang="es-NI"/>
          </a:p>
        </p:txBody>
      </p:sp>
    </p:spTree>
    <p:extLst>
      <p:ext uri="{BB962C8B-B14F-4D97-AF65-F5344CB8AC3E}">
        <p14:creationId xmlns:p14="http://schemas.microsoft.com/office/powerpoint/2010/main" val="381218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jp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jp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1.wdp"/><Relationship Id="rId5" Type="http://schemas.openxmlformats.org/officeDocument/2006/relationships/image" Target="../media/image3.jp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jp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3.jp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25.png"/><Relationship Id="rId9" Type="http://schemas.openxmlformats.org/officeDocument/2006/relationships/image" Target="../media/image3.jpg"/><Relationship Id="rId10"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image" Target="../media/image3.jpg"/><Relationship Id="rId10"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9" Type="http://schemas.openxmlformats.org/officeDocument/2006/relationships/image" Target="../media/image3.jpg"/><Relationship Id="rId10" Type="http://schemas.openxmlformats.org/officeDocument/2006/relationships/image" Target="../media/image1.pn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3.jp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jp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3.jpg"/><Relationship Id="rId9"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jpg"/><Relationship Id="rId9"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hyperlink" Target="https://www.ncbi.nlm.nih.gov/pubmed/28336373" TargetMode="External"/><Relationship Id="rId6" Type="http://schemas.openxmlformats.org/officeDocument/2006/relationships/image" Target="../media/image3.jp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3.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6" descr="INCMNSZ AZU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7075" y="5498882"/>
            <a:ext cx="792088" cy="920482"/>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512" y="5959123"/>
            <a:ext cx="6168489" cy="69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463040" y="467772"/>
            <a:ext cx="8223305" cy="1077218"/>
          </a:xfrm>
          <a:prstGeom prst="rect">
            <a:avLst/>
          </a:prstGeom>
          <a:solidFill>
            <a:schemeClr val="accent1">
              <a:lumMod val="40000"/>
              <a:lumOff val="60000"/>
            </a:schemeClr>
          </a:solidFill>
        </p:spPr>
        <p:txBody>
          <a:bodyPr wrap="square">
            <a:spAutoFit/>
          </a:bodyPr>
          <a:lstStyle/>
          <a:p>
            <a:r>
              <a:rPr lang="es-MX" sz="3200" dirty="0"/>
              <a:t>Simposio: D</a:t>
            </a:r>
            <a:r>
              <a:rPr lang="es-ES" sz="3200" dirty="0" err="1"/>
              <a:t>ía</a:t>
            </a:r>
            <a:r>
              <a:rPr lang="es-ES" sz="3200" dirty="0"/>
              <a:t> mundial del hígado !</a:t>
            </a:r>
          </a:p>
          <a:p>
            <a:r>
              <a:rPr lang="es-ES" sz="3200" dirty="0"/>
              <a:t>Enfermedades del hígado durante el embara</a:t>
            </a:r>
            <a:r>
              <a:rPr lang="es-ES" sz="2800" dirty="0"/>
              <a:t>zo</a:t>
            </a:r>
          </a:p>
        </p:txBody>
      </p:sp>
      <p:sp>
        <p:nvSpPr>
          <p:cNvPr id="4" name="3 CuadroTexto"/>
          <p:cNvSpPr txBox="1"/>
          <p:nvPr/>
        </p:nvSpPr>
        <p:spPr>
          <a:xfrm>
            <a:off x="3423937" y="2764570"/>
            <a:ext cx="5207999" cy="2554545"/>
          </a:xfrm>
          <a:prstGeom prst="rect">
            <a:avLst/>
          </a:prstGeom>
          <a:solidFill>
            <a:schemeClr val="accent2">
              <a:lumMod val="40000"/>
              <a:lumOff val="60000"/>
            </a:schemeClr>
          </a:solidFill>
        </p:spPr>
        <p:txBody>
          <a:bodyPr wrap="square" rtlCol="0">
            <a:spAutoFit/>
          </a:bodyPr>
          <a:lstStyle/>
          <a:p>
            <a:r>
              <a:rPr lang="es-MX" sz="3200" dirty="0"/>
              <a:t>Dra. Graciela Castro Narro</a:t>
            </a:r>
          </a:p>
          <a:p>
            <a:r>
              <a:rPr lang="es-MX" sz="3200" dirty="0" smtClean="0"/>
              <a:t>Hepatología/Trasplante</a:t>
            </a:r>
          </a:p>
          <a:p>
            <a:r>
              <a:rPr lang="es-MX" sz="3200" dirty="0" smtClean="0"/>
              <a:t>INCMNSZ</a:t>
            </a:r>
            <a:endParaRPr lang="es-MX" sz="3200" dirty="0" smtClean="0"/>
          </a:p>
          <a:p>
            <a:r>
              <a:rPr lang="es-MX" sz="3200" dirty="0" smtClean="0"/>
              <a:t>Presidente AMH</a:t>
            </a:r>
          </a:p>
          <a:p>
            <a:r>
              <a:rPr lang="es-MX" sz="3200" dirty="0" smtClean="0"/>
              <a:t>Vicepresidente ALEH</a:t>
            </a:r>
            <a:endParaRPr lang="es-MX" sz="3200" dirty="0"/>
          </a:p>
        </p:txBody>
      </p:sp>
      <p:sp>
        <p:nvSpPr>
          <p:cNvPr id="2" name="1 CuadroTexto"/>
          <p:cNvSpPr txBox="1"/>
          <p:nvPr/>
        </p:nvSpPr>
        <p:spPr>
          <a:xfrm>
            <a:off x="2121407" y="1876918"/>
            <a:ext cx="9607297" cy="707886"/>
          </a:xfrm>
          <a:prstGeom prst="rect">
            <a:avLst/>
          </a:prstGeom>
          <a:noFill/>
        </p:spPr>
        <p:txBody>
          <a:bodyPr wrap="square" rtlCol="0">
            <a:spAutoFit/>
          </a:bodyPr>
          <a:lstStyle/>
          <a:p>
            <a:r>
              <a:rPr lang="es-MX" sz="4000" dirty="0"/>
              <a:t>Hepatitis </a:t>
            </a:r>
            <a:r>
              <a:rPr lang="es-MX" sz="4000"/>
              <a:t>por </a:t>
            </a:r>
            <a:r>
              <a:rPr lang="es-MX" sz="4000" smtClean="0"/>
              <a:t>virus en el embarazo</a:t>
            </a:r>
            <a:endParaRPr lang="es-MX" sz="4000"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5408" y="167177"/>
            <a:ext cx="926592" cy="926592"/>
          </a:xfrm>
          <a:prstGeom prst="rect">
            <a:avLst/>
          </a:prstGeom>
        </p:spPr>
      </p:pic>
    </p:spTree>
    <p:extLst>
      <p:ext uri="{BB962C8B-B14F-4D97-AF65-F5344CB8AC3E}">
        <p14:creationId xmlns:p14="http://schemas.microsoft.com/office/powerpoint/2010/main" val="1789781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6"/>
            <a:ext cx="10515600" cy="2300898"/>
          </a:xfrm>
        </p:spPr>
        <p:txBody>
          <a:bodyPr>
            <a:normAutofit/>
          </a:bodyPr>
          <a:lstStyle/>
          <a:p>
            <a:pPr algn="just"/>
            <a:r>
              <a:rPr lang="es-NI" sz="2400" dirty="0" smtClean="0">
                <a:latin typeface="Arial" panose="020B0604020202020204" pitchFamily="34" charset="0"/>
                <a:cs typeface="Arial" panose="020B0604020202020204" pitchFamily="34" charset="0"/>
              </a:rPr>
              <a:t>El embarazo no afecta la historia natural de la infección crónica por VHC. </a:t>
            </a:r>
          </a:p>
          <a:p>
            <a:pPr algn="just"/>
            <a:r>
              <a:rPr lang="es-NI" sz="2400" dirty="0" smtClean="0">
                <a:latin typeface="Arial" panose="020B0604020202020204" pitchFamily="34" charset="0"/>
                <a:cs typeface="Arial" panose="020B0604020202020204" pitchFamily="34" charset="0"/>
              </a:rPr>
              <a:t>Durante el embarazo disminución temporal de los niveles de transaminasas y la carga viral puede fluctuar.</a:t>
            </a:r>
          </a:p>
          <a:p>
            <a:pPr algn="just"/>
            <a:r>
              <a:rPr lang="es-NI" sz="2400" dirty="0" smtClean="0">
                <a:latin typeface="Arial" panose="020B0604020202020204" pitchFamily="34" charset="0"/>
                <a:cs typeface="Arial" panose="020B0604020202020204" pitchFamily="34" charset="0"/>
              </a:rPr>
              <a:t>El VHC no afecta negativamente el embarazo, excepto cuando existe </a:t>
            </a:r>
            <a:r>
              <a:rPr lang="es-NI" sz="2400" b="1" dirty="0" smtClean="0">
                <a:latin typeface="Arial" panose="020B0604020202020204" pitchFamily="34" charset="0"/>
                <a:cs typeface="Arial" panose="020B0604020202020204" pitchFamily="34" charset="0"/>
              </a:rPr>
              <a:t>cirrosis</a:t>
            </a:r>
            <a:r>
              <a:rPr lang="es-NI" sz="2400" dirty="0" smtClean="0">
                <a:latin typeface="Arial" panose="020B0604020202020204" pitchFamily="34" charset="0"/>
                <a:cs typeface="Arial" panose="020B0604020202020204" pitchFamily="34" charset="0"/>
              </a:rPr>
              <a:t>.</a:t>
            </a:r>
            <a:endParaRPr lang="es-NI" sz="2400" dirty="0">
              <a:latin typeface="Arial" panose="020B0604020202020204" pitchFamily="34" charset="0"/>
              <a:cs typeface="Arial" panose="020B0604020202020204" pitchFamily="34" charset="0"/>
            </a:endParaRPr>
          </a:p>
        </p:txBody>
      </p:sp>
      <p:sp>
        <p:nvSpPr>
          <p:cNvPr id="5" name="AutoShape 2" descr="Image result for embara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pic>
        <p:nvPicPr>
          <p:cNvPr id="6" name="Imagen 5"/>
          <p:cNvPicPr>
            <a:picLocks noChangeAspect="1"/>
          </p:cNvPicPr>
          <p:nvPr/>
        </p:nvPicPr>
        <p:blipFill>
          <a:blip r:embed="rId2"/>
          <a:stretch>
            <a:fillRect/>
          </a:stretch>
        </p:blipFill>
        <p:spPr>
          <a:xfrm>
            <a:off x="9911172" y="5320920"/>
            <a:ext cx="2280828" cy="1537080"/>
          </a:xfrm>
          <a:prstGeom prst="rect">
            <a:avLst/>
          </a:prstGeom>
        </p:spPr>
      </p:pic>
      <p:sp>
        <p:nvSpPr>
          <p:cNvPr id="10" name="CuadroTexto 9"/>
          <p:cNvSpPr txBox="1"/>
          <p:nvPr/>
        </p:nvSpPr>
        <p:spPr>
          <a:xfrm>
            <a:off x="3163797" y="4745074"/>
            <a:ext cx="5519460" cy="1477328"/>
          </a:xfrm>
          <a:prstGeom prst="rect">
            <a:avLst/>
          </a:prstGeom>
          <a:solidFill>
            <a:schemeClr val="accent1">
              <a:lumMod val="40000"/>
              <a:lumOff val="60000"/>
            </a:schemeClr>
          </a:solidFill>
        </p:spPr>
        <p:txBody>
          <a:bodyPr wrap="none" rtlCol="0">
            <a:spAutoFit/>
          </a:bodyPr>
          <a:lstStyle/>
          <a:p>
            <a:r>
              <a:rPr lang="es-NI" b="1" dirty="0" smtClean="0">
                <a:latin typeface="Arial" panose="020B0604020202020204" pitchFamily="34" charset="0"/>
                <a:cs typeface="Arial" panose="020B0604020202020204" pitchFamily="34" charset="0"/>
              </a:rPr>
              <a:t>Estudio retrospectivo (506 nacimientos) reportó:</a:t>
            </a:r>
          </a:p>
          <a:p>
            <a:pPr marL="285750" indent="-285750">
              <a:buFont typeface="Arial" panose="020B0604020202020204" pitchFamily="34" charset="0"/>
              <a:buChar char="•"/>
            </a:pPr>
            <a:r>
              <a:rPr lang="es-NI" dirty="0" smtClean="0">
                <a:latin typeface="Arial" panose="020B0604020202020204" pitchFamily="34" charset="0"/>
                <a:cs typeface="Arial" panose="020B0604020202020204" pitchFamily="34" charset="0"/>
              </a:rPr>
              <a:t>Incremento de bajo peso al nacer</a:t>
            </a:r>
          </a:p>
          <a:p>
            <a:pPr marL="285750" indent="-285750">
              <a:buFont typeface="Arial" panose="020B0604020202020204" pitchFamily="34" charset="0"/>
              <a:buChar char="•"/>
            </a:pPr>
            <a:r>
              <a:rPr lang="es-NI" dirty="0" smtClean="0">
                <a:latin typeface="Arial" panose="020B0604020202020204" pitchFamily="34" charset="0"/>
                <a:cs typeface="Arial" panose="020B0604020202020204" pitchFamily="34" charset="0"/>
              </a:rPr>
              <a:t>Pequeño tamaño para edad gestacional</a:t>
            </a:r>
          </a:p>
          <a:p>
            <a:pPr marL="285750" indent="-285750">
              <a:buFont typeface="Arial" panose="020B0604020202020204" pitchFamily="34" charset="0"/>
              <a:buChar char="•"/>
            </a:pPr>
            <a:r>
              <a:rPr lang="es-NI" dirty="0" smtClean="0">
                <a:latin typeface="Arial" panose="020B0604020202020204" pitchFamily="34" charset="0"/>
                <a:cs typeface="Arial" panose="020B0604020202020204" pitchFamily="34" charset="0"/>
              </a:rPr>
              <a:t>Necesidad de cuidados intensivos</a:t>
            </a:r>
          </a:p>
          <a:p>
            <a:pPr marL="285750" indent="-285750">
              <a:buFont typeface="Arial" panose="020B0604020202020204" pitchFamily="34" charset="0"/>
              <a:buChar char="•"/>
            </a:pPr>
            <a:r>
              <a:rPr lang="es-NI" dirty="0" smtClean="0">
                <a:latin typeface="Arial" panose="020B0604020202020204" pitchFamily="34" charset="0"/>
                <a:cs typeface="Arial" panose="020B0604020202020204" pitchFamily="34" charset="0"/>
              </a:rPr>
              <a:t>Ventilación asistida</a:t>
            </a:r>
            <a:endParaRPr lang="es-NI" dirty="0">
              <a:latin typeface="Arial" panose="020B0604020202020204" pitchFamily="34" charset="0"/>
              <a:cs typeface="Arial" panose="020B0604020202020204" pitchFamily="34" charset="0"/>
            </a:endParaRPr>
          </a:p>
        </p:txBody>
      </p:sp>
      <p:sp>
        <p:nvSpPr>
          <p:cNvPr id="11" name="Rectángulo 10"/>
          <p:cNvSpPr/>
          <p:nvPr/>
        </p:nvSpPr>
        <p:spPr>
          <a:xfrm>
            <a:off x="460375" y="6396743"/>
            <a:ext cx="6096000" cy="307777"/>
          </a:xfrm>
          <a:prstGeom prst="rect">
            <a:avLst/>
          </a:prstGeom>
        </p:spPr>
        <p:txBody>
          <a:bodyPr>
            <a:spAutoFit/>
          </a:bodyPr>
          <a:lstStyle/>
          <a:p>
            <a:r>
              <a:rPr lang="es-NI" sz="1400" dirty="0">
                <a:latin typeface="Arial" panose="020B0604020202020204" pitchFamily="34" charset="0"/>
                <a:cs typeface="Arial" panose="020B0604020202020204" pitchFamily="34" charset="0"/>
              </a:rPr>
              <a:t>Am J </a:t>
            </a:r>
            <a:r>
              <a:rPr lang="es-NI" sz="1400" dirty="0" err="1" smtClean="0">
                <a:latin typeface="Arial" panose="020B0604020202020204" pitchFamily="34" charset="0"/>
                <a:cs typeface="Arial" panose="020B0604020202020204" pitchFamily="34" charset="0"/>
              </a:rPr>
              <a:t>Obstet</a:t>
            </a:r>
            <a:r>
              <a:rPr lang="es-NI" sz="1400" dirty="0" smtClean="0">
                <a:latin typeface="Arial" panose="020B0604020202020204" pitchFamily="34" charset="0"/>
                <a:cs typeface="Arial" panose="020B0604020202020204" pitchFamily="34" charset="0"/>
              </a:rPr>
              <a:t> </a:t>
            </a:r>
            <a:r>
              <a:rPr lang="es-NI" sz="1400" dirty="0" err="1" smtClean="0">
                <a:latin typeface="Arial" panose="020B0604020202020204" pitchFamily="34" charset="0"/>
                <a:cs typeface="Arial" panose="020B0604020202020204" pitchFamily="34" charset="0"/>
              </a:rPr>
              <a:t>Gynecol</a:t>
            </a:r>
            <a:r>
              <a:rPr lang="es-NI" sz="1400" dirty="0" smtClean="0">
                <a:latin typeface="Arial" panose="020B0604020202020204" pitchFamily="34" charset="0"/>
                <a:cs typeface="Arial" panose="020B0604020202020204" pitchFamily="34" charset="0"/>
              </a:rPr>
              <a:t> </a:t>
            </a:r>
            <a:r>
              <a:rPr lang="es-NI" sz="1400" dirty="0">
                <a:latin typeface="Arial" panose="020B0604020202020204" pitchFamily="34" charset="0"/>
                <a:cs typeface="Arial" panose="020B0604020202020204" pitchFamily="34" charset="0"/>
              </a:rPr>
              <a:t>2008;199(1):38.e1–9</a:t>
            </a:r>
          </a:p>
        </p:txBody>
      </p:sp>
      <p:sp>
        <p:nvSpPr>
          <p:cNvPr id="14" name="Título 3"/>
          <p:cNvSpPr txBox="1">
            <a:spLocks/>
          </p:cNvSpPr>
          <p:nvPr/>
        </p:nvSpPr>
        <p:spPr>
          <a:xfrm>
            <a:off x="2072863" y="316750"/>
            <a:ext cx="6671863" cy="1065762"/>
          </a:xfrm>
          <a:prstGeom prst="rect">
            <a:avLst/>
          </a:prstGeom>
          <a:solidFill>
            <a:schemeClr val="bg1"/>
          </a:solidFill>
          <a:ln w="57150">
            <a:solidFill>
              <a:srgbClr val="FF66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NI" sz="3300" b="1" dirty="0" smtClean="0">
                <a:latin typeface="Arial" panose="020B0604020202020204" pitchFamily="34" charset="0"/>
                <a:cs typeface="Arial" panose="020B0604020202020204" pitchFamily="34" charset="0"/>
              </a:rPr>
              <a:t> HEPATITIS </a:t>
            </a:r>
            <a:r>
              <a:rPr lang="es-NI" sz="3300" b="1" dirty="0">
                <a:latin typeface="Arial" panose="020B0604020202020204" pitchFamily="34" charset="0"/>
                <a:cs typeface="Arial" panose="020B0604020202020204" pitchFamily="34" charset="0"/>
              </a:rPr>
              <a:t>C Y </a:t>
            </a:r>
            <a:r>
              <a:rPr lang="es-NI" sz="3300" b="1" dirty="0" smtClean="0">
                <a:latin typeface="Arial" panose="020B0604020202020204" pitchFamily="34" charset="0"/>
                <a:cs typeface="Arial" panose="020B0604020202020204" pitchFamily="34" charset="0"/>
              </a:rPr>
              <a:t>EMBARAZO</a:t>
            </a:r>
            <a:endParaRPr lang="es-NI" sz="3300"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spTree>
    <p:extLst>
      <p:ext uri="{BB962C8B-B14F-4D97-AF65-F5344CB8AC3E}">
        <p14:creationId xmlns:p14="http://schemas.microsoft.com/office/powerpoint/2010/main" val="398490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sz="half" idx="1"/>
          </p:nvPr>
        </p:nvSpPr>
        <p:spPr>
          <a:xfrm>
            <a:off x="838200" y="1787510"/>
            <a:ext cx="5181600" cy="3611731"/>
          </a:xfrm>
        </p:spPr>
        <p:txBody>
          <a:bodyPr/>
          <a:lstStyle/>
          <a:p>
            <a:r>
              <a:rPr lang="es-NI" b="1" dirty="0" smtClean="0"/>
              <a:t>TRANSMISIÓN VERTICAL</a:t>
            </a:r>
          </a:p>
          <a:p>
            <a:pPr marL="0" indent="0">
              <a:buNone/>
            </a:pPr>
            <a:r>
              <a:rPr lang="es-NI" sz="2400" dirty="0" smtClean="0">
                <a:latin typeface="Arial" panose="020B0604020202020204" pitchFamily="34" charset="0"/>
                <a:cs typeface="Arial" panose="020B0604020202020204" pitchFamily="34" charset="0"/>
              </a:rPr>
              <a:t>Revisión de 77 cohortes prospectivas:</a:t>
            </a:r>
          </a:p>
          <a:p>
            <a:r>
              <a:rPr lang="es-NI" sz="2400" dirty="0" smtClean="0">
                <a:latin typeface="Arial" panose="020B0604020202020204" pitchFamily="34" charset="0"/>
                <a:cs typeface="Arial" panose="020B0604020202020204" pitchFamily="34" charset="0"/>
              </a:rPr>
              <a:t>1.7% mujeres VHC positivo.</a:t>
            </a:r>
          </a:p>
          <a:p>
            <a:r>
              <a:rPr lang="es-NI" sz="2400" dirty="0" smtClean="0">
                <a:latin typeface="Arial" panose="020B0604020202020204" pitchFamily="34" charset="0"/>
                <a:cs typeface="Arial" panose="020B0604020202020204" pitchFamily="34" charset="0"/>
              </a:rPr>
              <a:t>4.3% con viremia VHC documentada.</a:t>
            </a:r>
          </a:p>
          <a:p>
            <a:r>
              <a:rPr lang="es-NI" sz="2400" dirty="0" smtClean="0">
                <a:latin typeface="Arial" panose="020B0604020202020204" pitchFamily="34" charset="0"/>
                <a:cs typeface="Arial" panose="020B0604020202020204" pitchFamily="34" charset="0"/>
              </a:rPr>
              <a:t>19.4% </a:t>
            </a:r>
            <a:r>
              <a:rPr lang="es-NI" sz="2400" dirty="0" err="1" smtClean="0">
                <a:latin typeface="Arial" panose="020B0604020202020204" pitchFamily="34" charset="0"/>
                <a:cs typeface="Arial" panose="020B0604020202020204" pitchFamily="34" charset="0"/>
              </a:rPr>
              <a:t>coinfección</a:t>
            </a:r>
            <a:r>
              <a:rPr lang="es-NI" sz="2400" dirty="0" smtClean="0">
                <a:latin typeface="Arial" panose="020B0604020202020204" pitchFamily="34" charset="0"/>
                <a:cs typeface="Arial" panose="020B0604020202020204" pitchFamily="34" charset="0"/>
              </a:rPr>
              <a:t> VIH/VHC</a:t>
            </a:r>
            <a:endParaRPr lang="es-NI" sz="2400" dirty="0">
              <a:latin typeface="Arial" panose="020B0604020202020204" pitchFamily="34" charset="0"/>
              <a:cs typeface="Arial" panose="020B0604020202020204" pitchFamily="34" charset="0"/>
            </a:endParaRPr>
          </a:p>
        </p:txBody>
      </p:sp>
      <p:sp>
        <p:nvSpPr>
          <p:cNvPr id="8" name="Marcador de contenido 7"/>
          <p:cNvSpPr>
            <a:spLocks noGrp="1"/>
          </p:cNvSpPr>
          <p:nvPr>
            <p:ph sz="half" idx="2"/>
          </p:nvPr>
        </p:nvSpPr>
        <p:spPr>
          <a:xfrm>
            <a:off x="6172200" y="1825625"/>
            <a:ext cx="5181600" cy="3074621"/>
          </a:xfrm>
        </p:spPr>
        <p:txBody>
          <a:bodyPr/>
          <a:lstStyle/>
          <a:p>
            <a:r>
              <a:rPr lang="es-NI" b="1" dirty="0" smtClean="0"/>
              <a:t>Factores de riesgo</a:t>
            </a:r>
            <a:r>
              <a:rPr lang="es-NI" dirty="0" smtClean="0"/>
              <a:t>:</a:t>
            </a:r>
          </a:p>
          <a:p>
            <a:pPr marL="457200" indent="-457200">
              <a:buFont typeface="+mj-lt"/>
              <a:buAutoNum type="arabicPeriod"/>
            </a:pPr>
            <a:r>
              <a:rPr lang="es-NI" sz="2400" dirty="0" smtClean="0">
                <a:latin typeface="Arial" panose="020B0604020202020204" pitchFamily="34" charset="0"/>
                <a:cs typeface="Arial" panose="020B0604020202020204" pitchFamily="34" charset="0"/>
              </a:rPr>
              <a:t>Alta carga viral</a:t>
            </a:r>
          </a:p>
          <a:p>
            <a:pPr marL="457200" indent="-457200">
              <a:buFont typeface="+mj-lt"/>
              <a:buAutoNum type="arabicPeriod"/>
            </a:pPr>
            <a:r>
              <a:rPr lang="es-NI" sz="2400" dirty="0" err="1" smtClean="0">
                <a:latin typeface="Arial" panose="020B0604020202020204" pitchFamily="34" charset="0"/>
                <a:cs typeface="Arial" panose="020B0604020202020204" pitchFamily="34" charset="0"/>
              </a:rPr>
              <a:t>Coinfección</a:t>
            </a:r>
            <a:r>
              <a:rPr lang="es-NI" sz="2400" dirty="0" smtClean="0">
                <a:latin typeface="Arial" panose="020B0604020202020204" pitchFamily="34" charset="0"/>
                <a:cs typeface="Arial" panose="020B0604020202020204" pitchFamily="34" charset="0"/>
              </a:rPr>
              <a:t> VIH/VHC</a:t>
            </a:r>
          </a:p>
          <a:p>
            <a:pPr marL="457200" indent="-457200">
              <a:buFont typeface="+mj-lt"/>
              <a:buAutoNum type="arabicPeriod"/>
            </a:pPr>
            <a:r>
              <a:rPr lang="es-NI" sz="2400" dirty="0" smtClean="0">
                <a:latin typeface="Arial" panose="020B0604020202020204" pitchFamily="34" charset="0"/>
                <a:cs typeface="Arial" panose="020B0604020202020204" pitchFamily="34" charset="0"/>
              </a:rPr>
              <a:t>Ruptura prolongada de membranas.</a:t>
            </a:r>
          </a:p>
          <a:p>
            <a:pPr marL="457200" indent="-457200">
              <a:buFont typeface="+mj-lt"/>
              <a:buAutoNum type="arabicPeriod"/>
            </a:pPr>
            <a:r>
              <a:rPr lang="es-NI" sz="2400" dirty="0" smtClean="0">
                <a:latin typeface="Arial" panose="020B0604020202020204" pitchFamily="34" charset="0"/>
                <a:cs typeface="Arial" panose="020B0604020202020204" pitchFamily="34" charset="0"/>
              </a:rPr>
              <a:t>Vigilancia fetal invasiva.</a:t>
            </a:r>
            <a:endParaRPr lang="es-NI" sz="2400" dirty="0">
              <a:latin typeface="Arial" panose="020B0604020202020204" pitchFamily="34" charset="0"/>
              <a:cs typeface="Arial" panose="020B0604020202020204" pitchFamily="34" charset="0"/>
            </a:endParaRPr>
          </a:p>
        </p:txBody>
      </p:sp>
      <p:sp>
        <p:nvSpPr>
          <p:cNvPr id="5" name="AutoShape 2" descr="Image result for embara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pic>
        <p:nvPicPr>
          <p:cNvPr id="6" name="Imagen 5"/>
          <p:cNvPicPr>
            <a:picLocks noChangeAspect="1"/>
          </p:cNvPicPr>
          <p:nvPr/>
        </p:nvPicPr>
        <p:blipFill>
          <a:blip r:embed="rId2"/>
          <a:stretch>
            <a:fillRect/>
          </a:stretch>
        </p:blipFill>
        <p:spPr>
          <a:xfrm>
            <a:off x="9911172" y="5320920"/>
            <a:ext cx="2280828" cy="1537080"/>
          </a:xfrm>
          <a:prstGeom prst="rect">
            <a:avLst/>
          </a:prstGeom>
        </p:spPr>
      </p:pic>
      <p:sp>
        <p:nvSpPr>
          <p:cNvPr id="9" name="CuadroTexto 8"/>
          <p:cNvSpPr txBox="1"/>
          <p:nvPr/>
        </p:nvSpPr>
        <p:spPr>
          <a:xfrm>
            <a:off x="2149442" y="5976909"/>
            <a:ext cx="1757212" cy="400110"/>
          </a:xfrm>
          <a:prstGeom prst="rect">
            <a:avLst/>
          </a:prstGeom>
          <a:noFill/>
        </p:spPr>
        <p:txBody>
          <a:bodyPr wrap="none" rtlCol="0">
            <a:spAutoFit/>
          </a:bodyPr>
          <a:lstStyle/>
          <a:p>
            <a:r>
              <a:rPr lang="es-NI" sz="2000" b="1" dirty="0" smtClean="0">
                <a:latin typeface="Arial" panose="020B0604020202020204" pitchFamily="34" charset="0"/>
                <a:cs typeface="Arial" panose="020B0604020202020204" pitchFamily="34" charset="0"/>
              </a:rPr>
              <a:t>¿CESÁREA?</a:t>
            </a:r>
            <a:endParaRPr lang="es-NI" sz="2000" b="1" dirty="0">
              <a:latin typeface="Arial" panose="020B0604020202020204" pitchFamily="34" charset="0"/>
              <a:cs typeface="Arial" panose="020B0604020202020204" pitchFamily="34" charset="0"/>
            </a:endParaRPr>
          </a:p>
        </p:txBody>
      </p:sp>
      <p:cxnSp>
        <p:nvCxnSpPr>
          <p:cNvPr id="11" name="Conector recto de flecha 10"/>
          <p:cNvCxnSpPr/>
          <p:nvPr/>
        </p:nvCxnSpPr>
        <p:spPr>
          <a:xfrm>
            <a:off x="4163838" y="6089460"/>
            <a:ext cx="110197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494487" y="5898236"/>
            <a:ext cx="4211409" cy="646331"/>
          </a:xfrm>
          <a:prstGeom prst="rect">
            <a:avLst/>
          </a:prstGeom>
          <a:noFill/>
        </p:spPr>
        <p:txBody>
          <a:bodyPr wrap="none" rtlCol="0">
            <a:spAutoFit/>
          </a:bodyPr>
          <a:lstStyle/>
          <a:p>
            <a:pPr algn="ctr"/>
            <a:r>
              <a:rPr lang="es-NI" b="1" dirty="0" smtClean="0">
                <a:latin typeface="Arial" panose="020B0604020202020204" pitchFamily="34" charset="0"/>
                <a:cs typeface="Arial" panose="020B0604020202020204" pitchFamily="34" charset="0"/>
              </a:rPr>
              <a:t>No ha demostrado reducir riesgo de </a:t>
            </a:r>
          </a:p>
          <a:p>
            <a:pPr algn="ctr"/>
            <a:r>
              <a:rPr lang="es-NI" b="1" dirty="0" smtClean="0">
                <a:latin typeface="Arial" panose="020B0604020202020204" pitchFamily="34" charset="0"/>
                <a:cs typeface="Arial" panose="020B0604020202020204" pitchFamily="34" charset="0"/>
              </a:rPr>
              <a:t>Transmisión vertical</a:t>
            </a:r>
            <a:endParaRPr lang="es-NI" b="1" dirty="0">
              <a:latin typeface="Arial" panose="020B0604020202020204" pitchFamily="34" charset="0"/>
              <a:cs typeface="Arial" panose="020B0604020202020204" pitchFamily="34" charset="0"/>
            </a:endParaRPr>
          </a:p>
        </p:txBody>
      </p:sp>
      <p:sp>
        <p:nvSpPr>
          <p:cNvPr id="14" name="Título 3"/>
          <p:cNvSpPr txBox="1">
            <a:spLocks/>
          </p:cNvSpPr>
          <p:nvPr/>
        </p:nvSpPr>
        <p:spPr>
          <a:xfrm>
            <a:off x="2373488" y="308873"/>
            <a:ext cx="6671863" cy="1065762"/>
          </a:xfrm>
          <a:prstGeom prst="rect">
            <a:avLst/>
          </a:prstGeom>
          <a:solidFill>
            <a:schemeClr val="bg1"/>
          </a:solidFill>
          <a:ln w="57150">
            <a:solidFill>
              <a:srgbClr val="FF66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NI" sz="3300" b="1" dirty="0" smtClean="0">
                <a:latin typeface="Arial" panose="020B0604020202020204" pitchFamily="34" charset="0"/>
                <a:cs typeface="Arial" panose="020B0604020202020204" pitchFamily="34" charset="0"/>
              </a:rPr>
              <a:t> HEPATITIS </a:t>
            </a:r>
            <a:r>
              <a:rPr lang="es-NI" sz="3300" b="1" dirty="0">
                <a:latin typeface="Arial" panose="020B0604020202020204" pitchFamily="34" charset="0"/>
                <a:cs typeface="Arial" panose="020B0604020202020204" pitchFamily="34" charset="0"/>
              </a:rPr>
              <a:t>C Y </a:t>
            </a:r>
            <a:r>
              <a:rPr lang="es-NI" sz="3300" b="1" dirty="0" smtClean="0">
                <a:latin typeface="Arial" panose="020B0604020202020204" pitchFamily="34" charset="0"/>
                <a:cs typeface="Arial" panose="020B0604020202020204" pitchFamily="34" charset="0"/>
              </a:rPr>
              <a:t>EMBARAZO</a:t>
            </a:r>
            <a:endParaRPr lang="es-NI" sz="3300" b="1"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6"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3527006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sz="half" idx="1"/>
          </p:nvPr>
        </p:nvSpPr>
        <p:spPr>
          <a:xfrm>
            <a:off x="838200" y="2808715"/>
            <a:ext cx="5181600" cy="620839"/>
          </a:xfrm>
        </p:spPr>
        <p:txBody>
          <a:bodyPr/>
          <a:lstStyle/>
          <a:p>
            <a:r>
              <a:rPr lang="es-NI" b="1" dirty="0" smtClean="0"/>
              <a:t>¿TAMIZAJE?</a:t>
            </a:r>
          </a:p>
        </p:txBody>
      </p:sp>
      <p:sp>
        <p:nvSpPr>
          <p:cNvPr id="8" name="Marcador de contenido 7"/>
          <p:cNvSpPr>
            <a:spLocks noGrp="1"/>
          </p:cNvSpPr>
          <p:nvPr>
            <p:ph sz="half" idx="2"/>
          </p:nvPr>
        </p:nvSpPr>
        <p:spPr>
          <a:xfrm>
            <a:off x="6648719" y="2715390"/>
            <a:ext cx="5181600" cy="544088"/>
          </a:xfrm>
        </p:spPr>
        <p:txBody>
          <a:bodyPr/>
          <a:lstStyle/>
          <a:p>
            <a:r>
              <a:rPr lang="es-NI" b="1" dirty="0" smtClean="0"/>
              <a:t>Pacientes en riesgo</a:t>
            </a:r>
            <a:endParaRPr lang="es-NI" dirty="0" smtClean="0"/>
          </a:p>
          <a:p>
            <a:endParaRPr lang="es-NI" dirty="0" smtClean="0"/>
          </a:p>
        </p:txBody>
      </p:sp>
      <p:sp>
        <p:nvSpPr>
          <p:cNvPr id="5" name="AutoShape 2" descr="Image result for embara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pic>
        <p:nvPicPr>
          <p:cNvPr id="6" name="Imagen 5"/>
          <p:cNvPicPr>
            <a:picLocks noChangeAspect="1"/>
          </p:cNvPicPr>
          <p:nvPr/>
        </p:nvPicPr>
        <p:blipFill>
          <a:blip r:embed="rId2"/>
          <a:stretch>
            <a:fillRect/>
          </a:stretch>
        </p:blipFill>
        <p:spPr>
          <a:xfrm>
            <a:off x="9911172" y="5320920"/>
            <a:ext cx="2280828" cy="1537080"/>
          </a:xfrm>
          <a:prstGeom prst="rect">
            <a:avLst/>
          </a:prstGeom>
        </p:spPr>
      </p:pic>
      <p:sp>
        <p:nvSpPr>
          <p:cNvPr id="3" name="CuadroTexto 2"/>
          <p:cNvSpPr txBox="1"/>
          <p:nvPr/>
        </p:nvSpPr>
        <p:spPr>
          <a:xfrm>
            <a:off x="2459864" y="4193638"/>
            <a:ext cx="6657592" cy="830997"/>
          </a:xfrm>
          <a:prstGeom prst="rect">
            <a:avLst/>
          </a:prstGeom>
          <a:solidFill>
            <a:schemeClr val="accent1">
              <a:lumMod val="40000"/>
              <a:lumOff val="60000"/>
            </a:schemeClr>
          </a:solidFill>
        </p:spPr>
        <p:txBody>
          <a:bodyPr wrap="none" rtlCol="0">
            <a:spAutoFit/>
          </a:bodyPr>
          <a:lstStyle/>
          <a:p>
            <a:r>
              <a:rPr lang="es-NI" sz="2400" dirty="0" smtClean="0">
                <a:latin typeface="Arial" panose="020B0604020202020204" pitchFamily="34" charset="0"/>
                <a:cs typeface="Arial" panose="020B0604020202020204" pitchFamily="34" charset="0"/>
              </a:rPr>
              <a:t>Anticuerpos positivos en mujeres embarazadas</a:t>
            </a:r>
          </a:p>
          <a:p>
            <a:pPr algn="ctr"/>
            <a:r>
              <a:rPr lang="es-NI" sz="2400" dirty="0" smtClean="0">
                <a:latin typeface="Arial" panose="020B0604020202020204" pitchFamily="34" charset="0"/>
                <a:cs typeface="Arial" panose="020B0604020202020204" pitchFamily="34" charset="0"/>
              </a:rPr>
              <a:t>0.24%-4.3%</a:t>
            </a:r>
            <a:endParaRPr lang="es-NI" sz="2400" dirty="0">
              <a:latin typeface="Arial" panose="020B0604020202020204" pitchFamily="34" charset="0"/>
              <a:cs typeface="Arial" panose="020B0604020202020204" pitchFamily="34" charset="0"/>
            </a:endParaRPr>
          </a:p>
        </p:txBody>
      </p:sp>
      <p:sp>
        <p:nvSpPr>
          <p:cNvPr id="10" name="Flecha curvada hacia abajo 9"/>
          <p:cNvSpPr/>
          <p:nvPr/>
        </p:nvSpPr>
        <p:spPr>
          <a:xfrm>
            <a:off x="3734874" y="1835248"/>
            <a:ext cx="2748566" cy="10923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solidFill>
                <a:schemeClr val="tx1"/>
              </a:solidFill>
            </a:endParaRPr>
          </a:p>
        </p:txBody>
      </p:sp>
      <p:sp>
        <p:nvSpPr>
          <p:cNvPr id="13" name="Rectángulo 12"/>
          <p:cNvSpPr/>
          <p:nvPr/>
        </p:nvSpPr>
        <p:spPr>
          <a:xfrm>
            <a:off x="838200" y="6399328"/>
            <a:ext cx="2939972" cy="307777"/>
          </a:xfrm>
          <a:prstGeom prst="rect">
            <a:avLst/>
          </a:prstGeom>
        </p:spPr>
        <p:txBody>
          <a:bodyPr wrap="none">
            <a:spAutoFit/>
          </a:bodyPr>
          <a:lstStyle/>
          <a:p>
            <a:r>
              <a:rPr lang="es-NI" sz="1400" dirty="0" err="1">
                <a:latin typeface="Arial" panose="020B0604020202020204" pitchFamily="34" charset="0"/>
                <a:cs typeface="Arial" panose="020B0604020202020204" pitchFamily="34" charset="0"/>
              </a:rPr>
              <a:t>Med</a:t>
            </a:r>
            <a:r>
              <a:rPr lang="es-NI" sz="1400" dirty="0">
                <a:latin typeface="Arial" panose="020B0604020202020204" pitchFamily="34" charset="0"/>
                <a:cs typeface="Arial" panose="020B0604020202020204" pitchFamily="34" charset="0"/>
              </a:rPr>
              <a:t> </a:t>
            </a:r>
            <a:r>
              <a:rPr lang="es-NI" sz="1400" dirty="0" err="1">
                <a:latin typeface="Arial" panose="020B0604020202020204" pitchFamily="34" charset="0"/>
                <a:cs typeface="Arial" panose="020B0604020202020204" pitchFamily="34" charset="0"/>
              </a:rPr>
              <a:t>Clin</a:t>
            </a:r>
            <a:r>
              <a:rPr lang="es-NI" sz="1400" dirty="0">
                <a:latin typeface="Arial" panose="020B0604020202020204" pitchFamily="34" charset="0"/>
                <a:cs typeface="Arial" panose="020B0604020202020204" pitchFamily="34" charset="0"/>
              </a:rPr>
              <a:t> N Am 99 (2015) 575–586</a:t>
            </a:r>
          </a:p>
        </p:txBody>
      </p:sp>
      <p:sp>
        <p:nvSpPr>
          <p:cNvPr id="11" name="Título 3"/>
          <p:cNvSpPr txBox="1">
            <a:spLocks/>
          </p:cNvSpPr>
          <p:nvPr/>
        </p:nvSpPr>
        <p:spPr>
          <a:xfrm>
            <a:off x="2072863" y="316750"/>
            <a:ext cx="6671863" cy="1065762"/>
          </a:xfrm>
          <a:prstGeom prst="rect">
            <a:avLst/>
          </a:prstGeom>
          <a:solidFill>
            <a:schemeClr val="bg1"/>
          </a:solidFill>
          <a:ln w="57150">
            <a:solidFill>
              <a:srgbClr val="FF66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NI" sz="3300" b="1" dirty="0" smtClean="0">
                <a:latin typeface="Arial" panose="020B0604020202020204" pitchFamily="34" charset="0"/>
                <a:cs typeface="Arial" panose="020B0604020202020204" pitchFamily="34" charset="0"/>
              </a:rPr>
              <a:t> HEPATITIS </a:t>
            </a:r>
            <a:r>
              <a:rPr lang="es-NI" sz="3300" b="1" dirty="0">
                <a:latin typeface="Arial" panose="020B0604020202020204" pitchFamily="34" charset="0"/>
                <a:cs typeface="Arial" panose="020B0604020202020204" pitchFamily="34" charset="0"/>
              </a:rPr>
              <a:t>C Y </a:t>
            </a:r>
            <a:r>
              <a:rPr lang="es-NI" sz="3300" b="1" dirty="0" smtClean="0">
                <a:latin typeface="Arial" panose="020B0604020202020204" pitchFamily="34" charset="0"/>
                <a:cs typeface="Arial" panose="020B0604020202020204" pitchFamily="34" charset="0"/>
              </a:rPr>
              <a:t>EMBARAZO</a:t>
            </a:r>
            <a:endParaRPr lang="es-NI" sz="3300" b="1" dirty="0">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5"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3699789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124393"/>
            <a:ext cx="10515600" cy="3570623"/>
          </a:xfrm>
        </p:spPr>
        <p:txBody>
          <a:bodyPr>
            <a:normAutofit/>
          </a:bodyPr>
          <a:lstStyle/>
          <a:p>
            <a:pPr algn="just"/>
            <a:r>
              <a:rPr lang="es-NI" sz="2600" dirty="0" smtClean="0">
                <a:latin typeface="Arial" panose="020B0604020202020204" pitchFamily="34" charset="0"/>
                <a:cs typeface="Arial" panose="020B0604020202020204" pitchFamily="34" charset="0"/>
              </a:rPr>
              <a:t>VHC se puede encontrar en leche materna.</a:t>
            </a:r>
          </a:p>
          <a:p>
            <a:pPr algn="just"/>
            <a:r>
              <a:rPr lang="es-NI" sz="2600" dirty="0" smtClean="0">
                <a:latin typeface="Arial" panose="020B0604020202020204" pitchFamily="34" charset="0"/>
                <a:cs typeface="Arial" panose="020B0604020202020204" pitchFamily="34" charset="0"/>
              </a:rPr>
              <a:t>No transmisión en la </a:t>
            </a:r>
            <a:r>
              <a:rPr lang="es-NI" sz="2600" dirty="0">
                <a:latin typeface="Arial" panose="020B0604020202020204" pitchFamily="34" charset="0"/>
                <a:cs typeface="Arial" panose="020B0604020202020204" pitchFamily="34" charset="0"/>
              </a:rPr>
              <a:t>lactancia </a:t>
            </a:r>
            <a:r>
              <a:rPr lang="es-NI" sz="2600" dirty="0" smtClean="0">
                <a:latin typeface="Arial" panose="020B0604020202020204" pitchFamily="34" charset="0"/>
                <a:cs typeface="Arial" panose="020B0604020202020204" pitchFamily="34" charset="0"/>
              </a:rPr>
              <a:t>del VHC excepto:</a:t>
            </a:r>
          </a:p>
          <a:p>
            <a:pPr marL="0" indent="0" algn="just">
              <a:buNone/>
            </a:pPr>
            <a:r>
              <a:rPr lang="es-NI" sz="2600" dirty="0">
                <a:latin typeface="Arial" panose="020B0604020202020204" pitchFamily="34" charset="0"/>
                <a:cs typeface="Arial" panose="020B0604020202020204" pitchFamily="34" charset="0"/>
              </a:rPr>
              <a:t> </a:t>
            </a:r>
            <a:r>
              <a:rPr lang="es-NI" sz="2600" dirty="0" smtClean="0">
                <a:latin typeface="Arial" panose="020B0604020202020204" pitchFamily="34" charset="0"/>
                <a:cs typeface="Arial" panose="020B0604020202020204" pitchFamily="34" charset="0"/>
              </a:rPr>
              <a:t>    </a:t>
            </a:r>
            <a:r>
              <a:rPr lang="es-NI" sz="2400" dirty="0" smtClean="0">
                <a:latin typeface="Arial" panose="020B0604020202020204" pitchFamily="34" charset="0"/>
                <a:cs typeface="Arial" panose="020B0604020202020204" pitchFamily="34" charset="0"/>
              </a:rPr>
              <a:t>1. Pezón agrietados, sangrantes.</a:t>
            </a:r>
          </a:p>
          <a:p>
            <a:pPr algn="just"/>
            <a:r>
              <a:rPr lang="es-NI" sz="2600" dirty="0" smtClean="0">
                <a:latin typeface="Arial" panose="020B0604020202020204" pitchFamily="34" charset="0"/>
                <a:cs typeface="Arial" panose="020B0604020202020204" pitchFamily="34" charset="0"/>
              </a:rPr>
              <a:t>Se recomienda la lactancia, excepto en pacientes coinfectadas VIH/VHC. </a:t>
            </a:r>
          </a:p>
          <a:p>
            <a:pPr algn="just"/>
            <a:r>
              <a:rPr lang="es-NI" sz="2600" dirty="0" smtClean="0">
                <a:latin typeface="Arial" panose="020B0604020202020204" pitchFamily="34" charset="0"/>
                <a:cs typeface="Arial" panose="020B0604020202020204" pitchFamily="34" charset="0"/>
              </a:rPr>
              <a:t>La medicación con antivirales no está aprobada durante la lactancia por su falta de seguridad y eficacia en este periodo. </a:t>
            </a:r>
            <a:endParaRPr lang="es-NI" sz="2600" dirty="0">
              <a:latin typeface="Arial" panose="020B0604020202020204" pitchFamily="34" charset="0"/>
              <a:cs typeface="Arial" panose="020B0604020202020204" pitchFamily="34" charset="0"/>
            </a:endParaRPr>
          </a:p>
        </p:txBody>
      </p:sp>
      <p:sp>
        <p:nvSpPr>
          <p:cNvPr id="5" name="AutoShape 2" descr="Image result for embara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pic>
        <p:nvPicPr>
          <p:cNvPr id="7" name="Imagen 6"/>
          <p:cNvPicPr>
            <a:picLocks noChangeAspect="1"/>
          </p:cNvPicPr>
          <p:nvPr/>
        </p:nvPicPr>
        <p:blipFill>
          <a:blip r:embed="rId2"/>
          <a:stretch>
            <a:fillRect/>
          </a:stretch>
        </p:blipFill>
        <p:spPr>
          <a:xfrm>
            <a:off x="9903854" y="4870433"/>
            <a:ext cx="2273790" cy="1875346"/>
          </a:xfrm>
          <a:prstGeom prst="rect">
            <a:avLst/>
          </a:prstGeom>
        </p:spPr>
      </p:pic>
      <p:sp>
        <p:nvSpPr>
          <p:cNvPr id="8" name="Rectángulo 7"/>
          <p:cNvSpPr/>
          <p:nvPr/>
        </p:nvSpPr>
        <p:spPr>
          <a:xfrm>
            <a:off x="838200" y="6399328"/>
            <a:ext cx="2939972" cy="307777"/>
          </a:xfrm>
          <a:prstGeom prst="rect">
            <a:avLst/>
          </a:prstGeom>
        </p:spPr>
        <p:txBody>
          <a:bodyPr wrap="none">
            <a:spAutoFit/>
          </a:bodyPr>
          <a:lstStyle/>
          <a:p>
            <a:r>
              <a:rPr lang="es-NI" sz="1400" dirty="0" err="1">
                <a:latin typeface="Arial" panose="020B0604020202020204" pitchFamily="34" charset="0"/>
                <a:cs typeface="Arial" panose="020B0604020202020204" pitchFamily="34" charset="0"/>
              </a:rPr>
              <a:t>Med</a:t>
            </a:r>
            <a:r>
              <a:rPr lang="es-NI" sz="1400" dirty="0">
                <a:latin typeface="Arial" panose="020B0604020202020204" pitchFamily="34" charset="0"/>
                <a:cs typeface="Arial" panose="020B0604020202020204" pitchFamily="34" charset="0"/>
              </a:rPr>
              <a:t> </a:t>
            </a:r>
            <a:r>
              <a:rPr lang="es-NI" sz="1400" dirty="0" err="1">
                <a:latin typeface="Arial" panose="020B0604020202020204" pitchFamily="34" charset="0"/>
                <a:cs typeface="Arial" panose="020B0604020202020204" pitchFamily="34" charset="0"/>
              </a:rPr>
              <a:t>Clin</a:t>
            </a:r>
            <a:r>
              <a:rPr lang="es-NI" sz="1400" dirty="0">
                <a:latin typeface="Arial" panose="020B0604020202020204" pitchFamily="34" charset="0"/>
                <a:cs typeface="Arial" panose="020B0604020202020204" pitchFamily="34" charset="0"/>
              </a:rPr>
              <a:t> N Am 99 (2015) 575–586</a:t>
            </a:r>
          </a:p>
        </p:txBody>
      </p:sp>
      <p:sp>
        <p:nvSpPr>
          <p:cNvPr id="10" name="Título 3"/>
          <p:cNvSpPr txBox="1">
            <a:spLocks/>
          </p:cNvSpPr>
          <p:nvPr/>
        </p:nvSpPr>
        <p:spPr>
          <a:xfrm>
            <a:off x="2259383" y="343401"/>
            <a:ext cx="7673234" cy="1309212"/>
          </a:xfrm>
          <a:prstGeom prst="rect">
            <a:avLst/>
          </a:prstGeom>
          <a:solidFill>
            <a:schemeClr val="bg1"/>
          </a:solidFill>
          <a:ln w="57150">
            <a:solidFill>
              <a:srgbClr val="FF3399"/>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NI" sz="3300" b="1" dirty="0" smtClean="0">
                <a:latin typeface="Arial" panose="020B0604020202020204" pitchFamily="34" charset="0"/>
                <a:cs typeface="Arial" panose="020B0604020202020204" pitchFamily="34" charset="0"/>
              </a:rPr>
              <a:t> HEPATITIS </a:t>
            </a:r>
            <a:r>
              <a:rPr lang="es-NI" sz="3300" b="1" dirty="0">
                <a:latin typeface="Arial" panose="020B0604020202020204" pitchFamily="34" charset="0"/>
                <a:cs typeface="Arial" panose="020B0604020202020204" pitchFamily="34" charset="0"/>
              </a:rPr>
              <a:t>C Y LACTANCIA MATERNA</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2"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90074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1"/>
          </p:nvPr>
        </p:nvSpPr>
        <p:spPr>
          <a:xfrm>
            <a:off x="683653" y="4024984"/>
            <a:ext cx="5181600" cy="1474295"/>
          </a:xfrm>
          <a:solidFill>
            <a:schemeClr val="accent1">
              <a:lumMod val="20000"/>
              <a:lumOff val="80000"/>
            </a:schemeClr>
          </a:solidFill>
        </p:spPr>
        <p:txBody>
          <a:bodyPr>
            <a:normAutofit lnSpcReduction="10000"/>
          </a:bodyPr>
          <a:lstStyle/>
          <a:p>
            <a:r>
              <a:rPr lang="es-NI" dirty="0" smtClean="0"/>
              <a:t>Múltiples parejas sexuales</a:t>
            </a:r>
          </a:p>
          <a:p>
            <a:r>
              <a:rPr lang="es-NI" dirty="0" smtClean="0"/>
              <a:t>Infección VIH</a:t>
            </a:r>
          </a:p>
          <a:p>
            <a:r>
              <a:rPr lang="es-NI" dirty="0" smtClean="0"/>
              <a:t>Usuarias de drogas intravenosas</a:t>
            </a:r>
          </a:p>
          <a:p>
            <a:endParaRPr lang="es-NI" dirty="0"/>
          </a:p>
        </p:txBody>
      </p:sp>
      <p:sp>
        <p:nvSpPr>
          <p:cNvPr id="9" name="Marcador de contenido 8"/>
          <p:cNvSpPr>
            <a:spLocks noGrp="1"/>
          </p:cNvSpPr>
          <p:nvPr>
            <p:ph sz="half" idx="2"/>
          </p:nvPr>
        </p:nvSpPr>
        <p:spPr>
          <a:xfrm>
            <a:off x="6172200" y="2098675"/>
            <a:ext cx="5181600" cy="1720873"/>
          </a:xfrm>
          <a:solidFill>
            <a:schemeClr val="accent1">
              <a:lumMod val="20000"/>
              <a:lumOff val="80000"/>
            </a:schemeClr>
          </a:solidFill>
        </p:spPr>
        <p:txBody>
          <a:bodyPr>
            <a:normAutofit lnSpcReduction="10000"/>
          </a:bodyPr>
          <a:lstStyle/>
          <a:p>
            <a:r>
              <a:rPr lang="es-NI" dirty="0" smtClean="0"/>
              <a:t>Raro</a:t>
            </a:r>
          </a:p>
          <a:p>
            <a:r>
              <a:rPr lang="es-NI" dirty="0" smtClean="0"/>
              <a:t>0.07% por año. </a:t>
            </a:r>
          </a:p>
          <a:p>
            <a:r>
              <a:rPr lang="es-NI" dirty="0" smtClean="0"/>
              <a:t>1 en cada 190,000 contactos sexuales.</a:t>
            </a:r>
            <a:endParaRPr lang="es-NI" dirty="0"/>
          </a:p>
        </p:txBody>
      </p:sp>
      <p:sp>
        <p:nvSpPr>
          <p:cNvPr id="5" name="AutoShape 2" descr="Image result for embara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sp>
        <p:nvSpPr>
          <p:cNvPr id="8" name="Rectángulo 7"/>
          <p:cNvSpPr/>
          <p:nvPr/>
        </p:nvSpPr>
        <p:spPr>
          <a:xfrm>
            <a:off x="838200" y="6399328"/>
            <a:ext cx="2939972" cy="307777"/>
          </a:xfrm>
          <a:prstGeom prst="rect">
            <a:avLst/>
          </a:prstGeom>
        </p:spPr>
        <p:txBody>
          <a:bodyPr wrap="none">
            <a:spAutoFit/>
          </a:bodyPr>
          <a:lstStyle/>
          <a:p>
            <a:r>
              <a:rPr lang="es-NI" sz="1400" dirty="0" err="1">
                <a:latin typeface="Arial" panose="020B0604020202020204" pitchFamily="34" charset="0"/>
                <a:cs typeface="Arial" panose="020B0604020202020204" pitchFamily="34" charset="0"/>
              </a:rPr>
              <a:t>Med</a:t>
            </a:r>
            <a:r>
              <a:rPr lang="es-NI" sz="1400" dirty="0">
                <a:latin typeface="Arial" panose="020B0604020202020204" pitchFamily="34" charset="0"/>
                <a:cs typeface="Arial" panose="020B0604020202020204" pitchFamily="34" charset="0"/>
              </a:rPr>
              <a:t> </a:t>
            </a:r>
            <a:r>
              <a:rPr lang="es-NI" sz="1400" dirty="0" err="1">
                <a:latin typeface="Arial" panose="020B0604020202020204" pitchFamily="34" charset="0"/>
                <a:cs typeface="Arial" panose="020B0604020202020204" pitchFamily="34" charset="0"/>
              </a:rPr>
              <a:t>Clin</a:t>
            </a:r>
            <a:r>
              <a:rPr lang="es-NI" sz="1400" dirty="0">
                <a:latin typeface="Arial" panose="020B0604020202020204" pitchFamily="34" charset="0"/>
                <a:cs typeface="Arial" panose="020B0604020202020204" pitchFamily="34" charset="0"/>
              </a:rPr>
              <a:t> N Am 99 (2015) 575–586</a:t>
            </a:r>
          </a:p>
        </p:txBody>
      </p:sp>
      <p:sp>
        <p:nvSpPr>
          <p:cNvPr id="10" name="Explosión 1 9"/>
          <p:cNvSpPr/>
          <p:nvPr/>
        </p:nvSpPr>
        <p:spPr>
          <a:xfrm>
            <a:off x="1159099" y="1825625"/>
            <a:ext cx="2395469" cy="2076673"/>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dirty="0" smtClean="0">
                <a:latin typeface="Arial" panose="020B0604020202020204" pitchFamily="34" charset="0"/>
                <a:cs typeface="Arial" panose="020B0604020202020204" pitchFamily="34" charset="0"/>
              </a:rPr>
              <a:t>RIESGO</a:t>
            </a:r>
            <a:endParaRPr lang="es-NI" sz="2000"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2"/>
          <a:stretch>
            <a:fillRect/>
          </a:stretch>
        </p:blipFill>
        <p:spPr>
          <a:xfrm>
            <a:off x="8615966" y="4698082"/>
            <a:ext cx="2839926" cy="1944627"/>
          </a:xfrm>
          <a:prstGeom prst="rect">
            <a:avLst/>
          </a:prstGeom>
        </p:spPr>
      </p:pic>
      <p:sp>
        <p:nvSpPr>
          <p:cNvPr id="13" name="Título 3"/>
          <p:cNvSpPr txBox="1">
            <a:spLocks/>
          </p:cNvSpPr>
          <p:nvPr/>
        </p:nvSpPr>
        <p:spPr>
          <a:xfrm>
            <a:off x="2308186" y="309120"/>
            <a:ext cx="7382555" cy="1077238"/>
          </a:xfrm>
          <a:prstGeom prst="rect">
            <a:avLst/>
          </a:prstGeom>
          <a:solidFill>
            <a:schemeClr val="bg1"/>
          </a:solidFill>
          <a:ln w="57150">
            <a:solidFill>
              <a:srgbClr val="D60093"/>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NI" sz="3300" b="1" dirty="0" smtClean="0">
                <a:latin typeface="Arial" panose="020B0604020202020204" pitchFamily="34" charset="0"/>
                <a:cs typeface="Arial" panose="020B0604020202020204" pitchFamily="34" charset="0"/>
              </a:rPr>
              <a:t> HEPATITIS </a:t>
            </a:r>
            <a:r>
              <a:rPr lang="es-NI" sz="3300" b="1" dirty="0">
                <a:latin typeface="Arial" panose="020B0604020202020204" pitchFamily="34" charset="0"/>
                <a:cs typeface="Arial" panose="020B0604020202020204" pitchFamily="34" charset="0"/>
              </a:rPr>
              <a:t>C Y RIESGO DE TRANSMISIÓN SEXUAL</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5"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3704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60654" y="2585478"/>
            <a:ext cx="4193146" cy="3441834"/>
          </a:xfrm>
          <a:solidFill>
            <a:schemeClr val="accent1">
              <a:lumMod val="20000"/>
              <a:lumOff val="80000"/>
            </a:schemeClr>
          </a:solidFill>
        </p:spPr>
        <p:txBody>
          <a:bodyPr>
            <a:normAutofit/>
          </a:bodyPr>
          <a:lstStyle/>
          <a:p>
            <a:pPr algn="just"/>
            <a:r>
              <a:rPr lang="es-NI" sz="2600" dirty="0" smtClean="0">
                <a:latin typeface="Arial" panose="020B0604020202020204" pitchFamily="34" charset="0"/>
                <a:cs typeface="Arial" panose="020B0604020202020204" pitchFamily="34" charset="0"/>
              </a:rPr>
              <a:t>A toda paciente con infección crónica por VHC.</a:t>
            </a:r>
          </a:p>
          <a:p>
            <a:pPr algn="just"/>
            <a:r>
              <a:rPr lang="es-NI" sz="2600" dirty="0" smtClean="0">
                <a:latin typeface="Arial" panose="020B0604020202020204" pitchFamily="34" charset="0"/>
                <a:cs typeface="Arial" panose="020B0604020202020204" pitchFamily="34" charset="0"/>
              </a:rPr>
              <a:t>Mismas indicaciones de priorización.</a:t>
            </a:r>
          </a:p>
          <a:p>
            <a:pPr algn="just"/>
            <a:r>
              <a:rPr lang="es-NI" sz="2600" dirty="0" smtClean="0">
                <a:latin typeface="Arial" panose="020B0604020202020204" pitchFamily="34" charset="0"/>
                <a:cs typeface="Arial" panose="020B0604020202020204" pitchFamily="34" charset="0"/>
              </a:rPr>
              <a:t>Objetivo: alcanzar respuesta viral sostenida.</a:t>
            </a:r>
          </a:p>
          <a:p>
            <a:pPr marL="0" indent="0" algn="just">
              <a:buNone/>
            </a:pPr>
            <a:endParaRPr lang="es-NI" sz="2600" dirty="0">
              <a:latin typeface="Arial" panose="020B0604020202020204" pitchFamily="34" charset="0"/>
              <a:cs typeface="Arial" panose="020B0604020202020204" pitchFamily="34" charset="0"/>
            </a:endParaRPr>
          </a:p>
        </p:txBody>
      </p:sp>
      <p:pic>
        <p:nvPicPr>
          <p:cNvPr id="2050" name="Picture 2" descr="Image result for antivirales de accion directa hepatitis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49" y="2408349"/>
            <a:ext cx="6356312" cy="2952435"/>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3"/>
          <p:cNvSpPr txBox="1">
            <a:spLocks/>
          </p:cNvSpPr>
          <p:nvPr/>
        </p:nvSpPr>
        <p:spPr>
          <a:xfrm>
            <a:off x="2174267" y="405924"/>
            <a:ext cx="7372611" cy="984821"/>
          </a:xfrm>
          <a:prstGeom prst="rect">
            <a:avLst/>
          </a:prstGeom>
          <a:solidFill>
            <a:schemeClr val="bg1"/>
          </a:solidFill>
          <a:ln w="57150">
            <a:solidFill>
              <a:srgbClr val="80008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NI" sz="3300" b="1" dirty="0" smtClean="0">
                <a:latin typeface="Arial" panose="020B0604020202020204" pitchFamily="34" charset="0"/>
                <a:cs typeface="Arial" panose="020B0604020202020204" pitchFamily="34" charset="0"/>
              </a:rPr>
              <a:t> TRATAMIENTO </a:t>
            </a:r>
            <a:r>
              <a:rPr lang="es-NI" sz="3300" b="1" dirty="0">
                <a:latin typeface="Arial" panose="020B0604020202020204" pitchFamily="34" charset="0"/>
                <a:cs typeface="Arial" panose="020B0604020202020204" pitchFamily="34" charset="0"/>
              </a:rPr>
              <a:t>VIRUS C EN LA MUJER</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9"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343060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3043" y="862186"/>
            <a:ext cx="10515600" cy="1325563"/>
          </a:xfrm>
        </p:spPr>
        <p:txBody>
          <a:bodyPr>
            <a:normAutofit/>
          </a:bodyPr>
          <a:lstStyle/>
          <a:p>
            <a:pPr algn="ctr"/>
            <a:r>
              <a:rPr lang="es-NI" sz="6500" b="1" dirty="0" smtClean="0">
                <a:solidFill>
                  <a:srgbClr val="FF3399"/>
                </a:solidFill>
                <a:latin typeface="Arial" panose="020B0604020202020204" pitchFamily="34" charset="0"/>
                <a:cs typeface="Arial" panose="020B0604020202020204" pitchFamily="34" charset="0"/>
              </a:rPr>
              <a:t>Conclusiones VHC</a:t>
            </a:r>
            <a:endParaRPr lang="es-NI" sz="6500" b="1" dirty="0">
              <a:solidFill>
                <a:srgbClr val="FF3399"/>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70773" y="2489329"/>
            <a:ext cx="10915801" cy="2884337"/>
          </a:xfrm>
        </p:spPr>
        <p:txBody>
          <a:bodyPr>
            <a:normAutofit fontScale="92500" lnSpcReduction="10000"/>
          </a:bodyPr>
          <a:lstStyle/>
          <a:p>
            <a:pPr marL="0" indent="0" algn="just">
              <a:buNone/>
            </a:pPr>
            <a:endParaRPr lang="es-NI" sz="25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s-NI" sz="2500" dirty="0" smtClean="0">
                <a:latin typeface="Arial" panose="020B0604020202020204" pitchFamily="34" charset="0"/>
                <a:cs typeface="Arial" panose="020B0604020202020204" pitchFamily="34" charset="0"/>
              </a:rPr>
              <a:t>En la mujer existe mayor probabilidad de aclaramiento espontánea y lenta progresión de fibrosis.</a:t>
            </a:r>
          </a:p>
          <a:p>
            <a:pPr marL="457200" indent="-457200" algn="just">
              <a:buFont typeface="+mj-lt"/>
              <a:buAutoNum type="arabicPeriod"/>
            </a:pPr>
            <a:r>
              <a:rPr lang="es-NI" sz="2500" dirty="0" smtClean="0">
                <a:latin typeface="Arial" panose="020B0604020202020204" pitchFamily="34" charset="0"/>
                <a:cs typeface="Arial" panose="020B0604020202020204" pitchFamily="34" charset="0"/>
              </a:rPr>
              <a:t>Efecto protector de los estrógenos</a:t>
            </a:r>
          </a:p>
          <a:p>
            <a:pPr marL="457200" indent="-457200" algn="just">
              <a:buFont typeface="+mj-lt"/>
              <a:buAutoNum type="arabicPeriod"/>
            </a:pPr>
            <a:r>
              <a:rPr lang="es-NI" sz="2500" dirty="0" smtClean="0">
                <a:latin typeface="Arial" panose="020B0604020202020204" pitchFamily="34" charset="0"/>
                <a:cs typeface="Arial" panose="020B0604020202020204" pitchFamily="34" charset="0"/>
              </a:rPr>
              <a:t>El VHC no afecta negativamente al embarazo excepto cuando existe fibrosis</a:t>
            </a:r>
            <a:r>
              <a:rPr lang="es-NI" sz="2500" dirty="0" smtClean="0">
                <a:latin typeface="Arial" panose="020B0604020202020204" pitchFamily="34" charset="0"/>
                <a:cs typeface="Arial" panose="020B0604020202020204" pitchFamily="34" charset="0"/>
              </a:rPr>
              <a:t>.</a:t>
            </a:r>
          </a:p>
          <a:p>
            <a:pPr marL="0" indent="0" algn="just">
              <a:buNone/>
            </a:pPr>
            <a:r>
              <a:rPr lang="es-NI" sz="2400" dirty="0" smtClean="0">
                <a:latin typeface="Arial" panose="020B0604020202020204" pitchFamily="34" charset="0"/>
                <a:cs typeface="Arial" panose="020B0604020202020204" pitchFamily="34" charset="0"/>
              </a:rPr>
              <a:t>4.   Ribavirina </a:t>
            </a:r>
            <a:r>
              <a:rPr lang="es-NI" sz="2400" dirty="0">
                <a:latin typeface="Arial" panose="020B0604020202020204" pitchFamily="34" charset="0"/>
                <a:cs typeface="Arial" panose="020B0604020202020204" pitchFamily="34" charset="0"/>
              </a:rPr>
              <a:t>está contraindicado durante el embarazo.</a:t>
            </a:r>
          </a:p>
          <a:p>
            <a:pPr marL="0" indent="0" algn="just">
              <a:buNone/>
            </a:pPr>
            <a:r>
              <a:rPr lang="es-NI" sz="2400" dirty="0" smtClean="0">
                <a:latin typeface="Arial" panose="020B0604020202020204" pitchFamily="34" charset="0"/>
                <a:cs typeface="Arial" panose="020B0604020202020204" pitchFamily="34" charset="0"/>
              </a:rPr>
              <a:t>5.  </a:t>
            </a:r>
            <a:r>
              <a:rPr lang="es-NI" sz="2400" dirty="0">
                <a:latin typeface="Arial" panose="020B0604020202020204" pitchFamily="34" charset="0"/>
                <a:cs typeface="Arial" panose="020B0604020202020204" pitchFamily="34" charset="0"/>
              </a:rPr>
              <a:t>AAD no tienen interacciones importantes con anticonceptivos. </a:t>
            </a:r>
          </a:p>
          <a:p>
            <a:pPr marL="457200" indent="-457200" algn="just">
              <a:buFont typeface="+mj-lt"/>
              <a:buAutoNum type="arabicPeriod"/>
            </a:pPr>
            <a:endParaRPr lang="es-NI" sz="2500" dirty="0" smtClean="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7" name="Imagen 6" descr="INCMNSZ AZU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3028520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63761" y="22781"/>
            <a:ext cx="4309807" cy="993591"/>
          </a:xfrm>
        </p:spPr>
        <p:txBody>
          <a:bodyPr/>
          <a:lstStyle/>
          <a:p>
            <a:r>
              <a:rPr lang="es-NI" b="1">
                <a:latin typeface="Arial" panose="020B0604020202020204" pitchFamily="34" charset="0"/>
                <a:cs typeface="Arial" panose="020B0604020202020204" pitchFamily="34" charset="0"/>
              </a:rPr>
              <a:t>Hepatitis </a:t>
            </a:r>
            <a:r>
              <a:rPr lang="es-NI" b="1" smtClean="0">
                <a:latin typeface="Arial" panose="020B0604020202020204" pitchFamily="34" charset="0"/>
                <a:cs typeface="Arial" panose="020B0604020202020204" pitchFamily="34" charset="0"/>
              </a:rPr>
              <a:t>E </a:t>
            </a:r>
            <a:endParaRPr lang="es-NI" b="1" dirty="0">
              <a:latin typeface="Arial" panose="020B0604020202020204" pitchFamily="34" charset="0"/>
              <a:cs typeface="Arial" panose="020B0604020202020204" pitchFamily="34" charset="0"/>
            </a:endParaRPr>
          </a:p>
        </p:txBody>
      </p:sp>
      <p:pic>
        <p:nvPicPr>
          <p:cNvPr id="4" name="Imagen 3" descr="Captura de pantalla 2019-02-04 a la(s) 19.02.30.png"/>
          <p:cNvPicPr>
            <a:picLocks noChangeAspect="1"/>
          </p:cNvPicPr>
          <p:nvPr/>
        </p:nvPicPr>
        <p:blipFill rotWithShape="1">
          <a:blip r:embed="rId3">
            <a:extLst>
              <a:ext uri="{28A0092B-C50C-407E-A947-70E740481C1C}">
                <a14:useLocalDpi xmlns:a14="http://schemas.microsoft.com/office/drawing/2010/main" val="0"/>
              </a:ext>
            </a:extLst>
          </a:blip>
          <a:srcRect l="4462" b="1980"/>
          <a:stretch/>
        </p:blipFill>
        <p:spPr>
          <a:xfrm>
            <a:off x="5475943" y="881460"/>
            <a:ext cx="4406778" cy="4886082"/>
          </a:xfrm>
          <a:prstGeom prst="rect">
            <a:avLst/>
          </a:prstGeom>
        </p:spPr>
      </p:pic>
      <p:sp>
        <p:nvSpPr>
          <p:cNvPr id="5" name="Pentágono 4"/>
          <p:cNvSpPr/>
          <p:nvPr/>
        </p:nvSpPr>
        <p:spPr>
          <a:xfrm>
            <a:off x="2162180" y="1698629"/>
            <a:ext cx="2167467" cy="1320795"/>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S" b="1" dirty="0">
                <a:solidFill>
                  <a:schemeClr val="tx1"/>
                </a:solidFill>
              </a:rPr>
              <a:t>Partícula </a:t>
            </a:r>
            <a:r>
              <a:rPr lang="es-ES" b="1" dirty="0" err="1">
                <a:solidFill>
                  <a:schemeClr val="tx1"/>
                </a:solidFill>
              </a:rPr>
              <a:t>Icosahédrica</a:t>
            </a:r>
            <a:r>
              <a:rPr lang="es-ES" b="1" dirty="0">
                <a:solidFill>
                  <a:schemeClr val="tx1"/>
                </a:solidFill>
              </a:rPr>
              <a:t> sin envoltura</a:t>
            </a:r>
          </a:p>
          <a:p>
            <a:r>
              <a:rPr lang="es-ES" b="1" dirty="0">
                <a:solidFill>
                  <a:schemeClr val="tx1"/>
                </a:solidFill>
              </a:rPr>
              <a:t>27-34nm</a:t>
            </a:r>
          </a:p>
        </p:txBody>
      </p:sp>
      <p:sp>
        <p:nvSpPr>
          <p:cNvPr id="6" name="Pentágono 5"/>
          <p:cNvSpPr/>
          <p:nvPr/>
        </p:nvSpPr>
        <p:spPr>
          <a:xfrm>
            <a:off x="2193930" y="3921130"/>
            <a:ext cx="2167467" cy="1320795"/>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S" b="1" dirty="0">
                <a:solidFill>
                  <a:srgbClr val="000000"/>
                </a:solidFill>
              </a:rPr>
              <a:t>Genoma Viral formado por una cadena de ARN de 7.2kb</a:t>
            </a:r>
          </a:p>
        </p:txBody>
      </p:sp>
      <p:sp>
        <p:nvSpPr>
          <p:cNvPr id="7" name="CuadroTexto 6"/>
          <p:cNvSpPr txBox="1"/>
          <p:nvPr/>
        </p:nvSpPr>
        <p:spPr>
          <a:xfrm>
            <a:off x="450802" y="6080467"/>
            <a:ext cx="5367862" cy="738664"/>
          </a:xfrm>
          <a:prstGeom prst="rect">
            <a:avLst/>
          </a:prstGeom>
          <a:noFill/>
        </p:spPr>
        <p:txBody>
          <a:bodyPr wrap="square" rtlCol="0">
            <a:spAutoFit/>
          </a:bodyPr>
          <a:lstStyle/>
          <a:p>
            <a:r>
              <a:rPr lang="es-ES" sz="1000" dirty="0" err="1"/>
              <a:t>Khuroo</a:t>
            </a:r>
            <a:r>
              <a:rPr lang="es-ES" sz="1000" dirty="0"/>
              <a:t> MS, et al, </a:t>
            </a:r>
            <a:r>
              <a:rPr lang="es-ES" sz="1000" dirty="0" err="1"/>
              <a:t>Journal</a:t>
            </a:r>
            <a:r>
              <a:rPr lang="es-ES" sz="1000" dirty="0"/>
              <a:t> Of Viral Hepatitis 2016 </a:t>
            </a:r>
          </a:p>
          <a:p>
            <a:r>
              <a:rPr lang="es-ES_tradnl" sz="1000" dirty="0" err="1"/>
              <a:t>Kamar</a:t>
            </a:r>
            <a:r>
              <a:rPr lang="es-ES_tradnl" sz="1000" dirty="0"/>
              <a:t> N, et al, </a:t>
            </a:r>
            <a:r>
              <a:rPr lang="es-ES_tradnl" sz="1000" dirty="0" err="1"/>
              <a:t>Nat</a:t>
            </a:r>
            <a:r>
              <a:rPr lang="es-ES_tradnl" sz="1000" dirty="0"/>
              <a:t> </a:t>
            </a:r>
            <a:r>
              <a:rPr lang="es-ES_tradnl" sz="1000" dirty="0" err="1"/>
              <a:t>Rev</a:t>
            </a:r>
            <a:r>
              <a:rPr lang="es-ES_tradnl" sz="1000" dirty="0"/>
              <a:t> </a:t>
            </a:r>
            <a:r>
              <a:rPr lang="es-ES_tradnl" sz="1000" dirty="0" err="1"/>
              <a:t>Gastroenterol</a:t>
            </a:r>
            <a:r>
              <a:rPr lang="es-ES_tradnl" sz="1000" dirty="0"/>
              <a:t> </a:t>
            </a:r>
            <a:r>
              <a:rPr lang="es-ES_tradnl" sz="1000" dirty="0" err="1"/>
              <a:t>Hepatol</a:t>
            </a:r>
            <a:r>
              <a:rPr lang="es-ES_tradnl" sz="1000" dirty="0"/>
              <a:t>. 2017</a:t>
            </a:r>
          </a:p>
          <a:p>
            <a:r>
              <a:rPr lang="es-ES_tradnl" sz="1000" dirty="0" err="1"/>
              <a:t>Nimgaonkar</a:t>
            </a:r>
            <a:r>
              <a:rPr lang="es-ES_tradnl" sz="1000" dirty="0"/>
              <a:t> I, et al. </a:t>
            </a:r>
            <a:r>
              <a:rPr lang="es-ES_tradnl" sz="1000" dirty="0" err="1"/>
              <a:t>Nat</a:t>
            </a:r>
            <a:r>
              <a:rPr lang="es-ES_tradnl" sz="1000" dirty="0"/>
              <a:t> </a:t>
            </a:r>
            <a:r>
              <a:rPr lang="es-ES_tradnl" sz="1000" dirty="0" err="1"/>
              <a:t>Rev</a:t>
            </a:r>
            <a:r>
              <a:rPr lang="es-ES_tradnl" sz="1000" dirty="0"/>
              <a:t> </a:t>
            </a:r>
            <a:r>
              <a:rPr lang="es-ES_tradnl" sz="1000" dirty="0" err="1"/>
              <a:t>Gastroenterol</a:t>
            </a:r>
            <a:r>
              <a:rPr lang="es-ES_tradnl" sz="1000" dirty="0"/>
              <a:t> </a:t>
            </a:r>
            <a:r>
              <a:rPr lang="es-ES_tradnl" sz="1000" dirty="0" err="1"/>
              <a:t>Hepatol</a:t>
            </a:r>
            <a:r>
              <a:rPr lang="es-ES_tradnl" sz="1000" dirty="0"/>
              <a:t>. 2018</a:t>
            </a:r>
            <a:endParaRPr lang="es-ES_tradnl" sz="900" dirty="0"/>
          </a:p>
          <a:p>
            <a:endParaRPr lang="es-ES" sz="1200"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1" name="Imagen 6" descr="INCMNSZ AZU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992955384"/>
      </p:ext>
    </p:extLst>
  </p:cSld>
  <p:clrMapOvr>
    <a:masterClrMapping/>
  </p:clrMapOvr>
  <mc:AlternateContent xmlns:mc="http://schemas.openxmlformats.org/markup-compatibility/2006" xmlns:p14="http://schemas.microsoft.com/office/powerpoint/2010/main">
    <mc:Choice Requires="p14">
      <p:transition spd="slow" p14:dur="2000" advTm="47918"/>
    </mc:Choice>
    <mc:Fallback xmlns="">
      <p:transition spd="slow" advTm="4791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3532" y="0"/>
            <a:ext cx="8229600" cy="990600"/>
          </a:xfrm>
        </p:spPr>
        <p:txBody>
          <a:bodyPr/>
          <a:lstStyle/>
          <a:p>
            <a:r>
              <a:rPr lang="es-ES" dirty="0" smtClean="0"/>
              <a:t>Transmisión del VHE Genotipos 1-4</a:t>
            </a:r>
            <a:endParaRPr lang="es-ES" dirty="0"/>
          </a:p>
        </p:txBody>
      </p:sp>
      <p:pic>
        <p:nvPicPr>
          <p:cNvPr id="5" name="Imagen 4" descr="Captura de pantalla 2019-02-04 a la(s) 19.03.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102" y="968009"/>
            <a:ext cx="6356460" cy="4717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p:cNvSpPr txBox="1"/>
          <p:nvPr/>
        </p:nvSpPr>
        <p:spPr>
          <a:xfrm>
            <a:off x="-152146" y="6269883"/>
            <a:ext cx="2635250" cy="276999"/>
          </a:xfrm>
          <a:prstGeom prst="rect">
            <a:avLst/>
          </a:prstGeom>
          <a:noFill/>
        </p:spPr>
        <p:txBody>
          <a:bodyPr wrap="square" rtlCol="0">
            <a:spAutoFit/>
          </a:bodyPr>
          <a:lstStyle/>
          <a:p>
            <a:pPr algn="r"/>
            <a:r>
              <a:rPr lang="es-ES" sz="1200" dirty="0" err="1"/>
              <a:t>Nassim</a:t>
            </a:r>
            <a:r>
              <a:rPr lang="es-ES" sz="1200" dirty="0"/>
              <a:t> K, et al, </a:t>
            </a:r>
            <a:r>
              <a:rPr lang="es-ES" sz="1200" dirty="0" err="1"/>
              <a:t>Lancet</a:t>
            </a:r>
            <a:r>
              <a:rPr lang="es-ES" sz="1200" dirty="0"/>
              <a:t> 2012</a:t>
            </a: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0" name="Imagen 6" descr="INCMNSZ AZU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1032950999"/>
      </p:ext>
    </p:extLst>
  </p:cSld>
  <p:clrMapOvr>
    <a:masterClrMapping/>
  </p:clrMapOvr>
  <mc:AlternateContent xmlns:mc="http://schemas.openxmlformats.org/markup-compatibility/2006" xmlns:p14="http://schemas.microsoft.com/office/powerpoint/2010/main">
    <mc:Choice Requires="p14">
      <p:transition spd="slow" p14:dur="2000" advTm="48041"/>
    </mc:Choice>
    <mc:Fallback xmlns="">
      <p:transition spd="slow" advTm="4804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855527" y="1206501"/>
          <a:ext cx="6593274" cy="444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981200" y="215900"/>
            <a:ext cx="82296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lang="es-ES">
                <a:solidFill>
                  <a:schemeClr val="tx2">
                    <a:lumMod val="75000"/>
                    <a:lumOff val="25000"/>
                  </a:schemeClr>
                </a:solidFill>
                <a:latin typeface="Arial Black"/>
                <a:cs typeface="Arial Black"/>
              </a:rPr>
              <a:t>EPIDEMIOLOGIA </a:t>
            </a:r>
            <a:endParaRPr lang="es-ES" dirty="0">
              <a:solidFill>
                <a:schemeClr val="tx2">
                  <a:lumMod val="75000"/>
                  <a:lumOff val="25000"/>
                </a:schemeClr>
              </a:solidFill>
              <a:latin typeface="Arial Black"/>
              <a:cs typeface="Arial Black"/>
            </a:endParaRPr>
          </a:p>
        </p:txBody>
      </p:sp>
      <p:sp>
        <p:nvSpPr>
          <p:cNvPr id="6" name="CuadroTexto 5"/>
          <p:cNvSpPr txBox="1"/>
          <p:nvPr/>
        </p:nvSpPr>
        <p:spPr>
          <a:xfrm>
            <a:off x="6397205" y="6298027"/>
            <a:ext cx="3899491" cy="246221"/>
          </a:xfrm>
          <a:prstGeom prst="rect">
            <a:avLst/>
          </a:prstGeom>
          <a:noFill/>
        </p:spPr>
        <p:txBody>
          <a:bodyPr wrap="square" rtlCol="0">
            <a:spAutoFit/>
          </a:bodyPr>
          <a:lstStyle/>
          <a:p>
            <a:pPr algn="r"/>
            <a:r>
              <a:rPr lang="es-ES_tradnl" sz="1000" dirty="0" err="1"/>
              <a:t>Nimgaonkar</a:t>
            </a:r>
            <a:r>
              <a:rPr lang="es-ES_tradnl" sz="1000" dirty="0"/>
              <a:t> I, et al, </a:t>
            </a:r>
            <a:r>
              <a:rPr lang="es-ES_tradnl" sz="1000" dirty="0" err="1"/>
              <a:t>Nat</a:t>
            </a:r>
            <a:r>
              <a:rPr lang="es-ES_tradnl" sz="1000" dirty="0"/>
              <a:t> </a:t>
            </a:r>
            <a:r>
              <a:rPr lang="es-ES_tradnl" sz="1000" dirty="0" err="1"/>
              <a:t>Rev</a:t>
            </a:r>
            <a:r>
              <a:rPr lang="es-ES_tradnl" sz="1000" dirty="0"/>
              <a:t> </a:t>
            </a:r>
            <a:r>
              <a:rPr lang="es-ES_tradnl" sz="1000" dirty="0" err="1"/>
              <a:t>Gastroenterol</a:t>
            </a:r>
            <a:r>
              <a:rPr lang="es-ES_tradnl" sz="1000" dirty="0"/>
              <a:t> </a:t>
            </a:r>
            <a:r>
              <a:rPr lang="es-ES_tradnl" sz="1000" dirty="0" err="1"/>
              <a:t>Hepatol</a:t>
            </a:r>
            <a:r>
              <a:rPr lang="es-ES_tradnl" sz="1000" dirty="0"/>
              <a:t>. 2018 </a:t>
            </a:r>
            <a:endParaRPr lang="es-ES" sz="1000" dirty="0"/>
          </a:p>
        </p:txBody>
      </p:sp>
      <p:sp>
        <p:nvSpPr>
          <p:cNvPr id="7" name="CuadroTexto 6"/>
          <p:cNvSpPr txBox="1"/>
          <p:nvPr/>
        </p:nvSpPr>
        <p:spPr>
          <a:xfrm>
            <a:off x="1063205" y="6400699"/>
            <a:ext cx="3899491" cy="246221"/>
          </a:xfrm>
          <a:prstGeom prst="rect">
            <a:avLst/>
          </a:prstGeom>
          <a:noFill/>
        </p:spPr>
        <p:txBody>
          <a:bodyPr wrap="square" rtlCol="0">
            <a:spAutoFit/>
          </a:bodyPr>
          <a:lstStyle/>
          <a:p>
            <a:pPr algn="r"/>
            <a:r>
              <a:rPr lang="es-ES_tradnl" sz="1000" dirty="0" err="1"/>
              <a:t>Nimgaonkar</a:t>
            </a:r>
            <a:r>
              <a:rPr lang="es-ES_tradnl" sz="1000" dirty="0"/>
              <a:t> I, et al, </a:t>
            </a:r>
            <a:r>
              <a:rPr lang="es-ES_tradnl" sz="1000" dirty="0" err="1"/>
              <a:t>Nat</a:t>
            </a:r>
            <a:r>
              <a:rPr lang="es-ES_tradnl" sz="1000" dirty="0"/>
              <a:t> </a:t>
            </a:r>
            <a:r>
              <a:rPr lang="es-ES_tradnl" sz="1000" dirty="0" err="1"/>
              <a:t>Rev</a:t>
            </a:r>
            <a:r>
              <a:rPr lang="es-ES_tradnl" sz="1000" dirty="0"/>
              <a:t> </a:t>
            </a:r>
            <a:r>
              <a:rPr lang="es-ES_tradnl" sz="1000" dirty="0" err="1"/>
              <a:t>Gastroenterol</a:t>
            </a:r>
            <a:r>
              <a:rPr lang="es-ES_tradnl" sz="1000" dirty="0"/>
              <a:t> </a:t>
            </a:r>
            <a:r>
              <a:rPr lang="es-ES_tradnl" sz="1000" dirty="0" err="1"/>
              <a:t>Hepatol</a:t>
            </a:r>
            <a:r>
              <a:rPr lang="es-ES_tradnl" sz="1000" dirty="0"/>
              <a:t>. 2018 </a:t>
            </a:r>
            <a:endParaRPr lang="es-ES" sz="1000" dirty="0"/>
          </a:p>
        </p:txBody>
      </p:sp>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1" name="Imagen 6" descr="INCMNSZ AZUL.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1436095168"/>
      </p:ext>
    </p:extLst>
  </p:cSld>
  <p:clrMapOvr>
    <a:masterClrMapping/>
  </p:clrMapOvr>
  <mc:AlternateContent xmlns:mc="http://schemas.openxmlformats.org/markup-compatibility/2006" xmlns:p14="http://schemas.microsoft.com/office/powerpoint/2010/main">
    <mc:Choice Requires="p14">
      <p:transition spd="slow" p14:dur="2000" advTm="11404"/>
    </mc:Choice>
    <mc:Fallback xmlns="">
      <p:transition spd="slow" advTm="1140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752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rgbClr val="FF5008"/>
              </a:buClr>
              <a:buSzPct val="100000"/>
              <a:buChar char="•"/>
              <a:defRPr sz="3200">
                <a:solidFill>
                  <a:srgbClr val="FAFD00"/>
                </a:solidFill>
                <a:latin typeface="ZapfHumnst BT" charset="0"/>
              </a:defRPr>
            </a:lvl1pPr>
            <a:lvl2pPr marL="742950" indent="-285750">
              <a:spcBef>
                <a:spcPct val="20000"/>
              </a:spcBef>
              <a:buSzPct val="100000"/>
              <a:buChar char="–"/>
              <a:defRPr sz="2800">
                <a:solidFill>
                  <a:srgbClr val="FAFD00"/>
                </a:solidFill>
                <a:latin typeface="ZapfHumnst BT" charset="0"/>
              </a:defRPr>
            </a:lvl2pPr>
            <a:lvl3pPr marL="1143000" indent="-228600">
              <a:spcBef>
                <a:spcPct val="20000"/>
              </a:spcBef>
              <a:buSzPct val="100000"/>
              <a:buChar char="•"/>
              <a:defRPr sz="2400">
                <a:solidFill>
                  <a:srgbClr val="FAFD00"/>
                </a:solidFill>
                <a:latin typeface="ZapfHumnst BT" charset="0"/>
              </a:defRPr>
            </a:lvl3pPr>
            <a:lvl4pPr marL="1600200" indent="-228600">
              <a:spcBef>
                <a:spcPct val="20000"/>
              </a:spcBef>
              <a:buSzPct val="100000"/>
              <a:buChar char="–"/>
              <a:defRPr sz="2000">
                <a:solidFill>
                  <a:srgbClr val="FAFD00"/>
                </a:solidFill>
                <a:latin typeface="ZapfHumnst BT" charset="0"/>
              </a:defRPr>
            </a:lvl4pPr>
            <a:lvl5pPr marL="2057400" indent="-228600">
              <a:spcBef>
                <a:spcPct val="20000"/>
              </a:spcBef>
              <a:buSzPct val="100000"/>
              <a:buChar char="•"/>
              <a:defRPr sz="2000">
                <a:solidFill>
                  <a:srgbClr val="FAFD00"/>
                </a:solidFill>
                <a:latin typeface="ZapfHumnst BT" charset="0"/>
              </a:defRPr>
            </a:lvl5pPr>
            <a:lvl6pPr marL="2514600" indent="-228600" eaLnBrk="0" fontAlgn="base" hangingPunct="0">
              <a:spcBef>
                <a:spcPct val="20000"/>
              </a:spcBef>
              <a:spcAft>
                <a:spcPct val="0"/>
              </a:spcAft>
              <a:buSzPct val="100000"/>
              <a:buChar char="•"/>
              <a:defRPr sz="2000">
                <a:solidFill>
                  <a:srgbClr val="FAFD00"/>
                </a:solidFill>
                <a:latin typeface="ZapfHumnst BT" charset="0"/>
              </a:defRPr>
            </a:lvl6pPr>
            <a:lvl7pPr marL="2971800" indent="-228600" eaLnBrk="0" fontAlgn="base" hangingPunct="0">
              <a:spcBef>
                <a:spcPct val="20000"/>
              </a:spcBef>
              <a:spcAft>
                <a:spcPct val="0"/>
              </a:spcAft>
              <a:buSzPct val="100000"/>
              <a:buChar char="•"/>
              <a:defRPr sz="2000">
                <a:solidFill>
                  <a:srgbClr val="FAFD00"/>
                </a:solidFill>
                <a:latin typeface="ZapfHumnst BT" charset="0"/>
              </a:defRPr>
            </a:lvl7pPr>
            <a:lvl8pPr marL="3429000" indent="-228600" eaLnBrk="0" fontAlgn="base" hangingPunct="0">
              <a:spcBef>
                <a:spcPct val="20000"/>
              </a:spcBef>
              <a:spcAft>
                <a:spcPct val="0"/>
              </a:spcAft>
              <a:buSzPct val="100000"/>
              <a:buChar char="•"/>
              <a:defRPr sz="2000">
                <a:solidFill>
                  <a:srgbClr val="FAFD00"/>
                </a:solidFill>
                <a:latin typeface="ZapfHumnst BT" charset="0"/>
              </a:defRPr>
            </a:lvl8pPr>
            <a:lvl9pPr marL="3886200" indent="-228600" eaLnBrk="0" fontAlgn="base" hangingPunct="0">
              <a:spcBef>
                <a:spcPct val="20000"/>
              </a:spcBef>
              <a:spcAft>
                <a:spcPct val="0"/>
              </a:spcAft>
              <a:buSzPct val="100000"/>
              <a:buChar char="•"/>
              <a:defRPr sz="2000">
                <a:solidFill>
                  <a:srgbClr val="FAFD00"/>
                </a:solidFill>
                <a:latin typeface="ZapfHumnst BT" charset="0"/>
              </a:defRPr>
            </a:lvl9pPr>
          </a:lstStyle>
          <a:p>
            <a:pPr>
              <a:spcBef>
                <a:spcPct val="0"/>
              </a:spcBef>
              <a:buClrTx/>
              <a:buSzTx/>
              <a:buFontTx/>
              <a:buNone/>
            </a:pPr>
            <a:endParaRPr lang="es-MX" altLang="es-MX" sz="2400">
              <a:solidFill>
                <a:schemeClr val="tx1"/>
              </a:solidFill>
              <a:latin typeface="Times New Roman" charset="0"/>
            </a:endParaRPr>
          </a:p>
        </p:txBody>
      </p:sp>
      <p:sp>
        <p:nvSpPr>
          <p:cNvPr id="125955" name="Rectangle 3"/>
          <p:cNvSpPr>
            <a:spLocks noChangeArrowheads="1"/>
          </p:cNvSpPr>
          <p:nvPr/>
        </p:nvSpPr>
        <p:spPr bwMode="auto">
          <a:xfrm>
            <a:off x="4495800" y="62484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rgbClr val="FF5008"/>
              </a:buClr>
              <a:buSzPct val="100000"/>
              <a:buChar char="•"/>
              <a:defRPr sz="3200">
                <a:solidFill>
                  <a:srgbClr val="FAFD00"/>
                </a:solidFill>
                <a:latin typeface="ZapfHumnst BT" charset="0"/>
              </a:defRPr>
            </a:lvl1pPr>
            <a:lvl2pPr marL="742950" indent="-285750">
              <a:spcBef>
                <a:spcPct val="20000"/>
              </a:spcBef>
              <a:buSzPct val="100000"/>
              <a:buChar char="–"/>
              <a:defRPr sz="2800">
                <a:solidFill>
                  <a:srgbClr val="FAFD00"/>
                </a:solidFill>
                <a:latin typeface="ZapfHumnst BT" charset="0"/>
              </a:defRPr>
            </a:lvl2pPr>
            <a:lvl3pPr marL="1143000" indent="-228600">
              <a:spcBef>
                <a:spcPct val="20000"/>
              </a:spcBef>
              <a:buSzPct val="100000"/>
              <a:buChar char="•"/>
              <a:defRPr sz="2400">
                <a:solidFill>
                  <a:srgbClr val="FAFD00"/>
                </a:solidFill>
                <a:latin typeface="ZapfHumnst BT" charset="0"/>
              </a:defRPr>
            </a:lvl3pPr>
            <a:lvl4pPr marL="1600200" indent="-228600">
              <a:spcBef>
                <a:spcPct val="20000"/>
              </a:spcBef>
              <a:buSzPct val="100000"/>
              <a:buChar char="–"/>
              <a:defRPr sz="2000">
                <a:solidFill>
                  <a:srgbClr val="FAFD00"/>
                </a:solidFill>
                <a:latin typeface="ZapfHumnst BT" charset="0"/>
              </a:defRPr>
            </a:lvl4pPr>
            <a:lvl5pPr marL="2057400" indent="-228600">
              <a:spcBef>
                <a:spcPct val="20000"/>
              </a:spcBef>
              <a:buSzPct val="100000"/>
              <a:buChar char="•"/>
              <a:defRPr sz="2000">
                <a:solidFill>
                  <a:srgbClr val="FAFD00"/>
                </a:solidFill>
                <a:latin typeface="ZapfHumnst BT" charset="0"/>
              </a:defRPr>
            </a:lvl5pPr>
            <a:lvl6pPr marL="2514600" indent="-228600" eaLnBrk="0" fontAlgn="base" hangingPunct="0">
              <a:spcBef>
                <a:spcPct val="20000"/>
              </a:spcBef>
              <a:spcAft>
                <a:spcPct val="0"/>
              </a:spcAft>
              <a:buSzPct val="100000"/>
              <a:buChar char="•"/>
              <a:defRPr sz="2000">
                <a:solidFill>
                  <a:srgbClr val="FAFD00"/>
                </a:solidFill>
                <a:latin typeface="ZapfHumnst BT" charset="0"/>
              </a:defRPr>
            </a:lvl6pPr>
            <a:lvl7pPr marL="2971800" indent="-228600" eaLnBrk="0" fontAlgn="base" hangingPunct="0">
              <a:spcBef>
                <a:spcPct val="20000"/>
              </a:spcBef>
              <a:spcAft>
                <a:spcPct val="0"/>
              </a:spcAft>
              <a:buSzPct val="100000"/>
              <a:buChar char="•"/>
              <a:defRPr sz="2000">
                <a:solidFill>
                  <a:srgbClr val="FAFD00"/>
                </a:solidFill>
                <a:latin typeface="ZapfHumnst BT" charset="0"/>
              </a:defRPr>
            </a:lvl7pPr>
            <a:lvl8pPr marL="3429000" indent="-228600" eaLnBrk="0" fontAlgn="base" hangingPunct="0">
              <a:spcBef>
                <a:spcPct val="20000"/>
              </a:spcBef>
              <a:spcAft>
                <a:spcPct val="0"/>
              </a:spcAft>
              <a:buSzPct val="100000"/>
              <a:buChar char="•"/>
              <a:defRPr sz="2000">
                <a:solidFill>
                  <a:srgbClr val="FAFD00"/>
                </a:solidFill>
                <a:latin typeface="ZapfHumnst BT" charset="0"/>
              </a:defRPr>
            </a:lvl8pPr>
            <a:lvl9pPr marL="3886200" indent="-228600" eaLnBrk="0" fontAlgn="base" hangingPunct="0">
              <a:spcBef>
                <a:spcPct val="20000"/>
              </a:spcBef>
              <a:spcAft>
                <a:spcPct val="0"/>
              </a:spcAft>
              <a:buSzPct val="100000"/>
              <a:buChar char="•"/>
              <a:defRPr sz="2000">
                <a:solidFill>
                  <a:srgbClr val="FAFD00"/>
                </a:solidFill>
                <a:latin typeface="ZapfHumnst BT" charset="0"/>
              </a:defRPr>
            </a:lvl9pPr>
          </a:lstStyle>
          <a:p>
            <a:pPr>
              <a:spcBef>
                <a:spcPct val="0"/>
              </a:spcBef>
              <a:buClrTx/>
              <a:buSzTx/>
              <a:buFontTx/>
              <a:buNone/>
            </a:pPr>
            <a:endParaRPr lang="es-MX" altLang="es-MX" sz="2400">
              <a:solidFill>
                <a:schemeClr val="tx1"/>
              </a:solidFill>
              <a:latin typeface="Times New Roman" charset="0"/>
            </a:endParaRPr>
          </a:p>
        </p:txBody>
      </p:sp>
      <p:sp>
        <p:nvSpPr>
          <p:cNvPr id="125957" name="Rectangle 5"/>
          <p:cNvSpPr>
            <a:spLocks noChangeArrowheads="1"/>
          </p:cNvSpPr>
          <p:nvPr/>
        </p:nvSpPr>
        <p:spPr bwMode="auto">
          <a:xfrm>
            <a:off x="1200151" y="260350"/>
            <a:ext cx="9864725" cy="13716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lr>
                <a:srgbClr val="FF5008"/>
              </a:buClr>
              <a:buSzPct val="100000"/>
              <a:buChar char="•"/>
              <a:defRPr sz="3200">
                <a:solidFill>
                  <a:srgbClr val="FAFD00"/>
                </a:solidFill>
                <a:latin typeface="ZapfHumnst BT" charset="0"/>
              </a:defRPr>
            </a:lvl1pPr>
            <a:lvl2pPr marL="742950" indent="-285750">
              <a:spcBef>
                <a:spcPct val="20000"/>
              </a:spcBef>
              <a:buSzPct val="100000"/>
              <a:buChar char="–"/>
              <a:defRPr sz="2800">
                <a:solidFill>
                  <a:srgbClr val="FAFD00"/>
                </a:solidFill>
                <a:latin typeface="ZapfHumnst BT" charset="0"/>
              </a:defRPr>
            </a:lvl2pPr>
            <a:lvl3pPr marL="1143000" indent="-228600">
              <a:spcBef>
                <a:spcPct val="20000"/>
              </a:spcBef>
              <a:buSzPct val="100000"/>
              <a:buChar char="•"/>
              <a:defRPr sz="2400">
                <a:solidFill>
                  <a:srgbClr val="FAFD00"/>
                </a:solidFill>
                <a:latin typeface="ZapfHumnst BT" charset="0"/>
              </a:defRPr>
            </a:lvl3pPr>
            <a:lvl4pPr marL="1600200" indent="-228600">
              <a:spcBef>
                <a:spcPct val="20000"/>
              </a:spcBef>
              <a:buSzPct val="100000"/>
              <a:buChar char="–"/>
              <a:defRPr sz="2000">
                <a:solidFill>
                  <a:srgbClr val="FAFD00"/>
                </a:solidFill>
                <a:latin typeface="ZapfHumnst BT" charset="0"/>
              </a:defRPr>
            </a:lvl4pPr>
            <a:lvl5pPr marL="2057400" indent="-228600">
              <a:spcBef>
                <a:spcPct val="20000"/>
              </a:spcBef>
              <a:buSzPct val="100000"/>
              <a:buChar char="•"/>
              <a:defRPr sz="2000">
                <a:solidFill>
                  <a:srgbClr val="FAFD00"/>
                </a:solidFill>
                <a:latin typeface="ZapfHumnst BT" charset="0"/>
              </a:defRPr>
            </a:lvl5pPr>
            <a:lvl6pPr marL="2514600" indent="-228600" eaLnBrk="0" fontAlgn="base" hangingPunct="0">
              <a:spcBef>
                <a:spcPct val="20000"/>
              </a:spcBef>
              <a:spcAft>
                <a:spcPct val="0"/>
              </a:spcAft>
              <a:buSzPct val="100000"/>
              <a:buChar char="•"/>
              <a:defRPr sz="2000">
                <a:solidFill>
                  <a:srgbClr val="FAFD00"/>
                </a:solidFill>
                <a:latin typeface="ZapfHumnst BT" charset="0"/>
              </a:defRPr>
            </a:lvl6pPr>
            <a:lvl7pPr marL="2971800" indent="-228600" eaLnBrk="0" fontAlgn="base" hangingPunct="0">
              <a:spcBef>
                <a:spcPct val="20000"/>
              </a:spcBef>
              <a:spcAft>
                <a:spcPct val="0"/>
              </a:spcAft>
              <a:buSzPct val="100000"/>
              <a:buChar char="•"/>
              <a:defRPr sz="2000">
                <a:solidFill>
                  <a:srgbClr val="FAFD00"/>
                </a:solidFill>
                <a:latin typeface="ZapfHumnst BT" charset="0"/>
              </a:defRPr>
            </a:lvl7pPr>
            <a:lvl8pPr marL="3429000" indent="-228600" eaLnBrk="0" fontAlgn="base" hangingPunct="0">
              <a:spcBef>
                <a:spcPct val="20000"/>
              </a:spcBef>
              <a:spcAft>
                <a:spcPct val="0"/>
              </a:spcAft>
              <a:buSzPct val="100000"/>
              <a:buChar char="•"/>
              <a:defRPr sz="2000">
                <a:solidFill>
                  <a:srgbClr val="FAFD00"/>
                </a:solidFill>
                <a:latin typeface="ZapfHumnst BT" charset="0"/>
              </a:defRPr>
            </a:lvl8pPr>
            <a:lvl9pPr marL="3886200" indent="-228600" eaLnBrk="0" fontAlgn="base" hangingPunct="0">
              <a:spcBef>
                <a:spcPct val="20000"/>
              </a:spcBef>
              <a:spcAft>
                <a:spcPct val="0"/>
              </a:spcAft>
              <a:buSzPct val="100000"/>
              <a:buChar char="•"/>
              <a:defRPr sz="2000">
                <a:solidFill>
                  <a:srgbClr val="FAFD00"/>
                </a:solidFill>
                <a:latin typeface="ZapfHumnst BT" charset="0"/>
              </a:defRPr>
            </a:lvl9pPr>
          </a:lstStyle>
          <a:p>
            <a:pPr algn="ctr">
              <a:spcBef>
                <a:spcPct val="0"/>
              </a:spcBef>
              <a:buClrTx/>
              <a:buSzTx/>
              <a:buFontTx/>
              <a:buNone/>
            </a:pPr>
            <a:r>
              <a:rPr lang="es-MX" altLang="es-MX" sz="4400" dirty="0">
                <a:solidFill>
                  <a:schemeClr val="tx1"/>
                </a:solidFill>
                <a:latin typeface="Arial" charset="0"/>
                <a:ea typeface="Arial" charset="0"/>
                <a:cs typeface="Arial" charset="0"/>
              </a:rPr>
              <a:t>Hepatitis Virales </a:t>
            </a:r>
            <a:endParaRPr lang="es-MX" altLang="es-MX" sz="5400" dirty="0">
              <a:solidFill>
                <a:schemeClr val="tx1"/>
              </a:solidFill>
              <a:latin typeface="Arial" charset="0"/>
              <a:ea typeface="Arial" charset="0"/>
              <a:cs typeface="Arial" charset="0"/>
            </a:endParaRPr>
          </a:p>
        </p:txBody>
      </p:sp>
      <p:sp>
        <p:nvSpPr>
          <p:cNvPr id="125962" name="Line 10"/>
          <p:cNvSpPr>
            <a:spLocks noChangeShapeType="1"/>
          </p:cNvSpPr>
          <p:nvPr/>
        </p:nvSpPr>
        <p:spPr bwMode="auto">
          <a:xfrm flipV="1">
            <a:off x="4083051" y="2541079"/>
            <a:ext cx="252412" cy="466725"/>
          </a:xfrm>
          <a:prstGeom prst="line">
            <a:avLst/>
          </a:prstGeom>
          <a:noFill/>
          <a:ln w="12700">
            <a:solidFill>
              <a:srgbClr val="FFFFFF"/>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s-ES_tradnl"/>
          </a:p>
        </p:txBody>
      </p:sp>
      <p:sp>
        <p:nvSpPr>
          <p:cNvPr id="125963" name="Freeform 11"/>
          <p:cNvSpPr>
            <a:spLocks/>
          </p:cNvSpPr>
          <p:nvPr/>
        </p:nvSpPr>
        <p:spPr bwMode="auto">
          <a:xfrm>
            <a:off x="3317876" y="2616853"/>
            <a:ext cx="138112" cy="196850"/>
          </a:xfrm>
          <a:custGeom>
            <a:avLst/>
            <a:gdLst>
              <a:gd name="T0" fmla="*/ 2147483647 w 87"/>
              <a:gd name="T1" fmla="*/ 0 h 124"/>
              <a:gd name="T2" fmla="*/ 0 w 87"/>
              <a:gd name="T3" fmla="*/ 2147483647 h 124"/>
              <a:gd name="T4" fmla="*/ 2147483647 w 87"/>
              <a:gd name="T5" fmla="*/ 2147483647 h 124"/>
              <a:gd name="T6" fmla="*/ 2147483647 w 87"/>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124">
                <a:moveTo>
                  <a:pt x="86" y="0"/>
                </a:moveTo>
                <a:lnTo>
                  <a:pt x="0" y="92"/>
                </a:lnTo>
                <a:lnTo>
                  <a:pt x="55" y="123"/>
                </a:lnTo>
                <a:lnTo>
                  <a:pt x="86"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25964" name="Freeform 12"/>
          <p:cNvSpPr>
            <a:spLocks/>
          </p:cNvSpPr>
          <p:nvPr/>
        </p:nvSpPr>
        <p:spPr bwMode="auto">
          <a:xfrm>
            <a:off x="3192462" y="2455863"/>
            <a:ext cx="947737" cy="119062"/>
          </a:xfrm>
          <a:custGeom>
            <a:avLst/>
            <a:gdLst>
              <a:gd name="T0" fmla="*/ 2147483647 w 87"/>
              <a:gd name="T1" fmla="*/ 0 h 124"/>
              <a:gd name="T2" fmla="*/ 0 w 87"/>
              <a:gd name="T3" fmla="*/ 2147483647 h 124"/>
              <a:gd name="T4" fmla="*/ 2147483647 w 87"/>
              <a:gd name="T5" fmla="*/ 2147483647 h 124"/>
              <a:gd name="T6" fmla="*/ 2147483647 w 87"/>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124">
                <a:moveTo>
                  <a:pt x="86" y="0"/>
                </a:moveTo>
                <a:lnTo>
                  <a:pt x="0" y="92"/>
                </a:lnTo>
                <a:lnTo>
                  <a:pt x="55" y="123"/>
                </a:lnTo>
                <a:lnTo>
                  <a:pt x="86"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25965" name="Line 13"/>
          <p:cNvSpPr>
            <a:spLocks noChangeShapeType="1"/>
          </p:cNvSpPr>
          <p:nvPr/>
        </p:nvSpPr>
        <p:spPr bwMode="auto">
          <a:xfrm>
            <a:off x="2682082" y="3843339"/>
            <a:ext cx="252412" cy="465137"/>
          </a:xfrm>
          <a:prstGeom prst="line">
            <a:avLst/>
          </a:prstGeom>
          <a:noFill/>
          <a:ln w="12700">
            <a:solidFill>
              <a:srgbClr val="FFFFFF"/>
            </a:solidFill>
            <a:round/>
            <a:headEnd/>
            <a:tailEnd/>
          </a:ln>
          <a:effectLst>
            <a:outerShdw blurRad="63500" dist="107763" dir="2700000" algn="ctr" rotWithShape="0">
              <a:schemeClr val="tx2">
                <a:alpha val="74998"/>
              </a:schemeClr>
            </a:outerShdw>
          </a:effectLst>
          <a:extLst>
            <a:ext uri="{909E8E84-426E-40DD-AFC4-6F175D3DCCD1}">
              <a14:hiddenFill xmlns:a14="http://schemas.microsoft.com/office/drawing/2010/main">
                <a:noFill/>
              </a14:hiddenFill>
            </a:ext>
          </a:extLst>
        </p:spPr>
        <p:txBody>
          <a:bodyPr/>
          <a:lstStyle/>
          <a:p>
            <a:endParaRPr lang="es-ES_tradnl"/>
          </a:p>
        </p:txBody>
      </p:sp>
      <p:sp>
        <p:nvSpPr>
          <p:cNvPr id="125966" name="Freeform 14"/>
          <p:cNvSpPr>
            <a:spLocks/>
          </p:cNvSpPr>
          <p:nvPr/>
        </p:nvSpPr>
        <p:spPr bwMode="auto">
          <a:xfrm>
            <a:off x="3182939" y="4195764"/>
            <a:ext cx="134937" cy="193675"/>
          </a:xfrm>
          <a:custGeom>
            <a:avLst/>
            <a:gdLst>
              <a:gd name="T0" fmla="*/ 2147483647 w 85"/>
              <a:gd name="T1" fmla="*/ 2147483647 h 122"/>
              <a:gd name="T2" fmla="*/ 2147483647 w 85"/>
              <a:gd name="T3" fmla="*/ 0 h 122"/>
              <a:gd name="T4" fmla="*/ 0 w 85"/>
              <a:gd name="T5" fmla="*/ 2147483647 h 122"/>
              <a:gd name="T6" fmla="*/ 2147483647 w 85"/>
              <a:gd name="T7" fmla="*/ 2147483647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122">
                <a:moveTo>
                  <a:pt x="84" y="121"/>
                </a:moveTo>
                <a:lnTo>
                  <a:pt x="51" y="0"/>
                </a:lnTo>
                <a:lnTo>
                  <a:pt x="0" y="28"/>
                </a:lnTo>
                <a:lnTo>
                  <a:pt x="84" y="12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_tradnl"/>
          </a:p>
        </p:txBody>
      </p:sp>
      <p:sp>
        <p:nvSpPr>
          <p:cNvPr id="125969" name="Line 17"/>
          <p:cNvSpPr>
            <a:spLocks noChangeShapeType="1"/>
          </p:cNvSpPr>
          <p:nvPr/>
        </p:nvSpPr>
        <p:spPr bwMode="auto">
          <a:xfrm>
            <a:off x="5619752" y="2325686"/>
            <a:ext cx="1428749" cy="1"/>
          </a:xfrm>
          <a:prstGeom prst="line">
            <a:avLst/>
          </a:prstGeom>
          <a:noFill/>
          <a:ln w="12700">
            <a:solidFill>
              <a:srgbClr val="FFFFFF"/>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s-ES_tradnl"/>
          </a:p>
        </p:txBody>
      </p:sp>
      <p:sp>
        <p:nvSpPr>
          <p:cNvPr id="125970" name="Line 18"/>
          <p:cNvSpPr>
            <a:spLocks noChangeShapeType="1"/>
          </p:cNvSpPr>
          <p:nvPr/>
        </p:nvSpPr>
        <p:spPr bwMode="auto">
          <a:xfrm flipV="1">
            <a:off x="6462102" y="4800600"/>
            <a:ext cx="810234" cy="0"/>
          </a:xfrm>
          <a:prstGeom prst="line">
            <a:avLst/>
          </a:prstGeom>
          <a:noFill/>
          <a:ln w="12700">
            <a:solidFill>
              <a:srgbClr val="FFFFFF"/>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s-ES_tradnl"/>
          </a:p>
        </p:txBody>
      </p:sp>
      <p:sp>
        <p:nvSpPr>
          <p:cNvPr id="125971" name="Oval 19"/>
          <p:cNvSpPr>
            <a:spLocks noChangeArrowheads="1"/>
          </p:cNvSpPr>
          <p:nvPr/>
        </p:nvSpPr>
        <p:spPr bwMode="auto">
          <a:xfrm>
            <a:off x="4959350" y="1858963"/>
            <a:ext cx="444500" cy="596900"/>
          </a:xfrm>
          <a:prstGeom prst="ellipse">
            <a:avLst/>
          </a:prstGeom>
          <a:solidFill>
            <a:srgbClr val="FE9B03"/>
          </a:solidFill>
          <a:ln w="12700">
            <a:solidFill>
              <a:srgbClr val="FFFFFF"/>
            </a:solidFill>
            <a:round/>
            <a:headEnd/>
            <a:tailEnd/>
          </a:ln>
          <a:effectLst>
            <a:outerShdw blurRad="63500" dist="53882" dir="2700000" algn="ctr" rotWithShape="0">
              <a:schemeClr val="tx1">
                <a:alpha val="74998"/>
              </a:schemeClr>
            </a:outerShdw>
          </a:effectLst>
        </p:spPr>
        <p:txBody>
          <a:bodyPr wrap="none" anchor="ctr"/>
          <a:lstStyle>
            <a:lvl1pPr>
              <a:spcBef>
                <a:spcPct val="20000"/>
              </a:spcBef>
              <a:buClr>
                <a:srgbClr val="FF5008"/>
              </a:buClr>
              <a:buSzPct val="100000"/>
              <a:buChar char="•"/>
              <a:defRPr sz="3200">
                <a:solidFill>
                  <a:srgbClr val="FAFD00"/>
                </a:solidFill>
                <a:latin typeface="ZapfHumnst BT" charset="0"/>
              </a:defRPr>
            </a:lvl1pPr>
            <a:lvl2pPr marL="742950" indent="-285750">
              <a:spcBef>
                <a:spcPct val="20000"/>
              </a:spcBef>
              <a:buSzPct val="100000"/>
              <a:buChar char="–"/>
              <a:defRPr sz="2800">
                <a:solidFill>
                  <a:srgbClr val="FAFD00"/>
                </a:solidFill>
                <a:latin typeface="ZapfHumnst BT" charset="0"/>
              </a:defRPr>
            </a:lvl2pPr>
            <a:lvl3pPr marL="1143000" indent="-228600">
              <a:spcBef>
                <a:spcPct val="20000"/>
              </a:spcBef>
              <a:buSzPct val="100000"/>
              <a:buChar char="•"/>
              <a:defRPr sz="2400">
                <a:solidFill>
                  <a:srgbClr val="FAFD00"/>
                </a:solidFill>
                <a:latin typeface="ZapfHumnst BT" charset="0"/>
              </a:defRPr>
            </a:lvl3pPr>
            <a:lvl4pPr marL="1600200" indent="-228600">
              <a:spcBef>
                <a:spcPct val="20000"/>
              </a:spcBef>
              <a:buSzPct val="100000"/>
              <a:buChar char="–"/>
              <a:defRPr sz="2000">
                <a:solidFill>
                  <a:srgbClr val="FAFD00"/>
                </a:solidFill>
                <a:latin typeface="ZapfHumnst BT" charset="0"/>
              </a:defRPr>
            </a:lvl4pPr>
            <a:lvl5pPr marL="2057400" indent="-228600">
              <a:spcBef>
                <a:spcPct val="20000"/>
              </a:spcBef>
              <a:buSzPct val="100000"/>
              <a:buChar char="•"/>
              <a:defRPr sz="2000">
                <a:solidFill>
                  <a:srgbClr val="FAFD00"/>
                </a:solidFill>
                <a:latin typeface="ZapfHumnst BT" charset="0"/>
              </a:defRPr>
            </a:lvl5pPr>
            <a:lvl6pPr marL="2514600" indent="-228600" eaLnBrk="0" fontAlgn="base" hangingPunct="0">
              <a:spcBef>
                <a:spcPct val="20000"/>
              </a:spcBef>
              <a:spcAft>
                <a:spcPct val="0"/>
              </a:spcAft>
              <a:buSzPct val="100000"/>
              <a:buChar char="•"/>
              <a:defRPr sz="2000">
                <a:solidFill>
                  <a:srgbClr val="FAFD00"/>
                </a:solidFill>
                <a:latin typeface="ZapfHumnst BT" charset="0"/>
              </a:defRPr>
            </a:lvl6pPr>
            <a:lvl7pPr marL="2971800" indent="-228600" eaLnBrk="0" fontAlgn="base" hangingPunct="0">
              <a:spcBef>
                <a:spcPct val="20000"/>
              </a:spcBef>
              <a:spcAft>
                <a:spcPct val="0"/>
              </a:spcAft>
              <a:buSzPct val="100000"/>
              <a:buChar char="•"/>
              <a:defRPr sz="2000">
                <a:solidFill>
                  <a:srgbClr val="FAFD00"/>
                </a:solidFill>
                <a:latin typeface="ZapfHumnst BT" charset="0"/>
              </a:defRPr>
            </a:lvl7pPr>
            <a:lvl8pPr marL="3429000" indent="-228600" eaLnBrk="0" fontAlgn="base" hangingPunct="0">
              <a:spcBef>
                <a:spcPct val="20000"/>
              </a:spcBef>
              <a:spcAft>
                <a:spcPct val="0"/>
              </a:spcAft>
              <a:buSzPct val="100000"/>
              <a:buChar char="•"/>
              <a:defRPr sz="2000">
                <a:solidFill>
                  <a:srgbClr val="FAFD00"/>
                </a:solidFill>
                <a:latin typeface="ZapfHumnst BT" charset="0"/>
              </a:defRPr>
            </a:lvl8pPr>
            <a:lvl9pPr marL="3886200" indent="-228600" eaLnBrk="0" fontAlgn="base" hangingPunct="0">
              <a:spcBef>
                <a:spcPct val="20000"/>
              </a:spcBef>
              <a:spcAft>
                <a:spcPct val="0"/>
              </a:spcAft>
              <a:buSzPct val="100000"/>
              <a:buChar char="•"/>
              <a:defRPr sz="2000">
                <a:solidFill>
                  <a:srgbClr val="FAFD00"/>
                </a:solidFill>
                <a:latin typeface="ZapfHumnst BT" charset="0"/>
              </a:defRPr>
            </a:lvl9pPr>
          </a:lstStyle>
          <a:p>
            <a:pPr>
              <a:spcBef>
                <a:spcPct val="0"/>
              </a:spcBef>
              <a:buClrTx/>
              <a:buSzTx/>
              <a:buFontTx/>
              <a:buNone/>
            </a:pPr>
            <a:endParaRPr lang="es-MX" altLang="es-MX" sz="2400">
              <a:solidFill>
                <a:schemeClr val="tx1"/>
              </a:solidFill>
              <a:latin typeface="Times New Roman" charset="0"/>
            </a:endParaRPr>
          </a:p>
        </p:txBody>
      </p:sp>
      <p:sp>
        <p:nvSpPr>
          <p:cNvPr id="15380" name="Rectangle 20"/>
          <p:cNvSpPr>
            <a:spLocks noChangeArrowheads="1"/>
          </p:cNvSpPr>
          <p:nvPr/>
        </p:nvSpPr>
        <p:spPr bwMode="auto">
          <a:xfrm>
            <a:off x="4954588" y="1884363"/>
            <a:ext cx="469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altLang="es-MX" sz="3000">
                <a:solidFill>
                  <a:srgbClr val="FFFFFF"/>
                </a:solidFill>
                <a:effectLst>
                  <a:outerShdw blurRad="38100" dist="38100" dir="2700000" algn="tl">
                    <a:srgbClr val="000000"/>
                  </a:outerShdw>
                </a:effectLst>
                <a:latin typeface="ZapfHumnst Dm BT" charset="0"/>
              </a:rPr>
              <a:t>A</a:t>
            </a:r>
          </a:p>
        </p:txBody>
      </p:sp>
      <p:sp>
        <p:nvSpPr>
          <p:cNvPr id="15382" name="Rectangle 22"/>
          <p:cNvSpPr>
            <a:spLocks noChangeArrowheads="1"/>
          </p:cNvSpPr>
          <p:nvPr/>
        </p:nvSpPr>
        <p:spPr bwMode="auto">
          <a:xfrm>
            <a:off x="2159244" y="4537077"/>
            <a:ext cx="1843454" cy="138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s-MX" sz="2800" dirty="0">
                <a:effectLst>
                  <a:outerShdw blurRad="38100" dist="38100" dir="2700000" algn="tl">
                    <a:srgbClr val="000000"/>
                  </a:outerShdw>
                </a:effectLst>
                <a:latin typeface="Arial" charset="0"/>
                <a:ea typeface="Arial" charset="0"/>
                <a:cs typeface="Arial" charset="0"/>
              </a:rPr>
              <a:t>Parenteral</a:t>
            </a:r>
          </a:p>
          <a:p>
            <a:pPr>
              <a:defRPr/>
            </a:pPr>
            <a:r>
              <a:rPr lang="en-US" altLang="es-MX" sz="2800" dirty="0">
                <a:effectLst>
                  <a:outerShdw blurRad="38100" dist="38100" dir="2700000" algn="tl">
                    <a:srgbClr val="000000"/>
                  </a:outerShdw>
                </a:effectLst>
                <a:latin typeface="Arial" charset="0"/>
                <a:ea typeface="Arial" charset="0"/>
                <a:cs typeface="Arial" charset="0"/>
              </a:rPr>
              <a:t> sexual</a:t>
            </a:r>
          </a:p>
          <a:p>
            <a:pPr>
              <a:defRPr/>
            </a:pPr>
            <a:r>
              <a:rPr lang="en-US" altLang="es-MX" sz="2800" dirty="0">
                <a:effectLst>
                  <a:outerShdw blurRad="38100" dist="38100" dir="2700000" algn="tl">
                    <a:srgbClr val="000000"/>
                  </a:outerShdw>
                </a:effectLst>
                <a:latin typeface="Arial" charset="0"/>
                <a:ea typeface="Arial" charset="0"/>
                <a:cs typeface="Arial" charset="0"/>
              </a:rPr>
              <a:t>vertical</a:t>
            </a:r>
          </a:p>
        </p:txBody>
      </p:sp>
      <p:sp>
        <p:nvSpPr>
          <p:cNvPr id="15383" name="Rectangle 23"/>
          <p:cNvSpPr>
            <a:spLocks noChangeArrowheads="1"/>
          </p:cNvSpPr>
          <p:nvPr/>
        </p:nvSpPr>
        <p:spPr bwMode="auto">
          <a:xfrm>
            <a:off x="1595438" y="3094038"/>
            <a:ext cx="2705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altLang="es-MX" sz="2800" dirty="0">
                <a:effectLst>
                  <a:outerShdw blurRad="38100" dist="38100" dir="2700000" algn="tl">
                    <a:srgbClr val="000000"/>
                  </a:outerShdw>
                </a:effectLst>
                <a:latin typeface="Arial" charset="0"/>
                <a:ea typeface="Arial" charset="0"/>
                <a:cs typeface="Arial" charset="0"/>
              </a:rPr>
              <a:t>Hepatitis viral</a:t>
            </a:r>
          </a:p>
        </p:txBody>
      </p:sp>
      <p:sp>
        <p:nvSpPr>
          <p:cNvPr id="15384" name="Rectangle 24"/>
          <p:cNvSpPr>
            <a:spLocks noChangeArrowheads="1"/>
          </p:cNvSpPr>
          <p:nvPr/>
        </p:nvSpPr>
        <p:spPr bwMode="auto">
          <a:xfrm>
            <a:off x="8158164" y="1760539"/>
            <a:ext cx="2053705"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s-MX" altLang="es-MX" sz="2800" dirty="0">
                <a:effectLst>
                  <a:outerShdw blurRad="38100" dist="38100" dir="2700000" algn="tl">
                    <a:srgbClr val="000000"/>
                  </a:outerShdw>
                </a:effectLst>
                <a:latin typeface="ZapfHumnst Ult BT" charset="0"/>
              </a:rPr>
              <a:t>Transmisión</a:t>
            </a:r>
            <a:r>
              <a:rPr lang="en-US" altLang="es-MX" sz="2800" dirty="0">
                <a:effectLst>
                  <a:outerShdw blurRad="38100" dist="38100" dir="2700000" algn="tl">
                    <a:srgbClr val="000000"/>
                  </a:outerShdw>
                </a:effectLst>
                <a:latin typeface="ZapfHumnst Ult BT" charset="0"/>
              </a:rPr>
              <a:t> </a:t>
            </a:r>
          </a:p>
          <a:p>
            <a:pPr>
              <a:defRPr/>
            </a:pPr>
            <a:r>
              <a:rPr lang="es-MX" altLang="es-MX" sz="2800" dirty="0">
                <a:effectLst>
                  <a:outerShdw blurRad="38100" dist="38100" dir="2700000" algn="tl">
                    <a:srgbClr val="000000"/>
                  </a:outerShdw>
                </a:effectLst>
                <a:latin typeface="ZapfHumnst Ult BT" charset="0"/>
              </a:rPr>
              <a:t>enteral</a:t>
            </a:r>
            <a:r>
              <a:rPr lang="en-US" altLang="es-MX" sz="2800" dirty="0">
                <a:effectLst>
                  <a:outerShdw blurRad="38100" dist="38100" dir="2700000" algn="tl">
                    <a:srgbClr val="000000"/>
                  </a:outerShdw>
                </a:effectLst>
                <a:latin typeface="ZapfHumnst Ult BT" charset="0"/>
              </a:rPr>
              <a:t> </a:t>
            </a:r>
            <a:endParaRPr lang="en-US" altLang="es-MX" sz="2800" dirty="0">
              <a:effectLst>
                <a:outerShdw blurRad="38100" dist="38100" dir="2700000" algn="tl">
                  <a:srgbClr val="000000"/>
                </a:outerShdw>
              </a:effectLst>
              <a:latin typeface="ZapfHumnst BT" charset="0"/>
            </a:endParaRPr>
          </a:p>
        </p:txBody>
      </p:sp>
      <p:sp>
        <p:nvSpPr>
          <p:cNvPr id="15385" name="Rectangle 25"/>
          <p:cNvSpPr>
            <a:spLocks noChangeArrowheads="1"/>
          </p:cNvSpPr>
          <p:nvPr/>
        </p:nvSpPr>
        <p:spPr bwMode="auto">
          <a:xfrm>
            <a:off x="8158164" y="4259264"/>
            <a:ext cx="2229329"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s-MX" sz="2800" dirty="0" err="1">
                <a:effectLst>
                  <a:outerShdw blurRad="38100" dist="38100" dir="2700000" algn="tl">
                    <a:srgbClr val="000000"/>
                  </a:outerShdw>
                </a:effectLst>
                <a:latin typeface="Arial" charset="0"/>
                <a:ea typeface="Arial" charset="0"/>
                <a:cs typeface="Arial" charset="0"/>
              </a:rPr>
              <a:t>Transmisión</a:t>
            </a:r>
            <a:r>
              <a:rPr lang="en-US" altLang="es-MX" sz="2800" dirty="0">
                <a:effectLst>
                  <a:outerShdw blurRad="38100" dist="38100" dir="2700000" algn="tl">
                    <a:srgbClr val="000000"/>
                  </a:outerShdw>
                </a:effectLst>
                <a:latin typeface="Arial" charset="0"/>
                <a:ea typeface="Arial" charset="0"/>
                <a:cs typeface="Arial" charset="0"/>
              </a:rPr>
              <a:t> </a:t>
            </a:r>
          </a:p>
          <a:p>
            <a:pPr>
              <a:defRPr/>
            </a:pPr>
            <a:r>
              <a:rPr lang="en-US" altLang="es-MX" sz="2800" dirty="0">
                <a:effectLst>
                  <a:outerShdw blurRad="38100" dist="38100" dir="2700000" algn="tl">
                    <a:srgbClr val="000000"/>
                  </a:outerShdw>
                </a:effectLst>
                <a:latin typeface="Arial" charset="0"/>
                <a:ea typeface="Arial" charset="0"/>
                <a:cs typeface="Arial" charset="0"/>
              </a:rPr>
              <a:t>parenteral</a:t>
            </a:r>
          </a:p>
        </p:txBody>
      </p:sp>
      <p:sp>
        <p:nvSpPr>
          <p:cNvPr id="125979" name="Oval 27"/>
          <p:cNvSpPr>
            <a:spLocks noChangeArrowheads="1"/>
          </p:cNvSpPr>
          <p:nvPr/>
        </p:nvSpPr>
        <p:spPr bwMode="auto">
          <a:xfrm>
            <a:off x="7473950" y="1930400"/>
            <a:ext cx="444500" cy="596900"/>
          </a:xfrm>
          <a:prstGeom prst="ellipse">
            <a:avLst/>
          </a:prstGeom>
          <a:solidFill>
            <a:srgbClr val="FE9B03"/>
          </a:solidFill>
          <a:ln w="12700">
            <a:solidFill>
              <a:srgbClr val="FFFFFF"/>
            </a:solidFill>
            <a:round/>
            <a:headEnd/>
            <a:tailEnd/>
          </a:ln>
          <a:effectLst>
            <a:outerShdw blurRad="63500" dist="53882" dir="2700000" algn="ctr" rotWithShape="0">
              <a:schemeClr val="tx1">
                <a:alpha val="74998"/>
              </a:schemeClr>
            </a:outerShdw>
          </a:effectLst>
        </p:spPr>
        <p:txBody>
          <a:bodyPr wrap="none" anchor="ctr"/>
          <a:lstStyle>
            <a:lvl1pPr>
              <a:spcBef>
                <a:spcPct val="20000"/>
              </a:spcBef>
              <a:buClr>
                <a:srgbClr val="FF5008"/>
              </a:buClr>
              <a:buSzPct val="100000"/>
              <a:buChar char="•"/>
              <a:defRPr sz="3200">
                <a:solidFill>
                  <a:srgbClr val="FAFD00"/>
                </a:solidFill>
                <a:latin typeface="ZapfHumnst BT" charset="0"/>
              </a:defRPr>
            </a:lvl1pPr>
            <a:lvl2pPr marL="742950" indent="-285750">
              <a:spcBef>
                <a:spcPct val="20000"/>
              </a:spcBef>
              <a:buSzPct val="100000"/>
              <a:buChar char="–"/>
              <a:defRPr sz="2800">
                <a:solidFill>
                  <a:srgbClr val="FAFD00"/>
                </a:solidFill>
                <a:latin typeface="ZapfHumnst BT" charset="0"/>
              </a:defRPr>
            </a:lvl2pPr>
            <a:lvl3pPr marL="1143000" indent="-228600">
              <a:spcBef>
                <a:spcPct val="20000"/>
              </a:spcBef>
              <a:buSzPct val="100000"/>
              <a:buChar char="•"/>
              <a:defRPr sz="2400">
                <a:solidFill>
                  <a:srgbClr val="FAFD00"/>
                </a:solidFill>
                <a:latin typeface="ZapfHumnst BT" charset="0"/>
              </a:defRPr>
            </a:lvl3pPr>
            <a:lvl4pPr marL="1600200" indent="-228600">
              <a:spcBef>
                <a:spcPct val="20000"/>
              </a:spcBef>
              <a:buSzPct val="100000"/>
              <a:buChar char="–"/>
              <a:defRPr sz="2000">
                <a:solidFill>
                  <a:srgbClr val="FAFD00"/>
                </a:solidFill>
                <a:latin typeface="ZapfHumnst BT" charset="0"/>
              </a:defRPr>
            </a:lvl4pPr>
            <a:lvl5pPr marL="2057400" indent="-228600">
              <a:spcBef>
                <a:spcPct val="20000"/>
              </a:spcBef>
              <a:buSzPct val="100000"/>
              <a:buChar char="•"/>
              <a:defRPr sz="2000">
                <a:solidFill>
                  <a:srgbClr val="FAFD00"/>
                </a:solidFill>
                <a:latin typeface="ZapfHumnst BT" charset="0"/>
              </a:defRPr>
            </a:lvl5pPr>
            <a:lvl6pPr marL="2514600" indent="-228600" eaLnBrk="0" fontAlgn="base" hangingPunct="0">
              <a:spcBef>
                <a:spcPct val="20000"/>
              </a:spcBef>
              <a:spcAft>
                <a:spcPct val="0"/>
              </a:spcAft>
              <a:buSzPct val="100000"/>
              <a:buChar char="•"/>
              <a:defRPr sz="2000">
                <a:solidFill>
                  <a:srgbClr val="FAFD00"/>
                </a:solidFill>
                <a:latin typeface="ZapfHumnst BT" charset="0"/>
              </a:defRPr>
            </a:lvl6pPr>
            <a:lvl7pPr marL="2971800" indent="-228600" eaLnBrk="0" fontAlgn="base" hangingPunct="0">
              <a:spcBef>
                <a:spcPct val="20000"/>
              </a:spcBef>
              <a:spcAft>
                <a:spcPct val="0"/>
              </a:spcAft>
              <a:buSzPct val="100000"/>
              <a:buChar char="•"/>
              <a:defRPr sz="2000">
                <a:solidFill>
                  <a:srgbClr val="FAFD00"/>
                </a:solidFill>
                <a:latin typeface="ZapfHumnst BT" charset="0"/>
              </a:defRPr>
            </a:lvl7pPr>
            <a:lvl8pPr marL="3429000" indent="-228600" eaLnBrk="0" fontAlgn="base" hangingPunct="0">
              <a:spcBef>
                <a:spcPct val="20000"/>
              </a:spcBef>
              <a:spcAft>
                <a:spcPct val="0"/>
              </a:spcAft>
              <a:buSzPct val="100000"/>
              <a:buChar char="•"/>
              <a:defRPr sz="2000">
                <a:solidFill>
                  <a:srgbClr val="FAFD00"/>
                </a:solidFill>
                <a:latin typeface="ZapfHumnst BT" charset="0"/>
              </a:defRPr>
            </a:lvl8pPr>
            <a:lvl9pPr marL="3886200" indent="-228600" eaLnBrk="0" fontAlgn="base" hangingPunct="0">
              <a:spcBef>
                <a:spcPct val="20000"/>
              </a:spcBef>
              <a:spcAft>
                <a:spcPct val="0"/>
              </a:spcAft>
              <a:buSzPct val="100000"/>
              <a:buChar char="•"/>
              <a:defRPr sz="2000">
                <a:solidFill>
                  <a:srgbClr val="FAFD00"/>
                </a:solidFill>
                <a:latin typeface="ZapfHumnst BT" charset="0"/>
              </a:defRPr>
            </a:lvl9pPr>
          </a:lstStyle>
          <a:p>
            <a:pPr>
              <a:spcBef>
                <a:spcPct val="0"/>
              </a:spcBef>
              <a:buClrTx/>
              <a:buSzTx/>
              <a:buFontTx/>
              <a:buNone/>
            </a:pPr>
            <a:endParaRPr lang="es-MX" altLang="es-MX" sz="2400">
              <a:solidFill>
                <a:schemeClr val="tx1"/>
              </a:solidFill>
              <a:latin typeface="Times New Roman" charset="0"/>
            </a:endParaRPr>
          </a:p>
        </p:txBody>
      </p:sp>
      <p:sp>
        <p:nvSpPr>
          <p:cNvPr id="15388" name="Rectangle 28"/>
          <p:cNvSpPr>
            <a:spLocks noChangeArrowheads="1"/>
          </p:cNvSpPr>
          <p:nvPr/>
        </p:nvSpPr>
        <p:spPr bwMode="auto">
          <a:xfrm>
            <a:off x="7493000" y="1955800"/>
            <a:ext cx="469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altLang="es-MX" sz="3000">
                <a:solidFill>
                  <a:srgbClr val="FFFFFF"/>
                </a:solidFill>
                <a:effectLst>
                  <a:outerShdw blurRad="38100" dist="38100" dir="2700000" algn="tl">
                    <a:srgbClr val="000000"/>
                  </a:outerShdw>
                </a:effectLst>
                <a:latin typeface="ZapfHumnst Dm BT" charset="0"/>
              </a:rPr>
              <a:t>E</a:t>
            </a:r>
          </a:p>
        </p:txBody>
      </p:sp>
      <p:sp>
        <p:nvSpPr>
          <p:cNvPr id="125981" name="Oval 30"/>
          <p:cNvSpPr>
            <a:spLocks noChangeArrowheads="1"/>
          </p:cNvSpPr>
          <p:nvPr/>
        </p:nvSpPr>
        <p:spPr bwMode="auto">
          <a:xfrm>
            <a:off x="5010150" y="4449763"/>
            <a:ext cx="444500" cy="596900"/>
          </a:xfrm>
          <a:prstGeom prst="ellipse">
            <a:avLst/>
          </a:prstGeom>
          <a:solidFill>
            <a:srgbClr val="FE9B03"/>
          </a:solidFill>
          <a:ln w="12700">
            <a:solidFill>
              <a:srgbClr val="FFFFFF"/>
            </a:solidFill>
            <a:round/>
            <a:headEnd/>
            <a:tailEnd/>
          </a:ln>
          <a:effectLst>
            <a:outerShdw blurRad="63500" dist="53882" dir="2700000" algn="ctr" rotWithShape="0">
              <a:schemeClr val="tx1">
                <a:alpha val="74998"/>
              </a:schemeClr>
            </a:outerShdw>
          </a:effectLst>
        </p:spPr>
        <p:txBody>
          <a:bodyPr wrap="none" anchor="ctr"/>
          <a:lstStyle>
            <a:lvl1pPr>
              <a:spcBef>
                <a:spcPct val="20000"/>
              </a:spcBef>
              <a:buClr>
                <a:srgbClr val="FF5008"/>
              </a:buClr>
              <a:buSzPct val="100000"/>
              <a:buChar char="•"/>
              <a:defRPr sz="3200">
                <a:solidFill>
                  <a:srgbClr val="FAFD00"/>
                </a:solidFill>
                <a:latin typeface="ZapfHumnst BT" charset="0"/>
              </a:defRPr>
            </a:lvl1pPr>
            <a:lvl2pPr marL="742950" indent="-285750">
              <a:spcBef>
                <a:spcPct val="20000"/>
              </a:spcBef>
              <a:buSzPct val="100000"/>
              <a:buChar char="–"/>
              <a:defRPr sz="2800">
                <a:solidFill>
                  <a:srgbClr val="FAFD00"/>
                </a:solidFill>
                <a:latin typeface="ZapfHumnst BT" charset="0"/>
              </a:defRPr>
            </a:lvl2pPr>
            <a:lvl3pPr marL="1143000" indent="-228600">
              <a:spcBef>
                <a:spcPct val="20000"/>
              </a:spcBef>
              <a:buSzPct val="100000"/>
              <a:buChar char="•"/>
              <a:defRPr sz="2400">
                <a:solidFill>
                  <a:srgbClr val="FAFD00"/>
                </a:solidFill>
                <a:latin typeface="ZapfHumnst BT" charset="0"/>
              </a:defRPr>
            </a:lvl3pPr>
            <a:lvl4pPr marL="1600200" indent="-228600">
              <a:spcBef>
                <a:spcPct val="20000"/>
              </a:spcBef>
              <a:buSzPct val="100000"/>
              <a:buChar char="–"/>
              <a:defRPr sz="2000">
                <a:solidFill>
                  <a:srgbClr val="FAFD00"/>
                </a:solidFill>
                <a:latin typeface="ZapfHumnst BT" charset="0"/>
              </a:defRPr>
            </a:lvl4pPr>
            <a:lvl5pPr marL="2057400" indent="-228600">
              <a:spcBef>
                <a:spcPct val="20000"/>
              </a:spcBef>
              <a:buSzPct val="100000"/>
              <a:buChar char="•"/>
              <a:defRPr sz="2000">
                <a:solidFill>
                  <a:srgbClr val="FAFD00"/>
                </a:solidFill>
                <a:latin typeface="ZapfHumnst BT" charset="0"/>
              </a:defRPr>
            </a:lvl5pPr>
            <a:lvl6pPr marL="2514600" indent="-228600" eaLnBrk="0" fontAlgn="base" hangingPunct="0">
              <a:spcBef>
                <a:spcPct val="20000"/>
              </a:spcBef>
              <a:spcAft>
                <a:spcPct val="0"/>
              </a:spcAft>
              <a:buSzPct val="100000"/>
              <a:buChar char="•"/>
              <a:defRPr sz="2000">
                <a:solidFill>
                  <a:srgbClr val="FAFD00"/>
                </a:solidFill>
                <a:latin typeface="ZapfHumnst BT" charset="0"/>
              </a:defRPr>
            </a:lvl6pPr>
            <a:lvl7pPr marL="2971800" indent="-228600" eaLnBrk="0" fontAlgn="base" hangingPunct="0">
              <a:spcBef>
                <a:spcPct val="20000"/>
              </a:spcBef>
              <a:spcAft>
                <a:spcPct val="0"/>
              </a:spcAft>
              <a:buSzPct val="100000"/>
              <a:buChar char="•"/>
              <a:defRPr sz="2000">
                <a:solidFill>
                  <a:srgbClr val="FAFD00"/>
                </a:solidFill>
                <a:latin typeface="ZapfHumnst BT" charset="0"/>
              </a:defRPr>
            </a:lvl7pPr>
            <a:lvl8pPr marL="3429000" indent="-228600" eaLnBrk="0" fontAlgn="base" hangingPunct="0">
              <a:spcBef>
                <a:spcPct val="20000"/>
              </a:spcBef>
              <a:spcAft>
                <a:spcPct val="0"/>
              </a:spcAft>
              <a:buSzPct val="100000"/>
              <a:buChar char="•"/>
              <a:defRPr sz="2000">
                <a:solidFill>
                  <a:srgbClr val="FAFD00"/>
                </a:solidFill>
                <a:latin typeface="ZapfHumnst BT" charset="0"/>
              </a:defRPr>
            </a:lvl8pPr>
            <a:lvl9pPr marL="3886200" indent="-228600" eaLnBrk="0" fontAlgn="base" hangingPunct="0">
              <a:spcBef>
                <a:spcPct val="20000"/>
              </a:spcBef>
              <a:spcAft>
                <a:spcPct val="0"/>
              </a:spcAft>
              <a:buSzPct val="100000"/>
              <a:buChar char="•"/>
              <a:defRPr sz="2000">
                <a:solidFill>
                  <a:srgbClr val="FAFD00"/>
                </a:solidFill>
                <a:latin typeface="ZapfHumnst BT" charset="0"/>
              </a:defRPr>
            </a:lvl9pPr>
          </a:lstStyle>
          <a:p>
            <a:pPr>
              <a:spcBef>
                <a:spcPct val="0"/>
              </a:spcBef>
              <a:buClrTx/>
              <a:buSzTx/>
              <a:buFontTx/>
              <a:buNone/>
            </a:pPr>
            <a:endParaRPr lang="es-MX" altLang="es-MX" sz="2400">
              <a:solidFill>
                <a:schemeClr val="tx1"/>
              </a:solidFill>
              <a:latin typeface="Times New Roman" charset="0"/>
            </a:endParaRPr>
          </a:p>
        </p:txBody>
      </p:sp>
      <p:sp>
        <p:nvSpPr>
          <p:cNvPr id="15391" name="Rectangle 31"/>
          <p:cNvSpPr>
            <a:spLocks noChangeArrowheads="1"/>
          </p:cNvSpPr>
          <p:nvPr/>
        </p:nvSpPr>
        <p:spPr bwMode="auto">
          <a:xfrm>
            <a:off x="5018088" y="4473575"/>
            <a:ext cx="469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altLang="es-MX" sz="3000">
                <a:solidFill>
                  <a:srgbClr val="FFFFFF"/>
                </a:solidFill>
                <a:effectLst>
                  <a:outerShdw blurRad="38100" dist="38100" dir="2700000" algn="tl">
                    <a:srgbClr val="000000"/>
                  </a:outerShdw>
                </a:effectLst>
                <a:latin typeface="ZapfHumnst Dm BT" charset="0"/>
              </a:rPr>
              <a:t>B</a:t>
            </a:r>
          </a:p>
        </p:txBody>
      </p:sp>
      <p:sp>
        <p:nvSpPr>
          <p:cNvPr id="125983" name="Oval 32"/>
          <p:cNvSpPr>
            <a:spLocks noChangeArrowheads="1"/>
          </p:cNvSpPr>
          <p:nvPr/>
        </p:nvSpPr>
        <p:spPr bwMode="auto">
          <a:xfrm>
            <a:off x="5607050" y="4449763"/>
            <a:ext cx="444500" cy="596900"/>
          </a:xfrm>
          <a:prstGeom prst="ellipse">
            <a:avLst/>
          </a:prstGeom>
          <a:solidFill>
            <a:srgbClr val="FE9B03"/>
          </a:solidFill>
          <a:ln w="12700">
            <a:solidFill>
              <a:srgbClr val="FFFFFF"/>
            </a:solidFill>
            <a:round/>
            <a:headEnd/>
            <a:tailEnd/>
          </a:ln>
          <a:effectLst>
            <a:outerShdw blurRad="63500" dist="53882" dir="2700000" algn="ctr" rotWithShape="0">
              <a:schemeClr val="tx1">
                <a:alpha val="74998"/>
              </a:schemeClr>
            </a:outerShdw>
          </a:effectLst>
        </p:spPr>
        <p:txBody>
          <a:bodyPr wrap="none" anchor="ctr"/>
          <a:lstStyle>
            <a:lvl1pPr>
              <a:spcBef>
                <a:spcPct val="20000"/>
              </a:spcBef>
              <a:buClr>
                <a:srgbClr val="FF5008"/>
              </a:buClr>
              <a:buSzPct val="100000"/>
              <a:buChar char="•"/>
              <a:defRPr sz="3200">
                <a:solidFill>
                  <a:srgbClr val="FAFD00"/>
                </a:solidFill>
                <a:latin typeface="ZapfHumnst BT" charset="0"/>
              </a:defRPr>
            </a:lvl1pPr>
            <a:lvl2pPr marL="742950" indent="-285750">
              <a:spcBef>
                <a:spcPct val="20000"/>
              </a:spcBef>
              <a:buSzPct val="100000"/>
              <a:buChar char="–"/>
              <a:defRPr sz="2800">
                <a:solidFill>
                  <a:srgbClr val="FAFD00"/>
                </a:solidFill>
                <a:latin typeface="ZapfHumnst BT" charset="0"/>
              </a:defRPr>
            </a:lvl2pPr>
            <a:lvl3pPr marL="1143000" indent="-228600">
              <a:spcBef>
                <a:spcPct val="20000"/>
              </a:spcBef>
              <a:buSzPct val="100000"/>
              <a:buChar char="•"/>
              <a:defRPr sz="2400">
                <a:solidFill>
                  <a:srgbClr val="FAFD00"/>
                </a:solidFill>
                <a:latin typeface="ZapfHumnst BT" charset="0"/>
              </a:defRPr>
            </a:lvl3pPr>
            <a:lvl4pPr marL="1600200" indent="-228600">
              <a:spcBef>
                <a:spcPct val="20000"/>
              </a:spcBef>
              <a:buSzPct val="100000"/>
              <a:buChar char="–"/>
              <a:defRPr sz="2000">
                <a:solidFill>
                  <a:srgbClr val="FAFD00"/>
                </a:solidFill>
                <a:latin typeface="ZapfHumnst BT" charset="0"/>
              </a:defRPr>
            </a:lvl4pPr>
            <a:lvl5pPr marL="2057400" indent="-228600">
              <a:spcBef>
                <a:spcPct val="20000"/>
              </a:spcBef>
              <a:buSzPct val="100000"/>
              <a:buChar char="•"/>
              <a:defRPr sz="2000">
                <a:solidFill>
                  <a:srgbClr val="FAFD00"/>
                </a:solidFill>
                <a:latin typeface="ZapfHumnst BT" charset="0"/>
              </a:defRPr>
            </a:lvl5pPr>
            <a:lvl6pPr marL="2514600" indent="-228600" eaLnBrk="0" fontAlgn="base" hangingPunct="0">
              <a:spcBef>
                <a:spcPct val="20000"/>
              </a:spcBef>
              <a:spcAft>
                <a:spcPct val="0"/>
              </a:spcAft>
              <a:buSzPct val="100000"/>
              <a:buChar char="•"/>
              <a:defRPr sz="2000">
                <a:solidFill>
                  <a:srgbClr val="FAFD00"/>
                </a:solidFill>
                <a:latin typeface="ZapfHumnst BT" charset="0"/>
              </a:defRPr>
            </a:lvl6pPr>
            <a:lvl7pPr marL="2971800" indent="-228600" eaLnBrk="0" fontAlgn="base" hangingPunct="0">
              <a:spcBef>
                <a:spcPct val="20000"/>
              </a:spcBef>
              <a:spcAft>
                <a:spcPct val="0"/>
              </a:spcAft>
              <a:buSzPct val="100000"/>
              <a:buChar char="•"/>
              <a:defRPr sz="2000">
                <a:solidFill>
                  <a:srgbClr val="FAFD00"/>
                </a:solidFill>
                <a:latin typeface="ZapfHumnst BT" charset="0"/>
              </a:defRPr>
            </a:lvl7pPr>
            <a:lvl8pPr marL="3429000" indent="-228600" eaLnBrk="0" fontAlgn="base" hangingPunct="0">
              <a:spcBef>
                <a:spcPct val="20000"/>
              </a:spcBef>
              <a:spcAft>
                <a:spcPct val="0"/>
              </a:spcAft>
              <a:buSzPct val="100000"/>
              <a:buChar char="•"/>
              <a:defRPr sz="2000">
                <a:solidFill>
                  <a:srgbClr val="FAFD00"/>
                </a:solidFill>
                <a:latin typeface="ZapfHumnst BT" charset="0"/>
              </a:defRPr>
            </a:lvl8pPr>
            <a:lvl9pPr marL="3886200" indent="-228600" eaLnBrk="0" fontAlgn="base" hangingPunct="0">
              <a:spcBef>
                <a:spcPct val="20000"/>
              </a:spcBef>
              <a:spcAft>
                <a:spcPct val="0"/>
              </a:spcAft>
              <a:buSzPct val="100000"/>
              <a:buChar char="•"/>
              <a:defRPr sz="2000">
                <a:solidFill>
                  <a:srgbClr val="FAFD00"/>
                </a:solidFill>
                <a:latin typeface="ZapfHumnst BT" charset="0"/>
              </a:defRPr>
            </a:lvl9pPr>
          </a:lstStyle>
          <a:p>
            <a:pPr>
              <a:spcBef>
                <a:spcPct val="0"/>
              </a:spcBef>
              <a:buClrTx/>
              <a:buSzTx/>
              <a:buFontTx/>
              <a:buNone/>
            </a:pPr>
            <a:endParaRPr lang="es-MX" altLang="es-MX" sz="2400">
              <a:solidFill>
                <a:schemeClr val="tx1"/>
              </a:solidFill>
              <a:latin typeface="Times New Roman" charset="0"/>
            </a:endParaRPr>
          </a:p>
        </p:txBody>
      </p:sp>
      <p:sp>
        <p:nvSpPr>
          <p:cNvPr id="15393" name="Rectangle 33"/>
          <p:cNvSpPr>
            <a:spLocks noChangeArrowheads="1"/>
          </p:cNvSpPr>
          <p:nvPr/>
        </p:nvSpPr>
        <p:spPr bwMode="auto">
          <a:xfrm>
            <a:off x="5602288" y="4473575"/>
            <a:ext cx="469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altLang="es-MX" sz="3000">
                <a:solidFill>
                  <a:srgbClr val="FFFFFF"/>
                </a:solidFill>
                <a:effectLst>
                  <a:outerShdw blurRad="38100" dist="38100" dir="2700000" algn="tl">
                    <a:srgbClr val="000000"/>
                  </a:outerShdw>
                </a:effectLst>
                <a:latin typeface="ZapfHumnst Dm BT" charset="0"/>
              </a:rPr>
              <a:t>D</a:t>
            </a:r>
          </a:p>
        </p:txBody>
      </p:sp>
      <p:sp>
        <p:nvSpPr>
          <p:cNvPr id="125985" name="Oval 34"/>
          <p:cNvSpPr>
            <a:spLocks noChangeArrowheads="1"/>
          </p:cNvSpPr>
          <p:nvPr/>
        </p:nvSpPr>
        <p:spPr bwMode="auto">
          <a:xfrm>
            <a:off x="7486650" y="4457700"/>
            <a:ext cx="444500" cy="596900"/>
          </a:xfrm>
          <a:prstGeom prst="ellipse">
            <a:avLst/>
          </a:prstGeom>
          <a:solidFill>
            <a:srgbClr val="FE9B03"/>
          </a:solidFill>
          <a:ln w="12700">
            <a:solidFill>
              <a:srgbClr val="FFFFFF"/>
            </a:solidFill>
            <a:round/>
            <a:headEnd/>
            <a:tailEnd/>
          </a:ln>
          <a:effectLst>
            <a:outerShdw blurRad="63500" dist="53882" dir="2700000" algn="ctr" rotWithShape="0">
              <a:schemeClr val="tx1">
                <a:alpha val="74998"/>
              </a:schemeClr>
            </a:outerShdw>
          </a:effectLst>
        </p:spPr>
        <p:txBody>
          <a:bodyPr wrap="none" anchor="ctr"/>
          <a:lstStyle>
            <a:lvl1pPr>
              <a:spcBef>
                <a:spcPct val="20000"/>
              </a:spcBef>
              <a:buClr>
                <a:srgbClr val="FF5008"/>
              </a:buClr>
              <a:buSzPct val="100000"/>
              <a:buChar char="•"/>
              <a:defRPr sz="3200">
                <a:solidFill>
                  <a:srgbClr val="FAFD00"/>
                </a:solidFill>
                <a:latin typeface="ZapfHumnst BT" charset="0"/>
              </a:defRPr>
            </a:lvl1pPr>
            <a:lvl2pPr marL="742950" indent="-285750">
              <a:spcBef>
                <a:spcPct val="20000"/>
              </a:spcBef>
              <a:buSzPct val="100000"/>
              <a:buChar char="–"/>
              <a:defRPr sz="2800">
                <a:solidFill>
                  <a:srgbClr val="FAFD00"/>
                </a:solidFill>
                <a:latin typeface="ZapfHumnst BT" charset="0"/>
              </a:defRPr>
            </a:lvl2pPr>
            <a:lvl3pPr marL="1143000" indent="-228600">
              <a:spcBef>
                <a:spcPct val="20000"/>
              </a:spcBef>
              <a:buSzPct val="100000"/>
              <a:buChar char="•"/>
              <a:defRPr sz="2400">
                <a:solidFill>
                  <a:srgbClr val="FAFD00"/>
                </a:solidFill>
                <a:latin typeface="ZapfHumnst BT" charset="0"/>
              </a:defRPr>
            </a:lvl3pPr>
            <a:lvl4pPr marL="1600200" indent="-228600">
              <a:spcBef>
                <a:spcPct val="20000"/>
              </a:spcBef>
              <a:buSzPct val="100000"/>
              <a:buChar char="–"/>
              <a:defRPr sz="2000">
                <a:solidFill>
                  <a:srgbClr val="FAFD00"/>
                </a:solidFill>
                <a:latin typeface="ZapfHumnst BT" charset="0"/>
              </a:defRPr>
            </a:lvl4pPr>
            <a:lvl5pPr marL="2057400" indent="-228600">
              <a:spcBef>
                <a:spcPct val="20000"/>
              </a:spcBef>
              <a:buSzPct val="100000"/>
              <a:buChar char="•"/>
              <a:defRPr sz="2000">
                <a:solidFill>
                  <a:srgbClr val="FAFD00"/>
                </a:solidFill>
                <a:latin typeface="ZapfHumnst BT" charset="0"/>
              </a:defRPr>
            </a:lvl5pPr>
            <a:lvl6pPr marL="2514600" indent="-228600" eaLnBrk="0" fontAlgn="base" hangingPunct="0">
              <a:spcBef>
                <a:spcPct val="20000"/>
              </a:spcBef>
              <a:spcAft>
                <a:spcPct val="0"/>
              </a:spcAft>
              <a:buSzPct val="100000"/>
              <a:buChar char="•"/>
              <a:defRPr sz="2000">
                <a:solidFill>
                  <a:srgbClr val="FAFD00"/>
                </a:solidFill>
                <a:latin typeface="ZapfHumnst BT" charset="0"/>
              </a:defRPr>
            </a:lvl6pPr>
            <a:lvl7pPr marL="2971800" indent="-228600" eaLnBrk="0" fontAlgn="base" hangingPunct="0">
              <a:spcBef>
                <a:spcPct val="20000"/>
              </a:spcBef>
              <a:spcAft>
                <a:spcPct val="0"/>
              </a:spcAft>
              <a:buSzPct val="100000"/>
              <a:buChar char="•"/>
              <a:defRPr sz="2000">
                <a:solidFill>
                  <a:srgbClr val="FAFD00"/>
                </a:solidFill>
                <a:latin typeface="ZapfHumnst BT" charset="0"/>
              </a:defRPr>
            </a:lvl7pPr>
            <a:lvl8pPr marL="3429000" indent="-228600" eaLnBrk="0" fontAlgn="base" hangingPunct="0">
              <a:spcBef>
                <a:spcPct val="20000"/>
              </a:spcBef>
              <a:spcAft>
                <a:spcPct val="0"/>
              </a:spcAft>
              <a:buSzPct val="100000"/>
              <a:buChar char="•"/>
              <a:defRPr sz="2000">
                <a:solidFill>
                  <a:srgbClr val="FAFD00"/>
                </a:solidFill>
                <a:latin typeface="ZapfHumnst BT" charset="0"/>
              </a:defRPr>
            </a:lvl8pPr>
            <a:lvl9pPr marL="3886200" indent="-228600" eaLnBrk="0" fontAlgn="base" hangingPunct="0">
              <a:spcBef>
                <a:spcPct val="20000"/>
              </a:spcBef>
              <a:spcAft>
                <a:spcPct val="0"/>
              </a:spcAft>
              <a:buSzPct val="100000"/>
              <a:buChar char="•"/>
              <a:defRPr sz="2000">
                <a:solidFill>
                  <a:srgbClr val="FAFD00"/>
                </a:solidFill>
                <a:latin typeface="ZapfHumnst BT" charset="0"/>
              </a:defRPr>
            </a:lvl9pPr>
          </a:lstStyle>
          <a:p>
            <a:pPr>
              <a:spcBef>
                <a:spcPct val="0"/>
              </a:spcBef>
              <a:buClrTx/>
              <a:buSzTx/>
              <a:buFontTx/>
              <a:buNone/>
            </a:pPr>
            <a:endParaRPr lang="es-MX" altLang="es-MX" sz="2400">
              <a:solidFill>
                <a:schemeClr val="tx1"/>
              </a:solidFill>
              <a:latin typeface="Times New Roman" charset="0"/>
            </a:endParaRPr>
          </a:p>
        </p:txBody>
      </p:sp>
      <p:sp>
        <p:nvSpPr>
          <p:cNvPr id="15395" name="Rectangle 35"/>
          <p:cNvSpPr>
            <a:spLocks noChangeArrowheads="1"/>
          </p:cNvSpPr>
          <p:nvPr/>
        </p:nvSpPr>
        <p:spPr bwMode="auto">
          <a:xfrm>
            <a:off x="7480300" y="4481513"/>
            <a:ext cx="469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altLang="es-MX" sz="3000">
                <a:solidFill>
                  <a:srgbClr val="FFFFFF"/>
                </a:solidFill>
                <a:effectLst>
                  <a:outerShdw blurRad="38100" dist="38100" dir="2700000" algn="tl">
                    <a:srgbClr val="000000"/>
                  </a:outerShdw>
                </a:effectLst>
                <a:latin typeface="ZapfHumnst Dm BT" charset="0"/>
              </a:rPr>
              <a:t>C</a:t>
            </a:r>
          </a:p>
        </p:txBody>
      </p:sp>
      <p:sp>
        <p:nvSpPr>
          <p:cNvPr id="125988" name="Line 37"/>
          <p:cNvSpPr>
            <a:spLocks noChangeShapeType="1"/>
          </p:cNvSpPr>
          <p:nvPr/>
        </p:nvSpPr>
        <p:spPr bwMode="auto">
          <a:xfrm>
            <a:off x="4076700" y="4800600"/>
            <a:ext cx="838200" cy="0"/>
          </a:xfrm>
          <a:prstGeom prst="line">
            <a:avLst/>
          </a:prstGeom>
          <a:noFill/>
          <a:ln w="12700">
            <a:solidFill>
              <a:srgbClr val="FFFFFF"/>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s-ES_tradnl"/>
          </a:p>
        </p:txBody>
      </p:sp>
      <p:pic>
        <p:nvPicPr>
          <p:cNvPr id="38" name="Imagen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39"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617565003"/>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nvPr>
        </p:nvGraphicFramePr>
        <p:xfrm>
          <a:off x="1981200" y="600075"/>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083424" y="6027004"/>
            <a:ext cx="6369050" cy="830997"/>
          </a:xfrm>
          <a:prstGeom prst="rect">
            <a:avLst/>
          </a:prstGeom>
          <a:noFill/>
        </p:spPr>
        <p:txBody>
          <a:bodyPr wrap="square" rtlCol="0">
            <a:spAutoFit/>
          </a:bodyPr>
          <a:lstStyle/>
          <a:p>
            <a:pPr algn="r"/>
            <a:r>
              <a:rPr lang="es-ES_tradnl" sz="1000" dirty="0"/>
              <a:t>Nelson KE, et al. </a:t>
            </a:r>
            <a:r>
              <a:rPr lang="es-ES_tradnl" sz="1000" dirty="0" err="1"/>
              <a:t>Expert</a:t>
            </a:r>
            <a:r>
              <a:rPr lang="es-ES_tradnl" sz="1000" dirty="0"/>
              <a:t> </a:t>
            </a:r>
            <a:r>
              <a:rPr lang="es-ES_tradnl" sz="1000" dirty="0" err="1"/>
              <a:t>Rev</a:t>
            </a:r>
            <a:r>
              <a:rPr lang="es-ES_tradnl" sz="1000" dirty="0"/>
              <a:t> Anti </a:t>
            </a:r>
            <a:r>
              <a:rPr lang="es-ES_tradnl" sz="1000" dirty="0" err="1"/>
              <a:t>Infect</a:t>
            </a:r>
            <a:r>
              <a:rPr lang="es-ES_tradnl" sz="1000" dirty="0"/>
              <a:t> </a:t>
            </a:r>
            <a:r>
              <a:rPr lang="es-ES_tradnl" sz="1000" dirty="0" err="1"/>
              <a:t>Ther</a:t>
            </a:r>
            <a:r>
              <a:rPr lang="es-ES_tradnl" sz="1000" dirty="0"/>
              <a:t>. 2011 </a:t>
            </a:r>
          </a:p>
          <a:p>
            <a:pPr algn="r"/>
            <a:r>
              <a:rPr lang="es-ES_tradnl" sz="1000" dirty="0" err="1"/>
              <a:t>Kamar</a:t>
            </a:r>
            <a:r>
              <a:rPr lang="es-ES_tradnl" sz="1000" dirty="0"/>
              <a:t> N, et al, </a:t>
            </a:r>
            <a:r>
              <a:rPr lang="es-ES_tradnl" sz="1000" dirty="0" err="1"/>
              <a:t>Nat</a:t>
            </a:r>
            <a:r>
              <a:rPr lang="es-ES_tradnl" sz="1000" dirty="0"/>
              <a:t> </a:t>
            </a:r>
            <a:r>
              <a:rPr lang="es-ES_tradnl" sz="1000" dirty="0" err="1"/>
              <a:t>Rev</a:t>
            </a:r>
            <a:r>
              <a:rPr lang="es-ES_tradnl" sz="1000" dirty="0"/>
              <a:t> </a:t>
            </a:r>
            <a:r>
              <a:rPr lang="es-ES_tradnl" sz="1000" dirty="0" err="1"/>
              <a:t>Dis</a:t>
            </a:r>
            <a:r>
              <a:rPr lang="es-ES_tradnl" sz="1000" dirty="0"/>
              <a:t> </a:t>
            </a:r>
            <a:r>
              <a:rPr lang="es-ES_tradnl" sz="1000" dirty="0" err="1"/>
              <a:t>Primers</a:t>
            </a:r>
            <a:r>
              <a:rPr lang="es-ES_tradnl" sz="1000" dirty="0"/>
              <a:t>. 2017 </a:t>
            </a:r>
          </a:p>
          <a:p>
            <a:pPr algn="r"/>
            <a:r>
              <a:rPr lang="es-ES_tradnl" sz="1000" dirty="0" err="1"/>
              <a:t>Nimgaonkar</a:t>
            </a:r>
            <a:r>
              <a:rPr lang="es-ES_tradnl" sz="1000" dirty="0"/>
              <a:t> I, et al. </a:t>
            </a:r>
            <a:r>
              <a:rPr lang="es-ES_tradnl" sz="1000" dirty="0" err="1"/>
              <a:t>Nat</a:t>
            </a:r>
            <a:r>
              <a:rPr lang="es-ES_tradnl" sz="1000" dirty="0"/>
              <a:t> </a:t>
            </a:r>
            <a:r>
              <a:rPr lang="es-ES_tradnl" sz="1000" dirty="0" err="1"/>
              <a:t>Rev</a:t>
            </a:r>
            <a:r>
              <a:rPr lang="es-ES_tradnl" sz="1000" dirty="0"/>
              <a:t> </a:t>
            </a:r>
            <a:r>
              <a:rPr lang="es-ES_tradnl" sz="1000" dirty="0" err="1"/>
              <a:t>Gastroenterol</a:t>
            </a:r>
            <a:r>
              <a:rPr lang="es-ES_tradnl" sz="1000" dirty="0"/>
              <a:t> </a:t>
            </a:r>
            <a:r>
              <a:rPr lang="es-ES_tradnl" sz="1000" dirty="0" err="1"/>
              <a:t>Hepatol</a:t>
            </a:r>
            <a:r>
              <a:rPr lang="es-ES_tradnl" sz="1000" dirty="0"/>
              <a:t>. 2018</a:t>
            </a:r>
          </a:p>
          <a:p>
            <a:endParaRPr lang="es-ES" dirty="0"/>
          </a:p>
        </p:txBody>
      </p:sp>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9" name="Imagen 6" descr="INCMNSZ AZU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1020016533"/>
      </p:ext>
    </p:extLst>
  </p:cSld>
  <p:clrMapOvr>
    <a:masterClrMapping/>
  </p:clrMapOvr>
  <mc:AlternateContent xmlns:mc="http://schemas.openxmlformats.org/markup-compatibility/2006" xmlns:p14="http://schemas.microsoft.com/office/powerpoint/2010/main">
    <mc:Choice Requires="p14">
      <p:transition spd="slow" p14:dur="2000" advTm="13938"/>
    </mc:Choice>
    <mc:Fallback xmlns="">
      <p:transition spd="slow" advTm="1393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9804" b="89951" l="4902" r="98366"/>
                    </a14:imgEffect>
                  </a14:imgLayer>
                </a14:imgProps>
              </a:ext>
            </a:extLst>
          </a:blip>
          <a:stretch>
            <a:fillRect/>
          </a:stretch>
        </p:blipFill>
        <p:spPr>
          <a:xfrm>
            <a:off x="2303083" y="1524000"/>
            <a:ext cx="6713677" cy="4646246"/>
          </a:xfrm>
          <a:prstGeom prst="rect">
            <a:avLst/>
          </a:prstGeom>
        </p:spPr>
      </p:pic>
      <p:sp>
        <p:nvSpPr>
          <p:cNvPr id="5" name="Rectángulo redondeado 4"/>
          <p:cNvSpPr/>
          <p:nvPr/>
        </p:nvSpPr>
        <p:spPr>
          <a:xfrm>
            <a:off x="7300533" y="1460501"/>
            <a:ext cx="2221437" cy="91694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b="1" dirty="0">
                <a:solidFill>
                  <a:srgbClr val="000000"/>
                </a:solidFill>
              </a:rPr>
              <a:t>2 Brotes</a:t>
            </a:r>
          </a:p>
          <a:p>
            <a:pPr algn="ctr"/>
            <a:r>
              <a:rPr lang="es-ES" b="1" dirty="0">
                <a:solidFill>
                  <a:srgbClr val="000000"/>
                </a:solidFill>
              </a:rPr>
              <a:t>1986-1987</a:t>
            </a:r>
          </a:p>
          <a:p>
            <a:pPr algn="ctr"/>
            <a:r>
              <a:rPr lang="es-ES" b="1" dirty="0">
                <a:solidFill>
                  <a:srgbClr val="000000"/>
                </a:solidFill>
              </a:rPr>
              <a:t>VHE2</a:t>
            </a:r>
          </a:p>
        </p:txBody>
      </p:sp>
      <p:sp>
        <p:nvSpPr>
          <p:cNvPr id="6" name="Rectángulo redondeado 5"/>
          <p:cNvSpPr/>
          <p:nvPr/>
        </p:nvSpPr>
        <p:spPr>
          <a:xfrm>
            <a:off x="6919532" y="3127376"/>
            <a:ext cx="1513868" cy="91694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b="1" dirty="0">
                <a:solidFill>
                  <a:schemeClr val="tx1"/>
                </a:solidFill>
              </a:rPr>
              <a:t>Hidalgo</a:t>
            </a:r>
          </a:p>
          <a:p>
            <a:pPr algn="ctr"/>
            <a:r>
              <a:rPr lang="es-ES" sz="1400" b="1" dirty="0" err="1">
                <a:solidFill>
                  <a:schemeClr val="tx1"/>
                </a:solidFill>
              </a:rPr>
              <a:t>Seroprevalencia</a:t>
            </a:r>
            <a:r>
              <a:rPr lang="es-ES" b="1" dirty="0">
                <a:solidFill>
                  <a:schemeClr val="tx1"/>
                </a:solidFill>
              </a:rPr>
              <a:t> 6.3%</a:t>
            </a:r>
          </a:p>
        </p:txBody>
      </p:sp>
      <p:sp>
        <p:nvSpPr>
          <p:cNvPr id="7" name="Rectángulo redondeado 6"/>
          <p:cNvSpPr/>
          <p:nvPr/>
        </p:nvSpPr>
        <p:spPr>
          <a:xfrm>
            <a:off x="2893632" y="3406776"/>
            <a:ext cx="1513868" cy="91694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b="1" dirty="0">
                <a:solidFill>
                  <a:schemeClr val="tx1"/>
                </a:solidFill>
              </a:rPr>
              <a:t>Durango</a:t>
            </a:r>
          </a:p>
          <a:p>
            <a:pPr algn="ctr"/>
            <a:r>
              <a:rPr lang="es-ES" sz="1400" b="1" dirty="0" err="1">
                <a:solidFill>
                  <a:schemeClr val="tx1"/>
                </a:solidFill>
              </a:rPr>
              <a:t>Seroprevalencia</a:t>
            </a:r>
            <a:r>
              <a:rPr lang="es-ES" b="1" dirty="0">
                <a:solidFill>
                  <a:schemeClr val="tx1"/>
                </a:solidFill>
              </a:rPr>
              <a:t> 36.6%</a:t>
            </a:r>
          </a:p>
          <a:p>
            <a:pPr algn="ctr"/>
            <a:r>
              <a:rPr lang="es-ES" b="1" dirty="0">
                <a:solidFill>
                  <a:schemeClr val="tx1"/>
                </a:solidFill>
              </a:rPr>
              <a:t>Emb-5.7%</a:t>
            </a:r>
          </a:p>
        </p:txBody>
      </p:sp>
      <p:sp>
        <p:nvSpPr>
          <p:cNvPr id="8" name="CuadroTexto 7"/>
          <p:cNvSpPr txBox="1"/>
          <p:nvPr/>
        </p:nvSpPr>
        <p:spPr>
          <a:xfrm>
            <a:off x="1706643" y="5922223"/>
            <a:ext cx="3387006" cy="1031051"/>
          </a:xfrm>
          <a:prstGeom prst="rect">
            <a:avLst/>
          </a:prstGeom>
          <a:noFill/>
        </p:spPr>
        <p:txBody>
          <a:bodyPr wrap="square" rtlCol="0">
            <a:spAutoFit/>
          </a:bodyPr>
          <a:lstStyle/>
          <a:p>
            <a:r>
              <a:rPr lang="es-ES_tradnl" sz="1000" dirty="0"/>
              <a:t>Bernal Reyes R, et al. </a:t>
            </a:r>
            <a:r>
              <a:rPr lang="es-ES_tradnl" sz="1000" dirty="0" err="1"/>
              <a:t>Rev</a:t>
            </a:r>
            <a:r>
              <a:rPr lang="es-ES_tradnl" sz="1000" dirty="0"/>
              <a:t> </a:t>
            </a:r>
            <a:r>
              <a:rPr lang="es-ES_tradnl" sz="1000" dirty="0" err="1"/>
              <a:t>Gastroenterol</a:t>
            </a:r>
            <a:r>
              <a:rPr lang="es-ES_tradnl" sz="1000" dirty="0"/>
              <a:t> </a:t>
            </a:r>
            <a:r>
              <a:rPr lang="es-ES_tradnl" sz="1000" dirty="0" err="1"/>
              <a:t>Mex</a:t>
            </a:r>
            <a:r>
              <a:rPr lang="es-ES_tradnl" sz="1000" dirty="0"/>
              <a:t>. 1996</a:t>
            </a:r>
          </a:p>
          <a:p>
            <a:r>
              <a:rPr lang="es-ES_tradnl" sz="1000" dirty="0"/>
              <a:t>Álvarez Muñoz MT, et al. </a:t>
            </a:r>
            <a:r>
              <a:rPr lang="es-ES_tradnl" sz="1000" dirty="0" err="1"/>
              <a:t>Arch</a:t>
            </a:r>
            <a:r>
              <a:rPr lang="es-ES_tradnl" sz="1000" dirty="0"/>
              <a:t> </a:t>
            </a:r>
            <a:r>
              <a:rPr lang="es-ES_tradnl" sz="1000" dirty="0" err="1"/>
              <a:t>Med</a:t>
            </a:r>
            <a:r>
              <a:rPr lang="es-ES_tradnl" sz="1000" dirty="0"/>
              <a:t> Res 1999</a:t>
            </a:r>
          </a:p>
          <a:p>
            <a:r>
              <a:rPr lang="es-ES_tradnl" sz="1000" dirty="0"/>
              <a:t>Alvarado-Esquivel C, et al. </a:t>
            </a:r>
            <a:r>
              <a:rPr lang="es-ES_tradnl" sz="1000" dirty="0" err="1"/>
              <a:t>Hepat</a:t>
            </a:r>
            <a:r>
              <a:rPr lang="es-ES_tradnl" sz="1000" dirty="0"/>
              <a:t> </a:t>
            </a:r>
            <a:r>
              <a:rPr lang="es-ES_tradnl" sz="1000" dirty="0" err="1"/>
              <a:t>Mon</a:t>
            </a:r>
            <a:r>
              <a:rPr lang="es-ES_tradnl" sz="1000" dirty="0"/>
              <a:t>. 2014.</a:t>
            </a:r>
          </a:p>
          <a:p>
            <a:r>
              <a:rPr lang="es-ES_tradnl" sz="1000" dirty="0"/>
              <a:t>Alvarado-Esquivel C, et al. Ann </a:t>
            </a:r>
            <a:r>
              <a:rPr lang="es-ES_tradnl" sz="1000" dirty="0" err="1"/>
              <a:t>Hepatol</a:t>
            </a:r>
            <a:r>
              <a:rPr lang="es-ES_tradnl" sz="1000" dirty="0"/>
              <a:t>. 2014 </a:t>
            </a:r>
          </a:p>
          <a:p>
            <a:r>
              <a:rPr lang="es-ES_tradnl" sz="1000" dirty="0" err="1"/>
              <a:t>Realpe</a:t>
            </a:r>
            <a:r>
              <a:rPr lang="es-ES_tradnl" sz="1000" dirty="0"/>
              <a:t>-Quintero M. Ann </a:t>
            </a:r>
            <a:r>
              <a:rPr lang="es-ES_tradnl" sz="1000" dirty="0" err="1"/>
              <a:t>Hepatol</a:t>
            </a:r>
            <a:r>
              <a:rPr lang="es-ES_tradnl" sz="1000" dirty="0"/>
              <a:t>. 2018 </a:t>
            </a:r>
          </a:p>
          <a:p>
            <a:r>
              <a:rPr lang="es-ES_tradnl" sz="1100" dirty="0"/>
              <a:t> </a:t>
            </a:r>
            <a:endParaRPr lang="es-ES" sz="1100" dirty="0"/>
          </a:p>
        </p:txBody>
      </p:sp>
      <p:sp>
        <p:nvSpPr>
          <p:cNvPr id="9" name="Rectángulo redondeado 8"/>
          <p:cNvSpPr/>
          <p:nvPr/>
        </p:nvSpPr>
        <p:spPr>
          <a:xfrm>
            <a:off x="5166932" y="4502151"/>
            <a:ext cx="1513868" cy="91694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b="1" dirty="0">
                <a:solidFill>
                  <a:schemeClr val="tx1"/>
                </a:solidFill>
              </a:rPr>
              <a:t>Múltiples Estados</a:t>
            </a:r>
          </a:p>
          <a:p>
            <a:pPr algn="ctr"/>
            <a:r>
              <a:rPr lang="es-ES" sz="1400" b="1" dirty="0" err="1">
                <a:solidFill>
                  <a:schemeClr val="tx1"/>
                </a:solidFill>
              </a:rPr>
              <a:t>Seroprevalencia</a:t>
            </a:r>
            <a:r>
              <a:rPr lang="es-ES" b="1" dirty="0">
                <a:solidFill>
                  <a:schemeClr val="tx1"/>
                </a:solidFill>
              </a:rPr>
              <a:t> 10.5%</a:t>
            </a:r>
          </a:p>
        </p:txBody>
      </p:sp>
      <p:sp>
        <p:nvSpPr>
          <p:cNvPr id="10" name="Rectángulo redondeado 9"/>
          <p:cNvSpPr/>
          <p:nvPr/>
        </p:nvSpPr>
        <p:spPr>
          <a:xfrm>
            <a:off x="4703382" y="1397001"/>
            <a:ext cx="1513868" cy="916943"/>
          </a:xfrm>
          <a:prstGeom prst="roundRect">
            <a:avLst>
              <a:gd name="adj" fmla="val 2101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S" b="1" dirty="0">
                <a:solidFill>
                  <a:schemeClr val="tx1"/>
                </a:solidFill>
              </a:rPr>
              <a:t>Cd Juárez</a:t>
            </a:r>
          </a:p>
          <a:p>
            <a:pPr algn="ctr"/>
            <a:r>
              <a:rPr lang="es-ES" sz="1400" b="1" dirty="0" err="1">
                <a:solidFill>
                  <a:schemeClr val="tx1"/>
                </a:solidFill>
              </a:rPr>
              <a:t>Seroprevalencia</a:t>
            </a:r>
            <a:endParaRPr lang="es-ES" sz="1400" b="1" dirty="0">
              <a:solidFill>
                <a:schemeClr val="tx1"/>
              </a:solidFill>
            </a:endParaRPr>
          </a:p>
          <a:p>
            <a:pPr algn="ctr"/>
            <a:r>
              <a:rPr lang="es-ES" sz="1400" b="1" dirty="0" err="1">
                <a:solidFill>
                  <a:schemeClr val="tx1"/>
                </a:solidFill>
              </a:rPr>
              <a:t>Emb</a:t>
            </a:r>
            <a:r>
              <a:rPr lang="es-ES" sz="1400" b="1" dirty="0">
                <a:solidFill>
                  <a:schemeClr val="tx1"/>
                </a:solidFill>
              </a:rPr>
              <a:t>: 0.4-1,6</a:t>
            </a:r>
            <a:r>
              <a:rPr lang="es-ES" b="1" dirty="0">
                <a:solidFill>
                  <a:schemeClr val="tx1"/>
                </a:solidFill>
              </a:rPr>
              <a:t> %</a:t>
            </a:r>
          </a:p>
        </p:txBody>
      </p:sp>
      <p:sp>
        <p:nvSpPr>
          <p:cNvPr id="11" name="Título 1"/>
          <p:cNvSpPr txBox="1">
            <a:spLocks/>
          </p:cNvSpPr>
          <p:nvPr/>
        </p:nvSpPr>
        <p:spPr>
          <a:xfrm>
            <a:off x="1822450" y="406400"/>
            <a:ext cx="82296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lang="es-ES" sz="4000" b="1" dirty="0">
                <a:solidFill>
                  <a:schemeClr val="tx2">
                    <a:lumMod val="75000"/>
                    <a:lumOff val="25000"/>
                  </a:schemeClr>
                </a:solidFill>
              </a:rPr>
              <a:t>EPIDEMIOLOGIA EN </a:t>
            </a:r>
          </a:p>
          <a:p>
            <a:pPr algn="ctr"/>
            <a:r>
              <a:rPr lang="es-ES" sz="4000" b="1" dirty="0" err="1">
                <a:solidFill>
                  <a:schemeClr val="tx2">
                    <a:lumMod val="75000"/>
                    <a:lumOff val="25000"/>
                  </a:schemeClr>
                </a:solidFill>
              </a:rPr>
              <a:t>MÉXICo</a:t>
            </a:r>
            <a:endParaRPr lang="es-ES" sz="4000" b="1" dirty="0">
              <a:solidFill>
                <a:schemeClr val="tx2">
                  <a:lumMod val="75000"/>
                  <a:lumOff val="25000"/>
                </a:schemeClr>
              </a:solidFill>
            </a:endParaRPr>
          </a:p>
        </p:txBody>
      </p:sp>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5" name="Imagen 6" descr="INCMNSZ AZU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861460360"/>
      </p:ext>
    </p:extLst>
  </p:cSld>
  <p:clrMapOvr>
    <a:masterClrMapping/>
  </p:clrMapOvr>
  <mc:AlternateContent xmlns:mc="http://schemas.openxmlformats.org/markup-compatibility/2006" xmlns:p14="http://schemas.microsoft.com/office/powerpoint/2010/main">
    <mc:Choice Requires="p14">
      <p:transition spd="slow" p14:dur="2000" advTm="59089"/>
    </mc:Choice>
    <mc:Fallback xmlns="">
      <p:transition spd="slow" advTm="5908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209800" y="976312"/>
            <a:ext cx="7772400" cy="5181600"/>
          </a:xfrm>
          <a:prstGeom prst="rect">
            <a:avLst/>
          </a:prstGeom>
        </p:spPr>
      </p:pic>
      <p:sp>
        <p:nvSpPr>
          <p:cNvPr id="5" name="Rectángulo redondeado 4"/>
          <p:cNvSpPr/>
          <p:nvPr/>
        </p:nvSpPr>
        <p:spPr>
          <a:xfrm>
            <a:off x="6667500" y="3302001"/>
            <a:ext cx="2571750" cy="109537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a:solidFill>
                  <a:srgbClr val="000000"/>
                </a:solidFill>
              </a:rPr>
              <a:t>Productos de Cerdos:VHE3</a:t>
            </a:r>
          </a:p>
          <a:p>
            <a:pPr algn="ctr"/>
            <a:r>
              <a:rPr lang="es-ES" b="1" dirty="0">
                <a:solidFill>
                  <a:srgbClr val="000000"/>
                </a:solidFill>
              </a:rPr>
              <a:t>Estado de México y Veracruz 66.6%</a:t>
            </a:r>
          </a:p>
        </p:txBody>
      </p:sp>
      <p:sp>
        <p:nvSpPr>
          <p:cNvPr id="6" name="Rectángulo redondeado 5"/>
          <p:cNvSpPr/>
          <p:nvPr/>
        </p:nvSpPr>
        <p:spPr>
          <a:xfrm>
            <a:off x="3121025" y="976313"/>
            <a:ext cx="2571750" cy="109537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a:solidFill>
                  <a:srgbClr val="000000"/>
                </a:solidFill>
              </a:rPr>
              <a:t>Hígados de Cerdos </a:t>
            </a:r>
          </a:p>
          <a:p>
            <a:pPr algn="ctr"/>
            <a:r>
              <a:rPr lang="es-ES" b="1" dirty="0">
                <a:solidFill>
                  <a:srgbClr val="000000"/>
                </a:solidFill>
              </a:rPr>
              <a:t>Nuevo León</a:t>
            </a:r>
          </a:p>
          <a:p>
            <a:pPr algn="ctr"/>
            <a:r>
              <a:rPr lang="es-ES" b="1" dirty="0">
                <a:solidFill>
                  <a:srgbClr val="000000"/>
                </a:solidFill>
              </a:rPr>
              <a:t>VHE3</a:t>
            </a:r>
          </a:p>
          <a:p>
            <a:pPr algn="ctr"/>
            <a:r>
              <a:rPr lang="es-ES" b="1" dirty="0">
                <a:solidFill>
                  <a:srgbClr val="000000"/>
                </a:solidFill>
              </a:rPr>
              <a:t>22.5%</a:t>
            </a:r>
          </a:p>
        </p:txBody>
      </p:sp>
      <p:sp>
        <p:nvSpPr>
          <p:cNvPr id="7" name="CuadroTexto 6"/>
          <p:cNvSpPr txBox="1"/>
          <p:nvPr/>
        </p:nvSpPr>
        <p:spPr>
          <a:xfrm>
            <a:off x="2209801" y="5873750"/>
            <a:ext cx="4060825" cy="1046440"/>
          </a:xfrm>
          <a:prstGeom prst="rect">
            <a:avLst/>
          </a:prstGeom>
          <a:noFill/>
        </p:spPr>
        <p:txBody>
          <a:bodyPr wrap="square" rtlCol="0">
            <a:spAutoFit/>
          </a:bodyPr>
          <a:lstStyle/>
          <a:p>
            <a:r>
              <a:rPr lang="es-ES_tradnl" sz="1000" dirty="0"/>
              <a:t>Cantú-Martínez MA,  et al. Salud Publica </a:t>
            </a:r>
            <a:r>
              <a:rPr lang="es-ES_tradnl" sz="1000" dirty="0" err="1"/>
              <a:t>Mex</a:t>
            </a:r>
            <a:r>
              <a:rPr lang="es-ES_tradnl" sz="1000" dirty="0"/>
              <a:t>. 2013 </a:t>
            </a:r>
          </a:p>
          <a:p>
            <a:r>
              <a:rPr lang="es-ES_tradnl" sz="1000" dirty="0"/>
              <a:t>Sotomayor-González A,  et </a:t>
            </a:r>
            <a:r>
              <a:rPr lang="es-ES_tradnl" sz="1000" dirty="0" err="1"/>
              <a:t>al.Viruses</a:t>
            </a:r>
            <a:r>
              <a:rPr lang="es-ES_tradnl" sz="1000" dirty="0"/>
              <a:t>. 2018 </a:t>
            </a:r>
          </a:p>
          <a:p>
            <a:r>
              <a:rPr lang="es-ES" sz="1000" dirty="0"/>
              <a:t>Cooper K, J </a:t>
            </a:r>
            <a:r>
              <a:rPr lang="es-ES" sz="1000" dirty="0" err="1"/>
              <a:t>Clin</a:t>
            </a:r>
            <a:r>
              <a:rPr lang="es-ES" sz="1000" dirty="0"/>
              <a:t> </a:t>
            </a:r>
            <a:r>
              <a:rPr lang="es-ES" sz="1000" dirty="0" err="1"/>
              <a:t>Microbiol</a:t>
            </a:r>
            <a:r>
              <a:rPr lang="es-ES" sz="1000" dirty="0"/>
              <a:t>, </a:t>
            </a:r>
            <a:r>
              <a:rPr lang="is-IS" sz="1000" dirty="0"/>
              <a:t>2005.</a:t>
            </a:r>
            <a:endParaRPr lang="es-ES" sz="1000" dirty="0"/>
          </a:p>
          <a:p>
            <a:endParaRPr lang="es-ES_tradnl" sz="1000" dirty="0"/>
          </a:p>
          <a:p>
            <a:endParaRPr lang="es-ES_tradnl" sz="1000" dirty="0"/>
          </a:p>
          <a:p>
            <a:endParaRPr lang="es-ES" sz="1000" dirty="0"/>
          </a:p>
        </p:txBody>
      </p:sp>
      <p:sp>
        <p:nvSpPr>
          <p:cNvPr id="8" name="CuadroTexto 7"/>
          <p:cNvSpPr txBox="1"/>
          <p:nvPr/>
        </p:nvSpPr>
        <p:spPr>
          <a:xfrm>
            <a:off x="3375025" y="4212709"/>
            <a:ext cx="1730375" cy="369332"/>
          </a:xfrm>
          <a:prstGeom prst="rect">
            <a:avLst/>
          </a:prstGeom>
          <a:noFill/>
        </p:spPr>
        <p:txBody>
          <a:bodyPr wrap="square" rtlCol="0">
            <a:spAutoFit/>
          </a:bodyPr>
          <a:lstStyle/>
          <a:p>
            <a:r>
              <a:rPr lang="es-ES" b="1" dirty="0">
                <a:solidFill>
                  <a:srgbClr val="FF0000"/>
                </a:solidFill>
              </a:rPr>
              <a:t>80%</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2" name="Imagen 6" descr="INCMNSZ AZU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703119910"/>
      </p:ext>
    </p:extLst>
  </p:cSld>
  <p:clrMapOvr>
    <a:masterClrMapping/>
  </p:clrMapOvr>
  <mc:AlternateContent xmlns:mc="http://schemas.openxmlformats.org/markup-compatibility/2006" xmlns:p14="http://schemas.microsoft.com/office/powerpoint/2010/main">
    <mc:Choice Requires="p14">
      <p:transition spd="slow" p14:dur="2000" advTm="37285"/>
    </mc:Choice>
    <mc:Fallback xmlns="">
      <p:transition spd="slow" advTm="3728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852230303"/>
              </p:ext>
            </p:extLst>
          </p:nvPr>
        </p:nvGraphicFramePr>
        <p:xfrm>
          <a:off x="2261600" y="1187806"/>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620689" y="6342154"/>
            <a:ext cx="5063735" cy="430887"/>
          </a:xfrm>
          <a:prstGeom prst="rect">
            <a:avLst/>
          </a:prstGeom>
          <a:noFill/>
        </p:spPr>
        <p:txBody>
          <a:bodyPr wrap="square" rtlCol="0">
            <a:spAutoFit/>
          </a:bodyPr>
          <a:lstStyle/>
          <a:p>
            <a:pPr algn="r"/>
            <a:r>
              <a:rPr lang="es-ES_tradnl" sz="1100" dirty="0"/>
              <a:t>Dalton HR, et al. </a:t>
            </a:r>
            <a:r>
              <a:rPr lang="es-ES_tradnl" sz="1100" dirty="0" err="1"/>
              <a:t>Nat</a:t>
            </a:r>
            <a:r>
              <a:rPr lang="es-ES_tradnl" sz="1100" dirty="0"/>
              <a:t> </a:t>
            </a:r>
            <a:r>
              <a:rPr lang="es-ES_tradnl" sz="1100" dirty="0" err="1"/>
              <a:t>Rev</a:t>
            </a:r>
            <a:r>
              <a:rPr lang="es-ES_tradnl" sz="1100" dirty="0"/>
              <a:t> </a:t>
            </a:r>
            <a:r>
              <a:rPr lang="es-ES_tradnl" sz="1100" dirty="0" err="1"/>
              <a:t>Neurol</a:t>
            </a:r>
            <a:r>
              <a:rPr lang="es-ES_tradnl" sz="1100" dirty="0"/>
              <a:t>. 2016.</a:t>
            </a:r>
          </a:p>
          <a:p>
            <a:pPr algn="r"/>
            <a:r>
              <a:rPr lang="es-ES_tradnl" sz="1100" dirty="0"/>
              <a:t>Wang L, et al. J </a:t>
            </a:r>
            <a:r>
              <a:rPr lang="es-ES_tradnl" sz="1100" dirty="0" err="1"/>
              <a:t>Hepatol</a:t>
            </a:r>
            <a:r>
              <a:rPr lang="es-ES_tradnl" sz="1100" dirty="0"/>
              <a:t>. 2018.</a:t>
            </a:r>
            <a:endParaRPr lang="es-ES" sz="1100" dirty="0"/>
          </a:p>
        </p:txBody>
      </p:sp>
      <p:sp>
        <p:nvSpPr>
          <p:cNvPr id="5" name="CuadroTexto 4"/>
          <p:cNvSpPr txBox="1"/>
          <p:nvPr/>
        </p:nvSpPr>
        <p:spPr>
          <a:xfrm>
            <a:off x="3255897" y="263929"/>
            <a:ext cx="6911091" cy="646331"/>
          </a:xfrm>
          <a:prstGeom prst="rect">
            <a:avLst/>
          </a:prstGeom>
          <a:noFill/>
        </p:spPr>
        <p:txBody>
          <a:bodyPr wrap="square" rtlCol="0">
            <a:spAutoFit/>
          </a:bodyPr>
          <a:lstStyle/>
          <a:p>
            <a:r>
              <a:rPr lang="es-ES" sz="3600" b="1" dirty="0">
                <a:solidFill>
                  <a:srgbClr val="18579B"/>
                </a:solidFill>
              </a:rPr>
              <a:t>MANIFESTACIONES CLINICAS</a:t>
            </a:r>
          </a:p>
        </p:txBody>
      </p:sp>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9" name="Imagen 6" descr="INCMNSZ AZU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43364256"/>
      </p:ext>
    </p:extLst>
  </p:cSld>
  <p:clrMapOvr>
    <a:masterClrMapping/>
  </p:clrMapOvr>
  <mc:AlternateContent xmlns:mc="http://schemas.openxmlformats.org/markup-compatibility/2006" xmlns:p14="http://schemas.microsoft.com/office/powerpoint/2010/main">
    <mc:Choice Requires="p14">
      <p:transition spd="slow" p14:dur="2000" advTm="121193"/>
    </mc:Choice>
    <mc:Fallback xmlns="">
      <p:transition spd="slow" advTm="12119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384945"/>
            <a:ext cx="8229600" cy="990600"/>
          </a:xfrm>
        </p:spPr>
        <p:txBody>
          <a:bodyPr>
            <a:normAutofit/>
          </a:bodyPr>
          <a:lstStyle/>
          <a:p>
            <a:r>
              <a:rPr lang="es-ES" b="1" dirty="0">
                <a:solidFill>
                  <a:srgbClr val="3366FF"/>
                </a:solidFill>
              </a:rPr>
              <a:t>          DIAGNÓSTICO</a:t>
            </a:r>
          </a:p>
        </p:txBody>
      </p:sp>
      <p:graphicFrame>
        <p:nvGraphicFramePr>
          <p:cNvPr id="4" name="Diagrama 3"/>
          <p:cNvGraphicFramePr/>
          <p:nvPr>
            <p:extLst/>
          </p:nvPr>
        </p:nvGraphicFramePr>
        <p:xfrm>
          <a:off x="2332394" y="11930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p:cNvSpPr/>
          <p:nvPr/>
        </p:nvSpPr>
        <p:spPr>
          <a:xfrm>
            <a:off x="3265696" y="4778329"/>
            <a:ext cx="4090574" cy="11866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Detección de antígenos: anti-VHE</a:t>
            </a:r>
          </a:p>
          <a:p>
            <a:pPr algn="ctr"/>
            <a:r>
              <a:rPr lang="es-ES" dirty="0"/>
              <a:t>Microscopia Electrónica</a:t>
            </a:r>
          </a:p>
        </p:txBody>
      </p:sp>
      <p:sp>
        <p:nvSpPr>
          <p:cNvPr id="7" name="Rectángulo 6"/>
          <p:cNvSpPr/>
          <p:nvPr/>
        </p:nvSpPr>
        <p:spPr>
          <a:xfrm>
            <a:off x="1524001" y="6029978"/>
            <a:ext cx="5568357" cy="1107996"/>
          </a:xfrm>
          <a:prstGeom prst="rect">
            <a:avLst/>
          </a:prstGeom>
        </p:spPr>
        <p:txBody>
          <a:bodyPr wrap="square">
            <a:spAutoFit/>
          </a:bodyPr>
          <a:lstStyle/>
          <a:p>
            <a:pPr lvl="0"/>
            <a:r>
              <a:rPr lang="es-ES_tradnl" sz="1100" dirty="0" err="1"/>
              <a:t>Aggarwal</a:t>
            </a:r>
            <a:r>
              <a:rPr lang="es-ES_tradnl" sz="1100" dirty="0"/>
              <a:t> R. </a:t>
            </a:r>
            <a:r>
              <a:rPr lang="es-ES_tradnl" sz="1100" dirty="0" err="1"/>
              <a:t>Nat</a:t>
            </a:r>
            <a:r>
              <a:rPr lang="es-ES_tradnl" sz="1100" dirty="0"/>
              <a:t> </a:t>
            </a:r>
            <a:r>
              <a:rPr lang="es-ES_tradnl" sz="1100" dirty="0" err="1"/>
              <a:t>Rev</a:t>
            </a:r>
            <a:r>
              <a:rPr lang="es-ES_tradnl" sz="1100" dirty="0"/>
              <a:t> </a:t>
            </a:r>
            <a:r>
              <a:rPr lang="es-ES_tradnl" sz="1100" dirty="0" err="1"/>
              <a:t>Gastroenterol</a:t>
            </a:r>
            <a:r>
              <a:rPr lang="es-ES_tradnl" sz="1100" dirty="0"/>
              <a:t> </a:t>
            </a:r>
            <a:r>
              <a:rPr lang="es-ES_tradnl" sz="1100" dirty="0" err="1"/>
              <a:t>Hepatol</a:t>
            </a:r>
            <a:r>
              <a:rPr lang="es-ES_tradnl" sz="1100" dirty="0"/>
              <a:t>. 2013</a:t>
            </a:r>
          </a:p>
          <a:p>
            <a:r>
              <a:rPr lang="es-ES_tradnl" sz="1100" dirty="0" err="1"/>
              <a:t>Kamar</a:t>
            </a:r>
            <a:r>
              <a:rPr lang="es-ES_tradnl" sz="1100" dirty="0"/>
              <a:t> N, et al. </a:t>
            </a:r>
            <a:r>
              <a:rPr lang="es-ES_tradnl" sz="1100" dirty="0" err="1"/>
              <a:t>Nat</a:t>
            </a:r>
            <a:r>
              <a:rPr lang="es-ES_tradnl" sz="1100" dirty="0"/>
              <a:t> </a:t>
            </a:r>
            <a:r>
              <a:rPr lang="es-ES_tradnl" sz="1100" dirty="0" err="1"/>
              <a:t>Rev</a:t>
            </a:r>
            <a:r>
              <a:rPr lang="es-ES_tradnl" sz="1100" dirty="0"/>
              <a:t> </a:t>
            </a:r>
            <a:r>
              <a:rPr lang="es-ES_tradnl" sz="1100" dirty="0" err="1"/>
              <a:t>Dis</a:t>
            </a:r>
            <a:r>
              <a:rPr lang="es-ES_tradnl" sz="1100" dirty="0"/>
              <a:t> </a:t>
            </a:r>
            <a:r>
              <a:rPr lang="es-ES_tradnl" sz="1100" dirty="0" err="1"/>
              <a:t>Primers</a:t>
            </a:r>
            <a:r>
              <a:rPr lang="es-ES_tradnl" sz="1100" dirty="0"/>
              <a:t>. 2017</a:t>
            </a:r>
          </a:p>
          <a:p>
            <a:r>
              <a:rPr lang="es-ES_tradnl" sz="1100" dirty="0" err="1"/>
              <a:t>Nimgaonkar</a:t>
            </a:r>
            <a:r>
              <a:rPr lang="es-ES_tradnl" sz="1100" dirty="0"/>
              <a:t> I, et al, </a:t>
            </a:r>
            <a:r>
              <a:rPr lang="es-ES_tradnl" sz="1100" dirty="0" err="1"/>
              <a:t>Nat</a:t>
            </a:r>
            <a:r>
              <a:rPr lang="es-ES_tradnl" sz="1100" dirty="0"/>
              <a:t> </a:t>
            </a:r>
            <a:r>
              <a:rPr lang="es-ES_tradnl" sz="1100" dirty="0" err="1"/>
              <a:t>Rev</a:t>
            </a:r>
            <a:r>
              <a:rPr lang="es-ES_tradnl" sz="1100" dirty="0"/>
              <a:t> </a:t>
            </a:r>
            <a:r>
              <a:rPr lang="es-ES_tradnl" sz="1100" dirty="0" err="1"/>
              <a:t>Gastroenterol</a:t>
            </a:r>
            <a:r>
              <a:rPr lang="es-ES_tradnl" sz="1100" dirty="0"/>
              <a:t> </a:t>
            </a:r>
            <a:r>
              <a:rPr lang="es-ES_tradnl" sz="1100" dirty="0" err="1"/>
              <a:t>Hepatol</a:t>
            </a:r>
            <a:r>
              <a:rPr lang="es-ES_tradnl" sz="1100" dirty="0"/>
              <a:t>. 2018 </a:t>
            </a:r>
            <a:endParaRPr lang="es-ES" sz="1100" dirty="0"/>
          </a:p>
          <a:p>
            <a:pPr lvl="0"/>
            <a:r>
              <a:rPr lang="es-ES_tradnl" sz="1100" dirty="0" err="1"/>
              <a:t>European</a:t>
            </a:r>
            <a:r>
              <a:rPr lang="es-ES_tradnl" sz="1100" dirty="0"/>
              <a:t> </a:t>
            </a:r>
            <a:r>
              <a:rPr lang="es-ES_tradnl" sz="1100" dirty="0" err="1"/>
              <a:t>Association</a:t>
            </a:r>
            <a:r>
              <a:rPr lang="es-ES_tradnl" sz="1100" dirty="0"/>
              <a:t> </a:t>
            </a:r>
            <a:r>
              <a:rPr lang="es-ES_tradnl" sz="1100" dirty="0" err="1"/>
              <a:t>for</a:t>
            </a:r>
            <a:r>
              <a:rPr lang="es-ES_tradnl" sz="1100" dirty="0"/>
              <a:t> </a:t>
            </a:r>
            <a:r>
              <a:rPr lang="es-ES_tradnl" sz="1100" dirty="0" err="1"/>
              <a:t>the</a:t>
            </a:r>
            <a:r>
              <a:rPr lang="es-ES_tradnl" sz="1100" dirty="0"/>
              <a:t> </a:t>
            </a:r>
            <a:r>
              <a:rPr lang="es-ES_tradnl" sz="1100" dirty="0" err="1"/>
              <a:t>Study</a:t>
            </a:r>
            <a:r>
              <a:rPr lang="es-ES_tradnl" sz="1100" dirty="0"/>
              <a:t> of </a:t>
            </a:r>
            <a:r>
              <a:rPr lang="es-ES_tradnl" sz="1100" dirty="0" err="1"/>
              <a:t>the</a:t>
            </a:r>
            <a:r>
              <a:rPr lang="es-ES_tradnl" sz="1100" dirty="0"/>
              <a:t> </a:t>
            </a:r>
            <a:r>
              <a:rPr lang="es-ES_tradnl" sz="1100" dirty="0" err="1"/>
              <a:t>Liver</a:t>
            </a:r>
            <a:r>
              <a:rPr lang="es-ES_tradnl" sz="1100" dirty="0"/>
              <a:t>. J </a:t>
            </a:r>
            <a:r>
              <a:rPr lang="es-ES_tradnl" sz="1100" dirty="0" err="1"/>
              <a:t>Hepatol</a:t>
            </a:r>
            <a:r>
              <a:rPr lang="es-ES_tradnl" sz="1100" dirty="0"/>
              <a:t>. 2018 </a:t>
            </a:r>
          </a:p>
          <a:p>
            <a:pPr lvl="0"/>
            <a:endParaRPr lang="es-ES_tradnl" sz="1100" dirty="0"/>
          </a:p>
          <a:p>
            <a:pPr lvl="0"/>
            <a:r>
              <a:rPr lang="es-ES_tradnl" sz="1100" dirty="0"/>
              <a:t>.</a:t>
            </a:r>
          </a:p>
        </p:txBody>
      </p:sp>
      <p:pic>
        <p:nvPicPr>
          <p:cNvPr id="8" name="Imagen 7"/>
          <p:cNvPicPr>
            <a:picLocks noChangeAspect="1"/>
          </p:cNvPicPr>
          <p:nvPr/>
        </p:nvPicPr>
        <p:blipFill rotWithShape="1">
          <a:blip r:embed="rId8"/>
          <a:srcRect l="17227" r="20035"/>
          <a:stretch/>
        </p:blipFill>
        <p:spPr>
          <a:xfrm>
            <a:off x="8847447" y="384945"/>
            <a:ext cx="1682414" cy="2840130"/>
          </a:xfrm>
          <a:prstGeom prst="rect">
            <a:avLst/>
          </a:prstGeom>
        </p:spPr>
      </p:pic>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2" name="Imagen 6" descr="INCMNSZ AZU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684433158"/>
      </p:ext>
    </p:extLst>
  </p:cSld>
  <p:clrMapOvr>
    <a:masterClrMapping/>
  </p:clrMapOvr>
  <mc:AlternateContent xmlns:mc="http://schemas.openxmlformats.org/markup-compatibility/2006" xmlns:p14="http://schemas.microsoft.com/office/powerpoint/2010/main">
    <mc:Choice Requires="p14">
      <p:transition spd="slow" p14:dur="2000" advTm="84993"/>
    </mc:Choice>
    <mc:Fallback xmlns="">
      <p:transition spd="slow" advTm="8499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524000" y="368450"/>
            <a:ext cx="9144000" cy="5777802"/>
          </a:xfrm>
          <a:prstGeom prst="rect">
            <a:avLst/>
          </a:prstGeom>
        </p:spPr>
      </p:pic>
      <p:sp>
        <p:nvSpPr>
          <p:cNvPr id="2" name="Título 1"/>
          <p:cNvSpPr>
            <a:spLocks noGrp="1"/>
          </p:cNvSpPr>
          <p:nvPr>
            <p:ph type="title"/>
          </p:nvPr>
        </p:nvSpPr>
        <p:spPr>
          <a:xfrm>
            <a:off x="1981200" y="219995"/>
            <a:ext cx="8229600" cy="990600"/>
          </a:xfrm>
        </p:spPr>
        <p:txBody>
          <a:bodyPr>
            <a:normAutofit/>
          </a:bodyPr>
          <a:lstStyle/>
          <a:p>
            <a:pPr algn="ctr"/>
            <a:r>
              <a:rPr lang="es-ES" b="1" dirty="0" smtClean="0">
                <a:solidFill>
                  <a:schemeClr val="bg1"/>
                </a:solidFill>
              </a:rPr>
              <a:t>Diagn</a:t>
            </a:r>
            <a:r>
              <a:rPr lang="es-ES" b="1" dirty="0" smtClean="0">
                <a:solidFill>
                  <a:schemeClr val="bg1"/>
                </a:solidFill>
              </a:rPr>
              <a:t>óstico </a:t>
            </a:r>
            <a:r>
              <a:rPr lang="es-ES" b="1" dirty="0" smtClean="0">
                <a:solidFill>
                  <a:schemeClr val="bg1"/>
                </a:solidFill>
              </a:rPr>
              <a:t>Cl</a:t>
            </a:r>
            <a:r>
              <a:rPr lang="es-ES" b="1" dirty="0" smtClean="0">
                <a:solidFill>
                  <a:schemeClr val="bg1"/>
                </a:solidFill>
              </a:rPr>
              <a:t>ínico en embarazadas</a:t>
            </a:r>
            <a:r>
              <a:rPr lang="es-ES" dirty="0" smtClean="0">
                <a:solidFill>
                  <a:schemeClr val="bg1"/>
                </a:solidFill>
              </a:rPr>
              <a:t> </a:t>
            </a:r>
            <a:endParaRPr lang="es-ES" dirty="0">
              <a:solidFill>
                <a:schemeClr val="bg1"/>
              </a:solidFill>
            </a:endParaRPr>
          </a:p>
        </p:txBody>
      </p:sp>
      <p:graphicFrame>
        <p:nvGraphicFramePr>
          <p:cNvPr id="4" name="Diagrama 3"/>
          <p:cNvGraphicFramePr/>
          <p:nvPr>
            <p:extLst>
              <p:ext uri="{D42A27DB-BD31-4B8C-83A1-F6EECF244321}">
                <p14:modId xmlns:p14="http://schemas.microsoft.com/office/powerpoint/2010/main" val="1974823804"/>
              </p:ext>
            </p:extLst>
          </p:nvPr>
        </p:nvGraphicFramePr>
        <p:xfrm>
          <a:off x="2431184" y="1215554"/>
          <a:ext cx="7779616" cy="5300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1524000" y="6484364"/>
            <a:ext cx="4572000" cy="400110"/>
          </a:xfrm>
          <a:prstGeom prst="rect">
            <a:avLst/>
          </a:prstGeom>
        </p:spPr>
        <p:txBody>
          <a:bodyPr>
            <a:spAutoFit/>
          </a:bodyPr>
          <a:lstStyle/>
          <a:p>
            <a:pPr lvl="0"/>
            <a:r>
              <a:rPr lang="es-ES_tradnl" sz="1000" dirty="0" err="1"/>
              <a:t>Aggarwal</a:t>
            </a:r>
            <a:r>
              <a:rPr lang="es-ES_tradnl" sz="1000" dirty="0"/>
              <a:t> R. </a:t>
            </a:r>
            <a:r>
              <a:rPr lang="es-ES_tradnl" sz="1000" dirty="0" err="1"/>
              <a:t>Nat</a:t>
            </a:r>
            <a:r>
              <a:rPr lang="es-ES_tradnl" sz="1000" dirty="0"/>
              <a:t> </a:t>
            </a:r>
            <a:r>
              <a:rPr lang="es-ES_tradnl" sz="1000" dirty="0" err="1"/>
              <a:t>Rev</a:t>
            </a:r>
            <a:r>
              <a:rPr lang="es-ES_tradnl" sz="1000" dirty="0"/>
              <a:t> </a:t>
            </a:r>
            <a:r>
              <a:rPr lang="es-ES_tradnl" sz="1000" dirty="0" err="1"/>
              <a:t>Gastroenterol</a:t>
            </a:r>
            <a:r>
              <a:rPr lang="es-ES_tradnl" sz="1000" dirty="0"/>
              <a:t> </a:t>
            </a:r>
            <a:r>
              <a:rPr lang="es-ES_tradnl" sz="1000" dirty="0" err="1"/>
              <a:t>Hepatol</a:t>
            </a:r>
            <a:r>
              <a:rPr lang="es-ES_tradnl" sz="1000" dirty="0"/>
              <a:t>. 2013</a:t>
            </a:r>
          </a:p>
          <a:p>
            <a:pPr lvl="0"/>
            <a:r>
              <a:rPr lang="es-ES_tradnl" sz="1000" dirty="0" err="1"/>
              <a:t>European</a:t>
            </a:r>
            <a:r>
              <a:rPr lang="es-ES_tradnl" sz="1000" dirty="0"/>
              <a:t> </a:t>
            </a:r>
            <a:r>
              <a:rPr lang="es-ES_tradnl" sz="1000" dirty="0" err="1"/>
              <a:t>Association</a:t>
            </a:r>
            <a:r>
              <a:rPr lang="es-ES_tradnl" sz="1000" dirty="0"/>
              <a:t> </a:t>
            </a:r>
            <a:r>
              <a:rPr lang="es-ES_tradnl" sz="1000" dirty="0" err="1"/>
              <a:t>for</a:t>
            </a:r>
            <a:r>
              <a:rPr lang="es-ES_tradnl" sz="1000" dirty="0"/>
              <a:t> </a:t>
            </a:r>
            <a:r>
              <a:rPr lang="es-ES_tradnl" sz="1000" dirty="0" err="1"/>
              <a:t>the</a:t>
            </a:r>
            <a:r>
              <a:rPr lang="es-ES_tradnl" sz="1000" dirty="0"/>
              <a:t> </a:t>
            </a:r>
            <a:r>
              <a:rPr lang="es-ES_tradnl" sz="1000" dirty="0" err="1"/>
              <a:t>Study</a:t>
            </a:r>
            <a:r>
              <a:rPr lang="es-ES_tradnl" sz="1000" dirty="0"/>
              <a:t> of </a:t>
            </a:r>
            <a:r>
              <a:rPr lang="es-ES_tradnl" sz="1000" dirty="0" err="1"/>
              <a:t>the</a:t>
            </a:r>
            <a:r>
              <a:rPr lang="es-ES_tradnl" sz="1000" dirty="0"/>
              <a:t> </a:t>
            </a:r>
            <a:r>
              <a:rPr lang="es-ES_tradnl" sz="1000" dirty="0" err="1"/>
              <a:t>Liver</a:t>
            </a:r>
            <a:r>
              <a:rPr lang="es-ES_tradnl" sz="1000" dirty="0"/>
              <a:t>. J </a:t>
            </a:r>
            <a:r>
              <a:rPr lang="es-ES_tradnl" sz="1000" dirty="0" err="1"/>
              <a:t>Hepatol</a:t>
            </a:r>
            <a:r>
              <a:rPr lang="es-ES_tradnl" sz="1000" dirty="0"/>
              <a:t>. 2018 </a:t>
            </a:r>
          </a:p>
        </p:txBody>
      </p:sp>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8" name="Imagen 6" descr="INCMNSZ AZU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1578748861"/>
      </p:ext>
    </p:extLst>
  </p:cSld>
  <p:clrMapOvr>
    <a:masterClrMapping/>
  </p:clrMapOvr>
  <mc:AlternateContent xmlns:mc="http://schemas.openxmlformats.org/markup-compatibility/2006" xmlns:p14="http://schemas.microsoft.com/office/powerpoint/2010/main">
    <mc:Choice Requires="p14">
      <p:transition spd="slow" p14:dur="2000" advTm="46772"/>
    </mc:Choice>
    <mc:Fallback xmlns="">
      <p:transition spd="slow" advTm="4677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4854374"/>
              </p:ext>
            </p:extLst>
          </p:nvPr>
        </p:nvGraphicFramePr>
        <p:xfrm>
          <a:off x="2206794" y="1397000"/>
          <a:ext cx="8240595" cy="5003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Elipse 4"/>
          <p:cNvSpPr/>
          <p:nvPr/>
        </p:nvSpPr>
        <p:spPr>
          <a:xfrm>
            <a:off x="7742332" y="1524001"/>
            <a:ext cx="2177241" cy="76887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a:t>CORTICOIDES</a:t>
            </a:r>
          </a:p>
        </p:txBody>
      </p:sp>
      <p:sp>
        <p:nvSpPr>
          <p:cNvPr id="6" name="Rectángulo 5"/>
          <p:cNvSpPr/>
          <p:nvPr/>
        </p:nvSpPr>
        <p:spPr>
          <a:xfrm>
            <a:off x="1524001" y="6029978"/>
            <a:ext cx="5568357" cy="1107996"/>
          </a:xfrm>
          <a:prstGeom prst="rect">
            <a:avLst/>
          </a:prstGeom>
        </p:spPr>
        <p:txBody>
          <a:bodyPr wrap="square">
            <a:spAutoFit/>
          </a:bodyPr>
          <a:lstStyle/>
          <a:p>
            <a:pPr lvl="0"/>
            <a:endParaRPr lang="es-ES_tradnl" sz="1100" dirty="0"/>
          </a:p>
          <a:p>
            <a:r>
              <a:rPr lang="es-ES_tradnl" sz="1100" dirty="0" err="1"/>
              <a:t>Kamar</a:t>
            </a:r>
            <a:r>
              <a:rPr lang="es-ES_tradnl" sz="1100" dirty="0"/>
              <a:t> N, et al. </a:t>
            </a:r>
            <a:r>
              <a:rPr lang="es-ES_tradnl" sz="1100" dirty="0" err="1"/>
              <a:t>Nat</a:t>
            </a:r>
            <a:r>
              <a:rPr lang="es-ES_tradnl" sz="1100" dirty="0"/>
              <a:t> </a:t>
            </a:r>
            <a:r>
              <a:rPr lang="es-ES_tradnl" sz="1100" dirty="0" err="1"/>
              <a:t>Rev</a:t>
            </a:r>
            <a:r>
              <a:rPr lang="es-ES_tradnl" sz="1100" dirty="0"/>
              <a:t> </a:t>
            </a:r>
            <a:r>
              <a:rPr lang="es-ES_tradnl" sz="1100" dirty="0" err="1"/>
              <a:t>Dis</a:t>
            </a:r>
            <a:r>
              <a:rPr lang="es-ES_tradnl" sz="1100" dirty="0"/>
              <a:t> </a:t>
            </a:r>
            <a:r>
              <a:rPr lang="es-ES_tradnl" sz="1100" dirty="0" err="1"/>
              <a:t>Primers</a:t>
            </a:r>
            <a:r>
              <a:rPr lang="es-ES_tradnl" sz="1100" dirty="0"/>
              <a:t>. 2017</a:t>
            </a:r>
          </a:p>
          <a:p>
            <a:r>
              <a:rPr lang="es-ES_tradnl" sz="1100" dirty="0" err="1"/>
              <a:t>Nimgaonkar</a:t>
            </a:r>
            <a:r>
              <a:rPr lang="es-ES_tradnl" sz="1100" dirty="0"/>
              <a:t> I, et al, </a:t>
            </a:r>
            <a:r>
              <a:rPr lang="es-ES_tradnl" sz="1100" dirty="0" err="1"/>
              <a:t>Nat</a:t>
            </a:r>
            <a:r>
              <a:rPr lang="es-ES_tradnl" sz="1100" dirty="0"/>
              <a:t> </a:t>
            </a:r>
            <a:r>
              <a:rPr lang="es-ES_tradnl" sz="1100" dirty="0" err="1"/>
              <a:t>Rev</a:t>
            </a:r>
            <a:r>
              <a:rPr lang="es-ES_tradnl" sz="1100" dirty="0"/>
              <a:t> </a:t>
            </a:r>
            <a:r>
              <a:rPr lang="es-ES_tradnl" sz="1100" dirty="0" err="1"/>
              <a:t>Gastroenterol</a:t>
            </a:r>
            <a:r>
              <a:rPr lang="es-ES_tradnl" sz="1100" dirty="0"/>
              <a:t> </a:t>
            </a:r>
            <a:r>
              <a:rPr lang="es-ES_tradnl" sz="1100" dirty="0" err="1"/>
              <a:t>Hepatol</a:t>
            </a:r>
            <a:r>
              <a:rPr lang="es-ES_tradnl" sz="1100" dirty="0"/>
              <a:t>. 2018 </a:t>
            </a:r>
            <a:endParaRPr lang="es-ES" sz="1100" dirty="0"/>
          </a:p>
          <a:p>
            <a:pPr lvl="0"/>
            <a:r>
              <a:rPr lang="es-ES_tradnl" sz="1100" dirty="0" err="1"/>
              <a:t>European</a:t>
            </a:r>
            <a:r>
              <a:rPr lang="es-ES_tradnl" sz="1100" dirty="0"/>
              <a:t> </a:t>
            </a:r>
            <a:r>
              <a:rPr lang="es-ES_tradnl" sz="1100" dirty="0" err="1"/>
              <a:t>Association</a:t>
            </a:r>
            <a:r>
              <a:rPr lang="es-ES_tradnl" sz="1100" dirty="0"/>
              <a:t> </a:t>
            </a:r>
            <a:r>
              <a:rPr lang="es-ES_tradnl" sz="1100" dirty="0" err="1"/>
              <a:t>for</a:t>
            </a:r>
            <a:r>
              <a:rPr lang="es-ES_tradnl" sz="1100" dirty="0"/>
              <a:t> </a:t>
            </a:r>
            <a:r>
              <a:rPr lang="es-ES_tradnl" sz="1100" dirty="0" err="1"/>
              <a:t>the</a:t>
            </a:r>
            <a:r>
              <a:rPr lang="es-ES_tradnl" sz="1100" dirty="0"/>
              <a:t> </a:t>
            </a:r>
            <a:r>
              <a:rPr lang="es-ES_tradnl" sz="1100" dirty="0" err="1"/>
              <a:t>Study</a:t>
            </a:r>
            <a:r>
              <a:rPr lang="es-ES_tradnl" sz="1100" dirty="0"/>
              <a:t> of </a:t>
            </a:r>
            <a:r>
              <a:rPr lang="es-ES_tradnl" sz="1100" dirty="0" err="1"/>
              <a:t>the</a:t>
            </a:r>
            <a:r>
              <a:rPr lang="es-ES_tradnl" sz="1100" dirty="0"/>
              <a:t> </a:t>
            </a:r>
            <a:r>
              <a:rPr lang="es-ES_tradnl" sz="1100" dirty="0" err="1"/>
              <a:t>Liver</a:t>
            </a:r>
            <a:r>
              <a:rPr lang="es-ES_tradnl" sz="1100" dirty="0"/>
              <a:t>. J </a:t>
            </a:r>
            <a:r>
              <a:rPr lang="es-ES_tradnl" sz="1100" dirty="0" err="1"/>
              <a:t>Hepatol</a:t>
            </a:r>
            <a:r>
              <a:rPr lang="es-ES_tradnl" sz="1100" dirty="0"/>
              <a:t>. 2018 </a:t>
            </a:r>
          </a:p>
          <a:p>
            <a:pPr lvl="0"/>
            <a:endParaRPr lang="es-ES_tradnl" sz="1100" dirty="0"/>
          </a:p>
          <a:p>
            <a:pPr lvl="0"/>
            <a:r>
              <a:rPr lang="es-ES_tradnl" sz="1100" dirty="0"/>
              <a:t>.</a:t>
            </a:r>
          </a:p>
        </p:txBody>
      </p:sp>
      <p:sp>
        <p:nvSpPr>
          <p:cNvPr id="7" name="Título 1"/>
          <p:cNvSpPr txBox="1">
            <a:spLocks/>
          </p:cNvSpPr>
          <p:nvPr/>
        </p:nvSpPr>
        <p:spPr>
          <a:xfrm>
            <a:off x="3627531" y="43500"/>
            <a:ext cx="82296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s-ES" b="1" dirty="0">
                <a:solidFill>
                  <a:schemeClr val="tx2">
                    <a:lumMod val="75000"/>
                    <a:lumOff val="25000"/>
                  </a:schemeClr>
                </a:solidFill>
              </a:rPr>
              <a:t>TRATAMIENTO</a:t>
            </a:r>
          </a:p>
        </p:txBody>
      </p:sp>
      <p:pic>
        <p:nvPicPr>
          <p:cNvPr id="10" name="Imagen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1" name="Imagen 6" descr="INCMNSZ AZU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custDataLst>
      <p:tags r:id="rId1"/>
    </p:custDataLst>
    <p:extLst>
      <p:ext uri="{BB962C8B-B14F-4D97-AF65-F5344CB8AC3E}">
        <p14:creationId xmlns:p14="http://schemas.microsoft.com/office/powerpoint/2010/main" val="520933887"/>
      </p:ext>
    </p:extLst>
  </p:cSld>
  <p:clrMapOvr>
    <a:masterClrMapping/>
  </p:clrMapOvr>
  <mc:AlternateContent xmlns:mc="http://schemas.openxmlformats.org/markup-compatibility/2006" xmlns:p14="http://schemas.microsoft.com/office/powerpoint/2010/main">
    <mc:Choice Requires="p14">
      <p:transition spd="slow" p14:dur="2000" advTm="79978"/>
    </mc:Choice>
    <mc:Fallback xmlns="">
      <p:transition spd="slow" advTm="799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13672905"/>
              </p:ext>
            </p:extLst>
          </p:nvPr>
        </p:nvGraphicFramePr>
        <p:xfrm>
          <a:off x="1981200" y="1524001"/>
          <a:ext cx="7801438" cy="487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117126" y="6138208"/>
            <a:ext cx="5568357" cy="1107996"/>
          </a:xfrm>
          <a:prstGeom prst="rect">
            <a:avLst/>
          </a:prstGeom>
        </p:spPr>
        <p:txBody>
          <a:bodyPr wrap="square">
            <a:spAutoFit/>
          </a:bodyPr>
          <a:lstStyle/>
          <a:p>
            <a:pPr lvl="0" algn="r"/>
            <a:endParaRPr lang="es-ES_tradnl" sz="1100" dirty="0"/>
          </a:p>
          <a:p>
            <a:pPr algn="r"/>
            <a:endParaRPr lang="es-ES_tradnl" sz="1100" dirty="0"/>
          </a:p>
          <a:p>
            <a:pPr algn="r"/>
            <a:r>
              <a:rPr lang="es-ES_tradnl" sz="1100" dirty="0" err="1"/>
              <a:t>Nimgaonkar</a:t>
            </a:r>
            <a:r>
              <a:rPr lang="es-ES_tradnl" sz="1100" dirty="0"/>
              <a:t> I, et al, </a:t>
            </a:r>
            <a:r>
              <a:rPr lang="es-ES_tradnl" sz="1100" dirty="0" err="1"/>
              <a:t>Nat</a:t>
            </a:r>
            <a:r>
              <a:rPr lang="es-ES_tradnl" sz="1100" dirty="0"/>
              <a:t> </a:t>
            </a:r>
            <a:r>
              <a:rPr lang="es-ES_tradnl" sz="1100" dirty="0" err="1"/>
              <a:t>Rev</a:t>
            </a:r>
            <a:r>
              <a:rPr lang="es-ES_tradnl" sz="1100" dirty="0"/>
              <a:t> </a:t>
            </a:r>
            <a:r>
              <a:rPr lang="es-ES_tradnl" sz="1100" dirty="0" err="1"/>
              <a:t>Gastroenterol</a:t>
            </a:r>
            <a:r>
              <a:rPr lang="es-ES_tradnl" sz="1100" dirty="0"/>
              <a:t> </a:t>
            </a:r>
            <a:r>
              <a:rPr lang="es-ES_tradnl" sz="1100" dirty="0" err="1"/>
              <a:t>Hepatol</a:t>
            </a:r>
            <a:r>
              <a:rPr lang="es-ES_tradnl" sz="1100" dirty="0"/>
              <a:t>. 2018 </a:t>
            </a:r>
            <a:endParaRPr lang="es-ES" sz="1100" dirty="0"/>
          </a:p>
          <a:p>
            <a:pPr lvl="0" algn="r"/>
            <a:r>
              <a:rPr lang="es-ES_tradnl" sz="1100" dirty="0" err="1"/>
              <a:t>European</a:t>
            </a:r>
            <a:r>
              <a:rPr lang="es-ES_tradnl" sz="1100" dirty="0"/>
              <a:t> </a:t>
            </a:r>
            <a:r>
              <a:rPr lang="es-ES_tradnl" sz="1100" dirty="0" err="1"/>
              <a:t>Association</a:t>
            </a:r>
            <a:r>
              <a:rPr lang="es-ES_tradnl" sz="1100" dirty="0"/>
              <a:t> </a:t>
            </a:r>
            <a:r>
              <a:rPr lang="es-ES_tradnl" sz="1100" dirty="0" err="1"/>
              <a:t>for</a:t>
            </a:r>
            <a:r>
              <a:rPr lang="es-ES_tradnl" sz="1100" dirty="0"/>
              <a:t> </a:t>
            </a:r>
            <a:r>
              <a:rPr lang="es-ES_tradnl" sz="1100" dirty="0" err="1"/>
              <a:t>the</a:t>
            </a:r>
            <a:r>
              <a:rPr lang="es-ES_tradnl" sz="1100" dirty="0"/>
              <a:t> </a:t>
            </a:r>
            <a:r>
              <a:rPr lang="es-ES_tradnl" sz="1100" dirty="0" err="1"/>
              <a:t>Study</a:t>
            </a:r>
            <a:r>
              <a:rPr lang="es-ES_tradnl" sz="1100" dirty="0"/>
              <a:t> of </a:t>
            </a:r>
            <a:r>
              <a:rPr lang="es-ES_tradnl" sz="1100" dirty="0" err="1"/>
              <a:t>the</a:t>
            </a:r>
            <a:r>
              <a:rPr lang="es-ES_tradnl" sz="1100" dirty="0"/>
              <a:t> </a:t>
            </a:r>
            <a:r>
              <a:rPr lang="es-ES_tradnl" sz="1100" dirty="0" err="1"/>
              <a:t>Liver</a:t>
            </a:r>
            <a:r>
              <a:rPr lang="es-ES_tradnl" sz="1100" dirty="0"/>
              <a:t>. J </a:t>
            </a:r>
            <a:r>
              <a:rPr lang="es-ES_tradnl" sz="1100" dirty="0" err="1"/>
              <a:t>Hepatol</a:t>
            </a:r>
            <a:r>
              <a:rPr lang="es-ES_tradnl" sz="1100" dirty="0"/>
              <a:t>. 2018 </a:t>
            </a:r>
          </a:p>
          <a:p>
            <a:pPr lvl="0" algn="r"/>
            <a:endParaRPr lang="es-ES_tradnl" sz="1100" dirty="0"/>
          </a:p>
          <a:p>
            <a:pPr lvl="0" algn="r"/>
            <a:r>
              <a:rPr lang="es-ES_tradnl" sz="1100" dirty="0"/>
              <a:t>.</a:t>
            </a:r>
          </a:p>
        </p:txBody>
      </p:sp>
      <p:sp>
        <p:nvSpPr>
          <p:cNvPr id="8" name="Título 1"/>
          <p:cNvSpPr txBox="1">
            <a:spLocks/>
          </p:cNvSpPr>
          <p:nvPr/>
        </p:nvSpPr>
        <p:spPr>
          <a:xfrm>
            <a:off x="3267748" y="236481"/>
            <a:ext cx="82296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s-ES" b="1" dirty="0">
                <a:solidFill>
                  <a:srgbClr val="18579B"/>
                </a:solidFill>
              </a:rPr>
              <a:t>PREVENCION</a:t>
            </a:r>
            <a:r>
              <a:rPr lang="mr-IN" b="1" dirty="0">
                <a:solidFill>
                  <a:srgbClr val="18579B"/>
                </a:solidFill>
              </a:rPr>
              <a:t>…</a:t>
            </a:r>
            <a:endParaRPr lang="es-ES" b="1" dirty="0">
              <a:solidFill>
                <a:srgbClr val="18579B"/>
              </a:solidFill>
            </a:endParaRPr>
          </a:p>
        </p:txBody>
      </p:sp>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9" name="Imagen 6" descr="INCMNSZ AZU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2138776081"/>
      </p:ext>
    </p:extLst>
  </p:cSld>
  <p:clrMapOvr>
    <a:masterClrMapping/>
  </p:clrMapOvr>
  <mc:AlternateContent xmlns:mc="http://schemas.openxmlformats.org/markup-compatibility/2006" xmlns:p14="http://schemas.microsoft.com/office/powerpoint/2010/main">
    <mc:Choice Requires="p14">
      <p:transition spd="slow" p14:dur="2000" advTm="30844"/>
    </mc:Choice>
    <mc:Fallback xmlns="">
      <p:transition spd="slow" advTm="3084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1918900" y="1524000"/>
            <a:ext cx="8229600" cy="48768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endParaRPr lang="es-ES_tradnl" dirty="0"/>
          </a:p>
          <a:p>
            <a:pPr marL="457200" indent="-457200">
              <a:buFont typeface="+mj-lt"/>
              <a:buAutoNum type="arabicParenR"/>
            </a:pPr>
            <a:r>
              <a:rPr lang="es-ES" dirty="0"/>
              <a:t>Las </a:t>
            </a:r>
            <a:r>
              <a:rPr lang="es-ES" b="1" dirty="0"/>
              <a:t>mujeres embarazadas </a:t>
            </a:r>
            <a:r>
              <a:rPr lang="es-ES" dirty="0" smtClean="0"/>
              <a:t>presentan </a:t>
            </a:r>
            <a:r>
              <a:rPr lang="es-ES" b="1" dirty="0"/>
              <a:t>alta mortalidad </a:t>
            </a:r>
            <a:r>
              <a:rPr lang="es-ES" dirty="0"/>
              <a:t>y aumento en las complicaciones del embarazo</a:t>
            </a:r>
            <a:r>
              <a:rPr lang="es-ES" dirty="0" smtClean="0"/>
              <a:t>. </a:t>
            </a:r>
            <a:endParaRPr lang="es-ES_tradnl" dirty="0"/>
          </a:p>
          <a:p>
            <a:pPr marL="457200" indent="-457200">
              <a:buFont typeface="+mj-lt"/>
              <a:buAutoNum type="arabicParenR"/>
            </a:pPr>
            <a:r>
              <a:rPr lang="es-ES" b="1" dirty="0"/>
              <a:t>México</a:t>
            </a:r>
            <a:r>
              <a:rPr lang="es-ES" dirty="0"/>
              <a:t> es considerado un país </a:t>
            </a:r>
            <a:r>
              <a:rPr lang="es-ES" b="1" dirty="0" err="1"/>
              <a:t>hiperendémico</a:t>
            </a:r>
            <a:r>
              <a:rPr lang="es-ES" dirty="0"/>
              <a:t> para </a:t>
            </a:r>
            <a:r>
              <a:rPr lang="es-ES" b="1" dirty="0" smtClean="0"/>
              <a:t>VHE2 y </a:t>
            </a:r>
            <a:r>
              <a:rPr lang="es-ES" dirty="0" smtClean="0"/>
              <a:t>la infecci</a:t>
            </a:r>
            <a:r>
              <a:rPr lang="es-ES" dirty="0" smtClean="0"/>
              <a:t>ón aguda por VHE requiere tratamiento sintomático de inicio. La </a:t>
            </a:r>
            <a:r>
              <a:rPr lang="es-ES" dirty="0" err="1" smtClean="0"/>
              <a:t>ribavirina</a:t>
            </a:r>
            <a:r>
              <a:rPr lang="es-ES" dirty="0" smtClean="0"/>
              <a:t> contraindicada en el embarazo, se considera en Hepatitis E aguda grave o falla hepática aguda</a:t>
            </a:r>
            <a:r>
              <a:rPr lang="es-ES" dirty="0" smtClean="0"/>
              <a:t>.</a:t>
            </a:r>
          </a:p>
          <a:p>
            <a:endParaRPr lang="es-ES" dirty="0" smtClean="0"/>
          </a:p>
          <a:p>
            <a:r>
              <a:rPr lang="es-ES" dirty="0"/>
              <a:t> </a:t>
            </a:r>
            <a:endParaRPr lang="es-ES" dirty="0"/>
          </a:p>
          <a:p>
            <a:endParaRPr lang="es-ES" dirty="0"/>
          </a:p>
          <a:p>
            <a:pPr marL="457200" indent="-457200">
              <a:buFont typeface="+mj-lt"/>
              <a:buAutoNum type="arabicParenR"/>
            </a:pPr>
            <a:endParaRPr lang="es-ES_tradnl" dirty="0"/>
          </a:p>
          <a:p>
            <a:endParaRPr lang="es-ES" dirty="0"/>
          </a:p>
        </p:txBody>
      </p:sp>
      <p:sp>
        <p:nvSpPr>
          <p:cNvPr id="4" name="Título 1"/>
          <p:cNvSpPr txBox="1">
            <a:spLocks/>
          </p:cNvSpPr>
          <p:nvPr/>
        </p:nvSpPr>
        <p:spPr>
          <a:xfrm>
            <a:off x="3069804" y="533400"/>
            <a:ext cx="8229600" cy="990600"/>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s-ES" b="1" dirty="0"/>
              <a:t>   </a:t>
            </a:r>
            <a:r>
              <a:rPr lang="es-ES" b="1" dirty="0" err="1" smtClean="0"/>
              <a:t>CONCLUSIONEs</a:t>
            </a:r>
            <a:r>
              <a:rPr lang="es-ES" b="1" dirty="0" smtClean="0"/>
              <a:t> </a:t>
            </a:r>
            <a:r>
              <a:rPr lang="es-ES" b="1" dirty="0" err="1" smtClean="0"/>
              <a:t>vhe</a:t>
            </a:r>
            <a:endParaRPr lang="es-ES" b="1"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7" name="Imagen 6" descr="INCMNSZ AZU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1973245653"/>
      </p:ext>
    </p:extLst>
  </p:cSld>
  <p:clrMapOvr>
    <a:masterClrMapping/>
  </p:clrMapOvr>
  <mc:AlternateContent xmlns:mc="http://schemas.openxmlformats.org/markup-compatibility/2006" xmlns:p14="http://schemas.microsoft.com/office/powerpoint/2010/main">
    <mc:Choice Requires="p14">
      <p:transition spd="slow" p14:dur="2000" advTm="38167"/>
    </mc:Choice>
    <mc:Fallback xmlns="">
      <p:transition spd="slow" advTm="3816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F9356E2-9254-4D05-8B33-6FC9A9FF9FEC}"/>
              </a:ext>
            </a:extLst>
          </p:cNvPr>
          <p:cNvPicPr>
            <a:picLocks noChangeAspect="1"/>
          </p:cNvPicPr>
          <p:nvPr/>
        </p:nvPicPr>
        <p:blipFill rotWithShape="1">
          <a:blip r:embed="rId3"/>
          <a:srcRect l="18385" t="17398" r="17225" b="16260"/>
          <a:stretch/>
        </p:blipFill>
        <p:spPr>
          <a:xfrm>
            <a:off x="1287026" y="640080"/>
            <a:ext cx="8804829" cy="5102798"/>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4" name="Imagen 6" descr="INCMNSZ AZU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5" name="CuadroTexto 4"/>
          <p:cNvSpPr txBox="1"/>
          <p:nvPr/>
        </p:nvSpPr>
        <p:spPr>
          <a:xfrm>
            <a:off x="3803904" y="57912"/>
            <a:ext cx="4919472" cy="707886"/>
          </a:xfrm>
          <a:prstGeom prst="rect">
            <a:avLst/>
          </a:prstGeom>
          <a:noFill/>
        </p:spPr>
        <p:txBody>
          <a:bodyPr wrap="square" rtlCol="0">
            <a:spAutoFit/>
          </a:bodyPr>
          <a:lstStyle/>
          <a:p>
            <a:r>
              <a:rPr lang="es-ES_tradnl" sz="4000" dirty="0" smtClean="0"/>
              <a:t>Virus Hepatitis B</a:t>
            </a:r>
            <a:endParaRPr lang="es-ES_tradnl" sz="4000" dirty="0"/>
          </a:p>
        </p:txBody>
      </p:sp>
    </p:spTree>
    <p:extLst>
      <p:ext uri="{BB962C8B-B14F-4D97-AF65-F5344CB8AC3E}">
        <p14:creationId xmlns:p14="http://schemas.microsoft.com/office/powerpoint/2010/main" val="1649031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1" y="1732558"/>
            <a:ext cx="3218963" cy="32968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irus hepatitis 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93900" y="1716406"/>
            <a:ext cx="1156569" cy="1075722"/>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idx="1"/>
          </p:nvPr>
        </p:nvSpPr>
        <p:spPr>
          <a:xfrm>
            <a:off x="5193857" y="1912601"/>
            <a:ext cx="3720921" cy="518330"/>
          </a:xfrm>
        </p:spPr>
        <p:txBody>
          <a:bodyPr>
            <a:normAutofit fontScale="77500" lnSpcReduction="20000"/>
          </a:bodyPr>
          <a:lstStyle/>
          <a:p>
            <a:r>
              <a:rPr lang="es-NI" dirty="0" smtClean="0">
                <a:latin typeface="Arial" panose="020B0604020202020204" pitchFamily="34" charset="0"/>
                <a:cs typeface="Arial" panose="020B0604020202020204" pitchFamily="34" charset="0"/>
              </a:rPr>
              <a:t>35-65% infecciones VHC</a:t>
            </a:r>
            <a:endParaRPr lang="es-NI" dirty="0">
              <a:latin typeface="Arial" panose="020B0604020202020204" pitchFamily="34" charset="0"/>
              <a:cs typeface="Arial" panose="020B0604020202020204" pitchFamily="34" charset="0"/>
            </a:endParaRPr>
          </a:p>
        </p:txBody>
      </p:sp>
      <p:pic>
        <p:nvPicPr>
          <p:cNvPr id="2050" name="Picture 2" descr="Image result for simbolo muj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3624" y="1495976"/>
            <a:ext cx="1585376" cy="158537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4925728" y="3046955"/>
            <a:ext cx="612311" cy="1378040"/>
          </a:xfrm>
          <a:prstGeom prst="rect">
            <a:avLst/>
          </a:prstGeom>
        </p:spPr>
      </p:pic>
      <p:pic>
        <p:nvPicPr>
          <p:cNvPr id="6" name="Imagen 5"/>
          <p:cNvPicPr>
            <a:picLocks noChangeAspect="1"/>
          </p:cNvPicPr>
          <p:nvPr/>
        </p:nvPicPr>
        <p:blipFill>
          <a:blip r:embed="rId6"/>
          <a:stretch>
            <a:fillRect/>
          </a:stretch>
        </p:blipFill>
        <p:spPr>
          <a:xfrm>
            <a:off x="8707623" y="3118864"/>
            <a:ext cx="686001" cy="1306131"/>
          </a:xfrm>
          <a:prstGeom prst="rect">
            <a:avLst/>
          </a:prstGeom>
        </p:spPr>
      </p:pic>
      <p:cxnSp>
        <p:nvCxnSpPr>
          <p:cNvPr id="11" name="Conector recto de flecha 10"/>
          <p:cNvCxnSpPr/>
          <p:nvPr/>
        </p:nvCxnSpPr>
        <p:spPr>
          <a:xfrm>
            <a:off x="8824389" y="2171766"/>
            <a:ext cx="6284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8113672" y="5029363"/>
            <a:ext cx="3493264" cy="1477328"/>
          </a:xfrm>
          <a:prstGeom prst="rect">
            <a:avLst/>
          </a:prstGeom>
          <a:noFill/>
          <a:ln>
            <a:solidFill>
              <a:schemeClr val="tx1"/>
            </a:solidFill>
          </a:ln>
        </p:spPr>
        <p:txBody>
          <a:bodyPr wrap="none" rtlCol="0">
            <a:spAutoFit/>
          </a:bodyPr>
          <a:lstStyle/>
          <a:p>
            <a:r>
              <a:rPr lang="es-NI" b="1" dirty="0" smtClean="0">
                <a:latin typeface="Arial" panose="020B0604020202020204" pitchFamily="34" charset="0"/>
                <a:cs typeface="Arial" panose="020B0604020202020204" pitchFamily="34" charset="0"/>
              </a:rPr>
              <a:t>Rol de las hormonas sexuales</a:t>
            </a:r>
          </a:p>
          <a:p>
            <a:r>
              <a:rPr lang="es-NI" b="1" dirty="0" smtClean="0">
                <a:latin typeface="Arial" panose="020B0604020202020204" pitchFamily="34" charset="0"/>
                <a:cs typeface="Arial" panose="020B0604020202020204" pitchFamily="34" charset="0"/>
              </a:rPr>
              <a:t>Progresión fibrosis</a:t>
            </a:r>
          </a:p>
          <a:p>
            <a:r>
              <a:rPr lang="es-NI" b="1" dirty="0" smtClean="0">
                <a:latin typeface="Arial" panose="020B0604020202020204" pitchFamily="34" charset="0"/>
                <a:cs typeface="Arial" panose="020B0604020202020204" pitchFamily="34" charset="0"/>
              </a:rPr>
              <a:t>Transmisión vertical</a:t>
            </a:r>
          </a:p>
          <a:p>
            <a:r>
              <a:rPr lang="es-NI" b="1" dirty="0" smtClean="0">
                <a:latin typeface="Arial" panose="020B0604020202020204" pitchFamily="34" charset="0"/>
                <a:cs typeface="Arial" panose="020B0604020202020204" pitchFamily="34" charset="0"/>
              </a:rPr>
              <a:t>Lactancia materna</a:t>
            </a:r>
          </a:p>
          <a:p>
            <a:r>
              <a:rPr lang="es-NI" b="1" dirty="0" smtClean="0">
                <a:latin typeface="Arial" panose="020B0604020202020204" pitchFamily="34" charset="0"/>
                <a:cs typeface="Arial" panose="020B0604020202020204" pitchFamily="34" charset="0"/>
              </a:rPr>
              <a:t>Tratamiento </a:t>
            </a:r>
            <a:endParaRPr lang="es-NI" b="1" dirty="0">
              <a:latin typeface="Arial" panose="020B0604020202020204" pitchFamily="34" charset="0"/>
              <a:cs typeface="Arial" panose="020B0604020202020204" pitchFamily="34" charset="0"/>
            </a:endParaRPr>
          </a:p>
        </p:txBody>
      </p:sp>
      <p:pic>
        <p:nvPicPr>
          <p:cNvPr id="2054" name="Picture 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9478" y="2799669"/>
            <a:ext cx="2620485" cy="2055282"/>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p:cNvSpPr txBox="1"/>
          <p:nvPr/>
        </p:nvSpPr>
        <p:spPr>
          <a:xfrm>
            <a:off x="3489739" y="5567972"/>
            <a:ext cx="3484287" cy="400110"/>
          </a:xfrm>
          <a:prstGeom prst="rect">
            <a:avLst/>
          </a:prstGeom>
          <a:noFill/>
        </p:spPr>
        <p:txBody>
          <a:bodyPr wrap="none" rtlCol="0">
            <a:spAutoFit/>
          </a:bodyPr>
          <a:lstStyle/>
          <a:p>
            <a:r>
              <a:rPr lang="es-NI" sz="2000" dirty="0" smtClean="0">
                <a:latin typeface="Arial" panose="020B0604020202020204" pitchFamily="34" charset="0"/>
                <a:cs typeface="Arial" panose="020B0604020202020204" pitchFamily="34" charset="0"/>
              </a:rPr>
              <a:t>HEPATITIS C EN LA MUJER</a:t>
            </a:r>
            <a:endParaRPr lang="es-NI" sz="2000" dirty="0">
              <a:latin typeface="Arial" panose="020B0604020202020204" pitchFamily="34" charset="0"/>
              <a:cs typeface="Arial" panose="020B0604020202020204" pitchFamily="34" charset="0"/>
            </a:endParaRPr>
          </a:p>
        </p:txBody>
      </p:sp>
      <p:cxnSp>
        <p:nvCxnSpPr>
          <p:cNvPr id="19" name="Conector recto de flecha 18"/>
          <p:cNvCxnSpPr/>
          <p:nvPr/>
        </p:nvCxnSpPr>
        <p:spPr>
          <a:xfrm>
            <a:off x="7173532" y="5768027"/>
            <a:ext cx="5666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1020315" y="6311257"/>
            <a:ext cx="3663119" cy="307777"/>
          </a:xfrm>
          <a:prstGeom prst="rect">
            <a:avLst/>
          </a:prstGeom>
        </p:spPr>
        <p:txBody>
          <a:bodyPr wrap="none">
            <a:spAutoFit/>
          </a:bodyPr>
          <a:lstStyle/>
          <a:p>
            <a:r>
              <a:rPr lang="es-NI" sz="1400" b="0" i="0" u="none" strike="noStrike" baseline="0" dirty="0" err="1" smtClean="0">
                <a:latin typeface="Arial" panose="020B0604020202020204" pitchFamily="34" charset="0"/>
                <a:cs typeface="Arial" panose="020B0604020202020204" pitchFamily="34" charset="0"/>
              </a:rPr>
              <a:t>Tsao</a:t>
            </a:r>
            <a:r>
              <a:rPr lang="es-NI" sz="1400" b="0" i="0" u="none" strike="noStrike" baseline="0" dirty="0" smtClean="0">
                <a:latin typeface="Arial" panose="020B0604020202020204" pitchFamily="34" charset="0"/>
                <a:cs typeface="Arial" panose="020B0604020202020204" pitchFamily="34" charset="0"/>
              </a:rPr>
              <a:t> Y-C, </a:t>
            </a:r>
            <a:r>
              <a:rPr lang="es-NI" sz="1400" b="0" i="1" u="none" strike="noStrike" baseline="0" dirty="0" smtClean="0">
                <a:latin typeface="Arial" panose="020B0604020202020204" pitchFamily="34" charset="0"/>
                <a:cs typeface="Arial" panose="020B0604020202020204" pitchFamily="34" charset="0"/>
              </a:rPr>
              <a:t>et al</a:t>
            </a:r>
            <a:r>
              <a:rPr lang="es-NI" sz="1400" b="0" i="0" u="none" strike="noStrike" baseline="0" dirty="0" smtClean="0">
                <a:latin typeface="Arial" panose="020B0604020202020204" pitchFamily="34" charset="0"/>
                <a:cs typeface="Arial" panose="020B0604020202020204" pitchFamily="34" charset="0"/>
              </a:rPr>
              <a:t>. </a:t>
            </a:r>
            <a:r>
              <a:rPr lang="es-NI" sz="1400" b="0" i="1" u="none" strike="noStrike" baseline="0" dirty="0" smtClean="0">
                <a:latin typeface="Arial" panose="020B0604020202020204" pitchFamily="34" charset="0"/>
                <a:cs typeface="Arial" panose="020B0604020202020204" pitchFamily="34" charset="0"/>
              </a:rPr>
              <a:t>BMJ Open </a:t>
            </a:r>
            <a:r>
              <a:rPr lang="es-NI" sz="1400" b="0" i="0" u="none" strike="noStrike" baseline="0" dirty="0" smtClean="0">
                <a:latin typeface="Arial" panose="020B0604020202020204" pitchFamily="34" charset="0"/>
                <a:cs typeface="Arial" panose="020B0604020202020204" pitchFamily="34" charset="0"/>
              </a:rPr>
              <a:t>2017;0:e017117.</a:t>
            </a:r>
            <a:endParaRPr lang="es-NI" sz="1400" dirty="0">
              <a:latin typeface="Arial" panose="020B0604020202020204" pitchFamily="34" charset="0"/>
              <a:cs typeface="Arial" panose="020B0604020202020204" pitchFamily="34" charset="0"/>
            </a:endParaRPr>
          </a:p>
        </p:txBody>
      </p:sp>
      <p:sp>
        <p:nvSpPr>
          <p:cNvPr id="21" name="Título 3"/>
          <p:cNvSpPr txBox="1">
            <a:spLocks/>
          </p:cNvSpPr>
          <p:nvPr/>
        </p:nvSpPr>
        <p:spPr>
          <a:xfrm>
            <a:off x="3631502" y="316749"/>
            <a:ext cx="4410207" cy="835645"/>
          </a:xfrm>
          <a:prstGeom prst="rect">
            <a:avLst/>
          </a:prstGeom>
          <a:noFill/>
          <a:ln w="57150">
            <a:solidFill>
              <a:srgbClr val="FF99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NI" sz="3500" b="1" dirty="0" smtClean="0">
                <a:latin typeface="Arial" panose="020B0604020202020204" pitchFamily="34" charset="0"/>
                <a:cs typeface="Arial" panose="020B0604020202020204" pitchFamily="34" charset="0"/>
              </a:rPr>
              <a:t>      Hepatitis </a:t>
            </a:r>
            <a:r>
              <a:rPr lang="es-NI" sz="3500" b="1" dirty="0" smtClean="0">
                <a:latin typeface="Arial" panose="020B0604020202020204" pitchFamily="34" charset="0"/>
                <a:cs typeface="Arial" panose="020B0604020202020204" pitchFamily="34" charset="0"/>
              </a:rPr>
              <a:t>C </a:t>
            </a:r>
            <a:endParaRPr lang="es-NI" sz="3500" b="1" dirty="0">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23" name="Imagen 6" descr="INCMNSZ AZU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2336128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B870A9-7FD1-481A-9010-7435767E5A54}"/>
              </a:ext>
            </a:extLst>
          </p:cNvPr>
          <p:cNvPicPr>
            <a:picLocks noChangeAspect="1"/>
          </p:cNvPicPr>
          <p:nvPr/>
        </p:nvPicPr>
        <p:blipFill rotWithShape="1">
          <a:blip r:embed="rId2"/>
          <a:srcRect l="4939" t="29106" r="4147" b="13008"/>
          <a:stretch/>
        </p:blipFill>
        <p:spPr>
          <a:xfrm>
            <a:off x="-397080" y="1180832"/>
            <a:ext cx="12239675" cy="438362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5" name="CuadroTexto 4"/>
          <p:cNvSpPr txBox="1"/>
          <p:nvPr/>
        </p:nvSpPr>
        <p:spPr>
          <a:xfrm>
            <a:off x="1874520" y="3478262"/>
            <a:ext cx="2404441" cy="954107"/>
          </a:xfrm>
          <a:prstGeom prst="rect">
            <a:avLst/>
          </a:prstGeom>
          <a:solidFill>
            <a:schemeClr val="bg1"/>
          </a:solidFill>
        </p:spPr>
        <p:txBody>
          <a:bodyPr wrap="none" rtlCol="0">
            <a:spAutoFit/>
          </a:bodyPr>
          <a:lstStyle/>
          <a:p>
            <a:r>
              <a:rPr lang="es-ES_tradnl" sz="1400" dirty="0" smtClean="0"/>
              <a:t>Enfermedad hepática materna</a:t>
            </a:r>
          </a:p>
          <a:p>
            <a:endParaRPr lang="es-ES_tradnl" sz="1400" dirty="0"/>
          </a:p>
          <a:p>
            <a:r>
              <a:rPr lang="es-ES_tradnl" sz="1400" dirty="0" smtClean="0"/>
              <a:t>Hepatitis aguda o crónica</a:t>
            </a:r>
          </a:p>
          <a:p>
            <a:r>
              <a:rPr lang="es-ES_tradnl" sz="1400" dirty="0" smtClean="0"/>
              <a:t>Cirrosis</a:t>
            </a:r>
          </a:p>
        </p:txBody>
      </p:sp>
      <p:sp>
        <p:nvSpPr>
          <p:cNvPr id="6" name="CuadroTexto 5"/>
          <p:cNvSpPr txBox="1"/>
          <p:nvPr/>
        </p:nvSpPr>
        <p:spPr>
          <a:xfrm>
            <a:off x="7370718" y="3330382"/>
            <a:ext cx="3099162" cy="1384995"/>
          </a:xfrm>
          <a:prstGeom prst="rect">
            <a:avLst/>
          </a:prstGeom>
          <a:solidFill>
            <a:schemeClr val="bg1"/>
          </a:solidFill>
        </p:spPr>
        <p:txBody>
          <a:bodyPr wrap="square" rtlCol="0">
            <a:spAutoFit/>
          </a:bodyPr>
          <a:lstStyle/>
          <a:p>
            <a:r>
              <a:rPr lang="es-ES_tradnl" sz="1400" dirty="0" smtClean="0"/>
              <a:t>Trasmisión vertical</a:t>
            </a:r>
          </a:p>
          <a:p>
            <a:endParaRPr lang="es-ES_tradnl" sz="1400" dirty="0"/>
          </a:p>
          <a:p>
            <a:r>
              <a:rPr lang="es-ES_tradnl" sz="1400" dirty="0" smtClean="0"/>
              <a:t>Infección intrauterina, perinatal y post-natal</a:t>
            </a:r>
          </a:p>
          <a:p>
            <a:r>
              <a:rPr lang="es-ES_tradnl" sz="1400" dirty="0" smtClean="0"/>
              <a:t>Daño potencial al producto de concepción</a:t>
            </a:r>
          </a:p>
        </p:txBody>
      </p:sp>
      <p:sp>
        <p:nvSpPr>
          <p:cNvPr id="7" name="CuadroTexto 6"/>
          <p:cNvSpPr txBox="1"/>
          <p:nvPr/>
        </p:nvSpPr>
        <p:spPr>
          <a:xfrm>
            <a:off x="4780335" y="4430880"/>
            <a:ext cx="2136162" cy="307777"/>
          </a:xfrm>
          <a:prstGeom prst="rect">
            <a:avLst/>
          </a:prstGeom>
          <a:solidFill>
            <a:schemeClr val="bg1"/>
          </a:solidFill>
        </p:spPr>
        <p:txBody>
          <a:bodyPr wrap="none" rtlCol="0">
            <a:spAutoFit/>
          </a:bodyPr>
          <a:lstStyle/>
          <a:p>
            <a:r>
              <a:rPr lang="es-ES_tradnl" sz="1400" dirty="0" smtClean="0"/>
              <a:t>Hepatitis B en </a:t>
            </a:r>
            <a:r>
              <a:rPr lang="es-ES_tradnl" sz="1400" smtClean="0"/>
              <a:t>el embarazo</a:t>
            </a:r>
            <a:endParaRPr lang="es-ES_tradnl" sz="1400" dirty="0" smtClean="0"/>
          </a:p>
        </p:txBody>
      </p:sp>
      <p:sp>
        <p:nvSpPr>
          <p:cNvPr id="9" name="CuadroTexto 8"/>
          <p:cNvSpPr txBox="1"/>
          <p:nvPr/>
        </p:nvSpPr>
        <p:spPr>
          <a:xfrm>
            <a:off x="1384731" y="5058587"/>
            <a:ext cx="4199548" cy="307777"/>
          </a:xfrm>
          <a:prstGeom prst="rect">
            <a:avLst/>
          </a:prstGeom>
          <a:solidFill>
            <a:schemeClr val="bg1"/>
          </a:solidFill>
        </p:spPr>
        <p:txBody>
          <a:bodyPr wrap="none" rtlCol="0">
            <a:spAutoFit/>
          </a:bodyPr>
          <a:lstStyle/>
          <a:p>
            <a:r>
              <a:rPr lang="es-ES_tradnl" sz="1400" dirty="0" smtClean="0"/>
              <a:t>Hepatitis B en el embarazo. Los dos lados del problema</a:t>
            </a:r>
          </a:p>
        </p:txBody>
      </p:sp>
      <p:sp>
        <p:nvSpPr>
          <p:cNvPr id="8" name="Rectángulo 7"/>
          <p:cNvSpPr/>
          <p:nvPr/>
        </p:nvSpPr>
        <p:spPr>
          <a:xfrm>
            <a:off x="4468341" y="491570"/>
            <a:ext cx="3271088" cy="646331"/>
          </a:xfrm>
          <a:prstGeom prst="rect">
            <a:avLst/>
          </a:prstGeom>
        </p:spPr>
        <p:txBody>
          <a:bodyPr wrap="none">
            <a:spAutoFit/>
          </a:bodyPr>
          <a:lstStyle/>
          <a:p>
            <a:r>
              <a:rPr lang="es-ES_tradnl" sz="3600" dirty="0"/>
              <a:t>Virus Hepatitis B</a:t>
            </a:r>
            <a:endParaRPr lang="es-ES_tradnl" sz="3600" dirty="0"/>
          </a:p>
        </p:txBody>
      </p:sp>
    </p:spTree>
    <p:extLst>
      <p:ext uri="{BB962C8B-B14F-4D97-AF65-F5344CB8AC3E}">
        <p14:creationId xmlns:p14="http://schemas.microsoft.com/office/powerpoint/2010/main" val="1988560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5DF684-FDD7-42E2-8E47-BBF610313A7B}"/>
              </a:ext>
            </a:extLst>
          </p:cNvPr>
          <p:cNvPicPr>
            <a:picLocks noChangeAspect="1"/>
          </p:cNvPicPr>
          <p:nvPr/>
        </p:nvPicPr>
        <p:blipFill rotWithShape="1">
          <a:blip r:embed="rId2"/>
          <a:srcRect l="8689" t="30083" r="7896" b="18731"/>
          <a:stretch/>
        </p:blipFill>
        <p:spPr>
          <a:xfrm>
            <a:off x="847493" y="1427357"/>
            <a:ext cx="10169912" cy="351040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6" name="CuadroTexto 5"/>
          <p:cNvSpPr txBox="1"/>
          <p:nvPr/>
        </p:nvSpPr>
        <p:spPr>
          <a:xfrm>
            <a:off x="3565227" y="3753771"/>
            <a:ext cx="5373033" cy="954107"/>
          </a:xfrm>
          <a:prstGeom prst="rect">
            <a:avLst/>
          </a:prstGeom>
          <a:solidFill>
            <a:schemeClr val="bg1"/>
          </a:solidFill>
        </p:spPr>
        <p:txBody>
          <a:bodyPr wrap="square" rtlCol="0">
            <a:spAutoFit/>
          </a:bodyPr>
          <a:lstStyle/>
          <a:p>
            <a:r>
              <a:rPr lang="es-ES_tradnl" sz="1400" dirty="0" smtClean="0"/>
              <a:t>Uso de LAM o TDF para hepatitis </a:t>
            </a:r>
            <a:r>
              <a:rPr lang="es-ES_tradnl" sz="1400" dirty="0" smtClean="0"/>
              <a:t>grave</a:t>
            </a:r>
            <a:r>
              <a:rPr lang="es-ES_tradnl" sz="1400" dirty="0" smtClean="0"/>
              <a:t> </a:t>
            </a:r>
            <a:r>
              <a:rPr lang="es-ES_tradnl" sz="1400" dirty="0" smtClean="0"/>
              <a:t>aguda</a:t>
            </a:r>
          </a:p>
          <a:p>
            <a:r>
              <a:rPr lang="es-ES_tradnl" sz="1400" dirty="0" smtClean="0"/>
              <a:t>Uso de TDF para hepatitis crónica/cirrosis</a:t>
            </a:r>
          </a:p>
          <a:p>
            <a:r>
              <a:rPr lang="es-ES_tradnl" sz="1400" dirty="0" smtClean="0"/>
              <a:t>Cambiar a TDF si la mujer estaba en tratamiento con otro fármaco antes del embarazo</a:t>
            </a:r>
          </a:p>
        </p:txBody>
      </p:sp>
      <p:sp>
        <p:nvSpPr>
          <p:cNvPr id="7" name="CuadroTexto 6"/>
          <p:cNvSpPr txBox="1"/>
          <p:nvPr/>
        </p:nvSpPr>
        <p:spPr>
          <a:xfrm>
            <a:off x="3565227" y="3141740"/>
            <a:ext cx="5498763" cy="523220"/>
          </a:xfrm>
          <a:prstGeom prst="rect">
            <a:avLst/>
          </a:prstGeom>
          <a:solidFill>
            <a:schemeClr val="bg1"/>
          </a:solidFill>
        </p:spPr>
        <p:txBody>
          <a:bodyPr wrap="square" rtlCol="0">
            <a:spAutoFit/>
          </a:bodyPr>
          <a:lstStyle/>
          <a:p>
            <a:r>
              <a:rPr lang="es-ES_tradnl" sz="1400" dirty="0"/>
              <a:t>la interrupción, hasta el parto, del agente análogo de nucleótido </a:t>
            </a:r>
            <a:r>
              <a:rPr lang="es-ES_tradnl" sz="1400" dirty="0" smtClean="0"/>
              <a:t>comenzado </a:t>
            </a:r>
            <a:r>
              <a:rPr lang="es-ES_tradnl" sz="1400" dirty="0"/>
              <a:t>antes del embarazo en caso de hepatitis leve</a:t>
            </a:r>
            <a:endParaRPr lang="es-ES_tradnl" sz="1400" dirty="0" smtClean="0"/>
          </a:p>
        </p:txBody>
      </p:sp>
      <p:sp>
        <p:nvSpPr>
          <p:cNvPr id="8" name="CuadroTexto 7"/>
          <p:cNvSpPr txBox="1"/>
          <p:nvPr/>
        </p:nvSpPr>
        <p:spPr>
          <a:xfrm>
            <a:off x="3565227" y="2621341"/>
            <a:ext cx="2283189" cy="307777"/>
          </a:xfrm>
          <a:prstGeom prst="rect">
            <a:avLst/>
          </a:prstGeom>
          <a:solidFill>
            <a:schemeClr val="bg1"/>
          </a:solidFill>
        </p:spPr>
        <p:txBody>
          <a:bodyPr wrap="none" rtlCol="0">
            <a:spAutoFit/>
          </a:bodyPr>
          <a:lstStyle/>
          <a:p>
            <a:r>
              <a:rPr lang="es-ES_tradnl" sz="1400" dirty="0" smtClean="0"/>
              <a:t>Uso de IFN en cualquier caso</a:t>
            </a:r>
          </a:p>
        </p:txBody>
      </p:sp>
      <p:sp>
        <p:nvSpPr>
          <p:cNvPr id="9" name="CuadroTexto 8"/>
          <p:cNvSpPr txBox="1"/>
          <p:nvPr/>
        </p:nvSpPr>
        <p:spPr>
          <a:xfrm>
            <a:off x="847493" y="1010261"/>
            <a:ext cx="10751405" cy="646331"/>
          </a:xfrm>
          <a:prstGeom prst="rect">
            <a:avLst/>
          </a:prstGeom>
          <a:noFill/>
        </p:spPr>
        <p:txBody>
          <a:bodyPr wrap="none" rtlCol="0">
            <a:spAutoFit/>
          </a:bodyPr>
          <a:lstStyle/>
          <a:p>
            <a:r>
              <a:rPr lang="es-ES_tradnl" sz="3600" dirty="0" smtClean="0"/>
              <a:t>Tratamiento </a:t>
            </a:r>
            <a:r>
              <a:rPr lang="es-ES_tradnl" sz="3600" dirty="0" smtClean="0"/>
              <a:t>de hepatitis aguda y crónica en el embarazo</a:t>
            </a:r>
            <a:endParaRPr lang="es-ES_tradnl" sz="3600" dirty="0"/>
          </a:p>
        </p:txBody>
      </p:sp>
    </p:spTree>
    <p:extLst>
      <p:ext uri="{BB962C8B-B14F-4D97-AF65-F5344CB8AC3E}">
        <p14:creationId xmlns:p14="http://schemas.microsoft.com/office/powerpoint/2010/main" val="454795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2B4F4AA-4312-410F-9047-70E78671C997}"/>
              </a:ext>
            </a:extLst>
          </p:cNvPr>
          <p:cNvPicPr>
            <a:picLocks noChangeAspect="1"/>
          </p:cNvPicPr>
          <p:nvPr/>
        </p:nvPicPr>
        <p:blipFill rotWithShape="1">
          <a:blip r:embed="rId2"/>
          <a:srcRect l="8506" t="31546" r="7988" b="20170"/>
          <a:stretch/>
        </p:blipFill>
        <p:spPr>
          <a:xfrm>
            <a:off x="1005467" y="1694986"/>
            <a:ext cx="10181065" cy="331135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5" name="CuadroTexto 4"/>
          <p:cNvSpPr txBox="1"/>
          <p:nvPr/>
        </p:nvSpPr>
        <p:spPr>
          <a:xfrm>
            <a:off x="1384731" y="589358"/>
            <a:ext cx="9665659" cy="584775"/>
          </a:xfrm>
          <a:prstGeom prst="rect">
            <a:avLst/>
          </a:prstGeom>
          <a:noFill/>
        </p:spPr>
        <p:txBody>
          <a:bodyPr wrap="none" rtlCol="0">
            <a:spAutoFit/>
          </a:bodyPr>
          <a:lstStyle/>
          <a:p>
            <a:r>
              <a:rPr lang="es-ES_tradnl" sz="3200" dirty="0" smtClean="0"/>
              <a:t>Prevención de la transmisión vertical del virus hepatitis B</a:t>
            </a:r>
            <a:endParaRPr lang="es-ES_tradnl" sz="3200" dirty="0"/>
          </a:p>
        </p:txBody>
      </p:sp>
      <p:sp>
        <p:nvSpPr>
          <p:cNvPr id="8" name="CuadroTexto 7"/>
          <p:cNvSpPr txBox="1"/>
          <p:nvPr/>
        </p:nvSpPr>
        <p:spPr>
          <a:xfrm>
            <a:off x="3736677" y="3181411"/>
            <a:ext cx="1328441" cy="307777"/>
          </a:xfrm>
          <a:prstGeom prst="rect">
            <a:avLst/>
          </a:prstGeom>
          <a:solidFill>
            <a:schemeClr val="bg1"/>
          </a:solidFill>
        </p:spPr>
        <p:txBody>
          <a:bodyPr wrap="none" rtlCol="0">
            <a:spAutoFit/>
          </a:bodyPr>
          <a:lstStyle/>
          <a:p>
            <a:r>
              <a:rPr lang="es-ES_tradnl" sz="1400" smtClean="0"/>
              <a:t>Evadir lactación</a:t>
            </a:r>
            <a:endParaRPr lang="es-ES_tradnl" sz="1400" dirty="0" smtClean="0"/>
          </a:p>
        </p:txBody>
      </p:sp>
      <p:sp>
        <p:nvSpPr>
          <p:cNvPr id="9" name="CuadroTexto 8"/>
          <p:cNvSpPr txBox="1"/>
          <p:nvPr/>
        </p:nvSpPr>
        <p:spPr>
          <a:xfrm>
            <a:off x="3736677" y="3638611"/>
            <a:ext cx="5613063" cy="523220"/>
          </a:xfrm>
          <a:prstGeom prst="rect">
            <a:avLst/>
          </a:prstGeom>
          <a:solidFill>
            <a:schemeClr val="bg1"/>
          </a:solidFill>
        </p:spPr>
        <p:txBody>
          <a:bodyPr wrap="square" rtlCol="0">
            <a:spAutoFit/>
          </a:bodyPr>
          <a:lstStyle/>
          <a:p>
            <a:r>
              <a:rPr lang="es-ES_tradnl" sz="1400" dirty="0" smtClean="0"/>
              <a:t>Profilaxis antiviral con TDF durante el tercer trimestre (hasta semana 4-12 después del parto) en caso de carga viral materna &gt;200,000 UI/</a:t>
            </a:r>
            <a:r>
              <a:rPr lang="es-ES_tradnl" sz="1400" dirty="0" err="1" smtClean="0"/>
              <a:t>mL</a:t>
            </a:r>
            <a:r>
              <a:rPr lang="es-ES_tradnl" sz="1400" dirty="0" smtClean="0"/>
              <a:t> </a:t>
            </a:r>
          </a:p>
        </p:txBody>
      </p:sp>
      <p:sp>
        <p:nvSpPr>
          <p:cNvPr id="11" name="CuadroTexto 10"/>
          <p:cNvSpPr txBox="1"/>
          <p:nvPr/>
        </p:nvSpPr>
        <p:spPr>
          <a:xfrm>
            <a:off x="3736677" y="4311254"/>
            <a:ext cx="5224443" cy="461665"/>
          </a:xfrm>
          <a:prstGeom prst="rect">
            <a:avLst/>
          </a:prstGeom>
          <a:solidFill>
            <a:schemeClr val="bg1"/>
          </a:solidFill>
        </p:spPr>
        <p:txBody>
          <a:bodyPr wrap="square" rtlCol="0">
            <a:spAutoFit/>
          </a:bodyPr>
          <a:lstStyle/>
          <a:p>
            <a:r>
              <a:rPr lang="es-ES_tradnl" sz="1200" dirty="0" smtClean="0"/>
              <a:t>Inmunoglobulina Hepatitis B y vacunación al nacimiento tan pronto como sea posible (</a:t>
            </a:r>
            <a:r>
              <a:rPr lang="es-ES_tradnl" sz="1200" smtClean="0"/>
              <a:t>en neonatos)</a:t>
            </a:r>
            <a:endParaRPr lang="es-ES_tradnl" sz="1200" dirty="0" smtClean="0"/>
          </a:p>
        </p:txBody>
      </p:sp>
    </p:spTree>
    <p:extLst>
      <p:ext uri="{BB962C8B-B14F-4D97-AF65-F5344CB8AC3E}">
        <p14:creationId xmlns:p14="http://schemas.microsoft.com/office/powerpoint/2010/main" val="860963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277CE4-B16A-4C0E-88DD-61B0F71D0F05}"/>
              </a:ext>
            </a:extLst>
          </p:cNvPr>
          <p:cNvPicPr>
            <a:picLocks noChangeAspect="1"/>
          </p:cNvPicPr>
          <p:nvPr/>
        </p:nvPicPr>
        <p:blipFill rotWithShape="1">
          <a:blip r:embed="rId2"/>
          <a:srcRect l="26891" t="26829" r="25640" b="26829"/>
          <a:stretch/>
        </p:blipFill>
        <p:spPr>
          <a:xfrm>
            <a:off x="1929160" y="1099006"/>
            <a:ext cx="8619187" cy="473308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5" name="CuadroTexto 4"/>
          <p:cNvSpPr txBox="1"/>
          <p:nvPr/>
        </p:nvSpPr>
        <p:spPr>
          <a:xfrm>
            <a:off x="132348" y="6229130"/>
            <a:ext cx="10076290" cy="400110"/>
          </a:xfrm>
          <a:prstGeom prst="rect">
            <a:avLst/>
          </a:prstGeom>
          <a:noFill/>
        </p:spPr>
        <p:txBody>
          <a:bodyPr wrap="square" rtlCol="0">
            <a:spAutoFit/>
          </a:bodyPr>
          <a:lstStyle/>
          <a:p>
            <a:r>
              <a:rPr lang="es-ES_tradnl" sz="1000" dirty="0" err="1" smtClean="0"/>
              <a:t>Jourdain</a:t>
            </a:r>
            <a:r>
              <a:rPr lang="es-ES_tradnl" sz="1000" dirty="0" smtClean="0"/>
              <a:t> G, </a:t>
            </a:r>
            <a:r>
              <a:rPr lang="es-ES_tradnl" sz="1000" dirty="0" err="1" smtClean="0"/>
              <a:t>Gian-Huong</a:t>
            </a:r>
            <a:r>
              <a:rPr lang="es-ES_tradnl" sz="1000" dirty="0" smtClean="0"/>
              <a:t> N, </a:t>
            </a:r>
            <a:r>
              <a:rPr lang="es-ES_tradnl" sz="1000" dirty="0" err="1" smtClean="0"/>
              <a:t>Cressey</a:t>
            </a:r>
            <a:r>
              <a:rPr lang="es-ES_tradnl" sz="1000" dirty="0" smtClean="0"/>
              <a:t> T, et al. </a:t>
            </a:r>
            <a:r>
              <a:rPr lang="es-ES_tradnl" sz="1000" dirty="0" err="1"/>
              <a:t>Prevention</a:t>
            </a:r>
            <a:r>
              <a:rPr lang="es-ES_tradnl" sz="1000" dirty="0"/>
              <a:t> of </a:t>
            </a:r>
            <a:r>
              <a:rPr lang="es-ES_tradnl" sz="1000" dirty="0" err="1"/>
              <a:t>mother</a:t>
            </a:r>
            <a:r>
              <a:rPr lang="es-ES_tradnl" sz="1000" dirty="0"/>
              <a:t>-to-</a:t>
            </a:r>
            <a:r>
              <a:rPr lang="es-ES_tradnl" sz="1000" dirty="0" err="1"/>
              <a:t>child</a:t>
            </a:r>
            <a:r>
              <a:rPr lang="es-ES_tradnl" sz="1000" dirty="0"/>
              <a:t> </a:t>
            </a:r>
            <a:r>
              <a:rPr lang="es-ES_tradnl" sz="1000" dirty="0" err="1"/>
              <a:t>transmission</a:t>
            </a:r>
            <a:r>
              <a:rPr lang="es-ES_tradnl" sz="1000" dirty="0"/>
              <a:t> of hepatitis B virus: a </a:t>
            </a:r>
            <a:r>
              <a:rPr lang="es-ES_tradnl" sz="1000" dirty="0" err="1"/>
              <a:t>phase</a:t>
            </a:r>
            <a:r>
              <a:rPr lang="es-ES_tradnl" sz="1000" dirty="0"/>
              <a:t> III, placebo- </a:t>
            </a:r>
            <a:r>
              <a:rPr lang="es-ES_tradnl" sz="1000" dirty="0" err="1"/>
              <a:t>controlled</a:t>
            </a:r>
            <a:r>
              <a:rPr lang="es-ES_tradnl" sz="1000" dirty="0"/>
              <a:t>, </a:t>
            </a:r>
            <a:r>
              <a:rPr lang="es-ES_tradnl" sz="1000" dirty="0" err="1"/>
              <a:t>double-blind</a:t>
            </a:r>
            <a:r>
              <a:rPr lang="es-ES_tradnl" sz="1000" dirty="0"/>
              <a:t>, </a:t>
            </a:r>
            <a:r>
              <a:rPr lang="es-ES_tradnl" sz="1000" dirty="0" err="1"/>
              <a:t>randomized</a:t>
            </a:r>
            <a:r>
              <a:rPr lang="es-ES_tradnl" sz="1000" dirty="0"/>
              <a:t> </a:t>
            </a:r>
            <a:r>
              <a:rPr lang="es-ES_tradnl" sz="1000" dirty="0" err="1"/>
              <a:t>clinical</a:t>
            </a:r>
            <a:r>
              <a:rPr lang="es-ES_tradnl" sz="1000" dirty="0"/>
              <a:t> trial to </a:t>
            </a:r>
            <a:r>
              <a:rPr lang="es-ES_tradnl" sz="1000" dirty="0" err="1"/>
              <a:t>assess</a:t>
            </a:r>
            <a:r>
              <a:rPr lang="es-ES_tradnl" sz="1000" dirty="0"/>
              <a:t> </a:t>
            </a:r>
            <a:r>
              <a:rPr lang="es-ES_tradnl" sz="1000" dirty="0" err="1"/>
              <a:t>the</a:t>
            </a:r>
            <a:r>
              <a:rPr lang="es-ES_tradnl" sz="1000" dirty="0"/>
              <a:t> </a:t>
            </a:r>
            <a:r>
              <a:rPr lang="es-ES_tradnl" sz="1000" dirty="0" err="1"/>
              <a:t>efficacy</a:t>
            </a:r>
            <a:r>
              <a:rPr lang="es-ES_tradnl" sz="1000" dirty="0"/>
              <a:t> and safety of a short </a:t>
            </a:r>
            <a:r>
              <a:rPr lang="es-ES_tradnl" sz="1000" dirty="0" err="1"/>
              <a:t>course</a:t>
            </a:r>
            <a:r>
              <a:rPr lang="es-ES_tradnl" sz="1000" dirty="0"/>
              <a:t> of </a:t>
            </a:r>
            <a:r>
              <a:rPr lang="es-ES_tradnl" sz="1000" dirty="0" err="1"/>
              <a:t>tenofovir</a:t>
            </a:r>
            <a:r>
              <a:rPr lang="es-ES_tradnl" sz="1000" dirty="0"/>
              <a:t> </a:t>
            </a:r>
            <a:r>
              <a:rPr lang="es-ES_tradnl" sz="1000" dirty="0" err="1"/>
              <a:t>disoproxil</a:t>
            </a:r>
            <a:r>
              <a:rPr lang="es-ES_tradnl" sz="1000" dirty="0"/>
              <a:t> </a:t>
            </a:r>
            <a:r>
              <a:rPr lang="es-ES_tradnl" sz="1000" dirty="0" err="1"/>
              <a:t>fumarate</a:t>
            </a:r>
            <a:r>
              <a:rPr lang="es-ES_tradnl" sz="1000" dirty="0"/>
              <a:t> in </a:t>
            </a:r>
            <a:r>
              <a:rPr lang="es-ES_tradnl" sz="1000" dirty="0" err="1"/>
              <a:t>women</a:t>
            </a:r>
            <a:r>
              <a:rPr lang="es-ES_tradnl" sz="1000" dirty="0"/>
              <a:t> </a:t>
            </a:r>
            <a:r>
              <a:rPr lang="es-ES_tradnl" sz="1000" dirty="0" err="1"/>
              <a:t>with</a:t>
            </a:r>
            <a:r>
              <a:rPr lang="es-ES_tradnl" sz="1000" dirty="0"/>
              <a:t> hepatitis B virus </a:t>
            </a:r>
            <a:r>
              <a:rPr lang="es-ES_tradnl" sz="1000" dirty="0" smtClean="0"/>
              <a:t>e-</a:t>
            </a:r>
            <a:r>
              <a:rPr lang="es-ES_tradnl" sz="1000" dirty="0" err="1" smtClean="0"/>
              <a:t>antigen</a:t>
            </a:r>
            <a:r>
              <a:rPr lang="es-ES_tradnl" sz="1000" dirty="0" smtClean="0"/>
              <a:t>. </a:t>
            </a:r>
            <a:r>
              <a:rPr lang="es-ES_tradnl" sz="1000" dirty="0"/>
              <a:t>BMC </a:t>
            </a:r>
            <a:r>
              <a:rPr lang="es-ES_tradnl" sz="1000" dirty="0" err="1"/>
              <a:t>Infectious</a:t>
            </a:r>
            <a:r>
              <a:rPr lang="es-ES_tradnl" sz="1000" dirty="0"/>
              <a:t> </a:t>
            </a:r>
            <a:r>
              <a:rPr lang="es-ES_tradnl" sz="1000" dirty="0" err="1"/>
              <a:t>Diseases</a:t>
            </a:r>
            <a:r>
              <a:rPr lang="es-ES_tradnl" sz="1000" dirty="0"/>
              <a:t> (2016) 16:393 </a:t>
            </a:r>
          </a:p>
        </p:txBody>
      </p:sp>
      <p:sp>
        <p:nvSpPr>
          <p:cNvPr id="6" name="Rectángulo 5"/>
          <p:cNvSpPr/>
          <p:nvPr/>
        </p:nvSpPr>
        <p:spPr>
          <a:xfrm>
            <a:off x="4809818" y="332632"/>
            <a:ext cx="3271088" cy="646331"/>
          </a:xfrm>
          <a:prstGeom prst="rect">
            <a:avLst/>
          </a:prstGeom>
        </p:spPr>
        <p:txBody>
          <a:bodyPr wrap="none">
            <a:spAutoFit/>
          </a:bodyPr>
          <a:lstStyle/>
          <a:p>
            <a:r>
              <a:rPr lang="es-ES_tradnl" sz="3600" dirty="0"/>
              <a:t>Virus Hepatitis B</a:t>
            </a:r>
            <a:endParaRPr lang="es-ES_tradnl" sz="3600" dirty="0"/>
          </a:p>
        </p:txBody>
      </p:sp>
    </p:spTree>
    <p:extLst>
      <p:ext uri="{BB962C8B-B14F-4D97-AF65-F5344CB8AC3E}">
        <p14:creationId xmlns:p14="http://schemas.microsoft.com/office/powerpoint/2010/main" val="461419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1CE509B-334B-42A4-A4DB-EBB37A422B78}"/>
              </a:ext>
            </a:extLst>
          </p:cNvPr>
          <p:cNvPicPr>
            <a:picLocks noChangeAspect="1"/>
          </p:cNvPicPr>
          <p:nvPr/>
        </p:nvPicPr>
        <p:blipFill rotWithShape="1">
          <a:blip r:embed="rId2"/>
          <a:srcRect l="18040" t="35137" r="19602" b="30735"/>
          <a:stretch/>
        </p:blipFill>
        <p:spPr>
          <a:xfrm>
            <a:off x="1003852" y="1904057"/>
            <a:ext cx="9322905" cy="28700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6" name="CuadroTexto 5"/>
          <p:cNvSpPr txBox="1"/>
          <p:nvPr/>
        </p:nvSpPr>
        <p:spPr>
          <a:xfrm>
            <a:off x="2850394" y="2592032"/>
            <a:ext cx="669671" cy="307777"/>
          </a:xfrm>
          <a:prstGeom prst="rect">
            <a:avLst/>
          </a:prstGeom>
          <a:solidFill>
            <a:schemeClr val="bg1"/>
          </a:solidFill>
        </p:spPr>
        <p:txBody>
          <a:bodyPr wrap="none" rtlCol="0">
            <a:spAutoFit/>
          </a:bodyPr>
          <a:lstStyle/>
          <a:p>
            <a:r>
              <a:rPr lang="es-ES_tradnl" sz="1400" smtClean="0"/>
              <a:t>Madre</a:t>
            </a:r>
            <a:endParaRPr lang="es-ES_tradnl" sz="1400" dirty="0" smtClean="0"/>
          </a:p>
        </p:txBody>
      </p:sp>
      <p:sp>
        <p:nvSpPr>
          <p:cNvPr id="7" name="CuadroTexto 6"/>
          <p:cNvSpPr txBox="1"/>
          <p:nvPr/>
        </p:nvSpPr>
        <p:spPr>
          <a:xfrm>
            <a:off x="4191624" y="2819312"/>
            <a:ext cx="1631985" cy="284693"/>
          </a:xfrm>
          <a:prstGeom prst="rect">
            <a:avLst/>
          </a:prstGeom>
          <a:solidFill>
            <a:schemeClr val="bg1"/>
          </a:solidFill>
        </p:spPr>
        <p:txBody>
          <a:bodyPr wrap="none" rtlCol="0">
            <a:spAutoFit/>
          </a:bodyPr>
          <a:lstStyle/>
          <a:p>
            <a:r>
              <a:rPr lang="es-ES_tradnl" sz="1250" dirty="0" err="1" smtClean="0"/>
              <a:t>Tenofovir</a:t>
            </a:r>
            <a:r>
              <a:rPr lang="es-ES_tradnl" sz="1250" dirty="0" smtClean="0"/>
              <a:t>-DF (300 mg)</a:t>
            </a:r>
          </a:p>
        </p:txBody>
      </p:sp>
      <p:sp>
        <p:nvSpPr>
          <p:cNvPr id="8" name="CuadroTexto 7"/>
          <p:cNvSpPr txBox="1"/>
          <p:nvPr/>
        </p:nvSpPr>
        <p:spPr>
          <a:xfrm>
            <a:off x="4293058" y="2375298"/>
            <a:ext cx="1445742" cy="284693"/>
          </a:xfrm>
          <a:prstGeom prst="rect">
            <a:avLst/>
          </a:prstGeom>
          <a:solidFill>
            <a:schemeClr val="bg1"/>
          </a:solidFill>
        </p:spPr>
        <p:txBody>
          <a:bodyPr wrap="square" rtlCol="0">
            <a:spAutoFit/>
          </a:bodyPr>
          <a:lstStyle/>
          <a:p>
            <a:pPr algn="ctr"/>
            <a:r>
              <a:rPr lang="es-ES_tradnl" sz="1250" smtClean="0"/>
              <a:t>Placebo(referencia</a:t>
            </a:r>
            <a:r>
              <a:rPr lang="es-ES_tradnl" sz="1250" dirty="0" smtClean="0"/>
              <a:t>)</a:t>
            </a:r>
          </a:p>
        </p:txBody>
      </p:sp>
      <p:sp>
        <p:nvSpPr>
          <p:cNvPr id="9" name="CuadroTexto 8"/>
          <p:cNvSpPr txBox="1"/>
          <p:nvPr/>
        </p:nvSpPr>
        <p:spPr>
          <a:xfrm>
            <a:off x="6082210" y="4478341"/>
            <a:ext cx="2132673" cy="2308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sz="900" dirty="0" smtClean="0"/>
              <a:t>Seguimiento </a:t>
            </a:r>
          </a:p>
        </p:txBody>
      </p:sp>
      <p:sp>
        <p:nvSpPr>
          <p:cNvPr id="12" name="CuadroTexto 11"/>
          <p:cNvSpPr txBox="1"/>
          <p:nvPr/>
        </p:nvSpPr>
        <p:spPr>
          <a:xfrm>
            <a:off x="7044174" y="1904057"/>
            <a:ext cx="491314" cy="230832"/>
          </a:xfrm>
          <a:prstGeom prst="rect">
            <a:avLst/>
          </a:prstGeom>
          <a:solidFill>
            <a:schemeClr val="bg1"/>
          </a:solidFill>
        </p:spPr>
        <p:txBody>
          <a:bodyPr wrap="square" rtlCol="0">
            <a:spAutoFit/>
          </a:bodyPr>
          <a:lstStyle/>
          <a:p>
            <a:pPr algn="ctr"/>
            <a:r>
              <a:rPr lang="es-ES_tradnl" sz="900" smtClean="0"/>
              <a:t>Meses </a:t>
            </a:r>
            <a:endParaRPr lang="es-ES_tradnl" sz="900" dirty="0" smtClean="0"/>
          </a:p>
        </p:txBody>
      </p:sp>
      <p:sp>
        <p:nvSpPr>
          <p:cNvPr id="13" name="CuadroTexto 12"/>
          <p:cNvSpPr txBox="1"/>
          <p:nvPr/>
        </p:nvSpPr>
        <p:spPr>
          <a:xfrm>
            <a:off x="8214883" y="1904057"/>
            <a:ext cx="491314" cy="230832"/>
          </a:xfrm>
          <a:prstGeom prst="rect">
            <a:avLst/>
          </a:prstGeom>
          <a:solidFill>
            <a:schemeClr val="bg1"/>
          </a:solidFill>
        </p:spPr>
        <p:txBody>
          <a:bodyPr wrap="square" rtlCol="0">
            <a:spAutoFit/>
          </a:bodyPr>
          <a:lstStyle/>
          <a:p>
            <a:pPr algn="ctr"/>
            <a:r>
              <a:rPr lang="es-ES_tradnl" sz="900" smtClean="0"/>
              <a:t>Meses </a:t>
            </a:r>
            <a:endParaRPr lang="es-ES_tradnl" sz="900" dirty="0" smtClean="0"/>
          </a:p>
        </p:txBody>
      </p:sp>
      <p:sp>
        <p:nvSpPr>
          <p:cNvPr id="15" name="CuadroTexto 14"/>
          <p:cNvSpPr txBox="1"/>
          <p:nvPr/>
        </p:nvSpPr>
        <p:spPr>
          <a:xfrm>
            <a:off x="4506122" y="3222267"/>
            <a:ext cx="896656" cy="284693"/>
          </a:xfrm>
          <a:prstGeom prst="rect">
            <a:avLst/>
          </a:prstGeom>
          <a:solidFill>
            <a:schemeClr val="bg1"/>
          </a:solidFill>
        </p:spPr>
        <p:txBody>
          <a:bodyPr wrap="none" rtlCol="0">
            <a:spAutoFit/>
          </a:bodyPr>
          <a:lstStyle/>
          <a:p>
            <a:r>
              <a:rPr lang="es-ES_tradnl" sz="1250" dirty="0" smtClean="0"/>
              <a:t>Ante-parto</a:t>
            </a:r>
          </a:p>
        </p:txBody>
      </p:sp>
      <p:sp>
        <p:nvSpPr>
          <p:cNvPr id="16" name="CuadroTexto 15"/>
          <p:cNvSpPr txBox="1"/>
          <p:nvPr/>
        </p:nvSpPr>
        <p:spPr>
          <a:xfrm>
            <a:off x="6616845" y="3236565"/>
            <a:ext cx="854658" cy="284693"/>
          </a:xfrm>
          <a:prstGeom prst="rect">
            <a:avLst/>
          </a:prstGeom>
          <a:solidFill>
            <a:schemeClr val="bg1"/>
          </a:solidFill>
        </p:spPr>
        <p:txBody>
          <a:bodyPr wrap="none" rtlCol="0">
            <a:spAutoFit/>
          </a:bodyPr>
          <a:lstStyle/>
          <a:p>
            <a:r>
              <a:rPr lang="es-ES_tradnl" sz="1250" smtClean="0"/>
              <a:t>Post parto</a:t>
            </a:r>
            <a:endParaRPr lang="es-ES_tradnl" sz="1250" dirty="0" smtClean="0"/>
          </a:p>
        </p:txBody>
      </p:sp>
      <p:sp>
        <p:nvSpPr>
          <p:cNvPr id="17" name="CuadroTexto 16"/>
          <p:cNvSpPr txBox="1"/>
          <p:nvPr/>
        </p:nvSpPr>
        <p:spPr>
          <a:xfrm rot="16200000">
            <a:off x="5544304" y="2620930"/>
            <a:ext cx="860367" cy="215444"/>
          </a:xfrm>
          <a:prstGeom prst="rect">
            <a:avLst/>
          </a:prstGeom>
          <a:solidFill>
            <a:schemeClr val="bg1"/>
          </a:solidFill>
        </p:spPr>
        <p:txBody>
          <a:bodyPr wrap="square" rtlCol="0">
            <a:spAutoFit/>
          </a:bodyPr>
          <a:lstStyle/>
          <a:p>
            <a:r>
              <a:rPr lang="es-ES_tradnl" sz="800" dirty="0" smtClean="0"/>
              <a:t>Parto</a:t>
            </a:r>
          </a:p>
        </p:txBody>
      </p:sp>
      <p:sp>
        <p:nvSpPr>
          <p:cNvPr id="18" name="CuadroTexto 17"/>
          <p:cNvSpPr txBox="1"/>
          <p:nvPr/>
        </p:nvSpPr>
        <p:spPr>
          <a:xfrm>
            <a:off x="5700478" y="1812870"/>
            <a:ext cx="534057" cy="284693"/>
          </a:xfrm>
          <a:prstGeom prst="rect">
            <a:avLst/>
          </a:prstGeom>
          <a:solidFill>
            <a:schemeClr val="bg1"/>
          </a:solidFill>
        </p:spPr>
        <p:txBody>
          <a:bodyPr wrap="none" rtlCol="0">
            <a:spAutoFit/>
          </a:bodyPr>
          <a:lstStyle/>
          <a:p>
            <a:r>
              <a:rPr lang="es-ES_tradnl" sz="1250"/>
              <a:t>P</a:t>
            </a:r>
            <a:r>
              <a:rPr lang="es-ES_tradnl" sz="1250" smtClean="0"/>
              <a:t>arto</a:t>
            </a:r>
            <a:endParaRPr lang="es-ES_tradnl" sz="1250" dirty="0" smtClean="0"/>
          </a:p>
        </p:txBody>
      </p:sp>
      <p:sp>
        <p:nvSpPr>
          <p:cNvPr id="19" name="CuadroTexto 18"/>
          <p:cNvSpPr txBox="1"/>
          <p:nvPr/>
        </p:nvSpPr>
        <p:spPr>
          <a:xfrm>
            <a:off x="7429293" y="3508427"/>
            <a:ext cx="491314" cy="230832"/>
          </a:xfrm>
          <a:prstGeom prst="rect">
            <a:avLst/>
          </a:prstGeom>
          <a:solidFill>
            <a:schemeClr val="bg1"/>
          </a:solidFill>
        </p:spPr>
        <p:txBody>
          <a:bodyPr wrap="square" rtlCol="0">
            <a:spAutoFit/>
          </a:bodyPr>
          <a:lstStyle/>
          <a:p>
            <a:pPr algn="ctr"/>
            <a:r>
              <a:rPr lang="es-ES_tradnl" sz="900" smtClean="0"/>
              <a:t>Meses </a:t>
            </a:r>
            <a:endParaRPr lang="es-ES_tradnl" sz="900" dirty="0" smtClean="0"/>
          </a:p>
        </p:txBody>
      </p:sp>
      <p:sp>
        <p:nvSpPr>
          <p:cNvPr id="20" name="CuadroTexto 19"/>
          <p:cNvSpPr txBox="1"/>
          <p:nvPr/>
        </p:nvSpPr>
        <p:spPr>
          <a:xfrm>
            <a:off x="8194256" y="3521258"/>
            <a:ext cx="491314" cy="230832"/>
          </a:xfrm>
          <a:prstGeom prst="rect">
            <a:avLst/>
          </a:prstGeom>
          <a:solidFill>
            <a:schemeClr val="bg1"/>
          </a:solidFill>
        </p:spPr>
        <p:txBody>
          <a:bodyPr wrap="square" rtlCol="0">
            <a:spAutoFit/>
          </a:bodyPr>
          <a:lstStyle/>
          <a:p>
            <a:pPr algn="ctr"/>
            <a:r>
              <a:rPr lang="es-ES_tradnl" sz="900" smtClean="0"/>
              <a:t>Meses </a:t>
            </a:r>
            <a:endParaRPr lang="es-ES_tradnl" sz="900" dirty="0" smtClean="0"/>
          </a:p>
        </p:txBody>
      </p:sp>
      <p:sp>
        <p:nvSpPr>
          <p:cNvPr id="21" name="CuadroTexto 20"/>
          <p:cNvSpPr txBox="1"/>
          <p:nvPr/>
        </p:nvSpPr>
        <p:spPr>
          <a:xfrm rot="16200000">
            <a:off x="3322563" y="2608747"/>
            <a:ext cx="911227" cy="230832"/>
          </a:xfrm>
          <a:prstGeom prst="rect">
            <a:avLst/>
          </a:prstGeom>
          <a:solidFill>
            <a:schemeClr val="bg1"/>
          </a:solidFill>
        </p:spPr>
        <p:txBody>
          <a:bodyPr wrap="square" rtlCol="0">
            <a:spAutoFit/>
          </a:bodyPr>
          <a:lstStyle/>
          <a:p>
            <a:pPr algn="ctr"/>
            <a:r>
              <a:rPr lang="es-ES_tradnl" sz="900" smtClean="0"/>
              <a:t>Aleatorización</a:t>
            </a:r>
            <a:endParaRPr lang="es-ES_tradnl" sz="900" dirty="0" smtClean="0"/>
          </a:p>
        </p:txBody>
      </p:sp>
      <p:sp>
        <p:nvSpPr>
          <p:cNvPr id="22" name="CuadroTexto 21"/>
          <p:cNvSpPr txBox="1"/>
          <p:nvPr/>
        </p:nvSpPr>
        <p:spPr>
          <a:xfrm>
            <a:off x="6114614" y="3878177"/>
            <a:ext cx="1970411" cy="600164"/>
          </a:xfrm>
          <a:prstGeom prst="rect">
            <a:avLst/>
          </a:prstGeom>
          <a:solidFill>
            <a:schemeClr val="bg1"/>
          </a:solidFill>
        </p:spPr>
        <p:txBody>
          <a:bodyPr wrap="none" rtlCol="0">
            <a:spAutoFit/>
          </a:bodyPr>
          <a:lstStyle/>
          <a:p>
            <a:r>
              <a:rPr lang="es-ES_tradnl" sz="1100" dirty="0" err="1" smtClean="0"/>
              <a:t>Ig</a:t>
            </a:r>
            <a:r>
              <a:rPr lang="es-ES_tradnl" sz="1100" dirty="0" smtClean="0"/>
              <a:t> </a:t>
            </a:r>
            <a:r>
              <a:rPr lang="es-ES_tradnl" sz="1100" dirty="0" err="1" smtClean="0"/>
              <a:t>Hb</a:t>
            </a:r>
            <a:r>
              <a:rPr lang="es-ES_tradnl" sz="1100" dirty="0" smtClean="0"/>
              <a:t> al nacimiento</a:t>
            </a:r>
          </a:p>
          <a:p>
            <a:r>
              <a:rPr lang="es-ES_tradnl" sz="1100" dirty="0" smtClean="0"/>
              <a:t>Vacuna VHB </a:t>
            </a:r>
          </a:p>
          <a:p>
            <a:r>
              <a:rPr lang="es-ES_tradnl" sz="1100" dirty="0" smtClean="0"/>
              <a:t>al nacimiento, 1, 2, 4 y 6 meses</a:t>
            </a:r>
            <a:endParaRPr lang="es-ES_tradnl" sz="1100" dirty="0"/>
          </a:p>
        </p:txBody>
      </p:sp>
      <p:sp>
        <p:nvSpPr>
          <p:cNvPr id="23" name="CuadroTexto 22"/>
          <p:cNvSpPr txBox="1"/>
          <p:nvPr/>
        </p:nvSpPr>
        <p:spPr>
          <a:xfrm>
            <a:off x="5660975" y="3471163"/>
            <a:ext cx="785793" cy="246221"/>
          </a:xfrm>
          <a:prstGeom prst="rect">
            <a:avLst/>
          </a:prstGeom>
          <a:solidFill>
            <a:schemeClr val="bg1"/>
          </a:solidFill>
        </p:spPr>
        <p:txBody>
          <a:bodyPr wrap="none" rtlCol="0">
            <a:spAutoFit/>
          </a:bodyPr>
          <a:lstStyle/>
          <a:p>
            <a:r>
              <a:rPr lang="es-ES_tradnl" sz="1000" smtClean="0"/>
              <a:t>Nacimiento</a:t>
            </a:r>
            <a:endParaRPr lang="es-ES_tradnl" sz="1000" dirty="0" smtClean="0"/>
          </a:p>
        </p:txBody>
      </p:sp>
      <p:sp>
        <p:nvSpPr>
          <p:cNvPr id="24" name="CuadroTexto 23"/>
          <p:cNvSpPr txBox="1"/>
          <p:nvPr/>
        </p:nvSpPr>
        <p:spPr>
          <a:xfrm rot="16200000">
            <a:off x="5537859" y="4186642"/>
            <a:ext cx="847767" cy="230832"/>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sz="900" smtClean="0"/>
              <a:t>Nacimiento</a:t>
            </a:r>
            <a:endParaRPr lang="es-ES_tradnl" sz="900" dirty="0" smtClean="0"/>
          </a:p>
        </p:txBody>
      </p:sp>
      <p:sp>
        <p:nvSpPr>
          <p:cNvPr id="25" name="CuadroTexto 24"/>
          <p:cNvSpPr txBox="1"/>
          <p:nvPr/>
        </p:nvSpPr>
        <p:spPr>
          <a:xfrm>
            <a:off x="5123694" y="4016085"/>
            <a:ext cx="615105" cy="261610"/>
          </a:xfrm>
          <a:prstGeom prst="rect">
            <a:avLst/>
          </a:prstGeom>
          <a:solidFill>
            <a:schemeClr val="bg1"/>
          </a:solidFill>
        </p:spPr>
        <p:txBody>
          <a:bodyPr wrap="square" rtlCol="0">
            <a:spAutoFit/>
          </a:bodyPr>
          <a:lstStyle/>
          <a:p>
            <a:r>
              <a:rPr lang="es-ES_tradnl" sz="1100" dirty="0" smtClean="0"/>
              <a:t>Infante</a:t>
            </a:r>
          </a:p>
        </p:txBody>
      </p:sp>
      <p:sp>
        <p:nvSpPr>
          <p:cNvPr id="26" name="CuadroTexto 25"/>
          <p:cNvSpPr txBox="1"/>
          <p:nvPr/>
        </p:nvSpPr>
        <p:spPr>
          <a:xfrm>
            <a:off x="755077" y="4943509"/>
            <a:ext cx="10223376" cy="646331"/>
          </a:xfrm>
          <a:prstGeom prst="rect">
            <a:avLst/>
          </a:prstGeom>
          <a:noFill/>
        </p:spPr>
        <p:txBody>
          <a:bodyPr wrap="none" rtlCol="0">
            <a:spAutoFit/>
          </a:bodyPr>
          <a:lstStyle/>
          <a:p>
            <a:pPr marL="285750" indent="-285750">
              <a:buFont typeface="Arial" charset="0"/>
              <a:buChar char="•"/>
            </a:pPr>
            <a:r>
              <a:rPr lang="es-ES_tradnl" b="1" dirty="0" smtClean="0"/>
              <a:t>Sujetos</a:t>
            </a:r>
            <a:r>
              <a:rPr lang="es-ES_tradnl" dirty="0" smtClean="0"/>
              <a:t>: 328 mujeres, </a:t>
            </a:r>
            <a:r>
              <a:rPr lang="es-ES_tradnl" dirty="0" err="1" smtClean="0"/>
              <a:t>HBeAg</a:t>
            </a:r>
            <a:r>
              <a:rPr lang="es-ES_tradnl" dirty="0" smtClean="0"/>
              <a:t>+ con ALT normales y sus hijos, aleatorizados 1:1</a:t>
            </a:r>
          </a:p>
          <a:p>
            <a:pPr marL="285750" indent="-285750">
              <a:buFont typeface="Arial" charset="0"/>
              <a:buChar char="•"/>
            </a:pPr>
            <a:r>
              <a:rPr lang="es-ES_tradnl" b="1" dirty="0" smtClean="0"/>
              <a:t>Variable principal: </a:t>
            </a:r>
            <a:r>
              <a:rPr lang="es-ES_tradnl" dirty="0" smtClean="0"/>
              <a:t>estatus de infección de los niños a los 6 meses de edad (</a:t>
            </a:r>
            <a:r>
              <a:rPr lang="es-ES_tradnl" dirty="0" err="1" smtClean="0"/>
              <a:t>HBsAg</a:t>
            </a:r>
            <a:r>
              <a:rPr lang="es-ES_tradnl" dirty="0" smtClean="0"/>
              <a:t> + confirmado por PCR</a:t>
            </a:r>
            <a:endParaRPr lang="es-ES_tradnl" dirty="0"/>
          </a:p>
        </p:txBody>
      </p:sp>
      <p:sp>
        <p:nvSpPr>
          <p:cNvPr id="27" name="CuadroTexto 26"/>
          <p:cNvSpPr txBox="1"/>
          <p:nvPr/>
        </p:nvSpPr>
        <p:spPr>
          <a:xfrm>
            <a:off x="7325449" y="2616096"/>
            <a:ext cx="820680" cy="23083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sz="900" dirty="0" smtClean="0"/>
              <a:t>Seguimiento </a:t>
            </a:r>
          </a:p>
        </p:txBody>
      </p:sp>
      <p:sp>
        <p:nvSpPr>
          <p:cNvPr id="28" name="CuadroTexto 27"/>
          <p:cNvSpPr txBox="1"/>
          <p:nvPr/>
        </p:nvSpPr>
        <p:spPr>
          <a:xfrm>
            <a:off x="132348" y="6229130"/>
            <a:ext cx="10076290" cy="400110"/>
          </a:xfrm>
          <a:prstGeom prst="rect">
            <a:avLst/>
          </a:prstGeom>
          <a:noFill/>
        </p:spPr>
        <p:txBody>
          <a:bodyPr wrap="square" rtlCol="0">
            <a:spAutoFit/>
          </a:bodyPr>
          <a:lstStyle/>
          <a:p>
            <a:r>
              <a:rPr lang="es-ES_tradnl" sz="1000" dirty="0" err="1" smtClean="0"/>
              <a:t>Jourdain</a:t>
            </a:r>
            <a:r>
              <a:rPr lang="es-ES_tradnl" sz="1000" dirty="0" smtClean="0"/>
              <a:t> G, </a:t>
            </a:r>
            <a:r>
              <a:rPr lang="es-ES_tradnl" sz="1000" dirty="0" err="1" smtClean="0"/>
              <a:t>Gian-Huong</a:t>
            </a:r>
            <a:r>
              <a:rPr lang="es-ES_tradnl" sz="1000" dirty="0" smtClean="0"/>
              <a:t> N, </a:t>
            </a:r>
            <a:r>
              <a:rPr lang="es-ES_tradnl" sz="1000" dirty="0" err="1" smtClean="0"/>
              <a:t>Cressey</a:t>
            </a:r>
            <a:r>
              <a:rPr lang="es-ES_tradnl" sz="1000" dirty="0" smtClean="0"/>
              <a:t> T, et al. </a:t>
            </a:r>
            <a:r>
              <a:rPr lang="es-ES_tradnl" sz="1000" dirty="0" err="1"/>
              <a:t>Prevention</a:t>
            </a:r>
            <a:r>
              <a:rPr lang="es-ES_tradnl" sz="1000" dirty="0"/>
              <a:t> of </a:t>
            </a:r>
            <a:r>
              <a:rPr lang="es-ES_tradnl" sz="1000" dirty="0" err="1"/>
              <a:t>mother</a:t>
            </a:r>
            <a:r>
              <a:rPr lang="es-ES_tradnl" sz="1000" dirty="0"/>
              <a:t>-to-</a:t>
            </a:r>
            <a:r>
              <a:rPr lang="es-ES_tradnl" sz="1000" dirty="0" err="1"/>
              <a:t>child</a:t>
            </a:r>
            <a:r>
              <a:rPr lang="es-ES_tradnl" sz="1000" dirty="0"/>
              <a:t> </a:t>
            </a:r>
            <a:r>
              <a:rPr lang="es-ES_tradnl" sz="1000" dirty="0" err="1"/>
              <a:t>transmission</a:t>
            </a:r>
            <a:r>
              <a:rPr lang="es-ES_tradnl" sz="1000" dirty="0"/>
              <a:t> of hepatitis B virus: a </a:t>
            </a:r>
            <a:r>
              <a:rPr lang="es-ES_tradnl" sz="1000" dirty="0" err="1"/>
              <a:t>phase</a:t>
            </a:r>
            <a:r>
              <a:rPr lang="es-ES_tradnl" sz="1000" dirty="0"/>
              <a:t> III, placebo- </a:t>
            </a:r>
            <a:r>
              <a:rPr lang="es-ES_tradnl" sz="1000" dirty="0" err="1"/>
              <a:t>controlled</a:t>
            </a:r>
            <a:r>
              <a:rPr lang="es-ES_tradnl" sz="1000" dirty="0"/>
              <a:t>, </a:t>
            </a:r>
            <a:r>
              <a:rPr lang="es-ES_tradnl" sz="1000" dirty="0" err="1"/>
              <a:t>double-blind</a:t>
            </a:r>
            <a:r>
              <a:rPr lang="es-ES_tradnl" sz="1000" dirty="0"/>
              <a:t>, </a:t>
            </a:r>
            <a:r>
              <a:rPr lang="es-ES_tradnl" sz="1000" dirty="0" err="1"/>
              <a:t>randomized</a:t>
            </a:r>
            <a:r>
              <a:rPr lang="es-ES_tradnl" sz="1000" dirty="0"/>
              <a:t> </a:t>
            </a:r>
            <a:r>
              <a:rPr lang="es-ES_tradnl" sz="1000" dirty="0" err="1"/>
              <a:t>clinical</a:t>
            </a:r>
            <a:r>
              <a:rPr lang="es-ES_tradnl" sz="1000" dirty="0"/>
              <a:t> trial to </a:t>
            </a:r>
            <a:r>
              <a:rPr lang="es-ES_tradnl" sz="1000" dirty="0" err="1"/>
              <a:t>assess</a:t>
            </a:r>
            <a:r>
              <a:rPr lang="es-ES_tradnl" sz="1000" dirty="0"/>
              <a:t> </a:t>
            </a:r>
            <a:r>
              <a:rPr lang="es-ES_tradnl" sz="1000" dirty="0" err="1"/>
              <a:t>the</a:t>
            </a:r>
            <a:r>
              <a:rPr lang="es-ES_tradnl" sz="1000" dirty="0"/>
              <a:t> </a:t>
            </a:r>
            <a:r>
              <a:rPr lang="es-ES_tradnl" sz="1000" dirty="0" err="1"/>
              <a:t>efficacy</a:t>
            </a:r>
            <a:r>
              <a:rPr lang="es-ES_tradnl" sz="1000" dirty="0"/>
              <a:t> and safety of a short </a:t>
            </a:r>
            <a:r>
              <a:rPr lang="es-ES_tradnl" sz="1000" dirty="0" err="1"/>
              <a:t>course</a:t>
            </a:r>
            <a:r>
              <a:rPr lang="es-ES_tradnl" sz="1000" dirty="0"/>
              <a:t> of </a:t>
            </a:r>
            <a:r>
              <a:rPr lang="es-ES_tradnl" sz="1000" dirty="0" err="1"/>
              <a:t>tenofovir</a:t>
            </a:r>
            <a:r>
              <a:rPr lang="es-ES_tradnl" sz="1000" dirty="0"/>
              <a:t> </a:t>
            </a:r>
            <a:r>
              <a:rPr lang="es-ES_tradnl" sz="1000" dirty="0" err="1"/>
              <a:t>disoproxil</a:t>
            </a:r>
            <a:r>
              <a:rPr lang="es-ES_tradnl" sz="1000" dirty="0"/>
              <a:t> </a:t>
            </a:r>
            <a:r>
              <a:rPr lang="es-ES_tradnl" sz="1000" dirty="0" err="1"/>
              <a:t>fumarate</a:t>
            </a:r>
            <a:r>
              <a:rPr lang="es-ES_tradnl" sz="1000" dirty="0"/>
              <a:t> in </a:t>
            </a:r>
            <a:r>
              <a:rPr lang="es-ES_tradnl" sz="1000" dirty="0" err="1"/>
              <a:t>women</a:t>
            </a:r>
            <a:r>
              <a:rPr lang="es-ES_tradnl" sz="1000" dirty="0"/>
              <a:t> </a:t>
            </a:r>
            <a:r>
              <a:rPr lang="es-ES_tradnl" sz="1000" dirty="0" err="1"/>
              <a:t>with</a:t>
            </a:r>
            <a:r>
              <a:rPr lang="es-ES_tradnl" sz="1000" dirty="0"/>
              <a:t> hepatitis B virus </a:t>
            </a:r>
            <a:r>
              <a:rPr lang="es-ES_tradnl" sz="1000" dirty="0" smtClean="0"/>
              <a:t>e-</a:t>
            </a:r>
            <a:r>
              <a:rPr lang="es-ES_tradnl" sz="1000" dirty="0" err="1" smtClean="0"/>
              <a:t>antigen</a:t>
            </a:r>
            <a:r>
              <a:rPr lang="es-ES_tradnl" sz="1000" dirty="0" smtClean="0"/>
              <a:t>. </a:t>
            </a:r>
            <a:r>
              <a:rPr lang="es-ES_tradnl" sz="1000" dirty="0"/>
              <a:t>BMC </a:t>
            </a:r>
            <a:r>
              <a:rPr lang="es-ES_tradnl" sz="1000" dirty="0" err="1"/>
              <a:t>Infectious</a:t>
            </a:r>
            <a:r>
              <a:rPr lang="es-ES_tradnl" sz="1000" dirty="0"/>
              <a:t> </a:t>
            </a:r>
            <a:r>
              <a:rPr lang="es-ES_tradnl" sz="1000" dirty="0" err="1"/>
              <a:t>Diseases</a:t>
            </a:r>
            <a:r>
              <a:rPr lang="es-ES_tradnl" sz="1000" dirty="0"/>
              <a:t> (2016) 16:393 </a:t>
            </a:r>
          </a:p>
        </p:txBody>
      </p:sp>
      <p:sp>
        <p:nvSpPr>
          <p:cNvPr id="5" name="Rectángulo 4"/>
          <p:cNvSpPr/>
          <p:nvPr/>
        </p:nvSpPr>
        <p:spPr>
          <a:xfrm>
            <a:off x="4715653" y="220026"/>
            <a:ext cx="3271088" cy="646331"/>
          </a:xfrm>
          <a:prstGeom prst="rect">
            <a:avLst/>
          </a:prstGeom>
        </p:spPr>
        <p:txBody>
          <a:bodyPr wrap="none">
            <a:spAutoFit/>
          </a:bodyPr>
          <a:lstStyle/>
          <a:p>
            <a:r>
              <a:rPr lang="es-ES_tradnl" sz="3600" dirty="0"/>
              <a:t>Virus Hepatitis B</a:t>
            </a:r>
            <a:endParaRPr lang="es-ES_tradnl" sz="3600" dirty="0"/>
          </a:p>
        </p:txBody>
      </p:sp>
    </p:spTree>
    <p:extLst>
      <p:ext uri="{BB962C8B-B14F-4D97-AF65-F5344CB8AC3E}">
        <p14:creationId xmlns:p14="http://schemas.microsoft.com/office/powerpoint/2010/main" val="521969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55C952E-E916-4ACA-BFE7-088C8EB5C268}"/>
              </a:ext>
            </a:extLst>
          </p:cNvPr>
          <p:cNvPicPr>
            <a:picLocks noChangeAspect="1"/>
          </p:cNvPicPr>
          <p:nvPr/>
        </p:nvPicPr>
        <p:blipFill rotWithShape="1">
          <a:blip r:embed="rId2"/>
          <a:srcRect l="33111" t="16098" r="33231" b="54146"/>
          <a:stretch/>
        </p:blipFill>
        <p:spPr>
          <a:xfrm>
            <a:off x="1896318" y="1315844"/>
            <a:ext cx="8095175" cy="402559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5" name="CuadroTexto 4"/>
          <p:cNvSpPr txBox="1"/>
          <p:nvPr/>
        </p:nvSpPr>
        <p:spPr>
          <a:xfrm>
            <a:off x="201522" y="6256420"/>
            <a:ext cx="5943600" cy="461665"/>
          </a:xfrm>
          <a:prstGeom prst="rect">
            <a:avLst/>
          </a:prstGeom>
          <a:noFill/>
        </p:spPr>
        <p:txBody>
          <a:bodyPr wrap="square" rtlCol="0">
            <a:spAutoFit/>
          </a:bodyPr>
          <a:lstStyle/>
          <a:p>
            <a:r>
              <a:rPr lang="es-ES_tradnl" sz="1200" dirty="0" err="1" smtClean="0"/>
              <a:t>Lin</a:t>
            </a:r>
            <a:r>
              <a:rPr lang="es-ES_tradnl" sz="1200" dirty="0" smtClean="0"/>
              <a:t> Y, </a:t>
            </a:r>
            <a:r>
              <a:rPr lang="es-ES_tradnl" sz="1200" dirty="0" err="1" smtClean="0"/>
              <a:t>Ding</a:t>
            </a:r>
            <a:r>
              <a:rPr lang="es-ES_tradnl" sz="1200" dirty="0" smtClean="0"/>
              <a:t> G, </a:t>
            </a:r>
            <a:r>
              <a:rPr lang="es-ES_tradnl" sz="1200" dirty="0" err="1" smtClean="0"/>
              <a:t>Touqui</a:t>
            </a:r>
            <a:r>
              <a:rPr lang="es-ES_tradnl" sz="1200" dirty="0" smtClean="0"/>
              <a:t> L, et al. </a:t>
            </a:r>
            <a:r>
              <a:rPr lang="es-ES_tradnl" sz="1200" dirty="0" err="1" smtClean="0"/>
              <a:t>Efficacy</a:t>
            </a:r>
            <a:r>
              <a:rPr lang="es-ES_tradnl" sz="1200" dirty="0" smtClean="0"/>
              <a:t> of </a:t>
            </a:r>
            <a:r>
              <a:rPr lang="es-ES_tradnl" sz="1200" dirty="0" err="1" smtClean="0"/>
              <a:t>tenofovir</a:t>
            </a:r>
            <a:r>
              <a:rPr lang="es-ES_tradnl" sz="1200" dirty="0" smtClean="0"/>
              <a:t> in </a:t>
            </a:r>
            <a:r>
              <a:rPr lang="es-ES_tradnl" sz="1200" dirty="0" err="1" smtClean="0"/>
              <a:t>preventing</a:t>
            </a:r>
            <a:r>
              <a:rPr lang="es-ES_tradnl" sz="1200" dirty="0" smtClean="0"/>
              <a:t> perinatal </a:t>
            </a:r>
            <a:r>
              <a:rPr lang="es-ES_tradnl" sz="1200" dirty="0" err="1" smtClean="0"/>
              <a:t>transmission</a:t>
            </a:r>
            <a:r>
              <a:rPr lang="es-ES_tradnl" sz="1200" dirty="0" smtClean="0"/>
              <a:t> of HBV </a:t>
            </a:r>
            <a:r>
              <a:rPr lang="es-ES_tradnl" sz="1200" dirty="0" err="1" smtClean="0"/>
              <a:t>infection</a:t>
            </a:r>
            <a:r>
              <a:rPr lang="es-ES_tradnl" sz="1200" dirty="0" smtClean="0"/>
              <a:t> in </a:t>
            </a:r>
            <a:r>
              <a:rPr lang="es-ES_tradnl" sz="1200" dirty="0" err="1" smtClean="0"/>
              <a:t>pregnant</a:t>
            </a:r>
            <a:r>
              <a:rPr lang="es-ES_tradnl" sz="1200" dirty="0" smtClean="0"/>
              <a:t> </a:t>
            </a:r>
            <a:r>
              <a:rPr lang="es-ES_tradnl" sz="1200" dirty="0" err="1" smtClean="0"/>
              <a:t>women</a:t>
            </a:r>
            <a:r>
              <a:rPr lang="es-ES_tradnl" sz="1200" dirty="0" smtClean="0"/>
              <a:t> </a:t>
            </a:r>
            <a:r>
              <a:rPr lang="es-ES_tradnl" sz="1200" dirty="0" err="1" smtClean="0"/>
              <a:t>with</a:t>
            </a:r>
            <a:r>
              <a:rPr lang="es-ES_tradnl" sz="1200" dirty="0" smtClean="0"/>
              <a:t> </a:t>
            </a:r>
            <a:r>
              <a:rPr lang="es-ES_tradnl" sz="1200" dirty="0" err="1" smtClean="0"/>
              <a:t>high</a:t>
            </a:r>
            <a:r>
              <a:rPr lang="es-ES_tradnl" sz="1200" dirty="0" smtClean="0"/>
              <a:t> viral </a:t>
            </a:r>
            <a:r>
              <a:rPr lang="es-ES_tradnl" sz="1200" dirty="0" err="1" smtClean="0"/>
              <a:t>loads</a:t>
            </a:r>
            <a:r>
              <a:rPr lang="es-ES_tradnl" sz="1200" dirty="0" smtClean="0"/>
              <a:t>. </a:t>
            </a:r>
            <a:r>
              <a:rPr lang="es-ES_tradnl" sz="1200" dirty="0" err="1" smtClean="0"/>
              <a:t>Nature</a:t>
            </a:r>
            <a:r>
              <a:rPr lang="es-ES_tradnl" sz="1200" dirty="0" smtClean="0"/>
              <a:t> </a:t>
            </a:r>
            <a:r>
              <a:rPr lang="is-IS" sz="1200" i="1" dirty="0"/>
              <a:t>(2018) 8:15514 </a:t>
            </a:r>
            <a:endParaRPr lang="is-IS" sz="1200" dirty="0"/>
          </a:p>
        </p:txBody>
      </p:sp>
      <p:sp>
        <p:nvSpPr>
          <p:cNvPr id="6" name="Rectángulo 5"/>
          <p:cNvSpPr/>
          <p:nvPr/>
        </p:nvSpPr>
        <p:spPr>
          <a:xfrm>
            <a:off x="4493688" y="351259"/>
            <a:ext cx="3271088" cy="646331"/>
          </a:xfrm>
          <a:prstGeom prst="rect">
            <a:avLst/>
          </a:prstGeom>
        </p:spPr>
        <p:txBody>
          <a:bodyPr wrap="none">
            <a:spAutoFit/>
          </a:bodyPr>
          <a:lstStyle/>
          <a:p>
            <a:r>
              <a:rPr lang="es-ES_tradnl" sz="3600" dirty="0"/>
              <a:t>Virus Hepatitis B</a:t>
            </a:r>
            <a:endParaRPr lang="es-ES_tradnl" sz="3600" dirty="0"/>
          </a:p>
        </p:txBody>
      </p:sp>
    </p:spTree>
    <p:extLst>
      <p:ext uri="{BB962C8B-B14F-4D97-AF65-F5344CB8AC3E}">
        <p14:creationId xmlns:p14="http://schemas.microsoft.com/office/powerpoint/2010/main" val="273478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E68C8FD-FB1A-4EE9-AA92-F62F0B1BD2B1}"/>
              </a:ext>
            </a:extLst>
          </p:cNvPr>
          <p:cNvPicPr>
            <a:picLocks noChangeAspect="1"/>
          </p:cNvPicPr>
          <p:nvPr/>
        </p:nvPicPr>
        <p:blipFill rotWithShape="1">
          <a:blip r:embed="rId2"/>
          <a:srcRect l="11159" t="16910" r="5335" b="24439"/>
          <a:stretch/>
        </p:blipFill>
        <p:spPr>
          <a:xfrm>
            <a:off x="1360449" y="1159727"/>
            <a:ext cx="10181064" cy="402223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5" name="CuadroTexto 4"/>
          <p:cNvSpPr txBox="1"/>
          <p:nvPr/>
        </p:nvSpPr>
        <p:spPr>
          <a:xfrm>
            <a:off x="4322385" y="4812631"/>
            <a:ext cx="2128596" cy="369332"/>
          </a:xfrm>
          <a:prstGeom prst="rect">
            <a:avLst/>
          </a:prstGeom>
          <a:solidFill>
            <a:schemeClr val="bg1"/>
          </a:solidFill>
        </p:spPr>
        <p:txBody>
          <a:bodyPr wrap="none" rtlCol="0">
            <a:spAutoFit/>
          </a:bodyPr>
          <a:lstStyle/>
          <a:p>
            <a:r>
              <a:rPr lang="es-ES_tradnl" smtClean="0"/>
              <a:t>Gestación (semanas)</a:t>
            </a:r>
            <a:endParaRPr lang="es-ES_tradnl"/>
          </a:p>
        </p:txBody>
      </p:sp>
      <p:sp>
        <p:nvSpPr>
          <p:cNvPr id="6" name="CuadroTexto 5"/>
          <p:cNvSpPr txBox="1"/>
          <p:nvPr/>
        </p:nvSpPr>
        <p:spPr>
          <a:xfrm>
            <a:off x="2311162" y="358525"/>
            <a:ext cx="7243137" cy="461665"/>
          </a:xfrm>
          <a:prstGeom prst="rect">
            <a:avLst/>
          </a:prstGeom>
          <a:solidFill>
            <a:schemeClr val="bg1"/>
          </a:solidFill>
        </p:spPr>
        <p:txBody>
          <a:bodyPr wrap="none" rtlCol="0">
            <a:spAutoFit/>
          </a:bodyPr>
          <a:lstStyle/>
          <a:p>
            <a:r>
              <a:rPr lang="es-ES_tradnl" sz="2400" dirty="0" smtClean="0"/>
              <a:t>Cambios del ADN de VHB en el suero a través del tiempo</a:t>
            </a:r>
            <a:endParaRPr lang="es-ES_tradnl" sz="2400" dirty="0"/>
          </a:p>
        </p:txBody>
      </p:sp>
      <p:sp>
        <p:nvSpPr>
          <p:cNvPr id="7" name="CuadroTexto 6"/>
          <p:cNvSpPr txBox="1"/>
          <p:nvPr/>
        </p:nvSpPr>
        <p:spPr>
          <a:xfrm>
            <a:off x="201522" y="6256420"/>
            <a:ext cx="5943600" cy="461665"/>
          </a:xfrm>
          <a:prstGeom prst="rect">
            <a:avLst/>
          </a:prstGeom>
          <a:noFill/>
        </p:spPr>
        <p:txBody>
          <a:bodyPr wrap="square" rtlCol="0">
            <a:spAutoFit/>
          </a:bodyPr>
          <a:lstStyle/>
          <a:p>
            <a:r>
              <a:rPr lang="es-ES_tradnl" sz="1200" dirty="0" err="1" smtClean="0"/>
              <a:t>Lin</a:t>
            </a:r>
            <a:r>
              <a:rPr lang="es-ES_tradnl" sz="1200" dirty="0" smtClean="0"/>
              <a:t> Y, </a:t>
            </a:r>
            <a:r>
              <a:rPr lang="es-ES_tradnl" sz="1200" dirty="0" err="1" smtClean="0"/>
              <a:t>Ding</a:t>
            </a:r>
            <a:r>
              <a:rPr lang="es-ES_tradnl" sz="1200" dirty="0" smtClean="0"/>
              <a:t> G, </a:t>
            </a:r>
            <a:r>
              <a:rPr lang="es-ES_tradnl" sz="1200" dirty="0" err="1" smtClean="0"/>
              <a:t>Touqui</a:t>
            </a:r>
            <a:r>
              <a:rPr lang="es-ES_tradnl" sz="1200" dirty="0" smtClean="0"/>
              <a:t> L, et al. </a:t>
            </a:r>
            <a:r>
              <a:rPr lang="es-ES_tradnl" sz="1200" dirty="0" err="1" smtClean="0"/>
              <a:t>Efficacy</a:t>
            </a:r>
            <a:r>
              <a:rPr lang="es-ES_tradnl" sz="1200" dirty="0" smtClean="0"/>
              <a:t> of </a:t>
            </a:r>
            <a:r>
              <a:rPr lang="es-ES_tradnl" sz="1200" dirty="0" err="1" smtClean="0"/>
              <a:t>tenofovir</a:t>
            </a:r>
            <a:r>
              <a:rPr lang="es-ES_tradnl" sz="1200" dirty="0" smtClean="0"/>
              <a:t> in </a:t>
            </a:r>
            <a:r>
              <a:rPr lang="es-ES_tradnl" sz="1200" dirty="0" err="1" smtClean="0"/>
              <a:t>preventing</a:t>
            </a:r>
            <a:r>
              <a:rPr lang="es-ES_tradnl" sz="1200" dirty="0" smtClean="0"/>
              <a:t> perinatal </a:t>
            </a:r>
            <a:r>
              <a:rPr lang="es-ES_tradnl" sz="1200" dirty="0" err="1" smtClean="0"/>
              <a:t>transmission</a:t>
            </a:r>
            <a:r>
              <a:rPr lang="es-ES_tradnl" sz="1200" dirty="0" smtClean="0"/>
              <a:t> of HBV </a:t>
            </a:r>
            <a:r>
              <a:rPr lang="es-ES_tradnl" sz="1200" dirty="0" err="1" smtClean="0"/>
              <a:t>infection</a:t>
            </a:r>
            <a:r>
              <a:rPr lang="es-ES_tradnl" sz="1200" dirty="0" smtClean="0"/>
              <a:t> in </a:t>
            </a:r>
            <a:r>
              <a:rPr lang="es-ES_tradnl" sz="1200" dirty="0" err="1" smtClean="0"/>
              <a:t>pregnant</a:t>
            </a:r>
            <a:r>
              <a:rPr lang="es-ES_tradnl" sz="1200" dirty="0" smtClean="0"/>
              <a:t> </a:t>
            </a:r>
            <a:r>
              <a:rPr lang="es-ES_tradnl" sz="1200" dirty="0" err="1" smtClean="0"/>
              <a:t>women</a:t>
            </a:r>
            <a:r>
              <a:rPr lang="es-ES_tradnl" sz="1200" dirty="0" smtClean="0"/>
              <a:t> </a:t>
            </a:r>
            <a:r>
              <a:rPr lang="es-ES_tradnl" sz="1200" dirty="0" err="1" smtClean="0"/>
              <a:t>with</a:t>
            </a:r>
            <a:r>
              <a:rPr lang="es-ES_tradnl" sz="1200" dirty="0" smtClean="0"/>
              <a:t> </a:t>
            </a:r>
            <a:r>
              <a:rPr lang="es-ES_tradnl" sz="1200" dirty="0" err="1" smtClean="0"/>
              <a:t>high</a:t>
            </a:r>
            <a:r>
              <a:rPr lang="es-ES_tradnl" sz="1200" dirty="0" smtClean="0"/>
              <a:t> viral </a:t>
            </a:r>
            <a:r>
              <a:rPr lang="es-ES_tradnl" sz="1200" dirty="0" err="1" smtClean="0"/>
              <a:t>loads</a:t>
            </a:r>
            <a:r>
              <a:rPr lang="es-ES_tradnl" sz="1200" dirty="0" smtClean="0"/>
              <a:t>. </a:t>
            </a:r>
            <a:r>
              <a:rPr lang="es-ES_tradnl" sz="1200" dirty="0" err="1" smtClean="0"/>
              <a:t>Nature</a:t>
            </a:r>
            <a:r>
              <a:rPr lang="es-ES_tradnl" sz="1200" dirty="0" smtClean="0"/>
              <a:t> </a:t>
            </a:r>
            <a:r>
              <a:rPr lang="is-IS" sz="1200" i="1" dirty="0"/>
              <a:t>(2018) 8:15514 </a:t>
            </a:r>
            <a:endParaRPr lang="is-IS" sz="1200" dirty="0"/>
          </a:p>
        </p:txBody>
      </p:sp>
    </p:spTree>
    <p:extLst>
      <p:ext uri="{BB962C8B-B14F-4D97-AF65-F5344CB8AC3E}">
        <p14:creationId xmlns:p14="http://schemas.microsoft.com/office/powerpoint/2010/main" val="737590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5" name="Imagen 6" descr="INCMNSZ AZU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
        <p:nvSpPr>
          <p:cNvPr id="7" name="CuadroTexto 6"/>
          <p:cNvSpPr txBox="1"/>
          <p:nvPr/>
        </p:nvSpPr>
        <p:spPr>
          <a:xfrm>
            <a:off x="201522" y="6256420"/>
            <a:ext cx="5943600" cy="461665"/>
          </a:xfrm>
          <a:prstGeom prst="rect">
            <a:avLst/>
          </a:prstGeom>
          <a:noFill/>
        </p:spPr>
        <p:txBody>
          <a:bodyPr wrap="square" rtlCol="0">
            <a:spAutoFit/>
          </a:bodyPr>
          <a:lstStyle/>
          <a:p>
            <a:r>
              <a:rPr lang="es-ES_tradnl" sz="1200" dirty="0" err="1" smtClean="0"/>
              <a:t>Lin</a:t>
            </a:r>
            <a:r>
              <a:rPr lang="es-ES_tradnl" sz="1200" dirty="0" smtClean="0"/>
              <a:t> Y, </a:t>
            </a:r>
            <a:r>
              <a:rPr lang="es-ES_tradnl" sz="1200" dirty="0" err="1" smtClean="0"/>
              <a:t>Ding</a:t>
            </a:r>
            <a:r>
              <a:rPr lang="es-ES_tradnl" sz="1200" dirty="0" smtClean="0"/>
              <a:t> G, </a:t>
            </a:r>
            <a:r>
              <a:rPr lang="es-ES_tradnl" sz="1200" dirty="0" err="1" smtClean="0"/>
              <a:t>Touqui</a:t>
            </a:r>
            <a:r>
              <a:rPr lang="es-ES_tradnl" sz="1200" dirty="0" smtClean="0"/>
              <a:t> L, et al. </a:t>
            </a:r>
            <a:r>
              <a:rPr lang="es-ES_tradnl" sz="1200" dirty="0" err="1" smtClean="0"/>
              <a:t>Efficacy</a:t>
            </a:r>
            <a:r>
              <a:rPr lang="es-ES_tradnl" sz="1200" dirty="0" smtClean="0"/>
              <a:t> of </a:t>
            </a:r>
            <a:r>
              <a:rPr lang="es-ES_tradnl" sz="1200" dirty="0" err="1" smtClean="0"/>
              <a:t>tenofovir</a:t>
            </a:r>
            <a:r>
              <a:rPr lang="es-ES_tradnl" sz="1200" dirty="0" smtClean="0"/>
              <a:t> in </a:t>
            </a:r>
            <a:r>
              <a:rPr lang="es-ES_tradnl" sz="1200" dirty="0" err="1" smtClean="0"/>
              <a:t>preventing</a:t>
            </a:r>
            <a:r>
              <a:rPr lang="es-ES_tradnl" sz="1200" dirty="0" smtClean="0"/>
              <a:t> perinatal </a:t>
            </a:r>
            <a:r>
              <a:rPr lang="es-ES_tradnl" sz="1200" dirty="0" err="1" smtClean="0"/>
              <a:t>transmission</a:t>
            </a:r>
            <a:r>
              <a:rPr lang="es-ES_tradnl" sz="1200" dirty="0" smtClean="0"/>
              <a:t> of HBV </a:t>
            </a:r>
            <a:r>
              <a:rPr lang="es-ES_tradnl" sz="1200" dirty="0" err="1" smtClean="0"/>
              <a:t>infection</a:t>
            </a:r>
            <a:r>
              <a:rPr lang="es-ES_tradnl" sz="1200" dirty="0" smtClean="0"/>
              <a:t> in </a:t>
            </a:r>
            <a:r>
              <a:rPr lang="es-ES_tradnl" sz="1200" dirty="0" err="1" smtClean="0"/>
              <a:t>pregnant</a:t>
            </a:r>
            <a:r>
              <a:rPr lang="es-ES_tradnl" sz="1200" dirty="0" smtClean="0"/>
              <a:t> </a:t>
            </a:r>
            <a:r>
              <a:rPr lang="es-ES_tradnl" sz="1200" dirty="0" err="1" smtClean="0"/>
              <a:t>women</a:t>
            </a:r>
            <a:r>
              <a:rPr lang="es-ES_tradnl" sz="1200" dirty="0" smtClean="0"/>
              <a:t> </a:t>
            </a:r>
            <a:r>
              <a:rPr lang="es-ES_tradnl" sz="1200" dirty="0" err="1" smtClean="0"/>
              <a:t>with</a:t>
            </a:r>
            <a:r>
              <a:rPr lang="es-ES_tradnl" sz="1200" dirty="0" smtClean="0"/>
              <a:t> </a:t>
            </a:r>
            <a:r>
              <a:rPr lang="es-ES_tradnl" sz="1200" dirty="0" err="1" smtClean="0"/>
              <a:t>high</a:t>
            </a:r>
            <a:r>
              <a:rPr lang="es-ES_tradnl" sz="1200" dirty="0" smtClean="0"/>
              <a:t> viral </a:t>
            </a:r>
            <a:r>
              <a:rPr lang="es-ES_tradnl" sz="1200" dirty="0" err="1" smtClean="0"/>
              <a:t>loads</a:t>
            </a:r>
            <a:r>
              <a:rPr lang="es-ES_tradnl" sz="1200" dirty="0" smtClean="0"/>
              <a:t>. </a:t>
            </a:r>
            <a:r>
              <a:rPr lang="es-ES_tradnl" sz="1200" dirty="0" err="1" smtClean="0"/>
              <a:t>Nature</a:t>
            </a:r>
            <a:r>
              <a:rPr lang="es-ES_tradnl" sz="1200" dirty="0" smtClean="0"/>
              <a:t> </a:t>
            </a:r>
            <a:r>
              <a:rPr lang="is-IS" sz="1200" i="1" dirty="0"/>
              <a:t>(2018) 8:15514 </a:t>
            </a:r>
            <a:endParaRPr lang="is-IS" sz="1200" dirty="0"/>
          </a:p>
        </p:txBody>
      </p:sp>
      <p:graphicFrame>
        <p:nvGraphicFramePr>
          <p:cNvPr id="8" name="Tabla 7"/>
          <p:cNvGraphicFramePr>
            <a:graphicFrameLocks noGrp="1"/>
          </p:cNvGraphicFramePr>
          <p:nvPr>
            <p:extLst/>
          </p:nvPr>
        </p:nvGraphicFramePr>
        <p:xfrm>
          <a:off x="2045368" y="281127"/>
          <a:ext cx="7591928" cy="3407486"/>
        </p:xfrm>
        <a:graphic>
          <a:graphicData uri="http://schemas.openxmlformats.org/drawingml/2006/table">
            <a:tbl>
              <a:tblPr firstRow="1" bandRow="1">
                <a:tableStyleId>{5C22544A-7EE6-4342-B048-85BDC9FD1C3A}</a:tableStyleId>
              </a:tblPr>
              <a:tblGrid>
                <a:gridCol w="2372614"/>
                <a:gridCol w="889218"/>
                <a:gridCol w="809946"/>
                <a:gridCol w="965705"/>
                <a:gridCol w="841098"/>
                <a:gridCol w="986472"/>
                <a:gridCol w="726875"/>
              </a:tblGrid>
              <a:tr h="0">
                <a:tc rowSpan="2">
                  <a:txBody>
                    <a:bodyPr/>
                    <a:lstStyle/>
                    <a:p>
                      <a:endParaRPr lang="es-ES_tradnl" sz="1400" dirty="0"/>
                    </a:p>
                  </a:txBody>
                  <a:tcPr/>
                </a:tc>
                <a:tc gridSpan="2">
                  <a:txBody>
                    <a:bodyPr/>
                    <a:lstStyle/>
                    <a:p>
                      <a:r>
                        <a:rPr lang="es-ES_tradnl" sz="1400" dirty="0" smtClean="0"/>
                        <a:t>Tratamiento TDF</a:t>
                      </a:r>
                      <a:endParaRPr lang="es-ES_tradnl" sz="1400" dirty="0"/>
                    </a:p>
                  </a:txBody>
                  <a:tcPr/>
                </a:tc>
                <a:tc hMerge="1">
                  <a:txBody>
                    <a:bodyPr/>
                    <a:lstStyle/>
                    <a:p>
                      <a:endParaRPr lang="es-ES_tradnl" dirty="0"/>
                    </a:p>
                  </a:txBody>
                  <a:tcPr/>
                </a:tc>
                <a:tc gridSpan="2">
                  <a:txBody>
                    <a:bodyPr/>
                    <a:lstStyle/>
                    <a:p>
                      <a:r>
                        <a:rPr lang="es-ES_tradnl" sz="1400" dirty="0" smtClean="0"/>
                        <a:t>Control</a:t>
                      </a:r>
                      <a:endParaRPr lang="es-ES_tradnl" sz="1400" dirty="0"/>
                    </a:p>
                  </a:txBody>
                  <a:tcPr/>
                </a:tc>
                <a:tc hMerge="1">
                  <a:txBody>
                    <a:bodyPr/>
                    <a:lstStyle/>
                    <a:p>
                      <a:endParaRPr lang="es-ES_tradnl" dirty="0"/>
                    </a:p>
                  </a:txBody>
                  <a:tcPr/>
                </a:tc>
                <a:tc rowSpan="2">
                  <a:txBody>
                    <a:bodyPr/>
                    <a:lstStyle/>
                    <a:p>
                      <a:r>
                        <a:rPr lang="es-ES_tradnl" sz="1400" dirty="0" smtClean="0"/>
                        <a:t>Valor</a:t>
                      </a:r>
                      <a:endParaRPr lang="es-ES_tradnl" sz="1400" dirty="0"/>
                    </a:p>
                  </a:txBody>
                  <a:tcPr/>
                </a:tc>
                <a:tc rowSpan="2">
                  <a:txBody>
                    <a:bodyPr/>
                    <a:lstStyle/>
                    <a:p>
                      <a:r>
                        <a:rPr lang="es-ES_tradnl" sz="1400" dirty="0" smtClean="0"/>
                        <a:t>p</a:t>
                      </a:r>
                      <a:endParaRPr lang="es-ES_tradnl" sz="1400" dirty="0"/>
                    </a:p>
                  </a:txBody>
                  <a:tcPr/>
                </a:tc>
              </a:tr>
              <a:tr h="344324">
                <a:tc vMerge="1">
                  <a:txBody>
                    <a:bodyPr/>
                    <a:lstStyle/>
                    <a:p>
                      <a:endParaRPr lang="es-ES_tradnl"/>
                    </a:p>
                  </a:txBody>
                  <a:tcPr/>
                </a:tc>
                <a:tc>
                  <a:txBody>
                    <a:bodyPr/>
                    <a:lstStyle/>
                    <a:p>
                      <a:r>
                        <a:rPr lang="es-ES_tradnl" sz="1400" dirty="0" smtClean="0"/>
                        <a:t>Casos (n)</a:t>
                      </a:r>
                      <a:endParaRPr lang="es-ES_tradnl" sz="1400" dirty="0"/>
                    </a:p>
                  </a:txBody>
                  <a:tcPr/>
                </a:tc>
                <a:tc>
                  <a:txBody>
                    <a:bodyPr/>
                    <a:lstStyle/>
                    <a:p>
                      <a:r>
                        <a:rPr lang="es-ES_tradnl" sz="1400" dirty="0" smtClean="0"/>
                        <a:t>%</a:t>
                      </a:r>
                      <a:endParaRPr lang="es-ES_tradnl" sz="1400" dirty="0"/>
                    </a:p>
                  </a:txBody>
                  <a:tcPr/>
                </a:tc>
                <a:tc>
                  <a:txBody>
                    <a:bodyPr/>
                    <a:lstStyle/>
                    <a:p>
                      <a:r>
                        <a:rPr lang="es-ES_tradnl" sz="1400" dirty="0" smtClean="0"/>
                        <a:t>Casos (n)</a:t>
                      </a:r>
                      <a:endParaRPr lang="es-ES_tradnl" sz="1400" dirty="0"/>
                    </a:p>
                  </a:txBody>
                  <a:tcPr/>
                </a:tc>
                <a:tc>
                  <a:txBody>
                    <a:bodyPr/>
                    <a:lstStyle/>
                    <a:p>
                      <a:r>
                        <a:rPr lang="es-ES_tradnl" sz="1400" dirty="0" smtClean="0"/>
                        <a:t>%</a:t>
                      </a:r>
                      <a:endParaRPr lang="es-ES_tradnl" sz="1400" dirty="0"/>
                    </a:p>
                  </a:txBody>
                  <a:tcPr/>
                </a:tc>
                <a:tc vMerge="1">
                  <a:txBody>
                    <a:bodyPr/>
                    <a:lstStyle/>
                    <a:p>
                      <a:endParaRPr lang="es-ES_tradnl"/>
                    </a:p>
                  </a:txBody>
                  <a:tcPr/>
                </a:tc>
                <a:tc vMerge="1">
                  <a:txBody>
                    <a:bodyPr/>
                    <a:lstStyle/>
                    <a:p>
                      <a:endParaRPr lang="es-ES_tradnl"/>
                    </a:p>
                  </a:txBody>
                  <a:tcPr/>
                </a:tc>
              </a:tr>
              <a:tr h="370148">
                <a:tc>
                  <a:txBody>
                    <a:bodyPr/>
                    <a:lstStyle/>
                    <a:p>
                      <a:r>
                        <a:rPr lang="es-ES_tradnl" sz="1400" dirty="0" smtClean="0"/>
                        <a:t>Transmisión madre a hijo</a:t>
                      </a:r>
                      <a:endParaRPr lang="es-ES_tradnl" sz="1400" dirty="0"/>
                    </a:p>
                  </a:txBody>
                  <a:tcPr/>
                </a:tc>
                <a:tc>
                  <a:txBody>
                    <a:bodyPr/>
                    <a:lstStyle/>
                    <a:p>
                      <a:endParaRPr lang="es-ES_tradnl" sz="1400" dirty="0"/>
                    </a:p>
                  </a:txBody>
                  <a:tcPr/>
                </a:tc>
                <a:tc>
                  <a:txBody>
                    <a:bodyPr/>
                    <a:lstStyle/>
                    <a:p>
                      <a:endParaRPr lang="es-ES_tradnl" sz="1400" dirty="0"/>
                    </a:p>
                  </a:txBody>
                  <a:tcPr/>
                </a:tc>
                <a:tc>
                  <a:txBody>
                    <a:bodyPr/>
                    <a:lstStyle/>
                    <a:p>
                      <a:endParaRPr lang="es-ES_tradnl" sz="1400" dirty="0"/>
                    </a:p>
                  </a:txBody>
                  <a:tcPr/>
                </a:tc>
                <a:tc>
                  <a:txBody>
                    <a:bodyPr/>
                    <a:lstStyle/>
                    <a:p>
                      <a:endParaRPr lang="es-ES_tradnl" sz="1400"/>
                    </a:p>
                  </a:txBody>
                  <a:tcPr/>
                </a:tc>
                <a:tc>
                  <a:txBody>
                    <a:bodyPr/>
                    <a:lstStyle/>
                    <a:p>
                      <a:r>
                        <a:rPr lang="es-ES_tradnl" sz="1400" dirty="0" smtClean="0"/>
                        <a:t>8.338</a:t>
                      </a:r>
                      <a:endParaRPr lang="es-ES_tradnl" sz="1400" dirty="0"/>
                    </a:p>
                  </a:txBody>
                  <a:tcPr/>
                </a:tc>
                <a:tc>
                  <a:txBody>
                    <a:bodyPr/>
                    <a:lstStyle/>
                    <a:p>
                      <a:r>
                        <a:rPr lang="es-ES_tradnl" sz="1400" dirty="0" smtClean="0"/>
                        <a:t>0.0004</a:t>
                      </a:r>
                      <a:endParaRPr lang="es-ES_tradnl" sz="1400" dirty="0"/>
                    </a:p>
                  </a:txBody>
                  <a:tcPr/>
                </a:tc>
              </a:tr>
              <a:tr h="370148">
                <a:tc>
                  <a:txBody>
                    <a:bodyPr/>
                    <a:lstStyle/>
                    <a:p>
                      <a:pPr lvl="1"/>
                      <a:r>
                        <a:rPr lang="es-ES_tradnl" sz="1400" dirty="0" smtClean="0"/>
                        <a:t>Ocurrido</a:t>
                      </a:r>
                    </a:p>
                  </a:txBody>
                  <a:tcPr/>
                </a:tc>
                <a:tc>
                  <a:txBody>
                    <a:bodyPr/>
                    <a:lstStyle/>
                    <a:p>
                      <a:r>
                        <a:rPr lang="es-ES_tradnl" sz="1400" dirty="0" smtClean="0"/>
                        <a:t>0</a:t>
                      </a:r>
                      <a:endParaRPr lang="es-ES_tradnl" sz="1400" dirty="0"/>
                    </a:p>
                  </a:txBody>
                  <a:tcPr/>
                </a:tc>
                <a:tc>
                  <a:txBody>
                    <a:bodyPr/>
                    <a:lstStyle/>
                    <a:p>
                      <a:r>
                        <a:rPr lang="es-ES_tradnl" sz="1400" dirty="0" smtClean="0"/>
                        <a:t>0%</a:t>
                      </a:r>
                      <a:endParaRPr lang="es-ES_tradnl" sz="1400" dirty="0"/>
                    </a:p>
                  </a:txBody>
                  <a:tcPr/>
                </a:tc>
                <a:tc>
                  <a:txBody>
                    <a:bodyPr/>
                    <a:lstStyle/>
                    <a:p>
                      <a:r>
                        <a:rPr lang="es-ES_tradnl" sz="1400" dirty="0" smtClean="0"/>
                        <a:t>7</a:t>
                      </a:r>
                      <a:endParaRPr lang="es-ES_tradnl" sz="1400" dirty="0"/>
                    </a:p>
                  </a:txBody>
                  <a:tcPr/>
                </a:tc>
                <a:tc>
                  <a:txBody>
                    <a:bodyPr/>
                    <a:lstStyle/>
                    <a:p>
                      <a:r>
                        <a:rPr lang="es-ES_tradnl" sz="1400" dirty="0" smtClean="0"/>
                        <a:t>13.5%</a:t>
                      </a:r>
                      <a:endParaRPr lang="es-ES_tradnl" sz="1400" dirty="0"/>
                    </a:p>
                  </a:txBody>
                  <a:tcPr/>
                </a:tc>
                <a:tc>
                  <a:txBody>
                    <a:bodyPr/>
                    <a:lstStyle/>
                    <a:p>
                      <a:endParaRPr lang="es-ES_tradnl" sz="1400" dirty="0"/>
                    </a:p>
                  </a:txBody>
                  <a:tcPr/>
                </a:tc>
                <a:tc>
                  <a:txBody>
                    <a:bodyPr/>
                    <a:lstStyle/>
                    <a:p>
                      <a:endParaRPr lang="es-ES_tradnl" sz="1400" dirty="0"/>
                    </a:p>
                  </a:txBody>
                  <a:tcPr/>
                </a:tc>
              </a:tr>
              <a:tr h="370148">
                <a:tc>
                  <a:txBody>
                    <a:bodyPr/>
                    <a:lstStyle/>
                    <a:p>
                      <a:pPr lvl="1"/>
                      <a:r>
                        <a:rPr lang="es-ES_tradnl" sz="1400" dirty="0" smtClean="0"/>
                        <a:t>No ocurrido</a:t>
                      </a:r>
                      <a:endParaRPr lang="es-ES_tradnl" sz="1400" dirty="0"/>
                    </a:p>
                  </a:txBody>
                  <a:tcPr/>
                </a:tc>
                <a:tc>
                  <a:txBody>
                    <a:bodyPr/>
                    <a:lstStyle/>
                    <a:p>
                      <a:r>
                        <a:rPr lang="es-ES_tradnl" sz="1400" dirty="0" smtClean="0"/>
                        <a:t>59</a:t>
                      </a:r>
                      <a:endParaRPr lang="es-ES_tradnl" sz="1400" dirty="0"/>
                    </a:p>
                  </a:txBody>
                  <a:tcPr/>
                </a:tc>
                <a:tc>
                  <a:txBody>
                    <a:bodyPr/>
                    <a:lstStyle/>
                    <a:p>
                      <a:r>
                        <a:rPr lang="es-ES_tradnl" sz="1400" dirty="0" smtClean="0"/>
                        <a:t>100%</a:t>
                      </a:r>
                      <a:endParaRPr lang="es-ES_tradnl" sz="1400" dirty="0"/>
                    </a:p>
                  </a:txBody>
                  <a:tcPr/>
                </a:tc>
                <a:tc>
                  <a:txBody>
                    <a:bodyPr/>
                    <a:lstStyle/>
                    <a:p>
                      <a:r>
                        <a:rPr lang="es-ES_tradnl" sz="1400" dirty="0" smtClean="0"/>
                        <a:t>45</a:t>
                      </a:r>
                      <a:endParaRPr lang="es-ES_tradnl" sz="1400" dirty="0"/>
                    </a:p>
                  </a:txBody>
                  <a:tcPr/>
                </a:tc>
                <a:tc>
                  <a:txBody>
                    <a:bodyPr/>
                    <a:lstStyle/>
                    <a:p>
                      <a:r>
                        <a:rPr lang="es-ES_tradnl" sz="1400" dirty="0" smtClean="0"/>
                        <a:t>86.5%</a:t>
                      </a:r>
                      <a:endParaRPr lang="es-ES_tradnl" sz="1400" dirty="0"/>
                    </a:p>
                  </a:txBody>
                  <a:tcPr/>
                </a:tc>
                <a:tc>
                  <a:txBody>
                    <a:bodyPr/>
                    <a:lstStyle/>
                    <a:p>
                      <a:endParaRPr lang="es-ES_tradnl" sz="1400" dirty="0"/>
                    </a:p>
                  </a:txBody>
                  <a:tcPr/>
                </a:tc>
                <a:tc>
                  <a:txBody>
                    <a:bodyPr/>
                    <a:lstStyle/>
                    <a:p>
                      <a:endParaRPr lang="es-ES_tradnl" sz="1400"/>
                    </a:p>
                  </a:txBody>
                  <a:tcPr/>
                </a:tc>
              </a:tr>
              <a:tr h="638885">
                <a:tc>
                  <a:txBody>
                    <a:bodyPr/>
                    <a:lstStyle/>
                    <a:p>
                      <a:r>
                        <a:rPr lang="es-ES_tradnl" sz="1400" dirty="0" smtClean="0"/>
                        <a:t>ADN VHB</a:t>
                      </a:r>
                      <a:r>
                        <a:rPr lang="es-ES_tradnl" sz="1400" baseline="0" dirty="0" smtClean="0"/>
                        <a:t> en suero 28 semanas post parto</a:t>
                      </a:r>
                      <a:endParaRPr lang="es-ES_tradnl" sz="1400" dirty="0"/>
                    </a:p>
                  </a:txBody>
                  <a:tcPr/>
                </a:tc>
                <a:tc>
                  <a:txBody>
                    <a:bodyPr/>
                    <a:lstStyle/>
                    <a:p>
                      <a:endParaRPr lang="es-ES_tradnl" sz="1400" dirty="0"/>
                    </a:p>
                  </a:txBody>
                  <a:tcPr/>
                </a:tc>
                <a:tc>
                  <a:txBody>
                    <a:bodyPr/>
                    <a:lstStyle/>
                    <a:p>
                      <a:endParaRPr lang="es-ES_tradnl" sz="1400"/>
                    </a:p>
                  </a:txBody>
                  <a:tcPr/>
                </a:tc>
                <a:tc>
                  <a:txBody>
                    <a:bodyPr/>
                    <a:lstStyle/>
                    <a:p>
                      <a:endParaRPr lang="es-ES_tradnl" sz="1400"/>
                    </a:p>
                  </a:txBody>
                  <a:tcPr/>
                </a:tc>
                <a:tc>
                  <a:txBody>
                    <a:bodyPr/>
                    <a:lstStyle/>
                    <a:p>
                      <a:endParaRPr lang="es-ES_tradnl" sz="1400"/>
                    </a:p>
                  </a:txBody>
                  <a:tcPr/>
                </a:tc>
                <a:tc>
                  <a:txBody>
                    <a:bodyPr/>
                    <a:lstStyle/>
                    <a:p>
                      <a:r>
                        <a:rPr lang="es-ES_tradnl" sz="1400" dirty="0" smtClean="0"/>
                        <a:t>21.916</a:t>
                      </a:r>
                      <a:endParaRPr lang="es-ES_tradnl" sz="1400" dirty="0"/>
                    </a:p>
                  </a:txBody>
                  <a:tcPr/>
                </a:tc>
                <a:tc>
                  <a:txBody>
                    <a:bodyPr/>
                    <a:lstStyle/>
                    <a:p>
                      <a:r>
                        <a:rPr lang="es-ES_tradnl" sz="1400" dirty="0" smtClean="0"/>
                        <a:t>0.0003</a:t>
                      </a:r>
                      <a:endParaRPr lang="es-ES_tradnl" sz="1400" dirty="0"/>
                    </a:p>
                  </a:txBody>
                  <a:tcPr/>
                </a:tc>
              </a:tr>
              <a:tr h="370148">
                <a:tc>
                  <a:txBody>
                    <a:bodyPr/>
                    <a:lstStyle/>
                    <a:p>
                      <a:pPr lvl="1"/>
                      <a:r>
                        <a:rPr lang="es-ES_tradnl" sz="1400" dirty="0" smtClean="0"/>
                        <a:t>&lt;2000</a:t>
                      </a:r>
                      <a:r>
                        <a:rPr lang="es-ES_tradnl" sz="1400" baseline="0" dirty="0" smtClean="0"/>
                        <a:t> UI/</a:t>
                      </a:r>
                      <a:r>
                        <a:rPr lang="es-ES_tradnl" sz="1400" baseline="0" dirty="0" err="1" smtClean="0"/>
                        <a:t>mL</a:t>
                      </a:r>
                      <a:endParaRPr lang="es-ES_tradnl" sz="1400" dirty="0"/>
                    </a:p>
                  </a:txBody>
                  <a:tcPr/>
                </a:tc>
                <a:tc>
                  <a:txBody>
                    <a:bodyPr/>
                    <a:lstStyle/>
                    <a:p>
                      <a:r>
                        <a:rPr lang="es-ES_tradnl" sz="1400" dirty="0" smtClean="0"/>
                        <a:t>20</a:t>
                      </a:r>
                      <a:endParaRPr lang="es-ES_tradnl" sz="1400" dirty="0"/>
                    </a:p>
                  </a:txBody>
                  <a:tcPr/>
                </a:tc>
                <a:tc>
                  <a:txBody>
                    <a:bodyPr/>
                    <a:lstStyle/>
                    <a:p>
                      <a:r>
                        <a:rPr lang="es-ES_tradnl" sz="1400" dirty="0" smtClean="0"/>
                        <a:t>33.9%</a:t>
                      </a:r>
                      <a:endParaRPr lang="es-ES_tradnl" sz="1400" dirty="0"/>
                    </a:p>
                  </a:txBody>
                  <a:tcPr/>
                </a:tc>
                <a:tc>
                  <a:txBody>
                    <a:bodyPr/>
                    <a:lstStyle/>
                    <a:p>
                      <a:r>
                        <a:rPr lang="es-ES_tradnl" sz="1400" dirty="0" smtClean="0"/>
                        <a:t>0</a:t>
                      </a:r>
                      <a:endParaRPr lang="es-ES_tradnl" sz="1400" dirty="0"/>
                    </a:p>
                  </a:txBody>
                  <a:tcPr/>
                </a:tc>
                <a:tc>
                  <a:txBody>
                    <a:bodyPr/>
                    <a:lstStyle/>
                    <a:p>
                      <a:r>
                        <a:rPr lang="es-ES_tradnl" sz="1400" dirty="0" smtClean="0"/>
                        <a:t>0%</a:t>
                      </a:r>
                      <a:endParaRPr lang="es-ES_tradnl" sz="1400" dirty="0"/>
                    </a:p>
                  </a:txBody>
                  <a:tcPr/>
                </a:tc>
                <a:tc>
                  <a:txBody>
                    <a:bodyPr/>
                    <a:lstStyle/>
                    <a:p>
                      <a:endParaRPr lang="es-ES_tradnl" sz="1400" dirty="0"/>
                    </a:p>
                  </a:txBody>
                  <a:tcPr/>
                </a:tc>
                <a:tc>
                  <a:txBody>
                    <a:bodyPr/>
                    <a:lstStyle/>
                    <a:p>
                      <a:endParaRPr lang="es-ES_tradnl" sz="1400"/>
                    </a:p>
                  </a:txBody>
                  <a:tcPr/>
                </a:tc>
              </a:tr>
              <a:tr h="638885">
                <a:tc>
                  <a:txBody>
                    <a:bodyPr/>
                    <a:lstStyle/>
                    <a:p>
                      <a:pPr lvl="1"/>
                      <a:r>
                        <a:rPr lang="es-ES_tradnl" sz="1400" dirty="0" smtClean="0"/>
                        <a:t>Recuperación a nivel original</a:t>
                      </a:r>
                      <a:endParaRPr lang="es-ES_tradnl" sz="1400" dirty="0"/>
                    </a:p>
                  </a:txBody>
                  <a:tcPr/>
                </a:tc>
                <a:tc>
                  <a:txBody>
                    <a:bodyPr/>
                    <a:lstStyle/>
                    <a:p>
                      <a:r>
                        <a:rPr lang="es-ES_tradnl" sz="1400" dirty="0" smtClean="0"/>
                        <a:t>39</a:t>
                      </a:r>
                      <a:endParaRPr lang="es-ES_tradnl" sz="1400" dirty="0"/>
                    </a:p>
                  </a:txBody>
                  <a:tcPr/>
                </a:tc>
                <a:tc>
                  <a:txBody>
                    <a:bodyPr/>
                    <a:lstStyle/>
                    <a:p>
                      <a:r>
                        <a:rPr lang="es-ES_tradnl" sz="1400" dirty="0" smtClean="0"/>
                        <a:t>66.1%</a:t>
                      </a:r>
                      <a:endParaRPr lang="es-ES_tradnl" sz="1400" dirty="0"/>
                    </a:p>
                  </a:txBody>
                  <a:tcPr/>
                </a:tc>
                <a:tc>
                  <a:txBody>
                    <a:bodyPr/>
                    <a:lstStyle/>
                    <a:p>
                      <a:r>
                        <a:rPr lang="es-ES_tradnl" sz="1400" dirty="0" smtClean="0"/>
                        <a:t>52</a:t>
                      </a:r>
                      <a:endParaRPr lang="es-ES_tradnl" sz="1400" dirty="0"/>
                    </a:p>
                  </a:txBody>
                  <a:tcPr/>
                </a:tc>
                <a:tc>
                  <a:txBody>
                    <a:bodyPr/>
                    <a:lstStyle/>
                    <a:p>
                      <a:r>
                        <a:rPr lang="es-ES_tradnl" sz="1400" dirty="0" smtClean="0"/>
                        <a:t>100%</a:t>
                      </a:r>
                      <a:endParaRPr lang="es-ES_tradnl" sz="1400" dirty="0"/>
                    </a:p>
                  </a:txBody>
                  <a:tcPr/>
                </a:tc>
                <a:tc>
                  <a:txBody>
                    <a:bodyPr/>
                    <a:lstStyle/>
                    <a:p>
                      <a:endParaRPr lang="es-ES_tradnl" sz="1400" dirty="0"/>
                    </a:p>
                  </a:txBody>
                  <a:tcPr/>
                </a:tc>
                <a:tc>
                  <a:txBody>
                    <a:bodyPr/>
                    <a:lstStyle/>
                    <a:p>
                      <a:endParaRPr lang="es-ES_tradnl" sz="1400" dirty="0"/>
                    </a:p>
                  </a:txBody>
                  <a:tcPr/>
                </a:tc>
              </a:tr>
            </a:tbl>
          </a:graphicData>
        </a:graphic>
      </p:graphicFrame>
      <p:sp>
        <p:nvSpPr>
          <p:cNvPr id="9" name="CuadroTexto 8"/>
          <p:cNvSpPr txBox="1"/>
          <p:nvPr/>
        </p:nvSpPr>
        <p:spPr>
          <a:xfrm>
            <a:off x="342885" y="4003020"/>
            <a:ext cx="11616503" cy="2062103"/>
          </a:xfrm>
          <a:prstGeom prst="rect">
            <a:avLst/>
          </a:prstGeom>
          <a:noFill/>
        </p:spPr>
        <p:txBody>
          <a:bodyPr wrap="square" rtlCol="0">
            <a:spAutoFit/>
          </a:bodyPr>
          <a:lstStyle/>
          <a:p>
            <a:pPr marL="171450" indent="-171450">
              <a:buFont typeface="Arial" charset="0"/>
              <a:buChar char="•"/>
            </a:pPr>
            <a:r>
              <a:rPr lang="es-ES_tradnl" sz="1600" dirty="0"/>
              <a:t>Para examinar la recuperación del VHB después del cese del tratamiento con TDF 4 semanas después del parto, los niveles séricos de ADN del VHB durante los embarazos se verificaron a las 28 semanas después del parto</a:t>
            </a:r>
            <a:r>
              <a:rPr lang="es-ES_tradnl" sz="1600" dirty="0" smtClean="0"/>
              <a:t>. </a:t>
            </a:r>
          </a:p>
          <a:p>
            <a:pPr marL="171450" indent="-171450">
              <a:buFont typeface="Arial" charset="0"/>
              <a:buChar char="•"/>
            </a:pPr>
            <a:r>
              <a:rPr lang="es-ES_tradnl" sz="1600" dirty="0" smtClean="0"/>
              <a:t>Los </a:t>
            </a:r>
            <a:r>
              <a:rPr lang="es-ES_tradnl" sz="1600" dirty="0"/>
              <a:t>resultados mostraron que el 33.9% (20/59 individuos) de los individuos tratados con TDF mantenían los niveles séricos de ADN del VHB por debajo de 2000 UI / </a:t>
            </a:r>
            <a:r>
              <a:rPr lang="es-ES_tradnl" sz="1600" dirty="0" err="1"/>
              <a:t>mL</a:t>
            </a:r>
            <a:r>
              <a:rPr lang="es-ES_tradnl" sz="1600" dirty="0"/>
              <a:t>, mientras que el 66.1% de los pacientes (39/59 individuos) se habían recuperado a su nivel original de </a:t>
            </a:r>
            <a:r>
              <a:rPr lang="es-ES_tradnl" sz="1600" dirty="0" smtClean="0"/>
              <a:t>VHB.</a:t>
            </a:r>
          </a:p>
          <a:p>
            <a:pPr marL="171450" indent="-171450">
              <a:buFont typeface="Arial" charset="0"/>
              <a:buChar char="•"/>
            </a:pPr>
            <a:r>
              <a:rPr lang="es-ES_tradnl" sz="1600" dirty="0" smtClean="0"/>
              <a:t>A </a:t>
            </a:r>
            <a:r>
              <a:rPr lang="es-ES_tradnl" sz="1600" dirty="0"/>
              <a:t>la inversa, los niveles de ADN del VHB en los individuos de control no cambiaron significativamente antes y después del parto y siempre se mantuvieron en niveles altos en comparación con los de los pacientes tratados con TDF, que fue similar a sus niveles originales y, por lo tanto, se definió como una recuperación del 100%.</a:t>
            </a:r>
          </a:p>
        </p:txBody>
      </p:sp>
    </p:spTree>
    <p:extLst>
      <p:ext uri="{BB962C8B-B14F-4D97-AF65-F5344CB8AC3E}">
        <p14:creationId xmlns:p14="http://schemas.microsoft.com/office/powerpoint/2010/main" val="1404376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3935761" y="116633"/>
            <a:ext cx="4497355" cy="792088"/>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MX" sz="7200" b="1" dirty="0">
                <a:solidFill>
                  <a:schemeClr val="accent6">
                    <a:lumMod val="50000"/>
                  </a:schemeClr>
                </a:solidFill>
                <a:latin typeface="Century Gothic" panose="020B0502020202020204" pitchFamily="34" charset="0"/>
              </a:rPr>
              <a:t>GRACIAS</a:t>
            </a:r>
          </a:p>
        </p:txBody>
      </p:sp>
      <p:sp>
        <p:nvSpPr>
          <p:cNvPr id="8" name="AutoShape 2" descr="Resultado de imagen de virus hepatitis c "/>
          <p:cNvSpPr>
            <a:spLocks noChangeAspect="1" noChangeArrowheads="1"/>
          </p:cNvSpPr>
          <p:nvPr/>
        </p:nvSpPr>
        <p:spPr bwMode="auto">
          <a:xfrm>
            <a:off x="1587500" y="-136525"/>
            <a:ext cx="2019300" cy="1924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32" y="0"/>
            <a:ext cx="6408712" cy="6858000"/>
          </a:xfrm>
          <a:prstGeom prst="rect">
            <a:avLst/>
          </a:prstGeom>
        </p:spPr>
      </p:pic>
    </p:spTree>
    <p:extLst>
      <p:ext uri="{BB962C8B-B14F-4D97-AF65-F5344CB8AC3E}">
        <p14:creationId xmlns:p14="http://schemas.microsoft.com/office/powerpoint/2010/main" val="158998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68485477"/>
              </p:ext>
            </p:extLst>
          </p:nvPr>
        </p:nvGraphicFramePr>
        <p:xfrm>
          <a:off x="1203958" y="17164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665408" y="6176963"/>
            <a:ext cx="6096000" cy="461473"/>
          </a:xfrm>
          <a:prstGeom prst="rect">
            <a:avLst/>
          </a:prstGeom>
        </p:spPr>
        <p:txBody>
          <a:bodyPr>
            <a:spAutoFit/>
          </a:bodyPr>
          <a:lstStyle/>
          <a:p>
            <a:pPr lvl="0" algn="just">
              <a:lnSpc>
                <a:spcPct val="200000"/>
              </a:lnSpc>
              <a:spcAft>
                <a:spcPts val="0"/>
              </a:spcAft>
              <a:buSzPts val="1100"/>
            </a:pPr>
            <a:r>
              <a:rPr lang="es-NI" sz="1400" dirty="0" err="1" smtClean="0">
                <a:effectLst/>
                <a:latin typeface="Arial" panose="020B0604020202020204" pitchFamily="34" charset="0"/>
                <a:ea typeface="Calibri" panose="020F0502020204030204" pitchFamily="34" charset="0"/>
                <a:cs typeface="Times New Roman" panose="02020603050405020304" pitchFamily="18" charset="0"/>
              </a:rPr>
              <a:t>The</a:t>
            </a:r>
            <a:r>
              <a:rPr lang="es-NI" sz="1400" dirty="0" smtClean="0">
                <a:effectLst/>
                <a:latin typeface="Arial" panose="020B0604020202020204" pitchFamily="34" charset="0"/>
                <a:ea typeface="Calibri" panose="020F0502020204030204" pitchFamily="34" charset="0"/>
                <a:cs typeface="Times New Roman" panose="02020603050405020304" pitchFamily="18" charset="0"/>
              </a:rPr>
              <a:t> </a:t>
            </a:r>
            <a:r>
              <a:rPr lang="es-NI" sz="1400" dirty="0" err="1" smtClean="0">
                <a:effectLst/>
                <a:latin typeface="Arial" panose="020B0604020202020204" pitchFamily="34" charset="0"/>
                <a:ea typeface="Calibri" panose="020F0502020204030204" pitchFamily="34" charset="0"/>
                <a:cs typeface="Times New Roman" panose="02020603050405020304" pitchFamily="18" charset="0"/>
              </a:rPr>
              <a:t>Journal</a:t>
            </a:r>
            <a:r>
              <a:rPr lang="es-NI" sz="1400" dirty="0" smtClean="0">
                <a:effectLst/>
                <a:latin typeface="Arial" panose="020B0604020202020204" pitchFamily="34" charset="0"/>
                <a:ea typeface="Calibri" panose="020F0502020204030204" pitchFamily="34" charset="0"/>
                <a:cs typeface="Times New Roman" panose="02020603050405020304" pitchFamily="18" charset="0"/>
              </a:rPr>
              <a:t> of </a:t>
            </a:r>
            <a:r>
              <a:rPr lang="es-NI" sz="1400" dirty="0" err="1" smtClean="0">
                <a:effectLst/>
                <a:latin typeface="Arial" panose="020B0604020202020204" pitchFamily="34" charset="0"/>
                <a:ea typeface="Calibri" panose="020F0502020204030204" pitchFamily="34" charset="0"/>
                <a:cs typeface="Times New Roman" panose="02020603050405020304" pitchFamily="18" charset="0"/>
              </a:rPr>
              <a:t>Infectious</a:t>
            </a:r>
            <a:r>
              <a:rPr lang="es-NI" sz="1400" dirty="0" smtClean="0">
                <a:effectLst/>
                <a:latin typeface="Arial" panose="020B0604020202020204" pitchFamily="34" charset="0"/>
                <a:ea typeface="Calibri" panose="020F0502020204030204" pitchFamily="34" charset="0"/>
                <a:cs typeface="Times New Roman" panose="02020603050405020304" pitchFamily="18" charset="0"/>
              </a:rPr>
              <a:t> </a:t>
            </a:r>
            <a:r>
              <a:rPr lang="es-NI" sz="1400" dirty="0" err="1" smtClean="0">
                <a:effectLst/>
                <a:latin typeface="Arial" panose="020B0604020202020204" pitchFamily="34" charset="0"/>
                <a:ea typeface="Calibri" panose="020F0502020204030204" pitchFamily="34" charset="0"/>
                <a:cs typeface="Times New Roman" panose="02020603050405020304" pitchFamily="18" charset="0"/>
              </a:rPr>
              <a:t>Diseases</a:t>
            </a:r>
            <a:r>
              <a:rPr lang="es-NI" sz="1400" dirty="0" smtClean="0">
                <a:effectLst/>
                <a:latin typeface="Arial" panose="020B0604020202020204" pitchFamily="34" charset="0"/>
                <a:ea typeface="Calibri" panose="020F0502020204030204" pitchFamily="34" charset="0"/>
                <a:cs typeface="Times New Roman" panose="02020603050405020304" pitchFamily="18" charset="0"/>
              </a:rPr>
              <a:t> 2014; 209 (S3): S81-5.</a:t>
            </a:r>
            <a:endParaRPr lang="es-NI"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2 Rectángulo"/>
          <p:cNvSpPr/>
          <p:nvPr/>
        </p:nvSpPr>
        <p:spPr>
          <a:xfrm>
            <a:off x="1350262" y="1895508"/>
            <a:ext cx="3270337" cy="1929008"/>
          </a:xfrm>
          <a:prstGeom prst="rect">
            <a:avLst/>
          </a:prstGeom>
          <a:no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900" b="1" dirty="0" smtClean="0">
                <a:solidFill>
                  <a:srgbClr val="800080"/>
                </a:solidFill>
              </a:rPr>
              <a:t>Aclaramiento espontáneo </a:t>
            </a:r>
            <a:endParaRPr lang="es-MX" sz="3900" b="1" dirty="0">
              <a:solidFill>
                <a:srgbClr val="800080"/>
              </a:solidFill>
            </a:endParaRPr>
          </a:p>
        </p:txBody>
      </p:sp>
      <p:sp>
        <p:nvSpPr>
          <p:cNvPr id="8" name="Título 3"/>
          <p:cNvSpPr txBox="1">
            <a:spLocks/>
          </p:cNvSpPr>
          <p:nvPr/>
        </p:nvSpPr>
        <p:spPr>
          <a:xfrm>
            <a:off x="1203958" y="311622"/>
            <a:ext cx="9890865" cy="1315233"/>
          </a:xfrm>
          <a:prstGeom prst="rect">
            <a:avLst/>
          </a:prstGeom>
          <a:noFill/>
          <a:ln w="57150">
            <a:solidFill>
              <a:srgbClr val="FF3399"/>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NI" sz="3300" b="1" dirty="0" smtClean="0">
                <a:latin typeface="Arial" panose="020B0604020202020204" pitchFamily="34" charset="0"/>
                <a:cs typeface="Arial" panose="020B0604020202020204" pitchFamily="34" charset="0"/>
              </a:rPr>
              <a:t> HISTORIA NATURAL VIRUS HEPATITIS C EN LA MUJER</a:t>
            </a:r>
            <a:endParaRPr lang="es-NI" sz="3300" b="1"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29" y="0"/>
            <a:ext cx="1062893" cy="1062893"/>
          </a:xfrm>
          <a:prstGeom prst="rect">
            <a:avLst/>
          </a:prstGeom>
        </p:spPr>
      </p:pic>
      <p:pic>
        <p:nvPicPr>
          <p:cNvPr id="11" name="Imagen 6" descr="INCMNSZ AZU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79139" y="203987"/>
            <a:ext cx="792088" cy="978429"/>
          </a:xfrm>
          <a:prstGeom prst="rect">
            <a:avLst/>
          </a:prstGeom>
        </p:spPr>
      </p:pic>
    </p:spTree>
    <p:extLst>
      <p:ext uri="{BB962C8B-B14F-4D97-AF65-F5344CB8AC3E}">
        <p14:creationId xmlns:p14="http://schemas.microsoft.com/office/powerpoint/2010/main" val="24523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20260"/>
          </a:xfrm>
        </p:spPr>
        <p:txBody>
          <a:bodyPr/>
          <a:lstStyle/>
          <a:p>
            <a:pPr algn="ctr"/>
            <a:r>
              <a:rPr lang="es-NI" b="1" dirty="0" smtClean="0">
                <a:latin typeface="Arial" panose="020B0604020202020204" pitchFamily="34" charset="0"/>
                <a:cs typeface="Arial" panose="020B0604020202020204" pitchFamily="34" charset="0"/>
              </a:rPr>
              <a:t>Aclaramiento espontáneo</a:t>
            </a:r>
            <a:endParaRPr lang="es-NI"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5129336" y="1596063"/>
            <a:ext cx="4519411" cy="724392"/>
          </a:xfrm>
          <a:ln>
            <a:solidFill>
              <a:schemeClr val="tx1"/>
            </a:solidFill>
          </a:ln>
        </p:spPr>
        <p:txBody>
          <a:bodyPr>
            <a:normAutofit fontScale="92500" lnSpcReduction="10000"/>
          </a:bodyPr>
          <a:lstStyle/>
          <a:p>
            <a:pPr algn="ctr"/>
            <a:r>
              <a:rPr lang="es-NI" sz="2600" dirty="0" smtClean="0">
                <a:latin typeface="Arial" panose="020B0604020202020204" pitchFamily="34" charset="0"/>
                <a:cs typeface="Arial" panose="020B0604020202020204" pitchFamily="34" charset="0"/>
              </a:rPr>
              <a:t>Ocurre en un 20% de la población en general</a:t>
            </a:r>
            <a:r>
              <a:rPr lang="es-NI" dirty="0" smtClean="0"/>
              <a:t>. </a:t>
            </a:r>
            <a:endParaRPr lang="es-NI" dirty="0"/>
          </a:p>
        </p:txBody>
      </p:sp>
      <p:sp>
        <p:nvSpPr>
          <p:cNvPr id="4" name="CuadroTexto 3"/>
          <p:cNvSpPr txBox="1"/>
          <p:nvPr/>
        </p:nvSpPr>
        <p:spPr>
          <a:xfrm>
            <a:off x="838200" y="1475244"/>
            <a:ext cx="3195683" cy="400110"/>
          </a:xfrm>
          <a:prstGeom prst="rect">
            <a:avLst/>
          </a:prstGeom>
          <a:noFill/>
        </p:spPr>
        <p:txBody>
          <a:bodyPr wrap="none" rtlCol="0">
            <a:spAutoFit/>
          </a:bodyPr>
          <a:lstStyle/>
          <a:p>
            <a:r>
              <a:rPr lang="es-NI" sz="2000" b="1" dirty="0" smtClean="0">
                <a:latin typeface="Arial" panose="020B0604020202020204" pitchFamily="34" charset="0"/>
                <a:cs typeface="Arial" panose="020B0604020202020204" pitchFamily="34" charset="0"/>
              </a:rPr>
              <a:t>FACTORES ASOCIADOS</a:t>
            </a:r>
            <a:endParaRPr lang="es-NI" sz="2000" b="1" dirty="0">
              <a:latin typeface="Arial" panose="020B0604020202020204" pitchFamily="34" charset="0"/>
              <a:cs typeface="Arial" panose="020B0604020202020204" pitchFamily="34" charset="0"/>
            </a:endParaRPr>
          </a:p>
        </p:txBody>
      </p:sp>
      <p:sp>
        <p:nvSpPr>
          <p:cNvPr id="5" name="CuadroTexto 4"/>
          <p:cNvSpPr txBox="1"/>
          <p:nvPr/>
        </p:nvSpPr>
        <p:spPr>
          <a:xfrm>
            <a:off x="1211462" y="2353915"/>
            <a:ext cx="2427268" cy="830997"/>
          </a:xfrm>
          <a:prstGeom prst="rect">
            <a:avLst/>
          </a:prstGeom>
          <a:noFill/>
        </p:spPr>
        <p:txBody>
          <a:bodyPr wrap="none" rtlCol="0">
            <a:spAutoFit/>
          </a:bodyPr>
          <a:lstStyle/>
          <a:p>
            <a:r>
              <a:rPr lang="es-NI" sz="2400" dirty="0" smtClean="0">
                <a:latin typeface="Arial" panose="020B0604020202020204" pitchFamily="34" charset="0"/>
                <a:cs typeface="Arial" panose="020B0604020202020204" pitchFamily="34" charset="0"/>
              </a:rPr>
              <a:t>Genotipo IL28b</a:t>
            </a:r>
          </a:p>
          <a:p>
            <a:r>
              <a:rPr lang="es-NI" sz="2400" dirty="0" smtClean="0">
                <a:latin typeface="Arial" panose="020B0604020202020204" pitchFamily="34" charset="0"/>
                <a:cs typeface="Arial" panose="020B0604020202020204" pitchFamily="34" charset="0"/>
              </a:rPr>
              <a:t>Sexo Femenino</a:t>
            </a:r>
            <a:endParaRPr lang="es-NI" sz="2400" dirty="0">
              <a:latin typeface="Arial" panose="020B0604020202020204" pitchFamily="34" charset="0"/>
              <a:cs typeface="Arial" panose="020B0604020202020204" pitchFamily="34" charset="0"/>
            </a:endParaRPr>
          </a:p>
        </p:txBody>
      </p:sp>
      <p:cxnSp>
        <p:nvCxnSpPr>
          <p:cNvPr id="7" name="Conector recto de flecha 6"/>
          <p:cNvCxnSpPr/>
          <p:nvPr/>
        </p:nvCxnSpPr>
        <p:spPr>
          <a:xfrm>
            <a:off x="2425096" y="1875354"/>
            <a:ext cx="0" cy="3734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383387" y="6245112"/>
            <a:ext cx="3009157" cy="307777"/>
          </a:xfrm>
          <a:prstGeom prst="rect">
            <a:avLst/>
          </a:prstGeom>
        </p:spPr>
        <p:txBody>
          <a:bodyPr wrap="none">
            <a:spAutoFit/>
          </a:bodyPr>
          <a:lstStyle/>
          <a:p>
            <a:r>
              <a:rPr lang="es-NI" sz="1400" b="0" i="0" dirty="0" smtClean="0">
                <a:effectLst/>
                <a:latin typeface="Arial" panose="020B0604020202020204" pitchFamily="34" charset="0"/>
                <a:cs typeface="Arial" panose="020B0604020202020204" pitchFamily="34" charset="0"/>
              </a:rPr>
              <a:t>N </a:t>
            </a:r>
            <a:r>
              <a:rPr lang="es-NI" sz="1400" b="0" i="0" dirty="0" err="1" smtClean="0">
                <a:effectLst/>
                <a:latin typeface="Arial" panose="020B0604020202020204" pitchFamily="34" charset="0"/>
                <a:cs typeface="Arial" panose="020B0604020202020204" pitchFamily="34" charset="0"/>
              </a:rPr>
              <a:t>Engl</a:t>
            </a:r>
            <a:r>
              <a:rPr lang="es-NI" sz="1400" b="0" i="0" dirty="0" smtClean="0">
                <a:effectLst/>
                <a:latin typeface="Arial" panose="020B0604020202020204" pitchFamily="34" charset="0"/>
                <a:cs typeface="Arial" panose="020B0604020202020204" pitchFamily="34" charset="0"/>
              </a:rPr>
              <a:t> J </a:t>
            </a:r>
            <a:r>
              <a:rPr lang="es-NI" sz="1400" b="0" i="0" dirty="0" err="1" smtClean="0">
                <a:effectLst/>
                <a:latin typeface="Arial" panose="020B0604020202020204" pitchFamily="34" charset="0"/>
                <a:cs typeface="Arial" panose="020B0604020202020204" pitchFamily="34" charset="0"/>
              </a:rPr>
              <a:t>Med</a:t>
            </a:r>
            <a:r>
              <a:rPr lang="es-NI" sz="1400" b="0" i="0" dirty="0" smtClean="0">
                <a:effectLst/>
                <a:latin typeface="Arial" panose="020B0604020202020204" pitchFamily="34" charset="0"/>
                <a:cs typeface="Arial" panose="020B0604020202020204" pitchFamily="34" charset="0"/>
              </a:rPr>
              <a:t> 1999; 340:1228-1233</a:t>
            </a:r>
            <a:endParaRPr lang="es-NI" sz="1400" dirty="0">
              <a:latin typeface="Arial" panose="020B0604020202020204" pitchFamily="34" charset="0"/>
              <a:cs typeface="Arial" panose="020B0604020202020204" pitchFamily="34" charset="0"/>
            </a:endParaRPr>
          </a:p>
        </p:txBody>
      </p:sp>
      <p:sp>
        <p:nvSpPr>
          <p:cNvPr id="8" name="CuadroTexto 7"/>
          <p:cNvSpPr txBox="1"/>
          <p:nvPr/>
        </p:nvSpPr>
        <p:spPr>
          <a:xfrm>
            <a:off x="1525965" y="3783749"/>
            <a:ext cx="8521885" cy="1631216"/>
          </a:xfrm>
          <a:prstGeom prst="rect">
            <a:avLst/>
          </a:prstGeom>
          <a:noFill/>
          <a:ln>
            <a:solidFill>
              <a:schemeClr val="tx1"/>
            </a:solidFill>
          </a:ln>
        </p:spPr>
        <p:txBody>
          <a:bodyPr wrap="none" rtlCol="0">
            <a:spAutoFit/>
          </a:bodyPr>
          <a:lstStyle/>
          <a:p>
            <a:pPr marL="342900" indent="-342900">
              <a:buFont typeface="Arial" panose="020B0604020202020204" pitchFamily="34" charset="0"/>
              <a:buChar char="•"/>
            </a:pPr>
            <a:r>
              <a:rPr lang="es-NI" sz="2000" dirty="0" smtClean="0">
                <a:latin typeface="Arial" panose="020B0604020202020204" pitchFamily="34" charset="0"/>
                <a:cs typeface="Arial" panose="020B0604020202020204" pitchFamily="34" charset="0"/>
              </a:rPr>
              <a:t>376 mujeres irlandesas</a:t>
            </a:r>
          </a:p>
          <a:p>
            <a:endParaRPr lang="es-NI"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NI" sz="2000" dirty="0" smtClean="0">
                <a:latin typeface="Arial" panose="020B0604020202020204" pitchFamily="34" charset="0"/>
                <a:cs typeface="Arial" panose="020B0604020202020204" pitchFamily="34" charset="0"/>
              </a:rPr>
              <a:t>47% tuvieron aclaramiento espontáneo del virus después de 17 años. </a:t>
            </a:r>
          </a:p>
          <a:p>
            <a:endParaRPr lang="es-NI"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NI" sz="2000" dirty="0" smtClean="0">
                <a:latin typeface="Arial" panose="020B0604020202020204" pitchFamily="34" charset="0"/>
                <a:cs typeface="Arial" panose="020B0604020202020204" pitchFamily="34" charset="0"/>
              </a:rPr>
              <a:t>Progresaron a cirrosis de forma más lenta que los hombres. </a:t>
            </a:r>
            <a:endParaRPr lang="es-NI" sz="2000" dirty="0">
              <a:latin typeface="Arial" panose="020B0604020202020204" pitchFamily="34" charset="0"/>
              <a:cs typeface="Arial" panose="020B0604020202020204" pitchFamily="34" charset="0"/>
            </a:endParaRPr>
          </a:p>
        </p:txBody>
      </p:sp>
      <p:pic>
        <p:nvPicPr>
          <p:cNvPr id="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8488" y="1875354"/>
            <a:ext cx="1179163" cy="117916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357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041" y="187816"/>
            <a:ext cx="10515600" cy="1325563"/>
          </a:xfrm>
        </p:spPr>
        <p:txBody>
          <a:bodyPr/>
          <a:lstStyle/>
          <a:p>
            <a:pPr algn="ctr"/>
            <a:r>
              <a:rPr lang="es-NI" b="1" dirty="0" smtClean="0">
                <a:latin typeface="Arial" panose="020B0604020202020204" pitchFamily="34" charset="0"/>
                <a:cs typeface="Arial" panose="020B0604020202020204" pitchFamily="34" charset="0"/>
              </a:rPr>
              <a:t>Progresión de la Enfermedad</a:t>
            </a:r>
            <a:endParaRPr lang="es-NI" b="1" dirty="0"/>
          </a:p>
        </p:txBody>
      </p:sp>
      <p:sp>
        <p:nvSpPr>
          <p:cNvPr id="4" name="Marcador de contenido 3"/>
          <p:cNvSpPr>
            <a:spLocks noGrp="1"/>
          </p:cNvSpPr>
          <p:nvPr>
            <p:ph sz="half" idx="1"/>
          </p:nvPr>
        </p:nvSpPr>
        <p:spPr>
          <a:xfrm>
            <a:off x="837041" y="1825625"/>
            <a:ext cx="5181600" cy="3544865"/>
          </a:xfrm>
        </p:spPr>
        <p:txBody>
          <a:bodyPr/>
          <a:lstStyle/>
          <a:p>
            <a:r>
              <a:rPr lang="es-NI" sz="2200" b="1" dirty="0" err="1" smtClean="0">
                <a:latin typeface="Arial" panose="020B0604020202020204" pitchFamily="34" charset="0"/>
                <a:cs typeface="Arial" panose="020B0604020202020204" pitchFamily="34" charset="0"/>
              </a:rPr>
              <a:t>Poynard</a:t>
            </a:r>
            <a:r>
              <a:rPr lang="es-NI" sz="2200" b="1" dirty="0" smtClean="0">
                <a:latin typeface="Arial" panose="020B0604020202020204" pitchFamily="34" charset="0"/>
                <a:cs typeface="Arial" panose="020B0604020202020204" pitchFamily="34" charset="0"/>
              </a:rPr>
              <a:t> et al. </a:t>
            </a:r>
            <a:endParaRPr lang="es-NI" dirty="0"/>
          </a:p>
          <a:p>
            <a:r>
              <a:rPr lang="es-NI" sz="2200" dirty="0" smtClean="0">
                <a:latin typeface="Arial" panose="020B0604020202020204" pitchFamily="34" charset="0"/>
                <a:cs typeface="Arial" panose="020B0604020202020204" pitchFamily="34" charset="0"/>
              </a:rPr>
              <a:t>3 cohortes</a:t>
            </a:r>
            <a:r>
              <a:rPr lang="es-NI" sz="2200" dirty="0">
                <a:latin typeface="Arial" panose="020B0604020202020204" pitchFamily="34" charset="0"/>
                <a:cs typeface="Arial" panose="020B0604020202020204" pitchFamily="34" charset="0"/>
              </a:rPr>
              <a:t> </a:t>
            </a:r>
            <a:r>
              <a:rPr lang="es-NI" sz="2200" dirty="0" smtClean="0">
                <a:latin typeface="Arial" panose="020B0604020202020204" pitchFamily="34" charset="0"/>
                <a:cs typeface="Arial" panose="020B0604020202020204" pitchFamily="34" charset="0"/>
              </a:rPr>
              <a:t>n=2235</a:t>
            </a:r>
          </a:p>
          <a:p>
            <a:pPr algn="just"/>
            <a:r>
              <a:rPr lang="es-NI" sz="2100" dirty="0" smtClean="0">
                <a:latin typeface="Arial" panose="020B0604020202020204" pitchFamily="34" charset="0"/>
                <a:cs typeface="Arial" panose="020B0604020202020204" pitchFamily="34" charset="0"/>
              </a:rPr>
              <a:t>Incremento 39% de progresión fibrosis en hombres en comparación con mujeres. (0.154 vs 0.111, P&lt; 0.001).</a:t>
            </a:r>
          </a:p>
          <a:p>
            <a:pPr algn="just"/>
            <a:r>
              <a:rPr lang="es-NI" sz="2100" dirty="0" smtClean="0">
                <a:latin typeface="Arial" panose="020B0604020202020204" pitchFamily="34" charset="0"/>
                <a:cs typeface="Arial" panose="020B0604020202020204" pitchFamily="34" charset="0"/>
              </a:rPr>
              <a:t>Duración media de progresión a cirrosis: </a:t>
            </a:r>
            <a:r>
              <a:rPr lang="es-NI" sz="2100" b="1" dirty="0" smtClean="0">
                <a:latin typeface="Arial" panose="020B0604020202020204" pitchFamily="34" charset="0"/>
                <a:cs typeface="Arial" panose="020B0604020202020204" pitchFamily="34" charset="0"/>
              </a:rPr>
              <a:t>26 años en hombres vs 36 años en mujeres. </a:t>
            </a:r>
            <a:endParaRPr lang="es-NI" sz="2100" b="1" dirty="0">
              <a:latin typeface="Arial" panose="020B0604020202020204" pitchFamily="34" charset="0"/>
              <a:cs typeface="Arial" panose="020B0604020202020204" pitchFamily="34" charset="0"/>
            </a:endParaRPr>
          </a:p>
        </p:txBody>
      </p:sp>
      <p:sp>
        <p:nvSpPr>
          <p:cNvPr id="5" name="Marcador de contenido 4"/>
          <p:cNvSpPr>
            <a:spLocks noGrp="1"/>
          </p:cNvSpPr>
          <p:nvPr>
            <p:ph sz="half" idx="2"/>
          </p:nvPr>
        </p:nvSpPr>
        <p:spPr>
          <a:xfrm>
            <a:off x="6473713" y="1842773"/>
            <a:ext cx="5181600" cy="2308493"/>
          </a:xfrm>
        </p:spPr>
        <p:txBody>
          <a:bodyPr/>
          <a:lstStyle/>
          <a:p>
            <a:r>
              <a:rPr lang="es-NI" sz="2200" b="1" dirty="0" smtClean="0">
                <a:latin typeface="Arial" panose="020B0604020202020204" pitchFamily="34" charset="0"/>
                <a:cs typeface="Arial" panose="020B0604020202020204" pitchFamily="34" charset="0"/>
              </a:rPr>
              <a:t>Wiese et al</a:t>
            </a:r>
            <a:r>
              <a:rPr lang="es-NI" sz="2200" dirty="0" smtClean="0">
                <a:latin typeface="Arial" panose="020B0604020202020204" pitchFamily="34" charset="0"/>
                <a:cs typeface="Arial" panose="020B0604020202020204" pitchFamily="34" charset="0"/>
              </a:rPr>
              <a:t>.</a:t>
            </a:r>
          </a:p>
          <a:p>
            <a:r>
              <a:rPr lang="es-NI" sz="2200" dirty="0" smtClean="0">
                <a:latin typeface="Arial" panose="020B0604020202020204" pitchFamily="34" charset="0"/>
                <a:cs typeface="Arial" panose="020B0604020202020204" pitchFamily="34" charset="0"/>
              </a:rPr>
              <a:t>n=718</a:t>
            </a:r>
            <a:endParaRPr lang="es-NI" dirty="0"/>
          </a:p>
          <a:p>
            <a:r>
              <a:rPr lang="es-NI" sz="2100" dirty="0" smtClean="0">
                <a:latin typeface="Arial" panose="020B0604020202020204" pitchFamily="34" charset="0"/>
                <a:cs typeface="Arial" panose="020B0604020202020204" pitchFamily="34" charset="0"/>
              </a:rPr>
              <a:t>Cohorte de seguimiento mujeres VHC, a 35 años.</a:t>
            </a:r>
          </a:p>
          <a:p>
            <a:pPr algn="just"/>
            <a:r>
              <a:rPr lang="es-NI" sz="2100" dirty="0" smtClean="0">
                <a:latin typeface="Arial" panose="020B0604020202020204" pitchFamily="34" charset="0"/>
                <a:cs typeface="Arial" panose="020B0604020202020204" pitchFamily="34" charset="0"/>
              </a:rPr>
              <a:t>Cirrosis en 9.3%.</a:t>
            </a:r>
          </a:p>
          <a:p>
            <a:pPr marL="0" indent="0" algn="just">
              <a:buNone/>
            </a:pPr>
            <a:endParaRPr lang="es-NI" sz="21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flipH="1">
            <a:off x="3297281" y="1617461"/>
            <a:ext cx="896208" cy="595178"/>
          </a:xfrm>
          <a:prstGeom prst="rect">
            <a:avLst/>
          </a:prstGeom>
        </p:spPr>
      </p:pic>
      <p:sp>
        <p:nvSpPr>
          <p:cNvPr id="7" name="Rectángulo 6"/>
          <p:cNvSpPr/>
          <p:nvPr/>
        </p:nvSpPr>
        <p:spPr>
          <a:xfrm>
            <a:off x="1035123" y="5978483"/>
            <a:ext cx="2262158" cy="307777"/>
          </a:xfrm>
          <a:prstGeom prst="rect">
            <a:avLst/>
          </a:prstGeom>
        </p:spPr>
        <p:txBody>
          <a:bodyPr wrap="none">
            <a:spAutoFit/>
          </a:bodyPr>
          <a:lstStyle/>
          <a:p>
            <a:r>
              <a:rPr lang="es-NI" sz="1400" b="0" i="0" u="none" strike="noStrike" baseline="0" dirty="0" err="1" smtClean="0">
                <a:latin typeface="Arial" panose="020B0604020202020204" pitchFamily="34" charset="0"/>
                <a:cs typeface="Arial" panose="020B0604020202020204" pitchFamily="34" charset="0"/>
              </a:rPr>
              <a:t>Lancet</a:t>
            </a:r>
            <a:r>
              <a:rPr lang="es-NI" sz="1400" b="0" i="0" u="none" strike="noStrike" baseline="0" dirty="0" smtClean="0">
                <a:latin typeface="Arial" panose="020B0604020202020204" pitchFamily="34" charset="0"/>
                <a:cs typeface="Arial" panose="020B0604020202020204" pitchFamily="34" charset="0"/>
              </a:rPr>
              <a:t> 1997; 349:825–32.</a:t>
            </a:r>
            <a:endParaRPr lang="es-NI" sz="1400" dirty="0">
              <a:latin typeface="Arial" panose="020B0604020202020204" pitchFamily="34" charset="0"/>
              <a:cs typeface="Arial" panose="020B0604020202020204" pitchFamily="34" charset="0"/>
            </a:endParaRPr>
          </a:p>
        </p:txBody>
      </p:sp>
      <p:sp>
        <p:nvSpPr>
          <p:cNvPr id="8" name="AutoShape 2" descr="Image result for alema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sp>
        <p:nvSpPr>
          <p:cNvPr id="9" name="AutoShape 4" descr="Image result for aleman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sp>
        <p:nvSpPr>
          <p:cNvPr id="10" name="AutoShape 6" descr="Image result for alema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pic>
        <p:nvPicPr>
          <p:cNvPr id="11" name="Imagen 10"/>
          <p:cNvPicPr>
            <a:picLocks noChangeAspect="1"/>
          </p:cNvPicPr>
          <p:nvPr/>
        </p:nvPicPr>
        <p:blipFill>
          <a:blip r:embed="rId3"/>
          <a:stretch>
            <a:fillRect/>
          </a:stretch>
        </p:blipFill>
        <p:spPr>
          <a:xfrm flipH="1">
            <a:off x="8593526" y="1617461"/>
            <a:ext cx="941975" cy="595178"/>
          </a:xfrm>
          <a:prstGeom prst="rect">
            <a:avLst/>
          </a:prstGeom>
        </p:spPr>
      </p:pic>
      <p:sp>
        <p:nvSpPr>
          <p:cNvPr id="12" name="CuadroTexto 11"/>
          <p:cNvSpPr txBox="1"/>
          <p:nvPr/>
        </p:nvSpPr>
        <p:spPr>
          <a:xfrm>
            <a:off x="6935299" y="4191912"/>
            <a:ext cx="2775119" cy="369332"/>
          </a:xfrm>
          <a:prstGeom prst="rect">
            <a:avLst/>
          </a:prstGeom>
          <a:noFill/>
          <a:ln w="38100">
            <a:solidFill>
              <a:schemeClr val="tx1"/>
            </a:solidFill>
          </a:ln>
        </p:spPr>
        <p:txBody>
          <a:bodyPr wrap="none" rtlCol="0">
            <a:spAutoFit/>
          </a:bodyPr>
          <a:lstStyle/>
          <a:p>
            <a:r>
              <a:rPr lang="es-NI" b="1" dirty="0" smtClean="0">
                <a:latin typeface="Arial" panose="020B0604020202020204" pitchFamily="34" charset="0"/>
                <a:cs typeface="Arial" panose="020B0604020202020204" pitchFamily="34" charset="0"/>
              </a:rPr>
              <a:t>Progresión enfermedad</a:t>
            </a:r>
            <a:endParaRPr lang="es-NI" b="1" dirty="0">
              <a:latin typeface="Arial" panose="020B0604020202020204" pitchFamily="34" charset="0"/>
              <a:cs typeface="Arial" panose="020B0604020202020204" pitchFamily="34" charset="0"/>
            </a:endParaRPr>
          </a:p>
        </p:txBody>
      </p:sp>
      <p:sp>
        <p:nvSpPr>
          <p:cNvPr id="15" name="CuadroTexto 14"/>
          <p:cNvSpPr txBox="1"/>
          <p:nvPr/>
        </p:nvSpPr>
        <p:spPr>
          <a:xfrm>
            <a:off x="6840632" y="5238219"/>
            <a:ext cx="2428870" cy="369332"/>
          </a:xfrm>
          <a:prstGeom prst="rect">
            <a:avLst/>
          </a:prstGeom>
          <a:noFill/>
          <a:ln w="38100">
            <a:solidFill>
              <a:schemeClr val="tx1"/>
            </a:solidFill>
          </a:ln>
        </p:spPr>
        <p:txBody>
          <a:bodyPr wrap="none" rtlCol="0">
            <a:spAutoFit/>
          </a:bodyPr>
          <a:lstStyle/>
          <a:p>
            <a:r>
              <a:rPr lang="es-NI" b="1" dirty="0" smtClean="0">
                <a:latin typeface="Arial" panose="020B0604020202020204" pitchFamily="34" charset="0"/>
                <a:cs typeface="Arial" panose="020B0604020202020204" pitchFamily="34" charset="0"/>
              </a:rPr>
              <a:t>Estado reproductivo</a:t>
            </a:r>
            <a:endParaRPr lang="es-NI" b="1" dirty="0">
              <a:latin typeface="Arial" panose="020B0604020202020204" pitchFamily="34" charset="0"/>
              <a:cs typeface="Arial" panose="020B0604020202020204" pitchFamily="34" charset="0"/>
            </a:endParaRPr>
          </a:p>
        </p:txBody>
      </p:sp>
      <p:sp>
        <p:nvSpPr>
          <p:cNvPr id="16" name="CuadroTexto 15"/>
          <p:cNvSpPr txBox="1"/>
          <p:nvPr/>
        </p:nvSpPr>
        <p:spPr>
          <a:xfrm>
            <a:off x="3993236" y="5238219"/>
            <a:ext cx="2514450" cy="923330"/>
          </a:xfrm>
          <a:prstGeom prst="rect">
            <a:avLst/>
          </a:prstGeom>
          <a:noFill/>
          <a:ln w="38100">
            <a:solidFill>
              <a:schemeClr val="tx1"/>
            </a:solidFill>
          </a:ln>
        </p:spPr>
        <p:txBody>
          <a:bodyPr wrap="square" rtlCol="0">
            <a:spAutoFit/>
          </a:bodyPr>
          <a:lstStyle/>
          <a:p>
            <a:pPr algn="ctr"/>
            <a:r>
              <a:rPr lang="es-NI" b="1" dirty="0" smtClean="0">
                <a:latin typeface="Arial" panose="020B0604020202020204" pitchFamily="34" charset="0"/>
                <a:cs typeface="Arial" panose="020B0604020202020204" pitchFamily="34" charset="0"/>
              </a:rPr>
              <a:t>Lento</a:t>
            </a:r>
          </a:p>
          <a:p>
            <a:pPr algn="ctr"/>
            <a:r>
              <a:rPr lang="es-NI" dirty="0" smtClean="0">
                <a:latin typeface="Arial" panose="020B0604020202020204" pitchFamily="34" charset="0"/>
                <a:cs typeface="Arial" panose="020B0604020202020204" pitchFamily="34" charset="0"/>
              </a:rPr>
              <a:t>Edad reproductiva</a:t>
            </a:r>
          </a:p>
          <a:p>
            <a:pPr algn="ctr"/>
            <a:endParaRPr lang="es-NI" dirty="0"/>
          </a:p>
        </p:txBody>
      </p:sp>
      <p:sp>
        <p:nvSpPr>
          <p:cNvPr id="17" name="CuadroTexto 16"/>
          <p:cNvSpPr txBox="1"/>
          <p:nvPr/>
        </p:nvSpPr>
        <p:spPr>
          <a:xfrm>
            <a:off x="9535501" y="5199689"/>
            <a:ext cx="2416046" cy="646331"/>
          </a:xfrm>
          <a:prstGeom prst="rect">
            <a:avLst/>
          </a:prstGeom>
          <a:noFill/>
          <a:ln w="38100">
            <a:solidFill>
              <a:schemeClr val="tx1"/>
            </a:solidFill>
          </a:ln>
        </p:spPr>
        <p:txBody>
          <a:bodyPr wrap="none" rtlCol="0">
            <a:spAutoFit/>
          </a:bodyPr>
          <a:lstStyle/>
          <a:p>
            <a:pPr algn="ctr"/>
            <a:r>
              <a:rPr lang="es-NI" b="1" dirty="0" smtClean="0">
                <a:latin typeface="Arial" panose="020B0604020202020204" pitchFamily="34" charset="0"/>
                <a:cs typeface="Arial" panose="020B0604020202020204" pitchFamily="34" charset="0"/>
              </a:rPr>
              <a:t>Incremento</a:t>
            </a:r>
          </a:p>
          <a:p>
            <a:r>
              <a:rPr lang="es-NI" dirty="0" smtClean="0">
                <a:latin typeface="Arial" panose="020B0604020202020204" pitchFamily="34" charset="0"/>
                <a:cs typeface="Arial" panose="020B0604020202020204" pitchFamily="34" charset="0"/>
              </a:rPr>
              <a:t>Después menopausia</a:t>
            </a:r>
            <a:endParaRPr lang="es-NI" dirty="0">
              <a:latin typeface="Arial" panose="020B0604020202020204" pitchFamily="34" charset="0"/>
              <a:cs typeface="Arial" panose="020B0604020202020204" pitchFamily="34" charset="0"/>
            </a:endParaRPr>
          </a:p>
        </p:txBody>
      </p:sp>
      <p:cxnSp>
        <p:nvCxnSpPr>
          <p:cNvPr id="26" name="Conector recto de flecha 25"/>
          <p:cNvCxnSpPr>
            <a:stCxn id="12" idx="2"/>
          </p:cNvCxnSpPr>
          <p:nvPr/>
        </p:nvCxnSpPr>
        <p:spPr>
          <a:xfrm flipH="1">
            <a:off x="8319752" y="4561244"/>
            <a:ext cx="3107" cy="5387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1035123" y="6291717"/>
            <a:ext cx="1537600" cy="307777"/>
          </a:xfrm>
          <a:prstGeom prst="rect">
            <a:avLst/>
          </a:prstGeom>
        </p:spPr>
        <p:txBody>
          <a:bodyPr wrap="none">
            <a:spAutoFit/>
          </a:bodyPr>
          <a:lstStyle/>
          <a:p>
            <a:r>
              <a:rPr lang="es-NI" sz="1400" b="0" i="0" u="none" strike="noStrike" baseline="0" dirty="0" err="1" smtClean="0">
                <a:latin typeface="Arial" panose="020B0604020202020204" pitchFamily="34" charset="0"/>
                <a:cs typeface="Arial" panose="020B0604020202020204" pitchFamily="34" charset="0"/>
              </a:rPr>
              <a:t>Hepatology</a:t>
            </a:r>
            <a:r>
              <a:rPr lang="es-NI" sz="1400" b="0" i="0" u="none" strike="noStrike" baseline="0" dirty="0" smtClean="0">
                <a:latin typeface="Arial" panose="020B0604020202020204" pitchFamily="34" charset="0"/>
                <a:cs typeface="Arial" panose="020B0604020202020204" pitchFamily="34" charset="0"/>
              </a:rPr>
              <a:t> 2013</a:t>
            </a:r>
            <a:endParaRPr lang="es-NI" sz="1400" dirty="0">
              <a:latin typeface="Arial" panose="020B0604020202020204" pitchFamily="34" charset="0"/>
              <a:cs typeface="Arial" panose="020B0604020202020204" pitchFamily="34" charset="0"/>
            </a:endParaRPr>
          </a:p>
        </p:txBody>
      </p:sp>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21" name="Imagen 6" descr="INCMNSZ AZU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255155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6834"/>
            <a:ext cx="10515600" cy="1325563"/>
          </a:xfrm>
        </p:spPr>
        <p:txBody>
          <a:bodyPr/>
          <a:lstStyle/>
          <a:p>
            <a:pPr algn="ctr"/>
            <a:r>
              <a:rPr lang="es-NI" dirty="0" smtClean="0">
                <a:latin typeface="Arial" panose="020B0604020202020204" pitchFamily="34" charset="0"/>
                <a:cs typeface="Arial" panose="020B0604020202020204" pitchFamily="34" charset="0"/>
              </a:rPr>
              <a:t>Efectos de los Estrógenos</a:t>
            </a:r>
            <a:endParaRPr lang="es-NI" dirty="0"/>
          </a:p>
        </p:txBody>
      </p:sp>
      <p:sp>
        <p:nvSpPr>
          <p:cNvPr id="3" name="Marcador de contenido 2"/>
          <p:cNvSpPr>
            <a:spLocks noGrp="1"/>
          </p:cNvSpPr>
          <p:nvPr>
            <p:ph idx="1"/>
          </p:nvPr>
        </p:nvSpPr>
        <p:spPr>
          <a:xfrm>
            <a:off x="5100172" y="2208549"/>
            <a:ext cx="6262867" cy="2066437"/>
          </a:xfrm>
        </p:spPr>
        <p:txBody>
          <a:bodyPr>
            <a:normAutofit/>
          </a:bodyPr>
          <a:lstStyle/>
          <a:p>
            <a:r>
              <a:rPr lang="es-NI" sz="2400" dirty="0" smtClean="0">
                <a:latin typeface="Arial" panose="020B0604020202020204" pitchFamily="34" charset="0"/>
                <a:cs typeface="Arial" panose="020B0604020202020204" pitchFamily="34" charset="0"/>
              </a:rPr>
              <a:t>Estrés oxidativo en hepatocitos</a:t>
            </a:r>
          </a:p>
          <a:p>
            <a:r>
              <a:rPr lang="es-NI" sz="2400" dirty="0" smtClean="0">
                <a:latin typeface="Arial" panose="020B0604020202020204" pitchFamily="34" charset="0"/>
                <a:cs typeface="Arial" panose="020B0604020202020204" pitchFamily="34" charset="0"/>
              </a:rPr>
              <a:t>Daño por inflamación</a:t>
            </a:r>
          </a:p>
          <a:p>
            <a:r>
              <a:rPr lang="es-NI" sz="2400" dirty="0" smtClean="0">
                <a:latin typeface="Arial" panose="020B0604020202020204" pitchFamily="34" charset="0"/>
                <a:cs typeface="Arial" panose="020B0604020202020204" pitchFamily="34" charset="0"/>
              </a:rPr>
              <a:t>Muerte celular</a:t>
            </a:r>
            <a:endParaRPr lang="es-NI" sz="2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2791988" y="1690688"/>
            <a:ext cx="2027416" cy="1477609"/>
          </a:xfrm>
          <a:prstGeom prst="rect">
            <a:avLst/>
          </a:prstGeom>
        </p:spPr>
      </p:pic>
      <p:pic>
        <p:nvPicPr>
          <p:cNvPr id="717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60" y="1027906"/>
            <a:ext cx="1824999" cy="1847740"/>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curvada hacia arriba 4"/>
          <p:cNvSpPr/>
          <p:nvPr/>
        </p:nvSpPr>
        <p:spPr>
          <a:xfrm>
            <a:off x="1760605" y="3198874"/>
            <a:ext cx="1519707" cy="96225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solidFill>
                <a:schemeClr val="tx1"/>
              </a:solidFill>
            </a:endParaRPr>
          </a:p>
        </p:txBody>
      </p:sp>
      <p:cxnSp>
        <p:nvCxnSpPr>
          <p:cNvPr id="13" name="Conector recto de flecha 12"/>
          <p:cNvCxnSpPr/>
          <p:nvPr/>
        </p:nvCxnSpPr>
        <p:spPr>
          <a:xfrm>
            <a:off x="8156461" y="3397184"/>
            <a:ext cx="7234" cy="6564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7337968" y="4215290"/>
            <a:ext cx="1636987" cy="461665"/>
          </a:xfrm>
          <a:prstGeom prst="rect">
            <a:avLst/>
          </a:prstGeom>
          <a:noFill/>
        </p:spPr>
        <p:txBody>
          <a:bodyPr wrap="none" rtlCol="0">
            <a:spAutoFit/>
          </a:bodyPr>
          <a:lstStyle/>
          <a:p>
            <a:r>
              <a:rPr lang="es-NI" sz="2400" b="1" dirty="0" smtClean="0">
                <a:latin typeface="Arial" panose="020B0604020202020204" pitchFamily="34" charset="0"/>
                <a:cs typeface="Arial" panose="020B0604020202020204" pitchFamily="34" charset="0"/>
              </a:rPr>
              <a:t>FIBROSIS</a:t>
            </a:r>
            <a:endParaRPr lang="es-NI" sz="2400" b="1" dirty="0">
              <a:latin typeface="Arial" panose="020B0604020202020204" pitchFamily="34" charset="0"/>
              <a:cs typeface="Arial" panose="020B0604020202020204" pitchFamily="34" charset="0"/>
            </a:endParaRPr>
          </a:p>
        </p:txBody>
      </p:sp>
      <p:sp>
        <p:nvSpPr>
          <p:cNvPr id="16" name="CuadroTexto 15"/>
          <p:cNvSpPr txBox="1"/>
          <p:nvPr/>
        </p:nvSpPr>
        <p:spPr>
          <a:xfrm>
            <a:off x="1710825" y="5284597"/>
            <a:ext cx="8989962" cy="769441"/>
          </a:xfrm>
          <a:prstGeom prst="rect">
            <a:avLst/>
          </a:prstGeom>
          <a:noFill/>
          <a:ln w="57150">
            <a:solidFill>
              <a:srgbClr val="00B0F0"/>
            </a:solidFill>
          </a:ln>
        </p:spPr>
        <p:txBody>
          <a:bodyPr wrap="none" rtlCol="0">
            <a:spAutoFit/>
          </a:bodyPr>
          <a:lstStyle/>
          <a:p>
            <a:r>
              <a:rPr lang="es-NI" sz="2200" dirty="0" smtClean="0">
                <a:latin typeface="Arial" panose="020B0604020202020204" pitchFamily="34" charset="0"/>
                <a:cs typeface="Arial" panose="020B0604020202020204" pitchFamily="34" charset="0"/>
              </a:rPr>
              <a:t>Rol de supresi</a:t>
            </a:r>
            <a:r>
              <a:rPr lang="es-ES" sz="2200" dirty="0" err="1" smtClean="0">
                <a:latin typeface="Arial" panose="020B0604020202020204" pitchFamily="34" charset="0"/>
                <a:cs typeface="Arial" panose="020B0604020202020204" pitchFamily="34" charset="0"/>
              </a:rPr>
              <a:t>ón</a:t>
            </a:r>
            <a:r>
              <a:rPr lang="es-NI" sz="2200" dirty="0" smtClean="0">
                <a:latin typeface="Arial" panose="020B0604020202020204" pitchFamily="34" charset="0"/>
                <a:cs typeface="Arial" panose="020B0604020202020204" pitchFamily="34" charset="0"/>
              </a:rPr>
              <a:t> en hepatocarcinogénesis</a:t>
            </a:r>
          </a:p>
          <a:p>
            <a:r>
              <a:rPr lang="es-NI" sz="2200" dirty="0" smtClean="0">
                <a:latin typeface="Arial" panose="020B0604020202020204" pitchFamily="34" charset="0"/>
                <a:cs typeface="Arial" panose="020B0604020202020204" pitchFamily="34" charset="0"/>
              </a:rPr>
              <a:t>In vitro: Estradiol inhibe la activación de células hepáticas estrelladas. </a:t>
            </a:r>
            <a:endParaRPr lang="es-NI" sz="2200" dirty="0">
              <a:latin typeface="Arial" panose="020B0604020202020204" pitchFamily="34" charset="0"/>
              <a:cs typeface="Arial" panose="020B0604020202020204" pitchFamily="34" charset="0"/>
            </a:endParaRPr>
          </a:p>
        </p:txBody>
      </p:sp>
      <p:sp>
        <p:nvSpPr>
          <p:cNvPr id="6" name="CuadroTexto 5"/>
          <p:cNvSpPr txBox="1"/>
          <p:nvPr/>
        </p:nvSpPr>
        <p:spPr>
          <a:xfrm>
            <a:off x="6738551" y="1548062"/>
            <a:ext cx="1640193" cy="461665"/>
          </a:xfrm>
          <a:prstGeom prst="rect">
            <a:avLst/>
          </a:prstGeom>
          <a:solidFill>
            <a:srgbClr val="FFC000"/>
          </a:solidFill>
        </p:spPr>
        <p:txBody>
          <a:bodyPr wrap="none" rtlCol="0">
            <a:spAutoFit/>
          </a:bodyPr>
          <a:lstStyle/>
          <a:p>
            <a:r>
              <a:rPr lang="es-MX" sz="2400" dirty="0" smtClean="0">
                <a:latin typeface="Arial" panose="020B0604020202020204" pitchFamily="34" charset="0"/>
                <a:cs typeface="Arial" panose="020B0604020202020204" pitchFamily="34" charset="0"/>
              </a:rPr>
              <a:t>Protección</a:t>
            </a:r>
            <a:endParaRPr lang="es-ES" sz="2400" dirty="0">
              <a:latin typeface="Arial" panose="020B0604020202020204" pitchFamily="34" charset="0"/>
              <a:cs typeface="Arial" panose="020B0604020202020204" pitchFamily="34" charset="0"/>
            </a:endParaRPr>
          </a:p>
        </p:txBody>
      </p:sp>
      <p:sp>
        <p:nvSpPr>
          <p:cNvPr id="7" name="Rectángulo 6"/>
          <p:cNvSpPr/>
          <p:nvPr/>
        </p:nvSpPr>
        <p:spPr>
          <a:xfrm>
            <a:off x="355522" y="6251946"/>
            <a:ext cx="4592924" cy="456343"/>
          </a:xfrm>
          <a:prstGeom prst="rect">
            <a:avLst/>
          </a:prstGeom>
        </p:spPr>
        <p:txBody>
          <a:bodyPr wrap="none">
            <a:spAutoFit/>
          </a:bodyPr>
          <a:lstStyle/>
          <a:p>
            <a:pPr lvl="0" algn="just">
              <a:lnSpc>
                <a:spcPct val="200000"/>
              </a:lnSpc>
              <a:spcAft>
                <a:spcPts val="0"/>
              </a:spcAft>
              <a:buSzPts val="1100"/>
            </a:pPr>
            <a:r>
              <a:rPr lang="es-NI" sz="1400" dirty="0" err="1" smtClean="0">
                <a:latin typeface="Arial" panose="020B0604020202020204" pitchFamily="34" charset="0"/>
                <a:ea typeface="Calibri" panose="020F0502020204030204" pitchFamily="34" charset="0"/>
                <a:cs typeface="Times New Roman" panose="02020603050405020304" pitchFamily="18" charset="0"/>
              </a:rPr>
              <a:t>Buzzetti</a:t>
            </a:r>
            <a:r>
              <a:rPr lang="es-NI" sz="1400" dirty="0" smtClean="0">
                <a:latin typeface="Arial" panose="020B0604020202020204" pitchFamily="34" charset="0"/>
                <a:ea typeface="Calibri" panose="020F0502020204030204" pitchFamily="34" charset="0"/>
                <a:cs typeface="Times New Roman" panose="02020603050405020304" pitchFamily="18" charset="0"/>
              </a:rPr>
              <a:t>, E. et al. </a:t>
            </a:r>
            <a:r>
              <a:rPr lang="es-ES" sz="1400" u="sng" dirty="0" err="1">
                <a:latin typeface="Arial" panose="020B0604020202020204" pitchFamily="34" charset="0"/>
                <a:cs typeface="Arial" panose="020B0604020202020204" pitchFamily="34" charset="0"/>
                <a:hlinkClick r:id="rId5" tooltip="Pharmacological research."/>
              </a:rPr>
              <a:t>Pharmacol</a:t>
            </a:r>
            <a:r>
              <a:rPr lang="es-ES" sz="1400" u="sng" dirty="0">
                <a:latin typeface="Arial" panose="020B0604020202020204" pitchFamily="34" charset="0"/>
                <a:cs typeface="Arial" panose="020B0604020202020204" pitchFamily="34" charset="0"/>
                <a:hlinkClick r:id="rId5" tooltip="Pharmacological research."/>
              </a:rPr>
              <a:t> Res.</a:t>
            </a:r>
            <a:r>
              <a:rPr lang="es-ES" sz="1400" dirty="0">
                <a:latin typeface="Arial" panose="020B0604020202020204" pitchFamily="34" charset="0"/>
                <a:cs typeface="Arial" panose="020B0604020202020204" pitchFamily="34" charset="0"/>
              </a:rPr>
              <a:t> 2017 Jun;120:97-108</a:t>
            </a:r>
            <a:endParaRPr lang="es-E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013" y="19838"/>
            <a:ext cx="1062893" cy="1062893"/>
          </a:xfrm>
          <a:prstGeom prst="rect">
            <a:avLst/>
          </a:prstGeom>
        </p:spPr>
      </p:pic>
      <p:pic>
        <p:nvPicPr>
          <p:cNvPr id="18" name="Imagen 6" descr="INCMNSZ AZUL.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36821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NI" b="1" dirty="0" smtClean="0">
                <a:latin typeface="Arial" panose="020B0604020202020204" pitchFamily="34" charset="0"/>
                <a:cs typeface="Arial" panose="020B0604020202020204" pitchFamily="34" charset="0"/>
              </a:rPr>
              <a:t>Efectos de los Estrógenos</a:t>
            </a:r>
            <a:endParaRPr lang="es-NI" b="1" dirty="0"/>
          </a:p>
        </p:txBody>
      </p:sp>
      <p:pic>
        <p:nvPicPr>
          <p:cNvPr id="5" name="Marcador de contenido 4"/>
          <p:cNvPicPr>
            <a:picLocks noGrp="1" noChangeAspect="1"/>
          </p:cNvPicPr>
          <p:nvPr>
            <p:ph idx="1"/>
          </p:nvPr>
        </p:nvPicPr>
        <p:blipFill>
          <a:blip r:embed="rId2"/>
          <a:stretch>
            <a:fillRect/>
          </a:stretch>
        </p:blipFill>
        <p:spPr>
          <a:xfrm>
            <a:off x="952500" y="1755257"/>
            <a:ext cx="10515600" cy="1312460"/>
          </a:xfrm>
          <a:prstGeom prst="rect">
            <a:avLst/>
          </a:prstGeom>
          <a:ln>
            <a:solidFill>
              <a:schemeClr val="tx1"/>
            </a:solidFill>
          </a:ln>
        </p:spPr>
      </p:pic>
      <p:sp>
        <p:nvSpPr>
          <p:cNvPr id="4" name="Rectángulo 3"/>
          <p:cNvSpPr/>
          <p:nvPr/>
        </p:nvSpPr>
        <p:spPr>
          <a:xfrm>
            <a:off x="952500" y="6333557"/>
            <a:ext cx="2779928" cy="307777"/>
          </a:xfrm>
          <a:prstGeom prst="rect">
            <a:avLst/>
          </a:prstGeom>
        </p:spPr>
        <p:txBody>
          <a:bodyPr wrap="none">
            <a:spAutoFit/>
          </a:bodyPr>
          <a:lstStyle/>
          <a:p>
            <a:r>
              <a:rPr lang="es-ES" sz="1400" dirty="0" err="1">
                <a:solidFill>
                  <a:srgbClr val="231F20"/>
                </a:solidFill>
                <a:latin typeface="Arial" panose="020B0604020202020204" pitchFamily="34" charset="0"/>
                <a:cs typeface="Arial" panose="020B0604020202020204" pitchFamily="34" charset="0"/>
              </a:rPr>
              <a:t>H</a:t>
            </a:r>
            <a:r>
              <a:rPr lang="es-ES" sz="1400" dirty="0" err="1" smtClean="0">
                <a:solidFill>
                  <a:srgbClr val="231F20"/>
                </a:solidFill>
                <a:latin typeface="Arial" panose="020B0604020202020204" pitchFamily="34" charset="0"/>
                <a:cs typeface="Arial" panose="020B0604020202020204" pitchFamily="34" charset="0"/>
              </a:rPr>
              <a:t>epatology</a:t>
            </a:r>
            <a:r>
              <a:rPr lang="es-ES" sz="1400" dirty="0" smtClean="0">
                <a:solidFill>
                  <a:srgbClr val="231F20"/>
                </a:solidFill>
                <a:latin typeface="Arial" panose="020B0604020202020204" pitchFamily="34" charset="0"/>
                <a:cs typeface="Arial" panose="020B0604020202020204" pitchFamily="34" charset="0"/>
              </a:rPr>
              <a:t> 2004;40:1426 –1433</a:t>
            </a:r>
            <a:endParaRPr lang="es-ES" sz="1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1166000" y="3239855"/>
            <a:ext cx="4839383" cy="2948462"/>
          </a:xfrm>
          <a:prstGeom prst="rect">
            <a:avLst/>
          </a:prstGeom>
        </p:spPr>
      </p:pic>
      <p:sp>
        <p:nvSpPr>
          <p:cNvPr id="14" name="CuadroTexto 13"/>
          <p:cNvSpPr txBox="1"/>
          <p:nvPr/>
        </p:nvSpPr>
        <p:spPr>
          <a:xfrm rot="16200000">
            <a:off x="890076" y="4364382"/>
            <a:ext cx="1298753" cy="307777"/>
          </a:xfrm>
          <a:prstGeom prst="rect">
            <a:avLst/>
          </a:prstGeom>
          <a:solidFill>
            <a:schemeClr val="bg1"/>
          </a:solidFill>
        </p:spPr>
        <p:txBody>
          <a:bodyPr wrap="none" rtlCol="0">
            <a:spAutoFit/>
          </a:bodyPr>
          <a:lstStyle/>
          <a:p>
            <a:r>
              <a:rPr lang="es-MX" sz="1400" dirty="0" smtClean="0">
                <a:latin typeface="Arial" panose="020B0604020202020204" pitchFamily="34" charset="0"/>
                <a:cs typeface="Arial" panose="020B0604020202020204" pitchFamily="34" charset="0"/>
              </a:rPr>
              <a:t>% sin F2F3F4</a:t>
            </a:r>
            <a:endParaRPr lang="es-ES" sz="1400" dirty="0">
              <a:latin typeface="Arial" panose="020B0604020202020204" pitchFamily="34" charset="0"/>
              <a:cs typeface="Arial" panose="020B0604020202020204" pitchFamily="34" charset="0"/>
            </a:endParaRPr>
          </a:p>
        </p:txBody>
      </p:sp>
      <p:sp>
        <p:nvSpPr>
          <p:cNvPr id="15" name="CuadroTexto 14"/>
          <p:cNvSpPr txBox="1"/>
          <p:nvPr/>
        </p:nvSpPr>
        <p:spPr>
          <a:xfrm>
            <a:off x="2042758" y="5865479"/>
            <a:ext cx="2682145" cy="523220"/>
          </a:xfrm>
          <a:prstGeom prst="rect">
            <a:avLst/>
          </a:prstGeom>
          <a:solidFill>
            <a:schemeClr val="bg1"/>
          </a:solidFill>
        </p:spPr>
        <p:txBody>
          <a:bodyPr wrap="none" rtlCol="0">
            <a:spAutoFit/>
          </a:bodyPr>
          <a:lstStyle/>
          <a:p>
            <a:pPr algn="ctr"/>
            <a:r>
              <a:rPr lang="es-MX" sz="1400" dirty="0" smtClean="0">
                <a:latin typeface="Arial" panose="020B0604020202020204" pitchFamily="34" charset="0"/>
                <a:cs typeface="Arial" panose="020B0604020202020204" pitchFamily="34" charset="0"/>
              </a:rPr>
              <a:t>Duración de la hepatitis crónica</a:t>
            </a:r>
          </a:p>
          <a:p>
            <a:pPr algn="ctr"/>
            <a:r>
              <a:rPr lang="es-MX" sz="1400" dirty="0" smtClean="0">
                <a:latin typeface="Arial" panose="020B0604020202020204" pitchFamily="34" charset="0"/>
                <a:cs typeface="Arial" panose="020B0604020202020204" pitchFamily="34" charset="0"/>
              </a:rPr>
              <a:t>C ( años)</a:t>
            </a:r>
            <a:endParaRPr lang="es-ES" sz="1400" dirty="0">
              <a:latin typeface="Arial" panose="020B0604020202020204" pitchFamily="34" charset="0"/>
              <a:cs typeface="Arial" panose="020B0604020202020204" pitchFamily="34" charset="0"/>
            </a:endParaRPr>
          </a:p>
        </p:txBody>
      </p:sp>
      <p:sp>
        <p:nvSpPr>
          <p:cNvPr id="11" name="CuadroTexto 10"/>
          <p:cNvSpPr txBox="1"/>
          <p:nvPr/>
        </p:nvSpPr>
        <p:spPr>
          <a:xfrm>
            <a:off x="4457683" y="4043350"/>
            <a:ext cx="1814920" cy="523220"/>
          </a:xfrm>
          <a:prstGeom prst="rect">
            <a:avLst/>
          </a:prstGeom>
          <a:solidFill>
            <a:schemeClr val="bg1"/>
          </a:solidFill>
        </p:spPr>
        <p:txBody>
          <a:bodyPr wrap="none" rtlCol="0">
            <a:spAutoFit/>
          </a:bodyPr>
          <a:lstStyle/>
          <a:p>
            <a:pPr algn="ctr"/>
            <a:r>
              <a:rPr lang="es-MX" sz="1400" dirty="0" smtClean="0">
                <a:latin typeface="Arial" panose="020B0604020202020204" pitchFamily="34" charset="0"/>
                <a:cs typeface="Arial" panose="020B0604020202020204" pitchFamily="34" charset="0"/>
              </a:rPr>
              <a:t>Menopausia con</a:t>
            </a:r>
          </a:p>
          <a:p>
            <a:pPr algn="ctr"/>
            <a:r>
              <a:rPr lang="es-MX" sz="1400" dirty="0">
                <a:latin typeface="Arial" panose="020B0604020202020204" pitchFamily="34" charset="0"/>
                <a:cs typeface="Arial" panose="020B0604020202020204" pitchFamily="34" charset="0"/>
              </a:rPr>
              <a:t>r</a:t>
            </a:r>
            <a:r>
              <a:rPr lang="es-MX" sz="1400" dirty="0" smtClean="0">
                <a:latin typeface="Arial" panose="020B0604020202020204" pitchFamily="34" charset="0"/>
                <a:cs typeface="Arial" panose="020B0604020202020204" pitchFamily="34" charset="0"/>
              </a:rPr>
              <a:t>eemplazo hormonal</a:t>
            </a:r>
            <a:endParaRPr lang="es-ES" sz="1400" dirty="0">
              <a:latin typeface="Arial" panose="020B0604020202020204" pitchFamily="34" charset="0"/>
              <a:cs typeface="Arial" panose="020B0604020202020204" pitchFamily="34" charset="0"/>
            </a:endParaRPr>
          </a:p>
        </p:txBody>
      </p:sp>
      <p:sp>
        <p:nvSpPr>
          <p:cNvPr id="16" name="CuadroTexto 15"/>
          <p:cNvSpPr txBox="1"/>
          <p:nvPr/>
        </p:nvSpPr>
        <p:spPr>
          <a:xfrm>
            <a:off x="4526779" y="4954414"/>
            <a:ext cx="1814920" cy="523220"/>
          </a:xfrm>
          <a:prstGeom prst="rect">
            <a:avLst/>
          </a:prstGeom>
          <a:solidFill>
            <a:schemeClr val="bg1"/>
          </a:solidFill>
        </p:spPr>
        <p:txBody>
          <a:bodyPr wrap="none" rtlCol="0">
            <a:spAutoFit/>
          </a:bodyPr>
          <a:lstStyle/>
          <a:p>
            <a:pPr algn="ctr"/>
            <a:r>
              <a:rPr lang="es-MX" sz="1400" dirty="0" smtClean="0">
                <a:latin typeface="Arial" panose="020B0604020202020204" pitchFamily="34" charset="0"/>
                <a:cs typeface="Arial" panose="020B0604020202020204" pitchFamily="34" charset="0"/>
              </a:rPr>
              <a:t>Menopausia sin</a:t>
            </a:r>
          </a:p>
          <a:p>
            <a:pPr algn="ctr"/>
            <a:r>
              <a:rPr lang="es-MX" sz="1400" dirty="0">
                <a:latin typeface="Arial" panose="020B0604020202020204" pitchFamily="34" charset="0"/>
                <a:cs typeface="Arial" panose="020B0604020202020204" pitchFamily="34" charset="0"/>
              </a:rPr>
              <a:t>r</a:t>
            </a:r>
            <a:r>
              <a:rPr lang="es-MX" sz="1400" dirty="0" smtClean="0">
                <a:latin typeface="Arial" panose="020B0604020202020204" pitchFamily="34" charset="0"/>
                <a:cs typeface="Arial" panose="020B0604020202020204" pitchFamily="34" charset="0"/>
              </a:rPr>
              <a:t>eemplazo hormonal</a:t>
            </a:r>
            <a:endParaRPr lang="es-ES" sz="1400" dirty="0">
              <a:latin typeface="Arial" panose="020B0604020202020204" pitchFamily="34" charset="0"/>
              <a:cs typeface="Arial" panose="020B0604020202020204" pitchFamily="34" charset="0"/>
            </a:endParaRPr>
          </a:p>
        </p:txBody>
      </p:sp>
      <p:sp>
        <p:nvSpPr>
          <p:cNvPr id="17" name="CuadroTexto 16"/>
          <p:cNvSpPr txBox="1"/>
          <p:nvPr/>
        </p:nvSpPr>
        <p:spPr>
          <a:xfrm>
            <a:off x="6540441" y="3868894"/>
            <a:ext cx="5269391" cy="1200329"/>
          </a:xfrm>
          <a:prstGeom prst="rect">
            <a:avLst/>
          </a:prstGeom>
          <a:noFill/>
          <a:ln w="38100">
            <a:solidFill>
              <a:srgbClr val="D60093"/>
            </a:solidFill>
          </a:ln>
        </p:spPr>
        <p:txBody>
          <a:bodyPr wrap="none" rtlCol="0">
            <a:spAutoFit/>
          </a:bodyPr>
          <a:lstStyle/>
          <a:p>
            <a:pPr marL="285750" indent="-285750">
              <a:buFont typeface="Arial" panose="020B0604020202020204" pitchFamily="34" charset="0"/>
              <a:buChar char="•"/>
            </a:pPr>
            <a:r>
              <a:rPr lang="es-MX" dirty="0" smtClean="0">
                <a:latin typeface="Arial" panose="020B0604020202020204" pitchFamily="34" charset="0"/>
                <a:cs typeface="Arial" panose="020B0604020202020204" pitchFamily="34" charset="0"/>
              </a:rPr>
              <a:t>Historia de embarazo o terapia de reemplazo</a:t>
            </a:r>
          </a:p>
          <a:p>
            <a:r>
              <a:rPr lang="es-MX" dirty="0">
                <a:latin typeface="Arial" panose="020B0604020202020204" pitchFamily="34" charset="0"/>
                <a:cs typeface="Arial" panose="020B0604020202020204" pitchFamily="34" charset="0"/>
              </a:rPr>
              <a:t>h</a:t>
            </a:r>
            <a:r>
              <a:rPr lang="es-MX" dirty="0" smtClean="0">
                <a:latin typeface="Arial" panose="020B0604020202020204" pitchFamily="34" charset="0"/>
                <a:cs typeface="Arial" panose="020B0604020202020204" pitchFamily="34" charset="0"/>
              </a:rPr>
              <a:t>ormonal: </a:t>
            </a:r>
            <a:r>
              <a:rPr lang="es-MX" b="1" dirty="0" smtClean="0">
                <a:latin typeface="Arial" panose="020B0604020202020204" pitchFamily="34" charset="0"/>
                <a:cs typeface="Arial" panose="020B0604020202020204" pitchFamily="34" charset="0"/>
              </a:rPr>
              <a:t>menor progresión fibrosis</a:t>
            </a:r>
            <a:r>
              <a:rPr lang="es-MX"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MX" dirty="0" smtClean="0">
                <a:latin typeface="Arial" panose="020B0604020202020204" pitchFamily="34" charset="0"/>
                <a:cs typeface="Arial" panose="020B0604020202020204" pitchFamily="34" charset="0"/>
              </a:rPr>
              <a:t>Mujeres con historia de anticonceptivos orales </a:t>
            </a:r>
          </a:p>
          <a:p>
            <a:r>
              <a:rPr lang="es-MX" dirty="0">
                <a:latin typeface="Arial" panose="020B0604020202020204" pitchFamily="34" charset="0"/>
                <a:cs typeface="Arial" panose="020B0604020202020204" pitchFamily="34" charset="0"/>
              </a:rPr>
              <a:t>t</a:t>
            </a:r>
            <a:r>
              <a:rPr lang="es-MX" dirty="0" smtClean="0">
                <a:latin typeface="Arial" panose="020B0604020202020204" pitchFamily="34" charset="0"/>
                <a:cs typeface="Arial" panose="020B0604020202020204" pitchFamily="34" charset="0"/>
              </a:rPr>
              <a:t>ienen menores puntajes de fibrosis.</a:t>
            </a: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9" name="Imagen 6" descr="INCMNSZ AZU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4229442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6"/>
            <a:ext cx="10515600" cy="2300898"/>
          </a:xfrm>
        </p:spPr>
        <p:txBody>
          <a:bodyPr>
            <a:normAutofit/>
          </a:bodyPr>
          <a:lstStyle/>
          <a:p>
            <a:pPr algn="just"/>
            <a:r>
              <a:rPr lang="es-NI" sz="2400" dirty="0" smtClean="0">
                <a:latin typeface="Arial" panose="020B0604020202020204" pitchFamily="34" charset="0"/>
                <a:cs typeface="Arial" panose="020B0604020202020204" pitchFamily="34" charset="0"/>
              </a:rPr>
              <a:t>El embarazo no afecta la historia natural de la infección crónica por VHC. </a:t>
            </a:r>
          </a:p>
          <a:p>
            <a:pPr algn="just"/>
            <a:r>
              <a:rPr lang="es-NI" sz="2400" dirty="0" smtClean="0">
                <a:latin typeface="Arial" panose="020B0604020202020204" pitchFamily="34" charset="0"/>
                <a:cs typeface="Arial" panose="020B0604020202020204" pitchFamily="34" charset="0"/>
              </a:rPr>
              <a:t>Durante el embarazo disminución temporal de los niveles de transaminasas y la carga viral puede fluctuar.</a:t>
            </a:r>
          </a:p>
          <a:p>
            <a:pPr algn="just"/>
            <a:r>
              <a:rPr lang="es-NI" sz="2400" dirty="0" smtClean="0">
                <a:latin typeface="Arial" panose="020B0604020202020204" pitchFamily="34" charset="0"/>
                <a:cs typeface="Arial" panose="020B0604020202020204" pitchFamily="34" charset="0"/>
              </a:rPr>
              <a:t>El VHC no afecta negativamente el embarazo, excepto cuando existe </a:t>
            </a:r>
            <a:r>
              <a:rPr lang="es-NI" sz="2400" b="1" dirty="0" smtClean="0">
                <a:latin typeface="Arial" panose="020B0604020202020204" pitchFamily="34" charset="0"/>
                <a:cs typeface="Arial" panose="020B0604020202020204" pitchFamily="34" charset="0"/>
              </a:rPr>
              <a:t>cirrosis</a:t>
            </a:r>
            <a:r>
              <a:rPr lang="es-NI" sz="2400" dirty="0" smtClean="0">
                <a:latin typeface="Arial" panose="020B0604020202020204" pitchFamily="34" charset="0"/>
                <a:cs typeface="Arial" panose="020B0604020202020204" pitchFamily="34" charset="0"/>
              </a:rPr>
              <a:t>.</a:t>
            </a:r>
            <a:endParaRPr lang="es-NI" sz="2400" dirty="0">
              <a:latin typeface="Arial" panose="020B0604020202020204" pitchFamily="34" charset="0"/>
              <a:cs typeface="Arial" panose="020B0604020202020204" pitchFamily="34" charset="0"/>
            </a:endParaRPr>
          </a:p>
        </p:txBody>
      </p:sp>
      <p:sp>
        <p:nvSpPr>
          <p:cNvPr id="5" name="AutoShape 2" descr="Image result for embaraz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a:p>
        </p:txBody>
      </p:sp>
      <p:pic>
        <p:nvPicPr>
          <p:cNvPr id="6" name="Imagen 5"/>
          <p:cNvPicPr>
            <a:picLocks noChangeAspect="1"/>
          </p:cNvPicPr>
          <p:nvPr/>
        </p:nvPicPr>
        <p:blipFill>
          <a:blip r:embed="rId2"/>
          <a:stretch>
            <a:fillRect/>
          </a:stretch>
        </p:blipFill>
        <p:spPr>
          <a:xfrm>
            <a:off x="9911172" y="5320920"/>
            <a:ext cx="2280828" cy="1537080"/>
          </a:xfrm>
          <a:prstGeom prst="rect">
            <a:avLst/>
          </a:prstGeom>
        </p:spPr>
      </p:pic>
      <p:sp>
        <p:nvSpPr>
          <p:cNvPr id="7" name="CuadroTexto 6"/>
          <p:cNvSpPr txBox="1"/>
          <p:nvPr/>
        </p:nvSpPr>
        <p:spPr>
          <a:xfrm>
            <a:off x="4127835" y="4018130"/>
            <a:ext cx="2561920" cy="338554"/>
          </a:xfrm>
          <a:prstGeom prst="rect">
            <a:avLst/>
          </a:prstGeom>
          <a:noFill/>
        </p:spPr>
        <p:txBody>
          <a:bodyPr wrap="none" rtlCol="0">
            <a:spAutoFit/>
          </a:bodyPr>
          <a:lstStyle/>
          <a:p>
            <a:r>
              <a:rPr lang="es-NI" sz="1600" dirty="0" smtClean="0">
                <a:latin typeface="Arial" panose="020B0604020202020204" pitchFamily="34" charset="0"/>
                <a:cs typeface="Arial" panose="020B0604020202020204" pitchFamily="34" charset="0"/>
              </a:rPr>
              <a:t>Mujeres irlandesas (n=36)</a:t>
            </a:r>
            <a:endParaRPr lang="es-NI" sz="1600" dirty="0">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714511760"/>
              </p:ext>
            </p:extLst>
          </p:nvPr>
        </p:nvGraphicFramePr>
        <p:xfrm>
          <a:off x="1344795" y="4407980"/>
          <a:ext cx="8127999" cy="1681480"/>
        </p:xfrm>
        <a:graphic>
          <a:graphicData uri="http://schemas.openxmlformats.org/drawingml/2006/table">
            <a:tbl>
              <a:tblPr firstRow="1" bandRow="1">
                <a:tableStyleId>{5940675A-B579-460E-94D1-54222C63F5DA}</a:tableStyleId>
              </a:tblPr>
              <a:tblGrid>
                <a:gridCol w="3780995"/>
                <a:gridCol w="2252482"/>
                <a:gridCol w="2094522"/>
              </a:tblGrid>
              <a:tr h="370840">
                <a:tc>
                  <a:txBody>
                    <a:bodyPr/>
                    <a:lstStyle/>
                    <a:p>
                      <a:pPr algn="ctr"/>
                      <a:r>
                        <a:rPr lang="es-NI" sz="1600" i="1" dirty="0" smtClean="0">
                          <a:latin typeface="Arial" panose="020B0604020202020204" pitchFamily="34" charset="0"/>
                          <a:cs typeface="Arial" panose="020B0604020202020204" pitchFamily="34" charset="0"/>
                        </a:rPr>
                        <a:t>Grupo de</a:t>
                      </a:r>
                      <a:r>
                        <a:rPr lang="es-NI" sz="1600" i="1" baseline="0" dirty="0" smtClean="0">
                          <a:latin typeface="Arial" panose="020B0604020202020204" pitchFamily="34" charset="0"/>
                          <a:cs typeface="Arial" panose="020B0604020202020204" pitchFamily="34" charset="0"/>
                        </a:rPr>
                        <a:t> variables</a:t>
                      </a:r>
                      <a:endParaRPr lang="es-NI" sz="1600" i="1" dirty="0">
                        <a:latin typeface="Arial" panose="020B0604020202020204" pitchFamily="34" charset="0"/>
                        <a:cs typeface="Arial" panose="020B0604020202020204" pitchFamily="34" charset="0"/>
                      </a:endParaRPr>
                    </a:p>
                  </a:txBody>
                  <a:tcPr/>
                </a:tc>
                <a:tc>
                  <a:txBody>
                    <a:bodyPr/>
                    <a:lstStyle/>
                    <a:p>
                      <a:pPr algn="ctr"/>
                      <a:r>
                        <a:rPr lang="es-NI" sz="1600" i="1" dirty="0" smtClean="0">
                          <a:latin typeface="Arial" panose="020B0604020202020204" pitchFamily="34" charset="0"/>
                          <a:cs typeface="Arial" panose="020B0604020202020204" pitchFamily="34" charset="0"/>
                        </a:rPr>
                        <a:t>Grupo de estudio</a:t>
                      </a:r>
                      <a:endParaRPr lang="es-NI" sz="1600" i="1" dirty="0">
                        <a:latin typeface="Arial" panose="020B0604020202020204" pitchFamily="34" charset="0"/>
                        <a:cs typeface="Arial" panose="020B0604020202020204" pitchFamily="34" charset="0"/>
                      </a:endParaRPr>
                    </a:p>
                  </a:txBody>
                  <a:tcPr/>
                </a:tc>
                <a:tc>
                  <a:txBody>
                    <a:bodyPr/>
                    <a:lstStyle/>
                    <a:p>
                      <a:pPr algn="ctr"/>
                      <a:r>
                        <a:rPr lang="es-NI" sz="1600" i="1" dirty="0" smtClean="0">
                          <a:latin typeface="Arial" panose="020B0604020202020204" pitchFamily="34" charset="0"/>
                          <a:cs typeface="Arial" panose="020B0604020202020204" pitchFamily="34" charset="0"/>
                        </a:rPr>
                        <a:t>Grupo control </a:t>
                      </a:r>
                      <a:endParaRPr lang="es-NI" sz="1600" i="1" dirty="0">
                        <a:latin typeface="Arial" panose="020B0604020202020204" pitchFamily="34" charset="0"/>
                        <a:cs typeface="Arial" panose="020B0604020202020204" pitchFamily="34" charset="0"/>
                      </a:endParaRPr>
                    </a:p>
                  </a:txBody>
                  <a:tcPr/>
                </a:tc>
              </a:tr>
              <a:tr h="370840">
                <a:tc>
                  <a:txBody>
                    <a:bodyPr/>
                    <a:lstStyle/>
                    <a:p>
                      <a:r>
                        <a:rPr lang="es-NI" sz="1600" dirty="0" smtClean="0">
                          <a:latin typeface="Arial" panose="020B0604020202020204" pitchFamily="34" charset="0"/>
                          <a:cs typeface="Arial" panose="020B0604020202020204" pitchFamily="34" charset="0"/>
                        </a:rPr>
                        <a:t>Aborto</a:t>
                      </a:r>
                    </a:p>
                    <a:p>
                      <a:r>
                        <a:rPr lang="es-NI" sz="1600" dirty="0" smtClean="0">
                          <a:latin typeface="Arial" panose="020B0604020202020204" pitchFamily="34" charset="0"/>
                          <a:cs typeface="Arial" panose="020B0604020202020204" pitchFamily="34" charset="0"/>
                        </a:rPr>
                        <a:t>Parto </a:t>
                      </a:r>
                      <a:r>
                        <a:rPr lang="es-NI" sz="1600" dirty="0" err="1" smtClean="0">
                          <a:latin typeface="Arial" panose="020B0604020202020204" pitchFamily="34" charset="0"/>
                          <a:cs typeface="Arial" panose="020B0604020202020204" pitchFamily="34" charset="0"/>
                        </a:rPr>
                        <a:t>pretérmino</a:t>
                      </a:r>
                      <a:endParaRPr lang="es-NI" sz="1600" dirty="0" smtClean="0">
                        <a:latin typeface="Arial" panose="020B0604020202020204" pitchFamily="34" charset="0"/>
                        <a:cs typeface="Arial" panose="020B0604020202020204" pitchFamily="34" charset="0"/>
                      </a:endParaRPr>
                    </a:p>
                    <a:p>
                      <a:r>
                        <a:rPr lang="es-NI" sz="1600" dirty="0" smtClean="0">
                          <a:latin typeface="Arial" panose="020B0604020202020204" pitchFamily="34" charset="0"/>
                          <a:cs typeface="Arial" panose="020B0604020202020204" pitchFamily="34" charset="0"/>
                        </a:rPr>
                        <a:t>Parto con fórceps y </a:t>
                      </a:r>
                      <a:r>
                        <a:rPr lang="es-NI" sz="1600" dirty="0" err="1" smtClean="0">
                          <a:latin typeface="Arial" panose="020B0604020202020204" pitchFamily="34" charset="0"/>
                          <a:cs typeface="Arial" panose="020B0604020202020204" pitchFamily="34" charset="0"/>
                        </a:rPr>
                        <a:t>vacuum</a:t>
                      </a:r>
                      <a:endParaRPr lang="es-NI" sz="1600" dirty="0" smtClean="0">
                        <a:latin typeface="Arial" panose="020B0604020202020204" pitchFamily="34" charset="0"/>
                        <a:cs typeface="Arial" panose="020B0604020202020204" pitchFamily="34" charset="0"/>
                      </a:endParaRPr>
                    </a:p>
                    <a:p>
                      <a:r>
                        <a:rPr lang="es-NI" sz="1600" dirty="0" smtClean="0">
                          <a:latin typeface="Arial" panose="020B0604020202020204" pitchFamily="34" charset="0"/>
                          <a:cs typeface="Arial" panose="020B0604020202020204" pitchFamily="34" charset="0"/>
                        </a:rPr>
                        <a:t>Cesárea</a:t>
                      </a:r>
                    </a:p>
                    <a:p>
                      <a:r>
                        <a:rPr lang="es-NI" sz="1600" dirty="0" smtClean="0">
                          <a:latin typeface="Arial" panose="020B0604020202020204" pitchFamily="34" charset="0"/>
                          <a:cs typeface="Arial" panose="020B0604020202020204" pitchFamily="34" charset="0"/>
                        </a:rPr>
                        <a:t>Parto</a:t>
                      </a:r>
                      <a:r>
                        <a:rPr lang="es-NI" sz="1600" baseline="0" dirty="0" smtClean="0">
                          <a:latin typeface="Arial" panose="020B0604020202020204" pitchFamily="34" charset="0"/>
                          <a:cs typeface="Arial" panose="020B0604020202020204" pitchFamily="34" charset="0"/>
                        </a:rPr>
                        <a:t> vaginal</a:t>
                      </a:r>
                      <a:endParaRPr lang="es-NI" sz="1600" dirty="0">
                        <a:latin typeface="Arial" panose="020B0604020202020204" pitchFamily="34" charset="0"/>
                        <a:cs typeface="Arial" panose="020B0604020202020204" pitchFamily="34" charset="0"/>
                      </a:endParaRPr>
                    </a:p>
                  </a:txBody>
                  <a:tcPr/>
                </a:tc>
                <a:tc>
                  <a:txBody>
                    <a:bodyPr/>
                    <a:lstStyle/>
                    <a:p>
                      <a:pPr algn="ctr"/>
                      <a:r>
                        <a:rPr lang="es-NI" sz="1600" dirty="0" smtClean="0">
                          <a:latin typeface="Arial" panose="020B0604020202020204" pitchFamily="34" charset="0"/>
                          <a:cs typeface="Arial" panose="020B0604020202020204" pitchFamily="34" charset="0"/>
                        </a:rPr>
                        <a:t>12.4</a:t>
                      </a:r>
                    </a:p>
                    <a:p>
                      <a:pPr algn="ctr"/>
                      <a:r>
                        <a:rPr lang="es-NI" sz="1600" dirty="0" smtClean="0">
                          <a:latin typeface="Arial" panose="020B0604020202020204" pitchFamily="34" charset="0"/>
                          <a:cs typeface="Arial" panose="020B0604020202020204" pitchFamily="34" charset="0"/>
                        </a:rPr>
                        <a:t>4.5</a:t>
                      </a:r>
                    </a:p>
                    <a:p>
                      <a:pPr algn="ctr"/>
                      <a:r>
                        <a:rPr lang="es-NI" sz="1600" dirty="0" smtClean="0">
                          <a:latin typeface="Arial" panose="020B0604020202020204" pitchFamily="34" charset="0"/>
                          <a:cs typeface="Arial" panose="020B0604020202020204" pitchFamily="34" charset="0"/>
                        </a:rPr>
                        <a:t>18</a:t>
                      </a:r>
                    </a:p>
                    <a:p>
                      <a:pPr algn="ctr"/>
                      <a:r>
                        <a:rPr lang="es-NI" sz="1600" dirty="0" smtClean="0">
                          <a:latin typeface="Arial" panose="020B0604020202020204" pitchFamily="34" charset="0"/>
                          <a:cs typeface="Arial" panose="020B0604020202020204" pitchFamily="34" charset="0"/>
                        </a:rPr>
                        <a:t>5.6</a:t>
                      </a:r>
                    </a:p>
                    <a:p>
                      <a:pPr algn="ctr"/>
                      <a:r>
                        <a:rPr lang="es-NI" sz="1600" dirty="0" smtClean="0">
                          <a:latin typeface="Arial" panose="020B0604020202020204" pitchFamily="34" charset="0"/>
                          <a:cs typeface="Arial" panose="020B0604020202020204" pitchFamily="34" charset="0"/>
                        </a:rPr>
                        <a:t>71.9</a:t>
                      </a:r>
                      <a:endParaRPr lang="es-NI" sz="1600" dirty="0">
                        <a:latin typeface="Arial" panose="020B0604020202020204" pitchFamily="34" charset="0"/>
                        <a:cs typeface="Arial" panose="020B0604020202020204" pitchFamily="34" charset="0"/>
                      </a:endParaRPr>
                    </a:p>
                  </a:txBody>
                  <a:tcPr/>
                </a:tc>
                <a:tc>
                  <a:txBody>
                    <a:bodyPr/>
                    <a:lstStyle/>
                    <a:p>
                      <a:pPr algn="ctr"/>
                      <a:r>
                        <a:rPr lang="es-NI" sz="1600" dirty="0" smtClean="0">
                          <a:latin typeface="Arial" panose="020B0604020202020204" pitchFamily="34" charset="0"/>
                          <a:cs typeface="Arial" panose="020B0604020202020204" pitchFamily="34" charset="0"/>
                        </a:rPr>
                        <a:t>22.2</a:t>
                      </a:r>
                    </a:p>
                    <a:p>
                      <a:pPr algn="ctr"/>
                      <a:r>
                        <a:rPr lang="es-NI" sz="1600" dirty="0" smtClean="0">
                          <a:latin typeface="Arial" panose="020B0604020202020204" pitchFamily="34" charset="0"/>
                          <a:cs typeface="Arial" panose="020B0604020202020204" pitchFamily="34" charset="0"/>
                        </a:rPr>
                        <a:t>3.2</a:t>
                      </a:r>
                    </a:p>
                    <a:p>
                      <a:pPr algn="ctr"/>
                      <a:r>
                        <a:rPr lang="es-NI" sz="1600" dirty="0" smtClean="0">
                          <a:latin typeface="Arial" panose="020B0604020202020204" pitchFamily="34" charset="0"/>
                          <a:cs typeface="Arial" panose="020B0604020202020204" pitchFamily="34" charset="0"/>
                        </a:rPr>
                        <a:t>22.2</a:t>
                      </a:r>
                    </a:p>
                    <a:p>
                      <a:pPr algn="ctr"/>
                      <a:r>
                        <a:rPr lang="es-NI" sz="1600" dirty="0" smtClean="0">
                          <a:latin typeface="Arial" panose="020B0604020202020204" pitchFamily="34" charset="0"/>
                          <a:cs typeface="Arial" panose="020B0604020202020204" pitchFamily="34" charset="0"/>
                        </a:rPr>
                        <a:t>12.7</a:t>
                      </a:r>
                    </a:p>
                    <a:p>
                      <a:pPr algn="ctr"/>
                      <a:r>
                        <a:rPr lang="es-NI" sz="1600" dirty="0" smtClean="0">
                          <a:latin typeface="Arial" panose="020B0604020202020204" pitchFamily="34" charset="0"/>
                          <a:cs typeface="Arial" panose="020B0604020202020204" pitchFamily="34" charset="0"/>
                        </a:rPr>
                        <a:t>61.9</a:t>
                      </a:r>
                      <a:endParaRPr lang="es-NI" sz="1600" dirty="0">
                        <a:latin typeface="Arial" panose="020B0604020202020204" pitchFamily="34" charset="0"/>
                        <a:cs typeface="Arial" panose="020B0604020202020204" pitchFamily="34" charset="0"/>
                      </a:endParaRPr>
                    </a:p>
                  </a:txBody>
                  <a:tcPr/>
                </a:tc>
              </a:tr>
            </a:tbl>
          </a:graphicData>
        </a:graphic>
      </p:graphicFrame>
      <p:sp>
        <p:nvSpPr>
          <p:cNvPr id="9" name="CuadroTexto 8"/>
          <p:cNvSpPr txBox="1"/>
          <p:nvPr/>
        </p:nvSpPr>
        <p:spPr>
          <a:xfrm>
            <a:off x="1344795" y="6319028"/>
            <a:ext cx="2361544" cy="307777"/>
          </a:xfrm>
          <a:prstGeom prst="rect">
            <a:avLst/>
          </a:prstGeom>
          <a:noFill/>
        </p:spPr>
        <p:txBody>
          <a:bodyPr wrap="none" rtlCol="0">
            <a:spAutoFit/>
          </a:bodyPr>
          <a:lstStyle/>
          <a:p>
            <a:r>
              <a:rPr lang="es-NI" sz="1400" dirty="0" smtClean="0">
                <a:latin typeface="Arial" panose="020B0604020202020204" pitchFamily="34" charset="0"/>
                <a:cs typeface="Arial" panose="020B0604020202020204" pitchFamily="34" charset="0"/>
              </a:rPr>
              <a:t>Q J </a:t>
            </a:r>
            <a:r>
              <a:rPr lang="es-NI" sz="1400" dirty="0" err="1" smtClean="0">
                <a:latin typeface="Arial" panose="020B0604020202020204" pitchFamily="34" charset="0"/>
                <a:cs typeface="Arial" panose="020B0604020202020204" pitchFamily="34" charset="0"/>
              </a:rPr>
              <a:t>Med</a:t>
            </a:r>
            <a:r>
              <a:rPr lang="es-NI" sz="1400" dirty="0" smtClean="0">
                <a:latin typeface="Arial" panose="020B0604020202020204" pitchFamily="34" charset="0"/>
                <a:cs typeface="Arial" panose="020B0604020202020204" pitchFamily="34" charset="0"/>
              </a:rPr>
              <a:t> 2000; </a:t>
            </a:r>
            <a:r>
              <a:rPr lang="es-NI" sz="1400" b="1" dirty="0" smtClean="0">
                <a:latin typeface="Arial" panose="020B0604020202020204" pitchFamily="34" charset="0"/>
                <a:cs typeface="Arial" panose="020B0604020202020204" pitchFamily="34" charset="0"/>
              </a:rPr>
              <a:t>93</a:t>
            </a:r>
            <a:r>
              <a:rPr lang="es-NI" sz="1400" dirty="0" smtClean="0">
                <a:latin typeface="Arial" panose="020B0604020202020204" pitchFamily="34" charset="0"/>
                <a:cs typeface="Arial" panose="020B0604020202020204" pitchFamily="34" charset="0"/>
              </a:rPr>
              <a:t>: 597-601</a:t>
            </a:r>
            <a:endParaRPr lang="es-NI" sz="1400" dirty="0">
              <a:latin typeface="Arial" panose="020B0604020202020204" pitchFamily="34" charset="0"/>
              <a:cs typeface="Arial" panose="020B0604020202020204" pitchFamily="34" charset="0"/>
            </a:endParaRPr>
          </a:p>
        </p:txBody>
      </p:sp>
      <p:sp>
        <p:nvSpPr>
          <p:cNvPr id="11" name="Título 3"/>
          <p:cNvSpPr txBox="1">
            <a:spLocks/>
          </p:cNvSpPr>
          <p:nvPr/>
        </p:nvSpPr>
        <p:spPr>
          <a:xfrm>
            <a:off x="2072863" y="316750"/>
            <a:ext cx="6671863" cy="1065762"/>
          </a:xfrm>
          <a:prstGeom prst="rect">
            <a:avLst/>
          </a:prstGeom>
          <a:solidFill>
            <a:schemeClr val="bg1"/>
          </a:solidFill>
          <a:ln w="57150">
            <a:solidFill>
              <a:srgbClr val="FF66CC"/>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NI" sz="3300" b="1" dirty="0" smtClean="0">
                <a:latin typeface="Arial" panose="020B0604020202020204" pitchFamily="34" charset="0"/>
                <a:cs typeface="Arial" panose="020B0604020202020204" pitchFamily="34" charset="0"/>
              </a:rPr>
              <a:t> HEPATITIS </a:t>
            </a:r>
            <a:r>
              <a:rPr lang="es-NI" sz="3300" b="1" dirty="0">
                <a:latin typeface="Arial" panose="020B0604020202020204" pitchFamily="34" charset="0"/>
                <a:cs typeface="Arial" panose="020B0604020202020204" pitchFamily="34" charset="0"/>
              </a:rPr>
              <a:t>C Y </a:t>
            </a:r>
            <a:r>
              <a:rPr lang="es-NI" sz="3300" b="1" dirty="0" smtClean="0">
                <a:latin typeface="Arial" panose="020B0604020202020204" pitchFamily="34" charset="0"/>
                <a:cs typeface="Arial" panose="020B0604020202020204" pitchFamily="34" charset="0"/>
              </a:rPr>
              <a:t>EMBARAZO</a:t>
            </a:r>
            <a:endParaRPr lang="es-NI" sz="3300" b="1" dirty="0">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38" y="57912"/>
            <a:ext cx="1062893" cy="1062893"/>
          </a:xfrm>
          <a:prstGeom prst="rect">
            <a:avLst/>
          </a:prstGeom>
        </p:spPr>
      </p:pic>
      <p:pic>
        <p:nvPicPr>
          <p:cNvPr id="14" name="Imagen 6" descr="INCMNSZ AZU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876" y="260350"/>
            <a:ext cx="792088" cy="920482"/>
          </a:xfrm>
          <a:prstGeom prst="rect">
            <a:avLst/>
          </a:prstGeom>
        </p:spPr>
      </p:pic>
    </p:spTree>
    <p:extLst>
      <p:ext uri="{BB962C8B-B14F-4D97-AF65-F5344CB8AC3E}">
        <p14:creationId xmlns:p14="http://schemas.microsoft.com/office/powerpoint/2010/main" val="159715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7"/>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2899</Words>
  <Application>Microsoft Macintosh PowerPoint</Application>
  <PresentationFormat>Panorámica</PresentationFormat>
  <Paragraphs>451</Paragraphs>
  <Slides>38</Slides>
  <Notes>14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38</vt:i4>
      </vt:variant>
    </vt:vector>
  </HeadingPairs>
  <TitlesOfParts>
    <vt:vector size="50" baseType="lpstr">
      <vt:lpstr>Arial Black</vt:lpstr>
      <vt:lpstr>Calibri</vt:lpstr>
      <vt:lpstr>Calibri Light</vt:lpstr>
      <vt:lpstr>Century Gothic</vt:lpstr>
      <vt:lpstr>Mangal</vt:lpstr>
      <vt:lpstr>Times New Roman</vt:lpstr>
      <vt:lpstr>Wingdings 2</vt:lpstr>
      <vt:lpstr>ZapfHumnst BT</vt:lpstr>
      <vt:lpstr>ZapfHumnst Dm BT</vt:lpstr>
      <vt:lpstr>ZapfHumnst Ult BT</vt:lpstr>
      <vt:lpstr>Arial</vt:lpstr>
      <vt:lpstr>Tema de Office</vt:lpstr>
      <vt:lpstr>Presentación de PowerPoint</vt:lpstr>
      <vt:lpstr>Presentación de PowerPoint</vt:lpstr>
      <vt:lpstr>Presentación de PowerPoint</vt:lpstr>
      <vt:lpstr>Presentación de PowerPoint</vt:lpstr>
      <vt:lpstr>Aclaramiento espontáneo</vt:lpstr>
      <vt:lpstr>Progresión de la Enfermedad</vt:lpstr>
      <vt:lpstr>Efectos de los Estrógenos</vt:lpstr>
      <vt:lpstr>Efectos de los Estrógenos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VHC</vt:lpstr>
      <vt:lpstr>Hepatitis E </vt:lpstr>
      <vt:lpstr>Transmisión del VHE Genotipos 1-4</vt:lpstr>
      <vt:lpstr>Presentación de PowerPoint</vt:lpstr>
      <vt:lpstr>Presentación de PowerPoint</vt:lpstr>
      <vt:lpstr>Presentación de PowerPoint</vt:lpstr>
      <vt:lpstr>Presentación de PowerPoint</vt:lpstr>
      <vt:lpstr>Presentación de PowerPoint</vt:lpstr>
      <vt:lpstr>          DIAGNÓSTICO</vt:lpstr>
      <vt:lpstr>Diagnóstico Clínico en embarazadas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C EN LA MUJER</dc:title>
  <dc:creator>hp240</dc:creator>
  <cp:lastModifiedBy>Graciela Castro-Narro</cp:lastModifiedBy>
  <cp:revision>139</cp:revision>
  <dcterms:created xsi:type="dcterms:W3CDTF">2019-03-18T20:06:33Z</dcterms:created>
  <dcterms:modified xsi:type="dcterms:W3CDTF">2019-06-05T19:42:48Z</dcterms:modified>
</cp:coreProperties>
</file>