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3" r:id="rId3"/>
    <p:sldId id="265" r:id="rId4"/>
    <p:sldId id="294" r:id="rId5"/>
    <p:sldId id="266" r:id="rId6"/>
    <p:sldId id="270" r:id="rId7"/>
    <p:sldId id="272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9" r:id="rId19"/>
    <p:sldId id="288" r:id="rId20"/>
    <p:sldId id="289" r:id="rId21"/>
    <p:sldId id="290" r:id="rId22"/>
    <p:sldId id="292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E8A99-8DCD-48FA-B7F4-C74F4D5440FF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7DA3A438-3AB2-4EEE-A32D-39F41807E9BF}">
      <dgm:prSet phldrT="[Texto]" custT="1"/>
      <dgm:spPr/>
      <dgm:t>
        <a:bodyPr/>
        <a:lstStyle/>
        <a:p>
          <a:pPr algn="l"/>
          <a:r>
            <a:rPr lang="es-MX" sz="1600" b="1" i="1" dirty="0" smtClean="0">
              <a:latin typeface="Comic Sans MS" pitchFamily="66" charset="0"/>
            </a:rPr>
            <a:t>1980.</a:t>
          </a:r>
          <a:endParaRPr lang="es-MX" sz="1600" b="1" i="1" dirty="0">
            <a:latin typeface="Comic Sans MS" pitchFamily="66" charset="0"/>
          </a:endParaRPr>
        </a:p>
      </dgm:t>
    </dgm:pt>
    <dgm:pt modelId="{B0856352-3158-4E4B-9A73-D552CFB0576A}" type="parTrans" cxnId="{77F9A73D-CBF6-4C4A-85FE-439DE00F65B7}">
      <dgm:prSet/>
      <dgm:spPr/>
      <dgm:t>
        <a:bodyPr/>
        <a:lstStyle/>
        <a:p>
          <a:endParaRPr lang="es-MX"/>
        </a:p>
      </dgm:t>
    </dgm:pt>
    <dgm:pt modelId="{CDEBE782-9FCF-4DFD-91D3-7D0DFD458B61}" type="sibTrans" cxnId="{77F9A73D-CBF6-4C4A-85FE-439DE00F65B7}">
      <dgm:prSet/>
      <dgm:spPr/>
      <dgm:t>
        <a:bodyPr/>
        <a:lstStyle/>
        <a:p>
          <a:endParaRPr lang="es-MX"/>
        </a:p>
      </dgm:t>
    </dgm:pt>
    <dgm:pt modelId="{84317B9E-5B3C-4ACF-BAFA-ED345D1B4BBD}">
      <dgm:prSet phldrT="[Texto]" phldr="1"/>
      <dgm:spPr/>
      <dgm:t>
        <a:bodyPr/>
        <a:lstStyle/>
        <a:p>
          <a:endParaRPr lang="es-MX" dirty="0"/>
        </a:p>
      </dgm:t>
    </dgm:pt>
    <dgm:pt modelId="{2D7F8C4C-780F-4842-9B14-92D6738582A4}" type="parTrans" cxnId="{66AB32D3-4D05-4CE1-AC86-676FD6509AF4}">
      <dgm:prSet/>
      <dgm:spPr/>
      <dgm:t>
        <a:bodyPr/>
        <a:lstStyle/>
        <a:p>
          <a:endParaRPr lang="es-MX"/>
        </a:p>
      </dgm:t>
    </dgm:pt>
    <dgm:pt modelId="{5CC68BB4-3435-4FDA-86DF-C79509A35DE0}" type="sibTrans" cxnId="{66AB32D3-4D05-4CE1-AC86-676FD6509AF4}">
      <dgm:prSet/>
      <dgm:spPr/>
      <dgm:t>
        <a:bodyPr/>
        <a:lstStyle/>
        <a:p>
          <a:endParaRPr lang="es-MX"/>
        </a:p>
      </dgm:t>
    </dgm:pt>
    <dgm:pt modelId="{3F0ED674-66C4-46F8-A3AA-ABA9E869AEE9}">
      <dgm:prSet phldrT="[Texto]" custT="1"/>
      <dgm:spPr/>
      <dgm:t>
        <a:bodyPr/>
        <a:lstStyle/>
        <a:p>
          <a:r>
            <a:rPr lang="es-MX" sz="1400" b="1" i="1" dirty="0" smtClean="0">
              <a:latin typeface="Comic Sans MS" pitchFamily="66" charset="0"/>
            </a:rPr>
            <a:t>Laparosocopia-Histerosocopia.</a:t>
          </a:r>
          <a:endParaRPr lang="es-MX" sz="1200" b="1" i="1" dirty="0">
            <a:latin typeface="Comic Sans MS" pitchFamily="66" charset="0"/>
          </a:endParaRPr>
        </a:p>
      </dgm:t>
    </dgm:pt>
    <dgm:pt modelId="{2CDABE46-AAFA-4DC7-826D-9D9A59184DCF}" type="parTrans" cxnId="{7AF1E357-F97E-468E-B5F0-493B1073DF23}">
      <dgm:prSet/>
      <dgm:spPr/>
      <dgm:t>
        <a:bodyPr/>
        <a:lstStyle/>
        <a:p>
          <a:endParaRPr lang="es-MX"/>
        </a:p>
      </dgm:t>
    </dgm:pt>
    <dgm:pt modelId="{C6713085-9A9C-439E-ACB2-7535E7A1BE6A}" type="sibTrans" cxnId="{7AF1E357-F97E-468E-B5F0-493B1073DF23}">
      <dgm:prSet/>
      <dgm:spPr/>
      <dgm:t>
        <a:bodyPr/>
        <a:lstStyle/>
        <a:p>
          <a:endParaRPr lang="es-MX"/>
        </a:p>
      </dgm:t>
    </dgm:pt>
    <dgm:pt modelId="{7B1C4770-233B-437A-9ADC-74AE03505805}">
      <dgm:prSet phldrT="[Texto]" custT="1"/>
      <dgm:spPr/>
      <dgm:t>
        <a:bodyPr/>
        <a:lstStyle/>
        <a:p>
          <a:pPr algn="ctr"/>
          <a:r>
            <a:rPr lang="es-MX" sz="1400" b="1" i="1" dirty="0" smtClean="0">
              <a:latin typeface="Comic Sans MS" pitchFamily="66" charset="0"/>
            </a:rPr>
            <a:t>Microcirugía, Endocrinología, Infertilidad.</a:t>
          </a:r>
          <a:endParaRPr lang="es-MX" sz="1400" b="1" i="1" dirty="0">
            <a:latin typeface="Comic Sans MS" pitchFamily="66" charset="0"/>
          </a:endParaRPr>
        </a:p>
      </dgm:t>
    </dgm:pt>
    <dgm:pt modelId="{324DF7E3-3A5C-4C4B-AA7F-31C062EC7075}" type="parTrans" cxnId="{A816CE71-B7D1-495A-966F-30FA65762047}">
      <dgm:prSet/>
      <dgm:spPr/>
      <dgm:t>
        <a:bodyPr/>
        <a:lstStyle/>
        <a:p>
          <a:endParaRPr lang="es-MX"/>
        </a:p>
      </dgm:t>
    </dgm:pt>
    <dgm:pt modelId="{07FB85FC-4D72-4A7F-8A30-2745D1A3133D}" type="sibTrans" cxnId="{A816CE71-B7D1-495A-966F-30FA65762047}">
      <dgm:prSet/>
      <dgm:spPr/>
      <dgm:t>
        <a:bodyPr/>
        <a:lstStyle/>
        <a:p>
          <a:endParaRPr lang="es-MX"/>
        </a:p>
      </dgm:t>
    </dgm:pt>
    <dgm:pt modelId="{4DE71283-074D-4B82-8CAF-E845A6205DE2}">
      <dgm:prSet phldrT="[Texto]" custT="1"/>
      <dgm:spPr/>
      <dgm:t>
        <a:bodyPr/>
        <a:lstStyle/>
        <a:p>
          <a:pPr algn="ctr"/>
          <a:r>
            <a:rPr lang="es-MX" sz="1400" b="1" i="1" dirty="0" smtClean="0">
              <a:latin typeface="Comic Sans MS" pitchFamily="66" charset="0"/>
            </a:rPr>
            <a:t>Gonadotrofinas Recombinantes Análogos de la GnRH</a:t>
          </a:r>
          <a:endParaRPr lang="es-MX" sz="1400" b="1" i="1" dirty="0">
            <a:latin typeface="Comic Sans MS" pitchFamily="66" charset="0"/>
          </a:endParaRPr>
        </a:p>
      </dgm:t>
    </dgm:pt>
    <dgm:pt modelId="{571892F4-BF2F-4EB3-AC8B-F64F663C4402}" type="parTrans" cxnId="{D33F71C0-43C9-466D-8111-1866D167D563}">
      <dgm:prSet/>
      <dgm:spPr/>
      <dgm:t>
        <a:bodyPr/>
        <a:lstStyle/>
        <a:p>
          <a:endParaRPr lang="es-MX"/>
        </a:p>
      </dgm:t>
    </dgm:pt>
    <dgm:pt modelId="{7E2847D2-CE04-494F-9273-EB275CDA2694}" type="sibTrans" cxnId="{D33F71C0-43C9-466D-8111-1866D167D563}">
      <dgm:prSet/>
      <dgm:spPr/>
      <dgm:t>
        <a:bodyPr/>
        <a:lstStyle/>
        <a:p>
          <a:endParaRPr lang="es-MX"/>
        </a:p>
      </dgm:t>
    </dgm:pt>
    <dgm:pt modelId="{F5D2D30F-E170-401E-8580-1D17826A75AE}">
      <dgm:prSet phldrT="[Texto]" custT="1"/>
      <dgm:spPr/>
      <dgm:t>
        <a:bodyPr/>
        <a:lstStyle/>
        <a:p>
          <a:pPr algn="ctr"/>
          <a:r>
            <a:rPr lang="es-MX" sz="1600" b="1" i="1" dirty="0" smtClean="0">
              <a:latin typeface="Comic Sans MS" pitchFamily="66" charset="0"/>
            </a:rPr>
            <a:t>Técnicas de Reproducción  de Baja Complejidad</a:t>
          </a:r>
          <a:endParaRPr lang="es-MX" sz="1600" b="1" i="1" dirty="0">
            <a:latin typeface="Comic Sans MS" pitchFamily="66" charset="0"/>
          </a:endParaRPr>
        </a:p>
      </dgm:t>
    </dgm:pt>
    <dgm:pt modelId="{8C021E69-E674-46E8-AAF9-D13294D8A306}" type="parTrans" cxnId="{CE6478DD-BA8D-4B62-A78C-584031FB8D6B}">
      <dgm:prSet/>
      <dgm:spPr/>
      <dgm:t>
        <a:bodyPr/>
        <a:lstStyle/>
        <a:p>
          <a:endParaRPr lang="es-MX"/>
        </a:p>
      </dgm:t>
    </dgm:pt>
    <dgm:pt modelId="{02662BBE-5305-4C87-98EB-6556D6990997}" type="sibTrans" cxnId="{CE6478DD-BA8D-4B62-A78C-584031FB8D6B}">
      <dgm:prSet/>
      <dgm:spPr/>
      <dgm:t>
        <a:bodyPr/>
        <a:lstStyle/>
        <a:p>
          <a:endParaRPr lang="es-MX"/>
        </a:p>
      </dgm:t>
    </dgm:pt>
    <dgm:pt modelId="{3A2E8EBC-EF86-4D91-B487-E9B477970F41}" type="pres">
      <dgm:prSet presAssocID="{569E8A99-8DCD-48FA-B7F4-C74F4D5440FF}" presName="arrowDiagram" presStyleCnt="0">
        <dgm:presLayoutVars>
          <dgm:chMax val="5"/>
          <dgm:dir/>
          <dgm:resizeHandles val="exact"/>
        </dgm:presLayoutVars>
      </dgm:prSet>
      <dgm:spPr/>
    </dgm:pt>
    <dgm:pt modelId="{793DE871-CD33-491E-9CAE-E326E0851C85}" type="pres">
      <dgm:prSet presAssocID="{569E8A99-8DCD-48FA-B7F4-C74F4D5440FF}" presName="arrow" presStyleLbl="bgShp" presStyleIdx="0" presStyleCnt="1"/>
      <dgm:spPr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74541CD-A6DA-4E09-9751-57F458C6F4A5}" type="pres">
      <dgm:prSet presAssocID="{569E8A99-8DCD-48FA-B7F4-C74F4D5440FF}" presName="arrowDiagram5" presStyleCnt="0"/>
      <dgm:spPr/>
    </dgm:pt>
    <dgm:pt modelId="{E875A1B0-CFB0-4753-933B-0132EF73BED1}" type="pres">
      <dgm:prSet presAssocID="{7DA3A438-3AB2-4EEE-A32D-39F41807E9BF}" presName="bullet5a" presStyleLbl="node1" presStyleIdx="0" presStyleCnt="5"/>
      <dgm:spPr/>
    </dgm:pt>
    <dgm:pt modelId="{DAB5613C-B869-4679-A374-8E6DEA9681BA}" type="pres">
      <dgm:prSet presAssocID="{7DA3A438-3AB2-4EEE-A32D-39F41807E9BF}" presName="textBox5a" presStyleLbl="revTx" presStyleIdx="0" presStyleCnt="5" custScaleX="496893" custScaleY="46146" custLinFactNeighborX="16488" custLinFactNeighborY="749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927E96-0F26-44FF-9945-A714619CE67D}" type="pres">
      <dgm:prSet presAssocID="{7B1C4770-233B-437A-9ADC-74AE03505805}" presName="bullet5b" presStyleLbl="node1" presStyleIdx="1" presStyleCnt="5"/>
      <dgm:spPr/>
    </dgm:pt>
    <dgm:pt modelId="{D390BBE3-4D86-4EF4-9F78-73BD56C90F2E}" type="pres">
      <dgm:prSet presAssocID="{7B1C4770-233B-437A-9ADC-74AE03505805}" presName="textBox5b" presStyleLbl="revTx" presStyleIdx="1" presStyleCnt="5" custAng="19707518" custScaleX="207371" custLinFactNeighborX="-89725" custLinFactNeighborY="-700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32B59A-5620-4F0C-9B52-48AFFAABACD8}" type="pres">
      <dgm:prSet presAssocID="{3F0ED674-66C4-46F8-A3AA-ABA9E869AEE9}" presName="bullet5c" presStyleLbl="node1" presStyleIdx="2" presStyleCnt="5"/>
      <dgm:spPr/>
    </dgm:pt>
    <dgm:pt modelId="{D43ABF6D-5926-4401-B878-797DAA2D0C17}" type="pres">
      <dgm:prSet presAssocID="{3F0ED674-66C4-46F8-A3AA-ABA9E869AEE9}" presName="textBox5c" presStyleLbl="revTx" presStyleIdx="2" presStyleCnt="5" custAng="20109557" custScaleX="253442" custScaleY="50681" custLinFactNeighborX="-6533" custLinFactNeighborY="-109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32CA43-934D-4F32-812A-DB8502F87E65}" type="pres">
      <dgm:prSet presAssocID="{4DE71283-074D-4B82-8CAF-E845A6205DE2}" presName="bullet5d" presStyleLbl="node1" presStyleIdx="3" presStyleCnt="5"/>
      <dgm:spPr/>
    </dgm:pt>
    <dgm:pt modelId="{F7AB550D-B915-41A8-BC62-65E96484351B}" type="pres">
      <dgm:prSet presAssocID="{4DE71283-074D-4B82-8CAF-E845A6205DE2}" presName="textBox5d" presStyleLbl="revTx" presStyleIdx="3" presStyleCnt="5" custAng="20227022" custScaleX="244987" custLinFactNeighborX="-25255" custLinFactNeighborY="-420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F819C3-BC0C-45F2-9A8E-9E9D9BA9A23C}" type="pres">
      <dgm:prSet presAssocID="{F5D2D30F-E170-401E-8580-1D17826A75AE}" presName="bullet5e" presStyleLbl="node1" presStyleIdx="4" presStyleCnt="5"/>
      <dgm:spPr/>
    </dgm:pt>
    <dgm:pt modelId="{80FB873E-9365-4B77-9F05-614242B3816A}" type="pres">
      <dgm:prSet presAssocID="{F5D2D30F-E170-401E-8580-1D17826A75AE}" presName="textBox5e" presStyleLbl="revTx" presStyleIdx="4" presStyleCnt="5" custScaleX="232365" custScaleY="51189" custLinFactNeighborX="-17230" custLinFactNeighborY="149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AF1E357-F97E-468E-B5F0-493B1073DF23}" srcId="{569E8A99-8DCD-48FA-B7F4-C74F4D5440FF}" destId="{3F0ED674-66C4-46F8-A3AA-ABA9E869AEE9}" srcOrd="2" destOrd="0" parTransId="{2CDABE46-AAFA-4DC7-826D-9D9A59184DCF}" sibTransId="{C6713085-9A9C-439E-ACB2-7535E7A1BE6A}"/>
    <dgm:cxn modelId="{E0CC7031-8573-4594-AF84-C50B3855F3F0}" type="presOf" srcId="{F5D2D30F-E170-401E-8580-1D17826A75AE}" destId="{80FB873E-9365-4B77-9F05-614242B3816A}" srcOrd="0" destOrd="0" presId="urn:microsoft.com/office/officeart/2005/8/layout/arrow2"/>
    <dgm:cxn modelId="{66AB32D3-4D05-4CE1-AC86-676FD6509AF4}" srcId="{569E8A99-8DCD-48FA-B7F4-C74F4D5440FF}" destId="{84317B9E-5B3C-4ACF-BAFA-ED345D1B4BBD}" srcOrd="5" destOrd="0" parTransId="{2D7F8C4C-780F-4842-9B14-92D6738582A4}" sibTransId="{5CC68BB4-3435-4FDA-86DF-C79509A35DE0}"/>
    <dgm:cxn modelId="{CE6478DD-BA8D-4B62-A78C-584031FB8D6B}" srcId="{569E8A99-8DCD-48FA-B7F4-C74F4D5440FF}" destId="{F5D2D30F-E170-401E-8580-1D17826A75AE}" srcOrd="4" destOrd="0" parTransId="{8C021E69-E674-46E8-AAF9-D13294D8A306}" sibTransId="{02662BBE-5305-4C87-98EB-6556D6990997}"/>
    <dgm:cxn modelId="{66AFE804-89DA-4855-8132-99994B048B00}" type="presOf" srcId="{569E8A99-8DCD-48FA-B7F4-C74F4D5440FF}" destId="{3A2E8EBC-EF86-4D91-B487-E9B477970F41}" srcOrd="0" destOrd="0" presId="urn:microsoft.com/office/officeart/2005/8/layout/arrow2"/>
    <dgm:cxn modelId="{77F9A73D-CBF6-4C4A-85FE-439DE00F65B7}" srcId="{569E8A99-8DCD-48FA-B7F4-C74F4D5440FF}" destId="{7DA3A438-3AB2-4EEE-A32D-39F41807E9BF}" srcOrd="0" destOrd="0" parTransId="{B0856352-3158-4E4B-9A73-D552CFB0576A}" sibTransId="{CDEBE782-9FCF-4DFD-91D3-7D0DFD458B61}"/>
    <dgm:cxn modelId="{091D3A65-2418-4909-82DA-5563F8B4F09E}" type="presOf" srcId="{7B1C4770-233B-437A-9ADC-74AE03505805}" destId="{D390BBE3-4D86-4EF4-9F78-73BD56C90F2E}" srcOrd="0" destOrd="0" presId="urn:microsoft.com/office/officeart/2005/8/layout/arrow2"/>
    <dgm:cxn modelId="{1BA4AC98-7AA4-475B-BF78-25E014D873B8}" type="presOf" srcId="{3F0ED674-66C4-46F8-A3AA-ABA9E869AEE9}" destId="{D43ABF6D-5926-4401-B878-797DAA2D0C17}" srcOrd="0" destOrd="0" presId="urn:microsoft.com/office/officeart/2005/8/layout/arrow2"/>
    <dgm:cxn modelId="{D33F71C0-43C9-466D-8111-1866D167D563}" srcId="{569E8A99-8DCD-48FA-B7F4-C74F4D5440FF}" destId="{4DE71283-074D-4B82-8CAF-E845A6205DE2}" srcOrd="3" destOrd="0" parTransId="{571892F4-BF2F-4EB3-AC8B-F64F663C4402}" sibTransId="{7E2847D2-CE04-494F-9273-EB275CDA2694}"/>
    <dgm:cxn modelId="{A816CE71-B7D1-495A-966F-30FA65762047}" srcId="{569E8A99-8DCD-48FA-B7F4-C74F4D5440FF}" destId="{7B1C4770-233B-437A-9ADC-74AE03505805}" srcOrd="1" destOrd="0" parTransId="{324DF7E3-3A5C-4C4B-AA7F-31C062EC7075}" sibTransId="{07FB85FC-4D72-4A7F-8A30-2745D1A3133D}"/>
    <dgm:cxn modelId="{89C8ADA2-83BE-47AE-8A22-A5C9A6D2DCDC}" type="presOf" srcId="{4DE71283-074D-4B82-8CAF-E845A6205DE2}" destId="{F7AB550D-B915-41A8-BC62-65E96484351B}" srcOrd="0" destOrd="0" presId="urn:microsoft.com/office/officeart/2005/8/layout/arrow2"/>
    <dgm:cxn modelId="{27AD2F0D-B6B6-4B7E-969D-3FEF8C86CE01}" type="presOf" srcId="{7DA3A438-3AB2-4EEE-A32D-39F41807E9BF}" destId="{DAB5613C-B869-4679-A374-8E6DEA9681BA}" srcOrd="0" destOrd="0" presId="urn:microsoft.com/office/officeart/2005/8/layout/arrow2"/>
    <dgm:cxn modelId="{B9E91A66-BBD3-44B5-AC98-90E8B24B2992}" type="presParOf" srcId="{3A2E8EBC-EF86-4D91-B487-E9B477970F41}" destId="{793DE871-CD33-491E-9CAE-E326E0851C85}" srcOrd="0" destOrd="0" presId="urn:microsoft.com/office/officeart/2005/8/layout/arrow2"/>
    <dgm:cxn modelId="{9146711B-C03F-4BAC-84B0-42CC36DD1268}" type="presParOf" srcId="{3A2E8EBC-EF86-4D91-B487-E9B477970F41}" destId="{F74541CD-A6DA-4E09-9751-57F458C6F4A5}" srcOrd="1" destOrd="0" presId="urn:microsoft.com/office/officeart/2005/8/layout/arrow2"/>
    <dgm:cxn modelId="{303E5D04-20F3-47D0-83F8-1A5BB4E14A71}" type="presParOf" srcId="{F74541CD-A6DA-4E09-9751-57F458C6F4A5}" destId="{E875A1B0-CFB0-4753-933B-0132EF73BED1}" srcOrd="0" destOrd="0" presId="urn:microsoft.com/office/officeart/2005/8/layout/arrow2"/>
    <dgm:cxn modelId="{0F1DB1F3-1BD8-4249-90AD-C5D78B2020F9}" type="presParOf" srcId="{F74541CD-A6DA-4E09-9751-57F458C6F4A5}" destId="{DAB5613C-B869-4679-A374-8E6DEA9681BA}" srcOrd="1" destOrd="0" presId="urn:microsoft.com/office/officeart/2005/8/layout/arrow2"/>
    <dgm:cxn modelId="{53A06412-95BD-4158-8018-F7A90CF8C145}" type="presParOf" srcId="{F74541CD-A6DA-4E09-9751-57F458C6F4A5}" destId="{68927E96-0F26-44FF-9945-A714619CE67D}" srcOrd="2" destOrd="0" presId="urn:microsoft.com/office/officeart/2005/8/layout/arrow2"/>
    <dgm:cxn modelId="{BE13FAF3-26AC-4D46-B633-592840AD7C50}" type="presParOf" srcId="{F74541CD-A6DA-4E09-9751-57F458C6F4A5}" destId="{D390BBE3-4D86-4EF4-9F78-73BD56C90F2E}" srcOrd="3" destOrd="0" presId="urn:microsoft.com/office/officeart/2005/8/layout/arrow2"/>
    <dgm:cxn modelId="{5BD7A5B8-D7FD-49A2-934E-FCDF385C7F4F}" type="presParOf" srcId="{F74541CD-A6DA-4E09-9751-57F458C6F4A5}" destId="{2732B59A-5620-4F0C-9B52-48AFFAABACD8}" srcOrd="4" destOrd="0" presId="urn:microsoft.com/office/officeart/2005/8/layout/arrow2"/>
    <dgm:cxn modelId="{FB584477-8A03-46DE-AF0A-000E819FE94A}" type="presParOf" srcId="{F74541CD-A6DA-4E09-9751-57F458C6F4A5}" destId="{D43ABF6D-5926-4401-B878-797DAA2D0C17}" srcOrd="5" destOrd="0" presId="urn:microsoft.com/office/officeart/2005/8/layout/arrow2"/>
    <dgm:cxn modelId="{D6F84D7C-E41C-4B35-90F8-DB10E41D734C}" type="presParOf" srcId="{F74541CD-A6DA-4E09-9751-57F458C6F4A5}" destId="{1032CA43-934D-4F32-812A-DB8502F87E65}" srcOrd="6" destOrd="0" presId="urn:microsoft.com/office/officeart/2005/8/layout/arrow2"/>
    <dgm:cxn modelId="{1C1E000A-9A8B-43A8-8761-CA59F7B37B42}" type="presParOf" srcId="{F74541CD-A6DA-4E09-9751-57F458C6F4A5}" destId="{F7AB550D-B915-41A8-BC62-65E96484351B}" srcOrd="7" destOrd="0" presId="urn:microsoft.com/office/officeart/2005/8/layout/arrow2"/>
    <dgm:cxn modelId="{3C1FEF6C-0CB3-412D-8265-A73C66E16629}" type="presParOf" srcId="{F74541CD-A6DA-4E09-9751-57F458C6F4A5}" destId="{CCF819C3-BC0C-45F2-9A8E-9E9D9BA9A23C}" srcOrd="8" destOrd="0" presId="urn:microsoft.com/office/officeart/2005/8/layout/arrow2"/>
    <dgm:cxn modelId="{1A0C1989-5454-4FB8-BDE5-9AE5EE713944}" type="presParOf" srcId="{F74541CD-A6DA-4E09-9751-57F458C6F4A5}" destId="{80FB873E-9365-4B77-9F05-614242B3816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DE871-CD33-491E-9CAE-E326E0851C85}">
      <dsp:nvSpPr>
        <dsp:cNvPr id="0" name=""/>
        <dsp:cNvSpPr/>
      </dsp:nvSpPr>
      <dsp:spPr>
        <a:xfrm>
          <a:off x="58297" y="90009"/>
          <a:ext cx="6624736" cy="4140460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5A1B0-CFB0-4753-933B-0132EF73BED1}">
      <dsp:nvSpPr>
        <dsp:cNvPr id="0" name=""/>
        <dsp:cNvSpPr/>
      </dsp:nvSpPr>
      <dsp:spPr>
        <a:xfrm>
          <a:off x="710833" y="3168856"/>
          <a:ext cx="152368" cy="1523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5613C-B869-4679-A374-8E6DEA9681BA}">
      <dsp:nvSpPr>
        <dsp:cNvPr id="0" name=""/>
        <dsp:cNvSpPr/>
      </dsp:nvSpPr>
      <dsp:spPr>
        <a:xfrm>
          <a:off x="-792091" y="3865743"/>
          <a:ext cx="4312238" cy="45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smtClean="0">
              <a:latin typeface="Comic Sans MS" pitchFamily="66" charset="0"/>
            </a:rPr>
            <a:t>1980.</a:t>
          </a:r>
          <a:endParaRPr lang="es-MX" sz="1600" b="1" i="1" kern="1200" dirty="0">
            <a:latin typeface="Comic Sans MS" pitchFamily="66" charset="0"/>
          </a:endParaRPr>
        </a:p>
      </dsp:txBody>
      <dsp:txXfrm>
        <a:off x="-792091" y="3865743"/>
        <a:ext cx="4312238" cy="454736"/>
      </dsp:txXfrm>
    </dsp:sp>
    <dsp:sp modelId="{68927E96-0F26-44FF-9945-A714619CE67D}">
      <dsp:nvSpPr>
        <dsp:cNvPr id="0" name=""/>
        <dsp:cNvSpPr/>
      </dsp:nvSpPr>
      <dsp:spPr>
        <a:xfrm>
          <a:off x="1535613" y="2376372"/>
          <a:ext cx="238490" cy="238490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0BBE3-4D86-4EF4-9F78-73BD56C90F2E}">
      <dsp:nvSpPr>
        <dsp:cNvPr id="0" name=""/>
        <dsp:cNvSpPr/>
      </dsp:nvSpPr>
      <dsp:spPr>
        <a:xfrm rot="19707518">
          <a:off x="285307" y="1281098"/>
          <a:ext cx="2280471" cy="1734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371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Comic Sans MS" pitchFamily="66" charset="0"/>
            </a:rPr>
            <a:t>Microcirugía, Endocrinología, Infertilidad.</a:t>
          </a:r>
          <a:endParaRPr lang="es-MX" sz="1400" b="1" i="1" kern="1200" dirty="0">
            <a:latin typeface="Comic Sans MS" pitchFamily="66" charset="0"/>
          </a:endParaRPr>
        </a:p>
      </dsp:txBody>
      <dsp:txXfrm>
        <a:off x="285307" y="1281098"/>
        <a:ext cx="2280471" cy="1734852"/>
      </dsp:txXfrm>
    </dsp:sp>
    <dsp:sp modelId="{2732B59A-5620-4F0C-9B52-48AFFAABACD8}">
      <dsp:nvSpPr>
        <dsp:cNvPr id="0" name=""/>
        <dsp:cNvSpPr/>
      </dsp:nvSpPr>
      <dsp:spPr>
        <a:xfrm>
          <a:off x="2595571" y="1744537"/>
          <a:ext cx="317987" cy="317987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ABF6D-5926-4401-B878-797DAA2D0C17}">
      <dsp:nvSpPr>
        <dsp:cNvPr id="0" name=""/>
        <dsp:cNvSpPr/>
      </dsp:nvSpPr>
      <dsp:spPr>
        <a:xfrm rot="20109557">
          <a:off x="1690100" y="2221426"/>
          <a:ext cx="3240443" cy="117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9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Comic Sans MS" pitchFamily="66" charset="0"/>
            </a:rPr>
            <a:t>Laparosocopia-Histerosocopia.</a:t>
          </a:r>
          <a:endParaRPr lang="es-MX" sz="1200" b="1" i="1" kern="1200" dirty="0">
            <a:latin typeface="Comic Sans MS" pitchFamily="66" charset="0"/>
          </a:endParaRPr>
        </a:p>
      </dsp:txBody>
      <dsp:txXfrm>
        <a:off x="1690100" y="2221426"/>
        <a:ext cx="3240443" cy="1179315"/>
      </dsp:txXfrm>
    </dsp:sp>
    <dsp:sp modelId="{1032CA43-934D-4F32-812A-DB8502F87E65}">
      <dsp:nvSpPr>
        <dsp:cNvPr id="0" name=""/>
        <dsp:cNvSpPr/>
      </dsp:nvSpPr>
      <dsp:spPr>
        <a:xfrm>
          <a:off x="3827772" y="1250994"/>
          <a:ext cx="410733" cy="410733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B550D-B915-41A8-BC62-65E96484351B}">
      <dsp:nvSpPr>
        <dsp:cNvPr id="0" name=""/>
        <dsp:cNvSpPr/>
      </dsp:nvSpPr>
      <dsp:spPr>
        <a:xfrm rot="20227022">
          <a:off x="2738022" y="288684"/>
          <a:ext cx="3245948" cy="2774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639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smtClean="0">
              <a:latin typeface="Comic Sans MS" pitchFamily="66" charset="0"/>
            </a:rPr>
            <a:t>Gonadotrofinas Recombinantes Análogos de la GnRH</a:t>
          </a:r>
          <a:endParaRPr lang="es-MX" sz="1400" b="1" i="1" kern="1200" dirty="0">
            <a:latin typeface="Comic Sans MS" pitchFamily="66" charset="0"/>
          </a:endParaRPr>
        </a:p>
      </dsp:txBody>
      <dsp:txXfrm>
        <a:off x="2738022" y="288684"/>
        <a:ext cx="3245948" cy="2774108"/>
      </dsp:txXfrm>
    </dsp:sp>
    <dsp:sp modelId="{CCF819C3-BC0C-45F2-9A8E-9E9D9BA9A23C}">
      <dsp:nvSpPr>
        <dsp:cNvPr id="0" name=""/>
        <dsp:cNvSpPr/>
      </dsp:nvSpPr>
      <dsp:spPr>
        <a:xfrm>
          <a:off x="5096409" y="921414"/>
          <a:ext cx="523354" cy="52335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B873E-9365-4B77-9F05-614242B3816A}">
      <dsp:nvSpPr>
        <dsp:cNvPr id="0" name=""/>
        <dsp:cNvSpPr/>
      </dsp:nvSpPr>
      <dsp:spPr>
        <a:xfrm>
          <a:off x="4252914" y="2383011"/>
          <a:ext cx="3078713" cy="1559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15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smtClean="0">
              <a:latin typeface="Comic Sans MS" pitchFamily="66" charset="0"/>
            </a:rPr>
            <a:t>Técnicas de Reproducción  de Baja Complejidad</a:t>
          </a:r>
          <a:endParaRPr lang="es-MX" sz="1600" b="1" i="1" kern="1200" dirty="0">
            <a:latin typeface="Comic Sans MS" pitchFamily="66" charset="0"/>
          </a:endParaRPr>
        </a:p>
      </dsp:txBody>
      <dsp:txXfrm>
        <a:off x="4252914" y="2383011"/>
        <a:ext cx="3078713" cy="1559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A967-5D53-4D27-908A-D29B6946B05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CEFAE-6F25-47AF-8B9D-7BE1257B0B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85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2AC7B-4303-42DC-809D-596FA20AA5B8}" type="slidenum">
              <a:rPr lang="es-MX" altLang="es-MX" smtClean="0"/>
              <a:pPr>
                <a:defRPr/>
              </a:pPr>
              <a:t>2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5587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57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14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13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71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3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5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37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1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94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7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71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ACCE-32E9-4968-B43F-1C3329DD3457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65F-3FDB-4C2B-AA68-A44FCE8D6A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9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34" y="33265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3501008"/>
            <a:ext cx="8640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LEGISLACION EN MATERIA  DE INFERTILIDAD </a:t>
            </a: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Y  REPRODUCCION ASISTIDA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25459" y="5824602"/>
            <a:ext cx="3757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Miércoles 8 de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Mayo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2019.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8879"/>
            <a:ext cx="7973764" cy="418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7" y="1268760"/>
            <a:ext cx="7411532" cy="49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0" y="1151040"/>
            <a:ext cx="7644340" cy="51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866403" y="239998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43%</a:t>
            </a:r>
            <a:endParaRPr lang="es-MX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740352" y="6501086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n = 1305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68760"/>
            <a:ext cx="7344816" cy="475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480445" y="202118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35%</a:t>
            </a:r>
            <a:endParaRPr lang="es-MX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08304" y="6374271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n = 1305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4" y="1030288"/>
            <a:ext cx="7785852" cy="49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660232" y="20608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30%</a:t>
            </a:r>
            <a:endParaRPr lang="es-MX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218523" y="6220381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n = 1305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88832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660232" y="27089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20%</a:t>
            </a:r>
            <a:endParaRPr lang="es-MX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64288" y="6309320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n = 1305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3" y="1146430"/>
            <a:ext cx="7791206" cy="494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364161" y="6093296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n = 1305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48264" y="166015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27%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5" y="1124744"/>
            <a:ext cx="785660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308304" y="6308346"/>
            <a:ext cx="957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n = 1305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39752" y="2790794"/>
            <a:ext cx="94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56%</a:t>
            </a:r>
            <a:endParaRPr lang="es-MX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81919" y="4109537"/>
            <a:ext cx="90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 smtClean="0">
                <a:latin typeface="Arial" pitchFamily="34" charset="0"/>
                <a:cs typeface="Arial" pitchFamily="34" charset="0"/>
              </a:rPr>
              <a:t>25%</a:t>
            </a:r>
            <a:endParaRPr lang="es-MX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97442" y="4478869"/>
            <a:ext cx="93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17%</a:t>
            </a:r>
            <a:endParaRPr lang="es-MX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6" descr="fachada-dia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0" y="6086727"/>
            <a:ext cx="1227984" cy="5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7" y="1196752"/>
            <a:ext cx="7416824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127991" y="5648033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n = 1305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76256" y="227687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18%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9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4006" y="1988840"/>
            <a:ext cx="8229600" cy="3816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MX" sz="2400" dirty="0" smtClean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MX" sz="2400" b="1" i="1" dirty="0" smtClean="0">
                <a:latin typeface="Comic Sans MS" pitchFamily="66" charset="0"/>
              </a:rPr>
              <a:t>Infertilidad multifactorial 56%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MX" sz="2400" b="1" i="1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MX" sz="2400" b="1" i="1" dirty="0" smtClean="0">
                <a:latin typeface="Comic Sans MS" pitchFamily="66" charset="0"/>
              </a:rPr>
              <a:t>Factores pronóstico desfavorables</a:t>
            </a:r>
            <a:endParaRPr lang="es-MX" sz="2400" b="1" i="1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MX" sz="2400" b="1" i="1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MX" sz="2400" b="1" i="1" dirty="0">
                <a:latin typeface="Comic Sans MS" pitchFamily="66" charset="0"/>
              </a:rPr>
              <a:t> </a:t>
            </a:r>
            <a:r>
              <a:rPr lang="es-MX" sz="2400" b="1" i="1" dirty="0" smtClean="0">
                <a:latin typeface="Comic Sans MS" pitchFamily="66" charset="0"/>
              </a:rPr>
              <a:t>Integración diagnóstica-terapéutica. </a:t>
            </a:r>
            <a:endParaRPr lang="es-MX" sz="2400" b="1" i="1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MX" sz="2400" b="1" i="1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s-ES" sz="2400" b="1" i="1" dirty="0">
                <a:latin typeface="Comic Sans MS" pitchFamily="66" charset="0"/>
              </a:rPr>
              <a:t>8</a:t>
            </a:r>
            <a:r>
              <a:rPr lang="es-ES" sz="2400" b="1" i="1" dirty="0" smtClean="0">
                <a:latin typeface="Comic Sans MS" pitchFamily="66" charset="0"/>
              </a:rPr>
              <a:t>2</a:t>
            </a:r>
            <a:r>
              <a:rPr lang="es-ES" sz="2400" b="1" i="1" dirty="0" smtClean="0">
                <a:latin typeface="Comic Sans MS" pitchFamily="66" charset="0"/>
              </a:rPr>
              <a:t>% </a:t>
            </a:r>
            <a:r>
              <a:rPr lang="es-ES" sz="2400" b="1" i="1" dirty="0">
                <a:latin typeface="Comic Sans MS" pitchFamily="66" charset="0"/>
              </a:rPr>
              <a:t>n</a:t>
            </a:r>
            <a:r>
              <a:rPr lang="es-ES" sz="2400" b="1" i="1" dirty="0" smtClean="0">
                <a:latin typeface="Comic Sans MS" pitchFamily="66" charset="0"/>
              </a:rPr>
              <a:t>o </a:t>
            </a:r>
            <a:r>
              <a:rPr lang="es-ES" sz="2400" b="1" i="1" dirty="0">
                <a:latin typeface="Comic Sans MS" pitchFamily="66" charset="0"/>
              </a:rPr>
              <a:t>lograron el </a:t>
            </a:r>
            <a:r>
              <a:rPr lang="es-ES" sz="2400" b="1" i="1" dirty="0" smtClean="0">
                <a:latin typeface="Comic Sans MS" pitchFamily="66" charset="0"/>
              </a:rPr>
              <a:t>embarazo</a:t>
            </a:r>
            <a:r>
              <a:rPr lang="es-ES" sz="2400" dirty="0" smtClean="0">
                <a:latin typeface="Comic Sans MS" pitchFamily="66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s-ES" sz="2400" dirty="0" smtClean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es-ES" sz="2400" dirty="0" smtClean="0">
                <a:latin typeface="Comic Sans MS" pitchFamily="66" charset="0"/>
              </a:rPr>
              <a:t>  </a:t>
            </a:r>
            <a:endParaRPr lang="es-MX" sz="2400" dirty="0"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68" y="144680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1172" y="144680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2" descr="fachada-dia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5984"/>
            <a:ext cx="3007956" cy="140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Rectángulo"/>
          <p:cNvSpPr/>
          <p:nvPr/>
        </p:nvSpPr>
        <p:spPr>
          <a:xfrm>
            <a:off x="395536" y="3356992"/>
            <a:ext cx="8304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Las Instituciones de Salud en M</a:t>
            </a: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éxico. </a:t>
            </a:r>
            <a:endParaRPr lang="es-MX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824022" cy="182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Rectángulo"/>
          <p:cNvSpPr/>
          <p:nvPr/>
        </p:nvSpPr>
        <p:spPr>
          <a:xfrm>
            <a:off x="888113" y="6093296"/>
            <a:ext cx="7232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Víctor Saúl Vital Reyes.</a:t>
            </a:r>
            <a:endParaRPr lang="es-MX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30799" y="1556792"/>
            <a:ext cx="7772400" cy="673096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Cálculo de demanda…</a:t>
            </a:r>
            <a:endParaRPr kumimoji="0" lang="es-MX" sz="240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85216" y="2292545"/>
            <a:ext cx="7772400" cy="38525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53 millones de mujeres.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26.5 millones en edad reproductiva.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3.9 millones con infertilidad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5-10 % candidatas TRA 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4992" y="963623"/>
            <a:ext cx="763284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Candara" pitchFamily="34" charset="0"/>
              </a:rPr>
              <a:t>Necesidad Institucional Para el Manejo de la Infertilidad. </a:t>
            </a:r>
            <a:endParaRPr lang="es-MX" sz="2400" b="1" dirty="0">
              <a:latin typeface="Candara" pitchFamily="34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463050" y="104760"/>
            <a:ext cx="7776863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Las Instituciones de Salud en M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éxico.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858" y="3983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48724" y="6385682"/>
            <a:ext cx="113043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INEGI-2015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17085" y="908720"/>
            <a:ext cx="7772400" cy="504056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Conclusiones…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98079" y="1852994"/>
            <a:ext cx="7772400" cy="4297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El diagnóstico y tratamiento de la pareja infértil es una prioridad de salud reproductiva.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200" b="1" i="1" dirty="0" smtClean="0">
                <a:latin typeface="Comic Sans MS" pitchFamily="66" charset="0"/>
              </a:rPr>
              <a:t>Los cambios demográficos en México demandan recursos específicos en salud reproductiva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200" b="1" i="1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200" b="1" i="1" dirty="0">
                <a:latin typeface="Comic Sans MS" pitchFamily="66" charset="0"/>
                <a:sym typeface="Symbol"/>
              </a:rPr>
              <a:t> </a:t>
            </a:r>
            <a:r>
              <a:rPr lang="es-MX" sz="2200" b="1" i="1" dirty="0" smtClean="0">
                <a:latin typeface="Comic Sans MS" pitchFamily="66" charset="0"/>
                <a:sym typeface="Symbol"/>
              </a:rPr>
              <a:t>Un numero importante de parejas son candidatas a procedimientos de Reproducción Asistida. </a:t>
            </a:r>
            <a:r>
              <a:rPr lang="es-MX" sz="2200" b="1" i="1" dirty="0" smtClean="0">
                <a:latin typeface="Comic Sans MS" pitchFamily="66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200" b="1" i="1" dirty="0" smtClean="0">
              <a:latin typeface="Comic Sans MS" pitchFamily="66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La situación socioeconómica y políticas en salud pública limitan la accesibilidad.  </a:t>
            </a:r>
            <a:endParaRPr kumimoji="0" lang="es-MX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971600" y="188640"/>
            <a:ext cx="694227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andara" pitchFamily="34" charset="0"/>
              </a:rPr>
              <a:t>Debilidades y Fortalezas en el </a:t>
            </a:r>
            <a:r>
              <a:rPr lang="es-MX" sz="2800" b="1" dirty="0" smtClean="0">
                <a:latin typeface="Candara" pitchFamily="34" charset="0"/>
              </a:rPr>
              <a:t>Sector </a:t>
            </a:r>
            <a:r>
              <a:rPr lang="es-MX" sz="2800" b="1" dirty="0" smtClean="0">
                <a:latin typeface="Candara" pitchFamily="34" charset="0"/>
              </a:rPr>
              <a:t>Salud</a:t>
            </a:r>
          </a:p>
        </p:txBody>
      </p:sp>
      <p:pic>
        <p:nvPicPr>
          <p:cNvPr id="7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22" y="9241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20" r="53" b="-220"/>
          <a:stretch/>
        </p:blipFill>
        <p:spPr>
          <a:xfrm>
            <a:off x="0" y="5680"/>
            <a:ext cx="9144000" cy="6858000"/>
          </a:xfrm>
          <a:prstGeom prst="rect">
            <a:avLst/>
          </a:prstGeom>
        </p:spPr>
      </p:pic>
      <p:sp>
        <p:nvSpPr>
          <p:cNvPr id="4" name="CuadroTexto 9"/>
          <p:cNvSpPr txBox="1"/>
          <p:nvPr/>
        </p:nvSpPr>
        <p:spPr>
          <a:xfrm>
            <a:off x="5508104" y="1268760"/>
            <a:ext cx="312168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r"/>
            <a:r>
              <a:rPr lang="en-029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IrisUPC" panose="020B0604020202020204" pitchFamily="34" charset="-34"/>
              </a:rPr>
              <a:t>GRACIAS !!!</a:t>
            </a:r>
            <a:endParaRPr lang="es-US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90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82657" y="1196752"/>
            <a:ext cx="8180011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endParaRPr lang="es-MX" sz="2200" b="1" i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“</a:t>
            </a:r>
            <a:r>
              <a:rPr lang="es-MX" sz="2200" b="1" i="1" dirty="0">
                <a:solidFill>
                  <a:prstClr val="black"/>
                </a:solidFill>
                <a:latin typeface="Comic Sans MS" pitchFamily="66" charset="0"/>
              </a:rPr>
              <a:t>La infertilidad es una enfermedad del sistema reproductivo, y se define como la no consecución del embarazo clínico tras doce meses o más de relaciones sexuales sin anticoncepción</a:t>
            </a:r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”</a:t>
            </a:r>
            <a:endParaRPr lang="es-MX" sz="2200" b="1" i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es-MX" sz="22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MX" sz="2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Organización Mundial de la Salud.</a:t>
            </a:r>
          </a:p>
          <a:p>
            <a:pPr algn="ctr"/>
            <a:endParaRPr lang="es-MX" sz="2200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6499" y="4653136"/>
            <a:ext cx="8169401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endParaRPr lang="es-MX" sz="2200" b="1" i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La </a:t>
            </a:r>
            <a:r>
              <a:rPr lang="es-MX" sz="2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Organización de las Naciones Unidas </a:t>
            </a:r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en </a:t>
            </a:r>
            <a:r>
              <a:rPr lang="es-MX" sz="2200" b="1" i="1" dirty="0">
                <a:solidFill>
                  <a:prstClr val="black"/>
                </a:solidFill>
                <a:latin typeface="Comic Sans MS" pitchFamily="66" charset="0"/>
              </a:rPr>
              <a:t>el catalogo internacional de enfermedades (CIE-10) ha incluido a la infertilidad como entidad nosológica</a:t>
            </a:r>
            <a:r>
              <a:rPr lang="es-MX" sz="2200" b="1" i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s-MX" sz="2200" b="1" i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482657" y="279525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Las Instituciones de Salud en M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éxico.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933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41714" y="1484784"/>
            <a:ext cx="4994582" cy="1059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Infertilidad</a:t>
            </a:r>
          </a:p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Protocolo Sistematizado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40882" y="2988539"/>
            <a:ext cx="1996245" cy="647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Diagnóstico</a:t>
            </a:r>
            <a:endParaRPr lang="es-MX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5229200"/>
            <a:ext cx="141395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Modificar Estilo de Vida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63688" y="5229200"/>
            <a:ext cx="172476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Pautas Médico Quirúrgicas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11775" y="5229200"/>
            <a:ext cx="1676966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Estimulación</a:t>
            </a:r>
          </a:p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de la </a:t>
            </a:r>
          </a:p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Ovulación 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43268" y="5233676"/>
            <a:ext cx="1741891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Inseminación</a:t>
            </a:r>
          </a:p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Intrauterina 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1520" y="4171256"/>
            <a:ext cx="8568952" cy="553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Tratamiento</a:t>
            </a:r>
          </a:p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MX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164857" y="5233676"/>
            <a:ext cx="1689643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Fertilización</a:t>
            </a:r>
          </a:p>
          <a:p>
            <a:pPr algn="ctr"/>
            <a:r>
              <a:rPr lang="es-MX" sz="2000" b="1" i="1" dirty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s-MX" sz="2000" b="1" i="1" dirty="0" smtClean="0">
                <a:solidFill>
                  <a:schemeClr val="tx1"/>
                </a:solidFill>
                <a:latin typeface="Comic Sans MS" pitchFamily="66" charset="0"/>
              </a:rPr>
              <a:t>n vitro</a:t>
            </a:r>
            <a:endParaRPr lang="es-MX" sz="20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2 Rectángulo"/>
          <p:cNvSpPr/>
          <p:nvPr/>
        </p:nvSpPr>
        <p:spPr>
          <a:xfrm>
            <a:off x="561826" y="260648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Las Instituciones de Salud en M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éxico.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12684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0"/>
          <p:cNvSpPr txBox="1"/>
          <p:nvPr/>
        </p:nvSpPr>
        <p:spPr>
          <a:xfrm>
            <a:off x="1319827" y="2711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1017371" y="1412776"/>
            <a:ext cx="7059439" cy="4683348"/>
            <a:chOff x="431" y="1020"/>
            <a:chExt cx="4810" cy="317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8000"/>
            </a:blip>
            <a:srcRect/>
            <a:stretch>
              <a:fillRect/>
            </a:stretch>
          </p:blipFill>
          <p:spPr bwMode="auto">
            <a:xfrm>
              <a:off x="431" y="1020"/>
              <a:ext cx="4810" cy="31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198" y="2478"/>
              <a:ext cx="0" cy="19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endParaRPr lang="es-ES" sz="20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59" y="4332385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37" y="2199438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57" y="3947409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32" y="3434930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33" y="4453363"/>
            <a:ext cx="393800" cy="5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Rectángulo"/>
          <p:cNvSpPr/>
          <p:nvPr/>
        </p:nvSpPr>
        <p:spPr>
          <a:xfrm>
            <a:off x="281749" y="119754"/>
            <a:ext cx="7776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Las Instituciones de Salud en M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éxico. </a:t>
            </a:r>
            <a:endParaRPr lang="es-MX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s://yt3.ggpht.com/-JNfGi1OugkU/AAAAAAAAAAI/AAAAAAAAAAA/DIPczkaJvlc/s900-c-k-no-mo-rj-c0xffffff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10" y="11975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67004941"/>
              </p:ext>
            </p:extLst>
          </p:nvPr>
        </p:nvGraphicFramePr>
        <p:xfrm>
          <a:off x="1691680" y="2132856"/>
          <a:ext cx="66247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12" descr="fachada-diap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27820"/>
            <a:ext cx="1368837" cy="64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27118" y="764703"/>
            <a:ext cx="7344816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Candara" pitchFamily="34" charset="0"/>
              </a:rPr>
              <a:t>Unidad Médica de Alta Especialidad</a:t>
            </a:r>
          </a:p>
          <a:p>
            <a:pPr algn="ctr"/>
            <a:r>
              <a:rPr lang="es-MX" sz="2400" b="1" dirty="0" smtClean="0">
                <a:latin typeface="Candara" pitchFamily="34" charset="0"/>
              </a:rPr>
              <a:t>Hospital de Ginecología 3.</a:t>
            </a:r>
          </a:p>
          <a:p>
            <a:pPr algn="ctr"/>
            <a:r>
              <a:rPr lang="es-MX" sz="2000" b="1" i="1" dirty="0" smtClean="0">
                <a:latin typeface="Candara" pitchFamily="34" charset="0"/>
              </a:rPr>
              <a:t>Biología de la Reproducción.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53" y="163525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Rectángulo"/>
          <p:cNvSpPr/>
          <p:nvPr/>
        </p:nvSpPr>
        <p:spPr>
          <a:xfrm>
            <a:off x="811095" y="153405"/>
            <a:ext cx="7776863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Las Instituciones de Salud en M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éxico.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6120" y="1196752"/>
            <a:ext cx="8644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latin typeface="Comic Sans MS" pitchFamily="66" charset="0"/>
              </a:rPr>
              <a:t>Resultados Reproductivos en </a:t>
            </a:r>
            <a:r>
              <a:rPr lang="es-MX" sz="2000" b="1" dirty="0">
                <a:latin typeface="Comic Sans MS" pitchFamily="66" charset="0"/>
              </a:rPr>
              <a:t>P</a:t>
            </a:r>
            <a:r>
              <a:rPr lang="es-MX" sz="2000" b="1" dirty="0" smtClean="0">
                <a:latin typeface="Comic Sans MS" pitchFamily="66" charset="0"/>
              </a:rPr>
              <a:t>arejas </a:t>
            </a:r>
            <a:r>
              <a:rPr lang="es-MX" sz="2000" b="1" dirty="0">
                <a:latin typeface="Comic Sans MS" pitchFamily="66" charset="0"/>
              </a:rPr>
              <a:t>I</a:t>
            </a:r>
            <a:r>
              <a:rPr lang="es-MX" sz="20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000" b="1" i="1" dirty="0" smtClean="0">
                <a:latin typeface="Comic Sans MS" pitchFamily="66" charset="0"/>
              </a:rPr>
              <a:t>UMAE. HGO3. </a:t>
            </a:r>
            <a:r>
              <a:rPr lang="es-MX" sz="2000" b="1" i="1" dirty="0" smtClean="0">
                <a:latin typeface="Comic Sans MS" pitchFamily="66" charset="0"/>
              </a:rPr>
              <a:t>IMSS.</a:t>
            </a:r>
            <a:endParaRPr lang="es-MX" sz="2000" b="1" i="1" dirty="0">
              <a:latin typeface="Comic Sans MS" pitchFamily="66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19499" y="2636912"/>
            <a:ext cx="8229600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b="1" i="1" dirty="0">
              <a:latin typeface="Comic Sans MS" pitchFamily="66" charset="0"/>
            </a:endParaRP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i="1" dirty="0">
                <a:latin typeface="Comic Sans MS" pitchFamily="66" charset="0"/>
              </a:rPr>
              <a:t>Estudio clínico prolectivo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i="1" dirty="0">
                <a:latin typeface="Comic Sans MS" pitchFamily="66" charset="0"/>
              </a:rPr>
              <a:t>Cohorte de parejas infertilidad.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i="1" dirty="0">
                <a:latin typeface="Comic Sans MS" pitchFamily="66" charset="0"/>
              </a:rPr>
              <a:t>Período de 2 años.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i="1" dirty="0">
                <a:latin typeface="Comic Sans MS" pitchFamily="66" charset="0"/>
              </a:rPr>
              <a:t>Se excluyeron: estudio incompleto, rechazo a tratamiento médico y/o quirúrgico.</a:t>
            </a:r>
          </a:p>
          <a:p>
            <a:pPr marL="342900" indent="-342900"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b="1" i="1" dirty="0" smtClean="0">
                <a:latin typeface="Comic Sans MS" pitchFamily="66" charset="0"/>
              </a:rPr>
              <a:t>Análisis estadístico descriptivo.</a:t>
            </a:r>
          </a:p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i="1" dirty="0" smtClean="0">
                <a:latin typeface="Comic Sans MS" pitchFamily="66" charset="0"/>
              </a:rPr>
              <a:t> </a:t>
            </a:r>
            <a:endParaRPr lang="es-ES" sz="2400" b="1" i="1" dirty="0">
              <a:latin typeface="Comic Sans MS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Rectángulo"/>
          <p:cNvSpPr/>
          <p:nvPr/>
        </p:nvSpPr>
        <p:spPr>
          <a:xfrm>
            <a:off x="433534" y="186302"/>
            <a:ext cx="7776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Las Instituciones de Salud en M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éxico.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5768" y="260648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22" y="1772816"/>
            <a:ext cx="6921570" cy="48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3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7779" y="172673"/>
            <a:ext cx="8644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latin typeface="Comic Sans MS" pitchFamily="66" charset="0"/>
              </a:rPr>
              <a:t>Resultados Reproductivos en </a:t>
            </a:r>
            <a:r>
              <a:rPr lang="es-MX" sz="2400" b="1" dirty="0">
                <a:latin typeface="Comic Sans MS" pitchFamily="66" charset="0"/>
              </a:rPr>
              <a:t>P</a:t>
            </a:r>
            <a:r>
              <a:rPr lang="es-MX" sz="2400" b="1" dirty="0" smtClean="0">
                <a:latin typeface="Comic Sans MS" pitchFamily="66" charset="0"/>
              </a:rPr>
              <a:t>arejas </a:t>
            </a:r>
            <a:r>
              <a:rPr lang="es-MX" sz="2400" b="1" dirty="0">
                <a:latin typeface="Comic Sans MS" pitchFamily="66" charset="0"/>
              </a:rPr>
              <a:t>I</a:t>
            </a:r>
            <a:r>
              <a:rPr lang="es-MX" sz="2400" b="1" dirty="0" smtClean="0">
                <a:latin typeface="Comic Sans MS" pitchFamily="66" charset="0"/>
              </a:rPr>
              <a:t>nfértiles</a:t>
            </a:r>
          </a:p>
          <a:p>
            <a:pPr algn="ctr">
              <a:defRPr/>
            </a:pPr>
            <a:r>
              <a:rPr lang="es-MX" sz="2400" b="1" i="1" dirty="0" smtClean="0">
                <a:latin typeface="Comic Sans MS" pitchFamily="66" charset="0"/>
              </a:rPr>
              <a:t>UMAE. HGO3. IMSS</a:t>
            </a:r>
            <a:endParaRPr lang="es-MX" sz="2400" b="1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3151"/>
            <a:ext cx="484932" cy="6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7" y="1484784"/>
            <a:ext cx="84129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516</Words>
  <Application>Microsoft Office PowerPoint</Application>
  <PresentationFormat>Presentación en pantalla (4:3)</PresentationFormat>
  <Paragraphs>121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Saul Vital Reyes</dc:creator>
  <cp:lastModifiedBy>Victor Saul Vital Reyes</cp:lastModifiedBy>
  <cp:revision>67</cp:revision>
  <dcterms:created xsi:type="dcterms:W3CDTF">2018-08-07T17:07:01Z</dcterms:created>
  <dcterms:modified xsi:type="dcterms:W3CDTF">2019-05-08T18:53:46Z</dcterms:modified>
</cp:coreProperties>
</file>