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9" r:id="rId2"/>
    <p:sldId id="262" r:id="rId3"/>
    <p:sldId id="310" r:id="rId4"/>
    <p:sldId id="358" r:id="rId5"/>
    <p:sldId id="316" r:id="rId6"/>
    <p:sldId id="258" r:id="rId7"/>
    <p:sldId id="341" r:id="rId8"/>
    <p:sldId id="348" r:id="rId9"/>
    <p:sldId id="345" r:id="rId10"/>
    <p:sldId id="346" r:id="rId11"/>
    <p:sldId id="315" r:id="rId12"/>
    <p:sldId id="317" r:id="rId13"/>
    <p:sldId id="347" r:id="rId14"/>
    <p:sldId id="353" r:id="rId15"/>
    <p:sldId id="350" r:id="rId16"/>
    <p:sldId id="292" r:id="rId1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unar _" initials="m_" lastIdx="1" clrIdx="0">
    <p:extLst>
      <p:ext uri="{19B8F6BF-5375-455C-9EA6-DF929625EA0E}">
        <p15:presenceInfo xmlns:p15="http://schemas.microsoft.com/office/powerpoint/2012/main" userId="a19868acee0725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422" autoAdjust="0"/>
    <p:restoredTop sz="92271"/>
  </p:normalViewPr>
  <p:slideViewPr>
    <p:cSldViewPr snapToGrid="0" snapToObjects="1">
      <p:cViewPr varScale="1">
        <p:scale>
          <a:sx n="59" d="100"/>
          <a:sy n="59" d="100"/>
        </p:scale>
        <p:origin x="12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antxacolchero\Desktop\Gra&#769;ficas%20presentacio&#769;n%20diputados_12Abril19_RG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antxacolchero\Desktop\Gra&#769;ficas%20presentacio&#769;n%20diputados_12Abril19_RG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Hoja1!$C$19:$F$19</c:f>
              <c:strCache>
                <c:ptCount val="4"/>
                <c:pt idx="0">
                  <c:v>Nacional 
(EMIM)</c:v>
                </c:pt>
                <c:pt idx="1">
                  <c:v>Nacional 
(ENIGH)</c:v>
                </c:pt>
                <c:pt idx="2">
                  <c:v>Urbano 
(Nielsen)</c:v>
                </c:pt>
                <c:pt idx="3">
                  <c:v>Rural 
(ENIGH)</c:v>
                </c:pt>
              </c:strCache>
            </c:strRef>
          </c:cat>
          <c:val>
            <c:numRef>
              <c:f>Hoja1!$C$20:$F$20</c:f>
              <c:numCache>
                <c:formatCode>0.0%</c:formatCode>
                <c:ptCount val="4"/>
                <c:pt idx="0">
                  <c:v>-6.2E-2</c:v>
                </c:pt>
                <c:pt idx="1">
                  <c:v>-6.3E-2</c:v>
                </c:pt>
                <c:pt idx="2">
                  <c:v>-6.0999999999999999E-2</c:v>
                </c:pt>
                <c:pt idx="3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C-7846-9C34-EA1382CF6C72}"/>
            </c:ext>
          </c:extLst>
        </c:ser>
        <c:ser>
          <c:idx val="1"/>
          <c:order val="1"/>
          <c:tx>
            <c:strRef>
              <c:f>Hoja1!$B$21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Hoja1!$C$19:$F$19</c:f>
              <c:strCache>
                <c:ptCount val="4"/>
                <c:pt idx="0">
                  <c:v>Nacional 
(EMIM)</c:v>
                </c:pt>
                <c:pt idx="1">
                  <c:v>Nacional 
(ENIGH)</c:v>
                </c:pt>
                <c:pt idx="2">
                  <c:v>Urbano 
(Nielsen)</c:v>
                </c:pt>
                <c:pt idx="3">
                  <c:v>Rural 
(ENIGH)</c:v>
                </c:pt>
              </c:strCache>
            </c:strRef>
          </c:cat>
          <c:val>
            <c:numRef>
              <c:f>Hoja1!$C$21:$F$21</c:f>
              <c:numCache>
                <c:formatCode>General</c:formatCode>
                <c:ptCount val="4"/>
                <c:pt idx="0" formatCode="0.0%">
                  <c:v>-8.6999999999999994E-2</c:v>
                </c:pt>
                <c:pt idx="2" formatCode="0.0%">
                  <c:v>-9.1700000000000004E-2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C-7846-9C34-EA1382CF6C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8456816"/>
        <c:axId val="918458176"/>
      </c:barChart>
      <c:catAx>
        <c:axId val="91845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918458176"/>
        <c:crosses val="autoZero"/>
        <c:auto val="1"/>
        <c:lblAlgn val="ctr"/>
        <c:lblOffset val="100"/>
        <c:noMultiLvlLbl val="0"/>
      </c:catAx>
      <c:valAx>
        <c:axId val="9184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918456816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t" anchorCtr="1"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Hoja3!$C$5:$C$7</c:f>
              <c:strCache>
                <c:ptCount val="3"/>
                <c:pt idx="0">
                  <c:v>Bebidas azucaradas</c:v>
                </c:pt>
                <c:pt idx="1">
                  <c:v>Alimento no esenciales</c:v>
                </c:pt>
                <c:pt idx="2">
                  <c:v>Bebidas y alimentos</c:v>
                </c:pt>
              </c:strCache>
            </c:strRef>
          </c:cat>
          <c:val>
            <c:numRef>
              <c:f>Hoja3!$D$5:$D$7</c:f>
              <c:numCache>
                <c:formatCode>#,##0</c:formatCode>
                <c:ptCount val="3"/>
                <c:pt idx="0">
                  <c:v>102514</c:v>
                </c:pt>
                <c:pt idx="1">
                  <c:v>77013</c:v>
                </c:pt>
                <c:pt idx="2">
                  <c:v>179527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D-FE47-87AF-404A240A5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8882063"/>
        <c:axId val="1448929167"/>
      </c:barChart>
      <c:catAx>
        <c:axId val="1448882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1448929167"/>
        <c:crosses val="autoZero"/>
        <c:auto val="1"/>
        <c:lblAlgn val="ctr"/>
        <c:lblOffset val="100"/>
        <c:noMultiLvlLbl val="0"/>
      </c:catAx>
      <c:valAx>
        <c:axId val="1448929167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1448882063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3226-97ED-004A-8EEA-B61C9E5C86DC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EF13-0E1F-F34C-A3DE-86AD3BF7AC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6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91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96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02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380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280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46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788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9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061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041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D5E9-DEF9-6541-977A-6A3C16EEFB61}" type="datetimeFigureOut">
              <a:rPr lang="es-ES_tradnl" smtClean="0"/>
              <a:t>07/10/2019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EC8C-D6EE-2B48-BB96-7BA608E7B5B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79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7131" y="0"/>
            <a:ext cx="9810427" cy="51435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4400" b="1" dirty="0">
                <a:latin typeface="Times New Roman" charset="0"/>
                <a:ea typeface="Times New Roman" charset="0"/>
                <a:cs typeface="Times New Roman" charset="0"/>
              </a:rPr>
              <a:t>Políticas fiscales y del sistema alimentario en México</a:t>
            </a:r>
            <a:br>
              <a:rPr lang="es-ES_tradnl" sz="4400" b="1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  <a:t>Dra. Arantxa Colchero</a:t>
            </a:r>
            <a:b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ES_tradnl" sz="3100" u="sng" dirty="0">
                <a:latin typeface="Times New Roman" charset="0"/>
                <a:ea typeface="Times New Roman" charset="0"/>
                <a:cs typeface="Times New Roman" charset="0"/>
              </a:rPr>
              <a:t>Coautora</a:t>
            </a:r>
            <a: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  <a:t>: Dra. Mishel Unar Munguía</a:t>
            </a:r>
            <a:b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  <a:t>Instituto Nacional de Salud Pública</a:t>
            </a:r>
            <a:br>
              <a:rPr lang="es-ES_tradnl" sz="31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s-ES_tradnl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7131" y="5481440"/>
            <a:ext cx="10290875" cy="1102240"/>
          </a:xfrm>
        </p:spPr>
        <p:txBody>
          <a:bodyPr>
            <a:noAutofit/>
          </a:bodyPr>
          <a:lstStyle/>
          <a:p>
            <a:r>
              <a:rPr lang="es-MX" sz="2800" dirty="0">
                <a:latin typeface="Times New Roman" charset="0"/>
                <a:ea typeface="Times New Roman" charset="0"/>
                <a:cs typeface="Times New Roman" charset="0"/>
              </a:rPr>
              <a:t> Academia Nacional de Medicina</a:t>
            </a:r>
          </a:p>
          <a:p>
            <a:r>
              <a:rPr lang="es-MX" sz="2800" dirty="0">
                <a:latin typeface="Times New Roman" charset="0"/>
                <a:ea typeface="Times New Roman" charset="0"/>
                <a:cs typeface="Times New Roman" charset="0"/>
              </a:rPr>
              <a:t>9 Octubre 2019</a:t>
            </a:r>
            <a:endParaRPr lang="es-MX" sz="28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D223E5-D832-4F5E-A50B-95B7BD00C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98" y="1"/>
            <a:ext cx="2563501" cy="9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0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EE5F4-B7F4-3246-B6D2-66313371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23976"/>
            <a:ext cx="12099234" cy="1325563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redujo el empleo en la industria o el comercio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0E61CB-6C3E-6941-B2C7-8E4740BB6EA5}"/>
              </a:ext>
            </a:extLst>
          </p:cNvPr>
          <p:cNvSpPr txBox="1"/>
          <p:nvPr/>
        </p:nvSpPr>
        <p:spPr>
          <a:xfrm>
            <a:off x="1170590" y="1557602"/>
            <a:ext cx="338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Cambios en empleo</a:t>
            </a:r>
          </a:p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 de bebidas azucaradas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1D9B32-314D-504A-8780-7950747FABB9}"/>
              </a:ext>
            </a:extLst>
          </p:cNvPr>
          <p:cNvSpPr/>
          <p:nvPr/>
        </p:nvSpPr>
        <p:spPr>
          <a:xfrm>
            <a:off x="92766" y="6442271"/>
            <a:ext cx="12099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/>
              <a:t>Guerrero et al. </a:t>
            </a:r>
            <a:r>
              <a:rPr lang="es-ES_tradnl" sz="1200" dirty="0" err="1"/>
              <a:t>Employment</a:t>
            </a:r>
            <a:r>
              <a:rPr lang="es-ES_tradnl" sz="1200" dirty="0"/>
              <a:t> </a:t>
            </a:r>
            <a:r>
              <a:rPr lang="es-ES_tradnl" sz="1200" dirty="0" err="1"/>
              <a:t>changes</a:t>
            </a:r>
            <a:r>
              <a:rPr lang="es-ES_tradnl" sz="1200" dirty="0"/>
              <a:t> </a:t>
            </a:r>
            <a:r>
              <a:rPr lang="es-ES_tradnl" sz="1200" dirty="0" err="1"/>
              <a:t>associated</a:t>
            </a:r>
            <a:r>
              <a:rPr lang="es-ES_tradnl" sz="1200" dirty="0"/>
              <a:t> </a:t>
            </a:r>
            <a:r>
              <a:rPr lang="es-ES_tradnl" sz="1200" dirty="0" err="1"/>
              <a:t>with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dirty="0" err="1"/>
              <a:t>introduction</a:t>
            </a:r>
            <a:r>
              <a:rPr lang="es-ES_tradnl" sz="1200" dirty="0"/>
              <a:t> of </a:t>
            </a:r>
            <a:r>
              <a:rPr lang="es-ES_tradnl" sz="1200" dirty="0" err="1"/>
              <a:t>taxes</a:t>
            </a:r>
            <a:r>
              <a:rPr lang="es-ES_tradnl" sz="1200" dirty="0"/>
              <a:t> </a:t>
            </a:r>
            <a:r>
              <a:rPr lang="es-ES_tradnl" sz="1200" dirty="0" err="1"/>
              <a:t>on</a:t>
            </a:r>
            <a:r>
              <a:rPr lang="es-ES_tradnl" sz="1200" dirty="0"/>
              <a:t> </a:t>
            </a:r>
            <a:r>
              <a:rPr lang="es-ES_tradnl" sz="1200" dirty="0" err="1"/>
              <a:t>sugar-sweetened</a:t>
            </a:r>
            <a:r>
              <a:rPr lang="es-ES_tradnl" sz="1200" dirty="0"/>
              <a:t> </a:t>
            </a:r>
            <a:r>
              <a:rPr lang="es-ES_tradnl" sz="1200" dirty="0" err="1"/>
              <a:t>beverages</a:t>
            </a:r>
            <a:r>
              <a:rPr lang="es-ES_tradnl" sz="1200" dirty="0"/>
              <a:t> and </a:t>
            </a:r>
            <a:r>
              <a:rPr lang="es-ES_tradnl" sz="1200" dirty="0" err="1"/>
              <a:t>nonessential</a:t>
            </a:r>
            <a:r>
              <a:rPr lang="es-ES_tradnl" sz="1200" dirty="0"/>
              <a:t> </a:t>
            </a:r>
            <a:r>
              <a:rPr lang="es-ES_tradnl" sz="1200" dirty="0" err="1"/>
              <a:t>energy</a:t>
            </a:r>
            <a:r>
              <a:rPr lang="es-ES_tradnl" sz="1200" dirty="0"/>
              <a:t>-dense </a:t>
            </a:r>
            <a:r>
              <a:rPr lang="es-ES_tradnl" sz="1200" dirty="0" err="1"/>
              <a:t>food</a:t>
            </a:r>
            <a:r>
              <a:rPr lang="es-ES_tradnl" sz="1200" dirty="0"/>
              <a:t> in </a:t>
            </a:r>
            <a:r>
              <a:rPr lang="es-ES_tradnl" sz="1200" dirty="0" err="1"/>
              <a:t>Mexico</a:t>
            </a:r>
            <a:r>
              <a:rPr lang="es-ES_tradnl" sz="1200" dirty="0"/>
              <a:t>, 2017. </a:t>
            </a:r>
            <a:r>
              <a:rPr lang="es-ES_tradnl" sz="1200" dirty="0" err="1"/>
              <a:t>Preventive</a:t>
            </a:r>
            <a:r>
              <a:rPr lang="es-ES_tradnl" sz="1200" dirty="0"/>
              <a:t> Medicine, 105.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F1BA27-ADEF-A84B-9F80-800CD744FF48}"/>
              </a:ext>
            </a:extLst>
          </p:cNvPr>
          <p:cNvSpPr txBox="1"/>
          <p:nvPr/>
        </p:nvSpPr>
        <p:spPr>
          <a:xfrm>
            <a:off x="7055473" y="1557603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Cambio en empleo</a:t>
            </a:r>
          </a:p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Tiendas que venden alimentos y bebidas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3822E3-41A2-F240-B58E-13C8140F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19" y="2447590"/>
            <a:ext cx="4724400" cy="3314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5DCBA4-E933-3342-AA5B-EA2B195A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483" y="2447590"/>
            <a:ext cx="4711700" cy="34544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0753251-97E9-B041-BA2C-C3A08517082B}"/>
              </a:ext>
            </a:extLst>
          </p:cNvPr>
          <p:cNvCxnSpPr>
            <a:cxnSpLocks/>
          </p:cNvCxnSpPr>
          <p:nvPr/>
        </p:nvCxnSpPr>
        <p:spPr>
          <a:xfrm flipV="1">
            <a:off x="9477632" y="2582562"/>
            <a:ext cx="0" cy="23477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3FE9C-08BF-284B-BDF0-B71AF078C8BE}"/>
              </a:ext>
            </a:extLst>
          </p:cNvPr>
          <p:cNvCxnSpPr>
            <a:cxnSpLocks/>
          </p:cNvCxnSpPr>
          <p:nvPr/>
        </p:nvCxnSpPr>
        <p:spPr>
          <a:xfrm flipV="1">
            <a:off x="4242486" y="2447590"/>
            <a:ext cx="0" cy="2482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6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142" y="164316"/>
            <a:ext cx="10524943" cy="1325563"/>
          </a:xfrm>
        </p:spPr>
        <p:txBody>
          <a:bodyPr/>
          <a:lstStyle/>
          <a:p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 a alimentos no esenciales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700" y="1489879"/>
            <a:ext cx="11263404" cy="491039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 ad </a:t>
            </a:r>
            <a:r>
              <a:rPr lang="es-ES_tradnl" dirty="0" err="1">
                <a:latin typeface="Times New Roman" charset="0"/>
                <a:ea typeface="Times New Roman" charset="0"/>
                <a:cs typeface="Times New Roman" charset="0"/>
              </a:rPr>
              <a:t>valorem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8% a alimentos no básicos con densidad igual o mayor a 275 kcal/100gramos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Incluye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: botanas, confitería, chocolates, flanes, pudines, dulces de frutas, helados, y alimentos preparados a base de cereales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 pagado a lo largo de la cadena de distribución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Se ajusta automáticamente a la 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inflación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79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142" y="164316"/>
            <a:ext cx="11143029" cy="1325563"/>
          </a:xfrm>
        </p:spPr>
        <p:txBody>
          <a:bodyPr/>
          <a:lstStyle/>
          <a:p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 a alimentos no esenciales: 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175A1B4-957B-0743-996C-635E3B076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59428"/>
              </p:ext>
            </p:extLst>
          </p:nvPr>
        </p:nvGraphicFramePr>
        <p:xfrm>
          <a:off x="594860" y="1714961"/>
          <a:ext cx="11263311" cy="359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0397">
                  <a:extLst>
                    <a:ext uri="{9D8B030D-6E8A-4147-A177-3AD203B41FA5}">
                      <a16:colId xmlns:a16="http://schemas.microsoft.com/office/drawing/2014/main" val="2448853957"/>
                    </a:ext>
                  </a:extLst>
                </a:gridCol>
                <a:gridCol w="8302914">
                  <a:extLst>
                    <a:ext uri="{9D8B030D-6E8A-4147-A177-3AD203B41FA5}">
                      <a16:colId xmlns:a16="http://schemas.microsoft.com/office/drawing/2014/main" val="3549472053"/>
                    </a:ext>
                  </a:extLst>
                </a:gridCol>
              </a:tblGrid>
              <a:tr h="481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Pasó por completo en algunos alimentos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96526"/>
                  </a:ext>
                </a:extLst>
              </a:tr>
              <a:tr h="481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Compras</a:t>
                      </a: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hogares</a:t>
                      </a:r>
                      <a:endParaRPr lang="es-MX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Reducción de 5.1%-7.4% </a:t>
                      </a:r>
                      <a:r>
                        <a:rPr lang="es-MX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2014-2015) </a:t>
                      </a:r>
                      <a:endParaRPr lang="es-MX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Reducción mayor en los hogares: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s-MX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pobres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s-MX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altos consumidores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s-MX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urbanos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s-MX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niños o adolescentes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283108"/>
                  </a:ext>
                </a:extLst>
              </a:tr>
              <a:tr h="481874">
                <a:tc>
                  <a:txBody>
                    <a:bodyPr/>
                    <a:lstStyle/>
                    <a:p>
                      <a:pPr algn="l"/>
                      <a:r>
                        <a:rPr lang="es-MX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se redujo el empleo en la industria de alimentos no esenciales, ni en las tiendas que venden estos productos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97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49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7565F-4A73-5B4D-A70F-5EE6500E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32" y="229200"/>
            <a:ext cx="12010768" cy="1325563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Recaudación 2014-2017 (millones de pesos 2018)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6A07262-A932-3841-B1FA-2E5138618BF8}"/>
              </a:ext>
            </a:extLst>
          </p:cNvPr>
          <p:cNvGraphicFramePr>
            <a:graphicFrameLocks/>
          </p:cNvGraphicFramePr>
          <p:nvPr/>
        </p:nvGraphicFramePr>
        <p:xfrm>
          <a:off x="914401" y="1554763"/>
          <a:ext cx="7570500" cy="383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4D8412B-45F2-014D-B998-0285831D6D48}"/>
              </a:ext>
            </a:extLst>
          </p:cNvPr>
          <p:cNvSpPr txBox="1"/>
          <p:nvPr/>
        </p:nvSpPr>
        <p:spPr>
          <a:xfrm>
            <a:off x="8886531" y="1915297"/>
            <a:ext cx="290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7% del presupuesto para la función salud (2014-2017)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13B3D7-68A5-5A48-B479-0E7C38884476}"/>
              </a:ext>
            </a:extLst>
          </p:cNvPr>
          <p:cNvSpPr txBox="1"/>
          <p:nvPr/>
        </p:nvSpPr>
        <p:spPr>
          <a:xfrm>
            <a:off x="580768" y="5881816"/>
            <a:ext cx="545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Recomendación: etiquetar los impuestos </a:t>
            </a:r>
          </a:p>
        </p:txBody>
      </p:sp>
    </p:spTree>
    <p:extLst>
      <p:ext uri="{BB962C8B-B14F-4D97-AF65-F5344CB8AC3E}">
        <p14:creationId xmlns:p14="http://schemas.microsoft.com/office/powerpoint/2010/main" val="168610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A8E61-E55D-154F-A711-05EEE58A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74880" cy="1325563"/>
          </a:xfrm>
        </p:spPr>
        <p:txBody>
          <a:bodyPr/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Efectos distributivos de la política fiscal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899BF-5E9D-9B42-B977-73018BA6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" y="1581784"/>
            <a:ext cx="10515600" cy="483933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pobres reducen más su consumo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la elasticidad precio de la demanda de bebidas y alimentos sin impuesto es mayor en ellos. 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reducción en consumo tiene efectos positivos en salud, los pobres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podrían reducir su gasto de bolsillo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salud que representa 16% de su ingreso.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beneficio adicional es que la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recaudación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 utilizarse para cumplir con el objetivo de cobertura universal efectiva en salud</a:t>
            </a:r>
          </a:p>
        </p:txBody>
      </p:sp>
    </p:spTree>
    <p:extLst>
      <p:ext uri="{BB962C8B-B14F-4D97-AF65-F5344CB8AC3E}">
        <p14:creationId xmlns:p14="http://schemas.microsoft.com/office/powerpoint/2010/main" val="119052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56EE8-BBE5-5F4D-ACD5-8225D2B1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365125"/>
            <a:ext cx="11968480" cy="1325563"/>
          </a:xfrm>
        </p:spPr>
        <p:txBody>
          <a:bodyPr/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Conclusiones/recomendaciones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913BBF-5A1C-E34A-AF6A-0D95B366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957989"/>
          </a:xfrm>
        </p:spPr>
        <p:txBody>
          <a:bodyPr>
            <a:noAutofit/>
          </a:bodyPr>
          <a:lstStyle/>
          <a:p>
            <a:pPr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política fiscal en México ha sido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efectiva</a:t>
            </a:r>
          </a:p>
          <a:p>
            <a:pPr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Aumentar los impuestos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lograr mayores beneficios</a:t>
            </a:r>
          </a:p>
          <a:p>
            <a:pPr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Ajustarlos al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crecimiento económico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hacerlos menos asequibles</a:t>
            </a:r>
          </a:p>
          <a:p>
            <a:pPr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Ajustar a la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inflación anualmente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(impuesto a bebidas)</a:t>
            </a:r>
          </a:p>
          <a:p>
            <a:pPr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Etiquetar los impuestos</a:t>
            </a:r>
          </a:p>
          <a:p>
            <a:pPr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Combinar con otras estrategias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paquete integral </a:t>
            </a:r>
          </a:p>
          <a:p>
            <a:pPr lvl="1" indent="-1080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Etiquetado frontal, regulación de la publicidad dirigida a niños, regulación de la oferta alimentaria en las escuelas y cambios en el sistema alimentario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s-MX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s-MX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1" y="116632"/>
            <a:ext cx="11661913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dirty="0">
                <a:latin typeface="Times New Roman" charset="0"/>
                <a:ea typeface="Times New Roman" charset="0"/>
                <a:cs typeface="Times New Roman" charset="0"/>
              </a:rPr>
              <a:t>Participantes en la evaluación de la política fiscal en México</a:t>
            </a:r>
            <a:endParaRPr lang="es-ES_tradnl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031" y="1410545"/>
            <a:ext cx="4032448" cy="3280725"/>
          </a:xfrm>
        </p:spPr>
        <p:txBody>
          <a:bodyPr>
            <a:noAutofit/>
          </a:bodyPr>
          <a:lstStyle/>
          <a:p>
            <a:pPr marL="239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dirty="0">
                <a:latin typeface="Times New Roman" charset="0"/>
                <a:ea typeface="Times New Roman" charset="0"/>
                <a:cs typeface="Times New Roman" charset="0"/>
              </a:rPr>
              <a:t>Instituto Nacional de Salud Pública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Juan Rivera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Arantxa Colchero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Carolina </a:t>
            </a:r>
            <a:r>
              <a:rPr lang="es-ES_tradnl" sz="1800" dirty="0" err="1">
                <a:latin typeface="Times New Roman" charset="0"/>
                <a:ea typeface="Times New Roman" charset="0"/>
                <a:cs typeface="Times New Roman" charset="0"/>
              </a:rPr>
              <a:t>Batis</a:t>
            </a:r>
            <a:endParaRPr lang="es-ES_tradnl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39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Carlos Guerrero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Mauricio Hernández A.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Tonatiuh Barrientos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Anabel Velasco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Mariana Molina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 err="1">
                <a:latin typeface="Times New Roman" charset="0"/>
                <a:ea typeface="Times New Roman" charset="0"/>
                <a:cs typeface="Times New Roman" charset="0"/>
              </a:rPr>
              <a:t>Mishel</a:t>
            </a: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1800" dirty="0" err="1">
                <a:latin typeface="Times New Roman" charset="0"/>
                <a:ea typeface="Times New Roman" charset="0"/>
                <a:cs typeface="Times New Roman" charset="0"/>
              </a:rPr>
              <a:t>Unar</a:t>
            </a:r>
            <a:endParaRPr lang="es-ES_tradnl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Alejandro Zavala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latin typeface="Times New Roman" charset="0"/>
                <a:ea typeface="Times New Roman" charset="0"/>
                <a:cs typeface="Times New Roman" charset="0"/>
              </a:rPr>
              <a:t>Mauricio Hernández F</a:t>
            </a:r>
          </a:p>
          <a:p>
            <a:pPr marL="239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2511" y="1410545"/>
            <a:ext cx="403244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b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University</a:t>
            </a:r>
            <a:r>
              <a:rPr lang="es-ES_tradnl" sz="1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of North Carolina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Barry </a:t>
            </a: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Popkin</a:t>
            </a:r>
            <a:endParaRPr lang="es-ES_tradnl" sz="18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Shuwen</a:t>
            </a: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Ng</a:t>
            </a:r>
            <a:endParaRPr lang="es-ES_tradnl" sz="18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Lindsey</a:t>
            </a: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Smith </a:t>
            </a: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Taillie</a:t>
            </a:r>
            <a:endParaRPr lang="es-ES_tradnl" sz="18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Juan Carlos Salgado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Emily </a:t>
            </a: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Yoon</a:t>
            </a:r>
            <a:endParaRPr lang="es-ES_tradnl" sz="18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Donna</a:t>
            </a: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Miles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Kuo</a:t>
            </a: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-ping Li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Nancy López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Tania Aburto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1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Lilia Pedraza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9299" y="487872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Financiamiento: </a:t>
            </a:r>
            <a:r>
              <a:rPr lang="es-ES_tradnl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Bloomberg</a:t>
            </a:r>
            <a:r>
              <a:rPr lang="es-ES_tradnl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Philanthropies</a:t>
            </a:r>
            <a:r>
              <a:rPr lang="es-ES_tradnl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Robert Wood Johnson </a:t>
            </a:r>
            <a:r>
              <a:rPr lang="es-ES_tradnl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Foundation</a:t>
            </a:r>
            <a:r>
              <a:rPr lang="es-ES_tradnl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(71698), Instituto Nacional de Salud Pública, NIH R01DK10814 </a:t>
            </a:r>
          </a:p>
          <a:p>
            <a:endParaRPr lang="es-ES_tradnl" sz="2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s-ES_tradnl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Sin conflictos de interés que declarar</a:t>
            </a:r>
          </a:p>
        </p:txBody>
      </p:sp>
    </p:spTree>
    <p:extLst>
      <p:ext uri="{BB962C8B-B14F-4D97-AF65-F5344CB8AC3E}">
        <p14:creationId xmlns:p14="http://schemas.microsoft.com/office/powerpoint/2010/main" val="193103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70C127-4E34-464F-AAAA-F13F9C0C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 alimentario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680C0-FE01-4927-9F65-7B5898E83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Comprende todos los procesos involucrados en la alimentación de los individuos 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Cultivo, cosecha, embalaje, procesamiento, transformación, transporte, comercialización, consumo y disposición de desechos.</a:t>
            </a:r>
          </a:p>
          <a:p>
            <a:pPr>
              <a:lnSpc>
                <a:spcPct val="120000"/>
              </a:lnSpc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 sistema alimentario moderno ha sido asociado con problemas de inseguridad alimentaria, desnutrición, deficiencias de micronutrientes, obesidad y cambio climático.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alimentario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favorezca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consumo de dietas saludables y que minimice los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ambientales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Dentro de las recomendaciones se encuentra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incrementar los impuestos a las bebidas azucaradas y a los alimentos no básicos de alta densidad calórica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dirty="0"/>
          </a:p>
          <a:p>
            <a:pPr>
              <a:lnSpc>
                <a:spcPct val="12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457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4B074-98FB-9E45-A0B7-CFC9D71F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71"/>
            <a:ext cx="12070079" cy="1325563"/>
          </a:xfrm>
        </p:spPr>
        <p:txBody>
          <a:bodyPr/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Impuestos Pigouvianos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CC5C7-C5FC-5C4F-8B44-7F2920CA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67423"/>
            <a:ext cx="10837985" cy="50784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Impuestos para corregir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externalidades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“fallas de mercado”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incompleta </a:t>
            </a:r>
            <a:r>
              <a:rPr lang="es-MX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efectos en salud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Externalidades negativas: </a:t>
            </a:r>
            <a:r>
              <a:rPr lang="es-MX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costos</a:t>
            </a:r>
            <a:r>
              <a:rPr lang="es-MX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(costos de atención y productividad perdida)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Preferencias temporales inconsistentes: </a:t>
            </a:r>
            <a:r>
              <a:rPr lang="es-MX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 inmediata frente a daños futuros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Adicción, problemas auto-control, hábitos/comportamientos compulsivos, no compensación dietética  </a:t>
            </a: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Ejemplos: tabaco, alcohol, bebidas azucaradas, alimentos no esenciales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s-MX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7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FD1A4-A485-B644-BD37-966877D8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885"/>
            <a:ext cx="12192000" cy="1325563"/>
          </a:xfrm>
        </p:spPr>
        <p:txBody>
          <a:bodyPr/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 consumo bebidas y alimentos no saludables en México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DAF98-DAA2-EC44-943B-8FAB1109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548448"/>
            <a:ext cx="11176000" cy="530955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Azúcares añadidos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: 12.5% de la ingesta total de energía (70% bebidas azucaradas)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Alimentos no básicos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 altos en grasa saturada y azúcares añadidos: ~16% de la ingesta en México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Años de vida perdidos por discapacidad asociados con consumo de bebidas azucaradas: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608,944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Pérdida de productividad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asociados con consumo de bebidas azucaradas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: 26, 873 millones de pesos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s-ES_tradnl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5977C-6DFD-C04C-8342-5102B8AC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36" y="196313"/>
            <a:ext cx="11691424" cy="1325563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Potenciales impactos de los impuestos Pigouvianos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CC8AB-D8A3-614D-9933-C42EABBF3D46}"/>
              </a:ext>
            </a:extLst>
          </p:cNvPr>
          <p:cNvSpPr txBox="1"/>
          <p:nvPr/>
        </p:nvSpPr>
        <p:spPr>
          <a:xfrm>
            <a:off x="9678381" y="1818343"/>
            <a:ext cx="215905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Salud</a:t>
            </a:r>
            <a:r>
              <a:rPr lang="es-ES_tradnl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5A956-204D-924E-97C2-5C406A899C82}"/>
              </a:ext>
            </a:extLst>
          </p:cNvPr>
          <p:cNvSpPr txBox="1"/>
          <p:nvPr/>
        </p:nvSpPr>
        <p:spPr>
          <a:xfrm>
            <a:off x="6310503" y="1797071"/>
            <a:ext cx="2776984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Consumo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7DB07-8F5C-344E-B6F1-D0479EC86DCB}"/>
              </a:ext>
            </a:extLst>
          </p:cNvPr>
          <p:cNvSpPr txBox="1"/>
          <p:nvPr/>
        </p:nvSpPr>
        <p:spPr>
          <a:xfrm>
            <a:off x="202409" y="1774117"/>
            <a:ext cx="234000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Impuesto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BCD35-C8DA-9D42-8407-F82CADB08AF2}"/>
              </a:ext>
            </a:extLst>
          </p:cNvPr>
          <p:cNvSpPr txBox="1"/>
          <p:nvPr/>
        </p:nvSpPr>
        <p:spPr>
          <a:xfrm>
            <a:off x="3287032" y="1797071"/>
            <a:ext cx="2278848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Precios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C232129-DFE3-8144-94B6-6E7C64841182}"/>
              </a:ext>
            </a:extLst>
          </p:cNvPr>
          <p:cNvSpPr txBox="1"/>
          <p:nvPr/>
        </p:nvSpPr>
        <p:spPr>
          <a:xfrm>
            <a:off x="9240484" y="4459791"/>
            <a:ext cx="2577455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Empleo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685B4E-2F4A-0441-AA1D-152C65A3EB7B}"/>
              </a:ext>
            </a:extLst>
          </p:cNvPr>
          <p:cNvCxnSpPr>
            <a:cxnSpLocks/>
          </p:cNvCxnSpPr>
          <p:nvPr/>
        </p:nvCxnSpPr>
        <p:spPr>
          <a:xfrm flipH="1">
            <a:off x="1298127" y="2594386"/>
            <a:ext cx="45164" cy="363149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98C75DB8-862E-B447-8C2D-1A83B19F7933}"/>
              </a:ext>
            </a:extLst>
          </p:cNvPr>
          <p:cNvSpPr txBox="1"/>
          <p:nvPr/>
        </p:nvSpPr>
        <p:spPr>
          <a:xfrm>
            <a:off x="4196324" y="5948882"/>
            <a:ext cx="2776984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Recaudación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606EEAC3-A3A3-A644-9CE6-3D21D5A50FB4}"/>
              </a:ext>
            </a:extLst>
          </p:cNvPr>
          <p:cNvSpPr txBox="1"/>
          <p:nvPr/>
        </p:nvSpPr>
        <p:spPr>
          <a:xfrm>
            <a:off x="9259976" y="5400438"/>
            <a:ext cx="257745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sz="3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Impacto en los más pobres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D63278A-6D7A-0E43-8C6A-60634886BE87}"/>
              </a:ext>
            </a:extLst>
          </p:cNvPr>
          <p:cNvCxnSpPr/>
          <p:nvPr/>
        </p:nvCxnSpPr>
        <p:spPr>
          <a:xfrm>
            <a:off x="1343292" y="5625337"/>
            <a:ext cx="7839199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B408868-BBAA-4A4B-B7C7-083D32F6B713}"/>
              </a:ext>
            </a:extLst>
          </p:cNvPr>
          <p:cNvCxnSpPr/>
          <p:nvPr/>
        </p:nvCxnSpPr>
        <p:spPr>
          <a:xfrm>
            <a:off x="7039799" y="6225881"/>
            <a:ext cx="219039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B3258DF-0491-C743-BD47-FB10158DD1E0}"/>
              </a:ext>
            </a:extLst>
          </p:cNvPr>
          <p:cNvCxnSpPr/>
          <p:nvPr/>
        </p:nvCxnSpPr>
        <p:spPr>
          <a:xfrm flipV="1">
            <a:off x="1298127" y="6225881"/>
            <a:ext cx="2758484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7BB6112-7B78-9346-84B5-865DD74C92B0}"/>
              </a:ext>
            </a:extLst>
          </p:cNvPr>
          <p:cNvCxnSpPr/>
          <p:nvPr/>
        </p:nvCxnSpPr>
        <p:spPr>
          <a:xfrm>
            <a:off x="12018460" y="4736790"/>
            <a:ext cx="0" cy="176609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D2A0FEB-84C4-474E-B068-33CD8D5928D1}"/>
              </a:ext>
            </a:extLst>
          </p:cNvPr>
          <p:cNvCxnSpPr/>
          <p:nvPr/>
        </p:nvCxnSpPr>
        <p:spPr>
          <a:xfrm>
            <a:off x="6973308" y="6502880"/>
            <a:ext cx="504515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EAC9B4C-BC75-A945-B1D1-66A7DE6FEA51}"/>
              </a:ext>
            </a:extLst>
          </p:cNvPr>
          <p:cNvCxnSpPr>
            <a:endCxn id="9" idx="3"/>
          </p:cNvCxnSpPr>
          <p:nvPr/>
        </p:nvCxnSpPr>
        <p:spPr>
          <a:xfrm flipH="1">
            <a:off x="11817939" y="4736790"/>
            <a:ext cx="200521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A0619BB-8AB4-7B44-98D3-0FAD53898E6B}"/>
              </a:ext>
            </a:extLst>
          </p:cNvPr>
          <p:cNvCxnSpPr/>
          <p:nvPr/>
        </p:nvCxnSpPr>
        <p:spPr>
          <a:xfrm>
            <a:off x="9182491" y="2429651"/>
            <a:ext cx="1346720" cy="18934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71657BF-A40F-3146-BA58-7D3EB7E97794}"/>
              </a:ext>
            </a:extLst>
          </p:cNvPr>
          <p:cNvCxnSpPr/>
          <p:nvPr/>
        </p:nvCxnSpPr>
        <p:spPr>
          <a:xfrm>
            <a:off x="2677369" y="2086227"/>
            <a:ext cx="46037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16D239D-8851-2041-A38F-6ADDC57C519A}"/>
              </a:ext>
            </a:extLst>
          </p:cNvPr>
          <p:cNvCxnSpPr/>
          <p:nvPr/>
        </p:nvCxnSpPr>
        <p:spPr>
          <a:xfrm>
            <a:off x="5734969" y="2133183"/>
            <a:ext cx="46037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EA6D06D-0C36-E64B-9920-C4120FA95D7E}"/>
              </a:ext>
            </a:extLst>
          </p:cNvPr>
          <p:cNvCxnSpPr/>
          <p:nvPr/>
        </p:nvCxnSpPr>
        <p:spPr>
          <a:xfrm>
            <a:off x="9182491" y="2133183"/>
            <a:ext cx="46037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3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211" y="32469"/>
            <a:ext cx="8060370" cy="1325563"/>
          </a:xfrm>
        </p:spPr>
        <p:txBody>
          <a:bodyPr/>
          <a:lstStyle/>
          <a:p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 a bebidas azucaradas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344" y="1358032"/>
            <a:ext cx="11263404" cy="491039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 específico de 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$1 peso por litro 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desde enero del 2014.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Incluye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: bebidas no alcohólicas con azúcares añadidos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Excluye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: jugos 100% naturales y bebidas endulzadas con edulcorantes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 pagado por el productor</a:t>
            </a:r>
            <a:endParaRPr lang="es-ES_tradnl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Se ajusta 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de acuerdo a la inflación acumulada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s-ES_tradnl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cuando ésta alcanza 10% ($1.17/litro desde enero 2018)</a:t>
            </a:r>
          </a:p>
        </p:txBody>
      </p:sp>
    </p:spTree>
    <p:extLst>
      <p:ext uri="{BB962C8B-B14F-4D97-AF65-F5344CB8AC3E}">
        <p14:creationId xmlns:p14="http://schemas.microsoft.com/office/powerpoint/2010/main" val="185030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C3FF9-1C8C-264D-924A-7B7237E1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62" y="155061"/>
            <a:ext cx="11184924" cy="994118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compras/ventas de </a:t>
            </a:r>
            <a:r>
              <a:rPr lang="es-MX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bebidas con impuesto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91B449-761A-6D4A-A0DD-E090C3AA2CB7}"/>
              </a:ext>
            </a:extLst>
          </p:cNvPr>
          <p:cNvSpPr/>
          <p:nvPr/>
        </p:nvSpPr>
        <p:spPr>
          <a:xfrm>
            <a:off x="60618" y="6396335"/>
            <a:ext cx="12037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Colchero MA et al. 2016.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PLoS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One, 11(9). Colchero MA, et al. 2017. Journal of Nutrition. 2017. </a:t>
            </a:r>
            <a:r>
              <a:rPr lang="es-ES_tradnl" sz="1200" dirty="0">
                <a:latin typeface="Calibri" charset="0"/>
                <a:ea typeface="Calibri" charset="0"/>
                <a:cs typeface="Calibri" charset="0"/>
              </a:rPr>
              <a:t>147 (8).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Colchero MA et al. 2016. BMJ.</a:t>
            </a:r>
            <a:r>
              <a:rPr lang="en-US" sz="10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 </a:t>
            </a:r>
            <a:r>
              <a:rPr lang="es-ES_trad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352: h6704</a:t>
            </a:r>
            <a:r>
              <a:rPr lang="es-ES_tradnl" sz="12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dirty="0"/>
              <a:t>Colchero MA, et al. 2017. Health Affairs. 36(3</a:t>
            </a:r>
            <a:endParaRPr lang="es-ES_tradnl" sz="1200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0"/>
              </a:spcAft>
            </a:pPr>
            <a:endParaRPr lang="es-ES_tradnl" sz="1200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197176"/>
              </p:ext>
            </p:extLst>
          </p:nvPr>
        </p:nvGraphicFramePr>
        <p:xfrm>
          <a:off x="634312" y="1542363"/>
          <a:ext cx="8493212" cy="423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0ED7E52-B3BD-F445-9423-F4D854D7E4D4}"/>
              </a:ext>
            </a:extLst>
          </p:cNvPr>
          <p:cNvSpPr txBox="1"/>
          <p:nvPr/>
        </p:nvSpPr>
        <p:spPr>
          <a:xfrm>
            <a:off x="9452920" y="2248929"/>
            <a:ext cx="2310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estudios muestran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aumentos en </a:t>
            </a:r>
            <a:r>
              <a:rPr lang="es-MX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bebidas sin impuesto</a:t>
            </a:r>
          </a:p>
        </p:txBody>
      </p:sp>
    </p:spTree>
    <p:extLst>
      <p:ext uri="{BB962C8B-B14F-4D97-AF65-F5344CB8AC3E}">
        <p14:creationId xmlns:p14="http://schemas.microsoft.com/office/powerpoint/2010/main" val="294323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D12E0-9F0B-A44F-9C9B-27A07DBA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38" y="280690"/>
            <a:ext cx="11032524" cy="1325563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en compras de bebidas con impuesto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C7FA1-9CFA-744A-BC2B-9441351C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Familias más pobres: 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 en 2014,</a:t>
            </a:r>
            <a:r>
              <a:rPr lang="es-MX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-14% en 2015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Altos consumidores*: 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-7.5% en 2014,</a:t>
            </a:r>
            <a:r>
              <a:rPr lang="es-MX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16.1% en 2015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Hogares con niños o adolescentes: 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-10% en 2014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6EE4C7E-B991-4B4F-A4FE-D698305A603F}"/>
              </a:ext>
            </a:extLst>
          </p:cNvPr>
          <p:cNvSpPr/>
          <p:nvPr/>
        </p:nvSpPr>
        <p:spPr>
          <a:xfrm>
            <a:off x="60618" y="6396335"/>
            <a:ext cx="12037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Colchero MA, et al. 2017. Journal of Nutrition. 2017. </a:t>
            </a:r>
            <a:r>
              <a:rPr lang="es-ES_tradnl" sz="1200" dirty="0">
                <a:latin typeface="Calibri" charset="0"/>
                <a:ea typeface="Calibri" charset="0"/>
                <a:cs typeface="Calibri" charset="0"/>
              </a:rPr>
              <a:t>147 (8).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Colchero MA et al. 2016. BMJ.</a:t>
            </a:r>
            <a:r>
              <a:rPr lang="en-US" sz="10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 </a:t>
            </a:r>
            <a:r>
              <a:rPr lang="es-ES_trad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352: h6704</a:t>
            </a:r>
            <a:r>
              <a:rPr lang="es-ES_tradnl" sz="12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dirty="0"/>
              <a:t>Colchero MA, et al. 2017. Health Affairs. 36(3. Ng et al. 2018. Public Health Nutrition</a:t>
            </a:r>
            <a:endParaRPr lang="es-ES_tradnl" sz="1200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0"/>
              </a:spcAft>
            </a:pPr>
            <a:endParaRPr lang="es-ES_tradnl" sz="1200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0AC48E-25FB-46F7-B160-7A131BC93603}"/>
              </a:ext>
            </a:extLst>
          </p:cNvPr>
          <p:cNvSpPr txBox="1"/>
          <p:nvPr/>
        </p:nvSpPr>
        <p:spPr>
          <a:xfrm>
            <a:off x="1077685" y="5709026"/>
            <a:ext cx="694508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*consumo mayor a 150 ml al día </a:t>
            </a:r>
          </a:p>
        </p:txBody>
      </p:sp>
    </p:spTree>
    <p:extLst>
      <p:ext uri="{BB962C8B-B14F-4D97-AF65-F5344CB8AC3E}">
        <p14:creationId xmlns:p14="http://schemas.microsoft.com/office/powerpoint/2010/main" val="346114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64805-F472-544E-AB90-36B36CC1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60"/>
            <a:ext cx="10515600" cy="1325563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Impactos en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C789D-3D04-A04B-BCD8-5CB836A1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62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Una reducción de 10% en consumo de bebidas azucaradas (39% de compensación calórica) podría: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Evitar </a:t>
            </a:r>
            <a:r>
              <a:rPr lang="es-ES_tradnl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189 mil casos de diabetes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 otras enfermedades crónicas y ahorrar </a:t>
            </a:r>
            <a:r>
              <a:rPr lang="es-ES_tradnl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18,500 millones de pesos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(en 10 años) 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Una reducción de 6% en consumo de bebidas azucaradas podría: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Reducir obesidad en 2.5% y evitar </a:t>
            </a:r>
            <a:r>
              <a:rPr lang="es-ES_tradnl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86 mil casos de diabetes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(en 10 años)</a:t>
            </a:r>
            <a:r>
              <a:rPr lang="es-ES_tradnl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2F931B-F006-E542-83ED-211D436175BB}"/>
              </a:ext>
            </a:extLst>
          </p:cNvPr>
          <p:cNvSpPr txBox="1"/>
          <p:nvPr/>
        </p:nvSpPr>
        <p:spPr>
          <a:xfrm>
            <a:off x="220362" y="6311900"/>
            <a:ext cx="1175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Sanchez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-Romero LM, et al.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Projected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Impact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Mexico's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Sugar-Sweetened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Beverage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Tax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Policy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Diabetes and Cardiovascular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Disease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: A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Modeling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Study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PLoS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Med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. 2016;13(11</a:t>
            </a:r>
            <a:r>
              <a:rPr lang="es-ES_tradnl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Barrientos-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Gutierrez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T et al.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Expected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population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weight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and diabetes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impact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1-peso-per-litre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tax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sugar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sweetened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beverages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Mexico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PLoS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sz="1200" dirty="0" err="1">
                <a:latin typeface="Times New Roman" charset="0"/>
                <a:ea typeface="Times New Roman" charset="0"/>
                <a:cs typeface="Times New Roman" charset="0"/>
              </a:rPr>
              <a:t>One</a:t>
            </a:r>
            <a:r>
              <a:rPr lang="es-ES" sz="1200" dirty="0">
                <a:latin typeface="Times New Roman" charset="0"/>
                <a:ea typeface="Times New Roman" charset="0"/>
                <a:cs typeface="Times New Roman" charset="0"/>
              </a:rPr>
              <a:t>. 2017;12(5</a:t>
            </a:r>
            <a:r>
              <a:rPr lang="es-ES_tradnl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615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10871</TotalTime>
  <Words>1084</Words>
  <Application>Microsoft Office PowerPoint</Application>
  <PresentationFormat>Panorámica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Tema de Office</vt:lpstr>
      <vt:lpstr>Políticas fiscales y del sistema alimentario en México  Dra. Arantxa Colchero  Coautora: Dra. Mishel Unar Munguía  Instituto Nacional de Salud Pública </vt:lpstr>
      <vt:lpstr>Sistema alimentario</vt:lpstr>
      <vt:lpstr>Impuestos Pigouvianos</vt:lpstr>
      <vt:lpstr>Impacto consumo bebidas y alimentos no saludables en México</vt:lpstr>
      <vt:lpstr>Potenciales impactos de los impuestos Pigouvianos</vt:lpstr>
      <vt:lpstr>Impuesto a bebidas azucaradas</vt:lpstr>
      <vt:lpstr>Reducción compras/ventas de bebidas con impuesto</vt:lpstr>
      <vt:lpstr>Reducción en compras de bebidas con impuesto</vt:lpstr>
      <vt:lpstr>Impactos en salud</vt:lpstr>
      <vt:lpstr>No se redujo el empleo en la industria o el comercio</vt:lpstr>
      <vt:lpstr>Impuesto a alimentos no esenciales</vt:lpstr>
      <vt:lpstr>Impuesto a alimentos no esenciales: resultados</vt:lpstr>
      <vt:lpstr>Recaudación 2014-2017 (millones de pesos 2018)</vt:lpstr>
      <vt:lpstr>Efectos distributivos de la política fiscal</vt:lpstr>
      <vt:lpstr>Conclusiones/recomendaciones</vt:lpstr>
      <vt:lpstr>Participantes en la evaluación de la política fiscal en México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Arantxa Colchero</dc:creator>
  <cp:lastModifiedBy>mishaunar _</cp:lastModifiedBy>
  <cp:revision>265</cp:revision>
  <dcterms:created xsi:type="dcterms:W3CDTF">2017-10-14T13:58:03Z</dcterms:created>
  <dcterms:modified xsi:type="dcterms:W3CDTF">2019-10-07T11:45:34Z</dcterms:modified>
</cp:coreProperties>
</file>