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72" r:id="rId3"/>
    <p:sldId id="296" r:id="rId4"/>
    <p:sldId id="310" r:id="rId5"/>
    <p:sldId id="317" r:id="rId6"/>
    <p:sldId id="318" r:id="rId7"/>
    <p:sldId id="320" r:id="rId8"/>
    <p:sldId id="319" r:id="rId9"/>
    <p:sldId id="294" r:id="rId10"/>
    <p:sldId id="295" r:id="rId11"/>
    <p:sldId id="279" r:id="rId12"/>
    <p:sldId id="289" r:id="rId13"/>
    <p:sldId id="300" r:id="rId14"/>
    <p:sldId id="264" r:id="rId15"/>
    <p:sldId id="315" r:id="rId16"/>
    <p:sldId id="316" r:id="rId17"/>
    <p:sldId id="302" r:id="rId18"/>
    <p:sldId id="31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F2950"/>
    <a:srgbClr val="153085"/>
    <a:srgbClr val="211C7E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90" autoAdjust="0"/>
    <p:restoredTop sz="95077" autoAdjust="0"/>
  </p:normalViewPr>
  <p:slideViewPr>
    <p:cSldViewPr>
      <p:cViewPr varScale="1">
        <p:scale>
          <a:sx n="74" d="100"/>
          <a:sy n="74" d="100"/>
        </p:scale>
        <p:origin x="53" y="22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99E0-7497-49E5-BC6F-89474A6B82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242E-0306-4DA1-941A-1E7BC30D6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E9A-7D41-4E17-B6E3-777FDD05A087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87F-18C1-4E6D-8013-E7954827BE7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952464" y="285729"/>
            <a:ext cx="952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Título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61963" y="1500174"/>
            <a:ext cx="1085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Introducir</a:t>
            </a:r>
            <a:r>
              <a:rPr lang="es-ES" sz="1800" baseline="0" dirty="0" smtClean="0">
                <a:solidFill>
                  <a:schemeClr val="bg1"/>
                </a:solidFill>
              </a:rPr>
              <a:t>  texto</a:t>
            </a:r>
            <a:endParaRPr lang="es-ES" sz="1800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571461" y="1214422"/>
            <a:ext cx="1085857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952464" y="285729"/>
            <a:ext cx="952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Título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61963" y="1500174"/>
            <a:ext cx="1085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</a:rPr>
              <a:t>Introducir</a:t>
            </a:r>
            <a:r>
              <a:rPr lang="es-ES" sz="1800" baseline="0" dirty="0" smtClean="0">
                <a:solidFill>
                  <a:schemeClr val="bg1"/>
                </a:solidFill>
              </a:rPr>
              <a:t>  texto</a:t>
            </a:r>
            <a:endParaRPr lang="es-ES" sz="1800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571461" y="1214422"/>
            <a:ext cx="10858576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55B6-B253-4B21-B801-A317C3284763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0" y="5857892"/>
            <a:ext cx="12192000" cy="1000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8" name="7 Imagen" descr="AMC_Escudo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0837120" y="5929330"/>
            <a:ext cx="878669" cy="850112"/>
          </a:xfrm>
          <a:prstGeom prst="rect">
            <a:avLst/>
          </a:prstGeom>
        </p:spPr>
      </p:pic>
      <p:pic>
        <p:nvPicPr>
          <p:cNvPr id="9" name="8 Imagen" descr="AMP. jpg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238481" y="5944308"/>
            <a:ext cx="952507" cy="864400"/>
          </a:xfrm>
          <a:prstGeom prst="rect">
            <a:avLst/>
          </a:prstGeom>
        </p:spPr>
      </p:pic>
      <p:pic>
        <p:nvPicPr>
          <p:cNvPr id="10" name="9 Imagen" descr="ANM.jpg"/>
          <p:cNvPicPr>
            <a:picLocks noChangeAspect="1"/>
          </p:cNvPicPr>
          <p:nvPr userDrawn="1"/>
        </p:nvPicPr>
        <p:blipFill>
          <a:blip r:embed="rId18" cstate="print"/>
          <a:srcRect l="25000" t="6250" r="28570" b="12499"/>
          <a:stretch>
            <a:fillRect/>
          </a:stretch>
        </p:blipFill>
        <p:spPr>
          <a:xfrm>
            <a:off x="571461" y="5929306"/>
            <a:ext cx="1143008" cy="857256"/>
          </a:xfrm>
          <a:prstGeom prst="rect">
            <a:avLst/>
          </a:prstGeom>
        </p:spPr>
      </p:pic>
      <p:pic>
        <p:nvPicPr>
          <p:cNvPr id="11" name="10 Imagen" descr="INSP.gif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5810248" y="5929330"/>
            <a:ext cx="1047725" cy="785794"/>
          </a:xfrm>
          <a:prstGeom prst="rect">
            <a:avLst/>
          </a:prstGeom>
        </p:spPr>
      </p:pic>
      <p:pic>
        <p:nvPicPr>
          <p:cNvPr id="12" name="11 Imagen" descr="UNAM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8382016" y="6019039"/>
            <a:ext cx="952507" cy="801993"/>
          </a:xfrm>
          <a:prstGeom prst="rect">
            <a:avLst/>
          </a:prstGeom>
        </p:spPr>
      </p:pic>
      <p:sp>
        <p:nvSpPr>
          <p:cNvPr id="13" name="1 Marcador de título"/>
          <p:cNvSpPr txBox="1">
            <a:spLocks/>
          </p:cNvSpPr>
          <p:nvPr userDrawn="1"/>
        </p:nvSpPr>
        <p:spPr>
          <a:xfrm>
            <a:off x="761963" y="35718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Marcador de título"/>
          <p:cNvSpPr txBox="1">
            <a:spLocks/>
          </p:cNvSpPr>
          <p:nvPr userDrawn="1"/>
        </p:nvSpPr>
        <p:spPr>
          <a:xfrm>
            <a:off x="571461" y="121442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35" r:id="rId13"/>
    <p:sldLayoutId id="214748373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211C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11C7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11C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11C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11C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211C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23392" y="2060848"/>
            <a:ext cx="105688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/>
          </a:p>
          <a:p>
            <a:pPr algn="ctr"/>
            <a:r>
              <a:rPr lang="es-ES" sz="2800" b="1" dirty="0"/>
              <a:t>Atención primaria de salud </a:t>
            </a:r>
            <a:r>
              <a:rPr lang="es-ES" sz="2800" b="1" dirty="0" smtClean="0"/>
              <a:t>y </a:t>
            </a:r>
            <a:r>
              <a:rPr lang="es-ES" sz="2800" b="1" dirty="0"/>
              <a:t>promoción de actividad física</a:t>
            </a:r>
            <a:endParaRPr lang="es-ES" sz="3600" b="1" dirty="0"/>
          </a:p>
          <a:p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  <a:p>
            <a:pPr algn="r"/>
            <a:r>
              <a:rPr lang="es-ES" sz="2800" b="1" dirty="0"/>
              <a:t>Dr. Carlos A. Aguilar Salinas</a:t>
            </a:r>
            <a:endParaRPr lang="es-MX" sz="2800" b="1" dirty="0"/>
          </a:p>
          <a:p>
            <a:pPr algn="r"/>
            <a:r>
              <a:rPr lang="es-MX" sz="2400" dirty="0"/>
              <a:t>Dirección de Nutrición</a:t>
            </a:r>
          </a:p>
          <a:p>
            <a:pPr algn="r"/>
            <a:r>
              <a:rPr lang="es-MX" sz="2400" dirty="0"/>
              <a:t>Unidad de Investigación de Enfermedades Metabólicas</a:t>
            </a:r>
          </a:p>
          <a:p>
            <a:pPr algn="r"/>
            <a:r>
              <a:rPr lang="es-MX" sz="2400" dirty="0"/>
              <a:t>Instituto Nacional de Ciencias Médicas y Nutrición</a:t>
            </a:r>
            <a:endParaRPr lang="es-ES" sz="2400" dirty="0"/>
          </a:p>
        </p:txBody>
      </p:sp>
      <p:pic>
        <p:nvPicPr>
          <p:cNvPr id="5" name="Imagen 3" descr="LOGOINCMNS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116632"/>
            <a:ext cx="1271166" cy="1828800"/>
          </a:xfrm>
          <a:prstGeom prst="rect">
            <a:avLst/>
          </a:prstGeom>
        </p:spPr>
      </p:pic>
      <p:pic>
        <p:nvPicPr>
          <p:cNvPr id="2050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116632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63553" y="391835"/>
            <a:ext cx="51471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latin typeface="Calibri" pitchFamily="34" charset="0"/>
              </a:rPr>
              <a:t>Ejemplo de una intervención por pasos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35188" y="1125538"/>
          <a:ext cx="8064500" cy="409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37214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Etapa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Sesión grupal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mensual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Información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por correo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Asesoría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telefónica mensual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Sesión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individual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Sustitutos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de alimentos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% casos con perdida</a:t>
                      </a:r>
                      <a:r>
                        <a:rPr lang="es-MX" sz="1800" baseline="0" dirty="0" smtClean="0">
                          <a:latin typeface="Calibri" pitchFamily="34" charset="0"/>
                        </a:rPr>
                        <a:t> de peso &gt;10% a 18 meses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22.2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8.5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3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5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4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14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5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11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6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2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x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alibri" pitchFamily="34" charset="0"/>
                        </a:rPr>
                        <a:t>--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marL="91435" marR="91435"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66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6237289"/>
            <a:ext cx="24003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6" name="6 CuadroTexto"/>
          <p:cNvSpPr txBox="1">
            <a:spLocks noChangeArrowheads="1"/>
          </p:cNvSpPr>
          <p:nvPr/>
        </p:nvSpPr>
        <p:spPr bwMode="auto">
          <a:xfrm>
            <a:off x="2351088" y="5300663"/>
            <a:ext cx="578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38% de los casos requieren de las seis etapas</a:t>
            </a:r>
          </a:p>
        </p:txBody>
      </p:sp>
    </p:spTree>
    <p:extLst>
      <p:ext uri="{BB962C8B-B14F-4D97-AF65-F5344CB8AC3E}">
        <p14:creationId xmlns:p14="http://schemas.microsoft.com/office/powerpoint/2010/main" val="41959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2458700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MX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8" name="6 CuadroTexto"/>
          <p:cNvSpPr txBox="1">
            <a:spLocks noChangeArrowheads="1"/>
          </p:cNvSpPr>
          <p:nvPr/>
        </p:nvSpPr>
        <p:spPr bwMode="auto">
          <a:xfrm>
            <a:off x="1827514" y="295052"/>
            <a:ext cx="5388526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MX" altLang="en-US" b="1" dirty="0">
                <a:latin typeface="Calibri" pitchFamily="34" charset="0"/>
                <a:cs typeface="Arial" pitchFamily="34" charset="0"/>
              </a:rPr>
              <a:t>Objetivos del tratamiento de la obesidad</a:t>
            </a:r>
          </a:p>
        </p:txBody>
      </p:sp>
      <p:sp>
        <p:nvSpPr>
          <p:cNvPr id="1031" name="7 CuadroTexto"/>
          <p:cNvSpPr txBox="1">
            <a:spLocks noChangeArrowheads="1"/>
          </p:cNvSpPr>
          <p:nvPr/>
        </p:nvSpPr>
        <p:spPr bwMode="auto">
          <a:xfrm>
            <a:off x="1827514" y="1196753"/>
            <a:ext cx="50782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Pérdida de peso:</a:t>
            </a:r>
          </a:p>
          <a:p>
            <a:pPr eaLnBrk="1" hangingPunct="1">
              <a:tabLst>
                <a:tab pos="358775" algn="l"/>
              </a:tabLst>
            </a:pPr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- 	</a:t>
            </a:r>
            <a:r>
              <a:rPr lang="es-MX" altLang="en-US" dirty="0" err="1">
                <a:latin typeface="Calibri" panose="020F0502020204030204" pitchFamily="34" charset="0"/>
                <a:cs typeface="Arial" panose="020B0604020202020204" pitchFamily="34" charset="0"/>
              </a:rPr>
              <a:t>Alimentacion</a:t>
            </a:r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 saludable</a:t>
            </a:r>
          </a:p>
          <a:p>
            <a:pPr defTabSz="358775"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-	Actividad física</a:t>
            </a:r>
          </a:p>
          <a:p>
            <a:pPr marL="342900" indent="-342900" eaLnBrk="1" hangingPunct="1">
              <a:buFontTx/>
              <a:buChar char="-"/>
              <a:tabLst>
                <a:tab pos="358775" algn="l"/>
              </a:tabLst>
            </a:pPr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Identificación y corrección de las barreras de las barreras para lograr adherencia terapéutica</a:t>
            </a:r>
          </a:p>
          <a:p>
            <a:pPr marL="342900" indent="-342900" eaLnBrk="1" hangingPunct="1">
              <a:buFontTx/>
              <a:buChar char="-"/>
              <a:tabLst>
                <a:tab pos="358775" algn="l"/>
              </a:tabLst>
            </a:pPr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Manejo de 	emociones</a:t>
            </a:r>
          </a:p>
          <a:p>
            <a:pPr defTabSz="358775"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-	Tratamiento farmacológico</a:t>
            </a:r>
          </a:p>
          <a:p>
            <a:pPr defTabSz="358775" eaLnBrk="1" hangingPunct="1"/>
            <a:endParaRPr lang="es-MX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MX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Control de las </a:t>
            </a:r>
            <a:r>
              <a:rPr lang="es-MX" altLang="en-US" b="1" dirty="0" err="1">
                <a:latin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s-MX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-morbilidades: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-Hiperglucemia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-Dislipidemia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-Hipertensión arterial</a:t>
            </a:r>
          </a:p>
          <a:p>
            <a:pPr eaLnBrk="1" hangingPunct="1"/>
            <a:r>
              <a:rPr lang="es-MX" altLang="en-US" dirty="0">
                <a:latin typeface="Calibri" panose="020F0502020204030204" pitchFamily="34" charset="0"/>
                <a:cs typeface="Arial" panose="020B0604020202020204" pitchFamily="34" charset="0"/>
              </a:rPr>
              <a:t>	-Otros</a:t>
            </a:r>
          </a:p>
          <a:p>
            <a:pPr eaLnBrk="1" hangingPunct="1"/>
            <a:endParaRPr lang="es-MX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5"/>
          <p:cNvGraphicFramePr>
            <a:graphicFrameLocks/>
          </p:cNvGraphicFramePr>
          <p:nvPr/>
        </p:nvGraphicFramePr>
        <p:xfrm>
          <a:off x="7010400" y="1411289"/>
          <a:ext cx="3429000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lipArt" r:id="rId3" imgW="3709988" imgH="2963863" progId="MS_ClipArt_Gallery.2">
                  <p:embed/>
                </p:oleObj>
              </mc:Choice>
              <mc:Fallback>
                <p:oleObj name="ClipArt" r:id="rId3" imgW="3709988" imgH="29638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11289"/>
                        <a:ext cx="3429000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Rectangle 6"/>
          <p:cNvSpPr>
            <a:spLocks noChangeArrowheads="1"/>
          </p:cNvSpPr>
          <p:nvPr/>
        </p:nvSpPr>
        <p:spPr bwMode="auto">
          <a:xfrm>
            <a:off x="8001000" y="3316288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Paciente</a:t>
            </a:r>
          </a:p>
        </p:txBody>
      </p:sp>
      <p:sp>
        <p:nvSpPr>
          <p:cNvPr id="1384455" name="Rectangle 7"/>
          <p:cNvSpPr>
            <a:spLocks noChangeArrowheads="1"/>
          </p:cNvSpPr>
          <p:nvPr/>
        </p:nvSpPr>
        <p:spPr bwMode="auto">
          <a:xfrm>
            <a:off x="7162800" y="1792288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Médico</a:t>
            </a:r>
          </a:p>
        </p:txBody>
      </p:sp>
      <p:sp>
        <p:nvSpPr>
          <p:cNvPr id="1384456" name="Rectangle 8"/>
          <p:cNvSpPr>
            <a:spLocks noChangeArrowheads="1"/>
          </p:cNvSpPr>
          <p:nvPr/>
        </p:nvSpPr>
        <p:spPr bwMode="auto">
          <a:xfrm>
            <a:off x="8839200" y="1792288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Nutriologo</a:t>
            </a:r>
          </a:p>
        </p:txBody>
      </p:sp>
      <p:sp>
        <p:nvSpPr>
          <p:cNvPr id="1384457" name="Rectangle 9"/>
          <p:cNvSpPr>
            <a:spLocks noChangeArrowheads="1"/>
          </p:cNvSpPr>
          <p:nvPr/>
        </p:nvSpPr>
        <p:spPr bwMode="auto">
          <a:xfrm>
            <a:off x="7010400" y="4779963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Educador</a:t>
            </a:r>
          </a:p>
        </p:txBody>
      </p:sp>
      <p:sp>
        <p:nvSpPr>
          <p:cNvPr id="1384458" name="Rectangle 10"/>
          <p:cNvSpPr>
            <a:spLocks noChangeArrowheads="1"/>
          </p:cNvSpPr>
          <p:nvPr/>
        </p:nvSpPr>
        <p:spPr bwMode="auto">
          <a:xfrm>
            <a:off x="9067800" y="4779963"/>
            <a:ext cx="1600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000" b="1">
                <a:latin typeface="Calibri" pitchFamily="34" charset="0"/>
              </a:rPr>
              <a:t>Enfermera</a:t>
            </a:r>
          </a:p>
        </p:txBody>
      </p:sp>
      <p:sp>
        <p:nvSpPr>
          <p:cNvPr id="1384459" name="Text Box 11"/>
          <p:cNvSpPr txBox="1">
            <a:spLocks noChangeArrowheads="1"/>
          </p:cNvSpPr>
          <p:nvPr/>
        </p:nvSpPr>
        <p:spPr bwMode="auto">
          <a:xfrm>
            <a:off x="8304566" y="5875040"/>
            <a:ext cx="848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dirty="0">
                <a:latin typeface="Calibri" pitchFamily="34" charset="0"/>
              </a:rPr>
              <a:t>Familia</a:t>
            </a:r>
          </a:p>
        </p:txBody>
      </p:sp>
    </p:spTree>
    <p:extLst>
      <p:ext uri="{BB962C8B-B14F-4D97-AF65-F5344CB8AC3E}">
        <p14:creationId xmlns:p14="http://schemas.microsoft.com/office/powerpoint/2010/main" val="20163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CuadroTexto"/>
          <p:cNvSpPr txBox="1">
            <a:spLocks noChangeArrowheads="1"/>
          </p:cNvSpPr>
          <p:nvPr/>
        </p:nvSpPr>
        <p:spPr bwMode="auto">
          <a:xfrm>
            <a:off x="407368" y="101701"/>
            <a:ext cx="10945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2400" b="1" dirty="0">
                <a:latin typeface="Calibri" pitchFamily="34" charset="0"/>
              </a:rPr>
              <a:t>Deficiencias en la implementación de las guías para el tratamiento de la obesidad. </a:t>
            </a:r>
          </a:p>
          <a:p>
            <a:pPr eaLnBrk="1">
              <a:defRPr/>
            </a:pPr>
            <a:r>
              <a:rPr lang="es-MX" altLang="en-US" sz="1800" b="1" dirty="0">
                <a:latin typeface="Calibri" pitchFamily="34" charset="0"/>
              </a:rPr>
              <a:t>Alternativas de solución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98855" y="1269673"/>
            <a:ext cx="12313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Deficiencia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960096" y="1287098"/>
            <a:ext cx="11532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Propuesta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166191" y="1776383"/>
            <a:ext cx="242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Omisión del diagnóstico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879374" y="177638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Hacer del IMC un dato obligatorio y auditable en la nota médica 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166190" y="2789803"/>
            <a:ext cx="292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Evaluación clínica incompleta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6855530" y="26898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búsqueda de las comorbilidades metabólicas de la obesidad debe ser factible y auditable en toda unidad médica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35560" y="4325773"/>
            <a:ext cx="424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Las barreras para lograr la adherencia </a:t>
            </a:r>
          </a:p>
          <a:p>
            <a:r>
              <a:rPr lang="es-ES" dirty="0"/>
              <a:t>terapéutica no son identificadas y resueltas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12550" y="432577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Entrenamiento del personal disponible para la identificación de la depresión , alteraciones del sueño y de la conducta alimentaria</a:t>
            </a:r>
          </a:p>
          <a:p>
            <a:endParaRPr lang="es-ES" dirty="0"/>
          </a:p>
          <a:p>
            <a:r>
              <a:rPr lang="es-ES" dirty="0"/>
              <a:t>Operación de equipos multidisciplinarios con procedimientos estandarizados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66190" y="5712398"/>
            <a:ext cx="405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Los tiempos de consulta son insuficientes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63553" y="1196752"/>
            <a:ext cx="12313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Deficiencia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320136" y="1196752"/>
            <a:ext cx="11532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Propuesta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030889" y="1892408"/>
            <a:ext cx="399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Ausencia de individualización de las intervenciones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744072" y="188385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Generación de competencias sobre:</a:t>
            </a:r>
          </a:p>
          <a:p>
            <a:r>
              <a:rPr lang="es-ES" dirty="0"/>
              <a:t>-Etapas de motivación</a:t>
            </a:r>
          </a:p>
          <a:p>
            <a:r>
              <a:rPr lang="es-ES" dirty="0"/>
              <a:t>-Expectativas del tratamiento</a:t>
            </a:r>
          </a:p>
          <a:p>
            <a:r>
              <a:rPr lang="es-ES" dirty="0"/>
              <a:t>-Adaptación de la alimentación y la actividad física de acuerdo al perfil del paciente</a:t>
            </a:r>
          </a:p>
          <a:p>
            <a:r>
              <a:rPr lang="es-ES" dirty="0"/>
              <a:t>-Acciones para reducir el sedentarismo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919537" y="4005064"/>
            <a:ext cx="436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Uso inadecuado de los recursos terapéuticos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6700463" y="40770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Certificación de los profesionales de la salud sobre el manejo de enfermedades </a:t>
            </a:r>
            <a:r>
              <a:rPr lang="es-ES" dirty="0" err="1"/>
              <a:t>metábólicas</a:t>
            </a:r>
            <a:r>
              <a:rPr lang="es-ES" dirty="0"/>
              <a:t> siguiendo el modelo ACLS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21158" y="5488708"/>
            <a:ext cx="431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Falta de equidad en el acceso a la atención con calidad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00464" y="5442540"/>
            <a:ext cx="371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Certificación de las unidades de primer contacto sobre el manejo de la obesidad y sus comorbilidades</a:t>
            </a:r>
            <a:endParaRPr lang="en-US" dirty="0"/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479376" y="88756"/>
            <a:ext cx="112332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>
              <a:defRPr/>
            </a:pPr>
            <a:r>
              <a:rPr lang="es-MX" altLang="en-US" sz="2400" b="1" dirty="0">
                <a:latin typeface="Calibri" pitchFamily="34" charset="0"/>
              </a:rPr>
              <a:t>Deficiencias en la implementación de las guías para el tratamiento de la obesidad. </a:t>
            </a:r>
          </a:p>
          <a:p>
            <a:pPr eaLnBrk="1">
              <a:defRPr/>
            </a:pPr>
            <a:r>
              <a:rPr lang="es-MX" altLang="en-US" sz="1800" b="1" dirty="0">
                <a:latin typeface="Calibri" pitchFamily="34" charset="0"/>
              </a:rPr>
              <a:t>Alternativas de solución</a:t>
            </a:r>
          </a:p>
        </p:txBody>
      </p:sp>
    </p:spTree>
    <p:extLst>
      <p:ext uri="{BB962C8B-B14F-4D97-AF65-F5344CB8AC3E}">
        <p14:creationId xmlns:p14="http://schemas.microsoft.com/office/powerpoint/2010/main" val="27831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3392" y="1052736"/>
            <a:ext cx="1137726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b="1" dirty="0"/>
              <a:t>Vigilancia epidemiológica:</a:t>
            </a:r>
          </a:p>
          <a:p>
            <a:pPr lvl="1"/>
            <a:r>
              <a:rPr lang="es-MX" sz="2400" dirty="0"/>
              <a:t>-Inclusión de indicadores de ejecución y de atención con calidad para todos los proveedores de servicios de salud.</a:t>
            </a:r>
          </a:p>
          <a:p>
            <a:pPr lvl="1"/>
            <a:r>
              <a:rPr lang="es-MX" sz="2000" dirty="0"/>
              <a:t>Consolidación de bases de datos de los principales sistemas de salud</a:t>
            </a:r>
          </a:p>
          <a:p>
            <a:pPr lvl="1"/>
            <a:r>
              <a:rPr lang="es-MX" sz="2000" dirty="0"/>
              <a:t>Sistemas de información en tiempo real</a:t>
            </a:r>
          </a:p>
          <a:p>
            <a:pPr marL="285750" indent="-285750">
              <a:buFontTx/>
              <a:buChar char="-"/>
            </a:pPr>
            <a:endParaRPr lang="es-MX" sz="2000" dirty="0"/>
          </a:p>
          <a:p>
            <a:pPr lvl="0"/>
            <a:r>
              <a:rPr lang="es-MX" sz="2000" b="1" dirty="0"/>
              <a:t>Marco regulatorio:</a:t>
            </a:r>
          </a:p>
          <a:p>
            <a:pPr lvl="1"/>
            <a:r>
              <a:rPr lang="es-MX" sz="2400" dirty="0"/>
              <a:t>-Modificación de las políticas de reembolso de las aseguradoras para favorecer la detección y tratamiento oportuno</a:t>
            </a:r>
            <a:r>
              <a:rPr lang="es-MX" sz="2000" dirty="0"/>
              <a:t>. </a:t>
            </a:r>
          </a:p>
          <a:p>
            <a:pPr lvl="1"/>
            <a:r>
              <a:rPr lang="es-MX" sz="2000" dirty="0"/>
              <a:t>Se sugiere volver obligatoria la cobertura del tratamiento de la obesidad por los seguros médicos.</a:t>
            </a:r>
          </a:p>
          <a:p>
            <a:endParaRPr lang="es-ES" sz="2000" dirty="0"/>
          </a:p>
          <a:p>
            <a:r>
              <a:rPr lang="es-ES" sz="2000" b="1" dirty="0"/>
              <a:t>-Autoridades regulatorias:</a:t>
            </a:r>
          </a:p>
          <a:p>
            <a:pPr lvl="1"/>
            <a:r>
              <a:rPr lang="es-ES" sz="2000" dirty="0"/>
              <a:t>-Creación de un centro coordinador de las acciones contra la obesidad y las enfermedades crónicas: </a:t>
            </a:r>
          </a:p>
          <a:p>
            <a:pPr lvl="1"/>
            <a:r>
              <a:rPr lang="es-ES" sz="2000" dirty="0"/>
              <a:t>La infraestructura de la Secretaria de Salud y de los otros sistemas nacionales de salud no garantiza la implementación y evaluación de los cambios requeridos en los servicios de salud. El centro coordinador tendría funciones de gestoría, entrenamiento, evaluación y diseño de estrategias y políticas públicas.</a:t>
            </a:r>
          </a:p>
          <a:p>
            <a:pPr lvl="1"/>
            <a:endParaRPr lang="es-ES" dirty="0"/>
          </a:p>
          <a:p>
            <a:pPr lvl="1"/>
            <a:endParaRPr lang="es-MX" dirty="0"/>
          </a:p>
          <a:p>
            <a:pPr lvl="0"/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23392" y="260649"/>
            <a:ext cx="87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153085"/>
                </a:solidFill>
              </a:rPr>
              <a:t>Propuestas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735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836712"/>
            <a:ext cx="9923023" cy="58073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5400" y="404664"/>
            <a:ext cx="6118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espectro comprendido por la actividad física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98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60648"/>
            <a:ext cx="11605474" cy="61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16632"/>
            <a:ext cx="9073008" cy="65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1384" y="260648"/>
            <a:ext cx="667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Conclusiones</a:t>
            </a:r>
            <a:endParaRPr lang="en-US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23392" y="1052736"/>
            <a:ext cx="11161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/>
              <a:t>El tratamiento de la obesidad y sus </a:t>
            </a:r>
            <a:r>
              <a:rPr lang="es-ES" sz="2600" dirty="0" err="1"/>
              <a:t>co</a:t>
            </a:r>
            <a:r>
              <a:rPr lang="es-ES" sz="2600" dirty="0"/>
              <a:t>-morbilidades es un componente crítico para contener el crecimiento de las enfermedades crónicas no transmisibles</a:t>
            </a:r>
          </a:p>
          <a:p>
            <a:endParaRPr lang="es-ES" sz="2600" dirty="0"/>
          </a:p>
          <a:p>
            <a:r>
              <a:rPr lang="es-ES" sz="2600" dirty="0"/>
              <a:t>No hay información de la efectividad del tratamiento de la obesidad a nivel poblacional.</a:t>
            </a:r>
          </a:p>
          <a:p>
            <a:endParaRPr lang="es-ES" sz="2600" dirty="0"/>
          </a:p>
          <a:p>
            <a:r>
              <a:rPr lang="es-ES" sz="2600" dirty="0"/>
              <a:t>La sistematización de las evaluaciones y de las intervenciones es indispensable para lograr la eficacia y la adherencia</a:t>
            </a:r>
          </a:p>
          <a:p>
            <a:r>
              <a:rPr lang="es-ES" sz="2600" dirty="0"/>
              <a:t> </a:t>
            </a:r>
          </a:p>
          <a:p>
            <a:r>
              <a:rPr lang="es-ES" sz="2600" dirty="0"/>
              <a:t>Se requieren ajustes mayores en el financiamiento y en la organización de los servicios de salud para que nuestro sistema de salud controle el crecimiento de las enfermedades crónicas mediante el tratamiento eficaz de la obesidad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23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484784"/>
            <a:ext cx="6768752" cy="49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23392" y="188640"/>
            <a:ext cx="1094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153085"/>
                </a:solidFill>
              </a:rPr>
              <a:t>De acuerdo a la OCDE, los sistemas de salud son un factor crítico en la lucha contra la obesidad 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052514"/>
            <a:ext cx="70500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66910" y="119605"/>
            <a:ext cx="824957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153085"/>
                </a:solidFill>
                <a:latin typeface="Calibri" pitchFamily="34" charset="0"/>
              </a:rPr>
              <a:t>Programas estructurados para el tratamiento de la obesidad:</a:t>
            </a:r>
          </a:p>
          <a:p>
            <a:pPr>
              <a:defRPr/>
            </a:pPr>
            <a:r>
              <a:rPr lang="es-MX" sz="2000" b="1" dirty="0">
                <a:solidFill>
                  <a:srgbClr val="153085"/>
                </a:solidFill>
                <a:latin typeface="Calibri" pitchFamily="34" charset="0"/>
              </a:rPr>
              <a:t>Efecto de diversas intervenciones</a:t>
            </a:r>
            <a:endParaRPr lang="es-MX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335540"/>
            <a:ext cx="6840760" cy="49572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6197507"/>
            <a:ext cx="2260013" cy="4320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7368" y="260648"/>
            <a:ext cx="1137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Programas nacionales para el tratamiento de la obesidad</a:t>
            </a:r>
            <a:r>
              <a:rPr lang="es-ES" sz="2800" dirty="0"/>
              <a:t> </a:t>
            </a:r>
          </a:p>
          <a:p>
            <a:r>
              <a:rPr lang="es-ES" sz="2800" dirty="0"/>
              <a:t>El caso del Reino Unido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3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8640"/>
            <a:ext cx="5832648" cy="60551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39" y="1772816"/>
            <a:ext cx="5773739" cy="4536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4725144"/>
            <a:ext cx="4536503" cy="1728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641" y="5157192"/>
            <a:ext cx="60905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67408" y="260648"/>
            <a:ext cx="10036658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es-ES_tradnl" sz="2400" b="1" dirty="0" smtClean="0"/>
              <a:t> </a:t>
            </a:r>
            <a:r>
              <a:rPr lang="es-ES_tradnl" sz="2400" b="1" dirty="0"/>
              <a:t>Listado de verificación sugerido para la evaluación del paciente con obesidad</a:t>
            </a:r>
            <a:endParaRPr lang="en-US" sz="2400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Número de porciones a la semana de jugos, refrescos y otras bebidas endulzadas.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Número de tortillas, pan de caja, galletas o pan de dulce al día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Número de porciones de fruta por día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Número de porciones de verdura por día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Número de porciones de alcohol por semana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Minutos dedicados a comer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Emociones ligadas a la alimentación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16080" y="2420888"/>
            <a:ext cx="5807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s-ES_tradnl" b="1" dirty="0"/>
          </a:p>
          <a:p>
            <a:pPr fontAlgn="t"/>
            <a:r>
              <a:rPr lang="es-ES_tradnl" b="1" dirty="0"/>
              <a:t>Minutos dedicados a la caminata por día</a:t>
            </a:r>
            <a:endParaRPr lang="en-US" dirty="0"/>
          </a:p>
          <a:p>
            <a:pPr fontAlgn="ctr"/>
            <a:r>
              <a:rPr lang="es-ES_tradnl" dirty="0"/>
              <a:t>Interrogatorio, cuestionario validado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Horas que permanece frente a una pantalla por día</a:t>
            </a:r>
            <a:endParaRPr lang="en-US" dirty="0"/>
          </a:p>
          <a:p>
            <a:pPr fontAlgn="ctr"/>
            <a:r>
              <a:rPr lang="es-ES_tradnl" dirty="0"/>
              <a:t>Interrogatorio, cuestionario validado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Depresión</a:t>
            </a:r>
            <a:endParaRPr lang="en-US" dirty="0"/>
          </a:p>
          <a:p>
            <a:pPr fontAlgn="ctr"/>
            <a:r>
              <a:rPr lang="es-ES_tradnl" dirty="0"/>
              <a:t>Cuestionario validado</a:t>
            </a:r>
            <a:endParaRPr lang="en-US" dirty="0"/>
          </a:p>
          <a:p>
            <a:pPr fontAlgn="ctr"/>
            <a:r>
              <a:rPr lang="en-US" dirty="0"/>
              <a:t> </a:t>
            </a:r>
          </a:p>
          <a:p>
            <a:pPr fontAlgn="t"/>
            <a:r>
              <a:rPr lang="es-ES_tradnl" b="1" dirty="0"/>
              <a:t>Promedio de horas de sueño por semana</a:t>
            </a:r>
            <a:endParaRPr lang="en-US" dirty="0"/>
          </a:p>
          <a:p>
            <a:pPr fontAlgn="ctr"/>
            <a:r>
              <a:rPr lang="es-ES_tradnl" dirty="0"/>
              <a:t>Interrogatorio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9416" y="151179"/>
            <a:ext cx="107291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ES_tradnl" sz="2400" b="1" dirty="0"/>
              <a:t>Listado de verificación sugerido para la evaluación del paciente con obesidad</a:t>
            </a:r>
            <a:endParaRPr lang="en-US" sz="2400" dirty="0"/>
          </a:p>
          <a:p>
            <a:pPr fontAlgn="ctr"/>
            <a:r>
              <a:rPr lang="en-US" dirty="0" smtClean="0"/>
              <a:t> </a:t>
            </a:r>
          </a:p>
          <a:p>
            <a:pPr fontAlgn="t"/>
            <a:r>
              <a:rPr lang="es-ES_tradnl" sz="2400" b="1" dirty="0" smtClean="0"/>
              <a:t>Complicaciones metabólicas:</a:t>
            </a:r>
            <a:endParaRPr lang="en-US" sz="2400" dirty="0" smtClean="0"/>
          </a:p>
          <a:p>
            <a:pPr fontAlgn="t"/>
            <a:r>
              <a:rPr lang="es-ES_tradnl" b="1" dirty="0" smtClean="0"/>
              <a:t>Triglicéridos &gt; 150 mg/dl				Colesterol total &gt;200 mg/dl</a:t>
            </a:r>
            <a:endParaRPr lang="en-US" b="1" dirty="0" smtClean="0"/>
          </a:p>
          <a:p>
            <a:pPr fontAlgn="t"/>
            <a:r>
              <a:rPr lang="es-ES_tradnl" b="1" dirty="0" smtClean="0"/>
              <a:t>Colesterol HDL &lt; 40 mg/dl				Glucemia &gt;100 mg/dl</a:t>
            </a:r>
            <a:endParaRPr lang="en-US" b="1" dirty="0" smtClean="0"/>
          </a:p>
          <a:p>
            <a:pPr fontAlgn="t"/>
            <a:r>
              <a:rPr lang="es-ES_tradnl" b="1" dirty="0" smtClean="0"/>
              <a:t>Diabetes tipo 2					Hipertensión arterial</a:t>
            </a:r>
            <a:endParaRPr lang="en-US" b="1" dirty="0" smtClean="0"/>
          </a:p>
          <a:p>
            <a:pPr fontAlgn="t"/>
            <a:r>
              <a:rPr lang="es-ES_tradnl" b="1" dirty="0" smtClean="0"/>
              <a:t>Hiperuricemia					</a:t>
            </a:r>
            <a:r>
              <a:rPr lang="es-ES_tradnl" b="1" dirty="0" err="1" smtClean="0"/>
              <a:t>Esteatohepatitis</a:t>
            </a:r>
            <a:r>
              <a:rPr lang="es-ES_tradnl" b="1" dirty="0" smtClean="0"/>
              <a:t> no alcohólica</a:t>
            </a:r>
            <a:endParaRPr lang="en-US" b="1" dirty="0" smtClean="0"/>
          </a:p>
          <a:p>
            <a:pPr fontAlgn="t"/>
            <a:r>
              <a:rPr lang="es-ES_tradnl" b="1" dirty="0" smtClean="0"/>
              <a:t>Obesidad abdominal</a:t>
            </a:r>
          </a:p>
          <a:p>
            <a:pPr fontAlgn="ctr"/>
            <a:r>
              <a:rPr lang="es-ES_tradnl" dirty="0" smtClean="0"/>
              <a:t>Perímetro de cintura, presión arterial, perfil de lípidos, glucemia, ácido úrico, creatinina, AST, ALT, albumina, GGT</a:t>
            </a:r>
            <a:endParaRPr lang="en-US" dirty="0" smtClean="0"/>
          </a:p>
          <a:p>
            <a:pPr fontAlgn="ctr"/>
            <a:r>
              <a:rPr lang="en-US" dirty="0" smtClean="0"/>
              <a:t> </a:t>
            </a:r>
          </a:p>
          <a:p>
            <a:pPr fontAlgn="t"/>
            <a:r>
              <a:rPr lang="es-ES_tradnl" sz="2400" b="1" dirty="0" smtClean="0"/>
              <a:t>Complicaciones mecánicas:</a:t>
            </a:r>
            <a:endParaRPr lang="en-US" sz="2400" dirty="0" smtClean="0"/>
          </a:p>
          <a:p>
            <a:pPr fontAlgn="t"/>
            <a:r>
              <a:rPr lang="es-ES_tradnl" b="1" dirty="0" smtClean="0"/>
              <a:t>Apnea obstructiva del sueño				</a:t>
            </a:r>
            <a:r>
              <a:rPr lang="es-ES_tradnl" b="1" dirty="0" err="1" smtClean="0"/>
              <a:t>Osteoartrosis</a:t>
            </a:r>
            <a:endParaRPr lang="en-US" dirty="0" smtClean="0"/>
          </a:p>
          <a:p>
            <a:pPr fontAlgn="t"/>
            <a:r>
              <a:rPr lang="es-ES_tradnl" b="1" dirty="0" smtClean="0"/>
              <a:t>Incontinencia urinaria				Reflujo gastroesofágico</a:t>
            </a:r>
            <a:endParaRPr lang="en-US" dirty="0" smtClean="0"/>
          </a:p>
          <a:p>
            <a:pPr fontAlgn="t"/>
            <a:r>
              <a:rPr lang="es-ES_tradnl" b="1" dirty="0" smtClean="0"/>
              <a:t>Dolor lumbar					Limitación de la movilidad</a:t>
            </a:r>
            <a:endParaRPr lang="en-US" dirty="0" smtClean="0"/>
          </a:p>
          <a:p>
            <a:pPr fontAlgn="ctr"/>
            <a:r>
              <a:rPr lang="es-ES_tradnl" dirty="0" smtClean="0"/>
              <a:t>Examen físico</a:t>
            </a:r>
            <a:endParaRPr lang="en-US" dirty="0" smtClean="0"/>
          </a:p>
          <a:p>
            <a:pPr fontAlgn="ctr"/>
            <a:r>
              <a:rPr lang="en-US" dirty="0" smtClean="0"/>
              <a:t> </a:t>
            </a:r>
          </a:p>
          <a:p>
            <a:pPr fontAlgn="ctr"/>
            <a:r>
              <a:rPr lang="es-ES" sz="2800" b="1" dirty="0" smtClean="0"/>
              <a:t>Otros</a:t>
            </a:r>
            <a:endParaRPr lang="en-US" sz="2800" b="1" dirty="0" smtClean="0"/>
          </a:p>
          <a:p>
            <a:pPr fontAlgn="t"/>
            <a:r>
              <a:rPr lang="es-ES_tradnl" b="1" dirty="0" smtClean="0"/>
              <a:t>Síndrome de ovarios </a:t>
            </a:r>
            <a:r>
              <a:rPr lang="es-ES_tradnl" b="1" dirty="0" err="1" smtClean="0"/>
              <a:t>poliquísticos</a:t>
            </a:r>
            <a:r>
              <a:rPr lang="es-ES_tradnl" b="1" dirty="0" smtClean="0"/>
              <a:t>			Uso de medicamentos que causan ganancia de peso</a:t>
            </a:r>
            <a:endParaRPr lang="en-US" dirty="0" smtClean="0"/>
          </a:p>
          <a:p>
            <a:pPr fontAlgn="t"/>
            <a:r>
              <a:rPr lang="es-ES_tradnl" b="1" dirty="0" smtClean="0"/>
              <a:t>Aislamiento social</a:t>
            </a:r>
            <a:endParaRPr lang="en-US" dirty="0" smtClean="0"/>
          </a:p>
          <a:p>
            <a:pPr fontAlgn="ctr"/>
            <a:r>
              <a:rPr lang="es-ES_tradnl" dirty="0" smtClean="0"/>
              <a:t> Examen físico, interrogatorio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01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22" y="404664"/>
            <a:ext cx="10740686" cy="61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9376" y="1120676"/>
            <a:ext cx="106571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Calibri" pitchFamily="34" charset="0"/>
              </a:rPr>
              <a:t>Por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su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intensidad</a:t>
            </a:r>
            <a:r>
              <a:rPr lang="en-US" sz="2400" dirty="0">
                <a:latin typeface="Calibri" pitchFamily="34" charset="0"/>
              </a:rPr>
              <a:t> se </a:t>
            </a:r>
            <a:r>
              <a:rPr lang="en-US" sz="2400" dirty="0" err="1">
                <a:latin typeface="Calibri" pitchFamily="34" charset="0"/>
              </a:rPr>
              <a:t>clasifican</a:t>
            </a:r>
            <a:r>
              <a:rPr lang="en-US" sz="2400" dirty="0">
                <a:latin typeface="Calibri" pitchFamily="34" charset="0"/>
              </a:rPr>
              <a:t> en </a:t>
            </a:r>
            <a:r>
              <a:rPr lang="en-US" sz="2400" dirty="0" err="1">
                <a:latin typeface="Calibri" pitchFamily="34" charset="0"/>
              </a:rPr>
              <a:t>tres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tipos</a:t>
            </a:r>
            <a:r>
              <a:rPr lang="en-US" sz="2400" dirty="0">
                <a:latin typeface="Calibri" pitchFamily="34" charset="0"/>
              </a:rPr>
              <a:t>:</a:t>
            </a:r>
          </a:p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>
              <a:defRPr/>
            </a:pPr>
            <a:endParaRPr lang="es-E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latin typeface="Calibri" pitchFamily="34" charset="0"/>
              </a:rPr>
              <a:t>Baja </a:t>
            </a:r>
            <a:r>
              <a:rPr lang="en-US" sz="2400" dirty="0" err="1">
                <a:latin typeface="Calibri" pitchFamily="34" charset="0"/>
              </a:rPr>
              <a:t>intensidad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</a:rPr>
              <a:t>Envio</a:t>
            </a:r>
            <a:r>
              <a:rPr lang="en-US" sz="2400" dirty="0">
                <a:latin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</a:rPr>
              <a:t>materiales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por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correo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</a:rPr>
              <a:t>sesiones</a:t>
            </a:r>
            <a:r>
              <a:rPr lang="en-US" sz="2400" dirty="0">
                <a:latin typeface="Calibri" pitchFamily="34" charset="0"/>
              </a:rPr>
              <a:t> con </a:t>
            </a:r>
            <a:r>
              <a:rPr lang="en-US" sz="2400" dirty="0" err="1">
                <a:latin typeface="Calibri" pitchFamily="34" charset="0"/>
              </a:rPr>
              <a:t>profesionales</a:t>
            </a:r>
            <a:r>
              <a:rPr lang="en-US" sz="2400" dirty="0">
                <a:latin typeface="Calibri" pitchFamily="34" charset="0"/>
              </a:rPr>
              <a:t> de la </a:t>
            </a:r>
            <a:r>
              <a:rPr lang="en-US" sz="2400" dirty="0" err="1">
                <a:latin typeface="Calibri" pitchFamily="34" charset="0"/>
              </a:rPr>
              <a:t>salud</a:t>
            </a:r>
            <a:r>
              <a:rPr lang="en-US" sz="2400" dirty="0">
                <a:latin typeface="Calibri" pitchFamily="34" charset="0"/>
              </a:rPr>
              <a:t> con </a:t>
            </a:r>
            <a:r>
              <a:rPr lang="en-US" sz="2400" dirty="0" err="1">
                <a:latin typeface="Calibri" pitchFamily="34" charset="0"/>
              </a:rPr>
              <a:t>duración</a:t>
            </a:r>
            <a:r>
              <a:rPr lang="en-US" sz="2400" dirty="0">
                <a:latin typeface="Calibri" pitchFamily="34" charset="0"/>
              </a:rPr>
              <a:t> de 1 a 30 </a:t>
            </a:r>
            <a:r>
              <a:rPr lang="en-US" sz="2400" dirty="0" err="1">
                <a:latin typeface="Calibri" pitchFamily="34" charset="0"/>
              </a:rPr>
              <a:t>minutos</a:t>
            </a:r>
            <a:r>
              <a:rPr lang="en-US" sz="2400" dirty="0">
                <a:latin typeface="Calibri" pitchFamily="34" charset="0"/>
              </a:rPr>
              <a:t>. No </a:t>
            </a:r>
            <a:r>
              <a:rPr lang="en-US" sz="2400" dirty="0" err="1">
                <a:latin typeface="Calibri" pitchFamily="34" charset="0"/>
              </a:rPr>
              <a:t>tienen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impacto</a:t>
            </a:r>
            <a:r>
              <a:rPr lang="en-US" sz="2400" dirty="0">
                <a:latin typeface="Calibri" pitchFamily="34" charset="0"/>
              </a:rPr>
              <a:t> en </a:t>
            </a:r>
            <a:r>
              <a:rPr lang="en-US" sz="2400" dirty="0" err="1">
                <a:latin typeface="Calibri" pitchFamily="34" charset="0"/>
              </a:rPr>
              <a:t>desenlaces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clínicos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err="1">
                <a:latin typeface="Calibri" pitchFamily="34" charset="0"/>
              </a:rPr>
              <a:t>Intensidad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intermedia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</a:rPr>
              <a:t>Sesiones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telefónicas</a:t>
            </a:r>
            <a:r>
              <a:rPr lang="en-US" sz="2400" dirty="0">
                <a:latin typeface="Calibri" pitchFamily="34" charset="0"/>
              </a:rPr>
              <a:t> (3 a 24) o </a:t>
            </a:r>
            <a:r>
              <a:rPr lang="en-US" sz="2400" dirty="0" err="1">
                <a:latin typeface="Calibri" pitchFamily="34" charset="0"/>
              </a:rPr>
              <a:t>individuales</a:t>
            </a:r>
            <a:r>
              <a:rPr lang="en-US" sz="2400" dirty="0">
                <a:latin typeface="Calibri" pitchFamily="34" charset="0"/>
              </a:rPr>
              <a:t> con </a:t>
            </a:r>
            <a:r>
              <a:rPr lang="en-US" sz="2400" dirty="0" err="1">
                <a:latin typeface="Calibri" pitchFamily="34" charset="0"/>
              </a:rPr>
              <a:t>profesionales</a:t>
            </a:r>
            <a:r>
              <a:rPr lang="en-US" sz="2400" dirty="0">
                <a:latin typeface="Calibri" pitchFamily="34" charset="0"/>
              </a:rPr>
              <a:t> de la </a:t>
            </a:r>
            <a:r>
              <a:rPr lang="en-US" sz="2400" dirty="0" err="1">
                <a:latin typeface="Calibri" pitchFamily="34" charset="0"/>
              </a:rPr>
              <a:t>salud</a:t>
            </a:r>
            <a:r>
              <a:rPr lang="en-US" sz="2400" dirty="0">
                <a:latin typeface="Calibri" pitchFamily="34" charset="0"/>
              </a:rPr>
              <a:t>  (1 a 8) con </a:t>
            </a:r>
            <a:r>
              <a:rPr lang="en-US" sz="2400" dirty="0" err="1">
                <a:latin typeface="Calibri" pitchFamily="34" charset="0"/>
              </a:rPr>
              <a:t>duración</a:t>
            </a:r>
            <a:r>
              <a:rPr lang="en-US" sz="2400" dirty="0">
                <a:latin typeface="Calibri" pitchFamily="34" charset="0"/>
              </a:rPr>
              <a:t> de 31 a 360 </a:t>
            </a:r>
            <a:r>
              <a:rPr lang="en-US" sz="2400" dirty="0" err="1">
                <a:latin typeface="Calibri" pitchFamily="34" charset="0"/>
              </a:rPr>
              <a:t>minutos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 err="1">
                <a:latin typeface="Calibri" pitchFamily="34" charset="0"/>
              </a:rPr>
              <a:t>Intensidad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alta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</a:rPr>
              <a:t>Sesiones</a:t>
            </a:r>
            <a:r>
              <a:rPr lang="en-US" sz="2400" dirty="0">
                <a:latin typeface="Calibri" pitchFamily="34" charset="0"/>
              </a:rPr>
              <a:t> con </a:t>
            </a:r>
            <a:r>
              <a:rPr lang="en-US" sz="2400" dirty="0" err="1">
                <a:latin typeface="Calibri" pitchFamily="34" charset="0"/>
              </a:rPr>
              <a:t>profesionales</a:t>
            </a:r>
            <a:r>
              <a:rPr lang="en-US" sz="2400" dirty="0">
                <a:latin typeface="Calibri" pitchFamily="34" charset="0"/>
              </a:rPr>
              <a:t> de la </a:t>
            </a:r>
            <a:r>
              <a:rPr lang="en-US" sz="2400" dirty="0" err="1">
                <a:latin typeface="Calibri" pitchFamily="34" charset="0"/>
              </a:rPr>
              <a:t>salud</a:t>
            </a:r>
            <a:r>
              <a:rPr lang="en-US" sz="2400" dirty="0">
                <a:latin typeface="Calibri" pitchFamily="34" charset="0"/>
              </a:rPr>
              <a:t> (4 a 20) </a:t>
            </a:r>
            <a:r>
              <a:rPr lang="en-US" sz="2400" dirty="0" err="1">
                <a:latin typeface="Calibri" pitchFamily="34" charset="0"/>
              </a:rPr>
              <a:t>individuales</a:t>
            </a:r>
            <a:r>
              <a:rPr lang="en-US" sz="2400" dirty="0">
                <a:latin typeface="Calibri" pitchFamily="34" charset="0"/>
              </a:rPr>
              <a:t> o en </a:t>
            </a:r>
            <a:r>
              <a:rPr lang="en-US" sz="2400" dirty="0" err="1">
                <a:latin typeface="Calibri" pitchFamily="34" charset="0"/>
              </a:rPr>
              <a:t>grupo</a:t>
            </a:r>
            <a:r>
              <a:rPr lang="en-US" sz="2400" dirty="0">
                <a:latin typeface="Calibri" pitchFamily="34" charset="0"/>
              </a:rPr>
              <a:t> con </a:t>
            </a:r>
            <a:r>
              <a:rPr lang="en-US" sz="2400" dirty="0" err="1">
                <a:latin typeface="Calibri" pitchFamily="34" charset="0"/>
              </a:rPr>
              <a:t>duración</a:t>
            </a:r>
            <a:r>
              <a:rPr lang="en-US" sz="2400" dirty="0">
                <a:latin typeface="Calibri" pitchFamily="34" charset="0"/>
              </a:rPr>
              <a:t>  total mayor de 360 </a:t>
            </a:r>
            <a:r>
              <a:rPr lang="en-US" sz="2400" dirty="0" err="1">
                <a:latin typeface="Calibri" pitchFamily="34" charset="0"/>
              </a:rPr>
              <a:t>minutos</a:t>
            </a:r>
            <a:r>
              <a:rPr lang="en-US" sz="2400" dirty="0">
                <a:latin typeface="Calibri" pitchFamily="34" charset="0"/>
              </a:rPr>
              <a:t>.</a:t>
            </a:r>
            <a:endParaRPr lang="es-MX" sz="2400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9376" y="260648"/>
            <a:ext cx="10801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dirty="0">
                <a:latin typeface="Calibri" pitchFamily="34" charset="0"/>
              </a:rPr>
              <a:t>Programas estructurados para el tratamiento de la obesidad </a:t>
            </a:r>
            <a:endParaRPr lang="es-MX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772</Words>
  <Application>Microsoft Office PowerPoint</Application>
  <PresentationFormat>Panorámica</PresentationFormat>
  <Paragraphs>202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Tema de Office</vt:lpstr>
      <vt:lpstr>ClipArt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Juan Rivera Dommarco</cp:lastModifiedBy>
  <cp:revision>121</cp:revision>
  <dcterms:created xsi:type="dcterms:W3CDTF">2012-06-01T01:06:20Z</dcterms:created>
  <dcterms:modified xsi:type="dcterms:W3CDTF">2019-10-09T20:58:36Z</dcterms:modified>
</cp:coreProperties>
</file>