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03" r:id="rId3"/>
    <p:sldId id="302" r:id="rId4"/>
    <p:sldId id="304" r:id="rId5"/>
    <p:sldId id="305" r:id="rId6"/>
    <p:sldId id="311" r:id="rId7"/>
    <p:sldId id="306" r:id="rId8"/>
    <p:sldId id="314" r:id="rId9"/>
    <p:sldId id="287" r:id="rId10"/>
    <p:sldId id="313" r:id="rId11"/>
    <p:sldId id="317" r:id="rId12"/>
    <p:sldId id="309" r:id="rId13"/>
    <p:sldId id="316" r:id="rId14"/>
    <p:sldId id="267"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2728BAF-85C4-4B76-9828-157A0875FC02}">
          <p14:sldIdLst>
            <p14:sldId id="257"/>
            <p14:sldId id="303"/>
            <p14:sldId id="302"/>
            <p14:sldId id="304"/>
            <p14:sldId id="305"/>
            <p14:sldId id="311"/>
          </p14:sldIdLst>
        </p14:section>
        <p14:section name="Sección sin título" id="{66397367-3CEA-4CDE-BAA0-B340F41705F6}">
          <p14:sldIdLst>
            <p14:sldId id="306"/>
            <p14:sldId id="314"/>
            <p14:sldId id="287"/>
            <p14:sldId id="313"/>
            <p14:sldId id="317"/>
            <p14:sldId id="309"/>
            <p14:sldId id="316"/>
            <p14:sldId id="2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e nieto" initials="jn" lastIdx="2" clrIdx="0">
    <p:extLst>
      <p:ext uri="{19B8F6BF-5375-455C-9EA6-DF929625EA0E}">
        <p15:presenceInfo xmlns:p15="http://schemas.microsoft.com/office/powerpoint/2012/main" userId="97872f90d452a5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2" autoAdjust="0"/>
    <p:restoredTop sz="85278" autoAdjust="0"/>
  </p:normalViewPr>
  <p:slideViewPr>
    <p:cSldViewPr snapToGrid="0">
      <p:cViewPr varScale="1">
        <p:scale>
          <a:sx n="111" d="100"/>
          <a:sy n="111" d="100"/>
        </p:scale>
        <p:origin x="210" y="120"/>
      </p:cViewPr>
      <p:guideLst/>
    </p:cSldViewPr>
  </p:slideViewPr>
  <p:notesTextViewPr>
    <p:cViewPr>
      <p:scale>
        <a:sx n="1" d="1"/>
        <a:sy n="1" d="1"/>
      </p:scale>
      <p:origin x="0" y="0"/>
    </p:cViewPr>
  </p:notesTextViewPr>
  <p:sorterViewPr>
    <p:cViewPr>
      <p:scale>
        <a:sx n="140" d="100"/>
        <a:sy n="14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1AC67-9241-4739-AF26-96CCC0A35321}" type="datetimeFigureOut">
              <a:rPr lang="es-MX" smtClean="0"/>
              <a:t>09/10/2019</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C617-7CB6-4CD8-8FDA-3DE18BE88AB8}" type="slidenum">
              <a:rPr lang="es-MX" smtClean="0"/>
              <a:t>‹Nº›</a:t>
            </a:fld>
            <a:endParaRPr lang="es-MX" dirty="0"/>
          </a:p>
        </p:txBody>
      </p:sp>
    </p:spTree>
    <p:extLst>
      <p:ext uri="{BB962C8B-B14F-4D97-AF65-F5344CB8AC3E}">
        <p14:creationId xmlns:p14="http://schemas.microsoft.com/office/powerpoint/2010/main" val="226377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80CC617-7CB6-4CD8-8FDA-3DE18BE88AB8}" type="slidenum">
              <a:rPr lang="es-MX" smtClean="0"/>
              <a:t>1</a:t>
            </a:fld>
            <a:endParaRPr lang="es-MX" dirty="0"/>
          </a:p>
        </p:txBody>
      </p:sp>
    </p:spTree>
    <p:extLst>
      <p:ext uri="{BB962C8B-B14F-4D97-AF65-F5344CB8AC3E}">
        <p14:creationId xmlns:p14="http://schemas.microsoft.com/office/powerpoint/2010/main" val="231732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23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71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76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12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9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4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37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01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55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82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CC617-7CB6-4CD8-8FDA-3DE18BE88AB8}"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2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MX"/>
          </a:p>
        </p:txBody>
      </p:sp>
    </p:spTree>
    <p:extLst>
      <p:ext uri="{BB962C8B-B14F-4D97-AF65-F5344CB8AC3E}">
        <p14:creationId xmlns:p14="http://schemas.microsoft.com/office/powerpoint/2010/main" val="263955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25507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481719" y="609600"/>
            <a:ext cx="2308578" cy="5486400"/>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1555986" y="609600"/>
            <a:ext cx="6745111"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339255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1589852" y="609600"/>
            <a:ext cx="9144000" cy="1143000"/>
          </a:xfrm>
        </p:spPr>
        <p:txBody>
          <a:bodyPr/>
          <a:lstStyle/>
          <a:p>
            <a:r>
              <a:rPr lang="es-ES"/>
              <a:t>Haga clic para modificar el estilo de título del patrón</a:t>
            </a:r>
            <a:endParaRPr lang="es-MX"/>
          </a:p>
        </p:txBody>
      </p:sp>
      <p:sp>
        <p:nvSpPr>
          <p:cNvPr id="3" name="2 Marcador de contenido"/>
          <p:cNvSpPr>
            <a:spLocks noGrp="1"/>
          </p:cNvSpPr>
          <p:nvPr>
            <p:ph sz="quarter" idx="1"/>
          </p:nvPr>
        </p:nvSpPr>
        <p:spPr>
          <a:xfrm>
            <a:off x="1555987" y="1981200"/>
            <a:ext cx="4526844"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6263453" y="1981200"/>
            <a:ext cx="4526844"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1555987" y="4114800"/>
            <a:ext cx="4526844"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contenido"/>
          <p:cNvSpPr>
            <a:spLocks noGrp="1"/>
          </p:cNvSpPr>
          <p:nvPr>
            <p:ph sz="quarter" idx="4"/>
          </p:nvPr>
        </p:nvSpPr>
        <p:spPr>
          <a:xfrm>
            <a:off x="6263453" y="4114800"/>
            <a:ext cx="4526844"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64894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89852" y="609600"/>
            <a:ext cx="9144000" cy="1143000"/>
          </a:xfr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555987" y="1981200"/>
            <a:ext cx="4526844"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6263453" y="1981200"/>
            <a:ext cx="4526844"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6263453" y="4114800"/>
            <a:ext cx="4526844"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86506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89852" y="609600"/>
            <a:ext cx="9144000" cy="11430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1555987" y="1981200"/>
            <a:ext cx="4526844"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263453" y="1981200"/>
            <a:ext cx="4526844"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99900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555986" y="609600"/>
            <a:ext cx="9234311" cy="5486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669148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marL="0" marR="0" lvl="0" indent="0" algn="l" rtl="0">
              <a:lnSpc>
                <a:spcPct val="100000"/>
              </a:lnSpc>
              <a:spcBef>
                <a:spcPts val="0"/>
              </a:spcBef>
              <a:spcAft>
                <a:spcPts val="0"/>
              </a:spcAft>
              <a:buClr>
                <a:srgbClr val="000000"/>
              </a:buClr>
              <a:buFont typeface="Arial"/>
              <a:buNone/>
            </a:pPr>
            <a:endParaRPr sz="1867" b="0" i="0" u="none" strike="noStrike" cap="none">
              <a:solidFill>
                <a:srgbClr val="000000"/>
              </a:solidFill>
              <a:latin typeface="Arial"/>
              <a:ea typeface="Arial"/>
              <a:cs typeface="Arial"/>
              <a:sym typeface="Arial"/>
            </a:endParaRPr>
          </a:p>
        </p:txBody>
      </p:sp>
      <p:sp>
        <p:nvSpPr>
          <p:cNvPr id="17" name="Shape 17"/>
          <p:cNvSpPr txBox="1">
            <a:spLocks noGrp="1"/>
          </p:cNvSpPr>
          <p:nvPr>
            <p:ph type="title"/>
          </p:nvPr>
        </p:nvSpPr>
        <p:spPr>
          <a:xfrm>
            <a:off x="415601" y="421234"/>
            <a:ext cx="11360799" cy="11083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56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5600">
                <a:solidFill>
                  <a:schemeClr val="dk1"/>
                </a:solidFill>
                <a:latin typeface="Economica"/>
                <a:ea typeface="Economica"/>
                <a:cs typeface="Economica"/>
                <a:sym typeface="Economica"/>
              </a:defRPr>
            </a:lvl2pPr>
            <a:lvl3pPr lvl="2" indent="0">
              <a:spcBef>
                <a:spcPts val="0"/>
              </a:spcBef>
              <a:buClr>
                <a:schemeClr val="dk1"/>
              </a:buClr>
              <a:buFont typeface="Economica"/>
              <a:buNone/>
              <a:defRPr sz="5600">
                <a:solidFill>
                  <a:schemeClr val="dk1"/>
                </a:solidFill>
                <a:latin typeface="Economica"/>
                <a:ea typeface="Economica"/>
                <a:cs typeface="Economica"/>
                <a:sym typeface="Economica"/>
              </a:defRPr>
            </a:lvl3pPr>
            <a:lvl4pPr lvl="3" indent="0">
              <a:spcBef>
                <a:spcPts val="0"/>
              </a:spcBef>
              <a:buClr>
                <a:schemeClr val="dk1"/>
              </a:buClr>
              <a:buFont typeface="Economica"/>
              <a:buNone/>
              <a:defRPr sz="5600">
                <a:solidFill>
                  <a:schemeClr val="dk1"/>
                </a:solidFill>
                <a:latin typeface="Economica"/>
                <a:ea typeface="Economica"/>
                <a:cs typeface="Economica"/>
                <a:sym typeface="Economica"/>
              </a:defRPr>
            </a:lvl4pPr>
            <a:lvl5pPr lvl="4" indent="0">
              <a:spcBef>
                <a:spcPts val="0"/>
              </a:spcBef>
              <a:buClr>
                <a:schemeClr val="dk1"/>
              </a:buClr>
              <a:buFont typeface="Economica"/>
              <a:buNone/>
              <a:defRPr sz="5600">
                <a:solidFill>
                  <a:schemeClr val="dk1"/>
                </a:solidFill>
                <a:latin typeface="Economica"/>
                <a:ea typeface="Economica"/>
                <a:cs typeface="Economica"/>
                <a:sym typeface="Economica"/>
              </a:defRPr>
            </a:lvl5pPr>
            <a:lvl6pPr lvl="5" indent="0">
              <a:spcBef>
                <a:spcPts val="0"/>
              </a:spcBef>
              <a:buClr>
                <a:schemeClr val="dk1"/>
              </a:buClr>
              <a:buFont typeface="Economica"/>
              <a:buNone/>
              <a:defRPr sz="5600">
                <a:solidFill>
                  <a:schemeClr val="dk1"/>
                </a:solidFill>
                <a:latin typeface="Economica"/>
                <a:ea typeface="Economica"/>
                <a:cs typeface="Economica"/>
                <a:sym typeface="Economica"/>
              </a:defRPr>
            </a:lvl6pPr>
            <a:lvl7pPr lvl="6" indent="0">
              <a:spcBef>
                <a:spcPts val="0"/>
              </a:spcBef>
              <a:buClr>
                <a:schemeClr val="dk1"/>
              </a:buClr>
              <a:buFont typeface="Economica"/>
              <a:buNone/>
              <a:defRPr sz="5600">
                <a:solidFill>
                  <a:schemeClr val="dk1"/>
                </a:solidFill>
                <a:latin typeface="Economica"/>
                <a:ea typeface="Economica"/>
                <a:cs typeface="Economica"/>
                <a:sym typeface="Economica"/>
              </a:defRPr>
            </a:lvl7pPr>
            <a:lvl8pPr lvl="7" indent="0">
              <a:spcBef>
                <a:spcPts val="0"/>
              </a:spcBef>
              <a:buClr>
                <a:schemeClr val="dk1"/>
              </a:buClr>
              <a:buFont typeface="Economica"/>
              <a:buNone/>
              <a:defRPr sz="5600">
                <a:solidFill>
                  <a:schemeClr val="dk1"/>
                </a:solidFill>
                <a:latin typeface="Economica"/>
                <a:ea typeface="Economica"/>
                <a:cs typeface="Economica"/>
                <a:sym typeface="Economica"/>
              </a:defRPr>
            </a:lvl8pPr>
            <a:lvl9pPr lvl="8" indent="0">
              <a:spcBef>
                <a:spcPts val="0"/>
              </a:spcBef>
              <a:buClr>
                <a:schemeClr val="dk1"/>
              </a:buClr>
              <a:buFont typeface="Economica"/>
              <a:buNone/>
              <a:defRPr sz="5600">
                <a:solidFill>
                  <a:schemeClr val="dk1"/>
                </a:solidFill>
                <a:latin typeface="Economica"/>
                <a:ea typeface="Economica"/>
                <a:cs typeface="Economica"/>
                <a:sym typeface="Economica"/>
              </a:defRPr>
            </a:lvl9pPr>
          </a:lstStyle>
          <a:p>
            <a:endParaRPr/>
          </a:p>
        </p:txBody>
      </p:sp>
      <p:sp>
        <p:nvSpPr>
          <p:cNvPr id="18" name="Shape 18"/>
          <p:cNvSpPr txBox="1">
            <a:spLocks noGrp="1"/>
          </p:cNvSpPr>
          <p:nvPr>
            <p:ph type="body" idx="1"/>
          </p:nvPr>
        </p:nvSpPr>
        <p:spPr>
          <a:xfrm>
            <a:off x="415601" y="1633633"/>
            <a:ext cx="11360799" cy="4472000"/>
          </a:xfrm>
          <a:prstGeom prst="rect">
            <a:avLst/>
          </a:prstGeom>
          <a:noFill/>
          <a:ln>
            <a:noFill/>
          </a:ln>
        </p:spPr>
        <p:txBody>
          <a:bodyPr lIns="91425" tIns="91425" rIns="91425" bIns="91425" anchor="t" anchorCtr="0"/>
          <a:lstStyle>
            <a:lvl1pPr marL="0" marR="0" lvl="0" indent="152396" algn="l" rtl="0">
              <a:lnSpc>
                <a:spcPct val="115000"/>
              </a:lnSpc>
              <a:spcBef>
                <a:spcPts val="0"/>
              </a:spcBef>
              <a:spcAft>
                <a:spcPts val="2133"/>
              </a:spcAft>
              <a:buClr>
                <a:schemeClr val="dk1"/>
              </a:buClr>
              <a:buSzPct val="100000"/>
              <a:buFont typeface="Open Sans"/>
              <a:buChar char="●"/>
              <a:defRPr sz="2400" b="0" i="0" u="none" strike="noStrike" cap="none">
                <a:solidFill>
                  <a:schemeClr val="dk1"/>
                </a:solidFill>
                <a:latin typeface="Open Sans"/>
                <a:ea typeface="Open Sans"/>
                <a:cs typeface="Open Sans"/>
                <a:sym typeface="Open Sans"/>
              </a:defRPr>
            </a:lvl1pPr>
            <a:lvl2pPr marL="609585" marR="0" lvl="1"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2pPr>
            <a:lvl3pPr marL="1219170" marR="0" lvl="2"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3pPr>
            <a:lvl4pPr marL="1828754" marR="0" lvl="3"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4pPr>
            <a:lvl5pPr marL="2438339" marR="0" lvl="4"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5pPr>
            <a:lvl6pPr marL="3047924" marR="0" lvl="5"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6pPr>
            <a:lvl7pPr marL="3657509" marR="0" lvl="6"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7pPr>
            <a:lvl8pPr marL="4267093" marR="0" lvl="7"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8pPr>
            <a:lvl9pPr marL="4876678" marR="0" lvl="8" indent="118530" algn="l" rtl="0">
              <a:lnSpc>
                <a:spcPct val="115000"/>
              </a:lnSpc>
              <a:spcBef>
                <a:spcPts val="0"/>
              </a:spcBef>
              <a:spcAft>
                <a:spcPts val="2133"/>
              </a:spcAft>
              <a:buClr>
                <a:schemeClr val="dk1"/>
              </a:buClr>
              <a:buSzPct val="100000"/>
              <a:buFont typeface="Open Sans"/>
              <a:buChar char="■"/>
              <a:defRPr sz="1867" b="0" i="0" u="none" strike="noStrike" cap="none">
                <a:solidFill>
                  <a:schemeClr val="dk1"/>
                </a:solidFill>
                <a:latin typeface="Open Sans"/>
                <a:ea typeface="Open Sans"/>
                <a:cs typeface="Open Sans"/>
                <a:sym typeface="Open Sans"/>
              </a:defRPr>
            </a:lvl9pPr>
          </a:lstStyle>
          <a:p>
            <a:endParaRPr/>
          </a:p>
        </p:txBody>
      </p:sp>
      <p:sp>
        <p:nvSpPr>
          <p:cNvPr id="19" name="Shape 19"/>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latin typeface="Arial"/>
                <a:ea typeface="Arial"/>
                <a:cs typeface="Arial"/>
                <a:sym typeface="Arial"/>
              </a:rPr>
              <a:pPr algn="l">
                <a:buClr>
                  <a:srgbClr val="000000"/>
                </a:buClr>
                <a:buSzPct val="25000"/>
              </a:pPr>
              <a:t>‹Nº›</a:t>
            </a:fld>
            <a:endParaRPr lang="en"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59111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3405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319" y="4406901"/>
            <a:ext cx="103632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3319"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54818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555987" y="1981200"/>
            <a:ext cx="452684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263453" y="1981200"/>
            <a:ext cx="452684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2993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1" y="1535113"/>
            <a:ext cx="53866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1" y="2174875"/>
            <a:ext cx="538668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837" y="1535113"/>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837" y="2174875"/>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241420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Tree>
    <p:extLst>
      <p:ext uri="{BB962C8B-B14F-4D97-AF65-F5344CB8AC3E}">
        <p14:creationId xmlns:p14="http://schemas.microsoft.com/office/powerpoint/2010/main" val="207733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83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319"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7675" y="273051"/>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0" y="1435101"/>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90914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81"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238948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3925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lumMod val="60000"/>
                <a:lumOff val="40000"/>
              </a:schemeClr>
            </a:gs>
            <a:gs pos="0">
              <a:schemeClr val="bg1"/>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555986" y="1981200"/>
            <a:ext cx="9234311"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s-ES_tradnl"/>
              <a:t>Haga clic para editar el estilo del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027" name="Rectangle 3"/>
          <p:cNvSpPr>
            <a:spLocks noGrp="1" noChangeArrowheads="1"/>
          </p:cNvSpPr>
          <p:nvPr>
            <p:ph type="title"/>
          </p:nvPr>
        </p:nvSpPr>
        <p:spPr bwMode="auto">
          <a:xfrm>
            <a:off x="1589852" y="609600"/>
            <a:ext cx="9144000" cy="1143000"/>
          </a:xfrm>
          <a:prstGeom prst="rect">
            <a:avLst/>
          </a:prstGeom>
          <a:noFill/>
          <a:ln w="12700">
            <a:noFill/>
            <a:miter lim="800000"/>
            <a:headEnd/>
            <a:tailEnd/>
          </a:ln>
          <a:effectLst>
            <a:outerShdw dist="35921" dir="2700000" algn="ctr" rotWithShape="0">
              <a:srgbClr val="000000"/>
            </a:outerShdw>
          </a:effectLst>
        </p:spPr>
        <p:txBody>
          <a:bodyPr vert="horz" wrap="square" lIns="90488" tIns="44450" rIns="90488" bIns="44450" numCol="1" anchor="ctr" anchorCtr="0" compatLnSpc="1">
            <a:prstTxWarp prst="textNoShape">
              <a:avLst/>
            </a:prstTxWarp>
          </a:bodyPr>
          <a:lstStyle/>
          <a:p>
            <a:pPr lvl="0"/>
            <a:r>
              <a:rPr lang="es-ES_tradnl"/>
              <a:t>Haga clic para editar el estilo del título patrón</a:t>
            </a:r>
          </a:p>
        </p:txBody>
      </p:sp>
      <p:grpSp>
        <p:nvGrpSpPr>
          <p:cNvPr id="3076" name="Group 35"/>
          <p:cNvGrpSpPr>
            <a:grpSpLocks/>
          </p:cNvGrpSpPr>
          <p:nvPr/>
        </p:nvGrpSpPr>
        <p:grpSpPr bwMode="auto">
          <a:xfrm>
            <a:off x="0" y="0"/>
            <a:ext cx="1448741" cy="6845300"/>
            <a:chOff x="0" y="0"/>
            <a:chExt cx="770" cy="4312"/>
          </a:xfrm>
        </p:grpSpPr>
        <p:sp>
          <p:nvSpPr>
            <p:cNvPr id="1028" name="Rectangle 4"/>
            <p:cNvSpPr>
              <a:spLocks noChangeArrowheads="1"/>
            </p:cNvSpPr>
            <p:nvPr/>
          </p:nvSpPr>
          <p:spPr bwMode="auto">
            <a:xfrm>
              <a:off x="0" y="0"/>
              <a:ext cx="770" cy="4312"/>
            </a:xfrm>
            <a:prstGeom prst="rect">
              <a:avLst/>
            </a:prstGeom>
            <a:gradFill rotWithShape="0">
              <a:gsLst>
                <a:gs pos="0">
                  <a:srgbClr val="114FFB"/>
                </a:gs>
                <a:gs pos="50000">
                  <a:srgbClr val="114FFB">
                    <a:gamma/>
                    <a:shade val="20000"/>
                    <a:invGamma/>
                  </a:srgbClr>
                </a:gs>
                <a:gs pos="100000">
                  <a:srgbClr val="114FFB"/>
                </a:gs>
              </a:gsLst>
              <a:lin ang="5400000" scaled="1"/>
            </a:gra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grpSp>
          <p:nvGrpSpPr>
            <p:cNvPr id="3078" name="Group 34"/>
            <p:cNvGrpSpPr>
              <a:grpSpLocks/>
            </p:cNvGrpSpPr>
            <p:nvPr/>
          </p:nvGrpSpPr>
          <p:grpSpPr bwMode="auto">
            <a:xfrm>
              <a:off x="54" y="102"/>
              <a:ext cx="108" cy="4122"/>
              <a:chOff x="54" y="102"/>
              <a:chExt cx="108" cy="4122"/>
            </a:xfrm>
          </p:grpSpPr>
          <p:sp>
            <p:nvSpPr>
              <p:cNvPr id="1029" name="Rectangle 5"/>
              <p:cNvSpPr>
                <a:spLocks noChangeArrowheads="1"/>
              </p:cNvSpPr>
              <p:nvPr/>
            </p:nvSpPr>
            <p:spPr bwMode="auto">
              <a:xfrm>
                <a:off x="54" y="1104"/>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0" name="Rectangle 6"/>
              <p:cNvSpPr>
                <a:spLocks noChangeArrowheads="1"/>
              </p:cNvSpPr>
              <p:nvPr/>
            </p:nvSpPr>
            <p:spPr bwMode="auto">
              <a:xfrm>
                <a:off x="54" y="1248"/>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1" name="Rectangle 7"/>
              <p:cNvSpPr>
                <a:spLocks noChangeArrowheads="1"/>
              </p:cNvSpPr>
              <p:nvPr/>
            </p:nvSpPr>
            <p:spPr bwMode="auto">
              <a:xfrm>
                <a:off x="54" y="1392"/>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2" name="Rectangle 8"/>
              <p:cNvSpPr>
                <a:spLocks noChangeArrowheads="1"/>
              </p:cNvSpPr>
              <p:nvPr/>
            </p:nvSpPr>
            <p:spPr bwMode="auto">
              <a:xfrm>
                <a:off x="54" y="1536"/>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3" name="Rectangle 9"/>
              <p:cNvSpPr>
                <a:spLocks noChangeArrowheads="1"/>
              </p:cNvSpPr>
              <p:nvPr/>
            </p:nvSpPr>
            <p:spPr bwMode="auto">
              <a:xfrm>
                <a:off x="54" y="1680"/>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4" name="Rectangle 10"/>
              <p:cNvSpPr>
                <a:spLocks noChangeArrowheads="1"/>
              </p:cNvSpPr>
              <p:nvPr/>
            </p:nvSpPr>
            <p:spPr bwMode="auto">
              <a:xfrm>
                <a:off x="54" y="1824"/>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5" name="Rectangle 11"/>
              <p:cNvSpPr>
                <a:spLocks noChangeArrowheads="1"/>
              </p:cNvSpPr>
              <p:nvPr/>
            </p:nvSpPr>
            <p:spPr bwMode="auto">
              <a:xfrm>
                <a:off x="54" y="1968"/>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6" name="Rectangle 12"/>
              <p:cNvSpPr>
                <a:spLocks noChangeArrowheads="1"/>
              </p:cNvSpPr>
              <p:nvPr/>
            </p:nvSpPr>
            <p:spPr bwMode="auto">
              <a:xfrm>
                <a:off x="54" y="2112"/>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7" name="Rectangle 13"/>
              <p:cNvSpPr>
                <a:spLocks noChangeArrowheads="1"/>
              </p:cNvSpPr>
              <p:nvPr/>
            </p:nvSpPr>
            <p:spPr bwMode="auto">
              <a:xfrm>
                <a:off x="54" y="2256"/>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8" name="Rectangle 14"/>
              <p:cNvSpPr>
                <a:spLocks noChangeArrowheads="1"/>
              </p:cNvSpPr>
              <p:nvPr/>
            </p:nvSpPr>
            <p:spPr bwMode="auto">
              <a:xfrm>
                <a:off x="54" y="2400"/>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39" name="Rectangle 15"/>
              <p:cNvSpPr>
                <a:spLocks noChangeArrowheads="1"/>
              </p:cNvSpPr>
              <p:nvPr/>
            </p:nvSpPr>
            <p:spPr bwMode="auto">
              <a:xfrm>
                <a:off x="54" y="2544"/>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0" name="Rectangle 16"/>
              <p:cNvSpPr>
                <a:spLocks noChangeArrowheads="1"/>
              </p:cNvSpPr>
              <p:nvPr/>
            </p:nvSpPr>
            <p:spPr bwMode="auto">
              <a:xfrm>
                <a:off x="54" y="2688"/>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1" name="Rectangle 17"/>
              <p:cNvSpPr>
                <a:spLocks noChangeArrowheads="1"/>
              </p:cNvSpPr>
              <p:nvPr/>
            </p:nvSpPr>
            <p:spPr bwMode="auto">
              <a:xfrm>
                <a:off x="54" y="2832"/>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2" name="Rectangle 18"/>
              <p:cNvSpPr>
                <a:spLocks noChangeArrowheads="1"/>
              </p:cNvSpPr>
              <p:nvPr/>
            </p:nvSpPr>
            <p:spPr bwMode="auto">
              <a:xfrm>
                <a:off x="54" y="2976"/>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3" name="Rectangle 19"/>
              <p:cNvSpPr>
                <a:spLocks noChangeArrowheads="1"/>
              </p:cNvSpPr>
              <p:nvPr/>
            </p:nvSpPr>
            <p:spPr bwMode="auto">
              <a:xfrm>
                <a:off x="54" y="3120"/>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4" name="Rectangle 20"/>
              <p:cNvSpPr>
                <a:spLocks noChangeArrowheads="1"/>
              </p:cNvSpPr>
              <p:nvPr/>
            </p:nvSpPr>
            <p:spPr bwMode="auto">
              <a:xfrm>
                <a:off x="54" y="3264"/>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5" name="Rectangle 21"/>
              <p:cNvSpPr>
                <a:spLocks noChangeArrowheads="1"/>
              </p:cNvSpPr>
              <p:nvPr/>
            </p:nvSpPr>
            <p:spPr bwMode="auto">
              <a:xfrm>
                <a:off x="54" y="3408"/>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6" name="Rectangle 22"/>
              <p:cNvSpPr>
                <a:spLocks noChangeArrowheads="1"/>
              </p:cNvSpPr>
              <p:nvPr/>
            </p:nvSpPr>
            <p:spPr bwMode="auto">
              <a:xfrm>
                <a:off x="54" y="3552"/>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7" name="Rectangle 23"/>
              <p:cNvSpPr>
                <a:spLocks noChangeArrowheads="1"/>
              </p:cNvSpPr>
              <p:nvPr/>
            </p:nvSpPr>
            <p:spPr bwMode="auto">
              <a:xfrm>
                <a:off x="54" y="3696"/>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8" name="Rectangle 24"/>
              <p:cNvSpPr>
                <a:spLocks noChangeArrowheads="1"/>
              </p:cNvSpPr>
              <p:nvPr/>
            </p:nvSpPr>
            <p:spPr bwMode="auto">
              <a:xfrm>
                <a:off x="54" y="3840"/>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49" name="Rectangle 25"/>
              <p:cNvSpPr>
                <a:spLocks noChangeArrowheads="1"/>
              </p:cNvSpPr>
              <p:nvPr/>
            </p:nvSpPr>
            <p:spPr bwMode="auto">
              <a:xfrm>
                <a:off x="54" y="3984"/>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0" name="Rectangle 26"/>
              <p:cNvSpPr>
                <a:spLocks noChangeArrowheads="1"/>
              </p:cNvSpPr>
              <p:nvPr/>
            </p:nvSpPr>
            <p:spPr bwMode="auto">
              <a:xfrm>
                <a:off x="54" y="4128"/>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1" name="Rectangle 27"/>
              <p:cNvSpPr>
                <a:spLocks noChangeArrowheads="1"/>
              </p:cNvSpPr>
              <p:nvPr/>
            </p:nvSpPr>
            <p:spPr bwMode="auto">
              <a:xfrm>
                <a:off x="54" y="102"/>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2" name="Rectangle 28"/>
              <p:cNvSpPr>
                <a:spLocks noChangeArrowheads="1"/>
              </p:cNvSpPr>
              <p:nvPr/>
            </p:nvSpPr>
            <p:spPr bwMode="auto">
              <a:xfrm>
                <a:off x="54" y="246"/>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3" name="Rectangle 29"/>
              <p:cNvSpPr>
                <a:spLocks noChangeArrowheads="1"/>
              </p:cNvSpPr>
              <p:nvPr/>
            </p:nvSpPr>
            <p:spPr bwMode="auto">
              <a:xfrm>
                <a:off x="54" y="390"/>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4" name="Rectangle 30"/>
              <p:cNvSpPr>
                <a:spLocks noChangeArrowheads="1"/>
              </p:cNvSpPr>
              <p:nvPr/>
            </p:nvSpPr>
            <p:spPr bwMode="auto">
              <a:xfrm>
                <a:off x="54" y="534"/>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5" name="Rectangle 31"/>
              <p:cNvSpPr>
                <a:spLocks noChangeArrowheads="1"/>
              </p:cNvSpPr>
              <p:nvPr/>
            </p:nvSpPr>
            <p:spPr bwMode="auto">
              <a:xfrm>
                <a:off x="54" y="678"/>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6" name="Rectangle 32"/>
              <p:cNvSpPr>
                <a:spLocks noChangeArrowheads="1"/>
              </p:cNvSpPr>
              <p:nvPr/>
            </p:nvSpPr>
            <p:spPr bwMode="auto">
              <a:xfrm>
                <a:off x="54" y="822"/>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1057" name="Rectangle 33"/>
              <p:cNvSpPr>
                <a:spLocks noChangeArrowheads="1"/>
              </p:cNvSpPr>
              <p:nvPr/>
            </p:nvSpPr>
            <p:spPr bwMode="auto">
              <a:xfrm>
                <a:off x="54" y="966"/>
                <a:ext cx="108" cy="96"/>
              </a:xfrm>
              <a:prstGeom prst="rect">
                <a:avLst/>
              </a:prstGeom>
              <a:solidFill>
                <a:schemeClr val="bg1"/>
              </a:solidFill>
              <a:ln w="12700">
                <a:noFill/>
                <a:miter lim="800000"/>
                <a:headEnd/>
                <a:tailEnd/>
              </a:ln>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grpSp>
      </p:grpSp>
    </p:spTree>
    <p:extLst>
      <p:ext uri="{BB962C8B-B14F-4D97-AF65-F5344CB8AC3E}">
        <p14:creationId xmlns:p14="http://schemas.microsoft.com/office/powerpoint/2010/main" val="258334693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Monotype Sorts" pitchFamily="2" charset="2"/>
        <a:buChar char="u"/>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8" descr="Ver EDIFICIO OK .jpg en presentación"/>
          <p:cNvSpPr>
            <a:spLocks noChangeAspect="1" noChangeArrowheads="1"/>
          </p:cNvSpPr>
          <p:nvPr/>
        </p:nvSpPr>
        <p:spPr bwMode="auto">
          <a:xfrm>
            <a:off x="992189" y="-233363"/>
            <a:ext cx="2346325" cy="13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eaLnBrk="0" fontAlgn="base" hangingPunct="0">
              <a:spcBef>
                <a:spcPct val="0"/>
              </a:spcBef>
              <a:spcAft>
                <a:spcPct val="0"/>
              </a:spcAft>
            </a:pPr>
            <a:endParaRPr lang="es-MX" altLang="es-MX" dirty="0"/>
          </a:p>
        </p:txBody>
      </p:sp>
      <p:sp>
        <p:nvSpPr>
          <p:cNvPr id="4099" name="AutoShape 10" descr="Ver EDIFICIO OK .jpg en presentación"/>
          <p:cNvSpPr>
            <a:spLocks noChangeAspect="1" noChangeArrowheads="1"/>
          </p:cNvSpPr>
          <p:nvPr/>
        </p:nvSpPr>
        <p:spPr bwMode="auto">
          <a:xfrm>
            <a:off x="992189" y="-233363"/>
            <a:ext cx="2346325" cy="139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eaLnBrk="0" fontAlgn="base" hangingPunct="0">
              <a:spcBef>
                <a:spcPct val="0"/>
              </a:spcBef>
              <a:spcAft>
                <a:spcPct val="0"/>
              </a:spcAft>
            </a:pPr>
            <a:endParaRPr lang="es-MX" altLang="es-MX" dirty="0"/>
          </a:p>
        </p:txBody>
      </p:sp>
      <p:pic>
        <p:nvPicPr>
          <p:cNvPr id="2" name="Picture 2" descr="Resultado de imagen para academia nacional de medicina de méxico">
            <a:extLst>
              <a:ext uri="{FF2B5EF4-FFF2-40B4-BE49-F238E27FC236}">
                <a16:creationId xmlns:a16="http://schemas.microsoft.com/office/drawing/2014/main" id="{DE63F863-39B7-471B-97F4-92D392271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45" y="3925019"/>
            <a:ext cx="2394181" cy="2822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917EA4B-ACA4-4B19-A08E-84CAA190886E}"/>
              </a:ext>
            </a:extLst>
          </p:cNvPr>
          <p:cNvSpPr txBox="1">
            <a:spLocks noChangeArrowheads="1"/>
          </p:cNvSpPr>
          <p:nvPr/>
        </p:nvSpPr>
        <p:spPr bwMode="auto">
          <a:xfrm>
            <a:off x="337419" y="376800"/>
            <a:ext cx="11087964" cy="3970318"/>
          </a:xfrm>
          <a:prstGeom prst="rect">
            <a:avLst/>
          </a:prstGeom>
          <a:noFill/>
          <a:ln w="28575">
            <a:noFill/>
            <a:prstDash val="solid"/>
            <a:miter lim="800000"/>
            <a:headEnd/>
            <a:tailEnd/>
          </a:ln>
          <a:effectLst>
            <a:outerShdw dist="53882" dir="2700000" algn="ctr" rotWithShape="0">
              <a:schemeClr val="bg2"/>
            </a:outerShdw>
          </a:effectLst>
        </p:spPr>
        <p:txBody>
          <a:bodyPr wrap="square">
            <a:spAutoFit/>
          </a:bodyPr>
          <a:lstStyle/>
          <a:p>
            <a:pPr lvl="0" algn="just" eaLnBrk="0" fontAlgn="base" hangingPunct="0">
              <a:spcBef>
                <a:spcPct val="0"/>
              </a:spcBef>
              <a:spcAft>
                <a:spcPct val="0"/>
              </a:spcAft>
              <a:defRPr/>
            </a:pP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EFECTOS SOBRE EL sobre el perfil metabólico, EL índice de masa corporal, LA composición corporal Y las comorbilidades, en adolescentes con obesidad mórbida que han fallado al manejo conservador para bajar de peso, operados de manga gástrica laparoscópica. </a:t>
            </a:r>
          </a:p>
          <a:p>
            <a:pPr lvl="0" algn="just" eaLnBrk="0" fontAlgn="base" hangingPunct="0">
              <a:spcBef>
                <a:spcPct val="0"/>
              </a:spcBef>
              <a:spcAft>
                <a:spcPct val="0"/>
              </a:spcAft>
              <a:defRPr/>
            </a:pPr>
            <a:endPar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lvl="0" algn="ctr" eaLnBrk="0" fontAlgn="base" hangingPunct="0">
              <a:spcBef>
                <a:spcPct val="0"/>
              </a:spcBef>
              <a:spcAft>
                <a:spcPct val="0"/>
              </a:spcAft>
              <a:defRPr/>
            </a:pP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Reporte del primer grupo de cirugía bariátrica Pediátrica en México.</a:t>
            </a:r>
          </a:p>
        </p:txBody>
      </p:sp>
      <p:sp>
        <p:nvSpPr>
          <p:cNvPr id="8" name="Text Box 4">
            <a:extLst>
              <a:ext uri="{FF2B5EF4-FFF2-40B4-BE49-F238E27FC236}">
                <a16:creationId xmlns:a16="http://schemas.microsoft.com/office/drawing/2014/main" id="{E9F0F0E6-AE0A-41D5-AAA1-F8C2565F3E3E}"/>
              </a:ext>
            </a:extLst>
          </p:cNvPr>
          <p:cNvSpPr txBox="1">
            <a:spLocks noChangeArrowheads="1"/>
          </p:cNvSpPr>
          <p:nvPr/>
        </p:nvSpPr>
        <p:spPr bwMode="auto">
          <a:xfrm>
            <a:off x="3996784" y="4438822"/>
            <a:ext cx="7884389" cy="2123658"/>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lvl="0" algn="r" eaLnBrk="0" fontAlgn="base" hangingPunct="0">
              <a:spcBef>
                <a:spcPct val="0"/>
              </a:spcBef>
              <a:spcAft>
                <a:spcPct val="0"/>
              </a:spcAft>
              <a:defRPr/>
            </a:pPr>
            <a:r>
              <a:rPr lang="es-ES_tradnl"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TRABAJO DE INGRESO</a:t>
            </a:r>
          </a:p>
          <a:p>
            <a:pPr lvl="0" algn="r" eaLnBrk="0" fontAlgn="base" hangingPunct="0">
              <a:spcBef>
                <a:spcPct val="0"/>
              </a:spcBef>
              <a:spcAft>
                <a:spcPct val="0"/>
              </a:spcAft>
              <a:defRPr/>
            </a:pPr>
            <a:r>
              <a:rPr lang="es-ES_tradnl"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ACADEMIA NACIONAL DE MEDICINA</a:t>
            </a:r>
          </a:p>
          <a:p>
            <a:pPr lvl="0" algn="r" eaLnBrk="0" fontAlgn="base" hangingPunct="0">
              <a:spcBef>
                <a:spcPct val="0"/>
              </a:spcBef>
              <a:spcAft>
                <a:spcPct val="0"/>
              </a:spcAft>
              <a:defRPr/>
            </a:pPr>
            <a:r>
              <a:rPr lang="es-ES_tradnl"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lvl="0" algn="r" eaLnBrk="0" fontAlgn="base" hangingPunct="0">
              <a:spcBef>
                <a:spcPct val="0"/>
              </a:spcBef>
              <a:spcAft>
                <a:spcPct val="0"/>
              </a:spcAft>
              <a:defRPr/>
            </a:pPr>
            <a:r>
              <a:rPr lang="es-ES_tradnl"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DR. JAIME NIETO ZERMEÑO</a:t>
            </a:r>
          </a:p>
          <a:p>
            <a:pPr lvl="0" algn="r" eaLnBrk="0" fontAlgn="base" hangingPunct="0">
              <a:spcBef>
                <a:spcPct val="0"/>
              </a:spcBef>
              <a:spcAft>
                <a:spcPct val="0"/>
              </a:spcAft>
              <a:defRPr/>
            </a:pPr>
            <a:r>
              <a:rPr lang="es-ES_tradnl"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CIRUJANO PEDIATRA </a:t>
            </a:r>
          </a:p>
          <a:p>
            <a:pPr lvl="0" algn="r" eaLnBrk="0" fontAlgn="base" hangingPunct="0">
              <a:spcBef>
                <a:spcPct val="0"/>
              </a:spcBef>
              <a:spcAft>
                <a:spcPct val="0"/>
              </a:spcAft>
              <a:defRPr/>
            </a:pPr>
            <a:r>
              <a:rPr lang="es-ES_tradnl"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OCTUBRE 2019</a:t>
            </a:r>
            <a:endParaRPr kumimoji="0" lang="es-ES_tradnl"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68824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0"/>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4400" b="1" u="sng" dirty="0">
                <a:solidFill>
                  <a:srgbClr val="FFFF00"/>
                </a:solidFill>
                <a:latin typeface="Arial" panose="020B0604020202020204" pitchFamily="34" charset="0"/>
                <a:cs typeface="Arial" panose="020B0604020202020204" pitchFamily="34" charset="0"/>
              </a:rPr>
              <a:t>RESULTADOS</a:t>
            </a:r>
            <a:endPar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228" y="210154"/>
            <a:ext cx="1308886" cy="1463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4">
            <a:extLst>
              <a:ext uri="{FF2B5EF4-FFF2-40B4-BE49-F238E27FC236}">
                <a16:creationId xmlns:a16="http://schemas.microsoft.com/office/drawing/2014/main" id="{A331F2E8-B936-470A-AB2F-812E26ECDAED}"/>
              </a:ext>
            </a:extLst>
          </p:cNvPr>
          <p:cNvGraphicFramePr>
            <a:graphicFrameLocks noGrp="1"/>
          </p:cNvGraphicFramePr>
          <p:nvPr>
            <p:extLst>
              <p:ext uri="{D42A27DB-BD31-4B8C-83A1-F6EECF244321}">
                <p14:modId xmlns:p14="http://schemas.microsoft.com/office/powerpoint/2010/main" val="3193391067"/>
              </p:ext>
            </p:extLst>
          </p:nvPr>
        </p:nvGraphicFramePr>
        <p:xfrm>
          <a:off x="788982" y="1719097"/>
          <a:ext cx="10463348" cy="3997179"/>
        </p:xfrm>
        <a:graphic>
          <a:graphicData uri="http://schemas.openxmlformats.org/drawingml/2006/table">
            <a:tbl>
              <a:tblPr firstRow="1" bandRow="1">
                <a:tableStyleId>{5C22544A-7EE6-4342-B048-85BDC9FD1C3A}</a:tableStyleId>
              </a:tblPr>
              <a:tblGrid>
                <a:gridCol w="4866206">
                  <a:extLst>
                    <a:ext uri="{9D8B030D-6E8A-4147-A177-3AD203B41FA5}">
                      <a16:colId xmlns:a16="http://schemas.microsoft.com/office/drawing/2014/main" val="2510597209"/>
                    </a:ext>
                  </a:extLst>
                </a:gridCol>
                <a:gridCol w="1653989">
                  <a:extLst>
                    <a:ext uri="{9D8B030D-6E8A-4147-A177-3AD203B41FA5}">
                      <a16:colId xmlns:a16="http://schemas.microsoft.com/office/drawing/2014/main" val="3077396149"/>
                    </a:ext>
                  </a:extLst>
                </a:gridCol>
                <a:gridCol w="3943153">
                  <a:extLst>
                    <a:ext uri="{9D8B030D-6E8A-4147-A177-3AD203B41FA5}">
                      <a16:colId xmlns:a16="http://schemas.microsoft.com/office/drawing/2014/main" val="2171912536"/>
                    </a:ext>
                  </a:extLst>
                </a:gridCol>
              </a:tblGrid>
              <a:tr h="979659">
                <a:tc>
                  <a:txBody>
                    <a:bodyPr/>
                    <a:lstStyle/>
                    <a:p>
                      <a:pPr algn="ctr"/>
                      <a:r>
                        <a:rPr lang="es-ES" sz="36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COMORBILIDAD</a:t>
                      </a:r>
                      <a:endParaRPr lang="es-MX"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1"/>
                    </a:solidFill>
                  </a:tcPr>
                </a:tc>
                <a:tc>
                  <a:txBody>
                    <a:bodyPr/>
                    <a:lstStyle/>
                    <a:p>
                      <a:pPr algn="ctr"/>
                      <a:r>
                        <a:rPr lang="es-MX"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txBody>
                  <a:tcPr>
                    <a:solidFill>
                      <a:schemeClr val="bg1"/>
                    </a:solidFill>
                  </a:tcPr>
                </a:tc>
                <a:tc>
                  <a:txBody>
                    <a:bodyPr/>
                    <a:lstStyle/>
                    <a:p>
                      <a:pPr algn="ctr"/>
                      <a:r>
                        <a:rPr lang="es-MX"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EVOLUCIÓN </a:t>
                      </a:r>
                    </a:p>
                  </a:txBody>
                  <a:tcPr>
                    <a:solidFill>
                      <a:schemeClr val="bg1"/>
                    </a:solidFill>
                  </a:tcPr>
                </a:tc>
                <a:extLst>
                  <a:ext uri="{0D108BD9-81ED-4DB2-BD59-A6C34878D82A}">
                    <a16:rowId xmlns:a16="http://schemas.microsoft.com/office/drawing/2014/main" val="2465056074"/>
                  </a:ext>
                </a:extLst>
              </a:tr>
              <a:tr h="370840">
                <a:tc>
                  <a:txBody>
                    <a:bodyPr/>
                    <a:lstStyle/>
                    <a:p>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DISLIPIDEMIA</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8/10 </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REMISIÓN </a:t>
                      </a:r>
                    </a:p>
                  </a:txBody>
                  <a:tcPr>
                    <a:solidFill>
                      <a:schemeClr val="bg1"/>
                    </a:solidFill>
                  </a:tcPr>
                </a:tc>
                <a:extLst>
                  <a:ext uri="{0D108BD9-81ED-4DB2-BD59-A6C34878D82A}">
                    <a16:rowId xmlns:a16="http://schemas.microsoft.com/office/drawing/2014/main" val="2435619534"/>
                  </a:ext>
                </a:extLst>
              </a:tr>
              <a:tr h="370840">
                <a:tc>
                  <a:txBody>
                    <a:bodyPr/>
                    <a:lstStyle/>
                    <a:p>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SINDROME METABÓLICO</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6/10</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REMISIÓN </a:t>
                      </a:r>
                    </a:p>
                  </a:txBody>
                  <a:tcPr>
                    <a:solidFill>
                      <a:schemeClr val="bg1"/>
                    </a:solidFill>
                  </a:tcPr>
                </a:tc>
                <a:extLst>
                  <a:ext uri="{0D108BD9-81ED-4DB2-BD59-A6C34878D82A}">
                    <a16:rowId xmlns:a16="http://schemas.microsoft.com/office/drawing/2014/main" val="3985150304"/>
                  </a:ext>
                </a:extLst>
              </a:tr>
              <a:tr h="370840">
                <a:tc>
                  <a:txBody>
                    <a:bodyPr/>
                    <a:lstStyle/>
                    <a:p>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ESTEATOSIS HEPÁTICA</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5/10</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REMISIÓN</a:t>
                      </a:r>
                    </a:p>
                  </a:txBody>
                  <a:tcPr>
                    <a:solidFill>
                      <a:schemeClr val="bg1"/>
                    </a:solidFill>
                  </a:tcPr>
                </a:tc>
                <a:extLst>
                  <a:ext uri="{0D108BD9-81ED-4DB2-BD59-A6C34878D82A}">
                    <a16:rowId xmlns:a16="http://schemas.microsoft.com/office/drawing/2014/main" val="2952122790"/>
                  </a:ext>
                </a:extLst>
              </a:tr>
              <a:tr h="370840">
                <a:tc>
                  <a:txBody>
                    <a:bodyPr/>
                    <a:lstStyle/>
                    <a:p>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HIPERTENSIÓN ARTERIAL</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4/10</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3 </a:t>
                      </a:r>
                    </a:p>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MEJORÍA: 1</a:t>
                      </a:r>
                    </a:p>
                  </a:txBody>
                  <a:tcPr>
                    <a:solidFill>
                      <a:schemeClr val="bg1"/>
                    </a:solidFill>
                  </a:tcPr>
                </a:tc>
                <a:extLst>
                  <a:ext uri="{0D108BD9-81ED-4DB2-BD59-A6C34878D82A}">
                    <a16:rowId xmlns:a16="http://schemas.microsoft.com/office/drawing/2014/main" val="2750675482"/>
                  </a:ext>
                </a:extLst>
              </a:tr>
              <a:tr h="370840">
                <a:tc>
                  <a:txBody>
                    <a:bodyPr/>
                    <a:lstStyle/>
                    <a:p>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DIABETES T2</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3/10</a:t>
                      </a:r>
                    </a:p>
                  </a:txBody>
                  <a:tcPr>
                    <a:solidFill>
                      <a:schemeClr val="bg1"/>
                    </a:solidFill>
                  </a:tcPr>
                </a:tc>
                <a:tc>
                  <a:txBody>
                    <a:bodyPr/>
                    <a:lstStyle/>
                    <a:p>
                      <a:pPr algn="ctr"/>
                      <a:r>
                        <a:rPr lang="es-MX"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a:t>
                      </a:r>
                    </a:p>
                  </a:txBody>
                  <a:tcPr>
                    <a:solidFill>
                      <a:schemeClr val="bg1"/>
                    </a:solidFill>
                  </a:tcPr>
                </a:tc>
                <a:extLst>
                  <a:ext uri="{0D108BD9-81ED-4DB2-BD59-A6C34878D82A}">
                    <a16:rowId xmlns:a16="http://schemas.microsoft.com/office/drawing/2014/main" val="4061321814"/>
                  </a:ext>
                </a:extLst>
              </a:tr>
            </a:tbl>
          </a:graphicData>
        </a:graphic>
      </p:graphicFrame>
    </p:spTree>
    <p:extLst>
      <p:ext uri="{BB962C8B-B14F-4D97-AF65-F5344CB8AC3E}">
        <p14:creationId xmlns:p14="http://schemas.microsoft.com/office/powerpoint/2010/main" val="20610828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0"/>
            <a:ext cx="11041812" cy="923330"/>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5400" b="1" u="sng" dirty="0">
                <a:solidFill>
                  <a:srgbClr val="FFFF00"/>
                </a:solidFill>
                <a:latin typeface="Arial" panose="020B0604020202020204" pitchFamily="34" charset="0"/>
                <a:cs typeface="Arial" panose="020B0604020202020204" pitchFamily="34" charset="0"/>
              </a:rPr>
              <a:t>RESULTADOS</a:t>
            </a:r>
            <a:endParaRPr kumimoji="0" lang="es-MX" sz="5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228" y="210154"/>
            <a:ext cx="1308886" cy="146390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86F0484D-B02E-4222-8A9C-E17DFBDCD6BE}"/>
              </a:ext>
            </a:extLst>
          </p:cNvPr>
          <p:cNvSpPr txBox="1">
            <a:spLocks noChangeArrowheads="1"/>
          </p:cNvSpPr>
          <p:nvPr/>
        </p:nvSpPr>
        <p:spPr bwMode="auto">
          <a:xfrm>
            <a:off x="1175453" y="1281466"/>
            <a:ext cx="9728335" cy="4893647"/>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defRPr/>
            </a:pPr>
            <a:endParaRPr lang="es-ES"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lvl="0" eaLnBrk="0" fontAlgn="base" hangingPunct="0">
              <a:spcBef>
                <a:spcPct val="0"/>
              </a:spcBef>
              <a:spcAft>
                <a:spcPct val="0"/>
              </a:spcAft>
              <a:defRPr/>
            </a:pPr>
            <a:r>
              <a:rPr lang="es-ES" sz="4400" b="1" u="sng"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COMPLICACIONES</a:t>
            </a:r>
          </a:p>
          <a:p>
            <a:pPr marL="342900" lvl="0" indent="-342900" eaLnBrk="0" fontAlgn="base" hangingPunct="0">
              <a:spcBef>
                <a:spcPct val="0"/>
              </a:spcBef>
              <a:spcAft>
                <a:spcPct val="0"/>
              </a:spcAft>
              <a:buFont typeface="Arial" panose="020B0604020202020204" pitchFamily="34" charset="0"/>
              <a:buChar char="•"/>
              <a:defRPr/>
            </a:pPr>
            <a:endParaRPr lang="es-E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257300" lvl="2" indent="-342900" eaLnBrk="0" fontAlgn="base" hangingPunct="0">
              <a:spcBef>
                <a:spcPct val="0"/>
              </a:spcBef>
              <a:spcAft>
                <a:spcPct val="0"/>
              </a:spcAft>
              <a:buFont typeface="Arial" panose="020B0604020202020204" pitchFamily="34" charset="0"/>
              <a:buChar char="•"/>
              <a:defRPr/>
            </a:pPr>
            <a:r>
              <a:rPr lang="es-ES" sz="3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TEMPRANAS: </a:t>
            </a:r>
          </a:p>
          <a:p>
            <a:pPr marL="2171700" lvl="4" indent="-342900" eaLnBrk="0" fontAlgn="base" hangingPunct="0">
              <a:spcBef>
                <a:spcPct val="0"/>
              </a:spcBef>
              <a:spcAft>
                <a:spcPct val="0"/>
              </a:spcAft>
              <a:buFont typeface="Arial" panose="020B0604020202020204" pitchFamily="34" charset="0"/>
              <a:buChar char="•"/>
              <a:defRPr/>
            </a:pPr>
            <a:r>
              <a:rPr lang="es-E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UNA FÍSTULA GÁSTRICA.</a:t>
            </a:r>
          </a:p>
          <a:p>
            <a:pPr marL="2171700" lvl="4" indent="-342900" eaLnBrk="0" fontAlgn="base" hangingPunct="0">
              <a:spcBef>
                <a:spcPct val="0"/>
              </a:spcBef>
              <a:spcAft>
                <a:spcPct val="0"/>
              </a:spcAft>
              <a:buFont typeface="Arial" panose="020B0604020202020204" pitchFamily="34" charset="0"/>
              <a:buChar char="•"/>
              <a:defRPr/>
            </a:pPr>
            <a:r>
              <a:rPr lang="es-E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ATELECTASIA: DOS</a:t>
            </a:r>
          </a:p>
          <a:p>
            <a:pPr marL="2171700" lvl="4" indent="-342900" eaLnBrk="0" fontAlgn="base" hangingPunct="0">
              <a:spcBef>
                <a:spcPct val="0"/>
              </a:spcBef>
              <a:spcAft>
                <a:spcPct val="0"/>
              </a:spcAft>
              <a:buFont typeface="Arial" panose="020B0604020202020204" pitchFamily="34" charset="0"/>
              <a:buChar char="•"/>
              <a:defRPr/>
            </a:pPr>
            <a:r>
              <a:rPr lang="es-E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NEUMONÍA: UNA</a:t>
            </a:r>
          </a:p>
          <a:p>
            <a:pPr marL="2171700" lvl="4" indent="-342900" eaLnBrk="0" fontAlgn="base" hangingPunct="0">
              <a:spcBef>
                <a:spcPct val="0"/>
              </a:spcBef>
              <a:spcAft>
                <a:spcPct val="0"/>
              </a:spcAft>
              <a:buFont typeface="Arial" panose="020B0604020202020204" pitchFamily="34" charset="0"/>
              <a:buChar char="•"/>
              <a:defRPr/>
            </a:pPr>
            <a:endParaRPr lang="es-ES"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257300" lvl="2" indent="-342900" eaLnBrk="0" fontAlgn="base" hangingPunct="0">
              <a:spcBef>
                <a:spcPct val="0"/>
              </a:spcBef>
              <a:spcAft>
                <a:spcPct val="0"/>
              </a:spcAft>
              <a:buFont typeface="Arial" panose="020B0604020202020204" pitchFamily="34" charset="0"/>
              <a:buChar char="•"/>
              <a:defRPr/>
            </a:pPr>
            <a:r>
              <a:rPr lang="es-ES" sz="3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TARDÍAS</a:t>
            </a:r>
            <a:r>
              <a:rPr lang="es-E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p>
          <a:p>
            <a:pPr marL="2171700" lvl="4" indent="-342900" eaLnBrk="0" fontAlgn="base" hangingPunct="0">
              <a:spcBef>
                <a:spcPct val="0"/>
              </a:spcBef>
              <a:spcAft>
                <a:spcPct val="0"/>
              </a:spcAft>
              <a:buFont typeface="Arial" panose="020B0604020202020204" pitchFamily="34" charset="0"/>
              <a:buChar char="•"/>
              <a:defRPr/>
            </a:pPr>
            <a:r>
              <a:rPr lang="es-E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COLELITIASIS: UNA</a:t>
            </a:r>
            <a:endParaRPr kumimoji="0" lang="es-ES_tradnl" sz="3200" b="1" i="0" u="none" strike="noStrike" kern="1200" spc="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7694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0"/>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DISCUSIÓN</a:t>
            </a: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0" y="867139"/>
            <a:ext cx="11989573" cy="5478423"/>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defRPr/>
            </a:pPr>
            <a:endParaRPr lang="es-E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INCREMENTO DE LA OBESIDAD EN PEDIATRIA.</a:t>
            </a:r>
          </a:p>
          <a:p>
            <a:pPr marL="342900" lvl="0"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LAS COMORBILIDADES SON MUY FRECUENTES Y LIMITAN LAS EXPECTATIVAS DE VIDA.</a:t>
            </a:r>
          </a:p>
          <a:p>
            <a:pPr marL="342900" lvl="0"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LOS MÉTODOS DE TRATAMIENTO NO QUIRÚRGICO EN OBESIDAD MÓRBIDA SON UN FRACASO.</a:t>
            </a:r>
          </a:p>
          <a:p>
            <a:pPr marL="342900" lvl="0" indent="-342900" eaLnBrk="0" fontAlgn="base" hangingPunct="0">
              <a:spcBef>
                <a:spcPct val="0"/>
              </a:spcBef>
              <a:spcAft>
                <a:spcPct val="0"/>
              </a:spcAft>
              <a:buFont typeface="Arial" panose="020B0604020202020204" pitchFamily="34" charset="0"/>
              <a:buChar char="•"/>
              <a:defRPr/>
            </a:pPr>
            <a:r>
              <a:rPr kumimoji="0" lang="es-ES" sz="2400" b="1" i="0" u="none" strike="noStrike" kern="1200" spc="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LA EXPERIENCIA CON CIRUGÍA BARIÁTRICA EN ADULTOS AUTORIZA QUE SE APLIQUE EN NIÑOS/ADOLESCENTES.</a:t>
            </a:r>
          </a:p>
          <a:p>
            <a:pPr marL="342900" lvl="0"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LA NOM PERMITE REALIZARLA EN MENORES DE 18 AÑOS ÚNICAMENTE EN PROTOCOLOS DE INVESTIGACIÓN APROBADOS.</a:t>
            </a:r>
          </a:p>
          <a:p>
            <a:pPr marL="342900" lvl="0" indent="-342900" eaLnBrk="0" fontAlgn="base" hangingPunct="0">
              <a:spcBef>
                <a:spcPct val="0"/>
              </a:spcBef>
              <a:spcAft>
                <a:spcPct val="0"/>
              </a:spcAft>
              <a:buFont typeface="Arial" panose="020B0604020202020204" pitchFamily="34" charset="0"/>
              <a:buChar char="•"/>
              <a:defRPr/>
            </a:pPr>
            <a:r>
              <a:rPr kumimoji="0" lang="es-ES" sz="2400" b="1" i="0" u="none" strike="noStrike" kern="1200" spc="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NUESTROS RESULTADOS DEMUESTRAN:</a:t>
            </a:r>
          </a:p>
          <a:p>
            <a:pPr marL="800100" lvl="1"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a:t>
            </a:r>
            <a:r>
              <a:rPr lang="es-ES" sz="2400" b="1" noProof="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Que es posible realizarla en pacientes pediátricos</a:t>
            </a:r>
          </a:p>
          <a:p>
            <a:pPr marL="800100" lvl="1"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b</a:t>
            </a:r>
            <a:r>
              <a:rPr kumimoji="0" lang="es-ES" sz="2400" b="1" i="0" u="none" strike="noStrike" kern="1200" spc="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Clara reducción del peso y del IMC pero con estancamiento en el 2° año.</a:t>
            </a:r>
          </a:p>
          <a:p>
            <a:pPr marL="800100" lvl="1"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a:t>
            </a:r>
            <a:r>
              <a:rPr lang="es-ES" sz="2400" b="1" noProof="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Incremento del % de agua y reducción de % de grasa.</a:t>
            </a:r>
          </a:p>
          <a:p>
            <a:pPr marL="800100" lvl="1" indent="-342900" eaLnBrk="0" fontAlgn="base" hangingPunct="0">
              <a:spcBef>
                <a:spcPct val="0"/>
              </a:spcBef>
              <a:spcAft>
                <a:spcPct val="0"/>
              </a:spcAft>
              <a:buFont typeface="Arial" panose="020B0604020202020204" pitchFamily="34" charset="0"/>
              <a:buChar char="•"/>
              <a:defRPr/>
            </a:pP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d</a:t>
            </a:r>
            <a:r>
              <a:rPr lang="es-ES" sz="2400" b="1" noProof="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Control de las comorbilidades graves (Dt2, SM, HAS, etc.)</a:t>
            </a:r>
            <a:endParaRPr kumimoji="0" lang="es-ES_tradnl" sz="2400" b="1" i="0" u="none" strike="noStrike" kern="1200" spc="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228" y="210154"/>
            <a:ext cx="1308886" cy="1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101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0"/>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CONCLUSIONES</a:t>
            </a: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Text Box 4">
            <a:extLst>
              <a:ext uri="{FF2B5EF4-FFF2-40B4-BE49-F238E27FC236}">
                <a16:creationId xmlns:a16="http://schemas.microsoft.com/office/drawing/2014/main" id="{DF96B7BB-BD99-4AC4-95AA-B2F8E19B5507}"/>
              </a:ext>
            </a:extLst>
          </p:cNvPr>
          <p:cNvSpPr txBox="1">
            <a:spLocks noChangeArrowheads="1"/>
          </p:cNvSpPr>
          <p:nvPr/>
        </p:nvSpPr>
        <p:spPr bwMode="auto">
          <a:xfrm>
            <a:off x="307975" y="1425092"/>
            <a:ext cx="10405330" cy="1015663"/>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algn="ctr" eaLnBrk="0" fontAlgn="base" hangingPunct="0">
              <a:spcBef>
                <a:spcPct val="0"/>
              </a:spcBef>
              <a:spcAft>
                <a:spcPct val="0"/>
              </a:spcAft>
              <a:defRPr/>
            </a:pP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LA CIRUGÍA BARIÁTRICA ES UN PROCEDIMIENTO QUIRÚRGICO ACEPTADO INTERNACIONALMENTE Y ES EL único METODO  CON EL QUE SE OBTIENE UNA PÉRDIDA DE PESO ADECUADA Y A LARGO PLAZO EN OBESIDAD MÓRBIDA.</a:t>
            </a:r>
            <a:endParaRPr kumimoji="0" lang="es-ES_tradnl"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101213" y="2594242"/>
            <a:ext cx="11989573" cy="3785652"/>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defRPr/>
            </a:pPr>
            <a:endParaRPr lang="es-ES" sz="1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pérdida de peso importante.</a:t>
            </a:r>
          </a:p>
          <a:p>
            <a:pPr marL="342900" lvl="0" indent="-342900" eaLnBrk="0" fontAlgn="base" hangingPunct="0">
              <a:spcBef>
                <a:spcPct val="0"/>
              </a:spcBef>
              <a:spcAft>
                <a:spcPct val="0"/>
              </a:spcAft>
              <a:buFont typeface="Arial" panose="020B0604020202020204" pitchFamily="34" charset="0"/>
              <a:buChar char="•"/>
              <a:defRPr/>
            </a:pPr>
            <a:endPar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remisión de LA MAYORÍA DE las comorbilidades.(*) </a:t>
            </a:r>
          </a:p>
          <a:p>
            <a:pPr marL="342900" lvl="0" indent="-342900" eaLnBrk="0" fontAlgn="base" hangingPunct="0">
              <a:spcBef>
                <a:spcPct val="0"/>
              </a:spcBef>
              <a:spcAft>
                <a:spcPct val="0"/>
              </a:spcAft>
              <a:buFont typeface="Arial" panose="020B0604020202020204" pitchFamily="34" charset="0"/>
              <a:buChar char="•"/>
              <a:defRPr/>
            </a:pPr>
            <a:endPar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la composición </a:t>
            </a:r>
            <a:r>
              <a:rPr lang="es-ES" sz="2800" b="1" cap="all">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corporal MOSTRÓ </a:t>
            </a: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EVIDENTE MEJORÍA.</a:t>
            </a:r>
          </a:p>
          <a:p>
            <a:pPr marL="342900" lvl="0" indent="-342900" eaLnBrk="0" fontAlgn="base" hangingPunct="0">
              <a:spcBef>
                <a:spcPct val="0"/>
              </a:spcBef>
              <a:spcAft>
                <a:spcPct val="0"/>
              </a:spcAft>
              <a:buFont typeface="Arial" panose="020B0604020202020204" pitchFamily="34" charset="0"/>
              <a:buChar char="•"/>
              <a:defRPr/>
            </a:pPr>
            <a:endPar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28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SE REQUIEREN estudios con mayor número de pacientes Y SEGUIMIENTO.</a:t>
            </a:r>
            <a:endParaRPr kumimoji="0" lang="es-ES_tradnl" sz="28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228" y="210154"/>
            <a:ext cx="1308886" cy="1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85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971800" y="457200"/>
            <a:ext cx="782955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eaLnBrk="0" fontAlgn="base" hangingPunct="0">
              <a:spcBef>
                <a:spcPct val="0"/>
              </a:spcBef>
              <a:spcAft>
                <a:spcPct val="0"/>
              </a:spcAft>
              <a:defRPr/>
            </a:pPr>
            <a:endParaRPr lang="es-MX" sz="3200" b="1" dirty="0">
              <a:solidFill>
                <a:srgbClr val="FAFD00"/>
              </a:solidFill>
              <a:latin typeface="Comic Sans MS" panose="030F0702030302020204" pitchFamily="66" charset="0"/>
            </a:endParaRPr>
          </a:p>
        </p:txBody>
      </p:sp>
      <p:sp>
        <p:nvSpPr>
          <p:cNvPr id="4099" name="Rectangle 3"/>
          <p:cNvSpPr>
            <a:spLocks noChangeArrowheads="1"/>
          </p:cNvSpPr>
          <p:nvPr/>
        </p:nvSpPr>
        <p:spPr bwMode="auto">
          <a:xfrm>
            <a:off x="514350" y="14304"/>
            <a:ext cx="10287000" cy="2576804"/>
          </a:xfrm>
          <a:prstGeom prst="rect">
            <a:avLst/>
          </a:prstGeom>
          <a:noFill/>
          <a:ln w="12700">
            <a:noFill/>
            <a:miter lim="800000"/>
            <a:headEnd/>
            <a:tailEnd/>
          </a:ln>
          <a:effectLst>
            <a:outerShdw dist="71842" dir="2700000" algn="ctr" rotWithShape="0">
              <a:srgbClr val="000000"/>
            </a:outerShdw>
          </a:effectLst>
        </p:spPr>
        <p:txBody>
          <a:bodyPr lIns="90488" tIns="44450" rIns="90488" bIns="44450" anchor="ctr"/>
          <a:lstStyle/>
          <a:p>
            <a:pPr eaLnBrk="0" fontAlgn="base" hangingPunct="0">
              <a:spcBef>
                <a:spcPct val="0"/>
              </a:spcBef>
              <a:spcAft>
                <a:spcPct val="0"/>
              </a:spcAft>
              <a:defRPr/>
            </a:pPr>
            <a:r>
              <a:rPr lang="es-ES_tradnl" sz="6600" b="1" dirty="0">
                <a:solidFill>
                  <a:srgbClr val="FAFD00"/>
                </a:solidFill>
                <a:latin typeface="Comic Sans MS" panose="030F0702030302020204" pitchFamily="66" charset="0"/>
              </a:rPr>
              <a:t>GRACIAS. . . . .</a:t>
            </a:r>
            <a:endParaRPr lang="es-ES_tradnl" sz="6000" b="1" dirty="0">
              <a:solidFill>
                <a:srgbClr val="FAFD00"/>
              </a:solidFill>
              <a:latin typeface="Comic Sans MS" panose="030F0702030302020204" pitchFamily="66" charset="0"/>
            </a:endParaRPr>
          </a:p>
        </p:txBody>
      </p:sp>
      <p:sp>
        <p:nvSpPr>
          <p:cNvPr id="5124" name="Text Box 5"/>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eaLnBrk="0" fontAlgn="base" hangingPunct="0">
              <a:spcBef>
                <a:spcPct val="0"/>
              </a:spcBef>
              <a:spcAft>
                <a:spcPct val="0"/>
              </a:spcAft>
            </a:pPr>
            <a:endParaRPr lang="es-MX" altLang="es-MX" sz="4000" dirty="0"/>
          </a:p>
        </p:txBody>
      </p:sp>
      <p:sp>
        <p:nvSpPr>
          <p:cNvPr id="10" name="Text Box 7"/>
          <p:cNvSpPr txBox="1">
            <a:spLocks noChangeArrowheads="1"/>
          </p:cNvSpPr>
          <p:nvPr/>
        </p:nvSpPr>
        <p:spPr bwMode="auto">
          <a:xfrm>
            <a:off x="10359333" y="6185218"/>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algn="r" eaLnBrk="0" fontAlgn="base" hangingPunct="0">
              <a:spcBef>
                <a:spcPct val="0"/>
              </a:spcBef>
              <a:spcAft>
                <a:spcPct val="0"/>
              </a:spcAft>
              <a:defRPr/>
            </a:pPr>
            <a:r>
              <a:rPr lang="es-ES_tradnl" sz="3200" b="1" dirty="0">
                <a:solidFill>
                  <a:srgbClr val="FFFFFF"/>
                </a:solidFill>
                <a:latin typeface="Comic Sans MS" panose="030F0702030302020204" pitchFamily="66" charset="0"/>
              </a:rPr>
              <a:t>HIMFG</a:t>
            </a:r>
            <a:endParaRPr lang="es-ES_tradnl" sz="4400" b="1" baseline="6000" dirty="0">
              <a:solidFill>
                <a:srgbClr val="FFFFFF"/>
              </a:solidFill>
              <a:latin typeface="Comic Sans MS" panose="030F0702030302020204" pitchFamily="66" charset="0"/>
            </a:endParaRPr>
          </a:p>
        </p:txBody>
      </p:sp>
      <p:grpSp>
        <p:nvGrpSpPr>
          <p:cNvPr id="9" name="9 Grupo">
            <a:extLst>
              <a:ext uri="{FF2B5EF4-FFF2-40B4-BE49-F238E27FC236}">
                <a16:creationId xmlns:a16="http://schemas.microsoft.com/office/drawing/2014/main" id="{4AFA0B8C-473B-4409-AC66-B72EEBBAD1DB}"/>
              </a:ext>
            </a:extLst>
          </p:cNvPr>
          <p:cNvGrpSpPr>
            <a:grpSpLocks/>
          </p:cNvGrpSpPr>
          <p:nvPr/>
        </p:nvGrpSpPr>
        <p:grpSpPr bwMode="auto">
          <a:xfrm>
            <a:off x="4098243" y="2694094"/>
            <a:ext cx="3086327" cy="3696010"/>
            <a:chOff x="-96674" y="0"/>
            <a:chExt cx="3247712" cy="3582308"/>
          </a:xfrm>
        </p:grpSpPr>
        <p:pic>
          <p:nvPicPr>
            <p:cNvPr id="11" name="Picture 4">
              <a:extLst>
                <a:ext uri="{FF2B5EF4-FFF2-40B4-BE49-F238E27FC236}">
                  <a16:creationId xmlns:a16="http://schemas.microsoft.com/office/drawing/2014/main" id="{69AFC48B-7F2B-4FB7-90C2-7FD9377A60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9998" t="17812" r="29454"/>
            <a:stretch>
              <a:fillRect/>
            </a:stretch>
          </p:blipFill>
          <p:spPr bwMode="auto">
            <a:xfrm>
              <a:off x="-96674" y="0"/>
              <a:ext cx="324771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7AF70F16-9AF2-40FA-8FD1-CF88BA7B4559}"/>
                </a:ext>
              </a:extLst>
            </p:cNvPr>
            <p:cNvSpPr txBox="1">
              <a:spLocks noChangeArrowheads="1"/>
            </p:cNvSpPr>
            <p:nvPr/>
          </p:nvSpPr>
          <p:spPr bwMode="auto">
            <a:xfrm>
              <a:off x="709961" y="3212976"/>
              <a:ext cx="1796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MX" altLang="es-MX" sz="1800">
                  <a:solidFill>
                    <a:srgbClr val="FFFF00"/>
                  </a:solidFill>
                </a:rPr>
                <a:t>15 febrero 2011</a:t>
              </a:r>
              <a:endParaRPr lang="es-ES" altLang="es-MX" sz="1800">
                <a:solidFill>
                  <a:srgbClr val="FFFF00"/>
                </a:solidFill>
              </a:endParaRPr>
            </a:p>
          </p:txBody>
        </p:sp>
      </p:grpSp>
      <p:grpSp>
        <p:nvGrpSpPr>
          <p:cNvPr id="13" name="15 Grupo">
            <a:extLst>
              <a:ext uri="{FF2B5EF4-FFF2-40B4-BE49-F238E27FC236}">
                <a16:creationId xmlns:a16="http://schemas.microsoft.com/office/drawing/2014/main" id="{5B8E0B01-8A03-4A63-BB39-16000F0B22C3}"/>
              </a:ext>
            </a:extLst>
          </p:cNvPr>
          <p:cNvGrpSpPr>
            <a:grpSpLocks/>
          </p:cNvGrpSpPr>
          <p:nvPr/>
        </p:nvGrpSpPr>
        <p:grpSpPr bwMode="auto">
          <a:xfrm>
            <a:off x="7481499" y="2664637"/>
            <a:ext cx="2950751" cy="3736163"/>
            <a:chOff x="308562" y="-525634"/>
            <a:chExt cx="4987977" cy="6678118"/>
          </a:xfrm>
        </p:grpSpPr>
        <p:pic>
          <p:nvPicPr>
            <p:cNvPr id="14" name="Picture 9">
              <a:extLst>
                <a:ext uri="{FF2B5EF4-FFF2-40B4-BE49-F238E27FC236}">
                  <a16:creationId xmlns:a16="http://schemas.microsoft.com/office/drawing/2014/main" id="{B4925803-B375-4DA8-B8C2-CCDDB3B65B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6508" y="319436"/>
              <a:ext cx="6678118" cy="49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14 CuadroTexto">
              <a:extLst>
                <a:ext uri="{FF2B5EF4-FFF2-40B4-BE49-F238E27FC236}">
                  <a16:creationId xmlns:a16="http://schemas.microsoft.com/office/drawing/2014/main" id="{476FC604-E61A-4BBE-825A-E9011EAEE29C}"/>
                </a:ext>
              </a:extLst>
            </p:cNvPr>
            <p:cNvSpPr txBox="1">
              <a:spLocks noChangeArrowheads="1"/>
            </p:cNvSpPr>
            <p:nvPr/>
          </p:nvSpPr>
          <p:spPr bwMode="auto">
            <a:xfrm>
              <a:off x="1941165" y="5733256"/>
              <a:ext cx="1340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MX" altLang="es-MX" sz="2000">
                  <a:solidFill>
                    <a:srgbClr val="FFFF00"/>
                  </a:solidFill>
                </a:rPr>
                <a:t>Abril 2013</a:t>
              </a:r>
            </a:p>
          </p:txBody>
        </p:sp>
      </p:grpSp>
    </p:spTree>
    <p:extLst>
      <p:ext uri="{BB962C8B-B14F-4D97-AF65-F5344CB8AC3E}">
        <p14:creationId xmlns:p14="http://schemas.microsoft.com/office/powerpoint/2010/main" val="28756617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AFBE5CA8-6793-4D41-AE7C-3A87B8085C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34" t="24667" r="23750" b="37419"/>
          <a:stretch/>
        </p:blipFill>
        <p:spPr bwMode="auto">
          <a:xfrm>
            <a:off x="8648588" y="4287231"/>
            <a:ext cx="2393808" cy="236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4" descr="obesidad-en-bebes_500">
            <a:extLst>
              <a:ext uri="{FF2B5EF4-FFF2-40B4-BE49-F238E27FC236}">
                <a16:creationId xmlns:a16="http://schemas.microsoft.com/office/drawing/2014/main" id="{6AF2D0EE-315B-48BA-9C21-7C9A71258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33"/>
          <a:stretch>
            <a:fillRect/>
          </a:stretch>
        </p:blipFill>
        <p:spPr bwMode="auto">
          <a:xfrm>
            <a:off x="7778181" y="927562"/>
            <a:ext cx="1856849" cy="14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6" name="Text Box 4"/>
          <p:cNvSpPr txBox="1">
            <a:spLocks noChangeArrowheads="1"/>
          </p:cNvSpPr>
          <p:nvPr/>
        </p:nvSpPr>
        <p:spPr bwMode="auto">
          <a:xfrm>
            <a:off x="256790" y="5279738"/>
            <a:ext cx="11935210" cy="1708160"/>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Prevalence</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of</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overweight</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obesity</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among</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US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children</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adolescents</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and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adults</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JAMA.2004;291:2847-2850.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Meta-</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Analysis</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of</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bariatric</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surgery</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for</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pediatric</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obesity</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Ann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Surg</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2008; 248:763-776.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Teen</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-LABS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Study</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Cardiovascular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Risk</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Factors</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in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Severely</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Obese</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Adolescents</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JAMA Pediatrics.2015;169(5)438-444.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Years</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of</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life</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lost</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due</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to</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s-MX" sz="105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obesity</a:t>
            </a:r>
            <a:r>
              <a:rPr kumimoji="0" lang="es-MX" sz="105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JAMA, 2003 Jan 8;289(2):187-193.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National</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Health</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Examination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Survey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NHANES del 20177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Encuesta Nacional de Salud y Nutrición 2012  y </a:t>
            </a:r>
            <a:r>
              <a:rPr kumimoji="0" lang="es-E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Medio Camino 2016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Childhood</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 new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Pandemic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the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New Millennium.  Pediatrics.2002; 110:1003-1007.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Emergency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Type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 diabetes mellitus in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children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Epidemiologic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evidence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Pediatrics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Endocrinology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Metabolic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2000;13(s6).1388-1405.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Childhood</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Pediatric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Clinics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North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America</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2002;49(1):175-200.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289798" name="Text Box 6"/>
          <p:cNvSpPr txBox="1">
            <a:spLocks noChangeArrowheads="1"/>
          </p:cNvSpPr>
          <p:nvPr/>
        </p:nvSpPr>
        <p:spPr bwMode="auto">
          <a:xfrm>
            <a:off x="526457" y="0"/>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ANTECEDENTES</a:t>
            </a: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Text Box 4">
            <a:extLst>
              <a:ext uri="{FF2B5EF4-FFF2-40B4-BE49-F238E27FC236}">
                <a16:creationId xmlns:a16="http://schemas.microsoft.com/office/drawing/2014/main" id="{DF96B7BB-BD99-4AC4-95AA-B2F8E19B5507}"/>
              </a:ext>
            </a:extLst>
          </p:cNvPr>
          <p:cNvSpPr txBox="1">
            <a:spLocks noChangeArrowheads="1"/>
          </p:cNvSpPr>
          <p:nvPr/>
        </p:nvSpPr>
        <p:spPr bwMode="auto">
          <a:xfrm>
            <a:off x="185310" y="729316"/>
            <a:ext cx="3713450" cy="64633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OBESIDAD:</a:t>
            </a: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70030" y="1519932"/>
            <a:ext cx="9822761" cy="3939540"/>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Afecta a millones en todo el mundo</a:t>
            </a: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0" lang="es-ES" sz="20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“pandemia”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8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0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Múltiples comorbilidades, </a:t>
            </a: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Muy difícil control.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8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Riesgos: edad ósea aumentada, talla final adulta, menarca 	precoz, alteraciones emocionales, hiperlipidemia, 	hipertensión arterial, esteatosis hepática, problemas 	ortopédicos, aumento del gasto cardiaco, diabetes tipo 2,  	alteraciones pulmonares, apnea del sueño, asma, 	disfunción eréctil, etcétera.</a:t>
            </a:r>
          </a:p>
          <a:p>
            <a:pPr marL="342900" indent="-342900" eaLnBrk="0" fontAlgn="base" hangingPunct="0">
              <a:spcBef>
                <a:spcPct val="0"/>
              </a:spcBef>
              <a:spcAft>
                <a:spcPct val="0"/>
              </a:spcAft>
              <a:buFont typeface="Arial" panose="020B0604020202020204" pitchFamily="34" charset="0"/>
              <a:buChar char="•"/>
              <a:defRPr/>
            </a:pPr>
            <a:endParaRPr lang="es-ES_tradnl"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300" b="1" i="0" u="sng"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incremento DE LA PREVALENCIA en adolescentes. </a:t>
            </a:r>
          </a:p>
          <a:p>
            <a:pPr marL="1714500" lvl="3" indent="-342900" eaLnBrk="0" fontAlgn="base" hangingPunct="0">
              <a:spcBef>
                <a:spcPct val="0"/>
              </a:spcBef>
              <a:spcAft>
                <a:spcPct val="0"/>
              </a:spcAft>
              <a:buFont typeface="Arial" panose="020B0604020202020204" pitchFamily="34" charset="0"/>
              <a:buChar char="•"/>
              <a:defRPr/>
            </a:pPr>
            <a:r>
              <a:rPr kumimoji="0" lang="es-ES" sz="2300" b="1" i="0" u="sng"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(EU 1c/5 - </a:t>
            </a:r>
            <a:r>
              <a:rPr kumimoji="0" lang="es-ES" sz="2300" b="1" i="0" u="sng" strike="noStrike" kern="1200" cap="all"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MEX: 1c/3</a:t>
            </a:r>
            <a:r>
              <a:rPr kumimoji="0" lang="es-ES" sz="2300" b="1" i="0" u="sng"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8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4" name="Marcador de contenido 8">
            <a:extLst>
              <a:ext uri="{FF2B5EF4-FFF2-40B4-BE49-F238E27FC236}">
                <a16:creationId xmlns:a16="http://schemas.microsoft.com/office/drawing/2014/main" id="{32FB7915-32D1-4057-99FA-48088DE502CA}"/>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20298" t="18704" r="26314" b="8513"/>
          <a:stretch/>
        </p:blipFill>
        <p:spPr>
          <a:xfrm>
            <a:off x="674199" y="913904"/>
            <a:ext cx="7536203" cy="5779055"/>
          </a:xfrm>
        </p:spPr>
      </p:pic>
      <p:sp>
        <p:nvSpPr>
          <p:cNvPr id="16" name="Elipse 15">
            <a:extLst>
              <a:ext uri="{FF2B5EF4-FFF2-40B4-BE49-F238E27FC236}">
                <a16:creationId xmlns:a16="http://schemas.microsoft.com/office/drawing/2014/main" id="{80DBC222-1309-400B-ADD8-67D6C4D75BC9}"/>
              </a:ext>
            </a:extLst>
          </p:cNvPr>
          <p:cNvSpPr/>
          <p:nvPr/>
        </p:nvSpPr>
        <p:spPr bwMode="auto">
          <a:xfrm>
            <a:off x="1586174" y="1890413"/>
            <a:ext cx="2692400" cy="830997"/>
          </a:xfrm>
          <a:prstGeom prst="ellipse">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3200" b="1" i="0" u="none" strike="noStrike" cap="none" normalizeH="0" baseline="0">
              <a:ln>
                <a:noFill/>
              </a:ln>
              <a:solidFill>
                <a:srgbClr val="FAFD00"/>
              </a:solidFill>
              <a:effectLst/>
              <a:latin typeface="Comic Sans MS" pitchFamily="66" charset="0"/>
            </a:endParaRPr>
          </a:p>
        </p:txBody>
      </p:sp>
      <p:pic>
        <p:nvPicPr>
          <p:cNvPr id="18" name="Picture 3">
            <a:extLst>
              <a:ext uri="{FF2B5EF4-FFF2-40B4-BE49-F238E27FC236}">
                <a16:creationId xmlns:a16="http://schemas.microsoft.com/office/drawing/2014/main" id="{204F0001-AB20-4447-AE87-148111A1F1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46" t="16978" r="2583"/>
          <a:stretch/>
        </p:blipFill>
        <p:spPr bwMode="auto">
          <a:xfrm>
            <a:off x="9805224" y="1179881"/>
            <a:ext cx="2475128" cy="35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63959" y="20238"/>
            <a:ext cx="1308886" cy="1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80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6" name="Text Box 4"/>
          <p:cNvSpPr txBox="1">
            <a:spLocks noChangeArrowheads="1"/>
          </p:cNvSpPr>
          <p:nvPr/>
        </p:nvSpPr>
        <p:spPr bwMode="auto">
          <a:xfrm>
            <a:off x="79758" y="5171425"/>
            <a:ext cx="11935210" cy="1869743"/>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Cardiovascular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morbidity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and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mortality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associated</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with</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metabolic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syndrome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Diabetes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Care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2001; 24:683-9.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Relation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overweight</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to</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Cardiovascular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Risk</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factors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children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adolescents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Bogalusa</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Herat</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Study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Pediatrics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1999;103(6):1175-1182.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Teen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-LABS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Study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Cardiovascular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Risk</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Factors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in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Severely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Adolescents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JAMA Pediatrics.2015;169(5)438-44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Síndrome metabólico en pacientes obesos asmáticos y no asmáticos antes y después de orientación nutricional, orientación física y psicoterapia Tesis de especialidad de alergia e inmunología de la Universidad Autónoma de México. agosto 2007:1-60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and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Metabolic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Risks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in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Children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Archives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Medical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Research</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.2008; 39:  215-221.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Prevalence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overweight</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and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among</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US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children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adolescents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and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adults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JAMA.2004;291:2847-2850)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Swedish</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Subjects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intervention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study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two</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years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follow</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up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Health-Related</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Quantity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Life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(HRQL)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Int</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J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1988; 22:113-126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Swedish</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Subjects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Study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Effects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of</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bariatric</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surgery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on</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mortality</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in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Swedish</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Obese</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Subjects</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N Engl L </a:t>
            </a:r>
            <a:r>
              <a:rPr kumimoji="0" lang="es-E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Med</a:t>
            </a:r>
            <a:r>
              <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2007; 357:741-752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Randomized trial of diet and gastroplasty compared </a:t>
            </a:r>
            <a:r>
              <a:rPr kumimoji="0" lang="en-U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whith</a:t>
            </a:r>
            <a:r>
              <a:rPr kumimoji="0" lang="en-U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diet alone in morbid obesity. N </a:t>
            </a:r>
            <a:r>
              <a:rPr kumimoji="0" lang="en-US" sz="105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Engl</a:t>
            </a:r>
            <a:r>
              <a:rPr kumimoji="0" lang="en-U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J Med 1984; 310:352-356 </a:t>
            </a:r>
            <a:endPar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05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289798" name="Text Box 6"/>
          <p:cNvSpPr txBox="1">
            <a:spLocks noChangeArrowheads="1"/>
          </p:cNvSpPr>
          <p:nvPr/>
        </p:nvSpPr>
        <p:spPr bwMode="auto">
          <a:xfrm>
            <a:off x="526457" y="-33453"/>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ANTECEDENTES</a:t>
            </a: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3" name="Text Box 4">
            <a:extLst>
              <a:ext uri="{FF2B5EF4-FFF2-40B4-BE49-F238E27FC236}">
                <a16:creationId xmlns:a16="http://schemas.microsoft.com/office/drawing/2014/main" id="{DF96B7BB-BD99-4AC4-95AA-B2F8E19B5507}"/>
              </a:ext>
            </a:extLst>
          </p:cNvPr>
          <p:cNvSpPr txBox="1">
            <a:spLocks noChangeArrowheads="1"/>
          </p:cNvSpPr>
          <p:nvPr/>
        </p:nvSpPr>
        <p:spPr bwMode="auto">
          <a:xfrm>
            <a:off x="307975" y="614880"/>
            <a:ext cx="10405330" cy="64633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OBESIDAD:</a:t>
            </a: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104075" y="1361683"/>
            <a:ext cx="11983849" cy="3447098"/>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2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Factores de riesgo </a:t>
            </a:r>
            <a:r>
              <a:rPr kumimoji="0" lang="es-ES" sz="2400" b="1" i="0" u="none" strike="noStrike" kern="1200" cap="all"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cardiovascular como PERSONAS de 70 años.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1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MX"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RR: 4 - 6.5  DE PERMANECER </a:t>
            </a:r>
            <a:r>
              <a:rPr kumimoji="0" lang="es-MX" sz="2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obesos en la edad adulta. </a:t>
            </a:r>
            <a:endParaRPr kumimoji="0" lang="es-MX" sz="1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s-MX" sz="1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2400" b="1" i="0" u="sng" strike="noStrike" kern="1200" cap="all"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Reducción de la </a:t>
            </a:r>
            <a:r>
              <a:rPr kumimoji="0" lang="es-MX" sz="2400" b="1" i="0" u="sng" strike="noStrike" kern="1200" cap="all" spc="0" normalizeH="0" baseline="0" noProof="0" dirty="0" err="1">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ExPECTATIVA</a:t>
            </a:r>
            <a:r>
              <a:rPr kumimoji="0" lang="es-MX" sz="2400" b="1" i="0" u="sng" strike="noStrike" kern="1200" cap="all"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de vida EN 25 años.</a:t>
            </a:r>
          </a:p>
          <a:p>
            <a:pPr marR="0" lvl="0" algn="l" defTabSz="914400" rtl="0" eaLnBrk="0" fontAlgn="base" latinLnBrk="0" hangingPunct="0">
              <a:lnSpc>
                <a:spcPct val="100000"/>
              </a:lnSpc>
              <a:spcBef>
                <a:spcPct val="0"/>
              </a:spcBef>
              <a:spcAft>
                <a:spcPct val="0"/>
              </a:spcAft>
              <a:buClrTx/>
              <a:buSzTx/>
              <a:tabLst/>
              <a:defRPr/>
            </a:pPr>
            <a:endParaRPr kumimoji="0" lang="es-ES" sz="1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Prueba para todos los sistemas de salud del mundo.</a:t>
            </a:r>
          </a:p>
          <a:p>
            <a:pPr marL="342900" indent="-342900" eaLnBrk="0" fontAlgn="base" hangingPunct="0">
              <a:spcBef>
                <a:spcPct val="0"/>
              </a:spcBef>
              <a:spcAft>
                <a:spcPct val="0"/>
              </a:spcAft>
              <a:buFont typeface="Arial" panose="020B0604020202020204" pitchFamily="34" charset="0"/>
              <a:buChar char="•"/>
              <a:defRPr/>
            </a:pPr>
            <a:endPar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MX" sz="28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EN OBESIDAD MÓRBIDA: RESULTADOS MÍNIMOS CON Tratamiento </a:t>
            </a:r>
            <a:r>
              <a:rPr kumimoji="0" lang="es-MX" sz="2800" b="1" i="0" u="sng" strike="noStrike" kern="1200" cap="all"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no quirúrgico &lt; 2% </a:t>
            </a:r>
            <a:endParaRPr kumimoji="0" lang="es-ES_tradnl" sz="24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14" name="Picture 2" descr="Resultado de imagen de academia nacional de medicina">
            <a:extLst>
              <a:ext uri="{FF2B5EF4-FFF2-40B4-BE49-F238E27FC236}">
                <a16:creationId xmlns:a16="http://schemas.microsoft.com/office/drawing/2014/main" id="{252EE74F-B615-4BA1-A7DC-9E8559063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038" y="64811"/>
            <a:ext cx="1114627" cy="1246636"/>
          </a:xfrm>
          <a:prstGeom prst="rect">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72BE206B-BA97-48C4-80D8-4B98201F73F8}"/>
              </a:ext>
            </a:extLst>
          </p:cNvPr>
          <p:cNvSpPr/>
          <p:nvPr/>
        </p:nvSpPr>
        <p:spPr bwMode="auto">
          <a:xfrm>
            <a:off x="2851029" y="4008249"/>
            <a:ext cx="4619445" cy="1012553"/>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MX" sz="3200" b="1" i="0" u="none" strike="noStrike" cap="none" normalizeH="0" baseline="0">
              <a:ln>
                <a:noFill/>
              </a:ln>
              <a:noFill/>
              <a:effectLst/>
              <a:latin typeface="Comic Sans MS" pitchFamily="66" charset="0"/>
            </a:endParaRPr>
          </a:p>
        </p:txBody>
      </p:sp>
      <p:pic>
        <p:nvPicPr>
          <p:cNvPr id="16" name="Picture 9" descr="0907_obeso">
            <a:extLst>
              <a:ext uri="{FF2B5EF4-FFF2-40B4-BE49-F238E27FC236}">
                <a16:creationId xmlns:a16="http://schemas.microsoft.com/office/drawing/2014/main" id="{4AA3798C-A95D-4A15-85AC-DAED886A7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134" b="10143"/>
          <a:stretch>
            <a:fillRect/>
          </a:stretch>
        </p:blipFill>
        <p:spPr bwMode="auto">
          <a:xfrm>
            <a:off x="10170478" y="3577432"/>
            <a:ext cx="17541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795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92042" y="279747"/>
            <a:ext cx="11041812" cy="923330"/>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lvl="0" algn="ctr" eaLnBrk="0" fontAlgn="base" hangingPunct="0">
              <a:spcBef>
                <a:spcPct val="0"/>
              </a:spcBef>
              <a:spcAft>
                <a:spcPct val="0"/>
              </a:spcAft>
              <a:defRPr/>
            </a:pPr>
            <a:r>
              <a:rPr lang="es-MX" sz="5400" b="1" dirty="0">
                <a:solidFill>
                  <a:srgbClr val="FFFF00"/>
                </a:solidFill>
                <a:latin typeface="Arial" panose="020B0604020202020204" pitchFamily="34" charset="0"/>
                <a:cs typeface="Arial" panose="020B0604020202020204" pitchFamily="34" charset="0"/>
              </a:rPr>
              <a:t>OBJETIVO DEL ESTUDIO</a:t>
            </a:r>
            <a:endParaRPr kumimoji="0" lang="es-MX" sz="5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155576" y="1895302"/>
            <a:ext cx="11507338" cy="3816429"/>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495296" indent="-342900" algn="just">
              <a:spcAft>
                <a:spcPts val="0"/>
              </a:spcAft>
              <a:buClr>
                <a:schemeClr val="tx1"/>
              </a:buClr>
              <a:buFont typeface="+mj-lt"/>
              <a:buAutoNum type="arabicPeriod"/>
            </a:pPr>
            <a:endParaRPr lang="en" b="1" u="sng" cap="all" dirty="0">
              <a:latin typeface="Arial" panose="020B0604020202020204" pitchFamily="34" charset="0"/>
              <a:cs typeface="Arial" panose="020B0604020202020204" pitchFamily="34" charset="0"/>
            </a:endParaRPr>
          </a:p>
          <a:p>
            <a:pPr marL="666746" indent="-514350" algn="just">
              <a:spcAft>
                <a:spcPts val="0"/>
              </a:spcAft>
              <a:buClr>
                <a:schemeClr val="tx1"/>
              </a:buClr>
              <a:buFont typeface="+mj-lt"/>
              <a:buAutoNum type="arabicPeriod"/>
            </a:pPr>
            <a:r>
              <a:rPr lang="en" sz="3200" b="1" cap="all" dirty="0">
                <a:latin typeface="Arial" panose="020B0604020202020204" pitchFamily="34" charset="0"/>
                <a:cs typeface="Arial" panose="020B0604020202020204" pitchFamily="34" charset="0"/>
              </a:rPr>
              <a:t>Evaluar  la  </a:t>
            </a:r>
            <a:r>
              <a:rPr lang="es-MX" sz="3200" b="1" cap="all" dirty="0">
                <a:latin typeface="Arial" panose="020B0604020202020204" pitchFamily="34" charset="0"/>
                <a:cs typeface="Arial" panose="020B0604020202020204" pitchFamily="34" charset="0"/>
              </a:rPr>
              <a:t>seguridad  y  eficacia  de  la gastrectomía vertical laparoscópica en</a:t>
            </a:r>
            <a:r>
              <a:rPr lang="en" sz="3200" b="1" cap="all" dirty="0">
                <a:latin typeface="Arial" panose="020B0604020202020204" pitchFamily="34" charset="0"/>
                <a:cs typeface="Arial" panose="020B0604020202020204" pitchFamily="34" charset="0"/>
              </a:rPr>
              <a:t> adolescentes con obesidad mórbida </a:t>
            </a:r>
            <a:r>
              <a:rPr lang="es-MX" sz="3200" b="1" cap="all" dirty="0">
                <a:latin typeface="Arial" panose="020B0604020202020204" pitchFamily="34" charset="0"/>
                <a:cs typeface="Arial" panose="020B0604020202020204" pitchFamily="34" charset="0"/>
              </a:rPr>
              <a:t>y su efecto sobre la </a:t>
            </a:r>
            <a:r>
              <a:rPr lang="en" sz="3200" b="1" cap="all" dirty="0">
                <a:latin typeface="Arial" panose="020B0604020202020204" pitchFamily="34" charset="0"/>
                <a:cs typeface="Arial" panose="020B0604020202020204" pitchFamily="34" charset="0"/>
              </a:rPr>
              <a:t>pérdida ponderal, </a:t>
            </a:r>
            <a:r>
              <a:rPr lang="es-MX" sz="3200" b="1" cap="all" dirty="0">
                <a:latin typeface="Arial" panose="020B0604020202020204" pitchFamily="34" charset="0"/>
                <a:cs typeface="Arial" panose="020B0604020202020204" pitchFamily="34" charset="0"/>
              </a:rPr>
              <a:t>perfil metabólico, comorbilidades y cambios en la c</a:t>
            </a:r>
            <a:r>
              <a:rPr lang="en" sz="3200" b="1" cap="all" dirty="0">
                <a:latin typeface="Arial" panose="020B0604020202020204" pitchFamily="34" charset="0"/>
                <a:cs typeface="Arial" panose="020B0604020202020204" pitchFamily="34" charset="0"/>
              </a:rPr>
              <a:t>omposición corporal,  a los 12 y 24 meses de post </a:t>
            </a:r>
            <a:r>
              <a:rPr lang="es-MX" sz="3200" b="1" cap="all" dirty="0">
                <a:latin typeface="Arial" panose="020B0604020202020204" pitchFamily="34" charset="0"/>
                <a:cs typeface="Arial" panose="020B0604020202020204" pitchFamily="34" charset="0"/>
              </a:rPr>
              <a:t>operatorio</a:t>
            </a:r>
            <a:endParaRPr kumimoji="0" lang="es-ES_tradnl" sz="32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4" name="Picture 2" descr="Resultado de imagen de academia nacional de medicina">
            <a:extLst>
              <a:ext uri="{FF2B5EF4-FFF2-40B4-BE49-F238E27FC236}">
                <a16:creationId xmlns:a16="http://schemas.microsoft.com/office/drawing/2014/main" id="{1A4B6A26-4649-4F0E-9090-B38B5A31BB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1072" y="127030"/>
            <a:ext cx="1308886" cy="1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503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40192"/>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MATERIAL Y MÉTODOS</a:t>
            </a: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46852" y="1032537"/>
            <a:ext cx="11989573" cy="5693866"/>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Estudio: Cuasi experimental. </a:t>
            </a:r>
            <a:r>
              <a:rPr lang="es-ES" sz="2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(protocolo-HIM/2011/022)</a:t>
            </a:r>
          </a:p>
          <a:p>
            <a:pPr marL="342900" lvl="0"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Adolescentes con obesidad Mórbida  (HIMFG: 08-2011/02-2015) </a:t>
            </a:r>
          </a:p>
          <a:p>
            <a:pPr marL="342900" lvl="0"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UN año de tratamiento multidisciplinario. </a:t>
            </a:r>
          </a:p>
          <a:p>
            <a:pPr lvl="1" eaLnBrk="0" fontAlgn="base" hangingPunct="0">
              <a:spcBef>
                <a:spcPct val="0"/>
              </a:spcBef>
              <a:spcAft>
                <a:spcPct val="0"/>
              </a:spcAft>
              <a:defRPr/>
            </a:pPr>
            <a:r>
              <a:rPr lang="es-ES" sz="2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Gastroenterología, Cirugía Pediátrica, Nutrición, Endocrinología, Psicología, Psiquiatría, Medicina Física, Cardiología, Alergia e Inmunología, Anestesia Pediátrica, Nefrología, Terapia Inhalatoria, Patología. . . . </a:t>
            </a:r>
          </a:p>
          <a:p>
            <a:pPr marL="342900" lvl="0"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sometidos a manga gástrica por laparoscopia. </a:t>
            </a:r>
          </a:p>
          <a:p>
            <a:pPr marL="342900" lvl="0"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Criterios de inclusión: </a:t>
            </a:r>
          </a:p>
          <a:p>
            <a:pPr marL="800100" lvl="1"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IMC ≥ 35 </a:t>
            </a:r>
            <a:r>
              <a:rPr lang="es-ES" sz="2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Kg/m</a:t>
            </a:r>
            <a:r>
              <a:rPr lang="es-ES" sz="2600" b="1"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a:t>
            </a:r>
            <a:r>
              <a:rPr lang="es-ES" sz="2600" b="1" cap="all" baseline="300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CON comorbilidades Y  IMC&gt;40, ambos sexos, </a:t>
            </a:r>
            <a:r>
              <a:rPr lang="es-ES" sz="2600" b="1" cap="all" dirty="0" err="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Tanner</a:t>
            </a: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IV </a:t>
            </a:r>
          </a:p>
          <a:p>
            <a:pPr marL="342900" lvl="0"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Criterios de exclusión: </a:t>
            </a:r>
          </a:p>
          <a:p>
            <a:pPr marL="800100" lvl="1" indent="-342900" eaLnBrk="0" fontAlgn="base" hangingPunct="0">
              <a:spcBef>
                <a:spcPct val="0"/>
              </a:spcBef>
              <a:spcAft>
                <a:spcPct val="0"/>
              </a:spcAft>
              <a:buFont typeface="Arial" panose="020B0604020202020204" pitchFamily="34" charset="0"/>
              <a:buChar char="•"/>
              <a:defRPr/>
            </a:pPr>
            <a:r>
              <a:rPr lang="es-ES" sz="26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Toxicomanías, embarazo, rechazo a la cirugía, falta de redes de apoyo y POCO apego.</a:t>
            </a:r>
            <a:r>
              <a:rPr kumimoji="0" lang="es-ES" sz="26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endParaRPr kumimoji="0" lang="es-ES_tradnl" sz="26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6262" y="0"/>
            <a:ext cx="1308886" cy="1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37195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0"/>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MATERIAL Y MÉTODOS</a:t>
            </a: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39408" y="742815"/>
            <a:ext cx="12145148" cy="6378669"/>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sz="32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VALORACIÓN PROTOCOLIZADA:</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sz="105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1714500" lvl="3"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PREVIA A LA CIRUGÍA.</a:t>
            </a:r>
          </a:p>
          <a:p>
            <a:pPr marL="1714500" lvl="3"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12 MESES.</a:t>
            </a:r>
          </a:p>
          <a:p>
            <a:pPr marL="1714500" lvl="3"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24 MESES.</a:t>
            </a:r>
          </a:p>
          <a:p>
            <a:pPr marL="1714500" lvl="3" indent="-342900" eaLnBrk="0" fontAlgn="base" hangingPunct="0">
              <a:spcBef>
                <a:spcPct val="0"/>
              </a:spcBef>
              <a:spcAft>
                <a:spcPct val="0"/>
              </a:spcAft>
              <a:buFont typeface="Arial" panose="020B0604020202020204" pitchFamily="34" charset="0"/>
              <a:buChar char="•"/>
              <a:defRPr/>
            </a:pPr>
            <a:endParaRPr lang="es-ES" sz="1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ANTROPOMETRÍA. </a:t>
            </a:r>
            <a:r>
              <a:rPr lang="es-ES" sz="2400" b="1" cap="all"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s-ES" sz="2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peso, estatura, índice de masa corporal, circunferencia de cintura) </a:t>
            </a:r>
            <a:endParaRPr lang="es-ES" sz="12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SIGNOS VITALES TENSIÓN ARTERIAL (*)</a:t>
            </a:r>
          </a:p>
          <a:p>
            <a:pPr marL="800100" lvl="1" indent="-342900" eaLnBrk="0" fontAlgn="base" hangingPunct="0">
              <a:spcBef>
                <a:spcPct val="0"/>
              </a:spcBef>
              <a:spcAft>
                <a:spcPct val="0"/>
              </a:spcAft>
              <a:buFont typeface="Arial" panose="020B0604020202020204" pitchFamily="34" charset="0"/>
              <a:buChar char="•"/>
              <a:defRPr/>
            </a:pPr>
            <a:endParaRPr lang="es-ES" sz="1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niveles séricos de glucosa, insulina, colesterol total, HDL, LDL, triglicéridos, transaminasas y hemoglobina glucosilada.</a:t>
            </a:r>
          </a:p>
          <a:p>
            <a:pPr marL="800100" lvl="1" indent="-342900" eaLnBrk="0" fontAlgn="base" hangingPunct="0">
              <a:spcBef>
                <a:spcPct val="0"/>
              </a:spcBef>
              <a:spcAft>
                <a:spcPct val="0"/>
              </a:spcAft>
              <a:buFont typeface="Arial" panose="020B0604020202020204" pitchFamily="34" charset="0"/>
              <a:buChar char="•"/>
              <a:defRPr/>
            </a:pPr>
            <a:endParaRPr lang="es-ES" sz="1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composición corporal mediante </a:t>
            </a:r>
            <a:r>
              <a:rPr lang="es-ES" sz="2400" b="1" cap="all" dirty="0" err="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impedanciometría</a:t>
            </a: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porcentaje de agua corporal y de grasa corporal (</a:t>
            </a:r>
            <a:r>
              <a:rPr lang="es-ES" sz="2400" b="1" dirty="0" err="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Modystat</a:t>
            </a:r>
            <a:r>
              <a:rPr lang="es-ES" sz="2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Ltd. Modelo 1500)</a:t>
            </a:r>
          </a:p>
          <a:p>
            <a:pPr marL="800100" lvl="1" indent="-342900" eaLnBrk="0" fontAlgn="base" hangingPunct="0">
              <a:spcBef>
                <a:spcPct val="0"/>
              </a:spcBef>
              <a:spcAft>
                <a:spcPct val="0"/>
              </a:spcAft>
              <a:buFont typeface="Arial" panose="020B0604020202020204" pitchFamily="34" charset="0"/>
              <a:buChar char="•"/>
              <a:defRPr/>
            </a:pPr>
            <a:endParaRPr lang="es-ES" sz="1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1" indent="-342900" eaLnBrk="0" fontAlgn="base" hangingPunct="0">
              <a:spcBef>
                <a:spcPct val="0"/>
              </a:spcBef>
              <a:spcAft>
                <a:spcPct val="0"/>
              </a:spcAft>
              <a:buFont typeface="Arial" panose="020B0604020202020204" pitchFamily="34" charset="0"/>
              <a:buChar char="•"/>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Estadística descriptiva e inferencial (Exacta de Fisher, t pareada y d de Cohen para el tamaño del efecto)</a:t>
            </a:r>
            <a:endParaRPr kumimoji="0" lang="es-ES" sz="105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228" y="210154"/>
            <a:ext cx="1308886" cy="14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9120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0"/>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4400" b="1" u="sng" dirty="0">
                <a:solidFill>
                  <a:srgbClr val="FFFF00"/>
                </a:solidFill>
                <a:latin typeface="Arial" panose="020B0604020202020204" pitchFamily="34" charset="0"/>
                <a:cs typeface="Arial" panose="020B0604020202020204" pitchFamily="34" charset="0"/>
              </a:rPr>
              <a:t>RESULTADOS</a:t>
            </a:r>
            <a:endPar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AutoShape 6" descr="Resultado de imagen para anestesiologo caricaturas"/>
          <p:cNvSpPr>
            <a:spLocks noChangeAspect="1" noChangeArrowheads="1"/>
          </p:cNvSpPr>
          <p:nvPr/>
        </p:nvSpPr>
        <p:spPr bwMode="auto">
          <a:xfrm>
            <a:off x="12434" y="-21883"/>
            <a:ext cx="892641" cy="6754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a:t>
            </a:r>
          </a:p>
        </p:txBody>
      </p:sp>
      <p:sp>
        <p:nvSpPr>
          <p:cNvPr id="4" name="AutoShape 8" descr="Resultado de imagen para anestesiologo caricaturas"/>
          <p:cNvSpPr>
            <a:spLocks noChangeAspect="1" noChangeArrowheads="1"/>
          </p:cNvSpPr>
          <p:nvPr/>
        </p:nvSpPr>
        <p:spPr bwMode="auto">
          <a:xfrm>
            <a:off x="221657" y="-431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sp>
        <p:nvSpPr>
          <p:cNvPr id="15" name="Text Box 4">
            <a:extLst>
              <a:ext uri="{FF2B5EF4-FFF2-40B4-BE49-F238E27FC236}">
                <a16:creationId xmlns:a16="http://schemas.microsoft.com/office/drawing/2014/main" id="{597B9A55-54C5-43F6-AB6A-11BBA8E8DE3B}"/>
              </a:ext>
            </a:extLst>
          </p:cNvPr>
          <p:cNvSpPr txBox="1">
            <a:spLocks noChangeArrowheads="1"/>
          </p:cNvSpPr>
          <p:nvPr/>
        </p:nvSpPr>
        <p:spPr bwMode="auto">
          <a:xfrm>
            <a:off x="235618" y="1342745"/>
            <a:ext cx="9266759" cy="4524315"/>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defRPr/>
            </a:pPr>
            <a:r>
              <a:rPr lang="es-ES" sz="32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cohorte de 54 pacientes.</a:t>
            </a:r>
          </a:p>
          <a:p>
            <a:pPr marL="342900" lvl="0" indent="-342900" eaLnBrk="0" fontAlgn="base" hangingPunct="0">
              <a:spcBef>
                <a:spcPct val="0"/>
              </a:spcBef>
              <a:spcAft>
                <a:spcPct val="0"/>
              </a:spcAft>
              <a:buFont typeface="Arial" panose="020B0604020202020204" pitchFamily="34" charset="0"/>
              <a:buChar char="•"/>
              <a:defRPr/>
            </a:pPr>
            <a:endPar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32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Operados: 13 adolescentes.</a:t>
            </a:r>
          </a:p>
          <a:p>
            <a:pPr marL="342900" lvl="0" indent="-342900" eaLnBrk="0" fontAlgn="base" hangingPunct="0">
              <a:spcBef>
                <a:spcPct val="0"/>
              </a:spcBef>
              <a:spcAft>
                <a:spcPct val="0"/>
              </a:spcAft>
              <a:buFont typeface="Arial" panose="020B0604020202020204" pitchFamily="34" charset="0"/>
              <a:buChar char="•"/>
              <a:defRPr/>
            </a:pPr>
            <a:endPar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32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Con seguimiento de dos años: 10</a:t>
            </a:r>
          </a:p>
          <a:p>
            <a:pPr lvl="0" eaLnBrk="0" fontAlgn="base" hangingPunct="0">
              <a:spcBef>
                <a:spcPct val="0"/>
              </a:spcBef>
              <a:spcAft>
                <a:spcPct val="0"/>
              </a:spcAft>
              <a:defRPr/>
            </a:pPr>
            <a:r>
              <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p>
          <a:p>
            <a:pPr marL="342900" lvl="0" indent="-342900" eaLnBrk="0" fontAlgn="base" hangingPunct="0">
              <a:spcBef>
                <a:spcPct val="0"/>
              </a:spcBef>
              <a:spcAft>
                <a:spcPct val="0"/>
              </a:spcAft>
              <a:buFont typeface="Arial" panose="020B0604020202020204" pitchFamily="34" charset="0"/>
              <a:buChar char="•"/>
              <a:defRPr/>
            </a:pPr>
            <a:r>
              <a:rPr lang="es-ES" sz="32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50% femenino</a:t>
            </a:r>
          </a:p>
          <a:p>
            <a:pPr marL="342900" lvl="0" indent="-342900" eaLnBrk="0" fontAlgn="base" hangingPunct="0">
              <a:spcBef>
                <a:spcPct val="0"/>
              </a:spcBef>
              <a:spcAft>
                <a:spcPct val="0"/>
              </a:spcAft>
              <a:buFont typeface="Arial" panose="020B0604020202020204" pitchFamily="34" charset="0"/>
              <a:buChar char="•"/>
              <a:defRPr/>
            </a:pPr>
            <a:endParaRPr lang="es-ES" sz="24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s-ES" sz="3200" b="1" cap="all" dirty="0">
                <a:effectLst>
                  <a:outerShdw blurRad="38100" dist="38100" dir="2700000" algn="tl">
                    <a:srgbClr val="000000"/>
                  </a:outerShdw>
                </a:effectLst>
                <a:latin typeface="Arial" panose="020B0604020202020204" pitchFamily="34" charset="0"/>
                <a:cs typeface="Arial" panose="020B0604020202020204" pitchFamily="34" charset="0"/>
              </a:rPr>
              <a:t>0% Abandono EN EL PERÍODO.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_tradnl" sz="32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2" name="Picture 2" descr="Resultado de imagen de academia nacional de medicina">
            <a:extLst>
              <a:ext uri="{FF2B5EF4-FFF2-40B4-BE49-F238E27FC236}">
                <a16:creationId xmlns:a16="http://schemas.microsoft.com/office/drawing/2014/main" id="{9CE4F64F-22F9-4986-8149-93AE0BB90F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008" y="80764"/>
            <a:ext cx="1308886" cy="1463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A2713700-5C6B-492F-B56C-6C8478390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409" y="1097169"/>
            <a:ext cx="2272976" cy="30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2">
            <a:extLst>
              <a:ext uri="{FF2B5EF4-FFF2-40B4-BE49-F238E27FC236}">
                <a16:creationId xmlns:a16="http://schemas.microsoft.com/office/drawing/2014/main" id="{88B6995E-30F4-40E6-928F-BE0F1B733C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75" t="37387" r="25114" b="23244"/>
          <a:stretch/>
        </p:blipFill>
        <p:spPr bwMode="auto">
          <a:xfrm>
            <a:off x="7793805" y="4310433"/>
            <a:ext cx="3458525" cy="20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241331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2971800" y="457200"/>
            <a:ext cx="7467600" cy="1143000"/>
          </a:xfrm>
          <a:prstGeom prst="rect">
            <a:avLst/>
          </a:prstGeom>
          <a:noFill/>
          <a:ln w="12700">
            <a:noFill/>
            <a:miter lim="800000"/>
            <a:headEnd/>
            <a:tailEnd/>
          </a:ln>
          <a:effectLst>
            <a:outerShdw dist="71842" dir="2700000" algn="ctr" rotWithShape="0">
              <a:srgbClr val="000000"/>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32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6147" name="Text Box 3"/>
          <p:cNvSpPr txBox="1">
            <a:spLocks noChangeArrowheads="1"/>
          </p:cNvSpPr>
          <p:nvPr/>
        </p:nvSpPr>
        <p:spPr bwMode="auto">
          <a:xfrm>
            <a:off x="5203825" y="4652964"/>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200" b="1">
                <a:solidFill>
                  <a:srgbClr val="FAFD00"/>
                </a:solidFill>
                <a:latin typeface="Comic Sans MS" panose="030F0702030302020204" pitchFamily="66" charset="0"/>
              </a:defRPr>
            </a:lvl1pPr>
            <a:lvl2pPr marL="742950" indent="-285750">
              <a:defRPr sz="3200" b="1">
                <a:solidFill>
                  <a:srgbClr val="FAFD00"/>
                </a:solidFill>
                <a:latin typeface="Comic Sans MS" panose="030F0702030302020204" pitchFamily="66" charset="0"/>
              </a:defRPr>
            </a:lvl2pPr>
            <a:lvl3pPr marL="1143000" indent="-228600">
              <a:defRPr sz="3200" b="1">
                <a:solidFill>
                  <a:srgbClr val="FAFD00"/>
                </a:solidFill>
                <a:latin typeface="Comic Sans MS" panose="030F0702030302020204" pitchFamily="66" charset="0"/>
              </a:defRPr>
            </a:lvl3pPr>
            <a:lvl4pPr marL="1600200" indent="-228600">
              <a:defRPr sz="3200" b="1">
                <a:solidFill>
                  <a:srgbClr val="FAFD00"/>
                </a:solidFill>
                <a:latin typeface="Comic Sans MS" panose="030F0702030302020204" pitchFamily="66" charset="0"/>
              </a:defRPr>
            </a:lvl4pPr>
            <a:lvl5pPr marL="2057400" indent="-228600">
              <a:defRPr sz="3200" b="1">
                <a:solidFill>
                  <a:srgbClr val="FAFD00"/>
                </a:solidFill>
                <a:latin typeface="Comic Sans MS" panose="030F0702030302020204" pitchFamily="66" charset="0"/>
              </a:defRPr>
            </a:lvl5pPr>
            <a:lvl6pPr marL="2514600" indent="-228600" eaLnBrk="0" fontAlgn="base" hangingPunct="0">
              <a:spcBef>
                <a:spcPct val="0"/>
              </a:spcBef>
              <a:spcAft>
                <a:spcPct val="0"/>
              </a:spcAft>
              <a:defRPr sz="3200" b="1">
                <a:solidFill>
                  <a:srgbClr val="FAFD00"/>
                </a:solidFill>
                <a:latin typeface="Comic Sans MS" panose="030F0702030302020204" pitchFamily="66" charset="0"/>
              </a:defRPr>
            </a:lvl6pPr>
            <a:lvl7pPr marL="2971800" indent="-228600" eaLnBrk="0" fontAlgn="base" hangingPunct="0">
              <a:spcBef>
                <a:spcPct val="0"/>
              </a:spcBef>
              <a:spcAft>
                <a:spcPct val="0"/>
              </a:spcAft>
              <a:defRPr sz="3200" b="1">
                <a:solidFill>
                  <a:srgbClr val="FAFD00"/>
                </a:solidFill>
                <a:latin typeface="Comic Sans MS" panose="030F0702030302020204" pitchFamily="66" charset="0"/>
              </a:defRPr>
            </a:lvl7pPr>
            <a:lvl8pPr marL="3429000" indent="-228600" eaLnBrk="0" fontAlgn="base" hangingPunct="0">
              <a:spcBef>
                <a:spcPct val="0"/>
              </a:spcBef>
              <a:spcAft>
                <a:spcPct val="0"/>
              </a:spcAft>
              <a:defRPr sz="3200" b="1">
                <a:solidFill>
                  <a:srgbClr val="FAFD00"/>
                </a:solidFill>
                <a:latin typeface="Comic Sans MS" panose="030F0702030302020204" pitchFamily="66" charset="0"/>
              </a:defRPr>
            </a:lvl8pPr>
            <a:lvl9pPr marL="3886200" indent="-228600" eaLnBrk="0" fontAlgn="base" hangingPunct="0">
              <a:spcBef>
                <a:spcPct val="0"/>
              </a:spcBef>
              <a:spcAft>
                <a:spcPct val="0"/>
              </a:spcAft>
              <a:defRPr sz="3200" b="1">
                <a:solidFill>
                  <a:srgbClr val="FAFD00"/>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altLang="es-MX" sz="4000" b="1" i="0" u="none" strike="noStrike" kern="1200" cap="none" spc="0" normalizeH="0" baseline="0" noProof="0" dirty="0">
              <a:ln>
                <a:noFill/>
              </a:ln>
              <a:solidFill>
                <a:srgbClr val="FAFD00"/>
              </a:solidFill>
              <a:effectLst/>
              <a:uLnTx/>
              <a:uFillTx/>
              <a:latin typeface="Comic Sans MS" panose="030F0702030302020204" pitchFamily="66" charset="0"/>
              <a:ea typeface="+mn-ea"/>
              <a:cs typeface="+mn-cs"/>
            </a:endParaRPr>
          </a:p>
        </p:txBody>
      </p:sp>
      <p:sp>
        <p:nvSpPr>
          <p:cNvPr id="289798" name="Text Box 6"/>
          <p:cNvSpPr txBox="1">
            <a:spLocks noChangeArrowheads="1"/>
          </p:cNvSpPr>
          <p:nvPr/>
        </p:nvSpPr>
        <p:spPr bwMode="auto">
          <a:xfrm>
            <a:off x="526457" y="-133350"/>
            <a:ext cx="11041812" cy="707886"/>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4000" b="1" u="sng" dirty="0">
                <a:solidFill>
                  <a:srgbClr val="FFFF00"/>
                </a:solidFill>
                <a:latin typeface="Arial" panose="020B0604020202020204" pitchFamily="34" charset="0"/>
                <a:cs typeface="Arial" panose="020B0604020202020204" pitchFamily="34" charset="0"/>
              </a:rPr>
              <a:t>RESULTADOS</a:t>
            </a:r>
            <a:endParaRPr kumimoji="0" lang="es-MX" sz="40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3" name="AutoShape 6" descr="Resultado de imagen para anestesiologo caricaturas"/>
          <p:cNvSpPr>
            <a:spLocks noChangeAspect="1" noChangeArrowheads="1"/>
          </p:cNvSpPr>
          <p:nvPr/>
        </p:nvSpPr>
        <p:spPr bwMode="auto">
          <a:xfrm>
            <a:off x="155575" y="-144463"/>
            <a:ext cx="2039758" cy="20397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AutoShape 8" descr="Resultado de imagen para anestesiologo caricatur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Text Box 7">
            <a:extLst>
              <a:ext uri="{FF2B5EF4-FFF2-40B4-BE49-F238E27FC236}">
                <a16:creationId xmlns:a16="http://schemas.microsoft.com/office/drawing/2014/main" id="{51BB5A3E-65CE-4EF3-9052-0D260D657B88}"/>
              </a:ext>
            </a:extLst>
          </p:cNvPr>
          <p:cNvSpPr txBox="1">
            <a:spLocks noChangeArrowheads="1"/>
          </p:cNvSpPr>
          <p:nvPr/>
        </p:nvSpPr>
        <p:spPr bwMode="auto">
          <a:xfrm>
            <a:off x="10445058" y="6312853"/>
            <a:ext cx="1614545" cy="584775"/>
          </a:xfrm>
          <a:prstGeom prst="rect">
            <a:avLst/>
          </a:prstGeom>
          <a:noFill/>
          <a:ln w="12700">
            <a:noFill/>
            <a:miter lim="800000"/>
            <a:headEnd/>
            <a:tailEnd/>
          </a:ln>
          <a:effectLst>
            <a:outerShdw dist="53882" dir="2700000" algn="ctr" rotWithShape="0">
              <a:schemeClr val="bg2"/>
            </a:outerShdw>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Comic Sans MS" panose="030F0702030302020204" pitchFamily="66" charset="0"/>
                <a:ea typeface="+mn-ea"/>
                <a:cs typeface="+mn-cs"/>
              </a:rPr>
              <a:t>HIMFG</a:t>
            </a:r>
            <a:endParaRPr kumimoji="0" lang="es-ES_tradnl" sz="4400" b="1" i="0" u="none" strike="noStrike" kern="1200" cap="none" spc="0" normalizeH="0" baseline="6000" noProof="0" dirty="0">
              <a:ln>
                <a:noFill/>
              </a:ln>
              <a:solidFill>
                <a:srgbClr val="FFFFFF"/>
              </a:solidFill>
              <a:effectLst/>
              <a:uLnTx/>
              <a:uFillTx/>
              <a:latin typeface="Comic Sans MS" panose="030F0702030302020204" pitchFamily="66" charset="0"/>
              <a:ea typeface="+mn-ea"/>
              <a:cs typeface="+mn-cs"/>
            </a:endParaRPr>
          </a:p>
        </p:txBody>
      </p:sp>
      <p:graphicFrame>
        <p:nvGraphicFramePr>
          <p:cNvPr id="14" name="Tabla 13">
            <a:extLst>
              <a:ext uri="{FF2B5EF4-FFF2-40B4-BE49-F238E27FC236}">
                <a16:creationId xmlns:a16="http://schemas.microsoft.com/office/drawing/2014/main" id="{33581F92-856D-47FF-9BE8-2F4D49C55423}"/>
              </a:ext>
            </a:extLst>
          </p:cNvPr>
          <p:cNvGraphicFramePr>
            <a:graphicFrameLocks noGrp="1"/>
          </p:cNvGraphicFramePr>
          <p:nvPr>
            <p:extLst>
              <p:ext uri="{D42A27DB-BD31-4B8C-83A1-F6EECF244321}">
                <p14:modId xmlns:p14="http://schemas.microsoft.com/office/powerpoint/2010/main" val="2412964882"/>
              </p:ext>
            </p:extLst>
          </p:nvPr>
        </p:nvGraphicFramePr>
        <p:xfrm>
          <a:off x="260623" y="605863"/>
          <a:ext cx="11670754" cy="5603657"/>
        </p:xfrm>
        <a:graphic>
          <a:graphicData uri="http://schemas.openxmlformats.org/drawingml/2006/table">
            <a:tbl>
              <a:tblPr firstRow="1" firstCol="1" bandRow="1">
                <a:tableStyleId>{5C22544A-7EE6-4342-B048-85BDC9FD1C3A}</a:tableStyleId>
              </a:tblPr>
              <a:tblGrid>
                <a:gridCol w="4036623">
                  <a:extLst>
                    <a:ext uri="{9D8B030D-6E8A-4147-A177-3AD203B41FA5}">
                      <a16:colId xmlns:a16="http://schemas.microsoft.com/office/drawing/2014/main" val="2961468498"/>
                    </a:ext>
                  </a:extLst>
                </a:gridCol>
                <a:gridCol w="3365030">
                  <a:extLst>
                    <a:ext uri="{9D8B030D-6E8A-4147-A177-3AD203B41FA5}">
                      <a16:colId xmlns:a16="http://schemas.microsoft.com/office/drawing/2014/main" val="146030699"/>
                    </a:ext>
                  </a:extLst>
                </a:gridCol>
                <a:gridCol w="2107792">
                  <a:extLst>
                    <a:ext uri="{9D8B030D-6E8A-4147-A177-3AD203B41FA5}">
                      <a16:colId xmlns:a16="http://schemas.microsoft.com/office/drawing/2014/main" val="3901818393"/>
                    </a:ext>
                  </a:extLst>
                </a:gridCol>
                <a:gridCol w="2161309">
                  <a:extLst>
                    <a:ext uri="{9D8B030D-6E8A-4147-A177-3AD203B41FA5}">
                      <a16:colId xmlns:a16="http://schemas.microsoft.com/office/drawing/2014/main" val="154620972"/>
                    </a:ext>
                  </a:extLst>
                </a:gridCol>
              </a:tblGrid>
              <a:tr h="422057">
                <a:tc>
                  <a:txBody>
                    <a:bodyPr/>
                    <a:lstStyle/>
                    <a:p>
                      <a:pPr algn="ctr">
                        <a:spcAft>
                          <a:spcPts val="0"/>
                        </a:spcAft>
                      </a:pPr>
                      <a:r>
                        <a:rPr kumimoji="0" lang="es-ES" sz="2000" b="1" i="0" u="none" strike="noStrike" kern="1200" cap="all"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VARIABLE</a:t>
                      </a:r>
                      <a:endParaRPr lang="es-MX" sz="2000" b="1" cap="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50000"/>
                      </a:schemeClr>
                    </a:solidFill>
                  </a:tcPr>
                </a:tc>
                <a:tc>
                  <a:txBody>
                    <a:bodyPr/>
                    <a:lstStyle/>
                    <a:p>
                      <a:pPr algn="ctr">
                        <a:spcAft>
                          <a:spcPts val="0"/>
                        </a:spcAft>
                      </a:pP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PREOPERATORIO</a:t>
                      </a:r>
                      <a:endParaRPr lang="es-MX" sz="2000" b="1" cap="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50000"/>
                      </a:schemeClr>
                    </a:solidFill>
                  </a:tcPr>
                </a:tc>
                <a:tc>
                  <a:txBody>
                    <a:bodyPr/>
                    <a:lstStyle/>
                    <a:p>
                      <a:pPr algn="ctr">
                        <a:spcAft>
                          <a:spcPts val="0"/>
                        </a:spcAft>
                      </a:pP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 AÑO</a:t>
                      </a:r>
                      <a:endParaRPr lang="es-MX" sz="2000" b="1" cap="all"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50000"/>
                      </a:schemeClr>
                    </a:solidFill>
                  </a:tcPr>
                </a:tc>
                <a:tc>
                  <a:txBody>
                    <a:bodyPr/>
                    <a:lstStyle/>
                    <a:p>
                      <a:pPr algn="ctr"/>
                      <a:r>
                        <a:rPr lang="es-ES" sz="2000" b="1" cap="all"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 AÑOS</a:t>
                      </a:r>
                      <a:endParaRPr lang="es-MX" sz="2000" b="1" dirty="0">
                        <a:solidFill>
                          <a:schemeClr val="tx1"/>
                        </a:solidFill>
                        <a:latin typeface="Arial" panose="020B0604020202020204" pitchFamily="34" charset="0"/>
                        <a:cs typeface="Arial" panose="020B0604020202020204" pitchFamily="34" charset="0"/>
                      </a:endParaRPr>
                    </a:p>
                  </a:txBody>
                  <a:tcPr marL="68580" marR="68580" marT="0" marB="0">
                    <a:solidFill>
                      <a:schemeClr val="bg1">
                        <a:lumMod val="50000"/>
                      </a:schemeClr>
                    </a:solidFill>
                  </a:tcPr>
                </a:tc>
                <a:extLst>
                  <a:ext uri="{0D108BD9-81ED-4DB2-BD59-A6C34878D82A}">
                    <a16:rowId xmlns:a16="http://schemas.microsoft.com/office/drawing/2014/main" val="2936217548"/>
                  </a:ext>
                </a:extLst>
              </a:tr>
              <a:tr h="298902">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Edad (años)</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14.3 ± 1.41</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 </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183207864"/>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Peso (kg)</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117.3 ±15.2</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92.01 ± 12.9</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92.9 ± 11.4</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520415353"/>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Talla (cm)</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162.6 ± 5.7</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162.6 ± 5.7</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165.6 ± 6.7</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525547063"/>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IMC (kg/m</a:t>
                      </a:r>
                      <a:r>
                        <a:rPr lang="es-MX" sz="1800" b="1"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44.41 ± 5.13</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33. 25 ± 3.3</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34.0 ± 3.5</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1779365486"/>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Circunferencia de cintura (cm)</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130.3 ± 6.8</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106.5 ± 10.1</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109.3 ± 9.1</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819123970"/>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TAS (mm/Hg)</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115.0 ± 12.0</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111.3 ± 11.2</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890683781"/>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TAD (mm/Hg)</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74.3 ± 8.5</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68.5 ± 8.5</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4016012095"/>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Colesterol total (mg/</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dL</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172.3 ± 16.5</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152.5 ± 21.9</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709571401"/>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Colesterol HDL (mg/</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dL</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1800" b="1" dirty="0">
                          <a:solidFill>
                            <a:schemeClr val="bg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&lt;45</a:t>
                      </a:r>
                      <a:endParaRPr lang="es-MX" sz="1800" b="1" dirty="0">
                        <a:solidFill>
                          <a:schemeClr val="bg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38.9 ± 6.2</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 </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50.2 ± 12.9</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153867895"/>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Colesterol LDL (mg/</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dL</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102.6 ± 13.8</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 </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88.0 ± 22.1</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980493030"/>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Triglicéridos (mg/</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dL</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1800" b="1" dirty="0">
                          <a:solidFill>
                            <a:schemeClr val="bg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&gt;150</a:t>
                      </a: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163.0 ± 64.26</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 </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85.8 ± 30.6</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1925480478"/>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Glucosa (mg/</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dL</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96.7 ± 14.3</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76.3 ± 6.78</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3837992021"/>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Insulina (µUI/</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mL</a:t>
                      </a: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32.2 ± 13.3</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8.17 ± 2.83</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792635102"/>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HOMA-</a:t>
                      </a:r>
                      <a:r>
                        <a:rPr lang="es-MX" sz="1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IR</a:t>
                      </a:r>
                      <a:r>
                        <a:rPr lang="es-MX" sz="1800" b="1" baseline="300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7.97 ± 4.0</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1.52 ± 0.61</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3082225196"/>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HbA1c  (%)</a:t>
                      </a:r>
                      <a:r>
                        <a:rPr lang="es-MX" sz="1800" b="1"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6.25 ± 0.7</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tx1"/>
                          </a:solidFill>
                          <a:effectLst/>
                          <a:latin typeface="Arial" panose="020B0604020202020204" pitchFamily="34" charset="0"/>
                          <a:cs typeface="Arial" panose="020B0604020202020204" pitchFamily="34" charset="0"/>
                        </a:rPr>
                        <a:t>5.40 ± 0.7</a:t>
                      </a:r>
                      <a:endParaRPr lang="es-MX"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1710552629"/>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AST (UI/L)</a:t>
                      </a:r>
                      <a:r>
                        <a:rPr lang="es-MX" sz="1800" b="1"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43.75 ± 14.5</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26.5 ± 16.3</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1217982322"/>
                  </a:ext>
                </a:extLst>
              </a:tr>
              <a:tr h="255063">
                <a:tc>
                  <a:txBody>
                    <a:bodyPr/>
                    <a:lstStyle/>
                    <a:p>
                      <a:pPr algn="l">
                        <a:spcAft>
                          <a:spcPts val="0"/>
                        </a:spcAft>
                      </a:pPr>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ALT (UI/L)</a:t>
                      </a:r>
                      <a:r>
                        <a:rPr lang="es-MX" sz="1800" b="1" baseline="30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endParaRPr lang="es-MX" sz="1800" b="1" dirty="0">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65.6 ± 22.9</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a:solidFill>
                            <a:schemeClr val="tx1"/>
                          </a:solidFill>
                          <a:effectLst/>
                          <a:latin typeface="Arial" panose="020B0604020202020204" pitchFamily="34" charset="0"/>
                          <a:cs typeface="Arial" panose="020B0604020202020204" pitchFamily="34" charset="0"/>
                        </a:rPr>
                        <a:t> </a:t>
                      </a:r>
                      <a:endParaRPr lang="es-MX" sz="20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es-MX" sz="2000" b="1" dirty="0">
                          <a:solidFill>
                            <a:schemeClr val="bg2"/>
                          </a:solidFill>
                          <a:effectLst/>
                          <a:highlight>
                            <a:srgbClr val="FFFF00"/>
                          </a:highlight>
                          <a:latin typeface="Arial" panose="020B0604020202020204" pitchFamily="34" charset="0"/>
                          <a:cs typeface="Arial" panose="020B0604020202020204" pitchFamily="34" charset="0"/>
                        </a:rPr>
                        <a:t>43.6 ± 4.3</a:t>
                      </a:r>
                      <a:endParaRPr lang="es-MX" sz="20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971038789"/>
                  </a:ext>
                </a:extLst>
              </a:tr>
            </a:tbl>
          </a:graphicData>
        </a:graphic>
      </p:graphicFrame>
      <p:sp>
        <p:nvSpPr>
          <p:cNvPr id="17" name="CuadroTexto 16">
            <a:extLst>
              <a:ext uri="{FF2B5EF4-FFF2-40B4-BE49-F238E27FC236}">
                <a16:creationId xmlns:a16="http://schemas.microsoft.com/office/drawing/2014/main" id="{7294208B-6909-4ED9-80BC-8745C66F1118}"/>
              </a:ext>
            </a:extLst>
          </p:cNvPr>
          <p:cNvSpPr txBox="1"/>
          <p:nvPr/>
        </p:nvSpPr>
        <p:spPr>
          <a:xfrm>
            <a:off x="506542" y="6186399"/>
            <a:ext cx="6936897" cy="707886"/>
          </a:xfrm>
          <a:prstGeom prst="rect">
            <a:avLst/>
          </a:prstGeom>
          <a:noFill/>
        </p:spPr>
        <p:txBody>
          <a:bodyPr wrap="square" rtlCol="0">
            <a:spAutoFit/>
          </a:bodyPr>
          <a:lstStyle/>
          <a:p>
            <a:r>
              <a:rPr lang="es-ES" sz="1000" b="1" i="1" baseline="30000" dirty="0"/>
              <a:t>q </a:t>
            </a:r>
            <a:r>
              <a:rPr lang="es-ES" sz="1000" b="1" i="1" dirty="0"/>
              <a:t>Homeostasis </a:t>
            </a:r>
            <a:r>
              <a:rPr lang="es-ES" sz="1000" b="1" i="1" dirty="0" err="1"/>
              <a:t>Model</a:t>
            </a:r>
            <a:r>
              <a:rPr lang="es-ES" sz="1000" b="1" i="1" dirty="0"/>
              <a:t> </a:t>
            </a:r>
            <a:r>
              <a:rPr lang="es-ES" sz="1000" b="1" i="1" dirty="0" err="1"/>
              <a:t>Assessment</a:t>
            </a:r>
            <a:r>
              <a:rPr lang="es-ES" sz="1000" b="1" i="1" dirty="0"/>
              <a:t> </a:t>
            </a:r>
            <a:r>
              <a:rPr lang="es-ES" sz="1000" b="1" i="1" dirty="0" err="1"/>
              <a:t>Insulin</a:t>
            </a:r>
            <a:r>
              <a:rPr lang="es-ES" sz="1000" b="1" i="1" dirty="0"/>
              <a:t> </a:t>
            </a:r>
            <a:r>
              <a:rPr lang="es-ES" sz="1000" b="1" i="1" dirty="0" err="1"/>
              <a:t>Resistence</a:t>
            </a:r>
            <a:r>
              <a:rPr lang="es-ES" sz="1000" b="1" i="1" dirty="0"/>
              <a:t> (HOMA-IR)</a:t>
            </a:r>
            <a:endParaRPr lang="es-MX" sz="1000" b="1" dirty="0"/>
          </a:p>
          <a:p>
            <a:r>
              <a:rPr lang="es-ES" sz="1000" b="1" i="1" baseline="30000" dirty="0"/>
              <a:t>b </a:t>
            </a:r>
            <a:r>
              <a:rPr lang="es-ES" sz="1000" b="1" i="1" dirty="0"/>
              <a:t>Hemoglobina glucosilada A1c</a:t>
            </a:r>
            <a:endParaRPr lang="es-MX" sz="1000" b="1" dirty="0"/>
          </a:p>
          <a:p>
            <a:r>
              <a:rPr lang="es-ES" sz="1000" b="1" i="1" baseline="30000" dirty="0"/>
              <a:t>c </a:t>
            </a:r>
            <a:r>
              <a:rPr lang="es-ES" sz="1000" b="1" i="1" dirty="0"/>
              <a:t>Aspartato aminotransferasa TG0</a:t>
            </a:r>
            <a:endParaRPr lang="es-MX" sz="1000" b="1" dirty="0"/>
          </a:p>
          <a:p>
            <a:r>
              <a:rPr lang="es-ES" sz="1000" b="1" i="1" baseline="30000" dirty="0"/>
              <a:t>d </a:t>
            </a:r>
            <a:r>
              <a:rPr lang="es-ES" sz="1000" b="1" i="1" dirty="0" err="1"/>
              <a:t>Alanino</a:t>
            </a:r>
            <a:r>
              <a:rPr lang="es-ES" sz="1000" b="1" i="1" dirty="0"/>
              <a:t> aminotransferasa TGP</a:t>
            </a:r>
            <a:endParaRPr lang="es-MX" sz="3200" dirty="0"/>
          </a:p>
        </p:txBody>
      </p:sp>
    </p:spTree>
    <p:extLst>
      <p:ext uri="{BB962C8B-B14F-4D97-AF65-F5344CB8AC3E}">
        <p14:creationId xmlns:p14="http://schemas.microsoft.com/office/powerpoint/2010/main" val="13533833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64">
            <a:extLst>
              <a:ext uri="{FF2B5EF4-FFF2-40B4-BE49-F238E27FC236}">
                <a16:creationId xmlns:a16="http://schemas.microsoft.com/office/drawing/2014/main" id="{8D1065EF-DB4F-4A06-BC67-B72974C08001}"/>
              </a:ext>
            </a:extLst>
          </p:cNvPr>
          <p:cNvPicPr preferRelativeResize="0"/>
          <p:nvPr/>
        </p:nvPicPr>
        <p:blipFill rotWithShape="1">
          <a:blip r:embed="rId2">
            <a:alphaModFix/>
          </a:blip>
          <a:srcRect/>
          <a:stretch/>
        </p:blipFill>
        <p:spPr>
          <a:xfrm>
            <a:off x="1" y="-11"/>
            <a:ext cx="1121433" cy="1068997"/>
          </a:xfrm>
          <a:prstGeom prst="rect">
            <a:avLst/>
          </a:prstGeom>
          <a:noFill/>
          <a:ln>
            <a:noFill/>
          </a:ln>
        </p:spPr>
      </p:pic>
      <p:pic>
        <p:nvPicPr>
          <p:cNvPr id="7" name="Picture 2" descr="Resultado de imagen de academia nacional de medicina">
            <a:extLst>
              <a:ext uri="{FF2B5EF4-FFF2-40B4-BE49-F238E27FC236}">
                <a16:creationId xmlns:a16="http://schemas.microsoft.com/office/drawing/2014/main" id="{56AC8B2C-B04B-45AD-A9A1-7B6F6E6DAF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6952" y="2986"/>
            <a:ext cx="953119" cy="1066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D0D28E5-2FA8-4EF2-A245-B286908001DA}"/>
              </a:ext>
            </a:extLst>
          </p:cNvPr>
          <p:cNvSpPr txBox="1"/>
          <p:nvPr/>
        </p:nvSpPr>
        <p:spPr>
          <a:xfrm>
            <a:off x="11482499" y="4247917"/>
            <a:ext cx="699230" cy="369332"/>
          </a:xfrm>
          <a:prstGeom prst="rect">
            <a:avLst/>
          </a:prstGeom>
          <a:noFill/>
        </p:spPr>
        <p:txBody>
          <a:bodyPr wrap="none" rtlCol="0">
            <a:spAutoFit/>
          </a:bodyPr>
          <a:lstStyle/>
          <a:p>
            <a:r>
              <a:rPr lang="es-MX" dirty="0">
                <a:solidFill>
                  <a:schemeClr val="bg1">
                    <a:lumMod val="85000"/>
                  </a:schemeClr>
                </a:solidFill>
              </a:rPr>
              <a:t>&gt;45%</a:t>
            </a:r>
          </a:p>
        </p:txBody>
      </p:sp>
      <p:sp>
        <p:nvSpPr>
          <p:cNvPr id="5" name="CuadroTexto 4">
            <a:extLst>
              <a:ext uri="{FF2B5EF4-FFF2-40B4-BE49-F238E27FC236}">
                <a16:creationId xmlns:a16="http://schemas.microsoft.com/office/drawing/2014/main" id="{C444A00A-D18E-4740-A7F4-83EC24E2CB99}"/>
              </a:ext>
            </a:extLst>
          </p:cNvPr>
          <p:cNvSpPr txBox="1"/>
          <p:nvPr/>
        </p:nvSpPr>
        <p:spPr>
          <a:xfrm>
            <a:off x="11482499" y="4880237"/>
            <a:ext cx="699230" cy="369332"/>
          </a:xfrm>
          <a:prstGeom prst="rect">
            <a:avLst/>
          </a:prstGeom>
          <a:noFill/>
        </p:spPr>
        <p:txBody>
          <a:bodyPr wrap="none" rtlCol="0">
            <a:spAutoFit/>
          </a:bodyPr>
          <a:lstStyle/>
          <a:p>
            <a:r>
              <a:rPr lang="es-MX" dirty="0">
                <a:solidFill>
                  <a:schemeClr val="bg1">
                    <a:lumMod val="85000"/>
                  </a:schemeClr>
                </a:solidFill>
              </a:rPr>
              <a:t>&lt;35%</a:t>
            </a:r>
          </a:p>
        </p:txBody>
      </p:sp>
      <p:sp>
        <p:nvSpPr>
          <p:cNvPr id="11" name="Text Box 6">
            <a:extLst>
              <a:ext uri="{FF2B5EF4-FFF2-40B4-BE49-F238E27FC236}">
                <a16:creationId xmlns:a16="http://schemas.microsoft.com/office/drawing/2014/main" id="{E138F6ED-325C-471C-89A3-F49B0BD581F9}"/>
              </a:ext>
            </a:extLst>
          </p:cNvPr>
          <p:cNvSpPr txBox="1">
            <a:spLocks noChangeArrowheads="1"/>
          </p:cNvSpPr>
          <p:nvPr/>
        </p:nvSpPr>
        <p:spPr bwMode="auto">
          <a:xfrm>
            <a:off x="525211" y="8626"/>
            <a:ext cx="11041812" cy="769441"/>
          </a:xfrm>
          <a:prstGeom prst="rect">
            <a:avLst/>
          </a:prstGeom>
          <a:noFill/>
          <a:ln w="12700">
            <a:noFill/>
            <a:miter lim="800000"/>
            <a:headEnd/>
            <a:tailEnd/>
          </a:ln>
          <a:effectLst>
            <a:outerShdw dist="53882" dir="2700000" algn="ctr" rotWithShape="0">
              <a:schemeClr val="bg2"/>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MX" sz="4400" b="1" u="sng" dirty="0">
                <a:solidFill>
                  <a:srgbClr val="FFFF00"/>
                </a:solidFill>
                <a:latin typeface="Arial" panose="020B0604020202020204" pitchFamily="34" charset="0"/>
                <a:cs typeface="Arial" panose="020B0604020202020204" pitchFamily="34" charset="0"/>
              </a:rPr>
              <a:t>RESULTADOS</a:t>
            </a:r>
            <a:endParaRPr kumimoji="0" lang="es-MX" sz="4400" b="1"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graphicFrame>
        <p:nvGraphicFramePr>
          <p:cNvPr id="13" name="Tabla 12">
            <a:extLst>
              <a:ext uri="{FF2B5EF4-FFF2-40B4-BE49-F238E27FC236}">
                <a16:creationId xmlns:a16="http://schemas.microsoft.com/office/drawing/2014/main" id="{036D195A-075E-490B-9356-0E08CD8A8DBE}"/>
              </a:ext>
            </a:extLst>
          </p:cNvPr>
          <p:cNvGraphicFramePr>
            <a:graphicFrameLocks noGrp="1"/>
          </p:cNvGraphicFramePr>
          <p:nvPr>
            <p:extLst>
              <p:ext uri="{D42A27DB-BD31-4B8C-83A1-F6EECF244321}">
                <p14:modId xmlns:p14="http://schemas.microsoft.com/office/powerpoint/2010/main" val="2120760792"/>
              </p:ext>
            </p:extLst>
          </p:nvPr>
        </p:nvGraphicFramePr>
        <p:xfrm>
          <a:off x="77639" y="1134760"/>
          <a:ext cx="12016596" cy="4961963"/>
        </p:xfrm>
        <a:graphic>
          <a:graphicData uri="http://schemas.openxmlformats.org/drawingml/2006/table">
            <a:tbl>
              <a:tblPr bandRow="1">
                <a:tableStyleId>{5C22544A-7EE6-4342-B048-85BDC9FD1C3A}</a:tableStyleId>
              </a:tblPr>
              <a:tblGrid>
                <a:gridCol w="1307816">
                  <a:extLst>
                    <a:ext uri="{9D8B030D-6E8A-4147-A177-3AD203B41FA5}">
                      <a16:colId xmlns:a16="http://schemas.microsoft.com/office/drawing/2014/main" val="3671916829"/>
                    </a:ext>
                  </a:extLst>
                </a:gridCol>
                <a:gridCol w="1314202">
                  <a:extLst>
                    <a:ext uri="{9D8B030D-6E8A-4147-A177-3AD203B41FA5}">
                      <a16:colId xmlns:a16="http://schemas.microsoft.com/office/drawing/2014/main" val="1608003886"/>
                    </a:ext>
                  </a:extLst>
                </a:gridCol>
                <a:gridCol w="1426029">
                  <a:extLst>
                    <a:ext uri="{9D8B030D-6E8A-4147-A177-3AD203B41FA5}">
                      <a16:colId xmlns:a16="http://schemas.microsoft.com/office/drawing/2014/main" val="1337467426"/>
                    </a:ext>
                  </a:extLst>
                </a:gridCol>
                <a:gridCol w="1219200">
                  <a:extLst>
                    <a:ext uri="{9D8B030D-6E8A-4147-A177-3AD203B41FA5}">
                      <a16:colId xmlns:a16="http://schemas.microsoft.com/office/drawing/2014/main" val="448679740"/>
                    </a:ext>
                  </a:extLst>
                </a:gridCol>
                <a:gridCol w="1262743">
                  <a:extLst>
                    <a:ext uri="{9D8B030D-6E8A-4147-A177-3AD203B41FA5}">
                      <a16:colId xmlns:a16="http://schemas.microsoft.com/office/drawing/2014/main" val="974479662"/>
                    </a:ext>
                  </a:extLst>
                </a:gridCol>
                <a:gridCol w="1338942">
                  <a:extLst>
                    <a:ext uri="{9D8B030D-6E8A-4147-A177-3AD203B41FA5}">
                      <a16:colId xmlns:a16="http://schemas.microsoft.com/office/drawing/2014/main" val="465965214"/>
                    </a:ext>
                  </a:extLst>
                </a:gridCol>
                <a:gridCol w="1306286">
                  <a:extLst>
                    <a:ext uri="{9D8B030D-6E8A-4147-A177-3AD203B41FA5}">
                      <a16:colId xmlns:a16="http://schemas.microsoft.com/office/drawing/2014/main" val="1606887490"/>
                    </a:ext>
                  </a:extLst>
                </a:gridCol>
                <a:gridCol w="1045029">
                  <a:extLst>
                    <a:ext uri="{9D8B030D-6E8A-4147-A177-3AD203B41FA5}">
                      <a16:colId xmlns:a16="http://schemas.microsoft.com/office/drawing/2014/main" val="2054319134"/>
                    </a:ext>
                  </a:extLst>
                </a:gridCol>
                <a:gridCol w="853951">
                  <a:extLst>
                    <a:ext uri="{9D8B030D-6E8A-4147-A177-3AD203B41FA5}">
                      <a16:colId xmlns:a16="http://schemas.microsoft.com/office/drawing/2014/main" val="3580078018"/>
                    </a:ext>
                  </a:extLst>
                </a:gridCol>
                <a:gridCol w="942398">
                  <a:extLst>
                    <a:ext uri="{9D8B030D-6E8A-4147-A177-3AD203B41FA5}">
                      <a16:colId xmlns:a16="http://schemas.microsoft.com/office/drawing/2014/main" val="3985995864"/>
                    </a:ext>
                  </a:extLst>
                </a:gridCol>
              </a:tblGrid>
              <a:tr h="0">
                <a:tc rowSpan="2">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rowSpan="2">
                  <a:txBody>
                    <a:bodyPr/>
                    <a:lstStyle/>
                    <a:p>
                      <a:pPr algn="ctr">
                        <a:lnSpc>
                          <a:spcPct val="107000"/>
                        </a:lnSpc>
                        <a:spcAft>
                          <a:spcPts val="800"/>
                        </a:spcAft>
                      </a:pPr>
                      <a:r>
                        <a:rPr lang="es-MX" sz="1600" b="1" dirty="0">
                          <a:solidFill>
                            <a:schemeClr val="tx1"/>
                          </a:solidFill>
                          <a:effectLst/>
                          <a:latin typeface="Arial" panose="020B0604020202020204" pitchFamily="34" charset="0"/>
                          <a:cs typeface="Arial" panose="020B0604020202020204" pitchFamily="34" charset="0"/>
                        </a:rPr>
                        <a:t>BASAL</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50000"/>
                      </a:schemeClr>
                    </a:solidFill>
                  </a:tcPr>
                </a:tc>
                <a:tc gridSpan="3">
                  <a:txBody>
                    <a:bodyPr/>
                    <a:lstStyle/>
                    <a:p>
                      <a:pPr algn="ctr">
                        <a:lnSpc>
                          <a:spcPct val="107000"/>
                        </a:lnSpc>
                        <a:spcAft>
                          <a:spcPts val="800"/>
                        </a:spcAft>
                      </a:pPr>
                      <a:r>
                        <a:rPr lang="es-MX" sz="2400" b="1" dirty="0">
                          <a:solidFill>
                            <a:schemeClr val="tx1"/>
                          </a:solidFill>
                          <a:effectLst/>
                          <a:latin typeface="Arial" panose="020B0604020202020204" pitchFamily="34" charset="0"/>
                          <a:cs typeface="Arial" panose="020B0604020202020204" pitchFamily="34" charset="0"/>
                        </a:rPr>
                        <a:t>          PRIMER AÑO</a:t>
                      </a:r>
                    </a:p>
                  </a:txBody>
                  <a:tcPr marL="68580" marR="68580" marT="0" marB="0" anchor="ctr">
                    <a:solidFill>
                      <a:schemeClr val="accent3">
                        <a:lumMod val="50000"/>
                      </a:schemeClr>
                    </a:solidFill>
                  </a:tcPr>
                </a:tc>
                <a:tc hMerge="1">
                  <a:txBody>
                    <a:bodyPr/>
                    <a:lstStyle/>
                    <a:p>
                      <a:endParaRPr lang="es-MX" dirty="0"/>
                    </a:p>
                  </a:txBody>
                  <a:tcPr/>
                </a:tc>
                <a:tc hMerge="1">
                  <a:txBody>
                    <a:bodyPr/>
                    <a:lstStyle/>
                    <a:p>
                      <a:endParaRPr lang="es-MX" dirty="0"/>
                    </a:p>
                  </a:txBody>
                  <a:tcPr/>
                </a:tc>
                <a:tc gridSpan="3">
                  <a:txBody>
                    <a:bodyPr/>
                    <a:lstStyle/>
                    <a:p>
                      <a:pPr algn="ctr">
                        <a:lnSpc>
                          <a:spcPct val="107000"/>
                        </a:lnSpc>
                        <a:spcAft>
                          <a:spcPts val="800"/>
                        </a:spcAft>
                      </a:pPr>
                      <a:r>
                        <a:rPr lang="es-MX" sz="2400" b="1" dirty="0">
                          <a:solidFill>
                            <a:schemeClr val="tx1"/>
                          </a:solidFill>
                          <a:effectLst/>
                          <a:latin typeface="Arial" panose="020B0604020202020204" pitchFamily="34" charset="0"/>
                          <a:cs typeface="Arial" panose="020B0604020202020204" pitchFamily="34" charset="0"/>
                        </a:rPr>
                        <a:t>SEGUNDO AÑO</a:t>
                      </a:r>
                    </a:p>
                  </a:txBody>
                  <a:tcPr marL="68580" marR="68580" marT="0" marB="0">
                    <a:solidFill>
                      <a:schemeClr val="accent3">
                        <a:lumMod val="50000"/>
                      </a:schemeClr>
                    </a:solidFill>
                  </a:tcPr>
                </a:tc>
                <a:tc hMerge="1">
                  <a:txBody>
                    <a:bodyPr/>
                    <a:lstStyle/>
                    <a:p>
                      <a:endParaRPr lang="es-MX"/>
                    </a:p>
                  </a:txBody>
                  <a:tcPr/>
                </a:tc>
                <a:tc hMerge="1">
                  <a:txBody>
                    <a:bodyPr/>
                    <a:lstStyle/>
                    <a:p>
                      <a:endParaRPr lang="es-MX"/>
                    </a:p>
                  </a:txBody>
                  <a:tcPr/>
                </a:tc>
                <a:tc rowSpan="2">
                  <a:txBody>
                    <a:bodyPr/>
                    <a:lstStyle/>
                    <a:p>
                      <a:pPr algn="ctr">
                        <a:lnSpc>
                          <a:spcPct val="107000"/>
                        </a:lnSpc>
                        <a:spcAft>
                          <a:spcPts val="800"/>
                        </a:spcAft>
                      </a:pPr>
                      <a:r>
                        <a:rPr lang="es-MX" sz="1200" b="1" i="0" dirty="0">
                          <a:solidFill>
                            <a:schemeClr val="tx1"/>
                          </a:solidFill>
                          <a:effectLst/>
                          <a:latin typeface="Arial" panose="020B0604020202020204" pitchFamily="34" charset="0"/>
                          <a:cs typeface="Arial" panose="020B0604020202020204" pitchFamily="34" charset="0"/>
                        </a:rPr>
                        <a:t>TAMAÑO DEL EFECTO (D DE COHEN)</a:t>
                      </a:r>
                      <a:endParaRPr lang="es-MX" sz="12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3">
                        <a:lumMod val="50000"/>
                      </a:schemeClr>
                    </a:solidFill>
                  </a:tcPr>
                </a:tc>
                <a:tc rowSpan="2">
                  <a:txBody>
                    <a:bodyPr/>
                    <a:lstStyle/>
                    <a:p>
                      <a:pPr algn="ctr">
                        <a:lnSpc>
                          <a:spcPct val="107000"/>
                        </a:lnSpc>
                        <a:spcAft>
                          <a:spcPts val="800"/>
                        </a:spcAft>
                      </a:pPr>
                      <a:endParaRPr lang="es-MX" sz="1800" b="1" i="1"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800"/>
                        </a:spcAft>
                      </a:pPr>
                      <a:r>
                        <a:rPr lang="es-MX" sz="1800" b="1" i="1" dirty="0">
                          <a:solidFill>
                            <a:schemeClr val="tx1"/>
                          </a:solidFill>
                          <a:effectLst/>
                          <a:latin typeface="Arial" panose="020B0604020202020204" pitchFamily="34" charset="0"/>
                          <a:cs typeface="Arial" panose="020B0604020202020204" pitchFamily="34" charset="0"/>
                        </a:rPr>
                        <a:t>P</a:t>
                      </a:r>
                      <a:endParaRPr lang="es-MX" sz="18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2867984737"/>
                  </a:ext>
                </a:extLst>
              </a:tr>
              <a:tr h="665544">
                <a:tc vMerge="1">
                  <a:txBody>
                    <a:bodyPr/>
                    <a:lstStyle/>
                    <a:p>
                      <a:pPr algn="just">
                        <a:lnSpc>
                          <a:spcPct val="107000"/>
                        </a:lnSpc>
                        <a:spcAft>
                          <a:spcPts val="800"/>
                        </a:spcAft>
                      </a:pPr>
                      <a:endParaRPr lang="es-MX"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vMerge="1">
                  <a:txBody>
                    <a:bodyPr/>
                    <a:lstStyle/>
                    <a:p>
                      <a:pPr algn="just">
                        <a:lnSpc>
                          <a:spcPct val="107000"/>
                        </a:lnSpc>
                        <a:spcAft>
                          <a:spcPts val="800"/>
                        </a:spcAft>
                      </a:pPr>
                      <a:endParaRPr lang="es-MX"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a:txBody>
                    <a:bodyPr/>
                    <a:lstStyle/>
                    <a:p>
                      <a:pPr algn="just">
                        <a:lnSpc>
                          <a:spcPct val="107000"/>
                        </a:lnSpc>
                        <a:spcAft>
                          <a:spcPts val="800"/>
                        </a:spcAft>
                      </a:pPr>
                      <a:r>
                        <a:rPr lang="es-MX"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SEGUIMIENTO MEDIA Y DE</a:t>
                      </a:r>
                    </a:p>
                  </a:txBody>
                  <a:tcPr marL="68580" marR="68580" marT="0" marB="0">
                    <a:solidFill>
                      <a:schemeClr val="accent3">
                        <a:lumMod val="50000"/>
                      </a:schemeClr>
                    </a:solidFill>
                  </a:tcPr>
                </a:tc>
                <a:tc>
                  <a:txBody>
                    <a:bodyPr/>
                    <a:lstStyle/>
                    <a:p>
                      <a:r>
                        <a:rPr lang="es-MX" sz="1200" b="1" dirty="0">
                          <a:solidFill>
                            <a:schemeClr val="tx1"/>
                          </a:solidFill>
                          <a:latin typeface="Arial" panose="020B0604020202020204" pitchFamily="34" charset="0"/>
                          <a:cs typeface="Arial" panose="020B0604020202020204" pitchFamily="34" charset="0"/>
                        </a:rPr>
                        <a:t>CAMBIO</a:t>
                      </a:r>
                    </a:p>
                    <a:p>
                      <a:r>
                        <a:rPr lang="es-MX" sz="1200" b="1" dirty="0">
                          <a:solidFill>
                            <a:schemeClr val="tx1"/>
                          </a:solidFill>
                          <a:latin typeface="Arial" panose="020B0604020202020204" pitchFamily="34" charset="0"/>
                          <a:cs typeface="Arial" panose="020B0604020202020204" pitchFamily="34" charset="0"/>
                        </a:rPr>
                        <a:t>(UNIDADES ABSOLUTAS)</a:t>
                      </a:r>
                    </a:p>
                  </a:txBody>
                  <a:tcPr marL="68580" marR="68580" marT="0" marB="0">
                    <a:solidFill>
                      <a:schemeClr val="accent3">
                        <a:lumMod val="50000"/>
                      </a:schemeClr>
                    </a:solidFill>
                  </a:tcPr>
                </a:tc>
                <a:tc>
                  <a:txBody>
                    <a:bodyPr/>
                    <a:lstStyle/>
                    <a:p>
                      <a:r>
                        <a:rPr lang="es-MX" sz="1200" b="1" dirty="0">
                          <a:solidFill>
                            <a:schemeClr val="tx1"/>
                          </a:solidFill>
                          <a:latin typeface="Arial" panose="020B0604020202020204" pitchFamily="34" charset="0"/>
                          <a:cs typeface="Arial" panose="020B0604020202020204" pitchFamily="34" charset="0"/>
                        </a:rPr>
                        <a:t>CAMBIO (% DE PÉRDIDA)</a:t>
                      </a:r>
                    </a:p>
                  </a:txBody>
                  <a:tcPr marL="68580" marR="68580" marT="0" marB="0">
                    <a:solidFill>
                      <a:schemeClr val="accent3">
                        <a:lumMod val="50000"/>
                      </a:schemeClr>
                    </a:solidFill>
                  </a:tcPr>
                </a:tc>
                <a:tc>
                  <a:txBody>
                    <a:bodyPr/>
                    <a:lstStyle/>
                    <a:p>
                      <a:pPr algn="ctr">
                        <a:lnSpc>
                          <a:spcPct val="107000"/>
                        </a:lnSpc>
                        <a:spcAft>
                          <a:spcPts val="800"/>
                        </a:spcAft>
                      </a:pPr>
                      <a:r>
                        <a:rPr lang="es-MX"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SEGUIMIENTO MEDIA Y DE</a:t>
                      </a:r>
                    </a:p>
                  </a:txBody>
                  <a:tcPr marL="68580" marR="68580" marT="0" marB="0">
                    <a:solidFill>
                      <a:schemeClr val="accent3">
                        <a:lumMod val="50000"/>
                      </a:schemeClr>
                    </a:solidFill>
                  </a:tcPr>
                </a:tc>
                <a:tc>
                  <a:txBody>
                    <a:bodyPr/>
                    <a:lstStyle/>
                    <a:p>
                      <a:r>
                        <a:rPr lang="es-MX" sz="1200" b="1" dirty="0">
                          <a:solidFill>
                            <a:schemeClr val="tx1"/>
                          </a:solidFill>
                          <a:latin typeface="Arial" panose="020B0604020202020204" pitchFamily="34" charset="0"/>
                          <a:cs typeface="Arial" panose="020B0604020202020204" pitchFamily="34" charset="0"/>
                        </a:rPr>
                        <a:t>CAMBIO (UNIDADES ABSOLUTAS)</a:t>
                      </a:r>
                    </a:p>
                  </a:txBody>
                  <a:tcPr marL="68580" marR="68580" marT="0" marB="0">
                    <a:solidFill>
                      <a:schemeClr val="accent3">
                        <a:lumMod val="50000"/>
                      </a:schemeClr>
                    </a:solidFill>
                  </a:tcPr>
                </a:tc>
                <a:tc>
                  <a:txBody>
                    <a:bodyPr/>
                    <a:lstStyle/>
                    <a:p>
                      <a:pPr algn="ctr">
                        <a:lnSpc>
                          <a:spcPct val="107000"/>
                        </a:lnSpc>
                        <a:spcAft>
                          <a:spcPts val="800"/>
                        </a:spcAft>
                      </a:pPr>
                      <a:r>
                        <a:rPr lang="es-MX"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CAMBIO (% DE PÉRDIDA)</a:t>
                      </a:r>
                    </a:p>
                  </a:txBody>
                  <a:tcPr marL="68580" marR="68580" marT="0" marB="0">
                    <a:solidFill>
                      <a:schemeClr val="accent3">
                        <a:lumMod val="50000"/>
                      </a:schemeClr>
                    </a:solidFill>
                  </a:tcPr>
                </a:tc>
                <a:tc vMerge="1">
                  <a:txBody>
                    <a:bodyPr/>
                    <a:lstStyle/>
                    <a:p>
                      <a:pPr algn="ctr">
                        <a:lnSpc>
                          <a:spcPct val="107000"/>
                        </a:lnSpc>
                        <a:spcAft>
                          <a:spcPts val="800"/>
                        </a:spcAft>
                      </a:pPr>
                      <a:endParaRPr lang="es-MX"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tc vMerge="1">
                  <a:txBody>
                    <a:bodyPr/>
                    <a:lstStyle/>
                    <a:p>
                      <a:pPr algn="ctr">
                        <a:lnSpc>
                          <a:spcPct val="107000"/>
                        </a:lnSpc>
                        <a:spcAft>
                          <a:spcPts val="800"/>
                        </a:spcAft>
                      </a:pPr>
                      <a:endParaRPr lang="es-MX" sz="1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363438033"/>
                  </a:ext>
                </a:extLst>
              </a:tr>
              <a:tr h="784614">
                <a:tc>
                  <a:txBody>
                    <a:bodyPr/>
                    <a:lstStyle/>
                    <a:p>
                      <a:pPr algn="just">
                        <a:lnSpc>
                          <a:spcPct val="107000"/>
                        </a:lnSpc>
                        <a:spcAft>
                          <a:spcPts val="800"/>
                        </a:spcAft>
                      </a:pPr>
                      <a:r>
                        <a:rPr lang="es-MX" sz="1600" b="1" dirty="0">
                          <a:solidFill>
                            <a:schemeClr val="tx1"/>
                          </a:solidFill>
                          <a:effectLst/>
                          <a:latin typeface="Arial" panose="020B0604020202020204" pitchFamily="34" charset="0"/>
                          <a:cs typeface="Arial" panose="020B0604020202020204" pitchFamily="34" charset="0"/>
                        </a:rPr>
                        <a:t>IMC (KG/M</a:t>
                      </a:r>
                      <a:r>
                        <a:rPr lang="es-MX" sz="1600" b="1" baseline="30000" dirty="0">
                          <a:solidFill>
                            <a:schemeClr val="tx1"/>
                          </a:solidFill>
                          <a:effectLst/>
                          <a:latin typeface="Arial" panose="020B0604020202020204" pitchFamily="34" charset="0"/>
                          <a:cs typeface="Arial" panose="020B0604020202020204" pitchFamily="34" charset="0"/>
                        </a:rPr>
                        <a:t>2</a:t>
                      </a:r>
                      <a:r>
                        <a:rPr lang="es-MX" sz="1600" b="1" dirty="0">
                          <a:solidFill>
                            <a:schemeClr val="tx1"/>
                          </a:solidFill>
                          <a:effectLst/>
                          <a:latin typeface="Arial" panose="020B0604020202020204" pitchFamily="34" charset="0"/>
                          <a:cs typeface="Arial" panose="020B0604020202020204" pitchFamily="34" charset="0"/>
                        </a:rPr>
                        <a:t>)</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44.4±5.1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33.25±3.3</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11.15±1.6</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25.11±1.5</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34.07±3.5</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10.33±1.6</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r>
                        <a:rPr lang="es-MX" sz="1800" b="1" dirty="0">
                          <a:solidFill>
                            <a:schemeClr val="tx1"/>
                          </a:solidFill>
                          <a:effectLst/>
                          <a:latin typeface="Arial" panose="020B0604020202020204" pitchFamily="34" charset="0"/>
                          <a:cs typeface="Arial" panose="020B0604020202020204" pitchFamily="34" charset="0"/>
                        </a:rPr>
                        <a:t>23.2±1.9</a:t>
                      </a:r>
                      <a:endParaRPr lang="es-MX" sz="1800" dirty="0"/>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2.15</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&lt;.001</a:t>
                      </a:r>
                      <a:r>
                        <a:rPr lang="es-MX" sz="1800" b="1" baseline="30000" dirty="0">
                          <a:solidFill>
                            <a:schemeClr val="tx1"/>
                          </a:solidFill>
                          <a:effectLst/>
                          <a:latin typeface="Arial" panose="020B0604020202020204" pitchFamily="34" charset="0"/>
                          <a:cs typeface="Arial" panose="020B0604020202020204" pitchFamily="34" charset="0"/>
                        </a:rPr>
                        <a:t>ª</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1321767747"/>
                  </a:ext>
                </a:extLst>
              </a:tr>
              <a:tr h="784614">
                <a:tc>
                  <a:txBody>
                    <a:bodyPr/>
                    <a:lstStyle/>
                    <a:p>
                      <a:pPr algn="just">
                        <a:lnSpc>
                          <a:spcPct val="107000"/>
                        </a:lnSpc>
                        <a:spcAft>
                          <a:spcPts val="800"/>
                        </a:spcAft>
                      </a:pPr>
                      <a:r>
                        <a:rPr lang="es-MX" sz="1600" b="1" dirty="0">
                          <a:solidFill>
                            <a:schemeClr val="tx1"/>
                          </a:solidFill>
                          <a:effectLst/>
                          <a:latin typeface="Arial" panose="020B0604020202020204" pitchFamily="34" charset="0"/>
                          <a:cs typeface="Arial" panose="020B0604020202020204" pitchFamily="34" charset="0"/>
                        </a:rPr>
                        <a:t>PESO (KG)</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117.3±15.2</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92.0±12.9</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25.3±9.8</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21.56±7.2</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92.9±11.4</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24.4±8.0</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r>
                        <a:rPr lang="es-MX" sz="1800" b="1" dirty="0">
                          <a:solidFill>
                            <a:schemeClr val="tx1"/>
                          </a:solidFill>
                          <a:effectLst/>
                          <a:latin typeface="Arial" panose="020B0604020202020204" pitchFamily="34" charset="0"/>
                          <a:cs typeface="Arial" panose="020B0604020202020204" pitchFamily="34" charset="0"/>
                        </a:rPr>
                        <a:t>20.7±7.5</a:t>
                      </a:r>
                      <a:endParaRPr lang="es-MX" sz="1800" dirty="0"/>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2.25</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&lt;.001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540190601"/>
                  </a:ext>
                </a:extLst>
              </a:tr>
              <a:tr h="784614">
                <a:tc>
                  <a:txBody>
                    <a:bodyPr/>
                    <a:lstStyle/>
                    <a:p>
                      <a:pPr algn="just">
                        <a:lnSpc>
                          <a:spcPct val="107000"/>
                        </a:lnSpc>
                        <a:spcAft>
                          <a:spcPts val="800"/>
                        </a:spcAft>
                      </a:pPr>
                      <a:r>
                        <a:rPr lang="es-MX" sz="1600" b="1" dirty="0">
                          <a:solidFill>
                            <a:schemeClr val="tx1"/>
                          </a:solidFill>
                          <a:effectLst/>
                          <a:latin typeface="Arial" panose="020B0604020202020204" pitchFamily="34" charset="0"/>
                          <a:cs typeface="Arial" panose="020B0604020202020204" pitchFamily="34" charset="0"/>
                        </a:rPr>
                        <a:t>C.CINTURA (CM)</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130.3±6.8</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106.5±10.1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23.8±4.7</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18.26±5.6</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109.3±9.1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20.8±3.7</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r>
                        <a:rPr lang="es-MX" sz="1800" b="1" dirty="0">
                          <a:solidFill>
                            <a:schemeClr val="tx1"/>
                          </a:solidFill>
                          <a:effectLst/>
                          <a:latin typeface="Arial" panose="020B0604020202020204" pitchFamily="34" charset="0"/>
                          <a:cs typeface="Arial" panose="020B0604020202020204" pitchFamily="34" charset="0"/>
                        </a:rPr>
                        <a:t>15.7±3.6</a:t>
                      </a:r>
                      <a:endParaRPr lang="es-MX" sz="1800" dirty="0"/>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1.8</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&lt;.001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174316144"/>
                  </a:ext>
                </a:extLst>
              </a:tr>
              <a:tr h="789837">
                <a:tc>
                  <a:txBody>
                    <a:bodyPr/>
                    <a:lstStyle/>
                    <a:p>
                      <a:pPr algn="just">
                        <a:lnSpc>
                          <a:spcPct val="107000"/>
                        </a:lnSpc>
                        <a:spcAft>
                          <a:spcPts val="800"/>
                        </a:spcAft>
                      </a:pPr>
                      <a:r>
                        <a:rPr lang="es-MX" sz="1600" b="1" dirty="0">
                          <a:solidFill>
                            <a:schemeClr val="tx1"/>
                          </a:solidFill>
                          <a:effectLst/>
                          <a:latin typeface="Arial" panose="020B0604020202020204" pitchFamily="34" charset="0"/>
                          <a:cs typeface="Arial" panose="020B0604020202020204" pitchFamily="34" charset="0"/>
                        </a:rPr>
                        <a:t>AGUA CORPORAL (%)*</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bg2"/>
                          </a:solidFill>
                          <a:effectLst/>
                          <a:highlight>
                            <a:srgbClr val="FFFF00"/>
                          </a:highlight>
                          <a:latin typeface="Arial" panose="020B0604020202020204" pitchFamily="34" charset="0"/>
                          <a:cs typeface="Arial" panose="020B0604020202020204" pitchFamily="34" charset="0"/>
                        </a:rPr>
                        <a:t>27.7±3.3</a:t>
                      </a:r>
                      <a:endParaRPr lang="es-MX" sz="18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37.7±5.7</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10.0±2.4</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r>
                        <a:rPr lang="es-MX" sz="1800" b="1" dirty="0">
                          <a:solidFill>
                            <a:schemeClr val="bg2"/>
                          </a:solidFill>
                          <a:effectLst/>
                          <a:highlight>
                            <a:srgbClr val="FFFF00"/>
                          </a:highlight>
                          <a:latin typeface="Arial" panose="020B0604020202020204" pitchFamily="34" charset="0"/>
                          <a:cs typeface="Arial" panose="020B0604020202020204" pitchFamily="34" charset="0"/>
                        </a:rPr>
                        <a:t>36.1±3.0</a:t>
                      </a:r>
                      <a:endParaRPr lang="es-MX" sz="1800" dirty="0">
                        <a:solidFill>
                          <a:schemeClr val="bg2"/>
                        </a:solidFill>
                        <a:highlight>
                          <a:srgbClr val="FFFF00"/>
                        </a:highlight>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&lt;.001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1345007276"/>
                  </a:ext>
                </a:extLst>
              </a:tr>
              <a:tr h="789837">
                <a:tc>
                  <a:txBody>
                    <a:bodyPr/>
                    <a:lstStyle/>
                    <a:p>
                      <a:pPr algn="just">
                        <a:lnSpc>
                          <a:spcPct val="107000"/>
                        </a:lnSpc>
                        <a:spcAft>
                          <a:spcPts val="800"/>
                        </a:spcAft>
                      </a:pPr>
                      <a:r>
                        <a:rPr lang="es-MX" sz="1600" b="1" dirty="0">
                          <a:solidFill>
                            <a:schemeClr val="tx1"/>
                          </a:solidFill>
                          <a:effectLst/>
                          <a:latin typeface="Arial" panose="020B0604020202020204" pitchFamily="34" charset="0"/>
                          <a:cs typeface="Arial" panose="020B0604020202020204" pitchFamily="34" charset="0"/>
                        </a:rPr>
                        <a:t>GRASA CORPORAL (%)*</a:t>
                      </a:r>
                      <a:endParaRPr lang="es-MX"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bg2"/>
                          </a:solidFill>
                          <a:effectLst/>
                          <a:highlight>
                            <a:srgbClr val="FFFF00"/>
                          </a:highlight>
                          <a:latin typeface="Arial" panose="020B0604020202020204" pitchFamily="34" charset="0"/>
                          <a:cs typeface="Arial" panose="020B0604020202020204" pitchFamily="34" charset="0"/>
                        </a:rPr>
                        <a:t>62.5±3.3</a:t>
                      </a:r>
                      <a:endParaRPr lang="es-MX" sz="1800" b="1" dirty="0">
                        <a:solidFill>
                          <a:schemeClr val="bg2"/>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48.4±6.7</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 </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r>
                        <a:rPr lang="es-MX" sz="1800" b="1" dirty="0">
                          <a:solidFill>
                            <a:schemeClr val="bg2"/>
                          </a:solidFill>
                          <a:effectLst/>
                          <a:highlight>
                            <a:srgbClr val="FFFF00"/>
                          </a:highlight>
                          <a:latin typeface="Arial" panose="020B0604020202020204" pitchFamily="34" charset="0"/>
                          <a:cs typeface="Arial" panose="020B0604020202020204" pitchFamily="34" charset="0"/>
                        </a:rPr>
                        <a:t>22.4±2.2</a:t>
                      </a:r>
                      <a:endParaRPr lang="es-MX" sz="1800" dirty="0">
                        <a:solidFill>
                          <a:schemeClr val="bg2"/>
                        </a:solidFill>
                        <a:highlight>
                          <a:srgbClr val="FFFF00"/>
                        </a:highlight>
                      </a:endParaRPr>
                    </a:p>
                  </a:txBody>
                  <a:tcPr marL="68580" marR="68580" marT="0" marB="0">
                    <a:solidFill>
                      <a:schemeClr val="accent3">
                        <a:lumMod val="50000"/>
                      </a:schemeClr>
                    </a:solidFill>
                  </a:tcPr>
                </a:tc>
                <a:tc>
                  <a:txBody>
                    <a:bodyPr/>
                    <a:lstStyle/>
                    <a:p>
                      <a:pPr algn="ctr">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2.3</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tc>
                  <a:txBody>
                    <a:bodyPr/>
                    <a:lstStyle/>
                    <a:p>
                      <a:pPr algn="just">
                        <a:lnSpc>
                          <a:spcPct val="107000"/>
                        </a:lnSpc>
                        <a:spcAft>
                          <a:spcPts val="800"/>
                        </a:spcAft>
                      </a:pPr>
                      <a:r>
                        <a:rPr lang="es-MX" sz="1800" b="1" dirty="0">
                          <a:solidFill>
                            <a:schemeClr val="tx1"/>
                          </a:solidFill>
                          <a:effectLst/>
                          <a:latin typeface="Arial" panose="020B0604020202020204" pitchFamily="34" charset="0"/>
                          <a:cs typeface="Arial" panose="020B0604020202020204" pitchFamily="34" charset="0"/>
                        </a:rPr>
                        <a:t>&lt;.001</a:t>
                      </a:r>
                      <a:endParaRPr lang="es-MX" sz="1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3">
                        <a:lumMod val="50000"/>
                      </a:schemeClr>
                    </a:solidFill>
                  </a:tcPr>
                </a:tc>
                <a:extLst>
                  <a:ext uri="{0D108BD9-81ED-4DB2-BD59-A6C34878D82A}">
                    <a16:rowId xmlns:a16="http://schemas.microsoft.com/office/drawing/2014/main" val="1031858987"/>
                  </a:ext>
                </a:extLst>
              </a:tr>
            </a:tbl>
          </a:graphicData>
        </a:graphic>
      </p:graphicFrame>
      <p:sp>
        <p:nvSpPr>
          <p:cNvPr id="8" name="CuadroTexto 7">
            <a:extLst>
              <a:ext uri="{FF2B5EF4-FFF2-40B4-BE49-F238E27FC236}">
                <a16:creationId xmlns:a16="http://schemas.microsoft.com/office/drawing/2014/main" id="{926AA567-4D9F-4CDF-831D-3E922641E7C2}"/>
              </a:ext>
            </a:extLst>
          </p:cNvPr>
          <p:cNvSpPr txBox="1"/>
          <p:nvPr/>
        </p:nvSpPr>
        <p:spPr>
          <a:xfrm>
            <a:off x="134069" y="6279471"/>
            <a:ext cx="5248616" cy="307777"/>
          </a:xfrm>
          <a:prstGeom prst="rect">
            <a:avLst/>
          </a:prstGeom>
          <a:noFill/>
        </p:spPr>
        <p:txBody>
          <a:bodyPr wrap="none" rtlCol="0">
            <a:spAutoFit/>
          </a:bodyPr>
          <a:lstStyle/>
          <a:p>
            <a:r>
              <a:rPr lang="es-MX" sz="1400" b="1" dirty="0">
                <a:latin typeface="Arial" panose="020B0604020202020204" pitchFamily="34" charset="0"/>
                <a:cs typeface="Arial" panose="020B0604020202020204" pitchFamily="34" charset="0"/>
              </a:rPr>
              <a:t>(*) IMPEDANCIOMETRIA ELECTRICA BODYSTAT MOD 1500</a:t>
            </a:r>
          </a:p>
        </p:txBody>
      </p:sp>
      <p:sp>
        <p:nvSpPr>
          <p:cNvPr id="14" name="CuadroTexto 13">
            <a:extLst>
              <a:ext uri="{FF2B5EF4-FFF2-40B4-BE49-F238E27FC236}">
                <a16:creationId xmlns:a16="http://schemas.microsoft.com/office/drawing/2014/main" id="{37EB3AF0-67E3-41EB-A104-0A246409A3D2}"/>
              </a:ext>
            </a:extLst>
          </p:cNvPr>
          <p:cNvSpPr txBox="1"/>
          <p:nvPr/>
        </p:nvSpPr>
        <p:spPr>
          <a:xfrm>
            <a:off x="11548893" y="6062253"/>
            <a:ext cx="545342" cy="646331"/>
          </a:xfrm>
          <a:prstGeom prst="rect">
            <a:avLst/>
          </a:prstGeom>
          <a:noFill/>
        </p:spPr>
        <p:txBody>
          <a:bodyPr wrap="none" rtlCol="0">
            <a:spAutoFit/>
          </a:bodyPr>
          <a:lstStyle/>
          <a:p>
            <a:r>
              <a:rPr lang="es-MX" dirty="0">
                <a:solidFill>
                  <a:schemeClr val="bg1">
                    <a:lumMod val="40000"/>
                    <a:lumOff val="60000"/>
                  </a:schemeClr>
                </a:solidFill>
              </a:rPr>
              <a:t>&gt;45</a:t>
            </a:r>
          </a:p>
          <a:p>
            <a:r>
              <a:rPr lang="es-MX" dirty="0">
                <a:solidFill>
                  <a:schemeClr val="bg1">
                    <a:lumMod val="40000"/>
                    <a:lumOff val="60000"/>
                  </a:schemeClr>
                </a:solidFill>
              </a:rPr>
              <a:t>&lt;35</a:t>
            </a:r>
          </a:p>
        </p:txBody>
      </p:sp>
    </p:spTree>
    <p:extLst>
      <p:ext uri="{BB962C8B-B14F-4D97-AF65-F5344CB8AC3E}">
        <p14:creationId xmlns:p14="http://schemas.microsoft.com/office/powerpoint/2010/main" val="1798784327"/>
      </p:ext>
    </p:extLst>
  </p:cSld>
  <p:clrMapOvr>
    <a:masterClrMapping/>
  </p:clrMapOvr>
</p:sld>
</file>

<file path=ppt/theme/theme1.xml><?xml version="1.0" encoding="utf-8"?>
<a:theme xmlns:a="http://schemas.openxmlformats.org/drawingml/2006/main" name="azures">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azur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3200" b="1" i="0" u="none" strike="noStrike" cap="none" normalizeH="0" baseline="0" smtClean="0">
            <a:ln>
              <a:noFill/>
            </a:ln>
            <a:solidFill>
              <a:srgbClr val="FAFD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3200" b="1" i="0" u="none" strike="noStrike" cap="none" normalizeH="0" baseline="0" smtClean="0">
            <a:ln>
              <a:noFill/>
            </a:ln>
            <a:solidFill>
              <a:srgbClr val="FAFD00"/>
            </a:solidFill>
            <a:effectLst/>
            <a:latin typeface="Comic Sans MS" pitchFamily="66" charset="0"/>
          </a:defRPr>
        </a:defPPr>
      </a:lstStyle>
    </a:lnDef>
  </a:objectDefaults>
  <a:extraClrSchemeLst>
    <a:extraClrScheme>
      <a:clrScheme name="azur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6009</TotalTime>
  <Words>1412</Words>
  <Application>Microsoft Office PowerPoint</Application>
  <PresentationFormat>Panorámica</PresentationFormat>
  <Paragraphs>314</Paragraphs>
  <Slides>14</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Comic Sans MS</vt:lpstr>
      <vt:lpstr>Economica</vt:lpstr>
      <vt:lpstr>Monotype Sorts</vt:lpstr>
      <vt:lpstr>Open Sans</vt:lpstr>
      <vt:lpstr>Times New Roman</vt:lpstr>
      <vt:lpstr>azures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nieto</dc:creator>
  <cp:lastModifiedBy>jaime nieto</cp:lastModifiedBy>
  <cp:revision>273</cp:revision>
  <dcterms:created xsi:type="dcterms:W3CDTF">2015-05-12T20:34:16Z</dcterms:created>
  <dcterms:modified xsi:type="dcterms:W3CDTF">2019-10-09T22:44:35Z</dcterms:modified>
</cp:coreProperties>
</file>