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  <p:sldMasterId id="2147483666" r:id="rId2"/>
  </p:sldMasterIdLst>
  <p:notesMasterIdLst>
    <p:notesMasterId r:id="rId26"/>
  </p:notesMasterIdLst>
  <p:handoutMasterIdLst>
    <p:handoutMasterId r:id="rId27"/>
  </p:handoutMasterIdLst>
  <p:sldIdLst>
    <p:sldId id="887" r:id="rId3"/>
    <p:sldId id="1086" r:id="rId4"/>
    <p:sldId id="263" r:id="rId5"/>
    <p:sldId id="317" r:id="rId6"/>
    <p:sldId id="919" r:id="rId7"/>
    <p:sldId id="316" r:id="rId8"/>
    <p:sldId id="324" r:id="rId9"/>
    <p:sldId id="325" r:id="rId10"/>
    <p:sldId id="309" r:id="rId11"/>
    <p:sldId id="260" r:id="rId12"/>
    <p:sldId id="656" r:id="rId13"/>
    <p:sldId id="310" r:id="rId14"/>
    <p:sldId id="1085" r:id="rId15"/>
    <p:sldId id="321" r:id="rId16"/>
    <p:sldId id="1013" r:id="rId17"/>
    <p:sldId id="1303" r:id="rId18"/>
    <p:sldId id="333" r:id="rId19"/>
    <p:sldId id="1305" r:id="rId20"/>
    <p:sldId id="1261" r:id="rId21"/>
    <p:sldId id="318" r:id="rId22"/>
    <p:sldId id="326" r:id="rId23"/>
    <p:sldId id="327" r:id="rId24"/>
    <p:sldId id="912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SP" initials="I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ACC6"/>
    <a:srgbClr val="10253E"/>
    <a:srgbClr val="F89645"/>
    <a:srgbClr val="8064A2"/>
    <a:srgbClr val="9CBB59"/>
    <a:srgbClr val="C0504D"/>
    <a:srgbClr val="737373"/>
    <a:srgbClr val="FF0000"/>
    <a:srgbClr val="92D050"/>
    <a:srgbClr val="01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20419" autoAdjust="0"/>
    <p:restoredTop sz="65574" autoAdjust="0"/>
  </p:normalViewPr>
  <p:slideViewPr>
    <p:cSldViewPr snapToGrid="0" snapToObjects="1">
      <p:cViewPr varScale="1">
        <p:scale>
          <a:sx n="69" d="100"/>
          <a:sy n="69" d="100"/>
        </p:scale>
        <p:origin x="1048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9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Users\INSP\Desktop\ABSTRACT%20CANADA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launieto/Desktop/distribucion%20de%20sello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3067967005896"/>
          <c:y val="9.0352704458290897E-2"/>
          <c:w val="0.54804083050268304"/>
          <c:h val="0.85980783325132304"/>
        </c:manualLayout>
      </c:layout>
      <c:pieChart>
        <c:varyColors val="1"/>
        <c:ser>
          <c:idx val="0"/>
          <c:order val="0"/>
          <c:spPr>
            <a:solidFill>
              <a:schemeClr val="bg1">
                <a:alpha val="15000"/>
              </a:schemeClr>
            </a:solidFill>
          </c:spPr>
          <c:dPt>
            <c:idx val="0"/>
            <c:bubble3D val="0"/>
            <c:spPr>
              <a:solidFill>
                <a:schemeClr val="bg1">
                  <a:alpha val="15000"/>
                </a:schemeClr>
              </a:solid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7A32-46B9-9947-0946335C7A86}"/>
              </c:ext>
            </c:extLst>
          </c:dPt>
          <c:dPt>
            <c:idx val="1"/>
            <c:bubble3D val="0"/>
            <c:spPr>
              <a:solidFill>
                <a:schemeClr val="bg1">
                  <a:alpha val="15000"/>
                </a:schemeClr>
              </a:solid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7A32-46B9-9947-0946335C7A86}"/>
              </c:ext>
            </c:extLst>
          </c:dPt>
          <c:dPt>
            <c:idx val="2"/>
            <c:bubble3D val="0"/>
            <c:spPr>
              <a:solidFill>
                <a:schemeClr val="bg1">
                  <a:alpha val="15000"/>
                </a:schemeClr>
              </a:solid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7A32-46B9-9947-0946335C7A86}"/>
              </c:ext>
            </c:extLst>
          </c:dPt>
          <c:dPt>
            <c:idx val="3"/>
            <c:bubble3D val="0"/>
            <c:spPr>
              <a:solidFill>
                <a:schemeClr val="bg1">
                  <a:alpha val="15000"/>
                </a:schemeClr>
              </a:solid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7A32-46B9-9947-0946335C7A86}"/>
              </c:ext>
            </c:extLst>
          </c:dPt>
          <c:dPt>
            <c:idx val="4"/>
            <c:bubble3D val="0"/>
            <c:spPr>
              <a:solidFill>
                <a:schemeClr val="bg1">
                  <a:alpha val="15000"/>
                </a:schemeClr>
              </a:solid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5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7A32-46B9-9947-0946335C7A86}"/>
              </c:ext>
            </c:extLst>
          </c:dPt>
          <c:dPt>
            <c:idx val="5"/>
            <c:bubble3D val="0"/>
            <c:spPr>
              <a:solidFill>
                <a:schemeClr val="bg1">
                  <a:alpha val="15000"/>
                </a:schemeClr>
              </a:solid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6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B-7A32-46B9-9947-0946335C7A86}"/>
              </c:ext>
            </c:extLst>
          </c:dPt>
          <c:dPt>
            <c:idx val="6"/>
            <c:bubble3D val="0"/>
            <c:spPr>
              <a:solidFill>
                <a:schemeClr val="bg1">
                  <a:alpha val="15000"/>
                </a:schemeClr>
              </a:solid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>
                    <a:lumMod val="6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D-7A32-46B9-9947-0946335C7A86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10.4%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A32-46B9-9947-0946335C7A8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9.8%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A32-46B9-9947-0946335C7A8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9.7%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A32-46B9-9947-0946335C7A8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8.9%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A32-46B9-9947-0946335C7A86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8.5%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A32-46B9-9947-0946335C7A86}"/>
                </c:ext>
              </c:extLst>
            </c:dLbl>
            <c:dLbl>
              <c:idx val="6"/>
              <c:layout>
                <c:manualLayout>
                  <c:x val="0.100823797824378"/>
                  <c:y val="7.5083478811494603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0" dirty="0">
                        <a:solidFill>
                          <a:schemeClr val="tx1"/>
                        </a:solidFill>
                        <a:effectLst/>
                      </a:rPr>
                      <a:t>41.7%*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A32-46B9-9947-0946335C7A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effectLst/>
                    <a:latin typeface="Franklin Gothic Medium Cond" panose="020B0606030402020204" pitchFamily="34" charset="0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'[ABSTRACT CANADA.xlsx]Hoja2'!$B$66:$B$72</c:f>
              <c:strCache>
                <c:ptCount val="7"/>
                <c:pt idx="0">
                  <c:v>Sweet pastries</c:v>
                </c:pt>
                <c:pt idx="1">
                  <c:v>Chocolate</c:v>
                </c:pt>
                <c:pt idx="2">
                  <c:v>Sweetened Beverages</c:v>
                </c:pt>
                <c:pt idx="3">
                  <c:v>Ready-made-food</c:v>
                </c:pt>
                <c:pt idx="4">
                  <c:v>Savoury snacks</c:v>
                </c:pt>
                <c:pt idx="5">
                  <c:v>Yoghurts and dairy</c:v>
                </c:pt>
                <c:pt idx="6">
                  <c:v>Others</c:v>
                </c:pt>
              </c:strCache>
            </c:strRef>
          </c:cat>
          <c:val>
            <c:numRef>
              <c:f>'[ABSTRACT CANADA.xlsx]Hoja2'!$C$66:$C$72</c:f>
              <c:numCache>
                <c:formatCode>General</c:formatCode>
                <c:ptCount val="7"/>
                <c:pt idx="0">
                  <c:v>10.61</c:v>
                </c:pt>
                <c:pt idx="1">
                  <c:v>10.39</c:v>
                </c:pt>
                <c:pt idx="2">
                  <c:v>9.84</c:v>
                </c:pt>
                <c:pt idx="3">
                  <c:v>9.65</c:v>
                </c:pt>
                <c:pt idx="4">
                  <c:v>8.9</c:v>
                </c:pt>
                <c:pt idx="5">
                  <c:v>8.59</c:v>
                </c:pt>
                <c:pt idx="6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A32-46B9-9947-0946335C7A8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_tradnl" sz="1800" b="0" i="0" u="none" strike="noStrike" kern="1200" spc="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pPr>
            <a:r>
              <a:rPr lang="es-ES_tradnl" sz="1800" b="0" i="0" u="none" strike="noStrike" kern="1200" spc="0" baseline="0" noProof="0" dirty="0">
                <a:solidFill>
                  <a:schemeClr val="accent5">
                    <a:lumMod val="50000"/>
                  </a:schemeClr>
                </a:solidFill>
                <a:latin typeface="Franklin Gothic Medium Cond" panose="020B0606030402020204" pitchFamily="34" charset="0"/>
                <a:ea typeface="+mj-ea"/>
                <a:cs typeface="+mj-cs"/>
              </a:rPr>
              <a:t>Productos con sello de advertencia de acuerdo con perfil OPS*</a:t>
            </a:r>
            <a:endParaRPr lang="es-ES_tradnl" sz="1800" b="0" i="0" noProof="0" dirty="0">
              <a:latin typeface="Franklin Gothic Medium Cond" panose="020B06060304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_tradnl" sz="1800" b="0" i="0" u="none" strike="noStrike" kern="1200" spc="0" baseline="0" noProof="0">
              <a:solidFill>
                <a:schemeClr val="tx1">
                  <a:lumMod val="65000"/>
                  <a:lumOff val="35000"/>
                </a:schemeClr>
              </a:solidFill>
              <a:latin typeface="Franklin Gothic Medium Cond" panose="020B0606030402020204" pitchFamily="34" charset="0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'/C:/Users/casar/Downloads/[DISTRBUCIÓN DE PRODUCTOS CON SELLOS.xlsx]Hoja1'!$A$7</c:f>
              <c:strCache>
                <c:ptCount val="1"/>
                <c:pt idx="0">
                  <c:v>Sin sellos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[1]Hoja1!$B$6</c:f>
              <c:strCache>
                <c:ptCount val="1"/>
                <c:pt idx="0">
                  <c:v>Porcentaje de productos con sellos</c:v>
                </c:pt>
              </c:strCache>
            </c:strRef>
          </c:cat>
          <c:val>
            <c:numRef>
              <c:f>[1]Hoja1!$B$7</c:f>
              <c:numCache>
                <c:formatCode>General</c:formatCode>
                <c:ptCount val="1"/>
                <c:pt idx="0">
                  <c:v>26.74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F7-9147-ACCE-BEE5C5680B1D}"/>
            </c:ext>
          </c:extLst>
        </c:ser>
        <c:ser>
          <c:idx val="1"/>
          <c:order val="1"/>
          <c:tx>
            <c:strRef>
              <c:f>'/C:/Users/casar/Downloads/[DISTRBUCIÓN DE PRODUCTOS CON SELLOS.xlsx]Hoja1'!$A$8</c:f>
              <c:strCache>
                <c:ptCount val="1"/>
                <c:pt idx="0">
                  <c:v>1 Sello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[1]Hoja1!$B$6</c:f>
              <c:strCache>
                <c:ptCount val="1"/>
                <c:pt idx="0">
                  <c:v>Porcentaje de productos con sellos</c:v>
                </c:pt>
              </c:strCache>
            </c:strRef>
          </c:cat>
          <c:val>
            <c:numRef>
              <c:f>[1]Hoja1!$B$8</c:f>
              <c:numCache>
                <c:formatCode>General</c:formatCode>
                <c:ptCount val="1"/>
                <c:pt idx="0">
                  <c:v>15.6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F7-9147-ACCE-BEE5C5680B1D}"/>
            </c:ext>
          </c:extLst>
        </c:ser>
        <c:ser>
          <c:idx val="2"/>
          <c:order val="2"/>
          <c:tx>
            <c:strRef>
              <c:f>'/C:/Users/casar/Downloads/[DISTRBUCIÓN DE PRODUCTOS CON SELLOS.xlsx]Hoja1'!$A$9</c:f>
              <c:strCache>
                <c:ptCount val="1"/>
                <c:pt idx="0">
                  <c:v>2 Sellos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[1]Hoja1!$B$6</c:f>
              <c:strCache>
                <c:ptCount val="1"/>
                <c:pt idx="0">
                  <c:v>Porcentaje de productos con sellos</c:v>
                </c:pt>
              </c:strCache>
            </c:strRef>
          </c:cat>
          <c:val>
            <c:numRef>
              <c:f>[1]Hoja1!$B$9</c:f>
              <c:numCache>
                <c:formatCode>General</c:formatCode>
                <c:ptCount val="1"/>
                <c:pt idx="0">
                  <c:v>31.6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F7-9147-ACCE-BEE5C5680B1D}"/>
            </c:ext>
          </c:extLst>
        </c:ser>
        <c:ser>
          <c:idx val="3"/>
          <c:order val="3"/>
          <c:tx>
            <c:strRef>
              <c:f>'/C:/Users/casar/Downloads/[DISTRBUCIÓN DE PRODUCTOS CON SELLOS.xlsx]Hoja1'!$A$10</c:f>
              <c:strCache>
                <c:ptCount val="1"/>
                <c:pt idx="0">
                  <c:v>3 Sellos o más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[1]Hoja1!$B$6</c:f>
              <c:strCache>
                <c:ptCount val="1"/>
                <c:pt idx="0">
                  <c:v>Porcentaje de productos con sellos</c:v>
                </c:pt>
              </c:strCache>
            </c:strRef>
          </c:cat>
          <c:val>
            <c:numRef>
              <c:f>[1]Hoja1!$B$10</c:f>
              <c:numCache>
                <c:formatCode>General</c:formatCode>
                <c:ptCount val="1"/>
                <c:pt idx="0">
                  <c:v>26.2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F7-9147-ACCE-BEE5C5680B1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07058304"/>
        <c:axId val="1007051232"/>
      </c:barChart>
      <c:catAx>
        <c:axId val="10070583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07051232"/>
        <c:crosses val="autoZero"/>
        <c:auto val="1"/>
        <c:lblAlgn val="ctr"/>
        <c:lblOffset val="100"/>
        <c:noMultiLvlLbl val="0"/>
      </c:catAx>
      <c:valAx>
        <c:axId val="1007051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007058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758FB-8546-9541-AE4D-137DE4605BDB}" type="datetimeFigureOut">
              <a:rPr lang="en-US" smtClean="0"/>
              <a:t>10/7/19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D53B2-4F96-964E-8E56-592930B05DA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2054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3ABA1-E95E-DD40-9F58-216CF37CD207}" type="datetimeFigureOut">
              <a:rPr lang="en-US" smtClean="0"/>
              <a:t>10/7/19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E8BD64-0E90-D14D-A095-314C8BA5AE5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0428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Sweetened</a:t>
            </a:r>
            <a:r>
              <a:rPr lang="en-US" baseline="0" dirty="0"/>
              <a:t> beverages, which 85% belonged to soda, ready-made-food, followed by savoury snacks and yoghurts and dairy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 you can notice, the majority of these</a:t>
            </a:r>
            <a:r>
              <a:rPr lang="en-US" baseline="0" dirty="0"/>
              <a:t> categories are </a:t>
            </a:r>
            <a:r>
              <a:rPr lang="en-US" dirty="0"/>
              <a:t>high</a:t>
            </a:r>
            <a:r>
              <a:rPr lang="en-US" baseline="0" dirty="0"/>
              <a:t> in fat, sodium and sugar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04A23-CF25-4E1B-9044-1893B16A686A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1539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1965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1C8D6-5AC0-884F-B0D7-789F85C370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70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1FF34F-4D46-4D25-B403-70275732CDAB}" type="slidenum">
              <a:rPr lang="es-MX" smtClean="0"/>
              <a:pPr>
                <a:defRPr/>
              </a:pPr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1316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8620"/>
            <a:ext cx="7772400" cy="1101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54061"/>
                </a:solidFill>
                <a:latin typeface="Avenir Next Condensed Medium"/>
                <a:cs typeface="Avenir Next Condensed Medium"/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venir Next Condensed Medium"/>
                <a:cs typeface="Avenir Next Condensed Medium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venir Next Condensed Medium"/>
                <a:cs typeface="Avenir Next Condensed Medium"/>
              </a:defRPr>
            </a:lvl1pPr>
          </a:lstStyle>
          <a:p>
            <a:fld id="{DFA8509D-AAB9-7741-8F67-0CC73BC849D3}" type="datetimeFigureOut">
              <a:rPr lang="es-ES" smtClean="0"/>
              <a:pPr/>
              <a:t>7/10/19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venir Next Condensed Medium"/>
                <a:cs typeface="Avenir Next Condensed Medium"/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Next Condensed Medium"/>
                <a:cs typeface="Avenir Next Condensed Medium"/>
              </a:defRPr>
            </a:lvl1pPr>
          </a:lstStyle>
          <a:p>
            <a:fld id="{6031A87A-F1B1-CE49-B63A-CEF29EBEE74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8982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200157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509D-AAB9-7741-8F67-0CC73BC849D3}" type="datetimeFigureOut">
              <a:rPr lang="es-ES" smtClean="0"/>
              <a:t>7/10/19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A87A-F1B1-CE49-B63A-CEF29EBEE7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05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509D-AAB9-7741-8F67-0CC73BC849D3}" type="datetimeFigureOut">
              <a:rPr lang="es-ES" smtClean="0"/>
              <a:t>7/10/19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A87A-F1B1-CE49-B63A-CEF29EBEE7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8584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6A920B7-20DA-49DB-A038-7BA2E39B9B5D}" type="datetime1">
              <a:rPr lang="es-MX" smtClean="0"/>
              <a:t>07/10/19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72400" y="4840003"/>
            <a:ext cx="442392" cy="201104"/>
          </a:xfrm>
          <a:prstGeom prst="rect">
            <a:avLst/>
          </a:prstGeom>
          <a:noFill/>
        </p:spPr>
        <p:txBody>
          <a:bodyPr/>
          <a:lstStyle>
            <a:lvl1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64274CF-9C6C-4A5E-9A14-D820C9EB4782}" type="slidenum">
              <a:rPr lang="es-MX" smtClean="0"/>
              <a:pPr/>
              <a:t>‹Nº›</a:t>
            </a:fld>
            <a:endParaRPr lang="es-MX" dirty="0"/>
          </a:p>
        </p:txBody>
      </p:sp>
      <p:pic>
        <p:nvPicPr>
          <p:cNvPr id="7" name="Imagen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4" y="62834"/>
            <a:ext cx="1314894" cy="35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067" y="57334"/>
            <a:ext cx="1167820" cy="36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8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hape 20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Shape 2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0492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8620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FD73FBC3-4676-BA4B-A03D-46D400B23761}" type="datetimeFigureOut">
              <a:rPr lang="es-ES" smtClean="0"/>
              <a:t>7/10/19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9127E813-7846-AB49-9133-7D1BBE64AE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0689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00157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FD73FBC3-4676-BA4B-A03D-46D400B23761}" type="datetimeFigureOut">
              <a:rPr lang="es-ES" smtClean="0"/>
              <a:t>7/10/19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9127E813-7846-AB49-9133-7D1BBE64AE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5992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79640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FD73FBC3-4676-BA4B-A03D-46D400B23761}" type="datetimeFigureOut">
              <a:rPr lang="es-ES" smtClean="0"/>
              <a:t>7/10/19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9127E813-7846-AB49-9133-7D1BBE64AE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0778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00" y="177801"/>
            <a:ext cx="7797800" cy="822324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Avenir Next Condensed Medium"/>
                <a:cs typeface="Avenir Next Condensed Medium"/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14300" y="1274939"/>
            <a:ext cx="3826698" cy="3255794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venir Next Condensed Medium"/>
                <a:cs typeface="Avenir Next Condensed Medium"/>
              </a:defRPr>
            </a:lvl1pPr>
            <a:lvl2pPr>
              <a:defRPr sz="2000">
                <a:latin typeface="Avenir Next Condensed Medium"/>
                <a:cs typeface="Avenir Next Condensed Medium"/>
              </a:defRPr>
            </a:lvl2pPr>
            <a:lvl3pPr>
              <a:defRPr sz="1800">
                <a:latin typeface="Avenir Next Condensed Medium"/>
                <a:cs typeface="Avenir Next Condensed Medium"/>
              </a:defRPr>
            </a:lvl3pPr>
            <a:lvl4pPr>
              <a:defRPr sz="1600">
                <a:latin typeface="Avenir Next Condensed Medium"/>
                <a:cs typeface="Avenir Next Condensed Medium"/>
              </a:defRPr>
            </a:lvl4pPr>
            <a:lvl5pPr>
              <a:defRPr sz="1600">
                <a:latin typeface="Avenir Next Condensed Medium"/>
                <a:cs typeface="Avenir Next Condensed Medium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114800" y="1274939"/>
            <a:ext cx="3797300" cy="3255794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venir Next Condensed Medium"/>
                <a:cs typeface="Avenir Next Condensed Medium"/>
              </a:defRPr>
            </a:lvl1pPr>
            <a:lvl2pPr>
              <a:defRPr sz="2000">
                <a:latin typeface="Avenir Next Condensed Medium"/>
                <a:cs typeface="Avenir Next Condensed Medium"/>
              </a:defRPr>
            </a:lvl2pPr>
            <a:lvl3pPr>
              <a:defRPr sz="1800">
                <a:latin typeface="Avenir Next Condensed Medium"/>
                <a:cs typeface="Avenir Next Condensed Medium"/>
              </a:defRPr>
            </a:lvl3pPr>
            <a:lvl4pPr>
              <a:defRPr sz="1600">
                <a:latin typeface="Avenir Next Condensed Medium"/>
                <a:cs typeface="Avenir Next Condensed Medium"/>
              </a:defRPr>
            </a:lvl4pPr>
            <a:lvl5pPr>
              <a:defRPr sz="1600">
                <a:latin typeface="Avenir Next Condensed Medium"/>
                <a:cs typeface="Avenir Next Condensed Medium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114300" y="4714960"/>
            <a:ext cx="2021652" cy="26344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 Medium"/>
                <a:cs typeface="Avenir Next Condensed Medium"/>
              </a:defRPr>
            </a:lvl1pPr>
          </a:lstStyle>
          <a:p>
            <a:fld id="{FD73FBC3-4676-BA4B-A03D-46D400B23761}" type="datetimeFigureOut">
              <a:rPr lang="es-ES" smtClean="0"/>
              <a:pPr/>
              <a:t>7/10/19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781300" y="4714960"/>
            <a:ext cx="2743670" cy="26344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 Medium"/>
                <a:cs typeface="Avenir Next Condensed Medium"/>
              </a:defRPr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210300" y="4714960"/>
            <a:ext cx="2021652" cy="26344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 Medium"/>
                <a:cs typeface="Avenir Next Condensed Medium"/>
              </a:defRPr>
            </a:lvl1pPr>
          </a:lstStyle>
          <a:p>
            <a:fld id="{9127E813-7846-AB49-9133-7D1BBE64AE8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2734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33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33" y="1631951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FD73FBC3-4676-BA4B-A03D-46D400B23761}" type="datetimeFigureOut">
              <a:rPr lang="es-ES" smtClean="0"/>
              <a:t>7/10/19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9127E813-7846-AB49-9133-7D1BBE64AE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4428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000" y="206375"/>
            <a:ext cx="7632700" cy="85725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54061"/>
                </a:solidFill>
                <a:latin typeface="Avenir Next Condensed Medium"/>
                <a:cs typeface="Avenir Next Condensed Medium"/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venir Next Condensed Medium"/>
                <a:cs typeface="Avenir Next Condensed Medium"/>
              </a:defRPr>
            </a:lvl1pPr>
          </a:lstStyle>
          <a:p>
            <a:fld id="{FD73FBC3-4676-BA4B-A03D-46D400B23761}" type="datetimeFigureOut">
              <a:rPr lang="es-ES" smtClean="0"/>
              <a:pPr/>
              <a:t>7/10/19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venir Next Condensed Medium"/>
                <a:cs typeface="Avenir Next Condensed Medium"/>
              </a:defRPr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venir Next Condensed Medium"/>
                <a:cs typeface="Avenir Next Condensed Medium"/>
              </a:defRPr>
            </a:lvl1pPr>
          </a:lstStyle>
          <a:p>
            <a:fld id="{9127E813-7846-AB49-9133-7D1BBE64AE8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1268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00157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509D-AAB9-7741-8F67-0CC73BC849D3}" type="datetimeFigureOut">
              <a:rPr lang="es-ES" smtClean="0"/>
              <a:t>7/10/19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A87A-F1B1-CE49-B63A-CEF29EBEE7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6142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FD73FBC3-4676-BA4B-A03D-46D400B23761}" type="datetimeFigureOut">
              <a:rPr lang="es-ES" smtClean="0"/>
              <a:t>7/10/19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9127E813-7846-AB49-9133-7D1BBE64AE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5999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14" y="204795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14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FD73FBC3-4676-BA4B-A03D-46D400B23761}" type="datetimeFigureOut">
              <a:rPr lang="es-ES" smtClean="0"/>
              <a:t>7/10/19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9127E813-7846-AB49-9133-7D1BBE64AE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7959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FD73FBC3-4676-BA4B-A03D-46D400B23761}" type="datetimeFigureOut">
              <a:rPr lang="es-ES" smtClean="0"/>
              <a:t>7/10/19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9127E813-7846-AB49-9133-7D1BBE64AE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05449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200157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FD73FBC3-4676-BA4B-A03D-46D400B23761}" type="datetimeFigureOut">
              <a:rPr lang="es-ES" smtClean="0"/>
              <a:t>7/10/19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9127E813-7846-AB49-9133-7D1BBE64AE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8309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FD73FBC3-4676-BA4B-A03D-46D400B23761}" type="datetimeFigureOut">
              <a:rPr lang="es-ES" smtClean="0"/>
              <a:t>7/10/19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/>
          <a:lstStyle/>
          <a:p>
            <a:fld id="{9127E813-7846-AB49-9133-7D1BBE64AE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9684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79640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509D-AAB9-7741-8F67-0CC73BC849D3}" type="datetimeFigureOut">
              <a:rPr lang="es-ES" smtClean="0"/>
              <a:t>7/10/19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A87A-F1B1-CE49-B63A-CEF29EBEE7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950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7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509D-AAB9-7741-8F67-0CC73BC849D3}" type="datetimeFigureOut">
              <a:rPr lang="es-ES" smtClean="0"/>
              <a:t>7/10/19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A87A-F1B1-CE49-B63A-CEF29EBEE7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0229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33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33" y="1631951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509D-AAB9-7741-8F67-0CC73BC849D3}" type="datetimeFigureOut">
              <a:rPr lang="es-ES" smtClean="0"/>
              <a:t>7/10/19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A87A-F1B1-CE49-B63A-CEF29EBEE7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0852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254061"/>
                </a:solidFill>
                <a:latin typeface="Avenir Next Condensed Medium"/>
                <a:cs typeface="Avenir Next Condensed Medium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509D-AAB9-7741-8F67-0CC73BC849D3}" type="datetimeFigureOut">
              <a:rPr lang="es-ES" smtClean="0"/>
              <a:t>7/10/19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A87A-F1B1-CE49-B63A-CEF29EBEE7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8610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873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14" y="204795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14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509D-AAB9-7741-8F67-0CC73BC849D3}" type="datetimeFigureOut">
              <a:rPr lang="es-ES" smtClean="0"/>
              <a:t>7/10/19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A87A-F1B1-CE49-B63A-CEF29EBEE7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8265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509D-AAB9-7741-8F67-0CC73BC849D3}" type="datetimeFigureOut">
              <a:rPr lang="es-ES" smtClean="0"/>
              <a:t>7/10/19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A87A-F1B1-CE49-B63A-CEF29EBEE7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7627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8509D-AAB9-7741-8F67-0CC73BC849D3}" type="datetimeFigureOut">
              <a:rPr lang="es-ES" smtClean="0"/>
              <a:t>7/10/19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1A87A-F1B1-CE49-B63A-CEF29EBEE7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6881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5" r:id="rId12"/>
    <p:sldLayoutId id="2147483697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6" descr="sim (5).jp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4867" y="-19537"/>
            <a:ext cx="1127040" cy="522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71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5.png"/><Relationship Id="rId7" Type="http://schemas.openxmlformats.org/officeDocument/2006/relationships/image" Target="../media/image8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hyperlink" Target="http://www.insp.mx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12" Type="http://schemas.openxmlformats.org/officeDocument/2006/relationships/image" Target="../media/image33.jpeg"/><Relationship Id="rId2" Type="http://schemas.openxmlformats.org/officeDocument/2006/relationships/image" Target="../media/image24.tiff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2.jpg"/><Relationship Id="rId5" Type="http://schemas.openxmlformats.org/officeDocument/2006/relationships/image" Target="../media/image27.jpg"/><Relationship Id="rId15" Type="http://schemas.openxmlformats.org/officeDocument/2006/relationships/image" Target="../media/image36.jp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11" Type="http://schemas.openxmlformats.org/officeDocument/2006/relationships/image" Target="../media/image47.png"/><Relationship Id="rId5" Type="http://schemas.openxmlformats.org/officeDocument/2006/relationships/image" Target="../media/image41.emf"/><Relationship Id="rId10" Type="http://schemas.openxmlformats.org/officeDocument/2006/relationships/image" Target="../media/image46.tiff"/><Relationship Id="rId4" Type="http://schemas.openxmlformats.org/officeDocument/2006/relationships/image" Target="../media/image40.emf"/><Relationship Id="rId9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Unknown-3.jpeg">
            <a:extLst>
              <a:ext uri="{FF2B5EF4-FFF2-40B4-BE49-F238E27FC236}">
                <a16:creationId xmlns:a16="http://schemas.microsoft.com/office/drawing/2014/main" id="{3326E56E-AFD6-E440-8D47-A500BF518C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7" b="15890"/>
          <a:stretch/>
        </p:blipFill>
        <p:spPr>
          <a:xfrm>
            <a:off x="1" y="-1"/>
            <a:ext cx="9144000" cy="3267857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4D56EE1E-9476-194C-8D9D-24E7F19EDF6E}"/>
              </a:ext>
            </a:extLst>
          </p:cNvPr>
          <p:cNvGrpSpPr/>
          <p:nvPr/>
        </p:nvGrpSpPr>
        <p:grpSpPr>
          <a:xfrm>
            <a:off x="28716" y="3277600"/>
            <a:ext cx="9173435" cy="1084731"/>
            <a:chOff x="28716" y="3277600"/>
            <a:chExt cx="9173435" cy="1084731"/>
          </a:xfrm>
        </p:grpSpPr>
        <p:sp>
          <p:nvSpPr>
            <p:cNvPr id="3" name="Título 1"/>
            <p:cNvSpPr txBox="1">
              <a:spLocks/>
            </p:cNvSpPr>
            <p:nvPr/>
          </p:nvSpPr>
          <p:spPr>
            <a:xfrm>
              <a:off x="28716" y="3430649"/>
              <a:ext cx="5538622" cy="851872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alpha val="46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b="1" i="0" kern="1200">
                  <a:solidFill>
                    <a:srgbClr val="4B306A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marL="444500"/>
              <a:r>
                <a:rPr lang="es-MX" sz="2000" b="0" dirty="0">
                  <a:solidFill>
                    <a:schemeClr val="accent5">
                      <a:lumMod val="75000"/>
                    </a:schemeClr>
                  </a:solidFill>
                  <a:latin typeface="Franklin Gothic Medium Cond" panose="020B0606030402020204" pitchFamily="34" charset="0"/>
                </a:rPr>
                <a:t>Políticas regulatorias en México para prevención y control de la obesidad y enfermedes crónicas</a:t>
              </a:r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AC887BAC-2650-3342-952A-56035355A981}"/>
                </a:ext>
              </a:extLst>
            </p:cNvPr>
            <p:cNvSpPr/>
            <p:nvPr/>
          </p:nvSpPr>
          <p:spPr>
            <a:xfrm>
              <a:off x="6984308" y="3277600"/>
              <a:ext cx="2217843" cy="108473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alpha val="46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19050" cmpd="sng">
              <a:noFill/>
              <a:tailEnd type="triangle"/>
            </a:ln>
          </p:spPr>
          <p:txBody>
            <a:bodyPr lIns="34289" tIns="34290" rIns="34289" bIns="34290" rtlCol="0" anchor="ctr"/>
            <a:lstStyle/>
            <a:p>
              <a:pPr algn="ctr"/>
              <a:endParaRPr lang="es-MX" sz="1600"/>
            </a:p>
          </p:txBody>
        </p:sp>
      </p:grpSp>
      <p:grpSp>
        <p:nvGrpSpPr>
          <p:cNvPr id="2" name="Agrupar 1"/>
          <p:cNvGrpSpPr/>
          <p:nvPr/>
        </p:nvGrpSpPr>
        <p:grpSpPr>
          <a:xfrm>
            <a:off x="580529" y="4788731"/>
            <a:ext cx="944440" cy="280981"/>
            <a:chOff x="6744384" y="4396348"/>
            <a:chExt cx="944440" cy="280981"/>
          </a:xfrm>
        </p:grpSpPr>
        <p:sp>
          <p:nvSpPr>
            <p:cNvPr id="7" name="Rectángulo 6"/>
            <p:cNvSpPr/>
            <p:nvPr/>
          </p:nvSpPr>
          <p:spPr>
            <a:xfrm>
              <a:off x="6933489" y="4396348"/>
              <a:ext cx="75533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err="1">
                  <a:solidFill>
                    <a:schemeClr val="accent5">
                      <a:lumMod val="75000"/>
                    </a:schemeClr>
                  </a:solidFill>
                  <a:latin typeface="Franklin Gothic Medium Cond" panose="020B0606030402020204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sbarquera</a:t>
              </a:r>
              <a:endParaRPr lang="es-MX" sz="12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endParaRPr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44384" y="4438186"/>
              <a:ext cx="226376" cy="23914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CuadroTexto 12"/>
          <p:cNvSpPr txBox="1"/>
          <p:nvPr/>
        </p:nvSpPr>
        <p:spPr>
          <a:xfrm>
            <a:off x="498468" y="3742831"/>
            <a:ext cx="4886426" cy="10926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endParaRPr lang="en-US" sz="1200" dirty="0">
              <a:latin typeface="Franklin Gothic Medium Cond" panose="020B0606030402020204" pitchFamily="34" charset="0"/>
              <a:cs typeface="Arial"/>
            </a:endParaRPr>
          </a:p>
          <a:p>
            <a:pPr algn="r"/>
            <a:endParaRPr lang="en-US" sz="1200" dirty="0">
              <a:latin typeface="Franklin Gothic Medium Cond" panose="020B0606030402020204" pitchFamily="34" charset="0"/>
              <a:cs typeface="Arial"/>
            </a:endParaRPr>
          </a:p>
          <a:p>
            <a:r>
              <a:rPr lang="en-US" sz="1400" dirty="0">
                <a:latin typeface="Franklin Gothic Medium Cond" panose="020B0606030402020204" pitchFamily="34" charset="0"/>
                <a:cs typeface="Arial Narrow"/>
              </a:rPr>
              <a:t>DR. SIMÓN BARQUERA, MD, MS, PHD</a:t>
            </a:r>
          </a:p>
          <a:p>
            <a:endParaRPr lang="en-US" sz="5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 Cond" panose="020B0606030402020204" pitchFamily="34" charset="0"/>
              <a:cs typeface="Arial"/>
            </a:endParaRPr>
          </a:p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panose="020B0606030402020204" pitchFamily="34" charset="0"/>
              </a:rPr>
              <a:t>DIRECTOR, CENTRO DE INVESTIGACIÓN EN NUTRICIÓN Y SALUD,</a:t>
            </a:r>
          </a:p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panose="020B0606030402020204" pitchFamily="34" charset="0"/>
              </a:rPr>
              <a:t>INSTITUTO NACIONAL DE SALUD PÚBLICA</a:t>
            </a:r>
          </a:p>
        </p:txBody>
      </p:sp>
      <p:grpSp>
        <p:nvGrpSpPr>
          <p:cNvPr id="15" name="Agrupar 14" title="www.insp.mx"/>
          <p:cNvGrpSpPr/>
          <p:nvPr/>
        </p:nvGrpSpPr>
        <p:grpSpPr>
          <a:xfrm>
            <a:off x="8203471" y="3530523"/>
            <a:ext cx="702796" cy="968785"/>
            <a:chOff x="170552" y="4240125"/>
            <a:chExt cx="1074420" cy="1746606"/>
          </a:xfrm>
        </p:grpSpPr>
        <p:pic>
          <p:nvPicPr>
            <p:cNvPr id="17" name="Imagen 16" descr="INSP.jpg">
              <a:hlinkClick r:id="rId4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52" y="4240125"/>
              <a:ext cx="1074420" cy="1371600"/>
            </a:xfrm>
            <a:prstGeom prst="rect">
              <a:avLst/>
            </a:prstGeom>
          </p:spPr>
        </p:pic>
        <p:pic>
          <p:nvPicPr>
            <p:cNvPr id="20" name="Imagen 19" descr="CINySXX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452" y="5618075"/>
              <a:ext cx="751688" cy="368656"/>
            </a:xfrm>
            <a:prstGeom prst="rect">
              <a:avLst/>
            </a:prstGeom>
          </p:spPr>
        </p:pic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E34FA344-9C3F-3D4C-BB8A-CFEA761F20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973" t="8955" r="28857" b="6115"/>
          <a:stretch/>
        </p:blipFill>
        <p:spPr>
          <a:xfrm>
            <a:off x="5829046" y="3474857"/>
            <a:ext cx="1038515" cy="151566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DFACD82-0680-8B4F-8A16-1A011DBABE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3261" y="3545860"/>
            <a:ext cx="968714" cy="96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0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76D70E-5AF2-C54F-956B-FBC46144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98" y="198834"/>
            <a:ext cx="8789817" cy="994172"/>
          </a:xfrm>
        </p:spPr>
        <p:txBody>
          <a:bodyPr/>
          <a:lstStyle/>
          <a:p>
            <a:pPr algn="l"/>
            <a:r>
              <a:rPr lang="es-MX" sz="28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La publicidad dirigida a niños afecta sus preferencias y la calidad de su dieta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1086559-4B1C-3B41-8342-7F73E934BE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732"/>
          <a:stretch/>
        </p:blipFill>
        <p:spPr>
          <a:xfrm>
            <a:off x="5082774" y="839391"/>
            <a:ext cx="3664744" cy="3850260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D76DAC9-C1E1-934E-845F-D4775103FD7C}"/>
              </a:ext>
            </a:extLst>
          </p:cNvPr>
          <p:cNvSpPr/>
          <p:nvPr/>
        </p:nvSpPr>
        <p:spPr>
          <a:xfrm>
            <a:off x="253598" y="1648667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>
                <a:solidFill>
                  <a:srgbClr val="3F3F3F"/>
                </a:solidFill>
                <a:latin typeface="Franklin Gothic Medium Cond" panose="020B0606030402020204" pitchFamily="34" charset="0"/>
              </a:rPr>
              <a:t>“Los niños en las Americas están sujetos a </a:t>
            </a:r>
            <a:r>
              <a:rPr lang="es-MX" dirty="0">
                <a:solidFill>
                  <a:srgbClr val="92D050"/>
                </a:solidFill>
                <a:latin typeface="Franklin Gothic Medium Cond" panose="020B0606030402020204" pitchFamily="34" charset="0"/>
              </a:rPr>
              <a:t>publicidad implacable y pervasiva de alimentos de poco o ningun valor nutrimental </a:t>
            </a:r>
            <a:r>
              <a:rPr lang="es-MX" dirty="0">
                <a:solidFill>
                  <a:srgbClr val="3F3F3F"/>
                </a:solidFill>
                <a:latin typeface="Franklin Gothic Medium Cond" panose="020B0606030402020204" pitchFamily="34" charset="0"/>
              </a:rPr>
              <a:t>y altos en azucar, grasa y sal. La publicidad constante de estos productos en medios de comunicación </a:t>
            </a:r>
            <a:r>
              <a:rPr lang="es-MX" dirty="0">
                <a:solidFill>
                  <a:srgbClr val="92D050"/>
                </a:solidFill>
                <a:latin typeface="Franklin Gothic Medium Cond" panose="020B0606030402020204" pitchFamily="34" charset="0"/>
              </a:rPr>
              <a:t>influencía las preferencias de niños y sus patrones de consumo</a:t>
            </a:r>
            <a:r>
              <a:rPr lang="es-MX" dirty="0">
                <a:solidFill>
                  <a:srgbClr val="3F3F3F"/>
                </a:solidFill>
                <a:latin typeface="Franklin Gothic Medium Cond" panose="020B0606030402020204" pitchFamily="34" charset="0"/>
              </a:rPr>
              <a:t>” </a:t>
            </a:r>
          </a:p>
          <a:p>
            <a:endParaRPr lang="es-MX" dirty="0">
              <a:solidFill>
                <a:srgbClr val="3F3F3F"/>
              </a:solidFill>
              <a:latin typeface="Franklin Gothic Medium Cond" panose="020B0606030402020204" pitchFamily="34" charset="0"/>
            </a:endParaRPr>
          </a:p>
          <a:p>
            <a:endParaRPr lang="es-MX" dirty="0">
              <a:solidFill>
                <a:srgbClr val="3F3F3F"/>
              </a:solidFill>
              <a:latin typeface="Franklin Gothic Medium Cond" panose="020B0606030402020204" pitchFamily="34" charset="0"/>
            </a:endParaRPr>
          </a:p>
          <a:p>
            <a:r>
              <a:rPr lang="es-MX" dirty="0">
                <a:solidFill>
                  <a:srgbClr val="3F3F3F"/>
                </a:solidFill>
                <a:latin typeface="Franklin Gothic Medium Cond" panose="020B0606030402020204" pitchFamily="34" charset="0"/>
              </a:rPr>
              <a:t>OPS/PAHO, 2011</a:t>
            </a:r>
            <a:endParaRPr lang="es-MX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614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6579402"/>
              </p:ext>
            </p:extLst>
          </p:nvPr>
        </p:nvGraphicFramePr>
        <p:xfrm>
          <a:off x="2255203" y="736770"/>
          <a:ext cx="7868921" cy="3761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0" name="Conector recto de flecha 29"/>
          <p:cNvCxnSpPr/>
          <p:nvPr/>
        </p:nvCxnSpPr>
        <p:spPr>
          <a:xfrm>
            <a:off x="7619707" y="2673767"/>
            <a:ext cx="7200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40 CuadroTexto"/>
          <p:cNvSpPr txBox="1"/>
          <p:nvPr/>
        </p:nvSpPr>
        <p:spPr>
          <a:xfrm>
            <a:off x="7725545" y="2689499"/>
            <a:ext cx="1372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accent3"/>
                </a:solidFill>
                <a:latin typeface="Franklin Gothic Medium Cond" panose="020B0606030402020204" pitchFamily="34" charset="0"/>
                <a:cs typeface="MV Boli" panose="02000500030200090000" pitchFamily="2" charset="0"/>
              </a:rPr>
              <a:t>85.5% </a:t>
            </a:r>
          </a:p>
          <a:p>
            <a:pPr algn="ctr"/>
            <a:r>
              <a:rPr lang="es-MX" sz="1400" dirty="0">
                <a:solidFill>
                  <a:schemeClr val="accent3"/>
                </a:solidFill>
                <a:latin typeface="Franklin Gothic Medium Cond" panose="020B0606030402020204" pitchFamily="34" charset="0"/>
                <a:cs typeface="MV Boli" panose="02000500030200090000" pitchFamily="2" charset="0"/>
              </a:rPr>
              <a:t>Refresco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4533480" y="2617636"/>
            <a:ext cx="1152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>
                <a:latin typeface="Franklin Gothic Medium Cond" panose="020B0606030402020204" pitchFamily="34" charset="0"/>
              </a:rPr>
              <a:t>*Varios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5901632" y="1521826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>
                <a:latin typeface="Franklin Gothic Medium Cond" panose="020B0606030402020204" pitchFamily="34" charset="0"/>
              </a:rPr>
              <a:t>Pan dulce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6822323" y="2061886"/>
            <a:ext cx="1743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>
                <a:latin typeface="Franklin Gothic Medium Cond" panose="020B0606030402020204" pitchFamily="34" charset="0"/>
              </a:rPr>
              <a:t>Chocolate</a:t>
            </a:r>
          </a:p>
        </p:txBody>
      </p:sp>
      <p:sp>
        <p:nvSpPr>
          <p:cNvPr id="48" name="CuadroTexto 47"/>
          <p:cNvSpPr txBox="1"/>
          <p:nvPr/>
        </p:nvSpPr>
        <p:spPr>
          <a:xfrm>
            <a:off x="6390499" y="2482181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>
                <a:latin typeface="Franklin Gothic Medium Cond" panose="020B0606030402020204" pitchFamily="34" charset="0"/>
              </a:rPr>
              <a:t>Bebidas azucaradas</a:t>
            </a:r>
          </a:p>
        </p:txBody>
      </p:sp>
      <p:sp>
        <p:nvSpPr>
          <p:cNvPr id="49" name="CuadroTexto 48"/>
          <p:cNvSpPr txBox="1"/>
          <p:nvPr/>
        </p:nvSpPr>
        <p:spPr>
          <a:xfrm>
            <a:off x="6313301" y="3106851"/>
            <a:ext cx="13300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>
                <a:latin typeface="Franklin Gothic Medium Cond" panose="020B0606030402020204" pitchFamily="34" charset="0"/>
              </a:rPr>
              <a:t>Comida lista para comer</a:t>
            </a:r>
          </a:p>
        </p:txBody>
      </p:sp>
      <p:sp>
        <p:nvSpPr>
          <p:cNvPr id="50" name="CuadroTexto 49"/>
          <p:cNvSpPr txBox="1"/>
          <p:nvPr/>
        </p:nvSpPr>
        <p:spPr>
          <a:xfrm>
            <a:off x="5972167" y="3574055"/>
            <a:ext cx="10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>
                <a:latin typeface="Franklin Gothic Medium Cond" panose="020B0606030402020204" pitchFamily="34" charset="0"/>
              </a:rPr>
              <a:t>Botanas saladas</a:t>
            </a:r>
          </a:p>
        </p:txBody>
      </p:sp>
      <p:sp>
        <p:nvSpPr>
          <p:cNvPr id="51" name="CuadroTexto 50"/>
          <p:cNvSpPr txBox="1"/>
          <p:nvPr/>
        </p:nvSpPr>
        <p:spPr>
          <a:xfrm>
            <a:off x="5266041" y="3574055"/>
            <a:ext cx="10460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>
                <a:latin typeface="Franklin Gothic Medium Cond" panose="020B0606030402020204" pitchFamily="34" charset="0"/>
              </a:rPr>
              <a:t>Yogurts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288700" y="4258273"/>
            <a:ext cx="4722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rgbClr val="000090"/>
                </a:solidFill>
                <a:latin typeface="Franklin Gothic Medium Cond" panose="020B0606030402020204" pitchFamily="34" charset="0"/>
                <a:cs typeface="MV Boli" panose="02000500030200090000" pitchFamily="2" charset="0"/>
              </a:rPr>
              <a:t>*Otros: Cereales, pan, aderezos, aceite, etc.</a:t>
            </a:r>
          </a:p>
        </p:txBody>
      </p:sp>
      <p:sp>
        <p:nvSpPr>
          <p:cNvPr id="39" name="CuadroTexto 38"/>
          <p:cNvSpPr txBox="1"/>
          <p:nvPr/>
        </p:nvSpPr>
        <p:spPr>
          <a:xfrm>
            <a:off x="6574222" y="4657283"/>
            <a:ext cx="27943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dirty="0">
                <a:solidFill>
                  <a:srgbClr val="000090"/>
                </a:solidFill>
                <a:latin typeface="Franklin Gothic Medium Cond" panose="020B0606030402020204" pitchFamily="34" charset="0"/>
              </a:rPr>
              <a:t>Rincón-Gallardo S, et al. </a:t>
            </a:r>
            <a:r>
              <a:rPr lang="en-US" sz="900" dirty="0">
                <a:solidFill>
                  <a:srgbClr val="000090"/>
                </a:solidFill>
                <a:latin typeface="Franklin Gothic Medium Cond" panose="020B0606030402020204" pitchFamily="34" charset="0"/>
              </a:rPr>
              <a:t>BMC Public Health 2016</a:t>
            </a:r>
            <a:endParaRPr lang="es-MX" sz="900" baseline="30000" dirty="0">
              <a:solidFill>
                <a:srgbClr val="00009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070F46E9-D729-1B48-BD26-BD06A4BA4E6D}"/>
              </a:ext>
            </a:extLst>
          </p:cNvPr>
          <p:cNvSpPr txBox="1">
            <a:spLocks/>
          </p:cNvSpPr>
          <p:nvPr/>
        </p:nvSpPr>
        <p:spPr>
          <a:xfrm>
            <a:off x="399943" y="316906"/>
            <a:ext cx="8459948" cy="61316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accent1"/>
                </a:solidFill>
                <a:latin typeface="Franklin Gothic Medium Cond" panose="020B0606030402020204" pitchFamily="34" charset="0"/>
                <a:ea typeface="+mj-ea"/>
                <a:cs typeface="+mj-cs"/>
              </a:defRPr>
            </a:lvl1pPr>
          </a:lstStyle>
          <a:p>
            <a:r>
              <a:rPr lang="es-MX" sz="3000" dirty="0">
                <a:solidFill>
                  <a:schemeClr val="accent5">
                    <a:lumMod val="75000"/>
                  </a:schemeClr>
                </a:solidFill>
              </a:rPr>
              <a:t>Anuncios de alimentos en televisión abierta en México, 2014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AE977BF-540F-FE4B-B01A-99E97486F44D}"/>
              </a:ext>
            </a:extLst>
          </p:cNvPr>
          <p:cNvSpPr txBox="1"/>
          <p:nvPr/>
        </p:nvSpPr>
        <p:spPr>
          <a:xfrm>
            <a:off x="437293" y="3850036"/>
            <a:ext cx="24630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350" dirty="0">
                <a:latin typeface="Franklin Gothic Medium Cond" panose="020B0606030402020204" pitchFamily="34" charset="0"/>
              </a:rPr>
              <a:t>N=13,130 anuncios de los cuales 24.5% fueron de alimentos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D50AE25-01E3-A741-ABBB-9AAF3D83BEC0}"/>
              </a:ext>
            </a:extLst>
          </p:cNvPr>
          <p:cNvSpPr txBox="1"/>
          <p:nvPr/>
        </p:nvSpPr>
        <p:spPr>
          <a:xfrm>
            <a:off x="413268" y="1521827"/>
            <a:ext cx="3749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latin typeface="Franklin Gothic Medium Cond" panose="020B0606030402020204" pitchFamily="34" charset="0"/>
              </a:rPr>
              <a:t>Los niños estan expuestos a una importante cantidad de </a:t>
            </a:r>
            <a:r>
              <a:rPr lang="es-MX" sz="2400" dirty="0">
                <a:solidFill>
                  <a:schemeClr val="accent3"/>
                </a:solidFill>
                <a:latin typeface="Franklin Gothic Medium Cond" panose="020B0606030402020204" pitchFamily="34" charset="0"/>
              </a:rPr>
              <a:t>publicidad de alimentos poco saludables </a:t>
            </a:r>
            <a:r>
              <a:rPr lang="es-MX" sz="2400" dirty="0">
                <a:latin typeface="Franklin Gothic Medium Cond" panose="020B0606030402020204" pitchFamily="34" charset="0"/>
              </a:rPr>
              <a:t>en la televisión</a:t>
            </a:r>
          </a:p>
        </p:txBody>
      </p:sp>
    </p:spTree>
    <p:extLst>
      <p:ext uri="{BB962C8B-B14F-4D97-AF65-F5344CB8AC3E}">
        <p14:creationId xmlns:p14="http://schemas.microsoft.com/office/powerpoint/2010/main" val="185132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76471C0-4FD4-6049-B979-A79DB1E68E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06" b="6406"/>
          <a:stretch/>
        </p:blipFill>
        <p:spPr>
          <a:xfrm>
            <a:off x="0" y="0"/>
            <a:ext cx="4356952" cy="5143500"/>
          </a:xfrm>
          <a:prstGeom prst="rect">
            <a:avLst/>
          </a:prstGeom>
        </p:spPr>
      </p:pic>
      <p:sp>
        <p:nvSpPr>
          <p:cNvPr id="172" name="Shape 172"/>
          <p:cNvSpPr txBox="1"/>
          <p:nvPr/>
        </p:nvSpPr>
        <p:spPr>
          <a:xfrm>
            <a:off x="4576132" y="1704524"/>
            <a:ext cx="3886521" cy="190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" sz="1600" dirty="0">
                <a:latin typeface="Franklin Gothic Medium Cond" panose="020B0606030402020204" pitchFamily="34" charset="0"/>
                <a:ea typeface="Roboto"/>
                <a:cs typeface="Roboto"/>
                <a:sym typeface="Roboto"/>
              </a:rPr>
              <a:t>Abarca </a:t>
            </a:r>
            <a:r>
              <a:rPr lang="es-MX" sz="1600" dirty="0">
                <a:latin typeface="Franklin Gothic Medium Cond" panose="020B0606030402020204" pitchFamily="34" charset="0"/>
                <a:ea typeface="Roboto"/>
                <a:cs typeface="Roboto"/>
                <a:sym typeface="Roboto"/>
              </a:rPr>
              <a:t>solo </a:t>
            </a:r>
            <a:r>
              <a:rPr lang="en" sz="1600" dirty="0">
                <a:latin typeface="Franklin Gothic Medium Cond" panose="020B0606030402020204" pitchFamily="34" charset="0"/>
                <a:ea typeface="Roboto"/>
                <a:cs typeface="Roboto"/>
                <a:sym typeface="Roboto"/>
              </a:rPr>
              <a:t>cine y televisión</a:t>
            </a:r>
            <a:endParaRPr sz="1600" dirty="0">
              <a:latin typeface="Franklin Gothic Medium Cond" panose="020B0606030402020204" pitchFamily="34" charset="0"/>
              <a:ea typeface="Roboto"/>
              <a:cs typeface="Roboto"/>
              <a:sym typeface="Roboto"/>
            </a:endParaRPr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" sz="1600" dirty="0">
                <a:latin typeface="Franklin Gothic Medium Cond" panose="020B0606030402020204" pitchFamily="34" charset="0"/>
                <a:ea typeface="Roboto"/>
                <a:cs typeface="Roboto"/>
                <a:sym typeface="Roboto"/>
              </a:rPr>
              <a:t>Protege exclusivamente a </a:t>
            </a:r>
            <a:r>
              <a:rPr lang="es-419" sz="1600" dirty="0">
                <a:latin typeface="Franklin Gothic Medium Cond" panose="020B0606030402020204" pitchFamily="34" charset="0"/>
                <a:ea typeface="Roboto"/>
                <a:cs typeface="Roboto"/>
                <a:sym typeface="Roboto"/>
              </a:rPr>
              <a:t>&lt;</a:t>
            </a:r>
            <a:r>
              <a:rPr lang="en" sz="1600" dirty="0">
                <a:latin typeface="Franklin Gothic Medium Cond" panose="020B0606030402020204" pitchFamily="34" charset="0"/>
                <a:ea typeface="Roboto"/>
                <a:cs typeface="Roboto"/>
                <a:sym typeface="Roboto"/>
              </a:rPr>
              <a:t>12 años</a:t>
            </a:r>
            <a:endParaRPr sz="1600" dirty="0">
              <a:latin typeface="Franklin Gothic Medium Cond" panose="020B0606030402020204" pitchFamily="34" charset="0"/>
              <a:ea typeface="Roboto"/>
              <a:cs typeface="Roboto"/>
              <a:sym typeface="Roboto"/>
            </a:endParaRPr>
          </a:p>
          <a:p>
            <a:pPr marL="457200" lvl="0" indent="-317500"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" sz="1600" dirty="0">
                <a:latin typeface="Franklin Gothic Medium Cond" panose="020B0606030402020204" pitchFamily="34" charset="0"/>
                <a:ea typeface="Roboto"/>
                <a:cs typeface="Roboto"/>
                <a:sym typeface="Roboto"/>
              </a:rPr>
              <a:t>Los </a:t>
            </a:r>
            <a:r>
              <a:rPr lang="en" sz="16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  <a:ea typeface="Roboto"/>
                <a:cs typeface="Roboto"/>
                <a:sym typeface="Roboto"/>
              </a:rPr>
              <a:t>criterios nutricionales son permisivos </a:t>
            </a:r>
            <a:r>
              <a:rPr lang="en" sz="1600" dirty="0">
                <a:latin typeface="Franklin Gothic Medium Cond" panose="020B0606030402020204" pitchFamily="34" charset="0"/>
                <a:ea typeface="Roboto"/>
                <a:cs typeface="Roboto"/>
                <a:sym typeface="Roboto"/>
              </a:rPr>
              <a:t>y se basan en el European Pledge (</a:t>
            </a:r>
            <a:r>
              <a:rPr lang="en" sz="1600" dirty="0">
                <a:latin typeface="Franklin Gothic Medium Cond" panose="020B0606030402020204" pitchFamily="34" charset="0"/>
              </a:rPr>
              <a:t>establecidos por la industria de alimentos y </a:t>
            </a:r>
            <a:r>
              <a:rPr lang="en" sz="1600" dirty="0" err="1">
                <a:latin typeface="Franklin Gothic Medium Cond" panose="020B0606030402020204" pitchFamily="34" charset="0"/>
              </a:rPr>
              <a:t>bebidas</a:t>
            </a:r>
            <a:r>
              <a:rPr lang="en" sz="1600" dirty="0">
                <a:latin typeface="Franklin Gothic Medium Cond" panose="020B0606030402020204" pitchFamily="34" charset="0"/>
              </a:rPr>
              <a:t>)</a:t>
            </a:r>
          </a:p>
          <a:p>
            <a:pPr marL="457200" lvl="0" indent="-317500"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n" sz="500" dirty="0">
              <a:latin typeface="Franklin Gothic Medium Cond" panose="020B0606030402020204" pitchFamily="34" charset="0"/>
              <a:ea typeface="Roboto"/>
              <a:cs typeface="Roboto"/>
              <a:sym typeface="Roboto"/>
            </a:endParaRPr>
          </a:p>
          <a:p>
            <a:pPr marL="457200" lvl="0" indent="-317500" algn="just"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s-MX" sz="1600" dirty="0">
                <a:latin typeface="Franklin Gothic Medium Cond" panose="020B0606030402020204" pitchFamily="34" charset="0"/>
              </a:rPr>
              <a:t>Abarca lunes a viernes de 14:30 a 19:30 </a:t>
            </a:r>
            <a:r>
              <a:rPr lang="es-MX" sz="1600" dirty="0" err="1">
                <a:latin typeface="Franklin Gothic Medium Cond" panose="020B0606030402020204" pitchFamily="34" charset="0"/>
              </a:rPr>
              <a:t>hrs</a:t>
            </a:r>
            <a:r>
              <a:rPr lang="es-MX" sz="1600" dirty="0">
                <a:latin typeface="Franklin Gothic Medium Cond" panose="020B0606030402020204" pitchFamily="34" charset="0"/>
              </a:rPr>
              <a:t>,  </a:t>
            </a:r>
            <a:r>
              <a:rPr lang="es-MX" sz="1600" dirty="0" err="1">
                <a:latin typeface="Franklin Gothic Medium Cond" panose="020B0606030402020204" pitchFamily="34" charset="0"/>
              </a:rPr>
              <a:t>sábados</a:t>
            </a:r>
            <a:r>
              <a:rPr lang="es-MX" sz="1600" dirty="0">
                <a:latin typeface="Franklin Gothic Medium Cond" panose="020B0606030402020204" pitchFamily="34" charset="0"/>
              </a:rPr>
              <a:t> y domingos de 07:00 a 19:30 </a:t>
            </a:r>
            <a:r>
              <a:rPr lang="es-MX" sz="1600" dirty="0" err="1">
                <a:latin typeface="Franklin Gothic Medium Cond" panose="020B0606030402020204" pitchFamily="34" charset="0"/>
              </a:rPr>
              <a:t>hrs</a:t>
            </a:r>
            <a:r>
              <a:rPr lang="es-MX" sz="1600" dirty="0">
                <a:latin typeface="Franklin Gothic Medium Cond" panose="020B0606030402020204" pitchFamily="34" charset="0"/>
              </a:rPr>
              <a:t>.  Deja fuera </a:t>
            </a:r>
            <a:r>
              <a:rPr lang="en" sz="1600" dirty="0">
                <a:latin typeface="Franklin Gothic Medium Cond" panose="020B0606030402020204" pitchFamily="34" charset="0"/>
              </a:rPr>
              <a:t>19:30 a 22:00 hrs</a:t>
            </a:r>
          </a:p>
          <a:p>
            <a:pPr marL="457200" lvl="0" indent="-317500" algn="just"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s-MX" sz="900" dirty="0">
              <a:latin typeface="Franklin Gothic Medium Cond" panose="020B0606030402020204" pitchFamily="34" charset="0"/>
            </a:endParaRPr>
          </a:p>
          <a:p>
            <a:pPr marL="457200" lvl="0" indent="-317500" algn="just"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s-MX" sz="1600" dirty="0">
                <a:latin typeface="Franklin Gothic Medium Cond" panose="020B0606030402020204" pitchFamily="34" charset="0"/>
              </a:rPr>
              <a:t>Regula programación en donde exista el 35% de audiencia &lt;12 años, dejando fuera programas donde la población infantil tiene alta presencia</a:t>
            </a:r>
          </a:p>
        </p:txBody>
      </p:sp>
      <p:sp>
        <p:nvSpPr>
          <p:cNvPr id="13" name="Título 4">
            <a:extLst>
              <a:ext uri="{FF2B5EF4-FFF2-40B4-BE49-F238E27FC236}">
                <a16:creationId xmlns:a16="http://schemas.microsoft.com/office/drawing/2014/main" id="{66658518-6550-C545-9A72-D733C13F8533}"/>
              </a:ext>
            </a:extLst>
          </p:cNvPr>
          <p:cNvSpPr txBox="1">
            <a:spLocks/>
          </p:cNvSpPr>
          <p:nvPr/>
        </p:nvSpPr>
        <p:spPr>
          <a:xfrm>
            <a:off x="4453128" y="64107"/>
            <a:ext cx="4507992" cy="553212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Marco Regulatorio Vigente</a:t>
            </a:r>
          </a:p>
        </p:txBody>
      </p:sp>
      <p:sp>
        <p:nvSpPr>
          <p:cNvPr id="14" name="Shape 174">
            <a:extLst>
              <a:ext uri="{FF2B5EF4-FFF2-40B4-BE49-F238E27FC236}">
                <a16:creationId xmlns:a16="http://schemas.microsoft.com/office/drawing/2014/main" id="{CF746D83-8464-D548-A60F-C0D53A96A66D}"/>
              </a:ext>
            </a:extLst>
          </p:cNvPr>
          <p:cNvSpPr txBox="1"/>
          <p:nvPr/>
        </p:nvSpPr>
        <p:spPr>
          <a:xfrm>
            <a:off x="7150608" y="4774402"/>
            <a:ext cx="1700784" cy="2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DOF, 2014; EU Pledge, 2015</a:t>
            </a:r>
            <a:endParaRPr sz="1000" dirty="0">
              <a:solidFill>
                <a:schemeClr val="accent5">
                  <a:lumMod val="75000"/>
                </a:schemeClr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177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CEC633FF-2CCF-2340-84AC-3ED83CB5851A}"/>
              </a:ext>
            </a:extLst>
          </p:cNvPr>
          <p:cNvSpPr/>
          <p:nvPr/>
        </p:nvSpPr>
        <p:spPr>
          <a:xfrm>
            <a:off x="1674255" y="863268"/>
            <a:ext cx="3503053" cy="1020845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DA206322-1FFE-AF48-8C55-29A9C6CCAB69}"/>
              </a:ext>
            </a:extLst>
          </p:cNvPr>
          <p:cNvCxnSpPr/>
          <p:nvPr/>
        </p:nvCxnSpPr>
        <p:spPr>
          <a:xfrm>
            <a:off x="4201098" y="3519072"/>
            <a:ext cx="0" cy="756664"/>
          </a:xfrm>
          <a:prstGeom prst="line">
            <a:avLst/>
          </a:prstGeom>
          <a:ln>
            <a:solidFill>
              <a:schemeClr val="bg1"/>
            </a:solidFill>
          </a:ln>
        </p:spPr>
      </p:cxn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790" y="4758315"/>
            <a:ext cx="2133600" cy="273844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rgbClr val="7F7F7F"/>
                </a:solidFill>
              </a:defRPr>
            </a:lvl1pPr>
          </a:lstStyle>
          <a:p>
            <a:fld id="{C15E4355-C1EE-2A42-B28B-63C6333920E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-17862" y="0"/>
            <a:ext cx="9161861" cy="5143500"/>
          </a:xfrm>
          <a:prstGeom prst="rect">
            <a:avLst/>
          </a:prstGeom>
          <a:noFill/>
          <a:ln w="76200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2018-03-19-PHOTO-00000194.jpg">
            <a:extLst>
              <a:ext uri="{FF2B5EF4-FFF2-40B4-BE49-F238E27FC236}">
                <a16:creationId xmlns:a16="http://schemas.microsoft.com/office/drawing/2014/main" id="{73564EBC-A57E-7A4F-8BC2-94C1CF82C5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" r="13391" b="3668"/>
          <a:stretch/>
        </p:blipFill>
        <p:spPr>
          <a:xfrm>
            <a:off x="4950283" y="840992"/>
            <a:ext cx="2379003" cy="394813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D3E4F82-2E37-1047-85EC-2B61EF334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84" y="968200"/>
            <a:ext cx="2592072" cy="352130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DF1D81F-5031-F748-839A-71F2F741051F}"/>
              </a:ext>
            </a:extLst>
          </p:cNvPr>
          <p:cNvSpPr txBox="1"/>
          <p:nvPr/>
        </p:nvSpPr>
        <p:spPr>
          <a:xfrm>
            <a:off x="2817664" y="1006757"/>
            <a:ext cx="1160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254061"/>
                </a:solidFill>
                <a:latin typeface="Franklin Gothic Medium Cond" panose="020B0606030402020204" pitchFamily="34" charset="0"/>
              </a:rPr>
              <a:t>Producto en Chile: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F8D06C61-86CF-4443-8323-29AAFC6D9891}"/>
              </a:ext>
            </a:extLst>
          </p:cNvPr>
          <p:cNvCxnSpPr/>
          <p:nvPr/>
        </p:nvCxnSpPr>
        <p:spPr>
          <a:xfrm flipH="1" flipV="1">
            <a:off x="2458721" y="1855041"/>
            <a:ext cx="549061" cy="258671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D013EDD-B538-9F4E-9321-4EFA67B08830}"/>
              </a:ext>
            </a:extLst>
          </p:cNvPr>
          <p:cNvSpPr txBox="1"/>
          <p:nvPr/>
        </p:nvSpPr>
        <p:spPr>
          <a:xfrm>
            <a:off x="2951529" y="2132518"/>
            <a:ext cx="14526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>
                <a:latin typeface="Franklin Gothic Medium Cond" panose="020B0606030402020204" pitchFamily="34" charset="0"/>
              </a:rPr>
              <a:t>Etiquetado claro y visible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CEEC500-477D-6D47-8100-AAB9B1D49893}"/>
              </a:ext>
            </a:extLst>
          </p:cNvPr>
          <p:cNvSpPr txBox="1"/>
          <p:nvPr/>
        </p:nvSpPr>
        <p:spPr>
          <a:xfrm>
            <a:off x="3568417" y="2728852"/>
            <a:ext cx="1240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Franklin Gothic Medium Cond" panose="020B0606030402020204" pitchFamily="34" charset="0"/>
              </a:rPr>
              <a:t>Etiquetado frontal engañoso con el sistema (</a:t>
            </a:r>
            <a:r>
              <a:rPr lang="es-MX" sz="1200" dirty="0" err="1">
                <a:solidFill>
                  <a:schemeClr val="tx2">
                    <a:lumMod val="75000"/>
                  </a:schemeClr>
                </a:solidFill>
                <a:latin typeface="Franklin Gothic Medium Cond" panose="020B0606030402020204" pitchFamily="34" charset="0"/>
              </a:rPr>
              <a:t>GDAs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Franklin Gothic Medium Cond" panose="020B0606030402020204" pitchFamily="34" charset="0"/>
              </a:rPr>
              <a:t>)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F162FB6-6A37-4C4E-9C82-F644F8FF90F8}"/>
              </a:ext>
            </a:extLst>
          </p:cNvPr>
          <p:cNvSpPr txBox="1"/>
          <p:nvPr/>
        </p:nvSpPr>
        <p:spPr>
          <a:xfrm>
            <a:off x="8063297" y="2495722"/>
            <a:ext cx="1021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Franklin Gothic Medium Cond" panose="020B0606030402020204" pitchFamily="34" charset="0"/>
              </a:rPr>
              <a:t>Uso de personajes de dibujos animados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9574777-810A-5A43-8887-0844804D02E1}"/>
              </a:ext>
            </a:extLst>
          </p:cNvPr>
          <p:cNvSpPr txBox="1"/>
          <p:nvPr/>
        </p:nvSpPr>
        <p:spPr>
          <a:xfrm>
            <a:off x="7775444" y="4020657"/>
            <a:ext cx="1281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Franklin Gothic Medium Cond" panose="020B0606030402020204" pitchFamily="34" charset="0"/>
              </a:rPr>
              <a:t>Avalado por ligas deportivas.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49A8FB7-E569-2840-BC33-264F2E06EB1A}"/>
              </a:ext>
            </a:extLst>
          </p:cNvPr>
          <p:cNvSpPr txBox="1"/>
          <p:nvPr/>
        </p:nvSpPr>
        <p:spPr>
          <a:xfrm>
            <a:off x="3568417" y="4017376"/>
            <a:ext cx="1099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Franklin Gothic Medium Cond" panose="020B0606030402020204" pitchFamily="34" charset="0"/>
              </a:rPr>
              <a:t>GDA- con base en el consumo de 92g de azúcar/día</a:t>
            </a: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4169F272-2801-2E46-B2A0-F0F67985A224}"/>
              </a:ext>
            </a:extLst>
          </p:cNvPr>
          <p:cNvCxnSpPr>
            <a:cxnSpLocks/>
          </p:cNvCxnSpPr>
          <p:nvPr/>
        </p:nvCxnSpPr>
        <p:spPr>
          <a:xfrm flipH="1" flipV="1">
            <a:off x="6648062" y="2939143"/>
            <a:ext cx="1382999" cy="12972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4E09D71F-17AE-6A41-B02E-856D1E97EB94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6833714" y="4251490"/>
            <a:ext cx="941730" cy="333658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51475675-A5F3-0A43-99EA-6AD2FAD3AE6B}"/>
              </a:ext>
            </a:extLst>
          </p:cNvPr>
          <p:cNvCxnSpPr/>
          <p:nvPr/>
        </p:nvCxnSpPr>
        <p:spPr>
          <a:xfrm>
            <a:off x="4257226" y="3420213"/>
            <a:ext cx="693057" cy="67804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39C3CB42-D8EA-2D47-B953-FF94DF99E268}"/>
              </a:ext>
            </a:extLst>
          </p:cNvPr>
          <p:cNvSpPr txBox="1"/>
          <p:nvPr/>
        </p:nvSpPr>
        <p:spPr>
          <a:xfrm>
            <a:off x="7460580" y="884288"/>
            <a:ext cx="1596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254061"/>
                </a:solidFill>
                <a:latin typeface="Franklin Gothic Medium Cond" panose="020B0606030402020204" pitchFamily="34" charset="0"/>
              </a:rPr>
              <a:t>Producto in México: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5DB2ACB4-7BFE-7B49-A34F-5123DF3B5FC8}"/>
              </a:ext>
            </a:extLst>
          </p:cNvPr>
          <p:cNvSpPr txBox="1"/>
          <p:nvPr/>
        </p:nvSpPr>
        <p:spPr>
          <a:xfrm>
            <a:off x="655610" y="4383211"/>
            <a:ext cx="1469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Franklin Gothic Medium Cond" panose="020B0606030402020204" pitchFamily="34" charset="0"/>
              </a:rPr>
              <a:t>Se prohíbe el uso de personajes de dibujos animados</a:t>
            </a:r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4C8C718B-9B47-1A44-8F0B-95F14D025718}"/>
              </a:ext>
            </a:extLst>
          </p:cNvPr>
          <p:cNvCxnSpPr>
            <a:cxnSpLocks/>
          </p:cNvCxnSpPr>
          <p:nvPr/>
        </p:nvCxnSpPr>
        <p:spPr>
          <a:xfrm flipH="1">
            <a:off x="7083945" y="2132519"/>
            <a:ext cx="691499" cy="26194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86126CFE-4B67-7846-B15B-F967DFE063C0}"/>
              </a:ext>
            </a:extLst>
          </p:cNvPr>
          <p:cNvSpPr txBox="1"/>
          <p:nvPr/>
        </p:nvSpPr>
        <p:spPr>
          <a:xfrm>
            <a:off x="7811576" y="1958233"/>
            <a:ext cx="1021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Franklin Gothic Medium Cond" panose="020B0606030402020204" pitchFamily="34" charset="0"/>
              </a:rPr>
              <a:t>regalos</a:t>
            </a:r>
          </a:p>
        </p:txBody>
      </p:sp>
      <p:sp>
        <p:nvSpPr>
          <p:cNvPr id="30" name="Título 4">
            <a:extLst>
              <a:ext uri="{FF2B5EF4-FFF2-40B4-BE49-F238E27FC236}">
                <a16:creationId xmlns:a16="http://schemas.microsoft.com/office/drawing/2014/main" id="{E88D6D96-1C1D-C945-99F1-5145D467B1FD}"/>
              </a:ext>
            </a:extLst>
          </p:cNvPr>
          <p:cNvSpPr txBox="1">
            <a:spLocks/>
          </p:cNvSpPr>
          <p:nvPr/>
        </p:nvSpPr>
        <p:spPr>
          <a:xfrm>
            <a:off x="265504" y="127958"/>
            <a:ext cx="6568210" cy="381255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0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Avances en la regulación de estrategias de mercadotecnia dirigidas a niños en Chile</a:t>
            </a:r>
          </a:p>
        </p:txBody>
      </p:sp>
    </p:spTree>
    <p:extLst>
      <p:ext uri="{BB962C8B-B14F-4D97-AF65-F5344CB8AC3E}">
        <p14:creationId xmlns:p14="http://schemas.microsoft.com/office/powerpoint/2010/main" val="3592414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32C968-2462-4EB6-ACAA-D4F43E1F1F5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108765" y="1042348"/>
            <a:ext cx="6057537" cy="3941762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sz="2000" dirty="0" err="1">
                <a:latin typeface="Franklin Gothic Medium Cond" panose="020B0606030402020204" pitchFamily="34" charset="0"/>
              </a:rPr>
              <a:t>Ampliar</a:t>
            </a:r>
            <a:r>
              <a:rPr lang="en-US" sz="2000" dirty="0">
                <a:latin typeface="Franklin Gothic Medium Cond" panose="020B0606030402020204" pitchFamily="34" charset="0"/>
              </a:rPr>
              <a:t> </a:t>
            </a:r>
            <a:r>
              <a:rPr lang="en-US" sz="2000" dirty="0" err="1">
                <a:latin typeface="Franklin Gothic Medium Cond" panose="020B0606030402020204" pitchFamily="34" charset="0"/>
              </a:rPr>
              <a:t>definición</a:t>
            </a:r>
            <a:r>
              <a:rPr lang="en-US" sz="2000" dirty="0">
                <a:latin typeface="Franklin Gothic Medium Cond" panose="020B0606030402020204" pitchFamily="34" charset="0"/>
              </a:rPr>
              <a:t> de </a:t>
            </a:r>
            <a:r>
              <a:rPr lang="es-ES" sz="2000" dirty="0">
                <a:latin typeface="Franklin Gothic Medium Cond" panose="020B0606030402020204" pitchFamily="34" charset="0"/>
              </a:rPr>
              <a:t>niñez  (&gt;16-18 años)</a:t>
            </a: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s-ES" sz="5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s-ES" sz="2000" dirty="0">
                <a:latin typeface="Franklin Gothic Medium Cond" panose="020B0606030402020204" pitchFamily="34" charset="0"/>
              </a:rPr>
              <a:t>Regular todos los medios de comunicación</a:t>
            </a:r>
            <a:endParaRPr lang="en-US" sz="20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n-US" sz="5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s-ES" sz="2000" dirty="0">
                <a:latin typeface="Franklin Gothic Medium Cond" panose="020B0606030402020204" pitchFamily="34" charset="0"/>
              </a:rPr>
              <a:t>Revisar y establecer criterios nutrimentales basados en recomendaciones de OMS y OPS.</a:t>
            </a: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s-MX" sz="5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sz="2000" dirty="0" err="1">
                <a:latin typeface="Franklin Gothic Medium Cond" panose="020B0606030402020204" pitchFamily="34" charset="0"/>
              </a:rPr>
              <a:t>Prohibir</a:t>
            </a:r>
            <a:r>
              <a:rPr lang="en-US" sz="2000" dirty="0">
                <a:latin typeface="Franklin Gothic Medium Cond" panose="020B0606030402020204" pitchFamily="34" charset="0"/>
              </a:rPr>
              <a:t> </a:t>
            </a:r>
            <a:r>
              <a:rPr lang="en-US" sz="2000" dirty="0" err="1">
                <a:latin typeface="Franklin Gothic Medium Cond" panose="020B0606030402020204" pitchFamily="34" charset="0"/>
              </a:rPr>
              <a:t>todas</a:t>
            </a:r>
            <a:r>
              <a:rPr lang="en-US" sz="2000" dirty="0">
                <a:latin typeface="Franklin Gothic Medium Cond" panose="020B0606030402020204" pitchFamily="34" charset="0"/>
              </a:rPr>
              <a:t> las </a:t>
            </a:r>
            <a:r>
              <a:rPr lang="en-US" sz="2000" dirty="0" err="1">
                <a:latin typeface="Franklin Gothic Medium Cond" panose="020B0606030402020204" pitchFamily="34" charset="0"/>
              </a:rPr>
              <a:t>estrategias</a:t>
            </a:r>
            <a:r>
              <a:rPr lang="en-US" sz="2000" dirty="0">
                <a:latin typeface="Franklin Gothic Medium Cond" panose="020B0606030402020204" pitchFamily="34" charset="0"/>
              </a:rPr>
              <a:t> de </a:t>
            </a:r>
            <a:r>
              <a:rPr lang="en-US" sz="2000" dirty="0" err="1">
                <a:latin typeface="Franklin Gothic Medium Cond" panose="020B0606030402020204" pitchFamily="34" charset="0"/>
              </a:rPr>
              <a:t>promoción</a:t>
            </a:r>
            <a:r>
              <a:rPr lang="en-US" sz="2000" dirty="0">
                <a:latin typeface="Franklin Gothic Medium Cond" panose="020B0606030402020204" pitchFamily="34" charset="0"/>
              </a:rPr>
              <a:t> </a:t>
            </a:r>
            <a:r>
              <a:rPr lang="en-US" sz="2000" dirty="0" err="1">
                <a:latin typeface="Franklin Gothic Medium Cond" panose="020B0606030402020204" pitchFamily="34" charset="0"/>
              </a:rPr>
              <a:t>dirigidas</a:t>
            </a:r>
            <a:r>
              <a:rPr lang="en-US" sz="2000" dirty="0">
                <a:latin typeface="Franklin Gothic Medium Cond" panose="020B0606030402020204" pitchFamily="34" charset="0"/>
              </a:rPr>
              <a:t> a </a:t>
            </a:r>
            <a:r>
              <a:rPr lang="en-US" sz="2000" dirty="0" err="1">
                <a:latin typeface="Franklin Gothic Medium Cond" panose="020B0606030402020204" pitchFamily="34" charset="0"/>
              </a:rPr>
              <a:t>menores</a:t>
            </a:r>
            <a:r>
              <a:rPr lang="en-US" sz="2000" dirty="0">
                <a:latin typeface="Franklin Gothic Medium Cond" panose="020B0606030402020204" pitchFamily="34" charset="0"/>
              </a:rPr>
              <a:t>.</a:t>
            </a: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n-US" sz="5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s-ES" sz="2000" dirty="0">
                <a:latin typeface="Franklin Gothic Medium Cond" panose="020B0606030402020204" pitchFamily="34" charset="0"/>
              </a:rPr>
              <a:t>Ampliar horarios de regulación todos los días (7-22 </a:t>
            </a:r>
            <a:r>
              <a:rPr lang="es-ES" sz="2000" dirty="0" err="1">
                <a:latin typeface="Franklin Gothic Medium Cond" panose="020B0606030402020204" pitchFamily="34" charset="0"/>
              </a:rPr>
              <a:t>hrs</a:t>
            </a:r>
            <a:r>
              <a:rPr lang="es-ES" sz="2000" dirty="0">
                <a:latin typeface="Franklin Gothic Medium Cond" panose="020B0606030402020204" pitchFamily="34" charset="0"/>
              </a:rPr>
              <a:t>) </a:t>
            </a: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s-ES" sz="5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s-ES" sz="2000" dirty="0">
                <a:latin typeface="Franklin Gothic Medium Cond" panose="020B0606030402020204" pitchFamily="34" charset="0"/>
              </a:rPr>
              <a:t>Regulación con base en horario NO porcentaje de audiencia.</a:t>
            </a:r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338E0954-8DCC-6547-A106-859FA49C0BED}"/>
              </a:ext>
            </a:extLst>
          </p:cNvPr>
          <p:cNvSpPr txBox="1">
            <a:spLocks/>
          </p:cNvSpPr>
          <p:nvPr/>
        </p:nvSpPr>
        <p:spPr>
          <a:xfrm>
            <a:off x="3086463" y="158755"/>
            <a:ext cx="8229600" cy="6281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36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Recomendaciones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023E5A1-70EC-A449-BABD-54CEC9D28C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07"/>
          <a:stretch/>
        </p:blipFill>
        <p:spPr>
          <a:xfrm>
            <a:off x="0" y="0"/>
            <a:ext cx="28578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94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/>
          <p:cNvGrpSpPr/>
          <p:nvPr/>
        </p:nvGrpSpPr>
        <p:grpSpPr>
          <a:xfrm>
            <a:off x="303216" y="1233267"/>
            <a:ext cx="8569128" cy="3506675"/>
            <a:chOff x="303216" y="1233267"/>
            <a:chExt cx="8569128" cy="3506675"/>
          </a:xfrm>
        </p:grpSpPr>
        <p:grpSp>
          <p:nvGrpSpPr>
            <p:cNvPr id="16" name="Agrupar 15"/>
            <p:cNvGrpSpPr/>
            <p:nvPr/>
          </p:nvGrpSpPr>
          <p:grpSpPr>
            <a:xfrm>
              <a:off x="739346" y="1407731"/>
              <a:ext cx="7380704" cy="3226190"/>
              <a:chOff x="617426" y="1407731"/>
              <a:chExt cx="7380704" cy="3226190"/>
            </a:xfrm>
          </p:grpSpPr>
          <p:grpSp>
            <p:nvGrpSpPr>
              <p:cNvPr id="15" name="Agrupar 14"/>
              <p:cNvGrpSpPr/>
              <p:nvPr/>
            </p:nvGrpSpPr>
            <p:grpSpPr>
              <a:xfrm>
                <a:off x="703736" y="1407731"/>
                <a:ext cx="7294394" cy="1213104"/>
                <a:chOff x="703736" y="1407731"/>
                <a:chExt cx="7294394" cy="1213104"/>
              </a:xfrm>
            </p:grpSpPr>
            <p:pic>
              <p:nvPicPr>
                <p:cNvPr id="2" name="Imagen 1" descr="SELLOSchile.pn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03170" y="1407731"/>
                  <a:ext cx="5394960" cy="1213104"/>
                </a:xfrm>
                <a:prstGeom prst="rect">
                  <a:avLst/>
                </a:prstGeom>
              </p:spPr>
            </p:pic>
            <p:sp>
              <p:nvSpPr>
                <p:cNvPr id="3" name="CuadroTexto 2"/>
                <p:cNvSpPr txBox="1"/>
                <p:nvPr/>
              </p:nvSpPr>
              <p:spPr>
                <a:xfrm>
                  <a:off x="703736" y="1447082"/>
                  <a:ext cx="102467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2000" dirty="0">
                      <a:solidFill>
                        <a:srgbClr val="860052"/>
                      </a:solidFill>
                      <a:latin typeface="Franklin Gothic Medium Cond" panose="020B0606030402020204" pitchFamily="34" charset="0"/>
                    </a:rPr>
                    <a:t>Chile:</a:t>
                  </a:r>
                </a:p>
              </p:txBody>
            </p:sp>
          </p:grpSp>
          <p:sp>
            <p:nvSpPr>
              <p:cNvPr id="4" name="CuadroTexto 3"/>
              <p:cNvSpPr txBox="1"/>
              <p:nvPr/>
            </p:nvSpPr>
            <p:spPr>
              <a:xfrm>
                <a:off x="617426" y="3089958"/>
                <a:ext cx="9124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2000" dirty="0">
                    <a:solidFill>
                      <a:srgbClr val="860052"/>
                    </a:solidFill>
                    <a:latin typeface="Franklin Gothic Medium Cond" panose="020B0606030402020204" pitchFamily="34" charset="0"/>
                  </a:rPr>
                  <a:t>México:</a:t>
                </a:r>
              </a:p>
            </p:txBody>
          </p:sp>
          <p:pic>
            <p:nvPicPr>
              <p:cNvPr id="12" name="Imagen 11" descr="ejemplo-porcentaje-408x123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8510" y="3000065"/>
                <a:ext cx="5419619" cy="1633856"/>
              </a:xfrm>
              <a:prstGeom prst="rect">
                <a:avLst/>
              </a:prstGeom>
            </p:spPr>
          </p:pic>
        </p:grpSp>
        <p:sp>
          <p:nvSpPr>
            <p:cNvPr id="14" name="Rectángulo 13"/>
            <p:cNvSpPr/>
            <p:nvPr/>
          </p:nvSpPr>
          <p:spPr>
            <a:xfrm>
              <a:off x="303216" y="1233267"/>
              <a:ext cx="8569128" cy="3506675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9" name="Imagen 18" descr="downloa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31" y="1932318"/>
            <a:ext cx="1127895" cy="764324"/>
          </a:xfrm>
          <a:prstGeom prst="rect">
            <a:avLst/>
          </a:prstGeom>
        </p:spPr>
      </p:pic>
      <p:pic>
        <p:nvPicPr>
          <p:cNvPr id="20" name="Imagen 19" descr="downloa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30" y="3572731"/>
            <a:ext cx="1127895" cy="702862"/>
          </a:xfrm>
          <a:prstGeom prst="rect">
            <a:avLst/>
          </a:prstGeom>
        </p:spPr>
      </p:pic>
      <p:sp>
        <p:nvSpPr>
          <p:cNvPr id="18" name="Título 4">
            <a:extLst>
              <a:ext uri="{FF2B5EF4-FFF2-40B4-BE49-F238E27FC236}">
                <a16:creationId xmlns:a16="http://schemas.microsoft.com/office/drawing/2014/main" id="{6770A384-4149-A34D-85EE-82615203C7A0}"/>
              </a:ext>
            </a:extLst>
          </p:cNvPr>
          <p:cNvSpPr txBox="1">
            <a:spLocks/>
          </p:cNvSpPr>
          <p:nvPr/>
        </p:nvSpPr>
        <p:spPr>
          <a:xfrm>
            <a:off x="220698" y="472050"/>
            <a:ext cx="8222100" cy="838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4.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Modificar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 el actual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etiquetado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 frontal de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alimentos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s-ES" sz="20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con base en las recomendaciones de expertos en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nutrición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 y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salud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7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0" y="691374"/>
            <a:ext cx="9144000" cy="537352"/>
          </a:xfrm>
          <a:prstGeom prst="rect">
            <a:avLst/>
          </a:prstGeom>
          <a:solidFill>
            <a:srgbClr val="20386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BFB965-E34B-DF46-9B90-7BDE135F7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12" y="2145714"/>
            <a:ext cx="3214764" cy="102219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CD2A5EE-E6CB-D741-97E7-59AFAA5D3B5D}"/>
              </a:ext>
            </a:extLst>
          </p:cNvPr>
          <p:cNvSpPr txBox="1"/>
          <p:nvPr/>
        </p:nvSpPr>
        <p:spPr>
          <a:xfrm>
            <a:off x="3971580" y="1489320"/>
            <a:ext cx="3958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Franklin Gothic Medium Cond" panose="020B0606030402020204" pitchFamily="34" charset="0"/>
              </a:rPr>
              <a:t>Comité de expertos académicos </a:t>
            </a:r>
            <a:r>
              <a:rPr lang="es-MX" dirty="0">
                <a:solidFill>
                  <a:schemeClr val="accent1"/>
                </a:solidFill>
                <a:latin typeface="Franklin Gothic Medium Cond" panose="020B0606030402020204" pitchFamily="34" charset="0"/>
              </a:rPr>
              <a:t>nacionales</a:t>
            </a:r>
            <a:r>
              <a:rPr lang="es-MX" dirty="0">
                <a:latin typeface="Franklin Gothic Medium Cond" panose="020B0606030402020204" pitchFamily="34" charset="0"/>
              </a:rPr>
              <a:t> en etiquetado frontal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09C13AF-FBC4-2340-811E-691069C9D527}"/>
              </a:ext>
            </a:extLst>
          </p:cNvPr>
          <p:cNvSpPr txBox="1"/>
          <p:nvPr/>
        </p:nvSpPr>
        <p:spPr>
          <a:xfrm>
            <a:off x="3936854" y="2336713"/>
            <a:ext cx="463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Franklin Gothic Medium Cond" panose="020B0606030402020204" pitchFamily="34" charset="0"/>
              </a:rPr>
              <a:t>Consejo </a:t>
            </a:r>
            <a:r>
              <a:rPr lang="es-MX" dirty="0">
                <a:solidFill>
                  <a:schemeClr val="accent1"/>
                </a:solidFill>
                <a:latin typeface="Franklin Gothic Medium Cond" panose="020B0606030402020204" pitchFamily="34" charset="0"/>
              </a:rPr>
              <a:t>Consultivo Internacional </a:t>
            </a:r>
            <a:r>
              <a:rPr lang="es-MX" dirty="0">
                <a:latin typeface="Franklin Gothic Medium Cond" panose="020B0606030402020204" pitchFamily="34" charset="0"/>
              </a:rPr>
              <a:t>en etiquetado frontal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758020D-C081-1C4D-B195-2A399877A290}"/>
              </a:ext>
            </a:extLst>
          </p:cNvPr>
          <p:cNvSpPr txBox="1"/>
          <p:nvPr/>
        </p:nvSpPr>
        <p:spPr>
          <a:xfrm>
            <a:off x="3962673" y="3256835"/>
            <a:ext cx="4604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Franklin Gothic Medium Cond" panose="020B0606030402020204" pitchFamily="34" charset="0"/>
              </a:rPr>
              <a:t>Consejo </a:t>
            </a:r>
            <a:r>
              <a:rPr lang="es-MX" dirty="0">
                <a:solidFill>
                  <a:schemeClr val="accent1"/>
                </a:solidFill>
                <a:latin typeface="Franklin Gothic Medium Cond" panose="020B0606030402020204" pitchFamily="34" charset="0"/>
              </a:rPr>
              <a:t>Internacional de Implementación</a:t>
            </a:r>
            <a:r>
              <a:rPr lang="es-MX" dirty="0">
                <a:latin typeface="Franklin Gothic Medium Cond" panose="020B0606030402020204" pitchFamily="34" charset="0"/>
              </a:rPr>
              <a:t> en etiquetado frontal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E94E165-B8A2-1249-8499-CCB3BB32F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12" y="1362444"/>
            <a:ext cx="3269612" cy="104218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60B2CCE-9614-8845-B8C3-4D961C3EB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957" y="3017735"/>
            <a:ext cx="1729968" cy="114177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90401D5-34F9-5B45-B19D-B637095CEA52}"/>
              </a:ext>
            </a:extLst>
          </p:cNvPr>
          <p:cNvSpPr txBox="1"/>
          <p:nvPr/>
        </p:nvSpPr>
        <p:spPr>
          <a:xfrm>
            <a:off x="343124" y="771912"/>
            <a:ext cx="588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Grupos técnicos de expertos convocados por la Secretaría de Salud 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D8840C07-35D7-5D45-9C64-D983636CA635}"/>
              </a:ext>
            </a:extLst>
          </p:cNvPr>
          <p:cNvCxnSpPr>
            <a:cxnSpLocks/>
          </p:cNvCxnSpPr>
          <p:nvPr/>
        </p:nvCxnSpPr>
        <p:spPr>
          <a:xfrm>
            <a:off x="395212" y="2233187"/>
            <a:ext cx="80275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85E178D9-68DD-B842-AE79-CBF0433BF5B9}"/>
              </a:ext>
            </a:extLst>
          </p:cNvPr>
          <p:cNvCxnSpPr>
            <a:cxnSpLocks/>
          </p:cNvCxnSpPr>
          <p:nvPr/>
        </p:nvCxnSpPr>
        <p:spPr>
          <a:xfrm>
            <a:off x="374282" y="3057195"/>
            <a:ext cx="80275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F710091-3889-2E47-872B-A729E8522A28}"/>
              </a:ext>
            </a:extLst>
          </p:cNvPr>
          <p:cNvCxnSpPr>
            <a:cxnSpLocks/>
          </p:cNvCxnSpPr>
          <p:nvPr/>
        </p:nvCxnSpPr>
        <p:spPr>
          <a:xfrm>
            <a:off x="383426" y="4077731"/>
            <a:ext cx="802757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 descr="download.jpg">
            <a:extLst>
              <a:ext uri="{FF2B5EF4-FFF2-40B4-BE49-F238E27FC236}">
                <a16:creationId xmlns:a16="http://schemas.microsoft.com/office/drawing/2014/main" id="{04487AC3-DF0F-604B-8D03-FE65DEB38C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10" y="4238803"/>
            <a:ext cx="465365" cy="586359"/>
          </a:xfrm>
          <a:prstGeom prst="rect">
            <a:avLst/>
          </a:prstGeom>
        </p:spPr>
      </p:pic>
      <p:pic>
        <p:nvPicPr>
          <p:cNvPr id="17" name="Imagen 16" descr="Logo SMO.jpeg">
            <a:extLst>
              <a:ext uri="{FF2B5EF4-FFF2-40B4-BE49-F238E27FC236}">
                <a16:creationId xmlns:a16="http://schemas.microsoft.com/office/drawing/2014/main" id="{EA1D7CDD-3C49-F84D-9A3F-B4EF78F1F0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09" y="4339263"/>
            <a:ext cx="670265" cy="381373"/>
          </a:xfrm>
          <a:prstGeom prst="rect">
            <a:avLst/>
          </a:prstGeom>
        </p:spPr>
      </p:pic>
      <p:pic>
        <p:nvPicPr>
          <p:cNvPr id="18" name="Imagen 17" descr="download.jpg">
            <a:extLst>
              <a:ext uri="{FF2B5EF4-FFF2-40B4-BE49-F238E27FC236}">
                <a16:creationId xmlns:a16="http://schemas.microsoft.com/office/drawing/2014/main" id="{0715E537-24B8-2D40-9ABB-49261AADC9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897" y="4255243"/>
            <a:ext cx="651977" cy="612134"/>
          </a:xfrm>
          <a:prstGeom prst="rect">
            <a:avLst/>
          </a:prstGeom>
        </p:spPr>
      </p:pic>
      <p:pic>
        <p:nvPicPr>
          <p:cNvPr id="19" name="Imagen 18" descr="amesi.png">
            <a:extLst>
              <a:ext uri="{FF2B5EF4-FFF2-40B4-BE49-F238E27FC236}">
                <a16:creationId xmlns:a16="http://schemas.microsoft.com/office/drawing/2014/main" id="{9884F7C1-8A30-0F43-BF6B-1F02283DAB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771" y="4329886"/>
            <a:ext cx="673337" cy="336554"/>
          </a:xfrm>
          <a:prstGeom prst="rect">
            <a:avLst/>
          </a:prstGeom>
        </p:spPr>
      </p:pic>
      <p:pic>
        <p:nvPicPr>
          <p:cNvPr id="20" name="Imagen 19" descr="CLAS logo esp hi res v2.png">
            <a:extLst>
              <a:ext uri="{FF2B5EF4-FFF2-40B4-BE49-F238E27FC236}">
                <a16:creationId xmlns:a16="http://schemas.microsoft.com/office/drawing/2014/main" id="{F0381AA3-6E74-B846-8FE7-80A6E76695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81" y="4308667"/>
            <a:ext cx="1249949" cy="419294"/>
          </a:xfrm>
          <a:prstGeom prst="rect">
            <a:avLst/>
          </a:prstGeom>
        </p:spPr>
      </p:pic>
      <p:pic>
        <p:nvPicPr>
          <p:cNvPr id="21" name="Imagen 20" descr="customer-6.jpg">
            <a:extLst>
              <a:ext uri="{FF2B5EF4-FFF2-40B4-BE49-F238E27FC236}">
                <a16:creationId xmlns:a16="http://schemas.microsoft.com/office/drawing/2014/main" id="{F3C6D641-3AA5-114B-8EED-70A234B46A6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" r="60352" b="7823"/>
          <a:stretch/>
        </p:blipFill>
        <p:spPr>
          <a:xfrm>
            <a:off x="4811697" y="4222678"/>
            <a:ext cx="644645" cy="616417"/>
          </a:xfrm>
          <a:prstGeom prst="rect">
            <a:avLst/>
          </a:prstGeom>
        </p:spPr>
      </p:pic>
      <p:pic>
        <p:nvPicPr>
          <p:cNvPr id="22" name="Imagen 21" descr="LOGO ALTA RESOL. APM.2.jpeg">
            <a:extLst>
              <a:ext uri="{FF2B5EF4-FFF2-40B4-BE49-F238E27FC236}">
                <a16:creationId xmlns:a16="http://schemas.microsoft.com/office/drawing/2014/main" id="{DECB2138-819B-D94E-9F76-EA4223FBA7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560" y="4339263"/>
            <a:ext cx="691181" cy="390949"/>
          </a:xfrm>
          <a:prstGeom prst="rect">
            <a:avLst/>
          </a:prstGeom>
        </p:spPr>
      </p:pic>
      <p:pic>
        <p:nvPicPr>
          <p:cNvPr id="23" name="Imagen 22" descr="cropped-banner13.png">
            <a:extLst>
              <a:ext uri="{FF2B5EF4-FFF2-40B4-BE49-F238E27FC236}">
                <a16:creationId xmlns:a16="http://schemas.microsoft.com/office/drawing/2014/main" id="{3A7C36A9-F1F1-5A4E-A555-CC2F9B99BA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684" y="4131482"/>
            <a:ext cx="1058747" cy="480509"/>
          </a:xfrm>
          <a:prstGeom prst="rect">
            <a:avLst/>
          </a:prstGeom>
        </p:spPr>
      </p:pic>
      <p:pic>
        <p:nvPicPr>
          <p:cNvPr id="24" name="Imagen 23" descr="download.jpg">
            <a:extLst>
              <a:ext uri="{FF2B5EF4-FFF2-40B4-BE49-F238E27FC236}">
                <a16:creationId xmlns:a16="http://schemas.microsoft.com/office/drawing/2014/main" id="{E9CEEF9A-89D9-004F-B053-8DC80FB113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947" y="4308667"/>
            <a:ext cx="1136260" cy="397691"/>
          </a:xfrm>
          <a:prstGeom prst="rect">
            <a:avLst/>
          </a:prstGeom>
        </p:spPr>
      </p:pic>
      <p:pic>
        <p:nvPicPr>
          <p:cNvPr id="25" name="Imagen 24" descr="download.jpg">
            <a:extLst>
              <a:ext uri="{FF2B5EF4-FFF2-40B4-BE49-F238E27FC236}">
                <a16:creationId xmlns:a16="http://schemas.microsoft.com/office/drawing/2014/main" id="{859F5FFB-DEE4-6F4A-AFF5-E16AFA18DF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293" y="4612269"/>
            <a:ext cx="1020587" cy="340196"/>
          </a:xfrm>
          <a:prstGeom prst="rect">
            <a:avLst/>
          </a:prstGeom>
        </p:spPr>
      </p:pic>
      <p:pic>
        <p:nvPicPr>
          <p:cNvPr id="26" name="Imagen 25" descr="download.png">
            <a:extLst>
              <a:ext uri="{FF2B5EF4-FFF2-40B4-BE49-F238E27FC236}">
                <a16:creationId xmlns:a16="http://schemas.microsoft.com/office/drawing/2014/main" id="{9F1F93CB-B754-2240-BA16-B846A590EC6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320" y="4272255"/>
            <a:ext cx="761027" cy="53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11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-11092"/>
            <a:ext cx="9144000" cy="52159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71" y="1230161"/>
            <a:ext cx="7735658" cy="315945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FFFF">
                <a:tint val="45000"/>
                <a:satMod val="400000"/>
              </a:srgbClr>
            </a:duotone>
            <a:lum bright="100000"/>
          </a:blip>
          <a:stretch>
            <a:fillRect/>
          </a:stretch>
        </p:blipFill>
        <p:spPr>
          <a:xfrm>
            <a:off x="2372999" y="1563632"/>
            <a:ext cx="1009172" cy="43088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clrChange>
              <a:clrFrom>
                <a:srgbClr val="2B9FA7"/>
              </a:clrFrom>
              <a:clrTo>
                <a:srgbClr val="2B9FA7">
                  <a:alpha val="0"/>
                </a:srgbClr>
              </a:clrTo>
            </a:clrChange>
            <a:duotone>
              <a:prstClr val="black"/>
              <a:srgbClr val="FFFFFF">
                <a:tint val="45000"/>
                <a:satMod val="400000"/>
              </a:srgbClr>
            </a:duotone>
            <a:lum bright="100000"/>
          </a:blip>
          <a:stretch>
            <a:fillRect/>
          </a:stretch>
        </p:blipFill>
        <p:spPr>
          <a:xfrm>
            <a:off x="3779311" y="2143124"/>
            <a:ext cx="565503" cy="63599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2374" y="2168396"/>
            <a:ext cx="492152" cy="59544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1652" y="2168156"/>
            <a:ext cx="441984" cy="595715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578278" y="4409180"/>
            <a:ext cx="2169924" cy="727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25" dirty="0">
                <a:latin typeface="Century Gothic"/>
                <a:cs typeface="Century Gothic"/>
              </a:rPr>
              <a:t>El etiquetado frontal debe basarse en recomendaciones internacionales y nacionales de salud, OMS, OPS, ANM y las recomendaciones nutrimentales mexicanas INNCMNSZ. </a:t>
            </a:r>
            <a:endParaRPr lang="es-ES" sz="825" dirty="0">
              <a:latin typeface="Century Gothic"/>
              <a:cs typeface="Century Gothic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981449" y="3727208"/>
            <a:ext cx="1768844" cy="49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863" dirty="0">
                <a:solidFill>
                  <a:srgbClr val="000000"/>
                </a:solidFill>
                <a:latin typeface="Century Gothic"/>
                <a:cs typeface="Century Gothic"/>
              </a:rPr>
              <a:t>Un grupo libre de conflictos</a:t>
            </a:r>
          </a:p>
          <a:p>
            <a:pPr algn="ctr"/>
            <a:r>
              <a:rPr lang="es-MX" sz="863" dirty="0">
                <a:solidFill>
                  <a:srgbClr val="000000"/>
                </a:solidFill>
                <a:latin typeface="Century Gothic"/>
                <a:cs typeface="Century Gothic"/>
              </a:rPr>
              <a:t>de intereses con criterios de transparencia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3256277" y="4400796"/>
            <a:ext cx="157403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900" dirty="0">
                <a:solidFill>
                  <a:srgbClr val="000000"/>
                </a:solidFill>
                <a:latin typeface="Century Gothic"/>
                <a:cs typeface="Century Gothic"/>
              </a:rPr>
              <a:t>Armonización de perfil nutricional para políticas públicas</a:t>
            </a:r>
            <a:endParaRPr lang="es-ES" sz="900" dirty="0">
              <a:latin typeface="Century Gothic"/>
              <a:cs typeface="Century Gothic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638057" y="3764097"/>
            <a:ext cx="1250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900" dirty="0">
                <a:solidFill>
                  <a:srgbClr val="000000"/>
                </a:solidFill>
                <a:latin typeface="Century Gothic"/>
                <a:cs typeface="Century Gothic"/>
              </a:rPr>
              <a:t> Etiquetado de fácil comprensión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6860031" y="3756454"/>
            <a:ext cx="143993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900" dirty="0">
                <a:solidFill>
                  <a:srgbClr val="000000"/>
                </a:solidFill>
                <a:latin typeface="Century Gothic"/>
                <a:cs typeface="Century Gothic"/>
              </a:rPr>
              <a:t>El GDA no funciona, se necesita un sistema efectivo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5782500" y="4407086"/>
            <a:ext cx="1241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900" dirty="0">
                <a:solidFill>
                  <a:srgbClr val="000000"/>
                </a:solidFill>
                <a:latin typeface="Century Gothic"/>
                <a:cs typeface="Century Gothic"/>
              </a:rPr>
              <a:t>Etiquetado de advertencia para ingredientes críticos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9554" y="1402251"/>
            <a:ext cx="811139" cy="794916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9099" y="2074159"/>
            <a:ext cx="811139" cy="794916"/>
          </a:xfrm>
          <a:prstGeom prst="rect">
            <a:avLst/>
          </a:prstGeom>
        </p:spPr>
      </p:pic>
      <p:sp>
        <p:nvSpPr>
          <p:cNvPr id="30" name="Título 1"/>
          <p:cNvSpPr>
            <a:spLocks noGrp="1"/>
          </p:cNvSpPr>
          <p:nvPr>
            <p:ph type="title"/>
          </p:nvPr>
        </p:nvSpPr>
        <p:spPr>
          <a:xfrm>
            <a:off x="942880" y="72717"/>
            <a:ext cx="7543800" cy="892049"/>
          </a:xfrm>
          <a:noFill/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MX" sz="32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  <a:cs typeface="Century Gothic"/>
              </a:rPr>
              <a:t>Recomendaciones</a:t>
            </a:r>
            <a:br>
              <a:rPr lang="es-MX" sz="32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  <a:cs typeface="Century Gothic"/>
              </a:rPr>
            </a:br>
            <a:r>
              <a:rPr lang="es-MX" sz="105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  <a:cs typeface="Century Gothic"/>
              </a:rPr>
              <a:t>Comité de expertos académicos de más de 16 instituciones, 31 expertos</a:t>
            </a:r>
            <a:endParaRPr lang="es-ES" sz="3200" dirty="0">
              <a:solidFill>
                <a:schemeClr val="accent5">
                  <a:lumMod val="75000"/>
                </a:schemeClr>
              </a:solidFill>
              <a:latin typeface="Franklin Gothic Medium Cond" panose="020B0606030402020204" pitchFamily="34" charset="0"/>
              <a:cs typeface="Century Gothic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1558594" y="3141045"/>
            <a:ext cx="1481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  <a:latin typeface="Century Gothic"/>
                <a:cs typeface="Century Gothic"/>
              </a:rPr>
              <a:t>1</a:t>
            </a:r>
            <a:endParaRPr lang="es-ES" sz="12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2760646" y="2468658"/>
            <a:ext cx="1481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  <a:latin typeface="Century Gothic"/>
                <a:cs typeface="Century Gothic"/>
              </a:rPr>
              <a:t>2</a:t>
            </a:r>
            <a:endParaRPr lang="es-ES" sz="12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3937232" y="3135950"/>
            <a:ext cx="1481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  <a:latin typeface="Century Gothic"/>
                <a:cs typeface="Century Gothic"/>
              </a:rPr>
              <a:t>3</a:t>
            </a:r>
            <a:endParaRPr lang="es-ES" sz="12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5144377" y="2468658"/>
            <a:ext cx="1481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  <a:latin typeface="Century Gothic"/>
                <a:cs typeface="Century Gothic"/>
              </a:rPr>
              <a:t>4</a:t>
            </a:r>
            <a:endParaRPr lang="es-ES" sz="12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6290404" y="3135950"/>
            <a:ext cx="1481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  <a:latin typeface="Century Gothic"/>
                <a:cs typeface="Century Gothic"/>
              </a:rPr>
              <a:t>5</a:t>
            </a:r>
            <a:endParaRPr lang="es-ES" sz="12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7461894" y="2468658"/>
            <a:ext cx="1481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  <a:latin typeface="Century Gothic"/>
                <a:cs typeface="Century Gothic"/>
              </a:rPr>
              <a:t>6</a:t>
            </a:r>
            <a:endParaRPr lang="es-ES" sz="12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7468" y="1611589"/>
            <a:ext cx="1132133" cy="35827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3468" y="1529039"/>
            <a:ext cx="473064" cy="54133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FF3A5408-7007-3B4A-93F2-2CF2A014F16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300" t="19298" r="24476" b="37906"/>
          <a:stretch/>
        </p:blipFill>
        <p:spPr>
          <a:xfrm>
            <a:off x="6032952" y="2000123"/>
            <a:ext cx="717261" cy="937069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8445" y="2245514"/>
            <a:ext cx="429278" cy="414627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F07955F0-A650-584B-98EA-587501229351}"/>
              </a:ext>
            </a:extLst>
          </p:cNvPr>
          <p:cNvSpPr txBox="1"/>
          <p:nvPr/>
        </p:nvSpPr>
        <p:spPr>
          <a:xfrm>
            <a:off x="6979570" y="4888125"/>
            <a:ext cx="24972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>
                <a:solidFill>
                  <a:schemeClr val="accent5">
                    <a:lumMod val="75000"/>
                  </a:schemeClr>
                </a:solidFill>
              </a:rPr>
              <a:t>Salud Pub </a:t>
            </a:r>
            <a:r>
              <a:rPr lang="es-ES" sz="1050" dirty="0" err="1">
                <a:solidFill>
                  <a:schemeClr val="accent5">
                    <a:lumMod val="75000"/>
                  </a:schemeClr>
                </a:solidFill>
              </a:rPr>
              <a:t>Mex</a:t>
            </a:r>
            <a:r>
              <a:rPr lang="es-ES" sz="1050" dirty="0">
                <a:solidFill>
                  <a:schemeClr val="accent5">
                    <a:lumMod val="75000"/>
                  </a:schemeClr>
                </a:solidFill>
              </a:rPr>
              <a:t>, 2018:60;4:479-486 </a:t>
            </a:r>
          </a:p>
        </p:txBody>
      </p:sp>
    </p:spTree>
    <p:extLst>
      <p:ext uri="{BB962C8B-B14F-4D97-AF65-F5344CB8AC3E}">
        <p14:creationId xmlns:p14="http://schemas.microsoft.com/office/powerpoint/2010/main" val="1405099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D4B2FB1F-BAC5-AB47-8944-048F701CF776}"/>
              </a:ext>
            </a:extLst>
          </p:cNvPr>
          <p:cNvGrpSpPr/>
          <p:nvPr/>
        </p:nvGrpSpPr>
        <p:grpSpPr>
          <a:xfrm>
            <a:off x="3990985" y="357742"/>
            <a:ext cx="4414060" cy="4488691"/>
            <a:chOff x="3325088" y="541384"/>
            <a:chExt cx="5885413" cy="5984921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AF619DFD-F552-BE4B-A057-B5E1EE03BAD0}"/>
                </a:ext>
              </a:extLst>
            </p:cNvPr>
            <p:cNvGrpSpPr/>
            <p:nvPr/>
          </p:nvGrpSpPr>
          <p:grpSpPr>
            <a:xfrm>
              <a:off x="3325088" y="541384"/>
              <a:ext cx="5885413" cy="4488874"/>
              <a:chOff x="3624348" y="266006"/>
              <a:chExt cx="4389122" cy="3342049"/>
            </a:xfrm>
          </p:grpSpPr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DA2FF0BD-451F-A74B-8A1D-39CE738A30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5050" t="3879" r="17677" b="69454"/>
              <a:stretch/>
            </p:blipFill>
            <p:spPr>
              <a:xfrm>
                <a:off x="3624348" y="1762303"/>
                <a:ext cx="2992582" cy="1828801"/>
              </a:xfrm>
              <a:prstGeom prst="rect">
                <a:avLst/>
              </a:prstGeom>
            </p:spPr>
          </p:pic>
          <p:pic>
            <p:nvPicPr>
              <p:cNvPr id="3" name="Imagen 2">
                <a:extLst>
                  <a:ext uri="{FF2B5EF4-FFF2-40B4-BE49-F238E27FC236}">
                    <a16:creationId xmlns:a16="http://schemas.microsoft.com/office/drawing/2014/main" id="{53097C91-8181-CA4D-8987-85F4357D1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6112" t="4606" r="44494" b="70666"/>
              <a:stretch/>
            </p:blipFill>
            <p:spPr>
              <a:xfrm>
                <a:off x="3674225" y="266006"/>
                <a:ext cx="4322619" cy="1695797"/>
              </a:xfrm>
              <a:prstGeom prst="rect">
                <a:avLst/>
              </a:prstGeom>
            </p:spPr>
          </p:pic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A2EBCD40-FC43-BE4D-83DD-A11C731DC3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1566" t="30303" r="43131" b="42546"/>
              <a:stretch/>
            </p:blipFill>
            <p:spPr>
              <a:xfrm>
                <a:off x="6483928" y="1911929"/>
                <a:ext cx="1529542" cy="1696126"/>
              </a:xfrm>
              <a:prstGeom prst="rect">
                <a:avLst/>
              </a:prstGeom>
            </p:spPr>
          </p:pic>
        </p:grp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5B39ED4-8143-AE41-B5C5-CA21EA8CF6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411" t="78870" r="25304" b="12727"/>
            <a:stretch/>
          </p:blipFill>
          <p:spPr>
            <a:xfrm>
              <a:off x="3554568" y="5950040"/>
              <a:ext cx="5517729" cy="576265"/>
            </a:xfrm>
            <a:prstGeom prst="rect">
              <a:avLst/>
            </a:prstGeom>
          </p:spPr>
        </p:pic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C24C9692-2F44-8748-B286-58CB2B30192B}"/>
                </a:ext>
              </a:extLst>
            </p:cNvPr>
            <p:cNvGrpSpPr/>
            <p:nvPr/>
          </p:nvGrpSpPr>
          <p:grpSpPr>
            <a:xfrm>
              <a:off x="3488564" y="4744845"/>
              <a:ext cx="5705305" cy="1219207"/>
              <a:chOff x="3488564" y="4452841"/>
              <a:chExt cx="5705305" cy="1219207"/>
            </a:xfrm>
          </p:grpSpPr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D7778009-89E1-C043-ADB8-B7A925FF86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78132" t="59879" r="11616" b="22909"/>
              <a:stretch/>
            </p:blipFill>
            <p:spPr>
              <a:xfrm>
                <a:off x="8068880" y="4488865"/>
                <a:ext cx="1124989" cy="1180408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72227A3F-AE40-E94C-A3FE-488810884F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64318" t="59879" r="26035" b="22909"/>
              <a:stretch/>
            </p:blipFill>
            <p:spPr>
              <a:xfrm>
                <a:off x="7137860" y="4491640"/>
                <a:ext cx="1058488" cy="1180408"/>
              </a:xfrm>
              <a:prstGeom prst="rect">
                <a:avLst/>
              </a:prstGeom>
            </p:spPr>
          </p:pic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D3437F05-43EE-904B-883F-6AEF34CF28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1111" t="59879" r="39848" b="22909"/>
              <a:stretch/>
            </p:blipFill>
            <p:spPr>
              <a:xfrm>
                <a:off x="6273333" y="4477778"/>
                <a:ext cx="991987" cy="1180408"/>
              </a:xfrm>
              <a:prstGeom prst="rect">
                <a:avLst/>
              </a:prstGeom>
            </p:spPr>
          </p:pic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965A1E19-ECB3-2E4B-96B9-F96773C413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8207" t="59879" r="53056" b="22909"/>
              <a:stretch/>
            </p:blipFill>
            <p:spPr>
              <a:xfrm>
                <a:off x="5392185" y="4480553"/>
                <a:ext cx="958735" cy="1180408"/>
              </a:xfrm>
              <a:prstGeom prst="rect">
                <a:avLst/>
              </a:prstGeom>
            </p:spPr>
          </p:pic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03382BAF-3978-DE43-B631-E58A376EC1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4394" t="59879" r="65960" b="22909"/>
              <a:stretch/>
            </p:blipFill>
            <p:spPr>
              <a:xfrm>
                <a:off x="4411283" y="4466699"/>
                <a:ext cx="1058489" cy="1180408"/>
              </a:xfrm>
              <a:prstGeom prst="rect">
                <a:avLst/>
              </a:prstGeom>
            </p:spPr>
          </p:pic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3804DA11-9736-4D4E-917A-B81A0100F3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1263" t="59879" r="79772" b="22909"/>
              <a:stretch/>
            </p:blipFill>
            <p:spPr>
              <a:xfrm>
                <a:off x="3488564" y="4452841"/>
                <a:ext cx="983675" cy="1180408"/>
              </a:xfrm>
              <a:prstGeom prst="rect">
                <a:avLst/>
              </a:prstGeom>
            </p:spPr>
          </p:pic>
        </p:grp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2E4CCA6-8162-A34E-A92A-D3638E786894}"/>
              </a:ext>
            </a:extLst>
          </p:cNvPr>
          <p:cNvSpPr txBox="1"/>
          <p:nvPr/>
        </p:nvSpPr>
        <p:spPr>
          <a:xfrm>
            <a:off x="439702" y="281385"/>
            <a:ext cx="259371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latin typeface="Franklin Gothic Medium Cond" panose="020B0606030402020204" pitchFamily="34" charset="0"/>
              </a:rPr>
              <a:t>Propuesta de etiquetado para México:</a:t>
            </a:r>
          </a:p>
          <a:p>
            <a:endParaRPr lang="es-MX" sz="2800" dirty="0">
              <a:latin typeface="Franklin Gothic Medium Cond" panose="020B0606030402020204" pitchFamily="34" charset="0"/>
            </a:endParaRPr>
          </a:p>
          <a:p>
            <a:r>
              <a:rPr lang="es-MX" sz="2000" dirty="0">
                <a:latin typeface="Franklin Gothic Medium Cond" panose="020B0606030402020204" pitchFamily="34" charset="0"/>
              </a:rPr>
              <a:t>- Libre de conflicto de interés.</a:t>
            </a:r>
          </a:p>
          <a:p>
            <a:r>
              <a:rPr lang="es-MX" sz="2000" dirty="0">
                <a:latin typeface="Franklin Gothic Medium Cond" panose="020B0606030402020204" pitchFamily="34" charset="0"/>
              </a:rPr>
              <a:t>- Perfil de OPS.</a:t>
            </a:r>
          </a:p>
          <a:p>
            <a:r>
              <a:rPr lang="es-MX" sz="2000" dirty="0">
                <a:latin typeface="Franklin Gothic Medium Cond" panose="020B0606030402020204" pitchFamily="34" charset="0"/>
              </a:rPr>
              <a:t>- Edulcorantes</a:t>
            </a:r>
          </a:p>
          <a:p>
            <a:r>
              <a:rPr lang="es-MX" sz="2000" dirty="0">
                <a:latin typeface="Franklin Gothic Medium Cond" panose="020B0606030402020204" pitchFamily="34" charset="0"/>
              </a:rPr>
              <a:t>- Cafeína</a:t>
            </a:r>
          </a:p>
          <a:p>
            <a:r>
              <a:rPr lang="es-MX" sz="2000" dirty="0">
                <a:latin typeface="Franklin Gothic Medium Cond" panose="020B0606030402020204" pitchFamily="34" charset="0"/>
              </a:rPr>
              <a:t>- Microsellos</a:t>
            </a:r>
          </a:p>
        </p:txBody>
      </p:sp>
    </p:spTree>
    <p:extLst>
      <p:ext uri="{BB962C8B-B14F-4D97-AF65-F5344CB8AC3E}">
        <p14:creationId xmlns:p14="http://schemas.microsoft.com/office/powerpoint/2010/main" val="3628374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F14A333-549C-5645-BEDE-124CBB7C3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24" y="225552"/>
            <a:ext cx="2140424" cy="56456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5361CD5-72FA-BB45-A471-D8E115893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205" y="94581"/>
            <a:ext cx="2289824" cy="826505"/>
          </a:xfrm>
          <a:prstGeom prst="rect">
            <a:avLst/>
          </a:prstGeom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0000000-0008-0000-0000-00000F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02011" y="931802"/>
          <a:ext cx="5890831" cy="3956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7452D28-94AF-1941-9ACB-F1D250605F28}"/>
              </a:ext>
            </a:extLst>
          </p:cNvPr>
          <p:cNvSpPr txBox="1"/>
          <p:nvPr/>
        </p:nvSpPr>
        <p:spPr>
          <a:xfrm>
            <a:off x="6200003" y="1916950"/>
            <a:ext cx="2733933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s-MX" sz="1350" dirty="0">
                <a:latin typeface="Franklin Gothic Medium Cond" panose="020B0606030402020204" pitchFamily="34" charset="0"/>
              </a:rPr>
              <a:t>Con el perfil de OPS, casi 30% de los productos procesados actualmente disponibles en el mercado exentarían sellos de advertencia.</a:t>
            </a:r>
          </a:p>
          <a:p>
            <a:pPr marL="257175" indent="-257175">
              <a:buFont typeface="+mj-lt"/>
              <a:buAutoNum type="arabicPeriod"/>
            </a:pPr>
            <a:endParaRPr lang="es-MX" sz="1350" dirty="0">
              <a:latin typeface="Franklin Gothic Medium Cond" panose="020B0606030402020204" pitchFamily="34" charset="0"/>
            </a:endParaRPr>
          </a:p>
          <a:p>
            <a:pPr marL="257175" indent="-257175">
              <a:buFont typeface="+mj-lt"/>
              <a:buAutoNum type="arabicPeriod"/>
            </a:pPr>
            <a:r>
              <a:rPr lang="es-MX" sz="1350" dirty="0">
                <a:latin typeface="Franklin Gothic Medium Cond" panose="020B0606030402020204" pitchFamily="34" charset="0"/>
              </a:rPr>
              <a:t>15.6% tendrían oportunidad de reformularse para quedar libres de sellos.</a:t>
            </a:r>
          </a:p>
          <a:p>
            <a:pPr marL="257175" indent="-257175">
              <a:buFont typeface="+mj-lt"/>
              <a:buAutoNum type="arabicPeriod"/>
            </a:pPr>
            <a:endParaRPr lang="es-MX" sz="1350" dirty="0">
              <a:latin typeface="Franklin Gothic Medium Cond" panose="020B0606030402020204" pitchFamily="34" charset="0"/>
            </a:endParaRPr>
          </a:p>
          <a:p>
            <a:pPr marL="257175" indent="-257175">
              <a:buFont typeface="+mj-lt"/>
              <a:buAutoNum type="arabicPeriod"/>
            </a:pPr>
            <a:r>
              <a:rPr lang="es-MX" sz="1350" dirty="0">
                <a:latin typeface="Franklin Gothic Medium Cond" panose="020B0606030402020204" pitchFamily="34" charset="0"/>
              </a:rPr>
              <a:t>57.8% tendrían dos o mas sellos.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003AF68-7F2D-544E-87C5-A7EA31B0D08D}"/>
              </a:ext>
            </a:extLst>
          </p:cNvPr>
          <p:cNvSpPr txBox="1"/>
          <p:nvPr/>
        </p:nvSpPr>
        <p:spPr>
          <a:xfrm>
            <a:off x="5711416" y="4768456"/>
            <a:ext cx="344357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50" dirty="0">
                <a:solidFill>
                  <a:srgbClr val="0070C0"/>
                </a:solidFill>
              </a:rPr>
              <a:t>INSP. INFORMAS: Etiquetado de alimentos en México. 2019</a:t>
            </a:r>
          </a:p>
          <a:p>
            <a:r>
              <a:rPr lang="es-MX" sz="1050" dirty="0">
                <a:solidFill>
                  <a:srgbClr val="0070C0"/>
                </a:solidFill>
              </a:rPr>
              <a:t>* 18,000 alimentos procesados</a:t>
            </a:r>
          </a:p>
        </p:txBody>
      </p:sp>
    </p:spTree>
    <p:extLst>
      <p:ext uri="{BB962C8B-B14F-4D97-AF65-F5344CB8AC3E}">
        <p14:creationId xmlns:p14="http://schemas.microsoft.com/office/powerpoint/2010/main" val="1150494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8A755A8-904F-E149-9E03-0385E2575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6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C78D686-D565-4C6A-83BA-425DEE656E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0546" y="108204"/>
            <a:ext cx="8550846" cy="8382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s-ES" sz="20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5. Facilitar y promover estilos de vida activos y mejorar los espacios públicos y el transporte para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fomentar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 la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actividad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física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48831D8-F530-084D-AC8B-A963086B07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481" b="7841"/>
          <a:stretch/>
        </p:blipFill>
        <p:spPr>
          <a:xfrm>
            <a:off x="0" y="964692"/>
            <a:ext cx="9144000" cy="418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13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B6B2C8-E69F-47B1-B71A-FD74ACFAE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0"/>
            <a:ext cx="5486400" cy="680593"/>
          </a:xfrm>
        </p:spPr>
        <p:txBody>
          <a:bodyPr/>
          <a:lstStyle/>
          <a:p>
            <a:pPr algn="l"/>
            <a:r>
              <a:rPr lang="es-MX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Recomendaciones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A5A1D1-325D-4BB3-8E51-C30971648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2702" y="1008799"/>
            <a:ext cx="5568696" cy="3394075"/>
          </a:xfrm>
        </p:spPr>
        <p:txBody>
          <a:bodyPr/>
          <a:lstStyle/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s-ES" sz="1600" dirty="0">
                <a:latin typeface="Franklin Gothic Medium Cond" panose="020B0606030402020204" pitchFamily="34" charset="0"/>
              </a:rPr>
              <a:t>Estrategia nacional de actividad física alineada con objetivos y acciones de otros planes de promoción de la salud</a:t>
            </a:r>
          </a:p>
          <a:p>
            <a:pPr marL="0" indent="0">
              <a:buClr>
                <a:srgbClr val="FF0000"/>
              </a:buClr>
              <a:buSzPct val="120000"/>
              <a:buNone/>
            </a:pPr>
            <a:endParaRPr lang="es-ES" sz="7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s-ES" sz="1600" dirty="0">
                <a:latin typeface="Franklin Gothic Medium Cond" panose="020B0606030402020204" pitchFamily="34" charset="0"/>
              </a:rPr>
              <a:t>Alinear los esfuerzos con el Plan de Acción Global de Actividad Física (OMS)</a:t>
            </a: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s-ES" sz="7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s-ES" sz="1600" dirty="0">
                <a:latin typeface="Franklin Gothic Medium Cond" panose="020B0606030402020204" pitchFamily="34" charset="0"/>
              </a:rPr>
              <a:t>Priorizar el fomento de estilos de vida activos sobre la </a:t>
            </a:r>
            <a:r>
              <a:rPr lang="en-US" sz="1600" dirty="0" err="1">
                <a:latin typeface="Franklin Gothic Medium Cond" panose="020B0606030402020204" pitchFamily="34" charset="0"/>
              </a:rPr>
              <a:t>práctica</a:t>
            </a:r>
            <a:r>
              <a:rPr lang="en-US" sz="1600" dirty="0">
                <a:latin typeface="Franklin Gothic Medium Cond" panose="020B0606030402020204" pitchFamily="34" charset="0"/>
              </a:rPr>
              <a:t> de </a:t>
            </a:r>
            <a:r>
              <a:rPr lang="en-US" sz="1600" dirty="0" err="1">
                <a:latin typeface="Franklin Gothic Medium Cond" panose="020B0606030402020204" pitchFamily="34" charset="0"/>
              </a:rPr>
              <a:t>ejercicio</a:t>
            </a:r>
            <a:r>
              <a:rPr lang="en-US" sz="1600" dirty="0">
                <a:latin typeface="Franklin Gothic Medium Cond" panose="020B0606030402020204" pitchFamily="34" charset="0"/>
              </a:rPr>
              <a:t> o </a:t>
            </a:r>
            <a:r>
              <a:rPr lang="en-US" sz="1600" dirty="0" err="1">
                <a:latin typeface="Franklin Gothic Medium Cond" panose="020B0606030402020204" pitchFamily="34" charset="0"/>
              </a:rPr>
              <a:t>deporte</a:t>
            </a:r>
            <a:endParaRPr lang="en-US" sz="16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n-US" sz="8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s-ES" sz="1600" dirty="0">
                <a:latin typeface="Franklin Gothic Medium Cond" panose="020B0606030402020204" pitchFamily="34" charset="0"/>
              </a:rPr>
              <a:t>Implementar estrategias macro-ambientales: </a:t>
            </a:r>
            <a:r>
              <a:rPr lang="es-ES" sz="1400" dirty="0">
                <a:latin typeface="Franklin Gothic Medium Cond" panose="020B0606030402020204" pitchFamily="34" charset="0"/>
              </a:rPr>
              <a:t>Mejorar la seguridad publica, la infraestructura peatonal y del ciclista, los sistemas de transporte público, el marco legal de los reglamentos de transito, la disponibilidad y calidad de espacios públicos y espacios escolares.</a:t>
            </a:r>
            <a:endParaRPr lang="es-ES" sz="8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sz="1600" dirty="0" err="1">
                <a:latin typeface="Franklin Gothic Medium Cond" panose="020B0606030402020204" pitchFamily="34" charset="0"/>
              </a:rPr>
              <a:t>Formar</a:t>
            </a:r>
            <a:r>
              <a:rPr lang="en-US" sz="1600" dirty="0">
                <a:latin typeface="Franklin Gothic Medium Cond" panose="020B0606030402020204" pitchFamily="34" charset="0"/>
              </a:rPr>
              <a:t> </a:t>
            </a:r>
            <a:r>
              <a:rPr lang="en-US" sz="1600" dirty="0" err="1">
                <a:latin typeface="Franklin Gothic Medium Cond" panose="020B0606030402020204" pitchFamily="34" charset="0"/>
              </a:rPr>
              <a:t>recursos</a:t>
            </a:r>
            <a:r>
              <a:rPr lang="en-US" sz="1600" dirty="0">
                <a:latin typeface="Franklin Gothic Medium Cond" panose="020B0606030402020204" pitchFamily="34" charset="0"/>
              </a:rPr>
              <a:t> </a:t>
            </a:r>
            <a:r>
              <a:rPr lang="en-US" sz="1600" dirty="0" err="1">
                <a:latin typeface="Franklin Gothic Medium Cond" panose="020B0606030402020204" pitchFamily="34" charset="0"/>
              </a:rPr>
              <a:t>humanos</a:t>
            </a:r>
            <a:r>
              <a:rPr lang="en-US" sz="1600" dirty="0">
                <a:latin typeface="Franklin Gothic Medium Cond" panose="020B0606030402020204" pitchFamily="34" charset="0"/>
              </a:rPr>
              <a:t> </a:t>
            </a:r>
            <a:r>
              <a:rPr lang="en-US" sz="1600" dirty="0" err="1">
                <a:latin typeface="Franklin Gothic Medium Cond" panose="020B0606030402020204" pitchFamily="34" charset="0"/>
              </a:rPr>
              <a:t>calificados</a:t>
            </a:r>
            <a:r>
              <a:rPr lang="en-US" sz="1600" dirty="0">
                <a:latin typeface="Franklin Gothic Medium Cond" panose="020B0606030402020204" pitchFamily="34" charset="0"/>
              </a:rPr>
              <a:t> para la </a:t>
            </a:r>
            <a:r>
              <a:rPr lang="en-US" sz="1600" dirty="0" err="1">
                <a:latin typeface="Franklin Gothic Medium Cond" panose="020B0606030402020204" pitchFamily="34" charset="0"/>
              </a:rPr>
              <a:t>promoción</a:t>
            </a:r>
            <a:r>
              <a:rPr lang="en-US" sz="1600" dirty="0">
                <a:latin typeface="Franklin Gothic Medium Cond" panose="020B0606030402020204" pitchFamily="34" charset="0"/>
              </a:rPr>
              <a:t> </a:t>
            </a:r>
            <a:r>
              <a:rPr lang="es-ES" sz="1600" dirty="0">
                <a:latin typeface="Franklin Gothic Medium Cond" panose="020B0606030402020204" pitchFamily="34" charset="0"/>
              </a:rPr>
              <a:t>de estilos de vida activos en escuelas y servicios de salud.</a:t>
            </a:r>
            <a:endParaRPr lang="en-US" sz="16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s-ES" sz="1400" dirty="0">
              <a:latin typeface="Franklin Gothic Medium Cond" panose="020B0606030402020204" pitchFamily="34" charset="0"/>
            </a:endParaRPr>
          </a:p>
          <a:p>
            <a:pPr marL="882650" lvl="1"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s-ES" sz="16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n-US" sz="1600" dirty="0">
              <a:latin typeface="Franklin Gothic Medium Cond" panose="020B06060304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DE1408-BBB1-BB43-9E31-B3E4CA068D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532"/>
          <a:stretch/>
        </p:blipFill>
        <p:spPr>
          <a:xfrm>
            <a:off x="1" y="0"/>
            <a:ext cx="30266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13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C694B0-C30D-4E70-ACDE-B5EF4986F2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0963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s-MX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Conclusiones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BC6696-95F2-4BC6-919E-2D5DA9200E5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20081" y="1056453"/>
            <a:ext cx="6997088" cy="3394075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FF0000"/>
              </a:buClr>
              <a:buSzPct val="120000"/>
              <a:buNone/>
            </a:pPr>
            <a:r>
              <a:rPr lang="en-US" sz="1800" dirty="0">
                <a:solidFill>
                  <a:srgbClr val="17375E"/>
                </a:solidFill>
                <a:latin typeface="Franklin Gothic Medium Cond" panose="020B0606030402020204" pitchFamily="34" charset="0"/>
                <a:cs typeface="Arial"/>
              </a:rPr>
              <a:t>PREVENCIÓN Y CONTROL NO PUEDEN DEPENDER DE UN SÓLO SECTOR, </a:t>
            </a:r>
            <a:r>
              <a:rPr lang="en-US" sz="1800" dirty="0">
                <a:solidFill>
                  <a:srgbClr val="800000"/>
                </a:solidFill>
                <a:latin typeface="Franklin Gothic Medium Cond" panose="020B0606030402020204" pitchFamily="34" charset="0"/>
                <a:cs typeface="Arial"/>
              </a:rPr>
              <a:t>REQUIERE DE ESFUERZOS INDIVIDUALES Y SOCIALES Y UN CONJUNTO DE POLÍTICAS</a:t>
            </a:r>
          </a:p>
          <a:p>
            <a:pPr marL="0" indent="0">
              <a:buClr>
                <a:srgbClr val="FF0000"/>
              </a:buClr>
              <a:buSzPct val="120000"/>
              <a:buNone/>
            </a:pPr>
            <a:endParaRPr lang="es-ES" sz="1000" dirty="0">
              <a:latin typeface="Franklin Gothic Medium Cond" panose="020B0606030402020204" pitchFamily="34" charset="0"/>
            </a:endParaRPr>
          </a:p>
          <a:p>
            <a:pPr marL="0" indent="0">
              <a:buClr>
                <a:srgbClr val="FF0000"/>
              </a:buClr>
              <a:buSzPct val="120000"/>
              <a:buNone/>
            </a:pPr>
            <a:endParaRPr lang="es-ES" sz="1000" dirty="0">
              <a:latin typeface="Franklin Gothic Medium Cond" panose="020B0606030402020204" pitchFamily="34" charset="0"/>
            </a:endParaRPr>
          </a:p>
          <a:p>
            <a:pPr marL="0" indent="0">
              <a:buClr>
                <a:srgbClr val="FF0000"/>
              </a:buClr>
              <a:buSzPct val="120000"/>
              <a:buNone/>
            </a:pPr>
            <a:r>
              <a:rPr lang="es-ES" sz="1800" cap="all" dirty="0">
                <a:solidFill>
                  <a:schemeClr val="accent2">
                    <a:lumMod val="75000"/>
                  </a:schemeClr>
                </a:solidFill>
                <a:latin typeface="Franklin Gothic Medium Cond" panose="020B0606030402020204" pitchFamily="34" charset="0"/>
              </a:rPr>
              <a:t>El Estado debe implementar una política publica</a:t>
            </a:r>
            <a:r>
              <a:rPr lang="es-ES" sz="1800" cap="all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s-ES" sz="1800" cap="all" dirty="0">
                <a:latin typeface="Franklin Gothic Medium Cond" panose="020B0606030402020204" pitchFamily="34" charset="0"/>
              </a:rPr>
              <a:t>con intervenciones que promuevan el consumo de dietas saludables y sostenibles y la adopción de estilos de vida activos.</a:t>
            </a:r>
            <a:endParaRPr lang="en-US" sz="1800" dirty="0">
              <a:solidFill>
                <a:schemeClr val="tx2">
                  <a:lumMod val="50000"/>
                </a:schemeClr>
              </a:solidFill>
              <a:latin typeface="Franklin Gothic Medium Cond" panose="020B0606030402020204" pitchFamily="34" charset="0"/>
              <a:cs typeface="Arial"/>
            </a:endParaRPr>
          </a:p>
          <a:p>
            <a:pPr marL="0" indent="0">
              <a:buClr>
                <a:srgbClr val="FF0000"/>
              </a:buClr>
              <a:buSzPct val="120000"/>
              <a:buNone/>
            </a:pPr>
            <a:endParaRPr lang="en-US" sz="2800" dirty="0">
              <a:solidFill>
                <a:schemeClr val="tx2">
                  <a:lumMod val="50000"/>
                </a:schemeClr>
              </a:solidFill>
              <a:latin typeface="Franklin Gothic Medium Cond" panose="020B0606030402020204" pitchFamily="34" charset="0"/>
              <a:cs typeface="Arial"/>
            </a:endParaRPr>
          </a:p>
          <a:p>
            <a:pPr marL="0" indent="0">
              <a:buClr>
                <a:srgbClr val="FF0000"/>
              </a:buClr>
              <a:buSzPct val="120000"/>
              <a:buNone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Franklin Gothic Medium Cond" panose="020B0606030402020204" pitchFamily="34" charset="0"/>
                <a:cs typeface="Arial"/>
              </a:rPr>
              <a:t>EXISTE UN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Franklin Gothic Medium Cond" panose="020B0606030402020204" pitchFamily="34" charset="0"/>
                <a:cs typeface="Arial"/>
              </a:rPr>
              <a:t>AMBIENTE ALIMENTARIO OBESIGÉNICO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Franklin Gothic Medium Cond" panose="020B0606030402020204" pitchFamily="34" charset="0"/>
                <a:cs typeface="Arial"/>
              </a:rPr>
              <a:t>QUE DEBE MODIFICARSE CON ESFUERZOS MULTISECTORIALES PARA FACILITAR LA PRÁCTICA DE ESTILOS DE VIDA SALUDABLES.</a:t>
            </a:r>
            <a:endParaRPr lang="en-US" sz="2000" dirty="0">
              <a:solidFill>
                <a:srgbClr val="17375E"/>
              </a:solidFill>
              <a:latin typeface="Franklin Gothic Medium Cond" panose="020B0606030402020204" pitchFamily="34" charset="0"/>
              <a:cs typeface="Arial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42C8C41-A16C-4444-875F-22B5564270A9}"/>
              </a:ext>
            </a:extLst>
          </p:cNvPr>
          <p:cNvSpPr txBox="1"/>
          <p:nvPr/>
        </p:nvSpPr>
        <p:spPr>
          <a:xfrm>
            <a:off x="607844" y="981329"/>
            <a:ext cx="75535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/>
                <a:cs typeface="Arial Rounded MT Bold"/>
              </a:rPr>
              <a:t>1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58EFD54-9594-C846-BB67-92FFA213854C}"/>
              </a:ext>
            </a:extLst>
          </p:cNvPr>
          <p:cNvSpPr txBox="1"/>
          <p:nvPr/>
        </p:nvSpPr>
        <p:spPr>
          <a:xfrm>
            <a:off x="607844" y="2216701"/>
            <a:ext cx="75535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/>
                <a:cs typeface="Arial Rounded MT Bold"/>
              </a:rPr>
              <a:t>2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973BC6B-1154-E548-8C41-8DB841D5B36C}"/>
              </a:ext>
            </a:extLst>
          </p:cNvPr>
          <p:cNvSpPr txBox="1"/>
          <p:nvPr/>
        </p:nvSpPr>
        <p:spPr>
          <a:xfrm>
            <a:off x="626132" y="3580663"/>
            <a:ext cx="75535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/>
                <a:cs typeface="Arial Rounded MT Bold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8054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NS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41" y="132114"/>
            <a:ext cx="733290" cy="936115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t="5342" b="11798"/>
          <a:stretch/>
        </p:blipFill>
        <p:spPr>
          <a:xfrm>
            <a:off x="0" y="1238774"/>
            <a:ext cx="9144000" cy="295582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112188" y="4465063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1CINyS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660" y="4465063"/>
            <a:ext cx="364928" cy="38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EADEFCC-0229-A647-8007-D39FB1B35DA3}"/>
              </a:ext>
            </a:extLst>
          </p:cNvPr>
          <p:cNvSpPr txBox="1"/>
          <p:nvPr/>
        </p:nvSpPr>
        <p:spPr>
          <a:xfrm>
            <a:off x="230501" y="321978"/>
            <a:ext cx="5078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INSTITUTO NACIONAL DE SALUD PÚBLICA</a:t>
            </a:r>
          </a:p>
          <a:p>
            <a:r>
              <a:rPr lang="es-MX" dirty="0"/>
              <a:t>CENTRO DE INVESTIGACIÓN EN NUTRICIÓN Y SALUD</a:t>
            </a:r>
          </a:p>
        </p:txBody>
      </p:sp>
    </p:spTree>
    <p:extLst>
      <p:ext uri="{BB962C8B-B14F-4D97-AF65-F5344CB8AC3E}">
        <p14:creationId xmlns:p14="http://schemas.microsoft.com/office/powerpoint/2010/main" val="3045120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33446" y="228031"/>
            <a:ext cx="83949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Políticas para modificar el entorno alimentario y actividad física para prevenir y controlar la obesidad en México</a:t>
            </a:r>
            <a:endParaRPr lang="es-MX" sz="2000" dirty="0">
              <a:solidFill>
                <a:schemeClr val="accent5">
                  <a:lumMod val="7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73393" y="1181426"/>
            <a:ext cx="3336324" cy="300082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1350" dirty="0">
                <a:solidFill>
                  <a:schemeClr val="bg1">
                    <a:lumMod val="95000"/>
                  </a:schemeClr>
                </a:solidFill>
              </a:rPr>
              <a:t>Entornos alimentarios y de actividad física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29095" y="1631285"/>
            <a:ext cx="4042906" cy="41549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4313" indent="-214313" algn="just">
              <a:buFont typeface="Wingdings" panose="05000000000000000000" pitchFamily="2" charset="2"/>
              <a:buChar char="Ø"/>
            </a:pPr>
            <a:r>
              <a:rPr lang="es-MX" sz="1050" dirty="0"/>
              <a:t>1. Incluir y reforzar las </a:t>
            </a:r>
            <a:r>
              <a:rPr lang="es-MX" sz="1050" b="1" dirty="0"/>
              <a:t>intervenciones en etapas tempranas</a:t>
            </a:r>
            <a:r>
              <a:rPr lang="es-MX" sz="1050" dirty="0"/>
              <a:t> de la vida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14988" y="2119157"/>
            <a:ext cx="4042905" cy="41549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es-MX" sz="1050" dirty="0">
                <a:solidFill>
                  <a:schemeClr val="tx1"/>
                </a:solidFill>
              </a:rPr>
              <a:t>2. Garantizar entornos alimentarios saludables, espacios recreativos seguros y </a:t>
            </a:r>
            <a:r>
              <a:rPr lang="es-MX" sz="1050" b="1" dirty="0">
                <a:solidFill>
                  <a:schemeClr val="tx1"/>
                </a:solidFill>
              </a:rPr>
              <a:t>educación alimentaria en las escuelas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14987" y="2643897"/>
            <a:ext cx="4042906" cy="4154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es-MX" sz="1050" dirty="0">
                <a:solidFill>
                  <a:schemeClr val="tx1"/>
                </a:solidFill>
              </a:rPr>
              <a:t>3. Fortalecer la </a:t>
            </a:r>
            <a:r>
              <a:rPr lang="es-MX" sz="1050" b="1" dirty="0">
                <a:solidFill>
                  <a:schemeClr val="tx1"/>
                </a:solidFill>
              </a:rPr>
              <a:t>regulación de publicidad </a:t>
            </a:r>
            <a:r>
              <a:rPr lang="es-MX" sz="1050" dirty="0">
                <a:solidFill>
                  <a:schemeClr val="tx1"/>
                </a:solidFill>
              </a:rPr>
              <a:t>de alimentos y bebidas dirigidos a infantes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10811" y="3162671"/>
            <a:ext cx="4042906" cy="415498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  <a:alpha val="42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es-MX" sz="1050" dirty="0">
                <a:solidFill>
                  <a:schemeClr val="tx1"/>
                </a:solidFill>
              </a:rPr>
              <a:t>4. Modificar el </a:t>
            </a:r>
            <a:r>
              <a:rPr lang="es-MX" sz="1050" b="1" dirty="0">
                <a:solidFill>
                  <a:schemeClr val="tx1"/>
                </a:solidFill>
              </a:rPr>
              <a:t>etiquetado frontal de alimentos y bebidas </a:t>
            </a:r>
            <a:r>
              <a:rPr lang="es-MX" sz="1050" dirty="0">
                <a:solidFill>
                  <a:schemeClr val="tx1"/>
                </a:solidFill>
              </a:rPr>
              <a:t>de acuerdo con las recomendaciones del grupo de expertos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02461" y="3650413"/>
            <a:ext cx="4042906" cy="57708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es-MX" sz="1050" dirty="0">
                <a:solidFill>
                  <a:schemeClr val="tx1"/>
                </a:solidFill>
              </a:rPr>
              <a:t>5. Fortalecer las </a:t>
            </a:r>
            <a:r>
              <a:rPr lang="es-MX" sz="1050" b="1" dirty="0">
                <a:solidFill>
                  <a:schemeClr val="tx1"/>
                </a:solidFill>
              </a:rPr>
              <a:t>medidas fiscales</a:t>
            </a:r>
            <a:r>
              <a:rPr lang="es-MX" sz="1050" dirty="0">
                <a:solidFill>
                  <a:schemeClr val="tx1"/>
                </a:solidFill>
              </a:rPr>
              <a:t> (impuestos/subsidios) para aumentar costo de alimentos y bebidas no saludables y reducir el costo de alimentos saludables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98707" y="4288886"/>
            <a:ext cx="4042907" cy="4154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es-MX" sz="1050" dirty="0"/>
              <a:t>6. Facilitar y promover </a:t>
            </a:r>
            <a:r>
              <a:rPr lang="es-MX" sz="1050" b="1" dirty="0"/>
              <a:t>estilos de vida activos y mejorar los espacios públicos</a:t>
            </a:r>
            <a:r>
              <a:rPr lang="es-MX" sz="1050" dirty="0"/>
              <a:t> y el transporte para fomentar la actividad física. </a:t>
            </a:r>
          </a:p>
        </p:txBody>
      </p:sp>
      <p:cxnSp>
        <p:nvCxnSpPr>
          <p:cNvPr id="13" name="Conector recto 12"/>
          <p:cNvCxnSpPr>
            <a:cxnSpLocks/>
            <a:stCxn id="4" idx="3"/>
          </p:cNvCxnSpPr>
          <p:nvPr/>
        </p:nvCxnSpPr>
        <p:spPr>
          <a:xfrm>
            <a:off x="4209717" y="1331467"/>
            <a:ext cx="7355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4572000" y="1766455"/>
            <a:ext cx="4044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>
            <a:cxnSpLocks/>
            <a:stCxn id="6" idx="3"/>
          </p:cNvCxnSpPr>
          <p:nvPr/>
        </p:nvCxnSpPr>
        <p:spPr>
          <a:xfrm>
            <a:off x="4557893" y="2326906"/>
            <a:ext cx="387413" cy="7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4544056" y="2869427"/>
            <a:ext cx="385262" cy="43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>
            <a:cxnSpLocks/>
            <a:stCxn id="8" idx="3"/>
          </p:cNvCxnSpPr>
          <p:nvPr/>
        </p:nvCxnSpPr>
        <p:spPr>
          <a:xfrm>
            <a:off x="4553717" y="3370420"/>
            <a:ext cx="391589" cy="14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4537856" y="3920107"/>
            <a:ext cx="387436" cy="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>
            <a:cxnSpLocks/>
            <a:stCxn id="10" idx="3"/>
          </p:cNvCxnSpPr>
          <p:nvPr/>
        </p:nvCxnSpPr>
        <p:spPr>
          <a:xfrm>
            <a:off x="4541614" y="4496635"/>
            <a:ext cx="383677" cy="58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>
            <a:cxnSpLocks/>
            <a:endCxn id="4" idx="1"/>
          </p:cNvCxnSpPr>
          <p:nvPr/>
        </p:nvCxnSpPr>
        <p:spPr>
          <a:xfrm>
            <a:off x="333446" y="1331467"/>
            <a:ext cx="5399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/>
          <p:cNvCxnSpPr>
            <a:cxnSpLocks/>
          </p:cNvCxnSpPr>
          <p:nvPr/>
        </p:nvCxnSpPr>
        <p:spPr>
          <a:xfrm>
            <a:off x="333446" y="1331467"/>
            <a:ext cx="0" cy="34170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/>
          <p:cNvCxnSpPr/>
          <p:nvPr/>
        </p:nvCxnSpPr>
        <p:spPr>
          <a:xfrm>
            <a:off x="333446" y="4748524"/>
            <a:ext cx="45958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/>
          <p:cNvCxnSpPr>
            <a:cxnSpLocks/>
          </p:cNvCxnSpPr>
          <p:nvPr/>
        </p:nvCxnSpPr>
        <p:spPr>
          <a:xfrm>
            <a:off x="4932781" y="1331467"/>
            <a:ext cx="1" cy="34170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/>
          <p:cNvCxnSpPr/>
          <p:nvPr/>
        </p:nvCxnSpPr>
        <p:spPr>
          <a:xfrm>
            <a:off x="4929317" y="1766455"/>
            <a:ext cx="1177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/>
          <p:cNvCxnSpPr/>
          <p:nvPr/>
        </p:nvCxnSpPr>
        <p:spPr>
          <a:xfrm>
            <a:off x="4932781" y="2334431"/>
            <a:ext cx="1177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/>
          <p:nvPr/>
        </p:nvCxnSpPr>
        <p:spPr>
          <a:xfrm>
            <a:off x="4925291" y="2869427"/>
            <a:ext cx="1177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/>
          <p:cNvCxnSpPr/>
          <p:nvPr/>
        </p:nvCxnSpPr>
        <p:spPr>
          <a:xfrm>
            <a:off x="4925291" y="3371404"/>
            <a:ext cx="1177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/>
          <p:cNvCxnSpPr/>
          <p:nvPr/>
        </p:nvCxnSpPr>
        <p:spPr>
          <a:xfrm>
            <a:off x="4925291" y="3920837"/>
            <a:ext cx="1177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ángulo 47"/>
          <p:cNvSpPr/>
          <p:nvPr/>
        </p:nvSpPr>
        <p:spPr>
          <a:xfrm>
            <a:off x="5044179" y="1373221"/>
            <a:ext cx="131618" cy="5749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49" name="Rectángulo 48"/>
          <p:cNvSpPr/>
          <p:nvPr/>
        </p:nvSpPr>
        <p:spPr>
          <a:xfrm>
            <a:off x="5050546" y="2094588"/>
            <a:ext cx="131618" cy="5131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52" name="Rectángulo 51"/>
          <p:cNvSpPr/>
          <p:nvPr/>
        </p:nvSpPr>
        <p:spPr>
          <a:xfrm>
            <a:off x="5050546" y="2693997"/>
            <a:ext cx="131618" cy="4407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53" name="Rectángulo 52"/>
          <p:cNvSpPr/>
          <p:nvPr/>
        </p:nvSpPr>
        <p:spPr>
          <a:xfrm>
            <a:off x="5044178" y="3245006"/>
            <a:ext cx="131618" cy="4285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54" name="Rectángulo 53"/>
          <p:cNvSpPr/>
          <p:nvPr/>
        </p:nvSpPr>
        <p:spPr>
          <a:xfrm>
            <a:off x="5029574" y="3739291"/>
            <a:ext cx="131618" cy="4593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56" name="CuadroTexto 55"/>
          <p:cNvSpPr txBox="1"/>
          <p:nvPr/>
        </p:nvSpPr>
        <p:spPr>
          <a:xfrm>
            <a:off x="5182163" y="1352661"/>
            <a:ext cx="3601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900" dirty="0"/>
              <a:t>IMSS, ISSSTE, Pemex, Sistema de Protección Social en Salud, Secretaría de Educación, Secretaria de Desarrollo Social, Sistema Nacional para el Desarrollo Integral de la Familia, Comisión Federal para la Protección contra Riesgos Sanitarios.</a:t>
            </a:r>
          </a:p>
        </p:txBody>
      </p:sp>
      <p:sp>
        <p:nvSpPr>
          <p:cNvPr id="57" name="CuadroTexto 56"/>
          <p:cNvSpPr txBox="1"/>
          <p:nvPr/>
        </p:nvSpPr>
        <p:spPr>
          <a:xfrm>
            <a:off x="5166118" y="2032020"/>
            <a:ext cx="3621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900" dirty="0"/>
              <a:t>Secretaría de Educación Pública, IMSS, ISSSTE, Pemex, Sistema de Protección Social en Salud, Consejo Nacional de Cultura Física y Deporte, Secretaría de Gobernación, Secretaría de Desarrollo Social, Comisión Nacional del Agua, Gobiernos Estatales y Municipales</a:t>
            </a:r>
            <a:r>
              <a:rPr lang="es-MX" sz="825" dirty="0"/>
              <a:t>.</a:t>
            </a:r>
          </a:p>
        </p:txBody>
      </p:sp>
      <p:sp>
        <p:nvSpPr>
          <p:cNvPr id="58" name="CuadroTexto 57"/>
          <p:cNvSpPr txBox="1"/>
          <p:nvPr/>
        </p:nvSpPr>
        <p:spPr>
          <a:xfrm>
            <a:off x="5175797" y="2706990"/>
            <a:ext cx="378259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900" dirty="0"/>
              <a:t>Secretaría de Educación Pública, Comisión Federal para la Protección contra Riesgos Sanitarios, Secretaría de Gobernación, Secretaría de Economía</a:t>
            </a:r>
            <a:r>
              <a:rPr lang="es-MX" sz="1350" dirty="0"/>
              <a:t>.</a:t>
            </a:r>
          </a:p>
        </p:txBody>
      </p:sp>
      <p:sp>
        <p:nvSpPr>
          <p:cNvPr id="59" name="CuadroTexto 58"/>
          <p:cNvSpPr txBox="1"/>
          <p:nvPr/>
        </p:nvSpPr>
        <p:spPr>
          <a:xfrm>
            <a:off x="5175796" y="3371875"/>
            <a:ext cx="35317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dirty="0"/>
              <a:t>Comisión Federal para la Protección contra Riesgos Sanitarios</a:t>
            </a:r>
          </a:p>
        </p:txBody>
      </p:sp>
      <p:sp>
        <p:nvSpPr>
          <p:cNvPr id="60" name="CuadroTexto 59"/>
          <p:cNvSpPr txBox="1"/>
          <p:nvPr/>
        </p:nvSpPr>
        <p:spPr>
          <a:xfrm>
            <a:off x="5160817" y="3869878"/>
            <a:ext cx="34199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dirty="0"/>
              <a:t>Secretaría de Hacienda</a:t>
            </a:r>
          </a:p>
        </p:txBody>
      </p:sp>
      <p:sp>
        <p:nvSpPr>
          <p:cNvPr id="61" name="CuadroTexto 60"/>
          <p:cNvSpPr txBox="1"/>
          <p:nvPr/>
        </p:nvSpPr>
        <p:spPr>
          <a:xfrm>
            <a:off x="5185626" y="4258866"/>
            <a:ext cx="3512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900" dirty="0"/>
              <a:t>Consejo Nacional Cultura Física y Deporte, Secretaría de Desarrollo Agrario, Territorial y Urbano, Secretaría de Comunicaciones y Transporte, Secretaría del Trabajo y Previsión Social, Gobiernos Estatales y Municipales.</a:t>
            </a:r>
            <a:endParaRPr lang="es-MX" sz="825" dirty="0"/>
          </a:p>
        </p:txBody>
      </p:sp>
      <p:sp>
        <p:nvSpPr>
          <p:cNvPr id="75" name="Rectángulo 74"/>
          <p:cNvSpPr/>
          <p:nvPr/>
        </p:nvSpPr>
        <p:spPr>
          <a:xfrm>
            <a:off x="5031587" y="4300556"/>
            <a:ext cx="127591" cy="4479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cxnSp>
        <p:nvCxnSpPr>
          <p:cNvPr id="81" name="Conector recto 80"/>
          <p:cNvCxnSpPr/>
          <p:nvPr/>
        </p:nvCxnSpPr>
        <p:spPr>
          <a:xfrm flipV="1">
            <a:off x="4932781" y="4502514"/>
            <a:ext cx="8340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748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498ADA4-C0B1-5B4E-B61B-5ACFC6FB6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938" t="5243" r="-35" b="21368"/>
          <a:stretch/>
        </p:blipFill>
        <p:spPr>
          <a:xfrm>
            <a:off x="0" y="805218"/>
            <a:ext cx="9147291" cy="4338281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D8C45C14-F777-454B-A744-0D00860E4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649" y="115575"/>
            <a:ext cx="9144001" cy="571838"/>
          </a:xfrm>
          <a:solidFill>
            <a:schemeClr val="bg1">
              <a:alpha val="78000"/>
            </a:schemeClr>
          </a:solidFill>
        </p:spPr>
        <p:txBody>
          <a:bodyPr/>
          <a:lstStyle/>
          <a:p>
            <a:r>
              <a:rPr lang="es-MX" sz="28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1. Prevención de obesidad en etapas tempranas de la vida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845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498ADA4-C0B1-5B4E-B61B-5ACFC6FB6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65399" t="29265" r="14239" b="32551"/>
          <a:stretch/>
        </p:blipFill>
        <p:spPr>
          <a:xfrm>
            <a:off x="6576474" y="1073161"/>
            <a:ext cx="2567526" cy="2959265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D8C45C14-F777-454B-A744-0D00860E4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6401" y="153851"/>
            <a:ext cx="9144001" cy="571838"/>
          </a:xfrm>
          <a:solidFill>
            <a:schemeClr val="bg1">
              <a:alpha val="78000"/>
            </a:schemeClr>
          </a:solidFill>
        </p:spPr>
        <p:txBody>
          <a:bodyPr/>
          <a:lstStyle/>
          <a:p>
            <a:r>
              <a:rPr lang="es-MX" sz="28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Recomendaciones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AF4F951-131D-46D1-88A5-C20CA4EEC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108" y="1009153"/>
            <a:ext cx="6144366" cy="3590279"/>
          </a:xfrm>
          <a:solidFill>
            <a:schemeClr val="bg1">
              <a:alpha val="48000"/>
            </a:schemeClr>
          </a:solidFill>
        </p:spPr>
        <p:txBody>
          <a:bodyPr/>
          <a:lstStyle/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s-ES" sz="1600" dirty="0">
                <a:latin typeface="Franklin Gothic Medium Cond" panose="020B0606030402020204" pitchFamily="34" charset="0"/>
              </a:rPr>
              <a:t>Primeros </a:t>
            </a:r>
            <a:r>
              <a:rPr lang="es-ES" sz="1600" dirty="0">
                <a:solidFill>
                  <a:srgbClr val="4BACC6"/>
                </a:solidFill>
                <a:latin typeface="Franklin Gothic Medium Cond" panose="020B0606030402020204" pitchFamily="34" charset="0"/>
              </a:rPr>
              <a:t>1000 días de vida</a:t>
            </a:r>
            <a:r>
              <a:rPr lang="es-ES" sz="1600" dirty="0">
                <a:latin typeface="Franklin Gothic Medium Cond" panose="020B0606030402020204" pitchFamily="34" charset="0"/>
              </a:rPr>
              <a:t>: nutrición y salud materna, lactancia, alimentación y actividad física</a:t>
            </a:r>
            <a:endParaRPr lang="es-MX" sz="16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s-ES" sz="1600" dirty="0">
                <a:latin typeface="Franklin Gothic Medium Cond" panose="020B0606030402020204" pitchFamily="34" charset="0"/>
              </a:rPr>
              <a:t>Fortalecer </a:t>
            </a:r>
            <a:r>
              <a:rPr lang="es-ES" sz="1600" dirty="0">
                <a:solidFill>
                  <a:srgbClr val="4BACC6"/>
                </a:solidFill>
                <a:latin typeface="Franklin Gothic Medium Cond" panose="020B0606030402020204" pitchFamily="34" charset="0"/>
              </a:rPr>
              <a:t>Estrategia Nacional de Lactancia </a:t>
            </a:r>
            <a:r>
              <a:rPr lang="es-ES" sz="1600" dirty="0">
                <a:latin typeface="Franklin Gothic Medium Cond" panose="020B0606030402020204" pitchFamily="34" charset="0"/>
              </a:rPr>
              <a:t>Materna</a:t>
            </a:r>
            <a:endParaRPr lang="es-MX" sz="16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s-ES" sz="1600" dirty="0">
                <a:latin typeface="Franklin Gothic Medium Cond" panose="020B0606030402020204" pitchFamily="34" charset="0"/>
              </a:rPr>
              <a:t>Código Internacional de Comercialización de Sucedáneos de la Leche Materna: </a:t>
            </a:r>
            <a:r>
              <a:rPr lang="es-ES" sz="1600" dirty="0">
                <a:solidFill>
                  <a:srgbClr val="4BACC6"/>
                </a:solidFill>
                <a:latin typeface="Franklin Gothic Medium Cond" panose="020B0606030402020204" pitchFamily="34" charset="0"/>
              </a:rPr>
              <a:t>NOM</a:t>
            </a: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sz="1600" dirty="0" err="1">
                <a:latin typeface="Franklin Gothic Medium Cond" panose="020B0606030402020204" pitchFamily="34" charset="0"/>
              </a:rPr>
              <a:t>Guías</a:t>
            </a:r>
            <a:r>
              <a:rPr lang="en-US" sz="1600" dirty="0">
                <a:latin typeface="Franklin Gothic Medium Cond" panose="020B0606030402020204" pitchFamily="34" charset="0"/>
              </a:rPr>
              <a:t> </a:t>
            </a:r>
            <a:r>
              <a:rPr lang="en-US" sz="1600" dirty="0" err="1">
                <a:latin typeface="Franklin Gothic Medium Cond" panose="020B0606030402020204" pitchFamily="34" charset="0"/>
              </a:rPr>
              <a:t>alimentarias</a:t>
            </a:r>
            <a:r>
              <a:rPr lang="en-US" sz="1600" dirty="0">
                <a:latin typeface="Franklin Gothic Medium Cond" panose="020B0606030402020204" pitchFamily="34" charset="0"/>
              </a:rPr>
              <a:t> </a:t>
            </a:r>
            <a:r>
              <a:rPr lang="en-US" sz="1600" dirty="0" err="1">
                <a:latin typeface="Franklin Gothic Medium Cond" panose="020B0606030402020204" pitchFamily="34" charset="0"/>
              </a:rPr>
              <a:t>en</a:t>
            </a:r>
            <a:r>
              <a:rPr lang="en-US" sz="1600" dirty="0">
                <a:latin typeface="Franklin Gothic Medium Cond" panose="020B0606030402020204" pitchFamily="34" charset="0"/>
              </a:rPr>
              <a:t> </a:t>
            </a:r>
            <a:r>
              <a:rPr lang="en-US" sz="1600" dirty="0" err="1">
                <a:latin typeface="Franklin Gothic Medium Cond" panose="020B0606030402020204" pitchFamily="34" charset="0"/>
              </a:rPr>
              <a:t>guarderías</a:t>
            </a:r>
            <a:endParaRPr lang="en-US" sz="16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s-ES" sz="1600" dirty="0">
                <a:latin typeface="Franklin Gothic Medium Cond" panose="020B0606030402020204" pitchFamily="34" charset="0"/>
              </a:rPr>
              <a:t>Aumentar </a:t>
            </a:r>
            <a:r>
              <a:rPr lang="es-ES" sz="1600" dirty="0">
                <a:solidFill>
                  <a:srgbClr val="4BACC6"/>
                </a:solidFill>
                <a:latin typeface="Franklin Gothic Medium Cond" panose="020B0606030402020204" pitchFamily="34" charset="0"/>
              </a:rPr>
              <a:t>actividad física </a:t>
            </a:r>
            <a:r>
              <a:rPr lang="es-ES" sz="1600" dirty="0">
                <a:latin typeface="Franklin Gothic Medium Cond" panose="020B0606030402020204" pitchFamily="34" charset="0"/>
              </a:rPr>
              <a:t>desde gestación y primeros dos años posparto en mujeres y niños</a:t>
            </a: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s-ES" sz="1600" dirty="0">
                <a:latin typeface="Franklin Gothic Medium Cond" panose="020B0606030402020204" pitchFamily="34" charset="0"/>
              </a:rPr>
              <a:t>Extender programas de salud materna</a:t>
            </a: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s-ES" sz="1600" dirty="0">
                <a:latin typeface="Franklin Gothic Medium Cond" panose="020B0606030402020204" pitchFamily="34" charset="0"/>
              </a:rPr>
              <a:t>Valorar </a:t>
            </a:r>
            <a:r>
              <a:rPr lang="es-ES" sz="1600" dirty="0">
                <a:solidFill>
                  <a:srgbClr val="4BACC6"/>
                </a:solidFill>
                <a:latin typeface="Franklin Gothic Medium Cond" panose="020B0606030402020204" pitchFamily="34" charset="0"/>
              </a:rPr>
              <a:t>aumentar semanas de maternidad </a:t>
            </a:r>
            <a:r>
              <a:rPr lang="es-ES" sz="1600" dirty="0">
                <a:latin typeface="Franklin Gothic Medium Cond" panose="020B0606030402020204" pitchFamily="34" charset="0"/>
              </a:rPr>
              <a:t>pagadas para que madres trabajadoras puedan amamantar</a:t>
            </a: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s-ES" sz="1600" dirty="0">
                <a:latin typeface="Franklin Gothic Medium Cond" panose="020B0606030402020204" pitchFamily="34" charset="0"/>
              </a:rPr>
              <a:t>Asegurar </a:t>
            </a:r>
            <a:r>
              <a:rPr lang="es-ES" sz="1600" dirty="0">
                <a:solidFill>
                  <a:srgbClr val="4BACC6"/>
                </a:solidFill>
                <a:latin typeface="Franklin Gothic Medium Cond" panose="020B0606030402020204" pitchFamily="34" charset="0"/>
              </a:rPr>
              <a:t>disponibilidad de lactarios y guarderías </a:t>
            </a:r>
            <a:r>
              <a:rPr lang="es-ES" sz="1600" dirty="0">
                <a:latin typeface="Franklin Gothic Medium Cond" panose="020B0606030402020204" pitchFamily="34" charset="0"/>
              </a:rPr>
              <a:t>en espacios laborales</a:t>
            </a:r>
            <a:endParaRPr lang="en-US" sz="16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s-ES" sz="16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s-ES" sz="16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n-US" sz="16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28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81CEB8E-3072-4869-B161-0B5DBD548A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409" y="692596"/>
            <a:ext cx="3381828" cy="83880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2.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Garantizar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entornos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alimentarios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saludables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,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espacios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recreativos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seguros y educación alimentaria en las escuelas</a:t>
            </a:r>
          </a:p>
        </p:txBody>
      </p:sp>
      <p:pic>
        <p:nvPicPr>
          <p:cNvPr id="3" name="Imagen 2" descr="7.0.jpg">
            <a:extLst>
              <a:ext uri="{FF2B5EF4-FFF2-40B4-BE49-F238E27FC236}">
                <a16:creationId xmlns:a16="http://schemas.microsoft.com/office/drawing/2014/main" id="{F2AC7EE6-1D8A-6044-BDB3-1F52AADDC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851" y="0"/>
            <a:ext cx="441914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23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BB7A54A-9A88-4412-B6FA-D10A28AB6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543" y="173171"/>
            <a:ext cx="8229600" cy="628196"/>
          </a:xfrm>
        </p:spPr>
        <p:txBody>
          <a:bodyPr/>
          <a:lstStyle/>
          <a:p>
            <a:r>
              <a:rPr lang="es-MX" sz="36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Recomendaciones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C77D43-CFDB-4E55-8207-758E75104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131" y="996682"/>
            <a:ext cx="6259019" cy="3394075"/>
          </a:xfrm>
        </p:spPr>
        <p:txBody>
          <a:bodyPr/>
          <a:lstStyle/>
          <a:p>
            <a:pPr marL="114300" indent="0">
              <a:buClr>
                <a:srgbClr val="FF0000"/>
              </a:buClr>
              <a:buSzPct val="120000"/>
              <a:buNone/>
            </a:pPr>
            <a:r>
              <a:rPr lang="es-ES" sz="1800" dirty="0">
                <a:latin typeface="Franklin Gothic Medium Cond" panose="020B0606030402020204" pitchFamily="34" charset="0"/>
              </a:rPr>
              <a:t>Fortalecer lineamientos para expendio y distribución de alimentos y en escuelas:</a:t>
            </a: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s-ES" sz="7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s-ES" sz="1600" dirty="0">
                <a:solidFill>
                  <a:srgbClr val="4BACC6"/>
                </a:solidFill>
                <a:latin typeface="Franklin Gothic Medium Cond" panose="020B0606030402020204" pitchFamily="34" charset="0"/>
              </a:rPr>
              <a:t>Presupuesto</a:t>
            </a:r>
            <a:r>
              <a:rPr lang="es-ES" sz="1600" dirty="0">
                <a:latin typeface="Franklin Gothic Medium Cond" panose="020B0606030402020204" pitchFamily="34" charset="0"/>
              </a:rPr>
              <a:t> para </a:t>
            </a:r>
            <a:r>
              <a:rPr lang="en-US" sz="1600" dirty="0" err="1">
                <a:latin typeface="Franklin Gothic Medium Cond" panose="020B0606030402020204" pitchFamily="34" charset="0"/>
              </a:rPr>
              <a:t>mantenimiento</a:t>
            </a:r>
            <a:r>
              <a:rPr lang="en-US" sz="1600" dirty="0">
                <a:latin typeface="Franklin Gothic Medium Cond" panose="020B0606030402020204" pitchFamily="34" charset="0"/>
              </a:rPr>
              <a:t> de </a:t>
            </a:r>
            <a:r>
              <a:rPr lang="en-US" sz="1600" dirty="0" err="1">
                <a:latin typeface="Franklin Gothic Medium Cond" panose="020B0606030402020204" pitchFamily="34" charset="0"/>
              </a:rPr>
              <a:t>instalaciones</a:t>
            </a:r>
            <a:endParaRPr lang="en-US" sz="16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n-US" sz="7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s-ES" sz="1600" dirty="0">
                <a:solidFill>
                  <a:srgbClr val="4BACC6"/>
                </a:solidFill>
                <a:latin typeface="Franklin Gothic Medium Cond" panose="020B0606030402020204" pitchFamily="34" charset="0"/>
              </a:rPr>
              <a:t>Campañas de comunicación</a:t>
            </a:r>
            <a:r>
              <a:rPr lang="es-ES" sz="1600" dirty="0">
                <a:latin typeface="Franklin Gothic Medium Cond" panose="020B0606030402020204" pitchFamily="34" charset="0"/>
              </a:rPr>
              <a:t>: Diseminar lineamientos y criterios nutricionales</a:t>
            </a: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s-ES" sz="5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s-ES" sz="1600" dirty="0">
                <a:latin typeface="Franklin Gothic Medium Cond" panose="020B0606030402020204" pitchFamily="34" charset="0"/>
              </a:rPr>
              <a:t>Fomentar la </a:t>
            </a:r>
            <a:r>
              <a:rPr lang="es-ES" sz="1600" dirty="0">
                <a:solidFill>
                  <a:srgbClr val="4BACC6"/>
                </a:solidFill>
                <a:latin typeface="Franklin Gothic Medium Cond" panose="020B0606030402020204" pitchFamily="34" charset="0"/>
              </a:rPr>
              <a:t>participación autoridades </a:t>
            </a:r>
            <a:r>
              <a:rPr lang="es-ES" sz="1600" dirty="0">
                <a:latin typeface="Franklin Gothic Medium Cond" panose="020B0606030402020204" pitchFamily="34" charset="0"/>
              </a:rPr>
              <a:t>junto con Consejos Escolares</a:t>
            </a: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s-ES" sz="7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s-ES" sz="1600" dirty="0">
                <a:solidFill>
                  <a:srgbClr val="4BACC6"/>
                </a:solidFill>
                <a:latin typeface="Franklin Gothic Medium Cond" panose="020B0606030402020204" pitchFamily="34" charset="0"/>
              </a:rPr>
              <a:t>Capacitar a responsables </a:t>
            </a:r>
            <a:r>
              <a:rPr lang="es-ES" sz="1600" dirty="0">
                <a:latin typeface="Franklin Gothic Medium Cond" panose="020B0606030402020204" pitchFamily="34" charset="0"/>
              </a:rPr>
              <a:t>en cumplimiento de los Lineamientos</a:t>
            </a: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s-ES" sz="7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s-ES" sz="1600" dirty="0">
                <a:solidFill>
                  <a:srgbClr val="4BACC6"/>
                </a:solidFill>
                <a:latin typeface="Franklin Gothic Medium Cond" panose="020B0606030402020204" pitchFamily="34" charset="0"/>
              </a:rPr>
              <a:t>Eliminar alimentos ultra procesados </a:t>
            </a:r>
            <a:r>
              <a:rPr lang="es-ES" sz="1600" dirty="0">
                <a:latin typeface="Franklin Gothic Medium Cond" panose="020B0606030402020204" pitchFamily="34" charset="0"/>
              </a:rPr>
              <a:t>permitidos los días viernes</a:t>
            </a: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s-ES" sz="7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s-ES" sz="1600" dirty="0">
                <a:latin typeface="Franklin Gothic Medium Cond" panose="020B0606030402020204" pitchFamily="34" charset="0"/>
              </a:rPr>
              <a:t>Aplicar criterios nutricionales para </a:t>
            </a:r>
            <a:r>
              <a:rPr lang="es-ES" sz="1600" dirty="0">
                <a:solidFill>
                  <a:srgbClr val="4BACC6"/>
                </a:solidFill>
                <a:latin typeface="Franklin Gothic Medium Cond" panose="020B0606030402020204" pitchFamily="34" charset="0"/>
              </a:rPr>
              <a:t>venta alrededor de escuelas</a:t>
            </a: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s-ES" sz="7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s-ES" sz="1600" dirty="0">
                <a:latin typeface="Franklin Gothic Medium Cond" panose="020B0606030402020204" pitchFamily="34" charset="0"/>
              </a:rPr>
              <a:t>Incluir mecanismos de </a:t>
            </a:r>
            <a:r>
              <a:rPr lang="es-ES" sz="1600" dirty="0">
                <a:solidFill>
                  <a:srgbClr val="4BACC6"/>
                </a:solidFill>
                <a:latin typeface="Franklin Gothic Medium Cond" panose="020B0606030402020204" pitchFamily="34" charset="0"/>
              </a:rPr>
              <a:t>rendición de cuentas</a:t>
            </a:r>
            <a:r>
              <a:rPr lang="es-ES" sz="1600" dirty="0">
                <a:latin typeface="Franklin Gothic Medium Cond" panose="020B0606030402020204" pitchFamily="34" charset="0"/>
              </a:rPr>
              <a:t> y sanciones por incumplimiento</a:t>
            </a: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s-ES" sz="1600" dirty="0">
              <a:latin typeface="Franklin Gothic Medium Cond" panose="020B0606030402020204" pitchFamily="34" charset="0"/>
            </a:endParaRPr>
          </a:p>
          <a:p>
            <a:pPr marL="400050" indent="-285750"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s-ES" sz="16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n-US" sz="1600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Imagen 4" descr="7.0.jpg">
            <a:extLst>
              <a:ext uri="{FF2B5EF4-FFF2-40B4-BE49-F238E27FC236}">
                <a16:creationId xmlns:a16="http://schemas.microsoft.com/office/drawing/2014/main" id="{AC85DCA0-8677-0B41-BFC3-8DD8A4DD5E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" t="52205" r="54385"/>
          <a:stretch/>
        </p:blipFill>
        <p:spPr>
          <a:xfrm>
            <a:off x="6730735" y="1081314"/>
            <a:ext cx="2413266" cy="335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13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68CE4-D045-4EB1-A7CE-7C9D10D24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2044" y="104789"/>
            <a:ext cx="4700183" cy="649570"/>
          </a:xfrm>
        </p:spPr>
        <p:txBody>
          <a:bodyPr/>
          <a:lstStyle/>
          <a:p>
            <a:pPr algn="l"/>
            <a:r>
              <a:rPr lang="es-MX" sz="32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Recomendaciones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A5021D-BFC1-4A40-BBFB-7D2B172BB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9950" y="955005"/>
            <a:ext cx="5038345" cy="3394075"/>
          </a:xfrm>
        </p:spPr>
        <p:txBody>
          <a:bodyPr/>
          <a:lstStyle/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sz="1400" dirty="0" err="1">
                <a:solidFill>
                  <a:srgbClr val="4BACC6"/>
                </a:solidFill>
                <a:latin typeface="Franklin Gothic Medium Cond" panose="020B0606030402020204" pitchFamily="34" charset="0"/>
              </a:rPr>
              <a:t>Programa</a:t>
            </a:r>
            <a:r>
              <a:rPr lang="en-US" sz="1400" dirty="0">
                <a:solidFill>
                  <a:srgbClr val="4BACC6"/>
                </a:solidFill>
                <a:latin typeface="Franklin Gothic Medium Cond" panose="020B0606030402020204" pitchFamily="34" charset="0"/>
              </a:rPr>
              <a:t> </a:t>
            </a:r>
            <a:r>
              <a:rPr lang="en-US" sz="1400" dirty="0" err="1">
                <a:solidFill>
                  <a:srgbClr val="4BACC6"/>
                </a:solidFill>
                <a:latin typeface="Franklin Gothic Medium Cond" panose="020B0606030402020204" pitchFamily="34" charset="0"/>
              </a:rPr>
              <a:t>nacional</a:t>
            </a:r>
            <a:r>
              <a:rPr lang="en-US" sz="1400" dirty="0">
                <a:solidFill>
                  <a:srgbClr val="4BACC6"/>
                </a:solidFill>
                <a:latin typeface="Franklin Gothic Medium Cond" panose="020B0606030402020204" pitchFamily="34" charset="0"/>
              </a:rPr>
              <a:t> de </a:t>
            </a:r>
            <a:r>
              <a:rPr lang="en-US" sz="1400" dirty="0" err="1">
                <a:solidFill>
                  <a:srgbClr val="4BACC6"/>
                </a:solidFill>
                <a:latin typeface="Franklin Gothic Medium Cond" panose="020B0606030402020204" pitchFamily="34" charset="0"/>
              </a:rPr>
              <a:t>alimentación</a:t>
            </a:r>
            <a:r>
              <a:rPr lang="en-US" sz="1400" dirty="0">
                <a:solidFill>
                  <a:srgbClr val="4BACC6"/>
                </a:solidFill>
                <a:latin typeface="Franklin Gothic Medium Cond" panose="020B0606030402020204" pitchFamily="34" charset="0"/>
              </a:rPr>
              <a:t> </a:t>
            </a:r>
            <a:r>
              <a:rPr lang="en-US" sz="1400" dirty="0">
                <a:latin typeface="Franklin Gothic Medium Cond" panose="020B0606030402020204" pitchFamily="34" charset="0"/>
              </a:rPr>
              <a:t>escolar </a:t>
            </a:r>
            <a:r>
              <a:rPr lang="es-ES" sz="1400" dirty="0">
                <a:latin typeface="Franklin Gothic Medium Cond" panose="020B0606030402020204" pitchFamily="34" charset="0"/>
              </a:rPr>
              <a:t>en el nivel </a:t>
            </a:r>
            <a:r>
              <a:rPr lang="es-MX" sz="1400" dirty="0">
                <a:latin typeface="Franklin Gothic Medium Cond" panose="020B0606030402020204" pitchFamily="34" charset="0"/>
              </a:rPr>
              <a:t>básico</a:t>
            </a:r>
            <a:endParaRPr lang="en-US" sz="14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n-US" sz="8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s-ES" sz="1400" dirty="0">
                <a:latin typeface="Franklin Gothic Medium Cond" panose="020B0606030402020204" pitchFamily="34" charset="0"/>
              </a:rPr>
              <a:t>Desarrollo de un sistema de compras de </a:t>
            </a:r>
            <a:r>
              <a:rPr lang="en-US" sz="1400" dirty="0" err="1">
                <a:latin typeface="Franklin Gothic Medium Cond" panose="020B0606030402020204" pitchFamily="34" charset="0"/>
              </a:rPr>
              <a:t>verduras</a:t>
            </a:r>
            <a:r>
              <a:rPr lang="en-US" sz="1400" dirty="0">
                <a:latin typeface="Franklin Gothic Medium Cond" panose="020B0606030402020204" pitchFamily="34" charset="0"/>
              </a:rPr>
              <a:t> y </a:t>
            </a:r>
            <a:r>
              <a:rPr lang="en-US" sz="1400" dirty="0" err="1">
                <a:latin typeface="Franklin Gothic Medium Cond" panose="020B0606030402020204" pitchFamily="34" charset="0"/>
              </a:rPr>
              <a:t>frutas</a:t>
            </a:r>
            <a:r>
              <a:rPr lang="en-US" sz="1400" dirty="0">
                <a:latin typeface="Franklin Gothic Medium Cond" panose="020B0606030402020204" pitchFamily="34" charset="0"/>
              </a:rPr>
              <a:t> locales para </a:t>
            </a:r>
            <a:r>
              <a:rPr lang="en-US" sz="1400" dirty="0" err="1">
                <a:latin typeface="Franklin Gothic Medium Cond" panose="020B0606030402020204" pitchFamily="34" charset="0"/>
              </a:rPr>
              <a:t>abastecer</a:t>
            </a:r>
            <a:r>
              <a:rPr lang="en-US" sz="1400" dirty="0">
                <a:latin typeface="Franklin Gothic Medium Cond" panose="020B0606030402020204" pitchFamily="34" charset="0"/>
              </a:rPr>
              <a:t> las </a:t>
            </a:r>
            <a:r>
              <a:rPr lang="en-US" sz="1400" dirty="0" err="1">
                <a:latin typeface="Franklin Gothic Medium Cond" panose="020B0606030402020204" pitchFamily="34" charset="0"/>
              </a:rPr>
              <a:t>escuelas</a:t>
            </a:r>
            <a:endParaRPr lang="en-US" sz="14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s-ES" sz="8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s-ES" sz="1400" dirty="0">
                <a:latin typeface="Franklin Gothic Medium Cond" panose="020B0606030402020204" pitchFamily="34" charset="0"/>
              </a:rPr>
              <a:t>Servicios de alimentación en escuelas de tiempo completo</a:t>
            </a: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s-ES" sz="8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s-ES" sz="1400" dirty="0">
                <a:latin typeface="Franklin Gothic Medium Cond" panose="020B0606030402020204" pitchFamily="34" charset="0"/>
              </a:rPr>
              <a:t>Cursos atractivos a escolares sobre consumo saludable y cocina</a:t>
            </a:r>
            <a:endParaRPr lang="en-US" sz="14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n-US" sz="8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sz="1400" dirty="0" err="1">
                <a:latin typeface="Franklin Gothic Medium Cond" panose="020B0606030402020204" pitchFamily="34" charset="0"/>
              </a:rPr>
              <a:t>Fortalecer</a:t>
            </a:r>
            <a:r>
              <a:rPr lang="en-US" sz="1400" dirty="0">
                <a:latin typeface="Franklin Gothic Medium Cond" panose="020B0606030402020204" pitchFamily="34" charset="0"/>
              </a:rPr>
              <a:t> </a:t>
            </a:r>
            <a:r>
              <a:rPr lang="en-US" sz="1400" dirty="0" err="1">
                <a:latin typeface="Franklin Gothic Medium Cond" panose="020B0606030402020204" pitchFamily="34" charset="0"/>
              </a:rPr>
              <a:t>contenidos</a:t>
            </a:r>
            <a:r>
              <a:rPr lang="en-US" sz="1400" dirty="0">
                <a:latin typeface="Franklin Gothic Medium Cond" panose="020B0606030402020204" pitchFamily="34" charset="0"/>
              </a:rPr>
              <a:t> </a:t>
            </a:r>
            <a:r>
              <a:rPr lang="en-US" sz="1400" dirty="0" err="1">
                <a:latin typeface="Franklin Gothic Medium Cond" panose="020B0606030402020204" pitchFamily="34" charset="0"/>
              </a:rPr>
              <a:t>educativos</a:t>
            </a:r>
            <a:r>
              <a:rPr lang="en-US" sz="1400" dirty="0">
                <a:latin typeface="Franklin Gothic Medium Cond" panose="020B0606030402020204" pitchFamily="34" charset="0"/>
              </a:rPr>
              <a:t> </a:t>
            </a:r>
            <a:r>
              <a:rPr lang="en-US" sz="1400" dirty="0" err="1">
                <a:latin typeface="Franklin Gothic Medium Cond" panose="020B0606030402020204" pitchFamily="34" charset="0"/>
              </a:rPr>
              <a:t>sobre</a:t>
            </a:r>
            <a:r>
              <a:rPr lang="en-US" sz="1400" dirty="0">
                <a:latin typeface="Franklin Gothic Medium Cond" panose="020B0606030402020204" pitchFamily="34" charset="0"/>
              </a:rPr>
              <a:t> </a:t>
            </a:r>
            <a:r>
              <a:rPr lang="en-US" sz="1400" dirty="0" err="1">
                <a:latin typeface="Franklin Gothic Medium Cond" panose="020B0606030402020204" pitchFamily="34" charset="0"/>
              </a:rPr>
              <a:t>hábitos</a:t>
            </a:r>
            <a:r>
              <a:rPr lang="en-US" sz="1400" dirty="0">
                <a:latin typeface="Franklin Gothic Medium Cond" panose="020B0606030402020204" pitchFamily="34" charset="0"/>
              </a:rPr>
              <a:t> </a:t>
            </a:r>
            <a:r>
              <a:rPr lang="en-US" sz="1400" dirty="0" err="1">
                <a:latin typeface="Franklin Gothic Medium Cond" panose="020B0606030402020204" pitchFamily="34" charset="0"/>
              </a:rPr>
              <a:t>alimentarios</a:t>
            </a:r>
            <a:r>
              <a:rPr lang="en-US" sz="1400" dirty="0">
                <a:latin typeface="Franklin Gothic Medium Cond" panose="020B0606030402020204" pitchFamily="34" charset="0"/>
              </a:rPr>
              <a:t> </a:t>
            </a:r>
            <a:r>
              <a:rPr lang="es-ES" sz="1400" dirty="0">
                <a:latin typeface="Franklin Gothic Medium Cond" panose="020B0606030402020204" pitchFamily="34" charset="0"/>
              </a:rPr>
              <a:t>saludables y estilos de vida</a:t>
            </a: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s-ES" sz="8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s-ES" sz="1400" dirty="0">
                <a:latin typeface="Franklin Gothic Medium Cond" panose="020B0606030402020204" pitchFamily="34" charset="0"/>
              </a:rPr>
              <a:t>Monitorear y promover el peso adecuado de </a:t>
            </a:r>
            <a:r>
              <a:rPr lang="en-US" sz="1400" dirty="0" err="1">
                <a:latin typeface="Franklin Gothic Medium Cond" panose="020B0606030402020204" pitchFamily="34" charset="0"/>
              </a:rPr>
              <a:t>escolares</a:t>
            </a:r>
            <a:endParaRPr lang="en-US" sz="14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s-MX" sz="8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s-ES" sz="1400" dirty="0">
                <a:latin typeface="Franklin Gothic Medium Cond" panose="020B0606030402020204" pitchFamily="34" charset="0"/>
              </a:rPr>
              <a:t>Disponibilidad de de </a:t>
            </a:r>
            <a:r>
              <a:rPr lang="es-ES" sz="1400" dirty="0">
                <a:solidFill>
                  <a:srgbClr val="4BACC6"/>
                </a:solidFill>
                <a:latin typeface="Franklin Gothic Medium Cond" panose="020B0606030402020204" pitchFamily="34" charset="0"/>
              </a:rPr>
              <a:t>agua potable gratuita</a:t>
            </a: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s-ES" sz="8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s-ES" sz="1400" dirty="0">
                <a:latin typeface="Franklin Gothic Medium Cond" panose="020B0606030402020204" pitchFamily="34" charset="0"/>
              </a:rPr>
              <a:t>I</a:t>
            </a:r>
            <a:r>
              <a:rPr lang="en-US" sz="1400" dirty="0" err="1">
                <a:latin typeface="Franklin Gothic Medium Cond" panose="020B0606030402020204" pitchFamily="34" charset="0"/>
              </a:rPr>
              <a:t>ncrementar</a:t>
            </a:r>
            <a:r>
              <a:rPr lang="en-US" sz="1400" dirty="0">
                <a:latin typeface="Franklin Gothic Medium Cond" panose="020B0606030402020204" pitchFamily="34" charset="0"/>
              </a:rPr>
              <a:t> la </a:t>
            </a:r>
            <a:r>
              <a:rPr lang="en-US" sz="1400" dirty="0" err="1">
                <a:solidFill>
                  <a:srgbClr val="4BACC6"/>
                </a:solidFill>
                <a:latin typeface="Franklin Gothic Medium Cond" panose="020B0606030402020204" pitchFamily="34" charset="0"/>
              </a:rPr>
              <a:t>actividad</a:t>
            </a:r>
            <a:r>
              <a:rPr lang="en-US" sz="1400" dirty="0">
                <a:solidFill>
                  <a:srgbClr val="4BACC6"/>
                </a:solidFill>
                <a:latin typeface="Franklin Gothic Medium Cond" panose="020B0606030402020204" pitchFamily="34" charset="0"/>
              </a:rPr>
              <a:t> </a:t>
            </a:r>
            <a:r>
              <a:rPr lang="es-ES" sz="1400" dirty="0">
                <a:solidFill>
                  <a:srgbClr val="4BACC6"/>
                </a:solidFill>
                <a:latin typeface="Franklin Gothic Medium Cond" panose="020B0606030402020204" pitchFamily="34" charset="0"/>
              </a:rPr>
              <a:t>física</a:t>
            </a:r>
            <a:r>
              <a:rPr lang="es-ES" sz="1400" dirty="0">
                <a:latin typeface="Franklin Gothic Medium Cond" panose="020B0606030402020204" pitchFamily="34" charset="0"/>
              </a:rPr>
              <a:t>, dentro y fuera de la escuela</a:t>
            </a: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s-ES" sz="1400" dirty="0">
              <a:latin typeface="Franklin Gothic Medium Cond" panose="020B0606030402020204" pitchFamily="34" charset="0"/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s-ES" sz="1400" dirty="0">
              <a:latin typeface="Franklin Gothic Medium Cond" panose="020B0606030402020204" pitchFamily="34" charset="0"/>
            </a:endParaRPr>
          </a:p>
          <a:p>
            <a:pPr marL="400050" indent="-285750"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s-ES" sz="1400" dirty="0">
              <a:latin typeface="Franklin Gothic Medium Cond" panose="020B06060304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FB7035F-43DB-7046-897B-34F561B79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7420" y="0"/>
            <a:ext cx="435695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44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81CEB8E-3072-4869-B161-0B5DBD548A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211" y="71421"/>
            <a:ext cx="8222100" cy="838800"/>
          </a:xfrm>
        </p:spPr>
        <p:txBody>
          <a:bodyPr>
            <a:noAutofit/>
          </a:bodyPr>
          <a:lstStyle/>
          <a:p>
            <a:pPr algn="l"/>
            <a:r>
              <a:rPr lang="es-ES" sz="2000" dirty="0">
                <a:solidFill>
                  <a:schemeClr val="accent5">
                    <a:lumMod val="75000"/>
                  </a:schemeClr>
                </a:solidFill>
                <a:latin typeface="Franklin Gothic Medium Cond" panose="020B0606030402020204" pitchFamily="34" charset="0"/>
              </a:rPr>
              <a:t>3. Fortalecer la regulación de la promoción y publicidad de alimentos y bebidas dirigidas a población infantil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3" name="Imagen 2" descr="Unknown.jpeg">
            <a:extLst>
              <a:ext uri="{FF2B5EF4-FFF2-40B4-BE49-F238E27FC236}">
                <a16:creationId xmlns:a16="http://schemas.microsoft.com/office/drawing/2014/main" id="{E41FF83B-0DEE-C347-9679-B8C6AC02E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412" r="3225" b="20870"/>
          <a:stretch/>
        </p:blipFill>
        <p:spPr>
          <a:xfrm>
            <a:off x="0" y="917569"/>
            <a:ext cx="9144000" cy="422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21686"/>
      </p:ext>
    </p:extLst>
  </p:cSld>
  <p:clrMapOvr>
    <a:masterClrMapping/>
  </p:clrMapOvr>
</p:sld>
</file>

<file path=ppt/theme/theme1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 cmpd="sng">
          <a:solidFill>
            <a:srgbClr val="FF0000"/>
          </a:solidFill>
          <a:tailEnd type="triangle"/>
        </a:ln>
      </a:spPr>
      <a:bodyPr lIns="34289" tIns="34290" rIns="34289" bIns="34290"/>
      <a:lstStyle>
        <a:defPPr>
          <a:defRPr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34313</TotalTime>
  <Words>1467</Words>
  <Application>Microsoft Macintosh PowerPoint</Application>
  <PresentationFormat>Presentación en pantalla (16:9)</PresentationFormat>
  <Paragraphs>193</Paragraphs>
  <Slides>23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23</vt:i4>
      </vt:variant>
    </vt:vector>
  </HeadingPairs>
  <TitlesOfParts>
    <vt:vector size="37" baseType="lpstr">
      <vt:lpstr>MS Mincho</vt:lpstr>
      <vt:lpstr>Arial</vt:lpstr>
      <vt:lpstr>Arial Narrow</vt:lpstr>
      <vt:lpstr>Arial Rounded MT Bold</vt:lpstr>
      <vt:lpstr>Avenir Next Condensed Medium</vt:lpstr>
      <vt:lpstr>Calibri</vt:lpstr>
      <vt:lpstr>Century Gothic</vt:lpstr>
      <vt:lpstr>Franklin Gothic Medium Cond</vt:lpstr>
      <vt:lpstr>MV Boli</vt:lpstr>
      <vt:lpstr>Roboto</vt:lpstr>
      <vt:lpstr>Times New Roman</vt:lpstr>
      <vt:lpstr>Wingdings</vt:lpstr>
      <vt:lpstr>1_Diseño personalizado</vt:lpstr>
      <vt:lpstr>Diseño personalizado</vt:lpstr>
      <vt:lpstr>Presentación de PowerPoint</vt:lpstr>
      <vt:lpstr>Presentación de PowerPoint</vt:lpstr>
      <vt:lpstr>Presentación de PowerPoint</vt:lpstr>
      <vt:lpstr>1. Prevención de obesidad en etapas tempranas de la vida</vt:lpstr>
      <vt:lpstr>Recomendaciones</vt:lpstr>
      <vt:lpstr>2. Garantizar entornos alimentarios saludables, espacios recreativos seguros y educación alimentaria en las escuelas</vt:lpstr>
      <vt:lpstr>Recomendaciones</vt:lpstr>
      <vt:lpstr>Recomendaciones</vt:lpstr>
      <vt:lpstr>3. Fortalecer la regulación de la promoción y publicidad de alimentos y bebidas dirigidas a población infantil</vt:lpstr>
      <vt:lpstr>La publicidad dirigida a niños afecta sus preferencias y la calidad de su dieta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Recomendaciones Comité de expertos académicos de más de 16 instituciones, 31 expertos</vt:lpstr>
      <vt:lpstr>Presentación de PowerPoint</vt:lpstr>
      <vt:lpstr>Presentación de PowerPoint</vt:lpstr>
      <vt:lpstr>5. Facilitar y promover estilos de vida activos y mejorar los espacios públicos y el transporte para fomentar la actividad física</vt:lpstr>
      <vt:lpstr>Recomendaciones</vt:lpstr>
      <vt:lpstr>Conclusiones</vt:lpstr>
      <vt:lpstr>Presentación de PowerPoint</vt:lpstr>
    </vt:vector>
  </TitlesOfParts>
  <Company>Insyght Interactive, Inc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Johnston</dc:creator>
  <cp:lastModifiedBy>S. Barquera</cp:lastModifiedBy>
  <cp:revision>870</cp:revision>
  <cp:lastPrinted>2019-10-08T23:11:54Z</cp:lastPrinted>
  <dcterms:created xsi:type="dcterms:W3CDTF">2013-09-30T18:12:23Z</dcterms:created>
  <dcterms:modified xsi:type="dcterms:W3CDTF">2019-10-09T22:27:58Z</dcterms:modified>
</cp:coreProperties>
</file>