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5" r:id="rId2"/>
    <p:sldId id="267" r:id="rId3"/>
    <p:sldId id="268" r:id="rId4"/>
    <p:sldId id="257" r:id="rId5"/>
    <p:sldId id="258" r:id="rId6"/>
    <p:sldId id="264" r:id="rId7"/>
    <p:sldId id="256" r:id="rId8"/>
    <p:sldId id="266" r:id="rId9"/>
    <p:sldId id="263" r:id="rId10"/>
    <p:sldId id="261" r:id="rId11"/>
    <p:sldId id="269" r:id="rId12"/>
    <p:sldId id="270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9C"/>
    <a:srgbClr val="FEB2AE"/>
    <a:srgbClr val="D3E2C9"/>
    <a:srgbClr val="B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807"/>
    <p:restoredTop sz="95204"/>
  </p:normalViewPr>
  <p:slideViewPr>
    <p:cSldViewPr snapToGrid="0" snapToObjects="1">
      <p:cViewPr varScale="1">
        <p:scale>
          <a:sx n="111" d="100"/>
          <a:sy n="111" d="100"/>
        </p:scale>
        <p:origin x="20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6533B-32E2-EF46-BFB6-D7F460276FB1}" type="datetimeFigureOut"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7F480-1E82-074F-8CB8-D3B33969C64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8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F480-1E82-074F-8CB8-D3B33969C649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1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F480-1E82-074F-8CB8-D3B33969C649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F480-1E82-074F-8CB8-D3B33969C649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3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3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8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7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4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E514-6CBC-A64D-A8CF-8DA696E2B4DD}" type="datetimeFigureOut"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693C5-73C9-7E4A-9B8A-CB8E765F16F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.jpe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02882E-5D41-044B-B124-97F0CF5B776E}"/>
              </a:ext>
            </a:extLst>
          </p:cNvPr>
          <p:cNvGrpSpPr/>
          <p:nvPr/>
        </p:nvGrpSpPr>
        <p:grpSpPr>
          <a:xfrm>
            <a:off x="0" y="988441"/>
            <a:ext cx="8960444" cy="5869559"/>
            <a:chOff x="0" y="988441"/>
            <a:chExt cx="8960444" cy="586955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1E81022-A7F9-BA48-B3F9-A424616EB732}"/>
                </a:ext>
              </a:extLst>
            </p:cNvPr>
            <p:cNvSpPr txBox="1"/>
            <p:nvPr/>
          </p:nvSpPr>
          <p:spPr>
            <a:xfrm>
              <a:off x="220551" y="988441"/>
              <a:ext cx="87398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Avenir Book" charset="0"/>
                  <a:ea typeface="Avenir Book" charset="0"/>
                  <a:cs typeface="Avenir Book" charset="0"/>
                </a:rPr>
                <a:t>El BioBanco-Biorepositorio del  </a:t>
              </a:r>
            </a:p>
            <a:p>
              <a:pPr algn="ctr"/>
              <a:r>
                <a:rPr lang="en-US" sz="2800" b="1" dirty="0" err="1">
                  <a:latin typeface="Avenir Book" charset="0"/>
                  <a:ea typeface="Avenir Book" charset="0"/>
                  <a:cs typeface="Avenir Book" charset="0"/>
                </a:rPr>
                <a:t>Instituto</a:t>
              </a:r>
              <a:r>
                <a:rPr lang="en-US" sz="2800" b="1" dirty="0">
                  <a:latin typeface="Avenir Book" charset="0"/>
                  <a:ea typeface="Avenir Book" charset="0"/>
                  <a:cs typeface="Avenir Book" charset="0"/>
                </a:rPr>
                <a:t> Nacional de </a:t>
              </a:r>
              <a:r>
                <a:rPr lang="en-US" sz="2800" b="1" dirty="0" err="1">
                  <a:latin typeface="Avenir Book" charset="0"/>
                  <a:ea typeface="Avenir Book" charset="0"/>
                  <a:cs typeface="Avenir Book" charset="0"/>
                </a:rPr>
                <a:t>Ciencias</a:t>
              </a:r>
              <a:r>
                <a:rPr lang="en-US" sz="2800" b="1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en-US" sz="2800" b="1" dirty="0" err="1">
                  <a:latin typeface="Avenir Book" charset="0"/>
                  <a:ea typeface="Avenir Book" charset="0"/>
                  <a:cs typeface="Avenir Book" charset="0"/>
                </a:rPr>
                <a:t>Médicas</a:t>
              </a:r>
              <a:r>
                <a:rPr lang="en-US" sz="2800" b="1" dirty="0">
                  <a:latin typeface="Avenir Book" charset="0"/>
                  <a:ea typeface="Avenir Book" charset="0"/>
                  <a:cs typeface="Avenir Book" charset="0"/>
                </a:rPr>
                <a:t> y </a:t>
              </a:r>
              <a:r>
                <a:rPr lang="en-US" sz="2800" b="1" dirty="0" err="1">
                  <a:latin typeface="Avenir Book" charset="0"/>
                  <a:ea typeface="Avenir Book" charset="0"/>
                  <a:cs typeface="Avenir Book" charset="0"/>
                </a:rPr>
                <a:t>Nutrición</a:t>
              </a:r>
              <a:r>
                <a:rPr lang="en-US" sz="2800" b="1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en-US" sz="2800" b="1" dirty="0" err="1">
                  <a:latin typeface="Avenir Book" charset="0"/>
                  <a:ea typeface="Avenir Book" charset="0"/>
                  <a:cs typeface="Avenir Book" charset="0"/>
                </a:rPr>
                <a:t>SZ</a:t>
              </a:r>
              <a:endParaRPr lang="en-US" sz="28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pic>
          <p:nvPicPr>
            <p:cNvPr id="4" name="Picture 3" descr="simbologia.jpg">
              <a:extLst>
                <a:ext uri="{FF2B5EF4-FFF2-40B4-BE49-F238E27FC236}">
                  <a16:creationId xmlns:a16="http://schemas.microsoft.com/office/drawing/2014/main" xmlns="" id="{CA21C36C-F0A6-1545-9174-588A135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4053" y="4008730"/>
              <a:ext cx="1937454" cy="23032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A015136-60FA-F246-9D23-1FCD49D38368}"/>
                </a:ext>
              </a:extLst>
            </p:cNvPr>
            <p:cNvSpPr txBox="1"/>
            <p:nvPr/>
          </p:nvSpPr>
          <p:spPr>
            <a:xfrm>
              <a:off x="2610027" y="2280613"/>
              <a:ext cx="3485506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latin typeface="Avenir Roman" panose="02000503020000020003" pitchFamily="2" charset="0"/>
                </a:rPr>
                <a:t>Dr. Alfredo Ulloa-Aguirre</a:t>
              </a:r>
            </a:p>
            <a:p>
              <a:pPr algn="ctr"/>
              <a:r>
                <a:rPr lang="en-US" i="1">
                  <a:latin typeface="Avenir Roman" panose="02000503020000020003" pitchFamily="2" charset="0"/>
                </a:rPr>
                <a:t>Director Científico</a:t>
              </a:r>
            </a:p>
            <a:p>
              <a:pPr algn="ctr"/>
              <a:r>
                <a:rPr lang="en-US" i="1">
                  <a:latin typeface="Avenir Roman" panose="02000503020000020003" pitchFamily="2" charset="0"/>
                </a:rPr>
                <a:t>Red de apoyo a la Investigación</a:t>
              </a:r>
            </a:p>
            <a:p>
              <a:pPr algn="ctr"/>
              <a:r>
                <a:rPr lang="en-US" i="1">
                  <a:latin typeface="Avenir Roman" panose="02000503020000020003" pitchFamily="2" charset="0"/>
                </a:rPr>
                <a:t>UNAM-INCMNSZ</a:t>
              </a:r>
            </a:p>
          </p:txBody>
        </p:sp>
        <p:pic>
          <p:nvPicPr>
            <p:cNvPr id="7" name="Picture 6" descr="LogoRai 1.png">
              <a:extLst>
                <a:ext uri="{FF2B5EF4-FFF2-40B4-BE49-F238E27FC236}">
                  <a16:creationId xmlns:a16="http://schemas.microsoft.com/office/drawing/2014/main" xmlns="" id="{7319C34A-E8FE-FD41-BC68-3DEE3778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11996"/>
              <a:ext cx="1824236" cy="54600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38055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DC376D6-F6FD-C940-9D4D-E5E4FE5C0BBC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7DBBB34A-2333-8247-AC45-5BF70F4D1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6277073-85C3-1945-994E-38E2992AC614}"/>
                </a:ext>
              </a:extLst>
            </p:cNvPr>
            <p:cNvSpPr txBox="1"/>
            <p:nvPr/>
          </p:nvSpPr>
          <p:spPr>
            <a:xfrm>
              <a:off x="179883" y="349403"/>
              <a:ext cx="149605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Biobancos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34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34C82E-E953-0742-981E-855A6B04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17" y="682052"/>
            <a:ext cx="7555043" cy="56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5D1B64-9880-6347-B3A6-18B0E4E3E557}"/>
              </a:ext>
            </a:extLst>
          </p:cNvPr>
          <p:cNvSpPr txBox="1"/>
          <p:nvPr/>
        </p:nvSpPr>
        <p:spPr>
          <a:xfrm>
            <a:off x="1124262" y="644576"/>
            <a:ext cx="42866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BE0000"/>
                </a:solidFill>
                <a:latin typeface="Avenir Roman" panose="02000503020000020003" pitchFamily="2" charset="0"/>
              </a:rPr>
              <a:t>BioBanco/Biorepositorio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5513C3-5AFD-2F49-8EF3-915DCFDEBDBE}"/>
              </a:ext>
            </a:extLst>
          </p:cNvPr>
          <p:cNvSpPr txBox="1"/>
          <p:nvPr/>
        </p:nvSpPr>
        <p:spPr>
          <a:xfrm>
            <a:off x="1124260" y="1242962"/>
            <a:ext cx="69554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>
                <a:latin typeface="Avenir Roman" panose="02000503020000020003" pitchFamily="2" charset="0"/>
              </a:rPr>
              <a:t>Programa institucional, nacional o comercial que </a:t>
            </a:r>
            <a:r>
              <a:rPr lang="en-US" i="1">
                <a:latin typeface="Avenir Roman" panose="02000503020000020003" pitchFamily="2" charset="0"/>
              </a:rPr>
              <a:t>acepta</a:t>
            </a:r>
            <a:r>
              <a:rPr lang="en-US">
                <a:latin typeface="Avenir Roman" panose="02000503020000020003" pitchFamily="2" charset="0"/>
              </a:rPr>
              <a:t>, </a:t>
            </a:r>
            <a:r>
              <a:rPr lang="en-US" i="1">
                <a:latin typeface="Avenir Roman" panose="02000503020000020003" pitchFamily="2" charset="0"/>
              </a:rPr>
              <a:t>procesa</a:t>
            </a:r>
            <a:r>
              <a:rPr lang="en-US">
                <a:latin typeface="Avenir Roman" panose="02000503020000020003" pitchFamily="2" charset="0"/>
              </a:rPr>
              <a:t>, </a:t>
            </a:r>
            <a:r>
              <a:rPr lang="en-US" i="1">
                <a:latin typeface="Avenir Roman" panose="02000503020000020003" pitchFamily="2" charset="0"/>
              </a:rPr>
              <a:t>almacena </a:t>
            </a:r>
            <a:r>
              <a:rPr lang="en-US">
                <a:latin typeface="Avenir Roman" panose="02000503020000020003" pitchFamily="2" charset="0"/>
              </a:rPr>
              <a:t>y </a:t>
            </a:r>
            <a:r>
              <a:rPr lang="en-US" i="1">
                <a:latin typeface="Avenir Roman" panose="02000503020000020003" pitchFamily="2" charset="0"/>
              </a:rPr>
              <a:t>distribuye</a:t>
            </a:r>
            <a:r>
              <a:rPr lang="en-US">
                <a:latin typeface="Avenir Roman" panose="02000503020000020003" pitchFamily="2" charset="0"/>
              </a:rPr>
              <a:t> especímenes y datos asociados para su uso en investigación y atención clinica.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063A8D-54F7-004B-822D-7CD9D085AE6F}"/>
              </a:ext>
            </a:extLst>
          </p:cNvPr>
          <p:cNvSpPr txBox="1"/>
          <p:nvPr/>
        </p:nvSpPr>
        <p:spPr>
          <a:xfrm>
            <a:off x="1124259" y="2256873"/>
            <a:ext cx="695543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>
                <a:latin typeface="Avenir Roman" panose="02000503020000020003" pitchFamily="2" charset="0"/>
              </a:rPr>
              <a:t>Especímenes de </a:t>
            </a:r>
            <a:r>
              <a:rPr lang="en-US" b="1" i="1">
                <a:latin typeface="Avenir Roman" panose="02000503020000020003" pitchFamily="2" charset="0"/>
              </a:rPr>
              <a:t>alta calidad</a:t>
            </a:r>
            <a:r>
              <a:rPr lang="en-US" i="1">
                <a:latin typeface="Avenir Roman" panose="02000503020000020003" pitchFamily="2" charset="0"/>
              </a:rPr>
              <a:t>,</a:t>
            </a:r>
            <a:r>
              <a:rPr lang="en-US">
                <a:latin typeface="Avenir Roman" panose="02000503020000020003" pitchFamily="2" charset="0"/>
              </a:rPr>
              <a:t> </a:t>
            </a:r>
            <a:r>
              <a:rPr lang="en-US" i="1">
                <a:latin typeface="Avenir Roman" panose="02000503020000020003" pitchFamily="2" charset="0"/>
              </a:rPr>
              <a:t>datos clínicos precisos </a:t>
            </a:r>
            <a:r>
              <a:rPr lang="en-US">
                <a:latin typeface="Avenir Roman" panose="02000503020000020003" pitchFamily="2" charset="0"/>
              </a:rPr>
              <a:t>y de </a:t>
            </a:r>
            <a:r>
              <a:rPr lang="en-US" i="1">
                <a:latin typeface="Avenir Roman" panose="02000503020000020003" pitchFamily="2" charset="0"/>
              </a:rPr>
              <a:t>laboratorio con metodología estandarizada</a:t>
            </a:r>
            <a:r>
              <a:rPr lang="en-US">
                <a:latin typeface="Avenir Roman" panose="02000503020000020003" pitchFamily="2" charset="0"/>
              </a:rPr>
              <a:t>: Enfermedad específico (SIDA, Cáncer, Enf. autoinmunes, Cultivo de tejidos), población particular, específico de un macroproyecto de investigación (ejem., Cohorte Sigma), banco genético o de ADN/ARN, especímenes de tipo diverso (institucional, comercial), biobanco virtual.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113356-2515-A74E-B536-39BA9A6A7CAD}"/>
              </a:ext>
            </a:extLst>
          </p:cNvPr>
          <p:cNvSpPr txBox="1"/>
          <p:nvPr/>
        </p:nvSpPr>
        <p:spPr>
          <a:xfrm>
            <a:off x="1124259" y="4378778"/>
            <a:ext cx="70799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>
                <a:latin typeface="Avenir Roman" panose="02000503020000020003" pitchFamily="2" charset="0"/>
              </a:rPr>
              <a:t>Proyecto nacional por su impacto en la medicina traslacional y personalizada (ejem., el BioBanco Nacional de Dinamarca: 15 x 10</a:t>
            </a:r>
            <a:r>
              <a:rPr lang="en-US" baseline="30000">
                <a:latin typeface="Avenir Roman" panose="02000503020000020003" pitchFamily="2" charset="0"/>
              </a:rPr>
              <a:t>6</a:t>
            </a:r>
            <a:r>
              <a:rPr lang="en-US">
                <a:latin typeface="Avenir Roman" panose="02000503020000020003" pitchFamily="2" charset="0"/>
              </a:rPr>
              <a:t> de especímenes biológicos para los investigadores).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681658-FF9D-294B-B191-674A3227527E}"/>
              </a:ext>
            </a:extLst>
          </p:cNvPr>
          <p:cNvSpPr txBox="1"/>
          <p:nvPr/>
        </p:nvSpPr>
        <p:spPr>
          <a:xfrm>
            <a:off x="1124259" y="5496345"/>
            <a:ext cx="7319824" cy="400110"/>
          </a:xfrm>
          <a:prstGeom prst="rect">
            <a:avLst/>
          </a:prstGeom>
          <a:solidFill>
            <a:srgbClr val="FEB2AE"/>
          </a:solidFill>
        </p:spPr>
        <p:txBody>
          <a:bodyPr wrap="none" rtlCol="0">
            <a:spAutoFit/>
          </a:bodyPr>
          <a:lstStyle/>
          <a:p>
            <a:r>
              <a:rPr lang="en-US" sz="2000" i="1">
                <a:latin typeface="Avenir Roman" panose="02000503020000020003" pitchFamily="2" charset="0"/>
              </a:rPr>
              <a:t>Nuevo campo</a:t>
            </a:r>
            <a:r>
              <a:rPr lang="en-US" sz="2000" b="1" i="1">
                <a:latin typeface="Avenir Roman" panose="02000503020000020003" pitchFamily="2" charset="0"/>
              </a:rPr>
              <a:t>: Ciencia de Bioespecímenes y Biorepositorios</a:t>
            </a:r>
          </a:p>
        </p:txBody>
      </p:sp>
      <p:pic>
        <p:nvPicPr>
          <p:cNvPr id="8" name="Picture 7" descr="simbologia.jpg">
            <a:extLst>
              <a:ext uri="{FF2B5EF4-FFF2-40B4-BE49-F238E27FC236}">
                <a16:creationId xmlns:a16="http://schemas.microsoft.com/office/drawing/2014/main" xmlns="" id="{9F9CE602-E16A-CF47-A248-95DFD3E2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93" y="6008111"/>
            <a:ext cx="714907" cy="849889"/>
          </a:xfrm>
          <a:prstGeom prst="rect">
            <a:avLst/>
          </a:prstGeom>
        </p:spPr>
      </p:pic>
      <p:pic>
        <p:nvPicPr>
          <p:cNvPr id="9" name="Picture 8" descr="LogoRai 1.png">
            <a:extLst>
              <a:ext uri="{FF2B5EF4-FFF2-40B4-BE49-F238E27FC236}">
                <a16:creationId xmlns:a16="http://schemas.microsoft.com/office/drawing/2014/main" xmlns="" id="{3DDF28E9-DA35-2542-98BD-3ACFC465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96"/>
            <a:ext cx="1824236" cy="54600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753593-E035-2246-8763-C04E2A0C3474}"/>
              </a:ext>
            </a:extLst>
          </p:cNvPr>
          <p:cNvSpPr txBox="1"/>
          <p:nvPr/>
        </p:nvSpPr>
        <p:spPr>
          <a:xfrm>
            <a:off x="0" y="0"/>
            <a:ext cx="238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BioBanco del INCMNSZ</a:t>
            </a:r>
          </a:p>
        </p:txBody>
      </p:sp>
    </p:spTree>
    <p:extLst>
      <p:ext uri="{BB962C8B-B14F-4D97-AF65-F5344CB8AC3E}">
        <p14:creationId xmlns:p14="http://schemas.microsoft.com/office/powerpoint/2010/main" val="232357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4DFB6A-EB5E-4D4E-86D8-F119091581D4}"/>
              </a:ext>
            </a:extLst>
          </p:cNvPr>
          <p:cNvSpPr txBox="1"/>
          <p:nvPr/>
        </p:nvSpPr>
        <p:spPr>
          <a:xfrm>
            <a:off x="1025456" y="486741"/>
            <a:ext cx="237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venir Roman" panose="02000503020000020003" pitchFamily="2" charset="0"/>
              </a:rPr>
              <a:t>Características: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8B96A4-29D0-4B47-BF2C-4F3C6AA949B3}"/>
              </a:ext>
            </a:extLst>
          </p:cNvPr>
          <p:cNvSpPr txBox="1"/>
          <p:nvPr/>
        </p:nvSpPr>
        <p:spPr>
          <a:xfrm>
            <a:off x="605732" y="964794"/>
            <a:ext cx="76988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>
                <a:latin typeface="Avenir Roman" panose="02000503020000020003" pitchFamily="2" charset="0"/>
              </a:rPr>
              <a:t>Especímenes recolectados y procesados siguiendo técnicas perfectamente estandarizadas y universales para evitar </a:t>
            </a:r>
            <a:r>
              <a:rPr lang="en-US" sz="1600" b="1" i="1">
                <a:latin typeface="Avenir Roman" panose="02000503020000020003" pitchFamily="2" charset="0"/>
              </a:rPr>
              <a:t>variables pre-clínicas.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904752-D97A-FA49-8F34-89E37CB964C1}"/>
              </a:ext>
            </a:extLst>
          </p:cNvPr>
          <p:cNvSpPr txBox="1"/>
          <p:nvPr/>
        </p:nvSpPr>
        <p:spPr>
          <a:xfrm>
            <a:off x="605732" y="1772189"/>
            <a:ext cx="76988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 b="1">
                <a:latin typeface="Avenir Roman" panose="02000503020000020003" pitchFamily="2" charset="0"/>
              </a:rPr>
              <a:t>Certificación</a:t>
            </a:r>
            <a:r>
              <a:rPr lang="en-US" sz="1600">
                <a:latin typeface="Avenir Roman" panose="02000503020000020003" pitchFamily="2" charset="0"/>
              </a:rPr>
              <a:t> del equipo de almacenamiento, con </a:t>
            </a:r>
            <a:r>
              <a:rPr lang="en-US" sz="1600">
                <a:solidFill>
                  <a:srgbClr val="C00000"/>
                </a:solidFill>
                <a:latin typeface="Avenir Roman" panose="02000503020000020003" pitchFamily="2" charset="0"/>
              </a:rPr>
              <a:t>control de temperatura </a:t>
            </a:r>
            <a:r>
              <a:rPr lang="en-US" sz="1600">
                <a:latin typeface="Avenir Roman" panose="02000503020000020003" pitchFamily="2" charset="0"/>
              </a:rPr>
              <a:t>las 24 horas.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EC646B-47EA-CB44-8815-E30179E46809}"/>
              </a:ext>
            </a:extLst>
          </p:cNvPr>
          <p:cNvSpPr txBox="1"/>
          <p:nvPr/>
        </p:nvSpPr>
        <p:spPr>
          <a:xfrm>
            <a:off x="605732" y="2579584"/>
            <a:ext cx="76988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 b="1">
                <a:latin typeface="Avenir Roman" panose="02000503020000020003" pitchFamily="2" charset="0"/>
              </a:rPr>
              <a:t>Identificación</a:t>
            </a:r>
            <a:r>
              <a:rPr lang="en-US" sz="1600">
                <a:latin typeface="Avenir Roman" panose="02000503020000020003" pitchFamily="2" charset="0"/>
              </a:rPr>
              <a:t> de cada muestra mediante códigos y uso de softwares especializados para almacenamiento masivo de muestras biológicas y de la información de su origen.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F71D26-C8D2-1141-808E-F4EE59B3CFC5}"/>
              </a:ext>
            </a:extLst>
          </p:cNvPr>
          <p:cNvSpPr txBox="1"/>
          <p:nvPr/>
        </p:nvSpPr>
        <p:spPr>
          <a:xfrm>
            <a:off x="605732" y="3633201"/>
            <a:ext cx="76988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 b="1" dirty="0" err="1">
                <a:latin typeface="Avenir Roman" panose="02000503020000020003" pitchFamily="2" charset="0"/>
              </a:rPr>
              <a:t>Definición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adecuada</a:t>
            </a:r>
            <a:r>
              <a:rPr lang="en-US" sz="1600" dirty="0">
                <a:latin typeface="Avenir Roman" panose="02000503020000020003" pitchFamily="2" charset="0"/>
              </a:rPr>
              <a:t> del </a:t>
            </a:r>
            <a:r>
              <a:rPr lang="en-US" sz="1600" dirty="0" err="1">
                <a:latin typeface="Avenir Roman" panose="02000503020000020003" pitchFamily="2" charset="0"/>
              </a:rPr>
              <a:t>tipo</a:t>
            </a:r>
            <a:r>
              <a:rPr lang="en-US" sz="1600" dirty="0">
                <a:latin typeface="Avenir Roman" panose="02000503020000020003" pitchFamily="2" charset="0"/>
              </a:rPr>
              <a:t> de </a:t>
            </a:r>
            <a:r>
              <a:rPr lang="en-US" sz="1600" dirty="0" err="1">
                <a:latin typeface="Avenir Roman" panose="02000503020000020003" pitchFamily="2" charset="0"/>
              </a:rPr>
              <a:t>BioBanco</a:t>
            </a:r>
            <a:r>
              <a:rPr lang="en-US" sz="1600" dirty="0">
                <a:latin typeface="Avenir Roman" panose="02000503020000020003" pitchFamily="2" charset="0"/>
              </a:rPr>
              <a:t>, con </a:t>
            </a:r>
            <a:r>
              <a:rPr lang="en-US" sz="1600" dirty="0" err="1">
                <a:latin typeface="Avenir Roman" panose="02000503020000020003" pitchFamily="2" charset="0"/>
              </a:rPr>
              <a:t>objetivos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perfectamente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establecidos</a:t>
            </a:r>
            <a:r>
              <a:rPr lang="en-US" sz="1600" dirty="0">
                <a:latin typeface="Avenir Roman" panose="02000503020000020003" pitchFamily="2" charset="0"/>
              </a:rPr>
              <a:t> (</a:t>
            </a:r>
            <a:r>
              <a:rPr lang="en-US" sz="1600" dirty="0" err="1">
                <a:latin typeface="Avenir Roman" panose="02000503020000020003" pitchFamily="2" charset="0"/>
              </a:rPr>
              <a:t>ejem</a:t>
            </a:r>
            <a:r>
              <a:rPr lang="en-US" sz="1600" dirty="0" smtClean="0">
                <a:latin typeface="Avenir Roman" panose="02000503020000020003" pitchFamily="2" charset="0"/>
              </a:rPr>
              <a:t>., </a:t>
            </a:r>
            <a:r>
              <a:rPr lang="en-US" sz="1600" dirty="0" err="1">
                <a:latin typeface="Avenir Roman" panose="02000503020000020003" pitchFamily="2" charset="0"/>
              </a:rPr>
              <a:t>almacenamiento</a:t>
            </a:r>
            <a:r>
              <a:rPr lang="en-US" sz="1600" dirty="0">
                <a:latin typeface="Avenir Roman" panose="02000503020000020003" pitchFamily="2" charset="0"/>
              </a:rPr>
              <a:t> de </a:t>
            </a:r>
            <a:r>
              <a:rPr lang="en-US" sz="1600" dirty="0" err="1">
                <a:latin typeface="Avenir Roman" panose="02000503020000020003" pitchFamily="2" charset="0"/>
              </a:rPr>
              <a:t>muestras</a:t>
            </a:r>
            <a:r>
              <a:rPr lang="en-US" sz="1600" dirty="0">
                <a:latin typeface="Avenir Roman" panose="02000503020000020003" pitchFamily="2" charset="0"/>
              </a:rPr>
              <a:t> para </a:t>
            </a:r>
            <a:r>
              <a:rPr lang="en-US" sz="1600" dirty="0" err="1">
                <a:latin typeface="Avenir Roman" panose="02000503020000020003" pitchFamily="2" charset="0"/>
              </a:rPr>
              <a:t>estudios</a:t>
            </a:r>
            <a:r>
              <a:rPr lang="en-US" sz="1600" dirty="0">
                <a:latin typeface="Avenir Roman" panose="02000503020000020003" pitchFamily="2" charset="0"/>
              </a:rPr>
              <a:t> de </a:t>
            </a:r>
            <a:r>
              <a:rPr lang="en-US" sz="1600" dirty="0" err="1">
                <a:latin typeface="Avenir Roman" panose="02000503020000020003" pitchFamily="2" charset="0"/>
              </a:rPr>
              <a:t>genómica</a:t>
            </a:r>
            <a:r>
              <a:rPr lang="en-US" sz="1600" dirty="0">
                <a:latin typeface="Avenir Roman" panose="02000503020000020003" pitchFamily="2" charset="0"/>
              </a:rPr>
              <a:t>, </a:t>
            </a:r>
            <a:r>
              <a:rPr lang="en-US" sz="1600" dirty="0" err="1">
                <a:latin typeface="Avenir Roman" panose="02000503020000020003" pitchFamily="2" charset="0"/>
              </a:rPr>
              <a:t>proteómica</a:t>
            </a:r>
            <a:r>
              <a:rPr lang="en-US" sz="1600" dirty="0">
                <a:latin typeface="Avenir Roman" panose="02000503020000020003" pitchFamily="2" charset="0"/>
              </a:rPr>
              <a:t>, </a:t>
            </a:r>
            <a:r>
              <a:rPr lang="en-US" sz="1600" dirty="0" err="1">
                <a:latin typeface="Avenir Roman" panose="02000503020000020003" pitchFamily="2" charset="0"/>
              </a:rPr>
              <a:t>metabolómica</a:t>
            </a:r>
            <a:r>
              <a:rPr lang="en-US" sz="1600" dirty="0">
                <a:latin typeface="Avenir Roman" panose="02000503020000020003" pitchFamily="2" charset="0"/>
              </a:rPr>
              <a:t>, etc.).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EA1BD9-20CB-C547-AA38-29B6630A494E}"/>
              </a:ext>
            </a:extLst>
          </p:cNvPr>
          <p:cNvSpPr txBox="1"/>
          <p:nvPr/>
        </p:nvSpPr>
        <p:spPr>
          <a:xfrm>
            <a:off x="605732" y="4686818"/>
            <a:ext cx="76988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 b="1" dirty="0">
                <a:latin typeface="Avenir Roman" panose="02000503020000020003" pitchFamily="2" charset="0"/>
              </a:rPr>
              <a:t>Base de </a:t>
            </a:r>
            <a:r>
              <a:rPr lang="en-US" sz="1600" b="1" dirty="0" err="1">
                <a:latin typeface="Avenir Roman" panose="02000503020000020003" pitchFamily="2" charset="0"/>
              </a:rPr>
              <a:t>datos</a:t>
            </a:r>
            <a:r>
              <a:rPr lang="en-US" sz="1600" b="1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que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 smtClean="0">
                <a:latin typeface="Avenir Roman" panose="02000503020000020003" pitchFamily="2" charset="0"/>
              </a:rPr>
              <a:t>contenga</a:t>
            </a:r>
            <a:r>
              <a:rPr lang="en-US" sz="1600" dirty="0" smtClean="0">
                <a:latin typeface="Avenir Roman" panose="02000503020000020003" pitchFamily="2" charset="0"/>
              </a:rPr>
              <a:t>, </a:t>
            </a:r>
            <a:r>
              <a:rPr lang="en-US" sz="1600" dirty="0">
                <a:latin typeface="Avenir Roman" panose="02000503020000020003" pitchFamily="2" charset="0"/>
              </a:rPr>
              <a:t>sin </a:t>
            </a:r>
            <a:r>
              <a:rPr lang="en-US" sz="1600" dirty="0" err="1">
                <a:latin typeface="Avenir Roman" panose="02000503020000020003" pitchFamily="2" charset="0"/>
              </a:rPr>
              <a:t>ambigüedades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ni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 smtClean="0">
                <a:latin typeface="Avenir Roman" panose="02000503020000020003" pitchFamily="2" charset="0"/>
              </a:rPr>
              <a:t>imprecisiones</a:t>
            </a:r>
            <a:r>
              <a:rPr lang="en-US" sz="1600" dirty="0" smtClean="0">
                <a:latin typeface="Avenir Roman" panose="02000503020000020003" pitchFamily="2" charset="0"/>
              </a:rPr>
              <a:t>, </a:t>
            </a:r>
            <a:r>
              <a:rPr lang="en-US" sz="1600" dirty="0">
                <a:latin typeface="Avenir Roman" panose="02000503020000020003" pitchFamily="2" charset="0"/>
              </a:rPr>
              <a:t>la </a:t>
            </a:r>
            <a:r>
              <a:rPr lang="en-US" sz="1600" dirty="0" err="1">
                <a:latin typeface="Avenir Roman" panose="02000503020000020003" pitchFamily="2" charset="0"/>
              </a:rPr>
              <a:t>información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sobre</a:t>
            </a:r>
            <a:r>
              <a:rPr lang="en-US" sz="1600" dirty="0">
                <a:latin typeface="Avenir Roman" panose="02000503020000020003" pitchFamily="2" charset="0"/>
              </a:rPr>
              <a:t> la </a:t>
            </a:r>
            <a:r>
              <a:rPr lang="en-US" sz="1600" dirty="0" err="1" smtClean="0">
                <a:latin typeface="Avenir Roman" panose="02000503020000020003" pitchFamily="2" charset="0"/>
              </a:rPr>
              <a:t>muestra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smtClean="0">
                <a:latin typeface="Avenir Roman" panose="02000503020000020003" pitchFamily="2" charset="0"/>
              </a:rPr>
              <a:t>y</a:t>
            </a:r>
            <a:r>
              <a:rPr lang="en-US" sz="1600" dirty="0" smtClean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su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procedencia</a:t>
            </a:r>
            <a:r>
              <a:rPr lang="en-US" sz="1600" dirty="0">
                <a:latin typeface="Avenir Roman" panose="02000503020000020003" pitchFamily="2" charset="0"/>
              </a:rPr>
              <a:t> (</a:t>
            </a:r>
            <a:r>
              <a:rPr lang="en-US" sz="1600" dirty="0" err="1">
                <a:latin typeface="Avenir Roman" panose="02000503020000020003" pitchFamily="2" charset="0"/>
              </a:rPr>
              <a:t>datos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clínicos</a:t>
            </a:r>
            <a:r>
              <a:rPr lang="en-US" sz="1600" dirty="0">
                <a:latin typeface="Avenir Roman" panose="02000503020000020003" pitchFamily="2" charset="0"/>
              </a:rPr>
              <a:t>, </a:t>
            </a:r>
            <a:r>
              <a:rPr lang="en-US" sz="1600" dirty="0" err="1">
                <a:latin typeface="Avenir Roman" panose="02000503020000020003" pitchFamily="2" charset="0"/>
              </a:rPr>
              <a:t>diagnóstico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establecido</a:t>
            </a:r>
            <a:r>
              <a:rPr lang="en-US" sz="1600" dirty="0">
                <a:latin typeface="Avenir Roman" panose="02000503020000020003" pitchFamily="2" charset="0"/>
              </a:rPr>
              <a:t>, </a:t>
            </a:r>
            <a:r>
              <a:rPr lang="en-US" sz="1600" dirty="0" err="1">
                <a:latin typeface="Avenir Roman" panose="02000503020000020003" pitchFamily="2" charset="0"/>
              </a:rPr>
              <a:t>etc</a:t>
            </a:r>
            <a:r>
              <a:rPr lang="en-US" sz="1600" dirty="0">
                <a:latin typeface="Avenir Roman" panose="02000503020000020003" pitchFamily="2" charset="0"/>
              </a:rPr>
              <a:t>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4DA857-2DE9-E74F-978B-2CF37F25B466}"/>
              </a:ext>
            </a:extLst>
          </p:cNvPr>
          <p:cNvSpPr txBox="1"/>
          <p:nvPr/>
        </p:nvSpPr>
        <p:spPr>
          <a:xfrm>
            <a:off x="605732" y="5494213"/>
            <a:ext cx="76988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 b="1" dirty="0" err="1">
                <a:latin typeface="Avenir Roman" panose="02000503020000020003" pitchFamily="2" charset="0"/>
              </a:rPr>
              <a:t>Estandarización</a:t>
            </a:r>
            <a:r>
              <a:rPr lang="en-US" sz="1600" b="1" dirty="0">
                <a:solidFill>
                  <a:srgbClr val="C00000"/>
                </a:solidFill>
                <a:latin typeface="Avenir Roman" panose="02000503020000020003" pitchFamily="2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</a:rPr>
              <a:t>de </a:t>
            </a:r>
            <a:r>
              <a:rPr lang="en-US" sz="1600" dirty="0" err="1">
                <a:solidFill>
                  <a:srgbClr val="C00000"/>
                </a:solidFill>
                <a:latin typeface="Avenir Roman" panose="02000503020000020003" pitchFamily="2" charset="0"/>
              </a:rPr>
              <a:t>TODOS</a:t>
            </a:r>
            <a:r>
              <a:rPr lang="en-US" sz="1600" dirty="0">
                <a:latin typeface="Avenir Roman" panose="02000503020000020003" pitchFamily="2" charset="0"/>
              </a:rPr>
              <a:t> los </a:t>
            </a:r>
            <a:r>
              <a:rPr lang="en-US" sz="1600" dirty="0" err="1">
                <a:latin typeface="Avenir Roman" panose="02000503020000020003" pitchFamily="2" charset="0"/>
              </a:rPr>
              <a:t>procedimientos</a:t>
            </a:r>
            <a:r>
              <a:rPr lang="en-US" sz="1600" dirty="0">
                <a:latin typeface="Avenir Roman" panose="02000503020000020003" pitchFamily="2" charset="0"/>
              </a:rPr>
              <a:t>: </a:t>
            </a:r>
            <a:r>
              <a:rPr lang="en-US" sz="1600" dirty="0" err="1">
                <a:latin typeface="Avenir Roman" panose="02000503020000020003" pitchFamily="2" charset="0"/>
              </a:rPr>
              <a:t>desde</a:t>
            </a:r>
            <a:r>
              <a:rPr lang="en-US" sz="1600" dirty="0">
                <a:latin typeface="Avenir Roman" panose="02000503020000020003" pitchFamily="2" charset="0"/>
              </a:rPr>
              <a:t> la </a:t>
            </a:r>
            <a:r>
              <a:rPr lang="en-US" sz="1600" dirty="0" err="1">
                <a:latin typeface="Avenir Roman" panose="02000503020000020003" pitchFamily="2" charset="0"/>
              </a:rPr>
              <a:t>obtención</a:t>
            </a:r>
            <a:r>
              <a:rPr lang="en-US" sz="1600" dirty="0">
                <a:latin typeface="Avenir Roman" panose="02000503020000020003" pitchFamily="2" charset="0"/>
              </a:rPr>
              <a:t> hasta </a:t>
            </a:r>
            <a:r>
              <a:rPr lang="en-US" sz="1600" dirty="0" smtClean="0">
                <a:latin typeface="Avenir Roman" panose="02000503020000020003" pitchFamily="2" charset="0"/>
              </a:rPr>
              <a:t>el </a:t>
            </a:r>
            <a:r>
              <a:rPr lang="en-US" sz="1600" dirty="0" err="1" smtClean="0">
                <a:latin typeface="Avenir Roman" panose="02000503020000020003" pitchFamily="2" charset="0"/>
              </a:rPr>
              <a:t>envío</a:t>
            </a:r>
            <a:r>
              <a:rPr lang="en-US" sz="1600" dirty="0" smtClean="0">
                <a:latin typeface="Avenir Roman" panose="02000503020000020003" pitchFamily="2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</a:rPr>
              <a:t>y </a:t>
            </a:r>
            <a:r>
              <a:rPr lang="en-US" sz="1600" dirty="0" smtClean="0">
                <a:latin typeface="Avenir Roman" panose="02000503020000020003" pitchFamily="2" charset="0"/>
              </a:rPr>
              <a:t>el </a:t>
            </a:r>
            <a:r>
              <a:rPr lang="en-US" sz="1600" dirty="0" err="1">
                <a:latin typeface="Avenir Roman" panose="02000503020000020003" pitchFamily="2" charset="0"/>
              </a:rPr>
              <a:t>costo</a:t>
            </a:r>
            <a:r>
              <a:rPr lang="en-US" sz="1600" dirty="0">
                <a:latin typeface="Avenir Roman" panose="02000503020000020003" pitchFamily="2" charset="0"/>
              </a:rPr>
              <a:t>. Personal </a:t>
            </a:r>
            <a:r>
              <a:rPr lang="en-US" sz="1600" dirty="0" err="1">
                <a:latin typeface="Avenir Roman" panose="02000503020000020003" pitchFamily="2" charset="0"/>
              </a:rPr>
              <a:t>entrenado</a:t>
            </a:r>
            <a:r>
              <a:rPr lang="en-US" sz="1600" dirty="0">
                <a:latin typeface="Avenir Roman" panose="02000503020000020003" pitchFamily="2" charset="0"/>
              </a:rPr>
              <a:t> para </a:t>
            </a:r>
            <a:r>
              <a:rPr lang="en-US" sz="1600" dirty="0" err="1">
                <a:latin typeface="Avenir Roman" panose="02000503020000020003" pitchFamily="2" charset="0"/>
              </a:rPr>
              <a:t>manejo</a:t>
            </a:r>
            <a:r>
              <a:rPr lang="en-US" sz="1600" dirty="0">
                <a:latin typeface="Avenir Roman" panose="02000503020000020003" pitchFamily="2" charset="0"/>
              </a:rPr>
              <a:t> de </a:t>
            </a:r>
            <a:r>
              <a:rPr lang="en-US" sz="1600" dirty="0" err="1">
                <a:latin typeface="Avenir Roman" panose="02000503020000020003" pitchFamily="2" charset="0"/>
              </a:rPr>
              <a:t>este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tipo</a:t>
            </a:r>
            <a:r>
              <a:rPr lang="en-US" sz="1600" dirty="0">
                <a:latin typeface="Avenir Roman" panose="02000503020000020003" pitchFamily="2" charset="0"/>
              </a:rPr>
              <a:t> de </a:t>
            </a:r>
            <a:r>
              <a:rPr lang="en-US" sz="1600" dirty="0" err="1">
                <a:latin typeface="Avenir Roman" panose="02000503020000020003" pitchFamily="2" charset="0"/>
              </a:rPr>
              <a:t>repositorio</a:t>
            </a:r>
            <a:r>
              <a:rPr lang="en-US" sz="1600" dirty="0">
                <a:latin typeface="Avenir Roman" panose="02000503020000020003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542ED5-755E-6749-B51B-2DA5F706A5D8}"/>
              </a:ext>
            </a:extLst>
          </p:cNvPr>
          <p:cNvSpPr txBox="1"/>
          <p:nvPr/>
        </p:nvSpPr>
        <p:spPr>
          <a:xfrm>
            <a:off x="605731" y="6301609"/>
            <a:ext cx="76988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>
                <a:latin typeface="Avenir Roman" panose="02000503020000020003" pitchFamily="2" charset="0"/>
              </a:rPr>
              <a:t>Acorde con el </a:t>
            </a:r>
            <a:r>
              <a:rPr lang="en-US" sz="1600" b="1">
                <a:latin typeface="Avenir Roman" panose="02000503020000020003" pitchFamily="2" charset="0"/>
              </a:rPr>
              <a:t>reglamento institucional para investigación y bioética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0E45BB-C3A8-764D-A78C-56C9944D0391}"/>
              </a:ext>
            </a:extLst>
          </p:cNvPr>
          <p:cNvSpPr txBox="1"/>
          <p:nvPr/>
        </p:nvSpPr>
        <p:spPr>
          <a:xfrm>
            <a:off x="0" y="0"/>
            <a:ext cx="238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BioBanco del INCMNSZ</a:t>
            </a:r>
          </a:p>
        </p:txBody>
      </p:sp>
    </p:spTree>
    <p:extLst>
      <p:ext uri="{BB962C8B-B14F-4D97-AF65-F5344CB8AC3E}">
        <p14:creationId xmlns:p14="http://schemas.microsoft.com/office/powerpoint/2010/main" val="41428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378ECC-8E85-2842-825C-40C4536BDB21}"/>
              </a:ext>
            </a:extLst>
          </p:cNvPr>
          <p:cNvSpPr txBox="1"/>
          <p:nvPr/>
        </p:nvSpPr>
        <p:spPr>
          <a:xfrm>
            <a:off x="1055436" y="795225"/>
            <a:ext cx="281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venir Roman" panose="02000503020000020003" pitchFamily="2" charset="0"/>
              </a:rPr>
              <a:t>Flujo de procesos: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19FD29-C63B-DA42-AA20-A5F7FE2AC35B}"/>
              </a:ext>
            </a:extLst>
          </p:cNvPr>
          <p:cNvGrpSpPr/>
          <p:nvPr/>
        </p:nvGrpSpPr>
        <p:grpSpPr>
          <a:xfrm>
            <a:off x="808242" y="1256890"/>
            <a:ext cx="7108334" cy="5276850"/>
            <a:chOff x="808242" y="1256890"/>
            <a:chExt cx="7108334" cy="52768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0A78713-6BDD-2B41-9E4C-862A59BDD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242" y="1256890"/>
              <a:ext cx="7108334" cy="52768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0AC2159-18E9-A748-AB74-78C07CAF607C}"/>
                </a:ext>
              </a:extLst>
            </p:cNvPr>
            <p:cNvSpPr txBox="1"/>
            <p:nvPr/>
          </p:nvSpPr>
          <p:spPr>
            <a:xfrm>
              <a:off x="3024596" y="1489118"/>
              <a:ext cx="2191818" cy="360000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Avenir Roman" panose="02000503020000020003" pitchFamily="2" charset="0"/>
                </a:rPr>
                <a:t>Investigación traslacional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xmlns="" id="{A787C637-70FA-6E41-9A23-04E0C1910D51}"/>
                </a:ext>
              </a:extLst>
            </p:cNvPr>
            <p:cNvSpPr/>
            <p:nvPr/>
          </p:nvSpPr>
          <p:spPr>
            <a:xfrm>
              <a:off x="5216414" y="1429276"/>
              <a:ext cx="769186" cy="468101"/>
            </a:xfrm>
            <a:prstGeom prst="rightArrow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80009EC-50BC-0F45-8F04-F53D224092D0}"/>
                </a:ext>
              </a:extLst>
            </p:cNvPr>
            <p:cNvSpPr txBox="1"/>
            <p:nvPr/>
          </p:nvSpPr>
          <p:spPr>
            <a:xfrm>
              <a:off x="2144448" y="2054011"/>
              <a:ext cx="3530134" cy="2923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300">
                  <a:latin typeface="Avenir Roman" panose="02000503020000020003" pitchFamily="2" charset="0"/>
                </a:rPr>
                <a:t>Genómica, Proteómica, Terapia, Tratamiento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413298-7192-8948-9228-C62E9231490C}"/>
                </a:ext>
              </a:extLst>
            </p:cNvPr>
            <p:cNvSpPr txBox="1"/>
            <p:nvPr/>
          </p:nvSpPr>
          <p:spPr>
            <a:xfrm>
              <a:off x="5985600" y="2788887"/>
              <a:ext cx="1704354" cy="5232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Recolección de espécimenes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9699237-40CE-A647-963D-D3114C28272A}"/>
                </a:ext>
              </a:extLst>
            </p:cNvPr>
            <p:cNvSpPr txBox="1"/>
            <p:nvPr/>
          </p:nvSpPr>
          <p:spPr>
            <a:xfrm>
              <a:off x="3846426" y="5919574"/>
              <a:ext cx="2448000" cy="5232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Procesamiento y almacenamiento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7AF36C8-ACE6-484F-A4AB-AE5F4EB9C780}"/>
                </a:ext>
              </a:extLst>
            </p:cNvPr>
            <p:cNvSpPr txBox="1"/>
            <p:nvPr/>
          </p:nvSpPr>
          <p:spPr>
            <a:xfrm>
              <a:off x="1177074" y="4005332"/>
              <a:ext cx="2421731" cy="36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Distribución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8CC6A7F-4F1F-3F4C-B374-9B056A879E0A}"/>
                </a:ext>
              </a:extLst>
            </p:cNvPr>
            <p:cNvGrpSpPr/>
            <p:nvPr/>
          </p:nvGrpSpPr>
          <p:grpSpPr>
            <a:xfrm>
              <a:off x="2081606" y="2850442"/>
              <a:ext cx="612668" cy="200055"/>
              <a:chOff x="8426073" y="1005694"/>
              <a:chExt cx="612668" cy="20005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999B653F-6740-C942-952D-3C8D55B591A5}"/>
                  </a:ext>
                </a:extLst>
              </p:cNvPr>
              <p:cNvSpPr/>
              <p:nvPr/>
            </p:nvSpPr>
            <p:spPr>
              <a:xfrm>
                <a:off x="8516407" y="1064986"/>
                <a:ext cx="43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E1C1559-1A4A-3348-8C76-19C09B740A2E}"/>
                  </a:ext>
                </a:extLst>
              </p:cNvPr>
              <p:cNvSpPr txBox="1"/>
              <p:nvPr/>
            </p:nvSpPr>
            <p:spPr>
              <a:xfrm>
                <a:off x="8426073" y="1005694"/>
                <a:ext cx="61266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/>
                  <a:t>aminoácido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E90582-8D1B-1F4E-AB5F-2128D268F27B}"/>
              </a:ext>
            </a:extLst>
          </p:cNvPr>
          <p:cNvSpPr txBox="1"/>
          <p:nvPr/>
        </p:nvSpPr>
        <p:spPr>
          <a:xfrm>
            <a:off x="6321308" y="6179524"/>
            <a:ext cx="13131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>
                <a:latin typeface="Avenir Roman" panose="02000503020000020003" pitchFamily="2" charset="0"/>
              </a:rPr>
              <a:t>AIDS 27:303, 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1C7FA4-1327-D040-B394-18B0F95AD828}"/>
              </a:ext>
            </a:extLst>
          </p:cNvPr>
          <p:cNvSpPr txBox="1"/>
          <p:nvPr/>
        </p:nvSpPr>
        <p:spPr>
          <a:xfrm>
            <a:off x="0" y="0"/>
            <a:ext cx="238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BioBanco del INCMNSZ</a:t>
            </a:r>
          </a:p>
        </p:txBody>
      </p:sp>
      <p:pic>
        <p:nvPicPr>
          <p:cNvPr id="18" name="Picture 17" descr="simbologia.jpg">
            <a:extLst>
              <a:ext uri="{FF2B5EF4-FFF2-40B4-BE49-F238E27FC236}">
                <a16:creationId xmlns:a16="http://schemas.microsoft.com/office/drawing/2014/main" xmlns="" id="{0FD94E21-2AEE-E843-8847-D5E64617E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3" y="6008111"/>
            <a:ext cx="714907" cy="849889"/>
          </a:xfrm>
          <a:prstGeom prst="rect">
            <a:avLst/>
          </a:prstGeom>
        </p:spPr>
      </p:pic>
      <p:pic>
        <p:nvPicPr>
          <p:cNvPr id="19" name="Picture 18" descr="LogoRai 1.png">
            <a:extLst>
              <a:ext uri="{FF2B5EF4-FFF2-40B4-BE49-F238E27FC236}">
                <a16:creationId xmlns:a16="http://schemas.microsoft.com/office/drawing/2014/main" xmlns="" id="{4423271E-D28F-B44D-806D-9CADAB5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96"/>
            <a:ext cx="1824236" cy="546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5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07D62D-5A37-4E4C-B264-F1902490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4361"/>
            <a:ext cx="9144000" cy="3849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A82362-D0F3-9F40-A4A6-73C97DDEA96B}"/>
              </a:ext>
            </a:extLst>
          </p:cNvPr>
          <p:cNvSpPr txBox="1"/>
          <p:nvPr/>
        </p:nvSpPr>
        <p:spPr>
          <a:xfrm>
            <a:off x="0" y="0"/>
            <a:ext cx="238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BioBanco del INCMNSZ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7C4754-94E1-3E43-8568-C0840A27E72B}"/>
              </a:ext>
            </a:extLst>
          </p:cNvPr>
          <p:cNvSpPr txBox="1"/>
          <p:nvPr/>
        </p:nvSpPr>
        <p:spPr>
          <a:xfrm>
            <a:off x="254833" y="752180"/>
            <a:ext cx="501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BioBanco del INCMNSZ, instalaciones:</a:t>
            </a:r>
          </a:p>
        </p:txBody>
      </p:sp>
      <p:pic>
        <p:nvPicPr>
          <p:cNvPr id="5" name="Picture 4" descr="simbologia.jpg">
            <a:extLst>
              <a:ext uri="{FF2B5EF4-FFF2-40B4-BE49-F238E27FC236}">
                <a16:creationId xmlns:a16="http://schemas.microsoft.com/office/drawing/2014/main" xmlns="" id="{724074B8-D783-6C45-BA53-705F446C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3" y="6008111"/>
            <a:ext cx="714907" cy="849889"/>
          </a:xfrm>
          <a:prstGeom prst="rect">
            <a:avLst/>
          </a:prstGeom>
        </p:spPr>
      </p:pic>
      <p:pic>
        <p:nvPicPr>
          <p:cNvPr id="6" name="Picture 5" descr="LogoRai 1.png">
            <a:extLst>
              <a:ext uri="{FF2B5EF4-FFF2-40B4-BE49-F238E27FC236}">
                <a16:creationId xmlns:a16="http://schemas.microsoft.com/office/drawing/2014/main" xmlns="" id="{3CFF1389-363A-D14A-BDDE-534E1DFA5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96"/>
            <a:ext cx="1824236" cy="546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92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374897-B84A-6946-BC8E-60A1FACC96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8558" y="60081"/>
            <a:ext cx="1039843" cy="124687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856516-D2C6-3041-B06F-C30F9BAC6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822" y="960715"/>
            <a:ext cx="2602177" cy="19516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C330632-217B-4940-B14E-4418C38876FF}"/>
              </a:ext>
            </a:extLst>
          </p:cNvPr>
          <p:cNvGrpSpPr/>
          <p:nvPr/>
        </p:nvGrpSpPr>
        <p:grpSpPr>
          <a:xfrm>
            <a:off x="5138780" y="2974037"/>
            <a:ext cx="3632705" cy="1692734"/>
            <a:chOff x="5138780" y="2344457"/>
            <a:chExt cx="3632705" cy="16927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1EB2258-E75D-C944-A221-C38E134B2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8780" y="2344457"/>
              <a:ext cx="2256979" cy="169273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5C35C40-8DCD-DE4C-A224-D4EE77411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238248" y="2503954"/>
              <a:ext cx="1692733" cy="137374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118F137-7028-7A45-ACDA-779D573A4DCD}"/>
              </a:ext>
            </a:extLst>
          </p:cNvPr>
          <p:cNvGrpSpPr/>
          <p:nvPr/>
        </p:nvGrpSpPr>
        <p:grpSpPr>
          <a:xfrm>
            <a:off x="312858" y="1058281"/>
            <a:ext cx="3974329" cy="3093988"/>
            <a:chOff x="312858" y="428701"/>
            <a:chExt cx="3828815" cy="28958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F22CD7-579F-6F4B-BF15-5A4492E7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0840" y="1913056"/>
              <a:ext cx="1862135" cy="13966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055B255-0474-C54B-9D93-0FF6F574D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6502" y="444443"/>
              <a:ext cx="1875171" cy="1472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7935098-3779-7042-9A75-ABBE0278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2858" y="428701"/>
              <a:ext cx="1963912" cy="147293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20EF530-0EA3-7942-98D6-4E555FC4E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042" y="1898181"/>
              <a:ext cx="1901798" cy="142634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F9D5A0C-1B7A-D749-8471-79E5E8448D42}"/>
              </a:ext>
            </a:extLst>
          </p:cNvPr>
          <p:cNvGrpSpPr/>
          <p:nvPr/>
        </p:nvGrpSpPr>
        <p:grpSpPr>
          <a:xfrm>
            <a:off x="154535" y="4321154"/>
            <a:ext cx="4393746" cy="2240132"/>
            <a:chOff x="137677" y="3644200"/>
            <a:chExt cx="4393746" cy="22401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FB64041-4C92-D847-AB4C-74B56C98F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677" y="3644200"/>
              <a:ext cx="2986842" cy="22401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C96949C-C519-ED47-B07C-A1A07BE04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19794" y="4694378"/>
              <a:ext cx="1411629" cy="118995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220D621-CFCB-8E40-ACBC-8AB1670C2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24519" y="3644200"/>
              <a:ext cx="1400238" cy="1050178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55354FB-9D80-C344-8A26-AD98E0D86C30}"/>
              </a:ext>
            </a:extLst>
          </p:cNvPr>
          <p:cNvSpPr txBox="1"/>
          <p:nvPr/>
        </p:nvSpPr>
        <p:spPr>
          <a:xfrm>
            <a:off x="0" y="0"/>
            <a:ext cx="238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BioBanco del INCMNSZ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1FE608-5D1A-094B-8634-5B987D8E27E2}"/>
              </a:ext>
            </a:extLst>
          </p:cNvPr>
          <p:cNvSpPr txBox="1"/>
          <p:nvPr/>
        </p:nvSpPr>
        <p:spPr>
          <a:xfrm>
            <a:off x="18685" y="527915"/>
            <a:ext cx="8033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BioBanco del INCMNSZ, equipo de apoyo: </a:t>
            </a:r>
            <a:r>
              <a:rPr lang="en-US" sz="2000" b="1"/>
              <a:t>Red de Apoyo a la Investigación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20589FE-66F2-CA42-9A74-F75405D039B5}"/>
              </a:ext>
            </a:extLst>
          </p:cNvPr>
          <p:cNvGrpSpPr/>
          <p:nvPr/>
        </p:nvGrpSpPr>
        <p:grpSpPr>
          <a:xfrm>
            <a:off x="4765866" y="5105091"/>
            <a:ext cx="3320717" cy="1245739"/>
            <a:chOff x="4765866" y="5243638"/>
            <a:chExt cx="3320717" cy="124573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7E677E4-F36E-3442-95E7-440D82F5A8CA}"/>
                </a:ext>
              </a:extLst>
            </p:cNvPr>
            <p:cNvSpPr txBox="1"/>
            <p:nvPr/>
          </p:nvSpPr>
          <p:spPr>
            <a:xfrm>
              <a:off x="4765866" y="5243638"/>
              <a:ext cx="332071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>
                  <a:solidFill>
                    <a:srgbClr val="C00000"/>
                  </a:solidFill>
                </a:rPr>
                <a:t>Responsable con entrenamiento:</a:t>
              </a:r>
            </a:p>
            <a:p>
              <a:r>
                <a:rPr lang="en-US" b="1"/>
                <a:t>Dra. Gloria Vizcaíno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700C833-0D00-8446-A0AB-C9838C78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65530" y="5608768"/>
              <a:ext cx="660457" cy="88060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6381970-FDA8-1645-9F4F-70C9795714BC}"/>
              </a:ext>
            </a:extLst>
          </p:cNvPr>
          <p:cNvGrpSpPr/>
          <p:nvPr/>
        </p:nvGrpSpPr>
        <p:grpSpPr>
          <a:xfrm>
            <a:off x="4710448" y="4774587"/>
            <a:ext cx="4108615" cy="1808137"/>
            <a:chOff x="4782790" y="4272771"/>
            <a:chExt cx="4108615" cy="1808137"/>
          </a:xfrm>
        </p:grpSpPr>
        <p:pic>
          <p:nvPicPr>
            <p:cNvPr id="9" name="Picture 8" descr="Estación robotizada.jpg">
              <a:extLst>
                <a:ext uri="{FF2B5EF4-FFF2-40B4-BE49-F238E27FC236}">
                  <a16:creationId xmlns:a16="http://schemas.microsoft.com/office/drawing/2014/main" xmlns="" id="{0FB8E9CB-7670-5E4E-A576-E040A4404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90" y="4272771"/>
              <a:ext cx="2370252" cy="13332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A70033E-1444-D745-82E0-5119CA473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31557" y="4686022"/>
              <a:ext cx="1859848" cy="1394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18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F8B03D9-FC98-9440-8067-0A68A33C657F}"/>
              </a:ext>
            </a:extLst>
          </p:cNvPr>
          <p:cNvSpPr txBox="1"/>
          <p:nvPr/>
        </p:nvSpPr>
        <p:spPr>
          <a:xfrm>
            <a:off x="0" y="0"/>
            <a:ext cx="238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BioBanco del INCMNSZ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FEAFA5-F371-AA48-8CE1-3C0EDF9E4B12}"/>
              </a:ext>
            </a:extLst>
          </p:cNvPr>
          <p:cNvGrpSpPr/>
          <p:nvPr/>
        </p:nvGrpSpPr>
        <p:grpSpPr>
          <a:xfrm>
            <a:off x="26542" y="57282"/>
            <a:ext cx="7046317" cy="6800718"/>
            <a:chOff x="26542" y="57282"/>
            <a:chExt cx="7046317" cy="6800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8E5453E-34DD-0B46-B4CD-E34B742B7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3534" y="57282"/>
              <a:ext cx="4839325" cy="680071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458DFE95-5CEA-BB43-B6C0-37A521585C28}"/>
                </a:ext>
              </a:extLst>
            </p:cNvPr>
            <p:cNvSpPr/>
            <p:nvPr/>
          </p:nvSpPr>
          <p:spPr>
            <a:xfrm>
              <a:off x="2571750" y="216612"/>
              <a:ext cx="1368000" cy="469900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Solicitud al BB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ED28217-B910-5F49-9B8B-919CF1748000}"/>
                </a:ext>
              </a:extLst>
            </p:cNvPr>
            <p:cNvSpPr/>
            <p:nvPr/>
          </p:nvSpPr>
          <p:spPr>
            <a:xfrm>
              <a:off x="4116660" y="3518925"/>
              <a:ext cx="972000" cy="576000"/>
            </a:xfrm>
            <a:prstGeom prst="rect">
              <a:avLst/>
            </a:prstGeom>
            <a:solidFill>
              <a:srgbClr val="FFEC9C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BB checa calidad del espécimen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1FE2DCD-682D-844F-8D1A-8241C67B72B5}"/>
                </a:ext>
              </a:extLst>
            </p:cNvPr>
            <p:cNvSpPr/>
            <p:nvPr/>
          </p:nvSpPr>
          <p:spPr>
            <a:xfrm>
              <a:off x="2484792" y="2257089"/>
              <a:ext cx="1404000" cy="1835999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Coordinación para el envío de las muestras mediante protocolos estandarizados</a:t>
              </a:r>
            </a:p>
            <a:p>
              <a:pPr algn="ctr"/>
              <a:endParaRPr lang="en-US" sz="1050">
                <a:solidFill>
                  <a:schemeClr val="tx1"/>
                </a:solidFill>
              </a:endParaRPr>
            </a:p>
            <a:p>
              <a:pPr algn="ctr"/>
              <a:r>
                <a:rPr lang="en-US" sz="1050">
                  <a:solidFill>
                    <a:schemeClr val="tx1"/>
                  </a:solidFill>
                </a:rPr>
                <a:t>Recepción de la muestra en el BB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DBF99D0-2984-E34E-8F3C-822B32C3C8DD}"/>
                </a:ext>
              </a:extLst>
            </p:cNvPr>
            <p:cNvSpPr/>
            <p:nvPr/>
          </p:nvSpPr>
          <p:spPr>
            <a:xfrm>
              <a:off x="2559020" y="4295924"/>
              <a:ext cx="1333500" cy="504000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Información sobre el espécimen en base de datos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D8B32A9-7DA0-D949-936E-57D95098ED0E}"/>
                </a:ext>
              </a:extLst>
            </p:cNvPr>
            <p:cNvSpPr/>
            <p:nvPr/>
          </p:nvSpPr>
          <p:spPr>
            <a:xfrm>
              <a:off x="4129509" y="1111497"/>
              <a:ext cx="1621394" cy="1263782"/>
            </a:xfrm>
            <a:prstGeom prst="rect">
              <a:avLst/>
            </a:prstGeom>
            <a:solidFill>
              <a:srgbClr val="FEB2AE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C00000"/>
                </a:solidFill>
              </a:endParaRPr>
            </a:p>
            <a:p>
              <a:pPr algn="ctr"/>
              <a:r>
                <a:rPr lang="en-US" sz="1050" b="1">
                  <a:solidFill>
                    <a:srgbClr val="C00000"/>
                  </a:solidFill>
                </a:rPr>
                <a:t>Comités</a:t>
              </a:r>
            </a:p>
            <a:p>
              <a:r>
                <a:rPr lang="en-US" sz="1050" b="1" i="1" u="sng">
                  <a:solidFill>
                    <a:srgbClr val="C00000"/>
                  </a:solidFill>
                </a:rPr>
                <a:t>Aprobación</a:t>
              </a:r>
              <a:r>
                <a:rPr lang="en-US" sz="1050" b="1" i="1">
                  <a:solidFill>
                    <a:srgbClr val="C00000"/>
                  </a:solidFill>
                </a:rPr>
                <a:t>:</a:t>
              </a:r>
            </a:p>
            <a:p>
              <a:r>
                <a:rPr lang="en-US" sz="1050" b="1" i="1">
                  <a:solidFill>
                    <a:srgbClr val="C00000"/>
                  </a:solidFill>
                </a:rPr>
                <a:t>Protocolo</a:t>
              </a:r>
            </a:p>
            <a:p>
              <a:r>
                <a:rPr lang="en-US" sz="1050" b="1" i="1">
                  <a:solidFill>
                    <a:srgbClr val="C00000"/>
                  </a:solidFill>
                </a:rPr>
                <a:t>Almacenamiento</a:t>
              </a:r>
            </a:p>
            <a:p>
              <a:r>
                <a:rPr lang="en-US" sz="1050" b="1" i="1">
                  <a:solidFill>
                    <a:srgbClr val="C00000"/>
                  </a:solidFill>
                </a:rPr>
                <a:t>Consentimiento</a:t>
              </a:r>
            </a:p>
            <a:p>
              <a:r>
                <a:rPr lang="en-US" sz="1050" b="1" i="1">
                  <a:solidFill>
                    <a:srgbClr val="C00000"/>
                  </a:solidFill>
                </a:rPr>
                <a:t>Procesamiento</a:t>
              </a:r>
            </a:p>
            <a:p>
              <a:r>
                <a:rPr lang="en-US" sz="1050" b="1" i="1">
                  <a:solidFill>
                    <a:srgbClr val="C00000"/>
                  </a:solidFill>
                </a:rPr>
                <a:t>Fondos</a:t>
              </a:r>
            </a:p>
            <a:p>
              <a:pPr algn="ctr"/>
              <a:r>
                <a:rPr lang="en-US" sz="105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9D5DD9E-E545-AF46-BCB1-AE4611E81F04}"/>
                </a:ext>
              </a:extLst>
            </p:cNvPr>
            <p:cNvSpPr/>
            <p:nvPr/>
          </p:nvSpPr>
          <p:spPr>
            <a:xfrm>
              <a:off x="6012351" y="680474"/>
              <a:ext cx="521184" cy="53339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Fin</a:t>
              </a:r>
            </a:p>
          </p:txBody>
        </p:sp>
        <p:sp>
          <p:nvSpPr>
            <p:cNvPr id="3" name="Diamond 2">
              <a:extLst>
                <a:ext uri="{FF2B5EF4-FFF2-40B4-BE49-F238E27FC236}">
                  <a16:creationId xmlns:a16="http://schemas.microsoft.com/office/drawing/2014/main" xmlns="" id="{35F9BA5E-3664-1D4B-A338-582588FFA681}"/>
                </a:ext>
              </a:extLst>
            </p:cNvPr>
            <p:cNvSpPr/>
            <p:nvPr/>
          </p:nvSpPr>
          <p:spPr>
            <a:xfrm>
              <a:off x="5814301" y="1532485"/>
              <a:ext cx="852463" cy="469900"/>
            </a:xfrm>
            <a:prstGeom prst="diamond">
              <a:avLst/>
            </a:prstGeom>
            <a:solidFill>
              <a:srgbClr val="FFEC9C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rgbClr val="FF0000"/>
                  </a:solidFill>
                </a:rPr>
                <a:t>NO</a:t>
              </a:r>
            </a:p>
            <a:p>
              <a:pPr algn="ctr"/>
              <a:r>
                <a:rPr lang="en-US" sz="1050">
                  <a:solidFill>
                    <a:schemeClr val="tx1"/>
                  </a:solidFill>
                </a:rPr>
                <a:t>SI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1E7FDD7-34E0-134D-8C76-863ACF159A45}"/>
                </a:ext>
              </a:extLst>
            </p:cNvPr>
            <p:cNvSpPr/>
            <p:nvPr/>
          </p:nvSpPr>
          <p:spPr>
            <a:xfrm>
              <a:off x="4204217" y="5045762"/>
              <a:ext cx="1008000" cy="45684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Amplificación</a:t>
              </a:r>
            </a:p>
            <a:p>
              <a:pPr algn="ctr"/>
              <a:r>
                <a:rPr lang="en-US" sz="1000">
                  <a:solidFill>
                    <a:schemeClr val="tx1"/>
                  </a:solidFill>
                </a:rPr>
                <a:t>(PCR)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B23AAD6-9EDE-BF42-A17B-587409BC6F11}"/>
                </a:ext>
              </a:extLst>
            </p:cNvPr>
            <p:cNvSpPr/>
            <p:nvPr/>
          </p:nvSpPr>
          <p:spPr>
            <a:xfrm>
              <a:off x="5907032" y="5052910"/>
              <a:ext cx="828000" cy="432000"/>
            </a:xfrm>
            <a:prstGeom prst="rect">
              <a:avLst/>
            </a:prstGeom>
            <a:solidFill>
              <a:srgbClr val="FFEC9C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</a:rPr>
                <a:t>Envío a laboratorio clínico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E54F642-D93B-C14A-BBF4-BF4BB3A5A904}"/>
                </a:ext>
              </a:extLst>
            </p:cNvPr>
            <p:cNvSpPr/>
            <p:nvPr/>
          </p:nvSpPr>
          <p:spPr>
            <a:xfrm>
              <a:off x="6027566" y="2689076"/>
              <a:ext cx="972000" cy="576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</a:rPr>
                <a:t>Notificación de fallas en protocolo o procedimientos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2CC5315-C5E5-AF48-A57F-FAB43386D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0200" y="5684074"/>
              <a:ext cx="1404600" cy="10778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3193264-A6E2-3A48-93DA-E2880CCBBC1D}"/>
                </a:ext>
              </a:extLst>
            </p:cNvPr>
            <p:cNvSpPr/>
            <p:nvPr/>
          </p:nvSpPr>
          <p:spPr>
            <a:xfrm>
              <a:off x="5384799" y="5684074"/>
              <a:ext cx="1688059" cy="1115952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675241F-39E4-CA4A-B91F-387CCA6D666F}"/>
                </a:ext>
              </a:extLst>
            </p:cNvPr>
            <p:cNvSpPr/>
            <p:nvPr/>
          </p:nvSpPr>
          <p:spPr>
            <a:xfrm>
              <a:off x="2574742" y="861557"/>
              <a:ext cx="1333500" cy="469900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Envío de protocolo a los comités y/o aprobación al BB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7135439-2D43-7C4D-9BCC-D5409851272C}"/>
                </a:ext>
              </a:extLst>
            </p:cNvPr>
            <p:cNvSpPr/>
            <p:nvPr/>
          </p:nvSpPr>
          <p:spPr>
            <a:xfrm>
              <a:off x="2571750" y="1517126"/>
              <a:ext cx="1333500" cy="504000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Revisión de protocolos del estudio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926B395-1C03-594D-BA79-0C5549404E94}"/>
                </a:ext>
              </a:extLst>
            </p:cNvPr>
            <p:cNvSpPr/>
            <p:nvPr/>
          </p:nvSpPr>
          <p:spPr>
            <a:xfrm>
              <a:off x="2561280" y="5037920"/>
              <a:ext cx="1333500" cy="469900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Procesamiento del espécimen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A1F01FB-EB8A-EC44-A71C-5EBFC028A6A6}"/>
                </a:ext>
              </a:extLst>
            </p:cNvPr>
            <p:cNvSpPr/>
            <p:nvPr/>
          </p:nvSpPr>
          <p:spPr>
            <a:xfrm>
              <a:off x="2545047" y="5772150"/>
              <a:ext cx="1333500" cy="576000"/>
            </a:xfrm>
            <a:prstGeom prst="rect">
              <a:avLst/>
            </a:prstGeom>
            <a:solidFill>
              <a:srgbClr val="D3E2C9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Inventario del espécimen para almacenamiento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xmlns="" id="{DACD8A54-F702-294A-A386-D05F85FAC644}"/>
                </a:ext>
              </a:extLst>
            </p:cNvPr>
            <p:cNvSpPr/>
            <p:nvPr/>
          </p:nvSpPr>
          <p:spPr>
            <a:xfrm>
              <a:off x="5191433" y="5015753"/>
              <a:ext cx="791469" cy="469900"/>
            </a:xfrm>
            <a:prstGeom prst="diamond">
              <a:avLst/>
            </a:prstGeom>
            <a:solidFill>
              <a:srgbClr val="FFEC9C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rgbClr val="FF0000"/>
                  </a:solidFill>
                </a:rPr>
                <a:t>NO</a:t>
              </a:r>
            </a:p>
            <a:p>
              <a:pPr algn="ctr"/>
              <a:r>
                <a:rPr lang="en-US" sz="800">
                  <a:solidFill>
                    <a:schemeClr val="tx1"/>
                  </a:solidFill>
                </a:rPr>
                <a:t>SI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xmlns="" id="{45B7DEA6-3108-D54D-BBB8-31FB167821E2}"/>
                </a:ext>
              </a:extLst>
            </p:cNvPr>
            <p:cNvSpPr/>
            <p:nvPr/>
          </p:nvSpPr>
          <p:spPr>
            <a:xfrm>
              <a:off x="6195226" y="3497154"/>
              <a:ext cx="619189" cy="387415"/>
            </a:xfrm>
            <a:prstGeom prst="diamond">
              <a:avLst/>
            </a:prstGeom>
            <a:solidFill>
              <a:srgbClr val="FFEC9C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solidFill>
                    <a:srgbClr val="FF0000"/>
                  </a:solidFill>
                </a:rPr>
                <a:t>NO </a:t>
              </a:r>
              <a:r>
                <a:rPr lang="en-US" sz="700">
                  <a:solidFill>
                    <a:schemeClr val="tx1"/>
                  </a:solidFill>
                </a:rPr>
                <a:t>SI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38C8B54-93FF-6D43-912D-8B63DCC1B419}"/>
                </a:ext>
              </a:extLst>
            </p:cNvPr>
            <p:cNvSpPr/>
            <p:nvPr/>
          </p:nvSpPr>
          <p:spPr>
            <a:xfrm>
              <a:off x="5263858" y="3393144"/>
              <a:ext cx="1080000" cy="752400"/>
            </a:xfrm>
            <a:prstGeom prst="rect">
              <a:avLst/>
            </a:prstGeom>
            <a:solidFill>
              <a:srgbClr val="FFEC9C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>
                  <a:solidFill>
                    <a:schemeClr val="tx1"/>
                  </a:solidFill>
                </a:rPr>
                <a:t>1. Empaque</a:t>
              </a:r>
            </a:p>
            <a:p>
              <a:r>
                <a:rPr lang="en-US" sz="900">
                  <a:solidFill>
                    <a:schemeClr val="tx1"/>
                  </a:solidFill>
                </a:rPr>
                <a:t>2.Almacenamiento</a:t>
              </a:r>
            </a:p>
            <a:p>
              <a:r>
                <a:rPr lang="en-US" sz="900">
                  <a:solidFill>
                    <a:schemeClr val="tx1"/>
                  </a:solidFill>
                </a:rPr>
                <a:t>3. ID Paciente</a:t>
              </a:r>
            </a:p>
            <a:p>
              <a:r>
                <a:rPr lang="en-US" sz="900">
                  <a:solidFill>
                    <a:schemeClr val="tx1"/>
                  </a:solidFill>
                </a:rPr>
                <a:t>4. Concordancia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2A7203A-7B6D-5246-AEBE-D5248C25BC7F}"/>
                </a:ext>
              </a:extLst>
            </p:cNvPr>
            <p:cNvSpPr txBox="1"/>
            <p:nvPr/>
          </p:nvSpPr>
          <p:spPr>
            <a:xfrm>
              <a:off x="26542" y="2086719"/>
              <a:ext cx="2233534" cy="83099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C00000"/>
                  </a:solidFill>
                  <a:latin typeface="Avenir Roman" panose="02000503020000020003" pitchFamily="2" charset="0"/>
                </a:rPr>
                <a:t>Flujo de procesos para muestras nuevas</a:t>
              </a:r>
            </a:p>
          </p:txBody>
        </p:sp>
      </p:grpSp>
      <p:pic>
        <p:nvPicPr>
          <p:cNvPr id="27" name="Picture 26" descr="simbologia.jpg">
            <a:extLst>
              <a:ext uri="{FF2B5EF4-FFF2-40B4-BE49-F238E27FC236}">
                <a16:creationId xmlns:a16="http://schemas.microsoft.com/office/drawing/2014/main" xmlns="" id="{1BD68A7C-424B-1C42-8C3B-DB20E1B85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3" y="6008111"/>
            <a:ext cx="714907" cy="849889"/>
          </a:xfrm>
          <a:prstGeom prst="rect">
            <a:avLst/>
          </a:prstGeom>
        </p:spPr>
      </p:pic>
      <p:pic>
        <p:nvPicPr>
          <p:cNvPr id="28" name="Picture 27" descr="LogoRai 1.png">
            <a:extLst>
              <a:ext uri="{FF2B5EF4-FFF2-40B4-BE49-F238E27FC236}">
                <a16:creationId xmlns:a16="http://schemas.microsoft.com/office/drawing/2014/main" xmlns="" id="{21E64B39-CFC8-5648-9797-460F832A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1996"/>
            <a:ext cx="1824236" cy="546004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D6F6BD6-D175-514D-97A3-D60AE905946C}"/>
              </a:ext>
            </a:extLst>
          </p:cNvPr>
          <p:cNvSpPr txBox="1"/>
          <p:nvPr/>
        </p:nvSpPr>
        <p:spPr>
          <a:xfrm>
            <a:off x="5602584" y="6566608"/>
            <a:ext cx="13131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>
                <a:latin typeface="Avenir Roman" panose="02000503020000020003" pitchFamily="2" charset="0"/>
              </a:rPr>
              <a:t>AIDS 27:303, 2013</a:t>
            </a:r>
          </a:p>
        </p:txBody>
      </p:sp>
    </p:spTree>
    <p:extLst>
      <p:ext uri="{BB962C8B-B14F-4D97-AF65-F5344CB8AC3E}">
        <p14:creationId xmlns:p14="http://schemas.microsoft.com/office/powerpoint/2010/main" val="363570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54F2146-0CEE-B445-B9C8-E29211B431E4}"/>
              </a:ext>
            </a:extLst>
          </p:cNvPr>
          <p:cNvSpPr/>
          <p:nvPr/>
        </p:nvSpPr>
        <p:spPr>
          <a:xfrm>
            <a:off x="3495714" y="2995614"/>
            <a:ext cx="1988305" cy="1955798"/>
          </a:xfrm>
          <a:prstGeom prst="ellipse">
            <a:avLst/>
          </a:prstGeom>
          <a:solidFill>
            <a:srgbClr val="C4F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1037">
            <a:extLst>
              <a:ext uri="{FF2B5EF4-FFF2-40B4-BE49-F238E27FC236}">
                <a16:creationId xmlns:a16="http://schemas.microsoft.com/office/drawing/2014/main" xmlns="" id="{F3E8BFAA-7CDF-304E-8F20-6BE0E4C3A50E}"/>
              </a:ext>
            </a:extLst>
          </p:cNvPr>
          <p:cNvGrpSpPr>
            <a:grpSpLocks/>
          </p:cNvGrpSpPr>
          <p:nvPr/>
        </p:nvGrpSpPr>
        <p:grpSpPr bwMode="auto">
          <a:xfrm>
            <a:off x="2867025" y="2336800"/>
            <a:ext cx="3290888" cy="2560638"/>
            <a:chOff x="1806" y="1512"/>
            <a:chExt cx="2073" cy="1613"/>
          </a:xfrm>
        </p:grpSpPr>
        <p:grpSp>
          <p:nvGrpSpPr>
            <p:cNvPr id="4" name="Group 1031">
              <a:extLst>
                <a:ext uri="{FF2B5EF4-FFF2-40B4-BE49-F238E27FC236}">
                  <a16:creationId xmlns:a16="http://schemas.microsoft.com/office/drawing/2014/main" xmlns="" id="{48DD77F4-A2BD-D94F-8242-30F4D1EFA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1850"/>
              <a:ext cx="315" cy="331"/>
              <a:chOff x="1810" y="1814"/>
              <a:chExt cx="315" cy="331"/>
            </a:xfrm>
          </p:grpSpPr>
          <p:grpSp>
            <p:nvGrpSpPr>
              <p:cNvPr id="30" name="Group 1002">
                <a:extLst>
                  <a:ext uri="{FF2B5EF4-FFF2-40B4-BE49-F238E27FC236}">
                    <a16:creationId xmlns:a16="http://schemas.microsoft.com/office/drawing/2014/main" xmlns="" id="{7156C769-9065-0D4E-AD8A-52AA5ED5F4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10" y="1814"/>
                <a:ext cx="315" cy="331"/>
                <a:chOff x="1583" y="2198"/>
                <a:chExt cx="326" cy="343"/>
              </a:xfrm>
            </p:grpSpPr>
            <p:sp>
              <p:nvSpPr>
                <p:cNvPr id="32" name="Oval 1003">
                  <a:extLst>
                    <a:ext uri="{FF2B5EF4-FFF2-40B4-BE49-F238E27FC236}">
                      <a16:creationId xmlns:a16="http://schemas.microsoft.com/office/drawing/2014/main" xmlns="" id="{EAB94A54-6F19-3A4E-8230-19879717B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4" y="2219"/>
                  <a:ext cx="302" cy="3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CCFF"/>
                    </a:gs>
                    <a:gs pos="100000">
                      <a:srgbClr val="66CC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latinLnBrk="1"/>
                  <a:endParaRPr kumimoji="1" lang="en-US" altLang="ko-KR" sz="140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  <a:p>
                  <a:pPr algn="ctr" latinLnBrk="1"/>
                  <a:endParaRPr kumimoji="1" lang="en-US" altLang="ko-KR" sz="1400">
                    <a:solidFill>
                      <a:srgbClr val="000000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pic>
              <p:nvPicPr>
                <p:cNvPr id="33" name="Picture 1004" descr="볼">
                  <a:extLst>
                    <a:ext uri="{FF2B5EF4-FFF2-40B4-BE49-F238E27FC236}">
                      <a16:creationId xmlns:a16="http://schemas.microsoft.com/office/drawing/2014/main" xmlns="" id="{183E6692-983A-464B-AD9B-FB206CEAA6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3" y="2198"/>
                  <a:ext cx="326" cy="3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1" name="Text Box 1014">
                <a:extLst>
                  <a:ext uri="{FF2B5EF4-FFF2-40B4-BE49-F238E27FC236}">
                    <a16:creationId xmlns:a16="http://schemas.microsoft.com/office/drawing/2014/main" xmlns="" id="{48CBD26D-0D19-6D4E-8435-D0FFAEB75C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9" y="1887"/>
                <a:ext cx="27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1200">
                    <a:solidFill>
                      <a:schemeClr val="bg1"/>
                    </a:solidFill>
                  </a:rPr>
                  <a:t>INS</a:t>
                </a:r>
                <a:endParaRPr lang="es-ES" alt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1034">
              <a:extLst>
                <a:ext uri="{FF2B5EF4-FFF2-40B4-BE49-F238E27FC236}">
                  <a16:creationId xmlns:a16="http://schemas.microsoft.com/office/drawing/2014/main" xmlns="" id="{02DC0117-4D19-524C-BD59-521E61F3B5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6" y="2794"/>
              <a:ext cx="315" cy="331"/>
              <a:chOff x="1860" y="2806"/>
              <a:chExt cx="315" cy="331"/>
            </a:xfrm>
          </p:grpSpPr>
          <p:grpSp>
            <p:nvGrpSpPr>
              <p:cNvPr id="26" name="Group 1005">
                <a:extLst>
                  <a:ext uri="{FF2B5EF4-FFF2-40B4-BE49-F238E27FC236}">
                    <a16:creationId xmlns:a16="http://schemas.microsoft.com/office/drawing/2014/main" xmlns="" id="{F897B878-FD2A-324D-81A0-A3AE5EE18E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0" y="2806"/>
                <a:ext cx="315" cy="331"/>
                <a:chOff x="1583" y="2198"/>
                <a:chExt cx="326" cy="343"/>
              </a:xfrm>
            </p:grpSpPr>
            <p:sp>
              <p:nvSpPr>
                <p:cNvPr id="28" name="Oval 1006">
                  <a:extLst>
                    <a:ext uri="{FF2B5EF4-FFF2-40B4-BE49-F238E27FC236}">
                      <a16:creationId xmlns:a16="http://schemas.microsoft.com/office/drawing/2014/main" xmlns="" id="{267636C5-6251-5C43-9CC6-6672A6994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4" y="2219"/>
                  <a:ext cx="302" cy="3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CCFF"/>
                    </a:gs>
                    <a:gs pos="100000">
                      <a:srgbClr val="66CC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latinLnBrk="1"/>
                  <a:endParaRPr kumimoji="1" lang="en-US" altLang="ko-KR" sz="140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  <a:p>
                  <a:pPr algn="ctr" latinLnBrk="1"/>
                  <a:endParaRPr kumimoji="1" lang="en-US" altLang="ko-KR" sz="1400">
                    <a:solidFill>
                      <a:srgbClr val="000000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pic>
              <p:nvPicPr>
                <p:cNvPr id="29" name="Picture 1007" descr="볼">
                  <a:extLst>
                    <a:ext uri="{FF2B5EF4-FFF2-40B4-BE49-F238E27FC236}">
                      <a16:creationId xmlns:a16="http://schemas.microsoft.com/office/drawing/2014/main" xmlns="" id="{531D482C-02C3-9C48-973D-6F4AC1D6A3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3" y="2198"/>
                  <a:ext cx="326" cy="3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7" name="Text Box 1024">
                <a:extLst>
                  <a:ext uri="{FF2B5EF4-FFF2-40B4-BE49-F238E27FC236}">
                    <a16:creationId xmlns:a16="http://schemas.microsoft.com/office/drawing/2014/main" xmlns="" id="{11156386-18B9-8F49-A62E-D431A6F1E8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9" y="2887"/>
                <a:ext cx="27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1200">
                    <a:solidFill>
                      <a:schemeClr val="bg1"/>
                    </a:solidFill>
                  </a:rPr>
                  <a:t>INS</a:t>
                </a:r>
                <a:endParaRPr lang="es-ES" alt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1030">
              <a:extLst>
                <a:ext uri="{FF2B5EF4-FFF2-40B4-BE49-F238E27FC236}">
                  <a16:creationId xmlns:a16="http://schemas.microsoft.com/office/drawing/2014/main" xmlns="" id="{7301ECC3-21F3-D44D-84BD-8DC7801635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6" y="1512"/>
              <a:ext cx="292" cy="303"/>
              <a:chOff x="2278" y="1440"/>
              <a:chExt cx="292" cy="303"/>
            </a:xfrm>
          </p:grpSpPr>
          <p:grpSp>
            <p:nvGrpSpPr>
              <p:cNvPr id="22" name="Group 1011">
                <a:extLst>
                  <a:ext uri="{FF2B5EF4-FFF2-40B4-BE49-F238E27FC236}">
                    <a16:creationId xmlns:a16="http://schemas.microsoft.com/office/drawing/2014/main" xmlns="" id="{2817028E-DA03-7544-8307-B97A38659E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8" y="1440"/>
                <a:ext cx="292" cy="303"/>
                <a:chOff x="2442" y="1034"/>
                <a:chExt cx="356" cy="379"/>
              </a:xfrm>
            </p:grpSpPr>
            <p:sp>
              <p:nvSpPr>
                <p:cNvPr id="24" name="Oval 1012">
                  <a:extLst>
                    <a:ext uri="{FF2B5EF4-FFF2-40B4-BE49-F238E27FC236}">
                      <a16:creationId xmlns:a16="http://schemas.microsoft.com/office/drawing/2014/main" xmlns="" id="{22AEA7F3-104B-8242-90F8-40EF4E7E78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5" y="1059"/>
                  <a:ext cx="330" cy="33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CC00"/>
                    </a:gs>
                    <a:gs pos="100000">
                      <a:srgbClr val="99CC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latinLnBrk="1"/>
                  <a:endParaRPr kumimoji="1" lang="en-US" altLang="ko-KR" sz="1400">
                    <a:solidFill>
                      <a:srgbClr val="000000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pic>
              <p:nvPicPr>
                <p:cNvPr id="25" name="Picture 1013" descr="볼">
                  <a:extLst>
                    <a:ext uri="{FF2B5EF4-FFF2-40B4-BE49-F238E27FC236}">
                      <a16:creationId xmlns:a16="http://schemas.microsoft.com/office/drawing/2014/main" xmlns="" id="{CA9C2A8F-425F-8949-B9EF-DCB4AED999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2" y="1034"/>
                  <a:ext cx="356" cy="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" name="Text Box 1025">
                <a:extLst>
                  <a:ext uri="{FF2B5EF4-FFF2-40B4-BE49-F238E27FC236}">
                    <a16:creationId xmlns:a16="http://schemas.microsoft.com/office/drawing/2014/main" xmlns="" id="{434F7C02-7852-AB40-9A5D-6F3FE137CF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3" y="1507"/>
                <a:ext cx="27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1200">
                    <a:solidFill>
                      <a:schemeClr val="bg1"/>
                    </a:solidFill>
                  </a:rPr>
                  <a:t>INS</a:t>
                </a:r>
                <a:endParaRPr lang="es-ES" alt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1033">
              <a:extLst>
                <a:ext uri="{FF2B5EF4-FFF2-40B4-BE49-F238E27FC236}">
                  <a16:creationId xmlns:a16="http://schemas.microsoft.com/office/drawing/2014/main" xmlns="" id="{AC3096A7-6A64-B54C-8D8D-BA7010944F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4" y="2805"/>
              <a:ext cx="285" cy="289"/>
              <a:chOff x="3546" y="2793"/>
              <a:chExt cx="285" cy="289"/>
            </a:xfrm>
          </p:grpSpPr>
          <p:grpSp>
            <p:nvGrpSpPr>
              <p:cNvPr id="18" name="Group 1008">
                <a:extLst>
                  <a:ext uri="{FF2B5EF4-FFF2-40B4-BE49-F238E27FC236}">
                    <a16:creationId xmlns:a16="http://schemas.microsoft.com/office/drawing/2014/main" xmlns="" id="{2C5A4809-66F0-404D-A40B-D7EDF47BC2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46" y="2793"/>
                <a:ext cx="275" cy="289"/>
                <a:chOff x="3435" y="2091"/>
                <a:chExt cx="794" cy="835"/>
              </a:xfrm>
            </p:grpSpPr>
            <p:sp>
              <p:nvSpPr>
                <p:cNvPr id="20" name="Oval 1009">
                  <a:extLst>
                    <a:ext uri="{FF2B5EF4-FFF2-40B4-BE49-F238E27FC236}">
                      <a16:creationId xmlns:a16="http://schemas.microsoft.com/office/drawing/2014/main" xmlns="" id="{A07B7BB0-2A37-FA4B-9C6A-FA0330931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5" y="2141"/>
                  <a:ext cx="734" cy="73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latinLnBrk="1"/>
                  <a:endParaRPr kumimoji="1" lang="en-US" altLang="ko-KR" sz="140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  <a:p>
                  <a:pPr algn="ctr" latinLnBrk="1"/>
                  <a:endParaRPr kumimoji="1" lang="en-US" altLang="ko-KR" sz="1400">
                    <a:solidFill>
                      <a:srgbClr val="000000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pic>
              <p:nvPicPr>
                <p:cNvPr id="21" name="Picture 1010" descr="볼">
                  <a:extLst>
                    <a:ext uri="{FF2B5EF4-FFF2-40B4-BE49-F238E27FC236}">
                      <a16:creationId xmlns:a16="http://schemas.microsoft.com/office/drawing/2014/main" xmlns="" id="{B545BD90-D8B1-7E43-95F4-C3F3C433DE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5" y="2091"/>
                  <a:ext cx="794" cy="8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Text Box 1028">
                <a:extLst>
                  <a:ext uri="{FF2B5EF4-FFF2-40B4-BE49-F238E27FC236}">
                    <a16:creationId xmlns:a16="http://schemas.microsoft.com/office/drawing/2014/main" xmlns="" id="{01DA7881-B73B-434F-A6A0-FDE67899AF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7" y="2849"/>
                <a:ext cx="27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1200">
                    <a:solidFill>
                      <a:schemeClr val="bg1"/>
                    </a:solidFill>
                  </a:rPr>
                  <a:t>INS</a:t>
                </a:r>
                <a:endParaRPr lang="es-ES" alt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1029">
              <a:extLst>
                <a:ext uri="{FF2B5EF4-FFF2-40B4-BE49-F238E27FC236}">
                  <a16:creationId xmlns:a16="http://schemas.microsoft.com/office/drawing/2014/main" xmlns="" id="{0220BCFE-69EC-A840-9592-6E404581E9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6" y="1590"/>
              <a:ext cx="297" cy="303"/>
              <a:chOff x="3244" y="1470"/>
              <a:chExt cx="297" cy="303"/>
            </a:xfrm>
          </p:grpSpPr>
          <p:grpSp>
            <p:nvGrpSpPr>
              <p:cNvPr id="14" name="Group 999">
                <a:extLst>
                  <a:ext uri="{FF2B5EF4-FFF2-40B4-BE49-F238E27FC236}">
                    <a16:creationId xmlns:a16="http://schemas.microsoft.com/office/drawing/2014/main" xmlns="" id="{AA4183FB-3F90-AE46-B8E3-EE090DCDA5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44" y="1470"/>
                <a:ext cx="292" cy="303"/>
                <a:chOff x="2442" y="1034"/>
                <a:chExt cx="356" cy="379"/>
              </a:xfrm>
            </p:grpSpPr>
            <p:sp>
              <p:nvSpPr>
                <p:cNvPr id="16" name="Oval 1000">
                  <a:extLst>
                    <a:ext uri="{FF2B5EF4-FFF2-40B4-BE49-F238E27FC236}">
                      <a16:creationId xmlns:a16="http://schemas.microsoft.com/office/drawing/2014/main" xmlns="" id="{9F53820A-7CD1-234D-8E16-F55D37571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5" y="1059"/>
                  <a:ext cx="330" cy="33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CC00"/>
                    </a:gs>
                    <a:gs pos="100000">
                      <a:srgbClr val="99CC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latinLnBrk="1"/>
                  <a:endParaRPr kumimoji="1" lang="en-US" altLang="ko-KR" sz="1400">
                    <a:solidFill>
                      <a:srgbClr val="000000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pic>
              <p:nvPicPr>
                <p:cNvPr id="17" name="Picture 1001" descr="볼">
                  <a:extLst>
                    <a:ext uri="{FF2B5EF4-FFF2-40B4-BE49-F238E27FC236}">
                      <a16:creationId xmlns:a16="http://schemas.microsoft.com/office/drawing/2014/main" xmlns="" id="{C747263D-D197-2D41-A1AD-C1994E2F52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2" y="1034"/>
                  <a:ext cx="356" cy="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" name="Text Box 1026">
                <a:extLst>
                  <a:ext uri="{FF2B5EF4-FFF2-40B4-BE49-F238E27FC236}">
                    <a16:creationId xmlns:a16="http://schemas.microsoft.com/office/drawing/2014/main" xmlns="" id="{4E949D0C-315D-6D44-9737-6350330CE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7" y="1527"/>
                <a:ext cx="27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1200">
                    <a:solidFill>
                      <a:schemeClr val="bg1"/>
                    </a:solidFill>
                  </a:rPr>
                  <a:t>INS</a:t>
                </a:r>
                <a:endParaRPr lang="es-ES" altLang="en-US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1032">
              <a:extLst>
                <a:ext uri="{FF2B5EF4-FFF2-40B4-BE49-F238E27FC236}">
                  <a16:creationId xmlns:a16="http://schemas.microsoft.com/office/drawing/2014/main" xmlns="" id="{48AD5D5C-FDBC-B243-A47B-C3967FA618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6" y="1863"/>
              <a:ext cx="275" cy="289"/>
              <a:chOff x="3690" y="1833"/>
              <a:chExt cx="275" cy="289"/>
            </a:xfrm>
          </p:grpSpPr>
          <p:grpSp>
            <p:nvGrpSpPr>
              <p:cNvPr id="10" name="Group 996">
                <a:extLst>
                  <a:ext uri="{FF2B5EF4-FFF2-40B4-BE49-F238E27FC236}">
                    <a16:creationId xmlns:a16="http://schemas.microsoft.com/office/drawing/2014/main" xmlns="" id="{C059D898-D766-6946-8F60-9A8FEFEC02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0" y="1833"/>
                <a:ext cx="275" cy="289"/>
                <a:chOff x="3435" y="2091"/>
                <a:chExt cx="794" cy="835"/>
              </a:xfrm>
            </p:grpSpPr>
            <p:sp>
              <p:nvSpPr>
                <p:cNvPr id="12" name="Oval 997">
                  <a:extLst>
                    <a:ext uri="{FF2B5EF4-FFF2-40B4-BE49-F238E27FC236}">
                      <a16:creationId xmlns:a16="http://schemas.microsoft.com/office/drawing/2014/main" xmlns="" id="{ECDD2E35-6BB7-3C4B-88C8-ADF0857BB6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5" y="2141"/>
                  <a:ext cx="734" cy="73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latinLnBrk="1"/>
                  <a:endParaRPr kumimoji="1" lang="en-US" altLang="ko-KR" sz="140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  <a:p>
                  <a:pPr algn="ctr" latinLnBrk="1"/>
                  <a:endParaRPr kumimoji="1" lang="en-US" altLang="ko-KR" sz="1400">
                    <a:solidFill>
                      <a:srgbClr val="000000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pic>
              <p:nvPicPr>
                <p:cNvPr id="13" name="Picture 998" descr="볼">
                  <a:extLst>
                    <a:ext uri="{FF2B5EF4-FFF2-40B4-BE49-F238E27FC236}">
                      <a16:creationId xmlns:a16="http://schemas.microsoft.com/office/drawing/2014/main" xmlns="" id="{DFFC74EF-CFC1-2949-9E49-882337F63B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5" y="2091"/>
                  <a:ext cx="794" cy="8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Text Box 1027">
                <a:extLst>
                  <a:ext uri="{FF2B5EF4-FFF2-40B4-BE49-F238E27FC236}">
                    <a16:creationId xmlns:a16="http://schemas.microsoft.com/office/drawing/2014/main" xmlns="" id="{E1639FA9-F198-3F40-9427-EAC918E6A5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1" y="1897"/>
                <a:ext cx="27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1200">
                    <a:solidFill>
                      <a:schemeClr val="bg1"/>
                    </a:solidFill>
                  </a:rPr>
                  <a:t>INS</a:t>
                </a:r>
                <a:endParaRPr lang="es-ES" altLang="en-US" sz="12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AutoShape 663">
            <a:extLst>
              <a:ext uri="{FF2B5EF4-FFF2-40B4-BE49-F238E27FC236}">
                <a16:creationId xmlns:a16="http://schemas.microsoft.com/office/drawing/2014/main" xmlns="" id="{165C9016-FC13-0E4A-A419-781077845E15}"/>
              </a:ext>
            </a:extLst>
          </p:cNvPr>
          <p:cNvSpPr>
            <a:spLocks noChangeArrowheads="1"/>
          </p:cNvSpPr>
          <p:nvPr/>
        </p:nvSpPr>
        <p:spPr bwMode="auto">
          <a:xfrm rot="3446172">
            <a:off x="2565400" y="2070100"/>
            <a:ext cx="3843338" cy="3843338"/>
          </a:xfrm>
          <a:custGeom>
            <a:avLst/>
            <a:gdLst>
              <a:gd name="G0" fmla="+- 5498 0 0"/>
              <a:gd name="G1" fmla="+- 5900288 0 0"/>
              <a:gd name="G2" fmla="+- 0 0 5900288"/>
              <a:gd name="T0" fmla="*/ 0 256 1"/>
              <a:gd name="T1" fmla="*/ 180 256 1"/>
              <a:gd name="G3" fmla="+- 5900288 T0 T1"/>
              <a:gd name="T2" fmla="*/ 0 256 1"/>
              <a:gd name="T3" fmla="*/ 90 256 1"/>
              <a:gd name="G4" fmla="+- 5900288 T2 T3"/>
              <a:gd name="G5" fmla="*/ G4 2 1"/>
              <a:gd name="T4" fmla="*/ 90 256 1"/>
              <a:gd name="T5" fmla="*/ 0 256 1"/>
              <a:gd name="G6" fmla="+- 5900288 T4 T5"/>
              <a:gd name="G7" fmla="*/ G6 2 1"/>
              <a:gd name="G8" fmla="abs 590028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98"/>
              <a:gd name="G18" fmla="*/ 5498 1 2"/>
              <a:gd name="G19" fmla="+- G18 5400 0"/>
              <a:gd name="G20" fmla="cos G19 5900288"/>
              <a:gd name="G21" fmla="sin G19 5900288"/>
              <a:gd name="G22" fmla="+- G20 10800 0"/>
              <a:gd name="G23" fmla="+- G21 10800 0"/>
              <a:gd name="G24" fmla="+- 10800 0 G20"/>
              <a:gd name="G25" fmla="+- 5498 10800 0"/>
              <a:gd name="G26" fmla="?: G9 G17 G25"/>
              <a:gd name="G27" fmla="?: G9 0 21600"/>
              <a:gd name="G28" fmla="cos 10800 5900288"/>
              <a:gd name="G29" fmla="sin 10800 5900288"/>
              <a:gd name="G30" fmla="sin 5498 5900288"/>
              <a:gd name="G31" fmla="+- G28 10800 0"/>
              <a:gd name="G32" fmla="+- G29 10800 0"/>
              <a:gd name="G33" fmla="+- G30 10800 0"/>
              <a:gd name="G34" fmla="?: G4 0 G31"/>
              <a:gd name="G35" fmla="?: 5900288 G34 0"/>
              <a:gd name="G36" fmla="?: G6 G35 G31"/>
              <a:gd name="G37" fmla="+- 21600 0 G36"/>
              <a:gd name="G38" fmla="?: G4 0 G33"/>
              <a:gd name="G39" fmla="?: 590028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0795 w 21600"/>
              <a:gd name="T15" fmla="*/ 18948 h 21600"/>
              <a:gd name="T16" fmla="*/ 10800 w 21600"/>
              <a:gd name="T17" fmla="*/ 5302 h 21600"/>
              <a:gd name="T18" fmla="*/ 10805 w 21600"/>
              <a:gd name="T19" fmla="*/ 1894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97" y="16297"/>
                </a:moveTo>
                <a:cubicBezTo>
                  <a:pt x="7761" y="16296"/>
                  <a:pt x="5302" y="13835"/>
                  <a:pt x="5302" y="10800"/>
                </a:cubicBezTo>
                <a:cubicBezTo>
                  <a:pt x="5302" y="7763"/>
                  <a:pt x="7763" y="5302"/>
                  <a:pt x="10800" y="5302"/>
                </a:cubicBezTo>
                <a:cubicBezTo>
                  <a:pt x="13836" y="5302"/>
                  <a:pt x="16298" y="7763"/>
                  <a:pt x="16298" y="10800"/>
                </a:cubicBezTo>
                <a:cubicBezTo>
                  <a:pt x="16298" y="13835"/>
                  <a:pt x="13838" y="16296"/>
                  <a:pt x="10802" y="16297"/>
                </a:cubicBezTo>
                <a:lnTo>
                  <a:pt x="10805" y="21599"/>
                </a:lnTo>
                <a:cubicBezTo>
                  <a:pt x="16768" y="21596"/>
                  <a:pt x="21600" y="16762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2"/>
                  <a:pt x="4831" y="21596"/>
                  <a:pt x="10794" y="21599"/>
                </a:cubicBezTo>
                <a:close/>
              </a:path>
            </a:pathLst>
          </a:custGeom>
          <a:gradFill rotWithShape="0">
            <a:gsLst>
              <a:gs pos="0">
                <a:schemeClr val="accent2">
                  <a:lumMod val="60000"/>
                  <a:lumOff val="40000"/>
                </a:schemeClr>
              </a:gs>
              <a:gs pos="54000">
                <a:srgbClr val="66CCFF">
                  <a:alpha val="60001"/>
                </a:srgbClr>
              </a:gs>
              <a:gs pos="81000">
                <a:schemeClr val="accent1">
                  <a:alpha val="60001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5" name="Picture 989" descr="볼">
            <a:extLst>
              <a:ext uri="{FF2B5EF4-FFF2-40B4-BE49-F238E27FC236}">
                <a16:creationId xmlns:a16="http://schemas.microsoft.com/office/drawing/2014/main" xmlns="" id="{BC44A51D-9C1B-CD4A-861A-62ECADC52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4848225"/>
            <a:ext cx="735012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610">
            <a:extLst>
              <a:ext uri="{FF2B5EF4-FFF2-40B4-BE49-F238E27FC236}">
                <a16:creationId xmlns:a16="http://schemas.microsoft.com/office/drawing/2014/main" xmlns="" id="{97AE7494-0B69-674A-B109-DE2701AFC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871" y="4069556"/>
            <a:ext cx="1165225" cy="1165225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66CCFF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endParaRPr kumimoji="1" lang="en-US" altLang="ko-KR" sz="140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latinLnBrk="1"/>
            <a:r>
              <a:rPr kumimoji="1" lang="en-US" altLang="ko-KR" sz="14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SCM</a:t>
            </a:r>
          </a:p>
          <a:p>
            <a:pPr algn="ctr" latinLnBrk="1"/>
            <a:endParaRPr kumimoji="1" lang="en-US" altLang="ko-KR" sz="1400">
              <a:solidFill>
                <a:srgbClr val="000000"/>
              </a:solidFill>
              <a:latin typeface="Times New Roman" panose="02020603050405020304" pitchFamily="18" charset="0"/>
              <a:ea typeface="굴림" panose="020B0600000101010101" pitchFamily="34" charset="-127"/>
            </a:endParaRPr>
          </a:p>
        </p:txBody>
      </p:sp>
      <p:pic>
        <p:nvPicPr>
          <p:cNvPr id="37" name="Picture 643" descr="볼">
            <a:extLst>
              <a:ext uri="{FF2B5EF4-FFF2-40B4-BE49-F238E27FC236}">
                <a16:creationId xmlns:a16="http://schemas.microsoft.com/office/drawing/2014/main" xmlns="" id="{22F468EB-E9E6-3B42-81B1-00AF4D5B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84625"/>
            <a:ext cx="126047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1043">
            <a:extLst>
              <a:ext uri="{FF2B5EF4-FFF2-40B4-BE49-F238E27FC236}">
                <a16:creationId xmlns:a16="http://schemas.microsoft.com/office/drawing/2014/main" xmlns="" id="{F981B098-0D13-964D-B65B-3436995B5793}"/>
              </a:ext>
            </a:extLst>
          </p:cNvPr>
          <p:cNvGrpSpPr>
            <a:grpSpLocks/>
          </p:cNvGrpSpPr>
          <p:nvPr/>
        </p:nvGrpSpPr>
        <p:grpSpPr bwMode="auto">
          <a:xfrm>
            <a:off x="2112963" y="5541963"/>
            <a:ext cx="6850062" cy="1277937"/>
            <a:chOff x="1331" y="3491"/>
            <a:chExt cx="4315" cy="805"/>
          </a:xfrm>
        </p:grpSpPr>
        <p:sp>
          <p:nvSpPr>
            <p:cNvPr id="39" name="Arc 726">
              <a:extLst>
                <a:ext uri="{FF2B5EF4-FFF2-40B4-BE49-F238E27FC236}">
                  <a16:creationId xmlns:a16="http://schemas.microsoft.com/office/drawing/2014/main" xmlns="" id="{A8E82303-8849-8247-B802-EE86F079C49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144" y="3741"/>
              <a:ext cx="3502" cy="324"/>
            </a:xfrm>
            <a:custGeom>
              <a:avLst/>
              <a:gdLst>
                <a:gd name="G0" fmla="+- 279 0 0"/>
                <a:gd name="G1" fmla="+- 21600 0 0"/>
                <a:gd name="G2" fmla="+- 21600 0 0"/>
                <a:gd name="T0" fmla="*/ 0 w 21879"/>
                <a:gd name="T1" fmla="*/ 2 h 37475"/>
                <a:gd name="T2" fmla="*/ 14926 w 21879"/>
                <a:gd name="T3" fmla="*/ 37475 h 37475"/>
                <a:gd name="T4" fmla="*/ 279 w 21879"/>
                <a:gd name="T5" fmla="*/ 21600 h 3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79" h="37475" fill="none" extrusionOk="0">
                  <a:moveTo>
                    <a:pt x="-1" y="1"/>
                  </a:moveTo>
                  <a:cubicBezTo>
                    <a:pt x="92" y="0"/>
                    <a:pt x="185" y="0"/>
                    <a:pt x="279" y="0"/>
                  </a:cubicBezTo>
                  <a:cubicBezTo>
                    <a:pt x="12208" y="0"/>
                    <a:pt x="21879" y="9670"/>
                    <a:pt x="21879" y="21600"/>
                  </a:cubicBezTo>
                  <a:cubicBezTo>
                    <a:pt x="21879" y="27630"/>
                    <a:pt x="19358" y="33385"/>
                    <a:pt x="14926" y="37475"/>
                  </a:cubicBezTo>
                </a:path>
                <a:path w="21879" h="37475" stroke="0" extrusionOk="0">
                  <a:moveTo>
                    <a:pt x="-1" y="1"/>
                  </a:moveTo>
                  <a:cubicBezTo>
                    <a:pt x="92" y="0"/>
                    <a:pt x="185" y="0"/>
                    <a:pt x="279" y="0"/>
                  </a:cubicBezTo>
                  <a:cubicBezTo>
                    <a:pt x="12208" y="0"/>
                    <a:pt x="21879" y="9670"/>
                    <a:pt x="21879" y="21600"/>
                  </a:cubicBezTo>
                  <a:cubicBezTo>
                    <a:pt x="21879" y="27630"/>
                    <a:pt x="19358" y="33385"/>
                    <a:pt x="14926" y="37475"/>
                  </a:cubicBezTo>
                  <a:lnTo>
                    <a:pt x="279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grpSp>
          <p:nvGrpSpPr>
            <p:cNvPr id="40" name="Group 714">
              <a:extLst>
                <a:ext uri="{FF2B5EF4-FFF2-40B4-BE49-F238E27FC236}">
                  <a16:creationId xmlns:a16="http://schemas.microsoft.com/office/drawing/2014/main" xmlns="" id="{9D1A20C1-B249-4E43-AD57-3A02B45D76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1" y="3491"/>
              <a:ext cx="804" cy="805"/>
              <a:chOff x="1409" y="3515"/>
              <a:chExt cx="804" cy="805"/>
            </a:xfrm>
          </p:grpSpPr>
          <p:sp>
            <p:nvSpPr>
              <p:cNvPr id="41" name="Oval 696">
                <a:extLst>
                  <a:ext uri="{FF2B5EF4-FFF2-40B4-BE49-F238E27FC236}">
                    <a16:creationId xmlns:a16="http://schemas.microsoft.com/office/drawing/2014/main" xmlns="" id="{E725B093-AA67-2F44-AC32-E6C5767B4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" y="3515"/>
                <a:ext cx="804" cy="805"/>
              </a:xfrm>
              <a:prstGeom prst="ellipse">
                <a:avLst/>
              </a:prstGeom>
              <a:gradFill rotWithShape="1">
                <a:gsLst>
                  <a:gs pos="0">
                    <a:srgbClr val="FFFF19"/>
                  </a:gs>
                  <a:gs pos="100000">
                    <a:schemeClr val="tx1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63500" dir="18412194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42" name="Rectangle 698">
                <a:extLst>
                  <a:ext uri="{FF2B5EF4-FFF2-40B4-BE49-F238E27FC236}">
                    <a16:creationId xmlns:a16="http://schemas.microsoft.com/office/drawing/2014/main" xmlns="" id="{5510657A-6C18-6542-BEDC-4AA3AF8FA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3825"/>
                <a:ext cx="27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162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latinLnBrk="1"/>
                <a:r>
                  <a:rPr kumimoji="1" lang="en-US" altLang="ko-KR" sz="1400" b="1" dirty="0" err="1">
                    <a:solidFill>
                      <a:srgbClr val="FFFFFF"/>
                    </a:solidFill>
                    <a:ea typeface="돋움체" panose="020B0609000101010101" pitchFamily="49" charset="-127"/>
                  </a:rPr>
                  <a:t>Proyección</a:t>
                </a:r>
                <a:r>
                  <a:rPr kumimoji="1" lang="en-US" altLang="ko-KR" sz="1400" b="1" dirty="0">
                    <a:solidFill>
                      <a:srgbClr val="FFFFFF"/>
                    </a:solidFill>
                    <a:ea typeface="돋움체" panose="020B0609000101010101" pitchFamily="49" charset="-127"/>
                  </a:rPr>
                  <a:t> </a:t>
                </a:r>
              </a:p>
              <a:p>
                <a:pPr algn="ctr" latinLnBrk="1"/>
                <a:r>
                  <a:rPr kumimoji="1" lang="en-US" altLang="ko-KR" sz="1400" b="1" dirty="0" err="1">
                    <a:solidFill>
                      <a:srgbClr val="FFFFFF"/>
                    </a:solidFill>
                    <a:ea typeface="돋움체" panose="020B0609000101010101" pitchFamily="49" charset="-127"/>
                  </a:rPr>
                  <a:t>Internacional</a:t>
                </a:r>
                <a:endParaRPr kumimoji="1" lang="en-US" altLang="ko-KR" sz="1400" b="1" dirty="0">
                  <a:solidFill>
                    <a:srgbClr val="FEE2E2"/>
                  </a:solidFill>
                  <a:ea typeface="돋움체" panose="020B0609000101010101" pitchFamily="49" charset="-127"/>
                </a:endParaRPr>
              </a:p>
            </p:txBody>
          </p:sp>
        </p:grpSp>
      </p:grpSp>
      <p:grpSp>
        <p:nvGrpSpPr>
          <p:cNvPr id="43" name="Group 724">
            <a:extLst>
              <a:ext uri="{FF2B5EF4-FFF2-40B4-BE49-F238E27FC236}">
                <a16:creationId xmlns:a16="http://schemas.microsoft.com/office/drawing/2014/main" xmlns="" id="{B83E5263-294C-224C-B4AF-2317D6DB340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194550" y="5407025"/>
            <a:ext cx="1708150" cy="1336675"/>
            <a:chOff x="231" y="676"/>
            <a:chExt cx="1076" cy="842"/>
          </a:xfrm>
        </p:grpSpPr>
        <p:grpSp>
          <p:nvGrpSpPr>
            <p:cNvPr id="44" name="Group 723">
              <a:extLst>
                <a:ext uri="{FF2B5EF4-FFF2-40B4-BE49-F238E27FC236}">
                  <a16:creationId xmlns:a16="http://schemas.microsoft.com/office/drawing/2014/main" xmlns="" id="{3E2ACE8C-FC95-094E-9932-5A08C5C04E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" y="676"/>
              <a:ext cx="1076" cy="842"/>
              <a:chOff x="231" y="676"/>
              <a:chExt cx="1076" cy="842"/>
            </a:xfrm>
          </p:grpSpPr>
          <p:sp>
            <p:nvSpPr>
              <p:cNvPr id="46" name="Oval 700">
                <a:extLst>
                  <a:ext uri="{FF2B5EF4-FFF2-40B4-BE49-F238E27FC236}">
                    <a16:creationId xmlns:a16="http://schemas.microsoft.com/office/drawing/2014/main" xmlns="" id="{94C916E9-5E42-3048-A2AE-407EEC404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" y="713"/>
                <a:ext cx="804" cy="805"/>
              </a:xfrm>
              <a:prstGeom prst="ellipse">
                <a:avLst/>
              </a:prstGeom>
              <a:gradFill rotWithShape="1">
                <a:gsLst>
                  <a:gs pos="0">
                    <a:srgbClr val="FFFF19"/>
                  </a:gs>
                  <a:gs pos="100000">
                    <a:schemeClr val="tx1"/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>
                <a:outerShdw dist="74053" dir="8942175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47" name="Line 701">
                <a:extLst>
                  <a:ext uri="{FF2B5EF4-FFF2-40B4-BE49-F238E27FC236}">
                    <a16:creationId xmlns:a16="http://schemas.microsoft.com/office/drawing/2014/main" xmlns="" id="{1AB18A90-1FC3-9C4B-B669-70DA8F6B2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93" y="676"/>
                <a:ext cx="314" cy="197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40161" dir="20493903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</p:grpSp>
        <p:sp>
          <p:nvSpPr>
            <p:cNvPr id="45" name="Rectangle 702">
              <a:extLst>
                <a:ext uri="{FF2B5EF4-FFF2-40B4-BE49-F238E27FC236}">
                  <a16:creationId xmlns:a16="http://schemas.microsoft.com/office/drawing/2014/main" xmlns="" id="{1C9EDE54-4EEA-C141-A9D5-11AFCFBBF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" y="1075"/>
              <a:ext cx="27" cy="128"/>
            </a:xfrm>
            <a:prstGeom prst="rect">
              <a:avLst/>
            </a:prstGeom>
            <a:noFill/>
            <a:ln>
              <a:noFill/>
            </a:ln>
            <a:effectLst>
              <a:outerShdw dist="17961" dir="189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dirty="0" err="1">
                  <a:solidFill>
                    <a:srgbClr val="FFFFFF"/>
                  </a:solidFill>
                  <a:ea typeface="돋움체" panose="020B0609000101010101" pitchFamily="49" charset="-127"/>
                </a:rPr>
                <a:t>Proyección</a:t>
              </a:r>
              <a:r>
                <a:rPr kumimoji="1" lang="en-US" altLang="ko-KR" sz="1600" b="1" dirty="0">
                  <a:solidFill>
                    <a:srgbClr val="FFFFFF"/>
                  </a:solidFill>
                  <a:ea typeface="돋움체" panose="020B0609000101010101" pitchFamily="49" charset="-127"/>
                </a:rPr>
                <a:t> </a:t>
              </a:r>
            </a:p>
            <a:p>
              <a:pPr algn="ctr" latinLnBrk="1"/>
              <a:r>
                <a:rPr kumimoji="1" lang="en-US" altLang="ko-KR" sz="1600" b="1" dirty="0">
                  <a:solidFill>
                    <a:srgbClr val="FFFFFF"/>
                  </a:solidFill>
                  <a:ea typeface="돋움체" panose="020B0609000101010101" pitchFamily="49" charset="-127"/>
                </a:rPr>
                <a:t>Nacional</a:t>
              </a:r>
              <a:endParaRPr kumimoji="1" lang="en-US" altLang="ko-KR" sz="1600" b="1" dirty="0">
                <a:solidFill>
                  <a:srgbClr val="FEE2E2"/>
                </a:solidFill>
                <a:ea typeface="돋움체" panose="020B0609000101010101" pitchFamily="49" charset="-127"/>
              </a:endParaRPr>
            </a:p>
          </p:txBody>
        </p:sp>
      </p:grpSp>
      <p:grpSp>
        <p:nvGrpSpPr>
          <p:cNvPr id="48" name="Group 713">
            <a:extLst>
              <a:ext uri="{FF2B5EF4-FFF2-40B4-BE49-F238E27FC236}">
                <a16:creationId xmlns:a16="http://schemas.microsoft.com/office/drawing/2014/main" xmlns="" id="{69CC2056-4B5D-BD46-AFF5-21B0A06640AB}"/>
              </a:ext>
            </a:extLst>
          </p:cNvPr>
          <p:cNvGrpSpPr>
            <a:grpSpLocks/>
          </p:cNvGrpSpPr>
          <p:nvPr/>
        </p:nvGrpSpPr>
        <p:grpSpPr bwMode="auto">
          <a:xfrm>
            <a:off x="5638802" y="4884739"/>
            <a:ext cx="1808163" cy="1722438"/>
            <a:chOff x="3588" y="3149"/>
            <a:chExt cx="1139" cy="1085"/>
          </a:xfrm>
        </p:grpSpPr>
        <p:sp>
          <p:nvSpPr>
            <p:cNvPr id="49" name="Line 710">
              <a:extLst>
                <a:ext uri="{FF2B5EF4-FFF2-40B4-BE49-F238E27FC236}">
                  <a16:creationId xmlns:a16="http://schemas.microsoft.com/office/drawing/2014/main" xmlns="" id="{2AF88B57-8CAF-454B-90CF-BE19BED27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7" y="3191"/>
              <a:ext cx="137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50" name="Picture 711" descr="red_ball">
              <a:extLst>
                <a:ext uri="{FF2B5EF4-FFF2-40B4-BE49-F238E27FC236}">
                  <a16:creationId xmlns:a16="http://schemas.microsoft.com/office/drawing/2014/main" xmlns="" id="{59FF499C-23DA-D241-BBC7-65F1120E8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3149"/>
              <a:ext cx="1139" cy="1085"/>
            </a:xfrm>
            <a:prstGeom prst="rect">
              <a:avLst/>
            </a:prstGeom>
            <a:noFill/>
            <a:effectLst>
              <a:outerShdw dist="74053" dir="14342175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712">
              <a:extLst>
                <a:ext uri="{FF2B5EF4-FFF2-40B4-BE49-F238E27FC236}">
                  <a16:creationId xmlns:a16="http://schemas.microsoft.com/office/drawing/2014/main" xmlns="" id="{F48200AB-2B06-274E-B126-BF2992D7D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" y="3598"/>
              <a:ext cx="41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dirty="0">
                  <a:solidFill>
                    <a:srgbClr val="FFFFFF"/>
                  </a:solidFill>
                  <a:ea typeface="돋움체" panose="020B0609000101010101" pitchFamily="49" charset="-127"/>
                </a:rPr>
                <a:t>BioBancos de</a:t>
              </a:r>
            </a:p>
            <a:p>
              <a:pPr algn="ctr" latinLnBrk="1"/>
              <a:r>
                <a:rPr kumimoji="1" lang="en-US" altLang="ko-KR" sz="1600" b="1" dirty="0" err="1" smtClean="0">
                  <a:solidFill>
                    <a:srgbClr val="FFFFFF"/>
                  </a:solidFill>
                  <a:ea typeface="돋움체" panose="020B0609000101010101" pitchFamily="49" charset="-127"/>
                </a:rPr>
                <a:t>Excelencia</a:t>
              </a:r>
              <a:endParaRPr kumimoji="1" lang="en-US" altLang="ko-KR" sz="1600" b="1" dirty="0" smtClean="0">
                <a:solidFill>
                  <a:srgbClr val="FFFFFF"/>
                </a:solidFill>
                <a:ea typeface="돋움체" panose="020B0609000101010101" pitchFamily="49" charset="-127"/>
              </a:endParaRPr>
            </a:p>
            <a:p>
              <a:pPr algn="ctr" latinLnBrk="1"/>
              <a:r>
                <a:rPr kumimoji="1" lang="es-MX" altLang="ko-KR" sz="1600" b="1" dirty="0" smtClean="0">
                  <a:solidFill>
                    <a:srgbClr val="FFFFFF"/>
                  </a:solidFill>
                  <a:ea typeface="돋움체" panose="020B0609000101010101" pitchFamily="49" charset="-127"/>
                </a:rPr>
                <a:t>Certificación</a:t>
              </a:r>
            </a:p>
            <a:p>
              <a:pPr algn="ctr" latinLnBrk="1"/>
              <a:r>
                <a:rPr kumimoji="1" lang="es-MX" altLang="ko-KR" sz="1600" b="1" dirty="0" smtClean="0">
                  <a:solidFill>
                    <a:srgbClr val="FFFFFF"/>
                  </a:solidFill>
                  <a:ea typeface="돋움체" panose="020B0609000101010101" pitchFamily="49" charset="-127"/>
                </a:rPr>
                <a:t> Internacional</a:t>
              </a:r>
              <a:endParaRPr kumimoji="1" lang="en-US" altLang="ko-KR" sz="1600" b="1" dirty="0">
                <a:solidFill>
                  <a:srgbClr val="FEE2E2"/>
                </a:solidFill>
                <a:ea typeface="돋움체" panose="020B0609000101010101" pitchFamily="49" charset="-127"/>
              </a:endParaRPr>
            </a:p>
          </p:txBody>
        </p:sp>
      </p:grpSp>
      <p:grpSp>
        <p:nvGrpSpPr>
          <p:cNvPr id="52" name="Group 729">
            <a:extLst>
              <a:ext uri="{FF2B5EF4-FFF2-40B4-BE49-F238E27FC236}">
                <a16:creationId xmlns:a16="http://schemas.microsoft.com/office/drawing/2014/main" xmlns="" id="{6C416DE9-B3C4-9E4C-8517-5D1D761E8E10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4531627"/>
            <a:ext cx="1179512" cy="1647825"/>
            <a:chOff x="285" y="2870"/>
            <a:chExt cx="743" cy="1038"/>
          </a:xfrm>
        </p:grpSpPr>
        <p:grpSp>
          <p:nvGrpSpPr>
            <p:cNvPr id="53" name="Group 706">
              <a:extLst>
                <a:ext uri="{FF2B5EF4-FFF2-40B4-BE49-F238E27FC236}">
                  <a16:creationId xmlns:a16="http://schemas.microsoft.com/office/drawing/2014/main" xmlns="" id="{89926906-E350-FD4E-AB62-90181F34E1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" y="3165"/>
              <a:ext cx="743" cy="743"/>
              <a:chOff x="346" y="3524"/>
              <a:chExt cx="743" cy="743"/>
            </a:xfrm>
          </p:grpSpPr>
          <p:pic>
            <p:nvPicPr>
              <p:cNvPr id="55" name="Picture 707" descr="red_ball">
                <a:extLst>
                  <a:ext uri="{FF2B5EF4-FFF2-40B4-BE49-F238E27FC236}">
                    <a16:creationId xmlns:a16="http://schemas.microsoft.com/office/drawing/2014/main" xmlns="" id="{48CDC1E3-9552-7749-9FF7-ADB2D61BC6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" y="3524"/>
                <a:ext cx="743" cy="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Rectangle 708">
                <a:extLst>
                  <a:ext uri="{FF2B5EF4-FFF2-40B4-BE49-F238E27FC236}">
                    <a16:creationId xmlns:a16="http://schemas.microsoft.com/office/drawing/2014/main" xmlns="" id="{6D8E733B-DBB4-404F-B2F7-089F8A325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" y="3831"/>
                <a:ext cx="27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latinLnBrk="1"/>
                <a:r>
                  <a:rPr kumimoji="1" lang="en-US" altLang="ko-KR" sz="1400" b="1" dirty="0" err="1">
                    <a:solidFill>
                      <a:srgbClr val="FFFFFF"/>
                    </a:solidFill>
                    <a:ea typeface="돋움체" panose="020B0609000101010101" pitchFamily="49" charset="-127"/>
                  </a:rPr>
                  <a:t>I</a:t>
                </a:r>
                <a:r>
                  <a:rPr kumimoji="1" lang="en-US" altLang="ko-KR" sz="1400" b="1" dirty="0" err="1">
                    <a:solidFill>
                      <a:srgbClr val="FEE2E2"/>
                    </a:solidFill>
                    <a:ea typeface="돋움체" panose="020B0609000101010101" pitchFamily="49" charset="-127"/>
                  </a:rPr>
                  <a:t>nvestigación</a:t>
                </a:r>
                <a:r>
                  <a:rPr kumimoji="1" lang="en-US" altLang="ko-KR" sz="1400" b="1" dirty="0">
                    <a:solidFill>
                      <a:srgbClr val="FEE2E2"/>
                    </a:solidFill>
                    <a:ea typeface="돋움체" panose="020B0609000101010101" pitchFamily="49" charset="-127"/>
                  </a:rPr>
                  <a:t> </a:t>
                </a:r>
              </a:p>
              <a:p>
                <a:pPr algn="ctr" latinLnBrk="1"/>
                <a:r>
                  <a:rPr kumimoji="1" lang="en-US" altLang="ko-KR" sz="1400" b="1" dirty="0">
                    <a:solidFill>
                      <a:srgbClr val="FEE2E2"/>
                    </a:solidFill>
                    <a:ea typeface="돋움체" panose="020B0609000101010101" pitchFamily="49" charset="-127"/>
                  </a:rPr>
                  <a:t>de </a:t>
                </a:r>
                <a:r>
                  <a:rPr kumimoji="1" lang="en-US" altLang="ko-KR" sz="1400" b="1" dirty="0" err="1">
                    <a:solidFill>
                      <a:srgbClr val="FEE2E2"/>
                    </a:solidFill>
                    <a:ea typeface="돋움체" panose="020B0609000101010101" pitchFamily="49" charset="-127"/>
                  </a:rPr>
                  <a:t>frontera</a:t>
                </a:r>
                <a:r>
                  <a:rPr kumimoji="1" lang="en-US" altLang="ko-KR" sz="1400" b="1" dirty="0">
                    <a:solidFill>
                      <a:srgbClr val="FEE2E2"/>
                    </a:solidFill>
                    <a:ea typeface="돋움체" panose="020B0609000101010101" pitchFamily="49" charset="-127"/>
                  </a:rPr>
                  <a:t> </a:t>
                </a:r>
              </a:p>
            </p:txBody>
          </p:sp>
        </p:grpSp>
        <p:sp>
          <p:nvSpPr>
            <p:cNvPr id="54" name="Line 716">
              <a:extLst>
                <a:ext uri="{FF2B5EF4-FFF2-40B4-BE49-F238E27FC236}">
                  <a16:creationId xmlns:a16="http://schemas.microsoft.com/office/drawing/2014/main" xmlns="" id="{2664BB9E-55F8-374D-B840-4D3A5380F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870"/>
              <a:ext cx="0" cy="2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  <p:pic>
        <p:nvPicPr>
          <p:cNvPr id="57" name="Picture 641" descr="볼">
            <a:extLst>
              <a:ext uri="{FF2B5EF4-FFF2-40B4-BE49-F238E27FC236}">
                <a16:creationId xmlns:a16="http://schemas.microsoft.com/office/drawing/2014/main" xmlns="" id="{69A1B540-4645-CC4F-811F-C2FC4D77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15" y="1991472"/>
            <a:ext cx="126047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56" descr="볼">
            <a:extLst>
              <a:ext uri="{FF2B5EF4-FFF2-40B4-BE49-F238E27FC236}">
                <a16:creationId xmlns:a16="http://schemas.microsoft.com/office/drawing/2014/main" xmlns="" id="{28973FBF-9B9F-C246-9774-28ADEACB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722812"/>
            <a:ext cx="126047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768">
            <a:extLst>
              <a:ext uri="{FF2B5EF4-FFF2-40B4-BE49-F238E27FC236}">
                <a16:creationId xmlns:a16="http://schemas.microsoft.com/office/drawing/2014/main" xmlns="" id="{47AE9DCC-3790-324C-B50D-C6FF27244960}"/>
              </a:ext>
            </a:extLst>
          </p:cNvPr>
          <p:cNvGrpSpPr>
            <a:grpSpLocks/>
          </p:cNvGrpSpPr>
          <p:nvPr/>
        </p:nvGrpSpPr>
        <p:grpSpPr bwMode="auto">
          <a:xfrm>
            <a:off x="6510338" y="2136775"/>
            <a:ext cx="2662237" cy="2940050"/>
            <a:chOff x="4761" y="1386"/>
            <a:chExt cx="1677" cy="1852"/>
          </a:xfrm>
        </p:grpSpPr>
        <p:sp>
          <p:nvSpPr>
            <p:cNvPr id="60" name="Line 730">
              <a:extLst>
                <a:ext uri="{FF2B5EF4-FFF2-40B4-BE49-F238E27FC236}">
                  <a16:creationId xmlns:a16="http://schemas.microsoft.com/office/drawing/2014/main" xmlns="" id="{E88B9363-EA60-D848-890C-930F658B389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03" y="1968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731">
              <a:extLst>
                <a:ext uri="{FF2B5EF4-FFF2-40B4-BE49-F238E27FC236}">
                  <a16:creationId xmlns:a16="http://schemas.microsoft.com/office/drawing/2014/main" xmlns="" id="{77EADECF-14B1-FE4F-8584-0646A79C7C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03" y="2084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732">
              <a:extLst>
                <a:ext uri="{FF2B5EF4-FFF2-40B4-BE49-F238E27FC236}">
                  <a16:creationId xmlns:a16="http://schemas.microsoft.com/office/drawing/2014/main" xmlns="" id="{B0FB5497-FEAD-6B4A-8227-BC7794E45F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099" y="2194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utoShape 733">
              <a:extLst>
                <a:ext uri="{FF2B5EF4-FFF2-40B4-BE49-F238E27FC236}">
                  <a16:creationId xmlns:a16="http://schemas.microsoft.com/office/drawing/2014/main" xmlns="" id="{F4336295-AEBC-F244-B836-31C5185E2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9" y="1762"/>
              <a:ext cx="719" cy="53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857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ko-KR" sz="1150" b="1" dirty="0" err="1">
                  <a:ea typeface="굴림" panose="020B0600000101010101" pitchFamily="34" charset="-127"/>
                </a:rPr>
                <a:t>Estandarización</a:t>
              </a:r>
              <a:r>
                <a:rPr kumimoji="1" lang="en-US" altLang="ko-KR" sz="1200" b="1" dirty="0" err="1">
                  <a:ea typeface="굴림" panose="020B0600000101010101" pitchFamily="34" charset="-127"/>
                </a:rPr>
                <a:t> de</a:t>
              </a:r>
            </a:p>
            <a:p>
              <a:pPr algn="ctr" latinLnBrk="1"/>
              <a:r>
                <a:rPr kumimoji="1" lang="en-US" altLang="ko-KR" sz="1200" b="1" dirty="0" err="1">
                  <a:ea typeface="굴림" panose="020B0600000101010101" pitchFamily="34" charset="-127"/>
                </a:rPr>
                <a:t> procedimientos</a:t>
              </a:r>
            </a:p>
            <a:p>
              <a:pPr algn="ctr" latinLnBrk="1"/>
              <a:r>
                <a:rPr kumimoji="1" lang="en-US" altLang="ko-KR" sz="1200" b="1" dirty="0" err="1">
                  <a:ea typeface="굴림" panose="020B0600000101010101" pitchFamily="34" charset="-127"/>
                </a:rPr>
                <a:t>Almacenamiento</a:t>
              </a:r>
            </a:p>
            <a:p>
              <a:pPr algn="ctr" latinLnBrk="1"/>
              <a:r>
                <a:rPr kumimoji="1" lang="en-US" altLang="ko-KR" sz="1200" b="1" dirty="0" err="1">
                  <a:ea typeface="굴림" panose="020B0600000101010101" pitchFamily="34" charset="-127"/>
                </a:rPr>
                <a:t>Distribución</a:t>
              </a:r>
              <a:endParaRPr kumimoji="1" lang="en-US" altLang="ko-KR" sz="1200" b="1" dirty="0">
                <a:ea typeface="굴림" panose="020B0600000101010101" pitchFamily="34" charset="-127"/>
              </a:endParaRPr>
            </a:p>
          </p:txBody>
        </p:sp>
        <p:sp>
          <p:nvSpPr>
            <p:cNvPr id="64" name="Oval 734">
              <a:extLst>
                <a:ext uri="{FF2B5EF4-FFF2-40B4-BE49-F238E27FC236}">
                  <a16:creationId xmlns:a16="http://schemas.microsoft.com/office/drawing/2014/main" xmlns="" id="{5354A3C3-1D0D-F340-9CB1-61D244222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6" y="1969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735">
              <a:extLst>
                <a:ext uri="{FF2B5EF4-FFF2-40B4-BE49-F238E27FC236}">
                  <a16:creationId xmlns:a16="http://schemas.microsoft.com/office/drawing/2014/main" xmlns="" id="{D2B3902B-F622-1B4F-ABC3-9F2EEB1CE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6" y="2093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736">
              <a:extLst>
                <a:ext uri="{FF2B5EF4-FFF2-40B4-BE49-F238E27FC236}">
                  <a16:creationId xmlns:a16="http://schemas.microsoft.com/office/drawing/2014/main" xmlns="" id="{50D5F309-CB2C-5444-BEBE-288DB6218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" y="2214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737">
              <a:extLst>
                <a:ext uri="{FF2B5EF4-FFF2-40B4-BE49-F238E27FC236}">
                  <a16:creationId xmlns:a16="http://schemas.microsoft.com/office/drawing/2014/main" xmlns="" id="{BB1B8AB6-68AD-E343-BC91-216FF2974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2374"/>
              <a:ext cx="204" cy="235"/>
            </a:xfrm>
            <a:prstGeom prst="leftRightArrow">
              <a:avLst>
                <a:gd name="adj1" fmla="val 50000"/>
                <a:gd name="adj2" fmla="val 20000"/>
              </a:avLst>
            </a:prstGeom>
            <a:solidFill>
              <a:srgbClr val="5EB6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738">
              <a:extLst>
                <a:ext uri="{FF2B5EF4-FFF2-40B4-BE49-F238E27FC236}">
                  <a16:creationId xmlns:a16="http://schemas.microsoft.com/office/drawing/2014/main" xmlns="" id="{A552CDFC-8468-024C-B35B-254E557392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09" y="2628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739">
              <a:extLst>
                <a:ext uri="{FF2B5EF4-FFF2-40B4-BE49-F238E27FC236}">
                  <a16:creationId xmlns:a16="http://schemas.microsoft.com/office/drawing/2014/main" xmlns="" id="{167EAA09-6626-0840-AD5F-EBEE3BE1A3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09" y="2741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740">
              <a:extLst>
                <a:ext uri="{FF2B5EF4-FFF2-40B4-BE49-F238E27FC236}">
                  <a16:creationId xmlns:a16="http://schemas.microsoft.com/office/drawing/2014/main" xmlns="" id="{28B88475-6930-354C-9CFF-C68FC58CA63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05" y="2857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741">
              <a:extLst>
                <a:ext uri="{FF2B5EF4-FFF2-40B4-BE49-F238E27FC236}">
                  <a16:creationId xmlns:a16="http://schemas.microsoft.com/office/drawing/2014/main" xmlns="" id="{4725ED72-F8FE-C449-BA23-16E1E642F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9" y="2659"/>
              <a:ext cx="773" cy="53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2857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ko-KR" sz="1700" b="1" dirty="0" err="1">
                  <a:ea typeface="굴림" panose="020B0600000101010101" pitchFamily="34" charset="-127"/>
                </a:rPr>
                <a:t>Investigación</a:t>
              </a:r>
              <a:endParaRPr kumimoji="1" lang="en-US" altLang="ko-KR" sz="1700" b="1" dirty="0">
                <a:ea typeface="굴림" panose="020B0600000101010101" pitchFamily="34" charset="-127"/>
              </a:endParaRPr>
            </a:p>
          </p:txBody>
        </p:sp>
        <p:sp>
          <p:nvSpPr>
            <p:cNvPr id="72" name="Oval 742">
              <a:extLst>
                <a:ext uri="{FF2B5EF4-FFF2-40B4-BE49-F238E27FC236}">
                  <a16:creationId xmlns:a16="http://schemas.microsoft.com/office/drawing/2014/main" xmlns="" id="{0C37D4F7-7A43-1C49-B295-D6E05A8CE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" y="2629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743">
              <a:extLst>
                <a:ext uri="{FF2B5EF4-FFF2-40B4-BE49-F238E27FC236}">
                  <a16:creationId xmlns:a16="http://schemas.microsoft.com/office/drawing/2014/main" xmlns="" id="{C376D7FD-7269-8945-AFD2-641CE4BAF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" y="2750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744">
              <a:extLst>
                <a:ext uri="{FF2B5EF4-FFF2-40B4-BE49-F238E27FC236}">
                  <a16:creationId xmlns:a16="http://schemas.microsoft.com/office/drawing/2014/main" xmlns="" id="{0D5B9EBD-A52F-9248-BF1A-CB683752A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" y="2871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Text Box 745">
              <a:extLst>
                <a:ext uri="{FF2B5EF4-FFF2-40B4-BE49-F238E27FC236}">
                  <a16:creationId xmlns:a16="http://schemas.microsoft.com/office/drawing/2014/main" xmlns="" id="{D2154012-FE8D-D442-9C0A-C12603F27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9" y="1946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76" name="Text Box 746">
              <a:extLst>
                <a:ext uri="{FF2B5EF4-FFF2-40B4-BE49-F238E27FC236}">
                  <a16:creationId xmlns:a16="http://schemas.microsoft.com/office/drawing/2014/main" xmlns="" id="{E678B17F-8220-E747-827F-7C718D83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9" y="2070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77" name="Text Box 747">
              <a:extLst>
                <a:ext uri="{FF2B5EF4-FFF2-40B4-BE49-F238E27FC236}">
                  <a16:creationId xmlns:a16="http://schemas.microsoft.com/office/drawing/2014/main" xmlns="" id="{14131CBE-1833-574F-8185-871AAEAFA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9" y="2197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78" name="Text Box 748">
              <a:extLst>
                <a:ext uri="{FF2B5EF4-FFF2-40B4-BE49-F238E27FC236}">
                  <a16:creationId xmlns:a16="http://schemas.microsoft.com/office/drawing/2014/main" xmlns="" id="{C39C1A30-ADC6-8B4E-BBA0-B32EA7CFA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7" y="2609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79" name="Text Box 749">
              <a:extLst>
                <a:ext uri="{FF2B5EF4-FFF2-40B4-BE49-F238E27FC236}">
                  <a16:creationId xmlns:a16="http://schemas.microsoft.com/office/drawing/2014/main" xmlns="" id="{9A5AF0CF-939B-A142-A590-D6FD5FD51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7" y="2730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80" name="Text Box 750">
              <a:extLst>
                <a:ext uri="{FF2B5EF4-FFF2-40B4-BE49-F238E27FC236}">
                  <a16:creationId xmlns:a16="http://schemas.microsoft.com/office/drawing/2014/main" xmlns="" id="{7F0D9F3F-EC52-4A41-8B03-37D331136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7" y="2851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81" name="Line 751">
              <a:extLst>
                <a:ext uri="{FF2B5EF4-FFF2-40B4-BE49-F238E27FC236}">
                  <a16:creationId xmlns:a16="http://schemas.microsoft.com/office/drawing/2014/main" xmlns="" id="{A8E15845-67B8-F448-B0A1-82F9EF5E5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9" y="2298"/>
              <a:ext cx="0" cy="372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82" name="Line 752">
              <a:extLst>
                <a:ext uri="{FF2B5EF4-FFF2-40B4-BE49-F238E27FC236}">
                  <a16:creationId xmlns:a16="http://schemas.microsoft.com/office/drawing/2014/main" xmlns="" id="{90845874-F4C6-FA46-A11D-775FA927C32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13" y="2980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753">
              <a:extLst>
                <a:ext uri="{FF2B5EF4-FFF2-40B4-BE49-F238E27FC236}">
                  <a16:creationId xmlns:a16="http://schemas.microsoft.com/office/drawing/2014/main" xmlns="" id="{3E73FA4C-87D2-EF44-9709-2F5D9A1E47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01" y="1842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754">
              <a:extLst>
                <a:ext uri="{FF2B5EF4-FFF2-40B4-BE49-F238E27FC236}">
                  <a16:creationId xmlns:a16="http://schemas.microsoft.com/office/drawing/2014/main" xmlns="" id="{D0A31541-16B6-0842-B3AA-03C314430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" y="2993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755">
              <a:extLst>
                <a:ext uri="{FF2B5EF4-FFF2-40B4-BE49-F238E27FC236}">
                  <a16:creationId xmlns:a16="http://schemas.microsoft.com/office/drawing/2014/main" xmlns="" id="{E0D60C5B-F524-6A4A-8527-52FF5B227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6" y="1851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Text Box 756">
              <a:extLst>
                <a:ext uri="{FF2B5EF4-FFF2-40B4-BE49-F238E27FC236}">
                  <a16:creationId xmlns:a16="http://schemas.microsoft.com/office/drawing/2014/main" xmlns="" id="{4C4411B4-A5CB-B34B-B88E-ABCB8492C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7" y="2970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87" name="Text Box 757">
              <a:extLst>
                <a:ext uri="{FF2B5EF4-FFF2-40B4-BE49-F238E27FC236}">
                  <a16:creationId xmlns:a16="http://schemas.microsoft.com/office/drawing/2014/main" xmlns="" id="{E0E8182A-522A-D441-9985-81FD3EC0B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9" y="1828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88" name="Line 758">
              <a:extLst>
                <a:ext uri="{FF2B5EF4-FFF2-40B4-BE49-F238E27FC236}">
                  <a16:creationId xmlns:a16="http://schemas.microsoft.com/office/drawing/2014/main" xmlns="" id="{04AE9C3D-DCAE-F945-9343-1997FDF6B3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5736" y="2285"/>
              <a:ext cx="0" cy="3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759">
              <a:extLst>
                <a:ext uri="{FF2B5EF4-FFF2-40B4-BE49-F238E27FC236}">
                  <a16:creationId xmlns:a16="http://schemas.microsoft.com/office/drawing/2014/main" xmlns="" id="{87394A8B-DD90-AA4F-891D-E997C639E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1" y="2361"/>
              <a:ext cx="222" cy="209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Text Box 760">
              <a:extLst>
                <a:ext uri="{FF2B5EF4-FFF2-40B4-BE49-F238E27FC236}">
                  <a16:creationId xmlns:a16="http://schemas.microsoft.com/office/drawing/2014/main" xmlns="" id="{E4B71CA8-0DFC-7641-84CF-6E38EED28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" y="2348"/>
              <a:ext cx="2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1800" b="1">
                  <a:solidFill>
                    <a:schemeClr val="bg1"/>
                  </a:solidFill>
                </a:rPr>
                <a:t>S</a:t>
              </a:r>
              <a:endParaRPr lang="es-ES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91" name="Line 761">
              <a:extLst>
                <a:ext uri="{FF2B5EF4-FFF2-40B4-BE49-F238E27FC236}">
                  <a16:creationId xmlns:a16="http://schemas.microsoft.com/office/drawing/2014/main" xmlns="" id="{80155A0B-D2C9-DB40-8491-372C873AF08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17" y="3095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762">
              <a:extLst>
                <a:ext uri="{FF2B5EF4-FFF2-40B4-BE49-F238E27FC236}">
                  <a16:creationId xmlns:a16="http://schemas.microsoft.com/office/drawing/2014/main" xmlns="" id="{2BCE1837-78FB-4748-80F0-C01EFEB19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" y="3108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Text Box 763">
              <a:extLst>
                <a:ext uri="{FF2B5EF4-FFF2-40B4-BE49-F238E27FC236}">
                  <a16:creationId xmlns:a16="http://schemas.microsoft.com/office/drawing/2014/main" xmlns="" id="{5DD56BA5-383B-8944-AC30-A5A316EFA8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7" y="3094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94" name="Line 764">
              <a:extLst>
                <a:ext uri="{FF2B5EF4-FFF2-40B4-BE49-F238E27FC236}">
                  <a16:creationId xmlns:a16="http://schemas.microsoft.com/office/drawing/2014/main" xmlns="" id="{86AAB64D-5624-8C4C-8C0E-891D7725774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102" y="1717"/>
              <a:ext cx="0" cy="1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765">
              <a:extLst>
                <a:ext uri="{FF2B5EF4-FFF2-40B4-BE49-F238E27FC236}">
                  <a16:creationId xmlns:a16="http://schemas.microsoft.com/office/drawing/2014/main" xmlns="" id="{93CC057E-342D-2E40-BBCC-D40CEC889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6" y="1726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Text Box 766">
              <a:extLst>
                <a:ext uri="{FF2B5EF4-FFF2-40B4-BE49-F238E27FC236}">
                  <a16:creationId xmlns:a16="http://schemas.microsoft.com/office/drawing/2014/main" xmlns="" id="{D2387D7A-1248-834A-BAF5-8155FE7D0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9" y="1703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s-MX" altLang="en-US" sz="900" b="1">
                  <a:solidFill>
                    <a:schemeClr val="bg1"/>
                  </a:solidFill>
                </a:rPr>
                <a:t>S</a:t>
              </a:r>
              <a:endParaRPr lang="es-ES" altLang="en-US" sz="900" b="1">
                <a:solidFill>
                  <a:schemeClr val="bg1"/>
                </a:solidFill>
              </a:endParaRPr>
            </a:p>
          </p:txBody>
        </p:sp>
        <p:sp>
          <p:nvSpPr>
            <p:cNvPr id="97" name="Text Box 767">
              <a:extLst>
                <a:ext uri="{FF2B5EF4-FFF2-40B4-BE49-F238E27FC236}">
                  <a16:creationId xmlns:a16="http://schemas.microsoft.com/office/drawing/2014/main" xmlns="" id="{D92AC053-AC0F-8F44-91B2-9C8E8311A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1" y="1386"/>
              <a:ext cx="1677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MX" altLang="en-US" sz="26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anose="02040502050505030304" pitchFamily="18" charset="0"/>
                </a:rPr>
                <a:t>S</a:t>
              </a:r>
              <a:r>
                <a:rPr lang="es-MX" altLang="en-US" sz="2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anose="02040502050505030304" pitchFamily="18" charset="0"/>
                </a:rPr>
                <a:t>ervicio de calidad</a:t>
              </a:r>
            </a:p>
          </p:txBody>
        </p:sp>
      </p:grpSp>
      <p:grpSp>
        <p:nvGrpSpPr>
          <p:cNvPr id="98" name="Group 978">
            <a:extLst>
              <a:ext uri="{FF2B5EF4-FFF2-40B4-BE49-F238E27FC236}">
                <a16:creationId xmlns:a16="http://schemas.microsoft.com/office/drawing/2014/main" xmlns="" id="{1FDD5DC3-2D29-4945-9305-891FDF4CA92F}"/>
              </a:ext>
            </a:extLst>
          </p:cNvPr>
          <p:cNvGrpSpPr>
            <a:grpSpLocks/>
          </p:cNvGrpSpPr>
          <p:nvPr/>
        </p:nvGrpSpPr>
        <p:grpSpPr bwMode="auto">
          <a:xfrm>
            <a:off x="2503488" y="364193"/>
            <a:ext cx="3135313" cy="1349375"/>
            <a:chOff x="3520" y="205"/>
            <a:chExt cx="1975" cy="850"/>
          </a:xfrm>
        </p:grpSpPr>
        <p:sp>
          <p:nvSpPr>
            <p:cNvPr id="99" name="AutoShape 784">
              <a:extLst>
                <a:ext uri="{FF2B5EF4-FFF2-40B4-BE49-F238E27FC236}">
                  <a16:creationId xmlns:a16="http://schemas.microsoft.com/office/drawing/2014/main" xmlns="" id="{B81546A9-45F5-A346-B418-5F9A595066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02" y="835"/>
              <a:ext cx="204" cy="235"/>
            </a:xfrm>
            <a:prstGeom prst="leftRightArrow">
              <a:avLst>
                <a:gd name="adj1" fmla="val 50000"/>
                <a:gd name="adj2" fmla="val 20000"/>
              </a:avLst>
            </a:prstGeom>
            <a:solidFill>
              <a:srgbClr val="5EB6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0" name="Group 977">
              <a:extLst>
                <a:ext uri="{FF2B5EF4-FFF2-40B4-BE49-F238E27FC236}">
                  <a16:creationId xmlns:a16="http://schemas.microsoft.com/office/drawing/2014/main" xmlns="" id="{6E891E0B-9A9E-5B42-97E8-1A3AB6DCB8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0" y="205"/>
              <a:ext cx="1975" cy="582"/>
              <a:chOff x="3520" y="205"/>
              <a:chExt cx="1975" cy="582"/>
            </a:xfrm>
          </p:grpSpPr>
          <p:grpSp>
            <p:nvGrpSpPr>
              <p:cNvPr id="101" name="Group 774">
                <a:extLst>
                  <a:ext uri="{FF2B5EF4-FFF2-40B4-BE49-F238E27FC236}">
                    <a16:creationId xmlns:a16="http://schemas.microsoft.com/office/drawing/2014/main" xmlns="" id="{86032F5E-A876-4D45-BA03-26CC08C4A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50" y="639"/>
                <a:ext cx="153" cy="147"/>
                <a:chOff x="3512" y="490"/>
                <a:chExt cx="153" cy="147"/>
              </a:xfrm>
            </p:grpSpPr>
            <p:sp>
              <p:nvSpPr>
                <p:cNvPr id="132" name="Oval 775">
                  <a:extLst>
                    <a:ext uri="{FF2B5EF4-FFF2-40B4-BE49-F238E27FC236}">
                      <a16:creationId xmlns:a16="http://schemas.microsoft.com/office/drawing/2014/main" xmlns="" id="{1DBBCB95-1AB1-274C-BBD6-EDAA47B50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1" y="509"/>
                  <a:ext cx="108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Text Box 776">
                  <a:extLst>
                    <a:ext uri="{FF2B5EF4-FFF2-40B4-BE49-F238E27FC236}">
                      <a16:creationId xmlns:a16="http://schemas.microsoft.com/office/drawing/2014/main" xmlns="" id="{8B3CBDF2-D698-F246-82FE-54B146CFCB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2" y="490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02" name="Group 777">
                <a:extLst>
                  <a:ext uri="{FF2B5EF4-FFF2-40B4-BE49-F238E27FC236}">
                    <a16:creationId xmlns:a16="http://schemas.microsoft.com/office/drawing/2014/main" xmlns="" id="{6A0C41DF-12BB-6E45-BB4E-90C91D7E27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67" y="640"/>
                <a:ext cx="153" cy="147"/>
                <a:chOff x="3512" y="602"/>
                <a:chExt cx="153" cy="147"/>
              </a:xfrm>
            </p:grpSpPr>
            <p:sp>
              <p:nvSpPr>
                <p:cNvPr id="130" name="Oval 778">
                  <a:extLst>
                    <a:ext uri="{FF2B5EF4-FFF2-40B4-BE49-F238E27FC236}">
                      <a16:creationId xmlns:a16="http://schemas.microsoft.com/office/drawing/2014/main" xmlns="" id="{DE0987B5-0474-8149-89F3-B58278EAD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1" y="621"/>
                  <a:ext cx="108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Text Box 779">
                  <a:extLst>
                    <a:ext uri="{FF2B5EF4-FFF2-40B4-BE49-F238E27FC236}">
                      <a16:creationId xmlns:a16="http://schemas.microsoft.com/office/drawing/2014/main" xmlns="" id="{1165A7B8-499E-B84A-AF45-AE051E59CC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2" y="602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03" name="Group 780">
                <a:extLst>
                  <a:ext uri="{FF2B5EF4-FFF2-40B4-BE49-F238E27FC236}">
                    <a16:creationId xmlns:a16="http://schemas.microsoft.com/office/drawing/2014/main" xmlns="" id="{51CB5AE1-8FF0-6547-A037-83EAFBE7D4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5" y="640"/>
                <a:ext cx="153" cy="147"/>
                <a:chOff x="3515" y="720"/>
                <a:chExt cx="153" cy="147"/>
              </a:xfrm>
            </p:grpSpPr>
            <p:sp>
              <p:nvSpPr>
                <p:cNvPr id="128" name="Oval 781">
                  <a:extLst>
                    <a:ext uri="{FF2B5EF4-FFF2-40B4-BE49-F238E27FC236}">
                      <a16:creationId xmlns:a16="http://schemas.microsoft.com/office/drawing/2014/main" xmlns="" id="{C1CF7C99-35F4-A64E-BC29-2A27326951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5" y="739"/>
                  <a:ext cx="107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9" name="Text Box 782">
                  <a:extLst>
                    <a:ext uri="{FF2B5EF4-FFF2-40B4-BE49-F238E27FC236}">
                      <a16:creationId xmlns:a16="http://schemas.microsoft.com/office/drawing/2014/main" xmlns="" id="{CFF1EF33-7241-6A48-9189-3F3F00172B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5" y="720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sp>
            <p:nvSpPr>
              <p:cNvPr id="104" name="Text Box 783">
                <a:extLst>
                  <a:ext uri="{FF2B5EF4-FFF2-40B4-BE49-F238E27FC236}">
                    <a16:creationId xmlns:a16="http://schemas.microsoft.com/office/drawing/2014/main" xmlns="" id="{C475A856-9A77-4E42-809A-561A56F73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9" y="323"/>
                <a:ext cx="1526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2600" b="1" u="sng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anose="02040502050505030304" pitchFamily="18" charset="0"/>
                  </a:rPr>
                  <a:t>C</a:t>
                </a:r>
                <a:r>
                  <a:rPr lang="es-MX" altLang="en-US" sz="2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anose="02040502050505030304" pitchFamily="18" charset="0"/>
                  </a:rPr>
                  <a:t>ompetitividad</a:t>
                </a:r>
                <a:endParaRPr lang="es-ES" alt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05" name="Oval 787">
                <a:extLst>
                  <a:ext uri="{FF2B5EF4-FFF2-40B4-BE49-F238E27FC236}">
                    <a16:creationId xmlns:a16="http://schemas.microsoft.com/office/drawing/2014/main" xmlns="" id="{86AA03E0-0951-6546-8123-77B94E696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1" y="392"/>
                <a:ext cx="222" cy="20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Text Box 788">
                <a:extLst>
                  <a:ext uri="{FF2B5EF4-FFF2-40B4-BE49-F238E27FC236}">
                    <a16:creationId xmlns:a16="http://schemas.microsoft.com/office/drawing/2014/main" xmlns="" id="{F8CC453C-D633-6A4B-8C6F-7C19488EDA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11" y="373"/>
                <a:ext cx="191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1800" b="1" dirty="0"/>
                  <a:t>C</a:t>
                </a:r>
                <a:endParaRPr lang="es-ES" altLang="en-US" sz="1800" b="1" dirty="0"/>
              </a:p>
            </p:txBody>
          </p:sp>
          <p:grpSp>
            <p:nvGrpSpPr>
              <p:cNvPr id="107" name="Group 789">
                <a:extLst>
                  <a:ext uri="{FF2B5EF4-FFF2-40B4-BE49-F238E27FC236}">
                    <a16:creationId xmlns:a16="http://schemas.microsoft.com/office/drawing/2014/main" xmlns="" id="{DC30151B-0B63-CC4E-927C-474650EF76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02" y="640"/>
                <a:ext cx="153" cy="147"/>
                <a:chOff x="3513" y="841"/>
                <a:chExt cx="153" cy="147"/>
              </a:xfrm>
            </p:grpSpPr>
            <p:sp>
              <p:nvSpPr>
                <p:cNvPr id="126" name="Oval 790">
                  <a:extLst>
                    <a:ext uri="{FF2B5EF4-FFF2-40B4-BE49-F238E27FC236}">
                      <a16:creationId xmlns:a16="http://schemas.microsoft.com/office/drawing/2014/main" xmlns="" id="{704650C5-8B2D-B141-BD4F-91C8B3266B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3" y="860"/>
                  <a:ext cx="107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" name="Text Box 791">
                  <a:extLst>
                    <a:ext uri="{FF2B5EF4-FFF2-40B4-BE49-F238E27FC236}">
                      <a16:creationId xmlns:a16="http://schemas.microsoft.com/office/drawing/2014/main" xmlns="" id="{1E986BFE-A0FF-A04B-AB46-AA617C4237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3" y="841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08" name="Group 792">
                <a:extLst>
                  <a:ext uri="{FF2B5EF4-FFF2-40B4-BE49-F238E27FC236}">
                    <a16:creationId xmlns:a16="http://schemas.microsoft.com/office/drawing/2014/main" xmlns="" id="{0CBDFBCD-BB5A-1545-B4A3-36F8D35889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0" y="639"/>
                <a:ext cx="153" cy="147"/>
                <a:chOff x="3502" y="953"/>
                <a:chExt cx="153" cy="147"/>
              </a:xfrm>
            </p:grpSpPr>
            <p:sp>
              <p:nvSpPr>
                <p:cNvPr id="124" name="Oval 793">
                  <a:extLst>
                    <a:ext uri="{FF2B5EF4-FFF2-40B4-BE49-F238E27FC236}">
                      <a16:creationId xmlns:a16="http://schemas.microsoft.com/office/drawing/2014/main" xmlns="" id="{554F8E03-170A-E243-BFAE-326B88C331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2" y="973"/>
                  <a:ext cx="107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5" name="Text Box 794">
                  <a:extLst>
                    <a:ext uri="{FF2B5EF4-FFF2-40B4-BE49-F238E27FC236}">
                      <a16:creationId xmlns:a16="http://schemas.microsoft.com/office/drawing/2014/main" xmlns="" id="{8D9A54A3-7F3C-F14D-A213-9A6BDDF7B6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2" y="953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09" name="Group 795">
                <a:extLst>
                  <a:ext uri="{FF2B5EF4-FFF2-40B4-BE49-F238E27FC236}">
                    <a16:creationId xmlns:a16="http://schemas.microsoft.com/office/drawing/2014/main" xmlns="" id="{200556E4-8021-4344-84B6-5CBDA3CF7F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51" y="205"/>
                <a:ext cx="153" cy="147"/>
                <a:chOff x="3512" y="490"/>
                <a:chExt cx="153" cy="147"/>
              </a:xfrm>
            </p:grpSpPr>
            <p:sp>
              <p:nvSpPr>
                <p:cNvPr id="122" name="Oval 796">
                  <a:extLst>
                    <a:ext uri="{FF2B5EF4-FFF2-40B4-BE49-F238E27FC236}">
                      <a16:creationId xmlns:a16="http://schemas.microsoft.com/office/drawing/2014/main" xmlns="" id="{F50C3D16-A071-E94B-8ACA-2DF1B7894D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1" y="509"/>
                  <a:ext cx="108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" name="Text Box 797">
                  <a:extLst>
                    <a:ext uri="{FF2B5EF4-FFF2-40B4-BE49-F238E27FC236}">
                      <a16:creationId xmlns:a16="http://schemas.microsoft.com/office/drawing/2014/main" xmlns="" id="{0B7C7CF8-1731-8E48-8446-2C8C2AFC54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2" y="490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10" name="Group 798">
                <a:extLst>
                  <a:ext uri="{FF2B5EF4-FFF2-40B4-BE49-F238E27FC236}">
                    <a16:creationId xmlns:a16="http://schemas.microsoft.com/office/drawing/2014/main" xmlns="" id="{8D4E9A4B-2C01-FC46-860D-C2993E8C9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68" y="206"/>
                <a:ext cx="153" cy="147"/>
                <a:chOff x="3512" y="602"/>
                <a:chExt cx="153" cy="147"/>
              </a:xfrm>
            </p:grpSpPr>
            <p:sp>
              <p:nvSpPr>
                <p:cNvPr id="120" name="Oval 799">
                  <a:extLst>
                    <a:ext uri="{FF2B5EF4-FFF2-40B4-BE49-F238E27FC236}">
                      <a16:creationId xmlns:a16="http://schemas.microsoft.com/office/drawing/2014/main" xmlns="" id="{FE78E0CB-7833-C348-82B9-5C5C68011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1" y="621"/>
                  <a:ext cx="108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Text Box 800">
                  <a:extLst>
                    <a:ext uri="{FF2B5EF4-FFF2-40B4-BE49-F238E27FC236}">
                      <a16:creationId xmlns:a16="http://schemas.microsoft.com/office/drawing/2014/main" xmlns="" id="{4ECB558D-974C-CA46-BF54-6D9C070038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2" y="602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11" name="Group 801">
                <a:extLst>
                  <a:ext uri="{FF2B5EF4-FFF2-40B4-BE49-F238E27FC236}">
                    <a16:creationId xmlns:a16="http://schemas.microsoft.com/office/drawing/2014/main" xmlns="" id="{626010E9-2720-2347-9253-5CA9502995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6" y="206"/>
                <a:ext cx="153" cy="147"/>
                <a:chOff x="3515" y="720"/>
                <a:chExt cx="153" cy="147"/>
              </a:xfrm>
            </p:grpSpPr>
            <p:sp>
              <p:nvSpPr>
                <p:cNvPr id="118" name="Oval 802">
                  <a:extLst>
                    <a:ext uri="{FF2B5EF4-FFF2-40B4-BE49-F238E27FC236}">
                      <a16:creationId xmlns:a16="http://schemas.microsoft.com/office/drawing/2014/main" xmlns="" id="{B8AD856F-2F6C-624B-A9F1-88FAE2A7F4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5" y="739"/>
                  <a:ext cx="107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9" name="Text Box 803">
                  <a:extLst>
                    <a:ext uri="{FF2B5EF4-FFF2-40B4-BE49-F238E27FC236}">
                      <a16:creationId xmlns:a16="http://schemas.microsoft.com/office/drawing/2014/main" xmlns="" id="{A80C6DA1-9177-1241-92E5-139F02591D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5" y="720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12" name="Group 804">
                <a:extLst>
                  <a:ext uri="{FF2B5EF4-FFF2-40B4-BE49-F238E27FC236}">
                    <a16:creationId xmlns:a16="http://schemas.microsoft.com/office/drawing/2014/main" xmlns="" id="{6695EF2D-75BB-FC49-B18C-0BAE502264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03" y="206"/>
                <a:ext cx="153" cy="147"/>
                <a:chOff x="3513" y="841"/>
                <a:chExt cx="153" cy="147"/>
              </a:xfrm>
            </p:grpSpPr>
            <p:sp>
              <p:nvSpPr>
                <p:cNvPr id="116" name="Oval 805">
                  <a:extLst>
                    <a:ext uri="{FF2B5EF4-FFF2-40B4-BE49-F238E27FC236}">
                      <a16:creationId xmlns:a16="http://schemas.microsoft.com/office/drawing/2014/main" xmlns="" id="{A93E8EED-2D3F-9F46-BEE6-D504F7EBE0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3" y="860"/>
                  <a:ext cx="107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Text Box 806">
                  <a:extLst>
                    <a:ext uri="{FF2B5EF4-FFF2-40B4-BE49-F238E27FC236}">
                      <a16:creationId xmlns:a16="http://schemas.microsoft.com/office/drawing/2014/main" xmlns="" id="{4AE3770F-8C0A-4041-B623-B84C7947A8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3" y="841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  <p:grpSp>
            <p:nvGrpSpPr>
              <p:cNvPr id="113" name="Group 807">
                <a:extLst>
                  <a:ext uri="{FF2B5EF4-FFF2-40B4-BE49-F238E27FC236}">
                    <a16:creationId xmlns:a16="http://schemas.microsoft.com/office/drawing/2014/main" xmlns="" id="{D101AAFC-924C-724D-9072-43D9BC746B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1" y="205"/>
                <a:ext cx="153" cy="147"/>
                <a:chOff x="3502" y="953"/>
                <a:chExt cx="153" cy="147"/>
              </a:xfrm>
            </p:grpSpPr>
            <p:sp>
              <p:nvSpPr>
                <p:cNvPr id="114" name="Oval 808">
                  <a:extLst>
                    <a:ext uri="{FF2B5EF4-FFF2-40B4-BE49-F238E27FC236}">
                      <a16:creationId xmlns:a16="http://schemas.microsoft.com/office/drawing/2014/main" xmlns="" id="{97EAFF78-407E-154D-A672-80EF6C32D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2" y="973"/>
                  <a:ext cx="107" cy="1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AE1E"/>
                    </a:gs>
                    <a:gs pos="100000">
                      <a:schemeClr val="tx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" name="Text Box 809">
                  <a:extLst>
                    <a:ext uri="{FF2B5EF4-FFF2-40B4-BE49-F238E27FC236}">
                      <a16:creationId xmlns:a16="http://schemas.microsoft.com/office/drawing/2014/main" xmlns="" id="{C04E624D-81BE-284B-B7EF-DBBE69F357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2" y="953"/>
                  <a:ext cx="153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s-MX" altLang="en-US" sz="900" b="1"/>
                    <a:t>C</a:t>
                  </a:r>
                  <a:endParaRPr lang="es-ES" altLang="en-US" sz="900" b="1"/>
                </a:p>
              </p:txBody>
            </p:sp>
          </p:grpSp>
        </p:grpSp>
      </p:grpSp>
      <p:grpSp>
        <p:nvGrpSpPr>
          <p:cNvPr id="134" name="Group 929">
            <a:extLst>
              <a:ext uri="{FF2B5EF4-FFF2-40B4-BE49-F238E27FC236}">
                <a16:creationId xmlns:a16="http://schemas.microsoft.com/office/drawing/2014/main" xmlns="" id="{3661D167-1014-7946-9541-9160DC5B92A6}"/>
              </a:ext>
            </a:extLst>
          </p:cNvPr>
          <p:cNvGrpSpPr>
            <a:grpSpLocks/>
          </p:cNvGrpSpPr>
          <p:nvPr/>
        </p:nvGrpSpPr>
        <p:grpSpPr bwMode="auto">
          <a:xfrm>
            <a:off x="-69850" y="1598613"/>
            <a:ext cx="2365376" cy="3175001"/>
            <a:chOff x="-44" y="1075"/>
            <a:chExt cx="1490" cy="2000"/>
          </a:xfrm>
        </p:grpSpPr>
        <p:sp>
          <p:nvSpPr>
            <p:cNvPr id="135" name="AutoShape 930">
              <a:extLst>
                <a:ext uri="{FF2B5EF4-FFF2-40B4-BE49-F238E27FC236}">
                  <a16:creationId xmlns:a16="http://schemas.microsoft.com/office/drawing/2014/main" xmlns="" id="{ED73A1B0-D675-9242-BE02-6906A8F89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" y="2375"/>
              <a:ext cx="204" cy="235"/>
            </a:xfrm>
            <a:prstGeom prst="leftRightArrow">
              <a:avLst>
                <a:gd name="adj1" fmla="val 50000"/>
                <a:gd name="adj2" fmla="val 20000"/>
              </a:avLst>
            </a:prstGeom>
            <a:solidFill>
              <a:srgbClr val="5EB6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AutoShape 931">
              <a:extLst>
                <a:ext uri="{FF2B5EF4-FFF2-40B4-BE49-F238E27FC236}">
                  <a16:creationId xmlns:a16="http://schemas.microsoft.com/office/drawing/2014/main" xmlns="" id="{B383B127-5ED6-B048-8763-9C5C9C5F8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2537"/>
              <a:ext cx="719" cy="53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2857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dirty="0" err="1">
                  <a:ea typeface="굴림" panose="020B0600000101010101" pitchFamily="34" charset="-127"/>
                </a:rPr>
                <a:t>Clínica</a:t>
              </a:r>
              <a:r>
                <a:rPr kumimoji="1" lang="en-US" altLang="ko-KR" sz="1600" b="1" dirty="0">
                  <a:ea typeface="굴림" panose="020B0600000101010101" pitchFamily="34" charset="-127"/>
                </a:rPr>
                <a:t> y</a:t>
              </a:r>
            </a:p>
            <a:p>
              <a:pPr algn="ctr" latinLnBrk="1"/>
              <a:r>
                <a:rPr kumimoji="1" lang="en-US" altLang="ko-KR" sz="1600" b="1" dirty="0" err="1">
                  <a:ea typeface="굴림" panose="020B0600000101010101" pitchFamily="34" charset="-127"/>
                </a:rPr>
                <a:t>aplicativa</a:t>
              </a:r>
              <a:endParaRPr kumimoji="1" lang="en-US" altLang="ko-KR" sz="1600" b="1" dirty="0">
                <a:ea typeface="굴림" panose="020B0600000101010101" pitchFamily="34" charset="-127"/>
              </a:endParaRPr>
            </a:p>
          </p:txBody>
        </p:sp>
        <p:sp>
          <p:nvSpPr>
            <p:cNvPr id="137" name="Line 932">
              <a:extLst>
                <a:ext uri="{FF2B5EF4-FFF2-40B4-BE49-F238E27FC236}">
                  <a16:creationId xmlns:a16="http://schemas.microsoft.com/office/drawing/2014/main" xmlns="" id="{266078EE-DD77-9840-AE29-802A7069D5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13" y="1926"/>
              <a:ext cx="0" cy="1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933">
              <a:extLst>
                <a:ext uri="{FF2B5EF4-FFF2-40B4-BE49-F238E27FC236}">
                  <a16:creationId xmlns:a16="http://schemas.microsoft.com/office/drawing/2014/main" xmlns="" id="{EA4E80C5-AC2D-8843-A4CE-9BAEC616665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13" y="2048"/>
              <a:ext cx="0" cy="1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934">
              <a:extLst>
                <a:ext uri="{FF2B5EF4-FFF2-40B4-BE49-F238E27FC236}">
                  <a16:creationId xmlns:a16="http://schemas.microsoft.com/office/drawing/2014/main" xmlns="" id="{7BB10308-5468-9546-9950-B4C93FB651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08" y="2161"/>
              <a:ext cx="0" cy="1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AutoShape 935">
              <a:extLst>
                <a:ext uri="{FF2B5EF4-FFF2-40B4-BE49-F238E27FC236}">
                  <a16:creationId xmlns:a16="http://schemas.microsoft.com/office/drawing/2014/main" xmlns="" id="{602086C2-FD75-E940-9A25-AEF3494D0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" y="1889"/>
              <a:ext cx="719" cy="53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857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dirty="0" err="1">
                  <a:ea typeface="굴림" panose="020B0600000101010101" pitchFamily="34" charset="-127"/>
                </a:rPr>
                <a:t>Biomédica</a:t>
              </a:r>
              <a:endParaRPr kumimoji="1" lang="en-US" altLang="ko-KR" sz="1600" b="1" dirty="0">
                <a:ea typeface="굴림" panose="020B0600000101010101" pitchFamily="34" charset="-127"/>
              </a:endParaRPr>
            </a:p>
          </p:txBody>
        </p:sp>
        <p:sp>
          <p:nvSpPr>
            <p:cNvPr id="141" name="Line 936">
              <a:extLst>
                <a:ext uri="{FF2B5EF4-FFF2-40B4-BE49-F238E27FC236}">
                  <a16:creationId xmlns:a16="http://schemas.microsoft.com/office/drawing/2014/main" xmlns="" id="{E44C6498-B556-5748-8C11-F531033A49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14" y="2552"/>
              <a:ext cx="0" cy="1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937">
              <a:extLst>
                <a:ext uri="{FF2B5EF4-FFF2-40B4-BE49-F238E27FC236}">
                  <a16:creationId xmlns:a16="http://schemas.microsoft.com/office/drawing/2014/main" xmlns="" id="{45DB4439-C217-1745-B2D3-15B34489336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14" y="2674"/>
              <a:ext cx="0" cy="1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Line 938">
              <a:extLst>
                <a:ext uri="{FF2B5EF4-FFF2-40B4-BE49-F238E27FC236}">
                  <a16:creationId xmlns:a16="http://schemas.microsoft.com/office/drawing/2014/main" xmlns="" id="{3DE33F2E-A943-B146-AF02-C579D04316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09" y="2787"/>
              <a:ext cx="0" cy="1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Text Box 939">
              <a:extLst>
                <a:ext uri="{FF2B5EF4-FFF2-40B4-BE49-F238E27FC236}">
                  <a16:creationId xmlns:a16="http://schemas.microsoft.com/office/drawing/2014/main" xmlns="" id="{D798615B-1395-394B-97BA-F602D3306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1075"/>
              <a:ext cx="1490" cy="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/>
              <a:r>
                <a:rPr lang="es-MX" altLang="en-US" sz="26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anose="02040502050505030304" pitchFamily="18" charset="0"/>
                </a:rPr>
                <a:t>L</a:t>
              </a:r>
              <a:r>
                <a:rPr lang="es-MX" alt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anose="02040502050505030304" pitchFamily="18" charset="0"/>
                </a:rPr>
                <a:t>iderazgo </a:t>
              </a:r>
            </a:p>
            <a:p>
              <a:pPr algn="ctr"/>
              <a:r>
                <a:rPr lang="es-MX" alt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anose="02040502050505030304" pitchFamily="18" charset="0"/>
                </a:rPr>
                <a:t>en Investigación</a:t>
              </a:r>
              <a:endParaRPr lang="es-E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endParaRPr>
            </a:p>
          </p:txBody>
        </p:sp>
        <p:sp>
          <p:nvSpPr>
            <p:cNvPr id="145" name="Line 940">
              <a:extLst>
                <a:ext uri="{FF2B5EF4-FFF2-40B4-BE49-F238E27FC236}">
                  <a16:creationId xmlns:a16="http://schemas.microsoft.com/office/drawing/2014/main" xmlns="" id="{31556724-CC0A-3C48-957E-24ECED45A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" y="2456"/>
              <a:ext cx="0" cy="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46" name="Line 941">
              <a:extLst>
                <a:ext uri="{FF2B5EF4-FFF2-40B4-BE49-F238E27FC236}">
                  <a16:creationId xmlns:a16="http://schemas.microsoft.com/office/drawing/2014/main" xmlns="" id="{4CB48C4E-A1CB-054C-9652-D7D49E0D97B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06" y="2285"/>
              <a:ext cx="0" cy="1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Line 942">
              <a:extLst>
                <a:ext uri="{FF2B5EF4-FFF2-40B4-BE49-F238E27FC236}">
                  <a16:creationId xmlns:a16="http://schemas.microsoft.com/office/drawing/2014/main" xmlns="" id="{4FA3845C-E920-0142-B756-78B30B2D2B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07" y="2917"/>
              <a:ext cx="0" cy="1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8" name="Group 943">
              <a:extLst>
                <a:ext uri="{FF2B5EF4-FFF2-40B4-BE49-F238E27FC236}">
                  <a16:creationId xmlns:a16="http://schemas.microsoft.com/office/drawing/2014/main" xmlns="" id="{D286D047-38A9-EB45-AD0F-0225A9DBD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" y="1907"/>
              <a:ext cx="160" cy="1164"/>
              <a:chOff x="94" y="1907"/>
              <a:chExt cx="160" cy="1164"/>
            </a:xfrm>
          </p:grpSpPr>
          <p:sp>
            <p:nvSpPr>
              <p:cNvPr id="166" name="Oval 944">
                <a:extLst>
                  <a:ext uri="{FF2B5EF4-FFF2-40B4-BE49-F238E27FC236}">
                    <a16:creationId xmlns:a16="http://schemas.microsoft.com/office/drawing/2014/main" xmlns="" id="{7F58B690-DE1C-7242-8B39-891518DCC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" y="1927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Oval 945">
                <a:extLst>
                  <a:ext uri="{FF2B5EF4-FFF2-40B4-BE49-F238E27FC236}">
                    <a16:creationId xmlns:a16="http://schemas.microsoft.com/office/drawing/2014/main" xmlns="" id="{4C11E949-E18C-1E4F-8361-05167E5AD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" y="2057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8" name="Oval 946">
                <a:extLst>
                  <a:ext uri="{FF2B5EF4-FFF2-40B4-BE49-F238E27FC236}">
                    <a16:creationId xmlns:a16="http://schemas.microsoft.com/office/drawing/2014/main" xmlns="" id="{1CC29067-383A-9E47-9563-7BC2CDCB3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" y="2187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" name="Oval 947">
                <a:extLst>
                  <a:ext uri="{FF2B5EF4-FFF2-40B4-BE49-F238E27FC236}">
                    <a16:creationId xmlns:a16="http://schemas.microsoft.com/office/drawing/2014/main" xmlns="" id="{93D6522D-B3C3-2145-8725-324065A15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" y="2553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" name="Oval 948">
                <a:extLst>
                  <a:ext uri="{FF2B5EF4-FFF2-40B4-BE49-F238E27FC236}">
                    <a16:creationId xmlns:a16="http://schemas.microsoft.com/office/drawing/2014/main" xmlns="" id="{6FF39D56-3BF7-194B-A1B0-1AEC13622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" y="2683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" name="Oval 949">
                <a:extLst>
                  <a:ext uri="{FF2B5EF4-FFF2-40B4-BE49-F238E27FC236}">
                    <a16:creationId xmlns:a16="http://schemas.microsoft.com/office/drawing/2014/main" xmlns="" id="{E9FD68C7-EDF9-F94C-9786-E2E818204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" y="2813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" name="Text Box 950">
                <a:extLst>
                  <a:ext uri="{FF2B5EF4-FFF2-40B4-BE49-F238E27FC236}">
                    <a16:creationId xmlns:a16="http://schemas.microsoft.com/office/drawing/2014/main" xmlns="" id="{38D3EBC7-F6B1-664E-A9A7-4C67E44D26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190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Text Box 951">
                <a:extLst>
                  <a:ext uri="{FF2B5EF4-FFF2-40B4-BE49-F238E27FC236}">
                    <a16:creationId xmlns:a16="http://schemas.microsoft.com/office/drawing/2014/main" xmlns="" id="{11F0A86A-89D0-7B44-907A-15B27343B4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03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Text Box 952">
                <a:extLst>
                  <a:ext uri="{FF2B5EF4-FFF2-40B4-BE49-F238E27FC236}">
                    <a16:creationId xmlns:a16="http://schemas.microsoft.com/office/drawing/2014/main" xmlns="" id="{EBA1CDB1-EF9B-B945-A6F9-50745E23D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173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Text Box 953">
                <a:extLst>
                  <a:ext uri="{FF2B5EF4-FFF2-40B4-BE49-F238E27FC236}">
                    <a16:creationId xmlns:a16="http://schemas.microsoft.com/office/drawing/2014/main" xmlns="" id="{0A1D0FC6-8ABD-C74F-BF29-BC41F3C3D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53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Text Box 954">
                <a:extLst>
                  <a:ext uri="{FF2B5EF4-FFF2-40B4-BE49-F238E27FC236}">
                    <a16:creationId xmlns:a16="http://schemas.microsoft.com/office/drawing/2014/main" xmlns="" id="{0ED5A4BE-C76F-9440-BF10-BF550BAEF8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66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Text Box 955">
                <a:extLst>
                  <a:ext uri="{FF2B5EF4-FFF2-40B4-BE49-F238E27FC236}">
                    <a16:creationId xmlns:a16="http://schemas.microsoft.com/office/drawing/2014/main" xmlns="" id="{BF33DCA4-4D0B-7343-AEC4-CDA9AA7583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79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Oval 956">
                <a:extLst>
                  <a:ext uri="{FF2B5EF4-FFF2-40B4-BE49-F238E27FC236}">
                    <a16:creationId xmlns:a16="http://schemas.microsoft.com/office/drawing/2014/main" xmlns="" id="{2A6815F0-1D29-9F49-965A-31307BE55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" y="2311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Text Box 957">
                <a:extLst>
                  <a:ext uri="{FF2B5EF4-FFF2-40B4-BE49-F238E27FC236}">
                    <a16:creationId xmlns:a16="http://schemas.microsoft.com/office/drawing/2014/main" xmlns="" id="{95F619ED-A04B-A14E-9D46-C2312EC4B6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" y="229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Oval 958">
                <a:extLst>
                  <a:ext uri="{FF2B5EF4-FFF2-40B4-BE49-F238E27FC236}">
                    <a16:creationId xmlns:a16="http://schemas.microsoft.com/office/drawing/2014/main" xmlns="" id="{AC5219F4-FA77-D44B-B61B-8417DBDA3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" y="2943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Text Box 959">
                <a:extLst>
                  <a:ext uri="{FF2B5EF4-FFF2-40B4-BE49-F238E27FC236}">
                    <a16:creationId xmlns:a16="http://schemas.microsoft.com/office/drawing/2014/main" xmlns="" id="{867106B8-E4A6-0945-A4BD-0168DE112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" y="292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9" name="Group 960">
              <a:extLst>
                <a:ext uri="{FF2B5EF4-FFF2-40B4-BE49-F238E27FC236}">
                  <a16:creationId xmlns:a16="http://schemas.microsoft.com/office/drawing/2014/main" xmlns="" id="{035F5171-0D0C-3546-BF43-9A56EED4F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0" y="1911"/>
              <a:ext cx="160" cy="1164"/>
              <a:chOff x="94" y="1907"/>
              <a:chExt cx="160" cy="1164"/>
            </a:xfrm>
          </p:grpSpPr>
          <p:sp>
            <p:nvSpPr>
              <p:cNvPr id="150" name="Oval 961">
                <a:extLst>
                  <a:ext uri="{FF2B5EF4-FFF2-40B4-BE49-F238E27FC236}">
                    <a16:creationId xmlns:a16="http://schemas.microsoft.com/office/drawing/2014/main" xmlns="" id="{75C996B4-D196-E645-927C-8A02562D7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" y="1927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" name="Oval 962">
                <a:extLst>
                  <a:ext uri="{FF2B5EF4-FFF2-40B4-BE49-F238E27FC236}">
                    <a16:creationId xmlns:a16="http://schemas.microsoft.com/office/drawing/2014/main" xmlns="" id="{92AFC5F2-AEEB-834E-811D-B34B51B8A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" y="2057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Oval 963">
                <a:extLst>
                  <a:ext uri="{FF2B5EF4-FFF2-40B4-BE49-F238E27FC236}">
                    <a16:creationId xmlns:a16="http://schemas.microsoft.com/office/drawing/2014/main" xmlns="" id="{72511611-371B-9A47-AD66-19C6A5F4E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" y="2187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" name="Oval 964">
                <a:extLst>
                  <a:ext uri="{FF2B5EF4-FFF2-40B4-BE49-F238E27FC236}">
                    <a16:creationId xmlns:a16="http://schemas.microsoft.com/office/drawing/2014/main" xmlns="" id="{349934A8-9FD2-BC4D-9656-967C433DE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" y="2553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Oval 965">
                <a:extLst>
                  <a:ext uri="{FF2B5EF4-FFF2-40B4-BE49-F238E27FC236}">
                    <a16:creationId xmlns:a16="http://schemas.microsoft.com/office/drawing/2014/main" xmlns="" id="{FEE721D9-A3D2-CD46-A875-C9C0ADBF5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" y="2683"/>
                <a:ext cx="108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" name="Oval 966">
                <a:extLst>
                  <a:ext uri="{FF2B5EF4-FFF2-40B4-BE49-F238E27FC236}">
                    <a16:creationId xmlns:a16="http://schemas.microsoft.com/office/drawing/2014/main" xmlns="" id="{C03FF9DD-4220-684C-9081-D225DD5B8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" y="2813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Text Box 967">
                <a:extLst>
                  <a:ext uri="{FF2B5EF4-FFF2-40B4-BE49-F238E27FC236}">
                    <a16:creationId xmlns:a16="http://schemas.microsoft.com/office/drawing/2014/main" xmlns="" id="{4C6B99EA-89F2-3E43-BF83-66A5D0B0D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190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Text Box 968">
                <a:extLst>
                  <a:ext uri="{FF2B5EF4-FFF2-40B4-BE49-F238E27FC236}">
                    <a16:creationId xmlns:a16="http://schemas.microsoft.com/office/drawing/2014/main" xmlns="" id="{D2D335CC-628D-8F49-BCC5-6336CBEED9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03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Text Box 969">
                <a:extLst>
                  <a:ext uri="{FF2B5EF4-FFF2-40B4-BE49-F238E27FC236}">
                    <a16:creationId xmlns:a16="http://schemas.microsoft.com/office/drawing/2014/main" xmlns="" id="{FB1E3838-DF5D-554D-BF07-F0BF538967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173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Text Box 970">
                <a:extLst>
                  <a:ext uri="{FF2B5EF4-FFF2-40B4-BE49-F238E27FC236}">
                    <a16:creationId xmlns:a16="http://schemas.microsoft.com/office/drawing/2014/main" xmlns="" id="{A0535724-3A6F-6D44-9BBD-DD905D92C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53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Text Box 971">
                <a:extLst>
                  <a:ext uri="{FF2B5EF4-FFF2-40B4-BE49-F238E27FC236}">
                    <a16:creationId xmlns:a16="http://schemas.microsoft.com/office/drawing/2014/main" xmlns="" id="{3A21ECF0-9FBA-E64D-9D7A-65BE853FB3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66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Text Box 972">
                <a:extLst>
                  <a:ext uri="{FF2B5EF4-FFF2-40B4-BE49-F238E27FC236}">
                    <a16:creationId xmlns:a16="http://schemas.microsoft.com/office/drawing/2014/main" xmlns="" id="{FA29C761-3D50-7E4C-87C6-AC6DBC7102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279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Oval 973">
                <a:extLst>
                  <a:ext uri="{FF2B5EF4-FFF2-40B4-BE49-F238E27FC236}">
                    <a16:creationId xmlns:a16="http://schemas.microsoft.com/office/drawing/2014/main" xmlns="" id="{ED6E61DF-E9B6-F849-A2E4-866F35C28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" y="2311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Text Box 974">
                <a:extLst>
                  <a:ext uri="{FF2B5EF4-FFF2-40B4-BE49-F238E27FC236}">
                    <a16:creationId xmlns:a16="http://schemas.microsoft.com/office/drawing/2014/main" xmlns="" id="{5A50C67F-236F-E54E-A38F-BA76EDA00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" y="229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Oval 975">
                <a:extLst>
                  <a:ext uri="{FF2B5EF4-FFF2-40B4-BE49-F238E27FC236}">
                    <a16:creationId xmlns:a16="http://schemas.microsoft.com/office/drawing/2014/main" xmlns="" id="{CA9499AF-DDCC-D145-9153-2AEE3A95A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" y="2943"/>
                <a:ext cx="107" cy="107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Text Box 976">
                <a:extLst>
                  <a:ext uri="{FF2B5EF4-FFF2-40B4-BE49-F238E27FC236}">
                    <a16:creationId xmlns:a16="http://schemas.microsoft.com/office/drawing/2014/main" xmlns="" id="{14014770-84AB-0D42-A8A1-0748E23202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" y="292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s-MX" altLang="en-US" sz="900" b="1">
                    <a:solidFill>
                      <a:schemeClr val="bg1"/>
                    </a:solidFill>
                  </a:rPr>
                  <a:t>L</a:t>
                </a:r>
                <a:endParaRPr lang="es-ES" altLang="en-US" sz="9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2" name="Group 644">
            <a:extLst>
              <a:ext uri="{FF2B5EF4-FFF2-40B4-BE49-F238E27FC236}">
                <a16:creationId xmlns:a16="http://schemas.microsoft.com/office/drawing/2014/main" xmlns="" id="{C41A83E3-D400-3341-BE83-FF22E17D56BB}"/>
              </a:ext>
            </a:extLst>
          </p:cNvPr>
          <p:cNvGrpSpPr>
            <a:grpSpLocks/>
          </p:cNvGrpSpPr>
          <p:nvPr/>
        </p:nvGrpSpPr>
        <p:grpSpPr bwMode="auto">
          <a:xfrm>
            <a:off x="3508375" y="2995613"/>
            <a:ext cx="1943100" cy="1941512"/>
            <a:chOff x="1020" y="890"/>
            <a:chExt cx="978" cy="977"/>
          </a:xfrm>
        </p:grpSpPr>
        <p:sp>
          <p:nvSpPr>
            <p:cNvPr id="183" name="Freeform 645">
              <a:extLst>
                <a:ext uri="{FF2B5EF4-FFF2-40B4-BE49-F238E27FC236}">
                  <a16:creationId xmlns:a16="http://schemas.microsoft.com/office/drawing/2014/main" xmlns="" id="{D06280D5-9434-DE40-9768-15B4EEB71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983"/>
              <a:ext cx="492" cy="587"/>
            </a:xfrm>
            <a:custGeom>
              <a:avLst/>
              <a:gdLst>
                <a:gd name="T0" fmla="*/ 593 w 1475"/>
                <a:gd name="T1" fmla="*/ 1142 h 1760"/>
                <a:gd name="T2" fmla="*/ 585 w 1475"/>
                <a:gd name="T3" fmla="*/ 1083 h 1760"/>
                <a:gd name="T4" fmla="*/ 575 w 1475"/>
                <a:gd name="T5" fmla="*/ 1027 h 1760"/>
                <a:gd name="T6" fmla="*/ 559 w 1475"/>
                <a:gd name="T7" fmla="*/ 969 h 1760"/>
                <a:gd name="T8" fmla="*/ 537 w 1475"/>
                <a:gd name="T9" fmla="*/ 918 h 1760"/>
                <a:gd name="T10" fmla="*/ 508 w 1475"/>
                <a:gd name="T11" fmla="*/ 867 h 1760"/>
                <a:gd name="T12" fmla="*/ 478 w 1475"/>
                <a:gd name="T13" fmla="*/ 822 h 1760"/>
                <a:gd name="T14" fmla="*/ 440 w 1475"/>
                <a:gd name="T15" fmla="*/ 777 h 1760"/>
                <a:gd name="T16" fmla="*/ 402 w 1475"/>
                <a:gd name="T17" fmla="*/ 737 h 1760"/>
                <a:gd name="T18" fmla="*/ 358 w 1475"/>
                <a:gd name="T19" fmla="*/ 702 h 1760"/>
                <a:gd name="T20" fmla="*/ 312 w 1475"/>
                <a:gd name="T21" fmla="*/ 669 h 1760"/>
                <a:gd name="T22" fmla="*/ 261 w 1475"/>
                <a:gd name="T23" fmla="*/ 643 h 1760"/>
                <a:gd name="T24" fmla="*/ 208 w 1475"/>
                <a:gd name="T25" fmla="*/ 622 h 1760"/>
                <a:gd name="T26" fmla="*/ 153 w 1475"/>
                <a:gd name="T27" fmla="*/ 604 h 1760"/>
                <a:gd name="T28" fmla="*/ 97 w 1475"/>
                <a:gd name="T29" fmla="*/ 592 h 1760"/>
                <a:gd name="T30" fmla="*/ 37 w 1475"/>
                <a:gd name="T31" fmla="*/ 588 h 1760"/>
                <a:gd name="T32" fmla="*/ 7 w 1475"/>
                <a:gd name="T33" fmla="*/ 585 h 1760"/>
                <a:gd name="T34" fmla="*/ 8 w 1475"/>
                <a:gd name="T35" fmla="*/ 0 h 1760"/>
                <a:gd name="T36" fmla="*/ 66 w 1475"/>
                <a:gd name="T37" fmla="*/ 0 h 1760"/>
                <a:gd name="T38" fmla="*/ 127 w 1475"/>
                <a:gd name="T39" fmla="*/ 4 h 1760"/>
                <a:gd name="T40" fmla="*/ 186 w 1475"/>
                <a:gd name="T41" fmla="*/ 12 h 1760"/>
                <a:gd name="T42" fmla="*/ 243 w 1475"/>
                <a:gd name="T43" fmla="*/ 21 h 1760"/>
                <a:gd name="T44" fmla="*/ 299 w 1475"/>
                <a:gd name="T45" fmla="*/ 37 h 1760"/>
                <a:gd name="T46" fmla="*/ 355 w 1475"/>
                <a:gd name="T47" fmla="*/ 51 h 1760"/>
                <a:gd name="T48" fmla="*/ 410 w 1475"/>
                <a:gd name="T49" fmla="*/ 70 h 1760"/>
                <a:gd name="T50" fmla="*/ 465 w 1475"/>
                <a:gd name="T51" fmla="*/ 91 h 1760"/>
                <a:gd name="T52" fmla="*/ 516 w 1475"/>
                <a:gd name="T53" fmla="*/ 114 h 1760"/>
                <a:gd name="T54" fmla="*/ 567 w 1475"/>
                <a:gd name="T55" fmla="*/ 141 h 1760"/>
                <a:gd name="T56" fmla="*/ 616 w 1475"/>
                <a:gd name="T57" fmla="*/ 169 h 1760"/>
                <a:gd name="T58" fmla="*/ 662 w 1475"/>
                <a:gd name="T59" fmla="*/ 200 h 1760"/>
                <a:gd name="T60" fmla="*/ 710 w 1475"/>
                <a:gd name="T61" fmla="*/ 233 h 1760"/>
                <a:gd name="T62" fmla="*/ 798 w 1475"/>
                <a:gd name="T63" fmla="*/ 305 h 1760"/>
                <a:gd name="T64" fmla="*/ 875 w 1475"/>
                <a:gd name="T65" fmla="*/ 382 h 1760"/>
                <a:gd name="T66" fmla="*/ 947 w 1475"/>
                <a:gd name="T67" fmla="*/ 469 h 1760"/>
                <a:gd name="T68" fmla="*/ 979 w 1475"/>
                <a:gd name="T69" fmla="*/ 515 h 1760"/>
                <a:gd name="T70" fmla="*/ 1009 w 1475"/>
                <a:gd name="T71" fmla="*/ 563 h 1760"/>
                <a:gd name="T72" fmla="*/ 1038 w 1475"/>
                <a:gd name="T73" fmla="*/ 613 h 1760"/>
                <a:gd name="T74" fmla="*/ 1064 w 1475"/>
                <a:gd name="T75" fmla="*/ 662 h 1760"/>
                <a:gd name="T76" fmla="*/ 1089 w 1475"/>
                <a:gd name="T77" fmla="*/ 716 h 1760"/>
                <a:gd name="T78" fmla="*/ 1110 w 1475"/>
                <a:gd name="T79" fmla="*/ 767 h 1760"/>
                <a:gd name="T80" fmla="*/ 1128 w 1475"/>
                <a:gd name="T81" fmla="*/ 822 h 1760"/>
                <a:gd name="T82" fmla="*/ 1142 w 1475"/>
                <a:gd name="T83" fmla="*/ 879 h 1760"/>
                <a:gd name="T84" fmla="*/ 1155 w 1475"/>
                <a:gd name="T85" fmla="*/ 934 h 1760"/>
                <a:gd name="T86" fmla="*/ 1166 w 1475"/>
                <a:gd name="T87" fmla="*/ 994 h 1760"/>
                <a:gd name="T88" fmla="*/ 1175 w 1475"/>
                <a:gd name="T89" fmla="*/ 1053 h 1760"/>
                <a:gd name="T90" fmla="*/ 1180 w 1475"/>
                <a:gd name="T91" fmla="*/ 1112 h 1760"/>
                <a:gd name="T92" fmla="*/ 1180 w 1475"/>
                <a:gd name="T93" fmla="*/ 1173 h 1760"/>
                <a:gd name="T94" fmla="*/ 1475 w 1475"/>
                <a:gd name="T95" fmla="*/ 1173 h 1760"/>
                <a:gd name="T96" fmla="*/ 302 w 1475"/>
                <a:gd name="T97" fmla="*/ 1173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75" h="1760">
                  <a:moveTo>
                    <a:pt x="595" y="1173"/>
                  </a:moveTo>
                  <a:lnTo>
                    <a:pt x="593" y="1142"/>
                  </a:lnTo>
                  <a:lnTo>
                    <a:pt x="592" y="1112"/>
                  </a:lnTo>
                  <a:lnTo>
                    <a:pt x="585" y="1083"/>
                  </a:lnTo>
                  <a:lnTo>
                    <a:pt x="581" y="1054"/>
                  </a:lnTo>
                  <a:lnTo>
                    <a:pt x="575" y="1027"/>
                  </a:lnTo>
                  <a:lnTo>
                    <a:pt x="567" y="998"/>
                  </a:lnTo>
                  <a:lnTo>
                    <a:pt x="559" y="969"/>
                  </a:lnTo>
                  <a:lnTo>
                    <a:pt x="547" y="944"/>
                  </a:lnTo>
                  <a:lnTo>
                    <a:pt x="537" y="918"/>
                  </a:lnTo>
                  <a:lnTo>
                    <a:pt x="522" y="891"/>
                  </a:lnTo>
                  <a:lnTo>
                    <a:pt x="508" y="867"/>
                  </a:lnTo>
                  <a:lnTo>
                    <a:pt x="494" y="843"/>
                  </a:lnTo>
                  <a:lnTo>
                    <a:pt x="478" y="822"/>
                  </a:lnTo>
                  <a:lnTo>
                    <a:pt x="461" y="798"/>
                  </a:lnTo>
                  <a:lnTo>
                    <a:pt x="440" y="777"/>
                  </a:lnTo>
                  <a:lnTo>
                    <a:pt x="421" y="756"/>
                  </a:lnTo>
                  <a:lnTo>
                    <a:pt x="402" y="737"/>
                  </a:lnTo>
                  <a:lnTo>
                    <a:pt x="380" y="720"/>
                  </a:lnTo>
                  <a:lnTo>
                    <a:pt x="358" y="702"/>
                  </a:lnTo>
                  <a:lnTo>
                    <a:pt x="334" y="685"/>
                  </a:lnTo>
                  <a:lnTo>
                    <a:pt x="312" y="669"/>
                  </a:lnTo>
                  <a:lnTo>
                    <a:pt x="286" y="657"/>
                  </a:lnTo>
                  <a:lnTo>
                    <a:pt x="261" y="643"/>
                  </a:lnTo>
                  <a:lnTo>
                    <a:pt x="237" y="630"/>
                  </a:lnTo>
                  <a:lnTo>
                    <a:pt x="208" y="622"/>
                  </a:lnTo>
                  <a:lnTo>
                    <a:pt x="182" y="610"/>
                  </a:lnTo>
                  <a:lnTo>
                    <a:pt x="153" y="604"/>
                  </a:lnTo>
                  <a:lnTo>
                    <a:pt x="126" y="598"/>
                  </a:lnTo>
                  <a:lnTo>
                    <a:pt x="97" y="592"/>
                  </a:lnTo>
                  <a:lnTo>
                    <a:pt x="66" y="589"/>
                  </a:lnTo>
                  <a:lnTo>
                    <a:pt x="37" y="588"/>
                  </a:lnTo>
                  <a:lnTo>
                    <a:pt x="8" y="585"/>
                  </a:lnTo>
                  <a:lnTo>
                    <a:pt x="7" y="585"/>
                  </a:lnTo>
                  <a:lnTo>
                    <a:pt x="0" y="0"/>
                  </a:lnTo>
                  <a:lnTo>
                    <a:pt x="8" y="0"/>
                  </a:lnTo>
                  <a:lnTo>
                    <a:pt x="37" y="0"/>
                  </a:lnTo>
                  <a:lnTo>
                    <a:pt x="66" y="0"/>
                  </a:lnTo>
                  <a:lnTo>
                    <a:pt x="97" y="2"/>
                  </a:lnTo>
                  <a:lnTo>
                    <a:pt x="127" y="4"/>
                  </a:lnTo>
                  <a:lnTo>
                    <a:pt x="156" y="8"/>
                  </a:lnTo>
                  <a:lnTo>
                    <a:pt x="186" y="12"/>
                  </a:lnTo>
                  <a:lnTo>
                    <a:pt x="214" y="16"/>
                  </a:lnTo>
                  <a:lnTo>
                    <a:pt x="243" y="21"/>
                  </a:lnTo>
                  <a:lnTo>
                    <a:pt x="272" y="27"/>
                  </a:lnTo>
                  <a:lnTo>
                    <a:pt x="299" y="37"/>
                  </a:lnTo>
                  <a:lnTo>
                    <a:pt x="327" y="44"/>
                  </a:lnTo>
                  <a:lnTo>
                    <a:pt x="355" y="51"/>
                  </a:lnTo>
                  <a:lnTo>
                    <a:pt x="384" y="59"/>
                  </a:lnTo>
                  <a:lnTo>
                    <a:pt x="410" y="70"/>
                  </a:lnTo>
                  <a:lnTo>
                    <a:pt x="439" y="80"/>
                  </a:lnTo>
                  <a:lnTo>
                    <a:pt x="465" y="91"/>
                  </a:lnTo>
                  <a:lnTo>
                    <a:pt x="490" y="102"/>
                  </a:lnTo>
                  <a:lnTo>
                    <a:pt x="516" y="114"/>
                  </a:lnTo>
                  <a:lnTo>
                    <a:pt x="541" y="128"/>
                  </a:lnTo>
                  <a:lnTo>
                    <a:pt x="567" y="141"/>
                  </a:lnTo>
                  <a:lnTo>
                    <a:pt x="592" y="153"/>
                  </a:lnTo>
                  <a:lnTo>
                    <a:pt x="616" y="169"/>
                  </a:lnTo>
                  <a:lnTo>
                    <a:pt x="640" y="182"/>
                  </a:lnTo>
                  <a:lnTo>
                    <a:pt x="662" y="200"/>
                  </a:lnTo>
                  <a:lnTo>
                    <a:pt x="686" y="215"/>
                  </a:lnTo>
                  <a:lnTo>
                    <a:pt x="710" y="233"/>
                  </a:lnTo>
                  <a:lnTo>
                    <a:pt x="755" y="267"/>
                  </a:lnTo>
                  <a:lnTo>
                    <a:pt x="798" y="305"/>
                  </a:lnTo>
                  <a:lnTo>
                    <a:pt x="836" y="341"/>
                  </a:lnTo>
                  <a:lnTo>
                    <a:pt x="875" y="382"/>
                  </a:lnTo>
                  <a:lnTo>
                    <a:pt x="911" y="426"/>
                  </a:lnTo>
                  <a:lnTo>
                    <a:pt x="947" y="469"/>
                  </a:lnTo>
                  <a:lnTo>
                    <a:pt x="965" y="494"/>
                  </a:lnTo>
                  <a:lnTo>
                    <a:pt x="979" y="515"/>
                  </a:lnTo>
                  <a:lnTo>
                    <a:pt x="995" y="538"/>
                  </a:lnTo>
                  <a:lnTo>
                    <a:pt x="1009" y="563"/>
                  </a:lnTo>
                  <a:lnTo>
                    <a:pt x="1025" y="588"/>
                  </a:lnTo>
                  <a:lnTo>
                    <a:pt x="1038" y="613"/>
                  </a:lnTo>
                  <a:lnTo>
                    <a:pt x="1052" y="636"/>
                  </a:lnTo>
                  <a:lnTo>
                    <a:pt x="1064" y="662"/>
                  </a:lnTo>
                  <a:lnTo>
                    <a:pt x="1077" y="690"/>
                  </a:lnTo>
                  <a:lnTo>
                    <a:pt x="1089" y="716"/>
                  </a:lnTo>
                  <a:lnTo>
                    <a:pt x="1099" y="741"/>
                  </a:lnTo>
                  <a:lnTo>
                    <a:pt x="1110" y="767"/>
                  </a:lnTo>
                  <a:lnTo>
                    <a:pt x="1119" y="796"/>
                  </a:lnTo>
                  <a:lnTo>
                    <a:pt x="1128" y="822"/>
                  </a:lnTo>
                  <a:lnTo>
                    <a:pt x="1136" y="850"/>
                  </a:lnTo>
                  <a:lnTo>
                    <a:pt x="1142" y="879"/>
                  </a:lnTo>
                  <a:lnTo>
                    <a:pt x="1152" y="907"/>
                  </a:lnTo>
                  <a:lnTo>
                    <a:pt x="1155" y="934"/>
                  </a:lnTo>
                  <a:lnTo>
                    <a:pt x="1162" y="963"/>
                  </a:lnTo>
                  <a:lnTo>
                    <a:pt x="1166" y="994"/>
                  </a:lnTo>
                  <a:lnTo>
                    <a:pt x="1171" y="1021"/>
                  </a:lnTo>
                  <a:lnTo>
                    <a:pt x="1175" y="1053"/>
                  </a:lnTo>
                  <a:lnTo>
                    <a:pt x="1176" y="1082"/>
                  </a:lnTo>
                  <a:lnTo>
                    <a:pt x="1180" y="1112"/>
                  </a:lnTo>
                  <a:lnTo>
                    <a:pt x="1180" y="1142"/>
                  </a:lnTo>
                  <a:lnTo>
                    <a:pt x="1180" y="1173"/>
                  </a:lnTo>
                  <a:lnTo>
                    <a:pt x="1183" y="1173"/>
                  </a:lnTo>
                  <a:lnTo>
                    <a:pt x="1475" y="1173"/>
                  </a:lnTo>
                  <a:lnTo>
                    <a:pt x="889" y="1760"/>
                  </a:lnTo>
                  <a:lnTo>
                    <a:pt x="302" y="1173"/>
                  </a:lnTo>
                  <a:lnTo>
                    <a:pt x="595" y="1173"/>
                  </a:lnTo>
                  <a:close/>
                </a:path>
              </a:pathLst>
            </a:cu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646">
              <a:extLst>
                <a:ext uri="{FF2B5EF4-FFF2-40B4-BE49-F238E27FC236}">
                  <a16:creationId xmlns:a16="http://schemas.microsoft.com/office/drawing/2014/main" xmlns="" id="{04AD2405-C8F0-A748-9B97-7A67BE78F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" y="890"/>
              <a:ext cx="587" cy="490"/>
            </a:xfrm>
            <a:custGeom>
              <a:avLst/>
              <a:gdLst>
                <a:gd name="T0" fmla="*/ 1143 w 1760"/>
                <a:gd name="T1" fmla="*/ 879 h 1470"/>
                <a:gd name="T2" fmla="*/ 1082 w 1760"/>
                <a:gd name="T3" fmla="*/ 885 h 1470"/>
                <a:gd name="T4" fmla="*/ 1024 w 1760"/>
                <a:gd name="T5" fmla="*/ 898 h 1470"/>
                <a:gd name="T6" fmla="*/ 971 w 1760"/>
                <a:gd name="T7" fmla="*/ 915 h 1470"/>
                <a:gd name="T8" fmla="*/ 917 w 1760"/>
                <a:gd name="T9" fmla="*/ 937 h 1470"/>
                <a:gd name="T10" fmla="*/ 868 w 1760"/>
                <a:gd name="T11" fmla="*/ 964 h 1470"/>
                <a:gd name="T12" fmla="*/ 821 w 1760"/>
                <a:gd name="T13" fmla="*/ 996 h 1470"/>
                <a:gd name="T14" fmla="*/ 778 w 1760"/>
                <a:gd name="T15" fmla="*/ 1031 h 1470"/>
                <a:gd name="T16" fmla="*/ 737 w 1760"/>
                <a:gd name="T17" fmla="*/ 1071 h 1470"/>
                <a:gd name="T18" fmla="*/ 701 w 1760"/>
                <a:gd name="T19" fmla="*/ 1114 h 1470"/>
                <a:gd name="T20" fmla="*/ 671 w 1760"/>
                <a:gd name="T21" fmla="*/ 1162 h 1470"/>
                <a:gd name="T22" fmla="*/ 642 w 1760"/>
                <a:gd name="T23" fmla="*/ 1212 h 1470"/>
                <a:gd name="T24" fmla="*/ 621 w 1760"/>
                <a:gd name="T25" fmla="*/ 1264 h 1470"/>
                <a:gd name="T26" fmla="*/ 603 w 1760"/>
                <a:gd name="T27" fmla="*/ 1317 h 1470"/>
                <a:gd name="T28" fmla="*/ 592 w 1760"/>
                <a:gd name="T29" fmla="*/ 1376 h 1470"/>
                <a:gd name="T30" fmla="*/ 587 w 1760"/>
                <a:gd name="T31" fmla="*/ 1436 h 1470"/>
                <a:gd name="T32" fmla="*/ 587 w 1760"/>
                <a:gd name="T33" fmla="*/ 1469 h 1470"/>
                <a:gd name="T34" fmla="*/ 0 w 1760"/>
                <a:gd name="T35" fmla="*/ 1466 h 1470"/>
                <a:gd name="T36" fmla="*/ 0 w 1760"/>
                <a:gd name="T37" fmla="*/ 1405 h 1470"/>
                <a:gd name="T38" fmla="*/ 4 w 1760"/>
                <a:gd name="T39" fmla="*/ 1346 h 1470"/>
                <a:gd name="T40" fmla="*/ 11 w 1760"/>
                <a:gd name="T41" fmla="*/ 1289 h 1470"/>
                <a:gd name="T42" fmla="*/ 21 w 1760"/>
                <a:gd name="T43" fmla="*/ 1230 h 1470"/>
                <a:gd name="T44" fmla="*/ 36 w 1760"/>
                <a:gd name="T45" fmla="*/ 1172 h 1470"/>
                <a:gd name="T46" fmla="*/ 51 w 1760"/>
                <a:gd name="T47" fmla="*/ 1115 h 1470"/>
                <a:gd name="T48" fmla="*/ 69 w 1760"/>
                <a:gd name="T49" fmla="*/ 1062 h 1470"/>
                <a:gd name="T50" fmla="*/ 90 w 1760"/>
                <a:gd name="T51" fmla="*/ 1009 h 1470"/>
                <a:gd name="T52" fmla="*/ 115 w 1760"/>
                <a:gd name="T53" fmla="*/ 957 h 1470"/>
                <a:gd name="T54" fmla="*/ 141 w 1760"/>
                <a:gd name="T55" fmla="*/ 907 h 1470"/>
                <a:gd name="T56" fmla="*/ 169 w 1760"/>
                <a:gd name="T57" fmla="*/ 857 h 1470"/>
                <a:gd name="T58" fmla="*/ 199 w 1760"/>
                <a:gd name="T59" fmla="*/ 810 h 1470"/>
                <a:gd name="T60" fmla="*/ 232 w 1760"/>
                <a:gd name="T61" fmla="*/ 763 h 1470"/>
                <a:gd name="T62" fmla="*/ 304 w 1760"/>
                <a:gd name="T63" fmla="*/ 676 h 1470"/>
                <a:gd name="T64" fmla="*/ 381 w 1760"/>
                <a:gd name="T65" fmla="*/ 598 h 1470"/>
                <a:gd name="T66" fmla="*/ 468 w 1760"/>
                <a:gd name="T67" fmla="*/ 526 h 1470"/>
                <a:gd name="T68" fmla="*/ 517 w 1760"/>
                <a:gd name="T69" fmla="*/ 494 h 1470"/>
                <a:gd name="T70" fmla="*/ 562 w 1760"/>
                <a:gd name="T71" fmla="*/ 464 h 1470"/>
                <a:gd name="T72" fmla="*/ 612 w 1760"/>
                <a:gd name="T73" fmla="*/ 435 h 1470"/>
                <a:gd name="T74" fmla="*/ 661 w 1760"/>
                <a:gd name="T75" fmla="*/ 410 h 1470"/>
                <a:gd name="T76" fmla="*/ 715 w 1760"/>
                <a:gd name="T77" fmla="*/ 385 h 1470"/>
                <a:gd name="T78" fmla="*/ 768 w 1760"/>
                <a:gd name="T79" fmla="*/ 363 h 1470"/>
                <a:gd name="T80" fmla="*/ 823 w 1760"/>
                <a:gd name="T81" fmla="*/ 346 h 1470"/>
                <a:gd name="T82" fmla="*/ 879 w 1760"/>
                <a:gd name="T83" fmla="*/ 328 h 1470"/>
                <a:gd name="T84" fmla="*/ 936 w 1760"/>
                <a:gd name="T85" fmla="*/ 316 h 1470"/>
                <a:gd name="T86" fmla="*/ 993 w 1760"/>
                <a:gd name="T87" fmla="*/ 306 h 1470"/>
                <a:gd name="T88" fmla="*/ 1052 w 1760"/>
                <a:gd name="T89" fmla="*/ 298 h 1470"/>
                <a:gd name="T90" fmla="*/ 1112 w 1760"/>
                <a:gd name="T91" fmla="*/ 294 h 1470"/>
                <a:gd name="T92" fmla="*/ 1172 w 1760"/>
                <a:gd name="T93" fmla="*/ 291 h 1470"/>
                <a:gd name="T94" fmla="*/ 1173 w 1760"/>
                <a:gd name="T95" fmla="*/ 0 h 1470"/>
                <a:gd name="T96" fmla="*/ 1173 w 1760"/>
                <a:gd name="T97" fmla="*/ 1172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60" h="1470">
                  <a:moveTo>
                    <a:pt x="1173" y="879"/>
                  </a:moveTo>
                  <a:lnTo>
                    <a:pt x="1143" y="879"/>
                  </a:lnTo>
                  <a:lnTo>
                    <a:pt x="1112" y="883"/>
                  </a:lnTo>
                  <a:lnTo>
                    <a:pt x="1082" y="885"/>
                  </a:lnTo>
                  <a:lnTo>
                    <a:pt x="1053" y="892"/>
                  </a:lnTo>
                  <a:lnTo>
                    <a:pt x="1024" y="898"/>
                  </a:lnTo>
                  <a:lnTo>
                    <a:pt x="997" y="905"/>
                  </a:lnTo>
                  <a:lnTo>
                    <a:pt x="971" y="915"/>
                  </a:lnTo>
                  <a:lnTo>
                    <a:pt x="943" y="924"/>
                  </a:lnTo>
                  <a:lnTo>
                    <a:pt x="917" y="937"/>
                  </a:lnTo>
                  <a:lnTo>
                    <a:pt x="892" y="951"/>
                  </a:lnTo>
                  <a:lnTo>
                    <a:pt x="868" y="964"/>
                  </a:lnTo>
                  <a:lnTo>
                    <a:pt x="846" y="979"/>
                  </a:lnTo>
                  <a:lnTo>
                    <a:pt x="821" y="996"/>
                  </a:lnTo>
                  <a:lnTo>
                    <a:pt x="799" y="1013"/>
                  </a:lnTo>
                  <a:lnTo>
                    <a:pt x="778" y="1031"/>
                  </a:lnTo>
                  <a:lnTo>
                    <a:pt x="758" y="1050"/>
                  </a:lnTo>
                  <a:lnTo>
                    <a:pt x="737" y="1071"/>
                  </a:lnTo>
                  <a:lnTo>
                    <a:pt x="719" y="1093"/>
                  </a:lnTo>
                  <a:lnTo>
                    <a:pt x="701" y="1114"/>
                  </a:lnTo>
                  <a:lnTo>
                    <a:pt x="686" y="1137"/>
                  </a:lnTo>
                  <a:lnTo>
                    <a:pt x="671" y="1162"/>
                  </a:lnTo>
                  <a:lnTo>
                    <a:pt x="656" y="1186"/>
                  </a:lnTo>
                  <a:lnTo>
                    <a:pt x="642" y="1212"/>
                  </a:lnTo>
                  <a:lnTo>
                    <a:pt x="631" y="1238"/>
                  </a:lnTo>
                  <a:lnTo>
                    <a:pt x="621" y="1264"/>
                  </a:lnTo>
                  <a:lnTo>
                    <a:pt x="612" y="1293"/>
                  </a:lnTo>
                  <a:lnTo>
                    <a:pt x="603" y="1317"/>
                  </a:lnTo>
                  <a:lnTo>
                    <a:pt x="598" y="1346"/>
                  </a:lnTo>
                  <a:lnTo>
                    <a:pt x="592" y="1376"/>
                  </a:lnTo>
                  <a:lnTo>
                    <a:pt x="588" y="1405"/>
                  </a:lnTo>
                  <a:lnTo>
                    <a:pt x="587" y="1436"/>
                  </a:lnTo>
                  <a:lnTo>
                    <a:pt x="587" y="1466"/>
                  </a:lnTo>
                  <a:lnTo>
                    <a:pt x="587" y="1469"/>
                  </a:lnTo>
                  <a:lnTo>
                    <a:pt x="0" y="1470"/>
                  </a:lnTo>
                  <a:lnTo>
                    <a:pt x="0" y="1466"/>
                  </a:lnTo>
                  <a:lnTo>
                    <a:pt x="0" y="1436"/>
                  </a:lnTo>
                  <a:lnTo>
                    <a:pt x="0" y="1405"/>
                  </a:lnTo>
                  <a:lnTo>
                    <a:pt x="1" y="1375"/>
                  </a:lnTo>
                  <a:lnTo>
                    <a:pt x="4" y="1346"/>
                  </a:lnTo>
                  <a:lnTo>
                    <a:pt x="8" y="1316"/>
                  </a:lnTo>
                  <a:lnTo>
                    <a:pt x="11" y="1289"/>
                  </a:lnTo>
                  <a:lnTo>
                    <a:pt x="17" y="1257"/>
                  </a:lnTo>
                  <a:lnTo>
                    <a:pt x="21" y="1230"/>
                  </a:lnTo>
                  <a:lnTo>
                    <a:pt x="28" y="1201"/>
                  </a:lnTo>
                  <a:lnTo>
                    <a:pt x="36" y="1172"/>
                  </a:lnTo>
                  <a:lnTo>
                    <a:pt x="43" y="1144"/>
                  </a:lnTo>
                  <a:lnTo>
                    <a:pt x="51" y="1115"/>
                  </a:lnTo>
                  <a:lnTo>
                    <a:pt x="61" y="1089"/>
                  </a:lnTo>
                  <a:lnTo>
                    <a:pt x="69" y="1062"/>
                  </a:lnTo>
                  <a:lnTo>
                    <a:pt x="79" y="1035"/>
                  </a:lnTo>
                  <a:lnTo>
                    <a:pt x="90" y="1009"/>
                  </a:lnTo>
                  <a:lnTo>
                    <a:pt x="101" y="983"/>
                  </a:lnTo>
                  <a:lnTo>
                    <a:pt x="115" y="957"/>
                  </a:lnTo>
                  <a:lnTo>
                    <a:pt x="128" y="931"/>
                  </a:lnTo>
                  <a:lnTo>
                    <a:pt x="141" y="907"/>
                  </a:lnTo>
                  <a:lnTo>
                    <a:pt x="152" y="881"/>
                  </a:lnTo>
                  <a:lnTo>
                    <a:pt x="169" y="857"/>
                  </a:lnTo>
                  <a:lnTo>
                    <a:pt x="184" y="834"/>
                  </a:lnTo>
                  <a:lnTo>
                    <a:pt x="199" y="810"/>
                  </a:lnTo>
                  <a:lnTo>
                    <a:pt x="214" y="787"/>
                  </a:lnTo>
                  <a:lnTo>
                    <a:pt x="232" y="763"/>
                  </a:lnTo>
                  <a:lnTo>
                    <a:pt x="266" y="719"/>
                  </a:lnTo>
                  <a:lnTo>
                    <a:pt x="304" y="676"/>
                  </a:lnTo>
                  <a:lnTo>
                    <a:pt x="342" y="636"/>
                  </a:lnTo>
                  <a:lnTo>
                    <a:pt x="381" y="598"/>
                  </a:lnTo>
                  <a:lnTo>
                    <a:pt x="425" y="561"/>
                  </a:lnTo>
                  <a:lnTo>
                    <a:pt x="468" y="526"/>
                  </a:lnTo>
                  <a:lnTo>
                    <a:pt x="493" y="509"/>
                  </a:lnTo>
                  <a:lnTo>
                    <a:pt x="517" y="494"/>
                  </a:lnTo>
                  <a:lnTo>
                    <a:pt x="537" y="477"/>
                  </a:lnTo>
                  <a:lnTo>
                    <a:pt x="562" y="464"/>
                  </a:lnTo>
                  <a:lnTo>
                    <a:pt x="588" y="448"/>
                  </a:lnTo>
                  <a:lnTo>
                    <a:pt x="612" y="435"/>
                  </a:lnTo>
                  <a:lnTo>
                    <a:pt x="638" y="420"/>
                  </a:lnTo>
                  <a:lnTo>
                    <a:pt x="661" y="410"/>
                  </a:lnTo>
                  <a:lnTo>
                    <a:pt x="689" y="396"/>
                  </a:lnTo>
                  <a:lnTo>
                    <a:pt x="715" y="385"/>
                  </a:lnTo>
                  <a:lnTo>
                    <a:pt x="740" y="375"/>
                  </a:lnTo>
                  <a:lnTo>
                    <a:pt x="768" y="363"/>
                  </a:lnTo>
                  <a:lnTo>
                    <a:pt x="795" y="355"/>
                  </a:lnTo>
                  <a:lnTo>
                    <a:pt x="823" y="346"/>
                  </a:lnTo>
                  <a:lnTo>
                    <a:pt x="852" y="337"/>
                  </a:lnTo>
                  <a:lnTo>
                    <a:pt x="879" y="328"/>
                  </a:lnTo>
                  <a:lnTo>
                    <a:pt x="908" y="323"/>
                  </a:lnTo>
                  <a:lnTo>
                    <a:pt x="936" y="316"/>
                  </a:lnTo>
                  <a:lnTo>
                    <a:pt x="964" y="312"/>
                  </a:lnTo>
                  <a:lnTo>
                    <a:pt x="993" y="306"/>
                  </a:lnTo>
                  <a:lnTo>
                    <a:pt x="1023" y="302"/>
                  </a:lnTo>
                  <a:lnTo>
                    <a:pt x="1052" y="298"/>
                  </a:lnTo>
                  <a:lnTo>
                    <a:pt x="1082" y="295"/>
                  </a:lnTo>
                  <a:lnTo>
                    <a:pt x="1112" y="294"/>
                  </a:lnTo>
                  <a:lnTo>
                    <a:pt x="1143" y="294"/>
                  </a:lnTo>
                  <a:lnTo>
                    <a:pt x="1172" y="291"/>
                  </a:lnTo>
                  <a:lnTo>
                    <a:pt x="1173" y="291"/>
                  </a:lnTo>
                  <a:lnTo>
                    <a:pt x="1173" y="0"/>
                  </a:lnTo>
                  <a:lnTo>
                    <a:pt x="1760" y="585"/>
                  </a:lnTo>
                  <a:lnTo>
                    <a:pt x="1173" y="1172"/>
                  </a:lnTo>
                  <a:lnTo>
                    <a:pt x="1173" y="879"/>
                  </a:lnTo>
                  <a:close/>
                </a:path>
              </a:pathLst>
            </a:cu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647">
              <a:extLst>
                <a:ext uri="{FF2B5EF4-FFF2-40B4-BE49-F238E27FC236}">
                  <a16:creationId xmlns:a16="http://schemas.microsoft.com/office/drawing/2014/main" xmlns="" id="{18A3A2CC-22B2-1845-B745-CE845C967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1183"/>
              <a:ext cx="490" cy="587"/>
            </a:xfrm>
            <a:custGeom>
              <a:avLst/>
              <a:gdLst>
                <a:gd name="T0" fmla="*/ 881 w 1471"/>
                <a:gd name="T1" fmla="*/ 617 h 1760"/>
                <a:gd name="T2" fmla="*/ 886 w 1471"/>
                <a:gd name="T3" fmla="*/ 676 h 1760"/>
                <a:gd name="T4" fmla="*/ 897 w 1471"/>
                <a:gd name="T5" fmla="*/ 732 h 1760"/>
                <a:gd name="T6" fmla="*/ 915 w 1471"/>
                <a:gd name="T7" fmla="*/ 790 h 1760"/>
                <a:gd name="T8" fmla="*/ 936 w 1471"/>
                <a:gd name="T9" fmla="*/ 842 h 1760"/>
                <a:gd name="T10" fmla="*/ 965 w 1471"/>
                <a:gd name="T11" fmla="*/ 892 h 1760"/>
                <a:gd name="T12" fmla="*/ 995 w 1471"/>
                <a:gd name="T13" fmla="*/ 937 h 1760"/>
                <a:gd name="T14" fmla="*/ 1031 w 1471"/>
                <a:gd name="T15" fmla="*/ 980 h 1760"/>
                <a:gd name="T16" fmla="*/ 1072 w 1471"/>
                <a:gd name="T17" fmla="*/ 1019 h 1760"/>
                <a:gd name="T18" fmla="*/ 1115 w 1471"/>
                <a:gd name="T19" fmla="*/ 1056 h 1760"/>
                <a:gd name="T20" fmla="*/ 1162 w 1471"/>
                <a:gd name="T21" fmla="*/ 1087 h 1760"/>
                <a:gd name="T22" fmla="*/ 1211 w 1471"/>
                <a:gd name="T23" fmla="*/ 1116 h 1760"/>
                <a:gd name="T24" fmla="*/ 1265 w 1471"/>
                <a:gd name="T25" fmla="*/ 1138 h 1760"/>
                <a:gd name="T26" fmla="*/ 1318 w 1471"/>
                <a:gd name="T27" fmla="*/ 1154 h 1760"/>
                <a:gd name="T28" fmla="*/ 1376 w 1471"/>
                <a:gd name="T29" fmla="*/ 1166 h 1760"/>
                <a:gd name="T30" fmla="*/ 1437 w 1471"/>
                <a:gd name="T31" fmla="*/ 1172 h 1760"/>
                <a:gd name="T32" fmla="*/ 1470 w 1471"/>
                <a:gd name="T33" fmla="*/ 1172 h 1760"/>
                <a:gd name="T34" fmla="*/ 1467 w 1471"/>
                <a:gd name="T35" fmla="*/ 1760 h 1760"/>
                <a:gd name="T36" fmla="*/ 1406 w 1471"/>
                <a:gd name="T37" fmla="*/ 1757 h 1760"/>
                <a:gd name="T38" fmla="*/ 1346 w 1471"/>
                <a:gd name="T39" fmla="*/ 1753 h 1760"/>
                <a:gd name="T40" fmla="*/ 1287 w 1471"/>
                <a:gd name="T41" fmla="*/ 1745 h 1760"/>
                <a:gd name="T42" fmla="*/ 1230 w 1471"/>
                <a:gd name="T43" fmla="*/ 1735 h 1760"/>
                <a:gd name="T44" fmla="*/ 1173 w 1471"/>
                <a:gd name="T45" fmla="*/ 1723 h 1760"/>
                <a:gd name="T46" fmla="*/ 1117 w 1471"/>
                <a:gd name="T47" fmla="*/ 1708 h 1760"/>
                <a:gd name="T48" fmla="*/ 1062 w 1471"/>
                <a:gd name="T49" fmla="*/ 1688 h 1760"/>
                <a:gd name="T50" fmla="*/ 1009 w 1471"/>
                <a:gd name="T51" fmla="*/ 1668 h 1760"/>
                <a:gd name="T52" fmla="*/ 955 w 1471"/>
                <a:gd name="T53" fmla="*/ 1644 h 1760"/>
                <a:gd name="T54" fmla="*/ 906 w 1471"/>
                <a:gd name="T55" fmla="*/ 1619 h 1760"/>
                <a:gd name="T56" fmla="*/ 859 w 1471"/>
                <a:gd name="T57" fmla="*/ 1590 h 1760"/>
                <a:gd name="T58" fmla="*/ 811 w 1471"/>
                <a:gd name="T59" fmla="*/ 1560 h 1760"/>
                <a:gd name="T60" fmla="*/ 762 w 1471"/>
                <a:gd name="T61" fmla="*/ 1527 h 1760"/>
                <a:gd name="T62" fmla="*/ 677 w 1471"/>
                <a:gd name="T63" fmla="*/ 1456 h 1760"/>
                <a:gd name="T64" fmla="*/ 598 w 1471"/>
                <a:gd name="T65" fmla="*/ 1375 h 1760"/>
                <a:gd name="T66" fmla="*/ 526 w 1471"/>
                <a:gd name="T67" fmla="*/ 1288 h 1760"/>
                <a:gd name="T68" fmla="*/ 493 w 1471"/>
                <a:gd name="T69" fmla="*/ 1241 h 1760"/>
                <a:gd name="T70" fmla="*/ 463 w 1471"/>
                <a:gd name="T71" fmla="*/ 1194 h 1760"/>
                <a:gd name="T72" fmla="*/ 435 w 1471"/>
                <a:gd name="T73" fmla="*/ 1146 h 1760"/>
                <a:gd name="T74" fmla="*/ 409 w 1471"/>
                <a:gd name="T75" fmla="*/ 1096 h 1760"/>
                <a:gd name="T76" fmla="*/ 384 w 1471"/>
                <a:gd name="T77" fmla="*/ 1044 h 1760"/>
                <a:gd name="T78" fmla="*/ 363 w 1471"/>
                <a:gd name="T79" fmla="*/ 989 h 1760"/>
                <a:gd name="T80" fmla="*/ 345 w 1471"/>
                <a:gd name="T81" fmla="*/ 936 h 1760"/>
                <a:gd name="T82" fmla="*/ 330 w 1471"/>
                <a:gd name="T83" fmla="*/ 881 h 1760"/>
                <a:gd name="T84" fmla="*/ 316 w 1471"/>
                <a:gd name="T85" fmla="*/ 824 h 1760"/>
                <a:gd name="T86" fmla="*/ 305 w 1471"/>
                <a:gd name="T87" fmla="*/ 765 h 1760"/>
                <a:gd name="T88" fmla="*/ 298 w 1471"/>
                <a:gd name="T89" fmla="*/ 707 h 1760"/>
                <a:gd name="T90" fmla="*/ 294 w 1471"/>
                <a:gd name="T91" fmla="*/ 649 h 1760"/>
                <a:gd name="T92" fmla="*/ 294 w 1471"/>
                <a:gd name="T93" fmla="*/ 587 h 1760"/>
                <a:gd name="T94" fmla="*/ 587 w 1471"/>
                <a:gd name="T95" fmla="*/ 0 h 1760"/>
                <a:gd name="T96" fmla="*/ 881 w 1471"/>
                <a:gd name="T97" fmla="*/ 58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71" h="1760">
                  <a:moveTo>
                    <a:pt x="881" y="587"/>
                  </a:moveTo>
                  <a:lnTo>
                    <a:pt x="881" y="617"/>
                  </a:lnTo>
                  <a:lnTo>
                    <a:pt x="882" y="646"/>
                  </a:lnTo>
                  <a:lnTo>
                    <a:pt x="886" y="676"/>
                  </a:lnTo>
                  <a:lnTo>
                    <a:pt x="892" y="705"/>
                  </a:lnTo>
                  <a:lnTo>
                    <a:pt x="897" y="732"/>
                  </a:lnTo>
                  <a:lnTo>
                    <a:pt x="906" y="761"/>
                  </a:lnTo>
                  <a:lnTo>
                    <a:pt x="915" y="790"/>
                  </a:lnTo>
                  <a:lnTo>
                    <a:pt x="925" y="816"/>
                  </a:lnTo>
                  <a:lnTo>
                    <a:pt x="936" y="842"/>
                  </a:lnTo>
                  <a:lnTo>
                    <a:pt x="950" y="867"/>
                  </a:lnTo>
                  <a:lnTo>
                    <a:pt x="965" y="892"/>
                  </a:lnTo>
                  <a:lnTo>
                    <a:pt x="980" y="915"/>
                  </a:lnTo>
                  <a:lnTo>
                    <a:pt x="995" y="937"/>
                  </a:lnTo>
                  <a:lnTo>
                    <a:pt x="1013" y="958"/>
                  </a:lnTo>
                  <a:lnTo>
                    <a:pt x="1031" y="980"/>
                  </a:lnTo>
                  <a:lnTo>
                    <a:pt x="1052" y="1001"/>
                  </a:lnTo>
                  <a:lnTo>
                    <a:pt x="1072" y="1019"/>
                  </a:lnTo>
                  <a:lnTo>
                    <a:pt x="1093" y="1040"/>
                  </a:lnTo>
                  <a:lnTo>
                    <a:pt x="1115" y="1056"/>
                  </a:lnTo>
                  <a:lnTo>
                    <a:pt x="1140" y="1073"/>
                  </a:lnTo>
                  <a:lnTo>
                    <a:pt x="1162" y="1087"/>
                  </a:lnTo>
                  <a:lnTo>
                    <a:pt x="1186" y="1103"/>
                  </a:lnTo>
                  <a:lnTo>
                    <a:pt x="1211" y="1116"/>
                  </a:lnTo>
                  <a:lnTo>
                    <a:pt x="1237" y="1128"/>
                  </a:lnTo>
                  <a:lnTo>
                    <a:pt x="1265" y="1138"/>
                  </a:lnTo>
                  <a:lnTo>
                    <a:pt x="1291" y="1146"/>
                  </a:lnTo>
                  <a:lnTo>
                    <a:pt x="1318" y="1154"/>
                  </a:lnTo>
                  <a:lnTo>
                    <a:pt x="1347" y="1162"/>
                  </a:lnTo>
                  <a:lnTo>
                    <a:pt x="1376" y="1166"/>
                  </a:lnTo>
                  <a:lnTo>
                    <a:pt x="1406" y="1171"/>
                  </a:lnTo>
                  <a:lnTo>
                    <a:pt x="1437" y="1172"/>
                  </a:lnTo>
                  <a:lnTo>
                    <a:pt x="1467" y="1172"/>
                  </a:lnTo>
                  <a:lnTo>
                    <a:pt x="1470" y="1172"/>
                  </a:lnTo>
                  <a:lnTo>
                    <a:pt x="1471" y="1760"/>
                  </a:lnTo>
                  <a:lnTo>
                    <a:pt x="1467" y="1760"/>
                  </a:lnTo>
                  <a:lnTo>
                    <a:pt x="1437" y="1760"/>
                  </a:lnTo>
                  <a:lnTo>
                    <a:pt x="1406" y="1757"/>
                  </a:lnTo>
                  <a:lnTo>
                    <a:pt x="1376" y="1757"/>
                  </a:lnTo>
                  <a:lnTo>
                    <a:pt x="1346" y="1753"/>
                  </a:lnTo>
                  <a:lnTo>
                    <a:pt x="1317" y="1752"/>
                  </a:lnTo>
                  <a:lnTo>
                    <a:pt x="1287" y="1745"/>
                  </a:lnTo>
                  <a:lnTo>
                    <a:pt x="1258" y="1741"/>
                  </a:lnTo>
                  <a:lnTo>
                    <a:pt x="1230" y="1735"/>
                  </a:lnTo>
                  <a:lnTo>
                    <a:pt x="1202" y="1730"/>
                  </a:lnTo>
                  <a:lnTo>
                    <a:pt x="1173" y="1723"/>
                  </a:lnTo>
                  <a:lnTo>
                    <a:pt x="1146" y="1717"/>
                  </a:lnTo>
                  <a:lnTo>
                    <a:pt x="1117" y="1708"/>
                  </a:lnTo>
                  <a:lnTo>
                    <a:pt x="1089" y="1698"/>
                  </a:lnTo>
                  <a:lnTo>
                    <a:pt x="1062" y="1688"/>
                  </a:lnTo>
                  <a:lnTo>
                    <a:pt x="1036" y="1679"/>
                  </a:lnTo>
                  <a:lnTo>
                    <a:pt x="1009" y="1668"/>
                  </a:lnTo>
                  <a:lnTo>
                    <a:pt x="983" y="1658"/>
                  </a:lnTo>
                  <a:lnTo>
                    <a:pt x="955" y="1644"/>
                  </a:lnTo>
                  <a:lnTo>
                    <a:pt x="932" y="1632"/>
                  </a:lnTo>
                  <a:lnTo>
                    <a:pt x="906" y="1619"/>
                  </a:lnTo>
                  <a:lnTo>
                    <a:pt x="882" y="1604"/>
                  </a:lnTo>
                  <a:lnTo>
                    <a:pt x="859" y="1590"/>
                  </a:lnTo>
                  <a:lnTo>
                    <a:pt x="834" y="1574"/>
                  </a:lnTo>
                  <a:lnTo>
                    <a:pt x="811" y="1560"/>
                  </a:lnTo>
                  <a:lnTo>
                    <a:pt x="787" y="1544"/>
                  </a:lnTo>
                  <a:lnTo>
                    <a:pt x="762" y="1527"/>
                  </a:lnTo>
                  <a:lnTo>
                    <a:pt x="719" y="1492"/>
                  </a:lnTo>
                  <a:lnTo>
                    <a:pt x="677" y="1456"/>
                  </a:lnTo>
                  <a:lnTo>
                    <a:pt x="636" y="1415"/>
                  </a:lnTo>
                  <a:lnTo>
                    <a:pt x="598" y="1375"/>
                  </a:lnTo>
                  <a:lnTo>
                    <a:pt x="560" y="1333"/>
                  </a:lnTo>
                  <a:lnTo>
                    <a:pt x="526" y="1288"/>
                  </a:lnTo>
                  <a:lnTo>
                    <a:pt x="508" y="1266"/>
                  </a:lnTo>
                  <a:lnTo>
                    <a:pt x="493" y="1241"/>
                  </a:lnTo>
                  <a:lnTo>
                    <a:pt x="478" y="1219"/>
                  </a:lnTo>
                  <a:lnTo>
                    <a:pt x="463" y="1194"/>
                  </a:lnTo>
                  <a:lnTo>
                    <a:pt x="446" y="1171"/>
                  </a:lnTo>
                  <a:lnTo>
                    <a:pt x="435" y="1146"/>
                  </a:lnTo>
                  <a:lnTo>
                    <a:pt x="422" y="1120"/>
                  </a:lnTo>
                  <a:lnTo>
                    <a:pt x="409" y="1096"/>
                  </a:lnTo>
                  <a:lnTo>
                    <a:pt x="395" y="1070"/>
                  </a:lnTo>
                  <a:lnTo>
                    <a:pt x="384" y="1044"/>
                  </a:lnTo>
                  <a:lnTo>
                    <a:pt x="373" y="1018"/>
                  </a:lnTo>
                  <a:lnTo>
                    <a:pt x="363" y="989"/>
                  </a:lnTo>
                  <a:lnTo>
                    <a:pt x="355" y="965"/>
                  </a:lnTo>
                  <a:lnTo>
                    <a:pt x="345" y="936"/>
                  </a:lnTo>
                  <a:lnTo>
                    <a:pt x="337" y="907"/>
                  </a:lnTo>
                  <a:lnTo>
                    <a:pt x="330" y="881"/>
                  </a:lnTo>
                  <a:lnTo>
                    <a:pt x="322" y="852"/>
                  </a:lnTo>
                  <a:lnTo>
                    <a:pt x="316" y="824"/>
                  </a:lnTo>
                  <a:lnTo>
                    <a:pt x="311" y="794"/>
                  </a:lnTo>
                  <a:lnTo>
                    <a:pt x="305" y="765"/>
                  </a:lnTo>
                  <a:lnTo>
                    <a:pt x="302" y="736"/>
                  </a:lnTo>
                  <a:lnTo>
                    <a:pt x="298" y="707"/>
                  </a:lnTo>
                  <a:lnTo>
                    <a:pt x="295" y="676"/>
                  </a:lnTo>
                  <a:lnTo>
                    <a:pt x="294" y="649"/>
                  </a:lnTo>
                  <a:lnTo>
                    <a:pt x="294" y="617"/>
                  </a:lnTo>
                  <a:lnTo>
                    <a:pt x="294" y="587"/>
                  </a:lnTo>
                  <a:lnTo>
                    <a:pt x="0" y="587"/>
                  </a:lnTo>
                  <a:lnTo>
                    <a:pt x="587" y="0"/>
                  </a:lnTo>
                  <a:lnTo>
                    <a:pt x="1173" y="587"/>
                  </a:lnTo>
                  <a:lnTo>
                    <a:pt x="881" y="587"/>
                  </a:lnTo>
                  <a:close/>
                </a:path>
              </a:pathLst>
            </a:cu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648">
              <a:extLst>
                <a:ext uri="{FF2B5EF4-FFF2-40B4-BE49-F238E27FC236}">
                  <a16:creationId xmlns:a16="http://schemas.microsoft.com/office/drawing/2014/main" xmlns="" id="{8F2EAA8F-D66B-954D-9418-00E14884D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" y="1454"/>
              <a:ext cx="577" cy="413"/>
            </a:xfrm>
            <a:custGeom>
              <a:avLst/>
              <a:gdLst>
                <a:gd name="T0" fmla="*/ 618 w 1730"/>
                <a:gd name="T1" fmla="*/ 360 h 1238"/>
                <a:gd name="T2" fmla="*/ 679 w 1730"/>
                <a:gd name="T3" fmla="*/ 353 h 1238"/>
                <a:gd name="T4" fmla="*/ 735 w 1730"/>
                <a:gd name="T5" fmla="*/ 340 h 1238"/>
                <a:gd name="T6" fmla="*/ 789 w 1730"/>
                <a:gd name="T7" fmla="*/ 323 h 1238"/>
                <a:gd name="T8" fmla="*/ 844 w 1730"/>
                <a:gd name="T9" fmla="*/ 301 h 1238"/>
                <a:gd name="T10" fmla="*/ 892 w 1730"/>
                <a:gd name="T11" fmla="*/ 275 h 1238"/>
                <a:gd name="T12" fmla="*/ 940 w 1730"/>
                <a:gd name="T13" fmla="*/ 242 h 1238"/>
                <a:gd name="T14" fmla="*/ 983 w 1730"/>
                <a:gd name="T15" fmla="*/ 207 h 1238"/>
                <a:gd name="T16" fmla="*/ 1022 w 1730"/>
                <a:gd name="T17" fmla="*/ 168 h 1238"/>
                <a:gd name="T18" fmla="*/ 1059 w 1730"/>
                <a:gd name="T19" fmla="*/ 125 h 1238"/>
                <a:gd name="T20" fmla="*/ 1089 w 1730"/>
                <a:gd name="T21" fmla="*/ 76 h 1238"/>
                <a:gd name="T22" fmla="*/ 1128 w 1730"/>
                <a:gd name="T23" fmla="*/ 0 h 1238"/>
                <a:gd name="T24" fmla="*/ 1730 w 1730"/>
                <a:gd name="T25" fmla="*/ 92 h 1238"/>
                <a:gd name="T26" fmla="*/ 1692 w 1730"/>
                <a:gd name="T27" fmla="*/ 177 h 1238"/>
                <a:gd name="T28" fmla="*/ 1670 w 1730"/>
                <a:gd name="T29" fmla="*/ 229 h 1238"/>
                <a:gd name="T30" fmla="*/ 1645 w 1730"/>
                <a:gd name="T31" fmla="*/ 281 h 1238"/>
                <a:gd name="T32" fmla="*/ 1619 w 1730"/>
                <a:gd name="T33" fmla="*/ 331 h 1238"/>
                <a:gd name="T34" fmla="*/ 1590 w 1730"/>
                <a:gd name="T35" fmla="*/ 382 h 1238"/>
                <a:gd name="T36" fmla="*/ 1561 w 1730"/>
                <a:gd name="T37" fmla="*/ 429 h 1238"/>
                <a:gd name="T38" fmla="*/ 1529 w 1730"/>
                <a:gd name="T39" fmla="*/ 474 h 1238"/>
                <a:gd name="T40" fmla="*/ 1456 w 1730"/>
                <a:gd name="T41" fmla="*/ 562 h 1238"/>
                <a:gd name="T42" fmla="*/ 1379 w 1730"/>
                <a:gd name="T43" fmla="*/ 640 h 1238"/>
                <a:gd name="T44" fmla="*/ 1291 w 1730"/>
                <a:gd name="T45" fmla="*/ 712 h 1238"/>
                <a:gd name="T46" fmla="*/ 1244 w 1730"/>
                <a:gd name="T47" fmla="*/ 745 h 1238"/>
                <a:gd name="T48" fmla="*/ 1197 w 1730"/>
                <a:gd name="T49" fmla="*/ 775 h 1238"/>
                <a:gd name="T50" fmla="*/ 1148 w 1730"/>
                <a:gd name="T51" fmla="*/ 803 h 1238"/>
                <a:gd name="T52" fmla="*/ 1098 w 1730"/>
                <a:gd name="T53" fmla="*/ 828 h 1238"/>
                <a:gd name="T54" fmla="*/ 1046 w 1730"/>
                <a:gd name="T55" fmla="*/ 853 h 1238"/>
                <a:gd name="T56" fmla="*/ 991 w 1730"/>
                <a:gd name="T57" fmla="*/ 875 h 1238"/>
                <a:gd name="T58" fmla="*/ 936 w 1730"/>
                <a:gd name="T59" fmla="*/ 892 h 1238"/>
                <a:gd name="T60" fmla="*/ 881 w 1730"/>
                <a:gd name="T61" fmla="*/ 911 h 1238"/>
                <a:gd name="T62" fmla="*/ 824 w 1730"/>
                <a:gd name="T63" fmla="*/ 922 h 1238"/>
                <a:gd name="T64" fmla="*/ 767 w 1730"/>
                <a:gd name="T65" fmla="*/ 931 h 1238"/>
                <a:gd name="T66" fmla="*/ 708 w 1730"/>
                <a:gd name="T67" fmla="*/ 941 h 1238"/>
                <a:gd name="T68" fmla="*/ 649 w 1730"/>
                <a:gd name="T69" fmla="*/ 944 h 1238"/>
                <a:gd name="T70" fmla="*/ 589 w 1730"/>
                <a:gd name="T71" fmla="*/ 947 h 1238"/>
                <a:gd name="T72" fmla="*/ 588 w 1730"/>
                <a:gd name="T73" fmla="*/ 1238 h 1238"/>
                <a:gd name="T74" fmla="*/ 588 w 1730"/>
                <a:gd name="T75" fmla="*/ 66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0" h="1238">
                  <a:moveTo>
                    <a:pt x="588" y="360"/>
                  </a:moveTo>
                  <a:lnTo>
                    <a:pt x="618" y="360"/>
                  </a:lnTo>
                  <a:lnTo>
                    <a:pt x="649" y="356"/>
                  </a:lnTo>
                  <a:lnTo>
                    <a:pt x="679" y="353"/>
                  </a:lnTo>
                  <a:lnTo>
                    <a:pt x="707" y="346"/>
                  </a:lnTo>
                  <a:lnTo>
                    <a:pt x="735" y="340"/>
                  </a:lnTo>
                  <a:lnTo>
                    <a:pt x="763" y="333"/>
                  </a:lnTo>
                  <a:lnTo>
                    <a:pt x="789" y="323"/>
                  </a:lnTo>
                  <a:lnTo>
                    <a:pt x="817" y="314"/>
                  </a:lnTo>
                  <a:lnTo>
                    <a:pt x="844" y="301"/>
                  </a:lnTo>
                  <a:lnTo>
                    <a:pt x="867" y="288"/>
                  </a:lnTo>
                  <a:lnTo>
                    <a:pt x="892" y="275"/>
                  </a:lnTo>
                  <a:lnTo>
                    <a:pt x="915" y="259"/>
                  </a:lnTo>
                  <a:lnTo>
                    <a:pt x="940" y="242"/>
                  </a:lnTo>
                  <a:lnTo>
                    <a:pt x="961" y="225"/>
                  </a:lnTo>
                  <a:lnTo>
                    <a:pt x="983" y="207"/>
                  </a:lnTo>
                  <a:lnTo>
                    <a:pt x="1002" y="188"/>
                  </a:lnTo>
                  <a:lnTo>
                    <a:pt x="1022" y="168"/>
                  </a:lnTo>
                  <a:lnTo>
                    <a:pt x="1042" y="145"/>
                  </a:lnTo>
                  <a:lnTo>
                    <a:pt x="1059" y="125"/>
                  </a:lnTo>
                  <a:lnTo>
                    <a:pt x="1075" y="101"/>
                  </a:lnTo>
                  <a:lnTo>
                    <a:pt x="1089" y="76"/>
                  </a:lnTo>
                  <a:lnTo>
                    <a:pt x="1105" y="53"/>
                  </a:lnTo>
                  <a:lnTo>
                    <a:pt x="1128" y="0"/>
                  </a:lnTo>
                  <a:lnTo>
                    <a:pt x="1460" y="344"/>
                  </a:lnTo>
                  <a:lnTo>
                    <a:pt x="1730" y="92"/>
                  </a:lnTo>
                  <a:lnTo>
                    <a:pt x="1705" y="140"/>
                  </a:lnTo>
                  <a:lnTo>
                    <a:pt x="1692" y="177"/>
                  </a:lnTo>
                  <a:lnTo>
                    <a:pt x="1680" y="203"/>
                  </a:lnTo>
                  <a:lnTo>
                    <a:pt x="1670" y="229"/>
                  </a:lnTo>
                  <a:lnTo>
                    <a:pt x="1659" y="255"/>
                  </a:lnTo>
                  <a:lnTo>
                    <a:pt x="1645" y="281"/>
                  </a:lnTo>
                  <a:lnTo>
                    <a:pt x="1633" y="307"/>
                  </a:lnTo>
                  <a:lnTo>
                    <a:pt x="1619" y="331"/>
                  </a:lnTo>
                  <a:lnTo>
                    <a:pt x="1607" y="357"/>
                  </a:lnTo>
                  <a:lnTo>
                    <a:pt x="1590" y="382"/>
                  </a:lnTo>
                  <a:lnTo>
                    <a:pt x="1576" y="404"/>
                  </a:lnTo>
                  <a:lnTo>
                    <a:pt x="1561" y="429"/>
                  </a:lnTo>
                  <a:lnTo>
                    <a:pt x="1546" y="451"/>
                  </a:lnTo>
                  <a:lnTo>
                    <a:pt x="1529" y="474"/>
                  </a:lnTo>
                  <a:lnTo>
                    <a:pt x="1495" y="519"/>
                  </a:lnTo>
                  <a:lnTo>
                    <a:pt x="1456" y="562"/>
                  </a:lnTo>
                  <a:lnTo>
                    <a:pt x="1418" y="602"/>
                  </a:lnTo>
                  <a:lnTo>
                    <a:pt x="1379" y="640"/>
                  </a:lnTo>
                  <a:lnTo>
                    <a:pt x="1336" y="677"/>
                  </a:lnTo>
                  <a:lnTo>
                    <a:pt x="1291" y="712"/>
                  </a:lnTo>
                  <a:lnTo>
                    <a:pt x="1268" y="729"/>
                  </a:lnTo>
                  <a:lnTo>
                    <a:pt x="1244" y="745"/>
                  </a:lnTo>
                  <a:lnTo>
                    <a:pt x="1222" y="762"/>
                  </a:lnTo>
                  <a:lnTo>
                    <a:pt x="1197" y="775"/>
                  </a:lnTo>
                  <a:lnTo>
                    <a:pt x="1172" y="790"/>
                  </a:lnTo>
                  <a:lnTo>
                    <a:pt x="1148" y="803"/>
                  </a:lnTo>
                  <a:lnTo>
                    <a:pt x="1122" y="818"/>
                  </a:lnTo>
                  <a:lnTo>
                    <a:pt x="1098" y="828"/>
                  </a:lnTo>
                  <a:lnTo>
                    <a:pt x="1072" y="843"/>
                  </a:lnTo>
                  <a:lnTo>
                    <a:pt x="1046" y="853"/>
                  </a:lnTo>
                  <a:lnTo>
                    <a:pt x="1020" y="864"/>
                  </a:lnTo>
                  <a:lnTo>
                    <a:pt x="991" y="875"/>
                  </a:lnTo>
                  <a:lnTo>
                    <a:pt x="965" y="883"/>
                  </a:lnTo>
                  <a:lnTo>
                    <a:pt x="936" y="892"/>
                  </a:lnTo>
                  <a:lnTo>
                    <a:pt x="909" y="901"/>
                  </a:lnTo>
                  <a:lnTo>
                    <a:pt x="881" y="911"/>
                  </a:lnTo>
                  <a:lnTo>
                    <a:pt x="853" y="916"/>
                  </a:lnTo>
                  <a:lnTo>
                    <a:pt x="824" y="922"/>
                  </a:lnTo>
                  <a:lnTo>
                    <a:pt x="795" y="926"/>
                  </a:lnTo>
                  <a:lnTo>
                    <a:pt x="767" y="931"/>
                  </a:lnTo>
                  <a:lnTo>
                    <a:pt x="737" y="937"/>
                  </a:lnTo>
                  <a:lnTo>
                    <a:pt x="708" y="941"/>
                  </a:lnTo>
                  <a:lnTo>
                    <a:pt x="679" y="943"/>
                  </a:lnTo>
                  <a:lnTo>
                    <a:pt x="649" y="944"/>
                  </a:lnTo>
                  <a:lnTo>
                    <a:pt x="618" y="944"/>
                  </a:lnTo>
                  <a:lnTo>
                    <a:pt x="589" y="947"/>
                  </a:lnTo>
                  <a:lnTo>
                    <a:pt x="588" y="947"/>
                  </a:lnTo>
                  <a:lnTo>
                    <a:pt x="588" y="1238"/>
                  </a:lnTo>
                  <a:lnTo>
                    <a:pt x="0" y="653"/>
                  </a:lnTo>
                  <a:lnTo>
                    <a:pt x="588" y="66"/>
                  </a:lnTo>
                  <a:lnTo>
                    <a:pt x="588" y="360"/>
                  </a:lnTo>
                  <a:close/>
                </a:path>
              </a:pathLst>
            </a:custGeom>
            <a:gradFill rotWithShape="1">
              <a:gsLst>
                <a:gs pos="0">
                  <a:srgbClr val="9999FF">
                    <a:gamma/>
                    <a:shade val="46275"/>
                    <a:invGamma/>
                  </a:srgbClr>
                </a:gs>
                <a:gs pos="100000">
                  <a:srgbClr val="9999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7" name="AutoShape 607">
            <a:extLst>
              <a:ext uri="{FF2B5EF4-FFF2-40B4-BE49-F238E27FC236}">
                <a16:creationId xmlns:a16="http://schemas.microsoft.com/office/drawing/2014/main" xmlns="" id="{A80DD760-8776-E944-941D-B79A4EC07508}"/>
              </a:ext>
            </a:extLst>
          </p:cNvPr>
          <p:cNvSpPr>
            <a:spLocks noChangeArrowheads="1"/>
          </p:cNvSpPr>
          <p:nvPr/>
        </p:nvSpPr>
        <p:spPr bwMode="auto">
          <a:xfrm rot="3446172">
            <a:off x="2570163" y="2055813"/>
            <a:ext cx="3843337" cy="3843337"/>
          </a:xfrm>
          <a:custGeom>
            <a:avLst/>
            <a:gdLst>
              <a:gd name="G0" fmla="+- 5420 0 0"/>
              <a:gd name="G1" fmla="+- -8497626 0 0"/>
              <a:gd name="G2" fmla="+- 0 0 -8497626"/>
              <a:gd name="T0" fmla="*/ 0 256 1"/>
              <a:gd name="T1" fmla="*/ 180 256 1"/>
              <a:gd name="G3" fmla="+- -8497626 T0 T1"/>
              <a:gd name="T2" fmla="*/ 0 256 1"/>
              <a:gd name="T3" fmla="*/ 90 256 1"/>
              <a:gd name="G4" fmla="+- -8497626 T2 T3"/>
              <a:gd name="G5" fmla="*/ G4 2 1"/>
              <a:gd name="T4" fmla="*/ 90 256 1"/>
              <a:gd name="T5" fmla="*/ 0 256 1"/>
              <a:gd name="G6" fmla="+- -8497626 T4 T5"/>
              <a:gd name="G7" fmla="*/ G6 2 1"/>
              <a:gd name="G8" fmla="abs -8497626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20"/>
              <a:gd name="G18" fmla="*/ 5420 1 2"/>
              <a:gd name="G19" fmla="+- G18 5400 0"/>
              <a:gd name="G20" fmla="cos G19 -8497626"/>
              <a:gd name="G21" fmla="sin G19 -8497626"/>
              <a:gd name="G22" fmla="+- G20 10800 0"/>
              <a:gd name="G23" fmla="+- G21 10800 0"/>
              <a:gd name="G24" fmla="+- 10800 0 G20"/>
              <a:gd name="G25" fmla="+- 5420 10800 0"/>
              <a:gd name="G26" fmla="?: G9 G17 G25"/>
              <a:gd name="G27" fmla="?: G9 0 21600"/>
              <a:gd name="G28" fmla="cos 10800 -8497626"/>
              <a:gd name="G29" fmla="sin 10800 -8497626"/>
              <a:gd name="G30" fmla="sin 5420 -8497626"/>
              <a:gd name="G31" fmla="+- G28 10800 0"/>
              <a:gd name="G32" fmla="+- G29 10800 0"/>
              <a:gd name="G33" fmla="+- G30 10800 0"/>
              <a:gd name="G34" fmla="?: G4 0 G31"/>
              <a:gd name="G35" fmla="?: -8497626 G34 0"/>
              <a:gd name="G36" fmla="?: G6 G35 G31"/>
              <a:gd name="G37" fmla="+- 21600 0 G36"/>
              <a:gd name="G38" fmla="?: G4 0 G33"/>
              <a:gd name="G39" fmla="?: -8497626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623 w 21600"/>
              <a:gd name="T15" fmla="*/ 4556 h 21600"/>
              <a:gd name="T16" fmla="*/ 10800 w 21600"/>
              <a:gd name="T17" fmla="*/ 5380 h 21600"/>
              <a:gd name="T18" fmla="*/ 15977 w 21600"/>
              <a:gd name="T19" fmla="*/ 4556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340" y="6627"/>
                </a:moveTo>
                <a:cubicBezTo>
                  <a:pt x="8313" y="5821"/>
                  <a:pt x="9536" y="5380"/>
                  <a:pt x="10800" y="5380"/>
                </a:cubicBezTo>
                <a:cubicBezTo>
                  <a:pt x="12063" y="5380"/>
                  <a:pt x="13286" y="5821"/>
                  <a:pt x="14259" y="6627"/>
                </a:cubicBezTo>
                <a:lnTo>
                  <a:pt x="17693" y="2486"/>
                </a:lnTo>
                <a:cubicBezTo>
                  <a:pt x="15755" y="879"/>
                  <a:pt x="13317" y="0"/>
                  <a:pt x="10799" y="0"/>
                </a:cubicBezTo>
                <a:cubicBezTo>
                  <a:pt x="8282" y="0"/>
                  <a:pt x="5844" y="879"/>
                  <a:pt x="3906" y="2486"/>
                </a:cubicBezTo>
                <a:close/>
              </a:path>
            </a:pathLst>
          </a:custGeom>
          <a:gradFill rotWithShape="0">
            <a:gsLst>
              <a:gs pos="28000">
                <a:srgbClr val="FFC000"/>
              </a:gs>
              <a:gs pos="79000">
                <a:srgbClr val="99CC00">
                  <a:gamma/>
                  <a:shade val="46275"/>
                  <a:invGamma/>
                  <a:alpha val="60001"/>
                </a:srgb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8" name="Text Box 981">
            <a:extLst>
              <a:ext uri="{FF2B5EF4-FFF2-40B4-BE49-F238E27FC236}">
                <a16:creationId xmlns:a16="http://schemas.microsoft.com/office/drawing/2014/main" xmlns="" id="{9E4D3CF2-2261-9149-BCE8-934D03E25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38" y="3995738"/>
            <a:ext cx="18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s-ES" altLang="en-US"/>
          </a:p>
        </p:txBody>
      </p:sp>
      <p:sp>
        <p:nvSpPr>
          <p:cNvPr id="189" name="Oval 979">
            <a:extLst>
              <a:ext uri="{FF2B5EF4-FFF2-40B4-BE49-F238E27FC236}">
                <a16:creationId xmlns:a16="http://schemas.microsoft.com/office/drawing/2014/main" xmlns="" id="{23B6E3DD-11DF-2D4D-BBB1-F3893B3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3003550"/>
            <a:ext cx="1981200" cy="19526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endParaRPr lang="es-ES" altLang="en-US" sz="1600">
              <a:solidFill>
                <a:srgbClr val="000099"/>
              </a:solidFill>
            </a:endParaRPr>
          </a:p>
        </p:txBody>
      </p:sp>
      <p:sp>
        <p:nvSpPr>
          <p:cNvPr id="190" name="Text Box 983">
            <a:extLst>
              <a:ext uri="{FF2B5EF4-FFF2-40B4-BE49-F238E27FC236}">
                <a16:creationId xmlns:a16="http://schemas.microsoft.com/office/drawing/2014/main" xmlns="" id="{AABF6589-A342-6940-91A5-F41E405C5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199" y="3482841"/>
            <a:ext cx="2003804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s-MX" altLang="en-US" sz="3200" b="1" dirty="0">
                <a:latin typeface="Apple Braille Pinpoint 8 Dot" pitchFamily="2" charset="0"/>
              </a:rPr>
              <a:t>Red de BioBancos</a:t>
            </a:r>
          </a:p>
        </p:txBody>
      </p:sp>
      <p:pic>
        <p:nvPicPr>
          <p:cNvPr id="191" name="Picture 1045" descr="볼">
            <a:extLst>
              <a:ext uri="{FF2B5EF4-FFF2-40B4-BE49-F238E27FC236}">
                <a16:creationId xmlns:a16="http://schemas.microsoft.com/office/drawing/2014/main" xmlns="" id="{8EABAA6B-8AA4-C649-A8D4-EC786221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4835525"/>
            <a:ext cx="735012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Oval 609">
            <a:extLst>
              <a:ext uri="{FF2B5EF4-FFF2-40B4-BE49-F238E27FC236}">
                <a16:creationId xmlns:a16="http://schemas.microsoft.com/office/drawing/2014/main" xmlns="" id="{BA4D1097-31B9-5B4E-ADB8-DBD156B8C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3282950"/>
            <a:ext cx="1165225" cy="1165225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endParaRPr kumimoji="1" lang="en-US" altLang="ko-KR" sz="140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latinLnBrk="1"/>
            <a:r>
              <a:rPr kumimoji="1" lang="en-US" altLang="ko-KR" sz="14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E-CRM</a:t>
            </a:r>
          </a:p>
          <a:p>
            <a:pPr algn="ctr" latinLnBrk="1"/>
            <a:endParaRPr kumimoji="1" lang="en-US" altLang="ko-KR" sz="1400">
              <a:solidFill>
                <a:srgbClr val="000000"/>
              </a:solidFill>
              <a:latin typeface="Times New Roman" panose="02020603050405020304" pitchFamily="18" charset="0"/>
              <a:ea typeface="굴림" panose="020B0600000101010101" pitchFamily="34" charset="-127"/>
            </a:endParaRPr>
          </a:p>
        </p:txBody>
      </p:sp>
      <p:pic>
        <p:nvPicPr>
          <p:cNvPr id="193" name="Picture 642" descr="볼">
            <a:extLst>
              <a:ext uri="{FF2B5EF4-FFF2-40B4-BE49-F238E27FC236}">
                <a16:creationId xmlns:a16="http://schemas.microsoft.com/office/drawing/2014/main" xmlns="" id="{DEA0A137-3BDB-B843-BF67-DA5848F7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3167063"/>
            <a:ext cx="126047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Oval 608">
            <a:extLst>
              <a:ext uri="{FF2B5EF4-FFF2-40B4-BE49-F238E27FC236}">
                <a16:creationId xmlns:a16="http://schemas.microsoft.com/office/drawing/2014/main" xmlns="" id="{DA4DCA4C-188B-EC46-9E36-390562AA7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877" y="2055301"/>
            <a:ext cx="1165225" cy="1165225"/>
          </a:xfrm>
          <a:prstGeom prst="ellipse">
            <a:avLst/>
          </a:prstGeom>
          <a:gradFill rotWithShape="0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endParaRPr kumimoji="1" lang="en-US" altLang="ko-KR" sz="1400" dirty="0">
              <a:solidFill>
                <a:srgbClr val="000000"/>
              </a:solidFill>
              <a:latin typeface="Times New Roman" panose="02020603050405020304" pitchFamily="18" charset="0"/>
              <a:ea typeface="굴림" panose="020B0600000101010101" pitchFamily="34" charset="-127"/>
            </a:endParaRPr>
          </a:p>
        </p:txBody>
      </p:sp>
      <p:pic>
        <p:nvPicPr>
          <p:cNvPr id="196" name="Picture 195" descr="simbologia.jpg">
            <a:extLst>
              <a:ext uri="{FF2B5EF4-FFF2-40B4-BE49-F238E27FC236}">
                <a16:creationId xmlns:a16="http://schemas.microsoft.com/office/drawing/2014/main" xmlns="" id="{C5AB859C-95BF-C94B-AA31-F583C68DB67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635989" y="3354819"/>
            <a:ext cx="773971" cy="920105"/>
          </a:xfrm>
          <a:prstGeom prst="rect">
            <a:avLst/>
          </a:prstGeom>
          <a:noFill/>
        </p:spPr>
      </p:pic>
      <p:pic>
        <p:nvPicPr>
          <p:cNvPr id="197" name="Picture 196" descr="POSTERCAPA-1.jpg">
            <a:extLst>
              <a:ext uri="{FF2B5EF4-FFF2-40B4-BE49-F238E27FC236}">
                <a16:creationId xmlns:a16="http://schemas.microsoft.com/office/drawing/2014/main" xmlns="" id="{D537245B-EC87-B84C-B4B1-3EC88C3099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353"/>
                    </a14:imgEffect>
                    <a14:imgEffect>
                      <a14:saturation sat="216000"/>
                    </a14:imgEffect>
                    <a14:imgEffect>
                      <a14:brightnessContrast bright="-34000" contras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895" y="5223462"/>
            <a:ext cx="1020683" cy="448675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5CEDFF74-E5A3-064C-AD88-D31CD746D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3FB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089" y="1848269"/>
            <a:ext cx="516839" cy="778037"/>
          </a:xfrm>
          <a:prstGeom prst="rect">
            <a:avLst/>
          </a:prstGeom>
        </p:spPr>
      </p:pic>
      <p:pic>
        <p:nvPicPr>
          <p:cNvPr id="201" name="Picture 704" descr="red_ball">
            <a:extLst>
              <a:ext uri="{FF2B5EF4-FFF2-40B4-BE49-F238E27FC236}">
                <a16:creationId xmlns:a16="http://schemas.microsoft.com/office/drawing/2014/main" xmlns="" id="{47AD06BB-EF93-894F-9611-6A52E8889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06" y="2531268"/>
            <a:ext cx="1179513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CACDAA1A-1499-2A43-8C30-41CAD61725A5}"/>
              </a:ext>
            </a:extLst>
          </p:cNvPr>
          <p:cNvGrpSpPr/>
          <p:nvPr/>
        </p:nvGrpSpPr>
        <p:grpSpPr>
          <a:xfrm>
            <a:off x="6997273" y="248671"/>
            <a:ext cx="1302177" cy="1302178"/>
            <a:chOff x="5330435" y="973206"/>
            <a:chExt cx="1302177" cy="1302178"/>
          </a:xfrm>
        </p:grpSpPr>
        <p:pic>
          <p:nvPicPr>
            <p:cNvPr id="204" name="Picture 707" descr="red_ball">
              <a:extLst>
                <a:ext uri="{FF2B5EF4-FFF2-40B4-BE49-F238E27FC236}">
                  <a16:creationId xmlns:a16="http://schemas.microsoft.com/office/drawing/2014/main" xmlns="" id="{09B99563-1C29-524B-9C04-58BCADDD9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435" y="973206"/>
              <a:ext cx="1302177" cy="1302178"/>
            </a:xfrm>
            <a:prstGeom prst="rect">
              <a:avLst/>
            </a:prstGeom>
            <a:solidFill>
              <a:srgbClr val="FFFFFF">
                <a:alpha val="0"/>
              </a:srgbClr>
            </a:solidFill>
          </p:spPr>
        </p:pic>
        <p:sp>
          <p:nvSpPr>
            <p:cNvPr id="205" name="Rectangle 708">
              <a:extLst>
                <a:ext uri="{FF2B5EF4-FFF2-40B4-BE49-F238E27FC236}">
                  <a16:creationId xmlns:a16="http://schemas.microsoft.com/office/drawing/2014/main" xmlns="" id="{2FA32AC3-E889-D14A-8F5B-D17DEE1C7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3715" y="1462993"/>
              <a:ext cx="42862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latinLnBrk="1"/>
              <a:endParaRPr kumimoji="1" lang="en-US" altLang="ko-KR" sz="1400" b="1" dirty="0">
                <a:solidFill>
                  <a:srgbClr val="FFFFFF"/>
                </a:solidFill>
                <a:ea typeface="돋움체" panose="020B0609000101010101" pitchFamily="49" charset="-127"/>
              </a:endParaRPr>
            </a:p>
            <a:p>
              <a:pPr algn="ctr" latinLnBrk="1"/>
              <a:r>
                <a:rPr kumimoji="1" lang="en-US" altLang="ko-KR" sz="1400" b="1" dirty="0" err="1">
                  <a:solidFill>
                    <a:srgbClr val="FFFFFF"/>
                  </a:solidFill>
                  <a:ea typeface="돋움체" panose="020B0609000101010101" pitchFamily="49" charset="-127"/>
                </a:rPr>
                <a:t>Formación</a:t>
              </a:r>
              <a:r>
                <a:rPr kumimoji="1" lang="en-US" altLang="ko-KR" sz="1400" b="1" dirty="0">
                  <a:solidFill>
                    <a:srgbClr val="FFFFFF"/>
                  </a:solidFill>
                  <a:ea typeface="돋움체" panose="020B0609000101010101" pitchFamily="49" charset="-127"/>
                </a:rPr>
                <a:t> de</a:t>
              </a:r>
            </a:p>
            <a:p>
              <a:pPr algn="ctr" latinLnBrk="1"/>
              <a:r>
                <a:rPr kumimoji="1" lang="en-US" altLang="ko-KR" sz="1400" b="1" dirty="0" err="1">
                  <a:solidFill>
                    <a:srgbClr val="FFFFFF"/>
                  </a:solidFill>
                  <a:ea typeface="돋움체" panose="020B0609000101010101" pitchFamily="49" charset="-127"/>
                </a:rPr>
                <a:t>Recursos</a:t>
              </a:r>
              <a:endParaRPr kumimoji="1" lang="en-US" altLang="ko-KR" sz="1400" b="1" dirty="0">
                <a:solidFill>
                  <a:srgbClr val="FFFFFF"/>
                </a:solidFill>
                <a:ea typeface="돋움체" panose="020B0609000101010101" pitchFamily="49" charset="-127"/>
              </a:endParaRPr>
            </a:p>
            <a:p>
              <a:pPr algn="ctr" latinLnBrk="1"/>
              <a:r>
                <a:rPr kumimoji="1" lang="en-US" altLang="ko-KR" sz="1400" b="1" dirty="0">
                  <a:solidFill>
                    <a:srgbClr val="FFFFFF"/>
                  </a:solidFill>
                  <a:ea typeface="돋움체" panose="020B0609000101010101" pitchFamily="49" charset="-127"/>
                </a:rPr>
                <a:t>Humanos</a:t>
              </a:r>
              <a:endParaRPr kumimoji="1" lang="en-US" altLang="ko-KR" sz="1400" b="1" dirty="0">
                <a:solidFill>
                  <a:srgbClr val="FEE2E2"/>
                </a:solidFill>
                <a:ea typeface="돋움체" panose="020B0609000101010101" pitchFamily="49" charset="-127"/>
              </a:endParaRPr>
            </a:p>
          </p:txBody>
        </p:sp>
      </p:grpSp>
      <p:pic>
        <p:nvPicPr>
          <p:cNvPr id="1026" name="Picture 2" descr="https://www.insp.mx/templates/insp2015/images/insp.png">
            <a:extLst>
              <a:ext uri="{FF2B5EF4-FFF2-40B4-BE49-F238E27FC236}">
                <a16:creationId xmlns:a16="http://schemas.microsoft.com/office/drawing/2014/main" xmlns="" id="{6C501233-0287-814A-A7CE-5586C97A0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62" y="2882675"/>
            <a:ext cx="1043934" cy="3768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http://www.uaslp.mx/_catalogs/masterpage/UASLP/Imagenes/Emblema.png">
            <a:extLst>
              <a:ext uri="{FF2B5EF4-FFF2-40B4-BE49-F238E27FC236}">
                <a16:creationId xmlns:a16="http://schemas.microsoft.com/office/drawing/2014/main" xmlns="" id="{1199E453-A057-F84C-A237-FA914AF0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09" y="4194969"/>
            <a:ext cx="659717" cy="91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f/f0/Escudo_de_la_UAGro.png">
            <a:extLst>
              <a:ext uri="{FF2B5EF4-FFF2-40B4-BE49-F238E27FC236}">
                <a16:creationId xmlns:a16="http://schemas.microsoft.com/office/drawing/2014/main" xmlns="" id="{B4539247-30EC-C545-A73D-BB396696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55" y="2662789"/>
            <a:ext cx="355857" cy="4668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24" name="Striped Right Arrow 1023">
            <a:extLst>
              <a:ext uri="{FF2B5EF4-FFF2-40B4-BE49-F238E27FC236}">
                <a16:creationId xmlns:a16="http://schemas.microsoft.com/office/drawing/2014/main" xmlns="" id="{11BE0792-272E-F244-A81F-8B0D17ECD78B}"/>
              </a:ext>
            </a:extLst>
          </p:cNvPr>
          <p:cNvSpPr/>
          <p:nvPr/>
        </p:nvSpPr>
        <p:spPr>
          <a:xfrm rot="5400000">
            <a:off x="999954" y="6244717"/>
            <a:ext cx="381909" cy="241413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xmlns="" id="{721E7F7B-4466-5144-9166-970BE120A658}"/>
              </a:ext>
            </a:extLst>
          </p:cNvPr>
          <p:cNvSpPr txBox="1"/>
          <p:nvPr/>
        </p:nvSpPr>
        <p:spPr>
          <a:xfrm>
            <a:off x="-48987" y="6501961"/>
            <a:ext cx="2405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/>
              <a:t>MEDICINA PERSONALIZADA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4F773275-81D3-D846-9E09-E3557A7C13C0}"/>
              </a:ext>
            </a:extLst>
          </p:cNvPr>
          <p:cNvSpPr txBox="1"/>
          <p:nvPr/>
        </p:nvSpPr>
        <p:spPr>
          <a:xfrm>
            <a:off x="0" y="0"/>
            <a:ext cx="238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BioBanco del INCMNSZ</a:t>
            </a:r>
          </a:p>
        </p:txBody>
      </p:sp>
    </p:spTree>
    <p:extLst>
      <p:ext uri="{BB962C8B-B14F-4D97-AF65-F5344CB8AC3E}">
        <p14:creationId xmlns:p14="http://schemas.microsoft.com/office/powerpoint/2010/main" val="6686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024" grpId="1" animBg="1"/>
      <p:bldP spid="1025" grpId="0"/>
      <p:bldP spid="10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gia.jpg">
            <a:extLst>
              <a:ext uri="{FF2B5EF4-FFF2-40B4-BE49-F238E27FC236}">
                <a16:creationId xmlns:a16="http://schemas.microsoft.com/office/drawing/2014/main" xmlns="" id="{0A6D2DAB-9038-8547-8F59-7E963BE6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93" y="6008111"/>
            <a:ext cx="714907" cy="849889"/>
          </a:xfrm>
          <a:prstGeom prst="rect">
            <a:avLst/>
          </a:prstGeom>
        </p:spPr>
      </p:pic>
      <p:pic>
        <p:nvPicPr>
          <p:cNvPr id="4" name="Picture 3" descr="LogoRai 1.png">
            <a:extLst>
              <a:ext uri="{FF2B5EF4-FFF2-40B4-BE49-F238E27FC236}">
                <a16:creationId xmlns:a16="http://schemas.microsoft.com/office/drawing/2014/main" xmlns="" id="{A4C2D4C1-7613-9743-BEC5-89A2AF2FE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96"/>
            <a:ext cx="1824236" cy="546004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8F7F53-B63B-FC4C-9BED-8100AC7849F3}"/>
              </a:ext>
            </a:extLst>
          </p:cNvPr>
          <p:cNvGrpSpPr/>
          <p:nvPr/>
        </p:nvGrpSpPr>
        <p:grpSpPr>
          <a:xfrm>
            <a:off x="2081363" y="302482"/>
            <a:ext cx="4664211" cy="6255715"/>
            <a:chOff x="2081363" y="302482"/>
            <a:chExt cx="4664211" cy="625571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D71DC04-F7B4-ED41-92FE-E8C4FE477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1363" y="302482"/>
              <a:ext cx="4664211" cy="625571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AF09849-3D4B-7242-BE38-B31C35FA866B}"/>
                </a:ext>
              </a:extLst>
            </p:cNvPr>
            <p:cNvSpPr txBox="1"/>
            <p:nvPr/>
          </p:nvSpPr>
          <p:spPr>
            <a:xfrm>
              <a:off x="6090628" y="809469"/>
              <a:ext cx="458780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  <a:latin typeface="Avenir Roman" panose="02000503020000020003" pitchFamily="2" charset="0"/>
                </a:rPr>
                <a:t>1.513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36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573</Words>
  <Application>Microsoft Office PowerPoint</Application>
  <PresentationFormat>Presentación en pantalla (4:3)</PresentationFormat>
  <Paragraphs>154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6" baseType="lpstr">
      <vt:lpstr>돋움체</vt:lpstr>
      <vt:lpstr>굴림</vt:lpstr>
      <vt:lpstr>Apple Braille Pinpoint 8 Dot</vt:lpstr>
      <vt:lpstr>Arial</vt:lpstr>
      <vt:lpstr>Avenir Book</vt:lpstr>
      <vt:lpstr>Avenir Roman</vt:lpstr>
      <vt:lpstr>Calibri</vt:lpstr>
      <vt:lpstr>Calibri Light</vt:lpstr>
      <vt:lpstr>HY견고딕</vt:lpstr>
      <vt:lpstr>Palatino Linotype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Alfredo Ulloa Aguirre</dc:creator>
  <cp:lastModifiedBy>Dr. Alfredo Ulloa Aguirre</cp:lastModifiedBy>
  <cp:revision>28</cp:revision>
  <dcterms:created xsi:type="dcterms:W3CDTF">2019-07-02T18:23:16Z</dcterms:created>
  <dcterms:modified xsi:type="dcterms:W3CDTF">2019-07-08T18:37:30Z</dcterms:modified>
</cp:coreProperties>
</file>