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8" r:id="rId3"/>
    <p:sldId id="287" r:id="rId4"/>
    <p:sldId id="290" r:id="rId5"/>
    <p:sldId id="261" r:id="rId6"/>
    <p:sldId id="276" r:id="rId7"/>
    <p:sldId id="277" r:id="rId8"/>
    <p:sldId id="280" r:id="rId9"/>
    <p:sldId id="296" r:id="rId10"/>
    <p:sldId id="269" r:id="rId11"/>
    <p:sldId id="259" r:id="rId12"/>
    <p:sldId id="295" r:id="rId13"/>
    <p:sldId id="291" r:id="rId14"/>
    <p:sldId id="262" r:id="rId15"/>
    <p:sldId id="265" r:id="rId16"/>
    <p:sldId id="274" r:id="rId17"/>
    <p:sldId id="273" r:id="rId18"/>
    <p:sldId id="285" r:id="rId19"/>
    <p:sldId id="286" r:id="rId20"/>
    <p:sldId id="270" r:id="rId21"/>
    <p:sldId id="292" r:id="rId22"/>
    <p:sldId id="294" r:id="rId23"/>
    <p:sldId id="293" r:id="rId24"/>
    <p:sldId id="279" r:id="rId25"/>
    <p:sldId id="282" r:id="rId26"/>
    <p:sldId id="283" r:id="rId2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88" y="-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60B91-92EF-3A4A-AF20-C1367740D858}" type="datetimeFigureOut">
              <a:rPr lang="es-ES" smtClean="0"/>
              <a:t>11/09/19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C9EEC-144B-E343-BED5-B67E9EF75C8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243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B234-5CCF-2A4E-83EA-AF5D78CDC4F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08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05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37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80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56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12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4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83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02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50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61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147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C13A4-8010-824F-A3D3-CC7F988F9EA1}" type="datetimeFigureOut">
              <a:rPr lang="es-ES" smtClean="0"/>
              <a:t>10/09/19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48408-5E21-7F4F-9E9D-B92522AF385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6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1130" y="2639529"/>
            <a:ext cx="7917070" cy="1921841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s-ES_tradnl" sz="2400" dirty="0">
                <a:solidFill>
                  <a:srgbClr val="FFFFFF"/>
                </a:solidFill>
                <a:latin typeface="Arial"/>
                <a:cs typeface="Arial"/>
              </a:rPr>
              <a:t>AVANCES RECIENTES EN DERMATOLOGÍA COMUNITARIA   2016-2017 </a:t>
            </a:r>
            <a:r>
              <a:rPr lang="es-MX" sz="240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s-MX" sz="24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_tradnl" sz="2000" dirty="0" err="1" smtClean="0">
                <a:solidFill>
                  <a:srgbClr val="FFFFFF"/>
                </a:solidFill>
                <a:latin typeface="Arial"/>
                <a:cs typeface="Arial"/>
              </a:rPr>
              <a:t>Teledermatología</a:t>
            </a:r>
            <a:r>
              <a:rPr lang="es-ES_tradnl" sz="2000" dirty="0">
                <a:solidFill>
                  <a:srgbClr val="FFFFFF"/>
                </a:solidFill>
                <a:latin typeface="Arial"/>
                <a:cs typeface="Arial"/>
              </a:rPr>
              <a:t>, un modelo de enseñanza y asistencia </a:t>
            </a:r>
            <a:r>
              <a:rPr lang="es-MX" sz="2000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s-MX" sz="20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_tradnl" sz="2000" dirty="0">
                <a:solidFill>
                  <a:srgbClr val="FFFFFF"/>
                </a:solidFill>
                <a:latin typeface="Arial"/>
                <a:cs typeface="Arial"/>
              </a:rPr>
              <a:t> en atención primaria a la </a:t>
            </a:r>
            <a:r>
              <a:rPr lang="es-ES_tradnl" sz="2000" dirty="0" smtClean="0">
                <a:solidFill>
                  <a:srgbClr val="FFFFFF"/>
                </a:solidFill>
                <a:latin typeface="Arial"/>
                <a:cs typeface="Arial"/>
              </a:rPr>
              <a:t>salud</a:t>
            </a:r>
            <a:r>
              <a:rPr lang="es-ES_tradnl" sz="2000" dirty="0" smtClean="0">
                <a:latin typeface="Arial"/>
                <a:cs typeface="Arial"/>
              </a:rPr>
              <a:t/>
            </a:r>
            <a:br>
              <a:rPr lang="es-ES_tradnl" sz="2000" dirty="0" smtClean="0">
                <a:latin typeface="Arial"/>
                <a:cs typeface="Arial"/>
              </a:rPr>
            </a:br>
            <a:endParaRPr lang="es-ES" sz="2000" dirty="0">
              <a:latin typeface="Arial"/>
              <a:cs typeface="Arial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60599" y="5080001"/>
            <a:ext cx="4895205" cy="1332578"/>
          </a:xfrm>
        </p:spPr>
        <p:txBody>
          <a:bodyPr>
            <a:normAutofit fontScale="70000" lnSpcReduction="20000"/>
          </a:bodyPr>
          <a:lstStyle/>
          <a:p>
            <a:r>
              <a:rPr lang="es-ES" sz="2900" dirty="0" smtClean="0">
                <a:solidFill>
                  <a:schemeClr val="tx1"/>
                </a:solidFill>
              </a:rPr>
              <a:t>Dra. María de Guadalupe Chávez </a:t>
            </a:r>
            <a:r>
              <a:rPr lang="es-ES" sz="2900" dirty="0" smtClean="0">
                <a:solidFill>
                  <a:schemeClr val="tx1"/>
                </a:solidFill>
              </a:rPr>
              <a:t>López</a:t>
            </a:r>
            <a:endParaRPr lang="es-ES" sz="2900" dirty="0" smtClean="0">
              <a:solidFill>
                <a:schemeClr val="tx1"/>
              </a:solidFill>
            </a:endParaRPr>
          </a:p>
          <a:p>
            <a:r>
              <a:rPr lang="es-ES" sz="2600" dirty="0" err="1" smtClean="0">
                <a:solidFill>
                  <a:schemeClr val="tx1"/>
                </a:solidFill>
              </a:rPr>
              <a:t>Dermatologa</a:t>
            </a:r>
            <a:endParaRPr lang="es-ES" sz="2600" dirty="0" smtClean="0">
              <a:solidFill>
                <a:schemeClr val="tx1"/>
              </a:solidFill>
            </a:endParaRPr>
          </a:p>
          <a:p>
            <a:r>
              <a:rPr lang="es-ES" sz="2000" dirty="0" smtClean="0">
                <a:solidFill>
                  <a:schemeClr val="tx1"/>
                </a:solidFill>
              </a:rPr>
              <a:t>Centro Dermatológico </a:t>
            </a:r>
          </a:p>
          <a:p>
            <a:r>
              <a:rPr lang="es-ES" sz="2000" dirty="0" smtClean="0">
                <a:solidFill>
                  <a:schemeClr val="tx1"/>
                </a:solidFill>
              </a:rPr>
              <a:t>“Dr. Ramón Ruiz Maldonado”</a:t>
            </a:r>
          </a:p>
          <a:p>
            <a:r>
              <a:rPr lang="es-ES" sz="2000" dirty="0" smtClean="0">
                <a:solidFill>
                  <a:schemeClr val="tx1"/>
                </a:solidFill>
              </a:rPr>
              <a:t>Facultad de Medicina </a:t>
            </a:r>
            <a:r>
              <a:rPr lang="es-ES" sz="2000" dirty="0" err="1" smtClean="0">
                <a:solidFill>
                  <a:schemeClr val="tx1"/>
                </a:solidFill>
              </a:rPr>
              <a:t>UAGro</a:t>
            </a:r>
            <a:r>
              <a:rPr lang="es-ES" sz="2000" dirty="0" smtClean="0">
                <a:solidFill>
                  <a:schemeClr val="tx1"/>
                </a:solidFill>
              </a:rPr>
              <a:t>.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 descr="logo derma communitaria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0434" y="885254"/>
            <a:ext cx="1346200" cy="880533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3594101" y="1765787"/>
            <a:ext cx="2383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kern="1200" dirty="0" smtClean="0"/>
              <a:t>Dermatología Comunitaria   </a:t>
            </a:r>
          </a:p>
          <a:p>
            <a:r>
              <a:rPr lang="es-ES" sz="1400" dirty="0"/>
              <a:t> </a:t>
            </a:r>
            <a:r>
              <a:rPr lang="es-ES" sz="1400" dirty="0" smtClean="0"/>
              <a:t>              </a:t>
            </a:r>
            <a:r>
              <a:rPr lang="es-ES" sz="1400" kern="1200" dirty="0" smtClean="0"/>
              <a:t>México, A.C. </a:t>
            </a:r>
            <a:endParaRPr lang="es-ES" sz="1400" kern="1200" dirty="0"/>
          </a:p>
        </p:txBody>
      </p:sp>
    </p:spTree>
    <p:extLst>
      <p:ext uri="{BB962C8B-B14F-4D97-AF65-F5344CB8AC3E}">
        <p14:creationId xmlns:p14="http://schemas.microsoft.com/office/powerpoint/2010/main" val="404714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74638"/>
            <a:ext cx="7785100" cy="931862"/>
          </a:xfrm>
          <a:solidFill>
            <a:srgbClr val="17375E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GB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GB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GB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1er </a:t>
            </a:r>
            <a:r>
              <a:rPr lang="en-GB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Curso</a:t>
            </a: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</a:t>
            </a:r>
            <a:r>
              <a:rPr lang="en-GB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Teledermatología</a:t>
            </a: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. </a:t>
            </a:r>
            <a:r>
              <a:rPr lang="en-GB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Chilpancingo</a:t>
            </a: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los Bravo, Guerrero, México. </a:t>
            </a:r>
            <a:r>
              <a:rPr lang="en-GB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18 </a:t>
            </a: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 </a:t>
            </a:r>
            <a:r>
              <a:rPr lang="en-GB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Febrero</a:t>
            </a: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 2010</a:t>
            </a:r>
            <a:b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GB" sz="2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7107" name="Picture 4" descr="Teleder Prf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99" y="1417638"/>
            <a:ext cx="6704013" cy="44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319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432800" cy="1143000"/>
          </a:xfrm>
          <a:solidFill>
            <a:srgbClr val="17375E"/>
          </a:solidFill>
        </p:spPr>
        <p:txBody>
          <a:bodyPr/>
          <a:lstStyle/>
          <a:p>
            <a:pPr algn="l"/>
            <a:r>
              <a:rPr lang="es-ES" dirty="0" smtClean="0"/>
              <a:t>             </a:t>
            </a:r>
            <a:r>
              <a:rPr lang="es-ES" dirty="0" smtClean="0">
                <a:solidFill>
                  <a:srgbClr val="FFFFFF"/>
                </a:solidFill>
              </a:rPr>
              <a:t>M</a:t>
            </a:r>
            <a:r>
              <a:rPr lang="es-ES" dirty="0" smtClean="0">
                <a:solidFill>
                  <a:srgbClr val="FFFFFF"/>
                </a:solidFill>
              </a:rPr>
              <a:t>odelos </a:t>
            </a:r>
            <a:r>
              <a:rPr lang="es-ES" dirty="0" smtClean="0">
                <a:solidFill>
                  <a:srgbClr val="FFFFFF"/>
                </a:solidFill>
              </a:rPr>
              <a:t>de enseñanza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solidFill>
            <a:srgbClr val="17375E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        FORMA PRESENCIAL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000" dirty="0"/>
              <a:t>C</a:t>
            </a:r>
            <a:r>
              <a:rPr lang="es-ES_tradnl" sz="2000" dirty="0" smtClean="0"/>
              <a:t>ursos y consulta en la comunidad visitada:</a:t>
            </a:r>
            <a:endParaRPr lang="es-ES_tradnl" sz="2000" dirty="0"/>
          </a:p>
          <a:p>
            <a:pPr lvl="1">
              <a:buFont typeface="Arial"/>
              <a:buChar char="•"/>
            </a:pPr>
            <a:r>
              <a:rPr lang="es-ES_tradnl" dirty="0" smtClean="0"/>
              <a:t>Dermatólogos nacionales e invitados extranjeros</a:t>
            </a:r>
            <a:endParaRPr lang="es-ES_tradnl" dirty="0"/>
          </a:p>
          <a:p>
            <a:pPr lvl="1">
              <a:buFont typeface="Arial"/>
              <a:buChar char="•"/>
            </a:pPr>
            <a:r>
              <a:rPr lang="es-ES_tradnl" dirty="0"/>
              <a:t>Residentes de Dermatología (HGA,INP,</a:t>
            </a:r>
            <a:r>
              <a:rPr lang="es-ES_tradnl" dirty="0" smtClean="0"/>
              <a:t>GEA, AAD, FID)</a:t>
            </a:r>
            <a:endParaRPr lang="es-ES_tradnl" dirty="0"/>
          </a:p>
          <a:p>
            <a:pPr lvl="1">
              <a:buFont typeface="Arial"/>
              <a:buChar char="•"/>
            </a:pPr>
            <a:r>
              <a:rPr lang="es-ES_tradnl" dirty="0"/>
              <a:t>Estudiantes Facultad  Medicina </a:t>
            </a:r>
            <a:r>
              <a:rPr lang="es-ES_tradnl" dirty="0" err="1"/>
              <a:t>UAGro</a:t>
            </a:r>
            <a:r>
              <a:rPr lang="es-ES_tradnl" dirty="0"/>
              <a:t>.</a:t>
            </a:r>
          </a:p>
          <a:p>
            <a:pPr lvl="1">
              <a:buFont typeface="Arial"/>
              <a:buChar char="•"/>
            </a:pPr>
            <a:r>
              <a:rPr lang="es-ES_tradnl" dirty="0"/>
              <a:t>Pasantes en Servicio </a:t>
            </a:r>
            <a:r>
              <a:rPr lang="es-ES_tradnl" dirty="0" smtClean="0"/>
              <a:t>Social</a:t>
            </a:r>
          </a:p>
          <a:p>
            <a:pPr lvl="1">
              <a:buFont typeface="Arial"/>
              <a:buChar char="•"/>
            </a:pPr>
            <a:r>
              <a:rPr lang="es-ES_tradnl" dirty="0" smtClean="0"/>
              <a:t>Enfermeras</a:t>
            </a:r>
          </a:p>
          <a:p>
            <a:pPr lvl="1">
              <a:buFont typeface="Arial"/>
              <a:buChar char="•"/>
            </a:pPr>
            <a:r>
              <a:rPr lang="es-ES_tradnl" dirty="0" err="1" smtClean="0"/>
              <a:t>Tecnicos</a:t>
            </a:r>
            <a:r>
              <a:rPr lang="es-ES_tradnl" dirty="0" smtClean="0"/>
              <a:t> en atención primaria en salud  TAPS</a:t>
            </a:r>
          </a:p>
          <a:p>
            <a:pPr lvl="1">
              <a:buFont typeface="Arial"/>
              <a:buChar char="•"/>
            </a:pPr>
            <a:endParaRPr lang="es-ES_tradnl" dirty="0"/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solidFill>
            <a:srgbClr val="17375E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      TELEDERMATOLOGÍA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4"/>
          </p:nvPr>
        </p:nvSpPr>
        <p:spPr>
          <a:xfrm>
            <a:off x="4645025" y="2238375"/>
            <a:ext cx="4041775" cy="3951288"/>
          </a:xfrm>
          <a:ln>
            <a:solidFill>
              <a:schemeClr val="tx2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s-ES_tradnl" sz="2000" dirty="0" smtClean="0"/>
              <a:t>Cursos </a:t>
            </a:r>
            <a:r>
              <a:rPr lang="es-ES_tradnl" sz="2000" dirty="0" smtClean="0"/>
              <a:t>sobre las dermatosis m</a:t>
            </a:r>
            <a:r>
              <a:rPr lang="es-ES_tradnl" sz="2000" dirty="0" smtClean="0"/>
              <a:t>as frecuentes</a:t>
            </a:r>
          </a:p>
          <a:p>
            <a:endParaRPr lang="es-ES_tradnl" sz="2000" dirty="0" smtClean="0"/>
          </a:p>
          <a:p>
            <a:r>
              <a:rPr lang="es-ES_tradnl" sz="2000" dirty="0" smtClean="0"/>
              <a:t>S</a:t>
            </a:r>
            <a:r>
              <a:rPr lang="es-ES_tradnl" sz="2000" dirty="0" smtClean="0"/>
              <a:t>u manejo b</a:t>
            </a:r>
            <a:r>
              <a:rPr lang="es-ES_tradnl" sz="2000" dirty="0" smtClean="0"/>
              <a:t>ásico</a:t>
            </a:r>
          </a:p>
          <a:p>
            <a:r>
              <a:rPr lang="es-ES_tradnl" sz="2000" dirty="0" smtClean="0"/>
              <a:t>Como </a:t>
            </a:r>
            <a:r>
              <a:rPr lang="es-ES_tradnl" sz="2000" dirty="0" err="1" smtClean="0"/>
              <a:t>teleconsultar</a:t>
            </a:r>
            <a:r>
              <a:rPr lang="es-ES_tradnl" sz="2000" dirty="0" smtClean="0"/>
              <a:t> sus casos problema </a:t>
            </a:r>
          </a:p>
          <a:p>
            <a:endParaRPr lang="es-ES_tradnl" sz="2000" dirty="0"/>
          </a:p>
          <a:p>
            <a:r>
              <a:rPr lang="es-ES_tradnl" sz="2000" dirty="0"/>
              <a:t>Evaluación antes y después del curso en todos los módulos.</a:t>
            </a:r>
          </a:p>
          <a:p>
            <a:pPr marL="0" indent="0">
              <a:buNone/>
            </a:pPr>
            <a:r>
              <a:rPr lang="es-ES_tradnl" sz="2000" dirty="0" smtClean="0"/>
              <a:t> </a:t>
            </a:r>
          </a:p>
          <a:p>
            <a:endParaRPr lang="es-ES_tradnl" sz="2000" dirty="0" smtClean="0"/>
          </a:p>
          <a:p>
            <a:endParaRPr lang="es-ES_tradnl" sz="2000" dirty="0" smtClean="0"/>
          </a:p>
          <a:p>
            <a:pPr marL="0" indent="0">
              <a:buNone/>
            </a:pPr>
            <a:r>
              <a:rPr lang="es-ES_tradnl" sz="2000" dirty="0" smtClean="0"/>
              <a:t>  </a:t>
            </a:r>
            <a:endParaRPr lang="es-ES_tradnl" sz="2000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05427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17375E"/>
          </a:solidFill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VENTAJAS DEL NUEVO SISTEMA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133600"/>
          </a:xfrm>
        </p:spPr>
        <p:txBody>
          <a:bodyPr>
            <a:noAutofit/>
          </a:bodyPr>
          <a:lstStyle/>
          <a:p>
            <a:r>
              <a:rPr lang="es-ES" dirty="0" smtClean="0"/>
              <a:t>Seguridad</a:t>
            </a:r>
          </a:p>
          <a:p>
            <a:r>
              <a:rPr lang="es-ES" dirty="0" smtClean="0"/>
              <a:t>Econom</a:t>
            </a:r>
            <a:r>
              <a:rPr lang="es-ES" dirty="0" smtClean="0"/>
              <a:t>í</a:t>
            </a:r>
            <a:r>
              <a:rPr lang="es-ES" dirty="0" smtClean="0"/>
              <a:t>a</a:t>
            </a:r>
          </a:p>
          <a:p>
            <a:r>
              <a:rPr lang="es-ES" dirty="0" smtClean="0"/>
              <a:t>Mayor difusi</a:t>
            </a:r>
            <a:r>
              <a:rPr lang="es-ES" dirty="0" smtClean="0"/>
              <a:t>ón</a:t>
            </a:r>
          </a:p>
          <a:p>
            <a:r>
              <a:rPr lang="es-ES" dirty="0" smtClean="0"/>
              <a:t>Continuidad en la atención y </a:t>
            </a:r>
            <a:r>
              <a:rPr lang="es-ES" dirty="0" err="1" smtClean="0"/>
              <a:t>asesoria</a:t>
            </a:r>
            <a:endParaRPr lang="es-ES" dirty="0" smtClean="0"/>
          </a:p>
          <a:p>
            <a:r>
              <a:rPr lang="es-ES" dirty="0" err="1" smtClean="0"/>
              <a:t>Ampliacíon</a:t>
            </a:r>
            <a:r>
              <a:rPr lang="es-ES" dirty="0" smtClean="0"/>
              <a:t> a otros Estados del país</a:t>
            </a:r>
          </a:p>
          <a:p>
            <a:endParaRPr lang="es-ES" dirty="0"/>
          </a:p>
        </p:txBody>
      </p:sp>
      <p:sp>
        <p:nvSpPr>
          <p:cNvPr id="10" name="Marcador de contenido 9"/>
          <p:cNvSpPr>
            <a:spLocks noGrp="1"/>
          </p:cNvSpPr>
          <p:nvPr>
            <p:ph sz="half" idx="2"/>
          </p:nvPr>
        </p:nvSpPr>
        <p:spPr>
          <a:xfrm>
            <a:off x="5600700" y="4584700"/>
            <a:ext cx="1739900" cy="1989130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es-ES" dirty="0"/>
              <a:t>Oaxaca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es-ES" dirty="0"/>
              <a:t>Chiapas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es-ES" dirty="0"/>
              <a:t>Campeche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es-ES" dirty="0"/>
              <a:t>Hidalgo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es-ES" dirty="0"/>
              <a:t>Zacatecas</a:t>
            </a:r>
          </a:p>
          <a:p>
            <a:pPr marL="285750" indent="-285750">
              <a:lnSpc>
                <a:spcPct val="120000"/>
              </a:lnSpc>
              <a:buFontTx/>
              <a:buChar char="•"/>
            </a:pPr>
            <a:r>
              <a:rPr lang="es-ES" dirty="0"/>
              <a:t>Quintana Roo</a:t>
            </a:r>
          </a:p>
          <a:p>
            <a:endParaRPr lang="es-ES" dirty="0"/>
          </a:p>
        </p:txBody>
      </p:sp>
      <p:pic>
        <p:nvPicPr>
          <p:cNvPr id="11" name="Imagen 10" descr="Captura de pantalla 2019-01-14 a las 21.57.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8"/>
          <a:stretch/>
        </p:blipFill>
        <p:spPr>
          <a:xfrm>
            <a:off x="4495800" y="1417638"/>
            <a:ext cx="4359833" cy="27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544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80" r="13680"/>
          <a:stretch>
            <a:fillRect/>
          </a:stretch>
        </p:blipFill>
        <p:spPr>
          <a:xfrm>
            <a:off x="1151467" y="1037664"/>
            <a:ext cx="2595033" cy="2678901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76261" y="1549400"/>
            <a:ext cx="4112139" cy="4346221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22  </a:t>
            </a:r>
            <a:r>
              <a:rPr lang="en-US" sz="2400" dirty="0" err="1"/>
              <a:t>C</a:t>
            </a:r>
            <a:r>
              <a:rPr lang="en-US" sz="2400" dirty="0" err="1" smtClean="0"/>
              <a:t>entros</a:t>
            </a:r>
            <a:r>
              <a:rPr lang="en-US" sz="2400" dirty="0" smtClean="0"/>
              <a:t> </a:t>
            </a:r>
            <a:r>
              <a:rPr lang="en-US" sz="2400" dirty="0" err="1" smtClean="0"/>
              <a:t>conectados</a:t>
            </a:r>
            <a:r>
              <a:rPr lang="en-US" sz="2400" dirty="0" smtClean="0"/>
              <a:t> a la red </a:t>
            </a:r>
            <a:r>
              <a:rPr lang="en-US" sz="2400" dirty="0" smtClean="0"/>
              <a:t> de  </a:t>
            </a:r>
            <a:r>
              <a:rPr lang="en-US" sz="2400" dirty="0" err="1" smtClean="0"/>
              <a:t>telemedicina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marL="914400" lvl="2" indent="0">
              <a:buNone/>
            </a:pPr>
            <a:r>
              <a:rPr lang="en-US" sz="2400" dirty="0"/>
              <a:t>-</a:t>
            </a:r>
            <a:r>
              <a:rPr lang="en-US" sz="2400" dirty="0" err="1" smtClean="0"/>
              <a:t>Hospitales</a:t>
            </a:r>
            <a:endParaRPr lang="en-US" sz="2400" dirty="0" smtClean="0"/>
          </a:p>
          <a:p>
            <a:pPr marL="914400" lvl="2" indent="0">
              <a:buNone/>
            </a:pPr>
            <a:r>
              <a:rPr lang="en-US" sz="2400" dirty="0" smtClean="0"/>
              <a:t>-</a:t>
            </a:r>
            <a:r>
              <a:rPr lang="en-US" sz="2400" dirty="0" err="1" smtClean="0"/>
              <a:t>Clinicas</a:t>
            </a:r>
            <a:endParaRPr lang="en-US" sz="2400" dirty="0" smtClean="0"/>
          </a:p>
          <a:p>
            <a:pPr marL="914400" lvl="2" indent="0">
              <a:buNone/>
            </a:pPr>
            <a:r>
              <a:rPr lang="en-US" sz="2400" dirty="0" smtClean="0"/>
              <a:t>-</a:t>
            </a:r>
            <a:r>
              <a:rPr lang="en-US" sz="2400" dirty="0" err="1" smtClean="0"/>
              <a:t>Unidades</a:t>
            </a:r>
            <a:r>
              <a:rPr lang="en-US" sz="2400" dirty="0" smtClean="0"/>
              <a:t> </a:t>
            </a:r>
            <a:r>
              <a:rPr lang="en-US" sz="2400" dirty="0" err="1" smtClean="0"/>
              <a:t>médicas</a:t>
            </a:r>
            <a:endParaRPr lang="en-US" sz="2400" dirty="0" smtClean="0"/>
          </a:p>
          <a:p>
            <a:pPr lvl="1">
              <a:buFont typeface="Arial"/>
              <a:buChar char="•"/>
            </a:pPr>
            <a:r>
              <a:rPr lang="en-US" sz="2400" dirty="0" smtClean="0"/>
              <a:t>En </a:t>
            </a:r>
            <a:r>
              <a:rPr lang="en-US" sz="2400" dirty="0" err="1" smtClean="0"/>
              <a:t>las</a:t>
            </a:r>
            <a:r>
              <a:rPr lang="en-US" sz="2400" dirty="0" smtClean="0"/>
              <a:t> 7 </a:t>
            </a:r>
            <a:r>
              <a:rPr lang="en-US" sz="2400" dirty="0" err="1" smtClean="0"/>
              <a:t>regiones</a:t>
            </a:r>
            <a:r>
              <a:rPr lang="en-US" sz="2400" dirty="0" smtClean="0"/>
              <a:t> </a:t>
            </a:r>
            <a:r>
              <a:rPr lang="en-US" sz="2400" dirty="0" smtClean="0"/>
              <a:t>del Estado de  </a:t>
            </a:r>
            <a:r>
              <a:rPr lang="en-US" sz="2400" dirty="0" smtClean="0"/>
              <a:t>Guerrero y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dirty="0" err="1"/>
              <a:t>e</a:t>
            </a:r>
            <a:r>
              <a:rPr lang="en-US" sz="2400" dirty="0" err="1" smtClean="0"/>
              <a:t>stados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Rep</a:t>
            </a:r>
            <a:r>
              <a:rPr lang="en-US" sz="2400" dirty="0" err="1" smtClean="0"/>
              <a:t>ú</a:t>
            </a:r>
            <a:r>
              <a:rPr lang="en-US" sz="2400" dirty="0" err="1" smtClean="0"/>
              <a:t>blica</a:t>
            </a:r>
            <a:r>
              <a:rPr lang="en-US" sz="2400" dirty="0" smtClean="0"/>
              <a:t> Mexicana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Teleconsultas y </a:t>
            </a:r>
            <a:r>
              <a:rPr lang="en-US" dirty="0" err="1" smtClean="0"/>
              <a:t>asesor</a:t>
            </a:r>
            <a:r>
              <a:rPr lang="en-US" dirty="0" err="1" smtClean="0"/>
              <a:t>ía</a:t>
            </a:r>
            <a:endParaRPr lang="en-US" dirty="0" smtClean="0"/>
          </a:p>
          <a:p>
            <a:pPr marL="457200" lvl="1" indent="0">
              <a:buNone/>
            </a:pPr>
            <a:r>
              <a:rPr lang="en-US" sz="2400" dirty="0" smtClean="0"/>
              <a:t>     </a:t>
            </a:r>
            <a:r>
              <a:rPr lang="en-US" sz="2400" dirty="0" err="1" smtClean="0"/>
              <a:t>dermatológica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internet</a:t>
            </a:r>
            <a:endParaRPr lang="en-US" sz="2400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9900" y="105802"/>
            <a:ext cx="8229600" cy="1143000"/>
          </a:xfrm>
        </p:spPr>
        <p:txBody>
          <a:bodyPr/>
          <a:lstStyle/>
          <a:p>
            <a:r>
              <a:rPr lang="es-ES" dirty="0" smtClean="0"/>
              <a:t>TELEDERMATOLOGIA </a:t>
            </a:r>
            <a:endParaRPr lang="es-ES" dirty="0"/>
          </a:p>
        </p:txBody>
      </p:sp>
      <p:pic>
        <p:nvPicPr>
          <p:cNvPr id="5" name="Imagen 4" descr="IMG_19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9" y="3990888"/>
            <a:ext cx="3352443" cy="25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1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200" y="495300"/>
            <a:ext cx="6235700" cy="871538"/>
          </a:xfrm>
          <a:solidFill>
            <a:srgbClr val="17375E"/>
          </a:solidFill>
        </p:spPr>
        <p:txBody>
          <a:bodyPr>
            <a:normAutofit fontScale="90000"/>
          </a:bodyPr>
          <a:lstStyle/>
          <a:p>
            <a:pPr algn="l"/>
            <a:r>
              <a:rPr lang="es-ES" sz="3600" dirty="0" smtClean="0">
                <a:solidFill>
                  <a:srgbClr val="FFFFFF"/>
                </a:solidFill>
              </a:rPr>
              <a:t>TELEDERMATOLOGÍA RESULTADOS :</a:t>
            </a:r>
            <a:endParaRPr lang="es-ES" sz="36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235201"/>
            <a:ext cx="8229600" cy="2895600"/>
          </a:xfrm>
        </p:spPr>
        <p:txBody>
          <a:bodyPr/>
          <a:lstStyle/>
          <a:p>
            <a:r>
              <a:rPr lang="es-ES_tradnl" sz="2800" dirty="0"/>
              <a:t>Se evaluaron los resultados de </a:t>
            </a:r>
            <a:r>
              <a:rPr lang="es-ES_tradnl" sz="2800" dirty="0" smtClean="0"/>
              <a:t>los cursos impartidos al personal </a:t>
            </a:r>
            <a:r>
              <a:rPr lang="es-ES_tradnl" sz="2800" dirty="0"/>
              <a:t>de salud </a:t>
            </a:r>
            <a:r>
              <a:rPr lang="es-ES_tradnl" sz="2800" dirty="0" smtClean="0"/>
              <a:t>capacitado  mediante  </a:t>
            </a:r>
            <a:r>
              <a:rPr lang="es-ES_tradnl" sz="2800" dirty="0"/>
              <a:t>nueve  cursos que llegaron a 35 centros de telemedicina en el Estado de Guerrero.</a:t>
            </a:r>
            <a:r>
              <a:rPr lang="es-MX" sz="2800" dirty="0"/>
              <a:t> </a:t>
            </a:r>
            <a:r>
              <a:rPr lang="es-MX" sz="2800" dirty="0" smtClean="0"/>
              <a:t>(2016-2017)</a:t>
            </a:r>
            <a:r>
              <a:rPr lang="es-ES_tradnl" sz="2800" dirty="0" smtClean="0"/>
              <a:t> </a:t>
            </a:r>
            <a:endParaRPr lang="es-MX" sz="2800" dirty="0"/>
          </a:p>
          <a:p>
            <a:r>
              <a:rPr lang="es-ES" sz="2800" dirty="0" smtClean="0"/>
              <a:t>2,465 Trabajadores de salud </a:t>
            </a:r>
          </a:p>
          <a:p>
            <a:endParaRPr lang="es-ES" dirty="0"/>
          </a:p>
        </p:txBody>
      </p:sp>
      <p:pic>
        <p:nvPicPr>
          <p:cNvPr id="5" name="Picture 2" descr="GetAtta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46494"/>
            <a:ext cx="1600200" cy="122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30200" y="5539939"/>
            <a:ext cx="86613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 smtClean="0"/>
              <a:t>Chávez </a:t>
            </a:r>
            <a:r>
              <a:rPr lang="es-MX" sz="1600" dirty="0"/>
              <a:t>LG, Estrada CG, Estrada CR Teledermatología, un modelo de enseñanza y </a:t>
            </a:r>
          </a:p>
          <a:p>
            <a:r>
              <a:rPr lang="es-MX" sz="1600" dirty="0"/>
              <a:t>asistencia en atención primaria a la salud. Gacet Med Mex 2018;154:1-5.</a:t>
            </a:r>
          </a:p>
          <a:p>
            <a:pPr lvl="0"/>
            <a:endParaRPr lang="es-MX" sz="16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549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8-02-27 a las 6.06.43 a.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711200"/>
            <a:ext cx="76200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1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7 a las 8.24.52 a.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46" y="736600"/>
            <a:ext cx="8021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0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7 a las 6.07.49 a.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42900"/>
            <a:ext cx="84836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957" y="116903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S" sz="4000" dirty="0" smtClean="0"/>
              <a:t>Cursos trasmitidos  por telemedicina</a:t>
            </a:r>
            <a:br>
              <a:rPr lang="es-ES" sz="4000" dirty="0" smtClean="0"/>
            </a:br>
            <a:endParaRPr lang="es-ES" sz="4000" dirty="0"/>
          </a:p>
        </p:txBody>
      </p:sp>
      <p:pic>
        <p:nvPicPr>
          <p:cNvPr id="4" name="Imagen 3" descr="IMG_799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/>
          <a:stretch/>
        </p:blipFill>
        <p:spPr>
          <a:xfrm>
            <a:off x="251889" y="3924654"/>
            <a:ext cx="2161464" cy="2483070"/>
          </a:xfrm>
          <a:prstGeom prst="rect">
            <a:avLst/>
          </a:prstGeom>
        </p:spPr>
      </p:pic>
      <p:pic>
        <p:nvPicPr>
          <p:cNvPr id="6" name="Imagen 5" descr="IMG_80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8" t="24687" b="22116"/>
          <a:stretch/>
        </p:blipFill>
        <p:spPr>
          <a:xfrm>
            <a:off x="2624665" y="3924654"/>
            <a:ext cx="2789617" cy="2483070"/>
          </a:xfrm>
          <a:prstGeom prst="rect">
            <a:avLst/>
          </a:prstGeom>
        </p:spPr>
      </p:pic>
      <p:pic>
        <p:nvPicPr>
          <p:cNvPr id="7" name="Imagen 6" descr="IMG_80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3" t="16851" b="5364"/>
          <a:stretch/>
        </p:blipFill>
        <p:spPr>
          <a:xfrm>
            <a:off x="5509163" y="3905675"/>
            <a:ext cx="2910258" cy="2502049"/>
          </a:xfrm>
          <a:prstGeom prst="rect">
            <a:avLst/>
          </a:prstGeom>
        </p:spPr>
      </p:pic>
      <p:pic>
        <p:nvPicPr>
          <p:cNvPr id="8" name="Imagen 7" descr="IMG_732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6" b="20308"/>
          <a:stretch/>
        </p:blipFill>
        <p:spPr>
          <a:xfrm>
            <a:off x="1375833" y="850900"/>
            <a:ext cx="6148548" cy="26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400" y="254878"/>
            <a:ext cx="8126413" cy="914400"/>
          </a:xfrm>
          <a:solidFill>
            <a:srgbClr val="17375E"/>
          </a:solidFill>
        </p:spPr>
        <p:txBody>
          <a:bodyPr>
            <a:normAutofit/>
          </a:bodyPr>
          <a:lstStyle/>
          <a:p>
            <a:r>
              <a:rPr lang="es-ES" dirty="0" smtClean="0"/>
              <a:t>  </a:t>
            </a:r>
            <a:r>
              <a:rPr lang="es-ES" sz="3200" dirty="0" smtClean="0">
                <a:solidFill>
                  <a:srgbClr val="FFFFFF"/>
                </a:solidFill>
              </a:rPr>
              <a:t>CURSO PRESENCIAL Y POR TELEDERMA</a:t>
            </a:r>
            <a:endParaRPr lang="es-ES" sz="2400" dirty="0">
              <a:solidFill>
                <a:srgbClr val="FFFFFF"/>
              </a:solidFill>
            </a:endParaRPr>
          </a:p>
        </p:txBody>
      </p:sp>
      <p:pic>
        <p:nvPicPr>
          <p:cNvPr id="7" name="Imagen 6" descr="IMG_19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70" y="1600200"/>
            <a:ext cx="4182531" cy="31368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12900" y="4927600"/>
            <a:ext cx="1433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8</a:t>
            </a:r>
            <a:r>
              <a:rPr lang="es-ES" dirty="0" smtClean="0"/>
              <a:t>0 Asistentes 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5308600" y="4870966"/>
            <a:ext cx="326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370 Participantes en 22 </a:t>
            </a:r>
            <a:r>
              <a:rPr lang="es-ES" dirty="0" err="1" smtClean="0"/>
              <a:t>Modulos</a:t>
            </a:r>
            <a:endParaRPr lang="es-ES" dirty="0"/>
          </a:p>
        </p:txBody>
      </p:sp>
      <p:pic>
        <p:nvPicPr>
          <p:cNvPr id="10" name="Imagen 9" descr="3.Pwb-Slide show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182533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96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/>
              <a:t>EXPOSICI</a:t>
            </a:r>
            <a:r>
              <a:rPr lang="es-ES" sz="3600" dirty="0" smtClean="0"/>
              <a:t>ÓN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97000"/>
            <a:ext cx="8229600" cy="5461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ES" dirty="0" smtClean="0"/>
              <a:t> </a:t>
            </a:r>
            <a:r>
              <a:rPr lang="es-ES" dirty="0"/>
              <a:t>R</a:t>
            </a:r>
            <a:r>
              <a:rPr lang="es-ES" dirty="0" smtClean="0"/>
              <a:t>esultados del programa de capacitac</a:t>
            </a:r>
            <a:r>
              <a:rPr lang="es-ES" dirty="0" smtClean="0"/>
              <a:t>ión </a:t>
            </a:r>
            <a:r>
              <a:rPr lang="es-ES_tradnl" dirty="0" smtClean="0"/>
              <a:t>a través de</a:t>
            </a:r>
            <a:r>
              <a:rPr lang="es-ES_tradnl" dirty="0" smtClean="0"/>
              <a:t> </a:t>
            </a:r>
            <a:r>
              <a:rPr lang="es-ES_tradnl" dirty="0"/>
              <a:t>la red de telemedicina en el Estado de Guerrero</a:t>
            </a:r>
            <a:r>
              <a:rPr lang="es-MX" dirty="0"/>
              <a:t> </a:t>
            </a:r>
            <a:endParaRPr lang="es-MX" dirty="0" smtClean="0"/>
          </a:p>
          <a:p>
            <a:pPr>
              <a:lnSpc>
                <a:spcPct val="120000"/>
              </a:lnSpc>
            </a:pPr>
            <a:r>
              <a:rPr lang="es-MX" dirty="0" smtClean="0"/>
              <a:t>Cual ha sido la evoluci</a:t>
            </a:r>
            <a:r>
              <a:rPr lang="es-MX" dirty="0" smtClean="0"/>
              <a:t>ón del programa que dio origen a este sistema de enseñanza</a:t>
            </a:r>
            <a:endParaRPr lang="es-MX" dirty="0" smtClean="0"/>
          </a:p>
          <a:p>
            <a:pPr>
              <a:lnSpc>
                <a:spcPct val="120000"/>
              </a:lnSpc>
            </a:pPr>
            <a:r>
              <a:rPr lang="es-MX" dirty="0" smtClean="0"/>
              <a:t>Las bases sobre los que se fundamenta este trabajo</a:t>
            </a:r>
          </a:p>
          <a:p>
            <a:pPr>
              <a:lnSpc>
                <a:spcPct val="120000"/>
              </a:lnSpc>
            </a:pPr>
            <a:r>
              <a:rPr lang="es-MX" dirty="0"/>
              <a:t>N</a:t>
            </a:r>
            <a:r>
              <a:rPr lang="es-MX" dirty="0" smtClean="0"/>
              <a:t>uestras espectativas para el futuro. </a:t>
            </a:r>
          </a:p>
          <a:p>
            <a:pPr>
              <a:lnSpc>
                <a:spcPct val="120000"/>
              </a:lnSpc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968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4100" cy="1143000"/>
          </a:xfrm>
          <a:solidFill>
            <a:srgbClr val="17375E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s-ES" sz="3600" dirty="0" smtClean="0">
                <a:solidFill>
                  <a:srgbClr val="FFFFFF"/>
                </a:solidFill>
                <a:cs typeface="+mj-cs"/>
              </a:rPr>
              <a:t>Objetivos de </a:t>
            </a:r>
            <a:r>
              <a:rPr lang="es-ES" sz="3600" dirty="0" err="1" smtClean="0">
                <a:solidFill>
                  <a:srgbClr val="FFFFFF"/>
                </a:solidFill>
                <a:cs typeface="+mj-cs"/>
              </a:rPr>
              <a:t>Teledermatología</a:t>
            </a:r>
            <a:r>
              <a:rPr lang="es-ES" sz="3600" dirty="0" smtClean="0">
                <a:solidFill>
                  <a:srgbClr val="FFFFFF"/>
                </a:solidFill>
                <a:cs typeface="+mj-cs"/>
              </a:rPr>
              <a:t> </a:t>
            </a:r>
            <a:endParaRPr lang="es-ES" sz="3600" dirty="0">
              <a:solidFill>
                <a:srgbClr val="FFFFFF"/>
              </a:solidFill>
              <a:cs typeface="+mj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ES" sz="2800" dirty="0" smtClean="0">
                <a:cs typeface="+mn-cs"/>
              </a:rPr>
              <a:t>Capacitar al personal de salud en la identificación y manejo elemental de las dermatosis mas frecuentes</a:t>
            </a:r>
          </a:p>
          <a:p>
            <a:pPr>
              <a:defRPr/>
            </a:pPr>
            <a:r>
              <a:rPr lang="es-ES" sz="2800" dirty="0" smtClean="0">
                <a:cs typeface="+mn-cs"/>
              </a:rPr>
              <a:t>Captación de pacientes </a:t>
            </a:r>
            <a:r>
              <a:rPr lang="es-ES" sz="2800" dirty="0" smtClean="0"/>
              <a:t>con dermatosis severas</a:t>
            </a:r>
            <a:r>
              <a:rPr lang="es-ES" sz="2800" dirty="0" smtClean="0">
                <a:cs typeface="+mn-cs"/>
              </a:rPr>
              <a:t> </a:t>
            </a:r>
          </a:p>
          <a:p>
            <a:pPr>
              <a:defRPr/>
            </a:pPr>
            <a:r>
              <a:rPr lang="es-ES" sz="2800" dirty="0" smtClean="0">
                <a:cs typeface="+mn-cs"/>
              </a:rPr>
              <a:t>Promover </a:t>
            </a:r>
            <a:r>
              <a:rPr lang="es-ES" sz="2800" dirty="0" smtClean="0">
                <a:cs typeface="+mn-cs"/>
              </a:rPr>
              <a:t>la calidad de la atención dermatológica. </a:t>
            </a:r>
            <a:endParaRPr lang="es-ES" sz="2800" dirty="0">
              <a:cs typeface="+mn-cs"/>
            </a:endParaRPr>
          </a:p>
        </p:txBody>
      </p:sp>
      <p:pic>
        <p:nvPicPr>
          <p:cNvPr id="4" name="Imagen 3" descr="la f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7"/>
          <a:stretch/>
        </p:blipFill>
        <p:spPr>
          <a:xfrm>
            <a:off x="6290491" y="4057231"/>
            <a:ext cx="2311347" cy="2593734"/>
          </a:xfrm>
          <a:prstGeom prst="rect">
            <a:avLst/>
          </a:prstGeom>
        </p:spPr>
      </p:pic>
      <p:pic>
        <p:nvPicPr>
          <p:cNvPr id="5" name="Imagen 4" descr="IMG_37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57231"/>
            <a:ext cx="2593734" cy="2593734"/>
          </a:xfrm>
          <a:prstGeom prst="rect">
            <a:avLst/>
          </a:prstGeom>
        </p:spPr>
      </p:pic>
      <p:pic>
        <p:nvPicPr>
          <p:cNvPr id="6" name="Imagen 5" descr="IMG_15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511" y="4057231"/>
            <a:ext cx="2593734" cy="25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DSC049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988840"/>
            <a:ext cx="3008736" cy="4525962"/>
          </a:xfrm>
        </p:spPr>
      </p:pic>
      <p:pic>
        <p:nvPicPr>
          <p:cNvPr id="9" name="8 Marcador de contenido" descr="Penf my mj2m po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1966" t="7955" r="9055" b="6131"/>
          <a:stretch>
            <a:fillRect/>
          </a:stretch>
        </p:blipFill>
        <p:spPr>
          <a:xfrm>
            <a:off x="6300192" y="1988840"/>
            <a:ext cx="2772308" cy="4536504"/>
          </a:xfrm>
        </p:spPr>
      </p:pic>
      <p:pic>
        <p:nvPicPr>
          <p:cNvPr id="8" name="5 Marcador de contenido" descr="DSC050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988840"/>
            <a:ext cx="3008736" cy="4525962"/>
          </a:xfrm>
          <a:prstGeom prst="rect">
            <a:avLst/>
          </a:prstGeom>
        </p:spPr>
      </p:pic>
      <p:sp>
        <p:nvSpPr>
          <p:cNvPr id="10" name="9 Rectángulo redondeado"/>
          <p:cNvSpPr/>
          <p:nvPr/>
        </p:nvSpPr>
        <p:spPr>
          <a:xfrm>
            <a:off x="539552" y="3501008"/>
            <a:ext cx="1911548" cy="3600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 redondeado"/>
          <p:cNvSpPr/>
          <p:nvPr/>
        </p:nvSpPr>
        <p:spPr>
          <a:xfrm>
            <a:off x="6732240" y="3573016"/>
            <a:ext cx="1675160" cy="3600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Rectángulo redondeado"/>
          <p:cNvSpPr/>
          <p:nvPr/>
        </p:nvSpPr>
        <p:spPr>
          <a:xfrm>
            <a:off x="3635896" y="3861048"/>
            <a:ext cx="1863204" cy="3600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Manejo de </a:t>
            </a:r>
            <a:r>
              <a:rPr lang="es-ES" dirty="0" smtClean="0"/>
              <a:t>dermatosis severas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915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r actin sever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4" r="25763"/>
          <a:stretch>
            <a:fillRect/>
          </a:stretch>
        </p:blipFill>
        <p:spPr>
          <a:xfrm>
            <a:off x="565150" y="44450"/>
            <a:ext cx="4294188" cy="54006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3" name="Picture 3" descr="Pr actiìnic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44450"/>
            <a:ext cx="42037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374650" y="5732463"/>
            <a:ext cx="4197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000">
                <a:solidFill>
                  <a:schemeClr val="tx1"/>
                </a:solidFill>
                <a:latin typeface="Cambria" charset="0"/>
                <a:ea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mbri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mbri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mbri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mbria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defRPr sz="2000">
                <a:solidFill>
                  <a:schemeClr val="tx1"/>
                </a:solidFill>
                <a:latin typeface="Cambria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748560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Cambria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Cambria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Cambria" charset="0"/>
                <a:ea typeface="ＭＳ Ｐゴシック" charset="0"/>
              </a:defRPr>
            </a:lvl9pPr>
          </a:lstStyle>
          <a:p>
            <a:r>
              <a:rPr lang="es-MX" sz="2000" b="1">
                <a:latin typeface="Arial" charset="0"/>
              </a:rPr>
              <a:t>MEJORAR SU CALIDAD DE VIDA</a:t>
            </a:r>
          </a:p>
        </p:txBody>
      </p:sp>
      <p:sp>
        <p:nvSpPr>
          <p:cNvPr id="5" name="9 Rectángulo redondeado"/>
          <p:cNvSpPr/>
          <p:nvPr/>
        </p:nvSpPr>
        <p:spPr>
          <a:xfrm>
            <a:off x="1403152" y="1545208"/>
            <a:ext cx="2724348" cy="3600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9 Rectángulo redondeado"/>
          <p:cNvSpPr/>
          <p:nvPr/>
        </p:nvSpPr>
        <p:spPr>
          <a:xfrm>
            <a:off x="5860852" y="1723256"/>
            <a:ext cx="2724348" cy="3600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878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651" y="-126999"/>
            <a:ext cx="9143999" cy="1066801"/>
          </a:xfrm>
        </p:spPr>
        <p:txBody>
          <a:bodyPr>
            <a:noAutofit/>
          </a:bodyPr>
          <a:lstStyle/>
          <a:p>
            <a:pPr algn="l"/>
            <a:r>
              <a:rPr lang="es-ES" sz="2800" dirty="0" smtClean="0">
                <a:latin typeface="Arial"/>
                <a:cs typeface="Arial"/>
              </a:rPr>
              <a:t>Investigación </a:t>
            </a:r>
            <a:r>
              <a:rPr lang="es-ES" sz="2800" dirty="0" smtClean="0">
                <a:latin typeface="Arial"/>
                <a:cs typeface="Arial"/>
              </a:rPr>
              <a:t> dermatol</a:t>
            </a:r>
            <a:r>
              <a:rPr lang="es-ES" sz="2800" dirty="0" smtClean="0">
                <a:latin typeface="Arial"/>
                <a:cs typeface="Arial"/>
              </a:rPr>
              <a:t>ó</a:t>
            </a:r>
            <a:r>
              <a:rPr lang="es-ES" sz="2800" dirty="0" smtClean="0">
                <a:latin typeface="Arial"/>
                <a:cs typeface="Arial"/>
              </a:rPr>
              <a:t>gica en salud </a:t>
            </a:r>
            <a:endParaRPr lang="es-ES" sz="2800" dirty="0"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9651" y="776801"/>
            <a:ext cx="8595360" cy="6135729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</a:pPr>
            <a:r>
              <a:rPr lang="es-ES_tradnl" sz="1600" dirty="0">
                <a:latin typeface="Calibri"/>
                <a:cs typeface="Calibri"/>
              </a:rPr>
              <a:t>Estrada R, Chávez G, Pérez A, Arenas R.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Pitiriasis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versicolor</a:t>
            </a:r>
            <a:r>
              <a:rPr lang="es-ES_tradnl" sz="1600" dirty="0">
                <a:latin typeface="Calibri"/>
                <a:cs typeface="Calibri"/>
              </a:rPr>
              <a:t>, una sencilla modalidad terapéutica.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Dermatol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Rev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Mex</a:t>
            </a:r>
            <a:r>
              <a:rPr lang="es-ES_tradnl" sz="1600" dirty="0">
                <a:latin typeface="Calibri"/>
                <a:cs typeface="Calibri"/>
              </a:rPr>
              <a:t>. 1991;35(2</a:t>
            </a:r>
            <a:r>
              <a:rPr lang="es-ES_tradnl" sz="1600" dirty="0" smtClean="0">
                <a:latin typeface="Calibri"/>
                <a:cs typeface="Calibri"/>
              </a:rPr>
              <a:t>)</a:t>
            </a:r>
            <a:endParaRPr lang="es-MX" sz="1600" dirty="0">
              <a:latin typeface="Calibri"/>
              <a:cs typeface="Calibri"/>
            </a:endParaRPr>
          </a:p>
          <a:p>
            <a:pPr lvl="0">
              <a:lnSpc>
                <a:spcPct val="90000"/>
              </a:lnSpc>
            </a:pPr>
            <a:r>
              <a:rPr lang="es-ES_tradnl" sz="1600" dirty="0" smtClean="0">
                <a:latin typeface="Calibri"/>
                <a:cs typeface="Calibri"/>
              </a:rPr>
              <a:t>Chávez </a:t>
            </a:r>
            <a:r>
              <a:rPr lang="es-ES_tradnl" sz="1600" dirty="0">
                <a:latin typeface="Calibri"/>
                <a:cs typeface="Calibri"/>
              </a:rPr>
              <a:t>G, Arenas R, Pérez A, Torres B, Estrada R.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Micetomas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eumicéticos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por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Madurella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mycetomatis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. </a:t>
            </a:r>
            <a:r>
              <a:rPr lang="es-ES_tradnl" sz="1600" dirty="0">
                <a:latin typeface="Calibri"/>
                <a:cs typeface="Calibri"/>
              </a:rPr>
              <a:t>Informe de seis casos.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Rev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Iberoam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Micol</a:t>
            </a:r>
            <a:r>
              <a:rPr lang="es-ES_tradnl" sz="1600" dirty="0">
                <a:latin typeface="Calibri"/>
                <a:cs typeface="Calibri"/>
              </a:rPr>
              <a:t>.1998;15:93-96.</a:t>
            </a:r>
            <a:endParaRPr lang="es-MX" sz="1600" dirty="0">
              <a:latin typeface="Calibri"/>
              <a:cs typeface="Calibri"/>
            </a:endParaRPr>
          </a:p>
          <a:p>
            <a:pPr lvl="0">
              <a:lnSpc>
                <a:spcPct val="90000"/>
              </a:lnSpc>
            </a:pPr>
            <a:r>
              <a:rPr lang="es-ES_tradnl" sz="1600" dirty="0">
                <a:latin typeface="Calibri"/>
                <a:cs typeface="Calibri"/>
              </a:rPr>
              <a:t>Estrada R, Chávez G, </a:t>
            </a:r>
            <a:r>
              <a:rPr lang="es-ES_tradnl" sz="1600" dirty="0" err="1">
                <a:latin typeface="Calibri"/>
                <a:cs typeface="Calibri"/>
              </a:rPr>
              <a:t>Bonifaz</a:t>
            </a:r>
            <a:r>
              <a:rPr lang="es-ES_tradnl" sz="1600" dirty="0">
                <a:latin typeface="Calibri"/>
                <a:cs typeface="Calibri"/>
              </a:rPr>
              <a:t> A, et al. Estudio </a:t>
            </a:r>
            <a:r>
              <a:rPr lang="es-ES_tradnl" sz="1600" dirty="0" err="1">
                <a:latin typeface="Calibri"/>
                <a:cs typeface="Calibri"/>
              </a:rPr>
              <a:t>multicéntrico</a:t>
            </a:r>
            <a:r>
              <a:rPr lang="es-ES_tradnl" sz="1600" dirty="0">
                <a:latin typeface="Calibri"/>
                <a:cs typeface="Calibri"/>
              </a:rPr>
              <a:t> comparativo doble ciego, entre </a:t>
            </a:r>
            <a:r>
              <a:rPr lang="es-ES_tradnl" sz="1600" dirty="0" err="1">
                <a:latin typeface="Calibri"/>
                <a:cs typeface="Calibri"/>
              </a:rPr>
              <a:t>ciclopiroxolamina</a:t>
            </a:r>
            <a:r>
              <a:rPr lang="es-ES_tradnl" sz="1600" dirty="0">
                <a:latin typeface="Calibri"/>
                <a:cs typeface="Calibri"/>
              </a:rPr>
              <a:t> crema 1% y </a:t>
            </a:r>
            <a:r>
              <a:rPr lang="es-ES_tradnl" sz="1600" dirty="0" err="1">
                <a:latin typeface="Calibri"/>
                <a:cs typeface="Calibri"/>
              </a:rPr>
              <a:t>clotrimazol</a:t>
            </a:r>
            <a:r>
              <a:rPr lang="es-ES_tradnl" sz="1600" dirty="0">
                <a:latin typeface="Calibri"/>
                <a:cs typeface="Calibri"/>
              </a:rPr>
              <a:t> crema 1% en 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tiña de los pies</a:t>
            </a:r>
            <a:r>
              <a:rPr lang="es-ES_tradnl" sz="1600" dirty="0">
                <a:latin typeface="Calibri"/>
                <a:cs typeface="Calibri"/>
              </a:rPr>
              <a:t>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Dermatol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Rev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Mex</a:t>
            </a:r>
            <a:r>
              <a:rPr lang="es-ES_tradnl" sz="1600" dirty="0">
                <a:latin typeface="Calibri"/>
                <a:cs typeface="Calibri"/>
              </a:rPr>
              <a:t>. 1998;42(5):195-202.</a:t>
            </a:r>
            <a:endParaRPr lang="es-MX" sz="1600" dirty="0">
              <a:latin typeface="Calibri"/>
              <a:cs typeface="Calibri"/>
            </a:endParaRPr>
          </a:p>
          <a:p>
            <a:pPr lvl="0">
              <a:lnSpc>
                <a:spcPct val="90000"/>
              </a:lnSpc>
            </a:pPr>
            <a:r>
              <a:rPr lang="es-ES_tradnl" sz="1600" dirty="0" err="1" smtClean="0">
                <a:latin typeface="Calibri"/>
                <a:cs typeface="Calibri"/>
              </a:rPr>
              <a:t>Chavez</a:t>
            </a:r>
            <a:r>
              <a:rPr lang="es-ES_tradnl" sz="1600" dirty="0" err="1">
                <a:latin typeface="Calibri"/>
                <a:cs typeface="Calibri"/>
              </a:rPr>
              <a:t>-Lopez</a:t>
            </a:r>
            <a:r>
              <a:rPr lang="es-ES_tradnl" sz="1600" dirty="0">
                <a:latin typeface="Calibri"/>
                <a:cs typeface="Calibri"/>
              </a:rPr>
              <a:t> G.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Esporotricosis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, cuadro clínico, diagnóstico y tratamiento</a:t>
            </a:r>
            <a:r>
              <a:rPr lang="es-ES_tradnl" sz="1600" dirty="0">
                <a:latin typeface="Calibri"/>
                <a:cs typeface="Calibri"/>
              </a:rPr>
              <a:t>. </a:t>
            </a:r>
            <a:r>
              <a:rPr lang="es-ES_tradnl" sz="1600" dirty="0" err="1">
                <a:latin typeface="Calibri"/>
                <a:cs typeface="Calibri"/>
              </a:rPr>
              <a:t>Cap</a:t>
            </a:r>
            <a:r>
              <a:rPr lang="es-ES_tradnl" sz="1600" dirty="0">
                <a:latin typeface="Calibri"/>
                <a:cs typeface="Calibri"/>
              </a:rPr>
              <a:t> 21:187-190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. UNAM.</a:t>
            </a:r>
            <a:r>
              <a:rPr lang="es-ES_tradnl" sz="1600" dirty="0">
                <a:latin typeface="Calibri"/>
                <a:cs typeface="Calibri"/>
              </a:rPr>
              <a:t>. </a:t>
            </a:r>
            <a:r>
              <a:rPr lang="es-ES_tradnl" sz="1600" dirty="0" err="1">
                <a:latin typeface="Calibri"/>
                <a:cs typeface="Calibri"/>
              </a:rPr>
              <a:t>Mendez</a:t>
            </a:r>
            <a:r>
              <a:rPr lang="es-ES_tradnl" sz="1600" dirty="0">
                <a:latin typeface="Calibri"/>
                <a:cs typeface="Calibri"/>
              </a:rPr>
              <a:t>-Tovar LJ, </a:t>
            </a:r>
            <a:r>
              <a:rPr lang="es-ES_tradnl" sz="1600" dirty="0" err="1">
                <a:latin typeface="Calibri"/>
                <a:cs typeface="Calibri"/>
              </a:rPr>
              <a:t>Lopez</a:t>
            </a:r>
            <a:r>
              <a:rPr lang="es-ES_tradnl" sz="1600" dirty="0">
                <a:latin typeface="Calibri"/>
                <a:cs typeface="Calibri"/>
              </a:rPr>
              <a:t>-Martínez R, </a:t>
            </a:r>
            <a:r>
              <a:rPr lang="es-ES_tradnl" sz="1600" dirty="0" err="1">
                <a:latin typeface="Calibri"/>
                <a:cs typeface="Calibri"/>
              </a:rPr>
              <a:t>Hernandez-Hernandez</a:t>
            </a:r>
            <a:r>
              <a:rPr lang="es-ES_tradnl" sz="1600" dirty="0">
                <a:latin typeface="Calibri"/>
                <a:cs typeface="Calibri"/>
              </a:rPr>
              <a:t> F. 2002. </a:t>
            </a:r>
            <a:r>
              <a:rPr lang="es-ES_tradnl" sz="1600" dirty="0" err="1">
                <a:latin typeface="Calibri"/>
                <a:cs typeface="Calibri"/>
              </a:rPr>
              <a:t>Mexico</a:t>
            </a:r>
            <a:r>
              <a:rPr lang="es-ES_tradnl" sz="1600" dirty="0">
                <a:latin typeface="Calibri"/>
                <a:cs typeface="Calibri"/>
              </a:rPr>
              <a:t> DF</a:t>
            </a:r>
            <a:endParaRPr lang="es-MX" sz="1600" dirty="0">
              <a:latin typeface="Calibri"/>
              <a:cs typeface="Calibri"/>
            </a:endParaRPr>
          </a:p>
          <a:p>
            <a:pPr lvl="0">
              <a:lnSpc>
                <a:spcPct val="90000"/>
              </a:lnSpc>
            </a:pPr>
            <a:r>
              <a:rPr lang="es-ES_tradnl" sz="1600" dirty="0">
                <a:latin typeface="Calibri"/>
                <a:cs typeface="Calibri"/>
              </a:rPr>
              <a:t>Chávez G, Estrada R, </a:t>
            </a:r>
            <a:r>
              <a:rPr lang="es-ES_tradnl" sz="1600" dirty="0" err="1">
                <a:latin typeface="Calibri"/>
                <a:cs typeface="Calibri"/>
              </a:rPr>
              <a:t>Bonifaz</a:t>
            </a:r>
            <a:r>
              <a:rPr lang="es-ES_tradnl" sz="1600" dirty="0">
                <a:latin typeface="Calibri"/>
                <a:cs typeface="Calibri"/>
              </a:rPr>
              <a:t> A. 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Perianal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actinomycetoma</a:t>
            </a:r>
            <a:r>
              <a:rPr lang="es-ES_tradnl" sz="1600" dirty="0">
                <a:latin typeface="Calibri"/>
                <a:cs typeface="Calibri"/>
              </a:rPr>
              <a:t>, </a:t>
            </a:r>
            <a:r>
              <a:rPr lang="es-ES_tradnl" sz="1600" dirty="0" err="1">
                <a:latin typeface="Calibri"/>
                <a:cs typeface="Calibri"/>
              </a:rPr>
              <a:t>experience</a:t>
            </a:r>
            <a:r>
              <a:rPr lang="es-ES_tradnl" sz="1600" dirty="0">
                <a:latin typeface="Calibri"/>
                <a:cs typeface="Calibri"/>
              </a:rPr>
              <a:t> of 20 cases.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Int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J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Dermatol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. </a:t>
            </a:r>
            <a:r>
              <a:rPr lang="es-ES_tradnl" sz="1600" dirty="0">
                <a:latin typeface="Calibri"/>
                <a:cs typeface="Calibri"/>
              </a:rPr>
              <a:t>2002;41:491-</a:t>
            </a:r>
            <a:r>
              <a:rPr lang="es-ES_tradnl" sz="1600" dirty="0" smtClean="0">
                <a:latin typeface="Calibri"/>
                <a:cs typeface="Calibri"/>
              </a:rPr>
              <a:t>493</a:t>
            </a:r>
          </a:p>
          <a:p>
            <a:pPr lvl="0">
              <a:lnSpc>
                <a:spcPct val="90000"/>
              </a:lnSpc>
            </a:pPr>
            <a:r>
              <a:rPr lang="es-ES_tradnl" sz="1600" dirty="0">
                <a:latin typeface="Calibri"/>
                <a:cs typeface="Calibri"/>
              </a:rPr>
              <a:t>Estrada-</a:t>
            </a:r>
            <a:r>
              <a:rPr lang="es-ES_tradnl" sz="1600" dirty="0" err="1">
                <a:latin typeface="Calibri"/>
                <a:cs typeface="Calibri"/>
              </a:rPr>
              <a:t>Chavez</a:t>
            </a:r>
            <a:r>
              <a:rPr lang="es-ES_tradnl" sz="1600" dirty="0">
                <a:latin typeface="Calibri"/>
                <a:cs typeface="Calibri"/>
              </a:rPr>
              <a:t> GE, Vega </a:t>
            </a:r>
            <a:r>
              <a:rPr lang="es-ES_tradnl" sz="1600" dirty="0" err="1">
                <a:latin typeface="Calibri"/>
                <a:cs typeface="Calibri"/>
              </a:rPr>
              <a:t>Memije</a:t>
            </a:r>
            <a:r>
              <a:rPr lang="es-ES_tradnl" sz="1600" dirty="0">
                <a:latin typeface="Calibri"/>
                <a:cs typeface="Calibri"/>
              </a:rPr>
              <a:t> ME, Arenas </a:t>
            </a:r>
            <a:r>
              <a:rPr lang="es-ES_tradnl" sz="1600" dirty="0" err="1">
                <a:latin typeface="Calibri"/>
                <a:cs typeface="Calibri"/>
              </a:rPr>
              <a:t>R,Chavez</a:t>
            </a:r>
            <a:r>
              <a:rPr lang="es-ES_tradnl" sz="1600" dirty="0">
                <a:latin typeface="Calibri"/>
                <a:cs typeface="Calibri"/>
              </a:rPr>
              <a:t>-López G, Estrada CR. </a:t>
            </a:r>
            <a:r>
              <a:rPr lang="es-ES_tradnl" sz="1600" dirty="0" err="1">
                <a:latin typeface="Calibri"/>
                <a:cs typeface="Calibri"/>
              </a:rPr>
              <a:t>Fernandez</a:t>
            </a:r>
            <a:r>
              <a:rPr lang="es-ES_tradnl" sz="1600" dirty="0">
                <a:latin typeface="Calibri"/>
                <a:cs typeface="Calibri"/>
              </a:rPr>
              <a:t> R et Al.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Eumycotic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Mycetoma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caused</a:t>
            </a:r>
            <a:r>
              <a:rPr lang="es-ES_tradnl" sz="1600" dirty="0"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by</a:t>
            </a:r>
            <a:r>
              <a:rPr lang="es-ES_tradnl" sz="1600" dirty="0"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Madurella</a:t>
            </a:r>
            <a:r>
              <a:rPr lang="es-ES_tradnl" sz="1600" dirty="0"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Mycetomatis</a:t>
            </a:r>
            <a:r>
              <a:rPr lang="es-ES_tradnl" sz="1600" dirty="0"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succesfully</a:t>
            </a:r>
            <a:r>
              <a:rPr lang="es-ES_tradnl" sz="1600" dirty="0"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treated</a:t>
            </a:r>
            <a:r>
              <a:rPr lang="es-ES_tradnl" sz="1600" dirty="0"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with</a:t>
            </a:r>
            <a:r>
              <a:rPr lang="es-ES_tradnl" sz="1600" dirty="0"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antifugals</a:t>
            </a:r>
            <a:r>
              <a:rPr lang="es-ES_tradnl" sz="1600" dirty="0">
                <a:latin typeface="Calibri"/>
                <a:cs typeface="Calibri"/>
              </a:rPr>
              <a:t>, </a:t>
            </a:r>
            <a:r>
              <a:rPr lang="es-ES_tradnl" sz="1600" dirty="0" err="1">
                <a:latin typeface="Calibri"/>
                <a:cs typeface="Calibri"/>
              </a:rPr>
              <a:t>surgery</a:t>
            </a:r>
            <a:r>
              <a:rPr lang="es-ES_tradnl" sz="1600" dirty="0">
                <a:latin typeface="Calibri"/>
                <a:cs typeface="Calibri"/>
              </a:rPr>
              <a:t>, and </a:t>
            </a:r>
            <a:r>
              <a:rPr lang="es-ES_tradnl" sz="1600" dirty="0" err="1">
                <a:latin typeface="Calibri"/>
                <a:cs typeface="Calibri"/>
              </a:rPr>
              <a:t>topical</a:t>
            </a:r>
            <a:r>
              <a:rPr lang="es-ES_tradnl" sz="1600" dirty="0"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negative</a:t>
            </a:r>
            <a:r>
              <a:rPr lang="es-ES_tradnl" sz="1600" dirty="0"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pressure</a:t>
            </a:r>
            <a:r>
              <a:rPr lang="es-ES_tradnl" sz="1600" dirty="0">
                <a:latin typeface="Calibri"/>
                <a:cs typeface="Calibri"/>
              </a:rPr>
              <a:t> </a:t>
            </a:r>
            <a:r>
              <a:rPr lang="es-ES_tradnl" sz="1600" dirty="0" err="1">
                <a:latin typeface="Calibri"/>
                <a:cs typeface="Calibri"/>
              </a:rPr>
              <a:t>therapy</a:t>
            </a:r>
            <a:r>
              <a:rPr lang="es-ES_tradnl" sz="1600" dirty="0">
                <a:latin typeface="Calibri"/>
                <a:cs typeface="Calibri"/>
              </a:rPr>
              <a:t>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Int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J Dermatol</a:t>
            </a:r>
            <a:r>
              <a:rPr lang="es-ES_tradnl" sz="1600" dirty="0">
                <a:latin typeface="Calibri"/>
                <a:cs typeface="Calibri"/>
              </a:rPr>
              <a:t>.2009;48:401-403</a:t>
            </a:r>
            <a:endParaRPr lang="es-MX" sz="1600" dirty="0">
              <a:latin typeface="Calibri"/>
              <a:cs typeface="Calibri"/>
            </a:endParaRPr>
          </a:p>
          <a:p>
            <a:pPr lvl="0">
              <a:lnSpc>
                <a:spcPct val="90000"/>
              </a:lnSpc>
            </a:pPr>
            <a:r>
              <a:rPr lang="es-ES_tradnl" sz="1600" dirty="0">
                <a:latin typeface="Calibri"/>
                <a:cs typeface="Calibri"/>
              </a:rPr>
              <a:t> Estrada R, Chávez-</a:t>
            </a:r>
            <a:r>
              <a:rPr lang="es-ES_tradnl" sz="1600" dirty="0" err="1">
                <a:latin typeface="Calibri"/>
                <a:cs typeface="Calibri"/>
              </a:rPr>
              <a:t>Lopez</a:t>
            </a:r>
            <a:r>
              <a:rPr lang="es-ES_tradnl" sz="1600" dirty="0">
                <a:latin typeface="Calibri"/>
                <a:cs typeface="Calibri"/>
              </a:rPr>
              <a:t> G, Estrada-</a:t>
            </a:r>
            <a:r>
              <a:rPr lang="es-ES_tradnl" sz="1600" dirty="0" err="1">
                <a:latin typeface="Calibri"/>
                <a:cs typeface="Calibri"/>
              </a:rPr>
              <a:t>Chavez</a:t>
            </a:r>
            <a:r>
              <a:rPr lang="es-ES_tradnl" sz="1600" dirty="0">
                <a:latin typeface="Calibri"/>
                <a:cs typeface="Calibri"/>
              </a:rPr>
              <a:t> G, et Al.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Eumycetoma</a:t>
            </a:r>
            <a:r>
              <a:rPr lang="es-ES_tradnl" sz="1600" dirty="0">
                <a:latin typeface="Calibri"/>
                <a:cs typeface="Calibri"/>
              </a:rPr>
              <a:t>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Clinics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in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Dermatol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. </a:t>
            </a:r>
            <a:r>
              <a:rPr lang="es-ES_tradnl" sz="1600" b="1" u="sng" dirty="0">
                <a:latin typeface="Calibri"/>
                <a:cs typeface="Calibri"/>
              </a:rPr>
              <a:t>2012</a:t>
            </a:r>
            <a:r>
              <a:rPr lang="es-ES_tradnl" sz="1600" dirty="0">
                <a:latin typeface="Calibri"/>
                <a:cs typeface="Calibri"/>
              </a:rPr>
              <a:t>, 30(4);389-396.</a:t>
            </a:r>
            <a:endParaRPr lang="es-MX" sz="16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s-ES_tradnl" sz="1600" dirty="0" err="1" smtClean="0">
                <a:latin typeface="Calibri"/>
                <a:cs typeface="Calibri"/>
              </a:rPr>
              <a:t>ºChávez</a:t>
            </a:r>
            <a:r>
              <a:rPr lang="es-ES_tradnl" sz="1600" dirty="0" smtClean="0">
                <a:latin typeface="Calibri"/>
                <a:cs typeface="Calibri"/>
              </a:rPr>
              <a:t> </a:t>
            </a:r>
            <a:r>
              <a:rPr lang="es-ES_tradnl" sz="1600" dirty="0">
                <a:latin typeface="Calibri"/>
                <a:cs typeface="Calibri"/>
              </a:rPr>
              <a:t>LG, Estrada CR, Estrada </a:t>
            </a:r>
            <a:r>
              <a:rPr lang="es-ES_tradnl" sz="1600" dirty="0" err="1">
                <a:latin typeface="Calibri"/>
                <a:cs typeface="Calibri"/>
              </a:rPr>
              <a:t>ChG</a:t>
            </a:r>
            <a:r>
              <a:rPr lang="es-ES_tradnl" sz="1600" dirty="0">
                <a:latin typeface="Calibri"/>
                <a:cs typeface="Calibri"/>
              </a:rPr>
              <a:t>, Moreno CG.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Cromoblastomicosis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y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micetoma</a:t>
            </a:r>
            <a:r>
              <a:rPr lang="es-ES_tradnl" sz="1600" dirty="0">
                <a:latin typeface="Calibri"/>
                <a:cs typeface="Calibri"/>
              </a:rPr>
              <a:t>. Informe de un caso por presentación simultanea de </a:t>
            </a:r>
            <a:r>
              <a:rPr lang="es-ES_tradnl" sz="1600" i="1" dirty="0">
                <a:latin typeface="Calibri"/>
                <a:cs typeface="Calibri"/>
              </a:rPr>
              <a:t>Fonseca </a:t>
            </a:r>
            <a:r>
              <a:rPr lang="es-ES_tradnl" sz="1600" i="1" dirty="0" err="1">
                <a:latin typeface="Calibri"/>
                <a:cs typeface="Calibri"/>
              </a:rPr>
              <a:t>predrosoi</a:t>
            </a:r>
            <a:r>
              <a:rPr lang="es-ES_tradnl" sz="1600" i="1" dirty="0">
                <a:latin typeface="Calibri"/>
                <a:cs typeface="Calibri"/>
              </a:rPr>
              <a:t> y </a:t>
            </a:r>
            <a:r>
              <a:rPr lang="es-ES_tradnl" sz="1600" i="1" dirty="0" err="1">
                <a:latin typeface="Calibri"/>
                <a:cs typeface="Calibri"/>
              </a:rPr>
              <a:t>Nocardia</a:t>
            </a:r>
            <a:r>
              <a:rPr lang="es-ES_tradnl" sz="1600" i="1" dirty="0">
                <a:latin typeface="Calibri"/>
                <a:cs typeface="Calibri"/>
              </a:rPr>
              <a:t> </a:t>
            </a:r>
            <a:r>
              <a:rPr lang="es-ES_tradnl" sz="1600" i="1" dirty="0" err="1">
                <a:latin typeface="Calibri"/>
                <a:cs typeface="Calibri"/>
              </a:rPr>
              <a:t>brasiliensis</a:t>
            </a:r>
            <a:r>
              <a:rPr lang="es-ES_tradnl" sz="1600" dirty="0">
                <a:latin typeface="Calibri"/>
                <a:cs typeface="Calibri"/>
              </a:rPr>
              <a:t>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Dermatol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Cosm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Med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Quiriru</a:t>
            </a:r>
            <a:r>
              <a:rPr lang="es-ES_tradnl" sz="1600" dirty="0">
                <a:latin typeface="Calibri"/>
                <a:cs typeface="Calibri"/>
              </a:rPr>
              <a:t>r.2014;12(4):268-271</a:t>
            </a:r>
            <a:r>
              <a:rPr lang="es-ES_tradnl" sz="1600" dirty="0" smtClean="0">
                <a:latin typeface="Calibri"/>
                <a:cs typeface="Calibri"/>
              </a:rPr>
              <a:t>.</a:t>
            </a:r>
          </a:p>
          <a:p>
            <a:pPr lvl="0">
              <a:lnSpc>
                <a:spcPct val="90000"/>
              </a:lnSpc>
            </a:pPr>
            <a:r>
              <a:rPr lang="es-ES_tradnl" sz="1600" dirty="0" err="1">
                <a:latin typeface="Calibri"/>
                <a:cs typeface="Calibri"/>
              </a:rPr>
              <a:t>Lopez-Martinez</a:t>
            </a:r>
            <a:r>
              <a:rPr lang="es-ES_tradnl" sz="1600" dirty="0">
                <a:latin typeface="Calibri"/>
                <a:cs typeface="Calibri"/>
              </a:rPr>
              <a:t> R, </a:t>
            </a:r>
            <a:r>
              <a:rPr lang="es-ES_tradnl" sz="1600" dirty="0" err="1">
                <a:latin typeface="Calibri"/>
                <a:cs typeface="Calibri"/>
              </a:rPr>
              <a:t>Hernandez-Hernandez</a:t>
            </a:r>
            <a:r>
              <a:rPr lang="es-ES_tradnl" sz="1600" dirty="0">
                <a:latin typeface="Calibri"/>
                <a:cs typeface="Calibri"/>
              </a:rPr>
              <a:t> F, </a:t>
            </a:r>
            <a:r>
              <a:rPr lang="es-ES_tradnl" sz="1600" dirty="0" err="1">
                <a:latin typeface="Calibri"/>
                <a:cs typeface="Calibri"/>
              </a:rPr>
              <a:t>Mendez</a:t>
            </a:r>
            <a:r>
              <a:rPr lang="es-ES_tradnl" sz="1600" dirty="0">
                <a:latin typeface="Calibri"/>
                <a:cs typeface="Calibri"/>
              </a:rPr>
              <a:t> Tovar LJ, Manzano-</a:t>
            </a:r>
            <a:r>
              <a:rPr lang="es-ES_tradnl" sz="1600" dirty="0" err="1">
                <a:latin typeface="Calibri"/>
                <a:cs typeface="Calibri"/>
              </a:rPr>
              <a:t>Gayosso</a:t>
            </a:r>
            <a:r>
              <a:rPr lang="es-ES_tradnl" sz="1600" dirty="0">
                <a:latin typeface="Calibri"/>
                <a:cs typeface="Calibri"/>
              </a:rPr>
              <a:t> P, </a:t>
            </a:r>
            <a:r>
              <a:rPr lang="es-ES_tradnl" sz="1600" dirty="0" err="1">
                <a:latin typeface="Calibri"/>
                <a:cs typeface="Calibri"/>
              </a:rPr>
              <a:t>Bonifaz</a:t>
            </a:r>
            <a:r>
              <a:rPr lang="es-ES_tradnl" sz="1600" dirty="0">
                <a:latin typeface="Calibri"/>
                <a:cs typeface="Calibri"/>
              </a:rPr>
              <a:t> A, Arenas R, Padilla-</a:t>
            </a:r>
            <a:r>
              <a:rPr lang="es-ES_tradnl" sz="1600" dirty="0" err="1">
                <a:latin typeface="Calibri"/>
                <a:cs typeface="Calibri"/>
              </a:rPr>
              <a:t>Desgarennes</a:t>
            </a:r>
            <a:r>
              <a:rPr lang="es-ES_tradnl" sz="1600" dirty="0">
                <a:latin typeface="Calibri"/>
                <a:cs typeface="Calibri"/>
              </a:rPr>
              <a:t> M del C, Estrada R, Chávez G. </a:t>
            </a:r>
            <a:r>
              <a:rPr lang="es-ES_tradnl" sz="1600" dirty="0" err="1">
                <a:solidFill>
                  <a:srgbClr val="FF0000"/>
                </a:solidFill>
                <a:latin typeface="Calibri"/>
                <a:cs typeface="Calibri"/>
              </a:rPr>
              <a:t>Paracoccidioidomycoses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 in </a:t>
            </a:r>
            <a:r>
              <a:rPr lang="es-ES_tradnl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Mexico</a:t>
            </a:r>
            <a:r>
              <a:rPr lang="es-ES_tradnl" sz="1600" dirty="0" smtClean="0">
                <a:latin typeface="Calibri"/>
                <a:cs typeface="Calibri"/>
              </a:rPr>
              <a:t>: </a:t>
            </a:r>
            <a:r>
              <a:rPr lang="es-ES_tradnl" sz="1600" dirty="0" err="1">
                <a:latin typeface="Calibri"/>
                <a:cs typeface="Calibri"/>
              </a:rPr>
              <a:t>clinical</a:t>
            </a:r>
            <a:r>
              <a:rPr lang="es-ES_tradnl" sz="1600" dirty="0">
                <a:latin typeface="Calibri"/>
                <a:cs typeface="Calibri"/>
              </a:rPr>
              <a:t> and </a:t>
            </a:r>
            <a:r>
              <a:rPr lang="es-ES_tradnl" sz="1600" dirty="0" err="1">
                <a:latin typeface="Calibri"/>
                <a:cs typeface="Calibri"/>
              </a:rPr>
              <a:t>epidemioloical</a:t>
            </a:r>
            <a:r>
              <a:rPr lang="es-ES_tradnl" sz="1600" dirty="0">
                <a:latin typeface="Calibri"/>
                <a:cs typeface="Calibri"/>
              </a:rPr>
              <a:t> date </a:t>
            </a:r>
            <a:r>
              <a:rPr lang="es-ES_tradnl" sz="1600" dirty="0" err="1">
                <a:latin typeface="Calibri"/>
                <a:cs typeface="Calibri"/>
              </a:rPr>
              <a:t>from</a:t>
            </a:r>
            <a:r>
              <a:rPr lang="es-ES_tradnl" sz="1600" dirty="0">
                <a:latin typeface="Calibri"/>
                <a:cs typeface="Calibri"/>
              </a:rPr>
              <a:t> 93 new cases(1972-</a:t>
            </a:r>
            <a:r>
              <a:rPr lang="es-ES_tradnl" sz="1600" dirty="0" smtClean="0">
                <a:latin typeface="Calibri"/>
                <a:cs typeface="Calibri"/>
              </a:rPr>
              <a:t>2012)</a:t>
            </a:r>
            <a:r>
              <a:rPr lang="es-ES_tradnl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Mycosis</a:t>
            </a:r>
            <a:r>
              <a:rPr lang="es-ES_tradnl" sz="1600" dirty="0" smtClean="0">
                <a:latin typeface="Calibri"/>
                <a:cs typeface="Calibri"/>
              </a:rPr>
              <a:t> .</a:t>
            </a:r>
            <a:r>
              <a:rPr lang="es-ES_tradnl" sz="1600" dirty="0">
                <a:latin typeface="Calibri"/>
                <a:cs typeface="Calibri"/>
              </a:rPr>
              <a:t>2014;57(9):525-30.</a:t>
            </a:r>
            <a:endParaRPr lang="es-MX" sz="1600" dirty="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</a:pPr>
            <a:r>
              <a:rPr lang="en-US" sz="1600" dirty="0" smtClean="0">
                <a:latin typeface="Calibri"/>
                <a:cs typeface="Calibri"/>
              </a:rPr>
              <a:t>Chavez</a:t>
            </a:r>
            <a:r>
              <a:rPr lang="en-US" sz="1600" dirty="0">
                <a:latin typeface="Calibri"/>
                <a:cs typeface="Calibri"/>
              </a:rPr>
              <a:t>-</a:t>
            </a:r>
            <a:r>
              <a:rPr lang="en-US" sz="1600" dirty="0" err="1">
                <a:latin typeface="Calibri"/>
                <a:cs typeface="Calibri"/>
              </a:rPr>
              <a:t>López</a:t>
            </a:r>
            <a:r>
              <a:rPr lang="en-US" sz="1600" dirty="0">
                <a:latin typeface="Calibri"/>
                <a:cs typeface="Calibri"/>
              </a:rPr>
              <a:t> G, Estrada R, Estrada-Chavez G, </a:t>
            </a:r>
            <a:r>
              <a:rPr lang="en-US" sz="1600" dirty="0" err="1">
                <a:latin typeface="Calibri"/>
                <a:cs typeface="Calibri"/>
              </a:rPr>
              <a:t>Bonifaz</a:t>
            </a:r>
            <a:r>
              <a:rPr lang="en-US" sz="1600" dirty="0">
                <a:latin typeface="Calibri"/>
                <a:cs typeface="Calibri"/>
              </a:rPr>
              <a:t> A.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Piedra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negra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una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curiosidad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micológica</a:t>
            </a:r>
            <a:r>
              <a:rPr lang="en-US" sz="1600" dirty="0">
                <a:latin typeface="Calibri"/>
                <a:cs typeface="Calibri"/>
              </a:rPr>
              <a:t>.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Dermatol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Rev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Mex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 b="1" u="sng" dirty="0">
                <a:latin typeface="Calibri"/>
                <a:cs typeface="Calibri"/>
              </a:rPr>
              <a:t>2014</a:t>
            </a:r>
            <a:r>
              <a:rPr lang="en-US" sz="1600" dirty="0">
                <a:latin typeface="Calibri"/>
                <a:cs typeface="Calibri"/>
              </a:rPr>
              <a:t>;58(5):482-484.</a:t>
            </a:r>
            <a:endParaRPr lang="es-MX" sz="1600" dirty="0">
              <a:latin typeface="Calibri"/>
              <a:cs typeface="Calibri"/>
            </a:endParaRPr>
          </a:p>
          <a:p>
            <a:pPr lvl="0">
              <a:lnSpc>
                <a:spcPct val="90000"/>
              </a:lnSpc>
            </a:pPr>
            <a:endParaRPr lang="es-ES_tradnl" sz="1400" dirty="0" smtClean="0">
              <a:latin typeface="Calibri"/>
              <a:cs typeface="Calibri"/>
            </a:endParaRPr>
          </a:p>
          <a:p>
            <a:pPr lvl="0">
              <a:lnSpc>
                <a:spcPct val="90000"/>
              </a:lnSpc>
            </a:pPr>
            <a:endParaRPr lang="es-MX" sz="1800" dirty="0">
              <a:latin typeface="Calibri"/>
              <a:cs typeface="Calibri"/>
            </a:endParaRPr>
          </a:p>
          <a:p>
            <a:pPr lvl="0">
              <a:lnSpc>
                <a:spcPct val="60000"/>
              </a:lnSpc>
            </a:pPr>
            <a:endParaRPr lang="es-MX" sz="1600" dirty="0">
              <a:latin typeface="Calibri"/>
              <a:cs typeface="Calibri"/>
            </a:endParaRPr>
          </a:p>
          <a:p>
            <a:pPr lvl="0"/>
            <a:endParaRPr lang="es-MX" sz="1600" dirty="0">
              <a:latin typeface="Calibri"/>
              <a:cs typeface="Calibri"/>
            </a:endParaRPr>
          </a:p>
          <a:p>
            <a:endParaRPr lang="es-ES" sz="1600" dirty="0">
              <a:latin typeface="Calibri"/>
              <a:cs typeface="Calibri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1174750" y="1693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126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291" y="823078"/>
            <a:ext cx="3114215" cy="646704"/>
          </a:xfrm>
        </p:spPr>
        <p:txBody>
          <a:bodyPr>
            <a:normAutofit fontScale="90000"/>
          </a:bodyPr>
          <a:lstStyle/>
          <a:p>
            <a:r>
              <a:rPr lang="es-ES" sz="2400" dirty="0" smtClean="0"/>
              <a:t>MATERIAL DE APOYO A CURSOS</a:t>
            </a:r>
            <a:endParaRPr lang="es-ES" sz="2400" dirty="0"/>
          </a:p>
        </p:txBody>
      </p:sp>
      <p:pic>
        <p:nvPicPr>
          <p:cNvPr id="7" name="Picture 4" descr="DSC_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65" y="3252041"/>
            <a:ext cx="2189562" cy="329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4" descr="IMG_25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"/>
          <a:stretch/>
        </p:blipFill>
        <p:spPr>
          <a:xfrm>
            <a:off x="5969227" y="3252041"/>
            <a:ext cx="2393022" cy="3293918"/>
          </a:xfrm>
          <a:prstGeom prst="rect">
            <a:avLst/>
          </a:prstGeom>
        </p:spPr>
      </p:pic>
      <p:pic>
        <p:nvPicPr>
          <p:cNvPr id="10" name="Imagen 9" descr="ZEstrada_Portad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65" y="0"/>
            <a:ext cx="4687384" cy="3010788"/>
          </a:xfrm>
          <a:prstGeom prst="rect">
            <a:avLst/>
          </a:prstGeom>
        </p:spPr>
      </p:pic>
      <p:pic>
        <p:nvPicPr>
          <p:cNvPr id="12" name="Imagen 11" descr="ATLASMMprueba2-3 (arrastrado) 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6" y="2771755"/>
            <a:ext cx="2892830" cy="37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605" y="506675"/>
            <a:ext cx="8913813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latin typeface="Arial" charset="0"/>
                <a:cs typeface="+mj-cs"/>
              </a:rPr>
              <a:t>FUTURO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51366" y="1541109"/>
            <a:ext cx="7970095" cy="480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MX" sz="2600" dirty="0" smtClean="0">
                <a:latin typeface="Arial" charset="0"/>
              </a:rPr>
              <a:t>Unir a los estados mas pobres en el programa de Dermatología Comunitaria </a:t>
            </a:r>
          </a:p>
          <a:p>
            <a:pPr eaLnBrk="1" hangingPunct="1">
              <a:defRPr/>
            </a:pPr>
            <a:endParaRPr lang="es-MX" sz="26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s-MX" sz="2600" dirty="0" smtClean="0">
                <a:latin typeface="Arial" charset="0"/>
              </a:rPr>
              <a:t>Impulsar la enseñanza de la dermatología básica  a través de la </a:t>
            </a:r>
            <a:r>
              <a:rPr lang="es-MX" sz="2600" b="1" dirty="0" smtClean="0">
                <a:latin typeface="Arial" charset="0"/>
              </a:rPr>
              <a:t>teledermatología.</a:t>
            </a:r>
            <a:endParaRPr lang="es-MX" sz="2600" dirty="0" smtClean="0">
              <a:latin typeface="Arial" charset="0"/>
            </a:endParaRPr>
          </a:p>
          <a:p>
            <a:pPr eaLnBrk="1" hangingPunct="1">
              <a:defRPr/>
            </a:pPr>
            <a:endParaRPr lang="es-MX" sz="26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s-MX" sz="2600" dirty="0" smtClean="0">
                <a:solidFill>
                  <a:srgbClr val="173467"/>
                </a:solidFill>
                <a:latin typeface="Arial" charset="0"/>
              </a:rPr>
              <a:t>Sensibilizar a los organismos de salud y a las asociaciones dermatológicas sobre la necesidad de una dermatología con conciencia social </a:t>
            </a:r>
            <a:endParaRPr lang="es-MX" sz="2600" dirty="0">
              <a:solidFill>
                <a:srgbClr val="173467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90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22987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sz="3600" dirty="0" smtClean="0"/>
              <a:t>“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Si 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nuestra función es 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procurar</a:t>
            </a:r>
            <a:b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</a:br>
            <a:r>
              <a:rPr lang="es-ES" sz="3600" dirty="0">
                <a:solidFill>
                  <a:srgbClr val="173467"/>
                </a:solidFill>
                <a:latin typeface="Arial"/>
                <a:cs typeface="Arial"/>
              </a:rPr>
              <a:t> 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   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 la salud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, no podemos volvernos 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    </a:t>
            </a:r>
            <a:b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</a:br>
            <a:r>
              <a:rPr lang="es-ES" sz="3600" dirty="0">
                <a:solidFill>
                  <a:srgbClr val="173467"/>
                </a:solidFill>
                <a:latin typeface="Arial"/>
                <a:cs typeface="Arial"/>
              </a:rPr>
              <a:t> 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  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insensibles 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al sufrimiento 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que nos rodea” </a:t>
            </a: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/>
            </a:r>
            <a:b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</a:br>
            <a:r>
              <a:rPr lang="es-ES" sz="3600" dirty="0" smtClean="0">
                <a:solidFill>
                  <a:srgbClr val="173467"/>
                </a:solidFill>
                <a:latin typeface="Arial"/>
                <a:cs typeface="Arial"/>
              </a:rPr>
              <a:t>																				         </a:t>
            </a:r>
            <a:r>
              <a:rPr lang="es-ES" sz="2700" dirty="0" smtClean="0">
                <a:solidFill>
                  <a:srgbClr val="173467"/>
                </a:solidFill>
                <a:latin typeface="Arial"/>
                <a:cs typeface="Arial"/>
              </a:rPr>
              <a:t>R. Estrada</a:t>
            </a:r>
            <a:r>
              <a:rPr lang="es-ES" sz="3600" dirty="0" smtClean="0"/>
              <a:t>                                   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>
              <a:solidFill>
                <a:srgbClr val="173467"/>
              </a:solidFill>
              <a:latin typeface="+mn-lt"/>
            </a:endParaRPr>
          </a:p>
        </p:txBody>
      </p:sp>
      <p:pic>
        <p:nvPicPr>
          <p:cNvPr id="4" name="Imagen 3" descr="3. Para enfrentar un prolema hay que conocerl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16622" r="4476" b="5601"/>
          <a:stretch/>
        </p:blipFill>
        <p:spPr>
          <a:xfrm>
            <a:off x="1321824" y="2641600"/>
            <a:ext cx="646070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2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9900" y="58738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 smtClean="0"/>
              <a:t>QUE ES DERMATOLOGIA COMUNITARIA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7680" y="1104906"/>
            <a:ext cx="8686800" cy="4525963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es-ES" sz="2800" dirty="0" smtClean="0"/>
              <a:t>Un programa médico, sin fines de lucro,  para beneficiar a los grupos comunitarios urbanos o rurales que no </a:t>
            </a:r>
            <a:r>
              <a:rPr lang="es-ES" sz="2800" dirty="0" smtClean="0"/>
              <a:t>tienen </a:t>
            </a:r>
            <a:r>
              <a:rPr lang="es-ES" sz="2800" dirty="0" smtClean="0"/>
              <a:t>acceso a la atención especializada en </a:t>
            </a:r>
            <a:r>
              <a:rPr lang="es-ES" sz="2800" dirty="0" smtClean="0"/>
              <a:t>dermatología, </a:t>
            </a:r>
            <a:r>
              <a:rPr lang="es-ES_tradnl" sz="2800" u="sng" dirty="0"/>
              <a:t>así como la enseñanza de la dermatología básica en el primer nivel de atención</a:t>
            </a:r>
            <a:r>
              <a:rPr lang="es-ES_tradnl" sz="2800" dirty="0"/>
              <a:t>.  </a:t>
            </a:r>
            <a:endParaRPr lang="es-ES" sz="2800" dirty="0"/>
          </a:p>
          <a:p>
            <a:pPr algn="just">
              <a:lnSpc>
                <a:spcPct val="110000"/>
              </a:lnSpc>
            </a:pPr>
            <a:r>
              <a:rPr lang="es-ES" sz="2800" dirty="0" smtClean="0"/>
              <a:t>Sin </a:t>
            </a:r>
            <a:r>
              <a:rPr lang="es-ES" sz="2800" dirty="0" smtClean="0"/>
              <a:t>compromisos </a:t>
            </a:r>
            <a:r>
              <a:rPr lang="es-ES" sz="2800" dirty="0" smtClean="0"/>
              <a:t>políticos </a:t>
            </a:r>
            <a:r>
              <a:rPr lang="es-ES" sz="2800" dirty="0" smtClean="0"/>
              <a:t>ni religiosos. </a:t>
            </a:r>
          </a:p>
        </p:txBody>
      </p:sp>
      <p:pic>
        <p:nvPicPr>
          <p:cNvPr id="4" name="Imagen 3" descr="mater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99" y="4086497"/>
            <a:ext cx="4065219" cy="2702938"/>
          </a:xfrm>
          <a:prstGeom prst="rect">
            <a:avLst/>
          </a:prstGeom>
        </p:spPr>
      </p:pic>
      <p:pic>
        <p:nvPicPr>
          <p:cNvPr id="5" name="Picture 7" descr="logo ssa new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791869"/>
            <a:ext cx="169881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LOGO DEL DI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4775333"/>
            <a:ext cx="1060450" cy="639636"/>
          </a:xfrm>
          <a:prstGeom prst="rect">
            <a:avLst/>
          </a:prstGeom>
        </p:spPr>
      </p:pic>
      <p:pic>
        <p:nvPicPr>
          <p:cNvPr id="7" name="Imagen 6" descr="IFD-Colour-gold-nowor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14" y="5506606"/>
            <a:ext cx="841186" cy="1138100"/>
          </a:xfrm>
          <a:prstGeom prst="rect">
            <a:avLst/>
          </a:prstGeom>
        </p:spPr>
      </p:pic>
      <p:pic>
        <p:nvPicPr>
          <p:cNvPr id="8" name="Imagen 7" descr="Captura de pantalla 2019-09-11 a las 8.43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55" y="5632450"/>
            <a:ext cx="998589" cy="952500"/>
          </a:xfrm>
          <a:prstGeom prst="rect">
            <a:avLst/>
          </a:prstGeom>
        </p:spPr>
      </p:pic>
      <p:pic>
        <p:nvPicPr>
          <p:cNvPr id="9" name="Picture 6" descr="escu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5556250"/>
            <a:ext cx="7651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00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47803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s-ES" sz="2400" dirty="0" smtClean="0"/>
              <a:t>ATENCIÓN A </a:t>
            </a:r>
            <a:r>
              <a:rPr lang="es-ES" sz="2400" dirty="0" smtClean="0"/>
              <a:t>GRUPOS MARGINADOS </a:t>
            </a:r>
          </a:p>
          <a:p>
            <a:pPr>
              <a:lnSpc>
                <a:spcPct val="200000"/>
              </a:lnSpc>
            </a:pPr>
            <a:r>
              <a:rPr lang="es-ES" sz="2400" dirty="0" smtClean="0"/>
              <a:t>ENSEÑANZA AL </a:t>
            </a:r>
            <a:r>
              <a:rPr lang="es-ES" sz="2400" dirty="0" smtClean="0"/>
              <a:t>PERSONAL DE SALUD DEL PRIMER NIVEL</a:t>
            </a:r>
          </a:p>
          <a:p>
            <a:pPr>
              <a:lnSpc>
                <a:spcPct val="200000"/>
              </a:lnSpc>
            </a:pPr>
            <a:r>
              <a:rPr lang="es-ES" sz="2400" dirty="0" smtClean="0"/>
              <a:t>DET</a:t>
            </a:r>
            <a:r>
              <a:rPr lang="es-ES" sz="2400" dirty="0" smtClean="0"/>
              <a:t>ECIÓN </a:t>
            </a:r>
            <a:r>
              <a:rPr lang="es-ES" sz="2400" dirty="0" smtClean="0"/>
              <a:t>DE ENFERMOS COMPLICADOS </a:t>
            </a:r>
            <a:endParaRPr lang="es-ES" sz="2400" dirty="0" smtClean="0"/>
          </a:p>
          <a:p>
            <a:pPr>
              <a:lnSpc>
                <a:spcPct val="200000"/>
              </a:lnSpc>
            </a:pPr>
            <a:r>
              <a:rPr lang="es-ES" sz="2400" dirty="0" smtClean="0"/>
              <a:t>INVESTIGACIÓN </a:t>
            </a:r>
            <a:r>
              <a:rPr lang="es-ES" sz="2400" dirty="0" smtClean="0"/>
              <a:t>EN SALUD</a:t>
            </a:r>
          </a:p>
          <a:p>
            <a:pPr>
              <a:lnSpc>
                <a:spcPct val="200000"/>
              </a:lnSpc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0342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0100" y="444500"/>
            <a:ext cx="8229600" cy="731838"/>
          </a:xfrm>
          <a:solidFill>
            <a:srgbClr val="17375E"/>
          </a:solidFill>
        </p:spPr>
        <p:txBody>
          <a:bodyPr>
            <a:normAutofit fontScale="90000"/>
          </a:bodyPr>
          <a:lstStyle/>
          <a:p>
            <a:pPr algn="l"/>
            <a:r>
              <a:rPr lang="es-ES" sz="3600" dirty="0" smtClean="0">
                <a:solidFill>
                  <a:srgbClr val="FFFFFF"/>
                </a:solidFill>
              </a:rPr>
              <a:t>ETAPAS DE DERMATOLOGIA COMUNITARIA:</a:t>
            </a:r>
            <a:endParaRPr lang="es-ES" sz="36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638300"/>
            <a:ext cx="9144000" cy="4525963"/>
          </a:xfrm>
        </p:spPr>
        <p:txBody>
          <a:bodyPr>
            <a:noAutofit/>
          </a:bodyPr>
          <a:lstStyle/>
          <a:p>
            <a:r>
              <a:rPr lang="es-ES" sz="2800" dirty="0" smtClean="0"/>
              <a:t>1991  </a:t>
            </a:r>
            <a:r>
              <a:rPr lang="es-ES" sz="2800" dirty="0" smtClean="0"/>
              <a:t>inicios del programa *</a:t>
            </a:r>
            <a:endParaRPr lang="es-ES" sz="2800" dirty="0" smtClean="0"/>
          </a:p>
          <a:p>
            <a:r>
              <a:rPr lang="es-ES" sz="2800" dirty="0" smtClean="0"/>
              <a:t>2000 Su registro</a:t>
            </a:r>
            <a:r>
              <a:rPr lang="es-ES" sz="2800" dirty="0" smtClean="0"/>
              <a:t> como Asociación Civil.</a:t>
            </a:r>
          </a:p>
          <a:p>
            <a:pPr marL="0" indent="0">
              <a:buNone/>
            </a:pPr>
            <a:r>
              <a:rPr lang="es-ES" sz="2800" dirty="0" smtClean="0"/>
              <a:t>     	- </a:t>
            </a:r>
            <a:r>
              <a:rPr lang="es-ES" sz="2800" dirty="0"/>
              <a:t>C</a:t>
            </a:r>
            <a:r>
              <a:rPr lang="es-ES" sz="2800" dirty="0" smtClean="0"/>
              <a:t>onvenios con </a:t>
            </a:r>
            <a:r>
              <a:rPr lang="es-ES" sz="2800" dirty="0" smtClean="0"/>
              <a:t>la </a:t>
            </a:r>
            <a:r>
              <a:rPr lang="es-ES" sz="2800" dirty="0" smtClean="0"/>
              <a:t>Secretaria </a:t>
            </a:r>
            <a:r>
              <a:rPr lang="es-ES" sz="2800" dirty="0" smtClean="0"/>
              <a:t>Salud y DIF Estatal</a:t>
            </a:r>
          </a:p>
          <a:p>
            <a:pPr marL="0" indent="0">
              <a:buNone/>
            </a:pPr>
            <a:r>
              <a:rPr lang="es-ES" sz="2800" dirty="0" smtClean="0"/>
              <a:t>	- Cursos </a:t>
            </a:r>
            <a:r>
              <a:rPr lang="es-ES" sz="2800" dirty="0" smtClean="0"/>
              <a:t>presenciales </a:t>
            </a:r>
            <a:r>
              <a:rPr lang="es-ES" sz="2800" dirty="0" smtClean="0"/>
              <a:t>de </a:t>
            </a:r>
            <a:r>
              <a:rPr lang="es-ES" sz="2800" dirty="0" smtClean="0"/>
              <a:t>capacitación  1er. Nivel de </a:t>
            </a:r>
            <a:r>
              <a:rPr lang="es-ES" sz="2800" dirty="0" smtClean="0"/>
              <a:t>    </a:t>
            </a:r>
          </a:p>
          <a:p>
            <a:pPr marL="0" indent="0">
              <a:buNone/>
            </a:pPr>
            <a:r>
              <a:rPr lang="es-ES" sz="2800" dirty="0"/>
              <a:t> </a:t>
            </a:r>
            <a:r>
              <a:rPr lang="es-ES" sz="2800" dirty="0" smtClean="0"/>
              <a:t>        </a:t>
            </a:r>
            <a:r>
              <a:rPr lang="es-ES" sz="2800" dirty="0" smtClean="0"/>
              <a:t>atención</a:t>
            </a:r>
          </a:p>
          <a:p>
            <a:pPr marL="0" indent="0">
              <a:buNone/>
            </a:pPr>
            <a:r>
              <a:rPr lang="es-ES" sz="2800" dirty="0" smtClean="0"/>
              <a:t>	 - Jornadas en las  </a:t>
            </a:r>
            <a:r>
              <a:rPr lang="es-ES" sz="2800" dirty="0" smtClean="0"/>
              <a:t>7 regiones del Estado de Guerrero </a:t>
            </a:r>
          </a:p>
          <a:p>
            <a:r>
              <a:rPr lang="es-ES" sz="2800" dirty="0" smtClean="0"/>
              <a:t>2014 </a:t>
            </a:r>
            <a:r>
              <a:rPr lang="es-ES" sz="2800" dirty="0" smtClean="0"/>
              <a:t>Evento</a:t>
            </a:r>
            <a:r>
              <a:rPr lang="es-ES" sz="2800" dirty="0" smtClean="0"/>
              <a:t> </a:t>
            </a:r>
            <a:r>
              <a:rPr lang="es-ES" sz="2800" dirty="0" smtClean="0"/>
              <a:t>de </a:t>
            </a:r>
            <a:r>
              <a:rPr lang="es-ES" sz="2800" dirty="0" err="1" smtClean="0"/>
              <a:t>Ayotzinapa</a:t>
            </a:r>
            <a:r>
              <a:rPr lang="es-ES" sz="2800" dirty="0" smtClean="0"/>
              <a:t> </a:t>
            </a:r>
            <a:r>
              <a:rPr lang="es-ES" sz="2800" dirty="0" smtClean="0"/>
              <a:t>– Inestabilidad social</a:t>
            </a:r>
          </a:p>
          <a:p>
            <a:r>
              <a:rPr lang="es-ES" sz="2800" dirty="0" smtClean="0"/>
              <a:t>2016 Creaci</a:t>
            </a:r>
            <a:r>
              <a:rPr lang="es-ES" sz="2800" dirty="0" smtClean="0"/>
              <a:t>ón del sistema Teledermatología –Telemedicina </a:t>
            </a:r>
            <a:endParaRPr lang="es-ES" sz="2800" dirty="0"/>
          </a:p>
        </p:txBody>
      </p:sp>
      <p:sp>
        <p:nvSpPr>
          <p:cNvPr id="6" name="Rectángulo 5"/>
          <p:cNvSpPr/>
          <p:nvPr/>
        </p:nvSpPr>
        <p:spPr>
          <a:xfrm>
            <a:off x="101600" y="6058201"/>
            <a:ext cx="858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 smtClean="0"/>
              <a:t>*   </a:t>
            </a:r>
            <a:r>
              <a:rPr lang="pt-BR" dirty="0" err="1" smtClean="0"/>
              <a:t>Hay</a:t>
            </a:r>
            <a:r>
              <a:rPr lang="pt-BR" dirty="0" smtClean="0"/>
              <a:t> </a:t>
            </a:r>
            <a:r>
              <a:rPr lang="pt-BR" dirty="0" err="1"/>
              <a:t>R</a:t>
            </a:r>
            <a:r>
              <a:rPr lang="pt-BR" dirty="0"/>
              <a:t>, </a:t>
            </a:r>
            <a:r>
              <a:rPr lang="pt-BR" dirty="0" err="1"/>
              <a:t>Andersson</a:t>
            </a:r>
            <a:r>
              <a:rPr lang="pt-BR" dirty="0"/>
              <a:t> N, Estrada R. </a:t>
            </a:r>
            <a:r>
              <a:rPr lang="pt-BR" dirty="0" err="1"/>
              <a:t>Community</a:t>
            </a:r>
            <a:r>
              <a:rPr lang="pt-BR" dirty="0"/>
              <a:t> </a:t>
            </a:r>
            <a:r>
              <a:rPr lang="pt-BR" dirty="0" err="1"/>
              <a:t>dermatology</a:t>
            </a:r>
            <a:r>
              <a:rPr lang="pt-BR" dirty="0"/>
              <a:t> in Guerrero </a:t>
            </a:r>
            <a:r>
              <a:rPr lang="pt-BR" dirty="0" err="1"/>
              <a:t>Mexico</a:t>
            </a:r>
            <a:r>
              <a:rPr lang="pt-BR" dirty="0"/>
              <a:t>.</a:t>
            </a:r>
          </a:p>
          <a:p>
            <a:pPr lvl="0"/>
            <a:r>
              <a:rPr lang="pt-BR" dirty="0"/>
              <a:t> </a:t>
            </a:r>
            <a:r>
              <a:rPr lang="pt-BR" dirty="0" smtClean="0"/>
              <a:t>     The </a:t>
            </a:r>
            <a:r>
              <a:rPr lang="pt-BR" dirty="0"/>
              <a:t>Lancet. 1991; 337: 906-907. </a:t>
            </a:r>
            <a:r>
              <a:rPr lang="pt-BR" dirty="0" smtClean="0"/>
              <a:t> 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427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69574"/>
            <a:ext cx="8229600" cy="1143000"/>
          </a:xfrm>
        </p:spPr>
        <p:txBody>
          <a:bodyPr/>
          <a:lstStyle/>
          <a:p>
            <a:r>
              <a:rPr lang="es-ES" sz="4400" dirty="0" smtClean="0"/>
              <a:t>JORNADAS COMUNITARIAS </a:t>
            </a:r>
            <a:endParaRPr lang="es-ES" sz="4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451362" y="5139523"/>
            <a:ext cx="241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Consulta dermatol</a:t>
            </a:r>
            <a:r>
              <a:rPr lang="es-ES" dirty="0" smtClean="0"/>
              <a:t>ógica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5784468" y="1250106"/>
            <a:ext cx="239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Distribuci</a:t>
            </a:r>
            <a:r>
              <a:rPr lang="es-ES" dirty="0" smtClean="0"/>
              <a:t>ó</a:t>
            </a:r>
            <a:r>
              <a:rPr lang="es-ES" dirty="0" smtClean="0"/>
              <a:t>n gratuita </a:t>
            </a:r>
            <a:r>
              <a:rPr lang="es-ES" dirty="0" smtClean="0"/>
              <a:t>de </a:t>
            </a:r>
          </a:p>
          <a:p>
            <a:pPr algn="ctr"/>
            <a:r>
              <a:rPr lang="es-ES" dirty="0" smtClean="0"/>
              <a:t>medicamentos</a:t>
            </a:r>
            <a:endParaRPr lang="es-ES" dirty="0"/>
          </a:p>
        </p:txBody>
      </p:sp>
      <p:pic>
        <p:nvPicPr>
          <p:cNvPr id="4" name="Imagen 3" descr="Jornada metlatonoc Gro 2009 (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14" y="2022959"/>
            <a:ext cx="3048000" cy="4584192"/>
          </a:xfrm>
          <a:prstGeom prst="rect">
            <a:avLst/>
          </a:prstGeom>
        </p:spPr>
      </p:pic>
      <p:pic>
        <p:nvPicPr>
          <p:cNvPr id="9" name="Imagen 8" descr="15. OBJ Visita....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358"/>
            <a:ext cx="4810456" cy="319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2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947" y="444312"/>
            <a:ext cx="8913813" cy="9144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Participación de estudiantes de medicina</a:t>
            </a:r>
            <a:endParaRPr lang="es-ES" sz="3600" dirty="0"/>
          </a:p>
        </p:txBody>
      </p:sp>
      <p:pic>
        <p:nvPicPr>
          <p:cNvPr id="4" name="Marcador de contenido 3" descr="IMG_224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13336" r="7027" b="13336"/>
          <a:stretch/>
        </p:blipFill>
        <p:spPr>
          <a:xfrm>
            <a:off x="229508" y="1595606"/>
            <a:ext cx="4801354" cy="2965811"/>
          </a:xfrm>
        </p:spPr>
      </p:pic>
      <p:pic>
        <p:nvPicPr>
          <p:cNvPr id="5" name="Imagen 4" descr="IMG_34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25" y="2144456"/>
            <a:ext cx="3376407" cy="450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30200" y="201474"/>
            <a:ext cx="8488363" cy="6001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square">
            <a:spAutoFit/>
          </a:bodyPr>
          <a:lstStyle>
            <a:lvl1pPr algn="l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979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9794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3300" dirty="0" smtClean="0">
                <a:solidFill>
                  <a:schemeClr val="bg1"/>
                </a:solidFill>
              </a:rPr>
              <a:t>EDUCAC</a:t>
            </a:r>
            <a:r>
              <a:rPr lang="es-ES" sz="3300" dirty="0" smtClean="0">
                <a:solidFill>
                  <a:schemeClr val="bg1"/>
                </a:solidFill>
              </a:rPr>
              <a:t>ÍON A LA COMUNIDAD</a:t>
            </a:r>
            <a:endParaRPr lang="es-ES" sz="3300" dirty="0">
              <a:solidFill>
                <a:schemeClr val="bg1"/>
              </a:solidFill>
            </a:endParaRPr>
          </a:p>
        </p:txBody>
      </p:sp>
      <p:pic>
        <p:nvPicPr>
          <p:cNvPr id="6" name="Picture 2" descr="fotos DC 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3" y="1247804"/>
            <a:ext cx="3006852" cy="40096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otos Ronda 1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8" y="1974826"/>
            <a:ext cx="4402574" cy="29273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53536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42956"/>
            <a:ext cx="6610626" cy="869887"/>
          </a:xfrm>
          <a:solidFill>
            <a:srgbClr val="17375E"/>
          </a:solidFill>
        </p:spPr>
        <p:txBody>
          <a:bodyPr/>
          <a:lstStyle/>
          <a:p>
            <a:r>
              <a:rPr lang="es-ES" dirty="0" smtClean="0"/>
              <a:t> </a:t>
            </a:r>
            <a:r>
              <a:rPr lang="es-ES" sz="3600" dirty="0" smtClean="0">
                <a:solidFill>
                  <a:srgbClr val="FFFFFF"/>
                </a:solidFill>
                <a:latin typeface="Arial"/>
                <a:cs typeface="Arial"/>
              </a:rPr>
              <a:t>POSTERS INFORMATIVOS</a:t>
            </a:r>
            <a:endParaRPr lang="es-E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Imagen 3" descr="Captura de pantalla 2018-12-28 a las 10.19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1" y="1742099"/>
            <a:ext cx="3166532" cy="4378414"/>
          </a:xfrm>
          <a:prstGeom prst="rect">
            <a:avLst/>
          </a:prstGeom>
          <a:ln>
            <a:solidFill>
              <a:srgbClr val="17375E"/>
            </a:solidFill>
          </a:ln>
        </p:spPr>
      </p:pic>
      <p:pic>
        <p:nvPicPr>
          <p:cNvPr id="7" name="Imagen 6" descr="Captura de pantalla 2018-12-28 a las 10.21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1742099"/>
            <a:ext cx="3465925" cy="4378414"/>
          </a:xfrm>
          <a:prstGeom prst="rect">
            <a:avLst/>
          </a:prstGeom>
          <a:ln>
            <a:solidFill>
              <a:srgbClr val="17375E"/>
            </a:solidFill>
          </a:ln>
        </p:spPr>
      </p:pic>
    </p:spTree>
    <p:extLst>
      <p:ext uri="{BB962C8B-B14F-4D97-AF65-F5344CB8AC3E}">
        <p14:creationId xmlns:p14="http://schemas.microsoft.com/office/powerpoint/2010/main" val="188890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971</Words>
  <Application>Microsoft Macintosh PowerPoint</Application>
  <PresentationFormat>Presentación en pantalla (4:3)</PresentationFormat>
  <Paragraphs>119</Paragraphs>
  <Slides>26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AVANCES RECIENTES EN DERMATOLOGÍA COMUNITARIA   2016-2017  Teledermatología, un modelo de enseñanza y asistencia   en atención primaria a la salud </vt:lpstr>
      <vt:lpstr>EXPOSICIÓN</vt:lpstr>
      <vt:lpstr>QUE ES DERMATOLOGIA COMUNITARIA</vt:lpstr>
      <vt:lpstr>OBJETIVOS</vt:lpstr>
      <vt:lpstr>ETAPAS DE DERMATOLOGIA COMUNITARIA:</vt:lpstr>
      <vt:lpstr>JORNADAS COMUNITARIAS </vt:lpstr>
      <vt:lpstr>Participación de estudiantes de medicina</vt:lpstr>
      <vt:lpstr>EDUCACÍON A LA COMUNIDAD</vt:lpstr>
      <vt:lpstr> POSTERS INFORMATIVOS</vt:lpstr>
      <vt:lpstr> 1er Curso de Teledermatología. Chilpancingo de los Bravo, Guerrero, México. 18 de Febrero de 2010 </vt:lpstr>
      <vt:lpstr>             Modelos de enseñanza</vt:lpstr>
      <vt:lpstr>VENTAJAS DEL NUEVO SISTEMA </vt:lpstr>
      <vt:lpstr>TELEDERMATOLOGIA </vt:lpstr>
      <vt:lpstr>TELEDERMATOLOGÍA RESULTADOS :</vt:lpstr>
      <vt:lpstr>Presentación de PowerPoint</vt:lpstr>
      <vt:lpstr>Presentación de PowerPoint</vt:lpstr>
      <vt:lpstr>Presentación de PowerPoint</vt:lpstr>
      <vt:lpstr>Cursos trasmitidos  por telemedicina </vt:lpstr>
      <vt:lpstr>  CURSO PRESENCIAL Y POR TELEDERMA</vt:lpstr>
      <vt:lpstr>Objetivos de Teledermatología </vt:lpstr>
      <vt:lpstr>Manejo de dermatosis severas</vt:lpstr>
      <vt:lpstr>Presentación de PowerPoint</vt:lpstr>
      <vt:lpstr>Investigación  dermatológica en salud </vt:lpstr>
      <vt:lpstr>MATERIAL DE APOYO A CURSOS</vt:lpstr>
      <vt:lpstr>FUTURO</vt:lpstr>
      <vt:lpstr>  “Si nuestra función es procurar      la salud, no podemos volvernos         insensibles al sufrimiento que nos rodea”                               R. Estrada                                   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AVANCES RECIENTES EN DERMATOLOGÍA COMUNITARIA   2016-2017  Teledermatología, un modelo de enseñanza y asistencia   en atención primaria a la salud </dc:title>
  <dc:creator>Maria de Guadalupe Chavez Lopez</dc:creator>
  <cp:lastModifiedBy>Roberto Augusto Estrada castañon</cp:lastModifiedBy>
  <cp:revision>58</cp:revision>
  <dcterms:created xsi:type="dcterms:W3CDTF">2019-08-21T20:58:50Z</dcterms:created>
  <dcterms:modified xsi:type="dcterms:W3CDTF">2019-09-11T22:01:09Z</dcterms:modified>
</cp:coreProperties>
</file>