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1"/>
  </p:sldMasterIdLst>
  <p:sldIdLst>
    <p:sldId id="256" r:id="rId2"/>
    <p:sldId id="258" r:id="rId3"/>
    <p:sldId id="272" r:id="rId4"/>
    <p:sldId id="275" r:id="rId5"/>
    <p:sldId id="257" r:id="rId6"/>
    <p:sldId id="259" r:id="rId7"/>
    <p:sldId id="262" r:id="rId8"/>
    <p:sldId id="297" r:id="rId9"/>
    <p:sldId id="260" r:id="rId10"/>
    <p:sldId id="276" r:id="rId11"/>
    <p:sldId id="277" r:id="rId12"/>
    <p:sldId id="278" r:id="rId13"/>
    <p:sldId id="279" r:id="rId14"/>
    <p:sldId id="280" r:id="rId15"/>
    <p:sldId id="281" r:id="rId16"/>
    <p:sldId id="283" r:id="rId17"/>
    <p:sldId id="287" r:id="rId18"/>
    <p:sldId id="266" r:id="rId19"/>
    <p:sldId id="290" r:id="rId20"/>
    <p:sldId id="291" r:id="rId21"/>
    <p:sldId id="293" r:id="rId22"/>
    <p:sldId id="294" r:id="rId23"/>
    <p:sldId id="296" r:id="rId2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88" autoAdjust="0"/>
    <p:restoredTop sz="94660"/>
  </p:normalViewPr>
  <p:slideViewPr>
    <p:cSldViewPr snapToGrid="0">
      <p:cViewPr varScale="1">
        <p:scale>
          <a:sx n="76" d="100"/>
          <a:sy n="76" d="100"/>
        </p:scale>
        <p:origin x="3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E115255-02FC-4DBD-9F55-4540CCC749E3}" type="datetimeFigureOut">
              <a:rPr lang="es-MX" smtClean="0"/>
              <a:t>11/06/2019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AACDB5-02C9-455A-A8B5-03D1294BB1A8}" type="slidenum">
              <a:rPr lang="es-MX" smtClean="0"/>
              <a:t>‹Nº›</a:t>
            </a:fld>
            <a:endParaRPr lang="es-MX"/>
          </a:p>
        </p:txBody>
      </p:sp>
    </p:spTree>
    <p:extLst>
      <p:ext uri="{BB962C8B-B14F-4D97-AF65-F5344CB8AC3E}">
        <p14:creationId xmlns:p14="http://schemas.microsoft.com/office/powerpoint/2010/main" val="3468606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E115255-02FC-4DBD-9F55-4540CCC749E3}" type="datetimeFigureOut">
              <a:rPr lang="es-MX" smtClean="0"/>
              <a:t>11/06/2019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7AACDB5-02C9-455A-A8B5-03D1294BB1A8}" type="slidenum">
              <a:rPr lang="es-MX" smtClean="0"/>
              <a:t>‹Nº›</a:t>
            </a:fld>
            <a:endParaRPr lang="es-MX"/>
          </a:p>
        </p:txBody>
      </p:sp>
    </p:spTree>
    <p:extLst>
      <p:ext uri="{BB962C8B-B14F-4D97-AF65-F5344CB8AC3E}">
        <p14:creationId xmlns:p14="http://schemas.microsoft.com/office/powerpoint/2010/main" val="957118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E115255-02FC-4DBD-9F55-4540CCC749E3}" type="datetimeFigureOut">
              <a:rPr lang="es-MX" smtClean="0"/>
              <a:t>11/06/2019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AACDB5-02C9-455A-A8B5-03D1294BB1A8}" type="slidenum">
              <a:rPr lang="es-MX" smtClean="0"/>
              <a:t>‹Nº›</a:t>
            </a:fld>
            <a:endParaRPr lang="es-MX"/>
          </a:p>
        </p:txBody>
      </p:sp>
    </p:spTree>
    <p:extLst>
      <p:ext uri="{BB962C8B-B14F-4D97-AF65-F5344CB8AC3E}">
        <p14:creationId xmlns:p14="http://schemas.microsoft.com/office/powerpoint/2010/main" val="2293451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E115255-02FC-4DBD-9F55-4540CCC749E3}" type="datetimeFigureOut">
              <a:rPr lang="es-MX" smtClean="0"/>
              <a:t>11/06/2019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AACDB5-02C9-455A-A8B5-03D1294BB1A8}" type="slidenum">
              <a:rPr lang="es-MX" smtClean="0"/>
              <a:t>‹Nº›</a:t>
            </a:fld>
            <a:endParaRPr lang="es-MX"/>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35424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E115255-02FC-4DBD-9F55-4540CCC749E3}" type="datetimeFigureOut">
              <a:rPr lang="es-MX" smtClean="0"/>
              <a:t>11/06/2019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AACDB5-02C9-455A-A8B5-03D1294BB1A8}" type="slidenum">
              <a:rPr lang="es-MX" smtClean="0"/>
              <a:t>‹Nº›</a:t>
            </a:fld>
            <a:endParaRPr lang="es-MX"/>
          </a:p>
        </p:txBody>
      </p:sp>
    </p:spTree>
    <p:extLst>
      <p:ext uri="{BB962C8B-B14F-4D97-AF65-F5344CB8AC3E}">
        <p14:creationId xmlns:p14="http://schemas.microsoft.com/office/powerpoint/2010/main" val="560551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E115255-02FC-4DBD-9F55-4540CCC749E3}" type="datetimeFigureOut">
              <a:rPr lang="es-MX" smtClean="0"/>
              <a:t>11/06/2019</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AACDB5-02C9-455A-A8B5-03D1294BB1A8}" type="slidenum">
              <a:rPr lang="es-MX" smtClean="0"/>
              <a:t>‹Nº›</a:t>
            </a:fld>
            <a:endParaRPr lang="es-MX"/>
          </a:p>
        </p:txBody>
      </p:sp>
    </p:spTree>
    <p:extLst>
      <p:ext uri="{BB962C8B-B14F-4D97-AF65-F5344CB8AC3E}">
        <p14:creationId xmlns:p14="http://schemas.microsoft.com/office/powerpoint/2010/main" val="2554553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E115255-02FC-4DBD-9F55-4540CCC749E3}" type="datetimeFigureOut">
              <a:rPr lang="es-MX" smtClean="0"/>
              <a:t>11/06/2019</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AACDB5-02C9-455A-A8B5-03D1294BB1A8}" type="slidenum">
              <a:rPr lang="es-MX" smtClean="0"/>
              <a:t>‹Nº›</a:t>
            </a:fld>
            <a:endParaRPr lang="es-MX"/>
          </a:p>
        </p:txBody>
      </p:sp>
    </p:spTree>
    <p:extLst>
      <p:ext uri="{BB962C8B-B14F-4D97-AF65-F5344CB8AC3E}">
        <p14:creationId xmlns:p14="http://schemas.microsoft.com/office/powerpoint/2010/main" val="2599299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E115255-02FC-4DBD-9F55-4540CCC749E3}" type="datetimeFigureOut">
              <a:rPr lang="es-MX" smtClean="0"/>
              <a:t>11/06/2019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AACDB5-02C9-455A-A8B5-03D1294BB1A8}" type="slidenum">
              <a:rPr lang="es-MX" smtClean="0"/>
              <a:t>‹Nº›</a:t>
            </a:fld>
            <a:endParaRPr lang="es-MX"/>
          </a:p>
        </p:txBody>
      </p:sp>
    </p:spTree>
    <p:extLst>
      <p:ext uri="{BB962C8B-B14F-4D97-AF65-F5344CB8AC3E}">
        <p14:creationId xmlns:p14="http://schemas.microsoft.com/office/powerpoint/2010/main" val="3748852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E115255-02FC-4DBD-9F55-4540CCC749E3}" type="datetimeFigureOut">
              <a:rPr lang="es-MX" smtClean="0"/>
              <a:t>11/06/2019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AACDB5-02C9-455A-A8B5-03D1294BB1A8}" type="slidenum">
              <a:rPr lang="es-MX" smtClean="0"/>
              <a:t>‹Nº›</a:t>
            </a:fld>
            <a:endParaRPr lang="es-MX"/>
          </a:p>
        </p:txBody>
      </p:sp>
    </p:spTree>
    <p:extLst>
      <p:ext uri="{BB962C8B-B14F-4D97-AF65-F5344CB8AC3E}">
        <p14:creationId xmlns:p14="http://schemas.microsoft.com/office/powerpoint/2010/main" val="4072619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BE115255-02FC-4DBD-9F55-4540CCC749E3}" type="datetimeFigureOut">
              <a:rPr lang="es-MX" smtClean="0"/>
              <a:t>11/06/2019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AACDB5-02C9-455A-A8B5-03D1294BB1A8}" type="slidenum">
              <a:rPr lang="es-MX" smtClean="0"/>
              <a:t>‹Nº›</a:t>
            </a:fld>
            <a:endParaRPr lang="es-MX"/>
          </a:p>
        </p:txBody>
      </p:sp>
    </p:spTree>
    <p:extLst>
      <p:ext uri="{BB962C8B-B14F-4D97-AF65-F5344CB8AC3E}">
        <p14:creationId xmlns:p14="http://schemas.microsoft.com/office/powerpoint/2010/main" val="1754721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E115255-02FC-4DBD-9F55-4540CCC749E3}" type="datetimeFigureOut">
              <a:rPr lang="es-MX" smtClean="0"/>
              <a:t>11/06/2019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AACDB5-02C9-455A-A8B5-03D1294BB1A8}" type="slidenum">
              <a:rPr lang="es-MX" smtClean="0"/>
              <a:t>‹Nº›</a:t>
            </a:fld>
            <a:endParaRPr lang="es-MX"/>
          </a:p>
        </p:txBody>
      </p:sp>
    </p:spTree>
    <p:extLst>
      <p:ext uri="{BB962C8B-B14F-4D97-AF65-F5344CB8AC3E}">
        <p14:creationId xmlns:p14="http://schemas.microsoft.com/office/powerpoint/2010/main" val="1735482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E115255-02FC-4DBD-9F55-4540CCC749E3}" type="datetimeFigureOut">
              <a:rPr lang="es-MX" smtClean="0"/>
              <a:t>11/06/2019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7AACDB5-02C9-455A-A8B5-03D1294BB1A8}" type="slidenum">
              <a:rPr lang="es-MX" smtClean="0"/>
              <a:t>‹Nº›</a:t>
            </a:fld>
            <a:endParaRPr lang="es-MX"/>
          </a:p>
        </p:txBody>
      </p:sp>
    </p:spTree>
    <p:extLst>
      <p:ext uri="{BB962C8B-B14F-4D97-AF65-F5344CB8AC3E}">
        <p14:creationId xmlns:p14="http://schemas.microsoft.com/office/powerpoint/2010/main" val="177216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E115255-02FC-4DBD-9F55-4540CCC749E3}" type="datetimeFigureOut">
              <a:rPr lang="es-MX" smtClean="0"/>
              <a:t>11/06/2019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7AACDB5-02C9-455A-A8B5-03D1294BB1A8}" type="slidenum">
              <a:rPr lang="es-MX" smtClean="0"/>
              <a:t>‹Nº›</a:t>
            </a:fld>
            <a:endParaRPr lang="es-MX"/>
          </a:p>
        </p:txBody>
      </p:sp>
    </p:spTree>
    <p:extLst>
      <p:ext uri="{BB962C8B-B14F-4D97-AF65-F5344CB8AC3E}">
        <p14:creationId xmlns:p14="http://schemas.microsoft.com/office/powerpoint/2010/main" val="80939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BE115255-02FC-4DBD-9F55-4540CCC749E3}" type="datetimeFigureOut">
              <a:rPr lang="es-MX" smtClean="0"/>
              <a:t>11/06/2019</a:t>
            </a:fld>
            <a:endParaRPr lang="es-MX"/>
          </a:p>
        </p:txBody>
      </p:sp>
      <p:sp>
        <p:nvSpPr>
          <p:cNvPr id="5" name="Footer Placeholder 3"/>
          <p:cNvSpPr>
            <a:spLocks noGrp="1"/>
          </p:cNvSpPr>
          <p:nvPr>
            <p:ph type="ftr" sz="quarter" idx="11"/>
          </p:nvPr>
        </p:nvSpPr>
        <p:spPr/>
        <p:txBody>
          <a:bodyPr/>
          <a:lstStyle/>
          <a:p>
            <a:endParaRPr lang="es-MX"/>
          </a:p>
        </p:txBody>
      </p:sp>
      <p:sp>
        <p:nvSpPr>
          <p:cNvPr id="6" name="Slide Number Placeholder 4"/>
          <p:cNvSpPr>
            <a:spLocks noGrp="1"/>
          </p:cNvSpPr>
          <p:nvPr>
            <p:ph type="sldNum" sz="quarter" idx="12"/>
          </p:nvPr>
        </p:nvSpPr>
        <p:spPr/>
        <p:txBody>
          <a:bodyPr/>
          <a:lstStyle/>
          <a:p>
            <a:fld id="{B7AACDB5-02C9-455A-A8B5-03D1294BB1A8}" type="slidenum">
              <a:rPr lang="es-MX" smtClean="0"/>
              <a:t>‹Nº›</a:t>
            </a:fld>
            <a:endParaRPr lang="es-MX"/>
          </a:p>
        </p:txBody>
      </p:sp>
    </p:spTree>
    <p:extLst>
      <p:ext uri="{BB962C8B-B14F-4D97-AF65-F5344CB8AC3E}">
        <p14:creationId xmlns:p14="http://schemas.microsoft.com/office/powerpoint/2010/main" val="2236789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E115255-02FC-4DBD-9F55-4540CCC749E3}" type="datetimeFigureOut">
              <a:rPr lang="es-MX" smtClean="0"/>
              <a:t>11/06/2019</a:t>
            </a:fld>
            <a:endParaRPr lang="es-MX"/>
          </a:p>
        </p:txBody>
      </p:sp>
      <p:sp>
        <p:nvSpPr>
          <p:cNvPr id="5" name="Footer Placeholder 2"/>
          <p:cNvSpPr>
            <a:spLocks noGrp="1"/>
          </p:cNvSpPr>
          <p:nvPr>
            <p:ph type="ftr" sz="quarter" idx="11"/>
          </p:nvPr>
        </p:nvSpPr>
        <p:spPr/>
        <p:txBody>
          <a:bodyPr/>
          <a:lstStyle/>
          <a:p>
            <a:endParaRPr lang="es-MX"/>
          </a:p>
        </p:txBody>
      </p:sp>
      <p:sp>
        <p:nvSpPr>
          <p:cNvPr id="6" name="Slide Number Placeholder 3"/>
          <p:cNvSpPr>
            <a:spLocks noGrp="1"/>
          </p:cNvSpPr>
          <p:nvPr>
            <p:ph type="sldNum" sz="quarter" idx="12"/>
          </p:nvPr>
        </p:nvSpPr>
        <p:spPr/>
        <p:txBody>
          <a:bodyPr/>
          <a:lstStyle/>
          <a:p>
            <a:fld id="{B7AACDB5-02C9-455A-A8B5-03D1294BB1A8}" type="slidenum">
              <a:rPr lang="es-MX" smtClean="0"/>
              <a:t>‹Nº›</a:t>
            </a:fld>
            <a:endParaRPr lang="es-MX"/>
          </a:p>
        </p:txBody>
      </p:sp>
    </p:spTree>
    <p:extLst>
      <p:ext uri="{BB962C8B-B14F-4D97-AF65-F5344CB8AC3E}">
        <p14:creationId xmlns:p14="http://schemas.microsoft.com/office/powerpoint/2010/main" val="2595393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BE115255-02FC-4DBD-9F55-4540CCC749E3}" type="datetimeFigureOut">
              <a:rPr lang="es-MX" smtClean="0"/>
              <a:t>11/06/2019</a:t>
            </a:fld>
            <a:endParaRPr lang="es-MX"/>
          </a:p>
        </p:txBody>
      </p:sp>
      <p:sp>
        <p:nvSpPr>
          <p:cNvPr id="5" name="Footer Placeholder 5"/>
          <p:cNvSpPr>
            <a:spLocks noGrp="1"/>
          </p:cNvSpPr>
          <p:nvPr>
            <p:ph type="ftr" sz="quarter" idx="11"/>
          </p:nvPr>
        </p:nvSpPr>
        <p:spPr/>
        <p:txBody>
          <a:bodyPr/>
          <a:lstStyle/>
          <a:p>
            <a:endParaRPr lang="es-MX"/>
          </a:p>
        </p:txBody>
      </p:sp>
      <p:sp>
        <p:nvSpPr>
          <p:cNvPr id="6" name="Slide Number Placeholder 6"/>
          <p:cNvSpPr>
            <a:spLocks noGrp="1"/>
          </p:cNvSpPr>
          <p:nvPr>
            <p:ph type="sldNum" sz="quarter" idx="12"/>
          </p:nvPr>
        </p:nvSpPr>
        <p:spPr/>
        <p:txBody>
          <a:bodyPr/>
          <a:lstStyle/>
          <a:p>
            <a:fld id="{B7AACDB5-02C9-455A-A8B5-03D1294BB1A8}" type="slidenum">
              <a:rPr lang="es-MX" smtClean="0"/>
              <a:t>‹Nº›</a:t>
            </a:fld>
            <a:endParaRPr lang="es-MX"/>
          </a:p>
        </p:txBody>
      </p:sp>
    </p:spTree>
    <p:extLst>
      <p:ext uri="{BB962C8B-B14F-4D97-AF65-F5344CB8AC3E}">
        <p14:creationId xmlns:p14="http://schemas.microsoft.com/office/powerpoint/2010/main" val="3947340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E115255-02FC-4DBD-9F55-4540CCC749E3}" type="datetimeFigureOut">
              <a:rPr lang="es-MX" smtClean="0"/>
              <a:t>11/06/2019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7AACDB5-02C9-455A-A8B5-03D1294BB1A8}" type="slidenum">
              <a:rPr lang="es-MX" smtClean="0"/>
              <a:t>‹Nº›</a:t>
            </a:fld>
            <a:endParaRPr lang="es-MX"/>
          </a:p>
        </p:txBody>
      </p:sp>
    </p:spTree>
    <p:extLst>
      <p:ext uri="{BB962C8B-B14F-4D97-AF65-F5344CB8AC3E}">
        <p14:creationId xmlns:p14="http://schemas.microsoft.com/office/powerpoint/2010/main" val="4023241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E115255-02FC-4DBD-9F55-4540CCC749E3}" type="datetimeFigureOut">
              <a:rPr lang="es-MX" smtClean="0"/>
              <a:t>11/06/2019</a:t>
            </a:fld>
            <a:endParaRPr lang="es-MX"/>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MX"/>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7AACDB5-02C9-455A-A8B5-03D1294BB1A8}" type="slidenum">
              <a:rPr lang="es-MX" smtClean="0"/>
              <a:t>‹Nº›</a:t>
            </a:fld>
            <a:endParaRPr lang="es-MX"/>
          </a:p>
        </p:txBody>
      </p:sp>
    </p:spTree>
    <p:extLst>
      <p:ext uri="{BB962C8B-B14F-4D97-AF65-F5344CB8AC3E}">
        <p14:creationId xmlns:p14="http://schemas.microsoft.com/office/powerpoint/2010/main" val="1099843099"/>
      </p:ext>
    </p:extLst>
  </p:cSld>
  <p:clrMap bg1="dk1" tx1="lt1" bg2="dk2"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86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22445" y="3201367"/>
            <a:ext cx="10579845" cy="1556657"/>
          </a:xfrm>
        </p:spPr>
        <p:txBody>
          <a:bodyPr/>
          <a:lstStyle/>
          <a:p>
            <a:r>
              <a:rPr lang="es-MX" sz="4800" dirty="0" smtClean="0"/>
              <a:t>Reacciones transfusionales agudas</a:t>
            </a:r>
            <a:endParaRPr lang="es-MX" sz="4800" dirty="0"/>
          </a:p>
        </p:txBody>
      </p:sp>
      <p:sp>
        <p:nvSpPr>
          <p:cNvPr id="3" name="Subtítulo 2"/>
          <p:cNvSpPr>
            <a:spLocks noGrp="1"/>
          </p:cNvSpPr>
          <p:nvPr>
            <p:ph type="subTitle" idx="1"/>
          </p:nvPr>
        </p:nvSpPr>
        <p:spPr>
          <a:xfrm>
            <a:off x="1678297" y="5241321"/>
            <a:ext cx="8825658" cy="1405706"/>
          </a:xfrm>
        </p:spPr>
        <p:txBody>
          <a:bodyPr>
            <a:normAutofit/>
          </a:bodyPr>
          <a:lstStyle/>
          <a:p>
            <a:pPr algn="ctr"/>
            <a:r>
              <a:rPr lang="es-MX" b="1" dirty="0" smtClean="0">
                <a:solidFill>
                  <a:schemeClr val="bg1"/>
                </a:solidFill>
              </a:rPr>
              <a:t>Dra. gloria estrada García</a:t>
            </a:r>
          </a:p>
          <a:p>
            <a:pPr algn="ctr"/>
            <a:r>
              <a:rPr lang="es-MX" b="1" dirty="0" smtClean="0">
                <a:solidFill>
                  <a:schemeClr val="bg1"/>
                </a:solidFill>
              </a:rPr>
              <a:t>Especialista en hematología diagnóstica  por laboratorio</a:t>
            </a:r>
          </a:p>
          <a:p>
            <a:pPr algn="ctr"/>
            <a:r>
              <a:rPr lang="es-MX" b="1" dirty="0" smtClean="0">
                <a:solidFill>
                  <a:schemeClr val="bg1"/>
                </a:solidFill>
              </a:rPr>
              <a:t>12 de junio 2019 </a:t>
            </a:r>
            <a:endParaRPr lang="es-MX" b="1" dirty="0">
              <a:solidFill>
                <a:schemeClr val="bg1"/>
              </a:solidFill>
            </a:endParaRPr>
          </a:p>
        </p:txBody>
      </p:sp>
      <p:sp>
        <p:nvSpPr>
          <p:cNvPr id="4" name="CuadroTexto 3"/>
          <p:cNvSpPr txBox="1"/>
          <p:nvPr/>
        </p:nvSpPr>
        <p:spPr>
          <a:xfrm>
            <a:off x="1720781" y="1745672"/>
            <a:ext cx="8783174" cy="2369880"/>
          </a:xfrm>
          <a:prstGeom prst="rect">
            <a:avLst/>
          </a:prstGeom>
          <a:noFill/>
        </p:spPr>
        <p:txBody>
          <a:bodyPr wrap="none" rtlCol="0">
            <a:spAutoFit/>
          </a:bodyPr>
          <a:lstStyle/>
          <a:p>
            <a:r>
              <a:rPr lang="es-MX" sz="2800" dirty="0" smtClean="0"/>
              <a:t>ACADEMIA  NACIONAL DE MEDICINA DE MÉXICO</a:t>
            </a:r>
          </a:p>
          <a:p>
            <a:endParaRPr lang="es-MX" sz="2800" dirty="0" smtClean="0"/>
          </a:p>
          <a:p>
            <a:pPr algn="ctr"/>
            <a:r>
              <a:rPr lang="es-MX" sz="2800" dirty="0" smtClean="0"/>
              <a:t>SIMPOSIO</a:t>
            </a:r>
          </a:p>
          <a:p>
            <a:pPr algn="ctr"/>
            <a:r>
              <a:rPr lang="es-MX" sz="2800" dirty="0" smtClean="0"/>
              <a:t>SEGURIDAD SANGUÍNEA</a:t>
            </a:r>
          </a:p>
          <a:p>
            <a:endParaRPr lang="es-MX" dirty="0"/>
          </a:p>
          <a:p>
            <a:endParaRPr lang="es-MX" dirty="0"/>
          </a:p>
        </p:txBody>
      </p:sp>
      <p:pic>
        <p:nvPicPr>
          <p:cNvPr id="1026" name="Picture 2" descr="Resultado de imagen para ACADEMIA MEXICANA DE MEDICI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1546" y="261945"/>
            <a:ext cx="1483727" cy="1483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532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55732" y="896194"/>
            <a:ext cx="8229600" cy="1659116"/>
          </a:xfrm>
        </p:spPr>
        <p:txBody>
          <a:bodyPr/>
          <a:lstStyle/>
          <a:p>
            <a:pPr lvl="0" algn="ctr">
              <a:defRPr lang="es-US" altLang="en-US"/>
            </a:pPr>
            <a:r>
              <a:rPr lang="es-MX" dirty="0" smtClean="0"/>
              <a:t>CÓMO DIAGNOSTICAR LAS REACCIONES ADVERSAS</a:t>
            </a:r>
            <a:endParaRPr lang="es-MX" dirty="0"/>
          </a:p>
        </p:txBody>
      </p:sp>
      <p:sp>
        <p:nvSpPr>
          <p:cNvPr id="3" name="2 Marcador de contenido"/>
          <p:cNvSpPr>
            <a:spLocks noGrp="1"/>
          </p:cNvSpPr>
          <p:nvPr>
            <p:ph idx="1"/>
          </p:nvPr>
        </p:nvSpPr>
        <p:spPr>
          <a:xfrm>
            <a:off x="1102290" y="2985103"/>
            <a:ext cx="10158609" cy="3252859"/>
          </a:xfrm>
        </p:spPr>
        <p:txBody>
          <a:bodyPr/>
          <a:lstStyle/>
          <a:p>
            <a:pPr algn="ctr">
              <a:buNone/>
              <a:defRPr lang="es-US" altLang="en-US"/>
            </a:pPr>
            <a:r>
              <a:rPr lang="es-MX" dirty="0"/>
              <a:t> </a:t>
            </a:r>
            <a:r>
              <a:rPr lang="es-MX" sz="3200" b="1" dirty="0">
                <a:solidFill>
                  <a:schemeClr val="accent6">
                    <a:lumMod val="40000"/>
                    <a:lumOff val="60000"/>
                  </a:schemeClr>
                </a:solidFill>
              </a:rPr>
              <a:t>* Signos y síntomas del paciente.</a:t>
            </a:r>
          </a:p>
          <a:p>
            <a:pPr latinLnBrk="0">
              <a:buNone/>
              <a:defRPr lang="es-US" altLang="en-US"/>
            </a:pPr>
            <a:endParaRPr lang="es-US" altLang="en-US" dirty="0"/>
          </a:p>
          <a:p>
            <a:pPr algn="just">
              <a:buNone/>
              <a:defRPr lang="es-US" altLang="en-US"/>
            </a:pPr>
            <a:r>
              <a:rPr lang="es-MX" dirty="0"/>
              <a:t>	</a:t>
            </a:r>
            <a:r>
              <a:rPr lang="en-US" altLang="en-US" sz="2800" b="1" dirty="0">
                <a:solidFill>
                  <a:srgbClr val="FFFF00"/>
                </a:solidFill>
              </a:rPr>
              <a:t>R</a:t>
            </a:r>
            <a:r>
              <a:rPr lang="es-MX" sz="2800" b="1" dirty="0" err="1">
                <a:solidFill>
                  <a:srgbClr val="FFFF00"/>
                </a:solidFill>
              </a:rPr>
              <a:t>ecordar</a:t>
            </a:r>
            <a:r>
              <a:rPr lang="es-MX" sz="2800" b="1" dirty="0">
                <a:solidFill>
                  <a:srgbClr val="FFFF00"/>
                </a:solidFill>
              </a:rPr>
              <a:t> que no todos los datos clínicos se manifiestan en todos los pacientes con la misma </a:t>
            </a:r>
            <a:r>
              <a:rPr lang="es-MX" sz="2800" b="1" dirty="0" smtClean="0">
                <a:solidFill>
                  <a:srgbClr val="FFFF00"/>
                </a:solidFill>
              </a:rPr>
              <a:t>intensidad </a:t>
            </a:r>
            <a:r>
              <a:rPr lang="es-MX" sz="2800" b="1" dirty="0">
                <a:solidFill>
                  <a:srgbClr val="FFFF00"/>
                </a:solidFill>
              </a:rPr>
              <a:t>y que pueden simular diversos orígenes</a:t>
            </a:r>
          </a:p>
          <a:p>
            <a:pPr algn="just">
              <a:buNone/>
              <a:defRPr lang="es-US" altLang="en-US"/>
            </a:pPr>
            <a:r>
              <a:rPr lang="es-MX" sz="2800" b="1" dirty="0" smtClean="0">
                <a:solidFill>
                  <a:srgbClr val="FFFF00"/>
                </a:solidFill>
              </a:rPr>
              <a:t> </a:t>
            </a:r>
            <a:endParaRPr lang="es-MX" sz="2800" b="1" dirty="0">
              <a:solidFill>
                <a:srgbClr val="FFFF00"/>
              </a:solidFill>
            </a:endParaRPr>
          </a:p>
        </p:txBody>
      </p:sp>
    </p:spTree>
    <p:extLst>
      <p:ext uri="{BB962C8B-B14F-4D97-AF65-F5344CB8AC3E}">
        <p14:creationId xmlns:p14="http://schemas.microsoft.com/office/powerpoint/2010/main" val="1121418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63552" y="764704"/>
            <a:ext cx="8229600" cy="2214578"/>
          </a:xfrm>
        </p:spPr>
        <p:txBody>
          <a:bodyPr>
            <a:normAutofit/>
          </a:bodyPr>
          <a:lstStyle/>
          <a:p>
            <a:pPr algn="ctr"/>
            <a:r>
              <a:rPr lang="es-MX" dirty="0" smtClean="0"/>
              <a:t>COMPLICACIONES AGUDAS DE ORIGEN INMUNOLÓGICO</a:t>
            </a:r>
            <a:endParaRPr lang="es-MX" dirty="0"/>
          </a:p>
        </p:txBody>
      </p:sp>
      <p:pic>
        <p:nvPicPr>
          <p:cNvPr id="3074" name="Picture 2" descr="D:\Home\Pictures\anticuerpo-monoclonal-3.jpg"/>
          <p:cNvPicPr>
            <a:picLocks noChangeAspect="1" noChangeArrowheads="1"/>
          </p:cNvPicPr>
          <p:nvPr/>
        </p:nvPicPr>
        <p:blipFill>
          <a:blip r:embed="rId2" cstate="print"/>
          <a:srcRect b="4011"/>
          <a:stretch>
            <a:fillRect/>
          </a:stretch>
        </p:blipFill>
        <p:spPr bwMode="auto">
          <a:xfrm>
            <a:off x="3719736" y="2636912"/>
            <a:ext cx="4873724" cy="3672408"/>
          </a:xfrm>
          <a:prstGeom prst="rect">
            <a:avLst/>
          </a:prstGeom>
          <a:noFill/>
        </p:spPr>
      </p:pic>
    </p:spTree>
    <p:extLst>
      <p:ext uri="{BB962C8B-B14F-4D97-AF65-F5344CB8AC3E}">
        <p14:creationId xmlns:p14="http://schemas.microsoft.com/office/powerpoint/2010/main" val="3793734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05420" y="923467"/>
            <a:ext cx="8229600" cy="1143000"/>
          </a:xfrm>
        </p:spPr>
        <p:txBody>
          <a:bodyPr>
            <a:normAutofit fontScale="90000"/>
          </a:bodyPr>
          <a:lstStyle/>
          <a:p>
            <a:pPr algn="ctr">
              <a:defRPr lang="es-US" altLang="en-US"/>
            </a:pPr>
            <a:r>
              <a:rPr lang="es-MX" dirty="0"/>
              <a:t>REACCIÓN HEMOLÍTICA AGUDA</a:t>
            </a:r>
          </a:p>
        </p:txBody>
      </p:sp>
      <p:sp>
        <p:nvSpPr>
          <p:cNvPr id="3" name="2 Marcador de contenido"/>
          <p:cNvSpPr>
            <a:spLocks noGrp="1"/>
          </p:cNvSpPr>
          <p:nvPr>
            <p:ph idx="1"/>
          </p:nvPr>
        </p:nvSpPr>
        <p:spPr>
          <a:xfrm>
            <a:off x="764086" y="2066467"/>
            <a:ext cx="10271343" cy="3845024"/>
          </a:xfrm>
        </p:spPr>
        <p:txBody>
          <a:bodyPr>
            <a:normAutofit/>
          </a:bodyPr>
          <a:lstStyle/>
          <a:p>
            <a:pPr lvl="0">
              <a:defRPr lang="es-US" altLang="en-US"/>
            </a:pPr>
            <a:r>
              <a:rPr lang="es-MX" b="1" dirty="0">
                <a:solidFill>
                  <a:srgbClr val="FFFF00"/>
                </a:solidFill>
              </a:rPr>
              <a:t>Efecto adverso más grave</a:t>
            </a:r>
          </a:p>
          <a:p>
            <a:pPr lvl="0" latinLnBrk="0">
              <a:defRPr lang="es-US" altLang="en-US"/>
            </a:pPr>
            <a:endParaRPr lang="es-US" altLang="en-US" dirty="0"/>
          </a:p>
          <a:p>
            <a:pPr lvl="0">
              <a:defRPr lang="es-US" altLang="en-US"/>
            </a:pPr>
            <a:r>
              <a:rPr lang="es-MX" dirty="0" smtClean="0"/>
              <a:t>Reacción transfusional debida </a:t>
            </a:r>
            <a:r>
              <a:rPr lang="es-MX" dirty="0"/>
              <a:t>a </a:t>
            </a:r>
            <a:r>
              <a:rPr lang="es-MX" dirty="0" smtClean="0"/>
              <a:t>lisis </a:t>
            </a:r>
            <a:r>
              <a:rPr lang="es-MX" dirty="0"/>
              <a:t>acelerada de los glóbulos rojos </a:t>
            </a:r>
            <a:r>
              <a:rPr lang="es-MX" dirty="0" smtClean="0"/>
              <a:t>transfundidos </a:t>
            </a:r>
            <a:r>
              <a:rPr lang="es-MX" dirty="0"/>
              <a:t>destruidos por anticuerpos presentes en el plasma del receptor.</a:t>
            </a:r>
          </a:p>
          <a:p>
            <a:pPr lvl="0" latinLnBrk="0">
              <a:defRPr lang="es-US" altLang="en-US"/>
            </a:pPr>
            <a:endParaRPr lang="es-US" altLang="en-US" dirty="0"/>
          </a:p>
          <a:p>
            <a:pPr lvl="0">
              <a:defRPr lang="es-US" altLang="en-US"/>
            </a:pPr>
            <a:r>
              <a:rPr lang="es-MX" dirty="0">
                <a:solidFill>
                  <a:srgbClr val="FFFF00"/>
                </a:solidFill>
              </a:rPr>
              <a:t>La causa mas frecuente es la incompatibilidad AB0</a:t>
            </a:r>
            <a:r>
              <a:rPr lang="es-MX" dirty="0"/>
              <a:t>, ocurre con una frecuencia entre 1/ 6.000 y 1/20.000  </a:t>
            </a:r>
            <a:r>
              <a:rPr lang="en-US" altLang="en-US" dirty="0"/>
              <a:t>u t </a:t>
            </a:r>
            <a:r>
              <a:rPr lang="es-MX" dirty="0"/>
              <a:t>. Debida a errores de identificación en cualquiera de las fases de la cadena transfusional.  </a:t>
            </a:r>
          </a:p>
        </p:txBody>
      </p:sp>
    </p:spTree>
    <p:extLst>
      <p:ext uri="{BB962C8B-B14F-4D97-AF65-F5344CB8AC3E}">
        <p14:creationId xmlns:p14="http://schemas.microsoft.com/office/powerpoint/2010/main" val="2616924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AG AC.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8931" y="700189"/>
            <a:ext cx="9895561" cy="558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708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lh3.googleusercontent.com/-sz4nJrRyBbw/VPZh5dePdQI/AAAAAAAAJNQ/QcwmizZZTV8/w222-h227-no/FB_IMG_1425404508750.jpg"/>
          <p:cNvPicPr>
            <a:picLocks noChangeAspect="1" noChangeArrowheads="1"/>
          </p:cNvPicPr>
          <p:nvPr/>
        </p:nvPicPr>
        <p:blipFill rotWithShape="1">
          <a:blip r:embed="rId2"/>
          <a:srcRect/>
          <a:stretch>
            <a:fillRect/>
          </a:stretch>
        </p:blipFill>
        <p:spPr>
          <a:xfrm>
            <a:off x="2918564" y="382401"/>
            <a:ext cx="5913740" cy="6046935"/>
          </a:xfrm>
          <a:prstGeom prst="rect">
            <a:avLst/>
          </a:prstGeom>
          <a:noFill/>
        </p:spPr>
      </p:pic>
    </p:spTree>
    <p:extLst>
      <p:ext uri="{BB962C8B-B14F-4D97-AF65-F5344CB8AC3E}">
        <p14:creationId xmlns:p14="http://schemas.microsoft.com/office/powerpoint/2010/main" val="18242801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582804571"/>
              </p:ext>
            </p:extLst>
          </p:nvPr>
        </p:nvGraphicFramePr>
        <p:xfrm>
          <a:off x="826718" y="1196752"/>
          <a:ext cx="9958191" cy="5040560"/>
        </p:xfrm>
        <a:graphic>
          <a:graphicData uri="http://schemas.openxmlformats.org/drawingml/2006/table">
            <a:tbl>
              <a:tblPr firstRow="1" bandRow="1">
                <a:tableStyleId>{5C22544A-7EE6-4342-B048-85BDC9FD1C3A}</a:tableStyleId>
              </a:tblPr>
              <a:tblGrid>
                <a:gridCol w="2856858"/>
                <a:gridCol w="4058601"/>
                <a:gridCol w="3042732"/>
              </a:tblGrid>
              <a:tr h="642009">
                <a:tc>
                  <a:txBody>
                    <a:bodyPr/>
                    <a:lstStyle/>
                    <a:p>
                      <a:r>
                        <a:rPr lang="es-MX" dirty="0" smtClean="0"/>
                        <a:t>TIPO DE REACCION TRANSFUSIONAL</a:t>
                      </a:r>
                      <a:endParaRPr lang="es-MX" dirty="0"/>
                    </a:p>
                  </a:txBody>
                  <a:tcPr/>
                </a:tc>
                <a:tc>
                  <a:txBody>
                    <a:bodyPr/>
                    <a:lstStyle/>
                    <a:p>
                      <a:r>
                        <a:rPr lang="es-MX" dirty="0" smtClean="0"/>
                        <a:t>SIGNOS Y SINTOMAS</a:t>
                      </a:r>
                      <a:endParaRPr lang="es-MX" dirty="0"/>
                    </a:p>
                  </a:txBody>
                  <a:tcPr/>
                </a:tc>
                <a:tc>
                  <a:txBody>
                    <a:bodyPr/>
                    <a:lstStyle/>
                    <a:p>
                      <a:r>
                        <a:rPr lang="es-MX" dirty="0" smtClean="0"/>
                        <a:t>ETIOLOGIA</a:t>
                      </a:r>
                      <a:endParaRPr lang="es-MX" dirty="0"/>
                    </a:p>
                  </a:txBody>
                  <a:tcPr/>
                </a:tc>
              </a:tr>
              <a:tr h="2380808">
                <a:tc>
                  <a:txBody>
                    <a:bodyPr/>
                    <a:lstStyle/>
                    <a:p>
                      <a:r>
                        <a:rPr lang="es-MX" dirty="0" smtClean="0">
                          <a:solidFill>
                            <a:srgbClr val="FF0000"/>
                          </a:solidFill>
                        </a:rPr>
                        <a:t>HEMOLISIS</a:t>
                      </a:r>
                    </a:p>
                    <a:p>
                      <a:r>
                        <a:rPr lang="es-MX" dirty="0" smtClean="0">
                          <a:solidFill>
                            <a:srgbClr val="FF0000"/>
                          </a:solidFill>
                        </a:rPr>
                        <a:t> INTRAVASCULAR</a:t>
                      </a:r>
                      <a:endParaRPr lang="es-MX" dirty="0">
                        <a:solidFill>
                          <a:srgbClr val="FF0000"/>
                        </a:solidFill>
                      </a:endParaRPr>
                    </a:p>
                  </a:txBody>
                  <a:tcPr/>
                </a:tc>
                <a:tc>
                  <a:txBody>
                    <a:bodyPr/>
                    <a:lstStyle/>
                    <a:p>
                      <a:r>
                        <a:rPr lang="es-MX" sz="1800" dirty="0" smtClean="0">
                          <a:solidFill>
                            <a:srgbClr val="FF0000"/>
                          </a:solidFill>
                        </a:rPr>
                        <a:t>Ansiedad, sensación de muerte, dolor retroesternal lumbar</a:t>
                      </a:r>
                      <a:r>
                        <a:rPr lang="es-MX" sz="1800" baseline="0" dirty="0" smtClean="0">
                          <a:solidFill>
                            <a:srgbClr val="FF0000"/>
                          </a:solidFill>
                        </a:rPr>
                        <a:t> o en el sitio de la venopunción, fiebre, escalofrió, nauseas, vomito, hipertensión inicial, hipotensión, taquicardia, disnea, coluria, anuria, choque. </a:t>
                      </a:r>
                    </a:p>
                  </a:txBody>
                  <a:tcPr/>
                </a:tc>
                <a:tc>
                  <a:txBody>
                    <a:bodyPr/>
                    <a:lstStyle/>
                    <a:p>
                      <a:r>
                        <a:rPr lang="es-MX" sz="1400" dirty="0" smtClean="0">
                          <a:solidFill>
                            <a:srgbClr val="FF0000"/>
                          </a:solidFill>
                        </a:rPr>
                        <a:t>Incompatibilidad por </a:t>
                      </a:r>
                      <a:r>
                        <a:rPr lang="es-MX" sz="1400" baseline="0" dirty="0" smtClean="0">
                          <a:solidFill>
                            <a:srgbClr val="FF0000"/>
                          </a:solidFill>
                        </a:rPr>
                        <a:t> AB0</a:t>
                      </a:r>
                      <a:r>
                        <a:rPr lang="es-MX" sz="1400" dirty="0" smtClean="0">
                          <a:solidFill>
                            <a:srgbClr val="FF0000"/>
                          </a:solidFill>
                        </a:rPr>
                        <a:t> y otros sistemas  (</a:t>
                      </a:r>
                      <a:r>
                        <a:rPr lang="es-MX" sz="1400" dirty="0" err="1" smtClean="0">
                          <a:solidFill>
                            <a:srgbClr val="FF0000"/>
                          </a:solidFill>
                        </a:rPr>
                        <a:t>Kidd</a:t>
                      </a:r>
                      <a:r>
                        <a:rPr lang="es-MX" sz="1400" dirty="0" smtClean="0">
                          <a:solidFill>
                            <a:srgbClr val="FF0000"/>
                          </a:solidFill>
                        </a:rPr>
                        <a:t>,</a:t>
                      </a:r>
                      <a:r>
                        <a:rPr lang="es-MX" sz="1400" baseline="0" dirty="0" smtClean="0">
                          <a:solidFill>
                            <a:srgbClr val="FF0000"/>
                          </a:solidFill>
                        </a:rPr>
                        <a:t> </a:t>
                      </a:r>
                      <a:r>
                        <a:rPr lang="es-MX" sz="1400" baseline="0" dirty="0" err="1" smtClean="0">
                          <a:solidFill>
                            <a:srgbClr val="FF0000"/>
                          </a:solidFill>
                        </a:rPr>
                        <a:t>Duffy</a:t>
                      </a:r>
                      <a:r>
                        <a:rPr lang="es-MX" sz="1400" baseline="0" dirty="0" smtClean="0">
                          <a:solidFill>
                            <a:srgbClr val="FF0000"/>
                          </a:solidFill>
                        </a:rPr>
                        <a:t>, P) </a:t>
                      </a:r>
                    </a:p>
                    <a:p>
                      <a:endParaRPr lang="es-MX" sz="1400" baseline="0" dirty="0" smtClean="0">
                        <a:solidFill>
                          <a:srgbClr val="FF0000"/>
                        </a:solidFill>
                      </a:endParaRPr>
                    </a:p>
                    <a:p>
                      <a:r>
                        <a:rPr lang="es-MX" sz="1400" baseline="0" dirty="0" smtClean="0">
                          <a:solidFill>
                            <a:srgbClr val="FF0000"/>
                          </a:solidFill>
                        </a:rPr>
                        <a:t>ANTICUERPOS </a:t>
                      </a:r>
                      <a:r>
                        <a:rPr lang="es-MX" sz="1400" baseline="0" dirty="0" err="1" smtClean="0">
                          <a:solidFill>
                            <a:srgbClr val="FF0000"/>
                          </a:solidFill>
                        </a:rPr>
                        <a:t>IgM</a:t>
                      </a:r>
                      <a:r>
                        <a:rPr lang="es-MX" sz="1400" baseline="0" dirty="0" smtClean="0">
                          <a:solidFill>
                            <a:srgbClr val="FF0000"/>
                          </a:solidFill>
                        </a:rPr>
                        <a:t> / IgG </a:t>
                      </a:r>
                    </a:p>
                    <a:p>
                      <a:endParaRPr lang="es-MX" sz="1400" baseline="0" dirty="0" smtClean="0">
                        <a:solidFill>
                          <a:srgbClr val="FF0000"/>
                        </a:solidFill>
                      </a:endParaRPr>
                    </a:p>
                    <a:p>
                      <a:r>
                        <a:rPr lang="es-MX" sz="1400" baseline="0" dirty="0" smtClean="0">
                          <a:solidFill>
                            <a:srgbClr val="FF0000"/>
                          </a:solidFill>
                        </a:rPr>
                        <a:t>FIJADORES DEL COMPLEMENTO HASTA C9.</a:t>
                      </a:r>
                      <a:endParaRPr lang="es-MX" sz="1400" dirty="0">
                        <a:solidFill>
                          <a:srgbClr val="FF0000"/>
                        </a:solidFill>
                      </a:endParaRPr>
                    </a:p>
                  </a:txBody>
                  <a:tcPr/>
                </a:tc>
              </a:tr>
              <a:tr h="2017743">
                <a:tc>
                  <a:txBody>
                    <a:bodyPr/>
                    <a:lstStyle/>
                    <a:p>
                      <a:r>
                        <a:rPr lang="es-MX" dirty="0" smtClean="0"/>
                        <a:t>HEMOLISIS EXTRAVASCULAR</a:t>
                      </a:r>
                      <a:endParaRPr lang="es-MX" dirty="0"/>
                    </a:p>
                  </a:txBody>
                  <a:tcPr/>
                </a:tc>
                <a:tc>
                  <a:txBody>
                    <a:bodyPr/>
                    <a:lstStyle/>
                    <a:p>
                      <a:r>
                        <a:rPr lang="es-MX" sz="1800" dirty="0" smtClean="0"/>
                        <a:t>Ictericia, fiebre, transfusión</a:t>
                      </a:r>
                      <a:r>
                        <a:rPr lang="es-MX" sz="1800" baseline="0" dirty="0" smtClean="0"/>
                        <a:t> inefectiva, ocasionalmente escalofrío, coluria (puede pasar inadvertida)</a:t>
                      </a:r>
                      <a:endParaRPr lang="es-MX" sz="1800" dirty="0"/>
                    </a:p>
                  </a:txBody>
                  <a:tcPr/>
                </a:tc>
                <a:tc>
                  <a:txBody>
                    <a:bodyPr/>
                    <a:lstStyle/>
                    <a:p>
                      <a:r>
                        <a:rPr lang="es-MX" sz="1400" dirty="0" smtClean="0"/>
                        <a:t>Incompatibilidad</a:t>
                      </a:r>
                      <a:r>
                        <a:rPr lang="es-MX" sz="1400" baseline="0" dirty="0" smtClean="0"/>
                        <a:t> por sistema Rh, </a:t>
                      </a:r>
                      <a:r>
                        <a:rPr lang="es-MX" sz="1400" baseline="0" dirty="0" err="1" smtClean="0"/>
                        <a:t>Duffy</a:t>
                      </a:r>
                      <a:r>
                        <a:rPr lang="es-MX" sz="1400" baseline="0" dirty="0" smtClean="0"/>
                        <a:t>, </a:t>
                      </a:r>
                      <a:r>
                        <a:rPr lang="es-MX" sz="1400" baseline="0" dirty="0" err="1" smtClean="0"/>
                        <a:t>Kidd</a:t>
                      </a:r>
                      <a:r>
                        <a:rPr lang="es-MX" sz="1400" baseline="0" dirty="0" smtClean="0"/>
                        <a:t>, Diego, </a:t>
                      </a:r>
                      <a:r>
                        <a:rPr lang="es-MX" sz="1400" baseline="0" dirty="0" err="1" smtClean="0"/>
                        <a:t>Kell</a:t>
                      </a:r>
                      <a:r>
                        <a:rPr lang="es-MX" sz="1400" baseline="0" dirty="0" smtClean="0"/>
                        <a:t> y otros diferentes a ABO.</a:t>
                      </a:r>
                    </a:p>
                    <a:p>
                      <a:r>
                        <a:rPr lang="es-MX" sz="1400" baseline="0" dirty="0" smtClean="0"/>
                        <a:t>MEDIADA POR ANTICUERPOS  IgG FIJADORES O NO DEL COMPLEMENTO HASTA C3</a:t>
                      </a:r>
                      <a:endParaRPr lang="es-MX" sz="1400" dirty="0"/>
                    </a:p>
                  </a:txBody>
                  <a:tcPr/>
                </a:tc>
              </a:tr>
            </a:tbl>
          </a:graphicData>
        </a:graphic>
      </p:graphicFrame>
    </p:spTree>
    <p:extLst>
      <p:ext uri="{BB962C8B-B14F-4D97-AF65-F5344CB8AC3E}">
        <p14:creationId xmlns:p14="http://schemas.microsoft.com/office/powerpoint/2010/main" val="2658600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3083" y="673874"/>
            <a:ext cx="10371551" cy="1143000"/>
          </a:xfrm>
        </p:spPr>
        <p:txBody>
          <a:bodyPr>
            <a:normAutofit fontScale="90000"/>
          </a:bodyPr>
          <a:lstStyle/>
          <a:p>
            <a:pPr lvl="0">
              <a:defRPr lang="es-US" altLang="en-US"/>
            </a:pPr>
            <a:r>
              <a:rPr lang="es-MX" dirty="0"/>
              <a:t>Reacción transfusional febril no hemolítica.</a:t>
            </a:r>
          </a:p>
        </p:txBody>
      </p:sp>
      <p:sp>
        <p:nvSpPr>
          <p:cNvPr id="3" name="2 Marcador de contenido"/>
          <p:cNvSpPr>
            <a:spLocks noGrp="1"/>
          </p:cNvSpPr>
          <p:nvPr>
            <p:ph idx="1"/>
          </p:nvPr>
        </p:nvSpPr>
        <p:spPr>
          <a:xfrm>
            <a:off x="363255" y="1453019"/>
            <a:ext cx="11110585" cy="4722313"/>
          </a:xfrm>
        </p:spPr>
        <p:txBody>
          <a:bodyPr>
            <a:normAutofit/>
          </a:bodyPr>
          <a:lstStyle/>
          <a:p>
            <a:pPr algn="just">
              <a:defRPr lang="es-US" altLang="en-US"/>
            </a:pPr>
            <a:r>
              <a:rPr lang="es-MX" dirty="0"/>
              <a:t>A</a:t>
            </a:r>
            <a:r>
              <a:rPr lang="es-MX" dirty="0" smtClean="0"/>
              <a:t>fecta </a:t>
            </a:r>
            <a:r>
              <a:rPr lang="es-MX" dirty="0"/>
              <a:t>aprox.  1-2% de los </a:t>
            </a:r>
            <a:r>
              <a:rPr lang="es-MX" dirty="0" smtClean="0"/>
              <a:t>receptores</a:t>
            </a:r>
            <a:endParaRPr lang="es-MX" dirty="0"/>
          </a:p>
          <a:p>
            <a:pPr lvl="0" algn="just" latinLnBrk="0">
              <a:defRPr lang="es-US" altLang="en-US"/>
            </a:pPr>
            <a:endParaRPr lang="es-US" altLang="en-US" dirty="0"/>
          </a:p>
          <a:p>
            <a:pPr algn="just">
              <a:defRPr lang="es-US" altLang="en-US"/>
            </a:pPr>
            <a:r>
              <a:rPr lang="es-MX" dirty="0"/>
              <a:t>P</a:t>
            </a:r>
            <a:r>
              <a:rPr lang="es-MX" dirty="0" smtClean="0"/>
              <a:t>resencia </a:t>
            </a:r>
            <a:r>
              <a:rPr lang="es-MX" dirty="0"/>
              <a:t>de </a:t>
            </a:r>
            <a:r>
              <a:rPr lang="es-MX" dirty="0" err="1">
                <a:solidFill>
                  <a:srgbClr val="FFFF00"/>
                </a:solidFill>
              </a:rPr>
              <a:t>citocinas</a:t>
            </a:r>
            <a:r>
              <a:rPr lang="es-MX" dirty="0"/>
              <a:t> en el producto transfundido, liberada </a:t>
            </a:r>
            <a:r>
              <a:rPr lang="es-MX" dirty="0" smtClean="0"/>
              <a:t>por los </a:t>
            </a:r>
            <a:r>
              <a:rPr lang="es-MX" dirty="0"/>
              <a:t>leucocitos </a:t>
            </a:r>
            <a:r>
              <a:rPr lang="es-MX" dirty="0" smtClean="0"/>
              <a:t>o plaquetas</a:t>
            </a:r>
          </a:p>
          <a:p>
            <a:pPr algn="just">
              <a:defRPr lang="es-US" altLang="en-US"/>
            </a:pPr>
            <a:endParaRPr lang="en-US" altLang="en-US" dirty="0" smtClean="0"/>
          </a:p>
          <a:p>
            <a:pPr>
              <a:defRPr lang="es-US" altLang="en-US"/>
            </a:pPr>
            <a:r>
              <a:rPr lang="en-US" altLang="en-US" dirty="0" err="1" smtClean="0"/>
              <a:t>Sintomas</a:t>
            </a:r>
            <a:r>
              <a:rPr lang="en-US" altLang="en-US" dirty="0" smtClean="0"/>
              <a:t>: A</a:t>
            </a:r>
            <a:r>
              <a:rPr lang="es-MX" dirty="0" err="1"/>
              <a:t>umento</a:t>
            </a:r>
            <a:r>
              <a:rPr lang="es-MX" dirty="0"/>
              <a:t> de temperatura corporal superior a 1º  C durante, o hasta dos horas después de finalizada la transfusión, suele acompañarse de escalofríos, NO hay hipotensión, ni shock</a:t>
            </a:r>
            <a:r>
              <a:rPr lang="es-MX" dirty="0" smtClean="0"/>
              <a:t>.</a:t>
            </a:r>
          </a:p>
          <a:p>
            <a:pPr>
              <a:defRPr lang="es-US" altLang="en-US"/>
            </a:pPr>
            <a:endParaRPr lang="es-US" altLang="en-US" dirty="0"/>
          </a:p>
          <a:p>
            <a:pPr lvl="0">
              <a:defRPr lang="es-US" altLang="en-US"/>
            </a:pPr>
            <a:r>
              <a:rPr lang="es-MX" dirty="0"/>
              <a:t>Esta reacción es frecuente y desagradable para el paciente, no comprometen su vida.</a:t>
            </a:r>
          </a:p>
          <a:p>
            <a:pPr algn="just">
              <a:buNone/>
              <a:defRPr lang="es-US" altLang="en-US"/>
            </a:pPr>
            <a:endParaRPr lang="en-US" altLang="en-US" dirty="0" smtClean="0"/>
          </a:p>
          <a:p>
            <a:pPr algn="just">
              <a:buNone/>
              <a:defRPr lang="es-US" altLang="en-US"/>
            </a:pPr>
            <a:endParaRPr lang="en-US" altLang="en-US" dirty="0" smtClean="0"/>
          </a:p>
          <a:p>
            <a:pPr lvl="0" algn="just">
              <a:defRPr lang="es-US" altLang="en-US"/>
            </a:pPr>
            <a:endParaRPr lang="es-US" altLang="en-US" dirty="0"/>
          </a:p>
          <a:p>
            <a:pPr algn="just">
              <a:buNone/>
              <a:defRPr lang="es-US" altLang="en-US"/>
            </a:pPr>
            <a:endParaRPr lang="en-US" altLang="en-US" dirty="0"/>
          </a:p>
        </p:txBody>
      </p:sp>
      <p:pic>
        <p:nvPicPr>
          <p:cNvPr id="4" name="Picture 2" descr="D:\Home\Pictures\osito enfermo.jpg"/>
          <p:cNvPicPr>
            <a:picLocks noChangeAspect="1" noChangeArrowheads="1"/>
          </p:cNvPicPr>
          <p:nvPr/>
        </p:nvPicPr>
        <p:blipFill rotWithShape="1">
          <a:blip r:embed="rId2"/>
          <a:srcRect/>
          <a:stretch>
            <a:fillRect/>
          </a:stretch>
        </p:blipFill>
        <p:spPr>
          <a:xfrm>
            <a:off x="5307492" y="5527110"/>
            <a:ext cx="2191408" cy="1296444"/>
          </a:xfrm>
          <a:prstGeom prst="rect">
            <a:avLst/>
          </a:prstGeom>
          <a:noFill/>
        </p:spPr>
      </p:pic>
    </p:spTree>
    <p:extLst>
      <p:ext uri="{BB962C8B-B14F-4D97-AF65-F5344CB8AC3E}">
        <p14:creationId xmlns:p14="http://schemas.microsoft.com/office/powerpoint/2010/main" val="2666866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64088" y="187890"/>
            <a:ext cx="7440460" cy="6409462"/>
          </a:xfrm>
        </p:spPr>
        <p:txBody>
          <a:bodyPr>
            <a:normAutofit lnSpcReduction="10000"/>
          </a:bodyPr>
          <a:lstStyle/>
          <a:p>
            <a:endParaRPr lang="es-MX" dirty="0" smtClean="0"/>
          </a:p>
          <a:p>
            <a:pPr marL="0" indent="0">
              <a:buNone/>
            </a:pPr>
            <a:endParaRPr lang="es-MX" dirty="0" smtClean="0"/>
          </a:p>
          <a:p>
            <a:endParaRPr lang="es-MX" dirty="0" smtClean="0"/>
          </a:p>
          <a:p>
            <a:pPr algn="just"/>
            <a:r>
              <a:rPr lang="es-MX" b="1" dirty="0" smtClean="0">
                <a:solidFill>
                  <a:srgbClr val="FFFF00"/>
                </a:solidFill>
              </a:rPr>
              <a:t>Anafilácticas: </a:t>
            </a:r>
            <a:r>
              <a:rPr lang="es-MX" dirty="0" smtClean="0"/>
              <a:t>muy graves y poco frecuentes, compromete </a:t>
            </a:r>
            <a:r>
              <a:rPr lang="es-MX" dirty="0"/>
              <a:t>la vida del paciente. Sucede generalmente durante la transfusión o inmediatamente después.</a:t>
            </a:r>
          </a:p>
          <a:p>
            <a:pPr lvl="0" algn="just"/>
            <a:r>
              <a:rPr lang="es-MX" dirty="0" smtClean="0"/>
              <a:t>Hipotensión</a:t>
            </a:r>
            <a:r>
              <a:rPr lang="es-MX" dirty="0"/>
              <a:t>, broncoespasmo, edema laríngeo</a:t>
            </a:r>
            <a:r>
              <a:rPr lang="en-US" altLang="en-US" dirty="0"/>
              <a:t>,</a:t>
            </a:r>
            <a:r>
              <a:rPr lang="es-MX" dirty="0"/>
              <a:t> vómito, eritema cutáneo, urticaria y conjuntivitis.</a:t>
            </a:r>
          </a:p>
          <a:p>
            <a:pPr algn="just"/>
            <a:endParaRPr lang="es-MX" dirty="0" smtClean="0"/>
          </a:p>
          <a:p>
            <a:pPr algn="just">
              <a:buNone/>
            </a:pPr>
            <a:endParaRPr lang="es-MX" dirty="0" smtClean="0"/>
          </a:p>
          <a:p>
            <a:pPr algn="just"/>
            <a:r>
              <a:rPr lang="es-MX" b="1" dirty="0" smtClean="0">
                <a:solidFill>
                  <a:srgbClr val="FFFF00"/>
                </a:solidFill>
              </a:rPr>
              <a:t>Moderadas y leves: </a:t>
            </a:r>
            <a:r>
              <a:rPr lang="es-MX" dirty="0" smtClean="0"/>
              <a:t>son las mas frecuentes, se presentan en aproximadamente en 1% de los pacientes transfundidos.</a:t>
            </a:r>
          </a:p>
          <a:p>
            <a:pPr lvl="0" algn="just"/>
            <a:r>
              <a:rPr lang="es-MX" dirty="0"/>
              <a:t>Urticaria, prurito a los pocos minutos de iniciada la transfusión, particularmente con componentes que tienen mayor volumen de plasma (concentrado plaquetario y unidades de plasma fresco congelado)</a:t>
            </a:r>
          </a:p>
          <a:p>
            <a:endParaRPr lang="es-MX" dirty="0"/>
          </a:p>
        </p:txBody>
      </p:sp>
      <p:pic>
        <p:nvPicPr>
          <p:cNvPr id="7171" name="Picture 3" descr="D:\Home\Pictures\anafilaxia.jpg"/>
          <p:cNvPicPr>
            <a:picLocks noChangeAspect="1" noChangeArrowheads="1"/>
          </p:cNvPicPr>
          <p:nvPr/>
        </p:nvPicPr>
        <p:blipFill>
          <a:blip r:embed="rId2" cstate="print"/>
          <a:srcRect/>
          <a:stretch>
            <a:fillRect/>
          </a:stretch>
        </p:blipFill>
        <p:spPr bwMode="auto">
          <a:xfrm>
            <a:off x="8329148" y="3933056"/>
            <a:ext cx="3312368" cy="2664296"/>
          </a:xfrm>
          <a:prstGeom prst="rect">
            <a:avLst/>
          </a:prstGeom>
          <a:noFill/>
        </p:spPr>
      </p:pic>
      <p:pic>
        <p:nvPicPr>
          <p:cNvPr id="7173" name="Picture 5" descr="http://www.allergiadoktor.hu/allergia/assets/images/gegevizenyo.jpg"/>
          <p:cNvPicPr>
            <a:picLocks noChangeAspect="1" noChangeArrowheads="1"/>
          </p:cNvPicPr>
          <p:nvPr/>
        </p:nvPicPr>
        <p:blipFill rotWithShape="1">
          <a:blip r:embed="rId3" cstate="print"/>
          <a:srcRect b="11375"/>
          <a:stretch/>
        </p:blipFill>
        <p:spPr bwMode="auto">
          <a:xfrm>
            <a:off x="8392900" y="1610316"/>
            <a:ext cx="3248616" cy="1964654"/>
          </a:xfrm>
          <a:prstGeom prst="rect">
            <a:avLst/>
          </a:prstGeom>
          <a:noFill/>
        </p:spPr>
      </p:pic>
      <p:sp>
        <p:nvSpPr>
          <p:cNvPr id="5" name="1 Título"/>
          <p:cNvSpPr>
            <a:spLocks noGrp="1"/>
          </p:cNvSpPr>
          <p:nvPr>
            <p:ph type="title"/>
          </p:nvPr>
        </p:nvSpPr>
        <p:spPr>
          <a:xfrm>
            <a:off x="338203" y="109231"/>
            <a:ext cx="9647129" cy="1143000"/>
          </a:xfrm>
        </p:spPr>
        <p:txBody>
          <a:bodyPr>
            <a:normAutofit fontScale="90000"/>
          </a:bodyPr>
          <a:lstStyle/>
          <a:p>
            <a:pPr lvl="0" algn="ctr">
              <a:defRPr lang="es-US" altLang="en-US"/>
            </a:pPr>
            <a:r>
              <a:rPr lang="es-MX" dirty="0"/>
              <a:t>Reacciones transfusionales alérgicas.</a:t>
            </a:r>
          </a:p>
        </p:txBody>
      </p:sp>
    </p:spTree>
    <p:extLst>
      <p:ext uri="{BB962C8B-B14F-4D97-AF65-F5344CB8AC3E}">
        <p14:creationId xmlns:p14="http://schemas.microsoft.com/office/powerpoint/2010/main" val="33537612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25885" y="350729"/>
            <a:ext cx="10847540" cy="6263014"/>
          </a:xfrm>
        </p:spPr>
        <p:txBody>
          <a:bodyPr>
            <a:normAutofit/>
          </a:bodyPr>
          <a:lstStyle/>
          <a:p>
            <a:pPr marL="0" indent="0" algn="ctr">
              <a:buNone/>
            </a:pPr>
            <a:r>
              <a:rPr lang="es-MX" sz="2800" b="1" dirty="0"/>
              <a:t>Aloinmunización con destrucción plaquetaria </a:t>
            </a:r>
            <a:r>
              <a:rPr lang="es-MX" sz="2800" b="1" dirty="0" smtClean="0"/>
              <a:t>inmediata</a:t>
            </a:r>
          </a:p>
          <a:p>
            <a:pPr marL="0" indent="0">
              <a:buNone/>
            </a:pPr>
            <a:endParaRPr lang="es-MX" dirty="0"/>
          </a:p>
          <a:p>
            <a:pPr algn="just"/>
            <a:r>
              <a:rPr lang="es-MX" sz="2400" dirty="0" smtClean="0"/>
              <a:t>Se produce </a:t>
            </a:r>
            <a:r>
              <a:rPr lang="es-MX" sz="2400" dirty="0"/>
              <a:t>e</a:t>
            </a:r>
            <a:r>
              <a:rPr lang="es-MX" sz="2400" dirty="0" smtClean="0"/>
              <a:t>n </a:t>
            </a:r>
            <a:r>
              <a:rPr lang="es-MX" sz="2400" dirty="0"/>
              <a:t>pacientes con </a:t>
            </a:r>
            <a:r>
              <a:rPr lang="es-MX" sz="2400" dirty="0">
                <a:solidFill>
                  <a:srgbClr val="FFFF00"/>
                </a:solidFill>
              </a:rPr>
              <a:t>anticuerpos anti HLA o anti antígenos plaquetarios específicos</a:t>
            </a:r>
            <a:r>
              <a:rPr lang="es-MX" sz="2400" dirty="0"/>
              <a:t>, por transfusiones o embarazos previos.</a:t>
            </a:r>
          </a:p>
          <a:p>
            <a:pPr algn="just"/>
            <a:r>
              <a:rPr lang="es-MX" sz="2400" dirty="0"/>
              <a:t>P</a:t>
            </a:r>
            <a:r>
              <a:rPr lang="es-MX" sz="2400" dirty="0" smtClean="0"/>
              <a:t>roducen </a:t>
            </a:r>
            <a:r>
              <a:rPr lang="es-MX" sz="2400" dirty="0"/>
              <a:t>la </a:t>
            </a:r>
            <a:r>
              <a:rPr lang="es-MX" sz="2400" dirty="0">
                <a:solidFill>
                  <a:srgbClr val="FFFF00"/>
                </a:solidFill>
              </a:rPr>
              <a:t>destrucción de las plaquetas </a:t>
            </a:r>
            <a:r>
              <a:rPr lang="es-MX" sz="2400" dirty="0"/>
              <a:t>que tengan el antígeno </a:t>
            </a:r>
            <a:r>
              <a:rPr lang="es-MX" sz="2400" dirty="0" smtClean="0"/>
              <a:t>correspondiente</a:t>
            </a:r>
          </a:p>
          <a:p>
            <a:pPr algn="just"/>
            <a:endParaRPr lang="es-MX" sz="2400" dirty="0"/>
          </a:p>
          <a:p>
            <a:pPr algn="just"/>
            <a:r>
              <a:rPr lang="es-MX" sz="2400" b="1" dirty="0" smtClean="0">
                <a:solidFill>
                  <a:srgbClr val="FFFF00"/>
                </a:solidFill>
              </a:rPr>
              <a:t>La </a:t>
            </a:r>
            <a:r>
              <a:rPr lang="es-MX" sz="2400" b="1" dirty="0" err="1">
                <a:solidFill>
                  <a:srgbClr val="FFFF00"/>
                </a:solidFill>
              </a:rPr>
              <a:t>refractariedad</a:t>
            </a:r>
            <a:r>
              <a:rPr lang="es-MX" sz="2400" b="1" dirty="0">
                <a:solidFill>
                  <a:srgbClr val="FFFF00"/>
                </a:solidFill>
              </a:rPr>
              <a:t> plaquetaria </a:t>
            </a:r>
            <a:r>
              <a:rPr lang="es-MX" sz="2400" dirty="0"/>
              <a:t>es una complicación relativamente frecuente en pacientes que reciben </a:t>
            </a:r>
            <a:r>
              <a:rPr lang="es-MX" sz="2400" dirty="0">
                <a:solidFill>
                  <a:srgbClr val="FFFF00"/>
                </a:solidFill>
              </a:rPr>
              <a:t>soporte crónico</a:t>
            </a:r>
            <a:r>
              <a:rPr lang="es-MX" sz="2400" dirty="0"/>
              <a:t> con concentrados de plaquetas (5-15%)</a:t>
            </a:r>
          </a:p>
          <a:p>
            <a:pPr algn="just"/>
            <a:r>
              <a:rPr lang="es-MX" sz="2400" dirty="0"/>
              <a:t>P</a:t>
            </a:r>
            <a:r>
              <a:rPr lang="es-MX" sz="2400" dirty="0" smtClean="0"/>
              <a:t>uede </a:t>
            </a:r>
            <a:r>
              <a:rPr lang="es-MX" sz="2400" dirty="0"/>
              <a:t>no presentar ninguna clínica añadida a la propia </a:t>
            </a:r>
            <a:r>
              <a:rPr lang="es-MX" sz="2400" dirty="0" err="1"/>
              <a:t>plaquetopenia</a:t>
            </a:r>
            <a:r>
              <a:rPr lang="es-MX" sz="2400" dirty="0"/>
              <a:t> (petequias, sangrado por piel y mucosas, hematuria y hemorragia intracraneal</a:t>
            </a:r>
            <a:r>
              <a:rPr lang="es-MX" sz="2400" dirty="0" smtClean="0"/>
              <a:t>) </a:t>
            </a:r>
            <a:r>
              <a:rPr lang="es-MX" sz="2400" dirty="0"/>
              <a:t>en ocasiones se observa una reacción transfusional con escalofríos e hipertermia</a:t>
            </a:r>
            <a:r>
              <a:rPr lang="es-MX" sz="2400" dirty="0" smtClean="0"/>
              <a:t>.</a:t>
            </a:r>
            <a:endParaRPr lang="es-MX" sz="2400" dirty="0"/>
          </a:p>
        </p:txBody>
      </p:sp>
    </p:spTree>
    <p:extLst>
      <p:ext uri="{BB962C8B-B14F-4D97-AF65-F5344CB8AC3E}">
        <p14:creationId xmlns:p14="http://schemas.microsoft.com/office/powerpoint/2010/main" val="111232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06669" y="425088"/>
            <a:ext cx="8229600" cy="1143000"/>
          </a:xfrm>
        </p:spPr>
        <p:txBody>
          <a:bodyPr>
            <a:normAutofit fontScale="90000"/>
          </a:bodyPr>
          <a:lstStyle/>
          <a:p>
            <a:pPr lvl="0">
              <a:defRPr lang="es-US" altLang="en-US"/>
            </a:pPr>
            <a:r>
              <a:rPr lang="es-MX" dirty="0"/>
              <a:t>CONTAMINACION BACTERIANA</a:t>
            </a:r>
          </a:p>
        </p:txBody>
      </p:sp>
      <p:sp>
        <p:nvSpPr>
          <p:cNvPr id="3" name="2 Marcador de contenido"/>
          <p:cNvSpPr>
            <a:spLocks noGrp="1"/>
          </p:cNvSpPr>
          <p:nvPr>
            <p:ph idx="1"/>
          </p:nvPr>
        </p:nvSpPr>
        <p:spPr>
          <a:xfrm>
            <a:off x="325677" y="1782129"/>
            <a:ext cx="11361107" cy="2877554"/>
          </a:xfrm>
        </p:spPr>
        <p:txBody>
          <a:bodyPr>
            <a:noAutofit/>
          </a:bodyPr>
          <a:lstStyle/>
          <a:p>
            <a:pPr lvl="0" algn="just">
              <a:defRPr lang="es-US" altLang="en-US"/>
            </a:pPr>
            <a:r>
              <a:rPr lang="en-US" altLang="en-US" sz="2800" dirty="0"/>
              <a:t>C</a:t>
            </a:r>
            <a:r>
              <a:rPr lang="es-MX" sz="2800" dirty="0" err="1"/>
              <a:t>omplicación</a:t>
            </a:r>
            <a:r>
              <a:rPr lang="es-MX" sz="2800" dirty="0"/>
              <a:t> poco frecuente, pero de consecuencias potencialmente mortales</a:t>
            </a:r>
            <a:r>
              <a:rPr lang="es-MX" sz="2800" dirty="0" smtClean="0"/>
              <a:t>.</a:t>
            </a:r>
          </a:p>
          <a:p>
            <a:pPr marL="0" lvl="0" indent="0" algn="just">
              <a:buNone/>
              <a:defRPr lang="es-US" altLang="en-US"/>
            </a:pPr>
            <a:endParaRPr lang="es-MX" sz="2800" dirty="0"/>
          </a:p>
          <a:p>
            <a:pPr lvl="0" algn="just">
              <a:defRPr lang="es-US" altLang="en-US"/>
            </a:pPr>
            <a:r>
              <a:rPr lang="es-MX" sz="2800" dirty="0"/>
              <a:t>Se sospecha que entre el 0.002 y el 0.4% de los concentrados </a:t>
            </a:r>
            <a:r>
              <a:rPr lang="es-MX" sz="2800" dirty="0" err="1"/>
              <a:t>eritrocitarios</a:t>
            </a:r>
            <a:r>
              <a:rPr lang="es-MX" sz="2800" dirty="0"/>
              <a:t> y el 0.01 y el 1% de los concentrados de plaquetas pueden estar contaminadas con bacterias, mayoritariamente </a:t>
            </a:r>
            <a:r>
              <a:rPr lang="es-MX" sz="2800" dirty="0">
                <a:solidFill>
                  <a:srgbClr val="FFFF00"/>
                </a:solidFill>
              </a:rPr>
              <a:t>procedente de flora saprofita cutánea existente en la piel del donante.</a:t>
            </a:r>
          </a:p>
        </p:txBody>
      </p:sp>
      <p:pic>
        <p:nvPicPr>
          <p:cNvPr id="6146" name="Picture 2" descr="d:\Home\Pictures\bacterias.jpg"/>
          <p:cNvPicPr>
            <a:picLocks noChangeAspect="1" noChangeArrowheads="1"/>
          </p:cNvPicPr>
          <p:nvPr/>
        </p:nvPicPr>
        <p:blipFill rotWithShape="1">
          <a:blip r:embed="rId2"/>
          <a:srcRect/>
          <a:stretch>
            <a:fillRect/>
          </a:stretch>
        </p:blipFill>
        <p:spPr>
          <a:xfrm>
            <a:off x="8210566" y="5445224"/>
            <a:ext cx="2457435" cy="1412776"/>
          </a:xfrm>
          <a:prstGeom prst="rect">
            <a:avLst/>
          </a:prstGeom>
          <a:noFill/>
        </p:spPr>
      </p:pic>
    </p:spTree>
    <p:extLst>
      <p:ext uri="{BB962C8B-B14F-4D97-AF65-F5344CB8AC3E}">
        <p14:creationId xmlns:p14="http://schemas.microsoft.com/office/powerpoint/2010/main" val="3439708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58864" y="1361849"/>
            <a:ext cx="10764499" cy="3043567"/>
          </a:xfrm>
        </p:spPr>
        <p:txBody>
          <a:bodyPr>
            <a:normAutofit/>
          </a:bodyPr>
          <a:lstStyle/>
          <a:p>
            <a:pPr algn="just"/>
            <a:r>
              <a:rPr lang="es-MX" b="1" dirty="0" smtClean="0">
                <a:solidFill>
                  <a:srgbClr val="FFFF00"/>
                </a:solidFill>
              </a:rPr>
              <a:t>LA TRANSFUSIÓN DE COMPONENTES SANGUÍNEOS NO ESTÁ EXENTA DE PRODUCIR EFECTOS ADVERSOS</a:t>
            </a:r>
          </a:p>
          <a:p>
            <a:pPr marL="0" indent="0" algn="just">
              <a:buNone/>
            </a:pPr>
            <a:endParaRPr lang="es-MX" dirty="0"/>
          </a:p>
          <a:p>
            <a:pPr algn="just"/>
            <a:r>
              <a:rPr lang="es-MX" dirty="0"/>
              <a:t>L</a:t>
            </a:r>
            <a:r>
              <a:rPr lang="es-MX" dirty="0" smtClean="0"/>
              <a:t>a </a:t>
            </a:r>
            <a:r>
              <a:rPr lang="es-MX" dirty="0"/>
              <a:t>seguridad transfusional es una prioridad en todo el mundo, no exclusivamente en la detección de enfermedades infecciosa transmisibles por transfusión, sino también en el control de la cadena transfusional que implica un proceso interdisciplinario</a:t>
            </a:r>
            <a:r>
              <a:rPr lang="es-MX" dirty="0" smtClean="0"/>
              <a:t>.</a:t>
            </a:r>
            <a:endParaRPr lang="es-MX" baseline="30000" dirty="0"/>
          </a:p>
          <a:p>
            <a:endParaRPr lang="es-MX" dirty="0" smtClean="0"/>
          </a:p>
        </p:txBody>
      </p:sp>
      <p:pic>
        <p:nvPicPr>
          <p:cNvPr id="1026" name="Picture 2" descr="Resultado de imagen para medic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0751" y="3979530"/>
            <a:ext cx="4158641" cy="2757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250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29106" y="1789872"/>
            <a:ext cx="10420633" cy="4195481"/>
          </a:xfrm>
        </p:spPr>
        <p:txBody>
          <a:bodyPr/>
          <a:lstStyle/>
          <a:p>
            <a:pPr algn="just">
              <a:buFont typeface="Arial" panose="020B0604020202020204" pitchFamily="34" charset="0"/>
              <a:buChar char="•"/>
              <a:defRPr lang="es-US" altLang="en-US"/>
            </a:pPr>
            <a:r>
              <a:rPr lang="es-MX" sz="2400" dirty="0" smtClean="0"/>
              <a:t>En </a:t>
            </a:r>
            <a:r>
              <a:rPr lang="es-MX" sz="2400" dirty="0"/>
              <a:t>general los gérmenes </a:t>
            </a:r>
            <a:r>
              <a:rPr lang="es-MX" sz="2400" dirty="0">
                <a:solidFill>
                  <a:srgbClr val="FFFF00"/>
                </a:solidFill>
              </a:rPr>
              <a:t>Gram negativos </a:t>
            </a:r>
            <a:r>
              <a:rPr lang="es-MX" sz="2400" dirty="0"/>
              <a:t>se asocian a la contaminación de </a:t>
            </a:r>
            <a:r>
              <a:rPr lang="es-MX" sz="2400" dirty="0">
                <a:solidFill>
                  <a:srgbClr val="FFFF00"/>
                </a:solidFill>
              </a:rPr>
              <a:t>concentrados eritrocitarios</a:t>
            </a:r>
            <a:r>
              <a:rPr lang="es-MX" sz="2400" dirty="0"/>
              <a:t>, mientras que los </a:t>
            </a:r>
            <a:r>
              <a:rPr lang="es-MX" sz="2400" dirty="0">
                <a:solidFill>
                  <a:srgbClr val="FF0000"/>
                </a:solidFill>
              </a:rPr>
              <a:t>Gram positivos </a:t>
            </a:r>
            <a:r>
              <a:rPr lang="es-MX" sz="2400" dirty="0"/>
              <a:t>suelen ser responsables de la sepsis en concentrados de </a:t>
            </a:r>
            <a:r>
              <a:rPr lang="es-MX" sz="2400" dirty="0">
                <a:solidFill>
                  <a:srgbClr val="FF0000"/>
                </a:solidFill>
              </a:rPr>
              <a:t>plaquetas</a:t>
            </a:r>
            <a:r>
              <a:rPr lang="es-MX" sz="2400" dirty="0" smtClean="0">
                <a:solidFill>
                  <a:srgbClr val="FF0000"/>
                </a:solidFill>
              </a:rPr>
              <a:t>.</a:t>
            </a:r>
          </a:p>
          <a:p>
            <a:pPr algn="just">
              <a:buFont typeface="Arial" panose="020B0604020202020204" pitchFamily="34" charset="0"/>
              <a:buChar char="•"/>
              <a:defRPr lang="es-US" altLang="en-US"/>
            </a:pPr>
            <a:endParaRPr lang="es-MX" sz="2400" dirty="0"/>
          </a:p>
          <a:p>
            <a:pPr lvl="0" algn="just">
              <a:buFont typeface="Arial" panose="020B0604020202020204" pitchFamily="34" charset="0"/>
              <a:buChar char="•"/>
              <a:defRPr lang="es-US" altLang="en-US"/>
            </a:pPr>
            <a:r>
              <a:rPr lang="es-MX" sz="2400" dirty="0"/>
              <a:t>Se caracteriza por la presencia de fiebre alta, escalofríos, hipotensión y shock durante o inmediatamente después de la transfusión.</a:t>
            </a:r>
          </a:p>
          <a:p>
            <a:pPr algn="just">
              <a:buFont typeface="Arial" panose="020B0604020202020204" pitchFamily="34" charset="0"/>
              <a:buChar char="•"/>
              <a:defRPr lang="es-US" altLang="en-US"/>
            </a:pPr>
            <a:endParaRPr lang="es-MX" sz="2400" dirty="0" smtClean="0"/>
          </a:p>
          <a:p>
            <a:pPr algn="just">
              <a:buFont typeface="Arial" panose="020B0604020202020204" pitchFamily="34" charset="0"/>
              <a:buChar char="•"/>
              <a:defRPr lang="es-US" altLang="en-US"/>
            </a:pPr>
            <a:endParaRPr lang="es-MX" dirty="0"/>
          </a:p>
          <a:p>
            <a:pPr algn="just">
              <a:buFont typeface="Arial" panose="020B0604020202020204" pitchFamily="34" charset="0"/>
              <a:buChar char="•"/>
              <a:defRPr lang="es-US" altLang="en-US"/>
            </a:pPr>
            <a:endParaRPr lang="es-MX" dirty="0"/>
          </a:p>
        </p:txBody>
      </p:sp>
    </p:spTree>
    <p:extLst>
      <p:ext uri="{BB962C8B-B14F-4D97-AF65-F5344CB8AC3E}">
        <p14:creationId xmlns:p14="http://schemas.microsoft.com/office/powerpoint/2010/main" val="2102948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620688"/>
            <a:ext cx="8229600" cy="1143000"/>
          </a:xfrm>
        </p:spPr>
        <p:txBody>
          <a:bodyPr/>
          <a:lstStyle/>
          <a:p>
            <a:pPr lvl="0" algn="ctr">
              <a:defRPr lang="es-US" altLang="en-US"/>
            </a:pPr>
            <a:r>
              <a:rPr lang="es-MX" dirty="0"/>
              <a:t>Hemólisis no inmune</a:t>
            </a:r>
          </a:p>
        </p:txBody>
      </p:sp>
      <p:sp>
        <p:nvSpPr>
          <p:cNvPr id="3" name="2 Marcador de contenido"/>
          <p:cNvSpPr>
            <a:spLocks noGrp="1"/>
          </p:cNvSpPr>
          <p:nvPr>
            <p:ph idx="1"/>
          </p:nvPr>
        </p:nvSpPr>
        <p:spPr>
          <a:xfrm>
            <a:off x="488515" y="2052918"/>
            <a:ext cx="10697227" cy="4598403"/>
          </a:xfrm>
        </p:spPr>
        <p:txBody>
          <a:bodyPr>
            <a:normAutofit/>
          </a:bodyPr>
          <a:lstStyle/>
          <a:p>
            <a:pPr marL="0" indent="0">
              <a:buNone/>
              <a:defRPr lang="es-US" altLang="en-US"/>
            </a:pPr>
            <a:endParaRPr lang="es-MX" dirty="0"/>
          </a:p>
          <a:p>
            <a:pPr lvl="0" algn="just">
              <a:lnSpc>
                <a:spcPct val="150000"/>
              </a:lnSpc>
              <a:defRPr lang="es-US" altLang="en-US"/>
            </a:pPr>
            <a:r>
              <a:rPr lang="es-MX" sz="2800" dirty="0"/>
              <a:t> </a:t>
            </a:r>
            <a:r>
              <a:rPr lang="en-US" altLang="en-US" sz="2800" dirty="0"/>
              <a:t>H</a:t>
            </a:r>
            <a:r>
              <a:rPr lang="es-MX" sz="2800" dirty="0" err="1"/>
              <a:t>emolisis</a:t>
            </a:r>
            <a:r>
              <a:rPr lang="es-MX" sz="2800" dirty="0"/>
              <a:t> mecánica por ciertas válvulas cardiacas o circulación extracorpórea</a:t>
            </a:r>
          </a:p>
          <a:p>
            <a:pPr lvl="0" algn="just">
              <a:lnSpc>
                <a:spcPct val="150000"/>
              </a:lnSpc>
              <a:defRPr lang="es-US" altLang="en-US"/>
            </a:pPr>
            <a:r>
              <a:rPr lang="es-MX" sz="2800" dirty="0"/>
              <a:t> </a:t>
            </a:r>
            <a:r>
              <a:rPr lang="es-MX" sz="2800" dirty="0" smtClean="0"/>
              <a:t>Infusión </a:t>
            </a:r>
            <a:r>
              <a:rPr lang="es-MX" sz="2800" dirty="0"/>
              <a:t>de soluciones hipotónicas o medicaciones en la vía de transfusión</a:t>
            </a:r>
          </a:p>
          <a:p>
            <a:pPr lvl="0" algn="just">
              <a:lnSpc>
                <a:spcPct val="150000"/>
              </a:lnSpc>
              <a:defRPr lang="es-US" altLang="en-US"/>
            </a:pPr>
            <a:r>
              <a:rPr lang="es-MX" sz="2800" dirty="0"/>
              <a:t> </a:t>
            </a:r>
            <a:r>
              <a:rPr lang="es-MX" sz="2800" dirty="0" smtClean="0"/>
              <a:t>Calentamiento </a:t>
            </a:r>
            <a:r>
              <a:rPr lang="es-MX" sz="2800" dirty="0"/>
              <a:t>de los eritrocitos</a:t>
            </a:r>
          </a:p>
          <a:p>
            <a:pPr marL="0" lvl="0" indent="0" algn="just">
              <a:lnSpc>
                <a:spcPct val="150000"/>
              </a:lnSpc>
              <a:buNone/>
              <a:defRPr lang="es-US" altLang="en-US"/>
            </a:pPr>
            <a:endParaRPr lang="es-MX" sz="2800" dirty="0"/>
          </a:p>
        </p:txBody>
      </p:sp>
    </p:spTree>
    <p:extLst>
      <p:ext uri="{BB962C8B-B14F-4D97-AF65-F5344CB8AC3E}">
        <p14:creationId xmlns:p14="http://schemas.microsoft.com/office/powerpoint/2010/main" val="113997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53435" y="420205"/>
            <a:ext cx="8229600" cy="1143000"/>
          </a:xfrm>
        </p:spPr>
        <p:txBody>
          <a:bodyPr/>
          <a:lstStyle/>
          <a:p>
            <a:pPr lvl="0" algn="ctr">
              <a:defRPr lang="es-US" altLang="en-US"/>
            </a:pPr>
            <a:r>
              <a:rPr lang="es-MX" dirty="0"/>
              <a:t>Reacción </a:t>
            </a:r>
            <a:r>
              <a:rPr lang="es-MX" dirty="0" err="1"/>
              <a:t>hipotensiva</a:t>
            </a:r>
            <a:endParaRPr lang="es-MX" dirty="0"/>
          </a:p>
        </p:txBody>
      </p:sp>
      <p:sp>
        <p:nvSpPr>
          <p:cNvPr id="3" name="2 Marcador de contenido"/>
          <p:cNvSpPr>
            <a:spLocks noGrp="1"/>
          </p:cNvSpPr>
          <p:nvPr>
            <p:ph idx="1"/>
          </p:nvPr>
        </p:nvSpPr>
        <p:spPr>
          <a:xfrm>
            <a:off x="338203" y="1778697"/>
            <a:ext cx="10860065" cy="4584526"/>
          </a:xfrm>
        </p:spPr>
        <p:txBody>
          <a:bodyPr>
            <a:normAutofit/>
          </a:bodyPr>
          <a:lstStyle/>
          <a:p>
            <a:pPr lvl="0" algn="just">
              <a:lnSpc>
                <a:spcPct val="150000"/>
              </a:lnSpc>
              <a:defRPr lang="es-US" altLang="en-US"/>
            </a:pPr>
            <a:r>
              <a:rPr lang="es-MX" sz="2800" dirty="0"/>
              <a:t>Se les ha relacionado con la </a:t>
            </a:r>
            <a:r>
              <a:rPr lang="es-MX" sz="2800" dirty="0">
                <a:solidFill>
                  <a:srgbClr val="FFFF00"/>
                </a:solidFill>
              </a:rPr>
              <a:t>generación de </a:t>
            </a:r>
            <a:r>
              <a:rPr lang="es-MX" sz="2800" dirty="0" err="1">
                <a:solidFill>
                  <a:srgbClr val="FFFF00"/>
                </a:solidFill>
              </a:rPr>
              <a:t>citocinas</a:t>
            </a:r>
            <a:r>
              <a:rPr lang="es-MX" sz="2800" dirty="0">
                <a:solidFill>
                  <a:srgbClr val="FFFF00"/>
                </a:solidFill>
              </a:rPr>
              <a:t> (generalmente </a:t>
            </a:r>
            <a:r>
              <a:rPr lang="es-MX" sz="2800" dirty="0" err="1">
                <a:solidFill>
                  <a:srgbClr val="FFFF00"/>
                </a:solidFill>
              </a:rPr>
              <a:t>bradicinina</a:t>
            </a:r>
            <a:r>
              <a:rPr lang="es-MX" sz="2800" dirty="0">
                <a:solidFill>
                  <a:srgbClr val="FFFF00"/>
                </a:solidFill>
              </a:rPr>
              <a:t>)</a:t>
            </a:r>
            <a:r>
              <a:rPr lang="es-MX" sz="2800" dirty="0"/>
              <a:t> </a:t>
            </a:r>
            <a:endParaRPr lang="es-MX" sz="2800" dirty="0" smtClean="0"/>
          </a:p>
          <a:p>
            <a:pPr lvl="0" algn="just">
              <a:defRPr lang="es-US" altLang="en-US"/>
            </a:pPr>
            <a:r>
              <a:rPr lang="es-MX" sz="2800" dirty="0" smtClean="0"/>
              <a:t>Cuadro </a:t>
            </a:r>
            <a:r>
              <a:rPr lang="es-MX" sz="2800" dirty="0"/>
              <a:t>de hipotensión sistólica y/o diastólica agudo al poco del inicio de la transfusión. </a:t>
            </a:r>
          </a:p>
          <a:p>
            <a:pPr lvl="0" algn="just">
              <a:defRPr lang="es-US" altLang="en-US"/>
            </a:pPr>
            <a:r>
              <a:rPr lang="es-MX" sz="2800" dirty="0"/>
              <a:t>Se suele acompañar de síntomas y signos respiratorios (disnea y/o hipoxemia) y un tercio de los casos presentan manifestaciones alérgicas (urticaria, prurito, eritema facial)</a:t>
            </a:r>
          </a:p>
          <a:p>
            <a:pPr marL="0" lvl="0" indent="0">
              <a:buNone/>
              <a:defRPr lang="es-US" altLang="en-US"/>
            </a:pPr>
            <a:endParaRPr lang="es-MX" dirty="0"/>
          </a:p>
        </p:txBody>
      </p:sp>
    </p:spTree>
    <p:extLst>
      <p:ext uri="{BB962C8B-B14F-4D97-AF65-F5344CB8AC3E}">
        <p14:creationId xmlns:p14="http://schemas.microsoft.com/office/powerpoint/2010/main" val="288820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UBES2"/>
          <p:cNvPicPr>
            <a:picLocks noChangeAspect="1" noChangeArrowheads="1"/>
          </p:cNvPicPr>
          <p:nvPr/>
        </p:nvPicPr>
        <p:blipFill>
          <a:blip r:embed="rId2" cstate="print">
            <a:extLst>
              <a:ext uri="{28A0092B-C50C-407E-A947-70E740481C1C}">
                <a14:useLocalDpi xmlns:a14="http://schemas.microsoft.com/office/drawing/2010/main" val="0"/>
              </a:ext>
            </a:extLst>
          </a:blip>
          <a:srcRect l="14584" t="30556" r="17178"/>
          <a:stretch>
            <a:fillRect/>
          </a:stretch>
        </p:blipFill>
        <p:spPr bwMode="auto">
          <a:xfrm>
            <a:off x="1640736" y="1120776"/>
            <a:ext cx="8675688"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1" name="Text Box 5"/>
          <p:cNvSpPr txBox="1">
            <a:spLocks noChangeArrowheads="1"/>
          </p:cNvSpPr>
          <p:nvPr/>
        </p:nvSpPr>
        <p:spPr bwMode="auto">
          <a:xfrm>
            <a:off x="2003426" y="1120776"/>
            <a:ext cx="68383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sz="3200" dirty="0">
                <a:solidFill>
                  <a:schemeClr val="bg1"/>
                </a:solidFill>
                <a:latin typeface="Calibri" pitchFamily="34" charset="0"/>
              </a:rPr>
              <a:t> </a:t>
            </a:r>
            <a:r>
              <a:rPr lang="es-ES" sz="3200" dirty="0">
                <a:latin typeface="Calibri" pitchFamily="34" charset="0"/>
              </a:rPr>
              <a:t>Detrás de cada tubo, hay un paciente …</a:t>
            </a:r>
          </a:p>
        </p:txBody>
      </p:sp>
      <p:sp>
        <p:nvSpPr>
          <p:cNvPr id="3" name="Rectángulo 2"/>
          <p:cNvSpPr/>
          <p:nvPr/>
        </p:nvSpPr>
        <p:spPr>
          <a:xfrm>
            <a:off x="2003426" y="5558830"/>
            <a:ext cx="8693801" cy="830997"/>
          </a:xfrm>
          <a:prstGeom prst="rect">
            <a:avLst/>
          </a:prstGeom>
        </p:spPr>
        <p:txBody>
          <a:bodyPr wrap="square">
            <a:spAutoFit/>
          </a:bodyPr>
          <a:lstStyle/>
          <a:p>
            <a:r>
              <a:rPr lang="es-MX" sz="4800" b="1" dirty="0"/>
              <a:t>¡Gracias por su atención!</a:t>
            </a:r>
            <a:endParaRPr lang="es-MX" sz="4800" dirty="0"/>
          </a:p>
        </p:txBody>
      </p:sp>
    </p:spTree>
    <p:extLst>
      <p:ext uri="{BB962C8B-B14F-4D97-AF65-F5344CB8AC3E}">
        <p14:creationId xmlns:p14="http://schemas.microsoft.com/office/powerpoint/2010/main" val="1192466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p:cNvSpPr/>
          <p:nvPr/>
        </p:nvSpPr>
        <p:spPr>
          <a:xfrm>
            <a:off x="4872223" y="991008"/>
            <a:ext cx="1996053" cy="262055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smtClean="0"/>
              <a:t>Solicitud de componentes sanguíneos</a:t>
            </a:r>
            <a:endParaRPr lang="es-MX" dirty="0"/>
          </a:p>
        </p:txBody>
      </p:sp>
      <p:sp>
        <p:nvSpPr>
          <p:cNvPr id="10" name="Rectángulo redondeado 9"/>
          <p:cNvSpPr/>
          <p:nvPr/>
        </p:nvSpPr>
        <p:spPr>
          <a:xfrm>
            <a:off x="9047229" y="991008"/>
            <a:ext cx="2313878" cy="262055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t>Entrega del </a:t>
            </a:r>
            <a:r>
              <a:rPr lang="es-MX" dirty="0" smtClean="0"/>
              <a:t>componente sanguíneo</a:t>
            </a:r>
            <a:endParaRPr lang="es-MX" dirty="0"/>
          </a:p>
        </p:txBody>
      </p:sp>
      <p:sp>
        <p:nvSpPr>
          <p:cNvPr id="11" name="Rectángulo redondeado 10"/>
          <p:cNvSpPr/>
          <p:nvPr/>
        </p:nvSpPr>
        <p:spPr>
          <a:xfrm>
            <a:off x="6898320" y="974545"/>
            <a:ext cx="2148909" cy="262055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solidFill>
                  <a:schemeClr val="bg1"/>
                </a:solidFill>
              </a:rPr>
              <a:t>Pruebas pre transfusionales</a:t>
            </a:r>
          </a:p>
        </p:txBody>
      </p:sp>
      <p:sp>
        <p:nvSpPr>
          <p:cNvPr id="12" name="Rectángulo redondeado 11"/>
          <p:cNvSpPr/>
          <p:nvPr/>
        </p:nvSpPr>
        <p:spPr>
          <a:xfrm>
            <a:off x="3338184" y="3856592"/>
            <a:ext cx="2260950" cy="209756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solidFill>
                  <a:schemeClr val="tx1"/>
                </a:solidFill>
              </a:rPr>
              <a:t>Acto transfusional</a:t>
            </a:r>
          </a:p>
        </p:txBody>
      </p:sp>
      <p:sp>
        <p:nvSpPr>
          <p:cNvPr id="13" name="Rectángulo redondeado 12"/>
          <p:cNvSpPr/>
          <p:nvPr/>
        </p:nvSpPr>
        <p:spPr>
          <a:xfrm>
            <a:off x="433541" y="991009"/>
            <a:ext cx="2349196" cy="262055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t>Valoración de donante / Extracción de la sangre</a:t>
            </a:r>
          </a:p>
        </p:txBody>
      </p:sp>
      <p:sp>
        <p:nvSpPr>
          <p:cNvPr id="16" name="Rectángulo redondeado 15"/>
          <p:cNvSpPr/>
          <p:nvPr/>
        </p:nvSpPr>
        <p:spPr>
          <a:xfrm>
            <a:off x="2782737" y="991009"/>
            <a:ext cx="2089486" cy="2620554"/>
          </a:xfrm>
          <a:prstGeom prst="roundRect">
            <a:avLst/>
          </a:prstGeom>
          <a:solidFill>
            <a:srgbClr val="D9ED1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solidFill>
                  <a:schemeClr val="bg1"/>
                </a:solidFill>
              </a:rPr>
              <a:t>Pruebas de tamizaje</a:t>
            </a:r>
          </a:p>
        </p:txBody>
      </p:sp>
      <p:sp>
        <p:nvSpPr>
          <p:cNvPr id="15" name="CuadroTexto 14"/>
          <p:cNvSpPr txBox="1"/>
          <p:nvPr/>
        </p:nvSpPr>
        <p:spPr>
          <a:xfrm>
            <a:off x="1608139" y="6199189"/>
            <a:ext cx="6471643" cy="219291"/>
          </a:xfrm>
          <a:prstGeom prst="rect">
            <a:avLst/>
          </a:prstGeom>
          <a:noFill/>
        </p:spPr>
        <p:txBody>
          <a:bodyPr wrap="none">
            <a:spAutoFit/>
          </a:bodyPr>
          <a:lstStyle/>
          <a:p>
            <a:pPr>
              <a:defRPr/>
            </a:pPr>
            <a:r>
              <a:rPr lang="es-MX" sz="825" dirty="0"/>
              <a:t>Manual Iberoamericano de </a:t>
            </a:r>
            <a:r>
              <a:rPr lang="es-MX" sz="825" dirty="0" err="1"/>
              <a:t>Hemovigilancia</a:t>
            </a:r>
            <a:r>
              <a:rPr lang="es-MX" sz="825" dirty="0"/>
              <a:t>. Grupo Cooperativo Iberoamericano de Medicina transfusional. Octubre 2015</a:t>
            </a:r>
          </a:p>
        </p:txBody>
      </p:sp>
      <p:pic>
        <p:nvPicPr>
          <p:cNvPr id="2050" name="Picture 2" descr="Resultado de imagen para transfusiÃ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0594" y="3981450"/>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3427870" y="113845"/>
            <a:ext cx="5219699" cy="584775"/>
          </a:xfrm>
          <a:prstGeom prst="rect">
            <a:avLst/>
          </a:prstGeom>
          <a:noFill/>
        </p:spPr>
        <p:txBody>
          <a:bodyPr wrap="none" rtlCol="0">
            <a:spAutoFit/>
          </a:bodyPr>
          <a:lstStyle/>
          <a:p>
            <a:r>
              <a:rPr lang="es-MX" sz="3200" dirty="0" smtClean="0"/>
              <a:t>CADENA TRANSFUSIONAL</a:t>
            </a:r>
            <a:endParaRPr lang="es-MX" sz="3200" dirty="0"/>
          </a:p>
        </p:txBody>
      </p:sp>
    </p:spTree>
    <p:extLst>
      <p:ext uri="{BB962C8B-B14F-4D97-AF65-F5344CB8AC3E}">
        <p14:creationId xmlns:p14="http://schemas.microsoft.com/office/powerpoint/2010/main" val="4076627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56189" y="178270"/>
            <a:ext cx="8229600" cy="1143000"/>
          </a:xfrm>
        </p:spPr>
        <p:txBody>
          <a:bodyPr/>
          <a:lstStyle/>
          <a:p>
            <a:pPr lvl="0" algn="ctr">
              <a:defRPr lang="es-US" altLang="en-US"/>
            </a:pPr>
            <a:r>
              <a:rPr lang="es-MX" sz="4000" dirty="0"/>
              <a:t>DEFINICIÓN</a:t>
            </a:r>
          </a:p>
        </p:txBody>
      </p:sp>
      <p:sp>
        <p:nvSpPr>
          <p:cNvPr id="3" name="2 Marcador de contenido"/>
          <p:cNvSpPr>
            <a:spLocks noGrp="1"/>
          </p:cNvSpPr>
          <p:nvPr>
            <p:ph idx="1"/>
          </p:nvPr>
        </p:nvSpPr>
        <p:spPr>
          <a:xfrm>
            <a:off x="644964" y="1455737"/>
            <a:ext cx="10891507" cy="4786346"/>
          </a:xfrm>
        </p:spPr>
        <p:txBody>
          <a:bodyPr>
            <a:normAutofit/>
          </a:bodyPr>
          <a:lstStyle/>
          <a:p>
            <a:pPr marL="0" lvl="0" indent="0" algn="ctr">
              <a:buNone/>
              <a:defRPr lang="es-US" altLang="en-US"/>
            </a:pPr>
            <a:r>
              <a:rPr lang="es-MX" dirty="0"/>
              <a:t>Respuesta anormal que un paciente presenta o desarrolla con la </a:t>
            </a:r>
            <a:r>
              <a:rPr lang="es-MX" dirty="0" err="1"/>
              <a:t>adminis</a:t>
            </a:r>
            <a:r>
              <a:rPr lang="en-US" altLang="en-US" dirty="0" err="1"/>
              <a:t>tració</a:t>
            </a:r>
            <a:r>
              <a:rPr lang="es-MX" dirty="0"/>
              <a:t>n de componentes sanguíneos.</a:t>
            </a:r>
          </a:p>
          <a:p>
            <a:pPr lvl="0" algn="just" latinLnBrk="0">
              <a:defRPr lang="es-US" altLang="en-US"/>
            </a:pPr>
            <a:endParaRPr lang="es-US" altLang="en-US" dirty="0"/>
          </a:p>
          <a:p>
            <a:pPr marL="0" lvl="0" indent="0" algn="ctr">
              <a:buNone/>
              <a:defRPr lang="es-US" altLang="en-US"/>
            </a:pPr>
            <a:r>
              <a:rPr lang="es-MX" b="1" dirty="0">
                <a:solidFill>
                  <a:srgbClr val="FFFF00"/>
                </a:solidFill>
              </a:rPr>
              <a:t>CLASIFICACIÓN DE REACCIÓN TRANSFUSIONAL</a:t>
            </a:r>
          </a:p>
          <a:p>
            <a:pPr marL="0" lvl="0" indent="0" algn="just" latinLnBrk="0">
              <a:buNone/>
              <a:defRPr lang="es-US" altLang="en-US"/>
            </a:pPr>
            <a:endParaRPr lang="es-US" altLang="en-US" dirty="0"/>
          </a:p>
          <a:p>
            <a:pPr lvl="0" algn="just">
              <a:buFont typeface="Wingdings" panose="05000000000000000000" pitchFamily="2" charset="2"/>
              <a:buChar char="ü"/>
              <a:defRPr lang="es-US" altLang="en-US"/>
            </a:pPr>
            <a:r>
              <a:rPr lang="es-MX" dirty="0">
                <a:solidFill>
                  <a:srgbClr val="FF00FF"/>
                </a:solidFill>
              </a:rPr>
              <a:t>INMEDIATAS, AGUDAS</a:t>
            </a:r>
            <a:r>
              <a:rPr lang="es-MX" dirty="0">
                <a:solidFill>
                  <a:srgbClr val="002060"/>
                </a:solidFill>
              </a:rPr>
              <a:t>, </a:t>
            </a:r>
            <a:r>
              <a:rPr lang="es-MX" dirty="0"/>
              <a:t>Durante el acto transfusional, o poco tiempo después </a:t>
            </a:r>
            <a:endParaRPr lang="es-MX" dirty="0" smtClean="0"/>
          </a:p>
          <a:p>
            <a:pPr marL="0" lvl="0" indent="0" algn="just">
              <a:buNone/>
              <a:defRPr lang="es-US" altLang="en-US"/>
            </a:pPr>
            <a:r>
              <a:rPr lang="es-MX" dirty="0" smtClean="0"/>
              <a:t>(hasta </a:t>
            </a:r>
            <a:r>
              <a:rPr lang="es-MX" dirty="0"/>
              <a:t>24 hrs)</a:t>
            </a:r>
          </a:p>
          <a:p>
            <a:pPr lvl="0" algn="just" latinLnBrk="0">
              <a:defRPr lang="es-US" altLang="en-US"/>
            </a:pPr>
            <a:endParaRPr lang="es-US" altLang="en-US" dirty="0"/>
          </a:p>
          <a:p>
            <a:pPr lvl="0" algn="just">
              <a:buFont typeface="Wingdings" panose="05000000000000000000" pitchFamily="2" charset="2"/>
              <a:buChar char="ü"/>
              <a:defRPr lang="es-US" altLang="en-US"/>
            </a:pPr>
            <a:r>
              <a:rPr lang="es-MX" dirty="0">
                <a:solidFill>
                  <a:srgbClr val="00FF00"/>
                </a:solidFill>
              </a:rPr>
              <a:t>TARDIA, RETARDADAS </a:t>
            </a:r>
            <a:r>
              <a:rPr lang="es-MX" dirty="0"/>
              <a:t>Reacción que se presenta después de 24 hrs de inicio de la transfusión.</a:t>
            </a:r>
          </a:p>
          <a:p>
            <a:pPr lvl="0" algn="just" latinLnBrk="0">
              <a:defRPr lang="es-US" altLang="en-US"/>
            </a:pPr>
            <a:endParaRPr lang="es-US" altLang="en-US" dirty="0">
              <a:solidFill>
                <a:srgbClr val="00FF00"/>
              </a:solidFill>
            </a:endParaRPr>
          </a:p>
          <a:p>
            <a:pPr algn="just" latinLnBrk="0">
              <a:buNone/>
              <a:defRPr lang="es-US" altLang="en-US"/>
            </a:pPr>
            <a:endParaRPr lang="es-US" altLang="en-US" dirty="0"/>
          </a:p>
        </p:txBody>
      </p:sp>
      <p:sp>
        <p:nvSpPr>
          <p:cNvPr id="4" name="3 CuadroTexto"/>
          <p:cNvSpPr txBox="1"/>
          <p:nvPr/>
        </p:nvSpPr>
        <p:spPr>
          <a:xfrm>
            <a:off x="1738282" y="6000769"/>
            <a:ext cx="8929718" cy="646331"/>
          </a:xfrm>
          <a:prstGeom prst="rect">
            <a:avLst/>
          </a:prstGeom>
          <a:noFill/>
        </p:spPr>
        <p:txBody>
          <a:bodyPr wrap="square">
            <a:spAutoFit/>
          </a:bodyPr>
          <a:lstStyle/>
          <a:p>
            <a:pPr lvl="0">
              <a:defRPr lang="es-US" altLang="en-US"/>
            </a:pPr>
            <a:r>
              <a:rPr lang="es-MX" sz="900" dirty="0"/>
              <a:t>FUENTE: GUIA PARA EL USO CLINICO DE LA SANGRE. SECRETARIA DE SALUD, MEXICO</a:t>
            </a:r>
          </a:p>
          <a:p>
            <a:pPr lvl="0">
              <a:defRPr lang="es-US" altLang="en-US"/>
            </a:pPr>
            <a:r>
              <a:rPr lang="es-MX" sz="900" dirty="0"/>
              <a:t>GUIA SOBRE LA TRANSFUSION DE COMPONENTES SANGUINEOS Y DERIVADOS PLASMATICOS, SOCIEDAD ESPAÑOLA DE TRANSFUSION SANGUINEA Y TERAPIA CELULAR</a:t>
            </a:r>
          </a:p>
          <a:p>
            <a:pPr lvl="0">
              <a:defRPr lang="es-US" altLang="en-US"/>
            </a:pPr>
            <a:r>
              <a:rPr lang="es-MX" sz="900" dirty="0"/>
              <a:t>MEDICINA TRANSFUSIONA. GUIA RAPIDA. DR CARLOS MARTINEZ MURILLO.</a:t>
            </a:r>
          </a:p>
        </p:txBody>
      </p:sp>
    </p:spTree>
    <p:extLst>
      <p:ext uri="{BB962C8B-B14F-4D97-AF65-F5344CB8AC3E}">
        <p14:creationId xmlns:p14="http://schemas.microsoft.com/office/powerpoint/2010/main" val="181959374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nvSpPr>
        <p:spPr>
          <a:xfrm>
            <a:off x="663879" y="1187439"/>
            <a:ext cx="5154235" cy="2720682"/>
          </a:xfrm>
          <a:prstGeom prst="rect">
            <a:avLst/>
          </a:prstGeom>
          <a:ln>
            <a:solidFill>
              <a:srgbClr val="FFC000"/>
            </a:solidFill>
          </a:ln>
        </p:spPr>
        <p:txBody>
          <a:bodyPr vert="horz" wrap="square" lIns="91440" tIns="45720" rIns="91440" bIns="45720" rtlCol="0">
            <a:noAutofit/>
          </a:bodyPr>
          <a:lstStyle/>
          <a:p>
            <a:pPr marL="228600" indent="-228600">
              <a:lnSpc>
                <a:spcPct val="115000"/>
              </a:lnSpc>
              <a:spcAft>
                <a:spcPts val="0"/>
              </a:spcAft>
            </a:pPr>
            <a:r>
              <a:rPr lang="es-MX" sz="2000" b="1" dirty="0">
                <a:effectLst/>
                <a:latin typeface="Arial" panose="020B0604020202020204" pitchFamily="34" charset="0"/>
                <a:ea typeface="Calibri" panose="020F0502020204030204" pitchFamily="34" charset="0"/>
                <a:cs typeface="Times New Roman" panose="02020603050405020304" pitchFamily="18" charset="0"/>
              </a:rPr>
              <a:t>Reacción hemolítica aguda</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nSpc>
                <a:spcPct val="115000"/>
              </a:lnSpc>
              <a:spcAft>
                <a:spcPts val="0"/>
              </a:spcAft>
            </a:pPr>
            <a:r>
              <a:rPr lang="es-MX" sz="2000" b="1" dirty="0">
                <a:effectLst/>
                <a:latin typeface="Arial" panose="020B0604020202020204" pitchFamily="34" charset="0"/>
                <a:ea typeface="Calibri" panose="020F0502020204030204" pitchFamily="34" charset="0"/>
                <a:cs typeface="Times New Roman" panose="02020603050405020304" pitchFamily="18" charset="0"/>
              </a:rPr>
              <a:t>Reacción febril no hemolítica</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nSpc>
                <a:spcPct val="115000"/>
              </a:lnSpc>
              <a:spcAft>
                <a:spcPts val="0"/>
              </a:spcAft>
            </a:pPr>
            <a:r>
              <a:rPr lang="es-MX" sz="2000" b="1" dirty="0">
                <a:effectLst/>
                <a:latin typeface="Arial" panose="020B0604020202020204" pitchFamily="34" charset="0"/>
                <a:ea typeface="Calibri" panose="020F0502020204030204" pitchFamily="34" charset="0"/>
                <a:cs typeface="Times New Roman" panose="02020603050405020304" pitchFamily="18" charset="0"/>
              </a:rPr>
              <a:t>Reacción alérgica</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nSpc>
                <a:spcPct val="115000"/>
              </a:lnSpc>
              <a:spcAft>
                <a:spcPts val="0"/>
              </a:spcAft>
            </a:pPr>
            <a:r>
              <a:rPr lang="es-MX" sz="2000" b="1" dirty="0">
                <a:effectLst/>
                <a:latin typeface="Arial" panose="020B0604020202020204" pitchFamily="34" charset="0"/>
                <a:ea typeface="Calibri" panose="020F0502020204030204" pitchFamily="34" charset="0"/>
                <a:cs typeface="Times New Roman" panose="02020603050405020304" pitchFamily="18" charset="0"/>
              </a:rPr>
              <a:t>Lesión pulmonar asociada a transfusión (TRALI)</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nSpc>
                <a:spcPct val="115000"/>
              </a:lnSpc>
              <a:spcAft>
                <a:spcPts val="800"/>
              </a:spcAft>
            </a:pPr>
            <a:r>
              <a:rPr lang="es-MX" sz="2000" b="1" dirty="0">
                <a:effectLst/>
                <a:latin typeface="Arial" panose="020B0604020202020204" pitchFamily="34" charset="0"/>
                <a:ea typeface="Calibri" panose="020F0502020204030204" pitchFamily="34" charset="0"/>
                <a:cs typeface="Times New Roman" panose="02020603050405020304" pitchFamily="18" charset="0"/>
              </a:rPr>
              <a:t>Aloinmunización con destrucción plaquetaria inmediata</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es-MX" sz="1100" b="1" dirty="0">
                <a:effectLst/>
                <a:latin typeface="Arial" panose="020B060402020202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4 Marcador de texto"/>
          <p:cNvSpPr>
            <a:spLocks noGrp="1"/>
          </p:cNvSpPr>
          <p:nvPr/>
        </p:nvSpPr>
        <p:spPr>
          <a:xfrm>
            <a:off x="663879" y="551145"/>
            <a:ext cx="5154235" cy="623767"/>
          </a:xfrm>
          <a:prstGeom prst="rect">
            <a:avLst/>
          </a:prstGeom>
          <a:solidFill>
            <a:schemeClr val="accent1">
              <a:lumMod val="60000"/>
              <a:lumOff val="40000"/>
            </a:schemeClr>
          </a:solidFill>
        </p:spPr>
        <p:txBody>
          <a:bodyPr vert="horz" wrap="square" lIns="91440" tIns="45720" rIns="91440" bIns="45720" rtlCol="0" anchor="b">
            <a:noAutofit/>
          </a:bodyPr>
          <a:lstStyle/>
          <a:p>
            <a:pPr algn="ctr">
              <a:spcBef>
                <a:spcPts val="430"/>
              </a:spcBef>
              <a:spcAft>
                <a:spcPts val="0"/>
              </a:spcAft>
            </a:pPr>
            <a:r>
              <a:rPr lang="es-MX" sz="2400" b="1" kern="1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INMUNOLOGICAS</a:t>
            </a:r>
            <a:endParaRPr lang="es-MX" sz="2400" dirty="0">
              <a:effectLst/>
              <a:latin typeface="Times New Roman" panose="02020603050405020304" pitchFamily="18" charset="0"/>
              <a:ea typeface="Times New Roman" panose="02020603050405020304" pitchFamily="18" charset="0"/>
            </a:endParaRPr>
          </a:p>
        </p:txBody>
      </p:sp>
      <p:sp>
        <p:nvSpPr>
          <p:cNvPr id="8" name="6 Marcador de texto"/>
          <p:cNvSpPr>
            <a:spLocks noGrp="1"/>
          </p:cNvSpPr>
          <p:nvPr/>
        </p:nvSpPr>
        <p:spPr>
          <a:xfrm>
            <a:off x="5818114" y="537984"/>
            <a:ext cx="5248404" cy="624402"/>
          </a:xfrm>
          <a:prstGeom prst="rect">
            <a:avLst/>
          </a:prstGeom>
          <a:solidFill>
            <a:srgbClr val="92D050"/>
          </a:solidFill>
        </p:spPr>
        <p:txBody>
          <a:bodyPr vert="horz" wrap="square" lIns="91440" tIns="45720" rIns="91440" bIns="45720" rtlCol="0" anchor="b">
            <a:noAutofit/>
          </a:bodyPr>
          <a:lstStyle/>
          <a:p>
            <a:pPr algn="ctr">
              <a:spcBef>
                <a:spcPts val="430"/>
              </a:spcBef>
              <a:spcAft>
                <a:spcPts val="0"/>
              </a:spcAft>
            </a:pPr>
            <a:r>
              <a:rPr lang="es-MX" sz="2400" b="1" kern="1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NO INMUNOLOGICAS</a:t>
            </a:r>
            <a:endParaRPr lang="es-MX" sz="2400" dirty="0">
              <a:effectLst/>
              <a:latin typeface="Times New Roman" panose="02020603050405020304" pitchFamily="18" charset="0"/>
              <a:ea typeface="Times New Roman" panose="02020603050405020304" pitchFamily="18" charset="0"/>
            </a:endParaRPr>
          </a:p>
        </p:txBody>
      </p:sp>
      <p:sp>
        <p:nvSpPr>
          <p:cNvPr id="9" name="7 Marcador de contenido"/>
          <p:cNvSpPr>
            <a:spLocks noGrp="1"/>
          </p:cNvSpPr>
          <p:nvPr/>
        </p:nvSpPr>
        <p:spPr>
          <a:xfrm>
            <a:off x="5818114" y="1174912"/>
            <a:ext cx="5248404" cy="2720683"/>
          </a:xfrm>
          <a:prstGeom prst="rect">
            <a:avLst/>
          </a:prstGeom>
          <a:ln>
            <a:solidFill>
              <a:schemeClr val="accent2">
                <a:lumMod val="60000"/>
                <a:lumOff val="40000"/>
              </a:schemeClr>
            </a:solidFill>
          </a:ln>
        </p:spPr>
        <p:txBody>
          <a:bodyPr vert="horz" wrap="square" lIns="91440" tIns="45720" rIns="91440" bIns="45720" rtlCol="0">
            <a:noAutofit/>
          </a:bodyPr>
          <a:lstStyle/>
          <a:p>
            <a:pPr marL="228600" indent="-228600">
              <a:lnSpc>
                <a:spcPct val="150000"/>
              </a:lnSpc>
              <a:spcAft>
                <a:spcPts val="0"/>
              </a:spcAft>
            </a:pPr>
            <a:r>
              <a:rPr lang="es-MX" sz="2000" b="1" dirty="0" smtClean="0">
                <a:effectLst/>
                <a:latin typeface="Arial" panose="020B0604020202020204" pitchFamily="34" charset="0"/>
                <a:ea typeface="Calibri" panose="020F0502020204030204" pitchFamily="34" charset="0"/>
                <a:cs typeface="Times New Roman" panose="02020603050405020304" pitchFamily="18" charset="0"/>
              </a:rPr>
              <a:t>Contaminación bacteriana</a:t>
            </a:r>
            <a:endParaRPr lang="es-MX"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nSpc>
                <a:spcPct val="150000"/>
              </a:lnSpc>
              <a:spcAft>
                <a:spcPts val="0"/>
              </a:spcAft>
            </a:pPr>
            <a:r>
              <a:rPr lang="es-MX" sz="2000" b="1" dirty="0" smtClean="0">
                <a:effectLst/>
                <a:latin typeface="Arial" panose="020B0604020202020204" pitchFamily="34" charset="0"/>
                <a:ea typeface="Calibri" panose="020F0502020204030204" pitchFamily="34" charset="0"/>
                <a:cs typeface="Times New Roman" panose="02020603050405020304" pitchFamily="18" charset="0"/>
              </a:rPr>
              <a:t>Sobrecarga circulatoria (TACO)</a:t>
            </a:r>
            <a:endParaRPr lang="es-MX"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nSpc>
                <a:spcPct val="150000"/>
              </a:lnSpc>
              <a:spcAft>
                <a:spcPts val="0"/>
              </a:spcAft>
            </a:pPr>
            <a:r>
              <a:rPr lang="es-MX" sz="2000" b="1" dirty="0" smtClean="0">
                <a:effectLst/>
                <a:latin typeface="Arial" panose="020B0604020202020204" pitchFamily="34" charset="0"/>
                <a:ea typeface="Calibri" panose="020F0502020204030204" pitchFamily="34" charset="0"/>
                <a:cs typeface="Times New Roman" panose="02020603050405020304" pitchFamily="18" charset="0"/>
              </a:rPr>
              <a:t>Hemólisis no inmune</a:t>
            </a:r>
            <a:endParaRPr lang="es-MX"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nSpc>
                <a:spcPct val="150000"/>
              </a:lnSpc>
              <a:spcAft>
                <a:spcPts val="0"/>
              </a:spcAft>
            </a:pPr>
            <a:r>
              <a:rPr lang="es-MX" sz="2000" b="1" dirty="0" smtClean="0">
                <a:effectLst/>
                <a:latin typeface="Arial" panose="020B0604020202020204" pitchFamily="34" charset="0"/>
                <a:ea typeface="Calibri" panose="020F0502020204030204" pitchFamily="34" charset="0"/>
                <a:cs typeface="Times New Roman" panose="02020603050405020304" pitchFamily="18" charset="0"/>
              </a:rPr>
              <a:t>Reacciones </a:t>
            </a:r>
            <a:r>
              <a:rPr lang="es-MX" sz="2000" b="1" dirty="0" err="1" smtClean="0">
                <a:effectLst/>
                <a:latin typeface="Arial" panose="020B0604020202020204" pitchFamily="34" charset="0"/>
                <a:ea typeface="Calibri" panose="020F0502020204030204" pitchFamily="34" charset="0"/>
                <a:cs typeface="Times New Roman" panose="02020603050405020304" pitchFamily="18" charset="0"/>
              </a:rPr>
              <a:t>hipotensivas</a:t>
            </a:r>
            <a:endParaRPr lang="es-MX"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nSpc>
                <a:spcPct val="150000"/>
              </a:lnSpc>
              <a:spcAft>
                <a:spcPts val="0"/>
              </a:spcAft>
            </a:pPr>
            <a:r>
              <a:rPr lang="es-MX" sz="2000" b="1" dirty="0" smtClean="0">
                <a:effectLst/>
                <a:latin typeface="Arial" panose="020B0604020202020204" pitchFamily="34" charset="0"/>
                <a:ea typeface="Calibri" panose="020F0502020204030204" pitchFamily="34" charset="0"/>
                <a:cs typeface="Times New Roman" panose="02020603050405020304" pitchFamily="18" charset="0"/>
              </a:rPr>
              <a:t>TRALI</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p:cNvSpPr/>
          <p:nvPr/>
        </p:nvSpPr>
        <p:spPr>
          <a:xfrm>
            <a:off x="2668956" y="3920648"/>
            <a:ext cx="7301999" cy="2723823"/>
          </a:xfrm>
          <a:prstGeom prst="rect">
            <a:avLst/>
          </a:prstGeom>
        </p:spPr>
        <p:txBody>
          <a:bodyPr wrap="none">
            <a:spAutoFit/>
          </a:bodyPr>
          <a:lstStyle/>
          <a:p>
            <a:r>
              <a:rPr lang="es-MX" b="1" dirty="0">
                <a:solidFill>
                  <a:srgbClr val="FFFF00"/>
                </a:solidFill>
              </a:rPr>
              <a:t>Las principales reacciones agudas que implican gravedad son</a:t>
            </a:r>
            <a:r>
              <a:rPr lang="es-MX" b="1" dirty="0" smtClean="0">
                <a:solidFill>
                  <a:srgbClr val="FFFF00"/>
                </a:solidFill>
              </a:rPr>
              <a:t>:</a:t>
            </a:r>
          </a:p>
          <a:p>
            <a:r>
              <a:rPr lang="es-MX" b="1" dirty="0" smtClean="0">
                <a:solidFill>
                  <a:srgbClr val="FFFF00"/>
                </a:solidFill>
              </a:rPr>
              <a:t> </a:t>
            </a:r>
            <a:endParaRPr lang="es-MX" b="1" dirty="0">
              <a:solidFill>
                <a:srgbClr val="FFFF00"/>
              </a:solidFill>
            </a:endParaRPr>
          </a:p>
          <a:p>
            <a:pPr marL="285750" lvl="0" indent="-285750">
              <a:lnSpc>
                <a:spcPct val="150000"/>
              </a:lnSpc>
              <a:buFont typeface="Wingdings" panose="05000000000000000000" pitchFamily="2" charset="2"/>
              <a:buChar char="ü"/>
            </a:pPr>
            <a:r>
              <a:rPr lang="es-MX" b="1" dirty="0">
                <a:solidFill>
                  <a:srgbClr val="FFFF00"/>
                </a:solidFill>
              </a:rPr>
              <a:t>Reacción hemolítica aguda</a:t>
            </a:r>
          </a:p>
          <a:p>
            <a:pPr marL="285750" lvl="0" indent="-285750">
              <a:lnSpc>
                <a:spcPct val="150000"/>
              </a:lnSpc>
              <a:buFont typeface="Wingdings" panose="05000000000000000000" pitchFamily="2" charset="2"/>
              <a:buChar char="ü"/>
            </a:pPr>
            <a:r>
              <a:rPr lang="es-MX" b="1" dirty="0">
                <a:solidFill>
                  <a:srgbClr val="FFFF00"/>
                </a:solidFill>
              </a:rPr>
              <a:t>Reacción por contaminación bacteriana</a:t>
            </a:r>
          </a:p>
          <a:p>
            <a:pPr marL="285750" lvl="0" indent="-285750">
              <a:lnSpc>
                <a:spcPct val="150000"/>
              </a:lnSpc>
              <a:buFont typeface="Wingdings" panose="05000000000000000000" pitchFamily="2" charset="2"/>
              <a:buChar char="ü"/>
            </a:pPr>
            <a:r>
              <a:rPr lang="es-MX" b="1" dirty="0">
                <a:solidFill>
                  <a:srgbClr val="FFFF00"/>
                </a:solidFill>
              </a:rPr>
              <a:t>Lesión pulmonar aguda asociada a la transfusión (TRALI)</a:t>
            </a:r>
          </a:p>
          <a:p>
            <a:pPr marL="285750" lvl="0" indent="-285750">
              <a:lnSpc>
                <a:spcPct val="150000"/>
              </a:lnSpc>
              <a:buFont typeface="Wingdings" panose="05000000000000000000" pitchFamily="2" charset="2"/>
              <a:buChar char="ü"/>
            </a:pPr>
            <a:r>
              <a:rPr lang="es-MX" b="1" dirty="0">
                <a:solidFill>
                  <a:srgbClr val="FFFF00"/>
                </a:solidFill>
              </a:rPr>
              <a:t>Sobrecarga circulatoria (TACO)</a:t>
            </a:r>
          </a:p>
          <a:p>
            <a:pPr marL="285750" lvl="0" indent="-285750">
              <a:lnSpc>
                <a:spcPct val="150000"/>
              </a:lnSpc>
              <a:buFont typeface="Wingdings" panose="05000000000000000000" pitchFamily="2" charset="2"/>
              <a:buChar char="ü"/>
            </a:pPr>
            <a:r>
              <a:rPr lang="es-MX" b="1" dirty="0">
                <a:solidFill>
                  <a:srgbClr val="FFFF00"/>
                </a:solidFill>
              </a:rPr>
              <a:t>Reacción alérgica grave o reacción anafiláctica </a:t>
            </a:r>
          </a:p>
        </p:txBody>
      </p:sp>
      <p:sp>
        <p:nvSpPr>
          <p:cNvPr id="2" name="CuadroTexto 1"/>
          <p:cNvSpPr txBox="1"/>
          <p:nvPr/>
        </p:nvSpPr>
        <p:spPr>
          <a:xfrm>
            <a:off x="4396636" y="162838"/>
            <a:ext cx="1107996" cy="369332"/>
          </a:xfrm>
          <a:prstGeom prst="rect">
            <a:avLst/>
          </a:prstGeom>
          <a:noFill/>
        </p:spPr>
        <p:txBody>
          <a:bodyPr wrap="none" rtlCol="0">
            <a:spAutoFit/>
          </a:bodyPr>
          <a:lstStyle/>
          <a:p>
            <a:r>
              <a:rPr lang="es-MX" dirty="0" smtClean="0"/>
              <a:t>	</a:t>
            </a:r>
            <a:endParaRPr lang="es-MX" dirty="0"/>
          </a:p>
        </p:txBody>
      </p:sp>
    </p:spTree>
    <p:extLst>
      <p:ext uri="{BB962C8B-B14F-4D97-AF65-F5344CB8AC3E}">
        <p14:creationId xmlns:p14="http://schemas.microsoft.com/office/powerpoint/2010/main" val="3302784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24535" y="1548064"/>
            <a:ext cx="10656297" cy="4577163"/>
          </a:xfrm>
        </p:spPr>
        <p:txBody>
          <a:bodyPr>
            <a:normAutofit/>
          </a:bodyPr>
          <a:lstStyle/>
          <a:p>
            <a:pPr algn="just">
              <a:lnSpc>
                <a:spcPct val="150000"/>
              </a:lnSpc>
            </a:pPr>
            <a:r>
              <a:rPr lang="es-MX" sz="2400" dirty="0"/>
              <a:t>Las reacciones agudas fatales suceden en 1:250,000 a 1 en 1 millón de </a:t>
            </a:r>
            <a:r>
              <a:rPr lang="es-MX" sz="2400" dirty="0" smtClean="0"/>
              <a:t>transfusiones</a:t>
            </a:r>
          </a:p>
          <a:p>
            <a:pPr algn="just">
              <a:lnSpc>
                <a:spcPct val="150000"/>
              </a:lnSpc>
            </a:pPr>
            <a:r>
              <a:rPr lang="es-MX" sz="2400" dirty="0" smtClean="0"/>
              <a:t>50</a:t>
            </a:r>
            <a:r>
              <a:rPr lang="es-MX" sz="2400" dirty="0"/>
              <a:t>% de las cuales se debe a indicación de </a:t>
            </a:r>
            <a:r>
              <a:rPr lang="es-MX" sz="2400" dirty="0">
                <a:solidFill>
                  <a:srgbClr val="FFFF00"/>
                </a:solidFill>
              </a:rPr>
              <a:t>transfusiones </a:t>
            </a:r>
            <a:r>
              <a:rPr lang="es-MX" sz="2400" dirty="0" smtClean="0">
                <a:solidFill>
                  <a:srgbClr val="FFFF00"/>
                </a:solidFill>
              </a:rPr>
              <a:t>injustificadas</a:t>
            </a:r>
          </a:p>
          <a:p>
            <a:pPr algn="just">
              <a:lnSpc>
                <a:spcPct val="150000"/>
              </a:lnSpc>
            </a:pPr>
            <a:r>
              <a:rPr lang="es-MX" sz="2400" dirty="0" smtClean="0"/>
              <a:t>La </a:t>
            </a:r>
            <a:r>
              <a:rPr lang="es-MX" sz="2400" dirty="0"/>
              <a:t>mitad de las muertes son debidas a </a:t>
            </a:r>
            <a:r>
              <a:rPr lang="es-MX" sz="2400" dirty="0">
                <a:solidFill>
                  <a:srgbClr val="FFFF00"/>
                </a:solidFill>
              </a:rPr>
              <a:t>reacciones agudas por incompatibilidad</a:t>
            </a:r>
            <a:r>
              <a:rPr lang="es-MX" sz="2400" dirty="0"/>
              <a:t> de grupo como resultado de </a:t>
            </a:r>
            <a:r>
              <a:rPr lang="es-MX" sz="2400" dirty="0" smtClean="0">
                <a:solidFill>
                  <a:srgbClr val="FFFF00"/>
                </a:solidFill>
              </a:rPr>
              <a:t>errores humanos </a:t>
            </a:r>
            <a:r>
              <a:rPr lang="es-MX" sz="2400" dirty="0"/>
              <a:t>y son relacionadas a confusión del paciente o de la bolsa de </a:t>
            </a:r>
            <a:r>
              <a:rPr lang="es-MX" sz="2400" dirty="0" smtClean="0"/>
              <a:t>sangre</a:t>
            </a:r>
          </a:p>
        </p:txBody>
      </p:sp>
    </p:spTree>
    <p:extLst>
      <p:ext uri="{BB962C8B-B14F-4D97-AF65-F5344CB8AC3E}">
        <p14:creationId xmlns:p14="http://schemas.microsoft.com/office/powerpoint/2010/main" val="1398367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5990" y="2052917"/>
            <a:ext cx="9244207" cy="4805083"/>
          </a:xfrm>
        </p:spPr>
        <p:txBody>
          <a:bodyPr>
            <a:normAutofit/>
          </a:bodyPr>
          <a:lstStyle/>
          <a:p>
            <a:pPr lvl="0"/>
            <a:r>
              <a:rPr lang="es-MX" sz="2400" dirty="0" smtClean="0"/>
              <a:t>Identificación </a:t>
            </a:r>
            <a:r>
              <a:rPr lang="es-MX" sz="2400" dirty="0"/>
              <a:t>no correcta de del paciente en la solicitud, </a:t>
            </a:r>
          </a:p>
          <a:p>
            <a:pPr lvl="0"/>
            <a:r>
              <a:rPr lang="es-MX" sz="2400" dirty="0"/>
              <a:t>Identificación errónea de la muestra, </a:t>
            </a:r>
          </a:p>
          <a:p>
            <a:pPr lvl="0"/>
            <a:r>
              <a:rPr lang="es-MX" sz="2400" dirty="0"/>
              <a:t>Equivocación en la toma de muestra</a:t>
            </a:r>
          </a:p>
          <a:p>
            <a:pPr lvl="0"/>
            <a:r>
              <a:rPr lang="es-MX" sz="2400" dirty="0"/>
              <a:t>Error de </a:t>
            </a:r>
            <a:r>
              <a:rPr lang="es-MX" sz="2400" dirty="0" smtClean="0"/>
              <a:t>transcripción de datos</a:t>
            </a:r>
            <a:endParaRPr lang="es-MX" sz="2400" dirty="0"/>
          </a:p>
          <a:p>
            <a:pPr lvl="0"/>
            <a:r>
              <a:rPr lang="es-MX" sz="2400" dirty="0"/>
              <a:t>Error técnico del servicio de transfusión o banco de sangre, </a:t>
            </a:r>
          </a:p>
          <a:p>
            <a:pPr lvl="0"/>
            <a:r>
              <a:rPr lang="es-MX" sz="2400" dirty="0"/>
              <a:t>Confusión en la distribución del componente sanguíneo, </a:t>
            </a:r>
          </a:p>
          <a:p>
            <a:pPr lvl="0"/>
            <a:r>
              <a:rPr lang="es-MX" sz="2400" dirty="0"/>
              <a:t>Confusión en la administración del componente sanguíneo,</a:t>
            </a:r>
          </a:p>
          <a:p>
            <a:pPr lvl="0"/>
            <a:r>
              <a:rPr lang="es-MX" sz="2400" dirty="0"/>
              <a:t> No respetar el protocolo de identificación del receptor</a:t>
            </a:r>
            <a:r>
              <a:rPr lang="es-MX" sz="2400" dirty="0" smtClean="0"/>
              <a:t>.</a:t>
            </a:r>
            <a:endParaRPr lang="es-MX" sz="2400" dirty="0"/>
          </a:p>
        </p:txBody>
      </p:sp>
      <p:sp>
        <p:nvSpPr>
          <p:cNvPr id="2" name="Rectángulo 1"/>
          <p:cNvSpPr/>
          <p:nvPr/>
        </p:nvSpPr>
        <p:spPr>
          <a:xfrm>
            <a:off x="325676" y="532756"/>
            <a:ext cx="9920613" cy="1077218"/>
          </a:xfrm>
          <a:prstGeom prst="rect">
            <a:avLst/>
          </a:prstGeom>
        </p:spPr>
        <p:txBody>
          <a:bodyPr wrap="square">
            <a:spAutoFit/>
          </a:bodyPr>
          <a:lstStyle/>
          <a:p>
            <a:pPr algn="ctr"/>
            <a:r>
              <a:rPr lang="es-MX" sz="3200" b="1" dirty="0">
                <a:solidFill>
                  <a:srgbClr val="FFFF00"/>
                </a:solidFill>
              </a:rPr>
              <a:t>Causas mas frecuentes de error asociado a reacciones transfusionales.</a:t>
            </a:r>
          </a:p>
        </p:txBody>
      </p:sp>
      <p:pic>
        <p:nvPicPr>
          <p:cNvPr id="5" name="Imagen 4"/>
          <p:cNvPicPr>
            <a:picLocks noChangeAspect="1"/>
          </p:cNvPicPr>
          <p:nvPr/>
        </p:nvPicPr>
        <p:blipFill rotWithShape="1">
          <a:blip r:embed="rId2"/>
          <a:srcRect b="10788"/>
          <a:stretch/>
        </p:blipFill>
        <p:spPr>
          <a:xfrm>
            <a:off x="9178709" y="2852803"/>
            <a:ext cx="2495550" cy="1631515"/>
          </a:xfrm>
          <a:prstGeom prst="rect">
            <a:avLst/>
          </a:prstGeom>
        </p:spPr>
      </p:pic>
    </p:spTree>
    <p:extLst>
      <p:ext uri="{BB962C8B-B14F-4D97-AF65-F5344CB8AC3E}">
        <p14:creationId xmlns:p14="http://schemas.microsoft.com/office/powerpoint/2010/main" val="136027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14379" y="286747"/>
            <a:ext cx="11122091" cy="6571253"/>
          </a:xfrm>
        </p:spPr>
        <p:txBody>
          <a:bodyPr>
            <a:normAutofit/>
          </a:bodyPr>
          <a:lstStyle/>
          <a:p>
            <a:pPr marL="0" indent="0" algn="ctr">
              <a:buNone/>
            </a:pPr>
            <a:r>
              <a:rPr lang="en-US" altLang="en-US" sz="2800" dirty="0">
                <a:solidFill>
                  <a:srgbClr val="FFFF00"/>
                </a:solidFill>
              </a:rPr>
              <a:t>Norma </a:t>
            </a:r>
            <a:r>
              <a:rPr lang="en-US" altLang="en-US" sz="2800" dirty="0" err="1">
                <a:solidFill>
                  <a:srgbClr val="FFFF00"/>
                </a:solidFill>
              </a:rPr>
              <a:t>Oficial</a:t>
            </a:r>
            <a:r>
              <a:rPr lang="en-US" altLang="en-US" sz="2800" dirty="0">
                <a:solidFill>
                  <a:srgbClr val="FFFF00"/>
                </a:solidFill>
              </a:rPr>
              <a:t> Mexicana NOM 253-SSA1-2012  “ Para la </a:t>
            </a:r>
            <a:r>
              <a:rPr lang="en-US" altLang="en-US" sz="2800" dirty="0" err="1">
                <a:solidFill>
                  <a:srgbClr val="FFFF00"/>
                </a:solidFill>
              </a:rPr>
              <a:t>disposición</a:t>
            </a:r>
            <a:r>
              <a:rPr lang="en-US" altLang="en-US" sz="2800" dirty="0">
                <a:solidFill>
                  <a:srgbClr val="FFFF00"/>
                </a:solidFill>
              </a:rPr>
              <a:t> de </a:t>
            </a:r>
            <a:r>
              <a:rPr lang="en-US" altLang="en-US" sz="2800" dirty="0" err="1">
                <a:solidFill>
                  <a:srgbClr val="FFFF00"/>
                </a:solidFill>
              </a:rPr>
              <a:t>sangre</a:t>
            </a:r>
            <a:r>
              <a:rPr lang="en-US" altLang="en-US" sz="2800" dirty="0">
                <a:solidFill>
                  <a:srgbClr val="FFFF00"/>
                </a:solidFill>
              </a:rPr>
              <a:t> </a:t>
            </a:r>
            <a:r>
              <a:rPr lang="en-US" altLang="en-US" sz="2800" dirty="0" err="1">
                <a:solidFill>
                  <a:srgbClr val="FFFF00"/>
                </a:solidFill>
              </a:rPr>
              <a:t>humana</a:t>
            </a:r>
            <a:r>
              <a:rPr lang="en-US" altLang="en-US" sz="2800" dirty="0">
                <a:solidFill>
                  <a:srgbClr val="FFFF00"/>
                </a:solidFill>
              </a:rPr>
              <a:t> y </a:t>
            </a:r>
            <a:r>
              <a:rPr lang="en-US" altLang="en-US" sz="2800" dirty="0" err="1">
                <a:solidFill>
                  <a:srgbClr val="FFFF00"/>
                </a:solidFill>
              </a:rPr>
              <a:t>sus</a:t>
            </a:r>
            <a:r>
              <a:rPr lang="en-US" altLang="en-US" sz="2800" dirty="0">
                <a:solidFill>
                  <a:srgbClr val="FFFF00"/>
                </a:solidFill>
              </a:rPr>
              <a:t> </a:t>
            </a:r>
            <a:r>
              <a:rPr lang="en-US" altLang="en-US" sz="2800" dirty="0" err="1">
                <a:solidFill>
                  <a:srgbClr val="FFFF00"/>
                </a:solidFill>
              </a:rPr>
              <a:t>componentes</a:t>
            </a:r>
            <a:r>
              <a:rPr lang="en-US" altLang="en-US" sz="2800" dirty="0">
                <a:solidFill>
                  <a:srgbClr val="FFFF00"/>
                </a:solidFill>
              </a:rPr>
              <a:t> con fines </a:t>
            </a:r>
            <a:r>
              <a:rPr lang="en-US" altLang="en-US" sz="2800" dirty="0" err="1" smtClean="0">
                <a:solidFill>
                  <a:srgbClr val="FFFF00"/>
                </a:solidFill>
              </a:rPr>
              <a:t>terapéuticos</a:t>
            </a:r>
            <a:r>
              <a:rPr lang="en-US" altLang="en-US" sz="2800" dirty="0" smtClean="0">
                <a:solidFill>
                  <a:srgbClr val="FFFF00"/>
                </a:solidFill>
              </a:rPr>
              <a:t>”</a:t>
            </a:r>
          </a:p>
          <a:p>
            <a:pPr marL="0" indent="0">
              <a:buNone/>
            </a:pPr>
            <a:endParaRPr lang="en-US" altLang="en-US" dirty="0"/>
          </a:p>
          <a:p>
            <a:pPr marL="0" indent="0" algn="ctr">
              <a:buNone/>
            </a:pPr>
            <a:r>
              <a:rPr lang="es-MX" sz="2400" dirty="0"/>
              <a:t>El </a:t>
            </a:r>
            <a:r>
              <a:rPr lang="es-MX" sz="2400" dirty="0" smtClean="0"/>
              <a:t>médico es el </a:t>
            </a:r>
            <a:r>
              <a:rPr lang="es-MX" sz="2400" dirty="0"/>
              <a:t>responsable de la indicación </a:t>
            </a:r>
            <a:r>
              <a:rPr lang="es-MX" sz="2400" dirty="0" smtClean="0"/>
              <a:t>de la transfusión</a:t>
            </a:r>
            <a:r>
              <a:rPr lang="es-MX" sz="2400" dirty="0" smtClean="0"/>
              <a:t>.</a:t>
            </a:r>
            <a:endParaRPr lang="es-MX" sz="2400" dirty="0" smtClean="0"/>
          </a:p>
          <a:p>
            <a:pPr marL="0" indent="0" algn="ctr">
              <a:buNone/>
            </a:pPr>
            <a:endParaRPr lang="es-MX" sz="2400" dirty="0"/>
          </a:p>
          <a:p>
            <a:pPr>
              <a:buFont typeface="Wingdings" panose="05000000000000000000" pitchFamily="2" charset="2"/>
              <a:buChar char="ü"/>
            </a:pPr>
            <a:r>
              <a:rPr lang="es-MX" sz="2400" dirty="0" smtClean="0"/>
              <a:t>Identificación DEL PACIENTE </a:t>
            </a:r>
            <a:r>
              <a:rPr lang="es-MX" sz="2400" dirty="0"/>
              <a:t>por dos </a:t>
            </a:r>
            <a:r>
              <a:rPr lang="es-MX" sz="2400" dirty="0" smtClean="0"/>
              <a:t>personas</a:t>
            </a:r>
            <a:endParaRPr lang="es-MX" sz="2400" dirty="0" smtClean="0"/>
          </a:p>
          <a:p>
            <a:pPr>
              <a:buFont typeface="Wingdings" panose="05000000000000000000" pitchFamily="2" charset="2"/>
              <a:buChar char="ü"/>
            </a:pPr>
            <a:r>
              <a:rPr lang="es-MX" sz="2400" dirty="0"/>
              <a:t>G</a:t>
            </a:r>
            <a:r>
              <a:rPr lang="es-MX" sz="2400" dirty="0" smtClean="0"/>
              <a:t>rupo </a:t>
            </a:r>
            <a:r>
              <a:rPr lang="es-MX" sz="2400" dirty="0"/>
              <a:t>sanguíneo y </a:t>
            </a:r>
            <a:r>
              <a:rPr lang="es-MX" sz="2400" dirty="0" smtClean="0"/>
              <a:t>Rh del paciente </a:t>
            </a:r>
            <a:r>
              <a:rPr lang="es-MX" sz="2400" dirty="0"/>
              <a:t>y de la unidad de componente sanguíneo a transfundir, </a:t>
            </a:r>
            <a:endParaRPr lang="es-MX" sz="2400" dirty="0" smtClean="0"/>
          </a:p>
          <a:p>
            <a:pPr>
              <a:buFont typeface="Wingdings" panose="05000000000000000000" pitchFamily="2" charset="2"/>
              <a:buChar char="ü"/>
            </a:pPr>
            <a:r>
              <a:rPr lang="es-MX" sz="2400" dirty="0"/>
              <a:t>R</a:t>
            </a:r>
            <a:r>
              <a:rPr lang="es-MX" sz="2400" dirty="0" smtClean="0"/>
              <a:t>egistro </a:t>
            </a:r>
            <a:r>
              <a:rPr lang="es-MX" sz="2400" dirty="0"/>
              <a:t>de la fecha y hora de </a:t>
            </a:r>
            <a:r>
              <a:rPr lang="es-MX" sz="2400" dirty="0" smtClean="0"/>
              <a:t>inicio y termino </a:t>
            </a:r>
            <a:r>
              <a:rPr lang="es-MX" sz="2400" dirty="0"/>
              <a:t>de la </a:t>
            </a:r>
            <a:r>
              <a:rPr lang="es-MX" sz="2400" dirty="0" smtClean="0"/>
              <a:t>transfusión, signos </a:t>
            </a:r>
            <a:r>
              <a:rPr lang="es-MX" sz="2400" dirty="0"/>
              <a:t>vitales antes, durante y </a:t>
            </a:r>
            <a:r>
              <a:rPr lang="es-MX" sz="2400" dirty="0" smtClean="0"/>
              <a:t>después </a:t>
            </a:r>
            <a:r>
              <a:rPr lang="es-MX" sz="2400" dirty="0"/>
              <a:t>y </a:t>
            </a:r>
            <a:r>
              <a:rPr lang="es-MX" sz="2400" dirty="0" smtClean="0"/>
              <a:t>registro </a:t>
            </a:r>
            <a:r>
              <a:rPr lang="es-MX" sz="2400" dirty="0"/>
              <a:t>en el expediente </a:t>
            </a:r>
            <a:r>
              <a:rPr lang="es-MX" sz="2400" dirty="0" smtClean="0"/>
              <a:t>clínico</a:t>
            </a:r>
            <a:endParaRPr lang="es-MX" sz="2400" dirty="0"/>
          </a:p>
          <a:p>
            <a:pPr>
              <a:buFont typeface="Wingdings" panose="05000000000000000000" pitchFamily="2" charset="2"/>
              <a:buChar char="ü"/>
            </a:pPr>
            <a:r>
              <a:rPr lang="es-MX" sz="2400" dirty="0" smtClean="0"/>
              <a:t>Nombre </a:t>
            </a:r>
            <a:r>
              <a:rPr lang="es-MX" sz="2400" dirty="0"/>
              <a:t>y firma del médico que </a:t>
            </a:r>
            <a:r>
              <a:rPr lang="es-MX" sz="2400" dirty="0" smtClean="0"/>
              <a:t>indica </a:t>
            </a:r>
            <a:r>
              <a:rPr lang="es-MX" sz="2400" dirty="0"/>
              <a:t>la transfusión, así como del personal de salud encargado de la aplicación, vigilancia y control de la </a:t>
            </a:r>
            <a:r>
              <a:rPr lang="es-MX" sz="2400" dirty="0" smtClean="0"/>
              <a:t>transfusión.</a:t>
            </a:r>
            <a:endParaRPr lang="es-MX" sz="2400" dirty="0"/>
          </a:p>
          <a:p>
            <a:endParaRPr lang="es-MX" dirty="0"/>
          </a:p>
        </p:txBody>
      </p:sp>
    </p:spTree>
    <p:extLst>
      <p:ext uri="{BB962C8B-B14F-4D97-AF65-F5344CB8AC3E}">
        <p14:creationId xmlns:p14="http://schemas.microsoft.com/office/powerpoint/2010/main" val="632148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45640" y="1250042"/>
            <a:ext cx="9933710" cy="3096490"/>
          </a:xfrm>
        </p:spPr>
        <p:txBody>
          <a:bodyPr>
            <a:normAutofit/>
          </a:bodyPr>
          <a:lstStyle/>
          <a:p>
            <a:pPr marL="0" indent="0" algn="just">
              <a:buNone/>
            </a:pPr>
            <a:r>
              <a:rPr lang="es-MX" sz="3600" b="1" dirty="0" smtClean="0">
                <a:solidFill>
                  <a:srgbClr val="FFFF00"/>
                </a:solidFill>
              </a:rPr>
              <a:t>Todas </a:t>
            </a:r>
            <a:r>
              <a:rPr lang="es-MX" sz="3600" b="1" dirty="0">
                <a:solidFill>
                  <a:srgbClr val="FFFF00"/>
                </a:solidFill>
              </a:rPr>
              <a:t>las reacciones adversas deben de ser reportados al </a:t>
            </a:r>
            <a:r>
              <a:rPr lang="es-MX" sz="3600" b="1" dirty="0" smtClean="0">
                <a:solidFill>
                  <a:srgbClr val="FFFF00"/>
                </a:solidFill>
              </a:rPr>
              <a:t>programa </a:t>
            </a:r>
            <a:r>
              <a:rPr lang="es-MX" sz="3600" b="1" dirty="0">
                <a:solidFill>
                  <a:srgbClr val="FFFF00"/>
                </a:solidFill>
              </a:rPr>
              <a:t>de </a:t>
            </a:r>
            <a:r>
              <a:rPr lang="es-MX" sz="3600" b="1" dirty="0" err="1">
                <a:solidFill>
                  <a:srgbClr val="FFFF00"/>
                </a:solidFill>
              </a:rPr>
              <a:t>Hemovigilancia</a:t>
            </a:r>
            <a:r>
              <a:rPr lang="es-MX" sz="3600" b="1" dirty="0">
                <a:solidFill>
                  <a:srgbClr val="FFFF00"/>
                </a:solidFill>
              </a:rPr>
              <a:t> y analizadas por el Comité de Medicina Transfusional </a:t>
            </a:r>
            <a:r>
              <a:rPr lang="es-MX" sz="3600" b="1" dirty="0" smtClean="0">
                <a:solidFill>
                  <a:srgbClr val="FFFF00"/>
                </a:solidFill>
              </a:rPr>
              <a:t>intrahospitalario.</a:t>
            </a:r>
            <a:endParaRPr lang="es-MX" sz="3600" b="1" dirty="0">
              <a:solidFill>
                <a:srgbClr val="FFFF00"/>
              </a:solidFill>
            </a:endParaRPr>
          </a:p>
          <a:p>
            <a:endParaRPr lang="es-MX" dirty="0"/>
          </a:p>
        </p:txBody>
      </p:sp>
      <p:pic>
        <p:nvPicPr>
          <p:cNvPr id="4" name="Imagen 3"/>
          <p:cNvPicPr>
            <a:picLocks noChangeAspect="1"/>
          </p:cNvPicPr>
          <p:nvPr/>
        </p:nvPicPr>
        <p:blipFill>
          <a:blip r:embed="rId2"/>
          <a:stretch>
            <a:fillRect/>
          </a:stretch>
        </p:blipFill>
        <p:spPr>
          <a:xfrm>
            <a:off x="1773615" y="3899331"/>
            <a:ext cx="3480769" cy="2398996"/>
          </a:xfrm>
          <a:prstGeom prst="rect">
            <a:avLst/>
          </a:prstGeom>
        </p:spPr>
      </p:pic>
      <p:pic>
        <p:nvPicPr>
          <p:cNvPr id="6" name="Imagen 5"/>
          <p:cNvPicPr>
            <a:picLocks noChangeAspect="1"/>
          </p:cNvPicPr>
          <p:nvPr/>
        </p:nvPicPr>
        <p:blipFill>
          <a:blip r:embed="rId3"/>
          <a:stretch>
            <a:fillRect/>
          </a:stretch>
        </p:blipFill>
        <p:spPr>
          <a:xfrm>
            <a:off x="6701426" y="3899331"/>
            <a:ext cx="3532340" cy="2398996"/>
          </a:xfrm>
          <a:prstGeom prst="rect">
            <a:avLst/>
          </a:prstGeom>
        </p:spPr>
      </p:pic>
    </p:spTree>
    <p:extLst>
      <p:ext uri="{BB962C8B-B14F-4D97-AF65-F5344CB8AC3E}">
        <p14:creationId xmlns:p14="http://schemas.microsoft.com/office/powerpoint/2010/main" val="35636048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396</TotalTime>
  <Words>1246</Words>
  <Application>Microsoft Office PowerPoint</Application>
  <PresentationFormat>Panorámica</PresentationFormat>
  <Paragraphs>147</Paragraphs>
  <Slides>23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23</vt:i4>
      </vt:variant>
    </vt:vector>
  </HeadingPairs>
  <TitlesOfParts>
    <vt:vector size="30" baseType="lpstr">
      <vt:lpstr>Arial</vt:lpstr>
      <vt:lpstr>Calibri</vt:lpstr>
      <vt:lpstr>Century Gothic</vt:lpstr>
      <vt:lpstr>Times New Roman</vt:lpstr>
      <vt:lpstr>Wingdings</vt:lpstr>
      <vt:lpstr>Wingdings 3</vt:lpstr>
      <vt:lpstr>Ion</vt:lpstr>
      <vt:lpstr>Reacciones transfusionales agudas</vt:lpstr>
      <vt:lpstr>Presentación de PowerPoint</vt:lpstr>
      <vt:lpstr>Presentación de PowerPoint</vt:lpstr>
      <vt:lpstr>DEFINICIÓN</vt:lpstr>
      <vt:lpstr>Presentación de PowerPoint</vt:lpstr>
      <vt:lpstr>Presentación de PowerPoint</vt:lpstr>
      <vt:lpstr>Presentación de PowerPoint</vt:lpstr>
      <vt:lpstr>Presentación de PowerPoint</vt:lpstr>
      <vt:lpstr>Presentación de PowerPoint</vt:lpstr>
      <vt:lpstr>CÓMO DIAGNOSTICAR LAS REACCIONES ADVERSAS</vt:lpstr>
      <vt:lpstr>COMPLICACIONES AGUDAS DE ORIGEN INMUNOLÓGICO</vt:lpstr>
      <vt:lpstr>REACCIÓN HEMOLÍTICA AGUDA</vt:lpstr>
      <vt:lpstr>Presentación de PowerPoint</vt:lpstr>
      <vt:lpstr>Presentación de PowerPoint</vt:lpstr>
      <vt:lpstr>Presentación de PowerPoint</vt:lpstr>
      <vt:lpstr>Reacción transfusional febril no hemolítica.</vt:lpstr>
      <vt:lpstr>Reacciones transfusionales alérgicas.</vt:lpstr>
      <vt:lpstr>Presentación de PowerPoint</vt:lpstr>
      <vt:lpstr>CONTAMINACION BACTERIANA</vt:lpstr>
      <vt:lpstr>Presentación de PowerPoint</vt:lpstr>
      <vt:lpstr>Hemólisis no inmune</vt:lpstr>
      <vt:lpstr>Reacción hipotensiva</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Reacciones transfusionales agudas</dc:title>
  <dc:creator>HOME</dc:creator>
  <cp:lastModifiedBy>HOME</cp:lastModifiedBy>
  <cp:revision>47</cp:revision>
  <dcterms:created xsi:type="dcterms:W3CDTF">2019-06-09T23:26:44Z</dcterms:created>
  <dcterms:modified xsi:type="dcterms:W3CDTF">2019-06-12T02:23:46Z</dcterms:modified>
</cp:coreProperties>
</file>