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74" r:id="rId7"/>
    <p:sldId id="281" r:id="rId8"/>
    <p:sldId id="261" r:id="rId9"/>
    <p:sldId id="262" r:id="rId10"/>
    <p:sldId id="264" r:id="rId11"/>
    <p:sldId id="282" r:id="rId12"/>
    <p:sldId id="283" r:id="rId13"/>
    <p:sldId id="284" r:id="rId14"/>
    <p:sldId id="285" r:id="rId15"/>
    <p:sldId id="286" r:id="rId16"/>
    <p:sldId id="287" r:id="rId17"/>
    <p:sldId id="288" r:id="rId18"/>
    <p:sldId id="289" r:id="rId19"/>
    <p:sldId id="291" r:id="rId20"/>
    <p:sldId id="279" r:id="rId21"/>
    <p:sldId id="290" r:id="rId22"/>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515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61" autoAdjust="0"/>
    <p:restoredTop sz="79893" autoAdjust="0"/>
  </p:normalViewPr>
  <p:slideViewPr>
    <p:cSldViewPr snapToGrid="0" snapToObjects="1">
      <p:cViewPr>
        <p:scale>
          <a:sx n="97" d="100"/>
          <a:sy n="97" d="100"/>
        </p:scale>
        <p:origin x="1952" y="3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143000" y="685800"/>
            <a:ext cx="4572000" cy="3429000"/>
          </a:xfrm>
          <a:prstGeom prst="rect">
            <a:avLst/>
          </a:prstGeom>
        </p:spPr>
        <p:txBody>
          <a:bodyPr/>
          <a:lstStyle/>
          <a:p>
            <a:endParaRPr/>
          </a:p>
        </p:txBody>
      </p:sp>
      <p:sp>
        <p:nvSpPr>
          <p:cNvPr id="92" name="Shape 92"/>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990570742"/>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endParaRPr lang="es-ES" dirty="0"/>
          </a:p>
        </p:txBody>
      </p:sp>
    </p:spTree>
    <p:extLst>
      <p:ext uri="{BB962C8B-B14F-4D97-AF65-F5344CB8AC3E}">
        <p14:creationId xmlns:p14="http://schemas.microsoft.com/office/powerpoint/2010/main" val="326436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Por lo tanto el objetivo</a:t>
            </a:r>
            <a:r>
              <a:rPr lang="es-ES" baseline="0" dirty="0" smtClean="0"/>
              <a:t> del estudio fue identificar </a:t>
            </a:r>
            <a:endParaRPr lang="es-ES" dirty="0"/>
          </a:p>
        </p:txBody>
      </p:sp>
    </p:spTree>
    <p:extLst>
      <p:ext uri="{BB962C8B-B14F-4D97-AF65-F5344CB8AC3E}">
        <p14:creationId xmlns:p14="http://schemas.microsoft.com/office/powerpoint/2010/main" val="1207044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EN</a:t>
            </a:r>
            <a:r>
              <a:rPr lang="es-ES" baseline="0" dirty="0" smtClean="0"/>
              <a:t> UN ESTUDIO DE CASOS Y CONTROLES SE INCLUYERON 224 PACIENTES Y 224 CONTOLES PAREADOS POR EDAD Y GENERO CON DX DE INFARTO CEREBRAL CONFIRMADO POR TAC Y RMN . SE DESCARTO ETIOLOGIA EMBOLICA Y DISECCION ARTERIAL CERVICAL . SE EXCLUYERON APCIENTES CON HEMORRAGIA CEREBRAL Y TROMBOFILIA </a:t>
            </a:r>
            <a:endParaRPr lang="es-ES" dirty="0"/>
          </a:p>
        </p:txBody>
      </p:sp>
    </p:spTree>
    <p:extLst>
      <p:ext uri="{BB962C8B-B14F-4D97-AF65-F5344CB8AC3E}">
        <p14:creationId xmlns:p14="http://schemas.microsoft.com/office/powerpoint/2010/main" val="18514326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POR SER UN ESTUDIO PAREADO POR EDAD U GENERO NO OBSERVAMOS</a:t>
            </a:r>
            <a:r>
              <a:rPr lang="es-ES" baseline="0" dirty="0" smtClean="0"/>
              <a:t> DIFERENICAS ESTADISTICAMENTE SIGNIFICATIVAS.  TAMPOCO OBSERVAMOS DIFERENCIAS EN RELACION A DIEBETES MELLITUS Y DISLIPIDEMIA, SIN EMBARGO HIPERTRENSION, TABAQUISMO Y AHF DE EAT SI SE  ASOCIARON  A INFARTO CEREBRAL.</a:t>
            </a:r>
            <a:endParaRPr lang="es-ES" dirty="0"/>
          </a:p>
        </p:txBody>
      </p:sp>
    </p:spTree>
    <p:extLst>
      <p:ext uri="{BB962C8B-B14F-4D97-AF65-F5344CB8AC3E}">
        <p14:creationId xmlns:p14="http://schemas.microsoft.com/office/powerpoint/2010/main" val="199539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NO</a:t>
            </a:r>
            <a:r>
              <a:rPr lang="es-ES" baseline="0" dirty="0" smtClean="0"/>
              <a:t> IDENTIFICAMOS SUJETOS PORTADORES DE EL ALELO DE RIESGO EN FORMA HETERO U HOMOCIGOTA EN EL GRUPO DE CASOS O CONTROLES PARA EL POLIMORFISMO G20210A DEL FII Y EL G1961A DE FV . NO OBSTANTE QUE PUDIMOS IDENTIFICAR LA PRESENCIA DEL ALELO DE RIESGO EN INDIVIDUOS  EN AMBOS GRUPOS NO OBTUVIMOS UNA DIFERENCIA ESTDISTICAMENTE SIGNIFICATIVA DEBIDO A QUE OBTUVIMOS UNA DISTRIBUCION GENOTIPICA SIMILAR DEL GRUPO DE CASOS AL DE CONTROLES.</a:t>
            </a:r>
          </a:p>
          <a:p>
            <a:endParaRPr lang="es-ES" baseline="0" dirty="0" smtClean="0"/>
          </a:p>
          <a:p>
            <a:r>
              <a:rPr lang="es-ES" baseline="0" dirty="0" smtClean="0"/>
              <a:t>EN  RELACION A LOS POLIMORFISMOS LOCALIZADOS EN ENOS Y EN LA ENZIMA DEL OXIDO NITRICO PUDIMOS OBSERVAR UN PORCENTAJE MAYO DEL ALELO DE RIESGO EN EL GRUPO DE CASOS OBTENIENDO UNA DIFERENCIA ESTADISTICAMENTE SIGNIFICATIVA</a:t>
            </a:r>
          </a:p>
          <a:p>
            <a:endParaRPr lang="es-ES" baseline="0" dirty="0" smtClean="0"/>
          </a:p>
          <a:p>
            <a:r>
              <a:rPr lang="es-ES" baseline="0" dirty="0" smtClean="0"/>
              <a:t>DE IGUAL FORMA EL POLIMORFISMO LOCALIZADO EN LA ENZIMA MTHFR  PRESENTO ASOCIACION CON EL INFARTO CEREBRAL </a:t>
            </a:r>
          </a:p>
          <a:p>
            <a:endParaRPr lang="es-ES" dirty="0"/>
          </a:p>
        </p:txBody>
      </p:sp>
    </p:spTree>
    <p:extLst>
      <p:ext uri="{BB962C8B-B14F-4D97-AF65-F5344CB8AC3E}">
        <p14:creationId xmlns:p14="http://schemas.microsoft.com/office/powerpoint/2010/main" val="1263576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LOS FACTORES DE RIESGO QUE MANTUVIERON SU INDEPENDENCIA FUERON LOS POLIMORFISMOS GLU298ASP,</a:t>
            </a:r>
            <a:r>
              <a:rPr lang="es-ES" baseline="0" dirty="0" smtClean="0"/>
              <a:t> CG77T, HIPERTENSION TABAQUISMO Y AHF. CABE RESALTAR QUE LOS DOS POLIMORFISMOS Y LOS FACTORES DE RIESGO MODIFICABLES A DISFUNCION ENDOTELIAL .</a:t>
            </a:r>
            <a:endParaRPr lang="es-ES" dirty="0"/>
          </a:p>
        </p:txBody>
      </p:sp>
    </p:spTree>
    <p:extLst>
      <p:ext uri="{BB962C8B-B14F-4D97-AF65-F5344CB8AC3E}">
        <p14:creationId xmlns:p14="http://schemas.microsoft.com/office/powerpoint/2010/main" val="66044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800" dirty="0" smtClean="0"/>
              <a:t>EL CUADRO CLINICO QUE PUEDE PRESENTAR EL PACIENTE ES MUY HETEROGENO Y PUEDE Ser  DESDE ALTERACIONES DEL LENGUAJE , DEFICIY SENSITVO Y MOTOR, ALTERACIONES DEL ESTADO DE ALERTA, SOMNOLENCIA,ESTUPOR Y COMA.</a:t>
            </a:r>
          </a:p>
          <a:p>
            <a:endParaRPr lang="es-ES" sz="1800" dirty="0" smtClean="0"/>
          </a:p>
          <a:p>
            <a:endParaRPr lang="es-ES" sz="1800" dirty="0" smtClean="0"/>
          </a:p>
          <a:p>
            <a:pPr marL="0" marR="0" indent="0" defTabSz="457200" eaLnBrk="1" fontAlgn="auto" latinLnBrk="0" hangingPunct="1">
              <a:lnSpc>
                <a:spcPct val="100000"/>
              </a:lnSpc>
              <a:spcBef>
                <a:spcPts val="0"/>
              </a:spcBef>
              <a:spcAft>
                <a:spcPts val="0"/>
              </a:spcAft>
              <a:buClrTx/>
              <a:buSzTx/>
              <a:buFontTx/>
              <a:buNone/>
              <a:tabLst/>
              <a:defRPr/>
            </a:pPr>
            <a:r>
              <a:rPr lang="es-ES" sz="1800" dirty="0" err="1" smtClean="0">
                <a:effectLst/>
                <a:latin typeface="+mj-lt"/>
                <a:ea typeface="+mj-ea"/>
                <a:cs typeface="+mj-cs"/>
                <a:sym typeface="Calibri"/>
              </a:rPr>
              <a:t>Feigin</a:t>
            </a:r>
            <a:r>
              <a:rPr lang="es-ES" sz="1800" dirty="0" smtClean="0">
                <a:effectLst/>
                <a:latin typeface="+mj-lt"/>
                <a:ea typeface="+mj-ea"/>
                <a:cs typeface="+mj-cs"/>
                <a:sym typeface="Calibri"/>
              </a:rPr>
              <a:t>, V.L.; </a:t>
            </a:r>
            <a:r>
              <a:rPr lang="es-ES" sz="1800" dirty="0" err="1" smtClean="0">
                <a:effectLst/>
                <a:latin typeface="+mj-lt"/>
                <a:ea typeface="+mj-ea"/>
                <a:cs typeface="+mj-cs"/>
                <a:sym typeface="Calibri"/>
              </a:rPr>
              <a:t>Forouzanfar</a:t>
            </a:r>
            <a:r>
              <a:rPr lang="es-ES" sz="1800" dirty="0" smtClean="0">
                <a:effectLst/>
                <a:latin typeface="+mj-lt"/>
                <a:ea typeface="+mj-ea"/>
                <a:cs typeface="+mj-cs"/>
                <a:sym typeface="Calibri"/>
              </a:rPr>
              <a:t>, M.H.; </a:t>
            </a:r>
            <a:r>
              <a:rPr lang="es-ES" sz="1800" dirty="0" err="1" smtClean="0">
                <a:effectLst/>
                <a:latin typeface="+mj-lt"/>
                <a:ea typeface="+mj-ea"/>
                <a:cs typeface="+mj-cs"/>
                <a:sym typeface="Calibri"/>
              </a:rPr>
              <a:t>Krishnamurthi</a:t>
            </a:r>
            <a:r>
              <a:rPr lang="es-ES" sz="1800" dirty="0" smtClean="0">
                <a:effectLst/>
                <a:latin typeface="+mj-lt"/>
                <a:ea typeface="+mj-ea"/>
                <a:cs typeface="+mj-cs"/>
                <a:sym typeface="Calibri"/>
              </a:rPr>
              <a:t>, R.; </a:t>
            </a:r>
            <a:r>
              <a:rPr lang="es-ES" sz="1800" dirty="0" err="1" smtClean="0">
                <a:effectLst/>
                <a:latin typeface="+mj-lt"/>
                <a:ea typeface="+mj-ea"/>
                <a:cs typeface="+mj-cs"/>
                <a:sym typeface="Calibri"/>
              </a:rPr>
              <a:t>Mensah</a:t>
            </a:r>
            <a:r>
              <a:rPr lang="es-ES" sz="1800" dirty="0" smtClean="0">
                <a:effectLst/>
                <a:latin typeface="+mj-lt"/>
                <a:ea typeface="+mj-ea"/>
                <a:cs typeface="+mj-cs"/>
                <a:sym typeface="Calibri"/>
              </a:rPr>
              <a:t>, G.A.; </a:t>
            </a:r>
            <a:r>
              <a:rPr lang="es-ES" sz="1800" dirty="0" err="1" smtClean="0">
                <a:effectLst/>
                <a:latin typeface="+mj-lt"/>
                <a:ea typeface="+mj-ea"/>
                <a:cs typeface="+mj-cs"/>
                <a:sym typeface="Calibri"/>
              </a:rPr>
              <a:t>Connor</a:t>
            </a:r>
            <a:r>
              <a:rPr lang="es-ES" sz="1800" dirty="0" smtClean="0">
                <a:effectLst/>
                <a:latin typeface="+mj-lt"/>
                <a:ea typeface="+mj-ea"/>
                <a:cs typeface="+mj-cs"/>
                <a:sym typeface="Calibri"/>
              </a:rPr>
              <a:t>, M.; Bennett, D.A.; Moran, A.E.; Sacco, R.L.; Anderson, L.; </a:t>
            </a:r>
            <a:r>
              <a:rPr lang="es-ES" sz="1800" dirty="0" err="1" smtClean="0">
                <a:effectLst/>
                <a:latin typeface="+mj-lt"/>
                <a:ea typeface="+mj-ea"/>
                <a:cs typeface="+mj-cs"/>
                <a:sym typeface="Calibri"/>
              </a:rPr>
              <a:t>Truelsen</a:t>
            </a:r>
            <a:r>
              <a:rPr lang="es-ES" sz="1800" dirty="0" smtClean="0">
                <a:effectLst/>
                <a:latin typeface="+mj-lt"/>
                <a:ea typeface="+mj-ea"/>
                <a:cs typeface="+mj-cs"/>
                <a:sym typeface="Calibri"/>
              </a:rPr>
              <a:t>, T.; et al. Global and regional </a:t>
            </a:r>
            <a:r>
              <a:rPr lang="es-ES" sz="1800" dirty="0" err="1" smtClean="0">
                <a:effectLst/>
                <a:latin typeface="+mj-lt"/>
                <a:ea typeface="+mj-ea"/>
                <a:cs typeface="+mj-cs"/>
                <a:sym typeface="Calibri"/>
              </a:rPr>
              <a:t>burden</a:t>
            </a:r>
            <a:r>
              <a:rPr lang="es-ES" sz="1800" dirty="0" smtClean="0">
                <a:effectLst/>
                <a:latin typeface="+mj-lt"/>
                <a:ea typeface="+mj-ea"/>
                <a:cs typeface="+mj-cs"/>
                <a:sym typeface="Calibri"/>
              </a:rPr>
              <a:t> of </a:t>
            </a:r>
            <a:r>
              <a:rPr lang="es-ES" sz="1800" dirty="0" err="1" smtClean="0">
                <a:effectLst/>
                <a:latin typeface="+mj-lt"/>
                <a:ea typeface="+mj-ea"/>
                <a:cs typeface="+mj-cs"/>
                <a:sym typeface="Calibri"/>
              </a:rPr>
              <a:t>stroke</a:t>
            </a:r>
            <a:r>
              <a:rPr lang="es-ES" sz="1800" dirty="0" smtClean="0">
                <a:effectLst/>
                <a:latin typeface="+mj-lt"/>
                <a:ea typeface="+mj-ea"/>
                <a:cs typeface="+mj-cs"/>
                <a:sym typeface="Calibri"/>
              </a:rPr>
              <a:t> </a:t>
            </a:r>
            <a:r>
              <a:rPr lang="es-ES" sz="1800" dirty="0" err="1" smtClean="0">
                <a:effectLst/>
                <a:latin typeface="+mj-lt"/>
                <a:ea typeface="+mj-ea"/>
                <a:cs typeface="+mj-cs"/>
                <a:sym typeface="Calibri"/>
              </a:rPr>
              <a:t>during</a:t>
            </a:r>
            <a:r>
              <a:rPr lang="es-ES" sz="1800" dirty="0" smtClean="0">
                <a:effectLst/>
                <a:latin typeface="+mj-lt"/>
                <a:ea typeface="+mj-ea"/>
                <a:cs typeface="+mj-cs"/>
                <a:sym typeface="Calibri"/>
              </a:rPr>
              <a:t> 1990–2010: </a:t>
            </a:r>
            <a:r>
              <a:rPr lang="es-ES" sz="1800" dirty="0" err="1" smtClean="0">
                <a:effectLst/>
                <a:latin typeface="+mj-lt"/>
                <a:ea typeface="+mj-ea"/>
                <a:cs typeface="+mj-cs"/>
                <a:sym typeface="Calibri"/>
              </a:rPr>
              <a:t>Findings</a:t>
            </a:r>
            <a:r>
              <a:rPr lang="es-ES" sz="1800" dirty="0" smtClean="0">
                <a:effectLst/>
                <a:latin typeface="+mj-lt"/>
                <a:ea typeface="+mj-ea"/>
                <a:cs typeface="+mj-cs"/>
                <a:sym typeface="Calibri"/>
              </a:rPr>
              <a:t> </a:t>
            </a:r>
            <a:r>
              <a:rPr lang="es-ES" sz="1800" dirty="0" err="1" smtClean="0">
                <a:effectLst/>
                <a:latin typeface="+mj-lt"/>
                <a:ea typeface="+mj-ea"/>
                <a:cs typeface="+mj-cs"/>
                <a:sym typeface="Calibri"/>
              </a:rPr>
              <a:t>from</a:t>
            </a:r>
            <a:r>
              <a:rPr lang="es-ES" sz="1800" dirty="0" smtClean="0">
                <a:effectLst/>
                <a:latin typeface="+mj-lt"/>
                <a:ea typeface="+mj-ea"/>
                <a:cs typeface="+mj-cs"/>
                <a:sym typeface="Calibri"/>
              </a:rPr>
              <a:t> </a:t>
            </a:r>
            <a:r>
              <a:rPr lang="es-ES" sz="1800" dirty="0" err="1" smtClean="0">
                <a:effectLst/>
                <a:latin typeface="+mj-lt"/>
                <a:ea typeface="+mj-ea"/>
                <a:cs typeface="+mj-cs"/>
                <a:sym typeface="Calibri"/>
              </a:rPr>
              <a:t>the</a:t>
            </a:r>
            <a:r>
              <a:rPr lang="es-ES" sz="1800" dirty="0" smtClean="0">
                <a:effectLst/>
                <a:latin typeface="+mj-lt"/>
                <a:ea typeface="+mj-ea"/>
                <a:cs typeface="+mj-cs"/>
                <a:sym typeface="Calibri"/>
              </a:rPr>
              <a:t> Global </a:t>
            </a:r>
            <a:r>
              <a:rPr lang="es-ES" sz="1800" dirty="0" err="1" smtClean="0">
                <a:effectLst/>
                <a:latin typeface="+mj-lt"/>
                <a:ea typeface="+mj-ea"/>
                <a:cs typeface="+mj-cs"/>
                <a:sym typeface="Calibri"/>
              </a:rPr>
              <a:t>Burden</a:t>
            </a:r>
            <a:r>
              <a:rPr lang="es-ES" sz="1800" dirty="0" smtClean="0">
                <a:effectLst/>
                <a:latin typeface="+mj-lt"/>
                <a:ea typeface="+mj-ea"/>
                <a:cs typeface="+mj-cs"/>
                <a:sym typeface="Calibri"/>
              </a:rPr>
              <a:t> of </a:t>
            </a:r>
            <a:r>
              <a:rPr lang="es-ES" sz="1800" dirty="0" err="1" smtClean="0">
                <a:effectLst/>
                <a:latin typeface="+mj-lt"/>
                <a:ea typeface="+mj-ea"/>
                <a:cs typeface="+mj-cs"/>
                <a:sym typeface="Calibri"/>
              </a:rPr>
              <a:t>Disease</a:t>
            </a:r>
            <a:r>
              <a:rPr lang="es-ES" sz="1800" dirty="0" smtClean="0">
                <a:effectLst/>
                <a:latin typeface="+mj-lt"/>
                <a:ea typeface="+mj-ea"/>
                <a:cs typeface="+mj-cs"/>
                <a:sym typeface="Calibri"/>
              </a:rPr>
              <a:t> </a:t>
            </a:r>
            <a:r>
              <a:rPr lang="es-ES" sz="1800" dirty="0" err="1" smtClean="0">
                <a:effectLst/>
                <a:latin typeface="+mj-lt"/>
                <a:ea typeface="+mj-ea"/>
                <a:cs typeface="+mj-cs"/>
                <a:sym typeface="Calibri"/>
              </a:rPr>
              <a:t>Study</a:t>
            </a:r>
            <a:r>
              <a:rPr lang="es-ES" sz="1800" dirty="0" smtClean="0">
                <a:effectLst/>
                <a:latin typeface="+mj-lt"/>
                <a:ea typeface="+mj-ea"/>
                <a:cs typeface="+mj-cs"/>
                <a:sym typeface="Calibri"/>
              </a:rPr>
              <a:t> 2010. </a:t>
            </a:r>
            <a:r>
              <a:rPr lang="es-ES" sz="1800" i="1" dirty="0" err="1" smtClean="0">
                <a:effectLst/>
                <a:latin typeface="+mj-lt"/>
                <a:ea typeface="+mj-ea"/>
                <a:cs typeface="+mj-cs"/>
                <a:sym typeface="Calibri"/>
              </a:rPr>
              <a:t>Lancet</a:t>
            </a:r>
            <a:r>
              <a:rPr lang="es-ES" sz="1800" i="1" dirty="0" smtClean="0">
                <a:effectLst/>
                <a:latin typeface="+mj-lt"/>
                <a:ea typeface="+mj-ea"/>
                <a:cs typeface="+mj-cs"/>
                <a:sym typeface="Calibri"/>
              </a:rPr>
              <a:t> </a:t>
            </a:r>
            <a:r>
              <a:rPr lang="es-ES" sz="1800" b="1" dirty="0" smtClean="0">
                <a:effectLst/>
                <a:latin typeface="+mj-lt"/>
                <a:ea typeface="+mj-ea"/>
                <a:cs typeface="+mj-cs"/>
                <a:sym typeface="Calibri"/>
              </a:rPr>
              <a:t>2014</a:t>
            </a:r>
            <a:r>
              <a:rPr lang="es-ES" sz="1800" dirty="0" smtClean="0">
                <a:effectLst/>
                <a:latin typeface="+mj-lt"/>
                <a:ea typeface="+mj-ea"/>
                <a:cs typeface="+mj-cs"/>
                <a:sym typeface="Calibri"/>
              </a:rPr>
              <a:t>, </a:t>
            </a:r>
            <a:r>
              <a:rPr lang="es-ES" sz="1800" i="1" dirty="0" smtClean="0">
                <a:effectLst/>
                <a:latin typeface="+mj-lt"/>
                <a:ea typeface="+mj-ea"/>
                <a:cs typeface="+mj-cs"/>
                <a:sym typeface="Calibri"/>
              </a:rPr>
              <a:t>383</a:t>
            </a:r>
            <a:r>
              <a:rPr lang="es-ES" sz="1800" dirty="0" smtClean="0">
                <a:effectLst/>
                <a:latin typeface="+mj-lt"/>
                <a:ea typeface="+mj-ea"/>
                <a:cs typeface="+mj-cs"/>
                <a:sym typeface="Calibri"/>
              </a:rPr>
              <a:t>, 245–254. [</a:t>
            </a:r>
            <a:r>
              <a:rPr lang="es-ES" sz="1800" dirty="0" err="1" smtClean="0">
                <a:effectLst/>
                <a:latin typeface="+mj-lt"/>
                <a:ea typeface="+mj-ea"/>
                <a:cs typeface="+mj-cs"/>
                <a:sym typeface="Calibri"/>
              </a:rPr>
              <a:t>CrossRef</a:t>
            </a:r>
            <a:r>
              <a:rPr lang="es-ES" sz="1800" dirty="0" smtClean="0">
                <a:effectLst/>
                <a:latin typeface="+mj-lt"/>
                <a:ea typeface="+mj-ea"/>
                <a:cs typeface="+mj-cs"/>
                <a:sym typeface="Calibri"/>
              </a:rPr>
              <a:t>] </a:t>
            </a:r>
          </a:p>
          <a:p>
            <a:endParaRPr lang="es-ES" dirty="0"/>
          </a:p>
        </p:txBody>
      </p:sp>
    </p:spTree>
    <p:extLst>
      <p:ext uri="{BB962C8B-B14F-4D97-AF65-F5344CB8AC3E}">
        <p14:creationId xmlns:p14="http://schemas.microsoft.com/office/powerpoint/2010/main" val="34616896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EL</a:t>
            </a:r>
            <a:r>
              <a:rPr lang="es-ES" baseline="0" dirty="0" smtClean="0"/>
              <a:t> IC REPRESENTA LA PRIMERA CAUSA DE DISCAPACIDAD EN EL MUNDO Y SE UBICA COMO LA GTA CAUSA DE MUERTE EN MEXICO Y TERCERA  A NIVEL MUNDIAL. CADA 6 SEGUNDO SE PRESENTA UN NUEVO CASO DE IC, LO QUE REPRESENTA 15 MILLONES DE NUEVOS CASOS AL AÑO EN TODO EL MUNDO.</a:t>
            </a:r>
          </a:p>
          <a:p>
            <a:endParaRPr lang="es-ES"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s-ES" sz="1200" dirty="0" err="1" smtClean="0">
                <a:effectLst/>
                <a:latin typeface="+mj-lt"/>
                <a:ea typeface="+mj-ea"/>
                <a:cs typeface="+mj-cs"/>
                <a:sym typeface="Calibri"/>
              </a:rPr>
              <a:t>Mozaffarian</a:t>
            </a:r>
            <a:r>
              <a:rPr lang="es-ES" sz="1200" dirty="0" smtClean="0">
                <a:effectLst/>
                <a:latin typeface="+mj-lt"/>
                <a:ea typeface="+mj-ea"/>
                <a:cs typeface="+mj-cs"/>
                <a:sym typeface="Calibri"/>
              </a:rPr>
              <a:t> D, </a:t>
            </a:r>
            <a:r>
              <a:rPr lang="es-ES" sz="1200" dirty="0" err="1" smtClean="0">
                <a:effectLst/>
                <a:latin typeface="+mj-lt"/>
                <a:ea typeface="+mj-ea"/>
                <a:cs typeface="+mj-cs"/>
                <a:sym typeface="Calibri"/>
              </a:rPr>
              <a:t>Benjamin</a:t>
            </a:r>
            <a:r>
              <a:rPr lang="es-ES" sz="1200" dirty="0" smtClean="0">
                <a:effectLst/>
                <a:latin typeface="+mj-lt"/>
                <a:ea typeface="+mj-ea"/>
                <a:cs typeface="+mj-cs"/>
                <a:sym typeface="Calibri"/>
              </a:rPr>
              <a:t> EJ, </a:t>
            </a:r>
            <a:r>
              <a:rPr lang="es-ES" sz="1200" dirty="0" err="1" smtClean="0">
                <a:effectLst/>
                <a:latin typeface="+mj-lt"/>
                <a:ea typeface="+mj-ea"/>
                <a:cs typeface="+mj-cs"/>
                <a:sym typeface="Calibri"/>
              </a:rPr>
              <a:t>Go</a:t>
            </a:r>
            <a:r>
              <a:rPr lang="es-ES" sz="1200" dirty="0" smtClean="0">
                <a:effectLst/>
                <a:latin typeface="+mj-lt"/>
                <a:ea typeface="+mj-ea"/>
                <a:cs typeface="+mj-cs"/>
                <a:sym typeface="Calibri"/>
              </a:rPr>
              <a:t> AS, et al. </a:t>
            </a:r>
            <a:r>
              <a:rPr lang="es-ES" sz="1200" dirty="0" err="1" smtClean="0">
                <a:effectLst/>
                <a:latin typeface="+mj-lt"/>
                <a:ea typeface="+mj-ea"/>
                <a:cs typeface="+mj-cs"/>
                <a:sym typeface="Calibri"/>
              </a:rPr>
              <a:t>Heart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Disease</a:t>
            </a:r>
            <a:r>
              <a:rPr lang="es-ES" sz="1200" dirty="0" smtClean="0">
                <a:effectLst/>
                <a:latin typeface="+mj-lt"/>
                <a:ea typeface="+mj-ea"/>
                <a:cs typeface="+mj-cs"/>
                <a:sym typeface="Calibri"/>
              </a:rPr>
              <a:t> and </a:t>
            </a:r>
            <a:r>
              <a:rPr lang="es-ES" sz="1200" dirty="0" err="1" smtClean="0">
                <a:effectLst/>
                <a:latin typeface="+mj-lt"/>
                <a:ea typeface="+mj-ea"/>
                <a:cs typeface="+mj-cs"/>
                <a:sym typeface="Calibri"/>
              </a:rPr>
              <a:t>Stroke</a:t>
            </a:r>
            <a:r>
              <a:rPr lang="es-ES" sz="1200" dirty="0" smtClean="0">
                <a:effectLst/>
                <a:latin typeface="+mj-lt"/>
                <a:ea typeface="+mj-ea"/>
                <a:cs typeface="+mj-cs"/>
                <a:sym typeface="Calibri"/>
              </a:rPr>
              <a:t> Statistics-2016 </a:t>
            </a:r>
            <a:r>
              <a:rPr lang="es-ES" sz="1200" dirty="0" err="1" smtClean="0">
                <a:effectLst/>
                <a:latin typeface="+mj-lt"/>
                <a:ea typeface="+mj-ea"/>
                <a:cs typeface="+mj-cs"/>
                <a:sym typeface="Calibri"/>
              </a:rPr>
              <a:t>Update</a:t>
            </a:r>
            <a:r>
              <a:rPr lang="es-ES" sz="1200" dirty="0" smtClean="0">
                <a:effectLst/>
                <a:latin typeface="+mj-lt"/>
                <a:ea typeface="+mj-ea"/>
                <a:cs typeface="+mj-cs"/>
                <a:sym typeface="Calibri"/>
              </a:rPr>
              <a:t>: a </a:t>
            </a:r>
            <a:r>
              <a:rPr lang="es-ES" sz="1200" dirty="0" err="1" smtClean="0">
                <a:effectLst/>
                <a:latin typeface="+mj-lt"/>
                <a:ea typeface="+mj-ea"/>
                <a:cs typeface="+mj-cs"/>
                <a:sym typeface="Calibri"/>
              </a:rPr>
              <a:t>report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from</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the</a:t>
            </a:r>
            <a:r>
              <a:rPr lang="es-ES" sz="1200" dirty="0" smtClean="0">
                <a:effectLst/>
                <a:latin typeface="+mj-lt"/>
                <a:ea typeface="+mj-ea"/>
                <a:cs typeface="+mj-cs"/>
                <a:sym typeface="Calibri"/>
              </a:rPr>
              <a:t> American </a:t>
            </a:r>
            <a:r>
              <a:rPr lang="es-ES" sz="1200" dirty="0" err="1" smtClean="0">
                <a:effectLst/>
                <a:latin typeface="+mj-lt"/>
                <a:ea typeface="+mj-ea"/>
                <a:cs typeface="+mj-cs"/>
                <a:sym typeface="Calibri"/>
              </a:rPr>
              <a:t>Heart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Association</a:t>
            </a:r>
            <a:r>
              <a:rPr lang="es-ES" sz="1200" dirty="0" smtClean="0">
                <a:effectLst/>
                <a:latin typeface="+mj-lt"/>
                <a:ea typeface="+mj-ea"/>
                <a:cs typeface="+mj-cs"/>
                <a:sym typeface="Calibri"/>
              </a:rPr>
              <a:t>. </a:t>
            </a:r>
            <a:r>
              <a:rPr lang="es-ES" sz="1200" dirty="0" err="1" smtClean="0">
                <a:solidFill>
                  <a:srgbClr val="FF0000"/>
                </a:solidFill>
                <a:effectLst/>
                <a:latin typeface="+mj-lt"/>
                <a:ea typeface="+mj-ea"/>
                <a:cs typeface="+mj-cs"/>
                <a:sym typeface="Calibri"/>
              </a:rPr>
              <a:t>Circulation</a:t>
            </a:r>
            <a:r>
              <a:rPr lang="es-ES" sz="1200" dirty="0" smtClean="0">
                <a:solidFill>
                  <a:srgbClr val="FF0000"/>
                </a:solidFill>
                <a:effectLst/>
                <a:latin typeface="+mj-lt"/>
                <a:ea typeface="+mj-ea"/>
                <a:cs typeface="+mj-cs"/>
                <a:sym typeface="Calibri"/>
              </a:rPr>
              <a:t> 2016;133:e38–360. </a:t>
            </a:r>
          </a:p>
          <a:p>
            <a:pPr marL="0" marR="0" indent="0" defTabSz="457200" eaLnBrk="1" fontAlgn="auto" latinLnBrk="0" hangingPunct="1">
              <a:lnSpc>
                <a:spcPct val="100000"/>
              </a:lnSpc>
              <a:spcBef>
                <a:spcPts val="0"/>
              </a:spcBef>
              <a:spcAft>
                <a:spcPts val="0"/>
              </a:spcAft>
              <a:buClrTx/>
              <a:buSzTx/>
              <a:buFontTx/>
              <a:buNone/>
              <a:tabLst/>
              <a:defRPr/>
            </a:pPr>
            <a:endParaRPr lang="es-ES" sz="1200" dirty="0" smtClean="0">
              <a:effectLst/>
              <a:latin typeface="+mj-lt"/>
              <a:ea typeface="+mj-ea"/>
              <a:cs typeface="+mj-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s-ES" sz="1200" i="1" dirty="0" smtClean="0">
                <a:effectLst/>
                <a:latin typeface="+mj-lt"/>
                <a:ea typeface="+mj-ea"/>
                <a:cs typeface="+mj-cs"/>
                <a:sym typeface="Calibri"/>
              </a:rPr>
              <a:t>WHO </a:t>
            </a:r>
            <a:r>
              <a:rPr lang="es-ES" sz="1200" i="1" dirty="0" err="1" smtClean="0">
                <a:effectLst/>
                <a:latin typeface="+mj-lt"/>
                <a:ea typeface="+mj-ea"/>
                <a:cs typeface="+mj-cs"/>
                <a:sym typeface="Calibri"/>
              </a:rPr>
              <a:t>Statistical</a:t>
            </a:r>
            <a:r>
              <a:rPr lang="es-ES" sz="1200" i="1" dirty="0" smtClean="0">
                <a:effectLst/>
                <a:latin typeface="+mj-lt"/>
                <a:ea typeface="+mj-ea"/>
                <a:cs typeface="+mj-cs"/>
                <a:sym typeface="Calibri"/>
              </a:rPr>
              <a:t> </a:t>
            </a:r>
            <a:r>
              <a:rPr lang="es-ES" sz="1200" i="1" dirty="0" err="1" smtClean="0">
                <a:effectLst/>
                <a:latin typeface="+mj-lt"/>
                <a:ea typeface="+mj-ea"/>
                <a:cs typeface="+mj-cs"/>
                <a:sym typeface="Calibri"/>
              </a:rPr>
              <a:t>Information</a:t>
            </a:r>
            <a:r>
              <a:rPr lang="es-ES" sz="1200" i="1" dirty="0" smtClean="0">
                <a:effectLst/>
                <a:latin typeface="+mj-lt"/>
                <a:ea typeface="+mj-ea"/>
                <a:cs typeface="+mj-cs"/>
                <a:sym typeface="Calibri"/>
              </a:rPr>
              <a:t> </a:t>
            </a:r>
            <a:r>
              <a:rPr lang="es-ES" sz="1200" i="1" dirty="0" err="1" smtClean="0">
                <a:effectLst/>
                <a:latin typeface="+mj-lt"/>
                <a:ea typeface="+mj-ea"/>
                <a:cs typeface="+mj-cs"/>
                <a:sym typeface="Calibri"/>
              </a:rPr>
              <a:t>System</a:t>
            </a:r>
            <a:r>
              <a:rPr lang="es-ES" sz="1200" i="1" dirty="0" smtClean="0">
                <a:effectLst/>
                <a:latin typeface="+mj-lt"/>
                <a:ea typeface="+mj-ea"/>
                <a:cs typeface="+mj-cs"/>
                <a:sym typeface="Calibri"/>
              </a:rPr>
              <a:t> (WHO SIS): </a:t>
            </a:r>
            <a:r>
              <a:rPr lang="es-ES" sz="1200" i="1" dirty="0" err="1" smtClean="0">
                <a:effectLst/>
                <a:latin typeface="+mj-lt"/>
                <a:ea typeface="+mj-ea"/>
                <a:cs typeface="+mj-cs"/>
                <a:sym typeface="Calibri"/>
              </a:rPr>
              <a:t>Core</a:t>
            </a:r>
            <a:r>
              <a:rPr lang="es-ES" sz="1200" i="1" dirty="0" smtClean="0">
                <a:effectLst/>
                <a:latin typeface="+mj-lt"/>
                <a:ea typeface="+mj-ea"/>
                <a:cs typeface="+mj-cs"/>
                <a:sym typeface="Calibri"/>
              </a:rPr>
              <a:t> </a:t>
            </a:r>
            <a:r>
              <a:rPr lang="es-ES" sz="1200" i="1" dirty="0" err="1" smtClean="0">
                <a:effectLst/>
                <a:latin typeface="+mj-lt"/>
                <a:ea typeface="+mj-ea"/>
                <a:cs typeface="+mj-cs"/>
                <a:sym typeface="Calibri"/>
              </a:rPr>
              <a:t>Health</a:t>
            </a:r>
            <a:r>
              <a:rPr lang="es-ES" sz="1200" i="1" dirty="0" smtClean="0">
                <a:effectLst/>
                <a:latin typeface="+mj-lt"/>
                <a:ea typeface="+mj-ea"/>
                <a:cs typeface="+mj-cs"/>
                <a:sym typeface="Calibri"/>
              </a:rPr>
              <a:t> </a:t>
            </a:r>
            <a:r>
              <a:rPr lang="es-ES" sz="1200" i="1" dirty="0" err="1" smtClean="0">
                <a:effectLst/>
                <a:latin typeface="+mj-lt"/>
                <a:ea typeface="+mj-ea"/>
                <a:cs typeface="+mj-cs"/>
                <a:sym typeface="Calibri"/>
              </a:rPr>
              <a:t>Indicators</a:t>
            </a:r>
            <a:r>
              <a:rPr lang="es-ES" sz="1200" i="1" dirty="0" smtClean="0">
                <a:effectLst/>
                <a:latin typeface="+mj-lt"/>
                <a:ea typeface="+mj-ea"/>
                <a:cs typeface="+mj-cs"/>
                <a:sym typeface="Calibri"/>
              </a:rPr>
              <a:t> </a:t>
            </a:r>
            <a:r>
              <a:rPr lang="es-ES" sz="1200" i="1" dirty="0" err="1" smtClean="0">
                <a:effectLst/>
                <a:latin typeface="+mj-lt"/>
                <a:ea typeface="+mj-ea"/>
                <a:cs typeface="+mj-cs"/>
                <a:sym typeface="Calibri"/>
              </a:rPr>
              <a:t>Database</a:t>
            </a:r>
            <a:r>
              <a:rPr lang="es-ES" sz="1200" i="1" dirty="0" smtClean="0">
                <a:effectLst/>
                <a:latin typeface="+mj-lt"/>
                <a:ea typeface="+mj-ea"/>
                <a:cs typeface="+mj-cs"/>
                <a:sym typeface="Calibri"/>
              </a:rPr>
              <a:t> </a:t>
            </a:r>
            <a:r>
              <a:rPr lang="es-ES" sz="1200" i="1" dirty="0" err="1" smtClean="0">
                <a:effectLst/>
                <a:latin typeface="+mj-lt"/>
                <a:ea typeface="+mj-ea"/>
                <a:cs typeface="+mj-cs"/>
                <a:sym typeface="Calibri"/>
              </a:rPr>
              <a:t>IRoI</a:t>
            </a:r>
            <a:r>
              <a:rPr lang="es-ES" sz="1200" dirty="0" smtClean="0">
                <a:effectLst/>
                <a:latin typeface="+mj-lt"/>
                <a:ea typeface="+mj-ea"/>
                <a:cs typeface="+mj-cs"/>
                <a:sym typeface="Calibri"/>
              </a:rPr>
              <a:t>; </a:t>
            </a:r>
            <a:r>
              <a:rPr lang="es-ES" sz="1200" dirty="0" err="1" smtClean="0">
                <a:solidFill>
                  <a:srgbClr val="FF0000"/>
                </a:solidFill>
                <a:effectLst/>
                <a:latin typeface="+mj-lt"/>
                <a:ea typeface="+mj-ea"/>
                <a:cs typeface="+mj-cs"/>
                <a:sym typeface="Calibri"/>
              </a:rPr>
              <a:t>World</a:t>
            </a:r>
            <a:r>
              <a:rPr lang="es-ES" sz="1200" dirty="0" smtClean="0">
                <a:solidFill>
                  <a:srgbClr val="FF0000"/>
                </a:solidFill>
                <a:effectLst/>
                <a:latin typeface="+mj-lt"/>
                <a:ea typeface="+mj-ea"/>
                <a:cs typeface="+mj-cs"/>
                <a:sym typeface="Calibri"/>
              </a:rPr>
              <a:t> </a:t>
            </a:r>
            <a:r>
              <a:rPr lang="es-ES" sz="1200" dirty="0" err="1" smtClean="0">
                <a:solidFill>
                  <a:srgbClr val="FF0000"/>
                </a:solidFill>
                <a:effectLst/>
                <a:latin typeface="+mj-lt"/>
                <a:ea typeface="+mj-ea"/>
                <a:cs typeface="+mj-cs"/>
                <a:sym typeface="Calibri"/>
              </a:rPr>
              <a:t>Health</a:t>
            </a:r>
            <a:r>
              <a:rPr lang="es-ES" sz="1200" dirty="0" smtClean="0">
                <a:solidFill>
                  <a:srgbClr val="FF0000"/>
                </a:solidFill>
                <a:effectLst/>
                <a:latin typeface="+mj-lt"/>
                <a:ea typeface="+mj-ea"/>
                <a:cs typeface="+mj-cs"/>
                <a:sym typeface="Calibri"/>
              </a:rPr>
              <a:t> </a:t>
            </a:r>
            <a:r>
              <a:rPr lang="es-ES" sz="1200" dirty="0" err="1" smtClean="0">
                <a:solidFill>
                  <a:srgbClr val="FF0000"/>
                </a:solidFill>
                <a:effectLst/>
                <a:latin typeface="+mj-lt"/>
                <a:ea typeface="+mj-ea"/>
                <a:cs typeface="+mj-cs"/>
                <a:sym typeface="Calibri"/>
              </a:rPr>
              <a:t>Organization</a:t>
            </a:r>
            <a:r>
              <a:rPr lang="es-ES" sz="1200" dirty="0" smtClean="0">
                <a:solidFill>
                  <a:srgbClr val="FF0000"/>
                </a:solidFill>
                <a:effectLst/>
                <a:latin typeface="+mj-lt"/>
                <a:ea typeface="+mj-ea"/>
                <a:cs typeface="+mj-cs"/>
                <a:sym typeface="Calibri"/>
              </a:rPr>
              <a:t>: Geneva, </a:t>
            </a:r>
            <a:r>
              <a:rPr lang="es-ES" sz="1200" dirty="0" err="1" smtClean="0">
                <a:solidFill>
                  <a:srgbClr val="FF0000"/>
                </a:solidFill>
                <a:effectLst/>
                <a:latin typeface="+mj-lt"/>
                <a:ea typeface="+mj-ea"/>
                <a:cs typeface="+mj-cs"/>
                <a:sym typeface="Calibri"/>
              </a:rPr>
              <a:t>Switzerland</a:t>
            </a:r>
            <a:r>
              <a:rPr lang="es-ES" sz="1200" dirty="0" smtClean="0">
                <a:solidFill>
                  <a:srgbClr val="FF0000"/>
                </a:solidFill>
                <a:effectLst/>
                <a:latin typeface="+mj-lt"/>
                <a:ea typeface="+mj-ea"/>
                <a:cs typeface="+mj-cs"/>
                <a:sym typeface="Calibri"/>
              </a:rPr>
              <a:t>, 2015. </a:t>
            </a:r>
          </a:p>
          <a:p>
            <a:pPr marL="0" marR="0" indent="0" defTabSz="457200" eaLnBrk="1" fontAlgn="auto" latinLnBrk="0" hangingPunct="1">
              <a:lnSpc>
                <a:spcPct val="100000"/>
              </a:lnSpc>
              <a:spcBef>
                <a:spcPts val="0"/>
              </a:spcBef>
              <a:spcAft>
                <a:spcPts val="0"/>
              </a:spcAft>
              <a:buClrTx/>
              <a:buSzTx/>
              <a:buFontTx/>
              <a:buNone/>
              <a:tabLst/>
              <a:defRPr/>
            </a:pPr>
            <a:endParaRPr lang="es-ES" sz="1200" dirty="0" smtClean="0">
              <a:effectLst/>
              <a:latin typeface="+mj-lt"/>
              <a:ea typeface="+mj-ea"/>
              <a:cs typeface="+mj-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s-ES" sz="1200" dirty="0" smtClean="0">
                <a:effectLst/>
                <a:latin typeface="+mj-lt"/>
                <a:ea typeface="+mj-ea"/>
                <a:cs typeface="+mj-cs"/>
                <a:sym typeface="Calibri"/>
              </a:rPr>
              <a:t>Instituto Nacional de </a:t>
            </a:r>
            <a:r>
              <a:rPr lang="es-ES" sz="1200" dirty="0" err="1" smtClean="0">
                <a:effectLst/>
                <a:latin typeface="+mj-lt"/>
                <a:ea typeface="+mj-ea"/>
                <a:cs typeface="+mj-cs"/>
                <a:sym typeface="Calibri"/>
              </a:rPr>
              <a:t>Estadística</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Geografía</a:t>
            </a:r>
            <a:r>
              <a:rPr lang="es-ES" sz="1200" dirty="0" smtClean="0">
                <a:effectLst/>
                <a:latin typeface="+mj-lt"/>
                <a:ea typeface="+mj-ea"/>
                <a:cs typeface="+mj-cs"/>
                <a:sym typeface="Calibri"/>
              </a:rPr>
              <a:t> e </a:t>
            </a:r>
            <a:r>
              <a:rPr lang="es-ES" sz="1200" dirty="0" err="1" smtClean="0">
                <a:effectLst/>
                <a:latin typeface="+mj-lt"/>
                <a:ea typeface="+mj-ea"/>
                <a:cs typeface="+mj-cs"/>
                <a:sym typeface="Calibri"/>
              </a:rPr>
              <a:t>Informática</a:t>
            </a:r>
            <a:r>
              <a:rPr lang="es-ES" sz="1200" dirty="0" smtClean="0">
                <a:effectLst/>
                <a:latin typeface="+mj-lt"/>
                <a:ea typeface="+mj-ea"/>
                <a:cs typeface="+mj-cs"/>
                <a:sym typeface="Calibri"/>
              </a:rPr>
              <a:t>. Censo Nacional de </a:t>
            </a:r>
            <a:r>
              <a:rPr lang="es-ES" sz="1200" dirty="0" err="1" smtClean="0">
                <a:effectLst/>
                <a:latin typeface="+mj-lt"/>
                <a:ea typeface="+mj-ea"/>
                <a:cs typeface="+mj-cs"/>
                <a:sym typeface="Calibri"/>
              </a:rPr>
              <a:t>Población</a:t>
            </a:r>
            <a:r>
              <a:rPr lang="es-ES" sz="1200" dirty="0" smtClean="0">
                <a:effectLst/>
                <a:latin typeface="+mj-lt"/>
                <a:ea typeface="+mj-ea"/>
                <a:cs typeface="+mj-cs"/>
                <a:sym typeface="Calibri"/>
              </a:rPr>
              <a:t> y Vivienda 2016 (</a:t>
            </a:r>
            <a:r>
              <a:rPr lang="es-ES" sz="1200" dirty="0" err="1" smtClean="0">
                <a:effectLst/>
                <a:latin typeface="+mj-lt"/>
                <a:ea typeface="+mj-ea"/>
                <a:cs typeface="+mj-cs"/>
                <a:sym typeface="Calibri"/>
              </a:rPr>
              <a:t>México</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Available</a:t>
            </a:r>
            <a:r>
              <a:rPr lang="es-ES" sz="1200" dirty="0" smtClean="0">
                <a:effectLst/>
                <a:latin typeface="+mj-lt"/>
                <a:ea typeface="+mj-ea"/>
                <a:cs typeface="+mj-cs"/>
                <a:sym typeface="Calibri"/>
              </a:rPr>
              <a:t> at: http://</a:t>
            </a:r>
            <a:r>
              <a:rPr lang="es-ES" sz="1200" dirty="0" err="1" smtClean="0">
                <a:effectLst/>
                <a:latin typeface="+mj-lt"/>
                <a:ea typeface="+mj-ea"/>
                <a:cs typeface="+mj-cs"/>
                <a:sym typeface="Calibri"/>
              </a:rPr>
              <a:t>www.inegi.org.mx</a:t>
            </a:r>
            <a:r>
              <a:rPr lang="es-ES" sz="1200" dirty="0" smtClean="0">
                <a:effectLst/>
                <a:latin typeface="+mj-lt"/>
                <a:ea typeface="+mj-ea"/>
                <a:cs typeface="+mj-cs"/>
                <a:sym typeface="Calibri"/>
              </a:rPr>
              <a:t>. </a:t>
            </a:r>
            <a:endParaRPr lang="es-ES" dirty="0" smtClean="0"/>
          </a:p>
          <a:p>
            <a:pPr marL="0" marR="0" indent="0" defTabSz="457200" eaLnBrk="1" fontAlgn="auto" latinLnBrk="0" hangingPunct="1">
              <a:lnSpc>
                <a:spcPct val="100000"/>
              </a:lnSpc>
              <a:spcBef>
                <a:spcPts val="0"/>
              </a:spcBef>
              <a:spcAft>
                <a:spcPts val="0"/>
              </a:spcAft>
              <a:buClrTx/>
              <a:buSzTx/>
              <a:buFontTx/>
              <a:buNone/>
              <a:tabLst/>
              <a:defRPr/>
            </a:pPr>
            <a:endParaRPr lang="es-ES" dirty="0" smtClean="0">
              <a:effectLst/>
            </a:endParaRPr>
          </a:p>
          <a:p>
            <a:endParaRPr lang="es-ES" baseline="0" dirty="0" smtClean="0"/>
          </a:p>
          <a:p>
            <a:endParaRPr lang="es-ES" dirty="0"/>
          </a:p>
        </p:txBody>
      </p:sp>
    </p:spTree>
    <p:extLst>
      <p:ext uri="{BB962C8B-B14F-4D97-AF65-F5344CB8AC3E}">
        <p14:creationId xmlns:p14="http://schemas.microsoft.com/office/powerpoint/2010/main" val="3362960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sz="1600" dirty="0" smtClean="0"/>
              <a:t>El riesgo de que el paciente presente un segundo nuevo evento de IC es del 10 al 12 % en el siguiente año de vida y del 10 al 25% en los </a:t>
            </a:r>
            <a:r>
              <a:rPr lang="es-ES" sz="1600" dirty="0" err="1" smtClean="0"/>
              <a:t>proximos</a:t>
            </a:r>
            <a:r>
              <a:rPr lang="es-ES" sz="1600" dirty="0" smtClean="0"/>
              <a:t> 5 años posteriores al primer</a:t>
            </a:r>
            <a:r>
              <a:rPr lang="es-ES" sz="1600" baseline="0" dirty="0" smtClean="0"/>
              <a:t> evento.</a:t>
            </a:r>
          </a:p>
          <a:p>
            <a:endParaRPr lang="es-ES" sz="1600" baseline="0" dirty="0" smtClean="0"/>
          </a:p>
          <a:p>
            <a:endParaRPr lang="es-ES" sz="1600"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s-ES" sz="1200" dirty="0" smtClean="0">
                <a:effectLst/>
                <a:latin typeface="+mj-lt"/>
                <a:ea typeface="+mj-ea"/>
                <a:cs typeface="+mj-cs"/>
                <a:sym typeface="Calibri"/>
              </a:rPr>
              <a:t>Johnston SC, </a:t>
            </a:r>
            <a:r>
              <a:rPr lang="es-ES" sz="1200" dirty="0" err="1" smtClean="0">
                <a:effectLst/>
                <a:latin typeface="+mj-lt"/>
                <a:ea typeface="+mj-ea"/>
                <a:cs typeface="+mj-cs"/>
                <a:sym typeface="Calibri"/>
              </a:rPr>
              <a:t>Mendis</a:t>
            </a:r>
            <a:r>
              <a:rPr lang="es-ES" sz="1200" dirty="0" smtClean="0">
                <a:effectLst/>
                <a:latin typeface="+mj-lt"/>
                <a:ea typeface="+mj-ea"/>
                <a:cs typeface="+mj-cs"/>
                <a:sym typeface="Calibri"/>
              </a:rPr>
              <a:t> S, </a:t>
            </a:r>
            <a:r>
              <a:rPr lang="es-ES" sz="1200" dirty="0" err="1" smtClean="0">
                <a:effectLst/>
                <a:latin typeface="+mj-lt"/>
                <a:ea typeface="+mj-ea"/>
                <a:cs typeface="+mj-cs"/>
                <a:sym typeface="Calibri"/>
              </a:rPr>
              <a:t>Mathers</a:t>
            </a:r>
            <a:r>
              <a:rPr lang="es-ES" sz="1200" dirty="0" smtClean="0">
                <a:effectLst/>
                <a:latin typeface="+mj-lt"/>
                <a:ea typeface="+mj-ea"/>
                <a:cs typeface="+mj-cs"/>
                <a:sym typeface="Calibri"/>
              </a:rPr>
              <a:t> CD. Global </a:t>
            </a:r>
            <a:r>
              <a:rPr lang="es-ES" sz="1200" dirty="0" err="1" smtClean="0">
                <a:effectLst/>
                <a:latin typeface="+mj-lt"/>
                <a:ea typeface="+mj-ea"/>
                <a:cs typeface="+mj-cs"/>
                <a:sym typeface="Calibri"/>
              </a:rPr>
              <a:t>variation</a:t>
            </a:r>
            <a:r>
              <a:rPr lang="es-ES" sz="1200" dirty="0" smtClean="0">
                <a:effectLst/>
                <a:latin typeface="+mj-lt"/>
                <a:ea typeface="+mj-ea"/>
                <a:cs typeface="+mj-cs"/>
                <a:sym typeface="Calibri"/>
              </a:rPr>
              <a:t> in </a:t>
            </a:r>
            <a:r>
              <a:rPr lang="es-ES" sz="1200" dirty="0" err="1" smtClean="0">
                <a:effectLst/>
                <a:latin typeface="+mj-lt"/>
                <a:ea typeface="+mj-ea"/>
                <a:cs typeface="+mj-cs"/>
                <a:sym typeface="Calibri"/>
              </a:rPr>
              <a:t>stroke</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burden</a:t>
            </a:r>
            <a:r>
              <a:rPr lang="es-ES" sz="1200" dirty="0" smtClean="0">
                <a:effectLst/>
                <a:latin typeface="+mj-lt"/>
                <a:ea typeface="+mj-ea"/>
                <a:cs typeface="+mj-cs"/>
                <a:sym typeface="Calibri"/>
              </a:rPr>
              <a:t> and </a:t>
            </a:r>
            <a:r>
              <a:rPr lang="es-ES" sz="1200" dirty="0" err="1" smtClean="0">
                <a:effectLst/>
                <a:latin typeface="+mj-lt"/>
                <a:ea typeface="+mj-ea"/>
                <a:cs typeface="+mj-cs"/>
                <a:sym typeface="Calibri"/>
              </a:rPr>
              <a:t>mortality</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estimates</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from</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monitoring</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surveillance</a:t>
            </a:r>
            <a:r>
              <a:rPr lang="es-ES" sz="1200" dirty="0" smtClean="0">
                <a:effectLst/>
                <a:latin typeface="+mj-lt"/>
                <a:ea typeface="+mj-ea"/>
                <a:cs typeface="+mj-cs"/>
                <a:sym typeface="Calibri"/>
              </a:rPr>
              <a:t>, and </a:t>
            </a:r>
            <a:r>
              <a:rPr lang="es-ES" sz="1200" dirty="0" err="1" smtClean="0">
                <a:effectLst/>
                <a:latin typeface="+mj-lt"/>
                <a:ea typeface="+mj-ea"/>
                <a:cs typeface="+mj-cs"/>
                <a:sym typeface="Calibri"/>
              </a:rPr>
              <a:t>modelling</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Lancet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Neurol</a:t>
            </a:r>
            <a:r>
              <a:rPr lang="es-ES" sz="1200" dirty="0" smtClean="0">
                <a:effectLst/>
                <a:latin typeface="+mj-lt"/>
                <a:ea typeface="+mj-ea"/>
                <a:cs typeface="+mj-cs"/>
                <a:sym typeface="Calibri"/>
              </a:rPr>
              <a:t> 2009;8:345–54. </a:t>
            </a:r>
          </a:p>
          <a:p>
            <a:pPr marL="0" marR="0" indent="0" defTabSz="457200" eaLnBrk="1" fontAlgn="auto" latinLnBrk="0" hangingPunct="1">
              <a:lnSpc>
                <a:spcPct val="100000"/>
              </a:lnSpc>
              <a:spcBef>
                <a:spcPts val="0"/>
              </a:spcBef>
              <a:spcAft>
                <a:spcPts val="0"/>
              </a:spcAft>
              <a:buClrTx/>
              <a:buSzTx/>
              <a:buFontTx/>
              <a:buNone/>
              <a:tabLst/>
              <a:defRPr/>
            </a:pPr>
            <a:endParaRPr lang="es-ES" sz="1200" dirty="0" smtClean="0">
              <a:effectLst/>
              <a:latin typeface="+mj-lt"/>
              <a:ea typeface="+mj-ea"/>
              <a:cs typeface="+mj-cs"/>
              <a:sym typeface="Calibri"/>
            </a:endParaRPr>
          </a:p>
          <a:p>
            <a:pPr marL="0" marR="0" indent="0" defTabSz="457200" eaLnBrk="1" fontAlgn="auto" latinLnBrk="0" hangingPunct="1">
              <a:lnSpc>
                <a:spcPct val="100000"/>
              </a:lnSpc>
              <a:spcBef>
                <a:spcPts val="0"/>
              </a:spcBef>
              <a:spcAft>
                <a:spcPts val="0"/>
              </a:spcAft>
              <a:buClrTx/>
              <a:buSzTx/>
              <a:buFontTx/>
              <a:buNone/>
              <a:tabLst/>
              <a:defRPr/>
            </a:pPr>
            <a:r>
              <a:rPr lang="es-ES" sz="1200" dirty="0" err="1" smtClean="0">
                <a:effectLst/>
                <a:latin typeface="+mj-lt"/>
                <a:ea typeface="+mj-ea"/>
                <a:cs typeface="+mj-cs"/>
                <a:sym typeface="Calibri"/>
              </a:rPr>
              <a:t>Mukherjee</a:t>
            </a:r>
            <a:r>
              <a:rPr lang="es-ES" sz="1200" dirty="0" smtClean="0">
                <a:effectLst/>
                <a:latin typeface="+mj-lt"/>
                <a:ea typeface="+mj-ea"/>
                <a:cs typeface="+mj-cs"/>
                <a:sym typeface="Calibri"/>
              </a:rPr>
              <a:t>, D.; </a:t>
            </a:r>
            <a:r>
              <a:rPr lang="es-ES" sz="1200" dirty="0" err="1" smtClean="0">
                <a:effectLst/>
                <a:latin typeface="+mj-lt"/>
                <a:ea typeface="+mj-ea"/>
                <a:cs typeface="+mj-cs"/>
                <a:sym typeface="Calibri"/>
              </a:rPr>
              <a:t>Patil</a:t>
            </a:r>
            <a:r>
              <a:rPr lang="es-ES" sz="1200" dirty="0" smtClean="0">
                <a:effectLst/>
                <a:latin typeface="+mj-lt"/>
                <a:ea typeface="+mj-ea"/>
                <a:cs typeface="+mj-cs"/>
                <a:sym typeface="Calibri"/>
              </a:rPr>
              <a:t>, C.G. </a:t>
            </a:r>
            <a:r>
              <a:rPr lang="es-ES" sz="1200" dirty="0" err="1" smtClean="0">
                <a:effectLst/>
                <a:latin typeface="+mj-lt"/>
                <a:ea typeface="+mj-ea"/>
                <a:cs typeface="+mj-cs"/>
                <a:sym typeface="Calibri"/>
              </a:rPr>
              <a:t>Epidemiology</a:t>
            </a:r>
            <a:r>
              <a:rPr lang="es-ES" sz="1200" dirty="0" smtClean="0">
                <a:effectLst/>
                <a:latin typeface="+mj-lt"/>
                <a:ea typeface="+mj-ea"/>
                <a:cs typeface="+mj-cs"/>
                <a:sym typeface="Calibri"/>
              </a:rPr>
              <a:t> and </a:t>
            </a:r>
            <a:r>
              <a:rPr lang="es-ES" sz="1200" dirty="0" err="1" smtClean="0">
                <a:effectLst/>
                <a:latin typeface="+mj-lt"/>
                <a:ea typeface="+mj-ea"/>
                <a:cs typeface="+mj-cs"/>
                <a:sym typeface="Calibri"/>
              </a:rPr>
              <a:t>the</a:t>
            </a:r>
            <a:r>
              <a:rPr lang="es-ES" sz="1200" dirty="0" smtClean="0">
                <a:effectLst/>
                <a:latin typeface="+mj-lt"/>
                <a:ea typeface="+mj-ea"/>
                <a:cs typeface="+mj-cs"/>
                <a:sym typeface="Calibri"/>
              </a:rPr>
              <a:t> global </a:t>
            </a:r>
            <a:r>
              <a:rPr lang="es-ES" sz="1200" dirty="0" err="1" smtClean="0">
                <a:effectLst/>
                <a:latin typeface="+mj-lt"/>
                <a:ea typeface="+mj-ea"/>
                <a:cs typeface="+mj-cs"/>
                <a:sym typeface="Calibri"/>
              </a:rPr>
              <a:t>burden</a:t>
            </a:r>
            <a:r>
              <a:rPr lang="es-ES" sz="1200" dirty="0" smtClean="0">
                <a:effectLst/>
                <a:latin typeface="+mj-lt"/>
                <a:ea typeface="+mj-ea"/>
                <a:cs typeface="+mj-cs"/>
                <a:sym typeface="Calibri"/>
              </a:rPr>
              <a:t> of </a:t>
            </a:r>
            <a:r>
              <a:rPr lang="es-ES" sz="1200" dirty="0" err="1" smtClean="0">
                <a:effectLst/>
                <a:latin typeface="+mj-lt"/>
                <a:ea typeface="+mj-ea"/>
                <a:cs typeface="+mj-cs"/>
                <a:sym typeface="Calibri"/>
              </a:rPr>
              <a:t>stroke</a:t>
            </a:r>
            <a:r>
              <a:rPr lang="es-ES" sz="1200" dirty="0" smtClean="0">
                <a:effectLst/>
                <a:latin typeface="+mj-lt"/>
                <a:ea typeface="+mj-ea"/>
                <a:cs typeface="+mj-cs"/>
                <a:sym typeface="Calibri"/>
              </a:rPr>
              <a:t>. </a:t>
            </a:r>
            <a:r>
              <a:rPr lang="es-ES" sz="1200" i="1" dirty="0" err="1" smtClean="0">
                <a:effectLst/>
                <a:latin typeface="+mj-lt"/>
                <a:ea typeface="+mj-ea"/>
                <a:cs typeface="+mj-cs"/>
                <a:sym typeface="Calibri"/>
              </a:rPr>
              <a:t>World</a:t>
            </a:r>
            <a:r>
              <a:rPr lang="es-ES" sz="1200" i="1" dirty="0" smtClean="0">
                <a:effectLst/>
                <a:latin typeface="+mj-lt"/>
                <a:ea typeface="+mj-ea"/>
                <a:cs typeface="+mj-cs"/>
                <a:sym typeface="Calibri"/>
              </a:rPr>
              <a:t> </a:t>
            </a:r>
            <a:r>
              <a:rPr lang="es-ES" sz="1200" i="1" dirty="0" err="1" smtClean="0">
                <a:effectLst/>
                <a:latin typeface="+mj-lt"/>
                <a:ea typeface="+mj-ea"/>
                <a:cs typeface="+mj-cs"/>
                <a:sym typeface="Calibri"/>
              </a:rPr>
              <a:t>Neurosurg</a:t>
            </a:r>
            <a:r>
              <a:rPr lang="es-ES" sz="1200" i="1" dirty="0" smtClean="0">
                <a:effectLst/>
                <a:latin typeface="+mj-lt"/>
                <a:ea typeface="+mj-ea"/>
                <a:cs typeface="+mj-cs"/>
                <a:sym typeface="Calibri"/>
              </a:rPr>
              <a:t>. </a:t>
            </a:r>
            <a:r>
              <a:rPr lang="es-ES" sz="1200" b="1" dirty="0" smtClean="0">
                <a:effectLst/>
                <a:latin typeface="+mj-lt"/>
                <a:ea typeface="+mj-ea"/>
                <a:cs typeface="+mj-cs"/>
                <a:sym typeface="Calibri"/>
              </a:rPr>
              <a:t>2011</a:t>
            </a:r>
            <a:r>
              <a:rPr lang="es-ES" sz="1200" dirty="0" smtClean="0">
                <a:effectLst/>
                <a:latin typeface="+mj-lt"/>
                <a:ea typeface="+mj-ea"/>
                <a:cs typeface="+mj-cs"/>
                <a:sym typeface="Calibri"/>
              </a:rPr>
              <a:t>, </a:t>
            </a:r>
            <a:r>
              <a:rPr lang="es-ES" sz="1200" i="1" dirty="0" smtClean="0">
                <a:effectLst/>
                <a:latin typeface="+mj-lt"/>
                <a:ea typeface="+mj-ea"/>
                <a:cs typeface="+mj-cs"/>
                <a:sym typeface="Calibri"/>
              </a:rPr>
              <a:t>76</a:t>
            </a:r>
            <a:r>
              <a:rPr lang="es-ES" sz="1200" dirty="0" smtClean="0">
                <a:effectLst/>
                <a:latin typeface="+mj-lt"/>
                <a:ea typeface="+mj-ea"/>
                <a:cs typeface="+mj-cs"/>
                <a:sym typeface="Calibri"/>
              </a:rPr>
              <a:t>, S85–S9 </a:t>
            </a:r>
          </a:p>
          <a:p>
            <a:pPr marL="0" marR="0" indent="0" defTabSz="457200" eaLnBrk="1" fontAlgn="auto" latinLnBrk="0" hangingPunct="1">
              <a:lnSpc>
                <a:spcPct val="100000"/>
              </a:lnSpc>
              <a:spcBef>
                <a:spcPts val="0"/>
              </a:spcBef>
              <a:spcAft>
                <a:spcPts val="0"/>
              </a:spcAft>
              <a:buClrTx/>
              <a:buSzTx/>
              <a:buFontTx/>
              <a:buNone/>
              <a:tabLst/>
              <a:defRPr/>
            </a:pPr>
            <a:endParaRPr lang="es-ES" sz="1600" dirty="0" smtClean="0">
              <a:effectLst/>
            </a:endParaRPr>
          </a:p>
          <a:p>
            <a:pPr marL="0" marR="0" indent="0" defTabSz="457200" eaLnBrk="1" fontAlgn="auto" latinLnBrk="0" hangingPunct="1">
              <a:lnSpc>
                <a:spcPct val="100000"/>
              </a:lnSpc>
              <a:spcBef>
                <a:spcPts val="0"/>
              </a:spcBef>
              <a:spcAft>
                <a:spcPts val="0"/>
              </a:spcAft>
              <a:buClrTx/>
              <a:buSzTx/>
              <a:buFontTx/>
              <a:buNone/>
              <a:tabLst/>
              <a:defRPr/>
            </a:pPr>
            <a:r>
              <a:rPr lang="es-ES" sz="1200" dirty="0" err="1" smtClean="0">
                <a:effectLst/>
                <a:latin typeface="+mj-lt"/>
                <a:ea typeface="+mj-ea"/>
                <a:cs typeface="+mj-cs"/>
                <a:sym typeface="Calibri"/>
              </a:rPr>
              <a:t>Boehme</a:t>
            </a:r>
            <a:r>
              <a:rPr lang="es-ES" sz="1200" dirty="0" smtClean="0">
                <a:effectLst/>
                <a:latin typeface="+mj-lt"/>
                <a:ea typeface="+mj-ea"/>
                <a:cs typeface="+mj-cs"/>
                <a:sym typeface="Calibri"/>
              </a:rPr>
              <a:t> AK, </a:t>
            </a:r>
            <a:r>
              <a:rPr lang="es-ES" sz="1200" dirty="0" err="1" smtClean="0">
                <a:effectLst/>
                <a:latin typeface="+mj-lt"/>
                <a:ea typeface="+mj-ea"/>
                <a:cs typeface="+mj-cs"/>
                <a:sym typeface="Calibri"/>
              </a:rPr>
              <a:t>Esenwa</a:t>
            </a:r>
            <a:r>
              <a:rPr lang="es-ES" sz="1200" dirty="0" smtClean="0">
                <a:effectLst/>
                <a:latin typeface="+mj-lt"/>
                <a:ea typeface="+mj-ea"/>
                <a:cs typeface="+mj-cs"/>
                <a:sym typeface="Calibri"/>
              </a:rPr>
              <a:t> C, </a:t>
            </a:r>
            <a:r>
              <a:rPr lang="es-ES" sz="1200" dirty="0" err="1" smtClean="0">
                <a:effectLst/>
                <a:latin typeface="+mj-lt"/>
                <a:ea typeface="+mj-ea"/>
                <a:cs typeface="+mj-cs"/>
                <a:sym typeface="Calibri"/>
              </a:rPr>
              <a:t>Elkind</a:t>
            </a:r>
            <a:r>
              <a:rPr lang="es-ES" sz="1200" dirty="0" smtClean="0">
                <a:effectLst/>
                <a:latin typeface="+mj-lt"/>
                <a:ea typeface="+mj-ea"/>
                <a:cs typeface="+mj-cs"/>
                <a:sym typeface="Calibri"/>
              </a:rPr>
              <a:t> MS. </a:t>
            </a:r>
            <a:r>
              <a:rPr lang="es-ES" sz="1200" dirty="0" err="1" smtClean="0">
                <a:effectLst/>
                <a:latin typeface="+mj-lt"/>
                <a:ea typeface="+mj-ea"/>
                <a:cs typeface="+mj-cs"/>
                <a:sym typeface="Calibri"/>
              </a:rPr>
              <a:t>Stroke</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risk</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factors</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genetics</a:t>
            </a:r>
            <a:r>
              <a:rPr lang="es-ES" sz="1200" dirty="0" smtClean="0">
                <a:effectLst/>
                <a:latin typeface="+mj-lt"/>
                <a:ea typeface="+mj-ea"/>
                <a:cs typeface="+mj-cs"/>
                <a:sym typeface="Calibri"/>
              </a:rPr>
              <a:t>, and </a:t>
            </a:r>
            <a:r>
              <a:rPr lang="es-ES" sz="1200" dirty="0" err="1" smtClean="0">
                <a:effectLst/>
                <a:latin typeface="+mj-lt"/>
                <a:ea typeface="+mj-ea"/>
                <a:cs typeface="+mj-cs"/>
                <a:sym typeface="Calibri"/>
              </a:rPr>
              <a:t>prevention</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Circ</a:t>
            </a:r>
            <a:r>
              <a:rPr lang="es-ES" sz="1200" dirty="0" smtClean="0">
                <a:effectLst/>
                <a:latin typeface="+mj-lt"/>
                <a:ea typeface="+mj-ea"/>
                <a:cs typeface="+mj-cs"/>
                <a:sym typeface="Calibri"/>
              </a:rPr>
              <a:t> Res 2017;120:472–95. </a:t>
            </a:r>
            <a:endParaRPr lang="es-ES" sz="1600" dirty="0" smtClean="0">
              <a:effectLst/>
            </a:endParaRPr>
          </a:p>
          <a:p>
            <a:endParaRPr lang="es-ES" sz="1600" dirty="0"/>
          </a:p>
        </p:txBody>
      </p:sp>
    </p:spTree>
    <p:extLst>
      <p:ext uri="{BB962C8B-B14F-4D97-AF65-F5344CB8AC3E}">
        <p14:creationId xmlns:p14="http://schemas.microsoft.com/office/powerpoint/2010/main" val="495727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EXISTEDN</a:t>
            </a:r>
            <a:r>
              <a:rPr lang="es-ES" baseline="0" dirty="0" smtClean="0"/>
              <a:t>  FACTORES DE RIESGO ASOCIADOS A ESTA ENFERMEDAD,  LOS CUALES HAN SIDO PREFECTAMENTE ESTABLECIDOS, SIN EMBARGO EN LOS ULTIMOS AÑOS DIVERSOS ESTUDIOS HAN IDENTIFICADO ALGUNAS  VARIANTES GENÉTICAS DENOMINADAS POLIMORFISMOS LAS CUALES PRESENTAN ASOCIACION CON EL IC , ALGUNOS DE ESOS POLIMORFISMOS SE ENCUENTRAN LOCALIZADOS  EN GENES QUE CODIFICAN PARA</a:t>
            </a:r>
            <a:r>
              <a:rPr lang="es-ES" sz="1200" baseline="0" dirty="0" smtClean="0"/>
              <a:t> DIVERSAS PROTEÍNAS INVOLUCRADAS EN EL PROCESO TROMBOTICO.</a:t>
            </a:r>
          </a:p>
          <a:p>
            <a:endParaRPr lang="es-ES" sz="1200"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s-ES" sz="1200" dirty="0" err="1" smtClean="0">
                <a:effectLst/>
                <a:latin typeface="+mj-lt"/>
                <a:ea typeface="+mj-ea"/>
                <a:cs typeface="+mj-cs"/>
                <a:sym typeface="Calibri"/>
              </a:rPr>
              <a:t>Benjamin</a:t>
            </a:r>
            <a:r>
              <a:rPr lang="es-ES" sz="1200" dirty="0" smtClean="0">
                <a:effectLst/>
                <a:latin typeface="+mj-lt"/>
                <a:ea typeface="+mj-ea"/>
                <a:cs typeface="+mj-cs"/>
                <a:sym typeface="Calibri"/>
              </a:rPr>
              <a:t> EJ, </a:t>
            </a:r>
            <a:r>
              <a:rPr lang="es-ES" sz="1200" dirty="0" err="1" smtClean="0">
                <a:effectLst/>
                <a:latin typeface="+mj-lt"/>
                <a:ea typeface="+mj-ea"/>
                <a:cs typeface="+mj-cs"/>
                <a:sym typeface="Calibri"/>
              </a:rPr>
              <a:t>Virani</a:t>
            </a:r>
            <a:r>
              <a:rPr lang="es-ES" sz="1200" dirty="0" smtClean="0">
                <a:effectLst/>
                <a:latin typeface="+mj-lt"/>
                <a:ea typeface="+mj-ea"/>
                <a:cs typeface="+mj-cs"/>
                <a:sym typeface="Calibri"/>
              </a:rPr>
              <a:t> SS, </a:t>
            </a:r>
            <a:r>
              <a:rPr lang="es-ES" sz="1200" dirty="0" err="1" smtClean="0">
                <a:effectLst/>
                <a:latin typeface="+mj-lt"/>
                <a:ea typeface="+mj-ea"/>
                <a:cs typeface="+mj-cs"/>
                <a:sym typeface="Calibri"/>
              </a:rPr>
              <a:t>Callaway</a:t>
            </a:r>
            <a:r>
              <a:rPr lang="es-ES" sz="1200" dirty="0" smtClean="0">
                <a:effectLst/>
                <a:latin typeface="+mj-lt"/>
                <a:ea typeface="+mj-ea"/>
                <a:cs typeface="+mj-cs"/>
                <a:sym typeface="Calibri"/>
              </a:rPr>
              <a:t> CW, et al. </a:t>
            </a:r>
            <a:r>
              <a:rPr lang="es-ES" sz="1200" dirty="0" err="1" smtClean="0">
                <a:effectLst/>
                <a:latin typeface="+mj-lt"/>
                <a:ea typeface="+mj-ea"/>
                <a:cs typeface="+mj-cs"/>
                <a:sym typeface="Calibri"/>
              </a:rPr>
              <a:t>Heart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Disease</a:t>
            </a:r>
            <a:r>
              <a:rPr lang="es-ES" sz="1200" dirty="0" smtClean="0">
                <a:effectLst/>
                <a:latin typeface="+mj-lt"/>
                <a:ea typeface="+mj-ea"/>
                <a:cs typeface="+mj-cs"/>
                <a:sym typeface="Calibri"/>
              </a:rPr>
              <a:t> and </a:t>
            </a:r>
            <a:r>
              <a:rPr lang="es-ES" sz="1200" dirty="0" err="1" smtClean="0">
                <a:effectLst/>
                <a:latin typeface="+mj-lt"/>
                <a:ea typeface="+mj-ea"/>
                <a:cs typeface="+mj-cs"/>
                <a:sym typeface="Calibri"/>
              </a:rPr>
              <a:t>Stroke</a:t>
            </a:r>
            <a:r>
              <a:rPr lang="es-ES" sz="1200" dirty="0" smtClean="0">
                <a:effectLst/>
                <a:latin typeface="+mj-lt"/>
                <a:ea typeface="+mj-ea"/>
                <a:cs typeface="+mj-cs"/>
                <a:sym typeface="Calibri"/>
              </a:rPr>
              <a:t> Statistics-2018 </a:t>
            </a:r>
            <a:r>
              <a:rPr lang="es-ES" sz="1200" dirty="0" err="1" smtClean="0">
                <a:effectLst/>
                <a:latin typeface="+mj-lt"/>
                <a:ea typeface="+mj-ea"/>
                <a:cs typeface="+mj-cs"/>
                <a:sym typeface="Calibri"/>
              </a:rPr>
              <a:t>update</a:t>
            </a:r>
            <a:r>
              <a:rPr lang="es-ES" sz="1200" dirty="0" smtClean="0">
                <a:effectLst/>
                <a:latin typeface="+mj-lt"/>
                <a:ea typeface="+mj-ea"/>
                <a:cs typeface="+mj-cs"/>
                <a:sym typeface="Calibri"/>
              </a:rPr>
              <a:t>: a </a:t>
            </a:r>
            <a:r>
              <a:rPr lang="es-ES" sz="1200" dirty="0" err="1" smtClean="0">
                <a:effectLst/>
                <a:latin typeface="+mj-lt"/>
                <a:ea typeface="+mj-ea"/>
                <a:cs typeface="+mj-cs"/>
                <a:sym typeface="Calibri"/>
              </a:rPr>
              <a:t>report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from</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the</a:t>
            </a:r>
            <a:r>
              <a:rPr lang="es-ES" sz="1200" dirty="0" smtClean="0">
                <a:effectLst/>
                <a:latin typeface="+mj-lt"/>
                <a:ea typeface="+mj-ea"/>
                <a:cs typeface="+mj-cs"/>
                <a:sym typeface="Calibri"/>
              </a:rPr>
              <a:t> American </a:t>
            </a:r>
            <a:r>
              <a:rPr lang="es-ES" sz="1200" dirty="0" err="1" smtClean="0">
                <a:effectLst/>
                <a:latin typeface="+mj-lt"/>
                <a:ea typeface="+mj-ea"/>
                <a:cs typeface="+mj-cs"/>
                <a:sym typeface="Calibri"/>
              </a:rPr>
              <a:t>Heart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Association</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Circulation</a:t>
            </a:r>
            <a:r>
              <a:rPr lang="es-ES" sz="1200" dirty="0" smtClean="0">
                <a:effectLst/>
                <a:latin typeface="+mj-lt"/>
                <a:ea typeface="+mj-ea"/>
                <a:cs typeface="+mj-cs"/>
                <a:sym typeface="Calibri"/>
              </a:rPr>
              <a:t> 2018;137:e67–492. </a:t>
            </a:r>
            <a:endParaRPr lang="es-ES" dirty="0" smtClean="0">
              <a:effectLst/>
            </a:endParaRPr>
          </a:p>
          <a:p>
            <a:endParaRPr lang="es-ES" sz="1200" dirty="0" smtClean="0"/>
          </a:p>
          <a:p>
            <a:pPr marL="0" marR="0" indent="0" defTabSz="457200" eaLnBrk="1" fontAlgn="auto" latinLnBrk="0" hangingPunct="1">
              <a:lnSpc>
                <a:spcPct val="100000"/>
              </a:lnSpc>
              <a:spcBef>
                <a:spcPts val="0"/>
              </a:spcBef>
              <a:spcAft>
                <a:spcPts val="0"/>
              </a:spcAft>
              <a:buClrTx/>
              <a:buSzTx/>
              <a:buFontTx/>
              <a:buNone/>
              <a:tabLst/>
              <a:defRPr/>
            </a:pPr>
            <a:r>
              <a:rPr lang="es-ES" sz="1200" dirty="0" err="1" smtClean="0">
                <a:effectLst/>
                <a:latin typeface="+mj-lt"/>
                <a:ea typeface="+mj-ea"/>
                <a:cs typeface="+mj-cs"/>
                <a:sym typeface="Calibri"/>
              </a:rPr>
              <a:t>Mozaffarian</a:t>
            </a:r>
            <a:r>
              <a:rPr lang="es-ES" sz="1200" dirty="0" smtClean="0">
                <a:effectLst/>
                <a:latin typeface="+mj-lt"/>
                <a:ea typeface="+mj-ea"/>
                <a:cs typeface="+mj-cs"/>
                <a:sym typeface="Calibri"/>
              </a:rPr>
              <a:t> D, </a:t>
            </a:r>
            <a:r>
              <a:rPr lang="es-ES" sz="1200" dirty="0" err="1" smtClean="0">
                <a:effectLst/>
                <a:latin typeface="+mj-lt"/>
                <a:ea typeface="+mj-ea"/>
                <a:cs typeface="+mj-cs"/>
                <a:sym typeface="Calibri"/>
              </a:rPr>
              <a:t>Benjamin</a:t>
            </a:r>
            <a:r>
              <a:rPr lang="es-ES" sz="1200" dirty="0" smtClean="0">
                <a:effectLst/>
                <a:latin typeface="+mj-lt"/>
                <a:ea typeface="+mj-ea"/>
                <a:cs typeface="+mj-cs"/>
                <a:sym typeface="Calibri"/>
              </a:rPr>
              <a:t> EJ, </a:t>
            </a:r>
            <a:r>
              <a:rPr lang="es-ES" sz="1200" dirty="0" err="1" smtClean="0">
                <a:effectLst/>
                <a:latin typeface="+mj-lt"/>
                <a:ea typeface="+mj-ea"/>
                <a:cs typeface="+mj-cs"/>
                <a:sym typeface="Calibri"/>
              </a:rPr>
              <a:t>Go</a:t>
            </a:r>
            <a:r>
              <a:rPr lang="es-ES" sz="1200" dirty="0" smtClean="0">
                <a:effectLst/>
                <a:latin typeface="+mj-lt"/>
                <a:ea typeface="+mj-ea"/>
                <a:cs typeface="+mj-cs"/>
                <a:sym typeface="Calibri"/>
              </a:rPr>
              <a:t> AS, et al. </a:t>
            </a:r>
            <a:r>
              <a:rPr lang="es-ES" sz="1200" dirty="0" err="1" smtClean="0">
                <a:effectLst/>
                <a:latin typeface="+mj-lt"/>
                <a:ea typeface="+mj-ea"/>
                <a:cs typeface="+mj-cs"/>
                <a:sym typeface="Calibri"/>
              </a:rPr>
              <a:t>Heart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Disease</a:t>
            </a:r>
            <a:r>
              <a:rPr lang="es-ES" sz="1200" dirty="0" smtClean="0">
                <a:effectLst/>
                <a:latin typeface="+mj-lt"/>
                <a:ea typeface="+mj-ea"/>
                <a:cs typeface="+mj-cs"/>
                <a:sym typeface="Calibri"/>
              </a:rPr>
              <a:t> and </a:t>
            </a:r>
            <a:r>
              <a:rPr lang="es-ES" sz="1200" dirty="0" err="1" smtClean="0">
                <a:effectLst/>
                <a:latin typeface="+mj-lt"/>
                <a:ea typeface="+mj-ea"/>
                <a:cs typeface="+mj-cs"/>
                <a:sym typeface="Calibri"/>
              </a:rPr>
              <a:t>Stroke</a:t>
            </a:r>
            <a:r>
              <a:rPr lang="es-ES" sz="1200" dirty="0" smtClean="0">
                <a:effectLst/>
                <a:latin typeface="+mj-lt"/>
                <a:ea typeface="+mj-ea"/>
                <a:cs typeface="+mj-cs"/>
                <a:sym typeface="Calibri"/>
              </a:rPr>
              <a:t> Statistics-2016 </a:t>
            </a:r>
            <a:r>
              <a:rPr lang="es-ES" sz="1200" dirty="0" err="1" smtClean="0">
                <a:effectLst/>
                <a:latin typeface="+mj-lt"/>
                <a:ea typeface="+mj-ea"/>
                <a:cs typeface="+mj-cs"/>
                <a:sym typeface="Calibri"/>
              </a:rPr>
              <a:t>Update</a:t>
            </a:r>
            <a:r>
              <a:rPr lang="es-ES" sz="1200" dirty="0" smtClean="0">
                <a:effectLst/>
                <a:latin typeface="+mj-lt"/>
                <a:ea typeface="+mj-ea"/>
                <a:cs typeface="+mj-cs"/>
                <a:sym typeface="Calibri"/>
              </a:rPr>
              <a:t>: a </a:t>
            </a:r>
            <a:r>
              <a:rPr lang="es-ES" sz="1200" dirty="0" err="1" smtClean="0">
                <a:effectLst/>
                <a:latin typeface="+mj-lt"/>
                <a:ea typeface="+mj-ea"/>
                <a:cs typeface="+mj-cs"/>
                <a:sym typeface="Calibri"/>
              </a:rPr>
              <a:t>report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from</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the</a:t>
            </a:r>
            <a:r>
              <a:rPr lang="es-ES" sz="1200" dirty="0" smtClean="0">
                <a:effectLst/>
                <a:latin typeface="+mj-lt"/>
                <a:ea typeface="+mj-ea"/>
                <a:cs typeface="+mj-cs"/>
                <a:sym typeface="Calibri"/>
              </a:rPr>
              <a:t> American </a:t>
            </a:r>
            <a:r>
              <a:rPr lang="es-ES" sz="1200" dirty="0" err="1" smtClean="0">
                <a:effectLst/>
                <a:latin typeface="+mj-lt"/>
                <a:ea typeface="+mj-ea"/>
                <a:cs typeface="+mj-cs"/>
                <a:sym typeface="Calibri"/>
              </a:rPr>
              <a:t>Heart</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Association</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Circulation</a:t>
            </a:r>
            <a:r>
              <a:rPr lang="es-ES" sz="1200" dirty="0" smtClean="0">
                <a:effectLst/>
                <a:latin typeface="+mj-lt"/>
                <a:ea typeface="+mj-ea"/>
                <a:cs typeface="+mj-cs"/>
                <a:sym typeface="Calibri"/>
              </a:rPr>
              <a:t> 2016;133:e38–360. </a:t>
            </a:r>
            <a:endParaRPr lang="es-ES" dirty="0" smtClean="0">
              <a:effectLst/>
            </a:endParaRPr>
          </a:p>
          <a:p>
            <a:endParaRPr lang="es-ES" sz="1200" dirty="0"/>
          </a:p>
        </p:txBody>
      </p:sp>
    </p:spTree>
    <p:extLst>
      <p:ext uri="{BB962C8B-B14F-4D97-AF65-F5344CB8AC3E}">
        <p14:creationId xmlns:p14="http://schemas.microsoft.com/office/powerpoint/2010/main" val="1188029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 dirty="0" smtClean="0"/>
              <a:t>ES POR ELLO QUE EN LA UNIDAD  DESARROLLAMOS UNA LINEA DE INVESTIGACION PARA IDENTIFICAR LOS FACTORES DE RIESGO GENETICO ASOCIADOS</a:t>
            </a:r>
            <a:r>
              <a:rPr lang="es-ES" baseline="0" dirty="0" smtClean="0"/>
              <a:t> CON EL INFARTO CEREBRAL  3 DE LOS CUALES  SE LOCALIZAN  EN PROTEINAS DEL SISTEMA DE  LA COAGULACION Y DOS EN ENZIMAS RELACIONADAS CON DISFUNCION ENDOTELIAL Y METABOLISMO DE LA HOMOCISTEINA  Y DE LOS CUALES LES PRESENTARE LOS RESULTADOS OBTENIDOS EN EL PRESENTE ESTUDIO.</a:t>
            </a:r>
            <a:endParaRPr lang="es-ES" dirty="0"/>
          </a:p>
        </p:txBody>
      </p:sp>
      <p:sp>
        <p:nvSpPr>
          <p:cNvPr id="4" name="Marcador de número de diapositiva 3"/>
          <p:cNvSpPr>
            <a:spLocks noGrp="1"/>
          </p:cNvSpPr>
          <p:nvPr>
            <p:ph type="sldNum" sz="quarter" idx="10"/>
          </p:nvPr>
        </p:nvSpPr>
        <p:spPr>
          <a:xfrm>
            <a:off x="3884613" y="8685213"/>
            <a:ext cx="2971800" cy="457200"/>
          </a:xfrm>
          <a:prstGeom prst="rect">
            <a:avLst/>
          </a:prstGeom>
        </p:spPr>
        <p:txBody>
          <a:bodyPr/>
          <a:lstStyle/>
          <a:p>
            <a:fld id="{177AD50F-9AF2-C44F-8FA9-54DC9E90FCA5}" type="slidenum">
              <a:rPr lang="es-ES" smtClean="0"/>
              <a:t>6</a:t>
            </a:fld>
            <a:endParaRPr lang="es-ES"/>
          </a:p>
        </p:txBody>
      </p:sp>
    </p:spTree>
    <p:extLst>
      <p:ext uri="{BB962C8B-B14F-4D97-AF65-F5344CB8AC3E}">
        <p14:creationId xmlns:p14="http://schemas.microsoft.com/office/powerpoint/2010/main" val="199884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EN LOS</a:t>
            </a:r>
            <a:r>
              <a:rPr lang="es-ES" baseline="0" dirty="0" smtClean="0"/>
              <a:t> GENES QUE CODIFICAN PARA DIVERSAS PROTEINAS DE LA COAGULACION, SE HAN IDENTIFICADO DIVERSAS VARIANTES GENETICAS,  LAS CUALES SE CORRELACIONAN CON UN INCREMENTO EN LA PROTEINA COMO EN EL CASO DEL G20210A LOCALIZADO EN EL FII O TAMBIEN DENOMINADO PROTROMBINA , EL G1691A LOCALIZADO EN EL GEN DE FV QUE PRODUCE RESISTENCIA A LA PROTEINA C ACTIVADA O EL PRESENTE EN EL FACTOR VII DE LA COAGULACION QUE SE CORRELACIONA CON UNA DISMINUCION DE LA CANTIDAD DE FACTOR CIRCULANTE LO QUE SE HA CORRELACIONADO CON UN POSIBLE EFECTO PROTECTOR. </a:t>
            </a:r>
            <a:endParaRPr lang="es-ES" dirty="0"/>
          </a:p>
        </p:txBody>
      </p:sp>
    </p:spTree>
    <p:extLst>
      <p:ext uri="{BB962C8B-B14F-4D97-AF65-F5344CB8AC3E}">
        <p14:creationId xmlns:p14="http://schemas.microsoft.com/office/powerpoint/2010/main" val="1290505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EL ENDOTELIO TIENE DIVERSAS FUNCIONES</a:t>
            </a:r>
            <a:r>
              <a:rPr lang="es-ES" baseline="0" dirty="0" smtClean="0"/>
              <a:t> COMO ES LA DE  MANTENER EL TONO VASCULAR, PERMEABILIDAD  Y DE MANERA IMPORTANTE GENERACIÓN DE UNA SUPERFICIE NO TROMBOGENICA . EXISTE UNA ENZIMA DENOMINADA SINTASA ENDOTELIAL DEL OXIDO NÍTRICO CUYA FUNCIÓN ES LA GENERACIÓN DE OXIDO NÍTRICO A PARTIR DE L-ARGININA SIN EMBARGO ALGUNAS PERSONAS PUEDEN SER PORTADORAS DEL POLIMORFISMO DENOMINADO G894T EN EL CUAL EXISTE UN CAMBIO DE NUCLEÓTIDO GUANINA POR TIMINA QUE GENERA UNA DISMINUCION EN LA PRODUCCION DEL OXIDO NÍTRICO EL CUAL ES UN POTENTE VASODILATADOR, REDUCE LA MIGRACIÓN DE CÉLULAS MUSCULARES, LISAS, INHIBE LA ADHESIÓN DE LEUCOCITOS Y PLAQUETAS AL ENDOTELIO Y FAVORECE LA RELAJACIÓN DEL MUSCULO LISO VASCULAR, ASÍ COMO LA INHIBICIÓN DELA OXIDACIÓN DE LAS LDL ATEROGÉNICAS.</a:t>
            </a:r>
          </a:p>
          <a:p>
            <a:endParaRPr lang="es-ES" baseline="0" dirty="0" smtClean="0"/>
          </a:p>
          <a:p>
            <a:r>
              <a:rPr lang="es-ES" baseline="0" dirty="0" smtClean="0"/>
              <a:t>OTRO POLIMORFISMO ASOCIADO A DISFUNCION ENDOTELIAL ES EL PRESENTE EN LA ENZIMA MTHFR QUE PARTICIPA EN EL METABOLISMO DE LA METIONINA Y QUE  EN INDIVIDUOS PORTADORES DEL ALELO DE RIESGO PRESENTAN HIPERHOMOCISTEINEMIA MODERADA LO CUAL HA SIDO CONSIDERADO COMO UN FACTOR DE RIESGO PARA ENFERMEDAD ATEROTROMBOTICA .</a:t>
            </a:r>
          </a:p>
          <a:p>
            <a:endParaRPr lang="es-ES" baseline="0" dirty="0" smtClean="0"/>
          </a:p>
          <a:p>
            <a:endParaRPr lang="es-ES" baseline="0" dirty="0" smtClean="0"/>
          </a:p>
          <a:p>
            <a:endParaRPr lang="es-ES" baseline="0" dirty="0" smtClean="0"/>
          </a:p>
          <a:p>
            <a:pPr marL="0" marR="0" indent="0" defTabSz="457200" eaLnBrk="1" fontAlgn="auto" latinLnBrk="0" hangingPunct="1">
              <a:lnSpc>
                <a:spcPct val="100000"/>
              </a:lnSpc>
              <a:spcBef>
                <a:spcPts val="0"/>
              </a:spcBef>
              <a:spcAft>
                <a:spcPts val="0"/>
              </a:spcAft>
              <a:buClrTx/>
              <a:buSzTx/>
              <a:buFontTx/>
              <a:buNone/>
              <a:tabLst/>
              <a:defRPr/>
            </a:pPr>
            <a:r>
              <a:rPr lang="es-ES" sz="1200" dirty="0" err="1" smtClean="0">
                <a:effectLst/>
                <a:latin typeface="+mj-lt"/>
                <a:ea typeface="+mj-ea"/>
                <a:cs typeface="+mj-cs"/>
                <a:sym typeface="Calibri"/>
              </a:rPr>
              <a:t>Fekih-Mrissa</a:t>
            </a:r>
            <a:r>
              <a:rPr lang="es-ES" sz="1200" dirty="0" smtClean="0">
                <a:effectLst/>
                <a:latin typeface="+mj-lt"/>
                <a:ea typeface="+mj-ea"/>
                <a:cs typeface="+mj-cs"/>
                <a:sym typeface="Calibri"/>
              </a:rPr>
              <a:t> N, </a:t>
            </a:r>
            <a:r>
              <a:rPr lang="es-ES" sz="1200" dirty="0" err="1" smtClean="0">
                <a:effectLst/>
                <a:latin typeface="+mj-lt"/>
                <a:ea typeface="+mj-ea"/>
                <a:cs typeface="+mj-cs"/>
                <a:sym typeface="Calibri"/>
              </a:rPr>
              <a:t>Mrad</a:t>
            </a:r>
            <a:r>
              <a:rPr lang="es-ES" sz="1200" dirty="0" smtClean="0">
                <a:effectLst/>
                <a:latin typeface="+mj-lt"/>
                <a:ea typeface="+mj-ea"/>
                <a:cs typeface="+mj-cs"/>
                <a:sym typeface="Calibri"/>
              </a:rPr>
              <a:t> M, </a:t>
            </a:r>
            <a:r>
              <a:rPr lang="es-ES" sz="1200" dirty="0" err="1" smtClean="0">
                <a:effectLst/>
                <a:latin typeface="+mj-lt"/>
                <a:ea typeface="+mj-ea"/>
                <a:cs typeface="+mj-cs"/>
                <a:sym typeface="Calibri"/>
              </a:rPr>
              <a:t>Klai</a:t>
            </a:r>
            <a:r>
              <a:rPr lang="es-ES" sz="1200" dirty="0" smtClean="0">
                <a:effectLst/>
                <a:latin typeface="+mj-lt"/>
                <a:ea typeface="+mj-ea"/>
                <a:cs typeface="+mj-cs"/>
                <a:sym typeface="Calibri"/>
              </a:rPr>
              <a:t> S, et al. </a:t>
            </a:r>
            <a:r>
              <a:rPr lang="es-ES" sz="1200" dirty="0" err="1" smtClean="0">
                <a:effectLst/>
                <a:latin typeface="+mj-lt"/>
                <a:ea typeface="+mj-ea"/>
                <a:cs typeface="+mj-cs"/>
                <a:sym typeface="Calibri"/>
              </a:rPr>
              <a:t>Methylenetetrahydrofolate</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reductase</a:t>
            </a:r>
            <a:r>
              <a:rPr lang="es-ES" sz="1200" dirty="0" smtClean="0">
                <a:effectLst/>
                <a:latin typeface="+mj-lt"/>
                <a:ea typeface="+mj-ea"/>
                <a:cs typeface="+mj-cs"/>
                <a:sym typeface="Calibri"/>
              </a:rPr>
              <a:t> (C677T and A1298C) </a:t>
            </a:r>
            <a:r>
              <a:rPr lang="es-ES" sz="1200" dirty="0" err="1" smtClean="0">
                <a:effectLst/>
                <a:latin typeface="+mj-lt"/>
                <a:ea typeface="+mj-ea"/>
                <a:cs typeface="+mj-cs"/>
                <a:sym typeface="Calibri"/>
              </a:rPr>
              <a:t>polymorphisms</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hyperhomocysteine</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mia</a:t>
            </a:r>
            <a:r>
              <a:rPr lang="es-ES" sz="1200" dirty="0" smtClean="0">
                <a:effectLst/>
                <a:latin typeface="+mj-lt"/>
                <a:ea typeface="+mj-ea"/>
                <a:cs typeface="+mj-cs"/>
                <a:sym typeface="Calibri"/>
              </a:rPr>
              <a:t>, and </a:t>
            </a:r>
            <a:r>
              <a:rPr lang="es-ES" sz="1200" dirty="0" err="1" smtClean="0">
                <a:effectLst/>
                <a:latin typeface="+mj-lt"/>
                <a:ea typeface="+mj-ea"/>
                <a:cs typeface="+mj-cs"/>
                <a:sym typeface="Calibri"/>
              </a:rPr>
              <a:t>ischemic</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stroke</a:t>
            </a:r>
            <a:r>
              <a:rPr lang="es-ES" sz="1200" dirty="0" smtClean="0">
                <a:effectLst/>
                <a:latin typeface="+mj-lt"/>
                <a:ea typeface="+mj-ea"/>
                <a:cs typeface="+mj-cs"/>
                <a:sym typeface="Calibri"/>
              </a:rPr>
              <a:t> in </a:t>
            </a:r>
            <a:r>
              <a:rPr lang="es-ES" sz="1200" dirty="0" err="1" smtClean="0">
                <a:effectLst/>
                <a:latin typeface="+mj-lt"/>
                <a:ea typeface="+mj-ea"/>
                <a:cs typeface="+mj-cs"/>
                <a:sym typeface="Calibri"/>
              </a:rPr>
              <a:t>Tunisian</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patients</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JStroke</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Cerebrovasc</a:t>
            </a:r>
            <a:r>
              <a:rPr lang="es-ES" sz="1200" dirty="0" smtClean="0">
                <a:effectLst/>
                <a:latin typeface="+mj-lt"/>
                <a:ea typeface="+mj-ea"/>
                <a:cs typeface="+mj-cs"/>
                <a:sym typeface="Calibri"/>
              </a:rPr>
              <a:t> </a:t>
            </a:r>
            <a:r>
              <a:rPr lang="es-ES" sz="1200" dirty="0" err="1" smtClean="0">
                <a:effectLst/>
                <a:latin typeface="+mj-lt"/>
                <a:ea typeface="+mj-ea"/>
                <a:cs typeface="+mj-cs"/>
                <a:sym typeface="Calibri"/>
              </a:rPr>
              <a:t>Dis</a:t>
            </a:r>
            <a:r>
              <a:rPr lang="es-ES" sz="1200" dirty="0" smtClean="0">
                <a:effectLst/>
                <a:latin typeface="+mj-lt"/>
                <a:ea typeface="+mj-ea"/>
                <a:cs typeface="+mj-cs"/>
                <a:sym typeface="Calibri"/>
              </a:rPr>
              <a:t> 2013;22:465–9. </a:t>
            </a:r>
            <a:endParaRPr lang="es-ES" dirty="0" smtClean="0">
              <a:effectLst/>
            </a:endParaRPr>
          </a:p>
          <a:p>
            <a:endParaRPr lang="es-ES" dirty="0"/>
          </a:p>
        </p:txBody>
      </p:sp>
    </p:spTree>
    <p:extLst>
      <p:ext uri="{BB962C8B-B14F-4D97-AF65-F5344CB8AC3E}">
        <p14:creationId xmlns:p14="http://schemas.microsoft.com/office/powerpoint/2010/main" val="4258610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ES" dirty="0" smtClean="0"/>
              <a:t>Esta tabla resume los 5 polimorfismos motivo</a:t>
            </a:r>
            <a:r>
              <a:rPr lang="es-ES" baseline="0" dirty="0" smtClean="0"/>
              <a:t> del estudio </a:t>
            </a:r>
            <a:r>
              <a:rPr lang="es-ES" dirty="0" smtClean="0"/>
              <a:t>presentes en 3 </a:t>
            </a:r>
            <a:r>
              <a:rPr lang="es-ES" dirty="0" err="1" smtClean="0"/>
              <a:t>proteinas</a:t>
            </a:r>
            <a:r>
              <a:rPr lang="es-ES" baseline="0" dirty="0" smtClean="0"/>
              <a:t> relacionadas con un  estado </a:t>
            </a:r>
            <a:r>
              <a:rPr lang="es-ES" baseline="0" dirty="0" err="1" smtClean="0"/>
              <a:t>proteombotico</a:t>
            </a:r>
            <a:r>
              <a:rPr lang="es-ES" baseline="0" dirty="0" smtClean="0"/>
              <a:t> y dos presentes en enzimas las cuales se relacionadas con </a:t>
            </a:r>
            <a:r>
              <a:rPr lang="es-ES" baseline="0" dirty="0" err="1" smtClean="0"/>
              <a:t>disfuncion</a:t>
            </a:r>
            <a:r>
              <a:rPr lang="es-ES" baseline="0" dirty="0" smtClean="0"/>
              <a:t> endotelial. Una de ellas debido a </a:t>
            </a:r>
            <a:r>
              <a:rPr lang="es-ES" baseline="0" dirty="0" err="1" smtClean="0"/>
              <a:t>disminucion</a:t>
            </a:r>
            <a:r>
              <a:rPr lang="es-ES" baseline="0" dirty="0" smtClean="0"/>
              <a:t> del la </a:t>
            </a:r>
            <a:r>
              <a:rPr lang="es-ES" baseline="0" dirty="0" err="1" smtClean="0"/>
              <a:t>produccion</a:t>
            </a:r>
            <a:r>
              <a:rPr lang="es-ES" baseline="0" dirty="0" smtClean="0"/>
              <a:t> de oxido </a:t>
            </a:r>
            <a:r>
              <a:rPr lang="es-ES" baseline="0" dirty="0" err="1" smtClean="0"/>
              <a:t>nitrico</a:t>
            </a:r>
            <a:r>
              <a:rPr lang="es-ES" baseline="0" dirty="0" smtClean="0"/>
              <a:t> y la otra por incremento en la </a:t>
            </a:r>
            <a:r>
              <a:rPr lang="es-ES" baseline="0" dirty="0" err="1" smtClean="0"/>
              <a:t>homocisteina</a:t>
            </a:r>
            <a:r>
              <a:rPr lang="es-ES" baseline="0" dirty="0" smtClean="0"/>
              <a:t> considerado factor de riesgo </a:t>
            </a:r>
            <a:r>
              <a:rPr lang="es-ES" baseline="0" dirty="0" err="1" smtClean="0"/>
              <a:t>aterotrombotico</a:t>
            </a:r>
            <a:r>
              <a:rPr lang="es-ES" baseline="0" dirty="0" smtClean="0"/>
              <a:t>.</a:t>
            </a:r>
            <a:endParaRPr lang="es-ES" dirty="0"/>
          </a:p>
        </p:txBody>
      </p:sp>
    </p:spTree>
    <p:extLst>
      <p:ext uri="{BB962C8B-B14F-4D97-AF65-F5344CB8AC3E}">
        <p14:creationId xmlns:p14="http://schemas.microsoft.com/office/powerpoint/2010/main" val="718005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11" name="Texto del título"/>
          <p:cNvSpPr txBox="1">
            <a:spLocks noGrp="1"/>
          </p:cNvSpPr>
          <p:nvPr>
            <p:ph type="title"/>
          </p:nvPr>
        </p:nvSpPr>
        <p:spPr>
          <a:xfrm>
            <a:off x="914400" y="2130430"/>
            <a:ext cx="10363200" cy="1470026"/>
          </a:xfrm>
          <a:prstGeom prst="rect">
            <a:avLst/>
          </a:prstGeom>
        </p:spPr>
        <p:txBody>
          <a:bodyPr/>
          <a:lstStyle/>
          <a:p>
            <a:r>
              <a:t>Texto del título</a:t>
            </a:r>
          </a:p>
        </p:txBody>
      </p:sp>
      <p:sp>
        <p:nvSpPr>
          <p:cNvPr id="12" name="Nivel de texto 1…"/>
          <p:cNvSpPr txBox="1">
            <a:spLocks noGrp="1"/>
          </p:cNvSpPr>
          <p:nvPr>
            <p:ph type="body" sz="quarter" idx="1"/>
          </p:nvPr>
        </p:nvSpPr>
        <p:spPr>
          <a:xfrm>
            <a:off x="1828800" y="3886200"/>
            <a:ext cx="85344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Nivel de texto 1</a:t>
            </a:r>
          </a:p>
          <a:p>
            <a:pPr lvl="1"/>
            <a:r>
              <a:t>Nivel de texto 2</a:t>
            </a:r>
          </a:p>
          <a:p>
            <a:pPr lvl="2"/>
            <a:r>
              <a:t>Nivel de texto 3</a:t>
            </a:r>
          </a:p>
          <a:p>
            <a:pPr lvl="3"/>
            <a:r>
              <a:t>Nivel de texto 4</a:t>
            </a:r>
          </a:p>
          <a:p>
            <a:pPr lvl="4"/>
            <a:r>
              <a:t>Nivel de texto 5</a:t>
            </a:r>
          </a:p>
        </p:txBody>
      </p:sp>
      <p:sp>
        <p:nvSpPr>
          <p:cNvPr id="13" name="Número de diapositiva"/>
          <p:cNvSpPr txBox="1">
            <a:spLocks noGrp="1"/>
          </p:cNvSpPr>
          <p:nvPr>
            <p:ph type="sldNum" sz="quarter" idx="2"/>
          </p:nvPr>
        </p:nvSpPr>
        <p:spPr>
          <a:prstGeom prst="rect">
            <a:avLst/>
          </a:prstGeom>
        </p:spPr>
        <p:txBody>
          <a:bodyPr/>
          <a:lstStyle/>
          <a:p>
            <a:fld id="{86CB4B4D-7CA3-9044-876B-883B54F8677D}" type="slidenum">
              <a:rPr/>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ítulo y objetos">
    <p:spTree>
      <p:nvGrpSpPr>
        <p:cNvPr id="1" name=""/>
        <p:cNvGrpSpPr/>
        <p:nvPr/>
      </p:nvGrpSpPr>
      <p:grpSpPr>
        <a:xfrm>
          <a:off x="0" y="0"/>
          <a:ext cx="0" cy="0"/>
          <a:chOff x="0" y="0"/>
          <a:chExt cx="0" cy="0"/>
        </a:xfrm>
      </p:grpSpPr>
      <p:sp>
        <p:nvSpPr>
          <p:cNvPr id="20" name="Texto del título"/>
          <p:cNvSpPr txBox="1">
            <a:spLocks noGrp="1"/>
          </p:cNvSpPr>
          <p:nvPr>
            <p:ph type="title"/>
          </p:nvPr>
        </p:nvSpPr>
        <p:spPr>
          <a:prstGeom prst="rect">
            <a:avLst/>
          </a:prstGeom>
        </p:spPr>
        <p:txBody>
          <a:bodyPr/>
          <a:lstStyle/>
          <a:p>
            <a:r>
              <a:t>Texto del título</a:t>
            </a:r>
          </a:p>
        </p:txBody>
      </p:sp>
      <p:sp>
        <p:nvSpPr>
          <p:cNvPr id="21" name="Nivel de texto 1…"/>
          <p:cNvSpPr txBox="1">
            <a:spLocks noGrp="1"/>
          </p:cNvSpPr>
          <p:nvPr>
            <p:ph type="body" idx="1"/>
          </p:nvPr>
        </p:nvSpPr>
        <p:spPr>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22" name="Número de diapositiva"/>
          <p:cNvSpPr txBox="1">
            <a:spLocks noGrp="1"/>
          </p:cNvSpPr>
          <p:nvPr>
            <p:ph type="sldNum" sz="quarter" idx="2"/>
          </p:nvPr>
        </p:nvSpPr>
        <p:spPr>
          <a:prstGeom prst="rect">
            <a:avLst/>
          </a:prstGeom>
        </p:spPr>
        <p:txBody>
          <a:bodyPr/>
          <a:lstStyle/>
          <a:p>
            <a:fld id="{86CB4B4D-7CA3-9044-876B-883B54F8677D}" type="slidenum">
              <a:rPr/>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os objetos">
    <p:spTree>
      <p:nvGrpSpPr>
        <p:cNvPr id="1" name=""/>
        <p:cNvGrpSpPr/>
        <p:nvPr/>
      </p:nvGrpSpPr>
      <p:grpSpPr>
        <a:xfrm>
          <a:off x="0" y="0"/>
          <a:ext cx="0" cy="0"/>
          <a:chOff x="0" y="0"/>
          <a:chExt cx="0" cy="0"/>
        </a:xfrm>
      </p:grpSpPr>
      <p:sp>
        <p:nvSpPr>
          <p:cNvPr id="38" name="Texto del título"/>
          <p:cNvSpPr txBox="1">
            <a:spLocks noGrp="1"/>
          </p:cNvSpPr>
          <p:nvPr>
            <p:ph type="title"/>
          </p:nvPr>
        </p:nvSpPr>
        <p:spPr>
          <a:prstGeom prst="rect">
            <a:avLst/>
          </a:prstGeom>
        </p:spPr>
        <p:txBody>
          <a:bodyPr/>
          <a:lstStyle/>
          <a:p>
            <a:r>
              <a:t>Texto del título</a:t>
            </a:r>
          </a:p>
        </p:txBody>
      </p:sp>
      <p:sp>
        <p:nvSpPr>
          <p:cNvPr id="39" name="Nivel de texto 1…"/>
          <p:cNvSpPr txBox="1">
            <a:spLocks noGrp="1"/>
          </p:cNvSpPr>
          <p:nvPr>
            <p:ph type="body" sz="half" idx="1"/>
          </p:nvPr>
        </p:nvSpPr>
        <p:spPr>
          <a:xfrm>
            <a:off x="609600" y="1600205"/>
            <a:ext cx="53848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Nivel de texto 1</a:t>
            </a:r>
          </a:p>
          <a:p>
            <a:pPr lvl="1"/>
            <a:r>
              <a:t>Nivel de texto 2</a:t>
            </a:r>
          </a:p>
          <a:p>
            <a:pPr lvl="2"/>
            <a:r>
              <a:t>Nivel de texto 3</a:t>
            </a:r>
          </a:p>
          <a:p>
            <a:pPr lvl="3"/>
            <a:r>
              <a:t>Nivel de texto 4</a:t>
            </a:r>
          </a:p>
          <a:p>
            <a:pPr lvl="4"/>
            <a:r>
              <a:t>Nivel de texto 5</a:t>
            </a:r>
          </a:p>
        </p:txBody>
      </p:sp>
      <p:sp>
        <p:nvSpPr>
          <p:cNvPr id="40" name="Número de diapositiva"/>
          <p:cNvSpPr txBox="1">
            <a:spLocks noGrp="1"/>
          </p:cNvSpPr>
          <p:nvPr>
            <p:ph type="sldNum" sz="quarter" idx="2"/>
          </p:nvPr>
        </p:nvSpPr>
        <p:spPr>
          <a:prstGeom prst="rect">
            <a:avLst/>
          </a:prstGeom>
        </p:spPr>
        <p:txBody>
          <a:bodyPr/>
          <a:lstStyle/>
          <a:p>
            <a:fld id="{86CB4B4D-7CA3-9044-876B-883B54F8677D}" type="slidenum">
              <a:rPr/>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Comparación">
    <p:spTree>
      <p:nvGrpSpPr>
        <p:cNvPr id="1" name=""/>
        <p:cNvGrpSpPr/>
        <p:nvPr/>
      </p:nvGrpSpPr>
      <p:grpSpPr>
        <a:xfrm>
          <a:off x="0" y="0"/>
          <a:ext cx="0" cy="0"/>
          <a:chOff x="0" y="0"/>
          <a:chExt cx="0" cy="0"/>
        </a:xfrm>
      </p:grpSpPr>
      <p:sp>
        <p:nvSpPr>
          <p:cNvPr id="47" name="Texto del título"/>
          <p:cNvSpPr txBox="1">
            <a:spLocks noGrp="1"/>
          </p:cNvSpPr>
          <p:nvPr>
            <p:ph type="title"/>
          </p:nvPr>
        </p:nvSpPr>
        <p:spPr>
          <a:prstGeom prst="rect">
            <a:avLst/>
          </a:prstGeom>
        </p:spPr>
        <p:txBody>
          <a:bodyPr/>
          <a:lstStyle/>
          <a:p>
            <a:r>
              <a:t>Texto del título</a:t>
            </a:r>
          </a:p>
        </p:txBody>
      </p:sp>
      <p:sp>
        <p:nvSpPr>
          <p:cNvPr id="48" name="Nivel de texto 1…"/>
          <p:cNvSpPr txBox="1">
            <a:spLocks noGrp="1"/>
          </p:cNvSpPr>
          <p:nvPr>
            <p:ph type="body" sz="quarter" idx="1"/>
          </p:nvPr>
        </p:nvSpPr>
        <p:spPr>
          <a:xfrm>
            <a:off x="609600" y="1535112"/>
            <a:ext cx="5386917" cy="639763"/>
          </a:xfrm>
          <a:prstGeom prst="rect">
            <a:avLst/>
          </a:prstGeom>
        </p:spPr>
        <p:txBody>
          <a:bodyPr anchor="b"/>
          <a:lstStyle>
            <a:lvl1pPr marL="0" indent="0">
              <a:spcBef>
                <a:spcPts val="500"/>
              </a:spcBef>
              <a:buSzTx/>
              <a:buFontTx/>
              <a:buNone/>
              <a:defRPr sz="2400"/>
            </a:lvl1pPr>
            <a:lvl2pPr marL="0" indent="457200">
              <a:spcBef>
                <a:spcPts val="500"/>
              </a:spcBef>
              <a:buSzTx/>
              <a:buFontTx/>
              <a:buNone/>
              <a:defRPr sz="2400"/>
            </a:lvl2pPr>
            <a:lvl3pPr marL="0" indent="914400">
              <a:spcBef>
                <a:spcPts val="500"/>
              </a:spcBef>
              <a:buSzTx/>
              <a:buFontTx/>
              <a:buNone/>
              <a:defRPr sz="2400"/>
            </a:lvl3pPr>
            <a:lvl4pPr marL="0" indent="1371600">
              <a:spcBef>
                <a:spcPts val="500"/>
              </a:spcBef>
              <a:buSzTx/>
              <a:buFontTx/>
              <a:buNone/>
              <a:defRPr sz="2400"/>
            </a:lvl4pPr>
            <a:lvl5pPr marL="0" indent="1828800">
              <a:spcBef>
                <a:spcPts val="500"/>
              </a:spcBef>
              <a:buSzTx/>
              <a:buFontTx/>
              <a:buNone/>
              <a:defRPr sz="2400"/>
            </a:lvl5pPr>
          </a:lstStyle>
          <a:p>
            <a:r>
              <a:t>Nivel de texto 1</a:t>
            </a:r>
          </a:p>
          <a:p>
            <a:pPr lvl="1"/>
            <a:r>
              <a:t>Nivel de texto 2</a:t>
            </a:r>
          </a:p>
          <a:p>
            <a:pPr lvl="2"/>
            <a:r>
              <a:t>Nivel de texto 3</a:t>
            </a:r>
          </a:p>
          <a:p>
            <a:pPr lvl="3"/>
            <a:r>
              <a:t>Nivel de texto 4</a:t>
            </a:r>
          </a:p>
          <a:p>
            <a:pPr lvl="4"/>
            <a:r>
              <a:t>Nivel de texto 5</a:t>
            </a:r>
          </a:p>
        </p:txBody>
      </p:sp>
      <p:sp>
        <p:nvSpPr>
          <p:cNvPr id="49" name="Marcador de texto 4"/>
          <p:cNvSpPr>
            <a:spLocks noGrp="1"/>
          </p:cNvSpPr>
          <p:nvPr>
            <p:ph type="body" sz="quarter" idx="13"/>
          </p:nvPr>
        </p:nvSpPr>
        <p:spPr>
          <a:xfrm>
            <a:off x="6193369" y="1535112"/>
            <a:ext cx="5389035" cy="639763"/>
          </a:xfrm>
          <a:prstGeom prst="rect">
            <a:avLst/>
          </a:prstGeom>
        </p:spPr>
        <p:txBody>
          <a:bodyPr anchor="b"/>
          <a:lstStyle/>
          <a:p>
            <a:pPr marL="0" indent="0">
              <a:spcBef>
                <a:spcPts val="500"/>
              </a:spcBef>
              <a:buSzTx/>
              <a:buFontTx/>
              <a:buNone/>
              <a:defRPr sz="2400"/>
            </a:pPr>
            <a:endParaRP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rPr/>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ólo el título">
    <p:spTree>
      <p:nvGrpSpPr>
        <p:cNvPr id="1" name=""/>
        <p:cNvGrpSpPr/>
        <p:nvPr/>
      </p:nvGrpSpPr>
      <p:grpSpPr>
        <a:xfrm>
          <a:off x="0" y="0"/>
          <a:ext cx="0" cy="0"/>
          <a:chOff x="0" y="0"/>
          <a:chExt cx="0" cy="0"/>
        </a:xfrm>
      </p:grpSpPr>
      <p:sp>
        <p:nvSpPr>
          <p:cNvPr id="57" name="Texto del título"/>
          <p:cNvSpPr txBox="1">
            <a:spLocks noGrp="1"/>
          </p:cNvSpPr>
          <p:nvPr>
            <p:ph type="title"/>
          </p:nvPr>
        </p:nvSpPr>
        <p:spPr>
          <a:prstGeom prst="rect">
            <a:avLst/>
          </a:prstGeom>
        </p:spPr>
        <p:txBody>
          <a:bodyPr/>
          <a:lstStyle/>
          <a:p>
            <a:r>
              <a:t>Texto del título</a:t>
            </a:r>
          </a:p>
        </p:txBody>
      </p:sp>
      <p:sp>
        <p:nvSpPr>
          <p:cNvPr id="58" name="Número de diapositiva"/>
          <p:cNvSpPr txBox="1">
            <a:spLocks noGrp="1"/>
          </p:cNvSpPr>
          <p:nvPr>
            <p:ph type="sldNum" sz="quarter" idx="2"/>
          </p:nvPr>
        </p:nvSpPr>
        <p:spPr>
          <a:prstGeom prst="rect">
            <a:avLst/>
          </a:prstGeom>
        </p:spPr>
        <p:txBody>
          <a:bodyPr/>
          <a:lstStyle/>
          <a:p>
            <a:fld id="{86CB4B4D-7CA3-9044-876B-883B54F8677D}" type="slidenum">
              <a:rPr/>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En blanco">
    <p:spTree>
      <p:nvGrpSpPr>
        <p:cNvPr id="1" name=""/>
        <p:cNvGrpSpPr/>
        <p:nvPr/>
      </p:nvGrpSpPr>
      <p:grpSpPr>
        <a:xfrm>
          <a:off x="0" y="0"/>
          <a:ext cx="0" cy="0"/>
          <a:chOff x="0" y="0"/>
          <a:chExt cx="0" cy="0"/>
        </a:xfrm>
      </p:grpSpPr>
      <p:sp>
        <p:nvSpPr>
          <p:cNvPr id="65" name="Número de diapositiva"/>
          <p:cNvSpPr txBox="1">
            <a:spLocks noGrp="1"/>
          </p:cNvSpPr>
          <p:nvPr>
            <p:ph type="sldNum" sz="quarter" idx="2"/>
          </p:nvPr>
        </p:nvSpPr>
        <p:spPr>
          <a:prstGeom prst="rect">
            <a:avLst/>
          </a:prstGeom>
        </p:spPr>
        <p:txBody>
          <a:bodyPr/>
          <a:lstStyle/>
          <a:p>
            <a:fld id="{86CB4B4D-7CA3-9044-876B-883B54F8677D}" type="slidenum">
              <a:rPr/>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ido con título">
    <p:spTree>
      <p:nvGrpSpPr>
        <p:cNvPr id="1" name=""/>
        <p:cNvGrpSpPr/>
        <p:nvPr/>
      </p:nvGrpSpPr>
      <p:grpSpPr>
        <a:xfrm>
          <a:off x="0" y="0"/>
          <a:ext cx="0" cy="0"/>
          <a:chOff x="0" y="0"/>
          <a:chExt cx="0" cy="0"/>
        </a:xfrm>
      </p:grpSpPr>
      <p:sp>
        <p:nvSpPr>
          <p:cNvPr id="72" name="Texto del título"/>
          <p:cNvSpPr txBox="1">
            <a:spLocks noGrp="1"/>
          </p:cNvSpPr>
          <p:nvPr>
            <p:ph type="title"/>
          </p:nvPr>
        </p:nvSpPr>
        <p:spPr>
          <a:xfrm>
            <a:off x="609603" y="273050"/>
            <a:ext cx="4011084" cy="1162050"/>
          </a:xfrm>
          <a:prstGeom prst="rect">
            <a:avLst/>
          </a:prstGeom>
        </p:spPr>
        <p:txBody>
          <a:bodyPr anchor="b"/>
          <a:lstStyle>
            <a:lvl1pPr algn="l">
              <a:defRPr sz="2000"/>
            </a:lvl1pPr>
          </a:lstStyle>
          <a:p>
            <a:r>
              <a:t>Texto del título</a:t>
            </a:r>
          </a:p>
        </p:txBody>
      </p:sp>
      <p:sp>
        <p:nvSpPr>
          <p:cNvPr id="73" name="Nivel de texto 1…"/>
          <p:cNvSpPr txBox="1">
            <a:spLocks noGrp="1"/>
          </p:cNvSpPr>
          <p:nvPr>
            <p:ph type="body" idx="1"/>
          </p:nvPr>
        </p:nvSpPr>
        <p:spPr>
          <a:xfrm>
            <a:off x="4766733" y="273054"/>
            <a:ext cx="6815667" cy="5853114"/>
          </a:xfrm>
          <a:prstGeom prst="rect">
            <a:avLst/>
          </a:prstGeom>
        </p:spPr>
        <p:txBody>
          <a:bodyPr/>
          <a:lstStyle/>
          <a:p>
            <a:r>
              <a:t>Nivel de texto 1</a:t>
            </a:r>
          </a:p>
          <a:p>
            <a:pPr lvl="1"/>
            <a:r>
              <a:t>Nivel de texto 2</a:t>
            </a:r>
          </a:p>
          <a:p>
            <a:pPr lvl="2"/>
            <a:r>
              <a:t>Nivel de texto 3</a:t>
            </a:r>
          </a:p>
          <a:p>
            <a:pPr lvl="3"/>
            <a:r>
              <a:t>Nivel de texto 4</a:t>
            </a:r>
          </a:p>
          <a:p>
            <a:pPr lvl="4"/>
            <a:r>
              <a:t>Nivel de texto 5</a:t>
            </a:r>
          </a:p>
        </p:txBody>
      </p:sp>
      <p:sp>
        <p:nvSpPr>
          <p:cNvPr id="74" name="Marcador de texto 3"/>
          <p:cNvSpPr>
            <a:spLocks noGrp="1"/>
          </p:cNvSpPr>
          <p:nvPr>
            <p:ph type="body" sz="half" idx="13"/>
          </p:nvPr>
        </p:nvSpPr>
        <p:spPr>
          <a:xfrm>
            <a:off x="609602" y="1435103"/>
            <a:ext cx="4011085" cy="4691063"/>
          </a:xfrm>
          <a:prstGeom prst="rect">
            <a:avLst/>
          </a:prstGeom>
        </p:spPr>
        <p:txBody>
          <a:bodyPr/>
          <a:lstStyle/>
          <a:p>
            <a:pPr marL="0" indent="0">
              <a:spcBef>
                <a:spcPts val="300"/>
              </a:spcBef>
              <a:buSzTx/>
              <a:buFontTx/>
              <a:buNone/>
              <a:defRPr sz="1400"/>
            </a:pPr>
            <a:endParaRPr/>
          </a:p>
        </p:txBody>
      </p:sp>
      <p:sp>
        <p:nvSpPr>
          <p:cNvPr id="75" name="Número de diapositiva"/>
          <p:cNvSpPr txBox="1">
            <a:spLocks noGrp="1"/>
          </p:cNvSpPr>
          <p:nvPr>
            <p:ph type="sldNum" sz="quarter" idx="2"/>
          </p:nvPr>
        </p:nvSpPr>
        <p:spPr>
          <a:prstGeom prst="rect">
            <a:avLst/>
          </a:prstGeom>
        </p:spPr>
        <p:txBody>
          <a:bodyPr/>
          <a:lstStyle/>
          <a:p>
            <a:fld id="{86CB4B4D-7CA3-9044-876B-883B54F8677D}" type="slidenum">
              <a:rPr/>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Imagen con título">
    <p:spTree>
      <p:nvGrpSpPr>
        <p:cNvPr id="1" name=""/>
        <p:cNvGrpSpPr/>
        <p:nvPr/>
      </p:nvGrpSpPr>
      <p:grpSpPr>
        <a:xfrm>
          <a:off x="0" y="0"/>
          <a:ext cx="0" cy="0"/>
          <a:chOff x="0" y="0"/>
          <a:chExt cx="0" cy="0"/>
        </a:xfrm>
      </p:grpSpPr>
      <p:sp>
        <p:nvSpPr>
          <p:cNvPr id="82" name="Texto del título"/>
          <p:cNvSpPr txBox="1">
            <a:spLocks noGrp="1"/>
          </p:cNvSpPr>
          <p:nvPr>
            <p:ph type="title"/>
          </p:nvPr>
        </p:nvSpPr>
        <p:spPr>
          <a:xfrm>
            <a:off x="2389716" y="4800600"/>
            <a:ext cx="7315201" cy="566738"/>
          </a:xfrm>
          <a:prstGeom prst="rect">
            <a:avLst/>
          </a:prstGeom>
        </p:spPr>
        <p:txBody>
          <a:bodyPr anchor="b"/>
          <a:lstStyle>
            <a:lvl1pPr algn="l">
              <a:defRPr sz="2000"/>
            </a:lvl1pPr>
          </a:lstStyle>
          <a:p>
            <a:r>
              <a:t>Texto del título</a:t>
            </a:r>
          </a:p>
        </p:txBody>
      </p:sp>
      <p:sp>
        <p:nvSpPr>
          <p:cNvPr id="83" name="Marcador de posición de imagen 2"/>
          <p:cNvSpPr>
            <a:spLocks noGrp="1"/>
          </p:cNvSpPr>
          <p:nvPr>
            <p:ph type="pic" sz="half" idx="13"/>
          </p:nvPr>
        </p:nvSpPr>
        <p:spPr>
          <a:xfrm>
            <a:off x="2389716" y="612775"/>
            <a:ext cx="7315201" cy="4114800"/>
          </a:xfrm>
          <a:prstGeom prst="rect">
            <a:avLst/>
          </a:prstGeom>
        </p:spPr>
        <p:txBody>
          <a:bodyPr lIns="91439" rIns="91439">
            <a:noAutofit/>
          </a:bodyPr>
          <a:lstStyle/>
          <a:p>
            <a:endParaRPr/>
          </a:p>
        </p:txBody>
      </p:sp>
      <p:sp>
        <p:nvSpPr>
          <p:cNvPr id="84" name="Nivel de texto 1…"/>
          <p:cNvSpPr txBox="1">
            <a:spLocks noGrp="1"/>
          </p:cNvSpPr>
          <p:nvPr>
            <p:ph type="body" sz="quarter" idx="1"/>
          </p:nvPr>
        </p:nvSpPr>
        <p:spPr>
          <a:xfrm>
            <a:off x="2389716" y="5367337"/>
            <a:ext cx="73152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Nivel de texto 1</a:t>
            </a:r>
          </a:p>
          <a:p>
            <a:pPr lvl="1"/>
            <a:r>
              <a:t>Nivel de texto 2</a:t>
            </a:r>
          </a:p>
          <a:p>
            <a:pPr lvl="2"/>
            <a:r>
              <a:t>Nivel de texto 3</a:t>
            </a:r>
          </a:p>
          <a:p>
            <a:pPr lvl="3"/>
            <a:r>
              <a:t>Nivel de texto 4</a:t>
            </a:r>
          </a:p>
          <a:p>
            <a:pPr lvl="4"/>
            <a:r>
              <a:t>Nivel de texto 5</a:t>
            </a:r>
          </a:p>
        </p:txBody>
      </p:sp>
      <p:sp>
        <p:nvSpPr>
          <p:cNvPr id="85" name="Número de diapositiva"/>
          <p:cNvSpPr txBox="1">
            <a:spLocks noGrp="1"/>
          </p:cNvSpPr>
          <p:nvPr>
            <p:ph type="sldNum" sz="quarter" idx="2"/>
          </p:nvPr>
        </p:nvSpPr>
        <p:spPr>
          <a:prstGeom prst="rect">
            <a:avLst/>
          </a:prstGeom>
        </p:spPr>
        <p:txBody>
          <a:bodyPr/>
          <a:lstStyle/>
          <a:p>
            <a:fld id="{86CB4B4D-7CA3-9044-876B-883B54F8677D}" type="slidenum">
              <a:rPr/>
              <a:t>‹Nr.›</a:t>
            </a:fld>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o del título"/>
          <p:cNvSpPr txBox="1">
            <a:spLocks noGrp="1"/>
          </p:cNvSpPr>
          <p:nvPr>
            <p:ph type="title"/>
          </p:nvPr>
        </p:nvSpPr>
        <p:spPr>
          <a:xfrm>
            <a:off x="609600" y="274638"/>
            <a:ext cx="10972800" cy="11430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r>
              <a:t>Texto del título</a:t>
            </a:r>
          </a:p>
        </p:txBody>
      </p:sp>
      <p:sp>
        <p:nvSpPr>
          <p:cNvPr id="3" name="Nivel de texto 1…"/>
          <p:cNvSpPr txBox="1">
            <a:spLocks noGrp="1"/>
          </p:cNvSpPr>
          <p:nvPr>
            <p:ph type="body" idx="1"/>
          </p:nvPr>
        </p:nvSpPr>
        <p:spPr>
          <a:xfrm>
            <a:off x="609600" y="1600205"/>
            <a:ext cx="109728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r>
              <a:t>Nivel de texto 1</a:t>
            </a:r>
          </a:p>
          <a:p>
            <a:pPr lvl="1"/>
            <a:r>
              <a:t>Nivel de texto 2</a:t>
            </a:r>
          </a:p>
          <a:p>
            <a:pPr lvl="2"/>
            <a:r>
              <a:t>Nivel de texto 3</a:t>
            </a:r>
          </a:p>
          <a:p>
            <a:pPr lvl="3"/>
            <a:r>
              <a:t>Nivel de texto 4</a:t>
            </a:r>
          </a:p>
          <a:p>
            <a:pPr lvl="4"/>
            <a:r>
              <a:t>Nivel de texto 5</a:t>
            </a:r>
          </a:p>
        </p:txBody>
      </p:sp>
      <p:sp>
        <p:nvSpPr>
          <p:cNvPr id="4" name="Número de diapositiva"/>
          <p:cNvSpPr txBox="1">
            <a:spLocks noGrp="1"/>
          </p:cNvSpPr>
          <p:nvPr>
            <p:ph type="sldNum" sz="quarter" idx="2"/>
          </p:nvPr>
        </p:nvSpPr>
        <p:spPr>
          <a:xfrm>
            <a:off x="11323776" y="6414765"/>
            <a:ext cx="258624" cy="248305"/>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rPr/>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dirty="0"/>
          </a:p>
        </p:txBody>
      </p:sp>
      <p:sp>
        <p:nvSpPr>
          <p:cNvPr id="3" name="Marcador de texto 2"/>
          <p:cNvSpPr>
            <a:spLocks noGrp="1"/>
          </p:cNvSpPr>
          <p:nvPr>
            <p:ph type="body" idx="1"/>
          </p:nvPr>
        </p:nvSpPr>
        <p:spPr/>
        <p:txBody>
          <a:bodyPr/>
          <a:lstStyle/>
          <a:p>
            <a:endParaRPr lang="es-ES_tradnl"/>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575898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3841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818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54866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446722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5692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09946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29610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54926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3" name="Marcador de texto 2"/>
          <p:cNvSpPr>
            <a:spLocks noGrp="1"/>
          </p:cNvSpPr>
          <p:nvPr>
            <p:ph type="body" sz="half" idx="13"/>
          </p:nvPr>
        </p:nvSpPr>
        <p:spPr/>
        <p:txBody>
          <a:bodyPr/>
          <a:lstStyle/>
          <a:p>
            <a:endParaRPr lang="es-ES_tradnl"/>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endParaRPr lang="es-ES_tradnl"/>
          </a:p>
        </p:txBody>
      </p:sp>
      <p:sp>
        <p:nvSpPr>
          <p:cNvPr id="5" name="Marcador de texto 4"/>
          <p:cNvSpPr>
            <a:spLocks noGrp="1"/>
          </p:cNvSpPr>
          <p:nvPr>
            <p:ph type="body" idx="1"/>
          </p:nvPr>
        </p:nvSpPr>
        <p:spPr/>
        <p:txBody>
          <a:bodyPr/>
          <a:lstStyle/>
          <a:p>
            <a:endParaRPr lang="es-ES_tradnl"/>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42844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90259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idx="1"/>
          </p:nvPr>
        </p:nvSpPr>
        <p:spPr/>
        <p:txBody>
          <a:bodyPr/>
          <a:lstStyle/>
          <a:p>
            <a:endParaRPr lang="es-ES_tradnl"/>
          </a:p>
        </p:txBody>
      </p:sp>
      <p:sp>
        <p:nvSpPr>
          <p:cNvPr id="6" name="Título 5"/>
          <p:cNvSpPr>
            <a:spLocks noGrp="1"/>
          </p:cNvSpPr>
          <p:nvPr>
            <p:ph type="title"/>
          </p:nvPr>
        </p:nvSpPr>
        <p:spPr/>
        <p:txBody>
          <a:bodyPr/>
          <a:lstStyle/>
          <a:p>
            <a:endParaRPr lang="es-ES_tradnl"/>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lstStyle/>
          <a:p>
            <a:endParaRPr lang="es-ES_tradnl" dirty="0"/>
          </a:p>
        </p:txBody>
      </p:sp>
      <p:sp>
        <p:nvSpPr>
          <p:cNvPr id="5" name="Marcador de texto 4"/>
          <p:cNvSpPr>
            <a:spLocks noGrp="1"/>
          </p:cNvSpPr>
          <p:nvPr>
            <p:ph type="body" idx="1"/>
          </p:nvPr>
        </p:nvSpPr>
        <p:spPr/>
        <p:txBody>
          <a:bodyPr/>
          <a:lstStyle/>
          <a:p>
            <a:endParaRPr lang="es-ES_tradnl"/>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7579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8065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sp>
        <p:nvSpPr>
          <p:cNvPr id="4" name="Marcador de texto 3"/>
          <p:cNvSpPr>
            <a:spLocks noGrp="1"/>
          </p:cNvSpPr>
          <p:nvPr>
            <p:ph type="body" idx="1"/>
          </p:nvPr>
        </p:nvSpPr>
        <p:spPr/>
        <p:txBody>
          <a:bodyPr/>
          <a:lstStyle/>
          <a:p>
            <a:endParaRPr lang="es-ES_tradnl"/>
          </a:p>
        </p:txBody>
      </p:sp>
      <p:pic>
        <p:nvPicPr>
          <p:cNvPr id="16" name="Imagen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S_tradnl"/>
          </a:p>
        </p:txBody>
      </p:sp>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Tema de Office">
  <a:themeElements>
    <a:clrScheme name="Tema de Offic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Tema de Office">
      <a:majorFont>
        <a:latin typeface="Calibri"/>
        <a:ea typeface="Calibri"/>
        <a:cs typeface="Calibri"/>
      </a:majorFont>
      <a:minorFont>
        <a:latin typeface="Helvetica"/>
        <a:ea typeface="Helvetica"/>
        <a:cs typeface="Helvetica"/>
      </a:minorFont>
    </a:fontScheme>
    <a:fmtScheme name="Tema de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1015</TotalTime>
  <Words>1153</Words>
  <Application>Microsoft Macintosh PowerPoint</Application>
  <PresentationFormat>Panorámica</PresentationFormat>
  <Paragraphs>45</Paragraphs>
  <Slides>21</Slides>
  <Notes>14</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21</vt:i4>
      </vt:variant>
    </vt:vector>
  </HeadingPairs>
  <TitlesOfParts>
    <vt:vector size="24" baseType="lpstr">
      <vt:lpstr>Arial</vt:lpstr>
      <vt:lpstr>Calibri</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POLIMORFISMOS ASOCIADOS A DISFUNCIÓN ENDOTELIAL  Y UN ESTADO PROTROMBÓTICO  EN JÓVENES MEXICANOS CON INFARTO CEREBRAL</dc:title>
  <cp:lastModifiedBy>Usuario de Microsoft Office</cp:lastModifiedBy>
  <cp:revision>89</cp:revision>
  <dcterms:modified xsi:type="dcterms:W3CDTF">2019-06-12T14:34:05Z</dcterms:modified>
</cp:coreProperties>
</file>