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6" r:id="rId1"/>
    <p:sldMasterId id="2147483688" r:id="rId2"/>
    <p:sldMasterId id="2147484102" r:id="rId3"/>
  </p:sldMasterIdLst>
  <p:notesMasterIdLst>
    <p:notesMasterId r:id="rId36"/>
  </p:notesMasterIdLst>
  <p:handoutMasterIdLst>
    <p:handoutMasterId r:id="rId37"/>
  </p:handoutMasterIdLst>
  <p:sldIdLst>
    <p:sldId id="367" r:id="rId4"/>
    <p:sldId id="355" r:id="rId5"/>
    <p:sldId id="356" r:id="rId6"/>
    <p:sldId id="357" r:id="rId7"/>
    <p:sldId id="358" r:id="rId8"/>
    <p:sldId id="359" r:id="rId9"/>
    <p:sldId id="360" r:id="rId10"/>
    <p:sldId id="345" r:id="rId11"/>
    <p:sldId id="361" r:id="rId12"/>
    <p:sldId id="346" r:id="rId13"/>
    <p:sldId id="341" r:id="rId14"/>
    <p:sldId id="342" r:id="rId15"/>
    <p:sldId id="261" r:id="rId16"/>
    <p:sldId id="325" r:id="rId17"/>
    <p:sldId id="364" r:id="rId18"/>
    <p:sldId id="290" r:id="rId19"/>
    <p:sldId id="264" r:id="rId20"/>
    <p:sldId id="316" r:id="rId21"/>
    <p:sldId id="268" r:id="rId22"/>
    <p:sldId id="319" r:id="rId23"/>
    <p:sldId id="317" r:id="rId24"/>
    <p:sldId id="318" r:id="rId25"/>
    <p:sldId id="326" r:id="rId26"/>
    <p:sldId id="327" r:id="rId27"/>
    <p:sldId id="314" r:id="rId28"/>
    <p:sldId id="362" r:id="rId29"/>
    <p:sldId id="283" r:id="rId30"/>
    <p:sldId id="286" r:id="rId31"/>
    <p:sldId id="287" r:id="rId32"/>
    <p:sldId id="308" r:id="rId33"/>
    <p:sldId id="368" r:id="rId34"/>
    <p:sldId id="365" r:id="rId3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CBD3E7"/>
    <a:srgbClr val="0000FF"/>
    <a:srgbClr val="9A3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9" autoAdjust="0"/>
    <p:restoredTop sz="94660" autoAdjust="0"/>
  </p:normalViewPr>
  <p:slideViewPr>
    <p:cSldViewPr snapToGrid="0">
      <p:cViewPr varScale="1">
        <p:scale>
          <a:sx n="78" d="100"/>
          <a:sy n="78" d="100"/>
        </p:scale>
        <p:origin x="-384" y="-96"/>
      </p:cViewPr>
      <p:guideLst>
        <p:guide orient="horz" pos="2160"/>
        <p:guide pos="2880"/>
      </p:guideLst>
    </p:cSldViewPr>
  </p:slideViewPr>
  <p:outlineViewPr>
    <p:cViewPr>
      <p:scale>
        <a:sx n="33" d="100"/>
        <a:sy n="33" d="100"/>
      </p:scale>
      <p:origin x="0" y="-14922"/>
    </p:cViewPr>
  </p:outlineViewPr>
  <p:notesTextViewPr>
    <p:cViewPr>
      <p:scale>
        <a:sx n="1" d="1"/>
        <a:sy n="1" d="1"/>
      </p:scale>
      <p:origin x="0" y="0"/>
    </p:cViewPr>
  </p:notesTextViewPr>
  <p:sorterViewPr>
    <p:cViewPr>
      <p:scale>
        <a:sx n="115" d="100"/>
        <a:sy n="115" d="100"/>
      </p:scale>
      <p:origin x="0" y="-5736"/>
    </p:cViewPr>
  </p:sorterViewPr>
  <p:notesViewPr>
    <p:cSldViewPr snapToGrid="0">
      <p:cViewPr varScale="1">
        <p:scale>
          <a:sx n="92" d="100"/>
          <a:sy n="92" d="100"/>
        </p:scale>
        <p:origin x="373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9B9AAD5-B510-4398-939A-90152CF5515E}" type="datetimeFigureOut">
              <a:rPr lang="es-MX" smtClean="0"/>
              <a:t>12/06/2019</a:t>
            </a:fld>
            <a:endParaRPr lang="es-MX"/>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D321F58-6723-4306-BC29-0D854E12A778}" type="slidenum">
              <a:rPr lang="es-MX" smtClean="0"/>
              <a:t>‹Nº›</a:t>
            </a:fld>
            <a:endParaRPr lang="es-MX"/>
          </a:p>
        </p:txBody>
      </p:sp>
    </p:spTree>
    <p:extLst>
      <p:ext uri="{BB962C8B-B14F-4D97-AF65-F5344CB8AC3E}">
        <p14:creationId xmlns:p14="http://schemas.microsoft.com/office/powerpoint/2010/main" val="2119934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561408-9F95-4479-A873-DFC0166A4D30}" type="datetimeFigureOut">
              <a:rPr lang="es-MX" smtClean="0"/>
              <a:t>12/06/2019</a:t>
            </a:fld>
            <a:endParaRPr lang="es-MX"/>
          </a:p>
        </p:txBody>
      </p:sp>
      <p:sp>
        <p:nvSpPr>
          <p:cNvPr id="4" name="Marcador de imagen d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79C38B4-3ACC-4EE5-8CD3-01E07F8C9063}" type="slidenum">
              <a:rPr lang="es-MX" smtClean="0"/>
              <a:t>‹Nº›</a:t>
            </a:fld>
            <a:endParaRPr lang="es-MX"/>
          </a:p>
        </p:txBody>
      </p:sp>
    </p:spTree>
    <p:extLst>
      <p:ext uri="{BB962C8B-B14F-4D97-AF65-F5344CB8AC3E}">
        <p14:creationId xmlns:p14="http://schemas.microsoft.com/office/powerpoint/2010/main" val="1419238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D46108B5-6B62-410E-A571-2617AE69BD26}" type="slidenum">
              <a:rPr lang="es-MX" smtClean="0"/>
              <a:t>12</a:t>
            </a:fld>
            <a:endParaRPr lang="es-MX"/>
          </a:p>
        </p:txBody>
      </p:sp>
    </p:spTree>
    <p:extLst>
      <p:ext uri="{BB962C8B-B14F-4D97-AF65-F5344CB8AC3E}">
        <p14:creationId xmlns:p14="http://schemas.microsoft.com/office/powerpoint/2010/main" val="273309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79C38B4-3ACC-4EE5-8CD3-01E07F8C9063}" type="slidenum">
              <a:rPr lang="es-MX" smtClean="0"/>
              <a:t>29</a:t>
            </a:fld>
            <a:endParaRPr lang="es-MX"/>
          </a:p>
        </p:txBody>
      </p:sp>
    </p:spTree>
    <p:extLst>
      <p:ext uri="{BB962C8B-B14F-4D97-AF65-F5344CB8AC3E}">
        <p14:creationId xmlns:p14="http://schemas.microsoft.com/office/powerpoint/2010/main" val="155661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JP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FD448881-CB50-4C2B-9454-C7A0F55A9C9F}" type="datetimeFigureOut">
              <a:rPr lang="es-MX" smtClean="0"/>
              <a:t>12/06/2019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0D2EF6C-39E9-434A-B5E5-277DDD490550}" type="slidenum">
              <a:rPr lang="es-MX" smtClean="0"/>
              <a:t>‹Nº›</a:t>
            </a:fld>
            <a:endParaRPr lang="es-MX"/>
          </a:p>
        </p:txBody>
      </p:sp>
    </p:spTree>
    <p:extLst>
      <p:ext uri="{BB962C8B-B14F-4D97-AF65-F5344CB8AC3E}">
        <p14:creationId xmlns:p14="http://schemas.microsoft.com/office/powerpoint/2010/main" val="2772792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D448881-CB50-4C2B-9454-C7A0F55A9C9F}" type="datetimeFigureOut">
              <a:rPr lang="es-MX" smtClean="0"/>
              <a:t>12/06/2019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0D2EF6C-39E9-434A-B5E5-277DDD490550}" type="slidenum">
              <a:rPr lang="es-MX" smtClean="0"/>
              <a:t>‹Nº›</a:t>
            </a:fld>
            <a:endParaRPr lang="es-MX"/>
          </a:p>
        </p:txBody>
      </p:sp>
    </p:spTree>
    <p:extLst>
      <p:ext uri="{BB962C8B-B14F-4D97-AF65-F5344CB8AC3E}">
        <p14:creationId xmlns:p14="http://schemas.microsoft.com/office/powerpoint/2010/main" val="2174719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7626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D448881-CB50-4C2B-9454-C7A0F55A9C9F}" type="datetimeFigureOut">
              <a:rPr lang="es-MX" smtClean="0"/>
              <a:t>12/06/2019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0D2EF6C-39E9-434A-B5E5-277DDD490550}" type="slidenum">
              <a:rPr lang="es-MX" smtClean="0"/>
              <a:t>‹Nº›</a:t>
            </a:fld>
            <a:endParaRPr lang="es-MX"/>
          </a:p>
        </p:txBody>
      </p:sp>
    </p:spTree>
    <p:extLst>
      <p:ext uri="{BB962C8B-B14F-4D97-AF65-F5344CB8AC3E}">
        <p14:creationId xmlns:p14="http://schemas.microsoft.com/office/powerpoint/2010/main" val="177668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22961" y="6459786"/>
            <a:ext cx="1854203" cy="365125"/>
          </a:xfrm>
          <a:prstGeom prst="rect">
            <a:avLst/>
          </a:prstGeom>
        </p:spPr>
        <p:txBody>
          <a:bodyPr/>
          <a:lstStyle/>
          <a:p>
            <a:fld id="{7826CC8E-B7EF-455C-B25E-B6325C8713D7}" type="datetimeFigureOut">
              <a:rPr lang="es-MX" smtClean="0"/>
              <a:t>12/06/2019</a:t>
            </a:fld>
            <a:endParaRPr lang="es-MX"/>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s-MX"/>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0AB6A0F6-06B8-40F7-BE5D-174FE1976099}" type="slidenum">
              <a:rPr lang="es-MX" smtClean="0"/>
              <a:t>‹Nº›</a:t>
            </a:fld>
            <a:endParaRPr lang="es-MX"/>
          </a:p>
        </p:txBody>
      </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63" y="262094"/>
            <a:ext cx="1731964" cy="612000"/>
          </a:xfrm>
          <a:prstGeom prst="rect">
            <a:avLst/>
          </a:prstGeom>
        </p:spPr>
      </p:pic>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6973" y="262269"/>
            <a:ext cx="2052000" cy="611825"/>
          </a:xfrm>
          <a:prstGeom prst="rect">
            <a:avLst/>
          </a:prstGeom>
        </p:spPr>
      </p:pic>
    </p:spTree>
    <p:extLst>
      <p:ext uri="{BB962C8B-B14F-4D97-AF65-F5344CB8AC3E}">
        <p14:creationId xmlns:p14="http://schemas.microsoft.com/office/powerpoint/2010/main" val="1095643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a:prstGeom prst="rect">
            <a:avLst/>
          </a:prstGeom>
        </p:spPr>
        <p:txBody>
          <a:bodyPr lIns="0" rIns="0" anchor="t">
            <a:noAutofit/>
          </a:bodyPr>
          <a:lstStyle>
            <a:lvl1pPr>
              <a:defRPr sz="6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66800" y="3905864"/>
            <a:ext cx="6172200" cy="1123336"/>
          </a:xfrm>
          <a:prstGeom prst="rect">
            <a:avLst/>
          </a:prstGeo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6"/>
          <p:cNvSpPr>
            <a:spLocks noGrp="1"/>
          </p:cNvSpPr>
          <p:nvPr>
            <p:ph type="dt" sz="half" idx="10"/>
          </p:nvPr>
        </p:nvSpPr>
        <p:spPr>
          <a:xfrm>
            <a:off x="7162800" y="188913"/>
            <a:ext cx="18288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defTabSz="914400" eaLnBrk="0" fontAlgn="base" hangingPunct="0">
              <a:spcBef>
                <a:spcPct val="0"/>
              </a:spcBef>
              <a:spcAft>
                <a:spcPct val="0"/>
              </a:spcAft>
              <a:defRPr/>
            </a:pPr>
            <a:fld id="{A3CB6C8A-6D2D-4DE1-9F22-FF0F750B6C74}" type="datetime1">
              <a:rPr lang="en-US">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5" name="Slide Number Placeholder 7"/>
          <p:cNvSpPr>
            <a:spLocks noGrp="1"/>
          </p:cNvSpPr>
          <p:nvPr>
            <p:ph type="sldNum" sz="quarter" idx="11"/>
          </p:nvPr>
        </p:nvSpPr>
        <p:spPr>
          <a:xfrm>
            <a:off x="7159625" y="6356350"/>
            <a:ext cx="1138238"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pPr defTabSz="914400" eaLnBrk="0" fontAlgn="base" hangingPunct="0">
              <a:spcBef>
                <a:spcPct val="0"/>
              </a:spcBef>
              <a:spcAft>
                <a:spcPct val="0"/>
              </a:spcAft>
            </a:pPr>
            <a:fld id="{970242FC-7733-4598-9241-CA284D57503A}"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
        <p:nvSpPr>
          <p:cNvPr id="6" name="Footer Placeholder 8"/>
          <p:cNvSpPr>
            <a:spLocks noGrp="1"/>
          </p:cNvSpPr>
          <p:nvPr>
            <p:ph type="ftr" sz="quarter" idx="12"/>
          </p:nvPr>
        </p:nvSpPr>
        <p:spPr>
          <a:xfrm>
            <a:off x="1069975" y="6356350"/>
            <a:ext cx="5102225" cy="365125"/>
          </a:xfrm>
          <a:prstGeom prst="rect">
            <a:avLst/>
          </a:prstGeom>
        </p:spPr>
        <p:txBody>
          <a:bodyPr/>
          <a:lstStyle>
            <a:lvl1pPr>
              <a:defRPr>
                <a:latin typeface="Arial" charset="0"/>
                <a:ea typeface="+mn-ea"/>
                <a:cs typeface="Arial" charset="0"/>
              </a:defRPr>
            </a:lvl1pPr>
          </a:lstStyle>
          <a:p>
            <a:pPr defTabSz="914400" eaLnBrk="0" fontAlgn="base" hangingPunct="0">
              <a:spcBef>
                <a:spcPct val="0"/>
              </a:spcBef>
              <a:spcAft>
                <a:spcPct val="0"/>
              </a:spcAft>
              <a:defRPr/>
            </a:pPr>
            <a:r>
              <a:rPr lang="en-US">
                <a:solidFill>
                  <a:srgbClr val="FFFFFF"/>
                </a:solidFill>
              </a:rPr>
              <a:t>asdf</a:t>
            </a:r>
            <a:endParaRPr lang="en-US" dirty="0">
              <a:solidFill>
                <a:srgbClr val="FFFFFF"/>
              </a:solidFill>
            </a:endParaRPr>
          </a:p>
        </p:txBody>
      </p:sp>
    </p:spTree>
    <p:extLst>
      <p:ext uri="{BB962C8B-B14F-4D97-AF65-F5344CB8AC3E}">
        <p14:creationId xmlns:p14="http://schemas.microsoft.com/office/powerpoint/2010/main" val="2673971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2" name="Title 11"/>
          <p:cNvSpPr>
            <a:spLocks noGrp="1"/>
          </p:cNvSpPr>
          <p:nvPr>
            <p:ph type="title"/>
          </p:nvPr>
        </p:nvSpPr>
        <p:spPr>
          <a:xfrm>
            <a:off x="1069848" y="1554480"/>
            <a:ext cx="2073348" cy="1979466"/>
          </a:xfrm>
          <a:prstGeom prst="rect">
            <a:avLst/>
          </a:prstGeom>
        </p:spPr>
        <p:txBody>
          <a:bodyPr/>
          <a:lstStyle/>
          <a:p>
            <a:r>
              <a:rPr lang="es-ES" smtClean="0"/>
              <a:t>Haga clic para modificar el estilo de título del patrón</a:t>
            </a:r>
            <a:endParaRPr lang="en-US" dirty="0"/>
          </a:p>
        </p:txBody>
      </p:sp>
      <p:sp>
        <p:nvSpPr>
          <p:cNvPr id="4" name="Date Placeholder 8"/>
          <p:cNvSpPr>
            <a:spLocks noGrp="1"/>
          </p:cNvSpPr>
          <p:nvPr>
            <p:ph type="dt" sz="half" idx="14"/>
          </p:nvPr>
        </p:nvSpPr>
        <p:spPr>
          <a:xfrm>
            <a:off x="7162800" y="188913"/>
            <a:ext cx="18288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defTabSz="914400" eaLnBrk="0" fontAlgn="base" hangingPunct="0">
              <a:spcBef>
                <a:spcPct val="0"/>
              </a:spcBef>
              <a:spcAft>
                <a:spcPct val="0"/>
              </a:spcAft>
              <a:defRPr/>
            </a:pPr>
            <a:fld id="{2E64E6EB-5C80-4C45-819E-5B1F4315759D}" type="datetime1">
              <a:rPr lang="en-US">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5" name="Slide Number Placeholder 9"/>
          <p:cNvSpPr>
            <a:spLocks noGrp="1"/>
          </p:cNvSpPr>
          <p:nvPr>
            <p:ph type="sldNum" sz="quarter" idx="15"/>
          </p:nvPr>
        </p:nvSpPr>
        <p:spPr>
          <a:xfrm>
            <a:off x="7159625" y="6356350"/>
            <a:ext cx="1138238"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pPr defTabSz="914400" eaLnBrk="0" fontAlgn="base" hangingPunct="0">
              <a:spcBef>
                <a:spcPct val="0"/>
              </a:spcBef>
              <a:spcAft>
                <a:spcPct val="0"/>
              </a:spcAft>
            </a:pPr>
            <a:fld id="{037DB960-ECF2-4ADC-A8F7-C0123A3FEC26}"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
        <p:nvSpPr>
          <p:cNvPr id="6" name="Footer Placeholder 10"/>
          <p:cNvSpPr>
            <a:spLocks noGrp="1"/>
          </p:cNvSpPr>
          <p:nvPr>
            <p:ph type="ftr" sz="quarter" idx="16"/>
          </p:nvPr>
        </p:nvSpPr>
        <p:spPr>
          <a:xfrm>
            <a:off x="1069975" y="6356350"/>
            <a:ext cx="5102225" cy="365125"/>
          </a:xfrm>
          <a:prstGeom prst="rect">
            <a:avLst/>
          </a:prstGeom>
        </p:spPr>
        <p:txBody>
          <a:bodyPr/>
          <a:lstStyle>
            <a:lvl1pPr>
              <a:defRPr>
                <a:latin typeface="Arial" charset="0"/>
                <a:ea typeface="+mn-ea"/>
                <a:cs typeface="Arial" charset="0"/>
              </a:defRPr>
            </a:lvl1pPr>
          </a:lstStyle>
          <a:p>
            <a:pPr defTabSz="914400" eaLnBrk="0" fontAlgn="base" hangingPunct="0">
              <a:spcBef>
                <a:spcPct val="0"/>
              </a:spcBef>
              <a:spcAft>
                <a:spcPct val="0"/>
              </a:spcAft>
              <a:defRPr/>
            </a:pPr>
            <a:r>
              <a:rPr lang="en-US">
                <a:solidFill>
                  <a:srgbClr val="FFFFFF"/>
                </a:solidFill>
              </a:rPr>
              <a:t>asdf</a:t>
            </a:r>
          </a:p>
        </p:txBody>
      </p:sp>
    </p:spTree>
    <p:extLst>
      <p:ext uri="{BB962C8B-B14F-4D97-AF65-F5344CB8AC3E}">
        <p14:creationId xmlns:p14="http://schemas.microsoft.com/office/powerpoint/2010/main" val="2764000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a:prstGeom prst="rect">
            <a:avLst/>
          </a:prstGeom>
        </p:spPr>
        <p:txBody>
          <a:bodyPr anchor="t">
            <a:noAutofit/>
          </a:bodyPr>
          <a:lstStyle>
            <a:lvl1pPr algn="l">
              <a:defRPr sz="4800" b="1"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9848" y="3886200"/>
            <a:ext cx="6172200" cy="914400"/>
          </a:xfrm>
          <a:prstGeom prst="rect">
            <a:avLst/>
          </a:prstGeo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6"/>
          <p:cNvSpPr>
            <a:spLocks noGrp="1"/>
          </p:cNvSpPr>
          <p:nvPr>
            <p:ph type="dt" sz="half" idx="10"/>
          </p:nvPr>
        </p:nvSpPr>
        <p:spPr>
          <a:xfrm>
            <a:off x="7162800" y="188913"/>
            <a:ext cx="18288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defTabSz="914400" eaLnBrk="0" fontAlgn="base" hangingPunct="0">
              <a:spcBef>
                <a:spcPct val="0"/>
              </a:spcBef>
              <a:spcAft>
                <a:spcPct val="0"/>
              </a:spcAft>
              <a:defRPr/>
            </a:pPr>
            <a:fld id="{EA4BCD45-EBAF-468B-A73B-126F4833DCE0}" type="datetime1">
              <a:rPr lang="en-US">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5" name="Slide Number Placeholder 7"/>
          <p:cNvSpPr>
            <a:spLocks noGrp="1"/>
          </p:cNvSpPr>
          <p:nvPr>
            <p:ph type="sldNum" sz="quarter" idx="11"/>
          </p:nvPr>
        </p:nvSpPr>
        <p:spPr>
          <a:xfrm>
            <a:off x="7159625" y="6356350"/>
            <a:ext cx="1138238"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pPr defTabSz="914400" eaLnBrk="0" fontAlgn="base" hangingPunct="0">
              <a:spcBef>
                <a:spcPct val="0"/>
              </a:spcBef>
              <a:spcAft>
                <a:spcPct val="0"/>
              </a:spcAft>
            </a:pPr>
            <a:fld id="{ED3F2971-C908-4339-9985-616C974D230F}"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
        <p:nvSpPr>
          <p:cNvPr id="6" name="Footer Placeholder 8"/>
          <p:cNvSpPr>
            <a:spLocks noGrp="1"/>
          </p:cNvSpPr>
          <p:nvPr>
            <p:ph type="ftr" sz="quarter" idx="12"/>
          </p:nvPr>
        </p:nvSpPr>
        <p:spPr>
          <a:xfrm>
            <a:off x="1069975" y="6356350"/>
            <a:ext cx="5102225" cy="365125"/>
          </a:xfrm>
          <a:prstGeom prst="rect">
            <a:avLst/>
          </a:prstGeom>
        </p:spPr>
        <p:txBody>
          <a:bodyPr/>
          <a:lstStyle>
            <a:lvl1pPr>
              <a:defRPr>
                <a:latin typeface="Arial" charset="0"/>
                <a:ea typeface="+mn-ea"/>
                <a:cs typeface="Arial" charset="0"/>
              </a:defRPr>
            </a:lvl1pPr>
          </a:lstStyle>
          <a:p>
            <a:pPr defTabSz="914400" eaLnBrk="0" fontAlgn="base" hangingPunct="0">
              <a:spcBef>
                <a:spcPct val="0"/>
              </a:spcBef>
              <a:spcAft>
                <a:spcPct val="0"/>
              </a:spcAft>
              <a:defRPr/>
            </a:pPr>
            <a:r>
              <a:rPr lang="en-US">
                <a:solidFill>
                  <a:srgbClr val="FFFFFF"/>
                </a:solidFill>
              </a:rPr>
              <a:t>asdf</a:t>
            </a:r>
            <a:endParaRPr lang="en-US" dirty="0">
              <a:solidFill>
                <a:srgbClr val="FFFFFF"/>
              </a:solidFill>
            </a:endParaRPr>
          </a:p>
        </p:txBody>
      </p:sp>
    </p:spTree>
    <p:extLst>
      <p:ext uri="{BB962C8B-B14F-4D97-AF65-F5344CB8AC3E}">
        <p14:creationId xmlns:p14="http://schemas.microsoft.com/office/powerpoint/2010/main" val="2987951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a:prstGeom prst="rect">
            <a:avLst/>
          </a:prstGeo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4486998" y="1915859"/>
            <a:ext cx="3646966" cy="2881426"/>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96754" y="1915881"/>
            <a:ext cx="3639311" cy="2881398"/>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8"/>
          <p:cNvSpPr>
            <a:spLocks noGrp="1"/>
          </p:cNvSpPr>
          <p:nvPr>
            <p:ph type="dt" sz="half" idx="10"/>
          </p:nvPr>
        </p:nvSpPr>
        <p:spPr>
          <a:xfrm>
            <a:off x="7162800" y="188913"/>
            <a:ext cx="18288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defTabSz="914400" eaLnBrk="0" fontAlgn="base" hangingPunct="0">
              <a:spcBef>
                <a:spcPct val="0"/>
              </a:spcBef>
              <a:spcAft>
                <a:spcPct val="0"/>
              </a:spcAft>
              <a:defRPr/>
            </a:pPr>
            <a:fld id="{B341A967-74D9-446F-B876-8732E30AEADC}" type="datetime1">
              <a:rPr lang="en-US">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6" name="Slide Number Placeholder 9"/>
          <p:cNvSpPr>
            <a:spLocks noGrp="1"/>
          </p:cNvSpPr>
          <p:nvPr>
            <p:ph type="sldNum" sz="quarter" idx="11"/>
          </p:nvPr>
        </p:nvSpPr>
        <p:spPr>
          <a:xfrm>
            <a:off x="7159625" y="6356350"/>
            <a:ext cx="1138238"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pPr defTabSz="914400" eaLnBrk="0" fontAlgn="base" hangingPunct="0">
              <a:spcBef>
                <a:spcPct val="0"/>
              </a:spcBef>
              <a:spcAft>
                <a:spcPct val="0"/>
              </a:spcAft>
            </a:pPr>
            <a:fld id="{CE52D3DB-B868-400C-95AD-08B2BDFED949}"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
        <p:nvSpPr>
          <p:cNvPr id="7" name="Footer Placeholder 10"/>
          <p:cNvSpPr>
            <a:spLocks noGrp="1"/>
          </p:cNvSpPr>
          <p:nvPr>
            <p:ph type="ftr" sz="quarter" idx="12"/>
          </p:nvPr>
        </p:nvSpPr>
        <p:spPr>
          <a:xfrm>
            <a:off x="493713" y="6356350"/>
            <a:ext cx="5102225" cy="365125"/>
          </a:xfrm>
          <a:prstGeom prst="rect">
            <a:avLst/>
          </a:prstGeom>
        </p:spPr>
        <p:txBody>
          <a:bodyPr/>
          <a:lstStyle>
            <a:lvl1pPr>
              <a:defRPr>
                <a:latin typeface="Arial" charset="0"/>
                <a:ea typeface="+mn-ea"/>
                <a:cs typeface="Arial" charset="0"/>
              </a:defRPr>
            </a:lvl1pPr>
          </a:lstStyle>
          <a:p>
            <a:pPr defTabSz="914400" eaLnBrk="0" fontAlgn="base" hangingPunct="0">
              <a:spcBef>
                <a:spcPct val="0"/>
              </a:spcBef>
              <a:spcAft>
                <a:spcPct val="0"/>
              </a:spcAft>
              <a:defRPr/>
            </a:pPr>
            <a:r>
              <a:rPr lang="en-US">
                <a:solidFill>
                  <a:srgbClr val="FFFFFF"/>
                </a:solidFill>
              </a:rPr>
              <a:t>asdf</a:t>
            </a:r>
            <a:endParaRPr lang="en-US" dirty="0">
              <a:solidFill>
                <a:srgbClr val="FFFFFF"/>
              </a:solidFill>
            </a:endParaRPr>
          </a:p>
        </p:txBody>
      </p:sp>
    </p:spTree>
    <p:extLst>
      <p:ext uri="{BB962C8B-B14F-4D97-AF65-F5344CB8AC3E}">
        <p14:creationId xmlns:p14="http://schemas.microsoft.com/office/powerpoint/2010/main" val="1333455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a:prstGeom prst="rect">
            <a:avLst/>
          </a:prstGeo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95301" y="1916113"/>
            <a:ext cx="3638550" cy="646112"/>
          </a:xfrm>
          <a:prstGeom prst="rect">
            <a:avLst/>
          </a:prstGeo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95300" y="2860676"/>
            <a:ext cx="3638550" cy="2882899"/>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92625" y="1916113"/>
            <a:ext cx="3660775" cy="646112"/>
          </a:xfrm>
          <a:prstGeom prst="rect">
            <a:avLst/>
          </a:prstGeo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92626" y="2860676"/>
            <a:ext cx="3651250" cy="28829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9"/>
          <p:cNvSpPr>
            <a:spLocks noGrp="1"/>
          </p:cNvSpPr>
          <p:nvPr>
            <p:ph type="dt" sz="half" idx="10"/>
          </p:nvPr>
        </p:nvSpPr>
        <p:spPr>
          <a:xfrm>
            <a:off x="7162800" y="188913"/>
            <a:ext cx="18288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defTabSz="914400" eaLnBrk="0" fontAlgn="base" hangingPunct="0">
              <a:spcBef>
                <a:spcPct val="0"/>
              </a:spcBef>
              <a:spcAft>
                <a:spcPct val="0"/>
              </a:spcAft>
              <a:defRPr/>
            </a:pPr>
            <a:fld id="{B6F177BB-86E9-40C2-AA4A-11466AC4F819}" type="datetime1">
              <a:rPr lang="en-US">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8" name="Slide Number Placeholder 10"/>
          <p:cNvSpPr>
            <a:spLocks noGrp="1"/>
          </p:cNvSpPr>
          <p:nvPr>
            <p:ph type="sldNum" sz="quarter" idx="11"/>
          </p:nvPr>
        </p:nvSpPr>
        <p:spPr>
          <a:xfrm>
            <a:off x="7159625" y="6356350"/>
            <a:ext cx="1138238"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pPr defTabSz="914400" eaLnBrk="0" fontAlgn="base" hangingPunct="0">
              <a:spcBef>
                <a:spcPct val="0"/>
              </a:spcBef>
              <a:spcAft>
                <a:spcPct val="0"/>
              </a:spcAft>
            </a:pPr>
            <a:fld id="{5F74FE0E-218D-4154-B0FF-62D207246E8B}"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
        <p:nvSpPr>
          <p:cNvPr id="9" name="Footer Placeholder 11"/>
          <p:cNvSpPr>
            <a:spLocks noGrp="1"/>
          </p:cNvSpPr>
          <p:nvPr>
            <p:ph type="ftr" sz="quarter" idx="12"/>
          </p:nvPr>
        </p:nvSpPr>
        <p:spPr>
          <a:xfrm>
            <a:off x="493713" y="6356350"/>
            <a:ext cx="5102225" cy="365125"/>
          </a:xfrm>
          <a:prstGeom prst="rect">
            <a:avLst/>
          </a:prstGeom>
        </p:spPr>
        <p:txBody>
          <a:bodyPr/>
          <a:lstStyle>
            <a:lvl1pPr>
              <a:defRPr>
                <a:latin typeface="Arial" charset="0"/>
                <a:ea typeface="+mn-ea"/>
                <a:cs typeface="Arial" charset="0"/>
              </a:defRPr>
            </a:lvl1pPr>
          </a:lstStyle>
          <a:p>
            <a:pPr defTabSz="914400" eaLnBrk="0" fontAlgn="base" hangingPunct="0">
              <a:spcBef>
                <a:spcPct val="0"/>
              </a:spcBef>
              <a:spcAft>
                <a:spcPct val="0"/>
              </a:spcAft>
              <a:defRPr/>
            </a:pPr>
            <a:r>
              <a:rPr lang="en-US">
                <a:solidFill>
                  <a:srgbClr val="FFFFFF"/>
                </a:solidFill>
              </a:rPr>
              <a:t>asdf</a:t>
            </a:r>
            <a:endParaRPr lang="en-US" dirty="0">
              <a:solidFill>
                <a:srgbClr val="FFFFFF"/>
              </a:solidFill>
            </a:endParaRPr>
          </a:p>
        </p:txBody>
      </p:sp>
    </p:spTree>
    <p:extLst>
      <p:ext uri="{BB962C8B-B14F-4D97-AF65-F5344CB8AC3E}">
        <p14:creationId xmlns:p14="http://schemas.microsoft.com/office/powerpoint/2010/main" val="260219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5" name="Title 4"/>
          <p:cNvSpPr>
            <a:spLocks noGrp="1"/>
          </p:cNvSpPr>
          <p:nvPr>
            <p:ph type="title"/>
          </p:nvPr>
        </p:nvSpPr>
        <p:spPr>
          <a:xfrm>
            <a:off x="1069848" y="1554480"/>
            <a:ext cx="2073348" cy="1979466"/>
          </a:xfrm>
          <a:prstGeom prst="rect">
            <a:avLst/>
          </a:prstGeo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a:xfrm>
            <a:off x="7162800" y="1550988"/>
            <a:ext cx="18288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defTabSz="914400" eaLnBrk="0" fontAlgn="base" hangingPunct="0">
              <a:spcBef>
                <a:spcPct val="0"/>
              </a:spcBef>
              <a:spcAft>
                <a:spcPct val="0"/>
              </a:spcAft>
              <a:defRPr/>
            </a:pPr>
            <a:fld id="{C8A394CA-DB46-490B-A17F-5730B802285A}" type="datetime1">
              <a:rPr lang="en-US">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1"/>
          </p:nvPr>
        </p:nvSpPr>
        <p:spPr>
          <a:xfrm>
            <a:off x="7159625" y="6356350"/>
            <a:ext cx="1138238"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pPr defTabSz="914400" eaLnBrk="0" fontAlgn="base" hangingPunct="0">
              <a:spcBef>
                <a:spcPct val="0"/>
              </a:spcBef>
              <a:spcAft>
                <a:spcPct val="0"/>
              </a:spcAft>
            </a:pPr>
            <a:fld id="{506111F6-9393-46FD-AECF-EFECF42E5DFD}"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
        <p:nvSpPr>
          <p:cNvPr id="6" name="Footer Placeholder 5"/>
          <p:cNvSpPr>
            <a:spLocks noGrp="1"/>
          </p:cNvSpPr>
          <p:nvPr>
            <p:ph type="ftr" sz="quarter" idx="12"/>
          </p:nvPr>
        </p:nvSpPr>
        <p:spPr>
          <a:xfrm>
            <a:off x="1069975" y="6356350"/>
            <a:ext cx="5102225" cy="365125"/>
          </a:xfrm>
          <a:prstGeom prst="rect">
            <a:avLst/>
          </a:prstGeom>
        </p:spPr>
        <p:txBody>
          <a:bodyPr/>
          <a:lstStyle>
            <a:lvl1pPr>
              <a:defRPr>
                <a:latin typeface="Arial" charset="0"/>
                <a:ea typeface="+mn-ea"/>
                <a:cs typeface="Arial" charset="0"/>
              </a:defRPr>
            </a:lvl1pPr>
          </a:lstStyle>
          <a:p>
            <a:pPr defTabSz="914400" eaLnBrk="0" fontAlgn="base" hangingPunct="0">
              <a:spcBef>
                <a:spcPct val="0"/>
              </a:spcBef>
              <a:spcAft>
                <a:spcPct val="0"/>
              </a:spcAft>
              <a:defRPr/>
            </a:pPr>
            <a:r>
              <a:rPr lang="en-US">
                <a:solidFill>
                  <a:srgbClr val="FFFFFF"/>
                </a:solidFill>
              </a:rPr>
              <a:t>asdf</a:t>
            </a:r>
            <a:endParaRPr lang="en-US" dirty="0">
              <a:solidFill>
                <a:srgbClr val="FFFFFF"/>
              </a:solidFill>
            </a:endParaRPr>
          </a:p>
        </p:txBody>
      </p:sp>
    </p:spTree>
    <p:extLst>
      <p:ext uri="{BB962C8B-B14F-4D97-AF65-F5344CB8AC3E}">
        <p14:creationId xmlns:p14="http://schemas.microsoft.com/office/powerpoint/2010/main" val="3547800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162800" y="188913"/>
            <a:ext cx="18288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defTabSz="914400" eaLnBrk="0" fontAlgn="base" hangingPunct="0">
              <a:spcBef>
                <a:spcPct val="0"/>
              </a:spcBef>
              <a:spcAft>
                <a:spcPct val="0"/>
              </a:spcAft>
              <a:defRPr/>
            </a:pPr>
            <a:fld id="{57F33FE9-6125-4E86-BBEE-8CD7882A9704}" type="datetime1">
              <a:rPr lang="en-US">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9386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D448881-CB50-4C2B-9454-C7A0F55A9C9F}" type="datetimeFigureOut">
              <a:rPr lang="es-MX" smtClean="0"/>
              <a:t>12/06/2019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0D2EF6C-39E9-434A-B5E5-277DDD490550}" type="slidenum">
              <a:rPr lang="es-MX" smtClean="0"/>
              <a:t>‹Nº›</a:t>
            </a:fld>
            <a:endParaRPr lang="es-MX"/>
          </a:p>
        </p:txBody>
      </p:sp>
    </p:spTree>
    <p:extLst>
      <p:ext uri="{BB962C8B-B14F-4D97-AF65-F5344CB8AC3E}">
        <p14:creationId xmlns:p14="http://schemas.microsoft.com/office/powerpoint/2010/main" val="3333208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493776" y="606425"/>
            <a:ext cx="3629025" cy="1041400"/>
          </a:xfrm>
          <a:prstGeom prst="rect">
            <a:avLst/>
          </a:prstGeom>
        </p:spPr>
        <p:txBody>
          <a:bodyPr anchor="t">
            <a:normAutofit/>
          </a:bodyPr>
          <a:lstStyle>
            <a:lvl1pPr algn="l">
              <a:defRPr sz="18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95300" y="1920875"/>
            <a:ext cx="3629025" cy="1812925"/>
          </a:xfrm>
          <a:prstGeom prst="rect">
            <a:avLst/>
          </a:prstGeo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7"/>
          <p:cNvSpPr>
            <a:spLocks noGrp="1"/>
          </p:cNvSpPr>
          <p:nvPr>
            <p:ph type="dt" sz="half" idx="10"/>
          </p:nvPr>
        </p:nvSpPr>
        <p:spPr>
          <a:xfrm>
            <a:off x="7162800" y="188913"/>
            <a:ext cx="18288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defTabSz="914400" eaLnBrk="0" fontAlgn="base" hangingPunct="0">
              <a:spcBef>
                <a:spcPct val="0"/>
              </a:spcBef>
              <a:spcAft>
                <a:spcPct val="0"/>
              </a:spcAft>
              <a:defRPr/>
            </a:pPr>
            <a:fld id="{0EEB840B-00CB-4DFD-9854-2F5D2AEF18C4}" type="datetime1">
              <a:rPr lang="en-US">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6" name="Slide Number Placeholder 8"/>
          <p:cNvSpPr>
            <a:spLocks noGrp="1"/>
          </p:cNvSpPr>
          <p:nvPr>
            <p:ph type="sldNum" sz="quarter" idx="11"/>
          </p:nvPr>
        </p:nvSpPr>
        <p:spPr>
          <a:xfrm>
            <a:off x="7159625" y="6356350"/>
            <a:ext cx="1138238"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pPr defTabSz="914400" eaLnBrk="0" fontAlgn="base" hangingPunct="0">
              <a:spcBef>
                <a:spcPct val="0"/>
              </a:spcBef>
              <a:spcAft>
                <a:spcPct val="0"/>
              </a:spcAft>
            </a:pPr>
            <a:fld id="{A65A1D41-1D40-4DFB-AC61-966C9BD2C14E}"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
        <p:nvSpPr>
          <p:cNvPr id="7" name="Footer Placeholder 9"/>
          <p:cNvSpPr>
            <a:spLocks noGrp="1"/>
          </p:cNvSpPr>
          <p:nvPr>
            <p:ph type="ftr" sz="quarter" idx="12"/>
          </p:nvPr>
        </p:nvSpPr>
        <p:spPr>
          <a:xfrm>
            <a:off x="493713" y="6356350"/>
            <a:ext cx="5102225" cy="365125"/>
          </a:xfrm>
          <a:prstGeom prst="rect">
            <a:avLst/>
          </a:prstGeom>
        </p:spPr>
        <p:txBody>
          <a:bodyPr/>
          <a:lstStyle>
            <a:lvl1pPr>
              <a:defRPr>
                <a:latin typeface="Arial" charset="0"/>
                <a:ea typeface="+mn-ea"/>
                <a:cs typeface="Arial" charset="0"/>
              </a:defRPr>
            </a:lvl1pPr>
          </a:lstStyle>
          <a:p>
            <a:pPr defTabSz="914400" eaLnBrk="0" fontAlgn="base" hangingPunct="0">
              <a:spcBef>
                <a:spcPct val="0"/>
              </a:spcBef>
              <a:spcAft>
                <a:spcPct val="0"/>
              </a:spcAft>
              <a:defRPr/>
            </a:pPr>
            <a:r>
              <a:rPr lang="en-US">
                <a:solidFill>
                  <a:srgbClr val="FFFFFF"/>
                </a:solidFill>
              </a:rPr>
              <a:t>asdf</a:t>
            </a:r>
            <a:endParaRPr lang="en-US" dirty="0">
              <a:solidFill>
                <a:srgbClr val="FFFFFF"/>
              </a:solidFill>
            </a:endParaRPr>
          </a:p>
        </p:txBody>
      </p:sp>
    </p:spTree>
    <p:extLst>
      <p:ext uri="{BB962C8B-B14F-4D97-AF65-F5344CB8AC3E}">
        <p14:creationId xmlns:p14="http://schemas.microsoft.com/office/powerpoint/2010/main" val="369836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prstGeom prst="rect">
            <a:avLst/>
          </a:prstGeom>
          <a:ln>
            <a:noFill/>
          </a:ln>
        </p:spPr>
        <p:txBody>
          <a:bodyPr anchor="t">
            <a:normAutofit/>
          </a:bodyPr>
          <a:lstStyle>
            <a:lvl1pPr algn="l">
              <a:defRPr sz="1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2963862" y="1650999"/>
            <a:ext cx="5627687" cy="422076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2963862" y="614363"/>
            <a:ext cx="3741738" cy="909637"/>
          </a:xfrm>
          <a:prstGeom prst="rect">
            <a:avLst/>
          </a:prstGeo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7"/>
          <p:cNvSpPr>
            <a:spLocks noGrp="1"/>
          </p:cNvSpPr>
          <p:nvPr>
            <p:ph type="dt" sz="half" idx="10"/>
          </p:nvPr>
        </p:nvSpPr>
        <p:spPr>
          <a:xfrm>
            <a:off x="7162800" y="188913"/>
            <a:ext cx="18288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defTabSz="914400" eaLnBrk="0" fontAlgn="base" hangingPunct="0">
              <a:spcBef>
                <a:spcPct val="0"/>
              </a:spcBef>
              <a:spcAft>
                <a:spcPct val="0"/>
              </a:spcAft>
              <a:defRPr/>
            </a:pPr>
            <a:fld id="{23F3321E-3B0F-4E91-BAB2-08A8D0D6B081}" type="datetime1">
              <a:rPr lang="en-US">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6" name="Slide Number Placeholder 8"/>
          <p:cNvSpPr>
            <a:spLocks noGrp="1"/>
          </p:cNvSpPr>
          <p:nvPr>
            <p:ph type="sldNum" sz="quarter" idx="11"/>
          </p:nvPr>
        </p:nvSpPr>
        <p:spPr>
          <a:xfrm>
            <a:off x="7159625" y="6356350"/>
            <a:ext cx="1138238"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pPr defTabSz="914400" eaLnBrk="0" fontAlgn="base" hangingPunct="0">
              <a:spcBef>
                <a:spcPct val="0"/>
              </a:spcBef>
              <a:spcAft>
                <a:spcPct val="0"/>
              </a:spcAft>
            </a:pPr>
            <a:fld id="{1906A540-5C04-4918-A8F4-E51C43A51742}"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
        <p:nvSpPr>
          <p:cNvPr id="7" name="Footer Placeholder 9"/>
          <p:cNvSpPr>
            <a:spLocks noGrp="1"/>
          </p:cNvSpPr>
          <p:nvPr>
            <p:ph type="ftr" sz="quarter" idx="12"/>
          </p:nvPr>
        </p:nvSpPr>
        <p:spPr>
          <a:xfrm>
            <a:off x="493713" y="6356350"/>
            <a:ext cx="5102225" cy="365125"/>
          </a:xfrm>
          <a:prstGeom prst="rect">
            <a:avLst/>
          </a:prstGeom>
        </p:spPr>
        <p:txBody>
          <a:bodyPr/>
          <a:lstStyle>
            <a:lvl1pPr>
              <a:defRPr>
                <a:latin typeface="Arial" charset="0"/>
                <a:ea typeface="+mn-ea"/>
                <a:cs typeface="Arial" charset="0"/>
              </a:defRPr>
            </a:lvl1pPr>
          </a:lstStyle>
          <a:p>
            <a:pPr defTabSz="914400" eaLnBrk="0" fontAlgn="base" hangingPunct="0">
              <a:spcBef>
                <a:spcPct val="0"/>
              </a:spcBef>
              <a:spcAft>
                <a:spcPct val="0"/>
              </a:spcAft>
              <a:defRPr/>
            </a:pPr>
            <a:r>
              <a:rPr lang="en-US">
                <a:solidFill>
                  <a:srgbClr val="FFFFFF"/>
                </a:solidFill>
              </a:rPr>
              <a:t>asdf</a:t>
            </a:r>
            <a:endParaRPr lang="en-US" dirty="0">
              <a:solidFill>
                <a:srgbClr val="FFFFFF"/>
              </a:solidFill>
            </a:endParaRPr>
          </a:p>
        </p:txBody>
      </p:sp>
    </p:spTree>
    <p:extLst>
      <p:ext uri="{BB962C8B-B14F-4D97-AF65-F5344CB8AC3E}">
        <p14:creationId xmlns:p14="http://schemas.microsoft.com/office/powerpoint/2010/main" val="282214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069848" y="1554480"/>
            <a:ext cx="2073348" cy="1979466"/>
          </a:xfrm>
          <a:prstGeom prst="rect">
            <a:avLst/>
          </a:prstGeo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3454400" y="1554480"/>
            <a:ext cx="4222308" cy="3886202"/>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7162800" y="188913"/>
            <a:ext cx="18288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defTabSz="914400" eaLnBrk="0" fontAlgn="base" hangingPunct="0">
              <a:spcBef>
                <a:spcPct val="0"/>
              </a:spcBef>
              <a:spcAft>
                <a:spcPct val="0"/>
              </a:spcAft>
              <a:defRPr/>
            </a:pPr>
            <a:fld id="{F2F9075A-55DC-4900-8300-302545B4296D}" type="datetime1">
              <a:rPr lang="en-US">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11"/>
          </p:nvPr>
        </p:nvSpPr>
        <p:spPr>
          <a:xfrm>
            <a:off x="1069975" y="6356350"/>
            <a:ext cx="5102225" cy="365125"/>
          </a:xfrm>
          <a:prstGeom prst="rect">
            <a:avLst/>
          </a:prstGeom>
        </p:spPr>
        <p:txBody>
          <a:bodyPr/>
          <a:lstStyle>
            <a:lvl1pPr>
              <a:defRPr>
                <a:latin typeface="Arial" charset="0"/>
                <a:ea typeface="+mn-ea"/>
                <a:cs typeface="Arial" charset="0"/>
              </a:defRPr>
            </a:lvl1pPr>
          </a:lstStyle>
          <a:p>
            <a:pPr defTabSz="914400" eaLnBrk="0" fontAlgn="base" hangingPunct="0">
              <a:spcBef>
                <a:spcPct val="0"/>
              </a:spcBef>
              <a:spcAft>
                <a:spcPct val="0"/>
              </a:spcAft>
              <a:defRPr/>
            </a:pPr>
            <a:r>
              <a:rPr lang="en-US">
                <a:solidFill>
                  <a:srgbClr val="FFFFFF"/>
                </a:solidFill>
              </a:rPr>
              <a:t>asdf</a:t>
            </a:r>
          </a:p>
        </p:txBody>
      </p:sp>
      <p:sp>
        <p:nvSpPr>
          <p:cNvPr id="6" name="Slide Number Placeholder 5"/>
          <p:cNvSpPr>
            <a:spLocks noGrp="1"/>
          </p:cNvSpPr>
          <p:nvPr>
            <p:ph type="sldNum" sz="quarter" idx="12"/>
          </p:nvPr>
        </p:nvSpPr>
        <p:spPr>
          <a:xfrm>
            <a:off x="7159625" y="6356350"/>
            <a:ext cx="1138238"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pPr defTabSz="914400" eaLnBrk="0" fontAlgn="base" hangingPunct="0">
              <a:spcBef>
                <a:spcPct val="0"/>
              </a:spcBef>
              <a:spcAft>
                <a:spcPct val="0"/>
              </a:spcAft>
            </a:pPr>
            <a:fld id="{BC917A82-FEB9-4D09-8B36-6C0D31990FAB}"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81376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a:prstGeom prst="rect">
            <a:avLst/>
          </a:prstGeo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3456432" y="1554480"/>
            <a:ext cx="4224528" cy="3886200"/>
          </a:xfrm>
          <a:prstGeom prst="rect">
            <a:avLst/>
          </a:prstGeom>
        </p:spPr>
        <p:txBody>
          <a:bodyPr vert="eaVe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a:xfrm>
            <a:off x="7162800" y="188913"/>
            <a:ext cx="18288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defTabSz="914400" eaLnBrk="0" fontAlgn="base" hangingPunct="0">
              <a:spcBef>
                <a:spcPct val="0"/>
              </a:spcBef>
              <a:spcAft>
                <a:spcPct val="0"/>
              </a:spcAft>
              <a:defRPr/>
            </a:pPr>
            <a:fld id="{1EC4CC2B-DDDE-4262-9707-E22D49B78186}" type="datetime1">
              <a:rPr lang="en-US">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11"/>
          </p:nvPr>
        </p:nvSpPr>
        <p:spPr>
          <a:xfrm>
            <a:off x="1069975" y="6356350"/>
            <a:ext cx="5102225" cy="365125"/>
          </a:xfrm>
          <a:prstGeom prst="rect">
            <a:avLst/>
          </a:prstGeom>
        </p:spPr>
        <p:txBody>
          <a:bodyPr/>
          <a:lstStyle>
            <a:lvl1pPr>
              <a:defRPr>
                <a:latin typeface="Arial" charset="0"/>
                <a:ea typeface="+mn-ea"/>
                <a:cs typeface="Arial" charset="0"/>
              </a:defRPr>
            </a:lvl1pPr>
          </a:lstStyle>
          <a:p>
            <a:pPr defTabSz="914400" eaLnBrk="0" fontAlgn="base" hangingPunct="0">
              <a:spcBef>
                <a:spcPct val="0"/>
              </a:spcBef>
              <a:spcAft>
                <a:spcPct val="0"/>
              </a:spcAft>
              <a:defRPr/>
            </a:pPr>
            <a:r>
              <a:rPr lang="en-US">
                <a:solidFill>
                  <a:srgbClr val="FFFFFF"/>
                </a:solidFill>
              </a:rPr>
              <a:t>asdf</a:t>
            </a:r>
          </a:p>
        </p:txBody>
      </p:sp>
      <p:sp>
        <p:nvSpPr>
          <p:cNvPr id="6" name="Slide Number Placeholder 5"/>
          <p:cNvSpPr>
            <a:spLocks noGrp="1"/>
          </p:cNvSpPr>
          <p:nvPr>
            <p:ph type="sldNum" sz="quarter" idx="12"/>
          </p:nvPr>
        </p:nvSpPr>
        <p:spPr>
          <a:xfrm>
            <a:off x="7159625" y="6356350"/>
            <a:ext cx="1138238"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pPr defTabSz="914400" eaLnBrk="0" fontAlgn="base" hangingPunct="0">
              <a:spcBef>
                <a:spcPct val="0"/>
              </a:spcBef>
              <a:spcAft>
                <a:spcPct val="0"/>
              </a:spcAft>
            </a:pPr>
            <a:fld id="{8AB8D437-838B-42BB-9C52-CF3D77A282AA}"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56551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2" name="6 Imagen" descr="SALUD_horizontal_ALTA-01"/>
          <p:cNvPicPr>
            <a:picLocks noChangeAspect="1"/>
          </p:cNvPicPr>
          <p:nvPr userDrawn="1"/>
        </p:nvPicPr>
        <p:blipFill>
          <a:blip r:embed="rId2">
            <a:extLst>
              <a:ext uri="{28A0092B-C50C-407E-A947-70E740481C1C}">
                <a14:useLocalDpi xmlns:a14="http://schemas.microsoft.com/office/drawing/2010/main" val="0"/>
              </a:ext>
            </a:extLst>
          </a:blip>
          <a:srcRect t="21164" b="33333"/>
          <a:stretch>
            <a:fillRect/>
          </a:stretch>
        </p:blipFill>
        <p:spPr bwMode="auto">
          <a:xfrm>
            <a:off x="112713" y="115888"/>
            <a:ext cx="13319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6 Imagen"/>
          <p:cNvPicPr>
            <a:picLocks noChangeAspect="1" noChangeArrowheads="1"/>
          </p:cNvPicPr>
          <p:nvPr userDrawn="1"/>
        </p:nvPicPr>
        <p:blipFill>
          <a:blip r:embed="rId3">
            <a:extLst>
              <a:ext uri="{28A0092B-C50C-407E-A947-70E740481C1C}">
                <a14:useLocalDpi xmlns:a14="http://schemas.microsoft.com/office/drawing/2010/main" val="0"/>
              </a:ext>
            </a:extLst>
          </a:blip>
          <a:srcRect r="24384"/>
          <a:stretch>
            <a:fillRect/>
          </a:stretch>
        </p:blipFill>
        <p:spPr bwMode="auto">
          <a:xfrm>
            <a:off x="7812088" y="157163"/>
            <a:ext cx="11160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261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1_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22961" y="6459786"/>
            <a:ext cx="1854203" cy="365125"/>
          </a:xfrm>
          <a:prstGeom prst="rect">
            <a:avLst/>
          </a:prstGeom>
        </p:spPr>
        <p:txBody>
          <a:bodyPr/>
          <a:lstStyle/>
          <a:p>
            <a:fld id="{7826CC8E-B7EF-455C-B25E-B6325C8713D7}" type="datetimeFigureOut">
              <a:rPr lang="es-MX" smtClean="0"/>
              <a:t>12/06/2019</a:t>
            </a:fld>
            <a:endParaRPr lang="es-MX"/>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s-MX"/>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0AB6A0F6-06B8-40F7-BE5D-174FE1976099}" type="slidenum">
              <a:rPr lang="es-MX" smtClean="0"/>
              <a:t>‹Nº›</a:t>
            </a:fld>
            <a:endParaRPr lang="es-MX"/>
          </a:p>
        </p:txBody>
      </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63" y="262094"/>
            <a:ext cx="1731964" cy="612000"/>
          </a:xfrm>
          <a:prstGeom prst="rect">
            <a:avLst/>
          </a:prstGeom>
        </p:spPr>
      </p:pic>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6973" y="262269"/>
            <a:ext cx="2052000" cy="611825"/>
          </a:xfrm>
          <a:prstGeom prst="rect">
            <a:avLst/>
          </a:prstGeom>
        </p:spPr>
      </p:pic>
    </p:spTree>
    <p:extLst>
      <p:ext uri="{BB962C8B-B14F-4D97-AF65-F5344CB8AC3E}">
        <p14:creationId xmlns:p14="http://schemas.microsoft.com/office/powerpoint/2010/main" val="37788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_Diapositiva de título">
    <p:spTree>
      <p:nvGrpSpPr>
        <p:cNvPr id="1" name=""/>
        <p:cNvGrpSpPr/>
        <p:nvPr/>
      </p:nvGrpSpPr>
      <p:grpSpPr>
        <a:xfrm>
          <a:off x="0" y="0"/>
          <a:ext cx="0" cy="0"/>
          <a:chOff x="0" y="0"/>
          <a:chExt cx="0" cy="0"/>
        </a:xfrm>
      </p:grpSpPr>
      <p:grpSp>
        <p:nvGrpSpPr>
          <p:cNvPr id="7" name="Group 6"/>
          <p:cNvGrpSpPr/>
          <p:nvPr/>
        </p:nvGrpSpPr>
        <p:grpSpPr>
          <a:xfrm>
            <a:off x="0" y="0"/>
            <a:ext cx="9164980" cy="6883402"/>
            <a:chOff x="-8466" y="-25403"/>
            <a:chExt cx="9164980" cy="6883402"/>
          </a:xfrm>
        </p:grpSpPr>
        <p:sp>
          <p:nvSpPr>
            <p:cNvPr id="30" name="Freeform 29"/>
            <p:cNvSpPr/>
            <p:nvPr/>
          </p:nvSpPr>
          <p:spPr>
            <a:xfrm>
              <a:off x="8379704" y="-8467"/>
              <a:ext cx="720000"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652514" y="-25403"/>
              <a:ext cx="50400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userDrawn="1"/>
          </p:nvSpPr>
          <p:spPr>
            <a:xfrm>
              <a:off x="8408109" y="4876797"/>
              <a:ext cx="720000"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25402"/>
              <a:ext cx="216000" cy="5715002"/>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053377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3_Diapositiva de título">
    <p:spTree>
      <p:nvGrpSpPr>
        <p:cNvPr id="1" name=""/>
        <p:cNvGrpSpPr/>
        <p:nvPr/>
      </p:nvGrpSpPr>
      <p:grpSpPr>
        <a:xfrm>
          <a:off x="0" y="0"/>
          <a:ext cx="0" cy="0"/>
          <a:chOff x="0" y="0"/>
          <a:chExt cx="0" cy="0"/>
        </a:xfrm>
      </p:grpSpPr>
      <p:grpSp>
        <p:nvGrpSpPr>
          <p:cNvPr id="7" name="Group 6"/>
          <p:cNvGrpSpPr/>
          <p:nvPr/>
        </p:nvGrpSpPr>
        <p:grpSpPr>
          <a:xfrm>
            <a:off x="4408" y="-8466"/>
            <a:ext cx="9162506" cy="6874933"/>
            <a:chOff x="-238669" y="-42336"/>
            <a:chExt cx="9405710" cy="6874933"/>
          </a:xfrm>
        </p:grpSpPr>
        <p:sp>
          <p:nvSpPr>
            <p:cNvPr id="30" name="Freeform 29"/>
            <p:cNvSpPr/>
            <p:nvPr/>
          </p:nvSpPr>
          <p:spPr>
            <a:xfrm>
              <a:off x="8797485" y="-42336"/>
              <a:ext cx="369556"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rgbClr val="0000FF">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796514" y="-33870"/>
              <a:ext cx="36000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tx2">
                <a:lumMod val="20000"/>
                <a:lumOff val="80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userDrawn="1"/>
          </p:nvSpPr>
          <p:spPr>
            <a:xfrm>
              <a:off x="8786958" y="4859863"/>
              <a:ext cx="36955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tx2">
                <a:lumMod val="60000"/>
                <a:lumOff val="4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238669" y="-33870"/>
              <a:ext cx="206681" cy="5715002"/>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tx2">
                <a:lumMod val="40000"/>
                <a:lumOff val="60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501" y="0"/>
            <a:ext cx="1620000" cy="572438"/>
          </a:xfrm>
          <a:prstGeom prst="rect">
            <a:avLst/>
          </a:prstGeom>
        </p:spPr>
      </p:pic>
      <p:pic>
        <p:nvPicPr>
          <p:cNvPr id="3" name="Imagen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22441" y="6273481"/>
            <a:ext cx="1584000" cy="506365"/>
          </a:xfrm>
          <a:prstGeom prst="rect">
            <a:avLst/>
          </a:prstGeom>
        </p:spPr>
      </p:pic>
      <p:sp>
        <p:nvSpPr>
          <p:cNvPr id="10" name="Freeform 34"/>
          <p:cNvSpPr/>
          <p:nvPr userDrawn="1"/>
        </p:nvSpPr>
        <p:spPr>
          <a:xfrm flipV="1">
            <a:off x="-9078" y="0"/>
            <a:ext cx="214823"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tx2">
              <a:lumMod val="60000"/>
              <a:lumOff val="40000"/>
              <a:alpha val="82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02537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Diapositiva de título">
    <p:spTree>
      <p:nvGrpSpPr>
        <p:cNvPr id="1" name=""/>
        <p:cNvGrpSpPr/>
        <p:nvPr/>
      </p:nvGrpSpPr>
      <p:grpSpPr>
        <a:xfrm>
          <a:off x="0" y="0"/>
          <a:ext cx="0" cy="0"/>
          <a:chOff x="0" y="0"/>
          <a:chExt cx="0" cy="0"/>
        </a:xfrm>
      </p:grpSpPr>
      <p:grpSp>
        <p:nvGrpSpPr>
          <p:cNvPr id="7" name="Group 6"/>
          <p:cNvGrpSpPr/>
          <p:nvPr/>
        </p:nvGrpSpPr>
        <p:grpSpPr>
          <a:xfrm>
            <a:off x="4408" y="-8466"/>
            <a:ext cx="9162506" cy="6874933"/>
            <a:chOff x="-238669" y="-42336"/>
            <a:chExt cx="9405710" cy="6874933"/>
          </a:xfrm>
        </p:grpSpPr>
        <p:sp>
          <p:nvSpPr>
            <p:cNvPr id="30" name="Freeform 29"/>
            <p:cNvSpPr/>
            <p:nvPr/>
          </p:nvSpPr>
          <p:spPr>
            <a:xfrm>
              <a:off x="8797485" y="-42336"/>
              <a:ext cx="369556"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rgbClr val="0000FF">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796514" y="-33870"/>
              <a:ext cx="36000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tx2">
                <a:lumMod val="20000"/>
                <a:lumOff val="80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userDrawn="1"/>
          </p:nvSpPr>
          <p:spPr>
            <a:xfrm>
              <a:off x="8786958" y="4859863"/>
              <a:ext cx="36955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tx2">
                <a:lumMod val="60000"/>
                <a:lumOff val="4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238669" y="-33870"/>
              <a:ext cx="206681" cy="5715002"/>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tx2">
                <a:lumMod val="40000"/>
                <a:lumOff val="60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 name="Freeform 34"/>
          <p:cNvSpPr/>
          <p:nvPr userDrawn="1"/>
        </p:nvSpPr>
        <p:spPr>
          <a:xfrm flipV="1">
            <a:off x="-9078" y="0"/>
            <a:ext cx="214823"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tx2">
              <a:lumMod val="60000"/>
              <a:lumOff val="40000"/>
              <a:alpha val="82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66149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4_Diapositiva de título">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2441" y="6273481"/>
            <a:ext cx="1584000" cy="506365"/>
          </a:xfrm>
          <a:prstGeom prst="rect">
            <a:avLst/>
          </a:prstGeom>
        </p:spPr>
      </p:pic>
      <p:pic>
        <p:nvPicPr>
          <p:cNvPr id="9" name="Imagen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16936"/>
            <a:ext cx="1725318" cy="609653"/>
          </a:xfrm>
          <a:prstGeom prst="rect">
            <a:avLst/>
          </a:prstGeom>
        </p:spPr>
      </p:pic>
    </p:spTree>
    <p:extLst>
      <p:ext uri="{BB962C8B-B14F-4D97-AF65-F5344CB8AC3E}">
        <p14:creationId xmlns:p14="http://schemas.microsoft.com/office/powerpoint/2010/main" val="1295943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D448881-CB50-4C2B-9454-C7A0F55A9C9F}" type="datetimeFigureOut">
              <a:rPr lang="es-MX" smtClean="0"/>
              <a:t>12/06/2019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0D2EF6C-39E9-434A-B5E5-277DDD490550}" type="slidenum">
              <a:rPr lang="es-MX" smtClean="0"/>
              <a:t>‹Nº›</a:t>
            </a:fld>
            <a:endParaRPr lang="es-MX"/>
          </a:p>
        </p:txBody>
      </p:sp>
    </p:spTree>
    <p:extLst>
      <p:ext uri="{BB962C8B-B14F-4D97-AF65-F5344CB8AC3E}">
        <p14:creationId xmlns:p14="http://schemas.microsoft.com/office/powerpoint/2010/main" val="392842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000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pPr defTabSz="914400" eaLnBrk="0" fontAlgn="base" hangingPunct="0">
              <a:spcBef>
                <a:spcPct val="0"/>
              </a:spcBef>
              <a:spcAft>
                <a:spcPct val="0"/>
              </a:spcAft>
              <a:defRPr/>
            </a:pPr>
            <a:fld id="{A3CB6C8A-6D2D-4DE1-9F22-FF0F750B6C74}" type="datetime1">
              <a:rPr lang="en-US"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pPr defTabSz="914400" eaLnBrk="0" fontAlgn="base" hangingPunct="0">
              <a:spcBef>
                <a:spcPct val="0"/>
              </a:spcBef>
              <a:spcAft>
                <a:spcPct val="0"/>
              </a:spcAft>
              <a:defRPr/>
            </a:pPr>
            <a:r>
              <a:rPr lang="en-US" smtClean="0">
                <a:solidFill>
                  <a:srgbClr val="FFFFFF"/>
                </a:solidFill>
              </a:rPr>
              <a:t>asdf</a:t>
            </a:r>
            <a:endParaRPr lang="en-US" dirty="0">
              <a:solidFill>
                <a:srgbClr val="FFFFFF"/>
              </a:solidFill>
            </a:endParaRPr>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defTabSz="914400" eaLnBrk="0" fontAlgn="base" hangingPunct="0">
              <a:spcBef>
                <a:spcPct val="0"/>
              </a:spcBef>
              <a:spcAft>
                <a:spcPct val="0"/>
              </a:spcAft>
            </a:pPr>
            <a:fld id="{970242FC-7733-4598-9241-CA284D57503A}"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17595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defTabSz="914400" eaLnBrk="0" fontAlgn="base" hangingPunct="0">
              <a:spcBef>
                <a:spcPct val="0"/>
              </a:spcBef>
              <a:spcAft>
                <a:spcPct val="0"/>
              </a:spcAft>
              <a:defRPr/>
            </a:pPr>
            <a:fld id="{2E64E6EB-5C80-4C45-819E-5B1F4315759D}" type="datetime1">
              <a:rPr lang="en-US"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11"/>
          </p:nvPr>
        </p:nvSpPr>
        <p:spPr/>
        <p:txBody>
          <a:bodyPr/>
          <a:lstStyle/>
          <a:p>
            <a:pPr defTabSz="914400" eaLnBrk="0" fontAlgn="base" hangingPunct="0">
              <a:spcBef>
                <a:spcPct val="0"/>
              </a:spcBef>
              <a:spcAft>
                <a:spcPct val="0"/>
              </a:spcAft>
              <a:defRPr/>
            </a:pPr>
            <a:r>
              <a:rPr lang="en-US" smtClean="0">
                <a:solidFill>
                  <a:srgbClr val="FFFFFF"/>
                </a:solidFill>
              </a:rPr>
              <a:t>asdf</a:t>
            </a:r>
            <a:endParaRPr lang="en-US">
              <a:solidFill>
                <a:srgbClr val="FFFFFF"/>
              </a:solidFill>
            </a:endParaRPr>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defTabSz="914400" eaLnBrk="0" fontAlgn="base" hangingPunct="0">
              <a:spcBef>
                <a:spcPct val="0"/>
              </a:spcBef>
              <a:spcAft>
                <a:spcPct val="0"/>
              </a:spcAft>
            </a:pPr>
            <a:fld id="{037DB960-ECF2-4ADC-A8F7-C0123A3FEC26}"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90523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defTabSz="914400" eaLnBrk="0" fontAlgn="base" hangingPunct="0">
              <a:spcBef>
                <a:spcPct val="0"/>
              </a:spcBef>
              <a:spcAft>
                <a:spcPct val="0"/>
              </a:spcAft>
              <a:defRPr/>
            </a:pPr>
            <a:fld id="{EA4BCD45-EBAF-468B-A73B-126F4833DCE0}" type="datetime1">
              <a:rPr lang="en-US"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11"/>
          </p:nvPr>
        </p:nvSpPr>
        <p:spPr/>
        <p:txBody>
          <a:bodyPr/>
          <a:lstStyle/>
          <a:p>
            <a:pPr defTabSz="914400" eaLnBrk="0" fontAlgn="base" hangingPunct="0">
              <a:spcBef>
                <a:spcPct val="0"/>
              </a:spcBef>
              <a:spcAft>
                <a:spcPct val="0"/>
              </a:spcAft>
              <a:defRPr/>
            </a:pPr>
            <a:r>
              <a:rPr lang="en-US" smtClean="0">
                <a:solidFill>
                  <a:srgbClr val="FFFFFF"/>
                </a:solidFill>
              </a:rPr>
              <a:t>asdf</a:t>
            </a:r>
            <a:endParaRPr lang="en-US" dirty="0">
              <a:solidFill>
                <a:srgbClr val="FFFFFF"/>
              </a:solidFill>
            </a:endParaRP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defTabSz="914400" eaLnBrk="0" fontAlgn="base" hangingPunct="0">
              <a:spcBef>
                <a:spcPct val="0"/>
              </a:spcBef>
              <a:spcAft>
                <a:spcPct val="0"/>
              </a:spcAft>
            </a:pPr>
            <a:fld id="{ED3F2971-C908-4339-9985-616C974D230F}"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1480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defTabSz="914400" eaLnBrk="0" fontAlgn="base" hangingPunct="0">
              <a:spcBef>
                <a:spcPct val="0"/>
              </a:spcBef>
              <a:spcAft>
                <a:spcPct val="0"/>
              </a:spcAft>
              <a:defRPr/>
            </a:pPr>
            <a:fld id="{B341A967-74D9-446F-B876-8732E30AEADC}" type="datetime1">
              <a:rPr lang="en-US"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6" name="Footer Placeholder 5"/>
          <p:cNvSpPr>
            <a:spLocks noGrp="1"/>
          </p:cNvSpPr>
          <p:nvPr>
            <p:ph type="ftr" sz="quarter" idx="11"/>
          </p:nvPr>
        </p:nvSpPr>
        <p:spPr/>
        <p:txBody>
          <a:bodyPr/>
          <a:lstStyle/>
          <a:p>
            <a:pPr defTabSz="914400" eaLnBrk="0" fontAlgn="base" hangingPunct="0">
              <a:spcBef>
                <a:spcPct val="0"/>
              </a:spcBef>
              <a:spcAft>
                <a:spcPct val="0"/>
              </a:spcAft>
              <a:defRPr/>
            </a:pPr>
            <a:r>
              <a:rPr lang="en-US" smtClean="0">
                <a:solidFill>
                  <a:srgbClr val="FFFFFF"/>
                </a:solidFill>
              </a:rPr>
              <a:t>asdf</a:t>
            </a:r>
            <a:endParaRPr lang="en-US" dirty="0">
              <a:solidFill>
                <a:srgbClr val="FFFFFF"/>
              </a:solidFill>
            </a:endParaRPr>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defTabSz="914400" eaLnBrk="0" fontAlgn="base" hangingPunct="0">
              <a:spcBef>
                <a:spcPct val="0"/>
              </a:spcBef>
              <a:spcAft>
                <a:spcPct val="0"/>
              </a:spcAft>
            </a:pPr>
            <a:fld id="{CE52D3DB-B868-400C-95AD-08B2BDFED949}"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5056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defTabSz="914400" eaLnBrk="0" fontAlgn="base" hangingPunct="0">
              <a:spcBef>
                <a:spcPct val="0"/>
              </a:spcBef>
              <a:spcAft>
                <a:spcPct val="0"/>
              </a:spcAft>
              <a:defRPr/>
            </a:pPr>
            <a:fld id="{B6F177BB-86E9-40C2-AA4A-11466AC4F819}" type="datetime1">
              <a:rPr lang="en-US"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8" name="Footer Placeholder 7"/>
          <p:cNvSpPr>
            <a:spLocks noGrp="1"/>
          </p:cNvSpPr>
          <p:nvPr>
            <p:ph type="ftr" sz="quarter" idx="11"/>
          </p:nvPr>
        </p:nvSpPr>
        <p:spPr/>
        <p:txBody>
          <a:bodyPr/>
          <a:lstStyle/>
          <a:p>
            <a:pPr defTabSz="914400" eaLnBrk="0" fontAlgn="base" hangingPunct="0">
              <a:spcBef>
                <a:spcPct val="0"/>
              </a:spcBef>
              <a:spcAft>
                <a:spcPct val="0"/>
              </a:spcAft>
              <a:defRPr/>
            </a:pPr>
            <a:r>
              <a:rPr lang="en-US" smtClean="0">
                <a:solidFill>
                  <a:srgbClr val="FFFFFF"/>
                </a:solidFill>
              </a:rPr>
              <a:t>asdf</a:t>
            </a:r>
            <a:endParaRPr lang="en-US" dirty="0">
              <a:solidFill>
                <a:srgbClr val="FFFFFF"/>
              </a:solidFill>
            </a:endParaRPr>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defTabSz="914400" eaLnBrk="0" fontAlgn="base" hangingPunct="0">
              <a:spcBef>
                <a:spcPct val="0"/>
              </a:spcBef>
              <a:spcAft>
                <a:spcPct val="0"/>
              </a:spcAft>
            </a:pPr>
            <a:fld id="{5F74FE0E-218D-4154-B0FF-62D207246E8B}"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84869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F9C5B0-21BA-48EA-B067-5E37072B4F18}" type="datetimeFigureOut">
              <a:rPr lang="en-US" dirty="0"/>
              <a:t>6/12/2019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977889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pPr defTabSz="914400" eaLnBrk="0" fontAlgn="base" hangingPunct="0">
              <a:spcBef>
                <a:spcPct val="0"/>
              </a:spcBef>
              <a:spcAft>
                <a:spcPct val="0"/>
              </a:spcAft>
              <a:defRPr/>
            </a:pPr>
            <a:fld id="{57F33FE9-6125-4E86-BBEE-8CD7882A9704}" type="datetime1">
              <a:rPr lang="en-US"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391870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defTabSz="914400" eaLnBrk="0" fontAlgn="base" hangingPunct="0">
              <a:spcBef>
                <a:spcPct val="0"/>
              </a:spcBef>
              <a:spcAft>
                <a:spcPct val="0"/>
              </a:spcAft>
              <a:defRPr/>
            </a:pPr>
            <a:fld id="{0EEB840B-00CB-4DFD-9854-2F5D2AEF18C4}" type="datetime1">
              <a:rPr lang="en-US"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6" name="Footer Placeholder 5"/>
          <p:cNvSpPr>
            <a:spLocks noGrp="1"/>
          </p:cNvSpPr>
          <p:nvPr>
            <p:ph type="ftr" sz="quarter" idx="11"/>
          </p:nvPr>
        </p:nvSpPr>
        <p:spPr/>
        <p:txBody>
          <a:bodyPr/>
          <a:lstStyle/>
          <a:p>
            <a:pPr defTabSz="914400" eaLnBrk="0" fontAlgn="base" hangingPunct="0">
              <a:spcBef>
                <a:spcPct val="0"/>
              </a:spcBef>
              <a:spcAft>
                <a:spcPct val="0"/>
              </a:spcAft>
              <a:defRPr/>
            </a:pPr>
            <a:r>
              <a:rPr lang="en-US" smtClean="0">
                <a:solidFill>
                  <a:srgbClr val="FFFFFF"/>
                </a:solidFill>
              </a:rPr>
              <a:t>asdf</a:t>
            </a:r>
            <a:endParaRPr lang="en-US" dirty="0">
              <a:solidFill>
                <a:srgbClr val="FFFFFF"/>
              </a:solidFill>
            </a:endParaRP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914400" eaLnBrk="0" fontAlgn="base" hangingPunct="0">
              <a:spcBef>
                <a:spcPct val="0"/>
              </a:spcBef>
              <a:spcAft>
                <a:spcPct val="0"/>
              </a:spcAft>
            </a:pPr>
            <a:fld id="{A65A1D41-1D40-4DFB-AC61-966C9BD2C14E}"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76619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defTabSz="914400" eaLnBrk="0" fontAlgn="base" hangingPunct="0">
              <a:spcBef>
                <a:spcPct val="0"/>
              </a:spcBef>
              <a:spcAft>
                <a:spcPct val="0"/>
              </a:spcAft>
              <a:defRPr/>
            </a:pPr>
            <a:fld id="{23F3321E-3B0F-4E91-BAB2-08A8D0D6B081}" type="datetime1">
              <a:rPr lang="en-US"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6" name="Footer Placeholder 5"/>
          <p:cNvSpPr>
            <a:spLocks noGrp="1"/>
          </p:cNvSpPr>
          <p:nvPr>
            <p:ph type="ftr" sz="quarter" idx="11"/>
          </p:nvPr>
        </p:nvSpPr>
        <p:spPr/>
        <p:txBody>
          <a:bodyPr/>
          <a:lstStyle/>
          <a:p>
            <a:pPr defTabSz="914400" eaLnBrk="0" fontAlgn="base" hangingPunct="0">
              <a:spcBef>
                <a:spcPct val="0"/>
              </a:spcBef>
              <a:spcAft>
                <a:spcPct val="0"/>
              </a:spcAft>
              <a:defRPr/>
            </a:pPr>
            <a:r>
              <a:rPr lang="en-US" smtClean="0">
                <a:solidFill>
                  <a:srgbClr val="FFFFFF"/>
                </a:solidFill>
              </a:rPr>
              <a:t>asdf</a:t>
            </a:r>
            <a:endParaRPr lang="en-US" dirty="0">
              <a:solidFill>
                <a:srgbClr val="FFFFFF"/>
              </a:solidFill>
            </a:endParaRP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914400" eaLnBrk="0" fontAlgn="base" hangingPunct="0">
              <a:spcBef>
                <a:spcPct val="0"/>
              </a:spcBef>
              <a:spcAft>
                <a:spcPct val="0"/>
              </a:spcAft>
            </a:pPr>
            <a:fld id="{1906A540-5C04-4918-A8F4-E51C43A51742}"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4175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628650" y="1825625"/>
            <a:ext cx="38671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48200" y="1825625"/>
            <a:ext cx="38671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FD448881-CB50-4C2B-9454-C7A0F55A9C9F}" type="datetimeFigureOut">
              <a:rPr lang="es-MX" smtClean="0"/>
              <a:t>12/06/2019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0D2EF6C-39E9-434A-B5E5-277DDD490550}" type="slidenum">
              <a:rPr lang="es-MX" smtClean="0"/>
              <a:t>‹Nº›</a:t>
            </a:fld>
            <a:endParaRPr lang="es-MX"/>
          </a:p>
        </p:txBody>
      </p:sp>
    </p:spTree>
    <p:extLst>
      <p:ext uri="{BB962C8B-B14F-4D97-AF65-F5344CB8AC3E}">
        <p14:creationId xmlns:p14="http://schemas.microsoft.com/office/powerpoint/2010/main" val="601888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Imagen panorámica con descripció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059E700-EF95-463F-B75A-2CDEC15C5A37}" type="datetimeFigureOut">
              <a:rPr lang="en-US" dirty="0"/>
              <a:t>6/12/2019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099514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s-ES" smtClean="0"/>
              <a:t>Haga clic para modificar el estilo de título del patrón</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57C6CC6-9B37-4318-8876-62F2332BE330}" type="datetimeFigureOut">
              <a:rPr lang="en-US" dirty="0"/>
              <a:t>6/12/2019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89922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s-ES" smtClean="0"/>
              <a:t>Haga clic para modificar el estilo de título del patrón</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71C7781-F104-4BD5-BC26-3DB2DD695986}" type="datetimeFigureOut">
              <a:rPr lang="en-US" dirty="0"/>
              <a:t>6/12/2019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4119740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3BBB9AD0-4BAD-48BB-B06C-62CAB66B1652}" type="datetimeFigureOut">
              <a:rPr lang="en-US" dirty="0"/>
              <a:t>6/12/2019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261974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6347D66-9247-4313-B245-9F882A4407CD}" type="datetimeFigureOut">
              <a:rPr lang="en-US" dirty="0"/>
              <a:t>6/12/2019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261971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75022A5-2C49-4E61-8AF1-56B5ABF57608}" type="datetimeFigureOut">
              <a:rPr lang="en-US" dirty="0"/>
              <a:t>6/12/2019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429062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7621301" y="6387910"/>
            <a:ext cx="990599" cy="228659"/>
          </a:xfrm>
        </p:spPr>
        <p:txBody>
          <a:bodyPr/>
          <a:lstStyle/>
          <a:p>
            <a:pPr defTabSz="914400" eaLnBrk="0" fontAlgn="base" hangingPunct="0">
              <a:spcBef>
                <a:spcPct val="0"/>
              </a:spcBef>
              <a:spcAft>
                <a:spcPct val="0"/>
              </a:spcAft>
              <a:defRPr/>
            </a:pPr>
            <a:fld id="{F2F9075A-55DC-4900-8300-302545B4296D}" type="datetime1">
              <a:rPr lang="en-US"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11"/>
          </p:nvPr>
        </p:nvSpPr>
        <p:spPr>
          <a:xfrm>
            <a:off x="516133" y="6387910"/>
            <a:ext cx="3859795" cy="228660"/>
          </a:xfrm>
        </p:spPr>
        <p:txBody>
          <a:bodyPr/>
          <a:lstStyle/>
          <a:p>
            <a:pPr defTabSz="914400" eaLnBrk="0" fontAlgn="base" hangingPunct="0">
              <a:spcBef>
                <a:spcPct val="0"/>
              </a:spcBef>
              <a:spcAft>
                <a:spcPct val="0"/>
              </a:spcAft>
              <a:defRPr/>
            </a:pPr>
            <a:r>
              <a:rPr lang="en-US" smtClean="0">
                <a:solidFill>
                  <a:srgbClr val="FFFFFF"/>
                </a:solidFill>
              </a:rPr>
              <a:t>asdf</a:t>
            </a:r>
            <a:endParaRPr lang="en-US">
              <a:solidFill>
                <a:srgbClr val="FFFFFF"/>
              </a:solidFill>
            </a:endParaRPr>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914400" eaLnBrk="0" fontAlgn="base" hangingPunct="0">
              <a:spcBef>
                <a:spcPct val="0"/>
              </a:spcBef>
              <a:spcAft>
                <a:spcPct val="0"/>
              </a:spcAft>
            </a:pPr>
            <a:fld id="{BC917A82-FEB9-4D09-8B36-6C0D31990FAB}"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761385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defTabSz="914400" eaLnBrk="0" fontAlgn="base" hangingPunct="0">
              <a:spcBef>
                <a:spcPct val="0"/>
              </a:spcBef>
              <a:spcAft>
                <a:spcPct val="0"/>
              </a:spcAft>
              <a:defRPr/>
            </a:pPr>
            <a:fld id="{1EC4CC2B-DDDE-4262-9707-E22D49B78186}" type="datetime1">
              <a:rPr lang="en-US"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defRPr/>
              </a:pPr>
              <a:t>6/12/2019</a:t>
            </a:fld>
            <a:endParaRPr lang="en-US">
              <a:solidFill>
                <a:srgbClr val="FFFFFF"/>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11"/>
          </p:nvPr>
        </p:nvSpPr>
        <p:spPr>
          <a:xfrm>
            <a:off x="538546" y="6365498"/>
            <a:ext cx="3859795" cy="228660"/>
          </a:xfrm>
        </p:spPr>
        <p:txBody>
          <a:bodyPr/>
          <a:lstStyle/>
          <a:p>
            <a:pPr defTabSz="914400" eaLnBrk="0" fontAlgn="base" hangingPunct="0">
              <a:spcBef>
                <a:spcPct val="0"/>
              </a:spcBef>
              <a:spcAft>
                <a:spcPct val="0"/>
              </a:spcAft>
              <a:defRPr/>
            </a:pPr>
            <a:r>
              <a:rPr lang="en-US" smtClean="0">
                <a:solidFill>
                  <a:srgbClr val="FFFFFF"/>
                </a:solidFill>
              </a:rPr>
              <a:t>asdf</a:t>
            </a:r>
            <a:endParaRPr lang="en-US">
              <a:solidFill>
                <a:srgbClr val="FFFFFF"/>
              </a:solidFill>
            </a:endParaRP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914400" eaLnBrk="0" fontAlgn="base" hangingPunct="0">
              <a:spcBef>
                <a:spcPct val="0"/>
              </a:spcBef>
              <a:spcAft>
                <a:spcPct val="0"/>
              </a:spcAft>
            </a:pPr>
            <a:fld id="{8AB8D437-838B-42BB-9C52-CF3D77A282AA}" type="slidenum">
              <a:rPr lang="en-US" altLang="es-MX" smtClean="0">
                <a:solidFill>
                  <a:srgbClr val="FFFFFF"/>
                </a:solidFill>
                <a:latin typeface="Arial" panose="020B0604020202020204" pitchFamily="34" charset="0"/>
                <a:ea typeface="ＭＳ Ｐゴシック" panose="020B0600070205080204" pitchFamily="34" charset="-128"/>
              </a:rPr>
              <a:pPr defTabSz="914400" eaLnBrk="0" fontAlgn="base" hangingPunct="0">
                <a:spcBef>
                  <a:spcPct val="0"/>
                </a:spcBef>
                <a:spcAft>
                  <a:spcPct val="0"/>
                </a:spcAft>
              </a:pPr>
              <a:t>‹Nº›</a:t>
            </a:fld>
            <a:endParaRPr lang="en-US" altLang="es-MX" smtClean="0">
              <a:solidFill>
                <a:srgbClr val="FFFFFF"/>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401031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5_Diapositiva de título">
    <p:spTree>
      <p:nvGrpSpPr>
        <p:cNvPr id="1" name=""/>
        <p:cNvGrpSpPr/>
        <p:nvPr/>
      </p:nvGrpSpPr>
      <p:grpSpPr>
        <a:xfrm>
          <a:off x="0" y="0"/>
          <a:ext cx="0" cy="0"/>
          <a:chOff x="0" y="0"/>
          <a:chExt cx="0" cy="0"/>
        </a:xfrm>
      </p:grpSpPr>
      <p:grpSp>
        <p:nvGrpSpPr>
          <p:cNvPr id="7" name="Group 6"/>
          <p:cNvGrpSpPr/>
          <p:nvPr/>
        </p:nvGrpSpPr>
        <p:grpSpPr>
          <a:xfrm>
            <a:off x="4408" y="-8466"/>
            <a:ext cx="9162506" cy="6874933"/>
            <a:chOff x="-238669" y="-42336"/>
            <a:chExt cx="9405710" cy="6874933"/>
          </a:xfrm>
        </p:grpSpPr>
        <p:sp>
          <p:nvSpPr>
            <p:cNvPr id="30" name="Freeform 29"/>
            <p:cNvSpPr/>
            <p:nvPr/>
          </p:nvSpPr>
          <p:spPr>
            <a:xfrm>
              <a:off x="8797485" y="-42336"/>
              <a:ext cx="369556"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rgbClr val="0000FF">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796514" y="-33870"/>
              <a:ext cx="36000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tx2">
                <a:lumMod val="20000"/>
                <a:lumOff val="80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userDrawn="1"/>
          </p:nvSpPr>
          <p:spPr>
            <a:xfrm>
              <a:off x="8786958" y="4859863"/>
              <a:ext cx="36955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tx2">
                <a:lumMod val="60000"/>
                <a:lumOff val="4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238669" y="-33870"/>
              <a:ext cx="206681" cy="5715002"/>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tx2">
                <a:lumMod val="40000"/>
                <a:lumOff val="60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 name="Freeform 34"/>
          <p:cNvSpPr/>
          <p:nvPr userDrawn="1"/>
        </p:nvSpPr>
        <p:spPr>
          <a:xfrm flipV="1">
            <a:off x="-9078" y="0"/>
            <a:ext cx="214823"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tx2">
              <a:lumMod val="60000"/>
              <a:lumOff val="40000"/>
              <a:alpha val="82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06890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3_Diapositiva de título">
    <p:spTree>
      <p:nvGrpSpPr>
        <p:cNvPr id="1" name=""/>
        <p:cNvGrpSpPr/>
        <p:nvPr/>
      </p:nvGrpSpPr>
      <p:grpSpPr>
        <a:xfrm>
          <a:off x="0" y="0"/>
          <a:ext cx="0" cy="0"/>
          <a:chOff x="0" y="0"/>
          <a:chExt cx="0" cy="0"/>
        </a:xfrm>
      </p:grpSpPr>
      <p:grpSp>
        <p:nvGrpSpPr>
          <p:cNvPr id="7" name="Group 6"/>
          <p:cNvGrpSpPr/>
          <p:nvPr/>
        </p:nvGrpSpPr>
        <p:grpSpPr>
          <a:xfrm>
            <a:off x="4408" y="-8466"/>
            <a:ext cx="9162506" cy="6874933"/>
            <a:chOff x="-238669" y="-42336"/>
            <a:chExt cx="9405710" cy="6874933"/>
          </a:xfrm>
        </p:grpSpPr>
        <p:sp>
          <p:nvSpPr>
            <p:cNvPr id="30" name="Freeform 29"/>
            <p:cNvSpPr/>
            <p:nvPr/>
          </p:nvSpPr>
          <p:spPr>
            <a:xfrm>
              <a:off x="8797485" y="-42336"/>
              <a:ext cx="369556"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rgbClr val="0000FF">
                <a:alpha val="35686"/>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796514" y="-33870"/>
              <a:ext cx="36000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tx2">
                <a:lumMod val="20000"/>
                <a:lumOff val="80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userDrawn="1"/>
          </p:nvSpPr>
          <p:spPr>
            <a:xfrm>
              <a:off x="8786958" y="4859863"/>
              <a:ext cx="36955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tx2">
                <a:lumMod val="60000"/>
                <a:lumOff val="4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238669" y="-33870"/>
              <a:ext cx="206681" cy="5715002"/>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tx2">
                <a:lumMod val="40000"/>
                <a:lumOff val="60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2441" y="6273481"/>
            <a:ext cx="1584000" cy="506365"/>
          </a:xfrm>
          <a:prstGeom prst="rect">
            <a:avLst/>
          </a:prstGeom>
        </p:spPr>
      </p:pic>
      <p:sp>
        <p:nvSpPr>
          <p:cNvPr id="10" name="Freeform 34"/>
          <p:cNvSpPr/>
          <p:nvPr userDrawn="1"/>
        </p:nvSpPr>
        <p:spPr>
          <a:xfrm flipV="1">
            <a:off x="-9078" y="0"/>
            <a:ext cx="214823"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tx2">
              <a:lumMod val="60000"/>
              <a:lumOff val="40000"/>
              <a:alpha val="82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1" name="Imagen 10"/>
          <p:cNvPicPr>
            <a:picLocks noChangeAspect="1"/>
          </p:cNvPicPr>
          <p:nvPr userDrawn="1"/>
        </p:nvPicPr>
        <p:blipFill rotWithShape="1">
          <a:blip r:embed="rId3">
            <a:extLst>
              <a:ext uri="{28A0092B-C50C-407E-A947-70E740481C1C}">
                <a14:useLocalDpi xmlns:a14="http://schemas.microsoft.com/office/drawing/2010/main" val="0"/>
              </a:ext>
            </a:extLst>
          </a:blip>
          <a:srcRect b="24499"/>
          <a:stretch/>
        </p:blipFill>
        <p:spPr>
          <a:xfrm>
            <a:off x="205745" y="0"/>
            <a:ext cx="1744701" cy="679508"/>
          </a:xfrm>
          <a:prstGeom prst="rect">
            <a:avLst/>
          </a:prstGeom>
        </p:spPr>
      </p:pic>
    </p:spTree>
    <p:extLst>
      <p:ext uri="{BB962C8B-B14F-4D97-AF65-F5344CB8AC3E}">
        <p14:creationId xmlns:p14="http://schemas.microsoft.com/office/powerpoint/2010/main" val="3675467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FD448881-CB50-4C2B-9454-C7A0F55A9C9F}" type="datetimeFigureOut">
              <a:rPr lang="es-MX" smtClean="0"/>
              <a:t>12/06/2019</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90D2EF6C-39E9-434A-B5E5-277DDD490550}" type="slidenum">
              <a:rPr lang="es-MX" smtClean="0"/>
              <a:t>‹Nº›</a:t>
            </a:fld>
            <a:endParaRPr lang="es-MX"/>
          </a:p>
        </p:txBody>
      </p:sp>
    </p:spTree>
    <p:extLst>
      <p:ext uri="{BB962C8B-B14F-4D97-AF65-F5344CB8AC3E}">
        <p14:creationId xmlns:p14="http://schemas.microsoft.com/office/powerpoint/2010/main" val="35259246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4_Diapositiva de títul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stretch>
            <a:fillRect/>
          </a:stretch>
        </p:blipFill>
        <p:spPr>
          <a:xfrm>
            <a:off x="1" y="0"/>
            <a:ext cx="4759142" cy="6858000"/>
          </a:xfrm>
          <a:prstGeom prst="rect">
            <a:avLst/>
          </a:prstGeom>
        </p:spPr>
      </p:pic>
      <p:pic>
        <p:nvPicPr>
          <p:cNvPr id="4" name="Imagen 3" descr="FONDO"/>
          <p:cNvPicPr>
            <a:picLocks noChangeAspect="1"/>
          </p:cNvPicPr>
          <p:nvPr userDrawn="1"/>
        </p:nvPicPr>
        <p:blipFill rotWithShape="1">
          <a:blip r:embed="rId3">
            <a:extLst>
              <a:ext uri="{28A0092B-C50C-407E-A947-70E740481C1C}">
                <a14:useLocalDpi xmlns:a14="http://schemas.microsoft.com/office/drawing/2010/main" val="0"/>
              </a:ext>
            </a:extLst>
          </a:blip>
          <a:srcRect l="8189" t="5036" r="48695" b="88114"/>
          <a:stretch/>
        </p:blipFill>
        <p:spPr bwMode="auto">
          <a:xfrm>
            <a:off x="304538" y="199190"/>
            <a:ext cx="1980000" cy="409668"/>
          </a:xfrm>
          <a:prstGeom prst="rect">
            <a:avLst/>
          </a:prstGeom>
          <a:noFill/>
          <a:ln>
            <a:noFill/>
          </a:ln>
        </p:spPr>
      </p:pic>
      <p:pic>
        <p:nvPicPr>
          <p:cNvPr id="5" name="Imagen 4"/>
          <p:cNvPicPr>
            <a:picLocks noChangeAspect="1"/>
          </p:cNvPicPr>
          <p:nvPr userDrawn="1"/>
        </p:nvPicPr>
        <p:blipFill rotWithShape="1">
          <a:blip r:embed="rId4" cstate="print">
            <a:extLst>
              <a:ext uri="{28A0092B-C50C-407E-A947-70E740481C1C}">
                <a14:useLocalDpi xmlns:a14="http://schemas.microsoft.com/office/drawing/2010/main" val="0"/>
              </a:ext>
            </a:extLst>
          </a:blip>
          <a:srcRect t="40324" b="43811"/>
          <a:stretch/>
        </p:blipFill>
        <p:spPr>
          <a:xfrm>
            <a:off x="6702249" y="263048"/>
            <a:ext cx="2304000" cy="281952"/>
          </a:xfrm>
          <a:prstGeom prst="rect">
            <a:avLst/>
          </a:prstGeom>
        </p:spPr>
      </p:pic>
    </p:spTree>
    <p:extLst>
      <p:ext uri="{BB962C8B-B14F-4D97-AF65-F5344CB8AC3E}">
        <p14:creationId xmlns:p14="http://schemas.microsoft.com/office/powerpoint/2010/main" val="2975548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1_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22961" y="6459786"/>
            <a:ext cx="1854203" cy="365125"/>
          </a:xfrm>
          <a:prstGeom prst="rect">
            <a:avLst/>
          </a:prstGeom>
        </p:spPr>
        <p:txBody>
          <a:bodyPr/>
          <a:lstStyle/>
          <a:p>
            <a:fld id="{7826CC8E-B7EF-455C-B25E-B6325C8713D7}" type="datetimeFigureOut">
              <a:rPr lang="es-MX" smtClean="0"/>
              <a:t>12/06/2019</a:t>
            </a:fld>
            <a:endParaRPr lang="es-MX"/>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s-MX"/>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0AB6A0F6-06B8-40F7-BE5D-174FE1976099}" type="slidenum">
              <a:rPr lang="es-MX" smtClean="0"/>
              <a:t>‹Nº›</a:t>
            </a:fld>
            <a:endParaRPr lang="es-MX"/>
          </a:p>
        </p:txBody>
      </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63" y="262094"/>
            <a:ext cx="1731964" cy="612000"/>
          </a:xfrm>
          <a:prstGeom prst="rect">
            <a:avLst/>
          </a:prstGeom>
        </p:spPr>
      </p:pic>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6973" y="262269"/>
            <a:ext cx="2052000" cy="611825"/>
          </a:xfrm>
          <a:prstGeom prst="rect">
            <a:avLst/>
          </a:prstGeom>
        </p:spPr>
      </p:pic>
    </p:spTree>
    <p:extLst>
      <p:ext uri="{BB962C8B-B14F-4D97-AF65-F5344CB8AC3E}">
        <p14:creationId xmlns:p14="http://schemas.microsoft.com/office/powerpoint/2010/main" val="2763551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pic>
        <p:nvPicPr>
          <p:cNvPr id="2" name="Imagen 10"/>
          <p:cNvPicPr>
            <a:picLocks noChangeAspect="1"/>
          </p:cNvPicPr>
          <p:nvPr userDrawn="1"/>
        </p:nvPicPr>
        <p:blipFill>
          <a:blip r:embed="rId2">
            <a:extLst>
              <a:ext uri="{28A0092B-C50C-407E-A947-70E740481C1C}">
                <a14:useLocalDpi xmlns:a14="http://schemas.microsoft.com/office/drawing/2010/main" val="0"/>
              </a:ext>
            </a:extLst>
          </a:blip>
          <a:srcRect t="20329" b="24500"/>
          <a:stretch>
            <a:fillRect/>
          </a:stretch>
        </p:blipFill>
        <p:spPr bwMode="auto">
          <a:xfrm>
            <a:off x="286941" y="255588"/>
            <a:ext cx="1403747"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69969" y="255588"/>
            <a:ext cx="1350169"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980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pic>
        <p:nvPicPr>
          <p:cNvPr id="8" name="Imagen 7" descr="FONDO"/>
          <p:cNvPicPr>
            <a:picLocks noChangeAspect="1"/>
          </p:cNvPicPr>
          <p:nvPr userDrawn="1"/>
        </p:nvPicPr>
        <p:blipFill rotWithShape="1">
          <a:blip r:embed="rId2">
            <a:extLst>
              <a:ext uri="{28A0092B-C50C-407E-A947-70E740481C1C}">
                <a14:useLocalDpi xmlns:a14="http://schemas.microsoft.com/office/drawing/2010/main" val="0"/>
              </a:ext>
            </a:extLst>
          </a:blip>
          <a:srcRect l="8189" t="5036" r="48695" b="88114"/>
          <a:stretch/>
        </p:blipFill>
        <p:spPr bwMode="auto">
          <a:xfrm>
            <a:off x="6492056" y="142612"/>
            <a:ext cx="2412000" cy="499042"/>
          </a:xfrm>
          <a:prstGeom prst="rect">
            <a:avLst/>
          </a:prstGeom>
          <a:noFill/>
          <a:ln>
            <a:noFill/>
          </a:ln>
        </p:spPr>
      </p:pic>
      <p:pic>
        <p:nvPicPr>
          <p:cNvPr id="4" name="Imagen 3"/>
          <p:cNvPicPr>
            <a:picLocks noChangeAspect="1"/>
          </p:cNvPicPr>
          <p:nvPr userDrawn="1"/>
        </p:nvPicPr>
        <p:blipFill rotWithShape="1">
          <a:blip r:embed="rId3" cstate="print">
            <a:extLst>
              <a:ext uri="{28A0092B-C50C-407E-A947-70E740481C1C}">
                <a14:useLocalDpi xmlns:a14="http://schemas.microsoft.com/office/drawing/2010/main" val="0"/>
              </a:ext>
            </a:extLst>
          </a:blip>
          <a:srcRect l="6892" t="40323" r="6959" b="44340"/>
          <a:stretch/>
        </p:blipFill>
        <p:spPr>
          <a:xfrm>
            <a:off x="6780056" y="6356718"/>
            <a:ext cx="2124000" cy="291658"/>
          </a:xfrm>
          <a:prstGeom prst="rect">
            <a:avLst/>
          </a:prstGeom>
        </p:spPr>
      </p:pic>
    </p:spTree>
    <p:extLst>
      <p:ext uri="{BB962C8B-B14F-4D97-AF65-F5344CB8AC3E}">
        <p14:creationId xmlns:p14="http://schemas.microsoft.com/office/powerpoint/2010/main" val="2198830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pic>
        <p:nvPicPr>
          <p:cNvPr id="8" name="Imagen 7" descr="FONDO"/>
          <p:cNvPicPr>
            <a:picLocks noChangeAspect="1"/>
          </p:cNvPicPr>
          <p:nvPr userDrawn="1"/>
        </p:nvPicPr>
        <p:blipFill rotWithShape="1">
          <a:blip r:embed="rId2">
            <a:extLst>
              <a:ext uri="{28A0092B-C50C-407E-A947-70E740481C1C}">
                <a14:useLocalDpi xmlns:a14="http://schemas.microsoft.com/office/drawing/2010/main" val="0"/>
              </a:ext>
            </a:extLst>
          </a:blip>
          <a:srcRect l="8189" t="5036" r="48695" b="88114"/>
          <a:stretch/>
        </p:blipFill>
        <p:spPr bwMode="auto">
          <a:xfrm>
            <a:off x="6492056" y="142612"/>
            <a:ext cx="2412000" cy="499042"/>
          </a:xfrm>
          <a:prstGeom prst="rect">
            <a:avLst/>
          </a:prstGeom>
          <a:noFill/>
          <a:ln>
            <a:noFill/>
          </a:ln>
        </p:spPr>
      </p:pic>
      <p:pic>
        <p:nvPicPr>
          <p:cNvPr id="4" name="Imagen 3"/>
          <p:cNvPicPr>
            <a:picLocks noChangeAspect="1"/>
          </p:cNvPicPr>
          <p:nvPr userDrawn="1"/>
        </p:nvPicPr>
        <p:blipFill rotWithShape="1">
          <a:blip r:embed="rId3" cstate="print">
            <a:extLst>
              <a:ext uri="{28A0092B-C50C-407E-A947-70E740481C1C}">
                <a14:useLocalDpi xmlns:a14="http://schemas.microsoft.com/office/drawing/2010/main" val="0"/>
              </a:ext>
            </a:extLst>
          </a:blip>
          <a:srcRect l="6892" t="40323" r="6959" b="44340"/>
          <a:stretch/>
        </p:blipFill>
        <p:spPr>
          <a:xfrm>
            <a:off x="6780056" y="6356718"/>
            <a:ext cx="2124000" cy="291658"/>
          </a:xfrm>
          <a:prstGeom prst="rect">
            <a:avLst/>
          </a:prstGeom>
        </p:spPr>
      </p:pic>
    </p:spTree>
    <p:extLst>
      <p:ext uri="{BB962C8B-B14F-4D97-AF65-F5344CB8AC3E}">
        <p14:creationId xmlns:p14="http://schemas.microsoft.com/office/powerpoint/2010/main" val="2034437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7" name="Imagen 10"/>
          <p:cNvPicPr>
            <a:picLocks noChangeAspect="1"/>
          </p:cNvPicPr>
          <p:nvPr userDrawn="1"/>
        </p:nvPicPr>
        <p:blipFill>
          <a:blip r:embed="rId2" cstate="print">
            <a:extLst>
              <a:ext uri="{28A0092B-C50C-407E-A947-70E740481C1C}">
                <a14:useLocalDpi xmlns:a14="http://schemas.microsoft.com/office/drawing/2010/main" val="0"/>
              </a:ext>
            </a:extLst>
          </a:blip>
          <a:srcRect t="20329" b="24500"/>
          <a:stretch>
            <a:fillRect/>
          </a:stretch>
        </p:blipFill>
        <p:spPr bwMode="auto">
          <a:xfrm>
            <a:off x="286942" y="255588"/>
            <a:ext cx="1425359"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69969" y="255588"/>
            <a:ext cx="1350169"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70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Diapositiva de título">
    <p:spTree>
      <p:nvGrpSpPr>
        <p:cNvPr id="1" name=""/>
        <p:cNvGrpSpPr/>
        <p:nvPr/>
      </p:nvGrpSpPr>
      <p:grpSpPr>
        <a:xfrm>
          <a:off x="0" y="0"/>
          <a:ext cx="0" cy="0"/>
          <a:chOff x="0" y="0"/>
          <a:chExt cx="0" cy="0"/>
        </a:xfrm>
      </p:grpSpPr>
      <p:pic>
        <p:nvPicPr>
          <p:cNvPr id="8" name="Imagen 7" descr="FONDO"/>
          <p:cNvPicPr>
            <a:picLocks noChangeAspect="1"/>
          </p:cNvPicPr>
          <p:nvPr userDrawn="1"/>
        </p:nvPicPr>
        <p:blipFill rotWithShape="1">
          <a:blip r:embed="rId2">
            <a:extLst>
              <a:ext uri="{28A0092B-C50C-407E-A947-70E740481C1C}">
                <a14:useLocalDpi xmlns:a14="http://schemas.microsoft.com/office/drawing/2010/main" val="0"/>
              </a:ext>
            </a:extLst>
          </a:blip>
          <a:srcRect l="8189" t="5036" r="48695" b="88114"/>
          <a:stretch/>
        </p:blipFill>
        <p:spPr bwMode="auto">
          <a:xfrm>
            <a:off x="6492056" y="142612"/>
            <a:ext cx="2412000" cy="499042"/>
          </a:xfrm>
          <a:prstGeom prst="rect">
            <a:avLst/>
          </a:prstGeom>
          <a:noFill/>
          <a:ln>
            <a:noFill/>
          </a:ln>
        </p:spPr>
      </p:pic>
      <p:pic>
        <p:nvPicPr>
          <p:cNvPr id="4" name="Imagen 3"/>
          <p:cNvPicPr>
            <a:picLocks noChangeAspect="1"/>
          </p:cNvPicPr>
          <p:nvPr userDrawn="1"/>
        </p:nvPicPr>
        <p:blipFill rotWithShape="1">
          <a:blip r:embed="rId3" cstate="print">
            <a:extLst>
              <a:ext uri="{28A0092B-C50C-407E-A947-70E740481C1C}">
                <a14:useLocalDpi xmlns:a14="http://schemas.microsoft.com/office/drawing/2010/main" val="0"/>
              </a:ext>
            </a:extLst>
          </a:blip>
          <a:srcRect l="6892" t="40323" r="6959" b="44340"/>
          <a:stretch/>
        </p:blipFill>
        <p:spPr>
          <a:xfrm>
            <a:off x="6780056" y="6356718"/>
            <a:ext cx="2124000" cy="291658"/>
          </a:xfrm>
          <a:prstGeom prst="rect">
            <a:avLst/>
          </a:prstGeom>
        </p:spPr>
      </p:pic>
    </p:spTree>
    <p:extLst>
      <p:ext uri="{BB962C8B-B14F-4D97-AF65-F5344CB8AC3E}">
        <p14:creationId xmlns:p14="http://schemas.microsoft.com/office/powerpoint/2010/main" val="1257774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8_Diapositiva de título">
    <p:spTree>
      <p:nvGrpSpPr>
        <p:cNvPr id="1" name=""/>
        <p:cNvGrpSpPr/>
        <p:nvPr/>
      </p:nvGrpSpPr>
      <p:grpSpPr>
        <a:xfrm>
          <a:off x="0" y="0"/>
          <a:ext cx="0" cy="0"/>
          <a:chOff x="0" y="0"/>
          <a:chExt cx="0" cy="0"/>
        </a:xfrm>
      </p:grpSpPr>
      <p:pic>
        <p:nvPicPr>
          <p:cNvPr id="8" name="Imagen 7" descr="FONDO"/>
          <p:cNvPicPr>
            <a:picLocks noChangeAspect="1"/>
          </p:cNvPicPr>
          <p:nvPr userDrawn="1"/>
        </p:nvPicPr>
        <p:blipFill rotWithShape="1">
          <a:blip r:embed="rId2">
            <a:extLst>
              <a:ext uri="{28A0092B-C50C-407E-A947-70E740481C1C}">
                <a14:useLocalDpi xmlns:a14="http://schemas.microsoft.com/office/drawing/2010/main" val="0"/>
              </a:ext>
            </a:extLst>
          </a:blip>
          <a:srcRect l="8189" t="5036" r="48695" b="88114"/>
          <a:stretch/>
        </p:blipFill>
        <p:spPr bwMode="auto">
          <a:xfrm>
            <a:off x="6492056" y="142612"/>
            <a:ext cx="2412000" cy="499042"/>
          </a:xfrm>
          <a:prstGeom prst="rect">
            <a:avLst/>
          </a:prstGeom>
          <a:noFill/>
          <a:ln>
            <a:noFill/>
          </a:ln>
        </p:spPr>
      </p:pic>
      <p:pic>
        <p:nvPicPr>
          <p:cNvPr id="4" name="Imagen 3"/>
          <p:cNvPicPr>
            <a:picLocks noChangeAspect="1"/>
          </p:cNvPicPr>
          <p:nvPr userDrawn="1"/>
        </p:nvPicPr>
        <p:blipFill rotWithShape="1">
          <a:blip r:embed="rId3" cstate="print">
            <a:extLst>
              <a:ext uri="{28A0092B-C50C-407E-A947-70E740481C1C}">
                <a14:useLocalDpi xmlns:a14="http://schemas.microsoft.com/office/drawing/2010/main" val="0"/>
              </a:ext>
            </a:extLst>
          </a:blip>
          <a:srcRect l="6892" t="40323" r="6959" b="44340"/>
          <a:stretch/>
        </p:blipFill>
        <p:spPr>
          <a:xfrm>
            <a:off x="6780056" y="6356718"/>
            <a:ext cx="2124000" cy="291658"/>
          </a:xfrm>
          <a:prstGeom prst="rect">
            <a:avLst/>
          </a:prstGeom>
        </p:spPr>
      </p:pic>
    </p:spTree>
    <p:extLst>
      <p:ext uri="{BB962C8B-B14F-4D97-AF65-F5344CB8AC3E}">
        <p14:creationId xmlns:p14="http://schemas.microsoft.com/office/powerpoint/2010/main" val="3918216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9_Diapositiva de título">
    <p:spTree>
      <p:nvGrpSpPr>
        <p:cNvPr id="1" name=""/>
        <p:cNvGrpSpPr/>
        <p:nvPr/>
      </p:nvGrpSpPr>
      <p:grpSpPr>
        <a:xfrm>
          <a:off x="0" y="0"/>
          <a:ext cx="0" cy="0"/>
          <a:chOff x="0" y="0"/>
          <a:chExt cx="0" cy="0"/>
        </a:xfrm>
      </p:grpSpPr>
      <p:sp>
        <p:nvSpPr>
          <p:cNvPr id="2" name="Rectángulo 1"/>
          <p:cNvSpPr/>
          <p:nvPr userDrawn="1"/>
        </p:nvSpPr>
        <p:spPr>
          <a:xfrm>
            <a:off x="385892" y="6491450"/>
            <a:ext cx="7692706" cy="45719"/>
          </a:xfrm>
          <a:prstGeom prst="rect">
            <a:avLst/>
          </a:prstGeom>
          <a:solidFill>
            <a:srgbClr val="FFCC00"/>
          </a:solidFill>
          <a:ln w="6350">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MX"/>
          </a:p>
        </p:txBody>
      </p:sp>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0918" y="5938539"/>
            <a:ext cx="756000" cy="719933"/>
          </a:xfrm>
          <a:prstGeom prst="rect">
            <a:avLst/>
          </a:prstGeom>
        </p:spPr>
      </p:pic>
    </p:spTree>
    <p:extLst>
      <p:ext uri="{BB962C8B-B14F-4D97-AF65-F5344CB8AC3E}">
        <p14:creationId xmlns:p14="http://schemas.microsoft.com/office/powerpoint/2010/main" val="753117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8092" y="672750"/>
            <a:ext cx="8238707" cy="6946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48091" y="672750"/>
            <a:ext cx="8238707" cy="837268"/>
          </a:xfrm>
        </p:spPr>
        <p:txBody>
          <a:bodyPr>
            <a:normAutofit/>
          </a:bodyPr>
          <a:lstStyle>
            <a:lvl1pPr>
              <a:defRPr sz="2400"/>
            </a:lvl1pPr>
          </a:lstStyle>
          <a:p>
            <a:r>
              <a:rPr lang="es-ES" dirty="0" smtClean="0"/>
              <a:t>Haga clic para modificar el estilo de título del patrón</a:t>
            </a:r>
            <a:endParaRPr lang="en-US" dirty="0"/>
          </a:p>
        </p:txBody>
      </p:sp>
      <p:pic>
        <p:nvPicPr>
          <p:cNvPr id="9" name="Imagen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6799" y="6253722"/>
            <a:ext cx="1440000" cy="429347"/>
          </a:xfrm>
          <a:prstGeom prst="rect">
            <a:avLst/>
          </a:prstGeom>
        </p:spPr>
      </p:pic>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092" y="6174236"/>
            <a:ext cx="1440000" cy="508833"/>
          </a:xfrm>
          <a:prstGeom prst="rect">
            <a:avLst/>
          </a:prstGeom>
        </p:spPr>
      </p:pic>
    </p:spTree>
    <p:extLst>
      <p:ext uri="{BB962C8B-B14F-4D97-AF65-F5344CB8AC3E}">
        <p14:creationId xmlns:p14="http://schemas.microsoft.com/office/powerpoint/2010/main" val="5855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FD448881-CB50-4C2B-9454-C7A0F55A9C9F}" type="datetimeFigureOut">
              <a:rPr lang="es-MX" smtClean="0"/>
              <a:t>12/06/2019</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90D2EF6C-39E9-434A-B5E5-277DDD490550}" type="slidenum">
              <a:rPr lang="es-MX" smtClean="0"/>
              <a:t>‹Nº›</a:t>
            </a:fld>
            <a:endParaRPr lang="es-MX"/>
          </a:p>
        </p:txBody>
      </p:sp>
    </p:spTree>
    <p:extLst>
      <p:ext uri="{BB962C8B-B14F-4D97-AF65-F5344CB8AC3E}">
        <p14:creationId xmlns:p14="http://schemas.microsoft.com/office/powerpoint/2010/main" val="4174538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D448881-CB50-4C2B-9454-C7A0F55A9C9F}" type="datetimeFigureOut">
              <a:rPr lang="es-MX" smtClean="0"/>
              <a:t>12/06/2019</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90D2EF6C-39E9-434A-B5E5-277DDD490550}" type="slidenum">
              <a:rPr lang="es-MX" smtClean="0"/>
              <a:t>‹Nº›</a:t>
            </a:fld>
            <a:endParaRPr lang="es-MX"/>
          </a:p>
        </p:txBody>
      </p:sp>
    </p:spTree>
    <p:extLst>
      <p:ext uri="{BB962C8B-B14F-4D97-AF65-F5344CB8AC3E}">
        <p14:creationId xmlns:p14="http://schemas.microsoft.com/office/powerpoint/2010/main" val="3575722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D448881-CB50-4C2B-9454-C7A0F55A9C9F}" type="datetimeFigureOut">
              <a:rPr lang="es-MX" smtClean="0"/>
              <a:t>12/06/2019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0D2EF6C-39E9-434A-B5E5-277DDD490550}" type="slidenum">
              <a:rPr lang="es-MX" smtClean="0"/>
              <a:t>‹Nº›</a:t>
            </a:fld>
            <a:endParaRPr lang="es-MX"/>
          </a:p>
        </p:txBody>
      </p:sp>
    </p:spTree>
    <p:extLst>
      <p:ext uri="{BB962C8B-B14F-4D97-AF65-F5344CB8AC3E}">
        <p14:creationId xmlns:p14="http://schemas.microsoft.com/office/powerpoint/2010/main" val="2153252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D448881-CB50-4C2B-9454-C7A0F55A9C9F}" type="datetimeFigureOut">
              <a:rPr lang="es-MX" smtClean="0"/>
              <a:t>12/06/2019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0D2EF6C-39E9-434A-B5E5-277DDD490550}" type="slidenum">
              <a:rPr lang="es-MX" smtClean="0"/>
              <a:t>‹Nº›</a:t>
            </a:fld>
            <a:endParaRPr lang="es-MX"/>
          </a:p>
        </p:txBody>
      </p:sp>
    </p:spTree>
    <p:extLst>
      <p:ext uri="{BB962C8B-B14F-4D97-AF65-F5344CB8AC3E}">
        <p14:creationId xmlns:p14="http://schemas.microsoft.com/office/powerpoint/2010/main" val="185735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image" Target="../media/image6.jpe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48881-CB50-4C2B-9454-C7A0F55A9C9F}" type="datetimeFigureOut">
              <a:rPr lang="es-MX" smtClean="0"/>
              <a:t>12/06/2019</a:t>
            </a:fld>
            <a:endParaRPr lang="es-MX"/>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2EF6C-39E9-434A-B5E5-277DDD490550}" type="slidenum">
              <a:rPr lang="es-MX" smtClean="0"/>
              <a:t>‹Nº›</a:t>
            </a:fld>
            <a:endParaRPr lang="es-MX"/>
          </a:p>
        </p:txBody>
      </p:sp>
    </p:spTree>
    <p:extLst>
      <p:ext uri="{BB962C8B-B14F-4D97-AF65-F5344CB8AC3E}">
        <p14:creationId xmlns:p14="http://schemas.microsoft.com/office/powerpoint/2010/main" val="252163847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40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51699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4021" r:id="rId13"/>
    <p:sldLayoutId id="2147483926" r:id="rId14"/>
    <p:sldLayoutId id="2147483928" r:id="rId15"/>
    <p:sldLayoutId id="2147484044" r:id="rId16"/>
    <p:sldLayoutId id="2147483929" r:id="rId17"/>
    <p:sldLayoutId id="2147483671" r:id="rId18"/>
  </p:sldLayoutIdLst>
  <p:timing>
    <p:tnLst>
      <p:par>
        <p:cTn id="1" dur="indefinite" restart="never" nodeType="tmRoot"/>
      </p:par>
    </p:tnLst>
  </p:timing>
  <p:txStyles>
    <p:titleStyle>
      <a:lvl1pPr algn="l" rtl="0" eaLnBrk="0" fontAlgn="base" hangingPunct="0">
        <a:spcBef>
          <a:spcPct val="0"/>
        </a:spcBef>
        <a:spcAft>
          <a:spcPct val="0"/>
        </a:spcAft>
        <a:defRPr kern="1200" cap="all">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a:solidFill>
            <a:schemeClr val="tx1"/>
          </a:solidFill>
          <a:latin typeface="Arial Black" pitchFamily="34" charset="0"/>
          <a:ea typeface="ＭＳ Ｐゴシック" charset="0"/>
          <a:cs typeface="ＭＳ Ｐゴシック" charset="0"/>
        </a:defRPr>
      </a:lvl2pPr>
      <a:lvl3pPr algn="l" rtl="0" eaLnBrk="0" fontAlgn="base" hangingPunct="0">
        <a:spcBef>
          <a:spcPct val="0"/>
        </a:spcBef>
        <a:spcAft>
          <a:spcPct val="0"/>
        </a:spcAft>
        <a:defRPr>
          <a:solidFill>
            <a:schemeClr val="tx1"/>
          </a:solidFill>
          <a:latin typeface="Arial Black" pitchFamily="34" charset="0"/>
          <a:ea typeface="ＭＳ Ｐゴシック" charset="0"/>
          <a:cs typeface="ＭＳ Ｐゴシック" charset="0"/>
        </a:defRPr>
      </a:lvl3pPr>
      <a:lvl4pPr algn="l" rtl="0" eaLnBrk="0" fontAlgn="base" hangingPunct="0">
        <a:spcBef>
          <a:spcPct val="0"/>
        </a:spcBef>
        <a:spcAft>
          <a:spcPct val="0"/>
        </a:spcAft>
        <a:defRPr>
          <a:solidFill>
            <a:schemeClr val="tx1"/>
          </a:solidFill>
          <a:latin typeface="Arial Black" pitchFamily="34" charset="0"/>
          <a:ea typeface="ＭＳ Ｐゴシック" charset="0"/>
          <a:cs typeface="ＭＳ Ｐゴシック" charset="0"/>
        </a:defRPr>
      </a:lvl4pPr>
      <a:lvl5pPr algn="l" rtl="0" eaLnBrk="0" fontAlgn="base" hangingPunct="0">
        <a:spcBef>
          <a:spcPct val="0"/>
        </a:spcBef>
        <a:spcAft>
          <a:spcPct val="0"/>
        </a:spcAft>
        <a:defRPr>
          <a:solidFill>
            <a:schemeClr val="tx1"/>
          </a:solidFill>
          <a:latin typeface="Arial Black" pitchFamily="34"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Font typeface="Arial" panose="020B0604020202020204" pitchFamily="34" charset="0"/>
        <a:buChar char="•"/>
        <a:defRPr i="1"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i="1"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i="1"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i="1"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i="1"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31">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FD448881-CB50-4C2B-9454-C7A0F55A9C9F}" type="datetimeFigureOut">
              <a:rPr lang="es-MX" smtClean="0"/>
              <a:t>12/06/2019</a:t>
            </a:fld>
            <a:endParaRPr lang="es-MX"/>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s-MX"/>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90D2EF6C-39E9-434A-B5E5-277DDD490550}" type="slidenum">
              <a:rPr lang="es-MX" smtClean="0"/>
              <a:t>‹Nº›</a:t>
            </a:fld>
            <a:endParaRPr lang="es-MX"/>
          </a:p>
        </p:txBody>
      </p:sp>
    </p:spTree>
    <p:extLst>
      <p:ext uri="{BB962C8B-B14F-4D97-AF65-F5344CB8AC3E}">
        <p14:creationId xmlns:p14="http://schemas.microsoft.com/office/powerpoint/2010/main" val="3768061972"/>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 id="2147484116" r:id="rId14"/>
    <p:sldLayoutId id="2147484117" r:id="rId15"/>
    <p:sldLayoutId id="2147484118" r:id="rId16"/>
    <p:sldLayoutId id="2147484119" r:id="rId17"/>
    <p:sldLayoutId id="2147484120" r:id="rId18"/>
    <p:sldLayoutId id="2147484121" r:id="rId19"/>
    <p:sldLayoutId id="2147484122" r:id="rId20"/>
    <p:sldLayoutId id="2147484123" r:id="rId21"/>
    <p:sldLayoutId id="2147484124" r:id="rId22"/>
    <p:sldLayoutId id="2147484125" r:id="rId23"/>
    <p:sldLayoutId id="2147484126" r:id="rId24"/>
    <p:sldLayoutId id="2147484127" r:id="rId25"/>
    <p:sldLayoutId id="2147484128" r:id="rId26"/>
    <p:sldLayoutId id="2147484129" r:id="rId27"/>
    <p:sldLayoutId id="2147484130" r:id="rId28"/>
    <p:sldLayoutId id="2147484131" r:id="rId29"/>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8.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8.xml"/><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58.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58.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uadroTexto 4"/>
          <p:cNvSpPr txBox="1">
            <a:spLocks noChangeArrowheads="1"/>
          </p:cNvSpPr>
          <p:nvPr/>
        </p:nvSpPr>
        <p:spPr bwMode="auto">
          <a:xfrm>
            <a:off x="2084453" y="5096172"/>
            <a:ext cx="511254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s-MX" altLang="es-MX" sz="2400" b="1" dirty="0" err="1" smtClean="0"/>
              <a:t>Acad</a:t>
            </a:r>
            <a:r>
              <a:rPr lang="es-MX" altLang="es-MX" sz="2400" b="1" dirty="0" smtClean="0"/>
              <a:t>. Dra</a:t>
            </a:r>
            <a:r>
              <a:rPr lang="es-MX" altLang="es-MX" sz="2400" b="1" dirty="0"/>
              <a:t>. </a:t>
            </a:r>
            <a:r>
              <a:rPr lang="es-MX" altLang="es-MX" sz="2400" b="1" dirty="0" err="1" smtClean="0"/>
              <a:t>med</a:t>
            </a:r>
            <a:r>
              <a:rPr lang="es-MX" altLang="es-MX" sz="2400" b="1" dirty="0" smtClean="0"/>
              <a:t>. Julieta </a:t>
            </a:r>
            <a:r>
              <a:rPr lang="es-MX" altLang="es-MX" sz="2400" b="1" dirty="0"/>
              <a:t>Rojo Medina</a:t>
            </a:r>
          </a:p>
          <a:p>
            <a:pPr algn="ctr"/>
            <a:endParaRPr lang="es-MX" altLang="es-MX" sz="1350" b="1" dirty="0"/>
          </a:p>
          <a:p>
            <a:pPr algn="ctr"/>
            <a:endParaRPr lang="es-MX" altLang="es-MX" sz="1350" b="1" dirty="0"/>
          </a:p>
          <a:p>
            <a:pPr algn="ctr"/>
            <a:r>
              <a:rPr lang="es-MX" altLang="es-MX" sz="1200" b="1" dirty="0"/>
              <a:t>Academia </a:t>
            </a:r>
            <a:r>
              <a:rPr lang="es-MX" altLang="es-MX" sz="1200" b="1" dirty="0" smtClean="0"/>
              <a:t>Nacional de Medicina</a:t>
            </a:r>
          </a:p>
          <a:p>
            <a:pPr algn="ctr"/>
            <a:r>
              <a:rPr lang="es-MX" altLang="es-MX" sz="1200" b="1" dirty="0" smtClean="0"/>
              <a:t>12 </a:t>
            </a:r>
            <a:r>
              <a:rPr lang="es-MX" altLang="es-MX" sz="1200" b="1" dirty="0"/>
              <a:t>de junio de 2019</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723" y="468216"/>
            <a:ext cx="1764000" cy="1679851"/>
          </a:xfrm>
          <a:prstGeom prst="rect">
            <a:avLst/>
          </a:prstGeom>
        </p:spPr>
      </p:pic>
      <p:sp>
        <p:nvSpPr>
          <p:cNvPr id="7" name="CuadroTexto 6"/>
          <p:cNvSpPr txBox="1"/>
          <p:nvPr/>
        </p:nvSpPr>
        <p:spPr>
          <a:xfrm>
            <a:off x="-165433" y="2468560"/>
            <a:ext cx="9612313" cy="1015663"/>
          </a:xfrm>
          <a:prstGeom prst="rect">
            <a:avLst/>
          </a:prstGeom>
          <a:noFill/>
        </p:spPr>
        <p:txBody>
          <a:bodyPr>
            <a:spAutoFit/>
          </a:bodyPr>
          <a:lstStyle/>
          <a:p>
            <a:pPr algn="ctr">
              <a:defRPr/>
            </a:pPr>
            <a:r>
              <a:rPr lang="es-MX" sz="3000" b="1" dirty="0" smtClean="0">
                <a:latin typeface="Soberana Sans Condensed" panose="02000000000000000000" pitchFamily="50" charset="0"/>
              </a:rPr>
              <a:t>SIMPOSIO </a:t>
            </a:r>
          </a:p>
          <a:p>
            <a:pPr algn="ctr">
              <a:defRPr/>
            </a:pPr>
            <a:r>
              <a:rPr lang="es-MX" sz="3000" b="1" dirty="0" smtClean="0">
                <a:latin typeface="Soberana Sans Condensed" panose="02000000000000000000" pitchFamily="50" charset="0"/>
              </a:rPr>
              <a:t>SEGURIDAD SANGUÍNEA</a:t>
            </a:r>
            <a:endParaRPr lang="es-MX" sz="3000" b="1" dirty="0">
              <a:latin typeface="Soberana Sans Condensed" panose="02000000000000000000" pitchFamily="50" charset="0"/>
            </a:endParaRPr>
          </a:p>
        </p:txBody>
      </p:sp>
      <p:sp>
        <p:nvSpPr>
          <p:cNvPr id="8" name="CuadroTexto 7"/>
          <p:cNvSpPr txBox="1">
            <a:spLocks noChangeArrowheads="1"/>
          </p:cNvSpPr>
          <p:nvPr/>
        </p:nvSpPr>
        <p:spPr bwMode="auto">
          <a:xfrm>
            <a:off x="1274431" y="3905477"/>
            <a:ext cx="67325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MX" altLang="es-MX" sz="4400" b="1" dirty="0" smtClean="0">
                <a:solidFill>
                  <a:srgbClr val="C00000"/>
                </a:solidFill>
                <a:latin typeface="Soberana Titular" panose="02000000000000000000" pitchFamily="50" charset="0"/>
              </a:rPr>
              <a:t>“HEMOVIGILANCIA”</a:t>
            </a:r>
            <a:endParaRPr lang="es-MX" altLang="es-MX" sz="4400" b="1" dirty="0">
              <a:solidFill>
                <a:srgbClr val="C00000"/>
              </a:solidFill>
              <a:latin typeface="Soberana Titular" panose="02000000000000000000" pitchFamily="50" charset="0"/>
            </a:endParaRPr>
          </a:p>
        </p:txBody>
      </p:sp>
    </p:spTree>
    <p:extLst>
      <p:ext uri="{BB962C8B-B14F-4D97-AF65-F5344CB8AC3E}">
        <p14:creationId xmlns:p14="http://schemas.microsoft.com/office/powerpoint/2010/main" val="52730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18065" y="1329266"/>
            <a:ext cx="7992533" cy="1569660"/>
          </a:xfrm>
          <a:prstGeom prst="rect">
            <a:avLst/>
          </a:prstGeom>
          <a:noFill/>
        </p:spPr>
        <p:txBody>
          <a:bodyPr wrap="square" rtlCol="0">
            <a:spAutoFit/>
          </a:bodyPr>
          <a:lstStyle/>
          <a:p>
            <a:pPr algn="ctr"/>
            <a:r>
              <a:rPr lang="es-MX" sz="3200" dirty="0" smtClean="0"/>
              <a:t>El principio de la</a:t>
            </a:r>
            <a:r>
              <a:rPr lang="es-MX" sz="3200" dirty="0" smtClean="0">
                <a:solidFill>
                  <a:srgbClr val="002060"/>
                </a:solidFill>
              </a:rPr>
              <a:t> </a:t>
            </a:r>
            <a:r>
              <a:rPr lang="es-MX" sz="3200" dirty="0" smtClean="0">
                <a:solidFill>
                  <a:srgbClr val="C00000"/>
                </a:solidFill>
              </a:rPr>
              <a:t>Seguridad Sanguínea </a:t>
            </a:r>
            <a:r>
              <a:rPr lang="es-MX" sz="3200" dirty="0" smtClean="0"/>
              <a:t>es el </a:t>
            </a:r>
            <a:r>
              <a:rPr lang="es-MX" sz="3200" dirty="0" smtClean="0">
                <a:solidFill>
                  <a:srgbClr val="C00000"/>
                </a:solidFill>
              </a:rPr>
              <a:t>Donador de Sangre Voluntaria, Altruista y de Repetición </a:t>
            </a:r>
            <a:endParaRPr lang="es-MX" sz="3200" dirty="0">
              <a:solidFill>
                <a:srgbClr val="C00000"/>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0499" y="3389038"/>
            <a:ext cx="3407664" cy="26029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35701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ángulo redondeado 66"/>
          <p:cNvSpPr/>
          <p:nvPr/>
        </p:nvSpPr>
        <p:spPr>
          <a:xfrm>
            <a:off x="1180163" y="3696352"/>
            <a:ext cx="1754814" cy="540953"/>
          </a:xfrm>
          <a:prstGeom prst="roundRect">
            <a:avLst>
              <a:gd name="adj" fmla="val 45849"/>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endParaRPr lang="es-MX" sz="1350" kern="0">
              <a:solidFill>
                <a:prstClr val="white"/>
              </a:solidFill>
              <a:latin typeface="Calibri"/>
            </a:endParaRPr>
          </a:p>
        </p:txBody>
      </p:sp>
      <p:sp>
        <p:nvSpPr>
          <p:cNvPr id="68" name="CuadroTexto 67"/>
          <p:cNvSpPr txBox="1"/>
          <p:nvPr/>
        </p:nvSpPr>
        <p:spPr>
          <a:xfrm>
            <a:off x="2330719" y="1162332"/>
            <a:ext cx="5211579" cy="553998"/>
          </a:xfrm>
          <a:prstGeom prst="rect">
            <a:avLst/>
          </a:prstGeom>
          <a:noFill/>
          <a:ln w="38100">
            <a:solidFill>
              <a:srgbClr val="7030A0"/>
            </a:solidFill>
          </a:ln>
        </p:spPr>
        <p:txBody>
          <a:bodyPr wrap="square" rtlCol="0">
            <a:spAutoFit/>
          </a:bodyPr>
          <a:lstStyle/>
          <a:p>
            <a:pPr algn="ctr" defTabSz="685800">
              <a:defRPr/>
            </a:pPr>
            <a:r>
              <a:rPr lang="es-MX" sz="1500" b="1" kern="0" dirty="0">
                <a:solidFill>
                  <a:srgbClr val="FF0000"/>
                </a:solidFill>
              </a:rPr>
              <a:t>DONACIÓN DE SANGRE BASADA EN EL ESQUEMA DE REPOSICIÓN</a:t>
            </a:r>
          </a:p>
        </p:txBody>
      </p:sp>
      <p:grpSp>
        <p:nvGrpSpPr>
          <p:cNvPr id="69" name="Grupo 68"/>
          <p:cNvGrpSpPr/>
          <p:nvPr/>
        </p:nvGrpSpPr>
        <p:grpSpPr>
          <a:xfrm>
            <a:off x="1692914" y="2316437"/>
            <a:ext cx="4914546" cy="818909"/>
            <a:chOff x="3910010" y="2282827"/>
            <a:chExt cx="4963056" cy="863660"/>
          </a:xfrm>
        </p:grpSpPr>
        <p:sp>
          <p:nvSpPr>
            <p:cNvPr id="70" name="Forma libre 69"/>
            <p:cNvSpPr/>
            <p:nvPr/>
          </p:nvSpPr>
          <p:spPr>
            <a:xfrm>
              <a:off x="4004733" y="2536887"/>
              <a:ext cx="4868333" cy="609600"/>
            </a:xfrm>
            <a:custGeom>
              <a:avLst/>
              <a:gdLst>
                <a:gd name="connsiteX0" fmla="*/ 4868333 w 4868333"/>
                <a:gd name="connsiteY0" fmla="*/ 16933 h 609600"/>
                <a:gd name="connsiteX1" fmla="*/ 0 w 4868333"/>
                <a:gd name="connsiteY1" fmla="*/ 0 h 609600"/>
                <a:gd name="connsiteX2" fmla="*/ 245533 w 4868333"/>
                <a:gd name="connsiteY2" fmla="*/ 279400 h 609600"/>
                <a:gd name="connsiteX3" fmla="*/ 33867 w 4868333"/>
                <a:gd name="connsiteY3" fmla="*/ 355600 h 609600"/>
                <a:gd name="connsiteX4" fmla="*/ 397933 w 4868333"/>
                <a:gd name="connsiteY4" fmla="*/ 397933 h 609600"/>
                <a:gd name="connsiteX5" fmla="*/ 558800 w 4868333"/>
                <a:gd name="connsiteY5" fmla="*/ 609600 h 609600"/>
                <a:gd name="connsiteX6" fmla="*/ 2480733 w 4868333"/>
                <a:gd name="connsiteY6" fmla="*/ 508000 h 609600"/>
                <a:gd name="connsiteX7" fmla="*/ 4351867 w 4868333"/>
                <a:gd name="connsiteY7" fmla="*/ 575733 h 609600"/>
                <a:gd name="connsiteX8" fmla="*/ 4868333 w 4868333"/>
                <a:gd name="connsiteY8" fmla="*/ 1693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8333" h="609600">
                  <a:moveTo>
                    <a:pt x="4868333" y="16933"/>
                  </a:moveTo>
                  <a:lnTo>
                    <a:pt x="0" y="0"/>
                  </a:lnTo>
                  <a:lnTo>
                    <a:pt x="245533" y="279400"/>
                  </a:lnTo>
                  <a:lnTo>
                    <a:pt x="33867" y="355600"/>
                  </a:lnTo>
                  <a:lnTo>
                    <a:pt x="397933" y="397933"/>
                  </a:lnTo>
                  <a:lnTo>
                    <a:pt x="558800" y="609600"/>
                  </a:lnTo>
                  <a:lnTo>
                    <a:pt x="2480733" y="508000"/>
                  </a:lnTo>
                  <a:lnTo>
                    <a:pt x="4351867" y="575733"/>
                  </a:lnTo>
                  <a:lnTo>
                    <a:pt x="4868333" y="16933"/>
                  </a:lnTo>
                  <a:close/>
                </a:path>
              </a:pathLst>
            </a:custGeom>
            <a:solidFill>
              <a:srgbClr val="CCCCCC"/>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1" name="Forma libre 70"/>
            <p:cNvSpPr/>
            <p:nvPr/>
          </p:nvSpPr>
          <p:spPr>
            <a:xfrm>
              <a:off x="4004733" y="2375960"/>
              <a:ext cx="4851400" cy="609600"/>
            </a:xfrm>
            <a:custGeom>
              <a:avLst/>
              <a:gdLst>
                <a:gd name="connsiteX0" fmla="*/ 237067 w 4851400"/>
                <a:gd name="connsiteY0" fmla="*/ 228600 h 609600"/>
                <a:gd name="connsiteX1" fmla="*/ 0 w 4851400"/>
                <a:gd name="connsiteY1" fmla="*/ 364066 h 609600"/>
                <a:gd name="connsiteX2" fmla="*/ 220134 w 4851400"/>
                <a:gd name="connsiteY2" fmla="*/ 355600 h 609600"/>
                <a:gd name="connsiteX3" fmla="*/ 262467 w 4851400"/>
                <a:gd name="connsiteY3" fmla="*/ 414866 h 609600"/>
                <a:gd name="connsiteX4" fmla="*/ 4224867 w 4851400"/>
                <a:gd name="connsiteY4" fmla="*/ 609600 h 609600"/>
                <a:gd name="connsiteX5" fmla="*/ 4851400 w 4851400"/>
                <a:gd name="connsiteY5" fmla="*/ 0 h 609600"/>
                <a:gd name="connsiteX6" fmla="*/ 237067 w 4851400"/>
                <a:gd name="connsiteY6" fmla="*/ 228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1400" h="609600">
                  <a:moveTo>
                    <a:pt x="237067" y="228600"/>
                  </a:moveTo>
                  <a:lnTo>
                    <a:pt x="0" y="364066"/>
                  </a:lnTo>
                  <a:lnTo>
                    <a:pt x="220134" y="355600"/>
                  </a:lnTo>
                  <a:lnTo>
                    <a:pt x="262467" y="414866"/>
                  </a:lnTo>
                  <a:lnTo>
                    <a:pt x="4224867" y="609600"/>
                  </a:lnTo>
                  <a:lnTo>
                    <a:pt x="4851400" y="0"/>
                  </a:lnTo>
                  <a:lnTo>
                    <a:pt x="237067" y="228600"/>
                  </a:lnTo>
                  <a:close/>
                </a:path>
              </a:pathLst>
            </a:custGeom>
            <a:solidFill>
              <a:srgbClr val="FFC95C"/>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2" name="Forma libre 71"/>
            <p:cNvSpPr/>
            <p:nvPr/>
          </p:nvSpPr>
          <p:spPr>
            <a:xfrm>
              <a:off x="3910010" y="2430994"/>
              <a:ext cx="3869267" cy="651934"/>
            </a:xfrm>
            <a:custGeom>
              <a:avLst/>
              <a:gdLst>
                <a:gd name="connsiteX0" fmla="*/ 0 w 3869267"/>
                <a:gd name="connsiteY0" fmla="*/ 0 h 651934"/>
                <a:gd name="connsiteX1" fmla="*/ 660400 w 3869267"/>
                <a:gd name="connsiteY1" fmla="*/ 651934 h 651934"/>
                <a:gd name="connsiteX2" fmla="*/ 3869267 w 3869267"/>
                <a:gd name="connsiteY2" fmla="*/ 423334 h 651934"/>
                <a:gd name="connsiteX3" fmla="*/ 321734 w 3869267"/>
                <a:gd name="connsiteY3" fmla="*/ 0 h 651934"/>
                <a:gd name="connsiteX4" fmla="*/ 0 w 3869267"/>
                <a:gd name="connsiteY4" fmla="*/ 0 h 6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267" h="651934">
                  <a:moveTo>
                    <a:pt x="0" y="0"/>
                  </a:moveTo>
                  <a:lnTo>
                    <a:pt x="660400" y="651934"/>
                  </a:lnTo>
                  <a:lnTo>
                    <a:pt x="3869267" y="423334"/>
                  </a:lnTo>
                  <a:lnTo>
                    <a:pt x="321734" y="0"/>
                  </a:lnTo>
                  <a:lnTo>
                    <a:pt x="0" y="0"/>
                  </a:lnTo>
                  <a:close/>
                </a:path>
              </a:pathLst>
            </a:custGeom>
            <a:solidFill>
              <a:srgbClr val="80AC39"/>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3" name="Forma libre 72"/>
            <p:cNvSpPr/>
            <p:nvPr/>
          </p:nvSpPr>
          <p:spPr>
            <a:xfrm>
              <a:off x="4167186" y="2282827"/>
              <a:ext cx="4631267" cy="702733"/>
            </a:xfrm>
            <a:custGeom>
              <a:avLst/>
              <a:gdLst>
                <a:gd name="connsiteX0" fmla="*/ 0 w 4631267"/>
                <a:gd name="connsiteY0" fmla="*/ 0 h 702733"/>
                <a:gd name="connsiteX1" fmla="*/ 118534 w 4631267"/>
                <a:gd name="connsiteY1" fmla="*/ 702733 h 702733"/>
                <a:gd name="connsiteX2" fmla="*/ 4631267 w 4631267"/>
                <a:gd name="connsiteY2" fmla="*/ 575733 h 702733"/>
                <a:gd name="connsiteX3" fmla="*/ 4461934 w 4631267"/>
                <a:gd name="connsiteY3" fmla="*/ 0 h 702733"/>
                <a:gd name="connsiteX4" fmla="*/ 0 w 4631267"/>
                <a:gd name="connsiteY4" fmla="*/ 0 h 70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1267" h="702733">
                  <a:moveTo>
                    <a:pt x="0" y="0"/>
                  </a:moveTo>
                  <a:lnTo>
                    <a:pt x="118534" y="702733"/>
                  </a:lnTo>
                  <a:lnTo>
                    <a:pt x="4631267" y="575733"/>
                  </a:lnTo>
                  <a:lnTo>
                    <a:pt x="4461934" y="0"/>
                  </a:lnTo>
                  <a:lnTo>
                    <a:pt x="0" y="0"/>
                  </a:lnTo>
                  <a:close/>
                </a:path>
              </a:pathLst>
            </a:custGeom>
            <a:solidFill>
              <a:srgbClr val="FEFEFE"/>
            </a:solidFill>
            <a:ln w="25400" cap="flat" cmpd="sng" algn="ctr">
              <a:noFill/>
              <a:prstDash val="solid"/>
            </a:ln>
            <a:effectLst>
              <a:outerShdw blurRad="50800" dist="38100" algn="l" rotWithShape="0">
                <a:prstClr val="black">
                  <a:alpha val="40000"/>
                </a:prstClr>
              </a:outerShdw>
            </a:effectLst>
          </p:spPr>
          <p:txBody>
            <a:bodyPr rtlCol="0" anchor="ctr"/>
            <a:lstStyle/>
            <a:p>
              <a:pPr algn="ctr" defTabSz="685800">
                <a:defRPr/>
              </a:pPr>
              <a:endParaRPr lang="es-MX" sz="1350" kern="0">
                <a:solidFill>
                  <a:prstClr val="white"/>
                </a:solidFill>
                <a:latin typeface="Calibri"/>
              </a:endParaRPr>
            </a:p>
          </p:txBody>
        </p:sp>
      </p:grpSp>
      <p:cxnSp>
        <p:nvCxnSpPr>
          <p:cNvPr id="74" name="Conector recto de flecha 73"/>
          <p:cNvCxnSpPr/>
          <p:nvPr/>
        </p:nvCxnSpPr>
        <p:spPr>
          <a:xfrm flipH="1">
            <a:off x="2276745" y="3071375"/>
            <a:ext cx="1782198" cy="573650"/>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cxnSp>
        <p:nvCxnSpPr>
          <p:cNvPr id="75" name="Conector recto de flecha 74"/>
          <p:cNvCxnSpPr/>
          <p:nvPr/>
        </p:nvCxnSpPr>
        <p:spPr>
          <a:xfrm>
            <a:off x="4582235" y="3034720"/>
            <a:ext cx="2025225" cy="623243"/>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cxnSp>
        <p:nvCxnSpPr>
          <p:cNvPr id="76" name="Conector recto de flecha 75"/>
          <p:cNvCxnSpPr/>
          <p:nvPr/>
        </p:nvCxnSpPr>
        <p:spPr>
          <a:xfrm>
            <a:off x="4328973" y="3031235"/>
            <a:ext cx="0" cy="613790"/>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sp>
        <p:nvSpPr>
          <p:cNvPr id="77" name="CuadroTexto 76"/>
          <p:cNvSpPr txBox="1"/>
          <p:nvPr/>
        </p:nvSpPr>
        <p:spPr>
          <a:xfrm>
            <a:off x="1964344" y="2278698"/>
            <a:ext cx="4518717" cy="715581"/>
          </a:xfrm>
          <a:prstGeom prst="rect">
            <a:avLst/>
          </a:prstGeom>
          <a:noFill/>
        </p:spPr>
        <p:txBody>
          <a:bodyPr wrap="square" rtlCol="0">
            <a:spAutoFit/>
          </a:bodyPr>
          <a:lstStyle/>
          <a:p>
            <a:pPr algn="just" defTabSz="685800">
              <a:defRPr/>
            </a:pPr>
            <a:r>
              <a:rPr lang="es-MX" sz="1350" b="1" kern="0" dirty="0">
                <a:solidFill>
                  <a:prstClr val="black"/>
                </a:solidFill>
              </a:rPr>
              <a:t>Trabajo social solicita al menos 2 donadores de reposición para cubrir un requisito, haya o no utilizado sangre el paciente (abuso de autoridad)</a:t>
            </a:r>
          </a:p>
        </p:txBody>
      </p:sp>
      <p:sp>
        <p:nvSpPr>
          <p:cNvPr id="78" name="Flecha derecha 77"/>
          <p:cNvSpPr/>
          <p:nvPr/>
        </p:nvSpPr>
        <p:spPr>
          <a:xfrm flipH="1">
            <a:off x="6533577" y="2557334"/>
            <a:ext cx="309845" cy="250598"/>
          </a:xfrm>
          <a:prstGeom prst="rightArrow">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endParaRPr lang="es-MX" sz="1350" kern="0">
              <a:solidFill>
                <a:prstClr val="white"/>
              </a:solidFill>
              <a:latin typeface="Calibri"/>
            </a:endParaRPr>
          </a:p>
        </p:txBody>
      </p:sp>
      <p:sp>
        <p:nvSpPr>
          <p:cNvPr id="79" name="Rectángulo redondeado 78"/>
          <p:cNvSpPr/>
          <p:nvPr/>
        </p:nvSpPr>
        <p:spPr>
          <a:xfrm>
            <a:off x="6843423" y="2456926"/>
            <a:ext cx="1120228" cy="459017"/>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endParaRPr lang="es-MX" sz="1350" kern="0">
              <a:solidFill>
                <a:prstClr val="white"/>
              </a:solidFill>
              <a:latin typeface="Calibri"/>
            </a:endParaRPr>
          </a:p>
        </p:txBody>
      </p:sp>
      <p:sp>
        <p:nvSpPr>
          <p:cNvPr id="80" name="Rectángulo redondeado 79"/>
          <p:cNvSpPr/>
          <p:nvPr/>
        </p:nvSpPr>
        <p:spPr>
          <a:xfrm>
            <a:off x="6860190" y="2464243"/>
            <a:ext cx="1120228" cy="459017"/>
          </a:xfrm>
          <a:prstGeom prst="roundRect">
            <a:avLst>
              <a:gd name="adj" fmla="val 50000"/>
            </a:avLst>
          </a:prstGeom>
          <a:solidFill>
            <a:sysClr val="window" lastClr="FFFFFF">
              <a:lumMod val="95000"/>
            </a:sysClr>
          </a:solidFill>
          <a:ln>
            <a:noFill/>
          </a:ln>
          <a:effectLst>
            <a:outerShdw blurRad="40000" dist="23000" dir="5400000" rotWithShape="0">
              <a:srgbClr val="000000">
                <a:alpha val="35000"/>
              </a:srgbClr>
            </a:outerShdw>
          </a:effectLst>
        </p:spPr>
        <p:txBody>
          <a:bodyPr rtlCol="0" anchor="ctr"/>
          <a:lstStyle/>
          <a:p>
            <a:pPr algn="ctr" defTabSz="685800">
              <a:defRPr/>
            </a:pPr>
            <a:endParaRPr lang="es-MX" sz="1350" kern="0">
              <a:solidFill>
                <a:prstClr val="white"/>
              </a:solidFill>
              <a:latin typeface="Calibri"/>
            </a:endParaRPr>
          </a:p>
        </p:txBody>
      </p:sp>
      <p:sp>
        <p:nvSpPr>
          <p:cNvPr id="81" name="CuadroTexto 80"/>
          <p:cNvSpPr txBox="1"/>
          <p:nvPr/>
        </p:nvSpPr>
        <p:spPr>
          <a:xfrm>
            <a:off x="6877167" y="2460077"/>
            <a:ext cx="1052736" cy="461665"/>
          </a:xfrm>
          <a:prstGeom prst="rect">
            <a:avLst/>
          </a:prstGeom>
          <a:noFill/>
        </p:spPr>
        <p:txBody>
          <a:bodyPr wrap="square" rtlCol="0">
            <a:spAutoFit/>
          </a:bodyPr>
          <a:lstStyle/>
          <a:p>
            <a:pPr algn="ctr" defTabSz="685800">
              <a:defRPr/>
            </a:pPr>
            <a:r>
              <a:rPr lang="es-MX" sz="1200" b="1" kern="0" dirty="0">
                <a:solidFill>
                  <a:srgbClr val="428F41"/>
                </a:solidFill>
              </a:rPr>
              <a:t>Usos y costumbres</a:t>
            </a:r>
          </a:p>
        </p:txBody>
      </p:sp>
      <p:sp>
        <p:nvSpPr>
          <p:cNvPr id="82" name="Rectángulo 81"/>
          <p:cNvSpPr/>
          <p:nvPr/>
        </p:nvSpPr>
        <p:spPr>
          <a:xfrm>
            <a:off x="2599388" y="3232999"/>
            <a:ext cx="945105" cy="270030"/>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scene3d>
          <a:sp3d>
            <a:bevelT w="50800"/>
          </a:sp3d>
        </p:spPr>
        <p:txBody>
          <a:bodyPr rtlCol="0" anchor="ctr"/>
          <a:lstStyle/>
          <a:p>
            <a:pPr algn="ctr" defTabSz="685800">
              <a:defRPr/>
            </a:pPr>
            <a:r>
              <a:rPr lang="es-MX" sz="1350" b="1" kern="0" dirty="0">
                <a:latin typeface="Calibri"/>
              </a:rPr>
              <a:t>RIESGO</a:t>
            </a:r>
          </a:p>
        </p:txBody>
      </p:sp>
      <p:sp>
        <p:nvSpPr>
          <p:cNvPr id="83" name="Rectángulo 82"/>
          <p:cNvSpPr/>
          <p:nvPr/>
        </p:nvSpPr>
        <p:spPr>
          <a:xfrm>
            <a:off x="3867136" y="3257382"/>
            <a:ext cx="945105" cy="270030"/>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scene3d>
          <a:sp3d>
            <a:bevelT w="50800"/>
          </a:sp3d>
        </p:spPr>
        <p:txBody>
          <a:bodyPr rtlCol="0" anchor="ctr"/>
          <a:lstStyle/>
          <a:p>
            <a:pPr algn="ctr" defTabSz="685800">
              <a:defRPr/>
            </a:pPr>
            <a:r>
              <a:rPr lang="es-MX" sz="1350" b="1" kern="0" dirty="0">
                <a:latin typeface="Calibri"/>
              </a:rPr>
              <a:t>RIESGO</a:t>
            </a:r>
            <a:r>
              <a:rPr lang="es-MX" sz="1350" kern="0" dirty="0">
                <a:solidFill>
                  <a:prstClr val="white"/>
                </a:solidFill>
                <a:latin typeface="Calibri"/>
              </a:rPr>
              <a:t> </a:t>
            </a:r>
          </a:p>
        </p:txBody>
      </p:sp>
      <p:sp>
        <p:nvSpPr>
          <p:cNvPr id="84" name="Forma libre 83"/>
          <p:cNvSpPr/>
          <p:nvPr/>
        </p:nvSpPr>
        <p:spPr>
          <a:xfrm>
            <a:off x="1294156" y="3747738"/>
            <a:ext cx="1526830" cy="393604"/>
          </a:xfrm>
          <a:custGeom>
            <a:avLst/>
            <a:gdLst>
              <a:gd name="connsiteX0" fmla="*/ 0 w 4682067"/>
              <a:gd name="connsiteY0" fmla="*/ 0 h 728133"/>
              <a:gd name="connsiteX1" fmla="*/ 76200 w 4682067"/>
              <a:gd name="connsiteY1" fmla="*/ 719667 h 728133"/>
              <a:gd name="connsiteX2" fmla="*/ 4588933 w 4682067"/>
              <a:gd name="connsiteY2" fmla="*/ 728133 h 728133"/>
              <a:gd name="connsiteX3" fmla="*/ 4682067 w 4682067"/>
              <a:gd name="connsiteY3" fmla="*/ 25400 h 728133"/>
              <a:gd name="connsiteX4" fmla="*/ 0 w 4682067"/>
              <a:gd name="connsiteY4" fmla="*/ 0 h 728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2067" h="728133">
                <a:moveTo>
                  <a:pt x="0" y="0"/>
                </a:moveTo>
                <a:lnTo>
                  <a:pt x="76200" y="719667"/>
                </a:lnTo>
                <a:lnTo>
                  <a:pt x="4588933" y="728133"/>
                </a:lnTo>
                <a:lnTo>
                  <a:pt x="4682067" y="25400"/>
                </a:lnTo>
                <a:lnTo>
                  <a:pt x="0" y="0"/>
                </a:lnTo>
                <a:close/>
              </a:path>
            </a:pathLst>
          </a:custGeom>
          <a:solidFill>
            <a:sysClr val="window" lastClr="FFFFFF"/>
          </a:solidFill>
          <a:ln w="25400" cap="flat" cmpd="sng" algn="ctr">
            <a:noFill/>
            <a:prstDash val="solid"/>
          </a:ln>
          <a:effectLst/>
        </p:spPr>
        <p:txBody>
          <a:bodyPr rtlCol="0" anchor="ctr"/>
          <a:lstStyle/>
          <a:p>
            <a:pPr algn="ctr" defTabSz="685800">
              <a:defRPr/>
            </a:pPr>
            <a:r>
              <a:rPr lang="es-MX" sz="1350" b="1" kern="0" dirty="0">
                <a:solidFill>
                  <a:srgbClr val="1F497D">
                    <a:lumMod val="75000"/>
                  </a:srgbClr>
                </a:solidFill>
                <a:latin typeface="Calibri"/>
              </a:rPr>
              <a:t>Donadores remunerados</a:t>
            </a:r>
          </a:p>
        </p:txBody>
      </p:sp>
      <p:grpSp>
        <p:nvGrpSpPr>
          <p:cNvPr id="85" name="Grupo 84"/>
          <p:cNvGrpSpPr/>
          <p:nvPr/>
        </p:nvGrpSpPr>
        <p:grpSpPr>
          <a:xfrm>
            <a:off x="5856911" y="3987384"/>
            <a:ext cx="2128164" cy="1886072"/>
            <a:chOff x="2370667" y="3351637"/>
            <a:chExt cx="4927600" cy="1019386"/>
          </a:xfrm>
        </p:grpSpPr>
        <p:sp>
          <p:nvSpPr>
            <p:cNvPr id="86" name="Forma libre 85"/>
            <p:cNvSpPr/>
            <p:nvPr/>
          </p:nvSpPr>
          <p:spPr>
            <a:xfrm>
              <a:off x="2370667" y="3609023"/>
              <a:ext cx="4927600" cy="762000"/>
            </a:xfrm>
            <a:custGeom>
              <a:avLst/>
              <a:gdLst>
                <a:gd name="connsiteX0" fmla="*/ 0 w 4927600"/>
                <a:gd name="connsiteY0" fmla="*/ 50800 h 762000"/>
                <a:gd name="connsiteX1" fmla="*/ 127000 w 4927600"/>
                <a:gd name="connsiteY1" fmla="*/ 762000 h 762000"/>
                <a:gd name="connsiteX2" fmla="*/ 3090333 w 4927600"/>
                <a:gd name="connsiteY2" fmla="*/ 651933 h 762000"/>
                <a:gd name="connsiteX3" fmla="*/ 4859867 w 4927600"/>
                <a:gd name="connsiteY3" fmla="*/ 762000 h 762000"/>
                <a:gd name="connsiteX4" fmla="*/ 4927600 w 4927600"/>
                <a:gd name="connsiteY4" fmla="*/ 0 h 762000"/>
                <a:gd name="connsiteX5" fmla="*/ 0 w 4927600"/>
                <a:gd name="connsiteY5" fmla="*/ 508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600" h="762000">
                  <a:moveTo>
                    <a:pt x="0" y="50800"/>
                  </a:moveTo>
                  <a:lnTo>
                    <a:pt x="127000" y="762000"/>
                  </a:lnTo>
                  <a:lnTo>
                    <a:pt x="3090333" y="651933"/>
                  </a:lnTo>
                  <a:lnTo>
                    <a:pt x="4859867" y="762000"/>
                  </a:lnTo>
                  <a:lnTo>
                    <a:pt x="4927600" y="0"/>
                  </a:lnTo>
                  <a:lnTo>
                    <a:pt x="0" y="50800"/>
                  </a:lnTo>
                  <a:close/>
                </a:path>
              </a:pathLst>
            </a:custGeom>
            <a:solidFill>
              <a:srgbClr val="CCCCCC"/>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7" name="Forma libre 86"/>
            <p:cNvSpPr/>
            <p:nvPr/>
          </p:nvSpPr>
          <p:spPr>
            <a:xfrm>
              <a:off x="2370667" y="3509963"/>
              <a:ext cx="4461933" cy="702734"/>
            </a:xfrm>
            <a:custGeom>
              <a:avLst/>
              <a:gdLst>
                <a:gd name="connsiteX0" fmla="*/ 228600 w 4461933"/>
                <a:gd name="connsiteY0" fmla="*/ 0 h 702734"/>
                <a:gd name="connsiteX1" fmla="*/ 0 w 4461933"/>
                <a:gd name="connsiteY1" fmla="*/ 0 h 702734"/>
                <a:gd name="connsiteX2" fmla="*/ 152400 w 4461933"/>
                <a:gd name="connsiteY2" fmla="*/ 702734 h 702734"/>
                <a:gd name="connsiteX3" fmla="*/ 4461933 w 4461933"/>
                <a:gd name="connsiteY3" fmla="*/ 524934 h 702734"/>
                <a:gd name="connsiteX4" fmla="*/ 228600 w 4461933"/>
                <a:gd name="connsiteY4" fmla="*/ 0 h 70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933" h="702734">
                  <a:moveTo>
                    <a:pt x="228600" y="0"/>
                  </a:moveTo>
                  <a:lnTo>
                    <a:pt x="0" y="0"/>
                  </a:lnTo>
                  <a:lnTo>
                    <a:pt x="152400" y="702734"/>
                  </a:lnTo>
                  <a:lnTo>
                    <a:pt x="4461933" y="524934"/>
                  </a:lnTo>
                  <a:lnTo>
                    <a:pt x="228600" y="0"/>
                  </a:lnTo>
                  <a:close/>
                </a:path>
              </a:pathLst>
            </a:custGeom>
            <a:solidFill>
              <a:srgbClr val="0199CA"/>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8" name="Forma libre 87"/>
            <p:cNvSpPr/>
            <p:nvPr/>
          </p:nvSpPr>
          <p:spPr>
            <a:xfrm>
              <a:off x="4122208" y="3516948"/>
              <a:ext cx="3039534" cy="711200"/>
            </a:xfrm>
            <a:custGeom>
              <a:avLst/>
              <a:gdLst>
                <a:gd name="connsiteX0" fmla="*/ 0 w 3039534"/>
                <a:gd name="connsiteY0" fmla="*/ 635000 h 711200"/>
                <a:gd name="connsiteX1" fmla="*/ 2929467 w 3039534"/>
                <a:gd name="connsiteY1" fmla="*/ 711200 h 711200"/>
                <a:gd name="connsiteX2" fmla="*/ 3039534 w 3039534"/>
                <a:gd name="connsiteY2" fmla="*/ 0 h 711200"/>
                <a:gd name="connsiteX3" fmla="*/ 2675467 w 3039534"/>
                <a:gd name="connsiteY3" fmla="*/ 16933 h 711200"/>
                <a:gd name="connsiteX4" fmla="*/ 0 w 3039534"/>
                <a:gd name="connsiteY4" fmla="*/ 635000 h 7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534" h="711200">
                  <a:moveTo>
                    <a:pt x="0" y="635000"/>
                  </a:moveTo>
                  <a:lnTo>
                    <a:pt x="2929467" y="711200"/>
                  </a:lnTo>
                  <a:lnTo>
                    <a:pt x="3039534" y="0"/>
                  </a:lnTo>
                  <a:lnTo>
                    <a:pt x="2675467" y="16933"/>
                  </a:lnTo>
                  <a:lnTo>
                    <a:pt x="0" y="635000"/>
                  </a:lnTo>
                  <a:close/>
                </a:path>
              </a:pathLst>
            </a:custGeom>
            <a:solidFill>
              <a:srgbClr val="05537E"/>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9" name="Forma libre 88"/>
            <p:cNvSpPr/>
            <p:nvPr/>
          </p:nvSpPr>
          <p:spPr>
            <a:xfrm>
              <a:off x="2446867" y="3351637"/>
              <a:ext cx="4775200" cy="762000"/>
            </a:xfrm>
            <a:custGeom>
              <a:avLst/>
              <a:gdLst>
                <a:gd name="connsiteX0" fmla="*/ 220133 w 4775200"/>
                <a:gd name="connsiteY0" fmla="*/ 0 h 762000"/>
                <a:gd name="connsiteX1" fmla="*/ 0 w 4775200"/>
                <a:gd name="connsiteY1" fmla="*/ 762000 h 762000"/>
                <a:gd name="connsiteX2" fmla="*/ 4775200 w 4775200"/>
                <a:gd name="connsiteY2" fmla="*/ 677334 h 762000"/>
                <a:gd name="connsiteX3" fmla="*/ 4512733 w 4775200"/>
                <a:gd name="connsiteY3" fmla="*/ 42334 h 762000"/>
                <a:gd name="connsiteX4" fmla="*/ 220133 w 47752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200" h="762000">
                  <a:moveTo>
                    <a:pt x="220133" y="0"/>
                  </a:moveTo>
                  <a:lnTo>
                    <a:pt x="0" y="762000"/>
                  </a:lnTo>
                  <a:lnTo>
                    <a:pt x="4775200" y="677334"/>
                  </a:lnTo>
                  <a:lnTo>
                    <a:pt x="4512733" y="42334"/>
                  </a:lnTo>
                  <a:lnTo>
                    <a:pt x="220133" y="0"/>
                  </a:lnTo>
                  <a:close/>
                </a:path>
              </a:pathLst>
            </a:custGeom>
            <a:solidFill>
              <a:srgbClr val="FEFEFE"/>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grpSp>
      <p:sp>
        <p:nvSpPr>
          <p:cNvPr id="90" name="CuadroTexto 89"/>
          <p:cNvSpPr txBox="1"/>
          <p:nvPr/>
        </p:nvSpPr>
        <p:spPr>
          <a:xfrm>
            <a:off x="6590692" y="3307030"/>
            <a:ext cx="1859371" cy="507831"/>
          </a:xfrm>
          <a:prstGeom prst="rect">
            <a:avLst/>
          </a:prstGeom>
          <a:noFill/>
        </p:spPr>
        <p:txBody>
          <a:bodyPr wrap="square" rtlCol="0">
            <a:spAutoFit/>
          </a:bodyPr>
          <a:lstStyle/>
          <a:p>
            <a:pPr algn="ctr" defTabSz="685800">
              <a:defRPr/>
            </a:pPr>
            <a:r>
              <a:rPr lang="es-MX" sz="1350" b="1" u="sng" kern="0" dirty="0">
                <a:solidFill>
                  <a:prstClr val="black"/>
                </a:solidFill>
              </a:rPr>
              <a:t>Obstáculos para los donadores altruistas:</a:t>
            </a:r>
          </a:p>
        </p:txBody>
      </p:sp>
      <p:sp>
        <p:nvSpPr>
          <p:cNvPr id="91" name="CuadroTexto 90"/>
          <p:cNvSpPr txBox="1"/>
          <p:nvPr/>
        </p:nvSpPr>
        <p:spPr>
          <a:xfrm>
            <a:off x="5839812" y="4164951"/>
            <a:ext cx="2006369" cy="923330"/>
          </a:xfrm>
          <a:prstGeom prst="rect">
            <a:avLst/>
          </a:prstGeom>
          <a:noFill/>
        </p:spPr>
        <p:txBody>
          <a:bodyPr wrap="square" rtlCol="0">
            <a:spAutoFit/>
          </a:bodyPr>
          <a:lstStyle/>
          <a:p>
            <a:pPr algn="ctr" defTabSz="685800">
              <a:defRPr/>
            </a:pPr>
            <a:r>
              <a:rPr lang="es-MX" sz="1350" kern="0" dirty="0">
                <a:solidFill>
                  <a:prstClr val="black"/>
                </a:solidFill>
              </a:rPr>
              <a:t>B.S. dentro del hospital, difícil acceso, reparto de fichas, sin horario amplio de atención</a:t>
            </a:r>
          </a:p>
        </p:txBody>
      </p:sp>
      <p:sp>
        <p:nvSpPr>
          <p:cNvPr id="92" name="Rectángulo 91"/>
          <p:cNvSpPr/>
          <p:nvPr/>
        </p:nvSpPr>
        <p:spPr>
          <a:xfrm>
            <a:off x="3446859" y="3709924"/>
            <a:ext cx="1764230" cy="64077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r>
              <a:rPr lang="es-MX" sz="1350" kern="0" dirty="0">
                <a:solidFill>
                  <a:prstClr val="white"/>
                </a:solidFill>
                <a:latin typeface="Calibri"/>
              </a:rPr>
              <a:t>Los donantes mienten en la entrevista clínica por cubrir el requisito</a:t>
            </a:r>
          </a:p>
        </p:txBody>
      </p:sp>
      <p:sp>
        <p:nvSpPr>
          <p:cNvPr id="93" name="Rectángulo 92"/>
          <p:cNvSpPr/>
          <p:nvPr/>
        </p:nvSpPr>
        <p:spPr>
          <a:xfrm>
            <a:off x="3451480" y="4542814"/>
            <a:ext cx="1764230" cy="467336"/>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r>
              <a:rPr lang="es-MX" sz="1050" kern="0" dirty="0">
                <a:solidFill>
                  <a:prstClr val="white"/>
                </a:solidFill>
                <a:latin typeface="Calibri"/>
              </a:rPr>
              <a:t>Mayor probabilidad de periodo de ventana en el donante</a:t>
            </a:r>
          </a:p>
        </p:txBody>
      </p:sp>
      <p:sp>
        <p:nvSpPr>
          <p:cNvPr id="94" name="Rectángulo 93"/>
          <p:cNvSpPr/>
          <p:nvPr/>
        </p:nvSpPr>
        <p:spPr>
          <a:xfrm>
            <a:off x="3446859" y="5229807"/>
            <a:ext cx="1764230" cy="348973"/>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p:spPr>
        <p:txBody>
          <a:bodyPr rtlCol="0" anchor="ctr"/>
          <a:lstStyle/>
          <a:p>
            <a:pPr algn="ctr" defTabSz="685800">
              <a:defRPr/>
            </a:pPr>
            <a:r>
              <a:rPr lang="es-MX" sz="1200" kern="0" dirty="0">
                <a:solidFill>
                  <a:prstClr val="white"/>
                </a:solidFill>
                <a:latin typeface="Calibri"/>
              </a:rPr>
              <a:t>Causas de rechazo fuera de la norma</a:t>
            </a:r>
          </a:p>
        </p:txBody>
      </p:sp>
      <p:cxnSp>
        <p:nvCxnSpPr>
          <p:cNvPr id="95" name="Conector recto de flecha 94"/>
          <p:cNvCxnSpPr>
            <a:stCxn id="92" idx="2"/>
            <a:endCxn id="93" idx="0"/>
          </p:cNvCxnSpPr>
          <p:nvPr/>
        </p:nvCxnSpPr>
        <p:spPr>
          <a:xfrm>
            <a:off x="4328973" y="4350695"/>
            <a:ext cx="4622" cy="192119"/>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cxnSp>
        <p:nvCxnSpPr>
          <p:cNvPr id="96" name="Conector recto de flecha 95"/>
          <p:cNvCxnSpPr/>
          <p:nvPr/>
        </p:nvCxnSpPr>
        <p:spPr>
          <a:xfrm>
            <a:off x="4328971" y="5019078"/>
            <a:ext cx="4622" cy="192120"/>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2582979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10891" y="1465659"/>
            <a:ext cx="6883400" cy="4184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69" name="CuadroTexto 68"/>
          <p:cNvSpPr txBox="1"/>
          <p:nvPr/>
        </p:nvSpPr>
        <p:spPr>
          <a:xfrm>
            <a:off x="1913963" y="1619800"/>
            <a:ext cx="5346594" cy="507831"/>
          </a:xfrm>
          <a:prstGeom prst="rect">
            <a:avLst/>
          </a:prstGeom>
          <a:gradFill flip="none" rotWithShape="1">
            <a:gsLst>
              <a:gs pos="0">
                <a:srgbClr val="8064A2">
                  <a:lumMod val="40000"/>
                  <a:lumOff val="60000"/>
                </a:srgbClr>
              </a:gs>
              <a:gs pos="18000">
                <a:sysClr val="window" lastClr="FFFFFF"/>
              </a:gs>
            </a:gsLst>
            <a:lin ang="10800000" scaled="1"/>
            <a:tileRect/>
          </a:gradFill>
          <a:ln w="57150">
            <a:solidFill>
              <a:srgbClr val="7030A0"/>
            </a:solidFill>
          </a:ln>
        </p:spPr>
        <p:txBody>
          <a:bodyPr wrap="square" rtlCol="0">
            <a:spAutoFit/>
          </a:bodyPr>
          <a:lstStyle/>
          <a:p>
            <a:pPr algn="ctr" defTabSz="685800">
              <a:defRPr/>
            </a:pPr>
            <a:r>
              <a:rPr lang="es-MX" sz="1350" b="1" kern="0" dirty="0">
                <a:solidFill>
                  <a:srgbClr val="FF0000"/>
                </a:solidFill>
              </a:rPr>
              <a:t>PROPUESTA: ESQUEMA DE DONACIÓN ALTRUISTA </a:t>
            </a:r>
          </a:p>
          <a:p>
            <a:pPr algn="ctr" defTabSz="685800">
              <a:defRPr/>
            </a:pPr>
            <a:r>
              <a:rPr lang="es-MX" sz="1350" b="1" kern="0" dirty="0">
                <a:solidFill>
                  <a:srgbClr val="FF0000"/>
                </a:solidFill>
              </a:rPr>
              <a:t>Y DE REPETICIÓN</a:t>
            </a:r>
          </a:p>
        </p:txBody>
      </p:sp>
      <p:grpSp>
        <p:nvGrpSpPr>
          <p:cNvPr id="70" name="Grupo 69"/>
          <p:cNvGrpSpPr/>
          <p:nvPr/>
        </p:nvGrpSpPr>
        <p:grpSpPr>
          <a:xfrm>
            <a:off x="1439653" y="2257103"/>
            <a:ext cx="3294366" cy="739852"/>
            <a:chOff x="2298700" y="4906073"/>
            <a:chExt cx="5140325" cy="1063827"/>
          </a:xfrm>
        </p:grpSpPr>
        <p:sp>
          <p:nvSpPr>
            <p:cNvPr id="71" name="Forma libre 70"/>
            <p:cNvSpPr/>
            <p:nvPr/>
          </p:nvSpPr>
          <p:spPr>
            <a:xfrm>
              <a:off x="2298700" y="5250233"/>
              <a:ext cx="5139267" cy="719667"/>
            </a:xfrm>
            <a:custGeom>
              <a:avLst/>
              <a:gdLst>
                <a:gd name="connsiteX0" fmla="*/ 592667 w 5139267"/>
                <a:gd name="connsiteY0" fmla="*/ 67734 h 719667"/>
                <a:gd name="connsiteX1" fmla="*/ 0 w 5139267"/>
                <a:gd name="connsiteY1" fmla="*/ 67734 h 719667"/>
                <a:gd name="connsiteX2" fmla="*/ 169333 w 5139267"/>
                <a:gd name="connsiteY2" fmla="*/ 262467 h 719667"/>
                <a:gd name="connsiteX3" fmla="*/ 50800 w 5139267"/>
                <a:gd name="connsiteY3" fmla="*/ 660400 h 719667"/>
                <a:gd name="connsiteX4" fmla="*/ 1905000 w 5139267"/>
                <a:gd name="connsiteY4" fmla="*/ 558800 h 719667"/>
                <a:gd name="connsiteX5" fmla="*/ 5080000 w 5139267"/>
                <a:gd name="connsiteY5" fmla="*/ 719667 h 719667"/>
                <a:gd name="connsiteX6" fmla="*/ 4995333 w 5139267"/>
                <a:gd name="connsiteY6" fmla="*/ 499534 h 719667"/>
                <a:gd name="connsiteX7" fmla="*/ 5130800 w 5139267"/>
                <a:gd name="connsiteY7" fmla="*/ 482600 h 719667"/>
                <a:gd name="connsiteX8" fmla="*/ 5046133 w 5139267"/>
                <a:gd name="connsiteY8" fmla="*/ 270934 h 719667"/>
                <a:gd name="connsiteX9" fmla="*/ 5139267 w 5139267"/>
                <a:gd name="connsiteY9" fmla="*/ 0 h 719667"/>
                <a:gd name="connsiteX10" fmla="*/ 592667 w 5139267"/>
                <a:gd name="connsiteY10" fmla="*/ 67734 h 71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267" h="719667">
                  <a:moveTo>
                    <a:pt x="592667" y="67734"/>
                  </a:moveTo>
                  <a:lnTo>
                    <a:pt x="0" y="67734"/>
                  </a:lnTo>
                  <a:lnTo>
                    <a:pt x="169333" y="262467"/>
                  </a:lnTo>
                  <a:lnTo>
                    <a:pt x="50800" y="660400"/>
                  </a:lnTo>
                  <a:lnTo>
                    <a:pt x="1905000" y="558800"/>
                  </a:lnTo>
                  <a:lnTo>
                    <a:pt x="5080000" y="719667"/>
                  </a:lnTo>
                  <a:lnTo>
                    <a:pt x="4995333" y="499534"/>
                  </a:lnTo>
                  <a:lnTo>
                    <a:pt x="5130800" y="482600"/>
                  </a:lnTo>
                  <a:lnTo>
                    <a:pt x="5046133" y="270934"/>
                  </a:lnTo>
                  <a:lnTo>
                    <a:pt x="5139267" y="0"/>
                  </a:lnTo>
                  <a:lnTo>
                    <a:pt x="592667" y="67734"/>
                  </a:lnTo>
                  <a:close/>
                </a:path>
              </a:pathLst>
            </a:custGeom>
            <a:solidFill>
              <a:srgbClr val="CCCCCC"/>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2" name="Forma libre 71"/>
            <p:cNvSpPr/>
            <p:nvPr/>
          </p:nvSpPr>
          <p:spPr>
            <a:xfrm>
              <a:off x="2397124" y="5275576"/>
              <a:ext cx="5012267" cy="609600"/>
            </a:xfrm>
            <a:custGeom>
              <a:avLst/>
              <a:gdLst>
                <a:gd name="connsiteX0" fmla="*/ 0 w 5012267"/>
                <a:gd name="connsiteY0" fmla="*/ 8467 h 609600"/>
                <a:gd name="connsiteX1" fmla="*/ 279400 w 5012267"/>
                <a:gd name="connsiteY1" fmla="*/ 474133 h 609600"/>
                <a:gd name="connsiteX2" fmla="*/ 4944533 w 5012267"/>
                <a:gd name="connsiteY2" fmla="*/ 609600 h 609600"/>
                <a:gd name="connsiteX3" fmla="*/ 5012267 w 5012267"/>
                <a:gd name="connsiteY3" fmla="*/ 0 h 609600"/>
                <a:gd name="connsiteX4" fmla="*/ 0 w 5012267"/>
                <a:gd name="connsiteY4" fmla="*/ 8467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2267" h="609600">
                  <a:moveTo>
                    <a:pt x="0" y="8467"/>
                  </a:moveTo>
                  <a:lnTo>
                    <a:pt x="279400" y="474133"/>
                  </a:lnTo>
                  <a:lnTo>
                    <a:pt x="4944533" y="609600"/>
                  </a:lnTo>
                  <a:lnTo>
                    <a:pt x="5012267" y="0"/>
                  </a:lnTo>
                  <a:lnTo>
                    <a:pt x="0" y="8467"/>
                  </a:lnTo>
                  <a:close/>
                </a:path>
              </a:pathLst>
            </a:custGeom>
            <a:solidFill>
              <a:srgbClr val="E44856"/>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3" name="Forma libre 72"/>
            <p:cNvSpPr/>
            <p:nvPr/>
          </p:nvSpPr>
          <p:spPr>
            <a:xfrm>
              <a:off x="2367491" y="5169639"/>
              <a:ext cx="5071534" cy="601133"/>
            </a:xfrm>
            <a:custGeom>
              <a:avLst/>
              <a:gdLst>
                <a:gd name="connsiteX0" fmla="*/ 4902200 w 5071534"/>
                <a:gd name="connsiteY0" fmla="*/ 8467 h 601133"/>
                <a:gd name="connsiteX1" fmla="*/ 5071534 w 5071534"/>
                <a:gd name="connsiteY1" fmla="*/ 550333 h 601133"/>
                <a:gd name="connsiteX2" fmla="*/ 0 w 5071534"/>
                <a:gd name="connsiteY2" fmla="*/ 601133 h 601133"/>
                <a:gd name="connsiteX3" fmla="*/ 237067 w 5071534"/>
                <a:gd name="connsiteY3" fmla="*/ 0 h 601133"/>
                <a:gd name="connsiteX4" fmla="*/ 4902200 w 5071534"/>
                <a:gd name="connsiteY4" fmla="*/ 8467 h 60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534" h="601133">
                  <a:moveTo>
                    <a:pt x="4902200" y="8467"/>
                  </a:moveTo>
                  <a:lnTo>
                    <a:pt x="5071534" y="550333"/>
                  </a:lnTo>
                  <a:lnTo>
                    <a:pt x="0" y="601133"/>
                  </a:lnTo>
                  <a:lnTo>
                    <a:pt x="237067" y="0"/>
                  </a:lnTo>
                  <a:lnTo>
                    <a:pt x="4902200" y="8467"/>
                  </a:lnTo>
                  <a:close/>
                </a:path>
              </a:pathLst>
            </a:custGeom>
            <a:solidFill>
              <a:srgbClr val="055483"/>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4" name="Forma libre 73"/>
            <p:cNvSpPr/>
            <p:nvPr/>
          </p:nvSpPr>
          <p:spPr>
            <a:xfrm>
              <a:off x="2438575" y="4906073"/>
              <a:ext cx="4851400" cy="902139"/>
            </a:xfrm>
            <a:custGeom>
              <a:avLst/>
              <a:gdLst>
                <a:gd name="connsiteX0" fmla="*/ 0 w 4851400"/>
                <a:gd name="connsiteY0" fmla="*/ 16933 h 711200"/>
                <a:gd name="connsiteX1" fmla="*/ 67733 w 4851400"/>
                <a:gd name="connsiteY1" fmla="*/ 711200 h 711200"/>
                <a:gd name="connsiteX2" fmla="*/ 4792133 w 4851400"/>
                <a:gd name="connsiteY2" fmla="*/ 685800 h 711200"/>
                <a:gd name="connsiteX3" fmla="*/ 4851400 w 4851400"/>
                <a:gd name="connsiteY3" fmla="*/ 0 h 711200"/>
                <a:gd name="connsiteX4" fmla="*/ 0 w 4851400"/>
                <a:gd name="connsiteY4" fmla="*/ 16933 h 7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400" h="711200">
                  <a:moveTo>
                    <a:pt x="0" y="16933"/>
                  </a:moveTo>
                  <a:lnTo>
                    <a:pt x="67733" y="711200"/>
                  </a:lnTo>
                  <a:lnTo>
                    <a:pt x="4792133" y="685800"/>
                  </a:lnTo>
                  <a:lnTo>
                    <a:pt x="4851400" y="0"/>
                  </a:lnTo>
                  <a:lnTo>
                    <a:pt x="0" y="16933"/>
                  </a:lnTo>
                  <a:close/>
                </a:path>
              </a:pathLst>
            </a:custGeom>
            <a:solidFill>
              <a:sysClr val="window" lastClr="FFFFFF"/>
            </a:solidFill>
            <a:ln w="25400" cap="flat" cmpd="sng" algn="ctr">
              <a:noFill/>
              <a:prstDash val="solid"/>
            </a:ln>
            <a:effectLst/>
          </p:spPr>
          <p:txBody>
            <a:bodyPr rtlCol="0" anchor="ctr"/>
            <a:lstStyle/>
            <a:p>
              <a:pPr algn="ctr" defTabSz="685800">
                <a:defRPr/>
              </a:pPr>
              <a:r>
                <a:rPr lang="es-MX" sz="1400" b="1" kern="0" dirty="0">
                  <a:solidFill>
                    <a:srgbClr val="1F497D">
                      <a:lumMod val="75000"/>
                    </a:srgbClr>
                  </a:solidFill>
                  <a:latin typeface="Calibri"/>
                </a:rPr>
                <a:t>Programa de reclutamiento y retención de donadores altruistas dentro del banco de sangre</a:t>
              </a:r>
            </a:p>
          </p:txBody>
        </p:sp>
      </p:grpSp>
      <p:sp>
        <p:nvSpPr>
          <p:cNvPr id="75" name="Flecha derecha 74"/>
          <p:cNvSpPr/>
          <p:nvPr/>
        </p:nvSpPr>
        <p:spPr>
          <a:xfrm>
            <a:off x="4842030" y="2440402"/>
            <a:ext cx="405045" cy="322085"/>
          </a:xfrm>
          <a:prstGeom prst="rightArrow">
            <a:avLst/>
          </a:prstGeom>
          <a:gradFill flip="none" rotWithShape="1">
            <a:gsLst>
              <a:gs pos="0">
                <a:srgbClr val="00B0F0"/>
              </a:gs>
              <a:gs pos="50000">
                <a:srgbClr val="00B0F0">
                  <a:shade val="67500"/>
                  <a:satMod val="115000"/>
                </a:srgbClr>
              </a:gs>
              <a:gs pos="100000">
                <a:srgbClr val="00B0F0">
                  <a:shade val="100000"/>
                  <a:satMod val="115000"/>
                </a:srgbClr>
              </a:gs>
            </a:gsLst>
            <a:path path="circle">
              <a:fillToRect r="100000" b="100000"/>
            </a:path>
            <a:tileRect l="-100000" t="-100000"/>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6" name="CuadroTexto 75"/>
          <p:cNvSpPr txBox="1"/>
          <p:nvPr/>
        </p:nvSpPr>
        <p:spPr>
          <a:xfrm>
            <a:off x="5888087" y="2204295"/>
            <a:ext cx="1728192" cy="507831"/>
          </a:xfrm>
          <a:prstGeom prst="rect">
            <a:avLst/>
          </a:prstGeom>
          <a:solidFill>
            <a:sysClr val="window" lastClr="FFFFFF"/>
          </a:solidFill>
          <a:ln w="28575">
            <a:solidFill>
              <a:srgbClr val="FF0000"/>
            </a:solidFill>
            <a:prstDash val="sysDash"/>
          </a:ln>
        </p:spPr>
        <p:txBody>
          <a:bodyPr wrap="square" rtlCol="0">
            <a:spAutoFit/>
          </a:bodyPr>
          <a:lstStyle/>
          <a:p>
            <a:pPr algn="ctr" defTabSz="685800">
              <a:defRPr/>
            </a:pPr>
            <a:r>
              <a:rPr lang="es-MX" sz="1350" b="1" kern="0" dirty="0">
                <a:solidFill>
                  <a:srgbClr val="FF0000"/>
                </a:solidFill>
              </a:rPr>
              <a:t>Trabajo social como factor de cambio</a:t>
            </a:r>
          </a:p>
        </p:txBody>
      </p:sp>
      <p:sp>
        <p:nvSpPr>
          <p:cNvPr id="77" name="Flecha derecha 76"/>
          <p:cNvSpPr/>
          <p:nvPr/>
        </p:nvSpPr>
        <p:spPr>
          <a:xfrm rot="5400000">
            <a:off x="6218029" y="2818391"/>
            <a:ext cx="202523" cy="269054"/>
          </a:xfrm>
          <a:prstGeom prst="rightArrow">
            <a:avLst/>
          </a:prstGeom>
          <a:gradFill flip="none" rotWithShape="1">
            <a:gsLst>
              <a:gs pos="0">
                <a:srgbClr val="00B0F0"/>
              </a:gs>
              <a:gs pos="50000">
                <a:srgbClr val="00B0F0">
                  <a:shade val="67500"/>
                  <a:satMod val="115000"/>
                </a:srgbClr>
              </a:gs>
              <a:gs pos="100000">
                <a:srgbClr val="00B0F0">
                  <a:shade val="100000"/>
                  <a:satMod val="115000"/>
                </a:srgbClr>
              </a:gs>
            </a:gsLst>
            <a:path path="circle">
              <a:fillToRect r="100000" b="100000"/>
            </a:path>
            <a:tileRect l="-100000" t="-100000"/>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78" name="Rectángulo redondeado 77"/>
          <p:cNvSpPr/>
          <p:nvPr/>
        </p:nvSpPr>
        <p:spPr>
          <a:xfrm>
            <a:off x="2154219" y="5111029"/>
            <a:ext cx="4968552" cy="519356"/>
          </a:xfrm>
          <a:prstGeom prst="roundRect">
            <a:avLst/>
          </a:prstGeom>
          <a:pattFill prst="pct10">
            <a:fgClr>
              <a:srgbClr val="8064A2">
                <a:lumMod val="40000"/>
                <a:lumOff val="60000"/>
              </a:srgbClr>
            </a:fgClr>
            <a:bgClr>
              <a:sysClr val="window" lastClr="FFFFFF"/>
            </a:bgClr>
          </a:pattFill>
          <a:ln w="38100">
            <a:solidFill>
              <a:sysClr val="window" lastClr="FFFFFF">
                <a:lumMod val="50000"/>
              </a:sysClr>
            </a:solidFill>
            <a:prstDash val="sysDot"/>
          </a:ln>
          <a:effectLst>
            <a:outerShdw blurRad="40000" dist="23000" dir="5400000" rotWithShape="0">
              <a:srgbClr val="000000">
                <a:alpha val="35000"/>
              </a:srgbClr>
            </a:outerShdw>
          </a:effectLst>
        </p:spPr>
        <p:txBody>
          <a:bodyPr rtlCol="0" anchor="ctr"/>
          <a:lstStyle/>
          <a:p>
            <a:pPr algn="ctr" defTabSz="685800">
              <a:defRPr/>
            </a:pPr>
            <a:r>
              <a:rPr lang="es-MX" sz="1600" b="1" kern="0" dirty="0">
                <a:solidFill>
                  <a:srgbClr val="C00000"/>
                </a:solidFill>
                <a:latin typeface="Calibri"/>
              </a:rPr>
              <a:t>Crear conciencia social sobre la necesidad de la donación altruista de sangre</a:t>
            </a:r>
          </a:p>
        </p:txBody>
      </p:sp>
      <p:sp>
        <p:nvSpPr>
          <p:cNvPr id="79" name="Flecha derecha 78"/>
          <p:cNvSpPr/>
          <p:nvPr/>
        </p:nvSpPr>
        <p:spPr>
          <a:xfrm rot="5400000">
            <a:off x="6225445" y="3794619"/>
            <a:ext cx="202523" cy="269054"/>
          </a:xfrm>
          <a:prstGeom prst="rightArrow">
            <a:avLst/>
          </a:prstGeom>
          <a:gradFill flip="none" rotWithShape="1">
            <a:gsLst>
              <a:gs pos="0">
                <a:srgbClr val="00B0F0"/>
              </a:gs>
              <a:gs pos="50000">
                <a:srgbClr val="00B0F0">
                  <a:shade val="67500"/>
                  <a:satMod val="115000"/>
                </a:srgbClr>
              </a:gs>
              <a:gs pos="100000">
                <a:srgbClr val="00B0F0">
                  <a:shade val="100000"/>
                  <a:satMod val="115000"/>
                </a:srgbClr>
              </a:gs>
            </a:gsLst>
            <a:path path="circle">
              <a:fillToRect r="100000" b="100000"/>
            </a:path>
            <a:tileRect l="-100000" t="-100000"/>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0" name="Flecha derecha 79"/>
          <p:cNvSpPr/>
          <p:nvPr/>
        </p:nvSpPr>
        <p:spPr>
          <a:xfrm>
            <a:off x="4382979" y="4294727"/>
            <a:ext cx="864096" cy="295403"/>
          </a:xfrm>
          <a:prstGeom prst="rightArrow">
            <a:avLst/>
          </a:prstGeom>
          <a:gradFill flip="none" rotWithShape="1">
            <a:gsLst>
              <a:gs pos="0">
                <a:srgbClr val="00B0F0"/>
              </a:gs>
              <a:gs pos="50000">
                <a:srgbClr val="00B0F0">
                  <a:shade val="67500"/>
                  <a:satMod val="115000"/>
                </a:srgbClr>
              </a:gs>
              <a:gs pos="100000">
                <a:srgbClr val="00B0F0">
                  <a:shade val="100000"/>
                  <a:satMod val="115000"/>
                </a:srgbClr>
              </a:gs>
            </a:gsLst>
            <a:path path="circle">
              <a:fillToRect r="100000" b="100000"/>
            </a:path>
            <a:tileRect l="-100000" t="-100000"/>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1" name="Flecha derecha 80"/>
          <p:cNvSpPr/>
          <p:nvPr/>
        </p:nvSpPr>
        <p:spPr>
          <a:xfrm>
            <a:off x="2920018" y="3327389"/>
            <a:ext cx="405045" cy="322085"/>
          </a:xfrm>
          <a:prstGeom prst="rightArrow">
            <a:avLst/>
          </a:prstGeom>
          <a:gradFill flip="none" rotWithShape="1">
            <a:gsLst>
              <a:gs pos="0">
                <a:srgbClr val="00B0F0"/>
              </a:gs>
              <a:gs pos="50000">
                <a:srgbClr val="00B0F0">
                  <a:shade val="67500"/>
                  <a:satMod val="115000"/>
                </a:srgbClr>
              </a:gs>
              <a:gs pos="100000">
                <a:srgbClr val="00B0F0">
                  <a:shade val="100000"/>
                  <a:satMod val="115000"/>
                </a:srgbClr>
              </a:gs>
            </a:gsLst>
            <a:path path="circle">
              <a:fillToRect r="100000" b="100000"/>
            </a:path>
            <a:tileRect l="-100000" t="-100000"/>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2" name="CuadroTexto 81"/>
          <p:cNvSpPr txBox="1"/>
          <p:nvPr/>
        </p:nvSpPr>
        <p:spPr>
          <a:xfrm>
            <a:off x="3399093" y="3057389"/>
            <a:ext cx="1658961" cy="900246"/>
          </a:xfrm>
          <a:prstGeom prst="rect">
            <a:avLst/>
          </a:prstGeom>
          <a:solidFill>
            <a:sysClr val="window" lastClr="FFFFFF"/>
          </a:solidFill>
          <a:ln w="28575">
            <a:solidFill>
              <a:srgbClr val="00B050"/>
            </a:solidFill>
            <a:prstDash val="sysDot"/>
          </a:ln>
        </p:spPr>
        <p:txBody>
          <a:bodyPr wrap="square" rtlCol="0">
            <a:spAutoFit/>
          </a:bodyPr>
          <a:lstStyle/>
          <a:p>
            <a:pPr algn="ctr" defTabSz="685800">
              <a:defRPr/>
            </a:pPr>
            <a:r>
              <a:rPr lang="es-MX" sz="1050" kern="0" dirty="0">
                <a:solidFill>
                  <a:prstClr val="black"/>
                </a:solidFill>
              </a:rPr>
              <a:t>A través del </a:t>
            </a:r>
            <a:r>
              <a:rPr lang="es-MX" sz="1050" b="1" kern="0" dirty="0">
                <a:solidFill>
                  <a:srgbClr val="FF0000"/>
                </a:solidFill>
              </a:rPr>
              <a:t>Comité de Medicina Transfusional</a:t>
            </a:r>
            <a:r>
              <a:rPr lang="es-MX" sz="1050" kern="0" dirty="0">
                <a:solidFill>
                  <a:prstClr val="black"/>
                </a:solidFill>
              </a:rPr>
              <a:t>:</a:t>
            </a:r>
          </a:p>
          <a:p>
            <a:pPr algn="ctr" defTabSz="685800">
              <a:defRPr/>
            </a:pPr>
            <a:r>
              <a:rPr lang="es-MX" sz="1050" kern="0" dirty="0">
                <a:solidFill>
                  <a:prstClr val="black"/>
                </a:solidFill>
              </a:rPr>
              <a:t>Guías de uso clínico de sangre y hemocomponentes</a:t>
            </a:r>
          </a:p>
        </p:txBody>
      </p:sp>
      <p:grpSp>
        <p:nvGrpSpPr>
          <p:cNvPr id="83" name="Grupo 82"/>
          <p:cNvGrpSpPr/>
          <p:nvPr/>
        </p:nvGrpSpPr>
        <p:grpSpPr>
          <a:xfrm>
            <a:off x="1247873" y="2828389"/>
            <a:ext cx="1731591" cy="1166743"/>
            <a:chOff x="3191532" y="1220805"/>
            <a:chExt cx="2485554" cy="1702949"/>
          </a:xfrm>
        </p:grpSpPr>
        <p:sp>
          <p:nvSpPr>
            <p:cNvPr id="84" name="Hexágono 83"/>
            <p:cNvSpPr/>
            <p:nvPr/>
          </p:nvSpPr>
          <p:spPr>
            <a:xfrm>
              <a:off x="3191532" y="1472457"/>
              <a:ext cx="2485554" cy="1451297"/>
            </a:xfrm>
            <a:prstGeom prst="hexagon">
              <a:avLst/>
            </a:prstGeom>
            <a:gradFill flip="none" rotWithShape="1">
              <a:gsLst>
                <a:gs pos="0">
                  <a:sysClr val="window" lastClr="FFFFFF">
                    <a:lumMod val="95000"/>
                  </a:sysClr>
                </a:gs>
                <a:gs pos="91150">
                  <a:srgbClr val="DCE5E4">
                    <a:shade val="100000"/>
                    <a:satMod val="115000"/>
                  </a:srgbClr>
                </a:gs>
                <a:gs pos="46000">
                  <a:srgbClr val="DCE5E4">
                    <a:shade val="67500"/>
                    <a:satMod val="115000"/>
                  </a:srgbClr>
                </a:gs>
                <a:gs pos="66000">
                  <a:srgbClr val="DCE5E4">
                    <a:shade val="100000"/>
                    <a:satMod val="115000"/>
                  </a:srgbClr>
                </a:gs>
              </a:gsLst>
              <a:lin ang="810000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5" name="Hexágono 84"/>
            <p:cNvSpPr/>
            <p:nvPr/>
          </p:nvSpPr>
          <p:spPr>
            <a:xfrm>
              <a:off x="3264187" y="1558199"/>
              <a:ext cx="2340245" cy="1299669"/>
            </a:xfrm>
            <a:prstGeom prst="hexagon">
              <a:avLst>
                <a:gd name="adj" fmla="val 30000"/>
                <a:gd name="vf" fmla="val 115470"/>
              </a:avLst>
            </a:prstGeom>
            <a:gradFill flip="none" rotWithShape="1">
              <a:gsLst>
                <a:gs pos="0">
                  <a:srgbClr val="D33035"/>
                </a:gs>
                <a:gs pos="50000">
                  <a:srgbClr val="DB403E">
                    <a:shade val="67500"/>
                    <a:satMod val="115000"/>
                  </a:srgbClr>
                </a:gs>
                <a:gs pos="100000">
                  <a:srgbClr val="C02932"/>
                </a:gs>
              </a:gsLst>
              <a:lin ang="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6" name="Forma libre 85"/>
            <p:cNvSpPr/>
            <p:nvPr/>
          </p:nvSpPr>
          <p:spPr>
            <a:xfrm rot="2211063">
              <a:off x="3563029" y="1220805"/>
              <a:ext cx="1521730" cy="1474998"/>
            </a:xfrm>
            <a:custGeom>
              <a:avLst/>
              <a:gdLst>
                <a:gd name="connsiteX0" fmla="*/ 1238250 w 1571625"/>
                <a:gd name="connsiteY0" fmla="*/ 0 h 1066800"/>
                <a:gd name="connsiteX1" fmla="*/ 0 w 1571625"/>
                <a:gd name="connsiteY1" fmla="*/ 276225 h 1066800"/>
                <a:gd name="connsiteX2" fmla="*/ 95250 w 1571625"/>
                <a:gd name="connsiteY2" fmla="*/ 92392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 name="connsiteX0" fmla="*/ 1238250 w 1571625"/>
                <a:gd name="connsiteY0" fmla="*/ 0 h 1066800"/>
                <a:gd name="connsiteX1" fmla="*/ 0 w 1571625"/>
                <a:gd name="connsiteY1" fmla="*/ 276225 h 1066800"/>
                <a:gd name="connsiteX2" fmla="*/ 226349 w 1571625"/>
                <a:gd name="connsiteY2" fmla="*/ 80693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 name="connsiteX0" fmla="*/ 1146838 w 1480213"/>
                <a:gd name="connsiteY0" fmla="*/ 0 h 1066800"/>
                <a:gd name="connsiteX1" fmla="*/ 0 w 1480213"/>
                <a:gd name="connsiteY1" fmla="*/ 349885 h 1066800"/>
                <a:gd name="connsiteX2" fmla="*/ 134937 w 1480213"/>
                <a:gd name="connsiteY2" fmla="*/ 806935 h 1066800"/>
                <a:gd name="connsiteX3" fmla="*/ 241963 w 1480213"/>
                <a:gd name="connsiteY3" fmla="*/ 1066800 h 1066800"/>
                <a:gd name="connsiteX4" fmla="*/ 1061113 w 1480213"/>
                <a:gd name="connsiteY4" fmla="*/ 1057275 h 1066800"/>
                <a:gd name="connsiteX5" fmla="*/ 1299238 w 1480213"/>
                <a:gd name="connsiteY5" fmla="*/ 942975 h 1066800"/>
                <a:gd name="connsiteX6" fmla="*/ 1480213 w 1480213"/>
                <a:gd name="connsiteY6" fmla="*/ 600075 h 1066800"/>
                <a:gd name="connsiteX7" fmla="*/ 1375438 w 1480213"/>
                <a:gd name="connsiteY7" fmla="*/ 171450 h 1066800"/>
                <a:gd name="connsiteX8" fmla="*/ 1146838 w 1480213"/>
                <a:gd name="connsiteY8" fmla="*/ 0 h 1066800"/>
                <a:gd name="connsiteX0" fmla="*/ 1146838 w 1480213"/>
                <a:gd name="connsiteY0" fmla="*/ 0 h 1066800"/>
                <a:gd name="connsiteX1" fmla="*/ 0 w 1480213"/>
                <a:gd name="connsiteY1" fmla="*/ 349885 h 1066800"/>
                <a:gd name="connsiteX2" fmla="*/ 134937 w 1480213"/>
                <a:gd name="connsiteY2" fmla="*/ 806935 h 1066800"/>
                <a:gd name="connsiteX3" fmla="*/ 241963 w 1480213"/>
                <a:gd name="connsiteY3" fmla="*/ 1066800 h 1066800"/>
                <a:gd name="connsiteX4" fmla="*/ 1061113 w 1480213"/>
                <a:gd name="connsiteY4" fmla="*/ 1057275 h 1066800"/>
                <a:gd name="connsiteX5" fmla="*/ 1278771 w 1480213"/>
                <a:gd name="connsiteY5" fmla="*/ 788513 h 1066800"/>
                <a:gd name="connsiteX6" fmla="*/ 1480213 w 1480213"/>
                <a:gd name="connsiteY6" fmla="*/ 600075 h 1066800"/>
                <a:gd name="connsiteX7" fmla="*/ 1375438 w 1480213"/>
                <a:gd name="connsiteY7" fmla="*/ 171450 h 1066800"/>
                <a:gd name="connsiteX8" fmla="*/ 1146838 w 1480213"/>
                <a:gd name="connsiteY8" fmla="*/ 0 h 1066800"/>
                <a:gd name="connsiteX0" fmla="*/ 1063673 w 1480213"/>
                <a:gd name="connsiteY0" fmla="*/ 1 h 1400350"/>
                <a:gd name="connsiteX1" fmla="*/ 0 w 1480213"/>
                <a:gd name="connsiteY1" fmla="*/ 683435 h 1400350"/>
                <a:gd name="connsiteX2" fmla="*/ 134937 w 1480213"/>
                <a:gd name="connsiteY2" fmla="*/ 1140485 h 1400350"/>
                <a:gd name="connsiteX3" fmla="*/ 241963 w 1480213"/>
                <a:gd name="connsiteY3" fmla="*/ 1400350 h 1400350"/>
                <a:gd name="connsiteX4" fmla="*/ 1061113 w 1480213"/>
                <a:gd name="connsiteY4" fmla="*/ 1390825 h 1400350"/>
                <a:gd name="connsiteX5" fmla="*/ 1278771 w 1480213"/>
                <a:gd name="connsiteY5" fmla="*/ 1122063 h 1400350"/>
                <a:gd name="connsiteX6" fmla="*/ 1480213 w 1480213"/>
                <a:gd name="connsiteY6" fmla="*/ 933625 h 1400350"/>
                <a:gd name="connsiteX7" fmla="*/ 1375438 w 1480213"/>
                <a:gd name="connsiteY7" fmla="*/ 505000 h 1400350"/>
                <a:gd name="connsiteX8" fmla="*/ 1063673 w 1480213"/>
                <a:gd name="connsiteY8" fmla="*/ 1 h 14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213" h="1400350">
                  <a:moveTo>
                    <a:pt x="1063673" y="1"/>
                  </a:moveTo>
                  <a:lnTo>
                    <a:pt x="0" y="683435"/>
                  </a:lnTo>
                  <a:lnTo>
                    <a:pt x="134937" y="1140485"/>
                  </a:lnTo>
                  <a:lnTo>
                    <a:pt x="241963" y="1400350"/>
                  </a:lnTo>
                  <a:lnTo>
                    <a:pt x="1061113" y="1390825"/>
                  </a:lnTo>
                  <a:lnTo>
                    <a:pt x="1278771" y="1122063"/>
                  </a:lnTo>
                  <a:lnTo>
                    <a:pt x="1480213" y="933625"/>
                  </a:lnTo>
                  <a:lnTo>
                    <a:pt x="1375438" y="505000"/>
                  </a:lnTo>
                  <a:lnTo>
                    <a:pt x="1063673" y="1"/>
                  </a:lnTo>
                  <a:close/>
                </a:path>
              </a:pathLst>
            </a:custGeom>
            <a:solidFill>
              <a:srgbClr val="F4B6BC">
                <a:alpha val="32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87" name="Forma libre 86"/>
            <p:cNvSpPr/>
            <p:nvPr/>
          </p:nvSpPr>
          <p:spPr>
            <a:xfrm>
              <a:off x="3508917" y="1559100"/>
              <a:ext cx="1709297" cy="1288839"/>
            </a:xfrm>
            <a:custGeom>
              <a:avLst/>
              <a:gdLst>
                <a:gd name="connsiteX0" fmla="*/ 142875 w 1419225"/>
                <a:gd name="connsiteY0" fmla="*/ 0 h 1133475"/>
                <a:gd name="connsiteX1" fmla="*/ 1400175 w 1419225"/>
                <a:gd name="connsiteY1" fmla="*/ 0 h 1133475"/>
                <a:gd name="connsiteX2" fmla="*/ 1419225 w 1419225"/>
                <a:gd name="connsiteY2" fmla="*/ 638175 h 1133475"/>
                <a:gd name="connsiteX3" fmla="*/ 1076325 w 1419225"/>
                <a:gd name="connsiteY3" fmla="*/ 1133475 h 1133475"/>
                <a:gd name="connsiteX4" fmla="*/ 238125 w 1419225"/>
                <a:gd name="connsiteY4" fmla="*/ 1133475 h 1133475"/>
                <a:gd name="connsiteX5" fmla="*/ 0 w 1419225"/>
                <a:gd name="connsiteY5" fmla="*/ 238125 h 1133475"/>
                <a:gd name="connsiteX6" fmla="*/ 142875 w 1419225"/>
                <a:gd name="connsiteY6"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25" h="1133475">
                  <a:moveTo>
                    <a:pt x="142875" y="0"/>
                  </a:moveTo>
                  <a:lnTo>
                    <a:pt x="1400175" y="0"/>
                  </a:lnTo>
                  <a:lnTo>
                    <a:pt x="1419225" y="638175"/>
                  </a:lnTo>
                  <a:lnTo>
                    <a:pt x="1076325" y="1133475"/>
                  </a:lnTo>
                  <a:lnTo>
                    <a:pt x="238125" y="1133475"/>
                  </a:lnTo>
                  <a:lnTo>
                    <a:pt x="0" y="238125"/>
                  </a:lnTo>
                  <a:lnTo>
                    <a:pt x="142875" y="0"/>
                  </a:lnTo>
                  <a:close/>
                </a:path>
              </a:pathLst>
            </a:custGeom>
            <a:solidFill>
              <a:srgbClr val="F4B6BC">
                <a:alpha val="32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grpSp>
      <p:sp>
        <p:nvSpPr>
          <p:cNvPr id="88" name="Rectángulo 87"/>
          <p:cNvSpPr/>
          <p:nvPr/>
        </p:nvSpPr>
        <p:spPr>
          <a:xfrm>
            <a:off x="1338480" y="3214829"/>
            <a:ext cx="1557872" cy="562280"/>
          </a:xfrm>
          <a:prstGeom prst="rect">
            <a:avLst/>
          </a:prstGeom>
          <a:noFill/>
          <a:ln>
            <a:noFill/>
          </a:ln>
          <a:effectLst>
            <a:outerShdw blurRad="40000" dist="23000" dir="5400000" rotWithShape="0">
              <a:srgbClr val="000000">
                <a:alpha val="35000"/>
              </a:srgbClr>
            </a:outerShdw>
          </a:effectLst>
        </p:spPr>
        <p:txBody>
          <a:bodyPr rtlCol="0" anchor="ctr"/>
          <a:lstStyle/>
          <a:p>
            <a:pPr algn="ctr" defTabSz="685800">
              <a:defRPr/>
            </a:pPr>
            <a:r>
              <a:rPr lang="es-MX" sz="1400" b="1" kern="0" dirty="0">
                <a:solidFill>
                  <a:prstClr val="white"/>
                </a:solidFill>
                <a:latin typeface="Calibri"/>
              </a:rPr>
              <a:t>Conocer las necesidades de componentes sanguíneos</a:t>
            </a:r>
          </a:p>
        </p:txBody>
      </p:sp>
      <p:grpSp>
        <p:nvGrpSpPr>
          <p:cNvPr id="89" name="Grupo 88"/>
          <p:cNvGrpSpPr/>
          <p:nvPr/>
        </p:nvGrpSpPr>
        <p:grpSpPr>
          <a:xfrm>
            <a:off x="5246805" y="3051007"/>
            <a:ext cx="2160511" cy="716708"/>
            <a:chOff x="5478338" y="2568471"/>
            <a:chExt cx="2946090" cy="1451297"/>
          </a:xfrm>
        </p:grpSpPr>
        <p:sp>
          <p:nvSpPr>
            <p:cNvPr id="90" name="Hexágono 89"/>
            <p:cNvSpPr/>
            <p:nvPr/>
          </p:nvSpPr>
          <p:spPr>
            <a:xfrm>
              <a:off x="5478338" y="2568471"/>
              <a:ext cx="2946090" cy="1451297"/>
            </a:xfrm>
            <a:prstGeom prst="hexagon">
              <a:avLst/>
            </a:prstGeom>
            <a:gradFill flip="none" rotWithShape="1">
              <a:gsLst>
                <a:gs pos="0">
                  <a:sysClr val="window" lastClr="FFFFFF">
                    <a:lumMod val="95000"/>
                  </a:sysClr>
                </a:gs>
                <a:gs pos="91150">
                  <a:srgbClr val="DCE5E4">
                    <a:shade val="100000"/>
                    <a:satMod val="115000"/>
                  </a:srgbClr>
                </a:gs>
                <a:gs pos="46000">
                  <a:srgbClr val="DCE5E4">
                    <a:shade val="67500"/>
                    <a:satMod val="115000"/>
                  </a:srgbClr>
                </a:gs>
                <a:gs pos="66000">
                  <a:srgbClr val="DCE5E4">
                    <a:shade val="100000"/>
                    <a:satMod val="115000"/>
                  </a:srgbClr>
                </a:gs>
              </a:gsLst>
              <a:lin ang="810000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91" name="Hexágono 90"/>
            <p:cNvSpPr/>
            <p:nvPr/>
          </p:nvSpPr>
          <p:spPr>
            <a:xfrm>
              <a:off x="5553861" y="2660982"/>
              <a:ext cx="2773857" cy="1299669"/>
            </a:xfrm>
            <a:prstGeom prst="hexagon">
              <a:avLst>
                <a:gd name="adj" fmla="val 30000"/>
                <a:gd name="vf" fmla="val 115470"/>
              </a:avLst>
            </a:prstGeom>
            <a:gradFill flip="none" rotWithShape="1">
              <a:gsLst>
                <a:gs pos="0">
                  <a:srgbClr val="3C2772"/>
                </a:gs>
                <a:gs pos="50000">
                  <a:srgbClr val="523881">
                    <a:shade val="67500"/>
                    <a:satMod val="115000"/>
                  </a:srgbClr>
                </a:gs>
                <a:gs pos="100000">
                  <a:srgbClr val="7030A0"/>
                </a:gs>
              </a:gsLst>
              <a:lin ang="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92" name="Forma libre 91"/>
            <p:cNvSpPr/>
            <p:nvPr/>
          </p:nvSpPr>
          <p:spPr>
            <a:xfrm>
              <a:off x="5792860" y="2687607"/>
              <a:ext cx="2243561" cy="1213025"/>
            </a:xfrm>
            <a:custGeom>
              <a:avLst/>
              <a:gdLst>
                <a:gd name="connsiteX0" fmla="*/ 1238250 w 1571625"/>
                <a:gd name="connsiteY0" fmla="*/ 0 h 1066800"/>
                <a:gd name="connsiteX1" fmla="*/ 0 w 1571625"/>
                <a:gd name="connsiteY1" fmla="*/ 276225 h 1066800"/>
                <a:gd name="connsiteX2" fmla="*/ 95250 w 1571625"/>
                <a:gd name="connsiteY2" fmla="*/ 92392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5" h="1066800">
                  <a:moveTo>
                    <a:pt x="1238250" y="0"/>
                  </a:moveTo>
                  <a:lnTo>
                    <a:pt x="0" y="276225"/>
                  </a:lnTo>
                  <a:lnTo>
                    <a:pt x="95250" y="923925"/>
                  </a:lnTo>
                  <a:lnTo>
                    <a:pt x="333375" y="1066800"/>
                  </a:lnTo>
                  <a:lnTo>
                    <a:pt x="1152525" y="1057275"/>
                  </a:lnTo>
                  <a:lnTo>
                    <a:pt x="1390650" y="942975"/>
                  </a:lnTo>
                  <a:lnTo>
                    <a:pt x="1571625" y="600075"/>
                  </a:lnTo>
                  <a:lnTo>
                    <a:pt x="1466850" y="171450"/>
                  </a:lnTo>
                  <a:lnTo>
                    <a:pt x="1238250" y="0"/>
                  </a:lnTo>
                  <a:close/>
                </a:path>
              </a:pathLst>
            </a:custGeom>
            <a:solidFill>
              <a:srgbClr val="B9A7D9">
                <a:alpha val="8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grpSp>
      <p:sp>
        <p:nvSpPr>
          <p:cNvPr id="93" name="Rectángulo 92"/>
          <p:cNvSpPr/>
          <p:nvPr/>
        </p:nvSpPr>
        <p:spPr>
          <a:xfrm>
            <a:off x="5343344" y="3103471"/>
            <a:ext cx="1917213" cy="583047"/>
          </a:xfrm>
          <a:prstGeom prst="rect">
            <a:avLst/>
          </a:prstGeom>
          <a:noFill/>
          <a:ln>
            <a:noFill/>
          </a:ln>
          <a:effectLst>
            <a:outerShdw blurRad="40000" dist="23000" dir="5400000" rotWithShape="0">
              <a:srgbClr val="000000">
                <a:alpha val="35000"/>
              </a:srgbClr>
            </a:outerShdw>
          </a:effectLst>
        </p:spPr>
        <p:txBody>
          <a:bodyPr rtlCol="0" anchor="ctr"/>
          <a:lstStyle/>
          <a:p>
            <a:pPr algn="ctr" defTabSz="685800">
              <a:defRPr/>
            </a:pPr>
            <a:r>
              <a:rPr lang="es-MX" sz="1200" b="1" kern="0" dirty="0">
                <a:solidFill>
                  <a:prstClr val="white"/>
                </a:solidFill>
                <a:latin typeface="Calibri"/>
              </a:rPr>
              <a:t>Sustituir paulatinamente la donación de reposición por la donación altruista</a:t>
            </a:r>
          </a:p>
        </p:txBody>
      </p:sp>
      <p:grpSp>
        <p:nvGrpSpPr>
          <p:cNvPr id="94" name="Grupo 93"/>
          <p:cNvGrpSpPr/>
          <p:nvPr/>
        </p:nvGrpSpPr>
        <p:grpSpPr>
          <a:xfrm>
            <a:off x="5208025" y="4015655"/>
            <a:ext cx="2375585" cy="973496"/>
            <a:chOff x="3191532" y="3034767"/>
            <a:chExt cx="2485554" cy="1451297"/>
          </a:xfrm>
        </p:grpSpPr>
        <p:sp>
          <p:nvSpPr>
            <p:cNvPr id="95" name="Hexágono 94"/>
            <p:cNvSpPr/>
            <p:nvPr/>
          </p:nvSpPr>
          <p:spPr>
            <a:xfrm>
              <a:off x="3191532" y="3034767"/>
              <a:ext cx="2485554" cy="1451297"/>
            </a:xfrm>
            <a:prstGeom prst="hexagon">
              <a:avLst/>
            </a:prstGeom>
            <a:gradFill flip="none" rotWithShape="1">
              <a:gsLst>
                <a:gs pos="0">
                  <a:sysClr val="window" lastClr="FFFFFF">
                    <a:lumMod val="95000"/>
                  </a:sysClr>
                </a:gs>
                <a:gs pos="91150">
                  <a:srgbClr val="DCE5E4">
                    <a:shade val="100000"/>
                    <a:satMod val="115000"/>
                  </a:srgbClr>
                </a:gs>
                <a:gs pos="46000">
                  <a:srgbClr val="DCE5E4">
                    <a:shade val="67500"/>
                    <a:satMod val="115000"/>
                  </a:srgbClr>
                </a:gs>
                <a:gs pos="66000">
                  <a:srgbClr val="DCE5E4">
                    <a:shade val="100000"/>
                    <a:satMod val="115000"/>
                  </a:srgbClr>
                </a:gs>
              </a:gsLst>
              <a:lin ang="810000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96" name="Hexágono 95"/>
            <p:cNvSpPr/>
            <p:nvPr/>
          </p:nvSpPr>
          <p:spPr>
            <a:xfrm>
              <a:off x="3264187" y="3110581"/>
              <a:ext cx="2340245" cy="1299669"/>
            </a:xfrm>
            <a:prstGeom prst="hexagon">
              <a:avLst>
                <a:gd name="adj" fmla="val 30000"/>
                <a:gd name="vf" fmla="val 115470"/>
              </a:avLst>
            </a:prstGeom>
            <a:gradFill flip="none" rotWithShape="1">
              <a:gsLst>
                <a:gs pos="0">
                  <a:srgbClr val="2D5B8D"/>
                </a:gs>
                <a:gs pos="50000">
                  <a:srgbClr val="167E99"/>
                </a:gs>
                <a:gs pos="100000">
                  <a:srgbClr val="099D9F"/>
                </a:gs>
              </a:gsLst>
              <a:lin ang="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97" name="Forma libre 96"/>
            <p:cNvSpPr/>
            <p:nvPr/>
          </p:nvSpPr>
          <p:spPr>
            <a:xfrm>
              <a:off x="3515133" y="3120059"/>
              <a:ext cx="1892845" cy="1213025"/>
            </a:xfrm>
            <a:custGeom>
              <a:avLst/>
              <a:gdLst>
                <a:gd name="connsiteX0" fmla="*/ 1238250 w 1571625"/>
                <a:gd name="connsiteY0" fmla="*/ 0 h 1066800"/>
                <a:gd name="connsiteX1" fmla="*/ 0 w 1571625"/>
                <a:gd name="connsiteY1" fmla="*/ 276225 h 1066800"/>
                <a:gd name="connsiteX2" fmla="*/ 95250 w 1571625"/>
                <a:gd name="connsiteY2" fmla="*/ 92392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5" h="1066800">
                  <a:moveTo>
                    <a:pt x="1238250" y="0"/>
                  </a:moveTo>
                  <a:lnTo>
                    <a:pt x="0" y="276225"/>
                  </a:lnTo>
                  <a:lnTo>
                    <a:pt x="95250" y="923925"/>
                  </a:lnTo>
                  <a:lnTo>
                    <a:pt x="333375" y="1066800"/>
                  </a:lnTo>
                  <a:lnTo>
                    <a:pt x="1152525" y="1057275"/>
                  </a:lnTo>
                  <a:lnTo>
                    <a:pt x="1390650" y="942975"/>
                  </a:lnTo>
                  <a:lnTo>
                    <a:pt x="1571625" y="600075"/>
                  </a:lnTo>
                  <a:lnTo>
                    <a:pt x="1466850" y="171450"/>
                  </a:lnTo>
                  <a:lnTo>
                    <a:pt x="1238250" y="0"/>
                  </a:lnTo>
                  <a:close/>
                </a:path>
              </a:pathLst>
            </a:custGeom>
            <a:solidFill>
              <a:srgbClr val="8064A2">
                <a:lumMod val="40000"/>
                <a:lumOff val="60000"/>
                <a:alpha val="8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grpSp>
      <p:sp>
        <p:nvSpPr>
          <p:cNvPr id="98" name="Rectángulo 97"/>
          <p:cNvSpPr/>
          <p:nvPr/>
        </p:nvSpPr>
        <p:spPr>
          <a:xfrm>
            <a:off x="5343344" y="4102446"/>
            <a:ext cx="2131010" cy="808716"/>
          </a:xfrm>
          <a:prstGeom prst="rect">
            <a:avLst/>
          </a:prstGeom>
          <a:noFill/>
          <a:ln>
            <a:noFill/>
          </a:ln>
          <a:effectLst>
            <a:outerShdw blurRad="40000" dist="23000" dir="5400000" rotWithShape="0">
              <a:srgbClr val="000000">
                <a:alpha val="35000"/>
              </a:srgbClr>
            </a:outerShdw>
          </a:effectLst>
        </p:spPr>
        <p:txBody>
          <a:bodyPr rtlCol="0" anchor="ctr"/>
          <a:lstStyle/>
          <a:p>
            <a:pPr algn="ctr" defTabSz="685800">
              <a:defRPr/>
            </a:pPr>
            <a:r>
              <a:rPr lang="es-MX" sz="1200" b="1" kern="0" dirty="0">
                <a:solidFill>
                  <a:prstClr val="white"/>
                </a:solidFill>
                <a:latin typeface="Calibri"/>
              </a:rPr>
              <a:t>Incorporación de un programa de educación y “marketing” dirigido a la población sobre la donación de sangre</a:t>
            </a:r>
          </a:p>
        </p:txBody>
      </p:sp>
      <p:grpSp>
        <p:nvGrpSpPr>
          <p:cNvPr id="99" name="Grupo 98"/>
          <p:cNvGrpSpPr/>
          <p:nvPr/>
        </p:nvGrpSpPr>
        <p:grpSpPr>
          <a:xfrm>
            <a:off x="1678104" y="4040332"/>
            <a:ext cx="2674487" cy="904323"/>
            <a:chOff x="3191532" y="4597078"/>
            <a:chExt cx="2485554" cy="1451297"/>
          </a:xfrm>
        </p:grpSpPr>
        <p:sp>
          <p:nvSpPr>
            <p:cNvPr id="100" name="Hexágono 99"/>
            <p:cNvSpPr/>
            <p:nvPr/>
          </p:nvSpPr>
          <p:spPr>
            <a:xfrm>
              <a:off x="3191532" y="4597078"/>
              <a:ext cx="2485554" cy="1451297"/>
            </a:xfrm>
            <a:prstGeom prst="hexagon">
              <a:avLst/>
            </a:prstGeom>
            <a:gradFill flip="none" rotWithShape="1">
              <a:gsLst>
                <a:gs pos="0">
                  <a:sysClr val="window" lastClr="FFFFFF">
                    <a:lumMod val="95000"/>
                  </a:sysClr>
                </a:gs>
                <a:gs pos="91150">
                  <a:srgbClr val="DCE5E4">
                    <a:shade val="100000"/>
                    <a:satMod val="115000"/>
                  </a:srgbClr>
                </a:gs>
                <a:gs pos="46000">
                  <a:srgbClr val="DCE5E4">
                    <a:shade val="67500"/>
                    <a:satMod val="115000"/>
                  </a:srgbClr>
                </a:gs>
                <a:gs pos="66000">
                  <a:srgbClr val="DCE5E4">
                    <a:shade val="100000"/>
                    <a:satMod val="115000"/>
                  </a:srgbClr>
                </a:gs>
              </a:gsLst>
              <a:lin ang="810000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101" name="Hexágono 100"/>
            <p:cNvSpPr/>
            <p:nvPr/>
          </p:nvSpPr>
          <p:spPr>
            <a:xfrm>
              <a:off x="3253194" y="4672892"/>
              <a:ext cx="2340245" cy="1299669"/>
            </a:xfrm>
            <a:prstGeom prst="hexagon">
              <a:avLst>
                <a:gd name="adj" fmla="val 30000"/>
                <a:gd name="vf" fmla="val 115470"/>
              </a:avLst>
            </a:prstGeom>
            <a:gradFill flip="none" rotWithShape="1">
              <a:gsLst>
                <a:gs pos="0">
                  <a:srgbClr val="7BC650"/>
                </a:gs>
                <a:gs pos="50000">
                  <a:srgbClr val="8AD175"/>
                </a:gs>
                <a:gs pos="100000">
                  <a:srgbClr val="7CCA53">
                    <a:shade val="100000"/>
                    <a:satMod val="115000"/>
                  </a:srgbClr>
                </a:gs>
              </a:gsLst>
              <a:lin ang="0" scaled="1"/>
              <a:tileRect/>
            </a:gra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102" name="Forma libre 101"/>
            <p:cNvSpPr/>
            <p:nvPr/>
          </p:nvSpPr>
          <p:spPr>
            <a:xfrm>
              <a:off x="3515133" y="4716214"/>
              <a:ext cx="1892845" cy="1213025"/>
            </a:xfrm>
            <a:custGeom>
              <a:avLst/>
              <a:gdLst>
                <a:gd name="connsiteX0" fmla="*/ 1238250 w 1571625"/>
                <a:gd name="connsiteY0" fmla="*/ 0 h 1066800"/>
                <a:gd name="connsiteX1" fmla="*/ 0 w 1571625"/>
                <a:gd name="connsiteY1" fmla="*/ 276225 h 1066800"/>
                <a:gd name="connsiteX2" fmla="*/ 95250 w 1571625"/>
                <a:gd name="connsiteY2" fmla="*/ 92392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5" h="1066800">
                  <a:moveTo>
                    <a:pt x="1238250" y="0"/>
                  </a:moveTo>
                  <a:lnTo>
                    <a:pt x="0" y="276225"/>
                  </a:lnTo>
                  <a:lnTo>
                    <a:pt x="95250" y="923925"/>
                  </a:lnTo>
                  <a:lnTo>
                    <a:pt x="333375" y="1066800"/>
                  </a:lnTo>
                  <a:lnTo>
                    <a:pt x="1152525" y="1057275"/>
                  </a:lnTo>
                  <a:lnTo>
                    <a:pt x="1390650" y="942975"/>
                  </a:lnTo>
                  <a:lnTo>
                    <a:pt x="1571625" y="600075"/>
                  </a:lnTo>
                  <a:lnTo>
                    <a:pt x="1466850" y="171450"/>
                  </a:lnTo>
                  <a:lnTo>
                    <a:pt x="1238250" y="0"/>
                  </a:lnTo>
                  <a:close/>
                </a:path>
              </a:pathLst>
            </a:custGeom>
            <a:solidFill>
              <a:srgbClr val="8064A2">
                <a:lumMod val="40000"/>
                <a:lumOff val="60000"/>
                <a:alpha val="8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grpSp>
      <p:sp>
        <p:nvSpPr>
          <p:cNvPr id="103" name="Forma libre 102"/>
          <p:cNvSpPr/>
          <p:nvPr/>
        </p:nvSpPr>
        <p:spPr>
          <a:xfrm rot="199916">
            <a:off x="2002255" y="4113494"/>
            <a:ext cx="2041022" cy="738980"/>
          </a:xfrm>
          <a:custGeom>
            <a:avLst/>
            <a:gdLst>
              <a:gd name="connsiteX0" fmla="*/ 142875 w 1419225"/>
              <a:gd name="connsiteY0" fmla="*/ 0 h 1133475"/>
              <a:gd name="connsiteX1" fmla="*/ 1400175 w 1419225"/>
              <a:gd name="connsiteY1" fmla="*/ 0 h 1133475"/>
              <a:gd name="connsiteX2" fmla="*/ 1419225 w 1419225"/>
              <a:gd name="connsiteY2" fmla="*/ 638175 h 1133475"/>
              <a:gd name="connsiteX3" fmla="*/ 1076325 w 1419225"/>
              <a:gd name="connsiteY3" fmla="*/ 1133475 h 1133475"/>
              <a:gd name="connsiteX4" fmla="*/ 238125 w 1419225"/>
              <a:gd name="connsiteY4" fmla="*/ 1133475 h 1133475"/>
              <a:gd name="connsiteX5" fmla="*/ 0 w 1419225"/>
              <a:gd name="connsiteY5" fmla="*/ 238125 h 1133475"/>
              <a:gd name="connsiteX6" fmla="*/ 142875 w 1419225"/>
              <a:gd name="connsiteY6"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25" h="1133475">
                <a:moveTo>
                  <a:pt x="142875" y="0"/>
                </a:moveTo>
                <a:lnTo>
                  <a:pt x="1400175" y="0"/>
                </a:lnTo>
                <a:lnTo>
                  <a:pt x="1419225" y="638175"/>
                </a:lnTo>
                <a:lnTo>
                  <a:pt x="1076325" y="1133475"/>
                </a:lnTo>
                <a:lnTo>
                  <a:pt x="238125" y="1133475"/>
                </a:lnTo>
                <a:lnTo>
                  <a:pt x="0" y="238125"/>
                </a:lnTo>
                <a:lnTo>
                  <a:pt x="142875" y="0"/>
                </a:lnTo>
                <a:close/>
              </a:path>
            </a:pathLst>
          </a:custGeom>
          <a:solidFill>
            <a:srgbClr val="9BBB59">
              <a:lumMod val="20000"/>
              <a:lumOff val="80000"/>
              <a:alpha val="32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104" name="Forma libre 103"/>
          <p:cNvSpPr/>
          <p:nvPr/>
        </p:nvSpPr>
        <p:spPr>
          <a:xfrm>
            <a:off x="2933452" y="4040555"/>
            <a:ext cx="1246530" cy="909769"/>
          </a:xfrm>
          <a:custGeom>
            <a:avLst/>
            <a:gdLst>
              <a:gd name="connsiteX0" fmla="*/ 1238250 w 1571625"/>
              <a:gd name="connsiteY0" fmla="*/ 0 h 1066800"/>
              <a:gd name="connsiteX1" fmla="*/ 0 w 1571625"/>
              <a:gd name="connsiteY1" fmla="*/ 276225 h 1066800"/>
              <a:gd name="connsiteX2" fmla="*/ 95250 w 1571625"/>
              <a:gd name="connsiteY2" fmla="*/ 923925 h 1066800"/>
              <a:gd name="connsiteX3" fmla="*/ 333375 w 1571625"/>
              <a:gd name="connsiteY3" fmla="*/ 1066800 h 1066800"/>
              <a:gd name="connsiteX4" fmla="*/ 1152525 w 1571625"/>
              <a:gd name="connsiteY4" fmla="*/ 1057275 h 1066800"/>
              <a:gd name="connsiteX5" fmla="*/ 1390650 w 1571625"/>
              <a:gd name="connsiteY5" fmla="*/ 942975 h 1066800"/>
              <a:gd name="connsiteX6" fmla="*/ 1571625 w 1571625"/>
              <a:gd name="connsiteY6" fmla="*/ 600075 h 1066800"/>
              <a:gd name="connsiteX7" fmla="*/ 1466850 w 1571625"/>
              <a:gd name="connsiteY7" fmla="*/ 171450 h 1066800"/>
              <a:gd name="connsiteX8" fmla="*/ 1238250 w 1571625"/>
              <a:gd name="connsiteY8"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5" h="1066800">
                <a:moveTo>
                  <a:pt x="1238250" y="0"/>
                </a:moveTo>
                <a:lnTo>
                  <a:pt x="0" y="276225"/>
                </a:lnTo>
                <a:lnTo>
                  <a:pt x="95250" y="923925"/>
                </a:lnTo>
                <a:lnTo>
                  <a:pt x="333375" y="1066800"/>
                </a:lnTo>
                <a:lnTo>
                  <a:pt x="1152525" y="1057275"/>
                </a:lnTo>
                <a:lnTo>
                  <a:pt x="1390650" y="942975"/>
                </a:lnTo>
                <a:lnTo>
                  <a:pt x="1571625" y="600075"/>
                </a:lnTo>
                <a:lnTo>
                  <a:pt x="1466850" y="171450"/>
                </a:lnTo>
                <a:lnTo>
                  <a:pt x="1238250" y="0"/>
                </a:lnTo>
                <a:close/>
              </a:path>
            </a:pathLst>
          </a:custGeom>
          <a:solidFill>
            <a:srgbClr val="FFC000">
              <a:alpha val="8000"/>
            </a:srgbClr>
          </a:solidFill>
          <a:ln w="25400" cap="flat" cmpd="sng" algn="ctr">
            <a:noFill/>
            <a:prstDash val="solid"/>
          </a:ln>
          <a:effectLst/>
        </p:spPr>
        <p:txBody>
          <a:bodyPr rtlCol="0" anchor="ctr"/>
          <a:lstStyle/>
          <a:p>
            <a:pPr algn="ctr" defTabSz="685800">
              <a:defRPr/>
            </a:pPr>
            <a:endParaRPr lang="es-MX" sz="1350" kern="0">
              <a:solidFill>
                <a:prstClr val="white"/>
              </a:solidFill>
              <a:latin typeface="Calibri"/>
            </a:endParaRPr>
          </a:p>
        </p:txBody>
      </p:sp>
      <p:sp>
        <p:nvSpPr>
          <p:cNvPr id="105" name="Rectángulo 104"/>
          <p:cNvSpPr/>
          <p:nvPr/>
        </p:nvSpPr>
        <p:spPr>
          <a:xfrm>
            <a:off x="1913962" y="4164063"/>
            <a:ext cx="2285600" cy="686516"/>
          </a:xfrm>
          <a:prstGeom prst="rect">
            <a:avLst/>
          </a:prstGeom>
          <a:noFill/>
          <a:ln>
            <a:noFill/>
          </a:ln>
          <a:effectLst>
            <a:outerShdw blurRad="40000" dist="23000" dir="5400000" rotWithShape="0">
              <a:srgbClr val="000000">
                <a:alpha val="35000"/>
              </a:srgbClr>
            </a:outerShdw>
          </a:effectLst>
        </p:spPr>
        <p:txBody>
          <a:bodyPr rtlCol="0" anchor="ctr"/>
          <a:lstStyle/>
          <a:p>
            <a:pPr algn="ctr" defTabSz="685800">
              <a:defRPr/>
            </a:pPr>
            <a:r>
              <a:rPr lang="es-MX" sz="1400" b="1" kern="0" dirty="0">
                <a:latin typeface="Calibri"/>
              </a:rPr>
              <a:t>Conocer el perfil cultural de la población para establecer los mensajes que provocarán el cambio</a:t>
            </a:r>
          </a:p>
        </p:txBody>
      </p:sp>
    </p:spTree>
    <p:extLst>
      <p:ext uri="{BB962C8B-B14F-4D97-AF65-F5344CB8AC3E}">
        <p14:creationId xmlns:p14="http://schemas.microsoft.com/office/powerpoint/2010/main" val="1753605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431800" y="1360488"/>
            <a:ext cx="8712200" cy="4805362"/>
          </a:xfrm>
          <a:prstGeom prst="rect">
            <a:avLst/>
          </a:prstGeom>
        </p:spPr>
        <p:txBody>
          <a:bodyPr>
            <a:normAutofit fontScale="90000"/>
          </a:bodyPr>
          <a:lstStyle/>
          <a:p>
            <a:pPr>
              <a:defRPr/>
            </a:pPr>
            <a:r>
              <a:rPr lang="es-MX" sz="2400" b="1" dirty="0" smtClean="0">
                <a:solidFill>
                  <a:srgbClr val="FF0000"/>
                </a:solidFill>
                <a:latin typeface="+mn-lt"/>
              </a:rPr>
              <a:t>ANTECEDENTES DE FACTORES DE RIESGO:</a:t>
            </a:r>
            <a:r>
              <a:rPr lang="es-MX" sz="2400" dirty="0" smtClean="0">
                <a:solidFill>
                  <a:srgbClr val="C00000"/>
                </a:solidFill>
                <a:latin typeface="+mn-lt"/>
              </a:rPr>
              <a:t/>
            </a:r>
            <a:br>
              <a:rPr lang="es-MX" sz="2400" dirty="0" smtClean="0">
                <a:solidFill>
                  <a:srgbClr val="C00000"/>
                </a:solidFill>
                <a:latin typeface="+mn-lt"/>
              </a:rPr>
            </a:br>
            <a:r>
              <a:rPr lang="es-MX" sz="2400" dirty="0" smtClean="0">
                <a:solidFill>
                  <a:srgbClr val="C00000"/>
                </a:solidFill>
                <a:latin typeface="+mn-lt"/>
              </a:rPr>
              <a:t/>
            </a:r>
            <a:br>
              <a:rPr lang="es-MX" sz="2400" dirty="0" smtClean="0">
                <a:solidFill>
                  <a:srgbClr val="C00000"/>
                </a:solidFill>
                <a:latin typeface="+mn-lt"/>
              </a:rPr>
            </a:br>
            <a:r>
              <a:rPr lang="es-MX" sz="2400" dirty="0" smtClean="0">
                <a:solidFill>
                  <a:srgbClr val="C00000"/>
                </a:solidFill>
                <a:latin typeface="+mn-lt"/>
              </a:rPr>
              <a:t/>
            </a:r>
            <a:br>
              <a:rPr lang="es-MX" sz="2400" dirty="0" smtClean="0">
                <a:solidFill>
                  <a:srgbClr val="C00000"/>
                </a:solidFill>
                <a:latin typeface="+mn-lt"/>
              </a:rPr>
            </a:br>
            <a:r>
              <a:rPr lang="es-MX" sz="2400" dirty="0" smtClean="0">
                <a:solidFill>
                  <a:schemeClr val="tx1"/>
                </a:solidFill>
                <a:latin typeface="+mn-lt"/>
              </a:rPr>
              <a:t>- </a:t>
            </a:r>
            <a:r>
              <a:rPr lang="es-MX" sz="2400" dirty="0" smtClean="0">
                <a:solidFill>
                  <a:srgbClr val="000000"/>
                </a:solidFill>
                <a:latin typeface="+mn-lt"/>
              </a:rPr>
              <a:t>PRÁCTICAS SEXUALES</a:t>
            </a:r>
            <a:br>
              <a:rPr lang="es-MX" sz="2400" dirty="0" smtClean="0">
                <a:solidFill>
                  <a:srgbClr val="000000"/>
                </a:solidFill>
                <a:latin typeface="+mn-lt"/>
              </a:rPr>
            </a:br>
            <a:r>
              <a:rPr lang="es-MX" sz="2400" dirty="0" smtClean="0">
                <a:solidFill>
                  <a:srgbClr val="000000"/>
                </a:solidFill>
                <a:latin typeface="+mn-lt"/>
              </a:rPr>
              <a:t/>
            </a:r>
            <a:br>
              <a:rPr lang="es-MX" sz="2400" dirty="0" smtClean="0">
                <a:solidFill>
                  <a:srgbClr val="000000"/>
                </a:solidFill>
                <a:latin typeface="+mn-lt"/>
              </a:rPr>
            </a:br>
            <a:r>
              <a:rPr lang="es-MX" sz="2400" dirty="0" smtClean="0">
                <a:solidFill>
                  <a:srgbClr val="000000"/>
                </a:solidFill>
                <a:latin typeface="+mn-lt"/>
              </a:rPr>
              <a:t>- TATUAJES</a:t>
            </a:r>
            <a:br>
              <a:rPr lang="es-MX" sz="2400" dirty="0" smtClean="0">
                <a:solidFill>
                  <a:srgbClr val="000000"/>
                </a:solidFill>
                <a:latin typeface="+mn-lt"/>
              </a:rPr>
            </a:br>
            <a:r>
              <a:rPr lang="es-MX" sz="2400" dirty="0" smtClean="0">
                <a:solidFill>
                  <a:srgbClr val="000000"/>
                </a:solidFill>
                <a:latin typeface="+mn-lt"/>
              </a:rPr>
              <a:t/>
            </a:r>
            <a:br>
              <a:rPr lang="es-MX" sz="2400" dirty="0" smtClean="0">
                <a:solidFill>
                  <a:srgbClr val="000000"/>
                </a:solidFill>
                <a:latin typeface="+mn-lt"/>
              </a:rPr>
            </a:br>
            <a:r>
              <a:rPr lang="es-MX" sz="2400" dirty="0" smtClean="0">
                <a:solidFill>
                  <a:srgbClr val="000000"/>
                </a:solidFill>
                <a:latin typeface="+mn-lt"/>
              </a:rPr>
              <a:t>- PIERCING</a:t>
            </a:r>
            <a:br>
              <a:rPr lang="es-MX" sz="2400" dirty="0" smtClean="0">
                <a:solidFill>
                  <a:srgbClr val="000000"/>
                </a:solidFill>
                <a:latin typeface="+mn-lt"/>
              </a:rPr>
            </a:br>
            <a:r>
              <a:rPr lang="es-MX" sz="2400" dirty="0" smtClean="0">
                <a:solidFill>
                  <a:srgbClr val="000000"/>
                </a:solidFill>
                <a:latin typeface="+mn-lt"/>
              </a:rPr>
              <a:t/>
            </a:r>
            <a:br>
              <a:rPr lang="es-MX" sz="2400" dirty="0" smtClean="0">
                <a:solidFill>
                  <a:srgbClr val="000000"/>
                </a:solidFill>
                <a:latin typeface="+mn-lt"/>
              </a:rPr>
            </a:br>
            <a:r>
              <a:rPr lang="es-MX" sz="2400" dirty="0" smtClean="0">
                <a:solidFill>
                  <a:srgbClr val="000000"/>
                </a:solidFill>
                <a:latin typeface="+mn-lt"/>
              </a:rPr>
              <a:t>- VACUNAS</a:t>
            </a:r>
            <a:br>
              <a:rPr lang="es-MX" sz="2400" dirty="0" smtClean="0">
                <a:solidFill>
                  <a:srgbClr val="000000"/>
                </a:solidFill>
                <a:latin typeface="+mn-lt"/>
              </a:rPr>
            </a:br>
            <a:r>
              <a:rPr lang="es-MX" sz="2400" dirty="0" smtClean="0">
                <a:solidFill>
                  <a:srgbClr val="000000"/>
                </a:solidFill>
                <a:latin typeface="+mn-lt"/>
              </a:rPr>
              <a:t/>
            </a:r>
            <a:br>
              <a:rPr lang="es-MX" sz="2400" dirty="0" smtClean="0">
                <a:solidFill>
                  <a:srgbClr val="000000"/>
                </a:solidFill>
                <a:latin typeface="+mn-lt"/>
              </a:rPr>
            </a:br>
            <a:r>
              <a:rPr lang="es-MX" sz="2400" dirty="0" smtClean="0">
                <a:solidFill>
                  <a:srgbClr val="000000"/>
                </a:solidFill>
                <a:latin typeface="+mn-lt"/>
              </a:rPr>
              <a:t>- </a:t>
            </a:r>
            <a:r>
              <a:rPr lang="es-MX" sz="2700" dirty="0" smtClean="0">
                <a:solidFill>
                  <a:srgbClr val="000000"/>
                </a:solidFill>
                <a:latin typeface="+mn-lt"/>
              </a:rPr>
              <a:t>DROGAS</a:t>
            </a:r>
            <a:r>
              <a:rPr lang="es-MX" sz="2400" dirty="0" smtClean="0">
                <a:solidFill>
                  <a:srgbClr val="000000"/>
                </a:solidFill>
                <a:latin typeface="+mn-lt"/>
              </a:rPr>
              <a:t/>
            </a:r>
            <a:br>
              <a:rPr lang="es-MX" sz="2400" dirty="0" smtClean="0">
                <a:solidFill>
                  <a:srgbClr val="000000"/>
                </a:solidFill>
                <a:latin typeface="+mn-lt"/>
              </a:rPr>
            </a:br>
            <a:r>
              <a:rPr lang="es-MX" sz="2400" dirty="0" smtClean="0">
                <a:solidFill>
                  <a:srgbClr val="000000"/>
                </a:solidFill>
                <a:latin typeface="+mn-lt"/>
              </a:rPr>
              <a:t/>
            </a:r>
            <a:br>
              <a:rPr lang="es-MX" sz="2400" dirty="0" smtClean="0">
                <a:solidFill>
                  <a:srgbClr val="000000"/>
                </a:solidFill>
                <a:latin typeface="+mn-lt"/>
              </a:rPr>
            </a:br>
            <a:r>
              <a:rPr lang="es-MX" sz="2400" dirty="0" smtClean="0">
                <a:solidFill>
                  <a:srgbClr val="000000"/>
                </a:solidFill>
                <a:latin typeface="+mn-lt"/>
              </a:rPr>
              <a:t>- ZONAS ENDÉMICAS </a:t>
            </a:r>
            <a:endParaRPr lang="es-MX" sz="2400" dirty="0">
              <a:solidFill>
                <a:srgbClr val="000000"/>
              </a:solidFill>
              <a:latin typeface="+mn-lt"/>
            </a:endParaRPr>
          </a:p>
        </p:txBody>
      </p:sp>
      <p:sp>
        <p:nvSpPr>
          <p:cNvPr id="55299" name="Subtítulo 2"/>
          <p:cNvSpPr>
            <a:spLocks noGrp="1"/>
          </p:cNvSpPr>
          <p:nvPr>
            <p:ph type="subTitle" idx="4294967295"/>
          </p:nvPr>
        </p:nvSpPr>
        <p:spPr bwMode="auto">
          <a:xfrm>
            <a:off x="1693862" y="585369"/>
            <a:ext cx="6188075" cy="5508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indent="0" algn="ctr">
              <a:buFont typeface="Arial" charset="0"/>
              <a:buNone/>
              <a:defRPr/>
            </a:pPr>
            <a:r>
              <a:rPr lang="es-MX" altLang="es-MX" sz="2800" b="1" dirty="0" smtClean="0">
                <a:solidFill>
                  <a:srgbClr val="FF0000"/>
                </a:solidFill>
              </a:rPr>
              <a:t>REQUISITOS PARA DONAR SANGRE</a:t>
            </a:r>
          </a:p>
        </p:txBody>
      </p:sp>
      <p:pic>
        <p:nvPicPr>
          <p:cNvPr id="55301" name="Picture 5" descr="http://www.tatuajesoriginales.com/wp-content/uploads/tatuaje-para-chica.jpg"/>
          <p:cNvPicPr>
            <a:picLocks noChangeAspect="1" noChangeArrowheads="1"/>
          </p:cNvPicPr>
          <p:nvPr/>
        </p:nvPicPr>
        <p:blipFill rotWithShape="1">
          <a:blip r:embed="rId2" cstate="print"/>
          <a:srcRect l="16680" t="12985" r="2975" b="20884"/>
          <a:stretch/>
        </p:blipFill>
        <p:spPr bwMode="auto">
          <a:xfrm>
            <a:off x="3885698" y="2088209"/>
            <a:ext cx="1974850" cy="121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303" name="Picture 7" descr="http://edgarbarroso.net/wp-content/uploads/2012/11/acupuntura.jpg"/>
          <p:cNvPicPr>
            <a:picLocks noChangeAspect="1" noChangeArrowheads="1"/>
          </p:cNvPicPr>
          <p:nvPr/>
        </p:nvPicPr>
        <p:blipFill>
          <a:blip r:embed="rId3" cstate="print"/>
          <a:srcRect/>
          <a:stretch>
            <a:fillRect/>
          </a:stretch>
        </p:blipFill>
        <p:spPr bwMode="auto">
          <a:xfrm>
            <a:off x="6225532" y="3763169"/>
            <a:ext cx="2424881" cy="1944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305" name="Picture 9" descr="http://eldiariodelanena.com/wp-content/uploads/2014/02/MEDICMAENTOS-CADUCOS.jpg"/>
          <p:cNvPicPr>
            <a:picLocks noChangeAspect="1" noChangeArrowheads="1"/>
          </p:cNvPicPr>
          <p:nvPr/>
        </p:nvPicPr>
        <p:blipFill>
          <a:blip r:embed="rId4" cstate="print"/>
          <a:srcRect/>
          <a:stretch>
            <a:fillRect/>
          </a:stretch>
        </p:blipFill>
        <p:spPr bwMode="auto">
          <a:xfrm>
            <a:off x="6225532" y="1946503"/>
            <a:ext cx="252888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307" name="Picture 11" descr="http://pequelia.es/files/2011/10/vacuna.jpg"/>
          <p:cNvPicPr>
            <a:picLocks noChangeAspect="1" noChangeArrowheads="1"/>
          </p:cNvPicPr>
          <p:nvPr/>
        </p:nvPicPr>
        <p:blipFill rotWithShape="1">
          <a:blip r:embed="rId5" cstate="print"/>
          <a:srcRect r="28074"/>
          <a:stretch/>
        </p:blipFill>
        <p:spPr bwMode="auto">
          <a:xfrm>
            <a:off x="4112045" y="3736129"/>
            <a:ext cx="164465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626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501650" y="871008"/>
            <a:ext cx="8642350" cy="5613400"/>
          </a:xfrm>
          <a:prstGeom prst="rect">
            <a:avLst/>
          </a:prstGeom>
        </p:spPr>
        <p:txBody>
          <a:bodyPr>
            <a:normAutofit/>
          </a:bodyPr>
          <a:lstStyle/>
          <a:p>
            <a:pPr algn="ctr">
              <a:buNone/>
            </a:pPr>
            <a:r>
              <a:rPr lang="es-MX" sz="2800" b="1" dirty="0" smtClean="0">
                <a:solidFill>
                  <a:srgbClr val="FF0000"/>
                </a:solidFill>
              </a:rPr>
              <a:t>Incidencias que impiden el procesamiento </a:t>
            </a:r>
          </a:p>
          <a:p>
            <a:pPr algn="ctr">
              <a:buNone/>
            </a:pPr>
            <a:r>
              <a:rPr lang="es-MX" sz="2800" b="1" dirty="0" smtClean="0">
                <a:solidFill>
                  <a:srgbClr val="FF0000"/>
                </a:solidFill>
              </a:rPr>
              <a:t>de las muestras</a:t>
            </a:r>
            <a:r>
              <a:rPr lang="es-MX" sz="1400" dirty="0" smtClean="0">
                <a:solidFill>
                  <a:srgbClr val="002060"/>
                </a:solidFill>
              </a:rPr>
              <a:t> </a:t>
            </a:r>
          </a:p>
          <a:p>
            <a:pPr algn="ctr">
              <a:buNone/>
            </a:pPr>
            <a:r>
              <a:rPr lang="es-MX" sz="800" dirty="0" smtClean="0">
                <a:solidFill>
                  <a:srgbClr val="002060"/>
                </a:solidFill>
              </a:rPr>
              <a:t> </a:t>
            </a:r>
            <a:endParaRPr lang="es-MX" sz="800" dirty="0">
              <a:solidFill>
                <a:srgbClr val="002060"/>
              </a:solidFill>
            </a:endParaRPr>
          </a:p>
          <a:p>
            <a:r>
              <a:rPr lang="es-MX" sz="2400" dirty="0" smtClean="0">
                <a:solidFill>
                  <a:schemeClr val="tx1"/>
                </a:solidFill>
              </a:rPr>
              <a:t> Solicitud con datos no coincidentes</a:t>
            </a:r>
          </a:p>
          <a:p>
            <a:r>
              <a:rPr lang="es-MX" sz="2400" dirty="0" smtClean="0">
                <a:solidFill>
                  <a:schemeClr val="tx1"/>
                </a:solidFill>
              </a:rPr>
              <a:t> Volumen incorrecto</a:t>
            </a:r>
          </a:p>
          <a:p>
            <a:r>
              <a:rPr lang="es-MX" sz="2400" dirty="0" smtClean="0">
                <a:solidFill>
                  <a:schemeClr val="tx1"/>
                </a:solidFill>
              </a:rPr>
              <a:t> Coagulada</a:t>
            </a:r>
          </a:p>
          <a:p>
            <a:r>
              <a:rPr lang="es-MX" sz="2400" dirty="0" smtClean="0">
                <a:solidFill>
                  <a:schemeClr val="tx1"/>
                </a:solidFill>
              </a:rPr>
              <a:t> </a:t>
            </a:r>
            <a:r>
              <a:rPr lang="es-MX" sz="2400" dirty="0" err="1" smtClean="0">
                <a:solidFill>
                  <a:schemeClr val="tx1"/>
                </a:solidFill>
              </a:rPr>
              <a:t>Hemolizada</a:t>
            </a:r>
            <a:endParaRPr lang="es-MX" sz="2400" dirty="0" smtClean="0">
              <a:solidFill>
                <a:schemeClr val="tx1"/>
              </a:solidFill>
            </a:endParaRPr>
          </a:p>
          <a:p>
            <a:r>
              <a:rPr lang="es-MX" sz="2400" dirty="0" smtClean="0">
                <a:solidFill>
                  <a:schemeClr val="tx1"/>
                </a:solidFill>
              </a:rPr>
              <a:t> </a:t>
            </a:r>
            <a:r>
              <a:rPr lang="es-MX" sz="2400" dirty="0" err="1" smtClean="0">
                <a:solidFill>
                  <a:schemeClr val="tx1"/>
                </a:solidFill>
              </a:rPr>
              <a:t>Lipémica</a:t>
            </a:r>
            <a:endParaRPr lang="es-MX" sz="2400" dirty="0" smtClean="0">
              <a:solidFill>
                <a:schemeClr val="tx1"/>
              </a:solidFill>
            </a:endParaRPr>
          </a:p>
          <a:p>
            <a:r>
              <a:rPr lang="es-MX" sz="2400" dirty="0" smtClean="0">
                <a:solidFill>
                  <a:schemeClr val="tx1"/>
                </a:solidFill>
              </a:rPr>
              <a:t> Tubo incorrecto</a:t>
            </a:r>
          </a:p>
          <a:p>
            <a:r>
              <a:rPr lang="es-MX" sz="2400" dirty="0" smtClean="0">
                <a:solidFill>
                  <a:schemeClr val="tx1"/>
                </a:solidFill>
              </a:rPr>
              <a:t> Solicitud ilegible</a:t>
            </a:r>
          </a:p>
          <a:p>
            <a:r>
              <a:rPr lang="es-MX" sz="2400" dirty="0" smtClean="0">
                <a:solidFill>
                  <a:schemeClr val="tx1"/>
                </a:solidFill>
              </a:rPr>
              <a:t> SE ALTERA LA CADENA TRANSFUSIONAL</a:t>
            </a:r>
          </a:p>
          <a:p>
            <a:pPr marL="0" indent="0">
              <a:buNone/>
            </a:pPr>
            <a:endParaRPr lang="es-MX" sz="2400" dirty="0">
              <a:solidFill>
                <a:srgbClr val="002060"/>
              </a:solidFill>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5335" y="2851533"/>
            <a:ext cx="1914525" cy="2641476"/>
          </a:xfrm>
          <a:prstGeom prst="rect">
            <a:avLst/>
          </a:prstGeom>
        </p:spPr>
      </p:pic>
    </p:spTree>
    <p:extLst>
      <p:ext uri="{BB962C8B-B14F-4D97-AF65-F5344CB8AC3E}">
        <p14:creationId xmlns:p14="http://schemas.microsoft.com/office/powerpoint/2010/main" val="1220076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0" y="584200"/>
            <a:ext cx="8399463" cy="752475"/>
          </a:xfrm>
          <a:prstGeom prst="rect">
            <a:avLst/>
          </a:prstGeom>
        </p:spPr>
        <p:txBody>
          <a:bodyPr anchor="ctr">
            <a:noAutofit/>
          </a:bodyPr>
          <a:lstStyle/>
          <a:p>
            <a:pPr algn="ctr" eaLnBrk="1" hangingPunct="1">
              <a:defRPr lang="es-US"/>
            </a:pPr>
            <a:r>
              <a:rPr lang="es-MX" sz="2400" b="1" dirty="0">
                <a:solidFill>
                  <a:srgbClr val="C00000"/>
                </a:solidFill>
                <a:latin typeface="+mn-lt"/>
                <a:ea typeface="ＭＳ Ｐゴシック"/>
              </a:rPr>
              <a:t>TRANSMISIÓN DE </a:t>
            </a:r>
            <a:r>
              <a:rPr lang="es-MX" sz="2400" b="1" dirty="0" smtClean="0">
                <a:solidFill>
                  <a:srgbClr val="C00000"/>
                </a:solidFill>
                <a:latin typeface="+mn-lt"/>
                <a:ea typeface="ＭＳ Ｐゴシック"/>
              </a:rPr>
              <a:t>INFECCIONES POR </a:t>
            </a:r>
            <a:r>
              <a:rPr lang="es-MX" sz="2400" b="1" dirty="0">
                <a:solidFill>
                  <a:srgbClr val="C00000"/>
                </a:solidFill>
                <a:latin typeface="+mn-lt"/>
                <a:ea typeface="ＭＳ Ｐゴシック"/>
              </a:rPr>
              <a:t>TRANSFUSIÓN</a:t>
            </a:r>
            <a:endParaRPr lang="es-ES" sz="2400" b="1" dirty="0">
              <a:solidFill>
                <a:srgbClr val="C00000"/>
              </a:solidFill>
              <a:latin typeface="+mn-lt"/>
              <a:ea typeface="ＭＳ Ｐゴシック"/>
            </a:endParaRPr>
          </a:p>
        </p:txBody>
      </p:sp>
      <p:sp>
        <p:nvSpPr>
          <p:cNvPr id="58371" name="Rectangle 3"/>
          <p:cNvSpPr>
            <a:spLocks noGrp="1" noChangeArrowheads="1"/>
          </p:cNvSpPr>
          <p:nvPr>
            <p:ph type="body" idx="4294967295"/>
          </p:nvPr>
        </p:nvSpPr>
        <p:spPr>
          <a:xfrm>
            <a:off x="496694" y="1273523"/>
            <a:ext cx="6516688" cy="5302250"/>
          </a:xfrm>
          <a:prstGeom prst="rect">
            <a:avLst/>
          </a:prstGeom>
          <a:noFill/>
          <a:ln>
            <a:miter/>
          </a:ln>
        </p:spPr>
        <p:txBody>
          <a:bodyPr>
            <a:normAutofit/>
          </a:bodyPr>
          <a:lstStyle/>
          <a:p>
            <a:pPr eaLnBrk="1" hangingPunct="1">
              <a:buFont typeface="Wingdings" panose="05000000000000000000" pitchFamily="2" charset="2"/>
              <a:buChar char="§"/>
              <a:defRPr lang="es-US" altLang="en-US"/>
            </a:pPr>
            <a:r>
              <a:rPr lang="es-MX" altLang="es-MX" sz="2400" b="1" dirty="0">
                <a:solidFill>
                  <a:srgbClr val="C00000"/>
                </a:solidFill>
                <a:ea typeface="MS PGothic"/>
              </a:rPr>
              <a:t>Bacterias: </a:t>
            </a:r>
            <a:r>
              <a:rPr lang="es-MX" altLang="es-MX" sz="2400" b="1" dirty="0">
                <a:ea typeface="MS PGothic"/>
              </a:rPr>
              <a:t>T. </a:t>
            </a:r>
            <a:r>
              <a:rPr lang="es-MX" altLang="es-MX" sz="2400" b="1" dirty="0" err="1">
                <a:ea typeface="MS PGothic"/>
              </a:rPr>
              <a:t>pallidum</a:t>
            </a:r>
            <a:r>
              <a:rPr lang="es-MX" altLang="es-MX" sz="2400" b="1" dirty="0">
                <a:ea typeface="MS PGothic"/>
              </a:rPr>
              <a:t>, </a:t>
            </a:r>
            <a:r>
              <a:rPr lang="es-MX" altLang="es-MX" sz="2400" b="1" dirty="0" err="1">
                <a:ea typeface="MS PGothic"/>
              </a:rPr>
              <a:t>Brucella</a:t>
            </a:r>
            <a:endParaRPr lang="es-MX" altLang="es-MX" sz="2400" b="1" dirty="0">
              <a:ea typeface="MS PGothic"/>
            </a:endParaRPr>
          </a:p>
          <a:p>
            <a:pPr eaLnBrk="1" latinLnBrk="0" hangingPunct="1">
              <a:buFont typeface="Wingdings" panose="05000000000000000000" pitchFamily="2" charset="2"/>
              <a:buChar char="§"/>
              <a:defRPr lang="es-US" altLang="en-US"/>
            </a:pPr>
            <a:r>
              <a:rPr lang="es-US" altLang="en-US" sz="800" b="1" dirty="0" smtClean="0">
                <a:solidFill>
                  <a:schemeClr val="bg1"/>
                </a:solidFill>
                <a:ea typeface="MS PGothic"/>
              </a:rPr>
              <a:t>    </a:t>
            </a:r>
            <a:endParaRPr lang="es-US" altLang="en-US" sz="800" b="1" dirty="0">
              <a:solidFill>
                <a:schemeClr val="bg1"/>
              </a:solidFill>
              <a:ea typeface="MS PGothic"/>
            </a:endParaRPr>
          </a:p>
          <a:p>
            <a:pPr eaLnBrk="1" hangingPunct="1">
              <a:buFont typeface="Wingdings" panose="05000000000000000000" pitchFamily="2" charset="2"/>
              <a:buChar char="§"/>
              <a:defRPr lang="es-US" altLang="en-US"/>
            </a:pPr>
            <a:r>
              <a:rPr lang="es-MX" altLang="es-MX" sz="2400" b="1" dirty="0">
                <a:solidFill>
                  <a:srgbClr val="C00000"/>
                </a:solidFill>
                <a:ea typeface="MS PGothic"/>
              </a:rPr>
              <a:t>Virus: </a:t>
            </a:r>
            <a:r>
              <a:rPr lang="es-MX" altLang="es-MX" sz="2400" b="1" dirty="0">
                <a:ea typeface="MS PGothic"/>
              </a:rPr>
              <a:t>VIH, Hepatitis B y C, </a:t>
            </a:r>
            <a:r>
              <a:rPr lang="es-MX" altLang="es-MX" sz="2400" b="1" dirty="0" err="1">
                <a:ea typeface="MS PGothic"/>
              </a:rPr>
              <a:t>Citomegalovirus</a:t>
            </a:r>
            <a:r>
              <a:rPr lang="es-MX" altLang="es-MX" sz="2400" b="1" dirty="0">
                <a:ea typeface="MS PGothic"/>
              </a:rPr>
              <a:t> (CMV)</a:t>
            </a:r>
          </a:p>
          <a:p>
            <a:pPr marL="0" indent="0" eaLnBrk="1" latinLnBrk="0" hangingPunct="1">
              <a:buNone/>
              <a:defRPr lang="es-US" altLang="en-US"/>
            </a:pPr>
            <a:r>
              <a:rPr lang="es-US" altLang="en-US" sz="800" b="1" dirty="0">
                <a:ea typeface="MS PGothic"/>
              </a:rPr>
              <a:t> </a:t>
            </a:r>
            <a:r>
              <a:rPr lang="es-US" altLang="en-US" sz="800" b="1" dirty="0" smtClean="0">
                <a:ea typeface="MS PGothic"/>
              </a:rPr>
              <a:t>           </a:t>
            </a:r>
            <a:endParaRPr lang="es-US" altLang="en-US" sz="800" b="1" dirty="0">
              <a:ea typeface="MS PGothic"/>
            </a:endParaRPr>
          </a:p>
          <a:p>
            <a:pPr eaLnBrk="1" hangingPunct="1">
              <a:buFont typeface="Wingdings" panose="05000000000000000000" pitchFamily="2" charset="2"/>
              <a:buChar char="§"/>
              <a:defRPr lang="es-US" altLang="en-US"/>
            </a:pPr>
            <a:r>
              <a:rPr lang="es-MX" altLang="es-MX" sz="2400" b="1" dirty="0" smtClean="0">
                <a:solidFill>
                  <a:srgbClr val="C00000"/>
                </a:solidFill>
                <a:ea typeface="MS PGothic"/>
              </a:rPr>
              <a:t>Parásitos</a:t>
            </a:r>
            <a:r>
              <a:rPr lang="es-MX" altLang="es-MX" sz="2400" b="1" dirty="0">
                <a:solidFill>
                  <a:srgbClr val="C00000"/>
                </a:solidFill>
                <a:ea typeface="MS PGothic"/>
              </a:rPr>
              <a:t>:</a:t>
            </a:r>
            <a:r>
              <a:rPr lang="es-MX" altLang="es-MX" sz="2400" b="1" dirty="0">
                <a:solidFill>
                  <a:schemeClr val="bg1"/>
                </a:solidFill>
                <a:ea typeface="MS PGothic"/>
              </a:rPr>
              <a:t> </a:t>
            </a:r>
            <a:r>
              <a:rPr lang="es-MX" altLang="es-MX" sz="2400" b="1" dirty="0" err="1">
                <a:ea typeface="MS PGothic"/>
              </a:rPr>
              <a:t>Plasmodium</a:t>
            </a:r>
            <a:r>
              <a:rPr lang="es-MX" altLang="es-MX" sz="2400" b="1" dirty="0">
                <a:ea typeface="MS PGothic"/>
              </a:rPr>
              <a:t>, </a:t>
            </a:r>
            <a:r>
              <a:rPr lang="es-MX" altLang="es-MX" sz="2400" b="1" dirty="0" err="1" smtClean="0">
                <a:ea typeface="MS PGothic"/>
              </a:rPr>
              <a:t>T.Cruzi</a:t>
            </a:r>
            <a:r>
              <a:rPr lang="es-MX" altLang="es-MX" sz="2400" b="1" dirty="0" smtClean="0">
                <a:ea typeface="MS PGothic"/>
              </a:rPr>
              <a:t> </a:t>
            </a:r>
            <a:endParaRPr lang="es-MX" altLang="es-MX" sz="2400" b="1" dirty="0">
              <a:ea typeface="MS PGothic"/>
            </a:endParaRPr>
          </a:p>
          <a:p>
            <a:pPr marL="0" indent="0" eaLnBrk="1" hangingPunct="1">
              <a:buNone/>
              <a:defRPr lang="es-US" altLang="en-US"/>
            </a:pPr>
            <a:r>
              <a:rPr lang="es-MX" altLang="en-US" sz="800" b="1" dirty="0">
                <a:solidFill>
                  <a:srgbClr val="FFFF00"/>
                </a:solidFill>
                <a:ea typeface="MS PGothic"/>
              </a:rPr>
              <a:t> </a:t>
            </a:r>
            <a:r>
              <a:rPr lang="es-MX" altLang="en-US" sz="800" b="1" dirty="0" smtClean="0">
                <a:solidFill>
                  <a:srgbClr val="FFFF00"/>
                </a:solidFill>
                <a:ea typeface="MS PGothic"/>
              </a:rPr>
              <a:t>  </a:t>
            </a:r>
            <a:endParaRPr lang="es-US" altLang="en-US" sz="800" b="1" dirty="0">
              <a:solidFill>
                <a:srgbClr val="FFFF00"/>
              </a:solidFill>
              <a:ea typeface="MS PGothic"/>
            </a:endParaRPr>
          </a:p>
          <a:p>
            <a:pPr eaLnBrk="1" hangingPunct="1">
              <a:buFont typeface="Wingdings" panose="05000000000000000000" pitchFamily="2" charset="2"/>
              <a:buChar char="§"/>
              <a:defRPr lang="es-US" altLang="en-US"/>
            </a:pPr>
            <a:r>
              <a:rPr lang="es-MX" altLang="es-MX" sz="2400" b="1" dirty="0">
                <a:solidFill>
                  <a:srgbClr val="C00000"/>
                </a:solidFill>
                <a:ea typeface="MS PGothic"/>
              </a:rPr>
              <a:t>Otros:</a:t>
            </a:r>
            <a:r>
              <a:rPr lang="es-MX" altLang="es-MX" sz="2400" b="1" dirty="0">
                <a:solidFill>
                  <a:schemeClr val="bg1"/>
                </a:solidFill>
                <a:ea typeface="MS PGothic"/>
              </a:rPr>
              <a:t> </a:t>
            </a:r>
            <a:r>
              <a:rPr lang="es-MX" altLang="es-MX" sz="2400" b="1" dirty="0" err="1">
                <a:ea typeface="MS PGothic"/>
              </a:rPr>
              <a:t>pr</a:t>
            </a:r>
            <a:r>
              <a:rPr lang="en-US" altLang="en-US" sz="2400" b="1" dirty="0" err="1">
                <a:ea typeface="MS PGothic"/>
              </a:rPr>
              <a:t>i</a:t>
            </a:r>
            <a:r>
              <a:rPr lang="es-MX" altLang="es-MX" sz="2400" b="1" dirty="0" err="1" smtClean="0">
                <a:ea typeface="MS PGothic"/>
              </a:rPr>
              <a:t>one</a:t>
            </a:r>
            <a:r>
              <a:rPr lang="en-US" altLang="en-US" sz="2400" b="1" dirty="0" smtClean="0">
                <a:ea typeface="MS PGothic"/>
              </a:rPr>
              <a:t>s (?)</a:t>
            </a:r>
          </a:p>
          <a:p>
            <a:pPr marL="0" indent="0" eaLnBrk="1" hangingPunct="1">
              <a:buNone/>
              <a:defRPr lang="es-US" altLang="en-US"/>
            </a:pPr>
            <a:r>
              <a:rPr lang="en-US" altLang="en-US" sz="800" b="1" dirty="0">
                <a:ea typeface="MS PGothic"/>
              </a:rPr>
              <a:t> </a:t>
            </a:r>
            <a:r>
              <a:rPr lang="en-US" altLang="en-US" sz="800" b="1" dirty="0" smtClean="0">
                <a:ea typeface="MS PGothic"/>
              </a:rPr>
              <a:t>   </a:t>
            </a:r>
          </a:p>
          <a:p>
            <a:pPr eaLnBrk="1" hangingPunct="1">
              <a:buFont typeface="Wingdings" panose="05000000000000000000" pitchFamily="2" charset="2"/>
              <a:buChar char="§"/>
              <a:defRPr lang="es-US" altLang="en-US"/>
            </a:pPr>
            <a:r>
              <a:rPr lang="es-MX" altLang="en-US" sz="2400" b="1" dirty="0" smtClean="0">
                <a:solidFill>
                  <a:srgbClr val="C00000"/>
                </a:solidFill>
                <a:ea typeface="MS PGothic"/>
              </a:rPr>
              <a:t>Emergentes</a:t>
            </a:r>
            <a:r>
              <a:rPr lang="en-US" altLang="en-US" sz="2400" b="1" dirty="0" smtClean="0">
                <a:solidFill>
                  <a:srgbClr val="C00000"/>
                </a:solidFill>
                <a:ea typeface="MS PGothic"/>
              </a:rPr>
              <a:t>, </a:t>
            </a:r>
            <a:r>
              <a:rPr lang="es-MX" altLang="en-US" sz="2400" b="1" dirty="0" smtClean="0">
                <a:solidFill>
                  <a:srgbClr val="C00000"/>
                </a:solidFill>
                <a:ea typeface="MS PGothic"/>
              </a:rPr>
              <a:t>brotes</a:t>
            </a:r>
            <a:r>
              <a:rPr lang="en-US" altLang="en-US" sz="2400" b="1" dirty="0" smtClean="0">
                <a:solidFill>
                  <a:srgbClr val="C00000"/>
                </a:solidFill>
                <a:ea typeface="MS PGothic"/>
              </a:rPr>
              <a:t>:</a:t>
            </a:r>
          </a:p>
          <a:p>
            <a:pPr marL="614363" eaLnBrk="1" hangingPunct="1">
              <a:buClrTx/>
              <a:buSzPct val="70000"/>
              <a:buFont typeface="Wingdings" panose="05000000000000000000" pitchFamily="2" charset="2"/>
              <a:buChar char="v"/>
              <a:defRPr lang="es-US" altLang="en-US"/>
            </a:pPr>
            <a:r>
              <a:rPr lang="en-US" altLang="en-US" sz="2400" b="1" dirty="0" smtClean="0">
                <a:ea typeface="MS PGothic"/>
              </a:rPr>
              <a:t> </a:t>
            </a:r>
            <a:r>
              <a:rPr lang="en-US" altLang="en-US" sz="2000" b="1" dirty="0" smtClean="0">
                <a:ea typeface="MS PGothic"/>
              </a:rPr>
              <a:t>Dengue </a:t>
            </a:r>
          </a:p>
          <a:p>
            <a:pPr marL="614363" eaLnBrk="1" hangingPunct="1">
              <a:buClrTx/>
              <a:buSzPct val="70000"/>
              <a:buFont typeface="Wingdings" panose="05000000000000000000" pitchFamily="2" charset="2"/>
              <a:buChar char="v"/>
              <a:defRPr lang="es-US" altLang="en-US"/>
            </a:pPr>
            <a:r>
              <a:rPr lang="en-US" altLang="en-US" sz="2000" b="1" dirty="0" smtClean="0">
                <a:ea typeface="MS PGothic"/>
              </a:rPr>
              <a:t> Chikungunya</a:t>
            </a:r>
          </a:p>
          <a:p>
            <a:pPr marL="614363" eaLnBrk="1" hangingPunct="1">
              <a:buClrTx/>
              <a:buSzPct val="70000"/>
              <a:buFont typeface="Wingdings" panose="05000000000000000000" pitchFamily="2" charset="2"/>
              <a:buChar char="v"/>
              <a:defRPr lang="es-US" altLang="en-US"/>
            </a:pPr>
            <a:r>
              <a:rPr lang="en-US" altLang="en-US" sz="2000" b="1" dirty="0" smtClean="0">
                <a:ea typeface="MS PGothic"/>
              </a:rPr>
              <a:t> </a:t>
            </a:r>
            <a:r>
              <a:rPr lang="en-US" altLang="en-US" sz="2000" b="1" dirty="0" err="1" smtClean="0">
                <a:ea typeface="MS PGothic"/>
              </a:rPr>
              <a:t>Zika</a:t>
            </a:r>
            <a:endParaRPr lang="en-US" altLang="en-US" sz="2000" b="1" dirty="0">
              <a:ea typeface="MS PGothic"/>
            </a:endParaRPr>
          </a:p>
          <a:p>
            <a:pPr eaLnBrk="1" latinLnBrk="0" hangingPunct="1">
              <a:buFont typeface="Wingdings" panose="05000000000000000000" pitchFamily="2" charset="2"/>
              <a:buChar char="§"/>
              <a:defRPr lang="es-US" altLang="en-US"/>
            </a:pPr>
            <a:endParaRPr lang="es-US" altLang="en-US" sz="2400" b="1" dirty="0">
              <a:solidFill>
                <a:schemeClr val="bg1"/>
              </a:solidFill>
              <a:ea typeface="MS PGothic"/>
            </a:endParaRPr>
          </a:p>
          <a:p>
            <a:pPr marL="0" indent="0" eaLnBrk="1" latinLnBrk="0" hangingPunct="1">
              <a:buNone/>
              <a:defRPr lang="es-US" altLang="en-US"/>
            </a:pPr>
            <a:endParaRPr lang="es-US" altLang="en-US" sz="2400" b="1" dirty="0">
              <a:solidFill>
                <a:srgbClr val="FF0000"/>
              </a:solidFill>
              <a:ea typeface="MS PGothic"/>
            </a:endParaRPr>
          </a:p>
        </p:txBody>
      </p:sp>
      <p:pic>
        <p:nvPicPr>
          <p:cNvPr id="26628" name="Picture 12"/>
          <p:cNvPicPr>
            <a:picLocks noChangeAspect="1" noChangeArrowheads="1"/>
          </p:cNvPicPr>
          <p:nvPr/>
        </p:nvPicPr>
        <p:blipFill rotWithShape="1">
          <a:blip r:embed="rId2"/>
          <a:srcRect/>
          <a:stretch>
            <a:fillRect/>
          </a:stretch>
        </p:blipFill>
        <p:spPr>
          <a:xfrm>
            <a:off x="6585811" y="1273523"/>
            <a:ext cx="755650" cy="1009650"/>
          </a:xfrm>
          <a:prstGeom prst="rect">
            <a:avLst/>
          </a:prstGeom>
          <a:noFill/>
          <a:ln>
            <a:noFill/>
          </a:ln>
          <a:effectLst/>
        </p:spPr>
      </p:pic>
      <p:pic>
        <p:nvPicPr>
          <p:cNvPr id="26629" name="Picture 5"/>
          <p:cNvPicPr>
            <a:picLocks noChangeAspect="1" noChangeArrowheads="1"/>
          </p:cNvPicPr>
          <p:nvPr/>
        </p:nvPicPr>
        <p:blipFill rotWithShape="1">
          <a:blip r:embed="rId3"/>
          <a:srcRect t="23590" r="20430"/>
          <a:stretch>
            <a:fillRect/>
          </a:stretch>
        </p:blipFill>
        <p:spPr>
          <a:xfrm>
            <a:off x="8183382" y="1310036"/>
            <a:ext cx="782638" cy="936625"/>
          </a:xfrm>
          <a:prstGeom prst="rect">
            <a:avLst/>
          </a:prstGeom>
          <a:noFill/>
          <a:ln>
            <a:noFill/>
          </a:ln>
          <a:effectLst/>
        </p:spPr>
      </p:pic>
      <p:pic>
        <p:nvPicPr>
          <p:cNvPr id="26630" name="Picture 6"/>
          <p:cNvPicPr>
            <a:picLocks noChangeAspect="1" noChangeArrowheads="1"/>
          </p:cNvPicPr>
          <p:nvPr/>
        </p:nvPicPr>
        <p:blipFill rotWithShape="1">
          <a:blip r:embed="rId4"/>
          <a:srcRect/>
          <a:stretch>
            <a:fillRect/>
          </a:stretch>
        </p:blipFill>
        <p:spPr>
          <a:xfrm>
            <a:off x="7109130" y="2577881"/>
            <a:ext cx="1519238" cy="1019175"/>
          </a:xfrm>
          <a:prstGeom prst="rect">
            <a:avLst/>
          </a:prstGeom>
          <a:noFill/>
          <a:ln>
            <a:noFill/>
          </a:ln>
          <a:effectLst/>
        </p:spPr>
      </p:pic>
      <p:pic>
        <p:nvPicPr>
          <p:cNvPr id="9" name="Imagen 8"/>
          <p:cNvPicPr>
            <a:picLocks noChangeAspect="1"/>
          </p:cNvPicPr>
          <p:nvPr/>
        </p:nvPicPr>
        <p:blipFill rotWithShape="1">
          <a:blip r:embed="rId5"/>
          <a:srcRect l="5952" t="18889" r="5357" b="5555"/>
          <a:stretch/>
        </p:blipFill>
        <p:spPr>
          <a:xfrm>
            <a:off x="4245811" y="4988473"/>
            <a:ext cx="2340000" cy="1240363"/>
          </a:xfrm>
          <a:prstGeom prst="rect">
            <a:avLst/>
          </a:prstGeom>
        </p:spPr>
      </p:pic>
      <p:pic>
        <p:nvPicPr>
          <p:cNvPr id="11" name="Imagen 10"/>
          <p:cNvPicPr>
            <a:picLocks noChangeAspect="1"/>
          </p:cNvPicPr>
          <p:nvPr/>
        </p:nvPicPr>
        <p:blipFill rotWithShape="1">
          <a:blip r:embed="rId6"/>
          <a:srcRect b="4853"/>
          <a:stretch/>
        </p:blipFill>
        <p:spPr>
          <a:xfrm>
            <a:off x="6585811" y="3717917"/>
            <a:ext cx="1620000" cy="1472024"/>
          </a:xfrm>
          <a:prstGeom prst="rect">
            <a:avLst/>
          </a:prstGeom>
        </p:spPr>
      </p:pic>
    </p:spTree>
    <p:extLst>
      <p:ext uri="{BB962C8B-B14F-4D97-AF65-F5344CB8AC3E}">
        <p14:creationId xmlns:p14="http://schemas.microsoft.com/office/powerpoint/2010/main" val="2972710390"/>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3" name="Grupo 2"/>
          <p:cNvGrpSpPr/>
          <p:nvPr/>
        </p:nvGrpSpPr>
        <p:grpSpPr>
          <a:xfrm>
            <a:off x="0" y="315626"/>
            <a:ext cx="9062523" cy="6542374"/>
            <a:chOff x="-62671" y="236233"/>
            <a:chExt cx="9083969" cy="6698472"/>
          </a:xfrm>
        </p:grpSpPr>
        <p:sp>
          <p:nvSpPr>
            <p:cNvPr id="28674" name="Line 4"/>
            <p:cNvSpPr>
              <a:spLocks noChangeShapeType="1"/>
            </p:cNvSpPr>
            <p:nvPr/>
          </p:nvSpPr>
          <p:spPr bwMode="auto">
            <a:xfrm>
              <a:off x="147637" y="3057892"/>
              <a:ext cx="8794750" cy="0"/>
            </a:xfrm>
            <a:prstGeom prst="line">
              <a:avLst/>
            </a:prstGeom>
            <a:noFill/>
            <a:ln w="12700">
              <a:solidFill>
                <a:srgbClr val="6C75CC"/>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s-MX" smtClean="0">
                <a:solidFill>
                  <a:srgbClr val="FFFFFF"/>
                </a:solidFill>
                <a:latin typeface="Arial" panose="020B0604020202020204" pitchFamily="34" charset="0"/>
                <a:ea typeface="ＭＳ Ｐゴシック" panose="020B0600070205080204" pitchFamily="34" charset="-128"/>
              </a:endParaRPr>
            </a:p>
          </p:txBody>
        </p:sp>
        <p:sp>
          <p:nvSpPr>
            <p:cNvPr id="6150" name="Rectangle 6"/>
            <p:cNvSpPr>
              <a:spLocks noChangeArrowheads="1"/>
            </p:cNvSpPr>
            <p:nvPr/>
          </p:nvSpPr>
          <p:spPr bwMode="auto">
            <a:xfrm>
              <a:off x="10649" y="906707"/>
              <a:ext cx="1800000" cy="500063"/>
            </a:xfrm>
            <a:prstGeom prst="rect">
              <a:avLst/>
            </a:prstGeom>
            <a:solidFill>
              <a:srgbClr val="002060"/>
            </a:solidFill>
            <a:ln w="12700">
              <a:noFill/>
              <a:miter lim="800000"/>
              <a:headEnd/>
              <a:tailEnd/>
            </a:ln>
            <a:effectLst/>
          </p:spPr>
          <p:txBody>
            <a:bodyPr lIns="90487" tIns="79200" rIns="90487" bIns="115200" anchor="ctr">
              <a:spAutoFit/>
            </a:bodyPr>
            <a:lstStyle/>
            <a:p>
              <a:pPr algn="ctr" defTabSz="914400" eaLnBrk="0" fontAlgn="base" hangingPunct="0">
                <a:spcBef>
                  <a:spcPct val="0"/>
                </a:spcBef>
                <a:spcAft>
                  <a:spcPct val="0"/>
                </a:spcAft>
                <a:defRPr/>
              </a:pPr>
              <a:r>
                <a:rPr lang="en-US" altLang="en-US" sz="2000" b="1" dirty="0" err="1">
                  <a:solidFill>
                    <a:srgbClr val="FFFFFF"/>
                  </a:solidFill>
                  <a:effectLst>
                    <a:outerShdw blurRad="38100" dist="38100" dir="2700000" algn="tl">
                      <a:srgbClr val="000000"/>
                    </a:outerShdw>
                  </a:effectLst>
                  <a:latin typeface="Arial" charset="0"/>
                  <a:ea typeface="ＭＳ Ｐゴシック" panose="020B0600070205080204" pitchFamily="34" charset="-128"/>
                </a:rPr>
                <a:t>Familia</a:t>
              </a:r>
              <a:endParaRPr lang="en-US" altLang="en-US" sz="2400" b="1" dirty="0">
                <a:solidFill>
                  <a:srgbClr val="FFFFFF"/>
                </a:solidFill>
                <a:effectLst>
                  <a:outerShdw blurRad="38100" dist="38100" dir="2700000" algn="tl">
                    <a:srgbClr val="000000"/>
                  </a:outerShdw>
                </a:effectLst>
                <a:latin typeface="Arial" charset="0"/>
                <a:ea typeface="ＭＳ Ｐゴシック" panose="020B0600070205080204" pitchFamily="34" charset="-128"/>
              </a:endParaRPr>
            </a:p>
          </p:txBody>
        </p:sp>
        <p:sp>
          <p:nvSpPr>
            <p:cNvPr id="6151" name="Rectangle 7"/>
            <p:cNvSpPr>
              <a:spLocks noChangeArrowheads="1"/>
            </p:cNvSpPr>
            <p:nvPr/>
          </p:nvSpPr>
          <p:spPr bwMode="auto">
            <a:xfrm>
              <a:off x="1883906" y="911592"/>
              <a:ext cx="2664000" cy="500062"/>
            </a:xfrm>
            <a:prstGeom prst="rect">
              <a:avLst/>
            </a:prstGeom>
            <a:solidFill>
              <a:srgbClr val="002060"/>
            </a:solidFill>
            <a:ln w="12700">
              <a:noFill/>
              <a:miter lim="800000"/>
              <a:headEnd/>
              <a:tailEnd/>
            </a:ln>
            <a:effectLst/>
          </p:spPr>
          <p:txBody>
            <a:bodyPr lIns="90487" tIns="79200" rIns="90487" bIns="115200" anchor="ctr">
              <a:spAutoFit/>
            </a:bodyPr>
            <a:lstStyle/>
            <a:p>
              <a:pPr algn="ctr" defTabSz="914400" eaLnBrk="0" fontAlgn="base" hangingPunct="0">
                <a:spcBef>
                  <a:spcPct val="0"/>
                </a:spcBef>
                <a:spcAft>
                  <a:spcPct val="0"/>
                </a:spcAft>
                <a:defRPr/>
              </a:pPr>
              <a:r>
                <a:rPr lang="en-US" sz="2000" b="1" dirty="0" err="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itchFamily="34" charset="0"/>
                </a:rPr>
                <a:t>Patógeno</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itchFamily="34" charset="0"/>
              </a:endParaRPr>
            </a:p>
          </p:txBody>
        </p:sp>
        <p:sp>
          <p:nvSpPr>
            <p:cNvPr id="6152" name="Rectangle 8"/>
            <p:cNvSpPr>
              <a:spLocks noChangeArrowheads="1"/>
            </p:cNvSpPr>
            <p:nvPr/>
          </p:nvSpPr>
          <p:spPr bwMode="auto">
            <a:xfrm>
              <a:off x="4640532" y="914768"/>
              <a:ext cx="2196000" cy="500062"/>
            </a:xfrm>
            <a:prstGeom prst="rect">
              <a:avLst/>
            </a:prstGeom>
            <a:solidFill>
              <a:srgbClr val="002060"/>
            </a:solidFill>
            <a:ln w="12700">
              <a:noFill/>
              <a:miter lim="800000"/>
              <a:headEnd/>
              <a:tailEnd/>
            </a:ln>
            <a:effectLst/>
          </p:spPr>
          <p:txBody>
            <a:bodyPr lIns="90487" tIns="79200" rIns="90487" bIns="115200" anchor="ctr">
              <a:spAutoFit/>
            </a:bodyPr>
            <a:lstStyle/>
            <a:p>
              <a:pPr algn="ctr" defTabSz="914400" eaLnBrk="0" fontAlgn="base" hangingPunct="0">
                <a:spcBef>
                  <a:spcPct val="0"/>
                </a:spcBef>
                <a:spcAft>
                  <a:spcPct val="0"/>
                </a:spcAft>
                <a:defRPr/>
              </a:pPr>
              <a:r>
                <a:rPr lang="en-US" sz="2000" b="1" dirty="0" err="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itchFamily="34" charset="0"/>
                </a:rPr>
                <a:t>Enfermedad</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itchFamily="34" charset="0"/>
              </a:endParaRPr>
            </a:p>
          </p:txBody>
        </p:sp>
        <p:sp>
          <p:nvSpPr>
            <p:cNvPr id="6153" name="Rectangle 9"/>
            <p:cNvSpPr>
              <a:spLocks noChangeArrowheads="1"/>
            </p:cNvSpPr>
            <p:nvPr/>
          </p:nvSpPr>
          <p:spPr bwMode="auto">
            <a:xfrm>
              <a:off x="10649" y="1425942"/>
              <a:ext cx="9000000" cy="5143282"/>
            </a:xfrm>
            <a:prstGeom prst="rect">
              <a:avLst/>
            </a:prstGeom>
            <a:solidFill>
              <a:schemeClr val="tx2">
                <a:lumMod val="20000"/>
                <a:lumOff val="80000"/>
              </a:schemeClr>
            </a:solidFill>
            <a:ln w="12700">
              <a:noFill/>
              <a:miter lim="800000"/>
              <a:headEnd/>
              <a:tailEnd/>
            </a:ln>
            <a:effectLst/>
          </p:spPr>
          <p:txBody>
            <a:bodyPr wrap="square" lIns="90487" tIns="44450" rIns="90487" bIns="44450">
              <a:spAutoFit/>
            </a:bodyPr>
            <a:lstStyle/>
            <a:p>
              <a:pPr defTabSz="914400" eaLnBrk="0" fontAlgn="base" hangingPunct="0">
                <a:lnSpc>
                  <a:spcPct val="110000"/>
                </a:lnSpc>
                <a:spcBef>
                  <a:spcPct val="0"/>
                </a:spcBef>
                <a:spcAft>
                  <a:spcPct val="0"/>
                </a:spcAft>
                <a:defRPr/>
              </a:pP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Virus de Hepatitis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HBV, HCV			Hepatitis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HEV, HGV			Hepatitis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40000"/>
                </a:spcBef>
                <a:spcAft>
                  <a:spcPct val="0"/>
                </a:spcAft>
                <a:defRPr/>
              </a:pP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Retrovirus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HIV-1 &amp; -2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SIDA</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X*                  </a:t>
              </a:r>
              <a:endParaRPr lang="en-US" sz="1400" b="1" dirty="0">
                <a:solidFill>
                  <a:srgbClr val="002060"/>
                </a:solidFill>
                <a:latin typeface="Arial" panose="020B0604020202020204" pitchFamily="34" charset="0"/>
                <a:ea typeface="ＭＳ Ｐゴシック" panose="020B0600070205080204" pitchFamily="34" charset="-128"/>
                <a:cs typeface="Arial" pitchFamily="34" charset="0"/>
              </a:endParaRP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HTLV-I &amp; -II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Linfoproliferación</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smtClean="0">
                  <a:solidFill>
                    <a:srgbClr val="002060"/>
                  </a:solidFill>
                  <a:latin typeface="Arial" panose="020B0604020202020204" pitchFamily="34" charset="0"/>
                  <a:ea typeface="ＭＳ Ｐゴシック" panose="020B0600070205080204" pitchFamily="34" charset="-128"/>
                  <a:cs typeface="Arial" pitchFamily="34" charset="0"/>
                </a:rPr>
                <a:t>maligna</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X</a:t>
              </a:r>
              <a:endParaRPr lang="en-US" sz="1400" b="1" dirty="0">
                <a:solidFill>
                  <a:srgbClr val="002060"/>
                </a:solidFill>
                <a:latin typeface="Arial" panose="020B0604020202020204" pitchFamily="34" charset="0"/>
                <a:ea typeface="ＭＳ Ｐゴシック" panose="020B0600070205080204" pitchFamily="34" charset="-128"/>
                <a:cs typeface="Arial" pitchFamily="34" charset="0"/>
              </a:endParaRP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Neuropatía</a:t>
              </a:r>
              <a:endParaRPr lang="en-US" sz="1400" b="1" dirty="0">
                <a:solidFill>
                  <a:srgbClr val="002060"/>
                </a:solidFill>
                <a:latin typeface="Arial" panose="020B0604020202020204" pitchFamily="34" charset="0"/>
                <a:ea typeface="ＭＳ Ｐゴシック" panose="020B0600070205080204" pitchFamily="34" charset="-128"/>
                <a:cs typeface="Arial" pitchFamily="34" charset="0"/>
              </a:endParaRPr>
            </a:p>
            <a:p>
              <a:pPr defTabSz="914400" eaLnBrk="0" fontAlgn="base" hangingPunct="0">
                <a:lnSpc>
                  <a:spcPct val="110000"/>
                </a:lnSpc>
                <a:spcBef>
                  <a:spcPct val="40000"/>
                </a:spcBef>
                <a:spcAft>
                  <a:spcPct val="0"/>
                </a:spcAft>
                <a:defRPr/>
              </a:pP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Virus Herpes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CMV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CMV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Retinitis, Hepatitis,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Neumonía</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EBV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Síndrome</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Epstein-Barr               (X</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HHV-8			Sarcoma de Kaposi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X</a:t>
              </a:r>
              <a:endParaRPr lang="en-US" sz="1400" b="1" dirty="0">
                <a:solidFill>
                  <a:srgbClr val="002060"/>
                </a:solidFill>
                <a:latin typeface="Arial" panose="020B0604020202020204" pitchFamily="34" charset="0"/>
                <a:ea typeface="ＭＳ Ｐゴシック" panose="020B0600070205080204" pitchFamily="34" charset="-128"/>
                <a:cs typeface="Arial" pitchFamily="34" charset="0"/>
              </a:endParaRPr>
            </a:p>
            <a:p>
              <a:pPr defTabSz="914400" eaLnBrk="0" fontAlgn="base" hangingPunct="0">
                <a:lnSpc>
                  <a:spcPct val="110000"/>
                </a:lnSpc>
                <a:spcBef>
                  <a:spcPct val="40000"/>
                </a:spcBef>
                <a:spcAft>
                  <a:spcPct val="0"/>
                </a:spcAft>
                <a:defRPr/>
              </a:pP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Parvovirus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B19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Anemia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Aplástica</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40000"/>
                </a:spcBef>
                <a:spcAft>
                  <a:spcPct val="0"/>
                </a:spcAft>
                <a:defRPr/>
              </a:pPr>
              <a:r>
                <a:rPr lang="en-US" sz="1400" b="1" dirty="0" err="1">
                  <a:solidFill>
                    <a:srgbClr val="C00000"/>
                  </a:solidFill>
                  <a:latin typeface="Arial" panose="020B0604020202020204" pitchFamily="34" charset="0"/>
                  <a:ea typeface="ＭＳ Ｐゴシック" panose="020B0600070205080204" pitchFamily="34" charset="-128"/>
                  <a:cs typeface="Arial" pitchFamily="34" charset="0"/>
                </a:rPr>
                <a:t>Bacterias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Gram-</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negativas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Gram-</a:t>
              </a:r>
              <a:r>
                <a:rPr lang="en-US" sz="1400" b="1" dirty="0" err="1" smtClean="0">
                  <a:solidFill>
                    <a:srgbClr val="002060"/>
                  </a:solidFill>
                  <a:latin typeface="Arial" panose="020B0604020202020204" pitchFamily="34" charset="0"/>
                  <a:ea typeface="ＭＳ Ｐゴシック" panose="020B0600070205080204" pitchFamily="34" charset="-128"/>
                  <a:cs typeface="Arial" pitchFamily="34" charset="0"/>
                </a:rPr>
                <a:t>positivas</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Sepsis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Treponema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pallidum</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Sífilis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X</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Borrelia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burgdorferi</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smtClean="0">
                  <a:solidFill>
                    <a:srgbClr val="002060"/>
                  </a:solidFill>
                  <a:latin typeface="Arial" panose="020B0604020202020204" pitchFamily="34" charset="0"/>
                  <a:ea typeface="ＭＳ Ｐゴシック" panose="020B0600070205080204" pitchFamily="34" charset="-128"/>
                  <a:cs typeface="Arial" pitchFamily="34" charset="0"/>
                </a:rPr>
                <a:t>Enfermedad</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de Lyme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Rickettsia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rickettsii</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Fiebre</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Rocky Mountain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Ehrlichia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chafeensis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Ehrlichiosis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40000"/>
                </a:spcBef>
                <a:spcAft>
                  <a:spcPct val="0"/>
                </a:spcAft>
                <a:defRPr/>
              </a:pPr>
              <a:r>
                <a:rPr lang="en-US" sz="1400" b="1" dirty="0" err="1">
                  <a:solidFill>
                    <a:srgbClr val="C00000"/>
                  </a:solidFill>
                  <a:latin typeface="Arial" panose="020B0604020202020204" pitchFamily="34" charset="0"/>
                  <a:ea typeface="ＭＳ Ｐゴシック" panose="020B0600070205080204" pitchFamily="34" charset="-128"/>
                  <a:cs typeface="Arial" pitchFamily="34" charset="0"/>
                </a:rPr>
                <a:t>Parásitos</a:t>
              </a:r>
              <a:r>
                <a:rPr lang="en-US" sz="1400" b="1" dirty="0">
                  <a:solidFill>
                    <a:srgbClr val="C0000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Trypanosoma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cruzi</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Enfermedad</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Chagas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X</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Brucella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Brucelosis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(X)                  </a:t>
              </a:r>
              <a:endParaRPr lang="en-US" sz="1400" b="1" dirty="0">
                <a:solidFill>
                  <a:srgbClr val="002060"/>
                </a:solidFill>
                <a:latin typeface="Arial" panose="020B0604020202020204" pitchFamily="34" charset="0"/>
                <a:ea typeface="ＭＳ Ｐゴシック" panose="020B0600070205080204" pitchFamily="34" charset="-128"/>
                <a:cs typeface="Arial" pitchFamily="34" charset="0"/>
              </a:endParaRP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Leishmania</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err="1">
                  <a:solidFill>
                    <a:srgbClr val="002060"/>
                  </a:solidFill>
                  <a:latin typeface="Arial" panose="020B0604020202020204" pitchFamily="34" charset="0"/>
                  <a:ea typeface="ＭＳ Ｐゴシック" panose="020B0600070205080204" pitchFamily="34" charset="-128"/>
                  <a:cs typeface="Arial" pitchFamily="34" charset="0"/>
                </a:rPr>
                <a:t>donovani</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err="1">
                  <a:solidFill>
                    <a:srgbClr val="002060"/>
                  </a:solidFill>
                  <a:latin typeface="Arial" panose="020B0604020202020204" pitchFamily="34" charset="0"/>
                  <a:ea typeface="ＭＳ Ｐゴシック" panose="020B0600070205080204" pitchFamily="34" charset="-128"/>
                  <a:cs typeface="Arial" pitchFamily="34" charset="0"/>
                </a:rPr>
                <a:t>Leishmaniasis</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X</a:t>
              </a:r>
            </a:p>
            <a:p>
              <a:pPr defTabSz="914400" eaLnBrk="0" fontAlgn="base" hangingPunct="0">
                <a:lnSpc>
                  <a:spcPct val="110000"/>
                </a:lnSpc>
                <a:spcBef>
                  <a:spcPct val="0"/>
                </a:spcBef>
                <a:spcAft>
                  <a:spcPct val="0"/>
                </a:spcAft>
                <a:defRPr/>
              </a:pP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i="1" dirty="0">
                  <a:solidFill>
                    <a:srgbClr val="002060"/>
                  </a:solidFill>
                  <a:latin typeface="Arial" panose="020B0604020202020204" pitchFamily="34" charset="0"/>
                  <a:ea typeface="ＭＳ Ｐゴシック" panose="020B0600070205080204" pitchFamily="34" charset="-128"/>
                  <a:cs typeface="Arial" pitchFamily="34" charset="0"/>
                </a:rPr>
                <a:t>Plasmodium spp.</a:t>
              </a:r>
              <a:r>
                <a:rPr lang="en-US" sz="1400" b="1" dirty="0">
                  <a:solidFill>
                    <a:srgbClr val="002060"/>
                  </a:solidFill>
                  <a:latin typeface="Arial" panose="020B0604020202020204" pitchFamily="34" charset="0"/>
                  <a:ea typeface="ＭＳ Ｐゴシック" panose="020B0600070205080204" pitchFamily="34" charset="-128"/>
                  <a:cs typeface="Arial" pitchFamily="34" charset="0"/>
                </a:rPr>
                <a:t>		Malaria				 </a:t>
              </a:r>
              <a:r>
                <a:rPr lang="en-US" sz="1400" b="1" dirty="0" smtClean="0">
                  <a:solidFill>
                    <a:srgbClr val="002060"/>
                  </a:solidFill>
                  <a:latin typeface="Arial" panose="020B0604020202020204" pitchFamily="34" charset="0"/>
                  <a:ea typeface="ＭＳ Ｐゴシック" panose="020B0600070205080204" pitchFamily="34" charset="-128"/>
                  <a:cs typeface="Arial" pitchFamily="34" charset="0"/>
                </a:rPr>
                <a:t> </a:t>
              </a:r>
              <a:r>
                <a:rPr lang="en-US" sz="1400" b="1" dirty="0" smtClean="0">
                  <a:latin typeface="Arial" panose="020B0604020202020204" pitchFamily="34" charset="0"/>
                  <a:ea typeface="ＭＳ Ｐゴシック" panose="020B0600070205080204" pitchFamily="34" charset="-128"/>
                  <a:cs typeface="Arial" pitchFamily="34" charset="0"/>
                </a:rPr>
                <a:t> </a:t>
              </a:r>
              <a:r>
                <a:rPr lang="en-US" sz="1400" b="1" dirty="0">
                  <a:latin typeface="Arial" panose="020B0604020202020204" pitchFamily="34" charset="0"/>
                  <a:ea typeface="ＭＳ Ｐゴシック" panose="020B0600070205080204" pitchFamily="34" charset="-128"/>
                  <a:cs typeface="Arial" pitchFamily="34" charset="0"/>
                </a:rPr>
                <a:t>X</a:t>
              </a:r>
            </a:p>
          </p:txBody>
        </p:sp>
        <p:sp>
          <p:nvSpPr>
            <p:cNvPr id="28680" name="Line 10"/>
            <p:cNvSpPr>
              <a:spLocks noChangeShapeType="1"/>
            </p:cNvSpPr>
            <p:nvPr/>
          </p:nvSpPr>
          <p:spPr bwMode="auto">
            <a:xfrm>
              <a:off x="8078787" y="1411654"/>
              <a:ext cx="21858" cy="5037714"/>
            </a:xfrm>
            <a:prstGeom prst="line">
              <a:avLst/>
            </a:prstGeom>
            <a:noFill/>
            <a:ln w="12700">
              <a:solidFill>
                <a:schemeClr val="accent2">
                  <a:lumMod val="50000"/>
                </a:schemeClr>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s-MX" smtClean="0">
                <a:solidFill>
                  <a:srgbClr val="FFFFFF"/>
                </a:solidFill>
                <a:latin typeface="Arial" panose="020B0604020202020204" pitchFamily="34" charset="0"/>
                <a:ea typeface="ＭＳ Ｐゴシック" panose="020B0600070205080204" pitchFamily="34" charset="-128"/>
              </a:endParaRPr>
            </a:p>
          </p:txBody>
        </p:sp>
        <p:sp>
          <p:nvSpPr>
            <p:cNvPr id="6156" name="Rectangle 12"/>
            <p:cNvSpPr>
              <a:spLocks noChangeArrowheads="1"/>
            </p:cNvSpPr>
            <p:nvPr/>
          </p:nvSpPr>
          <p:spPr bwMode="auto">
            <a:xfrm>
              <a:off x="147637" y="236233"/>
              <a:ext cx="8577262" cy="868362"/>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b="1" dirty="0">
                  <a:solidFill>
                    <a:srgbClr val="C00000"/>
                  </a:solidFill>
                  <a:ea typeface="ＭＳ Ｐゴシック" panose="020B0600070205080204" pitchFamily="34" charset="-128"/>
                  <a:cs typeface="Arial" pitchFamily="34" charset="0"/>
                </a:rPr>
                <a:t>No hay  </a:t>
              </a:r>
              <a:r>
                <a:rPr lang="en-US" b="1" dirty="0" err="1">
                  <a:solidFill>
                    <a:srgbClr val="C00000"/>
                  </a:solidFill>
                  <a:ea typeface="ＭＳ Ｐゴシック" panose="020B0600070205080204" pitchFamily="34" charset="-128"/>
                  <a:cs typeface="Arial" pitchFamily="34" charset="0"/>
                </a:rPr>
                <a:t>tamizaje</a:t>
              </a:r>
              <a:r>
                <a:rPr lang="en-US" b="1" dirty="0">
                  <a:solidFill>
                    <a:srgbClr val="C00000"/>
                  </a:solidFill>
                  <a:ea typeface="ＭＳ Ｐゴシック" panose="020B0600070205080204" pitchFamily="34" charset="-128"/>
                  <a:cs typeface="Arial" pitchFamily="34" charset="0"/>
                </a:rPr>
                <a:t> para </a:t>
              </a:r>
              <a:r>
                <a:rPr lang="en-US" b="1" i="1" dirty="0" err="1">
                  <a:solidFill>
                    <a:srgbClr val="C00000"/>
                  </a:solidFill>
                  <a:ea typeface="ＭＳ Ｐゴシック" panose="020B0600070205080204" pitchFamily="34" charset="-128"/>
                  <a:cs typeface="Arial" pitchFamily="34" charset="0"/>
                </a:rPr>
                <a:t>todos</a:t>
              </a:r>
              <a:r>
                <a:rPr lang="en-US" b="1" i="1" dirty="0">
                  <a:solidFill>
                    <a:srgbClr val="C00000"/>
                  </a:solidFill>
                  <a:ea typeface="ＭＳ Ｐゴシック" panose="020B0600070205080204" pitchFamily="34" charset="-128"/>
                  <a:cs typeface="Arial" pitchFamily="34" charset="0"/>
                </a:rPr>
                <a:t> </a:t>
              </a:r>
              <a:r>
                <a:rPr lang="en-US" b="1" dirty="0" err="1">
                  <a:solidFill>
                    <a:srgbClr val="C00000"/>
                  </a:solidFill>
                  <a:ea typeface="ＭＳ Ｐゴシック" panose="020B0600070205080204" pitchFamily="34" charset="-128"/>
                  <a:cs typeface="Arial" pitchFamily="34" charset="0"/>
                </a:rPr>
                <a:t>los</a:t>
              </a:r>
              <a:r>
                <a:rPr lang="en-US" b="1" dirty="0">
                  <a:solidFill>
                    <a:srgbClr val="C00000"/>
                  </a:solidFill>
                  <a:ea typeface="ＭＳ Ｐゴシック" panose="020B0600070205080204" pitchFamily="34" charset="-128"/>
                  <a:cs typeface="Arial" pitchFamily="34" charset="0"/>
                </a:rPr>
                <a:t> </a:t>
              </a:r>
              <a:r>
                <a:rPr lang="en-US" b="1" dirty="0" err="1" smtClean="0">
                  <a:solidFill>
                    <a:srgbClr val="C00000"/>
                  </a:solidFill>
                  <a:ea typeface="ＭＳ Ｐゴシック" panose="020B0600070205080204" pitchFamily="34" charset="-128"/>
                  <a:cs typeface="Arial" pitchFamily="34" charset="0"/>
                </a:rPr>
                <a:t>patógenos</a:t>
              </a:r>
              <a:r>
                <a:rPr lang="en-US" b="1" dirty="0" smtClean="0">
                  <a:solidFill>
                    <a:srgbClr val="C00000"/>
                  </a:solidFill>
                  <a:ea typeface="ＭＳ Ｐゴシック" panose="020B0600070205080204" pitchFamily="34" charset="-128"/>
                  <a:cs typeface="Arial" pitchFamily="34" charset="0"/>
                </a:rPr>
                <a:t> </a:t>
              </a:r>
              <a:r>
                <a:rPr lang="en-US" b="1" dirty="0" err="1" smtClean="0">
                  <a:solidFill>
                    <a:srgbClr val="C00000"/>
                  </a:solidFill>
                  <a:ea typeface="ＭＳ Ｐゴシック" panose="020B0600070205080204" pitchFamily="34" charset="-128"/>
                  <a:cs typeface="Arial" pitchFamily="34" charset="0"/>
                </a:rPr>
                <a:t>asociados</a:t>
              </a:r>
              <a:r>
                <a:rPr lang="en-US" b="1" dirty="0" smtClean="0">
                  <a:solidFill>
                    <a:srgbClr val="C00000"/>
                  </a:solidFill>
                  <a:ea typeface="ＭＳ Ｐゴシック" panose="020B0600070205080204" pitchFamily="34" charset="-128"/>
                  <a:cs typeface="Arial" pitchFamily="34" charset="0"/>
                </a:rPr>
                <a:t> </a:t>
              </a:r>
              <a:r>
                <a:rPr lang="en-US" b="1" dirty="0">
                  <a:solidFill>
                    <a:srgbClr val="C00000"/>
                  </a:solidFill>
                  <a:ea typeface="ＭＳ Ｐゴシック" panose="020B0600070205080204" pitchFamily="34" charset="-128"/>
                  <a:cs typeface="Arial" pitchFamily="34" charset="0"/>
                </a:rPr>
                <a:t>a </a:t>
              </a:r>
              <a:r>
                <a:rPr lang="en-US" b="1" dirty="0" err="1">
                  <a:solidFill>
                    <a:srgbClr val="C00000"/>
                  </a:solidFill>
                  <a:ea typeface="ＭＳ Ｐゴシック" panose="020B0600070205080204" pitchFamily="34" charset="-128"/>
                  <a:cs typeface="Arial" pitchFamily="34" charset="0"/>
                </a:rPr>
                <a:t>transfusión</a:t>
              </a:r>
              <a:r>
                <a:rPr lang="en-US" b="1" dirty="0">
                  <a:solidFill>
                    <a:srgbClr val="C00000"/>
                  </a:solidFill>
                  <a:ea typeface="ＭＳ Ｐゴシック" panose="020B0600070205080204" pitchFamily="34" charset="-128"/>
                  <a:cs typeface="Arial" pitchFamily="34" charset="0"/>
                </a:rPr>
                <a:t> </a:t>
              </a:r>
            </a:p>
          </p:txBody>
        </p:sp>
        <p:sp>
          <p:nvSpPr>
            <p:cNvPr id="28682" name="Line 13"/>
            <p:cNvSpPr>
              <a:spLocks noChangeShapeType="1"/>
            </p:cNvSpPr>
            <p:nvPr/>
          </p:nvSpPr>
          <p:spPr bwMode="auto">
            <a:xfrm>
              <a:off x="10649" y="1948228"/>
              <a:ext cx="9000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defTabSz="914400" eaLnBrk="0" fontAlgn="base" hangingPunct="0">
                <a:spcBef>
                  <a:spcPct val="0"/>
                </a:spcBef>
                <a:spcAft>
                  <a:spcPct val="0"/>
                </a:spcAft>
              </a:pPr>
              <a:endParaRPr lang="es-MX" smtClean="0">
                <a:solidFill>
                  <a:srgbClr val="FFFFFF"/>
                </a:solidFill>
                <a:latin typeface="Arial" panose="020B0604020202020204" pitchFamily="34" charset="0"/>
                <a:ea typeface="ＭＳ Ｐゴシック" panose="020B0600070205080204" pitchFamily="34" charset="-128"/>
              </a:endParaRPr>
            </a:p>
          </p:txBody>
        </p:sp>
        <p:sp>
          <p:nvSpPr>
            <p:cNvPr id="6161" name="Text Box 17"/>
            <p:cNvSpPr txBox="1">
              <a:spLocks noChangeArrowheads="1"/>
            </p:cNvSpPr>
            <p:nvPr/>
          </p:nvSpPr>
          <p:spPr bwMode="auto">
            <a:xfrm>
              <a:off x="7005298" y="818540"/>
              <a:ext cx="2016000" cy="611188"/>
            </a:xfrm>
            <a:prstGeom prst="rect">
              <a:avLst/>
            </a:prstGeom>
            <a:solidFill>
              <a:srgbClr val="002060"/>
            </a:solidFill>
            <a:ln w="12700">
              <a:noFill/>
              <a:miter lim="800000"/>
              <a:headEnd/>
              <a:tailEnd/>
            </a:ln>
            <a:effectLst/>
          </p:spPr>
          <p:txBody>
            <a:bodyPr t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50000"/>
                </a:spcBef>
                <a:spcAft>
                  <a:spcPct val="0"/>
                </a:spcAft>
                <a:defRPr/>
              </a:pPr>
              <a:r>
                <a:rPr lang="de-DE" sz="1600" b="1" dirty="0" smtClean="0">
                  <a:solidFill>
                    <a:schemeClr val="bg1"/>
                  </a:solidFill>
                  <a:cs typeface="Arial" pitchFamily="34" charset="0"/>
                </a:rPr>
                <a:t>Estudios-Rutina</a:t>
              </a:r>
            </a:p>
            <a:p>
              <a:pPr algn="ctr" defTabSz="914400" eaLnBrk="0" fontAlgn="base" hangingPunct="0">
                <a:spcBef>
                  <a:spcPct val="50000"/>
                </a:spcBef>
                <a:spcAft>
                  <a:spcPct val="0"/>
                </a:spcAft>
                <a:defRPr/>
              </a:pPr>
              <a:r>
                <a:rPr lang="de-DE" sz="1600" b="1" dirty="0" smtClean="0">
                  <a:solidFill>
                    <a:schemeClr val="bg1"/>
                  </a:solidFill>
                  <a:cs typeface="Arial" pitchFamily="34" charset="0"/>
                </a:rPr>
                <a:t>Si	No</a:t>
              </a:r>
            </a:p>
          </p:txBody>
        </p:sp>
        <p:sp>
          <p:nvSpPr>
            <p:cNvPr id="28687" name="Text Box 18"/>
            <p:cNvSpPr txBox="1">
              <a:spLocks noChangeArrowheads="1"/>
            </p:cNvSpPr>
            <p:nvPr/>
          </p:nvSpPr>
          <p:spPr bwMode="auto">
            <a:xfrm>
              <a:off x="-62671" y="6688484"/>
              <a:ext cx="14542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0"/>
                </a:spcBef>
                <a:spcAft>
                  <a:spcPct val="0"/>
                </a:spcAft>
              </a:pPr>
              <a:r>
                <a:rPr lang="es-MX" altLang="es-MX" sz="1000" b="1" dirty="0" smtClean="0">
                  <a:solidFill>
                    <a:srgbClr val="002060"/>
                  </a:solidFill>
                </a:rPr>
                <a:t>Prácticas en USA/UE</a:t>
              </a:r>
              <a:endParaRPr lang="es-ES" altLang="es-MX" sz="1000" b="1" dirty="0" smtClean="0">
                <a:solidFill>
                  <a:srgbClr val="002060"/>
                </a:solidFill>
              </a:endParaRPr>
            </a:p>
          </p:txBody>
        </p:sp>
        <p:sp>
          <p:nvSpPr>
            <p:cNvPr id="17" name="Line 13"/>
            <p:cNvSpPr>
              <a:spLocks noChangeShapeType="1"/>
            </p:cNvSpPr>
            <p:nvPr/>
          </p:nvSpPr>
          <p:spPr bwMode="auto">
            <a:xfrm>
              <a:off x="10649" y="2741490"/>
              <a:ext cx="9000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defTabSz="914400" eaLnBrk="0" fontAlgn="base" hangingPunct="0">
                <a:spcBef>
                  <a:spcPct val="0"/>
                </a:spcBef>
                <a:spcAft>
                  <a:spcPct val="0"/>
                </a:spcAft>
              </a:pPr>
              <a:endParaRPr lang="es-MX" smtClean="0">
                <a:ln>
                  <a:solidFill>
                    <a:sysClr val="windowText" lastClr="000000"/>
                  </a:solidFill>
                </a:ln>
                <a:solidFill>
                  <a:srgbClr val="FFFFFF"/>
                </a:solidFill>
                <a:latin typeface="Arial" panose="020B0604020202020204" pitchFamily="34" charset="0"/>
                <a:ea typeface="ＭＳ Ｐゴシック" panose="020B0600070205080204" pitchFamily="34" charset="-128"/>
              </a:endParaRPr>
            </a:p>
          </p:txBody>
        </p:sp>
        <p:sp>
          <p:nvSpPr>
            <p:cNvPr id="18" name="Line 13"/>
            <p:cNvSpPr>
              <a:spLocks noChangeShapeType="1"/>
            </p:cNvSpPr>
            <p:nvPr/>
          </p:nvSpPr>
          <p:spPr bwMode="auto">
            <a:xfrm>
              <a:off x="10649" y="3769213"/>
              <a:ext cx="9000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defTabSz="914400" eaLnBrk="0" fontAlgn="base" hangingPunct="0">
                <a:spcBef>
                  <a:spcPct val="0"/>
                </a:spcBef>
                <a:spcAft>
                  <a:spcPct val="0"/>
                </a:spcAft>
              </a:pPr>
              <a:endParaRPr lang="es-MX" smtClean="0">
                <a:ln>
                  <a:solidFill>
                    <a:sysClr val="windowText" lastClr="000000"/>
                  </a:solidFill>
                </a:ln>
                <a:solidFill>
                  <a:srgbClr val="FFFFFF"/>
                </a:solidFill>
                <a:latin typeface="Arial" panose="020B0604020202020204" pitchFamily="34" charset="0"/>
                <a:ea typeface="ＭＳ Ｐゴシック" panose="020B0600070205080204" pitchFamily="34" charset="-128"/>
              </a:endParaRPr>
            </a:p>
          </p:txBody>
        </p:sp>
        <p:sp>
          <p:nvSpPr>
            <p:cNvPr id="19" name="Line 13"/>
            <p:cNvSpPr>
              <a:spLocks noChangeShapeType="1"/>
            </p:cNvSpPr>
            <p:nvPr/>
          </p:nvSpPr>
          <p:spPr bwMode="auto">
            <a:xfrm>
              <a:off x="0" y="4109182"/>
              <a:ext cx="9000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defTabSz="914400" eaLnBrk="0" fontAlgn="base" hangingPunct="0">
                <a:spcBef>
                  <a:spcPct val="0"/>
                </a:spcBef>
                <a:spcAft>
                  <a:spcPct val="0"/>
                </a:spcAft>
              </a:pPr>
              <a:endParaRPr lang="es-MX" smtClean="0">
                <a:ln>
                  <a:solidFill>
                    <a:sysClr val="windowText" lastClr="000000"/>
                  </a:solidFill>
                </a:ln>
                <a:solidFill>
                  <a:srgbClr val="FFFFFF"/>
                </a:solidFill>
                <a:latin typeface="Arial" panose="020B0604020202020204" pitchFamily="34" charset="0"/>
                <a:ea typeface="ＭＳ Ｐゴシック" panose="020B0600070205080204" pitchFamily="34" charset="-128"/>
              </a:endParaRPr>
            </a:p>
          </p:txBody>
        </p:sp>
        <p:sp>
          <p:nvSpPr>
            <p:cNvPr id="20" name="Line 13"/>
            <p:cNvSpPr>
              <a:spLocks noChangeShapeType="1"/>
            </p:cNvSpPr>
            <p:nvPr/>
          </p:nvSpPr>
          <p:spPr bwMode="auto">
            <a:xfrm>
              <a:off x="0" y="5386997"/>
              <a:ext cx="9000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defTabSz="914400" eaLnBrk="0" fontAlgn="base" hangingPunct="0">
                <a:spcBef>
                  <a:spcPct val="0"/>
                </a:spcBef>
                <a:spcAft>
                  <a:spcPct val="0"/>
                </a:spcAft>
              </a:pPr>
              <a:endParaRPr lang="es-MX" smtClean="0">
                <a:ln>
                  <a:solidFill>
                    <a:sysClr val="windowText" lastClr="000000"/>
                  </a:solidFill>
                </a:ln>
                <a:solidFill>
                  <a:srgbClr val="FFFFFF"/>
                </a:solidFill>
                <a:latin typeface="Arial" panose="020B0604020202020204" pitchFamily="34" charset="0"/>
                <a:ea typeface="ＭＳ Ｐゴシック" panose="020B0600070205080204" pitchFamily="34" charset="-128"/>
              </a:endParaRPr>
            </a:p>
          </p:txBody>
        </p:sp>
      </p:grpSp>
    </p:spTree>
    <p:extLst>
      <p:ext uri="{BB962C8B-B14F-4D97-AF65-F5344CB8AC3E}">
        <p14:creationId xmlns:p14="http://schemas.microsoft.com/office/powerpoint/2010/main" val="2166089114"/>
      </p:ext>
    </p:extLst>
  </p:cSld>
  <p:clrMapOvr>
    <a:masterClrMapping/>
  </p:clrMapOvr>
  <p:transition spd="med">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457200" y="476250"/>
            <a:ext cx="8432800" cy="981075"/>
          </a:xfrm>
          <a:prstGeom prst="rect">
            <a:avLst/>
          </a:prstGeom>
          <a:noFill/>
          <a:ln w="9525">
            <a:noFill/>
            <a:miter lim="800000"/>
            <a:headEnd/>
            <a:tailEnd/>
          </a:ln>
          <a:effectLst/>
        </p:spPr>
        <p:txBody>
          <a:bodyPr anchor="ctr"/>
          <a:lstStyle/>
          <a:p>
            <a:pPr defTabSz="914400">
              <a:defRPr/>
            </a:pPr>
            <a:endParaRPr lang="en-US" altLang="en-US" sz="3600" b="1">
              <a:solidFill>
                <a:srgbClr val="FFFF00"/>
              </a:solidFill>
              <a:effectLst>
                <a:outerShdw blurRad="38100" dist="38100" dir="2700000" algn="tl">
                  <a:srgbClr val="000000"/>
                </a:outerShdw>
              </a:effectLst>
            </a:endParaRPr>
          </a:p>
        </p:txBody>
      </p:sp>
      <p:sp>
        <p:nvSpPr>
          <p:cNvPr id="5126" name="Rectangle 6"/>
          <p:cNvSpPr>
            <a:spLocks noChangeArrowheads="1"/>
          </p:cNvSpPr>
          <p:nvPr/>
        </p:nvSpPr>
        <p:spPr bwMode="auto">
          <a:xfrm>
            <a:off x="678899" y="899027"/>
            <a:ext cx="7705725" cy="4733925"/>
          </a:xfrm>
          <a:prstGeom prst="rect">
            <a:avLst/>
          </a:prstGeom>
          <a:noFill/>
          <a:ln w="9525">
            <a:noFill/>
            <a:miter lim="800000"/>
            <a:headEnd/>
            <a:tailEnd/>
          </a:ln>
          <a:effectLst/>
        </p:spPr>
        <p:txBody>
          <a:bodyPr/>
          <a:lstStyle/>
          <a:p>
            <a:pPr marL="342900" indent="-342900" algn="ctr" defTabSz="914400">
              <a:spcBef>
                <a:spcPct val="50000"/>
              </a:spcBef>
              <a:buSzPct val="80000"/>
              <a:buFont typeface="Wingdings" pitchFamily="2" charset="2"/>
              <a:buNone/>
              <a:defRPr/>
            </a:pPr>
            <a:r>
              <a:rPr lang="en-US" sz="2400" dirty="0">
                <a:solidFill>
                  <a:prstClr val="white"/>
                </a:solidFill>
                <a:effectLst>
                  <a:outerShdw blurRad="38100" dist="38100" dir="2700000" algn="tl">
                    <a:srgbClr val="FFFFFF"/>
                  </a:outerShdw>
                </a:effectLst>
                <a:ea typeface="ＭＳ Ｐゴシック" pitchFamily="34" charset="-128"/>
                <a:cs typeface="Arial" pitchFamily="34" charset="0"/>
              </a:rPr>
              <a:t>  </a:t>
            </a:r>
          </a:p>
          <a:p>
            <a:pPr marL="342900" indent="-342900" algn="ctr" defTabSz="914400">
              <a:spcBef>
                <a:spcPct val="50000"/>
              </a:spcBef>
              <a:buSzPct val="80000"/>
              <a:buFont typeface="Wingdings" pitchFamily="2" charset="2"/>
              <a:buNone/>
              <a:defRPr/>
            </a:pPr>
            <a:r>
              <a:rPr lang="en-US" b="1" dirty="0">
                <a:solidFill>
                  <a:srgbClr val="FF9933"/>
                </a:solidFill>
                <a:effectLst>
                  <a:outerShdw blurRad="38100" dist="38100" dir="2700000" algn="tl">
                    <a:srgbClr val="FFFFFF"/>
                  </a:outerShdw>
                </a:effectLst>
                <a:ea typeface="ＭＳ Ｐゴシック" pitchFamily="34" charset="-128"/>
                <a:cs typeface="Arial" pitchFamily="34" charset="0"/>
              </a:rPr>
              <a:t>  </a:t>
            </a:r>
            <a:r>
              <a:rPr lang="en-US" b="1" dirty="0" smtClean="0">
                <a:solidFill>
                  <a:srgbClr val="FF9933"/>
                </a:solidFill>
                <a:effectLst>
                  <a:outerShdw blurRad="38100" dist="38100" dir="2700000" algn="tl">
                    <a:srgbClr val="FFFFFF"/>
                  </a:outerShdw>
                </a:effectLst>
                <a:ea typeface="ＭＳ Ｐゴシック" pitchFamily="34" charset="-128"/>
                <a:cs typeface="Arial" pitchFamily="34" charset="0"/>
              </a:rPr>
              <a:t> </a:t>
            </a:r>
            <a:r>
              <a:rPr lang="en-US" b="1" dirty="0">
                <a:solidFill>
                  <a:schemeClr val="accent1">
                    <a:lumMod val="75000"/>
                  </a:schemeClr>
                </a:solidFill>
                <a:effectLst>
                  <a:outerShdw blurRad="38100" dist="38100" dir="2700000" algn="tl">
                    <a:srgbClr val="FFFFFF"/>
                  </a:outerShdw>
                </a:effectLst>
                <a:ea typeface="ＭＳ Ｐゴシック" pitchFamily="34" charset="-128"/>
                <a:cs typeface="Arial" pitchFamily="34" charset="0"/>
              </a:rPr>
              <a:t>NAT/PCR </a:t>
            </a:r>
            <a:r>
              <a:rPr lang="en-US" b="1" dirty="0" err="1">
                <a:solidFill>
                  <a:schemeClr val="accent1">
                    <a:lumMod val="75000"/>
                  </a:schemeClr>
                </a:solidFill>
                <a:effectLst>
                  <a:outerShdw blurRad="38100" dist="38100" dir="2700000" algn="tl">
                    <a:srgbClr val="FFFFFF"/>
                  </a:outerShdw>
                </a:effectLst>
                <a:ea typeface="ＭＳ Ｐゴシック" pitchFamily="34" charset="-128"/>
                <a:cs typeface="Arial" pitchFamily="34" charset="0"/>
              </a:rPr>
              <a:t>acorta</a:t>
            </a:r>
            <a:r>
              <a:rPr lang="en-US" b="1" dirty="0">
                <a:solidFill>
                  <a:schemeClr val="accent1">
                    <a:lumMod val="75000"/>
                  </a:schemeClr>
                </a:solidFill>
                <a:effectLst>
                  <a:outerShdw blurRad="38100" dist="38100" dir="2700000" algn="tl">
                    <a:srgbClr val="FFFFFF"/>
                  </a:outerShdw>
                </a:effectLst>
                <a:ea typeface="ＭＳ Ｐゴシック" pitchFamily="34" charset="-128"/>
                <a:cs typeface="Arial" pitchFamily="34" charset="0"/>
              </a:rPr>
              <a:t> </a:t>
            </a:r>
            <a:r>
              <a:rPr lang="en-US" b="1" dirty="0" err="1">
                <a:solidFill>
                  <a:schemeClr val="accent1">
                    <a:lumMod val="75000"/>
                  </a:schemeClr>
                </a:solidFill>
                <a:effectLst>
                  <a:outerShdw blurRad="38100" dist="38100" dir="2700000" algn="tl">
                    <a:srgbClr val="FFFFFF"/>
                  </a:outerShdw>
                </a:effectLst>
                <a:ea typeface="ＭＳ Ｐゴシック" pitchFamily="34" charset="-128"/>
                <a:cs typeface="Arial" pitchFamily="34" charset="0"/>
              </a:rPr>
              <a:t>este</a:t>
            </a:r>
            <a:r>
              <a:rPr lang="en-US" b="1" dirty="0">
                <a:solidFill>
                  <a:schemeClr val="accent1">
                    <a:lumMod val="75000"/>
                  </a:schemeClr>
                </a:solidFill>
                <a:effectLst>
                  <a:outerShdw blurRad="38100" dist="38100" dir="2700000" algn="tl">
                    <a:srgbClr val="FFFFFF"/>
                  </a:outerShdw>
                </a:effectLst>
                <a:ea typeface="ＭＳ Ｐゴシック" pitchFamily="34" charset="-128"/>
                <a:cs typeface="Arial" pitchFamily="34" charset="0"/>
              </a:rPr>
              <a:t> </a:t>
            </a:r>
            <a:r>
              <a:rPr lang="en-US" b="1" dirty="0" err="1">
                <a:solidFill>
                  <a:schemeClr val="accent1">
                    <a:lumMod val="75000"/>
                  </a:schemeClr>
                </a:solidFill>
                <a:effectLst>
                  <a:outerShdw blurRad="38100" dist="38100" dir="2700000" algn="tl">
                    <a:srgbClr val="FFFFFF"/>
                  </a:outerShdw>
                </a:effectLst>
                <a:ea typeface="ＭＳ Ｐゴシック" pitchFamily="34" charset="-128"/>
                <a:cs typeface="Arial" pitchFamily="34" charset="0"/>
              </a:rPr>
              <a:t>periodo</a:t>
            </a:r>
            <a:endParaRPr lang="en-US" b="1" dirty="0">
              <a:solidFill>
                <a:schemeClr val="accent1">
                  <a:lumMod val="75000"/>
                </a:schemeClr>
              </a:solidFill>
              <a:effectLst>
                <a:outerShdw blurRad="38100" dist="38100" dir="2700000" algn="tl">
                  <a:srgbClr val="FFFFFF"/>
                </a:outerShdw>
              </a:effectLst>
              <a:ea typeface="ＭＳ Ｐゴシック" pitchFamily="34" charset="-128"/>
              <a:cs typeface="Arial" pitchFamily="34" charset="0"/>
            </a:endParaRPr>
          </a:p>
        </p:txBody>
      </p:sp>
      <p:sp>
        <p:nvSpPr>
          <p:cNvPr id="5127" name="Rectangle 7"/>
          <p:cNvSpPr>
            <a:spLocks noChangeArrowheads="1"/>
          </p:cNvSpPr>
          <p:nvPr/>
        </p:nvSpPr>
        <p:spPr bwMode="auto">
          <a:xfrm>
            <a:off x="393700" y="754152"/>
            <a:ext cx="8496300" cy="695325"/>
          </a:xfrm>
          <a:prstGeom prst="rect">
            <a:avLst/>
          </a:prstGeom>
          <a:noFill/>
          <a:ln w="9525">
            <a:noFill/>
            <a:miter lim="800000"/>
            <a:headEnd/>
            <a:tailEnd/>
          </a:ln>
          <a:effectLst/>
        </p:spPr>
        <p:txBody>
          <a:bodyPr anchor="ctr"/>
          <a:lstStyle/>
          <a:p>
            <a:pPr algn="ctr" defTabSz="914400">
              <a:defRPr/>
            </a:pPr>
            <a:r>
              <a:rPr lang="en-US" sz="2800" b="1" dirty="0" err="1">
                <a:solidFill>
                  <a:srgbClr val="FF0000"/>
                </a:solidFill>
                <a:effectLst>
                  <a:outerShdw blurRad="38100" dist="38100" dir="2700000" algn="tl">
                    <a:srgbClr val="FFFFFF"/>
                  </a:outerShdw>
                </a:effectLst>
                <a:ea typeface="ＭＳ Ｐゴシック" pitchFamily="34" charset="-128"/>
                <a:cs typeface="Arial" pitchFamily="34" charset="0"/>
              </a:rPr>
              <a:t>Riesgos</a:t>
            </a:r>
            <a:r>
              <a:rPr lang="en-US" sz="2800" b="1" dirty="0">
                <a:solidFill>
                  <a:srgbClr val="FF0000"/>
                </a:solidFill>
                <a:effectLst>
                  <a:outerShdw blurRad="38100" dist="38100" dir="2700000" algn="tl">
                    <a:srgbClr val="FFFFFF"/>
                  </a:outerShdw>
                </a:effectLst>
                <a:ea typeface="ＭＳ Ｐゴシック" pitchFamily="34" charset="-128"/>
                <a:cs typeface="Arial" pitchFamily="34" charset="0"/>
              </a:rPr>
              <a:t> </a:t>
            </a:r>
            <a:r>
              <a:rPr lang="en-US" sz="2800" b="1" dirty="0" err="1">
                <a:solidFill>
                  <a:srgbClr val="FF0000"/>
                </a:solidFill>
                <a:effectLst>
                  <a:outerShdw blurRad="38100" dist="38100" dir="2700000" algn="tl">
                    <a:srgbClr val="FFFFFF"/>
                  </a:outerShdw>
                </a:effectLst>
                <a:ea typeface="ＭＳ Ｐゴシック" pitchFamily="34" charset="-128"/>
                <a:cs typeface="Arial" pitchFamily="34" charset="0"/>
              </a:rPr>
              <a:t>restantes</a:t>
            </a:r>
            <a:r>
              <a:rPr lang="en-US" sz="2800" b="1" dirty="0">
                <a:solidFill>
                  <a:srgbClr val="FF0000"/>
                </a:solidFill>
                <a:effectLst>
                  <a:outerShdw blurRad="38100" dist="38100" dir="2700000" algn="tl">
                    <a:srgbClr val="FFFFFF"/>
                  </a:outerShdw>
                </a:effectLst>
                <a:ea typeface="ＭＳ Ｐゴシック" pitchFamily="34" charset="-128"/>
                <a:cs typeface="Arial" pitchFamily="34" charset="0"/>
              </a:rPr>
              <a:t>: </a:t>
            </a:r>
            <a:r>
              <a:rPr lang="en-US" sz="2800" b="1" dirty="0" err="1">
                <a:solidFill>
                  <a:srgbClr val="FF0000"/>
                </a:solidFill>
                <a:effectLst>
                  <a:outerShdw blurRad="38100" dist="38100" dir="2700000" algn="tl">
                    <a:srgbClr val="FFFFFF"/>
                  </a:outerShdw>
                </a:effectLst>
                <a:ea typeface="ＭＳ Ｐゴシック" pitchFamily="34" charset="-128"/>
                <a:cs typeface="Arial" pitchFamily="34" charset="0"/>
              </a:rPr>
              <a:t>ventana</a:t>
            </a:r>
            <a:r>
              <a:rPr lang="en-US" sz="2800" b="1" dirty="0">
                <a:solidFill>
                  <a:srgbClr val="FF0000"/>
                </a:solidFill>
                <a:effectLst>
                  <a:outerShdw blurRad="38100" dist="38100" dir="2700000" algn="tl">
                    <a:srgbClr val="FFFFFF"/>
                  </a:outerShdw>
                </a:effectLst>
                <a:ea typeface="ＭＳ Ｐゴシック" pitchFamily="34" charset="-128"/>
                <a:cs typeface="Arial" pitchFamily="34" charset="0"/>
              </a:rPr>
              <a:t> </a:t>
            </a:r>
            <a:r>
              <a:rPr lang="en-US" sz="2800" b="1" dirty="0" err="1">
                <a:solidFill>
                  <a:srgbClr val="FF0000"/>
                </a:solidFill>
                <a:effectLst>
                  <a:outerShdw blurRad="38100" dist="38100" dir="2700000" algn="tl">
                    <a:srgbClr val="FFFFFF"/>
                  </a:outerShdw>
                </a:effectLst>
                <a:ea typeface="ＭＳ Ｐゴシック" pitchFamily="34" charset="-128"/>
                <a:cs typeface="Arial" pitchFamily="34" charset="0"/>
              </a:rPr>
              <a:t>diagnóstica</a:t>
            </a:r>
            <a:endParaRPr lang="en-US" sz="2800" b="1" dirty="0">
              <a:solidFill>
                <a:srgbClr val="FF0000"/>
              </a:solidFill>
              <a:effectLst>
                <a:outerShdw blurRad="38100" dist="38100" dir="2700000" algn="tl">
                  <a:srgbClr val="FFFFFF"/>
                </a:outerShdw>
              </a:effectLst>
              <a:ea typeface="ＭＳ Ｐゴシック" pitchFamily="34" charset="-128"/>
              <a:cs typeface="Arial" pitchFamily="34" charset="0"/>
            </a:endParaRPr>
          </a:p>
        </p:txBody>
      </p:sp>
      <p:graphicFrame>
        <p:nvGraphicFramePr>
          <p:cNvPr id="129069" name="Group 45"/>
          <p:cNvGraphicFramePr>
            <a:graphicFrameLocks noGrp="1"/>
          </p:cNvGraphicFramePr>
          <p:nvPr>
            <p:extLst>
              <p:ext uri="{D42A27DB-BD31-4B8C-83A1-F6EECF244321}">
                <p14:modId xmlns:p14="http://schemas.microsoft.com/office/powerpoint/2010/main" val="2355018089"/>
              </p:ext>
            </p:extLst>
          </p:nvPr>
        </p:nvGraphicFramePr>
        <p:xfrm>
          <a:off x="1069975" y="1773170"/>
          <a:ext cx="7143750" cy="2647184"/>
        </p:xfrm>
        <a:graphic>
          <a:graphicData uri="http://schemas.openxmlformats.org/drawingml/2006/table">
            <a:tbl>
              <a:tblPr/>
              <a:tblGrid>
                <a:gridCol w="1406525">
                  <a:extLst>
                    <a:ext uri="{9D8B030D-6E8A-4147-A177-3AD203B41FA5}">
                      <a16:colId xmlns:a16="http://schemas.microsoft.com/office/drawing/2014/main" xmlns="" val="20000"/>
                    </a:ext>
                  </a:extLst>
                </a:gridCol>
                <a:gridCol w="1671638">
                  <a:extLst>
                    <a:ext uri="{9D8B030D-6E8A-4147-A177-3AD203B41FA5}">
                      <a16:colId xmlns:a16="http://schemas.microsoft.com/office/drawing/2014/main" xmlns="" val="20001"/>
                    </a:ext>
                  </a:extLst>
                </a:gridCol>
                <a:gridCol w="2101850">
                  <a:extLst>
                    <a:ext uri="{9D8B030D-6E8A-4147-A177-3AD203B41FA5}">
                      <a16:colId xmlns:a16="http://schemas.microsoft.com/office/drawing/2014/main" xmlns="" val="20002"/>
                    </a:ext>
                  </a:extLst>
                </a:gridCol>
                <a:gridCol w="1963737">
                  <a:extLst>
                    <a:ext uri="{9D8B030D-6E8A-4147-A177-3AD203B41FA5}">
                      <a16:colId xmlns:a16="http://schemas.microsoft.com/office/drawing/2014/main" xmlns="" val="20003"/>
                    </a:ext>
                  </a:extLst>
                </a:gridCol>
              </a:tblGrid>
              <a:tr h="1023626">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Virus</a:t>
                      </a:r>
                    </a:p>
                  </a:txBody>
                  <a:tcPr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ELISA</a:t>
                      </a:r>
                      <a:endParaRPr kumimoji="0" lang="es-ES" sz="20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GB" sz="1800" b="1" i="0" u="none" strike="noStrike" cap="none" normalizeH="0" baseline="0" dirty="0" err="1" smtClean="0">
                          <a:ln>
                            <a:noFill/>
                          </a:ln>
                          <a:solidFill>
                            <a:srgbClr val="FF0000"/>
                          </a:solidFill>
                          <a:effectLst/>
                          <a:latin typeface="Calibri" pitchFamily="34" charset="0"/>
                          <a:ea typeface="ＭＳ Ｐゴシック" pitchFamily="34" charset="-128"/>
                          <a:cs typeface="Arial" pitchFamily="34" charset="0"/>
                        </a:rPr>
                        <a:t>Promedio</a:t>
                      </a:r>
                      <a:r>
                        <a:rPr kumimoji="0" lang="en-US" sz="18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 (</a:t>
                      </a:r>
                      <a:r>
                        <a:rPr kumimoji="0" lang="en-GB" sz="18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d</a:t>
                      </a:r>
                      <a:r>
                        <a:rPr kumimoji="0" lang="en-US" sz="1800" b="1" i="0" u="none" strike="noStrike" cap="none" normalizeH="0" baseline="0" dirty="0" err="1" smtClean="0">
                          <a:ln>
                            <a:noFill/>
                          </a:ln>
                          <a:solidFill>
                            <a:srgbClr val="FF0000"/>
                          </a:solidFill>
                          <a:effectLst/>
                          <a:latin typeface="Calibri" pitchFamily="34" charset="0"/>
                          <a:ea typeface="ＭＳ Ｐゴシック" pitchFamily="34" charset="-128"/>
                          <a:cs typeface="Arial" pitchFamily="34" charset="0"/>
                        </a:rPr>
                        <a:t>ías</a:t>
                      </a:r>
                      <a:r>
                        <a:rPr kumimoji="0" lang="en-US" sz="18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 hasta la</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GB" sz="18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s</a:t>
                      </a:r>
                      <a:r>
                        <a:rPr kumimoji="0" lang="en-US" sz="1800" b="1" i="0" u="none" strike="noStrike" cap="none" normalizeH="0" baseline="0" dirty="0" err="1" smtClean="0">
                          <a:ln>
                            <a:noFill/>
                          </a:ln>
                          <a:solidFill>
                            <a:srgbClr val="FF0000"/>
                          </a:solidFill>
                          <a:effectLst/>
                          <a:latin typeface="Calibri" pitchFamily="34" charset="0"/>
                          <a:ea typeface="ＭＳ Ｐゴシック" pitchFamily="34" charset="-128"/>
                          <a:cs typeface="Arial" pitchFamily="34" charset="0"/>
                        </a:rPr>
                        <a:t>eroconversi</a:t>
                      </a:r>
                      <a:r>
                        <a:rPr kumimoji="0" lang="en-GB" sz="18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ó</a:t>
                      </a:r>
                      <a:r>
                        <a:rPr kumimoji="0" lang="en-US" sz="18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NAT/PCR</a:t>
                      </a:r>
                      <a:r>
                        <a:rPr kumimoji="0" lang="en-US" sz="2000" b="1" i="0" u="none" strike="noStrike" cap="none" normalizeH="0" baseline="30000" dirty="0" smtClean="0">
                          <a:ln>
                            <a:noFill/>
                          </a:ln>
                          <a:solidFill>
                            <a:srgbClr val="FF0000"/>
                          </a:solidFill>
                          <a:effectLst/>
                          <a:latin typeface="Calibri" pitchFamily="34" charset="0"/>
                          <a:ea typeface="ＭＳ Ｐゴシック" pitchFamily="34" charset="-128"/>
                          <a:cs typeface="Arial" pitchFamily="34" charset="0"/>
                        </a:rPr>
                        <a:t>1</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err="1" smtClean="0">
                          <a:ln>
                            <a:noFill/>
                          </a:ln>
                          <a:solidFill>
                            <a:srgbClr val="FF0000"/>
                          </a:solidFill>
                          <a:effectLst/>
                          <a:latin typeface="Calibri" pitchFamily="34" charset="0"/>
                          <a:ea typeface="ＭＳ Ｐゴシック" pitchFamily="34" charset="-128"/>
                          <a:cs typeface="Arial" pitchFamily="34" charset="0"/>
                        </a:rPr>
                        <a:t>Positivo</a:t>
                      </a:r>
                      <a:r>
                        <a:rPr kumimoji="0" lang="en-US" sz="20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rgbClr val="FF0000"/>
                          </a:solidFill>
                          <a:effectLst/>
                          <a:latin typeface="Calibri" pitchFamily="34" charset="0"/>
                          <a:ea typeface="ＭＳ Ｐゴシック" pitchFamily="34" charset="-128"/>
                          <a:cs typeface="Arial" pitchFamily="34" charset="0"/>
                        </a:rPr>
                        <a:t>días</a:t>
                      </a:r>
                      <a:r>
                        <a:rPr kumimoji="0" lang="en-US" sz="20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a:t>
                      </a:r>
                    </a:p>
                  </a:txBody>
                  <a:tcPr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24696">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VIH</a:t>
                      </a:r>
                    </a:p>
                  </a:txBody>
                  <a:tcPr marL="90000" marR="90000" marT="46800" marB="46800"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Ag p24</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Anti-HIV</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16 a 22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11</a:t>
                      </a:r>
                    </a:p>
                  </a:txBody>
                  <a:tcPr marL="90000" marR="90000" marT="46800" marB="46800"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41929">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VCH</a:t>
                      </a:r>
                    </a:p>
                  </a:txBody>
                  <a:tcPr marL="90000" marR="90000" marT="46800" marB="46800"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smtClean="0">
                          <a:ln>
                            <a:noFill/>
                          </a:ln>
                          <a:solidFill>
                            <a:schemeClr val="tx1"/>
                          </a:solidFill>
                          <a:effectLst/>
                          <a:latin typeface="Calibri" pitchFamily="34" charset="0"/>
                          <a:ea typeface="ＭＳ Ｐゴシック" pitchFamily="34" charset="-128"/>
                          <a:cs typeface="Arial" pitchFamily="34" charset="0"/>
                        </a:rPr>
                        <a:t>Anti-HCV</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70</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12</a:t>
                      </a:r>
                    </a:p>
                  </a:txBody>
                  <a:tcPr marL="90000" marR="90000" marT="46800" marB="46800"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84525">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rPr>
                        <a:t>VBH</a:t>
                      </a:r>
                    </a:p>
                  </a:txBody>
                  <a:tcPr marL="90000" marR="90000" marT="46800" marB="46800"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err="1" smtClean="0">
                          <a:ln>
                            <a:noFill/>
                          </a:ln>
                          <a:solidFill>
                            <a:schemeClr val="tx1"/>
                          </a:solidFill>
                          <a:effectLst/>
                          <a:latin typeface="Calibri" pitchFamily="34" charset="0"/>
                          <a:ea typeface="ＭＳ Ｐゴシック" pitchFamily="34" charset="-128"/>
                          <a:cs typeface="Arial" pitchFamily="34" charset="0"/>
                        </a:rPr>
                        <a:t>HBsAg</a:t>
                      </a:r>
                      <a:endParaRPr kumimoji="0" lang="en-US" sz="1800" b="1" i="0" u="none" strike="noStrike" cap="none" normalizeH="0" baseline="0" dirty="0" smtClean="0">
                        <a:ln>
                          <a:noFill/>
                        </a:ln>
                        <a:solidFill>
                          <a:schemeClr val="tx1"/>
                        </a:solidFill>
                        <a:effectLst/>
                        <a:latin typeface="Calibri" pitchFamily="34" charset="0"/>
                        <a:ea typeface="ＭＳ Ｐゴシック" pitchFamily="34" charset="-128"/>
                        <a:cs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smtClean="0">
                          <a:ln>
                            <a:noFill/>
                          </a:ln>
                          <a:solidFill>
                            <a:schemeClr val="tx1"/>
                          </a:solidFill>
                          <a:effectLst/>
                          <a:latin typeface="Calibri" pitchFamily="34" charset="0"/>
                          <a:ea typeface="ＭＳ Ｐゴシック" pitchFamily="34" charset="-128"/>
                          <a:cs typeface="Arial" pitchFamily="34" charset="0"/>
                        </a:rPr>
                        <a:t>56</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1" i="0" u="none" strike="noStrike" cap="none" normalizeH="0" baseline="0" dirty="0" smtClean="0">
                          <a:ln>
                            <a:noFill/>
                          </a:ln>
                          <a:solidFill>
                            <a:srgbClr val="FF0000"/>
                          </a:solidFill>
                          <a:effectLst/>
                          <a:latin typeface="Calibri" pitchFamily="34" charset="0"/>
                          <a:ea typeface="ＭＳ Ｐゴシック" pitchFamily="34" charset="-128"/>
                          <a:cs typeface="Arial" pitchFamily="34" charset="0"/>
                        </a:rPr>
                        <a:t>40</a:t>
                      </a:r>
                    </a:p>
                  </a:txBody>
                  <a:tcPr marL="90000" marR="90000" marT="46800" marB="46800"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5155" name="Rectangle 35"/>
          <p:cNvSpPr>
            <a:spLocks noChangeArrowheads="1"/>
          </p:cNvSpPr>
          <p:nvPr/>
        </p:nvSpPr>
        <p:spPr bwMode="auto">
          <a:xfrm>
            <a:off x="2808495" y="5948797"/>
            <a:ext cx="3262105" cy="277813"/>
          </a:xfrm>
          <a:prstGeom prst="rect">
            <a:avLst/>
          </a:prstGeom>
          <a:noFill/>
          <a:ln w="9525">
            <a:noFill/>
            <a:miter lim="800000"/>
            <a:headEnd/>
            <a:tailEnd/>
          </a:ln>
          <a:effectLst/>
        </p:spPr>
        <p:txBody>
          <a:bodyPr wrap="square" lIns="92075" tIns="46038" rIns="92075" bIns="46038">
            <a:spAutoFit/>
          </a:bodyPr>
          <a:lstStyle/>
          <a:p>
            <a:pPr defTabSz="762000">
              <a:defRPr/>
            </a:pPr>
            <a:r>
              <a:rPr lang="en-US" sz="1200" b="1" baseline="30000" dirty="0" smtClean="0">
                <a:effectLst>
                  <a:outerShdw blurRad="38100" dist="38100" dir="2700000" algn="tl">
                    <a:srgbClr val="FFFFFF"/>
                  </a:outerShdw>
                </a:effectLst>
                <a:latin typeface="Arial" panose="020B0604020202020204" pitchFamily="34" charset="0"/>
                <a:ea typeface="ＭＳ Ｐゴシック" pitchFamily="34" charset="-128"/>
                <a:cs typeface="Arial" pitchFamily="34" charset="0"/>
              </a:rPr>
              <a:t>1</a:t>
            </a:r>
            <a:r>
              <a:rPr lang="en-US" sz="1200" b="1" dirty="0">
                <a:effectLst>
                  <a:outerShdw blurRad="38100" dist="38100" dir="2700000" algn="tl">
                    <a:srgbClr val="FFFFFF"/>
                  </a:outerShdw>
                </a:effectLst>
                <a:latin typeface="Arial" panose="020B0604020202020204" pitchFamily="34" charset="0"/>
                <a:ea typeface="ＭＳ Ｐゴシック" pitchFamily="34" charset="-128"/>
                <a:cs typeface="Arial" pitchFamily="34" charset="0"/>
              </a:rPr>
              <a:t> </a:t>
            </a:r>
            <a:r>
              <a:rPr lang="en-US" sz="1200" b="1" dirty="0" err="1" smtClean="0">
                <a:effectLst>
                  <a:outerShdw blurRad="38100" dist="38100" dir="2700000" algn="tl">
                    <a:srgbClr val="FFFFFF"/>
                  </a:outerShdw>
                </a:effectLst>
                <a:latin typeface="Arial" panose="020B0604020202020204" pitchFamily="34" charset="0"/>
                <a:ea typeface="ＭＳ Ｐゴシック" pitchFamily="34" charset="-128"/>
                <a:cs typeface="Arial" pitchFamily="34" charset="0"/>
              </a:rPr>
              <a:t>Chigurupati</a:t>
            </a:r>
            <a:r>
              <a:rPr lang="en-US" sz="1200" b="1" dirty="0" smtClean="0">
                <a:effectLst>
                  <a:outerShdw blurRad="38100" dist="38100" dir="2700000" algn="tl">
                    <a:srgbClr val="FFFFFF"/>
                  </a:outerShdw>
                </a:effectLst>
                <a:latin typeface="Arial" panose="020B0604020202020204" pitchFamily="34" charset="0"/>
                <a:ea typeface="ＭＳ Ｐゴシック" pitchFamily="34" charset="-128"/>
                <a:cs typeface="Arial" pitchFamily="34" charset="0"/>
              </a:rPr>
              <a:t> &amp; Murphy: AJTS.2015 9(1):9</a:t>
            </a:r>
            <a:endParaRPr lang="en-US" sz="1200" b="1" dirty="0">
              <a:effectLst>
                <a:outerShdw blurRad="38100" dist="38100" dir="2700000" algn="tl">
                  <a:srgbClr val="FFFFFF"/>
                </a:outerShdw>
              </a:effectLst>
              <a:latin typeface="Arial" panose="020B0604020202020204" pitchFamily="34" charset="0"/>
              <a:ea typeface="ＭＳ Ｐゴシック" pitchFamily="34" charset="-128"/>
              <a:cs typeface="Arial" pitchFamily="34" charset="0"/>
            </a:endParaRPr>
          </a:p>
        </p:txBody>
      </p:sp>
      <p:pic>
        <p:nvPicPr>
          <p:cNvPr id="28705" name="Picture 33"/>
          <p:cNvPicPr>
            <a:picLocks noChangeAspect="1" noChangeArrowheads="1"/>
          </p:cNvPicPr>
          <p:nvPr/>
        </p:nvPicPr>
        <p:blipFill>
          <a:blip r:embed="rId2" cstate="print"/>
          <a:srcRect/>
          <a:stretch>
            <a:fillRect/>
          </a:stretch>
        </p:blipFill>
        <p:spPr bwMode="auto">
          <a:xfrm>
            <a:off x="5981978" y="4500808"/>
            <a:ext cx="277177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706" name="Picture 34"/>
          <p:cNvPicPr>
            <a:picLocks noChangeAspect="1" noChangeArrowheads="1"/>
          </p:cNvPicPr>
          <p:nvPr/>
        </p:nvPicPr>
        <p:blipFill>
          <a:blip r:embed="rId3" cstate="print"/>
          <a:srcRect/>
          <a:stretch>
            <a:fillRect/>
          </a:stretch>
        </p:blipFill>
        <p:spPr bwMode="auto">
          <a:xfrm>
            <a:off x="309770" y="4631146"/>
            <a:ext cx="2498725"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09928685"/>
      </p:ext>
    </p:extLst>
  </p:cSld>
  <p:clrMapOvr>
    <a:masterClrMapping/>
  </p:clrMapOvr>
  <p:transition spd="med">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2 Rectángulo"/>
          <p:cNvSpPr>
            <a:spLocks noChangeArrowheads="1"/>
          </p:cNvSpPr>
          <p:nvPr/>
        </p:nvSpPr>
        <p:spPr bwMode="auto">
          <a:xfrm>
            <a:off x="890585" y="5156054"/>
            <a:ext cx="7272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s-MX" sz="800" b="1" dirty="0" err="1"/>
              <a:t>Dzik</a:t>
            </a:r>
            <a:r>
              <a:rPr lang="en-US" altLang="es-MX" sz="800" b="1" dirty="0"/>
              <a:t> WH. New technology for </a:t>
            </a:r>
            <a:r>
              <a:rPr lang="en-US" altLang="es-MX" sz="800" b="1" dirty="0" err="1"/>
              <a:t>transfusión</a:t>
            </a:r>
            <a:r>
              <a:rPr lang="en-US" altLang="es-MX" sz="800" b="1" dirty="0"/>
              <a:t> safety. British Journal of </a:t>
            </a:r>
            <a:r>
              <a:rPr lang="en-US" altLang="es-MX" sz="800" b="1" dirty="0" err="1"/>
              <a:t>Haematology</a:t>
            </a:r>
            <a:r>
              <a:rPr lang="en-US" altLang="es-MX" sz="800" b="1" dirty="0"/>
              <a:t>, 2006. 136, 181-1902.- </a:t>
            </a:r>
          </a:p>
          <a:p>
            <a:pPr eaLnBrk="1" hangingPunct="1">
              <a:buFont typeface="Arial" panose="020B0604020202020204" pitchFamily="34" charset="0"/>
              <a:buChar char="•"/>
            </a:pPr>
            <a:r>
              <a:rPr lang="en-US" altLang="es-MX" sz="800" b="1" dirty="0"/>
              <a:t>Linden JV et al. Transfusion error in New York state: an analysis of 10 years experience. Transfusion 1990; 40, </a:t>
            </a:r>
            <a:r>
              <a:rPr lang="es-MX" altLang="es-MX" sz="800" b="1" dirty="0"/>
              <a:t>1207-12133.- </a:t>
            </a:r>
          </a:p>
          <a:p>
            <a:pPr eaLnBrk="1" hangingPunct="1">
              <a:buFont typeface="Arial" panose="020B0604020202020204" pitchFamily="34" charset="0"/>
              <a:buChar char="•"/>
            </a:pPr>
            <a:r>
              <a:rPr lang="es-MX" altLang="es-MX" sz="800" b="1" dirty="0" err="1"/>
              <a:t>Robillard</a:t>
            </a:r>
            <a:r>
              <a:rPr lang="es-MX" altLang="es-MX" sz="800" b="1" dirty="0"/>
              <a:t> et al. ABO incompatible </a:t>
            </a:r>
            <a:r>
              <a:rPr lang="es-MX" altLang="es-MX" sz="800" b="1" dirty="0" err="1"/>
              <a:t>transfusions</a:t>
            </a:r>
            <a:r>
              <a:rPr lang="es-MX" altLang="es-MX" sz="800" b="1" dirty="0"/>
              <a:t>, </a:t>
            </a:r>
            <a:r>
              <a:rPr lang="es-MX" altLang="es-MX" sz="800" b="1" dirty="0" err="1"/>
              <a:t>acute</a:t>
            </a:r>
            <a:r>
              <a:rPr lang="es-MX" altLang="es-MX" sz="800" b="1" dirty="0"/>
              <a:t> and </a:t>
            </a:r>
            <a:r>
              <a:rPr lang="es-MX" altLang="es-MX" sz="800" b="1" dirty="0" err="1"/>
              <a:t>delayed</a:t>
            </a:r>
            <a:r>
              <a:rPr lang="es-MX" altLang="es-MX" sz="800" b="1" dirty="0"/>
              <a:t> </a:t>
            </a:r>
            <a:r>
              <a:rPr lang="es-MX" altLang="es-MX" sz="800" b="1" dirty="0" err="1"/>
              <a:t>haemolytic</a:t>
            </a:r>
            <a:r>
              <a:rPr lang="es-MX" altLang="es-MX" sz="800" b="1" dirty="0"/>
              <a:t> </a:t>
            </a:r>
            <a:r>
              <a:rPr lang="es-MX" altLang="es-MX" sz="800" b="1" dirty="0" err="1"/>
              <a:t>transfusion</a:t>
            </a:r>
            <a:r>
              <a:rPr lang="es-MX" altLang="es-MX" sz="800" b="1" dirty="0"/>
              <a:t> </a:t>
            </a:r>
            <a:r>
              <a:rPr lang="es-MX" altLang="es-MX" sz="800" b="1" dirty="0" err="1"/>
              <a:t>reactions</a:t>
            </a:r>
            <a:r>
              <a:rPr lang="es-MX" altLang="es-MX" sz="800" b="1" dirty="0"/>
              <a:t> in Quebec. </a:t>
            </a:r>
            <a:r>
              <a:rPr lang="en-US" altLang="es-MX" sz="800" b="1" dirty="0"/>
              <a:t>Transfusion 2002; 42, 25S.4.- </a:t>
            </a:r>
          </a:p>
          <a:p>
            <a:pPr eaLnBrk="1" hangingPunct="1">
              <a:buFont typeface="Arial" panose="020B0604020202020204" pitchFamily="34" charset="0"/>
              <a:buChar char="•"/>
            </a:pPr>
            <a:r>
              <a:rPr lang="en-US" altLang="es-MX" sz="800" b="1" dirty="0" err="1"/>
              <a:t>Baele</a:t>
            </a:r>
            <a:r>
              <a:rPr lang="en-US" altLang="es-MX" sz="800" b="1" dirty="0"/>
              <a:t> et al. Bedside transfusion errors. A prospective survey by the Belgium </a:t>
            </a:r>
            <a:r>
              <a:rPr lang="en-US" altLang="es-MX" sz="800" b="1" dirty="0" err="1"/>
              <a:t>Sanguis</a:t>
            </a:r>
            <a:r>
              <a:rPr lang="en-US" altLang="es-MX" sz="800" b="1" dirty="0"/>
              <a:t> Group. </a:t>
            </a:r>
            <a:r>
              <a:rPr lang="en-US" altLang="es-MX" sz="800" b="1" dirty="0" err="1"/>
              <a:t>Vox</a:t>
            </a:r>
            <a:r>
              <a:rPr lang="en-US" altLang="es-MX" sz="800" b="1" dirty="0"/>
              <a:t> Sang. 1994; 66: 117-1215.- </a:t>
            </a:r>
          </a:p>
          <a:p>
            <a:pPr eaLnBrk="1" hangingPunct="1">
              <a:buFont typeface="Arial" panose="020B0604020202020204" pitchFamily="34" charset="0"/>
              <a:buChar char="•"/>
            </a:pPr>
            <a:r>
              <a:rPr lang="en-US" altLang="es-MX" sz="800" b="1" dirty="0" err="1"/>
              <a:t>Callum</a:t>
            </a:r>
            <a:r>
              <a:rPr lang="en-US" altLang="es-MX" sz="800" b="1" dirty="0"/>
              <a:t> JL et al. Reporting near-miss events for transfusion medicine: improving transfusion </a:t>
            </a:r>
            <a:r>
              <a:rPr lang="es-MX" altLang="es-MX" sz="800" b="1" dirty="0"/>
              <a:t>safety. </a:t>
            </a:r>
            <a:r>
              <a:rPr lang="es-MX" altLang="es-MX" sz="800" b="1" dirty="0" err="1"/>
              <a:t>Transfusion</a:t>
            </a:r>
            <a:r>
              <a:rPr lang="es-MX" altLang="es-MX" sz="800" b="1" dirty="0"/>
              <a:t> 2001;41: 1204-1211</a:t>
            </a:r>
          </a:p>
        </p:txBody>
      </p:sp>
      <p:sp>
        <p:nvSpPr>
          <p:cNvPr id="4" name="Rectangle 3"/>
          <p:cNvSpPr txBox="1">
            <a:spLocks noChangeArrowheads="1"/>
          </p:cNvSpPr>
          <p:nvPr/>
        </p:nvSpPr>
        <p:spPr bwMode="auto">
          <a:xfrm>
            <a:off x="800096" y="1143383"/>
            <a:ext cx="7453313"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cs typeface="+mn-cs"/>
              </a:defRPr>
            </a:lvl5pPr>
            <a:lvl6pPr marL="2514600" indent="-228600" algn="l" rtl="0" fontAlgn="base">
              <a:spcBef>
                <a:spcPct val="20000"/>
              </a:spcBef>
              <a:spcAft>
                <a:spcPct val="0"/>
              </a:spcAft>
              <a:buFont typeface="Arial" charset="0"/>
              <a:buChar char="»"/>
              <a:defRPr sz="2000">
                <a:solidFill>
                  <a:schemeClr val="tx1"/>
                </a:solidFill>
                <a:latin typeface="+mn-lt"/>
                <a:cs typeface="+mn-cs"/>
              </a:defRPr>
            </a:lvl6pPr>
            <a:lvl7pPr marL="2971800" indent="-228600" algn="l" rtl="0" fontAlgn="base">
              <a:spcBef>
                <a:spcPct val="20000"/>
              </a:spcBef>
              <a:spcAft>
                <a:spcPct val="0"/>
              </a:spcAft>
              <a:buFont typeface="Arial" charset="0"/>
              <a:buChar char="»"/>
              <a:defRPr sz="2000">
                <a:solidFill>
                  <a:schemeClr val="tx1"/>
                </a:solidFill>
                <a:latin typeface="+mn-lt"/>
                <a:cs typeface="+mn-cs"/>
              </a:defRPr>
            </a:lvl7pPr>
            <a:lvl8pPr marL="3429000" indent="-228600" algn="l" rtl="0" fontAlgn="base">
              <a:spcBef>
                <a:spcPct val="20000"/>
              </a:spcBef>
              <a:spcAft>
                <a:spcPct val="0"/>
              </a:spcAft>
              <a:buFont typeface="Arial" charset="0"/>
              <a:buChar char="»"/>
              <a:defRPr sz="2000">
                <a:solidFill>
                  <a:schemeClr val="tx1"/>
                </a:solidFill>
                <a:latin typeface="+mn-lt"/>
                <a:cs typeface="+mn-cs"/>
              </a:defRPr>
            </a:lvl8pPr>
            <a:lvl9pPr marL="3886200" indent="-228600" algn="l" rtl="0" fontAlgn="base">
              <a:spcBef>
                <a:spcPct val="20000"/>
              </a:spcBef>
              <a:spcAft>
                <a:spcPct val="0"/>
              </a:spcAft>
              <a:buFont typeface="Arial" charset="0"/>
              <a:buChar char="»"/>
              <a:defRPr sz="2000">
                <a:solidFill>
                  <a:schemeClr val="tx1"/>
                </a:solidFill>
                <a:latin typeface="+mn-lt"/>
                <a:cs typeface="+mn-cs"/>
              </a:defRPr>
            </a:lvl9pPr>
          </a:lstStyle>
          <a:p>
            <a:pPr marL="0" indent="0" eaLnBrk="1" hangingPunct="1">
              <a:buFont typeface="Arial" charset="0"/>
              <a:buNone/>
              <a:defRPr/>
            </a:pPr>
            <a:endParaRPr lang="es-ES_tradnl" dirty="0" smtClean="0">
              <a:solidFill>
                <a:schemeClr val="accent2">
                  <a:lumMod val="50000"/>
                </a:schemeClr>
              </a:solidFill>
            </a:endParaRPr>
          </a:p>
          <a:p>
            <a:pPr marL="0" indent="0" algn="just">
              <a:buNone/>
              <a:defRPr/>
            </a:pPr>
            <a:r>
              <a:rPr lang="es-ES_tradnl" b="1" dirty="0" smtClean="0">
                <a:solidFill>
                  <a:srgbClr val="C00000"/>
                </a:solidFill>
              </a:rPr>
              <a:t>El error humano</a:t>
            </a:r>
            <a:r>
              <a:rPr lang="es-ES_tradnl" b="1" dirty="0" smtClean="0">
                <a:solidFill>
                  <a:srgbClr val="FF0000"/>
                </a:solidFill>
              </a:rPr>
              <a:t> </a:t>
            </a:r>
            <a:r>
              <a:rPr lang="es-ES_tradnl" dirty="0" smtClean="0"/>
              <a:t>e</a:t>
            </a:r>
            <a:r>
              <a:rPr lang="es-MX" dirty="0" smtClean="0"/>
              <a:t>n  </a:t>
            </a:r>
            <a:r>
              <a:rPr lang="es-MX" dirty="0"/>
              <a:t>transfusión sanguínea se encuentra en </a:t>
            </a:r>
            <a:r>
              <a:rPr lang="es-MX" dirty="0" smtClean="0"/>
              <a:t> </a:t>
            </a:r>
            <a:r>
              <a:rPr lang="es-MX" dirty="0" smtClean="0">
                <a:solidFill>
                  <a:srgbClr val="FF0000"/>
                </a:solidFill>
              </a:rPr>
              <a:t>50</a:t>
            </a:r>
            <a:r>
              <a:rPr lang="es-MX" dirty="0">
                <a:solidFill>
                  <a:srgbClr val="FF0000"/>
                </a:solidFill>
              </a:rPr>
              <a:t>% </a:t>
            </a:r>
            <a:r>
              <a:rPr lang="es-MX" dirty="0" smtClean="0">
                <a:solidFill>
                  <a:srgbClr val="FF0000"/>
                </a:solidFill>
              </a:rPr>
              <a:t>de </a:t>
            </a:r>
            <a:r>
              <a:rPr lang="es-MX" dirty="0">
                <a:solidFill>
                  <a:srgbClr val="FF0000"/>
                </a:solidFill>
              </a:rPr>
              <a:t>los incidentes críticos </a:t>
            </a:r>
            <a:r>
              <a:rPr lang="es-MX" dirty="0" smtClean="0">
                <a:solidFill>
                  <a:srgbClr val="FF0000"/>
                </a:solidFill>
              </a:rPr>
              <a:t>,</a:t>
            </a:r>
            <a:r>
              <a:rPr lang="es-MX" dirty="0" smtClean="0"/>
              <a:t> </a:t>
            </a:r>
            <a:r>
              <a:rPr lang="es-MX" dirty="0"/>
              <a:t>la otra mitad se debe </a:t>
            </a:r>
            <a:r>
              <a:rPr lang="es-MX" dirty="0" smtClean="0"/>
              <a:t>a </a:t>
            </a:r>
            <a:r>
              <a:rPr lang="es-MX" dirty="0" smtClean="0">
                <a:solidFill>
                  <a:srgbClr val="FF0000"/>
                </a:solidFill>
              </a:rPr>
              <a:t>problemas </a:t>
            </a:r>
            <a:r>
              <a:rPr lang="es-MX" dirty="0">
                <a:solidFill>
                  <a:srgbClr val="FF0000"/>
                </a:solidFill>
              </a:rPr>
              <a:t>técnicos u organizativos del sistema</a:t>
            </a:r>
            <a:r>
              <a:rPr lang="es-ES_tradnl" dirty="0" smtClean="0">
                <a:solidFill>
                  <a:srgbClr val="FF0000"/>
                </a:solidFill>
              </a:rPr>
              <a:t>.</a:t>
            </a:r>
          </a:p>
        </p:txBody>
      </p:sp>
    </p:spTree>
    <p:extLst>
      <p:ext uri="{BB962C8B-B14F-4D97-AF65-F5344CB8AC3E}">
        <p14:creationId xmlns:p14="http://schemas.microsoft.com/office/powerpoint/2010/main" val="27417683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14866" y="702733"/>
            <a:ext cx="8534400" cy="758825"/>
          </a:xfrm>
          <a:prstGeom prst="rect">
            <a:avLst/>
          </a:prstGeom>
        </p:spPr>
        <p:txBody>
          <a:bodyPr/>
          <a:lstStyle/>
          <a:p>
            <a:pPr algn="ctr"/>
            <a:r>
              <a:rPr lang="es-MX" sz="2400" b="1" dirty="0" smtClean="0">
                <a:solidFill>
                  <a:srgbClr val="FF0000"/>
                </a:solidFill>
                <a:latin typeface="+mn-lt"/>
              </a:rPr>
              <a:t>RIESGO EN LA TOMA DE MUESTRA</a:t>
            </a:r>
            <a:endParaRPr lang="es-MX" sz="2400" b="1" dirty="0">
              <a:solidFill>
                <a:srgbClr val="FF0000"/>
              </a:solidFill>
              <a:latin typeface="+mn-lt"/>
            </a:endParaRPr>
          </a:p>
        </p:txBody>
      </p:sp>
      <p:pic>
        <p:nvPicPr>
          <p:cNvPr id="4" name="Picture 2"/>
          <p:cNvPicPr>
            <a:picLocks noGrp="1" noChangeAspect="1" noChangeArrowheads="1"/>
          </p:cNvPicPr>
          <p:nvPr>
            <p:ph sz="quarter" idx="4294967295"/>
          </p:nvPr>
        </p:nvPicPr>
        <p:blipFill rotWithShape="1">
          <a:blip r:embed="rId2" cstate="print">
            <a:extLst>
              <a:ext uri="{28A0092B-C50C-407E-A947-70E740481C1C}">
                <a14:useLocalDpi xmlns:a14="http://schemas.microsoft.com/office/drawing/2010/main" val="0"/>
              </a:ext>
            </a:extLst>
          </a:blip>
          <a:srcRect l="32724" t="19654" r="19018" b="11067"/>
          <a:stretch/>
        </p:blipFill>
        <p:spPr bwMode="auto">
          <a:xfrm>
            <a:off x="1405466" y="1621897"/>
            <a:ext cx="6553200" cy="488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7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880005" y="708148"/>
            <a:ext cx="7561262" cy="519113"/>
          </a:xfrm>
          <a:prstGeom prst="rect">
            <a:avLst/>
          </a:prstGeom>
        </p:spPr>
        <p:txBody>
          <a:bodyPr>
            <a:noAutofit/>
          </a:bodyPr>
          <a:lstStyle/>
          <a:p>
            <a:pPr algn="ctr"/>
            <a:r>
              <a:rPr lang="es-MX" b="1" dirty="0">
                <a:solidFill>
                  <a:srgbClr val="C00000"/>
                </a:solidFill>
                <a:effectLst>
                  <a:outerShdw blurRad="38100" dist="38100" dir="2700000" algn="tl">
                    <a:srgbClr val="C0C0C0"/>
                  </a:outerShdw>
                </a:effectLst>
                <a:latin typeface="Arial" charset="0"/>
              </a:rPr>
              <a:t>Antecedentes históricos</a:t>
            </a:r>
          </a:p>
        </p:txBody>
      </p:sp>
      <p:sp>
        <p:nvSpPr>
          <p:cNvPr id="129027" name="Rectangle 3"/>
          <p:cNvSpPr>
            <a:spLocks noGrp="1" noChangeArrowheads="1"/>
          </p:cNvSpPr>
          <p:nvPr>
            <p:ph idx="4294967295"/>
          </p:nvPr>
        </p:nvSpPr>
        <p:spPr>
          <a:xfrm>
            <a:off x="804333" y="4297571"/>
            <a:ext cx="3683000" cy="1770063"/>
          </a:xfrm>
          <a:prstGeom prst="rect">
            <a:avLst/>
          </a:prstGeom>
        </p:spPr>
        <p:txBody>
          <a:bodyPr>
            <a:noAutofit/>
          </a:bodyPr>
          <a:lstStyle/>
          <a:p>
            <a:pPr marL="0" indent="0" algn="just">
              <a:lnSpc>
                <a:spcPct val="110000"/>
              </a:lnSpc>
              <a:buNone/>
            </a:pPr>
            <a:r>
              <a:rPr lang="es-MX" dirty="0">
                <a:solidFill>
                  <a:srgbClr val="FF0000"/>
                </a:solidFill>
                <a:latin typeface="Arial" charset="0"/>
              </a:rPr>
              <a:t>Crosby 1958.</a:t>
            </a:r>
          </a:p>
          <a:p>
            <a:pPr marL="0" indent="0" algn="just">
              <a:lnSpc>
                <a:spcPct val="110000"/>
              </a:lnSpc>
              <a:buFontTx/>
              <a:buNone/>
            </a:pPr>
            <a:r>
              <a:rPr lang="es-MX" dirty="0" smtClean="0">
                <a:solidFill>
                  <a:schemeClr val="tx1"/>
                </a:solidFill>
                <a:latin typeface="Arial" charset="0"/>
              </a:rPr>
              <a:t>“</a:t>
            </a:r>
            <a:r>
              <a:rPr lang="es-MX" dirty="0">
                <a:solidFill>
                  <a:schemeClr val="tx1"/>
                </a:solidFill>
                <a:latin typeface="Arial" charset="0"/>
              </a:rPr>
              <a:t>Indicar sangre sin </a:t>
            </a:r>
            <a:r>
              <a:rPr lang="es-MX" dirty="0" smtClean="0">
                <a:solidFill>
                  <a:schemeClr val="tx1"/>
                </a:solidFill>
                <a:latin typeface="Arial" charset="0"/>
              </a:rPr>
              <a:t>pensarlo detenidamente </a:t>
            </a:r>
            <a:r>
              <a:rPr lang="es-MX" dirty="0">
                <a:solidFill>
                  <a:schemeClr val="tx1"/>
                </a:solidFill>
                <a:latin typeface="Arial" charset="0"/>
              </a:rPr>
              <a:t>es como jugar a la ruleta rusa, en este juego solo se arriesga al paciente”</a:t>
            </a:r>
          </a:p>
        </p:txBody>
      </p:sp>
      <p:pic>
        <p:nvPicPr>
          <p:cNvPr id="129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874" y="4157360"/>
            <a:ext cx="2647417" cy="19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823" y="1540310"/>
            <a:ext cx="2812750" cy="230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uadroTexto 6"/>
          <p:cNvSpPr txBox="1"/>
          <p:nvPr/>
        </p:nvSpPr>
        <p:spPr>
          <a:xfrm>
            <a:off x="4872567" y="1676648"/>
            <a:ext cx="3738033" cy="2031325"/>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Desde  el </a:t>
            </a:r>
            <a:r>
              <a:rPr lang="es-MX" dirty="0" smtClean="0">
                <a:solidFill>
                  <a:srgbClr val="C00000"/>
                </a:solidFill>
                <a:latin typeface="Arial" panose="020B0604020202020204" pitchFamily="34" charset="0"/>
                <a:cs typeface="Arial" panose="020B0604020202020204" pitchFamily="34" charset="0"/>
              </a:rPr>
              <a:t>Siglo XVII</a:t>
            </a:r>
            <a:r>
              <a:rPr lang="es-MX" dirty="0" smtClean="0">
                <a:latin typeface="Arial" panose="020B0604020202020204" pitchFamily="34" charset="0"/>
                <a:cs typeface="Arial" panose="020B0604020202020204" pitchFamily="34" charset="0"/>
              </a:rPr>
              <a:t> en Paris, se considera la  prohibición de transfusiones.</a:t>
            </a:r>
          </a:p>
          <a:p>
            <a:endParaRPr lang="es-MX" dirty="0">
              <a:latin typeface="Arial" panose="020B0604020202020204" pitchFamily="34" charset="0"/>
              <a:cs typeface="Arial" panose="020B0604020202020204" pitchFamily="34" charset="0"/>
            </a:endParaRPr>
          </a:p>
          <a:p>
            <a:r>
              <a:rPr lang="es-MX" dirty="0" smtClean="0">
                <a:solidFill>
                  <a:srgbClr val="C00000"/>
                </a:solidFill>
                <a:latin typeface="Arial" panose="020B0604020202020204" pitchFamily="34" charset="0"/>
                <a:cs typeface="Arial" panose="020B0604020202020204" pitchFamily="34" charset="0"/>
              </a:rPr>
              <a:t>Bock 1936 y </a:t>
            </a:r>
            <a:r>
              <a:rPr lang="es-MX" dirty="0" err="1" smtClean="0">
                <a:solidFill>
                  <a:srgbClr val="C00000"/>
                </a:solidFill>
                <a:latin typeface="Arial" panose="020B0604020202020204" pitchFamily="34" charset="0"/>
                <a:cs typeface="Arial" panose="020B0604020202020204" pitchFamily="34" charset="0"/>
              </a:rPr>
              <a:t>Fantus</a:t>
            </a:r>
            <a:r>
              <a:rPr lang="es-MX" dirty="0" smtClean="0">
                <a:solidFill>
                  <a:srgbClr val="C00000"/>
                </a:solidFill>
                <a:latin typeface="Arial" panose="020B0604020202020204" pitchFamily="34" charset="0"/>
                <a:cs typeface="Arial" panose="020B0604020202020204" pitchFamily="34" charset="0"/>
              </a:rPr>
              <a:t> 1937 </a:t>
            </a:r>
            <a:r>
              <a:rPr lang="es-MX" dirty="0" smtClean="0">
                <a:latin typeface="Arial" panose="020B0604020202020204" pitchFamily="34" charset="0"/>
                <a:cs typeface="Arial" panose="020B0604020202020204" pitchFamily="34" charset="0"/>
              </a:rPr>
              <a:t>E.U. </a:t>
            </a:r>
          </a:p>
          <a:p>
            <a:r>
              <a:rPr lang="es-MX" dirty="0" smtClean="0">
                <a:latin typeface="Arial" panose="020B0604020202020204" pitchFamily="34" charset="0"/>
                <a:cs typeface="Arial" panose="020B0604020202020204" pitchFamily="34" charset="0"/>
              </a:rPr>
              <a:t>Revisión de prácticas Transfusionales</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757787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Rectángulo"/>
          <p:cNvSpPr>
            <a:spLocks noChangeArrowheads="1"/>
          </p:cNvSpPr>
          <p:nvPr/>
        </p:nvSpPr>
        <p:spPr bwMode="auto">
          <a:xfrm>
            <a:off x="3543887" y="594612"/>
            <a:ext cx="16514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pPr>
            <a:r>
              <a:rPr lang="es-ES_tradnl" altLang="es-MX" sz="2400" b="1" dirty="0" smtClean="0">
                <a:solidFill>
                  <a:srgbClr val="FF0000"/>
                </a:solidFill>
                <a:latin typeface="+mj-lt"/>
              </a:rPr>
              <a:t>EJEMPLOS</a:t>
            </a:r>
          </a:p>
        </p:txBody>
      </p:sp>
      <p:pic>
        <p:nvPicPr>
          <p:cNvPr id="8195"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1123251"/>
            <a:ext cx="491331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5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4594" y="4300782"/>
            <a:ext cx="38100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997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Rectángulo"/>
          <p:cNvSpPr>
            <a:spLocks noChangeArrowheads="1"/>
          </p:cNvSpPr>
          <p:nvPr/>
        </p:nvSpPr>
        <p:spPr bwMode="auto">
          <a:xfrm>
            <a:off x="3852034" y="771547"/>
            <a:ext cx="15001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pPr>
            <a:r>
              <a:rPr lang="es-ES_tradnl" altLang="es-MX" sz="2400" b="1" dirty="0" smtClean="0">
                <a:solidFill>
                  <a:srgbClr val="FF0000"/>
                </a:solidFill>
                <a:latin typeface="+mn-lt"/>
              </a:rPr>
              <a:t>EJEMPLOS</a:t>
            </a:r>
          </a:p>
        </p:txBody>
      </p:sp>
      <p:pic>
        <p:nvPicPr>
          <p:cNvPr id="6147" name="2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0436" y="3771782"/>
            <a:ext cx="648335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4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0436" y="1362672"/>
            <a:ext cx="648335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372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Rectángulo"/>
          <p:cNvSpPr>
            <a:spLocks noChangeArrowheads="1"/>
          </p:cNvSpPr>
          <p:nvPr/>
        </p:nvSpPr>
        <p:spPr bwMode="auto">
          <a:xfrm>
            <a:off x="3573811" y="849321"/>
            <a:ext cx="17156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pPr>
            <a:r>
              <a:rPr lang="es-ES_tradnl" altLang="es-MX" sz="2800" b="1" dirty="0" smtClean="0">
                <a:solidFill>
                  <a:srgbClr val="FF0000"/>
                </a:solidFill>
                <a:latin typeface="+mn-lt"/>
              </a:rPr>
              <a:t>EJEMPLOS</a:t>
            </a:r>
          </a:p>
        </p:txBody>
      </p:sp>
      <p:pic>
        <p:nvPicPr>
          <p:cNvPr id="7171" name="2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023" y="1554606"/>
            <a:ext cx="4211638"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3246" y="1470717"/>
            <a:ext cx="4211638"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4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2239" y="3972368"/>
            <a:ext cx="1978806" cy="219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377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67242" y="720725"/>
            <a:ext cx="8505825" cy="1196975"/>
          </a:xfrm>
          <a:prstGeom prst="rect">
            <a:avLst/>
          </a:prstGeom>
        </p:spPr>
        <p:txBody>
          <a:bodyPr>
            <a:noAutofit/>
          </a:bodyPr>
          <a:lstStyle/>
          <a:p>
            <a:pPr algn="ctr"/>
            <a:r>
              <a:rPr lang="es-MX" sz="2400" b="1" dirty="0" smtClean="0">
                <a:solidFill>
                  <a:srgbClr val="FF0000"/>
                </a:solidFill>
                <a:latin typeface="+mn-lt"/>
              </a:rPr>
              <a:t>OTRAS CAUSAS FRECUENTES DE ERROR ASOCIADO A REACCIONES TRANSFUSIONALES</a:t>
            </a:r>
            <a:endParaRPr lang="es-MX" sz="2400" b="1" dirty="0">
              <a:solidFill>
                <a:srgbClr val="FF0000"/>
              </a:solidFill>
              <a:latin typeface="+mn-lt"/>
            </a:endParaRPr>
          </a:p>
        </p:txBody>
      </p:sp>
      <p:sp>
        <p:nvSpPr>
          <p:cNvPr id="3" name="2 Marcador de contenido"/>
          <p:cNvSpPr>
            <a:spLocks noGrp="1"/>
          </p:cNvSpPr>
          <p:nvPr>
            <p:ph idx="4294967295"/>
          </p:nvPr>
        </p:nvSpPr>
        <p:spPr>
          <a:xfrm>
            <a:off x="0" y="2149475"/>
            <a:ext cx="8585200" cy="4276725"/>
          </a:xfrm>
          <a:prstGeom prst="rect">
            <a:avLst/>
          </a:prstGeom>
        </p:spPr>
        <p:txBody>
          <a:bodyPr>
            <a:normAutofit/>
          </a:bodyPr>
          <a:lstStyle/>
          <a:p>
            <a:r>
              <a:rPr lang="es-MX" sz="2200" dirty="0" smtClean="0">
                <a:solidFill>
                  <a:srgbClr val="C00000"/>
                </a:solidFill>
              </a:rPr>
              <a:t>Error técnico </a:t>
            </a:r>
            <a:r>
              <a:rPr lang="es-MX" sz="2200" dirty="0" smtClean="0">
                <a:solidFill>
                  <a:schemeClr val="tx1"/>
                </a:solidFill>
              </a:rPr>
              <a:t>del servicio de transfusión o banco de sangre.</a:t>
            </a:r>
          </a:p>
          <a:p>
            <a:r>
              <a:rPr lang="es-MX" sz="2200" dirty="0" smtClean="0">
                <a:solidFill>
                  <a:schemeClr val="tx1"/>
                </a:solidFill>
              </a:rPr>
              <a:t>Confusión en la </a:t>
            </a:r>
            <a:r>
              <a:rPr lang="es-MX" sz="2200" dirty="0" smtClean="0">
                <a:solidFill>
                  <a:srgbClr val="C00000"/>
                </a:solidFill>
              </a:rPr>
              <a:t>distribución del componente sanguíneo.</a:t>
            </a:r>
          </a:p>
          <a:p>
            <a:r>
              <a:rPr lang="es-MX" sz="2200" dirty="0" smtClean="0">
                <a:solidFill>
                  <a:srgbClr val="C00000"/>
                </a:solidFill>
              </a:rPr>
              <a:t>Confusión en la administración </a:t>
            </a:r>
            <a:r>
              <a:rPr lang="es-MX" sz="2200" dirty="0" smtClean="0">
                <a:solidFill>
                  <a:schemeClr val="tx1"/>
                </a:solidFill>
              </a:rPr>
              <a:t>del componente sanguíneo, al no seguir con el protocolo de </a:t>
            </a:r>
            <a:r>
              <a:rPr lang="es-MX" sz="2200" dirty="0" smtClean="0">
                <a:solidFill>
                  <a:srgbClr val="C00000"/>
                </a:solidFill>
              </a:rPr>
              <a:t>identificación del receptor.</a:t>
            </a:r>
          </a:p>
          <a:p>
            <a:endParaRPr lang="es-MX" dirty="0">
              <a:solidFill>
                <a:srgbClr val="C00000"/>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783" y="4287837"/>
            <a:ext cx="3168000" cy="2202291"/>
          </a:xfrm>
          <a:prstGeom prst="rect">
            <a:avLst/>
          </a:prstGeom>
          <a:ln>
            <a:noFill/>
          </a:ln>
          <a:effectLst>
            <a:outerShdw blurRad="190500" algn="tl" rotWithShape="0">
              <a:srgbClr val="000000">
                <a:alpha val="70000"/>
              </a:srgbClr>
            </a:outerShdw>
          </a:effectLst>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b="4297"/>
          <a:stretch/>
        </p:blipFill>
        <p:spPr>
          <a:xfrm>
            <a:off x="5261791" y="4287837"/>
            <a:ext cx="3096000" cy="21842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74043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245534" y="1414992"/>
            <a:ext cx="4392613" cy="5133975"/>
          </a:xfrm>
          <a:prstGeom prst="rect">
            <a:avLst/>
          </a:prstGeom>
        </p:spPr>
        <p:txBody>
          <a:bodyPr>
            <a:normAutofit fontScale="90000"/>
          </a:bodyPr>
          <a:lstStyle/>
          <a:p>
            <a:pPr>
              <a:defRPr/>
            </a:pPr>
            <a:r>
              <a:rPr lang="es-MX" sz="2400" dirty="0" smtClean="0">
                <a:solidFill>
                  <a:srgbClr val="FF0000"/>
                </a:solidFill>
                <a:latin typeface="+mn-lt"/>
              </a:rPr>
              <a:t>ACCIONES ANTE UNA REACCION TRANSFUSIONAL:</a:t>
            </a:r>
            <a:br>
              <a:rPr lang="es-MX" sz="2400" dirty="0" smtClean="0">
                <a:solidFill>
                  <a:srgbClr val="FF0000"/>
                </a:solidFill>
                <a:latin typeface="+mn-lt"/>
              </a:rPr>
            </a:br>
            <a:r>
              <a:rPr lang="es-MX" sz="1800" dirty="0">
                <a:latin typeface="+mn-lt"/>
              </a:rPr>
              <a:t/>
            </a:r>
            <a:br>
              <a:rPr lang="es-MX" sz="1800" dirty="0">
                <a:latin typeface="+mn-lt"/>
              </a:rPr>
            </a:br>
            <a:r>
              <a:rPr lang="es-MX" sz="2000" b="0" dirty="0" smtClean="0">
                <a:solidFill>
                  <a:schemeClr val="tx1"/>
                </a:solidFill>
                <a:latin typeface="+mn-lt"/>
              </a:rPr>
              <a:t>1</a:t>
            </a:r>
            <a:r>
              <a:rPr lang="es-MX" sz="2000" dirty="0" smtClean="0">
                <a:solidFill>
                  <a:schemeClr val="tx1"/>
                </a:solidFill>
                <a:latin typeface="+mn-lt"/>
              </a:rPr>
              <a:t> </a:t>
            </a:r>
            <a:r>
              <a:rPr lang="es-MX" sz="2000" dirty="0" smtClean="0">
                <a:solidFill>
                  <a:schemeClr val="tx1"/>
                </a:solidFill>
                <a:effectLst/>
                <a:latin typeface="+mn-lt"/>
              </a:rPr>
              <a:t>. </a:t>
            </a:r>
            <a:r>
              <a:rPr lang="es-MX" sz="2000" b="0" dirty="0" smtClean="0">
                <a:solidFill>
                  <a:schemeClr val="tx1"/>
                </a:solidFill>
                <a:effectLst/>
                <a:latin typeface="+mn-lt"/>
              </a:rPr>
              <a:t>SUSPENDER LA TRANSFUSIÓN</a:t>
            </a:r>
            <a:br>
              <a:rPr lang="es-MX" sz="2000" b="0" dirty="0" smtClean="0">
                <a:solidFill>
                  <a:schemeClr val="tx1"/>
                </a:solidFill>
                <a:effectLst/>
                <a:latin typeface="+mn-lt"/>
              </a:rPr>
            </a:br>
            <a:r>
              <a:rPr lang="es-MX" sz="2000" b="0" dirty="0" smtClean="0">
                <a:solidFill>
                  <a:schemeClr val="tx1"/>
                </a:solidFill>
                <a:effectLst/>
                <a:latin typeface="+mn-lt"/>
              </a:rPr>
              <a:t/>
            </a:r>
            <a:br>
              <a:rPr lang="es-MX" sz="2000" b="0" dirty="0" smtClean="0">
                <a:solidFill>
                  <a:schemeClr val="tx1"/>
                </a:solidFill>
                <a:effectLst/>
                <a:latin typeface="+mn-lt"/>
              </a:rPr>
            </a:br>
            <a:r>
              <a:rPr lang="es-MX" sz="2000" b="0" dirty="0" smtClean="0">
                <a:solidFill>
                  <a:schemeClr val="tx1"/>
                </a:solidFill>
                <a:effectLst/>
                <a:latin typeface="+mn-lt"/>
              </a:rPr>
              <a:t>2. VERIFICAR DATOS (NOMBRE, No. DE CAMA, GRUPO SANGUÍNEO,INDICACION, ETC)</a:t>
            </a:r>
            <a:br>
              <a:rPr lang="es-MX" sz="2000" b="0" dirty="0" smtClean="0">
                <a:solidFill>
                  <a:schemeClr val="tx1"/>
                </a:solidFill>
                <a:effectLst/>
                <a:latin typeface="+mn-lt"/>
              </a:rPr>
            </a:br>
            <a:r>
              <a:rPr lang="es-MX" sz="2000" b="0" dirty="0" smtClean="0">
                <a:solidFill>
                  <a:schemeClr val="tx1"/>
                </a:solidFill>
                <a:effectLst/>
                <a:latin typeface="+mn-lt"/>
              </a:rPr>
              <a:t/>
            </a:r>
            <a:br>
              <a:rPr lang="es-MX" sz="2000" b="0" dirty="0" smtClean="0">
                <a:solidFill>
                  <a:schemeClr val="tx1"/>
                </a:solidFill>
                <a:effectLst/>
                <a:latin typeface="+mn-lt"/>
              </a:rPr>
            </a:br>
            <a:r>
              <a:rPr lang="es-MX" sz="2000" b="0" dirty="0" smtClean="0">
                <a:solidFill>
                  <a:schemeClr val="tx1"/>
                </a:solidFill>
                <a:effectLst/>
                <a:latin typeface="+mn-lt"/>
              </a:rPr>
              <a:t>3. CONSIGNAR EN EL EXPEDIENTE CLÍNICO</a:t>
            </a:r>
            <a:r>
              <a:rPr lang="es-MX" sz="2000" b="0" dirty="0" smtClean="0">
                <a:solidFill>
                  <a:schemeClr val="tx1"/>
                </a:solidFill>
                <a:effectLst/>
                <a:latin typeface="+mn-lt"/>
                <a:sym typeface="Wingdings" pitchFamily="2" charset="2"/>
              </a:rPr>
              <a:t></a:t>
            </a:r>
            <a:r>
              <a:rPr lang="es-MX" sz="2000" b="0" dirty="0" smtClean="0">
                <a:solidFill>
                  <a:schemeClr val="tx1"/>
                </a:solidFill>
                <a:effectLst/>
                <a:latin typeface="+mn-lt"/>
              </a:rPr>
              <a:t>NOTA</a:t>
            </a:r>
            <a:br>
              <a:rPr lang="es-MX" sz="2000" b="0" dirty="0" smtClean="0">
                <a:solidFill>
                  <a:schemeClr val="tx1"/>
                </a:solidFill>
                <a:effectLst/>
                <a:latin typeface="+mn-lt"/>
              </a:rPr>
            </a:br>
            <a:r>
              <a:rPr lang="es-MX" sz="2000" b="0" dirty="0" smtClean="0">
                <a:solidFill>
                  <a:schemeClr val="tx1"/>
                </a:solidFill>
                <a:effectLst/>
                <a:latin typeface="+mn-lt"/>
              </a:rPr>
              <a:t/>
            </a:r>
            <a:br>
              <a:rPr lang="es-MX" sz="2000" b="0" dirty="0" smtClean="0">
                <a:solidFill>
                  <a:schemeClr val="tx1"/>
                </a:solidFill>
                <a:effectLst/>
                <a:latin typeface="+mn-lt"/>
              </a:rPr>
            </a:br>
            <a:r>
              <a:rPr lang="es-MX" sz="2000" b="0" dirty="0" smtClean="0">
                <a:solidFill>
                  <a:schemeClr val="tx1"/>
                </a:solidFill>
                <a:effectLst/>
                <a:latin typeface="+mn-lt"/>
              </a:rPr>
              <a:t>4. ENVIAR EL RESTO DE LA BOLSA DE HEMOCOMPONENTE Y NUEVA MUESTRA DEL PACIENTE AL BANCO DE SANGRE</a:t>
            </a:r>
            <a:br>
              <a:rPr lang="es-MX" sz="2000" b="0" dirty="0" smtClean="0">
                <a:solidFill>
                  <a:schemeClr val="tx1"/>
                </a:solidFill>
                <a:effectLst/>
                <a:latin typeface="+mn-lt"/>
              </a:rPr>
            </a:br>
            <a:endParaRPr lang="es-MX" sz="2000" b="0" dirty="0">
              <a:solidFill>
                <a:schemeClr val="tx1"/>
              </a:solidFill>
              <a:effectLst/>
              <a:latin typeface="+mn-lt"/>
            </a:endParaRPr>
          </a:p>
        </p:txBody>
      </p:sp>
      <p:sp>
        <p:nvSpPr>
          <p:cNvPr id="87043" name="Subtítulo 2"/>
          <p:cNvSpPr>
            <a:spLocks noGrp="1"/>
          </p:cNvSpPr>
          <p:nvPr>
            <p:ph type="subTitle" idx="4294967295"/>
          </p:nvPr>
        </p:nvSpPr>
        <p:spPr bwMode="auto">
          <a:xfrm>
            <a:off x="1820333" y="563033"/>
            <a:ext cx="6191250" cy="949325"/>
          </a:xfrm>
          <a:prstGeom prst="rect">
            <a:avLst/>
          </a:prstGeom>
          <a:noFill/>
          <a:ln>
            <a:miter lim="800000"/>
            <a:headEnd/>
            <a:tailEnd/>
          </a:ln>
        </p:spPr>
        <p:txBody>
          <a:bodyPr>
            <a:normAutofit/>
          </a:bodyPr>
          <a:lstStyle/>
          <a:p>
            <a:pPr marL="0" indent="0" algn="ctr">
              <a:buFont typeface="Arial" charset="0"/>
              <a:buNone/>
            </a:pPr>
            <a:r>
              <a:rPr lang="es-MX" altLang="es-MX" sz="3400" b="1" dirty="0" smtClean="0">
                <a:solidFill>
                  <a:srgbClr val="FF0000"/>
                </a:solidFill>
              </a:rPr>
              <a:t>HEMOVIGILANCIA</a:t>
            </a:r>
          </a:p>
        </p:txBody>
      </p:sp>
      <p:pic>
        <p:nvPicPr>
          <p:cNvPr id="87044" name="Picture 5" descr="http://www.learnbloodtransfusion.org.uk/9-pic-photo2.jpg"/>
          <p:cNvPicPr>
            <a:picLocks noChangeAspect="1" noChangeArrowheads="1"/>
          </p:cNvPicPr>
          <p:nvPr/>
        </p:nvPicPr>
        <p:blipFill>
          <a:blip r:embed="rId2" cstate="print"/>
          <a:srcRect/>
          <a:stretch>
            <a:fillRect/>
          </a:stretch>
        </p:blipFill>
        <p:spPr bwMode="auto">
          <a:xfrm>
            <a:off x="4722813" y="1824000"/>
            <a:ext cx="4048125" cy="3943350"/>
          </a:xfrm>
          <a:prstGeom prst="rect">
            <a:avLst/>
          </a:prstGeom>
          <a:noFill/>
          <a:ln w="9525">
            <a:noFill/>
            <a:miter lim="800000"/>
            <a:headEnd/>
            <a:tailEnd/>
          </a:ln>
        </p:spPr>
      </p:pic>
    </p:spTree>
    <p:extLst>
      <p:ext uri="{BB962C8B-B14F-4D97-AF65-F5344CB8AC3E}">
        <p14:creationId xmlns:p14="http://schemas.microsoft.com/office/powerpoint/2010/main" val="3676054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40267" y="1449917"/>
            <a:ext cx="7075488" cy="4370388"/>
          </a:xfrm>
          <a:prstGeom prst="rect">
            <a:avLst/>
          </a:prstGeom>
        </p:spPr>
        <p:txBody>
          <a:bodyPr>
            <a:noAutofit/>
          </a:bodyPr>
          <a:lstStyle/>
          <a:p>
            <a:pPr algn="l" eaLnBrk="1" fontAlgn="auto" hangingPunct="1">
              <a:spcAft>
                <a:spcPts val="0"/>
              </a:spcAft>
              <a:defRPr/>
            </a:pPr>
            <a:r>
              <a:rPr lang="es-MX" sz="1800" dirty="0">
                <a:solidFill>
                  <a:srgbClr val="000000"/>
                </a:solidFill>
                <a:latin typeface="Arial" panose="020B0604020202020204" pitchFamily="34" charset="0"/>
                <a:cs typeface="Arial" panose="020B0604020202020204" pitchFamily="34" charset="0"/>
              </a:rPr>
              <a:t>5</a:t>
            </a:r>
            <a:r>
              <a:rPr lang="es-MX" sz="1800" dirty="0" smtClean="0">
                <a:solidFill>
                  <a:srgbClr val="000000"/>
                </a:solidFill>
                <a:latin typeface="Arial" panose="020B0604020202020204" pitchFamily="34" charset="0"/>
                <a:cs typeface="Arial" panose="020B0604020202020204" pitchFamily="34" charset="0"/>
              </a:rPr>
              <a:t>. REVISAR </a:t>
            </a:r>
            <a:r>
              <a:rPr lang="es-MX" sz="1800" dirty="0">
                <a:solidFill>
                  <a:srgbClr val="000000"/>
                </a:solidFill>
                <a:latin typeface="Arial" panose="020B0604020202020204" pitchFamily="34" charset="0"/>
                <a:cs typeface="Arial" panose="020B0604020202020204" pitchFamily="34" charset="0"/>
              </a:rPr>
              <a:t>SOLICITUD Y DOCUMENTOS DE LA BOLSA DEL HEMOCOMPONENTE </a:t>
            </a:r>
            <a:r>
              <a:rPr lang="es-MX" sz="1800" dirty="0" smtClean="0">
                <a:solidFill>
                  <a:srgbClr val="000000"/>
                </a:solidFill>
                <a:latin typeface="Arial" panose="020B0604020202020204" pitchFamily="34" charset="0"/>
                <a:cs typeface="Arial" panose="020B0604020202020204" pitchFamily="34" charset="0"/>
              </a:rPr>
              <a:t>Y LOS DATOS </a:t>
            </a:r>
            <a:r>
              <a:rPr lang="es-MX" sz="1800" dirty="0">
                <a:solidFill>
                  <a:srgbClr val="000000"/>
                </a:solidFill>
                <a:latin typeface="Arial" panose="020B0604020202020204" pitchFamily="34" charset="0"/>
                <a:cs typeface="Arial" panose="020B0604020202020204" pitchFamily="34" charset="0"/>
              </a:rPr>
              <a:t>DEL DONADOR.</a:t>
            </a:r>
            <a:br>
              <a:rPr lang="es-MX" sz="1800" dirty="0">
                <a:solidFill>
                  <a:srgbClr val="000000"/>
                </a:solidFill>
                <a:latin typeface="Arial" panose="020B0604020202020204" pitchFamily="34" charset="0"/>
                <a:cs typeface="Arial" panose="020B0604020202020204" pitchFamily="34" charset="0"/>
              </a:rPr>
            </a:br>
            <a:r>
              <a:rPr lang="es-MX" sz="1800" dirty="0">
                <a:solidFill>
                  <a:srgbClr val="000000"/>
                </a:solidFill>
                <a:latin typeface="Arial" panose="020B0604020202020204" pitchFamily="34" charset="0"/>
                <a:cs typeface="Arial" panose="020B0604020202020204" pitchFamily="34" charset="0"/>
              </a:rPr>
              <a:t/>
            </a:r>
            <a:br>
              <a:rPr lang="es-MX" sz="1800" dirty="0">
                <a:solidFill>
                  <a:srgbClr val="000000"/>
                </a:solidFill>
                <a:latin typeface="Arial" panose="020B0604020202020204" pitchFamily="34" charset="0"/>
                <a:cs typeface="Arial" panose="020B0604020202020204" pitchFamily="34" charset="0"/>
              </a:rPr>
            </a:br>
            <a:r>
              <a:rPr lang="es-MX" sz="1800" dirty="0">
                <a:solidFill>
                  <a:srgbClr val="000000"/>
                </a:solidFill>
                <a:latin typeface="Arial" panose="020B0604020202020204" pitchFamily="34" charset="0"/>
                <a:cs typeface="Arial" panose="020B0604020202020204" pitchFamily="34" charset="0"/>
              </a:rPr>
              <a:t>6.  REPETIR </a:t>
            </a:r>
            <a:r>
              <a:rPr lang="es-MX" sz="1800" dirty="0" smtClean="0">
                <a:solidFill>
                  <a:srgbClr val="000000"/>
                </a:solidFill>
                <a:latin typeface="Arial" panose="020B0604020202020204" pitchFamily="34" charset="0"/>
                <a:cs typeface="Arial" panose="020B0604020202020204" pitchFamily="34" charset="0"/>
              </a:rPr>
              <a:t>EL GRUPO </a:t>
            </a:r>
            <a:r>
              <a:rPr lang="es-MX" sz="1800" dirty="0">
                <a:solidFill>
                  <a:srgbClr val="000000"/>
                </a:solidFill>
                <a:latin typeface="Arial" panose="020B0604020202020204" pitchFamily="34" charset="0"/>
                <a:cs typeface="Arial" panose="020B0604020202020204" pitchFamily="34" charset="0"/>
              </a:rPr>
              <a:t>SANGUÍNEO </a:t>
            </a:r>
            <a:r>
              <a:rPr lang="es-MX" sz="1800" dirty="0" smtClean="0">
                <a:solidFill>
                  <a:srgbClr val="000000"/>
                </a:solidFill>
                <a:latin typeface="Arial" panose="020B0604020202020204" pitchFamily="34" charset="0"/>
                <a:cs typeface="Arial" panose="020B0604020202020204" pitchFamily="34" charset="0"/>
              </a:rPr>
              <a:t> EN  LA MUESTRA </a:t>
            </a:r>
            <a:r>
              <a:rPr lang="es-MX" sz="1800" dirty="0">
                <a:solidFill>
                  <a:srgbClr val="000000"/>
                </a:solidFill>
                <a:latin typeface="Arial" panose="020B0604020202020204" pitchFamily="34" charset="0"/>
                <a:cs typeface="Arial" panose="020B0604020202020204" pitchFamily="34" charset="0"/>
              </a:rPr>
              <a:t>DEL CONCENTRADO ERITROCITARIO </a:t>
            </a:r>
            <a:br>
              <a:rPr lang="es-MX" sz="1800" dirty="0">
                <a:solidFill>
                  <a:srgbClr val="000000"/>
                </a:solidFill>
                <a:latin typeface="Arial" panose="020B0604020202020204" pitchFamily="34" charset="0"/>
                <a:cs typeface="Arial" panose="020B0604020202020204" pitchFamily="34" charset="0"/>
              </a:rPr>
            </a:br>
            <a:r>
              <a:rPr lang="es-MX" sz="1800" dirty="0">
                <a:solidFill>
                  <a:srgbClr val="000000"/>
                </a:solidFill>
                <a:latin typeface="Arial" panose="020B0604020202020204" pitchFamily="34" charset="0"/>
                <a:cs typeface="Arial" panose="020B0604020202020204" pitchFamily="34" charset="0"/>
              </a:rPr>
              <a:t/>
            </a:r>
            <a:br>
              <a:rPr lang="es-MX" sz="1800" dirty="0">
                <a:solidFill>
                  <a:srgbClr val="000000"/>
                </a:solidFill>
                <a:latin typeface="Arial" panose="020B0604020202020204" pitchFamily="34" charset="0"/>
                <a:cs typeface="Arial" panose="020B0604020202020204" pitchFamily="34" charset="0"/>
              </a:rPr>
            </a:br>
            <a:r>
              <a:rPr lang="es-MX" sz="1800" dirty="0">
                <a:solidFill>
                  <a:srgbClr val="000000"/>
                </a:solidFill>
                <a:latin typeface="Arial" panose="020B0604020202020204" pitchFamily="34" charset="0"/>
                <a:cs typeface="Arial" panose="020B0604020202020204" pitchFamily="34" charset="0"/>
              </a:rPr>
              <a:t>7. REPETIR </a:t>
            </a:r>
            <a:r>
              <a:rPr lang="es-MX" sz="1800" dirty="0" smtClean="0">
                <a:solidFill>
                  <a:srgbClr val="000000"/>
                </a:solidFill>
                <a:latin typeface="Arial" panose="020B0604020202020204" pitchFamily="34" charset="0"/>
                <a:cs typeface="Arial" panose="020B0604020202020204" pitchFamily="34" charset="0"/>
              </a:rPr>
              <a:t>EL GRUPO </a:t>
            </a:r>
            <a:r>
              <a:rPr lang="es-MX" sz="1800" dirty="0">
                <a:solidFill>
                  <a:srgbClr val="000000"/>
                </a:solidFill>
                <a:latin typeface="Arial" panose="020B0604020202020204" pitchFamily="34" charset="0"/>
                <a:cs typeface="Arial" panose="020B0604020202020204" pitchFamily="34" charset="0"/>
              </a:rPr>
              <a:t>SANGUÍNEO </a:t>
            </a:r>
            <a:r>
              <a:rPr lang="es-MX" sz="1800" dirty="0" smtClean="0">
                <a:solidFill>
                  <a:srgbClr val="000000"/>
                </a:solidFill>
                <a:latin typeface="Arial" panose="020B0604020202020204" pitchFamily="34" charset="0"/>
                <a:cs typeface="Arial" panose="020B0604020202020204" pitchFamily="34" charset="0"/>
              </a:rPr>
              <a:t>EN </a:t>
            </a:r>
            <a:r>
              <a:rPr lang="es-MX" sz="1800" dirty="0">
                <a:solidFill>
                  <a:srgbClr val="000000"/>
                </a:solidFill>
                <a:latin typeface="Arial" panose="020B0604020202020204" pitchFamily="34" charset="0"/>
                <a:cs typeface="Arial" panose="020B0604020202020204" pitchFamily="34" charset="0"/>
              </a:rPr>
              <a:t>LA MUESTRA DEL PACIENTE</a:t>
            </a:r>
            <a:br>
              <a:rPr lang="es-MX" sz="1800" dirty="0">
                <a:solidFill>
                  <a:srgbClr val="000000"/>
                </a:solidFill>
                <a:latin typeface="Arial" panose="020B0604020202020204" pitchFamily="34" charset="0"/>
                <a:cs typeface="Arial" panose="020B0604020202020204" pitchFamily="34" charset="0"/>
              </a:rPr>
            </a:br>
            <a:r>
              <a:rPr lang="es-MX" sz="1800" dirty="0">
                <a:solidFill>
                  <a:srgbClr val="000000"/>
                </a:solidFill>
                <a:latin typeface="Arial" panose="020B0604020202020204" pitchFamily="34" charset="0"/>
                <a:cs typeface="Arial" panose="020B0604020202020204" pitchFamily="34" charset="0"/>
              </a:rPr>
              <a:t/>
            </a:r>
            <a:br>
              <a:rPr lang="es-MX" sz="1800" dirty="0">
                <a:solidFill>
                  <a:srgbClr val="000000"/>
                </a:solidFill>
                <a:latin typeface="Arial" panose="020B0604020202020204" pitchFamily="34" charset="0"/>
                <a:cs typeface="Arial" panose="020B0604020202020204" pitchFamily="34" charset="0"/>
              </a:rPr>
            </a:br>
            <a:r>
              <a:rPr lang="es-MX" sz="1800" dirty="0">
                <a:solidFill>
                  <a:srgbClr val="000000"/>
                </a:solidFill>
                <a:latin typeface="Arial" panose="020B0604020202020204" pitchFamily="34" charset="0"/>
                <a:cs typeface="Arial" panose="020B0604020202020204" pitchFamily="34" charset="0"/>
              </a:rPr>
              <a:t>8. REALIZAR NUEVAMENTE LA PRUEBA DE COMPATIBILIDAD </a:t>
            </a:r>
            <a:r>
              <a:rPr lang="es-MX" sz="1800" dirty="0" smtClean="0">
                <a:solidFill>
                  <a:srgbClr val="000000"/>
                </a:solidFill>
                <a:latin typeface="Arial" panose="020B0604020202020204" pitchFamily="34" charset="0"/>
                <a:cs typeface="Arial" panose="020B0604020202020204" pitchFamily="34" charset="0"/>
              </a:rPr>
              <a:t>SANGUINEA</a:t>
            </a:r>
            <a:br>
              <a:rPr lang="es-MX" sz="1800" dirty="0" smtClean="0">
                <a:solidFill>
                  <a:srgbClr val="000000"/>
                </a:solidFill>
                <a:latin typeface="Arial" panose="020B0604020202020204" pitchFamily="34" charset="0"/>
                <a:cs typeface="Arial" panose="020B0604020202020204" pitchFamily="34" charset="0"/>
              </a:rPr>
            </a:br>
            <a:r>
              <a:rPr lang="es-MX" sz="1800" dirty="0">
                <a:solidFill>
                  <a:srgbClr val="000000"/>
                </a:solidFill>
                <a:latin typeface="Arial" panose="020B0604020202020204" pitchFamily="34" charset="0"/>
                <a:cs typeface="Arial" panose="020B0604020202020204" pitchFamily="34" charset="0"/>
              </a:rPr>
              <a:t/>
            </a:r>
            <a:br>
              <a:rPr lang="es-MX" sz="1800" dirty="0">
                <a:solidFill>
                  <a:srgbClr val="000000"/>
                </a:solidFill>
                <a:latin typeface="Arial" panose="020B0604020202020204" pitchFamily="34" charset="0"/>
                <a:cs typeface="Arial" panose="020B0604020202020204" pitchFamily="34" charset="0"/>
              </a:rPr>
            </a:br>
            <a:r>
              <a:rPr lang="es-MX" sz="1800" dirty="0" smtClean="0">
                <a:solidFill>
                  <a:srgbClr val="000000"/>
                </a:solidFill>
                <a:latin typeface="Arial" panose="020B0604020202020204" pitchFamily="34" charset="0"/>
                <a:cs typeface="Arial" panose="020B0604020202020204" pitchFamily="34" charset="0"/>
              </a:rPr>
              <a:t>9</a:t>
            </a:r>
            <a:r>
              <a:rPr lang="es-MX" sz="1800" dirty="0">
                <a:solidFill>
                  <a:srgbClr val="000000"/>
                </a:solidFill>
                <a:latin typeface="Arial" panose="020B0604020202020204" pitchFamily="34" charset="0"/>
                <a:cs typeface="Arial" panose="020B0604020202020204" pitchFamily="34" charset="0"/>
              </a:rPr>
              <a:t>. </a:t>
            </a:r>
            <a:r>
              <a:rPr lang="es-MX" sz="1800" dirty="0" smtClean="0">
                <a:solidFill>
                  <a:srgbClr val="000000"/>
                </a:solidFill>
                <a:latin typeface="Arial" panose="020B0604020202020204" pitchFamily="34" charset="0"/>
                <a:cs typeface="Arial" panose="020B0604020202020204" pitchFamily="34" charset="0"/>
              </a:rPr>
              <a:t>REPORTAR LOS RESULTADOS</a:t>
            </a:r>
            <a:endParaRPr lang="es-MX" sz="1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9635" name="Subtítulo 2"/>
          <p:cNvSpPr>
            <a:spLocks noGrp="1"/>
          </p:cNvSpPr>
          <p:nvPr>
            <p:ph idx="4294967295"/>
          </p:nvPr>
        </p:nvSpPr>
        <p:spPr>
          <a:xfrm>
            <a:off x="778933" y="838199"/>
            <a:ext cx="7543800" cy="749300"/>
          </a:xfrm>
          <a:prstGeom prst="rect">
            <a:avLst/>
          </a:prstGeom>
        </p:spPr>
        <p:txBody>
          <a:bodyPr/>
          <a:lstStyle/>
          <a:p>
            <a:pPr marL="0" indent="0" algn="ctr" eaLnBrk="1" hangingPunct="1">
              <a:buFont typeface="Calibri" pitchFamily="34" charset="0"/>
              <a:buNone/>
            </a:pPr>
            <a:r>
              <a:rPr lang="es-MX" altLang="es-MX" sz="2700" b="1" dirty="0" smtClean="0">
                <a:solidFill>
                  <a:srgbClr val="FF0000"/>
                </a:solidFill>
              </a:rPr>
              <a:t>HEMOVIGILANCIA: EN BANCO DE SANGRE </a:t>
            </a:r>
          </a:p>
        </p:txBody>
      </p:sp>
      <p:pic>
        <p:nvPicPr>
          <p:cNvPr id="86021" name="Picture 5" descr="https://encrypted-tbn2.gstatic.com/images?q=tbn:ANd9GcSIKD87TDpo944BZoLxT753pE2rgkn4GavNuj33YULB9RP7rIki"/>
          <p:cNvPicPr>
            <a:picLocks noChangeAspect="1" noChangeArrowheads="1"/>
          </p:cNvPicPr>
          <p:nvPr/>
        </p:nvPicPr>
        <p:blipFill>
          <a:blip r:embed="rId2"/>
          <a:srcRect/>
          <a:stretch>
            <a:fillRect/>
          </a:stretch>
        </p:blipFill>
        <p:spPr bwMode="auto">
          <a:xfrm>
            <a:off x="5042552" y="4675683"/>
            <a:ext cx="2556000" cy="1539499"/>
          </a:xfrm>
          <a:prstGeom prst="rect">
            <a:avLst/>
          </a:prstGeom>
          <a:ln>
            <a:noFill/>
          </a:ln>
          <a:effectLst>
            <a:outerShdw blurRad="292100" dist="139700" dir="2700000" algn="tl" rotWithShape="0">
              <a:srgbClr val="333333">
                <a:alpha val="65000"/>
              </a:srgbClr>
            </a:outerShdw>
          </a:effectLst>
          <a:extLst/>
        </p:spPr>
      </p:pic>
      <p:pic>
        <p:nvPicPr>
          <p:cNvPr id="86023" name="Picture 7" descr="http://i1.ytimg.com/vi/NjxYxyDHX_U/hqdefault.jpg"/>
          <p:cNvPicPr>
            <a:picLocks noChangeAspect="1" noChangeArrowheads="1"/>
          </p:cNvPicPr>
          <p:nvPr/>
        </p:nvPicPr>
        <p:blipFill>
          <a:blip r:embed="rId3"/>
          <a:srcRect/>
          <a:stretch>
            <a:fillRect/>
          </a:stretch>
        </p:blipFill>
        <p:spPr bwMode="auto">
          <a:xfrm>
            <a:off x="7180818" y="2504586"/>
            <a:ext cx="1671585" cy="1254010"/>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4342901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ctrTitle" idx="4294967295"/>
          </p:nvPr>
        </p:nvSpPr>
        <p:spPr>
          <a:xfrm>
            <a:off x="626070" y="855185"/>
            <a:ext cx="8039100" cy="419100"/>
          </a:xfrm>
          <a:prstGeom prst="rect">
            <a:avLst/>
          </a:prstGeom>
        </p:spPr>
        <p:txBody>
          <a:bodyPr>
            <a:noAutofit/>
          </a:bodyPr>
          <a:lstStyle/>
          <a:p>
            <a:pPr algn="ctr">
              <a:defRPr/>
            </a:pPr>
            <a:r>
              <a:rPr lang="en-US" altLang="es-CO" sz="3200" b="1" dirty="0" smtClean="0">
                <a:solidFill>
                  <a:srgbClr val="C00000"/>
                </a:solidFill>
              </a:rPr>
              <a:t>COMITÉ DE MEDICINA TRANSFUSIONAL</a:t>
            </a:r>
          </a:p>
        </p:txBody>
      </p:sp>
      <p:sp>
        <p:nvSpPr>
          <p:cNvPr id="4" name="Rectángulo 3"/>
          <p:cNvSpPr/>
          <p:nvPr/>
        </p:nvSpPr>
        <p:spPr>
          <a:xfrm>
            <a:off x="577454" y="1274285"/>
            <a:ext cx="7698581" cy="2523768"/>
          </a:xfrm>
          <a:prstGeom prst="rect">
            <a:avLst/>
          </a:prstGeom>
        </p:spPr>
        <p:txBody>
          <a:bodyPr>
            <a:spAutoFit/>
          </a:bodyPr>
          <a:lstStyle/>
          <a:p>
            <a:pPr algn="just">
              <a:defRPr/>
            </a:pPr>
            <a:endParaRPr lang="es-MX" dirty="0"/>
          </a:p>
          <a:p>
            <a:pPr marL="160735" indent="-160735" algn="just">
              <a:buFont typeface="Arial" panose="020B0604020202020204" pitchFamily="34" charset="0"/>
              <a:buChar char="•"/>
              <a:defRPr/>
            </a:pPr>
            <a:r>
              <a:rPr lang="es-MX" sz="2000" dirty="0">
                <a:latin typeface="Montserrat" panose="00000500000000000000" pitchFamily="2" charset="0"/>
              </a:rPr>
              <a:t>Fundamento: </a:t>
            </a:r>
            <a:r>
              <a:rPr lang="es-MX" altLang="es-MX" sz="2000" dirty="0">
                <a:solidFill>
                  <a:srgbClr val="C00000"/>
                </a:solidFill>
                <a:latin typeface="Montserrat" panose="00000500000000000000" pitchFamily="2" charset="0"/>
                <a:ea typeface="Calibri" panose="020F0502020204030204" pitchFamily="34" charset="0"/>
                <a:cs typeface="Times New Roman" panose="02020603050405020304" pitchFamily="18" charset="0"/>
              </a:rPr>
              <a:t>Norma Oficial Mexicana NOM 253-SSA1-2012. </a:t>
            </a:r>
            <a:r>
              <a:rPr lang="es-MX" altLang="es-MX" sz="2000" dirty="0">
                <a:latin typeface="Montserrat" panose="00000500000000000000" pitchFamily="2" charset="0"/>
                <a:ea typeface="Calibri" panose="020F0502020204030204" pitchFamily="34" charset="0"/>
                <a:cs typeface="Times New Roman" panose="02020603050405020304" pitchFamily="18" charset="0"/>
              </a:rPr>
              <a:t>“Para la disposición de sangre humana y sus componentes con fines terapéuticos”. </a:t>
            </a:r>
            <a:endParaRPr lang="es-MX" altLang="es-MX" sz="2000" dirty="0" smtClean="0">
              <a:latin typeface="Montserrat" panose="00000500000000000000" pitchFamily="2" charset="0"/>
              <a:ea typeface="Calibri" panose="020F0502020204030204" pitchFamily="34" charset="0"/>
              <a:cs typeface="Times New Roman" panose="02020603050405020304" pitchFamily="18" charset="0"/>
            </a:endParaRPr>
          </a:p>
          <a:p>
            <a:pPr marL="160735" indent="-160735" algn="just">
              <a:buFont typeface="Arial" panose="020B0604020202020204" pitchFamily="34" charset="0"/>
              <a:buChar char="•"/>
              <a:defRPr/>
            </a:pPr>
            <a:r>
              <a:rPr lang="es-MX" sz="2000" dirty="0" smtClean="0">
                <a:solidFill>
                  <a:srgbClr val="C00000"/>
                </a:solidFill>
                <a:latin typeface="Montserrat" panose="00000500000000000000" pitchFamily="2" charset="0"/>
              </a:rPr>
              <a:t>Objetivo</a:t>
            </a:r>
            <a:r>
              <a:rPr lang="es-MX" sz="2000" dirty="0">
                <a:solidFill>
                  <a:srgbClr val="C00000"/>
                </a:solidFill>
                <a:latin typeface="Montserrat" panose="00000500000000000000" pitchFamily="2" charset="0"/>
              </a:rPr>
              <a:t>:</a:t>
            </a:r>
            <a:r>
              <a:rPr lang="es-MX" sz="2000" dirty="0">
                <a:latin typeface="Montserrat" panose="00000500000000000000" pitchFamily="2" charset="0"/>
              </a:rPr>
              <a:t>  </a:t>
            </a:r>
            <a:r>
              <a:rPr lang="es-MX" sz="2000" b="1" dirty="0">
                <a:latin typeface="Montserrat" panose="00000500000000000000" pitchFamily="2" charset="0"/>
              </a:rPr>
              <a:t>Evaluación y mejoramiento de las </a:t>
            </a:r>
            <a:r>
              <a:rPr lang="es-MX" sz="2000" b="1" dirty="0" smtClean="0">
                <a:latin typeface="Montserrat" panose="00000500000000000000" pitchFamily="2" charset="0"/>
              </a:rPr>
              <a:t>prácticas </a:t>
            </a:r>
            <a:r>
              <a:rPr lang="es-MX" sz="2000" b="1" dirty="0">
                <a:latin typeface="Montserrat" panose="00000500000000000000" pitchFamily="2" charset="0"/>
              </a:rPr>
              <a:t>transfusionales</a:t>
            </a:r>
          </a:p>
          <a:p>
            <a:pPr marL="160735" indent="-160735" algn="just">
              <a:buFont typeface="Arial" panose="020B0604020202020204" pitchFamily="34" charset="0"/>
              <a:buChar char="•"/>
              <a:defRPr/>
            </a:pPr>
            <a:r>
              <a:rPr lang="es-MX" sz="2000" dirty="0" smtClean="0">
                <a:solidFill>
                  <a:srgbClr val="C00000"/>
                </a:solidFill>
                <a:latin typeface="Montserrat" panose="00000500000000000000" pitchFamily="2" charset="0"/>
              </a:rPr>
              <a:t>Unidades </a:t>
            </a:r>
            <a:r>
              <a:rPr lang="es-MX" sz="2000" dirty="0">
                <a:solidFill>
                  <a:srgbClr val="C00000"/>
                </a:solidFill>
                <a:latin typeface="Montserrat" panose="00000500000000000000" pitchFamily="2" charset="0"/>
              </a:rPr>
              <a:t>hospitalarias donde se transfundan regularmente 50 o más </a:t>
            </a:r>
            <a:r>
              <a:rPr lang="es-MX" sz="2000" dirty="0" smtClean="0">
                <a:solidFill>
                  <a:srgbClr val="C00000"/>
                </a:solidFill>
                <a:latin typeface="Montserrat" panose="00000500000000000000" pitchFamily="2" charset="0"/>
              </a:rPr>
              <a:t>U de </a:t>
            </a:r>
            <a:r>
              <a:rPr lang="es-MX" sz="2000" dirty="0" err="1" smtClean="0">
                <a:solidFill>
                  <a:srgbClr val="C00000"/>
                </a:solidFill>
                <a:latin typeface="Montserrat" panose="00000500000000000000" pitchFamily="2" charset="0"/>
              </a:rPr>
              <a:t>hemocomponentes</a:t>
            </a:r>
            <a:r>
              <a:rPr lang="es-MX" sz="2000" dirty="0" smtClean="0">
                <a:solidFill>
                  <a:srgbClr val="C00000"/>
                </a:solidFill>
                <a:latin typeface="Montserrat" panose="00000500000000000000" pitchFamily="2" charset="0"/>
              </a:rPr>
              <a:t>.</a:t>
            </a:r>
            <a:endParaRPr lang="es-MX" sz="2000" dirty="0">
              <a:solidFill>
                <a:srgbClr val="C00000"/>
              </a:solidFill>
              <a:latin typeface="Montserrat" panose="00000500000000000000" pitchFamily="2" charset="0"/>
              <a:cs typeface="Times New Roman" panose="02020603050405020304" pitchFamily="18" charset="0"/>
            </a:endParaRPr>
          </a:p>
        </p:txBody>
      </p:sp>
      <p:sp>
        <p:nvSpPr>
          <p:cNvPr id="2" name="Rectángulo 1"/>
          <p:cNvSpPr/>
          <p:nvPr/>
        </p:nvSpPr>
        <p:spPr>
          <a:xfrm>
            <a:off x="626070" y="5867180"/>
            <a:ext cx="7302103" cy="553998"/>
          </a:xfrm>
          <a:prstGeom prst="rect">
            <a:avLst/>
          </a:prstGeom>
        </p:spPr>
        <p:txBody>
          <a:bodyPr>
            <a:spAutoFit/>
          </a:bodyPr>
          <a:lstStyle/>
          <a:p>
            <a:pPr eaLnBrk="1" hangingPunct="1">
              <a:defRPr/>
            </a:pPr>
            <a:r>
              <a:rPr lang="es-MX" altLang="es-MX" sz="750" b="1" dirty="0">
                <a:solidFill>
                  <a:srgbClr val="C00000"/>
                </a:solidFill>
                <a:cs typeface="Arial" panose="020B0604020202020204" pitchFamily="34" charset="0"/>
              </a:rPr>
              <a:t>Bibliografía:</a:t>
            </a:r>
          </a:p>
          <a:p>
            <a:pPr marL="128588" indent="-128588">
              <a:buFont typeface="Arial" panose="020B0604020202020204" pitchFamily="34" charset="0"/>
              <a:buChar char="•"/>
              <a:defRPr/>
            </a:pPr>
            <a:r>
              <a:rPr lang="es-MX" altLang="es-MX" sz="750" b="1" dirty="0">
                <a:cs typeface="Arial" panose="020B0604020202020204" pitchFamily="34" charset="0"/>
              </a:rPr>
              <a:t>NOM 253-SSA1-2012. Para la disposición de sangre humana y sus componentes con fines terapéuticos. Numeral 17.</a:t>
            </a:r>
          </a:p>
          <a:p>
            <a:pPr marL="128588" indent="-128588">
              <a:buFont typeface="Arial" panose="020B0604020202020204" pitchFamily="34" charset="0"/>
              <a:buChar char="•"/>
              <a:defRPr/>
            </a:pPr>
            <a:r>
              <a:rPr lang="es-MX" altLang="es-MX" sz="750" b="1" dirty="0" err="1">
                <a:cs typeface="Arial" panose="020B0604020202020204" pitchFamily="34" charset="0"/>
              </a:rPr>
              <a:t>Guide</a:t>
            </a:r>
            <a:r>
              <a:rPr lang="es-MX" altLang="es-MX" sz="750" b="1" dirty="0">
                <a:cs typeface="Arial" panose="020B0604020202020204" pitchFamily="34" charset="0"/>
              </a:rPr>
              <a:t> to </a:t>
            </a:r>
            <a:r>
              <a:rPr lang="es-MX" altLang="es-MX" sz="750" b="1" dirty="0" err="1">
                <a:cs typeface="Arial" panose="020B0604020202020204" pitchFamily="34" charset="0"/>
              </a:rPr>
              <a:t>the</a:t>
            </a:r>
            <a:r>
              <a:rPr lang="es-MX" altLang="es-MX" sz="750" b="1" dirty="0">
                <a:cs typeface="Arial" panose="020B0604020202020204" pitchFamily="34" charset="0"/>
              </a:rPr>
              <a:t> </a:t>
            </a:r>
            <a:r>
              <a:rPr lang="es-MX" altLang="es-MX" sz="750" b="1" dirty="0" err="1">
                <a:cs typeface="Arial" panose="020B0604020202020204" pitchFamily="34" charset="0"/>
              </a:rPr>
              <a:t>preparation</a:t>
            </a:r>
            <a:r>
              <a:rPr lang="es-MX" altLang="es-MX" sz="750" b="1" dirty="0">
                <a:cs typeface="Arial" panose="020B0604020202020204" pitchFamily="34" charset="0"/>
              </a:rPr>
              <a:t>  use and </a:t>
            </a:r>
            <a:r>
              <a:rPr lang="es-MX" altLang="es-MX" sz="750" b="1" dirty="0" err="1">
                <a:cs typeface="Arial" panose="020B0604020202020204" pitchFamily="34" charset="0"/>
              </a:rPr>
              <a:t>quality</a:t>
            </a:r>
            <a:r>
              <a:rPr lang="es-MX" altLang="es-MX" sz="750" b="1" dirty="0">
                <a:cs typeface="Arial" panose="020B0604020202020204" pitchFamily="34" charset="0"/>
              </a:rPr>
              <a:t> </a:t>
            </a:r>
            <a:r>
              <a:rPr lang="es-MX" altLang="es-MX" sz="750" b="1" dirty="0" err="1">
                <a:cs typeface="Arial" panose="020B0604020202020204" pitchFamily="34" charset="0"/>
              </a:rPr>
              <a:t>Assurance</a:t>
            </a:r>
            <a:r>
              <a:rPr lang="es-MX" altLang="es-MX" sz="750" b="1" dirty="0">
                <a:cs typeface="Arial" panose="020B0604020202020204" pitchFamily="34" charset="0"/>
              </a:rPr>
              <a:t> of </a:t>
            </a:r>
            <a:r>
              <a:rPr lang="es-MX" altLang="es-MX" sz="750" b="1" dirty="0" err="1">
                <a:cs typeface="Arial" panose="020B0604020202020204" pitchFamily="34" charset="0"/>
              </a:rPr>
              <a:t>blood</a:t>
            </a:r>
            <a:r>
              <a:rPr lang="es-MX" altLang="es-MX" sz="750" b="1" dirty="0">
                <a:cs typeface="Arial" panose="020B0604020202020204" pitchFamily="34" charset="0"/>
              </a:rPr>
              <a:t> </a:t>
            </a:r>
            <a:r>
              <a:rPr lang="es-MX" altLang="es-MX" sz="750" b="1" dirty="0" err="1">
                <a:cs typeface="Arial" panose="020B0604020202020204" pitchFamily="34" charset="0"/>
              </a:rPr>
              <a:t>component</a:t>
            </a:r>
            <a:r>
              <a:rPr lang="es-MX" altLang="es-MX" sz="750" b="1" dirty="0">
                <a:cs typeface="Arial" panose="020B0604020202020204" pitchFamily="34" charset="0"/>
              </a:rPr>
              <a:t>  </a:t>
            </a:r>
            <a:r>
              <a:rPr lang="es-MX" altLang="es-MX" sz="750" b="1" dirty="0" err="1">
                <a:cs typeface="Arial" panose="020B0604020202020204" pitchFamily="34" charset="0"/>
              </a:rPr>
              <a:t>European</a:t>
            </a:r>
            <a:r>
              <a:rPr lang="es-MX" altLang="es-MX" sz="750" b="1" dirty="0">
                <a:cs typeface="Arial" panose="020B0604020202020204" pitchFamily="34" charset="0"/>
              </a:rPr>
              <a:t> </a:t>
            </a:r>
            <a:r>
              <a:rPr lang="es-MX" altLang="es-MX" sz="750" b="1" dirty="0" err="1">
                <a:cs typeface="Arial" panose="020B0604020202020204" pitchFamily="34" charset="0"/>
              </a:rPr>
              <a:t>Committe</a:t>
            </a:r>
            <a:r>
              <a:rPr lang="es-MX" altLang="es-MX" sz="750" b="1" dirty="0">
                <a:cs typeface="Arial" panose="020B0604020202020204" pitchFamily="34" charset="0"/>
              </a:rPr>
              <a:t> </a:t>
            </a:r>
            <a:r>
              <a:rPr lang="es-MX" altLang="es-MX" sz="750" b="1" dirty="0" err="1">
                <a:cs typeface="Arial" panose="020B0604020202020204" pitchFamily="34" charset="0"/>
              </a:rPr>
              <a:t>on</a:t>
            </a:r>
            <a:r>
              <a:rPr lang="es-MX" altLang="es-MX" sz="750" b="1" dirty="0">
                <a:cs typeface="Arial" panose="020B0604020202020204" pitchFamily="34" charset="0"/>
              </a:rPr>
              <a:t> </a:t>
            </a:r>
            <a:r>
              <a:rPr lang="es-MX" altLang="es-MX" sz="750" b="1" dirty="0" err="1">
                <a:cs typeface="Arial" panose="020B0604020202020204" pitchFamily="34" charset="0"/>
              </a:rPr>
              <a:t>Blood</a:t>
            </a:r>
            <a:r>
              <a:rPr lang="es-MX" altLang="es-MX" sz="750" b="1" dirty="0">
                <a:cs typeface="Arial" panose="020B0604020202020204" pitchFamily="34" charset="0"/>
              </a:rPr>
              <a:t> transfusión. 16th </a:t>
            </a:r>
            <a:r>
              <a:rPr lang="es-MX" altLang="es-MX" sz="750" b="1" dirty="0" err="1">
                <a:cs typeface="Arial" panose="020B0604020202020204" pitchFamily="34" charset="0"/>
              </a:rPr>
              <a:t>edition</a:t>
            </a:r>
            <a:r>
              <a:rPr lang="es-MX" altLang="es-MX" sz="750" b="1" dirty="0">
                <a:cs typeface="Arial" panose="020B0604020202020204" pitchFamily="34" charset="0"/>
              </a:rPr>
              <a:t> </a:t>
            </a:r>
          </a:p>
          <a:p>
            <a:pPr marL="128588" indent="-128588">
              <a:buFont typeface="Arial" panose="020B0604020202020204" pitchFamily="34" charset="0"/>
              <a:buChar char="•"/>
              <a:defRPr/>
            </a:pPr>
            <a:r>
              <a:rPr lang="es-MX" altLang="es-MX" sz="750" b="1" dirty="0" err="1">
                <a:cs typeface="Arial" panose="020B0604020202020204" pitchFamily="34" charset="0"/>
              </a:rPr>
              <a:t>The</a:t>
            </a:r>
            <a:r>
              <a:rPr lang="es-MX" altLang="es-MX" sz="750" b="1" dirty="0">
                <a:cs typeface="Arial" panose="020B0604020202020204" pitchFamily="34" charset="0"/>
              </a:rPr>
              <a:t> </a:t>
            </a:r>
            <a:r>
              <a:rPr lang="es-MX" altLang="es-MX" sz="750" b="1" dirty="0" err="1">
                <a:cs typeface="Arial" panose="020B0604020202020204" pitchFamily="34" charset="0"/>
              </a:rPr>
              <a:t>Transfusion</a:t>
            </a:r>
            <a:r>
              <a:rPr lang="es-MX" altLang="es-MX" sz="750" b="1" dirty="0">
                <a:cs typeface="Arial" panose="020B0604020202020204" pitchFamily="34" charset="0"/>
              </a:rPr>
              <a:t> </a:t>
            </a:r>
            <a:r>
              <a:rPr lang="es-MX" altLang="es-MX" sz="750" b="1" dirty="0" err="1">
                <a:cs typeface="Arial" panose="020B0604020202020204" pitchFamily="34" charset="0"/>
              </a:rPr>
              <a:t>Commite</a:t>
            </a:r>
            <a:r>
              <a:rPr lang="es-MX" altLang="es-MX" sz="750" b="1" dirty="0">
                <a:cs typeface="Arial" panose="020B0604020202020204" pitchFamily="34" charset="0"/>
              </a:rPr>
              <a:t> </a:t>
            </a:r>
            <a:r>
              <a:rPr lang="es-MX" altLang="es-MX" sz="750" b="1" dirty="0" err="1">
                <a:cs typeface="Arial" panose="020B0604020202020204" pitchFamily="34" charset="0"/>
              </a:rPr>
              <a:t>Putting</a:t>
            </a:r>
            <a:r>
              <a:rPr lang="es-MX" altLang="es-MX" sz="750" b="1" dirty="0">
                <a:cs typeface="Arial" panose="020B0604020202020204" pitchFamily="34" charset="0"/>
              </a:rPr>
              <a:t> </a:t>
            </a:r>
            <a:r>
              <a:rPr lang="es-MX" altLang="es-MX" sz="750" b="1" dirty="0" err="1">
                <a:cs typeface="Arial" panose="020B0604020202020204" pitchFamily="34" charset="0"/>
              </a:rPr>
              <a:t>Patient</a:t>
            </a:r>
            <a:r>
              <a:rPr lang="es-MX" altLang="es-MX" sz="750" b="1" dirty="0">
                <a:cs typeface="Arial" panose="020B0604020202020204" pitchFamily="34" charset="0"/>
              </a:rPr>
              <a:t> Safety </a:t>
            </a:r>
            <a:r>
              <a:rPr lang="es-MX" altLang="es-MX" sz="750" b="1" dirty="0" err="1">
                <a:cs typeface="Arial" panose="020B0604020202020204" pitchFamily="34" charset="0"/>
              </a:rPr>
              <a:t>First</a:t>
            </a:r>
            <a:r>
              <a:rPr lang="es-MX" altLang="es-MX" sz="750" b="1" dirty="0">
                <a:cs typeface="Arial" panose="020B0604020202020204" pitchFamily="34" charset="0"/>
              </a:rPr>
              <a:t>. </a:t>
            </a:r>
            <a:r>
              <a:rPr lang="es-MX" altLang="es-MX" sz="750" b="1" dirty="0" err="1">
                <a:cs typeface="Arial" panose="020B0604020202020204" pitchFamily="34" charset="0"/>
              </a:rPr>
              <a:t>aabb</a:t>
            </a:r>
            <a:r>
              <a:rPr lang="es-MX" altLang="es-MX" sz="750" b="1" dirty="0">
                <a:cs typeface="Arial" panose="020B0604020202020204" pitchFamily="34" charset="0"/>
              </a:rPr>
              <a:t> </a:t>
            </a:r>
            <a:r>
              <a:rPr lang="es-MX" altLang="es-MX" sz="750" b="1" dirty="0" err="1">
                <a:cs typeface="Arial" panose="020B0604020202020204" pitchFamily="34" charset="0"/>
              </a:rPr>
              <a:t>Press</a:t>
            </a:r>
            <a:endParaRPr lang="es-MX" altLang="es-MX" sz="750" b="1" dirty="0">
              <a:cs typeface="Arial" panose="020B0604020202020204" pitchFamily="34" charset="0"/>
            </a:endParaRPr>
          </a:p>
        </p:txBody>
      </p:sp>
      <p:sp>
        <p:nvSpPr>
          <p:cNvPr id="8" name="Marcador de contenido 2"/>
          <p:cNvSpPr txBox="1">
            <a:spLocks/>
          </p:cNvSpPr>
          <p:nvPr/>
        </p:nvSpPr>
        <p:spPr bwMode="auto">
          <a:xfrm>
            <a:off x="577454" y="3915804"/>
            <a:ext cx="8136333" cy="79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88900" indent="-88900" eaLnBrk="1" fontAlgn="auto" hangingPunct="1">
              <a:buClr>
                <a:srgbClr val="C00000"/>
              </a:buClr>
              <a:defRPr/>
            </a:pPr>
            <a:r>
              <a:rPr lang="es-MX" sz="1800" dirty="0" smtClean="0">
                <a:latin typeface="Montserrat" panose="00000500000000000000" pitchFamily="2" charset="0"/>
              </a:rPr>
              <a:t>  PRESIDE</a:t>
            </a:r>
            <a:r>
              <a:rPr lang="es-MX" sz="1800" dirty="0">
                <a:latin typeface="Montserrat" panose="00000500000000000000" pitchFamily="2" charset="0"/>
              </a:rPr>
              <a:t>: Director del hospital o </a:t>
            </a:r>
            <a:r>
              <a:rPr lang="es-MX" sz="1800" dirty="0" smtClean="0">
                <a:latin typeface="Montserrat" panose="00000500000000000000" pitchFamily="2" charset="0"/>
              </a:rPr>
              <a:t>Delegado</a:t>
            </a:r>
            <a:r>
              <a:rPr lang="es-MX" sz="800" dirty="0" smtClean="0">
                <a:latin typeface="Montserrat" panose="00000500000000000000" pitchFamily="2" charset="0"/>
              </a:rPr>
              <a:t>      </a:t>
            </a:r>
            <a:endParaRPr lang="es-MX" sz="800" dirty="0">
              <a:latin typeface="Montserrat" panose="00000500000000000000" pitchFamily="2" charset="0"/>
            </a:endParaRPr>
          </a:p>
          <a:p>
            <a:pPr marL="88900" indent="-88900" algn="just" eaLnBrk="1" fontAlgn="auto" hangingPunct="1">
              <a:buClr>
                <a:srgbClr val="C00000"/>
              </a:buClr>
              <a:defRPr/>
            </a:pPr>
            <a:r>
              <a:rPr lang="es-MX" sz="1800" dirty="0" smtClean="0">
                <a:latin typeface="Montserrat" panose="00000500000000000000" pitchFamily="2" charset="0"/>
              </a:rPr>
              <a:t>  SECRETARIO </a:t>
            </a:r>
            <a:r>
              <a:rPr lang="es-MX" sz="1800" dirty="0">
                <a:latin typeface="Montserrat" panose="00000500000000000000" pitchFamily="2" charset="0"/>
              </a:rPr>
              <a:t>TÉCNICO: Responsable Sanitario de Banco de Sangre o Servicio de Transfusión</a:t>
            </a:r>
          </a:p>
        </p:txBody>
      </p:sp>
      <p:pic>
        <p:nvPicPr>
          <p:cNvPr id="9" name="Picture 2" descr="http://culturacolectiva.com/wp-content/uploads/2013/03/libro1.jpg"/>
          <p:cNvPicPr>
            <a:picLocks noChangeAspect="1" noChangeArrowheads="1"/>
          </p:cNvPicPr>
          <p:nvPr/>
        </p:nvPicPr>
        <p:blipFill>
          <a:blip r:embed="rId2">
            <a:extLst>
              <a:ext uri="{28A0092B-C50C-407E-A947-70E740481C1C}">
                <a14:useLocalDpi xmlns:a14="http://schemas.microsoft.com/office/drawing/2010/main" val="0"/>
              </a:ext>
            </a:extLst>
          </a:blip>
          <a:srcRect l="3685" t="5618" r="3354" b="6461"/>
          <a:stretch>
            <a:fillRect/>
          </a:stretch>
        </p:blipFill>
        <p:spPr bwMode="auto">
          <a:xfrm>
            <a:off x="3717131" y="4826511"/>
            <a:ext cx="1419225" cy="100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139" y="4743351"/>
            <a:ext cx="1414463"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620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sz="quarter" idx="4294967295"/>
          </p:nvPr>
        </p:nvSpPr>
        <p:spPr bwMode="auto">
          <a:xfrm>
            <a:off x="425450" y="1305903"/>
            <a:ext cx="7977188" cy="5029200"/>
          </a:xfrm>
          <a:prstGeom prst="rect">
            <a:avLst/>
          </a:prstGeom>
          <a:noFill/>
          <a:ln>
            <a:miter lim="800000"/>
            <a:headEnd/>
            <a:tailEnd/>
          </a:ln>
        </p:spPr>
        <p:txBody>
          <a:bodyPr>
            <a:normAutofit fontScale="92500" lnSpcReduction="10000"/>
          </a:bodyPr>
          <a:lstStyle/>
          <a:p>
            <a:pPr marL="0" indent="0" algn="just" eaLnBrk="1" hangingPunct="1">
              <a:lnSpc>
                <a:spcPct val="90000"/>
              </a:lnSpc>
              <a:buFont typeface="Arial" charset="0"/>
              <a:buNone/>
            </a:pPr>
            <a:r>
              <a:rPr lang="es-MX" altLang="es-MX" sz="2400" dirty="0" smtClean="0">
                <a:ea typeface="MS PGothic" pitchFamily="34" charset="-128"/>
              </a:rPr>
              <a:t>Se</a:t>
            </a:r>
            <a:r>
              <a:rPr lang="es-ES" altLang="es-MX" sz="2400" dirty="0" smtClean="0">
                <a:ea typeface="MS PGothic" pitchFamily="34" charset="-128"/>
              </a:rPr>
              <a:t> deberán incluir a los jefes o coordinadores de los siguientes servicios o departamentos: </a:t>
            </a:r>
          </a:p>
          <a:p>
            <a:pPr marL="0" indent="0" algn="just" eaLnBrk="1" hangingPunct="1">
              <a:lnSpc>
                <a:spcPct val="90000"/>
              </a:lnSpc>
              <a:buFont typeface="Arial" charset="0"/>
              <a:buNone/>
            </a:pPr>
            <a:endParaRPr lang="es-ES" altLang="es-MX" dirty="0" smtClean="0">
              <a:ea typeface="MS PGothic" pitchFamily="34" charset="-128"/>
            </a:endParaRPr>
          </a:p>
          <a:p>
            <a:pPr lvl="1" algn="just" eaLnBrk="1" hangingPunct="1">
              <a:lnSpc>
                <a:spcPct val="90000"/>
              </a:lnSpc>
            </a:pPr>
            <a:r>
              <a:rPr lang="es-ES" altLang="es-MX" sz="2400" dirty="0" smtClean="0">
                <a:ea typeface="MS PGothic" pitchFamily="34" charset="-128"/>
              </a:rPr>
              <a:t>Hematología</a:t>
            </a:r>
          </a:p>
          <a:p>
            <a:pPr lvl="1" algn="just" eaLnBrk="1" hangingPunct="1">
              <a:lnSpc>
                <a:spcPct val="90000"/>
              </a:lnSpc>
            </a:pPr>
            <a:r>
              <a:rPr lang="es-ES" altLang="es-MX" sz="2400" dirty="0" smtClean="0">
                <a:ea typeface="MS PGothic" pitchFamily="34" charset="-128"/>
              </a:rPr>
              <a:t>Oncología</a:t>
            </a:r>
          </a:p>
          <a:p>
            <a:pPr lvl="1" algn="just" eaLnBrk="1" hangingPunct="1">
              <a:lnSpc>
                <a:spcPct val="90000"/>
              </a:lnSpc>
            </a:pPr>
            <a:r>
              <a:rPr lang="es-ES" altLang="es-MX" sz="2400" dirty="0" smtClean="0">
                <a:ea typeface="MS PGothic" pitchFamily="34" charset="-128"/>
              </a:rPr>
              <a:t>Cirugía</a:t>
            </a:r>
          </a:p>
          <a:p>
            <a:pPr lvl="1" algn="just" eaLnBrk="1" hangingPunct="1">
              <a:lnSpc>
                <a:spcPct val="90000"/>
              </a:lnSpc>
            </a:pPr>
            <a:r>
              <a:rPr lang="es-ES" altLang="es-MX" sz="2400" dirty="0" smtClean="0">
                <a:ea typeface="MS PGothic" pitchFamily="34" charset="-128"/>
              </a:rPr>
              <a:t>Ginecología y obstetricia</a:t>
            </a:r>
          </a:p>
          <a:p>
            <a:pPr lvl="1" algn="just" eaLnBrk="1" hangingPunct="1">
              <a:lnSpc>
                <a:spcPct val="90000"/>
              </a:lnSpc>
            </a:pPr>
            <a:r>
              <a:rPr lang="es-ES" altLang="es-MX" sz="2400" dirty="0" smtClean="0">
                <a:ea typeface="MS PGothic" pitchFamily="34" charset="-128"/>
              </a:rPr>
              <a:t>Anestesiología</a:t>
            </a:r>
          </a:p>
          <a:p>
            <a:pPr lvl="1" algn="just" eaLnBrk="1" hangingPunct="1">
              <a:lnSpc>
                <a:spcPct val="90000"/>
              </a:lnSpc>
            </a:pPr>
            <a:r>
              <a:rPr lang="es-ES" altLang="es-MX" sz="2400" dirty="0" smtClean="0">
                <a:ea typeface="MS PGothic" pitchFamily="34" charset="-128"/>
              </a:rPr>
              <a:t>Pediatría</a:t>
            </a:r>
          </a:p>
          <a:p>
            <a:pPr lvl="1" algn="just" eaLnBrk="1" hangingPunct="1">
              <a:lnSpc>
                <a:spcPct val="90000"/>
              </a:lnSpc>
            </a:pPr>
            <a:r>
              <a:rPr lang="es-ES" altLang="es-MX" sz="2400" dirty="0" smtClean="0">
                <a:ea typeface="MS PGothic" pitchFamily="34" charset="-128"/>
              </a:rPr>
              <a:t>Medicina interna</a:t>
            </a:r>
          </a:p>
          <a:p>
            <a:pPr lvl="1" algn="just" eaLnBrk="1" hangingPunct="1">
              <a:lnSpc>
                <a:spcPct val="90000"/>
              </a:lnSpc>
            </a:pPr>
            <a:r>
              <a:rPr lang="es-ES" altLang="es-MX" sz="2400" dirty="0" smtClean="0">
                <a:ea typeface="MS PGothic" pitchFamily="34" charset="-128"/>
              </a:rPr>
              <a:t>Terapia intensiva</a:t>
            </a:r>
          </a:p>
          <a:p>
            <a:pPr lvl="1" algn="just" eaLnBrk="1" hangingPunct="1">
              <a:lnSpc>
                <a:spcPct val="90000"/>
              </a:lnSpc>
            </a:pPr>
            <a:r>
              <a:rPr lang="es-ES" altLang="es-MX" sz="2400" dirty="0" smtClean="0">
                <a:ea typeface="MS PGothic" pitchFamily="34" charset="-128"/>
              </a:rPr>
              <a:t>Urgencias</a:t>
            </a:r>
          </a:p>
          <a:p>
            <a:pPr lvl="1" algn="just" eaLnBrk="1" hangingPunct="1">
              <a:lnSpc>
                <a:spcPct val="90000"/>
              </a:lnSpc>
            </a:pPr>
            <a:r>
              <a:rPr lang="es-ES" altLang="es-MX" sz="2400" dirty="0" smtClean="0">
                <a:ea typeface="MS PGothic" pitchFamily="34" charset="-128"/>
              </a:rPr>
              <a:t>Enfermería</a:t>
            </a:r>
            <a:r>
              <a:rPr lang="es-ES" altLang="es-MX" sz="2400" b="1" dirty="0" smtClean="0">
                <a:ea typeface="MS PGothic" pitchFamily="34" charset="-128"/>
              </a:rPr>
              <a:t> </a:t>
            </a:r>
            <a:endParaRPr lang="es-MX" altLang="es-MX" sz="2400" b="1" dirty="0" smtClean="0">
              <a:ea typeface="MS PGothic" pitchFamily="34" charset="-128"/>
            </a:endParaRPr>
          </a:p>
        </p:txBody>
      </p:sp>
      <p:sp>
        <p:nvSpPr>
          <p:cNvPr id="138242" name="Rectangle 2"/>
          <p:cNvSpPr>
            <a:spLocks noGrp="1" noChangeArrowheads="1"/>
          </p:cNvSpPr>
          <p:nvPr>
            <p:ph type="title" idx="4294967295"/>
          </p:nvPr>
        </p:nvSpPr>
        <p:spPr>
          <a:xfrm>
            <a:off x="1868421" y="494507"/>
            <a:ext cx="5568950" cy="571500"/>
          </a:xfrm>
          <a:prstGeom prst="rect">
            <a:avLst/>
          </a:prstGeom>
        </p:spPr>
        <p:txBody>
          <a:bodyPr>
            <a:normAutofit fontScale="90000"/>
          </a:bodyPr>
          <a:lstStyle/>
          <a:p>
            <a:pPr algn="ctr" eaLnBrk="1" fontAlgn="auto" hangingPunct="1">
              <a:spcAft>
                <a:spcPts val="0"/>
              </a:spcAft>
              <a:defRPr/>
            </a:pPr>
            <a:r>
              <a:rPr lang="es-MX" sz="3600" b="1" dirty="0" smtClean="0">
                <a:solidFill>
                  <a:srgbClr val="FF0000"/>
                </a:solidFill>
                <a:effectLst>
                  <a:outerShdw blurRad="38100" dist="38100" dir="2700000" algn="tl">
                    <a:srgbClr val="FFFFFF"/>
                  </a:outerShdw>
                </a:effectLst>
                <a:latin typeface="+mn-lt"/>
                <a:ea typeface="ＭＳ Ｐゴシック" pitchFamily="34" charset="-128"/>
              </a:rPr>
              <a:t>ESTRUCTURA</a:t>
            </a:r>
          </a:p>
        </p:txBody>
      </p:sp>
      <p:sp>
        <p:nvSpPr>
          <p:cNvPr id="3" name="AutoShape 4" descr="Resultado de imagen para enfermeras"/>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763" y="4058197"/>
            <a:ext cx="3204000" cy="2128035"/>
          </a:xfrm>
          <a:prstGeom prst="rect">
            <a:avLst/>
          </a:prstGeom>
        </p:spPr>
      </p:pic>
      <p:pic>
        <p:nvPicPr>
          <p:cNvPr id="10" name="Picture 4"/>
          <p:cNvPicPr>
            <a:picLocks noChangeAspect="1" noChangeArrowheads="1"/>
          </p:cNvPicPr>
          <p:nvPr/>
        </p:nvPicPr>
        <p:blipFill>
          <a:blip r:embed="rId3" cstate="print"/>
          <a:srcRect/>
          <a:stretch>
            <a:fillRect/>
          </a:stretch>
        </p:blipFill>
        <p:spPr bwMode="auto">
          <a:xfrm>
            <a:off x="5628320" y="1710270"/>
            <a:ext cx="3204000" cy="219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7969145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extLst>
              <a:ext uri="{28A0092B-C50C-407E-A947-70E740481C1C}">
                <a14:useLocalDpi xmlns:a14="http://schemas.microsoft.com/office/drawing/2010/main" val="0"/>
              </a:ext>
            </a:extLst>
          </a:blip>
          <a:srcRect l="14693" t="6653" r="18216" b="14058"/>
          <a:stretch>
            <a:fillRect/>
          </a:stretch>
        </p:blipFill>
        <p:spPr bwMode="auto">
          <a:xfrm>
            <a:off x="7160602" y="2969261"/>
            <a:ext cx="15049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7" name="Rectangle 3"/>
          <p:cNvSpPr>
            <a:spLocks noGrp="1" noChangeArrowheads="1"/>
          </p:cNvSpPr>
          <p:nvPr>
            <p:ph type="title" idx="4294967295"/>
          </p:nvPr>
        </p:nvSpPr>
        <p:spPr>
          <a:xfrm>
            <a:off x="566738" y="695325"/>
            <a:ext cx="8297862" cy="574675"/>
          </a:xfrm>
          <a:prstGeom prst="rect">
            <a:avLst/>
          </a:prstGeom>
          <a:noFill/>
          <a:ln>
            <a:noFill/>
          </a:ln>
        </p:spPr>
        <p:style>
          <a:lnRef idx="0">
            <a:scrgbClr r="0" g="0" b="0"/>
          </a:lnRef>
          <a:fillRef idx="0">
            <a:scrgbClr r="0" g="0" b="0"/>
          </a:fillRef>
          <a:effectRef idx="0">
            <a:scrgbClr r="0" g="0" b="0"/>
          </a:effectRef>
          <a:fontRef idx="minor">
            <a:schemeClr val="dk1"/>
          </a:fontRef>
        </p:style>
        <p:txBody>
          <a:bodyPr>
            <a:noAutofit/>
          </a:bodyPr>
          <a:lstStyle/>
          <a:p>
            <a:pPr algn="ctr">
              <a:defRPr/>
            </a:pPr>
            <a:r>
              <a:rPr lang="es-MX" sz="2800" b="1" dirty="0">
                <a:solidFill>
                  <a:srgbClr val="C00000"/>
                </a:solidFill>
              </a:rPr>
              <a:t>Preguntas Básicas a formular en el Comité</a:t>
            </a:r>
          </a:p>
        </p:txBody>
      </p:sp>
      <p:sp>
        <p:nvSpPr>
          <p:cNvPr id="134146" name="Rectangle 2"/>
          <p:cNvSpPr>
            <a:spLocks noGrp="1" noChangeArrowheads="1"/>
          </p:cNvSpPr>
          <p:nvPr>
            <p:ph idx="4294967295"/>
          </p:nvPr>
        </p:nvSpPr>
        <p:spPr>
          <a:xfrm>
            <a:off x="465667" y="1559983"/>
            <a:ext cx="6261100" cy="5145088"/>
          </a:xfrm>
          <a:prstGeom prst="rect">
            <a:avLst/>
          </a:prstGeom>
          <a:extLst/>
        </p:spPr>
        <p:txBody>
          <a:bodyPr wrap="square">
            <a:spAutoFit/>
          </a:bodyPr>
          <a:lstStyle/>
          <a:p>
            <a:pPr algn="just">
              <a:lnSpc>
                <a:spcPct val="135000"/>
              </a:lnSpc>
              <a:defRPr/>
            </a:pPr>
            <a:r>
              <a:rPr lang="es-MX" sz="2000" kern="0" dirty="0"/>
              <a:t>¿Cuántas transfusiones se realizan en la Institución?</a:t>
            </a:r>
          </a:p>
          <a:p>
            <a:pPr algn="just">
              <a:lnSpc>
                <a:spcPct val="135000"/>
              </a:lnSpc>
              <a:defRPr/>
            </a:pPr>
            <a:r>
              <a:rPr lang="es-ES_tradnl" sz="2000" kern="0" dirty="0">
                <a:cs typeface="Arial" charset="0"/>
              </a:rPr>
              <a:t>¿Cuánta sangre se solicita por especialidad? </a:t>
            </a:r>
            <a:endParaRPr lang="es-ES_tradnl" sz="2000" kern="0" dirty="0" smtClean="0">
              <a:cs typeface="Arial" charset="0"/>
            </a:endParaRPr>
          </a:p>
          <a:p>
            <a:pPr algn="just">
              <a:lnSpc>
                <a:spcPct val="135000"/>
              </a:lnSpc>
              <a:defRPr/>
            </a:pPr>
            <a:r>
              <a:rPr lang="es-ES_tradnl" sz="2000" kern="0" dirty="0" smtClean="0">
                <a:cs typeface="Arial" charset="0"/>
              </a:rPr>
              <a:t>¿</a:t>
            </a:r>
            <a:r>
              <a:rPr lang="es-ES_tradnl" sz="2000" kern="0" dirty="0">
                <a:cs typeface="Arial" charset="0"/>
              </a:rPr>
              <a:t>Cuánta sangre se devuelve al Banco de Sangre por no haber sido utilizada?</a:t>
            </a:r>
          </a:p>
          <a:p>
            <a:pPr algn="just">
              <a:lnSpc>
                <a:spcPct val="135000"/>
              </a:lnSpc>
              <a:defRPr/>
            </a:pPr>
            <a:r>
              <a:rPr lang="es-ES_tradnl" sz="2000" kern="0" dirty="0">
                <a:cs typeface="Arial" charset="0"/>
              </a:rPr>
              <a:t>¿ Cuánta sangre se desecha?</a:t>
            </a:r>
          </a:p>
          <a:p>
            <a:pPr algn="just">
              <a:lnSpc>
                <a:spcPct val="135000"/>
              </a:lnSpc>
              <a:defRPr/>
            </a:pPr>
            <a:r>
              <a:rPr lang="es-ES_tradnl" sz="2000" kern="0" dirty="0">
                <a:cs typeface="Arial" charset="0"/>
              </a:rPr>
              <a:t>¿ Cuáles son los costos de cada transfusión</a:t>
            </a:r>
            <a:r>
              <a:rPr lang="es-ES_tradnl" sz="2000" kern="0" dirty="0" smtClean="0">
                <a:cs typeface="Arial" charset="0"/>
              </a:rPr>
              <a:t>?</a:t>
            </a:r>
          </a:p>
          <a:p>
            <a:pPr algn="just">
              <a:lnSpc>
                <a:spcPct val="135000"/>
              </a:lnSpc>
              <a:defRPr/>
            </a:pPr>
            <a:r>
              <a:rPr lang="es-ES_tradnl" sz="2000" kern="0" dirty="0" smtClean="0">
                <a:solidFill>
                  <a:srgbClr val="FF0000"/>
                </a:solidFill>
                <a:cs typeface="Arial" charset="0"/>
              </a:rPr>
              <a:t>¿ Se evalúa la indicación de la transfusión?</a:t>
            </a:r>
            <a:endParaRPr lang="es-ES_tradnl" sz="2000" kern="0" dirty="0">
              <a:solidFill>
                <a:srgbClr val="FF0000"/>
              </a:solidFill>
              <a:cs typeface="Arial" charset="0"/>
            </a:endParaRPr>
          </a:p>
          <a:p>
            <a:pPr algn="just">
              <a:lnSpc>
                <a:spcPct val="135000"/>
              </a:lnSpc>
              <a:defRPr/>
            </a:pPr>
            <a:r>
              <a:rPr lang="es-ES_tradnl" sz="2000" kern="0" dirty="0">
                <a:solidFill>
                  <a:srgbClr val="FF0000"/>
                </a:solidFill>
                <a:cs typeface="Arial" charset="0"/>
              </a:rPr>
              <a:t>¿Se evalúa el beneficio de la transfusión? </a:t>
            </a:r>
          </a:p>
          <a:p>
            <a:pPr algn="just">
              <a:lnSpc>
                <a:spcPct val="135000"/>
              </a:lnSpc>
              <a:defRPr/>
            </a:pPr>
            <a:endParaRPr lang="es-MX" sz="2000" dirty="0">
              <a:solidFill>
                <a:srgbClr val="FF0000"/>
              </a:solidFill>
            </a:endParaRPr>
          </a:p>
        </p:txBody>
      </p:sp>
    </p:spTree>
    <p:extLst>
      <p:ext uri="{BB962C8B-B14F-4D97-AF65-F5344CB8AC3E}">
        <p14:creationId xmlns:p14="http://schemas.microsoft.com/office/powerpoint/2010/main" val="299502432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a:extLst>
              <a:ext uri="{28A0092B-C50C-407E-A947-70E740481C1C}">
                <a14:useLocalDpi xmlns:a14="http://schemas.microsoft.com/office/drawing/2010/main" val="0"/>
              </a:ext>
            </a:extLst>
          </a:blip>
          <a:srcRect l="14693" t="6653" r="18216" b="14058"/>
          <a:stretch>
            <a:fillRect/>
          </a:stretch>
        </p:blipFill>
        <p:spPr bwMode="auto">
          <a:xfrm>
            <a:off x="7205785" y="2735384"/>
            <a:ext cx="15049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7" name="Rectangle 3"/>
          <p:cNvSpPr>
            <a:spLocks noGrp="1" noChangeArrowheads="1"/>
          </p:cNvSpPr>
          <p:nvPr>
            <p:ph type="title" idx="4294967295"/>
          </p:nvPr>
        </p:nvSpPr>
        <p:spPr>
          <a:xfrm>
            <a:off x="1201208" y="708025"/>
            <a:ext cx="7096125" cy="574675"/>
          </a:xfrm>
          <a:prstGeom prst="rect">
            <a:avLst/>
          </a:prstGeom>
          <a:noFill/>
          <a:ln>
            <a:noFill/>
          </a:ln>
        </p:spPr>
        <p:style>
          <a:lnRef idx="0">
            <a:scrgbClr r="0" g="0" b="0"/>
          </a:lnRef>
          <a:fillRef idx="0">
            <a:scrgbClr r="0" g="0" b="0"/>
          </a:fillRef>
          <a:effectRef idx="0">
            <a:scrgbClr r="0" g="0" b="0"/>
          </a:effectRef>
          <a:fontRef idx="minor">
            <a:schemeClr val="accent3"/>
          </a:fontRef>
        </p:style>
        <p:txBody>
          <a:bodyPr>
            <a:normAutofit fontScale="90000"/>
          </a:bodyPr>
          <a:lstStyle/>
          <a:p>
            <a:pPr algn="ctr">
              <a:defRPr/>
            </a:pPr>
            <a:r>
              <a:rPr lang="es-MX" sz="2800" b="1" dirty="0">
                <a:solidFill>
                  <a:srgbClr val="C00000"/>
                </a:solidFill>
              </a:rPr>
              <a:t>Preguntas Básicas a formular en el Comité</a:t>
            </a:r>
          </a:p>
        </p:txBody>
      </p:sp>
      <p:sp>
        <p:nvSpPr>
          <p:cNvPr id="134146" name="Rectangle 2"/>
          <p:cNvSpPr>
            <a:spLocks noGrp="1" noChangeArrowheads="1"/>
          </p:cNvSpPr>
          <p:nvPr>
            <p:ph idx="4294967295"/>
          </p:nvPr>
        </p:nvSpPr>
        <p:spPr>
          <a:xfrm>
            <a:off x="592667" y="1775355"/>
            <a:ext cx="6494463" cy="3705225"/>
          </a:xfrm>
          <a:prstGeom prst="rect">
            <a:avLst/>
          </a:prstGeom>
          <a:extLst/>
        </p:spPr>
        <p:txBody>
          <a:bodyPr wrap="square">
            <a:spAutoFit/>
          </a:bodyPr>
          <a:lstStyle/>
          <a:p>
            <a:pPr algn="just">
              <a:lnSpc>
                <a:spcPct val="135000"/>
              </a:lnSpc>
              <a:defRPr/>
            </a:pPr>
            <a:r>
              <a:rPr lang="es-MX" sz="2000" dirty="0"/>
              <a:t>¿Cuántas reacciones transfusionales son evaluadas?</a:t>
            </a:r>
          </a:p>
          <a:p>
            <a:pPr algn="just">
              <a:lnSpc>
                <a:spcPct val="135000"/>
              </a:lnSpc>
              <a:defRPr/>
            </a:pPr>
            <a:r>
              <a:rPr lang="es-ES_tradnl" sz="2000" dirty="0">
                <a:cs typeface="Arial" charset="0"/>
              </a:rPr>
              <a:t>¿Cuán detalladamente son investigadas?</a:t>
            </a:r>
          </a:p>
          <a:p>
            <a:pPr algn="just">
              <a:lnSpc>
                <a:spcPct val="135000"/>
              </a:lnSpc>
              <a:defRPr/>
            </a:pPr>
            <a:r>
              <a:rPr lang="es-ES_tradnl" sz="2000" dirty="0">
                <a:cs typeface="Arial" charset="0"/>
              </a:rPr>
              <a:t>¿Existen procedimientos escritos para que el personal de enfermería comunique  estos episodios? </a:t>
            </a:r>
          </a:p>
          <a:p>
            <a:pPr algn="just">
              <a:lnSpc>
                <a:spcPct val="135000"/>
              </a:lnSpc>
              <a:defRPr/>
            </a:pPr>
            <a:r>
              <a:rPr lang="es-ES_tradnl" sz="2000" dirty="0">
                <a:cs typeface="Arial" charset="0"/>
              </a:rPr>
              <a:t>¿Se informan los resultados de la evaluación? </a:t>
            </a:r>
          </a:p>
          <a:p>
            <a:pPr algn="just">
              <a:lnSpc>
                <a:spcPct val="135000"/>
              </a:lnSpc>
              <a:defRPr/>
            </a:pPr>
            <a:r>
              <a:rPr lang="es-ES_tradnl" sz="2000" dirty="0">
                <a:cs typeface="Arial" charset="0"/>
              </a:rPr>
              <a:t>¿Se discuten esos resultados? </a:t>
            </a:r>
          </a:p>
          <a:p>
            <a:pPr algn="just">
              <a:lnSpc>
                <a:spcPct val="135000"/>
              </a:lnSpc>
              <a:defRPr/>
            </a:pPr>
            <a:r>
              <a:rPr lang="es-ES_tradnl" sz="2000" dirty="0">
                <a:cs typeface="Arial" charset="0"/>
              </a:rPr>
              <a:t>¿Con quién? </a:t>
            </a:r>
            <a:endParaRPr lang="es-MX" sz="2000" dirty="0">
              <a:cs typeface="Times New Roman" pitchFamily="18" charset="0"/>
            </a:endParaRPr>
          </a:p>
          <a:p>
            <a:pPr algn="just">
              <a:lnSpc>
                <a:spcPct val="135000"/>
              </a:lnSpc>
              <a:defRPr/>
            </a:pPr>
            <a:endParaRPr lang="es-MX" dirty="0"/>
          </a:p>
        </p:txBody>
      </p:sp>
    </p:spTree>
    <p:extLst>
      <p:ext uri="{BB962C8B-B14F-4D97-AF65-F5344CB8AC3E}">
        <p14:creationId xmlns:p14="http://schemas.microsoft.com/office/powerpoint/2010/main" val="181755700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idx="4294967295"/>
          </p:nvPr>
        </p:nvSpPr>
        <p:spPr>
          <a:xfrm>
            <a:off x="4679950" y="4232275"/>
            <a:ext cx="4464050" cy="160972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lstStyle/>
          <a:p>
            <a:pPr marL="0" indent="0" algn="just">
              <a:buNone/>
            </a:pPr>
            <a:r>
              <a:rPr lang="es-MX" sz="1800" dirty="0" smtClean="0">
                <a:solidFill>
                  <a:srgbClr val="FF0000"/>
                </a:solidFill>
                <a:latin typeface="Arial" charset="0"/>
              </a:rPr>
              <a:t>1967 Cantor :</a:t>
            </a:r>
            <a:endParaRPr lang="es-MX" sz="1800" dirty="0">
              <a:solidFill>
                <a:srgbClr val="FF0000"/>
              </a:solidFill>
              <a:latin typeface="Arial" charset="0"/>
            </a:endParaRPr>
          </a:p>
          <a:p>
            <a:pPr marL="402336" lvl="1" indent="0" algn="just">
              <a:buNone/>
            </a:pPr>
            <a:r>
              <a:rPr lang="es-MX" sz="1800" dirty="0" smtClean="0">
                <a:solidFill>
                  <a:schemeClr val="tx1"/>
                </a:solidFill>
                <a:latin typeface="Arial" charset="0"/>
              </a:rPr>
              <a:t>Considera la </a:t>
            </a:r>
            <a:r>
              <a:rPr lang="es-MX" sz="1800" dirty="0">
                <a:solidFill>
                  <a:schemeClr val="tx1"/>
                </a:solidFill>
                <a:latin typeface="Arial" charset="0"/>
              </a:rPr>
              <a:t>posibilidad de demandas </a:t>
            </a:r>
            <a:r>
              <a:rPr lang="es-MX" sz="1800" dirty="0" smtClean="0">
                <a:solidFill>
                  <a:schemeClr val="tx1"/>
                </a:solidFill>
                <a:latin typeface="Arial" charset="0"/>
              </a:rPr>
              <a:t>por </a:t>
            </a:r>
            <a:r>
              <a:rPr lang="es-MX" sz="1800" dirty="0">
                <a:solidFill>
                  <a:schemeClr val="tx1"/>
                </a:solidFill>
                <a:latin typeface="Arial" charset="0"/>
              </a:rPr>
              <a:t>transfusión </a:t>
            </a:r>
            <a:r>
              <a:rPr lang="es-MX" sz="1800" dirty="0" smtClean="0">
                <a:solidFill>
                  <a:schemeClr val="tx1"/>
                </a:solidFill>
                <a:latin typeface="Arial" charset="0"/>
              </a:rPr>
              <a:t> inapropiada</a:t>
            </a:r>
            <a:r>
              <a:rPr lang="es-MX" sz="1800" dirty="0">
                <a:solidFill>
                  <a:schemeClr val="tx1"/>
                </a:solidFill>
                <a:latin typeface="Arial" charset="0"/>
              </a:rPr>
              <a:t>.</a:t>
            </a: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5526" y="1290581"/>
            <a:ext cx="2968401" cy="19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332" y="4232803"/>
            <a:ext cx="2901984" cy="19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2" name="1 Rectángulo"/>
          <p:cNvSpPr/>
          <p:nvPr/>
        </p:nvSpPr>
        <p:spPr>
          <a:xfrm>
            <a:off x="641898" y="1485315"/>
            <a:ext cx="4100804" cy="1754326"/>
          </a:xfrm>
          <a:prstGeom prst="rect">
            <a:avLst/>
          </a:prstGeom>
        </p:spPr>
        <p:txBody>
          <a:bodyPr wrap="square">
            <a:spAutoFit/>
          </a:bodyPr>
          <a:lstStyle/>
          <a:p>
            <a:pPr algn="just"/>
            <a:r>
              <a:rPr lang="es-MX" dirty="0" smtClean="0">
                <a:solidFill>
                  <a:srgbClr val="FF0000"/>
                </a:solidFill>
                <a:latin typeface="Arial" charset="0"/>
              </a:rPr>
              <a:t>1961 JCAHO </a:t>
            </a:r>
            <a:r>
              <a:rPr lang="es-MX" dirty="0" smtClean="0">
                <a:latin typeface="Arial" charset="0"/>
              </a:rPr>
              <a:t>monitoreo de utilización de la sangre (</a:t>
            </a:r>
            <a:r>
              <a:rPr lang="es-MX" dirty="0" err="1" smtClean="0">
                <a:latin typeface="Arial" charset="0"/>
              </a:rPr>
              <a:t>Joint</a:t>
            </a:r>
            <a:r>
              <a:rPr lang="es-MX" dirty="0" smtClean="0">
                <a:latin typeface="Arial" charset="0"/>
              </a:rPr>
              <a:t> </a:t>
            </a:r>
            <a:r>
              <a:rPr lang="es-MX" dirty="0" err="1" smtClean="0">
                <a:latin typeface="Arial" charset="0"/>
              </a:rPr>
              <a:t>Comission</a:t>
            </a:r>
            <a:r>
              <a:rPr lang="es-MX" dirty="0" smtClean="0">
                <a:latin typeface="Arial" charset="0"/>
              </a:rPr>
              <a:t>)</a:t>
            </a:r>
          </a:p>
          <a:p>
            <a:pPr algn="just"/>
            <a:r>
              <a:rPr lang="es-MX" dirty="0" smtClean="0">
                <a:solidFill>
                  <a:srgbClr val="FF0000"/>
                </a:solidFill>
                <a:latin typeface="Arial" charset="0"/>
              </a:rPr>
              <a:t>1962 </a:t>
            </a:r>
            <a:r>
              <a:rPr lang="es-MX" dirty="0" err="1" smtClean="0">
                <a:solidFill>
                  <a:srgbClr val="FF0000"/>
                </a:solidFill>
                <a:latin typeface="Arial" charset="0"/>
              </a:rPr>
              <a:t>Bergin</a:t>
            </a:r>
            <a:r>
              <a:rPr lang="es-MX" dirty="0" smtClean="0">
                <a:solidFill>
                  <a:srgbClr val="FF0000"/>
                </a:solidFill>
                <a:latin typeface="Arial" charset="0"/>
              </a:rPr>
              <a:t> </a:t>
            </a:r>
            <a:r>
              <a:rPr lang="es-MX" dirty="0" smtClean="0">
                <a:latin typeface="Arial" charset="0"/>
              </a:rPr>
              <a:t>propone la revisión de prácticas transfusionales  </a:t>
            </a:r>
          </a:p>
          <a:p>
            <a:pPr algn="just"/>
            <a:r>
              <a:rPr lang="es-MX" dirty="0" smtClean="0">
                <a:solidFill>
                  <a:srgbClr val="FF0000"/>
                </a:solidFill>
                <a:latin typeface="Arial" charset="0"/>
              </a:rPr>
              <a:t>1963</a:t>
            </a:r>
            <a:r>
              <a:rPr lang="es-MX" dirty="0" smtClean="0">
                <a:latin typeface="Arial" charset="0"/>
              </a:rPr>
              <a:t> 1ª ed. </a:t>
            </a:r>
            <a:r>
              <a:rPr lang="es-MX" dirty="0">
                <a:latin typeface="Arial" charset="0"/>
              </a:rPr>
              <a:t>de “Principios Generales de Transfusión” en EUA</a:t>
            </a:r>
          </a:p>
        </p:txBody>
      </p:sp>
    </p:spTree>
    <p:extLst>
      <p:ext uri="{BB962C8B-B14F-4D97-AF65-F5344CB8AC3E}">
        <p14:creationId xmlns:p14="http://schemas.microsoft.com/office/powerpoint/2010/main" val="170974028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ángulo 104"/>
          <p:cNvSpPr/>
          <p:nvPr/>
        </p:nvSpPr>
        <p:spPr>
          <a:xfrm>
            <a:off x="225349" y="6345963"/>
            <a:ext cx="5003293" cy="253916"/>
          </a:xfrm>
          <a:prstGeom prst="rect">
            <a:avLst/>
          </a:prstGeom>
        </p:spPr>
        <p:txBody>
          <a:bodyPr wrap="none">
            <a:spAutoFit/>
          </a:bodyPr>
          <a:lstStyle/>
          <a:p>
            <a:pPr>
              <a:defRPr/>
            </a:pPr>
            <a:r>
              <a:rPr lang="es-MX" altLang="es-MX" sz="1050" b="1" dirty="0">
                <a:latin typeface="+mn-lt"/>
              </a:rPr>
              <a:t>Fuente: </a:t>
            </a:r>
            <a:r>
              <a:rPr lang="es-MX" altLang="es-MX" sz="1050" b="1" dirty="0" smtClean="0">
                <a:latin typeface="+mn-lt"/>
              </a:rPr>
              <a:t>SAGARPA 2014/SERVICIO DE INFORMACIÓN AGROALIMENTARIA Y PESQUERA</a:t>
            </a:r>
            <a:endParaRPr lang="es-MX" sz="1050" b="1" dirty="0">
              <a:latin typeface="+mn-lt"/>
            </a:endParaRPr>
          </a:p>
        </p:txBody>
      </p:sp>
      <p:sp>
        <p:nvSpPr>
          <p:cNvPr id="3" name="Rectangle 2"/>
          <p:cNvSpPr txBox="1">
            <a:spLocks noChangeArrowheads="1"/>
          </p:cNvSpPr>
          <p:nvPr/>
        </p:nvSpPr>
        <p:spPr bwMode="auto">
          <a:xfrm>
            <a:off x="2852258" y="115290"/>
            <a:ext cx="3347206" cy="10874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altLang="es-MX" sz="3600" b="1" dirty="0" smtClean="0">
                <a:solidFill>
                  <a:srgbClr val="C00000"/>
                </a:solidFill>
                <a:latin typeface="+mn-lt"/>
                <a:ea typeface="MS PGothic" panose="020B0600070205080204" pitchFamily="34" charset="-128"/>
              </a:rPr>
              <a:t>FUNCIONES</a:t>
            </a:r>
          </a:p>
        </p:txBody>
      </p:sp>
      <p:sp>
        <p:nvSpPr>
          <p:cNvPr id="4" name="Rectangle 3"/>
          <p:cNvSpPr txBox="1">
            <a:spLocks noChangeArrowheads="1"/>
          </p:cNvSpPr>
          <p:nvPr/>
        </p:nvSpPr>
        <p:spPr>
          <a:xfrm>
            <a:off x="225349" y="1117248"/>
            <a:ext cx="6073775" cy="5002212"/>
          </a:xfrm>
          <a:prstGeom prst="rect">
            <a:avLst/>
          </a:prstGeom>
          <a:extLst/>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80000"/>
              </a:lnSpc>
              <a:buFont typeface="Calibri" pitchFamily="34" charset="0"/>
              <a:buNone/>
              <a:defRPr/>
            </a:pPr>
            <a:r>
              <a:rPr lang="es-ES" altLang="es-MX" sz="1800" dirty="0" smtClean="0">
                <a:ea typeface="MS PGothic" panose="020B0600070205080204" pitchFamily="34" charset="-128"/>
              </a:rPr>
              <a:t>1. Revisión de la utilización y consumo de los productos sanguíneos (por servicios, por tipos de eventos, etc.)</a:t>
            </a:r>
          </a:p>
          <a:p>
            <a:pPr marL="91440" indent="-91440" algn="just">
              <a:lnSpc>
                <a:spcPct val="80000"/>
              </a:lnSpc>
              <a:defRPr/>
            </a:pPr>
            <a:endParaRPr lang="es-ES" altLang="es-MX" sz="1800" dirty="0" smtClean="0">
              <a:ea typeface="MS PGothic" panose="020B0600070205080204" pitchFamily="34" charset="-128"/>
            </a:endParaRPr>
          </a:p>
          <a:p>
            <a:pPr marL="0" indent="0" algn="just">
              <a:lnSpc>
                <a:spcPct val="80000"/>
              </a:lnSpc>
              <a:buFont typeface="Calibri" pitchFamily="34" charset="0"/>
              <a:buNone/>
              <a:defRPr/>
            </a:pPr>
            <a:r>
              <a:rPr lang="es-ES" altLang="es-MX" sz="1800" dirty="0" smtClean="0">
                <a:ea typeface="MS PGothic" panose="020B0600070205080204" pitchFamily="34" charset="-128"/>
              </a:rPr>
              <a:t>2. Implantación de los </a:t>
            </a:r>
            <a:r>
              <a:rPr lang="es-ES" altLang="es-MX" sz="1800" b="1" dirty="0" smtClean="0">
                <a:solidFill>
                  <a:srgbClr val="FF0000"/>
                </a:solidFill>
                <a:ea typeface="MS PGothic" panose="020B0600070205080204" pitchFamily="34" charset="-128"/>
              </a:rPr>
              <a:t>criterios transfusionales </a:t>
            </a:r>
            <a:r>
              <a:rPr lang="es-ES" altLang="es-MX" sz="1800" dirty="0" smtClean="0">
                <a:ea typeface="MS PGothic" panose="020B0600070205080204" pitchFamily="34" charset="-128"/>
              </a:rPr>
              <a:t>mediante protocolos, lineamientos o guías, para uniformar la práctica transfusional hospitalaria.</a:t>
            </a:r>
          </a:p>
          <a:p>
            <a:pPr marL="91440" indent="-91440" algn="just">
              <a:lnSpc>
                <a:spcPct val="80000"/>
              </a:lnSpc>
              <a:defRPr/>
            </a:pPr>
            <a:endParaRPr lang="es-ES" altLang="es-MX" sz="1800" dirty="0" smtClean="0">
              <a:ea typeface="MS PGothic" panose="020B0600070205080204" pitchFamily="34" charset="-128"/>
            </a:endParaRPr>
          </a:p>
          <a:p>
            <a:pPr marL="0" indent="0" algn="just">
              <a:lnSpc>
                <a:spcPct val="80000"/>
              </a:lnSpc>
              <a:buFont typeface="Calibri" pitchFamily="34" charset="0"/>
              <a:buNone/>
              <a:defRPr/>
            </a:pPr>
            <a:r>
              <a:rPr lang="es-ES" altLang="es-MX" sz="1800" dirty="0" smtClean="0">
                <a:ea typeface="MS PGothic" panose="020B0600070205080204" pitchFamily="34" charset="-128"/>
              </a:rPr>
              <a:t>3. El cumplimiento de consentimiento informado</a:t>
            </a:r>
          </a:p>
          <a:p>
            <a:pPr marL="0" indent="0" algn="just">
              <a:lnSpc>
                <a:spcPct val="80000"/>
              </a:lnSpc>
              <a:buFont typeface="Calibri" pitchFamily="34" charset="0"/>
              <a:buNone/>
              <a:defRPr/>
            </a:pPr>
            <a:endParaRPr lang="es-ES" altLang="es-MX" sz="1800" dirty="0" smtClean="0">
              <a:ea typeface="MS PGothic" panose="020B0600070205080204" pitchFamily="34" charset="-128"/>
            </a:endParaRPr>
          </a:p>
          <a:p>
            <a:pPr marL="0" indent="0" algn="just">
              <a:lnSpc>
                <a:spcPct val="80000"/>
              </a:lnSpc>
              <a:buFont typeface="Calibri" pitchFamily="34" charset="0"/>
              <a:buNone/>
              <a:defRPr/>
            </a:pPr>
            <a:r>
              <a:rPr lang="es-ES" altLang="es-MX" sz="1800" dirty="0" smtClean="0">
                <a:ea typeface="MS PGothic" panose="020B0600070205080204" pitchFamily="34" charset="-128"/>
              </a:rPr>
              <a:t>4. Revisión de los procedimientos y las políticas para la identificación de los pacientes, las muestras y los componentes sanguíneos (Comité de la seguridad del paciente)</a:t>
            </a:r>
          </a:p>
          <a:p>
            <a:pPr marL="91440" indent="-91440" algn="just">
              <a:lnSpc>
                <a:spcPct val="80000"/>
              </a:lnSpc>
              <a:defRPr/>
            </a:pPr>
            <a:endParaRPr lang="es-ES" altLang="es-MX" sz="1800" dirty="0" smtClean="0">
              <a:ea typeface="MS PGothic" panose="020B0600070205080204" pitchFamily="34" charset="-128"/>
            </a:endParaRPr>
          </a:p>
          <a:p>
            <a:pPr marL="0" indent="0" algn="just">
              <a:lnSpc>
                <a:spcPct val="80000"/>
              </a:lnSpc>
              <a:buFont typeface="Calibri" pitchFamily="34" charset="0"/>
              <a:buNone/>
              <a:defRPr/>
            </a:pPr>
            <a:r>
              <a:rPr lang="es-ES" altLang="es-MX" sz="1800" dirty="0" smtClean="0">
                <a:ea typeface="MS PGothic" panose="020B0600070205080204" pitchFamily="34" charset="-128"/>
              </a:rPr>
              <a:t>5. Auditar que se documente adecuadamente en el expediente clínico las indicaciones, procedimientos transfusionales, reacciones  o efectos adversos y su manejo. </a:t>
            </a:r>
          </a:p>
          <a:p>
            <a:pPr marL="0" indent="0" algn="just">
              <a:lnSpc>
                <a:spcPct val="80000"/>
              </a:lnSpc>
              <a:buFont typeface="Calibri" pitchFamily="34" charset="0"/>
              <a:buNone/>
              <a:defRPr/>
            </a:pPr>
            <a:endParaRPr lang="es-ES" altLang="es-MX" sz="1800" dirty="0" smtClean="0">
              <a:ea typeface="MS PGothic" panose="020B0600070205080204" pitchFamily="34" charset="-128"/>
            </a:endParaRPr>
          </a:p>
          <a:p>
            <a:pPr marL="0" indent="0" algn="just">
              <a:lnSpc>
                <a:spcPct val="80000"/>
              </a:lnSpc>
              <a:buFont typeface="Arial" panose="020B0604020202020204" pitchFamily="34" charset="0"/>
              <a:buNone/>
              <a:defRPr/>
            </a:pPr>
            <a:r>
              <a:rPr lang="es-ES" altLang="es-MX" sz="1800" b="1" dirty="0" smtClean="0">
                <a:solidFill>
                  <a:srgbClr val="FF0000"/>
                </a:solidFill>
                <a:ea typeface="MS PGothic" panose="020B0600070205080204" pitchFamily="34" charset="-128"/>
              </a:rPr>
              <a:t>6. La revisión de las políticas y los procedimientos para detectar, informar a banco de sangre y analizar las reacciones adversas a la transfusión (</a:t>
            </a:r>
            <a:r>
              <a:rPr lang="es-ES" altLang="es-MX" sz="1800" b="1" dirty="0" err="1" smtClean="0">
                <a:solidFill>
                  <a:srgbClr val="FF0000"/>
                </a:solidFill>
                <a:ea typeface="MS PGothic" panose="020B0600070205080204" pitchFamily="34" charset="-128"/>
              </a:rPr>
              <a:t>hemovigilancia</a:t>
            </a:r>
            <a:r>
              <a:rPr lang="es-ES" altLang="es-MX" sz="1800" b="1" dirty="0" smtClean="0">
                <a:solidFill>
                  <a:srgbClr val="FF0000"/>
                </a:solidFill>
                <a:ea typeface="MS PGothic" panose="020B0600070205080204" pitchFamily="34" charset="-128"/>
              </a:rPr>
              <a:t>)</a:t>
            </a:r>
            <a:endParaRPr lang="es-ES" altLang="es-MX" sz="1800" b="1" dirty="0">
              <a:solidFill>
                <a:srgbClr val="FF0000"/>
              </a:solidFill>
              <a:ea typeface="MS PGothic" panose="020B0600070205080204" pitchFamily="34" charset="-128"/>
            </a:endParaRPr>
          </a:p>
        </p:txBody>
      </p:sp>
      <p:pic>
        <p:nvPicPr>
          <p:cNvPr id="5" name="Marcador de contenido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6901" y="1538288"/>
            <a:ext cx="2128837"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7197" y="3854663"/>
            <a:ext cx="2408243" cy="1601225"/>
          </a:xfrm>
          <a:prstGeom prst="rect">
            <a:avLst/>
          </a:prstGeom>
        </p:spPr>
      </p:pic>
    </p:spTree>
    <p:extLst>
      <p:ext uri="{BB962C8B-B14F-4D97-AF65-F5344CB8AC3E}">
        <p14:creationId xmlns:p14="http://schemas.microsoft.com/office/powerpoint/2010/main" val="570833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p:cNvSpPr>
            <a:spLocks noGrp="1"/>
          </p:cNvSpPr>
          <p:nvPr>
            <p:ph type="title" idx="4294967295"/>
          </p:nvPr>
        </p:nvSpPr>
        <p:spPr>
          <a:xfrm>
            <a:off x="904875" y="690563"/>
            <a:ext cx="8239125" cy="838200"/>
          </a:xfrm>
        </p:spPr>
        <p:txBody>
          <a:bodyPr>
            <a:normAutofit/>
          </a:bodyPr>
          <a:lstStyle/>
          <a:p>
            <a:pPr algn="l" eaLnBrk="1" hangingPunct="1"/>
            <a:r>
              <a:rPr lang="en-US" altLang="es-CO" sz="2700" b="1" dirty="0">
                <a:solidFill>
                  <a:srgbClr val="FF0000"/>
                </a:solidFill>
              </a:rPr>
              <a:t>INDICADORES DE FUNCIONAMIENTO DEL COMITÉ</a:t>
            </a:r>
          </a:p>
        </p:txBody>
      </p:sp>
      <p:pic>
        <p:nvPicPr>
          <p:cNvPr id="33796" name="Imagen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5480" y="4037808"/>
            <a:ext cx="182284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o 5"/>
          <p:cNvGrpSpPr>
            <a:grpSpLocks/>
          </p:cNvGrpSpPr>
          <p:nvPr/>
        </p:nvGrpSpPr>
        <p:grpSpPr bwMode="auto">
          <a:xfrm>
            <a:off x="160335" y="826558"/>
            <a:ext cx="8551863" cy="6047809"/>
            <a:chOff x="834540" y="1105527"/>
            <a:chExt cx="6325102" cy="6047729"/>
          </a:xfrm>
        </p:grpSpPr>
        <p:sp>
          <p:nvSpPr>
            <p:cNvPr id="17" name="CuadroTexto 16"/>
            <p:cNvSpPr txBox="1"/>
            <p:nvPr/>
          </p:nvSpPr>
          <p:spPr>
            <a:xfrm>
              <a:off x="834540" y="1105527"/>
              <a:ext cx="6325102" cy="6047729"/>
            </a:xfrm>
            <a:prstGeom prst="rect">
              <a:avLst/>
            </a:prstGeom>
            <a:noFill/>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MX" sz="24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s-MX" sz="2400" b="0" i="0" u="none" strike="noStrike" kern="0" cap="none" spc="0" normalizeH="0" baseline="0" noProof="0" dirty="0">
                <a:ln>
                  <a:noFill/>
                </a:ln>
                <a:solidFill>
                  <a:prstClr val="black"/>
                </a:solidFill>
                <a:effectLst/>
                <a:uLnTx/>
                <a:uFillTx/>
                <a:latin typeface="Calibri" panose="020F0502020204030204" pitchFamily="34" charset="0"/>
              </a:endParaRP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2400" b="0" i="0" u="none" strike="noStrike" kern="0" cap="none" spc="0" normalizeH="0" baseline="0" noProof="0" dirty="0">
                  <a:ln>
                    <a:noFill/>
                  </a:ln>
                  <a:solidFill>
                    <a:prstClr val="black"/>
                  </a:solidFill>
                  <a:effectLst/>
                  <a:uLnTx/>
                  <a:uFillTx/>
                  <a:latin typeface="Calibri" panose="020F0502020204030204" pitchFamily="34" charset="0"/>
                </a:rPr>
                <a:t>           </a:t>
              </a:r>
              <a:r>
                <a:rPr kumimoji="0" lang="es-MX" sz="2400" b="1" i="0" u="none" strike="noStrike" kern="0" cap="none" spc="0" normalizeH="0" baseline="0" noProof="0" dirty="0">
                  <a:ln>
                    <a:noFill/>
                  </a:ln>
                  <a:effectLst/>
                  <a:uLnTx/>
                  <a:uFillTx/>
                  <a:latin typeface="Calibri" panose="020F0502020204030204" pitchFamily="34" charset="0"/>
                </a:rPr>
                <a:t>La donación voluntaria</a:t>
              </a: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MX" sz="2400" b="1" i="0" u="none" strike="noStrike" kern="0" cap="none" spc="0" normalizeH="0" baseline="0" noProof="0" dirty="0">
                <a:ln>
                  <a:noFill/>
                </a:ln>
                <a:solidFill>
                  <a:prstClr val="black"/>
                </a:solidFill>
                <a:effectLst/>
                <a:uLnTx/>
                <a:uFillTx/>
                <a:latin typeface="Calibri" panose="020F0502020204030204" pitchFamily="34" charset="0"/>
              </a:endParaRP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2400" b="1" i="0" u="none" strike="noStrike" kern="0" cap="none" spc="0" normalizeH="0" baseline="0" noProof="0" dirty="0" smtClean="0">
                  <a:ln>
                    <a:noFill/>
                  </a:ln>
                  <a:solidFill>
                    <a:prstClr val="black"/>
                  </a:solidFill>
                  <a:effectLst/>
                  <a:uLnTx/>
                  <a:uFillTx/>
                  <a:latin typeface="Calibri" panose="020F0502020204030204" pitchFamily="34" charset="0"/>
                </a:rPr>
                <a:t>            Las transfusiones con el </a:t>
              </a:r>
              <a:r>
                <a:rPr kumimoji="0" lang="es-MX" sz="2400" b="1" i="0" u="none" strike="noStrike" kern="0" cap="none" spc="0" normalizeH="0" baseline="0" noProof="0" dirty="0" smtClean="0">
                  <a:ln>
                    <a:noFill/>
                  </a:ln>
                  <a:solidFill>
                    <a:srgbClr val="FF0000"/>
                  </a:solidFill>
                  <a:effectLst/>
                  <a:uLnTx/>
                  <a:uFillTx/>
                  <a:latin typeface="Calibri" panose="020F0502020204030204" pitchFamily="34" charset="0"/>
                </a:rPr>
                <a:t>uso racional </a:t>
              </a:r>
              <a:r>
                <a:rPr kumimoji="0" lang="es-MX" sz="2400" b="1" i="0" u="none" strike="noStrike" kern="0" cap="none" spc="0" normalizeH="0" baseline="0" noProof="0" dirty="0">
                  <a:ln>
                    <a:noFill/>
                  </a:ln>
                  <a:solidFill>
                    <a:srgbClr val="FF0000"/>
                  </a:solidFill>
                  <a:effectLst/>
                  <a:uLnTx/>
                  <a:uFillTx/>
                  <a:latin typeface="Calibri" panose="020F0502020204030204" pitchFamily="34" charset="0"/>
                </a:rPr>
                <a:t>de la sangre</a:t>
              </a: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MX" sz="2400" b="1" i="0" u="none" strike="noStrike" kern="0" cap="none" spc="0" normalizeH="0" baseline="0" noProof="0" dirty="0">
                <a:ln>
                  <a:noFill/>
                </a:ln>
                <a:solidFill>
                  <a:prstClr val="black"/>
                </a:solidFill>
                <a:effectLst/>
                <a:uLnTx/>
                <a:uFillTx/>
                <a:latin typeface="Calibri" panose="020F0502020204030204" pitchFamily="34" charset="0"/>
              </a:endParaRP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2400" b="1" i="0" u="none" strike="noStrike" kern="0" cap="none" spc="0" normalizeH="0" baseline="0" noProof="0" dirty="0">
                  <a:ln>
                    <a:noFill/>
                  </a:ln>
                  <a:solidFill>
                    <a:prstClr val="black"/>
                  </a:solidFill>
                  <a:effectLst/>
                  <a:uLnTx/>
                  <a:uFillTx/>
                  <a:latin typeface="Calibri" panose="020F0502020204030204" pitchFamily="34" charset="0"/>
                </a:rPr>
                <a:t>            Uso de guías para indicación terapéutica de la sangre</a:t>
              </a: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MX" sz="2400" b="1" i="0" u="none" strike="noStrike" kern="0" cap="none" spc="0" normalizeH="0" baseline="0" noProof="0" dirty="0">
                <a:ln>
                  <a:noFill/>
                </a:ln>
                <a:solidFill>
                  <a:prstClr val="black"/>
                </a:solidFill>
                <a:effectLst/>
                <a:uLnTx/>
                <a:uFillTx/>
                <a:latin typeface="Calibri" panose="020F0502020204030204" pitchFamily="34" charset="0"/>
              </a:endParaRP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2400" b="1" i="0" u="none" strike="noStrike" kern="0" cap="none" spc="0" normalizeH="0" baseline="0" noProof="0" dirty="0">
                  <a:ln>
                    <a:noFill/>
                  </a:ln>
                  <a:solidFill>
                    <a:prstClr val="black"/>
                  </a:solidFill>
                  <a:effectLst/>
                  <a:uLnTx/>
                  <a:uFillTx/>
                  <a:latin typeface="Calibri" panose="020F0502020204030204" pitchFamily="34" charset="0"/>
                </a:rPr>
                <a:t>           Las reacciones transfusionales</a:t>
              </a: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MX" sz="2400" b="1" i="0" u="none" strike="noStrike" kern="0" cap="none" spc="0" normalizeH="0" baseline="0" noProof="0" dirty="0">
                <a:ln>
                  <a:noFill/>
                </a:ln>
                <a:solidFill>
                  <a:prstClr val="black"/>
                </a:solidFill>
                <a:effectLst/>
                <a:uLnTx/>
                <a:uFillTx/>
                <a:latin typeface="Calibri" panose="020F0502020204030204" pitchFamily="34" charset="0"/>
              </a:endParaRP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2400" b="1" i="0" u="none" strike="noStrike" kern="0" cap="none" spc="0" normalizeH="0" baseline="0" noProof="0" dirty="0">
                  <a:ln>
                    <a:noFill/>
                  </a:ln>
                  <a:solidFill>
                    <a:prstClr val="black"/>
                  </a:solidFill>
                  <a:effectLst/>
                  <a:uLnTx/>
                  <a:uFillTx/>
                  <a:latin typeface="Calibri" panose="020F0502020204030204" pitchFamily="34" charset="0"/>
                </a:rPr>
                <a:t>           El desecho de sangre</a:t>
              </a: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MX" sz="2400" b="1" i="0" u="none" strike="noStrike" kern="0" cap="none" spc="0" normalizeH="0" baseline="0" noProof="0" dirty="0">
                <a:ln>
                  <a:noFill/>
                </a:ln>
                <a:solidFill>
                  <a:prstClr val="black"/>
                </a:solidFill>
                <a:effectLst/>
                <a:uLnTx/>
                <a:uFillTx/>
                <a:latin typeface="Calibri" panose="020F0502020204030204" pitchFamily="34" charset="0"/>
              </a:endParaRP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2400" b="1" i="0" u="none" strike="noStrike" kern="0" cap="none" spc="0" normalizeH="0" baseline="0" noProof="0" dirty="0">
                  <a:ln>
                    <a:noFill/>
                  </a:ln>
                  <a:solidFill>
                    <a:prstClr val="black"/>
                  </a:solidFill>
                  <a:effectLst/>
                  <a:uLnTx/>
                  <a:uFillTx/>
                  <a:latin typeface="Calibri" panose="020F0502020204030204" pitchFamily="34" charset="0"/>
                </a:rPr>
                <a:t>            Costos</a:t>
              </a: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MX" sz="2400" b="0" i="0" u="none" strike="noStrike" kern="0" cap="none" spc="0" normalizeH="0" baseline="0" noProof="0" dirty="0">
                <a:ln>
                  <a:noFill/>
                </a:ln>
                <a:solidFill>
                  <a:prstClr val="black"/>
                </a:solidFill>
                <a:effectLst/>
                <a:uLnTx/>
                <a:uFillTx/>
                <a:latin typeface="Calibri" panose="020F0502020204030204" pitchFamily="34" charset="0"/>
              </a:endParaRP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MX" sz="2400" b="0" i="0" u="none" strike="noStrike" kern="0" cap="none" spc="0" normalizeH="0" baseline="0" noProof="0" dirty="0">
                <a:ln>
                  <a:noFill/>
                </a:ln>
                <a:solidFill>
                  <a:prstClr val="black"/>
                </a:solidFill>
                <a:effectLst/>
                <a:uLnTx/>
                <a:uFillTx/>
                <a:latin typeface="Calibri" panose="020F0502020204030204" pitchFamily="34" charset="0"/>
              </a:endParaRP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MX" sz="1350" b="0" i="0" u="none" strike="noStrike" kern="0" cap="none" spc="0" normalizeH="0" baseline="0" noProof="0" dirty="0">
                <a:ln>
                  <a:noFill/>
                </a:ln>
                <a:solidFill>
                  <a:prstClr val="black"/>
                </a:solidFill>
                <a:effectLst/>
                <a:uLnTx/>
                <a:uFillTx/>
                <a:latin typeface="Calibri" panose="020F0502020204030204" pitchFamily="34" charset="0"/>
              </a:endParaRPr>
            </a:p>
            <a:p>
              <a:pPr marL="214313" marR="0" lvl="0" indent="-214313"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MX" sz="135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18" name="Flecha arriba 17"/>
            <p:cNvSpPr/>
            <p:nvPr/>
          </p:nvSpPr>
          <p:spPr>
            <a:xfrm>
              <a:off x="1209092" y="3403138"/>
              <a:ext cx="232480" cy="279396"/>
            </a:xfrm>
            <a:prstGeom prst="upArrow">
              <a:avLst/>
            </a:prstGeom>
            <a:solidFill>
              <a:srgbClr val="70AD47"/>
            </a:solidFill>
            <a:ln w="12700" cap="flat" cmpd="sng" algn="ctr">
              <a:solidFill>
                <a:srgbClr val="70AD47">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s-MX"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Flecha abajo 18"/>
            <p:cNvSpPr/>
            <p:nvPr/>
          </p:nvSpPr>
          <p:spPr>
            <a:xfrm>
              <a:off x="1178564" y="2642736"/>
              <a:ext cx="263008" cy="320671"/>
            </a:xfrm>
            <a:prstGeom prst="downArrow">
              <a:avLst/>
            </a:prstGeom>
            <a:solidFill>
              <a:srgbClr val="7030A0"/>
            </a:solidFill>
            <a:ln w="19050" cap="flat" cmpd="sng" algn="ctr">
              <a:solidFill>
                <a:sysClr val="window" lastClr="FFFFFF"/>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MX" sz="135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20" name="Flecha arriba 19"/>
            <p:cNvSpPr/>
            <p:nvPr/>
          </p:nvSpPr>
          <p:spPr>
            <a:xfrm>
              <a:off x="1209092" y="1858522"/>
              <a:ext cx="232480" cy="279396"/>
            </a:xfrm>
            <a:prstGeom prst="upArrow">
              <a:avLst/>
            </a:prstGeom>
            <a:solidFill>
              <a:srgbClr val="70AD47"/>
            </a:solidFill>
            <a:ln w="12700" cap="flat" cmpd="sng" algn="ctr">
              <a:solidFill>
                <a:srgbClr val="70AD47">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s-MX"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Flecha abajo 20"/>
            <p:cNvSpPr/>
            <p:nvPr/>
          </p:nvSpPr>
          <p:spPr>
            <a:xfrm>
              <a:off x="1209092" y="5566873"/>
              <a:ext cx="263008" cy="320671"/>
            </a:xfrm>
            <a:prstGeom prst="downArrow">
              <a:avLst/>
            </a:prstGeom>
            <a:solidFill>
              <a:srgbClr val="7030A0"/>
            </a:solidFill>
            <a:ln w="19050" cap="flat" cmpd="sng" algn="ctr">
              <a:solidFill>
                <a:sysClr val="window" lastClr="FFFFFF"/>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MX" sz="135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22" name="Flecha abajo 21"/>
            <p:cNvSpPr/>
            <p:nvPr/>
          </p:nvSpPr>
          <p:spPr>
            <a:xfrm>
              <a:off x="1193827" y="4846157"/>
              <a:ext cx="263008" cy="320671"/>
            </a:xfrm>
            <a:prstGeom prst="downArrow">
              <a:avLst/>
            </a:prstGeom>
            <a:solidFill>
              <a:srgbClr val="7030A0"/>
            </a:solidFill>
            <a:ln w="19050" cap="flat" cmpd="sng" algn="ctr">
              <a:solidFill>
                <a:sysClr val="window" lastClr="FFFFFF"/>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MX" sz="135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23" name="Flecha abajo 22"/>
            <p:cNvSpPr/>
            <p:nvPr/>
          </p:nvSpPr>
          <p:spPr>
            <a:xfrm>
              <a:off x="1209092" y="4096867"/>
              <a:ext cx="263008" cy="320671"/>
            </a:xfrm>
            <a:prstGeom prst="downArrow">
              <a:avLst/>
            </a:prstGeom>
            <a:solidFill>
              <a:srgbClr val="7030A0"/>
            </a:solidFill>
            <a:ln w="19050" cap="flat" cmpd="sng" algn="ctr">
              <a:solidFill>
                <a:sysClr val="window" lastClr="FFFFFF"/>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MX" sz="135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spTree>
    <p:extLst>
      <p:ext uri="{BB962C8B-B14F-4D97-AF65-F5344CB8AC3E}">
        <p14:creationId xmlns:p14="http://schemas.microsoft.com/office/powerpoint/2010/main" val="26582291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564934" y="821107"/>
            <a:ext cx="4443099" cy="830997"/>
          </a:xfrm>
          <a:prstGeom prst="rect">
            <a:avLst/>
          </a:prstGeom>
          <a:noFill/>
          <a:ln>
            <a:noFill/>
          </a:ln>
          <a:effectLs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s-MX" b="1" dirty="0" smtClean="0">
                <a:solidFill>
                  <a:srgbClr val="C00000"/>
                </a:solidFill>
                <a:effectLst>
                  <a:outerShdw blurRad="38100" dist="38100" dir="2700000" algn="tl">
                    <a:srgbClr val="FFFFFF"/>
                  </a:outerShdw>
                </a:effectLst>
                <a:cs typeface="Arial" panose="020B0604020202020204" pitchFamily="34" charset="0"/>
              </a:rPr>
              <a:t>TRABAJAMOS POR LA SEGURIDAD DEL PACIENTE</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683" y="1918097"/>
            <a:ext cx="3276000" cy="2184000"/>
          </a:xfrm>
          <a:prstGeom prst="rect">
            <a:avLst/>
          </a:prstGeom>
        </p:spPr>
      </p:pic>
      <p:sp>
        <p:nvSpPr>
          <p:cNvPr id="6" name="CuadroTexto 5"/>
          <p:cNvSpPr txBox="1"/>
          <p:nvPr/>
        </p:nvSpPr>
        <p:spPr>
          <a:xfrm>
            <a:off x="564934" y="4319586"/>
            <a:ext cx="2827867" cy="1046440"/>
          </a:xfrm>
          <a:prstGeom prst="rect">
            <a:avLst/>
          </a:prstGeom>
          <a:noFill/>
        </p:spPr>
        <p:txBody>
          <a:bodyPr wrap="square" rtlCol="0">
            <a:spAutoFit/>
          </a:bodyPr>
          <a:lstStyle/>
          <a:p>
            <a:pPr algn="ctr"/>
            <a:r>
              <a:rPr lang="es-MX" sz="4400" dirty="0">
                <a:solidFill>
                  <a:srgbClr val="9A3A3A"/>
                </a:solidFill>
              </a:rPr>
              <a:t>¡</a:t>
            </a:r>
            <a:r>
              <a:rPr lang="es-MX" sz="4400" dirty="0" smtClean="0">
                <a:solidFill>
                  <a:srgbClr val="9A3A3A"/>
                </a:solidFill>
              </a:rPr>
              <a:t>Gracias!</a:t>
            </a:r>
          </a:p>
          <a:p>
            <a:endParaRPr lang="es-MX" dirty="0"/>
          </a:p>
        </p:txBody>
      </p:sp>
      <p:sp>
        <p:nvSpPr>
          <p:cNvPr id="2" name="Rectángulo 1"/>
          <p:cNvSpPr/>
          <p:nvPr/>
        </p:nvSpPr>
        <p:spPr>
          <a:xfrm>
            <a:off x="3644900" y="4543033"/>
            <a:ext cx="4572000" cy="707886"/>
          </a:xfrm>
          <a:prstGeom prst="rect">
            <a:avLst/>
          </a:prstGeom>
        </p:spPr>
        <p:txBody>
          <a:bodyPr>
            <a:spAutoFit/>
          </a:bodyPr>
          <a:lstStyle/>
          <a:p>
            <a:pPr algn="ctr"/>
            <a:r>
              <a:rPr lang="es-MX" sz="2000" b="1" dirty="0">
                <a:solidFill>
                  <a:srgbClr val="C00000"/>
                </a:solidFill>
                <a:latin typeface="Montserrat Light" panose="00000400000000000000" pitchFamily="2" charset="0"/>
              </a:rPr>
              <a:t>LA MEJOR TRANSFUSIÓN ES LA QUE NO SE LLEVA A CABO</a:t>
            </a:r>
          </a:p>
        </p:txBody>
      </p:sp>
      <p:sp>
        <p:nvSpPr>
          <p:cNvPr id="7" name="Rectangle 2"/>
          <p:cNvSpPr txBox="1">
            <a:spLocks noChangeArrowheads="1"/>
          </p:cNvSpPr>
          <p:nvPr/>
        </p:nvSpPr>
        <p:spPr bwMode="auto">
          <a:xfrm>
            <a:off x="2625616" y="5234696"/>
            <a:ext cx="6300132" cy="157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en-US" altLang="es-MX" sz="2400" b="1" dirty="0" smtClean="0">
              <a:solidFill>
                <a:srgbClr val="0070C0"/>
              </a:solidFill>
              <a:latin typeface="Calibri Light" panose="020F0302020204030204" pitchFamily="34" charset="0"/>
            </a:endParaRPr>
          </a:p>
          <a:p>
            <a:pPr algn="ctr" defTabSz="914400" fontAlgn="base">
              <a:spcBef>
                <a:spcPct val="0"/>
              </a:spcBef>
              <a:spcAft>
                <a:spcPct val="0"/>
              </a:spcAft>
            </a:pPr>
            <a:r>
              <a:rPr lang="en-US" altLang="es-MX" sz="2400" b="1" dirty="0" smtClean="0">
                <a:solidFill>
                  <a:srgbClr val="0070C0"/>
                </a:solidFill>
                <a:latin typeface="Calibri Light" panose="020F0302020204030204" pitchFamily="34" charset="0"/>
              </a:rPr>
              <a:t/>
            </a:r>
            <a:br>
              <a:rPr lang="en-US" altLang="es-MX" sz="2400" b="1" dirty="0" smtClean="0">
                <a:solidFill>
                  <a:srgbClr val="0070C0"/>
                </a:solidFill>
                <a:latin typeface="Calibri Light" panose="020F0302020204030204" pitchFamily="34" charset="0"/>
              </a:rPr>
            </a:br>
            <a:r>
              <a:rPr lang="en-US" altLang="es-MX" sz="2400" b="1" dirty="0" smtClean="0">
                <a:solidFill>
                  <a:srgbClr val="0070C0"/>
                </a:solidFill>
                <a:latin typeface="Calibri Light" panose="020F0302020204030204" pitchFamily="34" charset="0"/>
              </a:rPr>
              <a:t>julietarojomx@yahoo.com.mx</a:t>
            </a:r>
          </a:p>
        </p:txBody>
      </p:sp>
    </p:spTree>
    <p:extLst>
      <p:ext uri="{BB962C8B-B14F-4D97-AF65-F5344CB8AC3E}">
        <p14:creationId xmlns:p14="http://schemas.microsoft.com/office/powerpoint/2010/main" val="2845026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idx="4294967295"/>
          </p:nvPr>
        </p:nvSpPr>
        <p:spPr>
          <a:xfrm>
            <a:off x="584199" y="1646238"/>
            <a:ext cx="4969405" cy="3151187"/>
          </a:xfrm>
          <a:prstGeom prst="rect">
            <a:avLst/>
          </a:prstGeom>
        </p:spPr>
        <p:txBody>
          <a:bodyPr>
            <a:noAutofit/>
          </a:bodyPr>
          <a:lstStyle/>
          <a:p>
            <a:pPr marL="0" indent="0" algn="just">
              <a:lnSpc>
                <a:spcPct val="105000"/>
              </a:lnSpc>
              <a:buNone/>
            </a:pPr>
            <a:r>
              <a:rPr lang="es-ES_tradnl" sz="2100" dirty="0" smtClean="0">
                <a:solidFill>
                  <a:schemeClr val="tx1"/>
                </a:solidFill>
                <a:latin typeface="Arial" charset="0"/>
                <a:cs typeface="Arial" charset="0"/>
              </a:rPr>
              <a:t>Principalmente en la década de los </a:t>
            </a:r>
            <a:r>
              <a:rPr lang="es-ES_tradnl" sz="2100" dirty="0" smtClean="0">
                <a:solidFill>
                  <a:srgbClr val="FF0000"/>
                </a:solidFill>
                <a:latin typeface="Arial" charset="0"/>
                <a:cs typeface="Arial" charset="0"/>
              </a:rPr>
              <a:t>‘90 </a:t>
            </a:r>
            <a:r>
              <a:rPr lang="es-ES_tradnl" sz="2100" dirty="0" smtClean="0">
                <a:solidFill>
                  <a:schemeClr val="tx1"/>
                </a:solidFill>
                <a:latin typeface="Arial" charset="0"/>
                <a:cs typeface="Arial" charset="0"/>
              </a:rPr>
              <a:t> se evidencia el resurgimiento de la </a:t>
            </a:r>
            <a:r>
              <a:rPr lang="es-ES_tradnl" sz="2100" dirty="0" smtClean="0">
                <a:solidFill>
                  <a:srgbClr val="FF0000"/>
                </a:solidFill>
                <a:latin typeface="Arial" charset="0"/>
                <a:cs typeface="Arial" charset="0"/>
              </a:rPr>
              <a:t>necesidad de los comités de transfusión en los hospitales . </a:t>
            </a:r>
          </a:p>
          <a:p>
            <a:pPr marL="0" indent="0" algn="just">
              <a:lnSpc>
                <a:spcPct val="105000"/>
              </a:lnSpc>
              <a:buNone/>
            </a:pPr>
            <a:r>
              <a:rPr lang="es-ES_tradnl" sz="800" dirty="0" smtClean="0">
                <a:solidFill>
                  <a:schemeClr val="tx1"/>
                </a:solidFill>
                <a:latin typeface="Arial" charset="0"/>
                <a:cs typeface="Arial" charset="0"/>
              </a:rPr>
              <a:t>    </a:t>
            </a:r>
          </a:p>
          <a:p>
            <a:pPr marL="0" indent="0" algn="just">
              <a:lnSpc>
                <a:spcPct val="105000"/>
              </a:lnSpc>
              <a:buNone/>
            </a:pPr>
            <a:r>
              <a:rPr lang="es-ES_tradnl" sz="2100" dirty="0" smtClean="0">
                <a:solidFill>
                  <a:schemeClr val="tx1"/>
                </a:solidFill>
                <a:latin typeface="Arial" charset="0"/>
                <a:cs typeface="Arial" charset="0"/>
              </a:rPr>
              <a:t>Los </a:t>
            </a:r>
            <a:r>
              <a:rPr lang="es-ES_tradnl" sz="2100" dirty="0">
                <a:solidFill>
                  <a:schemeClr val="tx1"/>
                </a:solidFill>
                <a:latin typeface="Arial" charset="0"/>
                <a:cs typeface="Arial" charset="0"/>
              </a:rPr>
              <a:t>estándares de la AABB requieren </a:t>
            </a:r>
            <a:r>
              <a:rPr lang="es-ES_tradnl" sz="2100" dirty="0" smtClean="0">
                <a:solidFill>
                  <a:schemeClr val="tx1"/>
                </a:solidFill>
                <a:latin typeface="Arial" charset="0"/>
                <a:cs typeface="Arial" charset="0"/>
              </a:rPr>
              <a:t>que:</a:t>
            </a:r>
          </a:p>
          <a:p>
            <a:pPr marL="0" indent="0" algn="just">
              <a:lnSpc>
                <a:spcPct val="105000"/>
              </a:lnSpc>
              <a:buNone/>
            </a:pPr>
            <a:r>
              <a:rPr lang="es-ES_tradnl" sz="2000" dirty="0" smtClean="0">
                <a:solidFill>
                  <a:schemeClr val="tx1"/>
                </a:solidFill>
                <a:latin typeface="Arial" charset="0"/>
                <a:cs typeface="Arial" charset="0"/>
              </a:rPr>
              <a:t>Todos </a:t>
            </a:r>
            <a:r>
              <a:rPr lang="es-ES_tradnl" sz="2000" dirty="0">
                <a:solidFill>
                  <a:schemeClr val="tx1"/>
                </a:solidFill>
                <a:latin typeface="Arial" charset="0"/>
                <a:cs typeface="Arial" charset="0"/>
              </a:rPr>
              <a:t>los servicios de sangre tengan un </a:t>
            </a:r>
            <a:r>
              <a:rPr lang="es-ES_tradnl" sz="2000" dirty="0">
                <a:solidFill>
                  <a:srgbClr val="FF0000"/>
                </a:solidFill>
                <a:latin typeface="Arial" charset="0"/>
                <a:cs typeface="Arial" charset="0"/>
              </a:rPr>
              <a:t>programa de revisión que </a:t>
            </a:r>
            <a:r>
              <a:rPr lang="es-ES_tradnl" sz="2000" dirty="0" smtClean="0">
                <a:solidFill>
                  <a:srgbClr val="FF0000"/>
                </a:solidFill>
                <a:latin typeface="Arial" charset="0"/>
                <a:cs typeface="Arial" charset="0"/>
              </a:rPr>
              <a:t>documente </a:t>
            </a:r>
            <a:r>
              <a:rPr lang="es-ES_tradnl" sz="2000" dirty="0">
                <a:solidFill>
                  <a:srgbClr val="FF0000"/>
                </a:solidFill>
                <a:latin typeface="Arial" charset="0"/>
                <a:cs typeface="Arial" charset="0"/>
              </a:rPr>
              <a:t>el monitoreo de las prácticas </a:t>
            </a:r>
            <a:r>
              <a:rPr lang="es-ES_tradnl" sz="2000" dirty="0" smtClean="0">
                <a:solidFill>
                  <a:srgbClr val="FF0000"/>
                </a:solidFill>
                <a:latin typeface="Arial" charset="0"/>
                <a:cs typeface="Arial" charset="0"/>
              </a:rPr>
              <a:t>transfusionales.</a:t>
            </a:r>
            <a:endParaRPr lang="es-MX" sz="2000" dirty="0">
              <a:solidFill>
                <a:schemeClr val="tx1"/>
              </a:solidFill>
              <a:latin typeface="Arial" charset="0"/>
            </a:endParaRPr>
          </a:p>
          <a:p>
            <a:pPr algn="just">
              <a:lnSpc>
                <a:spcPct val="105000"/>
              </a:lnSpc>
            </a:pPr>
            <a:endParaRPr lang="es-MX" sz="2000" dirty="0">
              <a:solidFill>
                <a:schemeClr val="tx1"/>
              </a:solidFill>
              <a:latin typeface="Arial" charset="0"/>
            </a:endParaRPr>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6286" y="1402254"/>
            <a:ext cx="2556000" cy="4025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2" name="1 Elipse"/>
          <p:cNvSpPr/>
          <p:nvPr/>
        </p:nvSpPr>
        <p:spPr bwMode="auto">
          <a:xfrm>
            <a:off x="6298129" y="3855524"/>
            <a:ext cx="815633" cy="878101"/>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MX">
              <a:solidFill>
                <a:schemeClr val="tx1"/>
              </a:solidFill>
              <a:latin typeface="Times" pitchFamily="18" charset="0"/>
            </a:endParaRPr>
          </a:p>
        </p:txBody>
      </p:sp>
    </p:spTree>
    <p:extLst>
      <p:ext uri="{BB962C8B-B14F-4D97-AF65-F5344CB8AC3E}">
        <p14:creationId xmlns:p14="http://schemas.microsoft.com/office/powerpoint/2010/main" val="413288074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71803" y="3569264"/>
            <a:ext cx="7977674" cy="2031325"/>
          </a:xfrm>
          <a:prstGeom prst="rect">
            <a:avLst/>
          </a:prstGeom>
        </p:spPr>
        <p:txBody>
          <a:bodyPr wrap="square">
            <a:spAutoFit/>
          </a:bodyPr>
          <a:lstStyle/>
          <a:p>
            <a:pPr algn="ctr">
              <a:lnSpc>
                <a:spcPct val="105000"/>
              </a:lnSpc>
            </a:pPr>
            <a:r>
              <a:rPr lang="es-ES_tradnl" sz="2400" b="1" spc="38" dirty="0">
                <a:ln w="11430"/>
                <a:latin typeface="Arial" charset="0"/>
                <a:cs typeface="Arial" charset="0"/>
              </a:rPr>
              <a:t>El Colegio Americano de Patología de EUA solicita la confirmación escrita de la participación del Jefe de Servicio en la </a:t>
            </a:r>
            <a:r>
              <a:rPr lang="es-ES_tradnl" sz="2400" b="1" spc="38" dirty="0">
                <a:ln w="11430"/>
                <a:solidFill>
                  <a:srgbClr val="C00000"/>
                </a:solidFill>
                <a:latin typeface="Arial" charset="0"/>
                <a:cs typeface="Arial" charset="0"/>
              </a:rPr>
              <a:t>elaboración de los criterios transfusionales y sobre la revisión de los casos que no reúnen los criterios</a:t>
            </a:r>
            <a:endParaRPr lang="es-MX" sz="2400" b="1" spc="38" dirty="0">
              <a:ln w="11430"/>
              <a:solidFill>
                <a:srgbClr val="C00000"/>
              </a:solidFill>
              <a:latin typeface="Arial" charset="0"/>
            </a:endParaRPr>
          </a:p>
        </p:txBody>
      </p:sp>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976" y="1040179"/>
            <a:ext cx="2131327"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744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telediario.mx/53a0ace74cb79_0617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009" y="3841612"/>
            <a:ext cx="3571875" cy="2386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12281" y="1354665"/>
            <a:ext cx="8297333" cy="1815882"/>
          </a:xfrm>
          <a:prstGeom prst="rect">
            <a:avLst/>
          </a:prstGeom>
          <a:noFill/>
        </p:spPr>
        <p:txBody>
          <a:bodyPr wrap="square" rtlCol="0">
            <a:spAutoFit/>
          </a:bodyPr>
          <a:lstStyle/>
          <a:p>
            <a:pPr algn="ctr"/>
            <a:r>
              <a:rPr lang="es-MX" sz="2400" dirty="0" smtClean="0">
                <a:solidFill>
                  <a:srgbClr val="C00000"/>
                </a:solidFill>
              </a:rPr>
              <a:t>Código de Regulaciones Federales (CFR) de EUA</a:t>
            </a:r>
          </a:p>
          <a:p>
            <a:pPr algn="ctr"/>
            <a:endParaRPr lang="es-MX" sz="1600" dirty="0"/>
          </a:p>
          <a:p>
            <a:pPr algn="ctr"/>
            <a:r>
              <a:rPr lang="es-MX" sz="2400" dirty="0" smtClean="0"/>
              <a:t>Requiere procedimientos escritos para la investigación de </a:t>
            </a:r>
            <a:r>
              <a:rPr lang="es-MX" sz="2400" dirty="0" smtClean="0">
                <a:solidFill>
                  <a:srgbClr val="FF0000"/>
                </a:solidFill>
              </a:rPr>
              <a:t>reacciones transfusionales adversas en el donante y en el receptor</a:t>
            </a:r>
            <a:r>
              <a:rPr lang="es-MX" sz="1600" dirty="0" smtClean="0">
                <a:solidFill>
                  <a:srgbClr val="FF0000"/>
                </a:solidFill>
              </a:rPr>
              <a:t>.</a:t>
            </a:r>
            <a:endParaRPr lang="es-MX" sz="1600" dirty="0">
              <a:solidFill>
                <a:srgbClr val="FF0000"/>
              </a:solidFill>
            </a:endParaRPr>
          </a:p>
        </p:txBody>
      </p:sp>
    </p:spTree>
    <p:extLst>
      <p:ext uri="{BB962C8B-B14F-4D97-AF65-F5344CB8AC3E}">
        <p14:creationId xmlns:p14="http://schemas.microsoft.com/office/powerpoint/2010/main" val="112339127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855133" y="808566"/>
            <a:ext cx="7543800" cy="1087438"/>
          </a:xfrm>
          <a:prstGeom prst="rect">
            <a:avLst/>
          </a:prstGeom>
        </p:spPr>
        <p:txBody>
          <a:bodyPr>
            <a:normAutofit fontScale="90000"/>
          </a:bodyPr>
          <a:lstStyle/>
          <a:p>
            <a:pPr algn="ctr"/>
            <a:r>
              <a:rPr lang="es-MX" sz="3300" dirty="0" smtClean="0">
                <a:solidFill>
                  <a:srgbClr val="FF0000"/>
                </a:solidFill>
              </a:rPr>
              <a:t/>
            </a:r>
            <a:br>
              <a:rPr lang="es-MX" sz="3300" dirty="0" smtClean="0">
                <a:solidFill>
                  <a:srgbClr val="FF0000"/>
                </a:solidFill>
              </a:rPr>
            </a:br>
            <a:r>
              <a:rPr lang="es-MX" sz="2700" dirty="0" smtClean="0">
                <a:solidFill>
                  <a:srgbClr val="FF0000"/>
                </a:solidFill>
              </a:rPr>
              <a:t>En los últimos 20 años </a:t>
            </a:r>
            <a:r>
              <a:rPr lang="es-MX" sz="2700" b="1" dirty="0" smtClean="0">
                <a:solidFill>
                  <a:srgbClr val="FF0000"/>
                </a:solidFill>
              </a:rPr>
              <a:t>la seguridad del paciente </a:t>
            </a:r>
            <a:r>
              <a:rPr lang="es-MX" sz="2700" dirty="0" smtClean="0">
                <a:solidFill>
                  <a:srgbClr val="FF0000"/>
                </a:solidFill>
              </a:rPr>
              <a:t>ha emergido como el </a:t>
            </a:r>
            <a:r>
              <a:rPr lang="es-MX" sz="2700" b="1" dirty="0" smtClean="0">
                <a:solidFill>
                  <a:srgbClr val="FF0000"/>
                </a:solidFill>
              </a:rPr>
              <a:t>reto más importante </a:t>
            </a:r>
            <a:r>
              <a:rPr lang="es-MX" sz="2700" dirty="0" smtClean="0">
                <a:solidFill>
                  <a:srgbClr val="FF0000"/>
                </a:solidFill>
              </a:rPr>
              <a:t>de las Instituciones </a:t>
            </a:r>
            <a:r>
              <a:rPr lang="es-MX" sz="2700" b="1" dirty="0" smtClean="0">
                <a:solidFill>
                  <a:srgbClr val="FF0000"/>
                </a:solidFill>
              </a:rPr>
              <a:t>de </a:t>
            </a:r>
            <a:r>
              <a:rPr lang="es-MX" sz="2700" b="1" dirty="0">
                <a:solidFill>
                  <a:srgbClr val="FF0000"/>
                </a:solidFill>
              </a:rPr>
              <a:t>S</a:t>
            </a:r>
            <a:r>
              <a:rPr lang="es-MX" sz="2700" b="1" dirty="0" smtClean="0">
                <a:solidFill>
                  <a:srgbClr val="FF0000"/>
                </a:solidFill>
              </a:rPr>
              <a:t>alud</a:t>
            </a:r>
            <a:endParaRPr lang="es-MX" sz="2700" b="1" dirty="0">
              <a:solidFill>
                <a:srgbClr val="FF0000"/>
              </a:solidFill>
            </a:endParaRPr>
          </a:p>
        </p:txBody>
      </p:sp>
      <p:sp>
        <p:nvSpPr>
          <p:cNvPr id="3" name="Marcador de contenido 2"/>
          <p:cNvSpPr>
            <a:spLocks noGrp="1"/>
          </p:cNvSpPr>
          <p:nvPr>
            <p:ph sz="half" idx="4294967295"/>
          </p:nvPr>
        </p:nvSpPr>
        <p:spPr>
          <a:xfrm>
            <a:off x="555095" y="2581275"/>
            <a:ext cx="4071938" cy="3017838"/>
          </a:xfrm>
          <a:prstGeom prst="rect">
            <a:avLst/>
          </a:prstGeom>
        </p:spPr>
        <p:txBody>
          <a:bodyPr>
            <a:normAutofit fontScale="85000" lnSpcReduction="10000"/>
          </a:bodyPr>
          <a:lstStyle/>
          <a:p>
            <a:pPr marL="0" indent="0">
              <a:buNone/>
            </a:pPr>
            <a:r>
              <a:rPr lang="es-MX" sz="2400" dirty="0" smtClean="0">
                <a:solidFill>
                  <a:srgbClr val="FF0000"/>
                </a:solidFill>
              </a:rPr>
              <a:t>Reino Unido: 1996</a:t>
            </a:r>
            <a:r>
              <a:rPr lang="es-MX" sz="2400" dirty="0" smtClean="0">
                <a:solidFill>
                  <a:schemeClr val="tx1"/>
                </a:solidFill>
              </a:rPr>
              <a:t> SHOT (</a:t>
            </a:r>
            <a:r>
              <a:rPr lang="es-MX" sz="2400" dirty="0" err="1" smtClean="0">
                <a:solidFill>
                  <a:srgbClr val="FF0000"/>
                </a:solidFill>
              </a:rPr>
              <a:t>S</a:t>
            </a:r>
            <a:r>
              <a:rPr lang="es-MX" sz="2400" dirty="0" err="1" smtClean="0">
                <a:solidFill>
                  <a:schemeClr val="tx1"/>
                </a:solidFill>
              </a:rPr>
              <a:t>erious</a:t>
            </a:r>
            <a:r>
              <a:rPr lang="es-MX" sz="2400" dirty="0" smtClean="0">
                <a:solidFill>
                  <a:schemeClr val="tx1"/>
                </a:solidFill>
              </a:rPr>
              <a:t> </a:t>
            </a:r>
            <a:r>
              <a:rPr lang="es-MX" sz="2400" dirty="0" err="1" smtClean="0">
                <a:solidFill>
                  <a:srgbClr val="FF0000"/>
                </a:solidFill>
              </a:rPr>
              <a:t>H</a:t>
            </a:r>
            <a:r>
              <a:rPr lang="es-MX" sz="2400" dirty="0" err="1" smtClean="0">
                <a:solidFill>
                  <a:schemeClr val="tx1"/>
                </a:solidFill>
              </a:rPr>
              <a:t>azards</a:t>
            </a:r>
            <a:r>
              <a:rPr lang="es-MX" sz="2400" dirty="0" smtClean="0">
                <a:solidFill>
                  <a:schemeClr val="tx1"/>
                </a:solidFill>
              </a:rPr>
              <a:t> of </a:t>
            </a:r>
            <a:r>
              <a:rPr lang="es-MX" sz="2400" dirty="0" err="1" smtClean="0">
                <a:solidFill>
                  <a:srgbClr val="FF0000"/>
                </a:solidFill>
              </a:rPr>
              <a:t>T</a:t>
            </a:r>
            <a:r>
              <a:rPr lang="es-MX" sz="2400" dirty="0" err="1" smtClean="0">
                <a:solidFill>
                  <a:schemeClr val="tx1"/>
                </a:solidFill>
              </a:rPr>
              <a:t>ransfusion</a:t>
            </a:r>
            <a:r>
              <a:rPr lang="es-MX" sz="2400" dirty="0" smtClean="0">
                <a:solidFill>
                  <a:schemeClr val="tx1"/>
                </a:solidFill>
              </a:rPr>
              <a:t>) inicia reportes de efectos adversos a la transfusión  </a:t>
            </a:r>
            <a:endParaRPr lang="es-MX" sz="2400" dirty="0" smtClean="0">
              <a:solidFill>
                <a:srgbClr val="FF0000"/>
              </a:solidFill>
            </a:endParaRPr>
          </a:p>
          <a:p>
            <a:pPr marL="0" indent="0">
              <a:buNone/>
            </a:pPr>
            <a:r>
              <a:rPr lang="es-MX" sz="2400" dirty="0" smtClean="0">
                <a:solidFill>
                  <a:srgbClr val="FF0000"/>
                </a:solidFill>
              </a:rPr>
              <a:t>España </a:t>
            </a:r>
            <a:r>
              <a:rPr lang="es-MX" sz="2400" dirty="0">
                <a:solidFill>
                  <a:srgbClr val="FF0000"/>
                </a:solidFill>
              </a:rPr>
              <a:t>1998:</a:t>
            </a:r>
            <a:r>
              <a:rPr lang="es-MX" sz="2400" dirty="0">
                <a:solidFill>
                  <a:schemeClr val="tx1"/>
                </a:solidFill>
              </a:rPr>
              <a:t> </a:t>
            </a:r>
            <a:r>
              <a:rPr lang="es-MX" sz="2400" dirty="0" smtClean="0">
                <a:solidFill>
                  <a:schemeClr val="tx1"/>
                </a:solidFill>
              </a:rPr>
              <a:t>Modelo </a:t>
            </a:r>
            <a:r>
              <a:rPr lang="es-MX" sz="2400" dirty="0">
                <a:solidFill>
                  <a:schemeClr val="tx1"/>
                </a:solidFill>
              </a:rPr>
              <a:t>de </a:t>
            </a:r>
            <a:r>
              <a:rPr lang="es-MX" sz="2400" dirty="0" smtClean="0">
                <a:solidFill>
                  <a:schemeClr val="tx1"/>
                </a:solidFill>
              </a:rPr>
              <a:t> </a:t>
            </a:r>
            <a:r>
              <a:rPr lang="es-MX" sz="2400" dirty="0" err="1" smtClean="0">
                <a:solidFill>
                  <a:schemeClr val="tx1"/>
                </a:solidFill>
              </a:rPr>
              <a:t>Hemovigilancia</a:t>
            </a:r>
            <a:r>
              <a:rPr lang="es-MX" sz="2400" dirty="0" smtClean="0">
                <a:solidFill>
                  <a:schemeClr val="tx1"/>
                </a:solidFill>
              </a:rPr>
              <a:t> (completa su red en 2009)</a:t>
            </a:r>
          </a:p>
          <a:p>
            <a:pPr marL="0" indent="0">
              <a:buNone/>
            </a:pPr>
            <a:r>
              <a:rPr lang="es-MX" sz="2400" dirty="0" smtClean="0">
                <a:solidFill>
                  <a:srgbClr val="FF0000"/>
                </a:solidFill>
              </a:rPr>
              <a:t>2004:</a:t>
            </a:r>
            <a:r>
              <a:rPr lang="es-MX" sz="2400" dirty="0" smtClean="0">
                <a:solidFill>
                  <a:schemeClr val="tx1"/>
                </a:solidFill>
              </a:rPr>
              <a:t>  incrementan los reportes de </a:t>
            </a:r>
            <a:r>
              <a:rPr lang="es-MX" sz="2400" dirty="0" smtClean="0">
                <a:solidFill>
                  <a:srgbClr val="FF0000"/>
                </a:solidFill>
              </a:rPr>
              <a:t>errores transfusionales </a:t>
            </a:r>
            <a:endParaRPr lang="es-MX" sz="2400" dirty="0">
              <a:solidFill>
                <a:srgbClr val="FF0000"/>
              </a:solidFill>
            </a:endParaRPr>
          </a:p>
          <a:p>
            <a:pPr marL="0" indent="0">
              <a:buNone/>
            </a:pPr>
            <a:endParaRPr lang="es-MX" sz="2700" dirty="0" smtClean="0"/>
          </a:p>
          <a:p>
            <a:pPr marL="0" indent="0">
              <a:buNone/>
            </a:pPr>
            <a:endParaRPr lang="es-MX" sz="2700" dirty="0"/>
          </a:p>
          <a:p>
            <a:endParaRPr lang="es-MX" sz="2700" dirty="0"/>
          </a:p>
          <a:p>
            <a:endParaRPr lang="es-MX" sz="2700" dirty="0"/>
          </a:p>
        </p:txBody>
      </p:sp>
      <p:sp>
        <p:nvSpPr>
          <p:cNvPr id="4" name="Marcador de contenido 3"/>
          <p:cNvSpPr>
            <a:spLocks noGrp="1"/>
          </p:cNvSpPr>
          <p:nvPr>
            <p:ph sz="half" idx="4294967295"/>
          </p:nvPr>
        </p:nvSpPr>
        <p:spPr>
          <a:xfrm>
            <a:off x="5011738" y="2581275"/>
            <a:ext cx="4132262" cy="3017838"/>
          </a:xfrm>
          <a:prstGeom prst="rect">
            <a:avLst/>
          </a:prstGeom>
        </p:spPr>
        <p:txBody>
          <a:bodyPr>
            <a:noAutofit/>
          </a:bodyPr>
          <a:lstStyle/>
          <a:p>
            <a:pPr marL="0" indent="0">
              <a:buNone/>
            </a:pPr>
            <a:r>
              <a:rPr lang="es-MX" sz="1900" dirty="0">
                <a:solidFill>
                  <a:srgbClr val="FF0000"/>
                </a:solidFill>
              </a:rPr>
              <a:t>Parlamento Europeo</a:t>
            </a:r>
            <a:r>
              <a:rPr lang="es-MX" sz="1900" dirty="0"/>
              <a:t> </a:t>
            </a:r>
            <a:r>
              <a:rPr lang="es-MX" sz="1900" dirty="0">
                <a:solidFill>
                  <a:srgbClr val="FF0000"/>
                </a:solidFill>
              </a:rPr>
              <a:t>2005</a:t>
            </a:r>
            <a:r>
              <a:rPr lang="es-MX" sz="1900" dirty="0">
                <a:solidFill>
                  <a:schemeClr val="tx1"/>
                </a:solidFill>
              </a:rPr>
              <a:t>: emite requisitos de trazabilidad y notificación de efectos adversos</a:t>
            </a:r>
            <a:r>
              <a:rPr lang="es-MX" sz="1900" dirty="0"/>
              <a:t>.</a:t>
            </a:r>
          </a:p>
          <a:p>
            <a:pPr marL="0" indent="0">
              <a:buNone/>
            </a:pPr>
            <a:r>
              <a:rPr lang="es-MX" sz="1900" dirty="0">
                <a:solidFill>
                  <a:srgbClr val="FF0000"/>
                </a:solidFill>
              </a:rPr>
              <a:t>México: 2008 </a:t>
            </a:r>
            <a:r>
              <a:rPr lang="es-MX" sz="1900" dirty="0">
                <a:solidFill>
                  <a:schemeClr val="tx1"/>
                </a:solidFill>
              </a:rPr>
              <a:t>actividades del Comité de Medicina </a:t>
            </a:r>
            <a:r>
              <a:rPr lang="es-MX" sz="1900" dirty="0" smtClean="0">
                <a:solidFill>
                  <a:schemeClr val="tx1"/>
                </a:solidFill>
              </a:rPr>
              <a:t>Transfusional. (NOM-253-SSA1-</a:t>
            </a:r>
            <a:r>
              <a:rPr lang="es-MX" sz="1900" dirty="0" smtClean="0">
                <a:solidFill>
                  <a:srgbClr val="FF0000"/>
                </a:solidFill>
              </a:rPr>
              <a:t>2012) </a:t>
            </a:r>
            <a:r>
              <a:rPr lang="es-MX" sz="1900" dirty="0">
                <a:solidFill>
                  <a:schemeClr val="tx1"/>
                </a:solidFill>
              </a:rPr>
              <a:t>inician los reportes de instauración y </a:t>
            </a:r>
            <a:r>
              <a:rPr lang="es-MX" sz="1900" dirty="0" smtClean="0">
                <a:solidFill>
                  <a:schemeClr val="tx1"/>
                </a:solidFill>
              </a:rPr>
              <a:t>actividades</a:t>
            </a:r>
          </a:p>
        </p:txBody>
      </p:sp>
    </p:spTree>
    <p:extLst>
      <p:ext uri="{BB962C8B-B14F-4D97-AF65-F5344CB8AC3E}">
        <p14:creationId xmlns:p14="http://schemas.microsoft.com/office/powerpoint/2010/main" val="3139842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1067" y="612179"/>
            <a:ext cx="8229600" cy="2539157"/>
          </a:xfrm>
          <a:prstGeom prst="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MX" sz="1100" dirty="0" smtClean="0">
                <a:latin typeface="Andalus" panose="02020603050405020304" pitchFamily="18" charset="-78"/>
                <a:cs typeface="Andalus" panose="02020603050405020304" pitchFamily="18" charset="-78"/>
              </a:rPr>
              <a:t>  </a:t>
            </a:r>
          </a:p>
          <a:p>
            <a:pPr algn="ctr"/>
            <a:r>
              <a:rPr lang="es-MX" sz="800" dirty="0" smtClean="0">
                <a:latin typeface="Andalus" panose="02020603050405020304" pitchFamily="18" charset="-78"/>
                <a:cs typeface="Andalus" panose="02020603050405020304" pitchFamily="18" charset="-78"/>
              </a:rPr>
              <a:t>    </a:t>
            </a:r>
          </a:p>
          <a:p>
            <a:pPr algn="ctr"/>
            <a:r>
              <a:rPr lang="es-MX" sz="2800" dirty="0" smtClean="0">
                <a:latin typeface="Andalus" panose="02020603050405020304" pitchFamily="18" charset="-78"/>
                <a:cs typeface="Andalus" panose="02020603050405020304" pitchFamily="18" charset="-78"/>
              </a:rPr>
              <a:t>“La </a:t>
            </a:r>
            <a:r>
              <a:rPr lang="es-MX" sz="2800" b="1" dirty="0" smtClean="0">
                <a:solidFill>
                  <a:srgbClr val="FFFF00"/>
                </a:solidFill>
                <a:latin typeface="Andalus" panose="02020603050405020304" pitchFamily="18" charset="-78"/>
                <a:cs typeface="Andalus" panose="02020603050405020304" pitchFamily="18" charset="-78"/>
              </a:rPr>
              <a:t>HEMOVIGILANCIA</a:t>
            </a:r>
            <a:r>
              <a:rPr lang="es-MX" sz="2800" dirty="0" smtClean="0">
                <a:latin typeface="Andalus" panose="02020603050405020304" pitchFamily="18" charset="-78"/>
                <a:cs typeface="Andalus" panose="02020603050405020304" pitchFamily="18" charset="-78"/>
              </a:rPr>
              <a:t> </a:t>
            </a:r>
          </a:p>
          <a:p>
            <a:pPr algn="ctr"/>
            <a:r>
              <a:rPr lang="es-MX" sz="2800" dirty="0" smtClean="0">
                <a:latin typeface="Andalus" panose="02020603050405020304" pitchFamily="18" charset="-78"/>
                <a:cs typeface="Andalus" panose="02020603050405020304" pitchFamily="18" charset="-78"/>
              </a:rPr>
              <a:t>no consiste en un proceso de registro, </a:t>
            </a:r>
          </a:p>
          <a:p>
            <a:pPr algn="ctr"/>
            <a:r>
              <a:rPr lang="es-MX" sz="2800" dirty="0" smtClean="0">
                <a:latin typeface="Andalus" panose="02020603050405020304" pitchFamily="18" charset="-78"/>
                <a:cs typeface="Andalus" panose="02020603050405020304" pitchFamily="18" charset="-78"/>
              </a:rPr>
              <a:t>es un </a:t>
            </a:r>
            <a:r>
              <a:rPr lang="es-MX" sz="2800" dirty="0" smtClean="0">
                <a:solidFill>
                  <a:srgbClr val="FFFF00"/>
                </a:solidFill>
                <a:latin typeface="Andalus" panose="02020603050405020304" pitchFamily="18" charset="-78"/>
                <a:cs typeface="Andalus" panose="02020603050405020304" pitchFamily="18" charset="-78"/>
              </a:rPr>
              <a:t>programa de mejora continua</a:t>
            </a:r>
            <a:r>
              <a:rPr lang="es-MX" sz="2800" dirty="0" smtClean="0">
                <a:latin typeface="Andalus" panose="02020603050405020304" pitchFamily="18" charset="-78"/>
                <a:cs typeface="Andalus" panose="02020603050405020304" pitchFamily="18" charset="-78"/>
              </a:rPr>
              <a:t> con participación de todos los involucrados en la cadena transfusional, </a:t>
            </a:r>
          </a:p>
          <a:p>
            <a:pPr algn="ctr"/>
            <a:r>
              <a:rPr lang="es-MX" sz="2800" dirty="0">
                <a:solidFill>
                  <a:srgbClr val="FFFF00"/>
                </a:solidFill>
                <a:latin typeface="Andalus" panose="02020603050405020304" pitchFamily="18" charset="-78"/>
                <a:cs typeface="Andalus" panose="02020603050405020304" pitchFamily="18" charset="-78"/>
              </a:rPr>
              <a:t>d</a:t>
            </a:r>
            <a:r>
              <a:rPr lang="es-MX" sz="2800" dirty="0" smtClean="0">
                <a:solidFill>
                  <a:srgbClr val="FFFF00"/>
                </a:solidFill>
                <a:latin typeface="Andalus" panose="02020603050405020304" pitchFamily="18" charset="-78"/>
                <a:cs typeface="Andalus" panose="02020603050405020304" pitchFamily="18" charset="-78"/>
              </a:rPr>
              <a:t>esde el brazo del donador hasta el brazo del paciente”</a:t>
            </a:r>
            <a:endParaRPr lang="es-MX" sz="2000" dirty="0">
              <a:solidFill>
                <a:srgbClr val="FFFF00"/>
              </a:solidFill>
              <a:latin typeface="Andalus" panose="02020603050405020304" pitchFamily="18" charset="-78"/>
              <a:cs typeface="Andalus" panose="02020603050405020304" pitchFamily="18" charset="-78"/>
            </a:endParaRPr>
          </a:p>
        </p:txBody>
      </p:sp>
      <p:pic>
        <p:nvPicPr>
          <p:cNvPr id="4098"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92" y="3688925"/>
            <a:ext cx="2904935" cy="21762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707" y="3323013"/>
            <a:ext cx="2630320" cy="1809647"/>
          </a:xfrm>
          <a:prstGeom prst="rect">
            <a:avLst/>
          </a:prstGeom>
          <a:ln>
            <a:noFill/>
          </a:ln>
          <a:effectLst>
            <a:outerShdw blurRad="190500" algn="tl" rotWithShape="0">
              <a:srgbClr val="000000">
                <a:alpha val="70000"/>
              </a:srgbClr>
            </a:outerShdw>
          </a:effectLst>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786" y="3688924"/>
            <a:ext cx="2844000" cy="21762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3344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a:grpSpLocks noChangeAspect="1"/>
          </p:cNvGrpSpPr>
          <p:nvPr/>
        </p:nvGrpSpPr>
        <p:grpSpPr>
          <a:xfrm>
            <a:off x="1187131" y="1648287"/>
            <a:ext cx="6858145" cy="4461060"/>
            <a:chOff x="1296853" y="1961477"/>
            <a:chExt cx="6550294" cy="4337514"/>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3970" y="4219211"/>
              <a:ext cx="933634" cy="559815"/>
            </a:xfrm>
            <a:prstGeom prst="rect">
              <a:avLst/>
            </a:prstGeom>
          </p:spPr>
        </p:pic>
        <p:grpSp>
          <p:nvGrpSpPr>
            <p:cNvPr id="7" name="Grupo 3"/>
            <p:cNvGrpSpPr>
              <a:grpSpLocks/>
            </p:cNvGrpSpPr>
            <p:nvPr/>
          </p:nvGrpSpPr>
          <p:grpSpPr bwMode="auto">
            <a:xfrm>
              <a:off x="1296853" y="1961477"/>
              <a:ext cx="6550294" cy="4337514"/>
              <a:chOff x="899592" y="1340768"/>
              <a:chExt cx="7566900" cy="5245704"/>
            </a:xfrm>
          </p:grpSpPr>
          <p:grpSp>
            <p:nvGrpSpPr>
              <p:cNvPr id="19" name="Grupo 1"/>
              <p:cNvGrpSpPr>
                <a:grpSpLocks/>
              </p:cNvGrpSpPr>
              <p:nvPr/>
            </p:nvGrpSpPr>
            <p:grpSpPr bwMode="auto">
              <a:xfrm>
                <a:off x="899592" y="1340768"/>
                <a:ext cx="7566900" cy="5245704"/>
                <a:chOff x="250825" y="1216025"/>
                <a:chExt cx="7566900" cy="5245704"/>
              </a:xfrm>
            </p:grpSpPr>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7483" t="12199" r="20868" b="19954"/>
                <a:stretch>
                  <a:fillRect/>
                </a:stretch>
              </p:blipFill>
              <p:spPr bwMode="auto">
                <a:xfrm>
                  <a:off x="250825" y="1216025"/>
                  <a:ext cx="3854450"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17"/>
                <p:cNvSpPr>
                  <a:spLocks noChangeArrowheads="1"/>
                </p:cNvSpPr>
                <p:nvPr/>
              </p:nvSpPr>
              <p:spPr bwMode="auto">
                <a:xfrm>
                  <a:off x="2570993" y="5627552"/>
                  <a:ext cx="1483518" cy="362293"/>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s-MX" altLang="es-MX" sz="1000" b="1" dirty="0">
                      <a:latin typeface="Montserrat Medium" panose="00000600000000000000" pitchFamily="2" charset="0"/>
                    </a:rPr>
                    <a:t>    54        1.3%</a:t>
                  </a:r>
                  <a:endParaRPr lang="es-ES" altLang="es-MX" sz="1000" b="1" dirty="0">
                    <a:latin typeface="Montserrat Medium" panose="00000600000000000000" pitchFamily="2" charset="0"/>
                  </a:endParaRPr>
                </a:p>
              </p:txBody>
            </p:sp>
            <p:sp>
              <p:nvSpPr>
                <p:cNvPr id="23" name="Rectangle 18"/>
                <p:cNvSpPr>
                  <a:spLocks noChangeArrowheads="1"/>
                </p:cNvSpPr>
                <p:nvPr/>
              </p:nvSpPr>
              <p:spPr bwMode="auto">
                <a:xfrm>
                  <a:off x="936672" y="5646294"/>
                  <a:ext cx="1266733" cy="501650"/>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ISSSTE</a:t>
                  </a:r>
                  <a:endParaRPr lang="es-ES" altLang="es-MX" sz="1000" b="1" dirty="0">
                    <a:latin typeface="Montserrat Medium" panose="00000600000000000000" pitchFamily="2" charset="0"/>
                  </a:endParaRPr>
                </a:p>
              </p:txBody>
            </p:sp>
            <p:sp>
              <p:nvSpPr>
                <p:cNvPr id="24" name="Rectangle 19"/>
                <p:cNvSpPr>
                  <a:spLocks noChangeArrowheads="1"/>
                </p:cNvSpPr>
                <p:nvPr/>
              </p:nvSpPr>
              <p:spPr bwMode="auto">
                <a:xfrm>
                  <a:off x="2586350" y="5156849"/>
                  <a:ext cx="1219435" cy="291506"/>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s-MX" altLang="es-MX" sz="1000" b="1" dirty="0">
                      <a:latin typeface="Montserrat Medium" panose="00000600000000000000" pitchFamily="2" charset="0"/>
                    </a:rPr>
                    <a:t>    79       1.5%</a:t>
                  </a:r>
                  <a:endParaRPr lang="es-ES" altLang="es-MX" sz="1000" b="1" dirty="0">
                    <a:latin typeface="Montserrat Medium" panose="00000600000000000000" pitchFamily="2" charset="0"/>
                  </a:endParaRPr>
                </a:p>
              </p:txBody>
            </p:sp>
            <p:sp>
              <p:nvSpPr>
                <p:cNvPr id="25" name="Rectangle 20"/>
                <p:cNvSpPr>
                  <a:spLocks noChangeArrowheads="1"/>
                </p:cNvSpPr>
                <p:nvPr/>
              </p:nvSpPr>
              <p:spPr bwMode="auto">
                <a:xfrm>
                  <a:off x="961516" y="5182275"/>
                  <a:ext cx="1187881" cy="503238"/>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IMSS</a:t>
                  </a:r>
                  <a:endParaRPr lang="es-ES" altLang="es-MX" sz="1000" b="1" dirty="0">
                    <a:latin typeface="Montserrat Medium" panose="00000600000000000000" pitchFamily="2" charset="0"/>
                  </a:endParaRPr>
                </a:p>
              </p:txBody>
            </p:sp>
            <p:sp>
              <p:nvSpPr>
                <p:cNvPr id="26" name="Rectangle 21"/>
                <p:cNvSpPr>
                  <a:spLocks noChangeArrowheads="1"/>
                </p:cNvSpPr>
                <p:nvPr/>
              </p:nvSpPr>
              <p:spPr bwMode="auto">
                <a:xfrm>
                  <a:off x="2402429" y="4725353"/>
                  <a:ext cx="1314020" cy="400050"/>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  97      10.6%                   	</a:t>
                  </a:r>
                  <a:endParaRPr lang="es-ES" altLang="es-MX" sz="1000" b="1" dirty="0">
                    <a:latin typeface="Montserrat Medium" panose="00000600000000000000" pitchFamily="2" charset="0"/>
                  </a:endParaRPr>
                </a:p>
              </p:txBody>
            </p:sp>
            <p:sp>
              <p:nvSpPr>
                <p:cNvPr id="27" name="Rectangle 22"/>
                <p:cNvSpPr>
                  <a:spLocks noChangeArrowheads="1"/>
                </p:cNvSpPr>
                <p:nvPr/>
              </p:nvSpPr>
              <p:spPr bwMode="auto">
                <a:xfrm>
                  <a:off x="977802" y="4698230"/>
                  <a:ext cx="1172857" cy="400050"/>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SS</a:t>
                  </a:r>
                  <a:endParaRPr lang="es-ES" altLang="es-MX" sz="1000" b="1" dirty="0">
                    <a:latin typeface="Montserrat Medium" panose="00000600000000000000" pitchFamily="2" charset="0"/>
                  </a:endParaRPr>
                </a:p>
              </p:txBody>
            </p:sp>
            <p:sp>
              <p:nvSpPr>
                <p:cNvPr id="28" name="Rectangle 23"/>
                <p:cNvSpPr>
                  <a:spLocks noChangeArrowheads="1"/>
                </p:cNvSpPr>
                <p:nvPr/>
              </p:nvSpPr>
              <p:spPr bwMode="auto">
                <a:xfrm>
                  <a:off x="2224283" y="4185940"/>
                  <a:ext cx="2039937" cy="457200"/>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solidFill>
                        <a:srgbClr val="800000"/>
                      </a:solidFill>
                      <a:latin typeface="Montserrat Medium" panose="00000600000000000000" pitchFamily="2" charset="0"/>
                    </a:rPr>
                    <a:t>B.S. / % ALTRUISTAS            </a:t>
                  </a:r>
                  <a:endParaRPr lang="es-ES" altLang="es-MX" sz="1000" b="1" dirty="0">
                    <a:solidFill>
                      <a:srgbClr val="800000"/>
                    </a:solidFill>
                    <a:latin typeface="Montserrat Medium" panose="00000600000000000000" pitchFamily="2" charset="0"/>
                  </a:endParaRPr>
                </a:p>
              </p:txBody>
            </p:sp>
            <p:sp>
              <p:nvSpPr>
                <p:cNvPr id="29" name="Rectangle 24"/>
                <p:cNvSpPr>
                  <a:spLocks noChangeArrowheads="1"/>
                </p:cNvSpPr>
                <p:nvPr/>
              </p:nvSpPr>
              <p:spPr bwMode="auto">
                <a:xfrm>
                  <a:off x="311933" y="4216832"/>
                  <a:ext cx="2038350" cy="457200"/>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solidFill>
                        <a:srgbClr val="800000"/>
                      </a:solidFill>
                      <a:latin typeface="Montserrat Medium" panose="00000600000000000000" pitchFamily="2" charset="0"/>
                    </a:rPr>
                    <a:t>INSTITUCIÓN</a:t>
                  </a:r>
                  <a:endParaRPr lang="es-ES" altLang="es-MX" sz="1000" b="1" dirty="0">
                    <a:solidFill>
                      <a:srgbClr val="800000"/>
                    </a:solidFill>
                    <a:latin typeface="Montserrat Medium" panose="00000600000000000000" pitchFamily="2" charset="0"/>
                  </a:endParaRPr>
                </a:p>
              </p:txBody>
            </p:sp>
            <p:sp>
              <p:nvSpPr>
                <p:cNvPr id="30" name="Line 25"/>
                <p:cNvSpPr>
                  <a:spLocks noChangeShapeType="1"/>
                </p:cNvSpPr>
                <p:nvPr/>
              </p:nvSpPr>
              <p:spPr bwMode="auto">
                <a:xfrm>
                  <a:off x="312738" y="4185230"/>
                  <a:ext cx="3890267" cy="0"/>
                </a:xfrm>
                <a:prstGeom prst="line">
                  <a:avLst/>
                </a:prstGeom>
                <a:noFill/>
                <a:ln w="28575" cap="sq">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31" name="Line 26"/>
                <p:cNvSpPr>
                  <a:spLocks noChangeShapeType="1"/>
                </p:cNvSpPr>
                <p:nvPr/>
              </p:nvSpPr>
              <p:spPr bwMode="auto">
                <a:xfrm flipV="1">
                  <a:off x="327571" y="4643140"/>
                  <a:ext cx="3884873" cy="12350"/>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32" name="Line 28"/>
                <p:cNvSpPr>
                  <a:spLocks noChangeShapeType="1"/>
                </p:cNvSpPr>
                <p:nvPr/>
              </p:nvSpPr>
              <p:spPr bwMode="auto">
                <a:xfrm>
                  <a:off x="315822" y="5530568"/>
                  <a:ext cx="3904118" cy="14422"/>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33" name="Line 29"/>
                <p:cNvSpPr>
                  <a:spLocks noChangeShapeType="1"/>
                </p:cNvSpPr>
                <p:nvPr/>
              </p:nvSpPr>
              <p:spPr bwMode="auto">
                <a:xfrm>
                  <a:off x="312738" y="6030913"/>
                  <a:ext cx="4078287" cy="0"/>
                </a:xfrm>
                <a:prstGeom prst="line">
                  <a:avLst/>
                </a:prstGeom>
                <a:noFill/>
                <a:ln w="28575" cap="sq">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34" name="Line 30"/>
                <p:cNvSpPr>
                  <a:spLocks noChangeShapeType="1"/>
                </p:cNvSpPr>
                <p:nvPr/>
              </p:nvSpPr>
              <p:spPr bwMode="auto">
                <a:xfrm>
                  <a:off x="312737" y="4185940"/>
                  <a:ext cx="1" cy="1844972"/>
                </a:xfrm>
                <a:prstGeom prst="line">
                  <a:avLst/>
                </a:prstGeom>
                <a:noFill/>
                <a:ln w="28575" cap="sq">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35" name="Line 31"/>
                <p:cNvSpPr>
                  <a:spLocks noChangeShapeType="1"/>
                </p:cNvSpPr>
                <p:nvPr/>
              </p:nvSpPr>
              <p:spPr bwMode="auto">
                <a:xfrm>
                  <a:off x="2351088" y="4197217"/>
                  <a:ext cx="0" cy="1862138"/>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36" name="Rectangle 32"/>
                <p:cNvSpPr>
                  <a:spLocks noChangeArrowheads="1"/>
                </p:cNvSpPr>
                <p:nvPr/>
              </p:nvSpPr>
              <p:spPr bwMode="auto">
                <a:xfrm>
                  <a:off x="6136225" y="5178632"/>
                  <a:ext cx="1409162" cy="598487"/>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endParaRPr lang="es-MX" altLang="es-MX" sz="1000" b="1">
                    <a:latin typeface="Montserrat Medium" panose="00000600000000000000" pitchFamily="2" charset="0"/>
                  </a:endParaRPr>
                </a:p>
              </p:txBody>
            </p:sp>
            <p:sp>
              <p:nvSpPr>
                <p:cNvPr id="37" name="Rectangle 33"/>
                <p:cNvSpPr>
                  <a:spLocks noChangeArrowheads="1"/>
                </p:cNvSpPr>
                <p:nvPr/>
              </p:nvSpPr>
              <p:spPr bwMode="auto">
                <a:xfrm>
                  <a:off x="4295775" y="5196579"/>
                  <a:ext cx="1968500" cy="598487"/>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endParaRPr lang="es-ES" altLang="es-MX" sz="1000" b="1">
                    <a:latin typeface="Montserrat Medium" panose="00000600000000000000" pitchFamily="2" charset="0"/>
                  </a:endParaRPr>
                </a:p>
              </p:txBody>
            </p:sp>
            <p:sp>
              <p:nvSpPr>
                <p:cNvPr id="38" name="Rectangle 34"/>
                <p:cNvSpPr>
                  <a:spLocks noChangeArrowheads="1"/>
                </p:cNvSpPr>
                <p:nvPr/>
              </p:nvSpPr>
              <p:spPr bwMode="auto">
                <a:xfrm>
                  <a:off x="6085463" y="4978362"/>
                  <a:ext cx="1428215" cy="287060"/>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s-ES" altLang="es-MX" sz="1000" b="1" dirty="0">
                      <a:latin typeface="Montserrat Medium" panose="00000600000000000000" pitchFamily="2" charset="0"/>
                    </a:rPr>
                    <a:t>           4      47.6%                 </a:t>
                  </a:r>
                </a:p>
              </p:txBody>
            </p:sp>
            <p:sp>
              <p:nvSpPr>
                <p:cNvPr id="39" name="Rectangle 35"/>
                <p:cNvSpPr>
                  <a:spLocks noChangeArrowheads="1"/>
                </p:cNvSpPr>
                <p:nvPr/>
              </p:nvSpPr>
              <p:spPr bwMode="auto">
                <a:xfrm>
                  <a:off x="4963232" y="4979426"/>
                  <a:ext cx="1103180" cy="327705"/>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SEDENA</a:t>
                  </a:r>
                  <a:endParaRPr lang="es-ES" altLang="es-MX" sz="1000" b="1" dirty="0">
                    <a:latin typeface="Montserrat Medium" panose="00000600000000000000" pitchFamily="2" charset="0"/>
                  </a:endParaRPr>
                </a:p>
              </p:txBody>
            </p:sp>
            <p:sp>
              <p:nvSpPr>
                <p:cNvPr id="40" name="Rectangle 36"/>
                <p:cNvSpPr>
                  <a:spLocks noChangeArrowheads="1"/>
                </p:cNvSpPr>
                <p:nvPr/>
              </p:nvSpPr>
              <p:spPr bwMode="auto">
                <a:xfrm>
                  <a:off x="6130820" y="4498461"/>
                  <a:ext cx="1399638" cy="395287"/>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s-MX" altLang="es-MX" sz="1000" b="1" dirty="0">
                      <a:latin typeface="Montserrat Medium" panose="00000600000000000000" pitchFamily="2" charset="0"/>
                    </a:rPr>
                    <a:t>          4       5.10%             </a:t>
                  </a:r>
                  <a:endParaRPr lang="es-ES" altLang="es-MX" sz="1000" b="1" dirty="0">
                    <a:latin typeface="Montserrat Medium" panose="00000600000000000000" pitchFamily="2" charset="0"/>
                  </a:endParaRPr>
                </a:p>
              </p:txBody>
            </p:sp>
            <p:sp>
              <p:nvSpPr>
                <p:cNvPr id="41" name="Rectangle 37"/>
                <p:cNvSpPr>
                  <a:spLocks noChangeArrowheads="1"/>
                </p:cNvSpPr>
                <p:nvPr/>
              </p:nvSpPr>
              <p:spPr bwMode="auto">
                <a:xfrm>
                  <a:off x="4903288" y="4530877"/>
                  <a:ext cx="1025143" cy="395287"/>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DIF</a:t>
                  </a:r>
                  <a:endParaRPr lang="es-ES" altLang="es-MX" sz="1000" b="1" dirty="0">
                    <a:latin typeface="Montserrat Medium" panose="00000600000000000000" pitchFamily="2" charset="0"/>
                  </a:endParaRPr>
                </a:p>
              </p:txBody>
            </p:sp>
            <p:sp>
              <p:nvSpPr>
                <p:cNvPr id="42" name="Rectangle 38"/>
                <p:cNvSpPr>
                  <a:spLocks noChangeArrowheads="1"/>
                </p:cNvSpPr>
                <p:nvPr/>
              </p:nvSpPr>
              <p:spPr bwMode="auto">
                <a:xfrm>
                  <a:off x="6140216" y="4100524"/>
                  <a:ext cx="1422111" cy="321181"/>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s-MX" altLang="es-MX" sz="1000" b="1" dirty="0">
                      <a:latin typeface="Montserrat Medium" panose="00000600000000000000" pitchFamily="2" charset="0"/>
                    </a:rPr>
                    <a:t>          3       5.3%                   </a:t>
                  </a:r>
                  <a:endParaRPr lang="es-ES" altLang="es-MX" sz="1000" b="1" dirty="0">
                    <a:latin typeface="Montserrat Medium" panose="00000600000000000000" pitchFamily="2" charset="0"/>
                  </a:endParaRPr>
                </a:p>
              </p:txBody>
            </p:sp>
            <p:sp>
              <p:nvSpPr>
                <p:cNvPr id="43" name="Rectangle 39"/>
                <p:cNvSpPr>
                  <a:spLocks noChangeArrowheads="1"/>
                </p:cNvSpPr>
                <p:nvPr/>
              </p:nvSpPr>
              <p:spPr bwMode="auto">
                <a:xfrm>
                  <a:off x="4423666" y="4084851"/>
                  <a:ext cx="1968500" cy="396874"/>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SEMAR</a:t>
                  </a:r>
                  <a:endParaRPr lang="es-ES" altLang="es-MX" sz="1000" b="1" dirty="0">
                    <a:latin typeface="Montserrat Medium" panose="00000600000000000000" pitchFamily="2" charset="0"/>
                  </a:endParaRPr>
                </a:p>
              </p:txBody>
            </p:sp>
            <p:sp>
              <p:nvSpPr>
                <p:cNvPr id="44" name="Rectangle 42"/>
                <p:cNvSpPr>
                  <a:spLocks noChangeArrowheads="1"/>
                </p:cNvSpPr>
                <p:nvPr/>
              </p:nvSpPr>
              <p:spPr bwMode="auto">
                <a:xfrm>
                  <a:off x="6142533" y="3667544"/>
                  <a:ext cx="1413926" cy="395287"/>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s-MX" altLang="es-MX" sz="1000" b="1" dirty="0">
                      <a:latin typeface="Montserrat Medium" panose="00000600000000000000" pitchFamily="2" charset="0"/>
                    </a:rPr>
                    <a:t>          9       2.70%                  </a:t>
                  </a:r>
                  <a:endParaRPr lang="es-ES" altLang="es-MX" sz="1000" b="1" dirty="0">
                    <a:latin typeface="Montserrat Medium" panose="00000600000000000000" pitchFamily="2" charset="0"/>
                  </a:endParaRPr>
                </a:p>
              </p:txBody>
            </p:sp>
            <p:sp>
              <p:nvSpPr>
                <p:cNvPr id="45" name="Rectangle 43"/>
                <p:cNvSpPr>
                  <a:spLocks noChangeArrowheads="1"/>
                </p:cNvSpPr>
                <p:nvPr/>
              </p:nvSpPr>
              <p:spPr bwMode="auto">
                <a:xfrm>
                  <a:off x="4400920" y="3663254"/>
                  <a:ext cx="1968500" cy="393700"/>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UNIVERSITARIOS</a:t>
                  </a:r>
                  <a:endParaRPr lang="es-ES" altLang="es-MX" sz="1000" b="1" dirty="0">
                    <a:latin typeface="Montserrat Medium" panose="00000600000000000000" pitchFamily="2" charset="0"/>
                  </a:endParaRPr>
                </a:p>
              </p:txBody>
            </p:sp>
            <p:sp>
              <p:nvSpPr>
                <p:cNvPr id="46" name="Rectangle 44"/>
                <p:cNvSpPr>
                  <a:spLocks noChangeArrowheads="1"/>
                </p:cNvSpPr>
                <p:nvPr/>
              </p:nvSpPr>
              <p:spPr bwMode="auto">
                <a:xfrm>
                  <a:off x="6160038" y="3227937"/>
                  <a:ext cx="1409162" cy="395287"/>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s-ES" altLang="es-MX" sz="1000" b="1" dirty="0">
                      <a:latin typeface="Montserrat Medium" panose="00000600000000000000" pitchFamily="2" charset="0"/>
                    </a:rPr>
                    <a:t>          9      69.9%         </a:t>
                  </a:r>
                </a:p>
              </p:txBody>
            </p:sp>
            <p:sp>
              <p:nvSpPr>
                <p:cNvPr id="47" name="Rectangle 45"/>
                <p:cNvSpPr>
                  <a:spLocks noChangeArrowheads="1"/>
                </p:cNvSpPr>
                <p:nvPr/>
              </p:nvSpPr>
              <p:spPr bwMode="auto">
                <a:xfrm>
                  <a:off x="4508746" y="3252985"/>
                  <a:ext cx="1968500" cy="395287"/>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CRUZ ROJA</a:t>
                  </a:r>
                  <a:endParaRPr lang="es-ES" altLang="es-MX" sz="1000" b="1" dirty="0">
                    <a:latin typeface="Montserrat Medium" panose="00000600000000000000" pitchFamily="2" charset="0"/>
                  </a:endParaRPr>
                </a:p>
              </p:txBody>
            </p:sp>
            <p:sp>
              <p:nvSpPr>
                <p:cNvPr id="48" name="Rectangle 46"/>
                <p:cNvSpPr>
                  <a:spLocks noChangeArrowheads="1"/>
                </p:cNvSpPr>
                <p:nvPr/>
              </p:nvSpPr>
              <p:spPr bwMode="auto">
                <a:xfrm>
                  <a:off x="6145750" y="2764471"/>
                  <a:ext cx="1409162" cy="396874"/>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s-MX" altLang="es-MX" sz="1000" b="1" dirty="0">
                      <a:latin typeface="Montserrat Medium" panose="00000600000000000000" pitchFamily="2" charset="0"/>
                    </a:rPr>
                    <a:t>         12     10.1%               </a:t>
                  </a:r>
                  <a:endParaRPr lang="es-ES" altLang="es-MX" sz="1000" b="1" dirty="0">
                    <a:latin typeface="Montserrat Medium" panose="00000600000000000000" pitchFamily="2" charset="0"/>
                  </a:endParaRPr>
                </a:p>
              </p:txBody>
            </p:sp>
            <p:sp>
              <p:nvSpPr>
                <p:cNvPr id="49" name="Rectangle 47"/>
                <p:cNvSpPr>
                  <a:spLocks noChangeArrowheads="1"/>
                </p:cNvSpPr>
                <p:nvPr/>
              </p:nvSpPr>
              <p:spPr bwMode="auto">
                <a:xfrm>
                  <a:off x="4400920" y="2797788"/>
                  <a:ext cx="1968500" cy="396874"/>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PEMEX</a:t>
                  </a:r>
                  <a:endParaRPr lang="es-ES" altLang="es-MX" sz="1000" b="1" dirty="0">
                    <a:latin typeface="Montserrat Medium" panose="00000600000000000000" pitchFamily="2" charset="0"/>
                  </a:endParaRPr>
                </a:p>
              </p:txBody>
            </p:sp>
            <p:sp>
              <p:nvSpPr>
                <p:cNvPr id="50" name="Rectangle 48"/>
                <p:cNvSpPr>
                  <a:spLocks noChangeArrowheads="1"/>
                </p:cNvSpPr>
                <p:nvPr/>
              </p:nvSpPr>
              <p:spPr bwMode="auto">
                <a:xfrm>
                  <a:off x="6093017" y="2362958"/>
                  <a:ext cx="1409162" cy="395287"/>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s-MX" altLang="es-MX" sz="1000" b="1" dirty="0">
                      <a:latin typeface="Montserrat Medium" panose="00000600000000000000" pitchFamily="2" charset="0"/>
                    </a:rPr>
                    <a:t>          30  </a:t>
                  </a:r>
                  <a:r>
                    <a:rPr lang="es-MX" altLang="es-MX" sz="1000" b="1" dirty="0" smtClean="0">
                      <a:latin typeface="Montserrat Medium" panose="00000600000000000000" pitchFamily="2" charset="0"/>
                    </a:rPr>
                    <a:t>   </a:t>
                  </a:r>
                  <a:r>
                    <a:rPr lang="es-MX" altLang="es-MX" sz="1000" b="1" dirty="0">
                      <a:latin typeface="Montserrat Medium" panose="00000600000000000000" pitchFamily="2" charset="0"/>
                    </a:rPr>
                    <a:t>8.0%                     </a:t>
                  </a:r>
                  <a:endParaRPr lang="es-ES" altLang="es-MX" sz="1000" b="1" dirty="0">
                    <a:latin typeface="Montserrat Medium" panose="00000600000000000000" pitchFamily="2" charset="0"/>
                  </a:endParaRPr>
                </a:p>
              </p:txBody>
            </p:sp>
            <p:sp>
              <p:nvSpPr>
                <p:cNvPr id="51" name="Rectangle 49"/>
                <p:cNvSpPr>
                  <a:spLocks noChangeArrowheads="1"/>
                </p:cNvSpPr>
                <p:nvPr/>
              </p:nvSpPr>
              <p:spPr bwMode="auto">
                <a:xfrm>
                  <a:off x="4781065" y="2253336"/>
                  <a:ext cx="1488720" cy="381963"/>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SERV. </a:t>
                  </a:r>
                  <a:endParaRPr lang="es-MX" altLang="es-MX" sz="1000" b="1" dirty="0" smtClean="0">
                    <a:latin typeface="Montserrat Medium" panose="00000600000000000000" pitchFamily="2" charset="0"/>
                  </a:endParaRPr>
                </a:p>
                <a:p>
                  <a:pPr algn="ctr">
                    <a:spcBef>
                      <a:spcPct val="20000"/>
                    </a:spcBef>
                    <a:buFont typeface="Arial" panose="020B0604020202020204" pitchFamily="34" charset="0"/>
                    <a:buNone/>
                  </a:pPr>
                  <a:r>
                    <a:rPr lang="es-MX" altLang="es-MX" sz="1000" b="1" dirty="0" smtClean="0">
                      <a:latin typeface="Montserrat Medium" panose="00000600000000000000" pitchFamily="2" charset="0"/>
                    </a:rPr>
                    <a:t>MED </a:t>
                  </a:r>
                  <a:r>
                    <a:rPr lang="es-MX" altLang="es-MX" sz="1000" b="1" dirty="0">
                      <a:latin typeface="Montserrat Medium" panose="00000600000000000000" pitchFamily="2" charset="0"/>
                    </a:rPr>
                    <a:t>ENT.</a:t>
                  </a:r>
                  <a:endParaRPr lang="es-ES" altLang="es-MX" sz="1000" b="1" dirty="0">
                    <a:latin typeface="Montserrat Medium" panose="00000600000000000000" pitchFamily="2" charset="0"/>
                  </a:endParaRPr>
                </a:p>
              </p:txBody>
            </p:sp>
            <p:sp>
              <p:nvSpPr>
                <p:cNvPr id="52" name="Rectangle 50"/>
                <p:cNvSpPr>
                  <a:spLocks noChangeArrowheads="1"/>
                </p:cNvSpPr>
                <p:nvPr/>
              </p:nvSpPr>
              <p:spPr bwMode="auto">
                <a:xfrm>
                  <a:off x="6122580" y="1908730"/>
                  <a:ext cx="1428214" cy="392112"/>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s-MX" altLang="es-MX" sz="1000" b="1" dirty="0">
                      <a:latin typeface="Montserrat Medium" panose="00000600000000000000" pitchFamily="2" charset="0"/>
                    </a:rPr>
                    <a:t>       281      7.5%                      </a:t>
                  </a:r>
                  <a:endParaRPr lang="es-ES" altLang="es-MX" sz="1000" b="1" dirty="0">
                    <a:latin typeface="Montserrat Medium" panose="00000600000000000000" pitchFamily="2" charset="0"/>
                  </a:endParaRPr>
                </a:p>
              </p:txBody>
            </p:sp>
            <p:sp>
              <p:nvSpPr>
                <p:cNvPr id="53" name="Rectangle 51"/>
                <p:cNvSpPr>
                  <a:spLocks noChangeArrowheads="1"/>
                </p:cNvSpPr>
                <p:nvPr/>
              </p:nvSpPr>
              <p:spPr bwMode="auto">
                <a:xfrm>
                  <a:off x="4400920" y="1909582"/>
                  <a:ext cx="1968500" cy="392112"/>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latin typeface="Montserrat Medium" panose="00000600000000000000" pitchFamily="2" charset="0"/>
                    </a:rPr>
                    <a:t>PRIVADOS</a:t>
                  </a:r>
                  <a:endParaRPr lang="es-ES" altLang="es-MX" sz="1000" b="1" dirty="0">
                    <a:latin typeface="Montserrat Medium" panose="00000600000000000000" pitchFamily="2" charset="0"/>
                  </a:endParaRPr>
                </a:p>
              </p:txBody>
            </p:sp>
            <p:sp>
              <p:nvSpPr>
                <p:cNvPr id="54" name="Rectangle 52"/>
                <p:cNvSpPr>
                  <a:spLocks noChangeArrowheads="1"/>
                </p:cNvSpPr>
                <p:nvPr/>
              </p:nvSpPr>
              <p:spPr bwMode="auto">
                <a:xfrm>
                  <a:off x="6126700" y="1481138"/>
                  <a:ext cx="1675864" cy="396875"/>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s-MX" altLang="es-MX" sz="1000" b="1" dirty="0">
                      <a:solidFill>
                        <a:srgbClr val="800000"/>
                      </a:solidFill>
                      <a:latin typeface="Montserrat Medium" panose="00000600000000000000" pitchFamily="2" charset="0"/>
                    </a:rPr>
                    <a:t>B.S. / % ALTRUISTAS      </a:t>
                  </a:r>
                  <a:endParaRPr lang="es-ES" altLang="es-MX" sz="1000" b="1" dirty="0">
                    <a:solidFill>
                      <a:srgbClr val="800000"/>
                    </a:solidFill>
                    <a:latin typeface="Montserrat Medium" panose="00000600000000000000" pitchFamily="2" charset="0"/>
                  </a:endParaRPr>
                </a:p>
              </p:txBody>
            </p:sp>
            <p:sp>
              <p:nvSpPr>
                <p:cNvPr id="55" name="Rectangle 53"/>
                <p:cNvSpPr>
                  <a:spLocks noChangeArrowheads="1"/>
                </p:cNvSpPr>
                <p:nvPr/>
              </p:nvSpPr>
              <p:spPr bwMode="auto">
                <a:xfrm>
                  <a:off x="4176560" y="1489001"/>
                  <a:ext cx="1968500" cy="396874"/>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s-MX" altLang="es-MX" sz="1000" b="1" dirty="0">
                      <a:solidFill>
                        <a:srgbClr val="800000"/>
                      </a:solidFill>
                      <a:latin typeface="Montserrat Medium" panose="00000600000000000000" pitchFamily="2" charset="0"/>
                    </a:rPr>
                    <a:t>INSTITUCIÓN</a:t>
                  </a:r>
                  <a:endParaRPr lang="es-ES" altLang="es-MX" sz="1000" b="1" dirty="0">
                    <a:solidFill>
                      <a:srgbClr val="800000"/>
                    </a:solidFill>
                    <a:latin typeface="Montserrat Medium" panose="00000600000000000000" pitchFamily="2" charset="0"/>
                  </a:endParaRPr>
                </a:p>
              </p:txBody>
            </p:sp>
            <p:sp>
              <p:nvSpPr>
                <p:cNvPr id="56" name="Line 54"/>
                <p:cNvSpPr>
                  <a:spLocks noChangeShapeType="1"/>
                </p:cNvSpPr>
                <p:nvPr/>
              </p:nvSpPr>
              <p:spPr bwMode="auto">
                <a:xfrm>
                  <a:off x="4205115" y="1476374"/>
                  <a:ext cx="3582289" cy="5843"/>
                </a:xfrm>
                <a:prstGeom prst="line">
                  <a:avLst/>
                </a:prstGeom>
                <a:noFill/>
                <a:ln w="28575" cap="sq">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57" name="Line 55"/>
                <p:cNvSpPr>
                  <a:spLocks noChangeShapeType="1"/>
                </p:cNvSpPr>
                <p:nvPr/>
              </p:nvSpPr>
              <p:spPr bwMode="auto">
                <a:xfrm>
                  <a:off x="4222054" y="1881186"/>
                  <a:ext cx="3580509" cy="1991"/>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58" name="Line 56"/>
                <p:cNvSpPr>
                  <a:spLocks noChangeShapeType="1"/>
                </p:cNvSpPr>
                <p:nvPr/>
              </p:nvSpPr>
              <p:spPr bwMode="auto">
                <a:xfrm>
                  <a:off x="4203005" y="2308436"/>
                  <a:ext cx="3599558" cy="9536"/>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59" name="Line 57"/>
                <p:cNvSpPr>
                  <a:spLocks noChangeShapeType="1"/>
                </p:cNvSpPr>
                <p:nvPr/>
              </p:nvSpPr>
              <p:spPr bwMode="auto">
                <a:xfrm>
                  <a:off x="4222052" y="2740533"/>
                  <a:ext cx="3580511" cy="2653"/>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60" name="Line 58"/>
                <p:cNvSpPr>
                  <a:spLocks noChangeShapeType="1"/>
                </p:cNvSpPr>
                <p:nvPr/>
              </p:nvSpPr>
              <p:spPr bwMode="auto">
                <a:xfrm>
                  <a:off x="4231580" y="3198476"/>
                  <a:ext cx="3555825" cy="4894"/>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61" name="Line 59"/>
                <p:cNvSpPr>
                  <a:spLocks noChangeShapeType="1"/>
                </p:cNvSpPr>
                <p:nvPr/>
              </p:nvSpPr>
              <p:spPr bwMode="auto">
                <a:xfrm>
                  <a:off x="4231578" y="3641138"/>
                  <a:ext cx="3555825" cy="16236"/>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62" name="Line 60"/>
                <p:cNvSpPr>
                  <a:spLocks noChangeShapeType="1"/>
                </p:cNvSpPr>
                <p:nvPr/>
              </p:nvSpPr>
              <p:spPr bwMode="auto">
                <a:xfrm>
                  <a:off x="4203005" y="4066661"/>
                  <a:ext cx="3580510" cy="10252"/>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63" name="Line 61"/>
                <p:cNvSpPr>
                  <a:spLocks noChangeShapeType="1"/>
                </p:cNvSpPr>
                <p:nvPr/>
              </p:nvSpPr>
              <p:spPr bwMode="auto">
                <a:xfrm>
                  <a:off x="4219941" y="4473789"/>
                  <a:ext cx="3563574" cy="12727"/>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64" name="Line 62"/>
                <p:cNvSpPr>
                  <a:spLocks noChangeShapeType="1"/>
                </p:cNvSpPr>
                <p:nvPr/>
              </p:nvSpPr>
              <p:spPr bwMode="auto">
                <a:xfrm>
                  <a:off x="4220261" y="4905478"/>
                  <a:ext cx="3582302" cy="9139"/>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65" name="Line 63"/>
                <p:cNvSpPr>
                  <a:spLocks noChangeShapeType="1"/>
                </p:cNvSpPr>
                <p:nvPr/>
              </p:nvSpPr>
              <p:spPr bwMode="auto">
                <a:xfrm flipV="1">
                  <a:off x="4203005" y="5314929"/>
                  <a:ext cx="3614720" cy="2422"/>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66" name="Line 65"/>
                <p:cNvSpPr>
                  <a:spLocks noChangeShapeType="1"/>
                </p:cNvSpPr>
                <p:nvPr/>
              </p:nvSpPr>
              <p:spPr bwMode="auto">
                <a:xfrm flipV="1">
                  <a:off x="4391025" y="6029248"/>
                  <a:ext cx="3411538" cy="1664"/>
                </a:xfrm>
                <a:prstGeom prst="line">
                  <a:avLst/>
                </a:prstGeom>
                <a:noFill/>
                <a:ln w="28575" cap="sq">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67" name="Line 66"/>
                <p:cNvSpPr>
                  <a:spLocks noChangeShapeType="1"/>
                </p:cNvSpPr>
                <p:nvPr/>
              </p:nvSpPr>
              <p:spPr bwMode="auto">
                <a:xfrm flipH="1">
                  <a:off x="4205115" y="1496799"/>
                  <a:ext cx="7413" cy="4505676"/>
                </a:xfrm>
                <a:prstGeom prst="line">
                  <a:avLst/>
                </a:prstGeom>
                <a:noFill/>
                <a:ln w="28575" cap="sq">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68" name="Line 67"/>
                <p:cNvSpPr>
                  <a:spLocks noChangeShapeType="1"/>
                </p:cNvSpPr>
                <p:nvPr/>
              </p:nvSpPr>
              <p:spPr bwMode="auto">
                <a:xfrm>
                  <a:off x="6082686" y="1478623"/>
                  <a:ext cx="0" cy="4549775"/>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69" name="Line 68"/>
                <p:cNvSpPr>
                  <a:spLocks noChangeShapeType="1"/>
                </p:cNvSpPr>
                <p:nvPr/>
              </p:nvSpPr>
              <p:spPr bwMode="auto">
                <a:xfrm>
                  <a:off x="7802564" y="1489954"/>
                  <a:ext cx="0" cy="4549775"/>
                </a:xfrm>
                <a:prstGeom prst="line">
                  <a:avLst/>
                </a:prstGeom>
                <a:noFill/>
                <a:ln w="28575" cap="sq">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sp>
              <p:nvSpPr>
                <p:cNvPr id="70" name="Text Box 2"/>
                <p:cNvSpPr txBox="1">
                  <a:spLocks noChangeArrowheads="1"/>
                </p:cNvSpPr>
                <p:nvPr/>
              </p:nvSpPr>
              <p:spPr bwMode="auto">
                <a:xfrm>
                  <a:off x="304804" y="6172201"/>
                  <a:ext cx="3240549" cy="28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MX" sz="1000" dirty="0">
                      <a:solidFill>
                        <a:srgbClr val="800000"/>
                      </a:solidFill>
                      <a:latin typeface="Montserrat Medium" panose="00000600000000000000" pitchFamily="2" charset="0"/>
                      <a:ea typeface="MS PGothic" panose="020B0600070205080204" pitchFamily="34" charset="-128"/>
                    </a:rPr>
                    <a:t>Fuente: Padrón de establecimientos CNTS</a:t>
                  </a:r>
                </a:p>
              </p:txBody>
            </p:sp>
          </p:grpSp>
          <p:pic>
            <p:nvPicPr>
              <p:cNvPr id="20" name="Imagen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973" y="4819298"/>
                <a:ext cx="1035101" cy="36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Line 26"/>
            <p:cNvSpPr>
              <a:spLocks noChangeShapeType="1"/>
            </p:cNvSpPr>
            <p:nvPr/>
          </p:nvSpPr>
          <p:spPr bwMode="auto">
            <a:xfrm flipV="1">
              <a:off x="1333503" y="5157122"/>
              <a:ext cx="3369710" cy="18337"/>
            </a:xfrm>
            <a:prstGeom prst="line">
              <a:avLst/>
            </a:prstGeom>
            <a:noFill/>
            <a:ln w="127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000">
                <a:latin typeface="Montserrat Medium" panose="00000600000000000000" pitchFamily="2" charset="0"/>
              </a:endParaRPr>
            </a:p>
          </p:txBody>
        </p:sp>
        <p:pic>
          <p:nvPicPr>
            <p:cNvPr id="9" name="Imagen 8"/>
            <p:cNvPicPr>
              <a:picLocks noChangeAspect="1"/>
            </p:cNvPicPr>
            <p:nvPr/>
          </p:nvPicPr>
          <p:blipFill>
            <a:blip r:embed="rId5"/>
            <a:stretch>
              <a:fillRect/>
            </a:stretch>
          </p:blipFill>
          <p:spPr>
            <a:xfrm>
              <a:off x="4894797" y="2619502"/>
              <a:ext cx="136789" cy="205558"/>
            </a:xfrm>
            <a:prstGeom prst="rect">
              <a:avLst/>
            </a:prstGeom>
          </p:spPr>
        </p:pic>
        <p:pic>
          <p:nvPicPr>
            <p:cNvPr id="10" name="Imagen 9"/>
            <p:cNvPicPr>
              <a:picLocks noChangeAspect="1"/>
            </p:cNvPicPr>
            <p:nvPr/>
          </p:nvPicPr>
          <p:blipFill>
            <a:blip r:embed="rId5"/>
            <a:stretch>
              <a:fillRect/>
            </a:stretch>
          </p:blipFill>
          <p:spPr>
            <a:xfrm>
              <a:off x="5055164" y="2592874"/>
              <a:ext cx="82250" cy="123600"/>
            </a:xfrm>
            <a:prstGeom prst="rect">
              <a:avLst/>
            </a:prstGeom>
          </p:spPr>
        </p:pic>
        <p:pic>
          <p:nvPicPr>
            <p:cNvPr id="12" name="Imagen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56088" y="4008867"/>
              <a:ext cx="318921" cy="251425"/>
            </a:xfrm>
            <a:prstGeom prst="rect">
              <a:avLst/>
            </a:prstGeom>
          </p:spPr>
        </p:pic>
        <p:pic>
          <p:nvPicPr>
            <p:cNvPr id="13" name="Picture 20" descr="Resultado de imagen para CRUZ ROJA MEXICA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4284" y="3666599"/>
              <a:ext cx="692604" cy="264073"/>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Resultado de imagen para logo pemex"/>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834637" y="3285219"/>
              <a:ext cx="375355" cy="2413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descr="Resultado de imagen para logo d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87865" y="4754884"/>
              <a:ext cx="525442" cy="183787"/>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rotWithShape="1">
            <a:blip r:embed="rId10"/>
            <a:srcRect l="5312" t="26547" r="4688" b="28371"/>
            <a:stretch/>
          </p:blipFill>
          <p:spPr>
            <a:xfrm>
              <a:off x="4776222" y="5086356"/>
              <a:ext cx="720666" cy="216450"/>
            </a:xfrm>
            <a:prstGeom prst="rect">
              <a:avLst/>
            </a:prstGeom>
          </p:spPr>
        </p:pic>
        <p:pic>
          <p:nvPicPr>
            <p:cNvPr id="17" name="Imagen 16" descr="Resultado de imagen para LOGO IMS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98661" y="5219997"/>
              <a:ext cx="566886" cy="29252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descr="Resultado de imagen para LOGO ISSST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3308" y="5588966"/>
              <a:ext cx="452263" cy="305583"/>
            </a:xfrm>
            <a:prstGeom prst="rect">
              <a:avLst/>
            </a:prstGeom>
            <a:noFill/>
            <a:extLst>
              <a:ext uri="{909E8E84-426E-40DD-AFC4-6F175D3DCCD1}">
                <a14:hiddenFill xmlns:a14="http://schemas.microsoft.com/office/drawing/2010/main">
                  <a:solidFill>
                    <a:srgbClr val="FFFFFF"/>
                  </a:solidFill>
                </a14:hiddenFill>
              </a:ext>
            </a:extLst>
          </p:spPr>
        </p:pic>
      </p:grpSp>
      <p:sp>
        <p:nvSpPr>
          <p:cNvPr id="71" name="Text Box 16"/>
          <p:cNvSpPr txBox="1">
            <a:spLocks noChangeArrowheads="1"/>
          </p:cNvSpPr>
          <p:nvPr/>
        </p:nvSpPr>
        <p:spPr bwMode="auto">
          <a:xfrm>
            <a:off x="287092" y="762553"/>
            <a:ext cx="86582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MX" altLang="es-MX" sz="1600" b="1" dirty="0">
                <a:solidFill>
                  <a:srgbClr val="A50021"/>
                </a:solidFill>
                <a:latin typeface="Montserrat Medium" panose="00000600000000000000" pitchFamily="2" charset="0"/>
                <a:cs typeface="+mn-cs"/>
              </a:rPr>
              <a:t>BANCOS DE SANGRE REGISTRADOS EN LA SECRETARIA DE SALUD: 583</a:t>
            </a:r>
          </a:p>
          <a:p>
            <a:pPr algn="ctr"/>
            <a:r>
              <a:rPr lang="es-MX" altLang="es-MX" sz="1600" b="1" dirty="0">
                <a:solidFill>
                  <a:srgbClr val="A50021"/>
                </a:solidFill>
                <a:latin typeface="Montserrat Medium" panose="00000600000000000000" pitchFamily="2" charset="0"/>
                <a:cs typeface="+mn-cs"/>
              </a:rPr>
              <a:t> 2017</a:t>
            </a:r>
          </a:p>
        </p:txBody>
      </p:sp>
      <p:pic>
        <p:nvPicPr>
          <p:cNvPr id="2050" name="Picture 2" descr="Resultado de imagen para gobierno del estado de mexic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0790" y="2902777"/>
            <a:ext cx="828000" cy="215910"/>
          </a:xfrm>
          <a:prstGeom prst="rect">
            <a:avLst/>
          </a:prstGeom>
          <a:noFill/>
          <a:extLst>
            <a:ext uri="{909E8E84-426E-40DD-AFC4-6F175D3DCCD1}">
              <a14:hiddenFill xmlns:a14="http://schemas.microsoft.com/office/drawing/2010/main">
                <a:solidFill>
                  <a:srgbClr val="FFFFFF"/>
                </a:solidFill>
              </a14:hiddenFill>
            </a:ext>
          </a:extLst>
        </p:spPr>
      </p:pic>
      <p:sp>
        <p:nvSpPr>
          <p:cNvPr id="73" name="Rectángulo 69"/>
          <p:cNvSpPr>
            <a:spLocks noChangeArrowheads="1"/>
          </p:cNvSpPr>
          <p:nvPr/>
        </p:nvSpPr>
        <p:spPr bwMode="auto">
          <a:xfrm>
            <a:off x="3839037" y="5855972"/>
            <a:ext cx="4675188" cy="6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spcAft>
                <a:spcPts val="800"/>
              </a:spcAft>
            </a:pPr>
            <a:r>
              <a:rPr lang="es-MX" altLang="es-MX" sz="1400" b="1" dirty="0">
                <a:ea typeface="Calibri" panose="020F0502020204030204" pitchFamily="34" charset="0"/>
                <a:cs typeface="Times New Roman" panose="02020603050405020304" pitchFamily="18" charset="0"/>
              </a:rPr>
              <a:t>2,394,836 unidades de sangre captadas</a:t>
            </a:r>
          </a:p>
          <a:p>
            <a:pPr algn="ctr">
              <a:spcAft>
                <a:spcPts val="800"/>
              </a:spcAft>
            </a:pPr>
            <a:r>
              <a:rPr lang="es-MX" altLang="es-MX" sz="1400" b="1" dirty="0">
                <a:ea typeface="Calibri" panose="020F0502020204030204" pitchFamily="34" charset="0"/>
                <a:cs typeface="Times New Roman" panose="02020603050405020304" pitchFamily="18" charset="0"/>
              </a:rPr>
              <a:t>5.19 %  donación altruista.</a:t>
            </a:r>
          </a:p>
        </p:txBody>
      </p:sp>
      <p:sp>
        <p:nvSpPr>
          <p:cNvPr id="74" name="Rectangle 35"/>
          <p:cNvSpPr>
            <a:spLocks noChangeArrowheads="1"/>
          </p:cNvSpPr>
          <p:nvPr/>
        </p:nvSpPr>
        <p:spPr bwMode="auto">
          <a:xfrm>
            <a:off x="5185742" y="5262791"/>
            <a:ext cx="1104900" cy="269875"/>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defRPr/>
            </a:pPr>
            <a:r>
              <a:rPr lang="es-MX" altLang="es-MX" sz="1050" b="1" dirty="0">
                <a:latin typeface="Calibri" panose="020F0502020204030204" pitchFamily="34" charset="0"/>
              </a:rPr>
              <a:t>B.S. CON MANEJO DE CPH</a:t>
            </a:r>
            <a:endParaRPr lang="es-ES" altLang="es-MX" sz="1050" b="1" dirty="0">
              <a:latin typeface="Calibri" panose="020F0502020204030204" pitchFamily="34" charset="0"/>
            </a:endParaRPr>
          </a:p>
        </p:txBody>
      </p:sp>
      <p:sp>
        <p:nvSpPr>
          <p:cNvPr id="75" name="Rectangle 35"/>
          <p:cNvSpPr>
            <a:spLocks noChangeArrowheads="1"/>
          </p:cNvSpPr>
          <p:nvPr/>
        </p:nvSpPr>
        <p:spPr bwMode="auto">
          <a:xfrm>
            <a:off x="6717107" y="5323600"/>
            <a:ext cx="954087" cy="271462"/>
          </a:xfrm>
          <a:prstGeom prst="rect">
            <a:avLst/>
          </a:prstGeom>
          <a:noFill/>
          <a:ln>
            <a:noFill/>
          </a:ln>
          <a:effectLst/>
          <a:extLst>
            <a:ext uri="{909E8E84-426E-40DD-AFC4-6F175D3DCCD1}">
              <a14:hiddenFill xmlns:a14="http://schemas.microsoft.com/office/drawing/2010/main">
                <a:gradFill rotWithShape="0">
                  <a:gsLst>
                    <a:gs pos="0">
                      <a:srgbClr val="800000"/>
                    </a:gs>
                    <a:gs pos="100000">
                      <a:srgbClr val="C60000"/>
                    </a:gs>
                  </a:gsLst>
                  <a:lin ang="5400000" scaled="1"/>
                </a:gradFill>
              </a14:hiddenFill>
            </a:ext>
            <a:ext uri="{91240B29-F687-4F45-9708-019B960494DF}">
              <a14:hiddenLine xmlns:a14="http://schemas.microsoft.com/office/drawing/2010/main" w="3175">
                <a:solidFill>
                  <a:srgbClr val="00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defRPr/>
            </a:pPr>
            <a:r>
              <a:rPr lang="es-MX" altLang="es-MX" sz="1050" b="1" dirty="0">
                <a:latin typeface="Calibri" panose="020F0502020204030204" pitchFamily="34" charset="0"/>
              </a:rPr>
              <a:t>81</a:t>
            </a:r>
            <a:endParaRPr lang="es-ES" altLang="es-MX" sz="1050" b="1" dirty="0">
              <a:latin typeface="Calibri" panose="020F0502020204030204" pitchFamily="34" charset="0"/>
            </a:endParaRPr>
          </a:p>
        </p:txBody>
      </p:sp>
    </p:spTree>
    <p:extLst>
      <p:ext uri="{BB962C8B-B14F-4D97-AF65-F5344CB8AC3E}">
        <p14:creationId xmlns:p14="http://schemas.microsoft.com/office/powerpoint/2010/main" val="1908275399"/>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feria comercial">
  <a:themeElements>
    <a:clrScheme name="Personalizado 15">
      <a:dk1>
        <a:srgbClr val="000000"/>
      </a:dk1>
      <a:lt1>
        <a:srgbClr val="FFFFFF"/>
      </a:lt1>
      <a:dk2>
        <a:srgbClr val="004CBF"/>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feria comercial">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eria comercial">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3.xml><?xml version="1.0" encoding="utf-8"?>
<a:theme xmlns:a="http://schemas.openxmlformats.org/drawingml/2006/main" name="1_Sala de reuniones Ion">
  <a:themeElements>
    <a:clrScheme name="Sala de reuniones 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a de reuniones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de reuniones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B8502691-933B-45FE-8764-BA278511EF27}"/>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3316</TotalTime>
  <Words>1567</Words>
  <Application>Microsoft Office PowerPoint</Application>
  <PresentationFormat>Presentación en pantalla (4:3)</PresentationFormat>
  <Paragraphs>272</Paragraphs>
  <Slides>32</Slides>
  <Notes>2</Notes>
  <HiddenSlides>0</HiddenSlides>
  <MMClips>0</MMClips>
  <ScaleCrop>false</ScaleCrop>
  <HeadingPairs>
    <vt:vector size="4" baseType="variant">
      <vt:variant>
        <vt:lpstr>Tema</vt:lpstr>
      </vt:variant>
      <vt:variant>
        <vt:i4>3</vt:i4>
      </vt:variant>
      <vt:variant>
        <vt:lpstr>Títulos de diapositiva</vt:lpstr>
      </vt:variant>
      <vt:variant>
        <vt:i4>32</vt:i4>
      </vt:variant>
    </vt:vector>
  </HeadingPairs>
  <TitlesOfParts>
    <vt:vector size="35" baseType="lpstr">
      <vt:lpstr>Diseño personalizado</vt:lpstr>
      <vt:lpstr>feria comercial</vt:lpstr>
      <vt:lpstr>1_Sala de reuniones Ion</vt:lpstr>
      <vt:lpstr>Presentación de PowerPoint</vt:lpstr>
      <vt:lpstr>Antecedentes históricos</vt:lpstr>
      <vt:lpstr>Presentación de PowerPoint</vt:lpstr>
      <vt:lpstr>Presentación de PowerPoint</vt:lpstr>
      <vt:lpstr>Presentación de PowerPoint</vt:lpstr>
      <vt:lpstr>Presentación de PowerPoint</vt:lpstr>
      <vt:lpstr> En los últimos 20 años la seguridad del paciente ha emergido como el reto más importante de las Instituciones de Salud</vt:lpstr>
      <vt:lpstr>Presentación de PowerPoint</vt:lpstr>
      <vt:lpstr>Presentación de PowerPoint</vt:lpstr>
      <vt:lpstr>Presentación de PowerPoint</vt:lpstr>
      <vt:lpstr>Presentación de PowerPoint</vt:lpstr>
      <vt:lpstr>Presentación de PowerPoint</vt:lpstr>
      <vt:lpstr>ANTECEDENTES DE FACTORES DE RIESGO:   - PRÁCTICAS SEXUALES  - TATUAJES  - PIERCING  - VACUNAS  - DROGAS  - ZONAS ENDÉMICAS </vt:lpstr>
      <vt:lpstr>Presentación de PowerPoint</vt:lpstr>
      <vt:lpstr>TRANSMISIÓN DE INFECCIONES POR TRANSFUSIÓN</vt:lpstr>
      <vt:lpstr>Presentación de PowerPoint</vt:lpstr>
      <vt:lpstr>Presentación de PowerPoint</vt:lpstr>
      <vt:lpstr>Presentación de PowerPoint</vt:lpstr>
      <vt:lpstr>RIESGO EN LA TOMA DE MUESTRA</vt:lpstr>
      <vt:lpstr>Presentación de PowerPoint</vt:lpstr>
      <vt:lpstr>Presentación de PowerPoint</vt:lpstr>
      <vt:lpstr>Presentación de PowerPoint</vt:lpstr>
      <vt:lpstr>OTRAS CAUSAS FRECUENTES DE ERROR ASOCIADO A REACCIONES TRANSFUSIONALES</vt:lpstr>
      <vt:lpstr>ACCIONES ANTE UNA REACCION TRANSFUSIONAL:  1 . SUSPENDER LA TRANSFUSIÓN  2. VERIFICAR DATOS (NOMBRE, No. DE CAMA, GRUPO SANGUÍNEO,INDICACION, ETC)  3. CONSIGNAR EN EL EXPEDIENTE CLÍNICONOTA  4. ENVIAR EL RESTO DE LA BOLSA DE HEMOCOMPONENTE Y NUEVA MUESTRA DEL PACIENTE AL BANCO DE SANGRE </vt:lpstr>
      <vt:lpstr>5. REVISAR SOLICITUD Y DOCUMENTOS DE LA BOLSA DEL HEMOCOMPONENTE Y LOS DATOS DEL DONADOR.  6.  REPETIR EL GRUPO SANGUÍNEO  EN  LA MUESTRA DEL CONCENTRADO ERITROCITARIO   7. REPETIR EL GRUPO SANGUÍNEO EN LA MUESTRA DEL PACIENTE  8. REALIZAR NUEVAMENTE LA PRUEBA DE COMPATIBILIDAD SANGUINEA  9. REPORTAR LOS RESULTADOS</vt:lpstr>
      <vt:lpstr>COMITÉ DE MEDICINA TRANSFUSIONAL</vt:lpstr>
      <vt:lpstr>ESTRUCTURA</vt:lpstr>
      <vt:lpstr>Preguntas Básicas a formular en el Comité</vt:lpstr>
      <vt:lpstr>Preguntas Básicas a formular en el Comité</vt:lpstr>
      <vt:lpstr>Presentación de PowerPoint</vt:lpstr>
      <vt:lpstr>INDICADORES DE FUNCIONAMIENTO DEL COMITÉ</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Marcela Camacho González</dc:creator>
  <cp:lastModifiedBy>Ma. Elena</cp:lastModifiedBy>
  <cp:revision>187</cp:revision>
  <cp:lastPrinted>2017-05-09T21:39:59Z</cp:lastPrinted>
  <dcterms:created xsi:type="dcterms:W3CDTF">2015-08-10T19:32:31Z</dcterms:created>
  <dcterms:modified xsi:type="dcterms:W3CDTF">2019-06-12T18:11:10Z</dcterms:modified>
</cp:coreProperties>
</file>