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5" r:id="rId5"/>
    <p:sldId id="274" r:id="rId6"/>
    <p:sldId id="267" r:id="rId7"/>
    <p:sldId id="271" r:id="rId8"/>
    <p:sldId id="269" r:id="rId9"/>
    <p:sldId id="273" r:id="rId10"/>
    <p:sldId id="272" r:id="rId11"/>
    <p:sldId id="268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10" autoAdjust="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42CCE8-9617-45FE-9616-8D1535EE1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932F45B-AFE2-4673-9141-DB45C466E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2F6D03-8F44-49E6-9430-7D90209C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68C9EE-FB02-49B5-85BA-FA4CEBA2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FC40C3-F014-4DA0-AF39-A460EE39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62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A9621F-B3E6-40CB-80C3-A720BE7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AC953F5-B38E-4318-A05A-62D416076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FED27F-19C6-49F2-84B1-FE057235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76A8BD-8A7D-43D6-8743-F92D9B72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6176A8-FC93-49BB-8DC3-781E9B72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0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FC275B4-36BD-4625-A8AB-6661BE4A3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8605088-0A1B-4BA3-AEAF-DE43B10A7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66358C-E105-45B2-82CA-DE6D4275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FC1536-B9D2-4447-BB7B-06FBE803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EB426C-78B5-43D9-A249-C73BA71F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321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862C55-67EF-45FA-ABD3-DCB5A96E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131CB8-09CE-4E42-B5BB-AD0002310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4C11CE-EF55-46E3-B2AF-B5FD07E0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13DBF5-C277-41FD-8722-647ED9BB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6ED1BB-1731-441E-AE3E-EE2BA15E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395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AADCB4-D897-4513-A6E8-1CC93E84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8DE77A-FF7D-41C5-9D34-E33AD33F7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F4CA1F-EA44-4E24-897B-3A576BDC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773913-AF4F-48DC-9814-D3F4384F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62BDDB-B69D-4294-B72D-D67ECB92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48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937F2E-F613-4E18-A7C1-5D3D1D45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0098D1-BA35-4B1D-B0B2-FA181EFF4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822F38D-B50C-494B-8AEC-51C97E81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019415-EC77-4CAF-910C-25D01829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42C0C1-DAE2-4153-BCBD-C2DC4C4A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77FA6B-C969-4AD6-A4C3-53C3B3F5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29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BCB327-9DCA-48AF-A016-F5EB49C4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088FA9-AC09-4271-A5D4-D0325E51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FC85D1C-8D91-4465-848F-5FB8AFDAC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CA8461D-8957-4463-81AF-C0F9DA79C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AF2E0D6-8500-44DF-80F0-E2DD8ED7C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57F7FBD-9418-4665-BFD3-995560EB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3C18818-A56A-4B12-A1D2-8E2F479F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6E5AF2B-8EF9-4544-8F72-6FCC8E21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12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E02E64-3D32-48BE-A0E7-6F8C6AA1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F70130-EF9C-413C-9BDD-983E4545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76087DE-254F-44C2-A0FE-91278DE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EAA0E0B-5DC4-4E7F-89D9-1BD941E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85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7C58D0E-589E-4EA9-89A5-67FCE061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4BCDCC3-04E3-4363-ADD8-46E1D015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5F515C-DACC-454E-A771-1FE4A841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72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88350A-A050-4841-A3AA-B0581245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07EA4E-F987-480B-ABA3-19E3D154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6549AC5-B899-4A25-B608-38B256CA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2D51E4E-DBBC-427F-A273-486C8B8A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756969B-8943-4EA7-B34F-0669BBD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0C1F441-6AA7-475B-9A32-9697BFD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7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589861-C165-4C89-9BA2-E76C9C6F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FB7EFF2-8790-4FB9-A639-DE0845644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9711C67-A5D5-4BCB-B527-835B6B356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56F3F2C-8E24-4FF3-ADCD-38867B9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7535EBD-5E64-4135-BFB6-7A01C32A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F3595B-955B-4705-957D-A8716DD7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13D55D2-1BCE-4242-BABE-C7ED3458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D0017D-17D5-4BF2-A901-4A909BCE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81196F-0C94-4920-94C8-55D79D803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4B68-2510-4E72-80C7-CE8D401AE4A7}" type="datetimeFigureOut">
              <a:rPr lang="es-MX" smtClean="0"/>
              <a:t>31/10/2019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25FEF8-3071-416B-A4C9-8B37F7915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619685-B2CA-4CD9-98A8-1F0612685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58C5-F546-4034-86A2-5D4A989F1C09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16"/>
            <a:ext cx="12192001" cy="8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0"/>
            <a:ext cx="12196573" cy="68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D6EE51-EF5E-4306-A815-4EFADD09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86" y="1322359"/>
            <a:ext cx="11324491" cy="5005878"/>
          </a:xfrm>
        </p:spPr>
        <p:txBody>
          <a:bodyPr>
            <a:normAutofit/>
          </a:bodyPr>
          <a:lstStyle/>
          <a:p>
            <a:pPr lvl="1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s-MX" sz="1800" b="1" dirty="0">
              <a:solidFill>
                <a:schemeClr val="tx1"/>
              </a:solidFill>
            </a:endParaRPr>
          </a:p>
          <a:p>
            <a:endParaRPr lang="es-MX" sz="1800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/>
          </a:p>
          <a:p>
            <a:endParaRPr lang="es-MX" dirty="0"/>
          </a:p>
        </p:txBody>
      </p:sp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xmlns="" id="{A88FC560-CE9A-457B-927B-AFF23C861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68022"/>
              </p:ext>
            </p:extLst>
          </p:nvPr>
        </p:nvGraphicFramePr>
        <p:xfrm>
          <a:off x="374893" y="2120041"/>
          <a:ext cx="11324492" cy="4341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1123">
                  <a:extLst>
                    <a:ext uri="{9D8B030D-6E8A-4147-A177-3AD203B41FA5}">
                      <a16:colId xmlns:a16="http://schemas.microsoft.com/office/drawing/2014/main" xmlns="" val="1523724738"/>
                    </a:ext>
                  </a:extLst>
                </a:gridCol>
                <a:gridCol w="2831123">
                  <a:extLst>
                    <a:ext uri="{9D8B030D-6E8A-4147-A177-3AD203B41FA5}">
                      <a16:colId xmlns:a16="http://schemas.microsoft.com/office/drawing/2014/main" xmlns="" val="752316711"/>
                    </a:ext>
                  </a:extLst>
                </a:gridCol>
                <a:gridCol w="2831123">
                  <a:extLst>
                    <a:ext uri="{9D8B030D-6E8A-4147-A177-3AD203B41FA5}">
                      <a16:colId xmlns:a16="http://schemas.microsoft.com/office/drawing/2014/main" xmlns="" val="567534061"/>
                    </a:ext>
                  </a:extLst>
                </a:gridCol>
                <a:gridCol w="2831123">
                  <a:extLst>
                    <a:ext uri="{9D8B030D-6E8A-4147-A177-3AD203B41FA5}">
                      <a16:colId xmlns:a16="http://schemas.microsoft.com/office/drawing/2014/main" xmlns="" val="233252039"/>
                    </a:ext>
                  </a:extLst>
                </a:gridCol>
              </a:tblGrid>
              <a:tr h="4288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PROPOSITOS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296834"/>
                  </a:ext>
                </a:extLst>
              </a:tr>
              <a:tr h="428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MIEMBROS ASOCIADOS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PROFESIÓN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EDUCACION SUPERIOR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 MEDICA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6213714"/>
                  </a:ext>
                </a:extLst>
              </a:tr>
              <a:tr h="136449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Representatividad sustento: 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Constitución Política, 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Leyes Civiles y de Salud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DGP de la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del ejercicio profesional sustentada en  fundamentos de la Medicina Familiar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Aportar peritos en mejoras a planes y programas de estudio y evaluación curricular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 la satisfacción del paciente y su familia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3092106"/>
                  </a:ext>
                </a:extLst>
              </a:tr>
              <a:tr h="1052613"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Prestigio de la competitividad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Recomendaciones Colegiadas d mejora, a Modelos Atención a 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Aportar docentes calificados para integrar conocimientos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 la excelencia médica.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551487"/>
                  </a:ext>
                </a:extLst>
              </a:tr>
              <a:tr h="1052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Reconocimiento del Consejo de Certificación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Divulgación de conocimientos a través de publicaciones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Aportar profesionales para desarrollo de investigación en 1er Nivel de </a:t>
                      </a:r>
                      <a:r>
                        <a:rPr lang="es-MX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At´n</a:t>
                      </a: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 de referencia y contrarreferencia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02376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59667" y="1043133"/>
            <a:ext cx="1059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INNOVACION ORGANIZACIONAL Y  SU CONTRIBUCION  </a:t>
            </a:r>
          </a:p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DESARROLLO DEL MÉDICO FAMILIAR</a:t>
            </a:r>
          </a:p>
        </p:txBody>
      </p:sp>
    </p:spTree>
    <p:extLst>
      <p:ext uri="{BB962C8B-B14F-4D97-AF65-F5344CB8AC3E}">
        <p14:creationId xmlns:p14="http://schemas.microsoft.com/office/powerpoint/2010/main" val="353959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D6EE51-EF5E-4306-A815-4EFADD09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86" y="1645305"/>
            <a:ext cx="11324491" cy="4851748"/>
          </a:xfrm>
        </p:spPr>
        <p:txBody>
          <a:bodyPr>
            <a:normAutofit/>
          </a:bodyPr>
          <a:lstStyle/>
          <a:p>
            <a:pPr algn="ctr"/>
            <a:endParaRPr lang="es-MX" sz="100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lvl="1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s-MX" sz="1800" b="1" dirty="0">
              <a:solidFill>
                <a:schemeClr val="tx1"/>
              </a:solidFill>
            </a:endParaRPr>
          </a:p>
          <a:p>
            <a:endParaRPr lang="es-MX" sz="1800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/>
          </a:p>
          <a:p>
            <a:endParaRPr lang="es-MX" dirty="0"/>
          </a:p>
        </p:txBody>
      </p:sp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xmlns="" id="{A88FC560-CE9A-457B-927B-AFF23C861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8730"/>
              </p:ext>
            </p:extLst>
          </p:nvPr>
        </p:nvGraphicFramePr>
        <p:xfrm>
          <a:off x="267285" y="2131309"/>
          <a:ext cx="11324491" cy="40599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25536">
                  <a:extLst>
                    <a:ext uri="{9D8B030D-6E8A-4147-A177-3AD203B41FA5}">
                      <a16:colId xmlns:a16="http://schemas.microsoft.com/office/drawing/2014/main" xmlns="" val="567534061"/>
                    </a:ext>
                  </a:extLst>
                </a:gridCol>
                <a:gridCol w="5698955">
                  <a:extLst>
                    <a:ext uri="{9D8B030D-6E8A-4147-A177-3AD203B41FA5}">
                      <a16:colId xmlns:a16="http://schemas.microsoft.com/office/drawing/2014/main" xmlns="" val="233252039"/>
                    </a:ext>
                  </a:extLst>
                </a:gridCol>
              </a:tblGrid>
              <a:tr h="6159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 CLAVE </a:t>
                      </a:r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MIEMBROS</a:t>
                      </a: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COLEGIADOS</a:t>
                      </a:r>
                      <a:endParaRPr lang="es-MX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296834"/>
                  </a:ext>
                </a:extLst>
              </a:tr>
              <a:tr h="97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ATENCIÓN MÉDICA</a:t>
                      </a: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UBIQUE AL MF COMO EJE  DE LA</a:t>
                      </a:r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ATENCION PRIMARIA UNIVERSAL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Atender impactos en salud individual y familiar acorde a perfil epidemiológico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6213714"/>
                  </a:ext>
                </a:extLst>
              </a:tr>
              <a:tr h="1385854"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 EN LA RECERTIFICACIÓN DE PARES E INCREMENTO A LA  CAPACIDAD RESOLUTIVA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 Colegiada en diseño de una “Norma Oficial Mexicana” que regule el ejercicio profesional del Médico Familiar</a:t>
                      </a:r>
                    </a:p>
                    <a:p>
                      <a:endParaRPr lang="es-MX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3092106"/>
                  </a:ext>
                </a:extLst>
              </a:tr>
              <a:tr h="975230"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 LA PRODUCCIÓN CIENTÍFICA Y PUBLICAR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Carencia en Formación de peritos MF, en: Atención Médica, Educación e Investigación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551487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59667" y="1043133"/>
            <a:ext cx="1059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INNOVACION ORGANIZACIONAL Y  SU CONTRIBUCION  </a:t>
            </a:r>
          </a:p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DESARROLLO DEL MÉDICO FAMILIAR</a:t>
            </a:r>
          </a:p>
        </p:txBody>
      </p:sp>
    </p:spTree>
    <p:extLst>
      <p:ext uri="{BB962C8B-B14F-4D97-AF65-F5344CB8AC3E}">
        <p14:creationId xmlns:p14="http://schemas.microsoft.com/office/powerpoint/2010/main" val="55002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5011" y="1267486"/>
            <a:ext cx="84609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atención primaria universal: </a:t>
            </a:r>
            <a:r>
              <a:rPr lang="es-MX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promesa incumplida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32095" y="2245259"/>
            <a:ext cx="105925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15 de marzo de 1971</a:t>
            </a: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Director General IMSS, Carlos Gálvez Betancourt, político liberal de la Seguridad Social, informa: la creación del curso de especialización en </a:t>
            </a:r>
            <a:r>
              <a:rPr lang="es-MX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Familiar</a:t>
            </a: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Sustentado en las tesis de:</a:t>
            </a:r>
          </a:p>
          <a:p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“médico eje alrededor del cual se mueve toda la atención médica del IMSS…</a:t>
            </a:r>
            <a:r>
              <a:rPr lang="es-MX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resuelve por lo menos las cuatro quintas partes de la asistencia médica…</a:t>
            </a:r>
          </a:p>
          <a:p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impartir a los </a:t>
            </a:r>
            <a:r>
              <a:rPr lang="es-MX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recién egresados de las Escuelas de Medicina</a:t>
            </a: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curso orientado a nuestras necesidades institucionales…</a:t>
            </a:r>
          </a:p>
          <a:p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nutrirán en el futuro los vastos requerimientos</a:t>
            </a: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tiene el Instituto y que han sido </a:t>
            </a:r>
            <a:r>
              <a:rPr lang="es-MX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imperfectamente cubiertos</a:t>
            </a: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ahora.” </a:t>
            </a:r>
          </a:p>
        </p:txBody>
      </p:sp>
    </p:spTree>
    <p:extLst>
      <p:ext uri="{BB962C8B-B14F-4D97-AF65-F5344CB8AC3E}">
        <p14:creationId xmlns:p14="http://schemas.microsoft.com/office/powerpoint/2010/main" val="6995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32095" y="1991762"/>
            <a:ext cx="105925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grupo de 32 médicos residentes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ASOCIACIONES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colegiales, para: </a:t>
            </a:r>
          </a:p>
          <a:p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identidad, Reconocimiento entre “pares”, Desarrollo académico, Reconocimiento público.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 y 1976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surgen primeras Asociaciones en México. Médicos Graduados y Residentes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 a 1986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organizaron 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“Jornadas Nacionales” y 18 </a:t>
            </a:r>
            <a:r>
              <a:rPr lang="es-MX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Simposium</a:t>
            </a:r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1986.  Edita 1ª época “Revista Mexicana de Medicina Familiar” Publica 13 números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5011" y="1267486"/>
            <a:ext cx="9069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Contribuciones de Asociaciones Civiles a Medicina Familiar:</a:t>
            </a:r>
            <a:endParaRPr lang="es-MX" sz="2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6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38539" y="1063690"/>
            <a:ext cx="113926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1987, con idoneidad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Academia Nacional de Medicina</a:t>
            </a:r>
          </a:p>
          <a:p>
            <a:pPr algn="just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MEXICANO DE CERTIFICACIÓN EN MEDICINA FAMILIAR, A.C.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evaluar al MF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conocimientos, destrezas, habilidades y actitudes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32 años:</a:t>
            </a:r>
          </a:p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realizado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 de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al recién egresado y </a:t>
            </a: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evaluación curricular del ejercicio profesional.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al </a:t>
            </a:r>
            <a:r>
              <a:rPr lang="es-MX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Plan estudios de residencia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evaluación práctica del ejercicio profesional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Habilidades de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liderazgo, trabajo en equipo, perfil epidemiológico, medicina basada evidencias.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Aplicable a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atención personalizada y familiar,</a:t>
            </a:r>
          </a:p>
          <a:p>
            <a:pPr lvl="1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32 años ha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certificado: 12,418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y recertificados, vigentes: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recertificación vigente: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                         </a:t>
            </a:r>
            <a:r>
              <a:rPr lang="es-MX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*cifras estimadas</a:t>
            </a:r>
          </a:p>
          <a:p>
            <a:pPr marL="806450" lvl="2"/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9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32095" y="1394240"/>
            <a:ext cx="10592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 “Colegio Mexicano de Medicina Familiar, AC.”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Unificación de Asociaciones </a:t>
            </a:r>
          </a:p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cuantitativos </a:t>
            </a:r>
          </a:p>
          <a:p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25 años: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organizó 32 Congresos Nacionales e Internacionales y múltiples regionales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CAFEBAAF-4F58-4A22-A582-4794625E2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97033"/>
              </p:ext>
            </p:extLst>
          </p:nvPr>
        </p:nvGraphicFramePr>
        <p:xfrm>
          <a:off x="2725217" y="3234039"/>
          <a:ext cx="6211668" cy="124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834">
                  <a:extLst>
                    <a:ext uri="{9D8B030D-6E8A-4147-A177-3AD203B41FA5}">
                      <a16:colId xmlns:a16="http://schemas.microsoft.com/office/drawing/2014/main" xmlns="" val="2412500235"/>
                    </a:ext>
                  </a:extLst>
                </a:gridCol>
                <a:gridCol w="3105834">
                  <a:extLst>
                    <a:ext uri="{9D8B030D-6E8A-4147-A177-3AD203B41FA5}">
                      <a16:colId xmlns:a16="http://schemas.microsoft.com/office/drawing/2014/main" xmlns="" val="1790508144"/>
                    </a:ext>
                  </a:extLst>
                </a:gridCol>
              </a:tblGrid>
              <a:tr h="451326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174565"/>
                  </a:ext>
                </a:extLst>
              </a:tr>
              <a:tr h="352411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Socios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a 1,000 Socios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087233"/>
                  </a:ext>
                </a:extLst>
              </a:tr>
              <a:tr h="352411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Asociaciones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 Asociaciones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3594009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32095" y="5068435"/>
            <a:ext cx="105925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años después…</a:t>
            </a:r>
          </a:p>
          <a:p>
            <a:endParaRPr lang="es-MX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Funda “Revista Mexicana de Medicina Familiar. 2a época. No indexada</a:t>
            </a:r>
          </a:p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(rigor de revista científica) publica 3 números por año, a 2019: 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números</a:t>
            </a:r>
          </a:p>
        </p:txBody>
      </p:sp>
    </p:spTree>
    <p:extLst>
      <p:ext uri="{BB962C8B-B14F-4D97-AF65-F5344CB8AC3E}">
        <p14:creationId xmlns:p14="http://schemas.microsoft.com/office/powerpoint/2010/main" val="219252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9667" y="1043133"/>
            <a:ext cx="10592555" cy="572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INNOVACION ORGANIZACIONAL Y  SU CONTRIBUCION  </a:t>
            </a:r>
          </a:p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DESARROLLO DEL MÉDICO FAMILIAR</a:t>
            </a:r>
          </a:p>
          <a:p>
            <a:pPr algn="ctr"/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Colegio Mexicano de Posgraduados en Medicina Familiar, A.C.</a:t>
            </a:r>
          </a:p>
          <a:p>
            <a:endParaRPr lang="es-MX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endParaRPr lang="es-MX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Fundación en mayo como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Civil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lucrativa</a:t>
            </a: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“1er Colegio Federal de Profesionistas en Medicina Familiar”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8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Cimentado en:</a:t>
            </a:r>
          </a:p>
          <a:p>
            <a:endParaRPr lang="es-MX" sz="8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Civil Federal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del Artículos 2670 al 2687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Reglamentaria del Ejercicio de las Profesiones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Articulo 5º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Educación Pública.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Profesiones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Registro </a:t>
            </a: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F471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en Secretaria de Hacienda SAT y Registro Público de la Propiedad</a:t>
            </a:r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9667" y="1043133"/>
            <a:ext cx="1059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INNOVACION ORGANIZACIONAL Y  SU CONTRIBUCION  </a:t>
            </a:r>
          </a:p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DESARROLLO DEL MÉDICO FAMILIAR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32095" y="2163781"/>
            <a:ext cx="10592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  <a:p>
            <a:r>
              <a:rPr lang="es-MX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clave a mejorar por los “pares”:</a:t>
            </a:r>
          </a:p>
          <a:p>
            <a:endParaRPr lang="es-MX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en Salud al Paciente, Familia y Comunidad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Profesionales del Médico y Equipo de Salud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del Sistema de Salud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en Licenciatura y Formativa</a:t>
            </a:r>
          </a:p>
        </p:txBody>
      </p:sp>
    </p:spTree>
    <p:extLst>
      <p:ext uri="{BB962C8B-B14F-4D97-AF65-F5344CB8AC3E}">
        <p14:creationId xmlns:p14="http://schemas.microsoft.com/office/powerpoint/2010/main" val="17994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9667" y="1043133"/>
            <a:ext cx="1059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INNOVACION ORGANIZACIONAL Y  SU CONTRIBUCION  </a:t>
            </a:r>
          </a:p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DESARROLLO DEL MÉDICO FAMILIAR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32095" y="2163781"/>
            <a:ext cx="10592555" cy="32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del Colegio Mexicano de Posgraduados en Medicina </a:t>
            </a:r>
            <a:r>
              <a:rPr lang="es-MX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Familiar,a.c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vigilancia y superación del ejercicio profesional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social de malas prácticas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consultoría por peritos profesionales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y Desarrollo profesional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con el Sector Educativo, de Salud y Comunidad Científica </a:t>
            </a: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 </a:t>
            </a: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Intl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9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D6EE51-EF5E-4306-A815-4EFADD09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86" y="1109272"/>
            <a:ext cx="11324491" cy="5218965"/>
          </a:xfrm>
        </p:spPr>
        <p:txBody>
          <a:bodyPr>
            <a:normAutofit/>
          </a:bodyPr>
          <a:lstStyle/>
          <a:p>
            <a:pPr algn="ctr"/>
            <a:endParaRPr lang="es-MX" sz="100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lvl="1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s-MX" sz="1800" b="1" dirty="0">
              <a:solidFill>
                <a:schemeClr val="tx1"/>
              </a:solidFill>
            </a:endParaRPr>
          </a:p>
          <a:p>
            <a:endParaRPr lang="es-MX" sz="1800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/>
          </a:p>
          <a:p>
            <a:endParaRPr lang="es-MX" dirty="0"/>
          </a:p>
        </p:txBody>
      </p:sp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xmlns="" id="{A88FC560-CE9A-457B-927B-AFF23C861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68387"/>
              </p:ext>
            </p:extLst>
          </p:nvPr>
        </p:nvGraphicFramePr>
        <p:xfrm>
          <a:off x="433754" y="1952553"/>
          <a:ext cx="11324490" cy="41030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8359">
                  <a:extLst>
                    <a:ext uri="{9D8B030D-6E8A-4147-A177-3AD203B41FA5}">
                      <a16:colId xmlns:a16="http://schemas.microsoft.com/office/drawing/2014/main" xmlns="" val="1523724738"/>
                    </a:ext>
                  </a:extLst>
                </a:gridCol>
                <a:gridCol w="2847753">
                  <a:extLst>
                    <a:ext uri="{9D8B030D-6E8A-4147-A177-3AD203B41FA5}">
                      <a16:colId xmlns:a16="http://schemas.microsoft.com/office/drawing/2014/main" xmlns="" val="752316711"/>
                    </a:ext>
                  </a:extLst>
                </a:gridCol>
                <a:gridCol w="2947255">
                  <a:extLst>
                    <a:ext uri="{9D8B030D-6E8A-4147-A177-3AD203B41FA5}">
                      <a16:colId xmlns:a16="http://schemas.microsoft.com/office/drawing/2014/main" xmlns="" val="567534061"/>
                    </a:ext>
                  </a:extLst>
                </a:gridCol>
                <a:gridCol w="2831123">
                  <a:extLst>
                    <a:ext uri="{9D8B030D-6E8A-4147-A177-3AD203B41FA5}">
                      <a16:colId xmlns:a16="http://schemas.microsoft.com/office/drawing/2014/main" xmlns="" val="233252039"/>
                    </a:ext>
                  </a:extLst>
                </a:gridCol>
              </a:tblGrid>
              <a:tr h="43818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296834"/>
                  </a:ext>
                </a:extLst>
              </a:tr>
              <a:tr h="438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CONSTITUCIONALES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ACADEMICOS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ASISTENCIALES</a:t>
                      </a:r>
                      <a:endParaRPr lang="es-MX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6213714"/>
                  </a:ext>
                </a:extLst>
              </a:tr>
              <a:tr h="107554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Vigilancia del ejercicio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Agrupar a especialistas, maestros o doctores para trabajo colegiado en 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Vigilar la calidad educativa y la investigación para el desarrollo profesional.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Fomentar uso de tecnología que aumente nivel resolutivo en </a:t>
                      </a:r>
                      <a:r>
                        <a:rPr lang="es-MX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at´n</a:t>
                      </a: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primaria.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3092106"/>
                  </a:ext>
                </a:extLst>
              </a:tr>
              <a:tr h="1075547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expedición de la normatividad para el ejercicio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Apoyar a los afiliados para la práctica profesional y desarrollo médico y directivo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Celebrar convenios con Inst. públicas y privadas, para beneficio de asociados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Asesoría especializada para la atención grupal en enfermedades crónicas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551487"/>
                  </a:ext>
                </a:extLst>
              </a:tr>
              <a:tr h="1075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Pugnar que la MF sea el eje de la atención primaria universal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Proponer programas de “subespecialización” en MF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Fomentar Foros de Discusión sobre tendencias teóricas y prácticas en MF.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</a:t>
                      </a:r>
                      <a:r>
                        <a:rPr lang="es-MX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autovigilancia</a:t>
                      </a: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ética en la práctica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02376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59667" y="1043133"/>
            <a:ext cx="1059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INNOVACION ORGANIZACIONAL Y  SU CONTRIBUCION  </a:t>
            </a:r>
          </a:p>
          <a:p>
            <a:pPr algn="ct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DESARROLLO DEL MÉDICO FAMILIAR</a:t>
            </a:r>
          </a:p>
        </p:txBody>
      </p:sp>
    </p:spTree>
    <p:extLst>
      <p:ext uri="{BB962C8B-B14F-4D97-AF65-F5344CB8AC3E}">
        <p14:creationId xmlns:p14="http://schemas.microsoft.com/office/powerpoint/2010/main" val="4052298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911</Words>
  <Application>Microsoft Office PowerPoint</Application>
  <PresentationFormat>Panorámica</PresentationFormat>
  <Paragraphs>166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Cynthia Tavera</dc:creator>
  <cp:lastModifiedBy>Maria del Carmen García Peña</cp:lastModifiedBy>
  <cp:revision>193</cp:revision>
  <dcterms:created xsi:type="dcterms:W3CDTF">2018-12-19T01:41:49Z</dcterms:created>
  <dcterms:modified xsi:type="dcterms:W3CDTF">2019-10-31T13:42:27Z</dcterms:modified>
</cp:coreProperties>
</file>