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20" r:id="rId2"/>
    <p:sldId id="393" r:id="rId3"/>
    <p:sldId id="732" r:id="rId4"/>
    <p:sldId id="744" r:id="rId5"/>
    <p:sldId id="745" r:id="rId6"/>
    <p:sldId id="747" r:id="rId7"/>
    <p:sldId id="746" r:id="rId8"/>
    <p:sldId id="748" r:id="rId9"/>
    <p:sldId id="749" r:id="rId10"/>
    <p:sldId id="743" r:id="rId11"/>
    <p:sldId id="752" r:id="rId12"/>
    <p:sldId id="751" r:id="rId13"/>
    <p:sldId id="750" r:id="rId14"/>
  </p:sldIdLst>
  <p:sldSz cx="9144000" cy="6858000" type="screen4x3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EC38"/>
    <a:srgbClr val="13D3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8" autoAdjust="0"/>
    <p:restoredTop sz="86456" autoAdjust="0"/>
  </p:normalViewPr>
  <p:slideViewPr>
    <p:cSldViewPr>
      <p:cViewPr>
        <p:scale>
          <a:sx n="75" d="100"/>
          <a:sy n="75" d="100"/>
        </p:scale>
        <p:origin x="-1776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ADF3A62-6E55-4F9E-8887-1941F0E1C473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B2917EB-BA9F-45E6-9EDA-09DA8252081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3077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01328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904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904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832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038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038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038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038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038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03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038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17EB-BA9F-45E6-9EDA-09DA82520818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832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148B-7F5B-4F3C-9DE6-5DCF6CB88B40}" type="datetimeFigureOut">
              <a:rPr lang="es-MX" smtClean="0"/>
              <a:pPr/>
              <a:t>05/10/2019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E067-45C2-4C8F-9EAB-BFCA82C4E5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49085" y="3717032"/>
            <a:ext cx="8880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Las Redes </a:t>
            </a:r>
            <a:r>
              <a:rPr lang="es-MX" sz="3200" b="1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Integradas de Servicios de Salud: Base para la atención primaria universal</a:t>
            </a:r>
            <a:endParaRPr lang="es-MX" sz="32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8"/>
          <p:cNvSpPr txBox="1"/>
          <p:nvPr/>
        </p:nvSpPr>
        <p:spPr>
          <a:xfrm>
            <a:off x="1050495" y="5754137"/>
            <a:ext cx="777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i="1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Presenta: Dra. Hortensia Reyes Morales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-35425" y="1058962"/>
            <a:ext cx="89996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2800" b="1" i="1" dirty="0"/>
          </a:p>
          <a:p>
            <a:pPr algn="ctr"/>
            <a:r>
              <a:rPr lang="es-MX" sz="2800" b="1" i="1" dirty="0" smtClean="0"/>
              <a:t> “La </a:t>
            </a:r>
            <a:r>
              <a:rPr lang="es-MX" sz="2800" b="1" i="1" dirty="0" smtClean="0"/>
              <a:t>atención primaria universal: Una promesa incumplida”</a:t>
            </a:r>
            <a:endParaRPr lang="es-MX" sz="2800" b="1" i="1" dirty="0" smtClean="0"/>
          </a:p>
          <a:p>
            <a:pPr algn="ctr"/>
            <a:r>
              <a:rPr lang="es-MX" sz="2800" b="1" i="1" dirty="0" smtClean="0"/>
              <a:t>13 </a:t>
            </a:r>
            <a:r>
              <a:rPr lang="es-MX" sz="2800" b="1" i="1" dirty="0" smtClean="0"/>
              <a:t>de </a:t>
            </a:r>
            <a:r>
              <a:rPr lang="es-MX" sz="2800" b="1" i="1" dirty="0" smtClean="0"/>
              <a:t>noviembre, </a:t>
            </a:r>
            <a:r>
              <a:rPr lang="es-MX" sz="2800" b="1" i="1" dirty="0" smtClean="0"/>
              <a:t>2019</a:t>
            </a:r>
          </a:p>
          <a:p>
            <a:pPr algn="ctr"/>
            <a:endParaRPr lang="es-MX" sz="2800" b="1" i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159470"/>
            <a:ext cx="2417445" cy="960755"/>
          </a:xfrm>
          <a:prstGeom prst="rect">
            <a:avLst/>
          </a:prstGeom>
        </p:spPr>
      </p:pic>
      <p:pic>
        <p:nvPicPr>
          <p:cNvPr id="9" name="Picture 2" descr="logo-an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417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850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14282" y="6072206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cs typeface="Arial" panose="020B0604020202020204" pitchFamily="34" charset="0"/>
              </a:rPr>
              <a:t>Fuente</a:t>
            </a:r>
            <a:r>
              <a:rPr lang="en-US" sz="1600" b="1" i="1" dirty="0" smtClean="0">
                <a:cs typeface="Arial" panose="020B0604020202020204" pitchFamily="34" charset="0"/>
              </a:rPr>
              <a:t>: </a:t>
            </a:r>
            <a:r>
              <a:rPr lang="en-US" sz="1600" i="1" dirty="0" err="1" smtClean="0">
                <a:cs typeface="Arial" panose="020B0604020202020204" pitchFamily="34" charset="0"/>
              </a:rPr>
              <a:t>Organización</a:t>
            </a:r>
            <a:r>
              <a:rPr lang="en-US" sz="1600" i="1" dirty="0" smtClean="0"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cs typeface="Arial" panose="020B0604020202020204" pitchFamily="34" charset="0"/>
              </a:rPr>
              <a:t>Panamericana</a:t>
            </a:r>
            <a:r>
              <a:rPr lang="en-US" sz="1600" i="1" dirty="0" smtClean="0">
                <a:cs typeface="Arial" panose="020B0604020202020204" pitchFamily="34" charset="0"/>
              </a:rPr>
              <a:t> de la </a:t>
            </a:r>
            <a:r>
              <a:rPr lang="en-US" sz="1600" i="1" dirty="0" err="1" smtClean="0">
                <a:cs typeface="Arial" panose="020B0604020202020204" pitchFamily="34" charset="0"/>
              </a:rPr>
              <a:t>Salud</a:t>
            </a:r>
            <a:r>
              <a:rPr lang="en-US" sz="1600" i="1" dirty="0" smtClean="0">
                <a:cs typeface="Arial" panose="020B0604020202020204" pitchFamily="34" charset="0"/>
              </a:rPr>
              <a:t>. La </a:t>
            </a:r>
            <a:r>
              <a:rPr lang="en-US" sz="1600" i="1" dirty="0" err="1" smtClean="0">
                <a:cs typeface="Arial" panose="020B0604020202020204" pitchFamily="34" charset="0"/>
              </a:rPr>
              <a:t>renovación</a:t>
            </a:r>
            <a:r>
              <a:rPr lang="en-US" sz="1600" i="1" dirty="0" smtClean="0">
                <a:cs typeface="Arial" panose="020B0604020202020204" pitchFamily="34" charset="0"/>
              </a:rPr>
              <a:t> de la </a:t>
            </a:r>
            <a:r>
              <a:rPr lang="en-US" sz="1600" i="1" dirty="0" err="1" smtClean="0">
                <a:cs typeface="Arial" panose="020B0604020202020204" pitchFamily="34" charset="0"/>
              </a:rPr>
              <a:t>atención</a:t>
            </a:r>
            <a:r>
              <a:rPr lang="en-US" sz="1600" i="1" dirty="0" smtClean="0"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cs typeface="Arial" panose="020B0604020202020204" pitchFamily="34" charset="0"/>
              </a:rPr>
              <a:t>primaria</a:t>
            </a:r>
            <a:r>
              <a:rPr lang="en-US" sz="1600" i="1" dirty="0" smtClean="0">
                <a:cs typeface="Arial" panose="020B0604020202020204" pitchFamily="34" charset="0"/>
              </a:rPr>
              <a:t> de </a:t>
            </a:r>
            <a:r>
              <a:rPr lang="en-US" sz="1600" i="1" dirty="0" err="1" smtClean="0">
                <a:cs typeface="Arial" panose="020B0604020202020204" pitchFamily="34" charset="0"/>
              </a:rPr>
              <a:t>salud</a:t>
            </a:r>
            <a:r>
              <a:rPr lang="en-US" sz="1600" i="1" dirty="0" smtClean="0">
                <a:cs typeface="Arial" panose="020B0604020202020204" pitchFamily="34" charset="0"/>
              </a:rPr>
              <a:t> en </a:t>
            </a:r>
            <a:r>
              <a:rPr lang="en-US" sz="1600" i="1" dirty="0" err="1" smtClean="0">
                <a:cs typeface="Arial" panose="020B0604020202020204" pitchFamily="34" charset="0"/>
              </a:rPr>
              <a:t>las</a:t>
            </a:r>
            <a:r>
              <a:rPr lang="en-US" sz="1600" i="1" dirty="0" smtClean="0"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cs typeface="Arial" panose="020B0604020202020204" pitchFamily="34" charset="0"/>
              </a:rPr>
              <a:t>Américas</a:t>
            </a:r>
            <a:r>
              <a:rPr lang="en-US" sz="1600" i="1" dirty="0" smtClean="0">
                <a:cs typeface="Arial" panose="020B0604020202020204" pitchFamily="34" charset="0"/>
              </a:rPr>
              <a:t>. No. 4, </a:t>
            </a:r>
            <a:r>
              <a:rPr lang="en-US" sz="1600" i="1" dirty="0" err="1" smtClean="0">
                <a:cs typeface="Arial" panose="020B0604020202020204" pitchFamily="34" charset="0"/>
              </a:rPr>
              <a:t>Redes</a:t>
            </a:r>
            <a:r>
              <a:rPr lang="en-US" sz="1600" i="1" dirty="0" smtClean="0"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cs typeface="Arial" panose="020B0604020202020204" pitchFamily="34" charset="0"/>
              </a:rPr>
              <a:t>Integradas</a:t>
            </a:r>
            <a:r>
              <a:rPr lang="en-US" sz="1600" i="1" dirty="0" smtClean="0">
                <a:cs typeface="Arial" panose="020B0604020202020204" pitchFamily="34" charset="0"/>
              </a:rPr>
              <a:t> de </a:t>
            </a:r>
            <a:r>
              <a:rPr lang="en-US" sz="1600" i="1" dirty="0" err="1" smtClean="0">
                <a:cs typeface="Arial" panose="020B0604020202020204" pitchFamily="34" charset="0"/>
              </a:rPr>
              <a:t>Servicios</a:t>
            </a:r>
            <a:r>
              <a:rPr lang="en-US" sz="1600" i="1" dirty="0" smtClean="0">
                <a:cs typeface="Arial" panose="020B0604020202020204" pitchFamily="34" charset="0"/>
              </a:rPr>
              <a:t> de </a:t>
            </a:r>
            <a:r>
              <a:rPr lang="en-US" sz="1600" i="1" dirty="0" err="1" smtClean="0">
                <a:cs typeface="Arial" panose="020B0604020202020204" pitchFamily="34" charset="0"/>
              </a:rPr>
              <a:t>Salud</a:t>
            </a:r>
            <a:r>
              <a:rPr lang="en-US" sz="1600" i="1" dirty="0" smtClean="0">
                <a:cs typeface="Arial" panose="020B0604020202020204" pitchFamily="34" charset="0"/>
              </a:rPr>
              <a:t>, 2010. </a:t>
            </a:r>
            <a:endParaRPr lang="es-MX" sz="1600" i="1" dirty="0"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7224" y="142852"/>
            <a:ext cx="716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/>
              <a:t>Modelo de Red Integrada de Servicios de Salud</a:t>
            </a:r>
          </a:p>
        </p:txBody>
      </p:sp>
      <p:pic>
        <p:nvPicPr>
          <p:cNvPr id="8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38" y="142852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88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71538" y="642918"/>
            <a:ext cx="680998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Retos para el Sistema de Salud de México </a:t>
            </a:r>
            <a:endParaRPr lang="es-MX" sz="28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5786" y="1285860"/>
            <a:ext cx="7786742" cy="6955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600" dirty="0" smtClean="0"/>
              <a:t>Segmentación del </a:t>
            </a:r>
            <a:r>
              <a:rPr lang="es-MX" sz="2600" dirty="0" smtClean="0"/>
              <a:t>Sistema de </a:t>
            </a:r>
            <a:r>
              <a:rPr lang="es-MX" sz="2600" dirty="0" smtClean="0"/>
              <a:t>Salud: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MX" sz="2600" dirty="0" smtClean="0"/>
              <a:t>Inequidad en el acceso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MX" sz="2600" dirty="0" smtClean="0"/>
              <a:t>Duplicidad de servicios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MX" sz="2600" dirty="0" smtClean="0"/>
              <a:t>Esquemas distintos de financiamiento y aseguramiento en salud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MX" sz="2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600" dirty="0" smtClean="0"/>
              <a:t>Debilidad en Gobernanza y Rectoría para la conformación de un modelo de atención primaria con calidad de atención adecuada.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600" dirty="0" smtClean="0"/>
              <a:t>Insuficiencia y mala distribución de recursos humanos e infraestructura que impiden la cobertura universal.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MX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MX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MX" sz="2200" dirty="0" smtClean="0"/>
          </a:p>
          <a:p>
            <a:endParaRPr lang="es-MX" sz="2200" dirty="0" smtClean="0"/>
          </a:p>
          <a:p>
            <a:endParaRPr lang="es-MX" sz="2200" i="1" dirty="0" smtClean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3332"/>
            <a:ext cx="2195736" cy="750389"/>
          </a:xfrm>
          <a:prstGeom prst="rect">
            <a:avLst/>
          </a:prstGeom>
        </p:spPr>
      </p:pic>
      <p:pic>
        <p:nvPicPr>
          <p:cNvPr id="9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14290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046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57290" y="571480"/>
            <a:ext cx="619268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Reflexiones finales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3079" y="1571612"/>
            <a:ext cx="8452325" cy="449353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 smtClean="0"/>
              <a:t>La evolución hacia un modelo universal de Atención Primaria constituye la base para dar respuesta a las necesidades de salud de la población durante el curso de vida y brindar oportunidades de una vida saludable</a:t>
            </a:r>
            <a:r>
              <a:rPr lang="es-MX" sz="22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 smtClean="0"/>
              <a:t>Una alternativa factible es la integración funcional del Sistema de Salud mediante la conformación de Redes Integradas de Servicios con base en la atención primaria.</a:t>
            </a:r>
            <a:endParaRPr lang="es-MX" sz="2200" dirty="0" smtClean="0"/>
          </a:p>
          <a:p>
            <a:endParaRPr lang="es-MX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 smtClean="0"/>
              <a:t>La </a:t>
            </a:r>
            <a:r>
              <a:rPr lang="es-MX" sz="2200" dirty="0" smtClean="0"/>
              <a:t>capacidad del Sistema de Salud para romper las barreras institucionales y lograr su integración funcional, permitirá una reforma real del modelo de atención y ganancias en la calidad de vida de la población mexicana.</a:t>
            </a: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3332"/>
            <a:ext cx="2195736" cy="750389"/>
          </a:xfrm>
          <a:prstGeom prst="rect">
            <a:avLst/>
          </a:prstGeom>
        </p:spPr>
      </p:pic>
      <p:pic>
        <p:nvPicPr>
          <p:cNvPr id="9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14290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046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443FF08-EC90-43C3-95FA-B1216DBB50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008" y="260648"/>
            <a:ext cx="8928992" cy="6309320"/>
          </a:xfrm>
          <a:prstGeom prst="rect">
            <a:avLst/>
          </a:prstGeom>
        </p:spPr>
      </p:pic>
      <p:sp>
        <p:nvSpPr>
          <p:cNvPr id="7170" name="AutoShape 2" descr="Resultado de imagen para programa imss bienestar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2" name="AutoShape 4" descr="Resultado de imagen para programa imss bienestar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4" name="AutoShape 6" descr="Resultado de imagen para programa imss bienestar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6" name="AutoShape 8" descr="data:image/jpeg;base64,/9j/4AAQSkZJRgABAQAAAQABAAD/2wCEAAkGBxISEBUQEBIQFhUTFRcXFRUWFRUWEBYSGBgWFxcRFRYYHSggGBolHhcXIjEhJSkrLi4uGB8zODMuNygtLisBCgoKDg0OGBAQGi8mHyUuLS8tLysuLS0tKy0rKy0tLS0rLS0rKy0tLS0rLS0tLS0rKy0tLS0tLS0tLS0tLS0tLf/AABEIAOEA4QMBIgACEQEDEQH/xAAcAAEAAgMBAQEAAAAAAAAAAAAAAQcEBQYCCAP/xABIEAABAwIDBAcCCAsHBQAAAAABAAIDBBEFEiEGMUFRBxMiYXGRoVKBFBUjMkJzktEzNGJjcoKTsbKzwRYkVHTC0vE1U2TT4//EABgBAQEBAQEAAAAAAAAAAAAAAAABAgQD/8QAIREBAAICAgMBAQEBAAAAAAAAAAECESEDEiIxQVFhwTL/2gAMAwEAAhEDEQA/ALxREQEREBERAREQEREBERAREQEREBERAREQEREBERAREQEREBERAREQEREBERAREQERRdBKKLpdBKKEQSii6XQSii6XQSii6lAREQEREBERAREQEREBERAREQEREBEQoNZtDjcVHA6eYnK3QAavc47mNHM/eqpreknEKmTq6RjY8xs1rGdbMfEuBHk1fp0z4gXVcdPfsxR5iPy3k6n9Vo8yt/0NYQ1tM+rIGeV5aDxEbNLDxde/gOSrwta1r9YlzNf/AGhazrJDVho1OQx3A72x6+i5l+01cd9XVftXj9xX0jlC4rbPo/hq80sNop/aA+TeeUgHH8oa+KZS/FPyVOuxyrO+qqv20n+5eDi9T/iKn9tJ/uUYrhk1NKYZ2FjxwO4jg5p3OB5hYarmzLMGLVH+IqP2sn3r2Mbqhuqan9tJ/uWAs7BcImqpRDTsLnHfwa1vtPPAIuZl+8O0VdcBtVVknQASyEk8gL6ldjh+HbQubnbJO0cBJIzMf1XXt712+x2xMFC0P0knI7UpG7m2MfRHqfRdVZTLppxT9lTH9ucVoZeqrGtfxyyMa1xbzY+OwPjqrP2X2iiroBNFca5XsNszH+ybeh4rV9JeDtqMPkdYZ4GmVh4jKLvb4FoPkOS4HoariyudDfsyxO0/LYQWnyL0ImaX6z6XWiIo9xERAREQEREBERAREQEREBERAUFSoKCgOk2XNitR+T1bfKNn3lWj0U2+Kof0pfPrXqpdvn3xOqP523k1o/otzs5thPHSRYfRiMS5pC6WRzQxrXOLuzmNuO8+RWnJW0ReZleF0VZ0OzGIVLc7sZvrr1DnPaHb7Xa5o9Fkno9qj87Fqs+9/wD7FHv2n8dVtJs7BWxdXO3dfI8fhGO5tP8ATcVQ202z8tFOYZbEHVjx817OY5HmOHkT1u0ezbYfkI6yuqqt1ssLHEtaD9OXflb4kX8FtdlOi4NImxAh7t/UtPYH1jvpeA07yjyvWbz6cXsjsbPXODgOrhB7UrhppvawfSPoPRXHg1HS0OWjpmjO/tEDWVwGhmldwHC58Atft7tKMOp2sgY0SSXbELfJsa0C77DlcWHesboopS6lfWSuL5qmRxc92rsrCWht+Vw4270apWKz1j27kKURR7sPF2gwSg7jG8HwLSqG6N58uJ0x5uc0+Do3j7lem0M2SknefowynyY4qgNjHZcQpT+fjHmbKw8OX/qH0eFKhqlR7iIiAiIgIiICIiAiIgIiICIiAoKlQUHzjtqb4jVfXyehsu9kxvAW0zaZ0YLXMa4hsTjIHkb3SDXONxN+5cFtn/1Gq+vk/iK6ToigglqJoZ4opCY2vZnY11srrOtcaXzt8lpxVme8xDrsL6QMJgjbFCXxsbuaIX29AbnvWzi6QcNeLfCQ2/tMkZ6lq2jtmaI76Sl/Yx/csKr2Fw6QEGlibfiwGN3mwhR0+f8AGVhGI0LhlpZaU31IjczMTxJANye8rcBfPW2GzfwWuNNTiSUFrZGAAukDXXGU5RvBadfBZeGbSYpQWLxUdWN7KiOTq7cg5wu33H3JhiObE4mFp7fbM/DqbK2wljOaI8L21Ye53obHgub6HcXsyWgku2SJ5e1p0OUkB7bc2u1P6S6HZDbinrhkHycwFzE47+bo3fSHr3LmekPD30VXFi9MNzwJmjcXbrnue27T32O8os4z3haIRfhQ1TZYmSsN2yNa5p5tcAR+9fuo9nOdIU+TDKk84yz7ZDP9SovZt1q2mP8A5EP8xqtrpjrMlA2PjLM0e5oLz6gKocEP96g+vi/mNWnLzT5vpoKVAUrLqEREBERAREQEREBERAREQEREBQVKgoPnXbptsSqh+dJ8wD/Ve9gsR+D4jBITZrn9W79GTs/vLT7l+vSRHlxWp73MPnGwrmvDQ8DxB5hacEzi2f6+pwpWp2WxQVVHDUDe9gzdzxo8faBW2WXdE5hytVG6orZacTSQNijic/qS1k8rpM4DnPsSGNDANOPgvyq8FracF9JUyTgDtU1UWva8cWslsHNPjcLX7SUFXJiscuHuax8cIbPI/wDA2Li5kTwPnEgk24Ag6aLrcOiqd9TJC7T5sUbmi/MlziT7rKsRvSt67ZyGuiNdhjTBUxOPWQDsESt3tA0yP5EaHuK3my+MtxWimo6rSZrSyQWsSNzZgOBBGo4Ed4XnEHikx6FzNGV8ZZIBuMjb5ZLc9Gj3nmtLtIPi/HYalmkdTbrANxzHJKP4X+KPP1/rq+i+d3wDqJPn00skLu7K64HuzW9y69aXBqDqqirI+bNKyUcrmNrXerCfetw51go9q6hT/TTX5qmGAH8HG55H5UhsL+5nquGwMf3qAfn4v5jVlbW4p8KrZ5x81zyGfVt7LPMAH3r89mGZq6mH5+L0e0rTjtPa2X0oFKgKVl3CIiAiIgIiICIiAiIgIiICIiAiIgonpaiy4m8+3HG70Lf9K41WV014eRNBUgdl7DE48A5pLmj3hzvsqtVpw8keUrS6GMb/AAlC88TLF5APYPR3vcrUK+YcOrXwSsniNnxuDmnvHA9xFwe4lfQmy20cNdCJInAOAHWR37cbuR5jkeKkvfhvmMSwocGqoHdbHUulDpTJNC5kbWvDt4jflzNI0sCTcNAuF099FxWK7K18uZnxjL1PaLWBrWTHi2N8zdct9L2PgVW2I4ViFO74PHLVSFwOZsPwoxg+ySWgOvruuizfr8dZjte2r2gpYoSHCnIDiN2dt5H69wAHivz6bnAupAPnfKnzMQHqtn0abIOow6rq7Mkc0ta0kfJx73OcdwcbDwA7ytFPN8b42zq9aent2vomON2Yu/XdYDusjG+u/crehHZF+Q/cuY6Scb+C0MmU2kl+Sj53cO073Nze+y3uJ4nDTxmWeRjGDi42ueQG8nuCojbnag19RnALYowWxNO+x3vd+UbDwAA8UPTlvFYc4Fvtg482J0o/Og/ZBd/RaFdz0QYYZK/ryOxAxxvw6x4ytb42Lz7lXLTdoXc1SiLLvEREBERAREQEREBERAREQEREBEWBj1Q6OlnlYbOZFI5ptezmtJBt4hBGNYTFVQugnbmY/fwII3OaeBCq/E+iSYEmmqI3jgJQWOtyzNBB8gsPBukTEJaiCJ8keWSaNjrRtBLXPa0i/gVbe0Fb1FLNMN8cT3D9INJHrZV4+HJGVKz9G+JN3Qsd+jKz/UQvFHsji0EgkhgmY8bnMfHfw0dqO46Lq9gdv556sU9Y5lpG2jIaG2kGuU29oX94HNWkEyxXjrbcSq2lxjaJgAdStk73sZc+OR4Hoso4/j53UEI93/1VkFV30kbbS0kkcFKWZ7Z5S5ocA06NZbmdT5c0btHWMzMuexyjx+sbkmieGHfGwxMjPj2ru95K/HBdnMcpmubTR9V1hBcc1OXG24ZjcganQHiVY2xuOmfDmVdQ5oNpOsdYNaMj3gmw3aNC45u11fiVSafDssEYBJe4AvDAbZ3EggXuLNAv38jE1iMTmctNV7BYvO7PPZ7vaknDiO4am3uRnRZiB3mlHjI/+jF01dgONwsMsWIGZzRcx5QCbcG5gQfDRTBt/LDhjKmqYx08r3thYAWZmssDI8cADfdv05qp1r9y1mH9EUpI+EVMYbxEbXOd7nOsB5FWVgWCw0kIhgbZoNyd7nO4uceJXA4NDjOIRipNY2njffI1rBq3dmAAvbTi668VNRjVDUQxvmZUMnkbG0ubduYnVrrAOabXO8jQqN1613ELTReWL0o9xERAREQEREBERAREQEREBERAWr2o/Ean6iX+By2i1e1H4jU/US/wORJ9PnvZv8dpf8xD/MYrr6Uarq8Lm5vyMH6z239AVSmzX47Tf5iH+YxWf03VNqWGIb3yl1ueRhH73hacvHOKWVTLFJA9pOZjwGSMPEAgPY8eYK+hNj8dbW0kc4sHWyyN9mUfOHgd47iFxvSjsxekiqYh2qZjWPtvMA0v+qdfAuXMdF20Xwaq6mR1oqizTybL9B3de+U+I5KStJnjtiVy45ijKWnkqJT2Y2k95O4MHeSQPevnfGnTSPFXONaovkaeYDi2w5AWsO4BWNtxVvxGviwmAnIx2adw4EDtfZaftOtwWH0yYe2JtEI2gMYySMAbgB1WUeQKQvL5ROPj89nZXP2crGMveN7vsHq3u9C5c7sHtOKCoMj2F0cjQ19vngA3Dm3325d66zoUlDm1UDgCD1brHcQQ9rh6BfltR0WvBdJQFrmnXqXmzh3MedCO428SqmLTWLQsfBsepqtuanmY/m0aPb+kw6hVZ0zRltXDpZnUdng3NneX279W+i4uop56WUB7ZYZWajex472kcO8aKx9mp243SvpK0/LwWcyZoAflOma24m4sRuNxxQm/eOv1+nR/t/TsgjpKo9UYmhjJD+Cc0bg4/RIGmunerKifHI0OaWvadWuBDm+IKonH9gK2mu4M66Ma54tTb8pnzh7rjvWr2d2kqKKTPA85b9qM/gn8wRwPeNVMLXlmurQ+kApWHhFe2ogjnZ82VgcOYuNx7xu9yzFHSIiICIiAiIgIiICIiAiIgIiIC1e1H4jU/US/wOW0WLilJ10EkN7dYxzL7yMwIvbjvRJ9PnHZv8dpf8xB/MYu+6UZutxSjpuDeruO+WUA+jVtKDoqiilimFTKTFIx9ixtiWODrabr2W1xLYZs2ICvdO8Oa+NwZlbkAjy9m+/Ugn3quevHaK4dZNEHNcxwBDgQQdxB0IK+ddrcEdRVb4DfLfNG7nGdWnxG494X0cFzm1uyEOIGMylzTE7e213MNs0ZPI2Gu8Jl6cvH2jXtouifAjHA6sluZak3BOruqvcEk8XG7u/srx00w3oon+xOPJzHj+gVgQxBrQ1oAAAAA3ADQALUbW7Piup/g7nlgztdmABPZvpY+KE08OsKi6McXFNUzSO1aKWV1r2u6MteBfwDlc+A4tHVwMqIiMr2g2vctd9Jh7wdFw8HRLC11zUzkEEOADGkggi1+HkV5g6NKiBxNHiMsQO8ZSCf0srgHeSSxTvWMTDa9LUMJw9zpcudrm9SfpdYXC7R3Ft7ju7lwHRZiLKeuDpey2djomPJszPdjrHyA8SF20fRv1rw/EKyoqS3c3VjbctSSB4WWTtL0dU9Vk6t74eqZ1bGtAMQYCTq08bk631QtS027YdqqI6VIIW4iRBbM5jTK1v/AHiTpYfSLcmnf3rs6fYTEGt6sYtMI91g197chd+i2+zmwFLSv64l80w16yQ3sTvc1u6/ebnvRq8TeMYbPYvD3U9BBDJo9sfaHJziXFvuvb3LdqGhSo9YjEYEREUREQEREBERAREQEREBERARFF0ErEnxKJjsrnEEcMrj+4LKuoUkYXxxB7Z+y/7k+OIPbP2X/cs1FNrphfHEHtn7L/uT44g9s/Zf9yzVKbNMH44g9s/Zf9yfHEHtn7L/ALlmomzTC+OIPbP2X/cnxzB7Z+y/7lmomzTEixWFzg1riSd3ZcP3hZq82U3VhEooupVBERAREQEREBERAREQEREBERAXN7VVz45IA2UxNeXZ3AA6DLY2IPNdItLjmGSSyQyROjBiLj27kEm3LwWOTONNUxnbX4Fib3VJiE/XR5MxcWBrg6+4aC6zsIq3vqqmNziWxuZkGnZuDdeKXB5jUNqJ3xXY0hrY2kA3uO0T4lZOHYa6OeeUuaRMWkAXuMtxr5rFYtpqZhzNFizng9bXPjdmIDeqDuzwNwFt9pq2aEQdS4lznWIsO3YDQjhfu5rxQYPVwtLI5KaxcXdpribn/hZ+IYZJK6ncXMvC8OfvsTpfL5LMRbrP6uYy15xwyy0hicQ2RzxIzS+YAdkr88bxF7asxmpdDH1YdcMDu1fda1/+FmTbO/3tlTGWtAOZ7ebrHVvjfVTX4VOak1EL4RdgZZ4J43vYJMWxv9ImuRlVI2jfLFKah2pY4sseAIy21tqViYDWF72E1pc76cLmNaSbHst04HlyW2jgqepc10kQkJ7DmMOUDTe07zv81gjBZ5Jo5Kh0HyTsw6tpD3EagOJ4XC1OdJrbHxr4TFLGG1L7TS5QMjOwCdLc7X9FtJ53U1M98shkc0EhxABJOjW2HfYL1jGGOmfA5rmjqpA83vqBbQeS8Y3hTqgxtLgImuzPGuZ2mgHJMTGUzGmHs7XTCR0FS67yxsjSQB2XDVunI/1X5100z610DagxMbGH7mkX0FtfH0X7SbOBkkcsDiHMd2s7nODmcW67uPmvdVgDZap00oa5hjDQ03zBwt2tO6/mpi/XC6zlOzOISSGWORzX9U6wkAADgb8tL6eq3y1Wz+Gvp2GMljmhxLCBZ2U8H8z3rar1pnG2Le9CIi0giIgIiICIiAiIgIiICIiAiIgIiICWREBERAREQEREBLIiAiIgIiICIiAiIgIiICIiAiIgIiICIiAiIgIiICIiAiIgIiICIiAiIgIiICIiAiIgIiIIKlEQF5KIggqERAREQEREBERAREQEREEoiKAiIqCFEUBERB6apRFQKgKU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6357950" y="3214686"/>
            <a:ext cx="112871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071810"/>
            <a:ext cx="1071570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214282" y="4214818"/>
            <a:ext cx="3214710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>
                <a:solidFill>
                  <a:schemeClr val="tx1"/>
                </a:solidFill>
              </a:rPr>
              <a:t>El logro de la atención primaria universal requiere de la integración funcional del Sistema de Salud para responder a las necesidades de salud de toda la población</a:t>
            </a:r>
            <a:endParaRPr lang="es-MX" sz="2000" b="1" dirty="0">
              <a:solidFill>
                <a:schemeClr val="tx1"/>
              </a:solidFill>
            </a:endParaRPr>
          </a:p>
        </p:txBody>
      </p:sp>
      <p:pic>
        <p:nvPicPr>
          <p:cNvPr id="7179" name="Picture 11" descr="Resultado de imagen para seden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929066"/>
            <a:ext cx="1214446" cy="592413"/>
          </a:xfrm>
          <a:prstGeom prst="rect">
            <a:avLst/>
          </a:prstGeom>
          <a:noFill/>
        </p:spPr>
      </p:pic>
      <p:pic>
        <p:nvPicPr>
          <p:cNvPr id="7181" name="Picture 13" descr="Resultado de imagen para secretaria de salu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57166"/>
            <a:ext cx="342902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188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5720" y="1000108"/>
            <a:ext cx="85668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Sistema </a:t>
            </a:r>
            <a:r>
              <a:rPr lang="es-MX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Salud </a:t>
            </a:r>
            <a:endParaRPr lang="es-MX" sz="32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cs typeface="Arial" panose="020B0604020202020204" pitchFamily="34" charset="0"/>
              </a:rPr>
              <a:t>McQueen DV, et al. </a:t>
            </a:r>
            <a:r>
              <a:rPr lang="en-US" sz="1400" i="1" dirty="0" err="1">
                <a:cs typeface="Arial" panose="020B0604020202020204" pitchFamily="34" charset="0"/>
              </a:rPr>
              <a:t>Intersectoral</a:t>
            </a:r>
            <a:r>
              <a:rPr lang="en-US" sz="1400" i="1" dirty="0">
                <a:cs typeface="Arial" panose="020B0604020202020204" pitchFamily="34" charset="0"/>
              </a:rPr>
              <a:t> Governance for Health in All Policies. Structures, actions and experiences. WHO, 2012.</a:t>
            </a:r>
            <a:endParaRPr lang="es-MX" sz="1400" i="1" dirty="0"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5720" y="1785926"/>
            <a:ext cx="8615093" cy="30469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 smtClean="0">
                <a:cs typeface="Arial" panose="020B0604020202020204" pitchFamily="34" charset="0"/>
              </a:rPr>
              <a:t>Un </a:t>
            </a:r>
            <a:r>
              <a:rPr lang="es-MX" sz="2400" dirty="0">
                <a:cs typeface="Arial" panose="020B0604020202020204" pitchFamily="34" charset="0"/>
              </a:rPr>
              <a:t>sistema de salud está formado por todas las organizaciones, instituciones, recursos y personas cuyo objetivo primario es promover, restaurar o mantener la salud</a:t>
            </a:r>
            <a:r>
              <a:rPr lang="es-MX" sz="2400" dirty="0" smtClean="0">
                <a:cs typeface="Arial" panose="020B0604020202020204" pitchFamily="34" charset="0"/>
              </a:rPr>
              <a:t>.</a:t>
            </a:r>
          </a:p>
          <a:p>
            <a:endParaRPr lang="es-MX" sz="24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es-MX" sz="2400" dirty="0" smtClean="0">
                <a:cs typeface="Arial" panose="020B0604020202020204" pitchFamily="34" charset="0"/>
              </a:rPr>
              <a:t> </a:t>
            </a:r>
            <a:r>
              <a:rPr lang="es-MX" sz="2400" dirty="0">
                <a:cs typeface="Arial" panose="020B0604020202020204" pitchFamily="34" charset="0"/>
              </a:rPr>
              <a:t>funciones son </a:t>
            </a:r>
            <a:r>
              <a:rPr lang="es-MX" sz="2400" b="1" i="1" dirty="0">
                <a:cs typeface="Arial" panose="020B0604020202020204" pitchFamily="34" charset="0"/>
              </a:rPr>
              <a:t>gobernanza, financiamiento, </a:t>
            </a:r>
            <a:r>
              <a:rPr lang="es-MX" sz="2400" b="1" i="1" dirty="0" smtClean="0">
                <a:cs typeface="Arial" panose="020B0604020202020204" pitchFamily="34" charset="0"/>
              </a:rPr>
              <a:t>recursos humanos y </a:t>
            </a:r>
            <a:r>
              <a:rPr lang="es-MX" sz="2400" b="1" i="1" dirty="0">
                <a:cs typeface="Arial" panose="020B0604020202020204" pitchFamily="34" charset="0"/>
              </a:rPr>
              <a:t>provisión de servicios</a:t>
            </a:r>
            <a:r>
              <a:rPr lang="es-MX" sz="2400" dirty="0">
                <a:cs typeface="Arial" panose="020B0604020202020204" pitchFamily="34" charset="0"/>
              </a:rPr>
              <a:t>, para el logro de sus objetivos: </a:t>
            </a:r>
            <a:r>
              <a:rPr lang="es-MX" sz="2400" b="1" i="1" dirty="0">
                <a:cs typeface="Arial" panose="020B0604020202020204" pitchFamily="34" charset="0"/>
              </a:rPr>
              <a:t>Salud de la población, equidad y protección financiera</a:t>
            </a:r>
            <a:r>
              <a:rPr lang="es-MX" sz="2400" b="1" i="1" dirty="0" smtClean="0">
                <a:cs typeface="Arial" panose="020B0604020202020204" pitchFamily="34" charset="0"/>
              </a:rPr>
              <a:t>.</a:t>
            </a:r>
          </a:p>
          <a:p>
            <a:endParaRPr lang="es-MX" sz="2400" b="1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159470"/>
            <a:ext cx="2417445" cy="960755"/>
          </a:xfrm>
          <a:prstGeom prst="rect">
            <a:avLst/>
          </a:prstGeom>
        </p:spPr>
      </p:pic>
      <p:pic>
        <p:nvPicPr>
          <p:cNvPr id="10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82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2844" y="1142984"/>
            <a:ext cx="85668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Concepto de integración del Sistema </a:t>
            </a:r>
            <a:r>
              <a:rPr lang="es-MX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Salud </a:t>
            </a:r>
            <a:endParaRPr lang="es-MX" sz="32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cs typeface="Arial" panose="020B0604020202020204" pitchFamily="34" charset="0"/>
              </a:rPr>
              <a:t>Contandriopolous</a:t>
            </a:r>
            <a:r>
              <a:rPr lang="en-US" sz="1400" i="1" dirty="0" smtClean="0">
                <a:cs typeface="Arial" panose="020B0604020202020204" pitchFamily="34" charset="0"/>
              </a:rPr>
              <a:t> AP, et al. The integration of health care: dimensions and implementation. </a:t>
            </a:r>
            <a:r>
              <a:rPr lang="en-US" sz="1400" i="1" dirty="0" err="1" smtClean="0">
                <a:cs typeface="Arial" panose="020B0604020202020204" pitchFamily="34" charset="0"/>
              </a:rPr>
              <a:t>Université</a:t>
            </a:r>
            <a:r>
              <a:rPr lang="en-US" sz="1400" i="1" dirty="0" smtClean="0">
                <a:cs typeface="Arial" panose="020B0604020202020204" pitchFamily="34" charset="0"/>
              </a:rPr>
              <a:t> de Montréal. 2003.</a:t>
            </a:r>
            <a:endParaRPr lang="es-MX" sz="1400" i="1" dirty="0"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5720" y="2000240"/>
            <a:ext cx="8615093" cy="26776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MX" sz="2400" dirty="0" smtClean="0">
              <a:cs typeface="Arial" panose="020B0604020202020204" pitchFamily="34" charset="0"/>
            </a:endParaRPr>
          </a:p>
          <a:p>
            <a:r>
              <a:rPr lang="es-MX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La integración del sistema de salud es el proceso que desarrolla y mantiene a lo largo del tiempo, una estructura común entre actores y organizaciones independientes, con el propósito de coordinarse de manera interdependiente y lograr la capacidad para trabajar conjuntamente en un proyecto colectivo: </a:t>
            </a:r>
            <a:r>
              <a:rPr lang="es-MX" sz="24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La salud de la población.</a:t>
            </a:r>
          </a:p>
          <a:p>
            <a:endParaRPr lang="es-MX" sz="2400" b="1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2"/>
            <a:ext cx="2417445" cy="960755"/>
          </a:xfrm>
          <a:prstGeom prst="rect">
            <a:avLst/>
          </a:prstGeom>
        </p:spPr>
      </p:pic>
      <p:pic>
        <p:nvPicPr>
          <p:cNvPr id="11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66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2844" y="1142984"/>
            <a:ext cx="856689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Concepto de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Redes Integradas de Servicios </a:t>
            </a:r>
            <a:r>
              <a:rPr lang="es-MX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Salud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(RISS)</a:t>
            </a:r>
            <a:endParaRPr lang="es-MX" sz="32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cs typeface="Arial" panose="020B0604020202020204" pitchFamily="34" charset="0"/>
              </a:rPr>
              <a:t>Organización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Panamericana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. La </a:t>
            </a:r>
            <a:r>
              <a:rPr lang="en-US" sz="1400" i="1" dirty="0" err="1" smtClean="0">
                <a:cs typeface="Arial" panose="020B0604020202020204" pitchFamily="34" charset="0"/>
              </a:rPr>
              <a:t>renovación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atención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primaria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 en </a:t>
            </a:r>
            <a:r>
              <a:rPr lang="en-US" sz="1400" i="1" dirty="0" err="1" smtClean="0">
                <a:cs typeface="Arial" panose="020B0604020202020204" pitchFamily="34" charset="0"/>
              </a:rPr>
              <a:t>las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Américas</a:t>
            </a:r>
            <a:r>
              <a:rPr lang="en-US" sz="1400" i="1" dirty="0" smtClean="0">
                <a:cs typeface="Arial" panose="020B0604020202020204" pitchFamily="34" charset="0"/>
              </a:rPr>
              <a:t>. </a:t>
            </a:r>
            <a:r>
              <a:rPr lang="en-US" sz="1400" i="1" dirty="0" smtClean="0">
                <a:cs typeface="Arial" panose="020B0604020202020204" pitchFamily="34" charset="0"/>
              </a:rPr>
              <a:t>No.</a:t>
            </a:r>
            <a:r>
              <a:rPr lang="en-US" sz="1400" i="1" dirty="0" smtClean="0">
                <a:cs typeface="Arial" panose="020B0604020202020204" pitchFamily="34" charset="0"/>
              </a:rPr>
              <a:t> 4, </a:t>
            </a:r>
            <a:r>
              <a:rPr lang="en-US" sz="1400" i="1" dirty="0" err="1" smtClean="0">
                <a:cs typeface="Arial" panose="020B0604020202020204" pitchFamily="34" charset="0"/>
              </a:rPr>
              <a:t>Redes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Integradas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Servicios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, 2010. </a:t>
            </a:r>
            <a:endParaRPr lang="es-MX" sz="1400" i="1" dirty="0"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5720" y="2214554"/>
            <a:ext cx="8615093" cy="29854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MX" sz="2400" dirty="0" smtClean="0">
              <a:cs typeface="Arial" panose="020B0604020202020204" pitchFamily="34" charset="0"/>
            </a:endParaRPr>
          </a:p>
          <a:p>
            <a:r>
              <a:rPr lang="es-MX" sz="2800" i="1" dirty="0" smtClean="0"/>
              <a:t>Una </a:t>
            </a:r>
            <a:r>
              <a:rPr lang="es-MX" sz="2800" i="1" dirty="0" smtClean="0"/>
              <a:t>red de organizaciones que presta, o hace los arreglos para prestar, servicios de salud equitativos e integrales a una población definida, y que está dispuesta a rendir cuentas por sus resultados clínicos y económicos y por el estado de salud de la población a la que </a:t>
            </a:r>
            <a:r>
              <a:rPr lang="es-MX" sz="2800" i="1" dirty="0" smtClean="0"/>
              <a:t>sirve. </a:t>
            </a:r>
            <a:endParaRPr lang="es-MX" sz="28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sz="2400" b="1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2"/>
            <a:ext cx="2417445" cy="960755"/>
          </a:xfrm>
          <a:prstGeom prst="rect">
            <a:avLst/>
          </a:prstGeom>
        </p:spPr>
      </p:pic>
      <p:pic>
        <p:nvPicPr>
          <p:cNvPr id="11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66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2844" y="1142984"/>
            <a:ext cx="856689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Redes Integradas de Servicios </a:t>
            </a:r>
            <a:r>
              <a:rPr lang="es-MX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Salud: Dimensiones </a:t>
            </a:r>
            <a:endParaRPr lang="es-MX" sz="32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cs typeface="Arial" panose="020B0604020202020204" pitchFamily="34" charset="0"/>
              </a:rPr>
              <a:t>Organización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Panamericana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. La </a:t>
            </a:r>
            <a:r>
              <a:rPr lang="en-US" sz="1400" i="1" dirty="0" err="1" smtClean="0">
                <a:cs typeface="Arial" panose="020B0604020202020204" pitchFamily="34" charset="0"/>
              </a:rPr>
              <a:t>renovación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atención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primaria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 en </a:t>
            </a:r>
            <a:r>
              <a:rPr lang="en-US" sz="1400" i="1" dirty="0" err="1" smtClean="0">
                <a:cs typeface="Arial" panose="020B0604020202020204" pitchFamily="34" charset="0"/>
              </a:rPr>
              <a:t>las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Américas</a:t>
            </a:r>
            <a:r>
              <a:rPr lang="en-US" sz="1400" i="1" dirty="0" smtClean="0">
                <a:cs typeface="Arial" panose="020B0604020202020204" pitchFamily="34" charset="0"/>
              </a:rPr>
              <a:t>. </a:t>
            </a:r>
            <a:r>
              <a:rPr lang="en-US" sz="1400" i="1" dirty="0" smtClean="0">
                <a:cs typeface="Arial" panose="020B0604020202020204" pitchFamily="34" charset="0"/>
              </a:rPr>
              <a:t>No.</a:t>
            </a:r>
            <a:r>
              <a:rPr lang="en-US" sz="1400" i="1" dirty="0" smtClean="0">
                <a:cs typeface="Arial" panose="020B0604020202020204" pitchFamily="34" charset="0"/>
              </a:rPr>
              <a:t> 4, </a:t>
            </a:r>
            <a:r>
              <a:rPr lang="en-US" sz="1400" i="1" dirty="0" err="1" smtClean="0">
                <a:cs typeface="Arial" panose="020B0604020202020204" pitchFamily="34" charset="0"/>
              </a:rPr>
              <a:t>Redes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Integradas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Servicios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, 2010. </a:t>
            </a:r>
            <a:endParaRPr lang="es-MX" sz="1400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2"/>
            <a:ext cx="2417445" cy="960755"/>
          </a:xfrm>
          <a:prstGeom prst="rect">
            <a:avLst/>
          </a:prstGeom>
        </p:spPr>
      </p:pic>
      <p:pic>
        <p:nvPicPr>
          <p:cNvPr id="11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500034" y="2285992"/>
            <a:ext cx="328614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Modelo Asistencial</a:t>
            </a:r>
            <a:endParaRPr lang="es-MX" sz="28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928794" y="3214686"/>
            <a:ext cx="3857652" cy="7143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Gobernanza y Estrategia</a:t>
            </a:r>
            <a:endParaRPr lang="es-MX" sz="28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357554" y="4071942"/>
            <a:ext cx="3857652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Organización y Gestión</a:t>
            </a:r>
            <a:endParaRPr lang="es-MX" sz="28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786314" y="4929198"/>
            <a:ext cx="392909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Asignación e Incentivos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366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4348" y="928670"/>
            <a:ext cx="73581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Atributos de las RISS: </a:t>
            </a:r>
            <a:r>
              <a:rPr lang="es-MX" sz="3200" b="1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Modelo Asistencial</a:t>
            </a:r>
            <a:endParaRPr lang="es-MX" sz="3200" b="1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cs typeface="Arial" panose="020B0604020202020204" pitchFamily="34" charset="0"/>
              </a:rPr>
              <a:t>Modificado</a:t>
            </a:r>
            <a:r>
              <a:rPr lang="en-US" sz="1400" b="1" i="1" dirty="0" smtClean="0">
                <a:cs typeface="Arial" panose="020B0604020202020204" pitchFamily="34" charset="0"/>
              </a:rPr>
              <a:t> de: </a:t>
            </a:r>
            <a:r>
              <a:rPr lang="en-US" sz="1400" i="1" dirty="0" err="1" smtClean="0">
                <a:cs typeface="Arial" panose="020B0604020202020204" pitchFamily="34" charset="0"/>
              </a:rPr>
              <a:t>Organización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Panamericana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. La </a:t>
            </a:r>
            <a:r>
              <a:rPr lang="en-US" sz="1400" i="1" dirty="0" err="1" smtClean="0">
                <a:cs typeface="Arial" panose="020B0604020202020204" pitchFamily="34" charset="0"/>
              </a:rPr>
              <a:t>renovación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atención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primaria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 en </a:t>
            </a:r>
            <a:r>
              <a:rPr lang="en-US" sz="1400" i="1" dirty="0" err="1" smtClean="0">
                <a:cs typeface="Arial" panose="020B0604020202020204" pitchFamily="34" charset="0"/>
              </a:rPr>
              <a:t>las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Américas</a:t>
            </a:r>
            <a:r>
              <a:rPr lang="en-US" sz="1400" i="1" dirty="0" smtClean="0">
                <a:cs typeface="Arial" panose="020B0604020202020204" pitchFamily="34" charset="0"/>
              </a:rPr>
              <a:t>. </a:t>
            </a:r>
            <a:r>
              <a:rPr lang="en-US" sz="1400" i="1" dirty="0" smtClean="0">
                <a:cs typeface="Arial" panose="020B0604020202020204" pitchFamily="34" charset="0"/>
              </a:rPr>
              <a:t>No.</a:t>
            </a:r>
            <a:r>
              <a:rPr lang="en-US" sz="1400" i="1" dirty="0" smtClean="0">
                <a:cs typeface="Arial" panose="020B0604020202020204" pitchFamily="34" charset="0"/>
              </a:rPr>
              <a:t> 4, </a:t>
            </a:r>
            <a:r>
              <a:rPr lang="en-US" sz="1400" i="1" dirty="0" err="1" smtClean="0">
                <a:cs typeface="Arial" panose="020B0604020202020204" pitchFamily="34" charset="0"/>
              </a:rPr>
              <a:t>Redes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Integradas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Servicios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, 2010. </a:t>
            </a:r>
            <a:endParaRPr lang="es-MX" sz="1400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2"/>
            <a:ext cx="2417445" cy="960755"/>
          </a:xfrm>
          <a:prstGeom prst="rect">
            <a:avLst/>
          </a:prstGeom>
        </p:spPr>
      </p:pic>
      <p:pic>
        <p:nvPicPr>
          <p:cNvPr id="11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643042" y="1500174"/>
            <a:ext cx="5857916" cy="7143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Población y territorio definidos</a:t>
            </a:r>
            <a:endParaRPr lang="es-MX" sz="2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643042" y="2285992"/>
            <a:ext cx="5857916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Red de unidades de salud centrada en la atención primaria</a:t>
            </a:r>
            <a:endParaRPr lang="es-MX" sz="2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643042" y="3071810"/>
            <a:ext cx="5857916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Equipos multidisciplinarios</a:t>
            </a:r>
            <a:endParaRPr lang="es-MX" sz="26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643042" y="3857628"/>
            <a:ext cx="5857916" cy="7143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Disponibilidad de unidades de atención especializada </a:t>
            </a:r>
            <a:endParaRPr lang="es-MX" sz="2600" b="1" dirty="0"/>
          </a:p>
        </p:txBody>
      </p:sp>
      <p:sp>
        <p:nvSpPr>
          <p:cNvPr id="16" name="13 Rectángulo redondeado"/>
          <p:cNvSpPr/>
          <p:nvPr/>
        </p:nvSpPr>
        <p:spPr>
          <a:xfrm>
            <a:off x="1643042" y="4643446"/>
            <a:ext cx="5857916" cy="7143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600" b="1" dirty="0" smtClean="0"/>
              <a:t>Coordinación entre niveles de atención</a:t>
            </a:r>
            <a:endParaRPr lang="es-MX" sz="2600" b="1" dirty="0"/>
          </a:p>
        </p:txBody>
      </p:sp>
      <p:sp>
        <p:nvSpPr>
          <p:cNvPr id="17" name="13 Rectángulo redondeado"/>
          <p:cNvSpPr/>
          <p:nvPr/>
        </p:nvSpPr>
        <p:spPr>
          <a:xfrm>
            <a:off x="1643042" y="5429264"/>
            <a:ext cx="5857916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600" b="1" dirty="0" smtClean="0"/>
              <a:t>Atención centrada en la persona, familia y comunidad</a:t>
            </a:r>
            <a:endParaRPr lang="es-MX" sz="2600" b="1" dirty="0"/>
          </a:p>
        </p:txBody>
      </p:sp>
    </p:spTree>
    <p:extLst>
      <p:ext uri="{BB962C8B-B14F-4D97-AF65-F5344CB8AC3E}">
        <p14:creationId xmlns:p14="http://schemas.microsoft.com/office/powerpoint/2010/main" xmlns="" val="38366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57356" y="928670"/>
            <a:ext cx="550072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Atributos de las RISS: </a:t>
            </a:r>
            <a:r>
              <a:rPr lang="es-MX" sz="3200" b="1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Gobernanza y Estrategia</a:t>
            </a:r>
            <a:endParaRPr lang="es-MX" sz="3200" b="1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cs typeface="Arial" panose="020B0604020202020204" pitchFamily="34" charset="0"/>
              </a:rPr>
              <a:t>Modificado</a:t>
            </a:r>
            <a:r>
              <a:rPr lang="en-US" sz="1400" b="1" i="1" dirty="0" smtClean="0">
                <a:cs typeface="Arial" panose="020B0604020202020204" pitchFamily="34" charset="0"/>
              </a:rPr>
              <a:t> de: </a:t>
            </a:r>
            <a:r>
              <a:rPr lang="en-US" sz="1400" i="1" dirty="0" err="1" smtClean="0">
                <a:cs typeface="Arial" panose="020B0604020202020204" pitchFamily="34" charset="0"/>
              </a:rPr>
              <a:t>Organización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Panamericana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. La </a:t>
            </a:r>
            <a:r>
              <a:rPr lang="en-US" sz="1400" i="1" dirty="0" err="1" smtClean="0">
                <a:cs typeface="Arial" panose="020B0604020202020204" pitchFamily="34" charset="0"/>
              </a:rPr>
              <a:t>renovación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atención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primaria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 en </a:t>
            </a:r>
            <a:r>
              <a:rPr lang="en-US" sz="1400" i="1" dirty="0" err="1" smtClean="0">
                <a:cs typeface="Arial" panose="020B0604020202020204" pitchFamily="34" charset="0"/>
              </a:rPr>
              <a:t>las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Américas</a:t>
            </a:r>
            <a:r>
              <a:rPr lang="en-US" sz="1400" i="1" dirty="0" smtClean="0">
                <a:cs typeface="Arial" panose="020B0604020202020204" pitchFamily="34" charset="0"/>
              </a:rPr>
              <a:t>. </a:t>
            </a:r>
            <a:r>
              <a:rPr lang="en-US" sz="1400" i="1" dirty="0" smtClean="0">
                <a:cs typeface="Arial" panose="020B0604020202020204" pitchFamily="34" charset="0"/>
              </a:rPr>
              <a:t>No.</a:t>
            </a:r>
            <a:r>
              <a:rPr lang="en-US" sz="1400" i="1" dirty="0" smtClean="0">
                <a:cs typeface="Arial" panose="020B0604020202020204" pitchFamily="34" charset="0"/>
              </a:rPr>
              <a:t> 4, </a:t>
            </a:r>
            <a:r>
              <a:rPr lang="en-US" sz="1400" i="1" dirty="0" err="1" smtClean="0">
                <a:cs typeface="Arial" panose="020B0604020202020204" pitchFamily="34" charset="0"/>
              </a:rPr>
              <a:t>Redes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Integradas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Servicios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, 2010. </a:t>
            </a:r>
            <a:endParaRPr lang="es-MX" sz="1400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2"/>
            <a:ext cx="2417445" cy="960755"/>
          </a:xfrm>
          <a:prstGeom prst="rect">
            <a:avLst/>
          </a:prstGeom>
        </p:spPr>
      </p:pic>
      <p:pic>
        <p:nvPicPr>
          <p:cNvPr id="11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14480" y="2071678"/>
            <a:ext cx="5857916" cy="7143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Sistema único de gobernanza en la Red</a:t>
            </a:r>
            <a:endParaRPr lang="es-MX" sz="2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714480" y="3214686"/>
            <a:ext cx="5857916" cy="7143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Participación social amplia</a:t>
            </a:r>
            <a:endParaRPr lang="es-MX" sz="2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714480" y="4500570"/>
            <a:ext cx="5857916" cy="8572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Acción intersectorial con base en los determinantes sociales de la salud</a:t>
            </a:r>
            <a:endParaRPr lang="es-MX" sz="2600" b="1" dirty="0"/>
          </a:p>
        </p:txBody>
      </p:sp>
    </p:spTree>
    <p:extLst>
      <p:ext uri="{BB962C8B-B14F-4D97-AF65-F5344CB8AC3E}">
        <p14:creationId xmlns:p14="http://schemas.microsoft.com/office/powerpoint/2010/main" xmlns="" val="38366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5720" y="928670"/>
            <a:ext cx="792961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Atributos de las RISS: </a:t>
            </a:r>
            <a:r>
              <a:rPr lang="es-MX" sz="3200" b="1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Organización y Gestión</a:t>
            </a:r>
            <a:endParaRPr lang="es-MX" sz="3200" b="1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cs typeface="Arial" panose="020B0604020202020204" pitchFamily="34" charset="0"/>
              </a:rPr>
              <a:t>Modificado</a:t>
            </a:r>
            <a:r>
              <a:rPr lang="en-US" sz="1400" b="1" i="1" dirty="0" smtClean="0">
                <a:cs typeface="Arial" panose="020B0604020202020204" pitchFamily="34" charset="0"/>
              </a:rPr>
              <a:t> de: </a:t>
            </a:r>
            <a:r>
              <a:rPr lang="en-US" sz="1400" i="1" dirty="0" err="1" smtClean="0">
                <a:cs typeface="Arial" panose="020B0604020202020204" pitchFamily="34" charset="0"/>
              </a:rPr>
              <a:t>Organización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Panamericana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. La </a:t>
            </a:r>
            <a:r>
              <a:rPr lang="en-US" sz="1400" i="1" dirty="0" err="1" smtClean="0">
                <a:cs typeface="Arial" panose="020B0604020202020204" pitchFamily="34" charset="0"/>
              </a:rPr>
              <a:t>renovación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atención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primaria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 en </a:t>
            </a:r>
            <a:r>
              <a:rPr lang="en-US" sz="1400" i="1" dirty="0" err="1" smtClean="0">
                <a:cs typeface="Arial" panose="020B0604020202020204" pitchFamily="34" charset="0"/>
              </a:rPr>
              <a:t>las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Américas</a:t>
            </a:r>
            <a:r>
              <a:rPr lang="en-US" sz="1400" i="1" dirty="0" smtClean="0">
                <a:cs typeface="Arial" panose="020B0604020202020204" pitchFamily="34" charset="0"/>
              </a:rPr>
              <a:t>. </a:t>
            </a:r>
            <a:r>
              <a:rPr lang="en-US" sz="1400" i="1" dirty="0" smtClean="0">
                <a:cs typeface="Arial" panose="020B0604020202020204" pitchFamily="34" charset="0"/>
              </a:rPr>
              <a:t>No.</a:t>
            </a:r>
            <a:r>
              <a:rPr lang="en-US" sz="1400" i="1" dirty="0" smtClean="0">
                <a:cs typeface="Arial" panose="020B0604020202020204" pitchFamily="34" charset="0"/>
              </a:rPr>
              <a:t> 4, </a:t>
            </a:r>
            <a:r>
              <a:rPr lang="en-US" sz="1400" i="1" dirty="0" err="1" smtClean="0">
                <a:cs typeface="Arial" panose="020B0604020202020204" pitchFamily="34" charset="0"/>
              </a:rPr>
              <a:t>Redes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Integradas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Servicios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, 2010. </a:t>
            </a:r>
            <a:endParaRPr lang="es-MX" sz="1400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2"/>
            <a:ext cx="2417445" cy="960755"/>
          </a:xfrm>
          <a:prstGeom prst="rect">
            <a:avLst/>
          </a:prstGeom>
        </p:spPr>
      </p:pic>
      <p:pic>
        <p:nvPicPr>
          <p:cNvPr id="11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643042" y="1500174"/>
            <a:ext cx="5857916" cy="8572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Gestiones clínica, administrativa y logística integradas</a:t>
            </a:r>
            <a:endParaRPr lang="es-MX" sz="2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643042" y="2571744"/>
            <a:ext cx="5857916" cy="8572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Recursos humanos suficientes y con las competencias requeridas</a:t>
            </a:r>
            <a:endParaRPr lang="es-MX" sz="2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643042" y="3714752"/>
            <a:ext cx="5857916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Sistema de información integrado en toda la Red</a:t>
            </a:r>
            <a:endParaRPr lang="es-MX" sz="26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643042" y="4857760"/>
            <a:ext cx="5857916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Gestión basada en resultados</a:t>
            </a:r>
            <a:endParaRPr lang="es-MX" sz="2600" b="1" dirty="0"/>
          </a:p>
        </p:txBody>
      </p:sp>
    </p:spTree>
    <p:extLst>
      <p:ext uri="{BB962C8B-B14F-4D97-AF65-F5344CB8AC3E}">
        <p14:creationId xmlns:p14="http://schemas.microsoft.com/office/powerpoint/2010/main" xmlns="" val="38366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xMTEhQUEhESFBMXFx8ZGBgYGRsYFxgXGRcXFxUVGRUaHCggGBsmGx0YITMkJSkrLi4xGB8zODMsNygtLisBCgoKDg0NFA8NFDcZFBwsNywrLCs3NywrNzcrLDcsNy0sKzc3LSwrKywsLjcsLCsuLCsrLisrLCsrLCsrKysrLP/AABEIAHMBUAMBIgACEQEDEQH/xAAbAAEAAwEBAQEAAAAAAAAAAAAABAUGAwIBB//EAEcQAAEDAgMEBAoIAgkFAQAAAAEAAhEDIQQSMQUiQVEGE2FxFjJSVYGRk7HB0RQjQnKSobLSc/AVJDQ1RVNiovElQ4Lh4gf/xAAYAQEBAQEBAAAAAAAAAAAAAAAAAQMCBP/EACQRAQABAwIGAwEAAAAAAAAAAAABAgMREqETMVFSU2EycZEi/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+Km0arXAOa4OB0IMj1hB7RFybiGl5YHDOACRxAOhQdURcq+JYyC97WA2GYgX9KDqiiHalD/Ppfjb81Ka4EAgyDoRoQg+oo1TH0mktdVptcNQXAH1Er7Sx9Jxytq03E8A4E+oFBIReKtVrQXOcGtGpJgD0qOdqUP8APpfjb80EtFxq4pjQHOexrToSQAZuIJXL+k6H+fS/G35oJaKI3alA6V6X42/NSWPBEggjmLoPSIiAiIgIiIImFfd3efepaqsBU33/AHj7yrVAREQERV+PLiQRLqY8YMdD5521jkgjYvFF/VuEtad5pu4OtNw0ghwF471Ops62m3OIdMgiRcaOE3EjnzUDDUwyi6rvPDZe0aA6w6OBI+cL3Qxj2te+proBoMwkQO89+iCwDWUxNhA1OsXJk8eJUbG7QLS5rQJA1JHYScpiRE8dQqb6RmfvuaT9sSO0RroJPdKUq7gDmJdyabiZI0Nxpwj0QgsG7Rd5XIXbNyd0ES0gngpDMeHWeyR2AnSblhAcNDwOiqWkO4nySZzENMtyx2ED1FBUJLYaJIGsiCSBrEiTx49iosauAa69JwcLSwOsQJygOE5bknvXNtV2cRFPq2EvLjN3EXcAb+KdTxXCliBTcSyBJk214y7UkEXnhciRIFhXptrMLmjfAsD5QEtDhoRMEetQTMNWztDoInmIPeuqp6dSlTLSHODhOYQXPcdIcRPH4K4CAiIgLI9OsWQaVKSKbrvjiJA/K59S1yp+k2x/pFMZbVGSW8jOrT3wPUglM2bQdTDRSplhFoAuOBn4psbBdTSFPkTHdmMT2wsTsfbdXCu6uo1xYDdh1b2t/mCv0DD1mvaHNMtcJB7EHp7wASTAAknsGq/PsBtdwxgrOkNqGL+QTA9UD1LTdL8WW0RTb49U5AOy0/AelVfS7ZAZh6Rb/wBoZD2g8fxfqKo2K+OaCIIkKs6N47rsOxxO8N13eP8A1B9KtFB+f9CGD6SbaNMesBfoCwPQn+0u+673hb5JFD02aPopMXDmx2XXLoI0fRyYuXmfUF26a/2V33m/qC5dBf7Ofvn4INEshgqY/pOpYWBPpyi616yeC/vOp90/pag1hX57sbCsdjnMc0FgfUsRaxMWX6EsFsL+8X/fqe9yDV19g4Z4g0WegQfWFldrbNq4FwqUKjurJ9R4Bw0I7VvFX7fpB2Hqg+QT6QJCD5sLagxFIPiHCzhyPyVisX/+fPOasOENPply2iAiIgIiIKHZr/rKn33fqKvlmtlu+tqfxHfqK0gQfUREHDG1S1ji0S6Ld5sCexVRwjH1G5qZDyDmDhE6b4c206DXipu1iIaC4t1dMZgA2ASRx1C+bPpH6wEuIsN4kk2kuuBEgi3Ygmloc0ixaRHZGip9o4MMAy1Id2gFxAi4iNI1Nua9HCii9gpudvES3UQCB8T/ACFxwFIV3OLzbVw4uuYaT5DeXE6oOVF/1JeWXJhpiwFi5wBsAb3UQPETB73OmMo1MRa955hWm3mwWG8RlAHPUgRzH6VWdY4kgO3nENBHE3m41sWnuVR7eSYcNRYN4gmS2Ro0Wn0C3MH8QZygASJuRMttAueXk81z64C0G9zB4chFrAzZSDhSC0OniA0G5DZGVpNp7/VdBFDiR8eXHUcOPZqOK74DGGk4E+Lo7unl2Gf9w5LvTb4pbF5yvPl71naQbiJHlBc20pLGublDjlEWLTJzttxLSDHHKgtNptyuFUxDQYm8OMXa0eM46ajRdtl1Hlu/mzakkQLzujuXKgD9HgOILQQZNxlMOGYC2hEwuOAc0VAA0U93SSS6dM1oGhiblRVwiIgKPTxQNV9OLta13eHFw07I/NSFSbT2PVdWFejWyPy5SCJBA/nkg8dL9nMfRdUIAewSD2cWnsXzoQT9GE6ZjHd/zKYjZGIrjLXrtFPi2m2C7vJVk/COawMoOZTAEXaXRyI3hfvlBQvoNxmNeHXpUW5bGN4nmO2fwqwrdFsOWkBpBIsczjB4GJXrYOxn4bMOsa8OMmWkOmOeb4K5QYboVizTrPovtmtHJ7Zn8p9QW5Wax3Rdz65rNrBhLswhuhHGcyuurrZI6ynm8rIYiOWfVBjOhB/rJ+4feFvSYuVk8J0QfTcHU8TlcOIZ/wDSl4jY+Ke0tdjN02MMi3oKok9JGdbhHllwWh47QId7lX9AcQDSeybtdPocBf1grTU6YDQ3gBHoAhZ2v0XLanWYaqaR5ESO4Hl2XUGlWV2IOsx2Iqtu1u7PMmB8Cpj9nYyoMtTEsa065Gw4jv4K02dgGUGBlMQPzJ5koJSwWwT/ANQd9+p73Lc1g6NwtB/1AkeoEe9Zen0SqNf1jcTD5mcnE68UGsVN0rxzaeHeCd54ytHEzqe4BfPouN0+k0h2indMN0dZn6ys91d/Au8UdzUEfoXs00qRe4Q6pBjk0Tl95PpWiREBERAREQZfZR+tqfxHfqK04WX2UPran8R36ytQEH1ERBE2i2nlzVGB0aCJN4sBz0XDBvY6i51IOYDJEXdPMD4KL0ipEljoblaHa3IJEaTEaKR0eAbTDBGYQXQLAuvE8SOKDk5xqt6wWqMFxNyNQQYsZmNRqo1RzWNL84BLrtygiTG8Ly0EQdYXot36hGZjgRDAdAGuc15mxBJNrC5Sm1mUioXZm6U5BsDlGXdnuBJVHJtc5TAMEEEARvSMrYmz/GmNAQozs8m+7xjQ3MWF5OvrjRWjNm06rCW5qczrvC+sTw7oXKlsepbNluQDe+XnPEjUIiFThpmTmkQLSSLwfJi08pPNT9nYljaZbUgsc7lIEgG44Tr6VCrYYU3Q5154XIEWcLRedOxc60Q2BA583CA4k87BBLxmz3BpIOZpe2HTJLHWueJadDyKiVK53jNzeOT2Al9uYOVd8DjnMMajyToe7kf57RJfhm1DLeNQk82h9LKZHAEiZ0KCdh3NFOo5w3C55jmJI07fiuGFxFAPyic2aQ4knMSBeeNrX7V5wz/6m0uDzLb5RmdJPjR+ar9kYearQXMEXEauDZAgagXOvYoq+xeMcwwKNWp2tyx/ucFXVNvvAn6Diz3NZ+9XiKOJpmeVWGd8Jqnm7Hfgb+5c6nSuoP8ADcee5jT7nLTImJ6uNFfftDLeF7/Nm0PZD5p4Xv8ANm0PZD5rUr5KmJ6mi537Mv4Xv82bQ9kPmnhe/wA2bQ9kPmtTKJiepoud+zLeF7/Nm0PZD5p4Xv8ANm0PZD5rUSvqYnqaLnfsy3he/wA2bQ9kPmtNRfma10FsgGDqJEwe1e15DwSRe3Zb18VYj27opqj5VZcNpYs0qbninUqlo8Rgl7uwDis94Yv82bR9kP3LVIj0267dMf3Rqn7mGV8MX+bNo+yH7k8MX+bNo+yH7lqkTHtpxrPh3llfDF/mzaPsh+5PDF/mzaPsh+5apEx7ONZ8O8sr4Yv82bR9kP3J4Yv82bR9kP3LVSiY9nGs+HeWZp9K6h/w3HjvY0flmXvwnqebsd+Bv71o0ROLa8W8qWntyoY/qOLE8wy3+9WWExJfM0qlP72X4OKkIqyqrpnlTj9EREZs1stv1tT+I79RWkCodms+sqffd+oq/QEREFdtqizIajmFxaLZZB7jHBQdj7SGZrAwb2rgZNm6uMXOvdCvKtMOBa4SCIIWVx2HbReGy0gPzNbeW24j7QMN48NEGhx+FpnefaOIsSDaCRcjsVeabmgkNc9rnS1zHXgABua1oiQpmBrsqMFN7mvfl3hr3zbtCjOBbUIpioxrRBgZh2ECL/zog4NAc9tMktp70AujNAAykzqSTI7O1dOse0OdTcSIDQCHPaDMGDE2Mr1h8OzKd1lVklxABBa4CwyuJ4cFxp06ZyZmVAHbwHWSwg8IJ8W4tCo4YqpUe8gA1IOUuDbNIjM2wnW+vcvjzUY0Coxrqc3gQIaCDl0dmgdshSMNXdkY1ga58Z3S10gwJkSJcXH8l4y5mZjWpkgbjXboGoP2tTwdJQdWmj9llRzQJceDWkBwnn77dy606hzOZTY1uaBmdLiLTDrnhoJEXUOgx+YtY2mXA3k5hFxHiiYk/aVthQ2iG0y8Fxk6BvaTA0CggbXx7qbm06UNDRf4DuA9677ArF4JcwS2xd9ouMlw0tFlXVKBe5pc5zs271jGyHHNDZGjYBOvPjC0ODwrabQ1sxzOpPMoO6IiAiIgj4+nmpubLhIiWiSO2OKqnMeTRLmaCoHQxxafFynKLibmCr1EFZRZvVRVY4kulpylwLIGUAjxY9HNcMNScKuYsdl6x9wDO9GUkcWa9xhXSIKbZtD6khzDmymxYQZl8XPjG/BeDQqGjTbTaWvbTa90gtl7QMrDa8mZV4iCiqtc6o6oKb8sUnaEOsXlwbzOkjiF1axx65oa4dZUiYI3MjcxmLcR3lXCIIGFLzQLXg52gtNjvQCA4c5sfSo2DomMPla5rg0CpIIBGSCDOpzR+auEQVmwGEUmhzSHZRMtLTq7Unxlypio11QNBId4ri0hzS5xzNcYuBqDwVwiCka14bSY5rz1dWJAc6WZXZTMX1A7wveIY4nEgNf9ZTAZunXK5usbpmNYVwiCmq0RmxEsfJjIQ0zOQDdcBa/arXDhwY3OZdlGY9sX/NdEQEREBERAREQVOAp77/vH3lWyh4SnvO7z71MQEREBc61IOGgmDBImJ/kepdEQYs0nNc4NeBUaTpbNcHIJOYmR+ZWlwu0W1Za0lrss9ouRfkR8VIxeGD2kGL8YB96o6+GqUBLAYAguEFziYtk+yJ/5QWbMC9oJz5nEQ6RGYQcomZGvaoVRw6prKgyvZAg8RlyuvEXE/koDMc9rhFcuLd2HtOv+qPy42hTKm164F2MadL8XcBqAD/puRxVEjAY6AQXZz9mLknQjsnX0lc24B7qbJaG5ZNzrJ5QQLaXtK9HadUOdamWgxrpYeMQTlE5hJHBVm0sRVe4ipNMDRsWIPGZgn0+hBctrCnTDw2m4kgVHNIAEmC4kDgs9XqOe9xOaSTFjJbO6AO7+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5720" y="1285860"/>
            <a:ext cx="842968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Atributos de las RISS: </a:t>
            </a:r>
            <a:r>
              <a:rPr lang="es-MX" sz="3200" b="1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Asignación e Incentivos</a:t>
            </a:r>
            <a:endParaRPr lang="es-MX" sz="3200" b="1" i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74" y="6335186"/>
            <a:ext cx="88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cs typeface="Arial" panose="020B0604020202020204" pitchFamily="34" charset="0"/>
              </a:rPr>
              <a:t>Modificado</a:t>
            </a:r>
            <a:r>
              <a:rPr lang="en-US" sz="1400" b="1" i="1" dirty="0" smtClean="0">
                <a:cs typeface="Arial" panose="020B0604020202020204" pitchFamily="34" charset="0"/>
              </a:rPr>
              <a:t> de: </a:t>
            </a:r>
            <a:r>
              <a:rPr lang="en-US" sz="1400" i="1" dirty="0" err="1" smtClean="0">
                <a:cs typeface="Arial" panose="020B0604020202020204" pitchFamily="34" charset="0"/>
              </a:rPr>
              <a:t>Organización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Panamericana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. La </a:t>
            </a:r>
            <a:r>
              <a:rPr lang="en-US" sz="1400" i="1" dirty="0" err="1" smtClean="0">
                <a:cs typeface="Arial" panose="020B0604020202020204" pitchFamily="34" charset="0"/>
              </a:rPr>
              <a:t>renovación</a:t>
            </a:r>
            <a:r>
              <a:rPr lang="en-US" sz="1400" i="1" dirty="0" smtClean="0">
                <a:cs typeface="Arial" panose="020B0604020202020204" pitchFamily="34" charset="0"/>
              </a:rPr>
              <a:t> de la </a:t>
            </a:r>
            <a:r>
              <a:rPr lang="en-US" sz="1400" i="1" dirty="0" err="1" smtClean="0">
                <a:cs typeface="Arial" panose="020B0604020202020204" pitchFamily="34" charset="0"/>
              </a:rPr>
              <a:t>atención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primaria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 en </a:t>
            </a:r>
            <a:r>
              <a:rPr lang="en-US" sz="1400" i="1" dirty="0" err="1" smtClean="0">
                <a:cs typeface="Arial" panose="020B0604020202020204" pitchFamily="34" charset="0"/>
              </a:rPr>
              <a:t>las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Américas</a:t>
            </a:r>
            <a:r>
              <a:rPr lang="en-US" sz="1400" i="1" dirty="0" smtClean="0">
                <a:cs typeface="Arial" panose="020B0604020202020204" pitchFamily="34" charset="0"/>
              </a:rPr>
              <a:t>. </a:t>
            </a:r>
            <a:r>
              <a:rPr lang="en-US" sz="1400" i="1" dirty="0" smtClean="0">
                <a:cs typeface="Arial" panose="020B0604020202020204" pitchFamily="34" charset="0"/>
              </a:rPr>
              <a:t>No.</a:t>
            </a:r>
            <a:r>
              <a:rPr lang="en-US" sz="1400" i="1" dirty="0" smtClean="0">
                <a:cs typeface="Arial" panose="020B0604020202020204" pitchFamily="34" charset="0"/>
              </a:rPr>
              <a:t> 4, </a:t>
            </a:r>
            <a:r>
              <a:rPr lang="en-US" sz="1400" i="1" dirty="0" err="1" smtClean="0">
                <a:cs typeface="Arial" panose="020B0604020202020204" pitchFamily="34" charset="0"/>
              </a:rPr>
              <a:t>Redes</a:t>
            </a:r>
            <a:r>
              <a:rPr lang="en-US" sz="1400" i="1" dirty="0" smtClean="0"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cs typeface="Arial" panose="020B0604020202020204" pitchFamily="34" charset="0"/>
              </a:rPr>
              <a:t>Integradas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Servicios</a:t>
            </a:r>
            <a:r>
              <a:rPr lang="en-US" sz="1400" i="1" dirty="0" smtClean="0">
                <a:cs typeface="Arial" panose="020B0604020202020204" pitchFamily="34" charset="0"/>
              </a:rPr>
              <a:t> de </a:t>
            </a:r>
            <a:r>
              <a:rPr lang="en-US" sz="1400" i="1" dirty="0" err="1" smtClean="0">
                <a:cs typeface="Arial" panose="020B0604020202020204" pitchFamily="34" charset="0"/>
              </a:rPr>
              <a:t>Salud</a:t>
            </a:r>
            <a:r>
              <a:rPr lang="en-US" sz="1400" i="1" dirty="0" smtClean="0">
                <a:cs typeface="Arial" panose="020B0604020202020204" pitchFamily="34" charset="0"/>
              </a:rPr>
              <a:t>, 2010. </a:t>
            </a:r>
            <a:endParaRPr lang="es-MX" sz="1400" i="1" dirty="0"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32"/>
            <a:ext cx="2417445" cy="960755"/>
          </a:xfrm>
          <a:prstGeom prst="rect">
            <a:avLst/>
          </a:prstGeom>
        </p:spPr>
      </p:pic>
      <p:pic>
        <p:nvPicPr>
          <p:cNvPr id="11" name="Picture 2" descr="logo-an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57166"/>
            <a:ext cx="700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643042" y="2357430"/>
            <a:ext cx="5857916" cy="7143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Financiamiento suficiente,  oportun</a:t>
            </a:r>
            <a:r>
              <a:rPr lang="es-MX" sz="2600" b="1" dirty="0" smtClean="0"/>
              <a:t>o</a:t>
            </a:r>
            <a:endParaRPr lang="es-MX" sz="26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643042" y="3929066"/>
            <a:ext cx="5857916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/>
              <a:t>Incentivos alineados con las metas de la Red y basados en desempeño</a:t>
            </a:r>
            <a:endParaRPr lang="es-MX" sz="2600" b="1" dirty="0"/>
          </a:p>
        </p:txBody>
      </p:sp>
    </p:spTree>
    <p:extLst>
      <p:ext uri="{BB962C8B-B14F-4D97-AF65-F5344CB8AC3E}">
        <p14:creationId xmlns:p14="http://schemas.microsoft.com/office/powerpoint/2010/main" xmlns="" val="383667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13152</TotalTime>
  <Words>870</Words>
  <Application>Microsoft Office PowerPoint</Application>
  <PresentationFormat>Presentación en pantalla (4:3)</PresentationFormat>
  <Paragraphs>81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Hortensia Reyes Morales</cp:lastModifiedBy>
  <cp:revision>371</cp:revision>
  <cp:lastPrinted>2015-11-17T01:36:52Z</cp:lastPrinted>
  <dcterms:created xsi:type="dcterms:W3CDTF">2014-06-11T13:20:17Z</dcterms:created>
  <dcterms:modified xsi:type="dcterms:W3CDTF">2019-10-05T21:31:29Z</dcterms:modified>
</cp:coreProperties>
</file>