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322" r:id="rId3"/>
    <p:sldId id="321" r:id="rId4"/>
    <p:sldId id="323" r:id="rId5"/>
    <p:sldId id="324" r:id="rId6"/>
    <p:sldId id="310" r:id="rId7"/>
    <p:sldId id="282" r:id="rId8"/>
    <p:sldId id="284" r:id="rId9"/>
    <p:sldId id="312" r:id="rId10"/>
    <p:sldId id="261" r:id="rId11"/>
    <p:sldId id="273" r:id="rId12"/>
    <p:sldId id="275" r:id="rId13"/>
    <p:sldId id="328" r:id="rId14"/>
    <p:sldId id="267" r:id="rId15"/>
    <p:sldId id="269" r:id="rId16"/>
    <p:sldId id="331" r:id="rId17"/>
    <p:sldId id="329" r:id="rId18"/>
    <p:sldId id="330" r:id="rId19"/>
    <p:sldId id="272" r:id="rId20"/>
    <p:sldId id="315" r:id="rId21"/>
    <p:sldId id="335" r:id="rId22"/>
    <p:sldId id="33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gRN7ng5BKm8Hef/F7TiCqXjaFQ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942092"/>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p:restoredTop sz="94721"/>
  </p:normalViewPr>
  <p:slideViewPr>
    <p:cSldViewPr snapToGrid="0">
      <p:cViewPr varScale="1">
        <p:scale>
          <a:sx n="108" d="100"/>
          <a:sy n="108" d="100"/>
        </p:scale>
        <p:origin x="966" y="108"/>
      </p:cViewPr>
      <p:guideLst/>
    </p:cSldViewPr>
  </p:slideViewPr>
  <p:notesTextViewPr>
    <p:cViewPr>
      <p:scale>
        <a:sx n="1" d="1"/>
        <a:sy n="1" d="1"/>
      </p:scale>
      <p:origin x="0" y="0"/>
    </p:cViewPr>
  </p:notesTextViewPr>
  <p:sorterViewPr>
    <p:cViewPr varScale="1">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b8a9230cbe3a226e/INCAN-RNCBP/PIRAMIDE%20REP%20MEX%2020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OzoMatli\Documents\Ozomatli\Escritorio\MODELO_ANALISIS_RCBP%20prueb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OzoMatli\Documents\Ozomatli\Escritorio\MODELO_ANALISIS_RCBP%20prueb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s-PE" sz="2400" dirty="0"/>
              <a:t>Población Naciónal, México, 2018</a:t>
            </a:r>
          </a:p>
        </c:rich>
      </c:tx>
      <c:overlay val="0"/>
    </c:title>
    <c:autoTitleDeleted val="0"/>
    <c:plotArea>
      <c:layout/>
      <c:barChart>
        <c:barDir val="bar"/>
        <c:grouping val="stacked"/>
        <c:varyColors val="0"/>
        <c:ser>
          <c:idx val="0"/>
          <c:order val="0"/>
          <c:tx>
            <c:strRef>
              <c:f>'[PIRAMIDE REP MEX 2017.xlsx]Pirámide 1990'!$C$2</c:f>
              <c:strCache>
                <c:ptCount val="1"/>
                <c:pt idx="0">
                  <c:v>Male</c:v>
                </c:pt>
              </c:strCache>
            </c:strRef>
          </c:tx>
          <c:spPr>
            <a:solidFill>
              <a:srgbClr val="002060"/>
            </a:solidFill>
          </c:spPr>
          <c:invertIfNegative val="0"/>
          <c:cat>
            <c:strRef>
              <c:f>'[PIRAMIDE REP MEX 2017.xlsx]Pirámide 1990'!$B$3:$B$20</c:f>
              <c:strCache>
                <c:ptCount val="18"/>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'[PIRAMIDE REP MEX 2017.xlsx]Pirámide 1990'!$C$3:$C$20</c:f>
              <c:numCache>
                <c:formatCode>0;0</c:formatCode>
                <c:ptCount val="18"/>
                <c:pt idx="0">
                  <c:v>-5578694</c:v>
                </c:pt>
                <c:pt idx="1">
                  <c:v>-5643658</c:v>
                </c:pt>
                <c:pt idx="2">
                  <c:v>-5684589</c:v>
                </c:pt>
                <c:pt idx="3">
                  <c:v>-5600601</c:v>
                </c:pt>
                <c:pt idx="4">
                  <c:v>-5485727</c:v>
                </c:pt>
                <c:pt idx="5">
                  <c:v>-5207498</c:v>
                </c:pt>
                <c:pt idx="6">
                  <c:v>-4637981</c:v>
                </c:pt>
                <c:pt idx="7">
                  <c:v>-4116400</c:v>
                </c:pt>
                <c:pt idx="8">
                  <c:v>-3881085</c:v>
                </c:pt>
                <c:pt idx="9">
                  <c:v>-3616151</c:v>
                </c:pt>
                <c:pt idx="10">
                  <c:v>-3134022</c:v>
                </c:pt>
                <c:pt idx="11">
                  <c:v>-2626559</c:v>
                </c:pt>
                <c:pt idx="12">
                  <c:v>-2054113</c:v>
                </c:pt>
                <c:pt idx="13">
                  <c:v>-1500998</c:v>
                </c:pt>
                <c:pt idx="14">
                  <c:v>-1068188</c:v>
                </c:pt>
                <c:pt idx="15">
                  <c:v>-721761</c:v>
                </c:pt>
                <c:pt idx="16">
                  <c:v>-443160</c:v>
                </c:pt>
                <c:pt idx="17">
                  <c:v>-367679</c:v>
                </c:pt>
              </c:numCache>
            </c:numRef>
          </c:val>
          <c:extLst>
            <c:ext xmlns:c16="http://schemas.microsoft.com/office/drawing/2014/chart" uri="{C3380CC4-5D6E-409C-BE32-E72D297353CC}">
              <c16:uniqueId val="{00000000-60F1-422E-A3DB-F4CC815C282E}"/>
            </c:ext>
          </c:extLst>
        </c:ser>
        <c:ser>
          <c:idx val="1"/>
          <c:order val="1"/>
          <c:tx>
            <c:strRef>
              <c:f>'[PIRAMIDE REP MEX 2017.xlsx]Pirámide 1990'!$E$2</c:f>
              <c:strCache>
                <c:ptCount val="1"/>
                <c:pt idx="0">
                  <c:v>Female</c:v>
                </c:pt>
              </c:strCache>
            </c:strRef>
          </c:tx>
          <c:spPr>
            <a:solidFill>
              <a:srgbClr val="FF0066"/>
            </a:solidFill>
          </c:spPr>
          <c:invertIfNegative val="0"/>
          <c:cat>
            <c:strRef>
              <c:f>'[PIRAMIDE REP MEX 2017.xlsx]Pirámide 1990'!$B$3:$B$20</c:f>
              <c:strCache>
                <c:ptCount val="18"/>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'[PIRAMIDE REP MEX 2017.xlsx]Pirámide 1990'!$E$3:$E$20</c:f>
              <c:numCache>
                <c:formatCode>General</c:formatCode>
                <c:ptCount val="18"/>
                <c:pt idx="0">
                  <c:v>5383591</c:v>
                </c:pt>
                <c:pt idx="1">
                  <c:v>5445158</c:v>
                </c:pt>
                <c:pt idx="2">
                  <c:v>5485077</c:v>
                </c:pt>
                <c:pt idx="3">
                  <c:v>5446250</c:v>
                </c:pt>
                <c:pt idx="4">
                  <c:v>5401186</c:v>
                </c:pt>
                <c:pt idx="5">
                  <c:v>5278339</c:v>
                </c:pt>
                <c:pt idx="6">
                  <c:v>4965175</c:v>
                </c:pt>
                <c:pt idx="7">
                  <c:v>4624190</c:v>
                </c:pt>
                <c:pt idx="8">
                  <c:v>4368283</c:v>
                </c:pt>
                <c:pt idx="9">
                  <c:v>3976185</c:v>
                </c:pt>
                <c:pt idx="10">
                  <c:v>3423763</c:v>
                </c:pt>
                <c:pt idx="11">
                  <c:v>2888208</c:v>
                </c:pt>
                <c:pt idx="12">
                  <c:v>2293585</c:v>
                </c:pt>
                <c:pt idx="13">
                  <c:v>1717844</c:v>
                </c:pt>
                <c:pt idx="14">
                  <c:v>1262654</c:v>
                </c:pt>
                <c:pt idx="15">
                  <c:v>892822</c:v>
                </c:pt>
                <c:pt idx="16">
                  <c:v>580672</c:v>
                </c:pt>
                <c:pt idx="17">
                  <c:v>525951</c:v>
                </c:pt>
              </c:numCache>
            </c:numRef>
          </c:val>
          <c:extLst>
            <c:ext xmlns:c16="http://schemas.microsoft.com/office/drawing/2014/chart" uri="{C3380CC4-5D6E-409C-BE32-E72D297353CC}">
              <c16:uniqueId val="{00000001-60F1-422E-A3DB-F4CC815C282E}"/>
            </c:ext>
          </c:extLst>
        </c:ser>
        <c:dLbls>
          <c:showLegendKey val="0"/>
          <c:showVal val="0"/>
          <c:showCatName val="0"/>
          <c:showSerName val="0"/>
          <c:showPercent val="0"/>
          <c:showBubbleSize val="0"/>
        </c:dLbls>
        <c:gapWidth val="15"/>
        <c:overlap val="100"/>
        <c:axId val="70437888"/>
        <c:axId val="71860992"/>
      </c:barChart>
      <c:catAx>
        <c:axId val="70437888"/>
        <c:scaling>
          <c:orientation val="minMax"/>
        </c:scaling>
        <c:delete val="0"/>
        <c:axPos val="l"/>
        <c:numFmt formatCode="General" sourceLinked="0"/>
        <c:majorTickMark val="none"/>
        <c:minorTickMark val="none"/>
        <c:tickLblPos val="low"/>
        <c:crossAx val="71860992"/>
        <c:crosses val="autoZero"/>
        <c:auto val="1"/>
        <c:lblAlgn val="ctr"/>
        <c:lblOffset val="100"/>
        <c:noMultiLvlLbl val="0"/>
      </c:catAx>
      <c:valAx>
        <c:axId val="71860992"/>
        <c:scaling>
          <c:orientation val="minMax"/>
          <c:max val="6000000"/>
          <c:min val="-6000000"/>
        </c:scaling>
        <c:delete val="0"/>
        <c:axPos val="b"/>
        <c:numFmt formatCode="0;0" sourceLinked="0"/>
        <c:majorTickMark val="out"/>
        <c:minorTickMark val="none"/>
        <c:tickLblPos val="nextTo"/>
        <c:crossAx val="70437888"/>
        <c:crosses val="autoZero"/>
        <c:crossBetween val="between"/>
      </c:valAx>
      <c:spPr>
        <a:noFill/>
        <a:ln w="25400">
          <a:noFill/>
        </a:ln>
      </c:spPr>
    </c:plotArea>
    <c:legend>
      <c:legendPos val="b"/>
      <c:layout>
        <c:manualLayout>
          <c:xMode val="edge"/>
          <c:yMode val="edge"/>
          <c:x val="0.40468483166222929"/>
          <c:y val="0.91144789003508275"/>
          <c:w val="0.2289994901716422"/>
          <c:h val="5.0402389434149528E-2"/>
        </c:manualLayout>
      </c:layout>
      <c:overlay val="0"/>
    </c:legend>
    <c:plotVisOnly val="1"/>
    <c:dispBlanksAs val="gap"/>
    <c:showDLblsOverMax val="0"/>
  </c:chart>
  <c:txPr>
    <a:bodyPr/>
    <a:lstStyle/>
    <a:p>
      <a:pPr>
        <a:defRPr sz="1100">
          <a:latin typeface="Montserrat" panose="00000500000000000000" pitchFamily="2"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Hoja3!$B$31</c:f>
              <c:strCache>
                <c:ptCount val="1"/>
                <c:pt idx="0">
                  <c:v>HOMBRE</c:v>
                </c:pt>
              </c:strCache>
            </c:strRef>
          </c:tx>
          <c:spPr>
            <a:solidFill>
              <a:schemeClr val="accent2">
                <a:lumMod val="60000"/>
                <a:lumOff val="40000"/>
              </a:schemeClr>
            </a:solidFill>
            <a:ln>
              <a:noFill/>
            </a:ln>
            <a:effectLst/>
          </c:spPr>
          <c:invertIfNegative val="0"/>
          <c:cat>
            <c:strRef>
              <c:f>Hoja3!$A$32:$A$49</c:f>
              <c:strCache>
                <c:ptCount val="18"/>
                <c:pt idx="0">
                  <c:v>00 - 04</c:v>
                </c:pt>
                <c:pt idx="1">
                  <c:v>05 - 09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c:v>
                </c:pt>
              </c:strCache>
            </c:strRef>
          </c:cat>
          <c:val>
            <c:numRef>
              <c:f>Hoja3!$B$32:$B$49</c:f>
              <c:numCache>
                <c:formatCode>General</c:formatCode>
                <c:ptCount val="18"/>
                <c:pt idx="0">
                  <c:v>54</c:v>
                </c:pt>
                <c:pt idx="1">
                  <c:v>39</c:v>
                </c:pt>
                <c:pt idx="2">
                  <c:v>34</c:v>
                </c:pt>
                <c:pt idx="3">
                  <c:v>59</c:v>
                </c:pt>
                <c:pt idx="4">
                  <c:v>77</c:v>
                </c:pt>
                <c:pt idx="5">
                  <c:v>84</c:v>
                </c:pt>
                <c:pt idx="6">
                  <c:v>81</c:v>
                </c:pt>
                <c:pt idx="7">
                  <c:v>88</c:v>
                </c:pt>
                <c:pt idx="8">
                  <c:v>141</c:v>
                </c:pt>
                <c:pt idx="9">
                  <c:v>186</c:v>
                </c:pt>
                <c:pt idx="10">
                  <c:v>249</c:v>
                </c:pt>
                <c:pt idx="11">
                  <c:v>285</c:v>
                </c:pt>
                <c:pt idx="12">
                  <c:v>369</c:v>
                </c:pt>
                <c:pt idx="13">
                  <c:v>398</c:v>
                </c:pt>
                <c:pt idx="14">
                  <c:v>379</c:v>
                </c:pt>
                <c:pt idx="15">
                  <c:v>292</c:v>
                </c:pt>
                <c:pt idx="16">
                  <c:v>159</c:v>
                </c:pt>
                <c:pt idx="17">
                  <c:v>131</c:v>
                </c:pt>
              </c:numCache>
            </c:numRef>
          </c:val>
          <c:extLst>
            <c:ext xmlns:c16="http://schemas.microsoft.com/office/drawing/2014/chart" uri="{C3380CC4-5D6E-409C-BE32-E72D297353CC}">
              <c16:uniqueId val="{00000000-4528-47B3-96A7-0737CEDDE016}"/>
            </c:ext>
          </c:extLst>
        </c:ser>
        <c:ser>
          <c:idx val="1"/>
          <c:order val="1"/>
          <c:tx>
            <c:strRef>
              <c:f>Hoja3!$C$31</c:f>
              <c:strCache>
                <c:ptCount val="1"/>
                <c:pt idx="0">
                  <c:v>MUJER</c:v>
                </c:pt>
              </c:strCache>
            </c:strRef>
          </c:tx>
          <c:spPr>
            <a:solidFill>
              <a:srgbClr val="FF66FF"/>
            </a:solidFill>
            <a:ln>
              <a:noFill/>
            </a:ln>
            <a:effectLst/>
          </c:spPr>
          <c:invertIfNegative val="0"/>
          <c:cat>
            <c:strRef>
              <c:f>Hoja3!$A$32:$A$49</c:f>
              <c:strCache>
                <c:ptCount val="18"/>
                <c:pt idx="0">
                  <c:v>00 - 04</c:v>
                </c:pt>
                <c:pt idx="1">
                  <c:v>05 - 09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85 +</c:v>
                </c:pt>
              </c:strCache>
            </c:strRef>
          </c:cat>
          <c:val>
            <c:numRef>
              <c:f>Hoja3!$C$32:$C$49</c:f>
              <c:numCache>
                <c:formatCode>General</c:formatCode>
                <c:ptCount val="18"/>
                <c:pt idx="0">
                  <c:v>36</c:v>
                </c:pt>
                <c:pt idx="1">
                  <c:v>30</c:v>
                </c:pt>
                <c:pt idx="2">
                  <c:v>41</c:v>
                </c:pt>
                <c:pt idx="3">
                  <c:v>57</c:v>
                </c:pt>
                <c:pt idx="4">
                  <c:v>61</c:v>
                </c:pt>
                <c:pt idx="5">
                  <c:v>140</c:v>
                </c:pt>
                <c:pt idx="6">
                  <c:v>286</c:v>
                </c:pt>
                <c:pt idx="7">
                  <c:v>399</c:v>
                </c:pt>
                <c:pt idx="8">
                  <c:v>625</c:v>
                </c:pt>
                <c:pt idx="9">
                  <c:v>798</c:v>
                </c:pt>
                <c:pt idx="10">
                  <c:v>769</c:v>
                </c:pt>
                <c:pt idx="11">
                  <c:v>843</c:v>
                </c:pt>
                <c:pt idx="12">
                  <c:v>801</c:v>
                </c:pt>
                <c:pt idx="13">
                  <c:v>677</c:v>
                </c:pt>
                <c:pt idx="14">
                  <c:v>484</c:v>
                </c:pt>
                <c:pt idx="15">
                  <c:v>372</c:v>
                </c:pt>
                <c:pt idx="16">
                  <c:v>214</c:v>
                </c:pt>
                <c:pt idx="17">
                  <c:v>198</c:v>
                </c:pt>
              </c:numCache>
            </c:numRef>
          </c:val>
          <c:extLst>
            <c:ext xmlns:c16="http://schemas.microsoft.com/office/drawing/2014/chart" uri="{C3380CC4-5D6E-409C-BE32-E72D297353CC}">
              <c16:uniqueId val="{00000001-4528-47B3-96A7-0737CEDDE016}"/>
            </c:ext>
          </c:extLst>
        </c:ser>
        <c:dLbls>
          <c:showLegendKey val="0"/>
          <c:showVal val="0"/>
          <c:showCatName val="0"/>
          <c:showSerName val="0"/>
          <c:showPercent val="0"/>
          <c:showBubbleSize val="0"/>
        </c:dLbls>
        <c:gapWidth val="219"/>
        <c:overlap val="-27"/>
        <c:axId val="909999120"/>
        <c:axId val="909996824"/>
      </c:barChart>
      <c:catAx>
        <c:axId val="9099991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s-MX"/>
                  <a:t>Grupos de edad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909996824"/>
        <c:crosses val="autoZero"/>
        <c:auto val="1"/>
        <c:lblAlgn val="ctr"/>
        <c:lblOffset val="100"/>
        <c:noMultiLvlLbl val="0"/>
      </c:catAx>
      <c:valAx>
        <c:axId val="909996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s-MX"/>
                  <a:t>Casos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90999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ntserrat" panose="00000500000000000000" pitchFamily="2"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6367981377640481"/>
          <c:y val="9.9276990988695718E-2"/>
          <c:w val="0.67855707355110473"/>
          <c:h val="0.74697861939306542"/>
        </c:manualLayout>
      </c:layout>
      <c:barChart>
        <c:barDir val="bar"/>
        <c:grouping val="clustered"/>
        <c:varyColors val="0"/>
        <c:ser>
          <c:idx val="0"/>
          <c:order val="0"/>
          <c:tx>
            <c:strRef>
              <c:f>'Piramide Intercensal 2015'!$O$34</c:f>
              <c:strCache>
                <c:ptCount val="1"/>
                <c:pt idx="0">
                  <c:v>Hombre</c:v>
                </c:pt>
              </c:strCache>
            </c:strRef>
          </c:tx>
          <c:spPr>
            <a:solidFill>
              <a:schemeClr val="accent2">
                <a:lumMod val="60000"/>
                <a:lumOff val="40000"/>
              </a:schemeClr>
            </a:solidFill>
          </c:spPr>
          <c:invertIfNegative val="0"/>
          <c:cat>
            <c:strRef>
              <c:f>'Piramide Intercensal 2015'!$N$35:$N$49</c:f>
              <c:strCache>
                <c:ptCount val="15"/>
                <c:pt idx="0">
                  <c:v>PIEL</c:v>
                </c:pt>
                <c:pt idx="1">
                  <c:v>GLANDULA TIROIDES</c:v>
                </c:pt>
                <c:pt idx="2">
                  <c:v>RIÑON</c:v>
                </c:pt>
                <c:pt idx="3">
                  <c:v>OTRAS PARTES Y LAS NO ESPECIFICADAS DE LAS VIAS BILIARES</c:v>
                </c:pt>
                <c:pt idx="4">
                  <c:v>HIGADO Y CONDUCTOS BILIARES INTRAHEPATICOS</c:v>
                </c:pt>
                <c:pt idx="5">
                  <c:v>BRONQUIOS Y PULMON</c:v>
                </c:pt>
                <c:pt idx="6">
                  <c:v>ESTOMAGO</c:v>
                </c:pt>
                <c:pt idx="7">
                  <c:v>SITIO PRIMARIO DESCONOCIDO</c:v>
                </c:pt>
                <c:pt idx="8">
                  <c:v>OVARIO</c:v>
                </c:pt>
                <c:pt idx="9">
                  <c:v>COLON</c:v>
                </c:pt>
                <c:pt idx="10">
                  <c:v>CUERPO UTERINO</c:v>
                </c:pt>
                <c:pt idx="11">
                  <c:v>SISTEMAS HEMATOPOYETICO Y RETICULOENDOTELIAL</c:v>
                </c:pt>
                <c:pt idx="12">
                  <c:v>GLANDULA PROSTATICA</c:v>
                </c:pt>
                <c:pt idx="13">
                  <c:v>CUELLO UTERINO</c:v>
                </c:pt>
                <c:pt idx="14">
                  <c:v>MAMA</c:v>
                </c:pt>
              </c:strCache>
            </c:strRef>
          </c:cat>
          <c:val>
            <c:numRef>
              <c:f>'Piramide Intercensal 2015'!$O$35:$O$49</c:f>
              <c:numCache>
                <c:formatCode>0;[Red]0</c:formatCode>
                <c:ptCount val="15"/>
                <c:pt idx="0">
                  <c:v>-114</c:v>
                </c:pt>
                <c:pt idx="1">
                  <c:v>-34</c:v>
                </c:pt>
                <c:pt idx="2">
                  <c:v>-137</c:v>
                </c:pt>
                <c:pt idx="3">
                  <c:v>-120</c:v>
                </c:pt>
                <c:pt idx="4">
                  <c:v>-151</c:v>
                </c:pt>
                <c:pt idx="5">
                  <c:v>-181</c:v>
                </c:pt>
                <c:pt idx="6">
                  <c:v>-164</c:v>
                </c:pt>
                <c:pt idx="7">
                  <c:v>-173</c:v>
                </c:pt>
                <c:pt idx="8">
                  <c:v>0</c:v>
                </c:pt>
                <c:pt idx="9">
                  <c:v>-187</c:v>
                </c:pt>
                <c:pt idx="10">
                  <c:v>0</c:v>
                </c:pt>
                <c:pt idx="11">
                  <c:v>-285</c:v>
                </c:pt>
                <c:pt idx="12">
                  <c:v>-543</c:v>
                </c:pt>
                <c:pt idx="13">
                  <c:v>-1</c:v>
                </c:pt>
                <c:pt idx="14">
                  <c:v>-12</c:v>
                </c:pt>
              </c:numCache>
            </c:numRef>
          </c:val>
          <c:extLst>
            <c:ext xmlns:c16="http://schemas.microsoft.com/office/drawing/2014/chart" uri="{C3380CC4-5D6E-409C-BE32-E72D297353CC}">
              <c16:uniqueId val="{00000000-A726-4585-B929-04AE9E0C10B8}"/>
            </c:ext>
          </c:extLst>
        </c:ser>
        <c:ser>
          <c:idx val="1"/>
          <c:order val="1"/>
          <c:tx>
            <c:strRef>
              <c:f>'Piramide Intercensal 2015'!$P$34</c:f>
              <c:strCache>
                <c:ptCount val="1"/>
                <c:pt idx="0">
                  <c:v>Mujer</c:v>
                </c:pt>
              </c:strCache>
            </c:strRef>
          </c:tx>
          <c:spPr>
            <a:solidFill>
              <a:srgbClr val="FF66FF"/>
            </a:solidFill>
          </c:spPr>
          <c:invertIfNegative val="0"/>
          <c:cat>
            <c:strRef>
              <c:f>'Piramide Intercensal 2015'!$N$35:$N$49</c:f>
              <c:strCache>
                <c:ptCount val="15"/>
                <c:pt idx="0">
                  <c:v>PIEL</c:v>
                </c:pt>
                <c:pt idx="1">
                  <c:v>GLANDULA TIROIDES</c:v>
                </c:pt>
                <c:pt idx="2">
                  <c:v>RIÑON</c:v>
                </c:pt>
                <c:pt idx="3">
                  <c:v>OTRAS PARTES Y LAS NO ESPECIFICADAS DE LAS VIAS BILIARES</c:v>
                </c:pt>
                <c:pt idx="4">
                  <c:v>HIGADO Y CONDUCTOS BILIARES INTRAHEPATICOS</c:v>
                </c:pt>
                <c:pt idx="5">
                  <c:v>BRONQUIOS Y PULMON</c:v>
                </c:pt>
                <c:pt idx="6">
                  <c:v>ESTOMAGO</c:v>
                </c:pt>
                <c:pt idx="7">
                  <c:v>SITIO PRIMARIO DESCONOCIDO</c:v>
                </c:pt>
                <c:pt idx="8">
                  <c:v>OVARIO</c:v>
                </c:pt>
                <c:pt idx="9">
                  <c:v>COLON</c:v>
                </c:pt>
                <c:pt idx="10">
                  <c:v>CUERPO UTERINO</c:v>
                </c:pt>
                <c:pt idx="11">
                  <c:v>SISTEMAS HEMATOPOYETICO Y RETICULOENDOTELIAL</c:v>
                </c:pt>
                <c:pt idx="12">
                  <c:v>GLANDULA PROSTATICA</c:v>
                </c:pt>
                <c:pt idx="13">
                  <c:v>CUELLO UTERINO</c:v>
                </c:pt>
                <c:pt idx="14">
                  <c:v>MAMA</c:v>
                </c:pt>
              </c:strCache>
            </c:strRef>
          </c:cat>
          <c:val>
            <c:numRef>
              <c:f>'Piramide Intercensal 2015'!$P$35:$P$49</c:f>
              <c:numCache>
                <c:formatCode>0;[Red]0</c:formatCode>
                <c:ptCount val="15"/>
                <c:pt idx="0">
                  <c:v>94</c:v>
                </c:pt>
                <c:pt idx="1">
                  <c:v>186</c:v>
                </c:pt>
                <c:pt idx="2">
                  <c:v>85</c:v>
                </c:pt>
                <c:pt idx="3">
                  <c:v>125</c:v>
                </c:pt>
                <c:pt idx="4">
                  <c:v>149</c:v>
                </c:pt>
                <c:pt idx="5">
                  <c:v>131</c:v>
                </c:pt>
                <c:pt idx="6">
                  <c:v>168</c:v>
                </c:pt>
                <c:pt idx="7">
                  <c:v>159</c:v>
                </c:pt>
                <c:pt idx="8">
                  <c:v>335</c:v>
                </c:pt>
                <c:pt idx="9">
                  <c:v>191</c:v>
                </c:pt>
                <c:pt idx="10">
                  <c:v>401</c:v>
                </c:pt>
                <c:pt idx="11">
                  <c:v>228</c:v>
                </c:pt>
                <c:pt idx="12">
                  <c:v>14</c:v>
                </c:pt>
                <c:pt idx="13">
                  <c:v>735</c:v>
                </c:pt>
                <c:pt idx="14">
                  <c:v>2924</c:v>
                </c:pt>
              </c:numCache>
            </c:numRef>
          </c:val>
          <c:extLst>
            <c:ext xmlns:c16="http://schemas.microsoft.com/office/drawing/2014/chart" uri="{C3380CC4-5D6E-409C-BE32-E72D297353CC}">
              <c16:uniqueId val="{00000001-A726-4585-B929-04AE9E0C10B8}"/>
            </c:ext>
          </c:extLst>
        </c:ser>
        <c:dLbls>
          <c:showLegendKey val="0"/>
          <c:showVal val="0"/>
          <c:showCatName val="0"/>
          <c:showSerName val="0"/>
          <c:showPercent val="0"/>
          <c:showBubbleSize val="0"/>
        </c:dLbls>
        <c:gapWidth val="0"/>
        <c:overlap val="84"/>
        <c:axId val="62469248"/>
        <c:axId val="62470784"/>
      </c:barChart>
      <c:catAx>
        <c:axId val="62469248"/>
        <c:scaling>
          <c:orientation val="minMax"/>
        </c:scaling>
        <c:delete val="0"/>
        <c:axPos val="l"/>
        <c:numFmt formatCode="General" sourceLinked="0"/>
        <c:majorTickMark val="in"/>
        <c:minorTickMark val="none"/>
        <c:tickLblPos val="low"/>
        <c:crossAx val="62470784"/>
        <c:crosses val="autoZero"/>
        <c:auto val="1"/>
        <c:lblAlgn val="ctr"/>
        <c:lblOffset val="100"/>
        <c:noMultiLvlLbl val="0"/>
      </c:catAx>
      <c:valAx>
        <c:axId val="62470784"/>
        <c:scaling>
          <c:orientation val="minMax"/>
          <c:max val="3000"/>
          <c:min val="-3000"/>
        </c:scaling>
        <c:delete val="0"/>
        <c:axPos val="b"/>
        <c:majorGridlines/>
        <c:title>
          <c:tx>
            <c:rich>
              <a:bodyPr/>
              <a:lstStyle/>
              <a:p>
                <a:pPr>
                  <a:defRPr/>
                </a:pPr>
                <a:r>
                  <a:rPr lang="es-MX" dirty="0"/>
                  <a:t>CASOS</a:t>
                </a:r>
              </a:p>
            </c:rich>
          </c:tx>
          <c:overlay val="0"/>
        </c:title>
        <c:numFmt formatCode="#,##0;[Black]#,##0" sourceLinked="0"/>
        <c:majorTickMark val="none"/>
        <c:minorTickMark val="none"/>
        <c:tickLblPos val="nextTo"/>
        <c:txPr>
          <a:bodyPr rot="-2700000" vert="horz"/>
          <a:lstStyle/>
          <a:p>
            <a:pPr>
              <a:defRPr>
                <a:solidFill>
                  <a:schemeClr val="tx1"/>
                </a:solidFill>
              </a:defRPr>
            </a:pPr>
            <a:endParaRPr lang="es-MX"/>
          </a:p>
        </c:txPr>
        <c:crossAx val="62469248"/>
        <c:crosses val="autoZero"/>
        <c:crossBetween val="between"/>
        <c:majorUnit val="500"/>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7B618-C001-42A1-ADDE-9B5E4D04325F}" type="doc">
      <dgm:prSet loTypeId="urn:microsoft.com/office/officeart/2005/8/layout/StepDownProcess" loCatId="process" qsTypeId="urn:microsoft.com/office/officeart/2005/8/quickstyle/simple2" qsCatId="simple" csTypeId="urn:microsoft.com/office/officeart/2005/8/colors/colorful5" csCatId="colorful" phldr="1"/>
      <dgm:spPr/>
      <dgm:t>
        <a:bodyPr/>
        <a:lstStyle/>
        <a:p>
          <a:endParaRPr lang="es-ES"/>
        </a:p>
      </dgm:t>
    </dgm:pt>
    <dgm:pt modelId="{DFC382B1-698E-493F-BFFE-39373CDCA576}">
      <dgm:prSet phldrT="[Texto]" custT="1"/>
      <dgm:spPr/>
      <dgm:t>
        <a:bodyPr/>
        <a:lstStyle/>
        <a:p>
          <a:r>
            <a:rPr lang="es-ES" sz="3200" dirty="0">
              <a:solidFill>
                <a:schemeClr val="bg1"/>
              </a:solidFill>
            </a:rPr>
            <a:t>OMS</a:t>
          </a:r>
          <a:endParaRPr lang="es-ES" sz="4400" dirty="0">
            <a:solidFill>
              <a:schemeClr val="bg1"/>
            </a:solidFill>
          </a:endParaRPr>
        </a:p>
      </dgm:t>
    </dgm:pt>
    <dgm:pt modelId="{BA7B8726-2C77-42E2-AE3A-E91A5AC0E974}" type="parTrans" cxnId="{45310BB6-09BB-4E5F-B121-8DDF4DBD54BA}">
      <dgm:prSet/>
      <dgm:spPr/>
      <dgm:t>
        <a:bodyPr/>
        <a:lstStyle/>
        <a:p>
          <a:endParaRPr lang="es-ES">
            <a:solidFill>
              <a:schemeClr val="bg1"/>
            </a:solidFill>
          </a:endParaRPr>
        </a:p>
      </dgm:t>
    </dgm:pt>
    <dgm:pt modelId="{5FC3D216-D149-4755-B4BB-75829505CF43}" type="sibTrans" cxnId="{45310BB6-09BB-4E5F-B121-8DDF4DBD54BA}">
      <dgm:prSet/>
      <dgm:spPr/>
      <dgm:t>
        <a:bodyPr/>
        <a:lstStyle/>
        <a:p>
          <a:endParaRPr lang="es-ES">
            <a:solidFill>
              <a:schemeClr val="bg1"/>
            </a:solidFill>
          </a:endParaRPr>
        </a:p>
      </dgm:t>
    </dgm:pt>
    <dgm:pt modelId="{01302A20-EF73-4B7E-93A9-ACB85206BC0B}">
      <dgm:prSet phldrT="[Texto]"/>
      <dgm:spPr/>
      <dgm:t>
        <a:bodyPr/>
        <a:lstStyle/>
        <a:p>
          <a:pPr algn="ctr"/>
          <a:r>
            <a:rPr lang="es-ES" dirty="0">
              <a:solidFill>
                <a:schemeClr val="bg1"/>
              </a:solidFill>
            </a:rPr>
            <a:t>Organización Mundial de la Salud</a:t>
          </a:r>
        </a:p>
      </dgm:t>
    </dgm:pt>
    <dgm:pt modelId="{4627A202-6765-429C-B2EC-841D01415C5D}" type="parTrans" cxnId="{C0DB8AC5-EA67-4E81-BE32-FB511FFEB89D}">
      <dgm:prSet/>
      <dgm:spPr/>
      <dgm:t>
        <a:bodyPr/>
        <a:lstStyle/>
        <a:p>
          <a:endParaRPr lang="es-ES">
            <a:solidFill>
              <a:schemeClr val="bg1"/>
            </a:solidFill>
          </a:endParaRPr>
        </a:p>
      </dgm:t>
    </dgm:pt>
    <dgm:pt modelId="{6F443156-8CA4-4BFF-AB49-620CCABE254E}" type="sibTrans" cxnId="{C0DB8AC5-EA67-4E81-BE32-FB511FFEB89D}">
      <dgm:prSet/>
      <dgm:spPr/>
      <dgm:t>
        <a:bodyPr/>
        <a:lstStyle/>
        <a:p>
          <a:endParaRPr lang="es-ES">
            <a:solidFill>
              <a:schemeClr val="bg1"/>
            </a:solidFill>
          </a:endParaRPr>
        </a:p>
      </dgm:t>
    </dgm:pt>
    <dgm:pt modelId="{12B10C46-6C18-41C7-B382-758EB99129FA}">
      <dgm:prSet phldrT="[Texto]" custT="1"/>
      <dgm:spPr/>
      <dgm:t>
        <a:bodyPr/>
        <a:lstStyle/>
        <a:p>
          <a:r>
            <a:rPr lang="es-ES" sz="3200" dirty="0">
              <a:solidFill>
                <a:schemeClr val="bg1"/>
              </a:solidFill>
            </a:rPr>
            <a:t>IARC</a:t>
          </a:r>
        </a:p>
      </dgm:t>
    </dgm:pt>
    <dgm:pt modelId="{3AFDDCED-0008-4304-9D84-3CDD756F04E6}" type="parTrans" cxnId="{B363DAD0-E235-47D6-AAD5-4A5987A23D85}">
      <dgm:prSet/>
      <dgm:spPr/>
      <dgm:t>
        <a:bodyPr/>
        <a:lstStyle/>
        <a:p>
          <a:endParaRPr lang="es-ES">
            <a:solidFill>
              <a:schemeClr val="bg1"/>
            </a:solidFill>
          </a:endParaRPr>
        </a:p>
      </dgm:t>
    </dgm:pt>
    <dgm:pt modelId="{386CD26F-704A-4D12-987C-EED2812B6541}" type="sibTrans" cxnId="{B363DAD0-E235-47D6-AAD5-4A5987A23D85}">
      <dgm:prSet/>
      <dgm:spPr/>
      <dgm:t>
        <a:bodyPr/>
        <a:lstStyle/>
        <a:p>
          <a:endParaRPr lang="es-ES">
            <a:solidFill>
              <a:schemeClr val="bg1"/>
            </a:solidFill>
          </a:endParaRPr>
        </a:p>
      </dgm:t>
    </dgm:pt>
    <dgm:pt modelId="{3270B4E4-D4A0-45E1-8E05-9D3007D38403}">
      <dgm:prSet phldrT="[Texto]"/>
      <dgm:spPr/>
      <dgm:t>
        <a:bodyPr/>
        <a:lstStyle/>
        <a:p>
          <a:pPr algn="ctr"/>
          <a:r>
            <a:rPr lang="es-MX" b="0" i="0" dirty="0">
              <a:solidFill>
                <a:schemeClr val="bg1"/>
              </a:solidFill>
            </a:rPr>
            <a:t>Centro Internacional de Investigaciones sobre el Cáncer</a:t>
          </a:r>
          <a:endParaRPr lang="es-ES" b="0" dirty="0">
            <a:solidFill>
              <a:schemeClr val="bg1"/>
            </a:solidFill>
          </a:endParaRPr>
        </a:p>
      </dgm:t>
    </dgm:pt>
    <dgm:pt modelId="{6D266F6C-DE64-49F1-B725-3AAED95E0F30}" type="parTrans" cxnId="{3D4A2C1C-58FB-427B-A7A4-8C8362A3C478}">
      <dgm:prSet/>
      <dgm:spPr/>
      <dgm:t>
        <a:bodyPr/>
        <a:lstStyle/>
        <a:p>
          <a:endParaRPr lang="es-ES">
            <a:solidFill>
              <a:schemeClr val="bg1"/>
            </a:solidFill>
          </a:endParaRPr>
        </a:p>
      </dgm:t>
    </dgm:pt>
    <dgm:pt modelId="{7BCB3A19-0984-4727-9631-97744D7488D1}" type="sibTrans" cxnId="{3D4A2C1C-58FB-427B-A7A4-8C8362A3C478}">
      <dgm:prSet/>
      <dgm:spPr/>
      <dgm:t>
        <a:bodyPr/>
        <a:lstStyle/>
        <a:p>
          <a:endParaRPr lang="es-ES">
            <a:solidFill>
              <a:schemeClr val="bg1"/>
            </a:solidFill>
          </a:endParaRPr>
        </a:p>
      </dgm:t>
    </dgm:pt>
    <dgm:pt modelId="{B6C7F5EC-98F0-44E1-8DF3-1F793C004851}">
      <dgm:prSet phldrT="[Texto]" custT="1"/>
      <dgm:spPr/>
      <dgm:t>
        <a:bodyPr/>
        <a:lstStyle/>
        <a:p>
          <a:r>
            <a:rPr lang="es-ES" sz="3200" dirty="0">
              <a:solidFill>
                <a:schemeClr val="bg1"/>
              </a:solidFill>
            </a:rPr>
            <a:t>GIRC</a:t>
          </a:r>
        </a:p>
      </dgm:t>
    </dgm:pt>
    <dgm:pt modelId="{FE8179C8-E9B8-442E-9527-9B8CA5845240}" type="parTrans" cxnId="{4A3FA4F4-D187-4A98-92AC-1EE4CF2564E3}">
      <dgm:prSet/>
      <dgm:spPr/>
      <dgm:t>
        <a:bodyPr/>
        <a:lstStyle/>
        <a:p>
          <a:endParaRPr lang="es-ES">
            <a:solidFill>
              <a:schemeClr val="bg1"/>
            </a:solidFill>
          </a:endParaRPr>
        </a:p>
      </dgm:t>
    </dgm:pt>
    <dgm:pt modelId="{E483FA6F-1062-4573-BF33-02CEB3056610}" type="sibTrans" cxnId="{4A3FA4F4-D187-4A98-92AC-1EE4CF2564E3}">
      <dgm:prSet/>
      <dgm:spPr/>
      <dgm:t>
        <a:bodyPr/>
        <a:lstStyle/>
        <a:p>
          <a:endParaRPr lang="es-ES">
            <a:solidFill>
              <a:schemeClr val="bg1"/>
            </a:solidFill>
          </a:endParaRPr>
        </a:p>
      </dgm:t>
    </dgm:pt>
    <dgm:pt modelId="{07AA6841-09E2-4087-9A64-E1D92D537E90}">
      <dgm:prSet phldrT="[Texto]"/>
      <dgm:spPr/>
      <dgm:t>
        <a:bodyPr/>
        <a:lstStyle/>
        <a:p>
          <a:pPr algn="ctr"/>
          <a:r>
            <a:rPr lang="es-MX" b="0" dirty="0">
              <a:solidFill>
                <a:schemeClr val="bg1"/>
              </a:solidFill>
            </a:rPr>
            <a:t>Iniciativa Mundial para el Desarrollo de Registros de Cáncer</a:t>
          </a:r>
          <a:endParaRPr lang="es-ES" b="0" dirty="0">
            <a:solidFill>
              <a:schemeClr val="bg1"/>
            </a:solidFill>
          </a:endParaRPr>
        </a:p>
      </dgm:t>
    </dgm:pt>
    <dgm:pt modelId="{2ACD9AA1-7A38-417A-B571-992F6084E372}" type="parTrans" cxnId="{08E66440-82F2-4033-8D07-AA31DBCFA9D8}">
      <dgm:prSet/>
      <dgm:spPr/>
      <dgm:t>
        <a:bodyPr/>
        <a:lstStyle/>
        <a:p>
          <a:endParaRPr lang="es-ES">
            <a:solidFill>
              <a:schemeClr val="bg1"/>
            </a:solidFill>
          </a:endParaRPr>
        </a:p>
      </dgm:t>
    </dgm:pt>
    <dgm:pt modelId="{59BCCF89-2EA1-44CC-8E35-298BCDA987CD}" type="sibTrans" cxnId="{08E66440-82F2-4033-8D07-AA31DBCFA9D8}">
      <dgm:prSet/>
      <dgm:spPr/>
      <dgm:t>
        <a:bodyPr/>
        <a:lstStyle/>
        <a:p>
          <a:endParaRPr lang="es-ES">
            <a:solidFill>
              <a:schemeClr val="bg1"/>
            </a:solidFill>
          </a:endParaRPr>
        </a:p>
      </dgm:t>
    </dgm:pt>
    <dgm:pt modelId="{4D965460-71EA-4DFE-A7E9-5E401BC0DDBD}" type="pres">
      <dgm:prSet presAssocID="{0297B618-C001-42A1-ADDE-9B5E4D04325F}" presName="rootnode" presStyleCnt="0">
        <dgm:presLayoutVars>
          <dgm:chMax/>
          <dgm:chPref/>
          <dgm:dir/>
          <dgm:animLvl val="lvl"/>
        </dgm:presLayoutVars>
      </dgm:prSet>
      <dgm:spPr/>
    </dgm:pt>
    <dgm:pt modelId="{FE26B764-95DA-467C-BA56-1510B2A02AF7}" type="pres">
      <dgm:prSet presAssocID="{DFC382B1-698E-493F-BFFE-39373CDCA576}" presName="composite" presStyleCnt="0"/>
      <dgm:spPr/>
    </dgm:pt>
    <dgm:pt modelId="{289D3076-ED7A-4AD6-8241-C3559944C1B9}" type="pres">
      <dgm:prSet presAssocID="{DFC382B1-698E-493F-BFFE-39373CDCA576}" presName="bentUpArrow1" presStyleLbl="alignImgPlace1" presStyleIdx="0" presStyleCnt="2"/>
      <dgm:spPr/>
    </dgm:pt>
    <dgm:pt modelId="{142B8139-CB5D-4FD6-BD6D-0D046525C203}" type="pres">
      <dgm:prSet presAssocID="{DFC382B1-698E-493F-BFFE-39373CDCA576}" presName="ParentText" presStyleLbl="node1" presStyleIdx="0" presStyleCnt="3">
        <dgm:presLayoutVars>
          <dgm:chMax val="1"/>
          <dgm:chPref val="1"/>
          <dgm:bulletEnabled val="1"/>
        </dgm:presLayoutVars>
      </dgm:prSet>
      <dgm:spPr/>
    </dgm:pt>
    <dgm:pt modelId="{EF373963-CE59-4107-8734-D31DB6A0E059}" type="pres">
      <dgm:prSet presAssocID="{DFC382B1-698E-493F-BFFE-39373CDCA576}" presName="ChildText" presStyleLbl="revTx" presStyleIdx="0" presStyleCnt="3">
        <dgm:presLayoutVars>
          <dgm:chMax val="0"/>
          <dgm:chPref val="0"/>
          <dgm:bulletEnabled val="1"/>
        </dgm:presLayoutVars>
      </dgm:prSet>
      <dgm:spPr/>
    </dgm:pt>
    <dgm:pt modelId="{CA1CD7CD-CE97-40BF-8F0F-67DE8DA43007}" type="pres">
      <dgm:prSet presAssocID="{5FC3D216-D149-4755-B4BB-75829505CF43}" presName="sibTrans" presStyleCnt="0"/>
      <dgm:spPr/>
    </dgm:pt>
    <dgm:pt modelId="{5936C619-6929-4D8A-8D56-20C998EDC3A8}" type="pres">
      <dgm:prSet presAssocID="{12B10C46-6C18-41C7-B382-758EB99129FA}" presName="composite" presStyleCnt="0"/>
      <dgm:spPr/>
    </dgm:pt>
    <dgm:pt modelId="{9CDCD333-66AD-47F8-A26D-C93C326480A7}" type="pres">
      <dgm:prSet presAssocID="{12B10C46-6C18-41C7-B382-758EB99129FA}" presName="bentUpArrow1" presStyleLbl="alignImgPlace1" presStyleIdx="1" presStyleCnt="2"/>
      <dgm:spPr/>
    </dgm:pt>
    <dgm:pt modelId="{C6001C05-D52A-464D-86AC-B12443D99576}" type="pres">
      <dgm:prSet presAssocID="{12B10C46-6C18-41C7-B382-758EB99129FA}" presName="ParentText" presStyleLbl="node1" presStyleIdx="1" presStyleCnt="3">
        <dgm:presLayoutVars>
          <dgm:chMax val="1"/>
          <dgm:chPref val="1"/>
          <dgm:bulletEnabled val="1"/>
        </dgm:presLayoutVars>
      </dgm:prSet>
      <dgm:spPr/>
    </dgm:pt>
    <dgm:pt modelId="{6AB19D23-A3C0-4708-8883-1D772083A3B3}" type="pres">
      <dgm:prSet presAssocID="{12B10C46-6C18-41C7-B382-758EB99129FA}" presName="ChildText" presStyleLbl="revTx" presStyleIdx="1" presStyleCnt="3">
        <dgm:presLayoutVars>
          <dgm:chMax val="0"/>
          <dgm:chPref val="0"/>
          <dgm:bulletEnabled val="1"/>
        </dgm:presLayoutVars>
      </dgm:prSet>
      <dgm:spPr/>
    </dgm:pt>
    <dgm:pt modelId="{C12B9B47-B97E-4561-BDF2-294974D1F39E}" type="pres">
      <dgm:prSet presAssocID="{386CD26F-704A-4D12-987C-EED2812B6541}" presName="sibTrans" presStyleCnt="0"/>
      <dgm:spPr/>
    </dgm:pt>
    <dgm:pt modelId="{75597C6B-365B-47C3-B2D8-118CF763247D}" type="pres">
      <dgm:prSet presAssocID="{B6C7F5EC-98F0-44E1-8DF3-1F793C004851}" presName="composite" presStyleCnt="0"/>
      <dgm:spPr/>
    </dgm:pt>
    <dgm:pt modelId="{18A0E6B7-E880-4884-91F4-307FB2CF286A}" type="pres">
      <dgm:prSet presAssocID="{B6C7F5EC-98F0-44E1-8DF3-1F793C004851}" presName="ParentText" presStyleLbl="node1" presStyleIdx="2" presStyleCnt="3">
        <dgm:presLayoutVars>
          <dgm:chMax val="1"/>
          <dgm:chPref val="1"/>
          <dgm:bulletEnabled val="1"/>
        </dgm:presLayoutVars>
      </dgm:prSet>
      <dgm:spPr/>
    </dgm:pt>
    <dgm:pt modelId="{75D115A2-B568-458E-83F4-8042A1572766}" type="pres">
      <dgm:prSet presAssocID="{B6C7F5EC-98F0-44E1-8DF3-1F793C004851}" presName="FinalChildText" presStyleLbl="revTx" presStyleIdx="2" presStyleCnt="3">
        <dgm:presLayoutVars>
          <dgm:chMax val="0"/>
          <dgm:chPref val="0"/>
          <dgm:bulletEnabled val="1"/>
        </dgm:presLayoutVars>
      </dgm:prSet>
      <dgm:spPr/>
    </dgm:pt>
  </dgm:ptLst>
  <dgm:cxnLst>
    <dgm:cxn modelId="{3D4A2C1C-58FB-427B-A7A4-8C8362A3C478}" srcId="{12B10C46-6C18-41C7-B382-758EB99129FA}" destId="{3270B4E4-D4A0-45E1-8E05-9D3007D38403}" srcOrd="0" destOrd="0" parTransId="{6D266F6C-DE64-49F1-B725-3AAED95E0F30}" sibTransId="{7BCB3A19-0984-4727-9631-97744D7488D1}"/>
    <dgm:cxn modelId="{B8AAD830-CCD4-4B6A-B6B5-5FD5311E7145}" type="presOf" srcId="{07AA6841-09E2-4087-9A64-E1D92D537E90}" destId="{75D115A2-B568-458E-83F4-8042A1572766}" srcOrd="0" destOrd="0" presId="urn:microsoft.com/office/officeart/2005/8/layout/StepDownProcess"/>
    <dgm:cxn modelId="{E3BC0231-6A07-4975-B6DB-C71F70C44D71}" type="presOf" srcId="{12B10C46-6C18-41C7-B382-758EB99129FA}" destId="{C6001C05-D52A-464D-86AC-B12443D99576}" srcOrd="0" destOrd="0" presId="urn:microsoft.com/office/officeart/2005/8/layout/StepDownProcess"/>
    <dgm:cxn modelId="{3FA3A238-663C-47FA-B0FF-B968A9604522}" type="presOf" srcId="{B6C7F5EC-98F0-44E1-8DF3-1F793C004851}" destId="{18A0E6B7-E880-4884-91F4-307FB2CF286A}" srcOrd="0" destOrd="0" presId="urn:microsoft.com/office/officeart/2005/8/layout/StepDownProcess"/>
    <dgm:cxn modelId="{08E66440-82F2-4033-8D07-AA31DBCFA9D8}" srcId="{B6C7F5EC-98F0-44E1-8DF3-1F793C004851}" destId="{07AA6841-09E2-4087-9A64-E1D92D537E90}" srcOrd="0" destOrd="0" parTransId="{2ACD9AA1-7A38-417A-B571-992F6084E372}" sibTransId="{59BCCF89-2EA1-44CC-8E35-298BCDA987CD}"/>
    <dgm:cxn modelId="{97740178-4CDF-47EB-A38A-DD6673A8E9EC}" type="presOf" srcId="{01302A20-EF73-4B7E-93A9-ACB85206BC0B}" destId="{EF373963-CE59-4107-8734-D31DB6A0E059}" srcOrd="0" destOrd="0" presId="urn:microsoft.com/office/officeart/2005/8/layout/StepDownProcess"/>
    <dgm:cxn modelId="{641A3892-28E6-4766-961F-6AE13F1F8372}" type="presOf" srcId="{DFC382B1-698E-493F-BFFE-39373CDCA576}" destId="{142B8139-CB5D-4FD6-BD6D-0D046525C203}" srcOrd="0" destOrd="0" presId="urn:microsoft.com/office/officeart/2005/8/layout/StepDownProcess"/>
    <dgm:cxn modelId="{45310BB6-09BB-4E5F-B121-8DDF4DBD54BA}" srcId="{0297B618-C001-42A1-ADDE-9B5E4D04325F}" destId="{DFC382B1-698E-493F-BFFE-39373CDCA576}" srcOrd="0" destOrd="0" parTransId="{BA7B8726-2C77-42E2-AE3A-E91A5AC0E974}" sibTransId="{5FC3D216-D149-4755-B4BB-75829505CF43}"/>
    <dgm:cxn modelId="{F94BB2C3-E9BD-48F8-9B87-F5BCB35460EB}" type="presOf" srcId="{0297B618-C001-42A1-ADDE-9B5E4D04325F}" destId="{4D965460-71EA-4DFE-A7E9-5E401BC0DDBD}" srcOrd="0" destOrd="0" presId="urn:microsoft.com/office/officeart/2005/8/layout/StepDownProcess"/>
    <dgm:cxn modelId="{C0DB8AC5-EA67-4E81-BE32-FB511FFEB89D}" srcId="{DFC382B1-698E-493F-BFFE-39373CDCA576}" destId="{01302A20-EF73-4B7E-93A9-ACB85206BC0B}" srcOrd="0" destOrd="0" parTransId="{4627A202-6765-429C-B2EC-841D01415C5D}" sibTransId="{6F443156-8CA4-4BFF-AB49-620CCABE254E}"/>
    <dgm:cxn modelId="{B363DAD0-E235-47D6-AAD5-4A5987A23D85}" srcId="{0297B618-C001-42A1-ADDE-9B5E4D04325F}" destId="{12B10C46-6C18-41C7-B382-758EB99129FA}" srcOrd="1" destOrd="0" parTransId="{3AFDDCED-0008-4304-9D84-3CDD756F04E6}" sibTransId="{386CD26F-704A-4D12-987C-EED2812B6541}"/>
    <dgm:cxn modelId="{BF0DE7E1-A48C-4D91-A424-41971B747F15}" type="presOf" srcId="{3270B4E4-D4A0-45E1-8E05-9D3007D38403}" destId="{6AB19D23-A3C0-4708-8883-1D772083A3B3}" srcOrd="0" destOrd="0" presId="urn:microsoft.com/office/officeart/2005/8/layout/StepDownProcess"/>
    <dgm:cxn modelId="{4A3FA4F4-D187-4A98-92AC-1EE4CF2564E3}" srcId="{0297B618-C001-42A1-ADDE-9B5E4D04325F}" destId="{B6C7F5EC-98F0-44E1-8DF3-1F793C004851}" srcOrd="2" destOrd="0" parTransId="{FE8179C8-E9B8-442E-9527-9B8CA5845240}" sibTransId="{E483FA6F-1062-4573-BF33-02CEB3056610}"/>
    <dgm:cxn modelId="{E1ED5F13-7D74-4389-A1E1-38FA1040B55F}" type="presParOf" srcId="{4D965460-71EA-4DFE-A7E9-5E401BC0DDBD}" destId="{FE26B764-95DA-467C-BA56-1510B2A02AF7}" srcOrd="0" destOrd="0" presId="urn:microsoft.com/office/officeart/2005/8/layout/StepDownProcess"/>
    <dgm:cxn modelId="{36CE0DE9-2536-4C31-98FD-617364679CFA}" type="presParOf" srcId="{FE26B764-95DA-467C-BA56-1510B2A02AF7}" destId="{289D3076-ED7A-4AD6-8241-C3559944C1B9}" srcOrd="0" destOrd="0" presId="urn:microsoft.com/office/officeart/2005/8/layout/StepDownProcess"/>
    <dgm:cxn modelId="{EDF330B1-EDC0-4AB0-A2BE-A08E09EDEEE0}" type="presParOf" srcId="{FE26B764-95DA-467C-BA56-1510B2A02AF7}" destId="{142B8139-CB5D-4FD6-BD6D-0D046525C203}" srcOrd="1" destOrd="0" presId="urn:microsoft.com/office/officeart/2005/8/layout/StepDownProcess"/>
    <dgm:cxn modelId="{F448F2F2-E601-4150-B6BE-368C99709618}" type="presParOf" srcId="{FE26B764-95DA-467C-BA56-1510B2A02AF7}" destId="{EF373963-CE59-4107-8734-D31DB6A0E059}" srcOrd="2" destOrd="0" presId="urn:microsoft.com/office/officeart/2005/8/layout/StepDownProcess"/>
    <dgm:cxn modelId="{9450086C-3193-4F34-B4F4-2C430DFF722F}" type="presParOf" srcId="{4D965460-71EA-4DFE-A7E9-5E401BC0DDBD}" destId="{CA1CD7CD-CE97-40BF-8F0F-67DE8DA43007}" srcOrd="1" destOrd="0" presId="urn:microsoft.com/office/officeart/2005/8/layout/StepDownProcess"/>
    <dgm:cxn modelId="{93942EF5-9E48-46AC-99BA-297EB66EF1C6}" type="presParOf" srcId="{4D965460-71EA-4DFE-A7E9-5E401BC0DDBD}" destId="{5936C619-6929-4D8A-8D56-20C998EDC3A8}" srcOrd="2" destOrd="0" presId="urn:microsoft.com/office/officeart/2005/8/layout/StepDownProcess"/>
    <dgm:cxn modelId="{06D1F21C-714C-4E89-8F14-A856A8D5EF02}" type="presParOf" srcId="{5936C619-6929-4D8A-8D56-20C998EDC3A8}" destId="{9CDCD333-66AD-47F8-A26D-C93C326480A7}" srcOrd="0" destOrd="0" presId="urn:microsoft.com/office/officeart/2005/8/layout/StepDownProcess"/>
    <dgm:cxn modelId="{DC7F6345-4B98-4341-ABA5-322F4849678E}" type="presParOf" srcId="{5936C619-6929-4D8A-8D56-20C998EDC3A8}" destId="{C6001C05-D52A-464D-86AC-B12443D99576}" srcOrd="1" destOrd="0" presId="urn:microsoft.com/office/officeart/2005/8/layout/StepDownProcess"/>
    <dgm:cxn modelId="{16B116D5-F334-40AB-98E2-B902BC4CE8E7}" type="presParOf" srcId="{5936C619-6929-4D8A-8D56-20C998EDC3A8}" destId="{6AB19D23-A3C0-4708-8883-1D772083A3B3}" srcOrd="2" destOrd="0" presId="urn:microsoft.com/office/officeart/2005/8/layout/StepDownProcess"/>
    <dgm:cxn modelId="{75E6315C-BBED-4556-A104-516ED6E3E284}" type="presParOf" srcId="{4D965460-71EA-4DFE-A7E9-5E401BC0DDBD}" destId="{C12B9B47-B97E-4561-BDF2-294974D1F39E}" srcOrd="3" destOrd="0" presId="urn:microsoft.com/office/officeart/2005/8/layout/StepDownProcess"/>
    <dgm:cxn modelId="{5391D52D-7FDC-43B7-9C87-AA864BE90C6F}" type="presParOf" srcId="{4D965460-71EA-4DFE-A7E9-5E401BC0DDBD}" destId="{75597C6B-365B-47C3-B2D8-118CF763247D}" srcOrd="4" destOrd="0" presId="urn:microsoft.com/office/officeart/2005/8/layout/StepDownProcess"/>
    <dgm:cxn modelId="{6516902C-A580-492C-AD08-4EEAEC87F2AA}" type="presParOf" srcId="{75597C6B-365B-47C3-B2D8-118CF763247D}" destId="{18A0E6B7-E880-4884-91F4-307FB2CF286A}" srcOrd="0" destOrd="0" presId="urn:microsoft.com/office/officeart/2005/8/layout/StepDownProcess"/>
    <dgm:cxn modelId="{53AB2466-EAB5-4834-B694-77ACED9B3004}" type="presParOf" srcId="{75597C6B-365B-47C3-B2D8-118CF763247D}" destId="{75D115A2-B568-458E-83F4-8042A157276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D3076-ED7A-4AD6-8241-C3559944C1B9}">
      <dsp:nvSpPr>
        <dsp:cNvPr id="0" name=""/>
        <dsp:cNvSpPr/>
      </dsp:nvSpPr>
      <dsp:spPr>
        <a:xfrm rot="5400000">
          <a:off x="351927" y="1803166"/>
          <a:ext cx="1317443" cy="1499862"/>
        </a:xfrm>
        <a:prstGeom prst="bentUpArrow">
          <a:avLst>
            <a:gd name="adj1" fmla="val 32840"/>
            <a:gd name="adj2" fmla="val 25000"/>
            <a:gd name="adj3" fmla="val 3578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42B8139-CB5D-4FD6-BD6D-0D046525C203}">
      <dsp:nvSpPr>
        <dsp:cNvPr id="0" name=""/>
        <dsp:cNvSpPr/>
      </dsp:nvSpPr>
      <dsp:spPr>
        <a:xfrm>
          <a:off x="2885" y="342754"/>
          <a:ext cx="2217798" cy="1552387"/>
        </a:xfrm>
        <a:prstGeom prst="roundRect">
          <a:avLst>
            <a:gd name="adj" fmla="val 1667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bg1"/>
              </a:solidFill>
            </a:rPr>
            <a:t>OMS</a:t>
          </a:r>
          <a:endParaRPr lang="es-ES" sz="4400" kern="1200" dirty="0">
            <a:solidFill>
              <a:schemeClr val="bg1"/>
            </a:solidFill>
          </a:endParaRPr>
        </a:p>
      </dsp:txBody>
      <dsp:txXfrm>
        <a:off x="78680" y="418549"/>
        <a:ext cx="2066208" cy="1400797"/>
      </dsp:txXfrm>
    </dsp:sp>
    <dsp:sp modelId="{EF373963-CE59-4107-8734-D31DB6A0E059}">
      <dsp:nvSpPr>
        <dsp:cNvPr id="0" name=""/>
        <dsp:cNvSpPr/>
      </dsp:nvSpPr>
      <dsp:spPr>
        <a:xfrm>
          <a:off x="2220684" y="490810"/>
          <a:ext cx="1613015" cy="125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ctr" defTabSz="666750">
            <a:lnSpc>
              <a:spcPct val="90000"/>
            </a:lnSpc>
            <a:spcBef>
              <a:spcPct val="0"/>
            </a:spcBef>
            <a:spcAft>
              <a:spcPct val="15000"/>
            </a:spcAft>
            <a:buChar char="•"/>
          </a:pPr>
          <a:r>
            <a:rPr lang="es-ES" sz="1500" kern="1200" dirty="0">
              <a:solidFill>
                <a:schemeClr val="bg1"/>
              </a:solidFill>
            </a:rPr>
            <a:t>Organización Mundial de la Salud</a:t>
          </a:r>
        </a:p>
      </dsp:txBody>
      <dsp:txXfrm>
        <a:off x="2220684" y="490810"/>
        <a:ext cx="1613015" cy="1254707"/>
      </dsp:txXfrm>
    </dsp:sp>
    <dsp:sp modelId="{9CDCD333-66AD-47F8-A26D-C93C326480A7}">
      <dsp:nvSpPr>
        <dsp:cNvPr id="0" name=""/>
        <dsp:cNvSpPr/>
      </dsp:nvSpPr>
      <dsp:spPr>
        <a:xfrm rot="5400000">
          <a:off x="2190718" y="3547010"/>
          <a:ext cx="1317443" cy="1499862"/>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6001C05-D52A-464D-86AC-B12443D99576}">
      <dsp:nvSpPr>
        <dsp:cNvPr id="0" name=""/>
        <dsp:cNvSpPr/>
      </dsp:nvSpPr>
      <dsp:spPr>
        <a:xfrm>
          <a:off x="1841676" y="2086597"/>
          <a:ext cx="2217798" cy="1552387"/>
        </a:xfrm>
        <a:prstGeom prst="roundRect">
          <a:avLst>
            <a:gd name="adj" fmla="val 16670"/>
          </a:avLst>
        </a:prstGeom>
        <a:solidFill>
          <a:schemeClr val="accent5">
            <a:hueOff val="-3379271"/>
            <a:satOff val="-8710"/>
            <a:lumOff val="-588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bg1"/>
              </a:solidFill>
            </a:rPr>
            <a:t>IARC</a:t>
          </a:r>
        </a:p>
      </dsp:txBody>
      <dsp:txXfrm>
        <a:off x="1917471" y="2162392"/>
        <a:ext cx="2066208" cy="1400797"/>
      </dsp:txXfrm>
    </dsp:sp>
    <dsp:sp modelId="{6AB19D23-A3C0-4708-8883-1D772083A3B3}">
      <dsp:nvSpPr>
        <dsp:cNvPr id="0" name=""/>
        <dsp:cNvSpPr/>
      </dsp:nvSpPr>
      <dsp:spPr>
        <a:xfrm>
          <a:off x="4059475" y="2234653"/>
          <a:ext cx="1613015" cy="125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ctr" defTabSz="666750">
            <a:lnSpc>
              <a:spcPct val="90000"/>
            </a:lnSpc>
            <a:spcBef>
              <a:spcPct val="0"/>
            </a:spcBef>
            <a:spcAft>
              <a:spcPct val="15000"/>
            </a:spcAft>
            <a:buChar char="•"/>
          </a:pPr>
          <a:r>
            <a:rPr lang="es-MX" sz="1500" b="0" i="0" kern="1200" dirty="0">
              <a:solidFill>
                <a:schemeClr val="bg1"/>
              </a:solidFill>
            </a:rPr>
            <a:t>Centro Internacional de Investigaciones sobre el Cáncer</a:t>
          </a:r>
          <a:endParaRPr lang="es-ES" sz="1500" b="0" kern="1200" dirty="0">
            <a:solidFill>
              <a:schemeClr val="bg1"/>
            </a:solidFill>
          </a:endParaRPr>
        </a:p>
      </dsp:txBody>
      <dsp:txXfrm>
        <a:off x="4059475" y="2234653"/>
        <a:ext cx="1613015" cy="1254707"/>
      </dsp:txXfrm>
    </dsp:sp>
    <dsp:sp modelId="{18A0E6B7-E880-4884-91F4-307FB2CF286A}">
      <dsp:nvSpPr>
        <dsp:cNvPr id="0" name=""/>
        <dsp:cNvSpPr/>
      </dsp:nvSpPr>
      <dsp:spPr>
        <a:xfrm>
          <a:off x="3680467" y="3830441"/>
          <a:ext cx="2217798" cy="1552387"/>
        </a:xfrm>
        <a:prstGeom prst="roundRect">
          <a:avLst>
            <a:gd name="adj" fmla="val 16670"/>
          </a:avLst>
        </a:prstGeom>
        <a:solidFill>
          <a:schemeClr val="accent5">
            <a:hueOff val="-6758543"/>
            <a:satOff val="-17419"/>
            <a:lumOff val="-11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bg1"/>
              </a:solidFill>
            </a:rPr>
            <a:t>GIRC</a:t>
          </a:r>
        </a:p>
      </dsp:txBody>
      <dsp:txXfrm>
        <a:off x="3756262" y="3906236"/>
        <a:ext cx="2066208" cy="1400797"/>
      </dsp:txXfrm>
    </dsp:sp>
    <dsp:sp modelId="{75D115A2-B568-458E-83F4-8042A1572766}">
      <dsp:nvSpPr>
        <dsp:cNvPr id="0" name=""/>
        <dsp:cNvSpPr/>
      </dsp:nvSpPr>
      <dsp:spPr>
        <a:xfrm>
          <a:off x="5898266" y="3978496"/>
          <a:ext cx="1613015" cy="125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ctr" defTabSz="711200">
            <a:lnSpc>
              <a:spcPct val="90000"/>
            </a:lnSpc>
            <a:spcBef>
              <a:spcPct val="0"/>
            </a:spcBef>
            <a:spcAft>
              <a:spcPct val="15000"/>
            </a:spcAft>
            <a:buChar char="•"/>
          </a:pPr>
          <a:r>
            <a:rPr lang="es-MX" sz="1600" b="0" kern="1200" dirty="0">
              <a:solidFill>
                <a:schemeClr val="bg1"/>
              </a:solidFill>
            </a:rPr>
            <a:t>Iniciativa Mundial para el Desarrollo de Registros de Cáncer</a:t>
          </a:r>
          <a:endParaRPr lang="es-ES" sz="1600" b="0" kern="1200" dirty="0">
            <a:solidFill>
              <a:schemeClr val="bg1"/>
            </a:solidFill>
          </a:endParaRPr>
        </a:p>
      </dsp:txBody>
      <dsp:txXfrm>
        <a:off x="5898266" y="3978496"/>
        <a:ext cx="1613015" cy="125470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Básicamente, la pirámide es de tipo progresivo, con la base ancha, pero con cierta tendencia a la estabilización sin ser francamente una pirámide de transición, excepto en el tercio inferior. A partir del grupo de menores de 15 años se empieza a reducir la base, aunque desde el grupo de 24 y menos se empezó a estabilizar. Por este fenómeno y por cómo se distribuyen los grupos etarios en adultos, la población ya se considera estacionaria. Somos un país de gente madura (es decir, ni joven ni vieja, con un índice de Friz de 129). </a:t>
            </a:r>
          </a:p>
        </p:txBody>
      </p:sp>
      <p:sp>
        <p:nvSpPr>
          <p:cNvPr id="4" name="Marcador de número de diapositiva 3"/>
          <p:cNvSpPr>
            <a:spLocks noGrp="1"/>
          </p:cNvSpPr>
          <p:nvPr>
            <p:ph type="sldNum" sz="quarter" idx="5"/>
          </p:nvPr>
        </p:nvSpPr>
        <p:spPr/>
        <p:txBody>
          <a:bodyPr/>
          <a:lstStyle/>
          <a:p>
            <a:fld id="{5F9EE4F8-52F3-784B-B4C2-13BBF40CE976}" type="slidenum">
              <a:rPr lang="en-US" smtClean="0"/>
              <a:t>6</a:t>
            </a:fld>
            <a:endParaRPr lang="en-US"/>
          </a:p>
        </p:txBody>
      </p:sp>
    </p:spTree>
    <p:extLst>
      <p:ext uri="{BB962C8B-B14F-4D97-AF65-F5344CB8AC3E}">
        <p14:creationId xmlns:p14="http://schemas.microsoft.com/office/powerpoint/2010/main" val="245409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Country-specific data source: No data </a:t>
            </a:r>
          </a:p>
          <a:p>
            <a:r>
              <a:rPr lang="en-US" dirty="0"/>
              <a:t>Method: Estimated from national mortality estimates by modelling, using </a:t>
            </a:r>
            <a:r>
              <a:rPr lang="en-US" dirty="0" err="1"/>
              <a:t>mortality:incidence</a:t>
            </a:r>
            <a:r>
              <a:rPr lang="en-US" dirty="0"/>
              <a:t> ratios derived from cancer registry data in </a:t>
            </a:r>
            <a:r>
              <a:rPr lang="en-US" dirty="0" err="1"/>
              <a:t>neighbouring</a:t>
            </a:r>
            <a:r>
              <a:rPr lang="en-US" dirty="0"/>
              <a:t> countries</a:t>
            </a:r>
            <a:endParaRPr lang="es-MX" dirty="0"/>
          </a:p>
        </p:txBody>
      </p:sp>
      <p:sp>
        <p:nvSpPr>
          <p:cNvPr id="4" name="Marcador de número de diapositiva 3"/>
          <p:cNvSpPr>
            <a:spLocks noGrp="1"/>
          </p:cNvSpPr>
          <p:nvPr>
            <p:ph type="sldNum" sz="quarter" idx="5"/>
          </p:nvPr>
        </p:nvSpPr>
        <p:spPr/>
        <p:txBody>
          <a:bodyPr/>
          <a:lstStyle/>
          <a:p>
            <a:fld id="{5F9EE4F8-52F3-784B-B4C2-13BBF40CE976}" type="slidenum">
              <a:rPr lang="en-US" smtClean="0"/>
              <a:t>7</a:t>
            </a:fld>
            <a:endParaRPr lang="en-US"/>
          </a:p>
        </p:txBody>
      </p:sp>
    </p:spTree>
    <p:extLst>
      <p:ext uri="{BB962C8B-B14F-4D97-AF65-F5344CB8AC3E}">
        <p14:creationId xmlns:p14="http://schemas.microsoft.com/office/powerpoint/2010/main" val="379543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suma es de más de 100% porque existen personas que tienen doble aseguramiento. La fuente es INEGI al censo de 2015.</a:t>
            </a:r>
          </a:p>
        </p:txBody>
      </p:sp>
      <p:sp>
        <p:nvSpPr>
          <p:cNvPr id="4" name="Marcador de número de diapositiva 3"/>
          <p:cNvSpPr>
            <a:spLocks noGrp="1"/>
          </p:cNvSpPr>
          <p:nvPr>
            <p:ph type="sldNum" sz="quarter" idx="5"/>
          </p:nvPr>
        </p:nvSpPr>
        <p:spPr/>
        <p:txBody>
          <a:bodyPr/>
          <a:lstStyle/>
          <a:p>
            <a:fld id="{5F9EE4F8-52F3-784B-B4C2-13BBF40CE976}" type="slidenum">
              <a:rPr lang="en-US" smtClean="0"/>
              <a:t>9</a:t>
            </a:fld>
            <a:endParaRPr lang="en-US"/>
          </a:p>
        </p:txBody>
      </p:sp>
    </p:spTree>
    <p:extLst>
      <p:ext uri="{BB962C8B-B14F-4D97-AF65-F5344CB8AC3E}">
        <p14:creationId xmlns:p14="http://schemas.microsoft.com/office/powerpoint/2010/main" val="171349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582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instagram.com/rnc_mx/?hl=es-la"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facebook.com/Registro-Nacional-de-C%C3%A1ncer-2201604443454575/" TargetMode="External"/><Relationship Id="rId1" Type="http://schemas.openxmlformats.org/officeDocument/2006/relationships/slideMaster" Target="../slideMasters/slideMaster1.xml"/><Relationship Id="rId6" Type="http://schemas.openxmlformats.org/officeDocument/2006/relationships/hyperlink" Target="https://www.youtube.com/channel/UCA2z6GT1I_Kn1Pydz_BwJPg" TargetMode="External"/><Relationship Id="rId11" Type="http://schemas.openxmlformats.org/officeDocument/2006/relationships/hyperlink" Target="https://www.redcancer.mx/" TargetMode="External"/><Relationship Id="rId5" Type="http://schemas.openxmlformats.org/officeDocument/2006/relationships/image" Target="../media/image7.png"/><Relationship Id="rId10" Type="http://schemas.openxmlformats.org/officeDocument/2006/relationships/image" Target="../media/image3.jpg"/><Relationship Id="rId4" Type="http://schemas.openxmlformats.org/officeDocument/2006/relationships/hyperlink" Target="https://twitter.com/can_reg" TargetMode="External"/><Relationship Id="rId9"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B60AF6-3B58-0341-942C-88497BFAD97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9545FC-3AA5-DD40-B39C-3B39E83FBC09}"/>
              </a:ext>
            </a:extLst>
          </p:cNvPr>
          <p:cNvSpPr>
            <a:spLocks noGrp="1"/>
          </p:cNvSpPr>
          <p:nvPr>
            <p:ph type="title" hasCustomPrompt="1"/>
          </p:nvPr>
        </p:nvSpPr>
        <p:spPr>
          <a:xfrm>
            <a:off x="3546856" y="2340865"/>
            <a:ext cx="7352792" cy="2651760"/>
          </a:xfrm>
        </p:spPr>
        <p:txBody>
          <a:bodyPr anchor="t">
            <a:normAutofit/>
          </a:bodyPr>
          <a:lstStyle>
            <a:lvl1pPr>
              <a:defRPr sz="3200" b="1" i="0">
                <a:solidFill>
                  <a:schemeClr val="bg1"/>
                </a:solidFill>
                <a:latin typeface="Century Gothic" panose="020B0502020202020204" pitchFamily="34" charset="0"/>
              </a:defRPr>
            </a:lvl1pPr>
          </a:lstStyle>
          <a:p>
            <a:r>
              <a:rPr lang="es-ES_tradnl" noProof="0" dirty="0"/>
              <a:t>Título de sección</a:t>
            </a:r>
          </a:p>
        </p:txBody>
      </p:sp>
      <p:sp>
        <p:nvSpPr>
          <p:cNvPr id="8" name="Slide Number Placeholder 5">
            <a:extLst>
              <a:ext uri="{FF2B5EF4-FFF2-40B4-BE49-F238E27FC236}">
                <a16:creationId xmlns:a16="http://schemas.microsoft.com/office/drawing/2014/main" id="{782CD6A9-0181-AB42-AD15-F558B5829E0D}"/>
              </a:ext>
            </a:extLst>
          </p:cNvPr>
          <p:cNvSpPr>
            <a:spLocks noGrp="1"/>
          </p:cNvSpPr>
          <p:nvPr>
            <p:ph type="sldNum" sz="quarter" idx="12"/>
          </p:nvPr>
        </p:nvSpPr>
        <p:spPr>
          <a:xfrm>
            <a:off x="11747501" y="6560608"/>
            <a:ext cx="444500" cy="365125"/>
          </a:xfrm>
        </p:spPr>
        <p:txBody>
          <a:bodyPr/>
          <a:lstStyle>
            <a:lvl1pPr>
              <a:defRPr sz="1051" b="1" i="0">
                <a:solidFill>
                  <a:schemeClr val="bg1"/>
                </a:solidFill>
                <a:latin typeface="Avenir Next" panose="020B0503020202020204" pitchFamily="34" charset="0"/>
              </a:defRPr>
            </a:lvl1pPr>
          </a:lstStyle>
          <a:p>
            <a:fld id="{2978E104-16CA-4324-B7EA-928B5EE56579}" type="slidenum">
              <a:rPr lang="es-MX" smtClean="0"/>
              <a:t>‹Nº›</a:t>
            </a:fld>
            <a:endParaRPr lang="es-MX"/>
          </a:p>
        </p:txBody>
      </p:sp>
      <p:pic>
        <p:nvPicPr>
          <p:cNvPr id="11" name="Imagen 10">
            <a:extLst>
              <a:ext uri="{FF2B5EF4-FFF2-40B4-BE49-F238E27FC236}">
                <a16:creationId xmlns:a16="http://schemas.microsoft.com/office/drawing/2014/main" id="{C79B37D0-F3AA-B841-98B6-60A889F1A235}"/>
              </a:ext>
            </a:extLst>
          </p:cNvPr>
          <p:cNvPicPr>
            <a:picLocks noChangeAspect="1"/>
          </p:cNvPicPr>
          <p:nvPr/>
        </p:nvPicPr>
        <p:blipFill>
          <a:blip r:embed="rId3"/>
          <a:stretch>
            <a:fillRect/>
          </a:stretch>
        </p:blipFill>
        <p:spPr>
          <a:xfrm>
            <a:off x="10445750" y="165377"/>
            <a:ext cx="1530463" cy="573924"/>
          </a:xfrm>
          <a:prstGeom prst="rect">
            <a:avLst/>
          </a:prstGeom>
        </p:spPr>
      </p:pic>
    </p:spTree>
    <p:extLst>
      <p:ext uri="{BB962C8B-B14F-4D97-AF65-F5344CB8AC3E}">
        <p14:creationId xmlns:p14="http://schemas.microsoft.com/office/powerpoint/2010/main" val="3658756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14" name="Google Shape;271;p24">
            <a:extLst>
              <a:ext uri="{FF2B5EF4-FFF2-40B4-BE49-F238E27FC236}">
                <a16:creationId xmlns:a16="http://schemas.microsoft.com/office/drawing/2014/main" id="{01EDAB57-3DFE-6E4D-935B-2258507D8862}"/>
              </a:ext>
            </a:extLst>
          </p:cNvPr>
          <p:cNvSpPr/>
          <p:nvPr/>
        </p:nvSpPr>
        <p:spPr>
          <a:xfrm>
            <a:off x="-1" y="-1"/>
            <a:ext cx="4801891" cy="4713891"/>
          </a:xfrm>
          <a:prstGeom prst="rect">
            <a:avLst/>
          </a:prstGeom>
          <a:solidFill>
            <a:srgbClr val="1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272;p24">
            <a:extLst>
              <a:ext uri="{FF2B5EF4-FFF2-40B4-BE49-F238E27FC236}">
                <a16:creationId xmlns:a16="http://schemas.microsoft.com/office/drawing/2014/main" id="{554390C1-DA07-7C47-B0D1-09682A4EBF45}"/>
              </a:ext>
            </a:extLst>
          </p:cNvPr>
          <p:cNvPicPr preferRelativeResize="0"/>
          <p:nvPr/>
        </p:nvPicPr>
        <p:blipFill>
          <a:blip r:embed="rId2">
            <a:alphaModFix/>
          </a:blip>
          <a:stretch>
            <a:fillRect/>
          </a:stretch>
        </p:blipFill>
        <p:spPr>
          <a:xfrm>
            <a:off x="253999" y="5382029"/>
            <a:ext cx="3609169" cy="1277880"/>
          </a:xfrm>
          <a:prstGeom prst="rect">
            <a:avLst/>
          </a:prstGeom>
          <a:noFill/>
          <a:ln>
            <a:noFill/>
          </a:ln>
        </p:spPr>
      </p:pic>
      <p:sp>
        <p:nvSpPr>
          <p:cNvPr id="24" name="Google Shape;271;p24">
            <a:extLst>
              <a:ext uri="{FF2B5EF4-FFF2-40B4-BE49-F238E27FC236}">
                <a16:creationId xmlns:a16="http://schemas.microsoft.com/office/drawing/2014/main" id="{ED8CB265-5202-7E46-9E50-B3A9D41FD4C6}"/>
              </a:ext>
            </a:extLst>
          </p:cNvPr>
          <p:cNvSpPr/>
          <p:nvPr userDrawn="1"/>
        </p:nvSpPr>
        <p:spPr>
          <a:xfrm>
            <a:off x="-1" y="-1"/>
            <a:ext cx="4801891" cy="4713891"/>
          </a:xfrm>
          <a:prstGeom prst="rect">
            <a:avLst/>
          </a:prstGeom>
          <a:solidFill>
            <a:srgbClr val="004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72;p24">
            <a:extLst>
              <a:ext uri="{FF2B5EF4-FFF2-40B4-BE49-F238E27FC236}">
                <a16:creationId xmlns:a16="http://schemas.microsoft.com/office/drawing/2014/main" id="{1278CD0C-0525-FA4B-90B1-D01627253213}"/>
              </a:ext>
            </a:extLst>
          </p:cNvPr>
          <p:cNvPicPr preferRelativeResize="0"/>
          <p:nvPr userDrawn="1"/>
        </p:nvPicPr>
        <p:blipFill>
          <a:blip r:embed="rId2">
            <a:alphaModFix/>
          </a:blip>
          <a:stretch>
            <a:fillRect/>
          </a:stretch>
        </p:blipFill>
        <p:spPr>
          <a:xfrm>
            <a:off x="253999" y="5382029"/>
            <a:ext cx="3609169" cy="1277880"/>
          </a:xfrm>
          <a:prstGeom prst="rect">
            <a:avLst/>
          </a:prstGeom>
          <a:noFill/>
          <a:ln>
            <a:noFill/>
          </a:ln>
        </p:spPr>
      </p:pic>
      <p:sp>
        <p:nvSpPr>
          <p:cNvPr id="29" name="CuadroTexto 28">
            <a:extLst>
              <a:ext uri="{FF2B5EF4-FFF2-40B4-BE49-F238E27FC236}">
                <a16:creationId xmlns:a16="http://schemas.microsoft.com/office/drawing/2014/main" id="{76AB26F1-FB18-4E84-815F-07337789DDD3}"/>
              </a:ext>
            </a:extLst>
          </p:cNvPr>
          <p:cNvSpPr txBox="1"/>
          <p:nvPr userDrawn="1"/>
        </p:nvSpPr>
        <p:spPr>
          <a:xfrm>
            <a:off x="8191500" y="6538912"/>
            <a:ext cx="3162300" cy="319088"/>
          </a:xfrm>
          <a:prstGeom prst="rect">
            <a:avLst/>
          </a:prstGeom>
        </p:spPr>
        <p:txBody>
          <a:bodyPr vert="horz" lIns="91440" tIns="45720" rIns="91440" bIns="45720" rtlCol="0">
            <a:normAutofit/>
          </a:bodyPr>
          <a:lstStyle>
            <a:lvl1pPr lvl="0" indent="0" algn="r">
              <a:lnSpc>
                <a:spcPct val="90000"/>
              </a:lnSpc>
              <a:spcBef>
                <a:spcPts val="1000"/>
              </a:spcBef>
              <a:buFont typeface="Arial" panose="020B0604020202020204" pitchFamily="34" charset="0"/>
              <a:buNone/>
              <a:defRPr sz="1400" b="0" i="0">
                <a:solidFill>
                  <a:srgbClr val="00416B"/>
                </a:solidFill>
                <a:latin typeface="Montserrat" panose="00000500000000000000" pitchFamily="2" charset="0"/>
              </a:defRPr>
            </a:lvl1pPr>
            <a:lvl2pPr indent="0">
              <a:lnSpc>
                <a:spcPct val="90000"/>
              </a:lnSpc>
              <a:spcBef>
                <a:spcPts val="500"/>
              </a:spcBef>
              <a:buFont typeface="Arial" panose="020B0604020202020204" pitchFamily="34" charset="0"/>
              <a:buNone/>
              <a:defRPr sz="2000">
                <a:solidFill>
                  <a:schemeClr val="tx1">
                    <a:lumMod val="65000"/>
                    <a:lumOff val="35000"/>
                  </a:schemeClr>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lumMod val="65000"/>
                    <a:lumOff val="35000"/>
                  </a:schemeClr>
                </a:solidFill>
                <a:latin typeface="Montserrat" pitchFamily="2" charset="77"/>
              </a:defRPr>
            </a:lvl3pPr>
            <a:lvl4pPr marL="16002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4pPr>
            <a:lvl5pPr marL="20574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s-ES_tradnl" noProof="0" dirty="0"/>
          </a:p>
        </p:txBody>
      </p:sp>
      <p:sp>
        <p:nvSpPr>
          <p:cNvPr id="30" name="Slide Number Placeholder 5">
            <a:extLst>
              <a:ext uri="{FF2B5EF4-FFF2-40B4-BE49-F238E27FC236}">
                <a16:creationId xmlns:a16="http://schemas.microsoft.com/office/drawing/2014/main" id="{90AA23FF-7B36-498B-ABFC-F5496F294B9C}"/>
              </a:ext>
            </a:extLst>
          </p:cNvPr>
          <p:cNvSpPr>
            <a:spLocks noGrp="1"/>
          </p:cNvSpPr>
          <p:nvPr>
            <p:ph type="sldNum" sz="quarter" idx="12"/>
          </p:nvPr>
        </p:nvSpPr>
        <p:spPr>
          <a:xfrm>
            <a:off x="11747500" y="6560607"/>
            <a:ext cx="444500" cy="365125"/>
          </a:xfrm>
        </p:spPr>
        <p:txBody>
          <a:bodyPr/>
          <a:lstStyle>
            <a:lvl1pPr>
              <a:defRPr sz="1050" b="1" i="0">
                <a:solidFill>
                  <a:srgbClr val="00416B"/>
                </a:solidFill>
                <a:latin typeface="Avenir Next" panose="020B0503020202020204" pitchFamily="34" charset="0"/>
              </a:defRPr>
            </a:lvl1pPr>
          </a:lstStyle>
          <a:p>
            <a:fld id="{3F5ACE4B-5FDF-7840-B6A8-4720D2ECA625}" type="slidenum">
              <a:rPr lang="en-US" smtClean="0"/>
              <a:pPr/>
              <a:t>‹Nº›</a:t>
            </a:fld>
            <a:endParaRPr lang="en-US" dirty="0"/>
          </a:p>
        </p:txBody>
      </p:sp>
      <p:sp>
        <p:nvSpPr>
          <p:cNvPr id="31" name="Marcador de contenido 3">
            <a:extLst>
              <a:ext uri="{FF2B5EF4-FFF2-40B4-BE49-F238E27FC236}">
                <a16:creationId xmlns:a16="http://schemas.microsoft.com/office/drawing/2014/main" id="{7A2E3ED5-8B51-44B1-81BF-4233E547E20F}"/>
              </a:ext>
            </a:extLst>
          </p:cNvPr>
          <p:cNvSpPr>
            <a:spLocks noGrp="1"/>
          </p:cNvSpPr>
          <p:nvPr>
            <p:ph sz="quarter" idx="10"/>
          </p:nvPr>
        </p:nvSpPr>
        <p:spPr>
          <a:xfrm>
            <a:off x="4940299" y="1585309"/>
            <a:ext cx="6604001" cy="44896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33" name="Title 1">
            <a:extLst>
              <a:ext uri="{FF2B5EF4-FFF2-40B4-BE49-F238E27FC236}">
                <a16:creationId xmlns:a16="http://schemas.microsoft.com/office/drawing/2014/main" id="{22C59D82-4F4B-475D-A565-6EFCE4C5677A}"/>
              </a:ext>
            </a:extLst>
          </p:cNvPr>
          <p:cNvSpPr>
            <a:spLocks noGrp="1"/>
          </p:cNvSpPr>
          <p:nvPr>
            <p:ph type="title" hasCustomPrompt="1"/>
          </p:nvPr>
        </p:nvSpPr>
        <p:spPr>
          <a:xfrm>
            <a:off x="4940299" y="198091"/>
            <a:ext cx="6604001" cy="1024399"/>
          </a:xfrm>
        </p:spPr>
        <p:txBody>
          <a:bodyPr>
            <a:normAutofit/>
          </a:bodyPr>
          <a:lstStyle>
            <a:lvl1pPr>
              <a:defRPr sz="3600" b="1" i="0">
                <a:solidFill>
                  <a:srgbClr val="00416B"/>
                </a:solidFill>
                <a:latin typeface="Montserrat" pitchFamily="2" charset="77"/>
              </a:defRPr>
            </a:lvl1pPr>
          </a:lstStyle>
          <a:p>
            <a:r>
              <a:rPr lang="es-MX" noProof="0"/>
              <a:t>Título</a:t>
            </a:r>
          </a:p>
        </p:txBody>
      </p:sp>
      <p:sp>
        <p:nvSpPr>
          <p:cNvPr id="34" name="Content Placeholder 2">
            <a:extLst>
              <a:ext uri="{FF2B5EF4-FFF2-40B4-BE49-F238E27FC236}">
                <a16:creationId xmlns:a16="http://schemas.microsoft.com/office/drawing/2014/main" id="{006237CB-56D5-4121-BD04-00D3823AB633}"/>
              </a:ext>
            </a:extLst>
          </p:cNvPr>
          <p:cNvSpPr>
            <a:spLocks noGrp="1"/>
          </p:cNvSpPr>
          <p:nvPr>
            <p:ph idx="13" hasCustomPrompt="1"/>
          </p:nvPr>
        </p:nvSpPr>
        <p:spPr>
          <a:xfrm>
            <a:off x="4940299" y="6147368"/>
            <a:ext cx="6604001" cy="319088"/>
          </a:xfrm>
        </p:spPr>
        <p:txBody>
          <a:bodyPr>
            <a:normAutofit/>
          </a:bodyPr>
          <a:lstStyle>
            <a:lvl1pPr marL="0" indent="0" algn="l">
              <a:buNone/>
              <a:defRPr sz="1000" b="0" i="0">
                <a:solidFill>
                  <a:srgbClr val="00416B"/>
                </a:solidFill>
                <a:latin typeface="Montserrat" panose="00000500000000000000" pitchFamily="2" charset="0"/>
              </a:defRPr>
            </a:lvl1pPr>
            <a:lvl2pPr marL="457200" indent="0">
              <a:buNone/>
              <a:defRPr sz="2000">
                <a:solidFill>
                  <a:schemeClr val="tx1">
                    <a:lumMod val="65000"/>
                    <a:lumOff val="35000"/>
                  </a:schemeClr>
                </a:solidFill>
                <a:latin typeface="Montserrat" panose="00000500000000000000" pitchFamily="2" charset="0"/>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_tradnl" noProof="0" dirty="0"/>
              <a:t>Fuente</a:t>
            </a:r>
          </a:p>
        </p:txBody>
      </p:sp>
    </p:spTree>
    <p:extLst>
      <p:ext uri="{BB962C8B-B14F-4D97-AF65-F5344CB8AC3E}">
        <p14:creationId xmlns:p14="http://schemas.microsoft.com/office/powerpoint/2010/main" val="79440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Google Shape;230;p21">
            <a:extLst>
              <a:ext uri="{FF2B5EF4-FFF2-40B4-BE49-F238E27FC236}">
                <a16:creationId xmlns:a16="http://schemas.microsoft.com/office/drawing/2014/main" id="{6BE25236-26C8-1640-B8C0-31DDC50487FF}"/>
              </a:ext>
            </a:extLst>
          </p:cNvPr>
          <p:cNvSpPr/>
          <p:nvPr/>
        </p:nvSpPr>
        <p:spPr>
          <a:xfrm>
            <a:off x="0" y="-6"/>
            <a:ext cx="12192000" cy="1434668"/>
          </a:xfrm>
          <a:prstGeom prst="flowChartDocument">
            <a:avLst/>
          </a:prstGeom>
          <a:solidFill>
            <a:srgbClr val="094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Google Shape;146;p16">
            <a:extLst>
              <a:ext uri="{FF2B5EF4-FFF2-40B4-BE49-F238E27FC236}">
                <a16:creationId xmlns:a16="http://schemas.microsoft.com/office/drawing/2014/main" id="{A25F6C3B-2612-CA43-AAD0-11114A602CD9}"/>
              </a:ext>
            </a:extLst>
          </p:cNvPr>
          <p:cNvPicPr preferRelativeResize="0"/>
          <p:nvPr/>
        </p:nvPicPr>
        <p:blipFill>
          <a:blip r:embed="rId2">
            <a:alphaModFix/>
          </a:blip>
          <a:stretch>
            <a:fillRect/>
          </a:stretch>
        </p:blipFill>
        <p:spPr>
          <a:xfrm>
            <a:off x="9711558" y="138459"/>
            <a:ext cx="2117834" cy="891586"/>
          </a:xfrm>
          <a:prstGeom prst="rect">
            <a:avLst/>
          </a:prstGeom>
          <a:noFill/>
          <a:ln>
            <a:noFill/>
          </a:ln>
        </p:spPr>
      </p:pic>
      <p:sp>
        <p:nvSpPr>
          <p:cNvPr id="5" name="Google Shape;230;p21">
            <a:extLst>
              <a:ext uri="{FF2B5EF4-FFF2-40B4-BE49-F238E27FC236}">
                <a16:creationId xmlns:a16="http://schemas.microsoft.com/office/drawing/2014/main" id="{4E607A98-B6B7-7D49-A505-DDCB2F21DFC6}"/>
              </a:ext>
            </a:extLst>
          </p:cNvPr>
          <p:cNvSpPr/>
          <p:nvPr userDrawn="1"/>
        </p:nvSpPr>
        <p:spPr>
          <a:xfrm>
            <a:off x="0" y="-6"/>
            <a:ext cx="12192000" cy="1434668"/>
          </a:xfrm>
          <a:prstGeom prst="flowChartDocument">
            <a:avLst/>
          </a:prstGeom>
          <a:solidFill>
            <a:srgbClr val="094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Google Shape;146;p16">
            <a:extLst>
              <a:ext uri="{FF2B5EF4-FFF2-40B4-BE49-F238E27FC236}">
                <a16:creationId xmlns:a16="http://schemas.microsoft.com/office/drawing/2014/main" id="{6F2F0DE6-B7C4-3142-9B7F-0E0307B24B9B}"/>
              </a:ext>
            </a:extLst>
          </p:cNvPr>
          <p:cNvPicPr preferRelativeResize="0"/>
          <p:nvPr userDrawn="1"/>
        </p:nvPicPr>
        <p:blipFill>
          <a:blip r:embed="rId2">
            <a:alphaModFix/>
          </a:blip>
          <a:stretch>
            <a:fillRect/>
          </a:stretch>
        </p:blipFill>
        <p:spPr>
          <a:xfrm>
            <a:off x="9711558" y="138459"/>
            <a:ext cx="2117834" cy="891586"/>
          </a:xfrm>
          <a:prstGeom prst="rect">
            <a:avLst/>
          </a:prstGeom>
          <a:noFill/>
          <a:ln>
            <a:noFill/>
          </a:ln>
        </p:spPr>
      </p:pic>
      <p:sp>
        <p:nvSpPr>
          <p:cNvPr id="11" name="Content Placeholder 2">
            <a:extLst>
              <a:ext uri="{FF2B5EF4-FFF2-40B4-BE49-F238E27FC236}">
                <a16:creationId xmlns:a16="http://schemas.microsoft.com/office/drawing/2014/main" id="{606C2D3A-C31B-4FF2-B8EF-C8DBE8FC671A}"/>
              </a:ext>
            </a:extLst>
          </p:cNvPr>
          <p:cNvSpPr>
            <a:spLocks noGrp="1"/>
          </p:cNvSpPr>
          <p:nvPr>
            <p:ph idx="1"/>
          </p:nvPr>
        </p:nvSpPr>
        <p:spPr>
          <a:xfrm>
            <a:off x="487407" y="1573127"/>
            <a:ext cx="11032015" cy="45523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Título 2">
            <a:extLst>
              <a:ext uri="{FF2B5EF4-FFF2-40B4-BE49-F238E27FC236}">
                <a16:creationId xmlns:a16="http://schemas.microsoft.com/office/drawing/2014/main" id="{04B4D6D3-8561-445A-927C-4525DBAC9F16}"/>
              </a:ext>
            </a:extLst>
          </p:cNvPr>
          <p:cNvSpPr>
            <a:spLocks noGrp="1"/>
          </p:cNvSpPr>
          <p:nvPr>
            <p:ph type="title" hasCustomPrompt="1"/>
          </p:nvPr>
        </p:nvSpPr>
        <p:spPr>
          <a:xfrm>
            <a:off x="487407" y="209036"/>
            <a:ext cx="9050293" cy="911687"/>
          </a:xfrm>
        </p:spPr>
        <p:txBody>
          <a:bodyPr anchor="t">
            <a:normAutofit/>
          </a:bodyPr>
          <a:lstStyle>
            <a:lvl1pPr>
              <a:defRPr sz="3600">
                <a:solidFill>
                  <a:schemeClr val="bg1"/>
                </a:solidFill>
              </a:defRPr>
            </a:lvl1pPr>
          </a:lstStyle>
          <a:p>
            <a:r>
              <a:rPr lang="es-ES" noProof="0"/>
              <a:t>Título</a:t>
            </a:r>
          </a:p>
        </p:txBody>
      </p:sp>
      <p:sp>
        <p:nvSpPr>
          <p:cNvPr id="9" name="CuadroTexto 8">
            <a:extLst>
              <a:ext uri="{FF2B5EF4-FFF2-40B4-BE49-F238E27FC236}">
                <a16:creationId xmlns:a16="http://schemas.microsoft.com/office/drawing/2014/main" id="{0A55799D-6215-43A4-BDA5-6EC8E66FC8FC}"/>
              </a:ext>
            </a:extLst>
          </p:cNvPr>
          <p:cNvSpPr txBox="1"/>
          <p:nvPr userDrawn="1"/>
        </p:nvSpPr>
        <p:spPr>
          <a:xfrm>
            <a:off x="8191500" y="6538912"/>
            <a:ext cx="3162300" cy="319088"/>
          </a:xfrm>
          <a:prstGeom prst="rect">
            <a:avLst/>
          </a:prstGeom>
        </p:spPr>
        <p:txBody>
          <a:bodyPr vert="horz" lIns="91440" tIns="45720" rIns="91440" bIns="45720" rtlCol="0">
            <a:normAutofit/>
          </a:bodyPr>
          <a:lstStyle>
            <a:lvl1pPr lvl="0" indent="0" algn="r">
              <a:lnSpc>
                <a:spcPct val="90000"/>
              </a:lnSpc>
              <a:spcBef>
                <a:spcPts val="1000"/>
              </a:spcBef>
              <a:buFont typeface="Arial" panose="020B0604020202020204" pitchFamily="34" charset="0"/>
              <a:buNone/>
              <a:defRPr sz="1400" b="0" i="0">
                <a:solidFill>
                  <a:srgbClr val="00416B"/>
                </a:solidFill>
                <a:latin typeface="Montserrat" panose="00000500000000000000" pitchFamily="2" charset="0"/>
              </a:defRPr>
            </a:lvl1pPr>
            <a:lvl2pPr indent="0">
              <a:lnSpc>
                <a:spcPct val="90000"/>
              </a:lnSpc>
              <a:spcBef>
                <a:spcPts val="500"/>
              </a:spcBef>
              <a:buFont typeface="Arial" panose="020B0604020202020204" pitchFamily="34" charset="0"/>
              <a:buNone/>
              <a:defRPr sz="2000">
                <a:solidFill>
                  <a:schemeClr val="tx1">
                    <a:lumMod val="65000"/>
                    <a:lumOff val="35000"/>
                  </a:schemeClr>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lumMod val="65000"/>
                    <a:lumOff val="35000"/>
                  </a:schemeClr>
                </a:solidFill>
                <a:latin typeface="Montserrat" pitchFamily="2" charset="77"/>
              </a:defRPr>
            </a:lvl3pPr>
            <a:lvl4pPr marL="16002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4pPr>
            <a:lvl5pPr marL="20574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s-ES_tradnl" noProof="0" dirty="0"/>
          </a:p>
        </p:txBody>
      </p:sp>
      <p:sp>
        <p:nvSpPr>
          <p:cNvPr id="10" name="Slide Number Placeholder 5">
            <a:extLst>
              <a:ext uri="{FF2B5EF4-FFF2-40B4-BE49-F238E27FC236}">
                <a16:creationId xmlns:a16="http://schemas.microsoft.com/office/drawing/2014/main" id="{36A67AEE-D371-43D9-AD8E-164102CBF215}"/>
              </a:ext>
            </a:extLst>
          </p:cNvPr>
          <p:cNvSpPr>
            <a:spLocks noGrp="1"/>
          </p:cNvSpPr>
          <p:nvPr>
            <p:ph type="sldNum" sz="quarter" idx="12"/>
          </p:nvPr>
        </p:nvSpPr>
        <p:spPr>
          <a:xfrm>
            <a:off x="11747500" y="6560607"/>
            <a:ext cx="444500" cy="365125"/>
          </a:xfrm>
        </p:spPr>
        <p:txBody>
          <a:bodyPr/>
          <a:lstStyle>
            <a:lvl1pPr>
              <a:defRPr sz="1050" b="1" i="0">
                <a:solidFill>
                  <a:srgbClr val="00416B"/>
                </a:solidFill>
                <a:latin typeface="Avenir Next" panose="020B0503020202020204" pitchFamily="34" charset="0"/>
              </a:defRPr>
            </a:lvl1pPr>
          </a:lstStyle>
          <a:p>
            <a:fld id="{3F5ACE4B-5FDF-7840-B6A8-4720D2ECA625}" type="slidenum">
              <a:rPr lang="en-US" smtClean="0"/>
              <a:pPr/>
              <a:t>‹Nº›</a:t>
            </a:fld>
            <a:endParaRPr lang="en-US" dirty="0"/>
          </a:p>
        </p:txBody>
      </p:sp>
      <p:sp>
        <p:nvSpPr>
          <p:cNvPr id="14" name="Content Placeholder 2">
            <a:extLst>
              <a:ext uri="{FF2B5EF4-FFF2-40B4-BE49-F238E27FC236}">
                <a16:creationId xmlns:a16="http://schemas.microsoft.com/office/drawing/2014/main" id="{85E48F32-4925-4B62-8330-4E094255D5B3}"/>
              </a:ext>
            </a:extLst>
          </p:cNvPr>
          <p:cNvSpPr>
            <a:spLocks noGrp="1"/>
          </p:cNvSpPr>
          <p:nvPr>
            <p:ph idx="13" hasCustomPrompt="1"/>
          </p:nvPr>
        </p:nvSpPr>
        <p:spPr>
          <a:xfrm>
            <a:off x="495299" y="6172669"/>
            <a:ext cx="11032015" cy="319088"/>
          </a:xfrm>
        </p:spPr>
        <p:txBody>
          <a:bodyPr>
            <a:normAutofit/>
          </a:bodyPr>
          <a:lstStyle>
            <a:lvl1pPr marL="0" indent="0" algn="l">
              <a:buNone/>
              <a:defRPr sz="1000" b="0" i="0">
                <a:solidFill>
                  <a:srgbClr val="00416B"/>
                </a:solidFill>
                <a:latin typeface="Montserrat" panose="00000500000000000000" pitchFamily="2" charset="0"/>
              </a:defRPr>
            </a:lvl1pPr>
            <a:lvl2pPr marL="457200" indent="0">
              <a:buNone/>
              <a:defRPr sz="2000">
                <a:solidFill>
                  <a:schemeClr val="tx1">
                    <a:lumMod val="65000"/>
                    <a:lumOff val="35000"/>
                  </a:schemeClr>
                </a:solidFill>
                <a:latin typeface="Montserrat" panose="00000500000000000000" pitchFamily="2" charset="0"/>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_tradnl" noProof="0" dirty="0"/>
              <a:t>Fuente</a:t>
            </a:r>
          </a:p>
        </p:txBody>
      </p:sp>
    </p:spTree>
    <p:extLst>
      <p:ext uri="{BB962C8B-B14F-4D97-AF65-F5344CB8AC3E}">
        <p14:creationId xmlns:p14="http://schemas.microsoft.com/office/powerpoint/2010/main" val="204920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6" name="Google Shape;257;p23">
            <a:extLst>
              <a:ext uri="{FF2B5EF4-FFF2-40B4-BE49-F238E27FC236}">
                <a16:creationId xmlns:a16="http://schemas.microsoft.com/office/drawing/2014/main" id="{11E4710C-C57A-BB4A-8280-D8F5259532AB}"/>
              </a:ext>
            </a:extLst>
          </p:cNvPr>
          <p:cNvPicPr preferRelativeResize="0"/>
          <p:nvPr/>
        </p:nvPicPr>
        <p:blipFill rotWithShape="1">
          <a:blip r:embed="rId2">
            <a:alphaModFix/>
          </a:blip>
          <a:srcRect t="16928" r="1084" b="45572"/>
          <a:stretch/>
        </p:blipFill>
        <p:spPr>
          <a:xfrm rot="10800000" flipH="1">
            <a:off x="15766" y="5549138"/>
            <a:ext cx="12192000" cy="1324628"/>
          </a:xfrm>
          <a:prstGeom prst="rect">
            <a:avLst/>
          </a:prstGeom>
          <a:noFill/>
          <a:ln>
            <a:noFill/>
          </a:ln>
        </p:spPr>
      </p:pic>
      <p:pic>
        <p:nvPicPr>
          <p:cNvPr id="8" name="Google Shape;188;p18">
            <a:extLst>
              <a:ext uri="{FF2B5EF4-FFF2-40B4-BE49-F238E27FC236}">
                <a16:creationId xmlns:a16="http://schemas.microsoft.com/office/drawing/2014/main" id="{B8CE635A-E557-274A-B8ED-DFA3A1BD7E8A}"/>
              </a:ext>
            </a:extLst>
          </p:cNvPr>
          <p:cNvPicPr preferRelativeResize="0"/>
          <p:nvPr/>
        </p:nvPicPr>
        <p:blipFill>
          <a:blip r:embed="rId3">
            <a:alphaModFix/>
          </a:blip>
          <a:stretch>
            <a:fillRect/>
          </a:stretch>
        </p:blipFill>
        <p:spPr>
          <a:xfrm>
            <a:off x="220365" y="6211452"/>
            <a:ext cx="1509942" cy="534616"/>
          </a:xfrm>
          <a:prstGeom prst="rect">
            <a:avLst/>
          </a:prstGeom>
          <a:noFill/>
          <a:ln>
            <a:noFill/>
          </a:ln>
        </p:spPr>
      </p:pic>
      <p:pic>
        <p:nvPicPr>
          <p:cNvPr id="5" name="Google Shape;257;p23">
            <a:extLst>
              <a:ext uri="{FF2B5EF4-FFF2-40B4-BE49-F238E27FC236}">
                <a16:creationId xmlns:a16="http://schemas.microsoft.com/office/drawing/2014/main" id="{579F60F5-27B4-4C4B-896A-72B3F4ABA3F0}"/>
              </a:ext>
            </a:extLst>
          </p:cNvPr>
          <p:cNvPicPr preferRelativeResize="0"/>
          <p:nvPr userDrawn="1"/>
        </p:nvPicPr>
        <p:blipFill rotWithShape="1">
          <a:blip r:embed="rId2">
            <a:alphaModFix/>
          </a:blip>
          <a:srcRect t="16928" r="1084" b="45572"/>
          <a:stretch/>
        </p:blipFill>
        <p:spPr>
          <a:xfrm rot="10800000" flipH="1">
            <a:off x="15766" y="5549138"/>
            <a:ext cx="12192000" cy="1324628"/>
          </a:xfrm>
          <a:prstGeom prst="rect">
            <a:avLst/>
          </a:prstGeom>
          <a:noFill/>
          <a:ln>
            <a:noFill/>
          </a:ln>
        </p:spPr>
      </p:pic>
      <p:pic>
        <p:nvPicPr>
          <p:cNvPr id="7" name="Google Shape;188;p18">
            <a:extLst>
              <a:ext uri="{FF2B5EF4-FFF2-40B4-BE49-F238E27FC236}">
                <a16:creationId xmlns:a16="http://schemas.microsoft.com/office/drawing/2014/main" id="{3BD34097-2147-6248-8997-E530952FA379}"/>
              </a:ext>
            </a:extLst>
          </p:cNvPr>
          <p:cNvPicPr preferRelativeResize="0"/>
          <p:nvPr userDrawn="1"/>
        </p:nvPicPr>
        <p:blipFill>
          <a:blip r:embed="rId3">
            <a:alphaModFix/>
          </a:blip>
          <a:stretch>
            <a:fillRect/>
          </a:stretch>
        </p:blipFill>
        <p:spPr>
          <a:xfrm>
            <a:off x="220365" y="6211452"/>
            <a:ext cx="1509942" cy="534616"/>
          </a:xfrm>
          <a:prstGeom prst="rect">
            <a:avLst/>
          </a:prstGeom>
          <a:noFill/>
          <a:ln>
            <a:noFill/>
          </a:ln>
        </p:spPr>
      </p:pic>
      <p:sp>
        <p:nvSpPr>
          <p:cNvPr id="9" name="Content Placeholder 2">
            <a:extLst>
              <a:ext uri="{FF2B5EF4-FFF2-40B4-BE49-F238E27FC236}">
                <a16:creationId xmlns:a16="http://schemas.microsoft.com/office/drawing/2014/main" id="{954B94CE-5AF2-4FAF-BAF0-56E5A725D3DC}"/>
              </a:ext>
            </a:extLst>
          </p:cNvPr>
          <p:cNvSpPr>
            <a:spLocks noGrp="1"/>
          </p:cNvSpPr>
          <p:nvPr>
            <p:ph idx="1"/>
          </p:nvPr>
        </p:nvSpPr>
        <p:spPr>
          <a:xfrm>
            <a:off x="831579" y="494482"/>
            <a:ext cx="11032015" cy="49023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ítulo 2">
            <a:extLst>
              <a:ext uri="{FF2B5EF4-FFF2-40B4-BE49-F238E27FC236}">
                <a16:creationId xmlns:a16="http://schemas.microsoft.com/office/drawing/2014/main" id="{FA7D8DDC-E74C-4665-8C82-43BCE385EE76}"/>
              </a:ext>
            </a:extLst>
          </p:cNvPr>
          <p:cNvSpPr>
            <a:spLocks noGrp="1"/>
          </p:cNvSpPr>
          <p:nvPr>
            <p:ph type="title" hasCustomPrompt="1"/>
          </p:nvPr>
        </p:nvSpPr>
        <p:spPr>
          <a:xfrm>
            <a:off x="5932172" y="5865617"/>
            <a:ext cx="5931422" cy="911687"/>
          </a:xfrm>
        </p:spPr>
        <p:txBody>
          <a:bodyPr anchor="ctr">
            <a:normAutofit/>
          </a:bodyPr>
          <a:lstStyle>
            <a:lvl1pPr algn="r">
              <a:defRPr sz="3600">
                <a:solidFill>
                  <a:schemeClr val="bg1"/>
                </a:solidFill>
              </a:defRPr>
            </a:lvl1pPr>
          </a:lstStyle>
          <a:p>
            <a:r>
              <a:rPr lang="es-ES" dirty="0"/>
              <a:t>Título</a:t>
            </a:r>
            <a:endParaRPr lang="es-MX" dirty="0"/>
          </a:p>
        </p:txBody>
      </p:sp>
      <p:sp>
        <p:nvSpPr>
          <p:cNvPr id="12" name="CuadroTexto 11">
            <a:extLst>
              <a:ext uri="{FF2B5EF4-FFF2-40B4-BE49-F238E27FC236}">
                <a16:creationId xmlns:a16="http://schemas.microsoft.com/office/drawing/2014/main" id="{9A9CDE01-B050-4A0E-9E9D-7725FD802C63}"/>
              </a:ext>
            </a:extLst>
          </p:cNvPr>
          <p:cNvSpPr txBox="1"/>
          <p:nvPr userDrawn="1"/>
        </p:nvSpPr>
        <p:spPr>
          <a:xfrm>
            <a:off x="8191500" y="0"/>
            <a:ext cx="3162300" cy="319088"/>
          </a:xfrm>
          <a:prstGeom prst="rect">
            <a:avLst/>
          </a:prstGeom>
        </p:spPr>
        <p:txBody>
          <a:bodyPr vert="horz" lIns="91440" tIns="45720" rIns="91440" bIns="45720" rtlCol="0">
            <a:normAutofit/>
          </a:bodyPr>
          <a:lstStyle>
            <a:lvl1pPr lvl="0" indent="0" algn="r">
              <a:lnSpc>
                <a:spcPct val="90000"/>
              </a:lnSpc>
              <a:spcBef>
                <a:spcPts val="1000"/>
              </a:spcBef>
              <a:buFont typeface="Arial" panose="020B0604020202020204" pitchFamily="34" charset="0"/>
              <a:buNone/>
              <a:defRPr sz="1400" b="0" i="0">
                <a:solidFill>
                  <a:srgbClr val="00416B"/>
                </a:solidFill>
                <a:latin typeface="Montserrat" panose="00000500000000000000" pitchFamily="2" charset="0"/>
              </a:defRPr>
            </a:lvl1pPr>
            <a:lvl2pPr indent="0">
              <a:lnSpc>
                <a:spcPct val="90000"/>
              </a:lnSpc>
              <a:spcBef>
                <a:spcPts val="500"/>
              </a:spcBef>
              <a:buFont typeface="Arial" panose="020B0604020202020204" pitchFamily="34" charset="0"/>
              <a:buNone/>
              <a:defRPr sz="2000">
                <a:solidFill>
                  <a:schemeClr val="tx1">
                    <a:lumMod val="65000"/>
                    <a:lumOff val="35000"/>
                  </a:schemeClr>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lumMod val="65000"/>
                    <a:lumOff val="35000"/>
                  </a:schemeClr>
                </a:solidFill>
                <a:latin typeface="Montserrat" pitchFamily="2" charset="77"/>
              </a:defRPr>
            </a:lvl3pPr>
            <a:lvl4pPr marL="16002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4pPr>
            <a:lvl5pPr marL="20574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s-ES_tradnl" noProof="0" dirty="0"/>
          </a:p>
        </p:txBody>
      </p:sp>
      <p:sp>
        <p:nvSpPr>
          <p:cNvPr id="11" name="Slide Number Placeholder 5">
            <a:extLst>
              <a:ext uri="{FF2B5EF4-FFF2-40B4-BE49-F238E27FC236}">
                <a16:creationId xmlns:a16="http://schemas.microsoft.com/office/drawing/2014/main" id="{0881D09A-007E-4A46-ADDD-60C492842BF0}"/>
              </a:ext>
            </a:extLst>
          </p:cNvPr>
          <p:cNvSpPr>
            <a:spLocks noGrp="1"/>
          </p:cNvSpPr>
          <p:nvPr>
            <p:ph type="sldNum" sz="quarter" idx="12"/>
          </p:nvPr>
        </p:nvSpPr>
        <p:spPr>
          <a:xfrm>
            <a:off x="11747500" y="6560607"/>
            <a:ext cx="444500" cy="365125"/>
          </a:xfrm>
        </p:spPr>
        <p:txBody>
          <a:bodyPr/>
          <a:lstStyle>
            <a:lvl1pPr>
              <a:defRPr sz="1050" b="1" i="0">
                <a:solidFill>
                  <a:schemeClr val="bg1"/>
                </a:solidFill>
                <a:latin typeface="Avenir Next" panose="020B0503020202020204" pitchFamily="34" charset="0"/>
              </a:defRPr>
            </a:lvl1pPr>
          </a:lstStyle>
          <a:p>
            <a:fld id="{3F5ACE4B-5FDF-7840-B6A8-4720D2ECA625}" type="slidenum">
              <a:rPr lang="en-US" smtClean="0"/>
              <a:pPr/>
              <a:t>‹Nº›</a:t>
            </a:fld>
            <a:endParaRPr lang="en-US" dirty="0"/>
          </a:p>
        </p:txBody>
      </p:sp>
      <p:sp>
        <p:nvSpPr>
          <p:cNvPr id="13" name="Content Placeholder 2">
            <a:extLst>
              <a:ext uri="{FF2B5EF4-FFF2-40B4-BE49-F238E27FC236}">
                <a16:creationId xmlns:a16="http://schemas.microsoft.com/office/drawing/2014/main" id="{2D886A55-65A4-45DD-958A-A0A757FF0C40}"/>
              </a:ext>
            </a:extLst>
          </p:cNvPr>
          <p:cNvSpPr>
            <a:spLocks noGrp="1"/>
          </p:cNvSpPr>
          <p:nvPr>
            <p:ph idx="13" hasCustomPrompt="1"/>
          </p:nvPr>
        </p:nvSpPr>
        <p:spPr>
          <a:xfrm>
            <a:off x="850899" y="5448769"/>
            <a:ext cx="11032015" cy="319088"/>
          </a:xfrm>
        </p:spPr>
        <p:txBody>
          <a:bodyPr>
            <a:normAutofit/>
          </a:bodyPr>
          <a:lstStyle>
            <a:lvl1pPr marL="0" indent="0" algn="l">
              <a:buNone/>
              <a:defRPr sz="1000" b="0" i="0">
                <a:solidFill>
                  <a:srgbClr val="00416B"/>
                </a:solidFill>
                <a:latin typeface="Montserrat" panose="00000500000000000000" pitchFamily="2" charset="0"/>
              </a:defRPr>
            </a:lvl1pPr>
            <a:lvl2pPr marL="457200" indent="0">
              <a:buNone/>
              <a:defRPr sz="2000">
                <a:solidFill>
                  <a:schemeClr val="tx1">
                    <a:lumMod val="65000"/>
                    <a:lumOff val="35000"/>
                  </a:schemeClr>
                </a:solidFill>
                <a:latin typeface="Montserrat" panose="00000500000000000000" pitchFamily="2" charset="0"/>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_tradnl" noProof="0" dirty="0"/>
              <a:t>Fuente</a:t>
            </a:r>
          </a:p>
        </p:txBody>
      </p:sp>
    </p:spTree>
    <p:extLst>
      <p:ext uri="{BB962C8B-B14F-4D97-AF65-F5344CB8AC3E}">
        <p14:creationId xmlns:p14="http://schemas.microsoft.com/office/powerpoint/2010/main" val="12494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pic>
        <p:nvPicPr>
          <p:cNvPr id="7" name="Google Shape;265;p24">
            <a:hlinkClick r:id="rId2"/>
            <a:extLst>
              <a:ext uri="{FF2B5EF4-FFF2-40B4-BE49-F238E27FC236}">
                <a16:creationId xmlns:a16="http://schemas.microsoft.com/office/drawing/2014/main" id="{5F2DAD4B-AEF1-894D-A62C-7FE0741DD8EE}"/>
              </a:ext>
            </a:extLst>
          </p:cNvPr>
          <p:cNvPicPr preferRelativeResize="0"/>
          <p:nvPr/>
        </p:nvPicPr>
        <p:blipFill>
          <a:blip r:embed="rId3">
            <a:alphaModFix/>
          </a:blip>
          <a:stretch>
            <a:fillRect/>
          </a:stretch>
        </p:blipFill>
        <p:spPr>
          <a:xfrm>
            <a:off x="6293528" y="2866860"/>
            <a:ext cx="707203" cy="608524"/>
          </a:xfrm>
          <a:prstGeom prst="rect">
            <a:avLst/>
          </a:prstGeom>
          <a:noFill/>
          <a:ln>
            <a:noFill/>
          </a:ln>
        </p:spPr>
      </p:pic>
      <p:pic>
        <p:nvPicPr>
          <p:cNvPr id="9" name="Google Shape;266;p24">
            <a:hlinkClick r:id="rId4"/>
            <a:extLst>
              <a:ext uri="{FF2B5EF4-FFF2-40B4-BE49-F238E27FC236}">
                <a16:creationId xmlns:a16="http://schemas.microsoft.com/office/drawing/2014/main" id="{F76FF0B0-056A-704D-891C-9A1FE8028A5A}"/>
              </a:ext>
            </a:extLst>
          </p:cNvPr>
          <p:cNvPicPr preferRelativeResize="0"/>
          <p:nvPr/>
        </p:nvPicPr>
        <p:blipFill>
          <a:blip r:embed="rId5">
            <a:alphaModFix/>
          </a:blip>
          <a:stretch>
            <a:fillRect/>
          </a:stretch>
        </p:blipFill>
        <p:spPr>
          <a:xfrm>
            <a:off x="6325850" y="3726858"/>
            <a:ext cx="707203" cy="608524"/>
          </a:xfrm>
          <a:prstGeom prst="rect">
            <a:avLst/>
          </a:prstGeom>
          <a:noFill/>
          <a:ln>
            <a:noFill/>
          </a:ln>
        </p:spPr>
      </p:pic>
      <p:pic>
        <p:nvPicPr>
          <p:cNvPr id="10" name="Google Shape;267;p24">
            <a:hlinkClick r:id="rId6"/>
            <a:extLst>
              <a:ext uri="{FF2B5EF4-FFF2-40B4-BE49-F238E27FC236}">
                <a16:creationId xmlns:a16="http://schemas.microsoft.com/office/drawing/2014/main" id="{8B6DE16C-3622-DA49-B41B-DB361B2B839A}"/>
              </a:ext>
            </a:extLst>
          </p:cNvPr>
          <p:cNvPicPr preferRelativeResize="0"/>
          <p:nvPr/>
        </p:nvPicPr>
        <p:blipFill>
          <a:blip r:embed="rId7">
            <a:alphaModFix/>
          </a:blip>
          <a:stretch>
            <a:fillRect/>
          </a:stretch>
        </p:blipFill>
        <p:spPr>
          <a:xfrm>
            <a:off x="6294318" y="4572496"/>
            <a:ext cx="772529" cy="664733"/>
          </a:xfrm>
          <a:prstGeom prst="rect">
            <a:avLst/>
          </a:prstGeom>
          <a:noFill/>
          <a:ln>
            <a:noFill/>
          </a:ln>
        </p:spPr>
      </p:pic>
      <p:pic>
        <p:nvPicPr>
          <p:cNvPr id="11" name="Google Shape;268;p24">
            <a:hlinkClick r:id="rId8"/>
            <a:extLst>
              <a:ext uri="{FF2B5EF4-FFF2-40B4-BE49-F238E27FC236}">
                <a16:creationId xmlns:a16="http://schemas.microsoft.com/office/drawing/2014/main" id="{2DD70AE3-454C-054B-B42A-74DA35159616}"/>
              </a:ext>
            </a:extLst>
          </p:cNvPr>
          <p:cNvPicPr preferRelativeResize="0"/>
          <p:nvPr/>
        </p:nvPicPr>
        <p:blipFill>
          <a:blip r:embed="rId9">
            <a:alphaModFix/>
          </a:blip>
          <a:stretch>
            <a:fillRect/>
          </a:stretch>
        </p:blipFill>
        <p:spPr>
          <a:xfrm>
            <a:off x="6325850" y="5412440"/>
            <a:ext cx="707209" cy="608529"/>
          </a:xfrm>
          <a:prstGeom prst="rect">
            <a:avLst/>
          </a:prstGeom>
          <a:noFill/>
          <a:ln>
            <a:noFill/>
          </a:ln>
        </p:spPr>
      </p:pic>
      <p:sp>
        <p:nvSpPr>
          <p:cNvPr id="12" name="Google Shape;269;p24">
            <a:extLst>
              <a:ext uri="{FF2B5EF4-FFF2-40B4-BE49-F238E27FC236}">
                <a16:creationId xmlns:a16="http://schemas.microsoft.com/office/drawing/2014/main" id="{C6DEB660-07C8-D242-85BC-1125DE90788C}"/>
              </a:ext>
            </a:extLst>
          </p:cNvPr>
          <p:cNvSpPr txBox="1"/>
          <p:nvPr/>
        </p:nvSpPr>
        <p:spPr>
          <a:xfrm>
            <a:off x="6936488" y="2958659"/>
            <a:ext cx="4142044"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13" name="Google Shape;270;p24">
            <a:extLst>
              <a:ext uri="{FF2B5EF4-FFF2-40B4-BE49-F238E27FC236}">
                <a16:creationId xmlns:a16="http://schemas.microsoft.com/office/drawing/2014/main" id="{9F41991E-F7A5-0240-9DDD-17D48167A16C}"/>
              </a:ext>
            </a:extLst>
          </p:cNvPr>
          <p:cNvSpPr txBox="1"/>
          <p:nvPr/>
        </p:nvSpPr>
        <p:spPr>
          <a:xfrm>
            <a:off x="6905738" y="3822257"/>
            <a:ext cx="2660101"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14" name="Google Shape;271;p24">
            <a:extLst>
              <a:ext uri="{FF2B5EF4-FFF2-40B4-BE49-F238E27FC236}">
                <a16:creationId xmlns:a16="http://schemas.microsoft.com/office/drawing/2014/main" id="{01EDAB57-3DFE-6E4D-935B-2258507D8862}"/>
              </a:ext>
            </a:extLst>
          </p:cNvPr>
          <p:cNvSpPr/>
          <p:nvPr/>
        </p:nvSpPr>
        <p:spPr>
          <a:xfrm>
            <a:off x="-1" y="-1"/>
            <a:ext cx="4801891" cy="4713891"/>
          </a:xfrm>
          <a:prstGeom prst="rect">
            <a:avLst/>
          </a:prstGeom>
          <a:solidFill>
            <a:srgbClr val="1D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272;p24">
            <a:extLst>
              <a:ext uri="{FF2B5EF4-FFF2-40B4-BE49-F238E27FC236}">
                <a16:creationId xmlns:a16="http://schemas.microsoft.com/office/drawing/2014/main" id="{554390C1-DA07-7C47-B0D1-09682A4EBF45}"/>
              </a:ext>
            </a:extLst>
          </p:cNvPr>
          <p:cNvPicPr preferRelativeResize="0"/>
          <p:nvPr/>
        </p:nvPicPr>
        <p:blipFill>
          <a:blip r:embed="rId10">
            <a:alphaModFix/>
          </a:blip>
          <a:stretch>
            <a:fillRect/>
          </a:stretch>
        </p:blipFill>
        <p:spPr>
          <a:xfrm>
            <a:off x="253999" y="5382029"/>
            <a:ext cx="3609169" cy="1277880"/>
          </a:xfrm>
          <a:prstGeom prst="rect">
            <a:avLst/>
          </a:prstGeom>
          <a:noFill/>
          <a:ln>
            <a:noFill/>
          </a:ln>
        </p:spPr>
      </p:pic>
      <p:sp>
        <p:nvSpPr>
          <p:cNvPr id="16" name="Google Shape;273;p24">
            <a:extLst>
              <a:ext uri="{FF2B5EF4-FFF2-40B4-BE49-F238E27FC236}">
                <a16:creationId xmlns:a16="http://schemas.microsoft.com/office/drawing/2014/main" id="{7A2122B7-41E7-C042-9331-AD49759BDD21}"/>
              </a:ext>
            </a:extLst>
          </p:cNvPr>
          <p:cNvSpPr txBox="1"/>
          <p:nvPr/>
        </p:nvSpPr>
        <p:spPr>
          <a:xfrm>
            <a:off x="6936488" y="4694346"/>
            <a:ext cx="2660101"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17" name="Google Shape;274;p24">
            <a:extLst>
              <a:ext uri="{FF2B5EF4-FFF2-40B4-BE49-F238E27FC236}">
                <a16:creationId xmlns:a16="http://schemas.microsoft.com/office/drawing/2014/main" id="{341C2586-BB7A-0941-B188-3EB7B0E93232}"/>
              </a:ext>
            </a:extLst>
          </p:cNvPr>
          <p:cNvSpPr txBox="1"/>
          <p:nvPr/>
        </p:nvSpPr>
        <p:spPr>
          <a:xfrm>
            <a:off x="6905750" y="5507840"/>
            <a:ext cx="2660101"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pic>
        <p:nvPicPr>
          <p:cNvPr id="18" name="Google Shape;265;p24">
            <a:hlinkClick r:id="rId2"/>
            <a:extLst>
              <a:ext uri="{FF2B5EF4-FFF2-40B4-BE49-F238E27FC236}">
                <a16:creationId xmlns:a16="http://schemas.microsoft.com/office/drawing/2014/main" id="{B7FBF650-F7A7-9244-AEE8-5F33557E1722}"/>
              </a:ext>
            </a:extLst>
          </p:cNvPr>
          <p:cNvPicPr preferRelativeResize="0"/>
          <p:nvPr userDrawn="1"/>
        </p:nvPicPr>
        <p:blipFill>
          <a:blip r:embed="rId3">
            <a:alphaModFix/>
          </a:blip>
          <a:stretch>
            <a:fillRect/>
          </a:stretch>
        </p:blipFill>
        <p:spPr>
          <a:xfrm>
            <a:off x="6293528" y="2866860"/>
            <a:ext cx="707203" cy="608524"/>
          </a:xfrm>
          <a:prstGeom prst="rect">
            <a:avLst/>
          </a:prstGeom>
          <a:noFill/>
          <a:ln>
            <a:noFill/>
          </a:ln>
        </p:spPr>
      </p:pic>
      <p:pic>
        <p:nvPicPr>
          <p:cNvPr id="19" name="Google Shape;266;p24">
            <a:hlinkClick r:id="rId4"/>
            <a:extLst>
              <a:ext uri="{FF2B5EF4-FFF2-40B4-BE49-F238E27FC236}">
                <a16:creationId xmlns:a16="http://schemas.microsoft.com/office/drawing/2014/main" id="{0F5A46CC-447A-6B4D-A9C8-E03D96E48E35}"/>
              </a:ext>
            </a:extLst>
          </p:cNvPr>
          <p:cNvPicPr preferRelativeResize="0"/>
          <p:nvPr userDrawn="1"/>
        </p:nvPicPr>
        <p:blipFill>
          <a:blip r:embed="rId5">
            <a:alphaModFix/>
          </a:blip>
          <a:stretch>
            <a:fillRect/>
          </a:stretch>
        </p:blipFill>
        <p:spPr>
          <a:xfrm>
            <a:off x="6325850" y="3726858"/>
            <a:ext cx="707203" cy="608524"/>
          </a:xfrm>
          <a:prstGeom prst="rect">
            <a:avLst/>
          </a:prstGeom>
          <a:noFill/>
          <a:ln>
            <a:noFill/>
          </a:ln>
        </p:spPr>
      </p:pic>
      <p:pic>
        <p:nvPicPr>
          <p:cNvPr id="20" name="Google Shape;267;p24">
            <a:hlinkClick r:id="rId6"/>
            <a:extLst>
              <a:ext uri="{FF2B5EF4-FFF2-40B4-BE49-F238E27FC236}">
                <a16:creationId xmlns:a16="http://schemas.microsoft.com/office/drawing/2014/main" id="{173D5315-8C56-9748-97A2-6A2C4DDD38D4}"/>
              </a:ext>
            </a:extLst>
          </p:cNvPr>
          <p:cNvPicPr preferRelativeResize="0"/>
          <p:nvPr userDrawn="1"/>
        </p:nvPicPr>
        <p:blipFill>
          <a:blip r:embed="rId7">
            <a:alphaModFix/>
          </a:blip>
          <a:stretch>
            <a:fillRect/>
          </a:stretch>
        </p:blipFill>
        <p:spPr>
          <a:xfrm>
            <a:off x="6294318" y="4572496"/>
            <a:ext cx="772529" cy="664733"/>
          </a:xfrm>
          <a:prstGeom prst="rect">
            <a:avLst/>
          </a:prstGeom>
          <a:noFill/>
          <a:ln>
            <a:noFill/>
          </a:ln>
        </p:spPr>
      </p:pic>
      <p:pic>
        <p:nvPicPr>
          <p:cNvPr id="21" name="Google Shape;268;p24">
            <a:hlinkClick r:id="rId8"/>
            <a:extLst>
              <a:ext uri="{FF2B5EF4-FFF2-40B4-BE49-F238E27FC236}">
                <a16:creationId xmlns:a16="http://schemas.microsoft.com/office/drawing/2014/main" id="{DF52EF23-CB2D-8143-AB0E-540709C94AA5}"/>
              </a:ext>
            </a:extLst>
          </p:cNvPr>
          <p:cNvPicPr preferRelativeResize="0"/>
          <p:nvPr userDrawn="1"/>
        </p:nvPicPr>
        <p:blipFill>
          <a:blip r:embed="rId9">
            <a:alphaModFix/>
          </a:blip>
          <a:stretch>
            <a:fillRect/>
          </a:stretch>
        </p:blipFill>
        <p:spPr>
          <a:xfrm>
            <a:off x="6325850" y="5412440"/>
            <a:ext cx="707209" cy="608529"/>
          </a:xfrm>
          <a:prstGeom prst="rect">
            <a:avLst/>
          </a:prstGeom>
          <a:noFill/>
          <a:ln>
            <a:noFill/>
          </a:ln>
        </p:spPr>
      </p:pic>
      <p:sp>
        <p:nvSpPr>
          <p:cNvPr id="22" name="Google Shape;269;p24">
            <a:extLst>
              <a:ext uri="{FF2B5EF4-FFF2-40B4-BE49-F238E27FC236}">
                <a16:creationId xmlns:a16="http://schemas.microsoft.com/office/drawing/2014/main" id="{F1BEC4C1-1B73-E94A-A14D-0B08454E3EF1}"/>
              </a:ext>
            </a:extLst>
          </p:cNvPr>
          <p:cNvSpPr txBox="1"/>
          <p:nvPr userDrawn="1"/>
        </p:nvSpPr>
        <p:spPr>
          <a:xfrm>
            <a:off x="6936488" y="2958659"/>
            <a:ext cx="4142044"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23" name="Google Shape;270;p24">
            <a:extLst>
              <a:ext uri="{FF2B5EF4-FFF2-40B4-BE49-F238E27FC236}">
                <a16:creationId xmlns:a16="http://schemas.microsoft.com/office/drawing/2014/main" id="{E3BC3CEA-AFBA-F44F-B64C-3C28F47D3AD7}"/>
              </a:ext>
            </a:extLst>
          </p:cNvPr>
          <p:cNvSpPr txBox="1"/>
          <p:nvPr userDrawn="1"/>
        </p:nvSpPr>
        <p:spPr>
          <a:xfrm>
            <a:off x="6905738" y="3822257"/>
            <a:ext cx="2660101"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24" name="Google Shape;271;p24">
            <a:extLst>
              <a:ext uri="{FF2B5EF4-FFF2-40B4-BE49-F238E27FC236}">
                <a16:creationId xmlns:a16="http://schemas.microsoft.com/office/drawing/2014/main" id="{ED8CB265-5202-7E46-9E50-B3A9D41FD4C6}"/>
              </a:ext>
            </a:extLst>
          </p:cNvPr>
          <p:cNvSpPr/>
          <p:nvPr userDrawn="1"/>
        </p:nvSpPr>
        <p:spPr>
          <a:xfrm>
            <a:off x="-1" y="-1"/>
            <a:ext cx="4801891" cy="4713891"/>
          </a:xfrm>
          <a:prstGeom prst="rect">
            <a:avLst/>
          </a:prstGeom>
          <a:solidFill>
            <a:srgbClr val="004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72;p24">
            <a:extLst>
              <a:ext uri="{FF2B5EF4-FFF2-40B4-BE49-F238E27FC236}">
                <a16:creationId xmlns:a16="http://schemas.microsoft.com/office/drawing/2014/main" id="{1278CD0C-0525-FA4B-90B1-D01627253213}"/>
              </a:ext>
            </a:extLst>
          </p:cNvPr>
          <p:cNvPicPr preferRelativeResize="0"/>
          <p:nvPr userDrawn="1"/>
        </p:nvPicPr>
        <p:blipFill>
          <a:blip r:embed="rId10">
            <a:alphaModFix/>
          </a:blip>
          <a:stretch>
            <a:fillRect/>
          </a:stretch>
        </p:blipFill>
        <p:spPr>
          <a:xfrm>
            <a:off x="253999" y="5382029"/>
            <a:ext cx="3609169" cy="1277880"/>
          </a:xfrm>
          <a:prstGeom prst="rect">
            <a:avLst/>
          </a:prstGeom>
          <a:noFill/>
          <a:ln>
            <a:noFill/>
          </a:ln>
        </p:spPr>
      </p:pic>
      <p:sp>
        <p:nvSpPr>
          <p:cNvPr id="26" name="Google Shape;273;p24">
            <a:extLst>
              <a:ext uri="{FF2B5EF4-FFF2-40B4-BE49-F238E27FC236}">
                <a16:creationId xmlns:a16="http://schemas.microsoft.com/office/drawing/2014/main" id="{E8C50E28-737E-304A-9E79-8335FEB7F8F3}"/>
              </a:ext>
            </a:extLst>
          </p:cNvPr>
          <p:cNvSpPr txBox="1"/>
          <p:nvPr userDrawn="1"/>
        </p:nvSpPr>
        <p:spPr>
          <a:xfrm>
            <a:off x="6936488" y="4694346"/>
            <a:ext cx="2660101"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27" name="Google Shape;274;p24">
            <a:extLst>
              <a:ext uri="{FF2B5EF4-FFF2-40B4-BE49-F238E27FC236}">
                <a16:creationId xmlns:a16="http://schemas.microsoft.com/office/drawing/2014/main" id="{FEFDC41C-9A5E-A649-93EF-139A134446D8}"/>
              </a:ext>
            </a:extLst>
          </p:cNvPr>
          <p:cNvSpPr txBox="1"/>
          <p:nvPr userDrawn="1"/>
        </p:nvSpPr>
        <p:spPr>
          <a:xfrm>
            <a:off x="6905750" y="5507840"/>
            <a:ext cx="2660101" cy="4057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latin typeface="Montserrat"/>
                <a:ea typeface="Montserrat"/>
                <a:cs typeface="Montserrat"/>
                <a:sym typeface="Montserrat"/>
              </a:rPr>
              <a:t>@RNRCMx</a:t>
            </a:r>
            <a:endParaRPr dirty="0">
              <a:latin typeface="Montserrat"/>
              <a:ea typeface="Montserrat"/>
              <a:cs typeface="Montserrat"/>
              <a:sym typeface="Montserrat"/>
            </a:endParaRPr>
          </a:p>
        </p:txBody>
      </p:sp>
      <p:sp>
        <p:nvSpPr>
          <p:cNvPr id="28" name="Marcador de texto 10">
            <a:extLst>
              <a:ext uri="{FF2B5EF4-FFF2-40B4-BE49-F238E27FC236}">
                <a16:creationId xmlns:a16="http://schemas.microsoft.com/office/drawing/2014/main" id="{EC804BE3-5EE9-49E5-81DC-8F274B1CB6EB}"/>
              </a:ext>
            </a:extLst>
          </p:cNvPr>
          <p:cNvSpPr>
            <a:spLocks noGrp="1"/>
          </p:cNvSpPr>
          <p:nvPr>
            <p:ph type="body" sz="quarter" idx="11" hasCustomPrompt="1"/>
          </p:nvPr>
        </p:nvSpPr>
        <p:spPr>
          <a:xfrm>
            <a:off x="417050" y="234217"/>
            <a:ext cx="4015250" cy="4223483"/>
          </a:xfrm>
        </p:spPr>
        <p:txBody>
          <a:bodyPr/>
          <a:lstStyle>
            <a:lvl1pPr>
              <a:defRPr sz="2400" b="1">
                <a:solidFill>
                  <a:schemeClr val="bg1"/>
                </a:solidFill>
              </a:defRPr>
            </a:lvl1pPr>
            <a:lvl2pPr marL="444500" indent="-228600">
              <a:defRPr sz="2000">
                <a:solidFill>
                  <a:schemeClr val="bg1"/>
                </a:solidFill>
              </a:defRPr>
            </a:lvl2pPr>
          </a:lstStyle>
          <a:p>
            <a:pPr lvl="0"/>
            <a:r>
              <a:rPr lang="es-ES" dirty="0"/>
              <a:t>Título</a:t>
            </a:r>
          </a:p>
          <a:p>
            <a:pPr lvl="1"/>
            <a:r>
              <a:rPr lang="es-ES" dirty="0"/>
              <a:t>Subtítulo</a:t>
            </a:r>
            <a:endParaRPr lang="es-MX" dirty="0"/>
          </a:p>
        </p:txBody>
      </p:sp>
      <p:sp>
        <p:nvSpPr>
          <p:cNvPr id="29" name="CuadroTexto 28">
            <a:extLst>
              <a:ext uri="{FF2B5EF4-FFF2-40B4-BE49-F238E27FC236}">
                <a16:creationId xmlns:a16="http://schemas.microsoft.com/office/drawing/2014/main" id="{76AB26F1-FB18-4E84-815F-07337789DDD3}"/>
              </a:ext>
            </a:extLst>
          </p:cNvPr>
          <p:cNvSpPr txBox="1"/>
          <p:nvPr userDrawn="1"/>
        </p:nvSpPr>
        <p:spPr>
          <a:xfrm>
            <a:off x="8191500" y="6538912"/>
            <a:ext cx="3162300" cy="319088"/>
          </a:xfrm>
          <a:prstGeom prst="rect">
            <a:avLst/>
          </a:prstGeom>
        </p:spPr>
        <p:txBody>
          <a:bodyPr vert="horz" lIns="91440" tIns="45720" rIns="91440" bIns="45720" rtlCol="0">
            <a:normAutofit/>
          </a:bodyPr>
          <a:lstStyle>
            <a:lvl1pPr lvl="0" indent="0" algn="r">
              <a:lnSpc>
                <a:spcPct val="90000"/>
              </a:lnSpc>
              <a:spcBef>
                <a:spcPts val="1000"/>
              </a:spcBef>
              <a:buFont typeface="Arial" panose="020B0604020202020204" pitchFamily="34" charset="0"/>
              <a:buNone/>
              <a:defRPr sz="1400" b="0" i="0">
                <a:solidFill>
                  <a:srgbClr val="00416B"/>
                </a:solidFill>
                <a:latin typeface="Montserrat" panose="00000500000000000000" pitchFamily="2" charset="0"/>
              </a:defRPr>
            </a:lvl1pPr>
            <a:lvl2pPr indent="0">
              <a:lnSpc>
                <a:spcPct val="90000"/>
              </a:lnSpc>
              <a:spcBef>
                <a:spcPts val="500"/>
              </a:spcBef>
              <a:buFont typeface="Arial" panose="020B0604020202020204" pitchFamily="34" charset="0"/>
              <a:buNone/>
              <a:defRPr sz="2000">
                <a:solidFill>
                  <a:schemeClr val="tx1">
                    <a:lumMod val="65000"/>
                    <a:lumOff val="35000"/>
                  </a:schemeClr>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lumMod val="65000"/>
                    <a:lumOff val="35000"/>
                  </a:schemeClr>
                </a:solidFill>
                <a:latin typeface="Montserrat" pitchFamily="2" charset="77"/>
              </a:defRPr>
            </a:lvl3pPr>
            <a:lvl4pPr marL="16002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4pPr>
            <a:lvl5pPr marL="20574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s-ES_tradnl" noProof="0" dirty="0"/>
          </a:p>
        </p:txBody>
      </p:sp>
      <p:sp>
        <p:nvSpPr>
          <p:cNvPr id="30" name="Slide Number Placeholder 5">
            <a:extLst>
              <a:ext uri="{FF2B5EF4-FFF2-40B4-BE49-F238E27FC236}">
                <a16:creationId xmlns:a16="http://schemas.microsoft.com/office/drawing/2014/main" id="{90AA23FF-7B36-498B-ABFC-F5496F294B9C}"/>
              </a:ext>
            </a:extLst>
          </p:cNvPr>
          <p:cNvSpPr>
            <a:spLocks noGrp="1"/>
          </p:cNvSpPr>
          <p:nvPr>
            <p:ph type="sldNum" sz="quarter" idx="12"/>
          </p:nvPr>
        </p:nvSpPr>
        <p:spPr>
          <a:xfrm>
            <a:off x="11747500" y="6560607"/>
            <a:ext cx="444500" cy="365125"/>
          </a:xfrm>
        </p:spPr>
        <p:txBody>
          <a:bodyPr/>
          <a:lstStyle>
            <a:lvl1pPr>
              <a:defRPr sz="1050" b="1" i="0">
                <a:solidFill>
                  <a:srgbClr val="00416B"/>
                </a:solidFill>
                <a:latin typeface="Avenir Next" panose="020B0503020202020204" pitchFamily="34" charset="0"/>
              </a:defRPr>
            </a:lvl1pPr>
          </a:lstStyle>
          <a:p>
            <a:fld id="{3F5ACE4B-5FDF-7840-B6A8-4720D2ECA625}" type="slidenum">
              <a:rPr lang="en-US" smtClean="0"/>
              <a:pPr/>
              <a:t>‹Nº›</a:t>
            </a:fld>
            <a:endParaRPr lang="en-US" dirty="0"/>
          </a:p>
        </p:txBody>
      </p:sp>
      <p:sp>
        <p:nvSpPr>
          <p:cNvPr id="32" name="CuadroTexto 31">
            <a:extLst>
              <a:ext uri="{FF2B5EF4-FFF2-40B4-BE49-F238E27FC236}">
                <a16:creationId xmlns:a16="http://schemas.microsoft.com/office/drawing/2014/main" id="{FC203DE0-A46E-4E76-980C-C5A3C7DD1F62}"/>
              </a:ext>
            </a:extLst>
          </p:cNvPr>
          <p:cNvSpPr txBox="1"/>
          <p:nvPr userDrawn="1"/>
        </p:nvSpPr>
        <p:spPr>
          <a:xfrm>
            <a:off x="6232388" y="855247"/>
            <a:ext cx="4263990" cy="19820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MX" sz="2800" b="1" i="0" u="none" strike="noStrike" kern="1200" cap="none" spc="0" normalizeH="0" baseline="0" noProof="0" dirty="0" err="1">
                <a:ln>
                  <a:noFill/>
                </a:ln>
                <a:solidFill>
                  <a:srgbClr val="000000"/>
                </a:solidFill>
                <a:effectLst/>
                <a:uLnTx/>
                <a:uFillTx/>
                <a:latin typeface="Montserrat"/>
                <a:ea typeface="Montserrat"/>
                <a:cs typeface="Montserrat"/>
                <a:sym typeface="Montserrat"/>
              </a:rPr>
              <a:t>Our</a:t>
            </a:r>
            <a:r>
              <a:rPr kumimoji="0" lang="es-MX" sz="2800" b="1" i="0" u="none" strike="noStrike" kern="1200" cap="none" spc="0" normalizeH="0" baseline="0" noProof="0" dirty="0">
                <a:ln>
                  <a:noFill/>
                </a:ln>
                <a:solidFill>
                  <a:srgbClr val="000000"/>
                </a:solidFill>
                <a:effectLst/>
                <a:uLnTx/>
                <a:uFillTx/>
                <a:latin typeface="Montserrat"/>
                <a:ea typeface="Montserrat"/>
                <a:cs typeface="Montserrat"/>
                <a:sym typeface="Montserrat"/>
              </a:rPr>
              <a:t> </a:t>
            </a:r>
            <a:r>
              <a:rPr kumimoji="0" lang="es-MX" sz="2800" b="1" i="0" u="none" strike="noStrike" kern="1200" cap="none" spc="0" normalizeH="0" baseline="0" noProof="0" dirty="0" err="1">
                <a:ln>
                  <a:noFill/>
                </a:ln>
                <a:solidFill>
                  <a:srgbClr val="000000"/>
                </a:solidFill>
                <a:effectLst/>
                <a:uLnTx/>
                <a:uFillTx/>
                <a:latin typeface="Montserrat"/>
                <a:ea typeface="Montserrat"/>
                <a:cs typeface="Montserrat"/>
                <a:sym typeface="Montserrat"/>
              </a:rPr>
              <a:t>Webpage</a:t>
            </a:r>
            <a:r>
              <a:rPr kumimoji="0" lang="es-MX" sz="2800" b="1" i="0" u="none" strike="noStrike" kern="1200" cap="none" spc="0" normalizeH="0" baseline="0" noProof="0" dirty="0">
                <a:ln>
                  <a:noFill/>
                </a:ln>
                <a:solidFill>
                  <a:srgbClr val="000000"/>
                </a:solidFill>
                <a:effectLst/>
                <a:uLnTx/>
                <a:uFillTx/>
                <a:latin typeface="Montserrat"/>
                <a:ea typeface="Montserrat"/>
                <a:cs typeface="Montserrat"/>
                <a:sym typeface="Montserrat"/>
              </a:rPr>
              <a:t>: </a:t>
            </a:r>
            <a:endParaRPr kumimoji="0" lang="es-MX" sz="2800" b="0" i="0" u="none" strike="noStrike" kern="120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1600" b="0" i="0" u="sng" strike="noStrike" kern="1200" cap="none" spc="0" normalizeH="0" baseline="0" noProof="0" dirty="0">
                <a:ln>
                  <a:noFill/>
                </a:ln>
                <a:solidFill>
                  <a:srgbClr val="0563C1"/>
                </a:solidFill>
                <a:effectLst/>
                <a:uLnTx/>
                <a:uFillTx/>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https://www.redcancer.mx/</a:t>
            </a:r>
            <a:endParaRPr kumimoji="0" lang="es-MX" sz="2800" b="1" i="0" u="none" strike="noStrike" kern="120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90000"/>
              </a:lnSpc>
              <a:spcBef>
                <a:spcPts val="1600"/>
              </a:spcBef>
              <a:spcAft>
                <a:spcPts val="1600"/>
              </a:spcAft>
              <a:buClrTx/>
              <a:buSzTx/>
              <a:buFont typeface="Arial" panose="020B0604020202020204" pitchFamily="34" charset="0"/>
              <a:buNone/>
              <a:tabLst/>
              <a:defRPr/>
            </a:pPr>
            <a:r>
              <a:rPr kumimoji="0" lang="es-MX" sz="2800" b="1" i="0" u="none" strike="noStrike" kern="1200" cap="none" spc="0" normalizeH="0" baseline="0" noProof="0" dirty="0">
                <a:ln>
                  <a:noFill/>
                </a:ln>
                <a:solidFill>
                  <a:srgbClr val="000000"/>
                </a:solidFill>
                <a:effectLst/>
                <a:uLnTx/>
                <a:uFillTx/>
                <a:latin typeface="Montserrat"/>
                <a:ea typeface="Montserrat"/>
                <a:cs typeface="Montserrat"/>
                <a:sym typeface="Montserrat"/>
              </a:rPr>
              <a:t>Social Networks: </a:t>
            </a:r>
          </a:p>
          <a:p>
            <a:endParaRPr lang="es-MX" dirty="0"/>
          </a:p>
        </p:txBody>
      </p:sp>
    </p:spTree>
    <p:extLst>
      <p:ext uri="{BB962C8B-B14F-4D97-AF65-F5344CB8AC3E}">
        <p14:creationId xmlns:p14="http://schemas.microsoft.com/office/powerpoint/2010/main" val="197044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Content">
  <p:cSld name="5_Title and Content">
    <p:spTree>
      <p:nvGrpSpPr>
        <p:cNvPr id="1" name="Shape 39"/>
        <p:cNvGrpSpPr/>
        <p:nvPr/>
      </p:nvGrpSpPr>
      <p:grpSpPr>
        <a:xfrm>
          <a:off x="0" y="0"/>
          <a:ext cx="0" cy="0"/>
          <a:chOff x="0" y="0"/>
          <a:chExt cx="0" cy="0"/>
        </a:xfrm>
      </p:grpSpPr>
      <p:sp>
        <p:nvSpPr>
          <p:cNvPr id="40" name="Google Shape;40;p14"/>
          <p:cNvSpPr/>
          <p:nvPr/>
        </p:nvSpPr>
        <p:spPr>
          <a:xfrm rot="10800000">
            <a:off x="-15761" y="5549462"/>
            <a:ext cx="12255060" cy="1328451"/>
          </a:xfrm>
          <a:prstGeom prst="flowChartDocument">
            <a:avLst/>
          </a:prstGeom>
          <a:solidFill>
            <a:srgbClr val="00416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41" name="Google Shape;41;p14"/>
          <p:cNvPicPr preferRelativeResize="0"/>
          <p:nvPr/>
        </p:nvPicPr>
        <p:blipFill rotWithShape="1">
          <a:blip r:embed="rId2">
            <a:alphaModFix/>
          </a:blip>
          <a:srcRect/>
          <a:stretch/>
        </p:blipFill>
        <p:spPr>
          <a:xfrm>
            <a:off x="10059622" y="5833602"/>
            <a:ext cx="1805691" cy="760174"/>
          </a:xfrm>
          <a:prstGeom prst="rect">
            <a:avLst/>
          </a:prstGeom>
          <a:noFill/>
          <a:ln>
            <a:noFill/>
          </a:ln>
        </p:spPr>
      </p:pic>
      <p:sp>
        <p:nvSpPr>
          <p:cNvPr id="42" name="Google Shape;42;p14"/>
          <p:cNvSpPr/>
          <p:nvPr/>
        </p:nvSpPr>
        <p:spPr>
          <a:xfrm rot="10800000">
            <a:off x="-15761" y="5549462"/>
            <a:ext cx="12255060" cy="1328451"/>
          </a:xfrm>
          <a:prstGeom prst="flowChartDocument">
            <a:avLst/>
          </a:prstGeom>
          <a:solidFill>
            <a:srgbClr val="00416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43" name="Google Shape;43;p14"/>
          <p:cNvPicPr preferRelativeResize="0"/>
          <p:nvPr/>
        </p:nvPicPr>
        <p:blipFill rotWithShape="1">
          <a:blip r:embed="rId2">
            <a:alphaModFix/>
          </a:blip>
          <a:srcRect/>
          <a:stretch/>
        </p:blipFill>
        <p:spPr>
          <a:xfrm>
            <a:off x="10059622" y="5833602"/>
            <a:ext cx="1805691" cy="760174"/>
          </a:xfrm>
          <a:prstGeom prst="rect">
            <a:avLst/>
          </a:prstGeom>
          <a:noFill/>
          <a:ln>
            <a:noFill/>
          </a:ln>
        </p:spPr>
      </p:pic>
      <p:sp>
        <p:nvSpPr>
          <p:cNvPr id="44" name="Google Shape;44;p14"/>
          <p:cNvSpPr txBox="1">
            <a:spLocks noGrp="1"/>
          </p:cNvSpPr>
          <p:nvPr>
            <p:ph type="body" idx="1"/>
          </p:nvPr>
        </p:nvSpPr>
        <p:spPr>
          <a:xfrm>
            <a:off x="461485" y="431801"/>
            <a:ext cx="11032014" cy="4709301"/>
          </a:xfrm>
          <a:prstGeom prst="rect">
            <a:avLst/>
          </a:prstGeom>
          <a:noFill/>
          <a:ln>
            <a:noFill/>
          </a:ln>
        </p:spPr>
        <p:txBody>
          <a:bodyPr spcFirstLastPara="1" wrap="square" lIns="91425" tIns="45700" rIns="91425" bIns="45700" anchor="t" anchorCtr="0">
            <a:normAutofit/>
          </a:bodyPr>
          <a:lstStyle>
            <a:lvl1pPr marL="457189" lvl="0" indent="-342892" algn="l">
              <a:lnSpc>
                <a:spcPct val="90000"/>
              </a:lnSpc>
              <a:spcBef>
                <a:spcPts val="1000"/>
              </a:spcBef>
              <a:spcAft>
                <a:spcPts val="0"/>
              </a:spcAft>
              <a:buClr>
                <a:schemeClr val="dk1"/>
              </a:buClr>
              <a:buSzPts val="1800"/>
              <a:buChar char="•"/>
              <a:defRPr/>
            </a:lvl1pPr>
            <a:lvl2pPr marL="914378" lvl="1" indent="-342892" algn="l">
              <a:lnSpc>
                <a:spcPct val="90000"/>
              </a:lnSpc>
              <a:spcBef>
                <a:spcPts val="500"/>
              </a:spcBef>
              <a:spcAft>
                <a:spcPts val="0"/>
              </a:spcAft>
              <a:buClr>
                <a:schemeClr val="dk1"/>
              </a:buClr>
              <a:buSzPts val="1800"/>
              <a:buChar char="•"/>
              <a:defRPr/>
            </a:lvl2pPr>
            <a:lvl3pPr marL="1371566" lvl="2" indent="-342892" algn="l">
              <a:lnSpc>
                <a:spcPct val="90000"/>
              </a:lnSpc>
              <a:spcBef>
                <a:spcPts val="500"/>
              </a:spcBef>
              <a:spcAft>
                <a:spcPts val="0"/>
              </a:spcAft>
              <a:buClr>
                <a:schemeClr val="dk1"/>
              </a:buClr>
              <a:buSzPts val="1800"/>
              <a:buChar char="•"/>
              <a:defRPr/>
            </a:lvl3pPr>
            <a:lvl4pPr marL="1828754" lvl="3" indent="-342892" algn="l">
              <a:lnSpc>
                <a:spcPct val="90000"/>
              </a:lnSpc>
              <a:spcBef>
                <a:spcPts val="500"/>
              </a:spcBef>
              <a:spcAft>
                <a:spcPts val="0"/>
              </a:spcAft>
              <a:buClr>
                <a:schemeClr val="dk1"/>
              </a:buClr>
              <a:buSzPts val="1800"/>
              <a:buChar char="•"/>
              <a:defRPr/>
            </a:lvl4pPr>
            <a:lvl5pPr marL="2285943" lvl="4" indent="-342892" algn="l">
              <a:lnSpc>
                <a:spcPct val="90000"/>
              </a:lnSpc>
              <a:spcBef>
                <a:spcPts val="500"/>
              </a:spcBef>
              <a:spcAft>
                <a:spcPts val="0"/>
              </a:spcAft>
              <a:buClr>
                <a:schemeClr val="dk1"/>
              </a:buClr>
              <a:buSzPts val="1800"/>
              <a:buChar char="•"/>
              <a:defRPr/>
            </a:lvl5pPr>
            <a:lvl6pPr marL="2743132" lvl="5" indent="-342892" algn="l">
              <a:lnSpc>
                <a:spcPct val="90000"/>
              </a:lnSpc>
              <a:spcBef>
                <a:spcPts val="500"/>
              </a:spcBef>
              <a:spcAft>
                <a:spcPts val="0"/>
              </a:spcAft>
              <a:buClr>
                <a:schemeClr val="dk1"/>
              </a:buClr>
              <a:buSzPts val="1800"/>
              <a:buChar char="•"/>
              <a:defRPr/>
            </a:lvl6pPr>
            <a:lvl7pPr marL="3200320" lvl="6" indent="-342892" algn="l">
              <a:lnSpc>
                <a:spcPct val="90000"/>
              </a:lnSpc>
              <a:spcBef>
                <a:spcPts val="500"/>
              </a:spcBef>
              <a:spcAft>
                <a:spcPts val="0"/>
              </a:spcAft>
              <a:buClr>
                <a:schemeClr val="dk1"/>
              </a:buClr>
              <a:buSzPts val="1800"/>
              <a:buChar char="•"/>
              <a:defRPr/>
            </a:lvl7pPr>
            <a:lvl8pPr marL="3657509" lvl="7" indent="-342892" algn="l">
              <a:lnSpc>
                <a:spcPct val="90000"/>
              </a:lnSpc>
              <a:spcBef>
                <a:spcPts val="500"/>
              </a:spcBef>
              <a:spcAft>
                <a:spcPts val="0"/>
              </a:spcAft>
              <a:buClr>
                <a:schemeClr val="dk1"/>
              </a:buClr>
              <a:buSzPts val="1800"/>
              <a:buChar char="•"/>
              <a:defRPr/>
            </a:lvl8pPr>
            <a:lvl9pPr marL="4114697" lvl="8" indent="-342892"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title"/>
          </p:nvPr>
        </p:nvSpPr>
        <p:spPr>
          <a:xfrm>
            <a:off x="461487" y="5833602"/>
            <a:ext cx="9224151" cy="9116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Montserrat"/>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4"/>
          <p:cNvSpPr txBox="1"/>
          <p:nvPr/>
        </p:nvSpPr>
        <p:spPr>
          <a:xfrm>
            <a:off x="8191501" y="1"/>
            <a:ext cx="3162300" cy="319088"/>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416B"/>
              </a:buClr>
              <a:buSzPts val="1400"/>
              <a:buFont typeface="Arial"/>
              <a:buNone/>
            </a:pPr>
            <a:endParaRPr sz="1400" b="0" i="0">
              <a:solidFill>
                <a:srgbClr val="00416B"/>
              </a:solidFill>
              <a:latin typeface="Montserrat"/>
              <a:ea typeface="Montserrat"/>
              <a:cs typeface="Montserrat"/>
              <a:sym typeface="Montserrat"/>
            </a:endParaRPr>
          </a:p>
        </p:txBody>
      </p:sp>
      <p:sp>
        <p:nvSpPr>
          <p:cNvPr id="47" name="Google Shape;47;p14"/>
          <p:cNvSpPr txBox="1">
            <a:spLocks noGrp="1"/>
          </p:cNvSpPr>
          <p:nvPr>
            <p:ph type="sldNum" idx="12"/>
          </p:nvPr>
        </p:nvSpPr>
        <p:spPr>
          <a:xfrm>
            <a:off x="11747501" y="6560608"/>
            <a:ext cx="4445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1" i="0">
                <a:solidFill>
                  <a:schemeClr val="lt1"/>
                </a:solidFill>
                <a:latin typeface="Avenir"/>
                <a:ea typeface="Avenir"/>
                <a:cs typeface="Avenir"/>
                <a:sym typeface="Avenir"/>
              </a:defRPr>
            </a:lvl1pPr>
            <a:lvl2pPr marL="0" lvl="1" indent="0" algn="r">
              <a:spcBef>
                <a:spcPts val="0"/>
              </a:spcBef>
              <a:buNone/>
              <a:defRPr sz="1050" b="1" i="0">
                <a:solidFill>
                  <a:schemeClr val="lt1"/>
                </a:solidFill>
                <a:latin typeface="Avenir"/>
                <a:ea typeface="Avenir"/>
                <a:cs typeface="Avenir"/>
                <a:sym typeface="Avenir"/>
              </a:defRPr>
            </a:lvl2pPr>
            <a:lvl3pPr marL="0" lvl="2" indent="0" algn="r">
              <a:spcBef>
                <a:spcPts val="0"/>
              </a:spcBef>
              <a:buNone/>
              <a:defRPr sz="1050" b="1" i="0">
                <a:solidFill>
                  <a:schemeClr val="lt1"/>
                </a:solidFill>
                <a:latin typeface="Avenir"/>
                <a:ea typeface="Avenir"/>
                <a:cs typeface="Avenir"/>
                <a:sym typeface="Avenir"/>
              </a:defRPr>
            </a:lvl3pPr>
            <a:lvl4pPr marL="0" lvl="3" indent="0" algn="r">
              <a:spcBef>
                <a:spcPts val="0"/>
              </a:spcBef>
              <a:buNone/>
              <a:defRPr sz="1050" b="1" i="0">
                <a:solidFill>
                  <a:schemeClr val="lt1"/>
                </a:solidFill>
                <a:latin typeface="Avenir"/>
                <a:ea typeface="Avenir"/>
                <a:cs typeface="Avenir"/>
                <a:sym typeface="Avenir"/>
              </a:defRPr>
            </a:lvl4pPr>
            <a:lvl5pPr marL="0" lvl="4" indent="0" algn="r">
              <a:spcBef>
                <a:spcPts val="0"/>
              </a:spcBef>
              <a:buNone/>
              <a:defRPr sz="1050" b="1" i="0">
                <a:solidFill>
                  <a:schemeClr val="lt1"/>
                </a:solidFill>
                <a:latin typeface="Avenir"/>
                <a:ea typeface="Avenir"/>
                <a:cs typeface="Avenir"/>
                <a:sym typeface="Avenir"/>
              </a:defRPr>
            </a:lvl5pPr>
            <a:lvl6pPr marL="0" lvl="5" indent="0" algn="r">
              <a:spcBef>
                <a:spcPts val="0"/>
              </a:spcBef>
              <a:buNone/>
              <a:defRPr sz="1050" b="1" i="0">
                <a:solidFill>
                  <a:schemeClr val="lt1"/>
                </a:solidFill>
                <a:latin typeface="Avenir"/>
                <a:ea typeface="Avenir"/>
                <a:cs typeface="Avenir"/>
                <a:sym typeface="Avenir"/>
              </a:defRPr>
            </a:lvl6pPr>
            <a:lvl7pPr marL="0" lvl="6" indent="0" algn="r">
              <a:spcBef>
                <a:spcPts val="0"/>
              </a:spcBef>
              <a:buNone/>
              <a:defRPr sz="1050" b="1" i="0">
                <a:solidFill>
                  <a:schemeClr val="lt1"/>
                </a:solidFill>
                <a:latin typeface="Avenir"/>
                <a:ea typeface="Avenir"/>
                <a:cs typeface="Avenir"/>
                <a:sym typeface="Avenir"/>
              </a:defRPr>
            </a:lvl7pPr>
            <a:lvl8pPr marL="0" lvl="7" indent="0" algn="r">
              <a:spcBef>
                <a:spcPts val="0"/>
              </a:spcBef>
              <a:buNone/>
              <a:defRPr sz="1050" b="1" i="0">
                <a:solidFill>
                  <a:schemeClr val="lt1"/>
                </a:solidFill>
                <a:latin typeface="Avenir"/>
                <a:ea typeface="Avenir"/>
                <a:cs typeface="Avenir"/>
                <a:sym typeface="Avenir"/>
              </a:defRPr>
            </a:lvl8pPr>
            <a:lvl9pPr marL="0" lvl="8" indent="0" algn="r">
              <a:spcBef>
                <a:spcPts val="0"/>
              </a:spcBef>
              <a:buNone/>
              <a:defRPr sz="1050" b="1" i="0">
                <a:solidFill>
                  <a:schemeClr val="lt1"/>
                </a:solidFill>
                <a:latin typeface="Avenir"/>
                <a:ea typeface="Avenir"/>
                <a:cs typeface="Avenir"/>
                <a:sym typeface="Avenir"/>
              </a:defRPr>
            </a:lvl9pPr>
          </a:lstStyle>
          <a:p>
            <a:fld id="{00000000-1234-1234-1234-123412341234}" type="slidenum">
              <a:rPr lang="es-MX" smtClean="0"/>
              <a:pPr/>
              <a:t>‹Nº›</a:t>
            </a:fld>
            <a:endParaRPr lang="es-MX"/>
          </a:p>
        </p:txBody>
      </p:sp>
      <p:sp>
        <p:nvSpPr>
          <p:cNvPr id="48" name="Google Shape;48;p14"/>
          <p:cNvSpPr txBox="1">
            <a:spLocks noGrp="1"/>
          </p:cNvSpPr>
          <p:nvPr>
            <p:ph type="body" idx="2"/>
          </p:nvPr>
        </p:nvSpPr>
        <p:spPr>
          <a:xfrm>
            <a:off x="469901" y="5188921"/>
            <a:ext cx="11032014" cy="3190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00416B"/>
              </a:buClr>
              <a:buSzPts val="1000"/>
              <a:buNone/>
              <a:defRPr sz="1000" b="0" i="0">
                <a:solidFill>
                  <a:srgbClr val="00416B"/>
                </a:solidFill>
                <a:latin typeface="Montserrat"/>
                <a:ea typeface="Montserrat"/>
                <a:cs typeface="Montserrat"/>
                <a:sym typeface="Montserrat"/>
              </a:defRPr>
            </a:lvl1pPr>
            <a:lvl2pPr marL="914378" lvl="1" indent="-228594" algn="l">
              <a:lnSpc>
                <a:spcPct val="90000"/>
              </a:lnSpc>
              <a:spcBef>
                <a:spcPts val="500"/>
              </a:spcBef>
              <a:spcAft>
                <a:spcPts val="0"/>
              </a:spcAft>
              <a:buClr>
                <a:srgbClr val="595959"/>
              </a:buClr>
              <a:buSzPts val="2000"/>
              <a:buNone/>
              <a:defRPr sz="2000">
                <a:solidFill>
                  <a:srgbClr val="595959"/>
                </a:solidFill>
                <a:latin typeface="Montserrat"/>
                <a:ea typeface="Montserrat"/>
                <a:cs typeface="Montserrat"/>
                <a:sym typeface="Montserrat"/>
              </a:defRPr>
            </a:lvl2pPr>
            <a:lvl3pPr marL="1371566" lvl="2" indent="-355591" algn="l">
              <a:lnSpc>
                <a:spcPct val="90000"/>
              </a:lnSpc>
              <a:spcBef>
                <a:spcPts val="500"/>
              </a:spcBef>
              <a:spcAft>
                <a:spcPts val="0"/>
              </a:spcAft>
              <a:buClr>
                <a:srgbClr val="595959"/>
              </a:buClr>
              <a:buSzPts val="2000"/>
              <a:buChar char="•"/>
              <a:defRPr>
                <a:solidFill>
                  <a:srgbClr val="595959"/>
                </a:solidFill>
              </a:defRPr>
            </a:lvl3pPr>
            <a:lvl4pPr marL="1828754" lvl="3" indent="-342892" algn="l">
              <a:lnSpc>
                <a:spcPct val="90000"/>
              </a:lnSpc>
              <a:spcBef>
                <a:spcPts val="500"/>
              </a:spcBef>
              <a:spcAft>
                <a:spcPts val="0"/>
              </a:spcAft>
              <a:buClr>
                <a:srgbClr val="595959"/>
              </a:buClr>
              <a:buSzPts val="1800"/>
              <a:buChar char="•"/>
              <a:defRPr>
                <a:solidFill>
                  <a:srgbClr val="595959"/>
                </a:solidFill>
              </a:defRPr>
            </a:lvl4pPr>
            <a:lvl5pPr marL="2285943" lvl="4" indent="-342892" algn="l">
              <a:lnSpc>
                <a:spcPct val="90000"/>
              </a:lnSpc>
              <a:spcBef>
                <a:spcPts val="500"/>
              </a:spcBef>
              <a:spcAft>
                <a:spcPts val="0"/>
              </a:spcAft>
              <a:buClr>
                <a:srgbClr val="595959"/>
              </a:buClr>
              <a:buSzPts val="1800"/>
              <a:buChar char="•"/>
              <a:defRPr>
                <a:solidFill>
                  <a:srgbClr val="595959"/>
                </a:solidFill>
              </a:defRPr>
            </a:lvl5pPr>
            <a:lvl6pPr marL="2743132" lvl="5" indent="-342892" algn="l">
              <a:lnSpc>
                <a:spcPct val="90000"/>
              </a:lnSpc>
              <a:spcBef>
                <a:spcPts val="500"/>
              </a:spcBef>
              <a:spcAft>
                <a:spcPts val="0"/>
              </a:spcAft>
              <a:buClr>
                <a:schemeClr val="dk1"/>
              </a:buClr>
              <a:buSzPts val="1800"/>
              <a:buChar char="•"/>
              <a:defRPr/>
            </a:lvl6pPr>
            <a:lvl7pPr marL="3200320" lvl="6" indent="-342892" algn="l">
              <a:lnSpc>
                <a:spcPct val="90000"/>
              </a:lnSpc>
              <a:spcBef>
                <a:spcPts val="500"/>
              </a:spcBef>
              <a:spcAft>
                <a:spcPts val="0"/>
              </a:spcAft>
              <a:buClr>
                <a:schemeClr val="dk1"/>
              </a:buClr>
              <a:buSzPts val="1800"/>
              <a:buChar char="•"/>
              <a:defRPr/>
            </a:lvl7pPr>
            <a:lvl8pPr marL="3657509" lvl="7" indent="-342892" algn="l">
              <a:lnSpc>
                <a:spcPct val="90000"/>
              </a:lnSpc>
              <a:spcBef>
                <a:spcPts val="500"/>
              </a:spcBef>
              <a:spcAft>
                <a:spcPts val="0"/>
              </a:spcAft>
              <a:buClr>
                <a:schemeClr val="dk1"/>
              </a:buClr>
              <a:buSzPts val="1800"/>
              <a:buChar char="•"/>
              <a:defRPr/>
            </a:lvl8pPr>
            <a:lvl9pPr marL="4114697" lvl="8" indent="-342892"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8994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pic>
        <p:nvPicPr>
          <p:cNvPr id="6" name="Google Shape;188;p18">
            <a:extLst>
              <a:ext uri="{FF2B5EF4-FFF2-40B4-BE49-F238E27FC236}">
                <a16:creationId xmlns:a16="http://schemas.microsoft.com/office/drawing/2014/main" id="{1A095376-687C-5248-B73B-230A5BF6BBEB}"/>
              </a:ext>
            </a:extLst>
          </p:cNvPr>
          <p:cNvPicPr preferRelativeResize="0"/>
          <p:nvPr/>
        </p:nvPicPr>
        <p:blipFill>
          <a:blip r:embed="rId2">
            <a:alphaModFix/>
          </a:blip>
          <a:stretch>
            <a:fillRect/>
          </a:stretch>
        </p:blipFill>
        <p:spPr>
          <a:xfrm>
            <a:off x="9207062" y="5609474"/>
            <a:ext cx="2687744" cy="951633"/>
          </a:xfrm>
          <a:prstGeom prst="rect">
            <a:avLst/>
          </a:prstGeom>
          <a:noFill/>
          <a:ln>
            <a:noFill/>
          </a:ln>
        </p:spPr>
      </p:pic>
      <p:pic>
        <p:nvPicPr>
          <p:cNvPr id="3" name="Google Shape;188;p18">
            <a:extLst>
              <a:ext uri="{FF2B5EF4-FFF2-40B4-BE49-F238E27FC236}">
                <a16:creationId xmlns:a16="http://schemas.microsoft.com/office/drawing/2014/main" id="{873804B2-B9DD-D14C-87F9-92AF95DB8DEF}"/>
              </a:ext>
            </a:extLst>
          </p:cNvPr>
          <p:cNvPicPr preferRelativeResize="0"/>
          <p:nvPr userDrawn="1"/>
        </p:nvPicPr>
        <p:blipFill>
          <a:blip r:embed="rId2">
            <a:alphaModFix/>
          </a:blip>
          <a:stretch>
            <a:fillRect/>
          </a:stretch>
        </p:blipFill>
        <p:spPr>
          <a:xfrm>
            <a:off x="9207062" y="5609474"/>
            <a:ext cx="2687744" cy="951633"/>
          </a:xfrm>
          <a:prstGeom prst="rect">
            <a:avLst/>
          </a:prstGeom>
          <a:noFill/>
          <a:ln>
            <a:noFill/>
          </a:ln>
        </p:spPr>
      </p:pic>
      <p:sp>
        <p:nvSpPr>
          <p:cNvPr id="8" name="Title 1">
            <a:extLst>
              <a:ext uri="{FF2B5EF4-FFF2-40B4-BE49-F238E27FC236}">
                <a16:creationId xmlns:a16="http://schemas.microsoft.com/office/drawing/2014/main" id="{2111013A-5D75-4B65-8E0D-243B87968963}"/>
              </a:ext>
            </a:extLst>
          </p:cNvPr>
          <p:cNvSpPr>
            <a:spLocks noGrp="1"/>
          </p:cNvSpPr>
          <p:nvPr>
            <p:ph type="title" hasCustomPrompt="1"/>
          </p:nvPr>
        </p:nvSpPr>
        <p:spPr>
          <a:xfrm>
            <a:off x="571500" y="5573090"/>
            <a:ext cx="8266739" cy="1024399"/>
          </a:xfrm>
        </p:spPr>
        <p:txBody>
          <a:bodyPr>
            <a:normAutofit/>
          </a:bodyPr>
          <a:lstStyle>
            <a:lvl1pPr>
              <a:defRPr sz="3600" b="1" i="0">
                <a:solidFill>
                  <a:srgbClr val="00416B"/>
                </a:solidFill>
                <a:latin typeface="Montserrat" pitchFamily="2" charset="77"/>
              </a:defRPr>
            </a:lvl1pPr>
          </a:lstStyle>
          <a:p>
            <a:r>
              <a:rPr lang="es-MX" noProof="0"/>
              <a:t>Título</a:t>
            </a:r>
          </a:p>
        </p:txBody>
      </p:sp>
      <p:sp>
        <p:nvSpPr>
          <p:cNvPr id="10" name="CuadroTexto 9">
            <a:extLst>
              <a:ext uri="{FF2B5EF4-FFF2-40B4-BE49-F238E27FC236}">
                <a16:creationId xmlns:a16="http://schemas.microsoft.com/office/drawing/2014/main" id="{EE5A1DCC-A991-49FB-80BE-680F7AAF615A}"/>
              </a:ext>
            </a:extLst>
          </p:cNvPr>
          <p:cNvSpPr txBox="1"/>
          <p:nvPr userDrawn="1"/>
        </p:nvSpPr>
        <p:spPr>
          <a:xfrm>
            <a:off x="8191500" y="0"/>
            <a:ext cx="3162300" cy="319088"/>
          </a:xfrm>
          <a:prstGeom prst="rect">
            <a:avLst/>
          </a:prstGeom>
        </p:spPr>
        <p:txBody>
          <a:bodyPr vert="horz" lIns="91440" tIns="45720" rIns="91440" bIns="45720" rtlCol="0">
            <a:normAutofit/>
          </a:bodyPr>
          <a:lstStyle>
            <a:lvl1pPr lvl="0" indent="0" algn="r">
              <a:lnSpc>
                <a:spcPct val="90000"/>
              </a:lnSpc>
              <a:spcBef>
                <a:spcPts val="1000"/>
              </a:spcBef>
              <a:buFont typeface="Arial" panose="020B0604020202020204" pitchFamily="34" charset="0"/>
              <a:buNone/>
              <a:defRPr sz="1400" b="0" i="0">
                <a:solidFill>
                  <a:srgbClr val="00416B"/>
                </a:solidFill>
                <a:latin typeface="Montserrat" panose="00000500000000000000" pitchFamily="2" charset="0"/>
              </a:defRPr>
            </a:lvl1pPr>
            <a:lvl2pPr indent="0">
              <a:lnSpc>
                <a:spcPct val="90000"/>
              </a:lnSpc>
              <a:spcBef>
                <a:spcPts val="500"/>
              </a:spcBef>
              <a:buFont typeface="Arial" panose="020B0604020202020204" pitchFamily="34" charset="0"/>
              <a:buNone/>
              <a:defRPr sz="2000">
                <a:solidFill>
                  <a:schemeClr val="tx1">
                    <a:lumMod val="65000"/>
                    <a:lumOff val="35000"/>
                  </a:schemeClr>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lumMod val="65000"/>
                    <a:lumOff val="35000"/>
                  </a:schemeClr>
                </a:solidFill>
                <a:latin typeface="Montserrat" pitchFamily="2" charset="77"/>
              </a:defRPr>
            </a:lvl3pPr>
            <a:lvl4pPr marL="16002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4pPr>
            <a:lvl5pPr marL="20574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s-ES_tradnl" noProof="0" dirty="0"/>
          </a:p>
        </p:txBody>
      </p:sp>
      <p:sp>
        <p:nvSpPr>
          <p:cNvPr id="11" name="Slide Number Placeholder 5">
            <a:extLst>
              <a:ext uri="{FF2B5EF4-FFF2-40B4-BE49-F238E27FC236}">
                <a16:creationId xmlns:a16="http://schemas.microsoft.com/office/drawing/2014/main" id="{8C600963-9EA6-44A0-A931-AA241274AC09}"/>
              </a:ext>
            </a:extLst>
          </p:cNvPr>
          <p:cNvSpPr>
            <a:spLocks noGrp="1"/>
          </p:cNvSpPr>
          <p:nvPr>
            <p:ph type="sldNum" sz="quarter" idx="12"/>
          </p:nvPr>
        </p:nvSpPr>
        <p:spPr>
          <a:xfrm>
            <a:off x="11747500" y="6560607"/>
            <a:ext cx="444500" cy="365125"/>
          </a:xfrm>
        </p:spPr>
        <p:txBody>
          <a:bodyPr/>
          <a:lstStyle>
            <a:lvl1pPr>
              <a:defRPr sz="1050" b="1" i="0">
                <a:solidFill>
                  <a:srgbClr val="00416B"/>
                </a:solidFill>
                <a:latin typeface="Avenir Next" panose="020B0503020202020204" pitchFamily="34" charset="0"/>
              </a:defRPr>
            </a:lvl1pPr>
          </a:lstStyle>
          <a:p>
            <a:fld id="{3F5ACE4B-5FDF-7840-B6A8-4720D2ECA625}" type="slidenum">
              <a:rPr lang="en-US" smtClean="0"/>
              <a:pPr/>
              <a:t>‹Nº›</a:t>
            </a:fld>
            <a:endParaRPr lang="en-US" dirty="0"/>
          </a:p>
        </p:txBody>
      </p:sp>
      <p:sp>
        <p:nvSpPr>
          <p:cNvPr id="12" name="Marcador de contenido 3">
            <a:extLst>
              <a:ext uri="{FF2B5EF4-FFF2-40B4-BE49-F238E27FC236}">
                <a16:creationId xmlns:a16="http://schemas.microsoft.com/office/drawing/2014/main" id="{1D2B3267-3C81-46A9-B86F-CFE3441409FF}"/>
              </a:ext>
            </a:extLst>
          </p:cNvPr>
          <p:cNvSpPr>
            <a:spLocks noGrp="1"/>
          </p:cNvSpPr>
          <p:nvPr>
            <p:ph sz="quarter" idx="10"/>
          </p:nvPr>
        </p:nvSpPr>
        <p:spPr>
          <a:xfrm>
            <a:off x="572126" y="524764"/>
            <a:ext cx="10781674" cy="44028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13" name="Content Placeholder 2">
            <a:extLst>
              <a:ext uri="{FF2B5EF4-FFF2-40B4-BE49-F238E27FC236}">
                <a16:creationId xmlns:a16="http://schemas.microsoft.com/office/drawing/2014/main" id="{1BE7C474-75F0-4081-B03C-1D10CA2A4D0C}"/>
              </a:ext>
            </a:extLst>
          </p:cNvPr>
          <p:cNvSpPr>
            <a:spLocks noGrp="1"/>
          </p:cNvSpPr>
          <p:nvPr>
            <p:ph idx="13" hasCustomPrompt="1"/>
          </p:nvPr>
        </p:nvSpPr>
        <p:spPr>
          <a:xfrm>
            <a:off x="572126" y="5037226"/>
            <a:ext cx="10781674" cy="319088"/>
          </a:xfrm>
        </p:spPr>
        <p:txBody>
          <a:bodyPr>
            <a:normAutofit/>
          </a:bodyPr>
          <a:lstStyle>
            <a:lvl1pPr marL="0" indent="0" algn="l">
              <a:buNone/>
              <a:defRPr sz="1000" b="0" i="0">
                <a:solidFill>
                  <a:srgbClr val="00416B"/>
                </a:solidFill>
                <a:latin typeface="Montserrat" panose="00000500000000000000" pitchFamily="2" charset="0"/>
              </a:defRPr>
            </a:lvl1pPr>
            <a:lvl2pPr marL="457200" indent="0">
              <a:buNone/>
              <a:defRPr sz="2000">
                <a:solidFill>
                  <a:schemeClr val="tx1">
                    <a:lumMod val="65000"/>
                    <a:lumOff val="35000"/>
                  </a:schemeClr>
                </a:solidFill>
                <a:latin typeface="Montserrat" panose="00000500000000000000" pitchFamily="2" charset="0"/>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_tradnl" noProof="0" dirty="0"/>
              <a:t>Fuente</a:t>
            </a:r>
          </a:p>
        </p:txBody>
      </p:sp>
    </p:spTree>
    <p:extLst>
      <p:ext uri="{BB962C8B-B14F-4D97-AF65-F5344CB8AC3E}">
        <p14:creationId xmlns:p14="http://schemas.microsoft.com/office/powerpoint/2010/main" val="3295628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Google Shape;62;p14">
            <a:extLst>
              <a:ext uri="{FF2B5EF4-FFF2-40B4-BE49-F238E27FC236}">
                <a16:creationId xmlns:a16="http://schemas.microsoft.com/office/drawing/2014/main" id="{AFE85751-F9B8-6447-9F55-996893810DBA}"/>
              </a:ext>
            </a:extLst>
          </p:cNvPr>
          <p:cNvSpPr/>
          <p:nvPr/>
        </p:nvSpPr>
        <p:spPr>
          <a:xfrm>
            <a:off x="-12502" y="-13523"/>
            <a:ext cx="9944778" cy="1593270"/>
          </a:xfrm>
          <a:prstGeom prst="flowChartDocument">
            <a:avLst/>
          </a:prstGeom>
          <a:solidFill>
            <a:srgbClr val="3D7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Google Shape;100;p14">
            <a:extLst>
              <a:ext uri="{FF2B5EF4-FFF2-40B4-BE49-F238E27FC236}">
                <a16:creationId xmlns:a16="http://schemas.microsoft.com/office/drawing/2014/main" id="{2DB3F761-050A-F14F-B3A2-84AF0C73E8E4}"/>
              </a:ext>
            </a:extLst>
          </p:cNvPr>
          <p:cNvPicPr preferRelativeResize="0"/>
          <p:nvPr/>
        </p:nvPicPr>
        <p:blipFill>
          <a:blip r:embed="rId2">
            <a:alphaModFix/>
          </a:blip>
          <a:stretch>
            <a:fillRect/>
          </a:stretch>
        </p:blipFill>
        <p:spPr>
          <a:xfrm>
            <a:off x="10246161" y="488162"/>
            <a:ext cx="1666077" cy="589900"/>
          </a:xfrm>
          <a:prstGeom prst="rect">
            <a:avLst/>
          </a:prstGeom>
          <a:noFill/>
          <a:ln>
            <a:noFill/>
          </a:ln>
        </p:spPr>
      </p:pic>
      <p:sp>
        <p:nvSpPr>
          <p:cNvPr id="3" name="Content Placeholder 2">
            <a:extLst>
              <a:ext uri="{FF2B5EF4-FFF2-40B4-BE49-F238E27FC236}">
                <a16:creationId xmlns:a16="http://schemas.microsoft.com/office/drawing/2014/main" id="{A029F9F3-C7B6-4247-9331-E6ABA6B007C0}"/>
              </a:ext>
            </a:extLst>
          </p:cNvPr>
          <p:cNvSpPr>
            <a:spLocks noGrp="1"/>
          </p:cNvSpPr>
          <p:nvPr>
            <p:ph idx="1"/>
          </p:nvPr>
        </p:nvSpPr>
        <p:spPr>
          <a:xfrm>
            <a:off x="838200" y="1825625"/>
            <a:ext cx="10515600" cy="42998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Google Shape;62;p14">
            <a:extLst>
              <a:ext uri="{FF2B5EF4-FFF2-40B4-BE49-F238E27FC236}">
                <a16:creationId xmlns:a16="http://schemas.microsoft.com/office/drawing/2014/main" id="{6FE59B1F-527F-4C4B-9217-562948FE3301}"/>
              </a:ext>
            </a:extLst>
          </p:cNvPr>
          <p:cNvSpPr/>
          <p:nvPr userDrawn="1"/>
        </p:nvSpPr>
        <p:spPr>
          <a:xfrm>
            <a:off x="-12502" y="-13523"/>
            <a:ext cx="9944778" cy="1593270"/>
          </a:xfrm>
          <a:prstGeom prst="flowChartDocument">
            <a:avLst/>
          </a:prstGeom>
          <a:solidFill>
            <a:srgbClr val="3D7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Google Shape;100;p14">
            <a:extLst>
              <a:ext uri="{FF2B5EF4-FFF2-40B4-BE49-F238E27FC236}">
                <a16:creationId xmlns:a16="http://schemas.microsoft.com/office/drawing/2014/main" id="{14FD0843-D595-2A42-BCA3-84F88EDC3FE0}"/>
              </a:ext>
            </a:extLst>
          </p:cNvPr>
          <p:cNvPicPr preferRelativeResize="0"/>
          <p:nvPr userDrawn="1"/>
        </p:nvPicPr>
        <p:blipFill>
          <a:blip r:embed="rId2">
            <a:alphaModFix/>
          </a:blip>
          <a:stretch>
            <a:fillRect/>
          </a:stretch>
        </p:blipFill>
        <p:spPr>
          <a:xfrm>
            <a:off x="10246161" y="488162"/>
            <a:ext cx="1666077" cy="589900"/>
          </a:xfrm>
          <a:prstGeom prst="rect">
            <a:avLst/>
          </a:prstGeom>
          <a:noFill/>
          <a:ln>
            <a:noFill/>
          </a:ln>
        </p:spPr>
      </p:pic>
      <p:sp>
        <p:nvSpPr>
          <p:cNvPr id="8" name="Título 12">
            <a:extLst>
              <a:ext uri="{FF2B5EF4-FFF2-40B4-BE49-F238E27FC236}">
                <a16:creationId xmlns:a16="http://schemas.microsoft.com/office/drawing/2014/main" id="{988FFC8B-BEB5-42D4-ADAF-9739EC241857}"/>
              </a:ext>
            </a:extLst>
          </p:cNvPr>
          <p:cNvSpPr>
            <a:spLocks noGrp="1"/>
          </p:cNvSpPr>
          <p:nvPr>
            <p:ph type="title" hasCustomPrompt="1"/>
          </p:nvPr>
        </p:nvSpPr>
        <p:spPr>
          <a:xfrm>
            <a:off x="838200" y="107631"/>
            <a:ext cx="8915400" cy="1124270"/>
          </a:xfrm>
        </p:spPr>
        <p:txBody>
          <a:bodyPr anchor="t">
            <a:normAutofit/>
          </a:bodyPr>
          <a:lstStyle>
            <a:lvl1pPr>
              <a:defRPr sz="3600">
                <a:solidFill>
                  <a:schemeClr val="bg1"/>
                </a:solidFill>
              </a:defRPr>
            </a:lvl1pPr>
          </a:lstStyle>
          <a:p>
            <a:r>
              <a:rPr lang="es-MX" noProof="0"/>
              <a:t>Título</a:t>
            </a:r>
          </a:p>
        </p:txBody>
      </p:sp>
      <p:sp>
        <p:nvSpPr>
          <p:cNvPr id="11" name="Slide Number Placeholder 5">
            <a:extLst>
              <a:ext uri="{FF2B5EF4-FFF2-40B4-BE49-F238E27FC236}">
                <a16:creationId xmlns:a16="http://schemas.microsoft.com/office/drawing/2014/main" id="{C9FD830F-CB59-479E-9042-1F9BCC52492E}"/>
              </a:ext>
            </a:extLst>
          </p:cNvPr>
          <p:cNvSpPr>
            <a:spLocks noGrp="1"/>
          </p:cNvSpPr>
          <p:nvPr>
            <p:ph type="sldNum" sz="quarter" idx="12"/>
          </p:nvPr>
        </p:nvSpPr>
        <p:spPr>
          <a:xfrm>
            <a:off x="11747500" y="6560607"/>
            <a:ext cx="444500" cy="365125"/>
          </a:xfrm>
        </p:spPr>
        <p:txBody>
          <a:bodyPr/>
          <a:lstStyle>
            <a:lvl1pPr>
              <a:defRPr sz="1050" b="1" i="0">
                <a:solidFill>
                  <a:srgbClr val="00416B"/>
                </a:solidFill>
                <a:latin typeface="Avenir Next" panose="020B0503020202020204" pitchFamily="34" charset="0"/>
              </a:defRPr>
            </a:lvl1pPr>
          </a:lstStyle>
          <a:p>
            <a:fld id="{3F5ACE4B-5FDF-7840-B6A8-4720D2ECA625}" type="slidenum">
              <a:rPr lang="en-US" smtClean="0"/>
              <a:pPr/>
              <a:t>‹Nº›</a:t>
            </a:fld>
            <a:endParaRPr lang="en-US" dirty="0"/>
          </a:p>
        </p:txBody>
      </p:sp>
      <p:sp>
        <p:nvSpPr>
          <p:cNvPr id="13" name="CuadroTexto 12">
            <a:extLst>
              <a:ext uri="{FF2B5EF4-FFF2-40B4-BE49-F238E27FC236}">
                <a16:creationId xmlns:a16="http://schemas.microsoft.com/office/drawing/2014/main" id="{D5A4327F-4EEE-4611-A99C-C2D0715CC4A9}"/>
              </a:ext>
            </a:extLst>
          </p:cNvPr>
          <p:cNvSpPr txBox="1"/>
          <p:nvPr userDrawn="1"/>
        </p:nvSpPr>
        <p:spPr>
          <a:xfrm>
            <a:off x="8191500" y="6538912"/>
            <a:ext cx="3162300" cy="319088"/>
          </a:xfrm>
          <a:prstGeom prst="rect">
            <a:avLst/>
          </a:prstGeom>
        </p:spPr>
        <p:txBody>
          <a:bodyPr vert="horz" lIns="91440" tIns="45720" rIns="91440" bIns="45720" rtlCol="0">
            <a:normAutofit/>
          </a:bodyPr>
          <a:lstStyle>
            <a:lvl1pPr lvl="0" indent="0" algn="r">
              <a:lnSpc>
                <a:spcPct val="90000"/>
              </a:lnSpc>
              <a:spcBef>
                <a:spcPts val="1000"/>
              </a:spcBef>
              <a:buFont typeface="Arial" panose="020B0604020202020204" pitchFamily="34" charset="0"/>
              <a:buNone/>
              <a:defRPr sz="1400" b="0" i="0">
                <a:solidFill>
                  <a:srgbClr val="00416B"/>
                </a:solidFill>
                <a:latin typeface="Montserrat" panose="00000500000000000000" pitchFamily="2" charset="0"/>
              </a:defRPr>
            </a:lvl1pPr>
            <a:lvl2pPr indent="0">
              <a:lnSpc>
                <a:spcPct val="90000"/>
              </a:lnSpc>
              <a:spcBef>
                <a:spcPts val="500"/>
              </a:spcBef>
              <a:buFont typeface="Arial" panose="020B0604020202020204" pitchFamily="34" charset="0"/>
              <a:buNone/>
              <a:defRPr sz="2000">
                <a:solidFill>
                  <a:schemeClr val="tx1">
                    <a:lumMod val="65000"/>
                    <a:lumOff val="35000"/>
                  </a:schemeClr>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lumMod val="65000"/>
                    <a:lumOff val="35000"/>
                  </a:schemeClr>
                </a:solidFill>
                <a:latin typeface="Montserrat" pitchFamily="2" charset="77"/>
              </a:defRPr>
            </a:lvl3pPr>
            <a:lvl4pPr marL="16002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4pPr>
            <a:lvl5pPr marL="2057400" indent="-228600">
              <a:lnSpc>
                <a:spcPct val="90000"/>
              </a:lnSpc>
              <a:spcBef>
                <a:spcPts val="500"/>
              </a:spcBef>
              <a:buFont typeface="Arial" panose="020B0604020202020204" pitchFamily="34" charset="0"/>
              <a:buChar char="•"/>
              <a:defRPr>
                <a:solidFill>
                  <a:schemeClr val="tx1">
                    <a:lumMod val="65000"/>
                    <a:lumOff val="35000"/>
                  </a:schemeClr>
                </a:solidFill>
                <a:latin typeface="Montserra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s-ES_tradnl" noProof="0" dirty="0"/>
          </a:p>
        </p:txBody>
      </p:sp>
      <p:sp>
        <p:nvSpPr>
          <p:cNvPr id="14" name="Content Placeholder 2">
            <a:extLst>
              <a:ext uri="{FF2B5EF4-FFF2-40B4-BE49-F238E27FC236}">
                <a16:creationId xmlns:a16="http://schemas.microsoft.com/office/drawing/2014/main" id="{54BB42CB-1A29-4159-907D-A308EB5D53E8}"/>
              </a:ext>
            </a:extLst>
          </p:cNvPr>
          <p:cNvSpPr>
            <a:spLocks noGrp="1"/>
          </p:cNvSpPr>
          <p:nvPr>
            <p:ph idx="13" hasCustomPrompt="1"/>
          </p:nvPr>
        </p:nvSpPr>
        <p:spPr>
          <a:xfrm>
            <a:off x="838200" y="6172669"/>
            <a:ext cx="10515600" cy="319088"/>
          </a:xfrm>
        </p:spPr>
        <p:txBody>
          <a:bodyPr>
            <a:normAutofit/>
          </a:bodyPr>
          <a:lstStyle>
            <a:lvl1pPr marL="0" indent="0" algn="l">
              <a:buNone/>
              <a:defRPr sz="1000" b="0" i="0">
                <a:solidFill>
                  <a:srgbClr val="00416B"/>
                </a:solidFill>
                <a:latin typeface="Montserrat" panose="00000500000000000000" pitchFamily="2" charset="0"/>
              </a:defRPr>
            </a:lvl1pPr>
            <a:lvl2pPr marL="457200" indent="0">
              <a:buNone/>
              <a:defRPr sz="2000">
                <a:solidFill>
                  <a:schemeClr val="tx1">
                    <a:lumMod val="65000"/>
                    <a:lumOff val="35000"/>
                  </a:schemeClr>
                </a:solidFill>
                <a:latin typeface="Montserrat" panose="00000500000000000000" pitchFamily="2" charset="0"/>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_tradnl" noProof="0" dirty="0"/>
              <a:t>Fuente</a:t>
            </a:r>
          </a:p>
        </p:txBody>
      </p:sp>
    </p:spTree>
    <p:extLst>
      <p:ext uri="{BB962C8B-B14F-4D97-AF65-F5344CB8AC3E}">
        <p14:creationId xmlns:p14="http://schemas.microsoft.com/office/powerpoint/2010/main" val="385576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24" name="Google Shape;24;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6" r:id="rId12"/>
    <p:sldLayoutId id="2147483677" r:id="rId13"/>
    <p:sldLayoutId id="2147483679" r:id="rId14"/>
    <p:sldLayoutId id="2147483680" r:id="rId15"/>
    <p:sldLayoutId id="2147483682" r:id="rId16"/>
    <p:sldLayoutId id="2147483683" r:id="rId17"/>
    <p:sldLayoutId id="2147483684" r:id="rId18"/>
    <p:sldLayoutId id="214748368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hyperlink" Target="http://www.estaentumundo.com/america-del-norte/mexico/recomendaciones-viaje.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1"/>
          <p:cNvSpPr txBox="1"/>
          <p:nvPr/>
        </p:nvSpPr>
        <p:spPr>
          <a:xfrm>
            <a:off x="966953" y="1171852"/>
            <a:ext cx="9757272" cy="4333617"/>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FFFFFF"/>
              </a:buClr>
              <a:buSzPts val="4800"/>
              <a:buFont typeface="Montserrat"/>
              <a:buNone/>
            </a:pPr>
            <a:r>
              <a:rPr lang="es-MX" sz="3600" b="1" dirty="0">
                <a:solidFill>
                  <a:srgbClr val="FFFFFF"/>
                </a:solidFill>
                <a:latin typeface="Montserrat"/>
                <a:ea typeface="Montserrat"/>
                <a:cs typeface="Montserrat"/>
                <a:sym typeface="Montserrat"/>
              </a:rPr>
              <a:t>EPIDEMIOLOGÍA DE CÁNCER DE PULMÓN EN MÉXICO Y ETAPAS DE LA ENFERMEDAD AL DIAGNÓSTICO</a:t>
            </a:r>
            <a:endParaRPr lang="es-MX" sz="4800" b="1" i="0" u="none" strike="noStrike" cap="none" dirty="0">
              <a:solidFill>
                <a:srgbClr val="FFFFFF"/>
              </a:solidFill>
              <a:latin typeface="Montserrat"/>
              <a:ea typeface="Montserrat"/>
              <a:cs typeface="Montserrat"/>
              <a:sym typeface="Montserrat"/>
            </a:endParaRPr>
          </a:p>
        </p:txBody>
      </p:sp>
      <p:sp>
        <p:nvSpPr>
          <p:cNvPr id="3" name="CuadroTexto 2">
            <a:extLst>
              <a:ext uri="{FF2B5EF4-FFF2-40B4-BE49-F238E27FC236}">
                <a16:creationId xmlns:a16="http://schemas.microsoft.com/office/drawing/2014/main" id="{85ACDEEC-83E0-9542-B92C-57875AEDCDB8}"/>
              </a:ext>
            </a:extLst>
          </p:cNvPr>
          <p:cNvSpPr txBox="1"/>
          <p:nvPr/>
        </p:nvSpPr>
        <p:spPr>
          <a:xfrm>
            <a:off x="727969" y="6019060"/>
            <a:ext cx="1935332" cy="461665"/>
          </a:xfrm>
          <a:prstGeom prst="rect">
            <a:avLst/>
          </a:prstGeom>
          <a:noFill/>
        </p:spPr>
        <p:txBody>
          <a:bodyPr wrap="square" rtlCol="0">
            <a:spAutoFit/>
          </a:bodyPr>
          <a:lstStyle/>
          <a:p>
            <a:r>
              <a:rPr lang="es-MX" sz="1200" dirty="0">
                <a:solidFill>
                  <a:schemeClr val="bg1"/>
                </a:solidFill>
              </a:rPr>
              <a:t>Ciudad de México,</a:t>
            </a:r>
          </a:p>
          <a:p>
            <a:r>
              <a:rPr lang="es-MX" sz="1200" dirty="0">
                <a:solidFill>
                  <a:schemeClr val="bg1"/>
                </a:solidFill>
              </a:rPr>
              <a:t>17  / VII / 2019</a:t>
            </a:r>
          </a:p>
        </p:txBody>
      </p:sp>
      <p:pic>
        <p:nvPicPr>
          <p:cNvPr id="4" name="Google Shape;256;p7">
            <a:extLst>
              <a:ext uri="{FF2B5EF4-FFF2-40B4-BE49-F238E27FC236}">
                <a16:creationId xmlns:a16="http://schemas.microsoft.com/office/drawing/2014/main" id="{BB79E0DD-98EF-D54F-BC8C-7906424BC891}"/>
              </a:ext>
            </a:extLst>
          </p:cNvPr>
          <p:cNvPicPr preferRelativeResize="0"/>
          <p:nvPr/>
        </p:nvPicPr>
        <p:blipFill rotWithShape="1">
          <a:blip r:embed="rId4">
            <a:alphaModFix/>
          </a:blip>
          <a:srcRect/>
          <a:stretch/>
        </p:blipFill>
        <p:spPr>
          <a:xfrm>
            <a:off x="6365175" y="1528111"/>
            <a:ext cx="1413164" cy="1013210"/>
          </a:xfrm>
          <a:prstGeom prst="rect">
            <a:avLst/>
          </a:prstGeom>
          <a:noFill/>
          <a:ln>
            <a:noFill/>
          </a:ln>
        </p:spPr>
      </p:pic>
      <p:pic>
        <p:nvPicPr>
          <p:cNvPr id="5" name="Marcador de contenido 4">
            <a:extLst>
              <a:ext uri="{FF2B5EF4-FFF2-40B4-BE49-F238E27FC236}">
                <a16:creationId xmlns:a16="http://schemas.microsoft.com/office/drawing/2014/main" id="{3F5DAC8B-92EB-4C0C-9D59-ACCFA6EBA468}"/>
              </a:ext>
            </a:extLst>
          </p:cNvPr>
          <p:cNvPicPr>
            <a:picLocks noChangeAspect="1"/>
          </p:cNvPicPr>
          <p:nvPr/>
        </p:nvPicPr>
        <p:blipFill>
          <a:blip r:embed="rId5"/>
          <a:stretch>
            <a:fillRect/>
          </a:stretch>
        </p:blipFill>
        <p:spPr>
          <a:xfrm>
            <a:off x="4531431" y="1237121"/>
            <a:ext cx="905427" cy="905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6"/>
          <p:cNvPicPr preferRelativeResize="0"/>
          <p:nvPr/>
        </p:nvPicPr>
        <p:blipFill rotWithShape="1">
          <a:blip r:embed="rId3">
            <a:alphaModFix/>
          </a:blip>
          <a:srcRect/>
          <a:stretch/>
        </p:blipFill>
        <p:spPr>
          <a:xfrm>
            <a:off x="3009950" y="929275"/>
            <a:ext cx="7551157" cy="5186900"/>
          </a:xfrm>
          <a:prstGeom prst="rect">
            <a:avLst/>
          </a:prstGeom>
          <a:noFill/>
          <a:ln>
            <a:noFill/>
          </a:ln>
        </p:spPr>
      </p:pic>
      <p:sp>
        <p:nvSpPr>
          <p:cNvPr id="231" name="Google Shape;231;p6"/>
          <p:cNvSpPr/>
          <p:nvPr/>
        </p:nvSpPr>
        <p:spPr>
          <a:xfrm>
            <a:off x="8808975" y="2011065"/>
            <a:ext cx="21669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416B"/>
                </a:solidFill>
                <a:latin typeface="Montserrat"/>
                <a:ea typeface="Montserrat"/>
                <a:cs typeface="Montserrat"/>
                <a:sym typeface="Montserrat"/>
              </a:rPr>
              <a:t>León</a:t>
            </a:r>
            <a:endParaRPr sz="14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416B"/>
                </a:solidFill>
                <a:latin typeface="Montserrat"/>
                <a:ea typeface="Montserrat"/>
                <a:cs typeface="Montserrat"/>
                <a:sym typeface="Montserrat"/>
              </a:rPr>
              <a:t>1,578,626 habitantes</a:t>
            </a:r>
            <a:endParaRPr sz="14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416B"/>
                </a:solidFill>
                <a:latin typeface="Montserrat"/>
                <a:ea typeface="Montserrat"/>
                <a:cs typeface="Montserrat"/>
                <a:sym typeface="Montserrat"/>
              </a:rPr>
              <a:t>Monterrey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416B"/>
                </a:solidFill>
                <a:latin typeface="Montserrat"/>
                <a:ea typeface="Montserrat"/>
                <a:cs typeface="Montserrat"/>
                <a:sym typeface="Montserrat"/>
              </a:rPr>
              <a:t>1,109,171 habitantes</a:t>
            </a:r>
            <a:endParaRPr sz="14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416B"/>
              </a:solidFill>
              <a:latin typeface="Montserrat"/>
              <a:ea typeface="Montserrat"/>
              <a:cs typeface="Montserrat"/>
              <a:sym typeface="Montserrat"/>
            </a:endParaRPr>
          </a:p>
        </p:txBody>
      </p:sp>
      <p:sp>
        <p:nvSpPr>
          <p:cNvPr id="232" name="Google Shape;232;p6"/>
          <p:cNvSpPr/>
          <p:nvPr/>
        </p:nvSpPr>
        <p:spPr>
          <a:xfrm>
            <a:off x="8345945" y="1684087"/>
            <a:ext cx="265200" cy="265200"/>
          </a:xfrm>
          <a:prstGeom prst="ellipse">
            <a:avLst/>
          </a:prstGeom>
          <a:solidFill>
            <a:schemeClr val="accent1"/>
          </a:solidFill>
          <a:ln w="12700" cap="flat" cmpd="sng">
            <a:solidFill>
              <a:srgbClr val="397B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6"/>
          <p:cNvSpPr/>
          <p:nvPr/>
        </p:nvSpPr>
        <p:spPr>
          <a:xfrm>
            <a:off x="-25400" y="0"/>
            <a:ext cx="1653600" cy="6872400"/>
          </a:xfrm>
          <a:prstGeom prst="rect">
            <a:avLst/>
          </a:prstGeom>
          <a:solidFill>
            <a:srgbClr val="3DAE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4" name="Google Shape;234;p6"/>
          <p:cNvSpPr/>
          <p:nvPr/>
        </p:nvSpPr>
        <p:spPr>
          <a:xfrm>
            <a:off x="9726230" y="5347227"/>
            <a:ext cx="19956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Campeche</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5 colaboradores</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283,025 habitantes</a:t>
            </a:r>
            <a:endParaRPr sz="1200" b="0" i="0" u="none" strike="noStrike" cap="none">
              <a:solidFill>
                <a:srgbClr val="00416B"/>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35" name="Google Shape;235;p6"/>
          <p:cNvSpPr/>
          <p:nvPr/>
        </p:nvSpPr>
        <p:spPr>
          <a:xfrm>
            <a:off x="6580438" y="6116186"/>
            <a:ext cx="19956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Acapulco</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5 colaboradores</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789,971 habitantes</a:t>
            </a:r>
            <a:endParaRPr sz="1200" b="0" i="0" u="none" strike="noStrike" cap="none">
              <a:solidFill>
                <a:srgbClr val="00416B"/>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36" name="Google Shape;236;p6"/>
          <p:cNvSpPr/>
          <p:nvPr/>
        </p:nvSpPr>
        <p:spPr>
          <a:xfrm>
            <a:off x="3344484" y="4138642"/>
            <a:ext cx="2166900" cy="1015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Guadalajara (9 municipios)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19 colaboradores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5,035,880 habitantes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37" name="Google Shape;237;p6"/>
          <p:cNvSpPr/>
          <p:nvPr/>
        </p:nvSpPr>
        <p:spPr>
          <a:xfrm>
            <a:off x="4413547" y="929276"/>
            <a:ext cx="2166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Hermosillo</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6 colaboradores</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884,273 habitantes</a:t>
            </a:r>
            <a:endParaRPr sz="12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38" name="Google Shape;238;p6"/>
          <p:cNvSpPr/>
          <p:nvPr/>
        </p:nvSpPr>
        <p:spPr>
          <a:xfrm>
            <a:off x="7559359" y="4062441"/>
            <a:ext cx="1995600" cy="83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Mérida</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5 colaboradores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777,615 habitantes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39" name="Google Shape;239;p6"/>
          <p:cNvSpPr/>
          <p:nvPr/>
        </p:nvSpPr>
        <p:spPr>
          <a:xfrm>
            <a:off x="4246263" y="5347221"/>
            <a:ext cx="2166900" cy="83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Toluca (2 municipios)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7 colaboradores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1,101,363 habitantes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40" name="Google Shape;240;p6"/>
          <p:cNvSpPr/>
          <p:nvPr/>
        </p:nvSpPr>
        <p:spPr>
          <a:xfrm>
            <a:off x="1518137" y="3307659"/>
            <a:ext cx="2166900" cy="831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Baja California Sur</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5 colaboradores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763,929 habitantes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416B"/>
              </a:solidFill>
              <a:latin typeface="Montserrat"/>
              <a:ea typeface="Montserrat"/>
              <a:cs typeface="Montserrat"/>
              <a:sym typeface="Montserrat"/>
            </a:endParaRPr>
          </a:p>
        </p:txBody>
      </p:sp>
      <p:sp>
        <p:nvSpPr>
          <p:cNvPr id="241" name="Google Shape;241;p6"/>
          <p:cNvSpPr/>
          <p:nvPr/>
        </p:nvSpPr>
        <p:spPr>
          <a:xfrm>
            <a:off x="6413163" y="3042441"/>
            <a:ext cx="265200" cy="265200"/>
          </a:xfrm>
          <a:prstGeom prst="ellipse">
            <a:avLst/>
          </a:prstGeom>
          <a:solidFill>
            <a:schemeClr val="accent1"/>
          </a:solidFill>
          <a:ln w="12700" cap="flat" cmpd="sng">
            <a:solidFill>
              <a:srgbClr val="397B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6"/>
          <p:cNvSpPr/>
          <p:nvPr/>
        </p:nvSpPr>
        <p:spPr>
          <a:xfrm>
            <a:off x="6449241" y="3948164"/>
            <a:ext cx="265200" cy="265200"/>
          </a:xfrm>
          <a:prstGeom prst="ellipse">
            <a:avLst/>
          </a:prstGeom>
          <a:solidFill>
            <a:schemeClr val="accent1"/>
          </a:solidFill>
          <a:ln w="12700" cap="flat" cmpd="sng">
            <a:solidFill>
              <a:srgbClr val="397B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6"/>
          <p:cNvSpPr/>
          <p:nvPr/>
        </p:nvSpPr>
        <p:spPr>
          <a:xfrm>
            <a:off x="1628087" y="326048"/>
            <a:ext cx="2166900" cy="861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Tijuana</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416B"/>
                </a:solidFill>
                <a:latin typeface="Montserrat"/>
                <a:ea typeface="Montserrat"/>
                <a:cs typeface="Montserrat"/>
                <a:sym typeface="Montserrat"/>
              </a:rPr>
              <a:t>8 colaboradores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416B"/>
                </a:solidFill>
                <a:latin typeface="Montserrat"/>
                <a:ea typeface="Montserrat"/>
                <a:cs typeface="Montserrat"/>
                <a:sym typeface="Montserrat"/>
              </a:rPr>
              <a:t>1,723,456 habitantes</a:t>
            </a:r>
            <a:endParaRPr sz="1200" b="0" i="0" u="none" strike="noStrike" cap="none">
              <a:solidFill>
                <a:srgbClr val="00416B"/>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416B"/>
              </a:solidFill>
              <a:latin typeface="Montserrat"/>
              <a:ea typeface="Montserrat"/>
              <a:cs typeface="Montserrat"/>
              <a:sym typeface="Montserrat"/>
            </a:endParaRPr>
          </a:p>
        </p:txBody>
      </p:sp>
      <p:pic>
        <p:nvPicPr>
          <p:cNvPr id="244" name="Google Shape;244;p6"/>
          <p:cNvPicPr preferRelativeResize="0"/>
          <p:nvPr/>
        </p:nvPicPr>
        <p:blipFill rotWithShape="1">
          <a:blip r:embed="rId4">
            <a:alphaModFix/>
          </a:blip>
          <a:srcRect/>
          <a:stretch/>
        </p:blipFill>
        <p:spPr>
          <a:xfrm>
            <a:off x="84687" y="5857212"/>
            <a:ext cx="1433433" cy="603475"/>
          </a:xfrm>
          <a:prstGeom prst="rect">
            <a:avLst/>
          </a:prstGeom>
          <a:noFill/>
          <a:ln>
            <a:noFill/>
          </a:ln>
        </p:spPr>
      </p:pic>
      <p:sp>
        <p:nvSpPr>
          <p:cNvPr id="245" name="Google Shape;245;p6"/>
          <p:cNvSpPr/>
          <p:nvPr/>
        </p:nvSpPr>
        <p:spPr>
          <a:xfrm>
            <a:off x="7753123" y="168601"/>
            <a:ext cx="42786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US" sz="1600" b="1" i="0" u="none" strike="noStrike" cap="none">
                <a:solidFill>
                  <a:srgbClr val="40AE2B"/>
                </a:solidFill>
                <a:latin typeface="Montserrat"/>
                <a:ea typeface="Montserrat"/>
                <a:cs typeface="Montserrat"/>
                <a:sym typeface="Montserrat"/>
              </a:rPr>
              <a:t>2016 – 2019 COBERTURA 10.87%</a:t>
            </a:r>
            <a:endParaRPr sz="1200" b="1" i="0" u="none" strike="noStrike" cap="none">
              <a:solidFill>
                <a:srgbClr val="000000"/>
              </a:solidFill>
              <a:latin typeface="Arial"/>
              <a:ea typeface="Arial"/>
              <a:cs typeface="Arial"/>
              <a:sym typeface="Arial"/>
            </a:endParaRPr>
          </a:p>
        </p:txBody>
      </p:sp>
      <p:sp>
        <p:nvSpPr>
          <p:cNvPr id="246" name="Google Shape;246;p6"/>
          <p:cNvSpPr/>
          <p:nvPr/>
        </p:nvSpPr>
        <p:spPr>
          <a:xfrm>
            <a:off x="7753124" y="584485"/>
            <a:ext cx="4278600" cy="603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US" sz="1600" b="1" i="0" u="none" strike="noStrike" cap="none">
                <a:solidFill>
                  <a:srgbClr val="00416B"/>
                </a:solidFill>
                <a:latin typeface="Montserrat"/>
                <a:ea typeface="Montserrat"/>
                <a:cs typeface="Montserrat"/>
                <a:sym typeface="Montserrat"/>
              </a:rPr>
              <a:t>109 COLABORADORES EN TOTAL </a:t>
            </a:r>
            <a:endParaRPr sz="16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416B"/>
              </a:solidFill>
              <a:latin typeface="Montserrat"/>
              <a:ea typeface="Montserrat"/>
              <a:cs typeface="Montserrat"/>
              <a:sym typeface="Montserrat"/>
            </a:endParaRPr>
          </a:p>
        </p:txBody>
      </p:sp>
      <p:pic>
        <p:nvPicPr>
          <p:cNvPr id="247" name="Google Shape;247;p6"/>
          <p:cNvPicPr preferRelativeResize="0"/>
          <p:nvPr/>
        </p:nvPicPr>
        <p:blipFill rotWithShape="1">
          <a:blip r:embed="rId5">
            <a:alphaModFix/>
          </a:blip>
          <a:srcRect/>
          <a:stretch/>
        </p:blipFill>
        <p:spPr>
          <a:xfrm>
            <a:off x="8269762" y="1149513"/>
            <a:ext cx="390525" cy="390525"/>
          </a:xfrm>
          <a:prstGeom prst="rect">
            <a:avLst/>
          </a:prstGeom>
          <a:noFill/>
          <a:ln>
            <a:noFill/>
          </a:ln>
        </p:spPr>
      </p:pic>
      <p:sp>
        <p:nvSpPr>
          <p:cNvPr id="248" name="Google Shape;248;p6"/>
          <p:cNvSpPr/>
          <p:nvPr/>
        </p:nvSpPr>
        <p:spPr>
          <a:xfrm>
            <a:off x="8673825" y="1176050"/>
            <a:ext cx="321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416B"/>
                </a:solidFill>
                <a:latin typeface="Montserrat"/>
                <a:ea typeface="Montserrat"/>
                <a:cs typeface="Montserrat"/>
                <a:sym typeface="Montserrat"/>
              </a:rPr>
              <a:t>Actuales ciudades centinela</a:t>
            </a:r>
            <a:endParaRPr sz="16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416B"/>
              </a:solidFill>
              <a:latin typeface="Montserrat"/>
              <a:ea typeface="Montserrat"/>
              <a:cs typeface="Montserrat"/>
              <a:sym typeface="Montserrat"/>
            </a:endParaRPr>
          </a:p>
        </p:txBody>
      </p:sp>
      <p:sp>
        <p:nvSpPr>
          <p:cNvPr id="249" name="Google Shape;249;p6"/>
          <p:cNvSpPr/>
          <p:nvPr/>
        </p:nvSpPr>
        <p:spPr>
          <a:xfrm>
            <a:off x="8673813" y="1677113"/>
            <a:ext cx="321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416B"/>
                </a:solidFill>
                <a:latin typeface="Montserrat"/>
                <a:ea typeface="Montserrat"/>
                <a:cs typeface="Montserrat"/>
                <a:sym typeface="Montserrat"/>
              </a:rPr>
              <a:t>Próximas a incorporarse</a:t>
            </a:r>
            <a:endParaRPr sz="1600" b="0"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416B"/>
              </a:solidFill>
              <a:latin typeface="Montserrat"/>
              <a:ea typeface="Montserrat"/>
              <a:cs typeface="Montserrat"/>
              <a:sym typeface="Montserrat"/>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416B"/>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3CD293F-D862-4F8C-AA9C-B70E0AEC02A5}"/>
              </a:ext>
            </a:extLst>
          </p:cNvPr>
          <p:cNvSpPr>
            <a:spLocks noGrp="1"/>
          </p:cNvSpPr>
          <p:nvPr>
            <p:ph type="title"/>
          </p:nvPr>
        </p:nvSpPr>
        <p:spPr>
          <a:xfrm>
            <a:off x="2984500" y="63315"/>
            <a:ext cx="8915400" cy="854027"/>
          </a:xfrm>
        </p:spPr>
        <p:txBody>
          <a:bodyPr>
            <a:normAutofit fontScale="90000"/>
          </a:bodyPr>
          <a:lstStyle/>
          <a:p>
            <a:pPr algn="r"/>
            <a:r>
              <a:rPr lang="es-MX"/>
              <a:t>Resultados preliminares de la Red Nacional de Registros de Cáncer, México</a:t>
            </a:r>
          </a:p>
        </p:txBody>
      </p:sp>
      <p:sp>
        <p:nvSpPr>
          <p:cNvPr id="12" name="Marcador de contenido 11">
            <a:extLst>
              <a:ext uri="{FF2B5EF4-FFF2-40B4-BE49-F238E27FC236}">
                <a16:creationId xmlns:a16="http://schemas.microsoft.com/office/drawing/2014/main" id="{6E5AE13A-14FC-4457-AFAD-A38DA68C39BF}"/>
              </a:ext>
            </a:extLst>
          </p:cNvPr>
          <p:cNvSpPr>
            <a:spLocks noGrp="1"/>
          </p:cNvSpPr>
          <p:nvPr>
            <p:ph idx="13"/>
          </p:nvPr>
        </p:nvSpPr>
        <p:spPr>
          <a:xfrm>
            <a:off x="139700" y="6533883"/>
            <a:ext cx="9042400" cy="349516"/>
          </a:xfrm>
        </p:spPr>
        <p:txBody>
          <a:bodyPr>
            <a:normAutofit lnSpcReduction="10000"/>
          </a:bodyPr>
          <a:lstStyle/>
          <a:p>
            <a:r>
              <a:rPr lang="en-US" dirty="0"/>
              <a:t>1. Red Nacional de Registros de Cáncer, Mexico 2019</a:t>
            </a:r>
            <a:endParaRPr lang="es-MX" dirty="0"/>
          </a:p>
        </p:txBody>
      </p:sp>
      <p:sp>
        <p:nvSpPr>
          <p:cNvPr id="15" name="Título 9">
            <a:extLst>
              <a:ext uri="{FF2B5EF4-FFF2-40B4-BE49-F238E27FC236}">
                <a16:creationId xmlns:a16="http://schemas.microsoft.com/office/drawing/2014/main" id="{53422EFF-D9BB-46D1-BC5C-59EC0495A373}"/>
              </a:ext>
            </a:extLst>
          </p:cNvPr>
          <p:cNvSpPr txBox="1">
            <a:spLocks/>
          </p:cNvSpPr>
          <p:nvPr/>
        </p:nvSpPr>
        <p:spPr>
          <a:xfrm>
            <a:off x="1219200" y="1173746"/>
            <a:ext cx="9906000" cy="445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416B"/>
                </a:solidFill>
                <a:latin typeface="Montserrat" pitchFamily="2" charset="77"/>
                <a:ea typeface="+mj-ea"/>
                <a:cs typeface="+mj-cs"/>
              </a:defRPr>
            </a:lvl1pPr>
          </a:lstStyle>
          <a:p>
            <a:pPr algn="ctr"/>
            <a:r>
              <a:rPr lang="es-MX" sz="2000" dirty="0"/>
              <a:t>Distribución de nuevos casos por edad y sexo, México 2016-2019 </a:t>
            </a:r>
            <a:r>
              <a:rPr lang="es-MX" sz="1200" dirty="0"/>
              <a:t>(1)</a:t>
            </a:r>
          </a:p>
        </p:txBody>
      </p:sp>
      <p:sp>
        <p:nvSpPr>
          <p:cNvPr id="32" name="Título 9">
            <a:extLst>
              <a:ext uri="{FF2B5EF4-FFF2-40B4-BE49-F238E27FC236}">
                <a16:creationId xmlns:a16="http://schemas.microsoft.com/office/drawing/2014/main" id="{0ECC693D-6680-4107-83D0-5BC0DECFE6E5}"/>
              </a:ext>
            </a:extLst>
          </p:cNvPr>
          <p:cNvSpPr txBox="1">
            <a:spLocks/>
          </p:cNvSpPr>
          <p:nvPr/>
        </p:nvSpPr>
        <p:spPr>
          <a:xfrm>
            <a:off x="292100" y="157925"/>
            <a:ext cx="2197965" cy="10158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a:solidFill>
                  <a:srgbClr val="00416B"/>
                </a:solidFill>
                <a:latin typeface="Montserrat" pitchFamily="2" charset="77"/>
                <a:ea typeface="+mj-ea"/>
                <a:cs typeface="+mj-cs"/>
              </a:defRPr>
            </a:lvl1pPr>
          </a:lstStyle>
          <a:p>
            <a:pPr algn="ctr"/>
            <a:r>
              <a:rPr lang="en-US" dirty="0"/>
              <a:t>10,061</a:t>
            </a:r>
            <a:endParaRPr lang="en-US" sz="1800" dirty="0"/>
          </a:p>
          <a:p>
            <a:pPr algn="ctr"/>
            <a:r>
              <a:rPr lang="en-US" sz="1800" dirty="0"/>
              <a:t>Nuevos casos</a:t>
            </a:r>
          </a:p>
          <a:p>
            <a:pPr algn="ctr"/>
            <a:r>
              <a:rPr lang="en-US" sz="1800" dirty="0"/>
              <a:t>2016 – 2019 </a:t>
            </a:r>
            <a:r>
              <a:rPr lang="en-US" sz="1100" dirty="0"/>
              <a:t>(1)</a:t>
            </a:r>
            <a:endParaRPr lang="es-MX" sz="1100" dirty="0"/>
          </a:p>
        </p:txBody>
      </p:sp>
      <p:graphicFrame>
        <p:nvGraphicFramePr>
          <p:cNvPr id="7" name="Gráfico 6">
            <a:extLst>
              <a:ext uri="{FF2B5EF4-FFF2-40B4-BE49-F238E27FC236}">
                <a16:creationId xmlns:a16="http://schemas.microsoft.com/office/drawing/2014/main" id="{24D37EDC-E0D1-4538-87FD-2844F06FD645}"/>
              </a:ext>
            </a:extLst>
          </p:cNvPr>
          <p:cNvGraphicFramePr>
            <a:graphicFrameLocks/>
          </p:cNvGraphicFramePr>
          <p:nvPr/>
        </p:nvGraphicFramePr>
        <p:xfrm>
          <a:off x="139700" y="1618946"/>
          <a:ext cx="11886985" cy="44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19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960DB6F-9E2D-4C6A-8167-D0BB01AA3902}"/>
              </a:ext>
            </a:extLst>
          </p:cNvPr>
          <p:cNvSpPr>
            <a:spLocks noGrp="1"/>
          </p:cNvSpPr>
          <p:nvPr>
            <p:ph type="title"/>
          </p:nvPr>
        </p:nvSpPr>
        <p:spPr/>
        <p:txBody>
          <a:bodyPr>
            <a:normAutofit/>
          </a:bodyPr>
          <a:lstStyle/>
          <a:p>
            <a:r>
              <a:rPr lang="es-MX"/>
              <a:t>Resultados preliminares  de la Red Nacional de Registros de Cáncer, México</a:t>
            </a:r>
          </a:p>
        </p:txBody>
      </p:sp>
      <p:sp>
        <p:nvSpPr>
          <p:cNvPr id="21" name="Título 9">
            <a:extLst>
              <a:ext uri="{FF2B5EF4-FFF2-40B4-BE49-F238E27FC236}">
                <a16:creationId xmlns:a16="http://schemas.microsoft.com/office/drawing/2014/main" id="{EF8FC941-95E1-4ECD-A29C-9F26684D73B0}"/>
              </a:ext>
            </a:extLst>
          </p:cNvPr>
          <p:cNvSpPr txBox="1">
            <a:spLocks/>
          </p:cNvSpPr>
          <p:nvPr/>
        </p:nvSpPr>
        <p:spPr>
          <a:xfrm>
            <a:off x="1800225" y="1433432"/>
            <a:ext cx="11163300" cy="639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0416B"/>
                </a:solidFill>
                <a:latin typeface="Montserrat" pitchFamily="2" charset="77"/>
                <a:ea typeface="+mj-ea"/>
                <a:cs typeface="+mj-cs"/>
              </a:defRPr>
            </a:lvl1pPr>
          </a:lstStyle>
          <a:p>
            <a:pPr algn="ctr"/>
            <a:r>
              <a:rPr lang="es-MX" sz="2000" dirty="0"/>
              <a:t>Casos incidentes mas frecuentes por sitio y sexo, México 2016-2019 </a:t>
            </a:r>
            <a:r>
              <a:rPr lang="es-MX" sz="1200" dirty="0"/>
              <a:t>(1)</a:t>
            </a:r>
            <a:endParaRPr lang="es-MX" sz="1600" dirty="0"/>
          </a:p>
        </p:txBody>
      </p:sp>
      <p:sp>
        <p:nvSpPr>
          <p:cNvPr id="6" name="Título 9">
            <a:extLst>
              <a:ext uri="{FF2B5EF4-FFF2-40B4-BE49-F238E27FC236}">
                <a16:creationId xmlns:a16="http://schemas.microsoft.com/office/drawing/2014/main" id="{3CD4302E-CC30-49D6-ACC7-18CFEEA01D9F}"/>
              </a:ext>
            </a:extLst>
          </p:cNvPr>
          <p:cNvSpPr txBox="1">
            <a:spLocks/>
          </p:cNvSpPr>
          <p:nvPr/>
        </p:nvSpPr>
        <p:spPr>
          <a:xfrm>
            <a:off x="7539041" y="1937847"/>
            <a:ext cx="1563437" cy="273857"/>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a:solidFill>
                  <a:srgbClr val="00416B"/>
                </a:solidFill>
                <a:latin typeface="Montserrat" pitchFamily="2" charset="77"/>
                <a:ea typeface="+mj-ea"/>
                <a:cs typeface="+mj-cs"/>
              </a:defRPr>
            </a:lvl1pPr>
          </a:lstStyle>
          <a:p>
            <a:pPr algn="ctr"/>
            <a:r>
              <a:rPr lang="en-US" sz="1400" dirty="0"/>
              <a:t>MUJER</a:t>
            </a:r>
          </a:p>
        </p:txBody>
      </p:sp>
      <p:sp>
        <p:nvSpPr>
          <p:cNvPr id="7" name="Título 9">
            <a:extLst>
              <a:ext uri="{FF2B5EF4-FFF2-40B4-BE49-F238E27FC236}">
                <a16:creationId xmlns:a16="http://schemas.microsoft.com/office/drawing/2014/main" id="{608B0118-62B6-4B64-ADD2-0D5CBC11F2A8}"/>
              </a:ext>
            </a:extLst>
          </p:cNvPr>
          <p:cNvSpPr txBox="1">
            <a:spLocks/>
          </p:cNvSpPr>
          <p:nvPr/>
        </p:nvSpPr>
        <p:spPr>
          <a:xfrm>
            <a:off x="5999417" y="1937847"/>
            <a:ext cx="1563437" cy="273857"/>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a:solidFill>
                  <a:srgbClr val="00416B"/>
                </a:solidFill>
                <a:latin typeface="Montserrat" pitchFamily="2" charset="77"/>
                <a:ea typeface="+mj-ea"/>
                <a:cs typeface="+mj-cs"/>
              </a:defRPr>
            </a:lvl1pPr>
          </a:lstStyle>
          <a:p>
            <a:pPr algn="ctr"/>
            <a:r>
              <a:rPr lang="en-US" sz="1400" dirty="0"/>
              <a:t>HOMBRE    </a:t>
            </a:r>
            <a:endParaRPr lang="es-MX" sz="1100" dirty="0"/>
          </a:p>
        </p:txBody>
      </p:sp>
      <p:graphicFrame>
        <p:nvGraphicFramePr>
          <p:cNvPr id="13" name="1 Gráfico">
            <a:extLst>
              <a:ext uri="{FF2B5EF4-FFF2-40B4-BE49-F238E27FC236}">
                <a16:creationId xmlns:a16="http://schemas.microsoft.com/office/drawing/2014/main" id="{D03107D5-1767-4712-831A-58862E924FD5}"/>
              </a:ext>
            </a:extLst>
          </p:cNvPr>
          <p:cNvGraphicFramePr>
            <a:graphicFrameLocks/>
          </p:cNvGraphicFramePr>
          <p:nvPr/>
        </p:nvGraphicFramePr>
        <p:xfrm>
          <a:off x="134869" y="1803690"/>
          <a:ext cx="11938069" cy="4705713"/>
        </p:xfrm>
        <a:graphic>
          <a:graphicData uri="http://schemas.openxmlformats.org/drawingml/2006/chart">
            <c:chart xmlns:c="http://schemas.openxmlformats.org/drawingml/2006/chart" xmlns:r="http://schemas.openxmlformats.org/officeDocument/2006/relationships" r:id="rId2"/>
          </a:graphicData>
        </a:graphic>
      </p:graphicFrame>
      <p:sp>
        <p:nvSpPr>
          <p:cNvPr id="18" name="Marcador de contenido 11">
            <a:extLst>
              <a:ext uri="{FF2B5EF4-FFF2-40B4-BE49-F238E27FC236}">
                <a16:creationId xmlns:a16="http://schemas.microsoft.com/office/drawing/2014/main" id="{A4D44861-B151-430C-B9F7-5E0F0FED8DC0}"/>
              </a:ext>
            </a:extLst>
          </p:cNvPr>
          <p:cNvSpPr txBox="1">
            <a:spLocks/>
          </p:cNvSpPr>
          <p:nvPr/>
        </p:nvSpPr>
        <p:spPr>
          <a:xfrm>
            <a:off x="139700" y="6533883"/>
            <a:ext cx="9042400" cy="3495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200">
                <a:solidFill>
                  <a:srgbClr val="00416B"/>
                </a:solidFill>
                <a:latin typeface="Montserrat"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 Red Nacional de Registros de Cáncer, Mexico 2019</a:t>
            </a:r>
            <a:endParaRPr lang="es-MX" dirty="0"/>
          </a:p>
        </p:txBody>
      </p:sp>
    </p:spTree>
    <p:extLst>
      <p:ext uri="{BB962C8B-B14F-4D97-AF65-F5344CB8AC3E}">
        <p14:creationId xmlns:p14="http://schemas.microsoft.com/office/powerpoint/2010/main" val="54261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p:nvPr/>
        </p:nvSpPr>
        <p:spPr>
          <a:xfrm rot="10800000">
            <a:off x="0" y="5883945"/>
            <a:ext cx="12192000" cy="997704"/>
          </a:xfrm>
          <a:prstGeom prst="flowChartDocument">
            <a:avLst/>
          </a:prstGeom>
          <a:solidFill>
            <a:srgbClr val="2FC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57" name="Google Shape;257;p7"/>
          <p:cNvPicPr preferRelativeResize="0"/>
          <p:nvPr/>
        </p:nvPicPr>
        <p:blipFill rotWithShape="1">
          <a:blip r:embed="rId3">
            <a:alphaModFix/>
          </a:blip>
          <a:srcRect/>
          <a:stretch/>
        </p:blipFill>
        <p:spPr>
          <a:xfrm>
            <a:off x="486263" y="1292511"/>
            <a:ext cx="2316866" cy="836265"/>
          </a:xfrm>
          <a:prstGeom prst="rect">
            <a:avLst/>
          </a:prstGeom>
          <a:noFill/>
          <a:ln>
            <a:noFill/>
          </a:ln>
        </p:spPr>
      </p:pic>
      <p:sp>
        <p:nvSpPr>
          <p:cNvPr id="266" name="Google Shape;266;p7"/>
          <p:cNvSpPr txBox="1"/>
          <p:nvPr/>
        </p:nvSpPr>
        <p:spPr>
          <a:xfrm>
            <a:off x="375403" y="334936"/>
            <a:ext cx="3796547" cy="531720"/>
          </a:xfrm>
          <a:prstGeom prst="rect">
            <a:avLst/>
          </a:prstGeom>
          <a:gradFill>
            <a:gsLst>
              <a:gs pos="0">
                <a:srgbClr val="F6F9FC"/>
              </a:gs>
              <a:gs pos="74000">
                <a:srgbClr val="B3D1EC"/>
              </a:gs>
              <a:gs pos="83000">
                <a:srgbClr val="B3D1EC"/>
              </a:gs>
              <a:gs pos="100000">
                <a:srgbClr val="CCE0F2"/>
              </a:gs>
            </a:gsLst>
            <a:lin ang="5400000" scaled="0"/>
          </a:gradFill>
          <a:ln>
            <a:noFill/>
          </a:ln>
        </p:spPr>
        <p:txBody>
          <a:bodyPr spcFirstLastPara="1" wrap="square" lIns="234450" tIns="68575" rIns="128000" bIns="68575" anchor="ctr" anchorCtr="0">
            <a:noAutofit/>
          </a:bodyPr>
          <a:lstStyle/>
          <a:p>
            <a:pPr marL="0" marR="0" lvl="0" indent="0" algn="ctr" rtl="0">
              <a:lnSpc>
                <a:spcPct val="90000"/>
              </a:lnSpc>
              <a:spcBef>
                <a:spcPts val="0"/>
              </a:spcBef>
              <a:spcAft>
                <a:spcPts val="0"/>
              </a:spcAft>
              <a:buClr>
                <a:srgbClr val="00416B"/>
              </a:buClr>
              <a:buSzPts val="1800"/>
              <a:buFont typeface="Montserrat"/>
              <a:buNone/>
            </a:pPr>
            <a:r>
              <a:rPr lang="en-US" sz="2800" b="1" i="0" u="none" strike="noStrike" cap="none" dirty="0" err="1">
                <a:solidFill>
                  <a:srgbClr val="00416B"/>
                </a:solidFill>
                <a:latin typeface="Montserrat"/>
                <a:ea typeface="Montserrat"/>
                <a:cs typeface="Montserrat"/>
                <a:sym typeface="Montserrat"/>
              </a:rPr>
              <a:t>Publicación</a:t>
            </a:r>
            <a:endParaRPr sz="2800" b="0" i="0" u="none" strike="noStrike" cap="none" dirty="0">
              <a:solidFill>
                <a:srgbClr val="00416B"/>
              </a:solidFill>
              <a:latin typeface="Montserrat"/>
              <a:ea typeface="Montserrat"/>
              <a:cs typeface="Montserrat"/>
              <a:sym typeface="Montserrat"/>
            </a:endParaRPr>
          </a:p>
        </p:txBody>
      </p:sp>
      <p:pic>
        <p:nvPicPr>
          <p:cNvPr id="17" name="Imagen 16">
            <a:extLst>
              <a:ext uri="{FF2B5EF4-FFF2-40B4-BE49-F238E27FC236}">
                <a16:creationId xmlns:a16="http://schemas.microsoft.com/office/drawing/2014/main" id="{0EA103B6-CCDB-484F-B6BB-AB38CE6F94CE}"/>
              </a:ext>
            </a:extLst>
          </p:cNvPr>
          <p:cNvPicPr>
            <a:picLocks noChangeAspect="1"/>
          </p:cNvPicPr>
          <p:nvPr/>
        </p:nvPicPr>
        <p:blipFill>
          <a:blip r:embed="rId4"/>
          <a:stretch>
            <a:fillRect/>
          </a:stretch>
        </p:blipFill>
        <p:spPr>
          <a:xfrm>
            <a:off x="911926" y="2128776"/>
            <a:ext cx="3962400" cy="5127811"/>
          </a:xfrm>
          <a:prstGeom prst="rect">
            <a:avLst/>
          </a:prstGeom>
        </p:spPr>
      </p:pic>
      <p:sp>
        <p:nvSpPr>
          <p:cNvPr id="3" name="Rectángulo 2">
            <a:extLst>
              <a:ext uri="{FF2B5EF4-FFF2-40B4-BE49-F238E27FC236}">
                <a16:creationId xmlns:a16="http://schemas.microsoft.com/office/drawing/2014/main" id="{B25D554D-C9A8-C241-9DFB-2E9145536FA4}"/>
              </a:ext>
            </a:extLst>
          </p:cNvPr>
          <p:cNvSpPr/>
          <p:nvPr/>
        </p:nvSpPr>
        <p:spPr>
          <a:xfrm>
            <a:off x="5770338" y="600796"/>
            <a:ext cx="4971507" cy="5872826"/>
          </a:xfrm>
          <a:prstGeom prst="rect">
            <a:avLst/>
          </a:prstGeom>
        </p:spPr>
        <p:txBody>
          <a:bodyPr wrap="square">
            <a:spAutoFit/>
          </a:bodyPr>
          <a:lstStyle/>
          <a:p>
            <a:pPr>
              <a:lnSpc>
                <a:spcPct val="150000"/>
              </a:lnSpc>
            </a:pPr>
            <a:r>
              <a:rPr lang="en-GB" b="1" dirty="0">
                <a:latin typeface="Arial" panose="020B0604020202020204" pitchFamily="34" charset="0"/>
                <a:ea typeface="Times New Roman" panose="02020603050405020304" pitchFamily="18" charset="0"/>
                <a:cs typeface="Times New Roman" panose="02020603050405020304" pitchFamily="18" charset="0"/>
              </a:rPr>
              <a:t>Title:</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latin typeface="Arial" panose="020B0604020202020204" pitchFamily="34" charset="0"/>
                <a:ea typeface="Calibri" panose="020F0502020204030204" pitchFamily="34" charset="0"/>
                <a:cs typeface="Times New Roman" panose="02020603050405020304" pitchFamily="18" charset="0"/>
              </a:rPr>
              <a:t>Implementation of the Merida City Population-Based Cancer Registry in Mexico: Process and early results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Times New Roman" panose="02020603050405020304" pitchFamily="18" charset="0"/>
                <a:cs typeface="Times New Roman" panose="02020603050405020304" pitchFamily="18" charset="0"/>
              </a:rPr>
              <a:t>Short Title:</a:t>
            </a:r>
            <a:r>
              <a:rPr lang="en-US" dirty="0">
                <a:latin typeface="Arial" panose="020B0604020202020204" pitchFamily="34" charset="0"/>
                <a:ea typeface="Times New Roman" panose="02020603050405020304" pitchFamily="18" charset="0"/>
                <a:cs typeface="Times New Roman" panose="02020603050405020304" pitchFamily="18" charset="0"/>
              </a:rPr>
              <a:t> Population-Based Cancer Registry Mexico</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MX" dirty="0">
                <a:latin typeface="Arial" panose="020B0604020202020204" pitchFamily="34" charset="0"/>
                <a:ea typeface="Calibri" panose="020F0502020204030204" pitchFamily="34" charset="0"/>
                <a:cs typeface="Times New Roman" panose="02020603050405020304" pitchFamily="18" charset="0"/>
              </a:rPr>
              <a:t>Leal YA</a:t>
            </a:r>
            <a:r>
              <a:rPr lang="es-MX" baseline="30000" dirty="0">
                <a:latin typeface="Arial" panose="020B0604020202020204" pitchFamily="34" charset="0"/>
                <a:ea typeface="Calibri" panose="020F0502020204030204" pitchFamily="34" charset="0"/>
                <a:cs typeface="Times New Roman" panose="02020603050405020304" pitchFamily="18" charset="0"/>
              </a:rPr>
              <a:t>1</a:t>
            </a:r>
            <a:r>
              <a:rPr lang="es-MX" dirty="0">
                <a:latin typeface="Arial" panose="020B0604020202020204" pitchFamily="34" charset="0"/>
                <a:ea typeface="Calibri" panose="020F0502020204030204" pitchFamily="34" charset="0"/>
                <a:cs typeface="Times New Roman" panose="02020603050405020304" pitchFamily="18" charset="0"/>
              </a:rPr>
              <a:t>, Reynoso N</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 Aguilar-Castillejos LF</a:t>
            </a:r>
            <a:r>
              <a:rPr lang="es-MX" baseline="30000" dirty="0">
                <a:latin typeface="Arial" panose="020B0604020202020204" pitchFamily="34" charset="0"/>
                <a:ea typeface="Calibri" panose="020F0502020204030204" pitchFamily="34" charset="0"/>
                <a:cs typeface="Times New Roman" panose="02020603050405020304" pitchFamily="18" charset="0"/>
              </a:rPr>
              <a:t>3</a:t>
            </a:r>
            <a:r>
              <a:rPr lang="es-MX" dirty="0">
                <a:latin typeface="Arial" panose="020B0604020202020204" pitchFamily="34" charset="0"/>
                <a:ea typeface="Calibri" panose="020F0502020204030204" pitchFamily="34" charset="0"/>
                <a:cs typeface="Times New Roman" panose="02020603050405020304" pitchFamily="18" charset="0"/>
              </a:rPr>
              <a:t>, Meneses A</a:t>
            </a:r>
            <a:r>
              <a:rPr lang="es-MX" baseline="30000" dirty="0">
                <a:latin typeface="Arial" panose="020B0604020202020204" pitchFamily="34" charset="0"/>
                <a:ea typeface="Calibri" panose="020F0502020204030204" pitchFamily="34" charset="0"/>
                <a:cs typeface="Times New Roman" panose="02020603050405020304" pitchFamily="18" charset="0"/>
              </a:rPr>
              <a:t>4</a:t>
            </a:r>
            <a:r>
              <a:rPr lang="es-MX" dirty="0">
                <a:latin typeface="Arial" panose="020B0604020202020204" pitchFamily="34" charset="0"/>
                <a:ea typeface="Calibri" panose="020F0502020204030204" pitchFamily="34" charset="0"/>
                <a:cs typeface="Times New Roman" panose="02020603050405020304" pitchFamily="18" charset="0"/>
              </a:rPr>
              <a:t>, Mohar A</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 Piñeros M</a:t>
            </a:r>
            <a:r>
              <a:rPr lang="es-MX" baseline="30000" dirty="0">
                <a:latin typeface="Arial" panose="020B0604020202020204" pitchFamily="34" charset="0"/>
                <a:ea typeface="Calibri" panose="020F0502020204030204" pitchFamily="34" charset="0"/>
                <a:cs typeface="Times New Roman" panose="02020603050405020304" pitchFamily="18" charset="0"/>
              </a:rPr>
              <a:t>5</a:t>
            </a:r>
            <a:r>
              <a:rPr lang="es-MX" dirty="0">
                <a:latin typeface="Arial" panose="020B0604020202020204" pitchFamily="34" charset="0"/>
                <a:ea typeface="Calibri" panose="020F0502020204030204" pitchFamily="34" charset="0"/>
                <a:cs typeface="Times New Roman" panose="02020603050405020304" pitchFamily="18" charset="0"/>
              </a:rPr>
              <a:t>.</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MX" sz="1200" dirty="0">
                <a:latin typeface="Arial" panose="020B0604020202020204" pitchFamily="34" charset="0"/>
                <a:ea typeface="Times New Roman" panose="02020603050405020304" pitchFamily="18"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MX" sz="1200" baseline="30000" dirty="0">
                <a:latin typeface="Arial" panose="020B0604020202020204" pitchFamily="34" charset="0"/>
                <a:ea typeface="Calibri" panose="020F0502020204030204" pitchFamily="34" charset="0"/>
                <a:cs typeface="Times New Roman" panose="02020603050405020304" pitchFamily="18" charset="0"/>
              </a:rPr>
              <a:t>1</a:t>
            </a:r>
            <a:r>
              <a:rPr lang="es-MX" sz="1200" dirty="0">
                <a:latin typeface="Arial" panose="020B0604020202020204" pitchFamily="34" charset="0"/>
                <a:ea typeface="Calibri" panose="020F0502020204030204" pitchFamily="34" charset="0"/>
                <a:cs typeface="Times New Roman" panose="02020603050405020304" pitchFamily="18" charset="0"/>
              </a:rPr>
              <a:t>Population-based Cancer Registry of Merida, High-Specialty Medical Unit (UMAE), Instituto Mexicano del Seguro Social (IMSS), Merida, Yucatan Mexico.</a:t>
            </a:r>
            <a:r>
              <a:rPr lang="es-MX" sz="1200" baseline="30000" dirty="0">
                <a:latin typeface="Arial" panose="020B0604020202020204" pitchFamily="34" charset="0"/>
                <a:ea typeface="Times New Roman" panose="02020603050405020304" pitchFamily="18"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200" baseline="30000" dirty="0">
                <a:latin typeface="Arial" panose="020B0604020202020204" pitchFamily="34" charset="0"/>
                <a:ea typeface="Times New Roman" panose="02020603050405020304" pitchFamily="18" charset="0"/>
                <a:cs typeface="Times New Roman" panose="02020603050405020304" pitchFamily="18" charset="0"/>
              </a:rPr>
              <a:t>2</a:t>
            </a:r>
            <a:r>
              <a:rPr lang="en-US" sz="1200" dirty="0">
                <a:latin typeface="Arial" panose="020B0604020202020204" pitchFamily="34" charset="0"/>
                <a:ea typeface="Times New Roman" panose="02020603050405020304" pitchFamily="18" charset="0"/>
                <a:cs typeface="Times New Roman" panose="02020603050405020304" pitchFamily="18" charset="0"/>
              </a:rPr>
              <a:t>Biomedical Research on Cancer Unit of National Cancer Institute (INCAN) and Autonomous National University of Mexico (UNAM), Mexico City, Mexico.</a:t>
            </a: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MX" sz="1200" baseline="30000" dirty="0">
                <a:latin typeface="Arial" panose="020B0604020202020204" pitchFamily="34" charset="0"/>
                <a:ea typeface="Times New Roman" panose="02020603050405020304" pitchFamily="18" charset="0"/>
                <a:cs typeface="Times New Roman" panose="02020603050405020304" pitchFamily="18" charset="0"/>
              </a:rPr>
              <a:t>3</a:t>
            </a:r>
            <a:r>
              <a:rPr lang="es-MX" sz="1200" dirty="0">
                <a:latin typeface="Arial" panose="020B0604020202020204" pitchFamily="34" charset="0"/>
                <a:ea typeface="Times New Roman" panose="02020603050405020304" pitchFamily="18" charset="0"/>
                <a:cs typeface="Times New Roman" panose="02020603050405020304" pitchFamily="18" charset="0"/>
              </a:rPr>
              <a:t>Exdirector of</a:t>
            </a:r>
            <a:r>
              <a:rPr lang="es-MX" sz="1200" dirty="0">
                <a:latin typeface="Arial" panose="020B0604020202020204" pitchFamily="34" charset="0"/>
                <a:ea typeface="Calibri" panose="020F0502020204030204" pitchFamily="34" charset="0"/>
                <a:cs typeface="Times New Roman" panose="02020603050405020304" pitchFamily="18" charset="0"/>
              </a:rPr>
              <a:t> High-Specialty Medical Unit (UMAE), Instituto Mexicano del Seguro Social (IMSS), Merida, Yucatan Mexico.</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200" baseline="30000" dirty="0">
                <a:latin typeface="Arial" panose="020B0604020202020204" pitchFamily="34" charset="0"/>
                <a:ea typeface="Times New Roman" panose="02020603050405020304" pitchFamily="18" charset="0"/>
                <a:cs typeface="Times New Roman" panose="02020603050405020304" pitchFamily="18" charset="0"/>
              </a:rPr>
              <a:t>4</a:t>
            </a:r>
            <a:r>
              <a:rPr lang="en-US" sz="1200" dirty="0">
                <a:latin typeface="Arial" panose="020B0604020202020204" pitchFamily="34" charset="0"/>
                <a:ea typeface="Times New Roman" panose="02020603050405020304" pitchFamily="18" charset="0"/>
                <a:cs typeface="Times New Roman" panose="02020603050405020304" pitchFamily="18" charset="0"/>
              </a:rPr>
              <a:t>Direction, National Cancer Institute, Mexico City, Mexico.</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200" baseline="30000" dirty="0">
                <a:latin typeface="Arial" panose="020B0604020202020204" pitchFamily="34" charset="0"/>
                <a:ea typeface="Times New Roman" panose="02020603050405020304" pitchFamily="18" charset="0"/>
                <a:cs typeface="Times New Roman" panose="02020603050405020304" pitchFamily="18" charset="0"/>
              </a:rPr>
              <a:t>5</a:t>
            </a:r>
            <a:r>
              <a:rPr lang="en-US" sz="1200" dirty="0">
                <a:latin typeface="Arial" panose="020B0604020202020204" pitchFamily="34" charset="0"/>
                <a:ea typeface="Times New Roman" panose="02020603050405020304" pitchFamily="18" charset="0"/>
                <a:cs typeface="Times New Roman" panose="02020603050405020304" pitchFamily="18" charset="0"/>
              </a:rPr>
              <a:t>Section of Cancer Surveillance, International Agency for Research on Cancer, Lyon, France.</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000" b="1" dirty="0">
                <a:latin typeface="Arial" panose="020B0604020202020204" pitchFamily="34" charset="0"/>
                <a:ea typeface="Times New Roman" panose="02020603050405020304" pitchFamily="18"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 </a:t>
            </a:r>
            <a:endParaRPr lang="es-MX"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04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12502" y="-73455"/>
            <a:ext cx="9958360" cy="1077192"/>
          </a:xfrm>
          <a:prstGeom prst="flowChartDocument">
            <a:avLst/>
          </a:prstGeom>
          <a:solidFill>
            <a:srgbClr val="0041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5" name="Google Shape;365;p8"/>
          <p:cNvSpPr txBox="1"/>
          <p:nvPr/>
        </p:nvSpPr>
        <p:spPr>
          <a:xfrm>
            <a:off x="467200" y="38100"/>
            <a:ext cx="757952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Montserrat SemiBold"/>
              <a:ea typeface="Montserrat SemiBold"/>
              <a:cs typeface="Montserrat SemiBold"/>
              <a:sym typeface="Montserrat SemiBold"/>
            </a:endParaRPr>
          </a:p>
        </p:txBody>
      </p:sp>
      <p:pic>
        <p:nvPicPr>
          <p:cNvPr id="366" name="Google Shape;366;p8"/>
          <p:cNvPicPr preferRelativeResize="0"/>
          <p:nvPr/>
        </p:nvPicPr>
        <p:blipFill rotWithShape="1">
          <a:blip r:embed="rId3">
            <a:alphaModFix/>
          </a:blip>
          <a:srcRect/>
          <a:stretch/>
        </p:blipFill>
        <p:spPr>
          <a:xfrm>
            <a:off x="10260344" y="205744"/>
            <a:ext cx="1635231" cy="578980"/>
          </a:xfrm>
          <a:prstGeom prst="rect">
            <a:avLst/>
          </a:prstGeom>
          <a:noFill/>
          <a:ln>
            <a:noFill/>
          </a:ln>
        </p:spPr>
      </p:pic>
      <p:sp>
        <p:nvSpPr>
          <p:cNvPr id="367" name="Google Shape;367;p8"/>
          <p:cNvSpPr/>
          <p:nvPr/>
        </p:nvSpPr>
        <p:spPr>
          <a:xfrm>
            <a:off x="215135" y="38100"/>
            <a:ext cx="97307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Montserrat"/>
                <a:ea typeface="Montserrat"/>
                <a:cs typeface="Montserrat"/>
                <a:sym typeface="Montserrat"/>
              </a:rPr>
              <a:t>CASOS DE ÉXITO DE POLÍTICA PÚBLICA </a:t>
            </a: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Montserrat"/>
                <a:ea typeface="Montserrat"/>
                <a:cs typeface="Montserrat"/>
                <a:sym typeface="Montserrat"/>
              </a:rPr>
              <a:t>AL CONTAR CON UN REGISTRO DE CÁNCER</a:t>
            </a:r>
            <a:endParaRPr sz="2200" b="1" i="0" u="none" strike="noStrike" cap="none" dirty="0">
              <a:solidFill>
                <a:schemeClr val="lt1"/>
              </a:solidFill>
              <a:latin typeface="Montserrat"/>
              <a:ea typeface="Montserrat"/>
              <a:cs typeface="Montserrat"/>
              <a:sym typeface="Montserrat"/>
            </a:endParaRPr>
          </a:p>
        </p:txBody>
      </p:sp>
      <p:sp>
        <p:nvSpPr>
          <p:cNvPr id="368" name="Google Shape;368;p8"/>
          <p:cNvSpPr txBox="1"/>
          <p:nvPr/>
        </p:nvSpPr>
        <p:spPr>
          <a:xfrm>
            <a:off x="4445001" y="1609883"/>
            <a:ext cx="5900697" cy="1419176"/>
          </a:xfrm>
          <a:prstGeom prst="rect">
            <a:avLst/>
          </a:prstGeom>
          <a:gradFill>
            <a:gsLst>
              <a:gs pos="0">
                <a:srgbClr val="1C467A"/>
              </a:gs>
              <a:gs pos="50000">
                <a:srgbClr val="2A66B0"/>
              </a:gs>
              <a:gs pos="100000">
                <a:srgbClr val="327AD3"/>
              </a:gs>
            </a:gsLst>
            <a:lin ang="16200000" scaled="0"/>
          </a:gradFill>
          <a:ln>
            <a:noFill/>
          </a:ln>
        </p:spPr>
        <p:txBody>
          <a:bodyPr spcFirstLastPara="1" wrap="square" lIns="122675" tIns="61325" rIns="30650" bIns="61325" anchor="ctr" anchorCtr="0">
            <a:noAutofit/>
          </a:bodyPr>
          <a:lstStyle/>
          <a:p>
            <a:pPr marL="285750" marR="0" lvl="0" indent="-285750" algn="l" rtl="0">
              <a:lnSpc>
                <a:spcPct val="90000"/>
              </a:lnSpc>
              <a:spcBef>
                <a:spcPts val="0"/>
              </a:spcBef>
              <a:spcAft>
                <a:spcPts val="0"/>
              </a:spcAft>
              <a:buClr>
                <a:srgbClr val="000000"/>
              </a:buClr>
              <a:buSzPts val="1600"/>
              <a:buFont typeface="Noto Sans Symbols"/>
              <a:buChar char="▪"/>
            </a:pPr>
            <a:r>
              <a:rPr lang="en-US" sz="1600" b="0" i="0" u="none" strike="noStrike" cap="none">
                <a:solidFill>
                  <a:schemeClr val="lt1"/>
                </a:solidFill>
                <a:latin typeface="Montserrat"/>
                <a:ea typeface="Montserrat"/>
                <a:cs typeface="Montserrat"/>
                <a:sym typeface="Montserrat"/>
              </a:rPr>
              <a:t>Creado </a:t>
            </a:r>
            <a:r>
              <a:rPr lang="en-US" sz="1600" b="1" i="0" u="none" strike="noStrike" cap="none">
                <a:solidFill>
                  <a:schemeClr val="lt1"/>
                </a:solidFill>
                <a:latin typeface="Montserrat"/>
                <a:ea typeface="Montserrat"/>
                <a:cs typeface="Montserrat"/>
                <a:sym typeface="Montserrat"/>
              </a:rPr>
              <a:t>1964</a:t>
            </a:r>
            <a:endParaRPr/>
          </a:p>
          <a:p>
            <a:pPr marL="285750" marR="0" lvl="0" indent="-285750" algn="l" rtl="0">
              <a:lnSpc>
                <a:spcPct val="90000"/>
              </a:lnSpc>
              <a:spcBef>
                <a:spcPts val="560"/>
              </a:spcBef>
              <a:spcAft>
                <a:spcPts val="0"/>
              </a:spcAft>
              <a:buClr>
                <a:srgbClr val="000000"/>
              </a:buClr>
              <a:buSzPts val="1600"/>
              <a:buFont typeface="Noto Sans Symbols"/>
              <a:buChar char="▪"/>
            </a:pPr>
            <a:r>
              <a:rPr lang="en-US" sz="1600" b="1" i="0" u="none" strike="noStrike" cap="none">
                <a:solidFill>
                  <a:schemeClr val="lt1"/>
                </a:solidFill>
                <a:latin typeface="Montserrat"/>
                <a:ea typeface="Montserrat"/>
                <a:cs typeface="Montserrat"/>
                <a:sym typeface="Montserrat"/>
              </a:rPr>
              <a:t>Planificación</a:t>
            </a:r>
            <a:r>
              <a:rPr lang="en-US" sz="1600" b="0" i="0" u="none" strike="noStrike" cap="none">
                <a:solidFill>
                  <a:schemeClr val="lt1"/>
                </a:solidFill>
                <a:latin typeface="Montserrat"/>
                <a:ea typeface="Montserrat"/>
                <a:cs typeface="Montserrat"/>
                <a:sym typeface="Montserrat"/>
              </a:rPr>
              <a:t> de programas</a:t>
            </a:r>
            <a:endParaRPr sz="1600" b="0" i="0" u="none" strike="noStrike" cap="none">
              <a:solidFill>
                <a:schemeClr val="lt1"/>
              </a:solidFill>
              <a:latin typeface="Montserrat"/>
              <a:ea typeface="Montserrat"/>
              <a:cs typeface="Montserrat"/>
              <a:sym typeface="Montserrat"/>
            </a:endParaRPr>
          </a:p>
          <a:p>
            <a:pPr marL="285750" marR="0" lvl="0" indent="-285750" algn="l" rtl="0">
              <a:lnSpc>
                <a:spcPct val="90000"/>
              </a:lnSpc>
              <a:spcBef>
                <a:spcPts val="560"/>
              </a:spcBef>
              <a:spcAft>
                <a:spcPts val="0"/>
              </a:spcAft>
              <a:buClr>
                <a:srgbClr val="000000"/>
              </a:buClr>
              <a:buSzPts val="1600"/>
              <a:buFont typeface="Noto Sans Symbols"/>
              <a:buChar char="▪"/>
            </a:pPr>
            <a:r>
              <a:rPr lang="en-US" sz="1600" b="1" i="0" u="none" strike="noStrike" cap="none">
                <a:solidFill>
                  <a:schemeClr val="lt1"/>
                </a:solidFill>
                <a:latin typeface="Montserrat"/>
                <a:ea typeface="Montserrat"/>
                <a:cs typeface="Montserrat"/>
                <a:sym typeface="Montserrat"/>
              </a:rPr>
              <a:t>Priorizar</a:t>
            </a:r>
            <a:r>
              <a:rPr lang="en-US" sz="1600" b="0" i="0" u="none" strike="noStrike" cap="none">
                <a:solidFill>
                  <a:schemeClr val="lt1"/>
                </a:solidFill>
                <a:latin typeface="Montserrat"/>
                <a:ea typeface="Montserrat"/>
                <a:cs typeface="Montserrat"/>
                <a:sym typeface="Montserrat"/>
              </a:rPr>
              <a:t> atención médica</a:t>
            </a:r>
            <a:endParaRPr sz="1600" b="0" i="0" u="none" strike="noStrike" cap="none">
              <a:solidFill>
                <a:schemeClr val="lt1"/>
              </a:solidFill>
              <a:latin typeface="Montserrat"/>
              <a:ea typeface="Montserrat"/>
              <a:cs typeface="Montserrat"/>
              <a:sym typeface="Montserrat"/>
            </a:endParaRPr>
          </a:p>
          <a:p>
            <a:pPr marL="285750" marR="0" lvl="0" indent="-285750" algn="l" rtl="0">
              <a:lnSpc>
                <a:spcPct val="90000"/>
              </a:lnSpc>
              <a:spcBef>
                <a:spcPts val="560"/>
              </a:spcBef>
              <a:spcAft>
                <a:spcPts val="0"/>
              </a:spcAft>
              <a:buClr>
                <a:srgbClr val="000000"/>
              </a:buClr>
              <a:buSzPts val="1600"/>
              <a:buFont typeface="Noto Sans Symbols"/>
              <a:buChar char="▪"/>
            </a:pPr>
            <a:r>
              <a:rPr lang="en-US" sz="1600" b="0" i="0" u="none" strike="noStrike" cap="none">
                <a:solidFill>
                  <a:schemeClr val="lt1"/>
                </a:solidFill>
                <a:latin typeface="Montserrat"/>
                <a:ea typeface="Montserrat"/>
                <a:cs typeface="Montserrat"/>
                <a:sym typeface="Montserrat"/>
              </a:rPr>
              <a:t>Definición de actividades del </a:t>
            </a:r>
            <a:r>
              <a:rPr lang="en-US" sz="1600" b="1" i="0" u="none" strike="noStrike" cap="none">
                <a:solidFill>
                  <a:schemeClr val="lt1"/>
                </a:solidFill>
                <a:latin typeface="Montserrat"/>
                <a:ea typeface="Montserrat"/>
                <a:cs typeface="Montserrat"/>
                <a:sym typeface="Montserrat"/>
              </a:rPr>
              <a:t>Programa Nacional de Control de Cáncer</a:t>
            </a:r>
            <a:endParaRPr sz="1600" b="1" i="0" u="none" strike="noStrike" cap="none">
              <a:solidFill>
                <a:schemeClr val="lt1"/>
              </a:solidFill>
              <a:latin typeface="Montserrat"/>
              <a:ea typeface="Montserrat"/>
              <a:cs typeface="Montserrat"/>
              <a:sym typeface="Montserrat"/>
            </a:endParaRPr>
          </a:p>
        </p:txBody>
      </p:sp>
      <p:sp>
        <p:nvSpPr>
          <p:cNvPr id="369" name="Google Shape;369;p8"/>
          <p:cNvSpPr txBox="1"/>
          <p:nvPr/>
        </p:nvSpPr>
        <p:spPr>
          <a:xfrm>
            <a:off x="4445001" y="3400474"/>
            <a:ext cx="5900697" cy="1419176"/>
          </a:xfrm>
          <a:prstGeom prst="rect">
            <a:avLst/>
          </a:prstGeom>
          <a:gradFill>
            <a:gsLst>
              <a:gs pos="0">
                <a:srgbClr val="13777C"/>
              </a:gs>
              <a:gs pos="50000">
                <a:srgbClr val="1CACB4"/>
              </a:gs>
              <a:gs pos="100000">
                <a:srgbClr val="22CFD8"/>
              </a:gs>
            </a:gsLst>
            <a:lin ang="16200000" scaled="0"/>
          </a:gradFill>
          <a:ln>
            <a:noFill/>
          </a:ln>
        </p:spPr>
        <p:txBody>
          <a:bodyPr spcFirstLastPara="1" wrap="square" lIns="122675" tIns="61325" rIns="30650" bIns="61325" anchor="ctr" anchorCtr="0">
            <a:noAutofit/>
          </a:bodyPr>
          <a:lstStyle/>
          <a:p>
            <a:pPr marL="285750" marR="0" lvl="0" indent="-285750" algn="l" rtl="0">
              <a:lnSpc>
                <a:spcPct val="90000"/>
              </a:lnSpc>
              <a:spcBef>
                <a:spcPts val="0"/>
              </a:spcBef>
              <a:spcAft>
                <a:spcPts val="0"/>
              </a:spcAft>
              <a:buClr>
                <a:srgbClr val="000000"/>
              </a:buClr>
              <a:buSzPts val="1600"/>
              <a:buFont typeface="Noto Sans Symbols"/>
              <a:buChar char="▪"/>
            </a:pPr>
            <a:r>
              <a:rPr lang="en-US" sz="1600" b="0" i="0" u="none" strike="noStrike" cap="none">
                <a:solidFill>
                  <a:schemeClr val="lt1"/>
                </a:solidFill>
                <a:latin typeface="Montserrat"/>
                <a:ea typeface="Montserrat"/>
                <a:cs typeface="Montserrat"/>
                <a:sym typeface="Montserrat"/>
              </a:rPr>
              <a:t>PLANEACIÓN DE SERVICIOS Y SEGUIMIENTO DE ASISTENCIA SANITARIA</a:t>
            </a:r>
            <a:endParaRPr/>
          </a:p>
        </p:txBody>
      </p:sp>
      <p:sp>
        <p:nvSpPr>
          <p:cNvPr id="370" name="Google Shape;370;p8"/>
          <p:cNvSpPr txBox="1"/>
          <p:nvPr/>
        </p:nvSpPr>
        <p:spPr>
          <a:xfrm>
            <a:off x="4445001" y="5162539"/>
            <a:ext cx="5900697" cy="1419176"/>
          </a:xfrm>
          <a:prstGeom prst="rect">
            <a:avLst/>
          </a:prstGeom>
          <a:gradFill>
            <a:gsLst>
              <a:gs pos="0">
                <a:srgbClr val="002541"/>
              </a:gs>
              <a:gs pos="50000">
                <a:srgbClr val="00375F"/>
              </a:gs>
              <a:gs pos="100000">
                <a:srgbClr val="004273"/>
              </a:gs>
            </a:gsLst>
            <a:lin ang="16200000" scaled="0"/>
          </a:gradFill>
          <a:ln>
            <a:noFill/>
          </a:ln>
        </p:spPr>
        <p:txBody>
          <a:bodyPr spcFirstLastPara="1" wrap="square" lIns="122675" tIns="61325" rIns="30650" bIns="61325" anchor="ctr" anchorCtr="0">
            <a:noAutofit/>
          </a:bodyPr>
          <a:lstStyle/>
          <a:p>
            <a:pPr marL="285750" marR="0" lvl="0" indent="-285750" algn="l" rtl="0">
              <a:lnSpc>
                <a:spcPct val="90000"/>
              </a:lnSpc>
              <a:spcBef>
                <a:spcPts val="0"/>
              </a:spcBef>
              <a:spcAft>
                <a:spcPts val="0"/>
              </a:spcAft>
              <a:buClr>
                <a:srgbClr val="000000"/>
              </a:buClr>
              <a:buSzPts val="1600"/>
              <a:buFont typeface="Noto Sans Symbols"/>
              <a:buChar char="▪"/>
            </a:pPr>
            <a:r>
              <a:rPr lang="en-US" sz="1600" b="1" i="0" u="none" strike="noStrike" cap="none">
                <a:solidFill>
                  <a:schemeClr val="lt1"/>
                </a:solidFill>
                <a:latin typeface="Montserrat"/>
                <a:ea typeface="Montserrat"/>
                <a:cs typeface="Montserrat"/>
                <a:sym typeface="Montserrat"/>
              </a:rPr>
              <a:t>Seguimiento</a:t>
            </a:r>
            <a:r>
              <a:rPr lang="en-US" sz="1600" b="0" i="0" u="none" strike="noStrike" cap="none">
                <a:solidFill>
                  <a:schemeClr val="lt1"/>
                </a:solidFill>
                <a:latin typeface="Montserrat"/>
                <a:ea typeface="Montserrat"/>
                <a:cs typeface="Montserrat"/>
                <a:sym typeface="Montserrat"/>
              </a:rPr>
              <a:t> continuo de la realidad epidemiológica del cancer</a:t>
            </a:r>
            <a:endParaRPr/>
          </a:p>
          <a:p>
            <a:pPr marL="285750" marR="0" lvl="0" indent="-285750" algn="l" rtl="0">
              <a:lnSpc>
                <a:spcPct val="90000"/>
              </a:lnSpc>
              <a:spcBef>
                <a:spcPts val="560"/>
              </a:spcBef>
              <a:spcAft>
                <a:spcPts val="0"/>
              </a:spcAft>
              <a:buClr>
                <a:srgbClr val="000000"/>
              </a:buClr>
              <a:buSzPts val="1600"/>
              <a:buFont typeface="Noto Sans Symbols"/>
              <a:buChar char="▪"/>
            </a:pPr>
            <a:r>
              <a:rPr lang="en-US" sz="1600" b="0" i="0" u="none" strike="noStrike" cap="none">
                <a:solidFill>
                  <a:schemeClr val="lt1"/>
                </a:solidFill>
                <a:latin typeface="Montserrat"/>
                <a:ea typeface="Montserrat"/>
                <a:cs typeface="Montserrat"/>
                <a:sym typeface="Montserrat"/>
              </a:rPr>
              <a:t>Diseño, implementación y evaluación de </a:t>
            </a:r>
            <a:r>
              <a:rPr lang="en-US" sz="1600" b="1" i="0" u="none" strike="noStrike" cap="none">
                <a:solidFill>
                  <a:schemeClr val="lt1"/>
                </a:solidFill>
                <a:latin typeface="Montserrat"/>
                <a:ea typeface="Montserrat"/>
                <a:cs typeface="Montserrat"/>
                <a:sym typeface="Montserrat"/>
              </a:rPr>
              <a:t>medidas específicas</a:t>
            </a:r>
            <a:endParaRPr sz="1600" b="1" i="0" u="none" strike="noStrike" cap="none">
              <a:solidFill>
                <a:schemeClr val="lt1"/>
              </a:solidFill>
              <a:latin typeface="Montserrat"/>
              <a:ea typeface="Montserrat"/>
              <a:cs typeface="Montserrat"/>
              <a:sym typeface="Montserrat"/>
            </a:endParaRPr>
          </a:p>
        </p:txBody>
      </p:sp>
      <p:pic>
        <p:nvPicPr>
          <p:cNvPr id="371" name="Google Shape;371;p8"/>
          <p:cNvPicPr preferRelativeResize="0"/>
          <p:nvPr/>
        </p:nvPicPr>
        <p:blipFill rotWithShape="1">
          <a:blip r:embed="rId4">
            <a:alphaModFix/>
          </a:blip>
          <a:srcRect/>
          <a:stretch/>
        </p:blipFill>
        <p:spPr>
          <a:xfrm>
            <a:off x="1475660" y="3276452"/>
            <a:ext cx="2526322" cy="1682234"/>
          </a:xfrm>
          <a:prstGeom prst="rect">
            <a:avLst/>
          </a:prstGeom>
          <a:noFill/>
          <a:ln>
            <a:noFill/>
          </a:ln>
        </p:spPr>
      </p:pic>
      <p:pic>
        <p:nvPicPr>
          <p:cNvPr id="372" name="Google Shape;372;p8"/>
          <p:cNvPicPr preferRelativeResize="0"/>
          <p:nvPr/>
        </p:nvPicPr>
        <p:blipFill rotWithShape="1">
          <a:blip r:embed="rId5">
            <a:alphaModFix/>
          </a:blip>
          <a:srcRect/>
          <a:stretch/>
        </p:blipFill>
        <p:spPr>
          <a:xfrm>
            <a:off x="1475660" y="1490866"/>
            <a:ext cx="2526322" cy="1681152"/>
          </a:xfrm>
          <a:prstGeom prst="rect">
            <a:avLst/>
          </a:prstGeom>
          <a:noFill/>
          <a:ln>
            <a:noFill/>
          </a:ln>
        </p:spPr>
      </p:pic>
      <p:pic>
        <p:nvPicPr>
          <p:cNvPr id="373" name="Google Shape;373;p8"/>
          <p:cNvPicPr preferRelativeResize="0"/>
          <p:nvPr/>
        </p:nvPicPr>
        <p:blipFill rotWithShape="1">
          <a:blip r:embed="rId6">
            <a:alphaModFix/>
          </a:blip>
          <a:srcRect/>
          <a:stretch/>
        </p:blipFill>
        <p:spPr>
          <a:xfrm>
            <a:off x="1475660" y="5063120"/>
            <a:ext cx="2526322" cy="16842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9"/>
          <p:cNvPicPr preferRelativeResize="0"/>
          <p:nvPr/>
        </p:nvPicPr>
        <p:blipFill rotWithShape="1">
          <a:blip r:embed="rId3">
            <a:alphaModFix/>
          </a:blip>
          <a:srcRect t="25044"/>
          <a:stretch/>
        </p:blipFill>
        <p:spPr>
          <a:xfrm>
            <a:off x="10367" y="-11024"/>
            <a:ext cx="12191999" cy="1291448"/>
          </a:xfrm>
          <a:prstGeom prst="rect">
            <a:avLst/>
          </a:prstGeom>
          <a:noFill/>
          <a:ln>
            <a:noFill/>
          </a:ln>
        </p:spPr>
      </p:pic>
      <p:pic>
        <p:nvPicPr>
          <p:cNvPr id="398" name="Google Shape;398;p9"/>
          <p:cNvPicPr preferRelativeResize="0"/>
          <p:nvPr/>
        </p:nvPicPr>
        <p:blipFill rotWithShape="1">
          <a:blip r:embed="rId4">
            <a:alphaModFix/>
          </a:blip>
          <a:srcRect/>
          <a:stretch/>
        </p:blipFill>
        <p:spPr>
          <a:xfrm>
            <a:off x="36455" y="6218359"/>
            <a:ext cx="1635231" cy="578980"/>
          </a:xfrm>
          <a:prstGeom prst="rect">
            <a:avLst/>
          </a:prstGeom>
          <a:noFill/>
          <a:ln>
            <a:noFill/>
          </a:ln>
        </p:spPr>
      </p:pic>
      <p:sp>
        <p:nvSpPr>
          <p:cNvPr id="399" name="Google Shape;399;p9"/>
          <p:cNvSpPr txBox="1"/>
          <p:nvPr/>
        </p:nvSpPr>
        <p:spPr>
          <a:xfrm>
            <a:off x="7330859" y="18671"/>
            <a:ext cx="602097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Montserrat"/>
                <a:ea typeface="Montserrat"/>
                <a:cs typeface="Montserrat"/>
                <a:sym typeface="Montserrat"/>
              </a:rPr>
              <a:t>POLÍTICA PÚBLICA EN MÉXICO  </a:t>
            </a:r>
            <a:endParaRPr sz="1400" b="0" i="0" u="none" strike="noStrike" cap="none" dirty="0">
              <a:solidFill>
                <a:srgbClr val="000000"/>
              </a:solidFill>
              <a:latin typeface="Arial"/>
              <a:ea typeface="Arial"/>
              <a:cs typeface="Arial"/>
              <a:sym typeface="Arial"/>
            </a:endParaRPr>
          </a:p>
        </p:txBody>
      </p:sp>
      <p:grpSp>
        <p:nvGrpSpPr>
          <p:cNvPr id="400" name="Google Shape;400;p9"/>
          <p:cNvGrpSpPr/>
          <p:nvPr/>
        </p:nvGrpSpPr>
        <p:grpSpPr>
          <a:xfrm>
            <a:off x="230819" y="60661"/>
            <a:ext cx="3736322" cy="6695297"/>
            <a:chOff x="644503" y="-2098416"/>
            <a:chExt cx="3090628" cy="6130676"/>
          </a:xfrm>
        </p:grpSpPr>
        <p:sp>
          <p:nvSpPr>
            <p:cNvPr id="401" name="Google Shape;401;p9"/>
            <p:cNvSpPr/>
            <p:nvPr/>
          </p:nvSpPr>
          <p:spPr>
            <a:xfrm>
              <a:off x="644503" y="-1879623"/>
              <a:ext cx="2413345" cy="2413345"/>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00416B"/>
                </a:gs>
                <a:gs pos="23000">
                  <a:srgbClr val="408ACE"/>
                </a:gs>
                <a:gs pos="69000">
                  <a:srgbClr val="00416B"/>
                </a:gs>
                <a:gs pos="97000">
                  <a:srgbClr val="2B6DA9"/>
                </a:gs>
                <a:gs pos="100000">
                  <a:srgbClr val="2B6DA9"/>
                </a:gs>
              </a:gsLst>
              <a:path path="circle">
                <a:fillToRect l="100000" b="100000"/>
              </a:path>
              <a:tileRect t="-100000" r="-10000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9"/>
            <p:cNvSpPr txBox="1"/>
            <p:nvPr/>
          </p:nvSpPr>
          <p:spPr>
            <a:xfrm>
              <a:off x="1102017" y="-1369983"/>
              <a:ext cx="1442965" cy="1240509"/>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a:solidFill>
                    <a:schemeClr val="lt1"/>
                  </a:solidFill>
                  <a:latin typeface="Montserrat"/>
                  <a:ea typeface="Montserrat"/>
                  <a:cs typeface="Montserrat"/>
                  <a:sym typeface="Montserrat"/>
                </a:rPr>
                <a:t>PLAN NACIONAL DE CÁNCER </a:t>
              </a:r>
              <a:endParaRPr sz="1900" b="0" i="0" u="none" strike="noStrike" cap="none" dirty="0">
                <a:solidFill>
                  <a:schemeClr val="lt1"/>
                </a:solidFill>
                <a:latin typeface="Arial"/>
                <a:ea typeface="Arial"/>
                <a:cs typeface="Arial"/>
                <a:sym typeface="Arial"/>
              </a:endParaRPr>
            </a:p>
          </p:txBody>
        </p:sp>
        <p:sp>
          <p:nvSpPr>
            <p:cNvPr id="403" name="Google Shape;403;p9"/>
            <p:cNvSpPr/>
            <p:nvPr/>
          </p:nvSpPr>
          <p:spPr>
            <a:xfrm>
              <a:off x="1879714" y="357253"/>
              <a:ext cx="1755160" cy="1755160"/>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2EC5CD"/>
                </a:gs>
                <a:gs pos="100000">
                  <a:srgbClr val="3D7C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p:nvPr/>
          </p:nvSpPr>
          <p:spPr>
            <a:xfrm>
              <a:off x="2321581" y="801790"/>
              <a:ext cx="871426" cy="86608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dirty="0">
                  <a:solidFill>
                    <a:schemeClr val="lt1"/>
                  </a:solidFill>
                  <a:latin typeface="Montserrat Light"/>
                  <a:ea typeface="Montserrat Light"/>
                  <a:cs typeface="Montserrat Light"/>
                  <a:sym typeface="Montserrat Light"/>
                </a:rPr>
                <a:t>PROGRAMA DE PREVENCIÓN Y CONTROL DE CÁNCER</a:t>
              </a:r>
              <a:endParaRPr sz="900" b="1" i="0" u="none" strike="noStrike" cap="none" dirty="0">
                <a:solidFill>
                  <a:schemeClr val="lt1"/>
                </a:solidFill>
                <a:latin typeface="Arial"/>
                <a:ea typeface="Arial"/>
                <a:cs typeface="Arial"/>
                <a:sym typeface="Arial"/>
              </a:endParaRPr>
            </a:p>
          </p:txBody>
        </p:sp>
        <p:sp>
          <p:nvSpPr>
            <p:cNvPr id="405" name="Google Shape;405;p9"/>
            <p:cNvSpPr/>
            <p:nvPr/>
          </p:nvSpPr>
          <p:spPr>
            <a:xfrm rot="20700000">
              <a:off x="1020963" y="1924413"/>
              <a:ext cx="1719698" cy="1719698"/>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4274BC"/>
                </a:gs>
                <a:gs pos="100000">
                  <a:srgbClr val="6CB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txBox="1"/>
            <p:nvPr/>
          </p:nvSpPr>
          <p:spPr>
            <a:xfrm>
              <a:off x="1321785" y="2301593"/>
              <a:ext cx="965338" cy="96533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dirty="0">
                  <a:solidFill>
                    <a:schemeClr val="lt1"/>
                  </a:solidFill>
                  <a:latin typeface="Montserrat"/>
                  <a:ea typeface="Montserrat"/>
                  <a:cs typeface="Montserrat"/>
                  <a:sym typeface="Montserrat"/>
                </a:rPr>
                <a:t>-PREVENCIÓN </a:t>
              </a:r>
              <a:endParaRPr sz="900" b="1" i="0" u="none" strike="noStrike" cap="none" dirty="0">
                <a:solidFill>
                  <a:schemeClr val="lt1"/>
                </a:solidFill>
                <a:latin typeface="Arial"/>
                <a:ea typeface="Arial"/>
                <a:cs typeface="Arial"/>
                <a:sym typeface="Arial"/>
              </a:endParaRPr>
            </a:p>
            <a:p>
              <a:pPr marL="0" marR="0" lvl="0" indent="0" algn="ctr" rtl="0">
                <a:lnSpc>
                  <a:spcPct val="90000"/>
                </a:lnSpc>
                <a:spcBef>
                  <a:spcPts val="315"/>
                </a:spcBef>
                <a:spcAft>
                  <a:spcPts val="0"/>
                </a:spcAft>
                <a:buClr>
                  <a:srgbClr val="000000"/>
                </a:buClr>
                <a:buSzPts val="900"/>
                <a:buFont typeface="Arial"/>
                <a:buNone/>
              </a:pPr>
              <a:r>
                <a:rPr lang="en-US" sz="900" b="1" i="0" u="none" strike="noStrike" cap="none" dirty="0">
                  <a:solidFill>
                    <a:schemeClr val="lt1"/>
                  </a:solidFill>
                  <a:latin typeface="Montserrat"/>
                  <a:ea typeface="Montserrat"/>
                  <a:cs typeface="Montserrat"/>
                  <a:sym typeface="Montserrat"/>
                </a:rPr>
                <a:t>-DIAGNOSTICO </a:t>
              </a:r>
              <a:endParaRPr sz="900" b="1" i="0" u="none" strike="noStrike" cap="none" dirty="0">
                <a:solidFill>
                  <a:schemeClr val="lt1"/>
                </a:solidFill>
                <a:latin typeface="Arial"/>
                <a:ea typeface="Arial"/>
                <a:cs typeface="Arial"/>
                <a:sym typeface="Arial"/>
              </a:endParaRPr>
            </a:p>
            <a:p>
              <a:pPr marL="0" marR="0" lvl="0" indent="0" algn="ctr" rtl="0">
                <a:lnSpc>
                  <a:spcPct val="90000"/>
                </a:lnSpc>
                <a:spcBef>
                  <a:spcPts val="315"/>
                </a:spcBef>
                <a:spcAft>
                  <a:spcPts val="0"/>
                </a:spcAft>
                <a:buClr>
                  <a:srgbClr val="000000"/>
                </a:buClr>
                <a:buSzPts val="900"/>
                <a:buFont typeface="Arial"/>
                <a:buNone/>
              </a:pPr>
              <a:r>
                <a:rPr lang="en-US" sz="900" b="1" i="0" u="none" strike="noStrike" cap="none" dirty="0">
                  <a:solidFill>
                    <a:schemeClr val="lt1"/>
                  </a:solidFill>
                  <a:latin typeface="Montserrat"/>
                  <a:ea typeface="Montserrat"/>
                  <a:cs typeface="Montserrat"/>
                  <a:sym typeface="Montserrat"/>
                </a:rPr>
                <a:t>-TRATAMIENTO </a:t>
              </a:r>
              <a:endParaRPr sz="900" b="1" i="0" u="none" strike="noStrike" cap="none" dirty="0">
                <a:solidFill>
                  <a:schemeClr val="lt1"/>
                </a:solidFill>
                <a:latin typeface="Arial"/>
                <a:ea typeface="Arial"/>
                <a:cs typeface="Arial"/>
                <a:sym typeface="Arial"/>
              </a:endParaRPr>
            </a:p>
          </p:txBody>
        </p:sp>
        <p:sp>
          <p:nvSpPr>
            <p:cNvPr id="407" name="Google Shape;407;p9"/>
            <p:cNvSpPr/>
            <p:nvPr/>
          </p:nvSpPr>
          <p:spPr>
            <a:xfrm>
              <a:off x="1321785" y="-2098416"/>
              <a:ext cx="2413346" cy="2449264"/>
            </a:xfrm>
            <a:custGeom>
              <a:avLst/>
              <a:gdLst/>
              <a:ahLst/>
              <a:cxnLst/>
              <a:rect l="l" t="t" r="r" b="b"/>
              <a:pathLst>
                <a:path w="120000" h="120000" extrusionOk="0">
                  <a:moveTo>
                    <a:pt x="54310" y="4039"/>
                  </a:moveTo>
                  <a:lnTo>
                    <a:pt x="54310" y="4039"/>
                  </a:lnTo>
                  <a:cubicBezTo>
                    <a:pt x="77491" y="1682"/>
                    <a:pt x="99725" y="13860"/>
                    <a:pt x="110220" y="34662"/>
                  </a:cubicBezTo>
                  <a:cubicBezTo>
                    <a:pt x="120716" y="55464"/>
                    <a:pt x="117300" y="80584"/>
                    <a:pt x="101630" y="97828"/>
                  </a:cubicBezTo>
                  <a:lnTo>
                    <a:pt x="104181" y="100563"/>
                  </a:lnTo>
                  <a:lnTo>
                    <a:pt x="96448" y="99078"/>
                  </a:lnTo>
                  <a:lnTo>
                    <a:pt x="95229" y="90965"/>
                  </a:lnTo>
                  <a:lnTo>
                    <a:pt x="97779" y="93699"/>
                  </a:lnTo>
                  <a:cubicBezTo>
                    <a:pt x="111681" y="78113"/>
                    <a:pt x="114585" y="55591"/>
                    <a:pt x="105092" y="36988"/>
                  </a:cubicBezTo>
                  <a:cubicBezTo>
                    <a:pt x="95599" y="18386"/>
                    <a:pt x="75657" y="7523"/>
                    <a:pt x="54879" y="9635"/>
                  </a:cubicBezTo>
                  <a:close/>
                </a:path>
              </a:pathLst>
            </a:custGeom>
            <a:gradFill>
              <a:gsLst>
                <a:gs pos="0">
                  <a:srgbClr val="469CE7"/>
                </a:gs>
                <a:gs pos="100000">
                  <a:srgbClr val="3DAE2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rot="20575942">
              <a:off x="1403708" y="173753"/>
              <a:ext cx="2244410" cy="2244410"/>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3AD48D"/>
                </a:gs>
                <a:gs pos="100000">
                  <a:srgbClr val="3DAE2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9"/>
            <p:cNvSpPr/>
            <p:nvPr/>
          </p:nvSpPr>
          <p:spPr>
            <a:xfrm rot="10173031">
              <a:off x="754033" y="1612334"/>
              <a:ext cx="2419926" cy="2419926"/>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6CBA36"/>
                </a:gs>
                <a:gs pos="100000">
                  <a:srgbClr val="3DAE2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9"/>
          <p:cNvGrpSpPr/>
          <p:nvPr/>
        </p:nvGrpSpPr>
        <p:grpSpPr>
          <a:xfrm rot="10800000">
            <a:off x="5201134" y="568170"/>
            <a:ext cx="5132473" cy="6617891"/>
            <a:chOff x="1251254" y="-615547"/>
            <a:chExt cx="4640023" cy="6160413"/>
          </a:xfrm>
        </p:grpSpPr>
        <p:sp>
          <p:nvSpPr>
            <p:cNvPr id="411" name="Google Shape;411;p9"/>
            <p:cNvSpPr/>
            <p:nvPr/>
          </p:nvSpPr>
          <p:spPr>
            <a:xfrm>
              <a:off x="3014938" y="2901370"/>
              <a:ext cx="2876339" cy="2643496"/>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00416B"/>
                </a:gs>
                <a:gs pos="23000">
                  <a:srgbClr val="2EC5CD"/>
                </a:gs>
                <a:gs pos="69000">
                  <a:srgbClr val="00416B"/>
                </a:gs>
                <a:gs pos="97000">
                  <a:srgbClr val="2EC5CD"/>
                </a:gs>
                <a:gs pos="100000">
                  <a:srgbClr val="2EC5CD"/>
                </a:gs>
              </a:gsLst>
              <a:path path="circle">
                <a:fillToRect l="100000" b="100000"/>
              </a:path>
              <a:tileRect t="-100000" r="-10000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txBox="1"/>
            <p:nvPr/>
          </p:nvSpPr>
          <p:spPr>
            <a:xfrm rot="10800000">
              <a:off x="3537415" y="3456588"/>
              <a:ext cx="1831384" cy="157443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a:solidFill>
                    <a:schemeClr val="lt1"/>
                  </a:solidFill>
                  <a:latin typeface="Montserrat"/>
                  <a:ea typeface="Montserrat"/>
                  <a:cs typeface="Montserrat"/>
                  <a:sym typeface="Montserrat"/>
                </a:rPr>
                <a:t>PROGRAMACIÓN PRESUPUESTAL</a:t>
              </a:r>
              <a:endParaRPr sz="1500" b="0" i="0" u="none" strike="noStrike" cap="none" dirty="0">
                <a:solidFill>
                  <a:schemeClr val="lt1"/>
                </a:solidFill>
                <a:latin typeface="Arial"/>
                <a:ea typeface="Arial"/>
                <a:cs typeface="Arial"/>
                <a:sym typeface="Arial"/>
              </a:endParaRPr>
            </a:p>
          </p:txBody>
        </p:sp>
        <p:sp>
          <p:nvSpPr>
            <p:cNvPr id="413" name="Google Shape;413;p9"/>
            <p:cNvSpPr/>
            <p:nvPr/>
          </p:nvSpPr>
          <p:spPr>
            <a:xfrm>
              <a:off x="1251254" y="2053066"/>
              <a:ext cx="2130832" cy="2130832"/>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3DAE2B"/>
                </a:gs>
                <a:gs pos="100000">
                  <a:srgbClr val="3D7C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txBox="1"/>
            <p:nvPr/>
          </p:nvSpPr>
          <p:spPr>
            <a:xfrm rot="10800000">
              <a:off x="1787697" y="2592752"/>
              <a:ext cx="1057946" cy="10514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dirty="0">
                  <a:solidFill>
                    <a:schemeClr val="lt1"/>
                  </a:solidFill>
                  <a:latin typeface="Montserrat"/>
                  <a:ea typeface="Montserrat"/>
                  <a:cs typeface="Montserrat"/>
                  <a:sym typeface="Montserrat"/>
                </a:rPr>
                <a:t>-AHORRO</a:t>
              </a:r>
              <a:endParaRPr sz="900" b="1" i="0" u="none" strike="noStrike" cap="none" dirty="0">
                <a:solidFill>
                  <a:schemeClr val="lt1"/>
                </a:solidFill>
                <a:latin typeface="Arial"/>
                <a:ea typeface="Arial"/>
                <a:cs typeface="Arial"/>
                <a:sym typeface="Arial"/>
              </a:endParaRPr>
            </a:p>
            <a:p>
              <a:pPr marL="0" marR="0" lvl="0" indent="0" algn="ctr" rtl="0">
                <a:lnSpc>
                  <a:spcPct val="90000"/>
                </a:lnSpc>
                <a:spcBef>
                  <a:spcPts val="315"/>
                </a:spcBef>
                <a:spcAft>
                  <a:spcPts val="0"/>
                </a:spcAft>
                <a:buClr>
                  <a:srgbClr val="000000"/>
                </a:buClr>
                <a:buSzPts val="900"/>
                <a:buFont typeface="Arial"/>
                <a:buNone/>
              </a:pPr>
              <a:r>
                <a:rPr lang="en-US" sz="900" b="1" i="0" u="none" strike="noStrike" cap="none" dirty="0">
                  <a:solidFill>
                    <a:schemeClr val="lt1"/>
                  </a:solidFill>
                  <a:latin typeface="Montserrat"/>
                  <a:ea typeface="Montserrat"/>
                  <a:cs typeface="Montserrat"/>
                  <a:sym typeface="Montserrat"/>
                </a:rPr>
                <a:t>-REDUCCIÓN EN MORTALIDAD</a:t>
              </a:r>
              <a:endParaRPr sz="900" b="1" i="0" u="none" strike="noStrike" cap="none" dirty="0">
                <a:solidFill>
                  <a:schemeClr val="lt1"/>
                </a:solidFill>
                <a:latin typeface="Arial"/>
                <a:ea typeface="Arial"/>
                <a:cs typeface="Arial"/>
                <a:sym typeface="Arial"/>
              </a:endParaRPr>
            </a:p>
            <a:p>
              <a:pPr marL="0" marR="0" lvl="0" indent="0" algn="ctr" rtl="0">
                <a:lnSpc>
                  <a:spcPct val="90000"/>
                </a:lnSpc>
                <a:spcBef>
                  <a:spcPts val="315"/>
                </a:spcBef>
                <a:spcAft>
                  <a:spcPts val="0"/>
                </a:spcAft>
                <a:buClr>
                  <a:srgbClr val="000000"/>
                </a:buClr>
                <a:buSzPts val="900"/>
                <a:buFont typeface="Arial"/>
                <a:buNone/>
              </a:pPr>
              <a:r>
                <a:rPr lang="en-US" sz="900" b="1" i="0" u="none" strike="noStrike" cap="none" dirty="0">
                  <a:solidFill>
                    <a:schemeClr val="lt1"/>
                  </a:solidFill>
                  <a:latin typeface="Montserrat"/>
                  <a:ea typeface="Montserrat"/>
                  <a:cs typeface="Montserrat"/>
                  <a:sym typeface="Montserrat"/>
                </a:rPr>
                <a:t>-CORRECTA DISTRIBUCIÓN DE MEDICAMENTO </a:t>
              </a:r>
              <a:endParaRPr sz="900" b="1" i="0" u="none" strike="noStrike" cap="none" dirty="0">
                <a:solidFill>
                  <a:schemeClr val="lt1"/>
                </a:solidFill>
                <a:latin typeface="Arial"/>
                <a:ea typeface="Arial"/>
                <a:cs typeface="Arial"/>
                <a:sym typeface="Arial"/>
              </a:endParaRPr>
            </a:p>
          </p:txBody>
        </p:sp>
        <p:sp>
          <p:nvSpPr>
            <p:cNvPr id="415" name="Google Shape;415;p9"/>
            <p:cNvSpPr/>
            <p:nvPr/>
          </p:nvSpPr>
          <p:spPr>
            <a:xfrm rot="20700000">
              <a:off x="1927270" y="-32845"/>
              <a:ext cx="2037218" cy="2037218"/>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4274BC"/>
                </a:gs>
                <a:gs pos="100000">
                  <a:srgbClr val="00416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txBox="1"/>
            <p:nvPr/>
          </p:nvSpPr>
          <p:spPr>
            <a:xfrm rot="10800000">
              <a:off x="2374092" y="413977"/>
              <a:ext cx="1143575" cy="114357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Montserrat Light"/>
                  <a:ea typeface="Montserrat Light"/>
                  <a:cs typeface="Montserrat Light"/>
                  <a:sym typeface="Montserrat Light"/>
                </a:rPr>
                <a:t>INFORMACIÓN PRECISA PARA ENTENDER LA ADECUADA ASIGNACIÓN DE RECURSOS </a:t>
              </a:r>
              <a:endParaRPr sz="1000" b="1" i="0" u="none" strike="noStrike" cap="none" dirty="0">
                <a:solidFill>
                  <a:schemeClr val="lt1"/>
                </a:solidFill>
                <a:latin typeface="Arial"/>
                <a:ea typeface="Arial"/>
                <a:cs typeface="Arial"/>
                <a:sym typeface="Arial"/>
              </a:endParaRPr>
            </a:p>
          </p:txBody>
        </p:sp>
        <p:sp>
          <p:nvSpPr>
            <p:cNvPr id="417" name="Google Shape;417;p9"/>
            <p:cNvSpPr/>
            <p:nvPr/>
          </p:nvSpPr>
          <p:spPr>
            <a:xfrm rot="11345712">
              <a:off x="2534156" y="3887729"/>
              <a:ext cx="1383935" cy="1537634"/>
            </a:xfrm>
            <a:custGeom>
              <a:avLst/>
              <a:gdLst/>
              <a:ahLst/>
              <a:cxnLst/>
              <a:rect l="l" t="t" r="r" b="b"/>
              <a:pathLst>
                <a:path w="120000" h="120000" extrusionOk="0">
                  <a:moveTo>
                    <a:pt x="53193" y="3714"/>
                  </a:moveTo>
                  <a:lnTo>
                    <a:pt x="53193" y="3714"/>
                  </a:lnTo>
                  <a:cubicBezTo>
                    <a:pt x="75859" y="929"/>
                    <a:pt x="97945" y="12232"/>
                    <a:pt x="109092" y="32320"/>
                  </a:cubicBezTo>
                  <a:cubicBezTo>
                    <a:pt x="120238" y="52408"/>
                    <a:pt x="118232" y="77295"/>
                    <a:pt x="104015" y="95306"/>
                  </a:cubicBezTo>
                  <a:lnTo>
                    <a:pt x="106524" y="97681"/>
                  </a:lnTo>
                  <a:lnTo>
                    <a:pt x="99074" y="96993"/>
                  </a:lnTo>
                  <a:lnTo>
                    <a:pt x="97592" y="89225"/>
                  </a:lnTo>
                  <a:lnTo>
                    <a:pt x="100097" y="91596"/>
                  </a:lnTo>
                  <a:lnTo>
                    <a:pt x="100097" y="91596"/>
                  </a:lnTo>
                  <a:cubicBezTo>
                    <a:pt x="112565" y="75058"/>
                    <a:pt x="114092" y="52481"/>
                    <a:pt x="103969" y="34347"/>
                  </a:cubicBezTo>
                  <a:cubicBezTo>
                    <a:pt x="93846" y="16212"/>
                    <a:pt x="74057" y="6072"/>
                    <a:pt x="53788" y="8634"/>
                  </a:cubicBezTo>
                  <a:close/>
                </a:path>
              </a:pathLst>
            </a:custGeom>
            <a:gradFill>
              <a:gsLst>
                <a:gs pos="0">
                  <a:srgbClr val="00416B"/>
                </a:gs>
                <a:gs pos="100000">
                  <a:srgbClr val="3D7C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rot="8598935">
              <a:off x="2480862" y="1618139"/>
              <a:ext cx="1068153" cy="1801669"/>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084267"/>
                </a:gs>
                <a:gs pos="100000">
                  <a:srgbClr val="3DAE2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rot="19812502">
              <a:off x="1469441" y="-615547"/>
              <a:ext cx="2699080" cy="2643664"/>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104372"/>
                </a:gs>
                <a:gs pos="100000">
                  <a:srgbClr val="3DAE2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Resultado de imagen para logo instituto de salud y bienestar mexico">
            <a:extLst>
              <a:ext uri="{FF2B5EF4-FFF2-40B4-BE49-F238E27FC236}">
                <a16:creationId xmlns:a16="http://schemas.microsoft.com/office/drawing/2014/main" id="{A42E0283-55A6-402B-B0AA-035AF8EDC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802" y="4319275"/>
            <a:ext cx="2937087" cy="1400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4F51241-832C-2B4A-B46B-8C12A2609881}"/>
              </a:ext>
            </a:extLst>
          </p:cNvPr>
          <p:cNvSpPr>
            <a:spLocks noGrp="1"/>
          </p:cNvSpPr>
          <p:nvPr>
            <p:ph type="title"/>
          </p:nvPr>
        </p:nvSpPr>
        <p:spPr/>
        <p:txBody>
          <a:bodyPr/>
          <a:lstStyle/>
          <a:p>
            <a:r>
              <a:rPr lang="es-MX" dirty="0"/>
              <a:t>SOBREVIDA EN CÁNCER DE PULMÓN</a:t>
            </a:r>
          </a:p>
        </p:txBody>
      </p:sp>
      <p:sp>
        <p:nvSpPr>
          <p:cNvPr id="4" name="Marcador de texto 3">
            <a:extLst>
              <a:ext uri="{FF2B5EF4-FFF2-40B4-BE49-F238E27FC236}">
                <a16:creationId xmlns:a16="http://schemas.microsoft.com/office/drawing/2014/main" id="{CE8DA824-A0A1-934F-8E59-BC6CB7B3DE8A}"/>
              </a:ext>
            </a:extLst>
          </p:cNvPr>
          <p:cNvSpPr>
            <a:spLocks noGrp="1"/>
          </p:cNvSpPr>
          <p:nvPr>
            <p:ph type="body" idx="2"/>
          </p:nvPr>
        </p:nvSpPr>
        <p:spPr>
          <a:xfrm>
            <a:off x="469901" y="5141421"/>
            <a:ext cx="11032014" cy="319088"/>
          </a:xfrm>
        </p:spPr>
        <p:txBody>
          <a:bodyPr>
            <a:noAutofit/>
          </a:bodyPr>
          <a:lstStyle/>
          <a:p>
            <a:r>
              <a:rPr lang="es-MX" sz="1600" b="1" dirty="0">
                <a:latin typeface="Arial" panose="020B0604020202020204" pitchFamily="34" charset="0"/>
                <a:cs typeface="Arial" panose="020B0604020202020204" pitchFamily="34" charset="0"/>
              </a:rPr>
              <a:t>SEER, 2018</a:t>
            </a:r>
          </a:p>
        </p:txBody>
      </p:sp>
      <p:pic>
        <p:nvPicPr>
          <p:cNvPr id="6" name="Marcador de contenido 3">
            <a:extLst>
              <a:ext uri="{FF2B5EF4-FFF2-40B4-BE49-F238E27FC236}">
                <a16:creationId xmlns:a16="http://schemas.microsoft.com/office/drawing/2014/main" id="{254AEB3D-25A4-E046-B10C-A44FE38094AB}"/>
              </a:ext>
            </a:extLst>
          </p:cNvPr>
          <p:cNvPicPr>
            <a:picLocks noChangeAspect="1"/>
          </p:cNvPicPr>
          <p:nvPr/>
        </p:nvPicPr>
        <p:blipFill>
          <a:blip r:embed="rId2"/>
          <a:srcRect t="-1456" b="-633"/>
          <a:stretch>
            <a:fillRect/>
          </a:stretch>
        </p:blipFill>
        <p:spPr>
          <a:xfrm>
            <a:off x="1678075" y="733551"/>
            <a:ext cx="8615665" cy="4407551"/>
          </a:xfrm>
          <a:prstGeom prst="rect">
            <a:avLst/>
          </a:prstGeom>
          <a:noFill/>
          <a:ln>
            <a:noFill/>
          </a:ln>
        </p:spPr>
      </p:pic>
      <p:sp>
        <p:nvSpPr>
          <p:cNvPr id="7" name="CuadroTexto 5">
            <a:extLst>
              <a:ext uri="{FF2B5EF4-FFF2-40B4-BE49-F238E27FC236}">
                <a16:creationId xmlns:a16="http://schemas.microsoft.com/office/drawing/2014/main" id="{EAD8DED7-C15A-1B48-9F0E-61046E0AE9C4}"/>
              </a:ext>
            </a:extLst>
          </p:cNvPr>
          <p:cNvSpPr txBox="1">
            <a:spLocks noChangeArrowheads="1"/>
          </p:cNvSpPr>
          <p:nvPr/>
        </p:nvSpPr>
        <p:spPr bwMode="auto">
          <a:xfrm>
            <a:off x="6784976" y="1215437"/>
            <a:ext cx="646331"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0000"/>
                </a:solidFill>
                <a:effectLst/>
                <a:uLnTx/>
                <a:uFillTx/>
                <a:latin typeface="Calibri" panose="020F0502020204030204"/>
                <a:ea typeface="+mn-ea"/>
                <a:cs typeface="+mn-cs"/>
              </a:rPr>
              <a:t>52%</a:t>
            </a:r>
          </a:p>
        </p:txBody>
      </p:sp>
      <p:sp>
        <p:nvSpPr>
          <p:cNvPr id="8" name="CuadroTexto 6">
            <a:extLst>
              <a:ext uri="{FF2B5EF4-FFF2-40B4-BE49-F238E27FC236}">
                <a16:creationId xmlns:a16="http://schemas.microsoft.com/office/drawing/2014/main" id="{CEC307CE-4125-E64B-B182-D7666D4801B0}"/>
              </a:ext>
            </a:extLst>
          </p:cNvPr>
          <p:cNvSpPr txBox="1">
            <a:spLocks noChangeArrowheads="1"/>
          </p:cNvSpPr>
          <p:nvPr/>
        </p:nvSpPr>
        <p:spPr bwMode="auto">
          <a:xfrm>
            <a:off x="8480426" y="3582400"/>
            <a:ext cx="710451"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a:ln>
                  <a:noFill/>
                </a:ln>
                <a:solidFill>
                  <a:srgbClr val="FF0000"/>
                </a:solidFill>
                <a:effectLst/>
                <a:uLnTx/>
                <a:uFillTx/>
                <a:latin typeface="Calibri" panose="020F0502020204030204"/>
                <a:ea typeface="+mn-ea"/>
                <a:cs typeface="+mn-cs"/>
              </a:rPr>
              <a:t>3.6%</a:t>
            </a:r>
          </a:p>
        </p:txBody>
      </p:sp>
    </p:spTree>
    <p:extLst>
      <p:ext uri="{BB962C8B-B14F-4D97-AF65-F5344CB8AC3E}">
        <p14:creationId xmlns:p14="http://schemas.microsoft.com/office/powerpoint/2010/main" val="419386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466F41D-C72B-7044-AE10-3ED649823391}"/>
              </a:ext>
            </a:extLst>
          </p:cNvPr>
          <p:cNvSpPr>
            <a:spLocks noGrp="1"/>
          </p:cNvSpPr>
          <p:nvPr>
            <p:ph type="body" idx="1"/>
          </p:nvPr>
        </p:nvSpPr>
        <p:spPr/>
        <p:txBody>
          <a:bodyPr>
            <a:normAutofit fontScale="62500" lnSpcReduction="20000"/>
          </a:bodyPr>
          <a:lstStyle/>
          <a:p>
            <a:pPr marL="114297" indent="0">
              <a:buNone/>
            </a:pPr>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r>
              <a:rPr lang="es-MX" sz="2900" dirty="0">
                <a:latin typeface="Arial" panose="020B0604020202020204" pitchFamily="34" charset="0"/>
                <a:cs typeface="Arial" panose="020B0604020202020204" pitchFamily="34" charset="0"/>
              </a:rPr>
              <a:t>Células no-pequeñas 93% (n=636) </a:t>
            </a:r>
          </a:p>
          <a:p>
            <a:pPr marL="114297" indent="0">
              <a:buNone/>
            </a:pPr>
            <a:r>
              <a:rPr lang="es-MX" sz="2900" dirty="0">
                <a:latin typeface="Arial" panose="020B0604020202020204" pitchFamily="34" charset="0"/>
                <a:cs typeface="Arial" panose="020B0604020202020204" pitchFamily="34" charset="0"/>
              </a:rPr>
              <a:t>	Histología:	 Adenocarcinoma en 86%</a:t>
            </a:r>
          </a:p>
          <a:p>
            <a:pPr marL="571486" lvl="1" indent="0">
              <a:buNone/>
            </a:pPr>
            <a:r>
              <a:rPr lang="es-MX" sz="2900" dirty="0">
                <a:latin typeface="Arial" panose="020B0604020202020204" pitchFamily="34" charset="0"/>
                <a:cs typeface="Arial" panose="020B0604020202020204" pitchFamily="34" charset="0"/>
              </a:rPr>
              <a:t>                		Epidermoide 12.6 % </a:t>
            </a:r>
          </a:p>
          <a:p>
            <a:pPr marL="571486" lvl="1" indent="0">
              <a:buNone/>
            </a:pPr>
            <a:r>
              <a:rPr lang="es-MX" sz="2900" dirty="0">
                <a:latin typeface="Arial" panose="020B0604020202020204" pitchFamily="34" charset="0"/>
                <a:cs typeface="Arial" panose="020B0604020202020204" pitchFamily="34" charset="0"/>
              </a:rPr>
              <a:t>	          		Células grandes 1.4%</a:t>
            </a:r>
          </a:p>
          <a:p>
            <a:pPr marL="571486" lvl="1" indent="0">
              <a:buNone/>
            </a:pPr>
            <a:endParaRPr lang="es-MX" sz="2900" dirty="0">
              <a:latin typeface="Arial" panose="020B0604020202020204" pitchFamily="34" charset="0"/>
              <a:cs typeface="Arial" panose="020B0604020202020204" pitchFamily="34" charset="0"/>
            </a:endParaRPr>
          </a:p>
          <a:p>
            <a:pPr lvl="1">
              <a:buFont typeface="Wingdings" pitchFamily="2" charset="2"/>
              <a:buChar char="§"/>
            </a:pPr>
            <a:r>
              <a:rPr lang="es-MX" sz="2900" dirty="0">
                <a:latin typeface="Arial" panose="020B0604020202020204" pitchFamily="34" charset="0"/>
                <a:cs typeface="Arial" panose="020B0604020202020204" pitchFamily="34" charset="0"/>
              </a:rPr>
              <a:t>Células pequeñas 7%. </a:t>
            </a:r>
          </a:p>
        </p:txBody>
      </p:sp>
      <p:sp>
        <p:nvSpPr>
          <p:cNvPr id="3" name="Título 2">
            <a:extLst>
              <a:ext uri="{FF2B5EF4-FFF2-40B4-BE49-F238E27FC236}">
                <a16:creationId xmlns:a16="http://schemas.microsoft.com/office/drawing/2014/main" id="{EE08B409-59A4-474B-A5CD-F48645812329}"/>
              </a:ext>
            </a:extLst>
          </p:cNvPr>
          <p:cNvSpPr>
            <a:spLocks noGrp="1"/>
          </p:cNvSpPr>
          <p:nvPr>
            <p:ph type="title"/>
          </p:nvPr>
        </p:nvSpPr>
        <p:spPr>
          <a:xfrm>
            <a:off x="461487" y="5726727"/>
            <a:ext cx="9224151" cy="911687"/>
          </a:xfrm>
        </p:spPr>
        <p:txBody>
          <a:bodyPr>
            <a:noAutofit/>
          </a:bodyPr>
          <a:lstStyle/>
          <a:p>
            <a:pPr algn="r"/>
            <a:r>
              <a:rPr lang="es-MX" sz="2400" dirty="0"/>
              <a:t>CÁNCER DE PULMÓN</a:t>
            </a:r>
            <a:br>
              <a:rPr lang="es-MX" sz="2400" dirty="0"/>
            </a:br>
            <a:r>
              <a:rPr lang="es-MX" sz="2400" dirty="0"/>
              <a:t>DISTRIBUCIÓN ETAPA CLÍNICA</a:t>
            </a:r>
            <a:br>
              <a:rPr lang="es-MX" sz="2400" dirty="0"/>
            </a:br>
            <a:r>
              <a:rPr lang="es-MX" sz="2400" dirty="0"/>
              <a:t>2013-2018</a:t>
            </a:r>
          </a:p>
        </p:txBody>
      </p:sp>
      <p:sp>
        <p:nvSpPr>
          <p:cNvPr id="4" name="Marcador de texto 3">
            <a:extLst>
              <a:ext uri="{FF2B5EF4-FFF2-40B4-BE49-F238E27FC236}">
                <a16:creationId xmlns:a16="http://schemas.microsoft.com/office/drawing/2014/main" id="{25808CFC-12B6-6145-9B94-5E0BA089BD8E}"/>
              </a:ext>
            </a:extLst>
          </p:cNvPr>
          <p:cNvSpPr>
            <a:spLocks noGrp="1"/>
          </p:cNvSpPr>
          <p:nvPr>
            <p:ph type="body" idx="2"/>
          </p:nvPr>
        </p:nvSpPr>
        <p:spPr>
          <a:xfrm>
            <a:off x="351147" y="5182810"/>
            <a:ext cx="11032014" cy="319088"/>
          </a:xfrm>
        </p:spPr>
        <p:txBody>
          <a:bodyPr>
            <a:noAutofit/>
          </a:bodyPr>
          <a:lstStyle/>
          <a:p>
            <a:r>
              <a:rPr lang="es-MX" sz="1400" b="1" dirty="0">
                <a:latin typeface="Arial" panose="020B0604020202020204" pitchFamily="34" charset="0"/>
                <a:cs typeface="Arial" panose="020B0604020202020204" pitchFamily="34" charset="0"/>
              </a:rPr>
              <a:t>Alatorre J, et al INER, 2019</a:t>
            </a:r>
          </a:p>
        </p:txBody>
      </p:sp>
      <p:graphicFrame>
        <p:nvGraphicFramePr>
          <p:cNvPr id="6" name="Tabla 5">
            <a:extLst>
              <a:ext uri="{FF2B5EF4-FFF2-40B4-BE49-F238E27FC236}">
                <a16:creationId xmlns:a16="http://schemas.microsoft.com/office/drawing/2014/main" id="{10C6E9C7-7969-5B46-AF14-5C34183E48B1}"/>
              </a:ext>
            </a:extLst>
          </p:cNvPr>
          <p:cNvGraphicFramePr>
            <a:graphicFrameLocks noGrp="1"/>
          </p:cNvGraphicFramePr>
          <p:nvPr>
            <p:extLst>
              <p:ext uri="{D42A27DB-BD31-4B8C-83A1-F6EECF244321}">
                <p14:modId xmlns:p14="http://schemas.microsoft.com/office/powerpoint/2010/main" val="1407933595"/>
              </p:ext>
            </p:extLst>
          </p:nvPr>
        </p:nvGraphicFramePr>
        <p:xfrm>
          <a:off x="1434936" y="390093"/>
          <a:ext cx="9322128" cy="2489855"/>
        </p:xfrm>
        <a:graphic>
          <a:graphicData uri="http://schemas.openxmlformats.org/drawingml/2006/table">
            <a:tbl>
              <a:tblPr firstRow="1" bandRow="1">
                <a:tableStyleId>{5C22544A-7EE6-4342-B048-85BDC9FD1C3A}</a:tableStyleId>
              </a:tblPr>
              <a:tblGrid>
                <a:gridCol w="3107376">
                  <a:extLst>
                    <a:ext uri="{9D8B030D-6E8A-4147-A177-3AD203B41FA5}">
                      <a16:colId xmlns:a16="http://schemas.microsoft.com/office/drawing/2014/main" val="4151768322"/>
                    </a:ext>
                  </a:extLst>
                </a:gridCol>
                <a:gridCol w="3107376">
                  <a:extLst>
                    <a:ext uri="{9D8B030D-6E8A-4147-A177-3AD203B41FA5}">
                      <a16:colId xmlns:a16="http://schemas.microsoft.com/office/drawing/2014/main" val="608142468"/>
                    </a:ext>
                  </a:extLst>
                </a:gridCol>
                <a:gridCol w="3107376">
                  <a:extLst>
                    <a:ext uri="{9D8B030D-6E8A-4147-A177-3AD203B41FA5}">
                      <a16:colId xmlns:a16="http://schemas.microsoft.com/office/drawing/2014/main" val="622854547"/>
                    </a:ext>
                  </a:extLst>
                </a:gridCol>
              </a:tblGrid>
              <a:tr h="424407">
                <a:tc>
                  <a:txBody>
                    <a:bodyPr/>
                    <a:lstStyle/>
                    <a:p>
                      <a:pPr algn="ctr"/>
                      <a:r>
                        <a:rPr lang="es-MX" sz="1500" dirty="0"/>
                        <a:t>ETAPA CLÍNICA</a:t>
                      </a:r>
                    </a:p>
                  </a:txBody>
                  <a:tcPr marL="101106" marR="101106" marT="50552" marB="50552"/>
                </a:tc>
                <a:tc>
                  <a:txBody>
                    <a:bodyPr/>
                    <a:lstStyle/>
                    <a:p>
                      <a:pPr algn="ctr"/>
                      <a:r>
                        <a:rPr lang="es-MX" sz="1500" dirty="0"/>
                        <a:t>N =  684</a:t>
                      </a:r>
                    </a:p>
                  </a:txBody>
                  <a:tcPr marL="101106" marR="101106" marT="50552" marB="50552"/>
                </a:tc>
                <a:tc>
                  <a:txBody>
                    <a:bodyPr/>
                    <a:lstStyle/>
                    <a:p>
                      <a:pPr algn="ctr"/>
                      <a:r>
                        <a:rPr lang="es-MX" sz="1500" dirty="0"/>
                        <a:t>%</a:t>
                      </a:r>
                    </a:p>
                  </a:txBody>
                  <a:tcPr marL="101106" marR="101106" marT="50552" marB="50552"/>
                </a:tc>
                <a:extLst>
                  <a:ext uri="{0D108BD9-81ED-4DB2-BD59-A6C34878D82A}">
                    <a16:rowId xmlns:a16="http://schemas.microsoft.com/office/drawing/2014/main" val="1198833153"/>
                  </a:ext>
                </a:extLst>
              </a:tr>
              <a:tr h="516362">
                <a:tc>
                  <a:txBody>
                    <a:bodyPr/>
                    <a:lstStyle/>
                    <a:p>
                      <a:r>
                        <a:rPr lang="es-MX" sz="1500" dirty="0"/>
                        <a:t>I</a:t>
                      </a:r>
                    </a:p>
                  </a:txBody>
                  <a:tcPr marL="101106" marR="101106" marT="50552" marB="50552"/>
                </a:tc>
                <a:tc>
                  <a:txBody>
                    <a:bodyPr/>
                    <a:lstStyle/>
                    <a:p>
                      <a:pPr algn="ctr"/>
                      <a:r>
                        <a:rPr lang="es-MX" sz="1500" dirty="0"/>
                        <a:t>29</a:t>
                      </a:r>
                    </a:p>
                  </a:txBody>
                  <a:tcPr marL="101106" marR="101106" marT="50552" marB="50552"/>
                </a:tc>
                <a:tc>
                  <a:txBody>
                    <a:bodyPr/>
                    <a:lstStyle/>
                    <a:p>
                      <a:pPr algn="ctr"/>
                      <a:r>
                        <a:rPr lang="es-MX" sz="1500" dirty="0"/>
                        <a:t>4.1</a:t>
                      </a:r>
                    </a:p>
                  </a:txBody>
                  <a:tcPr marL="101106" marR="101106" marT="50552" marB="50552"/>
                </a:tc>
                <a:extLst>
                  <a:ext uri="{0D108BD9-81ED-4DB2-BD59-A6C34878D82A}">
                    <a16:rowId xmlns:a16="http://schemas.microsoft.com/office/drawing/2014/main" val="925730366"/>
                  </a:ext>
                </a:extLst>
              </a:tr>
              <a:tr h="516362">
                <a:tc>
                  <a:txBody>
                    <a:bodyPr/>
                    <a:lstStyle/>
                    <a:p>
                      <a:r>
                        <a:rPr lang="es-MX" sz="1500" dirty="0"/>
                        <a:t>II</a:t>
                      </a:r>
                    </a:p>
                  </a:txBody>
                  <a:tcPr marL="101106" marR="101106" marT="50552" marB="50552"/>
                </a:tc>
                <a:tc>
                  <a:txBody>
                    <a:bodyPr/>
                    <a:lstStyle/>
                    <a:p>
                      <a:pPr algn="ctr"/>
                      <a:r>
                        <a:rPr lang="es-MX" sz="1500" dirty="0"/>
                        <a:t>38</a:t>
                      </a:r>
                    </a:p>
                  </a:txBody>
                  <a:tcPr marL="101106" marR="101106" marT="50552" marB="50552"/>
                </a:tc>
                <a:tc>
                  <a:txBody>
                    <a:bodyPr/>
                    <a:lstStyle/>
                    <a:p>
                      <a:pPr algn="ctr"/>
                      <a:r>
                        <a:rPr lang="es-MX" sz="1500" dirty="0"/>
                        <a:t>5.4</a:t>
                      </a:r>
                    </a:p>
                  </a:txBody>
                  <a:tcPr marL="101106" marR="101106" marT="50552" marB="50552"/>
                </a:tc>
                <a:extLst>
                  <a:ext uri="{0D108BD9-81ED-4DB2-BD59-A6C34878D82A}">
                    <a16:rowId xmlns:a16="http://schemas.microsoft.com/office/drawing/2014/main" val="2929336727"/>
                  </a:ext>
                </a:extLst>
              </a:tr>
              <a:tr h="516362">
                <a:tc>
                  <a:txBody>
                    <a:bodyPr/>
                    <a:lstStyle/>
                    <a:p>
                      <a:r>
                        <a:rPr lang="es-MX" sz="1500" dirty="0"/>
                        <a:t>III</a:t>
                      </a:r>
                    </a:p>
                  </a:txBody>
                  <a:tcPr marL="101106" marR="101106" marT="50552" marB="50552"/>
                </a:tc>
                <a:tc>
                  <a:txBody>
                    <a:bodyPr/>
                    <a:lstStyle/>
                    <a:p>
                      <a:pPr algn="ctr"/>
                      <a:r>
                        <a:rPr lang="es-MX" sz="1500" dirty="0"/>
                        <a:t>155</a:t>
                      </a:r>
                    </a:p>
                  </a:txBody>
                  <a:tcPr marL="101106" marR="101106" marT="50552" marB="50552"/>
                </a:tc>
                <a:tc>
                  <a:txBody>
                    <a:bodyPr/>
                    <a:lstStyle/>
                    <a:p>
                      <a:pPr algn="ctr"/>
                      <a:r>
                        <a:rPr lang="es-MX" sz="1500" dirty="0"/>
                        <a:t>22</a:t>
                      </a:r>
                    </a:p>
                  </a:txBody>
                  <a:tcPr marL="101106" marR="101106" marT="50552" marB="50552"/>
                </a:tc>
                <a:extLst>
                  <a:ext uri="{0D108BD9-81ED-4DB2-BD59-A6C34878D82A}">
                    <a16:rowId xmlns:a16="http://schemas.microsoft.com/office/drawing/2014/main" val="2973324232"/>
                  </a:ext>
                </a:extLst>
              </a:tr>
              <a:tr h="516362">
                <a:tc>
                  <a:txBody>
                    <a:bodyPr/>
                    <a:lstStyle/>
                    <a:p>
                      <a:r>
                        <a:rPr lang="es-MX" sz="1500" dirty="0"/>
                        <a:t>IV</a:t>
                      </a:r>
                    </a:p>
                  </a:txBody>
                  <a:tcPr marL="101106" marR="101106" marT="50552" marB="50552"/>
                </a:tc>
                <a:tc>
                  <a:txBody>
                    <a:bodyPr/>
                    <a:lstStyle/>
                    <a:p>
                      <a:pPr algn="ctr"/>
                      <a:r>
                        <a:rPr lang="es-MX" sz="1500" dirty="0"/>
                        <a:t>482</a:t>
                      </a:r>
                    </a:p>
                  </a:txBody>
                  <a:tcPr marL="101106" marR="101106" marT="50552" marB="50552"/>
                </a:tc>
                <a:tc>
                  <a:txBody>
                    <a:bodyPr/>
                    <a:lstStyle/>
                    <a:p>
                      <a:pPr algn="ctr"/>
                      <a:r>
                        <a:rPr lang="es-MX" sz="1500" dirty="0"/>
                        <a:t>68.5</a:t>
                      </a:r>
                    </a:p>
                  </a:txBody>
                  <a:tcPr marL="101106" marR="101106" marT="50552" marB="50552"/>
                </a:tc>
                <a:extLst>
                  <a:ext uri="{0D108BD9-81ED-4DB2-BD59-A6C34878D82A}">
                    <a16:rowId xmlns:a16="http://schemas.microsoft.com/office/drawing/2014/main" val="2338116514"/>
                  </a:ext>
                </a:extLst>
              </a:tr>
            </a:tbl>
          </a:graphicData>
        </a:graphic>
      </p:graphicFrame>
      <p:pic>
        <p:nvPicPr>
          <p:cNvPr id="10" name="Imagen 9">
            <a:extLst>
              <a:ext uri="{FF2B5EF4-FFF2-40B4-BE49-F238E27FC236}">
                <a16:creationId xmlns:a16="http://schemas.microsoft.com/office/drawing/2014/main" id="{3569D793-9966-9246-AB45-D6A1E8117F42}"/>
              </a:ext>
            </a:extLst>
          </p:cNvPr>
          <p:cNvPicPr>
            <a:picLocks noChangeAspect="1"/>
          </p:cNvPicPr>
          <p:nvPr/>
        </p:nvPicPr>
        <p:blipFill>
          <a:blip r:embed="rId2"/>
          <a:stretch>
            <a:fillRect/>
          </a:stretch>
        </p:blipFill>
        <p:spPr>
          <a:xfrm>
            <a:off x="6755741" y="3672367"/>
            <a:ext cx="3454400" cy="1054100"/>
          </a:xfrm>
          <a:prstGeom prst="rect">
            <a:avLst/>
          </a:prstGeom>
        </p:spPr>
      </p:pic>
    </p:spTree>
    <p:extLst>
      <p:ext uri="{BB962C8B-B14F-4D97-AF65-F5344CB8AC3E}">
        <p14:creationId xmlns:p14="http://schemas.microsoft.com/office/powerpoint/2010/main" val="407849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E6D97F58-EFBB-C44D-AC5B-267A39DAE4A6}"/>
              </a:ext>
            </a:extLst>
          </p:cNvPr>
          <p:cNvGraphicFramePr>
            <a:graphicFrameLocks noGrp="1"/>
          </p:cNvGraphicFramePr>
          <p:nvPr>
            <p:ph idx="1"/>
            <p:extLst>
              <p:ext uri="{D42A27DB-BD31-4B8C-83A1-F6EECF244321}">
                <p14:modId xmlns:p14="http://schemas.microsoft.com/office/powerpoint/2010/main" val="533267962"/>
              </p:ext>
            </p:extLst>
          </p:nvPr>
        </p:nvGraphicFramePr>
        <p:xfrm>
          <a:off x="736271" y="2149434"/>
          <a:ext cx="11127324" cy="2554782"/>
        </p:xfrm>
        <a:graphic>
          <a:graphicData uri="http://schemas.openxmlformats.org/drawingml/2006/table">
            <a:tbl>
              <a:tblPr firstRow="1" bandRow="1">
                <a:tableStyleId>{5C22544A-7EE6-4342-B048-85BDC9FD1C3A}</a:tableStyleId>
              </a:tblPr>
              <a:tblGrid>
                <a:gridCol w="3709108">
                  <a:extLst>
                    <a:ext uri="{9D8B030D-6E8A-4147-A177-3AD203B41FA5}">
                      <a16:colId xmlns:a16="http://schemas.microsoft.com/office/drawing/2014/main" val="3716224310"/>
                    </a:ext>
                  </a:extLst>
                </a:gridCol>
                <a:gridCol w="3709108">
                  <a:extLst>
                    <a:ext uri="{9D8B030D-6E8A-4147-A177-3AD203B41FA5}">
                      <a16:colId xmlns:a16="http://schemas.microsoft.com/office/drawing/2014/main" val="2021874067"/>
                    </a:ext>
                  </a:extLst>
                </a:gridCol>
                <a:gridCol w="3709108">
                  <a:extLst>
                    <a:ext uri="{9D8B030D-6E8A-4147-A177-3AD203B41FA5}">
                      <a16:colId xmlns:a16="http://schemas.microsoft.com/office/drawing/2014/main" val="2695184698"/>
                    </a:ext>
                  </a:extLst>
                </a:gridCol>
              </a:tblGrid>
              <a:tr h="425797">
                <a:tc>
                  <a:txBody>
                    <a:bodyPr/>
                    <a:lstStyle/>
                    <a:p>
                      <a:r>
                        <a:rPr lang="es-MX" dirty="0"/>
                        <a:t>ETAPA CLÍNICA</a:t>
                      </a:r>
                    </a:p>
                  </a:txBody>
                  <a:tcPr/>
                </a:tc>
                <a:tc>
                  <a:txBody>
                    <a:bodyPr/>
                    <a:lstStyle/>
                    <a:p>
                      <a:pPr algn="ctr"/>
                      <a:r>
                        <a:rPr lang="es-MX" dirty="0"/>
                        <a:t>N = 1,250</a:t>
                      </a:r>
                    </a:p>
                  </a:txBody>
                  <a:tcPr/>
                </a:tc>
                <a:tc>
                  <a:txBody>
                    <a:bodyPr/>
                    <a:lstStyle/>
                    <a:p>
                      <a:pPr algn="ctr"/>
                      <a:r>
                        <a:rPr lang="es-MX" dirty="0"/>
                        <a:t>%</a:t>
                      </a:r>
                    </a:p>
                  </a:txBody>
                  <a:tcPr/>
                </a:tc>
                <a:extLst>
                  <a:ext uri="{0D108BD9-81ED-4DB2-BD59-A6C34878D82A}">
                    <a16:rowId xmlns:a16="http://schemas.microsoft.com/office/drawing/2014/main" val="3059506903"/>
                  </a:ext>
                </a:extLst>
              </a:tr>
              <a:tr h="425797">
                <a:tc>
                  <a:txBody>
                    <a:bodyPr/>
                    <a:lstStyle/>
                    <a:p>
                      <a:r>
                        <a:rPr lang="es-MX" dirty="0"/>
                        <a:t>I</a:t>
                      </a:r>
                    </a:p>
                  </a:txBody>
                  <a:tcPr/>
                </a:tc>
                <a:tc>
                  <a:txBody>
                    <a:bodyPr/>
                    <a:lstStyle/>
                    <a:p>
                      <a:pPr algn="ctr"/>
                      <a:r>
                        <a:rPr lang="es-MX" dirty="0"/>
                        <a:t>5 </a:t>
                      </a:r>
                    </a:p>
                  </a:txBody>
                  <a:tcPr/>
                </a:tc>
                <a:tc>
                  <a:txBody>
                    <a:bodyPr/>
                    <a:lstStyle/>
                    <a:p>
                      <a:pPr algn="ctr"/>
                      <a:r>
                        <a:rPr lang="es-MX" dirty="0"/>
                        <a:t>0.5</a:t>
                      </a:r>
                    </a:p>
                  </a:txBody>
                  <a:tcPr/>
                </a:tc>
                <a:extLst>
                  <a:ext uri="{0D108BD9-81ED-4DB2-BD59-A6C34878D82A}">
                    <a16:rowId xmlns:a16="http://schemas.microsoft.com/office/drawing/2014/main" val="3763355908"/>
                  </a:ext>
                </a:extLst>
              </a:tr>
              <a:tr h="425797">
                <a:tc>
                  <a:txBody>
                    <a:bodyPr/>
                    <a:lstStyle/>
                    <a:p>
                      <a:r>
                        <a:rPr lang="es-MX" dirty="0"/>
                        <a:t>II</a:t>
                      </a:r>
                    </a:p>
                  </a:txBody>
                  <a:tcPr/>
                </a:tc>
                <a:tc>
                  <a:txBody>
                    <a:bodyPr/>
                    <a:lstStyle/>
                    <a:p>
                      <a:pPr algn="ctr"/>
                      <a:r>
                        <a:rPr lang="es-MX" dirty="0"/>
                        <a:t>7</a:t>
                      </a:r>
                    </a:p>
                  </a:txBody>
                  <a:tcPr/>
                </a:tc>
                <a:tc>
                  <a:txBody>
                    <a:bodyPr/>
                    <a:lstStyle/>
                    <a:p>
                      <a:pPr algn="ctr"/>
                      <a:r>
                        <a:rPr lang="es-MX" dirty="0"/>
                        <a:t>0.5</a:t>
                      </a:r>
                    </a:p>
                  </a:txBody>
                  <a:tcPr/>
                </a:tc>
                <a:extLst>
                  <a:ext uri="{0D108BD9-81ED-4DB2-BD59-A6C34878D82A}">
                    <a16:rowId xmlns:a16="http://schemas.microsoft.com/office/drawing/2014/main" val="2733121772"/>
                  </a:ext>
                </a:extLst>
              </a:tr>
              <a:tr h="425797">
                <a:tc>
                  <a:txBody>
                    <a:bodyPr/>
                    <a:lstStyle/>
                    <a:p>
                      <a:r>
                        <a:rPr lang="es-MX" dirty="0"/>
                        <a:t>III A</a:t>
                      </a:r>
                    </a:p>
                  </a:txBody>
                  <a:tcPr/>
                </a:tc>
                <a:tc>
                  <a:txBody>
                    <a:bodyPr/>
                    <a:lstStyle/>
                    <a:p>
                      <a:pPr algn="ctr"/>
                      <a:r>
                        <a:rPr lang="es-MX" dirty="0"/>
                        <a:t>54</a:t>
                      </a:r>
                    </a:p>
                  </a:txBody>
                  <a:tcPr/>
                </a:tc>
                <a:tc>
                  <a:txBody>
                    <a:bodyPr/>
                    <a:lstStyle/>
                    <a:p>
                      <a:pPr algn="ctr"/>
                      <a:r>
                        <a:rPr lang="es-MX" dirty="0"/>
                        <a:t>4.3</a:t>
                      </a:r>
                    </a:p>
                  </a:txBody>
                  <a:tcPr/>
                </a:tc>
                <a:extLst>
                  <a:ext uri="{0D108BD9-81ED-4DB2-BD59-A6C34878D82A}">
                    <a16:rowId xmlns:a16="http://schemas.microsoft.com/office/drawing/2014/main" val="1937797925"/>
                  </a:ext>
                </a:extLst>
              </a:tr>
              <a:tr h="425797">
                <a:tc>
                  <a:txBody>
                    <a:bodyPr/>
                    <a:lstStyle/>
                    <a:p>
                      <a:r>
                        <a:rPr lang="es-MX" dirty="0"/>
                        <a:t>III B</a:t>
                      </a:r>
                    </a:p>
                  </a:txBody>
                  <a:tcPr/>
                </a:tc>
                <a:tc>
                  <a:txBody>
                    <a:bodyPr/>
                    <a:lstStyle/>
                    <a:p>
                      <a:pPr algn="ctr"/>
                      <a:r>
                        <a:rPr lang="es-MX" dirty="0"/>
                        <a:t>184</a:t>
                      </a:r>
                    </a:p>
                  </a:txBody>
                  <a:tcPr/>
                </a:tc>
                <a:tc>
                  <a:txBody>
                    <a:bodyPr/>
                    <a:lstStyle/>
                    <a:p>
                      <a:pPr algn="ctr"/>
                      <a:r>
                        <a:rPr lang="es-MX" dirty="0"/>
                        <a:t>14.7</a:t>
                      </a:r>
                    </a:p>
                  </a:txBody>
                  <a:tcPr/>
                </a:tc>
                <a:extLst>
                  <a:ext uri="{0D108BD9-81ED-4DB2-BD59-A6C34878D82A}">
                    <a16:rowId xmlns:a16="http://schemas.microsoft.com/office/drawing/2014/main" val="1959882455"/>
                  </a:ext>
                </a:extLst>
              </a:tr>
              <a:tr h="425797">
                <a:tc>
                  <a:txBody>
                    <a:bodyPr/>
                    <a:lstStyle/>
                    <a:p>
                      <a:r>
                        <a:rPr lang="es-MX" dirty="0"/>
                        <a:t>IV</a:t>
                      </a:r>
                    </a:p>
                  </a:txBody>
                  <a:tcPr/>
                </a:tc>
                <a:tc>
                  <a:txBody>
                    <a:bodyPr/>
                    <a:lstStyle/>
                    <a:p>
                      <a:pPr algn="ctr"/>
                      <a:r>
                        <a:rPr lang="es-MX" dirty="0"/>
                        <a:t>1,000</a:t>
                      </a:r>
                    </a:p>
                  </a:txBody>
                  <a:tcPr/>
                </a:tc>
                <a:tc>
                  <a:txBody>
                    <a:bodyPr/>
                    <a:lstStyle/>
                    <a:p>
                      <a:pPr algn="ctr"/>
                      <a:r>
                        <a:rPr lang="es-MX" dirty="0"/>
                        <a:t>80</a:t>
                      </a:r>
                    </a:p>
                  </a:txBody>
                  <a:tcPr/>
                </a:tc>
                <a:extLst>
                  <a:ext uri="{0D108BD9-81ED-4DB2-BD59-A6C34878D82A}">
                    <a16:rowId xmlns:a16="http://schemas.microsoft.com/office/drawing/2014/main" val="1798421731"/>
                  </a:ext>
                </a:extLst>
              </a:tr>
            </a:tbl>
          </a:graphicData>
        </a:graphic>
      </p:graphicFrame>
      <p:sp>
        <p:nvSpPr>
          <p:cNvPr id="3" name="Título 2">
            <a:extLst>
              <a:ext uri="{FF2B5EF4-FFF2-40B4-BE49-F238E27FC236}">
                <a16:creationId xmlns:a16="http://schemas.microsoft.com/office/drawing/2014/main" id="{58070753-4A95-3946-8900-41D030C2F912}"/>
              </a:ext>
            </a:extLst>
          </p:cNvPr>
          <p:cNvSpPr>
            <a:spLocks noGrp="1"/>
          </p:cNvSpPr>
          <p:nvPr>
            <p:ph type="title"/>
          </p:nvPr>
        </p:nvSpPr>
        <p:spPr/>
        <p:txBody>
          <a:bodyPr>
            <a:normAutofit fontScale="90000"/>
          </a:bodyPr>
          <a:lstStyle/>
          <a:p>
            <a:r>
              <a:rPr lang="es-MX" sz="2400" dirty="0"/>
              <a:t>CÁNCER DE PULMÓN</a:t>
            </a:r>
            <a:br>
              <a:rPr lang="es-MX" sz="2400" dirty="0"/>
            </a:br>
            <a:r>
              <a:rPr lang="es-MX" sz="2400" dirty="0"/>
              <a:t>DISTRIBUCIÓN ETAPA CLÍNICA</a:t>
            </a:r>
            <a:br>
              <a:rPr lang="es-MX" sz="2400" dirty="0"/>
            </a:br>
            <a:r>
              <a:rPr lang="es-MX" sz="2400" dirty="0"/>
              <a:t>2009-2018</a:t>
            </a:r>
          </a:p>
        </p:txBody>
      </p:sp>
      <p:sp>
        <p:nvSpPr>
          <p:cNvPr id="4" name="Marcador de contenido 3">
            <a:extLst>
              <a:ext uri="{FF2B5EF4-FFF2-40B4-BE49-F238E27FC236}">
                <a16:creationId xmlns:a16="http://schemas.microsoft.com/office/drawing/2014/main" id="{C489BEB9-8018-A146-A4EE-0E73E44A592A}"/>
              </a:ext>
            </a:extLst>
          </p:cNvPr>
          <p:cNvSpPr>
            <a:spLocks noGrp="1"/>
          </p:cNvSpPr>
          <p:nvPr>
            <p:ph idx="13"/>
          </p:nvPr>
        </p:nvSpPr>
        <p:spPr/>
        <p:txBody>
          <a:bodyPr>
            <a:noAutofit/>
          </a:bodyPr>
          <a:lstStyle/>
          <a:p>
            <a:r>
              <a:rPr lang="es-MX" sz="1600" b="1" dirty="0"/>
              <a:t>Arrieta O et al. Clínica de Cáncer de Tórax, INCan, 2019</a:t>
            </a:r>
          </a:p>
        </p:txBody>
      </p:sp>
      <p:pic>
        <p:nvPicPr>
          <p:cNvPr id="7" name="Imagen 6">
            <a:extLst>
              <a:ext uri="{FF2B5EF4-FFF2-40B4-BE49-F238E27FC236}">
                <a16:creationId xmlns:a16="http://schemas.microsoft.com/office/drawing/2014/main" id="{F334C4F7-F6D9-644F-9482-E81913271F88}"/>
              </a:ext>
            </a:extLst>
          </p:cNvPr>
          <p:cNvPicPr>
            <a:picLocks noChangeAspect="1"/>
          </p:cNvPicPr>
          <p:nvPr/>
        </p:nvPicPr>
        <p:blipFill>
          <a:blip r:embed="rId2"/>
          <a:stretch>
            <a:fillRect/>
          </a:stretch>
        </p:blipFill>
        <p:spPr>
          <a:xfrm>
            <a:off x="832057" y="637384"/>
            <a:ext cx="3697809" cy="1262668"/>
          </a:xfrm>
          <a:prstGeom prst="rect">
            <a:avLst/>
          </a:prstGeom>
        </p:spPr>
      </p:pic>
    </p:spTree>
    <p:extLst>
      <p:ext uri="{BB962C8B-B14F-4D97-AF65-F5344CB8AC3E}">
        <p14:creationId xmlns:p14="http://schemas.microsoft.com/office/powerpoint/2010/main" val="198840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9"/>
          <p:cNvSpPr/>
          <p:nvPr/>
        </p:nvSpPr>
        <p:spPr>
          <a:xfrm>
            <a:off x="-25401" y="0"/>
            <a:ext cx="2195477" cy="6872400"/>
          </a:xfrm>
          <a:prstGeom prst="rect">
            <a:avLst/>
          </a:prstGeom>
          <a:solidFill>
            <a:srgbClr val="3DAE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9" name="Google Shape;489;p29"/>
          <p:cNvSpPr txBox="1"/>
          <p:nvPr/>
        </p:nvSpPr>
        <p:spPr>
          <a:xfrm>
            <a:off x="2170076" y="116945"/>
            <a:ext cx="9714855" cy="95406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800" b="1" i="0" u="none" strike="noStrike" cap="none" dirty="0">
                <a:solidFill>
                  <a:srgbClr val="00416B"/>
                </a:solidFill>
                <a:latin typeface="Montserrat"/>
                <a:ea typeface="Montserrat"/>
                <a:cs typeface="Montserrat"/>
                <a:sym typeface="Montserrat"/>
              </a:rPr>
              <a:t>CONCLUSIONES </a:t>
            </a:r>
            <a:endParaRPr dirty="0"/>
          </a:p>
          <a:p>
            <a:pPr marL="0" marR="0" lvl="0" indent="0" algn="r" rtl="0">
              <a:lnSpc>
                <a:spcPct val="100000"/>
              </a:lnSpc>
              <a:spcBef>
                <a:spcPts val="0"/>
              </a:spcBef>
              <a:spcAft>
                <a:spcPts val="0"/>
              </a:spcAft>
              <a:buClr>
                <a:srgbClr val="000000"/>
              </a:buClr>
              <a:buSzPts val="2800"/>
              <a:buFont typeface="Arial"/>
              <a:buNone/>
            </a:pPr>
            <a:r>
              <a:rPr lang="en-US" sz="2800" b="1" dirty="0">
                <a:solidFill>
                  <a:srgbClr val="00416B"/>
                </a:solidFill>
                <a:latin typeface="Montserrat"/>
                <a:ea typeface="Montserrat"/>
                <a:cs typeface="Montserrat"/>
                <a:sym typeface="Montserrat"/>
              </a:rPr>
              <a:t>OPORTUNIDADES</a:t>
            </a:r>
            <a:r>
              <a:rPr lang="en-US" sz="2800" b="1" i="0" u="none" strike="noStrike" cap="none" dirty="0">
                <a:solidFill>
                  <a:srgbClr val="00416B"/>
                </a:solidFill>
                <a:latin typeface="Montserrat"/>
                <a:ea typeface="Montserrat"/>
                <a:cs typeface="Montserrat"/>
                <a:sym typeface="Montserrat"/>
              </a:rPr>
              <a:t>  </a:t>
            </a:r>
            <a:endParaRPr sz="2800" b="0" i="0" u="none" strike="noStrike" cap="none" dirty="0">
              <a:solidFill>
                <a:srgbClr val="00416B"/>
              </a:solidFill>
              <a:latin typeface="Arial"/>
              <a:ea typeface="Arial"/>
              <a:cs typeface="Arial"/>
              <a:sym typeface="Arial"/>
            </a:endParaRPr>
          </a:p>
        </p:txBody>
      </p:sp>
      <p:sp>
        <p:nvSpPr>
          <p:cNvPr id="490" name="Google Shape;490;p29"/>
          <p:cNvSpPr txBox="1"/>
          <p:nvPr/>
        </p:nvSpPr>
        <p:spPr>
          <a:xfrm>
            <a:off x="3175306" y="1364049"/>
            <a:ext cx="8543100" cy="6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Poca</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dirty="0" err="1">
                <a:effectLst>
                  <a:outerShdw blurRad="38100" dist="38100" dir="2700000" algn="tl">
                    <a:srgbClr val="000000">
                      <a:alpha val="43137"/>
                    </a:srgbClr>
                  </a:outerShdw>
                </a:effectLst>
                <a:latin typeface="+mn-lt"/>
                <a:ea typeface="Montserrat"/>
                <a:cs typeface="Montserrat"/>
                <a:sym typeface="Montserrat"/>
              </a:rPr>
              <a:t>Información</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Wingdings" pitchFamily="2" charset="2"/>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Epidemiología</a:t>
            </a:r>
            <a:r>
              <a:rPr lang="en-US" sz="2000" b="0" i="0" u="none" strike="noStrike" cap="none" dirty="0">
                <a:solidFill>
                  <a:srgbClr val="000000"/>
                </a:solidFill>
                <a:effectLst>
                  <a:outerShdw blurRad="38100" dist="38100" dir="2700000" algn="tl">
                    <a:srgbClr val="000000">
                      <a:alpha val="43137"/>
                    </a:srgbClr>
                  </a:outerShdw>
                </a:effectLst>
                <a:latin typeface="Montserrat"/>
                <a:ea typeface="Montserrat"/>
                <a:cs typeface="Montserrat"/>
                <a:sym typeface="Montserrat"/>
              </a:rPr>
              <a:t> </a:t>
            </a:r>
            <a:endParaRPr sz="2000" b="0" i="0" u="none" strike="noStrike" cap="none" dirty="0">
              <a:solidFill>
                <a:srgbClr val="000000"/>
              </a:solidFill>
              <a:effectLst>
                <a:outerShdw blurRad="38100" dist="38100" dir="2700000" algn="tl">
                  <a:srgbClr val="000000">
                    <a:alpha val="43137"/>
                  </a:srgbClr>
                </a:outerShdw>
              </a:effectLst>
              <a:latin typeface="Montserrat"/>
              <a:ea typeface="Montserrat"/>
              <a:cs typeface="Montserrat"/>
              <a:sym typeface="Montserrat"/>
            </a:endParaRPr>
          </a:p>
        </p:txBody>
      </p:sp>
      <p:sp>
        <p:nvSpPr>
          <p:cNvPr id="491" name="Google Shape;491;p29"/>
          <p:cNvSpPr txBox="1"/>
          <p:nvPr/>
        </p:nvSpPr>
        <p:spPr>
          <a:xfrm>
            <a:off x="3175306" y="2161228"/>
            <a:ext cx="8653500" cy="6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RNC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Información</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Oportuna</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Tendencias</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y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Evaluación</a:t>
            </a:r>
            <a:endParaRPr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endParaRPr>
          </a:p>
        </p:txBody>
      </p:sp>
      <p:sp>
        <p:nvSpPr>
          <p:cNvPr id="492" name="Google Shape;492;p29"/>
          <p:cNvSpPr txBox="1"/>
          <p:nvPr/>
        </p:nvSpPr>
        <p:spPr>
          <a:xfrm>
            <a:off x="3175306" y="3865297"/>
            <a:ext cx="9050700" cy="5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dirty="0">
                <a:effectLst>
                  <a:outerShdw blurRad="38100" dist="38100" dir="2700000" algn="tl">
                    <a:srgbClr val="000000">
                      <a:alpha val="43137"/>
                    </a:srgbClr>
                  </a:outerShdw>
                </a:effectLst>
                <a:latin typeface="+mn-lt"/>
                <a:ea typeface="Montserrat"/>
                <a:cs typeface="Montserrat"/>
                <a:sym typeface="Montserrat"/>
              </a:rPr>
              <a:t>Enigma </a:t>
            </a:r>
            <a:r>
              <a:rPr lang="en-US" sz="2400" dirty="0" err="1">
                <a:effectLst>
                  <a:outerShdw blurRad="38100" dist="38100" dir="2700000" algn="tl">
                    <a:srgbClr val="000000">
                      <a:alpha val="43137"/>
                    </a:srgbClr>
                  </a:outerShdw>
                </a:effectLst>
                <a:latin typeface="+mn-lt"/>
                <a:ea typeface="Montserrat"/>
                <a:cs typeface="Montserrat"/>
                <a:sym typeface="Montserrat"/>
              </a:rPr>
              <a:t>su</a:t>
            </a:r>
            <a:r>
              <a:rPr lang="en-US" sz="2400" dirty="0">
                <a:effectLst>
                  <a:outerShdw blurRad="38100" dist="38100" dir="2700000" algn="tl">
                    <a:srgbClr val="000000">
                      <a:alpha val="43137"/>
                    </a:srgbClr>
                  </a:outerShdw>
                </a:effectLst>
                <a:latin typeface="+mn-lt"/>
                <a:ea typeface="Montserrat"/>
                <a:cs typeface="Montserrat"/>
                <a:sym typeface="Montserrat"/>
              </a:rPr>
              <a:t> </a:t>
            </a:r>
            <a:r>
              <a:rPr lang="en-US" sz="2400" dirty="0" err="1">
                <a:effectLst>
                  <a:outerShdw blurRad="38100" dist="38100" dir="2700000" algn="tl">
                    <a:srgbClr val="000000">
                      <a:alpha val="43137"/>
                    </a:srgbClr>
                  </a:outerShdw>
                </a:effectLst>
                <a:latin typeface="+mn-lt"/>
                <a:ea typeface="Montserrat"/>
                <a:cs typeface="Montserrat"/>
                <a:sym typeface="Montserrat"/>
              </a:rPr>
              <a:t>E</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pidemiología</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Méx</a:t>
            </a:r>
            <a:r>
              <a:rPr lang="en-US" sz="2400" dirty="0">
                <a:effectLst>
                  <a:outerShdw blurRad="38100" dist="38100" dir="2700000" algn="tl">
                    <a:srgbClr val="000000">
                      <a:alpha val="43137"/>
                    </a:srgbClr>
                  </a:outerShdw>
                </a:effectLst>
                <a:latin typeface="+mn-lt"/>
                <a:ea typeface="Montserrat"/>
                <a:cs typeface="Montserrat"/>
                <a:sym typeface="Montserrat"/>
              </a:rPr>
              <a:t>, Tabaco, </a:t>
            </a:r>
            <a:r>
              <a:rPr lang="en-US" sz="2400" dirty="0" err="1">
                <a:effectLst>
                  <a:outerShdw blurRad="38100" dist="38100" dir="2700000" algn="tl">
                    <a:srgbClr val="000000">
                      <a:alpha val="43137"/>
                    </a:srgbClr>
                  </a:outerShdw>
                </a:effectLst>
                <a:latin typeface="+mn-lt"/>
                <a:ea typeface="Montserrat"/>
                <a:cs typeface="Montserrat"/>
                <a:sym typeface="Montserrat"/>
              </a:rPr>
              <a:t>Humo</a:t>
            </a:r>
            <a:r>
              <a:rPr lang="en-US" sz="2400" dirty="0">
                <a:effectLst>
                  <a:outerShdw blurRad="38100" dist="38100" dir="2700000" algn="tl">
                    <a:srgbClr val="000000">
                      <a:alpha val="43137"/>
                    </a:srgbClr>
                  </a:outerShdw>
                </a:effectLst>
                <a:latin typeface="+mn-lt"/>
                <a:ea typeface="Montserrat"/>
                <a:cs typeface="Montserrat"/>
                <a:sym typeface="Montserrat"/>
              </a:rPr>
              <a:t> de </a:t>
            </a:r>
            <a:r>
              <a:rPr lang="en-US" sz="2400" dirty="0" err="1">
                <a:effectLst>
                  <a:outerShdw blurRad="38100" dist="38100" dir="2700000" algn="tl">
                    <a:srgbClr val="000000">
                      <a:alpha val="43137"/>
                    </a:srgbClr>
                  </a:outerShdw>
                </a:effectLst>
                <a:latin typeface="+mn-lt"/>
                <a:ea typeface="Montserrat"/>
                <a:cs typeface="Montserrat"/>
                <a:sym typeface="Montserrat"/>
              </a:rPr>
              <a:t>Leña</a:t>
            </a:r>
            <a:r>
              <a:rPr lang="en-US" sz="2400" dirty="0">
                <a:effectLst>
                  <a:outerShdw blurRad="38100" dist="38100" dir="2700000" algn="tl">
                    <a:srgbClr val="000000">
                      <a:alpha val="43137"/>
                    </a:srgbClr>
                  </a:outerShdw>
                </a:effectLst>
                <a:latin typeface="+mn-lt"/>
                <a:ea typeface="Montserrat"/>
                <a:cs typeface="Montserrat"/>
                <a:sym typeface="Montserrat"/>
              </a:rPr>
              <a:t>, </a:t>
            </a:r>
            <a:r>
              <a:rPr lang="en-US" sz="2400" dirty="0" err="1">
                <a:effectLst>
                  <a:outerShdw blurRad="38100" dist="38100" dir="2700000" algn="tl">
                    <a:srgbClr val="000000">
                      <a:alpha val="43137"/>
                    </a:srgbClr>
                  </a:outerShdw>
                </a:effectLst>
                <a:latin typeface="+mn-lt"/>
                <a:ea typeface="Montserrat"/>
                <a:cs typeface="Montserrat"/>
                <a:sym typeface="Montserrat"/>
              </a:rPr>
              <a:t>Genética</a:t>
            </a:r>
            <a:endParaRPr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endParaRPr>
          </a:p>
        </p:txBody>
      </p:sp>
      <p:sp>
        <p:nvSpPr>
          <p:cNvPr id="493" name="Google Shape;493;p29"/>
          <p:cNvSpPr txBox="1"/>
          <p:nvPr/>
        </p:nvSpPr>
        <p:spPr>
          <a:xfrm>
            <a:off x="3175306" y="4672148"/>
            <a:ext cx="8783700" cy="5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Diagnóstico</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Temprano</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(DOC)…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Política</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mn-lt"/>
                <a:ea typeface="Montserrat"/>
                <a:cs typeface="Montserrat"/>
                <a:sym typeface="Montserrat"/>
              </a:rPr>
              <a:t>Pública</a:t>
            </a:r>
            <a:r>
              <a:rPr lang="en-US"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rPr>
              <a:t> del Estado</a:t>
            </a:r>
            <a:endParaRPr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endParaRPr>
          </a:p>
        </p:txBody>
      </p:sp>
      <p:sp>
        <p:nvSpPr>
          <p:cNvPr id="494" name="Google Shape;494;p29"/>
          <p:cNvSpPr txBox="1"/>
          <p:nvPr/>
        </p:nvSpPr>
        <p:spPr>
          <a:xfrm>
            <a:off x="3175297" y="5508516"/>
            <a:ext cx="8543100" cy="5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Capacitación</a:t>
            </a:r>
            <a:r>
              <a:rPr lang="en-US" sz="2400" b="0"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 </a:t>
            </a:r>
            <a:r>
              <a:rPr lang="en-US" sz="2400" dirty="0">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Wingdings" pitchFamily="2" charset="2"/>
              </a:rPr>
              <a:t></a:t>
            </a:r>
            <a:r>
              <a:rPr lang="en-US" sz="2400" dirty="0">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Pensar</a:t>
            </a:r>
            <a:r>
              <a:rPr lang="en-US" sz="2400" b="0"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en</a:t>
            </a:r>
            <a:r>
              <a:rPr lang="en-US" sz="2400" b="0"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 </a:t>
            </a:r>
            <a:r>
              <a:rPr lang="en-US" sz="2400" b="0" i="0" u="none" strike="noStrike" cap="none" dirty="0" err="1">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Cáncer</a:t>
            </a:r>
            <a:r>
              <a:rPr lang="en-US" sz="2400" b="0"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 de </a:t>
            </a:r>
            <a:r>
              <a:rPr lang="en-US" sz="2400" b="0" i="0" u="none" strike="noStrike" cap="none" dirty="0" err="1">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rPr>
              <a:t>Pulmón</a:t>
            </a:r>
            <a:endParaRPr sz="2400" b="0"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Montserrat"/>
              <a:cs typeface="Arial" panose="020B0604020202020204" pitchFamily="34" charset="0"/>
              <a:sym typeface="Montserrat"/>
            </a:endParaRPr>
          </a:p>
        </p:txBody>
      </p:sp>
      <p:sp>
        <p:nvSpPr>
          <p:cNvPr id="495" name="Google Shape;495;p29"/>
          <p:cNvSpPr txBox="1"/>
          <p:nvPr/>
        </p:nvSpPr>
        <p:spPr>
          <a:xfrm>
            <a:off x="3175306" y="3034583"/>
            <a:ext cx="8543100" cy="51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dirty="0" err="1">
                <a:effectLst>
                  <a:outerShdw blurRad="38100" dist="38100" dir="2700000" algn="tl">
                    <a:srgbClr val="000000">
                      <a:alpha val="43137"/>
                    </a:srgbClr>
                  </a:outerShdw>
                </a:effectLst>
                <a:latin typeface="+mn-lt"/>
                <a:ea typeface="Montserrat"/>
                <a:cs typeface="Montserrat"/>
                <a:sym typeface="Montserrat"/>
              </a:rPr>
              <a:t>Altísimo</a:t>
            </a:r>
            <a:r>
              <a:rPr lang="en-US" sz="2400" dirty="0">
                <a:effectLst>
                  <a:outerShdw blurRad="38100" dist="38100" dir="2700000" algn="tl">
                    <a:srgbClr val="000000">
                      <a:alpha val="43137"/>
                    </a:srgbClr>
                  </a:outerShdw>
                </a:effectLst>
                <a:latin typeface="+mn-lt"/>
                <a:ea typeface="Montserrat"/>
                <a:cs typeface="Montserrat"/>
                <a:sym typeface="Montserrat"/>
              </a:rPr>
              <a:t> </a:t>
            </a:r>
            <a:r>
              <a:rPr lang="en-US" sz="2400" dirty="0" err="1">
                <a:effectLst>
                  <a:outerShdw blurRad="38100" dist="38100" dir="2700000" algn="tl">
                    <a:srgbClr val="000000">
                      <a:alpha val="43137"/>
                    </a:srgbClr>
                  </a:outerShdw>
                </a:effectLst>
                <a:latin typeface="+mn-lt"/>
                <a:ea typeface="Montserrat"/>
                <a:cs typeface="Montserrat"/>
                <a:sym typeface="Montserrat"/>
              </a:rPr>
              <a:t>Costo</a:t>
            </a:r>
            <a:r>
              <a:rPr lang="en-US" sz="2400" dirty="0">
                <a:effectLst>
                  <a:outerShdw blurRad="38100" dist="38100" dir="2700000" algn="tl">
                    <a:srgbClr val="000000">
                      <a:alpha val="43137"/>
                    </a:srgbClr>
                  </a:outerShdw>
                </a:effectLst>
                <a:latin typeface="+mn-lt"/>
                <a:ea typeface="Montserrat"/>
                <a:cs typeface="Montserrat"/>
                <a:sym typeface="Montserrat"/>
              </a:rPr>
              <a:t> -DX (</a:t>
            </a:r>
            <a:r>
              <a:rPr lang="en-US" sz="2400" dirty="0" err="1">
                <a:effectLst>
                  <a:outerShdw blurRad="38100" dist="38100" dir="2700000" algn="tl">
                    <a:srgbClr val="000000">
                      <a:alpha val="43137"/>
                    </a:srgbClr>
                  </a:outerShdw>
                </a:effectLst>
                <a:latin typeface="+mn-lt"/>
                <a:ea typeface="Montserrat"/>
                <a:cs typeface="Montserrat"/>
                <a:sym typeface="Montserrat"/>
              </a:rPr>
              <a:t>tardío</a:t>
            </a:r>
            <a:r>
              <a:rPr lang="en-US" sz="2400" dirty="0">
                <a:effectLst>
                  <a:outerShdw blurRad="38100" dist="38100" dir="2700000" algn="tl">
                    <a:srgbClr val="000000">
                      <a:alpha val="43137"/>
                    </a:srgbClr>
                  </a:outerShdw>
                </a:effectLst>
                <a:latin typeface="+mn-lt"/>
                <a:ea typeface="Montserrat"/>
                <a:cs typeface="Montserrat"/>
                <a:sym typeface="Montserrat"/>
              </a:rPr>
              <a:t>)  y TX (</a:t>
            </a:r>
            <a:r>
              <a:rPr lang="en-US" sz="2400" dirty="0" err="1">
                <a:effectLst>
                  <a:outerShdw blurRad="38100" dist="38100" dir="2700000" algn="tl">
                    <a:srgbClr val="000000">
                      <a:alpha val="43137"/>
                    </a:srgbClr>
                  </a:outerShdw>
                </a:effectLst>
                <a:latin typeface="+mn-lt"/>
                <a:ea typeface="Montserrat"/>
                <a:cs typeface="Montserrat"/>
                <a:sym typeface="Montserrat"/>
              </a:rPr>
              <a:t>poco</a:t>
            </a:r>
            <a:r>
              <a:rPr lang="en-US" sz="2400" dirty="0">
                <a:effectLst>
                  <a:outerShdw blurRad="38100" dist="38100" dir="2700000" algn="tl">
                    <a:srgbClr val="000000">
                      <a:alpha val="43137"/>
                    </a:srgbClr>
                  </a:outerShdw>
                </a:effectLst>
                <a:latin typeface="+mn-lt"/>
                <a:ea typeface="Montserrat"/>
                <a:cs typeface="Montserrat"/>
                <a:sym typeface="Montserrat"/>
              </a:rPr>
              <a:t> </a:t>
            </a:r>
            <a:r>
              <a:rPr lang="en-US" sz="2400" dirty="0" err="1">
                <a:effectLst>
                  <a:outerShdw blurRad="38100" dist="38100" dir="2700000" algn="tl">
                    <a:srgbClr val="000000">
                      <a:alpha val="43137"/>
                    </a:srgbClr>
                  </a:outerShdw>
                </a:effectLst>
                <a:latin typeface="+mn-lt"/>
                <a:ea typeface="Montserrat"/>
                <a:cs typeface="Montserrat"/>
                <a:sym typeface="Montserrat"/>
              </a:rPr>
              <a:t>acceso</a:t>
            </a:r>
            <a:r>
              <a:rPr lang="en-US" sz="2400" dirty="0">
                <a:effectLst>
                  <a:outerShdw blurRad="38100" dist="38100" dir="2700000" algn="tl">
                    <a:srgbClr val="000000">
                      <a:alpha val="43137"/>
                    </a:srgbClr>
                  </a:outerShdw>
                </a:effectLst>
                <a:latin typeface="+mn-lt"/>
                <a:ea typeface="Montserrat"/>
                <a:cs typeface="Montserrat"/>
                <a:sym typeface="Montserrat"/>
              </a:rPr>
              <a:t>)</a:t>
            </a:r>
            <a:endParaRPr sz="2400" b="0" i="0" u="none" strike="noStrike" cap="none" dirty="0">
              <a:solidFill>
                <a:srgbClr val="000000"/>
              </a:solidFill>
              <a:effectLst>
                <a:outerShdw blurRad="38100" dist="38100" dir="2700000" algn="tl">
                  <a:srgbClr val="000000">
                    <a:alpha val="43137"/>
                  </a:srgbClr>
                </a:outerShdw>
              </a:effectLst>
              <a:latin typeface="+mn-lt"/>
              <a:ea typeface="Montserrat"/>
              <a:cs typeface="Montserrat"/>
              <a:sym typeface="Montserrat"/>
            </a:endParaRPr>
          </a:p>
        </p:txBody>
      </p:sp>
      <p:pic>
        <p:nvPicPr>
          <p:cNvPr id="496" name="Google Shape;496;p29"/>
          <p:cNvPicPr preferRelativeResize="0"/>
          <p:nvPr/>
        </p:nvPicPr>
        <p:blipFill rotWithShape="1">
          <a:blip r:embed="rId3">
            <a:alphaModFix/>
          </a:blip>
          <a:srcRect/>
          <a:stretch/>
        </p:blipFill>
        <p:spPr>
          <a:xfrm>
            <a:off x="201690" y="5934676"/>
            <a:ext cx="1819575" cy="766019"/>
          </a:xfrm>
          <a:prstGeom prst="rect">
            <a:avLst/>
          </a:prstGeom>
          <a:noFill/>
          <a:ln>
            <a:noFill/>
          </a:ln>
        </p:spPr>
      </p:pic>
      <p:pic>
        <p:nvPicPr>
          <p:cNvPr id="497" name="Google Shape;497;p29"/>
          <p:cNvPicPr preferRelativeResize="0"/>
          <p:nvPr/>
        </p:nvPicPr>
        <p:blipFill>
          <a:blip r:embed="rId4">
            <a:alphaModFix/>
          </a:blip>
          <a:stretch>
            <a:fillRect/>
          </a:stretch>
        </p:blipFill>
        <p:spPr>
          <a:xfrm>
            <a:off x="2245647" y="1286216"/>
            <a:ext cx="667450" cy="478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8331" y="0"/>
            <a:ext cx="6544492" cy="6858000"/>
          </a:xfrm>
          <a:prstGeom prst="rect">
            <a:avLst/>
          </a:prstGeom>
        </p:spPr>
      </p:pic>
    </p:spTree>
    <p:extLst>
      <p:ext uri="{BB962C8B-B14F-4D97-AF65-F5344CB8AC3E}">
        <p14:creationId xmlns:p14="http://schemas.microsoft.com/office/powerpoint/2010/main" val="82603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6C961A2-0E62-4D85-84A4-27B43FF35346}"/>
              </a:ext>
            </a:extLst>
          </p:cNvPr>
          <p:cNvSpPr>
            <a:spLocks noGrp="1"/>
          </p:cNvSpPr>
          <p:nvPr>
            <p:ph type="body" sz="quarter" idx="11"/>
          </p:nvPr>
        </p:nvSpPr>
        <p:spPr/>
        <p:txBody>
          <a:bodyPr/>
          <a:lstStyle/>
          <a:p>
            <a:pPr marL="0" indent="0">
              <a:buNone/>
            </a:pPr>
            <a:r>
              <a:rPr lang="es-MX" dirty="0"/>
              <a:t>GRACIAS!</a:t>
            </a:r>
          </a:p>
        </p:txBody>
      </p:sp>
      <p:pic>
        <p:nvPicPr>
          <p:cNvPr id="4" name="Picture 3">
            <a:extLst>
              <a:ext uri="{FF2B5EF4-FFF2-40B4-BE49-F238E27FC236}">
                <a16:creationId xmlns:a16="http://schemas.microsoft.com/office/drawing/2014/main" id="{0DDBF3B1-5DDF-D34B-A4E5-1C5083B0AC0C}"/>
              </a:ext>
            </a:extLst>
          </p:cNvPr>
          <p:cNvPicPr>
            <a:picLocks noChangeAspect="1"/>
          </p:cNvPicPr>
          <p:nvPr/>
        </p:nvPicPr>
        <p:blipFill>
          <a:blip r:embed="rId2"/>
          <a:stretch>
            <a:fillRect/>
          </a:stretch>
        </p:blipFill>
        <p:spPr>
          <a:xfrm>
            <a:off x="267623" y="794482"/>
            <a:ext cx="4164677" cy="3120908"/>
          </a:xfrm>
          <a:prstGeom prst="rect">
            <a:avLst/>
          </a:prstGeom>
        </p:spPr>
      </p:pic>
      <p:sp>
        <p:nvSpPr>
          <p:cNvPr id="9" name="Rectángulo 8">
            <a:extLst>
              <a:ext uri="{FF2B5EF4-FFF2-40B4-BE49-F238E27FC236}">
                <a16:creationId xmlns:a16="http://schemas.microsoft.com/office/drawing/2014/main" id="{FA11F475-F8BE-8645-B342-706149C231FF}"/>
              </a:ext>
            </a:extLst>
          </p:cNvPr>
          <p:cNvSpPr/>
          <p:nvPr/>
        </p:nvSpPr>
        <p:spPr>
          <a:xfrm>
            <a:off x="6096000" y="861646"/>
            <a:ext cx="2793023" cy="4484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96777CE8-0D1C-9E42-AFAE-01A78F44553B}"/>
              </a:ext>
            </a:extLst>
          </p:cNvPr>
          <p:cNvSpPr/>
          <p:nvPr/>
        </p:nvSpPr>
        <p:spPr>
          <a:xfrm>
            <a:off x="6096000" y="1925515"/>
            <a:ext cx="2793023" cy="430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2A5C46F8-0163-AC42-9BA2-91F0F43CBD79}"/>
              </a:ext>
            </a:extLst>
          </p:cNvPr>
          <p:cNvSpPr txBox="1"/>
          <p:nvPr/>
        </p:nvSpPr>
        <p:spPr>
          <a:xfrm>
            <a:off x="6096000" y="861646"/>
            <a:ext cx="2793023" cy="307777"/>
          </a:xfrm>
          <a:prstGeom prst="rect">
            <a:avLst/>
          </a:prstGeom>
          <a:noFill/>
        </p:spPr>
        <p:txBody>
          <a:bodyPr wrap="square" rtlCol="0">
            <a:spAutoFit/>
          </a:bodyPr>
          <a:lstStyle/>
          <a:p>
            <a:r>
              <a:rPr lang="es-MX" dirty="0"/>
              <a:t>NUESTRA PAGINA WEB:</a:t>
            </a:r>
          </a:p>
        </p:txBody>
      </p:sp>
      <p:sp>
        <p:nvSpPr>
          <p:cNvPr id="12" name="CuadroTexto 11">
            <a:extLst>
              <a:ext uri="{FF2B5EF4-FFF2-40B4-BE49-F238E27FC236}">
                <a16:creationId xmlns:a16="http://schemas.microsoft.com/office/drawing/2014/main" id="{C61D8CA8-8575-274C-AED0-21514BB927F8}"/>
              </a:ext>
            </a:extLst>
          </p:cNvPr>
          <p:cNvSpPr txBox="1"/>
          <p:nvPr/>
        </p:nvSpPr>
        <p:spPr>
          <a:xfrm>
            <a:off x="6096000" y="1943100"/>
            <a:ext cx="2951285" cy="307777"/>
          </a:xfrm>
          <a:prstGeom prst="rect">
            <a:avLst/>
          </a:prstGeom>
          <a:noFill/>
        </p:spPr>
        <p:txBody>
          <a:bodyPr wrap="square" rtlCol="0">
            <a:spAutoFit/>
          </a:bodyPr>
          <a:lstStyle/>
          <a:p>
            <a:r>
              <a:rPr lang="es-MX" dirty="0"/>
              <a:t>NUESTRAS REDES SOCIALES:</a:t>
            </a:r>
          </a:p>
        </p:txBody>
      </p:sp>
    </p:spTree>
    <p:extLst>
      <p:ext uri="{BB962C8B-B14F-4D97-AF65-F5344CB8AC3E}">
        <p14:creationId xmlns:p14="http://schemas.microsoft.com/office/powerpoint/2010/main" val="367214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B543AE-2633-490B-99E0-D55124D2278D}"/>
              </a:ext>
            </a:extLst>
          </p:cNvPr>
          <p:cNvSpPr>
            <a:spLocks noGrp="1"/>
          </p:cNvSpPr>
          <p:nvPr>
            <p:ph type="title"/>
          </p:nvPr>
        </p:nvSpPr>
        <p:spPr/>
        <p:txBody>
          <a:bodyPr/>
          <a:lstStyle/>
          <a:p>
            <a:endParaRPr lang="es-MX"/>
          </a:p>
        </p:txBody>
      </p:sp>
      <p:sp>
        <p:nvSpPr>
          <p:cNvPr id="4" name="Marcador de contenido 3">
            <a:extLst>
              <a:ext uri="{FF2B5EF4-FFF2-40B4-BE49-F238E27FC236}">
                <a16:creationId xmlns:a16="http://schemas.microsoft.com/office/drawing/2014/main" id="{E728479F-BE30-4C03-A4B0-4D9B24C4F806}"/>
              </a:ext>
            </a:extLst>
          </p:cNvPr>
          <p:cNvSpPr>
            <a:spLocks noGrp="1"/>
          </p:cNvSpPr>
          <p:nvPr>
            <p:ph idx="13"/>
          </p:nvPr>
        </p:nvSpPr>
        <p:spPr/>
        <p:txBody>
          <a:bodyPr>
            <a:normAutofit fontScale="92500" lnSpcReduction="20000"/>
          </a:bodyPr>
          <a:lstStyle/>
          <a:p>
            <a:endParaRPr lang="es-MX"/>
          </a:p>
        </p:txBody>
      </p:sp>
      <p:pic>
        <p:nvPicPr>
          <p:cNvPr id="2050" name="Picture 2" descr="Resultado de imagen para logo instituto de salud y bienestar mexico">
            <a:extLst>
              <a:ext uri="{FF2B5EF4-FFF2-40B4-BE49-F238E27FC236}">
                <a16:creationId xmlns:a16="http://schemas.microsoft.com/office/drawing/2014/main" id="{15C6367A-27BD-4D24-9156-8F4EFF575B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159" y="2444457"/>
            <a:ext cx="5246841" cy="250234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C5AC259-1123-4384-80EE-0D4D0C3735AC}"/>
              </a:ext>
            </a:extLst>
          </p:cNvPr>
          <p:cNvSpPr txBox="1"/>
          <p:nvPr/>
        </p:nvSpPr>
        <p:spPr>
          <a:xfrm>
            <a:off x="7084380" y="3009787"/>
            <a:ext cx="3057247" cy="1754326"/>
          </a:xfrm>
          <a:prstGeom prst="rect">
            <a:avLst/>
          </a:prstGeom>
          <a:noFill/>
        </p:spPr>
        <p:txBody>
          <a:bodyPr wrap="none" rtlCol="0">
            <a:spAutoFit/>
          </a:bodyPr>
          <a:lstStyle/>
          <a:p>
            <a:r>
              <a:rPr lang="es-MX" sz="1800" dirty="0">
                <a:solidFill>
                  <a:srgbClr val="002060"/>
                </a:solidFill>
                <a:effectLst>
                  <a:outerShdw blurRad="38100" dist="38100" dir="2700000" algn="tl">
                    <a:srgbClr val="000000">
                      <a:alpha val="43137"/>
                    </a:srgbClr>
                  </a:outerShdw>
                </a:effectLst>
              </a:rPr>
              <a:t>Acceso a Servicios Médicos</a:t>
            </a:r>
          </a:p>
          <a:p>
            <a:r>
              <a:rPr lang="es-MX" sz="1800" dirty="0">
                <a:solidFill>
                  <a:srgbClr val="002060"/>
                </a:solidFill>
                <a:effectLst>
                  <a:outerShdw blurRad="38100" dist="38100" dir="2700000" algn="tl">
                    <a:srgbClr val="000000">
                      <a:alpha val="43137"/>
                    </a:srgbClr>
                  </a:outerShdw>
                </a:effectLst>
              </a:rPr>
              <a:t>Catálogo Insumos Salud</a:t>
            </a:r>
          </a:p>
          <a:p>
            <a:r>
              <a:rPr lang="es-MX" sz="1800" dirty="0">
                <a:solidFill>
                  <a:srgbClr val="002060"/>
                </a:solidFill>
                <a:effectLst>
                  <a:outerShdw blurRad="38100" dist="38100" dir="2700000" algn="tl">
                    <a:srgbClr val="000000">
                      <a:alpha val="43137"/>
                    </a:srgbClr>
                  </a:outerShdw>
                </a:effectLst>
              </a:rPr>
              <a:t>Gastos Catastróficos</a:t>
            </a:r>
          </a:p>
          <a:p>
            <a:r>
              <a:rPr lang="es-MX" sz="1800" dirty="0">
                <a:solidFill>
                  <a:srgbClr val="002060"/>
                </a:solidFill>
                <a:effectLst>
                  <a:outerShdw blurRad="38100" dist="38100" dir="2700000" algn="tl">
                    <a:srgbClr val="000000">
                      <a:alpha val="43137"/>
                    </a:srgbClr>
                  </a:outerShdw>
                </a:effectLst>
              </a:rPr>
              <a:t>Licitación Medicamentos</a:t>
            </a:r>
          </a:p>
          <a:p>
            <a:r>
              <a:rPr lang="es-MX" sz="1800" dirty="0">
                <a:solidFill>
                  <a:srgbClr val="002060"/>
                </a:solidFill>
                <a:effectLst>
                  <a:outerShdw blurRad="38100" dist="38100" dir="2700000" algn="tl">
                    <a:srgbClr val="000000">
                      <a:alpha val="43137"/>
                    </a:srgbClr>
                  </a:outerShdw>
                </a:effectLst>
              </a:rPr>
              <a:t>Federalización </a:t>
            </a:r>
            <a:r>
              <a:rPr lang="es-MX" sz="1800" dirty="0" err="1">
                <a:solidFill>
                  <a:srgbClr val="002060"/>
                </a:solidFill>
                <a:effectLst>
                  <a:outerShdw blurRad="38100" dist="38100" dir="2700000" algn="tl">
                    <a:srgbClr val="000000">
                      <a:alpha val="43137"/>
                    </a:srgbClr>
                  </a:outerShdw>
                </a:effectLst>
              </a:rPr>
              <a:t>SSalud</a:t>
            </a:r>
            <a:endParaRPr lang="es-MX" sz="1800" dirty="0">
              <a:solidFill>
                <a:srgbClr val="002060"/>
              </a:solidFill>
              <a:effectLst>
                <a:outerShdw blurRad="38100" dist="38100" dir="2700000" algn="tl">
                  <a:srgbClr val="000000">
                    <a:alpha val="43137"/>
                  </a:srgbClr>
                </a:outerShdw>
              </a:effectLst>
            </a:endParaRPr>
          </a:p>
          <a:p>
            <a:r>
              <a:rPr lang="es-MX" sz="1800" dirty="0">
                <a:solidFill>
                  <a:srgbClr val="002060"/>
                </a:solidFill>
                <a:effectLst>
                  <a:outerShdw blurRad="38100" dist="38100" dir="2700000" algn="tl">
                    <a:srgbClr val="000000">
                      <a:alpha val="43137"/>
                    </a:srgbClr>
                  </a:outerShdw>
                </a:effectLst>
              </a:rPr>
              <a:t>$80 MMP</a:t>
            </a:r>
          </a:p>
        </p:txBody>
      </p:sp>
    </p:spTree>
    <p:extLst>
      <p:ext uri="{BB962C8B-B14F-4D97-AF65-F5344CB8AC3E}">
        <p14:creationId xmlns:p14="http://schemas.microsoft.com/office/powerpoint/2010/main" val="271140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A63CED3-B4A1-9F4A-B4A6-BC357DB8228F}"/>
              </a:ext>
            </a:extLst>
          </p:cNvPr>
          <p:cNvPicPr>
            <a:picLocks noGrp="1" noChangeAspect="1"/>
          </p:cNvPicPr>
          <p:nvPr>
            <p:ph idx="1"/>
          </p:nvPr>
        </p:nvPicPr>
        <p:blipFill>
          <a:blip r:embed="rId2"/>
          <a:stretch>
            <a:fillRect/>
          </a:stretch>
        </p:blipFill>
        <p:spPr>
          <a:xfrm>
            <a:off x="4167446" y="861229"/>
            <a:ext cx="3417808" cy="3417808"/>
          </a:xfrm>
          <a:prstGeom prst="rect">
            <a:avLst/>
          </a:prstGeom>
        </p:spPr>
      </p:pic>
      <p:sp>
        <p:nvSpPr>
          <p:cNvPr id="3" name="Título 2">
            <a:extLst>
              <a:ext uri="{FF2B5EF4-FFF2-40B4-BE49-F238E27FC236}">
                <a16:creationId xmlns:a16="http://schemas.microsoft.com/office/drawing/2014/main" id="{2EF73159-6901-154B-94C4-C73CF8F2DAD5}"/>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369935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3087" y="0"/>
            <a:ext cx="9625826" cy="6858000"/>
          </a:xfrm>
          <a:prstGeom prst="rect">
            <a:avLst/>
          </a:prstGeom>
        </p:spPr>
      </p:pic>
    </p:spTree>
    <p:extLst>
      <p:ext uri="{BB962C8B-B14F-4D97-AF65-F5344CB8AC3E}">
        <p14:creationId xmlns:p14="http://schemas.microsoft.com/office/powerpoint/2010/main" val="69953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645" y="0"/>
            <a:ext cx="10541725" cy="6858000"/>
          </a:xfrm>
          <a:prstGeom prst="rect">
            <a:avLst/>
          </a:prstGeom>
        </p:spPr>
      </p:pic>
    </p:spTree>
    <p:extLst>
      <p:ext uri="{BB962C8B-B14F-4D97-AF65-F5344CB8AC3E}">
        <p14:creationId xmlns:p14="http://schemas.microsoft.com/office/powerpoint/2010/main" val="36772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048" y="0"/>
            <a:ext cx="9592548" cy="6994566"/>
          </a:xfrm>
          <a:prstGeom prst="rect">
            <a:avLst/>
          </a:prstGeom>
        </p:spPr>
      </p:pic>
      <p:sp>
        <p:nvSpPr>
          <p:cNvPr id="3" name="CuadroTexto 2">
            <a:extLst>
              <a:ext uri="{FF2B5EF4-FFF2-40B4-BE49-F238E27FC236}">
                <a16:creationId xmlns:a16="http://schemas.microsoft.com/office/drawing/2014/main" id="{BA46F043-7104-1544-954F-FAC9B57E805C}"/>
              </a:ext>
            </a:extLst>
          </p:cNvPr>
          <p:cNvSpPr txBox="1"/>
          <p:nvPr/>
        </p:nvSpPr>
        <p:spPr>
          <a:xfrm>
            <a:off x="1999800" y="5522023"/>
            <a:ext cx="385042" cy="338554"/>
          </a:xfrm>
          <a:prstGeom prst="rect">
            <a:avLst/>
          </a:prstGeom>
          <a:solidFill>
            <a:schemeClr val="accent1">
              <a:lumMod val="20000"/>
              <a:lumOff val="80000"/>
            </a:schemeClr>
          </a:solidFill>
        </p:spPr>
        <p:txBody>
          <a:bodyPr wrap="none" rtlCol="0">
            <a:spAutoFit/>
          </a:bodyPr>
          <a:lstStyle/>
          <a:p>
            <a:r>
              <a:rPr lang="es-MX" sz="1600" b="1" dirty="0">
                <a:solidFill>
                  <a:srgbClr val="FF0000"/>
                </a:solidFill>
                <a:sym typeface="Wingdings" pitchFamily="2" charset="2"/>
              </a:rPr>
              <a:t></a:t>
            </a:r>
            <a:endParaRPr lang="es-MX" sz="1600" b="1" dirty="0">
              <a:solidFill>
                <a:srgbClr val="FF0000"/>
              </a:solidFill>
            </a:endParaRPr>
          </a:p>
        </p:txBody>
      </p:sp>
    </p:spTree>
    <p:extLst>
      <p:ext uri="{BB962C8B-B14F-4D97-AF65-F5344CB8AC3E}">
        <p14:creationId xmlns:p14="http://schemas.microsoft.com/office/powerpoint/2010/main" val="22665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B66DA6F-6DFF-4716-B222-566F1C6A2B0A}"/>
              </a:ext>
            </a:extLst>
          </p:cNvPr>
          <p:cNvSpPr>
            <a:spLocks noGrp="1"/>
          </p:cNvSpPr>
          <p:nvPr>
            <p:ph type="title"/>
          </p:nvPr>
        </p:nvSpPr>
        <p:spPr>
          <a:xfrm>
            <a:off x="394728" y="6522"/>
            <a:ext cx="4031874" cy="1024399"/>
          </a:xfrm>
        </p:spPr>
        <p:txBody>
          <a:bodyPr>
            <a:normAutofit/>
          </a:bodyPr>
          <a:lstStyle/>
          <a:p>
            <a:pPr algn="ctr"/>
            <a:r>
              <a:rPr lang="es-MX" dirty="0">
                <a:solidFill>
                  <a:schemeClr val="bg1"/>
                </a:solidFill>
              </a:rPr>
              <a:t>Datos Demograficos</a:t>
            </a:r>
          </a:p>
        </p:txBody>
      </p:sp>
      <p:sp>
        <p:nvSpPr>
          <p:cNvPr id="29" name="Marcador de contenido 28">
            <a:extLst>
              <a:ext uri="{FF2B5EF4-FFF2-40B4-BE49-F238E27FC236}">
                <a16:creationId xmlns:a16="http://schemas.microsoft.com/office/drawing/2014/main" id="{0E4975DB-D5F5-436B-915C-CB54FAD5FC3B}"/>
              </a:ext>
            </a:extLst>
          </p:cNvPr>
          <p:cNvSpPr>
            <a:spLocks noGrp="1"/>
          </p:cNvSpPr>
          <p:nvPr>
            <p:ph idx="13"/>
          </p:nvPr>
        </p:nvSpPr>
        <p:spPr/>
        <p:txBody>
          <a:bodyPr>
            <a:normAutofit fontScale="92500" lnSpcReduction="20000"/>
          </a:bodyPr>
          <a:lstStyle/>
          <a:p>
            <a:r>
              <a:rPr lang="es-MX" dirty="0" err="1"/>
              <a:t>Source</a:t>
            </a:r>
            <a:r>
              <a:rPr lang="es-MX" dirty="0"/>
              <a:t>: </a:t>
            </a:r>
            <a:r>
              <a:rPr lang="es-MX" dirty="0" err="1"/>
              <a:t>National</a:t>
            </a:r>
            <a:r>
              <a:rPr lang="es-MX" dirty="0"/>
              <a:t> Population Council (CONAPO), Mexico.</a:t>
            </a:r>
          </a:p>
        </p:txBody>
      </p:sp>
      <p:graphicFrame>
        <p:nvGraphicFramePr>
          <p:cNvPr id="19" name="1 Gráfico">
            <a:extLst>
              <a:ext uri="{FF2B5EF4-FFF2-40B4-BE49-F238E27FC236}">
                <a16:creationId xmlns:a16="http://schemas.microsoft.com/office/drawing/2014/main" id="{60B51713-D0ED-4A20-B9D2-D81902BCADBD}"/>
              </a:ext>
            </a:extLst>
          </p:cNvPr>
          <p:cNvGraphicFramePr>
            <a:graphicFrameLocks/>
          </p:cNvGraphicFramePr>
          <p:nvPr>
            <p:extLst>
              <p:ext uri="{D42A27DB-BD31-4B8C-83A1-F6EECF244321}">
                <p14:modId xmlns:p14="http://schemas.microsoft.com/office/powerpoint/2010/main" val="652462138"/>
              </p:ext>
            </p:extLst>
          </p:nvPr>
        </p:nvGraphicFramePr>
        <p:xfrm>
          <a:off x="5115575" y="83253"/>
          <a:ext cx="7076425" cy="563778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ángulo 19">
            <a:extLst>
              <a:ext uri="{FF2B5EF4-FFF2-40B4-BE49-F238E27FC236}">
                <a16:creationId xmlns:a16="http://schemas.microsoft.com/office/drawing/2014/main" id="{12600390-462F-4F17-99E2-D376FFD0A73A}"/>
              </a:ext>
            </a:extLst>
          </p:cNvPr>
          <p:cNvSpPr/>
          <p:nvPr/>
        </p:nvSpPr>
        <p:spPr>
          <a:xfrm>
            <a:off x="540937" y="3737473"/>
            <a:ext cx="1386917" cy="523220"/>
          </a:xfrm>
          <a:prstGeom prst="rect">
            <a:avLst/>
          </a:prstGeom>
        </p:spPr>
        <p:txBody>
          <a:bodyPr wrap="none">
            <a:spAutoFit/>
          </a:bodyPr>
          <a:lstStyle/>
          <a:p>
            <a:pPr algn="ctr"/>
            <a:r>
              <a:rPr lang="es-MX" sz="1400" b="1" dirty="0">
                <a:solidFill>
                  <a:schemeClr val="bg1"/>
                </a:solidFill>
                <a:latin typeface="Montserrat" panose="00000500000000000000" pitchFamily="2" charset="0"/>
              </a:rPr>
              <a:t>n=61’368,864</a:t>
            </a:r>
          </a:p>
          <a:p>
            <a:pPr algn="ctr"/>
            <a:r>
              <a:rPr lang="es-MX" sz="1400" dirty="0">
                <a:solidFill>
                  <a:schemeClr val="bg1"/>
                </a:solidFill>
                <a:latin typeface="Montserrat" panose="00000500000000000000" pitchFamily="2" charset="0"/>
              </a:rPr>
              <a:t>48.97% </a:t>
            </a:r>
          </a:p>
        </p:txBody>
      </p:sp>
      <p:sp>
        <p:nvSpPr>
          <p:cNvPr id="21" name="Rectángulo 20">
            <a:extLst>
              <a:ext uri="{FF2B5EF4-FFF2-40B4-BE49-F238E27FC236}">
                <a16:creationId xmlns:a16="http://schemas.microsoft.com/office/drawing/2014/main" id="{EB11BD68-51D8-48E5-BE10-9A8ECA4131F3}"/>
              </a:ext>
            </a:extLst>
          </p:cNvPr>
          <p:cNvSpPr/>
          <p:nvPr/>
        </p:nvSpPr>
        <p:spPr>
          <a:xfrm>
            <a:off x="2410666" y="3737473"/>
            <a:ext cx="1444625" cy="523220"/>
          </a:xfrm>
          <a:prstGeom prst="rect">
            <a:avLst/>
          </a:prstGeom>
        </p:spPr>
        <p:txBody>
          <a:bodyPr wrap="none">
            <a:spAutoFit/>
          </a:bodyPr>
          <a:lstStyle/>
          <a:p>
            <a:pPr algn="ctr"/>
            <a:r>
              <a:rPr lang="es-MX" sz="1400" b="1" dirty="0">
                <a:solidFill>
                  <a:schemeClr val="bg1"/>
                </a:solidFill>
                <a:latin typeface="Montserrat" panose="00000500000000000000" pitchFamily="2" charset="0"/>
              </a:rPr>
              <a:t>n= 63’958,933</a:t>
            </a:r>
          </a:p>
          <a:p>
            <a:pPr algn="ctr"/>
            <a:r>
              <a:rPr lang="es-MX" sz="1400" dirty="0">
                <a:solidFill>
                  <a:schemeClr val="bg1"/>
                </a:solidFill>
                <a:latin typeface="Montserrat" panose="00000500000000000000" pitchFamily="2" charset="0"/>
              </a:rPr>
              <a:t>51.03%</a:t>
            </a:r>
          </a:p>
        </p:txBody>
      </p:sp>
      <p:sp>
        <p:nvSpPr>
          <p:cNvPr id="27" name="Rectángulo 26">
            <a:extLst>
              <a:ext uri="{FF2B5EF4-FFF2-40B4-BE49-F238E27FC236}">
                <a16:creationId xmlns:a16="http://schemas.microsoft.com/office/drawing/2014/main" id="{836F2764-919B-4000-BF32-E69AD68B6A40}"/>
              </a:ext>
            </a:extLst>
          </p:cNvPr>
          <p:cNvSpPr/>
          <p:nvPr/>
        </p:nvSpPr>
        <p:spPr>
          <a:xfrm>
            <a:off x="1206651" y="831751"/>
            <a:ext cx="2343911" cy="307777"/>
          </a:xfrm>
          <a:prstGeom prst="rect">
            <a:avLst/>
          </a:prstGeom>
        </p:spPr>
        <p:txBody>
          <a:bodyPr wrap="none">
            <a:spAutoFit/>
          </a:bodyPr>
          <a:lstStyle/>
          <a:p>
            <a:pPr algn="ctr"/>
            <a:r>
              <a:rPr lang="es-MX" b="1" dirty="0">
                <a:solidFill>
                  <a:schemeClr val="bg1"/>
                </a:solidFill>
                <a:latin typeface="Montserrat" panose="00000500000000000000" pitchFamily="2" charset="0"/>
              </a:rPr>
              <a:t>Población Total: 125’327,797</a:t>
            </a:r>
          </a:p>
        </p:txBody>
      </p:sp>
      <p:pic>
        <p:nvPicPr>
          <p:cNvPr id="31" name="Imagen 30">
            <a:extLst>
              <a:ext uri="{FF2B5EF4-FFF2-40B4-BE49-F238E27FC236}">
                <a16:creationId xmlns:a16="http://schemas.microsoft.com/office/drawing/2014/main" id="{E7BBA88D-92E5-4833-B9E4-308CF1CFAB5C}"/>
              </a:ext>
            </a:extLst>
          </p:cNvPr>
          <p:cNvPicPr>
            <a:picLocks noChangeAspect="1"/>
          </p:cNvPicPr>
          <p:nvPr/>
        </p:nvPicPr>
        <p:blipFill>
          <a:blip r:embed="rId4"/>
          <a:stretch>
            <a:fillRect/>
          </a:stretch>
        </p:blipFill>
        <p:spPr>
          <a:xfrm>
            <a:off x="2410666" y="1875404"/>
            <a:ext cx="1607583" cy="1607583"/>
          </a:xfrm>
          <a:prstGeom prst="rect">
            <a:avLst/>
          </a:prstGeom>
        </p:spPr>
      </p:pic>
      <p:pic>
        <p:nvPicPr>
          <p:cNvPr id="33" name="Imagen 32">
            <a:extLst>
              <a:ext uri="{FF2B5EF4-FFF2-40B4-BE49-F238E27FC236}">
                <a16:creationId xmlns:a16="http://schemas.microsoft.com/office/drawing/2014/main" id="{A954C8CB-7D22-4D5E-9653-225A22C97871}"/>
              </a:ext>
            </a:extLst>
          </p:cNvPr>
          <p:cNvPicPr>
            <a:picLocks noChangeAspect="1"/>
          </p:cNvPicPr>
          <p:nvPr/>
        </p:nvPicPr>
        <p:blipFill>
          <a:blip r:embed="rId5"/>
          <a:stretch>
            <a:fillRect/>
          </a:stretch>
        </p:blipFill>
        <p:spPr>
          <a:xfrm>
            <a:off x="555829" y="1827158"/>
            <a:ext cx="1607583" cy="1607583"/>
          </a:xfrm>
          <a:prstGeom prst="rect">
            <a:avLst/>
          </a:prstGeom>
        </p:spPr>
      </p:pic>
    </p:spTree>
    <p:extLst>
      <p:ext uri="{BB962C8B-B14F-4D97-AF65-F5344CB8AC3E}">
        <p14:creationId xmlns:p14="http://schemas.microsoft.com/office/powerpoint/2010/main" val="223136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B66DA6F-6DFF-4716-B222-566F1C6A2B0A}"/>
              </a:ext>
            </a:extLst>
          </p:cNvPr>
          <p:cNvSpPr>
            <a:spLocks noGrp="1"/>
          </p:cNvSpPr>
          <p:nvPr>
            <p:ph type="title"/>
          </p:nvPr>
        </p:nvSpPr>
        <p:spPr/>
        <p:txBody>
          <a:bodyPr/>
          <a:lstStyle/>
          <a:p>
            <a:r>
              <a:rPr lang="es-MX" dirty="0"/>
              <a:t>Cáncer en México</a:t>
            </a:r>
          </a:p>
        </p:txBody>
      </p:sp>
      <p:sp>
        <p:nvSpPr>
          <p:cNvPr id="5" name="Marcador de contenido 4">
            <a:extLst>
              <a:ext uri="{FF2B5EF4-FFF2-40B4-BE49-F238E27FC236}">
                <a16:creationId xmlns:a16="http://schemas.microsoft.com/office/drawing/2014/main" id="{9E80C66C-C678-4C56-BB48-3EA4C8EC00AF}"/>
              </a:ext>
            </a:extLst>
          </p:cNvPr>
          <p:cNvSpPr>
            <a:spLocks noGrp="1"/>
          </p:cNvSpPr>
          <p:nvPr>
            <p:ph idx="13"/>
          </p:nvPr>
        </p:nvSpPr>
        <p:spPr/>
        <p:txBody>
          <a:bodyPr>
            <a:normAutofit fontScale="92500" lnSpcReduction="20000"/>
          </a:bodyPr>
          <a:lstStyle/>
          <a:p>
            <a:r>
              <a:rPr lang="en-US" dirty="0"/>
              <a:t>Source: </a:t>
            </a:r>
            <a:r>
              <a:rPr lang="en-US" dirty="0" err="1"/>
              <a:t>Globocan</a:t>
            </a:r>
            <a:r>
              <a:rPr lang="en-US" dirty="0"/>
              <a:t>, 2018 Factsheets, Mexico.  © International Agency for Cancer Research, 2019.</a:t>
            </a:r>
          </a:p>
        </p:txBody>
      </p:sp>
      <p:pic>
        <p:nvPicPr>
          <p:cNvPr id="3" name="Imagen 2">
            <a:extLst>
              <a:ext uri="{FF2B5EF4-FFF2-40B4-BE49-F238E27FC236}">
                <a16:creationId xmlns:a16="http://schemas.microsoft.com/office/drawing/2014/main" id="{4AD731CF-E0D2-46AD-AEAB-B47FF0999FE6}"/>
              </a:ext>
            </a:extLst>
          </p:cNvPr>
          <p:cNvPicPr>
            <a:picLocks noChangeAspect="1"/>
          </p:cNvPicPr>
          <p:nvPr/>
        </p:nvPicPr>
        <p:blipFill rotWithShape="1">
          <a:blip r:embed="rId3"/>
          <a:srcRect l="593"/>
          <a:stretch/>
        </p:blipFill>
        <p:spPr>
          <a:xfrm>
            <a:off x="0" y="1696171"/>
            <a:ext cx="12192000" cy="4308689"/>
          </a:xfrm>
          <a:prstGeom prst="rect">
            <a:avLst/>
          </a:prstGeom>
        </p:spPr>
      </p:pic>
    </p:spTree>
    <p:extLst>
      <p:ext uri="{BB962C8B-B14F-4D97-AF65-F5344CB8AC3E}">
        <p14:creationId xmlns:p14="http://schemas.microsoft.com/office/powerpoint/2010/main" val="273340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4294967295"/>
          </p:nvPr>
        </p:nvGraphicFramePr>
        <p:xfrm>
          <a:off x="450730" y="734274"/>
          <a:ext cx="7514167" cy="5725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8438794" y="1210505"/>
            <a:ext cx="2111137" cy="14561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a:p>
        </p:txBody>
      </p:sp>
      <p:sp>
        <p:nvSpPr>
          <p:cNvPr id="8" name="CuadroTexto 7"/>
          <p:cNvSpPr txBox="1"/>
          <p:nvPr/>
        </p:nvSpPr>
        <p:spPr>
          <a:xfrm>
            <a:off x="8651929" y="1553870"/>
            <a:ext cx="1684867" cy="769441"/>
          </a:xfrm>
          <a:prstGeom prst="rect">
            <a:avLst/>
          </a:prstGeom>
          <a:noFill/>
        </p:spPr>
        <p:txBody>
          <a:bodyPr wrap="square" rtlCol="0">
            <a:spAutoFit/>
          </a:bodyPr>
          <a:lstStyle/>
          <a:p>
            <a:pPr algn="ctr"/>
            <a:r>
              <a:rPr lang="es-MX" sz="4400" dirty="0">
                <a:solidFill>
                  <a:schemeClr val="bg1"/>
                </a:solidFill>
              </a:rPr>
              <a:t>IACR</a:t>
            </a:r>
          </a:p>
        </p:txBody>
      </p:sp>
      <p:grpSp>
        <p:nvGrpSpPr>
          <p:cNvPr id="10" name="Grupo 9"/>
          <p:cNvGrpSpPr/>
          <p:nvPr/>
        </p:nvGrpSpPr>
        <p:grpSpPr>
          <a:xfrm>
            <a:off x="5272981" y="734273"/>
            <a:ext cx="6782695" cy="1806475"/>
            <a:chOff x="5962557" y="3517764"/>
            <a:chExt cx="6782694" cy="1806475"/>
          </a:xfrm>
        </p:grpSpPr>
        <p:sp>
          <p:nvSpPr>
            <p:cNvPr id="11" name="Rectángulo 10"/>
            <p:cNvSpPr/>
            <p:nvPr/>
          </p:nvSpPr>
          <p:spPr>
            <a:xfrm>
              <a:off x="5962557" y="3517764"/>
              <a:ext cx="1548235" cy="12043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CuadroTexto 11"/>
            <p:cNvSpPr txBox="1"/>
            <p:nvPr/>
          </p:nvSpPr>
          <p:spPr>
            <a:xfrm>
              <a:off x="11197016" y="4119922"/>
              <a:ext cx="1548235" cy="12043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1" tIns="72391" rIns="72391" bIns="72391" numCol="1" spcCol="1270" anchor="ctr" anchorCtr="0">
              <a:noAutofit/>
            </a:bodyPr>
            <a:lstStyle/>
            <a:p>
              <a:pPr marL="114297" lvl="1" indent="-114297" algn="ctr" defTabSz="666734">
                <a:lnSpc>
                  <a:spcPct val="90000"/>
                </a:lnSpc>
                <a:spcBef>
                  <a:spcPct val="0"/>
                </a:spcBef>
                <a:spcAft>
                  <a:spcPct val="15000"/>
                </a:spcAft>
                <a:buFontTx/>
                <a:buChar char="••"/>
              </a:pPr>
              <a:r>
                <a:rPr lang="es-MX" sz="1500" dirty="0">
                  <a:solidFill>
                    <a:schemeClr val="bg1"/>
                  </a:solidFill>
                </a:rPr>
                <a:t>Asociación Internacional de Registros del Cáncer</a:t>
              </a:r>
              <a:endParaRPr lang="es-ES" sz="1500" dirty="0">
                <a:solidFill>
                  <a:schemeClr val="bg1"/>
                </a:solidFill>
              </a:endParaRPr>
            </a:p>
          </p:txBody>
        </p:sp>
      </p:grpSp>
      <p:pic>
        <p:nvPicPr>
          <p:cNvPr id="3074" name="Picture 2" descr="Resultado de imagen para arrows 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6769146">
            <a:off x="8385865" y="3079090"/>
            <a:ext cx="1343527" cy="91135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Resultado de imagen para arrows 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3397821">
            <a:off x="9906207" y="3053431"/>
            <a:ext cx="1343527" cy="91135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p:cNvSpPr/>
          <p:nvPr/>
        </p:nvSpPr>
        <p:spPr>
          <a:xfrm>
            <a:off x="8246957" y="4295407"/>
            <a:ext cx="1621339" cy="79011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17" name="Rectángulo 16"/>
          <p:cNvSpPr/>
          <p:nvPr/>
        </p:nvSpPr>
        <p:spPr>
          <a:xfrm>
            <a:off x="10336795" y="4295407"/>
            <a:ext cx="1621339" cy="7901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16" name="CuadroTexto 15"/>
          <p:cNvSpPr txBox="1"/>
          <p:nvPr/>
        </p:nvSpPr>
        <p:spPr>
          <a:xfrm>
            <a:off x="8246957" y="4523437"/>
            <a:ext cx="1621339" cy="307777"/>
          </a:xfrm>
          <a:prstGeom prst="rect">
            <a:avLst/>
          </a:prstGeom>
          <a:noFill/>
        </p:spPr>
        <p:txBody>
          <a:bodyPr wrap="square" rtlCol="0">
            <a:spAutoFit/>
          </a:bodyPr>
          <a:lstStyle/>
          <a:p>
            <a:pPr algn="ctr"/>
            <a:r>
              <a:rPr lang="es-MX" b="1" dirty="0" err="1">
                <a:solidFill>
                  <a:srgbClr val="002060"/>
                </a:solidFill>
              </a:rPr>
              <a:t>GloboCAN</a:t>
            </a:r>
            <a:endParaRPr lang="es-MX" b="1" dirty="0">
              <a:solidFill>
                <a:srgbClr val="002060"/>
              </a:solidFill>
            </a:endParaRPr>
          </a:p>
        </p:txBody>
      </p:sp>
      <p:sp>
        <p:nvSpPr>
          <p:cNvPr id="19" name="CuadroTexto 18"/>
          <p:cNvSpPr txBox="1"/>
          <p:nvPr/>
        </p:nvSpPr>
        <p:spPr>
          <a:xfrm>
            <a:off x="10336795" y="4527602"/>
            <a:ext cx="1621339" cy="307777"/>
          </a:xfrm>
          <a:prstGeom prst="rect">
            <a:avLst/>
          </a:prstGeom>
          <a:noFill/>
        </p:spPr>
        <p:txBody>
          <a:bodyPr wrap="square" rtlCol="0">
            <a:spAutoFit/>
          </a:bodyPr>
          <a:lstStyle/>
          <a:p>
            <a:pPr algn="ctr"/>
            <a:r>
              <a:rPr lang="es-MX" b="1" dirty="0">
                <a:solidFill>
                  <a:schemeClr val="tx1"/>
                </a:solidFill>
              </a:rPr>
              <a:t>CI-5</a:t>
            </a:r>
          </a:p>
        </p:txBody>
      </p:sp>
      <p:pic>
        <p:nvPicPr>
          <p:cNvPr id="18" name="Google Shape;260;p7">
            <a:extLst>
              <a:ext uri="{FF2B5EF4-FFF2-40B4-BE49-F238E27FC236}">
                <a16:creationId xmlns:a16="http://schemas.microsoft.com/office/drawing/2014/main" id="{E1BAC427-6FA0-DB46-9E4E-C926FC846922}"/>
              </a:ext>
            </a:extLst>
          </p:cNvPr>
          <p:cNvPicPr preferRelativeResize="0"/>
          <p:nvPr/>
        </p:nvPicPr>
        <p:blipFill rotWithShape="1">
          <a:blip r:embed="rId8">
            <a:alphaModFix/>
          </a:blip>
          <a:srcRect/>
          <a:stretch/>
        </p:blipFill>
        <p:spPr>
          <a:xfrm>
            <a:off x="6096000" y="74576"/>
            <a:ext cx="3130359" cy="933880"/>
          </a:xfrm>
          <a:prstGeom prst="rect">
            <a:avLst/>
          </a:prstGeom>
          <a:noFill/>
          <a:ln>
            <a:noFill/>
          </a:ln>
        </p:spPr>
      </p:pic>
    </p:spTree>
    <p:extLst>
      <p:ext uri="{BB962C8B-B14F-4D97-AF65-F5344CB8AC3E}">
        <p14:creationId xmlns:p14="http://schemas.microsoft.com/office/powerpoint/2010/main" val="285218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B1FD1133-4032-4AB2-ADC5-11C965529001}"/>
              </a:ext>
            </a:extLst>
          </p:cNvPr>
          <p:cNvSpPr>
            <a:spLocks noGrp="1"/>
          </p:cNvSpPr>
          <p:nvPr>
            <p:ph idx="13"/>
          </p:nvPr>
        </p:nvSpPr>
        <p:spPr>
          <a:xfrm>
            <a:off x="2173357" y="6585791"/>
            <a:ext cx="10018643" cy="281127"/>
          </a:xfrm>
        </p:spPr>
        <p:txBody>
          <a:bodyPr>
            <a:normAutofit fontScale="62500" lnSpcReduction="20000"/>
          </a:bodyPr>
          <a:lstStyle/>
          <a:p>
            <a:pPr algn="r"/>
            <a:r>
              <a:rPr lang="es-MX" sz="800" dirty="0" err="1">
                <a:solidFill>
                  <a:schemeClr val="bg1"/>
                </a:solidFill>
              </a:rPr>
              <a:t>Source</a:t>
            </a:r>
            <a:r>
              <a:rPr lang="es-MX" sz="800" dirty="0">
                <a:solidFill>
                  <a:schemeClr val="bg1"/>
                </a:solidFill>
              </a:rPr>
              <a:t>: </a:t>
            </a:r>
            <a:r>
              <a:rPr lang="es-MX" sz="800" dirty="0" err="1">
                <a:solidFill>
                  <a:schemeClr val="bg1"/>
                </a:solidFill>
              </a:rPr>
              <a:t>National</a:t>
            </a:r>
            <a:r>
              <a:rPr lang="es-MX" sz="800" dirty="0">
                <a:solidFill>
                  <a:schemeClr val="bg1"/>
                </a:solidFill>
              </a:rPr>
              <a:t> </a:t>
            </a:r>
            <a:r>
              <a:rPr lang="es-MX" sz="800" dirty="0" err="1">
                <a:solidFill>
                  <a:schemeClr val="bg1"/>
                </a:solidFill>
              </a:rPr>
              <a:t>Institute</a:t>
            </a:r>
            <a:r>
              <a:rPr lang="es-MX" sz="800" dirty="0">
                <a:solidFill>
                  <a:schemeClr val="bg1"/>
                </a:solidFill>
              </a:rPr>
              <a:t> of </a:t>
            </a:r>
            <a:r>
              <a:rPr lang="es-MX" sz="800" dirty="0" err="1">
                <a:solidFill>
                  <a:schemeClr val="bg1"/>
                </a:solidFill>
              </a:rPr>
              <a:t>Statistics</a:t>
            </a:r>
            <a:r>
              <a:rPr lang="es-MX" sz="800" dirty="0">
                <a:solidFill>
                  <a:schemeClr val="bg1"/>
                </a:solidFill>
              </a:rPr>
              <a:t> and </a:t>
            </a:r>
            <a:r>
              <a:rPr lang="es-MX" sz="800" dirty="0" err="1">
                <a:solidFill>
                  <a:schemeClr val="bg1"/>
                </a:solidFill>
              </a:rPr>
              <a:t>Geography</a:t>
            </a:r>
            <a:r>
              <a:rPr lang="es-MX" sz="800" dirty="0">
                <a:solidFill>
                  <a:schemeClr val="bg1"/>
                </a:solidFill>
              </a:rPr>
              <a:t>,. Health </a:t>
            </a:r>
            <a:r>
              <a:rPr lang="es-MX" sz="800" dirty="0" err="1">
                <a:solidFill>
                  <a:schemeClr val="bg1"/>
                </a:solidFill>
              </a:rPr>
              <a:t>insurance</a:t>
            </a:r>
            <a:r>
              <a:rPr lang="es-MX" sz="800" dirty="0">
                <a:solidFill>
                  <a:schemeClr val="bg1"/>
                </a:solidFill>
              </a:rPr>
              <a:t>. </a:t>
            </a:r>
          </a:p>
        </p:txBody>
      </p:sp>
      <p:sp>
        <p:nvSpPr>
          <p:cNvPr id="12" name="Rectángulo 11">
            <a:extLst>
              <a:ext uri="{FF2B5EF4-FFF2-40B4-BE49-F238E27FC236}">
                <a16:creationId xmlns:a16="http://schemas.microsoft.com/office/drawing/2014/main" id="{A1941CBB-C21E-4040-9F9C-717B2060520F}"/>
              </a:ext>
            </a:extLst>
          </p:cNvPr>
          <p:cNvSpPr/>
          <p:nvPr/>
        </p:nvSpPr>
        <p:spPr>
          <a:xfrm>
            <a:off x="169380" y="5394175"/>
            <a:ext cx="3435212" cy="146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Rectángulo: esquinas redondeadas 21">
            <a:extLst>
              <a:ext uri="{FF2B5EF4-FFF2-40B4-BE49-F238E27FC236}">
                <a16:creationId xmlns:a16="http://schemas.microsoft.com/office/drawing/2014/main" id="{6762C16B-BA24-4DA5-97F7-6CC60E6D24AB}"/>
              </a:ext>
            </a:extLst>
          </p:cNvPr>
          <p:cNvSpPr/>
          <p:nvPr/>
        </p:nvSpPr>
        <p:spPr>
          <a:xfrm>
            <a:off x="164365" y="844619"/>
            <a:ext cx="4771589" cy="4850366"/>
          </a:xfrm>
          <a:prstGeom prst="round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dirty="0"/>
          </a:p>
        </p:txBody>
      </p:sp>
      <p:sp>
        <p:nvSpPr>
          <p:cNvPr id="23" name="Rectángulo: esquinas redondeadas 22">
            <a:extLst>
              <a:ext uri="{FF2B5EF4-FFF2-40B4-BE49-F238E27FC236}">
                <a16:creationId xmlns:a16="http://schemas.microsoft.com/office/drawing/2014/main" id="{6C8D4599-3E76-46F7-A93C-AC27CBC7AA7E}"/>
              </a:ext>
            </a:extLst>
          </p:cNvPr>
          <p:cNvSpPr/>
          <p:nvPr/>
        </p:nvSpPr>
        <p:spPr>
          <a:xfrm>
            <a:off x="5196049" y="844619"/>
            <a:ext cx="3502408" cy="4850366"/>
          </a:xfrm>
          <a:prstGeom prst="round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7C29A88B-BB45-4FCD-B70E-2B8A7476AF0E}"/>
              </a:ext>
            </a:extLst>
          </p:cNvPr>
          <p:cNvSpPr/>
          <p:nvPr/>
        </p:nvSpPr>
        <p:spPr>
          <a:xfrm>
            <a:off x="8897883" y="799812"/>
            <a:ext cx="3004717" cy="48503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2A336455-105F-4845-9484-5BFB0C26C8D9}"/>
              </a:ext>
            </a:extLst>
          </p:cNvPr>
          <p:cNvSpPr txBox="1"/>
          <p:nvPr/>
        </p:nvSpPr>
        <p:spPr>
          <a:xfrm>
            <a:off x="178667" y="215037"/>
            <a:ext cx="3924472" cy="584775"/>
          </a:xfrm>
          <a:prstGeom prst="rect">
            <a:avLst/>
          </a:prstGeom>
          <a:noFill/>
        </p:spPr>
        <p:txBody>
          <a:bodyPr wrap="none" rtlCol="0">
            <a:spAutoFit/>
          </a:bodyPr>
          <a:lstStyle/>
          <a:p>
            <a:r>
              <a:rPr lang="es-MX" sz="3200" b="1" dirty="0">
                <a:latin typeface="Montserrat" panose="00000500000000000000" pitchFamily="2" charset="0"/>
              </a:rPr>
              <a:t>Sistema de Salud Mex</a:t>
            </a:r>
          </a:p>
        </p:txBody>
      </p:sp>
      <p:sp>
        <p:nvSpPr>
          <p:cNvPr id="26" name="CuadroTexto 25">
            <a:extLst>
              <a:ext uri="{FF2B5EF4-FFF2-40B4-BE49-F238E27FC236}">
                <a16:creationId xmlns:a16="http://schemas.microsoft.com/office/drawing/2014/main" id="{2E5E147E-9E25-4704-8490-4B694AAA9F3E}"/>
              </a:ext>
            </a:extLst>
          </p:cNvPr>
          <p:cNvSpPr txBox="1"/>
          <p:nvPr/>
        </p:nvSpPr>
        <p:spPr>
          <a:xfrm>
            <a:off x="9075653" y="69466"/>
            <a:ext cx="4463081" cy="707886"/>
          </a:xfrm>
          <a:prstGeom prst="rect">
            <a:avLst/>
          </a:prstGeom>
          <a:noFill/>
        </p:spPr>
        <p:txBody>
          <a:bodyPr wrap="square" rtlCol="0">
            <a:spAutoFit/>
          </a:bodyPr>
          <a:lstStyle/>
          <a:p>
            <a:r>
              <a:rPr lang="es-MX" sz="2000" b="1" dirty="0">
                <a:latin typeface="Montserrat" panose="00000500000000000000" pitchFamily="2" charset="0"/>
              </a:rPr>
              <a:t>Servicio de Salúd </a:t>
            </a:r>
          </a:p>
          <a:p>
            <a:r>
              <a:rPr lang="es-MX" sz="2000" b="1" dirty="0">
                <a:latin typeface="Montserrat" panose="00000500000000000000" pitchFamily="2" charset="0"/>
              </a:rPr>
              <a:t>Privado</a:t>
            </a:r>
          </a:p>
        </p:txBody>
      </p:sp>
      <p:sp>
        <p:nvSpPr>
          <p:cNvPr id="28" name="CuadroTexto 27">
            <a:extLst>
              <a:ext uri="{FF2B5EF4-FFF2-40B4-BE49-F238E27FC236}">
                <a16:creationId xmlns:a16="http://schemas.microsoft.com/office/drawing/2014/main" id="{893B249F-23BE-4440-859D-8ABD0E839BBE}"/>
              </a:ext>
            </a:extLst>
          </p:cNvPr>
          <p:cNvSpPr txBox="1"/>
          <p:nvPr/>
        </p:nvSpPr>
        <p:spPr>
          <a:xfrm>
            <a:off x="901153" y="1047894"/>
            <a:ext cx="3162139"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solidFill>
                  <a:schemeClr val="accent1"/>
                </a:solidFill>
                <a:latin typeface="Montserrat" panose="00000500000000000000" pitchFamily="2" charset="0"/>
              </a:rPr>
              <a:t>Seguridad Social</a:t>
            </a:r>
          </a:p>
        </p:txBody>
      </p:sp>
      <p:sp>
        <p:nvSpPr>
          <p:cNvPr id="29" name="CuadroTexto 28">
            <a:extLst>
              <a:ext uri="{FF2B5EF4-FFF2-40B4-BE49-F238E27FC236}">
                <a16:creationId xmlns:a16="http://schemas.microsoft.com/office/drawing/2014/main" id="{9B741C1B-A5C2-4B22-82AB-2DFF11EAB9B0}"/>
              </a:ext>
            </a:extLst>
          </p:cNvPr>
          <p:cNvSpPr txBox="1"/>
          <p:nvPr/>
        </p:nvSpPr>
        <p:spPr>
          <a:xfrm>
            <a:off x="5530359" y="1093671"/>
            <a:ext cx="2833788"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solidFill>
                  <a:schemeClr val="accent1"/>
                </a:solidFill>
                <a:latin typeface="Montserrat" panose="00000500000000000000" pitchFamily="2" charset="0"/>
              </a:rPr>
              <a:t>Esquemas de Gobierno</a:t>
            </a:r>
          </a:p>
        </p:txBody>
      </p:sp>
      <p:sp>
        <p:nvSpPr>
          <p:cNvPr id="31" name="CuadroTexto 30">
            <a:extLst>
              <a:ext uri="{FF2B5EF4-FFF2-40B4-BE49-F238E27FC236}">
                <a16:creationId xmlns:a16="http://schemas.microsoft.com/office/drawing/2014/main" id="{32260719-D506-4183-9EA6-9F9FEE5B8366}"/>
              </a:ext>
            </a:extLst>
          </p:cNvPr>
          <p:cNvSpPr txBox="1"/>
          <p:nvPr/>
        </p:nvSpPr>
        <p:spPr>
          <a:xfrm>
            <a:off x="815771" y="3178850"/>
            <a:ext cx="1408473" cy="461665"/>
          </a:xfrm>
          <a:prstGeom prst="rect">
            <a:avLst/>
          </a:prstGeom>
          <a:noFill/>
        </p:spPr>
        <p:txBody>
          <a:bodyPr wrap="square" rtlCol="0">
            <a:spAutoFit/>
          </a:bodyPr>
          <a:lstStyle/>
          <a:p>
            <a:r>
              <a:rPr lang="es-MX" sz="2400" b="1" dirty="0">
                <a:latin typeface="Montserrat" panose="00000500000000000000" pitchFamily="2" charset="0"/>
              </a:rPr>
              <a:t>39.2%</a:t>
            </a:r>
          </a:p>
        </p:txBody>
      </p:sp>
      <p:sp>
        <p:nvSpPr>
          <p:cNvPr id="33" name="CuadroTexto 32">
            <a:extLst>
              <a:ext uri="{FF2B5EF4-FFF2-40B4-BE49-F238E27FC236}">
                <a16:creationId xmlns:a16="http://schemas.microsoft.com/office/drawing/2014/main" id="{F591856D-737C-4E55-A9A2-6BDB589CA937}"/>
              </a:ext>
            </a:extLst>
          </p:cNvPr>
          <p:cNvSpPr txBox="1"/>
          <p:nvPr/>
        </p:nvSpPr>
        <p:spPr>
          <a:xfrm>
            <a:off x="9075653" y="1253264"/>
            <a:ext cx="2624636" cy="91940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400" b="1" dirty="0">
                <a:solidFill>
                  <a:schemeClr val="accent1"/>
                </a:solidFill>
                <a:latin typeface="Montserrat" panose="00000500000000000000" pitchFamily="2" charset="0"/>
              </a:rPr>
              <a:t>Incremento gasto de Bolsillo</a:t>
            </a:r>
          </a:p>
        </p:txBody>
      </p:sp>
      <p:pic>
        <p:nvPicPr>
          <p:cNvPr id="1026" name="Picture 2" descr="Resultado de imagen para imss logo">
            <a:extLst>
              <a:ext uri="{FF2B5EF4-FFF2-40B4-BE49-F238E27FC236}">
                <a16:creationId xmlns:a16="http://schemas.microsoft.com/office/drawing/2014/main" id="{39E45521-ED3E-415D-885B-DDD7CA5015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205" y="2034620"/>
            <a:ext cx="816483" cy="10195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ssstelogo">
            <a:extLst>
              <a:ext uri="{FF2B5EF4-FFF2-40B4-BE49-F238E27FC236}">
                <a16:creationId xmlns:a16="http://schemas.microsoft.com/office/drawing/2014/main" id="{36EB3D9C-6F86-4226-BBC1-C501464F8E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196" y="1986208"/>
            <a:ext cx="1026620" cy="1147080"/>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3D43B9AD-E2FE-4973-90FD-FC04A40C702E}"/>
              </a:ext>
            </a:extLst>
          </p:cNvPr>
          <p:cNvSpPr txBox="1"/>
          <p:nvPr/>
        </p:nvSpPr>
        <p:spPr>
          <a:xfrm>
            <a:off x="3329405" y="3164567"/>
            <a:ext cx="1179301" cy="461665"/>
          </a:xfrm>
          <a:prstGeom prst="rect">
            <a:avLst/>
          </a:prstGeom>
          <a:noFill/>
        </p:spPr>
        <p:txBody>
          <a:bodyPr wrap="square" rtlCol="0">
            <a:spAutoFit/>
          </a:bodyPr>
          <a:lstStyle/>
          <a:p>
            <a:r>
              <a:rPr lang="es-MX" sz="2400" b="1" dirty="0">
                <a:latin typeface="Montserrat" panose="00000500000000000000" pitchFamily="2" charset="0"/>
              </a:rPr>
              <a:t>7.7%</a:t>
            </a:r>
          </a:p>
        </p:txBody>
      </p:sp>
      <p:sp>
        <p:nvSpPr>
          <p:cNvPr id="39" name="CuadroTexto 38">
            <a:extLst>
              <a:ext uri="{FF2B5EF4-FFF2-40B4-BE49-F238E27FC236}">
                <a16:creationId xmlns:a16="http://schemas.microsoft.com/office/drawing/2014/main" id="{5EF64021-4143-4BFA-8B5A-CC4A8A273716}"/>
              </a:ext>
            </a:extLst>
          </p:cNvPr>
          <p:cNvSpPr txBox="1"/>
          <p:nvPr/>
        </p:nvSpPr>
        <p:spPr>
          <a:xfrm>
            <a:off x="2150147" y="5019077"/>
            <a:ext cx="1076071" cy="461665"/>
          </a:xfrm>
          <a:prstGeom prst="rect">
            <a:avLst/>
          </a:prstGeom>
          <a:noFill/>
        </p:spPr>
        <p:txBody>
          <a:bodyPr wrap="square" rtlCol="0">
            <a:spAutoFit/>
          </a:bodyPr>
          <a:lstStyle/>
          <a:p>
            <a:r>
              <a:rPr lang="es-MX" sz="2400" b="1" dirty="0">
                <a:latin typeface="Montserrat" panose="00000500000000000000" pitchFamily="2" charset="0"/>
              </a:rPr>
              <a:t>1.2%</a:t>
            </a:r>
          </a:p>
        </p:txBody>
      </p:sp>
      <p:pic>
        <p:nvPicPr>
          <p:cNvPr id="1036" name="Picture 12" descr="Resultado de imagen para pemex logo">
            <a:extLst>
              <a:ext uri="{FF2B5EF4-FFF2-40B4-BE49-F238E27FC236}">
                <a16:creationId xmlns:a16="http://schemas.microsoft.com/office/drawing/2014/main" id="{C612BF48-A7CC-4319-8ADD-9BF170D7FC32}"/>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10019"/>
          <a:stretch/>
        </p:blipFill>
        <p:spPr bwMode="auto">
          <a:xfrm>
            <a:off x="2915529" y="3843735"/>
            <a:ext cx="1637584" cy="10744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gob.mx/cms/uploads/action_program/main_image/8676/post_LOGOSSA.jpg">
            <a:extLst>
              <a:ext uri="{FF2B5EF4-FFF2-40B4-BE49-F238E27FC236}">
                <a16:creationId xmlns:a16="http://schemas.microsoft.com/office/drawing/2014/main" id="{D3A44905-C226-44EB-A632-B66D03F0DE9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4676" y="3633502"/>
            <a:ext cx="2026212" cy="11946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0.gstatic.com/images?q=tbn:ANd9GcTDMxBGSRc4-2vGOoZVQF12KzkJnPlId_hasw0U17riREhv95FkEg">
            <a:extLst>
              <a:ext uri="{FF2B5EF4-FFF2-40B4-BE49-F238E27FC236}">
                <a16:creationId xmlns:a16="http://schemas.microsoft.com/office/drawing/2014/main" id="{EB1C333C-4E0E-407E-9797-A680BD703383}"/>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4937" r="23686"/>
          <a:stretch/>
        </p:blipFill>
        <p:spPr bwMode="auto">
          <a:xfrm>
            <a:off x="7340888" y="3951654"/>
            <a:ext cx="1173836" cy="1455418"/>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id="{3E37240D-480A-4A05-BF14-22AE35AE6EDD}"/>
              </a:ext>
            </a:extLst>
          </p:cNvPr>
          <p:cNvSpPr txBox="1"/>
          <p:nvPr/>
        </p:nvSpPr>
        <p:spPr>
          <a:xfrm>
            <a:off x="10025917" y="5024581"/>
            <a:ext cx="1086854" cy="461665"/>
          </a:xfrm>
          <a:prstGeom prst="rect">
            <a:avLst/>
          </a:prstGeom>
          <a:noFill/>
        </p:spPr>
        <p:txBody>
          <a:bodyPr wrap="square" rtlCol="0">
            <a:spAutoFit/>
          </a:bodyPr>
          <a:lstStyle/>
          <a:p>
            <a:r>
              <a:rPr lang="es-MX" sz="2400" b="1" dirty="0">
                <a:latin typeface="Montserrat" panose="00000500000000000000" pitchFamily="2" charset="0"/>
              </a:rPr>
              <a:t>23.1%</a:t>
            </a:r>
          </a:p>
        </p:txBody>
      </p:sp>
      <p:sp>
        <p:nvSpPr>
          <p:cNvPr id="48" name="CuadroTexto 47">
            <a:extLst>
              <a:ext uri="{FF2B5EF4-FFF2-40B4-BE49-F238E27FC236}">
                <a16:creationId xmlns:a16="http://schemas.microsoft.com/office/drawing/2014/main" id="{31706DBA-81D7-4CCD-8849-498277D4EC8F}"/>
              </a:ext>
            </a:extLst>
          </p:cNvPr>
          <p:cNvSpPr txBox="1"/>
          <p:nvPr/>
        </p:nvSpPr>
        <p:spPr>
          <a:xfrm>
            <a:off x="7169204" y="2603260"/>
            <a:ext cx="1311435" cy="461665"/>
          </a:xfrm>
          <a:prstGeom prst="rect">
            <a:avLst/>
          </a:prstGeom>
          <a:noFill/>
        </p:spPr>
        <p:txBody>
          <a:bodyPr wrap="square" rtlCol="0">
            <a:spAutoFit/>
          </a:bodyPr>
          <a:lstStyle/>
          <a:p>
            <a:r>
              <a:rPr lang="es-MX" sz="2400" b="1" dirty="0">
                <a:latin typeface="Montserrat" panose="00000500000000000000" pitchFamily="2" charset="0"/>
              </a:rPr>
              <a:t>49.9%</a:t>
            </a:r>
          </a:p>
        </p:txBody>
      </p:sp>
      <p:sp>
        <p:nvSpPr>
          <p:cNvPr id="49" name="CuadroTexto 48">
            <a:extLst>
              <a:ext uri="{FF2B5EF4-FFF2-40B4-BE49-F238E27FC236}">
                <a16:creationId xmlns:a16="http://schemas.microsoft.com/office/drawing/2014/main" id="{EC0ABF2C-4E73-4A07-B55B-D9FA2078A767}"/>
              </a:ext>
            </a:extLst>
          </p:cNvPr>
          <p:cNvSpPr txBox="1"/>
          <p:nvPr/>
        </p:nvSpPr>
        <p:spPr>
          <a:xfrm>
            <a:off x="6004722" y="5024427"/>
            <a:ext cx="1076071" cy="461665"/>
          </a:xfrm>
          <a:prstGeom prst="rect">
            <a:avLst/>
          </a:prstGeom>
          <a:noFill/>
        </p:spPr>
        <p:txBody>
          <a:bodyPr wrap="square" rtlCol="0">
            <a:spAutoFit/>
          </a:bodyPr>
          <a:lstStyle/>
          <a:p>
            <a:r>
              <a:rPr lang="es-MX" sz="2400" b="1" dirty="0">
                <a:latin typeface="Montserrat" panose="00000500000000000000" pitchFamily="2" charset="0"/>
              </a:rPr>
              <a:t>17.3%</a:t>
            </a:r>
          </a:p>
        </p:txBody>
      </p:sp>
      <p:pic>
        <p:nvPicPr>
          <p:cNvPr id="38" name="Imagen 37">
            <a:extLst>
              <a:ext uri="{FF2B5EF4-FFF2-40B4-BE49-F238E27FC236}">
                <a16:creationId xmlns:a16="http://schemas.microsoft.com/office/drawing/2014/main" id="{49D4B65E-140C-4F28-AB35-0F7B9FCD4BF8}"/>
              </a:ext>
            </a:extLst>
          </p:cNvPr>
          <p:cNvPicPr>
            <a:picLocks noChangeAspect="1"/>
          </p:cNvPicPr>
          <p:nvPr/>
        </p:nvPicPr>
        <p:blipFill rotWithShape="1">
          <a:blip r:embed="rId8"/>
          <a:srcRect l="3298" t="36551" b="40080"/>
          <a:stretch/>
        </p:blipFill>
        <p:spPr>
          <a:xfrm>
            <a:off x="543126" y="3736210"/>
            <a:ext cx="2372403" cy="677576"/>
          </a:xfrm>
          <a:prstGeom prst="rect">
            <a:avLst/>
          </a:prstGeom>
        </p:spPr>
      </p:pic>
      <p:pic>
        <p:nvPicPr>
          <p:cNvPr id="41" name="Imagen 40" descr="Imagen que contiene objeto&#10;&#10;Descripción generada automáticamente">
            <a:extLst>
              <a:ext uri="{FF2B5EF4-FFF2-40B4-BE49-F238E27FC236}">
                <a16:creationId xmlns:a16="http://schemas.microsoft.com/office/drawing/2014/main" id="{146D53D9-45BB-46F6-B9C0-3DE3945E5469}"/>
              </a:ext>
            </a:extLst>
          </p:cNvPr>
          <p:cNvPicPr>
            <a:picLocks noChangeAspect="1"/>
          </p:cNvPicPr>
          <p:nvPr/>
        </p:nvPicPr>
        <p:blipFill>
          <a:blip r:embed="rId9"/>
          <a:stretch>
            <a:fillRect/>
          </a:stretch>
        </p:blipFill>
        <p:spPr>
          <a:xfrm>
            <a:off x="549634" y="4526669"/>
            <a:ext cx="1884595" cy="494908"/>
          </a:xfrm>
          <a:prstGeom prst="rect">
            <a:avLst/>
          </a:prstGeom>
        </p:spPr>
      </p:pic>
      <p:pic>
        <p:nvPicPr>
          <p:cNvPr id="43" name="Imagen 42">
            <a:extLst>
              <a:ext uri="{FF2B5EF4-FFF2-40B4-BE49-F238E27FC236}">
                <a16:creationId xmlns:a16="http://schemas.microsoft.com/office/drawing/2014/main" id="{FED6D8E1-7C52-441C-BEA4-AA8F02F3D11C}"/>
              </a:ext>
            </a:extLst>
          </p:cNvPr>
          <p:cNvPicPr>
            <a:picLocks noChangeAspect="1"/>
          </p:cNvPicPr>
          <p:nvPr/>
        </p:nvPicPr>
        <p:blipFill>
          <a:blip r:embed="rId10"/>
          <a:stretch>
            <a:fillRect/>
          </a:stretch>
        </p:blipFill>
        <p:spPr>
          <a:xfrm>
            <a:off x="5635567" y="2418049"/>
            <a:ext cx="1549803" cy="927737"/>
          </a:xfrm>
          <a:prstGeom prst="rect">
            <a:avLst/>
          </a:prstGeom>
        </p:spPr>
      </p:pic>
      <p:pic>
        <p:nvPicPr>
          <p:cNvPr id="3" name="Imagen 2" descr="Imagen que contiene texto&#10;&#10;Descripción generada automáticamente">
            <a:extLst>
              <a:ext uri="{FF2B5EF4-FFF2-40B4-BE49-F238E27FC236}">
                <a16:creationId xmlns:a16="http://schemas.microsoft.com/office/drawing/2014/main" id="{A89EC969-D12A-4733-816E-D104357C046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542968" y="3887681"/>
            <a:ext cx="1690006" cy="1078566"/>
          </a:xfrm>
          <a:prstGeom prst="rect">
            <a:avLst/>
          </a:prstGeom>
        </p:spPr>
      </p:pic>
      <p:cxnSp>
        <p:nvCxnSpPr>
          <p:cNvPr id="7" name="Conector recto 6">
            <a:extLst>
              <a:ext uri="{FF2B5EF4-FFF2-40B4-BE49-F238E27FC236}">
                <a16:creationId xmlns:a16="http://schemas.microsoft.com/office/drawing/2014/main" id="{DCED88D4-615A-49D8-8240-67AC0CC0E3A6}"/>
              </a:ext>
            </a:extLst>
          </p:cNvPr>
          <p:cNvCxnSpPr/>
          <p:nvPr/>
        </p:nvCxnSpPr>
        <p:spPr>
          <a:xfrm>
            <a:off x="178667" y="3640515"/>
            <a:ext cx="47572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E9005EBC-0B54-48DB-887F-04E70A3DAF72}"/>
              </a:ext>
            </a:extLst>
          </p:cNvPr>
          <p:cNvCxnSpPr>
            <a:cxnSpLocks/>
          </p:cNvCxnSpPr>
          <p:nvPr/>
        </p:nvCxnSpPr>
        <p:spPr>
          <a:xfrm>
            <a:off x="5196049" y="3640515"/>
            <a:ext cx="3502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E6B64F8-6A8C-4F3A-BF60-8754C9F5109A}"/>
              </a:ext>
            </a:extLst>
          </p:cNvPr>
          <p:cNvCxnSpPr>
            <a:cxnSpLocks/>
            <a:stCxn id="28" idx="2"/>
          </p:cNvCxnSpPr>
          <p:nvPr/>
        </p:nvCxnSpPr>
        <p:spPr>
          <a:xfrm>
            <a:off x="2482223" y="1558672"/>
            <a:ext cx="0" cy="2071896"/>
          </a:xfrm>
          <a:prstGeom prst="line">
            <a:avLst/>
          </a:prstGeom>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079A68A9-BE53-B742-B785-4FEEBA4759E5}"/>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14215192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777</Words>
  <Application>Microsoft Office PowerPoint</Application>
  <PresentationFormat>Panorámica</PresentationFormat>
  <Paragraphs>200</Paragraphs>
  <Slides>22</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Arial</vt:lpstr>
      <vt:lpstr>Avenir</vt:lpstr>
      <vt:lpstr>Avenir Next</vt:lpstr>
      <vt:lpstr>Calibri</vt:lpstr>
      <vt:lpstr>Century Gothic</vt:lpstr>
      <vt:lpstr>Montserrat</vt:lpstr>
      <vt:lpstr>Montserrat Light</vt:lpstr>
      <vt:lpstr>Montserrat SemiBold</vt:lpstr>
      <vt:lpstr>Noto Sans Symbols</vt:lpstr>
      <vt:lpstr>Wingdings</vt:lpstr>
      <vt:lpstr>Office Theme</vt:lpstr>
      <vt:lpstr>Presentación de PowerPoint</vt:lpstr>
      <vt:lpstr>Presentación de PowerPoint</vt:lpstr>
      <vt:lpstr>Presentación de PowerPoint</vt:lpstr>
      <vt:lpstr>Presentación de PowerPoint</vt:lpstr>
      <vt:lpstr>Presentación de PowerPoint</vt:lpstr>
      <vt:lpstr>Datos Demograficos</vt:lpstr>
      <vt:lpstr>Cáncer en México</vt:lpstr>
      <vt:lpstr>Presentación de PowerPoint</vt:lpstr>
      <vt:lpstr>Presentación de PowerPoint</vt:lpstr>
      <vt:lpstr>Presentación de PowerPoint</vt:lpstr>
      <vt:lpstr>Resultados preliminares de la Red Nacional de Registros de Cáncer, México</vt:lpstr>
      <vt:lpstr>Resultados preliminares  de la Red Nacional de Registros de Cáncer, México</vt:lpstr>
      <vt:lpstr>Presentación de PowerPoint</vt:lpstr>
      <vt:lpstr>Presentación de PowerPoint</vt:lpstr>
      <vt:lpstr>Presentación de PowerPoint</vt:lpstr>
      <vt:lpstr>SOBREVIDA EN CÁNCER DE PULMÓN</vt:lpstr>
      <vt:lpstr>CÁNCER DE PULMÓN DISTRIBUCIÓN ETAPA CLÍNICA 2013-2018</vt:lpstr>
      <vt:lpstr>CÁNCER DE PULMÓN DISTRIBUCIÓN ETAPA CLÍNICA 2009-2018</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CCINSHAE</dc:creator>
  <cp:lastModifiedBy>Alejandro Mohar Betancourt</cp:lastModifiedBy>
  <cp:revision>47</cp:revision>
  <dcterms:modified xsi:type="dcterms:W3CDTF">2019-07-17T17:55:57Z</dcterms:modified>
</cp:coreProperties>
</file>