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3" r:id="rId1"/>
  </p:sldMasterIdLst>
  <p:notesMasterIdLst>
    <p:notesMasterId r:id="rId14"/>
  </p:notesMasterIdLst>
  <p:sldIdLst>
    <p:sldId id="2014" r:id="rId2"/>
    <p:sldId id="2015" r:id="rId3"/>
    <p:sldId id="1344" r:id="rId4"/>
    <p:sldId id="2016" r:id="rId5"/>
    <p:sldId id="2020" r:id="rId6"/>
    <p:sldId id="2021" r:id="rId7"/>
    <p:sldId id="2019" r:id="rId8"/>
    <p:sldId id="265" r:id="rId9"/>
    <p:sldId id="2022" r:id="rId10"/>
    <p:sldId id="2018" r:id="rId11"/>
    <p:sldId id="1004" r:id="rId12"/>
    <p:sldId id="2013" r:id="rId1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8"/>
    <p:restoredTop sz="79796"/>
  </p:normalViewPr>
  <p:slideViewPr>
    <p:cSldViewPr snapToGrid="0" snapToObjects="1">
      <p:cViewPr varScale="1">
        <p:scale>
          <a:sx n="79" d="100"/>
          <a:sy n="79" d="100"/>
        </p:scale>
        <p:origin x="94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30ADE-3117-D14C-99E8-4D649A713763}" type="datetimeFigureOut">
              <a:rPr lang="es-MX" smtClean="0"/>
              <a:t>17/07/19</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E76B88-B9B9-224B-B078-9EBC859E140E}" type="slidenum">
              <a:rPr lang="es-MX" smtClean="0"/>
              <a:t>‹Nº›</a:t>
            </a:fld>
            <a:endParaRPr lang="es-MX"/>
          </a:p>
        </p:txBody>
      </p:sp>
    </p:spTree>
    <p:extLst>
      <p:ext uri="{BB962C8B-B14F-4D97-AF65-F5344CB8AC3E}">
        <p14:creationId xmlns:p14="http://schemas.microsoft.com/office/powerpoint/2010/main" val="1947530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321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Uno de los objetivos del foro de discusion en donde se analizó la cobertura en salud del cáncer pulmonar en mexico  en los cuales participaron organizaciones de la sociedad civil, medicos oncólogos y especialistas en salud fue el asegurar cobertura en salud equitativa entre los diferentes prestadores publicos de servicios de salud. </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Para el caso de los medicamentos innovadores, se recomiendan impulsar modelos de financiamiento innovadores tales como los esquemas de riesgo compartido o pagos por resultados y evaluar su potencial aplicación como estrategias para la inclusión de tratamientos de alto costo en el Sistema Nacional de Salud </a:t>
            </a:r>
          </a:p>
          <a:p>
            <a:endParaRPr lang="es-MX" dirty="0"/>
          </a:p>
          <a:p>
            <a:endParaRPr lang="es-MX" dirty="0"/>
          </a:p>
        </p:txBody>
      </p:sp>
      <p:sp>
        <p:nvSpPr>
          <p:cNvPr id="4" name="Marcador de número de diapositiva 3"/>
          <p:cNvSpPr>
            <a:spLocks noGrp="1"/>
          </p:cNvSpPr>
          <p:nvPr>
            <p:ph type="sldNum" sz="quarter" idx="5"/>
          </p:nvPr>
        </p:nvSpPr>
        <p:spPr/>
        <p:txBody>
          <a:bodyPr/>
          <a:lstStyle/>
          <a:p>
            <a:fld id="{56E76B88-B9B9-224B-B078-9EBC859E140E}" type="slidenum">
              <a:rPr lang="es-MX" smtClean="0"/>
              <a:t>10</a:t>
            </a:fld>
            <a:endParaRPr lang="es-MX"/>
          </a:p>
        </p:txBody>
      </p:sp>
    </p:spTree>
    <p:extLst>
      <p:ext uri="{BB962C8B-B14F-4D97-AF65-F5344CB8AC3E}">
        <p14:creationId xmlns:p14="http://schemas.microsoft.com/office/powerpoint/2010/main" val="2163910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Uno de los problemas que presenta la implementación de programas de detección oportuna de cáncer pulmonar en LATAM es la falta de estudios regionales que ayuden a planificar programas de prevención, basados en las necesidades poblacionales, economía y políticas sanitarias de cada país.</a:t>
            </a:r>
            <a:endParaRPr lang="es-MX" dirty="0"/>
          </a:p>
        </p:txBody>
      </p:sp>
      <p:sp>
        <p:nvSpPr>
          <p:cNvPr id="4" name="Marcador de número de diapositiva 3"/>
          <p:cNvSpPr>
            <a:spLocks noGrp="1"/>
          </p:cNvSpPr>
          <p:nvPr>
            <p:ph type="sldNum" sz="quarter" idx="10"/>
          </p:nvPr>
        </p:nvSpPr>
        <p:spPr/>
        <p:txBody>
          <a:bodyPr/>
          <a:lstStyle/>
          <a:p>
            <a:fld id="{D925711F-DE3D-4F4B-BF6C-7EFB81492678}" type="slidenum">
              <a:rPr lang="es-MX" smtClean="0"/>
              <a:t>2</a:t>
            </a:fld>
            <a:endParaRPr lang="es-MX"/>
          </a:p>
        </p:txBody>
      </p:sp>
    </p:spTree>
    <p:extLst>
      <p:ext uri="{BB962C8B-B14F-4D97-AF65-F5344CB8AC3E}">
        <p14:creationId xmlns:p14="http://schemas.microsoft.com/office/powerpoint/2010/main" val="3427052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t>La incidencia/mortalidad es mayor en países con ingresos medios-bajos</a:t>
            </a:r>
            <a:endParaRPr lang="es-MX" dirty="0"/>
          </a:p>
          <a:p>
            <a:r>
              <a:rPr lang="es-MX" dirty="0"/>
              <a:t>El cancer se presenta en estadios avanzados de la enfermedad debido a las barreras para recibir tratamiento adecuado, el dificil acceso a herramientas diagnosticas y el retraso en el tratamiento. </a:t>
            </a:r>
          </a:p>
        </p:txBody>
      </p:sp>
      <p:sp>
        <p:nvSpPr>
          <p:cNvPr id="4" name="Marcador de número de diapositiva 3"/>
          <p:cNvSpPr>
            <a:spLocks noGrp="1"/>
          </p:cNvSpPr>
          <p:nvPr>
            <p:ph type="sldNum" sz="quarter" idx="5"/>
          </p:nvPr>
        </p:nvSpPr>
        <p:spPr/>
        <p:txBody>
          <a:bodyPr/>
          <a:lstStyle/>
          <a:p>
            <a:pPr>
              <a:defRPr/>
            </a:pPr>
            <a:fld id="{E9746220-5E9D-4EAF-A045-F3D388F3B7AF}" type="slidenum">
              <a:rPr lang="en-US" smtClean="0"/>
              <a:pPr>
                <a:defRPr/>
              </a:pPr>
              <a:t>3</a:t>
            </a:fld>
            <a:endParaRPr lang="en-US"/>
          </a:p>
        </p:txBody>
      </p:sp>
    </p:spTree>
    <p:extLst>
      <p:ext uri="{BB962C8B-B14F-4D97-AF65-F5344CB8AC3E}">
        <p14:creationId xmlns:p14="http://schemas.microsoft.com/office/powerpoint/2010/main" val="2997591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**60% de los casos nuevos de cáncer se encuetran en paises de ingresos medio-bajos como aquellos paises de latinoamerica</a:t>
            </a:r>
          </a:p>
          <a:p>
            <a:r>
              <a:rPr lang="es-MX" dirty="0"/>
              <a:t>**2/3 de las muertes por CP ocurren en estos paises</a:t>
            </a:r>
          </a:p>
          <a:p>
            <a:r>
              <a:rPr lang="es-MX" dirty="0"/>
              <a:t>Costo del cancer en inglaterra 0.51%, japon 0.6% US 1.2%</a:t>
            </a:r>
          </a:p>
          <a:p>
            <a:r>
              <a:rPr lang="es-MX" dirty="0"/>
              <a:t>*Por lo que se requieren tanto politicas públicas como infraestructura desde la prevención hasta el tratamiento del cáncer pulmonar</a:t>
            </a:r>
          </a:p>
          <a:p>
            <a:r>
              <a:rPr lang="es-MX" dirty="0"/>
              <a:t>*costos directos aquellos asociados a diagnostico, tratamiento y manejo paliativo</a:t>
            </a:r>
          </a:p>
        </p:txBody>
      </p:sp>
      <p:sp>
        <p:nvSpPr>
          <p:cNvPr id="4" name="Marcador de número de diapositiva 3"/>
          <p:cNvSpPr>
            <a:spLocks noGrp="1"/>
          </p:cNvSpPr>
          <p:nvPr>
            <p:ph type="sldNum" sz="quarter" idx="5"/>
          </p:nvPr>
        </p:nvSpPr>
        <p:spPr/>
        <p:txBody>
          <a:bodyPr/>
          <a:lstStyle/>
          <a:p>
            <a:fld id="{56E76B88-B9B9-224B-B078-9EBC859E140E}" type="slidenum">
              <a:rPr lang="es-MX" smtClean="0"/>
              <a:t>4</a:t>
            </a:fld>
            <a:endParaRPr lang="es-MX"/>
          </a:p>
        </p:txBody>
      </p:sp>
    </p:spTree>
    <p:extLst>
      <p:ext uri="{BB962C8B-B14F-4D97-AF65-F5344CB8AC3E}">
        <p14:creationId xmlns:p14="http://schemas.microsoft.com/office/powerpoint/2010/main" val="2594626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**2009 ingresaron 297 casos de cancer pulmonar de celulas no pequñas</a:t>
            </a:r>
          </a:p>
          <a:p>
            <a:r>
              <a:rPr lang="es-MX" dirty="0"/>
              <a:t>**Consultas ambulatorias y la quimioterapia constituyen el 75% del costo total para el estadio IV y para estadio 1 el 78.7% es tratamiento quirurgico</a:t>
            </a:r>
          </a:p>
          <a:p>
            <a:r>
              <a:rPr lang="es-MX" dirty="0"/>
              <a:t>** dar tratamiento a un EC IV es 10 veces mayor que tratar a un paciente con EC I (por cada paciente que se trata en INCAN EC IV se puede dar tratamiento a 10 pacientes en EC I). </a:t>
            </a: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a:t>
            </a:r>
            <a:r>
              <a:rPr lang="es-MX" sz="1200" kern="1200" dirty="0">
                <a:solidFill>
                  <a:schemeClr val="tx1"/>
                </a:solidFill>
                <a:effectLst/>
                <a:latin typeface="+mn-lt"/>
                <a:ea typeface="+mn-ea"/>
                <a:cs typeface="+mn-cs"/>
              </a:rPr>
              <a:t>2004 y 2017 se registraron un total de 1 404 dictámenes de invalidez debido a cáncer pulmonar para el año 2004, el costo estimado fue de 5.3 millones de dólares y de 5.8 millones de dólares para 2017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kern="1200" dirty="0">
              <a:solidFill>
                <a:schemeClr val="tx1"/>
              </a:solidFill>
              <a:effectLst/>
              <a:latin typeface="+mn-lt"/>
              <a:ea typeface="+mn-ea"/>
              <a:cs typeface="+mn-cs"/>
            </a:endParaRPr>
          </a:p>
          <a:p>
            <a:endParaRPr lang="es-MX" dirty="0"/>
          </a:p>
          <a:p>
            <a:endParaRPr lang="es-MX" dirty="0"/>
          </a:p>
        </p:txBody>
      </p:sp>
      <p:sp>
        <p:nvSpPr>
          <p:cNvPr id="4" name="Marcador de número de diapositiva 3"/>
          <p:cNvSpPr>
            <a:spLocks noGrp="1"/>
          </p:cNvSpPr>
          <p:nvPr>
            <p:ph type="sldNum" sz="quarter" idx="5"/>
          </p:nvPr>
        </p:nvSpPr>
        <p:spPr/>
        <p:txBody>
          <a:bodyPr/>
          <a:lstStyle/>
          <a:p>
            <a:fld id="{56E76B88-B9B9-224B-B078-9EBC859E140E}" type="slidenum">
              <a:rPr lang="es-MX" smtClean="0"/>
              <a:t>5</a:t>
            </a:fld>
            <a:endParaRPr lang="es-MX"/>
          </a:p>
        </p:txBody>
      </p:sp>
    </p:spTree>
    <p:extLst>
      <p:ext uri="{BB962C8B-B14F-4D97-AF65-F5344CB8AC3E}">
        <p14:creationId xmlns:p14="http://schemas.microsoft.com/office/powerpoint/2010/main" val="1316866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2011- la encuesta nacional de adicciones reportó una prevalencia de fumadores del 21.7% en edades de 12 a 65 años</a:t>
            </a:r>
          </a:p>
          <a:p>
            <a:r>
              <a:rPr lang="es-MX" dirty="0"/>
              <a:t>1 dl= 19.32</a:t>
            </a:r>
          </a:p>
          <a:p>
            <a:r>
              <a:rPr lang="es-MX" dirty="0"/>
              <a:t>*El tamizaje doblaran la cesasion de tabaco de un 3% a 6%.</a:t>
            </a:r>
          </a:p>
          <a:p>
            <a:r>
              <a:rPr lang="es-MX" dirty="0"/>
              <a:t>**el costo total anual por cancer pulmonar relacionado a tabaquismo fue de 20 millones dls</a:t>
            </a:r>
          </a:p>
          <a:p>
            <a:r>
              <a:rPr lang="es-MX" dirty="0"/>
              <a:t>** hasta un 82% fue diagnosticado en EC IV</a:t>
            </a:r>
          </a:p>
        </p:txBody>
      </p:sp>
      <p:sp>
        <p:nvSpPr>
          <p:cNvPr id="4" name="Marcador de número de diapositiva 3"/>
          <p:cNvSpPr>
            <a:spLocks noGrp="1"/>
          </p:cNvSpPr>
          <p:nvPr>
            <p:ph type="sldNum" sz="quarter" idx="10"/>
          </p:nvPr>
        </p:nvSpPr>
        <p:spPr/>
        <p:txBody>
          <a:bodyPr/>
          <a:lstStyle/>
          <a:p>
            <a:fld id="{D925711F-DE3D-4F4B-BF6C-7EFB81492678}" type="slidenum">
              <a:rPr lang="es-MX" smtClean="0"/>
              <a:t>6</a:t>
            </a:fld>
            <a:endParaRPr lang="es-MX"/>
          </a:p>
        </p:txBody>
      </p:sp>
    </p:spTree>
    <p:extLst>
      <p:ext uri="{BB962C8B-B14F-4D97-AF65-F5344CB8AC3E}">
        <p14:creationId xmlns:p14="http://schemas.microsoft.com/office/powerpoint/2010/main" val="593726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EUA el costo del tratamiento con terapias blanco comunmente excede $100,000, sin embargo cuando este se ajusta a producto per capita nacional se observa un mayor costo en países con ingresos bajos-medios</a:t>
            </a:r>
          </a:p>
          <a:p>
            <a:r>
              <a:rPr lang="es-MX" dirty="0"/>
              <a:t>La cuenta estimada para el diagnóstico, tratamiento y cuidados paliativos en Brazil 2016 se estimó en 823 millones dls. Extrapolando estos datos para otros países de LATAM en los que no contamos con estos datos, se estima un gasto de 1.35 bn</a:t>
            </a:r>
          </a:p>
        </p:txBody>
      </p:sp>
      <p:sp>
        <p:nvSpPr>
          <p:cNvPr id="4" name="Marcador de número de diapositiva 3"/>
          <p:cNvSpPr>
            <a:spLocks noGrp="1"/>
          </p:cNvSpPr>
          <p:nvPr>
            <p:ph type="sldNum" sz="quarter" idx="5"/>
          </p:nvPr>
        </p:nvSpPr>
        <p:spPr/>
        <p:txBody>
          <a:bodyPr/>
          <a:lstStyle/>
          <a:p>
            <a:fld id="{56E76B88-B9B9-224B-B078-9EBC859E140E}" type="slidenum">
              <a:rPr lang="es-MX" smtClean="0"/>
              <a:t>7</a:t>
            </a:fld>
            <a:endParaRPr lang="es-MX"/>
          </a:p>
        </p:txBody>
      </p:sp>
    </p:spTree>
    <p:extLst>
      <p:ext uri="{BB962C8B-B14F-4D97-AF65-F5344CB8AC3E}">
        <p14:creationId xmlns:p14="http://schemas.microsoft.com/office/powerpoint/2010/main" val="1957365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a:solidFill>
                  <a:schemeClr val="tx1"/>
                </a:solidFill>
                <a:effectLst/>
                <a:latin typeface="+mn-lt"/>
                <a:ea typeface="+mn-ea"/>
                <a:cs typeface="+mn-cs"/>
              </a:rPr>
              <a:t>There are several key factors in LDCT screening for lung cancer that can impact estimates of cost-effectiveness, such as lead-time, overdiagnosis, and incidental findings. </a:t>
            </a:r>
          </a:p>
          <a:p>
            <a:r>
              <a:rPr lang="es-MX" sz="1200" kern="1200" dirty="0">
                <a:solidFill>
                  <a:schemeClr val="tx1"/>
                </a:solidFill>
                <a:effectLst/>
                <a:latin typeface="+mn-lt"/>
                <a:ea typeface="+mn-ea"/>
                <a:cs typeface="+mn-cs"/>
              </a:rPr>
              <a:t>*A major consideration in the cost-effectiveness of lung cancer screening is smoking cessation, decrease smoking rates among those undergoing screening (high-risk patients), thereby reducing mortality from lung cancer and other diseases</a:t>
            </a:r>
          </a:p>
          <a:p>
            <a:r>
              <a:rPr lang="es-MX" sz="1200" kern="1200" dirty="0">
                <a:solidFill>
                  <a:schemeClr val="tx1"/>
                </a:solidFill>
                <a:effectLst/>
                <a:latin typeface="+mn-lt"/>
                <a:ea typeface="+mn-ea"/>
                <a:cs typeface="+mn-cs"/>
              </a:rPr>
              <a:t>QUALYS: </a:t>
            </a:r>
            <a:r>
              <a:rPr lang="es-MX" sz="1200" b="0" i="0" kern="1200" dirty="0">
                <a:solidFill>
                  <a:schemeClr val="tx1"/>
                </a:solidFill>
                <a:effectLst/>
                <a:latin typeface="+mn-lt"/>
                <a:ea typeface="+mn-ea"/>
                <a:cs typeface="+mn-cs"/>
              </a:rPr>
              <a:t>Se utiliza en la evaluación económicaara valorar la rentabilidad de las intervenciones médicas, sume que la salud está en función de la duración de la vida y la calidad de vida. </a:t>
            </a:r>
            <a:endParaRPr lang="es-MX" sz="1200" kern="1200" dirty="0">
              <a:solidFill>
                <a:schemeClr val="tx1"/>
              </a:solidFill>
              <a:effectLst/>
              <a:latin typeface="+mn-lt"/>
              <a:ea typeface="+mn-ea"/>
              <a:cs typeface="+mn-cs"/>
            </a:endParaRPr>
          </a:p>
          <a:p>
            <a:endParaRPr lang="es-MX" sz="1200" kern="1200" dirty="0">
              <a:solidFill>
                <a:schemeClr val="tx1"/>
              </a:solidFill>
              <a:effectLst/>
              <a:latin typeface="+mn-lt"/>
              <a:ea typeface="+mn-ea"/>
              <a:cs typeface="+mn-cs"/>
            </a:endParaRPr>
          </a:p>
          <a:p>
            <a:r>
              <a:rPr lang="es-MX" dirty="0"/>
              <a:t>**</a:t>
            </a:r>
            <a:r>
              <a:rPr lang="es-MX" sz="1200" b="0" i="0" kern="1200" dirty="0">
                <a:solidFill>
                  <a:schemeClr val="tx1"/>
                </a:solidFill>
                <a:effectLst/>
                <a:latin typeface="+mn-lt"/>
                <a:ea typeface="+mn-ea"/>
                <a:cs typeface="+mn-cs"/>
              </a:rPr>
              <a:t> economic evaluations of LDCT in lung cancer screening</a:t>
            </a:r>
            <a:endParaRPr lang="es-MX" dirty="0"/>
          </a:p>
          <a:p>
            <a:r>
              <a:rPr lang="es-MX" sz="1200" b="0" i="0" kern="1200" dirty="0">
                <a:solidFill>
                  <a:schemeClr val="tx1"/>
                </a:solidFill>
                <a:effectLst/>
                <a:latin typeface="+mn-lt"/>
                <a:ea typeface="+mn-ea"/>
                <a:cs typeface="+mn-cs"/>
              </a:rPr>
              <a:t>Nine economic evaluations met the inclusion criteria. All the cost-effectiveness analyses included high risk populations for lung cancer and compared the use of annual LDCT screening with no screening</a:t>
            </a:r>
            <a:endParaRPr lang="es-MX" dirty="0"/>
          </a:p>
        </p:txBody>
      </p:sp>
      <p:sp>
        <p:nvSpPr>
          <p:cNvPr id="4" name="Marcador de número de diapositiva 3"/>
          <p:cNvSpPr>
            <a:spLocks noGrp="1"/>
          </p:cNvSpPr>
          <p:nvPr>
            <p:ph type="sldNum" sz="quarter" idx="10"/>
          </p:nvPr>
        </p:nvSpPr>
        <p:spPr/>
        <p:txBody>
          <a:bodyPr/>
          <a:lstStyle/>
          <a:p>
            <a:fld id="{D925711F-DE3D-4F4B-BF6C-7EFB81492678}" type="slidenum">
              <a:rPr lang="es-MX" smtClean="0"/>
              <a:t>8</a:t>
            </a:fld>
            <a:endParaRPr lang="es-MX"/>
          </a:p>
        </p:txBody>
      </p:sp>
    </p:spTree>
    <p:extLst>
      <p:ext uri="{BB962C8B-B14F-4D97-AF65-F5344CB8AC3E}">
        <p14:creationId xmlns:p14="http://schemas.microsoft.com/office/powerpoint/2010/main" val="3303031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56E76B88-B9B9-224B-B078-9EBC859E140E}" type="slidenum">
              <a:rPr lang="es-MX" smtClean="0"/>
              <a:t>9</a:t>
            </a:fld>
            <a:endParaRPr lang="es-MX"/>
          </a:p>
        </p:txBody>
      </p:sp>
    </p:spTree>
    <p:extLst>
      <p:ext uri="{BB962C8B-B14F-4D97-AF65-F5344CB8AC3E}">
        <p14:creationId xmlns:p14="http://schemas.microsoft.com/office/powerpoint/2010/main" val="2280305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9C491A-5661-C246-9173-547DA2F00BB6}"/>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EA62B1DD-0B82-4242-BABE-922B3885597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6517E07E-7CFC-C741-8301-64267A511932}"/>
              </a:ext>
            </a:extLst>
          </p:cNvPr>
          <p:cNvSpPr>
            <a:spLocks noGrp="1"/>
          </p:cNvSpPr>
          <p:nvPr>
            <p:ph type="dt" sz="half" idx="10"/>
          </p:nvPr>
        </p:nvSpPr>
        <p:spPr/>
        <p:txBody>
          <a:bodyPr/>
          <a:lstStyle/>
          <a:p>
            <a:fld id="{AEC04007-7C45-C144-897A-04C202C698CE}" type="datetimeFigureOut">
              <a:rPr lang="es-MX" smtClean="0"/>
              <a:t>17/07/19</a:t>
            </a:fld>
            <a:endParaRPr lang="es-MX"/>
          </a:p>
        </p:txBody>
      </p:sp>
      <p:sp>
        <p:nvSpPr>
          <p:cNvPr id="5" name="Marcador de pie de página 4">
            <a:extLst>
              <a:ext uri="{FF2B5EF4-FFF2-40B4-BE49-F238E27FC236}">
                <a16:creationId xmlns:a16="http://schemas.microsoft.com/office/drawing/2014/main" id="{B25A4F85-B80A-9F4F-8426-85499321D94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95378F8-8034-2D40-B164-65C77452EBB4}"/>
              </a:ext>
            </a:extLst>
          </p:cNvPr>
          <p:cNvSpPr>
            <a:spLocks noGrp="1"/>
          </p:cNvSpPr>
          <p:nvPr>
            <p:ph type="sldNum" sz="quarter" idx="12"/>
          </p:nvPr>
        </p:nvSpPr>
        <p:spPr/>
        <p:txBody>
          <a:bodyPr/>
          <a:lstStyle/>
          <a:p>
            <a:fld id="{148C2C19-5F33-934F-BEC6-5C401DD2135E}" type="slidenum">
              <a:rPr lang="es-MX" smtClean="0"/>
              <a:t>‹Nº›</a:t>
            </a:fld>
            <a:endParaRPr lang="es-MX"/>
          </a:p>
        </p:txBody>
      </p:sp>
    </p:spTree>
    <p:extLst>
      <p:ext uri="{BB962C8B-B14F-4D97-AF65-F5344CB8AC3E}">
        <p14:creationId xmlns:p14="http://schemas.microsoft.com/office/powerpoint/2010/main" val="2563691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49ACEC-4F82-EB44-8754-8EEDBB3DBB8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46811CD0-35CF-B84E-9F16-D2833E8A0388}"/>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5E2D8EDD-74D7-6C46-A0E1-72277D337776}"/>
              </a:ext>
            </a:extLst>
          </p:cNvPr>
          <p:cNvSpPr>
            <a:spLocks noGrp="1"/>
          </p:cNvSpPr>
          <p:nvPr>
            <p:ph type="dt" sz="half" idx="10"/>
          </p:nvPr>
        </p:nvSpPr>
        <p:spPr/>
        <p:txBody>
          <a:bodyPr/>
          <a:lstStyle/>
          <a:p>
            <a:fld id="{AEC04007-7C45-C144-897A-04C202C698CE}" type="datetimeFigureOut">
              <a:rPr lang="es-MX" smtClean="0"/>
              <a:t>17/07/19</a:t>
            </a:fld>
            <a:endParaRPr lang="es-MX"/>
          </a:p>
        </p:txBody>
      </p:sp>
      <p:sp>
        <p:nvSpPr>
          <p:cNvPr id="5" name="Marcador de pie de página 4">
            <a:extLst>
              <a:ext uri="{FF2B5EF4-FFF2-40B4-BE49-F238E27FC236}">
                <a16:creationId xmlns:a16="http://schemas.microsoft.com/office/drawing/2014/main" id="{15F3DD84-C8E6-6441-960B-837497C91B3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03DE891-E24C-9647-B451-E4F6F85961B8}"/>
              </a:ext>
            </a:extLst>
          </p:cNvPr>
          <p:cNvSpPr>
            <a:spLocks noGrp="1"/>
          </p:cNvSpPr>
          <p:nvPr>
            <p:ph type="sldNum" sz="quarter" idx="12"/>
          </p:nvPr>
        </p:nvSpPr>
        <p:spPr/>
        <p:txBody>
          <a:bodyPr/>
          <a:lstStyle/>
          <a:p>
            <a:fld id="{148C2C19-5F33-934F-BEC6-5C401DD2135E}" type="slidenum">
              <a:rPr lang="es-MX" smtClean="0"/>
              <a:t>‹Nº›</a:t>
            </a:fld>
            <a:endParaRPr lang="es-MX"/>
          </a:p>
        </p:txBody>
      </p:sp>
    </p:spTree>
    <p:extLst>
      <p:ext uri="{BB962C8B-B14F-4D97-AF65-F5344CB8AC3E}">
        <p14:creationId xmlns:p14="http://schemas.microsoft.com/office/powerpoint/2010/main" val="2909808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ABD9A8C-535D-C844-95FA-CCA672C82969}"/>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0F024DCC-15D8-B543-A074-C1B29B0A81DE}"/>
              </a:ext>
            </a:extLst>
          </p:cNvPr>
          <p:cNvSpPr>
            <a:spLocks noGrp="1"/>
          </p:cNvSpPr>
          <p:nvPr>
            <p:ph type="body" orient="vert" idx="1"/>
          </p:nvPr>
        </p:nvSpPr>
        <p:spPr>
          <a:xfrm>
            <a:off x="628650" y="365125"/>
            <a:ext cx="5800725" cy="5811838"/>
          </a:xfrm>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9BE9C931-ECD4-F445-B26A-13DBA4AF08A9}"/>
              </a:ext>
            </a:extLst>
          </p:cNvPr>
          <p:cNvSpPr>
            <a:spLocks noGrp="1"/>
          </p:cNvSpPr>
          <p:nvPr>
            <p:ph type="dt" sz="half" idx="10"/>
          </p:nvPr>
        </p:nvSpPr>
        <p:spPr/>
        <p:txBody>
          <a:bodyPr/>
          <a:lstStyle/>
          <a:p>
            <a:fld id="{AEC04007-7C45-C144-897A-04C202C698CE}" type="datetimeFigureOut">
              <a:rPr lang="es-MX" smtClean="0"/>
              <a:t>17/07/19</a:t>
            </a:fld>
            <a:endParaRPr lang="es-MX"/>
          </a:p>
        </p:txBody>
      </p:sp>
      <p:sp>
        <p:nvSpPr>
          <p:cNvPr id="5" name="Marcador de pie de página 4">
            <a:extLst>
              <a:ext uri="{FF2B5EF4-FFF2-40B4-BE49-F238E27FC236}">
                <a16:creationId xmlns:a16="http://schemas.microsoft.com/office/drawing/2014/main" id="{FFE03387-9C6F-C54C-BB67-728038BA08B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E71E32A-E7FC-EA42-8D58-8E4A8E2766EF}"/>
              </a:ext>
            </a:extLst>
          </p:cNvPr>
          <p:cNvSpPr>
            <a:spLocks noGrp="1"/>
          </p:cNvSpPr>
          <p:nvPr>
            <p:ph type="sldNum" sz="quarter" idx="12"/>
          </p:nvPr>
        </p:nvSpPr>
        <p:spPr/>
        <p:txBody>
          <a:bodyPr/>
          <a:lstStyle/>
          <a:p>
            <a:fld id="{148C2C19-5F33-934F-BEC6-5C401DD2135E}" type="slidenum">
              <a:rPr lang="es-MX" smtClean="0"/>
              <a:t>‹Nº›</a:t>
            </a:fld>
            <a:endParaRPr lang="es-MX"/>
          </a:p>
        </p:txBody>
      </p:sp>
    </p:spTree>
    <p:extLst>
      <p:ext uri="{BB962C8B-B14F-4D97-AF65-F5344CB8AC3E}">
        <p14:creationId xmlns:p14="http://schemas.microsoft.com/office/powerpoint/2010/main" val="1466211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996631" y="2671851"/>
            <a:ext cx="4523700" cy="1546400"/>
          </a:xfrm>
          <a:prstGeom prst="rect">
            <a:avLst/>
          </a:prstGeom>
        </p:spPr>
        <p:txBody>
          <a:bodyPr spcFirstLastPara="1" wrap="square" lIns="91425" tIns="91425" rIns="91425" bIns="91425" anchor="b"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cxnSp>
        <p:nvCxnSpPr>
          <p:cNvPr id="11" name="Google Shape;11;p2"/>
          <p:cNvCxnSpPr/>
          <p:nvPr/>
        </p:nvCxnSpPr>
        <p:spPr>
          <a:xfrm>
            <a:off x="-6025" y="4902016"/>
            <a:ext cx="9162000" cy="0"/>
          </a:xfrm>
          <a:prstGeom prst="straightConnector1">
            <a:avLst/>
          </a:prstGeom>
          <a:noFill/>
          <a:ln w="9525" cap="flat" cmpd="sng">
            <a:solidFill>
              <a:srgbClr val="000000"/>
            </a:solidFill>
            <a:prstDash val="solid"/>
            <a:round/>
            <a:headEnd type="none" w="med" len="med"/>
            <a:tailEnd type="none" w="med" len="med"/>
          </a:ln>
        </p:spPr>
      </p:cxnSp>
      <p:sp>
        <p:nvSpPr>
          <p:cNvPr id="12" name="Google Shape;12;p2"/>
          <p:cNvSpPr/>
          <p:nvPr/>
        </p:nvSpPr>
        <p:spPr>
          <a:xfrm>
            <a:off x="1117951" y="4524000"/>
            <a:ext cx="652234" cy="756000"/>
          </a:xfrm>
          <a:prstGeom prst="ellipse">
            <a:avLst/>
          </a:pr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600568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2105051" y="2984000"/>
            <a:ext cx="4933800" cy="1093200"/>
          </a:xfrm>
          <a:prstGeom prst="rect">
            <a:avLst/>
          </a:prstGeom>
        </p:spPr>
        <p:txBody>
          <a:bodyPr spcFirstLastPara="1" wrap="square" lIns="91425" tIns="91425" rIns="91425" bIns="91425" anchor="b" anchorCtr="0"/>
          <a:lstStyle>
            <a:lvl1pPr marL="457189" lvl="0" indent="-380990" algn="ctr" rtl="0">
              <a:spcBef>
                <a:spcPts val="600"/>
              </a:spcBef>
              <a:spcAft>
                <a:spcPts val="0"/>
              </a:spcAft>
              <a:buSzPts val="2400"/>
              <a:buFont typeface="Lora"/>
              <a:buChar char="◉"/>
              <a:defRPr sz="2400" i="1">
                <a:latin typeface="Lora"/>
                <a:ea typeface="Lora"/>
                <a:cs typeface="Lora"/>
                <a:sym typeface="Lora"/>
              </a:defRPr>
            </a:lvl1pPr>
            <a:lvl2pPr marL="914377" lvl="1" indent="-355591" algn="ctr" rtl="0">
              <a:spcBef>
                <a:spcPts val="0"/>
              </a:spcBef>
              <a:spcAft>
                <a:spcPts val="0"/>
              </a:spcAft>
              <a:buSzPts val="2000"/>
              <a:buFont typeface="Lora"/>
              <a:buChar char="○"/>
              <a:defRPr i="1">
                <a:latin typeface="Lora"/>
                <a:ea typeface="Lora"/>
                <a:cs typeface="Lora"/>
                <a:sym typeface="Lora"/>
              </a:defRPr>
            </a:lvl2pPr>
            <a:lvl3pPr marL="1371566" lvl="2" indent="-355591" algn="ctr" rtl="0">
              <a:spcBef>
                <a:spcPts val="0"/>
              </a:spcBef>
              <a:spcAft>
                <a:spcPts val="0"/>
              </a:spcAft>
              <a:buSzPts val="2000"/>
              <a:buFont typeface="Lora"/>
              <a:buChar char="■"/>
              <a:defRPr i="1">
                <a:latin typeface="Lora"/>
                <a:ea typeface="Lora"/>
                <a:cs typeface="Lora"/>
                <a:sym typeface="Lora"/>
              </a:defRPr>
            </a:lvl3pPr>
            <a:lvl4pPr marL="1828754" lvl="3" indent="-380990" algn="ctr" rtl="0">
              <a:spcBef>
                <a:spcPts val="0"/>
              </a:spcBef>
              <a:spcAft>
                <a:spcPts val="0"/>
              </a:spcAft>
              <a:buSzPts val="2400"/>
              <a:buFont typeface="Lora"/>
              <a:buChar char="●"/>
              <a:defRPr sz="2400" i="1">
                <a:latin typeface="Lora"/>
                <a:ea typeface="Lora"/>
                <a:cs typeface="Lora"/>
                <a:sym typeface="Lora"/>
              </a:defRPr>
            </a:lvl4pPr>
            <a:lvl5pPr marL="2285943" lvl="4" indent="-380990" algn="ctr" rtl="0">
              <a:spcBef>
                <a:spcPts val="0"/>
              </a:spcBef>
              <a:spcAft>
                <a:spcPts val="0"/>
              </a:spcAft>
              <a:buSzPts val="2400"/>
              <a:buFont typeface="Lora"/>
              <a:buChar char="○"/>
              <a:defRPr sz="2400" i="1">
                <a:latin typeface="Lora"/>
                <a:ea typeface="Lora"/>
                <a:cs typeface="Lora"/>
                <a:sym typeface="Lora"/>
              </a:defRPr>
            </a:lvl5pPr>
            <a:lvl6pPr marL="2743131" lvl="5" indent="-380990" algn="ctr" rtl="0">
              <a:spcBef>
                <a:spcPts val="0"/>
              </a:spcBef>
              <a:spcAft>
                <a:spcPts val="0"/>
              </a:spcAft>
              <a:buSzPts val="2400"/>
              <a:buFont typeface="Lora"/>
              <a:buChar char="■"/>
              <a:defRPr sz="2400" i="1">
                <a:latin typeface="Lora"/>
                <a:ea typeface="Lora"/>
                <a:cs typeface="Lora"/>
                <a:sym typeface="Lora"/>
              </a:defRPr>
            </a:lvl6pPr>
            <a:lvl7pPr marL="3200320" lvl="6" indent="-380990" algn="ctr" rtl="0">
              <a:spcBef>
                <a:spcPts val="0"/>
              </a:spcBef>
              <a:spcAft>
                <a:spcPts val="0"/>
              </a:spcAft>
              <a:buSzPts val="2400"/>
              <a:buFont typeface="Lora"/>
              <a:buChar char="●"/>
              <a:defRPr sz="2400" i="1">
                <a:latin typeface="Lora"/>
                <a:ea typeface="Lora"/>
                <a:cs typeface="Lora"/>
                <a:sym typeface="Lora"/>
              </a:defRPr>
            </a:lvl7pPr>
            <a:lvl8pPr marL="3657509" lvl="7" indent="-380990" algn="ctr" rtl="0">
              <a:spcBef>
                <a:spcPts val="0"/>
              </a:spcBef>
              <a:spcAft>
                <a:spcPts val="0"/>
              </a:spcAft>
              <a:buSzPts val="2400"/>
              <a:buFont typeface="Lora"/>
              <a:buChar char="○"/>
              <a:defRPr sz="2400" i="1">
                <a:latin typeface="Lora"/>
                <a:ea typeface="Lora"/>
                <a:cs typeface="Lora"/>
                <a:sym typeface="Lora"/>
              </a:defRPr>
            </a:lvl8pPr>
            <a:lvl9pPr marL="4114697" lvl="8" indent="-380990" algn="ctr">
              <a:spcBef>
                <a:spcPts val="0"/>
              </a:spcBef>
              <a:spcAft>
                <a:spcPts val="0"/>
              </a:spcAft>
              <a:buSzPts val="2400"/>
              <a:buFont typeface="Lora"/>
              <a:buChar char="■"/>
              <a:defRPr sz="2400" i="1">
                <a:latin typeface="Lora"/>
                <a:ea typeface="Lora"/>
                <a:cs typeface="Lora"/>
                <a:sym typeface="Lora"/>
              </a:defRPr>
            </a:lvl9pPr>
          </a:lstStyle>
          <a:p>
            <a:endParaRPr/>
          </a:p>
        </p:txBody>
      </p:sp>
      <p:cxnSp>
        <p:nvCxnSpPr>
          <p:cNvPr id="22" name="Google Shape;22;p4"/>
          <p:cNvCxnSpPr/>
          <p:nvPr/>
        </p:nvCxnSpPr>
        <p:spPr>
          <a:xfrm>
            <a:off x="4584075" y="4902000"/>
            <a:ext cx="0" cy="1974000"/>
          </a:xfrm>
          <a:prstGeom prst="straightConnector1">
            <a:avLst/>
          </a:prstGeom>
          <a:noFill/>
          <a:ln w="9525" cap="flat" cmpd="sng">
            <a:solidFill>
              <a:srgbClr val="CCCCCC"/>
            </a:solidFill>
            <a:prstDash val="solid"/>
            <a:round/>
            <a:headEnd type="none" w="med" len="med"/>
            <a:tailEnd type="none" w="med" len="med"/>
          </a:ln>
        </p:spPr>
      </p:cxnSp>
      <p:sp>
        <p:nvSpPr>
          <p:cNvPr id="23" name="Google Shape;23;p4"/>
          <p:cNvSpPr/>
          <p:nvPr/>
        </p:nvSpPr>
        <p:spPr>
          <a:xfrm>
            <a:off x="4254756" y="4524000"/>
            <a:ext cx="658638" cy="756000"/>
          </a:xfrm>
          <a:prstGeom prst="ellipse">
            <a:avLst/>
          </a:pr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 name="Google Shape;25;p4"/>
          <p:cNvSpPr txBox="1">
            <a:spLocks noGrp="1"/>
          </p:cNvSpPr>
          <p:nvPr>
            <p:ph type="sldNum" idx="12"/>
          </p:nvPr>
        </p:nvSpPr>
        <p:spPr>
          <a:xfrm>
            <a:off x="4297651" y="1"/>
            <a:ext cx="548700" cy="524800"/>
          </a:xfrm>
          <a:prstGeom prst="rect">
            <a:avLst/>
          </a:prstGeom>
        </p:spPr>
        <p:txBody>
          <a:bodyPr spcFirstLastPara="1" wrap="square" lIns="91425" tIns="91425" rIns="91425" bIns="91425" anchor="t" anchorCtr="0">
            <a:noAutofit/>
          </a:bodyPr>
          <a:lstStyle>
            <a:lvl1pPr lvl="0" algn="ctr" rtl="0">
              <a:buNone/>
              <a:defRPr>
                <a:latin typeface="Lora"/>
                <a:ea typeface="Lora"/>
                <a:cs typeface="Lora"/>
                <a:sym typeface="Lora"/>
              </a:defRPr>
            </a:lvl1pPr>
            <a:lvl2pPr lvl="1" algn="ctr" rtl="0">
              <a:buNone/>
              <a:defRPr>
                <a:latin typeface="Lora"/>
                <a:ea typeface="Lora"/>
                <a:cs typeface="Lora"/>
                <a:sym typeface="Lora"/>
              </a:defRPr>
            </a:lvl2pPr>
            <a:lvl3pPr lvl="2" algn="ctr" rtl="0">
              <a:buNone/>
              <a:defRPr>
                <a:latin typeface="Lora"/>
                <a:ea typeface="Lora"/>
                <a:cs typeface="Lora"/>
                <a:sym typeface="Lora"/>
              </a:defRPr>
            </a:lvl3pPr>
            <a:lvl4pPr lvl="3" algn="ctr" rtl="0">
              <a:buNone/>
              <a:defRPr>
                <a:latin typeface="Lora"/>
                <a:ea typeface="Lora"/>
                <a:cs typeface="Lora"/>
                <a:sym typeface="Lora"/>
              </a:defRPr>
            </a:lvl4pPr>
            <a:lvl5pPr lvl="4" algn="ctr" rtl="0">
              <a:buNone/>
              <a:defRPr>
                <a:latin typeface="Lora"/>
                <a:ea typeface="Lora"/>
                <a:cs typeface="Lora"/>
                <a:sym typeface="Lora"/>
              </a:defRPr>
            </a:lvl5pPr>
            <a:lvl6pPr lvl="5" algn="ctr" rtl="0">
              <a:buNone/>
              <a:defRPr>
                <a:latin typeface="Lora"/>
                <a:ea typeface="Lora"/>
                <a:cs typeface="Lora"/>
                <a:sym typeface="Lora"/>
              </a:defRPr>
            </a:lvl6pPr>
            <a:lvl7pPr lvl="6" algn="ctr" rtl="0">
              <a:buNone/>
              <a:defRPr>
                <a:latin typeface="Lora"/>
                <a:ea typeface="Lora"/>
                <a:cs typeface="Lora"/>
                <a:sym typeface="Lora"/>
              </a:defRPr>
            </a:lvl7pPr>
            <a:lvl8pPr lvl="7" algn="ctr" rtl="0">
              <a:buNone/>
              <a:defRPr>
                <a:latin typeface="Lora"/>
                <a:ea typeface="Lora"/>
                <a:cs typeface="Lora"/>
                <a:sym typeface="Lora"/>
              </a:defRPr>
            </a:lvl8pPr>
            <a:lvl9pPr lvl="8" algn="ctr" rtl="0">
              <a:buNone/>
              <a:defRPr>
                <a:latin typeface="Lora"/>
                <a:ea typeface="Lora"/>
                <a:cs typeface="Lora"/>
                <a:sym typeface="Lora"/>
              </a:defRPr>
            </a:lvl9pPr>
          </a:lstStyle>
          <a:p>
            <a:fld id="{00000000-1234-1234-1234-123412341234}" type="slidenum">
              <a:rPr lang="es-MX" smtClean="0"/>
              <a:pPr/>
              <a:t>‹Nº›</a:t>
            </a:fld>
            <a:endParaRPr lang="es-MX"/>
          </a:p>
        </p:txBody>
      </p:sp>
    </p:spTree>
    <p:extLst>
      <p:ext uri="{BB962C8B-B14F-4D97-AF65-F5344CB8AC3E}">
        <p14:creationId xmlns:p14="http://schemas.microsoft.com/office/powerpoint/2010/main" val="1965918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2F0F6D-7FC3-1240-BF76-D90CBE7FD4E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462A4294-698F-CA46-8F62-2BDCCFE023E6}"/>
              </a:ext>
            </a:extLst>
          </p:cNvPr>
          <p:cNvSpPr>
            <a:spLocks noGrp="1"/>
          </p:cNvSpPr>
          <p:nvPr>
            <p:ph idx="1"/>
          </p:nvPr>
        </p:nvSpPr>
        <p:spPr/>
        <p:txBody>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8ACFC0A2-BA3A-2F43-A4F8-87939BA287B0}"/>
              </a:ext>
            </a:extLst>
          </p:cNvPr>
          <p:cNvSpPr>
            <a:spLocks noGrp="1"/>
          </p:cNvSpPr>
          <p:nvPr>
            <p:ph type="dt" sz="half" idx="10"/>
          </p:nvPr>
        </p:nvSpPr>
        <p:spPr/>
        <p:txBody>
          <a:bodyPr/>
          <a:lstStyle/>
          <a:p>
            <a:fld id="{AEC04007-7C45-C144-897A-04C202C698CE}" type="datetimeFigureOut">
              <a:rPr lang="es-MX" smtClean="0"/>
              <a:t>17/07/19</a:t>
            </a:fld>
            <a:endParaRPr lang="es-MX"/>
          </a:p>
        </p:txBody>
      </p:sp>
      <p:sp>
        <p:nvSpPr>
          <p:cNvPr id="5" name="Marcador de pie de página 4">
            <a:extLst>
              <a:ext uri="{FF2B5EF4-FFF2-40B4-BE49-F238E27FC236}">
                <a16:creationId xmlns:a16="http://schemas.microsoft.com/office/drawing/2014/main" id="{836BB195-DF5E-9A4E-AE7B-B98D87A0638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33375F0-7026-B941-BCB0-721960162CE0}"/>
              </a:ext>
            </a:extLst>
          </p:cNvPr>
          <p:cNvSpPr>
            <a:spLocks noGrp="1"/>
          </p:cNvSpPr>
          <p:nvPr>
            <p:ph type="sldNum" sz="quarter" idx="12"/>
          </p:nvPr>
        </p:nvSpPr>
        <p:spPr/>
        <p:txBody>
          <a:bodyPr/>
          <a:lstStyle/>
          <a:p>
            <a:fld id="{148C2C19-5F33-934F-BEC6-5C401DD2135E}" type="slidenum">
              <a:rPr lang="es-MX" smtClean="0"/>
              <a:t>‹Nº›</a:t>
            </a:fld>
            <a:endParaRPr lang="es-MX"/>
          </a:p>
        </p:txBody>
      </p:sp>
    </p:spTree>
    <p:extLst>
      <p:ext uri="{BB962C8B-B14F-4D97-AF65-F5344CB8AC3E}">
        <p14:creationId xmlns:p14="http://schemas.microsoft.com/office/powerpoint/2010/main" val="3108597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30E8A8-0591-C542-8F12-ECE74405631F}"/>
              </a:ext>
            </a:extLst>
          </p:cNvPr>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59D1818-A20A-854B-AEAD-7573AB85FF5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1FB23C47-87FE-AD4B-A46E-389D22FBC386}"/>
              </a:ext>
            </a:extLst>
          </p:cNvPr>
          <p:cNvSpPr>
            <a:spLocks noGrp="1"/>
          </p:cNvSpPr>
          <p:nvPr>
            <p:ph type="dt" sz="half" idx="10"/>
          </p:nvPr>
        </p:nvSpPr>
        <p:spPr/>
        <p:txBody>
          <a:bodyPr/>
          <a:lstStyle/>
          <a:p>
            <a:fld id="{AEC04007-7C45-C144-897A-04C202C698CE}" type="datetimeFigureOut">
              <a:rPr lang="es-MX" smtClean="0"/>
              <a:t>17/07/19</a:t>
            </a:fld>
            <a:endParaRPr lang="es-MX"/>
          </a:p>
        </p:txBody>
      </p:sp>
      <p:sp>
        <p:nvSpPr>
          <p:cNvPr id="5" name="Marcador de pie de página 4">
            <a:extLst>
              <a:ext uri="{FF2B5EF4-FFF2-40B4-BE49-F238E27FC236}">
                <a16:creationId xmlns:a16="http://schemas.microsoft.com/office/drawing/2014/main" id="{8CACD2B5-BC21-C04D-AD33-C0465C87D87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AAD7F56-52C5-7A4A-B4B9-38FE09BF0284}"/>
              </a:ext>
            </a:extLst>
          </p:cNvPr>
          <p:cNvSpPr>
            <a:spLocks noGrp="1"/>
          </p:cNvSpPr>
          <p:nvPr>
            <p:ph type="sldNum" sz="quarter" idx="12"/>
          </p:nvPr>
        </p:nvSpPr>
        <p:spPr/>
        <p:txBody>
          <a:bodyPr/>
          <a:lstStyle/>
          <a:p>
            <a:fld id="{148C2C19-5F33-934F-BEC6-5C401DD2135E}" type="slidenum">
              <a:rPr lang="es-MX" smtClean="0"/>
              <a:t>‹Nº›</a:t>
            </a:fld>
            <a:endParaRPr lang="es-MX"/>
          </a:p>
        </p:txBody>
      </p:sp>
    </p:spTree>
    <p:extLst>
      <p:ext uri="{BB962C8B-B14F-4D97-AF65-F5344CB8AC3E}">
        <p14:creationId xmlns:p14="http://schemas.microsoft.com/office/powerpoint/2010/main" val="2483942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0D0F45-7106-C94D-93F9-229B3472AFA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C23F1F3D-386C-2847-928F-91FDAA51EF1D}"/>
              </a:ext>
            </a:extLst>
          </p:cNvPr>
          <p:cNvSpPr>
            <a:spLocks noGrp="1"/>
          </p:cNvSpPr>
          <p:nvPr>
            <p:ph sz="half" idx="1"/>
          </p:nvPr>
        </p:nvSpPr>
        <p:spPr>
          <a:xfrm>
            <a:off x="628650" y="1825625"/>
            <a:ext cx="3886200" cy="4351338"/>
          </a:xfrm>
        </p:spPr>
        <p:txBody>
          <a:body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2B1EAFAB-8C49-564C-88A0-25F6F129B43C}"/>
              </a:ext>
            </a:extLst>
          </p:cNvPr>
          <p:cNvSpPr>
            <a:spLocks noGrp="1"/>
          </p:cNvSpPr>
          <p:nvPr>
            <p:ph sz="half" idx="2"/>
          </p:nvPr>
        </p:nvSpPr>
        <p:spPr>
          <a:xfrm>
            <a:off x="4629150" y="1825625"/>
            <a:ext cx="3886200" cy="4351338"/>
          </a:xfrm>
        </p:spPr>
        <p:txBody>
          <a:body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8CEE3EFB-DD52-9D41-AAF8-21521BD579A4}"/>
              </a:ext>
            </a:extLst>
          </p:cNvPr>
          <p:cNvSpPr>
            <a:spLocks noGrp="1"/>
          </p:cNvSpPr>
          <p:nvPr>
            <p:ph type="dt" sz="half" idx="10"/>
          </p:nvPr>
        </p:nvSpPr>
        <p:spPr/>
        <p:txBody>
          <a:bodyPr/>
          <a:lstStyle/>
          <a:p>
            <a:fld id="{AEC04007-7C45-C144-897A-04C202C698CE}" type="datetimeFigureOut">
              <a:rPr lang="es-MX" smtClean="0"/>
              <a:t>17/07/19</a:t>
            </a:fld>
            <a:endParaRPr lang="es-MX"/>
          </a:p>
        </p:txBody>
      </p:sp>
      <p:sp>
        <p:nvSpPr>
          <p:cNvPr id="6" name="Marcador de pie de página 5">
            <a:extLst>
              <a:ext uri="{FF2B5EF4-FFF2-40B4-BE49-F238E27FC236}">
                <a16:creationId xmlns:a16="http://schemas.microsoft.com/office/drawing/2014/main" id="{C6C28EDA-2E6F-6B47-9023-2EBB379DC62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3757993A-8EFA-D848-AB5E-108040663EA0}"/>
              </a:ext>
            </a:extLst>
          </p:cNvPr>
          <p:cNvSpPr>
            <a:spLocks noGrp="1"/>
          </p:cNvSpPr>
          <p:nvPr>
            <p:ph type="sldNum" sz="quarter" idx="12"/>
          </p:nvPr>
        </p:nvSpPr>
        <p:spPr/>
        <p:txBody>
          <a:bodyPr/>
          <a:lstStyle/>
          <a:p>
            <a:fld id="{148C2C19-5F33-934F-BEC6-5C401DD2135E}" type="slidenum">
              <a:rPr lang="es-MX" smtClean="0"/>
              <a:t>‹Nº›</a:t>
            </a:fld>
            <a:endParaRPr lang="es-MX"/>
          </a:p>
        </p:txBody>
      </p:sp>
    </p:spTree>
    <p:extLst>
      <p:ext uri="{BB962C8B-B14F-4D97-AF65-F5344CB8AC3E}">
        <p14:creationId xmlns:p14="http://schemas.microsoft.com/office/powerpoint/2010/main" val="1497776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2FB90B-0FD5-3F43-91FB-28A6E2C81C0A}"/>
              </a:ext>
            </a:extLst>
          </p:cNvPr>
          <p:cNvSpPr>
            <a:spLocks noGrp="1"/>
          </p:cNvSpPr>
          <p:nvPr>
            <p:ph type="title"/>
          </p:nvPr>
        </p:nvSpPr>
        <p:spPr>
          <a:xfrm>
            <a:off x="629841" y="365126"/>
            <a:ext cx="78867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910F5BF-10E2-5B49-B2CC-E44B73CE38A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1BF5E671-8567-C544-99A1-FCE7AAA60540}"/>
              </a:ext>
            </a:extLst>
          </p:cNvPr>
          <p:cNvSpPr>
            <a:spLocks noGrp="1"/>
          </p:cNvSpPr>
          <p:nvPr>
            <p:ph sz="half" idx="2"/>
          </p:nvPr>
        </p:nvSpPr>
        <p:spPr>
          <a:xfrm>
            <a:off x="629842" y="2505075"/>
            <a:ext cx="3868340" cy="3684588"/>
          </a:xfrm>
        </p:spPr>
        <p:txBody>
          <a:bodyPr/>
          <a:lstStyle/>
          <a:p>
            <a:r>
              <a:rPr lang="es-ES"/>
              <a:t>Editar los estilos de texto del patrón
Segundo nivel
Tercer nivel
Cuarto nivel
Quinto nivel</a:t>
            </a:r>
            <a:endParaRPr lang="es-MX"/>
          </a:p>
        </p:txBody>
      </p:sp>
      <p:sp>
        <p:nvSpPr>
          <p:cNvPr id="5" name="Marcador de texto 4">
            <a:extLst>
              <a:ext uri="{FF2B5EF4-FFF2-40B4-BE49-F238E27FC236}">
                <a16:creationId xmlns:a16="http://schemas.microsoft.com/office/drawing/2014/main" id="{D07014D9-4AEE-8C4D-9AC9-B951038A59A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es-ES"/>
              <a:t>Editar los estilos de texto del patrón
Segundo nivel
Tercer nivel
Cuarto nivel
Quinto nivel</a:t>
            </a:r>
            <a:endParaRPr lang="es-MX"/>
          </a:p>
        </p:txBody>
      </p:sp>
      <p:sp>
        <p:nvSpPr>
          <p:cNvPr id="6" name="Marcador de contenido 5">
            <a:extLst>
              <a:ext uri="{FF2B5EF4-FFF2-40B4-BE49-F238E27FC236}">
                <a16:creationId xmlns:a16="http://schemas.microsoft.com/office/drawing/2014/main" id="{974645E5-7CCE-0B4B-9168-5D94537AA7CC}"/>
              </a:ext>
            </a:extLst>
          </p:cNvPr>
          <p:cNvSpPr>
            <a:spLocks noGrp="1"/>
          </p:cNvSpPr>
          <p:nvPr>
            <p:ph sz="quarter" idx="4"/>
          </p:nvPr>
        </p:nvSpPr>
        <p:spPr>
          <a:xfrm>
            <a:off x="4629150" y="2505075"/>
            <a:ext cx="3887391" cy="3684588"/>
          </a:xfrm>
        </p:spPr>
        <p:txBody>
          <a:bodyPr/>
          <a:lstStyle/>
          <a:p>
            <a:r>
              <a:rPr lang="es-ES"/>
              <a:t>Editar los estilos de texto del patrón
Segundo nivel
Tercer nivel
Cuarto nivel
Quinto nivel</a:t>
            </a:r>
            <a:endParaRPr lang="es-MX"/>
          </a:p>
        </p:txBody>
      </p:sp>
      <p:sp>
        <p:nvSpPr>
          <p:cNvPr id="7" name="Marcador de fecha 6">
            <a:extLst>
              <a:ext uri="{FF2B5EF4-FFF2-40B4-BE49-F238E27FC236}">
                <a16:creationId xmlns:a16="http://schemas.microsoft.com/office/drawing/2014/main" id="{4ED00394-7F92-EE48-80E7-0E2CB78DB836}"/>
              </a:ext>
            </a:extLst>
          </p:cNvPr>
          <p:cNvSpPr>
            <a:spLocks noGrp="1"/>
          </p:cNvSpPr>
          <p:nvPr>
            <p:ph type="dt" sz="half" idx="10"/>
          </p:nvPr>
        </p:nvSpPr>
        <p:spPr/>
        <p:txBody>
          <a:bodyPr/>
          <a:lstStyle/>
          <a:p>
            <a:fld id="{AEC04007-7C45-C144-897A-04C202C698CE}" type="datetimeFigureOut">
              <a:rPr lang="es-MX" smtClean="0"/>
              <a:t>17/07/19</a:t>
            </a:fld>
            <a:endParaRPr lang="es-MX"/>
          </a:p>
        </p:txBody>
      </p:sp>
      <p:sp>
        <p:nvSpPr>
          <p:cNvPr id="8" name="Marcador de pie de página 7">
            <a:extLst>
              <a:ext uri="{FF2B5EF4-FFF2-40B4-BE49-F238E27FC236}">
                <a16:creationId xmlns:a16="http://schemas.microsoft.com/office/drawing/2014/main" id="{51B24955-E120-0248-BCD8-BFA35DC06908}"/>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D8270032-1498-9E4E-8058-00A2C74781DB}"/>
              </a:ext>
            </a:extLst>
          </p:cNvPr>
          <p:cNvSpPr>
            <a:spLocks noGrp="1"/>
          </p:cNvSpPr>
          <p:nvPr>
            <p:ph type="sldNum" sz="quarter" idx="12"/>
          </p:nvPr>
        </p:nvSpPr>
        <p:spPr/>
        <p:txBody>
          <a:bodyPr/>
          <a:lstStyle/>
          <a:p>
            <a:fld id="{148C2C19-5F33-934F-BEC6-5C401DD2135E}" type="slidenum">
              <a:rPr lang="es-MX" smtClean="0"/>
              <a:t>‹Nº›</a:t>
            </a:fld>
            <a:endParaRPr lang="es-MX"/>
          </a:p>
        </p:txBody>
      </p:sp>
    </p:spTree>
    <p:extLst>
      <p:ext uri="{BB962C8B-B14F-4D97-AF65-F5344CB8AC3E}">
        <p14:creationId xmlns:p14="http://schemas.microsoft.com/office/powerpoint/2010/main" val="2145235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3F2B2A-B7F7-3946-A263-1FC410B6EE0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5B196081-5392-E744-A6BF-F5F9B9176C21}"/>
              </a:ext>
            </a:extLst>
          </p:cNvPr>
          <p:cNvSpPr>
            <a:spLocks noGrp="1"/>
          </p:cNvSpPr>
          <p:nvPr>
            <p:ph type="dt" sz="half" idx="10"/>
          </p:nvPr>
        </p:nvSpPr>
        <p:spPr/>
        <p:txBody>
          <a:bodyPr/>
          <a:lstStyle/>
          <a:p>
            <a:fld id="{AEC04007-7C45-C144-897A-04C202C698CE}" type="datetimeFigureOut">
              <a:rPr lang="es-MX" smtClean="0"/>
              <a:t>17/07/19</a:t>
            </a:fld>
            <a:endParaRPr lang="es-MX"/>
          </a:p>
        </p:txBody>
      </p:sp>
      <p:sp>
        <p:nvSpPr>
          <p:cNvPr id="4" name="Marcador de pie de página 3">
            <a:extLst>
              <a:ext uri="{FF2B5EF4-FFF2-40B4-BE49-F238E27FC236}">
                <a16:creationId xmlns:a16="http://schemas.microsoft.com/office/drawing/2014/main" id="{9438956A-F81E-0246-9914-3B601B25CAD9}"/>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13707786-7C58-554D-A803-0B2241F8E5C5}"/>
              </a:ext>
            </a:extLst>
          </p:cNvPr>
          <p:cNvSpPr>
            <a:spLocks noGrp="1"/>
          </p:cNvSpPr>
          <p:nvPr>
            <p:ph type="sldNum" sz="quarter" idx="12"/>
          </p:nvPr>
        </p:nvSpPr>
        <p:spPr/>
        <p:txBody>
          <a:bodyPr/>
          <a:lstStyle/>
          <a:p>
            <a:fld id="{148C2C19-5F33-934F-BEC6-5C401DD2135E}" type="slidenum">
              <a:rPr lang="es-MX" smtClean="0"/>
              <a:t>‹Nº›</a:t>
            </a:fld>
            <a:endParaRPr lang="es-MX"/>
          </a:p>
        </p:txBody>
      </p:sp>
    </p:spTree>
    <p:extLst>
      <p:ext uri="{BB962C8B-B14F-4D97-AF65-F5344CB8AC3E}">
        <p14:creationId xmlns:p14="http://schemas.microsoft.com/office/powerpoint/2010/main" val="3142203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B6BBDF1-166E-ED4F-85B6-DFA4A8071237}"/>
              </a:ext>
            </a:extLst>
          </p:cNvPr>
          <p:cNvSpPr>
            <a:spLocks noGrp="1"/>
          </p:cNvSpPr>
          <p:nvPr>
            <p:ph type="dt" sz="half" idx="10"/>
          </p:nvPr>
        </p:nvSpPr>
        <p:spPr/>
        <p:txBody>
          <a:bodyPr/>
          <a:lstStyle/>
          <a:p>
            <a:fld id="{AEC04007-7C45-C144-897A-04C202C698CE}" type="datetimeFigureOut">
              <a:rPr lang="es-MX" smtClean="0"/>
              <a:t>17/07/19</a:t>
            </a:fld>
            <a:endParaRPr lang="es-MX"/>
          </a:p>
        </p:txBody>
      </p:sp>
      <p:sp>
        <p:nvSpPr>
          <p:cNvPr id="3" name="Marcador de pie de página 2">
            <a:extLst>
              <a:ext uri="{FF2B5EF4-FFF2-40B4-BE49-F238E27FC236}">
                <a16:creationId xmlns:a16="http://schemas.microsoft.com/office/drawing/2014/main" id="{04D242A1-4E0C-CB44-8522-50F6E7CD8EAE}"/>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0672AE2D-D733-224F-973F-84422D03B1BA}"/>
              </a:ext>
            </a:extLst>
          </p:cNvPr>
          <p:cNvSpPr>
            <a:spLocks noGrp="1"/>
          </p:cNvSpPr>
          <p:nvPr>
            <p:ph type="sldNum" sz="quarter" idx="12"/>
          </p:nvPr>
        </p:nvSpPr>
        <p:spPr/>
        <p:txBody>
          <a:bodyPr/>
          <a:lstStyle/>
          <a:p>
            <a:fld id="{148C2C19-5F33-934F-BEC6-5C401DD2135E}" type="slidenum">
              <a:rPr lang="es-MX" smtClean="0"/>
              <a:t>‹Nº›</a:t>
            </a:fld>
            <a:endParaRPr lang="es-MX"/>
          </a:p>
        </p:txBody>
      </p:sp>
      <p:cxnSp>
        <p:nvCxnSpPr>
          <p:cNvPr id="5" name="Google Shape;62;p10">
            <a:extLst>
              <a:ext uri="{FF2B5EF4-FFF2-40B4-BE49-F238E27FC236}">
                <a16:creationId xmlns:a16="http://schemas.microsoft.com/office/drawing/2014/main" id="{BE958196-9B24-B448-9330-5295A41AF605}"/>
              </a:ext>
            </a:extLst>
          </p:cNvPr>
          <p:cNvCxnSpPr>
            <a:cxnSpLocks/>
          </p:cNvCxnSpPr>
          <p:nvPr userDrawn="1"/>
        </p:nvCxnSpPr>
        <p:spPr>
          <a:xfrm>
            <a:off x="-1756982" y="5873606"/>
            <a:ext cx="10877536" cy="0"/>
          </a:xfrm>
          <a:prstGeom prst="straightConnector1">
            <a:avLst/>
          </a:prstGeom>
          <a:noFill/>
          <a:ln w="9525" cap="flat" cmpd="sng">
            <a:solidFill>
              <a:srgbClr val="CCCCCC"/>
            </a:solidFill>
            <a:prstDash val="solid"/>
            <a:round/>
            <a:headEnd type="none" w="med" len="med"/>
            <a:tailEnd type="none" w="med" len="med"/>
          </a:ln>
        </p:spPr>
      </p:cxnSp>
      <p:sp>
        <p:nvSpPr>
          <p:cNvPr id="6" name="Google Shape;63;p10">
            <a:extLst>
              <a:ext uri="{FF2B5EF4-FFF2-40B4-BE49-F238E27FC236}">
                <a16:creationId xmlns:a16="http://schemas.microsoft.com/office/drawing/2014/main" id="{DA5BD349-2DD0-5F46-9F41-D5DE5FCA97C9}"/>
              </a:ext>
            </a:extLst>
          </p:cNvPr>
          <p:cNvSpPr/>
          <p:nvPr userDrawn="1"/>
        </p:nvSpPr>
        <p:spPr>
          <a:xfrm>
            <a:off x="4290647" y="5595282"/>
            <a:ext cx="495866" cy="556500"/>
          </a:xfrm>
          <a:prstGeom prst="ellipse">
            <a:avLst/>
          </a:prstGeom>
          <a:solidFill>
            <a:srgbClr val="002060"/>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Tree>
    <p:extLst>
      <p:ext uri="{BB962C8B-B14F-4D97-AF65-F5344CB8AC3E}">
        <p14:creationId xmlns:p14="http://schemas.microsoft.com/office/powerpoint/2010/main" val="2154919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226903-404C-9147-93AB-D3A0AC863FF8}"/>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27789143-B9BE-A446-ACB4-5C5AC85AA77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r>
              <a:rPr lang="es-ES"/>
              <a:t>Editar los estilos de texto del patrón
Segundo nivel
Tercer nivel
Cuarto nivel
Quinto nivel</a:t>
            </a:r>
            <a:endParaRPr lang="es-MX"/>
          </a:p>
        </p:txBody>
      </p:sp>
      <p:sp>
        <p:nvSpPr>
          <p:cNvPr id="4" name="Marcador de texto 3">
            <a:extLst>
              <a:ext uri="{FF2B5EF4-FFF2-40B4-BE49-F238E27FC236}">
                <a16:creationId xmlns:a16="http://schemas.microsoft.com/office/drawing/2014/main" id="{4C1C078D-7F9F-1B49-BC9E-B0FCFF98282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D873FF58-3480-1848-B041-3FB76B76E8B6}"/>
              </a:ext>
            </a:extLst>
          </p:cNvPr>
          <p:cNvSpPr>
            <a:spLocks noGrp="1"/>
          </p:cNvSpPr>
          <p:nvPr>
            <p:ph type="dt" sz="half" idx="10"/>
          </p:nvPr>
        </p:nvSpPr>
        <p:spPr/>
        <p:txBody>
          <a:bodyPr/>
          <a:lstStyle/>
          <a:p>
            <a:fld id="{AEC04007-7C45-C144-897A-04C202C698CE}" type="datetimeFigureOut">
              <a:rPr lang="es-MX" smtClean="0"/>
              <a:t>17/07/19</a:t>
            </a:fld>
            <a:endParaRPr lang="es-MX"/>
          </a:p>
        </p:txBody>
      </p:sp>
      <p:sp>
        <p:nvSpPr>
          <p:cNvPr id="6" name="Marcador de pie de página 5">
            <a:extLst>
              <a:ext uri="{FF2B5EF4-FFF2-40B4-BE49-F238E27FC236}">
                <a16:creationId xmlns:a16="http://schemas.microsoft.com/office/drawing/2014/main" id="{F1558E84-02CE-D545-8774-61440222F44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FE691954-9608-D44C-8DC9-EDCB86B7FC7A}"/>
              </a:ext>
            </a:extLst>
          </p:cNvPr>
          <p:cNvSpPr>
            <a:spLocks noGrp="1"/>
          </p:cNvSpPr>
          <p:nvPr>
            <p:ph type="sldNum" sz="quarter" idx="12"/>
          </p:nvPr>
        </p:nvSpPr>
        <p:spPr/>
        <p:txBody>
          <a:bodyPr/>
          <a:lstStyle/>
          <a:p>
            <a:fld id="{148C2C19-5F33-934F-BEC6-5C401DD2135E}" type="slidenum">
              <a:rPr lang="es-MX" smtClean="0"/>
              <a:t>‹Nº›</a:t>
            </a:fld>
            <a:endParaRPr lang="es-MX"/>
          </a:p>
        </p:txBody>
      </p:sp>
    </p:spTree>
    <p:extLst>
      <p:ext uri="{BB962C8B-B14F-4D97-AF65-F5344CB8AC3E}">
        <p14:creationId xmlns:p14="http://schemas.microsoft.com/office/powerpoint/2010/main" val="850135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544A34-1174-364D-A0D8-25D71B12968A}"/>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5A379C46-A010-8D4A-AFAD-85739840897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MX"/>
          </a:p>
        </p:txBody>
      </p:sp>
      <p:sp>
        <p:nvSpPr>
          <p:cNvPr id="4" name="Marcador de texto 3">
            <a:extLst>
              <a:ext uri="{FF2B5EF4-FFF2-40B4-BE49-F238E27FC236}">
                <a16:creationId xmlns:a16="http://schemas.microsoft.com/office/drawing/2014/main" id="{4F38A9EC-0942-B647-912C-54890FF722D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B0B517AC-A313-F344-94D3-828A3FD22D1F}"/>
              </a:ext>
            </a:extLst>
          </p:cNvPr>
          <p:cNvSpPr>
            <a:spLocks noGrp="1"/>
          </p:cNvSpPr>
          <p:nvPr>
            <p:ph type="dt" sz="half" idx="10"/>
          </p:nvPr>
        </p:nvSpPr>
        <p:spPr/>
        <p:txBody>
          <a:bodyPr/>
          <a:lstStyle/>
          <a:p>
            <a:fld id="{AEC04007-7C45-C144-897A-04C202C698CE}" type="datetimeFigureOut">
              <a:rPr lang="es-MX" smtClean="0"/>
              <a:t>17/07/19</a:t>
            </a:fld>
            <a:endParaRPr lang="es-MX"/>
          </a:p>
        </p:txBody>
      </p:sp>
      <p:sp>
        <p:nvSpPr>
          <p:cNvPr id="6" name="Marcador de pie de página 5">
            <a:extLst>
              <a:ext uri="{FF2B5EF4-FFF2-40B4-BE49-F238E27FC236}">
                <a16:creationId xmlns:a16="http://schemas.microsoft.com/office/drawing/2014/main" id="{983F65DA-8821-F14F-AC23-6E7CF54437D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FA58B016-3D79-D146-BB79-9BBC318959D0}"/>
              </a:ext>
            </a:extLst>
          </p:cNvPr>
          <p:cNvSpPr>
            <a:spLocks noGrp="1"/>
          </p:cNvSpPr>
          <p:nvPr>
            <p:ph type="sldNum" sz="quarter" idx="12"/>
          </p:nvPr>
        </p:nvSpPr>
        <p:spPr/>
        <p:txBody>
          <a:bodyPr/>
          <a:lstStyle/>
          <a:p>
            <a:fld id="{148C2C19-5F33-934F-BEC6-5C401DD2135E}" type="slidenum">
              <a:rPr lang="es-MX" smtClean="0"/>
              <a:t>‹Nº›</a:t>
            </a:fld>
            <a:endParaRPr lang="es-MX"/>
          </a:p>
        </p:txBody>
      </p:sp>
    </p:spTree>
    <p:extLst>
      <p:ext uri="{BB962C8B-B14F-4D97-AF65-F5344CB8AC3E}">
        <p14:creationId xmlns:p14="http://schemas.microsoft.com/office/powerpoint/2010/main" val="3255977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70AB3C0-87A9-DA42-BDBF-16E6F34A562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BB3395C4-CA91-6A4F-8B88-75C93D20C2E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0D560EB0-B840-B34D-ABAA-5A46D985F95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EC04007-7C45-C144-897A-04C202C698CE}" type="datetimeFigureOut">
              <a:rPr lang="es-MX" smtClean="0"/>
              <a:t>17/07/19</a:t>
            </a:fld>
            <a:endParaRPr lang="es-MX"/>
          </a:p>
        </p:txBody>
      </p:sp>
      <p:sp>
        <p:nvSpPr>
          <p:cNvPr id="5" name="Marcador de pie de página 4">
            <a:extLst>
              <a:ext uri="{FF2B5EF4-FFF2-40B4-BE49-F238E27FC236}">
                <a16:creationId xmlns:a16="http://schemas.microsoft.com/office/drawing/2014/main" id="{65A12C7A-A3AE-7340-8F45-C576F127E58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BE4C230F-493F-454B-BB47-E900FDB04B8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48C2C19-5F33-934F-BEC6-5C401DD2135E}" type="slidenum">
              <a:rPr lang="es-MX" smtClean="0"/>
              <a:t>‹Nº›</a:t>
            </a:fld>
            <a:endParaRPr lang="es-MX"/>
          </a:p>
        </p:txBody>
      </p:sp>
    </p:spTree>
    <p:extLst>
      <p:ext uri="{BB962C8B-B14F-4D97-AF65-F5344CB8AC3E}">
        <p14:creationId xmlns:p14="http://schemas.microsoft.com/office/powerpoint/2010/main" val="2861606132"/>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7"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MX"/>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https://noticiasdeldf.com/uploads/2017/11/09/ciudad-mexico-se-prepara-para-la--cumbre-mundial-lideres-contra-el-cancer--incan201791135.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www.ncbi.nlm.nih.gov/pubmed/29656755"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s://www.ncbi.nlm.nih.gov/pubmed/25653577"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4" name="Título 3">
            <a:extLst>
              <a:ext uri="{FF2B5EF4-FFF2-40B4-BE49-F238E27FC236}">
                <a16:creationId xmlns:a16="http://schemas.microsoft.com/office/drawing/2014/main" id="{EBF17D81-F63E-0443-A171-2C2A75CEB49C}"/>
              </a:ext>
            </a:extLst>
          </p:cNvPr>
          <p:cNvSpPr>
            <a:spLocks noGrp="1"/>
          </p:cNvSpPr>
          <p:nvPr>
            <p:ph type="ctrTitle"/>
          </p:nvPr>
        </p:nvSpPr>
        <p:spPr>
          <a:xfrm>
            <a:off x="853440" y="2743199"/>
            <a:ext cx="7296525" cy="1338283"/>
          </a:xfrm>
        </p:spPr>
        <p:txBody>
          <a:bodyPr>
            <a:noAutofit/>
          </a:bodyPr>
          <a:lstStyle/>
          <a:p>
            <a:pPr algn="just"/>
            <a:r>
              <a:rPr lang="es-ES" sz="2800" b="1" dirty="0"/>
              <a:t>Costos de atención del paciente y del tamizaje de cáncer de pulmón</a:t>
            </a:r>
            <a:endParaRPr lang="es-MX" sz="2800" b="1" dirty="0"/>
          </a:p>
        </p:txBody>
      </p:sp>
      <p:sp>
        <p:nvSpPr>
          <p:cNvPr id="5" name="Rectángulo 4">
            <a:extLst>
              <a:ext uri="{FF2B5EF4-FFF2-40B4-BE49-F238E27FC236}">
                <a16:creationId xmlns:a16="http://schemas.microsoft.com/office/drawing/2014/main" id="{7D09849B-90C3-3440-96AE-0206157E05BF}"/>
              </a:ext>
            </a:extLst>
          </p:cNvPr>
          <p:cNvSpPr/>
          <p:nvPr/>
        </p:nvSpPr>
        <p:spPr>
          <a:xfrm>
            <a:off x="1957572" y="5512384"/>
            <a:ext cx="4572000" cy="615553"/>
          </a:xfrm>
          <a:prstGeom prst="rect">
            <a:avLst/>
          </a:prstGeom>
        </p:spPr>
        <p:txBody>
          <a:bodyPr>
            <a:spAutoFit/>
          </a:bodyPr>
          <a:lstStyle/>
          <a:p>
            <a:pPr algn="just"/>
            <a:r>
              <a:rPr lang="es-ES_tradnl" dirty="0">
                <a:latin typeface="+mj-lt"/>
              </a:rPr>
              <a:t>Dra. Marisol Arroyo Hernández.</a:t>
            </a:r>
          </a:p>
          <a:p>
            <a:pPr algn="just"/>
            <a:r>
              <a:rPr lang="es-ES_tradnl" sz="1600" dirty="0">
                <a:solidFill>
                  <a:schemeClr val="bg1">
                    <a:lumMod val="50000"/>
                  </a:schemeClr>
                </a:solidFill>
                <a:latin typeface="+mj-lt"/>
              </a:rPr>
              <a:t>Neumología clínica, </a:t>
            </a:r>
            <a:r>
              <a:rPr lang="es-ES_tradnl" sz="1600" dirty="0" err="1">
                <a:solidFill>
                  <a:schemeClr val="bg1">
                    <a:lumMod val="50000"/>
                  </a:schemeClr>
                </a:solidFill>
                <a:latin typeface="+mj-lt"/>
              </a:rPr>
              <a:t>INCan</a:t>
            </a:r>
            <a:endParaRPr lang="es-ES_tradnl" sz="1600" dirty="0">
              <a:solidFill>
                <a:schemeClr val="bg1">
                  <a:lumMod val="50000"/>
                </a:schemeClr>
              </a:solidFill>
              <a:latin typeface="+mj-lt"/>
            </a:endParaRPr>
          </a:p>
        </p:txBody>
      </p:sp>
      <p:pic>
        <p:nvPicPr>
          <p:cNvPr id="11" name="Imagen 10" descr="Resultado de imagen para incan mexico">
            <a:extLst>
              <a:ext uri="{FF2B5EF4-FFF2-40B4-BE49-F238E27FC236}">
                <a16:creationId xmlns:a16="http://schemas.microsoft.com/office/drawing/2014/main" id="{B1DC39B1-21A1-CF46-8D88-55A6A31A1C3D}"/>
              </a:ext>
            </a:extLst>
          </p:cNvPr>
          <p:cNvPicPr/>
          <p:nvPr/>
        </p:nvPicPr>
        <p:blipFill rotWithShape="1">
          <a:blip r:embed="rId3" r:link="rId4">
            <a:clrChange>
              <a:clrFrom>
                <a:srgbClr val="FDFDFD"/>
              </a:clrFrom>
              <a:clrTo>
                <a:srgbClr val="FDFDFD">
                  <a:alpha val="0"/>
                </a:srgbClr>
              </a:clrTo>
            </a:clrChange>
            <a:extLst>
              <a:ext uri="{28A0092B-C50C-407E-A947-70E740481C1C}">
                <a14:useLocalDpi xmlns:a14="http://schemas.microsoft.com/office/drawing/2010/main" val="0"/>
              </a:ext>
            </a:extLst>
          </a:blip>
          <a:srcRect l="24389" r="23311"/>
          <a:stretch>
            <a:fillRect/>
          </a:stretch>
        </p:blipFill>
        <p:spPr bwMode="auto">
          <a:xfrm>
            <a:off x="7837641" y="5234374"/>
            <a:ext cx="978535" cy="11715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40610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0F96031-2511-0140-B157-36C943B6BA98}"/>
              </a:ext>
            </a:extLst>
          </p:cNvPr>
          <p:cNvGrpSpPr/>
          <p:nvPr/>
        </p:nvGrpSpPr>
        <p:grpSpPr>
          <a:xfrm>
            <a:off x="4866369" y="5118627"/>
            <a:ext cx="1815470" cy="1363673"/>
            <a:chOff x="468533" y="4237038"/>
            <a:chExt cx="1527391" cy="1203431"/>
          </a:xfrm>
        </p:grpSpPr>
        <p:sp>
          <p:nvSpPr>
            <p:cNvPr id="3" name="TextBox 79">
              <a:extLst>
                <a:ext uri="{FF2B5EF4-FFF2-40B4-BE49-F238E27FC236}">
                  <a16:creationId xmlns:a16="http://schemas.microsoft.com/office/drawing/2014/main" id="{B94A79F5-A4EA-DB4C-9E5F-C6067EC33C60}"/>
                </a:ext>
              </a:extLst>
            </p:cNvPr>
            <p:cNvSpPr txBox="1"/>
            <p:nvPr/>
          </p:nvSpPr>
          <p:spPr>
            <a:xfrm>
              <a:off x="468533" y="5168858"/>
              <a:ext cx="1527391" cy="271611"/>
            </a:xfrm>
            <a:prstGeom prst="rect">
              <a:avLst/>
            </a:prstGeom>
            <a:noFill/>
          </p:spPr>
          <p:txBody>
            <a:bodyPr wrap="square">
              <a:spAutoFit/>
            </a:bodyPr>
            <a:lstStyle/>
            <a:p>
              <a:pPr algn="ctr" eaLnBrk="1" fontAlgn="auto" hangingPunct="1">
                <a:spcBef>
                  <a:spcPts val="0"/>
                </a:spcBef>
                <a:spcAft>
                  <a:spcPts val="0"/>
                </a:spcAft>
                <a:defRPr/>
              </a:pPr>
              <a:r>
                <a:rPr lang="en-US" sz="1400" spc="30" dirty="0">
                  <a:latin typeface="Calibri" panose="020F0502020204030204" pitchFamily="34" charset="0"/>
                  <a:cs typeface="Calibri" panose="020F0502020204030204" pitchFamily="34" charset="0"/>
                </a:rPr>
                <a:t>POLÍTICAS DE SALUD</a:t>
              </a:r>
            </a:p>
          </p:txBody>
        </p:sp>
        <p:sp>
          <p:nvSpPr>
            <p:cNvPr id="4" name="Oval 62">
              <a:extLst>
                <a:ext uri="{FF2B5EF4-FFF2-40B4-BE49-F238E27FC236}">
                  <a16:creationId xmlns:a16="http://schemas.microsoft.com/office/drawing/2014/main" id="{F574A992-D35E-4C43-9FB8-7F02A9770AA8}"/>
                </a:ext>
              </a:extLst>
            </p:cNvPr>
            <p:cNvSpPr/>
            <p:nvPr/>
          </p:nvSpPr>
          <p:spPr>
            <a:xfrm>
              <a:off x="777875" y="4237038"/>
              <a:ext cx="825500" cy="825500"/>
            </a:xfrm>
            <a:prstGeom prst="ellipse">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endParaRPr lang="en-US" dirty="0">
                <a:latin typeface="Calibri" panose="020F0502020204030204" pitchFamily="34" charset="0"/>
                <a:cs typeface="Calibri" panose="020F0502020204030204" pitchFamily="34" charset="0"/>
              </a:endParaRPr>
            </a:p>
          </p:txBody>
        </p:sp>
        <p:sp>
          <p:nvSpPr>
            <p:cNvPr id="5" name="Freeform 5">
              <a:extLst>
                <a:ext uri="{FF2B5EF4-FFF2-40B4-BE49-F238E27FC236}">
                  <a16:creationId xmlns:a16="http://schemas.microsoft.com/office/drawing/2014/main" id="{6662351D-C4E4-1846-862B-3753EFE97828}"/>
                </a:ext>
              </a:extLst>
            </p:cNvPr>
            <p:cNvSpPr>
              <a:spLocks noEditPoints="1"/>
            </p:cNvSpPr>
            <p:nvPr/>
          </p:nvSpPr>
          <p:spPr bwMode="auto">
            <a:xfrm>
              <a:off x="963613" y="4494213"/>
              <a:ext cx="454025" cy="311150"/>
            </a:xfrm>
            <a:custGeom>
              <a:avLst/>
              <a:gdLst>
                <a:gd name="T0" fmla="*/ 428967 w 302"/>
                <a:gd name="T1" fmla="*/ 272180 h 207"/>
                <a:gd name="T2" fmla="*/ 412468 w 302"/>
                <a:gd name="T3" fmla="*/ 69173 h 207"/>
                <a:gd name="T4" fmla="*/ 323975 w 302"/>
                <a:gd name="T5" fmla="*/ 269173 h 207"/>
                <a:gd name="T6" fmla="*/ 311976 w 302"/>
                <a:gd name="T7" fmla="*/ 278195 h 207"/>
                <a:gd name="T8" fmla="*/ 311976 w 302"/>
                <a:gd name="T9" fmla="*/ 16541 h 207"/>
                <a:gd name="T10" fmla="*/ 157488 w 302"/>
                <a:gd name="T11" fmla="*/ 0 h 207"/>
                <a:gd name="T12" fmla="*/ 140989 w 302"/>
                <a:gd name="T13" fmla="*/ 272180 h 207"/>
                <a:gd name="T14" fmla="*/ 131990 w 302"/>
                <a:gd name="T15" fmla="*/ 278195 h 207"/>
                <a:gd name="T16" fmla="*/ 128990 w 302"/>
                <a:gd name="T17" fmla="*/ 69173 h 207"/>
                <a:gd name="T18" fmla="*/ 26998 w 302"/>
                <a:gd name="T19" fmla="*/ 85714 h 207"/>
                <a:gd name="T20" fmla="*/ 26998 w 302"/>
                <a:gd name="T21" fmla="*/ 278195 h 207"/>
                <a:gd name="T22" fmla="*/ 0 w 302"/>
                <a:gd name="T23" fmla="*/ 311278 h 207"/>
                <a:gd name="T24" fmla="*/ 452965 w 302"/>
                <a:gd name="T25" fmla="*/ 278195 h 207"/>
                <a:gd name="T26" fmla="*/ 74994 w 302"/>
                <a:gd name="T27" fmla="*/ 212030 h 207"/>
                <a:gd name="T28" fmla="*/ 52496 w 302"/>
                <a:gd name="T29" fmla="*/ 189474 h 207"/>
                <a:gd name="T30" fmla="*/ 74994 w 302"/>
                <a:gd name="T31" fmla="*/ 212030 h 207"/>
                <a:gd name="T32" fmla="*/ 52496 w 302"/>
                <a:gd name="T33" fmla="*/ 171428 h 207"/>
                <a:gd name="T34" fmla="*/ 74994 w 302"/>
                <a:gd name="T35" fmla="*/ 148872 h 207"/>
                <a:gd name="T36" fmla="*/ 74994 w 302"/>
                <a:gd name="T37" fmla="*/ 132331 h 207"/>
                <a:gd name="T38" fmla="*/ 52496 w 302"/>
                <a:gd name="T39" fmla="*/ 109774 h 207"/>
                <a:gd name="T40" fmla="*/ 74994 w 302"/>
                <a:gd name="T41" fmla="*/ 132331 h 207"/>
                <a:gd name="T42" fmla="*/ 86993 w 302"/>
                <a:gd name="T43" fmla="*/ 212030 h 207"/>
                <a:gd name="T44" fmla="*/ 110991 w 302"/>
                <a:gd name="T45" fmla="*/ 189474 h 207"/>
                <a:gd name="T46" fmla="*/ 110991 w 302"/>
                <a:gd name="T47" fmla="*/ 171428 h 207"/>
                <a:gd name="T48" fmla="*/ 86993 w 302"/>
                <a:gd name="T49" fmla="*/ 148872 h 207"/>
                <a:gd name="T50" fmla="*/ 110991 w 302"/>
                <a:gd name="T51" fmla="*/ 171428 h 207"/>
                <a:gd name="T52" fmla="*/ 86993 w 302"/>
                <a:gd name="T53" fmla="*/ 132331 h 207"/>
                <a:gd name="T54" fmla="*/ 110991 w 302"/>
                <a:gd name="T55" fmla="*/ 109774 h 207"/>
                <a:gd name="T56" fmla="*/ 262480 w 302"/>
                <a:gd name="T57" fmla="*/ 276692 h 207"/>
                <a:gd name="T58" fmla="*/ 194985 w 302"/>
                <a:gd name="T59" fmla="*/ 192481 h 207"/>
                <a:gd name="T60" fmla="*/ 262480 w 302"/>
                <a:gd name="T61" fmla="*/ 276692 h 207"/>
                <a:gd name="T62" fmla="*/ 170987 w 302"/>
                <a:gd name="T63" fmla="*/ 63158 h 207"/>
                <a:gd name="T64" fmla="*/ 283478 w 302"/>
                <a:gd name="T65" fmla="*/ 63158 h 207"/>
                <a:gd name="T66" fmla="*/ 371971 w 302"/>
                <a:gd name="T67" fmla="*/ 212030 h 207"/>
                <a:gd name="T68" fmla="*/ 349473 w 302"/>
                <a:gd name="T69" fmla="*/ 189474 h 207"/>
                <a:gd name="T70" fmla="*/ 371971 w 302"/>
                <a:gd name="T71" fmla="*/ 212030 h 207"/>
                <a:gd name="T72" fmla="*/ 349473 w 302"/>
                <a:gd name="T73" fmla="*/ 171428 h 207"/>
                <a:gd name="T74" fmla="*/ 371971 w 302"/>
                <a:gd name="T75" fmla="*/ 148872 h 207"/>
                <a:gd name="T76" fmla="*/ 371971 w 302"/>
                <a:gd name="T77" fmla="*/ 132331 h 207"/>
                <a:gd name="T78" fmla="*/ 349473 w 302"/>
                <a:gd name="T79" fmla="*/ 109774 h 207"/>
                <a:gd name="T80" fmla="*/ 371971 w 302"/>
                <a:gd name="T81" fmla="*/ 132331 h 207"/>
                <a:gd name="T82" fmla="*/ 385470 w 302"/>
                <a:gd name="T83" fmla="*/ 212030 h 207"/>
                <a:gd name="T84" fmla="*/ 407968 w 302"/>
                <a:gd name="T85" fmla="*/ 189474 h 207"/>
                <a:gd name="T86" fmla="*/ 407968 w 302"/>
                <a:gd name="T87" fmla="*/ 171428 h 207"/>
                <a:gd name="T88" fmla="*/ 385470 w 302"/>
                <a:gd name="T89" fmla="*/ 148872 h 207"/>
                <a:gd name="T90" fmla="*/ 407968 w 302"/>
                <a:gd name="T91" fmla="*/ 171428 h 207"/>
                <a:gd name="T92" fmla="*/ 385470 w 302"/>
                <a:gd name="T93" fmla="*/ 132331 h 207"/>
                <a:gd name="T94" fmla="*/ 407968 w 302"/>
                <a:gd name="T95" fmla="*/ 109774 h 207"/>
                <a:gd name="T96" fmla="*/ 241481 w 302"/>
                <a:gd name="T97" fmla="*/ 49624 h 207"/>
                <a:gd name="T98" fmla="*/ 262480 w 302"/>
                <a:gd name="T99" fmla="*/ 78195 h 207"/>
                <a:gd name="T100" fmla="*/ 241481 w 302"/>
                <a:gd name="T101" fmla="*/ 99248 h 207"/>
                <a:gd name="T102" fmla="*/ 212984 w 302"/>
                <a:gd name="T103" fmla="*/ 78195 h 207"/>
                <a:gd name="T104" fmla="*/ 190485 w 302"/>
                <a:gd name="T105" fmla="*/ 49624 h 207"/>
                <a:gd name="T106" fmla="*/ 212984 w 302"/>
                <a:gd name="T107" fmla="*/ 28571 h 207"/>
                <a:gd name="T108" fmla="*/ 241481 w 302"/>
                <a:gd name="T109" fmla="*/ 49624 h 207"/>
                <a:gd name="T110" fmla="*/ 241481 w 302"/>
                <a:gd name="T111" fmla="*/ 49624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02" h="207">
                  <a:moveTo>
                    <a:pt x="286" y="185"/>
                  </a:moveTo>
                  <a:cubicBezTo>
                    <a:pt x="286" y="184"/>
                    <a:pt x="286" y="183"/>
                    <a:pt x="286" y="181"/>
                  </a:cubicBezTo>
                  <a:cubicBezTo>
                    <a:pt x="286" y="57"/>
                    <a:pt x="286" y="57"/>
                    <a:pt x="286" y="57"/>
                  </a:cubicBezTo>
                  <a:cubicBezTo>
                    <a:pt x="286" y="51"/>
                    <a:pt x="281" y="46"/>
                    <a:pt x="275" y="46"/>
                  </a:cubicBezTo>
                  <a:cubicBezTo>
                    <a:pt x="216" y="46"/>
                    <a:pt x="216" y="46"/>
                    <a:pt x="216" y="46"/>
                  </a:cubicBezTo>
                  <a:cubicBezTo>
                    <a:pt x="216" y="179"/>
                    <a:pt x="216" y="179"/>
                    <a:pt x="216" y="179"/>
                  </a:cubicBezTo>
                  <a:cubicBezTo>
                    <a:pt x="216" y="181"/>
                    <a:pt x="216" y="183"/>
                    <a:pt x="215" y="185"/>
                  </a:cubicBezTo>
                  <a:cubicBezTo>
                    <a:pt x="208" y="185"/>
                    <a:pt x="208" y="185"/>
                    <a:pt x="208" y="185"/>
                  </a:cubicBezTo>
                  <a:cubicBezTo>
                    <a:pt x="208" y="184"/>
                    <a:pt x="208" y="183"/>
                    <a:pt x="208" y="181"/>
                  </a:cubicBezTo>
                  <a:cubicBezTo>
                    <a:pt x="208" y="11"/>
                    <a:pt x="208" y="11"/>
                    <a:pt x="208" y="11"/>
                  </a:cubicBezTo>
                  <a:cubicBezTo>
                    <a:pt x="208" y="5"/>
                    <a:pt x="204" y="0"/>
                    <a:pt x="198" y="0"/>
                  </a:cubicBezTo>
                  <a:cubicBezTo>
                    <a:pt x="105" y="0"/>
                    <a:pt x="105" y="0"/>
                    <a:pt x="105" y="0"/>
                  </a:cubicBezTo>
                  <a:cubicBezTo>
                    <a:pt x="99" y="0"/>
                    <a:pt x="94" y="5"/>
                    <a:pt x="94" y="11"/>
                  </a:cubicBezTo>
                  <a:cubicBezTo>
                    <a:pt x="94" y="181"/>
                    <a:pt x="94" y="181"/>
                    <a:pt x="94" y="181"/>
                  </a:cubicBezTo>
                  <a:cubicBezTo>
                    <a:pt x="94" y="183"/>
                    <a:pt x="94" y="184"/>
                    <a:pt x="94" y="185"/>
                  </a:cubicBezTo>
                  <a:cubicBezTo>
                    <a:pt x="88" y="185"/>
                    <a:pt x="88" y="185"/>
                    <a:pt x="88" y="185"/>
                  </a:cubicBezTo>
                  <a:cubicBezTo>
                    <a:pt x="87" y="183"/>
                    <a:pt x="86" y="181"/>
                    <a:pt x="86" y="179"/>
                  </a:cubicBezTo>
                  <a:cubicBezTo>
                    <a:pt x="86" y="46"/>
                    <a:pt x="86" y="46"/>
                    <a:pt x="86" y="46"/>
                  </a:cubicBezTo>
                  <a:cubicBezTo>
                    <a:pt x="28" y="46"/>
                    <a:pt x="28" y="46"/>
                    <a:pt x="28" y="46"/>
                  </a:cubicBezTo>
                  <a:cubicBezTo>
                    <a:pt x="23" y="46"/>
                    <a:pt x="18" y="51"/>
                    <a:pt x="18" y="57"/>
                  </a:cubicBezTo>
                  <a:cubicBezTo>
                    <a:pt x="18" y="181"/>
                    <a:pt x="18" y="181"/>
                    <a:pt x="18" y="181"/>
                  </a:cubicBezTo>
                  <a:cubicBezTo>
                    <a:pt x="18" y="183"/>
                    <a:pt x="18" y="184"/>
                    <a:pt x="18" y="185"/>
                  </a:cubicBezTo>
                  <a:cubicBezTo>
                    <a:pt x="0" y="185"/>
                    <a:pt x="0" y="185"/>
                    <a:pt x="0" y="185"/>
                  </a:cubicBezTo>
                  <a:cubicBezTo>
                    <a:pt x="0" y="207"/>
                    <a:pt x="0" y="207"/>
                    <a:pt x="0" y="207"/>
                  </a:cubicBezTo>
                  <a:cubicBezTo>
                    <a:pt x="302" y="207"/>
                    <a:pt x="302" y="207"/>
                    <a:pt x="302" y="207"/>
                  </a:cubicBezTo>
                  <a:cubicBezTo>
                    <a:pt x="302" y="185"/>
                    <a:pt x="302" y="185"/>
                    <a:pt x="302" y="185"/>
                  </a:cubicBezTo>
                  <a:lnTo>
                    <a:pt x="286" y="185"/>
                  </a:lnTo>
                  <a:close/>
                  <a:moveTo>
                    <a:pt x="50" y="141"/>
                  </a:moveTo>
                  <a:cubicBezTo>
                    <a:pt x="35" y="141"/>
                    <a:pt x="35" y="141"/>
                    <a:pt x="35" y="141"/>
                  </a:cubicBezTo>
                  <a:cubicBezTo>
                    <a:pt x="35" y="126"/>
                    <a:pt x="35" y="126"/>
                    <a:pt x="35" y="126"/>
                  </a:cubicBezTo>
                  <a:cubicBezTo>
                    <a:pt x="50" y="126"/>
                    <a:pt x="50" y="126"/>
                    <a:pt x="50" y="126"/>
                  </a:cubicBezTo>
                  <a:lnTo>
                    <a:pt x="50" y="141"/>
                  </a:lnTo>
                  <a:close/>
                  <a:moveTo>
                    <a:pt x="50" y="114"/>
                  </a:moveTo>
                  <a:cubicBezTo>
                    <a:pt x="35" y="114"/>
                    <a:pt x="35" y="114"/>
                    <a:pt x="35" y="114"/>
                  </a:cubicBezTo>
                  <a:cubicBezTo>
                    <a:pt x="35" y="99"/>
                    <a:pt x="35" y="99"/>
                    <a:pt x="35" y="99"/>
                  </a:cubicBezTo>
                  <a:cubicBezTo>
                    <a:pt x="50" y="99"/>
                    <a:pt x="50" y="99"/>
                    <a:pt x="50" y="99"/>
                  </a:cubicBezTo>
                  <a:lnTo>
                    <a:pt x="50" y="114"/>
                  </a:lnTo>
                  <a:close/>
                  <a:moveTo>
                    <a:pt x="50" y="88"/>
                  </a:moveTo>
                  <a:cubicBezTo>
                    <a:pt x="35" y="88"/>
                    <a:pt x="35" y="88"/>
                    <a:pt x="35" y="88"/>
                  </a:cubicBezTo>
                  <a:cubicBezTo>
                    <a:pt x="35" y="73"/>
                    <a:pt x="35" y="73"/>
                    <a:pt x="35" y="73"/>
                  </a:cubicBezTo>
                  <a:cubicBezTo>
                    <a:pt x="50" y="73"/>
                    <a:pt x="50" y="73"/>
                    <a:pt x="50" y="73"/>
                  </a:cubicBezTo>
                  <a:lnTo>
                    <a:pt x="50" y="88"/>
                  </a:lnTo>
                  <a:close/>
                  <a:moveTo>
                    <a:pt x="74" y="141"/>
                  </a:moveTo>
                  <a:cubicBezTo>
                    <a:pt x="58" y="141"/>
                    <a:pt x="58" y="141"/>
                    <a:pt x="58" y="141"/>
                  </a:cubicBezTo>
                  <a:cubicBezTo>
                    <a:pt x="58" y="126"/>
                    <a:pt x="58" y="126"/>
                    <a:pt x="58" y="126"/>
                  </a:cubicBezTo>
                  <a:cubicBezTo>
                    <a:pt x="74" y="126"/>
                    <a:pt x="74" y="126"/>
                    <a:pt x="74" y="126"/>
                  </a:cubicBezTo>
                  <a:lnTo>
                    <a:pt x="74" y="141"/>
                  </a:lnTo>
                  <a:close/>
                  <a:moveTo>
                    <a:pt x="74" y="114"/>
                  </a:moveTo>
                  <a:cubicBezTo>
                    <a:pt x="58" y="114"/>
                    <a:pt x="58" y="114"/>
                    <a:pt x="58" y="114"/>
                  </a:cubicBezTo>
                  <a:cubicBezTo>
                    <a:pt x="58" y="99"/>
                    <a:pt x="58" y="99"/>
                    <a:pt x="58" y="99"/>
                  </a:cubicBezTo>
                  <a:cubicBezTo>
                    <a:pt x="74" y="99"/>
                    <a:pt x="74" y="99"/>
                    <a:pt x="74" y="99"/>
                  </a:cubicBezTo>
                  <a:lnTo>
                    <a:pt x="74" y="114"/>
                  </a:lnTo>
                  <a:close/>
                  <a:moveTo>
                    <a:pt x="74" y="88"/>
                  </a:moveTo>
                  <a:cubicBezTo>
                    <a:pt x="58" y="88"/>
                    <a:pt x="58" y="88"/>
                    <a:pt x="58" y="88"/>
                  </a:cubicBezTo>
                  <a:cubicBezTo>
                    <a:pt x="58" y="73"/>
                    <a:pt x="58" y="73"/>
                    <a:pt x="58" y="73"/>
                  </a:cubicBezTo>
                  <a:cubicBezTo>
                    <a:pt x="74" y="73"/>
                    <a:pt x="74" y="73"/>
                    <a:pt x="74" y="73"/>
                  </a:cubicBezTo>
                  <a:lnTo>
                    <a:pt x="74" y="88"/>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1" y="80"/>
                  </a:moveTo>
                  <a:cubicBezTo>
                    <a:pt x="130" y="80"/>
                    <a:pt x="114" y="63"/>
                    <a:pt x="114" y="42"/>
                  </a:cubicBezTo>
                  <a:cubicBezTo>
                    <a:pt x="114" y="22"/>
                    <a:pt x="130" y="5"/>
                    <a:pt x="151" y="5"/>
                  </a:cubicBezTo>
                  <a:cubicBezTo>
                    <a:pt x="172" y="5"/>
                    <a:pt x="189" y="22"/>
                    <a:pt x="189" y="42"/>
                  </a:cubicBezTo>
                  <a:cubicBezTo>
                    <a:pt x="189" y="63"/>
                    <a:pt x="172" y="80"/>
                    <a:pt x="151" y="80"/>
                  </a:cubicBezTo>
                  <a:close/>
                  <a:moveTo>
                    <a:pt x="248" y="141"/>
                  </a:moveTo>
                  <a:cubicBezTo>
                    <a:pt x="233" y="141"/>
                    <a:pt x="233" y="141"/>
                    <a:pt x="233" y="141"/>
                  </a:cubicBezTo>
                  <a:cubicBezTo>
                    <a:pt x="233" y="126"/>
                    <a:pt x="233" y="126"/>
                    <a:pt x="233" y="126"/>
                  </a:cubicBezTo>
                  <a:cubicBezTo>
                    <a:pt x="248" y="126"/>
                    <a:pt x="248" y="126"/>
                    <a:pt x="248" y="126"/>
                  </a:cubicBezTo>
                  <a:lnTo>
                    <a:pt x="248" y="141"/>
                  </a:lnTo>
                  <a:close/>
                  <a:moveTo>
                    <a:pt x="248" y="114"/>
                  </a:moveTo>
                  <a:cubicBezTo>
                    <a:pt x="233" y="114"/>
                    <a:pt x="233" y="114"/>
                    <a:pt x="233" y="114"/>
                  </a:cubicBezTo>
                  <a:cubicBezTo>
                    <a:pt x="233" y="99"/>
                    <a:pt x="233" y="99"/>
                    <a:pt x="233" y="99"/>
                  </a:cubicBezTo>
                  <a:cubicBezTo>
                    <a:pt x="248" y="99"/>
                    <a:pt x="248" y="99"/>
                    <a:pt x="248" y="99"/>
                  </a:cubicBezTo>
                  <a:lnTo>
                    <a:pt x="248" y="114"/>
                  </a:lnTo>
                  <a:close/>
                  <a:moveTo>
                    <a:pt x="248" y="88"/>
                  </a:moveTo>
                  <a:cubicBezTo>
                    <a:pt x="233" y="88"/>
                    <a:pt x="233" y="88"/>
                    <a:pt x="233" y="88"/>
                  </a:cubicBezTo>
                  <a:cubicBezTo>
                    <a:pt x="233" y="73"/>
                    <a:pt x="233" y="73"/>
                    <a:pt x="233" y="73"/>
                  </a:cubicBezTo>
                  <a:cubicBezTo>
                    <a:pt x="248" y="73"/>
                    <a:pt x="248" y="73"/>
                    <a:pt x="248" y="73"/>
                  </a:cubicBezTo>
                  <a:lnTo>
                    <a:pt x="248" y="88"/>
                  </a:lnTo>
                  <a:close/>
                  <a:moveTo>
                    <a:pt x="272" y="141"/>
                  </a:moveTo>
                  <a:cubicBezTo>
                    <a:pt x="257" y="141"/>
                    <a:pt x="257" y="141"/>
                    <a:pt x="257" y="141"/>
                  </a:cubicBezTo>
                  <a:cubicBezTo>
                    <a:pt x="257" y="126"/>
                    <a:pt x="257" y="126"/>
                    <a:pt x="257" y="126"/>
                  </a:cubicBezTo>
                  <a:cubicBezTo>
                    <a:pt x="272" y="126"/>
                    <a:pt x="272" y="126"/>
                    <a:pt x="272" y="126"/>
                  </a:cubicBezTo>
                  <a:lnTo>
                    <a:pt x="272" y="141"/>
                  </a:lnTo>
                  <a:close/>
                  <a:moveTo>
                    <a:pt x="272" y="114"/>
                  </a:moveTo>
                  <a:cubicBezTo>
                    <a:pt x="257" y="114"/>
                    <a:pt x="257" y="114"/>
                    <a:pt x="257" y="114"/>
                  </a:cubicBezTo>
                  <a:cubicBezTo>
                    <a:pt x="257" y="99"/>
                    <a:pt x="257" y="99"/>
                    <a:pt x="257" y="99"/>
                  </a:cubicBezTo>
                  <a:cubicBezTo>
                    <a:pt x="272" y="99"/>
                    <a:pt x="272" y="99"/>
                    <a:pt x="272" y="99"/>
                  </a:cubicBezTo>
                  <a:lnTo>
                    <a:pt x="272" y="114"/>
                  </a:lnTo>
                  <a:close/>
                  <a:moveTo>
                    <a:pt x="272" y="88"/>
                  </a:moveTo>
                  <a:cubicBezTo>
                    <a:pt x="257" y="88"/>
                    <a:pt x="257" y="88"/>
                    <a:pt x="257" y="88"/>
                  </a:cubicBezTo>
                  <a:cubicBezTo>
                    <a:pt x="257" y="73"/>
                    <a:pt x="257" y="73"/>
                    <a:pt x="257" y="73"/>
                  </a:cubicBezTo>
                  <a:cubicBezTo>
                    <a:pt x="272" y="73"/>
                    <a:pt x="272" y="73"/>
                    <a:pt x="272" y="73"/>
                  </a:cubicBezTo>
                  <a:lnTo>
                    <a:pt x="272" y="88"/>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7" y="52"/>
                    <a:pt x="127" y="52"/>
                    <a:pt x="127" y="52"/>
                  </a:cubicBezTo>
                  <a:cubicBezTo>
                    <a:pt x="127" y="33"/>
                    <a:pt x="127" y="33"/>
                    <a:pt x="127"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a:latin typeface="Calibri" panose="020F0502020204030204" pitchFamily="34" charset="0"/>
                <a:cs typeface="Calibri" panose="020F0502020204030204" pitchFamily="34" charset="0"/>
              </a:endParaRPr>
            </a:p>
          </p:txBody>
        </p:sp>
      </p:grpSp>
      <p:grpSp>
        <p:nvGrpSpPr>
          <p:cNvPr id="6" name="Group 4">
            <a:extLst>
              <a:ext uri="{FF2B5EF4-FFF2-40B4-BE49-F238E27FC236}">
                <a16:creationId xmlns:a16="http://schemas.microsoft.com/office/drawing/2014/main" id="{6F7F2AE3-B8DF-8248-A474-035DF4E06A56}"/>
              </a:ext>
            </a:extLst>
          </p:cNvPr>
          <p:cNvGrpSpPr/>
          <p:nvPr/>
        </p:nvGrpSpPr>
        <p:grpSpPr>
          <a:xfrm>
            <a:off x="6951272" y="5118629"/>
            <a:ext cx="1898071" cy="1369366"/>
            <a:chOff x="6192114" y="4221103"/>
            <a:chExt cx="1596885" cy="1208456"/>
          </a:xfrm>
        </p:grpSpPr>
        <p:sp>
          <p:nvSpPr>
            <p:cNvPr id="7" name="Oval 61">
              <a:extLst>
                <a:ext uri="{FF2B5EF4-FFF2-40B4-BE49-F238E27FC236}">
                  <a16:creationId xmlns:a16="http://schemas.microsoft.com/office/drawing/2014/main" id="{317D84D8-0953-054B-9B88-52EF1F76FAAF}"/>
                </a:ext>
              </a:extLst>
            </p:cNvPr>
            <p:cNvSpPr/>
            <p:nvPr/>
          </p:nvSpPr>
          <p:spPr>
            <a:xfrm>
              <a:off x="6578600" y="4221103"/>
              <a:ext cx="823913" cy="825500"/>
            </a:xfrm>
            <a:prstGeom prst="ellipse">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endParaRPr lang="en-US" dirty="0">
                <a:latin typeface="Calibri" panose="020F0502020204030204" pitchFamily="34" charset="0"/>
                <a:cs typeface="Calibri" panose="020F0502020204030204" pitchFamily="34" charset="0"/>
              </a:endParaRPr>
            </a:p>
          </p:txBody>
        </p:sp>
        <p:sp>
          <p:nvSpPr>
            <p:cNvPr id="8" name="TextBox 93">
              <a:extLst>
                <a:ext uri="{FF2B5EF4-FFF2-40B4-BE49-F238E27FC236}">
                  <a16:creationId xmlns:a16="http://schemas.microsoft.com/office/drawing/2014/main" id="{5A4C973C-207E-0040-BB6B-0C49A00CD2FD}"/>
                </a:ext>
              </a:extLst>
            </p:cNvPr>
            <p:cNvSpPr txBox="1"/>
            <p:nvPr/>
          </p:nvSpPr>
          <p:spPr>
            <a:xfrm>
              <a:off x="6192114" y="5157948"/>
              <a:ext cx="1596885" cy="271611"/>
            </a:xfrm>
            <a:prstGeom prst="rect">
              <a:avLst/>
            </a:prstGeom>
            <a:noFill/>
          </p:spPr>
          <p:txBody>
            <a:bodyPr wrap="square">
              <a:spAutoFit/>
            </a:bodyPr>
            <a:lstStyle/>
            <a:p>
              <a:pPr algn="ctr" eaLnBrk="1" fontAlgn="auto" hangingPunct="1">
                <a:spcBef>
                  <a:spcPts val="0"/>
                </a:spcBef>
                <a:spcAft>
                  <a:spcPts val="0"/>
                </a:spcAft>
                <a:defRPr/>
              </a:pPr>
              <a:r>
                <a:rPr lang="en-US" sz="1400" spc="30" dirty="0">
                  <a:latin typeface="Calibri" panose="020F0502020204030204" pitchFamily="34" charset="0"/>
                  <a:cs typeface="Calibri" panose="020F0502020204030204" pitchFamily="34" charset="0"/>
                </a:rPr>
                <a:t>ACCESO A FÁRMACOS</a:t>
              </a:r>
            </a:p>
          </p:txBody>
        </p:sp>
        <p:grpSp>
          <p:nvGrpSpPr>
            <p:cNvPr id="9" name="Group 57">
              <a:extLst>
                <a:ext uri="{FF2B5EF4-FFF2-40B4-BE49-F238E27FC236}">
                  <a16:creationId xmlns:a16="http://schemas.microsoft.com/office/drawing/2014/main" id="{7DC44446-C35D-D941-B479-7F7EC75D3294}"/>
                </a:ext>
              </a:extLst>
            </p:cNvPr>
            <p:cNvGrpSpPr>
              <a:grpSpLocks/>
            </p:cNvGrpSpPr>
            <p:nvPr/>
          </p:nvGrpSpPr>
          <p:grpSpPr bwMode="auto">
            <a:xfrm>
              <a:off x="6854825" y="4498975"/>
              <a:ext cx="271463" cy="301625"/>
              <a:chOff x="5314755" y="2495819"/>
              <a:chExt cx="413356" cy="458116"/>
            </a:xfrm>
          </p:grpSpPr>
          <p:sp>
            <p:nvSpPr>
              <p:cNvPr id="10" name="Freeform 292">
                <a:extLst>
                  <a:ext uri="{FF2B5EF4-FFF2-40B4-BE49-F238E27FC236}">
                    <a16:creationId xmlns:a16="http://schemas.microsoft.com/office/drawing/2014/main" id="{2EFBF5E7-1D18-3341-BB15-D1009475190B}"/>
                  </a:ext>
                </a:extLst>
              </p:cNvPr>
              <p:cNvSpPr>
                <a:spLocks noEditPoints="1"/>
              </p:cNvSpPr>
              <p:nvPr/>
            </p:nvSpPr>
            <p:spPr bwMode="auto">
              <a:xfrm>
                <a:off x="5334500" y="2501085"/>
                <a:ext cx="134275" cy="452850"/>
              </a:xfrm>
              <a:custGeom>
                <a:avLst/>
                <a:gdLst>
                  <a:gd name="T0" fmla="*/ 67138 w 88"/>
                  <a:gd name="T1" fmla="*/ 452850 h 297"/>
                  <a:gd name="T2" fmla="*/ 0 w 88"/>
                  <a:gd name="T3" fmla="*/ 384236 h 297"/>
                  <a:gd name="T4" fmla="*/ 0 w 88"/>
                  <a:gd name="T5" fmla="*/ 18297 h 297"/>
                  <a:gd name="T6" fmla="*/ 18310 w 88"/>
                  <a:gd name="T7" fmla="*/ 0 h 297"/>
                  <a:gd name="T8" fmla="*/ 115965 w 88"/>
                  <a:gd name="T9" fmla="*/ 0 h 297"/>
                  <a:gd name="T10" fmla="*/ 134275 w 88"/>
                  <a:gd name="T11" fmla="*/ 18297 h 297"/>
                  <a:gd name="T12" fmla="*/ 134275 w 88"/>
                  <a:gd name="T13" fmla="*/ 384236 h 297"/>
                  <a:gd name="T14" fmla="*/ 67138 w 88"/>
                  <a:gd name="T15" fmla="*/ 452850 h 297"/>
                  <a:gd name="T16" fmla="*/ 18310 w 88"/>
                  <a:gd name="T17" fmla="*/ 18297 h 297"/>
                  <a:gd name="T18" fmla="*/ 16784 w 88"/>
                  <a:gd name="T19" fmla="*/ 18297 h 297"/>
                  <a:gd name="T20" fmla="*/ 16784 w 88"/>
                  <a:gd name="T21" fmla="*/ 384236 h 297"/>
                  <a:gd name="T22" fmla="*/ 67138 w 88"/>
                  <a:gd name="T23" fmla="*/ 434553 h 297"/>
                  <a:gd name="T24" fmla="*/ 117491 w 88"/>
                  <a:gd name="T25" fmla="*/ 384236 h 297"/>
                  <a:gd name="T26" fmla="*/ 117491 w 88"/>
                  <a:gd name="T27" fmla="*/ 18297 h 297"/>
                  <a:gd name="T28" fmla="*/ 115965 w 88"/>
                  <a:gd name="T29" fmla="*/ 18297 h 297"/>
                  <a:gd name="T30" fmla="*/ 18310 w 88"/>
                  <a:gd name="T31" fmla="*/ 18297 h 2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8" h="297">
                    <a:moveTo>
                      <a:pt x="44" y="297"/>
                    </a:moveTo>
                    <a:cubicBezTo>
                      <a:pt x="20" y="297"/>
                      <a:pt x="0" y="277"/>
                      <a:pt x="0" y="252"/>
                    </a:cubicBezTo>
                    <a:cubicBezTo>
                      <a:pt x="0" y="12"/>
                      <a:pt x="0" y="12"/>
                      <a:pt x="0" y="12"/>
                    </a:cubicBezTo>
                    <a:cubicBezTo>
                      <a:pt x="0" y="6"/>
                      <a:pt x="5" y="0"/>
                      <a:pt x="12" y="0"/>
                    </a:cubicBezTo>
                    <a:cubicBezTo>
                      <a:pt x="76" y="0"/>
                      <a:pt x="76" y="0"/>
                      <a:pt x="76" y="0"/>
                    </a:cubicBezTo>
                    <a:cubicBezTo>
                      <a:pt x="83" y="0"/>
                      <a:pt x="88" y="6"/>
                      <a:pt x="88" y="12"/>
                    </a:cubicBezTo>
                    <a:cubicBezTo>
                      <a:pt x="88" y="252"/>
                      <a:pt x="88" y="252"/>
                      <a:pt x="88" y="252"/>
                    </a:cubicBezTo>
                    <a:cubicBezTo>
                      <a:pt x="88" y="277"/>
                      <a:pt x="69" y="297"/>
                      <a:pt x="44" y="297"/>
                    </a:cubicBezTo>
                    <a:close/>
                    <a:moveTo>
                      <a:pt x="12" y="12"/>
                    </a:moveTo>
                    <a:cubicBezTo>
                      <a:pt x="11" y="12"/>
                      <a:pt x="11" y="12"/>
                      <a:pt x="11" y="12"/>
                    </a:cubicBezTo>
                    <a:cubicBezTo>
                      <a:pt x="11" y="252"/>
                      <a:pt x="11" y="252"/>
                      <a:pt x="11" y="252"/>
                    </a:cubicBezTo>
                    <a:cubicBezTo>
                      <a:pt x="11" y="271"/>
                      <a:pt x="26" y="285"/>
                      <a:pt x="44" y="285"/>
                    </a:cubicBezTo>
                    <a:cubicBezTo>
                      <a:pt x="62" y="285"/>
                      <a:pt x="77" y="271"/>
                      <a:pt x="77" y="252"/>
                    </a:cubicBezTo>
                    <a:cubicBezTo>
                      <a:pt x="77" y="12"/>
                      <a:pt x="77" y="12"/>
                      <a:pt x="77" y="12"/>
                    </a:cubicBezTo>
                    <a:cubicBezTo>
                      <a:pt x="77" y="12"/>
                      <a:pt x="77" y="12"/>
                      <a:pt x="76" y="12"/>
                    </a:cubicBezTo>
                    <a:lnTo>
                      <a:pt x="1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a:latin typeface="Calibri" panose="020F0502020204030204" pitchFamily="34" charset="0"/>
                  <a:cs typeface="Calibri" panose="020F0502020204030204" pitchFamily="34" charset="0"/>
                </a:endParaRPr>
              </a:p>
            </p:txBody>
          </p:sp>
          <p:sp>
            <p:nvSpPr>
              <p:cNvPr id="11" name="Freeform 293">
                <a:extLst>
                  <a:ext uri="{FF2B5EF4-FFF2-40B4-BE49-F238E27FC236}">
                    <a16:creationId xmlns:a16="http://schemas.microsoft.com/office/drawing/2014/main" id="{61CFD9CC-D78A-B140-814D-AE4C3973A0C5}"/>
                  </a:ext>
                </a:extLst>
              </p:cNvPr>
              <p:cNvSpPr>
                <a:spLocks/>
              </p:cNvSpPr>
              <p:nvPr/>
            </p:nvSpPr>
            <p:spPr bwMode="auto">
              <a:xfrm>
                <a:off x="5314755" y="2495819"/>
                <a:ext cx="173768" cy="30277"/>
              </a:xfrm>
              <a:custGeom>
                <a:avLst/>
                <a:gdLst>
                  <a:gd name="T0" fmla="*/ 158525 w 114"/>
                  <a:gd name="T1" fmla="*/ 30277 h 20"/>
                  <a:gd name="T2" fmla="*/ 15243 w 114"/>
                  <a:gd name="T3" fmla="*/ 30277 h 20"/>
                  <a:gd name="T4" fmla="*/ 0 w 114"/>
                  <a:gd name="T5" fmla="*/ 15139 h 20"/>
                  <a:gd name="T6" fmla="*/ 15243 w 114"/>
                  <a:gd name="T7" fmla="*/ 0 h 20"/>
                  <a:gd name="T8" fmla="*/ 158525 w 114"/>
                  <a:gd name="T9" fmla="*/ 0 h 20"/>
                  <a:gd name="T10" fmla="*/ 173768 w 114"/>
                  <a:gd name="T11" fmla="*/ 15139 h 20"/>
                  <a:gd name="T12" fmla="*/ 158525 w 114"/>
                  <a:gd name="T13" fmla="*/ 3027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4" h="20">
                    <a:moveTo>
                      <a:pt x="104" y="20"/>
                    </a:moveTo>
                    <a:cubicBezTo>
                      <a:pt x="10" y="20"/>
                      <a:pt x="10" y="20"/>
                      <a:pt x="10" y="20"/>
                    </a:cubicBezTo>
                    <a:cubicBezTo>
                      <a:pt x="4" y="20"/>
                      <a:pt x="0" y="15"/>
                      <a:pt x="0" y="10"/>
                    </a:cubicBezTo>
                    <a:cubicBezTo>
                      <a:pt x="0" y="5"/>
                      <a:pt x="4" y="0"/>
                      <a:pt x="10" y="0"/>
                    </a:cubicBezTo>
                    <a:cubicBezTo>
                      <a:pt x="104" y="0"/>
                      <a:pt x="104" y="0"/>
                      <a:pt x="104" y="0"/>
                    </a:cubicBezTo>
                    <a:cubicBezTo>
                      <a:pt x="110" y="0"/>
                      <a:pt x="114" y="5"/>
                      <a:pt x="114" y="10"/>
                    </a:cubicBezTo>
                    <a:cubicBezTo>
                      <a:pt x="114" y="15"/>
                      <a:pt x="110" y="20"/>
                      <a:pt x="104"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a:latin typeface="Calibri" panose="020F0502020204030204" pitchFamily="34" charset="0"/>
                  <a:cs typeface="Calibri" panose="020F0502020204030204" pitchFamily="34" charset="0"/>
                </a:endParaRPr>
              </a:p>
            </p:txBody>
          </p:sp>
          <p:sp>
            <p:nvSpPr>
              <p:cNvPr id="12" name="Freeform 294">
                <a:extLst>
                  <a:ext uri="{FF2B5EF4-FFF2-40B4-BE49-F238E27FC236}">
                    <a16:creationId xmlns:a16="http://schemas.microsoft.com/office/drawing/2014/main" id="{A0C5CA49-CD14-D64A-B405-05A372A6644F}"/>
                  </a:ext>
                </a:extLst>
              </p:cNvPr>
              <p:cNvSpPr>
                <a:spLocks/>
              </p:cNvSpPr>
              <p:nvPr/>
            </p:nvSpPr>
            <p:spPr bwMode="auto">
              <a:xfrm>
                <a:off x="5338450" y="2559007"/>
                <a:ext cx="59240" cy="15797"/>
              </a:xfrm>
              <a:custGeom>
                <a:avLst/>
                <a:gdLst>
                  <a:gd name="T0" fmla="*/ 53004 w 38"/>
                  <a:gd name="T1" fmla="*/ 15797 h 10"/>
                  <a:gd name="T2" fmla="*/ 7795 w 38"/>
                  <a:gd name="T3" fmla="*/ 15797 h 10"/>
                  <a:gd name="T4" fmla="*/ 0 w 38"/>
                  <a:gd name="T5" fmla="*/ 7899 h 10"/>
                  <a:gd name="T6" fmla="*/ 7795 w 38"/>
                  <a:gd name="T7" fmla="*/ 0 h 10"/>
                  <a:gd name="T8" fmla="*/ 53004 w 38"/>
                  <a:gd name="T9" fmla="*/ 0 h 10"/>
                  <a:gd name="T10" fmla="*/ 59240 w 38"/>
                  <a:gd name="T11" fmla="*/ 7899 h 10"/>
                  <a:gd name="T12" fmla="*/ 53004 w 38"/>
                  <a:gd name="T13" fmla="*/ 1579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10">
                    <a:moveTo>
                      <a:pt x="34" y="10"/>
                    </a:moveTo>
                    <a:cubicBezTo>
                      <a:pt x="5" y="10"/>
                      <a:pt x="5" y="10"/>
                      <a:pt x="5" y="10"/>
                    </a:cubicBezTo>
                    <a:cubicBezTo>
                      <a:pt x="2" y="10"/>
                      <a:pt x="0" y="8"/>
                      <a:pt x="0" y="5"/>
                    </a:cubicBezTo>
                    <a:cubicBezTo>
                      <a:pt x="0" y="2"/>
                      <a:pt x="2" y="0"/>
                      <a:pt x="5" y="0"/>
                    </a:cubicBezTo>
                    <a:cubicBezTo>
                      <a:pt x="34" y="0"/>
                      <a:pt x="34" y="0"/>
                      <a:pt x="34" y="0"/>
                    </a:cubicBezTo>
                    <a:cubicBezTo>
                      <a:pt x="36" y="0"/>
                      <a:pt x="38" y="2"/>
                      <a:pt x="38" y="5"/>
                    </a:cubicBezTo>
                    <a:cubicBezTo>
                      <a:pt x="38" y="8"/>
                      <a:pt x="36" y="10"/>
                      <a:pt x="3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a:latin typeface="Calibri" panose="020F0502020204030204" pitchFamily="34" charset="0"/>
                  <a:cs typeface="Calibri" panose="020F0502020204030204" pitchFamily="34" charset="0"/>
                </a:endParaRPr>
              </a:p>
            </p:txBody>
          </p:sp>
          <p:sp>
            <p:nvSpPr>
              <p:cNvPr id="13" name="Freeform 295">
                <a:extLst>
                  <a:ext uri="{FF2B5EF4-FFF2-40B4-BE49-F238E27FC236}">
                    <a16:creationId xmlns:a16="http://schemas.microsoft.com/office/drawing/2014/main" id="{12609F9E-C3DF-3D47-939B-74DF5C76FBF5}"/>
                  </a:ext>
                </a:extLst>
              </p:cNvPr>
              <p:cNvSpPr>
                <a:spLocks/>
              </p:cNvSpPr>
              <p:nvPr/>
            </p:nvSpPr>
            <p:spPr bwMode="auto">
              <a:xfrm>
                <a:off x="5338450" y="2609031"/>
                <a:ext cx="59240" cy="15797"/>
              </a:xfrm>
              <a:custGeom>
                <a:avLst/>
                <a:gdLst>
                  <a:gd name="T0" fmla="*/ 53004 w 38"/>
                  <a:gd name="T1" fmla="*/ 15797 h 10"/>
                  <a:gd name="T2" fmla="*/ 7795 w 38"/>
                  <a:gd name="T3" fmla="*/ 15797 h 10"/>
                  <a:gd name="T4" fmla="*/ 0 w 38"/>
                  <a:gd name="T5" fmla="*/ 7899 h 10"/>
                  <a:gd name="T6" fmla="*/ 7795 w 38"/>
                  <a:gd name="T7" fmla="*/ 0 h 10"/>
                  <a:gd name="T8" fmla="*/ 53004 w 38"/>
                  <a:gd name="T9" fmla="*/ 0 h 10"/>
                  <a:gd name="T10" fmla="*/ 59240 w 38"/>
                  <a:gd name="T11" fmla="*/ 7899 h 10"/>
                  <a:gd name="T12" fmla="*/ 53004 w 38"/>
                  <a:gd name="T13" fmla="*/ 1579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10">
                    <a:moveTo>
                      <a:pt x="34" y="10"/>
                    </a:moveTo>
                    <a:cubicBezTo>
                      <a:pt x="5" y="10"/>
                      <a:pt x="5" y="10"/>
                      <a:pt x="5" y="10"/>
                    </a:cubicBezTo>
                    <a:cubicBezTo>
                      <a:pt x="2" y="10"/>
                      <a:pt x="0" y="7"/>
                      <a:pt x="0" y="5"/>
                    </a:cubicBezTo>
                    <a:cubicBezTo>
                      <a:pt x="0" y="2"/>
                      <a:pt x="2" y="0"/>
                      <a:pt x="5" y="0"/>
                    </a:cubicBezTo>
                    <a:cubicBezTo>
                      <a:pt x="34" y="0"/>
                      <a:pt x="34" y="0"/>
                      <a:pt x="34" y="0"/>
                    </a:cubicBezTo>
                    <a:cubicBezTo>
                      <a:pt x="36" y="0"/>
                      <a:pt x="38" y="2"/>
                      <a:pt x="38" y="5"/>
                    </a:cubicBezTo>
                    <a:cubicBezTo>
                      <a:pt x="38" y="7"/>
                      <a:pt x="36" y="10"/>
                      <a:pt x="3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a:latin typeface="Calibri" panose="020F0502020204030204" pitchFamily="34" charset="0"/>
                  <a:cs typeface="Calibri" panose="020F0502020204030204" pitchFamily="34" charset="0"/>
                </a:endParaRPr>
              </a:p>
            </p:txBody>
          </p:sp>
          <p:sp>
            <p:nvSpPr>
              <p:cNvPr id="14" name="Freeform 296">
                <a:extLst>
                  <a:ext uri="{FF2B5EF4-FFF2-40B4-BE49-F238E27FC236}">
                    <a16:creationId xmlns:a16="http://schemas.microsoft.com/office/drawing/2014/main" id="{6CA4E96A-FEBF-EB4E-9D36-24DC7B998091}"/>
                  </a:ext>
                </a:extLst>
              </p:cNvPr>
              <p:cNvSpPr>
                <a:spLocks/>
              </p:cNvSpPr>
              <p:nvPr/>
            </p:nvSpPr>
            <p:spPr bwMode="auto">
              <a:xfrm>
                <a:off x="5338450" y="2660372"/>
                <a:ext cx="59240" cy="13164"/>
              </a:xfrm>
              <a:custGeom>
                <a:avLst/>
                <a:gdLst>
                  <a:gd name="T0" fmla="*/ 53004 w 38"/>
                  <a:gd name="T1" fmla="*/ 13164 h 9"/>
                  <a:gd name="T2" fmla="*/ 7795 w 38"/>
                  <a:gd name="T3" fmla="*/ 13164 h 9"/>
                  <a:gd name="T4" fmla="*/ 0 w 38"/>
                  <a:gd name="T5" fmla="*/ 7313 h 9"/>
                  <a:gd name="T6" fmla="*/ 7795 w 38"/>
                  <a:gd name="T7" fmla="*/ 0 h 9"/>
                  <a:gd name="T8" fmla="*/ 53004 w 38"/>
                  <a:gd name="T9" fmla="*/ 0 h 9"/>
                  <a:gd name="T10" fmla="*/ 59240 w 38"/>
                  <a:gd name="T11" fmla="*/ 7313 h 9"/>
                  <a:gd name="T12" fmla="*/ 53004 w 38"/>
                  <a:gd name="T13" fmla="*/ 13164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9">
                    <a:moveTo>
                      <a:pt x="34" y="9"/>
                    </a:moveTo>
                    <a:cubicBezTo>
                      <a:pt x="5" y="9"/>
                      <a:pt x="5" y="9"/>
                      <a:pt x="5" y="9"/>
                    </a:cubicBezTo>
                    <a:cubicBezTo>
                      <a:pt x="2" y="9"/>
                      <a:pt x="0" y="7"/>
                      <a:pt x="0" y="5"/>
                    </a:cubicBezTo>
                    <a:cubicBezTo>
                      <a:pt x="0" y="2"/>
                      <a:pt x="2" y="0"/>
                      <a:pt x="5" y="0"/>
                    </a:cubicBezTo>
                    <a:cubicBezTo>
                      <a:pt x="34" y="0"/>
                      <a:pt x="34" y="0"/>
                      <a:pt x="34" y="0"/>
                    </a:cubicBezTo>
                    <a:cubicBezTo>
                      <a:pt x="36" y="0"/>
                      <a:pt x="38" y="2"/>
                      <a:pt x="38" y="5"/>
                    </a:cubicBezTo>
                    <a:cubicBezTo>
                      <a:pt x="38" y="7"/>
                      <a:pt x="36" y="9"/>
                      <a:pt x="34"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a:latin typeface="Calibri" panose="020F0502020204030204" pitchFamily="34" charset="0"/>
                  <a:cs typeface="Calibri" panose="020F0502020204030204" pitchFamily="34" charset="0"/>
                </a:endParaRPr>
              </a:p>
            </p:txBody>
          </p:sp>
          <p:sp>
            <p:nvSpPr>
              <p:cNvPr id="15" name="Freeform 297">
                <a:extLst>
                  <a:ext uri="{FF2B5EF4-FFF2-40B4-BE49-F238E27FC236}">
                    <a16:creationId xmlns:a16="http://schemas.microsoft.com/office/drawing/2014/main" id="{7A0E581C-6398-804E-B240-6E58287E5B44}"/>
                  </a:ext>
                </a:extLst>
              </p:cNvPr>
              <p:cNvSpPr>
                <a:spLocks/>
              </p:cNvSpPr>
              <p:nvPr/>
            </p:nvSpPr>
            <p:spPr bwMode="auto">
              <a:xfrm>
                <a:off x="5338450" y="2710396"/>
                <a:ext cx="59240" cy="13164"/>
              </a:xfrm>
              <a:custGeom>
                <a:avLst/>
                <a:gdLst>
                  <a:gd name="T0" fmla="*/ 53004 w 38"/>
                  <a:gd name="T1" fmla="*/ 13164 h 9"/>
                  <a:gd name="T2" fmla="*/ 7795 w 38"/>
                  <a:gd name="T3" fmla="*/ 13164 h 9"/>
                  <a:gd name="T4" fmla="*/ 0 w 38"/>
                  <a:gd name="T5" fmla="*/ 7313 h 9"/>
                  <a:gd name="T6" fmla="*/ 7795 w 38"/>
                  <a:gd name="T7" fmla="*/ 0 h 9"/>
                  <a:gd name="T8" fmla="*/ 53004 w 38"/>
                  <a:gd name="T9" fmla="*/ 0 h 9"/>
                  <a:gd name="T10" fmla="*/ 59240 w 38"/>
                  <a:gd name="T11" fmla="*/ 7313 h 9"/>
                  <a:gd name="T12" fmla="*/ 53004 w 38"/>
                  <a:gd name="T13" fmla="*/ 13164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9">
                    <a:moveTo>
                      <a:pt x="34" y="9"/>
                    </a:moveTo>
                    <a:cubicBezTo>
                      <a:pt x="5" y="9"/>
                      <a:pt x="5" y="9"/>
                      <a:pt x="5" y="9"/>
                    </a:cubicBezTo>
                    <a:cubicBezTo>
                      <a:pt x="2" y="9"/>
                      <a:pt x="0" y="7"/>
                      <a:pt x="0" y="5"/>
                    </a:cubicBezTo>
                    <a:cubicBezTo>
                      <a:pt x="0" y="2"/>
                      <a:pt x="2" y="0"/>
                      <a:pt x="5" y="0"/>
                    </a:cubicBezTo>
                    <a:cubicBezTo>
                      <a:pt x="34" y="0"/>
                      <a:pt x="34" y="0"/>
                      <a:pt x="34" y="0"/>
                    </a:cubicBezTo>
                    <a:cubicBezTo>
                      <a:pt x="36" y="0"/>
                      <a:pt x="38" y="2"/>
                      <a:pt x="38" y="5"/>
                    </a:cubicBezTo>
                    <a:cubicBezTo>
                      <a:pt x="38" y="7"/>
                      <a:pt x="36" y="9"/>
                      <a:pt x="34"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a:latin typeface="Calibri" panose="020F0502020204030204" pitchFamily="34" charset="0"/>
                  <a:cs typeface="Calibri" panose="020F0502020204030204" pitchFamily="34" charset="0"/>
                </a:endParaRPr>
              </a:p>
            </p:txBody>
          </p:sp>
          <p:sp>
            <p:nvSpPr>
              <p:cNvPr id="16" name="Freeform 298">
                <a:extLst>
                  <a:ext uri="{FF2B5EF4-FFF2-40B4-BE49-F238E27FC236}">
                    <a16:creationId xmlns:a16="http://schemas.microsoft.com/office/drawing/2014/main" id="{E8CA0BAC-24E8-E14E-A84F-AFE351373C89}"/>
                  </a:ext>
                </a:extLst>
              </p:cNvPr>
              <p:cNvSpPr>
                <a:spLocks/>
              </p:cNvSpPr>
              <p:nvPr/>
            </p:nvSpPr>
            <p:spPr bwMode="auto">
              <a:xfrm>
                <a:off x="5338450" y="2760420"/>
                <a:ext cx="59240" cy="14480"/>
              </a:xfrm>
              <a:custGeom>
                <a:avLst/>
                <a:gdLst>
                  <a:gd name="T0" fmla="*/ 53004 w 38"/>
                  <a:gd name="T1" fmla="*/ 14480 h 9"/>
                  <a:gd name="T2" fmla="*/ 7795 w 38"/>
                  <a:gd name="T3" fmla="*/ 14480 h 9"/>
                  <a:gd name="T4" fmla="*/ 0 w 38"/>
                  <a:gd name="T5" fmla="*/ 6436 h 9"/>
                  <a:gd name="T6" fmla="*/ 7795 w 38"/>
                  <a:gd name="T7" fmla="*/ 0 h 9"/>
                  <a:gd name="T8" fmla="*/ 53004 w 38"/>
                  <a:gd name="T9" fmla="*/ 0 h 9"/>
                  <a:gd name="T10" fmla="*/ 59240 w 38"/>
                  <a:gd name="T11" fmla="*/ 6436 h 9"/>
                  <a:gd name="T12" fmla="*/ 53004 w 38"/>
                  <a:gd name="T13" fmla="*/ 1448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9">
                    <a:moveTo>
                      <a:pt x="34" y="9"/>
                    </a:moveTo>
                    <a:cubicBezTo>
                      <a:pt x="5" y="9"/>
                      <a:pt x="5" y="9"/>
                      <a:pt x="5" y="9"/>
                    </a:cubicBezTo>
                    <a:cubicBezTo>
                      <a:pt x="2" y="9"/>
                      <a:pt x="0" y="7"/>
                      <a:pt x="0" y="4"/>
                    </a:cubicBezTo>
                    <a:cubicBezTo>
                      <a:pt x="0" y="2"/>
                      <a:pt x="2" y="0"/>
                      <a:pt x="5" y="0"/>
                    </a:cubicBezTo>
                    <a:cubicBezTo>
                      <a:pt x="34" y="0"/>
                      <a:pt x="34" y="0"/>
                      <a:pt x="34" y="0"/>
                    </a:cubicBezTo>
                    <a:cubicBezTo>
                      <a:pt x="36" y="0"/>
                      <a:pt x="38" y="2"/>
                      <a:pt x="38" y="4"/>
                    </a:cubicBezTo>
                    <a:cubicBezTo>
                      <a:pt x="38" y="7"/>
                      <a:pt x="36" y="9"/>
                      <a:pt x="34"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a:latin typeface="Calibri" panose="020F0502020204030204" pitchFamily="34" charset="0"/>
                  <a:cs typeface="Calibri" panose="020F0502020204030204" pitchFamily="34" charset="0"/>
                </a:endParaRPr>
              </a:p>
            </p:txBody>
          </p:sp>
          <p:sp>
            <p:nvSpPr>
              <p:cNvPr id="17" name="Freeform 299">
                <a:extLst>
                  <a:ext uri="{FF2B5EF4-FFF2-40B4-BE49-F238E27FC236}">
                    <a16:creationId xmlns:a16="http://schemas.microsoft.com/office/drawing/2014/main" id="{12643E86-1E0B-D14D-9B26-E2AA2D35592A}"/>
                  </a:ext>
                </a:extLst>
              </p:cNvPr>
              <p:cNvSpPr>
                <a:spLocks/>
              </p:cNvSpPr>
              <p:nvPr/>
            </p:nvSpPr>
            <p:spPr bwMode="auto">
              <a:xfrm>
                <a:off x="5338450" y="2810444"/>
                <a:ext cx="59240" cy="14480"/>
              </a:xfrm>
              <a:custGeom>
                <a:avLst/>
                <a:gdLst>
                  <a:gd name="T0" fmla="*/ 53004 w 38"/>
                  <a:gd name="T1" fmla="*/ 14480 h 9"/>
                  <a:gd name="T2" fmla="*/ 7795 w 38"/>
                  <a:gd name="T3" fmla="*/ 14480 h 9"/>
                  <a:gd name="T4" fmla="*/ 0 w 38"/>
                  <a:gd name="T5" fmla="*/ 6436 h 9"/>
                  <a:gd name="T6" fmla="*/ 7795 w 38"/>
                  <a:gd name="T7" fmla="*/ 0 h 9"/>
                  <a:gd name="T8" fmla="*/ 53004 w 38"/>
                  <a:gd name="T9" fmla="*/ 0 h 9"/>
                  <a:gd name="T10" fmla="*/ 59240 w 38"/>
                  <a:gd name="T11" fmla="*/ 6436 h 9"/>
                  <a:gd name="T12" fmla="*/ 53004 w 38"/>
                  <a:gd name="T13" fmla="*/ 1448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9">
                    <a:moveTo>
                      <a:pt x="34" y="9"/>
                    </a:moveTo>
                    <a:cubicBezTo>
                      <a:pt x="5" y="9"/>
                      <a:pt x="5" y="9"/>
                      <a:pt x="5" y="9"/>
                    </a:cubicBezTo>
                    <a:cubicBezTo>
                      <a:pt x="2" y="9"/>
                      <a:pt x="0" y="7"/>
                      <a:pt x="0" y="4"/>
                    </a:cubicBezTo>
                    <a:cubicBezTo>
                      <a:pt x="0" y="2"/>
                      <a:pt x="2" y="0"/>
                      <a:pt x="5" y="0"/>
                    </a:cubicBezTo>
                    <a:cubicBezTo>
                      <a:pt x="34" y="0"/>
                      <a:pt x="34" y="0"/>
                      <a:pt x="34" y="0"/>
                    </a:cubicBezTo>
                    <a:cubicBezTo>
                      <a:pt x="36" y="0"/>
                      <a:pt x="38" y="2"/>
                      <a:pt x="38" y="4"/>
                    </a:cubicBezTo>
                    <a:cubicBezTo>
                      <a:pt x="38" y="7"/>
                      <a:pt x="36" y="9"/>
                      <a:pt x="34"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a:latin typeface="Calibri" panose="020F0502020204030204" pitchFamily="34" charset="0"/>
                  <a:cs typeface="Calibri" panose="020F0502020204030204" pitchFamily="34" charset="0"/>
                </a:endParaRPr>
              </a:p>
            </p:txBody>
          </p:sp>
          <p:sp>
            <p:nvSpPr>
              <p:cNvPr id="18" name="Freeform 300">
                <a:extLst>
                  <a:ext uri="{FF2B5EF4-FFF2-40B4-BE49-F238E27FC236}">
                    <a16:creationId xmlns:a16="http://schemas.microsoft.com/office/drawing/2014/main" id="{18ADE4D5-ECBB-114D-87D5-FA98F9186314}"/>
                  </a:ext>
                </a:extLst>
              </p:cNvPr>
              <p:cNvSpPr>
                <a:spLocks/>
              </p:cNvSpPr>
              <p:nvPr/>
            </p:nvSpPr>
            <p:spPr bwMode="auto">
              <a:xfrm>
                <a:off x="5338450" y="2859151"/>
                <a:ext cx="59240" cy="15797"/>
              </a:xfrm>
              <a:custGeom>
                <a:avLst/>
                <a:gdLst>
                  <a:gd name="T0" fmla="*/ 53004 w 38"/>
                  <a:gd name="T1" fmla="*/ 15797 h 10"/>
                  <a:gd name="T2" fmla="*/ 7795 w 38"/>
                  <a:gd name="T3" fmla="*/ 15797 h 10"/>
                  <a:gd name="T4" fmla="*/ 0 w 38"/>
                  <a:gd name="T5" fmla="*/ 7899 h 10"/>
                  <a:gd name="T6" fmla="*/ 7795 w 38"/>
                  <a:gd name="T7" fmla="*/ 0 h 10"/>
                  <a:gd name="T8" fmla="*/ 53004 w 38"/>
                  <a:gd name="T9" fmla="*/ 0 h 10"/>
                  <a:gd name="T10" fmla="*/ 59240 w 38"/>
                  <a:gd name="T11" fmla="*/ 7899 h 10"/>
                  <a:gd name="T12" fmla="*/ 53004 w 38"/>
                  <a:gd name="T13" fmla="*/ 1579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10">
                    <a:moveTo>
                      <a:pt x="34" y="10"/>
                    </a:moveTo>
                    <a:cubicBezTo>
                      <a:pt x="5" y="10"/>
                      <a:pt x="5" y="10"/>
                      <a:pt x="5" y="10"/>
                    </a:cubicBezTo>
                    <a:cubicBezTo>
                      <a:pt x="2" y="10"/>
                      <a:pt x="0" y="8"/>
                      <a:pt x="0" y="5"/>
                    </a:cubicBezTo>
                    <a:cubicBezTo>
                      <a:pt x="0" y="3"/>
                      <a:pt x="2" y="0"/>
                      <a:pt x="5" y="0"/>
                    </a:cubicBezTo>
                    <a:cubicBezTo>
                      <a:pt x="34" y="0"/>
                      <a:pt x="34" y="0"/>
                      <a:pt x="34" y="0"/>
                    </a:cubicBezTo>
                    <a:cubicBezTo>
                      <a:pt x="36" y="0"/>
                      <a:pt x="38" y="3"/>
                      <a:pt x="38" y="5"/>
                    </a:cubicBezTo>
                    <a:cubicBezTo>
                      <a:pt x="38" y="8"/>
                      <a:pt x="36" y="10"/>
                      <a:pt x="3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a:latin typeface="Calibri" panose="020F0502020204030204" pitchFamily="34" charset="0"/>
                  <a:cs typeface="Calibri" panose="020F0502020204030204" pitchFamily="34" charset="0"/>
                </a:endParaRPr>
              </a:p>
            </p:txBody>
          </p:sp>
          <p:sp>
            <p:nvSpPr>
              <p:cNvPr id="19" name="Freeform 301">
                <a:extLst>
                  <a:ext uri="{FF2B5EF4-FFF2-40B4-BE49-F238E27FC236}">
                    <a16:creationId xmlns:a16="http://schemas.microsoft.com/office/drawing/2014/main" id="{0AED4E47-080B-7549-9826-E52AB94DDAF9}"/>
                  </a:ext>
                </a:extLst>
              </p:cNvPr>
              <p:cNvSpPr>
                <a:spLocks noEditPoints="1"/>
              </p:cNvSpPr>
              <p:nvPr/>
            </p:nvSpPr>
            <p:spPr bwMode="auto">
              <a:xfrm>
                <a:off x="5574089" y="2501085"/>
                <a:ext cx="135592" cy="452850"/>
              </a:xfrm>
              <a:custGeom>
                <a:avLst/>
                <a:gdLst>
                  <a:gd name="T0" fmla="*/ 67034 w 89"/>
                  <a:gd name="T1" fmla="*/ 452850 h 297"/>
                  <a:gd name="T2" fmla="*/ 0 w 89"/>
                  <a:gd name="T3" fmla="*/ 384236 h 297"/>
                  <a:gd name="T4" fmla="*/ 0 w 89"/>
                  <a:gd name="T5" fmla="*/ 18297 h 297"/>
                  <a:gd name="T6" fmla="*/ 18282 w 89"/>
                  <a:gd name="T7" fmla="*/ 0 h 297"/>
                  <a:gd name="T8" fmla="*/ 117310 w 89"/>
                  <a:gd name="T9" fmla="*/ 0 h 297"/>
                  <a:gd name="T10" fmla="*/ 135592 w 89"/>
                  <a:gd name="T11" fmla="*/ 18297 h 297"/>
                  <a:gd name="T12" fmla="*/ 135592 w 89"/>
                  <a:gd name="T13" fmla="*/ 384236 h 297"/>
                  <a:gd name="T14" fmla="*/ 67034 w 89"/>
                  <a:gd name="T15" fmla="*/ 452850 h 297"/>
                  <a:gd name="T16" fmla="*/ 18282 w 89"/>
                  <a:gd name="T17" fmla="*/ 18297 h 297"/>
                  <a:gd name="T18" fmla="*/ 16759 w 89"/>
                  <a:gd name="T19" fmla="*/ 18297 h 297"/>
                  <a:gd name="T20" fmla="*/ 16759 w 89"/>
                  <a:gd name="T21" fmla="*/ 384236 h 297"/>
                  <a:gd name="T22" fmla="*/ 67034 w 89"/>
                  <a:gd name="T23" fmla="*/ 434553 h 297"/>
                  <a:gd name="T24" fmla="*/ 118833 w 89"/>
                  <a:gd name="T25" fmla="*/ 384236 h 297"/>
                  <a:gd name="T26" fmla="*/ 118833 w 89"/>
                  <a:gd name="T27" fmla="*/ 18297 h 297"/>
                  <a:gd name="T28" fmla="*/ 117310 w 89"/>
                  <a:gd name="T29" fmla="*/ 18297 h 297"/>
                  <a:gd name="T30" fmla="*/ 18282 w 89"/>
                  <a:gd name="T31" fmla="*/ 18297 h 2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9" h="297">
                    <a:moveTo>
                      <a:pt x="44" y="297"/>
                    </a:moveTo>
                    <a:cubicBezTo>
                      <a:pt x="20" y="297"/>
                      <a:pt x="0" y="277"/>
                      <a:pt x="0" y="252"/>
                    </a:cubicBezTo>
                    <a:cubicBezTo>
                      <a:pt x="0" y="12"/>
                      <a:pt x="0" y="12"/>
                      <a:pt x="0" y="12"/>
                    </a:cubicBezTo>
                    <a:cubicBezTo>
                      <a:pt x="0" y="6"/>
                      <a:pt x="5" y="0"/>
                      <a:pt x="12" y="0"/>
                    </a:cubicBezTo>
                    <a:cubicBezTo>
                      <a:pt x="77" y="0"/>
                      <a:pt x="77" y="0"/>
                      <a:pt x="77" y="0"/>
                    </a:cubicBezTo>
                    <a:cubicBezTo>
                      <a:pt x="83" y="0"/>
                      <a:pt x="89" y="6"/>
                      <a:pt x="89" y="12"/>
                    </a:cubicBezTo>
                    <a:cubicBezTo>
                      <a:pt x="89" y="252"/>
                      <a:pt x="89" y="252"/>
                      <a:pt x="89" y="252"/>
                    </a:cubicBezTo>
                    <a:cubicBezTo>
                      <a:pt x="89" y="277"/>
                      <a:pt x="69" y="297"/>
                      <a:pt x="44" y="297"/>
                    </a:cubicBezTo>
                    <a:close/>
                    <a:moveTo>
                      <a:pt x="12" y="12"/>
                    </a:moveTo>
                    <a:cubicBezTo>
                      <a:pt x="12" y="12"/>
                      <a:pt x="11" y="12"/>
                      <a:pt x="11" y="12"/>
                    </a:cubicBezTo>
                    <a:cubicBezTo>
                      <a:pt x="11" y="252"/>
                      <a:pt x="11" y="252"/>
                      <a:pt x="11" y="252"/>
                    </a:cubicBezTo>
                    <a:cubicBezTo>
                      <a:pt x="11" y="271"/>
                      <a:pt x="26" y="285"/>
                      <a:pt x="44" y="285"/>
                    </a:cubicBezTo>
                    <a:cubicBezTo>
                      <a:pt x="63" y="285"/>
                      <a:pt x="78" y="271"/>
                      <a:pt x="78" y="252"/>
                    </a:cubicBezTo>
                    <a:cubicBezTo>
                      <a:pt x="78" y="12"/>
                      <a:pt x="78" y="12"/>
                      <a:pt x="78" y="12"/>
                    </a:cubicBezTo>
                    <a:cubicBezTo>
                      <a:pt x="78" y="12"/>
                      <a:pt x="77" y="12"/>
                      <a:pt x="77" y="12"/>
                    </a:cubicBezTo>
                    <a:lnTo>
                      <a:pt x="1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a:latin typeface="Calibri" panose="020F0502020204030204" pitchFamily="34" charset="0"/>
                  <a:cs typeface="Calibri" panose="020F0502020204030204" pitchFamily="34" charset="0"/>
                </a:endParaRPr>
              </a:p>
            </p:txBody>
          </p:sp>
          <p:sp>
            <p:nvSpPr>
              <p:cNvPr id="20" name="Freeform 302">
                <a:extLst>
                  <a:ext uri="{FF2B5EF4-FFF2-40B4-BE49-F238E27FC236}">
                    <a16:creationId xmlns:a16="http://schemas.microsoft.com/office/drawing/2014/main" id="{B13F132B-63F2-2C40-8631-93A5EF3015E6}"/>
                  </a:ext>
                </a:extLst>
              </p:cNvPr>
              <p:cNvSpPr>
                <a:spLocks/>
              </p:cNvSpPr>
              <p:nvPr/>
            </p:nvSpPr>
            <p:spPr bwMode="auto">
              <a:xfrm>
                <a:off x="5583305" y="2705130"/>
                <a:ext cx="117162" cy="239589"/>
              </a:xfrm>
              <a:custGeom>
                <a:avLst/>
                <a:gdLst>
                  <a:gd name="T0" fmla="*/ 57820 w 77"/>
                  <a:gd name="T1" fmla="*/ 239589 h 157"/>
                  <a:gd name="T2" fmla="*/ 57820 w 77"/>
                  <a:gd name="T3" fmla="*/ 239589 h 157"/>
                  <a:gd name="T4" fmla="*/ 0 w 77"/>
                  <a:gd name="T5" fmla="*/ 180073 h 157"/>
                  <a:gd name="T6" fmla="*/ 0 w 77"/>
                  <a:gd name="T7" fmla="*/ 9156 h 157"/>
                  <a:gd name="T8" fmla="*/ 9130 w 77"/>
                  <a:gd name="T9" fmla="*/ 0 h 157"/>
                  <a:gd name="T10" fmla="*/ 108032 w 77"/>
                  <a:gd name="T11" fmla="*/ 0 h 157"/>
                  <a:gd name="T12" fmla="*/ 117162 w 77"/>
                  <a:gd name="T13" fmla="*/ 9156 h 157"/>
                  <a:gd name="T14" fmla="*/ 117162 w 77"/>
                  <a:gd name="T15" fmla="*/ 180073 h 157"/>
                  <a:gd name="T16" fmla="*/ 57820 w 77"/>
                  <a:gd name="T17" fmla="*/ 239589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157">
                    <a:moveTo>
                      <a:pt x="38" y="157"/>
                    </a:moveTo>
                    <a:cubicBezTo>
                      <a:pt x="38" y="157"/>
                      <a:pt x="38" y="157"/>
                      <a:pt x="38" y="157"/>
                    </a:cubicBezTo>
                    <a:cubicBezTo>
                      <a:pt x="17" y="157"/>
                      <a:pt x="0" y="140"/>
                      <a:pt x="0" y="118"/>
                    </a:cubicBezTo>
                    <a:cubicBezTo>
                      <a:pt x="0" y="6"/>
                      <a:pt x="0" y="6"/>
                      <a:pt x="0" y="6"/>
                    </a:cubicBezTo>
                    <a:cubicBezTo>
                      <a:pt x="0" y="3"/>
                      <a:pt x="2" y="0"/>
                      <a:pt x="6" y="0"/>
                    </a:cubicBezTo>
                    <a:cubicBezTo>
                      <a:pt x="71" y="0"/>
                      <a:pt x="71" y="0"/>
                      <a:pt x="71" y="0"/>
                    </a:cubicBezTo>
                    <a:cubicBezTo>
                      <a:pt x="74" y="0"/>
                      <a:pt x="77" y="3"/>
                      <a:pt x="77" y="6"/>
                    </a:cubicBezTo>
                    <a:cubicBezTo>
                      <a:pt x="77" y="118"/>
                      <a:pt x="77" y="118"/>
                      <a:pt x="77" y="118"/>
                    </a:cubicBezTo>
                    <a:cubicBezTo>
                      <a:pt x="77" y="140"/>
                      <a:pt x="60" y="157"/>
                      <a:pt x="38" y="1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a:latin typeface="Calibri" panose="020F0502020204030204" pitchFamily="34" charset="0"/>
                  <a:cs typeface="Calibri" panose="020F0502020204030204" pitchFamily="34" charset="0"/>
                </a:endParaRPr>
              </a:p>
            </p:txBody>
          </p:sp>
          <p:sp>
            <p:nvSpPr>
              <p:cNvPr id="21" name="Freeform 303">
                <a:extLst>
                  <a:ext uri="{FF2B5EF4-FFF2-40B4-BE49-F238E27FC236}">
                    <a16:creationId xmlns:a16="http://schemas.microsoft.com/office/drawing/2014/main" id="{AB39209D-4DE2-8740-AD76-4799AF322387}"/>
                  </a:ext>
                </a:extLst>
              </p:cNvPr>
              <p:cNvSpPr>
                <a:spLocks/>
              </p:cNvSpPr>
              <p:nvPr/>
            </p:nvSpPr>
            <p:spPr bwMode="auto">
              <a:xfrm>
                <a:off x="5554343" y="2495819"/>
                <a:ext cx="173768" cy="30277"/>
              </a:xfrm>
              <a:custGeom>
                <a:avLst/>
                <a:gdLst>
                  <a:gd name="T0" fmla="*/ 160049 w 114"/>
                  <a:gd name="T1" fmla="*/ 30277 h 20"/>
                  <a:gd name="T2" fmla="*/ 15243 w 114"/>
                  <a:gd name="T3" fmla="*/ 30277 h 20"/>
                  <a:gd name="T4" fmla="*/ 0 w 114"/>
                  <a:gd name="T5" fmla="*/ 15139 h 20"/>
                  <a:gd name="T6" fmla="*/ 15243 w 114"/>
                  <a:gd name="T7" fmla="*/ 0 h 20"/>
                  <a:gd name="T8" fmla="*/ 160049 w 114"/>
                  <a:gd name="T9" fmla="*/ 0 h 20"/>
                  <a:gd name="T10" fmla="*/ 173768 w 114"/>
                  <a:gd name="T11" fmla="*/ 15139 h 20"/>
                  <a:gd name="T12" fmla="*/ 160049 w 114"/>
                  <a:gd name="T13" fmla="*/ 3027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4" h="20">
                    <a:moveTo>
                      <a:pt x="105" y="20"/>
                    </a:moveTo>
                    <a:cubicBezTo>
                      <a:pt x="10" y="20"/>
                      <a:pt x="10" y="20"/>
                      <a:pt x="10" y="20"/>
                    </a:cubicBezTo>
                    <a:cubicBezTo>
                      <a:pt x="5" y="20"/>
                      <a:pt x="0" y="15"/>
                      <a:pt x="0" y="10"/>
                    </a:cubicBezTo>
                    <a:cubicBezTo>
                      <a:pt x="0" y="5"/>
                      <a:pt x="5" y="0"/>
                      <a:pt x="10" y="0"/>
                    </a:cubicBezTo>
                    <a:cubicBezTo>
                      <a:pt x="105" y="0"/>
                      <a:pt x="105" y="0"/>
                      <a:pt x="105" y="0"/>
                    </a:cubicBezTo>
                    <a:cubicBezTo>
                      <a:pt x="110" y="0"/>
                      <a:pt x="114" y="5"/>
                      <a:pt x="114" y="10"/>
                    </a:cubicBezTo>
                    <a:cubicBezTo>
                      <a:pt x="114" y="15"/>
                      <a:pt x="110" y="20"/>
                      <a:pt x="105"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a:latin typeface="Calibri" panose="020F0502020204030204" pitchFamily="34" charset="0"/>
                  <a:cs typeface="Calibri" panose="020F0502020204030204" pitchFamily="34" charset="0"/>
                </a:endParaRPr>
              </a:p>
            </p:txBody>
          </p:sp>
          <p:sp>
            <p:nvSpPr>
              <p:cNvPr id="22" name="Freeform 304">
                <a:extLst>
                  <a:ext uri="{FF2B5EF4-FFF2-40B4-BE49-F238E27FC236}">
                    <a16:creationId xmlns:a16="http://schemas.microsoft.com/office/drawing/2014/main" id="{7D3CC7AC-FACC-5343-97A1-A66958153B5B}"/>
                  </a:ext>
                </a:extLst>
              </p:cNvPr>
              <p:cNvSpPr>
                <a:spLocks/>
              </p:cNvSpPr>
              <p:nvPr/>
            </p:nvSpPr>
            <p:spPr bwMode="auto">
              <a:xfrm>
                <a:off x="5580672" y="2559007"/>
                <a:ext cx="57923" cy="15797"/>
              </a:xfrm>
              <a:custGeom>
                <a:avLst/>
                <a:gdLst>
                  <a:gd name="T0" fmla="*/ 50302 w 38"/>
                  <a:gd name="T1" fmla="*/ 15797 h 10"/>
                  <a:gd name="T2" fmla="*/ 6097 w 38"/>
                  <a:gd name="T3" fmla="*/ 15797 h 10"/>
                  <a:gd name="T4" fmla="*/ 0 w 38"/>
                  <a:gd name="T5" fmla="*/ 7899 h 10"/>
                  <a:gd name="T6" fmla="*/ 6097 w 38"/>
                  <a:gd name="T7" fmla="*/ 0 h 10"/>
                  <a:gd name="T8" fmla="*/ 50302 w 38"/>
                  <a:gd name="T9" fmla="*/ 0 h 10"/>
                  <a:gd name="T10" fmla="*/ 57923 w 38"/>
                  <a:gd name="T11" fmla="*/ 7899 h 10"/>
                  <a:gd name="T12" fmla="*/ 50302 w 38"/>
                  <a:gd name="T13" fmla="*/ 1579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10">
                    <a:moveTo>
                      <a:pt x="33" y="10"/>
                    </a:moveTo>
                    <a:cubicBezTo>
                      <a:pt x="4" y="10"/>
                      <a:pt x="4" y="10"/>
                      <a:pt x="4" y="10"/>
                    </a:cubicBezTo>
                    <a:cubicBezTo>
                      <a:pt x="2" y="10"/>
                      <a:pt x="0" y="8"/>
                      <a:pt x="0" y="5"/>
                    </a:cubicBezTo>
                    <a:cubicBezTo>
                      <a:pt x="0" y="2"/>
                      <a:pt x="2" y="0"/>
                      <a:pt x="4" y="0"/>
                    </a:cubicBezTo>
                    <a:cubicBezTo>
                      <a:pt x="33" y="0"/>
                      <a:pt x="33" y="0"/>
                      <a:pt x="33" y="0"/>
                    </a:cubicBezTo>
                    <a:cubicBezTo>
                      <a:pt x="36" y="0"/>
                      <a:pt x="38" y="2"/>
                      <a:pt x="38" y="5"/>
                    </a:cubicBezTo>
                    <a:cubicBezTo>
                      <a:pt x="38" y="8"/>
                      <a:pt x="36" y="10"/>
                      <a:pt x="33"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a:latin typeface="Calibri" panose="020F0502020204030204" pitchFamily="34" charset="0"/>
                  <a:cs typeface="Calibri" panose="020F0502020204030204" pitchFamily="34" charset="0"/>
                </a:endParaRPr>
              </a:p>
            </p:txBody>
          </p:sp>
          <p:sp>
            <p:nvSpPr>
              <p:cNvPr id="23" name="Freeform 305">
                <a:extLst>
                  <a:ext uri="{FF2B5EF4-FFF2-40B4-BE49-F238E27FC236}">
                    <a16:creationId xmlns:a16="http://schemas.microsoft.com/office/drawing/2014/main" id="{541F711E-93B4-5043-8FF8-9F74C3830B3E}"/>
                  </a:ext>
                </a:extLst>
              </p:cNvPr>
              <p:cNvSpPr>
                <a:spLocks/>
              </p:cNvSpPr>
              <p:nvPr/>
            </p:nvSpPr>
            <p:spPr bwMode="auto">
              <a:xfrm>
                <a:off x="5580672" y="2609031"/>
                <a:ext cx="57923" cy="15797"/>
              </a:xfrm>
              <a:custGeom>
                <a:avLst/>
                <a:gdLst>
                  <a:gd name="T0" fmla="*/ 50302 w 38"/>
                  <a:gd name="T1" fmla="*/ 15797 h 10"/>
                  <a:gd name="T2" fmla="*/ 6097 w 38"/>
                  <a:gd name="T3" fmla="*/ 15797 h 10"/>
                  <a:gd name="T4" fmla="*/ 0 w 38"/>
                  <a:gd name="T5" fmla="*/ 7899 h 10"/>
                  <a:gd name="T6" fmla="*/ 6097 w 38"/>
                  <a:gd name="T7" fmla="*/ 0 h 10"/>
                  <a:gd name="T8" fmla="*/ 50302 w 38"/>
                  <a:gd name="T9" fmla="*/ 0 h 10"/>
                  <a:gd name="T10" fmla="*/ 57923 w 38"/>
                  <a:gd name="T11" fmla="*/ 7899 h 10"/>
                  <a:gd name="T12" fmla="*/ 50302 w 38"/>
                  <a:gd name="T13" fmla="*/ 1579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10">
                    <a:moveTo>
                      <a:pt x="33" y="10"/>
                    </a:moveTo>
                    <a:cubicBezTo>
                      <a:pt x="4" y="10"/>
                      <a:pt x="4" y="10"/>
                      <a:pt x="4" y="10"/>
                    </a:cubicBezTo>
                    <a:cubicBezTo>
                      <a:pt x="2" y="10"/>
                      <a:pt x="0" y="7"/>
                      <a:pt x="0" y="5"/>
                    </a:cubicBezTo>
                    <a:cubicBezTo>
                      <a:pt x="0" y="2"/>
                      <a:pt x="2" y="0"/>
                      <a:pt x="4" y="0"/>
                    </a:cubicBezTo>
                    <a:cubicBezTo>
                      <a:pt x="33" y="0"/>
                      <a:pt x="33" y="0"/>
                      <a:pt x="33" y="0"/>
                    </a:cubicBezTo>
                    <a:cubicBezTo>
                      <a:pt x="36" y="0"/>
                      <a:pt x="38" y="2"/>
                      <a:pt x="38" y="5"/>
                    </a:cubicBezTo>
                    <a:cubicBezTo>
                      <a:pt x="38" y="7"/>
                      <a:pt x="36" y="10"/>
                      <a:pt x="33"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a:latin typeface="Calibri" panose="020F0502020204030204" pitchFamily="34" charset="0"/>
                  <a:cs typeface="Calibri" panose="020F0502020204030204" pitchFamily="34" charset="0"/>
                </a:endParaRPr>
              </a:p>
            </p:txBody>
          </p:sp>
          <p:sp>
            <p:nvSpPr>
              <p:cNvPr id="24" name="Freeform 306">
                <a:extLst>
                  <a:ext uri="{FF2B5EF4-FFF2-40B4-BE49-F238E27FC236}">
                    <a16:creationId xmlns:a16="http://schemas.microsoft.com/office/drawing/2014/main" id="{4040EFA1-14F1-D24C-957F-4469CED0CACB}"/>
                  </a:ext>
                </a:extLst>
              </p:cNvPr>
              <p:cNvSpPr>
                <a:spLocks/>
              </p:cNvSpPr>
              <p:nvPr/>
            </p:nvSpPr>
            <p:spPr bwMode="auto">
              <a:xfrm>
                <a:off x="5580672" y="2660372"/>
                <a:ext cx="57923" cy="13164"/>
              </a:xfrm>
              <a:custGeom>
                <a:avLst/>
                <a:gdLst>
                  <a:gd name="T0" fmla="*/ 50302 w 38"/>
                  <a:gd name="T1" fmla="*/ 13164 h 9"/>
                  <a:gd name="T2" fmla="*/ 6097 w 38"/>
                  <a:gd name="T3" fmla="*/ 13164 h 9"/>
                  <a:gd name="T4" fmla="*/ 0 w 38"/>
                  <a:gd name="T5" fmla="*/ 7313 h 9"/>
                  <a:gd name="T6" fmla="*/ 6097 w 38"/>
                  <a:gd name="T7" fmla="*/ 0 h 9"/>
                  <a:gd name="T8" fmla="*/ 50302 w 38"/>
                  <a:gd name="T9" fmla="*/ 0 h 9"/>
                  <a:gd name="T10" fmla="*/ 57923 w 38"/>
                  <a:gd name="T11" fmla="*/ 7313 h 9"/>
                  <a:gd name="T12" fmla="*/ 50302 w 38"/>
                  <a:gd name="T13" fmla="*/ 13164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9">
                    <a:moveTo>
                      <a:pt x="33" y="9"/>
                    </a:moveTo>
                    <a:cubicBezTo>
                      <a:pt x="4" y="9"/>
                      <a:pt x="4" y="9"/>
                      <a:pt x="4" y="9"/>
                    </a:cubicBezTo>
                    <a:cubicBezTo>
                      <a:pt x="2" y="9"/>
                      <a:pt x="0" y="7"/>
                      <a:pt x="0" y="5"/>
                    </a:cubicBezTo>
                    <a:cubicBezTo>
                      <a:pt x="0" y="2"/>
                      <a:pt x="2" y="0"/>
                      <a:pt x="4" y="0"/>
                    </a:cubicBezTo>
                    <a:cubicBezTo>
                      <a:pt x="33" y="0"/>
                      <a:pt x="33" y="0"/>
                      <a:pt x="33" y="0"/>
                    </a:cubicBezTo>
                    <a:cubicBezTo>
                      <a:pt x="36" y="0"/>
                      <a:pt x="38" y="2"/>
                      <a:pt x="38" y="5"/>
                    </a:cubicBezTo>
                    <a:cubicBezTo>
                      <a:pt x="38" y="7"/>
                      <a:pt x="36" y="9"/>
                      <a:pt x="33"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a:latin typeface="Calibri" panose="020F0502020204030204" pitchFamily="34" charset="0"/>
                  <a:cs typeface="Calibri" panose="020F0502020204030204" pitchFamily="34" charset="0"/>
                </a:endParaRPr>
              </a:p>
            </p:txBody>
          </p:sp>
          <p:sp>
            <p:nvSpPr>
              <p:cNvPr id="25" name="Freeform 307">
                <a:extLst>
                  <a:ext uri="{FF2B5EF4-FFF2-40B4-BE49-F238E27FC236}">
                    <a16:creationId xmlns:a16="http://schemas.microsoft.com/office/drawing/2014/main" id="{F364B6D6-3B5E-7F4D-80AC-8882738D616B}"/>
                  </a:ext>
                </a:extLst>
              </p:cNvPr>
              <p:cNvSpPr>
                <a:spLocks/>
              </p:cNvSpPr>
              <p:nvPr/>
            </p:nvSpPr>
            <p:spPr bwMode="auto">
              <a:xfrm>
                <a:off x="5580672" y="2710396"/>
                <a:ext cx="57923" cy="13164"/>
              </a:xfrm>
              <a:custGeom>
                <a:avLst/>
                <a:gdLst>
                  <a:gd name="T0" fmla="*/ 50302 w 38"/>
                  <a:gd name="T1" fmla="*/ 13164 h 9"/>
                  <a:gd name="T2" fmla="*/ 6097 w 38"/>
                  <a:gd name="T3" fmla="*/ 13164 h 9"/>
                  <a:gd name="T4" fmla="*/ 0 w 38"/>
                  <a:gd name="T5" fmla="*/ 7313 h 9"/>
                  <a:gd name="T6" fmla="*/ 6097 w 38"/>
                  <a:gd name="T7" fmla="*/ 0 h 9"/>
                  <a:gd name="T8" fmla="*/ 50302 w 38"/>
                  <a:gd name="T9" fmla="*/ 0 h 9"/>
                  <a:gd name="T10" fmla="*/ 57923 w 38"/>
                  <a:gd name="T11" fmla="*/ 7313 h 9"/>
                  <a:gd name="T12" fmla="*/ 50302 w 38"/>
                  <a:gd name="T13" fmla="*/ 13164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9">
                    <a:moveTo>
                      <a:pt x="33" y="9"/>
                    </a:moveTo>
                    <a:cubicBezTo>
                      <a:pt x="4" y="9"/>
                      <a:pt x="4" y="9"/>
                      <a:pt x="4" y="9"/>
                    </a:cubicBezTo>
                    <a:cubicBezTo>
                      <a:pt x="2" y="9"/>
                      <a:pt x="0" y="7"/>
                      <a:pt x="0" y="5"/>
                    </a:cubicBezTo>
                    <a:cubicBezTo>
                      <a:pt x="0" y="2"/>
                      <a:pt x="2" y="0"/>
                      <a:pt x="4" y="0"/>
                    </a:cubicBezTo>
                    <a:cubicBezTo>
                      <a:pt x="33" y="0"/>
                      <a:pt x="33" y="0"/>
                      <a:pt x="33" y="0"/>
                    </a:cubicBezTo>
                    <a:cubicBezTo>
                      <a:pt x="36" y="0"/>
                      <a:pt x="38" y="2"/>
                      <a:pt x="38" y="5"/>
                    </a:cubicBezTo>
                    <a:cubicBezTo>
                      <a:pt x="38" y="7"/>
                      <a:pt x="36" y="9"/>
                      <a:pt x="33"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a:latin typeface="Calibri" panose="020F0502020204030204" pitchFamily="34" charset="0"/>
                  <a:cs typeface="Calibri" panose="020F0502020204030204" pitchFamily="34" charset="0"/>
                </a:endParaRPr>
              </a:p>
            </p:txBody>
          </p:sp>
          <p:sp>
            <p:nvSpPr>
              <p:cNvPr id="26" name="Freeform 308">
                <a:extLst>
                  <a:ext uri="{FF2B5EF4-FFF2-40B4-BE49-F238E27FC236}">
                    <a16:creationId xmlns:a16="http://schemas.microsoft.com/office/drawing/2014/main" id="{55CFF565-C44B-B54E-A534-F0DAF26A4FCA}"/>
                  </a:ext>
                </a:extLst>
              </p:cNvPr>
              <p:cNvSpPr>
                <a:spLocks/>
              </p:cNvSpPr>
              <p:nvPr/>
            </p:nvSpPr>
            <p:spPr bwMode="auto">
              <a:xfrm>
                <a:off x="5580672" y="2760420"/>
                <a:ext cx="57923" cy="14480"/>
              </a:xfrm>
              <a:custGeom>
                <a:avLst/>
                <a:gdLst>
                  <a:gd name="T0" fmla="*/ 50302 w 38"/>
                  <a:gd name="T1" fmla="*/ 14480 h 9"/>
                  <a:gd name="T2" fmla="*/ 6097 w 38"/>
                  <a:gd name="T3" fmla="*/ 14480 h 9"/>
                  <a:gd name="T4" fmla="*/ 0 w 38"/>
                  <a:gd name="T5" fmla="*/ 6436 h 9"/>
                  <a:gd name="T6" fmla="*/ 6097 w 38"/>
                  <a:gd name="T7" fmla="*/ 0 h 9"/>
                  <a:gd name="T8" fmla="*/ 50302 w 38"/>
                  <a:gd name="T9" fmla="*/ 0 h 9"/>
                  <a:gd name="T10" fmla="*/ 57923 w 38"/>
                  <a:gd name="T11" fmla="*/ 6436 h 9"/>
                  <a:gd name="T12" fmla="*/ 50302 w 38"/>
                  <a:gd name="T13" fmla="*/ 1448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9">
                    <a:moveTo>
                      <a:pt x="33" y="9"/>
                    </a:moveTo>
                    <a:cubicBezTo>
                      <a:pt x="4" y="9"/>
                      <a:pt x="4" y="9"/>
                      <a:pt x="4" y="9"/>
                    </a:cubicBezTo>
                    <a:cubicBezTo>
                      <a:pt x="2" y="9"/>
                      <a:pt x="0" y="7"/>
                      <a:pt x="0" y="4"/>
                    </a:cubicBezTo>
                    <a:cubicBezTo>
                      <a:pt x="0" y="2"/>
                      <a:pt x="2" y="0"/>
                      <a:pt x="4" y="0"/>
                    </a:cubicBezTo>
                    <a:cubicBezTo>
                      <a:pt x="33" y="0"/>
                      <a:pt x="33" y="0"/>
                      <a:pt x="33" y="0"/>
                    </a:cubicBezTo>
                    <a:cubicBezTo>
                      <a:pt x="36" y="0"/>
                      <a:pt x="38" y="2"/>
                      <a:pt x="38" y="4"/>
                    </a:cubicBezTo>
                    <a:cubicBezTo>
                      <a:pt x="38" y="7"/>
                      <a:pt x="36" y="9"/>
                      <a:pt x="33"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a:latin typeface="Calibri" panose="020F0502020204030204" pitchFamily="34" charset="0"/>
                  <a:cs typeface="Calibri" panose="020F0502020204030204" pitchFamily="34" charset="0"/>
                </a:endParaRPr>
              </a:p>
            </p:txBody>
          </p:sp>
          <p:sp>
            <p:nvSpPr>
              <p:cNvPr id="27" name="Freeform 309">
                <a:extLst>
                  <a:ext uri="{FF2B5EF4-FFF2-40B4-BE49-F238E27FC236}">
                    <a16:creationId xmlns:a16="http://schemas.microsoft.com/office/drawing/2014/main" id="{376C19EB-970D-D542-87A0-8185D2FFCD19}"/>
                  </a:ext>
                </a:extLst>
              </p:cNvPr>
              <p:cNvSpPr>
                <a:spLocks/>
              </p:cNvSpPr>
              <p:nvPr/>
            </p:nvSpPr>
            <p:spPr bwMode="auto">
              <a:xfrm>
                <a:off x="5580672" y="2810444"/>
                <a:ext cx="57923" cy="14480"/>
              </a:xfrm>
              <a:custGeom>
                <a:avLst/>
                <a:gdLst>
                  <a:gd name="T0" fmla="*/ 50302 w 38"/>
                  <a:gd name="T1" fmla="*/ 14480 h 9"/>
                  <a:gd name="T2" fmla="*/ 6097 w 38"/>
                  <a:gd name="T3" fmla="*/ 14480 h 9"/>
                  <a:gd name="T4" fmla="*/ 0 w 38"/>
                  <a:gd name="T5" fmla="*/ 6436 h 9"/>
                  <a:gd name="T6" fmla="*/ 6097 w 38"/>
                  <a:gd name="T7" fmla="*/ 0 h 9"/>
                  <a:gd name="T8" fmla="*/ 50302 w 38"/>
                  <a:gd name="T9" fmla="*/ 0 h 9"/>
                  <a:gd name="T10" fmla="*/ 57923 w 38"/>
                  <a:gd name="T11" fmla="*/ 6436 h 9"/>
                  <a:gd name="T12" fmla="*/ 50302 w 38"/>
                  <a:gd name="T13" fmla="*/ 1448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9">
                    <a:moveTo>
                      <a:pt x="33" y="9"/>
                    </a:moveTo>
                    <a:cubicBezTo>
                      <a:pt x="4" y="9"/>
                      <a:pt x="4" y="9"/>
                      <a:pt x="4" y="9"/>
                    </a:cubicBezTo>
                    <a:cubicBezTo>
                      <a:pt x="2" y="9"/>
                      <a:pt x="0" y="7"/>
                      <a:pt x="0" y="4"/>
                    </a:cubicBezTo>
                    <a:cubicBezTo>
                      <a:pt x="0" y="2"/>
                      <a:pt x="2" y="0"/>
                      <a:pt x="4" y="0"/>
                    </a:cubicBezTo>
                    <a:cubicBezTo>
                      <a:pt x="33" y="0"/>
                      <a:pt x="33" y="0"/>
                      <a:pt x="33" y="0"/>
                    </a:cubicBezTo>
                    <a:cubicBezTo>
                      <a:pt x="36" y="0"/>
                      <a:pt x="38" y="2"/>
                      <a:pt x="38" y="4"/>
                    </a:cubicBezTo>
                    <a:cubicBezTo>
                      <a:pt x="38" y="7"/>
                      <a:pt x="36" y="9"/>
                      <a:pt x="33"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a:latin typeface="Calibri" panose="020F0502020204030204" pitchFamily="34" charset="0"/>
                  <a:cs typeface="Calibri" panose="020F0502020204030204" pitchFamily="34" charset="0"/>
                </a:endParaRPr>
              </a:p>
            </p:txBody>
          </p:sp>
          <p:sp>
            <p:nvSpPr>
              <p:cNvPr id="28" name="Freeform 310">
                <a:extLst>
                  <a:ext uri="{FF2B5EF4-FFF2-40B4-BE49-F238E27FC236}">
                    <a16:creationId xmlns:a16="http://schemas.microsoft.com/office/drawing/2014/main" id="{04677B71-24FB-CC48-8210-48AAB18C450C}"/>
                  </a:ext>
                </a:extLst>
              </p:cNvPr>
              <p:cNvSpPr>
                <a:spLocks/>
              </p:cNvSpPr>
              <p:nvPr/>
            </p:nvSpPr>
            <p:spPr bwMode="auto">
              <a:xfrm>
                <a:off x="5580672" y="2859151"/>
                <a:ext cx="57923" cy="15797"/>
              </a:xfrm>
              <a:custGeom>
                <a:avLst/>
                <a:gdLst>
                  <a:gd name="T0" fmla="*/ 50302 w 38"/>
                  <a:gd name="T1" fmla="*/ 15797 h 10"/>
                  <a:gd name="T2" fmla="*/ 6097 w 38"/>
                  <a:gd name="T3" fmla="*/ 15797 h 10"/>
                  <a:gd name="T4" fmla="*/ 0 w 38"/>
                  <a:gd name="T5" fmla="*/ 7899 h 10"/>
                  <a:gd name="T6" fmla="*/ 6097 w 38"/>
                  <a:gd name="T7" fmla="*/ 0 h 10"/>
                  <a:gd name="T8" fmla="*/ 50302 w 38"/>
                  <a:gd name="T9" fmla="*/ 0 h 10"/>
                  <a:gd name="T10" fmla="*/ 57923 w 38"/>
                  <a:gd name="T11" fmla="*/ 7899 h 10"/>
                  <a:gd name="T12" fmla="*/ 50302 w 38"/>
                  <a:gd name="T13" fmla="*/ 1579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10">
                    <a:moveTo>
                      <a:pt x="33" y="10"/>
                    </a:moveTo>
                    <a:cubicBezTo>
                      <a:pt x="4" y="10"/>
                      <a:pt x="4" y="10"/>
                      <a:pt x="4" y="10"/>
                    </a:cubicBezTo>
                    <a:cubicBezTo>
                      <a:pt x="2" y="10"/>
                      <a:pt x="0" y="8"/>
                      <a:pt x="0" y="5"/>
                    </a:cubicBezTo>
                    <a:cubicBezTo>
                      <a:pt x="0" y="3"/>
                      <a:pt x="2" y="0"/>
                      <a:pt x="4" y="0"/>
                    </a:cubicBezTo>
                    <a:cubicBezTo>
                      <a:pt x="33" y="0"/>
                      <a:pt x="33" y="0"/>
                      <a:pt x="33" y="0"/>
                    </a:cubicBezTo>
                    <a:cubicBezTo>
                      <a:pt x="36" y="0"/>
                      <a:pt x="38" y="3"/>
                      <a:pt x="38" y="5"/>
                    </a:cubicBezTo>
                    <a:cubicBezTo>
                      <a:pt x="38" y="8"/>
                      <a:pt x="36" y="10"/>
                      <a:pt x="33"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a:latin typeface="Calibri" panose="020F0502020204030204" pitchFamily="34" charset="0"/>
                  <a:cs typeface="Calibri" panose="020F0502020204030204" pitchFamily="34" charset="0"/>
                </a:endParaRPr>
              </a:p>
            </p:txBody>
          </p:sp>
        </p:grpSp>
      </p:grpSp>
      <p:grpSp>
        <p:nvGrpSpPr>
          <p:cNvPr id="29" name="Grupo 28">
            <a:extLst>
              <a:ext uri="{FF2B5EF4-FFF2-40B4-BE49-F238E27FC236}">
                <a16:creationId xmlns:a16="http://schemas.microsoft.com/office/drawing/2014/main" id="{DCB7025B-00D2-3944-AE60-FCA33F5FD47E}"/>
              </a:ext>
            </a:extLst>
          </p:cNvPr>
          <p:cNvGrpSpPr/>
          <p:nvPr/>
        </p:nvGrpSpPr>
        <p:grpSpPr>
          <a:xfrm>
            <a:off x="483810" y="5146058"/>
            <a:ext cx="1687130" cy="1453616"/>
            <a:chOff x="483025" y="4870999"/>
            <a:chExt cx="1419416" cy="1282805"/>
          </a:xfrm>
        </p:grpSpPr>
        <p:grpSp>
          <p:nvGrpSpPr>
            <p:cNvPr id="30" name="Group 5">
              <a:extLst>
                <a:ext uri="{FF2B5EF4-FFF2-40B4-BE49-F238E27FC236}">
                  <a16:creationId xmlns:a16="http://schemas.microsoft.com/office/drawing/2014/main" id="{1A0663A9-1867-D140-B094-C3D823167FEB}"/>
                </a:ext>
              </a:extLst>
            </p:cNvPr>
            <p:cNvGrpSpPr/>
            <p:nvPr/>
          </p:nvGrpSpPr>
          <p:grpSpPr>
            <a:xfrm>
              <a:off x="483025" y="5062538"/>
              <a:ext cx="1419416" cy="1091266"/>
              <a:chOff x="9034831" y="4508500"/>
              <a:chExt cx="1419416" cy="1091266"/>
            </a:xfrm>
          </p:grpSpPr>
          <p:sp>
            <p:nvSpPr>
              <p:cNvPr id="33" name="TextBox 99">
                <a:extLst>
                  <a:ext uri="{FF2B5EF4-FFF2-40B4-BE49-F238E27FC236}">
                    <a16:creationId xmlns:a16="http://schemas.microsoft.com/office/drawing/2014/main" id="{BA5F198A-D718-1640-8714-74DB7874E81E}"/>
                  </a:ext>
                </a:extLst>
              </p:cNvPr>
              <p:cNvSpPr txBox="1"/>
              <p:nvPr/>
            </p:nvSpPr>
            <p:spPr>
              <a:xfrm>
                <a:off x="9034831" y="5138029"/>
                <a:ext cx="1419416" cy="461737"/>
              </a:xfrm>
              <a:prstGeom prst="rect">
                <a:avLst/>
              </a:prstGeom>
              <a:noFill/>
            </p:spPr>
            <p:txBody>
              <a:bodyPr wrap="square">
                <a:spAutoFit/>
              </a:bodyPr>
              <a:lstStyle/>
              <a:p>
                <a:pPr algn="ctr" eaLnBrk="1" fontAlgn="auto" hangingPunct="1">
                  <a:spcBef>
                    <a:spcPts val="0"/>
                  </a:spcBef>
                  <a:spcAft>
                    <a:spcPts val="0"/>
                  </a:spcAft>
                  <a:defRPr/>
                </a:pPr>
                <a:r>
                  <a:rPr lang="en-US" sz="1400" spc="30" dirty="0">
                    <a:latin typeface="Calibri" panose="020F0502020204030204" pitchFamily="34" charset="0"/>
                    <a:cs typeface="Calibri" panose="020F0502020204030204" pitchFamily="34" charset="0"/>
                  </a:rPr>
                  <a:t>RETRASO EN LA INVESTIGACIÓN</a:t>
                </a:r>
              </a:p>
            </p:txBody>
          </p:sp>
          <p:grpSp>
            <p:nvGrpSpPr>
              <p:cNvPr id="34" name="Group 95">
                <a:extLst>
                  <a:ext uri="{FF2B5EF4-FFF2-40B4-BE49-F238E27FC236}">
                    <a16:creationId xmlns:a16="http://schemas.microsoft.com/office/drawing/2014/main" id="{48A02A62-5683-594D-85B3-94AEE9A163F8}"/>
                  </a:ext>
                </a:extLst>
              </p:cNvPr>
              <p:cNvGrpSpPr>
                <a:grpSpLocks/>
              </p:cNvGrpSpPr>
              <p:nvPr/>
            </p:nvGrpSpPr>
            <p:grpSpPr bwMode="auto">
              <a:xfrm>
                <a:off x="9688513" y="4508500"/>
                <a:ext cx="403225" cy="282575"/>
                <a:chOff x="10220327" y="5104878"/>
                <a:chExt cx="615006" cy="429291"/>
              </a:xfrm>
            </p:grpSpPr>
            <p:sp>
              <p:nvSpPr>
                <p:cNvPr id="35" name="Freeform 29">
                  <a:extLst>
                    <a:ext uri="{FF2B5EF4-FFF2-40B4-BE49-F238E27FC236}">
                      <a16:creationId xmlns:a16="http://schemas.microsoft.com/office/drawing/2014/main" id="{32458278-7AD0-C740-822E-781E24AA6FD5}"/>
                    </a:ext>
                  </a:extLst>
                </p:cNvPr>
                <p:cNvSpPr>
                  <a:spLocks/>
                </p:cNvSpPr>
                <p:nvPr/>
              </p:nvSpPr>
              <p:spPr bwMode="auto">
                <a:xfrm>
                  <a:off x="10811069" y="5340055"/>
                  <a:ext cx="10266" cy="41996"/>
                </a:xfrm>
                <a:custGeom>
                  <a:avLst/>
                  <a:gdLst>
                    <a:gd name="T0" fmla="*/ 10266 w 13"/>
                    <a:gd name="T1" fmla="*/ 21380 h 55"/>
                    <a:gd name="T2" fmla="*/ 0 w 13"/>
                    <a:gd name="T3" fmla="*/ 0 h 55"/>
                    <a:gd name="T4" fmla="*/ 0 w 13"/>
                    <a:gd name="T5" fmla="*/ 41996 h 55"/>
                    <a:gd name="T6" fmla="*/ 10266 w 13"/>
                    <a:gd name="T7" fmla="*/ 2138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55">
                      <a:moveTo>
                        <a:pt x="13" y="28"/>
                      </a:moveTo>
                      <a:cubicBezTo>
                        <a:pt x="13" y="15"/>
                        <a:pt x="8" y="5"/>
                        <a:pt x="0" y="0"/>
                      </a:cubicBezTo>
                      <a:cubicBezTo>
                        <a:pt x="0" y="55"/>
                        <a:pt x="0" y="55"/>
                        <a:pt x="0" y="55"/>
                      </a:cubicBezTo>
                      <a:cubicBezTo>
                        <a:pt x="8" y="50"/>
                        <a:pt x="13" y="40"/>
                        <a:pt x="13" y="2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a:latin typeface="Calibri" panose="020F0502020204030204" pitchFamily="34" charset="0"/>
                    <a:cs typeface="Calibri" panose="020F0502020204030204" pitchFamily="34" charset="0"/>
                  </a:endParaRPr>
                </a:p>
              </p:txBody>
            </p:sp>
            <p:sp>
              <p:nvSpPr>
                <p:cNvPr id="36" name="Freeform 30">
                  <a:extLst>
                    <a:ext uri="{FF2B5EF4-FFF2-40B4-BE49-F238E27FC236}">
                      <a16:creationId xmlns:a16="http://schemas.microsoft.com/office/drawing/2014/main" id="{1C5117CC-EB6A-724C-BCCD-3D08387359C2}"/>
                    </a:ext>
                  </a:extLst>
                </p:cNvPr>
                <p:cNvSpPr>
                  <a:spLocks/>
                </p:cNvSpPr>
                <p:nvPr/>
              </p:nvSpPr>
              <p:spPr bwMode="auto">
                <a:xfrm>
                  <a:off x="10588957" y="5104878"/>
                  <a:ext cx="86792" cy="55994"/>
                </a:xfrm>
                <a:custGeom>
                  <a:avLst/>
                  <a:gdLst>
                    <a:gd name="T0" fmla="*/ 86792 w 113"/>
                    <a:gd name="T1" fmla="*/ 55994 h 73"/>
                    <a:gd name="T2" fmla="*/ 0 w 113"/>
                    <a:gd name="T3" fmla="*/ 55994 h 73"/>
                    <a:gd name="T4" fmla="*/ 0 w 113"/>
                    <a:gd name="T5" fmla="*/ 33750 h 73"/>
                    <a:gd name="T6" fmla="*/ 9985 w 113"/>
                    <a:gd name="T7" fmla="*/ 9972 h 73"/>
                    <a:gd name="T8" fmla="*/ 33795 w 113"/>
                    <a:gd name="T9" fmla="*/ 0 h 73"/>
                    <a:gd name="T10" fmla="*/ 52997 w 113"/>
                    <a:gd name="T11" fmla="*/ 0 h 73"/>
                    <a:gd name="T12" fmla="*/ 76807 w 113"/>
                    <a:gd name="T13" fmla="*/ 9972 h 73"/>
                    <a:gd name="T14" fmla="*/ 86792 w 113"/>
                    <a:gd name="T15" fmla="*/ 33750 h 73"/>
                    <a:gd name="T16" fmla="*/ 86792 w 113"/>
                    <a:gd name="T17" fmla="*/ 55994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3" h="73">
                      <a:moveTo>
                        <a:pt x="113" y="73"/>
                      </a:moveTo>
                      <a:cubicBezTo>
                        <a:pt x="0" y="73"/>
                        <a:pt x="0" y="73"/>
                        <a:pt x="0" y="73"/>
                      </a:cubicBezTo>
                      <a:cubicBezTo>
                        <a:pt x="0" y="44"/>
                        <a:pt x="0" y="44"/>
                        <a:pt x="0" y="44"/>
                      </a:cubicBezTo>
                      <a:cubicBezTo>
                        <a:pt x="0" y="33"/>
                        <a:pt x="5" y="21"/>
                        <a:pt x="13" y="13"/>
                      </a:cubicBezTo>
                      <a:cubicBezTo>
                        <a:pt x="22" y="4"/>
                        <a:pt x="33" y="0"/>
                        <a:pt x="44" y="0"/>
                      </a:cubicBezTo>
                      <a:cubicBezTo>
                        <a:pt x="69" y="0"/>
                        <a:pt x="69" y="0"/>
                        <a:pt x="69" y="0"/>
                      </a:cubicBezTo>
                      <a:cubicBezTo>
                        <a:pt x="80" y="0"/>
                        <a:pt x="91" y="4"/>
                        <a:pt x="100" y="13"/>
                      </a:cubicBezTo>
                      <a:cubicBezTo>
                        <a:pt x="109" y="21"/>
                        <a:pt x="113" y="33"/>
                        <a:pt x="113" y="44"/>
                      </a:cubicBezTo>
                      <a:lnTo>
                        <a:pt x="113" y="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a:latin typeface="Calibri" panose="020F0502020204030204" pitchFamily="34" charset="0"/>
                    <a:cs typeface="Calibri" panose="020F0502020204030204" pitchFamily="34" charset="0"/>
                  </a:endParaRPr>
                </a:p>
              </p:txBody>
            </p:sp>
            <p:sp>
              <p:nvSpPr>
                <p:cNvPr id="37" name="Freeform 31">
                  <a:extLst>
                    <a:ext uri="{FF2B5EF4-FFF2-40B4-BE49-F238E27FC236}">
                      <a16:creationId xmlns:a16="http://schemas.microsoft.com/office/drawing/2014/main" id="{A5CD5AA4-0080-264A-8156-652777F1C0D1}"/>
                    </a:ext>
                  </a:extLst>
                </p:cNvPr>
                <p:cNvSpPr>
                  <a:spLocks noEditPoints="1"/>
                </p:cNvSpPr>
                <p:nvPr/>
              </p:nvSpPr>
              <p:spPr bwMode="auto">
                <a:xfrm>
                  <a:off x="10246458" y="5144074"/>
                  <a:ext cx="566478" cy="321035"/>
                </a:xfrm>
                <a:custGeom>
                  <a:avLst/>
                  <a:gdLst>
                    <a:gd name="T0" fmla="*/ 565710 w 738"/>
                    <a:gd name="T1" fmla="*/ 196145 h 419"/>
                    <a:gd name="T2" fmla="*/ 564175 w 738"/>
                    <a:gd name="T3" fmla="*/ 186185 h 419"/>
                    <a:gd name="T4" fmla="*/ 558802 w 738"/>
                    <a:gd name="T5" fmla="*/ 170095 h 419"/>
                    <a:gd name="T6" fmla="*/ 487417 w 738"/>
                    <a:gd name="T7" fmla="*/ 19155 h 419"/>
                    <a:gd name="T8" fmla="*/ 475135 w 738"/>
                    <a:gd name="T9" fmla="*/ 5363 h 419"/>
                    <a:gd name="T10" fmla="*/ 456713 w 738"/>
                    <a:gd name="T11" fmla="*/ 0 h 419"/>
                    <a:gd name="T12" fmla="*/ 0 w 738"/>
                    <a:gd name="T13" fmla="*/ 0 h 419"/>
                    <a:gd name="T14" fmla="*/ 0 w 738"/>
                    <a:gd name="T15" fmla="*/ 321035 h 419"/>
                    <a:gd name="T16" fmla="*/ 86737 w 738"/>
                    <a:gd name="T17" fmla="*/ 321035 h 419"/>
                    <a:gd name="T18" fmla="*/ 164263 w 738"/>
                    <a:gd name="T19" fmla="*/ 243649 h 419"/>
                    <a:gd name="T20" fmla="*/ 242557 w 738"/>
                    <a:gd name="T21" fmla="*/ 321035 h 419"/>
                    <a:gd name="T22" fmla="*/ 330062 w 738"/>
                    <a:gd name="T23" fmla="*/ 321035 h 419"/>
                    <a:gd name="T24" fmla="*/ 407588 w 738"/>
                    <a:gd name="T25" fmla="*/ 243649 h 419"/>
                    <a:gd name="T26" fmla="*/ 485882 w 738"/>
                    <a:gd name="T27" fmla="*/ 321035 h 419"/>
                    <a:gd name="T28" fmla="*/ 566478 w 738"/>
                    <a:gd name="T29" fmla="*/ 321035 h 419"/>
                    <a:gd name="T30" fmla="*/ 566478 w 738"/>
                    <a:gd name="T31" fmla="*/ 203807 h 419"/>
                    <a:gd name="T32" fmla="*/ 565710 w 738"/>
                    <a:gd name="T33" fmla="*/ 196145 h 419"/>
                    <a:gd name="T34" fmla="*/ 238719 w 738"/>
                    <a:gd name="T35" fmla="*/ 157070 h 419"/>
                    <a:gd name="T36" fmla="*/ 193432 w 738"/>
                    <a:gd name="T37" fmla="*/ 157070 h 419"/>
                    <a:gd name="T38" fmla="*/ 193432 w 738"/>
                    <a:gd name="T39" fmla="*/ 202275 h 419"/>
                    <a:gd name="T40" fmla="*/ 135863 w 738"/>
                    <a:gd name="T41" fmla="*/ 202275 h 419"/>
                    <a:gd name="T42" fmla="*/ 135863 w 738"/>
                    <a:gd name="T43" fmla="*/ 157070 h 419"/>
                    <a:gd name="T44" fmla="*/ 90575 w 738"/>
                    <a:gd name="T45" fmla="*/ 157070 h 419"/>
                    <a:gd name="T46" fmla="*/ 90575 w 738"/>
                    <a:gd name="T47" fmla="*/ 99605 h 419"/>
                    <a:gd name="T48" fmla="*/ 135863 w 738"/>
                    <a:gd name="T49" fmla="*/ 99605 h 419"/>
                    <a:gd name="T50" fmla="*/ 135863 w 738"/>
                    <a:gd name="T51" fmla="*/ 54400 h 419"/>
                    <a:gd name="T52" fmla="*/ 193432 w 738"/>
                    <a:gd name="T53" fmla="*/ 54400 h 419"/>
                    <a:gd name="T54" fmla="*/ 193432 w 738"/>
                    <a:gd name="T55" fmla="*/ 99605 h 419"/>
                    <a:gd name="T56" fmla="*/ 238719 w 738"/>
                    <a:gd name="T57" fmla="*/ 99605 h 419"/>
                    <a:gd name="T58" fmla="*/ 238719 w 738"/>
                    <a:gd name="T59" fmla="*/ 157070 h 419"/>
                    <a:gd name="T60" fmla="*/ 372279 w 738"/>
                    <a:gd name="T61" fmla="*/ 180055 h 419"/>
                    <a:gd name="T62" fmla="*/ 363068 w 738"/>
                    <a:gd name="T63" fmla="*/ 175458 h 419"/>
                    <a:gd name="T64" fmla="*/ 358462 w 738"/>
                    <a:gd name="T65" fmla="*/ 166264 h 419"/>
                    <a:gd name="T66" fmla="*/ 358462 w 738"/>
                    <a:gd name="T67" fmla="*/ 55166 h 419"/>
                    <a:gd name="T68" fmla="*/ 362300 w 738"/>
                    <a:gd name="T69" fmla="*/ 46738 h 419"/>
                    <a:gd name="T70" fmla="*/ 370744 w 738"/>
                    <a:gd name="T71" fmla="*/ 42907 h 419"/>
                    <a:gd name="T72" fmla="*/ 440594 w 738"/>
                    <a:gd name="T73" fmla="*/ 42907 h 419"/>
                    <a:gd name="T74" fmla="*/ 455178 w 738"/>
                    <a:gd name="T75" fmla="*/ 47504 h 419"/>
                    <a:gd name="T76" fmla="*/ 464389 w 738"/>
                    <a:gd name="T77" fmla="*/ 58997 h 419"/>
                    <a:gd name="T78" fmla="*/ 506606 w 738"/>
                    <a:gd name="T79" fmla="*/ 155537 h 419"/>
                    <a:gd name="T80" fmla="*/ 505071 w 738"/>
                    <a:gd name="T81" fmla="*/ 171627 h 419"/>
                    <a:gd name="T82" fmla="*/ 490487 w 738"/>
                    <a:gd name="T83" fmla="*/ 180055 h 419"/>
                    <a:gd name="T84" fmla="*/ 372279 w 738"/>
                    <a:gd name="T85" fmla="*/ 180055 h 4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38" h="419">
                      <a:moveTo>
                        <a:pt x="737" y="256"/>
                      </a:moveTo>
                      <a:cubicBezTo>
                        <a:pt x="737" y="252"/>
                        <a:pt x="736" y="247"/>
                        <a:pt x="735" y="243"/>
                      </a:cubicBezTo>
                      <a:cubicBezTo>
                        <a:pt x="734" y="236"/>
                        <a:pt x="731" y="228"/>
                        <a:pt x="728" y="222"/>
                      </a:cubicBezTo>
                      <a:cubicBezTo>
                        <a:pt x="635" y="25"/>
                        <a:pt x="635" y="25"/>
                        <a:pt x="635" y="25"/>
                      </a:cubicBezTo>
                      <a:cubicBezTo>
                        <a:pt x="632" y="18"/>
                        <a:pt x="626" y="11"/>
                        <a:pt x="619" y="7"/>
                      </a:cubicBezTo>
                      <a:cubicBezTo>
                        <a:pt x="611" y="2"/>
                        <a:pt x="603" y="0"/>
                        <a:pt x="595" y="0"/>
                      </a:cubicBezTo>
                      <a:cubicBezTo>
                        <a:pt x="0" y="0"/>
                        <a:pt x="0" y="0"/>
                        <a:pt x="0" y="0"/>
                      </a:cubicBezTo>
                      <a:cubicBezTo>
                        <a:pt x="0" y="419"/>
                        <a:pt x="0" y="419"/>
                        <a:pt x="0" y="419"/>
                      </a:cubicBezTo>
                      <a:cubicBezTo>
                        <a:pt x="113" y="419"/>
                        <a:pt x="113" y="419"/>
                        <a:pt x="113" y="419"/>
                      </a:cubicBezTo>
                      <a:cubicBezTo>
                        <a:pt x="113" y="363"/>
                        <a:pt x="158" y="318"/>
                        <a:pt x="214" y="318"/>
                      </a:cubicBezTo>
                      <a:cubicBezTo>
                        <a:pt x="270" y="318"/>
                        <a:pt x="316" y="363"/>
                        <a:pt x="316" y="419"/>
                      </a:cubicBezTo>
                      <a:cubicBezTo>
                        <a:pt x="430" y="419"/>
                        <a:pt x="430" y="419"/>
                        <a:pt x="430" y="419"/>
                      </a:cubicBezTo>
                      <a:cubicBezTo>
                        <a:pt x="430" y="363"/>
                        <a:pt x="475" y="318"/>
                        <a:pt x="531" y="318"/>
                      </a:cubicBezTo>
                      <a:cubicBezTo>
                        <a:pt x="587" y="318"/>
                        <a:pt x="633" y="363"/>
                        <a:pt x="633" y="419"/>
                      </a:cubicBezTo>
                      <a:cubicBezTo>
                        <a:pt x="738" y="419"/>
                        <a:pt x="738" y="419"/>
                        <a:pt x="738" y="419"/>
                      </a:cubicBezTo>
                      <a:cubicBezTo>
                        <a:pt x="738" y="266"/>
                        <a:pt x="738" y="266"/>
                        <a:pt x="738" y="266"/>
                      </a:cubicBezTo>
                      <a:cubicBezTo>
                        <a:pt x="738" y="263"/>
                        <a:pt x="738" y="259"/>
                        <a:pt x="737" y="256"/>
                      </a:cubicBezTo>
                      <a:close/>
                      <a:moveTo>
                        <a:pt x="311" y="205"/>
                      </a:moveTo>
                      <a:cubicBezTo>
                        <a:pt x="252" y="205"/>
                        <a:pt x="252" y="205"/>
                        <a:pt x="252" y="205"/>
                      </a:cubicBezTo>
                      <a:cubicBezTo>
                        <a:pt x="252" y="264"/>
                        <a:pt x="252" y="264"/>
                        <a:pt x="252" y="264"/>
                      </a:cubicBezTo>
                      <a:cubicBezTo>
                        <a:pt x="177" y="264"/>
                        <a:pt x="177" y="264"/>
                        <a:pt x="177" y="264"/>
                      </a:cubicBezTo>
                      <a:cubicBezTo>
                        <a:pt x="177" y="205"/>
                        <a:pt x="177" y="205"/>
                        <a:pt x="177" y="205"/>
                      </a:cubicBezTo>
                      <a:cubicBezTo>
                        <a:pt x="118" y="205"/>
                        <a:pt x="118" y="205"/>
                        <a:pt x="118" y="205"/>
                      </a:cubicBezTo>
                      <a:cubicBezTo>
                        <a:pt x="118" y="130"/>
                        <a:pt x="118" y="130"/>
                        <a:pt x="118" y="130"/>
                      </a:cubicBezTo>
                      <a:cubicBezTo>
                        <a:pt x="177" y="130"/>
                        <a:pt x="177" y="130"/>
                        <a:pt x="177" y="130"/>
                      </a:cubicBezTo>
                      <a:cubicBezTo>
                        <a:pt x="177" y="71"/>
                        <a:pt x="177" y="71"/>
                        <a:pt x="177" y="71"/>
                      </a:cubicBezTo>
                      <a:cubicBezTo>
                        <a:pt x="252" y="71"/>
                        <a:pt x="252" y="71"/>
                        <a:pt x="252" y="71"/>
                      </a:cubicBezTo>
                      <a:cubicBezTo>
                        <a:pt x="252" y="130"/>
                        <a:pt x="252" y="130"/>
                        <a:pt x="252" y="130"/>
                      </a:cubicBezTo>
                      <a:cubicBezTo>
                        <a:pt x="311" y="130"/>
                        <a:pt x="311" y="130"/>
                        <a:pt x="311" y="130"/>
                      </a:cubicBezTo>
                      <a:lnTo>
                        <a:pt x="311" y="205"/>
                      </a:lnTo>
                      <a:close/>
                      <a:moveTo>
                        <a:pt x="485" y="235"/>
                      </a:moveTo>
                      <a:cubicBezTo>
                        <a:pt x="481" y="235"/>
                        <a:pt x="476" y="233"/>
                        <a:pt x="473" y="229"/>
                      </a:cubicBezTo>
                      <a:cubicBezTo>
                        <a:pt x="469" y="226"/>
                        <a:pt x="467" y="221"/>
                        <a:pt x="467" y="217"/>
                      </a:cubicBezTo>
                      <a:cubicBezTo>
                        <a:pt x="467" y="72"/>
                        <a:pt x="467" y="72"/>
                        <a:pt x="467" y="72"/>
                      </a:cubicBezTo>
                      <a:cubicBezTo>
                        <a:pt x="467" y="68"/>
                        <a:pt x="469" y="64"/>
                        <a:pt x="472" y="61"/>
                      </a:cubicBezTo>
                      <a:cubicBezTo>
                        <a:pt x="475" y="58"/>
                        <a:pt x="479" y="56"/>
                        <a:pt x="483" y="56"/>
                      </a:cubicBezTo>
                      <a:cubicBezTo>
                        <a:pt x="574" y="56"/>
                        <a:pt x="574" y="56"/>
                        <a:pt x="574" y="56"/>
                      </a:cubicBezTo>
                      <a:cubicBezTo>
                        <a:pt x="580" y="56"/>
                        <a:pt x="587" y="58"/>
                        <a:pt x="593" y="62"/>
                      </a:cubicBezTo>
                      <a:cubicBezTo>
                        <a:pt x="599" y="66"/>
                        <a:pt x="603" y="71"/>
                        <a:pt x="605" y="77"/>
                      </a:cubicBezTo>
                      <a:cubicBezTo>
                        <a:pt x="660" y="203"/>
                        <a:pt x="660" y="203"/>
                        <a:pt x="660" y="203"/>
                      </a:cubicBezTo>
                      <a:cubicBezTo>
                        <a:pt x="663" y="209"/>
                        <a:pt x="663" y="218"/>
                        <a:pt x="658" y="224"/>
                      </a:cubicBezTo>
                      <a:cubicBezTo>
                        <a:pt x="654" y="231"/>
                        <a:pt x="647" y="235"/>
                        <a:pt x="639" y="235"/>
                      </a:cubicBezTo>
                      <a:lnTo>
                        <a:pt x="485" y="2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a:latin typeface="Calibri" panose="020F0502020204030204" pitchFamily="34" charset="0"/>
                    <a:cs typeface="Calibri" panose="020F0502020204030204" pitchFamily="34" charset="0"/>
                  </a:endParaRPr>
                </a:p>
              </p:txBody>
            </p:sp>
            <p:sp>
              <p:nvSpPr>
                <p:cNvPr id="38" name="Freeform 32">
                  <a:extLst>
                    <a:ext uri="{FF2B5EF4-FFF2-40B4-BE49-F238E27FC236}">
                      <a16:creationId xmlns:a16="http://schemas.microsoft.com/office/drawing/2014/main" id="{0DAD9B27-AC35-474A-B520-1F6DA821DEA2}"/>
                    </a:ext>
                  </a:extLst>
                </p:cNvPr>
                <p:cNvSpPr>
                  <a:spLocks noEditPoints="1"/>
                </p:cNvSpPr>
                <p:nvPr/>
              </p:nvSpPr>
              <p:spPr bwMode="auto">
                <a:xfrm>
                  <a:off x="10342581" y="5396983"/>
                  <a:ext cx="136253" cy="137186"/>
                </a:xfrm>
                <a:custGeom>
                  <a:avLst/>
                  <a:gdLst>
                    <a:gd name="T0" fmla="*/ 68127 w 178"/>
                    <a:gd name="T1" fmla="*/ 0 h 179"/>
                    <a:gd name="T2" fmla="*/ 0 w 178"/>
                    <a:gd name="T3" fmla="*/ 68210 h 179"/>
                    <a:gd name="T4" fmla="*/ 68127 w 178"/>
                    <a:gd name="T5" fmla="*/ 137186 h 179"/>
                    <a:gd name="T6" fmla="*/ 136253 w 178"/>
                    <a:gd name="T7" fmla="*/ 68210 h 179"/>
                    <a:gd name="T8" fmla="*/ 68127 w 178"/>
                    <a:gd name="T9" fmla="*/ 0 h 179"/>
                    <a:gd name="T10" fmla="*/ 68127 w 178"/>
                    <a:gd name="T11" fmla="*/ 95800 h 179"/>
                    <a:gd name="T12" fmla="*/ 40570 w 178"/>
                    <a:gd name="T13" fmla="*/ 68210 h 179"/>
                    <a:gd name="T14" fmla="*/ 68127 w 178"/>
                    <a:gd name="T15" fmla="*/ 40619 h 179"/>
                    <a:gd name="T16" fmla="*/ 95683 w 178"/>
                    <a:gd name="T17" fmla="*/ 68210 h 179"/>
                    <a:gd name="T18" fmla="*/ 68127 w 178"/>
                    <a:gd name="T19" fmla="*/ 95800 h 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8" h="179">
                      <a:moveTo>
                        <a:pt x="89" y="0"/>
                      </a:moveTo>
                      <a:cubicBezTo>
                        <a:pt x="40" y="0"/>
                        <a:pt x="0" y="40"/>
                        <a:pt x="0" y="89"/>
                      </a:cubicBezTo>
                      <a:cubicBezTo>
                        <a:pt x="0" y="139"/>
                        <a:pt x="40" y="179"/>
                        <a:pt x="89" y="179"/>
                      </a:cubicBezTo>
                      <a:cubicBezTo>
                        <a:pt x="138" y="179"/>
                        <a:pt x="178" y="139"/>
                        <a:pt x="178" y="89"/>
                      </a:cubicBezTo>
                      <a:cubicBezTo>
                        <a:pt x="178" y="40"/>
                        <a:pt x="138" y="0"/>
                        <a:pt x="89" y="0"/>
                      </a:cubicBezTo>
                      <a:close/>
                      <a:moveTo>
                        <a:pt x="89" y="125"/>
                      </a:moveTo>
                      <a:cubicBezTo>
                        <a:pt x="69" y="125"/>
                        <a:pt x="53" y="109"/>
                        <a:pt x="53" y="89"/>
                      </a:cubicBezTo>
                      <a:cubicBezTo>
                        <a:pt x="53" y="69"/>
                        <a:pt x="69" y="53"/>
                        <a:pt x="89" y="53"/>
                      </a:cubicBezTo>
                      <a:cubicBezTo>
                        <a:pt x="109" y="53"/>
                        <a:pt x="125" y="69"/>
                        <a:pt x="125" y="89"/>
                      </a:cubicBezTo>
                      <a:cubicBezTo>
                        <a:pt x="125" y="109"/>
                        <a:pt x="109" y="125"/>
                        <a:pt x="89" y="12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a:latin typeface="Calibri" panose="020F0502020204030204" pitchFamily="34" charset="0"/>
                    <a:cs typeface="Calibri" panose="020F0502020204030204" pitchFamily="34" charset="0"/>
                  </a:endParaRPr>
                </a:p>
              </p:txBody>
            </p:sp>
            <p:sp>
              <p:nvSpPr>
                <p:cNvPr id="39" name="Freeform 33">
                  <a:extLst>
                    <a:ext uri="{FF2B5EF4-FFF2-40B4-BE49-F238E27FC236}">
                      <a16:creationId xmlns:a16="http://schemas.microsoft.com/office/drawing/2014/main" id="{5B8A048B-E68A-EA4A-A7D3-D43CE86FE607}"/>
                    </a:ext>
                  </a:extLst>
                </p:cNvPr>
                <p:cNvSpPr>
                  <a:spLocks noEditPoints="1"/>
                </p:cNvSpPr>
                <p:nvPr/>
              </p:nvSpPr>
              <p:spPr bwMode="auto">
                <a:xfrm>
                  <a:off x="10586158" y="5396983"/>
                  <a:ext cx="137187" cy="137186"/>
                </a:xfrm>
                <a:custGeom>
                  <a:avLst/>
                  <a:gdLst>
                    <a:gd name="T0" fmla="*/ 68977 w 179"/>
                    <a:gd name="T1" fmla="*/ 0 h 179"/>
                    <a:gd name="T2" fmla="*/ 0 w 179"/>
                    <a:gd name="T3" fmla="*/ 68210 h 179"/>
                    <a:gd name="T4" fmla="*/ 68977 w 179"/>
                    <a:gd name="T5" fmla="*/ 137186 h 179"/>
                    <a:gd name="T6" fmla="*/ 137187 w 179"/>
                    <a:gd name="T7" fmla="*/ 68210 h 179"/>
                    <a:gd name="T8" fmla="*/ 68977 w 179"/>
                    <a:gd name="T9" fmla="*/ 0 h 179"/>
                    <a:gd name="T10" fmla="*/ 68977 w 179"/>
                    <a:gd name="T11" fmla="*/ 95800 h 179"/>
                    <a:gd name="T12" fmla="*/ 40620 w 179"/>
                    <a:gd name="T13" fmla="*/ 68210 h 179"/>
                    <a:gd name="T14" fmla="*/ 68977 w 179"/>
                    <a:gd name="T15" fmla="*/ 40619 h 179"/>
                    <a:gd name="T16" fmla="*/ 96567 w 179"/>
                    <a:gd name="T17" fmla="*/ 68210 h 179"/>
                    <a:gd name="T18" fmla="*/ 68977 w 179"/>
                    <a:gd name="T19" fmla="*/ 95800 h 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9" h="179">
                      <a:moveTo>
                        <a:pt x="90" y="0"/>
                      </a:moveTo>
                      <a:cubicBezTo>
                        <a:pt x="40" y="0"/>
                        <a:pt x="0" y="40"/>
                        <a:pt x="0" y="89"/>
                      </a:cubicBezTo>
                      <a:cubicBezTo>
                        <a:pt x="0" y="139"/>
                        <a:pt x="40" y="179"/>
                        <a:pt x="90" y="179"/>
                      </a:cubicBezTo>
                      <a:cubicBezTo>
                        <a:pt x="139" y="179"/>
                        <a:pt x="179" y="139"/>
                        <a:pt x="179" y="89"/>
                      </a:cubicBezTo>
                      <a:cubicBezTo>
                        <a:pt x="179" y="40"/>
                        <a:pt x="139" y="0"/>
                        <a:pt x="90" y="0"/>
                      </a:cubicBezTo>
                      <a:close/>
                      <a:moveTo>
                        <a:pt x="90" y="125"/>
                      </a:moveTo>
                      <a:cubicBezTo>
                        <a:pt x="70" y="125"/>
                        <a:pt x="53" y="109"/>
                        <a:pt x="53" y="89"/>
                      </a:cubicBezTo>
                      <a:cubicBezTo>
                        <a:pt x="53" y="69"/>
                        <a:pt x="70" y="53"/>
                        <a:pt x="90" y="53"/>
                      </a:cubicBezTo>
                      <a:cubicBezTo>
                        <a:pt x="110" y="53"/>
                        <a:pt x="126" y="69"/>
                        <a:pt x="126" y="89"/>
                      </a:cubicBezTo>
                      <a:cubicBezTo>
                        <a:pt x="126" y="109"/>
                        <a:pt x="110" y="125"/>
                        <a:pt x="90" y="12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a:latin typeface="Calibri" panose="020F0502020204030204" pitchFamily="34" charset="0"/>
                    <a:cs typeface="Calibri" panose="020F0502020204030204" pitchFamily="34" charset="0"/>
                  </a:endParaRPr>
                </a:p>
              </p:txBody>
            </p:sp>
            <p:sp>
              <p:nvSpPr>
                <p:cNvPr id="40" name="Freeform 34">
                  <a:extLst>
                    <a:ext uri="{FF2B5EF4-FFF2-40B4-BE49-F238E27FC236}">
                      <a16:creationId xmlns:a16="http://schemas.microsoft.com/office/drawing/2014/main" id="{B565F310-0CB7-F446-A988-EDCD548740C2}"/>
                    </a:ext>
                  </a:extLst>
                </p:cNvPr>
                <p:cNvSpPr>
                  <a:spLocks/>
                </p:cNvSpPr>
                <p:nvPr/>
              </p:nvSpPr>
              <p:spPr bwMode="auto">
                <a:xfrm>
                  <a:off x="10747608" y="5410048"/>
                  <a:ext cx="87725" cy="55061"/>
                </a:xfrm>
                <a:custGeom>
                  <a:avLst/>
                  <a:gdLst>
                    <a:gd name="T0" fmla="*/ 87725 w 115"/>
                    <a:gd name="T1" fmla="*/ 42060 h 72"/>
                    <a:gd name="T2" fmla="*/ 73994 w 115"/>
                    <a:gd name="T3" fmla="*/ 55061 h 72"/>
                    <a:gd name="T4" fmla="*/ 13731 w 115"/>
                    <a:gd name="T5" fmla="*/ 55061 h 72"/>
                    <a:gd name="T6" fmla="*/ 0 w 115"/>
                    <a:gd name="T7" fmla="*/ 42060 h 72"/>
                    <a:gd name="T8" fmla="*/ 0 w 115"/>
                    <a:gd name="T9" fmla="*/ 13765 h 72"/>
                    <a:gd name="T10" fmla="*/ 13731 w 115"/>
                    <a:gd name="T11" fmla="*/ 0 h 72"/>
                    <a:gd name="T12" fmla="*/ 73994 w 115"/>
                    <a:gd name="T13" fmla="*/ 0 h 72"/>
                    <a:gd name="T14" fmla="*/ 87725 w 115"/>
                    <a:gd name="T15" fmla="*/ 13765 h 72"/>
                    <a:gd name="T16" fmla="*/ 87725 w 115"/>
                    <a:gd name="T17" fmla="*/ 4206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5" h="72">
                      <a:moveTo>
                        <a:pt x="115" y="55"/>
                      </a:moveTo>
                      <a:cubicBezTo>
                        <a:pt x="115" y="64"/>
                        <a:pt x="107" y="72"/>
                        <a:pt x="97" y="72"/>
                      </a:cubicBezTo>
                      <a:cubicBezTo>
                        <a:pt x="18" y="72"/>
                        <a:pt x="18" y="72"/>
                        <a:pt x="18" y="72"/>
                      </a:cubicBezTo>
                      <a:cubicBezTo>
                        <a:pt x="8" y="72"/>
                        <a:pt x="0" y="64"/>
                        <a:pt x="0" y="55"/>
                      </a:cubicBezTo>
                      <a:cubicBezTo>
                        <a:pt x="0" y="18"/>
                        <a:pt x="0" y="18"/>
                        <a:pt x="0" y="18"/>
                      </a:cubicBezTo>
                      <a:cubicBezTo>
                        <a:pt x="0" y="8"/>
                        <a:pt x="8" y="0"/>
                        <a:pt x="18" y="0"/>
                      </a:cubicBezTo>
                      <a:cubicBezTo>
                        <a:pt x="97" y="0"/>
                        <a:pt x="97" y="0"/>
                        <a:pt x="97" y="0"/>
                      </a:cubicBezTo>
                      <a:cubicBezTo>
                        <a:pt x="107" y="0"/>
                        <a:pt x="115" y="8"/>
                        <a:pt x="115" y="18"/>
                      </a:cubicBezTo>
                      <a:lnTo>
                        <a:pt x="115" y="5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a:latin typeface="Calibri" panose="020F0502020204030204" pitchFamily="34" charset="0"/>
                    <a:cs typeface="Calibri" panose="020F0502020204030204" pitchFamily="34" charset="0"/>
                  </a:endParaRPr>
                </a:p>
              </p:txBody>
            </p:sp>
            <p:sp>
              <p:nvSpPr>
                <p:cNvPr id="41" name="Freeform 35">
                  <a:extLst>
                    <a:ext uri="{FF2B5EF4-FFF2-40B4-BE49-F238E27FC236}">
                      <a16:creationId xmlns:a16="http://schemas.microsoft.com/office/drawing/2014/main" id="{898557FA-847E-7841-BF8B-C0D9E7F70D9A}"/>
                    </a:ext>
                  </a:extLst>
                </p:cNvPr>
                <p:cNvSpPr>
                  <a:spLocks/>
                </p:cNvSpPr>
                <p:nvPr/>
              </p:nvSpPr>
              <p:spPr bwMode="auto">
                <a:xfrm>
                  <a:off x="10220327" y="5410048"/>
                  <a:ext cx="87725" cy="55061"/>
                </a:xfrm>
                <a:custGeom>
                  <a:avLst/>
                  <a:gdLst>
                    <a:gd name="T0" fmla="*/ 87725 w 115"/>
                    <a:gd name="T1" fmla="*/ 42060 h 72"/>
                    <a:gd name="T2" fmla="*/ 73994 w 115"/>
                    <a:gd name="T3" fmla="*/ 55061 h 72"/>
                    <a:gd name="T4" fmla="*/ 12968 w 115"/>
                    <a:gd name="T5" fmla="*/ 55061 h 72"/>
                    <a:gd name="T6" fmla="*/ 0 w 115"/>
                    <a:gd name="T7" fmla="*/ 42060 h 72"/>
                    <a:gd name="T8" fmla="*/ 0 w 115"/>
                    <a:gd name="T9" fmla="*/ 13765 h 72"/>
                    <a:gd name="T10" fmla="*/ 12968 w 115"/>
                    <a:gd name="T11" fmla="*/ 0 h 72"/>
                    <a:gd name="T12" fmla="*/ 73994 w 115"/>
                    <a:gd name="T13" fmla="*/ 0 h 72"/>
                    <a:gd name="T14" fmla="*/ 87725 w 115"/>
                    <a:gd name="T15" fmla="*/ 13765 h 72"/>
                    <a:gd name="T16" fmla="*/ 87725 w 115"/>
                    <a:gd name="T17" fmla="*/ 4206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5" h="72">
                      <a:moveTo>
                        <a:pt x="115" y="55"/>
                      </a:moveTo>
                      <a:cubicBezTo>
                        <a:pt x="115" y="64"/>
                        <a:pt x="107" y="72"/>
                        <a:pt x="97" y="72"/>
                      </a:cubicBezTo>
                      <a:cubicBezTo>
                        <a:pt x="17" y="72"/>
                        <a:pt x="17" y="72"/>
                        <a:pt x="17" y="72"/>
                      </a:cubicBezTo>
                      <a:cubicBezTo>
                        <a:pt x="8" y="72"/>
                        <a:pt x="0" y="64"/>
                        <a:pt x="0" y="55"/>
                      </a:cubicBezTo>
                      <a:cubicBezTo>
                        <a:pt x="0" y="18"/>
                        <a:pt x="0" y="18"/>
                        <a:pt x="0" y="18"/>
                      </a:cubicBezTo>
                      <a:cubicBezTo>
                        <a:pt x="0" y="8"/>
                        <a:pt x="8" y="0"/>
                        <a:pt x="17" y="0"/>
                      </a:cubicBezTo>
                      <a:cubicBezTo>
                        <a:pt x="97" y="0"/>
                        <a:pt x="97" y="0"/>
                        <a:pt x="97" y="0"/>
                      </a:cubicBezTo>
                      <a:cubicBezTo>
                        <a:pt x="107" y="0"/>
                        <a:pt x="115" y="8"/>
                        <a:pt x="115" y="18"/>
                      </a:cubicBezTo>
                      <a:lnTo>
                        <a:pt x="115" y="5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a:latin typeface="Calibri" panose="020F0502020204030204" pitchFamily="34" charset="0"/>
                    <a:cs typeface="Calibri" panose="020F0502020204030204" pitchFamily="34" charset="0"/>
                  </a:endParaRPr>
                </a:p>
              </p:txBody>
            </p:sp>
          </p:grpSp>
        </p:grpSp>
        <p:sp>
          <p:nvSpPr>
            <p:cNvPr id="31" name="Oval 47">
              <a:extLst>
                <a:ext uri="{FF2B5EF4-FFF2-40B4-BE49-F238E27FC236}">
                  <a16:creationId xmlns:a16="http://schemas.microsoft.com/office/drawing/2014/main" id="{B0674F7B-1C5B-E440-B55B-D05669AB6021}"/>
                </a:ext>
              </a:extLst>
            </p:cNvPr>
            <p:cNvSpPr/>
            <p:nvPr/>
          </p:nvSpPr>
          <p:spPr bwMode="auto">
            <a:xfrm>
              <a:off x="789528" y="4870999"/>
              <a:ext cx="813623" cy="783630"/>
            </a:xfrm>
            <a:prstGeom prst="ellipse">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endParaRPr lang="en-US" dirty="0">
                <a:latin typeface="Calibri" panose="020F0502020204030204" pitchFamily="34" charset="0"/>
                <a:cs typeface="Calibri" panose="020F0502020204030204" pitchFamily="34" charset="0"/>
              </a:endParaRPr>
            </a:p>
          </p:txBody>
        </p:sp>
        <p:sp>
          <p:nvSpPr>
            <p:cNvPr id="32" name="Freeform 8">
              <a:extLst>
                <a:ext uri="{FF2B5EF4-FFF2-40B4-BE49-F238E27FC236}">
                  <a16:creationId xmlns:a16="http://schemas.microsoft.com/office/drawing/2014/main" id="{0B9603A2-07A5-8346-B3E5-1F26F94A1A72}"/>
                </a:ext>
              </a:extLst>
            </p:cNvPr>
            <p:cNvSpPr>
              <a:spLocks noEditPoints="1"/>
            </p:cNvSpPr>
            <p:nvPr/>
          </p:nvSpPr>
          <p:spPr bwMode="auto">
            <a:xfrm>
              <a:off x="1001594" y="5070963"/>
              <a:ext cx="382279" cy="407342"/>
            </a:xfrm>
            <a:custGeom>
              <a:avLst/>
              <a:gdLst>
                <a:gd name="T0" fmla="*/ 297993 w 254"/>
                <a:gd name="T1" fmla="*/ 70627 h 271"/>
                <a:gd name="T2" fmla="*/ 191137 w 254"/>
                <a:gd name="T3" fmla="*/ 0 h 271"/>
                <a:gd name="T4" fmla="*/ 84281 w 254"/>
                <a:gd name="T5" fmla="*/ 70627 h 271"/>
                <a:gd name="T6" fmla="*/ 42140 w 254"/>
                <a:gd name="T7" fmla="*/ 202864 h 271"/>
                <a:gd name="T8" fmla="*/ 84281 w 254"/>
                <a:gd name="T9" fmla="*/ 335101 h 271"/>
                <a:gd name="T10" fmla="*/ 191137 w 254"/>
                <a:gd name="T11" fmla="*/ 407230 h 271"/>
                <a:gd name="T12" fmla="*/ 297993 w 254"/>
                <a:gd name="T13" fmla="*/ 335101 h 271"/>
                <a:gd name="T14" fmla="*/ 340134 w 254"/>
                <a:gd name="T15" fmla="*/ 202864 h 271"/>
                <a:gd name="T16" fmla="*/ 297993 w 254"/>
                <a:gd name="T17" fmla="*/ 87156 h 271"/>
                <a:gd name="T18" fmla="*/ 329598 w 254"/>
                <a:gd name="T19" fmla="*/ 190842 h 271"/>
                <a:gd name="T20" fmla="*/ 270903 w 254"/>
                <a:gd name="T21" fmla="*/ 90162 h 271"/>
                <a:gd name="T22" fmla="*/ 231772 w 254"/>
                <a:gd name="T23" fmla="*/ 271988 h 271"/>
                <a:gd name="T24" fmla="*/ 150502 w 254"/>
                <a:gd name="T25" fmla="*/ 271988 h 271"/>
                <a:gd name="T26" fmla="*/ 111371 w 254"/>
                <a:gd name="T27" fmla="*/ 202864 h 271"/>
                <a:gd name="T28" fmla="*/ 150502 w 254"/>
                <a:gd name="T29" fmla="*/ 133740 h 271"/>
                <a:gd name="T30" fmla="*/ 231772 w 254"/>
                <a:gd name="T31" fmla="*/ 133740 h 271"/>
                <a:gd name="T32" fmla="*/ 270903 w 254"/>
                <a:gd name="T33" fmla="*/ 202864 h 271"/>
                <a:gd name="T34" fmla="*/ 231772 w 254"/>
                <a:gd name="T35" fmla="*/ 271988 h 271"/>
                <a:gd name="T36" fmla="*/ 254348 w 254"/>
                <a:gd name="T37" fmla="*/ 314063 h 271"/>
                <a:gd name="T38" fmla="*/ 239298 w 254"/>
                <a:gd name="T39" fmla="*/ 285512 h 271"/>
                <a:gd name="T40" fmla="*/ 171572 w 254"/>
                <a:gd name="T41" fmla="*/ 300539 h 271"/>
                <a:gd name="T42" fmla="*/ 115886 w 254"/>
                <a:gd name="T43" fmla="*/ 268982 h 271"/>
                <a:gd name="T44" fmla="*/ 171572 w 254"/>
                <a:gd name="T45" fmla="*/ 300539 h 271"/>
                <a:gd name="T46" fmla="*/ 63211 w 254"/>
                <a:gd name="T47" fmla="*/ 202864 h 271"/>
                <a:gd name="T48" fmla="*/ 94816 w 254"/>
                <a:gd name="T49" fmla="*/ 202864 h 271"/>
                <a:gd name="T50" fmla="*/ 115886 w 254"/>
                <a:gd name="T51" fmla="*/ 136745 h 271"/>
                <a:gd name="T52" fmla="*/ 171572 w 254"/>
                <a:gd name="T53" fmla="*/ 105189 h 271"/>
                <a:gd name="T54" fmla="*/ 115886 w 254"/>
                <a:gd name="T55" fmla="*/ 136745 h 271"/>
                <a:gd name="T56" fmla="*/ 254348 w 254"/>
                <a:gd name="T57" fmla="*/ 91664 h 271"/>
                <a:gd name="T58" fmla="*/ 239298 w 254"/>
                <a:gd name="T59" fmla="*/ 120215 h 271"/>
                <a:gd name="T60" fmla="*/ 285953 w 254"/>
                <a:gd name="T61" fmla="*/ 171307 h 271"/>
                <a:gd name="T62" fmla="*/ 285953 w 254"/>
                <a:gd name="T63" fmla="*/ 234420 h 271"/>
                <a:gd name="T64" fmla="*/ 285953 w 254"/>
                <a:gd name="T65" fmla="*/ 171307 h 271"/>
                <a:gd name="T66" fmla="*/ 249833 w 254"/>
                <a:gd name="T67" fmla="*/ 76637 h 271"/>
                <a:gd name="T68" fmla="*/ 132441 w 254"/>
                <a:gd name="T69" fmla="*/ 76637 h 271"/>
                <a:gd name="T70" fmla="*/ 28595 w 254"/>
                <a:gd name="T71" fmla="*/ 109697 h 271"/>
                <a:gd name="T72" fmla="*/ 111371 w 254"/>
                <a:gd name="T73" fmla="*/ 90162 h 271"/>
                <a:gd name="T74" fmla="*/ 52676 w 254"/>
                <a:gd name="T75" fmla="*/ 190842 h 271"/>
                <a:gd name="T76" fmla="*/ 84281 w 254"/>
                <a:gd name="T77" fmla="*/ 318571 h 271"/>
                <a:gd name="T78" fmla="*/ 52676 w 254"/>
                <a:gd name="T79" fmla="*/ 214885 h 271"/>
                <a:gd name="T80" fmla="*/ 111371 w 254"/>
                <a:gd name="T81" fmla="*/ 317068 h 271"/>
                <a:gd name="T82" fmla="*/ 191137 w 254"/>
                <a:gd name="T83" fmla="*/ 390700 h 271"/>
                <a:gd name="T84" fmla="*/ 191137 w 254"/>
                <a:gd name="T85" fmla="*/ 309555 h 271"/>
                <a:gd name="T86" fmla="*/ 191137 w 254"/>
                <a:gd name="T87" fmla="*/ 390700 h 271"/>
                <a:gd name="T88" fmla="*/ 297993 w 254"/>
                <a:gd name="T89" fmla="*/ 318571 h 271"/>
                <a:gd name="T90" fmla="*/ 284448 w 254"/>
                <a:gd name="T91" fmla="*/ 256961 h 271"/>
                <a:gd name="T92" fmla="*/ 353679 w 254"/>
                <a:gd name="T93" fmla="*/ 297533 h 271"/>
                <a:gd name="T94" fmla="*/ 191137 w 254"/>
                <a:gd name="T95" fmla="*/ 240431 h 271"/>
                <a:gd name="T96" fmla="*/ 191137 w 254"/>
                <a:gd name="T97" fmla="*/ 165296 h 2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4" h="271">
                  <a:moveTo>
                    <a:pt x="244" y="67"/>
                  </a:moveTo>
                  <a:cubicBezTo>
                    <a:pt x="237" y="54"/>
                    <a:pt x="221" y="47"/>
                    <a:pt x="198" y="47"/>
                  </a:cubicBezTo>
                  <a:cubicBezTo>
                    <a:pt x="191" y="47"/>
                    <a:pt x="184" y="48"/>
                    <a:pt x="177" y="49"/>
                  </a:cubicBezTo>
                  <a:cubicBezTo>
                    <a:pt x="165" y="19"/>
                    <a:pt x="147" y="0"/>
                    <a:pt x="127" y="0"/>
                  </a:cubicBezTo>
                  <a:cubicBezTo>
                    <a:pt x="107" y="0"/>
                    <a:pt x="89" y="19"/>
                    <a:pt x="77" y="49"/>
                  </a:cubicBezTo>
                  <a:cubicBezTo>
                    <a:pt x="70" y="48"/>
                    <a:pt x="63" y="47"/>
                    <a:pt x="56" y="47"/>
                  </a:cubicBezTo>
                  <a:cubicBezTo>
                    <a:pt x="33" y="47"/>
                    <a:pt x="17" y="54"/>
                    <a:pt x="10" y="67"/>
                  </a:cubicBezTo>
                  <a:cubicBezTo>
                    <a:pt x="0" y="85"/>
                    <a:pt x="7" y="110"/>
                    <a:pt x="28" y="135"/>
                  </a:cubicBezTo>
                  <a:cubicBezTo>
                    <a:pt x="7" y="160"/>
                    <a:pt x="0" y="185"/>
                    <a:pt x="10" y="203"/>
                  </a:cubicBezTo>
                  <a:cubicBezTo>
                    <a:pt x="17" y="216"/>
                    <a:pt x="33" y="223"/>
                    <a:pt x="56" y="223"/>
                  </a:cubicBezTo>
                  <a:cubicBezTo>
                    <a:pt x="63" y="223"/>
                    <a:pt x="70" y="222"/>
                    <a:pt x="77" y="221"/>
                  </a:cubicBezTo>
                  <a:cubicBezTo>
                    <a:pt x="89" y="251"/>
                    <a:pt x="107" y="271"/>
                    <a:pt x="127" y="271"/>
                  </a:cubicBezTo>
                  <a:cubicBezTo>
                    <a:pt x="147" y="271"/>
                    <a:pt x="165" y="251"/>
                    <a:pt x="177" y="221"/>
                  </a:cubicBezTo>
                  <a:cubicBezTo>
                    <a:pt x="184" y="222"/>
                    <a:pt x="191" y="223"/>
                    <a:pt x="198" y="223"/>
                  </a:cubicBezTo>
                  <a:cubicBezTo>
                    <a:pt x="221" y="223"/>
                    <a:pt x="237" y="216"/>
                    <a:pt x="244" y="203"/>
                  </a:cubicBezTo>
                  <a:cubicBezTo>
                    <a:pt x="254" y="185"/>
                    <a:pt x="247" y="160"/>
                    <a:pt x="226" y="135"/>
                  </a:cubicBezTo>
                  <a:cubicBezTo>
                    <a:pt x="247" y="110"/>
                    <a:pt x="254" y="85"/>
                    <a:pt x="244" y="67"/>
                  </a:cubicBezTo>
                  <a:close/>
                  <a:moveTo>
                    <a:pt x="198" y="58"/>
                  </a:moveTo>
                  <a:cubicBezTo>
                    <a:pt x="216" y="58"/>
                    <a:pt x="230" y="63"/>
                    <a:pt x="235" y="73"/>
                  </a:cubicBezTo>
                  <a:cubicBezTo>
                    <a:pt x="243" y="86"/>
                    <a:pt x="236" y="106"/>
                    <a:pt x="219" y="127"/>
                  </a:cubicBezTo>
                  <a:cubicBezTo>
                    <a:pt x="210" y="118"/>
                    <a:pt x="200" y="108"/>
                    <a:pt x="188" y="100"/>
                  </a:cubicBezTo>
                  <a:cubicBezTo>
                    <a:pt x="187" y="85"/>
                    <a:pt x="184" y="72"/>
                    <a:pt x="180" y="60"/>
                  </a:cubicBezTo>
                  <a:cubicBezTo>
                    <a:pt x="186" y="59"/>
                    <a:pt x="192" y="58"/>
                    <a:pt x="198" y="58"/>
                  </a:cubicBezTo>
                  <a:close/>
                  <a:moveTo>
                    <a:pt x="154" y="181"/>
                  </a:moveTo>
                  <a:cubicBezTo>
                    <a:pt x="145" y="186"/>
                    <a:pt x="136" y="191"/>
                    <a:pt x="127" y="195"/>
                  </a:cubicBezTo>
                  <a:cubicBezTo>
                    <a:pt x="118" y="191"/>
                    <a:pt x="109" y="186"/>
                    <a:pt x="100" y="181"/>
                  </a:cubicBezTo>
                  <a:cubicBezTo>
                    <a:pt x="92" y="176"/>
                    <a:pt x="83" y="171"/>
                    <a:pt x="75" y="165"/>
                  </a:cubicBezTo>
                  <a:cubicBezTo>
                    <a:pt x="74" y="155"/>
                    <a:pt x="74" y="145"/>
                    <a:pt x="74" y="135"/>
                  </a:cubicBezTo>
                  <a:cubicBezTo>
                    <a:pt x="74" y="125"/>
                    <a:pt x="74" y="115"/>
                    <a:pt x="75" y="105"/>
                  </a:cubicBezTo>
                  <a:cubicBezTo>
                    <a:pt x="83" y="100"/>
                    <a:pt x="92" y="94"/>
                    <a:pt x="100" y="89"/>
                  </a:cubicBezTo>
                  <a:cubicBezTo>
                    <a:pt x="109" y="84"/>
                    <a:pt x="118" y="80"/>
                    <a:pt x="127" y="76"/>
                  </a:cubicBezTo>
                  <a:cubicBezTo>
                    <a:pt x="136" y="80"/>
                    <a:pt x="145" y="84"/>
                    <a:pt x="154" y="89"/>
                  </a:cubicBezTo>
                  <a:cubicBezTo>
                    <a:pt x="162" y="94"/>
                    <a:pt x="171" y="100"/>
                    <a:pt x="178" y="105"/>
                  </a:cubicBezTo>
                  <a:cubicBezTo>
                    <a:pt x="179" y="115"/>
                    <a:pt x="180" y="125"/>
                    <a:pt x="180" y="135"/>
                  </a:cubicBezTo>
                  <a:cubicBezTo>
                    <a:pt x="180" y="145"/>
                    <a:pt x="179" y="155"/>
                    <a:pt x="178" y="165"/>
                  </a:cubicBezTo>
                  <a:cubicBezTo>
                    <a:pt x="171" y="171"/>
                    <a:pt x="162" y="176"/>
                    <a:pt x="154" y="181"/>
                  </a:cubicBezTo>
                  <a:close/>
                  <a:moveTo>
                    <a:pt x="176" y="179"/>
                  </a:moveTo>
                  <a:cubicBezTo>
                    <a:pt x="175" y="190"/>
                    <a:pt x="172" y="200"/>
                    <a:pt x="169" y="209"/>
                  </a:cubicBezTo>
                  <a:cubicBezTo>
                    <a:pt x="160" y="207"/>
                    <a:pt x="150" y="204"/>
                    <a:pt x="140" y="200"/>
                  </a:cubicBezTo>
                  <a:cubicBezTo>
                    <a:pt x="146" y="197"/>
                    <a:pt x="153" y="194"/>
                    <a:pt x="159" y="190"/>
                  </a:cubicBezTo>
                  <a:cubicBezTo>
                    <a:pt x="165" y="187"/>
                    <a:pt x="171" y="183"/>
                    <a:pt x="176" y="179"/>
                  </a:cubicBezTo>
                  <a:close/>
                  <a:moveTo>
                    <a:pt x="114" y="200"/>
                  </a:moveTo>
                  <a:cubicBezTo>
                    <a:pt x="104" y="204"/>
                    <a:pt x="94" y="207"/>
                    <a:pt x="84" y="209"/>
                  </a:cubicBezTo>
                  <a:cubicBezTo>
                    <a:pt x="82" y="200"/>
                    <a:pt x="79" y="190"/>
                    <a:pt x="77" y="179"/>
                  </a:cubicBezTo>
                  <a:cubicBezTo>
                    <a:pt x="83" y="183"/>
                    <a:pt x="89" y="187"/>
                    <a:pt x="95" y="190"/>
                  </a:cubicBezTo>
                  <a:cubicBezTo>
                    <a:pt x="101" y="194"/>
                    <a:pt x="107" y="197"/>
                    <a:pt x="114" y="200"/>
                  </a:cubicBezTo>
                  <a:close/>
                  <a:moveTo>
                    <a:pt x="64" y="156"/>
                  </a:moveTo>
                  <a:cubicBezTo>
                    <a:pt x="56" y="149"/>
                    <a:pt x="48" y="142"/>
                    <a:pt x="42" y="135"/>
                  </a:cubicBezTo>
                  <a:cubicBezTo>
                    <a:pt x="48" y="128"/>
                    <a:pt x="56" y="121"/>
                    <a:pt x="64" y="114"/>
                  </a:cubicBezTo>
                  <a:cubicBezTo>
                    <a:pt x="64" y="121"/>
                    <a:pt x="63" y="128"/>
                    <a:pt x="63" y="135"/>
                  </a:cubicBezTo>
                  <a:cubicBezTo>
                    <a:pt x="63" y="142"/>
                    <a:pt x="64" y="149"/>
                    <a:pt x="64" y="156"/>
                  </a:cubicBezTo>
                  <a:close/>
                  <a:moveTo>
                    <a:pt x="77" y="91"/>
                  </a:moveTo>
                  <a:cubicBezTo>
                    <a:pt x="79" y="80"/>
                    <a:pt x="82" y="71"/>
                    <a:pt x="84" y="61"/>
                  </a:cubicBezTo>
                  <a:cubicBezTo>
                    <a:pt x="94" y="64"/>
                    <a:pt x="104" y="66"/>
                    <a:pt x="114" y="70"/>
                  </a:cubicBezTo>
                  <a:cubicBezTo>
                    <a:pt x="107" y="73"/>
                    <a:pt x="101" y="76"/>
                    <a:pt x="95" y="80"/>
                  </a:cubicBezTo>
                  <a:cubicBezTo>
                    <a:pt x="89" y="83"/>
                    <a:pt x="83" y="87"/>
                    <a:pt x="77" y="91"/>
                  </a:cubicBezTo>
                  <a:close/>
                  <a:moveTo>
                    <a:pt x="140" y="70"/>
                  </a:moveTo>
                  <a:cubicBezTo>
                    <a:pt x="150" y="66"/>
                    <a:pt x="160" y="64"/>
                    <a:pt x="169" y="61"/>
                  </a:cubicBezTo>
                  <a:cubicBezTo>
                    <a:pt x="172" y="71"/>
                    <a:pt x="175" y="80"/>
                    <a:pt x="176" y="91"/>
                  </a:cubicBezTo>
                  <a:cubicBezTo>
                    <a:pt x="171" y="87"/>
                    <a:pt x="165" y="83"/>
                    <a:pt x="159" y="80"/>
                  </a:cubicBezTo>
                  <a:cubicBezTo>
                    <a:pt x="153" y="76"/>
                    <a:pt x="146" y="73"/>
                    <a:pt x="140" y="70"/>
                  </a:cubicBezTo>
                  <a:close/>
                  <a:moveTo>
                    <a:pt x="190" y="114"/>
                  </a:moveTo>
                  <a:cubicBezTo>
                    <a:pt x="198" y="121"/>
                    <a:pt x="206" y="128"/>
                    <a:pt x="212" y="135"/>
                  </a:cubicBezTo>
                  <a:cubicBezTo>
                    <a:pt x="206" y="142"/>
                    <a:pt x="198" y="149"/>
                    <a:pt x="190" y="156"/>
                  </a:cubicBezTo>
                  <a:cubicBezTo>
                    <a:pt x="190" y="149"/>
                    <a:pt x="191" y="142"/>
                    <a:pt x="191" y="135"/>
                  </a:cubicBezTo>
                  <a:cubicBezTo>
                    <a:pt x="191" y="128"/>
                    <a:pt x="190" y="121"/>
                    <a:pt x="190" y="114"/>
                  </a:cubicBezTo>
                  <a:close/>
                  <a:moveTo>
                    <a:pt x="127" y="10"/>
                  </a:moveTo>
                  <a:cubicBezTo>
                    <a:pt x="142" y="10"/>
                    <a:pt x="156" y="26"/>
                    <a:pt x="166" y="51"/>
                  </a:cubicBezTo>
                  <a:cubicBezTo>
                    <a:pt x="153" y="54"/>
                    <a:pt x="140" y="58"/>
                    <a:pt x="127" y="64"/>
                  </a:cubicBezTo>
                  <a:cubicBezTo>
                    <a:pt x="114" y="58"/>
                    <a:pt x="101" y="54"/>
                    <a:pt x="88" y="51"/>
                  </a:cubicBezTo>
                  <a:cubicBezTo>
                    <a:pt x="98" y="26"/>
                    <a:pt x="112" y="10"/>
                    <a:pt x="127" y="10"/>
                  </a:cubicBezTo>
                  <a:close/>
                  <a:moveTo>
                    <a:pt x="19" y="73"/>
                  </a:moveTo>
                  <a:cubicBezTo>
                    <a:pt x="24" y="63"/>
                    <a:pt x="37" y="58"/>
                    <a:pt x="56" y="58"/>
                  </a:cubicBezTo>
                  <a:cubicBezTo>
                    <a:pt x="62" y="58"/>
                    <a:pt x="68" y="59"/>
                    <a:pt x="74" y="60"/>
                  </a:cubicBezTo>
                  <a:cubicBezTo>
                    <a:pt x="70" y="72"/>
                    <a:pt x="67" y="85"/>
                    <a:pt x="65" y="100"/>
                  </a:cubicBezTo>
                  <a:cubicBezTo>
                    <a:pt x="54" y="108"/>
                    <a:pt x="43" y="118"/>
                    <a:pt x="35" y="127"/>
                  </a:cubicBezTo>
                  <a:cubicBezTo>
                    <a:pt x="18" y="106"/>
                    <a:pt x="11" y="86"/>
                    <a:pt x="19" y="73"/>
                  </a:cubicBezTo>
                  <a:close/>
                  <a:moveTo>
                    <a:pt x="56" y="212"/>
                  </a:moveTo>
                  <a:cubicBezTo>
                    <a:pt x="38" y="212"/>
                    <a:pt x="24" y="207"/>
                    <a:pt x="19" y="198"/>
                  </a:cubicBezTo>
                  <a:cubicBezTo>
                    <a:pt x="11" y="184"/>
                    <a:pt x="18" y="164"/>
                    <a:pt x="35" y="143"/>
                  </a:cubicBezTo>
                  <a:cubicBezTo>
                    <a:pt x="44" y="153"/>
                    <a:pt x="54" y="162"/>
                    <a:pt x="65" y="171"/>
                  </a:cubicBezTo>
                  <a:cubicBezTo>
                    <a:pt x="67" y="185"/>
                    <a:pt x="70" y="199"/>
                    <a:pt x="74" y="211"/>
                  </a:cubicBezTo>
                  <a:cubicBezTo>
                    <a:pt x="68" y="212"/>
                    <a:pt x="62" y="212"/>
                    <a:pt x="56" y="212"/>
                  </a:cubicBezTo>
                  <a:close/>
                  <a:moveTo>
                    <a:pt x="127" y="260"/>
                  </a:moveTo>
                  <a:cubicBezTo>
                    <a:pt x="112" y="260"/>
                    <a:pt x="98" y="244"/>
                    <a:pt x="88" y="219"/>
                  </a:cubicBezTo>
                  <a:cubicBezTo>
                    <a:pt x="101" y="216"/>
                    <a:pt x="114" y="212"/>
                    <a:pt x="127" y="206"/>
                  </a:cubicBezTo>
                  <a:cubicBezTo>
                    <a:pt x="140" y="212"/>
                    <a:pt x="153" y="216"/>
                    <a:pt x="166" y="219"/>
                  </a:cubicBezTo>
                  <a:cubicBezTo>
                    <a:pt x="156" y="244"/>
                    <a:pt x="142" y="260"/>
                    <a:pt x="127" y="260"/>
                  </a:cubicBezTo>
                  <a:close/>
                  <a:moveTo>
                    <a:pt x="235" y="198"/>
                  </a:moveTo>
                  <a:cubicBezTo>
                    <a:pt x="230" y="207"/>
                    <a:pt x="216" y="212"/>
                    <a:pt x="198" y="212"/>
                  </a:cubicBezTo>
                  <a:cubicBezTo>
                    <a:pt x="192" y="212"/>
                    <a:pt x="186" y="212"/>
                    <a:pt x="180" y="211"/>
                  </a:cubicBezTo>
                  <a:cubicBezTo>
                    <a:pt x="184" y="199"/>
                    <a:pt x="187" y="185"/>
                    <a:pt x="189" y="171"/>
                  </a:cubicBezTo>
                  <a:cubicBezTo>
                    <a:pt x="200" y="162"/>
                    <a:pt x="210" y="153"/>
                    <a:pt x="219" y="143"/>
                  </a:cubicBezTo>
                  <a:cubicBezTo>
                    <a:pt x="236" y="164"/>
                    <a:pt x="243" y="184"/>
                    <a:pt x="235" y="198"/>
                  </a:cubicBezTo>
                  <a:close/>
                  <a:moveTo>
                    <a:pt x="152" y="135"/>
                  </a:moveTo>
                  <a:cubicBezTo>
                    <a:pt x="152" y="149"/>
                    <a:pt x="141" y="160"/>
                    <a:pt x="127" y="160"/>
                  </a:cubicBezTo>
                  <a:cubicBezTo>
                    <a:pt x="113" y="160"/>
                    <a:pt x="102" y="149"/>
                    <a:pt x="102" y="135"/>
                  </a:cubicBezTo>
                  <a:cubicBezTo>
                    <a:pt x="102" y="121"/>
                    <a:pt x="113" y="110"/>
                    <a:pt x="127" y="110"/>
                  </a:cubicBezTo>
                  <a:cubicBezTo>
                    <a:pt x="141" y="110"/>
                    <a:pt x="152" y="121"/>
                    <a:pt x="152" y="13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a:latin typeface="Calibri" panose="020F0502020204030204" pitchFamily="34" charset="0"/>
                <a:cs typeface="Calibri" panose="020F0502020204030204" pitchFamily="34" charset="0"/>
              </a:endParaRPr>
            </a:p>
          </p:txBody>
        </p:sp>
      </p:grpSp>
      <p:grpSp>
        <p:nvGrpSpPr>
          <p:cNvPr id="42" name="Grupo 41">
            <a:extLst>
              <a:ext uri="{FF2B5EF4-FFF2-40B4-BE49-F238E27FC236}">
                <a16:creationId xmlns:a16="http://schemas.microsoft.com/office/drawing/2014/main" id="{F338524C-6D7F-5E4F-BAD9-DB5795D78B64}"/>
              </a:ext>
            </a:extLst>
          </p:cNvPr>
          <p:cNvGrpSpPr/>
          <p:nvPr/>
        </p:nvGrpSpPr>
        <p:grpSpPr>
          <a:xfrm>
            <a:off x="2578234" y="5096100"/>
            <a:ext cx="2018702" cy="1533564"/>
            <a:chOff x="2623938" y="4828823"/>
            <a:chExt cx="1698374" cy="1355624"/>
          </a:xfrm>
        </p:grpSpPr>
        <p:grpSp>
          <p:nvGrpSpPr>
            <p:cNvPr id="43" name="Group 5">
              <a:extLst>
                <a:ext uri="{FF2B5EF4-FFF2-40B4-BE49-F238E27FC236}">
                  <a16:creationId xmlns:a16="http://schemas.microsoft.com/office/drawing/2014/main" id="{D0BE238C-8189-F94C-8AE0-4523B0EEFB4C}"/>
                </a:ext>
              </a:extLst>
            </p:cNvPr>
            <p:cNvGrpSpPr/>
            <p:nvPr/>
          </p:nvGrpSpPr>
          <p:grpSpPr>
            <a:xfrm>
              <a:off x="2623938" y="5033999"/>
              <a:ext cx="1698374" cy="1150448"/>
              <a:chOff x="9158456" y="4508500"/>
              <a:chExt cx="1442516" cy="1103758"/>
            </a:xfrm>
          </p:grpSpPr>
          <p:sp>
            <p:nvSpPr>
              <p:cNvPr id="49" name="TextBox 99">
                <a:extLst>
                  <a:ext uri="{FF2B5EF4-FFF2-40B4-BE49-F238E27FC236}">
                    <a16:creationId xmlns:a16="http://schemas.microsoft.com/office/drawing/2014/main" id="{2275B574-49EF-AB4C-8C49-778EA398CF86}"/>
                  </a:ext>
                </a:extLst>
              </p:cNvPr>
              <p:cNvSpPr txBox="1"/>
              <p:nvPr/>
            </p:nvSpPr>
            <p:spPr>
              <a:xfrm>
                <a:off x="9158456" y="5168518"/>
                <a:ext cx="1442516" cy="443740"/>
              </a:xfrm>
              <a:prstGeom prst="rect">
                <a:avLst/>
              </a:prstGeom>
              <a:noFill/>
            </p:spPr>
            <p:txBody>
              <a:bodyPr wrap="square">
                <a:spAutoFit/>
              </a:bodyPr>
              <a:lstStyle/>
              <a:p>
                <a:pPr algn="ctr" eaLnBrk="1" fontAlgn="auto" hangingPunct="1">
                  <a:spcBef>
                    <a:spcPts val="0"/>
                  </a:spcBef>
                  <a:spcAft>
                    <a:spcPts val="0"/>
                  </a:spcAft>
                  <a:defRPr/>
                </a:pPr>
                <a:r>
                  <a:rPr lang="en-US" sz="1400" spc="30" dirty="0">
                    <a:latin typeface="Calibri" panose="020F0502020204030204" pitchFamily="34" charset="0"/>
                    <a:cs typeface="Calibri" panose="020F0502020204030204" pitchFamily="34" charset="0"/>
                  </a:rPr>
                  <a:t>DISPONIBILIDAD DE MEDICAMENTOS</a:t>
                </a:r>
              </a:p>
            </p:txBody>
          </p:sp>
          <p:grpSp>
            <p:nvGrpSpPr>
              <p:cNvPr id="50" name="Group 95">
                <a:extLst>
                  <a:ext uri="{FF2B5EF4-FFF2-40B4-BE49-F238E27FC236}">
                    <a16:creationId xmlns:a16="http://schemas.microsoft.com/office/drawing/2014/main" id="{F930443C-CE32-C246-A062-50E721E0D686}"/>
                  </a:ext>
                </a:extLst>
              </p:cNvPr>
              <p:cNvGrpSpPr>
                <a:grpSpLocks/>
              </p:cNvGrpSpPr>
              <p:nvPr/>
            </p:nvGrpSpPr>
            <p:grpSpPr bwMode="auto">
              <a:xfrm>
                <a:off x="9688513" y="4508500"/>
                <a:ext cx="403225" cy="282575"/>
                <a:chOff x="10220327" y="5104878"/>
                <a:chExt cx="615006" cy="429291"/>
              </a:xfrm>
            </p:grpSpPr>
            <p:sp>
              <p:nvSpPr>
                <p:cNvPr id="51" name="Freeform 29">
                  <a:extLst>
                    <a:ext uri="{FF2B5EF4-FFF2-40B4-BE49-F238E27FC236}">
                      <a16:creationId xmlns:a16="http://schemas.microsoft.com/office/drawing/2014/main" id="{7B4FA8F1-1476-4347-A7E1-14DB8B43F6D6}"/>
                    </a:ext>
                  </a:extLst>
                </p:cNvPr>
                <p:cNvSpPr>
                  <a:spLocks/>
                </p:cNvSpPr>
                <p:nvPr/>
              </p:nvSpPr>
              <p:spPr bwMode="auto">
                <a:xfrm>
                  <a:off x="10811069" y="5340055"/>
                  <a:ext cx="10266" cy="41996"/>
                </a:xfrm>
                <a:custGeom>
                  <a:avLst/>
                  <a:gdLst>
                    <a:gd name="T0" fmla="*/ 10266 w 13"/>
                    <a:gd name="T1" fmla="*/ 21380 h 55"/>
                    <a:gd name="T2" fmla="*/ 0 w 13"/>
                    <a:gd name="T3" fmla="*/ 0 h 55"/>
                    <a:gd name="T4" fmla="*/ 0 w 13"/>
                    <a:gd name="T5" fmla="*/ 41996 h 55"/>
                    <a:gd name="T6" fmla="*/ 10266 w 13"/>
                    <a:gd name="T7" fmla="*/ 2138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55">
                      <a:moveTo>
                        <a:pt x="13" y="28"/>
                      </a:moveTo>
                      <a:cubicBezTo>
                        <a:pt x="13" y="15"/>
                        <a:pt x="8" y="5"/>
                        <a:pt x="0" y="0"/>
                      </a:cubicBezTo>
                      <a:cubicBezTo>
                        <a:pt x="0" y="55"/>
                        <a:pt x="0" y="55"/>
                        <a:pt x="0" y="55"/>
                      </a:cubicBezTo>
                      <a:cubicBezTo>
                        <a:pt x="8" y="50"/>
                        <a:pt x="13" y="40"/>
                        <a:pt x="13" y="2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a:latin typeface="Calibri" panose="020F0502020204030204" pitchFamily="34" charset="0"/>
                    <a:cs typeface="Calibri" panose="020F0502020204030204" pitchFamily="34" charset="0"/>
                  </a:endParaRPr>
                </a:p>
              </p:txBody>
            </p:sp>
            <p:sp>
              <p:nvSpPr>
                <p:cNvPr id="52" name="Freeform 30">
                  <a:extLst>
                    <a:ext uri="{FF2B5EF4-FFF2-40B4-BE49-F238E27FC236}">
                      <a16:creationId xmlns:a16="http://schemas.microsoft.com/office/drawing/2014/main" id="{792B7964-417E-B74C-AC9D-622C18A21E38}"/>
                    </a:ext>
                  </a:extLst>
                </p:cNvPr>
                <p:cNvSpPr>
                  <a:spLocks/>
                </p:cNvSpPr>
                <p:nvPr/>
              </p:nvSpPr>
              <p:spPr bwMode="auto">
                <a:xfrm>
                  <a:off x="10588957" y="5104878"/>
                  <a:ext cx="86792" cy="55994"/>
                </a:xfrm>
                <a:custGeom>
                  <a:avLst/>
                  <a:gdLst>
                    <a:gd name="T0" fmla="*/ 86792 w 113"/>
                    <a:gd name="T1" fmla="*/ 55994 h 73"/>
                    <a:gd name="T2" fmla="*/ 0 w 113"/>
                    <a:gd name="T3" fmla="*/ 55994 h 73"/>
                    <a:gd name="T4" fmla="*/ 0 w 113"/>
                    <a:gd name="T5" fmla="*/ 33750 h 73"/>
                    <a:gd name="T6" fmla="*/ 9985 w 113"/>
                    <a:gd name="T7" fmla="*/ 9972 h 73"/>
                    <a:gd name="T8" fmla="*/ 33795 w 113"/>
                    <a:gd name="T9" fmla="*/ 0 h 73"/>
                    <a:gd name="T10" fmla="*/ 52997 w 113"/>
                    <a:gd name="T11" fmla="*/ 0 h 73"/>
                    <a:gd name="T12" fmla="*/ 76807 w 113"/>
                    <a:gd name="T13" fmla="*/ 9972 h 73"/>
                    <a:gd name="T14" fmla="*/ 86792 w 113"/>
                    <a:gd name="T15" fmla="*/ 33750 h 73"/>
                    <a:gd name="T16" fmla="*/ 86792 w 113"/>
                    <a:gd name="T17" fmla="*/ 55994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3" h="73">
                      <a:moveTo>
                        <a:pt x="113" y="73"/>
                      </a:moveTo>
                      <a:cubicBezTo>
                        <a:pt x="0" y="73"/>
                        <a:pt x="0" y="73"/>
                        <a:pt x="0" y="73"/>
                      </a:cubicBezTo>
                      <a:cubicBezTo>
                        <a:pt x="0" y="44"/>
                        <a:pt x="0" y="44"/>
                        <a:pt x="0" y="44"/>
                      </a:cubicBezTo>
                      <a:cubicBezTo>
                        <a:pt x="0" y="33"/>
                        <a:pt x="5" y="21"/>
                        <a:pt x="13" y="13"/>
                      </a:cubicBezTo>
                      <a:cubicBezTo>
                        <a:pt x="22" y="4"/>
                        <a:pt x="33" y="0"/>
                        <a:pt x="44" y="0"/>
                      </a:cubicBezTo>
                      <a:cubicBezTo>
                        <a:pt x="69" y="0"/>
                        <a:pt x="69" y="0"/>
                        <a:pt x="69" y="0"/>
                      </a:cubicBezTo>
                      <a:cubicBezTo>
                        <a:pt x="80" y="0"/>
                        <a:pt x="91" y="4"/>
                        <a:pt x="100" y="13"/>
                      </a:cubicBezTo>
                      <a:cubicBezTo>
                        <a:pt x="109" y="21"/>
                        <a:pt x="113" y="33"/>
                        <a:pt x="113" y="44"/>
                      </a:cubicBezTo>
                      <a:lnTo>
                        <a:pt x="113" y="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a:latin typeface="Calibri" panose="020F0502020204030204" pitchFamily="34" charset="0"/>
                    <a:cs typeface="Calibri" panose="020F0502020204030204" pitchFamily="34" charset="0"/>
                  </a:endParaRPr>
                </a:p>
              </p:txBody>
            </p:sp>
            <p:sp>
              <p:nvSpPr>
                <p:cNvPr id="53" name="Freeform 31">
                  <a:extLst>
                    <a:ext uri="{FF2B5EF4-FFF2-40B4-BE49-F238E27FC236}">
                      <a16:creationId xmlns:a16="http://schemas.microsoft.com/office/drawing/2014/main" id="{926E44A2-515D-7C46-B36E-F43E392A7F9E}"/>
                    </a:ext>
                  </a:extLst>
                </p:cNvPr>
                <p:cNvSpPr>
                  <a:spLocks noEditPoints="1"/>
                </p:cNvSpPr>
                <p:nvPr/>
              </p:nvSpPr>
              <p:spPr bwMode="auto">
                <a:xfrm>
                  <a:off x="10246458" y="5144074"/>
                  <a:ext cx="566478" cy="321035"/>
                </a:xfrm>
                <a:custGeom>
                  <a:avLst/>
                  <a:gdLst>
                    <a:gd name="T0" fmla="*/ 565710 w 738"/>
                    <a:gd name="T1" fmla="*/ 196145 h 419"/>
                    <a:gd name="T2" fmla="*/ 564175 w 738"/>
                    <a:gd name="T3" fmla="*/ 186185 h 419"/>
                    <a:gd name="T4" fmla="*/ 558802 w 738"/>
                    <a:gd name="T5" fmla="*/ 170095 h 419"/>
                    <a:gd name="T6" fmla="*/ 487417 w 738"/>
                    <a:gd name="T7" fmla="*/ 19155 h 419"/>
                    <a:gd name="T8" fmla="*/ 475135 w 738"/>
                    <a:gd name="T9" fmla="*/ 5363 h 419"/>
                    <a:gd name="T10" fmla="*/ 456713 w 738"/>
                    <a:gd name="T11" fmla="*/ 0 h 419"/>
                    <a:gd name="T12" fmla="*/ 0 w 738"/>
                    <a:gd name="T13" fmla="*/ 0 h 419"/>
                    <a:gd name="T14" fmla="*/ 0 w 738"/>
                    <a:gd name="T15" fmla="*/ 321035 h 419"/>
                    <a:gd name="T16" fmla="*/ 86737 w 738"/>
                    <a:gd name="T17" fmla="*/ 321035 h 419"/>
                    <a:gd name="T18" fmla="*/ 164263 w 738"/>
                    <a:gd name="T19" fmla="*/ 243649 h 419"/>
                    <a:gd name="T20" fmla="*/ 242557 w 738"/>
                    <a:gd name="T21" fmla="*/ 321035 h 419"/>
                    <a:gd name="T22" fmla="*/ 330062 w 738"/>
                    <a:gd name="T23" fmla="*/ 321035 h 419"/>
                    <a:gd name="T24" fmla="*/ 407588 w 738"/>
                    <a:gd name="T25" fmla="*/ 243649 h 419"/>
                    <a:gd name="T26" fmla="*/ 485882 w 738"/>
                    <a:gd name="T27" fmla="*/ 321035 h 419"/>
                    <a:gd name="T28" fmla="*/ 566478 w 738"/>
                    <a:gd name="T29" fmla="*/ 321035 h 419"/>
                    <a:gd name="T30" fmla="*/ 566478 w 738"/>
                    <a:gd name="T31" fmla="*/ 203807 h 419"/>
                    <a:gd name="T32" fmla="*/ 565710 w 738"/>
                    <a:gd name="T33" fmla="*/ 196145 h 419"/>
                    <a:gd name="T34" fmla="*/ 238719 w 738"/>
                    <a:gd name="T35" fmla="*/ 157070 h 419"/>
                    <a:gd name="T36" fmla="*/ 193432 w 738"/>
                    <a:gd name="T37" fmla="*/ 157070 h 419"/>
                    <a:gd name="T38" fmla="*/ 193432 w 738"/>
                    <a:gd name="T39" fmla="*/ 202275 h 419"/>
                    <a:gd name="T40" fmla="*/ 135863 w 738"/>
                    <a:gd name="T41" fmla="*/ 202275 h 419"/>
                    <a:gd name="T42" fmla="*/ 135863 w 738"/>
                    <a:gd name="T43" fmla="*/ 157070 h 419"/>
                    <a:gd name="T44" fmla="*/ 90575 w 738"/>
                    <a:gd name="T45" fmla="*/ 157070 h 419"/>
                    <a:gd name="T46" fmla="*/ 90575 w 738"/>
                    <a:gd name="T47" fmla="*/ 99605 h 419"/>
                    <a:gd name="T48" fmla="*/ 135863 w 738"/>
                    <a:gd name="T49" fmla="*/ 99605 h 419"/>
                    <a:gd name="T50" fmla="*/ 135863 w 738"/>
                    <a:gd name="T51" fmla="*/ 54400 h 419"/>
                    <a:gd name="T52" fmla="*/ 193432 w 738"/>
                    <a:gd name="T53" fmla="*/ 54400 h 419"/>
                    <a:gd name="T54" fmla="*/ 193432 w 738"/>
                    <a:gd name="T55" fmla="*/ 99605 h 419"/>
                    <a:gd name="T56" fmla="*/ 238719 w 738"/>
                    <a:gd name="T57" fmla="*/ 99605 h 419"/>
                    <a:gd name="T58" fmla="*/ 238719 w 738"/>
                    <a:gd name="T59" fmla="*/ 157070 h 419"/>
                    <a:gd name="T60" fmla="*/ 372279 w 738"/>
                    <a:gd name="T61" fmla="*/ 180055 h 419"/>
                    <a:gd name="T62" fmla="*/ 363068 w 738"/>
                    <a:gd name="T63" fmla="*/ 175458 h 419"/>
                    <a:gd name="T64" fmla="*/ 358462 w 738"/>
                    <a:gd name="T65" fmla="*/ 166264 h 419"/>
                    <a:gd name="T66" fmla="*/ 358462 w 738"/>
                    <a:gd name="T67" fmla="*/ 55166 h 419"/>
                    <a:gd name="T68" fmla="*/ 362300 w 738"/>
                    <a:gd name="T69" fmla="*/ 46738 h 419"/>
                    <a:gd name="T70" fmla="*/ 370744 w 738"/>
                    <a:gd name="T71" fmla="*/ 42907 h 419"/>
                    <a:gd name="T72" fmla="*/ 440594 w 738"/>
                    <a:gd name="T73" fmla="*/ 42907 h 419"/>
                    <a:gd name="T74" fmla="*/ 455178 w 738"/>
                    <a:gd name="T75" fmla="*/ 47504 h 419"/>
                    <a:gd name="T76" fmla="*/ 464389 w 738"/>
                    <a:gd name="T77" fmla="*/ 58997 h 419"/>
                    <a:gd name="T78" fmla="*/ 506606 w 738"/>
                    <a:gd name="T79" fmla="*/ 155537 h 419"/>
                    <a:gd name="T80" fmla="*/ 505071 w 738"/>
                    <a:gd name="T81" fmla="*/ 171627 h 419"/>
                    <a:gd name="T82" fmla="*/ 490487 w 738"/>
                    <a:gd name="T83" fmla="*/ 180055 h 419"/>
                    <a:gd name="T84" fmla="*/ 372279 w 738"/>
                    <a:gd name="T85" fmla="*/ 180055 h 4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38" h="419">
                      <a:moveTo>
                        <a:pt x="737" y="256"/>
                      </a:moveTo>
                      <a:cubicBezTo>
                        <a:pt x="737" y="252"/>
                        <a:pt x="736" y="247"/>
                        <a:pt x="735" y="243"/>
                      </a:cubicBezTo>
                      <a:cubicBezTo>
                        <a:pt x="734" y="236"/>
                        <a:pt x="731" y="228"/>
                        <a:pt x="728" y="222"/>
                      </a:cubicBezTo>
                      <a:cubicBezTo>
                        <a:pt x="635" y="25"/>
                        <a:pt x="635" y="25"/>
                        <a:pt x="635" y="25"/>
                      </a:cubicBezTo>
                      <a:cubicBezTo>
                        <a:pt x="632" y="18"/>
                        <a:pt x="626" y="11"/>
                        <a:pt x="619" y="7"/>
                      </a:cubicBezTo>
                      <a:cubicBezTo>
                        <a:pt x="611" y="2"/>
                        <a:pt x="603" y="0"/>
                        <a:pt x="595" y="0"/>
                      </a:cubicBezTo>
                      <a:cubicBezTo>
                        <a:pt x="0" y="0"/>
                        <a:pt x="0" y="0"/>
                        <a:pt x="0" y="0"/>
                      </a:cubicBezTo>
                      <a:cubicBezTo>
                        <a:pt x="0" y="419"/>
                        <a:pt x="0" y="419"/>
                        <a:pt x="0" y="419"/>
                      </a:cubicBezTo>
                      <a:cubicBezTo>
                        <a:pt x="113" y="419"/>
                        <a:pt x="113" y="419"/>
                        <a:pt x="113" y="419"/>
                      </a:cubicBezTo>
                      <a:cubicBezTo>
                        <a:pt x="113" y="363"/>
                        <a:pt x="158" y="318"/>
                        <a:pt x="214" y="318"/>
                      </a:cubicBezTo>
                      <a:cubicBezTo>
                        <a:pt x="270" y="318"/>
                        <a:pt x="316" y="363"/>
                        <a:pt x="316" y="419"/>
                      </a:cubicBezTo>
                      <a:cubicBezTo>
                        <a:pt x="430" y="419"/>
                        <a:pt x="430" y="419"/>
                        <a:pt x="430" y="419"/>
                      </a:cubicBezTo>
                      <a:cubicBezTo>
                        <a:pt x="430" y="363"/>
                        <a:pt x="475" y="318"/>
                        <a:pt x="531" y="318"/>
                      </a:cubicBezTo>
                      <a:cubicBezTo>
                        <a:pt x="587" y="318"/>
                        <a:pt x="633" y="363"/>
                        <a:pt x="633" y="419"/>
                      </a:cubicBezTo>
                      <a:cubicBezTo>
                        <a:pt x="738" y="419"/>
                        <a:pt x="738" y="419"/>
                        <a:pt x="738" y="419"/>
                      </a:cubicBezTo>
                      <a:cubicBezTo>
                        <a:pt x="738" y="266"/>
                        <a:pt x="738" y="266"/>
                        <a:pt x="738" y="266"/>
                      </a:cubicBezTo>
                      <a:cubicBezTo>
                        <a:pt x="738" y="263"/>
                        <a:pt x="738" y="259"/>
                        <a:pt x="737" y="256"/>
                      </a:cubicBezTo>
                      <a:close/>
                      <a:moveTo>
                        <a:pt x="311" y="205"/>
                      </a:moveTo>
                      <a:cubicBezTo>
                        <a:pt x="252" y="205"/>
                        <a:pt x="252" y="205"/>
                        <a:pt x="252" y="205"/>
                      </a:cubicBezTo>
                      <a:cubicBezTo>
                        <a:pt x="252" y="264"/>
                        <a:pt x="252" y="264"/>
                        <a:pt x="252" y="264"/>
                      </a:cubicBezTo>
                      <a:cubicBezTo>
                        <a:pt x="177" y="264"/>
                        <a:pt x="177" y="264"/>
                        <a:pt x="177" y="264"/>
                      </a:cubicBezTo>
                      <a:cubicBezTo>
                        <a:pt x="177" y="205"/>
                        <a:pt x="177" y="205"/>
                        <a:pt x="177" y="205"/>
                      </a:cubicBezTo>
                      <a:cubicBezTo>
                        <a:pt x="118" y="205"/>
                        <a:pt x="118" y="205"/>
                        <a:pt x="118" y="205"/>
                      </a:cubicBezTo>
                      <a:cubicBezTo>
                        <a:pt x="118" y="130"/>
                        <a:pt x="118" y="130"/>
                        <a:pt x="118" y="130"/>
                      </a:cubicBezTo>
                      <a:cubicBezTo>
                        <a:pt x="177" y="130"/>
                        <a:pt x="177" y="130"/>
                        <a:pt x="177" y="130"/>
                      </a:cubicBezTo>
                      <a:cubicBezTo>
                        <a:pt x="177" y="71"/>
                        <a:pt x="177" y="71"/>
                        <a:pt x="177" y="71"/>
                      </a:cubicBezTo>
                      <a:cubicBezTo>
                        <a:pt x="252" y="71"/>
                        <a:pt x="252" y="71"/>
                        <a:pt x="252" y="71"/>
                      </a:cubicBezTo>
                      <a:cubicBezTo>
                        <a:pt x="252" y="130"/>
                        <a:pt x="252" y="130"/>
                        <a:pt x="252" y="130"/>
                      </a:cubicBezTo>
                      <a:cubicBezTo>
                        <a:pt x="311" y="130"/>
                        <a:pt x="311" y="130"/>
                        <a:pt x="311" y="130"/>
                      </a:cubicBezTo>
                      <a:lnTo>
                        <a:pt x="311" y="205"/>
                      </a:lnTo>
                      <a:close/>
                      <a:moveTo>
                        <a:pt x="485" y="235"/>
                      </a:moveTo>
                      <a:cubicBezTo>
                        <a:pt x="481" y="235"/>
                        <a:pt x="476" y="233"/>
                        <a:pt x="473" y="229"/>
                      </a:cubicBezTo>
                      <a:cubicBezTo>
                        <a:pt x="469" y="226"/>
                        <a:pt x="467" y="221"/>
                        <a:pt x="467" y="217"/>
                      </a:cubicBezTo>
                      <a:cubicBezTo>
                        <a:pt x="467" y="72"/>
                        <a:pt x="467" y="72"/>
                        <a:pt x="467" y="72"/>
                      </a:cubicBezTo>
                      <a:cubicBezTo>
                        <a:pt x="467" y="68"/>
                        <a:pt x="469" y="64"/>
                        <a:pt x="472" y="61"/>
                      </a:cubicBezTo>
                      <a:cubicBezTo>
                        <a:pt x="475" y="58"/>
                        <a:pt x="479" y="56"/>
                        <a:pt x="483" y="56"/>
                      </a:cubicBezTo>
                      <a:cubicBezTo>
                        <a:pt x="574" y="56"/>
                        <a:pt x="574" y="56"/>
                        <a:pt x="574" y="56"/>
                      </a:cubicBezTo>
                      <a:cubicBezTo>
                        <a:pt x="580" y="56"/>
                        <a:pt x="587" y="58"/>
                        <a:pt x="593" y="62"/>
                      </a:cubicBezTo>
                      <a:cubicBezTo>
                        <a:pt x="599" y="66"/>
                        <a:pt x="603" y="71"/>
                        <a:pt x="605" y="77"/>
                      </a:cubicBezTo>
                      <a:cubicBezTo>
                        <a:pt x="660" y="203"/>
                        <a:pt x="660" y="203"/>
                        <a:pt x="660" y="203"/>
                      </a:cubicBezTo>
                      <a:cubicBezTo>
                        <a:pt x="663" y="209"/>
                        <a:pt x="663" y="218"/>
                        <a:pt x="658" y="224"/>
                      </a:cubicBezTo>
                      <a:cubicBezTo>
                        <a:pt x="654" y="231"/>
                        <a:pt x="647" y="235"/>
                        <a:pt x="639" y="235"/>
                      </a:cubicBezTo>
                      <a:lnTo>
                        <a:pt x="485" y="2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a:latin typeface="Calibri" panose="020F0502020204030204" pitchFamily="34" charset="0"/>
                    <a:cs typeface="Calibri" panose="020F0502020204030204" pitchFamily="34" charset="0"/>
                  </a:endParaRPr>
                </a:p>
              </p:txBody>
            </p:sp>
            <p:sp>
              <p:nvSpPr>
                <p:cNvPr id="54" name="Freeform 32">
                  <a:extLst>
                    <a:ext uri="{FF2B5EF4-FFF2-40B4-BE49-F238E27FC236}">
                      <a16:creationId xmlns:a16="http://schemas.microsoft.com/office/drawing/2014/main" id="{8703039A-4447-974B-AB6C-6C89A997E3C4}"/>
                    </a:ext>
                  </a:extLst>
                </p:cNvPr>
                <p:cNvSpPr>
                  <a:spLocks noEditPoints="1"/>
                </p:cNvSpPr>
                <p:nvPr/>
              </p:nvSpPr>
              <p:spPr bwMode="auto">
                <a:xfrm>
                  <a:off x="10342581" y="5396983"/>
                  <a:ext cx="136253" cy="137186"/>
                </a:xfrm>
                <a:custGeom>
                  <a:avLst/>
                  <a:gdLst>
                    <a:gd name="T0" fmla="*/ 68127 w 178"/>
                    <a:gd name="T1" fmla="*/ 0 h 179"/>
                    <a:gd name="T2" fmla="*/ 0 w 178"/>
                    <a:gd name="T3" fmla="*/ 68210 h 179"/>
                    <a:gd name="T4" fmla="*/ 68127 w 178"/>
                    <a:gd name="T5" fmla="*/ 137186 h 179"/>
                    <a:gd name="T6" fmla="*/ 136253 w 178"/>
                    <a:gd name="T7" fmla="*/ 68210 h 179"/>
                    <a:gd name="T8" fmla="*/ 68127 w 178"/>
                    <a:gd name="T9" fmla="*/ 0 h 179"/>
                    <a:gd name="T10" fmla="*/ 68127 w 178"/>
                    <a:gd name="T11" fmla="*/ 95800 h 179"/>
                    <a:gd name="T12" fmla="*/ 40570 w 178"/>
                    <a:gd name="T13" fmla="*/ 68210 h 179"/>
                    <a:gd name="T14" fmla="*/ 68127 w 178"/>
                    <a:gd name="T15" fmla="*/ 40619 h 179"/>
                    <a:gd name="T16" fmla="*/ 95683 w 178"/>
                    <a:gd name="T17" fmla="*/ 68210 h 179"/>
                    <a:gd name="T18" fmla="*/ 68127 w 178"/>
                    <a:gd name="T19" fmla="*/ 95800 h 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8" h="179">
                      <a:moveTo>
                        <a:pt x="89" y="0"/>
                      </a:moveTo>
                      <a:cubicBezTo>
                        <a:pt x="40" y="0"/>
                        <a:pt x="0" y="40"/>
                        <a:pt x="0" y="89"/>
                      </a:cubicBezTo>
                      <a:cubicBezTo>
                        <a:pt x="0" y="139"/>
                        <a:pt x="40" y="179"/>
                        <a:pt x="89" y="179"/>
                      </a:cubicBezTo>
                      <a:cubicBezTo>
                        <a:pt x="138" y="179"/>
                        <a:pt x="178" y="139"/>
                        <a:pt x="178" y="89"/>
                      </a:cubicBezTo>
                      <a:cubicBezTo>
                        <a:pt x="178" y="40"/>
                        <a:pt x="138" y="0"/>
                        <a:pt x="89" y="0"/>
                      </a:cubicBezTo>
                      <a:close/>
                      <a:moveTo>
                        <a:pt x="89" y="125"/>
                      </a:moveTo>
                      <a:cubicBezTo>
                        <a:pt x="69" y="125"/>
                        <a:pt x="53" y="109"/>
                        <a:pt x="53" y="89"/>
                      </a:cubicBezTo>
                      <a:cubicBezTo>
                        <a:pt x="53" y="69"/>
                        <a:pt x="69" y="53"/>
                        <a:pt x="89" y="53"/>
                      </a:cubicBezTo>
                      <a:cubicBezTo>
                        <a:pt x="109" y="53"/>
                        <a:pt x="125" y="69"/>
                        <a:pt x="125" y="89"/>
                      </a:cubicBezTo>
                      <a:cubicBezTo>
                        <a:pt x="125" y="109"/>
                        <a:pt x="109" y="125"/>
                        <a:pt x="89" y="12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a:latin typeface="Calibri" panose="020F0502020204030204" pitchFamily="34" charset="0"/>
                    <a:cs typeface="Calibri" panose="020F0502020204030204" pitchFamily="34" charset="0"/>
                  </a:endParaRPr>
                </a:p>
              </p:txBody>
            </p:sp>
            <p:sp>
              <p:nvSpPr>
                <p:cNvPr id="55" name="Freeform 33">
                  <a:extLst>
                    <a:ext uri="{FF2B5EF4-FFF2-40B4-BE49-F238E27FC236}">
                      <a16:creationId xmlns:a16="http://schemas.microsoft.com/office/drawing/2014/main" id="{9F933962-F700-484B-812D-67456467567A}"/>
                    </a:ext>
                  </a:extLst>
                </p:cNvPr>
                <p:cNvSpPr>
                  <a:spLocks noEditPoints="1"/>
                </p:cNvSpPr>
                <p:nvPr/>
              </p:nvSpPr>
              <p:spPr bwMode="auto">
                <a:xfrm>
                  <a:off x="10586158" y="5396983"/>
                  <a:ext cx="137187" cy="137186"/>
                </a:xfrm>
                <a:custGeom>
                  <a:avLst/>
                  <a:gdLst>
                    <a:gd name="T0" fmla="*/ 68977 w 179"/>
                    <a:gd name="T1" fmla="*/ 0 h 179"/>
                    <a:gd name="T2" fmla="*/ 0 w 179"/>
                    <a:gd name="T3" fmla="*/ 68210 h 179"/>
                    <a:gd name="T4" fmla="*/ 68977 w 179"/>
                    <a:gd name="T5" fmla="*/ 137186 h 179"/>
                    <a:gd name="T6" fmla="*/ 137187 w 179"/>
                    <a:gd name="T7" fmla="*/ 68210 h 179"/>
                    <a:gd name="T8" fmla="*/ 68977 w 179"/>
                    <a:gd name="T9" fmla="*/ 0 h 179"/>
                    <a:gd name="T10" fmla="*/ 68977 w 179"/>
                    <a:gd name="T11" fmla="*/ 95800 h 179"/>
                    <a:gd name="T12" fmla="*/ 40620 w 179"/>
                    <a:gd name="T13" fmla="*/ 68210 h 179"/>
                    <a:gd name="T14" fmla="*/ 68977 w 179"/>
                    <a:gd name="T15" fmla="*/ 40619 h 179"/>
                    <a:gd name="T16" fmla="*/ 96567 w 179"/>
                    <a:gd name="T17" fmla="*/ 68210 h 179"/>
                    <a:gd name="T18" fmla="*/ 68977 w 179"/>
                    <a:gd name="T19" fmla="*/ 95800 h 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9" h="179">
                      <a:moveTo>
                        <a:pt x="90" y="0"/>
                      </a:moveTo>
                      <a:cubicBezTo>
                        <a:pt x="40" y="0"/>
                        <a:pt x="0" y="40"/>
                        <a:pt x="0" y="89"/>
                      </a:cubicBezTo>
                      <a:cubicBezTo>
                        <a:pt x="0" y="139"/>
                        <a:pt x="40" y="179"/>
                        <a:pt x="90" y="179"/>
                      </a:cubicBezTo>
                      <a:cubicBezTo>
                        <a:pt x="139" y="179"/>
                        <a:pt x="179" y="139"/>
                        <a:pt x="179" y="89"/>
                      </a:cubicBezTo>
                      <a:cubicBezTo>
                        <a:pt x="179" y="40"/>
                        <a:pt x="139" y="0"/>
                        <a:pt x="90" y="0"/>
                      </a:cubicBezTo>
                      <a:close/>
                      <a:moveTo>
                        <a:pt x="90" y="125"/>
                      </a:moveTo>
                      <a:cubicBezTo>
                        <a:pt x="70" y="125"/>
                        <a:pt x="53" y="109"/>
                        <a:pt x="53" y="89"/>
                      </a:cubicBezTo>
                      <a:cubicBezTo>
                        <a:pt x="53" y="69"/>
                        <a:pt x="70" y="53"/>
                        <a:pt x="90" y="53"/>
                      </a:cubicBezTo>
                      <a:cubicBezTo>
                        <a:pt x="110" y="53"/>
                        <a:pt x="126" y="69"/>
                        <a:pt x="126" y="89"/>
                      </a:cubicBezTo>
                      <a:cubicBezTo>
                        <a:pt x="126" y="109"/>
                        <a:pt x="110" y="125"/>
                        <a:pt x="90" y="12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a:latin typeface="Calibri" panose="020F0502020204030204" pitchFamily="34" charset="0"/>
                    <a:cs typeface="Calibri" panose="020F0502020204030204" pitchFamily="34" charset="0"/>
                  </a:endParaRPr>
                </a:p>
              </p:txBody>
            </p:sp>
            <p:sp>
              <p:nvSpPr>
                <p:cNvPr id="56" name="Freeform 34">
                  <a:extLst>
                    <a:ext uri="{FF2B5EF4-FFF2-40B4-BE49-F238E27FC236}">
                      <a16:creationId xmlns:a16="http://schemas.microsoft.com/office/drawing/2014/main" id="{D396CFA7-2034-F146-BE84-C0EEFF7EAEAA}"/>
                    </a:ext>
                  </a:extLst>
                </p:cNvPr>
                <p:cNvSpPr>
                  <a:spLocks/>
                </p:cNvSpPr>
                <p:nvPr/>
              </p:nvSpPr>
              <p:spPr bwMode="auto">
                <a:xfrm>
                  <a:off x="10747608" y="5410048"/>
                  <a:ext cx="87725" cy="55061"/>
                </a:xfrm>
                <a:custGeom>
                  <a:avLst/>
                  <a:gdLst>
                    <a:gd name="T0" fmla="*/ 87725 w 115"/>
                    <a:gd name="T1" fmla="*/ 42060 h 72"/>
                    <a:gd name="T2" fmla="*/ 73994 w 115"/>
                    <a:gd name="T3" fmla="*/ 55061 h 72"/>
                    <a:gd name="T4" fmla="*/ 13731 w 115"/>
                    <a:gd name="T5" fmla="*/ 55061 h 72"/>
                    <a:gd name="T6" fmla="*/ 0 w 115"/>
                    <a:gd name="T7" fmla="*/ 42060 h 72"/>
                    <a:gd name="T8" fmla="*/ 0 w 115"/>
                    <a:gd name="T9" fmla="*/ 13765 h 72"/>
                    <a:gd name="T10" fmla="*/ 13731 w 115"/>
                    <a:gd name="T11" fmla="*/ 0 h 72"/>
                    <a:gd name="T12" fmla="*/ 73994 w 115"/>
                    <a:gd name="T13" fmla="*/ 0 h 72"/>
                    <a:gd name="T14" fmla="*/ 87725 w 115"/>
                    <a:gd name="T15" fmla="*/ 13765 h 72"/>
                    <a:gd name="T16" fmla="*/ 87725 w 115"/>
                    <a:gd name="T17" fmla="*/ 4206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5" h="72">
                      <a:moveTo>
                        <a:pt x="115" y="55"/>
                      </a:moveTo>
                      <a:cubicBezTo>
                        <a:pt x="115" y="64"/>
                        <a:pt x="107" y="72"/>
                        <a:pt x="97" y="72"/>
                      </a:cubicBezTo>
                      <a:cubicBezTo>
                        <a:pt x="18" y="72"/>
                        <a:pt x="18" y="72"/>
                        <a:pt x="18" y="72"/>
                      </a:cubicBezTo>
                      <a:cubicBezTo>
                        <a:pt x="8" y="72"/>
                        <a:pt x="0" y="64"/>
                        <a:pt x="0" y="55"/>
                      </a:cubicBezTo>
                      <a:cubicBezTo>
                        <a:pt x="0" y="18"/>
                        <a:pt x="0" y="18"/>
                        <a:pt x="0" y="18"/>
                      </a:cubicBezTo>
                      <a:cubicBezTo>
                        <a:pt x="0" y="8"/>
                        <a:pt x="8" y="0"/>
                        <a:pt x="18" y="0"/>
                      </a:cubicBezTo>
                      <a:cubicBezTo>
                        <a:pt x="97" y="0"/>
                        <a:pt x="97" y="0"/>
                        <a:pt x="97" y="0"/>
                      </a:cubicBezTo>
                      <a:cubicBezTo>
                        <a:pt x="107" y="0"/>
                        <a:pt x="115" y="8"/>
                        <a:pt x="115" y="18"/>
                      </a:cubicBezTo>
                      <a:lnTo>
                        <a:pt x="115" y="5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a:latin typeface="Calibri" panose="020F0502020204030204" pitchFamily="34" charset="0"/>
                    <a:cs typeface="Calibri" panose="020F0502020204030204" pitchFamily="34" charset="0"/>
                  </a:endParaRPr>
                </a:p>
              </p:txBody>
            </p:sp>
            <p:sp>
              <p:nvSpPr>
                <p:cNvPr id="57" name="Freeform 35">
                  <a:extLst>
                    <a:ext uri="{FF2B5EF4-FFF2-40B4-BE49-F238E27FC236}">
                      <a16:creationId xmlns:a16="http://schemas.microsoft.com/office/drawing/2014/main" id="{8EE9F3A7-993E-6B46-B5EA-CE330C8478B4}"/>
                    </a:ext>
                  </a:extLst>
                </p:cNvPr>
                <p:cNvSpPr>
                  <a:spLocks/>
                </p:cNvSpPr>
                <p:nvPr/>
              </p:nvSpPr>
              <p:spPr bwMode="auto">
                <a:xfrm>
                  <a:off x="10220327" y="5410048"/>
                  <a:ext cx="87725" cy="55061"/>
                </a:xfrm>
                <a:custGeom>
                  <a:avLst/>
                  <a:gdLst>
                    <a:gd name="T0" fmla="*/ 87725 w 115"/>
                    <a:gd name="T1" fmla="*/ 42060 h 72"/>
                    <a:gd name="T2" fmla="*/ 73994 w 115"/>
                    <a:gd name="T3" fmla="*/ 55061 h 72"/>
                    <a:gd name="T4" fmla="*/ 12968 w 115"/>
                    <a:gd name="T5" fmla="*/ 55061 h 72"/>
                    <a:gd name="T6" fmla="*/ 0 w 115"/>
                    <a:gd name="T7" fmla="*/ 42060 h 72"/>
                    <a:gd name="T8" fmla="*/ 0 w 115"/>
                    <a:gd name="T9" fmla="*/ 13765 h 72"/>
                    <a:gd name="T10" fmla="*/ 12968 w 115"/>
                    <a:gd name="T11" fmla="*/ 0 h 72"/>
                    <a:gd name="T12" fmla="*/ 73994 w 115"/>
                    <a:gd name="T13" fmla="*/ 0 h 72"/>
                    <a:gd name="T14" fmla="*/ 87725 w 115"/>
                    <a:gd name="T15" fmla="*/ 13765 h 72"/>
                    <a:gd name="T16" fmla="*/ 87725 w 115"/>
                    <a:gd name="T17" fmla="*/ 4206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5" h="72">
                      <a:moveTo>
                        <a:pt x="115" y="55"/>
                      </a:moveTo>
                      <a:cubicBezTo>
                        <a:pt x="115" y="64"/>
                        <a:pt x="107" y="72"/>
                        <a:pt x="97" y="72"/>
                      </a:cubicBezTo>
                      <a:cubicBezTo>
                        <a:pt x="17" y="72"/>
                        <a:pt x="17" y="72"/>
                        <a:pt x="17" y="72"/>
                      </a:cubicBezTo>
                      <a:cubicBezTo>
                        <a:pt x="8" y="72"/>
                        <a:pt x="0" y="64"/>
                        <a:pt x="0" y="55"/>
                      </a:cubicBezTo>
                      <a:cubicBezTo>
                        <a:pt x="0" y="18"/>
                        <a:pt x="0" y="18"/>
                        <a:pt x="0" y="18"/>
                      </a:cubicBezTo>
                      <a:cubicBezTo>
                        <a:pt x="0" y="8"/>
                        <a:pt x="8" y="0"/>
                        <a:pt x="17" y="0"/>
                      </a:cubicBezTo>
                      <a:cubicBezTo>
                        <a:pt x="97" y="0"/>
                        <a:pt x="97" y="0"/>
                        <a:pt x="97" y="0"/>
                      </a:cubicBezTo>
                      <a:cubicBezTo>
                        <a:pt x="107" y="0"/>
                        <a:pt x="115" y="8"/>
                        <a:pt x="115" y="18"/>
                      </a:cubicBezTo>
                      <a:lnTo>
                        <a:pt x="115" y="5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a:latin typeface="Calibri" panose="020F0502020204030204" pitchFamily="34" charset="0"/>
                    <a:cs typeface="Calibri" panose="020F0502020204030204" pitchFamily="34" charset="0"/>
                  </a:endParaRPr>
                </a:p>
              </p:txBody>
            </p:sp>
          </p:grpSp>
        </p:grpSp>
        <p:sp>
          <p:nvSpPr>
            <p:cNvPr id="44" name="Oval 13">
              <a:extLst>
                <a:ext uri="{FF2B5EF4-FFF2-40B4-BE49-F238E27FC236}">
                  <a16:creationId xmlns:a16="http://schemas.microsoft.com/office/drawing/2014/main" id="{3A0A5E11-1801-9540-B77F-8AF981DB7B75}"/>
                </a:ext>
              </a:extLst>
            </p:cNvPr>
            <p:cNvSpPr/>
            <p:nvPr/>
          </p:nvSpPr>
          <p:spPr>
            <a:xfrm>
              <a:off x="2977852" y="4828823"/>
              <a:ext cx="894136" cy="826881"/>
            </a:xfrm>
            <a:prstGeom prst="ellipse">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endParaRPr lang="en-US">
                <a:latin typeface="Calibri" panose="020F0502020204030204" pitchFamily="34" charset="0"/>
                <a:cs typeface="Calibri" panose="020F0502020204030204" pitchFamily="34" charset="0"/>
              </a:endParaRPr>
            </a:p>
          </p:txBody>
        </p:sp>
        <p:grpSp>
          <p:nvGrpSpPr>
            <p:cNvPr id="45" name="Group 18">
              <a:extLst>
                <a:ext uri="{FF2B5EF4-FFF2-40B4-BE49-F238E27FC236}">
                  <a16:creationId xmlns:a16="http://schemas.microsoft.com/office/drawing/2014/main" id="{138D0921-7775-6545-ACD9-36543AB7DC43}"/>
                </a:ext>
              </a:extLst>
            </p:cNvPr>
            <p:cNvGrpSpPr/>
            <p:nvPr/>
          </p:nvGrpSpPr>
          <p:grpSpPr>
            <a:xfrm>
              <a:off x="3270625" y="5091451"/>
              <a:ext cx="379949" cy="314895"/>
              <a:chOff x="7954532" y="1449488"/>
              <a:chExt cx="619125" cy="554037"/>
            </a:xfrm>
            <a:solidFill>
              <a:schemeClr val="bg1"/>
            </a:solidFill>
          </p:grpSpPr>
          <p:sp>
            <p:nvSpPr>
              <p:cNvPr id="46" name="Freeform 289">
                <a:extLst>
                  <a:ext uri="{FF2B5EF4-FFF2-40B4-BE49-F238E27FC236}">
                    <a16:creationId xmlns:a16="http://schemas.microsoft.com/office/drawing/2014/main" id="{BB075F62-CD4F-6C48-80BB-B52E22026F28}"/>
                  </a:ext>
                </a:extLst>
              </p:cNvPr>
              <p:cNvSpPr>
                <a:spLocks/>
              </p:cNvSpPr>
              <p:nvPr/>
            </p:nvSpPr>
            <p:spPr bwMode="auto">
              <a:xfrm>
                <a:off x="8272031" y="1636813"/>
                <a:ext cx="301626" cy="292100"/>
              </a:xfrm>
              <a:custGeom>
                <a:avLst/>
                <a:gdLst>
                  <a:gd name="T0" fmla="*/ 0 w 164"/>
                  <a:gd name="T1" fmla="*/ 85 h 158"/>
                  <a:gd name="T2" fmla="*/ 69 w 164"/>
                  <a:gd name="T3" fmla="*/ 140 h 158"/>
                  <a:gd name="T4" fmla="*/ 145 w 164"/>
                  <a:gd name="T5" fmla="*/ 131 h 158"/>
                  <a:gd name="T6" fmla="*/ 145 w 164"/>
                  <a:gd name="T7" fmla="*/ 131 h 158"/>
                  <a:gd name="T8" fmla="*/ 137 w 164"/>
                  <a:gd name="T9" fmla="*/ 54 h 158"/>
                  <a:gd name="T10" fmla="*/ 68 w 164"/>
                  <a:gd name="T11" fmla="*/ 0 h 158"/>
                  <a:gd name="T12" fmla="*/ 0 w 164"/>
                  <a:gd name="T13" fmla="*/ 85 h 158"/>
                </a:gdLst>
                <a:ahLst/>
                <a:cxnLst>
                  <a:cxn ang="0">
                    <a:pos x="T0" y="T1"/>
                  </a:cxn>
                  <a:cxn ang="0">
                    <a:pos x="T2" y="T3"/>
                  </a:cxn>
                  <a:cxn ang="0">
                    <a:pos x="T4" y="T5"/>
                  </a:cxn>
                  <a:cxn ang="0">
                    <a:pos x="T6" y="T7"/>
                  </a:cxn>
                  <a:cxn ang="0">
                    <a:pos x="T8" y="T9"/>
                  </a:cxn>
                  <a:cxn ang="0">
                    <a:pos x="T10" y="T11"/>
                  </a:cxn>
                  <a:cxn ang="0">
                    <a:pos x="T12" y="T13"/>
                  </a:cxn>
                </a:cxnLst>
                <a:rect l="0" t="0" r="r" b="b"/>
                <a:pathLst>
                  <a:path w="164" h="158">
                    <a:moveTo>
                      <a:pt x="0" y="85"/>
                    </a:moveTo>
                    <a:cubicBezTo>
                      <a:pt x="69" y="140"/>
                      <a:pt x="69" y="140"/>
                      <a:pt x="69" y="140"/>
                    </a:cubicBezTo>
                    <a:cubicBezTo>
                      <a:pt x="92" y="158"/>
                      <a:pt x="127" y="154"/>
                      <a:pt x="145" y="131"/>
                    </a:cubicBezTo>
                    <a:cubicBezTo>
                      <a:pt x="145" y="131"/>
                      <a:pt x="145" y="131"/>
                      <a:pt x="145" y="131"/>
                    </a:cubicBezTo>
                    <a:cubicBezTo>
                      <a:pt x="164" y="107"/>
                      <a:pt x="160" y="73"/>
                      <a:pt x="137" y="54"/>
                    </a:cubicBezTo>
                    <a:cubicBezTo>
                      <a:pt x="68" y="0"/>
                      <a:pt x="68" y="0"/>
                      <a:pt x="68" y="0"/>
                    </a:cubicBezTo>
                    <a:lnTo>
                      <a:pt x="0"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fontAlgn="auto" hangingPunct="1">
                  <a:spcBef>
                    <a:spcPts val="0"/>
                  </a:spcBef>
                  <a:spcAft>
                    <a:spcPts val="0"/>
                  </a:spcAft>
                  <a:defRPr/>
                </a:pPr>
                <a:endParaRPr lang="en-US">
                  <a:latin typeface="Calibri" panose="020F0502020204030204" pitchFamily="34" charset="0"/>
                  <a:cs typeface="Calibri" panose="020F0502020204030204" pitchFamily="34" charset="0"/>
                </a:endParaRPr>
              </a:p>
            </p:txBody>
          </p:sp>
          <p:sp>
            <p:nvSpPr>
              <p:cNvPr id="47" name="Freeform 290">
                <a:extLst>
                  <a:ext uri="{FF2B5EF4-FFF2-40B4-BE49-F238E27FC236}">
                    <a16:creationId xmlns:a16="http://schemas.microsoft.com/office/drawing/2014/main" id="{538B5DAC-BEDE-754C-8068-E9F6FFDB7894}"/>
                  </a:ext>
                </a:extLst>
              </p:cNvPr>
              <p:cNvSpPr>
                <a:spLocks/>
              </p:cNvSpPr>
              <p:nvPr/>
            </p:nvSpPr>
            <p:spPr bwMode="auto">
              <a:xfrm>
                <a:off x="8070421" y="1484413"/>
                <a:ext cx="303213" cy="290512"/>
              </a:xfrm>
              <a:custGeom>
                <a:avLst/>
                <a:gdLst>
                  <a:gd name="T0" fmla="*/ 164 w 164"/>
                  <a:gd name="T1" fmla="*/ 73 h 158"/>
                  <a:gd name="T2" fmla="*/ 96 w 164"/>
                  <a:gd name="T3" fmla="*/ 18 h 158"/>
                  <a:gd name="T4" fmla="*/ 19 w 164"/>
                  <a:gd name="T5" fmla="*/ 27 h 158"/>
                  <a:gd name="T6" fmla="*/ 19 w 164"/>
                  <a:gd name="T7" fmla="*/ 27 h 158"/>
                  <a:gd name="T8" fmla="*/ 28 w 164"/>
                  <a:gd name="T9" fmla="*/ 104 h 158"/>
                  <a:gd name="T10" fmla="*/ 96 w 164"/>
                  <a:gd name="T11" fmla="*/ 158 h 158"/>
                  <a:gd name="T12" fmla="*/ 164 w 164"/>
                  <a:gd name="T13" fmla="*/ 73 h 158"/>
                </a:gdLst>
                <a:ahLst/>
                <a:cxnLst>
                  <a:cxn ang="0">
                    <a:pos x="T0" y="T1"/>
                  </a:cxn>
                  <a:cxn ang="0">
                    <a:pos x="T2" y="T3"/>
                  </a:cxn>
                  <a:cxn ang="0">
                    <a:pos x="T4" y="T5"/>
                  </a:cxn>
                  <a:cxn ang="0">
                    <a:pos x="T6" y="T7"/>
                  </a:cxn>
                  <a:cxn ang="0">
                    <a:pos x="T8" y="T9"/>
                  </a:cxn>
                  <a:cxn ang="0">
                    <a:pos x="T10" y="T11"/>
                  </a:cxn>
                  <a:cxn ang="0">
                    <a:pos x="T12" y="T13"/>
                  </a:cxn>
                </a:cxnLst>
                <a:rect l="0" t="0" r="r" b="b"/>
                <a:pathLst>
                  <a:path w="164" h="158">
                    <a:moveTo>
                      <a:pt x="164" y="73"/>
                    </a:moveTo>
                    <a:cubicBezTo>
                      <a:pt x="96" y="18"/>
                      <a:pt x="96" y="18"/>
                      <a:pt x="96" y="18"/>
                    </a:cubicBezTo>
                    <a:cubicBezTo>
                      <a:pt x="72" y="0"/>
                      <a:pt x="38" y="4"/>
                      <a:pt x="19" y="27"/>
                    </a:cubicBezTo>
                    <a:cubicBezTo>
                      <a:pt x="19" y="27"/>
                      <a:pt x="19" y="27"/>
                      <a:pt x="19" y="27"/>
                    </a:cubicBezTo>
                    <a:cubicBezTo>
                      <a:pt x="0" y="51"/>
                      <a:pt x="4" y="85"/>
                      <a:pt x="28" y="104"/>
                    </a:cubicBezTo>
                    <a:cubicBezTo>
                      <a:pt x="96" y="158"/>
                      <a:pt x="96" y="158"/>
                      <a:pt x="96" y="158"/>
                    </a:cubicBezTo>
                    <a:lnTo>
                      <a:pt x="164"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fontAlgn="auto" hangingPunct="1">
                  <a:spcBef>
                    <a:spcPts val="0"/>
                  </a:spcBef>
                  <a:spcAft>
                    <a:spcPts val="0"/>
                  </a:spcAft>
                  <a:defRPr/>
                </a:pPr>
                <a:endParaRPr lang="en-US">
                  <a:latin typeface="Calibri" panose="020F0502020204030204" pitchFamily="34" charset="0"/>
                  <a:cs typeface="Calibri" panose="020F0502020204030204" pitchFamily="34" charset="0"/>
                </a:endParaRPr>
              </a:p>
            </p:txBody>
          </p:sp>
          <p:sp>
            <p:nvSpPr>
              <p:cNvPr id="48" name="Freeform 291">
                <a:extLst>
                  <a:ext uri="{FF2B5EF4-FFF2-40B4-BE49-F238E27FC236}">
                    <a16:creationId xmlns:a16="http://schemas.microsoft.com/office/drawing/2014/main" id="{8F348C64-FCEE-E942-BACB-902F527EE40F}"/>
                  </a:ext>
                </a:extLst>
              </p:cNvPr>
              <p:cNvSpPr>
                <a:spLocks noEditPoints="1"/>
              </p:cNvSpPr>
              <p:nvPr/>
            </p:nvSpPr>
            <p:spPr bwMode="auto">
              <a:xfrm>
                <a:off x="7954532" y="1449488"/>
                <a:ext cx="201614" cy="554037"/>
              </a:xfrm>
              <a:custGeom>
                <a:avLst/>
                <a:gdLst>
                  <a:gd name="T0" fmla="*/ 85 w 109"/>
                  <a:gd name="T1" fmla="*/ 130 h 301"/>
                  <a:gd name="T2" fmla="*/ 61 w 109"/>
                  <a:gd name="T3" fmla="*/ 87 h 301"/>
                  <a:gd name="T4" fmla="*/ 75 w 109"/>
                  <a:gd name="T5" fmla="*/ 40 h 301"/>
                  <a:gd name="T6" fmla="*/ 98 w 109"/>
                  <a:gd name="T7" fmla="*/ 22 h 301"/>
                  <a:gd name="T8" fmla="*/ 55 w 109"/>
                  <a:gd name="T9" fmla="*/ 0 h 301"/>
                  <a:gd name="T10" fmla="*/ 55 w 109"/>
                  <a:gd name="T11" fmla="*/ 0 h 301"/>
                  <a:gd name="T12" fmla="*/ 0 w 109"/>
                  <a:gd name="T13" fmla="*/ 55 h 301"/>
                  <a:gd name="T14" fmla="*/ 0 w 109"/>
                  <a:gd name="T15" fmla="*/ 246 h 301"/>
                  <a:gd name="T16" fmla="*/ 55 w 109"/>
                  <a:gd name="T17" fmla="*/ 301 h 301"/>
                  <a:gd name="T18" fmla="*/ 55 w 109"/>
                  <a:gd name="T19" fmla="*/ 301 h 301"/>
                  <a:gd name="T20" fmla="*/ 109 w 109"/>
                  <a:gd name="T21" fmla="*/ 246 h 301"/>
                  <a:gd name="T22" fmla="*/ 109 w 109"/>
                  <a:gd name="T23" fmla="*/ 150 h 301"/>
                  <a:gd name="T24" fmla="*/ 85 w 109"/>
                  <a:gd name="T25" fmla="*/ 130 h 301"/>
                  <a:gd name="T26" fmla="*/ 91 w 109"/>
                  <a:gd name="T27" fmla="*/ 243 h 301"/>
                  <a:gd name="T28" fmla="*/ 55 w 109"/>
                  <a:gd name="T29" fmla="*/ 279 h 301"/>
                  <a:gd name="T30" fmla="*/ 55 w 109"/>
                  <a:gd name="T31" fmla="*/ 279 h 301"/>
                  <a:gd name="T32" fmla="*/ 19 w 109"/>
                  <a:gd name="T33" fmla="*/ 243 h 301"/>
                  <a:gd name="T34" fmla="*/ 19 w 109"/>
                  <a:gd name="T35" fmla="*/ 150 h 301"/>
                  <a:gd name="T36" fmla="*/ 91 w 109"/>
                  <a:gd name="T37" fmla="*/ 150 h 301"/>
                  <a:gd name="T38" fmla="*/ 91 w 109"/>
                  <a:gd name="T39" fmla="*/ 243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301">
                    <a:moveTo>
                      <a:pt x="85" y="130"/>
                    </a:moveTo>
                    <a:cubicBezTo>
                      <a:pt x="72" y="120"/>
                      <a:pt x="63" y="104"/>
                      <a:pt x="61" y="87"/>
                    </a:cubicBezTo>
                    <a:cubicBezTo>
                      <a:pt x="59" y="70"/>
                      <a:pt x="64" y="53"/>
                      <a:pt x="75" y="40"/>
                    </a:cubicBezTo>
                    <a:cubicBezTo>
                      <a:pt x="81" y="32"/>
                      <a:pt x="89" y="26"/>
                      <a:pt x="98" y="22"/>
                    </a:cubicBezTo>
                    <a:cubicBezTo>
                      <a:pt x="88" y="9"/>
                      <a:pt x="73" y="0"/>
                      <a:pt x="55" y="0"/>
                    </a:cubicBezTo>
                    <a:cubicBezTo>
                      <a:pt x="55" y="0"/>
                      <a:pt x="55" y="0"/>
                      <a:pt x="55" y="0"/>
                    </a:cubicBezTo>
                    <a:cubicBezTo>
                      <a:pt x="25" y="0"/>
                      <a:pt x="0" y="25"/>
                      <a:pt x="0" y="55"/>
                    </a:cubicBezTo>
                    <a:cubicBezTo>
                      <a:pt x="0" y="246"/>
                      <a:pt x="0" y="246"/>
                      <a:pt x="0" y="246"/>
                    </a:cubicBezTo>
                    <a:cubicBezTo>
                      <a:pt x="0" y="276"/>
                      <a:pt x="25" y="301"/>
                      <a:pt x="55" y="301"/>
                    </a:cubicBezTo>
                    <a:cubicBezTo>
                      <a:pt x="55" y="301"/>
                      <a:pt x="55" y="301"/>
                      <a:pt x="55" y="301"/>
                    </a:cubicBezTo>
                    <a:cubicBezTo>
                      <a:pt x="85" y="301"/>
                      <a:pt x="109" y="276"/>
                      <a:pt x="109" y="246"/>
                    </a:cubicBezTo>
                    <a:cubicBezTo>
                      <a:pt x="109" y="150"/>
                      <a:pt x="109" y="150"/>
                      <a:pt x="109" y="150"/>
                    </a:cubicBezTo>
                    <a:lnTo>
                      <a:pt x="85" y="130"/>
                    </a:lnTo>
                    <a:close/>
                    <a:moveTo>
                      <a:pt x="91" y="243"/>
                    </a:moveTo>
                    <a:cubicBezTo>
                      <a:pt x="91" y="263"/>
                      <a:pt x="75" y="279"/>
                      <a:pt x="55" y="279"/>
                    </a:cubicBezTo>
                    <a:cubicBezTo>
                      <a:pt x="55" y="279"/>
                      <a:pt x="55" y="279"/>
                      <a:pt x="55" y="279"/>
                    </a:cubicBezTo>
                    <a:cubicBezTo>
                      <a:pt x="35" y="279"/>
                      <a:pt x="19" y="263"/>
                      <a:pt x="19" y="243"/>
                    </a:cubicBezTo>
                    <a:cubicBezTo>
                      <a:pt x="19" y="150"/>
                      <a:pt x="19" y="150"/>
                      <a:pt x="19" y="150"/>
                    </a:cubicBezTo>
                    <a:cubicBezTo>
                      <a:pt x="91" y="150"/>
                      <a:pt x="91" y="150"/>
                      <a:pt x="91" y="150"/>
                    </a:cubicBezTo>
                    <a:lnTo>
                      <a:pt x="91"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fontAlgn="auto" hangingPunct="1">
                  <a:spcBef>
                    <a:spcPts val="0"/>
                  </a:spcBef>
                  <a:spcAft>
                    <a:spcPts val="0"/>
                  </a:spcAft>
                  <a:defRPr/>
                </a:pPr>
                <a:endParaRPr lang="en-US">
                  <a:latin typeface="Calibri" panose="020F0502020204030204" pitchFamily="34" charset="0"/>
                  <a:cs typeface="Calibri" panose="020F0502020204030204" pitchFamily="34" charset="0"/>
                </a:endParaRPr>
              </a:p>
            </p:txBody>
          </p:sp>
        </p:grpSp>
      </p:grpSp>
      <p:grpSp>
        <p:nvGrpSpPr>
          <p:cNvPr id="62" name="Grupo 61">
            <a:extLst>
              <a:ext uri="{FF2B5EF4-FFF2-40B4-BE49-F238E27FC236}">
                <a16:creationId xmlns:a16="http://schemas.microsoft.com/office/drawing/2014/main" id="{AAF7EA41-1493-F44F-9BE8-7AC2E3AE1705}"/>
              </a:ext>
            </a:extLst>
          </p:cNvPr>
          <p:cNvGrpSpPr/>
          <p:nvPr/>
        </p:nvGrpSpPr>
        <p:grpSpPr>
          <a:xfrm>
            <a:off x="2208654" y="1479238"/>
            <a:ext cx="4718237" cy="3547940"/>
            <a:chOff x="2208655" y="1150894"/>
            <a:chExt cx="4718237" cy="3547940"/>
          </a:xfrm>
        </p:grpSpPr>
        <p:sp>
          <p:nvSpPr>
            <p:cNvPr id="61" name="Rectángulo 60">
              <a:extLst>
                <a:ext uri="{FF2B5EF4-FFF2-40B4-BE49-F238E27FC236}">
                  <a16:creationId xmlns:a16="http://schemas.microsoft.com/office/drawing/2014/main" id="{DB53AADB-66C5-284A-9170-89C6799F140D}"/>
                </a:ext>
              </a:extLst>
            </p:cNvPr>
            <p:cNvSpPr/>
            <p:nvPr/>
          </p:nvSpPr>
          <p:spPr>
            <a:xfrm>
              <a:off x="2208655" y="1150894"/>
              <a:ext cx="4718237" cy="35479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9" name="Imagen 58">
              <a:extLst>
                <a:ext uri="{FF2B5EF4-FFF2-40B4-BE49-F238E27FC236}">
                  <a16:creationId xmlns:a16="http://schemas.microsoft.com/office/drawing/2014/main" id="{9F15C5F4-FA3E-EA4D-9391-2FB108EC53E6}"/>
                </a:ext>
              </a:extLst>
            </p:cNvPr>
            <p:cNvPicPr>
              <a:picLocks noChangeAspect="1"/>
            </p:cNvPicPr>
            <p:nvPr/>
          </p:nvPicPr>
          <p:blipFill rotWithShape="1">
            <a:blip r:embed="rId3"/>
            <a:srcRect/>
            <a:stretch/>
          </p:blipFill>
          <p:spPr>
            <a:xfrm>
              <a:off x="2582926" y="1467493"/>
              <a:ext cx="3970872" cy="2887282"/>
            </a:xfrm>
            <a:prstGeom prst="rect">
              <a:avLst/>
            </a:prstGeom>
          </p:spPr>
        </p:pic>
      </p:grpSp>
      <p:pic>
        <p:nvPicPr>
          <p:cNvPr id="60" name="Imagen 59">
            <a:extLst>
              <a:ext uri="{FF2B5EF4-FFF2-40B4-BE49-F238E27FC236}">
                <a16:creationId xmlns:a16="http://schemas.microsoft.com/office/drawing/2014/main" id="{DB79C906-90A1-7C43-9B36-100B30583E16}"/>
              </a:ext>
            </a:extLst>
          </p:cNvPr>
          <p:cNvPicPr>
            <a:picLocks noChangeAspect="1"/>
          </p:cNvPicPr>
          <p:nvPr/>
        </p:nvPicPr>
        <p:blipFill>
          <a:blip r:embed="rId4"/>
          <a:stretch>
            <a:fillRect/>
          </a:stretch>
        </p:blipFill>
        <p:spPr>
          <a:xfrm>
            <a:off x="2582925" y="162974"/>
            <a:ext cx="4243771" cy="1288390"/>
          </a:xfrm>
          <a:prstGeom prst="rect">
            <a:avLst/>
          </a:prstGeom>
        </p:spPr>
      </p:pic>
      <p:sp>
        <p:nvSpPr>
          <p:cNvPr id="58" name="Rectángulo 57">
            <a:extLst>
              <a:ext uri="{FF2B5EF4-FFF2-40B4-BE49-F238E27FC236}">
                <a16:creationId xmlns:a16="http://schemas.microsoft.com/office/drawing/2014/main" id="{6C47E3A9-6000-1C46-B945-FA69A8A09361}"/>
              </a:ext>
            </a:extLst>
          </p:cNvPr>
          <p:cNvSpPr/>
          <p:nvPr/>
        </p:nvSpPr>
        <p:spPr>
          <a:xfrm>
            <a:off x="4267797" y="6608472"/>
            <a:ext cx="4572000" cy="253916"/>
          </a:xfrm>
          <a:prstGeom prst="rect">
            <a:avLst/>
          </a:prstGeom>
        </p:spPr>
        <p:txBody>
          <a:bodyPr>
            <a:spAutoFit/>
          </a:bodyPr>
          <a:lstStyle/>
          <a:p>
            <a:pPr algn="ctr"/>
            <a:r>
              <a:rPr lang="es-MX" sz="1050" dirty="0">
                <a:solidFill>
                  <a:schemeClr val="bg1">
                    <a:lumMod val="50000"/>
                  </a:schemeClr>
                </a:solidFill>
                <a:latin typeface="Calibri" panose="020F0502020204030204" pitchFamily="34" charset="0"/>
                <a:cs typeface="Calibri" panose="020F0502020204030204" pitchFamily="34" charset="0"/>
              </a:rPr>
              <a:t>salud pública de méxico / vol. 61, no. 3, mayo-junio de 2019 </a:t>
            </a:r>
            <a:endParaRPr lang="es-MX" sz="1050" dirty="0">
              <a:solidFill>
                <a:schemeClr val="bg1">
                  <a:lumMod val="50000"/>
                </a:schemeClr>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404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139C8D6B-B80A-4FCE-8658-04F9415802D6}"/>
              </a:ext>
            </a:extLst>
          </p:cNvPr>
          <p:cNvGrpSpPr/>
          <p:nvPr/>
        </p:nvGrpSpPr>
        <p:grpSpPr>
          <a:xfrm>
            <a:off x="2731253" y="873813"/>
            <a:ext cx="3616559" cy="466280"/>
            <a:chOff x="3684960" y="910411"/>
            <a:chExt cx="4822080" cy="621708"/>
          </a:xfrm>
        </p:grpSpPr>
        <p:sp>
          <p:nvSpPr>
            <p:cNvPr id="37" name="TextBox 36">
              <a:extLst>
                <a:ext uri="{FF2B5EF4-FFF2-40B4-BE49-F238E27FC236}">
                  <a16:creationId xmlns:a16="http://schemas.microsoft.com/office/drawing/2014/main" id="{EA1BC70A-F4DE-4D1F-A62B-DFC6DA7F1716}"/>
                </a:ext>
              </a:extLst>
            </p:cNvPr>
            <p:cNvSpPr txBox="1"/>
            <p:nvPr/>
          </p:nvSpPr>
          <p:spPr>
            <a:xfrm>
              <a:off x="3684960" y="910411"/>
              <a:ext cx="4822080" cy="621708"/>
            </a:xfrm>
            <a:prstGeom prst="rect">
              <a:avLst/>
            </a:prstGeom>
            <a:noFill/>
          </p:spPr>
          <p:txBody>
            <a:bodyPr wrap="square" rtlCol="0">
              <a:spAutoFit/>
            </a:bodyPr>
            <a:lstStyle/>
            <a:p>
              <a:pPr algn="ctr">
                <a:lnSpc>
                  <a:spcPct val="90000"/>
                </a:lnSpc>
              </a:pPr>
              <a:r>
                <a:rPr lang="en-US" sz="2700" spc="23" dirty="0" err="1">
                  <a:latin typeface="+mj-lt"/>
                </a:rPr>
                <a:t>Puntos</a:t>
              </a:r>
              <a:r>
                <a:rPr lang="en-US" sz="2700" spc="23" dirty="0">
                  <a:latin typeface="+mj-lt"/>
                </a:rPr>
                <a:t> clave</a:t>
              </a:r>
            </a:p>
          </p:txBody>
        </p:sp>
        <p:cxnSp>
          <p:nvCxnSpPr>
            <p:cNvPr id="39" name="Straight Connector 38">
              <a:extLst>
                <a:ext uri="{FF2B5EF4-FFF2-40B4-BE49-F238E27FC236}">
                  <a16:creationId xmlns:a16="http://schemas.microsoft.com/office/drawing/2014/main" id="{1EF1227B-65ED-489A-A889-DA37A9241F92}"/>
                </a:ext>
              </a:extLst>
            </p:cNvPr>
            <p:cNvCxnSpPr>
              <a:cxnSpLocks/>
            </p:cNvCxnSpPr>
            <p:nvPr/>
          </p:nvCxnSpPr>
          <p:spPr>
            <a:xfrm>
              <a:off x="5757208" y="1518645"/>
              <a:ext cx="67758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228017CB-439C-4B45-AD6E-7C3483611C7F}"/>
              </a:ext>
            </a:extLst>
          </p:cNvPr>
          <p:cNvGrpSpPr/>
          <p:nvPr/>
        </p:nvGrpSpPr>
        <p:grpSpPr>
          <a:xfrm>
            <a:off x="216153" y="1676401"/>
            <a:ext cx="2686725" cy="3849882"/>
            <a:chOff x="1829393" y="2206624"/>
            <a:chExt cx="2467185" cy="3321212"/>
          </a:xfrm>
          <a:solidFill>
            <a:srgbClr val="002060"/>
          </a:solidFill>
        </p:grpSpPr>
        <p:grpSp>
          <p:nvGrpSpPr>
            <p:cNvPr id="10" name="Group 9">
              <a:extLst>
                <a:ext uri="{FF2B5EF4-FFF2-40B4-BE49-F238E27FC236}">
                  <a16:creationId xmlns:a16="http://schemas.microsoft.com/office/drawing/2014/main" id="{511F8E94-6966-4862-8E66-A1D4AA3F426A}"/>
                </a:ext>
              </a:extLst>
            </p:cNvPr>
            <p:cNvGrpSpPr/>
            <p:nvPr/>
          </p:nvGrpSpPr>
          <p:grpSpPr>
            <a:xfrm>
              <a:off x="1829393" y="2206624"/>
              <a:ext cx="2467185" cy="3321212"/>
              <a:chOff x="5189538" y="2208213"/>
              <a:chExt cx="1816100" cy="2444751"/>
            </a:xfrm>
            <a:grpFill/>
          </p:grpSpPr>
          <p:sp>
            <p:nvSpPr>
              <p:cNvPr id="5" name="Freeform 5">
                <a:extLst>
                  <a:ext uri="{FF2B5EF4-FFF2-40B4-BE49-F238E27FC236}">
                    <a16:creationId xmlns:a16="http://schemas.microsoft.com/office/drawing/2014/main" id="{EDB80B8B-ABC0-463A-99DB-5BDBD85FB639}"/>
                  </a:ext>
                </a:extLst>
              </p:cNvPr>
              <p:cNvSpPr>
                <a:spLocks/>
              </p:cNvSpPr>
              <p:nvPr/>
            </p:nvSpPr>
            <p:spPr bwMode="auto">
              <a:xfrm>
                <a:off x="5189538" y="2486026"/>
                <a:ext cx="1816100" cy="1863725"/>
              </a:xfrm>
              <a:custGeom>
                <a:avLst/>
                <a:gdLst>
                  <a:gd name="T0" fmla="*/ 548 w 548"/>
                  <a:gd name="T1" fmla="*/ 17 h 564"/>
                  <a:gd name="T2" fmla="*/ 528 w 548"/>
                  <a:gd name="T3" fmla="*/ 0 h 564"/>
                  <a:gd name="T4" fmla="*/ 365 w 548"/>
                  <a:gd name="T5" fmla="*/ 0 h 564"/>
                  <a:gd name="T6" fmla="*/ 365 w 548"/>
                  <a:gd name="T7" fmla="*/ 0 h 564"/>
                  <a:gd name="T8" fmla="*/ 365 w 548"/>
                  <a:gd name="T9" fmla="*/ 6 h 564"/>
                  <a:gd name="T10" fmla="*/ 274 w 548"/>
                  <a:gd name="T11" fmla="*/ 84 h 564"/>
                  <a:gd name="T12" fmla="*/ 183 w 548"/>
                  <a:gd name="T13" fmla="*/ 6 h 564"/>
                  <a:gd name="T14" fmla="*/ 183 w 548"/>
                  <a:gd name="T15" fmla="*/ 0 h 564"/>
                  <a:gd name="T16" fmla="*/ 183 w 548"/>
                  <a:gd name="T17" fmla="*/ 0 h 564"/>
                  <a:gd name="T18" fmla="*/ 20 w 548"/>
                  <a:gd name="T19" fmla="*/ 0 h 564"/>
                  <a:gd name="T20" fmla="*/ 0 w 548"/>
                  <a:gd name="T21" fmla="*/ 17 h 564"/>
                  <a:gd name="T22" fmla="*/ 0 w 548"/>
                  <a:gd name="T23" fmla="*/ 564 h 564"/>
                  <a:gd name="T24" fmla="*/ 548 w 548"/>
                  <a:gd name="T25" fmla="*/ 564 h 564"/>
                  <a:gd name="T26" fmla="*/ 548 w 548"/>
                  <a:gd name="T27" fmla="*/ 1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8" h="564">
                    <a:moveTo>
                      <a:pt x="548" y="17"/>
                    </a:moveTo>
                    <a:cubicBezTo>
                      <a:pt x="548" y="8"/>
                      <a:pt x="539" y="0"/>
                      <a:pt x="528" y="0"/>
                    </a:cubicBezTo>
                    <a:cubicBezTo>
                      <a:pt x="365" y="0"/>
                      <a:pt x="365" y="0"/>
                      <a:pt x="365" y="0"/>
                    </a:cubicBezTo>
                    <a:cubicBezTo>
                      <a:pt x="365" y="0"/>
                      <a:pt x="365" y="0"/>
                      <a:pt x="365" y="0"/>
                    </a:cubicBezTo>
                    <a:cubicBezTo>
                      <a:pt x="365" y="2"/>
                      <a:pt x="365" y="4"/>
                      <a:pt x="365" y="6"/>
                    </a:cubicBezTo>
                    <a:cubicBezTo>
                      <a:pt x="365" y="49"/>
                      <a:pt x="324" y="84"/>
                      <a:pt x="274" y="84"/>
                    </a:cubicBezTo>
                    <a:cubicBezTo>
                      <a:pt x="224" y="84"/>
                      <a:pt x="183" y="49"/>
                      <a:pt x="183" y="6"/>
                    </a:cubicBezTo>
                    <a:cubicBezTo>
                      <a:pt x="183" y="4"/>
                      <a:pt x="183" y="2"/>
                      <a:pt x="183" y="0"/>
                    </a:cubicBezTo>
                    <a:cubicBezTo>
                      <a:pt x="183" y="0"/>
                      <a:pt x="183" y="0"/>
                      <a:pt x="183" y="0"/>
                    </a:cubicBezTo>
                    <a:cubicBezTo>
                      <a:pt x="20" y="0"/>
                      <a:pt x="20" y="0"/>
                      <a:pt x="20" y="0"/>
                    </a:cubicBezTo>
                    <a:cubicBezTo>
                      <a:pt x="9" y="0"/>
                      <a:pt x="0" y="8"/>
                      <a:pt x="0" y="17"/>
                    </a:cubicBezTo>
                    <a:cubicBezTo>
                      <a:pt x="0" y="564"/>
                      <a:pt x="0" y="564"/>
                      <a:pt x="0" y="564"/>
                    </a:cubicBezTo>
                    <a:cubicBezTo>
                      <a:pt x="548" y="564"/>
                      <a:pt x="548" y="564"/>
                      <a:pt x="548" y="564"/>
                    </a:cubicBezTo>
                    <a:lnTo>
                      <a:pt x="548"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 name="Freeform 6">
                <a:extLst>
                  <a:ext uri="{FF2B5EF4-FFF2-40B4-BE49-F238E27FC236}">
                    <a16:creationId xmlns:a16="http://schemas.microsoft.com/office/drawing/2014/main" id="{B716FB39-7228-47D0-A228-A9CCA51B7B17}"/>
                  </a:ext>
                </a:extLst>
              </p:cNvPr>
              <p:cNvSpPr>
                <a:spLocks/>
              </p:cNvSpPr>
              <p:nvPr/>
            </p:nvSpPr>
            <p:spPr bwMode="auto">
              <a:xfrm>
                <a:off x="5795963" y="2486026"/>
                <a:ext cx="603250" cy="323850"/>
              </a:xfrm>
              <a:custGeom>
                <a:avLst/>
                <a:gdLst>
                  <a:gd name="T0" fmla="*/ 0 w 182"/>
                  <a:gd name="T1" fmla="*/ 7 h 98"/>
                  <a:gd name="T2" fmla="*/ 91 w 182"/>
                  <a:gd name="T3" fmla="*/ 98 h 98"/>
                  <a:gd name="T4" fmla="*/ 182 w 182"/>
                  <a:gd name="T5" fmla="*/ 7 h 98"/>
                  <a:gd name="T6" fmla="*/ 182 w 182"/>
                  <a:gd name="T7" fmla="*/ 0 h 98"/>
                  <a:gd name="T8" fmla="*/ 182 w 182"/>
                  <a:gd name="T9" fmla="*/ 0 h 98"/>
                  <a:gd name="T10" fmla="*/ 153 w 182"/>
                  <a:gd name="T11" fmla="*/ 0 h 98"/>
                  <a:gd name="T12" fmla="*/ 153 w 182"/>
                  <a:gd name="T13" fmla="*/ 0 h 98"/>
                  <a:gd name="T14" fmla="*/ 153 w 182"/>
                  <a:gd name="T15" fmla="*/ 0 h 98"/>
                  <a:gd name="T16" fmla="*/ 153 w 182"/>
                  <a:gd name="T17" fmla="*/ 7 h 98"/>
                  <a:gd name="T18" fmla="*/ 91 w 182"/>
                  <a:gd name="T19" fmla="*/ 69 h 98"/>
                  <a:gd name="T20" fmla="*/ 29 w 182"/>
                  <a:gd name="T21" fmla="*/ 7 h 98"/>
                  <a:gd name="T22" fmla="*/ 29 w 182"/>
                  <a:gd name="T23" fmla="*/ 0 h 98"/>
                  <a:gd name="T24" fmla="*/ 29 w 182"/>
                  <a:gd name="T25" fmla="*/ 0 h 98"/>
                  <a:gd name="T26" fmla="*/ 0 w 182"/>
                  <a:gd name="T27" fmla="*/ 0 h 98"/>
                  <a:gd name="T28" fmla="*/ 0 w 182"/>
                  <a:gd name="T29" fmla="*/ 0 h 98"/>
                  <a:gd name="T30" fmla="*/ 0 w 182"/>
                  <a:gd name="T31" fmla="*/ 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2" h="98">
                    <a:moveTo>
                      <a:pt x="0" y="7"/>
                    </a:moveTo>
                    <a:cubicBezTo>
                      <a:pt x="0" y="57"/>
                      <a:pt x="41" y="98"/>
                      <a:pt x="91" y="98"/>
                    </a:cubicBezTo>
                    <a:cubicBezTo>
                      <a:pt x="141" y="98"/>
                      <a:pt x="182" y="57"/>
                      <a:pt x="182" y="7"/>
                    </a:cubicBezTo>
                    <a:cubicBezTo>
                      <a:pt x="182" y="5"/>
                      <a:pt x="182" y="2"/>
                      <a:pt x="182" y="0"/>
                    </a:cubicBezTo>
                    <a:cubicBezTo>
                      <a:pt x="182" y="0"/>
                      <a:pt x="182" y="0"/>
                      <a:pt x="182" y="0"/>
                    </a:cubicBezTo>
                    <a:cubicBezTo>
                      <a:pt x="153" y="0"/>
                      <a:pt x="153" y="0"/>
                      <a:pt x="153" y="0"/>
                    </a:cubicBezTo>
                    <a:cubicBezTo>
                      <a:pt x="153" y="0"/>
                      <a:pt x="153" y="0"/>
                      <a:pt x="153" y="0"/>
                    </a:cubicBezTo>
                    <a:cubicBezTo>
                      <a:pt x="153" y="0"/>
                      <a:pt x="153" y="0"/>
                      <a:pt x="153" y="0"/>
                    </a:cubicBezTo>
                    <a:cubicBezTo>
                      <a:pt x="153" y="2"/>
                      <a:pt x="153" y="5"/>
                      <a:pt x="153" y="7"/>
                    </a:cubicBezTo>
                    <a:cubicBezTo>
                      <a:pt x="153" y="41"/>
                      <a:pt x="125" y="69"/>
                      <a:pt x="91" y="69"/>
                    </a:cubicBezTo>
                    <a:cubicBezTo>
                      <a:pt x="57" y="69"/>
                      <a:pt x="29" y="41"/>
                      <a:pt x="29" y="7"/>
                    </a:cubicBezTo>
                    <a:cubicBezTo>
                      <a:pt x="29" y="5"/>
                      <a:pt x="29" y="2"/>
                      <a:pt x="29" y="0"/>
                    </a:cubicBezTo>
                    <a:cubicBezTo>
                      <a:pt x="29" y="0"/>
                      <a:pt x="29" y="0"/>
                      <a:pt x="29" y="0"/>
                    </a:cubicBezTo>
                    <a:cubicBezTo>
                      <a:pt x="0" y="0"/>
                      <a:pt x="0" y="0"/>
                      <a:pt x="0" y="0"/>
                    </a:cubicBezTo>
                    <a:cubicBezTo>
                      <a:pt x="0" y="0"/>
                      <a:pt x="0" y="0"/>
                      <a:pt x="0" y="0"/>
                    </a:cubicBezTo>
                    <a:cubicBezTo>
                      <a:pt x="0" y="2"/>
                      <a:pt x="0" y="5"/>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 name="Rectangle 7">
                <a:extLst>
                  <a:ext uri="{FF2B5EF4-FFF2-40B4-BE49-F238E27FC236}">
                    <a16:creationId xmlns:a16="http://schemas.microsoft.com/office/drawing/2014/main" id="{BE545239-7ECF-4F5D-98B7-4318185A9FBC}"/>
                  </a:ext>
                </a:extLst>
              </p:cNvPr>
              <p:cNvSpPr>
                <a:spLocks noChangeArrowheads="1"/>
              </p:cNvSpPr>
              <p:nvPr/>
            </p:nvSpPr>
            <p:spPr bwMode="auto">
              <a:xfrm>
                <a:off x="6097588" y="2486026"/>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 name="Freeform 8">
                <a:extLst>
                  <a:ext uri="{FF2B5EF4-FFF2-40B4-BE49-F238E27FC236}">
                    <a16:creationId xmlns:a16="http://schemas.microsoft.com/office/drawing/2014/main" id="{ACBF71E7-FFA4-43BC-83CD-88600A7D08D5}"/>
                  </a:ext>
                </a:extLst>
              </p:cNvPr>
              <p:cNvSpPr>
                <a:spLocks/>
              </p:cNvSpPr>
              <p:nvPr/>
            </p:nvSpPr>
            <p:spPr bwMode="auto">
              <a:xfrm>
                <a:off x="5795963" y="2208213"/>
                <a:ext cx="603250" cy="277813"/>
              </a:xfrm>
              <a:custGeom>
                <a:avLst/>
                <a:gdLst>
                  <a:gd name="T0" fmla="*/ 91 w 182"/>
                  <a:gd name="T1" fmla="*/ 28 h 84"/>
                  <a:gd name="T2" fmla="*/ 91 w 182"/>
                  <a:gd name="T3" fmla="*/ 28 h 84"/>
                  <a:gd name="T4" fmla="*/ 91 w 182"/>
                  <a:gd name="T5" fmla="*/ 28 h 84"/>
                  <a:gd name="T6" fmla="*/ 153 w 182"/>
                  <a:gd name="T7" fmla="*/ 84 h 84"/>
                  <a:gd name="T8" fmla="*/ 182 w 182"/>
                  <a:gd name="T9" fmla="*/ 84 h 84"/>
                  <a:gd name="T10" fmla="*/ 91 w 182"/>
                  <a:gd name="T11" fmla="*/ 0 h 84"/>
                  <a:gd name="T12" fmla="*/ 0 w 182"/>
                  <a:gd name="T13" fmla="*/ 84 h 84"/>
                  <a:gd name="T14" fmla="*/ 29 w 182"/>
                  <a:gd name="T15" fmla="*/ 84 h 84"/>
                  <a:gd name="T16" fmla="*/ 91 w 182"/>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84">
                    <a:moveTo>
                      <a:pt x="91" y="28"/>
                    </a:moveTo>
                    <a:cubicBezTo>
                      <a:pt x="91" y="28"/>
                      <a:pt x="91" y="28"/>
                      <a:pt x="91" y="28"/>
                    </a:cubicBezTo>
                    <a:cubicBezTo>
                      <a:pt x="91" y="28"/>
                      <a:pt x="91" y="28"/>
                      <a:pt x="91" y="28"/>
                    </a:cubicBezTo>
                    <a:cubicBezTo>
                      <a:pt x="123" y="28"/>
                      <a:pt x="150" y="53"/>
                      <a:pt x="153" y="84"/>
                    </a:cubicBezTo>
                    <a:cubicBezTo>
                      <a:pt x="182" y="84"/>
                      <a:pt x="182" y="84"/>
                      <a:pt x="182" y="84"/>
                    </a:cubicBezTo>
                    <a:cubicBezTo>
                      <a:pt x="178" y="37"/>
                      <a:pt x="139" y="0"/>
                      <a:pt x="91" y="0"/>
                    </a:cubicBezTo>
                    <a:cubicBezTo>
                      <a:pt x="43" y="0"/>
                      <a:pt x="4" y="37"/>
                      <a:pt x="0" y="84"/>
                    </a:cubicBezTo>
                    <a:cubicBezTo>
                      <a:pt x="29" y="84"/>
                      <a:pt x="29" y="84"/>
                      <a:pt x="29" y="84"/>
                    </a:cubicBezTo>
                    <a:cubicBezTo>
                      <a:pt x="32" y="53"/>
                      <a:pt x="59" y="28"/>
                      <a:pt x="91"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 name="Freeform 9">
                <a:extLst>
                  <a:ext uri="{FF2B5EF4-FFF2-40B4-BE49-F238E27FC236}">
                    <a16:creationId xmlns:a16="http://schemas.microsoft.com/office/drawing/2014/main" id="{CE2A11CD-EB7D-4F6F-BC77-0F324B77719C}"/>
                  </a:ext>
                </a:extLst>
              </p:cNvPr>
              <p:cNvSpPr>
                <a:spLocks/>
              </p:cNvSpPr>
              <p:nvPr/>
            </p:nvSpPr>
            <p:spPr bwMode="auto">
              <a:xfrm>
                <a:off x="5189538" y="4349751"/>
                <a:ext cx="1816100" cy="303213"/>
              </a:xfrm>
              <a:custGeom>
                <a:avLst/>
                <a:gdLst>
                  <a:gd name="T0" fmla="*/ 0 w 548"/>
                  <a:gd name="T1" fmla="*/ 0 h 92"/>
                  <a:gd name="T2" fmla="*/ 0 w 548"/>
                  <a:gd name="T3" fmla="*/ 23 h 92"/>
                  <a:gd name="T4" fmla="*/ 20 w 548"/>
                  <a:gd name="T5" fmla="*/ 40 h 92"/>
                  <a:gd name="T6" fmla="*/ 212 w 548"/>
                  <a:gd name="T7" fmla="*/ 40 h 92"/>
                  <a:gd name="T8" fmla="*/ 274 w 548"/>
                  <a:gd name="T9" fmla="*/ 92 h 92"/>
                  <a:gd name="T10" fmla="*/ 336 w 548"/>
                  <a:gd name="T11" fmla="*/ 40 h 92"/>
                  <a:gd name="T12" fmla="*/ 528 w 548"/>
                  <a:gd name="T13" fmla="*/ 40 h 92"/>
                  <a:gd name="T14" fmla="*/ 548 w 548"/>
                  <a:gd name="T15" fmla="*/ 23 h 92"/>
                  <a:gd name="T16" fmla="*/ 548 w 548"/>
                  <a:gd name="T17" fmla="*/ 0 h 92"/>
                  <a:gd name="T18" fmla="*/ 0 w 548"/>
                  <a:gd name="T1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92">
                    <a:moveTo>
                      <a:pt x="0" y="0"/>
                    </a:moveTo>
                    <a:cubicBezTo>
                      <a:pt x="0" y="23"/>
                      <a:pt x="0" y="23"/>
                      <a:pt x="0" y="23"/>
                    </a:cubicBezTo>
                    <a:cubicBezTo>
                      <a:pt x="0" y="33"/>
                      <a:pt x="9" y="40"/>
                      <a:pt x="20" y="40"/>
                    </a:cubicBezTo>
                    <a:cubicBezTo>
                      <a:pt x="212" y="40"/>
                      <a:pt x="212" y="40"/>
                      <a:pt x="212" y="40"/>
                    </a:cubicBezTo>
                    <a:cubicBezTo>
                      <a:pt x="274" y="92"/>
                      <a:pt x="274" y="92"/>
                      <a:pt x="274" y="92"/>
                    </a:cubicBezTo>
                    <a:cubicBezTo>
                      <a:pt x="336" y="40"/>
                      <a:pt x="336" y="40"/>
                      <a:pt x="336" y="40"/>
                    </a:cubicBezTo>
                    <a:cubicBezTo>
                      <a:pt x="528" y="40"/>
                      <a:pt x="528" y="40"/>
                      <a:pt x="528" y="40"/>
                    </a:cubicBezTo>
                    <a:cubicBezTo>
                      <a:pt x="539" y="40"/>
                      <a:pt x="548" y="33"/>
                      <a:pt x="548" y="23"/>
                    </a:cubicBezTo>
                    <a:cubicBezTo>
                      <a:pt x="548" y="0"/>
                      <a:pt x="548" y="0"/>
                      <a:pt x="54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2" name="Rectangle 1">
              <a:extLst>
                <a:ext uri="{FF2B5EF4-FFF2-40B4-BE49-F238E27FC236}">
                  <a16:creationId xmlns:a16="http://schemas.microsoft.com/office/drawing/2014/main" id="{5A93AB81-15D8-48CA-A1D3-C31EB495F3CE}"/>
                </a:ext>
              </a:extLst>
            </p:cNvPr>
            <p:cNvSpPr/>
            <p:nvPr/>
          </p:nvSpPr>
          <p:spPr>
            <a:xfrm>
              <a:off x="1883302" y="3182440"/>
              <a:ext cx="2359366" cy="1737246"/>
            </a:xfrm>
            <a:prstGeom prst="rect">
              <a:avLst/>
            </a:prstGeom>
            <a:noFill/>
          </p:spPr>
          <p:txBody>
            <a:bodyPr wrap="square">
              <a:spAutoFit/>
            </a:bodyPr>
            <a:lstStyle/>
            <a:p>
              <a:pPr algn="ctr"/>
              <a:r>
                <a:rPr lang="es-ES" sz="1600" dirty="0">
                  <a:solidFill>
                    <a:schemeClr val="bg1"/>
                  </a:solidFill>
                </a:rPr>
                <a:t>Los resultados de análisis de costo-efectividad de detección de cáncer pulmonar con THDB es variado dependiendo de la población en donde se establezca el programa. </a:t>
              </a:r>
            </a:p>
          </p:txBody>
        </p:sp>
      </p:grpSp>
      <p:grpSp>
        <p:nvGrpSpPr>
          <p:cNvPr id="45" name="Group 2">
            <a:extLst>
              <a:ext uri="{FF2B5EF4-FFF2-40B4-BE49-F238E27FC236}">
                <a16:creationId xmlns:a16="http://schemas.microsoft.com/office/drawing/2014/main" id="{E35DF55E-BDB3-EB49-8B3C-D7F8D9E01D0E}"/>
              </a:ext>
            </a:extLst>
          </p:cNvPr>
          <p:cNvGrpSpPr/>
          <p:nvPr/>
        </p:nvGrpSpPr>
        <p:grpSpPr>
          <a:xfrm>
            <a:off x="3196171" y="1676401"/>
            <a:ext cx="2686725" cy="3849882"/>
            <a:chOff x="1829393" y="2206624"/>
            <a:chExt cx="2467185" cy="3321212"/>
          </a:xfrm>
          <a:solidFill>
            <a:srgbClr val="FFC000"/>
          </a:solidFill>
        </p:grpSpPr>
        <p:grpSp>
          <p:nvGrpSpPr>
            <p:cNvPr id="46" name="Group 9">
              <a:extLst>
                <a:ext uri="{FF2B5EF4-FFF2-40B4-BE49-F238E27FC236}">
                  <a16:creationId xmlns:a16="http://schemas.microsoft.com/office/drawing/2014/main" id="{42560004-BEB6-9E4E-8A22-F1EE3FD647E1}"/>
                </a:ext>
              </a:extLst>
            </p:cNvPr>
            <p:cNvGrpSpPr/>
            <p:nvPr/>
          </p:nvGrpSpPr>
          <p:grpSpPr>
            <a:xfrm>
              <a:off x="1829393" y="2206624"/>
              <a:ext cx="2467185" cy="3321212"/>
              <a:chOff x="5189538" y="2208213"/>
              <a:chExt cx="1816100" cy="2444751"/>
            </a:xfrm>
            <a:grpFill/>
          </p:grpSpPr>
          <p:sp>
            <p:nvSpPr>
              <p:cNvPr id="48" name="Freeform 5">
                <a:extLst>
                  <a:ext uri="{FF2B5EF4-FFF2-40B4-BE49-F238E27FC236}">
                    <a16:creationId xmlns:a16="http://schemas.microsoft.com/office/drawing/2014/main" id="{4D124655-B1C0-9344-B1A9-213DEE5E738C}"/>
                  </a:ext>
                </a:extLst>
              </p:cNvPr>
              <p:cNvSpPr>
                <a:spLocks/>
              </p:cNvSpPr>
              <p:nvPr/>
            </p:nvSpPr>
            <p:spPr bwMode="auto">
              <a:xfrm>
                <a:off x="5189538" y="2486026"/>
                <a:ext cx="1816100" cy="1863725"/>
              </a:xfrm>
              <a:custGeom>
                <a:avLst/>
                <a:gdLst>
                  <a:gd name="T0" fmla="*/ 548 w 548"/>
                  <a:gd name="T1" fmla="*/ 17 h 564"/>
                  <a:gd name="T2" fmla="*/ 528 w 548"/>
                  <a:gd name="T3" fmla="*/ 0 h 564"/>
                  <a:gd name="T4" fmla="*/ 365 w 548"/>
                  <a:gd name="T5" fmla="*/ 0 h 564"/>
                  <a:gd name="T6" fmla="*/ 365 w 548"/>
                  <a:gd name="T7" fmla="*/ 0 h 564"/>
                  <a:gd name="T8" fmla="*/ 365 w 548"/>
                  <a:gd name="T9" fmla="*/ 6 h 564"/>
                  <a:gd name="T10" fmla="*/ 274 w 548"/>
                  <a:gd name="T11" fmla="*/ 84 h 564"/>
                  <a:gd name="T12" fmla="*/ 183 w 548"/>
                  <a:gd name="T13" fmla="*/ 6 h 564"/>
                  <a:gd name="T14" fmla="*/ 183 w 548"/>
                  <a:gd name="T15" fmla="*/ 0 h 564"/>
                  <a:gd name="T16" fmla="*/ 183 w 548"/>
                  <a:gd name="T17" fmla="*/ 0 h 564"/>
                  <a:gd name="T18" fmla="*/ 20 w 548"/>
                  <a:gd name="T19" fmla="*/ 0 h 564"/>
                  <a:gd name="T20" fmla="*/ 0 w 548"/>
                  <a:gd name="T21" fmla="*/ 17 h 564"/>
                  <a:gd name="T22" fmla="*/ 0 w 548"/>
                  <a:gd name="T23" fmla="*/ 564 h 564"/>
                  <a:gd name="T24" fmla="*/ 548 w 548"/>
                  <a:gd name="T25" fmla="*/ 564 h 564"/>
                  <a:gd name="T26" fmla="*/ 548 w 548"/>
                  <a:gd name="T27" fmla="*/ 1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8" h="564">
                    <a:moveTo>
                      <a:pt x="548" y="17"/>
                    </a:moveTo>
                    <a:cubicBezTo>
                      <a:pt x="548" y="8"/>
                      <a:pt x="539" y="0"/>
                      <a:pt x="528" y="0"/>
                    </a:cubicBezTo>
                    <a:cubicBezTo>
                      <a:pt x="365" y="0"/>
                      <a:pt x="365" y="0"/>
                      <a:pt x="365" y="0"/>
                    </a:cubicBezTo>
                    <a:cubicBezTo>
                      <a:pt x="365" y="0"/>
                      <a:pt x="365" y="0"/>
                      <a:pt x="365" y="0"/>
                    </a:cubicBezTo>
                    <a:cubicBezTo>
                      <a:pt x="365" y="2"/>
                      <a:pt x="365" y="4"/>
                      <a:pt x="365" y="6"/>
                    </a:cubicBezTo>
                    <a:cubicBezTo>
                      <a:pt x="365" y="49"/>
                      <a:pt x="324" y="84"/>
                      <a:pt x="274" y="84"/>
                    </a:cubicBezTo>
                    <a:cubicBezTo>
                      <a:pt x="224" y="84"/>
                      <a:pt x="183" y="49"/>
                      <a:pt x="183" y="6"/>
                    </a:cubicBezTo>
                    <a:cubicBezTo>
                      <a:pt x="183" y="4"/>
                      <a:pt x="183" y="2"/>
                      <a:pt x="183" y="0"/>
                    </a:cubicBezTo>
                    <a:cubicBezTo>
                      <a:pt x="183" y="0"/>
                      <a:pt x="183" y="0"/>
                      <a:pt x="183" y="0"/>
                    </a:cubicBezTo>
                    <a:cubicBezTo>
                      <a:pt x="20" y="0"/>
                      <a:pt x="20" y="0"/>
                      <a:pt x="20" y="0"/>
                    </a:cubicBezTo>
                    <a:cubicBezTo>
                      <a:pt x="9" y="0"/>
                      <a:pt x="0" y="8"/>
                      <a:pt x="0" y="17"/>
                    </a:cubicBezTo>
                    <a:cubicBezTo>
                      <a:pt x="0" y="564"/>
                      <a:pt x="0" y="564"/>
                      <a:pt x="0" y="564"/>
                    </a:cubicBezTo>
                    <a:cubicBezTo>
                      <a:pt x="548" y="564"/>
                      <a:pt x="548" y="564"/>
                      <a:pt x="548" y="564"/>
                    </a:cubicBezTo>
                    <a:lnTo>
                      <a:pt x="548" y="17"/>
                    </a:lnTo>
                    <a:close/>
                  </a:path>
                </a:pathLst>
              </a:custGeom>
              <a:grpFill/>
              <a:ln w="9525">
                <a:solidFill>
                  <a:srgbClr val="FFC000"/>
                </a:solid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9" name="Freeform 6">
                <a:extLst>
                  <a:ext uri="{FF2B5EF4-FFF2-40B4-BE49-F238E27FC236}">
                    <a16:creationId xmlns:a16="http://schemas.microsoft.com/office/drawing/2014/main" id="{9E404F1F-9639-4240-8E45-A4ED399A2781}"/>
                  </a:ext>
                </a:extLst>
              </p:cNvPr>
              <p:cNvSpPr>
                <a:spLocks/>
              </p:cNvSpPr>
              <p:nvPr/>
            </p:nvSpPr>
            <p:spPr bwMode="auto">
              <a:xfrm>
                <a:off x="5795963" y="2486026"/>
                <a:ext cx="603250" cy="323850"/>
              </a:xfrm>
              <a:custGeom>
                <a:avLst/>
                <a:gdLst>
                  <a:gd name="T0" fmla="*/ 0 w 182"/>
                  <a:gd name="T1" fmla="*/ 7 h 98"/>
                  <a:gd name="T2" fmla="*/ 91 w 182"/>
                  <a:gd name="T3" fmla="*/ 98 h 98"/>
                  <a:gd name="T4" fmla="*/ 182 w 182"/>
                  <a:gd name="T5" fmla="*/ 7 h 98"/>
                  <a:gd name="T6" fmla="*/ 182 w 182"/>
                  <a:gd name="T7" fmla="*/ 0 h 98"/>
                  <a:gd name="T8" fmla="*/ 182 w 182"/>
                  <a:gd name="T9" fmla="*/ 0 h 98"/>
                  <a:gd name="T10" fmla="*/ 153 w 182"/>
                  <a:gd name="T11" fmla="*/ 0 h 98"/>
                  <a:gd name="T12" fmla="*/ 153 w 182"/>
                  <a:gd name="T13" fmla="*/ 0 h 98"/>
                  <a:gd name="T14" fmla="*/ 153 w 182"/>
                  <a:gd name="T15" fmla="*/ 0 h 98"/>
                  <a:gd name="T16" fmla="*/ 153 w 182"/>
                  <a:gd name="T17" fmla="*/ 7 h 98"/>
                  <a:gd name="T18" fmla="*/ 91 w 182"/>
                  <a:gd name="T19" fmla="*/ 69 h 98"/>
                  <a:gd name="T20" fmla="*/ 29 w 182"/>
                  <a:gd name="T21" fmla="*/ 7 h 98"/>
                  <a:gd name="T22" fmla="*/ 29 w 182"/>
                  <a:gd name="T23" fmla="*/ 0 h 98"/>
                  <a:gd name="T24" fmla="*/ 29 w 182"/>
                  <a:gd name="T25" fmla="*/ 0 h 98"/>
                  <a:gd name="T26" fmla="*/ 0 w 182"/>
                  <a:gd name="T27" fmla="*/ 0 h 98"/>
                  <a:gd name="T28" fmla="*/ 0 w 182"/>
                  <a:gd name="T29" fmla="*/ 0 h 98"/>
                  <a:gd name="T30" fmla="*/ 0 w 182"/>
                  <a:gd name="T31" fmla="*/ 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2" h="98">
                    <a:moveTo>
                      <a:pt x="0" y="7"/>
                    </a:moveTo>
                    <a:cubicBezTo>
                      <a:pt x="0" y="57"/>
                      <a:pt x="41" y="98"/>
                      <a:pt x="91" y="98"/>
                    </a:cubicBezTo>
                    <a:cubicBezTo>
                      <a:pt x="141" y="98"/>
                      <a:pt x="182" y="57"/>
                      <a:pt x="182" y="7"/>
                    </a:cubicBezTo>
                    <a:cubicBezTo>
                      <a:pt x="182" y="5"/>
                      <a:pt x="182" y="2"/>
                      <a:pt x="182" y="0"/>
                    </a:cubicBezTo>
                    <a:cubicBezTo>
                      <a:pt x="182" y="0"/>
                      <a:pt x="182" y="0"/>
                      <a:pt x="182" y="0"/>
                    </a:cubicBezTo>
                    <a:cubicBezTo>
                      <a:pt x="153" y="0"/>
                      <a:pt x="153" y="0"/>
                      <a:pt x="153" y="0"/>
                    </a:cubicBezTo>
                    <a:cubicBezTo>
                      <a:pt x="153" y="0"/>
                      <a:pt x="153" y="0"/>
                      <a:pt x="153" y="0"/>
                    </a:cubicBezTo>
                    <a:cubicBezTo>
                      <a:pt x="153" y="0"/>
                      <a:pt x="153" y="0"/>
                      <a:pt x="153" y="0"/>
                    </a:cubicBezTo>
                    <a:cubicBezTo>
                      <a:pt x="153" y="2"/>
                      <a:pt x="153" y="5"/>
                      <a:pt x="153" y="7"/>
                    </a:cubicBezTo>
                    <a:cubicBezTo>
                      <a:pt x="153" y="41"/>
                      <a:pt x="125" y="69"/>
                      <a:pt x="91" y="69"/>
                    </a:cubicBezTo>
                    <a:cubicBezTo>
                      <a:pt x="57" y="69"/>
                      <a:pt x="29" y="41"/>
                      <a:pt x="29" y="7"/>
                    </a:cubicBezTo>
                    <a:cubicBezTo>
                      <a:pt x="29" y="5"/>
                      <a:pt x="29" y="2"/>
                      <a:pt x="29" y="0"/>
                    </a:cubicBezTo>
                    <a:cubicBezTo>
                      <a:pt x="29" y="0"/>
                      <a:pt x="29" y="0"/>
                      <a:pt x="29" y="0"/>
                    </a:cubicBezTo>
                    <a:cubicBezTo>
                      <a:pt x="0" y="0"/>
                      <a:pt x="0" y="0"/>
                      <a:pt x="0" y="0"/>
                    </a:cubicBezTo>
                    <a:cubicBezTo>
                      <a:pt x="0" y="0"/>
                      <a:pt x="0" y="0"/>
                      <a:pt x="0" y="0"/>
                    </a:cubicBezTo>
                    <a:cubicBezTo>
                      <a:pt x="0" y="2"/>
                      <a:pt x="0" y="5"/>
                      <a:pt x="0" y="7"/>
                    </a:cubicBezTo>
                    <a:close/>
                  </a:path>
                </a:pathLst>
              </a:custGeom>
              <a:grpFill/>
              <a:ln w="9525">
                <a:solidFill>
                  <a:srgbClr val="FFC000"/>
                </a:solid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50" name="Rectangle 7">
                <a:extLst>
                  <a:ext uri="{FF2B5EF4-FFF2-40B4-BE49-F238E27FC236}">
                    <a16:creationId xmlns:a16="http://schemas.microsoft.com/office/drawing/2014/main" id="{7E3A8393-3B76-8649-86C4-5C9C3E7D67E2}"/>
                  </a:ext>
                </a:extLst>
              </p:cNvPr>
              <p:cNvSpPr>
                <a:spLocks noChangeArrowheads="1"/>
              </p:cNvSpPr>
              <p:nvPr/>
            </p:nvSpPr>
            <p:spPr bwMode="auto">
              <a:xfrm>
                <a:off x="6097588" y="2486026"/>
                <a:ext cx="1588" cy="1588"/>
              </a:xfrm>
              <a:prstGeom prst="rect">
                <a:avLst/>
              </a:prstGeom>
              <a:grpFill/>
              <a:ln w="9525">
                <a:solidFill>
                  <a:srgbClr val="FFC000"/>
                </a:solidFill>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51" name="Freeform 8">
                <a:extLst>
                  <a:ext uri="{FF2B5EF4-FFF2-40B4-BE49-F238E27FC236}">
                    <a16:creationId xmlns:a16="http://schemas.microsoft.com/office/drawing/2014/main" id="{49BDF0A6-1B5C-D149-AFCC-48B329EE646E}"/>
                  </a:ext>
                </a:extLst>
              </p:cNvPr>
              <p:cNvSpPr>
                <a:spLocks/>
              </p:cNvSpPr>
              <p:nvPr/>
            </p:nvSpPr>
            <p:spPr bwMode="auto">
              <a:xfrm>
                <a:off x="5795963" y="2208213"/>
                <a:ext cx="603250" cy="277813"/>
              </a:xfrm>
              <a:custGeom>
                <a:avLst/>
                <a:gdLst>
                  <a:gd name="T0" fmla="*/ 91 w 182"/>
                  <a:gd name="T1" fmla="*/ 28 h 84"/>
                  <a:gd name="T2" fmla="*/ 91 w 182"/>
                  <a:gd name="T3" fmla="*/ 28 h 84"/>
                  <a:gd name="T4" fmla="*/ 91 w 182"/>
                  <a:gd name="T5" fmla="*/ 28 h 84"/>
                  <a:gd name="T6" fmla="*/ 153 w 182"/>
                  <a:gd name="T7" fmla="*/ 84 h 84"/>
                  <a:gd name="T8" fmla="*/ 182 w 182"/>
                  <a:gd name="T9" fmla="*/ 84 h 84"/>
                  <a:gd name="T10" fmla="*/ 91 w 182"/>
                  <a:gd name="T11" fmla="*/ 0 h 84"/>
                  <a:gd name="T12" fmla="*/ 0 w 182"/>
                  <a:gd name="T13" fmla="*/ 84 h 84"/>
                  <a:gd name="T14" fmla="*/ 29 w 182"/>
                  <a:gd name="T15" fmla="*/ 84 h 84"/>
                  <a:gd name="T16" fmla="*/ 91 w 182"/>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84">
                    <a:moveTo>
                      <a:pt x="91" y="28"/>
                    </a:moveTo>
                    <a:cubicBezTo>
                      <a:pt x="91" y="28"/>
                      <a:pt x="91" y="28"/>
                      <a:pt x="91" y="28"/>
                    </a:cubicBezTo>
                    <a:cubicBezTo>
                      <a:pt x="91" y="28"/>
                      <a:pt x="91" y="28"/>
                      <a:pt x="91" y="28"/>
                    </a:cubicBezTo>
                    <a:cubicBezTo>
                      <a:pt x="123" y="28"/>
                      <a:pt x="150" y="53"/>
                      <a:pt x="153" y="84"/>
                    </a:cubicBezTo>
                    <a:cubicBezTo>
                      <a:pt x="182" y="84"/>
                      <a:pt x="182" y="84"/>
                      <a:pt x="182" y="84"/>
                    </a:cubicBezTo>
                    <a:cubicBezTo>
                      <a:pt x="178" y="37"/>
                      <a:pt x="139" y="0"/>
                      <a:pt x="91" y="0"/>
                    </a:cubicBezTo>
                    <a:cubicBezTo>
                      <a:pt x="43" y="0"/>
                      <a:pt x="4" y="37"/>
                      <a:pt x="0" y="84"/>
                    </a:cubicBezTo>
                    <a:cubicBezTo>
                      <a:pt x="29" y="84"/>
                      <a:pt x="29" y="84"/>
                      <a:pt x="29" y="84"/>
                    </a:cubicBezTo>
                    <a:cubicBezTo>
                      <a:pt x="32" y="53"/>
                      <a:pt x="59" y="28"/>
                      <a:pt x="91" y="28"/>
                    </a:cubicBezTo>
                    <a:close/>
                  </a:path>
                </a:pathLst>
              </a:custGeom>
              <a:grpFill/>
              <a:ln w="9525">
                <a:solidFill>
                  <a:srgbClr val="FFC000"/>
                </a:solid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52" name="Freeform 9">
                <a:extLst>
                  <a:ext uri="{FF2B5EF4-FFF2-40B4-BE49-F238E27FC236}">
                    <a16:creationId xmlns:a16="http://schemas.microsoft.com/office/drawing/2014/main" id="{7DF224E2-75B8-6845-9DF1-4275CCE36FFB}"/>
                  </a:ext>
                </a:extLst>
              </p:cNvPr>
              <p:cNvSpPr>
                <a:spLocks/>
              </p:cNvSpPr>
              <p:nvPr/>
            </p:nvSpPr>
            <p:spPr bwMode="auto">
              <a:xfrm>
                <a:off x="5189538" y="4349751"/>
                <a:ext cx="1816100" cy="303213"/>
              </a:xfrm>
              <a:custGeom>
                <a:avLst/>
                <a:gdLst>
                  <a:gd name="T0" fmla="*/ 0 w 548"/>
                  <a:gd name="T1" fmla="*/ 0 h 92"/>
                  <a:gd name="T2" fmla="*/ 0 w 548"/>
                  <a:gd name="T3" fmla="*/ 23 h 92"/>
                  <a:gd name="T4" fmla="*/ 20 w 548"/>
                  <a:gd name="T5" fmla="*/ 40 h 92"/>
                  <a:gd name="T6" fmla="*/ 212 w 548"/>
                  <a:gd name="T7" fmla="*/ 40 h 92"/>
                  <a:gd name="T8" fmla="*/ 274 w 548"/>
                  <a:gd name="T9" fmla="*/ 92 h 92"/>
                  <a:gd name="T10" fmla="*/ 336 w 548"/>
                  <a:gd name="T11" fmla="*/ 40 h 92"/>
                  <a:gd name="T12" fmla="*/ 528 w 548"/>
                  <a:gd name="T13" fmla="*/ 40 h 92"/>
                  <a:gd name="T14" fmla="*/ 548 w 548"/>
                  <a:gd name="T15" fmla="*/ 23 h 92"/>
                  <a:gd name="T16" fmla="*/ 548 w 548"/>
                  <a:gd name="T17" fmla="*/ 0 h 92"/>
                  <a:gd name="T18" fmla="*/ 0 w 548"/>
                  <a:gd name="T1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92">
                    <a:moveTo>
                      <a:pt x="0" y="0"/>
                    </a:moveTo>
                    <a:cubicBezTo>
                      <a:pt x="0" y="23"/>
                      <a:pt x="0" y="23"/>
                      <a:pt x="0" y="23"/>
                    </a:cubicBezTo>
                    <a:cubicBezTo>
                      <a:pt x="0" y="33"/>
                      <a:pt x="9" y="40"/>
                      <a:pt x="20" y="40"/>
                    </a:cubicBezTo>
                    <a:cubicBezTo>
                      <a:pt x="212" y="40"/>
                      <a:pt x="212" y="40"/>
                      <a:pt x="212" y="40"/>
                    </a:cubicBezTo>
                    <a:cubicBezTo>
                      <a:pt x="274" y="92"/>
                      <a:pt x="274" y="92"/>
                      <a:pt x="274" y="92"/>
                    </a:cubicBezTo>
                    <a:cubicBezTo>
                      <a:pt x="336" y="40"/>
                      <a:pt x="336" y="40"/>
                      <a:pt x="336" y="40"/>
                    </a:cubicBezTo>
                    <a:cubicBezTo>
                      <a:pt x="528" y="40"/>
                      <a:pt x="528" y="40"/>
                      <a:pt x="528" y="40"/>
                    </a:cubicBezTo>
                    <a:cubicBezTo>
                      <a:pt x="539" y="40"/>
                      <a:pt x="548" y="33"/>
                      <a:pt x="548" y="23"/>
                    </a:cubicBezTo>
                    <a:cubicBezTo>
                      <a:pt x="548" y="0"/>
                      <a:pt x="548" y="0"/>
                      <a:pt x="548" y="0"/>
                    </a:cubicBezTo>
                    <a:lnTo>
                      <a:pt x="0" y="0"/>
                    </a:lnTo>
                    <a:close/>
                  </a:path>
                </a:pathLst>
              </a:custGeom>
              <a:grpFill/>
              <a:ln w="9525">
                <a:solidFill>
                  <a:srgbClr val="FFC000"/>
                </a:solidFill>
                <a:round/>
                <a:headEnd/>
                <a:tailEnd/>
              </a:ln>
            </p:spPr>
            <p:txBody>
              <a:bodyPr vert="horz" wrap="square" lIns="68580" tIns="34290" rIns="68580" bIns="34290" numCol="1" anchor="t" anchorCtr="0" compatLnSpc="1">
                <a:prstTxWarp prst="textNoShape">
                  <a:avLst/>
                </a:prstTxWarp>
              </a:bodyPr>
              <a:lstStyle/>
              <a:p>
                <a:endParaRPr lang="en-US" sz="1350"/>
              </a:p>
            </p:txBody>
          </p:sp>
        </p:grpSp>
        <p:sp>
          <p:nvSpPr>
            <p:cNvPr id="47" name="Rectangle 1">
              <a:extLst>
                <a:ext uri="{FF2B5EF4-FFF2-40B4-BE49-F238E27FC236}">
                  <a16:creationId xmlns:a16="http://schemas.microsoft.com/office/drawing/2014/main" id="{AAEF27BD-2EEE-9145-8594-6869BEEE98F9}"/>
                </a:ext>
              </a:extLst>
            </p:cNvPr>
            <p:cNvSpPr/>
            <p:nvPr/>
          </p:nvSpPr>
          <p:spPr>
            <a:xfrm>
              <a:off x="1883302" y="3407115"/>
              <a:ext cx="2359366" cy="1141703"/>
            </a:xfrm>
            <a:prstGeom prst="rect">
              <a:avLst/>
            </a:prstGeom>
            <a:grpFill/>
            <a:ln>
              <a:solidFill>
                <a:srgbClr val="FFC000"/>
              </a:solidFill>
            </a:ln>
          </p:spPr>
          <p:txBody>
            <a:bodyPr wrap="square">
              <a:spAutoFit/>
            </a:bodyPr>
            <a:lstStyle/>
            <a:p>
              <a:pPr algn="ctr"/>
              <a:r>
                <a:rPr lang="es-ES" sz="1600" dirty="0"/>
                <a:t>Los programas para dejar de fumar son una estrategia importante de un examen de detección de cáncer de pulmón.</a:t>
              </a:r>
            </a:p>
          </p:txBody>
        </p:sp>
      </p:grpSp>
      <p:grpSp>
        <p:nvGrpSpPr>
          <p:cNvPr id="53" name="Group 2">
            <a:extLst>
              <a:ext uri="{FF2B5EF4-FFF2-40B4-BE49-F238E27FC236}">
                <a16:creationId xmlns:a16="http://schemas.microsoft.com/office/drawing/2014/main" id="{398D3A6E-B6C1-8A4D-B615-4EE8DCEA74BD}"/>
              </a:ext>
            </a:extLst>
          </p:cNvPr>
          <p:cNvGrpSpPr/>
          <p:nvPr/>
        </p:nvGrpSpPr>
        <p:grpSpPr>
          <a:xfrm>
            <a:off x="6176189" y="1676401"/>
            <a:ext cx="2686725" cy="3849882"/>
            <a:chOff x="1829393" y="2206624"/>
            <a:chExt cx="2467185" cy="3321212"/>
          </a:xfrm>
          <a:solidFill>
            <a:srgbClr val="002060"/>
          </a:solidFill>
        </p:grpSpPr>
        <p:grpSp>
          <p:nvGrpSpPr>
            <p:cNvPr id="54" name="Group 9">
              <a:extLst>
                <a:ext uri="{FF2B5EF4-FFF2-40B4-BE49-F238E27FC236}">
                  <a16:creationId xmlns:a16="http://schemas.microsoft.com/office/drawing/2014/main" id="{6730D2D4-B74F-0C44-AFDB-0C16B0724B75}"/>
                </a:ext>
              </a:extLst>
            </p:cNvPr>
            <p:cNvGrpSpPr/>
            <p:nvPr/>
          </p:nvGrpSpPr>
          <p:grpSpPr>
            <a:xfrm>
              <a:off x="1829393" y="2206624"/>
              <a:ext cx="2467185" cy="3321212"/>
              <a:chOff x="5189538" y="2208213"/>
              <a:chExt cx="1816100" cy="2444751"/>
            </a:xfrm>
            <a:grpFill/>
          </p:grpSpPr>
          <p:sp>
            <p:nvSpPr>
              <p:cNvPr id="56" name="Freeform 5">
                <a:extLst>
                  <a:ext uri="{FF2B5EF4-FFF2-40B4-BE49-F238E27FC236}">
                    <a16:creationId xmlns:a16="http://schemas.microsoft.com/office/drawing/2014/main" id="{7D94F40A-1404-694C-818A-6D868ACC1BF7}"/>
                  </a:ext>
                </a:extLst>
              </p:cNvPr>
              <p:cNvSpPr>
                <a:spLocks/>
              </p:cNvSpPr>
              <p:nvPr/>
            </p:nvSpPr>
            <p:spPr bwMode="auto">
              <a:xfrm>
                <a:off x="5189538" y="2486026"/>
                <a:ext cx="1816100" cy="1863725"/>
              </a:xfrm>
              <a:custGeom>
                <a:avLst/>
                <a:gdLst>
                  <a:gd name="T0" fmla="*/ 548 w 548"/>
                  <a:gd name="T1" fmla="*/ 17 h 564"/>
                  <a:gd name="T2" fmla="*/ 528 w 548"/>
                  <a:gd name="T3" fmla="*/ 0 h 564"/>
                  <a:gd name="T4" fmla="*/ 365 w 548"/>
                  <a:gd name="T5" fmla="*/ 0 h 564"/>
                  <a:gd name="T6" fmla="*/ 365 w 548"/>
                  <a:gd name="T7" fmla="*/ 0 h 564"/>
                  <a:gd name="T8" fmla="*/ 365 w 548"/>
                  <a:gd name="T9" fmla="*/ 6 h 564"/>
                  <a:gd name="T10" fmla="*/ 274 w 548"/>
                  <a:gd name="T11" fmla="*/ 84 h 564"/>
                  <a:gd name="T12" fmla="*/ 183 w 548"/>
                  <a:gd name="T13" fmla="*/ 6 h 564"/>
                  <a:gd name="T14" fmla="*/ 183 w 548"/>
                  <a:gd name="T15" fmla="*/ 0 h 564"/>
                  <a:gd name="T16" fmla="*/ 183 w 548"/>
                  <a:gd name="T17" fmla="*/ 0 h 564"/>
                  <a:gd name="T18" fmla="*/ 20 w 548"/>
                  <a:gd name="T19" fmla="*/ 0 h 564"/>
                  <a:gd name="T20" fmla="*/ 0 w 548"/>
                  <a:gd name="T21" fmla="*/ 17 h 564"/>
                  <a:gd name="T22" fmla="*/ 0 w 548"/>
                  <a:gd name="T23" fmla="*/ 564 h 564"/>
                  <a:gd name="T24" fmla="*/ 548 w 548"/>
                  <a:gd name="T25" fmla="*/ 564 h 564"/>
                  <a:gd name="T26" fmla="*/ 548 w 548"/>
                  <a:gd name="T27" fmla="*/ 1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8" h="564">
                    <a:moveTo>
                      <a:pt x="548" y="17"/>
                    </a:moveTo>
                    <a:cubicBezTo>
                      <a:pt x="548" y="8"/>
                      <a:pt x="539" y="0"/>
                      <a:pt x="528" y="0"/>
                    </a:cubicBezTo>
                    <a:cubicBezTo>
                      <a:pt x="365" y="0"/>
                      <a:pt x="365" y="0"/>
                      <a:pt x="365" y="0"/>
                    </a:cubicBezTo>
                    <a:cubicBezTo>
                      <a:pt x="365" y="0"/>
                      <a:pt x="365" y="0"/>
                      <a:pt x="365" y="0"/>
                    </a:cubicBezTo>
                    <a:cubicBezTo>
                      <a:pt x="365" y="2"/>
                      <a:pt x="365" y="4"/>
                      <a:pt x="365" y="6"/>
                    </a:cubicBezTo>
                    <a:cubicBezTo>
                      <a:pt x="365" y="49"/>
                      <a:pt x="324" y="84"/>
                      <a:pt x="274" y="84"/>
                    </a:cubicBezTo>
                    <a:cubicBezTo>
                      <a:pt x="224" y="84"/>
                      <a:pt x="183" y="49"/>
                      <a:pt x="183" y="6"/>
                    </a:cubicBezTo>
                    <a:cubicBezTo>
                      <a:pt x="183" y="4"/>
                      <a:pt x="183" y="2"/>
                      <a:pt x="183" y="0"/>
                    </a:cubicBezTo>
                    <a:cubicBezTo>
                      <a:pt x="183" y="0"/>
                      <a:pt x="183" y="0"/>
                      <a:pt x="183" y="0"/>
                    </a:cubicBezTo>
                    <a:cubicBezTo>
                      <a:pt x="20" y="0"/>
                      <a:pt x="20" y="0"/>
                      <a:pt x="20" y="0"/>
                    </a:cubicBezTo>
                    <a:cubicBezTo>
                      <a:pt x="9" y="0"/>
                      <a:pt x="0" y="8"/>
                      <a:pt x="0" y="17"/>
                    </a:cubicBezTo>
                    <a:cubicBezTo>
                      <a:pt x="0" y="564"/>
                      <a:pt x="0" y="564"/>
                      <a:pt x="0" y="564"/>
                    </a:cubicBezTo>
                    <a:cubicBezTo>
                      <a:pt x="548" y="564"/>
                      <a:pt x="548" y="564"/>
                      <a:pt x="548" y="564"/>
                    </a:cubicBezTo>
                    <a:lnTo>
                      <a:pt x="548" y="17"/>
                    </a:lnTo>
                    <a:close/>
                  </a:path>
                </a:pathLst>
              </a:custGeom>
              <a:grpFill/>
              <a:ln w="9525">
                <a:solidFill>
                  <a:srgbClr val="002060"/>
                </a:solid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77" name="Freeform 6">
                <a:extLst>
                  <a:ext uri="{FF2B5EF4-FFF2-40B4-BE49-F238E27FC236}">
                    <a16:creationId xmlns:a16="http://schemas.microsoft.com/office/drawing/2014/main" id="{DB8A2602-FE32-B040-A9DF-BA9C1AAFBA5D}"/>
                  </a:ext>
                </a:extLst>
              </p:cNvPr>
              <p:cNvSpPr>
                <a:spLocks/>
              </p:cNvSpPr>
              <p:nvPr/>
            </p:nvSpPr>
            <p:spPr bwMode="auto">
              <a:xfrm>
                <a:off x="5795963" y="2486026"/>
                <a:ext cx="603250" cy="323850"/>
              </a:xfrm>
              <a:custGeom>
                <a:avLst/>
                <a:gdLst>
                  <a:gd name="T0" fmla="*/ 0 w 182"/>
                  <a:gd name="T1" fmla="*/ 7 h 98"/>
                  <a:gd name="T2" fmla="*/ 91 w 182"/>
                  <a:gd name="T3" fmla="*/ 98 h 98"/>
                  <a:gd name="T4" fmla="*/ 182 w 182"/>
                  <a:gd name="T5" fmla="*/ 7 h 98"/>
                  <a:gd name="T6" fmla="*/ 182 w 182"/>
                  <a:gd name="T7" fmla="*/ 0 h 98"/>
                  <a:gd name="T8" fmla="*/ 182 w 182"/>
                  <a:gd name="T9" fmla="*/ 0 h 98"/>
                  <a:gd name="T10" fmla="*/ 153 w 182"/>
                  <a:gd name="T11" fmla="*/ 0 h 98"/>
                  <a:gd name="T12" fmla="*/ 153 w 182"/>
                  <a:gd name="T13" fmla="*/ 0 h 98"/>
                  <a:gd name="T14" fmla="*/ 153 w 182"/>
                  <a:gd name="T15" fmla="*/ 0 h 98"/>
                  <a:gd name="T16" fmla="*/ 153 w 182"/>
                  <a:gd name="T17" fmla="*/ 7 h 98"/>
                  <a:gd name="T18" fmla="*/ 91 w 182"/>
                  <a:gd name="T19" fmla="*/ 69 h 98"/>
                  <a:gd name="T20" fmla="*/ 29 w 182"/>
                  <a:gd name="T21" fmla="*/ 7 h 98"/>
                  <a:gd name="T22" fmla="*/ 29 w 182"/>
                  <a:gd name="T23" fmla="*/ 0 h 98"/>
                  <a:gd name="T24" fmla="*/ 29 w 182"/>
                  <a:gd name="T25" fmla="*/ 0 h 98"/>
                  <a:gd name="T26" fmla="*/ 0 w 182"/>
                  <a:gd name="T27" fmla="*/ 0 h 98"/>
                  <a:gd name="T28" fmla="*/ 0 w 182"/>
                  <a:gd name="T29" fmla="*/ 0 h 98"/>
                  <a:gd name="T30" fmla="*/ 0 w 182"/>
                  <a:gd name="T31" fmla="*/ 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2" h="98">
                    <a:moveTo>
                      <a:pt x="0" y="7"/>
                    </a:moveTo>
                    <a:cubicBezTo>
                      <a:pt x="0" y="57"/>
                      <a:pt x="41" y="98"/>
                      <a:pt x="91" y="98"/>
                    </a:cubicBezTo>
                    <a:cubicBezTo>
                      <a:pt x="141" y="98"/>
                      <a:pt x="182" y="57"/>
                      <a:pt x="182" y="7"/>
                    </a:cubicBezTo>
                    <a:cubicBezTo>
                      <a:pt x="182" y="5"/>
                      <a:pt x="182" y="2"/>
                      <a:pt x="182" y="0"/>
                    </a:cubicBezTo>
                    <a:cubicBezTo>
                      <a:pt x="182" y="0"/>
                      <a:pt x="182" y="0"/>
                      <a:pt x="182" y="0"/>
                    </a:cubicBezTo>
                    <a:cubicBezTo>
                      <a:pt x="153" y="0"/>
                      <a:pt x="153" y="0"/>
                      <a:pt x="153" y="0"/>
                    </a:cubicBezTo>
                    <a:cubicBezTo>
                      <a:pt x="153" y="0"/>
                      <a:pt x="153" y="0"/>
                      <a:pt x="153" y="0"/>
                    </a:cubicBezTo>
                    <a:cubicBezTo>
                      <a:pt x="153" y="0"/>
                      <a:pt x="153" y="0"/>
                      <a:pt x="153" y="0"/>
                    </a:cubicBezTo>
                    <a:cubicBezTo>
                      <a:pt x="153" y="2"/>
                      <a:pt x="153" y="5"/>
                      <a:pt x="153" y="7"/>
                    </a:cubicBezTo>
                    <a:cubicBezTo>
                      <a:pt x="153" y="41"/>
                      <a:pt x="125" y="69"/>
                      <a:pt x="91" y="69"/>
                    </a:cubicBezTo>
                    <a:cubicBezTo>
                      <a:pt x="57" y="69"/>
                      <a:pt x="29" y="41"/>
                      <a:pt x="29" y="7"/>
                    </a:cubicBezTo>
                    <a:cubicBezTo>
                      <a:pt x="29" y="5"/>
                      <a:pt x="29" y="2"/>
                      <a:pt x="29" y="0"/>
                    </a:cubicBezTo>
                    <a:cubicBezTo>
                      <a:pt x="29" y="0"/>
                      <a:pt x="29" y="0"/>
                      <a:pt x="29" y="0"/>
                    </a:cubicBezTo>
                    <a:cubicBezTo>
                      <a:pt x="0" y="0"/>
                      <a:pt x="0" y="0"/>
                      <a:pt x="0" y="0"/>
                    </a:cubicBezTo>
                    <a:cubicBezTo>
                      <a:pt x="0" y="0"/>
                      <a:pt x="0" y="0"/>
                      <a:pt x="0" y="0"/>
                    </a:cubicBezTo>
                    <a:cubicBezTo>
                      <a:pt x="0" y="2"/>
                      <a:pt x="0" y="5"/>
                      <a:pt x="0" y="7"/>
                    </a:cubicBezTo>
                    <a:close/>
                  </a:path>
                </a:pathLst>
              </a:custGeom>
              <a:grpFill/>
              <a:ln w="9525">
                <a:solidFill>
                  <a:srgbClr val="002060"/>
                </a:solid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78" name="Rectangle 7">
                <a:extLst>
                  <a:ext uri="{FF2B5EF4-FFF2-40B4-BE49-F238E27FC236}">
                    <a16:creationId xmlns:a16="http://schemas.microsoft.com/office/drawing/2014/main" id="{EE33B7C4-13E3-F547-96C9-ADB736FD93D9}"/>
                  </a:ext>
                </a:extLst>
              </p:cNvPr>
              <p:cNvSpPr>
                <a:spLocks noChangeArrowheads="1"/>
              </p:cNvSpPr>
              <p:nvPr/>
            </p:nvSpPr>
            <p:spPr bwMode="auto">
              <a:xfrm>
                <a:off x="6097588" y="2486026"/>
                <a:ext cx="1588" cy="1588"/>
              </a:xfrm>
              <a:prstGeom prst="rect">
                <a:avLst/>
              </a:prstGeom>
              <a:grpFill/>
              <a:ln w="9525">
                <a:solidFill>
                  <a:srgbClr val="002060"/>
                </a:solidFill>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79" name="Freeform 8">
                <a:extLst>
                  <a:ext uri="{FF2B5EF4-FFF2-40B4-BE49-F238E27FC236}">
                    <a16:creationId xmlns:a16="http://schemas.microsoft.com/office/drawing/2014/main" id="{783E47BD-4563-1A43-9107-FE892192C103}"/>
                  </a:ext>
                </a:extLst>
              </p:cNvPr>
              <p:cNvSpPr>
                <a:spLocks/>
              </p:cNvSpPr>
              <p:nvPr/>
            </p:nvSpPr>
            <p:spPr bwMode="auto">
              <a:xfrm>
                <a:off x="5795963" y="2208213"/>
                <a:ext cx="603250" cy="277813"/>
              </a:xfrm>
              <a:custGeom>
                <a:avLst/>
                <a:gdLst>
                  <a:gd name="T0" fmla="*/ 91 w 182"/>
                  <a:gd name="T1" fmla="*/ 28 h 84"/>
                  <a:gd name="T2" fmla="*/ 91 w 182"/>
                  <a:gd name="T3" fmla="*/ 28 h 84"/>
                  <a:gd name="T4" fmla="*/ 91 w 182"/>
                  <a:gd name="T5" fmla="*/ 28 h 84"/>
                  <a:gd name="T6" fmla="*/ 153 w 182"/>
                  <a:gd name="T7" fmla="*/ 84 h 84"/>
                  <a:gd name="T8" fmla="*/ 182 w 182"/>
                  <a:gd name="T9" fmla="*/ 84 h 84"/>
                  <a:gd name="T10" fmla="*/ 91 w 182"/>
                  <a:gd name="T11" fmla="*/ 0 h 84"/>
                  <a:gd name="T12" fmla="*/ 0 w 182"/>
                  <a:gd name="T13" fmla="*/ 84 h 84"/>
                  <a:gd name="T14" fmla="*/ 29 w 182"/>
                  <a:gd name="T15" fmla="*/ 84 h 84"/>
                  <a:gd name="T16" fmla="*/ 91 w 182"/>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84">
                    <a:moveTo>
                      <a:pt x="91" y="28"/>
                    </a:moveTo>
                    <a:cubicBezTo>
                      <a:pt x="91" y="28"/>
                      <a:pt x="91" y="28"/>
                      <a:pt x="91" y="28"/>
                    </a:cubicBezTo>
                    <a:cubicBezTo>
                      <a:pt x="91" y="28"/>
                      <a:pt x="91" y="28"/>
                      <a:pt x="91" y="28"/>
                    </a:cubicBezTo>
                    <a:cubicBezTo>
                      <a:pt x="123" y="28"/>
                      <a:pt x="150" y="53"/>
                      <a:pt x="153" y="84"/>
                    </a:cubicBezTo>
                    <a:cubicBezTo>
                      <a:pt x="182" y="84"/>
                      <a:pt x="182" y="84"/>
                      <a:pt x="182" y="84"/>
                    </a:cubicBezTo>
                    <a:cubicBezTo>
                      <a:pt x="178" y="37"/>
                      <a:pt x="139" y="0"/>
                      <a:pt x="91" y="0"/>
                    </a:cubicBezTo>
                    <a:cubicBezTo>
                      <a:pt x="43" y="0"/>
                      <a:pt x="4" y="37"/>
                      <a:pt x="0" y="84"/>
                    </a:cubicBezTo>
                    <a:cubicBezTo>
                      <a:pt x="29" y="84"/>
                      <a:pt x="29" y="84"/>
                      <a:pt x="29" y="84"/>
                    </a:cubicBezTo>
                    <a:cubicBezTo>
                      <a:pt x="32" y="53"/>
                      <a:pt x="59" y="28"/>
                      <a:pt x="91" y="28"/>
                    </a:cubicBezTo>
                    <a:close/>
                  </a:path>
                </a:pathLst>
              </a:custGeom>
              <a:grpFill/>
              <a:ln w="9525">
                <a:solidFill>
                  <a:srgbClr val="002060"/>
                </a:solid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80" name="Freeform 9">
                <a:extLst>
                  <a:ext uri="{FF2B5EF4-FFF2-40B4-BE49-F238E27FC236}">
                    <a16:creationId xmlns:a16="http://schemas.microsoft.com/office/drawing/2014/main" id="{B3DE437D-65BF-B243-A6A5-9F0F9F64C8FB}"/>
                  </a:ext>
                </a:extLst>
              </p:cNvPr>
              <p:cNvSpPr>
                <a:spLocks/>
              </p:cNvSpPr>
              <p:nvPr/>
            </p:nvSpPr>
            <p:spPr bwMode="auto">
              <a:xfrm>
                <a:off x="5189538" y="4349751"/>
                <a:ext cx="1816100" cy="303213"/>
              </a:xfrm>
              <a:custGeom>
                <a:avLst/>
                <a:gdLst>
                  <a:gd name="T0" fmla="*/ 0 w 548"/>
                  <a:gd name="T1" fmla="*/ 0 h 92"/>
                  <a:gd name="T2" fmla="*/ 0 w 548"/>
                  <a:gd name="T3" fmla="*/ 23 h 92"/>
                  <a:gd name="T4" fmla="*/ 20 w 548"/>
                  <a:gd name="T5" fmla="*/ 40 h 92"/>
                  <a:gd name="T6" fmla="*/ 212 w 548"/>
                  <a:gd name="T7" fmla="*/ 40 h 92"/>
                  <a:gd name="T8" fmla="*/ 274 w 548"/>
                  <a:gd name="T9" fmla="*/ 92 h 92"/>
                  <a:gd name="T10" fmla="*/ 336 w 548"/>
                  <a:gd name="T11" fmla="*/ 40 h 92"/>
                  <a:gd name="T12" fmla="*/ 528 w 548"/>
                  <a:gd name="T13" fmla="*/ 40 h 92"/>
                  <a:gd name="T14" fmla="*/ 548 w 548"/>
                  <a:gd name="T15" fmla="*/ 23 h 92"/>
                  <a:gd name="T16" fmla="*/ 548 w 548"/>
                  <a:gd name="T17" fmla="*/ 0 h 92"/>
                  <a:gd name="T18" fmla="*/ 0 w 548"/>
                  <a:gd name="T1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92">
                    <a:moveTo>
                      <a:pt x="0" y="0"/>
                    </a:moveTo>
                    <a:cubicBezTo>
                      <a:pt x="0" y="23"/>
                      <a:pt x="0" y="23"/>
                      <a:pt x="0" y="23"/>
                    </a:cubicBezTo>
                    <a:cubicBezTo>
                      <a:pt x="0" y="33"/>
                      <a:pt x="9" y="40"/>
                      <a:pt x="20" y="40"/>
                    </a:cubicBezTo>
                    <a:cubicBezTo>
                      <a:pt x="212" y="40"/>
                      <a:pt x="212" y="40"/>
                      <a:pt x="212" y="40"/>
                    </a:cubicBezTo>
                    <a:cubicBezTo>
                      <a:pt x="274" y="92"/>
                      <a:pt x="274" y="92"/>
                      <a:pt x="274" y="92"/>
                    </a:cubicBezTo>
                    <a:cubicBezTo>
                      <a:pt x="336" y="40"/>
                      <a:pt x="336" y="40"/>
                      <a:pt x="336" y="40"/>
                    </a:cubicBezTo>
                    <a:cubicBezTo>
                      <a:pt x="528" y="40"/>
                      <a:pt x="528" y="40"/>
                      <a:pt x="528" y="40"/>
                    </a:cubicBezTo>
                    <a:cubicBezTo>
                      <a:pt x="539" y="40"/>
                      <a:pt x="548" y="33"/>
                      <a:pt x="548" y="23"/>
                    </a:cubicBezTo>
                    <a:cubicBezTo>
                      <a:pt x="548" y="0"/>
                      <a:pt x="548" y="0"/>
                      <a:pt x="548" y="0"/>
                    </a:cubicBezTo>
                    <a:lnTo>
                      <a:pt x="0" y="0"/>
                    </a:lnTo>
                    <a:close/>
                  </a:path>
                </a:pathLst>
              </a:custGeom>
              <a:grpFill/>
              <a:ln w="9525">
                <a:solidFill>
                  <a:srgbClr val="002060"/>
                </a:solidFill>
                <a:round/>
                <a:headEnd/>
                <a:tailEnd/>
              </a:ln>
            </p:spPr>
            <p:txBody>
              <a:bodyPr vert="horz" wrap="square" lIns="68580" tIns="34290" rIns="68580" bIns="34290" numCol="1" anchor="t" anchorCtr="0" compatLnSpc="1">
                <a:prstTxWarp prst="textNoShape">
                  <a:avLst/>
                </a:prstTxWarp>
              </a:bodyPr>
              <a:lstStyle/>
              <a:p>
                <a:endParaRPr lang="en-US" sz="1350"/>
              </a:p>
            </p:txBody>
          </p:sp>
        </p:grpSp>
        <p:sp>
          <p:nvSpPr>
            <p:cNvPr id="55" name="Rectangle 1">
              <a:extLst>
                <a:ext uri="{FF2B5EF4-FFF2-40B4-BE49-F238E27FC236}">
                  <a16:creationId xmlns:a16="http://schemas.microsoft.com/office/drawing/2014/main" id="{44496957-C641-8449-8310-AD906666FF2E}"/>
                </a:ext>
              </a:extLst>
            </p:cNvPr>
            <p:cNvSpPr/>
            <p:nvPr/>
          </p:nvSpPr>
          <p:spPr>
            <a:xfrm>
              <a:off x="1829393" y="3401398"/>
              <a:ext cx="2467185" cy="1141703"/>
            </a:xfrm>
            <a:prstGeom prst="rect">
              <a:avLst/>
            </a:prstGeom>
            <a:grpFill/>
            <a:ln>
              <a:solidFill>
                <a:srgbClr val="002060"/>
              </a:solidFill>
            </a:ln>
          </p:spPr>
          <p:txBody>
            <a:bodyPr wrap="square">
              <a:spAutoFit/>
            </a:bodyPr>
            <a:lstStyle/>
            <a:p>
              <a:pPr algn="ctr"/>
              <a:r>
                <a:rPr lang="es-ES" sz="1600" dirty="0">
                  <a:solidFill>
                    <a:schemeClr val="bg1"/>
                  </a:solidFill>
                </a:rPr>
                <a:t>Las optimización de los métodos para identificar correctamente pacientes con alto riesgo impactará en la relación costo-efectividad. </a:t>
              </a:r>
              <a:endParaRPr lang="es-MX" sz="1600" dirty="0">
                <a:solidFill>
                  <a:schemeClr val="bg1"/>
                </a:solidFill>
              </a:endParaRPr>
            </a:p>
          </p:txBody>
        </p:sp>
      </p:grpSp>
    </p:spTree>
    <p:extLst>
      <p:ext uri="{BB962C8B-B14F-4D97-AF65-F5344CB8AC3E}">
        <p14:creationId xmlns:p14="http://schemas.microsoft.com/office/powerpoint/2010/main" val="154419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48C004C-BEF2-0A4D-ACF1-F987583A16CD}"/>
              </a:ext>
            </a:extLst>
          </p:cNvPr>
          <p:cNvSpPr txBox="1"/>
          <p:nvPr/>
        </p:nvSpPr>
        <p:spPr>
          <a:xfrm>
            <a:off x="3108960" y="2560320"/>
            <a:ext cx="3688080" cy="461665"/>
          </a:xfrm>
          <a:prstGeom prst="rect">
            <a:avLst/>
          </a:prstGeom>
          <a:noFill/>
        </p:spPr>
        <p:txBody>
          <a:bodyPr wrap="square" rtlCol="0">
            <a:spAutoFit/>
          </a:bodyPr>
          <a:lstStyle/>
          <a:p>
            <a:r>
              <a:rPr lang="es-MX" sz="2400" dirty="0">
                <a:latin typeface="+mj-lt"/>
              </a:rPr>
              <a:t>GRACIAS</a:t>
            </a:r>
          </a:p>
        </p:txBody>
      </p:sp>
    </p:spTree>
    <p:extLst>
      <p:ext uri="{BB962C8B-B14F-4D97-AF65-F5344CB8AC3E}">
        <p14:creationId xmlns:p14="http://schemas.microsoft.com/office/powerpoint/2010/main" val="387911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A73ECB0-777B-294E-B0F9-1642FF6C0064}"/>
              </a:ext>
            </a:extLst>
          </p:cNvPr>
          <p:cNvPicPr>
            <a:picLocks noChangeAspect="1"/>
          </p:cNvPicPr>
          <p:nvPr/>
        </p:nvPicPr>
        <p:blipFill rotWithShape="1">
          <a:blip r:embed="rId3"/>
          <a:srcRect l="6097" t="2374" r="5328" b="3700"/>
          <a:stretch/>
        </p:blipFill>
        <p:spPr>
          <a:xfrm>
            <a:off x="5856370" y="3512123"/>
            <a:ext cx="2658980" cy="2682102"/>
          </a:xfrm>
          <a:prstGeom prst="ellipse">
            <a:avLst/>
          </a:prstGeom>
        </p:spPr>
      </p:pic>
      <p:sp>
        <p:nvSpPr>
          <p:cNvPr id="2" name="CuadroTexto 1">
            <a:extLst>
              <a:ext uri="{FF2B5EF4-FFF2-40B4-BE49-F238E27FC236}">
                <a16:creationId xmlns:a16="http://schemas.microsoft.com/office/drawing/2014/main" id="{671A35A8-CE98-7840-AF5A-8BA04BFB1F37}"/>
              </a:ext>
            </a:extLst>
          </p:cNvPr>
          <p:cNvSpPr txBox="1"/>
          <p:nvPr/>
        </p:nvSpPr>
        <p:spPr>
          <a:xfrm>
            <a:off x="1167061" y="1684417"/>
            <a:ext cx="6328610" cy="2000548"/>
          </a:xfrm>
          <a:prstGeom prst="rect">
            <a:avLst/>
          </a:prstGeom>
          <a:noFill/>
        </p:spPr>
        <p:txBody>
          <a:bodyPr wrap="square" rtlCol="0">
            <a:spAutoFit/>
          </a:bodyPr>
          <a:lstStyle/>
          <a:p>
            <a:pPr algn="ctr"/>
            <a:r>
              <a:rPr lang="es-MX" sz="4000" dirty="0"/>
              <a:t>¿</a:t>
            </a:r>
            <a:r>
              <a:rPr lang="es-MX" sz="4100" dirty="0"/>
              <a:t>La Detección Oportuna de Cáncer Pulmonar con THBD es Costo-Efectiva?</a:t>
            </a:r>
          </a:p>
        </p:txBody>
      </p:sp>
    </p:spTree>
    <p:extLst>
      <p:ext uri="{BB962C8B-B14F-4D97-AF65-F5344CB8AC3E}">
        <p14:creationId xmlns:p14="http://schemas.microsoft.com/office/powerpoint/2010/main" val="3563645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6E911F7A-C710-4537-B1C1-1459DD8606C8}"/>
              </a:ext>
            </a:extLst>
          </p:cNvPr>
          <p:cNvGrpSpPr/>
          <p:nvPr/>
        </p:nvGrpSpPr>
        <p:grpSpPr>
          <a:xfrm>
            <a:off x="6060717" y="2207713"/>
            <a:ext cx="2237184" cy="2584846"/>
            <a:chOff x="8066088" y="2311400"/>
            <a:chExt cx="2982912" cy="3446463"/>
          </a:xfrm>
        </p:grpSpPr>
        <p:sp>
          <p:nvSpPr>
            <p:cNvPr id="14" name="Rectangle 13">
              <a:extLst>
                <a:ext uri="{FF2B5EF4-FFF2-40B4-BE49-F238E27FC236}">
                  <a16:creationId xmlns:a16="http://schemas.microsoft.com/office/drawing/2014/main" id="{548B1B8F-0319-4A59-AFA7-664E4DF643CE}"/>
                </a:ext>
              </a:extLst>
            </p:cNvPr>
            <p:cNvSpPr/>
            <p:nvPr/>
          </p:nvSpPr>
          <p:spPr>
            <a:xfrm>
              <a:off x="8066088" y="2311400"/>
              <a:ext cx="2982912" cy="344646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5" name="Rectangle 14">
              <a:extLst>
                <a:ext uri="{FF2B5EF4-FFF2-40B4-BE49-F238E27FC236}">
                  <a16:creationId xmlns:a16="http://schemas.microsoft.com/office/drawing/2014/main" id="{B6739449-60A5-4BDF-B128-B5147133AA44}"/>
                </a:ext>
              </a:extLst>
            </p:cNvPr>
            <p:cNvSpPr/>
            <p:nvPr/>
          </p:nvSpPr>
          <p:spPr>
            <a:xfrm>
              <a:off x="8291513" y="2571750"/>
              <a:ext cx="2532062" cy="2925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8" name="TextBox 17">
              <a:extLst>
                <a:ext uri="{FF2B5EF4-FFF2-40B4-BE49-F238E27FC236}">
                  <a16:creationId xmlns:a16="http://schemas.microsoft.com/office/drawing/2014/main" id="{D1D35D06-4D63-4346-B55F-42AA11DB0E81}"/>
                </a:ext>
              </a:extLst>
            </p:cNvPr>
            <p:cNvSpPr txBox="1"/>
            <p:nvPr/>
          </p:nvSpPr>
          <p:spPr>
            <a:xfrm>
              <a:off x="8362880" y="3660130"/>
              <a:ext cx="2389328" cy="1436291"/>
            </a:xfrm>
            <a:prstGeom prst="rect">
              <a:avLst/>
            </a:prstGeom>
            <a:noFill/>
          </p:spPr>
          <p:txBody>
            <a:bodyPr wrap="square">
              <a:spAutoFit/>
            </a:bodyPr>
            <a:lstStyle/>
            <a:p>
              <a:pPr algn="ctr">
                <a:spcAft>
                  <a:spcPts val="900"/>
                </a:spcAft>
              </a:pPr>
              <a:r>
                <a:rPr lang="es-MX" sz="1600" dirty="0"/>
                <a:t>Terapias blanco fue utilizado en Norte América, Europa y Japón</a:t>
              </a:r>
              <a:endParaRPr lang="es-MX" sz="1600" b="1" dirty="0"/>
            </a:p>
          </p:txBody>
        </p:sp>
      </p:grpSp>
      <p:grpSp>
        <p:nvGrpSpPr>
          <p:cNvPr id="10" name="Group 9">
            <a:extLst>
              <a:ext uri="{FF2B5EF4-FFF2-40B4-BE49-F238E27FC236}">
                <a16:creationId xmlns:a16="http://schemas.microsoft.com/office/drawing/2014/main" id="{C548DB5E-7BAC-432A-91B0-3531A5659D16}"/>
              </a:ext>
            </a:extLst>
          </p:cNvPr>
          <p:cNvGrpSpPr/>
          <p:nvPr/>
        </p:nvGrpSpPr>
        <p:grpSpPr>
          <a:xfrm>
            <a:off x="3465155" y="2207713"/>
            <a:ext cx="2235994" cy="2584847"/>
            <a:chOff x="4605338" y="2311400"/>
            <a:chExt cx="2981325" cy="3446463"/>
          </a:xfrm>
        </p:grpSpPr>
        <p:sp>
          <p:nvSpPr>
            <p:cNvPr id="8" name="Rectangle 7">
              <a:extLst>
                <a:ext uri="{FF2B5EF4-FFF2-40B4-BE49-F238E27FC236}">
                  <a16:creationId xmlns:a16="http://schemas.microsoft.com/office/drawing/2014/main" id="{24A47CE4-1606-4CF5-A5FC-D75374877904}"/>
                </a:ext>
              </a:extLst>
            </p:cNvPr>
            <p:cNvSpPr/>
            <p:nvPr/>
          </p:nvSpPr>
          <p:spPr>
            <a:xfrm>
              <a:off x="4605338" y="2311400"/>
              <a:ext cx="2981325" cy="3446463"/>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9" name="Rectangle 8">
              <a:extLst>
                <a:ext uri="{FF2B5EF4-FFF2-40B4-BE49-F238E27FC236}">
                  <a16:creationId xmlns:a16="http://schemas.microsoft.com/office/drawing/2014/main" id="{7F185C0D-3B2D-4EDC-A9BB-CD4BD5A8401B}"/>
                </a:ext>
              </a:extLst>
            </p:cNvPr>
            <p:cNvSpPr/>
            <p:nvPr/>
          </p:nvSpPr>
          <p:spPr>
            <a:xfrm>
              <a:off x="4830763" y="2571750"/>
              <a:ext cx="2530475" cy="2925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grpSp>
      <p:grpSp>
        <p:nvGrpSpPr>
          <p:cNvPr id="4" name="Group 3">
            <a:extLst>
              <a:ext uri="{FF2B5EF4-FFF2-40B4-BE49-F238E27FC236}">
                <a16:creationId xmlns:a16="http://schemas.microsoft.com/office/drawing/2014/main" id="{D317232A-7469-425E-8B32-36E53739577E}"/>
              </a:ext>
            </a:extLst>
          </p:cNvPr>
          <p:cNvGrpSpPr/>
          <p:nvPr/>
        </p:nvGrpSpPr>
        <p:grpSpPr>
          <a:xfrm>
            <a:off x="868401" y="2207713"/>
            <a:ext cx="2237185" cy="2584847"/>
            <a:chOff x="1143000" y="2311400"/>
            <a:chExt cx="2982913" cy="3446463"/>
          </a:xfrm>
        </p:grpSpPr>
        <p:sp>
          <p:nvSpPr>
            <p:cNvPr id="2" name="Rectangle 1">
              <a:extLst>
                <a:ext uri="{FF2B5EF4-FFF2-40B4-BE49-F238E27FC236}">
                  <a16:creationId xmlns:a16="http://schemas.microsoft.com/office/drawing/2014/main" id="{8F525D0E-475C-4B51-8C14-FDE7D525C921}"/>
                </a:ext>
              </a:extLst>
            </p:cNvPr>
            <p:cNvSpPr/>
            <p:nvPr/>
          </p:nvSpPr>
          <p:spPr>
            <a:xfrm>
              <a:off x="1143000" y="2311400"/>
              <a:ext cx="2982913" cy="344646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3" name="Rectangle 2">
              <a:extLst>
                <a:ext uri="{FF2B5EF4-FFF2-40B4-BE49-F238E27FC236}">
                  <a16:creationId xmlns:a16="http://schemas.microsoft.com/office/drawing/2014/main" id="{C0CF374E-759B-4F86-B725-8D83348A8B66}"/>
                </a:ext>
              </a:extLst>
            </p:cNvPr>
            <p:cNvSpPr/>
            <p:nvPr/>
          </p:nvSpPr>
          <p:spPr>
            <a:xfrm>
              <a:off x="1368425" y="2571750"/>
              <a:ext cx="2532063" cy="2925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 name="TextBox 5">
              <a:extLst>
                <a:ext uri="{FF2B5EF4-FFF2-40B4-BE49-F238E27FC236}">
                  <a16:creationId xmlns:a16="http://schemas.microsoft.com/office/drawing/2014/main" id="{B319576A-973D-4917-9E48-1D7AA1849AE7}"/>
                </a:ext>
              </a:extLst>
            </p:cNvPr>
            <p:cNvSpPr txBox="1"/>
            <p:nvPr/>
          </p:nvSpPr>
          <p:spPr>
            <a:xfrm>
              <a:off x="1510828" y="3673891"/>
              <a:ext cx="2209802" cy="1436291"/>
            </a:xfrm>
            <a:prstGeom prst="rect">
              <a:avLst/>
            </a:prstGeom>
            <a:noFill/>
          </p:spPr>
          <p:txBody>
            <a:bodyPr wrap="square">
              <a:spAutoFit/>
            </a:bodyPr>
            <a:lstStyle/>
            <a:p>
              <a:pPr algn="ctr"/>
              <a:r>
                <a:rPr lang="es-MX" sz="1600" dirty="0"/>
                <a:t>Costo:$20,000 dls por 3 meses de tratamiento.</a:t>
              </a:r>
            </a:p>
            <a:p>
              <a:pPr algn="ctr"/>
              <a:endParaRPr lang="es-MX" sz="1600" b="1" dirty="0"/>
            </a:p>
          </p:txBody>
        </p:sp>
      </p:grpSp>
      <p:sp>
        <p:nvSpPr>
          <p:cNvPr id="5" name="Rectángulo 4">
            <a:extLst>
              <a:ext uri="{FF2B5EF4-FFF2-40B4-BE49-F238E27FC236}">
                <a16:creationId xmlns:a16="http://schemas.microsoft.com/office/drawing/2014/main" id="{9064C5BA-BDC2-5C4E-9418-207BE155FF5A}"/>
              </a:ext>
            </a:extLst>
          </p:cNvPr>
          <p:cNvSpPr/>
          <p:nvPr/>
        </p:nvSpPr>
        <p:spPr>
          <a:xfrm>
            <a:off x="1196911" y="2499340"/>
            <a:ext cx="1607235" cy="461665"/>
          </a:xfrm>
          <a:prstGeom prst="rect">
            <a:avLst/>
          </a:prstGeom>
        </p:spPr>
        <p:txBody>
          <a:bodyPr wrap="square">
            <a:spAutoFit/>
          </a:bodyPr>
          <a:lstStyle/>
          <a:p>
            <a:pPr algn="ctr"/>
            <a:r>
              <a:rPr lang="es-MX" sz="2400" b="1" dirty="0"/>
              <a:t>90% </a:t>
            </a:r>
          </a:p>
        </p:txBody>
      </p:sp>
      <p:sp>
        <p:nvSpPr>
          <p:cNvPr id="11" name="Rectángulo 10">
            <a:extLst>
              <a:ext uri="{FF2B5EF4-FFF2-40B4-BE49-F238E27FC236}">
                <a16:creationId xmlns:a16="http://schemas.microsoft.com/office/drawing/2014/main" id="{121710A2-57E4-E44D-9D3A-D0177700A521}"/>
              </a:ext>
            </a:extLst>
          </p:cNvPr>
          <p:cNvSpPr/>
          <p:nvPr/>
        </p:nvSpPr>
        <p:spPr>
          <a:xfrm>
            <a:off x="3721586" y="3254153"/>
            <a:ext cx="1810494" cy="830997"/>
          </a:xfrm>
          <a:prstGeom prst="rect">
            <a:avLst/>
          </a:prstGeom>
        </p:spPr>
        <p:txBody>
          <a:bodyPr wrap="square">
            <a:spAutoFit/>
          </a:bodyPr>
          <a:lstStyle/>
          <a:p>
            <a:pPr algn="ctr">
              <a:spcAft>
                <a:spcPts val="900"/>
              </a:spcAft>
            </a:pPr>
            <a:r>
              <a:rPr lang="es-MX" sz="1600" dirty="0"/>
              <a:t>5 años consumidos por EUA, EU oeste y Japón.</a:t>
            </a:r>
          </a:p>
        </p:txBody>
      </p:sp>
      <p:sp>
        <p:nvSpPr>
          <p:cNvPr id="17" name="Rectángulo 16">
            <a:extLst>
              <a:ext uri="{FF2B5EF4-FFF2-40B4-BE49-F238E27FC236}">
                <a16:creationId xmlns:a16="http://schemas.microsoft.com/office/drawing/2014/main" id="{6D120612-589E-C740-AE94-E0679C952248}"/>
              </a:ext>
            </a:extLst>
          </p:cNvPr>
          <p:cNvSpPr/>
          <p:nvPr/>
        </p:nvSpPr>
        <p:spPr>
          <a:xfrm>
            <a:off x="4246602" y="2492406"/>
            <a:ext cx="788999" cy="461665"/>
          </a:xfrm>
          <a:prstGeom prst="rect">
            <a:avLst/>
          </a:prstGeom>
        </p:spPr>
        <p:txBody>
          <a:bodyPr wrap="none">
            <a:spAutoFit/>
          </a:bodyPr>
          <a:lstStyle/>
          <a:p>
            <a:pPr algn="ctr"/>
            <a:r>
              <a:rPr lang="es-MX" sz="2400" b="1" dirty="0"/>
              <a:t>90% </a:t>
            </a:r>
          </a:p>
        </p:txBody>
      </p:sp>
      <p:sp>
        <p:nvSpPr>
          <p:cNvPr id="20" name="Rectángulo 19">
            <a:extLst>
              <a:ext uri="{FF2B5EF4-FFF2-40B4-BE49-F238E27FC236}">
                <a16:creationId xmlns:a16="http://schemas.microsoft.com/office/drawing/2014/main" id="{7C0C332A-B27C-6C4A-B625-8D6A425E0D6A}"/>
              </a:ext>
            </a:extLst>
          </p:cNvPr>
          <p:cNvSpPr/>
          <p:nvPr/>
        </p:nvSpPr>
        <p:spPr>
          <a:xfrm>
            <a:off x="6824964" y="2499339"/>
            <a:ext cx="720069" cy="461665"/>
          </a:xfrm>
          <a:prstGeom prst="rect">
            <a:avLst/>
          </a:prstGeom>
        </p:spPr>
        <p:txBody>
          <a:bodyPr wrap="none">
            <a:spAutoFit/>
          </a:bodyPr>
          <a:lstStyle/>
          <a:p>
            <a:r>
              <a:rPr lang="es-MX" sz="2400" b="1" dirty="0"/>
              <a:t>88%</a:t>
            </a:r>
            <a:endParaRPr lang="es-MX" sz="2400" dirty="0"/>
          </a:p>
        </p:txBody>
      </p:sp>
      <p:pic>
        <p:nvPicPr>
          <p:cNvPr id="28" name="Imagen 27">
            <a:extLst>
              <a:ext uri="{FF2B5EF4-FFF2-40B4-BE49-F238E27FC236}">
                <a16:creationId xmlns:a16="http://schemas.microsoft.com/office/drawing/2014/main" id="{A6EF588B-AEE5-D040-8E16-43FD26AF63C0}"/>
              </a:ext>
            </a:extLst>
          </p:cNvPr>
          <p:cNvPicPr>
            <a:picLocks noChangeAspect="1"/>
          </p:cNvPicPr>
          <p:nvPr/>
        </p:nvPicPr>
        <p:blipFill>
          <a:blip r:embed="rId3"/>
          <a:stretch>
            <a:fillRect/>
          </a:stretch>
        </p:blipFill>
        <p:spPr>
          <a:xfrm>
            <a:off x="183754" y="5941094"/>
            <a:ext cx="3517067" cy="782631"/>
          </a:xfrm>
          <a:prstGeom prst="rect">
            <a:avLst/>
          </a:prstGeom>
        </p:spPr>
      </p:pic>
      <p:sp>
        <p:nvSpPr>
          <p:cNvPr id="29" name="CuadroTexto 28">
            <a:extLst>
              <a:ext uri="{FF2B5EF4-FFF2-40B4-BE49-F238E27FC236}">
                <a16:creationId xmlns:a16="http://schemas.microsoft.com/office/drawing/2014/main" id="{9BAE6530-7CBA-4047-A999-F8A5E09B1183}"/>
              </a:ext>
            </a:extLst>
          </p:cNvPr>
          <p:cNvSpPr txBox="1"/>
          <p:nvPr/>
        </p:nvSpPr>
        <p:spPr>
          <a:xfrm>
            <a:off x="3523375" y="1038955"/>
            <a:ext cx="2119554" cy="584775"/>
          </a:xfrm>
          <a:prstGeom prst="rect">
            <a:avLst/>
          </a:prstGeom>
          <a:noFill/>
        </p:spPr>
        <p:txBody>
          <a:bodyPr wrap="square" rtlCol="0">
            <a:spAutoFit/>
          </a:bodyPr>
          <a:lstStyle/>
          <a:p>
            <a:r>
              <a:rPr lang="es-MX" sz="3200" b="1" dirty="0"/>
              <a:t>MUNDIAL</a:t>
            </a:r>
          </a:p>
        </p:txBody>
      </p:sp>
      <p:pic>
        <p:nvPicPr>
          <p:cNvPr id="31" name="Marcador de posición de imagen 52">
            <a:extLst>
              <a:ext uri="{FF2B5EF4-FFF2-40B4-BE49-F238E27FC236}">
                <a16:creationId xmlns:a16="http://schemas.microsoft.com/office/drawing/2014/main" id="{EF8A8B8A-55C4-C14A-8E42-DB766B911193}"/>
              </a:ext>
            </a:extLst>
          </p:cNvPr>
          <p:cNvPicPr>
            <a:picLocks noChangeAspect="1"/>
          </p:cNvPicPr>
          <p:nvPr/>
        </p:nvPicPr>
        <p:blipFill rotWithShape="1">
          <a:blip r:embed="rId4"/>
          <a:srcRect l="948" t="-7641" r="7772" b="82"/>
          <a:stretch/>
        </p:blipFill>
        <p:spPr>
          <a:xfrm>
            <a:off x="5128641" y="700769"/>
            <a:ext cx="2416392" cy="1066082"/>
          </a:xfrm>
          <a:prstGeom prst="rect">
            <a:avLst/>
          </a:prstGeom>
        </p:spPr>
      </p:pic>
    </p:spTree>
    <p:extLst>
      <p:ext uri="{BB962C8B-B14F-4D97-AF65-F5344CB8AC3E}">
        <p14:creationId xmlns:p14="http://schemas.microsoft.com/office/powerpoint/2010/main" val="161292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F3C77010-D7E5-4195-8B21-D58150025B9A}"/>
              </a:ext>
            </a:extLst>
          </p:cNvPr>
          <p:cNvSpPr/>
          <p:nvPr/>
        </p:nvSpPr>
        <p:spPr>
          <a:xfrm>
            <a:off x="4510813" y="1385477"/>
            <a:ext cx="63901" cy="4189444"/>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2" name="Group 11">
            <a:extLst>
              <a:ext uri="{FF2B5EF4-FFF2-40B4-BE49-F238E27FC236}">
                <a16:creationId xmlns:a16="http://schemas.microsoft.com/office/drawing/2014/main" id="{FF3C6116-337B-4BB5-84C7-3D4D90FCB702}"/>
              </a:ext>
            </a:extLst>
          </p:cNvPr>
          <p:cNvGrpSpPr>
            <a:grpSpLocks/>
          </p:cNvGrpSpPr>
          <p:nvPr/>
        </p:nvGrpSpPr>
        <p:grpSpPr bwMode="auto">
          <a:xfrm>
            <a:off x="4166723" y="1999111"/>
            <a:ext cx="731044" cy="731044"/>
            <a:chOff x="5608988" y="2684833"/>
            <a:chExt cx="974024" cy="974024"/>
          </a:xfrm>
        </p:grpSpPr>
        <p:grpSp>
          <p:nvGrpSpPr>
            <p:cNvPr id="115739" name="Group 9">
              <a:extLst>
                <a:ext uri="{FF2B5EF4-FFF2-40B4-BE49-F238E27FC236}">
                  <a16:creationId xmlns:a16="http://schemas.microsoft.com/office/drawing/2014/main" id="{2B42ACAF-04A6-4DBE-A04D-D4F88AFC20C5}"/>
                </a:ext>
              </a:extLst>
            </p:cNvPr>
            <p:cNvGrpSpPr>
              <a:grpSpLocks/>
            </p:cNvGrpSpPr>
            <p:nvPr/>
          </p:nvGrpSpPr>
          <p:grpSpPr bwMode="auto">
            <a:xfrm>
              <a:off x="5608988" y="2684833"/>
              <a:ext cx="974024" cy="974024"/>
              <a:chOff x="6851177" y="2614445"/>
              <a:chExt cx="1114805" cy="1114805"/>
            </a:xfrm>
          </p:grpSpPr>
          <p:sp>
            <p:nvSpPr>
              <p:cNvPr id="4" name="Oval 3">
                <a:extLst>
                  <a:ext uri="{FF2B5EF4-FFF2-40B4-BE49-F238E27FC236}">
                    <a16:creationId xmlns:a16="http://schemas.microsoft.com/office/drawing/2014/main" id="{2118E859-8B2D-464D-96A6-5CBAD2B87A1F}"/>
                  </a:ext>
                </a:extLst>
              </p:cNvPr>
              <p:cNvSpPr/>
              <p:nvPr/>
            </p:nvSpPr>
            <p:spPr>
              <a:xfrm>
                <a:off x="6851177" y="2614445"/>
                <a:ext cx="1114805" cy="11148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a:extLst>
                  <a:ext uri="{FF2B5EF4-FFF2-40B4-BE49-F238E27FC236}">
                    <a16:creationId xmlns:a16="http://schemas.microsoft.com/office/drawing/2014/main" id="{C637AA8E-F525-46B2-AA35-0AC2A19EE724}"/>
                  </a:ext>
                </a:extLst>
              </p:cNvPr>
              <p:cNvSpPr/>
              <p:nvPr/>
            </p:nvSpPr>
            <p:spPr>
              <a:xfrm>
                <a:off x="6947406" y="2710674"/>
                <a:ext cx="922347" cy="92234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a:extLst>
                  <a:ext uri="{FF2B5EF4-FFF2-40B4-BE49-F238E27FC236}">
                    <a16:creationId xmlns:a16="http://schemas.microsoft.com/office/drawing/2014/main" id="{1569E099-07F9-4ABF-930A-D0534BA5F8ED}"/>
                  </a:ext>
                </a:extLst>
              </p:cNvPr>
              <p:cNvSpPr/>
              <p:nvPr/>
            </p:nvSpPr>
            <p:spPr>
              <a:xfrm>
                <a:off x="7040004" y="2803272"/>
                <a:ext cx="737151" cy="7371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8" name="TextBox 7">
              <a:extLst>
                <a:ext uri="{FF2B5EF4-FFF2-40B4-BE49-F238E27FC236}">
                  <a16:creationId xmlns:a16="http://schemas.microsoft.com/office/drawing/2014/main" id="{85AAF113-EC4B-404F-BD36-9E5DA604B02B}"/>
                </a:ext>
              </a:extLst>
            </p:cNvPr>
            <p:cNvSpPr txBox="1"/>
            <p:nvPr/>
          </p:nvSpPr>
          <p:spPr>
            <a:xfrm>
              <a:off x="5693063" y="2998630"/>
              <a:ext cx="805870" cy="338311"/>
            </a:xfrm>
            <a:prstGeom prst="rect">
              <a:avLst/>
            </a:prstGeom>
            <a:noFill/>
          </p:spPr>
          <p:txBody>
            <a:bodyPr>
              <a:spAutoFit/>
            </a:bodyPr>
            <a:lstStyle/>
            <a:p>
              <a:pPr algn="ctr" eaLnBrk="1" fontAlgn="auto" hangingPunct="1">
                <a:spcBef>
                  <a:spcPts val="0"/>
                </a:spcBef>
                <a:spcAft>
                  <a:spcPts val="0"/>
                </a:spcAft>
                <a:defRPr/>
              </a:pPr>
              <a:r>
                <a:rPr lang="en-US" sz="1050" dirty="0">
                  <a:latin typeface="+mj-lt"/>
                </a:rPr>
                <a:t>2009</a:t>
              </a:r>
            </a:p>
          </p:txBody>
        </p:sp>
      </p:grpSp>
      <p:grpSp>
        <p:nvGrpSpPr>
          <p:cNvPr id="36" name="Group 35">
            <a:extLst>
              <a:ext uri="{FF2B5EF4-FFF2-40B4-BE49-F238E27FC236}">
                <a16:creationId xmlns:a16="http://schemas.microsoft.com/office/drawing/2014/main" id="{E0206809-0A06-46CC-9942-F1523D9F2C02}"/>
              </a:ext>
            </a:extLst>
          </p:cNvPr>
          <p:cNvGrpSpPr>
            <a:grpSpLocks/>
          </p:cNvGrpSpPr>
          <p:nvPr/>
        </p:nvGrpSpPr>
        <p:grpSpPr bwMode="auto">
          <a:xfrm>
            <a:off x="4162460" y="3259264"/>
            <a:ext cx="731044" cy="729854"/>
            <a:chOff x="5608988" y="2684833"/>
            <a:chExt cx="974024" cy="974024"/>
          </a:xfrm>
        </p:grpSpPr>
        <p:grpSp>
          <p:nvGrpSpPr>
            <p:cNvPr id="115729" name="Group 36">
              <a:extLst>
                <a:ext uri="{FF2B5EF4-FFF2-40B4-BE49-F238E27FC236}">
                  <a16:creationId xmlns:a16="http://schemas.microsoft.com/office/drawing/2014/main" id="{8E2122C1-2178-40EF-89C2-2A5F88C4861C}"/>
                </a:ext>
              </a:extLst>
            </p:cNvPr>
            <p:cNvGrpSpPr>
              <a:grpSpLocks/>
            </p:cNvGrpSpPr>
            <p:nvPr/>
          </p:nvGrpSpPr>
          <p:grpSpPr bwMode="auto">
            <a:xfrm>
              <a:off x="5608988" y="2684833"/>
              <a:ext cx="974024" cy="974024"/>
              <a:chOff x="6851177" y="2614445"/>
              <a:chExt cx="1114805" cy="1114805"/>
            </a:xfrm>
          </p:grpSpPr>
          <p:sp>
            <p:nvSpPr>
              <p:cNvPr id="39" name="Oval 38">
                <a:extLst>
                  <a:ext uri="{FF2B5EF4-FFF2-40B4-BE49-F238E27FC236}">
                    <a16:creationId xmlns:a16="http://schemas.microsoft.com/office/drawing/2014/main" id="{85A0C51D-56FB-4EE6-97D1-244C23A33489}"/>
                  </a:ext>
                </a:extLst>
              </p:cNvPr>
              <p:cNvSpPr/>
              <p:nvPr/>
            </p:nvSpPr>
            <p:spPr>
              <a:xfrm>
                <a:off x="6851177" y="2614445"/>
                <a:ext cx="1114805" cy="1114805"/>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0" name="Oval 39">
                <a:extLst>
                  <a:ext uri="{FF2B5EF4-FFF2-40B4-BE49-F238E27FC236}">
                    <a16:creationId xmlns:a16="http://schemas.microsoft.com/office/drawing/2014/main" id="{ED8065FD-3867-46E7-8BE6-40B866EEC1B8}"/>
                  </a:ext>
                </a:extLst>
              </p:cNvPr>
              <p:cNvSpPr/>
              <p:nvPr/>
            </p:nvSpPr>
            <p:spPr>
              <a:xfrm>
                <a:off x="6947406" y="2710832"/>
                <a:ext cx="922347" cy="9220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 name="Oval 40">
                <a:extLst>
                  <a:ext uri="{FF2B5EF4-FFF2-40B4-BE49-F238E27FC236}">
                    <a16:creationId xmlns:a16="http://schemas.microsoft.com/office/drawing/2014/main" id="{F3E427A3-B57E-4BD8-895D-2D759D571D5F}"/>
                  </a:ext>
                </a:extLst>
              </p:cNvPr>
              <p:cNvSpPr/>
              <p:nvPr/>
            </p:nvSpPr>
            <p:spPr>
              <a:xfrm>
                <a:off x="7040004" y="2803580"/>
                <a:ext cx="737151" cy="7365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38" name="TextBox 37">
              <a:extLst>
                <a:ext uri="{FF2B5EF4-FFF2-40B4-BE49-F238E27FC236}">
                  <a16:creationId xmlns:a16="http://schemas.microsoft.com/office/drawing/2014/main" id="{AD47468B-C87C-4CB5-952D-E7C507A72A19}"/>
                </a:ext>
              </a:extLst>
            </p:cNvPr>
            <p:cNvSpPr txBox="1"/>
            <p:nvPr/>
          </p:nvSpPr>
          <p:spPr>
            <a:xfrm>
              <a:off x="5712402" y="2999143"/>
              <a:ext cx="805870" cy="338863"/>
            </a:xfrm>
            <a:prstGeom prst="rect">
              <a:avLst/>
            </a:prstGeom>
            <a:noFill/>
          </p:spPr>
          <p:txBody>
            <a:bodyPr>
              <a:spAutoFit/>
            </a:bodyPr>
            <a:lstStyle/>
            <a:p>
              <a:pPr algn="ctr" eaLnBrk="1" fontAlgn="auto" hangingPunct="1">
                <a:spcBef>
                  <a:spcPts val="0"/>
                </a:spcBef>
                <a:spcAft>
                  <a:spcPts val="0"/>
                </a:spcAft>
                <a:defRPr/>
              </a:pPr>
              <a:r>
                <a:rPr lang="en-US" sz="1050" dirty="0">
                  <a:latin typeface="+mj-lt"/>
                </a:rPr>
                <a:t>2016</a:t>
              </a:r>
            </a:p>
          </p:txBody>
        </p:sp>
      </p:grpSp>
      <p:grpSp>
        <p:nvGrpSpPr>
          <p:cNvPr id="50" name="Group 49">
            <a:extLst>
              <a:ext uri="{FF2B5EF4-FFF2-40B4-BE49-F238E27FC236}">
                <a16:creationId xmlns:a16="http://schemas.microsoft.com/office/drawing/2014/main" id="{48AFE334-556C-4009-BA72-4AC78D8AE7DB}"/>
              </a:ext>
            </a:extLst>
          </p:cNvPr>
          <p:cNvGrpSpPr>
            <a:grpSpLocks/>
          </p:cNvGrpSpPr>
          <p:nvPr/>
        </p:nvGrpSpPr>
        <p:grpSpPr bwMode="auto">
          <a:xfrm>
            <a:off x="4291100" y="630494"/>
            <a:ext cx="507206" cy="673894"/>
            <a:chOff x="5757952" y="620726"/>
            <a:chExt cx="676097" cy="897919"/>
          </a:xfrm>
        </p:grpSpPr>
        <p:sp>
          <p:nvSpPr>
            <p:cNvPr id="115721" name="TextBox 51">
              <a:extLst>
                <a:ext uri="{FF2B5EF4-FFF2-40B4-BE49-F238E27FC236}">
                  <a16:creationId xmlns:a16="http://schemas.microsoft.com/office/drawing/2014/main" id="{738FAA5C-9678-4482-80F9-6D5A8440C81B}"/>
                </a:ext>
              </a:extLst>
            </p:cNvPr>
            <p:cNvSpPr txBox="1">
              <a:spLocks noChangeArrowheads="1"/>
            </p:cNvSpPr>
            <p:nvPr/>
          </p:nvSpPr>
          <p:spPr bwMode="auto">
            <a:xfrm>
              <a:off x="5972879" y="620726"/>
              <a:ext cx="246243" cy="30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endParaRPr lang="en-US" altLang="en-US" sz="900" dirty="0">
                <a:solidFill>
                  <a:schemeClr val="tx2"/>
                </a:solidFill>
              </a:endParaRPr>
            </a:p>
          </p:txBody>
        </p:sp>
        <p:cxnSp>
          <p:nvCxnSpPr>
            <p:cNvPr id="53" name="Straight Connector 52">
              <a:extLst>
                <a:ext uri="{FF2B5EF4-FFF2-40B4-BE49-F238E27FC236}">
                  <a16:creationId xmlns:a16="http://schemas.microsoft.com/office/drawing/2014/main" id="{C546F352-98D5-4AFC-8C14-9B2AE912B9DB}"/>
                </a:ext>
              </a:extLst>
            </p:cNvPr>
            <p:cNvCxnSpPr>
              <a:cxnSpLocks/>
            </p:cNvCxnSpPr>
            <p:nvPr/>
          </p:nvCxnSpPr>
          <p:spPr>
            <a:xfrm>
              <a:off x="5757952" y="1518645"/>
              <a:ext cx="676097"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32" name="Group 27">
            <a:extLst>
              <a:ext uri="{FF2B5EF4-FFF2-40B4-BE49-F238E27FC236}">
                <a16:creationId xmlns:a16="http://schemas.microsoft.com/office/drawing/2014/main" id="{87D6AE0B-6EB5-B94E-9679-ED6B41A08A53}"/>
              </a:ext>
            </a:extLst>
          </p:cNvPr>
          <p:cNvGrpSpPr>
            <a:grpSpLocks/>
          </p:cNvGrpSpPr>
          <p:nvPr/>
        </p:nvGrpSpPr>
        <p:grpSpPr bwMode="auto">
          <a:xfrm>
            <a:off x="765778" y="1768933"/>
            <a:ext cx="2889837" cy="1104311"/>
            <a:chOff x="1240341" y="1169369"/>
            <a:chExt cx="3608170" cy="1296237"/>
          </a:xfrm>
        </p:grpSpPr>
        <p:sp>
          <p:nvSpPr>
            <p:cNvPr id="33" name="Freeform: Shape 2">
              <a:extLst>
                <a:ext uri="{FF2B5EF4-FFF2-40B4-BE49-F238E27FC236}">
                  <a16:creationId xmlns:a16="http://schemas.microsoft.com/office/drawing/2014/main" id="{9042FF35-253E-6249-AD9D-C4B6210B0ED6}"/>
                </a:ext>
              </a:extLst>
            </p:cNvPr>
            <p:cNvSpPr/>
            <p:nvPr/>
          </p:nvSpPr>
          <p:spPr>
            <a:xfrm>
              <a:off x="1240342" y="1169369"/>
              <a:ext cx="3608169" cy="1296237"/>
            </a:xfrm>
            <a:custGeom>
              <a:avLst/>
              <a:gdLst>
                <a:gd name="connsiteX0" fmla="*/ 120433 w 4025326"/>
                <a:gd name="connsiteY0" fmla="*/ 0 h 1296237"/>
                <a:gd name="connsiteX1" fmla="*/ 3721161 w 4025326"/>
                <a:gd name="connsiteY1" fmla="*/ 0 h 1296237"/>
                <a:gd name="connsiteX2" fmla="*/ 3841594 w 4025326"/>
                <a:gd name="connsiteY2" fmla="*/ 120433 h 1296237"/>
                <a:gd name="connsiteX3" fmla="*/ 3841594 w 4025326"/>
                <a:gd name="connsiteY3" fmla="*/ 466567 h 1296237"/>
                <a:gd name="connsiteX4" fmla="*/ 4025326 w 4025326"/>
                <a:gd name="connsiteY4" fmla="*/ 648118 h 1296237"/>
                <a:gd name="connsiteX5" fmla="*/ 3841594 w 4025326"/>
                <a:gd name="connsiteY5" fmla="*/ 829669 h 1296237"/>
                <a:gd name="connsiteX6" fmla="*/ 3841594 w 4025326"/>
                <a:gd name="connsiteY6" fmla="*/ 1175804 h 1296237"/>
                <a:gd name="connsiteX7" fmla="*/ 3721161 w 4025326"/>
                <a:gd name="connsiteY7" fmla="*/ 1296237 h 1296237"/>
                <a:gd name="connsiteX8" fmla="*/ 120433 w 4025326"/>
                <a:gd name="connsiteY8" fmla="*/ 1296237 h 1296237"/>
                <a:gd name="connsiteX9" fmla="*/ 0 w 4025326"/>
                <a:gd name="connsiteY9" fmla="*/ 1175804 h 1296237"/>
                <a:gd name="connsiteX10" fmla="*/ 0 w 4025326"/>
                <a:gd name="connsiteY10" fmla="*/ 120433 h 1296237"/>
                <a:gd name="connsiteX11" fmla="*/ 120433 w 4025326"/>
                <a:gd name="connsiteY11" fmla="*/ 0 h 129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25326" h="1296237">
                  <a:moveTo>
                    <a:pt x="120433" y="0"/>
                  </a:moveTo>
                  <a:lnTo>
                    <a:pt x="3721161" y="0"/>
                  </a:lnTo>
                  <a:cubicBezTo>
                    <a:pt x="3787674" y="0"/>
                    <a:pt x="3841594" y="53920"/>
                    <a:pt x="3841594" y="120433"/>
                  </a:cubicBezTo>
                  <a:lnTo>
                    <a:pt x="3841594" y="466567"/>
                  </a:lnTo>
                  <a:lnTo>
                    <a:pt x="4025326" y="648118"/>
                  </a:lnTo>
                  <a:lnTo>
                    <a:pt x="3841594" y="829669"/>
                  </a:lnTo>
                  <a:lnTo>
                    <a:pt x="3841594" y="1175804"/>
                  </a:lnTo>
                  <a:cubicBezTo>
                    <a:pt x="3841594" y="1242317"/>
                    <a:pt x="3787674" y="1296237"/>
                    <a:pt x="3721161" y="1296237"/>
                  </a:cubicBezTo>
                  <a:lnTo>
                    <a:pt x="120433" y="1296237"/>
                  </a:lnTo>
                  <a:cubicBezTo>
                    <a:pt x="53920" y="1296237"/>
                    <a:pt x="0" y="1242317"/>
                    <a:pt x="0" y="1175804"/>
                  </a:cubicBezTo>
                  <a:lnTo>
                    <a:pt x="0" y="120433"/>
                  </a:lnTo>
                  <a:cubicBezTo>
                    <a:pt x="0" y="53920"/>
                    <a:pt x="53920" y="0"/>
                    <a:pt x="120433" y="0"/>
                  </a:cubicBezTo>
                  <a:close/>
                </a:path>
              </a:pathLst>
            </a:custGeom>
            <a:solidFill>
              <a:schemeClr val="bg1"/>
            </a:solidFill>
            <a:ln>
              <a:noFill/>
            </a:ln>
            <a:effectLst>
              <a:outerShdw blurRad="38100" sx="102000" sy="102000" algn="ctr" rotWithShape="0">
                <a:schemeClr val="tx1">
                  <a:lumMod val="50000"/>
                  <a:lumOff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latin typeface="Calibri" panose="020F0502020204030204" pitchFamily="34" charset="0"/>
                <a:cs typeface="Calibri" panose="020F0502020204030204" pitchFamily="34" charset="0"/>
              </a:endParaRPr>
            </a:p>
          </p:txBody>
        </p:sp>
        <p:sp>
          <p:nvSpPr>
            <p:cNvPr id="42" name="Rectangle: Top Corners Rounded 3">
              <a:extLst>
                <a:ext uri="{FF2B5EF4-FFF2-40B4-BE49-F238E27FC236}">
                  <a16:creationId xmlns:a16="http://schemas.microsoft.com/office/drawing/2014/main" id="{FA7D0B9C-61BA-2449-98A2-3FE55F2DD0A4}"/>
                </a:ext>
              </a:extLst>
            </p:cNvPr>
            <p:cNvSpPr/>
            <p:nvPr/>
          </p:nvSpPr>
          <p:spPr>
            <a:xfrm rot="16200000">
              <a:off x="823964" y="1585746"/>
              <a:ext cx="1296237" cy="463484"/>
            </a:xfrm>
            <a:prstGeom prst="round2SameRect">
              <a:avLst>
                <a:gd name="adj1" fmla="val 20635"/>
                <a:gd name="adj2" fmla="val 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latin typeface="Calibri" panose="020F0502020204030204" pitchFamily="34" charset="0"/>
                <a:cs typeface="Calibri" panose="020F0502020204030204" pitchFamily="34" charset="0"/>
              </a:endParaRPr>
            </a:p>
          </p:txBody>
        </p:sp>
        <p:sp>
          <p:nvSpPr>
            <p:cNvPr id="43" name="TextBox 12">
              <a:extLst>
                <a:ext uri="{FF2B5EF4-FFF2-40B4-BE49-F238E27FC236}">
                  <a16:creationId xmlns:a16="http://schemas.microsoft.com/office/drawing/2014/main" id="{6B5E6466-419D-4346-8D77-EC0ED0AA20A3}"/>
                </a:ext>
              </a:extLst>
            </p:cNvPr>
            <p:cNvSpPr txBox="1"/>
            <p:nvPr/>
          </p:nvSpPr>
          <p:spPr bwMode="auto">
            <a:xfrm>
              <a:off x="1796104" y="1361190"/>
              <a:ext cx="2876759" cy="921231"/>
            </a:xfrm>
            <a:prstGeom prst="rect">
              <a:avLst/>
            </a:prstGeom>
            <a:noFill/>
          </p:spPr>
          <p:txBody>
            <a:bodyPr wrap="square">
              <a:spAutoFit/>
            </a:bodyPr>
            <a:lstStyle/>
            <a:p>
              <a:pPr algn="ctr"/>
              <a:r>
                <a:rPr lang="es-MX" sz="1500" dirty="0"/>
                <a:t>Mitad de los recursos para cáncer fueron destinados sólo para tratamiento</a:t>
              </a:r>
            </a:p>
          </p:txBody>
        </p:sp>
      </p:grpSp>
      <p:grpSp>
        <p:nvGrpSpPr>
          <p:cNvPr id="54" name="Grupo 53">
            <a:extLst>
              <a:ext uri="{FF2B5EF4-FFF2-40B4-BE49-F238E27FC236}">
                <a16:creationId xmlns:a16="http://schemas.microsoft.com/office/drawing/2014/main" id="{18B1165E-538E-8240-A1B4-4E143045D4BB}"/>
              </a:ext>
            </a:extLst>
          </p:cNvPr>
          <p:cNvGrpSpPr/>
          <p:nvPr/>
        </p:nvGrpSpPr>
        <p:grpSpPr>
          <a:xfrm>
            <a:off x="5998827" y="1746519"/>
            <a:ext cx="2061223" cy="1301057"/>
            <a:chOff x="8996362" y="2058430"/>
            <a:chExt cx="2373728" cy="1734743"/>
          </a:xfrm>
        </p:grpSpPr>
        <p:sp>
          <p:nvSpPr>
            <p:cNvPr id="55" name="TextBox 5">
              <a:extLst>
                <a:ext uri="{FF2B5EF4-FFF2-40B4-BE49-F238E27FC236}">
                  <a16:creationId xmlns:a16="http://schemas.microsoft.com/office/drawing/2014/main" id="{7B00DDD8-F815-7E43-BA7E-62811DDFDBF9}"/>
                </a:ext>
              </a:extLst>
            </p:cNvPr>
            <p:cNvSpPr txBox="1"/>
            <p:nvPr/>
          </p:nvSpPr>
          <p:spPr bwMode="auto">
            <a:xfrm>
              <a:off x="8996362" y="2808288"/>
              <a:ext cx="2373728" cy="984885"/>
            </a:xfrm>
            <a:prstGeom prst="rect">
              <a:avLst/>
            </a:prstGeom>
            <a:noFill/>
          </p:spPr>
          <p:txBody>
            <a:bodyPr wrap="square">
              <a:spAutoFit/>
            </a:bodyPr>
            <a:lstStyle/>
            <a:p>
              <a:r>
                <a:rPr lang="es-MX" sz="1400" b="1" dirty="0"/>
                <a:t>60% </a:t>
              </a:r>
              <a:r>
                <a:rPr lang="es-MX" sz="1400" dirty="0"/>
                <a:t>de casos de cáncer de pulmón (LATAM)</a:t>
              </a:r>
            </a:p>
          </p:txBody>
        </p:sp>
        <p:sp>
          <p:nvSpPr>
            <p:cNvPr id="56" name="Freeform 58">
              <a:extLst>
                <a:ext uri="{FF2B5EF4-FFF2-40B4-BE49-F238E27FC236}">
                  <a16:creationId xmlns:a16="http://schemas.microsoft.com/office/drawing/2014/main" id="{6D748E1E-9746-7C48-B868-6FC3FD785A1F}"/>
                </a:ext>
              </a:extLst>
            </p:cNvPr>
            <p:cNvSpPr>
              <a:spLocks/>
            </p:cNvSpPr>
            <p:nvPr/>
          </p:nvSpPr>
          <p:spPr bwMode="auto">
            <a:xfrm>
              <a:off x="9022423" y="2058430"/>
              <a:ext cx="845208" cy="674109"/>
            </a:xfrm>
            <a:custGeom>
              <a:avLst/>
              <a:gdLst>
                <a:gd name="T0" fmla="*/ 483546 w 284"/>
                <a:gd name="T1" fmla="*/ 72682 h 212"/>
                <a:gd name="T2" fmla="*/ 410754 w 284"/>
                <a:gd name="T3" fmla="*/ 75278 h 212"/>
                <a:gd name="T4" fmla="*/ 410754 w 284"/>
                <a:gd name="T5" fmla="*/ 199877 h 212"/>
                <a:gd name="T6" fmla="*/ 387356 w 284"/>
                <a:gd name="T7" fmla="*/ 179110 h 212"/>
                <a:gd name="T8" fmla="*/ 387356 w 284"/>
                <a:gd name="T9" fmla="*/ 155748 h 212"/>
                <a:gd name="T10" fmla="*/ 348361 w 284"/>
                <a:gd name="T11" fmla="*/ 155748 h 212"/>
                <a:gd name="T12" fmla="*/ 348361 w 284"/>
                <a:gd name="T13" fmla="*/ 179110 h 212"/>
                <a:gd name="T14" fmla="*/ 327563 w 284"/>
                <a:gd name="T15" fmla="*/ 199877 h 212"/>
                <a:gd name="T16" fmla="*/ 327563 w 284"/>
                <a:gd name="T17" fmla="*/ 75278 h 212"/>
                <a:gd name="T18" fmla="*/ 254771 w 284"/>
                <a:gd name="T19" fmla="*/ 72682 h 212"/>
                <a:gd name="T20" fmla="*/ 106588 w 284"/>
                <a:gd name="T21" fmla="*/ 506181 h 212"/>
                <a:gd name="T22" fmla="*/ 202777 w 284"/>
                <a:gd name="T23" fmla="*/ 488011 h 212"/>
                <a:gd name="T24" fmla="*/ 327563 w 284"/>
                <a:gd name="T25" fmla="*/ 417924 h 212"/>
                <a:gd name="T26" fmla="*/ 327563 w 284"/>
                <a:gd name="T27" fmla="*/ 228431 h 212"/>
                <a:gd name="T28" fmla="*/ 369159 w 284"/>
                <a:gd name="T29" fmla="*/ 186898 h 212"/>
                <a:gd name="T30" fmla="*/ 410754 w 284"/>
                <a:gd name="T31" fmla="*/ 228431 h 212"/>
                <a:gd name="T32" fmla="*/ 410754 w 284"/>
                <a:gd name="T33" fmla="*/ 417924 h 212"/>
                <a:gd name="T34" fmla="*/ 532940 w 284"/>
                <a:gd name="T35" fmla="*/ 488011 h 212"/>
                <a:gd name="T36" fmla="*/ 631729 w 284"/>
                <a:gd name="T37" fmla="*/ 506181 h 212"/>
                <a:gd name="T38" fmla="*/ 483546 w 284"/>
                <a:gd name="T39" fmla="*/ 72682 h 2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 h="212">
                  <a:moveTo>
                    <a:pt x="186" y="28"/>
                  </a:moveTo>
                  <a:cubicBezTo>
                    <a:pt x="158" y="0"/>
                    <a:pt x="158" y="29"/>
                    <a:pt x="158" y="29"/>
                  </a:cubicBezTo>
                  <a:cubicBezTo>
                    <a:pt x="158" y="77"/>
                    <a:pt x="158" y="77"/>
                    <a:pt x="158" y="77"/>
                  </a:cubicBezTo>
                  <a:cubicBezTo>
                    <a:pt x="149" y="69"/>
                    <a:pt x="149" y="69"/>
                    <a:pt x="149" y="69"/>
                  </a:cubicBezTo>
                  <a:cubicBezTo>
                    <a:pt x="149" y="60"/>
                    <a:pt x="149" y="60"/>
                    <a:pt x="149" y="60"/>
                  </a:cubicBezTo>
                  <a:cubicBezTo>
                    <a:pt x="134" y="60"/>
                    <a:pt x="134" y="60"/>
                    <a:pt x="134" y="60"/>
                  </a:cubicBezTo>
                  <a:cubicBezTo>
                    <a:pt x="134" y="69"/>
                    <a:pt x="134" y="69"/>
                    <a:pt x="134" y="69"/>
                  </a:cubicBezTo>
                  <a:cubicBezTo>
                    <a:pt x="126" y="77"/>
                    <a:pt x="126" y="77"/>
                    <a:pt x="126" y="77"/>
                  </a:cubicBezTo>
                  <a:cubicBezTo>
                    <a:pt x="126" y="29"/>
                    <a:pt x="126" y="29"/>
                    <a:pt x="126" y="29"/>
                  </a:cubicBezTo>
                  <a:cubicBezTo>
                    <a:pt x="126" y="29"/>
                    <a:pt x="126" y="0"/>
                    <a:pt x="98" y="28"/>
                  </a:cubicBezTo>
                  <a:cubicBezTo>
                    <a:pt x="98" y="28"/>
                    <a:pt x="0" y="131"/>
                    <a:pt x="41" y="195"/>
                  </a:cubicBezTo>
                  <a:cubicBezTo>
                    <a:pt x="46" y="203"/>
                    <a:pt x="61" y="212"/>
                    <a:pt x="78" y="188"/>
                  </a:cubicBezTo>
                  <a:cubicBezTo>
                    <a:pt x="86" y="177"/>
                    <a:pt x="121" y="198"/>
                    <a:pt x="126" y="161"/>
                  </a:cubicBezTo>
                  <a:cubicBezTo>
                    <a:pt x="126" y="88"/>
                    <a:pt x="126" y="88"/>
                    <a:pt x="126" y="88"/>
                  </a:cubicBezTo>
                  <a:cubicBezTo>
                    <a:pt x="142" y="72"/>
                    <a:pt x="142" y="72"/>
                    <a:pt x="142" y="72"/>
                  </a:cubicBezTo>
                  <a:cubicBezTo>
                    <a:pt x="158" y="88"/>
                    <a:pt x="158" y="88"/>
                    <a:pt x="158" y="88"/>
                  </a:cubicBezTo>
                  <a:cubicBezTo>
                    <a:pt x="158" y="161"/>
                    <a:pt x="158" y="161"/>
                    <a:pt x="158" y="161"/>
                  </a:cubicBezTo>
                  <a:cubicBezTo>
                    <a:pt x="162" y="198"/>
                    <a:pt x="198" y="177"/>
                    <a:pt x="205" y="188"/>
                  </a:cubicBezTo>
                  <a:cubicBezTo>
                    <a:pt x="222" y="212"/>
                    <a:pt x="238" y="203"/>
                    <a:pt x="243" y="195"/>
                  </a:cubicBezTo>
                  <a:cubicBezTo>
                    <a:pt x="284" y="131"/>
                    <a:pt x="186" y="28"/>
                    <a:pt x="186" y="28"/>
                  </a:cubicBezTo>
                  <a:close/>
                </a:path>
              </a:pathLst>
            </a:custGeom>
            <a:solidFill>
              <a:srgbClr val="FFC000"/>
            </a:solidFill>
            <a:ln w="9525">
              <a:solidFill>
                <a:schemeClr val="accent4"/>
              </a:solidFill>
              <a:round/>
              <a:headEnd/>
              <a:tailEnd/>
            </a:ln>
          </p:spPr>
          <p:txBody>
            <a:bodyPr/>
            <a:lstStyle/>
            <a:p>
              <a:endParaRPr lang="en-US" sz="1400" dirty="0"/>
            </a:p>
          </p:txBody>
        </p:sp>
      </p:grpSp>
      <p:grpSp>
        <p:nvGrpSpPr>
          <p:cNvPr id="57" name="Group 4">
            <a:extLst>
              <a:ext uri="{FF2B5EF4-FFF2-40B4-BE49-F238E27FC236}">
                <a16:creationId xmlns:a16="http://schemas.microsoft.com/office/drawing/2014/main" id="{4066FA08-438B-1445-B938-84947B11C6C2}"/>
              </a:ext>
            </a:extLst>
          </p:cNvPr>
          <p:cNvGrpSpPr/>
          <p:nvPr/>
        </p:nvGrpSpPr>
        <p:grpSpPr>
          <a:xfrm>
            <a:off x="6036412" y="4710956"/>
            <a:ext cx="2309092" cy="1122303"/>
            <a:chOff x="8916988" y="2721346"/>
            <a:chExt cx="3078789" cy="1496404"/>
          </a:xfrm>
        </p:grpSpPr>
        <p:sp>
          <p:nvSpPr>
            <p:cNvPr id="58" name="TextBox 52">
              <a:extLst>
                <a:ext uri="{FF2B5EF4-FFF2-40B4-BE49-F238E27FC236}">
                  <a16:creationId xmlns:a16="http://schemas.microsoft.com/office/drawing/2014/main" id="{A502ED5C-C68B-4F45-9A01-8F8EEBE20A59}"/>
                </a:ext>
              </a:extLst>
            </p:cNvPr>
            <p:cNvSpPr txBox="1"/>
            <p:nvPr/>
          </p:nvSpPr>
          <p:spPr bwMode="auto">
            <a:xfrm>
              <a:off x="8916988" y="3355975"/>
              <a:ext cx="3078789" cy="861775"/>
            </a:xfrm>
            <a:prstGeom prst="rect">
              <a:avLst/>
            </a:prstGeom>
            <a:noFill/>
          </p:spPr>
          <p:txBody>
            <a:bodyPr wrap="square">
              <a:spAutoFit/>
            </a:bodyPr>
            <a:lstStyle/>
            <a:p>
              <a:pPr algn="just"/>
              <a:r>
                <a:rPr lang="es-ES" sz="1200" dirty="0"/>
                <a:t>Costo del tratamiento de cáncer en América del Sur </a:t>
              </a:r>
              <a:r>
                <a:rPr lang="es-ES" sz="1200" b="1" dirty="0"/>
                <a:t>0.125% </a:t>
              </a:r>
              <a:r>
                <a:rPr lang="es-ES" sz="1200" dirty="0"/>
                <a:t>del ingreso per cápita de un país.</a:t>
              </a:r>
              <a:endParaRPr lang="es-MX" sz="1200" dirty="0"/>
            </a:p>
          </p:txBody>
        </p:sp>
        <p:grpSp>
          <p:nvGrpSpPr>
            <p:cNvPr id="59" name="Group 54">
              <a:extLst>
                <a:ext uri="{FF2B5EF4-FFF2-40B4-BE49-F238E27FC236}">
                  <a16:creationId xmlns:a16="http://schemas.microsoft.com/office/drawing/2014/main" id="{9A60498C-77C2-EF49-9E6D-1D8B91117660}"/>
                </a:ext>
              </a:extLst>
            </p:cNvPr>
            <p:cNvGrpSpPr/>
            <p:nvPr/>
          </p:nvGrpSpPr>
          <p:grpSpPr bwMode="auto">
            <a:xfrm>
              <a:off x="9041086" y="2721346"/>
              <a:ext cx="561892" cy="479827"/>
              <a:chOff x="4328363" y="3652348"/>
              <a:chExt cx="561649" cy="479915"/>
            </a:xfrm>
            <a:solidFill>
              <a:schemeClr val="accent2"/>
            </a:solidFill>
          </p:grpSpPr>
          <p:sp>
            <p:nvSpPr>
              <p:cNvPr id="60" name="Freeform 9">
                <a:extLst>
                  <a:ext uri="{FF2B5EF4-FFF2-40B4-BE49-F238E27FC236}">
                    <a16:creationId xmlns:a16="http://schemas.microsoft.com/office/drawing/2014/main" id="{AE964FD0-CF20-7D4E-B165-FDCB38B34ED4}"/>
                  </a:ext>
                </a:extLst>
              </p:cNvPr>
              <p:cNvSpPr>
                <a:spLocks noEditPoints="1"/>
              </p:cNvSpPr>
              <p:nvPr/>
            </p:nvSpPr>
            <p:spPr bwMode="auto">
              <a:xfrm>
                <a:off x="4491394" y="3652348"/>
                <a:ext cx="235587" cy="235150"/>
              </a:xfrm>
              <a:custGeom>
                <a:avLst/>
                <a:gdLst>
                  <a:gd name="T0" fmla="*/ 664 w 664"/>
                  <a:gd name="T1" fmla="*/ 332 h 664"/>
                  <a:gd name="T2" fmla="*/ 332 w 664"/>
                  <a:gd name="T3" fmla="*/ 664 h 664"/>
                  <a:gd name="T4" fmla="*/ 0 w 664"/>
                  <a:gd name="T5" fmla="*/ 332 h 664"/>
                  <a:gd name="T6" fmla="*/ 332 w 664"/>
                  <a:gd name="T7" fmla="*/ 0 h 664"/>
                  <a:gd name="T8" fmla="*/ 664 w 664"/>
                  <a:gd name="T9" fmla="*/ 332 h 664"/>
                  <a:gd name="T10" fmla="*/ 664 w 664"/>
                  <a:gd name="T11" fmla="*/ 332 h 664"/>
                  <a:gd name="T12" fmla="*/ 664 w 664"/>
                  <a:gd name="T13" fmla="*/ 332 h 664"/>
                </a:gdLst>
                <a:ahLst/>
                <a:cxnLst>
                  <a:cxn ang="0">
                    <a:pos x="T0" y="T1"/>
                  </a:cxn>
                  <a:cxn ang="0">
                    <a:pos x="T2" y="T3"/>
                  </a:cxn>
                  <a:cxn ang="0">
                    <a:pos x="T4" y="T5"/>
                  </a:cxn>
                  <a:cxn ang="0">
                    <a:pos x="T6" y="T7"/>
                  </a:cxn>
                  <a:cxn ang="0">
                    <a:pos x="T8" y="T9"/>
                  </a:cxn>
                  <a:cxn ang="0">
                    <a:pos x="T10" y="T11"/>
                  </a:cxn>
                  <a:cxn ang="0">
                    <a:pos x="T12" y="T13"/>
                  </a:cxn>
                </a:cxnLst>
                <a:rect l="0" t="0" r="r" b="b"/>
                <a:pathLst>
                  <a:path w="664" h="664">
                    <a:moveTo>
                      <a:pt x="664" y="332"/>
                    </a:moveTo>
                    <a:cubicBezTo>
                      <a:pt x="664" y="515"/>
                      <a:pt x="515" y="664"/>
                      <a:pt x="332" y="664"/>
                    </a:cubicBezTo>
                    <a:cubicBezTo>
                      <a:pt x="148" y="664"/>
                      <a:pt x="0" y="515"/>
                      <a:pt x="0" y="332"/>
                    </a:cubicBezTo>
                    <a:cubicBezTo>
                      <a:pt x="0" y="148"/>
                      <a:pt x="148" y="0"/>
                      <a:pt x="332" y="0"/>
                    </a:cubicBezTo>
                    <a:cubicBezTo>
                      <a:pt x="515" y="0"/>
                      <a:pt x="664" y="148"/>
                      <a:pt x="664" y="332"/>
                    </a:cubicBezTo>
                    <a:close/>
                    <a:moveTo>
                      <a:pt x="664" y="332"/>
                    </a:moveTo>
                    <a:cubicBezTo>
                      <a:pt x="664" y="332"/>
                      <a:pt x="664" y="332"/>
                      <a:pt x="664" y="332"/>
                    </a:cubicBezTo>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a:p>
            </p:txBody>
          </p:sp>
          <p:sp>
            <p:nvSpPr>
              <p:cNvPr id="61" name="Freeform 10">
                <a:extLst>
                  <a:ext uri="{FF2B5EF4-FFF2-40B4-BE49-F238E27FC236}">
                    <a16:creationId xmlns:a16="http://schemas.microsoft.com/office/drawing/2014/main" id="{35032F5E-6520-CA44-96BA-C6965BCEE086}"/>
                  </a:ext>
                </a:extLst>
              </p:cNvPr>
              <p:cNvSpPr>
                <a:spLocks noEditPoints="1"/>
              </p:cNvSpPr>
              <p:nvPr/>
            </p:nvSpPr>
            <p:spPr bwMode="auto">
              <a:xfrm>
                <a:off x="4709060" y="4012940"/>
                <a:ext cx="34966" cy="35403"/>
              </a:xfrm>
              <a:custGeom>
                <a:avLst/>
                <a:gdLst>
                  <a:gd name="T0" fmla="*/ 99 w 99"/>
                  <a:gd name="T1" fmla="*/ 49 h 99"/>
                  <a:gd name="T2" fmla="*/ 50 w 99"/>
                  <a:gd name="T3" fmla="*/ 99 h 99"/>
                  <a:gd name="T4" fmla="*/ 0 w 99"/>
                  <a:gd name="T5" fmla="*/ 49 h 99"/>
                  <a:gd name="T6" fmla="*/ 50 w 99"/>
                  <a:gd name="T7" fmla="*/ 0 h 99"/>
                  <a:gd name="T8" fmla="*/ 99 w 99"/>
                  <a:gd name="T9" fmla="*/ 49 h 99"/>
                  <a:gd name="T10" fmla="*/ 99 w 99"/>
                  <a:gd name="T11" fmla="*/ 49 h 99"/>
                  <a:gd name="T12" fmla="*/ 99 w 99"/>
                  <a:gd name="T13" fmla="*/ 49 h 99"/>
                </a:gdLst>
                <a:ahLst/>
                <a:cxnLst>
                  <a:cxn ang="0">
                    <a:pos x="T0" y="T1"/>
                  </a:cxn>
                  <a:cxn ang="0">
                    <a:pos x="T2" y="T3"/>
                  </a:cxn>
                  <a:cxn ang="0">
                    <a:pos x="T4" y="T5"/>
                  </a:cxn>
                  <a:cxn ang="0">
                    <a:pos x="T6" y="T7"/>
                  </a:cxn>
                  <a:cxn ang="0">
                    <a:pos x="T8" y="T9"/>
                  </a:cxn>
                  <a:cxn ang="0">
                    <a:pos x="T10" y="T11"/>
                  </a:cxn>
                  <a:cxn ang="0">
                    <a:pos x="T12" y="T13"/>
                  </a:cxn>
                </a:cxnLst>
                <a:rect l="0" t="0" r="r" b="b"/>
                <a:pathLst>
                  <a:path w="99" h="99">
                    <a:moveTo>
                      <a:pt x="99" y="49"/>
                    </a:moveTo>
                    <a:cubicBezTo>
                      <a:pt x="99" y="77"/>
                      <a:pt x="77" y="99"/>
                      <a:pt x="50" y="99"/>
                    </a:cubicBezTo>
                    <a:cubicBezTo>
                      <a:pt x="22" y="99"/>
                      <a:pt x="0" y="77"/>
                      <a:pt x="0" y="49"/>
                    </a:cubicBezTo>
                    <a:cubicBezTo>
                      <a:pt x="0" y="22"/>
                      <a:pt x="22" y="0"/>
                      <a:pt x="50" y="0"/>
                    </a:cubicBezTo>
                    <a:cubicBezTo>
                      <a:pt x="77" y="0"/>
                      <a:pt x="99" y="22"/>
                      <a:pt x="99" y="49"/>
                    </a:cubicBezTo>
                    <a:close/>
                    <a:moveTo>
                      <a:pt x="99" y="49"/>
                    </a:moveTo>
                    <a:cubicBezTo>
                      <a:pt x="99" y="49"/>
                      <a:pt x="99" y="49"/>
                      <a:pt x="99" y="49"/>
                    </a:cubicBezTo>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a:p>
            </p:txBody>
          </p:sp>
          <p:sp>
            <p:nvSpPr>
              <p:cNvPr id="62" name="Freeform 11">
                <a:extLst>
                  <a:ext uri="{FF2B5EF4-FFF2-40B4-BE49-F238E27FC236}">
                    <a16:creationId xmlns:a16="http://schemas.microsoft.com/office/drawing/2014/main" id="{72C093AE-D793-2340-AE6A-C4234CC61628}"/>
                  </a:ext>
                </a:extLst>
              </p:cNvPr>
              <p:cNvSpPr>
                <a:spLocks noEditPoints="1"/>
              </p:cNvSpPr>
              <p:nvPr/>
            </p:nvSpPr>
            <p:spPr bwMode="auto">
              <a:xfrm>
                <a:off x="4461673" y="3951311"/>
                <a:ext cx="59006" cy="13549"/>
              </a:xfrm>
              <a:custGeom>
                <a:avLst/>
                <a:gdLst>
                  <a:gd name="T0" fmla="*/ 166 w 166"/>
                  <a:gd name="T1" fmla="*/ 37 h 38"/>
                  <a:gd name="T2" fmla="*/ 84 w 166"/>
                  <a:gd name="T3" fmla="*/ 0 h 38"/>
                  <a:gd name="T4" fmla="*/ 0 w 166"/>
                  <a:gd name="T5" fmla="*/ 38 h 38"/>
                  <a:gd name="T6" fmla="*/ 166 w 166"/>
                  <a:gd name="T7" fmla="*/ 37 h 38"/>
                  <a:gd name="T8" fmla="*/ 166 w 166"/>
                  <a:gd name="T9" fmla="*/ 37 h 38"/>
                  <a:gd name="T10" fmla="*/ 166 w 166"/>
                  <a:gd name="T11" fmla="*/ 37 h 38"/>
                </a:gdLst>
                <a:ahLst/>
                <a:cxnLst>
                  <a:cxn ang="0">
                    <a:pos x="T0" y="T1"/>
                  </a:cxn>
                  <a:cxn ang="0">
                    <a:pos x="T2" y="T3"/>
                  </a:cxn>
                  <a:cxn ang="0">
                    <a:pos x="T4" y="T5"/>
                  </a:cxn>
                  <a:cxn ang="0">
                    <a:pos x="T6" y="T7"/>
                  </a:cxn>
                  <a:cxn ang="0">
                    <a:pos x="T8" y="T9"/>
                  </a:cxn>
                  <a:cxn ang="0">
                    <a:pos x="T10" y="T11"/>
                  </a:cxn>
                </a:cxnLst>
                <a:rect l="0" t="0" r="r" b="b"/>
                <a:pathLst>
                  <a:path w="166" h="38">
                    <a:moveTo>
                      <a:pt x="166" y="37"/>
                    </a:moveTo>
                    <a:cubicBezTo>
                      <a:pt x="142" y="14"/>
                      <a:pt x="114" y="0"/>
                      <a:pt x="84" y="0"/>
                    </a:cubicBezTo>
                    <a:cubicBezTo>
                      <a:pt x="52" y="0"/>
                      <a:pt x="24" y="14"/>
                      <a:pt x="0" y="38"/>
                    </a:cubicBezTo>
                    <a:cubicBezTo>
                      <a:pt x="45" y="28"/>
                      <a:pt x="102" y="24"/>
                      <a:pt x="166" y="37"/>
                    </a:cubicBezTo>
                    <a:close/>
                    <a:moveTo>
                      <a:pt x="166" y="37"/>
                    </a:moveTo>
                    <a:cubicBezTo>
                      <a:pt x="166" y="37"/>
                      <a:pt x="166" y="37"/>
                      <a:pt x="166" y="37"/>
                    </a:cubicBezTo>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a:p>
            </p:txBody>
          </p:sp>
          <p:sp>
            <p:nvSpPr>
              <p:cNvPr id="63" name="Freeform 12">
                <a:extLst>
                  <a:ext uri="{FF2B5EF4-FFF2-40B4-BE49-F238E27FC236}">
                    <a16:creationId xmlns:a16="http://schemas.microsoft.com/office/drawing/2014/main" id="{F804F74B-8B96-5349-A100-6C7FD4516FFC}"/>
                  </a:ext>
                </a:extLst>
              </p:cNvPr>
              <p:cNvSpPr>
                <a:spLocks noEditPoints="1"/>
              </p:cNvSpPr>
              <p:nvPr/>
            </p:nvSpPr>
            <p:spPr bwMode="auto">
              <a:xfrm>
                <a:off x="4328363" y="3869577"/>
                <a:ext cx="561649" cy="262686"/>
              </a:xfrm>
              <a:custGeom>
                <a:avLst/>
                <a:gdLst>
                  <a:gd name="T0" fmla="*/ 1575 w 1585"/>
                  <a:gd name="T1" fmla="*/ 621 h 742"/>
                  <a:gd name="T2" fmla="*/ 1167 w 1585"/>
                  <a:gd name="T3" fmla="*/ 44 h 742"/>
                  <a:gd name="T4" fmla="*/ 1163 w 1585"/>
                  <a:gd name="T5" fmla="*/ 340 h 742"/>
                  <a:gd name="T6" fmla="*/ 1245 w 1585"/>
                  <a:gd name="T7" fmla="*/ 454 h 742"/>
                  <a:gd name="T8" fmla="*/ 1125 w 1585"/>
                  <a:gd name="T9" fmla="*/ 575 h 742"/>
                  <a:gd name="T10" fmla="*/ 1004 w 1585"/>
                  <a:gd name="T11" fmla="*/ 454 h 742"/>
                  <a:gd name="T12" fmla="*/ 1098 w 1585"/>
                  <a:gd name="T13" fmla="*/ 337 h 742"/>
                  <a:gd name="T14" fmla="*/ 1096 w 1585"/>
                  <a:gd name="T15" fmla="*/ 10 h 742"/>
                  <a:gd name="T16" fmla="*/ 1070 w 1585"/>
                  <a:gd name="T17" fmla="*/ 0 h 742"/>
                  <a:gd name="T18" fmla="*/ 793 w 1585"/>
                  <a:gd name="T19" fmla="*/ 114 h 742"/>
                  <a:gd name="T20" fmla="*/ 519 w 1585"/>
                  <a:gd name="T21" fmla="*/ 3 h 742"/>
                  <a:gd name="T22" fmla="*/ 491 w 1585"/>
                  <a:gd name="T23" fmla="*/ 170 h 742"/>
                  <a:gd name="T24" fmla="*/ 677 w 1585"/>
                  <a:gd name="T25" fmla="*/ 460 h 742"/>
                  <a:gd name="T26" fmla="*/ 645 w 1585"/>
                  <a:gd name="T27" fmla="*/ 614 h 742"/>
                  <a:gd name="T28" fmla="*/ 563 w 1585"/>
                  <a:gd name="T29" fmla="*/ 661 h 742"/>
                  <a:gd name="T30" fmla="*/ 502 w 1585"/>
                  <a:gd name="T31" fmla="*/ 600 h 742"/>
                  <a:gd name="T32" fmla="*/ 563 w 1585"/>
                  <a:gd name="T33" fmla="*/ 540 h 742"/>
                  <a:gd name="T34" fmla="*/ 601 w 1585"/>
                  <a:gd name="T35" fmla="*/ 547 h 742"/>
                  <a:gd name="T36" fmla="*/ 595 w 1585"/>
                  <a:gd name="T37" fmla="*/ 350 h 742"/>
                  <a:gd name="T38" fmla="*/ 326 w 1585"/>
                  <a:gd name="T39" fmla="*/ 350 h 742"/>
                  <a:gd name="T40" fmla="*/ 320 w 1585"/>
                  <a:gd name="T41" fmla="*/ 547 h 742"/>
                  <a:gd name="T42" fmla="*/ 359 w 1585"/>
                  <a:gd name="T43" fmla="*/ 538 h 742"/>
                  <a:gd name="T44" fmla="*/ 420 w 1585"/>
                  <a:gd name="T45" fmla="*/ 599 h 742"/>
                  <a:gd name="T46" fmla="*/ 359 w 1585"/>
                  <a:gd name="T47" fmla="*/ 660 h 742"/>
                  <a:gd name="T48" fmla="*/ 278 w 1585"/>
                  <a:gd name="T49" fmla="*/ 615 h 742"/>
                  <a:gd name="T50" fmla="*/ 245 w 1585"/>
                  <a:gd name="T51" fmla="*/ 458 h 742"/>
                  <a:gd name="T52" fmla="*/ 427 w 1585"/>
                  <a:gd name="T53" fmla="*/ 170 h 742"/>
                  <a:gd name="T54" fmla="*/ 441 w 1585"/>
                  <a:gd name="T55" fmla="*/ 32 h 742"/>
                  <a:gd name="T56" fmla="*/ 10 w 1585"/>
                  <a:gd name="T57" fmla="*/ 621 h 742"/>
                  <a:gd name="T58" fmla="*/ 114 w 1585"/>
                  <a:gd name="T59" fmla="*/ 742 h 742"/>
                  <a:gd name="T60" fmla="*/ 1471 w 1585"/>
                  <a:gd name="T61" fmla="*/ 742 h 742"/>
                  <a:gd name="T62" fmla="*/ 1575 w 1585"/>
                  <a:gd name="T63" fmla="*/ 621 h 742"/>
                  <a:gd name="T64" fmla="*/ 1575 w 1585"/>
                  <a:gd name="T65" fmla="*/ 621 h 742"/>
                  <a:gd name="T66" fmla="*/ 1575 w 1585"/>
                  <a:gd name="T67" fmla="*/ 621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85" h="742">
                    <a:moveTo>
                      <a:pt x="1575" y="621"/>
                    </a:moveTo>
                    <a:cubicBezTo>
                      <a:pt x="1536" y="371"/>
                      <a:pt x="1381" y="159"/>
                      <a:pt x="1167" y="44"/>
                    </a:cubicBezTo>
                    <a:cubicBezTo>
                      <a:pt x="1177" y="115"/>
                      <a:pt x="1187" y="234"/>
                      <a:pt x="1163" y="340"/>
                    </a:cubicBezTo>
                    <a:cubicBezTo>
                      <a:pt x="1211" y="356"/>
                      <a:pt x="1245" y="400"/>
                      <a:pt x="1245" y="454"/>
                    </a:cubicBezTo>
                    <a:cubicBezTo>
                      <a:pt x="1245" y="520"/>
                      <a:pt x="1192" y="575"/>
                      <a:pt x="1125" y="575"/>
                    </a:cubicBezTo>
                    <a:cubicBezTo>
                      <a:pt x="1059" y="575"/>
                      <a:pt x="1004" y="521"/>
                      <a:pt x="1004" y="454"/>
                    </a:cubicBezTo>
                    <a:cubicBezTo>
                      <a:pt x="1004" y="397"/>
                      <a:pt x="1044" y="350"/>
                      <a:pt x="1098" y="337"/>
                    </a:cubicBezTo>
                    <a:cubicBezTo>
                      <a:pt x="1130" y="213"/>
                      <a:pt x="1104" y="53"/>
                      <a:pt x="1096" y="10"/>
                    </a:cubicBezTo>
                    <a:cubicBezTo>
                      <a:pt x="1088" y="6"/>
                      <a:pt x="1079" y="3"/>
                      <a:pt x="1070" y="0"/>
                    </a:cubicBezTo>
                    <a:cubicBezTo>
                      <a:pt x="998" y="70"/>
                      <a:pt x="901" y="114"/>
                      <a:pt x="793" y="114"/>
                    </a:cubicBezTo>
                    <a:cubicBezTo>
                      <a:pt x="687" y="114"/>
                      <a:pt x="590" y="71"/>
                      <a:pt x="519" y="3"/>
                    </a:cubicBezTo>
                    <a:cubicBezTo>
                      <a:pt x="508" y="27"/>
                      <a:pt x="487" y="84"/>
                      <a:pt x="491" y="170"/>
                    </a:cubicBezTo>
                    <a:cubicBezTo>
                      <a:pt x="596" y="190"/>
                      <a:pt x="677" y="311"/>
                      <a:pt x="677" y="460"/>
                    </a:cubicBezTo>
                    <a:cubicBezTo>
                      <a:pt x="677" y="514"/>
                      <a:pt x="666" y="568"/>
                      <a:pt x="645" y="614"/>
                    </a:cubicBezTo>
                    <a:cubicBezTo>
                      <a:pt x="634" y="647"/>
                      <a:pt x="585" y="661"/>
                      <a:pt x="563" y="661"/>
                    </a:cubicBezTo>
                    <a:cubicBezTo>
                      <a:pt x="529" y="661"/>
                      <a:pt x="502" y="634"/>
                      <a:pt x="502" y="600"/>
                    </a:cubicBezTo>
                    <a:cubicBezTo>
                      <a:pt x="502" y="567"/>
                      <a:pt x="529" y="540"/>
                      <a:pt x="563" y="540"/>
                    </a:cubicBezTo>
                    <a:cubicBezTo>
                      <a:pt x="573" y="540"/>
                      <a:pt x="586" y="542"/>
                      <a:pt x="601" y="547"/>
                    </a:cubicBezTo>
                    <a:cubicBezTo>
                      <a:pt x="626" y="465"/>
                      <a:pt x="607" y="383"/>
                      <a:pt x="595" y="350"/>
                    </a:cubicBezTo>
                    <a:cubicBezTo>
                      <a:pt x="476" y="298"/>
                      <a:pt x="366" y="334"/>
                      <a:pt x="326" y="350"/>
                    </a:cubicBezTo>
                    <a:cubicBezTo>
                      <a:pt x="315" y="383"/>
                      <a:pt x="295" y="458"/>
                      <a:pt x="320" y="547"/>
                    </a:cubicBezTo>
                    <a:cubicBezTo>
                      <a:pt x="335" y="541"/>
                      <a:pt x="349" y="538"/>
                      <a:pt x="359" y="538"/>
                    </a:cubicBezTo>
                    <a:cubicBezTo>
                      <a:pt x="393" y="538"/>
                      <a:pt x="420" y="566"/>
                      <a:pt x="420" y="599"/>
                    </a:cubicBezTo>
                    <a:cubicBezTo>
                      <a:pt x="420" y="632"/>
                      <a:pt x="392" y="660"/>
                      <a:pt x="359" y="660"/>
                    </a:cubicBezTo>
                    <a:cubicBezTo>
                      <a:pt x="338" y="660"/>
                      <a:pt x="291" y="646"/>
                      <a:pt x="278" y="615"/>
                    </a:cubicBezTo>
                    <a:cubicBezTo>
                      <a:pt x="256" y="568"/>
                      <a:pt x="245" y="514"/>
                      <a:pt x="245" y="458"/>
                    </a:cubicBezTo>
                    <a:cubicBezTo>
                      <a:pt x="245" y="313"/>
                      <a:pt x="324" y="192"/>
                      <a:pt x="427" y="170"/>
                    </a:cubicBezTo>
                    <a:cubicBezTo>
                      <a:pt x="425" y="114"/>
                      <a:pt x="432" y="66"/>
                      <a:pt x="441" y="32"/>
                    </a:cubicBezTo>
                    <a:cubicBezTo>
                      <a:pt x="214" y="146"/>
                      <a:pt x="50" y="362"/>
                      <a:pt x="10" y="621"/>
                    </a:cubicBezTo>
                    <a:cubicBezTo>
                      <a:pt x="0" y="684"/>
                      <a:pt x="50" y="742"/>
                      <a:pt x="114" y="742"/>
                    </a:cubicBezTo>
                    <a:cubicBezTo>
                      <a:pt x="1471" y="742"/>
                      <a:pt x="1471" y="742"/>
                      <a:pt x="1471" y="742"/>
                    </a:cubicBezTo>
                    <a:cubicBezTo>
                      <a:pt x="1535" y="742"/>
                      <a:pt x="1585" y="685"/>
                      <a:pt x="1575" y="621"/>
                    </a:cubicBezTo>
                    <a:close/>
                    <a:moveTo>
                      <a:pt x="1575" y="621"/>
                    </a:moveTo>
                    <a:cubicBezTo>
                      <a:pt x="1575" y="621"/>
                      <a:pt x="1575" y="621"/>
                      <a:pt x="1575" y="621"/>
                    </a:cubicBezTo>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p>
            </p:txBody>
          </p:sp>
        </p:grpSp>
      </p:grpSp>
      <p:sp>
        <p:nvSpPr>
          <p:cNvPr id="64" name="Rectángulo 63">
            <a:extLst>
              <a:ext uri="{FF2B5EF4-FFF2-40B4-BE49-F238E27FC236}">
                <a16:creationId xmlns:a16="http://schemas.microsoft.com/office/drawing/2014/main" id="{D439F94A-5399-C048-A9A8-C6F9D767AB2C}"/>
              </a:ext>
            </a:extLst>
          </p:cNvPr>
          <p:cNvSpPr/>
          <p:nvPr/>
        </p:nvSpPr>
        <p:spPr>
          <a:xfrm>
            <a:off x="413945" y="6349195"/>
            <a:ext cx="5180379" cy="253916"/>
          </a:xfrm>
          <a:prstGeom prst="rect">
            <a:avLst/>
          </a:prstGeom>
        </p:spPr>
        <p:txBody>
          <a:bodyPr wrap="square">
            <a:spAutoFit/>
          </a:bodyPr>
          <a:lstStyle/>
          <a:p>
            <a:r>
              <a:rPr lang="es-MX" sz="1050" dirty="0">
                <a:solidFill>
                  <a:schemeClr val="bg1">
                    <a:lumMod val="50000"/>
                  </a:schemeClr>
                </a:solidFill>
                <a:hlinkClick r:id="rId3" tooltip="Lung cancer (Amsterdam, Netherlands).">
                  <a:extLst>
                    <a:ext uri="{A12FA001-AC4F-418D-AE19-62706E023703}">
                      <ahyp:hlinkClr xmlns:ahyp="http://schemas.microsoft.com/office/drawing/2018/hyperlinkcolor" val="tx"/>
                    </a:ext>
                  </a:extLst>
                </a:hlinkClick>
              </a:rPr>
              <a:t>Lung Cancer.</a:t>
            </a:r>
            <a:r>
              <a:rPr lang="es-MX" sz="1050" dirty="0">
                <a:solidFill>
                  <a:schemeClr val="bg1">
                    <a:lumMod val="50000"/>
                  </a:schemeClr>
                </a:solidFill>
              </a:rPr>
              <a:t> 2018 May;119:7-13. doi: 10.1016/j.lungcan.2018.02.014. Epub 2018 Mar 2.</a:t>
            </a:r>
          </a:p>
        </p:txBody>
      </p:sp>
      <p:pic>
        <p:nvPicPr>
          <p:cNvPr id="65" name="Marcador de posición de imagen 14">
            <a:extLst>
              <a:ext uri="{FF2B5EF4-FFF2-40B4-BE49-F238E27FC236}">
                <a16:creationId xmlns:a16="http://schemas.microsoft.com/office/drawing/2014/main" id="{99FA1AE3-DDBE-E049-A81B-E4ACC16534B8}"/>
              </a:ext>
            </a:extLst>
          </p:cNvPr>
          <p:cNvPicPr>
            <a:picLocks noChangeAspect="1"/>
          </p:cNvPicPr>
          <p:nvPr/>
        </p:nvPicPr>
        <p:blipFill rotWithShape="1">
          <a:blip r:embed="rId4">
            <a:clrChange>
              <a:clrFrom>
                <a:srgbClr val="FFFFFF">
                  <a:alpha val="0"/>
                </a:srgbClr>
              </a:clrFrom>
              <a:clrTo>
                <a:srgbClr val="FFFFFF">
                  <a:alpha val="0"/>
                </a:srgbClr>
              </a:clrTo>
            </a:clrChange>
            <a:biLevel thresh="75000"/>
          </a:blip>
          <a:srcRect t="1588" b="-163"/>
          <a:stretch/>
        </p:blipFill>
        <p:spPr>
          <a:xfrm>
            <a:off x="4976636" y="319687"/>
            <a:ext cx="1022191" cy="1315913"/>
          </a:xfrm>
          <a:custGeom>
            <a:avLst/>
            <a:gdLst>
              <a:gd name="connsiteX0" fmla="*/ 0 w 7231378"/>
              <a:gd name="connsiteY0" fmla="*/ 0 h 6858000"/>
              <a:gd name="connsiteX1" fmla="*/ 7231378 w 7231378"/>
              <a:gd name="connsiteY1" fmla="*/ 0 h 6858000"/>
              <a:gd name="connsiteX2" fmla="*/ 7231378 w 7231378"/>
              <a:gd name="connsiteY2" fmla="*/ 6858000 h 6858000"/>
              <a:gd name="connsiteX3" fmla="*/ 0 w 723137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31378" h="6858000">
                <a:moveTo>
                  <a:pt x="0" y="0"/>
                </a:moveTo>
                <a:lnTo>
                  <a:pt x="7231378" y="0"/>
                </a:lnTo>
                <a:lnTo>
                  <a:pt x="7231378" y="6858000"/>
                </a:lnTo>
                <a:lnTo>
                  <a:pt x="0" y="6858000"/>
                </a:lnTo>
                <a:close/>
              </a:path>
            </a:pathLst>
          </a:custGeom>
          <a:solidFill>
            <a:schemeClr val="bg1"/>
          </a:solidFill>
        </p:spPr>
      </p:pic>
      <p:sp>
        <p:nvSpPr>
          <p:cNvPr id="9" name="CuadroTexto 8">
            <a:extLst>
              <a:ext uri="{FF2B5EF4-FFF2-40B4-BE49-F238E27FC236}">
                <a16:creationId xmlns:a16="http://schemas.microsoft.com/office/drawing/2014/main" id="{A01FD00B-C736-E84A-9F1A-1DD9BB35C0CE}"/>
              </a:ext>
            </a:extLst>
          </p:cNvPr>
          <p:cNvSpPr txBox="1"/>
          <p:nvPr/>
        </p:nvSpPr>
        <p:spPr>
          <a:xfrm>
            <a:off x="3916858" y="656322"/>
            <a:ext cx="2119554" cy="584775"/>
          </a:xfrm>
          <a:prstGeom prst="rect">
            <a:avLst/>
          </a:prstGeom>
          <a:noFill/>
        </p:spPr>
        <p:txBody>
          <a:bodyPr wrap="square" rtlCol="0">
            <a:spAutoFit/>
          </a:bodyPr>
          <a:lstStyle/>
          <a:p>
            <a:r>
              <a:rPr lang="es-MX" sz="3200" b="1" dirty="0"/>
              <a:t>LATAM</a:t>
            </a:r>
          </a:p>
        </p:txBody>
      </p:sp>
      <p:grpSp>
        <p:nvGrpSpPr>
          <p:cNvPr id="45" name="Group 11">
            <a:extLst>
              <a:ext uri="{FF2B5EF4-FFF2-40B4-BE49-F238E27FC236}">
                <a16:creationId xmlns:a16="http://schemas.microsoft.com/office/drawing/2014/main" id="{937AC1E7-1DB9-D04C-8B56-B9FA56B8A419}"/>
              </a:ext>
            </a:extLst>
          </p:cNvPr>
          <p:cNvGrpSpPr>
            <a:grpSpLocks/>
          </p:cNvGrpSpPr>
          <p:nvPr/>
        </p:nvGrpSpPr>
        <p:grpSpPr bwMode="auto">
          <a:xfrm>
            <a:off x="4162460" y="4496973"/>
            <a:ext cx="731044" cy="731044"/>
            <a:chOff x="5608988" y="2684833"/>
            <a:chExt cx="974024" cy="974024"/>
          </a:xfrm>
        </p:grpSpPr>
        <p:grpSp>
          <p:nvGrpSpPr>
            <p:cNvPr id="51" name="Group 9">
              <a:extLst>
                <a:ext uri="{FF2B5EF4-FFF2-40B4-BE49-F238E27FC236}">
                  <a16:creationId xmlns:a16="http://schemas.microsoft.com/office/drawing/2014/main" id="{ADA450AA-D324-4748-B382-D5F3BBCE0DAA}"/>
                </a:ext>
              </a:extLst>
            </p:cNvPr>
            <p:cNvGrpSpPr>
              <a:grpSpLocks/>
            </p:cNvGrpSpPr>
            <p:nvPr/>
          </p:nvGrpSpPr>
          <p:grpSpPr bwMode="auto">
            <a:xfrm>
              <a:off x="5608988" y="2684833"/>
              <a:ext cx="974024" cy="974024"/>
              <a:chOff x="6851177" y="2614445"/>
              <a:chExt cx="1114805" cy="1114805"/>
            </a:xfrm>
          </p:grpSpPr>
          <p:sp>
            <p:nvSpPr>
              <p:cNvPr id="66" name="Oval 3">
                <a:extLst>
                  <a:ext uri="{FF2B5EF4-FFF2-40B4-BE49-F238E27FC236}">
                    <a16:creationId xmlns:a16="http://schemas.microsoft.com/office/drawing/2014/main" id="{4389FA0B-AD69-704B-9160-EDE97AD8CD8C}"/>
                  </a:ext>
                </a:extLst>
              </p:cNvPr>
              <p:cNvSpPr/>
              <p:nvPr/>
            </p:nvSpPr>
            <p:spPr>
              <a:xfrm>
                <a:off x="6851177" y="2614445"/>
                <a:ext cx="1114805" cy="11148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7" name="Oval 4">
                <a:extLst>
                  <a:ext uri="{FF2B5EF4-FFF2-40B4-BE49-F238E27FC236}">
                    <a16:creationId xmlns:a16="http://schemas.microsoft.com/office/drawing/2014/main" id="{B444755D-6AA5-8A41-9FC0-61E2B9E0A4F6}"/>
                  </a:ext>
                </a:extLst>
              </p:cNvPr>
              <p:cNvSpPr/>
              <p:nvPr/>
            </p:nvSpPr>
            <p:spPr>
              <a:xfrm>
                <a:off x="6947406" y="2710674"/>
                <a:ext cx="922347" cy="92234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8" name="Oval 5">
                <a:extLst>
                  <a:ext uri="{FF2B5EF4-FFF2-40B4-BE49-F238E27FC236}">
                    <a16:creationId xmlns:a16="http://schemas.microsoft.com/office/drawing/2014/main" id="{538987A4-6A3F-CE41-B579-7B495490CC84}"/>
                  </a:ext>
                </a:extLst>
              </p:cNvPr>
              <p:cNvSpPr/>
              <p:nvPr/>
            </p:nvSpPr>
            <p:spPr>
              <a:xfrm>
                <a:off x="7040004" y="2803272"/>
                <a:ext cx="737151" cy="7371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52" name="TextBox 7">
              <a:extLst>
                <a:ext uri="{FF2B5EF4-FFF2-40B4-BE49-F238E27FC236}">
                  <a16:creationId xmlns:a16="http://schemas.microsoft.com/office/drawing/2014/main" id="{40A90C24-1CD2-EF48-B513-3A486C1911D7}"/>
                </a:ext>
              </a:extLst>
            </p:cNvPr>
            <p:cNvSpPr txBox="1"/>
            <p:nvPr/>
          </p:nvSpPr>
          <p:spPr>
            <a:xfrm>
              <a:off x="5693063" y="3017968"/>
              <a:ext cx="805870" cy="338311"/>
            </a:xfrm>
            <a:prstGeom prst="rect">
              <a:avLst/>
            </a:prstGeom>
            <a:noFill/>
          </p:spPr>
          <p:txBody>
            <a:bodyPr>
              <a:spAutoFit/>
            </a:bodyPr>
            <a:lstStyle/>
            <a:p>
              <a:pPr algn="ctr" eaLnBrk="1" fontAlgn="auto" hangingPunct="1">
                <a:spcBef>
                  <a:spcPts val="0"/>
                </a:spcBef>
                <a:spcAft>
                  <a:spcPts val="0"/>
                </a:spcAft>
                <a:defRPr/>
              </a:pPr>
              <a:r>
                <a:rPr lang="en-US" sz="1050" dirty="0">
                  <a:latin typeface="+mj-lt"/>
                </a:rPr>
                <a:t>2030</a:t>
              </a:r>
            </a:p>
          </p:txBody>
        </p:sp>
      </p:grpSp>
      <p:grpSp>
        <p:nvGrpSpPr>
          <p:cNvPr id="69" name="Group 28">
            <a:extLst>
              <a:ext uri="{FF2B5EF4-FFF2-40B4-BE49-F238E27FC236}">
                <a16:creationId xmlns:a16="http://schemas.microsoft.com/office/drawing/2014/main" id="{56C26687-A784-384E-982C-1E06AEA14A1F}"/>
              </a:ext>
            </a:extLst>
          </p:cNvPr>
          <p:cNvGrpSpPr>
            <a:grpSpLocks/>
          </p:cNvGrpSpPr>
          <p:nvPr/>
        </p:nvGrpSpPr>
        <p:grpSpPr bwMode="auto">
          <a:xfrm>
            <a:off x="5408873" y="3191184"/>
            <a:ext cx="2936631" cy="1046891"/>
            <a:chOff x="6921132" y="3255952"/>
            <a:chExt cx="4025326" cy="1296237"/>
          </a:xfrm>
        </p:grpSpPr>
        <p:grpSp>
          <p:nvGrpSpPr>
            <p:cNvPr id="70" name="Group 13">
              <a:extLst>
                <a:ext uri="{FF2B5EF4-FFF2-40B4-BE49-F238E27FC236}">
                  <a16:creationId xmlns:a16="http://schemas.microsoft.com/office/drawing/2014/main" id="{9B958B3C-5789-974F-83C5-D38005EA7E2A}"/>
                </a:ext>
              </a:extLst>
            </p:cNvPr>
            <p:cNvGrpSpPr>
              <a:grpSpLocks/>
            </p:cNvGrpSpPr>
            <p:nvPr/>
          </p:nvGrpSpPr>
          <p:grpSpPr bwMode="auto">
            <a:xfrm flipH="1">
              <a:off x="6921132" y="3255952"/>
              <a:ext cx="4025326" cy="1296237"/>
              <a:chOff x="1158460" y="4853617"/>
              <a:chExt cx="4025326" cy="1296237"/>
            </a:xfrm>
          </p:grpSpPr>
          <p:sp>
            <p:nvSpPr>
              <p:cNvPr id="72" name="Freeform: Shape 14">
                <a:extLst>
                  <a:ext uri="{FF2B5EF4-FFF2-40B4-BE49-F238E27FC236}">
                    <a16:creationId xmlns:a16="http://schemas.microsoft.com/office/drawing/2014/main" id="{EB7A5AE0-BF6F-9F4C-8A83-7A52B754CB77}"/>
                  </a:ext>
                </a:extLst>
              </p:cNvPr>
              <p:cNvSpPr/>
              <p:nvPr/>
            </p:nvSpPr>
            <p:spPr>
              <a:xfrm>
                <a:off x="1158460" y="4853617"/>
                <a:ext cx="4025326" cy="1296237"/>
              </a:xfrm>
              <a:custGeom>
                <a:avLst/>
                <a:gdLst>
                  <a:gd name="connsiteX0" fmla="*/ 120433 w 4025326"/>
                  <a:gd name="connsiteY0" fmla="*/ 0 h 1296237"/>
                  <a:gd name="connsiteX1" fmla="*/ 3721161 w 4025326"/>
                  <a:gd name="connsiteY1" fmla="*/ 0 h 1296237"/>
                  <a:gd name="connsiteX2" fmla="*/ 3841594 w 4025326"/>
                  <a:gd name="connsiteY2" fmla="*/ 120433 h 1296237"/>
                  <a:gd name="connsiteX3" fmla="*/ 3841594 w 4025326"/>
                  <a:gd name="connsiteY3" fmla="*/ 466567 h 1296237"/>
                  <a:gd name="connsiteX4" fmla="*/ 4025326 w 4025326"/>
                  <a:gd name="connsiteY4" fmla="*/ 648118 h 1296237"/>
                  <a:gd name="connsiteX5" fmla="*/ 3841594 w 4025326"/>
                  <a:gd name="connsiteY5" fmla="*/ 829669 h 1296237"/>
                  <a:gd name="connsiteX6" fmla="*/ 3841594 w 4025326"/>
                  <a:gd name="connsiteY6" fmla="*/ 1175804 h 1296237"/>
                  <a:gd name="connsiteX7" fmla="*/ 3721161 w 4025326"/>
                  <a:gd name="connsiteY7" fmla="*/ 1296237 h 1296237"/>
                  <a:gd name="connsiteX8" fmla="*/ 120433 w 4025326"/>
                  <a:gd name="connsiteY8" fmla="*/ 1296237 h 1296237"/>
                  <a:gd name="connsiteX9" fmla="*/ 0 w 4025326"/>
                  <a:gd name="connsiteY9" fmla="*/ 1175804 h 1296237"/>
                  <a:gd name="connsiteX10" fmla="*/ 0 w 4025326"/>
                  <a:gd name="connsiteY10" fmla="*/ 120433 h 1296237"/>
                  <a:gd name="connsiteX11" fmla="*/ 120433 w 4025326"/>
                  <a:gd name="connsiteY11" fmla="*/ 0 h 129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25326" h="1296237">
                    <a:moveTo>
                      <a:pt x="120433" y="0"/>
                    </a:moveTo>
                    <a:lnTo>
                      <a:pt x="3721161" y="0"/>
                    </a:lnTo>
                    <a:cubicBezTo>
                      <a:pt x="3787674" y="0"/>
                      <a:pt x="3841594" y="53920"/>
                      <a:pt x="3841594" y="120433"/>
                    </a:cubicBezTo>
                    <a:lnTo>
                      <a:pt x="3841594" y="466567"/>
                    </a:lnTo>
                    <a:lnTo>
                      <a:pt x="4025326" y="648118"/>
                    </a:lnTo>
                    <a:lnTo>
                      <a:pt x="3841594" y="829669"/>
                    </a:lnTo>
                    <a:lnTo>
                      <a:pt x="3841594" y="1175804"/>
                    </a:lnTo>
                    <a:cubicBezTo>
                      <a:pt x="3841594" y="1242317"/>
                      <a:pt x="3787674" y="1296237"/>
                      <a:pt x="3721161" y="1296237"/>
                    </a:cubicBezTo>
                    <a:lnTo>
                      <a:pt x="120433" y="1296237"/>
                    </a:lnTo>
                    <a:cubicBezTo>
                      <a:pt x="53920" y="1296237"/>
                      <a:pt x="0" y="1242317"/>
                      <a:pt x="0" y="1175804"/>
                    </a:cubicBezTo>
                    <a:lnTo>
                      <a:pt x="0" y="120433"/>
                    </a:lnTo>
                    <a:cubicBezTo>
                      <a:pt x="0" y="53920"/>
                      <a:pt x="53920" y="0"/>
                      <a:pt x="120433" y="0"/>
                    </a:cubicBezTo>
                    <a:close/>
                  </a:path>
                </a:pathLst>
              </a:custGeom>
              <a:solidFill>
                <a:schemeClr val="bg1"/>
              </a:solidFill>
              <a:ln>
                <a:noFill/>
              </a:ln>
              <a:effectLst>
                <a:outerShdw blurRad="38100" sx="102000" sy="102000" algn="ctr" rotWithShape="0">
                  <a:schemeClr val="tx1">
                    <a:lumMod val="50000"/>
                    <a:lumOff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latin typeface="Calibri" panose="020F0502020204030204" pitchFamily="34" charset="0"/>
                  <a:cs typeface="Calibri" panose="020F0502020204030204" pitchFamily="34" charset="0"/>
                </a:endParaRPr>
              </a:p>
            </p:txBody>
          </p:sp>
          <p:sp>
            <p:nvSpPr>
              <p:cNvPr id="73" name="Rectangle: Top Corners Rounded 15">
                <a:extLst>
                  <a:ext uri="{FF2B5EF4-FFF2-40B4-BE49-F238E27FC236}">
                    <a16:creationId xmlns:a16="http://schemas.microsoft.com/office/drawing/2014/main" id="{C988B55A-1507-1343-A9D5-6D65038EF586}"/>
                  </a:ext>
                </a:extLst>
              </p:cNvPr>
              <p:cNvSpPr/>
              <p:nvPr/>
            </p:nvSpPr>
            <p:spPr>
              <a:xfrm rot="16200000">
                <a:off x="742175" y="5269903"/>
                <a:ext cx="1296237" cy="463667"/>
              </a:xfrm>
              <a:prstGeom prst="round2SameRect">
                <a:avLst>
                  <a:gd name="adj1" fmla="val 20635"/>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latin typeface="Calibri" panose="020F0502020204030204" pitchFamily="34" charset="0"/>
                  <a:cs typeface="Calibri" panose="020F0502020204030204" pitchFamily="34" charset="0"/>
                </a:endParaRPr>
              </a:p>
            </p:txBody>
          </p:sp>
        </p:grpSp>
        <p:sp>
          <p:nvSpPr>
            <p:cNvPr id="71" name="TextBox 24">
              <a:extLst>
                <a:ext uri="{FF2B5EF4-FFF2-40B4-BE49-F238E27FC236}">
                  <a16:creationId xmlns:a16="http://schemas.microsoft.com/office/drawing/2014/main" id="{D2C15A04-5A83-9E4B-A318-79F658C67691}"/>
                </a:ext>
              </a:extLst>
            </p:cNvPr>
            <p:cNvSpPr txBox="1"/>
            <p:nvPr/>
          </p:nvSpPr>
          <p:spPr bwMode="auto">
            <a:xfrm>
              <a:off x="7291503" y="3471740"/>
              <a:ext cx="3223852" cy="971759"/>
            </a:xfrm>
            <a:prstGeom prst="rect">
              <a:avLst/>
            </a:prstGeom>
            <a:noFill/>
          </p:spPr>
          <p:txBody>
            <a:bodyPr wrap="square">
              <a:spAutoFit/>
            </a:bodyPr>
            <a:lstStyle/>
            <a:p>
              <a:pPr algn="ctr"/>
              <a:r>
                <a:rPr lang="es-MX" sz="1500" dirty="0">
                  <a:latin typeface="Calibri" panose="020F0502020204030204" pitchFamily="34" charset="0"/>
                  <a:cs typeface="Calibri" panose="020F0502020204030204" pitchFamily="34" charset="0"/>
                </a:rPr>
                <a:t>12 países: Los costos directos</a:t>
              </a:r>
            </a:p>
            <a:p>
              <a:pPr algn="ctr"/>
              <a:r>
                <a:rPr lang="es-MX" sz="1500" dirty="0">
                  <a:latin typeface="Calibri" panose="020F0502020204030204" pitchFamily="34" charset="0"/>
                  <a:cs typeface="Calibri" panose="020F0502020204030204" pitchFamily="34" charset="0"/>
                </a:rPr>
                <a:t> $1.5bn dls</a:t>
              </a:r>
              <a:endParaRPr lang="es-MX" sz="1500" dirty="0"/>
            </a:p>
          </p:txBody>
        </p:sp>
      </p:grpSp>
      <p:grpSp>
        <p:nvGrpSpPr>
          <p:cNvPr id="74" name="Group 27">
            <a:extLst>
              <a:ext uri="{FF2B5EF4-FFF2-40B4-BE49-F238E27FC236}">
                <a16:creationId xmlns:a16="http://schemas.microsoft.com/office/drawing/2014/main" id="{97D0D572-551B-5640-A4A8-7C0CF5B62355}"/>
              </a:ext>
            </a:extLst>
          </p:cNvPr>
          <p:cNvGrpSpPr>
            <a:grpSpLocks/>
          </p:cNvGrpSpPr>
          <p:nvPr/>
        </p:nvGrpSpPr>
        <p:grpSpPr bwMode="auto">
          <a:xfrm>
            <a:off x="765778" y="4305592"/>
            <a:ext cx="2889837" cy="1104311"/>
            <a:chOff x="1240341" y="1169369"/>
            <a:chExt cx="3608170" cy="1296237"/>
          </a:xfrm>
        </p:grpSpPr>
        <p:sp>
          <p:nvSpPr>
            <p:cNvPr id="75" name="Freeform: Shape 2">
              <a:extLst>
                <a:ext uri="{FF2B5EF4-FFF2-40B4-BE49-F238E27FC236}">
                  <a16:creationId xmlns:a16="http://schemas.microsoft.com/office/drawing/2014/main" id="{3FAD1085-E991-8E43-AC71-2C7BDF0CAE3D}"/>
                </a:ext>
              </a:extLst>
            </p:cNvPr>
            <p:cNvSpPr/>
            <p:nvPr/>
          </p:nvSpPr>
          <p:spPr>
            <a:xfrm>
              <a:off x="1240342" y="1169369"/>
              <a:ext cx="3608169" cy="1296237"/>
            </a:xfrm>
            <a:custGeom>
              <a:avLst/>
              <a:gdLst>
                <a:gd name="connsiteX0" fmla="*/ 120433 w 4025326"/>
                <a:gd name="connsiteY0" fmla="*/ 0 h 1296237"/>
                <a:gd name="connsiteX1" fmla="*/ 3721161 w 4025326"/>
                <a:gd name="connsiteY1" fmla="*/ 0 h 1296237"/>
                <a:gd name="connsiteX2" fmla="*/ 3841594 w 4025326"/>
                <a:gd name="connsiteY2" fmla="*/ 120433 h 1296237"/>
                <a:gd name="connsiteX3" fmla="*/ 3841594 w 4025326"/>
                <a:gd name="connsiteY3" fmla="*/ 466567 h 1296237"/>
                <a:gd name="connsiteX4" fmla="*/ 4025326 w 4025326"/>
                <a:gd name="connsiteY4" fmla="*/ 648118 h 1296237"/>
                <a:gd name="connsiteX5" fmla="*/ 3841594 w 4025326"/>
                <a:gd name="connsiteY5" fmla="*/ 829669 h 1296237"/>
                <a:gd name="connsiteX6" fmla="*/ 3841594 w 4025326"/>
                <a:gd name="connsiteY6" fmla="*/ 1175804 h 1296237"/>
                <a:gd name="connsiteX7" fmla="*/ 3721161 w 4025326"/>
                <a:gd name="connsiteY7" fmla="*/ 1296237 h 1296237"/>
                <a:gd name="connsiteX8" fmla="*/ 120433 w 4025326"/>
                <a:gd name="connsiteY8" fmla="*/ 1296237 h 1296237"/>
                <a:gd name="connsiteX9" fmla="*/ 0 w 4025326"/>
                <a:gd name="connsiteY9" fmla="*/ 1175804 h 1296237"/>
                <a:gd name="connsiteX10" fmla="*/ 0 w 4025326"/>
                <a:gd name="connsiteY10" fmla="*/ 120433 h 1296237"/>
                <a:gd name="connsiteX11" fmla="*/ 120433 w 4025326"/>
                <a:gd name="connsiteY11" fmla="*/ 0 h 129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25326" h="1296237">
                  <a:moveTo>
                    <a:pt x="120433" y="0"/>
                  </a:moveTo>
                  <a:lnTo>
                    <a:pt x="3721161" y="0"/>
                  </a:lnTo>
                  <a:cubicBezTo>
                    <a:pt x="3787674" y="0"/>
                    <a:pt x="3841594" y="53920"/>
                    <a:pt x="3841594" y="120433"/>
                  </a:cubicBezTo>
                  <a:lnTo>
                    <a:pt x="3841594" y="466567"/>
                  </a:lnTo>
                  <a:lnTo>
                    <a:pt x="4025326" y="648118"/>
                  </a:lnTo>
                  <a:lnTo>
                    <a:pt x="3841594" y="829669"/>
                  </a:lnTo>
                  <a:lnTo>
                    <a:pt x="3841594" y="1175804"/>
                  </a:lnTo>
                  <a:cubicBezTo>
                    <a:pt x="3841594" y="1242317"/>
                    <a:pt x="3787674" y="1296237"/>
                    <a:pt x="3721161" y="1296237"/>
                  </a:cubicBezTo>
                  <a:lnTo>
                    <a:pt x="120433" y="1296237"/>
                  </a:lnTo>
                  <a:cubicBezTo>
                    <a:pt x="53920" y="1296237"/>
                    <a:pt x="0" y="1242317"/>
                    <a:pt x="0" y="1175804"/>
                  </a:cubicBezTo>
                  <a:lnTo>
                    <a:pt x="0" y="120433"/>
                  </a:lnTo>
                  <a:cubicBezTo>
                    <a:pt x="0" y="53920"/>
                    <a:pt x="53920" y="0"/>
                    <a:pt x="120433" y="0"/>
                  </a:cubicBezTo>
                  <a:close/>
                </a:path>
              </a:pathLst>
            </a:custGeom>
            <a:solidFill>
              <a:schemeClr val="bg1"/>
            </a:solidFill>
            <a:ln>
              <a:noFill/>
            </a:ln>
            <a:effectLst>
              <a:outerShdw blurRad="38100" sx="102000" sy="102000" algn="ctr" rotWithShape="0">
                <a:schemeClr val="tx1">
                  <a:lumMod val="50000"/>
                  <a:lumOff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latin typeface="Calibri" panose="020F0502020204030204" pitchFamily="34" charset="0"/>
                <a:cs typeface="Calibri" panose="020F0502020204030204" pitchFamily="34" charset="0"/>
              </a:endParaRPr>
            </a:p>
          </p:txBody>
        </p:sp>
        <p:sp>
          <p:nvSpPr>
            <p:cNvPr id="76" name="Rectangle: Top Corners Rounded 3">
              <a:extLst>
                <a:ext uri="{FF2B5EF4-FFF2-40B4-BE49-F238E27FC236}">
                  <a16:creationId xmlns:a16="http://schemas.microsoft.com/office/drawing/2014/main" id="{2A1FC5EA-08D0-E041-A142-B57AAF4D7CA7}"/>
                </a:ext>
              </a:extLst>
            </p:cNvPr>
            <p:cNvSpPr/>
            <p:nvPr/>
          </p:nvSpPr>
          <p:spPr>
            <a:xfrm rot="16200000">
              <a:off x="823964" y="1585746"/>
              <a:ext cx="1296237" cy="463484"/>
            </a:xfrm>
            <a:prstGeom prst="round2SameRect">
              <a:avLst>
                <a:gd name="adj1" fmla="val 20635"/>
                <a:gd name="adj2" fmla="val 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latin typeface="Calibri" panose="020F0502020204030204" pitchFamily="34" charset="0"/>
                <a:cs typeface="Calibri" panose="020F0502020204030204" pitchFamily="34" charset="0"/>
              </a:endParaRPr>
            </a:p>
          </p:txBody>
        </p:sp>
        <p:sp>
          <p:nvSpPr>
            <p:cNvPr id="77" name="TextBox 12">
              <a:extLst>
                <a:ext uri="{FF2B5EF4-FFF2-40B4-BE49-F238E27FC236}">
                  <a16:creationId xmlns:a16="http://schemas.microsoft.com/office/drawing/2014/main" id="{451F5092-C68C-6E48-B911-E8E7A03E4466}"/>
                </a:ext>
              </a:extLst>
            </p:cNvPr>
            <p:cNvSpPr txBox="1"/>
            <p:nvPr/>
          </p:nvSpPr>
          <p:spPr bwMode="auto">
            <a:xfrm>
              <a:off x="1703825" y="1527757"/>
              <a:ext cx="2876759" cy="650281"/>
            </a:xfrm>
            <a:prstGeom prst="rect">
              <a:avLst/>
            </a:prstGeom>
            <a:noFill/>
          </p:spPr>
          <p:txBody>
            <a:bodyPr wrap="square">
              <a:spAutoFit/>
            </a:bodyPr>
            <a:lstStyle/>
            <a:p>
              <a:pPr algn="ctr"/>
              <a:r>
                <a:rPr lang="es-MX" sz="1500" dirty="0"/>
                <a:t>541,000 casos nuevos</a:t>
              </a:r>
            </a:p>
            <a:p>
              <a:pPr algn="ctr"/>
              <a:r>
                <a:rPr lang="es-MX" sz="1500" dirty="0"/>
                <a:t>445,000 muertes CP</a:t>
              </a:r>
            </a:p>
          </p:txBody>
        </p:sp>
      </p:grpSp>
      <p:sp>
        <p:nvSpPr>
          <p:cNvPr id="3" name="Rectángulo 2">
            <a:extLst>
              <a:ext uri="{FF2B5EF4-FFF2-40B4-BE49-F238E27FC236}">
                <a16:creationId xmlns:a16="http://schemas.microsoft.com/office/drawing/2014/main" id="{6FB4806F-A595-2D4F-BBA9-97234C4158FC}"/>
              </a:ext>
            </a:extLst>
          </p:cNvPr>
          <p:cNvSpPr/>
          <p:nvPr/>
        </p:nvSpPr>
        <p:spPr>
          <a:xfrm>
            <a:off x="413945" y="6193133"/>
            <a:ext cx="4572000" cy="253916"/>
          </a:xfrm>
          <a:prstGeom prst="rect">
            <a:avLst/>
          </a:prstGeom>
        </p:spPr>
        <p:txBody>
          <a:bodyPr>
            <a:spAutoFit/>
          </a:bodyPr>
          <a:lstStyle/>
          <a:p>
            <a:r>
              <a:rPr lang="es-MX" sz="1050" dirty="0">
                <a:solidFill>
                  <a:schemeClr val="bg1">
                    <a:lumMod val="50000"/>
                  </a:schemeClr>
                </a:solidFill>
                <a:latin typeface="Calibri" panose="020F0502020204030204" pitchFamily="34" charset="0"/>
                <a:cs typeface="Calibri" panose="020F0502020204030204" pitchFamily="34" charset="0"/>
              </a:rPr>
              <a:t>The Economist Intelligence Unit Limited 2018</a:t>
            </a:r>
            <a:endParaRPr lang="es-MX" sz="1050" dirty="0">
              <a:solidFill>
                <a:schemeClr val="bg1">
                  <a:lumMod val="50000"/>
                </a:schemeClr>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695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n 29">
            <a:extLst>
              <a:ext uri="{FF2B5EF4-FFF2-40B4-BE49-F238E27FC236}">
                <a16:creationId xmlns:a16="http://schemas.microsoft.com/office/drawing/2014/main" id="{0359DBF3-26EF-A948-B6E8-54DFFCF512B8}"/>
              </a:ext>
            </a:extLst>
          </p:cNvPr>
          <p:cNvPicPr>
            <a:picLocks noChangeAspect="1"/>
          </p:cNvPicPr>
          <p:nvPr/>
        </p:nvPicPr>
        <p:blipFill>
          <a:blip r:embed="rId3"/>
          <a:stretch>
            <a:fillRect/>
          </a:stretch>
        </p:blipFill>
        <p:spPr>
          <a:xfrm>
            <a:off x="265631" y="495300"/>
            <a:ext cx="8525079" cy="3706086"/>
          </a:xfrm>
          <a:prstGeom prst="rect">
            <a:avLst/>
          </a:prstGeom>
        </p:spPr>
      </p:pic>
      <p:pic>
        <p:nvPicPr>
          <p:cNvPr id="31" name="Imagen 30">
            <a:extLst>
              <a:ext uri="{FF2B5EF4-FFF2-40B4-BE49-F238E27FC236}">
                <a16:creationId xmlns:a16="http://schemas.microsoft.com/office/drawing/2014/main" id="{13EF053C-980E-E44F-B85F-3C4B852457FE}"/>
              </a:ext>
            </a:extLst>
          </p:cNvPr>
          <p:cNvPicPr>
            <a:picLocks noChangeAspect="1"/>
          </p:cNvPicPr>
          <p:nvPr/>
        </p:nvPicPr>
        <p:blipFill rotWithShape="1">
          <a:blip r:embed="rId3"/>
          <a:srcRect t="78677" b="15040"/>
          <a:stretch/>
        </p:blipFill>
        <p:spPr>
          <a:xfrm>
            <a:off x="247906" y="3423106"/>
            <a:ext cx="8525063" cy="232857"/>
          </a:xfrm>
          <a:prstGeom prst="rect">
            <a:avLst/>
          </a:prstGeom>
          <a:ln w="38100">
            <a:solidFill>
              <a:schemeClr val="tx1"/>
            </a:solidFill>
          </a:ln>
        </p:spPr>
      </p:pic>
      <p:sp>
        <p:nvSpPr>
          <p:cNvPr id="32" name="Flecha abajo 31">
            <a:extLst>
              <a:ext uri="{FF2B5EF4-FFF2-40B4-BE49-F238E27FC236}">
                <a16:creationId xmlns:a16="http://schemas.microsoft.com/office/drawing/2014/main" id="{B840EC4F-CD39-1147-A592-2A15B0FA5863}"/>
              </a:ext>
            </a:extLst>
          </p:cNvPr>
          <p:cNvSpPr/>
          <p:nvPr/>
        </p:nvSpPr>
        <p:spPr>
          <a:xfrm>
            <a:off x="2206448" y="878416"/>
            <a:ext cx="197314" cy="187019"/>
          </a:xfrm>
          <a:prstGeom prst="downArrow">
            <a:avLst/>
          </a:prstGeom>
          <a:solidFill>
            <a:schemeClr val="accent4"/>
          </a:solid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a:p>
        </p:txBody>
      </p:sp>
      <p:sp>
        <p:nvSpPr>
          <p:cNvPr id="33" name="Flecha abajo 32">
            <a:extLst>
              <a:ext uri="{FF2B5EF4-FFF2-40B4-BE49-F238E27FC236}">
                <a16:creationId xmlns:a16="http://schemas.microsoft.com/office/drawing/2014/main" id="{1DB62ECE-C5C9-A842-82F6-2514EA67734E}"/>
              </a:ext>
            </a:extLst>
          </p:cNvPr>
          <p:cNvSpPr/>
          <p:nvPr/>
        </p:nvSpPr>
        <p:spPr>
          <a:xfrm>
            <a:off x="4417218" y="871383"/>
            <a:ext cx="186438" cy="187019"/>
          </a:xfrm>
          <a:prstGeom prst="downArrow">
            <a:avLst/>
          </a:prstGeom>
          <a:solidFill>
            <a:schemeClr val="accent4"/>
          </a:solid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a:p>
        </p:txBody>
      </p:sp>
      <p:sp>
        <p:nvSpPr>
          <p:cNvPr id="35" name="TextBox 10">
            <a:extLst>
              <a:ext uri="{FF2B5EF4-FFF2-40B4-BE49-F238E27FC236}">
                <a16:creationId xmlns:a16="http://schemas.microsoft.com/office/drawing/2014/main" id="{5555455B-21C5-1E4B-95A0-AB00C0482F9E}"/>
              </a:ext>
            </a:extLst>
          </p:cNvPr>
          <p:cNvSpPr txBox="1"/>
          <p:nvPr/>
        </p:nvSpPr>
        <p:spPr bwMode="auto">
          <a:xfrm>
            <a:off x="562237" y="5241180"/>
            <a:ext cx="6230848" cy="307777"/>
          </a:xfrm>
          <a:prstGeom prst="rect">
            <a:avLst/>
          </a:prstGeom>
          <a:noFill/>
        </p:spPr>
        <p:txBody>
          <a:bodyPr wrap="square" lIns="0" tIns="0" rIns="0" bIns="0">
            <a:spAutoFit/>
          </a:bodyPr>
          <a:lstStyle/>
          <a:p>
            <a:pPr eaLnBrk="1" fontAlgn="auto" hangingPunct="1">
              <a:spcBef>
                <a:spcPts val="0"/>
              </a:spcBef>
              <a:spcAft>
                <a:spcPts val="0"/>
              </a:spcAft>
              <a:defRPr/>
            </a:pPr>
            <a:r>
              <a:rPr lang="es-MX" sz="2000" b="1" dirty="0">
                <a:solidFill>
                  <a:srgbClr val="002060"/>
                </a:solidFill>
              </a:rPr>
              <a:t>El costo de tratamiento en EC IV es 10 veces mayor al EC I</a:t>
            </a:r>
          </a:p>
        </p:txBody>
      </p:sp>
      <p:sp>
        <p:nvSpPr>
          <p:cNvPr id="37" name="TextBox 7">
            <a:extLst>
              <a:ext uri="{FF2B5EF4-FFF2-40B4-BE49-F238E27FC236}">
                <a16:creationId xmlns:a16="http://schemas.microsoft.com/office/drawing/2014/main" id="{C2BF2212-5216-9C4D-B3DB-DEFA271C9414}"/>
              </a:ext>
            </a:extLst>
          </p:cNvPr>
          <p:cNvSpPr txBox="1">
            <a:spLocks noChangeArrowheads="1"/>
          </p:cNvSpPr>
          <p:nvPr/>
        </p:nvSpPr>
        <p:spPr bwMode="auto">
          <a:xfrm>
            <a:off x="562237" y="5751003"/>
            <a:ext cx="55803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marL="285750" indent="-285750">
              <a:buFont typeface="Arial" panose="020B0604020202020204" pitchFamily="34" charset="0"/>
              <a:buChar char="•"/>
            </a:pPr>
            <a:r>
              <a:rPr lang="en-US" altLang="en-US" sz="1600" dirty="0">
                <a:latin typeface="Calibri" panose="020F0502020204030204" pitchFamily="34" charset="0"/>
                <a:cs typeface="Calibri" panose="020F0502020204030204" pitchFamily="34" charset="0"/>
              </a:rPr>
              <a:t>75% EC IV: </a:t>
            </a:r>
            <a:r>
              <a:rPr lang="es-MX" sz="1600" dirty="0">
                <a:latin typeface="Calibri" panose="020F0502020204030204" pitchFamily="34" charset="0"/>
                <a:cs typeface="Calibri" panose="020F0502020204030204" pitchFamily="34" charset="0"/>
              </a:rPr>
              <a:t>Consultas ambulatorias y la quimioterapia.</a:t>
            </a:r>
          </a:p>
          <a:p>
            <a:pPr marL="285750" indent="-285750" eaLnBrk="1" hangingPunct="1">
              <a:buFont typeface="Arial" panose="020B0604020202020204" pitchFamily="34" charset="0"/>
              <a:buChar char="•"/>
            </a:pPr>
            <a:r>
              <a:rPr lang="es-MX" sz="1600" dirty="0">
                <a:latin typeface="Calibri" panose="020F0502020204030204" pitchFamily="34" charset="0"/>
                <a:cs typeface="Calibri" panose="020F0502020204030204" pitchFamily="34" charset="0"/>
              </a:rPr>
              <a:t>78.7% EC I: tratamiento quirúrgico</a:t>
            </a:r>
          </a:p>
        </p:txBody>
      </p:sp>
      <p:cxnSp>
        <p:nvCxnSpPr>
          <p:cNvPr id="39" name="Conector recto 38">
            <a:extLst>
              <a:ext uri="{FF2B5EF4-FFF2-40B4-BE49-F238E27FC236}">
                <a16:creationId xmlns:a16="http://schemas.microsoft.com/office/drawing/2014/main" id="{766F82DF-E190-784A-92ED-0A0C336792CC}"/>
              </a:ext>
            </a:extLst>
          </p:cNvPr>
          <p:cNvCxnSpPr/>
          <p:nvPr/>
        </p:nvCxnSpPr>
        <p:spPr>
          <a:xfrm>
            <a:off x="562237" y="5707461"/>
            <a:ext cx="103928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39852789-BCA7-1E41-A71E-A321202873C8}"/>
              </a:ext>
            </a:extLst>
          </p:cNvPr>
          <p:cNvSpPr txBox="1"/>
          <p:nvPr/>
        </p:nvSpPr>
        <p:spPr>
          <a:xfrm>
            <a:off x="454317" y="4392803"/>
            <a:ext cx="7430726" cy="369332"/>
          </a:xfrm>
          <a:prstGeom prst="rect">
            <a:avLst/>
          </a:prstGeom>
          <a:noFill/>
        </p:spPr>
        <p:txBody>
          <a:bodyPr wrap="square" rtlCol="0">
            <a:spAutoFit/>
          </a:bodyPr>
          <a:lstStyle/>
          <a:p>
            <a:pPr marL="285750" indent="-285750">
              <a:buFont typeface="Arial" panose="020B0604020202020204" pitchFamily="34" charset="0"/>
              <a:buChar char="•"/>
            </a:pPr>
            <a:r>
              <a:rPr lang="es-MX" dirty="0"/>
              <a:t>IMSS (2017): costo unitario ponderado $ 262, 630 dls</a:t>
            </a:r>
          </a:p>
        </p:txBody>
      </p:sp>
      <p:sp>
        <p:nvSpPr>
          <p:cNvPr id="5" name="Rectángulo 4">
            <a:extLst>
              <a:ext uri="{FF2B5EF4-FFF2-40B4-BE49-F238E27FC236}">
                <a16:creationId xmlns:a16="http://schemas.microsoft.com/office/drawing/2014/main" id="{278A722A-5189-4342-8193-90A7E9AFCE35}"/>
              </a:ext>
            </a:extLst>
          </p:cNvPr>
          <p:cNvSpPr/>
          <p:nvPr/>
        </p:nvSpPr>
        <p:spPr>
          <a:xfrm>
            <a:off x="4218710" y="6335778"/>
            <a:ext cx="4572000" cy="415498"/>
          </a:xfrm>
          <a:prstGeom prst="rect">
            <a:avLst/>
          </a:prstGeom>
        </p:spPr>
        <p:txBody>
          <a:bodyPr>
            <a:spAutoFit/>
          </a:bodyPr>
          <a:lstStyle/>
          <a:p>
            <a:pPr algn="r"/>
            <a:r>
              <a:rPr lang="es-MX" sz="1050" u="sng" dirty="0">
                <a:solidFill>
                  <a:schemeClr val="bg1">
                    <a:lumMod val="50000"/>
                  </a:schemeClr>
                </a:solidFill>
                <a:latin typeface="Calibri" panose="020F0502020204030204" pitchFamily="34" charset="0"/>
                <a:cs typeface="Calibri" panose="020F0502020204030204" pitchFamily="34" charset="0"/>
                <a:hlinkClick r:id="rId4" tooltip="Tobacco induced diseases.">
                  <a:extLst>
                    <a:ext uri="{A12FA001-AC4F-418D-AE19-62706E023703}">
                      <ahyp:hlinkClr xmlns:ahyp="http://schemas.microsoft.com/office/drawing/2018/hyperlinkcolor" val="tx"/>
                    </a:ext>
                  </a:extLst>
                </a:hlinkClick>
              </a:rPr>
              <a:t>Tob Induc Dis.</a:t>
            </a:r>
            <a:r>
              <a:rPr lang="es-MX" sz="1050" dirty="0">
                <a:solidFill>
                  <a:schemeClr val="bg1">
                    <a:lumMod val="50000"/>
                  </a:schemeClr>
                </a:solidFill>
                <a:latin typeface="Calibri" panose="020F0502020204030204" pitchFamily="34" charset="0"/>
                <a:cs typeface="Calibri" panose="020F0502020204030204" pitchFamily="34" charset="0"/>
              </a:rPr>
              <a:t> 2015 Feb 4;12(1):25. doi: 10.1186/s12971-014-0025-4</a:t>
            </a:r>
          </a:p>
          <a:p>
            <a:pPr algn="r"/>
            <a:r>
              <a:rPr lang="es-MX" sz="1050" dirty="0">
                <a:solidFill>
                  <a:schemeClr val="bg1">
                    <a:lumMod val="50000"/>
                  </a:schemeClr>
                </a:solidFill>
                <a:latin typeface="Calibri" panose="020F0502020204030204" pitchFamily="34" charset="0"/>
                <a:cs typeface="Calibri" panose="020F0502020204030204" pitchFamily="34" charset="0"/>
              </a:rPr>
              <a:t>salud pública de méxico / vol. 61, no. 3, mayo-junio de 2019 </a:t>
            </a:r>
          </a:p>
        </p:txBody>
      </p:sp>
    </p:spTree>
    <p:extLst>
      <p:ext uri="{BB962C8B-B14F-4D97-AF65-F5344CB8AC3E}">
        <p14:creationId xmlns:p14="http://schemas.microsoft.com/office/powerpoint/2010/main" val="257550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01B7155-EC5E-8140-9AEE-AE97602CAEE8}"/>
              </a:ext>
            </a:extLst>
          </p:cNvPr>
          <p:cNvPicPr>
            <a:picLocks noChangeAspect="1"/>
          </p:cNvPicPr>
          <p:nvPr/>
        </p:nvPicPr>
        <p:blipFill>
          <a:blip r:embed="rId3"/>
          <a:stretch>
            <a:fillRect/>
          </a:stretch>
        </p:blipFill>
        <p:spPr>
          <a:xfrm>
            <a:off x="2696527" y="1918275"/>
            <a:ext cx="4882484" cy="4057650"/>
          </a:xfrm>
          <a:prstGeom prst="rect">
            <a:avLst/>
          </a:prstGeom>
          <a:effectLst>
            <a:outerShdw blurRad="50800" dist="38100" dir="2700000" algn="tl" rotWithShape="0">
              <a:prstClr val="black">
                <a:alpha val="40000"/>
              </a:prstClr>
            </a:outerShdw>
          </a:effectLst>
        </p:spPr>
      </p:pic>
      <p:pic>
        <p:nvPicPr>
          <p:cNvPr id="3" name="Imagen 2">
            <a:extLst>
              <a:ext uri="{FF2B5EF4-FFF2-40B4-BE49-F238E27FC236}">
                <a16:creationId xmlns:a16="http://schemas.microsoft.com/office/drawing/2014/main" id="{DB1C1A02-A7AC-6048-A05A-CA970002F8BC}"/>
              </a:ext>
            </a:extLst>
          </p:cNvPr>
          <p:cNvPicPr>
            <a:picLocks noChangeAspect="1"/>
          </p:cNvPicPr>
          <p:nvPr/>
        </p:nvPicPr>
        <p:blipFill>
          <a:blip r:embed="rId4"/>
          <a:stretch>
            <a:fillRect/>
          </a:stretch>
        </p:blipFill>
        <p:spPr>
          <a:xfrm>
            <a:off x="218209" y="166255"/>
            <a:ext cx="4696691" cy="1644152"/>
          </a:xfrm>
          <a:prstGeom prst="rect">
            <a:avLst/>
          </a:prstGeom>
        </p:spPr>
      </p:pic>
      <p:sp>
        <p:nvSpPr>
          <p:cNvPr id="4" name="CuadroTexto 3">
            <a:extLst>
              <a:ext uri="{FF2B5EF4-FFF2-40B4-BE49-F238E27FC236}">
                <a16:creationId xmlns:a16="http://schemas.microsoft.com/office/drawing/2014/main" id="{D676EAEF-4F3D-B94E-BE3A-9F29DBBBEA3D}"/>
              </a:ext>
            </a:extLst>
          </p:cNvPr>
          <p:cNvSpPr txBox="1"/>
          <p:nvPr/>
        </p:nvSpPr>
        <p:spPr>
          <a:xfrm>
            <a:off x="1803152" y="2952293"/>
            <a:ext cx="838200" cy="369332"/>
          </a:xfrm>
          <a:prstGeom prst="rect">
            <a:avLst/>
          </a:prstGeom>
          <a:noFill/>
        </p:spPr>
        <p:txBody>
          <a:bodyPr wrap="square" rtlCol="0">
            <a:spAutoFit/>
          </a:bodyPr>
          <a:lstStyle/>
          <a:p>
            <a:r>
              <a:rPr lang="es-MX" b="1" dirty="0"/>
              <a:t>1.2%</a:t>
            </a:r>
          </a:p>
        </p:txBody>
      </p:sp>
      <p:sp>
        <p:nvSpPr>
          <p:cNvPr id="5" name="Abrir corchete 4">
            <a:extLst>
              <a:ext uri="{FF2B5EF4-FFF2-40B4-BE49-F238E27FC236}">
                <a16:creationId xmlns:a16="http://schemas.microsoft.com/office/drawing/2014/main" id="{03583A3A-B99E-804A-8AE7-02EB4F44F399}"/>
              </a:ext>
            </a:extLst>
          </p:cNvPr>
          <p:cNvSpPr/>
          <p:nvPr/>
        </p:nvSpPr>
        <p:spPr>
          <a:xfrm>
            <a:off x="2558469" y="2889825"/>
            <a:ext cx="138058" cy="431800"/>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6" name="Abrir corchete 5">
            <a:extLst>
              <a:ext uri="{FF2B5EF4-FFF2-40B4-BE49-F238E27FC236}">
                <a16:creationId xmlns:a16="http://schemas.microsoft.com/office/drawing/2014/main" id="{688853E8-E442-3E48-B49C-C27D0C00DE9A}"/>
              </a:ext>
            </a:extLst>
          </p:cNvPr>
          <p:cNvSpPr/>
          <p:nvPr/>
        </p:nvSpPr>
        <p:spPr>
          <a:xfrm>
            <a:off x="2558469" y="3464500"/>
            <a:ext cx="138058" cy="187325"/>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7" name="Abrir corchete 6">
            <a:extLst>
              <a:ext uri="{FF2B5EF4-FFF2-40B4-BE49-F238E27FC236}">
                <a16:creationId xmlns:a16="http://schemas.microsoft.com/office/drawing/2014/main" id="{520B21C2-DAA8-D34D-89B6-F04ADA359A21}"/>
              </a:ext>
            </a:extLst>
          </p:cNvPr>
          <p:cNvSpPr/>
          <p:nvPr/>
        </p:nvSpPr>
        <p:spPr>
          <a:xfrm>
            <a:off x="2573902" y="3759775"/>
            <a:ext cx="138058" cy="187325"/>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8" name="CuadroTexto 7">
            <a:extLst>
              <a:ext uri="{FF2B5EF4-FFF2-40B4-BE49-F238E27FC236}">
                <a16:creationId xmlns:a16="http://schemas.microsoft.com/office/drawing/2014/main" id="{9DDF7208-1F18-734F-A779-C8D7DC298F17}"/>
              </a:ext>
            </a:extLst>
          </p:cNvPr>
          <p:cNvSpPr txBox="1"/>
          <p:nvPr/>
        </p:nvSpPr>
        <p:spPr>
          <a:xfrm>
            <a:off x="1803152" y="3390443"/>
            <a:ext cx="838200" cy="369332"/>
          </a:xfrm>
          <a:prstGeom prst="rect">
            <a:avLst/>
          </a:prstGeom>
          <a:noFill/>
        </p:spPr>
        <p:txBody>
          <a:bodyPr wrap="square" rtlCol="0">
            <a:spAutoFit/>
          </a:bodyPr>
          <a:lstStyle/>
          <a:p>
            <a:r>
              <a:rPr lang="es-MX" b="1" dirty="0"/>
              <a:t>16 %</a:t>
            </a:r>
          </a:p>
        </p:txBody>
      </p:sp>
      <p:sp>
        <p:nvSpPr>
          <p:cNvPr id="9" name="CuadroTexto 8">
            <a:extLst>
              <a:ext uri="{FF2B5EF4-FFF2-40B4-BE49-F238E27FC236}">
                <a16:creationId xmlns:a16="http://schemas.microsoft.com/office/drawing/2014/main" id="{91CF1B21-0BAD-C243-A4E6-78CA092DB400}"/>
              </a:ext>
            </a:extLst>
          </p:cNvPr>
          <p:cNvSpPr txBox="1"/>
          <p:nvPr/>
        </p:nvSpPr>
        <p:spPr>
          <a:xfrm>
            <a:off x="1803152" y="3671947"/>
            <a:ext cx="838200" cy="369332"/>
          </a:xfrm>
          <a:prstGeom prst="rect">
            <a:avLst/>
          </a:prstGeom>
          <a:noFill/>
        </p:spPr>
        <p:txBody>
          <a:bodyPr wrap="square" rtlCol="0">
            <a:spAutoFit/>
          </a:bodyPr>
          <a:lstStyle/>
          <a:p>
            <a:r>
              <a:rPr lang="es-MX" b="1" dirty="0"/>
              <a:t>82 %</a:t>
            </a:r>
          </a:p>
        </p:txBody>
      </p:sp>
      <p:pic>
        <p:nvPicPr>
          <p:cNvPr id="10" name="Imagen 9">
            <a:extLst>
              <a:ext uri="{FF2B5EF4-FFF2-40B4-BE49-F238E27FC236}">
                <a16:creationId xmlns:a16="http://schemas.microsoft.com/office/drawing/2014/main" id="{54A56698-6612-0741-92AD-243DEC26B195}"/>
              </a:ext>
            </a:extLst>
          </p:cNvPr>
          <p:cNvPicPr>
            <a:picLocks noChangeAspect="1"/>
          </p:cNvPicPr>
          <p:nvPr/>
        </p:nvPicPr>
        <p:blipFill rotWithShape="1">
          <a:blip r:embed="rId3"/>
          <a:srcRect t="50861" b="42566"/>
          <a:stretch/>
        </p:blipFill>
        <p:spPr>
          <a:xfrm>
            <a:off x="2711960" y="4034928"/>
            <a:ext cx="4882484" cy="266700"/>
          </a:xfrm>
          <a:prstGeom prst="rect">
            <a:avLst/>
          </a:prstGeom>
          <a:ln w="28575">
            <a:solidFill>
              <a:schemeClr val="tx1"/>
            </a:solidFill>
          </a:ln>
        </p:spPr>
      </p:pic>
      <p:sp>
        <p:nvSpPr>
          <p:cNvPr id="12" name="CuadroTexto 11">
            <a:extLst>
              <a:ext uri="{FF2B5EF4-FFF2-40B4-BE49-F238E27FC236}">
                <a16:creationId xmlns:a16="http://schemas.microsoft.com/office/drawing/2014/main" id="{806A4658-5D47-3843-A6EF-0ABEF076AC7A}"/>
              </a:ext>
            </a:extLst>
          </p:cNvPr>
          <p:cNvSpPr txBox="1"/>
          <p:nvPr/>
        </p:nvSpPr>
        <p:spPr>
          <a:xfrm>
            <a:off x="129960" y="5693599"/>
            <a:ext cx="2641600" cy="584775"/>
          </a:xfrm>
          <a:prstGeom prst="rect">
            <a:avLst/>
          </a:prstGeom>
          <a:noFill/>
        </p:spPr>
        <p:txBody>
          <a:bodyPr wrap="square" rtlCol="0">
            <a:spAutoFit/>
          </a:bodyPr>
          <a:lstStyle/>
          <a:p>
            <a:r>
              <a:rPr lang="es-MX" sz="1600" dirty="0"/>
              <a:t>*SEDENA 2.1 millones dls</a:t>
            </a:r>
          </a:p>
          <a:p>
            <a:r>
              <a:rPr lang="es-MX" sz="1600" dirty="0"/>
              <a:t>*ISSSTE 2.8 </a:t>
            </a:r>
            <a:r>
              <a:rPr lang="es-MX" sz="1600"/>
              <a:t>millones dls</a:t>
            </a:r>
            <a:endParaRPr lang="es-MX" sz="1600" dirty="0"/>
          </a:p>
        </p:txBody>
      </p:sp>
      <p:grpSp>
        <p:nvGrpSpPr>
          <p:cNvPr id="14" name="Grupo 13">
            <a:extLst>
              <a:ext uri="{FF2B5EF4-FFF2-40B4-BE49-F238E27FC236}">
                <a16:creationId xmlns:a16="http://schemas.microsoft.com/office/drawing/2014/main" id="{9A334E6C-6CD0-084D-A0E8-909F114EA07E}"/>
              </a:ext>
            </a:extLst>
          </p:cNvPr>
          <p:cNvGrpSpPr/>
          <p:nvPr/>
        </p:nvGrpSpPr>
        <p:grpSpPr>
          <a:xfrm>
            <a:off x="7293206" y="1386544"/>
            <a:ext cx="847725" cy="847725"/>
            <a:chOff x="908050" y="4020017"/>
            <a:chExt cx="847725" cy="847725"/>
          </a:xfrm>
        </p:grpSpPr>
        <p:grpSp>
          <p:nvGrpSpPr>
            <p:cNvPr id="15" name="Group 37">
              <a:extLst>
                <a:ext uri="{FF2B5EF4-FFF2-40B4-BE49-F238E27FC236}">
                  <a16:creationId xmlns:a16="http://schemas.microsoft.com/office/drawing/2014/main" id="{A252E549-41AF-A04E-952A-100EABB92CE9}"/>
                </a:ext>
              </a:extLst>
            </p:cNvPr>
            <p:cNvGrpSpPr>
              <a:grpSpLocks/>
            </p:cNvGrpSpPr>
            <p:nvPr/>
          </p:nvGrpSpPr>
          <p:grpSpPr bwMode="auto">
            <a:xfrm>
              <a:off x="908050" y="4020017"/>
              <a:ext cx="847725" cy="847725"/>
              <a:chOff x="5404482" y="2778441"/>
              <a:chExt cx="1301118" cy="1301118"/>
            </a:xfrm>
          </p:grpSpPr>
          <p:sp>
            <p:nvSpPr>
              <p:cNvPr id="17" name="Oval 36">
                <a:extLst>
                  <a:ext uri="{FF2B5EF4-FFF2-40B4-BE49-F238E27FC236}">
                    <a16:creationId xmlns:a16="http://schemas.microsoft.com/office/drawing/2014/main" id="{97A21E47-38D3-F34F-85FB-F13DF21A23FB}"/>
                  </a:ext>
                </a:extLst>
              </p:cNvPr>
              <p:cNvSpPr/>
              <p:nvPr/>
            </p:nvSpPr>
            <p:spPr>
              <a:xfrm>
                <a:off x="5404482" y="2778441"/>
                <a:ext cx="1301118" cy="130111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p>
            </p:txBody>
          </p:sp>
          <p:sp>
            <p:nvSpPr>
              <p:cNvPr id="18" name="Oval 35">
                <a:extLst>
                  <a:ext uri="{FF2B5EF4-FFF2-40B4-BE49-F238E27FC236}">
                    <a16:creationId xmlns:a16="http://schemas.microsoft.com/office/drawing/2014/main" id="{8CA4FFDC-72A8-C844-B064-450060EF1529}"/>
                  </a:ext>
                </a:extLst>
              </p:cNvPr>
              <p:cNvSpPr/>
              <p:nvPr/>
            </p:nvSpPr>
            <p:spPr>
              <a:xfrm>
                <a:off x="5507480" y="2876568"/>
                <a:ext cx="1062336" cy="1062336"/>
              </a:xfrm>
              <a:prstGeom prst="ellipse">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sz="2400" dirty="0"/>
              </a:p>
            </p:txBody>
          </p:sp>
        </p:grpSp>
        <p:sp>
          <p:nvSpPr>
            <p:cNvPr id="16" name="Freeform 30">
              <a:extLst>
                <a:ext uri="{FF2B5EF4-FFF2-40B4-BE49-F238E27FC236}">
                  <a16:creationId xmlns:a16="http://schemas.microsoft.com/office/drawing/2014/main" id="{60301CA1-80C0-F44D-9170-729AD4BF8B82}"/>
                </a:ext>
              </a:extLst>
            </p:cNvPr>
            <p:cNvSpPr>
              <a:spLocks noEditPoints="1"/>
            </p:cNvSpPr>
            <p:nvPr/>
          </p:nvSpPr>
          <p:spPr bwMode="auto">
            <a:xfrm>
              <a:off x="1167244" y="4279573"/>
              <a:ext cx="328613" cy="328612"/>
            </a:xfrm>
            <a:custGeom>
              <a:avLst/>
              <a:gdLst>
                <a:gd name="T0" fmla="*/ 198756 w 265"/>
                <a:gd name="T1" fmla="*/ 33571 h 264"/>
                <a:gd name="T2" fmla="*/ 175153 w 265"/>
                <a:gd name="T3" fmla="*/ 44762 h 264"/>
                <a:gd name="T4" fmla="*/ 165216 w 265"/>
                <a:gd name="T5" fmla="*/ 0 h 264"/>
                <a:gd name="T6" fmla="*/ 154036 w 265"/>
                <a:gd name="T7" fmla="*/ 44762 h 264"/>
                <a:gd name="T8" fmla="*/ 129191 w 265"/>
                <a:gd name="T9" fmla="*/ 33571 h 264"/>
                <a:gd name="T10" fmla="*/ 0 w 265"/>
                <a:gd name="T11" fmla="*/ 74603 h 264"/>
                <a:gd name="T12" fmla="*/ 75776 w 265"/>
                <a:gd name="T13" fmla="*/ 96983 h 264"/>
                <a:gd name="T14" fmla="*/ 136644 w 265"/>
                <a:gd name="T15" fmla="*/ 99470 h 264"/>
                <a:gd name="T16" fmla="*/ 155278 w 265"/>
                <a:gd name="T17" fmla="*/ 160395 h 264"/>
                <a:gd name="T18" fmla="*/ 118011 w 265"/>
                <a:gd name="T19" fmla="*/ 151692 h 264"/>
                <a:gd name="T20" fmla="*/ 80744 w 265"/>
                <a:gd name="T21" fmla="*/ 135528 h 264"/>
                <a:gd name="T22" fmla="*/ 110558 w 265"/>
                <a:gd name="T23" fmla="*/ 130554 h 264"/>
                <a:gd name="T24" fmla="*/ 144098 w 265"/>
                <a:gd name="T25" fmla="*/ 121851 h 264"/>
                <a:gd name="T26" fmla="*/ 134160 w 265"/>
                <a:gd name="T27" fmla="*/ 113147 h 264"/>
                <a:gd name="T28" fmla="*/ 50931 w 265"/>
                <a:gd name="T29" fmla="*/ 135528 h 264"/>
                <a:gd name="T30" fmla="*/ 131676 w 265"/>
                <a:gd name="T31" fmla="*/ 175316 h 264"/>
                <a:gd name="T32" fmla="*/ 146582 w 265"/>
                <a:gd name="T33" fmla="*/ 247432 h 264"/>
                <a:gd name="T34" fmla="*/ 151551 w 265"/>
                <a:gd name="T35" fmla="*/ 328251 h 264"/>
                <a:gd name="T36" fmla="*/ 151551 w 265"/>
                <a:gd name="T37" fmla="*/ 328251 h 264"/>
                <a:gd name="T38" fmla="*/ 156520 w 265"/>
                <a:gd name="T39" fmla="*/ 261109 h 264"/>
                <a:gd name="T40" fmla="*/ 157762 w 265"/>
                <a:gd name="T41" fmla="*/ 307114 h 264"/>
                <a:gd name="T42" fmla="*/ 171427 w 265"/>
                <a:gd name="T43" fmla="*/ 307114 h 264"/>
                <a:gd name="T44" fmla="*/ 172669 w 265"/>
                <a:gd name="T45" fmla="*/ 262352 h 264"/>
                <a:gd name="T46" fmla="*/ 176396 w 265"/>
                <a:gd name="T47" fmla="*/ 328251 h 264"/>
                <a:gd name="T48" fmla="*/ 176396 w 265"/>
                <a:gd name="T49" fmla="*/ 328251 h 264"/>
                <a:gd name="T50" fmla="*/ 180122 w 265"/>
                <a:gd name="T51" fmla="*/ 247432 h 264"/>
                <a:gd name="T52" fmla="*/ 195029 w 265"/>
                <a:gd name="T53" fmla="*/ 175316 h 264"/>
                <a:gd name="T54" fmla="*/ 275773 w 265"/>
                <a:gd name="T55" fmla="*/ 135528 h 264"/>
                <a:gd name="T56" fmla="*/ 193787 w 265"/>
                <a:gd name="T57" fmla="*/ 113147 h 264"/>
                <a:gd name="T58" fmla="*/ 183849 w 265"/>
                <a:gd name="T59" fmla="*/ 121851 h 264"/>
                <a:gd name="T60" fmla="*/ 216147 w 265"/>
                <a:gd name="T61" fmla="*/ 130554 h 264"/>
                <a:gd name="T62" fmla="*/ 247202 w 265"/>
                <a:gd name="T63" fmla="*/ 135528 h 264"/>
                <a:gd name="T64" fmla="*/ 208693 w 265"/>
                <a:gd name="T65" fmla="*/ 151692 h 264"/>
                <a:gd name="T66" fmla="*/ 173911 w 265"/>
                <a:gd name="T67" fmla="*/ 160395 h 264"/>
                <a:gd name="T68" fmla="*/ 192545 w 265"/>
                <a:gd name="T69" fmla="*/ 99470 h 264"/>
                <a:gd name="T70" fmla="*/ 253413 w 265"/>
                <a:gd name="T71" fmla="*/ 96983 h 264"/>
                <a:gd name="T72" fmla="*/ 329189 w 265"/>
                <a:gd name="T73" fmla="*/ 74603 h 264"/>
                <a:gd name="T74" fmla="*/ 134160 w 265"/>
                <a:gd name="T75" fmla="*/ 210130 h 264"/>
                <a:gd name="T76" fmla="*/ 156520 w 265"/>
                <a:gd name="T77" fmla="*/ 231268 h 264"/>
                <a:gd name="T78" fmla="*/ 134160 w 265"/>
                <a:gd name="T79" fmla="*/ 210130 h 264"/>
                <a:gd name="T80" fmla="*/ 172669 w 265"/>
                <a:gd name="T81" fmla="*/ 230024 h 264"/>
                <a:gd name="T82" fmla="*/ 193787 w 265"/>
                <a:gd name="T83" fmla="*/ 210130 h 2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65" h="264">
                  <a:moveTo>
                    <a:pt x="183" y="17"/>
                  </a:moveTo>
                  <a:cubicBezTo>
                    <a:pt x="175" y="10"/>
                    <a:pt x="169" y="12"/>
                    <a:pt x="160" y="27"/>
                  </a:cubicBezTo>
                  <a:cubicBezTo>
                    <a:pt x="155" y="37"/>
                    <a:pt x="146" y="38"/>
                    <a:pt x="141" y="38"/>
                  </a:cubicBezTo>
                  <a:cubicBezTo>
                    <a:pt x="141" y="36"/>
                    <a:pt x="141" y="36"/>
                    <a:pt x="141" y="36"/>
                  </a:cubicBezTo>
                  <a:cubicBezTo>
                    <a:pt x="147" y="32"/>
                    <a:pt x="151" y="26"/>
                    <a:pt x="151" y="19"/>
                  </a:cubicBezTo>
                  <a:cubicBezTo>
                    <a:pt x="151" y="8"/>
                    <a:pt x="143" y="0"/>
                    <a:pt x="133" y="0"/>
                  </a:cubicBezTo>
                  <a:cubicBezTo>
                    <a:pt x="122" y="0"/>
                    <a:pt x="114" y="8"/>
                    <a:pt x="114" y="19"/>
                  </a:cubicBezTo>
                  <a:cubicBezTo>
                    <a:pt x="114" y="26"/>
                    <a:pt x="118" y="32"/>
                    <a:pt x="124" y="36"/>
                  </a:cubicBezTo>
                  <a:cubicBezTo>
                    <a:pt x="124" y="38"/>
                    <a:pt x="124" y="38"/>
                    <a:pt x="124" y="38"/>
                  </a:cubicBezTo>
                  <a:cubicBezTo>
                    <a:pt x="119" y="38"/>
                    <a:pt x="110" y="37"/>
                    <a:pt x="104" y="27"/>
                  </a:cubicBezTo>
                  <a:cubicBezTo>
                    <a:pt x="96" y="12"/>
                    <a:pt x="90" y="10"/>
                    <a:pt x="82" y="17"/>
                  </a:cubicBezTo>
                  <a:cubicBezTo>
                    <a:pt x="74" y="24"/>
                    <a:pt x="41" y="63"/>
                    <a:pt x="0" y="60"/>
                  </a:cubicBezTo>
                  <a:cubicBezTo>
                    <a:pt x="0" y="60"/>
                    <a:pt x="8" y="78"/>
                    <a:pt x="30" y="74"/>
                  </a:cubicBezTo>
                  <a:cubicBezTo>
                    <a:pt x="30" y="74"/>
                    <a:pt x="42" y="86"/>
                    <a:pt x="61" y="78"/>
                  </a:cubicBezTo>
                  <a:cubicBezTo>
                    <a:pt x="61" y="78"/>
                    <a:pt x="70" y="86"/>
                    <a:pt x="86" y="78"/>
                  </a:cubicBezTo>
                  <a:cubicBezTo>
                    <a:pt x="86" y="78"/>
                    <a:pt x="98" y="87"/>
                    <a:pt x="110" y="80"/>
                  </a:cubicBezTo>
                  <a:cubicBezTo>
                    <a:pt x="110" y="80"/>
                    <a:pt x="117" y="85"/>
                    <a:pt x="125" y="83"/>
                  </a:cubicBezTo>
                  <a:cubicBezTo>
                    <a:pt x="125" y="129"/>
                    <a:pt x="125" y="129"/>
                    <a:pt x="125" y="129"/>
                  </a:cubicBezTo>
                  <a:cubicBezTo>
                    <a:pt x="124" y="129"/>
                    <a:pt x="124" y="129"/>
                    <a:pt x="123" y="128"/>
                  </a:cubicBezTo>
                  <a:cubicBezTo>
                    <a:pt x="123" y="128"/>
                    <a:pt x="109" y="126"/>
                    <a:pt x="95" y="122"/>
                  </a:cubicBezTo>
                  <a:cubicBezTo>
                    <a:pt x="81" y="118"/>
                    <a:pt x="66" y="112"/>
                    <a:pt x="64" y="109"/>
                  </a:cubicBezTo>
                  <a:cubicBezTo>
                    <a:pt x="64" y="109"/>
                    <a:pt x="64" y="109"/>
                    <a:pt x="65" y="109"/>
                  </a:cubicBezTo>
                  <a:cubicBezTo>
                    <a:pt x="66" y="108"/>
                    <a:pt x="68" y="107"/>
                    <a:pt x="71" y="107"/>
                  </a:cubicBezTo>
                  <a:cubicBezTo>
                    <a:pt x="76" y="106"/>
                    <a:pt x="82" y="105"/>
                    <a:pt x="89" y="105"/>
                  </a:cubicBezTo>
                  <a:cubicBezTo>
                    <a:pt x="103" y="104"/>
                    <a:pt x="105" y="105"/>
                    <a:pt x="106" y="105"/>
                  </a:cubicBezTo>
                  <a:cubicBezTo>
                    <a:pt x="106" y="105"/>
                    <a:pt x="114" y="106"/>
                    <a:pt x="116" y="98"/>
                  </a:cubicBezTo>
                  <a:cubicBezTo>
                    <a:pt x="116" y="97"/>
                    <a:pt x="116" y="97"/>
                    <a:pt x="116" y="97"/>
                  </a:cubicBezTo>
                  <a:cubicBezTo>
                    <a:pt x="115" y="92"/>
                    <a:pt x="111" y="92"/>
                    <a:pt x="108" y="91"/>
                  </a:cubicBezTo>
                  <a:cubicBezTo>
                    <a:pt x="102" y="90"/>
                    <a:pt x="105" y="90"/>
                    <a:pt x="97" y="91"/>
                  </a:cubicBezTo>
                  <a:cubicBezTo>
                    <a:pt x="85" y="92"/>
                    <a:pt x="46" y="88"/>
                    <a:pt x="41" y="109"/>
                  </a:cubicBezTo>
                  <a:cubicBezTo>
                    <a:pt x="41" y="109"/>
                    <a:pt x="41" y="110"/>
                    <a:pt x="41" y="110"/>
                  </a:cubicBezTo>
                  <a:cubicBezTo>
                    <a:pt x="43" y="128"/>
                    <a:pt x="79" y="135"/>
                    <a:pt x="106" y="141"/>
                  </a:cubicBezTo>
                  <a:cubicBezTo>
                    <a:pt x="97" y="147"/>
                    <a:pt x="92" y="155"/>
                    <a:pt x="90" y="165"/>
                  </a:cubicBezTo>
                  <a:cubicBezTo>
                    <a:pt x="89" y="176"/>
                    <a:pt x="98" y="187"/>
                    <a:pt x="118" y="199"/>
                  </a:cubicBezTo>
                  <a:cubicBezTo>
                    <a:pt x="103" y="209"/>
                    <a:pt x="93" y="220"/>
                    <a:pt x="94" y="232"/>
                  </a:cubicBezTo>
                  <a:cubicBezTo>
                    <a:pt x="95" y="242"/>
                    <a:pt x="104" y="256"/>
                    <a:pt x="122" y="264"/>
                  </a:cubicBezTo>
                  <a:cubicBezTo>
                    <a:pt x="122" y="264"/>
                    <a:pt x="122" y="264"/>
                    <a:pt x="122" y="264"/>
                  </a:cubicBezTo>
                  <a:cubicBezTo>
                    <a:pt x="122" y="264"/>
                    <a:pt x="122" y="264"/>
                    <a:pt x="122" y="264"/>
                  </a:cubicBezTo>
                  <a:cubicBezTo>
                    <a:pt x="122" y="264"/>
                    <a:pt x="109" y="246"/>
                    <a:pt x="109" y="235"/>
                  </a:cubicBezTo>
                  <a:cubicBezTo>
                    <a:pt x="108" y="229"/>
                    <a:pt x="111" y="221"/>
                    <a:pt x="126" y="210"/>
                  </a:cubicBezTo>
                  <a:cubicBezTo>
                    <a:pt x="127" y="247"/>
                    <a:pt x="127" y="247"/>
                    <a:pt x="127" y="247"/>
                  </a:cubicBezTo>
                  <a:cubicBezTo>
                    <a:pt x="127" y="247"/>
                    <a:pt x="127" y="247"/>
                    <a:pt x="127" y="247"/>
                  </a:cubicBezTo>
                  <a:cubicBezTo>
                    <a:pt x="127" y="251"/>
                    <a:pt x="129" y="253"/>
                    <a:pt x="132" y="253"/>
                  </a:cubicBezTo>
                  <a:cubicBezTo>
                    <a:pt x="135" y="253"/>
                    <a:pt x="138" y="251"/>
                    <a:pt x="138" y="247"/>
                  </a:cubicBezTo>
                  <a:cubicBezTo>
                    <a:pt x="138" y="247"/>
                    <a:pt x="138" y="247"/>
                    <a:pt x="138" y="247"/>
                  </a:cubicBezTo>
                  <a:cubicBezTo>
                    <a:pt x="139" y="211"/>
                    <a:pt x="139" y="211"/>
                    <a:pt x="139" y="211"/>
                  </a:cubicBezTo>
                  <a:cubicBezTo>
                    <a:pt x="152" y="221"/>
                    <a:pt x="155" y="230"/>
                    <a:pt x="155" y="235"/>
                  </a:cubicBezTo>
                  <a:cubicBezTo>
                    <a:pt x="154" y="246"/>
                    <a:pt x="142" y="264"/>
                    <a:pt x="142" y="264"/>
                  </a:cubicBezTo>
                  <a:cubicBezTo>
                    <a:pt x="142" y="264"/>
                    <a:pt x="142" y="264"/>
                    <a:pt x="142" y="264"/>
                  </a:cubicBezTo>
                  <a:cubicBezTo>
                    <a:pt x="142" y="264"/>
                    <a:pt x="142" y="264"/>
                    <a:pt x="142" y="264"/>
                  </a:cubicBezTo>
                  <a:cubicBezTo>
                    <a:pt x="159" y="256"/>
                    <a:pt x="168" y="242"/>
                    <a:pt x="170" y="232"/>
                  </a:cubicBezTo>
                  <a:cubicBezTo>
                    <a:pt x="170" y="220"/>
                    <a:pt x="160" y="210"/>
                    <a:pt x="145" y="199"/>
                  </a:cubicBezTo>
                  <a:cubicBezTo>
                    <a:pt x="165" y="187"/>
                    <a:pt x="174" y="176"/>
                    <a:pt x="173" y="165"/>
                  </a:cubicBezTo>
                  <a:cubicBezTo>
                    <a:pt x="171" y="155"/>
                    <a:pt x="166" y="147"/>
                    <a:pt x="157" y="141"/>
                  </a:cubicBezTo>
                  <a:cubicBezTo>
                    <a:pt x="184" y="135"/>
                    <a:pt x="220" y="128"/>
                    <a:pt x="222" y="110"/>
                  </a:cubicBezTo>
                  <a:cubicBezTo>
                    <a:pt x="222" y="110"/>
                    <a:pt x="222" y="109"/>
                    <a:pt x="222" y="109"/>
                  </a:cubicBezTo>
                  <a:cubicBezTo>
                    <a:pt x="217" y="88"/>
                    <a:pt x="179" y="92"/>
                    <a:pt x="166" y="91"/>
                  </a:cubicBezTo>
                  <a:cubicBezTo>
                    <a:pt x="158" y="90"/>
                    <a:pt x="161" y="90"/>
                    <a:pt x="156" y="91"/>
                  </a:cubicBezTo>
                  <a:cubicBezTo>
                    <a:pt x="152" y="92"/>
                    <a:pt x="148" y="92"/>
                    <a:pt x="148" y="97"/>
                  </a:cubicBezTo>
                  <a:cubicBezTo>
                    <a:pt x="148" y="98"/>
                    <a:pt x="148" y="98"/>
                    <a:pt x="148" y="98"/>
                  </a:cubicBezTo>
                  <a:cubicBezTo>
                    <a:pt x="150" y="106"/>
                    <a:pt x="158" y="105"/>
                    <a:pt x="158" y="105"/>
                  </a:cubicBezTo>
                  <a:cubicBezTo>
                    <a:pt x="158" y="105"/>
                    <a:pt x="160" y="104"/>
                    <a:pt x="174" y="105"/>
                  </a:cubicBezTo>
                  <a:cubicBezTo>
                    <a:pt x="181" y="105"/>
                    <a:pt x="188" y="106"/>
                    <a:pt x="193" y="107"/>
                  </a:cubicBezTo>
                  <a:cubicBezTo>
                    <a:pt x="195" y="107"/>
                    <a:pt x="197" y="108"/>
                    <a:pt x="199" y="109"/>
                  </a:cubicBezTo>
                  <a:cubicBezTo>
                    <a:pt x="199" y="109"/>
                    <a:pt x="199" y="109"/>
                    <a:pt x="199" y="109"/>
                  </a:cubicBezTo>
                  <a:cubicBezTo>
                    <a:pt x="197" y="112"/>
                    <a:pt x="182" y="118"/>
                    <a:pt x="168" y="122"/>
                  </a:cubicBezTo>
                  <a:cubicBezTo>
                    <a:pt x="154" y="126"/>
                    <a:pt x="141" y="128"/>
                    <a:pt x="141" y="128"/>
                  </a:cubicBezTo>
                  <a:cubicBezTo>
                    <a:pt x="140" y="129"/>
                    <a:pt x="140" y="129"/>
                    <a:pt x="140" y="129"/>
                  </a:cubicBezTo>
                  <a:cubicBezTo>
                    <a:pt x="140" y="83"/>
                    <a:pt x="140" y="83"/>
                    <a:pt x="140" y="83"/>
                  </a:cubicBezTo>
                  <a:cubicBezTo>
                    <a:pt x="148" y="85"/>
                    <a:pt x="155" y="80"/>
                    <a:pt x="155" y="80"/>
                  </a:cubicBezTo>
                  <a:cubicBezTo>
                    <a:pt x="167" y="87"/>
                    <a:pt x="179" y="78"/>
                    <a:pt x="179" y="78"/>
                  </a:cubicBezTo>
                  <a:cubicBezTo>
                    <a:pt x="195" y="86"/>
                    <a:pt x="204" y="78"/>
                    <a:pt x="204" y="78"/>
                  </a:cubicBezTo>
                  <a:cubicBezTo>
                    <a:pt x="223" y="86"/>
                    <a:pt x="235" y="74"/>
                    <a:pt x="235" y="74"/>
                  </a:cubicBezTo>
                  <a:cubicBezTo>
                    <a:pt x="257" y="78"/>
                    <a:pt x="265" y="60"/>
                    <a:pt x="265" y="60"/>
                  </a:cubicBezTo>
                  <a:cubicBezTo>
                    <a:pt x="224" y="63"/>
                    <a:pt x="191" y="24"/>
                    <a:pt x="183" y="17"/>
                  </a:cubicBezTo>
                  <a:close/>
                  <a:moveTo>
                    <a:pt x="108" y="169"/>
                  </a:moveTo>
                  <a:cubicBezTo>
                    <a:pt x="108" y="165"/>
                    <a:pt x="107" y="155"/>
                    <a:pt x="125" y="148"/>
                  </a:cubicBezTo>
                  <a:cubicBezTo>
                    <a:pt x="126" y="186"/>
                    <a:pt x="126" y="186"/>
                    <a:pt x="126" y="186"/>
                  </a:cubicBezTo>
                  <a:cubicBezTo>
                    <a:pt x="122" y="184"/>
                    <a:pt x="119" y="181"/>
                    <a:pt x="115" y="179"/>
                  </a:cubicBezTo>
                  <a:cubicBezTo>
                    <a:pt x="110" y="176"/>
                    <a:pt x="107" y="172"/>
                    <a:pt x="108" y="169"/>
                  </a:cubicBezTo>
                  <a:close/>
                  <a:moveTo>
                    <a:pt x="149" y="179"/>
                  </a:moveTo>
                  <a:cubicBezTo>
                    <a:pt x="145" y="181"/>
                    <a:pt x="142" y="183"/>
                    <a:pt x="139" y="185"/>
                  </a:cubicBezTo>
                  <a:cubicBezTo>
                    <a:pt x="139" y="149"/>
                    <a:pt x="139" y="149"/>
                    <a:pt x="139" y="149"/>
                  </a:cubicBezTo>
                  <a:cubicBezTo>
                    <a:pt x="157" y="156"/>
                    <a:pt x="155" y="165"/>
                    <a:pt x="156" y="169"/>
                  </a:cubicBezTo>
                  <a:cubicBezTo>
                    <a:pt x="156" y="172"/>
                    <a:pt x="154" y="176"/>
                    <a:pt x="149" y="17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2174067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CAAF7A31-DE2C-BA4B-92A1-4DEE5DFA3205}"/>
              </a:ext>
            </a:extLst>
          </p:cNvPr>
          <p:cNvGrpSpPr/>
          <p:nvPr/>
        </p:nvGrpSpPr>
        <p:grpSpPr>
          <a:xfrm>
            <a:off x="0" y="732357"/>
            <a:ext cx="4794034" cy="3416077"/>
            <a:chOff x="2980236" y="2101699"/>
            <a:chExt cx="6029949" cy="3460416"/>
          </a:xfrm>
          <a:effectLst>
            <a:outerShdw blurRad="50800" dist="38100" dir="2700000" algn="tl" rotWithShape="0">
              <a:prstClr val="black">
                <a:alpha val="40000"/>
              </a:prstClr>
            </a:outerShdw>
          </a:effectLst>
        </p:grpSpPr>
        <p:grpSp>
          <p:nvGrpSpPr>
            <p:cNvPr id="5" name="Grupo 4">
              <a:extLst>
                <a:ext uri="{FF2B5EF4-FFF2-40B4-BE49-F238E27FC236}">
                  <a16:creationId xmlns:a16="http://schemas.microsoft.com/office/drawing/2014/main" id="{92B06594-2C00-B042-AEA7-1ABC3A758D49}"/>
                </a:ext>
              </a:extLst>
            </p:cNvPr>
            <p:cNvGrpSpPr/>
            <p:nvPr/>
          </p:nvGrpSpPr>
          <p:grpSpPr>
            <a:xfrm>
              <a:off x="2980236" y="2101699"/>
              <a:ext cx="6029949" cy="3460416"/>
              <a:chOff x="2980236" y="2101699"/>
              <a:chExt cx="6029949" cy="3460416"/>
            </a:xfrm>
          </p:grpSpPr>
          <p:pic>
            <p:nvPicPr>
              <p:cNvPr id="7" name="Picture 2" descr="http://www.lungcancernews.org/wp-content/uploads/2018/03/310.jpg">
                <a:extLst>
                  <a:ext uri="{FF2B5EF4-FFF2-40B4-BE49-F238E27FC236}">
                    <a16:creationId xmlns:a16="http://schemas.microsoft.com/office/drawing/2014/main" id="{90623F07-B647-E549-B0C4-1CDF643E2A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310" r="2686" b="4531"/>
              <a:stretch/>
            </p:blipFill>
            <p:spPr bwMode="auto">
              <a:xfrm>
                <a:off x="2980236" y="2101699"/>
                <a:ext cx="6021293" cy="3460416"/>
              </a:xfrm>
              <a:prstGeom prst="rect">
                <a:avLst/>
              </a:prstGeom>
              <a:extLst>
                <a:ext uri="{909E8E84-426E-40DD-AFC4-6F175D3DCCD1}">
                  <a14:hiddenFill xmlns:a14="http://schemas.microsoft.com/office/drawing/2010/main">
                    <a:solidFill>
                      <a:srgbClr val="FFFFFF"/>
                    </a:solidFill>
                  </a14:hiddenFill>
                </a:ext>
              </a:extLst>
            </p:spPr>
          </p:pic>
          <p:cxnSp>
            <p:nvCxnSpPr>
              <p:cNvPr id="8" name="Conector recto 7">
                <a:extLst>
                  <a:ext uri="{FF2B5EF4-FFF2-40B4-BE49-F238E27FC236}">
                    <a16:creationId xmlns:a16="http://schemas.microsoft.com/office/drawing/2014/main" id="{9AD18ACB-D6CA-E64E-ABDC-657EF7EC06C9}"/>
                  </a:ext>
                </a:extLst>
              </p:cNvPr>
              <p:cNvCxnSpPr/>
              <p:nvPr/>
            </p:nvCxnSpPr>
            <p:spPr>
              <a:xfrm>
                <a:off x="3665034" y="4861931"/>
                <a:ext cx="5345151"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2F1BCD62-CD29-9743-ABB2-9C7386F04BD1}"/>
                  </a:ext>
                </a:extLst>
              </p:cNvPr>
              <p:cNvCxnSpPr/>
              <p:nvPr/>
            </p:nvCxnSpPr>
            <p:spPr>
              <a:xfrm>
                <a:off x="3665034" y="3787697"/>
                <a:ext cx="5345151"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grpSp>
        <p:cxnSp>
          <p:nvCxnSpPr>
            <p:cNvPr id="6" name="Conector recto 5">
              <a:extLst>
                <a:ext uri="{FF2B5EF4-FFF2-40B4-BE49-F238E27FC236}">
                  <a16:creationId xmlns:a16="http://schemas.microsoft.com/office/drawing/2014/main" id="{5F4DE6C2-8CF7-C142-A0B8-74D075B0348E}"/>
                </a:ext>
              </a:extLst>
            </p:cNvPr>
            <p:cNvCxnSpPr/>
            <p:nvPr/>
          </p:nvCxnSpPr>
          <p:spPr>
            <a:xfrm>
              <a:off x="7203687" y="5426927"/>
              <a:ext cx="520390"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sp>
        <p:nvSpPr>
          <p:cNvPr id="11" name="TextBox 13">
            <a:extLst>
              <a:ext uri="{FF2B5EF4-FFF2-40B4-BE49-F238E27FC236}">
                <a16:creationId xmlns:a16="http://schemas.microsoft.com/office/drawing/2014/main" id="{47503BB7-EE4B-864A-A534-9398615B3699}"/>
              </a:ext>
            </a:extLst>
          </p:cNvPr>
          <p:cNvSpPr txBox="1"/>
          <p:nvPr/>
        </p:nvSpPr>
        <p:spPr bwMode="auto">
          <a:xfrm>
            <a:off x="1817403" y="5037229"/>
            <a:ext cx="5365750" cy="596900"/>
          </a:xfrm>
          <a:prstGeom prst="rect">
            <a:avLst/>
          </a:prstGeom>
          <a:noFill/>
        </p:spPr>
        <p:txBody>
          <a:bodyPr>
            <a:spAutoFit/>
          </a:bodyPr>
          <a:lstStyle/>
          <a:p>
            <a:pPr algn="ctr" eaLnBrk="1" fontAlgn="auto" hangingPunct="1">
              <a:lnSpc>
                <a:spcPct val="90000"/>
              </a:lnSpc>
              <a:spcBef>
                <a:spcPts val="0"/>
              </a:spcBef>
              <a:spcAft>
                <a:spcPts val="0"/>
              </a:spcAft>
              <a:defRPr/>
            </a:pPr>
            <a:r>
              <a:rPr lang="en-US" sz="3600" spc="30" dirty="0">
                <a:latin typeface="+mj-lt"/>
              </a:rPr>
              <a:t>Terapia blanco</a:t>
            </a:r>
          </a:p>
        </p:txBody>
      </p:sp>
      <p:sp>
        <p:nvSpPr>
          <p:cNvPr id="13" name="Freeform 5">
            <a:extLst>
              <a:ext uri="{FF2B5EF4-FFF2-40B4-BE49-F238E27FC236}">
                <a16:creationId xmlns:a16="http://schemas.microsoft.com/office/drawing/2014/main" id="{B458CB3F-57EA-4A4E-BF73-D0937981441F}"/>
              </a:ext>
            </a:extLst>
          </p:cNvPr>
          <p:cNvSpPr>
            <a:spLocks/>
          </p:cNvSpPr>
          <p:nvPr/>
        </p:nvSpPr>
        <p:spPr bwMode="auto">
          <a:xfrm>
            <a:off x="3204021" y="6440262"/>
            <a:ext cx="107245" cy="94858"/>
          </a:xfrm>
          <a:custGeom>
            <a:avLst/>
            <a:gdLst>
              <a:gd name="T0" fmla="*/ 5 w 33"/>
              <a:gd name="T1" fmla="*/ 27 h 33"/>
              <a:gd name="T2" fmla="*/ 5 w 33"/>
              <a:gd name="T3" fmla="*/ 6 h 33"/>
              <a:gd name="T4" fmla="*/ 26 w 33"/>
              <a:gd name="T5" fmla="*/ 6 h 33"/>
              <a:gd name="T6" fmla="*/ 27 w 33"/>
              <a:gd name="T7" fmla="*/ 27 h 33"/>
              <a:gd name="T8" fmla="*/ 5 w 33"/>
              <a:gd name="T9" fmla="*/ 27 h 33"/>
            </a:gdLst>
            <a:ahLst/>
            <a:cxnLst>
              <a:cxn ang="0">
                <a:pos x="T0" y="T1"/>
              </a:cxn>
              <a:cxn ang="0">
                <a:pos x="T2" y="T3"/>
              </a:cxn>
              <a:cxn ang="0">
                <a:pos x="T4" y="T5"/>
              </a:cxn>
              <a:cxn ang="0">
                <a:pos x="T6" y="T7"/>
              </a:cxn>
              <a:cxn ang="0">
                <a:pos x="T8" y="T9"/>
              </a:cxn>
            </a:cxnLst>
            <a:rect l="0" t="0" r="r" b="b"/>
            <a:pathLst>
              <a:path w="33" h="33">
                <a:moveTo>
                  <a:pt x="5" y="27"/>
                </a:moveTo>
                <a:cubicBezTo>
                  <a:pt x="0" y="21"/>
                  <a:pt x="0" y="11"/>
                  <a:pt x="5" y="6"/>
                </a:cubicBezTo>
                <a:cubicBezTo>
                  <a:pt x="11" y="0"/>
                  <a:pt x="20" y="0"/>
                  <a:pt x="26" y="6"/>
                </a:cubicBezTo>
                <a:cubicBezTo>
                  <a:pt x="32" y="11"/>
                  <a:pt x="33" y="21"/>
                  <a:pt x="27" y="27"/>
                </a:cubicBezTo>
                <a:cubicBezTo>
                  <a:pt x="21" y="33"/>
                  <a:pt x="11" y="33"/>
                  <a:pt x="5" y="2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522B45F6-D61A-574F-A944-FB89DE9D1BE6}"/>
              </a:ext>
            </a:extLst>
          </p:cNvPr>
          <p:cNvSpPr>
            <a:spLocks/>
          </p:cNvSpPr>
          <p:nvPr/>
        </p:nvSpPr>
        <p:spPr bwMode="auto">
          <a:xfrm>
            <a:off x="3204021" y="6440262"/>
            <a:ext cx="107245" cy="94858"/>
          </a:xfrm>
          <a:custGeom>
            <a:avLst/>
            <a:gdLst>
              <a:gd name="T0" fmla="*/ 5 w 33"/>
              <a:gd name="T1" fmla="*/ 27 h 33"/>
              <a:gd name="T2" fmla="*/ 5 w 33"/>
              <a:gd name="T3" fmla="*/ 6 h 33"/>
              <a:gd name="T4" fmla="*/ 26 w 33"/>
              <a:gd name="T5" fmla="*/ 6 h 33"/>
              <a:gd name="T6" fmla="*/ 27 w 33"/>
              <a:gd name="T7" fmla="*/ 27 h 33"/>
              <a:gd name="T8" fmla="*/ 5 w 33"/>
              <a:gd name="T9" fmla="*/ 27 h 33"/>
            </a:gdLst>
            <a:ahLst/>
            <a:cxnLst>
              <a:cxn ang="0">
                <a:pos x="T0" y="T1"/>
              </a:cxn>
              <a:cxn ang="0">
                <a:pos x="T2" y="T3"/>
              </a:cxn>
              <a:cxn ang="0">
                <a:pos x="T4" y="T5"/>
              </a:cxn>
              <a:cxn ang="0">
                <a:pos x="T6" y="T7"/>
              </a:cxn>
              <a:cxn ang="0">
                <a:pos x="T8" y="T9"/>
              </a:cxn>
            </a:cxnLst>
            <a:rect l="0" t="0" r="r" b="b"/>
            <a:pathLst>
              <a:path w="33" h="33">
                <a:moveTo>
                  <a:pt x="5" y="27"/>
                </a:moveTo>
                <a:cubicBezTo>
                  <a:pt x="0" y="21"/>
                  <a:pt x="0" y="11"/>
                  <a:pt x="5" y="6"/>
                </a:cubicBezTo>
                <a:cubicBezTo>
                  <a:pt x="11" y="0"/>
                  <a:pt x="20" y="0"/>
                  <a:pt x="26" y="6"/>
                </a:cubicBezTo>
                <a:cubicBezTo>
                  <a:pt x="32" y="11"/>
                  <a:pt x="33" y="21"/>
                  <a:pt x="27" y="27"/>
                </a:cubicBezTo>
                <a:cubicBezTo>
                  <a:pt x="21" y="33"/>
                  <a:pt x="11" y="33"/>
                  <a:pt x="5" y="2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3CB06933-A6DC-284E-8E52-8FAE90E3554E}"/>
              </a:ext>
            </a:extLst>
          </p:cNvPr>
          <p:cNvSpPr>
            <a:spLocks/>
          </p:cNvSpPr>
          <p:nvPr/>
        </p:nvSpPr>
        <p:spPr bwMode="auto">
          <a:xfrm>
            <a:off x="3095222" y="6522924"/>
            <a:ext cx="108798" cy="96214"/>
          </a:xfrm>
          <a:custGeom>
            <a:avLst/>
            <a:gdLst>
              <a:gd name="T0" fmla="*/ 5 w 34"/>
              <a:gd name="T1" fmla="*/ 26 h 34"/>
              <a:gd name="T2" fmla="*/ 7 w 34"/>
              <a:gd name="T3" fmla="*/ 5 h 34"/>
              <a:gd name="T4" fmla="*/ 28 w 34"/>
              <a:gd name="T5" fmla="*/ 8 h 34"/>
              <a:gd name="T6" fmla="*/ 26 w 34"/>
              <a:gd name="T7" fmla="*/ 29 h 34"/>
              <a:gd name="T8" fmla="*/ 5 w 34"/>
              <a:gd name="T9" fmla="*/ 26 h 34"/>
            </a:gdLst>
            <a:ahLst/>
            <a:cxnLst>
              <a:cxn ang="0">
                <a:pos x="T0" y="T1"/>
              </a:cxn>
              <a:cxn ang="0">
                <a:pos x="T2" y="T3"/>
              </a:cxn>
              <a:cxn ang="0">
                <a:pos x="T4" y="T5"/>
              </a:cxn>
              <a:cxn ang="0">
                <a:pos x="T6" y="T7"/>
              </a:cxn>
              <a:cxn ang="0">
                <a:pos x="T8" y="T9"/>
              </a:cxn>
            </a:cxnLst>
            <a:rect l="0" t="0" r="r" b="b"/>
            <a:pathLst>
              <a:path w="34" h="34">
                <a:moveTo>
                  <a:pt x="5" y="26"/>
                </a:moveTo>
                <a:cubicBezTo>
                  <a:pt x="0" y="19"/>
                  <a:pt x="1" y="10"/>
                  <a:pt x="7" y="5"/>
                </a:cubicBezTo>
                <a:cubicBezTo>
                  <a:pt x="14" y="0"/>
                  <a:pt x="23" y="1"/>
                  <a:pt x="28" y="8"/>
                </a:cubicBezTo>
                <a:cubicBezTo>
                  <a:pt x="34" y="14"/>
                  <a:pt x="33" y="24"/>
                  <a:pt x="26" y="29"/>
                </a:cubicBezTo>
                <a:cubicBezTo>
                  <a:pt x="19" y="34"/>
                  <a:pt x="9" y="32"/>
                  <a:pt x="5" y="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29C8AE47-10F1-764D-8D23-752DF457C53F}"/>
              </a:ext>
            </a:extLst>
          </p:cNvPr>
          <p:cNvSpPr>
            <a:spLocks/>
          </p:cNvSpPr>
          <p:nvPr/>
        </p:nvSpPr>
        <p:spPr bwMode="auto">
          <a:xfrm>
            <a:off x="2975545" y="6594746"/>
            <a:ext cx="108798" cy="96214"/>
          </a:xfrm>
          <a:custGeom>
            <a:avLst/>
            <a:gdLst>
              <a:gd name="T0" fmla="*/ 3 w 34"/>
              <a:gd name="T1" fmla="*/ 23 h 34"/>
              <a:gd name="T2" fmla="*/ 9 w 34"/>
              <a:gd name="T3" fmla="*/ 3 h 34"/>
              <a:gd name="T4" fmla="*/ 29 w 34"/>
              <a:gd name="T5" fmla="*/ 9 h 34"/>
              <a:gd name="T6" fmla="*/ 24 w 34"/>
              <a:gd name="T7" fmla="*/ 30 h 34"/>
              <a:gd name="T8" fmla="*/ 3 w 34"/>
              <a:gd name="T9" fmla="*/ 23 h 34"/>
            </a:gdLst>
            <a:ahLst/>
            <a:cxnLst>
              <a:cxn ang="0">
                <a:pos x="T0" y="T1"/>
              </a:cxn>
              <a:cxn ang="0">
                <a:pos x="T2" y="T3"/>
              </a:cxn>
              <a:cxn ang="0">
                <a:pos x="T4" y="T5"/>
              </a:cxn>
              <a:cxn ang="0">
                <a:pos x="T6" y="T7"/>
              </a:cxn>
              <a:cxn ang="0">
                <a:pos x="T8" y="T9"/>
              </a:cxn>
            </a:cxnLst>
            <a:rect l="0" t="0" r="r" b="b"/>
            <a:pathLst>
              <a:path w="34" h="34">
                <a:moveTo>
                  <a:pt x="3" y="23"/>
                </a:moveTo>
                <a:cubicBezTo>
                  <a:pt x="0" y="16"/>
                  <a:pt x="3" y="7"/>
                  <a:pt x="9" y="3"/>
                </a:cubicBezTo>
                <a:cubicBezTo>
                  <a:pt x="16" y="0"/>
                  <a:pt x="25" y="2"/>
                  <a:pt x="29" y="9"/>
                </a:cubicBezTo>
                <a:cubicBezTo>
                  <a:pt x="34" y="16"/>
                  <a:pt x="31" y="25"/>
                  <a:pt x="24" y="30"/>
                </a:cubicBezTo>
                <a:cubicBezTo>
                  <a:pt x="16" y="34"/>
                  <a:pt x="7" y="31"/>
                  <a:pt x="3" y="2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3F0C2EBE-FA81-9C44-9C7A-8BBF8C55B59C}"/>
              </a:ext>
            </a:extLst>
          </p:cNvPr>
          <p:cNvSpPr>
            <a:spLocks/>
          </p:cNvSpPr>
          <p:nvPr/>
        </p:nvSpPr>
        <p:spPr bwMode="auto">
          <a:xfrm>
            <a:off x="2846540" y="6644885"/>
            <a:ext cx="99473" cy="93504"/>
          </a:xfrm>
          <a:custGeom>
            <a:avLst/>
            <a:gdLst>
              <a:gd name="T0" fmla="*/ 1 w 31"/>
              <a:gd name="T1" fmla="*/ 19 h 33"/>
              <a:gd name="T2" fmla="*/ 11 w 31"/>
              <a:gd name="T3" fmla="*/ 1 h 33"/>
              <a:gd name="T4" fmla="*/ 22 w 31"/>
              <a:gd name="T5" fmla="*/ 3 h 33"/>
              <a:gd name="T6" fmla="*/ 30 w 31"/>
              <a:gd name="T7" fmla="*/ 11 h 33"/>
              <a:gd name="T8" fmla="*/ 29 w 31"/>
              <a:gd name="T9" fmla="*/ 23 h 33"/>
              <a:gd name="T10" fmla="*/ 20 w 31"/>
              <a:gd name="T11" fmla="*/ 30 h 33"/>
              <a:gd name="T12" fmla="*/ 1 w 31"/>
              <a:gd name="T13" fmla="*/ 19 h 33"/>
            </a:gdLst>
            <a:ahLst/>
            <a:cxnLst>
              <a:cxn ang="0">
                <a:pos x="T0" y="T1"/>
              </a:cxn>
              <a:cxn ang="0">
                <a:pos x="T2" y="T3"/>
              </a:cxn>
              <a:cxn ang="0">
                <a:pos x="T4" y="T5"/>
              </a:cxn>
              <a:cxn ang="0">
                <a:pos x="T6" y="T7"/>
              </a:cxn>
              <a:cxn ang="0">
                <a:pos x="T8" y="T9"/>
              </a:cxn>
              <a:cxn ang="0">
                <a:pos x="T10" y="T11"/>
              </a:cxn>
              <a:cxn ang="0">
                <a:pos x="T12" y="T13"/>
              </a:cxn>
            </a:cxnLst>
            <a:rect l="0" t="0" r="r" b="b"/>
            <a:pathLst>
              <a:path w="31" h="33">
                <a:moveTo>
                  <a:pt x="1" y="19"/>
                </a:moveTo>
                <a:cubicBezTo>
                  <a:pt x="0" y="11"/>
                  <a:pt x="4" y="4"/>
                  <a:pt x="11" y="1"/>
                </a:cubicBezTo>
                <a:cubicBezTo>
                  <a:pt x="15" y="0"/>
                  <a:pt x="19" y="1"/>
                  <a:pt x="22" y="3"/>
                </a:cubicBezTo>
                <a:cubicBezTo>
                  <a:pt x="25" y="4"/>
                  <a:pt x="28" y="7"/>
                  <a:pt x="30" y="11"/>
                </a:cubicBezTo>
                <a:cubicBezTo>
                  <a:pt x="31" y="15"/>
                  <a:pt x="31" y="19"/>
                  <a:pt x="29" y="23"/>
                </a:cubicBezTo>
                <a:cubicBezTo>
                  <a:pt x="27" y="26"/>
                  <a:pt x="24" y="29"/>
                  <a:pt x="20" y="30"/>
                </a:cubicBezTo>
                <a:cubicBezTo>
                  <a:pt x="11" y="33"/>
                  <a:pt x="3" y="27"/>
                  <a:pt x="1" y="1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DF3A0AB7-780C-5B45-8B5B-B3E4AF334472}"/>
              </a:ext>
            </a:extLst>
          </p:cNvPr>
          <p:cNvSpPr>
            <a:spLocks/>
          </p:cNvSpPr>
          <p:nvPr/>
        </p:nvSpPr>
        <p:spPr bwMode="auto">
          <a:xfrm>
            <a:off x="2703548" y="6665212"/>
            <a:ext cx="104136" cy="85373"/>
          </a:xfrm>
          <a:custGeom>
            <a:avLst/>
            <a:gdLst>
              <a:gd name="T0" fmla="*/ 1 w 32"/>
              <a:gd name="T1" fmla="*/ 14 h 30"/>
              <a:gd name="T2" fmla="*/ 16 w 32"/>
              <a:gd name="T3" fmla="*/ 0 h 30"/>
              <a:gd name="T4" fmla="*/ 31 w 32"/>
              <a:gd name="T5" fmla="*/ 14 h 30"/>
              <a:gd name="T6" fmla="*/ 16 w 32"/>
              <a:gd name="T7" fmla="*/ 30 h 30"/>
              <a:gd name="T8" fmla="*/ 1 w 32"/>
              <a:gd name="T9" fmla="*/ 14 h 30"/>
            </a:gdLst>
            <a:ahLst/>
            <a:cxnLst>
              <a:cxn ang="0">
                <a:pos x="T0" y="T1"/>
              </a:cxn>
              <a:cxn ang="0">
                <a:pos x="T2" y="T3"/>
              </a:cxn>
              <a:cxn ang="0">
                <a:pos x="T4" y="T5"/>
              </a:cxn>
              <a:cxn ang="0">
                <a:pos x="T6" y="T7"/>
              </a:cxn>
              <a:cxn ang="0">
                <a:pos x="T8" y="T9"/>
              </a:cxn>
            </a:cxnLst>
            <a:rect l="0" t="0" r="r" b="b"/>
            <a:pathLst>
              <a:path w="32" h="30">
                <a:moveTo>
                  <a:pt x="1" y="14"/>
                </a:moveTo>
                <a:cubicBezTo>
                  <a:pt x="2" y="6"/>
                  <a:pt x="9" y="0"/>
                  <a:pt x="16" y="0"/>
                </a:cubicBezTo>
                <a:cubicBezTo>
                  <a:pt x="23" y="0"/>
                  <a:pt x="30" y="6"/>
                  <a:pt x="31" y="14"/>
                </a:cubicBezTo>
                <a:cubicBezTo>
                  <a:pt x="32" y="23"/>
                  <a:pt x="25" y="30"/>
                  <a:pt x="16" y="30"/>
                </a:cubicBezTo>
                <a:cubicBezTo>
                  <a:pt x="7" y="30"/>
                  <a:pt x="0" y="23"/>
                  <a:pt x="1" y="1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B154DB14-3E7A-7849-BF18-70972FF8DB22}"/>
              </a:ext>
            </a:extLst>
          </p:cNvPr>
          <p:cNvSpPr>
            <a:spLocks/>
          </p:cNvSpPr>
          <p:nvPr/>
        </p:nvSpPr>
        <p:spPr bwMode="auto">
          <a:xfrm>
            <a:off x="2562110" y="6644885"/>
            <a:ext cx="102582" cy="93504"/>
          </a:xfrm>
          <a:custGeom>
            <a:avLst/>
            <a:gdLst>
              <a:gd name="T0" fmla="*/ 2 w 32"/>
              <a:gd name="T1" fmla="*/ 11 h 33"/>
              <a:gd name="T2" fmla="*/ 9 w 32"/>
              <a:gd name="T3" fmla="*/ 3 h 33"/>
              <a:gd name="T4" fmla="*/ 20 w 32"/>
              <a:gd name="T5" fmla="*/ 1 h 33"/>
              <a:gd name="T6" fmla="*/ 30 w 32"/>
              <a:gd name="T7" fmla="*/ 19 h 33"/>
              <a:gd name="T8" fmla="*/ 12 w 32"/>
              <a:gd name="T9" fmla="*/ 30 h 33"/>
              <a:gd name="T10" fmla="*/ 2 w 32"/>
              <a:gd name="T11" fmla="*/ 23 h 33"/>
              <a:gd name="T12" fmla="*/ 2 w 32"/>
              <a:gd name="T13" fmla="*/ 11 h 33"/>
            </a:gdLst>
            <a:ahLst/>
            <a:cxnLst>
              <a:cxn ang="0">
                <a:pos x="T0" y="T1"/>
              </a:cxn>
              <a:cxn ang="0">
                <a:pos x="T2" y="T3"/>
              </a:cxn>
              <a:cxn ang="0">
                <a:pos x="T4" y="T5"/>
              </a:cxn>
              <a:cxn ang="0">
                <a:pos x="T6" y="T7"/>
              </a:cxn>
              <a:cxn ang="0">
                <a:pos x="T8" y="T9"/>
              </a:cxn>
              <a:cxn ang="0">
                <a:pos x="T10" y="T11"/>
              </a:cxn>
              <a:cxn ang="0">
                <a:pos x="T12" y="T13"/>
              </a:cxn>
            </a:cxnLst>
            <a:rect l="0" t="0" r="r" b="b"/>
            <a:pathLst>
              <a:path w="32" h="33">
                <a:moveTo>
                  <a:pt x="2" y="11"/>
                </a:moveTo>
                <a:cubicBezTo>
                  <a:pt x="3" y="7"/>
                  <a:pt x="6" y="4"/>
                  <a:pt x="9" y="3"/>
                </a:cubicBezTo>
                <a:cubicBezTo>
                  <a:pt x="13" y="1"/>
                  <a:pt x="17" y="0"/>
                  <a:pt x="20" y="1"/>
                </a:cubicBezTo>
                <a:cubicBezTo>
                  <a:pt x="27" y="4"/>
                  <a:pt x="32" y="11"/>
                  <a:pt x="30" y="19"/>
                </a:cubicBezTo>
                <a:cubicBezTo>
                  <a:pt x="29" y="27"/>
                  <a:pt x="20" y="33"/>
                  <a:pt x="12" y="30"/>
                </a:cubicBezTo>
                <a:cubicBezTo>
                  <a:pt x="7" y="29"/>
                  <a:pt x="4" y="26"/>
                  <a:pt x="2" y="23"/>
                </a:cubicBezTo>
                <a:cubicBezTo>
                  <a:pt x="1" y="19"/>
                  <a:pt x="0" y="15"/>
                  <a:pt x="2" y="1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25E6F478-CB4A-454D-BA35-59F28695EE61}"/>
              </a:ext>
            </a:extLst>
          </p:cNvPr>
          <p:cNvSpPr>
            <a:spLocks/>
          </p:cNvSpPr>
          <p:nvPr/>
        </p:nvSpPr>
        <p:spPr bwMode="auto">
          <a:xfrm>
            <a:off x="2425335" y="6594746"/>
            <a:ext cx="110353" cy="96214"/>
          </a:xfrm>
          <a:custGeom>
            <a:avLst/>
            <a:gdLst>
              <a:gd name="T0" fmla="*/ 4 w 34"/>
              <a:gd name="T1" fmla="*/ 9 h 34"/>
              <a:gd name="T2" fmla="*/ 24 w 34"/>
              <a:gd name="T3" fmla="*/ 3 h 34"/>
              <a:gd name="T4" fmla="*/ 30 w 34"/>
              <a:gd name="T5" fmla="*/ 23 h 34"/>
              <a:gd name="T6" fmla="*/ 10 w 34"/>
              <a:gd name="T7" fmla="*/ 30 h 34"/>
              <a:gd name="T8" fmla="*/ 4 w 34"/>
              <a:gd name="T9" fmla="*/ 9 h 34"/>
            </a:gdLst>
            <a:ahLst/>
            <a:cxnLst>
              <a:cxn ang="0">
                <a:pos x="T0" y="T1"/>
              </a:cxn>
              <a:cxn ang="0">
                <a:pos x="T2" y="T3"/>
              </a:cxn>
              <a:cxn ang="0">
                <a:pos x="T4" y="T5"/>
              </a:cxn>
              <a:cxn ang="0">
                <a:pos x="T6" y="T7"/>
              </a:cxn>
              <a:cxn ang="0">
                <a:pos x="T8" y="T9"/>
              </a:cxn>
            </a:cxnLst>
            <a:rect l="0" t="0" r="r" b="b"/>
            <a:pathLst>
              <a:path w="34" h="34">
                <a:moveTo>
                  <a:pt x="4" y="9"/>
                </a:moveTo>
                <a:cubicBezTo>
                  <a:pt x="9" y="2"/>
                  <a:pt x="17" y="0"/>
                  <a:pt x="24" y="3"/>
                </a:cubicBezTo>
                <a:cubicBezTo>
                  <a:pt x="31" y="7"/>
                  <a:pt x="34" y="16"/>
                  <a:pt x="30" y="23"/>
                </a:cubicBezTo>
                <a:cubicBezTo>
                  <a:pt x="27" y="31"/>
                  <a:pt x="18" y="34"/>
                  <a:pt x="10" y="30"/>
                </a:cubicBezTo>
                <a:cubicBezTo>
                  <a:pt x="2" y="25"/>
                  <a:pt x="0" y="16"/>
                  <a:pt x="4" y="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029CF733-784A-AF42-A42E-8DBBF780B7B5}"/>
              </a:ext>
            </a:extLst>
          </p:cNvPr>
          <p:cNvSpPr>
            <a:spLocks/>
          </p:cNvSpPr>
          <p:nvPr/>
        </p:nvSpPr>
        <p:spPr bwMode="auto">
          <a:xfrm>
            <a:off x="2307211" y="6522924"/>
            <a:ext cx="105690" cy="96214"/>
          </a:xfrm>
          <a:custGeom>
            <a:avLst/>
            <a:gdLst>
              <a:gd name="T0" fmla="*/ 5 w 33"/>
              <a:gd name="T1" fmla="*/ 8 h 34"/>
              <a:gd name="T2" fmla="*/ 26 w 33"/>
              <a:gd name="T3" fmla="*/ 5 h 34"/>
              <a:gd name="T4" fmla="*/ 29 w 33"/>
              <a:gd name="T5" fmla="*/ 26 h 34"/>
              <a:gd name="T6" fmla="*/ 8 w 33"/>
              <a:gd name="T7" fmla="*/ 29 h 34"/>
              <a:gd name="T8" fmla="*/ 5 w 33"/>
              <a:gd name="T9" fmla="*/ 8 h 34"/>
            </a:gdLst>
            <a:ahLst/>
            <a:cxnLst>
              <a:cxn ang="0">
                <a:pos x="T0" y="T1"/>
              </a:cxn>
              <a:cxn ang="0">
                <a:pos x="T2" y="T3"/>
              </a:cxn>
              <a:cxn ang="0">
                <a:pos x="T4" y="T5"/>
              </a:cxn>
              <a:cxn ang="0">
                <a:pos x="T6" y="T7"/>
              </a:cxn>
              <a:cxn ang="0">
                <a:pos x="T8" y="T9"/>
              </a:cxn>
            </a:cxnLst>
            <a:rect l="0" t="0" r="r" b="b"/>
            <a:pathLst>
              <a:path w="33" h="34">
                <a:moveTo>
                  <a:pt x="5" y="8"/>
                </a:moveTo>
                <a:cubicBezTo>
                  <a:pt x="11" y="1"/>
                  <a:pt x="20" y="0"/>
                  <a:pt x="26" y="5"/>
                </a:cubicBezTo>
                <a:cubicBezTo>
                  <a:pt x="32" y="10"/>
                  <a:pt x="33" y="19"/>
                  <a:pt x="29" y="26"/>
                </a:cubicBezTo>
                <a:cubicBezTo>
                  <a:pt x="24" y="32"/>
                  <a:pt x="14" y="34"/>
                  <a:pt x="8" y="29"/>
                </a:cubicBezTo>
                <a:cubicBezTo>
                  <a:pt x="1" y="24"/>
                  <a:pt x="0" y="14"/>
                  <a:pt x="5"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809E762D-1091-8B47-A83F-11E29C2FA7B7}"/>
              </a:ext>
            </a:extLst>
          </p:cNvPr>
          <p:cNvSpPr>
            <a:spLocks/>
          </p:cNvSpPr>
          <p:nvPr/>
        </p:nvSpPr>
        <p:spPr bwMode="auto">
          <a:xfrm>
            <a:off x="2199966" y="6440262"/>
            <a:ext cx="107245" cy="94858"/>
          </a:xfrm>
          <a:custGeom>
            <a:avLst/>
            <a:gdLst>
              <a:gd name="T0" fmla="*/ 6 w 33"/>
              <a:gd name="T1" fmla="*/ 6 h 33"/>
              <a:gd name="T2" fmla="*/ 27 w 33"/>
              <a:gd name="T3" fmla="*/ 6 h 33"/>
              <a:gd name="T4" fmla="*/ 27 w 33"/>
              <a:gd name="T5" fmla="*/ 27 h 33"/>
              <a:gd name="T6" fmla="*/ 6 w 33"/>
              <a:gd name="T7" fmla="*/ 27 h 33"/>
              <a:gd name="T8" fmla="*/ 6 w 33"/>
              <a:gd name="T9" fmla="*/ 6 h 33"/>
            </a:gdLst>
            <a:ahLst/>
            <a:cxnLst>
              <a:cxn ang="0">
                <a:pos x="T0" y="T1"/>
              </a:cxn>
              <a:cxn ang="0">
                <a:pos x="T2" y="T3"/>
              </a:cxn>
              <a:cxn ang="0">
                <a:pos x="T4" y="T5"/>
              </a:cxn>
              <a:cxn ang="0">
                <a:pos x="T6" y="T7"/>
              </a:cxn>
              <a:cxn ang="0">
                <a:pos x="T8" y="T9"/>
              </a:cxn>
            </a:cxnLst>
            <a:rect l="0" t="0" r="r" b="b"/>
            <a:pathLst>
              <a:path w="33" h="33">
                <a:moveTo>
                  <a:pt x="6" y="6"/>
                </a:moveTo>
                <a:cubicBezTo>
                  <a:pt x="12" y="0"/>
                  <a:pt x="21" y="0"/>
                  <a:pt x="27" y="6"/>
                </a:cubicBezTo>
                <a:cubicBezTo>
                  <a:pt x="32" y="11"/>
                  <a:pt x="33" y="21"/>
                  <a:pt x="27" y="27"/>
                </a:cubicBezTo>
                <a:cubicBezTo>
                  <a:pt x="22" y="33"/>
                  <a:pt x="12" y="33"/>
                  <a:pt x="6" y="27"/>
                </a:cubicBezTo>
                <a:cubicBezTo>
                  <a:pt x="0" y="21"/>
                  <a:pt x="0" y="11"/>
                  <a:pt x="6" y="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87D5D9AB-E090-AD49-BD20-618A9056714B}"/>
              </a:ext>
            </a:extLst>
          </p:cNvPr>
          <p:cNvSpPr>
            <a:spLocks/>
          </p:cNvSpPr>
          <p:nvPr/>
        </p:nvSpPr>
        <p:spPr bwMode="auto">
          <a:xfrm>
            <a:off x="2199966" y="6268161"/>
            <a:ext cx="107245" cy="93504"/>
          </a:xfrm>
          <a:custGeom>
            <a:avLst/>
            <a:gdLst>
              <a:gd name="T0" fmla="*/ 27 w 33"/>
              <a:gd name="T1" fmla="*/ 6 h 33"/>
              <a:gd name="T2" fmla="*/ 27 w 33"/>
              <a:gd name="T3" fmla="*/ 27 h 33"/>
              <a:gd name="T4" fmla="*/ 6 w 33"/>
              <a:gd name="T5" fmla="*/ 27 h 33"/>
              <a:gd name="T6" fmla="*/ 6 w 33"/>
              <a:gd name="T7" fmla="*/ 6 h 33"/>
              <a:gd name="T8" fmla="*/ 27 w 33"/>
              <a:gd name="T9" fmla="*/ 6 h 33"/>
            </a:gdLst>
            <a:ahLst/>
            <a:cxnLst>
              <a:cxn ang="0">
                <a:pos x="T0" y="T1"/>
              </a:cxn>
              <a:cxn ang="0">
                <a:pos x="T2" y="T3"/>
              </a:cxn>
              <a:cxn ang="0">
                <a:pos x="T4" y="T5"/>
              </a:cxn>
              <a:cxn ang="0">
                <a:pos x="T6" y="T7"/>
              </a:cxn>
              <a:cxn ang="0">
                <a:pos x="T8" y="T9"/>
              </a:cxn>
            </a:cxnLst>
            <a:rect l="0" t="0" r="r" b="b"/>
            <a:pathLst>
              <a:path w="33" h="33">
                <a:moveTo>
                  <a:pt x="27" y="6"/>
                </a:moveTo>
                <a:cubicBezTo>
                  <a:pt x="33" y="13"/>
                  <a:pt x="32" y="22"/>
                  <a:pt x="27" y="27"/>
                </a:cubicBezTo>
                <a:cubicBezTo>
                  <a:pt x="21" y="33"/>
                  <a:pt x="12" y="33"/>
                  <a:pt x="6" y="27"/>
                </a:cubicBezTo>
                <a:cubicBezTo>
                  <a:pt x="0" y="22"/>
                  <a:pt x="0" y="12"/>
                  <a:pt x="6" y="6"/>
                </a:cubicBezTo>
                <a:cubicBezTo>
                  <a:pt x="12" y="0"/>
                  <a:pt x="22" y="0"/>
                  <a:pt x="27" y="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96543A11-AA1F-5341-A3DB-A01FA6408AB8}"/>
              </a:ext>
            </a:extLst>
          </p:cNvPr>
          <p:cNvSpPr>
            <a:spLocks/>
          </p:cNvSpPr>
          <p:nvPr/>
        </p:nvSpPr>
        <p:spPr bwMode="auto">
          <a:xfrm>
            <a:off x="2307211" y="6182789"/>
            <a:ext cx="105690" cy="96214"/>
          </a:xfrm>
          <a:custGeom>
            <a:avLst/>
            <a:gdLst>
              <a:gd name="T0" fmla="*/ 29 w 33"/>
              <a:gd name="T1" fmla="*/ 8 h 34"/>
              <a:gd name="T2" fmla="*/ 26 w 33"/>
              <a:gd name="T3" fmla="*/ 29 h 34"/>
              <a:gd name="T4" fmla="*/ 5 w 33"/>
              <a:gd name="T5" fmla="*/ 27 h 34"/>
              <a:gd name="T6" fmla="*/ 8 w 33"/>
              <a:gd name="T7" fmla="*/ 5 h 34"/>
              <a:gd name="T8" fmla="*/ 29 w 33"/>
              <a:gd name="T9" fmla="*/ 8 h 34"/>
            </a:gdLst>
            <a:ahLst/>
            <a:cxnLst>
              <a:cxn ang="0">
                <a:pos x="T0" y="T1"/>
              </a:cxn>
              <a:cxn ang="0">
                <a:pos x="T2" y="T3"/>
              </a:cxn>
              <a:cxn ang="0">
                <a:pos x="T4" y="T5"/>
              </a:cxn>
              <a:cxn ang="0">
                <a:pos x="T6" y="T7"/>
              </a:cxn>
              <a:cxn ang="0">
                <a:pos x="T8" y="T9"/>
              </a:cxn>
            </a:cxnLst>
            <a:rect l="0" t="0" r="r" b="b"/>
            <a:pathLst>
              <a:path w="33" h="34">
                <a:moveTo>
                  <a:pt x="29" y="8"/>
                </a:moveTo>
                <a:cubicBezTo>
                  <a:pt x="33" y="15"/>
                  <a:pt x="32" y="24"/>
                  <a:pt x="26" y="29"/>
                </a:cubicBezTo>
                <a:cubicBezTo>
                  <a:pt x="20" y="34"/>
                  <a:pt x="11" y="33"/>
                  <a:pt x="5" y="27"/>
                </a:cubicBezTo>
                <a:cubicBezTo>
                  <a:pt x="0" y="20"/>
                  <a:pt x="1" y="11"/>
                  <a:pt x="8" y="5"/>
                </a:cubicBezTo>
                <a:cubicBezTo>
                  <a:pt x="14" y="0"/>
                  <a:pt x="24" y="2"/>
                  <a:pt x="29" y="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E0A77E89-5621-CF4C-AEA3-D642F900B339}"/>
              </a:ext>
            </a:extLst>
          </p:cNvPr>
          <p:cNvSpPr>
            <a:spLocks/>
          </p:cNvSpPr>
          <p:nvPr/>
        </p:nvSpPr>
        <p:spPr bwMode="auto">
          <a:xfrm>
            <a:off x="2425335" y="6110968"/>
            <a:ext cx="110353" cy="97569"/>
          </a:xfrm>
          <a:custGeom>
            <a:avLst/>
            <a:gdLst>
              <a:gd name="T0" fmla="*/ 30 w 34"/>
              <a:gd name="T1" fmla="*/ 11 h 34"/>
              <a:gd name="T2" fmla="*/ 24 w 34"/>
              <a:gd name="T3" fmla="*/ 31 h 34"/>
              <a:gd name="T4" fmla="*/ 4 w 34"/>
              <a:gd name="T5" fmla="*/ 25 h 34"/>
              <a:gd name="T6" fmla="*/ 10 w 34"/>
              <a:gd name="T7" fmla="*/ 5 h 34"/>
              <a:gd name="T8" fmla="*/ 30 w 34"/>
              <a:gd name="T9" fmla="*/ 11 h 34"/>
            </a:gdLst>
            <a:ahLst/>
            <a:cxnLst>
              <a:cxn ang="0">
                <a:pos x="T0" y="T1"/>
              </a:cxn>
              <a:cxn ang="0">
                <a:pos x="T2" y="T3"/>
              </a:cxn>
              <a:cxn ang="0">
                <a:pos x="T4" y="T5"/>
              </a:cxn>
              <a:cxn ang="0">
                <a:pos x="T6" y="T7"/>
              </a:cxn>
              <a:cxn ang="0">
                <a:pos x="T8" y="T9"/>
              </a:cxn>
            </a:cxnLst>
            <a:rect l="0" t="0" r="r" b="b"/>
            <a:pathLst>
              <a:path w="34" h="34">
                <a:moveTo>
                  <a:pt x="30" y="11"/>
                </a:moveTo>
                <a:cubicBezTo>
                  <a:pt x="34" y="18"/>
                  <a:pt x="31" y="27"/>
                  <a:pt x="24" y="31"/>
                </a:cubicBezTo>
                <a:cubicBezTo>
                  <a:pt x="17" y="34"/>
                  <a:pt x="9" y="32"/>
                  <a:pt x="4" y="25"/>
                </a:cubicBezTo>
                <a:cubicBezTo>
                  <a:pt x="0" y="18"/>
                  <a:pt x="2" y="9"/>
                  <a:pt x="10" y="5"/>
                </a:cubicBezTo>
                <a:cubicBezTo>
                  <a:pt x="18" y="0"/>
                  <a:pt x="27" y="3"/>
                  <a:pt x="30" y="1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9B411290-1041-AA4D-9CC5-B6938B31EF1A}"/>
              </a:ext>
            </a:extLst>
          </p:cNvPr>
          <p:cNvSpPr>
            <a:spLocks/>
          </p:cNvSpPr>
          <p:nvPr/>
        </p:nvSpPr>
        <p:spPr bwMode="auto">
          <a:xfrm>
            <a:off x="2562110" y="6063539"/>
            <a:ext cx="102582" cy="93504"/>
          </a:xfrm>
          <a:custGeom>
            <a:avLst/>
            <a:gdLst>
              <a:gd name="T0" fmla="*/ 30 w 32"/>
              <a:gd name="T1" fmla="*/ 14 h 33"/>
              <a:gd name="T2" fmla="*/ 20 w 32"/>
              <a:gd name="T3" fmla="*/ 32 h 33"/>
              <a:gd name="T4" fmla="*/ 9 w 32"/>
              <a:gd name="T5" fmla="*/ 31 h 33"/>
              <a:gd name="T6" fmla="*/ 2 w 32"/>
              <a:gd name="T7" fmla="*/ 22 h 33"/>
              <a:gd name="T8" fmla="*/ 2 w 32"/>
              <a:gd name="T9" fmla="*/ 11 h 33"/>
              <a:gd name="T10" fmla="*/ 12 w 32"/>
              <a:gd name="T11" fmla="*/ 3 h 33"/>
              <a:gd name="T12" fmla="*/ 30 w 32"/>
              <a:gd name="T13" fmla="*/ 14 h 33"/>
            </a:gdLst>
            <a:ahLst/>
            <a:cxnLst>
              <a:cxn ang="0">
                <a:pos x="T0" y="T1"/>
              </a:cxn>
              <a:cxn ang="0">
                <a:pos x="T2" y="T3"/>
              </a:cxn>
              <a:cxn ang="0">
                <a:pos x="T4" y="T5"/>
              </a:cxn>
              <a:cxn ang="0">
                <a:pos x="T6" y="T7"/>
              </a:cxn>
              <a:cxn ang="0">
                <a:pos x="T8" y="T9"/>
              </a:cxn>
              <a:cxn ang="0">
                <a:pos x="T10" y="T11"/>
              </a:cxn>
              <a:cxn ang="0">
                <a:pos x="T12" y="T13"/>
              </a:cxn>
            </a:cxnLst>
            <a:rect l="0" t="0" r="r" b="b"/>
            <a:pathLst>
              <a:path w="32" h="33">
                <a:moveTo>
                  <a:pt x="30" y="14"/>
                </a:moveTo>
                <a:cubicBezTo>
                  <a:pt x="32" y="22"/>
                  <a:pt x="27" y="29"/>
                  <a:pt x="20" y="32"/>
                </a:cubicBezTo>
                <a:cubicBezTo>
                  <a:pt x="17" y="33"/>
                  <a:pt x="13" y="32"/>
                  <a:pt x="9" y="31"/>
                </a:cubicBezTo>
                <a:cubicBezTo>
                  <a:pt x="6" y="29"/>
                  <a:pt x="3" y="26"/>
                  <a:pt x="2" y="22"/>
                </a:cubicBezTo>
                <a:cubicBezTo>
                  <a:pt x="0" y="18"/>
                  <a:pt x="1" y="14"/>
                  <a:pt x="2" y="11"/>
                </a:cubicBezTo>
                <a:cubicBezTo>
                  <a:pt x="4" y="7"/>
                  <a:pt x="7" y="4"/>
                  <a:pt x="12" y="3"/>
                </a:cubicBezTo>
                <a:cubicBezTo>
                  <a:pt x="20" y="0"/>
                  <a:pt x="29" y="6"/>
                  <a:pt x="30" y="1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2F964A19-A628-374D-87AC-73D8B6D004B7}"/>
              </a:ext>
            </a:extLst>
          </p:cNvPr>
          <p:cNvSpPr>
            <a:spLocks/>
          </p:cNvSpPr>
          <p:nvPr/>
        </p:nvSpPr>
        <p:spPr bwMode="auto">
          <a:xfrm>
            <a:off x="2703548" y="6051342"/>
            <a:ext cx="104136" cy="85373"/>
          </a:xfrm>
          <a:custGeom>
            <a:avLst/>
            <a:gdLst>
              <a:gd name="T0" fmla="*/ 31 w 32"/>
              <a:gd name="T1" fmla="*/ 16 h 30"/>
              <a:gd name="T2" fmla="*/ 16 w 32"/>
              <a:gd name="T3" fmla="*/ 30 h 30"/>
              <a:gd name="T4" fmla="*/ 1 w 32"/>
              <a:gd name="T5" fmla="*/ 16 h 30"/>
              <a:gd name="T6" fmla="*/ 16 w 32"/>
              <a:gd name="T7" fmla="*/ 0 h 30"/>
              <a:gd name="T8" fmla="*/ 31 w 32"/>
              <a:gd name="T9" fmla="*/ 16 h 30"/>
            </a:gdLst>
            <a:ahLst/>
            <a:cxnLst>
              <a:cxn ang="0">
                <a:pos x="T0" y="T1"/>
              </a:cxn>
              <a:cxn ang="0">
                <a:pos x="T2" y="T3"/>
              </a:cxn>
              <a:cxn ang="0">
                <a:pos x="T4" y="T5"/>
              </a:cxn>
              <a:cxn ang="0">
                <a:pos x="T6" y="T7"/>
              </a:cxn>
              <a:cxn ang="0">
                <a:pos x="T8" y="T9"/>
              </a:cxn>
            </a:cxnLst>
            <a:rect l="0" t="0" r="r" b="b"/>
            <a:pathLst>
              <a:path w="32" h="30">
                <a:moveTo>
                  <a:pt x="31" y="16"/>
                </a:moveTo>
                <a:cubicBezTo>
                  <a:pt x="30" y="24"/>
                  <a:pt x="23" y="30"/>
                  <a:pt x="16" y="30"/>
                </a:cubicBezTo>
                <a:cubicBezTo>
                  <a:pt x="9" y="30"/>
                  <a:pt x="2" y="24"/>
                  <a:pt x="1" y="16"/>
                </a:cubicBezTo>
                <a:cubicBezTo>
                  <a:pt x="0" y="7"/>
                  <a:pt x="7" y="0"/>
                  <a:pt x="16" y="0"/>
                </a:cubicBezTo>
                <a:cubicBezTo>
                  <a:pt x="25" y="0"/>
                  <a:pt x="32" y="7"/>
                  <a:pt x="31" y="1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079AD42C-E771-6442-A916-91EC23FADD71}"/>
              </a:ext>
            </a:extLst>
          </p:cNvPr>
          <p:cNvSpPr>
            <a:spLocks/>
          </p:cNvSpPr>
          <p:nvPr/>
        </p:nvSpPr>
        <p:spPr bwMode="auto">
          <a:xfrm>
            <a:off x="2846540" y="6063539"/>
            <a:ext cx="99473" cy="93504"/>
          </a:xfrm>
          <a:custGeom>
            <a:avLst/>
            <a:gdLst>
              <a:gd name="T0" fmla="*/ 30 w 31"/>
              <a:gd name="T1" fmla="*/ 22 h 33"/>
              <a:gd name="T2" fmla="*/ 22 w 31"/>
              <a:gd name="T3" fmla="*/ 31 h 33"/>
              <a:gd name="T4" fmla="*/ 11 w 31"/>
              <a:gd name="T5" fmla="*/ 32 h 33"/>
              <a:gd name="T6" fmla="*/ 1 w 31"/>
              <a:gd name="T7" fmla="*/ 14 h 33"/>
              <a:gd name="T8" fmla="*/ 20 w 31"/>
              <a:gd name="T9" fmla="*/ 3 h 33"/>
              <a:gd name="T10" fmla="*/ 29 w 31"/>
              <a:gd name="T11" fmla="*/ 11 h 33"/>
              <a:gd name="T12" fmla="*/ 30 w 31"/>
              <a:gd name="T13" fmla="*/ 22 h 33"/>
            </a:gdLst>
            <a:ahLst/>
            <a:cxnLst>
              <a:cxn ang="0">
                <a:pos x="T0" y="T1"/>
              </a:cxn>
              <a:cxn ang="0">
                <a:pos x="T2" y="T3"/>
              </a:cxn>
              <a:cxn ang="0">
                <a:pos x="T4" y="T5"/>
              </a:cxn>
              <a:cxn ang="0">
                <a:pos x="T6" y="T7"/>
              </a:cxn>
              <a:cxn ang="0">
                <a:pos x="T8" y="T9"/>
              </a:cxn>
              <a:cxn ang="0">
                <a:pos x="T10" y="T11"/>
              </a:cxn>
              <a:cxn ang="0">
                <a:pos x="T12" y="T13"/>
              </a:cxn>
            </a:cxnLst>
            <a:rect l="0" t="0" r="r" b="b"/>
            <a:pathLst>
              <a:path w="31" h="33">
                <a:moveTo>
                  <a:pt x="30" y="22"/>
                </a:moveTo>
                <a:cubicBezTo>
                  <a:pt x="28" y="26"/>
                  <a:pt x="25" y="29"/>
                  <a:pt x="22" y="31"/>
                </a:cubicBezTo>
                <a:cubicBezTo>
                  <a:pt x="19" y="32"/>
                  <a:pt x="15" y="33"/>
                  <a:pt x="11" y="32"/>
                </a:cubicBezTo>
                <a:cubicBezTo>
                  <a:pt x="4" y="29"/>
                  <a:pt x="0" y="22"/>
                  <a:pt x="1" y="14"/>
                </a:cubicBezTo>
                <a:cubicBezTo>
                  <a:pt x="3" y="6"/>
                  <a:pt x="11" y="0"/>
                  <a:pt x="20" y="3"/>
                </a:cubicBezTo>
                <a:cubicBezTo>
                  <a:pt x="24" y="4"/>
                  <a:pt x="27" y="7"/>
                  <a:pt x="29" y="11"/>
                </a:cubicBezTo>
                <a:cubicBezTo>
                  <a:pt x="31" y="14"/>
                  <a:pt x="31" y="18"/>
                  <a:pt x="30" y="2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A4298AB7-5E82-5940-B026-3B1AF9F29F71}"/>
              </a:ext>
            </a:extLst>
          </p:cNvPr>
          <p:cNvSpPr>
            <a:spLocks/>
          </p:cNvSpPr>
          <p:nvPr/>
        </p:nvSpPr>
        <p:spPr bwMode="auto">
          <a:xfrm>
            <a:off x="2975545" y="6110968"/>
            <a:ext cx="108798" cy="97569"/>
          </a:xfrm>
          <a:custGeom>
            <a:avLst/>
            <a:gdLst>
              <a:gd name="T0" fmla="*/ 29 w 34"/>
              <a:gd name="T1" fmla="*/ 25 h 34"/>
              <a:gd name="T2" fmla="*/ 9 w 34"/>
              <a:gd name="T3" fmla="*/ 31 h 34"/>
              <a:gd name="T4" fmla="*/ 3 w 34"/>
              <a:gd name="T5" fmla="*/ 11 h 34"/>
              <a:gd name="T6" fmla="*/ 24 w 34"/>
              <a:gd name="T7" fmla="*/ 5 h 34"/>
              <a:gd name="T8" fmla="*/ 29 w 34"/>
              <a:gd name="T9" fmla="*/ 25 h 34"/>
            </a:gdLst>
            <a:ahLst/>
            <a:cxnLst>
              <a:cxn ang="0">
                <a:pos x="T0" y="T1"/>
              </a:cxn>
              <a:cxn ang="0">
                <a:pos x="T2" y="T3"/>
              </a:cxn>
              <a:cxn ang="0">
                <a:pos x="T4" y="T5"/>
              </a:cxn>
              <a:cxn ang="0">
                <a:pos x="T6" y="T7"/>
              </a:cxn>
              <a:cxn ang="0">
                <a:pos x="T8" y="T9"/>
              </a:cxn>
            </a:cxnLst>
            <a:rect l="0" t="0" r="r" b="b"/>
            <a:pathLst>
              <a:path w="34" h="34">
                <a:moveTo>
                  <a:pt x="29" y="25"/>
                </a:moveTo>
                <a:cubicBezTo>
                  <a:pt x="25" y="32"/>
                  <a:pt x="16" y="34"/>
                  <a:pt x="9" y="31"/>
                </a:cubicBezTo>
                <a:cubicBezTo>
                  <a:pt x="3" y="27"/>
                  <a:pt x="0" y="18"/>
                  <a:pt x="3" y="11"/>
                </a:cubicBezTo>
                <a:cubicBezTo>
                  <a:pt x="7" y="3"/>
                  <a:pt x="16" y="0"/>
                  <a:pt x="24" y="5"/>
                </a:cubicBezTo>
                <a:cubicBezTo>
                  <a:pt x="31" y="9"/>
                  <a:pt x="34" y="18"/>
                  <a:pt x="29" y="2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0BD21718-DA07-7B49-BBDF-84C5D48FFDD9}"/>
              </a:ext>
            </a:extLst>
          </p:cNvPr>
          <p:cNvSpPr>
            <a:spLocks/>
          </p:cNvSpPr>
          <p:nvPr/>
        </p:nvSpPr>
        <p:spPr bwMode="auto">
          <a:xfrm>
            <a:off x="3095222" y="6182789"/>
            <a:ext cx="108798" cy="96214"/>
          </a:xfrm>
          <a:custGeom>
            <a:avLst/>
            <a:gdLst>
              <a:gd name="T0" fmla="*/ 28 w 34"/>
              <a:gd name="T1" fmla="*/ 27 h 34"/>
              <a:gd name="T2" fmla="*/ 7 w 34"/>
              <a:gd name="T3" fmla="*/ 29 h 34"/>
              <a:gd name="T4" fmla="*/ 5 w 34"/>
              <a:gd name="T5" fmla="*/ 8 h 34"/>
              <a:gd name="T6" fmla="*/ 26 w 34"/>
              <a:gd name="T7" fmla="*/ 5 h 34"/>
              <a:gd name="T8" fmla="*/ 28 w 34"/>
              <a:gd name="T9" fmla="*/ 27 h 34"/>
            </a:gdLst>
            <a:ahLst/>
            <a:cxnLst>
              <a:cxn ang="0">
                <a:pos x="T0" y="T1"/>
              </a:cxn>
              <a:cxn ang="0">
                <a:pos x="T2" y="T3"/>
              </a:cxn>
              <a:cxn ang="0">
                <a:pos x="T4" y="T5"/>
              </a:cxn>
              <a:cxn ang="0">
                <a:pos x="T6" y="T7"/>
              </a:cxn>
              <a:cxn ang="0">
                <a:pos x="T8" y="T9"/>
              </a:cxn>
            </a:cxnLst>
            <a:rect l="0" t="0" r="r" b="b"/>
            <a:pathLst>
              <a:path w="34" h="34">
                <a:moveTo>
                  <a:pt x="28" y="27"/>
                </a:moveTo>
                <a:cubicBezTo>
                  <a:pt x="23" y="33"/>
                  <a:pt x="14" y="34"/>
                  <a:pt x="7" y="29"/>
                </a:cubicBezTo>
                <a:cubicBezTo>
                  <a:pt x="1" y="24"/>
                  <a:pt x="0" y="15"/>
                  <a:pt x="5" y="8"/>
                </a:cubicBezTo>
                <a:cubicBezTo>
                  <a:pt x="9" y="2"/>
                  <a:pt x="19" y="0"/>
                  <a:pt x="26" y="5"/>
                </a:cubicBezTo>
                <a:cubicBezTo>
                  <a:pt x="33" y="11"/>
                  <a:pt x="34" y="20"/>
                  <a:pt x="28" y="2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6B4C7499-059A-5E45-A39A-EC50F25BEBF0}"/>
              </a:ext>
            </a:extLst>
          </p:cNvPr>
          <p:cNvSpPr>
            <a:spLocks/>
          </p:cNvSpPr>
          <p:nvPr/>
        </p:nvSpPr>
        <p:spPr bwMode="auto">
          <a:xfrm>
            <a:off x="3204021" y="6268161"/>
            <a:ext cx="107245" cy="93504"/>
          </a:xfrm>
          <a:custGeom>
            <a:avLst/>
            <a:gdLst>
              <a:gd name="T0" fmla="*/ 26 w 33"/>
              <a:gd name="T1" fmla="*/ 27 h 33"/>
              <a:gd name="T2" fmla="*/ 5 w 33"/>
              <a:gd name="T3" fmla="*/ 27 h 33"/>
              <a:gd name="T4" fmla="*/ 5 w 33"/>
              <a:gd name="T5" fmla="*/ 6 h 33"/>
              <a:gd name="T6" fmla="*/ 27 w 33"/>
              <a:gd name="T7" fmla="*/ 6 h 33"/>
              <a:gd name="T8" fmla="*/ 26 w 33"/>
              <a:gd name="T9" fmla="*/ 27 h 33"/>
            </a:gdLst>
            <a:ahLst/>
            <a:cxnLst>
              <a:cxn ang="0">
                <a:pos x="T0" y="T1"/>
              </a:cxn>
              <a:cxn ang="0">
                <a:pos x="T2" y="T3"/>
              </a:cxn>
              <a:cxn ang="0">
                <a:pos x="T4" y="T5"/>
              </a:cxn>
              <a:cxn ang="0">
                <a:pos x="T6" y="T7"/>
              </a:cxn>
              <a:cxn ang="0">
                <a:pos x="T8" y="T9"/>
              </a:cxn>
            </a:cxnLst>
            <a:rect l="0" t="0" r="r" b="b"/>
            <a:pathLst>
              <a:path w="33" h="33">
                <a:moveTo>
                  <a:pt x="26" y="27"/>
                </a:moveTo>
                <a:cubicBezTo>
                  <a:pt x="20" y="33"/>
                  <a:pt x="11" y="33"/>
                  <a:pt x="5" y="27"/>
                </a:cubicBezTo>
                <a:cubicBezTo>
                  <a:pt x="0" y="22"/>
                  <a:pt x="0" y="13"/>
                  <a:pt x="5" y="6"/>
                </a:cubicBezTo>
                <a:cubicBezTo>
                  <a:pt x="11" y="0"/>
                  <a:pt x="21" y="0"/>
                  <a:pt x="27" y="6"/>
                </a:cubicBezTo>
                <a:cubicBezTo>
                  <a:pt x="33" y="12"/>
                  <a:pt x="32" y="22"/>
                  <a:pt x="26" y="2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185D12A6-F2B7-0E49-925C-85B5FA661D9E}"/>
              </a:ext>
            </a:extLst>
          </p:cNvPr>
          <p:cNvSpPr>
            <a:spLocks/>
          </p:cNvSpPr>
          <p:nvPr/>
        </p:nvSpPr>
        <p:spPr bwMode="auto">
          <a:xfrm>
            <a:off x="2109819" y="6352179"/>
            <a:ext cx="105690" cy="94858"/>
          </a:xfrm>
          <a:custGeom>
            <a:avLst/>
            <a:gdLst>
              <a:gd name="T0" fmla="*/ 27 w 33"/>
              <a:gd name="T1" fmla="*/ 28 h 33"/>
              <a:gd name="T2" fmla="*/ 6 w 33"/>
              <a:gd name="T3" fmla="*/ 28 h 33"/>
              <a:gd name="T4" fmla="*/ 6 w 33"/>
              <a:gd name="T5" fmla="*/ 7 h 33"/>
              <a:gd name="T6" fmla="*/ 27 w 33"/>
              <a:gd name="T7" fmla="*/ 7 h 33"/>
              <a:gd name="T8" fmla="*/ 27 w 33"/>
              <a:gd name="T9" fmla="*/ 28 h 33"/>
            </a:gdLst>
            <a:ahLst/>
            <a:cxnLst>
              <a:cxn ang="0">
                <a:pos x="T0" y="T1"/>
              </a:cxn>
              <a:cxn ang="0">
                <a:pos x="T2" y="T3"/>
              </a:cxn>
              <a:cxn ang="0">
                <a:pos x="T4" y="T5"/>
              </a:cxn>
              <a:cxn ang="0">
                <a:pos x="T6" y="T7"/>
              </a:cxn>
              <a:cxn ang="0">
                <a:pos x="T8" y="T9"/>
              </a:cxn>
            </a:cxnLst>
            <a:rect l="0" t="0" r="r" b="b"/>
            <a:pathLst>
              <a:path w="33" h="33">
                <a:moveTo>
                  <a:pt x="27" y="28"/>
                </a:moveTo>
                <a:cubicBezTo>
                  <a:pt x="21" y="33"/>
                  <a:pt x="12" y="33"/>
                  <a:pt x="6" y="28"/>
                </a:cubicBezTo>
                <a:cubicBezTo>
                  <a:pt x="1" y="22"/>
                  <a:pt x="0" y="13"/>
                  <a:pt x="6" y="7"/>
                </a:cubicBezTo>
                <a:cubicBezTo>
                  <a:pt x="12" y="1"/>
                  <a:pt x="21" y="0"/>
                  <a:pt x="27" y="7"/>
                </a:cubicBezTo>
                <a:cubicBezTo>
                  <a:pt x="33" y="13"/>
                  <a:pt x="33" y="22"/>
                  <a:pt x="27" y="2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43">
            <a:extLst>
              <a:ext uri="{FF2B5EF4-FFF2-40B4-BE49-F238E27FC236}">
                <a16:creationId xmlns:a16="http://schemas.microsoft.com/office/drawing/2014/main" id="{591D9632-4C09-0743-91F3-506EDD19C790}"/>
              </a:ext>
            </a:extLst>
          </p:cNvPr>
          <p:cNvSpPr>
            <a:spLocks/>
          </p:cNvSpPr>
          <p:nvPr/>
        </p:nvSpPr>
        <p:spPr bwMode="auto">
          <a:xfrm>
            <a:off x="4393033" y="6261386"/>
            <a:ext cx="107245" cy="94858"/>
          </a:xfrm>
          <a:custGeom>
            <a:avLst/>
            <a:gdLst>
              <a:gd name="T0" fmla="*/ 5 w 33"/>
              <a:gd name="T1" fmla="*/ 7 h 33"/>
              <a:gd name="T2" fmla="*/ 6 w 33"/>
              <a:gd name="T3" fmla="*/ 27 h 33"/>
              <a:gd name="T4" fmla="*/ 27 w 33"/>
              <a:gd name="T5" fmla="*/ 28 h 33"/>
              <a:gd name="T6" fmla="*/ 27 w 33"/>
              <a:gd name="T7" fmla="*/ 6 h 33"/>
              <a:gd name="T8" fmla="*/ 5 w 33"/>
              <a:gd name="T9" fmla="*/ 7 h 33"/>
            </a:gdLst>
            <a:ahLst/>
            <a:cxnLst>
              <a:cxn ang="0">
                <a:pos x="T0" y="T1"/>
              </a:cxn>
              <a:cxn ang="0">
                <a:pos x="T2" y="T3"/>
              </a:cxn>
              <a:cxn ang="0">
                <a:pos x="T4" y="T5"/>
              </a:cxn>
              <a:cxn ang="0">
                <a:pos x="T6" y="T7"/>
              </a:cxn>
              <a:cxn ang="0">
                <a:pos x="T8" y="T9"/>
              </a:cxn>
            </a:cxnLst>
            <a:rect l="0" t="0" r="r" b="b"/>
            <a:pathLst>
              <a:path w="33" h="33">
                <a:moveTo>
                  <a:pt x="5" y="7"/>
                </a:moveTo>
                <a:cubicBezTo>
                  <a:pt x="0" y="13"/>
                  <a:pt x="0" y="22"/>
                  <a:pt x="6" y="27"/>
                </a:cubicBezTo>
                <a:cubicBezTo>
                  <a:pt x="11" y="33"/>
                  <a:pt x="20" y="33"/>
                  <a:pt x="27" y="28"/>
                </a:cubicBezTo>
                <a:cubicBezTo>
                  <a:pt x="33" y="22"/>
                  <a:pt x="33" y="12"/>
                  <a:pt x="27" y="6"/>
                </a:cubicBezTo>
                <a:cubicBezTo>
                  <a:pt x="21" y="0"/>
                  <a:pt x="11" y="1"/>
                  <a:pt x="5" y="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44">
            <a:extLst>
              <a:ext uri="{FF2B5EF4-FFF2-40B4-BE49-F238E27FC236}">
                <a16:creationId xmlns:a16="http://schemas.microsoft.com/office/drawing/2014/main" id="{61E9D796-6D46-624D-9850-19FFC628EB75}"/>
              </a:ext>
            </a:extLst>
          </p:cNvPr>
          <p:cNvSpPr>
            <a:spLocks/>
          </p:cNvSpPr>
          <p:nvPr/>
        </p:nvSpPr>
        <p:spPr bwMode="auto">
          <a:xfrm>
            <a:off x="4284235" y="6177369"/>
            <a:ext cx="108798" cy="96214"/>
          </a:xfrm>
          <a:custGeom>
            <a:avLst/>
            <a:gdLst>
              <a:gd name="T0" fmla="*/ 5 w 34"/>
              <a:gd name="T1" fmla="*/ 9 h 34"/>
              <a:gd name="T2" fmla="*/ 8 w 34"/>
              <a:gd name="T3" fmla="*/ 29 h 34"/>
              <a:gd name="T4" fmla="*/ 28 w 34"/>
              <a:gd name="T5" fmla="*/ 27 h 34"/>
              <a:gd name="T6" fmla="*/ 26 w 34"/>
              <a:gd name="T7" fmla="*/ 6 h 34"/>
              <a:gd name="T8" fmla="*/ 5 w 34"/>
              <a:gd name="T9" fmla="*/ 9 h 34"/>
            </a:gdLst>
            <a:ahLst/>
            <a:cxnLst>
              <a:cxn ang="0">
                <a:pos x="T0" y="T1"/>
              </a:cxn>
              <a:cxn ang="0">
                <a:pos x="T2" y="T3"/>
              </a:cxn>
              <a:cxn ang="0">
                <a:pos x="T4" y="T5"/>
              </a:cxn>
              <a:cxn ang="0">
                <a:pos x="T6" y="T7"/>
              </a:cxn>
              <a:cxn ang="0">
                <a:pos x="T8" y="T9"/>
              </a:cxn>
            </a:cxnLst>
            <a:rect l="0" t="0" r="r" b="b"/>
            <a:pathLst>
              <a:path w="34" h="34">
                <a:moveTo>
                  <a:pt x="5" y="9"/>
                </a:moveTo>
                <a:cubicBezTo>
                  <a:pt x="0" y="16"/>
                  <a:pt x="2" y="24"/>
                  <a:pt x="8" y="29"/>
                </a:cubicBezTo>
                <a:cubicBezTo>
                  <a:pt x="14" y="34"/>
                  <a:pt x="23" y="33"/>
                  <a:pt x="28" y="27"/>
                </a:cubicBezTo>
                <a:cubicBezTo>
                  <a:pt x="34" y="20"/>
                  <a:pt x="33" y="11"/>
                  <a:pt x="26" y="6"/>
                </a:cubicBezTo>
                <a:cubicBezTo>
                  <a:pt x="19" y="0"/>
                  <a:pt x="9" y="2"/>
                  <a:pt x="5" y="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5">
            <a:extLst>
              <a:ext uri="{FF2B5EF4-FFF2-40B4-BE49-F238E27FC236}">
                <a16:creationId xmlns:a16="http://schemas.microsoft.com/office/drawing/2014/main" id="{6227563B-CDFA-FD46-B5A9-0985401E3715}"/>
              </a:ext>
            </a:extLst>
          </p:cNvPr>
          <p:cNvSpPr>
            <a:spLocks/>
          </p:cNvSpPr>
          <p:nvPr/>
        </p:nvSpPr>
        <p:spPr bwMode="auto">
          <a:xfrm>
            <a:off x="4164556" y="6108257"/>
            <a:ext cx="108798" cy="97569"/>
          </a:xfrm>
          <a:custGeom>
            <a:avLst/>
            <a:gdLst>
              <a:gd name="T0" fmla="*/ 3 w 34"/>
              <a:gd name="T1" fmla="*/ 10 h 34"/>
              <a:gd name="T2" fmla="*/ 9 w 34"/>
              <a:gd name="T3" fmla="*/ 30 h 34"/>
              <a:gd name="T4" fmla="*/ 29 w 34"/>
              <a:gd name="T5" fmla="*/ 24 h 34"/>
              <a:gd name="T6" fmla="*/ 24 w 34"/>
              <a:gd name="T7" fmla="*/ 4 h 34"/>
              <a:gd name="T8" fmla="*/ 3 w 34"/>
              <a:gd name="T9" fmla="*/ 10 h 34"/>
            </a:gdLst>
            <a:ahLst/>
            <a:cxnLst>
              <a:cxn ang="0">
                <a:pos x="T0" y="T1"/>
              </a:cxn>
              <a:cxn ang="0">
                <a:pos x="T2" y="T3"/>
              </a:cxn>
              <a:cxn ang="0">
                <a:pos x="T4" y="T5"/>
              </a:cxn>
              <a:cxn ang="0">
                <a:pos x="T6" y="T7"/>
              </a:cxn>
              <a:cxn ang="0">
                <a:pos x="T8" y="T9"/>
              </a:cxn>
            </a:cxnLst>
            <a:rect l="0" t="0" r="r" b="b"/>
            <a:pathLst>
              <a:path w="34" h="34">
                <a:moveTo>
                  <a:pt x="3" y="10"/>
                </a:moveTo>
                <a:cubicBezTo>
                  <a:pt x="0" y="18"/>
                  <a:pt x="3" y="27"/>
                  <a:pt x="9" y="30"/>
                </a:cubicBezTo>
                <a:cubicBezTo>
                  <a:pt x="16" y="34"/>
                  <a:pt x="25" y="32"/>
                  <a:pt x="29" y="24"/>
                </a:cubicBezTo>
                <a:cubicBezTo>
                  <a:pt x="34" y="18"/>
                  <a:pt x="32" y="8"/>
                  <a:pt x="24" y="4"/>
                </a:cubicBezTo>
                <a:cubicBezTo>
                  <a:pt x="16" y="0"/>
                  <a:pt x="7" y="3"/>
                  <a:pt x="3" y="1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6">
            <a:extLst>
              <a:ext uri="{FF2B5EF4-FFF2-40B4-BE49-F238E27FC236}">
                <a16:creationId xmlns:a16="http://schemas.microsoft.com/office/drawing/2014/main" id="{E0A9585F-558B-6845-B429-13C976597D86}"/>
              </a:ext>
            </a:extLst>
          </p:cNvPr>
          <p:cNvSpPr>
            <a:spLocks/>
          </p:cNvSpPr>
          <p:nvPr/>
        </p:nvSpPr>
        <p:spPr bwMode="auto">
          <a:xfrm>
            <a:off x="4035553" y="6058118"/>
            <a:ext cx="99473" cy="93504"/>
          </a:xfrm>
          <a:custGeom>
            <a:avLst/>
            <a:gdLst>
              <a:gd name="T0" fmla="*/ 1 w 31"/>
              <a:gd name="T1" fmla="*/ 14 h 33"/>
              <a:gd name="T2" fmla="*/ 11 w 31"/>
              <a:gd name="T3" fmla="*/ 32 h 33"/>
              <a:gd name="T4" fmla="*/ 22 w 31"/>
              <a:gd name="T5" fmla="*/ 31 h 33"/>
              <a:gd name="T6" fmla="*/ 30 w 31"/>
              <a:gd name="T7" fmla="*/ 22 h 33"/>
              <a:gd name="T8" fmla="*/ 29 w 31"/>
              <a:gd name="T9" fmla="*/ 11 h 33"/>
              <a:gd name="T10" fmla="*/ 20 w 31"/>
              <a:gd name="T11" fmla="*/ 3 h 33"/>
              <a:gd name="T12" fmla="*/ 1 w 31"/>
              <a:gd name="T13" fmla="*/ 14 h 33"/>
            </a:gdLst>
            <a:ahLst/>
            <a:cxnLst>
              <a:cxn ang="0">
                <a:pos x="T0" y="T1"/>
              </a:cxn>
              <a:cxn ang="0">
                <a:pos x="T2" y="T3"/>
              </a:cxn>
              <a:cxn ang="0">
                <a:pos x="T4" y="T5"/>
              </a:cxn>
              <a:cxn ang="0">
                <a:pos x="T6" y="T7"/>
              </a:cxn>
              <a:cxn ang="0">
                <a:pos x="T8" y="T9"/>
              </a:cxn>
              <a:cxn ang="0">
                <a:pos x="T10" y="T11"/>
              </a:cxn>
              <a:cxn ang="0">
                <a:pos x="T12" y="T13"/>
              </a:cxn>
            </a:cxnLst>
            <a:rect l="0" t="0" r="r" b="b"/>
            <a:pathLst>
              <a:path w="31" h="33">
                <a:moveTo>
                  <a:pt x="1" y="14"/>
                </a:moveTo>
                <a:cubicBezTo>
                  <a:pt x="0" y="23"/>
                  <a:pt x="4" y="30"/>
                  <a:pt x="11" y="32"/>
                </a:cubicBezTo>
                <a:cubicBezTo>
                  <a:pt x="15" y="33"/>
                  <a:pt x="19" y="33"/>
                  <a:pt x="22" y="31"/>
                </a:cubicBezTo>
                <a:cubicBezTo>
                  <a:pt x="25" y="29"/>
                  <a:pt x="28" y="26"/>
                  <a:pt x="30" y="22"/>
                </a:cubicBezTo>
                <a:cubicBezTo>
                  <a:pt x="31" y="19"/>
                  <a:pt x="31" y="14"/>
                  <a:pt x="29" y="11"/>
                </a:cubicBezTo>
                <a:cubicBezTo>
                  <a:pt x="28" y="7"/>
                  <a:pt x="24" y="5"/>
                  <a:pt x="20" y="3"/>
                </a:cubicBezTo>
                <a:cubicBezTo>
                  <a:pt x="11" y="0"/>
                  <a:pt x="3" y="6"/>
                  <a:pt x="1" y="1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47">
            <a:extLst>
              <a:ext uri="{FF2B5EF4-FFF2-40B4-BE49-F238E27FC236}">
                <a16:creationId xmlns:a16="http://schemas.microsoft.com/office/drawing/2014/main" id="{EB9149BF-DF15-224E-8F6F-5394E6E00B28}"/>
              </a:ext>
            </a:extLst>
          </p:cNvPr>
          <p:cNvSpPr>
            <a:spLocks/>
          </p:cNvSpPr>
          <p:nvPr/>
        </p:nvSpPr>
        <p:spPr bwMode="auto">
          <a:xfrm>
            <a:off x="3892561" y="6045922"/>
            <a:ext cx="104136" cy="88083"/>
          </a:xfrm>
          <a:custGeom>
            <a:avLst/>
            <a:gdLst>
              <a:gd name="T0" fmla="*/ 1 w 32"/>
              <a:gd name="T1" fmla="*/ 16 h 31"/>
              <a:gd name="T2" fmla="*/ 16 w 32"/>
              <a:gd name="T3" fmla="*/ 30 h 31"/>
              <a:gd name="T4" fmla="*/ 31 w 32"/>
              <a:gd name="T5" fmla="*/ 16 h 31"/>
              <a:gd name="T6" fmla="*/ 16 w 32"/>
              <a:gd name="T7" fmla="*/ 0 h 31"/>
              <a:gd name="T8" fmla="*/ 1 w 32"/>
              <a:gd name="T9" fmla="*/ 16 h 31"/>
            </a:gdLst>
            <a:ahLst/>
            <a:cxnLst>
              <a:cxn ang="0">
                <a:pos x="T0" y="T1"/>
              </a:cxn>
              <a:cxn ang="0">
                <a:pos x="T2" y="T3"/>
              </a:cxn>
              <a:cxn ang="0">
                <a:pos x="T4" y="T5"/>
              </a:cxn>
              <a:cxn ang="0">
                <a:pos x="T6" y="T7"/>
              </a:cxn>
              <a:cxn ang="0">
                <a:pos x="T8" y="T9"/>
              </a:cxn>
            </a:cxnLst>
            <a:rect l="0" t="0" r="r" b="b"/>
            <a:pathLst>
              <a:path w="32" h="31">
                <a:moveTo>
                  <a:pt x="1" y="16"/>
                </a:moveTo>
                <a:cubicBezTo>
                  <a:pt x="2" y="24"/>
                  <a:pt x="9" y="31"/>
                  <a:pt x="16" y="30"/>
                </a:cubicBezTo>
                <a:cubicBezTo>
                  <a:pt x="23" y="31"/>
                  <a:pt x="30" y="24"/>
                  <a:pt x="31" y="16"/>
                </a:cubicBezTo>
                <a:cubicBezTo>
                  <a:pt x="32" y="8"/>
                  <a:pt x="25" y="1"/>
                  <a:pt x="16" y="0"/>
                </a:cubicBezTo>
                <a:cubicBezTo>
                  <a:pt x="7" y="1"/>
                  <a:pt x="0" y="8"/>
                  <a:pt x="1" y="1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48">
            <a:extLst>
              <a:ext uri="{FF2B5EF4-FFF2-40B4-BE49-F238E27FC236}">
                <a16:creationId xmlns:a16="http://schemas.microsoft.com/office/drawing/2014/main" id="{13E69F44-3B55-8A49-84F5-81B363840A36}"/>
              </a:ext>
            </a:extLst>
          </p:cNvPr>
          <p:cNvSpPr>
            <a:spLocks/>
          </p:cNvSpPr>
          <p:nvPr/>
        </p:nvSpPr>
        <p:spPr bwMode="auto">
          <a:xfrm>
            <a:off x="3751122" y="6058118"/>
            <a:ext cx="102582" cy="93504"/>
          </a:xfrm>
          <a:custGeom>
            <a:avLst/>
            <a:gdLst>
              <a:gd name="T0" fmla="*/ 2 w 32"/>
              <a:gd name="T1" fmla="*/ 22 h 33"/>
              <a:gd name="T2" fmla="*/ 10 w 32"/>
              <a:gd name="T3" fmla="*/ 31 h 33"/>
              <a:gd name="T4" fmla="*/ 20 w 32"/>
              <a:gd name="T5" fmla="*/ 32 h 33"/>
              <a:gd name="T6" fmla="*/ 30 w 32"/>
              <a:gd name="T7" fmla="*/ 14 h 33"/>
              <a:gd name="T8" fmla="*/ 12 w 32"/>
              <a:gd name="T9" fmla="*/ 3 h 33"/>
              <a:gd name="T10" fmla="*/ 2 w 32"/>
              <a:gd name="T11" fmla="*/ 11 h 33"/>
              <a:gd name="T12" fmla="*/ 2 w 32"/>
              <a:gd name="T13" fmla="*/ 22 h 33"/>
            </a:gdLst>
            <a:ahLst/>
            <a:cxnLst>
              <a:cxn ang="0">
                <a:pos x="T0" y="T1"/>
              </a:cxn>
              <a:cxn ang="0">
                <a:pos x="T2" y="T3"/>
              </a:cxn>
              <a:cxn ang="0">
                <a:pos x="T4" y="T5"/>
              </a:cxn>
              <a:cxn ang="0">
                <a:pos x="T6" y="T7"/>
              </a:cxn>
              <a:cxn ang="0">
                <a:pos x="T8" y="T9"/>
              </a:cxn>
              <a:cxn ang="0">
                <a:pos x="T10" y="T11"/>
              </a:cxn>
              <a:cxn ang="0">
                <a:pos x="T12" y="T13"/>
              </a:cxn>
            </a:cxnLst>
            <a:rect l="0" t="0" r="r" b="b"/>
            <a:pathLst>
              <a:path w="32" h="33">
                <a:moveTo>
                  <a:pt x="2" y="22"/>
                </a:moveTo>
                <a:cubicBezTo>
                  <a:pt x="3" y="26"/>
                  <a:pt x="6" y="29"/>
                  <a:pt x="10" y="31"/>
                </a:cubicBezTo>
                <a:cubicBezTo>
                  <a:pt x="13" y="33"/>
                  <a:pt x="17" y="33"/>
                  <a:pt x="20" y="32"/>
                </a:cubicBezTo>
                <a:cubicBezTo>
                  <a:pt x="27" y="30"/>
                  <a:pt x="32" y="23"/>
                  <a:pt x="30" y="14"/>
                </a:cubicBezTo>
                <a:cubicBezTo>
                  <a:pt x="29" y="6"/>
                  <a:pt x="20" y="0"/>
                  <a:pt x="12" y="3"/>
                </a:cubicBezTo>
                <a:cubicBezTo>
                  <a:pt x="8" y="5"/>
                  <a:pt x="4" y="7"/>
                  <a:pt x="2" y="11"/>
                </a:cubicBezTo>
                <a:cubicBezTo>
                  <a:pt x="1" y="14"/>
                  <a:pt x="0" y="19"/>
                  <a:pt x="2" y="2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9">
            <a:extLst>
              <a:ext uri="{FF2B5EF4-FFF2-40B4-BE49-F238E27FC236}">
                <a16:creationId xmlns:a16="http://schemas.microsoft.com/office/drawing/2014/main" id="{56873B28-9D57-534A-A2C5-F2C7453EA403}"/>
              </a:ext>
            </a:extLst>
          </p:cNvPr>
          <p:cNvSpPr>
            <a:spLocks/>
          </p:cNvSpPr>
          <p:nvPr/>
        </p:nvSpPr>
        <p:spPr bwMode="auto">
          <a:xfrm>
            <a:off x="3614347" y="6108257"/>
            <a:ext cx="110353" cy="97569"/>
          </a:xfrm>
          <a:custGeom>
            <a:avLst/>
            <a:gdLst>
              <a:gd name="T0" fmla="*/ 4 w 34"/>
              <a:gd name="T1" fmla="*/ 24 h 34"/>
              <a:gd name="T2" fmla="*/ 24 w 34"/>
              <a:gd name="T3" fmla="*/ 30 h 34"/>
              <a:gd name="T4" fmla="*/ 30 w 34"/>
              <a:gd name="T5" fmla="*/ 10 h 34"/>
              <a:gd name="T6" fmla="*/ 10 w 34"/>
              <a:gd name="T7" fmla="*/ 4 h 34"/>
              <a:gd name="T8" fmla="*/ 4 w 34"/>
              <a:gd name="T9" fmla="*/ 24 h 34"/>
            </a:gdLst>
            <a:ahLst/>
            <a:cxnLst>
              <a:cxn ang="0">
                <a:pos x="T0" y="T1"/>
              </a:cxn>
              <a:cxn ang="0">
                <a:pos x="T2" y="T3"/>
              </a:cxn>
              <a:cxn ang="0">
                <a:pos x="T4" y="T5"/>
              </a:cxn>
              <a:cxn ang="0">
                <a:pos x="T6" y="T7"/>
              </a:cxn>
              <a:cxn ang="0">
                <a:pos x="T8" y="T9"/>
              </a:cxn>
            </a:cxnLst>
            <a:rect l="0" t="0" r="r" b="b"/>
            <a:pathLst>
              <a:path w="34" h="34">
                <a:moveTo>
                  <a:pt x="4" y="24"/>
                </a:moveTo>
                <a:cubicBezTo>
                  <a:pt x="9" y="32"/>
                  <a:pt x="18" y="34"/>
                  <a:pt x="24" y="30"/>
                </a:cubicBezTo>
                <a:cubicBezTo>
                  <a:pt x="31" y="27"/>
                  <a:pt x="34" y="18"/>
                  <a:pt x="30" y="10"/>
                </a:cubicBezTo>
                <a:cubicBezTo>
                  <a:pt x="27" y="3"/>
                  <a:pt x="18" y="0"/>
                  <a:pt x="10" y="4"/>
                </a:cubicBezTo>
                <a:cubicBezTo>
                  <a:pt x="2" y="8"/>
                  <a:pt x="0" y="18"/>
                  <a:pt x="4" y="2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50">
            <a:extLst>
              <a:ext uri="{FF2B5EF4-FFF2-40B4-BE49-F238E27FC236}">
                <a16:creationId xmlns:a16="http://schemas.microsoft.com/office/drawing/2014/main" id="{B38686AC-BA44-6A47-9FD9-F81FA469BAFE}"/>
              </a:ext>
            </a:extLst>
          </p:cNvPr>
          <p:cNvSpPr>
            <a:spLocks/>
          </p:cNvSpPr>
          <p:nvPr/>
        </p:nvSpPr>
        <p:spPr bwMode="auto">
          <a:xfrm>
            <a:off x="3494669" y="6177369"/>
            <a:ext cx="110353" cy="96214"/>
          </a:xfrm>
          <a:custGeom>
            <a:avLst/>
            <a:gdLst>
              <a:gd name="T0" fmla="*/ 5 w 34"/>
              <a:gd name="T1" fmla="*/ 27 h 34"/>
              <a:gd name="T2" fmla="*/ 26 w 34"/>
              <a:gd name="T3" fmla="*/ 29 h 34"/>
              <a:gd name="T4" fmla="*/ 29 w 34"/>
              <a:gd name="T5" fmla="*/ 9 h 34"/>
              <a:gd name="T6" fmla="*/ 8 w 34"/>
              <a:gd name="T7" fmla="*/ 6 h 34"/>
              <a:gd name="T8" fmla="*/ 5 w 34"/>
              <a:gd name="T9" fmla="*/ 27 h 34"/>
            </a:gdLst>
            <a:ahLst/>
            <a:cxnLst>
              <a:cxn ang="0">
                <a:pos x="T0" y="T1"/>
              </a:cxn>
              <a:cxn ang="0">
                <a:pos x="T2" y="T3"/>
              </a:cxn>
              <a:cxn ang="0">
                <a:pos x="T4" y="T5"/>
              </a:cxn>
              <a:cxn ang="0">
                <a:pos x="T6" y="T7"/>
              </a:cxn>
              <a:cxn ang="0">
                <a:pos x="T8" y="T9"/>
              </a:cxn>
            </a:cxnLst>
            <a:rect l="0" t="0" r="r" b="b"/>
            <a:pathLst>
              <a:path w="34" h="34">
                <a:moveTo>
                  <a:pt x="5" y="27"/>
                </a:moveTo>
                <a:cubicBezTo>
                  <a:pt x="11" y="33"/>
                  <a:pt x="20" y="34"/>
                  <a:pt x="26" y="29"/>
                </a:cubicBezTo>
                <a:cubicBezTo>
                  <a:pt x="32" y="24"/>
                  <a:pt x="34" y="16"/>
                  <a:pt x="29" y="9"/>
                </a:cubicBezTo>
                <a:cubicBezTo>
                  <a:pt x="24" y="2"/>
                  <a:pt x="14" y="0"/>
                  <a:pt x="8" y="6"/>
                </a:cubicBezTo>
                <a:cubicBezTo>
                  <a:pt x="1" y="11"/>
                  <a:pt x="0" y="20"/>
                  <a:pt x="5" y="2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51">
            <a:extLst>
              <a:ext uri="{FF2B5EF4-FFF2-40B4-BE49-F238E27FC236}">
                <a16:creationId xmlns:a16="http://schemas.microsoft.com/office/drawing/2014/main" id="{488139D9-CC27-2B4B-99E9-FB0B28B0758D}"/>
              </a:ext>
            </a:extLst>
          </p:cNvPr>
          <p:cNvSpPr>
            <a:spLocks/>
          </p:cNvSpPr>
          <p:nvPr/>
        </p:nvSpPr>
        <p:spPr bwMode="auto">
          <a:xfrm>
            <a:off x="3388979" y="6261386"/>
            <a:ext cx="105690" cy="94858"/>
          </a:xfrm>
          <a:custGeom>
            <a:avLst/>
            <a:gdLst>
              <a:gd name="T0" fmla="*/ 6 w 33"/>
              <a:gd name="T1" fmla="*/ 28 h 33"/>
              <a:gd name="T2" fmla="*/ 27 w 33"/>
              <a:gd name="T3" fmla="*/ 27 h 33"/>
              <a:gd name="T4" fmla="*/ 27 w 33"/>
              <a:gd name="T5" fmla="*/ 7 h 33"/>
              <a:gd name="T6" fmla="*/ 6 w 33"/>
              <a:gd name="T7" fmla="*/ 6 h 33"/>
              <a:gd name="T8" fmla="*/ 6 w 33"/>
              <a:gd name="T9" fmla="*/ 28 h 33"/>
            </a:gdLst>
            <a:ahLst/>
            <a:cxnLst>
              <a:cxn ang="0">
                <a:pos x="T0" y="T1"/>
              </a:cxn>
              <a:cxn ang="0">
                <a:pos x="T2" y="T3"/>
              </a:cxn>
              <a:cxn ang="0">
                <a:pos x="T4" y="T5"/>
              </a:cxn>
              <a:cxn ang="0">
                <a:pos x="T6" y="T7"/>
              </a:cxn>
              <a:cxn ang="0">
                <a:pos x="T8" y="T9"/>
              </a:cxn>
            </a:cxnLst>
            <a:rect l="0" t="0" r="r" b="b"/>
            <a:pathLst>
              <a:path w="33" h="33">
                <a:moveTo>
                  <a:pt x="6" y="28"/>
                </a:moveTo>
                <a:cubicBezTo>
                  <a:pt x="12" y="33"/>
                  <a:pt x="22" y="33"/>
                  <a:pt x="27" y="27"/>
                </a:cubicBezTo>
                <a:cubicBezTo>
                  <a:pt x="33" y="22"/>
                  <a:pt x="33" y="13"/>
                  <a:pt x="27" y="7"/>
                </a:cubicBezTo>
                <a:cubicBezTo>
                  <a:pt x="22" y="1"/>
                  <a:pt x="12" y="0"/>
                  <a:pt x="6" y="6"/>
                </a:cubicBezTo>
                <a:cubicBezTo>
                  <a:pt x="0" y="12"/>
                  <a:pt x="0" y="22"/>
                  <a:pt x="6" y="2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52">
            <a:extLst>
              <a:ext uri="{FF2B5EF4-FFF2-40B4-BE49-F238E27FC236}">
                <a16:creationId xmlns:a16="http://schemas.microsoft.com/office/drawing/2014/main" id="{50E083DF-218C-3641-A46D-3FE1720AE0F9}"/>
              </a:ext>
            </a:extLst>
          </p:cNvPr>
          <p:cNvSpPr>
            <a:spLocks/>
          </p:cNvSpPr>
          <p:nvPr/>
        </p:nvSpPr>
        <p:spPr bwMode="auto">
          <a:xfrm>
            <a:off x="3388979" y="6437552"/>
            <a:ext cx="105690" cy="93504"/>
          </a:xfrm>
          <a:custGeom>
            <a:avLst/>
            <a:gdLst>
              <a:gd name="T0" fmla="*/ 27 w 33"/>
              <a:gd name="T1" fmla="*/ 26 h 33"/>
              <a:gd name="T2" fmla="*/ 27 w 33"/>
              <a:gd name="T3" fmla="*/ 5 h 33"/>
              <a:gd name="T4" fmla="*/ 6 w 33"/>
              <a:gd name="T5" fmla="*/ 5 h 33"/>
              <a:gd name="T6" fmla="*/ 6 w 33"/>
              <a:gd name="T7" fmla="*/ 26 h 33"/>
              <a:gd name="T8" fmla="*/ 27 w 33"/>
              <a:gd name="T9" fmla="*/ 26 h 33"/>
            </a:gdLst>
            <a:ahLst/>
            <a:cxnLst>
              <a:cxn ang="0">
                <a:pos x="T0" y="T1"/>
              </a:cxn>
              <a:cxn ang="0">
                <a:pos x="T2" y="T3"/>
              </a:cxn>
              <a:cxn ang="0">
                <a:pos x="T4" y="T5"/>
              </a:cxn>
              <a:cxn ang="0">
                <a:pos x="T6" y="T7"/>
              </a:cxn>
              <a:cxn ang="0">
                <a:pos x="T8" y="T9"/>
              </a:cxn>
            </a:cxnLst>
            <a:rect l="0" t="0" r="r" b="b"/>
            <a:pathLst>
              <a:path w="33" h="33">
                <a:moveTo>
                  <a:pt x="27" y="26"/>
                </a:moveTo>
                <a:cubicBezTo>
                  <a:pt x="33" y="20"/>
                  <a:pt x="33" y="11"/>
                  <a:pt x="27" y="5"/>
                </a:cubicBezTo>
                <a:cubicBezTo>
                  <a:pt x="22" y="0"/>
                  <a:pt x="12" y="0"/>
                  <a:pt x="6" y="5"/>
                </a:cubicBezTo>
                <a:cubicBezTo>
                  <a:pt x="0" y="11"/>
                  <a:pt x="0" y="20"/>
                  <a:pt x="6" y="26"/>
                </a:cubicBezTo>
                <a:cubicBezTo>
                  <a:pt x="12" y="33"/>
                  <a:pt x="22" y="32"/>
                  <a:pt x="27" y="2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53">
            <a:extLst>
              <a:ext uri="{FF2B5EF4-FFF2-40B4-BE49-F238E27FC236}">
                <a16:creationId xmlns:a16="http://schemas.microsoft.com/office/drawing/2014/main" id="{451CF677-D68D-0C44-AE9F-0815014A60F8}"/>
              </a:ext>
            </a:extLst>
          </p:cNvPr>
          <p:cNvSpPr>
            <a:spLocks/>
          </p:cNvSpPr>
          <p:nvPr/>
        </p:nvSpPr>
        <p:spPr bwMode="auto">
          <a:xfrm>
            <a:off x="3494669" y="6520214"/>
            <a:ext cx="110353" cy="93504"/>
          </a:xfrm>
          <a:custGeom>
            <a:avLst/>
            <a:gdLst>
              <a:gd name="T0" fmla="*/ 29 w 34"/>
              <a:gd name="T1" fmla="*/ 25 h 33"/>
              <a:gd name="T2" fmla="*/ 26 w 34"/>
              <a:gd name="T3" fmla="*/ 4 h 33"/>
              <a:gd name="T4" fmla="*/ 5 w 34"/>
              <a:gd name="T5" fmla="*/ 7 h 33"/>
              <a:gd name="T6" fmla="*/ 8 w 34"/>
              <a:gd name="T7" fmla="*/ 28 h 33"/>
              <a:gd name="T8" fmla="*/ 29 w 34"/>
              <a:gd name="T9" fmla="*/ 25 h 33"/>
            </a:gdLst>
            <a:ahLst/>
            <a:cxnLst>
              <a:cxn ang="0">
                <a:pos x="T0" y="T1"/>
              </a:cxn>
              <a:cxn ang="0">
                <a:pos x="T2" y="T3"/>
              </a:cxn>
              <a:cxn ang="0">
                <a:pos x="T4" y="T5"/>
              </a:cxn>
              <a:cxn ang="0">
                <a:pos x="T6" y="T7"/>
              </a:cxn>
              <a:cxn ang="0">
                <a:pos x="T8" y="T9"/>
              </a:cxn>
            </a:cxnLst>
            <a:rect l="0" t="0" r="r" b="b"/>
            <a:pathLst>
              <a:path w="34" h="33">
                <a:moveTo>
                  <a:pt x="29" y="25"/>
                </a:moveTo>
                <a:cubicBezTo>
                  <a:pt x="34" y="18"/>
                  <a:pt x="32" y="9"/>
                  <a:pt x="26" y="4"/>
                </a:cubicBezTo>
                <a:cubicBezTo>
                  <a:pt x="20" y="0"/>
                  <a:pt x="11" y="1"/>
                  <a:pt x="5" y="7"/>
                </a:cubicBezTo>
                <a:cubicBezTo>
                  <a:pt x="0" y="13"/>
                  <a:pt x="1" y="23"/>
                  <a:pt x="8" y="28"/>
                </a:cubicBezTo>
                <a:cubicBezTo>
                  <a:pt x="14" y="33"/>
                  <a:pt x="24" y="32"/>
                  <a:pt x="29" y="2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54">
            <a:extLst>
              <a:ext uri="{FF2B5EF4-FFF2-40B4-BE49-F238E27FC236}">
                <a16:creationId xmlns:a16="http://schemas.microsoft.com/office/drawing/2014/main" id="{5F6B7D19-8C38-864C-8825-345030C7659B}"/>
              </a:ext>
            </a:extLst>
          </p:cNvPr>
          <p:cNvSpPr>
            <a:spLocks/>
          </p:cNvSpPr>
          <p:nvPr/>
        </p:nvSpPr>
        <p:spPr bwMode="auto">
          <a:xfrm>
            <a:off x="3614347" y="6587970"/>
            <a:ext cx="110353" cy="97569"/>
          </a:xfrm>
          <a:custGeom>
            <a:avLst/>
            <a:gdLst>
              <a:gd name="T0" fmla="*/ 30 w 34"/>
              <a:gd name="T1" fmla="*/ 24 h 34"/>
              <a:gd name="T2" fmla="*/ 24 w 34"/>
              <a:gd name="T3" fmla="*/ 4 h 34"/>
              <a:gd name="T4" fmla="*/ 4 w 34"/>
              <a:gd name="T5" fmla="*/ 9 h 34"/>
              <a:gd name="T6" fmla="*/ 10 w 34"/>
              <a:gd name="T7" fmla="*/ 30 h 34"/>
              <a:gd name="T8" fmla="*/ 30 w 34"/>
              <a:gd name="T9" fmla="*/ 24 h 34"/>
            </a:gdLst>
            <a:ahLst/>
            <a:cxnLst>
              <a:cxn ang="0">
                <a:pos x="T0" y="T1"/>
              </a:cxn>
              <a:cxn ang="0">
                <a:pos x="T2" y="T3"/>
              </a:cxn>
              <a:cxn ang="0">
                <a:pos x="T4" y="T5"/>
              </a:cxn>
              <a:cxn ang="0">
                <a:pos x="T6" y="T7"/>
              </a:cxn>
              <a:cxn ang="0">
                <a:pos x="T8" y="T9"/>
              </a:cxn>
            </a:cxnLst>
            <a:rect l="0" t="0" r="r" b="b"/>
            <a:pathLst>
              <a:path w="34" h="34">
                <a:moveTo>
                  <a:pt x="30" y="24"/>
                </a:moveTo>
                <a:cubicBezTo>
                  <a:pt x="34" y="16"/>
                  <a:pt x="31" y="7"/>
                  <a:pt x="24" y="4"/>
                </a:cubicBezTo>
                <a:cubicBezTo>
                  <a:pt x="18" y="0"/>
                  <a:pt x="9" y="2"/>
                  <a:pt x="4" y="9"/>
                </a:cubicBezTo>
                <a:cubicBezTo>
                  <a:pt x="0" y="16"/>
                  <a:pt x="2" y="26"/>
                  <a:pt x="10" y="30"/>
                </a:cubicBezTo>
                <a:cubicBezTo>
                  <a:pt x="18" y="34"/>
                  <a:pt x="27" y="31"/>
                  <a:pt x="30" y="2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55">
            <a:extLst>
              <a:ext uri="{FF2B5EF4-FFF2-40B4-BE49-F238E27FC236}">
                <a16:creationId xmlns:a16="http://schemas.microsoft.com/office/drawing/2014/main" id="{7FAA6676-BB37-FD4F-82B4-45A4A7A1C438}"/>
              </a:ext>
            </a:extLst>
          </p:cNvPr>
          <p:cNvSpPr>
            <a:spLocks/>
          </p:cNvSpPr>
          <p:nvPr/>
        </p:nvSpPr>
        <p:spPr bwMode="auto">
          <a:xfrm>
            <a:off x="3751122" y="6639464"/>
            <a:ext cx="102582" cy="93504"/>
          </a:xfrm>
          <a:custGeom>
            <a:avLst/>
            <a:gdLst>
              <a:gd name="T0" fmla="*/ 30 w 32"/>
              <a:gd name="T1" fmla="*/ 19 h 33"/>
              <a:gd name="T2" fmla="*/ 20 w 32"/>
              <a:gd name="T3" fmla="*/ 1 h 33"/>
              <a:gd name="T4" fmla="*/ 10 w 32"/>
              <a:gd name="T5" fmla="*/ 3 h 33"/>
              <a:gd name="T6" fmla="*/ 2 w 32"/>
              <a:gd name="T7" fmla="*/ 11 h 33"/>
              <a:gd name="T8" fmla="*/ 2 w 32"/>
              <a:gd name="T9" fmla="*/ 23 h 33"/>
              <a:gd name="T10" fmla="*/ 12 w 32"/>
              <a:gd name="T11" fmla="*/ 30 h 33"/>
              <a:gd name="T12" fmla="*/ 30 w 32"/>
              <a:gd name="T13" fmla="*/ 19 h 33"/>
            </a:gdLst>
            <a:ahLst/>
            <a:cxnLst>
              <a:cxn ang="0">
                <a:pos x="T0" y="T1"/>
              </a:cxn>
              <a:cxn ang="0">
                <a:pos x="T2" y="T3"/>
              </a:cxn>
              <a:cxn ang="0">
                <a:pos x="T4" y="T5"/>
              </a:cxn>
              <a:cxn ang="0">
                <a:pos x="T6" y="T7"/>
              </a:cxn>
              <a:cxn ang="0">
                <a:pos x="T8" y="T9"/>
              </a:cxn>
              <a:cxn ang="0">
                <a:pos x="T10" y="T11"/>
              </a:cxn>
              <a:cxn ang="0">
                <a:pos x="T12" y="T13"/>
              </a:cxn>
            </a:cxnLst>
            <a:rect l="0" t="0" r="r" b="b"/>
            <a:pathLst>
              <a:path w="32" h="33">
                <a:moveTo>
                  <a:pt x="30" y="19"/>
                </a:moveTo>
                <a:cubicBezTo>
                  <a:pt x="32" y="11"/>
                  <a:pt x="27" y="4"/>
                  <a:pt x="20" y="1"/>
                </a:cubicBezTo>
                <a:cubicBezTo>
                  <a:pt x="17" y="0"/>
                  <a:pt x="13" y="1"/>
                  <a:pt x="10" y="3"/>
                </a:cubicBezTo>
                <a:cubicBezTo>
                  <a:pt x="6" y="5"/>
                  <a:pt x="3" y="7"/>
                  <a:pt x="2" y="11"/>
                </a:cubicBezTo>
                <a:cubicBezTo>
                  <a:pt x="0" y="15"/>
                  <a:pt x="1" y="19"/>
                  <a:pt x="2" y="23"/>
                </a:cubicBezTo>
                <a:cubicBezTo>
                  <a:pt x="4" y="26"/>
                  <a:pt x="8" y="29"/>
                  <a:pt x="12" y="30"/>
                </a:cubicBezTo>
                <a:cubicBezTo>
                  <a:pt x="20" y="33"/>
                  <a:pt x="29" y="27"/>
                  <a:pt x="30" y="1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56">
            <a:extLst>
              <a:ext uri="{FF2B5EF4-FFF2-40B4-BE49-F238E27FC236}">
                <a16:creationId xmlns:a16="http://schemas.microsoft.com/office/drawing/2014/main" id="{BD542352-F127-0842-B24F-88B609700EBD}"/>
              </a:ext>
            </a:extLst>
          </p:cNvPr>
          <p:cNvSpPr>
            <a:spLocks/>
          </p:cNvSpPr>
          <p:nvPr/>
        </p:nvSpPr>
        <p:spPr bwMode="auto">
          <a:xfrm>
            <a:off x="3892561" y="6659791"/>
            <a:ext cx="104136" cy="88083"/>
          </a:xfrm>
          <a:custGeom>
            <a:avLst/>
            <a:gdLst>
              <a:gd name="T0" fmla="*/ 31 w 32"/>
              <a:gd name="T1" fmla="*/ 15 h 31"/>
              <a:gd name="T2" fmla="*/ 16 w 32"/>
              <a:gd name="T3" fmla="*/ 1 h 31"/>
              <a:gd name="T4" fmla="*/ 1 w 32"/>
              <a:gd name="T5" fmla="*/ 15 h 31"/>
              <a:gd name="T6" fmla="*/ 16 w 32"/>
              <a:gd name="T7" fmla="*/ 31 h 31"/>
              <a:gd name="T8" fmla="*/ 31 w 32"/>
              <a:gd name="T9" fmla="*/ 15 h 31"/>
            </a:gdLst>
            <a:ahLst/>
            <a:cxnLst>
              <a:cxn ang="0">
                <a:pos x="T0" y="T1"/>
              </a:cxn>
              <a:cxn ang="0">
                <a:pos x="T2" y="T3"/>
              </a:cxn>
              <a:cxn ang="0">
                <a:pos x="T4" y="T5"/>
              </a:cxn>
              <a:cxn ang="0">
                <a:pos x="T6" y="T7"/>
              </a:cxn>
              <a:cxn ang="0">
                <a:pos x="T8" y="T9"/>
              </a:cxn>
            </a:cxnLst>
            <a:rect l="0" t="0" r="r" b="b"/>
            <a:pathLst>
              <a:path w="32" h="31">
                <a:moveTo>
                  <a:pt x="31" y="15"/>
                </a:moveTo>
                <a:cubicBezTo>
                  <a:pt x="30" y="6"/>
                  <a:pt x="23" y="0"/>
                  <a:pt x="16" y="1"/>
                </a:cubicBezTo>
                <a:cubicBezTo>
                  <a:pt x="9" y="0"/>
                  <a:pt x="2" y="6"/>
                  <a:pt x="1" y="15"/>
                </a:cubicBezTo>
                <a:cubicBezTo>
                  <a:pt x="0" y="23"/>
                  <a:pt x="7" y="30"/>
                  <a:pt x="16" y="31"/>
                </a:cubicBezTo>
                <a:cubicBezTo>
                  <a:pt x="25" y="30"/>
                  <a:pt x="32" y="23"/>
                  <a:pt x="31" y="1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57">
            <a:extLst>
              <a:ext uri="{FF2B5EF4-FFF2-40B4-BE49-F238E27FC236}">
                <a16:creationId xmlns:a16="http://schemas.microsoft.com/office/drawing/2014/main" id="{70CB90F3-1260-C441-B641-C529FDBAF909}"/>
              </a:ext>
            </a:extLst>
          </p:cNvPr>
          <p:cNvSpPr>
            <a:spLocks/>
          </p:cNvSpPr>
          <p:nvPr/>
        </p:nvSpPr>
        <p:spPr bwMode="auto">
          <a:xfrm>
            <a:off x="4035553" y="6639464"/>
            <a:ext cx="99473" cy="93504"/>
          </a:xfrm>
          <a:custGeom>
            <a:avLst/>
            <a:gdLst>
              <a:gd name="T0" fmla="*/ 30 w 31"/>
              <a:gd name="T1" fmla="*/ 11 h 33"/>
              <a:gd name="T2" fmla="*/ 22 w 31"/>
              <a:gd name="T3" fmla="*/ 3 h 33"/>
              <a:gd name="T4" fmla="*/ 11 w 31"/>
              <a:gd name="T5" fmla="*/ 1 h 33"/>
              <a:gd name="T6" fmla="*/ 1 w 31"/>
              <a:gd name="T7" fmla="*/ 19 h 33"/>
              <a:gd name="T8" fmla="*/ 20 w 31"/>
              <a:gd name="T9" fmla="*/ 30 h 33"/>
              <a:gd name="T10" fmla="*/ 29 w 31"/>
              <a:gd name="T11" fmla="*/ 23 h 33"/>
              <a:gd name="T12" fmla="*/ 30 w 31"/>
              <a:gd name="T13" fmla="*/ 11 h 33"/>
            </a:gdLst>
            <a:ahLst/>
            <a:cxnLst>
              <a:cxn ang="0">
                <a:pos x="T0" y="T1"/>
              </a:cxn>
              <a:cxn ang="0">
                <a:pos x="T2" y="T3"/>
              </a:cxn>
              <a:cxn ang="0">
                <a:pos x="T4" y="T5"/>
              </a:cxn>
              <a:cxn ang="0">
                <a:pos x="T6" y="T7"/>
              </a:cxn>
              <a:cxn ang="0">
                <a:pos x="T8" y="T9"/>
              </a:cxn>
              <a:cxn ang="0">
                <a:pos x="T10" y="T11"/>
              </a:cxn>
              <a:cxn ang="0">
                <a:pos x="T12" y="T13"/>
              </a:cxn>
            </a:cxnLst>
            <a:rect l="0" t="0" r="r" b="b"/>
            <a:pathLst>
              <a:path w="31" h="33">
                <a:moveTo>
                  <a:pt x="30" y="11"/>
                </a:moveTo>
                <a:cubicBezTo>
                  <a:pt x="28" y="7"/>
                  <a:pt x="25" y="5"/>
                  <a:pt x="22" y="3"/>
                </a:cubicBezTo>
                <a:cubicBezTo>
                  <a:pt x="19" y="1"/>
                  <a:pt x="15" y="0"/>
                  <a:pt x="11" y="1"/>
                </a:cubicBezTo>
                <a:cubicBezTo>
                  <a:pt x="4" y="4"/>
                  <a:pt x="0" y="11"/>
                  <a:pt x="1" y="19"/>
                </a:cubicBezTo>
                <a:cubicBezTo>
                  <a:pt x="3" y="27"/>
                  <a:pt x="11" y="33"/>
                  <a:pt x="20" y="30"/>
                </a:cubicBezTo>
                <a:cubicBezTo>
                  <a:pt x="24" y="29"/>
                  <a:pt x="28" y="26"/>
                  <a:pt x="29" y="23"/>
                </a:cubicBezTo>
                <a:cubicBezTo>
                  <a:pt x="31" y="19"/>
                  <a:pt x="31" y="15"/>
                  <a:pt x="30" y="1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58">
            <a:extLst>
              <a:ext uri="{FF2B5EF4-FFF2-40B4-BE49-F238E27FC236}">
                <a16:creationId xmlns:a16="http://schemas.microsoft.com/office/drawing/2014/main" id="{56687BC1-E716-3B48-A3E6-E733A5B62FD3}"/>
              </a:ext>
            </a:extLst>
          </p:cNvPr>
          <p:cNvSpPr>
            <a:spLocks/>
          </p:cNvSpPr>
          <p:nvPr/>
        </p:nvSpPr>
        <p:spPr bwMode="auto">
          <a:xfrm>
            <a:off x="4164556" y="6587970"/>
            <a:ext cx="108798" cy="97569"/>
          </a:xfrm>
          <a:custGeom>
            <a:avLst/>
            <a:gdLst>
              <a:gd name="T0" fmla="*/ 29 w 34"/>
              <a:gd name="T1" fmla="*/ 9 h 34"/>
              <a:gd name="T2" fmla="*/ 9 w 34"/>
              <a:gd name="T3" fmla="*/ 4 h 34"/>
              <a:gd name="T4" fmla="*/ 3 w 34"/>
              <a:gd name="T5" fmla="*/ 24 h 34"/>
              <a:gd name="T6" fmla="*/ 24 w 34"/>
              <a:gd name="T7" fmla="*/ 30 h 34"/>
              <a:gd name="T8" fmla="*/ 29 w 34"/>
              <a:gd name="T9" fmla="*/ 9 h 34"/>
            </a:gdLst>
            <a:ahLst/>
            <a:cxnLst>
              <a:cxn ang="0">
                <a:pos x="T0" y="T1"/>
              </a:cxn>
              <a:cxn ang="0">
                <a:pos x="T2" y="T3"/>
              </a:cxn>
              <a:cxn ang="0">
                <a:pos x="T4" y="T5"/>
              </a:cxn>
              <a:cxn ang="0">
                <a:pos x="T6" y="T7"/>
              </a:cxn>
              <a:cxn ang="0">
                <a:pos x="T8" y="T9"/>
              </a:cxn>
            </a:cxnLst>
            <a:rect l="0" t="0" r="r" b="b"/>
            <a:pathLst>
              <a:path w="34" h="34">
                <a:moveTo>
                  <a:pt x="29" y="9"/>
                </a:moveTo>
                <a:cubicBezTo>
                  <a:pt x="25" y="2"/>
                  <a:pt x="16" y="0"/>
                  <a:pt x="9" y="4"/>
                </a:cubicBezTo>
                <a:cubicBezTo>
                  <a:pt x="3" y="7"/>
                  <a:pt x="0" y="16"/>
                  <a:pt x="3" y="24"/>
                </a:cubicBezTo>
                <a:cubicBezTo>
                  <a:pt x="7" y="31"/>
                  <a:pt x="16" y="34"/>
                  <a:pt x="24" y="30"/>
                </a:cubicBezTo>
                <a:cubicBezTo>
                  <a:pt x="32" y="26"/>
                  <a:pt x="34" y="16"/>
                  <a:pt x="29" y="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59">
            <a:extLst>
              <a:ext uri="{FF2B5EF4-FFF2-40B4-BE49-F238E27FC236}">
                <a16:creationId xmlns:a16="http://schemas.microsoft.com/office/drawing/2014/main" id="{5A6DAB0A-AFFE-6C4F-ACFC-CED4F244224A}"/>
              </a:ext>
            </a:extLst>
          </p:cNvPr>
          <p:cNvSpPr>
            <a:spLocks/>
          </p:cNvSpPr>
          <p:nvPr/>
        </p:nvSpPr>
        <p:spPr bwMode="auto">
          <a:xfrm>
            <a:off x="4284235" y="6520214"/>
            <a:ext cx="108798" cy="93504"/>
          </a:xfrm>
          <a:custGeom>
            <a:avLst/>
            <a:gdLst>
              <a:gd name="T0" fmla="*/ 28 w 34"/>
              <a:gd name="T1" fmla="*/ 7 h 33"/>
              <a:gd name="T2" fmla="*/ 8 w 34"/>
              <a:gd name="T3" fmla="*/ 4 h 33"/>
              <a:gd name="T4" fmla="*/ 5 w 34"/>
              <a:gd name="T5" fmla="*/ 25 h 33"/>
              <a:gd name="T6" fmla="*/ 26 w 34"/>
              <a:gd name="T7" fmla="*/ 28 h 33"/>
              <a:gd name="T8" fmla="*/ 28 w 34"/>
              <a:gd name="T9" fmla="*/ 7 h 33"/>
            </a:gdLst>
            <a:ahLst/>
            <a:cxnLst>
              <a:cxn ang="0">
                <a:pos x="T0" y="T1"/>
              </a:cxn>
              <a:cxn ang="0">
                <a:pos x="T2" y="T3"/>
              </a:cxn>
              <a:cxn ang="0">
                <a:pos x="T4" y="T5"/>
              </a:cxn>
              <a:cxn ang="0">
                <a:pos x="T6" y="T7"/>
              </a:cxn>
              <a:cxn ang="0">
                <a:pos x="T8" y="T9"/>
              </a:cxn>
            </a:cxnLst>
            <a:rect l="0" t="0" r="r" b="b"/>
            <a:pathLst>
              <a:path w="34" h="33">
                <a:moveTo>
                  <a:pt x="28" y="7"/>
                </a:moveTo>
                <a:cubicBezTo>
                  <a:pt x="23" y="1"/>
                  <a:pt x="14" y="0"/>
                  <a:pt x="8" y="4"/>
                </a:cubicBezTo>
                <a:cubicBezTo>
                  <a:pt x="2" y="9"/>
                  <a:pt x="0" y="18"/>
                  <a:pt x="5" y="25"/>
                </a:cubicBezTo>
                <a:cubicBezTo>
                  <a:pt x="9" y="32"/>
                  <a:pt x="19" y="33"/>
                  <a:pt x="26" y="28"/>
                </a:cubicBezTo>
                <a:cubicBezTo>
                  <a:pt x="33" y="23"/>
                  <a:pt x="34" y="13"/>
                  <a:pt x="28" y="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60">
            <a:extLst>
              <a:ext uri="{FF2B5EF4-FFF2-40B4-BE49-F238E27FC236}">
                <a16:creationId xmlns:a16="http://schemas.microsoft.com/office/drawing/2014/main" id="{796B2B49-78EB-A04F-84DE-41886096AA35}"/>
              </a:ext>
            </a:extLst>
          </p:cNvPr>
          <p:cNvSpPr>
            <a:spLocks/>
          </p:cNvSpPr>
          <p:nvPr/>
        </p:nvSpPr>
        <p:spPr bwMode="auto">
          <a:xfrm>
            <a:off x="4393033" y="6437552"/>
            <a:ext cx="107245" cy="93504"/>
          </a:xfrm>
          <a:custGeom>
            <a:avLst/>
            <a:gdLst>
              <a:gd name="T0" fmla="*/ 27 w 33"/>
              <a:gd name="T1" fmla="*/ 5 h 33"/>
              <a:gd name="T2" fmla="*/ 6 w 33"/>
              <a:gd name="T3" fmla="*/ 5 h 33"/>
              <a:gd name="T4" fmla="*/ 5 w 33"/>
              <a:gd name="T5" fmla="*/ 26 h 33"/>
              <a:gd name="T6" fmla="*/ 27 w 33"/>
              <a:gd name="T7" fmla="*/ 26 h 33"/>
              <a:gd name="T8" fmla="*/ 27 w 33"/>
              <a:gd name="T9" fmla="*/ 5 h 33"/>
            </a:gdLst>
            <a:ahLst/>
            <a:cxnLst>
              <a:cxn ang="0">
                <a:pos x="T0" y="T1"/>
              </a:cxn>
              <a:cxn ang="0">
                <a:pos x="T2" y="T3"/>
              </a:cxn>
              <a:cxn ang="0">
                <a:pos x="T4" y="T5"/>
              </a:cxn>
              <a:cxn ang="0">
                <a:pos x="T6" y="T7"/>
              </a:cxn>
              <a:cxn ang="0">
                <a:pos x="T8" y="T9"/>
              </a:cxn>
            </a:cxnLst>
            <a:rect l="0" t="0" r="r" b="b"/>
            <a:pathLst>
              <a:path w="33" h="33">
                <a:moveTo>
                  <a:pt x="27" y="5"/>
                </a:moveTo>
                <a:cubicBezTo>
                  <a:pt x="20" y="0"/>
                  <a:pt x="11" y="0"/>
                  <a:pt x="6" y="5"/>
                </a:cubicBezTo>
                <a:cubicBezTo>
                  <a:pt x="0" y="11"/>
                  <a:pt x="0" y="20"/>
                  <a:pt x="5" y="26"/>
                </a:cubicBezTo>
                <a:cubicBezTo>
                  <a:pt x="11" y="32"/>
                  <a:pt x="21" y="33"/>
                  <a:pt x="27" y="26"/>
                </a:cubicBezTo>
                <a:cubicBezTo>
                  <a:pt x="33" y="20"/>
                  <a:pt x="33" y="11"/>
                  <a:pt x="27" y="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61">
            <a:extLst>
              <a:ext uri="{FF2B5EF4-FFF2-40B4-BE49-F238E27FC236}">
                <a16:creationId xmlns:a16="http://schemas.microsoft.com/office/drawing/2014/main" id="{501F9BA8-F0DC-0A45-9846-F38A48AD15B6}"/>
              </a:ext>
            </a:extLst>
          </p:cNvPr>
          <p:cNvSpPr>
            <a:spLocks/>
          </p:cNvSpPr>
          <p:nvPr/>
        </p:nvSpPr>
        <p:spPr bwMode="auto">
          <a:xfrm>
            <a:off x="3301940" y="6349469"/>
            <a:ext cx="105690" cy="94858"/>
          </a:xfrm>
          <a:custGeom>
            <a:avLst/>
            <a:gdLst>
              <a:gd name="T0" fmla="*/ 26 w 33"/>
              <a:gd name="T1" fmla="*/ 6 h 33"/>
              <a:gd name="T2" fmla="*/ 5 w 33"/>
              <a:gd name="T3" fmla="*/ 6 h 33"/>
              <a:gd name="T4" fmla="*/ 5 w 33"/>
              <a:gd name="T5" fmla="*/ 26 h 33"/>
              <a:gd name="T6" fmla="*/ 27 w 33"/>
              <a:gd name="T7" fmla="*/ 27 h 33"/>
              <a:gd name="T8" fmla="*/ 26 w 33"/>
              <a:gd name="T9" fmla="*/ 6 h 33"/>
            </a:gdLst>
            <a:ahLst/>
            <a:cxnLst>
              <a:cxn ang="0">
                <a:pos x="T0" y="T1"/>
              </a:cxn>
              <a:cxn ang="0">
                <a:pos x="T2" y="T3"/>
              </a:cxn>
              <a:cxn ang="0">
                <a:pos x="T4" y="T5"/>
              </a:cxn>
              <a:cxn ang="0">
                <a:pos x="T6" y="T7"/>
              </a:cxn>
              <a:cxn ang="0">
                <a:pos x="T8" y="T9"/>
              </a:cxn>
            </a:cxnLst>
            <a:rect l="0" t="0" r="r" b="b"/>
            <a:pathLst>
              <a:path w="33" h="33">
                <a:moveTo>
                  <a:pt x="26" y="6"/>
                </a:moveTo>
                <a:cubicBezTo>
                  <a:pt x="20" y="0"/>
                  <a:pt x="11" y="0"/>
                  <a:pt x="5" y="6"/>
                </a:cubicBezTo>
                <a:cubicBezTo>
                  <a:pt x="0" y="11"/>
                  <a:pt x="0" y="20"/>
                  <a:pt x="5" y="26"/>
                </a:cubicBezTo>
                <a:cubicBezTo>
                  <a:pt x="11" y="33"/>
                  <a:pt x="20" y="33"/>
                  <a:pt x="27" y="27"/>
                </a:cubicBezTo>
                <a:cubicBezTo>
                  <a:pt x="33" y="21"/>
                  <a:pt x="32" y="11"/>
                  <a:pt x="26" y="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80">
            <a:extLst>
              <a:ext uri="{FF2B5EF4-FFF2-40B4-BE49-F238E27FC236}">
                <a16:creationId xmlns:a16="http://schemas.microsoft.com/office/drawing/2014/main" id="{75C4AC06-074A-6247-B05F-5B37234C13AB}"/>
              </a:ext>
            </a:extLst>
          </p:cNvPr>
          <p:cNvSpPr>
            <a:spLocks/>
          </p:cNvSpPr>
          <p:nvPr/>
        </p:nvSpPr>
        <p:spPr bwMode="auto">
          <a:xfrm>
            <a:off x="4484735" y="6352179"/>
            <a:ext cx="105690" cy="94858"/>
          </a:xfrm>
          <a:custGeom>
            <a:avLst/>
            <a:gdLst>
              <a:gd name="T0" fmla="*/ 26 w 33"/>
              <a:gd name="T1" fmla="*/ 6 h 33"/>
              <a:gd name="T2" fmla="*/ 5 w 33"/>
              <a:gd name="T3" fmla="*/ 6 h 33"/>
              <a:gd name="T4" fmla="*/ 5 w 33"/>
              <a:gd name="T5" fmla="*/ 26 h 33"/>
              <a:gd name="T6" fmla="*/ 27 w 33"/>
              <a:gd name="T7" fmla="*/ 27 h 33"/>
              <a:gd name="T8" fmla="*/ 26 w 33"/>
              <a:gd name="T9" fmla="*/ 6 h 33"/>
            </a:gdLst>
            <a:ahLst/>
            <a:cxnLst>
              <a:cxn ang="0">
                <a:pos x="T0" y="T1"/>
              </a:cxn>
              <a:cxn ang="0">
                <a:pos x="T2" y="T3"/>
              </a:cxn>
              <a:cxn ang="0">
                <a:pos x="T4" y="T5"/>
              </a:cxn>
              <a:cxn ang="0">
                <a:pos x="T6" y="T7"/>
              </a:cxn>
              <a:cxn ang="0">
                <a:pos x="T8" y="T9"/>
              </a:cxn>
            </a:cxnLst>
            <a:rect l="0" t="0" r="r" b="b"/>
            <a:pathLst>
              <a:path w="33" h="33">
                <a:moveTo>
                  <a:pt x="26" y="6"/>
                </a:moveTo>
                <a:cubicBezTo>
                  <a:pt x="20" y="0"/>
                  <a:pt x="11" y="0"/>
                  <a:pt x="5" y="6"/>
                </a:cubicBezTo>
                <a:cubicBezTo>
                  <a:pt x="0" y="11"/>
                  <a:pt x="0" y="20"/>
                  <a:pt x="5" y="26"/>
                </a:cubicBezTo>
                <a:cubicBezTo>
                  <a:pt x="11" y="33"/>
                  <a:pt x="21" y="33"/>
                  <a:pt x="27" y="27"/>
                </a:cubicBezTo>
                <a:cubicBezTo>
                  <a:pt x="33" y="21"/>
                  <a:pt x="32" y="11"/>
                  <a:pt x="26" y="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81">
            <a:extLst>
              <a:ext uri="{FF2B5EF4-FFF2-40B4-BE49-F238E27FC236}">
                <a16:creationId xmlns:a16="http://schemas.microsoft.com/office/drawing/2014/main" id="{76FC751A-C62E-7649-A9E4-F49E0CCDDFC8}"/>
              </a:ext>
            </a:extLst>
          </p:cNvPr>
          <p:cNvSpPr>
            <a:spLocks/>
          </p:cNvSpPr>
          <p:nvPr/>
        </p:nvSpPr>
        <p:spPr bwMode="auto">
          <a:xfrm>
            <a:off x="5582045" y="6432131"/>
            <a:ext cx="107245" cy="93504"/>
          </a:xfrm>
          <a:custGeom>
            <a:avLst/>
            <a:gdLst>
              <a:gd name="T0" fmla="*/ 6 w 33"/>
              <a:gd name="T1" fmla="*/ 26 h 33"/>
              <a:gd name="T2" fmla="*/ 6 w 33"/>
              <a:gd name="T3" fmla="*/ 5 h 33"/>
              <a:gd name="T4" fmla="*/ 27 w 33"/>
              <a:gd name="T5" fmla="*/ 5 h 33"/>
              <a:gd name="T6" fmla="*/ 27 w 33"/>
              <a:gd name="T7" fmla="*/ 27 h 33"/>
              <a:gd name="T8" fmla="*/ 6 w 33"/>
              <a:gd name="T9" fmla="*/ 26 h 33"/>
            </a:gdLst>
            <a:ahLst/>
            <a:cxnLst>
              <a:cxn ang="0">
                <a:pos x="T0" y="T1"/>
              </a:cxn>
              <a:cxn ang="0">
                <a:pos x="T2" y="T3"/>
              </a:cxn>
              <a:cxn ang="0">
                <a:pos x="T4" y="T5"/>
              </a:cxn>
              <a:cxn ang="0">
                <a:pos x="T6" y="T7"/>
              </a:cxn>
              <a:cxn ang="0">
                <a:pos x="T8" y="T9"/>
              </a:cxn>
            </a:cxnLst>
            <a:rect l="0" t="0" r="r" b="b"/>
            <a:pathLst>
              <a:path w="33" h="33">
                <a:moveTo>
                  <a:pt x="6" y="26"/>
                </a:moveTo>
                <a:cubicBezTo>
                  <a:pt x="0" y="20"/>
                  <a:pt x="0" y="11"/>
                  <a:pt x="6" y="5"/>
                </a:cubicBezTo>
                <a:cubicBezTo>
                  <a:pt x="11" y="0"/>
                  <a:pt x="21" y="0"/>
                  <a:pt x="27" y="5"/>
                </a:cubicBezTo>
                <a:cubicBezTo>
                  <a:pt x="33" y="11"/>
                  <a:pt x="33" y="21"/>
                  <a:pt x="27" y="27"/>
                </a:cubicBezTo>
                <a:cubicBezTo>
                  <a:pt x="21" y="33"/>
                  <a:pt x="11" y="32"/>
                  <a:pt x="6" y="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82">
            <a:extLst>
              <a:ext uri="{FF2B5EF4-FFF2-40B4-BE49-F238E27FC236}">
                <a16:creationId xmlns:a16="http://schemas.microsoft.com/office/drawing/2014/main" id="{1CE1714F-A035-2E48-9258-5A5A120EEC5A}"/>
              </a:ext>
            </a:extLst>
          </p:cNvPr>
          <p:cNvSpPr>
            <a:spLocks/>
          </p:cNvSpPr>
          <p:nvPr/>
        </p:nvSpPr>
        <p:spPr bwMode="auto">
          <a:xfrm>
            <a:off x="5473247" y="6514793"/>
            <a:ext cx="108798" cy="96214"/>
          </a:xfrm>
          <a:custGeom>
            <a:avLst/>
            <a:gdLst>
              <a:gd name="T0" fmla="*/ 5 w 34"/>
              <a:gd name="T1" fmla="*/ 25 h 34"/>
              <a:gd name="T2" fmla="*/ 8 w 34"/>
              <a:gd name="T3" fmla="*/ 5 h 34"/>
              <a:gd name="T4" fmla="*/ 28 w 34"/>
              <a:gd name="T5" fmla="*/ 7 h 34"/>
              <a:gd name="T6" fmla="*/ 26 w 34"/>
              <a:gd name="T7" fmla="*/ 28 h 34"/>
              <a:gd name="T8" fmla="*/ 5 w 34"/>
              <a:gd name="T9" fmla="*/ 25 h 34"/>
            </a:gdLst>
            <a:ahLst/>
            <a:cxnLst>
              <a:cxn ang="0">
                <a:pos x="T0" y="T1"/>
              </a:cxn>
              <a:cxn ang="0">
                <a:pos x="T2" y="T3"/>
              </a:cxn>
              <a:cxn ang="0">
                <a:pos x="T4" y="T5"/>
              </a:cxn>
              <a:cxn ang="0">
                <a:pos x="T6" y="T7"/>
              </a:cxn>
              <a:cxn ang="0">
                <a:pos x="T8" y="T9"/>
              </a:cxn>
            </a:cxnLst>
            <a:rect l="0" t="0" r="r" b="b"/>
            <a:pathLst>
              <a:path w="34" h="34">
                <a:moveTo>
                  <a:pt x="5" y="25"/>
                </a:moveTo>
                <a:cubicBezTo>
                  <a:pt x="0" y="18"/>
                  <a:pt x="2" y="9"/>
                  <a:pt x="8" y="5"/>
                </a:cubicBezTo>
                <a:cubicBezTo>
                  <a:pt x="14" y="0"/>
                  <a:pt x="23" y="1"/>
                  <a:pt x="28" y="7"/>
                </a:cubicBezTo>
                <a:cubicBezTo>
                  <a:pt x="34" y="13"/>
                  <a:pt x="33" y="23"/>
                  <a:pt x="26" y="28"/>
                </a:cubicBezTo>
                <a:cubicBezTo>
                  <a:pt x="19" y="34"/>
                  <a:pt x="10" y="32"/>
                  <a:pt x="5" y="2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83">
            <a:extLst>
              <a:ext uri="{FF2B5EF4-FFF2-40B4-BE49-F238E27FC236}">
                <a16:creationId xmlns:a16="http://schemas.microsoft.com/office/drawing/2014/main" id="{287F056D-E776-2147-A3E1-78FAFCAB07C1}"/>
              </a:ext>
            </a:extLst>
          </p:cNvPr>
          <p:cNvSpPr>
            <a:spLocks/>
          </p:cNvSpPr>
          <p:nvPr/>
        </p:nvSpPr>
        <p:spPr bwMode="auto">
          <a:xfrm>
            <a:off x="5353569" y="6582549"/>
            <a:ext cx="108798" cy="96214"/>
          </a:xfrm>
          <a:custGeom>
            <a:avLst/>
            <a:gdLst>
              <a:gd name="T0" fmla="*/ 4 w 34"/>
              <a:gd name="T1" fmla="*/ 24 h 34"/>
              <a:gd name="T2" fmla="*/ 10 w 34"/>
              <a:gd name="T3" fmla="*/ 4 h 34"/>
              <a:gd name="T4" fmla="*/ 30 w 34"/>
              <a:gd name="T5" fmla="*/ 9 h 34"/>
              <a:gd name="T6" fmla="*/ 24 w 34"/>
              <a:gd name="T7" fmla="*/ 30 h 34"/>
              <a:gd name="T8" fmla="*/ 4 w 34"/>
              <a:gd name="T9" fmla="*/ 24 h 34"/>
            </a:gdLst>
            <a:ahLst/>
            <a:cxnLst>
              <a:cxn ang="0">
                <a:pos x="T0" y="T1"/>
              </a:cxn>
              <a:cxn ang="0">
                <a:pos x="T2" y="T3"/>
              </a:cxn>
              <a:cxn ang="0">
                <a:pos x="T4" y="T5"/>
              </a:cxn>
              <a:cxn ang="0">
                <a:pos x="T6" y="T7"/>
              </a:cxn>
              <a:cxn ang="0">
                <a:pos x="T8" y="T9"/>
              </a:cxn>
            </a:cxnLst>
            <a:rect l="0" t="0" r="r" b="b"/>
            <a:pathLst>
              <a:path w="34" h="34">
                <a:moveTo>
                  <a:pt x="4" y="24"/>
                </a:moveTo>
                <a:cubicBezTo>
                  <a:pt x="0" y="16"/>
                  <a:pt x="3" y="7"/>
                  <a:pt x="10" y="4"/>
                </a:cubicBezTo>
                <a:cubicBezTo>
                  <a:pt x="16" y="0"/>
                  <a:pt x="25" y="2"/>
                  <a:pt x="30" y="9"/>
                </a:cubicBezTo>
                <a:cubicBezTo>
                  <a:pt x="34" y="16"/>
                  <a:pt x="32" y="26"/>
                  <a:pt x="24" y="30"/>
                </a:cubicBezTo>
                <a:cubicBezTo>
                  <a:pt x="16" y="34"/>
                  <a:pt x="7" y="31"/>
                  <a:pt x="4" y="2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84">
            <a:extLst>
              <a:ext uri="{FF2B5EF4-FFF2-40B4-BE49-F238E27FC236}">
                <a16:creationId xmlns:a16="http://schemas.microsoft.com/office/drawing/2014/main" id="{5035F10A-3637-0243-BC2F-CC0D82BB42DD}"/>
              </a:ext>
            </a:extLst>
          </p:cNvPr>
          <p:cNvSpPr>
            <a:spLocks/>
          </p:cNvSpPr>
          <p:nvPr/>
        </p:nvSpPr>
        <p:spPr bwMode="auto">
          <a:xfrm>
            <a:off x="5224564" y="6636754"/>
            <a:ext cx="99473" cy="90794"/>
          </a:xfrm>
          <a:custGeom>
            <a:avLst/>
            <a:gdLst>
              <a:gd name="T0" fmla="*/ 1 w 31"/>
              <a:gd name="T1" fmla="*/ 19 h 32"/>
              <a:gd name="T2" fmla="*/ 12 w 31"/>
              <a:gd name="T3" fmla="*/ 1 h 32"/>
              <a:gd name="T4" fmla="*/ 22 w 31"/>
              <a:gd name="T5" fmla="*/ 2 h 32"/>
              <a:gd name="T6" fmla="*/ 30 w 31"/>
              <a:gd name="T7" fmla="*/ 10 h 32"/>
              <a:gd name="T8" fmla="*/ 29 w 31"/>
              <a:gd name="T9" fmla="*/ 22 h 32"/>
              <a:gd name="T10" fmla="*/ 20 w 31"/>
              <a:gd name="T11" fmla="*/ 30 h 32"/>
              <a:gd name="T12" fmla="*/ 1 w 31"/>
              <a:gd name="T13" fmla="*/ 19 h 32"/>
            </a:gdLst>
            <a:ahLst/>
            <a:cxnLst>
              <a:cxn ang="0">
                <a:pos x="T0" y="T1"/>
              </a:cxn>
              <a:cxn ang="0">
                <a:pos x="T2" y="T3"/>
              </a:cxn>
              <a:cxn ang="0">
                <a:pos x="T4" y="T5"/>
              </a:cxn>
              <a:cxn ang="0">
                <a:pos x="T6" y="T7"/>
              </a:cxn>
              <a:cxn ang="0">
                <a:pos x="T8" y="T9"/>
              </a:cxn>
              <a:cxn ang="0">
                <a:pos x="T10" y="T11"/>
              </a:cxn>
              <a:cxn ang="0">
                <a:pos x="T12" y="T13"/>
              </a:cxn>
            </a:cxnLst>
            <a:rect l="0" t="0" r="r" b="b"/>
            <a:pathLst>
              <a:path w="31" h="32">
                <a:moveTo>
                  <a:pt x="1" y="19"/>
                </a:moveTo>
                <a:cubicBezTo>
                  <a:pt x="0" y="10"/>
                  <a:pt x="5" y="3"/>
                  <a:pt x="12" y="1"/>
                </a:cubicBezTo>
                <a:cubicBezTo>
                  <a:pt x="15" y="0"/>
                  <a:pt x="19" y="0"/>
                  <a:pt x="22" y="2"/>
                </a:cubicBezTo>
                <a:cubicBezTo>
                  <a:pt x="26" y="4"/>
                  <a:pt x="28" y="7"/>
                  <a:pt x="30" y="10"/>
                </a:cubicBezTo>
                <a:cubicBezTo>
                  <a:pt x="31" y="14"/>
                  <a:pt x="31" y="19"/>
                  <a:pt x="29" y="22"/>
                </a:cubicBezTo>
                <a:cubicBezTo>
                  <a:pt x="28" y="25"/>
                  <a:pt x="24" y="28"/>
                  <a:pt x="20" y="30"/>
                </a:cubicBezTo>
                <a:cubicBezTo>
                  <a:pt x="12" y="32"/>
                  <a:pt x="3" y="27"/>
                  <a:pt x="1" y="1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85">
            <a:extLst>
              <a:ext uri="{FF2B5EF4-FFF2-40B4-BE49-F238E27FC236}">
                <a16:creationId xmlns:a16="http://schemas.microsoft.com/office/drawing/2014/main" id="{4996E701-2E73-BC4B-B7E5-4418E8E15C6B}"/>
              </a:ext>
            </a:extLst>
          </p:cNvPr>
          <p:cNvSpPr>
            <a:spLocks/>
          </p:cNvSpPr>
          <p:nvPr/>
        </p:nvSpPr>
        <p:spPr bwMode="auto">
          <a:xfrm>
            <a:off x="5081572" y="6654371"/>
            <a:ext cx="104136" cy="88083"/>
          </a:xfrm>
          <a:custGeom>
            <a:avLst/>
            <a:gdLst>
              <a:gd name="T0" fmla="*/ 1 w 32"/>
              <a:gd name="T1" fmla="*/ 15 h 31"/>
              <a:gd name="T2" fmla="*/ 16 w 32"/>
              <a:gd name="T3" fmla="*/ 1 h 31"/>
              <a:gd name="T4" fmla="*/ 31 w 32"/>
              <a:gd name="T5" fmla="*/ 15 h 31"/>
              <a:gd name="T6" fmla="*/ 16 w 32"/>
              <a:gd name="T7" fmla="*/ 31 h 31"/>
              <a:gd name="T8" fmla="*/ 1 w 32"/>
              <a:gd name="T9" fmla="*/ 15 h 31"/>
            </a:gdLst>
            <a:ahLst/>
            <a:cxnLst>
              <a:cxn ang="0">
                <a:pos x="T0" y="T1"/>
              </a:cxn>
              <a:cxn ang="0">
                <a:pos x="T2" y="T3"/>
              </a:cxn>
              <a:cxn ang="0">
                <a:pos x="T4" y="T5"/>
              </a:cxn>
              <a:cxn ang="0">
                <a:pos x="T6" y="T7"/>
              </a:cxn>
              <a:cxn ang="0">
                <a:pos x="T8" y="T9"/>
              </a:cxn>
            </a:cxnLst>
            <a:rect l="0" t="0" r="r" b="b"/>
            <a:pathLst>
              <a:path w="32" h="31">
                <a:moveTo>
                  <a:pt x="1" y="15"/>
                </a:moveTo>
                <a:cubicBezTo>
                  <a:pt x="2" y="7"/>
                  <a:pt x="9" y="0"/>
                  <a:pt x="16" y="1"/>
                </a:cubicBezTo>
                <a:cubicBezTo>
                  <a:pt x="23" y="0"/>
                  <a:pt x="30" y="7"/>
                  <a:pt x="31" y="15"/>
                </a:cubicBezTo>
                <a:cubicBezTo>
                  <a:pt x="32" y="23"/>
                  <a:pt x="25" y="30"/>
                  <a:pt x="16" y="31"/>
                </a:cubicBezTo>
                <a:cubicBezTo>
                  <a:pt x="7" y="30"/>
                  <a:pt x="0" y="23"/>
                  <a:pt x="1" y="1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86">
            <a:extLst>
              <a:ext uri="{FF2B5EF4-FFF2-40B4-BE49-F238E27FC236}">
                <a16:creationId xmlns:a16="http://schemas.microsoft.com/office/drawing/2014/main" id="{97126741-0A03-4B40-8E8C-48F71164A835}"/>
              </a:ext>
            </a:extLst>
          </p:cNvPr>
          <p:cNvSpPr>
            <a:spLocks/>
          </p:cNvSpPr>
          <p:nvPr/>
        </p:nvSpPr>
        <p:spPr bwMode="auto">
          <a:xfrm>
            <a:off x="4943243" y="6636754"/>
            <a:ext cx="99473" cy="90794"/>
          </a:xfrm>
          <a:custGeom>
            <a:avLst/>
            <a:gdLst>
              <a:gd name="T0" fmla="*/ 1 w 31"/>
              <a:gd name="T1" fmla="*/ 10 h 32"/>
              <a:gd name="T2" fmla="*/ 9 w 31"/>
              <a:gd name="T3" fmla="*/ 2 h 32"/>
              <a:gd name="T4" fmla="*/ 19 w 31"/>
              <a:gd name="T5" fmla="*/ 1 h 32"/>
              <a:gd name="T6" fmla="*/ 30 w 31"/>
              <a:gd name="T7" fmla="*/ 19 h 32"/>
              <a:gd name="T8" fmla="*/ 11 w 31"/>
              <a:gd name="T9" fmla="*/ 30 h 32"/>
              <a:gd name="T10" fmla="*/ 2 w 31"/>
              <a:gd name="T11" fmla="*/ 22 h 32"/>
              <a:gd name="T12" fmla="*/ 1 w 31"/>
              <a:gd name="T13" fmla="*/ 10 h 32"/>
            </a:gdLst>
            <a:ahLst/>
            <a:cxnLst>
              <a:cxn ang="0">
                <a:pos x="T0" y="T1"/>
              </a:cxn>
              <a:cxn ang="0">
                <a:pos x="T2" y="T3"/>
              </a:cxn>
              <a:cxn ang="0">
                <a:pos x="T4" y="T5"/>
              </a:cxn>
              <a:cxn ang="0">
                <a:pos x="T6" y="T7"/>
              </a:cxn>
              <a:cxn ang="0">
                <a:pos x="T8" y="T9"/>
              </a:cxn>
              <a:cxn ang="0">
                <a:pos x="T10" y="T11"/>
              </a:cxn>
              <a:cxn ang="0">
                <a:pos x="T12" y="T13"/>
              </a:cxn>
            </a:cxnLst>
            <a:rect l="0" t="0" r="r" b="b"/>
            <a:pathLst>
              <a:path w="31" h="32">
                <a:moveTo>
                  <a:pt x="1" y="10"/>
                </a:moveTo>
                <a:cubicBezTo>
                  <a:pt x="3" y="7"/>
                  <a:pt x="5" y="4"/>
                  <a:pt x="9" y="2"/>
                </a:cubicBezTo>
                <a:cubicBezTo>
                  <a:pt x="12" y="0"/>
                  <a:pt x="16" y="0"/>
                  <a:pt x="19" y="1"/>
                </a:cubicBezTo>
                <a:cubicBezTo>
                  <a:pt x="26" y="3"/>
                  <a:pt x="31" y="10"/>
                  <a:pt x="30" y="19"/>
                </a:cubicBezTo>
                <a:cubicBezTo>
                  <a:pt x="28" y="27"/>
                  <a:pt x="19" y="32"/>
                  <a:pt x="11" y="30"/>
                </a:cubicBezTo>
                <a:cubicBezTo>
                  <a:pt x="7" y="28"/>
                  <a:pt x="3" y="25"/>
                  <a:pt x="2" y="22"/>
                </a:cubicBezTo>
                <a:cubicBezTo>
                  <a:pt x="0" y="19"/>
                  <a:pt x="0" y="14"/>
                  <a:pt x="1" y="1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87">
            <a:extLst>
              <a:ext uri="{FF2B5EF4-FFF2-40B4-BE49-F238E27FC236}">
                <a16:creationId xmlns:a16="http://schemas.microsoft.com/office/drawing/2014/main" id="{E6B97C74-28EF-784C-AEC9-D72506476B24}"/>
              </a:ext>
            </a:extLst>
          </p:cNvPr>
          <p:cNvSpPr>
            <a:spLocks/>
          </p:cNvSpPr>
          <p:nvPr/>
        </p:nvSpPr>
        <p:spPr bwMode="auto">
          <a:xfrm>
            <a:off x="4803360" y="6582549"/>
            <a:ext cx="110353" cy="96214"/>
          </a:xfrm>
          <a:custGeom>
            <a:avLst/>
            <a:gdLst>
              <a:gd name="T0" fmla="*/ 4 w 34"/>
              <a:gd name="T1" fmla="*/ 9 h 34"/>
              <a:gd name="T2" fmla="*/ 24 w 34"/>
              <a:gd name="T3" fmla="*/ 4 h 34"/>
              <a:gd name="T4" fmla="*/ 30 w 34"/>
              <a:gd name="T5" fmla="*/ 24 h 34"/>
              <a:gd name="T6" fmla="*/ 10 w 34"/>
              <a:gd name="T7" fmla="*/ 30 h 34"/>
              <a:gd name="T8" fmla="*/ 4 w 34"/>
              <a:gd name="T9" fmla="*/ 9 h 34"/>
            </a:gdLst>
            <a:ahLst/>
            <a:cxnLst>
              <a:cxn ang="0">
                <a:pos x="T0" y="T1"/>
              </a:cxn>
              <a:cxn ang="0">
                <a:pos x="T2" y="T3"/>
              </a:cxn>
              <a:cxn ang="0">
                <a:pos x="T4" y="T5"/>
              </a:cxn>
              <a:cxn ang="0">
                <a:pos x="T6" y="T7"/>
              </a:cxn>
              <a:cxn ang="0">
                <a:pos x="T8" y="T9"/>
              </a:cxn>
            </a:cxnLst>
            <a:rect l="0" t="0" r="r" b="b"/>
            <a:pathLst>
              <a:path w="34" h="34">
                <a:moveTo>
                  <a:pt x="4" y="9"/>
                </a:moveTo>
                <a:cubicBezTo>
                  <a:pt x="9" y="2"/>
                  <a:pt x="18" y="0"/>
                  <a:pt x="24" y="4"/>
                </a:cubicBezTo>
                <a:cubicBezTo>
                  <a:pt x="31" y="7"/>
                  <a:pt x="34" y="16"/>
                  <a:pt x="30" y="24"/>
                </a:cubicBezTo>
                <a:cubicBezTo>
                  <a:pt x="27" y="31"/>
                  <a:pt x="18" y="34"/>
                  <a:pt x="10" y="30"/>
                </a:cubicBezTo>
                <a:cubicBezTo>
                  <a:pt x="2" y="26"/>
                  <a:pt x="0" y="16"/>
                  <a:pt x="4" y="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88">
            <a:extLst>
              <a:ext uri="{FF2B5EF4-FFF2-40B4-BE49-F238E27FC236}">
                <a16:creationId xmlns:a16="http://schemas.microsoft.com/office/drawing/2014/main" id="{D05690F2-8615-2A42-AC7D-92AAF17F974A}"/>
              </a:ext>
            </a:extLst>
          </p:cNvPr>
          <p:cNvSpPr>
            <a:spLocks/>
          </p:cNvSpPr>
          <p:nvPr/>
        </p:nvSpPr>
        <p:spPr bwMode="auto">
          <a:xfrm>
            <a:off x="4683681" y="6514793"/>
            <a:ext cx="110353" cy="96214"/>
          </a:xfrm>
          <a:custGeom>
            <a:avLst/>
            <a:gdLst>
              <a:gd name="T0" fmla="*/ 6 w 34"/>
              <a:gd name="T1" fmla="*/ 7 h 34"/>
              <a:gd name="T2" fmla="*/ 26 w 34"/>
              <a:gd name="T3" fmla="*/ 5 h 34"/>
              <a:gd name="T4" fmla="*/ 29 w 34"/>
              <a:gd name="T5" fmla="*/ 25 h 34"/>
              <a:gd name="T6" fmla="*/ 8 w 34"/>
              <a:gd name="T7" fmla="*/ 28 h 34"/>
              <a:gd name="T8" fmla="*/ 6 w 34"/>
              <a:gd name="T9" fmla="*/ 7 h 34"/>
            </a:gdLst>
            <a:ahLst/>
            <a:cxnLst>
              <a:cxn ang="0">
                <a:pos x="T0" y="T1"/>
              </a:cxn>
              <a:cxn ang="0">
                <a:pos x="T2" y="T3"/>
              </a:cxn>
              <a:cxn ang="0">
                <a:pos x="T4" y="T5"/>
              </a:cxn>
              <a:cxn ang="0">
                <a:pos x="T6" y="T7"/>
              </a:cxn>
              <a:cxn ang="0">
                <a:pos x="T8" y="T9"/>
              </a:cxn>
            </a:cxnLst>
            <a:rect l="0" t="0" r="r" b="b"/>
            <a:pathLst>
              <a:path w="34" h="34">
                <a:moveTo>
                  <a:pt x="6" y="7"/>
                </a:moveTo>
                <a:cubicBezTo>
                  <a:pt x="11" y="1"/>
                  <a:pt x="20" y="0"/>
                  <a:pt x="26" y="5"/>
                </a:cubicBezTo>
                <a:cubicBezTo>
                  <a:pt x="32" y="9"/>
                  <a:pt x="34" y="18"/>
                  <a:pt x="29" y="25"/>
                </a:cubicBezTo>
                <a:cubicBezTo>
                  <a:pt x="24" y="32"/>
                  <a:pt x="15" y="34"/>
                  <a:pt x="8" y="28"/>
                </a:cubicBezTo>
                <a:cubicBezTo>
                  <a:pt x="1" y="23"/>
                  <a:pt x="0" y="13"/>
                  <a:pt x="6" y="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89">
            <a:extLst>
              <a:ext uri="{FF2B5EF4-FFF2-40B4-BE49-F238E27FC236}">
                <a16:creationId xmlns:a16="http://schemas.microsoft.com/office/drawing/2014/main" id="{C0ADDA7B-1022-754D-A7AB-9127FA782895}"/>
              </a:ext>
            </a:extLst>
          </p:cNvPr>
          <p:cNvSpPr>
            <a:spLocks/>
          </p:cNvSpPr>
          <p:nvPr/>
        </p:nvSpPr>
        <p:spPr bwMode="auto">
          <a:xfrm>
            <a:off x="4577991" y="6432131"/>
            <a:ext cx="105690" cy="93504"/>
          </a:xfrm>
          <a:custGeom>
            <a:avLst/>
            <a:gdLst>
              <a:gd name="T0" fmla="*/ 6 w 33"/>
              <a:gd name="T1" fmla="*/ 5 h 33"/>
              <a:gd name="T2" fmla="*/ 27 w 33"/>
              <a:gd name="T3" fmla="*/ 5 h 33"/>
              <a:gd name="T4" fmla="*/ 27 w 33"/>
              <a:gd name="T5" fmla="*/ 26 h 33"/>
              <a:gd name="T6" fmla="*/ 6 w 33"/>
              <a:gd name="T7" fmla="*/ 27 h 33"/>
              <a:gd name="T8" fmla="*/ 6 w 33"/>
              <a:gd name="T9" fmla="*/ 5 h 33"/>
            </a:gdLst>
            <a:ahLst/>
            <a:cxnLst>
              <a:cxn ang="0">
                <a:pos x="T0" y="T1"/>
              </a:cxn>
              <a:cxn ang="0">
                <a:pos x="T2" y="T3"/>
              </a:cxn>
              <a:cxn ang="0">
                <a:pos x="T4" y="T5"/>
              </a:cxn>
              <a:cxn ang="0">
                <a:pos x="T6" y="T7"/>
              </a:cxn>
              <a:cxn ang="0">
                <a:pos x="T8" y="T9"/>
              </a:cxn>
            </a:cxnLst>
            <a:rect l="0" t="0" r="r" b="b"/>
            <a:pathLst>
              <a:path w="33" h="33">
                <a:moveTo>
                  <a:pt x="6" y="5"/>
                </a:moveTo>
                <a:cubicBezTo>
                  <a:pt x="12" y="0"/>
                  <a:pt x="22" y="0"/>
                  <a:pt x="27" y="5"/>
                </a:cubicBezTo>
                <a:cubicBezTo>
                  <a:pt x="33" y="11"/>
                  <a:pt x="33" y="20"/>
                  <a:pt x="27" y="26"/>
                </a:cubicBezTo>
                <a:cubicBezTo>
                  <a:pt x="22" y="32"/>
                  <a:pt x="12" y="33"/>
                  <a:pt x="6" y="27"/>
                </a:cubicBezTo>
                <a:cubicBezTo>
                  <a:pt x="0" y="21"/>
                  <a:pt x="0" y="11"/>
                  <a:pt x="6" y="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90">
            <a:extLst>
              <a:ext uri="{FF2B5EF4-FFF2-40B4-BE49-F238E27FC236}">
                <a16:creationId xmlns:a16="http://schemas.microsoft.com/office/drawing/2014/main" id="{D51572C8-96DB-2C4B-B639-FFA31E041CED}"/>
              </a:ext>
            </a:extLst>
          </p:cNvPr>
          <p:cNvSpPr>
            <a:spLocks/>
          </p:cNvSpPr>
          <p:nvPr/>
        </p:nvSpPr>
        <p:spPr bwMode="auto">
          <a:xfrm>
            <a:off x="4577991" y="6255966"/>
            <a:ext cx="105690" cy="93504"/>
          </a:xfrm>
          <a:custGeom>
            <a:avLst/>
            <a:gdLst>
              <a:gd name="T0" fmla="*/ 27 w 33"/>
              <a:gd name="T1" fmla="*/ 7 h 33"/>
              <a:gd name="T2" fmla="*/ 27 w 33"/>
              <a:gd name="T3" fmla="*/ 28 h 33"/>
              <a:gd name="T4" fmla="*/ 6 w 33"/>
              <a:gd name="T5" fmla="*/ 28 h 33"/>
              <a:gd name="T6" fmla="*/ 6 w 33"/>
              <a:gd name="T7" fmla="*/ 6 h 33"/>
              <a:gd name="T8" fmla="*/ 27 w 33"/>
              <a:gd name="T9" fmla="*/ 7 h 33"/>
            </a:gdLst>
            <a:ahLst/>
            <a:cxnLst>
              <a:cxn ang="0">
                <a:pos x="T0" y="T1"/>
              </a:cxn>
              <a:cxn ang="0">
                <a:pos x="T2" y="T3"/>
              </a:cxn>
              <a:cxn ang="0">
                <a:pos x="T4" y="T5"/>
              </a:cxn>
              <a:cxn ang="0">
                <a:pos x="T6" y="T7"/>
              </a:cxn>
              <a:cxn ang="0">
                <a:pos x="T8" y="T9"/>
              </a:cxn>
            </a:cxnLst>
            <a:rect l="0" t="0" r="r" b="b"/>
            <a:pathLst>
              <a:path w="33" h="33">
                <a:moveTo>
                  <a:pt x="27" y="7"/>
                </a:moveTo>
                <a:cubicBezTo>
                  <a:pt x="33" y="13"/>
                  <a:pt x="33" y="22"/>
                  <a:pt x="27" y="28"/>
                </a:cubicBezTo>
                <a:cubicBezTo>
                  <a:pt x="22" y="33"/>
                  <a:pt x="12" y="33"/>
                  <a:pt x="6" y="28"/>
                </a:cubicBezTo>
                <a:cubicBezTo>
                  <a:pt x="0" y="22"/>
                  <a:pt x="0" y="12"/>
                  <a:pt x="6" y="6"/>
                </a:cubicBezTo>
                <a:cubicBezTo>
                  <a:pt x="12" y="0"/>
                  <a:pt x="22" y="1"/>
                  <a:pt x="27" y="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91">
            <a:extLst>
              <a:ext uri="{FF2B5EF4-FFF2-40B4-BE49-F238E27FC236}">
                <a16:creationId xmlns:a16="http://schemas.microsoft.com/office/drawing/2014/main" id="{39DE6480-E94C-EA4B-83B1-13663CF465CC}"/>
              </a:ext>
            </a:extLst>
          </p:cNvPr>
          <p:cNvSpPr>
            <a:spLocks/>
          </p:cNvSpPr>
          <p:nvPr/>
        </p:nvSpPr>
        <p:spPr bwMode="auto">
          <a:xfrm>
            <a:off x="4683681" y="6170593"/>
            <a:ext cx="110353" cy="97569"/>
          </a:xfrm>
          <a:custGeom>
            <a:avLst/>
            <a:gdLst>
              <a:gd name="T0" fmla="*/ 29 w 34"/>
              <a:gd name="T1" fmla="*/ 9 h 34"/>
              <a:gd name="T2" fmla="*/ 26 w 34"/>
              <a:gd name="T3" fmla="*/ 30 h 34"/>
              <a:gd name="T4" fmla="*/ 6 w 34"/>
              <a:gd name="T5" fmla="*/ 27 h 34"/>
              <a:gd name="T6" fmla="*/ 8 w 34"/>
              <a:gd name="T7" fmla="*/ 6 h 34"/>
              <a:gd name="T8" fmla="*/ 29 w 34"/>
              <a:gd name="T9" fmla="*/ 9 h 34"/>
            </a:gdLst>
            <a:ahLst/>
            <a:cxnLst>
              <a:cxn ang="0">
                <a:pos x="T0" y="T1"/>
              </a:cxn>
              <a:cxn ang="0">
                <a:pos x="T2" y="T3"/>
              </a:cxn>
              <a:cxn ang="0">
                <a:pos x="T4" y="T5"/>
              </a:cxn>
              <a:cxn ang="0">
                <a:pos x="T6" y="T7"/>
              </a:cxn>
              <a:cxn ang="0">
                <a:pos x="T8" y="T9"/>
              </a:cxn>
            </a:cxnLst>
            <a:rect l="0" t="0" r="r" b="b"/>
            <a:pathLst>
              <a:path w="34" h="34">
                <a:moveTo>
                  <a:pt x="29" y="9"/>
                </a:moveTo>
                <a:cubicBezTo>
                  <a:pt x="34" y="16"/>
                  <a:pt x="32" y="25"/>
                  <a:pt x="26" y="30"/>
                </a:cubicBezTo>
                <a:cubicBezTo>
                  <a:pt x="20" y="34"/>
                  <a:pt x="11" y="33"/>
                  <a:pt x="6" y="27"/>
                </a:cubicBezTo>
                <a:cubicBezTo>
                  <a:pt x="0" y="21"/>
                  <a:pt x="1" y="11"/>
                  <a:pt x="8" y="6"/>
                </a:cubicBezTo>
                <a:cubicBezTo>
                  <a:pt x="15" y="0"/>
                  <a:pt x="24" y="2"/>
                  <a:pt x="29" y="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92">
            <a:extLst>
              <a:ext uri="{FF2B5EF4-FFF2-40B4-BE49-F238E27FC236}">
                <a16:creationId xmlns:a16="http://schemas.microsoft.com/office/drawing/2014/main" id="{C7D86A07-20C8-C047-962F-539C4F2289F2}"/>
              </a:ext>
            </a:extLst>
          </p:cNvPr>
          <p:cNvSpPr>
            <a:spLocks/>
          </p:cNvSpPr>
          <p:nvPr/>
        </p:nvSpPr>
        <p:spPr bwMode="auto">
          <a:xfrm>
            <a:off x="4803360" y="6102837"/>
            <a:ext cx="110353" cy="96214"/>
          </a:xfrm>
          <a:custGeom>
            <a:avLst/>
            <a:gdLst>
              <a:gd name="T0" fmla="*/ 30 w 34"/>
              <a:gd name="T1" fmla="*/ 10 h 34"/>
              <a:gd name="T2" fmla="*/ 24 w 34"/>
              <a:gd name="T3" fmla="*/ 30 h 34"/>
              <a:gd name="T4" fmla="*/ 4 w 34"/>
              <a:gd name="T5" fmla="*/ 25 h 34"/>
              <a:gd name="T6" fmla="*/ 10 w 34"/>
              <a:gd name="T7" fmla="*/ 4 h 34"/>
              <a:gd name="T8" fmla="*/ 30 w 34"/>
              <a:gd name="T9" fmla="*/ 10 h 34"/>
            </a:gdLst>
            <a:ahLst/>
            <a:cxnLst>
              <a:cxn ang="0">
                <a:pos x="T0" y="T1"/>
              </a:cxn>
              <a:cxn ang="0">
                <a:pos x="T2" y="T3"/>
              </a:cxn>
              <a:cxn ang="0">
                <a:pos x="T4" y="T5"/>
              </a:cxn>
              <a:cxn ang="0">
                <a:pos x="T6" y="T7"/>
              </a:cxn>
              <a:cxn ang="0">
                <a:pos x="T8" y="T9"/>
              </a:cxn>
            </a:cxnLst>
            <a:rect l="0" t="0" r="r" b="b"/>
            <a:pathLst>
              <a:path w="34" h="34">
                <a:moveTo>
                  <a:pt x="30" y="10"/>
                </a:moveTo>
                <a:cubicBezTo>
                  <a:pt x="34" y="18"/>
                  <a:pt x="31" y="27"/>
                  <a:pt x="24" y="30"/>
                </a:cubicBezTo>
                <a:cubicBezTo>
                  <a:pt x="18" y="34"/>
                  <a:pt x="9" y="32"/>
                  <a:pt x="4" y="25"/>
                </a:cubicBezTo>
                <a:cubicBezTo>
                  <a:pt x="0" y="18"/>
                  <a:pt x="2" y="8"/>
                  <a:pt x="10" y="4"/>
                </a:cubicBezTo>
                <a:cubicBezTo>
                  <a:pt x="18" y="0"/>
                  <a:pt x="27" y="3"/>
                  <a:pt x="30" y="1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93">
            <a:extLst>
              <a:ext uri="{FF2B5EF4-FFF2-40B4-BE49-F238E27FC236}">
                <a16:creationId xmlns:a16="http://schemas.microsoft.com/office/drawing/2014/main" id="{48BDB399-F781-C84C-903E-4ED36BE08921}"/>
              </a:ext>
            </a:extLst>
          </p:cNvPr>
          <p:cNvSpPr>
            <a:spLocks/>
          </p:cNvSpPr>
          <p:nvPr/>
        </p:nvSpPr>
        <p:spPr bwMode="auto">
          <a:xfrm>
            <a:off x="4943243" y="6054052"/>
            <a:ext cx="99473" cy="94858"/>
          </a:xfrm>
          <a:custGeom>
            <a:avLst/>
            <a:gdLst>
              <a:gd name="T0" fmla="*/ 30 w 31"/>
              <a:gd name="T1" fmla="*/ 14 h 33"/>
              <a:gd name="T2" fmla="*/ 19 w 31"/>
              <a:gd name="T3" fmla="*/ 31 h 33"/>
              <a:gd name="T4" fmla="*/ 9 w 31"/>
              <a:gd name="T5" fmla="*/ 30 h 33"/>
              <a:gd name="T6" fmla="*/ 1 w 31"/>
              <a:gd name="T7" fmla="*/ 22 h 33"/>
              <a:gd name="T8" fmla="*/ 2 w 31"/>
              <a:gd name="T9" fmla="*/ 10 h 33"/>
              <a:gd name="T10" fmla="*/ 11 w 31"/>
              <a:gd name="T11" fmla="*/ 3 h 33"/>
              <a:gd name="T12" fmla="*/ 30 w 31"/>
              <a:gd name="T13" fmla="*/ 14 h 33"/>
            </a:gdLst>
            <a:ahLst/>
            <a:cxnLst>
              <a:cxn ang="0">
                <a:pos x="T0" y="T1"/>
              </a:cxn>
              <a:cxn ang="0">
                <a:pos x="T2" y="T3"/>
              </a:cxn>
              <a:cxn ang="0">
                <a:pos x="T4" y="T5"/>
              </a:cxn>
              <a:cxn ang="0">
                <a:pos x="T6" y="T7"/>
              </a:cxn>
              <a:cxn ang="0">
                <a:pos x="T8" y="T9"/>
              </a:cxn>
              <a:cxn ang="0">
                <a:pos x="T10" y="T11"/>
              </a:cxn>
              <a:cxn ang="0">
                <a:pos x="T12" y="T13"/>
              </a:cxn>
            </a:cxnLst>
            <a:rect l="0" t="0" r="r" b="b"/>
            <a:pathLst>
              <a:path w="31" h="33">
                <a:moveTo>
                  <a:pt x="30" y="14"/>
                </a:moveTo>
                <a:cubicBezTo>
                  <a:pt x="31" y="22"/>
                  <a:pt x="26" y="29"/>
                  <a:pt x="19" y="31"/>
                </a:cubicBezTo>
                <a:cubicBezTo>
                  <a:pt x="16" y="33"/>
                  <a:pt x="12" y="32"/>
                  <a:pt x="9" y="30"/>
                </a:cubicBezTo>
                <a:cubicBezTo>
                  <a:pt x="5" y="28"/>
                  <a:pt x="3" y="26"/>
                  <a:pt x="1" y="22"/>
                </a:cubicBezTo>
                <a:cubicBezTo>
                  <a:pt x="0" y="18"/>
                  <a:pt x="0" y="14"/>
                  <a:pt x="2" y="10"/>
                </a:cubicBezTo>
                <a:cubicBezTo>
                  <a:pt x="3" y="7"/>
                  <a:pt x="7" y="4"/>
                  <a:pt x="11" y="3"/>
                </a:cubicBezTo>
                <a:cubicBezTo>
                  <a:pt x="19" y="0"/>
                  <a:pt x="28" y="5"/>
                  <a:pt x="30" y="1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94">
            <a:extLst>
              <a:ext uri="{FF2B5EF4-FFF2-40B4-BE49-F238E27FC236}">
                <a16:creationId xmlns:a16="http://schemas.microsoft.com/office/drawing/2014/main" id="{8857774A-F627-674D-99DD-AA68431E9A2F}"/>
              </a:ext>
            </a:extLst>
          </p:cNvPr>
          <p:cNvSpPr>
            <a:spLocks/>
          </p:cNvSpPr>
          <p:nvPr/>
        </p:nvSpPr>
        <p:spPr bwMode="auto">
          <a:xfrm>
            <a:off x="5081572" y="6040501"/>
            <a:ext cx="104136" cy="88083"/>
          </a:xfrm>
          <a:custGeom>
            <a:avLst/>
            <a:gdLst>
              <a:gd name="T0" fmla="*/ 31 w 32"/>
              <a:gd name="T1" fmla="*/ 16 h 31"/>
              <a:gd name="T2" fmla="*/ 16 w 32"/>
              <a:gd name="T3" fmla="*/ 30 h 31"/>
              <a:gd name="T4" fmla="*/ 1 w 32"/>
              <a:gd name="T5" fmla="*/ 16 h 31"/>
              <a:gd name="T6" fmla="*/ 16 w 32"/>
              <a:gd name="T7" fmla="*/ 0 h 31"/>
              <a:gd name="T8" fmla="*/ 31 w 32"/>
              <a:gd name="T9" fmla="*/ 16 h 31"/>
            </a:gdLst>
            <a:ahLst/>
            <a:cxnLst>
              <a:cxn ang="0">
                <a:pos x="T0" y="T1"/>
              </a:cxn>
              <a:cxn ang="0">
                <a:pos x="T2" y="T3"/>
              </a:cxn>
              <a:cxn ang="0">
                <a:pos x="T4" y="T5"/>
              </a:cxn>
              <a:cxn ang="0">
                <a:pos x="T6" y="T7"/>
              </a:cxn>
              <a:cxn ang="0">
                <a:pos x="T8" y="T9"/>
              </a:cxn>
            </a:cxnLst>
            <a:rect l="0" t="0" r="r" b="b"/>
            <a:pathLst>
              <a:path w="32" h="31">
                <a:moveTo>
                  <a:pt x="31" y="16"/>
                </a:moveTo>
                <a:cubicBezTo>
                  <a:pt x="30" y="24"/>
                  <a:pt x="23" y="31"/>
                  <a:pt x="16" y="30"/>
                </a:cubicBezTo>
                <a:cubicBezTo>
                  <a:pt x="9" y="31"/>
                  <a:pt x="2" y="24"/>
                  <a:pt x="1" y="16"/>
                </a:cubicBezTo>
                <a:cubicBezTo>
                  <a:pt x="0" y="8"/>
                  <a:pt x="7" y="1"/>
                  <a:pt x="16" y="0"/>
                </a:cubicBezTo>
                <a:cubicBezTo>
                  <a:pt x="25" y="1"/>
                  <a:pt x="32" y="8"/>
                  <a:pt x="31" y="1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95">
            <a:extLst>
              <a:ext uri="{FF2B5EF4-FFF2-40B4-BE49-F238E27FC236}">
                <a16:creationId xmlns:a16="http://schemas.microsoft.com/office/drawing/2014/main" id="{3C2229D3-B262-B34A-AC5D-7F792F55A228}"/>
              </a:ext>
            </a:extLst>
          </p:cNvPr>
          <p:cNvSpPr>
            <a:spLocks/>
          </p:cNvSpPr>
          <p:nvPr/>
        </p:nvSpPr>
        <p:spPr bwMode="auto">
          <a:xfrm>
            <a:off x="5224564" y="6054052"/>
            <a:ext cx="99473" cy="94858"/>
          </a:xfrm>
          <a:custGeom>
            <a:avLst/>
            <a:gdLst>
              <a:gd name="T0" fmla="*/ 30 w 31"/>
              <a:gd name="T1" fmla="*/ 22 h 33"/>
              <a:gd name="T2" fmla="*/ 22 w 31"/>
              <a:gd name="T3" fmla="*/ 30 h 33"/>
              <a:gd name="T4" fmla="*/ 12 w 31"/>
              <a:gd name="T5" fmla="*/ 31 h 33"/>
              <a:gd name="T6" fmla="*/ 1 w 31"/>
              <a:gd name="T7" fmla="*/ 14 h 33"/>
              <a:gd name="T8" fmla="*/ 20 w 31"/>
              <a:gd name="T9" fmla="*/ 3 h 33"/>
              <a:gd name="T10" fmla="*/ 29 w 31"/>
              <a:gd name="T11" fmla="*/ 10 h 33"/>
              <a:gd name="T12" fmla="*/ 30 w 31"/>
              <a:gd name="T13" fmla="*/ 22 h 33"/>
            </a:gdLst>
            <a:ahLst/>
            <a:cxnLst>
              <a:cxn ang="0">
                <a:pos x="T0" y="T1"/>
              </a:cxn>
              <a:cxn ang="0">
                <a:pos x="T2" y="T3"/>
              </a:cxn>
              <a:cxn ang="0">
                <a:pos x="T4" y="T5"/>
              </a:cxn>
              <a:cxn ang="0">
                <a:pos x="T6" y="T7"/>
              </a:cxn>
              <a:cxn ang="0">
                <a:pos x="T8" y="T9"/>
              </a:cxn>
              <a:cxn ang="0">
                <a:pos x="T10" y="T11"/>
              </a:cxn>
              <a:cxn ang="0">
                <a:pos x="T12" y="T13"/>
              </a:cxn>
            </a:cxnLst>
            <a:rect l="0" t="0" r="r" b="b"/>
            <a:pathLst>
              <a:path w="31" h="33">
                <a:moveTo>
                  <a:pt x="30" y="22"/>
                </a:moveTo>
                <a:cubicBezTo>
                  <a:pt x="28" y="26"/>
                  <a:pt x="26" y="28"/>
                  <a:pt x="22" y="30"/>
                </a:cubicBezTo>
                <a:cubicBezTo>
                  <a:pt x="19" y="32"/>
                  <a:pt x="15" y="33"/>
                  <a:pt x="12" y="31"/>
                </a:cubicBezTo>
                <a:cubicBezTo>
                  <a:pt x="5" y="29"/>
                  <a:pt x="0" y="22"/>
                  <a:pt x="1" y="14"/>
                </a:cubicBezTo>
                <a:cubicBezTo>
                  <a:pt x="3" y="5"/>
                  <a:pt x="12" y="0"/>
                  <a:pt x="20" y="3"/>
                </a:cubicBezTo>
                <a:cubicBezTo>
                  <a:pt x="24" y="4"/>
                  <a:pt x="28" y="7"/>
                  <a:pt x="29" y="10"/>
                </a:cubicBezTo>
                <a:cubicBezTo>
                  <a:pt x="31" y="14"/>
                  <a:pt x="31" y="18"/>
                  <a:pt x="30" y="2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96">
            <a:extLst>
              <a:ext uri="{FF2B5EF4-FFF2-40B4-BE49-F238E27FC236}">
                <a16:creationId xmlns:a16="http://schemas.microsoft.com/office/drawing/2014/main" id="{765C630B-0A5C-1A40-9712-2F48A7420C61}"/>
              </a:ext>
            </a:extLst>
          </p:cNvPr>
          <p:cNvSpPr>
            <a:spLocks/>
          </p:cNvSpPr>
          <p:nvPr/>
        </p:nvSpPr>
        <p:spPr bwMode="auto">
          <a:xfrm>
            <a:off x="5353569" y="6102837"/>
            <a:ext cx="108798" cy="96214"/>
          </a:xfrm>
          <a:custGeom>
            <a:avLst/>
            <a:gdLst>
              <a:gd name="T0" fmla="*/ 30 w 34"/>
              <a:gd name="T1" fmla="*/ 25 h 34"/>
              <a:gd name="T2" fmla="*/ 10 w 34"/>
              <a:gd name="T3" fmla="*/ 30 h 34"/>
              <a:gd name="T4" fmla="*/ 4 w 34"/>
              <a:gd name="T5" fmla="*/ 10 h 34"/>
              <a:gd name="T6" fmla="*/ 24 w 34"/>
              <a:gd name="T7" fmla="*/ 4 h 34"/>
              <a:gd name="T8" fmla="*/ 30 w 34"/>
              <a:gd name="T9" fmla="*/ 25 h 34"/>
            </a:gdLst>
            <a:ahLst/>
            <a:cxnLst>
              <a:cxn ang="0">
                <a:pos x="T0" y="T1"/>
              </a:cxn>
              <a:cxn ang="0">
                <a:pos x="T2" y="T3"/>
              </a:cxn>
              <a:cxn ang="0">
                <a:pos x="T4" y="T5"/>
              </a:cxn>
              <a:cxn ang="0">
                <a:pos x="T6" y="T7"/>
              </a:cxn>
              <a:cxn ang="0">
                <a:pos x="T8" y="T9"/>
              </a:cxn>
            </a:cxnLst>
            <a:rect l="0" t="0" r="r" b="b"/>
            <a:pathLst>
              <a:path w="34" h="34">
                <a:moveTo>
                  <a:pt x="30" y="25"/>
                </a:moveTo>
                <a:cubicBezTo>
                  <a:pt x="25" y="32"/>
                  <a:pt x="16" y="34"/>
                  <a:pt x="10" y="30"/>
                </a:cubicBezTo>
                <a:cubicBezTo>
                  <a:pt x="3" y="27"/>
                  <a:pt x="0" y="18"/>
                  <a:pt x="4" y="10"/>
                </a:cubicBezTo>
                <a:cubicBezTo>
                  <a:pt x="7" y="3"/>
                  <a:pt x="16" y="0"/>
                  <a:pt x="24" y="4"/>
                </a:cubicBezTo>
                <a:cubicBezTo>
                  <a:pt x="32" y="8"/>
                  <a:pt x="34" y="18"/>
                  <a:pt x="30" y="2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97">
            <a:extLst>
              <a:ext uri="{FF2B5EF4-FFF2-40B4-BE49-F238E27FC236}">
                <a16:creationId xmlns:a16="http://schemas.microsoft.com/office/drawing/2014/main" id="{1C5B5E8B-A140-1A43-94B6-8C2F12BC9DD8}"/>
              </a:ext>
            </a:extLst>
          </p:cNvPr>
          <p:cNvSpPr>
            <a:spLocks/>
          </p:cNvSpPr>
          <p:nvPr/>
        </p:nvSpPr>
        <p:spPr bwMode="auto">
          <a:xfrm>
            <a:off x="5473247" y="6170593"/>
            <a:ext cx="108798" cy="97569"/>
          </a:xfrm>
          <a:custGeom>
            <a:avLst/>
            <a:gdLst>
              <a:gd name="T0" fmla="*/ 28 w 34"/>
              <a:gd name="T1" fmla="*/ 27 h 34"/>
              <a:gd name="T2" fmla="*/ 8 w 34"/>
              <a:gd name="T3" fmla="*/ 30 h 34"/>
              <a:gd name="T4" fmla="*/ 5 w 34"/>
              <a:gd name="T5" fmla="*/ 9 h 34"/>
              <a:gd name="T6" fmla="*/ 26 w 34"/>
              <a:gd name="T7" fmla="*/ 6 h 34"/>
              <a:gd name="T8" fmla="*/ 28 w 34"/>
              <a:gd name="T9" fmla="*/ 27 h 34"/>
            </a:gdLst>
            <a:ahLst/>
            <a:cxnLst>
              <a:cxn ang="0">
                <a:pos x="T0" y="T1"/>
              </a:cxn>
              <a:cxn ang="0">
                <a:pos x="T2" y="T3"/>
              </a:cxn>
              <a:cxn ang="0">
                <a:pos x="T4" y="T5"/>
              </a:cxn>
              <a:cxn ang="0">
                <a:pos x="T6" y="T7"/>
              </a:cxn>
              <a:cxn ang="0">
                <a:pos x="T8" y="T9"/>
              </a:cxn>
            </a:cxnLst>
            <a:rect l="0" t="0" r="r" b="b"/>
            <a:pathLst>
              <a:path w="34" h="34">
                <a:moveTo>
                  <a:pt x="28" y="27"/>
                </a:moveTo>
                <a:cubicBezTo>
                  <a:pt x="23" y="33"/>
                  <a:pt x="14" y="34"/>
                  <a:pt x="8" y="30"/>
                </a:cubicBezTo>
                <a:cubicBezTo>
                  <a:pt x="2" y="25"/>
                  <a:pt x="0" y="16"/>
                  <a:pt x="5" y="9"/>
                </a:cubicBezTo>
                <a:cubicBezTo>
                  <a:pt x="10" y="2"/>
                  <a:pt x="19" y="0"/>
                  <a:pt x="26" y="6"/>
                </a:cubicBezTo>
                <a:cubicBezTo>
                  <a:pt x="33" y="11"/>
                  <a:pt x="34" y="21"/>
                  <a:pt x="28" y="2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98">
            <a:extLst>
              <a:ext uri="{FF2B5EF4-FFF2-40B4-BE49-F238E27FC236}">
                <a16:creationId xmlns:a16="http://schemas.microsoft.com/office/drawing/2014/main" id="{193F973E-4BFF-8246-B4AB-4843F4532FEE}"/>
              </a:ext>
            </a:extLst>
          </p:cNvPr>
          <p:cNvSpPr>
            <a:spLocks/>
          </p:cNvSpPr>
          <p:nvPr/>
        </p:nvSpPr>
        <p:spPr bwMode="auto">
          <a:xfrm>
            <a:off x="5582045" y="6255966"/>
            <a:ext cx="107245" cy="93504"/>
          </a:xfrm>
          <a:custGeom>
            <a:avLst/>
            <a:gdLst>
              <a:gd name="T0" fmla="*/ 27 w 33"/>
              <a:gd name="T1" fmla="*/ 28 h 33"/>
              <a:gd name="T2" fmla="*/ 6 w 33"/>
              <a:gd name="T3" fmla="*/ 28 h 33"/>
              <a:gd name="T4" fmla="*/ 6 w 33"/>
              <a:gd name="T5" fmla="*/ 7 h 33"/>
              <a:gd name="T6" fmla="*/ 27 w 33"/>
              <a:gd name="T7" fmla="*/ 6 h 33"/>
              <a:gd name="T8" fmla="*/ 27 w 33"/>
              <a:gd name="T9" fmla="*/ 28 h 33"/>
            </a:gdLst>
            <a:ahLst/>
            <a:cxnLst>
              <a:cxn ang="0">
                <a:pos x="T0" y="T1"/>
              </a:cxn>
              <a:cxn ang="0">
                <a:pos x="T2" y="T3"/>
              </a:cxn>
              <a:cxn ang="0">
                <a:pos x="T4" y="T5"/>
              </a:cxn>
              <a:cxn ang="0">
                <a:pos x="T6" y="T7"/>
              </a:cxn>
              <a:cxn ang="0">
                <a:pos x="T8" y="T9"/>
              </a:cxn>
            </a:cxnLst>
            <a:rect l="0" t="0" r="r" b="b"/>
            <a:pathLst>
              <a:path w="33" h="33">
                <a:moveTo>
                  <a:pt x="27" y="28"/>
                </a:moveTo>
                <a:cubicBezTo>
                  <a:pt x="21" y="33"/>
                  <a:pt x="11" y="33"/>
                  <a:pt x="6" y="28"/>
                </a:cubicBezTo>
                <a:cubicBezTo>
                  <a:pt x="0" y="22"/>
                  <a:pt x="0" y="13"/>
                  <a:pt x="6" y="7"/>
                </a:cubicBezTo>
                <a:cubicBezTo>
                  <a:pt x="11" y="1"/>
                  <a:pt x="21" y="0"/>
                  <a:pt x="27" y="6"/>
                </a:cubicBezTo>
                <a:cubicBezTo>
                  <a:pt x="33" y="12"/>
                  <a:pt x="33" y="22"/>
                  <a:pt x="27" y="2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17">
            <a:extLst>
              <a:ext uri="{FF2B5EF4-FFF2-40B4-BE49-F238E27FC236}">
                <a16:creationId xmlns:a16="http://schemas.microsoft.com/office/drawing/2014/main" id="{F99FB550-B3AD-AD48-B57C-DBBB8BC1B1F1}"/>
              </a:ext>
            </a:extLst>
          </p:cNvPr>
          <p:cNvSpPr>
            <a:spLocks/>
          </p:cNvSpPr>
          <p:nvPr/>
        </p:nvSpPr>
        <p:spPr bwMode="auto">
          <a:xfrm>
            <a:off x="6771058" y="6426711"/>
            <a:ext cx="107245" cy="93504"/>
          </a:xfrm>
          <a:custGeom>
            <a:avLst/>
            <a:gdLst>
              <a:gd name="T0" fmla="*/ 6 w 33"/>
              <a:gd name="T1" fmla="*/ 27 h 33"/>
              <a:gd name="T2" fmla="*/ 6 w 33"/>
              <a:gd name="T3" fmla="*/ 6 h 33"/>
              <a:gd name="T4" fmla="*/ 27 w 33"/>
              <a:gd name="T5" fmla="*/ 6 h 33"/>
              <a:gd name="T6" fmla="*/ 27 w 33"/>
              <a:gd name="T7" fmla="*/ 27 h 33"/>
              <a:gd name="T8" fmla="*/ 6 w 33"/>
              <a:gd name="T9" fmla="*/ 27 h 33"/>
            </a:gdLst>
            <a:ahLst/>
            <a:cxnLst>
              <a:cxn ang="0">
                <a:pos x="T0" y="T1"/>
              </a:cxn>
              <a:cxn ang="0">
                <a:pos x="T2" y="T3"/>
              </a:cxn>
              <a:cxn ang="0">
                <a:pos x="T4" y="T5"/>
              </a:cxn>
              <a:cxn ang="0">
                <a:pos x="T6" y="T7"/>
              </a:cxn>
              <a:cxn ang="0">
                <a:pos x="T8" y="T9"/>
              </a:cxn>
            </a:cxnLst>
            <a:rect l="0" t="0" r="r" b="b"/>
            <a:pathLst>
              <a:path w="33" h="33">
                <a:moveTo>
                  <a:pt x="6" y="27"/>
                </a:moveTo>
                <a:cubicBezTo>
                  <a:pt x="0" y="20"/>
                  <a:pt x="0" y="11"/>
                  <a:pt x="6" y="6"/>
                </a:cubicBezTo>
                <a:cubicBezTo>
                  <a:pt x="12" y="0"/>
                  <a:pt x="21" y="0"/>
                  <a:pt x="27" y="6"/>
                </a:cubicBezTo>
                <a:cubicBezTo>
                  <a:pt x="33" y="11"/>
                  <a:pt x="33" y="21"/>
                  <a:pt x="27" y="27"/>
                </a:cubicBezTo>
                <a:cubicBezTo>
                  <a:pt x="21" y="33"/>
                  <a:pt x="11" y="33"/>
                  <a:pt x="6" y="2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18">
            <a:extLst>
              <a:ext uri="{FF2B5EF4-FFF2-40B4-BE49-F238E27FC236}">
                <a16:creationId xmlns:a16="http://schemas.microsoft.com/office/drawing/2014/main" id="{84090A52-07B9-9448-99A6-B94FED2AFB81}"/>
              </a:ext>
            </a:extLst>
          </p:cNvPr>
          <p:cNvSpPr>
            <a:spLocks/>
          </p:cNvSpPr>
          <p:nvPr/>
        </p:nvSpPr>
        <p:spPr bwMode="auto">
          <a:xfrm>
            <a:off x="6662260" y="6509373"/>
            <a:ext cx="108798" cy="96214"/>
          </a:xfrm>
          <a:custGeom>
            <a:avLst/>
            <a:gdLst>
              <a:gd name="T0" fmla="*/ 5 w 34"/>
              <a:gd name="T1" fmla="*/ 26 h 34"/>
              <a:gd name="T2" fmla="*/ 8 w 34"/>
              <a:gd name="T3" fmla="*/ 5 h 34"/>
              <a:gd name="T4" fmla="*/ 29 w 34"/>
              <a:gd name="T5" fmla="*/ 7 h 34"/>
              <a:gd name="T6" fmla="*/ 26 w 34"/>
              <a:gd name="T7" fmla="*/ 29 h 34"/>
              <a:gd name="T8" fmla="*/ 5 w 34"/>
              <a:gd name="T9" fmla="*/ 26 h 34"/>
            </a:gdLst>
            <a:ahLst/>
            <a:cxnLst>
              <a:cxn ang="0">
                <a:pos x="T0" y="T1"/>
              </a:cxn>
              <a:cxn ang="0">
                <a:pos x="T2" y="T3"/>
              </a:cxn>
              <a:cxn ang="0">
                <a:pos x="T4" y="T5"/>
              </a:cxn>
              <a:cxn ang="0">
                <a:pos x="T6" y="T7"/>
              </a:cxn>
              <a:cxn ang="0">
                <a:pos x="T8" y="T9"/>
              </a:cxn>
            </a:cxnLst>
            <a:rect l="0" t="0" r="r" b="b"/>
            <a:pathLst>
              <a:path w="34" h="34">
                <a:moveTo>
                  <a:pt x="5" y="26"/>
                </a:moveTo>
                <a:cubicBezTo>
                  <a:pt x="0" y="19"/>
                  <a:pt x="2" y="10"/>
                  <a:pt x="8" y="5"/>
                </a:cubicBezTo>
                <a:cubicBezTo>
                  <a:pt x="14" y="0"/>
                  <a:pt x="23" y="1"/>
                  <a:pt x="29" y="7"/>
                </a:cubicBezTo>
                <a:cubicBezTo>
                  <a:pt x="34" y="14"/>
                  <a:pt x="33" y="23"/>
                  <a:pt x="26" y="29"/>
                </a:cubicBezTo>
                <a:cubicBezTo>
                  <a:pt x="20" y="34"/>
                  <a:pt x="10" y="32"/>
                  <a:pt x="5" y="2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19">
            <a:extLst>
              <a:ext uri="{FF2B5EF4-FFF2-40B4-BE49-F238E27FC236}">
                <a16:creationId xmlns:a16="http://schemas.microsoft.com/office/drawing/2014/main" id="{CB668510-DC78-5343-B9DF-67842956059C}"/>
              </a:ext>
            </a:extLst>
          </p:cNvPr>
          <p:cNvSpPr>
            <a:spLocks/>
          </p:cNvSpPr>
          <p:nvPr/>
        </p:nvSpPr>
        <p:spPr bwMode="auto">
          <a:xfrm>
            <a:off x="6542581" y="6577129"/>
            <a:ext cx="108798" cy="96214"/>
          </a:xfrm>
          <a:custGeom>
            <a:avLst/>
            <a:gdLst>
              <a:gd name="T0" fmla="*/ 4 w 34"/>
              <a:gd name="T1" fmla="*/ 24 h 34"/>
              <a:gd name="T2" fmla="*/ 10 w 34"/>
              <a:gd name="T3" fmla="*/ 4 h 34"/>
              <a:gd name="T4" fmla="*/ 30 w 34"/>
              <a:gd name="T5" fmla="*/ 10 h 34"/>
              <a:gd name="T6" fmla="*/ 24 w 34"/>
              <a:gd name="T7" fmla="*/ 30 h 34"/>
              <a:gd name="T8" fmla="*/ 4 w 34"/>
              <a:gd name="T9" fmla="*/ 24 h 34"/>
            </a:gdLst>
            <a:ahLst/>
            <a:cxnLst>
              <a:cxn ang="0">
                <a:pos x="T0" y="T1"/>
              </a:cxn>
              <a:cxn ang="0">
                <a:pos x="T2" y="T3"/>
              </a:cxn>
              <a:cxn ang="0">
                <a:pos x="T4" y="T5"/>
              </a:cxn>
              <a:cxn ang="0">
                <a:pos x="T6" y="T7"/>
              </a:cxn>
              <a:cxn ang="0">
                <a:pos x="T8" y="T9"/>
              </a:cxn>
            </a:cxnLst>
            <a:rect l="0" t="0" r="r" b="b"/>
            <a:pathLst>
              <a:path w="34" h="34">
                <a:moveTo>
                  <a:pt x="4" y="24"/>
                </a:moveTo>
                <a:cubicBezTo>
                  <a:pt x="0" y="16"/>
                  <a:pt x="3" y="8"/>
                  <a:pt x="10" y="4"/>
                </a:cubicBezTo>
                <a:cubicBezTo>
                  <a:pt x="16" y="0"/>
                  <a:pt x="25" y="3"/>
                  <a:pt x="30" y="10"/>
                </a:cubicBezTo>
                <a:cubicBezTo>
                  <a:pt x="34" y="17"/>
                  <a:pt x="32" y="26"/>
                  <a:pt x="24" y="30"/>
                </a:cubicBezTo>
                <a:cubicBezTo>
                  <a:pt x="16" y="34"/>
                  <a:pt x="7" y="32"/>
                  <a:pt x="4" y="2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20">
            <a:extLst>
              <a:ext uri="{FF2B5EF4-FFF2-40B4-BE49-F238E27FC236}">
                <a16:creationId xmlns:a16="http://schemas.microsoft.com/office/drawing/2014/main" id="{5C647CF8-DE2C-1E43-A65C-976116B8C1EC}"/>
              </a:ext>
            </a:extLst>
          </p:cNvPr>
          <p:cNvSpPr>
            <a:spLocks/>
          </p:cNvSpPr>
          <p:nvPr/>
        </p:nvSpPr>
        <p:spPr bwMode="auto">
          <a:xfrm>
            <a:off x="6413577" y="6631333"/>
            <a:ext cx="102582" cy="93504"/>
          </a:xfrm>
          <a:custGeom>
            <a:avLst/>
            <a:gdLst>
              <a:gd name="T0" fmla="*/ 2 w 32"/>
              <a:gd name="T1" fmla="*/ 19 h 33"/>
              <a:gd name="T2" fmla="*/ 12 w 32"/>
              <a:gd name="T3" fmla="*/ 1 h 33"/>
              <a:gd name="T4" fmla="*/ 22 w 32"/>
              <a:gd name="T5" fmla="*/ 2 h 33"/>
              <a:gd name="T6" fmla="*/ 30 w 32"/>
              <a:gd name="T7" fmla="*/ 11 h 33"/>
              <a:gd name="T8" fmla="*/ 30 w 32"/>
              <a:gd name="T9" fmla="*/ 22 h 33"/>
              <a:gd name="T10" fmla="*/ 20 w 32"/>
              <a:gd name="T11" fmla="*/ 30 h 33"/>
              <a:gd name="T12" fmla="*/ 2 w 32"/>
              <a:gd name="T13" fmla="*/ 19 h 33"/>
            </a:gdLst>
            <a:ahLst/>
            <a:cxnLst>
              <a:cxn ang="0">
                <a:pos x="T0" y="T1"/>
              </a:cxn>
              <a:cxn ang="0">
                <a:pos x="T2" y="T3"/>
              </a:cxn>
              <a:cxn ang="0">
                <a:pos x="T4" y="T5"/>
              </a:cxn>
              <a:cxn ang="0">
                <a:pos x="T6" y="T7"/>
              </a:cxn>
              <a:cxn ang="0">
                <a:pos x="T8" y="T9"/>
              </a:cxn>
              <a:cxn ang="0">
                <a:pos x="T10" y="T11"/>
              </a:cxn>
              <a:cxn ang="0">
                <a:pos x="T12" y="T13"/>
              </a:cxn>
            </a:cxnLst>
            <a:rect l="0" t="0" r="r" b="b"/>
            <a:pathLst>
              <a:path w="32" h="33">
                <a:moveTo>
                  <a:pt x="2" y="19"/>
                </a:moveTo>
                <a:cubicBezTo>
                  <a:pt x="0" y="11"/>
                  <a:pt x="5" y="4"/>
                  <a:pt x="12" y="1"/>
                </a:cubicBezTo>
                <a:cubicBezTo>
                  <a:pt x="15" y="0"/>
                  <a:pt x="19" y="1"/>
                  <a:pt x="22" y="2"/>
                </a:cubicBezTo>
                <a:cubicBezTo>
                  <a:pt x="26" y="4"/>
                  <a:pt x="29" y="7"/>
                  <a:pt x="30" y="11"/>
                </a:cubicBezTo>
                <a:cubicBezTo>
                  <a:pt x="32" y="15"/>
                  <a:pt x="31" y="19"/>
                  <a:pt x="30" y="22"/>
                </a:cubicBezTo>
                <a:cubicBezTo>
                  <a:pt x="28" y="26"/>
                  <a:pt x="24" y="29"/>
                  <a:pt x="20" y="30"/>
                </a:cubicBezTo>
                <a:cubicBezTo>
                  <a:pt x="12" y="33"/>
                  <a:pt x="3" y="27"/>
                  <a:pt x="2" y="1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121">
            <a:extLst>
              <a:ext uri="{FF2B5EF4-FFF2-40B4-BE49-F238E27FC236}">
                <a16:creationId xmlns:a16="http://schemas.microsoft.com/office/drawing/2014/main" id="{1E57E9BD-19BD-4C42-9B40-987B22AC36DA}"/>
              </a:ext>
            </a:extLst>
          </p:cNvPr>
          <p:cNvSpPr>
            <a:spLocks/>
          </p:cNvSpPr>
          <p:nvPr/>
        </p:nvSpPr>
        <p:spPr bwMode="auto">
          <a:xfrm>
            <a:off x="6270585" y="6650305"/>
            <a:ext cx="104136" cy="85373"/>
          </a:xfrm>
          <a:custGeom>
            <a:avLst/>
            <a:gdLst>
              <a:gd name="T0" fmla="*/ 1 w 32"/>
              <a:gd name="T1" fmla="*/ 14 h 30"/>
              <a:gd name="T2" fmla="*/ 16 w 32"/>
              <a:gd name="T3" fmla="*/ 0 h 30"/>
              <a:gd name="T4" fmla="*/ 31 w 32"/>
              <a:gd name="T5" fmla="*/ 14 h 30"/>
              <a:gd name="T6" fmla="*/ 16 w 32"/>
              <a:gd name="T7" fmla="*/ 30 h 30"/>
              <a:gd name="T8" fmla="*/ 1 w 32"/>
              <a:gd name="T9" fmla="*/ 14 h 30"/>
            </a:gdLst>
            <a:ahLst/>
            <a:cxnLst>
              <a:cxn ang="0">
                <a:pos x="T0" y="T1"/>
              </a:cxn>
              <a:cxn ang="0">
                <a:pos x="T2" y="T3"/>
              </a:cxn>
              <a:cxn ang="0">
                <a:pos x="T4" y="T5"/>
              </a:cxn>
              <a:cxn ang="0">
                <a:pos x="T6" y="T7"/>
              </a:cxn>
              <a:cxn ang="0">
                <a:pos x="T8" y="T9"/>
              </a:cxn>
            </a:cxnLst>
            <a:rect l="0" t="0" r="r" b="b"/>
            <a:pathLst>
              <a:path w="32" h="30">
                <a:moveTo>
                  <a:pt x="1" y="14"/>
                </a:moveTo>
                <a:cubicBezTo>
                  <a:pt x="2" y="6"/>
                  <a:pt x="9" y="0"/>
                  <a:pt x="16" y="0"/>
                </a:cubicBezTo>
                <a:cubicBezTo>
                  <a:pt x="23" y="0"/>
                  <a:pt x="30" y="6"/>
                  <a:pt x="31" y="14"/>
                </a:cubicBezTo>
                <a:cubicBezTo>
                  <a:pt x="32" y="22"/>
                  <a:pt x="25" y="30"/>
                  <a:pt x="16" y="30"/>
                </a:cubicBezTo>
                <a:cubicBezTo>
                  <a:pt x="7" y="30"/>
                  <a:pt x="0" y="22"/>
                  <a:pt x="1" y="1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22">
            <a:extLst>
              <a:ext uri="{FF2B5EF4-FFF2-40B4-BE49-F238E27FC236}">
                <a16:creationId xmlns:a16="http://schemas.microsoft.com/office/drawing/2014/main" id="{D5FDB429-E04C-9443-BC47-3BB3C2E84364}"/>
              </a:ext>
            </a:extLst>
          </p:cNvPr>
          <p:cNvSpPr>
            <a:spLocks/>
          </p:cNvSpPr>
          <p:nvPr/>
        </p:nvSpPr>
        <p:spPr bwMode="auto">
          <a:xfrm>
            <a:off x="6132255" y="6631333"/>
            <a:ext cx="99473" cy="93504"/>
          </a:xfrm>
          <a:custGeom>
            <a:avLst/>
            <a:gdLst>
              <a:gd name="T0" fmla="*/ 1 w 31"/>
              <a:gd name="T1" fmla="*/ 11 h 33"/>
              <a:gd name="T2" fmla="*/ 9 w 31"/>
              <a:gd name="T3" fmla="*/ 2 h 33"/>
              <a:gd name="T4" fmla="*/ 20 w 31"/>
              <a:gd name="T5" fmla="*/ 1 h 33"/>
              <a:gd name="T6" fmla="*/ 30 w 31"/>
              <a:gd name="T7" fmla="*/ 19 h 33"/>
              <a:gd name="T8" fmla="*/ 11 w 31"/>
              <a:gd name="T9" fmla="*/ 30 h 33"/>
              <a:gd name="T10" fmla="*/ 2 w 31"/>
              <a:gd name="T11" fmla="*/ 22 h 33"/>
              <a:gd name="T12" fmla="*/ 1 w 31"/>
              <a:gd name="T13" fmla="*/ 11 h 33"/>
            </a:gdLst>
            <a:ahLst/>
            <a:cxnLst>
              <a:cxn ang="0">
                <a:pos x="T0" y="T1"/>
              </a:cxn>
              <a:cxn ang="0">
                <a:pos x="T2" y="T3"/>
              </a:cxn>
              <a:cxn ang="0">
                <a:pos x="T4" y="T5"/>
              </a:cxn>
              <a:cxn ang="0">
                <a:pos x="T6" y="T7"/>
              </a:cxn>
              <a:cxn ang="0">
                <a:pos x="T8" y="T9"/>
              </a:cxn>
              <a:cxn ang="0">
                <a:pos x="T10" y="T11"/>
              </a:cxn>
              <a:cxn ang="0">
                <a:pos x="T12" y="T13"/>
              </a:cxn>
            </a:cxnLst>
            <a:rect l="0" t="0" r="r" b="b"/>
            <a:pathLst>
              <a:path w="31" h="33">
                <a:moveTo>
                  <a:pt x="1" y="11"/>
                </a:moveTo>
                <a:cubicBezTo>
                  <a:pt x="3" y="7"/>
                  <a:pt x="6" y="4"/>
                  <a:pt x="9" y="2"/>
                </a:cubicBezTo>
                <a:cubicBezTo>
                  <a:pt x="12" y="1"/>
                  <a:pt x="16" y="0"/>
                  <a:pt x="20" y="1"/>
                </a:cubicBezTo>
                <a:cubicBezTo>
                  <a:pt x="27" y="4"/>
                  <a:pt x="31" y="11"/>
                  <a:pt x="30" y="19"/>
                </a:cubicBezTo>
                <a:cubicBezTo>
                  <a:pt x="28" y="27"/>
                  <a:pt x="20" y="33"/>
                  <a:pt x="11" y="30"/>
                </a:cubicBezTo>
                <a:cubicBezTo>
                  <a:pt x="7" y="29"/>
                  <a:pt x="3" y="26"/>
                  <a:pt x="2" y="22"/>
                </a:cubicBezTo>
                <a:cubicBezTo>
                  <a:pt x="0" y="19"/>
                  <a:pt x="0" y="15"/>
                  <a:pt x="1" y="1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23">
            <a:extLst>
              <a:ext uri="{FF2B5EF4-FFF2-40B4-BE49-F238E27FC236}">
                <a16:creationId xmlns:a16="http://schemas.microsoft.com/office/drawing/2014/main" id="{654273D8-44D5-E044-8FF0-44222B9F5E14}"/>
              </a:ext>
            </a:extLst>
          </p:cNvPr>
          <p:cNvSpPr>
            <a:spLocks/>
          </p:cNvSpPr>
          <p:nvPr/>
        </p:nvSpPr>
        <p:spPr bwMode="auto">
          <a:xfrm>
            <a:off x="5992371" y="6577129"/>
            <a:ext cx="110353" cy="96214"/>
          </a:xfrm>
          <a:custGeom>
            <a:avLst/>
            <a:gdLst>
              <a:gd name="T0" fmla="*/ 5 w 34"/>
              <a:gd name="T1" fmla="*/ 10 h 34"/>
              <a:gd name="T2" fmla="*/ 25 w 34"/>
              <a:gd name="T3" fmla="*/ 4 h 34"/>
              <a:gd name="T4" fmla="*/ 31 w 34"/>
              <a:gd name="T5" fmla="*/ 24 h 34"/>
              <a:gd name="T6" fmla="*/ 10 w 34"/>
              <a:gd name="T7" fmla="*/ 30 h 34"/>
              <a:gd name="T8" fmla="*/ 5 w 34"/>
              <a:gd name="T9" fmla="*/ 10 h 34"/>
            </a:gdLst>
            <a:ahLst/>
            <a:cxnLst>
              <a:cxn ang="0">
                <a:pos x="T0" y="T1"/>
              </a:cxn>
              <a:cxn ang="0">
                <a:pos x="T2" y="T3"/>
              </a:cxn>
              <a:cxn ang="0">
                <a:pos x="T4" y="T5"/>
              </a:cxn>
              <a:cxn ang="0">
                <a:pos x="T6" y="T7"/>
              </a:cxn>
              <a:cxn ang="0">
                <a:pos x="T8" y="T9"/>
              </a:cxn>
            </a:cxnLst>
            <a:rect l="0" t="0" r="r" b="b"/>
            <a:pathLst>
              <a:path w="34" h="34">
                <a:moveTo>
                  <a:pt x="5" y="10"/>
                </a:moveTo>
                <a:cubicBezTo>
                  <a:pt x="9" y="3"/>
                  <a:pt x="18" y="0"/>
                  <a:pt x="25" y="4"/>
                </a:cubicBezTo>
                <a:cubicBezTo>
                  <a:pt x="31" y="8"/>
                  <a:pt x="34" y="16"/>
                  <a:pt x="31" y="24"/>
                </a:cubicBezTo>
                <a:cubicBezTo>
                  <a:pt x="27" y="32"/>
                  <a:pt x="18" y="34"/>
                  <a:pt x="10" y="30"/>
                </a:cubicBezTo>
                <a:cubicBezTo>
                  <a:pt x="2" y="26"/>
                  <a:pt x="0" y="17"/>
                  <a:pt x="5" y="1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24">
            <a:extLst>
              <a:ext uri="{FF2B5EF4-FFF2-40B4-BE49-F238E27FC236}">
                <a16:creationId xmlns:a16="http://schemas.microsoft.com/office/drawing/2014/main" id="{FDCEDE7C-AEB7-D242-965E-500FF14F3031}"/>
              </a:ext>
            </a:extLst>
          </p:cNvPr>
          <p:cNvSpPr>
            <a:spLocks/>
          </p:cNvSpPr>
          <p:nvPr/>
        </p:nvSpPr>
        <p:spPr bwMode="auto">
          <a:xfrm>
            <a:off x="5872693" y="6509373"/>
            <a:ext cx="110353" cy="96214"/>
          </a:xfrm>
          <a:custGeom>
            <a:avLst/>
            <a:gdLst>
              <a:gd name="T0" fmla="*/ 6 w 34"/>
              <a:gd name="T1" fmla="*/ 7 h 34"/>
              <a:gd name="T2" fmla="*/ 26 w 34"/>
              <a:gd name="T3" fmla="*/ 5 h 34"/>
              <a:gd name="T4" fmla="*/ 29 w 34"/>
              <a:gd name="T5" fmla="*/ 26 h 34"/>
              <a:gd name="T6" fmla="*/ 8 w 34"/>
              <a:gd name="T7" fmla="*/ 29 h 34"/>
              <a:gd name="T8" fmla="*/ 6 w 34"/>
              <a:gd name="T9" fmla="*/ 7 h 34"/>
            </a:gdLst>
            <a:ahLst/>
            <a:cxnLst>
              <a:cxn ang="0">
                <a:pos x="T0" y="T1"/>
              </a:cxn>
              <a:cxn ang="0">
                <a:pos x="T2" y="T3"/>
              </a:cxn>
              <a:cxn ang="0">
                <a:pos x="T4" y="T5"/>
              </a:cxn>
              <a:cxn ang="0">
                <a:pos x="T6" y="T7"/>
              </a:cxn>
              <a:cxn ang="0">
                <a:pos x="T8" y="T9"/>
              </a:cxn>
            </a:cxnLst>
            <a:rect l="0" t="0" r="r" b="b"/>
            <a:pathLst>
              <a:path w="34" h="34">
                <a:moveTo>
                  <a:pt x="6" y="7"/>
                </a:moveTo>
                <a:cubicBezTo>
                  <a:pt x="11" y="1"/>
                  <a:pt x="20" y="0"/>
                  <a:pt x="26" y="5"/>
                </a:cubicBezTo>
                <a:cubicBezTo>
                  <a:pt x="32" y="10"/>
                  <a:pt x="34" y="19"/>
                  <a:pt x="29" y="26"/>
                </a:cubicBezTo>
                <a:cubicBezTo>
                  <a:pt x="25" y="32"/>
                  <a:pt x="15" y="34"/>
                  <a:pt x="8" y="29"/>
                </a:cubicBezTo>
                <a:cubicBezTo>
                  <a:pt x="1" y="23"/>
                  <a:pt x="0" y="14"/>
                  <a:pt x="6" y="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25">
            <a:extLst>
              <a:ext uri="{FF2B5EF4-FFF2-40B4-BE49-F238E27FC236}">
                <a16:creationId xmlns:a16="http://schemas.microsoft.com/office/drawing/2014/main" id="{8DDBB545-7206-0D44-B9F0-96B1085E2F76}"/>
              </a:ext>
            </a:extLst>
          </p:cNvPr>
          <p:cNvSpPr>
            <a:spLocks/>
          </p:cNvSpPr>
          <p:nvPr/>
        </p:nvSpPr>
        <p:spPr bwMode="auto">
          <a:xfrm>
            <a:off x="5767003" y="6426711"/>
            <a:ext cx="105690" cy="93504"/>
          </a:xfrm>
          <a:custGeom>
            <a:avLst/>
            <a:gdLst>
              <a:gd name="T0" fmla="*/ 6 w 33"/>
              <a:gd name="T1" fmla="*/ 6 h 33"/>
              <a:gd name="T2" fmla="*/ 27 w 33"/>
              <a:gd name="T3" fmla="*/ 6 h 33"/>
              <a:gd name="T4" fmla="*/ 28 w 33"/>
              <a:gd name="T5" fmla="*/ 27 h 33"/>
              <a:gd name="T6" fmla="*/ 6 w 33"/>
              <a:gd name="T7" fmla="*/ 27 h 33"/>
              <a:gd name="T8" fmla="*/ 6 w 33"/>
              <a:gd name="T9" fmla="*/ 6 h 33"/>
            </a:gdLst>
            <a:ahLst/>
            <a:cxnLst>
              <a:cxn ang="0">
                <a:pos x="T0" y="T1"/>
              </a:cxn>
              <a:cxn ang="0">
                <a:pos x="T2" y="T3"/>
              </a:cxn>
              <a:cxn ang="0">
                <a:pos x="T4" y="T5"/>
              </a:cxn>
              <a:cxn ang="0">
                <a:pos x="T6" y="T7"/>
              </a:cxn>
              <a:cxn ang="0">
                <a:pos x="T8" y="T9"/>
              </a:cxn>
            </a:cxnLst>
            <a:rect l="0" t="0" r="r" b="b"/>
            <a:pathLst>
              <a:path w="33" h="33">
                <a:moveTo>
                  <a:pt x="6" y="6"/>
                </a:moveTo>
                <a:cubicBezTo>
                  <a:pt x="13" y="0"/>
                  <a:pt x="22" y="0"/>
                  <a:pt x="27" y="6"/>
                </a:cubicBezTo>
                <a:cubicBezTo>
                  <a:pt x="33" y="11"/>
                  <a:pt x="33" y="20"/>
                  <a:pt x="28" y="27"/>
                </a:cubicBezTo>
                <a:cubicBezTo>
                  <a:pt x="22" y="33"/>
                  <a:pt x="12" y="33"/>
                  <a:pt x="6" y="27"/>
                </a:cubicBezTo>
                <a:cubicBezTo>
                  <a:pt x="0" y="21"/>
                  <a:pt x="0" y="11"/>
                  <a:pt x="6" y="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26">
            <a:extLst>
              <a:ext uri="{FF2B5EF4-FFF2-40B4-BE49-F238E27FC236}">
                <a16:creationId xmlns:a16="http://schemas.microsoft.com/office/drawing/2014/main" id="{C5999901-8182-6D4C-9D9A-156946752357}"/>
              </a:ext>
            </a:extLst>
          </p:cNvPr>
          <p:cNvSpPr>
            <a:spLocks/>
          </p:cNvSpPr>
          <p:nvPr/>
        </p:nvSpPr>
        <p:spPr bwMode="auto">
          <a:xfrm>
            <a:off x="5767003" y="6253255"/>
            <a:ext cx="105690" cy="93504"/>
          </a:xfrm>
          <a:custGeom>
            <a:avLst/>
            <a:gdLst>
              <a:gd name="T0" fmla="*/ 28 w 33"/>
              <a:gd name="T1" fmla="*/ 6 h 33"/>
              <a:gd name="T2" fmla="*/ 27 w 33"/>
              <a:gd name="T3" fmla="*/ 27 h 33"/>
              <a:gd name="T4" fmla="*/ 6 w 33"/>
              <a:gd name="T5" fmla="*/ 27 h 33"/>
              <a:gd name="T6" fmla="*/ 6 w 33"/>
              <a:gd name="T7" fmla="*/ 6 h 33"/>
              <a:gd name="T8" fmla="*/ 28 w 33"/>
              <a:gd name="T9" fmla="*/ 6 h 33"/>
            </a:gdLst>
            <a:ahLst/>
            <a:cxnLst>
              <a:cxn ang="0">
                <a:pos x="T0" y="T1"/>
              </a:cxn>
              <a:cxn ang="0">
                <a:pos x="T2" y="T3"/>
              </a:cxn>
              <a:cxn ang="0">
                <a:pos x="T4" y="T5"/>
              </a:cxn>
              <a:cxn ang="0">
                <a:pos x="T6" y="T7"/>
              </a:cxn>
              <a:cxn ang="0">
                <a:pos x="T8" y="T9"/>
              </a:cxn>
            </a:cxnLst>
            <a:rect l="0" t="0" r="r" b="b"/>
            <a:pathLst>
              <a:path w="33" h="33">
                <a:moveTo>
                  <a:pt x="28" y="6"/>
                </a:moveTo>
                <a:cubicBezTo>
                  <a:pt x="33" y="12"/>
                  <a:pt x="33" y="21"/>
                  <a:pt x="27" y="27"/>
                </a:cubicBezTo>
                <a:cubicBezTo>
                  <a:pt x="22" y="32"/>
                  <a:pt x="13" y="33"/>
                  <a:pt x="6" y="27"/>
                </a:cubicBezTo>
                <a:cubicBezTo>
                  <a:pt x="0" y="21"/>
                  <a:pt x="0" y="12"/>
                  <a:pt x="6" y="6"/>
                </a:cubicBezTo>
                <a:cubicBezTo>
                  <a:pt x="12" y="0"/>
                  <a:pt x="22" y="0"/>
                  <a:pt x="28" y="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27">
            <a:extLst>
              <a:ext uri="{FF2B5EF4-FFF2-40B4-BE49-F238E27FC236}">
                <a16:creationId xmlns:a16="http://schemas.microsoft.com/office/drawing/2014/main" id="{A90AE148-1AAA-1046-BD77-8A91875814DE}"/>
              </a:ext>
            </a:extLst>
          </p:cNvPr>
          <p:cNvSpPr>
            <a:spLocks/>
          </p:cNvSpPr>
          <p:nvPr/>
        </p:nvSpPr>
        <p:spPr bwMode="auto">
          <a:xfrm>
            <a:off x="5872693" y="6167882"/>
            <a:ext cx="110353" cy="97569"/>
          </a:xfrm>
          <a:custGeom>
            <a:avLst/>
            <a:gdLst>
              <a:gd name="T0" fmla="*/ 29 w 34"/>
              <a:gd name="T1" fmla="*/ 8 h 34"/>
              <a:gd name="T2" fmla="*/ 26 w 34"/>
              <a:gd name="T3" fmla="*/ 29 h 34"/>
              <a:gd name="T4" fmla="*/ 6 w 34"/>
              <a:gd name="T5" fmla="*/ 26 h 34"/>
              <a:gd name="T6" fmla="*/ 8 w 34"/>
              <a:gd name="T7" fmla="*/ 5 h 34"/>
              <a:gd name="T8" fmla="*/ 29 w 34"/>
              <a:gd name="T9" fmla="*/ 8 h 34"/>
            </a:gdLst>
            <a:ahLst/>
            <a:cxnLst>
              <a:cxn ang="0">
                <a:pos x="T0" y="T1"/>
              </a:cxn>
              <a:cxn ang="0">
                <a:pos x="T2" y="T3"/>
              </a:cxn>
              <a:cxn ang="0">
                <a:pos x="T4" y="T5"/>
              </a:cxn>
              <a:cxn ang="0">
                <a:pos x="T6" y="T7"/>
              </a:cxn>
              <a:cxn ang="0">
                <a:pos x="T8" y="T9"/>
              </a:cxn>
            </a:cxnLst>
            <a:rect l="0" t="0" r="r" b="b"/>
            <a:pathLst>
              <a:path w="34" h="34">
                <a:moveTo>
                  <a:pt x="29" y="8"/>
                </a:moveTo>
                <a:cubicBezTo>
                  <a:pt x="34" y="15"/>
                  <a:pt x="32" y="24"/>
                  <a:pt x="26" y="29"/>
                </a:cubicBezTo>
                <a:cubicBezTo>
                  <a:pt x="20" y="34"/>
                  <a:pt x="11" y="33"/>
                  <a:pt x="6" y="26"/>
                </a:cubicBezTo>
                <a:cubicBezTo>
                  <a:pt x="0" y="20"/>
                  <a:pt x="1" y="10"/>
                  <a:pt x="8" y="5"/>
                </a:cubicBezTo>
                <a:cubicBezTo>
                  <a:pt x="15" y="0"/>
                  <a:pt x="25" y="1"/>
                  <a:pt x="29"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28">
            <a:extLst>
              <a:ext uri="{FF2B5EF4-FFF2-40B4-BE49-F238E27FC236}">
                <a16:creationId xmlns:a16="http://schemas.microsoft.com/office/drawing/2014/main" id="{D7F8A3A6-F5E9-5C47-8312-FE09106F67F4}"/>
              </a:ext>
            </a:extLst>
          </p:cNvPr>
          <p:cNvSpPr>
            <a:spLocks/>
          </p:cNvSpPr>
          <p:nvPr/>
        </p:nvSpPr>
        <p:spPr bwMode="auto">
          <a:xfrm>
            <a:off x="5992371" y="6097416"/>
            <a:ext cx="110353" cy="96214"/>
          </a:xfrm>
          <a:custGeom>
            <a:avLst/>
            <a:gdLst>
              <a:gd name="T0" fmla="*/ 31 w 34"/>
              <a:gd name="T1" fmla="*/ 11 h 34"/>
              <a:gd name="T2" fmla="*/ 25 w 34"/>
              <a:gd name="T3" fmla="*/ 31 h 34"/>
              <a:gd name="T4" fmla="*/ 5 w 34"/>
              <a:gd name="T5" fmla="*/ 25 h 34"/>
              <a:gd name="T6" fmla="*/ 10 w 34"/>
              <a:gd name="T7" fmla="*/ 4 h 34"/>
              <a:gd name="T8" fmla="*/ 31 w 34"/>
              <a:gd name="T9" fmla="*/ 11 h 34"/>
            </a:gdLst>
            <a:ahLst/>
            <a:cxnLst>
              <a:cxn ang="0">
                <a:pos x="T0" y="T1"/>
              </a:cxn>
              <a:cxn ang="0">
                <a:pos x="T2" y="T3"/>
              </a:cxn>
              <a:cxn ang="0">
                <a:pos x="T4" y="T5"/>
              </a:cxn>
              <a:cxn ang="0">
                <a:pos x="T6" y="T7"/>
              </a:cxn>
              <a:cxn ang="0">
                <a:pos x="T8" y="T9"/>
              </a:cxn>
            </a:cxnLst>
            <a:rect l="0" t="0" r="r" b="b"/>
            <a:pathLst>
              <a:path w="34" h="34">
                <a:moveTo>
                  <a:pt x="31" y="11"/>
                </a:moveTo>
                <a:cubicBezTo>
                  <a:pt x="34" y="18"/>
                  <a:pt x="31" y="27"/>
                  <a:pt x="25" y="31"/>
                </a:cubicBezTo>
                <a:cubicBezTo>
                  <a:pt x="18" y="34"/>
                  <a:pt x="9" y="32"/>
                  <a:pt x="5" y="25"/>
                </a:cubicBezTo>
                <a:cubicBezTo>
                  <a:pt x="0" y="18"/>
                  <a:pt x="2" y="9"/>
                  <a:pt x="10" y="4"/>
                </a:cubicBezTo>
                <a:cubicBezTo>
                  <a:pt x="18" y="0"/>
                  <a:pt x="27" y="3"/>
                  <a:pt x="31" y="1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29">
            <a:extLst>
              <a:ext uri="{FF2B5EF4-FFF2-40B4-BE49-F238E27FC236}">
                <a16:creationId xmlns:a16="http://schemas.microsoft.com/office/drawing/2014/main" id="{DAADFD96-2031-0247-AD65-57EFF0039AEF}"/>
              </a:ext>
            </a:extLst>
          </p:cNvPr>
          <p:cNvSpPr>
            <a:spLocks/>
          </p:cNvSpPr>
          <p:nvPr/>
        </p:nvSpPr>
        <p:spPr bwMode="auto">
          <a:xfrm>
            <a:off x="6132255" y="6048632"/>
            <a:ext cx="99473" cy="93504"/>
          </a:xfrm>
          <a:custGeom>
            <a:avLst/>
            <a:gdLst>
              <a:gd name="T0" fmla="*/ 30 w 31"/>
              <a:gd name="T1" fmla="*/ 14 h 33"/>
              <a:gd name="T2" fmla="*/ 20 w 31"/>
              <a:gd name="T3" fmla="*/ 32 h 33"/>
              <a:gd name="T4" fmla="*/ 9 w 31"/>
              <a:gd name="T5" fmla="*/ 30 h 33"/>
              <a:gd name="T6" fmla="*/ 1 w 31"/>
              <a:gd name="T7" fmla="*/ 22 h 33"/>
              <a:gd name="T8" fmla="*/ 2 w 31"/>
              <a:gd name="T9" fmla="*/ 10 h 33"/>
              <a:gd name="T10" fmla="*/ 11 w 31"/>
              <a:gd name="T11" fmla="*/ 3 h 33"/>
              <a:gd name="T12" fmla="*/ 30 w 31"/>
              <a:gd name="T13" fmla="*/ 14 h 33"/>
            </a:gdLst>
            <a:ahLst/>
            <a:cxnLst>
              <a:cxn ang="0">
                <a:pos x="T0" y="T1"/>
              </a:cxn>
              <a:cxn ang="0">
                <a:pos x="T2" y="T3"/>
              </a:cxn>
              <a:cxn ang="0">
                <a:pos x="T4" y="T5"/>
              </a:cxn>
              <a:cxn ang="0">
                <a:pos x="T6" y="T7"/>
              </a:cxn>
              <a:cxn ang="0">
                <a:pos x="T8" y="T9"/>
              </a:cxn>
              <a:cxn ang="0">
                <a:pos x="T10" y="T11"/>
              </a:cxn>
              <a:cxn ang="0">
                <a:pos x="T12" y="T13"/>
              </a:cxn>
            </a:cxnLst>
            <a:rect l="0" t="0" r="r" b="b"/>
            <a:pathLst>
              <a:path w="31" h="33">
                <a:moveTo>
                  <a:pt x="30" y="14"/>
                </a:moveTo>
                <a:cubicBezTo>
                  <a:pt x="31" y="22"/>
                  <a:pt x="27" y="29"/>
                  <a:pt x="20" y="32"/>
                </a:cubicBezTo>
                <a:cubicBezTo>
                  <a:pt x="16" y="33"/>
                  <a:pt x="12" y="32"/>
                  <a:pt x="9" y="30"/>
                </a:cubicBezTo>
                <a:cubicBezTo>
                  <a:pt x="6" y="29"/>
                  <a:pt x="3" y="26"/>
                  <a:pt x="1" y="22"/>
                </a:cubicBezTo>
                <a:cubicBezTo>
                  <a:pt x="0" y="18"/>
                  <a:pt x="0" y="14"/>
                  <a:pt x="2" y="10"/>
                </a:cubicBezTo>
                <a:cubicBezTo>
                  <a:pt x="3" y="7"/>
                  <a:pt x="7" y="4"/>
                  <a:pt x="11" y="3"/>
                </a:cubicBezTo>
                <a:cubicBezTo>
                  <a:pt x="20" y="0"/>
                  <a:pt x="28" y="6"/>
                  <a:pt x="30" y="1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30">
            <a:extLst>
              <a:ext uri="{FF2B5EF4-FFF2-40B4-BE49-F238E27FC236}">
                <a16:creationId xmlns:a16="http://schemas.microsoft.com/office/drawing/2014/main" id="{23DA599C-1C90-A946-8090-92995429FD78}"/>
              </a:ext>
            </a:extLst>
          </p:cNvPr>
          <p:cNvSpPr>
            <a:spLocks/>
          </p:cNvSpPr>
          <p:nvPr/>
        </p:nvSpPr>
        <p:spPr bwMode="auto">
          <a:xfrm>
            <a:off x="6270585" y="6037791"/>
            <a:ext cx="104136" cy="85373"/>
          </a:xfrm>
          <a:custGeom>
            <a:avLst/>
            <a:gdLst>
              <a:gd name="T0" fmla="*/ 31 w 32"/>
              <a:gd name="T1" fmla="*/ 15 h 30"/>
              <a:gd name="T2" fmla="*/ 16 w 32"/>
              <a:gd name="T3" fmla="*/ 30 h 30"/>
              <a:gd name="T4" fmla="*/ 1 w 32"/>
              <a:gd name="T5" fmla="*/ 15 h 30"/>
              <a:gd name="T6" fmla="*/ 16 w 32"/>
              <a:gd name="T7" fmla="*/ 0 h 30"/>
              <a:gd name="T8" fmla="*/ 31 w 32"/>
              <a:gd name="T9" fmla="*/ 15 h 30"/>
            </a:gdLst>
            <a:ahLst/>
            <a:cxnLst>
              <a:cxn ang="0">
                <a:pos x="T0" y="T1"/>
              </a:cxn>
              <a:cxn ang="0">
                <a:pos x="T2" y="T3"/>
              </a:cxn>
              <a:cxn ang="0">
                <a:pos x="T4" y="T5"/>
              </a:cxn>
              <a:cxn ang="0">
                <a:pos x="T6" y="T7"/>
              </a:cxn>
              <a:cxn ang="0">
                <a:pos x="T8" y="T9"/>
              </a:cxn>
            </a:cxnLst>
            <a:rect l="0" t="0" r="r" b="b"/>
            <a:pathLst>
              <a:path w="32" h="30">
                <a:moveTo>
                  <a:pt x="31" y="15"/>
                </a:moveTo>
                <a:cubicBezTo>
                  <a:pt x="30" y="24"/>
                  <a:pt x="23" y="30"/>
                  <a:pt x="16" y="30"/>
                </a:cubicBezTo>
                <a:cubicBezTo>
                  <a:pt x="9" y="30"/>
                  <a:pt x="2" y="24"/>
                  <a:pt x="1" y="15"/>
                </a:cubicBezTo>
                <a:cubicBezTo>
                  <a:pt x="0" y="7"/>
                  <a:pt x="7" y="0"/>
                  <a:pt x="16" y="0"/>
                </a:cubicBezTo>
                <a:cubicBezTo>
                  <a:pt x="25" y="0"/>
                  <a:pt x="32" y="7"/>
                  <a:pt x="31" y="1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31">
            <a:extLst>
              <a:ext uri="{FF2B5EF4-FFF2-40B4-BE49-F238E27FC236}">
                <a16:creationId xmlns:a16="http://schemas.microsoft.com/office/drawing/2014/main" id="{922EEEDC-D44D-F84E-83A4-8722AE5E409A}"/>
              </a:ext>
            </a:extLst>
          </p:cNvPr>
          <p:cNvSpPr>
            <a:spLocks/>
          </p:cNvSpPr>
          <p:nvPr/>
        </p:nvSpPr>
        <p:spPr bwMode="auto">
          <a:xfrm>
            <a:off x="6413577" y="6048632"/>
            <a:ext cx="102582" cy="93504"/>
          </a:xfrm>
          <a:custGeom>
            <a:avLst/>
            <a:gdLst>
              <a:gd name="T0" fmla="*/ 30 w 32"/>
              <a:gd name="T1" fmla="*/ 22 h 33"/>
              <a:gd name="T2" fmla="*/ 22 w 32"/>
              <a:gd name="T3" fmla="*/ 30 h 33"/>
              <a:gd name="T4" fmla="*/ 12 w 32"/>
              <a:gd name="T5" fmla="*/ 32 h 33"/>
              <a:gd name="T6" fmla="*/ 2 w 32"/>
              <a:gd name="T7" fmla="*/ 14 h 33"/>
              <a:gd name="T8" fmla="*/ 20 w 32"/>
              <a:gd name="T9" fmla="*/ 3 h 33"/>
              <a:gd name="T10" fmla="*/ 30 w 32"/>
              <a:gd name="T11" fmla="*/ 10 h 33"/>
              <a:gd name="T12" fmla="*/ 30 w 32"/>
              <a:gd name="T13" fmla="*/ 22 h 33"/>
            </a:gdLst>
            <a:ahLst/>
            <a:cxnLst>
              <a:cxn ang="0">
                <a:pos x="T0" y="T1"/>
              </a:cxn>
              <a:cxn ang="0">
                <a:pos x="T2" y="T3"/>
              </a:cxn>
              <a:cxn ang="0">
                <a:pos x="T4" y="T5"/>
              </a:cxn>
              <a:cxn ang="0">
                <a:pos x="T6" y="T7"/>
              </a:cxn>
              <a:cxn ang="0">
                <a:pos x="T8" y="T9"/>
              </a:cxn>
              <a:cxn ang="0">
                <a:pos x="T10" y="T11"/>
              </a:cxn>
              <a:cxn ang="0">
                <a:pos x="T12" y="T13"/>
              </a:cxn>
            </a:cxnLst>
            <a:rect l="0" t="0" r="r" b="b"/>
            <a:pathLst>
              <a:path w="32" h="33">
                <a:moveTo>
                  <a:pt x="30" y="22"/>
                </a:moveTo>
                <a:cubicBezTo>
                  <a:pt x="29" y="26"/>
                  <a:pt x="26" y="29"/>
                  <a:pt x="22" y="30"/>
                </a:cubicBezTo>
                <a:cubicBezTo>
                  <a:pt x="19" y="32"/>
                  <a:pt x="15" y="33"/>
                  <a:pt x="12" y="32"/>
                </a:cubicBezTo>
                <a:cubicBezTo>
                  <a:pt x="5" y="29"/>
                  <a:pt x="0" y="22"/>
                  <a:pt x="2" y="14"/>
                </a:cubicBezTo>
                <a:cubicBezTo>
                  <a:pt x="3" y="6"/>
                  <a:pt x="12" y="0"/>
                  <a:pt x="20" y="3"/>
                </a:cubicBezTo>
                <a:cubicBezTo>
                  <a:pt x="24" y="4"/>
                  <a:pt x="28" y="7"/>
                  <a:pt x="30" y="10"/>
                </a:cubicBezTo>
                <a:cubicBezTo>
                  <a:pt x="31" y="14"/>
                  <a:pt x="32" y="18"/>
                  <a:pt x="30" y="2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32">
            <a:extLst>
              <a:ext uri="{FF2B5EF4-FFF2-40B4-BE49-F238E27FC236}">
                <a16:creationId xmlns:a16="http://schemas.microsoft.com/office/drawing/2014/main" id="{D8310CA4-9EFE-304C-A31E-0477042B71A5}"/>
              </a:ext>
            </a:extLst>
          </p:cNvPr>
          <p:cNvSpPr>
            <a:spLocks/>
          </p:cNvSpPr>
          <p:nvPr/>
        </p:nvSpPr>
        <p:spPr bwMode="auto">
          <a:xfrm>
            <a:off x="6542581" y="6097416"/>
            <a:ext cx="108798" cy="96214"/>
          </a:xfrm>
          <a:custGeom>
            <a:avLst/>
            <a:gdLst>
              <a:gd name="T0" fmla="*/ 30 w 34"/>
              <a:gd name="T1" fmla="*/ 25 h 34"/>
              <a:gd name="T2" fmla="*/ 10 w 34"/>
              <a:gd name="T3" fmla="*/ 31 h 34"/>
              <a:gd name="T4" fmla="*/ 4 w 34"/>
              <a:gd name="T5" fmla="*/ 11 h 34"/>
              <a:gd name="T6" fmla="*/ 24 w 34"/>
              <a:gd name="T7" fmla="*/ 4 h 34"/>
              <a:gd name="T8" fmla="*/ 30 w 34"/>
              <a:gd name="T9" fmla="*/ 25 h 34"/>
            </a:gdLst>
            <a:ahLst/>
            <a:cxnLst>
              <a:cxn ang="0">
                <a:pos x="T0" y="T1"/>
              </a:cxn>
              <a:cxn ang="0">
                <a:pos x="T2" y="T3"/>
              </a:cxn>
              <a:cxn ang="0">
                <a:pos x="T4" y="T5"/>
              </a:cxn>
              <a:cxn ang="0">
                <a:pos x="T6" y="T7"/>
              </a:cxn>
              <a:cxn ang="0">
                <a:pos x="T8" y="T9"/>
              </a:cxn>
            </a:cxnLst>
            <a:rect l="0" t="0" r="r" b="b"/>
            <a:pathLst>
              <a:path w="34" h="34">
                <a:moveTo>
                  <a:pt x="30" y="25"/>
                </a:moveTo>
                <a:cubicBezTo>
                  <a:pt x="25" y="32"/>
                  <a:pt x="16" y="34"/>
                  <a:pt x="10" y="31"/>
                </a:cubicBezTo>
                <a:cubicBezTo>
                  <a:pt x="3" y="27"/>
                  <a:pt x="0" y="18"/>
                  <a:pt x="4" y="11"/>
                </a:cubicBezTo>
                <a:cubicBezTo>
                  <a:pt x="7" y="3"/>
                  <a:pt x="16" y="0"/>
                  <a:pt x="24" y="4"/>
                </a:cubicBezTo>
                <a:cubicBezTo>
                  <a:pt x="32" y="9"/>
                  <a:pt x="34" y="18"/>
                  <a:pt x="30" y="2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33">
            <a:extLst>
              <a:ext uri="{FF2B5EF4-FFF2-40B4-BE49-F238E27FC236}">
                <a16:creationId xmlns:a16="http://schemas.microsoft.com/office/drawing/2014/main" id="{E5C6FF37-B43A-144E-9D19-50DCF556FD8D}"/>
              </a:ext>
            </a:extLst>
          </p:cNvPr>
          <p:cNvSpPr>
            <a:spLocks/>
          </p:cNvSpPr>
          <p:nvPr/>
        </p:nvSpPr>
        <p:spPr bwMode="auto">
          <a:xfrm>
            <a:off x="6662260" y="6167882"/>
            <a:ext cx="108798" cy="97569"/>
          </a:xfrm>
          <a:custGeom>
            <a:avLst/>
            <a:gdLst>
              <a:gd name="T0" fmla="*/ 29 w 34"/>
              <a:gd name="T1" fmla="*/ 26 h 34"/>
              <a:gd name="T2" fmla="*/ 8 w 34"/>
              <a:gd name="T3" fmla="*/ 29 h 34"/>
              <a:gd name="T4" fmla="*/ 5 w 34"/>
              <a:gd name="T5" fmla="*/ 8 h 34"/>
              <a:gd name="T6" fmla="*/ 26 w 34"/>
              <a:gd name="T7" fmla="*/ 5 h 34"/>
              <a:gd name="T8" fmla="*/ 29 w 34"/>
              <a:gd name="T9" fmla="*/ 26 h 34"/>
            </a:gdLst>
            <a:ahLst/>
            <a:cxnLst>
              <a:cxn ang="0">
                <a:pos x="T0" y="T1"/>
              </a:cxn>
              <a:cxn ang="0">
                <a:pos x="T2" y="T3"/>
              </a:cxn>
              <a:cxn ang="0">
                <a:pos x="T4" y="T5"/>
              </a:cxn>
              <a:cxn ang="0">
                <a:pos x="T6" y="T7"/>
              </a:cxn>
              <a:cxn ang="0">
                <a:pos x="T8" y="T9"/>
              </a:cxn>
            </a:cxnLst>
            <a:rect l="0" t="0" r="r" b="b"/>
            <a:pathLst>
              <a:path w="34" h="34">
                <a:moveTo>
                  <a:pt x="29" y="26"/>
                </a:moveTo>
                <a:cubicBezTo>
                  <a:pt x="23" y="33"/>
                  <a:pt x="14" y="34"/>
                  <a:pt x="8" y="29"/>
                </a:cubicBezTo>
                <a:cubicBezTo>
                  <a:pt x="2" y="24"/>
                  <a:pt x="0" y="15"/>
                  <a:pt x="5" y="8"/>
                </a:cubicBezTo>
                <a:cubicBezTo>
                  <a:pt x="10" y="1"/>
                  <a:pt x="20" y="0"/>
                  <a:pt x="26" y="5"/>
                </a:cubicBezTo>
                <a:cubicBezTo>
                  <a:pt x="33" y="10"/>
                  <a:pt x="34" y="20"/>
                  <a:pt x="29" y="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34">
            <a:extLst>
              <a:ext uri="{FF2B5EF4-FFF2-40B4-BE49-F238E27FC236}">
                <a16:creationId xmlns:a16="http://schemas.microsoft.com/office/drawing/2014/main" id="{CB4E20E1-FC88-9E45-B672-7AD79F7FFB7E}"/>
              </a:ext>
            </a:extLst>
          </p:cNvPr>
          <p:cNvSpPr>
            <a:spLocks/>
          </p:cNvSpPr>
          <p:nvPr/>
        </p:nvSpPr>
        <p:spPr bwMode="auto">
          <a:xfrm>
            <a:off x="6771058" y="6253255"/>
            <a:ext cx="107245" cy="93504"/>
          </a:xfrm>
          <a:custGeom>
            <a:avLst/>
            <a:gdLst>
              <a:gd name="T0" fmla="*/ 27 w 33"/>
              <a:gd name="T1" fmla="*/ 27 h 33"/>
              <a:gd name="T2" fmla="*/ 6 w 33"/>
              <a:gd name="T3" fmla="*/ 27 h 33"/>
              <a:gd name="T4" fmla="*/ 6 w 33"/>
              <a:gd name="T5" fmla="*/ 6 h 33"/>
              <a:gd name="T6" fmla="*/ 27 w 33"/>
              <a:gd name="T7" fmla="*/ 6 h 33"/>
              <a:gd name="T8" fmla="*/ 27 w 33"/>
              <a:gd name="T9" fmla="*/ 27 h 33"/>
            </a:gdLst>
            <a:ahLst/>
            <a:cxnLst>
              <a:cxn ang="0">
                <a:pos x="T0" y="T1"/>
              </a:cxn>
              <a:cxn ang="0">
                <a:pos x="T2" y="T3"/>
              </a:cxn>
              <a:cxn ang="0">
                <a:pos x="T4" y="T5"/>
              </a:cxn>
              <a:cxn ang="0">
                <a:pos x="T6" y="T7"/>
              </a:cxn>
              <a:cxn ang="0">
                <a:pos x="T8" y="T9"/>
              </a:cxn>
            </a:cxnLst>
            <a:rect l="0" t="0" r="r" b="b"/>
            <a:pathLst>
              <a:path w="33" h="33">
                <a:moveTo>
                  <a:pt x="27" y="27"/>
                </a:moveTo>
                <a:cubicBezTo>
                  <a:pt x="21" y="33"/>
                  <a:pt x="12" y="32"/>
                  <a:pt x="6" y="27"/>
                </a:cubicBezTo>
                <a:cubicBezTo>
                  <a:pt x="0" y="21"/>
                  <a:pt x="0" y="12"/>
                  <a:pt x="6" y="6"/>
                </a:cubicBezTo>
                <a:cubicBezTo>
                  <a:pt x="11" y="0"/>
                  <a:pt x="21" y="0"/>
                  <a:pt x="27" y="6"/>
                </a:cubicBezTo>
                <a:cubicBezTo>
                  <a:pt x="33" y="12"/>
                  <a:pt x="33" y="21"/>
                  <a:pt x="27" y="2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35">
            <a:extLst>
              <a:ext uri="{FF2B5EF4-FFF2-40B4-BE49-F238E27FC236}">
                <a16:creationId xmlns:a16="http://schemas.microsoft.com/office/drawing/2014/main" id="{6A547D7A-FD5C-CB43-B492-6F768992D1E9}"/>
              </a:ext>
            </a:extLst>
          </p:cNvPr>
          <p:cNvSpPr>
            <a:spLocks/>
          </p:cNvSpPr>
          <p:nvPr/>
        </p:nvSpPr>
        <p:spPr bwMode="auto">
          <a:xfrm>
            <a:off x="5679965" y="6338628"/>
            <a:ext cx="105690" cy="93504"/>
          </a:xfrm>
          <a:custGeom>
            <a:avLst/>
            <a:gdLst>
              <a:gd name="T0" fmla="*/ 27 w 33"/>
              <a:gd name="T1" fmla="*/ 28 h 33"/>
              <a:gd name="T2" fmla="*/ 6 w 33"/>
              <a:gd name="T3" fmla="*/ 28 h 33"/>
              <a:gd name="T4" fmla="*/ 5 w 33"/>
              <a:gd name="T5" fmla="*/ 7 h 33"/>
              <a:gd name="T6" fmla="*/ 27 w 33"/>
              <a:gd name="T7" fmla="*/ 6 h 33"/>
              <a:gd name="T8" fmla="*/ 27 w 33"/>
              <a:gd name="T9" fmla="*/ 28 h 33"/>
            </a:gdLst>
            <a:ahLst/>
            <a:cxnLst>
              <a:cxn ang="0">
                <a:pos x="T0" y="T1"/>
              </a:cxn>
              <a:cxn ang="0">
                <a:pos x="T2" y="T3"/>
              </a:cxn>
              <a:cxn ang="0">
                <a:pos x="T4" y="T5"/>
              </a:cxn>
              <a:cxn ang="0">
                <a:pos x="T6" y="T7"/>
              </a:cxn>
              <a:cxn ang="0">
                <a:pos x="T8" y="T9"/>
              </a:cxn>
            </a:cxnLst>
            <a:rect l="0" t="0" r="r" b="b"/>
            <a:pathLst>
              <a:path w="33" h="33">
                <a:moveTo>
                  <a:pt x="27" y="28"/>
                </a:moveTo>
                <a:cubicBezTo>
                  <a:pt x="20" y="33"/>
                  <a:pt x="11" y="33"/>
                  <a:pt x="6" y="28"/>
                </a:cubicBezTo>
                <a:cubicBezTo>
                  <a:pt x="0" y="22"/>
                  <a:pt x="0" y="13"/>
                  <a:pt x="5" y="7"/>
                </a:cubicBezTo>
                <a:cubicBezTo>
                  <a:pt x="11" y="1"/>
                  <a:pt x="21" y="0"/>
                  <a:pt x="27" y="6"/>
                </a:cubicBezTo>
                <a:cubicBezTo>
                  <a:pt x="33" y="12"/>
                  <a:pt x="33" y="22"/>
                  <a:pt x="27" y="2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90" name="Group 153">
            <a:extLst>
              <a:ext uri="{FF2B5EF4-FFF2-40B4-BE49-F238E27FC236}">
                <a16:creationId xmlns:a16="http://schemas.microsoft.com/office/drawing/2014/main" id="{192E9404-6B40-7B42-8654-6924A8FE91A2}"/>
              </a:ext>
            </a:extLst>
          </p:cNvPr>
          <p:cNvGrpSpPr/>
          <p:nvPr/>
        </p:nvGrpSpPr>
        <p:grpSpPr>
          <a:xfrm>
            <a:off x="2251257" y="6077090"/>
            <a:ext cx="4575754" cy="632841"/>
            <a:chOff x="2131668" y="2836900"/>
            <a:chExt cx="7928663" cy="1257706"/>
          </a:xfrm>
        </p:grpSpPr>
        <p:sp>
          <p:nvSpPr>
            <p:cNvPr id="91" name="Line 26">
              <a:extLst>
                <a:ext uri="{FF2B5EF4-FFF2-40B4-BE49-F238E27FC236}">
                  <a16:creationId xmlns:a16="http://schemas.microsoft.com/office/drawing/2014/main" id="{8AF5D642-F62A-CF4E-B227-A787D15A4306}"/>
                </a:ext>
              </a:extLst>
            </p:cNvPr>
            <p:cNvSpPr>
              <a:spLocks noChangeShapeType="1"/>
            </p:cNvSpPr>
            <p:nvPr/>
          </p:nvSpPr>
          <p:spPr bwMode="auto">
            <a:xfrm flipV="1">
              <a:off x="2131668" y="3254339"/>
              <a:ext cx="0" cy="220839"/>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Line 28">
              <a:extLst>
                <a:ext uri="{FF2B5EF4-FFF2-40B4-BE49-F238E27FC236}">
                  <a16:creationId xmlns:a16="http://schemas.microsoft.com/office/drawing/2014/main" id="{9DC853CD-D970-E549-A293-FF64BA5E9E37}"/>
                </a:ext>
              </a:extLst>
            </p:cNvPr>
            <p:cNvSpPr>
              <a:spLocks noChangeShapeType="1"/>
            </p:cNvSpPr>
            <p:nvPr/>
          </p:nvSpPr>
          <p:spPr bwMode="auto">
            <a:xfrm flipV="1">
              <a:off x="2322882" y="3114295"/>
              <a:ext cx="0" cy="360883"/>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Line 30">
              <a:extLst>
                <a:ext uri="{FF2B5EF4-FFF2-40B4-BE49-F238E27FC236}">
                  <a16:creationId xmlns:a16="http://schemas.microsoft.com/office/drawing/2014/main" id="{6EF181EA-508A-2E42-BC1F-B6F36B600A47}"/>
                </a:ext>
              </a:extLst>
            </p:cNvPr>
            <p:cNvSpPr>
              <a:spLocks noChangeShapeType="1"/>
            </p:cNvSpPr>
            <p:nvPr/>
          </p:nvSpPr>
          <p:spPr bwMode="auto">
            <a:xfrm flipV="1">
              <a:off x="2530256" y="2990410"/>
              <a:ext cx="0" cy="484769"/>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Line 32">
              <a:extLst>
                <a:ext uri="{FF2B5EF4-FFF2-40B4-BE49-F238E27FC236}">
                  <a16:creationId xmlns:a16="http://schemas.microsoft.com/office/drawing/2014/main" id="{A361C2FE-D645-504C-87DA-2DE8F7E1751E}"/>
                </a:ext>
              </a:extLst>
            </p:cNvPr>
            <p:cNvSpPr>
              <a:spLocks noChangeShapeType="1"/>
            </p:cNvSpPr>
            <p:nvPr/>
          </p:nvSpPr>
          <p:spPr bwMode="auto">
            <a:xfrm flipV="1">
              <a:off x="2759174" y="2904229"/>
              <a:ext cx="0" cy="57095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Line 34">
              <a:extLst>
                <a:ext uri="{FF2B5EF4-FFF2-40B4-BE49-F238E27FC236}">
                  <a16:creationId xmlns:a16="http://schemas.microsoft.com/office/drawing/2014/main" id="{4FF1E6F5-FCBE-4645-A3CC-AC684BA7D0D4}"/>
                </a:ext>
              </a:extLst>
            </p:cNvPr>
            <p:cNvSpPr>
              <a:spLocks noChangeShapeType="1"/>
            </p:cNvSpPr>
            <p:nvPr/>
          </p:nvSpPr>
          <p:spPr bwMode="auto">
            <a:xfrm flipV="1">
              <a:off x="3004252" y="2855752"/>
              <a:ext cx="0" cy="619427"/>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Line 36">
              <a:extLst>
                <a:ext uri="{FF2B5EF4-FFF2-40B4-BE49-F238E27FC236}">
                  <a16:creationId xmlns:a16="http://schemas.microsoft.com/office/drawing/2014/main" id="{350F6772-7DD0-D74F-A5A0-30F410A2177F}"/>
                </a:ext>
              </a:extLst>
            </p:cNvPr>
            <p:cNvSpPr>
              <a:spLocks noChangeShapeType="1"/>
            </p:cNvSpPr>
            <p:nvPr/>
          </p:nvSpPr>
          <p:spPr bwMode="auto">
            <a:xfrm flipV="1">
              <a:off x="3252023" y="2871911"/>
              <a:ext cx="0" cy="603268"/>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Line 38">
              <a:extLst>
                <a:ext uri="{FF2B5EF4-FFF2-40B4-BE49-F238E27FC236}">
                  <a16:creationId xmlns:a16="http://schemas.microsoft.com/office/drawing/2014/main" id="{24B3300E-FEED-FE4D-BE4E-C2BDE9EB984C}"/>
                </a:ext>
              </a:extLst>
            </p:cNvPr>
            <p:cNvSpPr>
              <a:spLocks noChangeShapeType="1"/>
            </p:cNvSpPr>
            <p:nvPr/>
          </p:nvSpPr>
          <p:spPr bwMode="auto">
            <a:xfrm flipV="1">
              <a:off x="3480941" y="3028114"/>
              <a:ext cx="0" cy="447065"/>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Line 40">
              <a:extLst>
                <a:ext uri="{FF2B5EF4-FFF2-40B4-BE49-F238E27FC236}">
                  <a16:creationId xmlns:a16="http://schemas.microsoft.com/office/drawing/2014/main" id="{8A0ABB81-0CA0-6948-B9E8-683763F0BBF2}"/>
                </a:ext>
              </a:extLst>
            </p:cNvPr>
            <p:cNvSpPr>
              <a:spLocks noChangeShapeType="1"/>
            </p:cNvSpPr>
            <p:nvPr/>
          </p:nvSpPr>
          <p:spPr bwMode="auto">
            <a:xfrm flipV="1">
              <a:off x="3688315" y="3092750"/>
              <a:ext cx="0" cy="377042"/>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Line 42">
              <a:extLst>
                <a:ext uri="{FF2B5EF4-FFF2-40B4-BE49-F238E27FC236}">
                  <a16:creationId xmlns:a16="http://schemas.microsoft.com/office/drawing/2014/main" id="{FE8B06BC-970D-094B-A902-837BB4BBF1FA}"/>
                </a:ext>
              </a:extLst>
            </p:cNvPr>
            <p:cNvSpPr>
              <a:spLocks noChangeShapeType="1"/>
            </p:cNvSpPr>
            <p:nvPr/>
          </p:nvSpPr>
          <p:spPr bwMode="auto">
            <a:xfrm flipV="1">
              <a:off x="3874142" y="3278579"/>
              <a:ext cx="0" cy="196602"/>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Line 63">
              <a:extLst>
                <a:ext uri="{FF2B5EF4-FFF2-40B4-BE49-F238E27FC236}">
                  <a16:creationId xmlns:a16="http://schemas.microsoft.com/office/drawing/2014/main" id="{8B1841EF-C27C-374F-8B8B-77CD8EB9DF41}"/>
                </a:ext>
              </a:extLst>
            </p:cNvPr>
            <p:cNvSpPr>
              <a:spLocks noChangeShapeType="1"/>
            </p:cNvSpPr>
            <p:nvPr/>
          </p:nvSpPr>
          <p:spPr bwMode="auto">
            <a:xfrm>
              <a:off x="4191935" y="3475179"/>
              <a:ext cx="0" cy="226225"/>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Line 65">
              <a:extLst>
                <a:ext uri="{FF2B5EF4-FFF2-40B4-BE49-F238E27FC236}">
                  <a16:creationId xmlns:a16="http://schemas.microsoft.com/office/drawing/2014/main" id="{E8871ADE-EF2C-C047-95A1-3B601E0653C4}"/>
                </a:ext>
              </a:extLst>
            </p:cNvPr>
            <p:cNvSpPr>
              <a:spLocks noChangeShapeType="1"/>
            </p:cNvSpPr>
            <p:nvPr/>
          </p:nvSpPr>
          <p:spPr bwMode="auto">
            <a:xfrm>
              <a:off x="4383150" y="3475179"/>
              <a:ext cx="0" cy="360883"/>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Line 67">
              <a:extLst>
                <a:ext uri="{FF2B5EF4-FFF2-40B4-BE49-F238E27FC236}">
                  <a16:creationId xmlns:a16="http://schemas.microsoft.com/office/drawing/2014/main" id="{3726E0E9-96A9-5C46-B834-4F0D57A1B81E}"/>
                </a:ext>
              </a:extLst>
            </p:cNvPr>
            <p:cNvSpPr>
              <a:spLocks noChangeShapeType="1"/>
            </p:cNvSpPr>
            <p:nvPr/>
          </p:nvSpPr>
          <p:spPr bwMode="auto">
            <a:xfrm>
              <a:off x="4590522" y="3475179"/>
              <a:ext cx="0" cy="484769"/>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Line 69">
              <a:extLst>
                <a:ext uri="{FF2B5EF4-FFF2-40B4-BE49-F238E27FC236}">
                  <a16:creationId xmlns:a16="http://schemas.microsoft.com/office/drawing/2014/main" id="{FF103681-7553-8644-91B2-2FEB32B00994}"/>
                </a:ext>
              </a:extLst>
            </p:cNvPr>
            <p:cNvSpPr>
              <a:spLocks noChangeShapeType="1"/>
            </p:cNvSpPr>
            <p:nvPr/>
          </p:nvSpPr>
          <p:spPr bwMode="auto">
            <a:xfrm>
              <a:off x="4819442" y="3475179"/>
              <a:ext cx="0" cy="57095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Line 71">
              <a:extLst>
                <a:ext uri="{FF2B5EF4-FFF2-40B4-BE49-F238E27FC236}">
                  <a16:creationId xmlns:a16="http://schemas.microsoft.com/office/drawing/2014/main" id="{A3221FF8-2BD4-304C-BDC6-C91849405E8D}"/>
                </a:ext>
              </a:extLst>
            </p:cNvPr>
            <p:cNvSpPr>
              <a:spLocks noChangeShapeType="1"/>
            </p:cNvSpPr>
            <p:nvPr/>
          </p:nvSpPr>
          <p:spPr bwMode="auto">
            <a:xfrm>
              <a:off x="5064518" y="3475179"/>
              <a:ext cx="0" cy="619427"/>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Line 73">
              <a:extLst>
                <a:ext uri="{FF2B5EF4-FFF2-40B4-BE49-F238E27FC236}">
                  <a16:creationId xmlns:a16="http://schemas.microsoft.com/office/drawing/2014/main" id="{56A15AE9-70F5-AC42-A40C-3B27156D99E5}"/>
                </a:ext>
              </a:extLst>
            </p:cNvPr>
            <p:cNvSpPr>
              <a:spLocks noChangeShapeType="1"/>
            </p:cNvSpPr>
            <p:nvPr/>
          </p:nvSpPr>
          <p:spPr bwMode="auto">
            <a:xfrm>
              <a:off x="5312289" y="3475179"/>
              <a:ext cx="0" cy="60865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Line 75">
              <a:extLst>
                <a:ext uri="{FF2B5EF4-FFF2-40B4-BE49-F238E27FC236}">
                  <a16:creationId xmlns:a16="http://schemas.microsoft.com/office/drawing/2014/main" id="{469B698F-4B82-7942-B98B-0BE892FB315B}"/>
                </a:ext>
              </a:extLst>
            </p:cNvPr>
            <p:cNvSpPr>
              <a:spLocks noChangeShapeType="1"/>
            </p:cNvSpPr>
            <p:nvPr/>
          </p:nvSpPr>
          <p:spPr bwMode="auto">
            <a:xfrm>
              <a:off x="5541209" y="3475179"/>
              <a:ext cx="0" cy="447065"/>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Line 77">
              <a:extLst>
                <a:ext uri="{FF2B5EF4-FFF2-40B4-BE49-F238E27FC236}">
                  <a16:creationId xmlns:a16="http://schemas.microsoft.com/office/drawing/2014/main" id="{1F3C6433-3470-5840-876A-93ADBD2BEA53}"/>
                </a:ext>
              </a:extLst>
            </p:cNvPr>
            <p:cNvSpPr>
              <a:spLocks noChangeShapeType="1"/>
            </p:cNvSpPr>
            <p:nvPr/>
          </p:nvSpPr>
          <p:spPr bwMode="auto">
            <a:xfrm>
              <a:off x="5748581" y="3480565"/>
              <a:ext cx="0" cy="385123"/>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Line 79">
              <a:extLst>
                <a:ext uri="{FF2B5EF4-FFF2-40B4-BE49-F238E27FC236}">
                  <a16:creationId xmlns:a16="http://schemas.microsoft.com/office/drawing/2014/main" id="{B07BEA9A-9E1A-AE41-83AA-7880B824AB67}"/>
                </a:ext>
              </a:extLst>
            </p:cNvPr>
            <p:cNvSpPr>
              <a:spLocks noChangeShapeType="1"/>
            </p:cNvSpPr>
            <p:nvPr/>
          </p:nvSpPr>
          <p:spPr bwMode="auto">
            <a:xfrm>
              <a:off x="5934410" y="3475179"/>
              <a:ext cx="0" cy="196602"/>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Line 100">
              <a:extLst>
                <a:ext uri="{FF2B5EF4-FFF2-40B4-BE49-F238E27FC236}">
                  <a16:creationId xmlns:a16="http://schemas.microsoft.com/office/drawing/2014/main" id="{98959AE0-7D17-AE49-A431-DB4C2187CF54}"/>
                </a:ext>
              </a:extLst>
            </p:cNvPr>
            <p:cNvSpPr>
              <a:spLocks noChangeShapeType="1"/>
            </p:cNvSpPr>
            <p:nvPr/>
          </p:nvSpPr>
          <p:spPr bwMode="auto">
            <a:xfrm flipV="1">
              <a:off x="6257589" y="3232794"/>
              <a:ext cx="0" cy="226225"/>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Line 102">
              <a:extLst>
                <a:ext uri="{FF2B5EF4-FFF2-40B4-BE49-F238E27FC236}">
                  <a16:creationId xmlns:a16="http://schemas.microsoft.com/office/drawing/2014/main" id="{9012AD1E-1BA9-FC47-A295-C286B0476729}"/>
                </a:ext>
              </a:extLst>
            </p:cNvPr>
            <p:cNvSpPr>
              <a:spLocks noChangeShapeType="1"/>
            </p:cNvSpPr>
            <p:nvPr/>
          </p:nvSpPr>
          <p:spPr bwMode="auto">
            <a:xfrm flipV="1">
              <a:off x="6443416" y="3098136"/>
              <a:ext cx="0" cy="360883"/>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Line 104">
              <a:extLst>
                <a:ext uri="{FF2B5EF4-FFF2-40B4-BE49-F238E27FC236}">
                  <a16:creationId xmlns:a16="http://schemas.microsoft.com/office/drawing/2014/main" id="{E7161610-F59E-6D4C-9207-3E989130BC2B}"/>
                </a:ext>
              </a:extLst>
            </p:cNvPr>
            <p:cNvSpPr>
              <a:spLocks noChangeShapeType="1"/>
            </p:cNvSpPr>
            <p:nvPr/>
          </p:nvSpPr>
          <p:spPr bwMode="auto">
            <a:xfrm flipV="1">
              <a:off x="6650790" y="2974251"/>
              <a:ext cx="0" cy="484769"/>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Line 106">
              <a:extLst>
                <a:ext uri="{FF2B5EF4-FFF2-40B4-BE49-F238E27FC236}">
                  <a16:creationId xmlns:a16="http://schemas.microsoft.com/office/drawing/2014/main" id="{6D18B91F-8243-2647-8CD1-5BA8C5D00AD2}"/>
                </a:ext>
              </a:extLst>
            </p:cNvPr>
            <p:cNvSpPr>
              <a:spLocks noChangeShapeType="1"/>
            </p:cNvSpPr>
            <p:nvPr/>
          </p:nvSpPr>
          <p:spPr bwMode="auto">
            <a:xfrm flipV="1">
              <a:off x="6879708" y="2888070"/>
              <a:ext cx="0" cy="57095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Line 108">
              <a:extLst>
                <a:ext uri="{FF2B5EF4-FFF2-40B4-BE49-F238E27FC236}">
                  <a16:creationId xmlns:a16="http://schemas.microsoft.com/office/drawing/2014/main" id="{19DCF45C-7703-E44C-8CD8-86C2E3345FF0}"/>
                </a:ext>
              </a:extLst>
            </p:cNvPr>
            <p:cNvSpPr>
              <a:spLocks noChangeShapeType="1"/>
            </p:cNvSpPr>
            <p:nvPr/>
          </p:nvSpPr>
          <p:spPr bwMode="auto">
            <a:xfrm flipV="1">
              <a:off x="7124787" y="2836900"/>
              <a:ext cx="0" cy="622121"/>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Line 110">
              <a:extLst>
                <a:ext uri="{FF2B5EF4-FFF2-40B4-BE49-F238E27FC236}">
                  <a16:creationId xmlns:a16="http://schemas.microsoft.com/office/drawing/2014/main" id="{56907B51-DD6E-1344-8111-4DDD8212B0DD}"/>
                </a:ext>
              </a:extLst>
            </p:cNvPr>
            <p:cNvSpPr>
              <a:spLocks noChangeShapeType="1"/>
            </p:cNvSpPr>
            <p:nvPr/>
          </p:nvSpPr>
          <p:spPr bwMode="auto">
            <a:xfrm flipV="1">
              <a:off x="7372557" y="2847673"/>
              <a:ext cx="0" cy="611348"/>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Line 112">
              <a:extLst>
                <a:ext uri="{FF2B5EF4-FFF2-40B4-BE49-F238E27FC236}">
                  <a16:creationId xmlns:a16="http://schemas.microsoft.com/office/drawing/2014/main" id="{722523FA-9002-9346-BC3F-E624BFDC92E1}"/>
                </a:ext>
              </a:extLst>
            </p:cNvPr>
            <p:cNvSpPr>
              <a:spLocks noChangeShapeType="1"/>
            </p:cNvSpPr>
            <p:nvPr/>
          </p:nvSpPr>
          <p:spPr bwMode="auto">
            <a:xfrm flipV="1">
              <a:off x="7601475" y="3006569"/>
              <a:ext cx="0" cy="452451"/>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Line 114">
              <a:extLst>
                <a:ext uri="{FF2B5EF4-FFF2-40B4-BE49-F238E27FC236}">
                  <a16:creationId xmlns:a16="http://schemas.microsoft.com/office/drawing/2014/main" id="{1CD29AA7-8D95-C14B-93DA-591F049A8316}"/>
                </a:ext>
              </a:extLst>
            </p:cNvPr>
            <p:cNvSpPr>
              <a:spLocks noChangeShapeType="1"/>
            </p:cNvSpPr>
            <p:nvPr/>
          </p:nvSpPr>
          <p:spPr bwMode="auto">
            <a:xfrm flipV="1">
              <a:off x="7808849" y="3068512"/>
              <a:ext cx="0" cy="385123"/>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Line 116">
              <a:extLst>
                <a:ext uri="{FF2B5EF4-FFF2-40B4-BE49-F238E27FC236}">
                  <a16:creationId xmlns:a16="http://schemas.microsoft.com/office/drawing/2014/main" id="{0EFDFE32-8784-7641-ADDF-C113A56B75DD}"/>
                </a:ext>
              </a:extLst>
            </p:cNvPr>
            <p:cNvSpPr>
              <a:spLocks noChangeShapeType="1"/>
            </p:cNvSpPr>
            <p:nvPr/>
          </p:nvSpPr>
          <p:spPr bwMode="auto">
            <a:xfrm flipV="1">
              <a:off x="7994676" y="3259726"/>
              <a:ext cx="0" cy="19929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Line 136">
              <a:extLst>
                <a:ext uri="{FF2B5EF4-FFF2-40B4-BE49-F238E27FC236}">
                  <a16:creationId xmlns:a16="http://schemas.microsoft.com/office/drawing/2014/main" id="{7ACE76E2-771E-A24A-9AD5-1363368BFB6F}"/>
                </a:ext>
              </a:extLst>
            </p:cNvPr>
            <p:cNvSpPr>
              <a:spLocks noChangeShapeType="1"/>
            </p:cNvSpPr>
            <p:nvPr/>
          </p:nvSpPr>
          <p:spPr bwMode="auto">
            <a:xfrm flipV="1">
              <a:off x="8317855" y="3448247"/>
              <a:ext cx="0" cy="20737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Line 138">
              <a:extLst>
                <a:ext uri="{FF2B5EF4-FFF2-40B4-BE49-F238E27FC236}">
                  <a16:creationId xmlns:a16="http://schemas.microsoft.com/office/drawing/2014/main" id="{7617B3F0-FD63-FF41-854B-8EEBB2450DBB}"/>
                </a:ext>
              </a:extLst>
            </p:cNvPr>
            <p:cNvSpPr>
              <a:spLocks noChangeShapeType="1"/>
            </p:cNvSpPr>
            <p:nvPr/>
          </p:nvSpPr>
          <p:spPr bwMode="auto">
            <a:xfrm flipV="1">
              <a:off x="8503684" y="3448247"/>
              <a:ext cx="0" cy="304328"/>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Line 140">
              <a:extLst>
                <a:ext uri="{FF2B5EF4-FFF2-40B4-BE49-F238E27FC236}">
                  <a16:creationId xmlns:a16="http://schemas.microsoft.com/office/drawing/2014/main" id="{F27DD7A3-8B78-D94A-8C04-4B51652AC66A}"/>
                </a:ext>
              </a:extLst>
            </p:cNvPr>
            <p:cNvSpPr>
              <a:spLocks noChangeShapeType="1"/>
            </p:cNvSpPr>
            <p:nvPr/>
          </p:nvSpPr>
          <p:spPr bwMode="auto">
            <a:xfrm flipV="1">
              <a:off x="8711057" y="3448247"/>
              <a:ext cx="0" cy="428213"/>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Line 142">
              <a:extLst>
                <a:ext uri="{FF2B5EF4-FFF2-40B4-BE49-F238E27FC236}">
                  <a16:creationId xmlns:a16="http://schemas.microsoft.com/office/drawing/2014/main" id="{E225AB07-8340-A645-AEA2-6DDFB22BA7E0}"/>
                </a:ext>
              </a:extLst>
            </p:cNvPr>
            <p:cNvSpPr>
              <a:spLocks noChangeShapeType="1"/>
            </p:cNvSpPr>
            <p:nvPr/>
          </p:nvSpPr>
          <p:spPr bwMode="auto">
            <a:xfrm flipV="1">
              <a:off x="8939976" y="3448247"/>
              <a:ext cx="0" cy="51170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Line 144">
              <a:extLst>
                <a:ext uri="{FF2B5EF4-FFF2-40B4-BE49-F238E27FC236}">
                  <a16:creationId xmlns:a16="http://schemas.microsoft.com/office/drawing/2014/main" id="{7C05E902-414B-8B4D-811A-AC40B8734578}"/>
                </a:ext>
              </a:extLst>
            </p:cNvPr>
            <p:cNvSpPr>
              <a:spLocks noChangeShapeType="1"/>
            </p:cNvSpPr>
            <p:nvPr/>
          </p:nvSpPr>
          <p:spPr bwMode="auto">
            <a:xfrm flipV="1">
              <a:off x="9185053" y="3448247"/>
              <a:ext cx="0" cy="562871"/>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Line 146">
              <a:extLst>
                <a:ext uri="{FF2B5EF4-FFF2-40B4-BE49-F238E27FC236}">
                  <a16:creationId xmlns:a16="http://schemas.microsoft.com/office/drawing/2014/main" id="{994C6653-339A-2641-BB29-2AEE55B936B3}"/>
                </a:ext>
              </a:extLst>
            </p:cNvPr>
            <p:cNvSpPr>
              <a:spLocks noChangeShapeType="1"/>
            </p:cNvSpPr>
            <p:nvPr/>
          </p:nvSpPr>
          <p:spPr bwMode="auto">
            <a:xfrm flipV="1">
              <a:off x="9432824" y="3448247"/>
              <a:ext cx="0" cy="552099"/>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Line 148">
              <a:extLst>
                <a:ext uri="{FF2B5EF4-FFF2-40B4-BE49-F238E27FC236}">
                  <a16:creationId xmlns:a16="http://schemas.microsoft.com/office/drawing/2014/main" id="{7DF8772F-E19F-7D40-863F-E3A575FF0119}"/>
                </a:ext>
              </a:extLst>
            </p:cNvPr>
            <p:cNvSpPr>
              <a:spLocks noChangeShapeType="1"/>
            </p:cNvSpPr>
            <p:nvPr/>
          </p:nvSpPr>
          <p:spPr bwMode="auto">
            <a:xfrm flipV="1">
              <a:off x="9661743" y="3448247"/>
              <a:ext cx="0" cy="465918"/>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Line 150">
              <a:extLst>
                <a:ext uri="{FF2B5EF4-FFF2-40B4-BE49-F238E27FC236}">
                  <a16:creationId xmlns:a16="http://schemas.microsoft.com/office/drawing/2014/main" id="{0620667C-916C-FE42-9A49-1CE488C9431B}"/>
                </a:ext>
              </a:extLst>
            </p:cNvPr>
            <p:cNvSpPr>
              <a:spLocks noChangeShapeType="1"/>
            </p:cNvSpPr>
            <p:nvPr/>
          </p:nvSpPr>
          <p:spPr bwMode="auto">
            <a:xfrm flipV="1">
              <a:off x="9869115" y="3440168"/>
              <a:ext cx="0" cy="401282"/>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Line 152">
              <a:extLst>
                <a:ext uri="{FF2B5EF4-FFF2-40B4-BE49-F238E27FC236}">
                  <a16:creationId xmlns:a16="http://schemas.microsoft.com/office/drawing/2014/main" id="{0869B1D0-B3D0-ED4C-A2AD-8EE0752AFFB1}"/>
                </a:ext>
              </a:extLst>
            </p:cNvPr>
            <p:cNvSpPr>
              <a:spLocks noChangeShapeType="1"/>
            </p:cNvSpPr>
            <p:nvPr/>
          </p:nvSpPr>
          <p:spPr bwMode="auto">
            <a:xfrm flipV="1">
              <a:off x="10060331" y="3448247"/>
              <a:ext cx="0" cy="228919"/>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27" name="Group 152">
            <a:extLst>
              <a:ext uri="{FF2B5EF4-FFF2-40B4-BE49-F238E27FC236}">
                <a16:creationId xmlns:a16="http://schemas.microsoft.com/office/drawing/2014/main" id="{D7E66EF6-7F33-F142-83F7-C33A380A3304}"/>
              </a:ext>
            </a:extLst>
          </p:cNvPr>
          <p:cNvGrpSpPr/>
          <p:nvPr/>
        </p:nvGrpSpPr>
        <p:grpSpPr>
          <a:xfrm>
            <a:off x="2251257" y="6071670"/>
            <a:ext cx="4575754" cy="611159"/>
            <a:chOff x="2131668" y="2826128"/>
            <a:chExt cx="7928663" cy="1214615"/>
          </a:xfrm>
        </p:grpSpPr>
        <p:sp>
          <p:nvSpPr>
            <p:cNvPr id="128" name="Line 25">
              <a:extLst>
                <a:ext uri="{FF2B5EF4-FFF2-40B4-BE49-F238E27FC236}">
                  <a16:creationId xmlns:a16="http://schemas.microsoft.com/office/drawing/2014/main" id="{9BFC17FD-7B4C-084C-9CC7-66E94B5EB040}"/>
                </a:ext>
              </a:extLst>
            </p:cNvPr>
            <p:cNvSpPr>
              <a:spLocks noChangeShapeType="1"/>
            </p:cNvSpPr>
            <p:nvPr/>
          </p:nvSpPr>
          <p:spPr bwMode="auto">
            <a:xfrm flipV="1">
              <a:off x="2131668" y="3475179"/>
              <a:ext cx="0" cy="215453"/>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Line 27">
              <a:extLst>
                <a:ext uri="{FF2B5EF4-FFF2-40B4-BE49-F238E27FC236}">
                  <a16:creationId xmlns:a16="http://schemas.microsoft.com/office/drawing/2014/main" id="{F062B143-2274-4E42-84FE-41BEC8EA3231}"/>
                </a:ext>
              </a:extLst>
            </p:cNvPr>
            <p:cNvSpPr>
              <a:spLocks noChangeShapeType="1"/>
            </p:cNvSpPr>
            <p:nvPr/>
          </p:nvSpPr>
          <p:spPr bwMode="auto">
            <a:xfrm flipV="1">
              <a:off x="2322882" y="3475179"/>
              <a:ext cx="0" cy="304328"/>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Line 29">
              <a:extLst>
                <a:ext uri="{FF2B5EF4-FFF2-40B4-BE49-F238E27FC236}">
                  <a16:creationId xmlns:a16="http://schemas.microsoft.com/office/drawing/2014/main" id="{63C6D650-7A2D-7444-B75F-758E01F796D1}"/>
                </a:ext>
              </a:extLst>
            </p:cNvPr>
            <p:cNvSpPr>
              <a:spLocks noChangeShapeType="1"/>
            </p:cNvSpPr>
            <p:nvPr/>
          </p:nvSpPr>
          <p:spPr bwMode="auto">
            <a:xfrm flipV="1">
              <a:off x="2530256" y="3475179"/>
              <a:ext cx="0" cy="428213"/>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Line 31">
              <a:extLst>
                <a:ext uri="{FF2B5EF4-FFF2-40B4-BE49-F238E27FC236}">
                  <a16:creationId xmlns:a16="http://schemas.microsoft.com/office/drawing/2014/main" id="{3132D91D-3843-3C47-B514-8D909F0DBCA4}"/>
                </a:ext>
              </a:extLst>
            </p:cNvPr>
            <p:cNvSpPr>
              <a:spLocks noChangeShapeType="1"/>
            </p:cNvSpPr>
            <p:nvPr/>
          </p:nvSpPr>
          <p:spPr bwMode="auto">
            <a:xfrm flipV="1">
              <a:off x="2759174" y="3475179"/>
              <a:ext cx="0" cy="514394"/>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Line 33">
              <a:extLst>
                <a:ext uri="{FF2B5EF4-FFF2-40B4-BE49-F238E27FC236}">
                  <a16:creationId xmlns:a16="http://schemas.microsoft.com/office/drawing/2014/main" id="{BF608569-BEDB-6548-B7C9-062DCEC24FA1}"/>
                </a:ext>
              </a:extLst>
            </p:cNvPr>
            <p:cNvSpPr>
              <a:spLocks noChangeShapeType="1"/>
            </p:cNvSpPr>
            <p:nvPr/>
          </p:nvSpPr>
          <p:spPr bwMode="auto">
            <a:xfrm flipV="1">
              <a:off x="3004252" y="3475179"/>
              <a:ext cx="0" cy="565564"/>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Line 35">
              <a:extLst>
                <a:ext uri="{FF2B5EF4-FFF2-40B4-BE49-F238E27FC236}">
                  <a16:creationId xmlns:a16="http://schemas.microsoft.com/office/drawing/2014/main" id="{8F51D950-1C3E-3044-AE67-4C025AA4046A}"/>
                </a:ext>
              </a:extLst>
            </p:cNvPr>
            <p:cNvSpPr>
              <a:spLocks noChangeShapeType="1"/>
            </p:cNvSpPr>
            <p:nvPr/>
          </p:nvSpPr>
          <p:spPr bwMode="auto">
            <a:xfrm flipV="1">
              <a:off x="3252023" y="3475179"/>
              <a:ext cx="0" cy="552099"/>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Line 37">
              <a:extLst>
                <a:ext uri="{FF2B5EF4-FFF2-40B4-BE49-F238E27FC236}">
                  <a16:creationId xmlns:a16="http://schemas.microsoft.com/office/drawing/2014/main" id="{84C5B894-DD59-E947-B8D1-0A5EC63B9106}"/>
                </a:ext>
              </a:extLst>
            </p:cNvPr>
            <p:cNvSpPr>
              <a:spLocks noChangeShapeType="1"/>
            </p:cNvSpPr>
            <p:nvPr/>
          </p:nvSpPr>
          <p:spPr bwMode="auto">
            <a:xfrm flipV="1">
              <a:off x="3480941" y="3475179"/>
              <a:ext cx="0" cy="468610"/>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Line 39">
              <a:extLst>
                <a:ext uri="{FF2B5EF4-FFF2-40B4-BE49-F238E27FC236}">
                  <a16:creationId xmlns:a16="http://schemas.microsoft.com/office/drawing/2014/main" id="{96587761-285A-5346-A807-1EA2C6E8101D}"/>
                </a:ext>
              </a:extLst>
            </p:cNvPr>
            <p:cNvSpPr>
              <a:spLocks noChangeShapeType="1"/>
            </p:cNvSpPr>
            <p:nvPr/>
          </p:nvSpPr>
          <p:spPr bwMode="auto">
            <a:xfrm flipV="1">
              <a:off x="3688315" y="3469792"/>
              <a:ext cx="0" cy="406668"/>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Line 41">
              <a:extLst>
                <a:ext uri="{FF2B5EF4-FFF2-40B4-BE49-F238E27FC236}">
                  <a16:creationId xmlns:a16="http://schemas.microsoft.com/office/drawing/2014/main" id="{67C5A8BD-5FE4-AF42-B46F-2410ADF3F8F0}"/>
                </a:ext>
              </a:extLst>
            </p:cNvPr>
            <p:cNvSpPr>
              <a:spLocks noChangeShapeType="1"/>
            </p:cNvSpPr>
            <p:nvPr/>
          </p:nvSpPr>
          <p:spPr bwMode="auto">
            <a:xfrm flipV="1">
              <a:off x="3874142" y="3475179"/>
              <a:ext cx="0" cy="236998"/>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Line 62">
              <a:extLst>
                <a:ext uri="{FF2B5EF4-FFF2-40B4-BE49-F238E27FC236}">
                  <a16:creationId xmlns:a16="http://schemas.microsoft.com/office/drawing/2014/main" id="{C8614C03-60F7-1544-99B3-0C7BA5314AB3}"/>
                </a:ext>
              </a:extLst>
            </p:cNvPr>
            <p:cNvSpPr>
              <a:spLocks noChangeShapeType="1"/>
            </p:cNvSpPr>
            <p:nvPr/>
          </p:nvSpPr>
          <p:spPr bwMode="auto">
            <a:xfrm>
              <a:off x="4191935" y="3265112"/>
              <a:ext cx="0" cy="210067"/>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Line 64">
              <a:extLst>
                <a:ext uri="{FF2B5EF4-FFF2-40B4-BE49-F238E27FC236}">
                  <a16:creationId xmlns:a16="http://schemas.microsoft.com/office/drawing/2014/main" id="{31DD406B-899D-CC42-A3BD-C3CB41E82C91}"/>
                </a:ext>
              </a:extLst>
            </p:cNvPr>
            <p:cNvSpPr>
              <a:spLocks noChangeShapeType="1"/>
            </p:cNvSpPr>
            <p:nvPr/>
          </p:nvSpPr>
          <p:spPr bwMode="auto">
            <a:xfrm>
              <a:off x="4383150" y="3170852"/>
              <a:ext cx="0" cy="304328"/>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Line 66">
              <a:extLst>
                <a:ext uri="{FF2B5EF4-FFF2-40B4-BE49-F238E27FC236}">
                  <a16:creationId xmlns:a16="http://schemas.microsoft.com/office/drawing/2014/main" id="{4911353B-21C3-CA4F-9F41-B708930C93B4}"/>
                </a:ext>
              </a:extLst>
            </p:cNvPr>
            <p:cNvSpPr>
              <a:spLocks noChangeShapeType="1"/>
            </p:cNvSpPr>
            <p:nvPr/>
          </p:nvSpPr>
          <p:spPr bwMode="auto">
            <a:xfrm>
              <a:off x="4590522" y="3046967"/>
              <a:ext cx="0" cy="428213"/>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Line 68">
              <a:extLst>
                <a:ext uri="{FF2B5EF4-FFF2-40B4-BE49-F238E27FC236}">
                  <a16:creationId xmlns:a16="http://schemas.microsoft.com/office/drawing/2014/main" id="{D0D47D84-0F3D-0C45-97FE-4BD54CF17908}"/>
                </a:ext>
              </a:extLst>
            </p:cNvPr>
            <p:cNvSpPr>
              <a:spLocks noChangeShapeType="1"/>
            </p:cNvSpPr>
            <p:nvPr/>
          </p:nvSpPr>
          <p:spPr bwMode="auto">
            <a:xfrm>
              <a:off x="4819442" y="2960786"/>
              <a:ext cx="0" cy="514394"/>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Line 70">
              <a:extLst>
                <a:ext uri="{FF2B5EF4-FFF2-40B4-BE49-F238E27FC236}">
                  <a16:creationId xmlns:a16="http://schemas.microsoft.com/office/drawing/2014/main" id="{AD562022-A4B0-2F4C-BA4B-FFA9DF04228D}"/>
                </a:ext>
              </a:extLst>
            </p:cNvPr>
            <p:cNvSpPr>
              <a:spLocks noChangeShapeType="1"/>
            </p:cNvSpPr>
            <p:nvPr/>
          </p:nvSpPr>
          <p:spPr bwMode="auto">
            <a:xfrm>
              <a:off x="5064518" y="2909615"/>
              <a:ext cx="0" cy="565564"/>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Line 72">
              <a:extLst>
                <a:ext uri="{FF2B5EF4-FFF2-40B4-BE49-F238E27FC236}">
                  <a16:creationId xmlns:a16="http://schemas.microsoft.com/office/drawing/2014/main" id="{1D12B206-4436-0B41-8EB9-FD0232A9D18F}"/>
                </a:ext>
              </a:extLst>
            </p:cNvPr>
            <p:cNvSpPr>
              <a:spLocks noChangeShapeType="1"/>
            </p:cNvSpPr>
            <p:nvPr/>
          </p:nvSpPr>
          <p:spPr bwMode="auto">
            <a:xfrm>
              <a:off x="5312289" y="2928468"/>
              <a:ext cx="0" cy="546712"/>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Line 74">
              <a:extLst>
                <a:ext uri="{FF2B5EF4-FFF2-40B4-BE49-F238E27FC236}">
                  <a16:creationId xmlns:a16="http://schemas.microsoft.com/office/drawing/2014/main" id="{60F169D7-A1EE-9841-83B7-66D282C9FFB2}"/>
                </a:ext>
              </a:extLst>
            </p:cNvPr>
            <p:cNvSpPr>
              <a:spLocks noChangeShapeType="1"/>
            </p:cNvSpPr>
            <p:nvPr/>
          </p:nvSpPr>
          <p:spPr bwMode="auto">
            <a:xfrm>
              <a:off x="5541209" y="3006569"/>
              <a:ext cx="0" cy="468610"/>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Line 76">
              <a:extLst>
                <a:ext uri="{FF2B5EF4-FFF2-40B4-BE49-F238E27FC236}">
                  <a16:creationId xmlns:a16="http://schemas.microsoft.com/office/drawing/2014/main" id="{2F5E1EFA-0A30-2544-BE8D-FB1AF927D0F0}"/>
                </a:ext>
              </a:extLst>
            </p:cNvPr>
            <p:cNvSpPr>
              <a:spLocks noChangeShapeType="1"/>
            </p:cNvSpPr>
            <p:nvPr/>
          </p:nvSpPr>
          <p:spPr bwMode="auto">
            <a:xfrm>
              <a:off x="5748581" y="3079285"/>
              <a:ext cx="0" cy="401282"/>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Line 78">
              <a:extLst>
                <a:ext uri="{FF2B5EF4-FFF2-40B4-BE49-F238E27FC236}">
                  <a16:creationId xmlns:a16="http://schemas.microsoft.com/office/drawing/2014/main" id="{3D345AD3-CAAE-4E47-8F46-9E54E5190B30}"/>
                </a:ext>
              </a:extLst>
            </p:cNvPr>
            <p:cNvSpPr>
              <a:spLocks noChangeShapeType="1"/>
            </p:cNvSpPr>
            <p:nvPr/>
          </p:nvSpPr>
          <p:spPr bwMode="auto">
            <a:xfrm>
              <a:off x="5934410" y="3243567"/>
              <a:ext cx="0" cy="231612"/>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Line 99">
              <a:extLst>
                <a:ext uri="{FF2B5EF4-FFF2-40B4-BE49-F238E27FC236}">
                  <a16:creationId xmlns:a16="http://schemas.microsoft.com/office/drawing/2014/main" id="{E8461E70-FB25-0746-BE90-3612F2531E3F}"/>
                </a:ext>
              </a:extLst>
            </p:cNvPr>
            <p:cNvSpPr>
              <a:spLocks noChangeShapeType="1"/>
            </p:cNvSpPr>
            <p:nvPr/>
          </p:nvSpPr>
          <p:spPr bwMode="auto">
            <a:xfrm flipV="1">
              <a:off x="6257589" y="3459020"/>
              <a:ext cx="0" cy="207374"/>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Line 101">
              <a:extLst>
                <a:ext uri="{FF2B5EF4-FFF2-40B4-BE49-F238E27FC236}">
                  <a16:creationId xmlns:a16="http://schemas.microsoft.com/office/drawing/2014/main" id="{CB61CD3F-8A92-A64C-8C16-0B2F034DC2C1}"/>
                </a:ext>
              </a:extLst>
            </p:cNvPr>
            <p:cNvSpPr>
              <a:spLocks noChangeShapeType="1"/>
            </p:cNvSpPr>
            <p:nvPr/>
          </p:nvSpPr>
          <p:spPr bwMode="auto">
            <a:xfrm flipV="1">
              <a:off x="6443416" y="3459020"/>
              <a:ext cx="0" cy="304328"/>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Line 103">
              <a:extLst>
                <a:ext uri="{FF2B5EF4-FFF2-40B4-BE49-F238E27FC236}">
                  <a16:creationId xmlns:a16="http://schemas.microsoft.com/office/drawing/2014/main" id="{4DB2C8F2-E05A-9A4B-ADD1-C486F45E03DF}"/>
                </a:ext>
              </a:extLst>
            </p:cNvPr>
            <p:cNvSpPr>
              <a:spLocks noChangeShapeType="1"/>
            </p:cNvSpPr>
            <p:nvPr/>
          </p:nvSpPr>
          <p:spPr bwMode="auto">
            <a:xfrm flipV="1">
              <a:off x="6650790" y="3459020"/>
              <a:ext cx="0" cy="428213"/>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Line 105">
              <a:extLst>
                <a:ext uri="{FF2B5EF4-FFF2-40B4-BE49-F238E27FC236}">
                  <a16:creationId xmlns:a16="http://schemas.microsoft.com/office/drawing/2014/main" id="{719E6808-5354-1745-B1FA-5693911832AC}"/>
                </a:ext>
              </a:extLst>
            </p:cNvPr>
            <p:cNvSpPr>
              <a:spLocks noChangeShapeType="1"/>
            </p:cNvSpPr>
            <p:nvPr/>
          </p:nvSpPr>
          <p:spPr bwMode="auto">
            <a:xfrm flipV="1">
              <a:off x="6879708" y="3459020"/>
              <a:ext cx="0" cy="511700"/>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Line 107">
              <a:extLst>
                <a:ext uri="{FF2B5EF4-FFF2-40B4-BE49-F238E27FC236}">
                  <a16:creationId xmlns:a16="http://schemas.microsoft.com/office/drawing/2014/main" id="{9F47EF42-62C9-8D45-A852-8C974051C538}"/>
                </a:ext>
              </a:extLst>
            </p:cNvPr>
            <p:cNvSpPr>
              <a:spLocks noChangeShapeType="1"/>
            </p:cNvSpPr>
            <p:nvPr/>
          </p:nvSpPr>
          <p:spPr bwMode="auto">
            <a:xfrm flipV="1">
              <a:off x="7124787" y="3459020"/>
              <a:ext cx="0" cy="562871"/>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Line 109">
              <a:extLst>
                <a:ext uri="{FF2B5EF4-FFF2-40B4-BE49-F238E27FC236}">
                  <a16:creationId xmlns:a16="http://schemas.microsoft.com/office/drawing/2014/main" id="{8EC03A72-2F96-8E43-9857-6FE64B097EAE}"/>
                </a:ext>
              </a:extLst>
            </p:cNvPr>
            <p:cNvSpPr>
              <a:spLocks noChangeShapeType="1"/>
            </p:cNvSpPr>
            <p:nvPr/>
          </p:nvSpPr>
          <p:spPr bwMode="auto">
            <a:xfrm flipV="1">
              <a:off x="7372557" y="3459020"/>
              <a:ext cx="0" cy="546712"/>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Line 111">
              <a:extLst>
                <a:ext uri="{FF2B5EF4-FFF2-40B4-BE49-F238E27FC236}">
                  <a16:creationId xmlns:a16="http://schemas.microsoft.com/office/drawing/2014/main" id="{26E0B178-A786-9541-941B-CE7172690391}"/>
                </a:ext>
              </a:extLst>
            </p:cNvPr>
            <p:cNvSpPr>
              <a:spLocks noChangeShapeType="1"/>
            </p:cNvSpPr>
            <p:nvPr/>
          </p:nvSpPr>
          <p:spPr bwMode="auto">
            <a:xfrm flipV="1">
              <a:off x="7601475" y="3459020"/>
              <a:ext cx="0" cy="468610"/>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Line 113">
              <a:extLst>
                <a:ext uri="{FF2B5EF4-FFF2-40B4-BE49-F238E27FC236}">
                  <a16:creationId xmlns:a16="http://schemas.microsoft.com/office/drawing/2014/main" id="{5222103C-42F9-164B-B071-DAB2F8F5DDF7}"/>
                </a:ext>
              </a:extLst>
            </p:cNvPr>
            <p:cNvSpPr>
              <a:spLocks noChangeShapeType="1"/>
            </p:cNvSpPr>
            <p:nvPr/>
          </p:nvSpPr>
          <p:spPr bwMode="auto">
            <a:xfrm flipV="1">
              <a:off x="7808849" y="3453633"/>
              <a:ext cx="0" cy="398588"/>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Line 115">
              <a:extLst>
                <a:ext uri="{FF2B5EF4-FFF2-40B4-BE49-F238E27FC236}">
                  <a16:creationId xmlns:a16="http://schemas.microsoft.com/office/drawing/2014/main" id="{7793C9B1-D9D4-7841-88D4-61C30ADFFAB7}"/>
                </a:ext>
              </a:extLst>
            </p:cNvPr>
            <p:cNvSpPr>
              <a:spLocks noChangeShapeType="1"/>
            </p:cNvSpPr>
            <p:nvPr/>
          </p:nvSpPr>
          <p:spPr bwMode="auto">
            <a:xfrm flipV="1">
              <a:off x="7994676" y="3459020"/>
              <a:ext cx="0" cy="231612"/>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Line 137">
              <a:extLst>
                <a:ext uri="{FF2B5EF4-FFF2-40B4-BE49-F238E27FC236}">
                  <a16:creationId xmlns:a16="http://schemas.microsoft.com/office/drawing/2014/main" id="{26011720-B93A-5646-AE99-456076B7D0EC}"/>
                </a:ext>
              </a:extLst>
            </p:cNvPr>
            <p:cNvSpPr>
              <a:spLocks noChangeShapeType="1"/>
            </p:cNvSpPr>
            <p:nvPr/>
          </p:nvSpPr>
          <p:spPr bwMode="auto">
            <a:xfrm flipV="1">
              <a:off x="8317855" y="3222022"/>
              <a:ext cx="0" cy="226225"/>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Line 139">
              <a:extLst>
                <a:ext uri="{FF2B5EF4-FFF2-40B4-BE49-F238E27FC236}">
                  <a16:creationId xmlns:a16="http://schemas.microsoft.com/office/drawing/2014/main" id="{616D0A4B-29C5-4645-BF12-CF7FE559CEEB}"/>
                </a:ext>
              </a:extLst>
            </p:cNvPr>
            <p:cNvSpPr>
              <a:spLocks noChangeShapeType="1"/>
            </p:cNvSpPr>
            <p:nvPr/>
          </p:nvSpPr>
          <p:spPr bwMode="auto">
            <a:xfrm flipV="1">
              <a:off x="8503684" y="3084671"/>
              <a:ext cx="0" cy="363577"/>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Line 141">
              <a:extLst>
                <a:ext uri="{FF2B5EF4-FFF2-40B4-BE49-F238E27FC236}">
                  <a16:creationId xmlns:a16="http://schemas.microsoft.com/office/drawing/2014/main" id="{B88B19AD-677E-CA47-AEDA-7F46E7445803}"/>
                </a:ext>
              </a:extLst>
            </p:cNvPr>
            <p:cNvSpPr>
              <a:spLocks noChangeShapeType="1"/>
            </p:cNvSpPr>
            <p:nvPr/>
          </p:nvSpPr>
          <p:spPr bwMode="auto">
            <a:xfrm flipV="1">
              <a:off x="8711057" y="2960786"/>
              <a:ext cx="0" cy="487463"/>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Line 143">
              <a:extLst>
                <a:ext uri="{FF2B5EF4-FFF2-40B4-BE49-F238E27FC236}">
                  <a16:creationId xmlns:a16="http://schemas.microsoft.com/office/drawing/2014/main" id="{1A9A6E10-5049-5942-BBD4-74314ACF7172}"/>
                </a:ext>
              </a:extLst>
            </p:cNvPr>
            <p:cNvSpPr>
              <a:spLocks noChangeShapeType="1"/>
            </p:cNvSpPr>
            <p:nvPr/>
          </p:nvSpPr>
          <p:spPr bwMode="auto">
            <a:xfrm flipV="1">
              <a:off x="8939976" y="2877297"/>
              <a:ext cx="0" cy="570950"/>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Line 145">
              <a:extLst>
                <a:ext uri="{FF2B5EF4-FFF2-40B4-BE49-F238E27FC236}">
                  <a16:creationId xmlns:a16="http://schemas.microsoft.com/office/drawing/2014/main" id="{0F6260FF-6313-6D4B-9A0F-062225511129}"/>
                </a:ext>
              </a:extLst>
            </p:cNvPr>
            <p:cNvSpPr>
              <a:spLocks noChangeShapeType="1"/>
            </p:cNvSpPr>
            <p:nvPr/>
          </p:nvSpPr>
          <p:spPr bwMode="auto">
            <a:xfrm flipV="1">
              <a:off x="9185053" y="2826128"/>
              <a:ext cx="0" cy="622121"/>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Line 147">
              <a:extLst>
                <a:ext uri="{FF2B5EF4-FFF2-40B4-BE49-F238E27FC236}">
                  <a16:creationId xmlns:a16="http://schemas.microsoft.com/office/drawing/2014/main" id="{B153EE3B-6C90-9146-8728-8E67F0DCD338}"/>
                </a:ext>
              </a:extLst>
            </p:cNvPr>
            <p:cNvSpPr>
              <a:spLocks noChangeShapeType="1"/>
            </p:cNvSpPr>
            <p:nvPr/>
          </p:nvSpPr>
          <p:spPr bwMode="auto">
            <a:xfrm flipV="1">
              <a:off x="9432824" y="2842287"/>
              <a:ext cx="0" cy="605962"/>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Line 149">
              <a:extLst>
                <a:ext uri="{FF2B5EF4-FFF2-40B4-BE49-F238E27FC236}">
                  <a16:creationId xmlns:a16="http://schemas.microsoft.com/office/drawing/2014/main" id="{054587EB-B69B-BA42-B4BA-F2BD3FD2B759}"/>
                </a:ext>
              </a:extLst>
            </p:cNvPr>
            <p:cNvSpPr>
              <a:spLocks noChangeShapeType="1"/>
            </p:cNvSpPr>
            <p:nvPr/>
          </p:nvSpPr>
          <p:spPr bwMode="auto">
            <a:xfrm flipV="1">
              <a:off x="9661743" y="3001182"/>
              <a:ext cx="0" cy="447065"/>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Line 151">
              <a:extLst>
                <a:ext uri="{FF2B5EF4-FFF2-40B4-BE49-F238E27FC236}">
                  <a16:creationId xmlns:a16="http://schemas.microsoft.com/office/drawing/2014/main" id="{6EA430A5-66E7-EB49-B263-E89F96C7DB26}"/>
                </a:ext>
              </a:extLst>
            </p:cNvPr>
            <p:cNvSpPr>
              <a:spLocks noChangeShapeType="1"/>
            </p:cNvSpPr>
            <p:nvPr/>
          </p:nvSpPr>
          <p:spPr bwMode="auto">
            <a:xfrm flipV="1">
              <a:off x="9869115" y="3057740"/>
              <a:ext cx="0" cy="382429"/>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Line 153">
              <a:extLst>
                <a:ext uri="{FF2B5EF4-FFF2-40B4-BE49-F238E27FC236}">
                  <a16:creationId xmlns:a16="http://schemas.microsoft.com/office/drawing/2014/main" id="{AA06A397-B993-A34B-9F36-1ACB46EAF8A6}"/>
                </a:ext>
              </a:extLst>
            </p:cNvPr>
            <p:cNvSpPr>
              <a:spLocks noChangeShapeType="1"/>
            </p:cNvSpPr>
            <p:nvPr/>
          </p:nvSpPr>
          <p:spPr bwMode="auto">
            <a:xfrm flipV="1">
              <a:off x="10060331" y="3248953"/>
              <a:ext cx="0" cy="199294"/>
            </a:xfrm>
            <a:prstGeom prst="line">
              <a:avLst/>
            </a:prstGeom>
            <a:noFill/>
            <a:ln w="254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64" name="Freeform 154">
            <a:extLst>
              <a:ext uri="{FF2B5EF4-FFF2-40B4-BE49-F238E27FC236}">
                <a16:creationId xmlns:a16="http://schemas.microsoft.com/office/drawing/2014/main" id="{9AE67097-1869-1549-9A63-740BE393068B}"/>
              </a:ext>
            </a:extLst>
          </p:cNvPr>
          <p:cNvSpPr>
            <a:spLocks/>
          </p:cNvSpPr>
          <p:nvPr/>
        </p:nvSpPr>
        <p:spPr bwMode="auto">
          <a:xfrm>
            <a:off x="6861205" y="6335917"/>
            <a:ext cx="107245" cy="93504"/>
          </a:xfrm>
          <a:custGeom>
            <a:avLst/>
            <a:gdLst>
              <a:gd name="T0" fmla="*/ 27 w 33"/>
              <a:gd name="T1" fmla="*/ 28 h 33"/>
              <a:gd name="T2" fmla="*/ 6 w 33"/>
              <a:gd name="T3" fmla="*/ 28 h 33"/>
              <a:gd name="T4" fmla="*/ 6 w 33"/>
              <a:gd name="T5" fmla="*/ 7 h 33"/>
              <a:gd name="T6" fmla="*/ 27 w 33"/>
              <a:gd name="T7" fmla="*/ 6 h 33"/>
              <a:gd name="T8" fmla="*/ 27 w 33"/>
              <a:gd name="T9" fmla="*/ 28 h 33"/>
            </a:gdLst>
            <a:ahLst/>
            <a:cxnLst>
              <a:cxn ang="0">
                <a:pos x="T0" y="T1"/>
              </a:cxn>
              <a:cxn ang="0">
                <a:pos x="T2" y="T3"/>
              </a:cxn>
              <a:cxn ang="0">
                <a:pos x="T4" y="T5"/>
              </a:cxn>
              <a:cxn ang="0">
                <a:pos x="T6" y="T7"/>
              </a:cxn>
              <a:cxn ang="0">
                <a:pos x="T8" y="T9"/>
              </a:cxn>
            </a:cxnLst>
            <a:rect l="0" t="0" r="r" b="b"/>
            <a:pathLst>
              <a:path w="33" h="33">
                <a:moveTo>
                  <a:pt x="27" y="28"/>
                </a:moveTo>
                <a:cubicBezTo>
                  <a:pt x="21" y="33"/>
                  <a:pt x="11" y="33"/>
                  <a:pt x="6" y="28"/>
                </a:cubicBezTo>
                <a:cubicBezTo>
                  <a:pt x="0" y="22"/>
                  <a:pt x="0" y="13"/>
                  <a:pt x="6" y="7"/>
                </a:cubicBezTo>
                <a:cubicBezTo>
                  <a:pt x="11" y="1"/>
                  <a:pt x="21" y="0"/>
                  <a:pt x="27" y="6"/>
                </a:cubicBezTo>
                <a:cubicBezTo>
                  <a:pt x="33" y="12"/>
                  <a:pt x="33" y="22"/>
                  <a:pt x="27" y="2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Rectángulo 1">
            <a:extLst>
              <a:ext uri="{FF2B5EF4-FFF2-40B4-BE49-F238E27FC236}">
                <a16:creationId xmlns:a16="http://schemas.microsoft.com/office/drawing/2014/main" id="{87B8CC22-4814-A646-8397-AE5D5ADDD490}"/>
              </a:ext>
            </a:extLst>
          </p:cNvPr>
          <p:cNvSpPr/>
          <p:nvPr/>
        </p:nvSpPr>
        <p:spPr>
          <a:xfrm>
            <a:off x="6132255" y="160152"/>
            <a:ext cx="4572000" cy="261610"/>
          </a:xfrm>
          <a:prstGeom prst="rect">
            <a:avLst/>
          </a:prstGeom>
        </p:spPr>
        <p:txBody>
          <a:bodyPr>
            <a:spAutoFit/>
          </a:bodyPr>
          <a:lstStyle/>
          <a:p>
            <a:r>
              <a:rPr lang="es-MX" sz="1050" dirty="0">
                <a:solidFill>
                  <a:schemeClr val="bg1">
                    <a:lumMod val="50000"/>
                  </a:schemeClr>
                </a:solidFill>
                <a:latin typeface="Calibri" panose="020F0502020204030204" pitchFamily="34" charset="0"/>
                <a:cs typeface="Calibri" panose="020F0502020204030204" pitchFamily="34" charset="0"/>
              </a:rPr>
              <a:t>The Economist Intelligence Unit Limited 2018</a:t>
            </a:r>
            <a:endParaRPr lang="es-MX" sz="1050" dirty="0">
              <a:solidFill>
                <a:schemeClr val="bg1">
                  <a:lumMod val="50000"/>
                </a:schemeClr>
              </a:solidFill>
              <a:effectLst/>
              <a:latin typeface="Calibri" panose="020F0502020204030204" pitchFamily="34" charset="0"/>
              <a:cs typeface="Calibri" panose="020F0502020204030204" pitchFamily="34" charset="0"/>
            </a:endParaRPr>
          </a:p>
        </p:txBody>
      </p:sp>
      <p:pic>
        <p:nvPicPr>
          <p:cNvPr id="166" name="Imagen 165">
            <a:extLst>
              <a:ext uri="{FF2B5EF4-FFF2-40B4-BE49-F238E27FC236}">
                <a16:creationId xmlns:a16="http://schemas.microsoft.com/office/drawing/2014/main" id="{AFC2D511-5298-8D4C-B2AB-F7AA3C05C995}"/>
              </a:ext>
            </a:extLst>
          </p:cNvPr>
          <p:cNvPicPr>
            <a:picLocks noChangeAspect="1"/>
          </p:cNvPicPr>
          <p:nvPr/>
        </p:nvPicPr>
        <p:blipFill>
          <a:blip r:embed="rId4"/>
          <a:stretch>
            <a:fillRect/>
          </a:stretch>
        </p:blipFill>
        <p:spPr>
          <a:xfrm>
            <a:off x="4874028" y="765263"/>
            <a:ext cx="4188843" cy="3465833"/>
          </a:xfrm>
          <a:prstGeom prst="rect">
            <a:avLst/>
          </a:prstGeom>
          <a:effectLst>
            <a:outerShdw blurRad="50800" dist="38100" dir="2700000" algn="tl" rotWithShape="0">
              <a:prstClr val="black">
                <a:alpha val="40000"/>
              </a:prstClr>
            </a:outerShdw>
          </a:effectLst>
        </p:spPr>
      </p:pic>
      <p:sp>
        <p:nvSpPr>
          <p:cNvPr id="167" name="Rectángulo 166">
            <a:extLst>
              <a:ext uri="{FF2B5EF4-FFF2-40B4-BE49-F238E27FC236}">
                <a16:creationId xmlns:a16="http://schemas.microsoft.com/office/drawing/2014/main" id="{21248D98-2862-3D46-8970-E2257780EE4D}"/>
              </a:ext>
            </a:extLst>
          </p:cNvPr>
          <p:cNvSpPr/>
          <p:nvPr/>
        </p:nvSpPr>
        <p:spPr>
          <a:xfrm>
            <a:off x="4891941" y="2622741"/>
            <a:ext cx="4149158" cy="164264"/>
          </a:xfrm>
          <a:prstGeom prst="rect">
            <a:avLst/>
          </a:prstGeom>
          <a:no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80521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5749799E-78D9-D343-A543-CEE1AA01E3B1}"/>
              </a:ext>
            </a:extLst>
          </p:cNvPr>
          <p:cNvPicPr>
            <a:picLocks noChangeAspect="1"/>
          </p:cNvPicPr>
          <p:nvPr/>
        </p:nvPicPr>
        <p:blipFill>
          <a:blip r:embed="rId3"/>
          <a:stretch>
            <a:fillRect/>
          </a:stretch>
        </p:blipFill>
        <p:spPr>
          <a:xfrm>
            <a:off x="868521" y="1594539"/>
            <a:ext cx="7576835" cy="4630836"/>
          </a:xfrm>
          <a:prstGeom prst="rect">
            <a:avLst/>
          </a:prstGeom>
        </p:spPr>
      </p:pic>
      <p:pic>
        <p:nvPicPr>
          <p:cNvPr id="14" name="Imagen 13">
            <a:extLst>
              <a:ext uri="{FF2B5EF4-FFF2-40B4-BE49-F238E27FC236}">
                <a16:creationId xmlns:a16="http://schemas.microsoft.com/office/drawing/2014/main" id="{38DB7FFB-5063-0E41-84EC-D395CC6DD8FA}"/>
              </a:ext>
            </a:extLst>
          </p:cNvPr>
          <p:cNvPicPr>
            <a:picLocks noChangeAspect="1"/>
          </p:cNvPicPr>
          <p:nvPr/>
        </p:nvPicPr>
        <p:blipFill rotWithShape="1">
          <a:blip r:embed="rId4"/>
          <a:srcRect t="23209"/>
          <a:stretch/>
        </p:blipFill>
        <p:spPr>
          <a:xfrm>
            <a:off x="868521" y="195209"/>
            <a:ext cx="5459800" cy="1399330"/>
          </a:xfrm>
          <a:prstGeom prst="rect">
            <a:avLst/>
          </a:prstGeom>
        </p:spPr>
      </p:pic>
      <p:sp>
        <p:nvSpPr>
          <p:cNvPr id="15" name="Rectángulo 14">
            <a:extLst>
              <a:ext uri="{FF2B5EF4-FFF2-40B4-BE49-F238E27FC236}">
                <a16:creationId xmlns:a16="http://schemas.microsoft.com/office/drawing/2014/main" id="{DA338307-1EDD-4244-90EB-AFC3B81EFA49}"/>
              </a:ext>
            </a:extLst>
          </p:cNvPr>
          <p:cNvSpPr/>
          <p:nvPr/>
        </p:nvSpPr>
        <p:spPr>
          <a:xfrm>
            <a:off x="5612288" y="6488703"/>
            <a:ext cx="2451248" cy="276999"/>
          </a:xfrm>
          <a:prstGeom prst="rect">
            <a:avLst/>
          </a:prstGeom>
        </p:spPr>
        <p:txBody>
          <a:bodyPr wrap="none">
            <a:spAutoFit/>
          </a:bodyPr>
          <a:lstStyle/>
          <a:p>
            <a:r>
              <a:rPr lang="es-MX" sz="1200" dirty="0">
                <a:solidFill>
                  <a:schemeClr val="bg1">
                    <a:lumMod val="50000"/>
                  </a:schemeClr>
                </a:solidFill>
              </a:rPr>
              <a:t>Appl Health Econ Health Policy 2016</a:t>
            </a:r>
            <a:endParaRPr lang="es-MX" sz="1200" dirty="0">
              <a:solidFill>
                <a:schemeClr val="bg1">
                  <a:lumMod val="50000"/>
                </a:schemeClr>
              </a:solidFill>
              <a:effectLst/>
            </a:endParaRPr>
          </a:p>
        </p:txBody>
      </p:sp>
    </p:spTree>
    <p:extLst>
      <p:ext uri="{BB962C8B-B14F-4D97-AF65-F5344CB8AC3E}">
        <p14:creationId xmlns:p14="http://schemas.microsoft.com/office/powerpoint/2010/main" val="3062847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65EF44E-7409-8947-99CF-8547182B05C9}"/>
              </a:ext>
            </a:extLst>
          </p:cNvPr>
          <p:cNvPicPr>
            <a:picLocks noChangeAspect="1"/>
          </p:cNvPicPr>
          <p:nvPr/>
        </p:nvPicPr>
        <p:blipFill>
          <a:blip r:embed="rId3"/>
          <a:stretch>
            <a:fillRect/>
          </a:stretch>
        </p:blipFill>
        <p:spPr>
          <a:xfrm>
            <a:off x="310305" y="202819"/>
            <a:ext cx="3918795" cy="2292390"/>
          </a:xfrm>
          <a:prstGeom prst="rect">
            <a:avLst/>
          </a:prstGeom>
        </p:spPr>
      </p:pic>
      <p:grpSp>
        <p:nvGrpSpPr>
          <p:cNvPr id="5" name="Group 1">
            <a:extLst>
              <a:ext uri="{FF2B5EF4-FFF2-40B4-BE49-F238E27FC236}">
                <a16:creationId xmlns:a16="http://schemas.microsoft.com/office/drawing/2014/main" id="{4FB8B84C-EC51-3542-9F75-59986AEF9FC0}"/>
              </a:ext>
            </a:extLst>
          </p:cNvPr>
          <p:cNvGrpSpPr/>
          <p:nvPr/>
        </p:nvGrpSpPr>
        <p:grpSpPr>
          <a:xfrm>
            <a:off x="5208702" y="2317183"/>
            <a:ext cx="3697427" cy="1477329"/>
            <a:chOff x="5891213" y="1256443"/>
            <a:chExt cx="3995978" cy="1590777"/>
          </a:xfrm>
        </p:grpSpPr>
        <p:sp>
          <p:nvSpPr>
            <p:cNvPr id="6" name="TextBox 6">
              <a:extLst>
                <a:ext uri="{FF2B5EF4-FFF2-40B4-BE49-F238E27FC236}">
                  <a16:creationId xmlns:a16="http://schemas.microsoft.com/office/drawing/2014/main" id="{5511E74C-3ACA-D249-9F2E-F99429317144}"/>
                </a:ext>
              </a:extLst>
            </p:cNvPr>
            <p:cNvSpPr txBox="1"/>
            <p:nvPr/>
          </p:nvSpPr>
          <p:spPr>
            <a:xfrm>
              <a:off x="6359851" y="1256443"/>
              <a:ext cx="3527340" cy="1590777"/>
            </a:xfrm>
            <a:prstGeom prst="rect">
              <a:avLst/>
            </a:prstGeom>
            <a:noFill/>
          </p:spPr>
          <p:txBody>
            <a:bodyPr wrap="square">
              <a:spAutoFit/>
            </a:bodyPr>
            <a:lstStyle/>
            <a:p>
              <a:pPr algn="just"/>
              <a:r>
                <a:rPr lang="es-MX" dirty="0">
                  <a:latin typeface="Calibri" panose="020F0502020204030204" pitchFamily="34" charset="0"/>
                  <a:cs typeface="Calibri" panose="020F0502020204030204" pitchFamily="34" charset="0"/>
                </a:rPr>
                <a:t>La determinación del costo-efectividad dependerá de cómo se implemente del programa de detección oportuna de cáncer pulmonar.</a:t>
              </a:r>
            </a:p>
          </p:txBody>
        </p:sp>
        <p:sp>
          <p:nvSpPr>
            <p:cNvPr id="9" name="Freeform 8">
              <a:extLst>
                <a:ext uri="{FF2B5EF4-FFF2-40B4-BE49-F238E27FC236}">
                  <a16:creationId xmlns:a16="http://schemas.microsoft.com/office/drawing/2014/main" id="{9C66C4E9-765A-6546-80B3-23EB4061F203}"/>
                </a:ext>
              </a:extLst>
            </p:cNvPr>
            <p:cNvSpPr>
              <a:spLocks noEditPoints="1"/>
            </p:cNvSpPr>
            <p:nvPr/>
          </p:nvSpPr>
          <p:spPr bwMode="auto">
            <a:xfrm>
              <a:off x="5891213" y="1385888"/>
              <a:ext cx="409575" cy="434975"/>
            </a:xfrm>
            <a:custGeom>
              <a:avLst/>
              <a:gdLst>
                <a:gd name="T0" fmla="*/ 318538 w 254"/>
                <a:gd name="T1" fmla="*/ 75496 h 271"/>
                <a:gd name="T2" fmla="*/ 204315 w 254"/>
                <a:gd name="T3" fmla="*/ 0 h 271"/>
                <a:gd name="T4" fmla="*/ 90091 w 254"/>
                <a:gd name="T5" fmla="*/ 75496 h 271"/>
                <a:gd name="T6" fmla="*/ 45046 w 254"/>
                <a:gd name="T7" fmla="*/ 216849 h 271"/>
                <a:gd name="T8" fmla="*/ 90091 w 254"/>
                <a:gd name="T9" fmla="*/ 358203 h 271"/>
                <a:gd name="T10" fmla="*/ 204315 w 254"/>
                <a:gd name="T11" fmla="*/ 435305 h 271"/>
                <a:gd name="T12" fmla="*/ 318538 w 254"/>
                <a:gd name="T13" fmla="*/ 358203 h 271"/>
                <a:gd name="T14" fmla="*/ 363583 w 254"/>
                <a:gd name="T15" fmla="*/ 216849 h 271"/>
                <a:gd name="T16" fmla="*/ 318538 w 254"/>
                <a:gd name="T17" fmla="*/ 93165 h 271"/>
                <a:gd name="T18" fmla="*/ 352322 w 254"/>
                <a:gd name="T19" fmla="*/ 203999 h 271"/>
                <a:gd name="T20" fmla="*/ 289580 w 254"/>
                <a:gd name="T21" fmla="*/ 96377 h 271"/>
                <a:gd name="T22" fmla="*/ 247751 w 254"/>
                <a:gd name="T23" fmla="*/ 290739 h 271"/>
                <a:gd name="T24" fmla="*/ 160878 w 254"/>
                <a:gd name="T25" fmla="*/ 290739 h 271"/>
                <a:gd name="T26" fmla="*/ 119049 w 254"/>
                <a:gd name="T27" fmla="*/ 216849 h 271"/>
                <a:gd name="T28" fmla="*/ 160878 w 254"/>
                <a:gd name="T29" fmla="*/ 142960 h 271"/>
                <a:gd name="T30" fmla="*/ 247751 w 254"/>
                <a:gd name="T31" fmla="*/ 142960 h 271"/>
                <a:gd name="T32" fmla="*/ 289580 w 254"/>
                <a:gd name="T33" fmla="*/ 216849 h 271"/>
                <a:gd name="T34" fmla="*/ 247751 w 254"/>
                <a:gd name="T35" fmla="*/ 290739 h 271"/>
                <a:gd name="T36" fmla="*/ 271883 w 254"/>
                <a:gd name="T37" fmla="*/ 335715 h 271"/>
                <a:gd name="T38" fmla="*/ 255795 w 254"/>
                <a:gd name="T39" fmla="*/ 305195 h 271"/>
                <a:gd name="T40" fmla="*/ 183400 w 254"/>
                <a:gd name="T41" fmla="*/ 321258 h 271"/>
                <a:gd name="T42" fmla="*/ 123876 w 254"/>
                <a:gd name="T43" fmla="*/ 287526 h 271"/>
                <a:gd name="T44" fmla="*/ 183400 w 254"/>
                <a:gd name="T45" fmla="*/ 321258 h 271"/>
                <a:gd name="T46" fmla="*/ 67569 w 254"/>
                <a:gd name="T47" fmla="*/ 216849 h 271"/>
                <a:gd name="T48" fmla="*/ 101353 w 254"/>
                <a:gd name="T49" fmla="*/ 216849 h 271"/>
                <a:gd name="T50" fmla="*/ 123876 w 254"/>
                <a:gd name="T51" fmla="*/ 146173 h 271"/>
                <a:gd name="T52" fmla="*/ 183400 w 254"/>
                <a:gd name="T53" fmla="*/ 112440 h 271"/>
                <a:gd name="T54" fmla="*/ 123876 w 254"/>
                <a:gd name="T55" fmla="*/ 146173 h 271"/>
                <a:gd name="T56" fmla="*/ 271883 w 254"/>
                <a:gd name="T57" fmla="*/ 97984 h 271"/>
                <a:gd name="T58" fmla="*/ 255795 w 254"/>
                <a:gd name="T59" fmla="*/ 128503 h 271"/>
                <a:gd name="T60" fmla="*/ 305667 w 254"/>
                <a:gd name="T61" fmla="*/ 183117 h 271"/>
                <a:gd name="T62" fmla="*/ 305667 w 254"/>
                <a:gd name="T63" fmla="*/ 250581 h 271"/>
                <a:gd name="T64" fmla="*/ 305667 w 254"/>
                <a:gd name="T65" fmla="*/ 183117 h 271"/>
                <a:gd name="T66" fmla="*/ 267057 w 254"/>
                <a:gd name="T67" fmla="*/ 81921 h 271"/>
                <a:gd name="T68" fmla="*/ 141572 w 254"/>
                <a:gd name="T69" fmla="*/ 81921 h 271"/>
                <a:gd name="T70" fmla="*/ 30567 w 254"/>
                <a:gd name="T71" fmla="*/ 117259 h 271"/>
                <a:gd name="T72" fmla="*/ 119049 w 254"/>
                <a:gd name="T73" fmla="*/ 96377 h 271"/>
                <a:gd name="T74" fmla="*/ 56307 w 254"/>
                <a:gd name="T75" fmla="*/ 203999 h 271"/>
                <a:gd name="T76" fmla="*/ 90091 w 254"/>
                <a:gd name="T77" fmla="*/ 340534 h 271"/>
                <a:gd name="T78" fmla="*/ 56307 w 254"/>
                <a:gd name="T79" fmla="*/ 229700 h 271"/>
                <a:gd name="T80" fmla="*/ 119049 w 254"/>
                <a:gd name="T81" fmla="*/ 338928 h 271"/>
                <a:gd name="T82" fmla="*/ 204315 w 254"/>
                <a:gd name="T83" fmla="*/ 417636 h 271"/>
                <a:gd name="T84" fmla="*/ 204315 w 254"/>
                <a:gd name="T85" fmla="*/ 330896 h 271"/>
                <a:gd name="T86" fmla="*/ 204315 w 254"/>
                <a:gd name="T87" fmla="*/ 417636 h 271"/>
                <a:gd name="T88" fmla="*/ 318538 w 254"/>
                <a:gd name="T89" fmla="*/ 340534 h 271"/>
                <a:gd name="T90" fmla="*/ 304059 w 254"/>
                <a:gd name="T91" fmla="*/ 274676 h 271"/>
                <a:gd name="T92" fmla="*/ 378062 w 254"/>
                <a:gd name="T93" fmla="*/ 318046 h 271"/>
                <a:gd name="T94" fmla="*/ 204315 w 254"/>
                <a:gd name="T95" fmla="*/ 257007 h 271"/>
                <a:gd name="T96" fmla="*/ 204315 w 254"/>
                <a:gd name="T97" fmla="*/ 176692 h 2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4" h="271">
                  <a:moveTo>
                    <a:pt x="244" y="67"/>
                  </a:moveTo>
                  <a:cubicBezTo>
                    <a:pt x="237" y="54"/>
                    <a:pt x="221" y="47"/>
                    <a:pt x="198" y="47"/>
                  </a:cubicBezTo>
                  <a:cubicBezTo>
                    <a:pt x="191" y="47"/>
                    <a:pt x="184" y="48"/>
                    <a:pt x="177" y="49"/>
                  </a:cubicBezTo>
                  <a:cubicBezTo>
                    <a:pt x="165" y="19"/>
                    <a:pt x="147" y="0"/>
                    <a:pt x="127" y="0"/>
                  </a:cubicBezTo>
                  <a:cubicBezTo>
                    <a:pt x="107" y="0"/>
                    <a:pt x="89" y="19"/>
                    <a:pt x="77" y="49"/>
                  </a:cubicBezTo>
                  <a:cubicBezTo>
                    <a:pt x="70" y="48"/>
                    <a:pt x="63" y="47"/>
                    <a:pt x="56" y="47"/>
                  </a:cubicBezTo>
                  <a:cubicBezTo>
                    <a:pt x="33" y="47"/>
                    <a:pt x="17" y="54"/>
                    <a:pt x="10" y="67"/>
                  </a:cubicBezTo>
                  <a:cubicBezTo>
                    <a:pt x="0" y="85"/>
                    <a:pt x="7" y="110"/>
                    <a:pt x="28" y="135"/>
                  </a:cubicBezTo>
                  <a:cubicBezTo>
                    <a:pt x="7" y="160"/>
                    <a:pt x="0" y="185"/>
                    <a:pt x="10" y="203"/>
                  </a:cubicBezTo>
                  <a:cubicBezTo>
                    <a:pt x="17" y="216"/>
                    <a:pt x="33" y="223"/>
                    <a:pt x="56" y="223"/>
                  </a:cubicBezTo>
                  <a:cubicBezTo>
                    <a:pt x="63" y="223"/>
                    <a:pt x="70" y="222"/>
                    <a:pt x="77" y="221"/>
                  </a:cubicBezTo>
                  <a:cubicBezTo>
                    <a:pt x="89" y="251"/>
                    <a:pt x="107" y="271"/>
                    <a:pt x="127" y="271"/>
                  </a:cubicBezTo>
                  <a:cubicBezTo>
                    <a:pt x="147" y="271"/>
                    <a:pt x="165" y="251"/>
                    <a:pt x="177" y="221"/>
                  </a:cubicBezTo>
                  <a:cubicBezTo>
                    <a:pt x="184" y="222"/>
                    <a:pt x="191" y="223"/>
                    <a:pt x="198" y="223"/>
                  </a:cubicBezTo>
                  <a:cubicBezTo>
                    <a:pt x="221" y="223"/>
                    <a:pt x="237" y="216"/>
                    <a:pt x="244" y="203"/>
                  </a:cubicBezTo>
                  <a:cubicBezTo>
                    <a:pt x="254" y="185"/>
                    <a:pt x="247" y="160"/>
                    <a:pt x="226" y="135"/>
                  </a:cubicBezTo>
                  <a:cubicBezTo>
                    <a:pt x="247" y="110"/>
                    <a:pt x="254" y="85"/>
                    <a:pt x="244" y="67"/>
                  </a:cubicBezTo>
                  <a:close/>
                  <a:moveTo>
                    <a:pt x="198" y="58"/>
                  </a:moveTo>
                  <a:cubicBezTo>
                    <a:pt x="216" y="58"/>
                    <a:pt x="230" y="63"/>
                    <a:pt x="235" y="73"/>
                  </a:cubicBezTo>
                  <a:cubicBezTo>
                    <a:pt x="243" y="86"/>
                    <a:pt x="236" y="106"/>
                    <a:pt x="219" y="127"/>
                  </a:cubicBezTo>
                  <a:cubicBezTo>
                    <a:pt x="210" y="118"/>
                    <a:pt x="200" y="108"/>
                    <a:pt x="188" y="100"/>
                  </a:cubicBezTo>
                  <a:cubicBezTo>
                    <a:pt x="187" y="85"/>
                    <a:pt x="184" y="72"/>
                    <a:pt x="180" y="60"/>
                  </a:cubicBezTo>
                  <a:cubicBezTo>
                    <a:pt x="186" y="59"/>
                    <a:pt x="192" y="58"/>
                    <a:pt x="198" y="58"/>
                  </a:cubicBezTo>
                  <a:close/>
                  <a:moveTo>
                    <a:pt x="154" y="181"/>
                  </a:moveTo>
                  <a:cubicBezTo>
                    <a:pt x="145" y="186"/>
                    <a:pt x="136" y="191"/>
                    <a:pt x="127" y="195"/>
                  </a:cubicBezTo>
                  <a:cubicBezTo>
                    <a:pt x="118" y="191"/>
                    <a:pt x="109" y="186"/>
                    <a:pt x="100" y="181"/>
                  </a:cubicBezTo>
                  <a:cubicBezTo>
                    <a:pt x="92" y="176"/>
                    <a:pt x="83" y="171"/>
                    <a:pt x="75" y="165"/>
                  </a:cubicBezTo>
                  <a:cubicBezTo>
                    <a:pt x="74" y="155"/>
                    <a:pt x="74" y="145"/>
                    <a:pt x="74" y="135"/>
                  </a:cubicBezTo>
                  <a:cubicBezTo>
                    <a:pt x="74" y="125"/>
                    <a:pt x="74" y="115"/>
                    <a:pt x="75" y="105"/>
                  </a:cubicBezTo>
                  <a:cubicBezTo>
                    <a:pt x="83" y="100"/>
                    <a:pt x="92" y="94"/>
                    <a:pt x="100" y="89"/>
                  </a:cubicBezTo>
                  <a:cubicBezTo>
                    <a:pt x="109" y="84"/>
                    <a:pt x="118" y="80"/>
                    <a:pt x="127" y="76"/>
                  </a:cubicBezTo>
                  <a:cubicBezTo>
                    <a:pt x="136" y="80"/>
                    <a:pt x="145" y="84"/>
                    <a:pt x="154" y="89"/>
                  </a:cubicBezTo>
                  <a:cubicBezTo>
                    <a:pt x="162" y="94"/>
                    <a:pt x="171" y="100"/>
                    <a:pt x="178" y="105"/>
                  </a:cubicBezTo>
                  <a:cubicBezTo>
                    <a:pt x="179" y="115"/>
                    <a:pt x="180" y="125"/>
                    <a:pt x="180" y="135"/>
                  </a:cubicBezTo>
                  <a:cubicBezTo>
                    <a:pt x="180" y="145"/>
                    <a:pt x="179" y="155"/>
                    <a:pt x="178" y="165"/>
                  </a:cubicBezTo>
                  <a:cubicBezTo>
                    <a:pt x="171" y="171"/>
                    <a:pt x="162" y="176"/>
                    <a:pt x="154" y="181"/>
                  </a:cubicBezTo>
                  <a:close/>
                  <a:moveTo>
                    <a:pt x="176" y="179"/>
                  </a:moveTo>
                  <a:cubicBezTo>
                    <a:pt x="175" y="190"/>
                    <a:pt x="172" y="200"/>
                    <a:pt x="169" y="209"/>
                  </a:cubicBezTo>
                  <a:cubicBezTo>
                    <a:pt x="160" y="207"/>
                    <a:pt x="150" y="204"/>
                    <a:pt x="140" y="200"/>
                  </a:cubicBezTo>
                  <a:cubicBezTo>
                    <a:pt x="146" y="197"/>
                    <a:pt x="153" y="194"/>
                    <a:pt x="159" y="190"/>
                  </a:cubicBezTo>
                  <a:cubicBezTo>
                    <a:pt x="165" y="187"/>
                    <a:pt x="171" y="183"/>
                    <a:pt x="176" y="179"/>
                  </a:cubicBezTo>
                  <a:close/>
                  <a:moveTo>
                    <a:pt x="114" y="200"/>
                  </a:moveTo>
                  <a:cubicBezTo>
                    <a:pt x="104" y="204"/>
                    <a:pt x="94" y="207"/>
                    <a:pt x="84" y="209"/>
                  </a:cubicBezTo>
                  <a:cubicBezTo>
                    <a:pt x="82" y="200"/>
                    <a:pt x="79" y="190"/>
                    <a:pt x="77" y="179"/>
                  </a:cubicBezTo>
                  <a:cubicBezTo>
                    <a:pt x="83" y="183"/>
                    <a:pt x="89" y="187"/>
                    <a:pt x="95" y="190"/>
                  </a:cubicBezTo>
                  <a:cubicBezTo>
                    <a:pt x="101" y="194"/>
                    <a:pt x="107" y="197"/>
                    <a:pt x="114" y="200"/>
                  </a:cubicBezTo>
                  <a:close/>
                  <a:moveTo>
                    <a:pt x="64" y="156"/>
                  </a:moveTo>
                  <a:cubicBezTo>
                    <a:pt x="56" y="149"/>
                    <a:pt x="48" y="142"/>
                    <a:pt x="42" y="135"/>
                  </a:cubicBezTo>
                  <a:cubicBezTo>
                    <a:pt x="48" y="128"/>
                    <a:pt x="56" y="121"/>
                    <a:pt x="64" y="114"/>
                  </a:cubicBezTo>
                  <a:cubicBezTo>
                    <a:pt x="64" y="121"/>
                    <a:pt x="63" y="128"/>
                    <a:pt x="63" y="135"/>
                  </a:cubicBezTo>
                  <a:cubicBezTo>
                    <a:pt x="63" y="142"/>
                    <a:pt x="64" y="149"/>
                    <a:pt x="64" y="156"/>
                  </a:cubicBezTo>
                  <a:close/>
                  <a:moveTo>
                    <a:pt x="77" y="91"/>
                  </a:moveTo>
                  <a:cubicBezTo>
                    <a:pt x="79" y="80"/>
                    <a:pt x="82" y="71"/>
                    <a:pt x="84" y="61"/>
                  </a:cubicBezTo>
                  <a:cubicBezTo>
                    <a:pt x="94" y="64"/>
                    <a:pt x="104" y="66"/>
                    <a:pt x="114" y="70"/>
                  </a:cubicBezTo>
                  <a:cubicBezTo>
                    <a:pt x="107" y="73"/>
                    <a:pt x="101" y="76"/>
                    <a:pt x="95" y="80"/>
                  </a:cubicBezTo>
                  <a:cubicBezTo>
                    <a:pt x="89" y="83"/>
                    <a:pt x="83" y="87"/>
                    <a:pt x="77" y="91"/>
                  </a:cubicBezTo>
                  <a:close/>
                  <a:moveTo>
                    <a:pt x="140" y="70"/>
                  </a:moveTo>
                  <a:cubicBezTo>
                    <a:pt x="150" y="66"/>
                    <a:pt x="160" y="64"/>
                    <a:pt x="169" y="61"/>
                  </a:cubicBezTo>
                  <a:cubicBezTo>
                    <a:pt x="172" y="71"/>
                    <a:pt x="175" y="80"/>
                    <a:pt x="176" y="91"/>
                  </a:cubicBezTo>
                  <a:cubicBezTo>
                    <a:pt x="171" y="87"/>
                    <a:pt x="165" y="83"/>
                    <a:pt x="159" y="80"/>
                  </a:cubicBezTo>
                  <a:cubicBezTo>
                    <a:pt x="153" y="76"/>
                    <a:pt x="146" y="73"/>
                    <a:pt x="140" y="70"/>
                  </a:cubicBezTo>
                  <a:close/>
                  <a:moveTo>
                    <a:pt x="190" y="114"/>
                  </a:moveTo>
                  <a:cubicBezTo>
                    <a:pt x="198" y="121"/>
                    <a:pt x="206" y="128"/>
                    <a:pt x="212" y="135"/>
                  </a:cubicBezTo>
                  <a:cubicBezTo>
                    <a:pt x="206" y="142"/>
                    <a:pt x="198" y="149"/>
                    <a:pt x="190" y="156"/>
                  </a:cubicBezTo>
                  <a:cubicBezTo>
                    <a:pt x="190" y="149"/>
                    <a:pt x="191" y="142"/>
                    <a:pt x="191" y="135"/>
                  </a:cubicBezTo>
                  <a:cubicBezTo>
                    <a:pt x="191" y="128"/>
                    <a:pt x="190" y="121"/>
                    <a:pt x="190" y="114"/>
                  </a:cubicBezTo>
                  <a:close/>
                  <a:moveTo>
                    <a:pt x="127" y="10"/>
                  </a:moveTo>
                  <a:cubicBezTo>
                    <a:pt x="142" y="10"/>
                    <a:pt x="156" y="26"/>
                    <a:pt x="166" y="51"/>
                  </a:cubicBezTo>
                  <a:cubicBezTo>
                    <a:pt x="153" y="54"/>
                    <a:pt x="140" y="58"/>
                    <a:pt x="127" y="64"/>
                  </a:cubicBezTo>
                  <a:cubicBezTo>
                    <a:pt x="114" y="58"/>
                    <a:pt x="101" y="54"/>
                    <a:pt x="88" y="51"/>
                  </a:cubicBezTo>
                  <a:cubicBezTo>
                    <a:pt x="98" y="26"/>
                    <a:pt x="112" y="10"/>
                    <a:pt x="127" y="10"/>
                  </a:cubicBezTo>
                  <a:close/>
                  <a:moveTo>
                    <a:pt x="19" y="73"/>
                  </a:moveTo>
                  <a:cubicBezTo>
                    <a:pt x="24" y="63"/>
                    <a:pt x="37" y="58"/>
                    <a:pt x="56" y="58"/>
                  </a:cubicBezTo>
                  <a:cubicBezTo>
                    <a:pt x="62" y="58"/>
                    <a:pt x="68" y="59"/>
                    <a:pt x="74" y="60"/>
                  </a:cubicBezTo>
                  <a:cubicBezTo>
                    <a:pt x="70" y="72"/>
                    <a:pt x="67" y="85"/>
                    <a:pt x="65" y="100"/>
                  </a:cubicBezTo>
                  <a:cubicBezTo>
                    <a:pt x="54" y="108"/>
                    <a:pt x="43" y="118"/>
                    <a:pt x="35" y="127"/>
                  </a:cubicBezTo>
                  <a:cubicBezTo>
                    <a:pt x="18" y="106"/>
                    <a:pt x="11" y="86"/>
                    <a:pt x="19" y="73"/>
                  </a:cubicBezTo>
                  <a:close/>
                  <a:moveTo>
                    <a:pt x="56" y="212"/>
                  </a:moveTo>
                  <a:cubicBezTo>
                    <a:pt x="38" y="212"/>
                    <a:pt x="24" y="207"/>
                    <a:pt x="19" y="198"/>
                  </a:cubicBezTo>
                  <a:cubicBezTo>
                    <a:pt x="11" y="184"/>
                    <a:pt x="18" y="164"/>
                    <a:pt x="35" y="143"/>
                  </a:cubicBezTo>
                  <a:cubicBezTo>
                    <a:pt x="44" y="153"/>
                    <a:pt x="54" y="162"/>
                    <a:pt x="65" y="171"/>
                  </a:cubicBezTo>
                  <a:cubicBezTo>
                    <a:pt x="67" y="185"/>
                    <a:pt x="70" y="199"/>
                    <a:pt x="74" y="211"/>
                  </a:cubicBezTo>
                  <a:cubicBezTo>
                    <a:pt x="68" y="212"/>
                    <a:pt x="62" y="212"/>
                    <a:pt x="56" y="212"/>
                  </a:cubicBezTo>
                  <a:close/>
                  <a:moveTo>
                    <a:pt x="127" y="260"/>
                  </a:moveTo>
                  <a:cubicBezTo>
                    <a:pt x="112" y="260"/>
                    <a:pt x="98" y="244"/>
                    <a:pt x="88" y="219"/>
                  </a:cubicBezTo>
                  <a:cubicBezTo>
                    <a:pt x="101" y="216"/>
                    <a:pt x="114" y="212"/>
                    <a:pt x="127" y="206"/>
                  </a:cubicBezTo>
                  <a:cubicBezTo>
                    <a:pt x="140" y="212"/>
                    <a:pt x="153" y="216"/>
                    <a:pt x="166" y="219"/>
                  </a:cubicBezTo>
                  <a:cubicBezTo>
                    <a:pt x="156" y="244"/>
                    <a:pt x="142" y="260"/>
                    <a:pt x="127" y="260"/>
                  </a:cubicBezTo>
                  <a:close/>
                  <a:moveTo>
                    <a:pt x="235" y="198"/>
                  </a:moveTo>
                  <a:cubicBezTo>
                    <a:pt x="230" y="207"/>
                    <a:pt x="216" y="212"/>
                    <a:pt x="198" y="212"/>
                  </a:cubicBezTo>
                  <a:cubicBezTo>
                    <a:pt x="192" y="212"/>
                    <a:pt x="186" y="212"/>
                    <a:pt x="180" y="211"/>
                  </a:cubicBezTo>
                  <a:cubicBezTo>
                    <a:pt x="184" y="199"/>
                    <a:pt x="187" y="185"/>
                    <a:pt x="189" y="171"/>
                  </a:cubicBezTo>
                  <a:cubicBezTo>
                    <a:pt x="200" y="162"/>
                    <a:pt x="210" y="153"/>
                    <a:pt x="219" y="143"/>
                  </a:cubicBezTo>
                  <a:cubicBezTo>
                    <a:pt x="236" y="164"/>
                    <a:pt x="243" y="184"/>
                    <a:pt x="235" y="198"/>
                  </a:cubicBezTo>
                  <a:close/>
                  <a:moveTo>
                    <a:pt x="152" y="135"/>
                  </a:moveTo>
                  <a:cubicBezTo>
                    <a:pt x="152" y="149"/>
                    <a:pt x="141" y="160"/>
                    <a:pt x="127" y="160"/>
                  </a:cubicBezTo>
                  <a:cubicBezTo>
                    <a:pt x="113" y="160"/>
                    <a:pt x="102" y="149"/>
                    <a:pt x="102" y="135"/>
                  </a:cubicBezTo>
                  <a:cubicBezTo>
                    <a:pt x="102" y="121"/>
                    <a:pt x="113" y="110"/>
                    <a:pt x="127" y="110"/>
                  </a:cubicBezTo>
                  <a:cubicBezTo>
                    <a:pt x="141" y="110"/>
                    <a:pt x="152" y="121"/>
                    <a:pt x="152" y="13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sz="1400">
                <a:latin typeface="Calibri" panose="020F0502020204030204" pitchFamily="34" charset="0"/>
                <a:cs typeface="Calibri" panose="020F0502020204030204" pitchFamily="34" charset="0"/>
              </a:endParaRPr>
            </a:p>
          </p:txBody>
        </p:sp>
      </p:grpSp>
      <p:grpSp>
        <p:nvGrpSpPr>
          <p:cNvPr id="22" name="Grupo 21">
            <a:extLst>
              <a:ext uri="{FF2B5EF4-FFF2-40B4-BE49-F238E27FC236}">
                <a16:creationId xmlns:a16="http://schemas.microsoft.com/office/drawing/2014/main" id="{A02869D1-CBC6-4C4E-A20E-A3AD3FA237BB}"/>
              </a:ext>
            </a:extLst>
          </p:cNvPr>
          <p:cNvGrpSpPr/>
          <p:nvPr/>
        </p:nvGrpSpPr>
        <p:grpSpPr>
          <a:xfrm>
            <a:off x="4712293" y="2291628"/>
            <a:ext cx="847725" cy="847725"/>
            <a:chOff x="908050" y="4020017"/>
            <a:chExt cx="847725" cy="847725"/>
          </a:xfrm>
        </p:grpSpPr>
        <p:grpSp>
          <p:nvGrpSpPr>
            <p:cNvPr id="23" name="Group 37">
              <a:extLst>
                <a:ext uri="{FF2B5EF4-FFF2-40B4-BE49-F238E27FC236}">
                  <a16:creationId xmlns:a16="http://schemas.microsoft.com/office/drawing/2014/main" id="{92DAEBC3-982E-5D46-A9A4-5D54921F5EBF}"/>
                </a:ext>
              </a:extLst>
            </p:cNvPr>
            <p:cNvGrpSpPr>
              <a:grpSpLocks/>
            </p:cNvGrpSpPr>
            <p:nvPr/>
          </p:nvGrpSpPr>
          <p:grpSpPr bwMode="auto">
            <a:xfrm>
              <a:off x="908050" y="4020017"/>
              <a:ext cx="847725" cy="847725"/>
              <a:chOff x="5404482" y="2778441"/>
              <a:chExt cx="1301118" cy="1301118"/>
            </a:xfrm>
          </p:grpSpPr>
          <p:sp>
            <p:nvSpPr>
              <p:cNvPr id="25" name="Oval 36">
                <a:extLst>
                  <a:ext uri="{FF2B5EF4-FFF2-40B4-BE49-F238E27FC236}">
                    <a16:creationId xmlns:a16="http://schemas.microsoft.com/office/drawing/2014/main" id="{AC988748-16E5-6241-9C92-B83692EEE160}"/>
                  </a:ext>
                </a:extLst>
              </p:cNvPr>
              <p:cNvSpPr/>
              <p:nvPr/>
            </p:nvSpPr>
            <p:spPr>
              <a:xfrm>
                <a:off x="5404482" y="2778441"/>
                <a:ext cx="1301118" cy="130111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p>
            </p:txBody>
          </p:sp>
          <p:sp>
            <p:nvSpPr>
              <p:cNvPr id="26" name="Oval 35">
                <a:extLst>
                  <a:ext uri="{FF2B5EF4-FFF2-40B4-BE49-F238E27FC236}">
                    <a16:creationId xmlns:a16="http://schemas.microsoft.com/office/drawing/2014/main" id="{9F2F65FB-E19E-F34C-9E17-E67F5D58ECC2}"/>
                  </a:ext>
                </a:extLst>
              </p:cNvPr>
              <p:cNvSpPr/>
              <p:nvPr/>
            </p:nvSpPr>
            <p:spPr>
              <a:xfrm>
                <a:off x="5507480" y="2876568"/>
                <a:ext cx="1062336" cy="1062336"/>
              </a:xfrm>
              <a:prstGeom prst="ellipse">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sz="2400"/>
              </a:p>
            </p:txBody>
          </p:sp>
        </p:grpSp>
        <p:sp>
          <p:nvSpPr>
            <p:cNvPr id="24" name="Freeform 30">
              <a:extLst>
                <a:ext uri="{FF2B5EF4-FFF2-40B4-BE49-F238E27FC236}">
                  <a16:creationId xmlns:a16="http://schemas.microsoft.com/office/drawing/2014/main" id="{7746DE02-173A-AE49-BA56-04879EB87084}"/>
                </a:ext>
              </a:extLst>
            </p:cNvPr>
            <p:cNvSpPr>
              <a:spLocks noEditPoints="1"/>
            </p:cNvSpPr>
            <p:nvPr/>
          </p:nvSpPr>
          <p:spPr bwMode="auto">
            <a:xfrm>
              <a:off x="1167244" y="4279573"/>
              <a:ext cx="328613" cy="328612"/>
            </a:xfrm>
            <a:custGeom>
              <a:avLst/>
              <a:gdLst>
                <a:gd name="T0" fmla="*/ 198756 w 265"/>
                <a:gd name="T1" fmla="*/ 33571 h 264"/>
                <a:gd name="T2" fmla="*/ 175153 w 265"/>
                <a:gd name="T3" fmla="*/ 44762 h 264"/>
                <a:gd name="T4" fmla="*/ 165216 w 265"/>
                <a:gd name="T5" fmla="*/ 0 h 264"/>
                <a:gd name="T6" fmla="*/ 154036 w 265"/>
                <a:gd name="T7" fmla="*/ 44762 h 264"/>
                <a:gd name="T8" fmla="*/ 129191 w 265"/>
                <a:gd name="T9" fmla="*/ 33571 h 264"/>
                <a:gd name="T10" fmla="*/ 0 w 265"/>
                <a:gd name="T11" fmla="*/ 74603 h 264"/>
                <a:gd name="T12" fmla="*/ 75776 w 265"/>
                <a:gd name="T13" fmla="*/ 96983 h 264"/>
                <a:gd name="T14" fmla="*/ 136644 w 265"/>
                <a:gd name="T15" fmla="*/ 99470 h 264"/>
                <a:gd name="T16" fmla="*/ 155278 w 265"/>
                <a:gd name="T17" fmla="*/ 160395 h 264"/>
                <a:gd name="T18" fmla="*/ 118011 w 265"/>
                <a:gd name="T19" fmla="*/ 151692 h 264"/>
                <a:gd name="T20" fmla="*/ 80744 w 265"/>
                <a:gd name="T21" fmla="*/ 135528 h 264"/>
                <a:gd name="T22" fmla="*/ 110558 w 265"/>
                <a:gd name="T23" fmla="*/ 130554 h 264"/>
                <a:gd name="T24" fmla="*/ 144098 w 265"/>
                <a:gd name="T25" fmla="*/ 121851 h 264"/>
                <a:gd name="T26" fmla="*/ 134160 w 265"/>
                <a:gd name="T27" fmla="*/ 113147 h 264"/>
                <a:gd name="T28" fmla="*/ 50931 w 265"/>
                <a:gd name="T29" fmla="*/ 135528 h 264"/>
                <a:gd name="T30" fmla="*/ 131676 w 265"/>
                <a:gd name="T31" fmla="*/ 175316 h 264"/>
                <a:gd name="T32" fmla="*/ 146582 w 265"/>
                <a:gd name="T33" fmla="*/ 247432 h 264"/>
                <a:gd name="T34" fmla="*/ 151551 w 265"/>
                <a:gd name="T35" fmla="*/ 328251 h 264"/>
                <a:gd name="T36" fmla="*/ 151551 w 265"/>
                <a:gd name="T37" fmla="*/ 328251 h 264"/>
                <a:gd name="T38" fmla="*/ 156520 w 265"/>
                <a:gd name="T39" fmla="*/ 261109 h 264"/>
                <a:gd name="T40" fmla="*/ 157762 w 265"/>
                <a:gd name="T41" fmla="*/ 307114 h 264"/>
                <a:gd name="T42" fmla="*/ 171427 w 265"/>
                <a:gd name="T43" fmla="*/ 307114 h 264"/>
                <a:gd name="T44" fmla="*/ 172669 w 265"/>
                <a:gd name="T45" fmla="*/ 262352 h 264"/>
                <a:gd name="T46" fmla="*/ 176396 w 265"/>
                <a:gd name="T47" fmla="*/ 328251 h 264"/>
                <a:gd name="T48" fmla="*/ 176396 w 265"/>
                <a:gd name="T49" fmla="*/ 328251 h 264"/>
                <a:gd name="T50" fmla="*/ 180122 w 265"/>
                <a:gd name="T51" fmla="*/ 247432 h 264"/>
                <a:gd name="T52" fmla="*/ 195029 w 265"/>
                <a:gd name="T53" fmla="*/ 175316 h 264"/>
                <a:gd name="T54" fmla="*/ 275773 w 265"/>
                <a:gd name="T55" fmla="*/ 135528 h 264"/>
                <a:gd name="T56" fmla="*/ 193787 w 265"/>
                <a:gd name="T57" fmla="*/ 113147 h 264"/>
                <a:gd name="T58" fmla="*/ 183849 w 265"/>
                <a:gd name="T59" fmla="*/ 121851 h 264"/>
                <a:gd name="T60" fmla="*/ 216147 w 265"/>
                <a:gd name="T61" fmla="*/ 130554 h 264"/>
                <a:gd name="T62" fmla="*/ 247202 w 265"/>
                <a:gd name="T63" fmla="*/ 135528 h 264"/>
                <a:gd name="T64" fmla="*/ 208693 w 265"/>
                <a:gd name="T65" fmla="*/ 151692 h 264"/>
                <a:gd name="T66" fmla="*/ 173911 w 265"/>
                <a:gd name="T67" fmla="*/ 160395 h 264"/>
                <a:gd name="T68" fmla="*/ 192545 w 265"/>
                <a:gd name="T69" fmla="*/ 99470 h 264"/>
                <a:gd name="T70" fmla="*/ 253413 w 265"/>
                <a:gd name="T71" fmla="*/ 96983 h 264"/>
                <a:gd name="T72" fmla="*/ 329189 w 265"/>
                <a:gd name="T73" fmla="*/ 74603 h 264"/>
                <a:gd name="T74" fmla="*/ 134160 w 265"/>
                <a:gd name="T75" fmla="*/ 210130 h 264"/>
                <a:gd name="T76" fmla="*/ 156520 w 265"/>
                <a:gd name="T77" fmla="*/ 231268 h 264"/>
                <a:gd name="T78" fmla="*/ 134160 w 265"/>
                <a:gd name="T79" fmla="*/ 210130 h 264"/>
                <a:gd name="T80" fmla="*/ 172669 w 265"/>
                <a:gd name="T81" fmla="*/ 230024 h 264"/>
                <a:gd name="T82" fmla="*/ 193787 w 265"/>
                <a:gd name="T83" fmla="*/ 210130 h 2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65" h="264">
                  <a:moveTo>
                    <a:pt x="183" y="17"/>
                  </a:moveTo>
                  <a:cubicBezTo>
                    <a:pt x="175" y="10"/>
                    <a:pt x="169" y="12"/>
                    <a:pt x="160" y="27"/>
                  </a:cubicBezTo>
                  <a:cubicBezTo>
                    <a:pt x="155" y="37"/>
                    <a:pt x="146" y="38"/>
                    <a:pt x="141" y="38"/>
                  </a:cubicBezTo>
                  <a:cubicBezTo>
                    <a:pt x="141" y="36"/>
                    <a:pt x="141" y="36"/>
                    <a:pt x="141" y="36"/>
                  </a:cubicBezTo>
                  <a:cubicBezTo>
                    <a:pt x="147" y="32"/>
                    <a:pt x="151" y="26"/>
                    <a:pt x="151" y="19"/>
                  </a:cubicBezTo>
                  <a:cubicBezTo>
                    <a:pt x="151" y="8"/>
                    <a:pt x="143" y="0"/>
                    <a:pt x="133" y="0"/>
                  </a:cubicBezTo>
                  <a:cubicBezTo>
                    <a:pt x="122" y="0"/>
                    <a:pt x="114" y="8"/>
                    <a:pt x="114" y="19"/>
                  </a:cubicBezTo>
                  <a:cubicBezTo>
                    <a:pt x="114" y="26"/>
                    <a:pt x="118" y="32"/>
                    <a:pt x="124" y="36"/>
                  </a:cubicBezTo>
                  <a:cubicBezTo>
                    <a:pt x="124" y="38"/>
                    <a:pt x="124" y="38"/>
                    <a:pt x="124" y="38"/>
                  </a:cubicBezTo>
                  <a:cubicBezTo>
                    <a:pt x="119" y="38"/>
                    <a:pt x="110" y="37"/>
                    <a:pt x="104" y="27"/>
                  </a:cubicBezTo>
                  <a:cubicBezTo>
                    <a:pt x="96" y="12"/>
                    <a:pt x="90" y="10"/>
                    <a:pt x="82" y="17"/>
                  </a:cubicBezTo>
                  <a:cubicBezTo>
                    <a:pt x="74" y="24"/>
                    <a:pt x="41" y="63"/>
                    <a:pt x="0" y="60"/>
                  </a:cubicBezTo>
                  <a:cubicBezTo>
                    <a:pt x="0" y="60"/>
                    <a:pt x="8" y="78"/>
                    <a:pt x="30" y="74"/>
                  </a:cubicBezTo>
                  <a:cubicBezTo>
                    <a:pt x="30" y="74"/>
                    <a:pt x="42" y="86"/>
                    <a:pt x="61" y="78"/>
                  </a:cubicBezTo>
                  <a:cubicBezTo>
                    <a:pt x="61" y="78"/>
                    <a:pt x="70" y="86"/>
                    <a:pt x="86" y="78"/>
                  </a:cubicBezTo>
                  <a:cubicBezTo>
                    <a:pt x="86" y="78"/>
                    <a:pt x="98" y="87"/>
                    <a:pt x="110" y="80"/>
                  </a:cubicBezTo>
                  <a:cubicBezTo>
                    <a:pt x="110" y="80"/>
                    <a:pt x="117" y="85"/>
                    <a:pt x="125" y="83"/>
                  </a:cubicBezTo>
                  <a:cubicBezTo>
                    <a:pt x="125" y="129"/>
                    <a:pt x="125" y="129"/>
                    <a:pt x="125" y="129"/>
                  </a:cubicBezTo>
                  <a:cubicBezTo>
                    <a:pt x="124" y="129"/>
                    <a:pt x="124" y="129"/>
                    <a:pt x="123" y="128"/>
                  </a:cubicBezTo>
                  <a:cubicBezTo>
                    <a:pt x="123" y="128"/>
                    <a:pt x="109" y="126"/>
                    <a:pt x="95" y="122"/>
                  </a:cubicBezTo>
                  <a:cubicBezTo>
                    <a:pt x="81" y="118"/>
                    <a:pt x="66" y="112"/>
                    <a:pt x="64" y="109"/>
                  </a:cubicBezTo>
                  <a:cubicBezTo>
                    <a:pt x="64" y="109"/>
                    <a:pt x="64" y="109"/>
                    <a:pt x="65" y="109"/>
                  </a:cubicBezTo>
                  <a:cubicBezTo>
                    <a:pt x="66" y="108"/>
                    <a:pt x="68" y="107"/>
                    <a:pt x="71" y="107"/>
                  </a:cubicBezTo>
                  <a:cubicBezTo>
                    <a:pt x="76" y="106"/>
                    <a:pt x="82" y="105"/>
                    <a:pt x="89" y="105"/>
                  </a:cubicBezTo>
                  <a:cubicBezTo>
                    <a:pt x="103" y="104"/>
                    <a:pt x="105" y="105"/>
                    <a:pt x="106" y="105"/>
                  </a:cubicBezTo>
                  <a:cubicBezTo>
                    <a:pt x="106" y="105"/>
                    <a:pt x="114" y="106"/>
                    <a:pt x="116" y="98"/>
                  </a:cubicBezTo>
                  <a:cubicBezTo>
                    <a:pt x="116" y="97"/>
                    <a:pt x="116" y="97"/>
                    <a:pt x="116" y="97"/>
                  </a:cubicBezTo>
                  <a:cubicBezTo>
                    <a:pt x="115" y="92"/>
                    <a:pt x="111" y="92"/>
                    <a:pt x="108" y="91"/>
                  </a:cubicBezTo>
                  <a:cubicBezTo>
                    <a:pt x="102" y="90"/>
                    <a:pt x="105" y="90"/>
                    <a:pt x="97" y="91"/>
                  </a:cubicBezTo>
                  <a:cubicBezTo>
                    <a:pt x="85" y="92"/>
                    <a:pt x="46" y="88"/>
                    <a:pt x="41" y="109"/>
                  </a:cubicBezTo>
                  <a:cubicBezTo>
                    <a:pt x="41" y="109"/>
                    <a:pt x="41" y="110"/>
                    <a:pt x="41" y="110"/>
                  </a:cubicBezTo>
                  <a:cubicBezTo>
                    <a:pt x="43" y="128"/>
                    <a:pt x="79" y="135"/>
                    <a:pt x="106" y="141"/>
                  </a:cubicBezTo>
                  <a:cubicBezTo>
                    <a:pt x="97" y="147"/>
                    <a:pt x="92" y="155"/>
                    <a:pt x="90" y="165"/>
                  </a:cubicBezTo>
                  <a:cubicBezTo>
                    <a:pt x="89" y="176"/>
                    <a:pt x="98" y="187"/>
                    <a:pt x="118" y="199"/>
                  </a:cubicBezTo>
                  <a:cubicBezTo>
                    <a:pt x="103" y="209"/>
                    <a:pt x="93" y="220"/>
                    <a:pt x="94" y="232"/>
                  </a:cubicBezTo>
                  <a:cubicBezTo>
                    <a:pt x="95" y="242"/>
                    <a:pt x="104" y="256"/>
                    <a:pt x="122" y="264"/>
                  </a:cubicBezTo>
                  <a:cubicBezTo>
                    <a:pt x="122" y="264"/>
                    <a:pt x="122" y="264"/>
                    <a:pt x="122" y="264"/>
                  </a:cubicBezTo>
                  <a:cubicBezTo>
                    <a:pt x="122" y="264"/>
                    <a:pt x="122" y="264"/>
                    <a:pt x="122" y="264"/>
                  </a:cubicBezTo>
                  <a:cubicBezTo>
                    <a:pt x="122" y="264"/>
                    <a:pt x="109" y="246"/>
                    <a:pt x="109" y="235"/>
                  </a:cubicBezTo>
                  <a:cubicBezTo>
                    <a:pt x="108" y="229"/>
                    <a:pt x="111" y="221"/>
                    <a:pt x="126" y="210"/>
                  </a:cubicBezTo>
                  <a:cubicBezTo>
                    <a:pt x="127" y="247"/>
                    <a:pt x="127" y="247"/>
                    <a:pt x="127" y="247"/>
                  </a:cubicBezTo>
                  <a:cubicBezTo>
                    <a:pt x="127" y="247"/>
                    <a:pt x="127" y="247"/>
                    <a:pt x="127" y="247"/>
                  </a:cubicBezTo>
                  <a:cubicBezTo>
                    <a:pt x="127" y="251"/>
                    <a:pt x="129" y="253"/>
                    <a:pt x="132" y="253"/>
                  </a:cubicBezTo>
                  <a:cubicBezTo>
                    <a:pt x="135" y="253"/>
                    <a:pt x="138" y="251"/>
                    <a:pt x="138" y="247"/>
                  </a:cubicBezTo>
                  <a:cubicBezTo>
                    <a:pt x="138" y="247"/>
                    <a:pt x="138" y="247"/>
                    <a:pt x="138" y="247"/>
                  </a:cubicBezTo>
                  <a:cubicBezTo>
                    <a:pt x="139" y="211"/>
                    <a:pt x="139" y="211"/>
                    <a:pt x="139" y="211"/>
                  </a:cubicBezTo>
                  <a:cubicBezTo>
                    <a:pt x="152" y="221"/>
                    <a:pt x="155" y="230"/>
                    <a:pt x="155" y="235"/>
                  </a:cubicBezTo>
                  <a:cubicBezTo>
                    <a:pt x="154" y="246"/>
                    <a:pt x="142" y="264"/>
                    <a:pt x="142" y="264"/>
                  </a:cubicBezTo>
                  <a:cubicBezTo>
                    <a:pt x="142" y="264"/>
                    <a:pt x="142" y="264"/>
                    <a:pt x="142" y="264"/>
                  </a:cubicBezTo>
                  <a:cubicBezTo>
                    <a:pt x="142" y="264"/>
                    <a:pt x="142" y="264"/>
                    <a:pt x="142" y="264"/>
                  </a:cubicBezTo>
                  <a:cubicBezTo>
                    <a:pt x="159" y="256"/>
                    <a:pt x="168" y="242"/>
                    <a:pt x="170" y="232"/>
                  </a:cubicBezTo>
                  <a:cubicBezTo>
                    <a:pt x="170" y="220"/>
                    <a:pt x="160" y="210"/>
                    <a:pt x="145" y="199"/>
                  </a:cubicBezTo>
                  <a:cubicBezTo>
                    <a:pt x="165" y="187"/>
                    <a:pt x="174" y="176"/>
                    <a:pt x="173" y="165"/>
                  </a:cubicBezTo>
                  <a:cubicBezTo>
                    <a:pt x="171" y="155"/>
                    <a:pt x="166" y="147"/>
                    <a:pt x="157" y="141"/>
                  </a:cubicBezTo>
                  <a:cubicBezTo>
                    <a:pt x="184" y="135"/>
                    <a:pt x="220" y="128"/>
                    <a:pt x="222" y="110"/>
                  </a:cubicBezTo>
                  <a:cubicBezTo>
                    <a:pt x="222" y="110"/>
                    <a:pt x="222" y="109"/>
                    <a:pt x="222" y="109"/>
                  </a:cubicBezTo>
                  <a:cubicBezTo>
                    <a:pt x="217" y="88"/>
                    <a:pt x="179" y="92"/>
                    <a:pt x="166" y="91"/>
                  </a:cubicBezTo>
                  <a:cubicBezTo>
                    <a:pt x="158" y="90"/>
                    <a:pt x="161" y="90"/>
                    <a:pt x="156" y="91"/>
                  </a:cubicBezTo>
                  <a:cubicBezTo>
                    <a:pt x="152" y="92"/>
                    <a:pt x="148" y="92"/>
                    <a:pt x="148" y="97"/>
                  </a:cubicBezTo>
                  <a:cubicBezTo>
                    <a:pt x="148" y="98"/>
                    <a:pt x="148" y="98"/>
                    <a:pt x="148" y="98"/>
                  </a:cubicBezTo>
                  <a:cubicBezTo>
                    <a:pt x="150" y="106"/>
                    <a:pt x="158" y="105"/>
                    <a:pt x="158" y="105"/>
                  </a:cubicBezTo>
                  <a:cubicBezTo>
                    <a:pt x="158" y="105"/>
                    <a:pt x="160" y="104"/>
                    <a:pt x="174" y="105"/>
                  </a:cubicBezTo>
                  <a:cubicBezTo>
                    <a:pt x="181" y="105"/>
                    <a:pt x="188" y="106"/>
                    <a:pt x="193" y="107"/>
                  </a:cubicBezTo>
                  <a:cubicBezTo>
                    <a:pt x="195" y="107"/>
                    <a:pt x="197" y="108"/>
                    <a:pt x="199" y="109"/>
                  </a:cubicBezTo>
                  <a:cubicBezTo>
                    <a:pt x="199" y="109"/>
                    <a:pt x="199" y="109"/>
                    <a:pt x="199" y="109"/>
                  </a:cubicBezTo>
                  <a:cubicBezTo>
                    <a:pt x="197" y="112"/>
                    <a:pt x="182" y="118"/>
                    <a:pt x="168" y="122"/>
                  </a:cubicBezTo>
                  <a:cubicBezTo>
                    <a:pt x="154" y="126"/>
                    <a:pt x="141" y="128"/>
                    <a:pt x="141" y="128"/>
                  </a:cubicBezTo>
                  <a:cubicBezTo>
                    <a:pt x="140" y="129"/>
                    <a:pt x="140" y="129"/>
                    <a:pt x="140" y="129"/>
                  </a:cubicBezTo>
                  <a:cubicBezTo>
                    <a:pt x="140" y="83"/>
                    <a:pt x="140" y="83"/>
                    <a:pt x="140" y="83"/>
                  </a:cubicBezTo>
                  <a:cubicBezTo>
                    <a:pt x="148" y="85"/>
                    <a:pt x="155" y="80"/>
                    <a:pt x="155" y="80"/>
                  </a:cubicBezTo>
                  <a:cubicBezTo>
                    <a:pt x="167" y="87"/>
                    <a:pt x="179" y="78"/>
                    <a:pt x="179" y="78"/>
                  </a:cubicBezTo>
                  <a:cubicBezTo>
                    <a:pt x="195" y="86"/>
                    <a:pt x="204" y="78"/>
                    <a:pt x="204" y="78"/>
                  </a:cubicBezTo>
                  <a:cubicBezTo>
                    <a:pt x="223" y="86"/>
                    <a:pt x="235" y="74"/>
                    <a:pt x="235" y="74"/>
                  </a:cubicBezTo>
                  <a:cubicBezTo>
                    <a:pt x="257" y="78"/>
                    <a:pt x="265" y="60"/>
                    <a:pt x="265" y="60"/>
                  </a:cubicBezTo>
                  <a:cubicBezTo>
                    <a:pt x="224" y="63"/>
                    <a:pt x="191" y="24"/>
                    <a:pt x="183" y="17"/>
                  </a:cubicBezTo>
                  <a:close/>
                  <a:moveTo>
                    <a:pt x="108" y="169"/>
                  </a:moveTo>
                  <a:cubicBezTo>
                    <a:pt x="108" y="165"/>
                    <a:pt x="107" y="155"/>
                    <a:pt x="125" y="148"/>
                  </a:cubicBezTo>
                  <a:cubicBezTo>
                    <a:pt x="126" y="186"/>
                    <a:pt x="126" y="186"/>
                    <a:pt x="126" y="186"/>
                  </a:cubicBezTo>
                  <a:cubicBezTo>
                    <a:pt x="122" y="184"/>
                    <a:pt x="119" y="181"/>
                    <a:pt x="115" y="179"/>
                  </a:cubicBezTo>
                  <a:cubicBezTo>
                    <a:pt x="110" y="176"/>
                    <a:pt x="107" y="172"/>
                    <a:pt x="108" y="169"/>
                  </a:cubicBezTo>
                  <a:close/>
                  <a:moveTo>
                    <a:pt x="149" y="179"/>
                  </a:moveTo>
                  <a:cubicBezTo>
                    <a:pt x="145" y="181"/>
                    <a:pt x="142" y="183"/>
                    <a:pt x="139" y="185"/>
                  </a:cubicBezTo>
                  <a:cubicBezTo>
                    <a:pt x="139" y="149"/>
                    <a:pt x="139" y="149"/>
                    <a:pt x="139" y="149"/>
                  </a:cubicBezTo>
                  <a:cubicBezTo>
                    <a:pt x="157" y="156"/>
                    <a:pt x="155" y="165"/>
                    <a:pt x="156" y="169"/>
                  </a:cubicBezTo>
                  <a:cubicBezTo>
                    <a:pt x="156" y="172"/>
                    <a:pt x="154" y="176"/>
                    <a:pt x="149" y="17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 name="Grupo 7">
            <a:extLst>
              <a:ext uri="{FF2B5EF4-FFF2-40B4-BE49-F238E27FC236}">
                <a16:creationId xmlns:a16="http://schemas.microsoft.com/office/drawing/2014/main" id="{25AB2ECD-8592-0C4F-A382-C15DA94DFFD7}"/>
              </a:ext>
            </a:extLst>
          </p:cNvPr>
          <p:cNvGrpSpPr/>
          <p:nvPr/>
        </p:nvGrpSpPr>
        <p:grpSpPr>
          <a:xfrm>
            <a:off x="124325" y="3269207"/>
            <a:ext cx="4667322" cy="3189514"/>
            <a:chOff x="124325" y="3269207"/>
            <a:chExt cx="4667322" cy="3189514"/>
          </a:xfrm>
        </p:grpSpPr>
        <p:pic>
          <p:nvPicPr>
            <p:cNvPr id="4" name="Imagen 3">
              <a:extLst>
                <a:ext uri="{FF2B5EF4-FFF2-40B4-BE49-F238E27FC236}">
                  <a16:creationId xmlns:a16="http://schemas.microsoft.com/office/drawing/2014/main" id="{1939D401-5662-274B-947E-DF0978FCF1A7}"/>
                </a:ext>
              </a:extLst>
            </p:cNvPr>
            <p:cNvPicPr>
              <a:picLocks noChangeAspect="1"/>
            </p:cNvPicPr>
            <p:nvPr/>
          </p:nvPicPr>
          <p:blipFill>
            <a:blip r:embed="rId4"/>
            <a:stretch>
              <a:fillRect/>
            </a:stretch>
          </p:blipFill>
          <p:spPr>
            <a:xfrm>
              <a:off x="124325" y="3269207"/>
              <a:ext cx="4667322" cy="3189514"/>
            </a:xfrm>
            <a:prstGeom prst="rect">
              <a:avLst/>
            </a:prstGeom>
          </p:spPr>
        </p:pic>
        <p:sp>
          <p:nvSpPr>
            <p:cNvPr id="12" name="Redondear rectángulo de esquina sencilla 11">
              <a:extLst>
                <a:ext uri="{FF2B5EF4-FFF2-40B4-BE49-F238E27FC236}">
                  <a16:creationId xmlns:a16="http://schemas.microsoft.com/office/drawing/2014/main" id="{504C2548-A9A7-CD40-AD76-2E5088229A63}"/>
                </a:ext>
              </a:extLst>
            </p:cNvPr>
            <p:cNvSpPr/>
            <p:nvPr/>
          </p:nvSpPr>
          <p:spPr>
            <a:xfrm>
              <a:off x="222786" y="4438252"/>
              <a:ext cx="4470400" cy="225777"/>
            </a:xfrm>
            <a:prstGeom prst="round1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3" name="Rectángulo 12">
            <a:extLst>
              <a:ext uri="{FF2B5EF4-FFF2-40B4-BE49-F238E27FC236}">
                <a16:creationId xmlns:a16="http://schemas.microsoft.com/office/drawing/2014/main" id="{4F624717-BE24-8E4F-94C2-539E92F78B34}"/>
              </a:ext>
            </a:extLst>
          </p:cNvPr>
          <p:cNvSpPr/>
          <p:nvPr/>
        </p:nvSpPr>
        <p:spPr>
          <a:xfrm>
            <a:off x="5784914" y="6348142"/>
            <a:ext cx="2097049" cy="253916"/>
          </a:xfrm>
          <a:prstGeom prst="rect">
            <a:avLst/>
          </a:prstGeom>
        </p:spPr>
        <p:txBody>
          <a:bodyPr wrap="none">
            <a:spAutoFit/>
          </a:bodyPr>
          <a:lstStyle/>
          <a:p>
            <a:r>
              <a:rPr lang="es-MX" sz="1050" dirty="0">
                <a:solidFill>
                  <a:schemeClr val="bg1">
                    <a:lumMod val="50000"/>
                  </a:schemeClr>
                </a:solidFill>
              </a:rPr>
              <a:t>N Engl J Med 2014; 371:1793-1802</a:t>
            </a:r>
          </a:p>
        </p:txBody>
      </p:sp>
      <p:pic>
        <p:nvPicPr>
          <p:cNvPr id="7" name="Imagen 6">
            <a:extLst>
              <a:ext uri="{FF2B5EF4-FFF2-40B4-BE49-F238E27FC236}">
                <a16:creationId xmlns:a16="http://schemas.microsoft.com/office/drawing/2014/main" id="{E5181F50-342A-0D48-8B15-1B598D7219AE}"/>
              </a:ext>
            </a:extLst>
          </p:cNvPr>
          <p:cNvPicPr>
            <a:picLocks noChangeAspect="1"/>
          </p:cNvPicPr>
          <p:nvPr/>
        </p:nvPicPr>
        <p:blipFill>
          <a:blip r:embed="rId5"/>
          <a:stretch>
            <a:fillRect/>
          </a:stretch>
        </p:blipFill>
        <p:spPr>
          <a:xfrm>
            <a:off x="194514" y="4104499"/>
            <a:ext cx="7019086" cy="1988279"/>
          </a:xfrm>
          <a:prstGeom prst="rect">
            <a:avLst/>
          </a:prstGeom>
        </p:spPr>
      </p:pic>
    </p:spTree>
    <p:extLst>
      <p:ext uri="{BB962C8B-B14F-4D97-AF65-F5344CB8AC3E}">
        <p14:creationId xmlns:p14="http://schemas.microsoft.com/office/powerpoint/2010/main" val="343372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12940</TotalTime>
  <Words>982</Words>
  <Application>Microsoft Macintosh PowerPoint</Application>
  <PresentationFormat>Presentación en pantalla (4:3)</PresentationFormat>
  <Paragraphs>87</Paragraphs>
  <Slides>12</Slides>
  <Notes>10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Arial</vt:lpstr>
      <vt:lpstr>Calibri</vt:lpstr>
      <vt:lpstr>Calibri Light</vt:lpstr>
      <vt:lpstr>Lora</vt:lpstr>
      <vt:lpstr>Open Sans</vt:lpstr>
      <vt:lpstr>Tema de Office</vt:lpstr>
      <vt:lpstr>Costos de atención del paciente y del tamizaje de cáncer de pulmón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Marisol Arroyo Hernández</dc:creator>
  <cp:lastModifiedBy>Marisol Arroyo Hernández</cp:lastModifiedBy>
  <cp:revision>257</cp:revision>
  <dcterms:created xsi:type="dcterms:W3CDTF">2019-05-13T02:45:09Z</dcterms:created>
  <dcterms:modified xsi:type="dcterms:W3CDTF">2019-07-17T23:19:44Z</dcterms:modified>
</cp:coreProperties>
</file>