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3" r:id="rId3"/>
    <p:sldMasterId id="2147483762" r:id="rId4"/>
    <p:sldMasterId id="2147483774" r:id="rId5"/>
  </p:sldMasterIdLst>
  <p:notesMasterIdLst>
    <p:notesMasterId r:id="rId29"/>
  </p:notesMasterIdLst>
  <p:sldIdLst>
    <p:sldId id="327" r:id="rId6"/>
    <p:sldId id="266" r:id="rId7"/>
    <p:sldId id="267" r:id="rId8"/>
    <p:sldId id="268" r:id="rId9"/>
    <p:sldId id="1470" r:id="rId10"/>
    <p:sldId id="1202" r:id="rId11"/>
    <p:sldId id="1467" r:id="rId12"/>
    <p:sldId id="1468" r:id="rId13"/>
    <p:sldId id="980" r:id="rId14"/>
    <p:sldId id="259" r:id="rId15"/>
    <p:sldId id="257" r:id="rId16"/>
    <p:sldId id="263" r:id="rId17"/>
    <p:sldId id="264" r:id="rId18"/>
    <p:sldId id="480" r:id="rId19"/>
    <p:sldId id="488" r:id="rId20"/>
    <p:sldId id="503" r:id="rId21"/>
    <p:sldId id="489" r:id="rId22"/>
    <p:sldId id="490" r:id="rId23"/>
    <p:sldId id="1472" r:id="rId24"/>
    <p:sldId id="491" r:id="rId25"/>
    <p:sldId id="492" r:id="rId26"/>
    <p:sldId id="273" r:id="rId27"/>
    <p:sldId id="479" r:id="rId2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4D"/>
    <a:srgbClr val="3C478C"/>
    <a:srgbClr val="5B9BD5"/>
    <a:srgbClr val="5162BF"/>
    <a:srgbClr val="4E5DB3"/>
    <a:srgbClr val="8B94B9"/>
    <a:srgbClr val="6F81B1"/>
    <a:srgbClr val="7C91CC"/>
    <a:srgbClr val="7C90CC"/>
    <a:srgbClr val="778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86" autoAdjust="0"/>
    <p:restoredTop sz="95768"/>
  </p:normalViewPr>
  <p:slideViewPr>
    <p:cSldViewPr snapToGrid="0">
      <p:cViewPr varScale="1">
        <p:scale>
          <a:sx n="110" d="100"/>
          <a:sy n="110" d="100"/>
        </p:scale>
        <p:origin x="496"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70065746732"/>
          <c:y val="0.0288101715652623"/>
          <c:w val="0.680194805194807"/>
          <c:h val="0.716145833333336"/>
        </c:manualLayout>
      </c:layout>
      <c:lineChart>
        <c:grouping val="standard"/>
        <c:varyColors val="0"/>
        <c:ser>
          <c:idx val="0"/>
          <c:order val="0"/>
          <c:tx>
            <c:strRef>
              <c:f>Sheet1!$A$2</c:f>
              <c:strCache>
                <c:ptCount val="1"/>
              </c:strCache>
            </c:strRef>
          </c:tx>
          <c:marker>
            <c:symbol val="none"/>
          </c:marker>
          <c:cat>
            <c:numRef>
              <c:f>Sheet1!$B$1:$DD$1</c:f>
              <c:numCache>
                <c:formatCode>General</c:formatCode>
                <c:ptCount val="107"/>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numCache>
            </c:numRef>
          </c:cat>
          <c:val>
            <c:numRef>
              <c:f>Sheet1!$B$2:$DD$2</c:f>
              <c:numCache>
                <c:formatCode>General</c:formatCode>
                <c:ptCount val="107"/>
                <c:pt idx="0">
                  <c:v>54.0</c:v>
                </c:pt>
                <c:pt idx="1">
                  <c:v>53.0</c:v>
                </c:pt>
                <c:pt idx="2">
                  <c:v>60.0</c:v>
                </c:pt>
                <c:pt idx="3">
                  <c:v>64.0</c:v>
                </c:pt>
                <c:pt idx="4">
                  <c:v>66.0</c:v>
                </c:pt>
                <c:pt idx="5">
                  <c:v>70.0</c:v>
                </c:pt>
                <c:pt idx="6">
                  <c:v>86.0</c:v>
                </c:pt>
                <c:pt idx="7">
                  <c:v>99.0</c:v>
                </c:pt>
                <c:pt idx="8">
                  <c:v>105.0</c:v>
                </c:pt>
                <c:pt idx="9">
                  <c:v>125.0</c:v>
                </c:pt>
                <c:pt idx="10">
                  <c:v>151.0</c:v>
                </c:pt>
                <c:pt idx="11">
                  <c:v>173.0</c:v>
                </c:pt>
                <c:pt idx="12">
                  <c:v>223.0</c:v>
                </c:pt>
                <c:pt idx="13">
                  <c:v>260.0</c:v>
                </c:pt>
                <c:pt idx="14">
                  <c:v>267.0</c:v>
                </c:pt>
                <c:pt idx="15">
                  <c:v>285.0</c:v>
                </c:pt>
                <c:pt idx="16">
                  <c:v>395.0</c:v>
                </c:pt>
                <c:pt idx="17">
                  <c:v>551.0</c:v>
                </c:pt>
                <c:pt idx="18">
                  <c:v>697.0</c:v>
                </c:pt>
                <c:pt idx="19">
                  <c:v>727.0</c:v>
                </c:pt>
                <c:pt idx="20">
                  <c:v>665.0</c:v>
                </c:pt>
                <c:pt idx="21">
                  <c:v>742.0</c:v>
                </c:pt>
                <c:pt idx="22">
                  <c:v>770.0</c:v>
                </c:pt>
                <c:pt idx="23">
                  <c:v>911.0</c:v>
                </c:pt>
                <c:pt idx="24">
                  <c:v>982.0</c:v>
                </c:pt>
                <c:pt idx="25" formatCode="#,##0">
                  <c:v>1085.0</c:v>
                </c:pt>
                <c:pt idx="26" formatCode="#,##0">
                  <c:v>1191.0</c:v>
                </c:pt>
                <c:pt idx="27" formatCode="#,##0">
                  <c:v>1279.0</c:v>
                </c:pt>
                <c:pt idx="28" formatCode="#,##0">
                  <c:v>1366.0</c:v>
                </c:pt>
                <c:pt idx="29" formatCode="#,##0">
                  <c:v>1504.0</c:v>
                </c:pt>
                <c:pt idx="30" formatCode="#,##0">
                  <c:v>1485.0</c:v>
                </c:pt>
                <c:pt idx="31" formatCode="#,##0">
                  <c:v>1399.0</c:v>
                </c:pt>
                <c:pt idx="32" formatCode="#,##0">
                  <c:v>1245.0</c:v>
                </c:pt>
                <c:pt idx="33" formatCode="#,##0">
                  <c:v>1334.0</c:v>
                </c:pt>
                <c:pt idx="34" formatCode="#,##0">
                  <c:v>1483.0</c:v>
                </c:pt>
                <c:pt idx="35" formatCode="#,##0">
                  <c:v>1564.0</c:v>
                </c:pt>
                <c:pt idx="36" formatCode="#,##0">
                  <c:v>1754.0</c:v>
                </c:pt>
                <c:pt idx="37" formatCode="#,##0">
                  <c:v>1847.0</c:v>
                </c:pt>
                <c:pt idx="38" formatCode="#,##0">
                  <c:v>1830.0</c:v>
                </c:pt>
                <c:pt idx="39" formatCode="#,##0">
                  <c:v>1900.0</c:v>
                </c:pt>
                <c:pt idx="40" formatCode="#,##0">
                  <c:v>1976.0</c:v>
                </c:pt>
                <c:pt idx="41" formatCode="#,##0">
                  <c:v>2236.0</c:v>
                </c:pt>
                <c:pt idx="42" formatCode="#,##0">
                  <c:v>2585.0</c:v>
                </c:pt>
                <c:pt idx="43" formatCode="#,##0">
                  <c:v>2956.0</c:v>
                </c:pt>
                <c:pt idx="44" formatCode="#,##0">
                  <c:v>3039.0</c:v>
                </c:pt>
                <c:pt idx="45" formatCode="#,##0">
                  <c:v>3449.0</c:v>
                </c:pt>
                <c:pt idx="46" formatCode="#,##0">
                  <c:v>3446.0</c:v>
                </c:pt>
                <c:pt idx="47" formatCode="#,##0">
                  <c:v>3416.0</c:v>
                </c:pt>
                <c:pt idx="48" formatCode="#,##0">
                  <c:v>3505.0</c:v>
                </c:pt>
                <c:pt idx="49" formatCode="#,##0">
                  <c:v>3480.0</c:v>
                </c:pt>
                <c:pt idx="50" formatCode="#,##0">
                  <c:v>3552.0</c:v>
                </c:pt>
                <c:pt idx="51" formatCode="#,##0">
                  <c:v>3744.0</c:v>
                </c:pt>
                <c:pt idx="52" formatCode="#,##0">
                  <c:v>3886.0</c:v>
                </c:pt>
                <c:pt idx="53" formatCode="#,##0">
                  <c:v>3778.0</c:v>
                </c:pt>
                <c:pt idx="54" formatCode="#,##0">
                  <c:v>3546.0</c:v>
                </c:pt>
                <c:pt idx="55" formatCode="#,##0">
                  <c:v>3597.0</c:v>
                </c:pt>
                <c:pt idx="56" formatCode="#,##0">
                  <c:v>3650.0</c:v>
                </c:pt>
                <c:pt idx="57" formatCode="#,##0">
                  <c:v>3755.0</c:v>
                </c:pt>
                <c:pt idx="58" formatCode="#,##0">
                  <c:v>3953.0</c:v>
                </c:pt>
                <c:pt idx="59" formatCode="#,##0">
                  <c:v>4073.0</c:v>
                </c:pt>
                <c:pt idx="60" formatCode="#,##0">
                  <c:v>4171.0</c:v>
                </c:pt>
                <c:pt idx="61" formatCode="#,##0">
                  <c:v>4266.0</c:v>
                </c:pt>
                <c:pt idx="62" formatCode="#,##0">
                  <c:v>4266.0</c:v>
                </c:pt>
                <c:pt idx="63" formatCode="#,##0">
                  <c:v>4345.0</c:v>
                </c:pt>
                <c:pt idx="64" formatCode="#,##0">
                  <c:v>4194.0</c:v>
                </c:pt>
                <c:pt idx="65" formatCode="#,##0">
                  <c:v>4258.0</c:v>
                </c:pt>
                <c:pt idx="66" formatCode="#,##0">
                  <c:v>4287.0</c:v>
                </c:pt>
                <c:pt idx="67" formatCode="#,##0">
                  <c:v>4280.0</c:v>
                </c:pt>
                <c:pt idx="68" formatCode="#,##0">
                  <c:v>4186.0</c:v>
                </c:pt>
                <c:pt idx="69" formatCode="#,##0">
                  <c:v>3993.0</c:v>
                </c:pt>
                <c:pt idx="70" formatCode="#,##0">
                  <c:v>3985.0</c:v>
                </c:pt>
                <c:pt idx="71" formatCode="#,##0">
                  <c:v>4037.0</c:v>
                </c:pt>
                <c:pt idx="72" formatCode="#,##0">
                  <c:v>4043.0</c:v>
                </c:pt>
                <c:pt idx="73" formatCode="#,##0">
                  <c:v>4148.0</c:v>
                </c:pt>
                <c:pt idx="74" formatCode="#,##0">
                  <c:v>4141.0</c:v>
                </c:pt>
                <c:pt idx="75" formatCode="#,##0">
                  <c:v>4122.0</c:v>
                </c:pt>
                <c:pt idx="76" formatCode="#,##0">
                  <c:v>4091.0</c:v>
                </c:pt>
                <c:pt idx="77" formatCode="#,##0">
                  <c:v>4043.0</c:v>
                </c:pt>
                <c:pt idx="78" formatCode="#,##0">
                  <c:v>3970.0</c:v>
                </c:pt>
                <c:pt idx="79" formatCode="#,##0">
                  <c:v>3861.0</c:v>
                </c:pt>
                <c:pt idx="80" formatCode="#,##0">
                  <c:v>3849.0</c:v>
                </c:pt>
                <c:pt idx="81" formatCode="#,##0">
                  <c:v>3836.0</c:v>
                </c:pt>
                <c:pt idx="82" formatCode="#,##0">
                  <c:v>3739.0</c:v>
                </c:pt>
                <c:pt idx="83" formatCode="#,##0">
                  <c:v>3488.0</c:v>
                </c:pt>
                <c:pt idx="84" formatCode="#,##0">
                  <c:v>3446.0</c:v>
                </c:pt>
                <c:pt idx="85" formatCode="#,##0">
                  <c:v>3370.0</c:v>
                </c:pt>
                <c:pt idx="86" formatCode="#,##0">
                  <c:v>3274.0</c:v>
                </c:pt>
                <c:pt idx="87" formatCode="#,##0">
                  <c:v>3197.0</c:v>
                </c:pt>
                <c:pt idx="88" formatCode="#,##0">
                  <c:v>3103.0</c:v>
                </c:pt>
                <c:pt idx="89" formatCode="#,##0">
                  <c:v>2945.0</c:v>
                </c:pt>
                <c:pt idx="90" formatCode="#,##0">
                  <c:v>2834.0</c:v>
                </c:pt>
                <c:pt idx="91" formatCode="#,##0">
                  <c:v>2727.0</c:v>
                </c:pt>
                <c:pt idx="92" formatCode="#,##0">
                  <c:v>2647.0</c:v>
                </c:pt>
                <c:pt idx="93" formatCode="#,##0">
                  <c:v>2543.0</c:v>
                </c:pt>
                <c:pt idx="94" formatCode="#,##0">
                  <c:v>2524.0</c:v>
                </c:pt>
                <c:pt idx="95">
                  <c:v>2505.0</c:v>
                </c:pt>
                <c:pt idx="96">
                  <c:v>2482.0</c:v>
                </c:pt>
                <c:pt idx="97">
                  <c:v>2423.0</c:v>
                </c:pt>
                <c:pt idx="98">
                  <c:v>2321.0</c:v>
                </c:pt>
                <c:pt idx="99">
                  <c:v>2136.0</c:v>
                </c:pt>
                <c:pt idx="100">
                  <c:v>2056.0</c:v>
                </c:pt>
                <c:pt idx="101">
                  <c:v>2026.0</c:v>
                </c:pt>
                <c:pt idx="102">
                  <c:v>1979.0</c:v>
                </c:pt>
                <c:pt idx="103">
                  <c:v>1890.0</c:v>
                </c:pt>
                <c:pt idx="104">
                  <c:v>1814.0</c:v>
                </c:pt>
                <c:pt idx="105">
                  <c:v>1716.0</c:v>
                </c:pt>
                <c:pt idx="106">
                  <c:v>1691.0</c:v>
                </c:pt>
              </c:numCache>
            </c:numRef>
          </c:val>
          <c:smooth val="1"/>
          <c:extLst xmlns:c16r2="http://schemas.microsoft.com/office/drawing/2015/06/chart">
            <c:ext xmlns:c16="http://schemas.microsoft.com/office/drawing/2014/chart" uri="{C3380CC4-5D6E-409C-BE32-E72D297353CC}">
              <c16:uniqueId val="{00000000-D904-4B46-8BB7-5C456C31543D}"/>
            </c:ext>
          </c:extLst>
        </c:ser>
        <c:dLbls>
          <c:showLegendKey val="0"/>
          <c:showVal val="0"/>
          <c:showCatName val="0"/>
          <c:showSerName val="0"/>
          <c:showPercent val="0"/>
          <c:showBubbleSize val="0"/>
        </c:dLbls>
        <c:marker val="1"/>
        <c:smooth val="0"/>
        <c:axId val="2112248496"/>
        <c:axId val="2115822432"/>
      </c:lineChart>
      <c:lineChart>
        <c:grouping val="standard"/>
        <c:varyColors val="0"/>
        <c:ser>
          <c:idx val="1"/>
          <c:order val="1"/>
          <c:tx>
            <c:strRef>
              <c:f>Sheet1!$A$3</c:f>
              <c:strCache>
                <c:ptCount val="1"/>
              </c:strCache>
            </c:strRef>
          </c:tx>
          <c:marker>
            <c:symbol val="none"/>
          </c:marker>
          <c:cat>
            <c:numRef>
              <c:f>Sheet1!$B$1:$DD$1</c:f>
              <c:numCache>
                <c:formatCode>General</c:formatCode>
                <c:ptCount val="107"/>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numCache>
            </c:numRef>
          </c:cat>
          <c:val>
            <c:numRef>
              <c:f>Sheet1!$B$3:$DD$3</c:f>
              <c:numCache>
                <c:formatCode>General</c:formatCode>
                <c:ptCount val="107"/>
                <c:pt idx="30">
                  <c:v>4.3</c:v>
                </c:pt>
                <c:pt idx="31">
                  <c:v>4.7</c:v>
                </c:pt>
                <c:pt idx="32">
                  <c:v>5.4</c:v>
                </c:pt>
                <c:pt idx="33">
                  <c:v>5.7</c:v>
                </c:pt>
                <c:pt idx="34">
                  <c:v>6.4</c:v>
                </c:pt>
                <c:pt idx="35">
                  <c:v>7.5</c:v>
                </c:pt>
                <c:pt idx="36">
                  <c:v>8.0</c:v>
                </c:pt>
                <c:pt idx="37">
                  <c:v>9.0</c:v>
                </c:pt>
                <c:pt idx="38">
                  <c:v>9.9</c:v>
                </c:pt>
                <c:pt idx="39">
                  <c:v>10.5</c:v>
                </c:pt>
                <c:pt idx="40">
                  <c:v>11.6</c:v>
                </c:pt>
                <c:pt idx="41">
                  <c:v>12.3</c:v>
                </c:pt>
                <c:pt idx="42">
                  <c:v>13.1</c:v>
                </c:pt>
                <c:pt idx="43">
                  <c:v>14.0</c:v>
                </c:pt>
                <c:pt idx="44">
                  <c:v>14.8</c:v>
                </c:pt>
                <c:pt idx="45">
                  <c:v>16.0</c:v>
                </c:pt>
                <c:pt idx="46">
                  <c:v>18.1</c:v>
                </c:pt>
                <c:pt idx="47">
                  <c:v>20.5</c:v>
                </c:pt>
                <c:pt idx="48">
                  <c:v>22.6</c:v>
                </c:pt>
                <c:pt idx="49">
                  <c:v>22.3</c:v>
                </c:pt>
                <c:pt idx="50">
                  <c:v>24.3</c:v>
                </c:pt>
                <c:pt idx="51">
                  <c:v>25.8</c:v>
                </c:pt>
                <c:pt idx="52">
                  <c:v>28.0</c:v>
                </c:pt>
                <c:pt idx="53">
                  <c:v>30.4</c:v>
                </c:pt>
                <c:pt idx="54">
                  <c:v>31.7</c:v>
                </c:pt>
                <c:pt idx="55">
                  <c:v>33.9</c:v>
                </c:pt>
                <c:pt idx="56">
                  <c:v>36.4</c:v>
                </c:pt>
                <c:pt idx="57">
                  <c:v>37.9</c:v>
                </c:pt>
                <c:pt idx="58">
                  <c:v>39.2</c:v>
                </c:pt>
                <c:pt idx="59">
                  <c:v>41.3</c:v>
                </c:pt>
                <c:pt idx="60">
                  <c:v>43.5</c:v>
                </c:pt>
                <c:pt idx="61">
                  <c:v>45.5</c:v>
                </c:pt>
                <c:pt idx="62">
                  <c:v>47.9</c:v>
                </c:pt>
                <c:pt idx="63">
                  <c:v>49.9</c:v>
                </c:pt>
                <c:pt idx="64">
                  <c:v>51.7</c:v>
                </c:pt>
                <c:pt idx="65">
                  <c:v>54.1</c:v>
                </c:pt>
                <c:pt idx="66">
                  <c:v>56.7</c:v>
                </c:pt>
                <c:pt idx="67">
                  <c:v>59.3</c:v>
                </c:pt>
                <c:pt idx="68">
                  <c:v>63.5</c:v>
                </c:pt>
                <c:pt idx="69">
                  <c:v>65.1</c:v>
                </c:pt>
                <c:pt idx="70">
                  <c:v>67.9</c:v>
                </c:pt>
                <c:pt idx="71">
                  <c:v>69.9</c:v>
                </c:pt>
                <c:pt idx="72">
                  <c:v>72.3</c:v>
                </c:pt>
                <c:pt idx="73">
                  <c:v>73.4</c:v>
                </c:pt>
                <c:pt idx="74">
                  <c:v>75.6</c:v>
                </c:pt>
                <c:pt idx="75">
                  <c:v>76.4</c:v>
                </c:pt>
                <c:pt idx="76">
                  <c:v>78.5</c:v>
                </c:pt>
                <c:pt idx="77">
                  <c:v>80.4</c:v>
                </c:pt>
                <c:pt idx="78">
                  <c:v>82.1</c:v>
                </c:pt>
                <c:pt idx="79">
                  <c:v>82.9</c:v>
                </c:pt>
                <c:pt idx="80">
                  <c:v>84.7</c:v>
                </c:pt>
                <c:pt idx="81">
                  <c:v>85.2</c:v>
                </c:pt>
                <c:pt idx="82">
                  <c:v>86.8</c:v>
                </c:pt>
                <c:pt idx="83">
                  <c:v>87.0</c:v>
                </c:pt>
                <c:pt idx="84">
                  <c:v>88.2</c:v>
                </c:pt>
                <c:pt idx="85">
                  <c:v>88.5</c:v>
                </c:pt>
                <c:pt idx="86">
                  <c:v>89.0</c:v>
                </c:pt>
                <c:pt idx="87">
                  <c:v>90.0</c:v>
                </c:pt>
                <c:pt idx="88">
                  <c:v>89.9</c:v>
                </c:pt>
                <c:pt idx="89">
                  <c:v>89.8</c:v>
                </c:pt>
                <c:pt idx="90">
                  <c:v>90.6</c:v>
                </c:pt>
                <c:pt idx="91">
                  <c:v>89.9</c:v>
                </c:pt>
                <c:pt idx="92">
                  <c:v>88.0</c:v>
                </c:pt>
                <c:pt idx="93">
                  <c:v>87.6</c:v>
                </c:pt>
                <c:pt idx="94">
                  <c:v>85.7</c:v>
                </c:pt>
                <c:pt idx="95">
                  <c:v>84.4</c:v>
                </c:pt>
                <c:pt idx="96">
                  <c:v>82.8</c:v>
                </c:pt>
                <c:pt idx="97">
                  <c:v>81.3</c:v>
                </c:pt>
                <c:pt idx="98">
                  <c:v>79.9</c:v>
                </c:pt>
                <c:pt idx="99">
                  <c:v>77.0</c:v>
                </c:pt>
                <c:pt idx="100">
                  <c:v>76.5</c:v>
                </c:pt>
                <c:pt idx="101">
                  <c:v>75.2</c:v>
                </c:pt>
                <c:pt idx="102">
                  <c:v>73.5</c:v>
                </c:pt>
                <c:pt idx="103">
                  <c:v>71.9</c:v>
                </c:pt>
                <c:pt idx="104">
                  <c:v>70.3</c:v>
                </c:pt>
                <c:pt idx="105">
                  <c:v>69.4</c:v>
                </c:pt>
              </c:numCache>
            </c:numRef>
          </c:val>
          <c:smooth val="1"/>
          <c:extLst xmlns:c16r2="http://schemas.microsoft.com/office/drawing/2015/06/chart">
            <c:ext xmlns:c16="http://schemas.microsoft.com/office/drawing/2014/chart" uri="{C3380CC4-5D6E-409C-BE32-E72D297353CC}">
              <c16:uniqueId val="{00000001-D904-4B46-8BB7-5C456C31543D}"/>
            </c:ext>
          </c:extLst>
        </c:ser>
        <c:ser>
          <c:idx val="2"/>
          <c:order val="2"/>
          <c:tx>
            <c:strRef>
              <c:f>Sheet1!$A$4</c:f>
              <c:strCache>
                <c:ptCount val="1"/>
              </c:strCache>
            </c:strRef>
          </c:tx>
          <c:marker>
            <c:symbol val="none"/>
          </c:marker>
          <c:cat>
            <c:numRef>
              <c:f>Sheet1!$B$1:$DD$1</c:f>
              <c:numCache>
                <c:formatCode>General</c:formatCode>
                <c:ptCount val="107"/>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numCache>
            </c:numRef>
          </c:cat>
          <c:val>
            <c:numRef>
              <c:f>Sheet1!$B$4:$DD$4</c:f>
              <c:numCache>
                <c:formatCode>General</c:formatCode>
                <c:ptCount val="107"/>
                <c:pt idx="30">
                  <c:v>2.6</c:v>
                </c:pt>
                <c:pt idx="31">
                  <c:v>2.6</c:v>
                </c:pt>
                <c:pt idx="32">
                  <c:v>2.8</c:v>
                </c:pt>
                <c:pt idx="33">
                  <c:v>3.0</c:v>
                </c:pt>
                <c:pt idx="34">
                  <c:v>3.1</c:v>
                </c:pt>
                <c:pt idx="35">
                  <c:v>3.5</c:v>
                </c:pt>
                <c:pt idx="36">
                  <c:v>3.9</c:v>
                </c:pt>
                <c:pt idx="37">
                  <c:v>3.8</c:v>
                </c:pt>
                <c:pt idx="38">
                  <c:v>4.1</c:v>
                </c:pt>
                <c:pt idx="39">
                  <c:v>4.1</c:v>
                </c:pt>
                <c:pt idx="40">
                  <c:v>4.1</c:v>
                </c:pt>
                <c:pt idx="41">
                  <c:v>4.6</c:v>
                </c:pt>
                <c:pt idx="42">
                  <c:v>4.7</c:v>
                </c:pt>
                <c:pt idx="43">
                  <c:v>4.9</c:v>
                </c:pt>
                <c:pt idx="44">
                  <c:v>5.1</c:v>
                </c:pt>
                <c:pt idx="45">
                  <c:v>5.3</c:v>
                </c:pt>
                <c:pt idx="46">
                  <c:v>5.5</c:v>
                </c:pt>
                <c:pt idx="47">
                  <c:v>6.1</c:v>
                </c:pt>
                <c:pt idx="48">
                  <c:v>6.4</c:v>
                </c:pt>
                <c:pt idx="49">
                  <c:v>5.6</c:v>
                </c:pt>
                <c:pt idx="50">
                  <c:v>5.8</c:v>
                </c:pt>
                <c:pt idx="51">
                  <c:v>5.9</c:v>
                </c:pt>
                <c:pt idx="52">
                  <c:v>6.1</c:v>
                </c:pt>
                <c:pt idx="53">
                  <c:v>6.0</c:v>
                </c:pt>
                <c:pt idx="54">
                  <c:v>6.0</c:v>
                </c:pt>
                <c:pt idx="55">
                  <c:v>6.2</c:v>
                </c:pt>
                <c:pt idx="56">
                  <c:v>6.3</c:v>
                </c:pt>
                <c:pt idx="57">
                  <c:v>6.4</c:v>
                </c:pt>
                <c:pt idx="58">
                  <c:v>6.7</c:v>
                </c:pt>
                <c:pt idx="59">
                  <c:v>6.7</c:v>
                </c:pt>
                <c:pt idx="60">
                  <c:v>6.9</c:v>
                </c:pt>
                <c:pt idx="61">
                  <c:v>7.4</c:v>
                </c:pt>
                <c:pt idx="62">
                  <c:v>7.6</c:v>
                </c:pt>
                <c:pt idx="63">
                  <c:v>8.1</c:v>
                </c:pt>
                <c:pt idx="64">
                  <c:v>8.3</c:v>
                </c:pt>
                <c:pt idx="65">
                  <c:v>8.9</c:v>
                </c:pt>
                <c:pt idx="66">
                  <c:v>9.6</c:v>
                </c:pt>
                <c:pt idx="67">
                  <c:v>10.1</c:v>
                </c:pt>
                <c:pt idx="68">
                  <c:v>11.8</c:v>
                </c:pt>
                <c:pt idx="69">
                  <c:v>12.3</c:v>
                </c:pt>
                <c:pt idx="70">
                  <c:v>13.2</c:v>
                </c:pt>
                <c:pt idx="71">
                  <c:v>14.2</c:v>
                </c:pt>
                <c:pt idx="72">
                  <c:v>15.2</c:v>
                </c:pt>
                <c:pt idx="73">
                  <c:v>15.7</c:v>
                </c:pt>
                <c:pt idx="74">
                  <c:v>16.8</c:v>
                </c:pt>
                <c:pt idx="75">
                  <c:v>17.6</c:v>
                </c:pt>
                <c:pt idx="76">
                  <c:v>19.0</c:v>
                </c:pt>
                <c:pt idx="77">
                  <c:v>20.0</c:v>
                </c:pt>
                <c:pt idx="78">
                  <c:v>21.4</c:v>
                </c:pt>
                <c:pt idx="79">
                  <c:v>22.3</c:v>
                </c:pt>
                <c:pt idx="80">
                  <c:v>24.1</c:v>
                </c:pt>
                <c:pt idx="81">
                  <c:v>24.9</c:v>
                </c:pt>
                <c:pt idx="82">
                  <c:v>26.5</c:v>
                </c:pt>
                <c:pt idx="83">
                  <c:v>28.1</c:v>
                </c:pt>
                <c:pt idx="84">
                  <c:v>28.9</c:v>
                </c:pt>
                <c:pt idx="85">
                  <c:v>30.4</c:v>
                </c:pt>
                <c:pt idx="86">
                  <c:v>31.4</c:v>
                </c:pt>
                <c:pt idx="87">
                  <c:v>32.7</c:v>
                </c:pt>
                <c:pt idx="88">
                  <c:v>34.1</c:v>
                </c:pt>
                <c:pt idx="89">
                  <c:v>35.8</c:v>
                </c:pt>
                <c:pt idx="90">
                  <c:v>36.8</c:v>
                </c:pt>
                <c:pt idx="91">
                  <c:v>37.6</c:v>
                </c:pt>
                <c:pt idx="92">
                  <c:v>38.7</c:v>
                </c:pt>
                <c:pt idx="93">
                  <c:v>39.3</c:v>
                </c:pt>
                <c:pt idx="94">
                  <c:v>39.6</c:v>
                </c:pt>
                <c:pt idx="95">
                  <c:v>40.3</c:v>
                </c:pt>
                <c:pt idx="96">
                  <c:v>40.4</c:v>
                </c:pt>
                <c:pt idx="97">
                  <c:v>40.8</c:v>
                </c:pt>
                <c:pt idx="98">
                  <c:v>41.0</c:v>
                </c:pt>
                <c:pt idx="99">
                  <c:v>40.1</c:v>
                </c:pt>
                <c:pt idx="100">
                  <c:v>41.1</c:v>
                </c:pt>
                <c:pt idx="101">
                  <c:v>41.0</c:v>
                </c:pt>
                <c:pt idx="102">
                  <c:v>41.6</c:v>
                </c:pt>
                <c:pt idx="103">
                  <c:v>41.2</c:v>
                </c:pt>
                <c:pt idx="104">
                  <c:v>40.9</c:v>
                </c:pt>
                <c:pt idx="105">
                  <c:v>40.6</c:v>
                </c:pt>
              </c:numCache>
            </c:numRef>
          </c:val>
          <c:smooth val="1"/>
          <c:extLst xmlns:c16r2="http://schemas.microsoft.com/office/drawing/2015/06/chart">
            <c:ext xmlns:c16="http://schemas.microsoft.com/office/drawing/2014/chart" uri="{C3380CC4-5D6E-409C-BE32-E72D297353CC}">
              <c16:uniqueId val="{00000002-D904-4B46-8BB7-5C456C31543D}"/>
            </c:ext>
          </c:extLst>
        </c:ser>
        <c:dLbls>
          <c:showLegendKey val="0"/>
          <c:showVal val="0"/>
          <c:showCatName val="0"/>
          <c:showSerName val="0"/>
          <c:showPercent val="0"/>
          <c:showBubbleSize val="0"/>
        </c:dLbls>
        <c:marker val="1"/>
        <c:smooth val="0"/>
        <c:axId val="2115969232"/>
        <c:axId val="2115968016"/>
      </c:lineChart>
      <c:catAx>
        <c:axId val="2112248496"/>
        <c:scaling>
          <c:orientation val="minMax"/>
        </c:scaling>
        <c:delete val="0"/>
        <c:axPos val="b"/>
        <c:title>
          <c:tx>
            <c:rich>
              <a:bodyPr/>
              <a:lstStyle/>
              <a:p>
                <a:pPr>
                  <a:defRPr>
                    <a:solidFill>
                      <a:srgbClr val="FF0000"/>
                    </a:solidFill>
                  </a:defRPr>
                </a:pPr>
                <a:r>
                  <a:rPr lang="es-MX" dirty="0">
                    <a:solidFill>
                      <a:srgbClr val="FF0000"/>
                    </a:solidFill>
                  </a:rPr>
                  <a:t>Año</a:t>
                </a:r>
              </a:p>
            </c:rich>
          </c:tx>
          <c:layout>
            <c:manualLayout>
              <c:xMode val="edge"/>
              <c:yMode val="edge"/>
              <c:x val="0.43660793638419"/>
              <c:y val="0.869935003116574"/>
            </c:manualLayout>
          </c:layout>
          <c:overlay val="0"/>
        </c:title>
        <c:numFmt formatCode="General" sourceLinked="1"/>
        <c:majorTickMark val="out"/>
        <c:minorTickMark val="none"/>
        <c:tickLblPos val="nextTo"/>
        <c:txPr>
          <a:bodyPr rot="-5400000" vert="horz"/>
          <a:lstStyle/>
          <a:p>
            <a:pPr>
              <a:defRPr/>
            </a:pPr>
            <a:endParaRPr lang="en-US"/>
          </a:p>
        </c:txPr>
        <c:crossAx val="2115822432"/>
        <c:crosses val="autoZero"/>
        <c:auto val="1"/>
        <c:lblAlgn val="ctr"/>
        <c:lblOffset val="100"/>
        <c:tickLblSkip val="5"/>
        <c:tickMarkSkip val="1"/>
        <c:noMultiLvlLbl val="0"/>
      </c:catAx>
      <c:valAx>
        <c:axId val="2115822432"/>
        <c:scaling>
          <c:orientation val="minMax"/>
        </c:scaling>
        <c:delete val="0"/>
        <c:axPos val="l"/>
        <c:title>
          <c:tx>
            <c:rich>
              <a:bodyPr/>
              <a:lstStyle/>
              <a:p>
                <a:pPr>
                  <a:defRPr>
                    <a:solidFill>
                      <a:schemeClr val="bg1"/>
                    </a:solidFill>
                  </a:defRPr>
                </a:pPr>
                <a:r>
                  <a:rPr lang="es-MX">
                    <a:solidFill>
                      <a:schemeClr val="bg1"/>
                    </a:solidFill>
                  </a:rPr>
                  <a:t>Per Capita Cigarette Consumption</a:t>
                </a:r>
              </a:p>
            </c:rich>
          </c:tx>
          <c:layout>
            <c:manualLayout>
              <c:xMode val="edge"/>
              <c:yMode val="edge"/>
              <c:x val="0.0"/>
              <c:y val="0.0937500000000003"/>
            </c:manualLayout>
          </c:layout>
          <c:overlay val="0"/>
        </c:title>
        <c:numFmt formatCode="General" sourceLinked="1"/>
        <c:majorTickMark val="out"/>
        <c:minorTickMark val="none"/>
        <c:tickLblPos val="nextTo"/>
        <c:txPr>
          <a:bodyPr rot="0" vert="horz"/>
          <a:lstStyle/>
          <a:p>
            <a:pPr>
              <a:defRPr>
                <a:solidFill>
                  <a:schemeClr val="bg1"/>
                </a:solidFill>
              </a:defRPr>
            </a:pPr>
            <a:endParaRPr lang="en-US"/>
          </a:p>
        </c:txPr>
        <c:crossAx val="2112248496"/>
        <c:crosses val="autoZero"/>
        <c:crossBetween val="between"/>
      </c:valAx>
      <c:catAx>
        <c:axId val="2115969232"/>
        <c:scaling>
          <c:orientation val="minMax"/>
        </c:scaling>
        <c:delete val="1"/>
        <c:axPos val="b"/>
        <c:numFmt formatCode="General" sourceLinked="1"/>
        <c:majorTickMark val="out"/>
        <c:minorTickMark val="none"/>
        <c:tickLblPos val="none"/>
        <c:crossAx val="2115968016"/>
        <c:crosses val="autoZero"/>
        <c:auto val="1"/>
        <c:lblAlgn val="ctr"/>
        <c:lblOffset val="100"/>
        <c:noMultiLvlLbl val="0"/>
      </c:catAx>
      <c:valAx>
        <c:axId val="2115968016"/>
        <c:scaling>
          <c:orientation val="minMax"/>
        </c:scaling>
        <c:delete val="0"/>
        <c:axPos val="r"/>
        <c:numFmt formatCode="General" sourceLinked="1"/>
        <c:majorTickMark val="cross"/>
        <c:minorTickMark val="none"/>
        <c:tickLblPos val="nextTo"/>
        <c:txPr>
          <a:bodyPr rot="0" vert="horz"/>
          <a:lstStyle/>
          <a:p>
            <a:pPr>
              <a:defRPr>
                <a:solidFill>
                  <a:schemeClr val="bg1"/>
                </a:solidFill>
              </a:defRPr>
            </a:pPr>
            <a:endParaRPr lang="en-US"/>
          </a:p>
        </c:txPr>
        <c:crossAx val="2115969232"/>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F26AE-6AB3-4C80-8452-064137DC92EE}" type="datetimeFigureOut">
              <a:rPr lang="en-GB" smtClean="0"/>
              <a:t>17/07/2019</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80D07-1907-40ED-BA24-E60027D12948}" type="slidenum">
              <a:rPr lang="en-GB" smtClean="0"/>
              <a:t>‹#›</a:t>
            </a:fld>
            <a:endParaRPr lang="en-GB"/>
          </a:p>
        </p:txBody>
      </p:sp>
    </p:spTree>
    <p:extLst>
      <p:ext uri="{BB962C8B-B14F-4D97-AF65-F5344CB8AC3E}">
        <p14:creationId xmlns:p14="http://schemas.microsoft.com/office/powerpoint/2010/main" val="313623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80D07-1907-40ED-BA24-E60027D12948}" type="slidenum">
              <a:rPr lang="en-GB" smtClean="0"/>
              <a:t>1</a:t>
            </a:fld>
            <a:endParaRPr lang="en-GB"/>
          </a:p>
        </p:txBody>
      </p:sp>
    </p:spTree>
    <p:extLst>
      <p:ext uri="{BB962C8B-B14F-4D97-AF65-F5344CB8AC3E}">
        <p14:creationId xmlns:p14="http://schemas.microsoft.com/office/powerpoint/2010/main" val="202630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4010" y="9327557"/>
            <a:ext cx="2887186" cy="491014"/>
          </a:xfrm>
          <a:prstGeom prst="rect">
            <a:avLst/>
          </a:prstGeom>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1F83D-C6DF-4F54-BC6C-6583A6F3FEB5}"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9842" name="Rectangle 2"/>
          <p:cNvSpPr>
            <a:spLocks noGrp="1" noRot="1" noChangeAspect="1" noChangeArrowheads="1" noTextEdit="1"/>
          </p:cNvSpPr>
          <p:nvPr>
            <p:ph type="sldImg"/>
          </p:nvPr>
        </p:nvSpPr>
        <p:spPr>
          <a:xfrm>
            <a:off x="60325" y="736600"/>
            <a:ext cx="6543675" cy="3683000"/>
          </a:xfrm>
          <a:prstGeom prst="rect">
            <a:avLst/>
          </a:prstGeom>
          <a:ln/>
        </p:spPr>
      </p:sp>
      <p:sp>
        <p:nvSpPr>
          <p:cNvPr id="419843" name="Rectangle 3"/>
          <p:cNvSpPr>
            <a:spLocks noGrp="1" noChangeArrowheads="1"/>
          </p:cNvSpPr>
          <p:nvPr>
            <p:ph type="body" idx="1"/>
          </p:nvPr>
        </p:nvSpPr>
        <p:spPr>
          <a:xfrm>
            <a:off x="666274" y="4664631"/>
            <a:ext cx="5330190" cy="4419124"/>
          </a:xfrm>
          <a:prstGeom prst="rect">
            <a:avLst/>
          </a:prstGeom>
        </p:spPr>
        <p:txBody>
          <a:bodyPr/>
          <a:lstStyle/>
          <a:p>
            <a:r>
              <a:rPr lang="en-US">
                <a:cs typeface="Times New Roman" pitchFamily="18" charset="0"/>
              </a:rPr>
              <a:t> Tobacco use is a major preventable cause of death, particularly from lung cancer. The year 2004 marks the anniversary of the release of the first Surgeon General’s report on Tobacco and Health, which initiated a decline in per capita cigarette consumption in the United States. As a result of the cigarette smoking epidemic, lung cancer death rates showed a steady increase through 1990, then began to decline among men. The lung cancer death rate among US women, who began regular cigarette smoking later than men, has begun to plateau after increasing for many decades.</a:t>
            </a:r>
            <a:endParaRPr lang="en-US"/>
          </a:p>
        </p:txBody>
      </p:sp>
    </p:spTree>
    <p:extLst>
      <p:ext uri="{BB962C8B-B14F-4D97-AF65-F5344CB8AC3E}">
        <p14:creationId xmlns:p14="http://schemas.microsoft.com/office/powerpoint/2010/main" val="59528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 Id="rId3"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 Id="rId3"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E08020-5A65-418D-804F-9114777B4097}"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60770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08020-5A65-418D-804F-9114777B4097}"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393813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08020-5A65-418D-804F-9114777B4097}"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191776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89796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11875" y="3662363"/>
            <a:ext cx="60769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4288" y="1620838"/>
            <a:ext cx="12211051"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6" descr="CCO_ONC_ForPPT.gi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51925" y="328613"/>
            <a:ext cx="2671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bwMode="auto">
          <a:xfrm>
            <a:off x="-14288" y="3662363"/>
            <a:ext cx="12211051"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609441" y="4041649"/>
            <a:ext cx="5180251" cy="1120775"/>
          </a:xfrm>
        </p:spPr>
        <p:txBody>
          <a:bodyPr/>
          <a:lstStyle>
            <a:lvl1pPr marL="0" indent="0">
              <a:lnSpc>
                <a:spcPct val="100000"/>
              </a:lnSpc>
              <a:buFont typeface="Wingdings" pitchFamily="2" charset="2"/>
              <a:buNone/>
              <a:defRPr sz="2000" b="1">
                <a:solidFill>
                  <a:schemeClr val="tx1"/>
                </a:solidFill>
              </a:defRPr>
            </a:lvl1pPr>
          </a:lstStyle>
          <a:p>
            <a:r>
              <a:rPr lang="en-US"/>
              <a:t>Click to edit Master subtitle style</a:t>
            </a:r>
            <a:endParaRPr lang="en-US" dirty="0"/>
          </a:p>
        </p:txBody>
      </p:sp>
      <p:sp>
        <p:nvSpPr>
          <p:cNvPr id="11" name="Rectangle 55"/>
          <p:cNvSpPr>
            <a:spLocks noGrp="1" noChangeArrowheads="1"/>
          </p:cNvSpPr>
          <p:nvPr>
            <p:ph type="ctrTitle"/>
          </p:nvPr>
        </p:nvSpPr>
        <p:spPr bwMode="invGray">
          <a:xfrm>
            <a:off x="596745" y="1600200"/>
            <a:ext cx="11274663" cy="2057400"/>
          </a:xfrm>
        </p:spPr>
        <p:txBody>
          <a:bodyPr/>
          <a:lstStyle>
            <a:lvl1pPr>
              <a:defRPr sz="39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6894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10869613"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518" y="1513047"/>
            <a:ext cx="10874696"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23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48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14217" y="330201"/>
            <a:ext cx="11241221" cy="5250792"/>
          </a:xfrm>
          <a:prstGeom prst="rect">
            <a:avLst/>
          </a:prstGeom>
        </p:spPr>
        <p:txBody>
          <a:bodyPr anchorCtr="1"/>
          <a:lstStyle>
            <a:lvl1pPr algn="ctr">
              <a:defRPr sz="4000" b="1"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83432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10869614"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663" y="1510730"/>
            <a:ext cx="5307895"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1006" y="1510730"/>
            <a:ext cx="5228208"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0799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1006" y="1510730"/>
            <a:ext cx="5228208"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38126"/>
            <a:ext cx="10869613"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663" y="1510730"/>
            <a:ext cx="5307895"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2721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11138154"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8643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52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08020-5A65-418D-804F-9114777B4097}"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1595274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63" y="-15875"/>
            <a:ext cx="121888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482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bwMode="auto">
          <a:xfrm>
            <a:off x="-14288" y="4519613"/>
            <a:ext cx="12203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9" name="Picture 6" descr="CCO_ONC_RG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48638"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1"/>
          </p:nvPr>
        </p:nvSpPr>
        <p:spPr>
          <a:xfrm>
            <a:off x="514217" y="4856673"/>
            <a:ext cx="11281011"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2" name="Title 1"/>
          <p:cNvSpPr>
            <a:spLocks noGrp="1"/>
          </p:cNvSpPr>
          <p:nvPr>
            <p:ph type="title"/>
          </p:nvPr>
        </p:nvSpPr>
        <p:spPr>
          <a:xfrm>
            <a:off x="514350" y="239714"/>
            <a:ext cx="11241088" cy="1674813"/>
          </a:xfrm>
          <a:prstGeom prst="rect">
            <a:avLst/>
          </a:prstGeom>
        </p:spPr>
        <p:txBody>
          <a:bodyPr/>
          <a:lstStyle>
            <a:lvl1pPr algn="ctr">
              <a:defRPr sz="3900">
                <a:solidFill>
                  <a:schemeClr val="tx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600" y="1895476"/>
            <a:ext cx="10869613"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spTree>
    <p:extLst>
      <p:ext uri="{BB962C8B-B14F-4D97-AF65-F5344CB8AC3E}">
        <p14:creationId xmlns:p14="http://schemas.microsoft.com/office/powerpoint/2010/main" val="200338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xmlns="" id="{A3FA9016-76EF-8443-85D0-F5E53E26B9B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00" y="-4763"/>
            <a:ext cx="12211050" cy="454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CCO_ONC_RGB.jpg">
            <a:extLst>
              <a:ext uri="{FF2B5EF4-FFF2-40B4-BE49-F238E27FC236}">
                <a16:creationId xmlns:a16="http://schemas.microsoft.com/office/drawing/2014/main" xmlns="" id="{A88A4BDA-7290-504D-A40A-31226DEA556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083550" y="5864225"/>
            <a:ext cx="36718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CA36F006-BEC9-A642-A857-C672374187AF}"/>
              </a:ext>
            </a:extLst>
          </p:cNvPr>
          <p:cNvCxnSpPr/>
          <p:nvPr userDrawn="1"/>
        </p:nvCxnSpPr>
        <p:spPr bwMode="auto">
          <a:xfrm>
            <a:off x="-14288" y="4533900"/>
            <a:ext cx="12211051"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1" name="Rectangle 55"/>
          <p:cNvSpPr>
            <a:spLocks noGrp="1" noChangeArrowheads="1"/>
          </p:cNvSpPr>
          <p:nvPr>
            <p:ph type="ctrTitle"/>
          </p:nvPr>
        </p:nvSpPr>
        <p:spPr bwMode="invGray">
          <a:xfrm>
            <a:off x="725488" y="409575"/>
            <a:ext cx="11029950" cy="2882265"/>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566062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10869613"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604518" y="1513047"/>
            <a:ext cx="10874696"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78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xmlns="" id="{93204B82-5A83-3B45-9BE4-0F010C32C3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588"/>
            <a:ext cx="121888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14217" y="330201"/>
            <a:ext cx="11241221"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033648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10869614"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1663" y="1510730"/>
            <a:ext cx="5307895"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1006" y="1510730"/>
            <a:ext cx="5228208"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69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1006" y="1510730"/>
            <a:ext cx="5228208"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609600" y="238126"/>
            <a:ext cx="10869613"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601663" y="1510730"/>
            <a:ext cx="5307895"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189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11138154" cy="110331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7779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388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ADFB24CA-FD7C-B14B-BCCC-2398592A980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00" y="-4763"/>
            <a:ext cx="12211050" cy="454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xmlns="" id="{90CB6F84-0048-A742-BF04-A3F8F694D160}"/>
              </a:ext>
            </a:extLst>
          </p:cNvPr>
          <p:cNvCxnSpPr/>
          <p:nvPr userDrawn="1"/>
        </p:nvCxnSpPr>
        <p:spPr bwMode="auto">
          <a:xfrm>
            <a:off x="-14288" y="4519613"/>
            <a:ext cx="12203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5" descr="CCO_ONC_RGB.jpg">
            <a:extLst>
              <a:ext uri="{FF2B5EF4-FFF2-40B4-BE49-F238E27FC236}">
                <a16:creationId xmlns:a16="http://schemas.microsoft.com/office/drawing/2014/main" xmlns="" id="{1B8A1D80-46B4-1D49-B0D7-51D99B50DB0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48638"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1"/>
          </p:nvPr>
        </p:nvSpPr>
        <p:spPr>
          <a:xfrm>
            <a:off x="514217" y="4856673"/>
            <a:ext cx="11281011"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
        <p:nvSpPr>
          <p:cNvPr id="2" name="Title 1"/>
          <p:cNvSpPr>
            <a:spLocks noGrp="1"/>
          </p:cNvSpPr>
          <p:nvPr>
            <p:ph type="title"/>
          </p:nvPr>
        </p:nvSpPr>
        <p:spPr>
          <a:xfrm>
            <a:off x="514350" y="239714"/>
            <a:ext cx="11241088"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609600" y="1895476"/>
            <a:ext cx="10869613"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1753364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677634-126E-4FF0-B5B9-1B6B5A4AD222}" type="datetimeFigureOut">
              <a:rPr lang="en-US" smtClean="0"/>
              <a:pPr/>
              <a:t>7/17/19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42860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E08020-5A65-418D-804F-9114777B4097}"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3041495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677634-126E-4FF0-B5B9-1B6B5A4AD222}" type="datetimeFigureOut">
              <a:rPr lang="en-US" smtClean="0"/>
              <a:pPr/>
              <a:t>7/17/19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1124650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677634-126E-4FF0-B5B9-1B6B5A4AD222}" type="datetimeFigureOut">
              <a:rPr lang="en-US" smtClean="0"/>
              <a:pPr/>
              <a:t>7/17/19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1907453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677634-126E-4FF0-B5B9-1B6B5A4AD222}" type="datetimeFigureOut">
              <a:rPr lang="en-US" smtClean="0"/>
              <a:pPr/>
              <a:t>7/17/19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2026965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677634-126E-4FF0-B5B9-1B6B5A4AD222}" type="datetimeFigureOut">
              <a:rPr lang="en-US" smtClean="0"/>
              <a:pPr/>
              <a:t>7/17/19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1969283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677634-126E-4FF0-B5B9-1B6B5A4AD222}" type="datetimeFigureOut">
              <a:rPr lang="en-US" smtClean="0"/>
              <a:pPr/>
              <a:t>7/17/19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3136056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77634-126E-4FF0-B5B9-1B6B5A4AD222}" type="datetimeFigureOut">
              <a:rPr lang="en-US" smtClean="0"/>
              <a:pPr/>
              <a:t>7/17/19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3596951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677634-126E-4FF0-B5B9-1B6B5A4AD222}" type="datetimeFigureOut">
              <a:rPr lang="en-US" smtClean="0"/>
              <a:pPr/>
              <a:t>7/17/19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406098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677634-126E-4FF0-B5B9-1B6B5A4AD222}" type="datetimeFigureOut">
              <a:rPr lang="en-US" smtClean="0"/>
              <a:pPr/>
              <a:t>7/17/19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3414887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677634-126E-4FF0-B5B9-1B6B5A4AD222}" type="datetimeFigureOut">
              <a:rPr lang="en-US" smtClean="0"/>
              <a:pPr/>
              <a:t>7/17/19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3932038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677634-126E-4FF0-B5B9-1B6B5A4AD222}" type="datetimeFigureOut">
              <a:rPr lang="en-US" smtClean="0"/>
              <a:pPr/>
              <a:t>7/17/19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BC962-3B83-43BD-90A8-0689B6B733FC}" type="slidenum">
              <a:rPr lang="en-US" smtClean="0"/>
              <a:pPr/>
              <a:t>‹#›</a:t>
            </a:fld>
            <a:endParaRPr lang="en-US"/>
          </a:p>
        </p:txBody>
      </p:sp>
    </p:spTree>
    <p:extLst>
      <p:ext uri="{BB962C8B-B14F-4D97-AF65-F5344CB8AC3E}">
        <p14:creationId xmlns:p14="http://schemas.microsoft.com/office/powerpoint/2010/main" val="291785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E08020-5A65-418D-804F-9114777B4097}" type="datetimeFigureOut">
              <a:rPr lang="en-GB" smtClean="0"/>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1428437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162" y="2130428"/>
            <a:ext cx="10360501" cy="1470025"/>
          </a:xfrm>
        </p:spPr>
        <p:txBody>
          <a:bodyPr/>
          <a:lstStyle/>
          <a:p>
            <a:r>
              <a:rPr lang="es-ES_tradnl"/>
              <a:t>Clic para editar título</a:t>
            </a:r>
            <a:endParaRPr lang="en-US"/>
          </a:p>
        </p:txBody>
      </p:sp>
      <p:sp>
        <p:nvSpPr>
          <p:cNvPr id="3" name="Subtítulo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Marcador de fecha 3"/>
          <p:cNvSpPr>
            <a:spLocks noGrp="1"/>
          </p:cNvSpPr>
          <p:nvPr>
            <p:ph type="dt" sz="half" idx="10"/>
          </p:nvPr>
        </p:nvSpPr>
        <p:spPr/>
        <p:txBody>
          <a:bodyPr/>
          <a:lstStyle/>
          <a:p>
            <a:fld id="{0099C8A9-6116-D549-8EBF-34B4FA1F2C41}" type="datetimeFigureOut">
              <a:rPr lang="es-ES" smtClean="0"/>
              <a:t>17/7/19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45342572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0099C8A9-6116-D549-8EBF-34B4FA1F2C41}" type="datetimeFigureOut">
              <a:rPr lang="es-ES" smtClean="0"/>
              <a:t>17/7/19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228614221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2833" y="4406903"/>
            <a:ext cx="10360501" cy="1362075"/>
          </a:xfrm>
        </p:spPr>
        <p:txBody>
          <a:bodyPr anchor="t"/>
          <a:lstStyle>
            <a:lvl1pPr algn="l">
              <a:defRPr sz="4000" b="1" cap="all"/>
            </a:lvl1pPr>
          </a:lstStyle>
          <a:p>
            <a:r>
              <a:rPr lang="es-ES_tradnl"/>
              <a:t>Clic para editar título</a:t>
            </a:r>
            <a:endParaRPr lang="en-US"/>
          </a:p>
        </p:txBody>
      </p:sp>
      <p:sp>
        <p:nvSpPr>
          <p:cNvPr id="3" name="Marcador de texto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099C8A9-6116-D549-8EBF-34B4FA1F2C41}" type="datetimeFigureOut">
              <a:rPr lang="es-ES" smtClean="0"/>
              <a:t>17/7/19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305965708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sz="half" idx="1"/>
          </p:nvPr>
        </p:nvSpPr>
        <p:spPr>
          <a:xfrm>
            <a:off x="609441" y="1600203"/>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contenido 3"/>
          <p:cNvSpPr>
            <a:spLocks noGrp="1"/>
          </p:cNvSpPr>
          <p:nvPr>
            <p:ph sz="half" idx="2"/>
          </p:nvPr>
        </p:nvSpPr>
        <p:spPr>
          <a:xfrm>
            <a:off x="6195986" y="1600203"/>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fecha 4"/>
          <p:cNvSpPr>
            <a:spLocks noGrp="1"/>
          </p:cNvSpPr>
          <p:nvPr>
            <p:ph type="dt" sz="half" idx="10"/>
          </p:nvPr>
        </p:nvSpPr>
        <p:spPr/>
        <p:txBody>
          <a:bodyPr/>
          <a:lstStyle/>
          <a:p>
            <a:fld id="{0099C8A9-6116-D549-8EBF-34B4FA1F2C41}" type="datetimeFigureOut">
              <a:rPr lang="es-ES" smtClean="0"/>
              <a:t>17/7/19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379815030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US"/>
          </a:p>
        </p:txBody>
      </p:sp>
      <p:sp>
        <p:nvSpPr>
          <p:cNvPr id="3" name="Marcador de texto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texto 4"/>
          <p:cNvSpPr>
            <a:spLocks noGrp="1"/>
          </p:cNvSpPr>
          <p:nvPr>
            <p:ph type="body" sz="quarter" idx="3"/>
          </p:nvPr>
        </p:nvSpPr>
        <p:spPr>
          <a:xfrm>
            <a:off x="619175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175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Marcador de fecha 6"/>
          <p:cNvSpPr>
            <a:spLocks noGrp="1"/>
          </p:cNvSpPr>
          <p:nvPr>
            <p:ph type="dt" sz="half" idx="10"/>
          </p:nvPr>
        </p:nvSpPr>
        <p:spPr/>
        <p:txBody>
          <a:bodyPr/>
          <a:lstStyle/>
          <a:p>
            <a:fld id="{0099C8A9-6116-D549-8EBF-34B4FA1F2C41}" type="datetimeFigureOut">
              <a:rPr lang="es-ES" smtClean="0"/>
              <a:t>17/7/19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309936932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fecha 2"/>
          <p:cNvSpPr>
            <a:spLocks noGrp="1"/>
          </p:cNvSpPr>
          <p:nvPr>
            <p:ph type="dt" sz="half" idx="10"/>
          </p:nvPr>
        </p:nvSpPr>
        <p:spPr/>
        <p:txBody>
          <a:bodyPr/>
          <a:lstStyle/>
          <a:p>
            <a:fld id="{0099C8A9-6116-D549-8EBF-34B4FA1F2C41}" type="datetimeFigureOut">
              <a:rPr lang="es-ES" smtClean="0"/>
              <a:t>17/7/19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138360562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099C8A9-6116-D549-8EBF-34B4FA1F2C41}" type="datetimeFigureOut">
              <a:rPr lang="es-ES" smtClean="0"/>
              <a:t>17/7/19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4242499585"/>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443" y="273050"/>
            <a:ext cx="4010039" cy="1162050"/>
          </a:xfrm>
        </p:spPr>
        <p:txBody>
          <a:bodyPr anchor="b"/>
          <a:lstStyle>
            <a:lvl1pPr algn="l">
              <a:defRPr sz="2000" b="1"/>
            </a:lvl1pPr>
          </a:lstStyle>
          <a:p>
            <a:r>
              <a:rPr lang="es-ES_tradnl"/>
              <a:t>Clic para editar título</a:t>
            </a:r>
            <a:endParaRPr lang="en-US"/>
          </a:p>
        </p:txBody>
      </p:sp>
      <p:sp>
        <p:nvSpPr>
          <p:cNvPr id="3" name="Marcador de contenido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texto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317321585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095" y="4800600"/>
            <a:ext cx="7313295" cy="566738"/>
          </a:xfrm>
        </p:spPr>
        <p:txBody>
          <a:bodyPr anchor="b"/>
          <a:lstStyle>
            <a:lvl1pPr algn="l">
              <a:defRPr sz="2000" b="1"/>
            </a:lvl1pPr>
          </a:lstStyle>
          <a:p>
            <a:r>
              <a:rPr lang="es-ES_tradnl"/>
              <a:t>Clic para editar título</a:t>
            </a:r>
            <a:endParaRPr lang="en-US"/>
          </a:p>
        </p:txBody>
      </p:sp>
      <p:sp>
        <p:nvSpPr>
          <p:cNvPr id="3" name="Marcador de posición de imagen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099C8A9-6116-D549-8EBF-34B4FA1F2C41}" type="datetimeFigureOut">
              <a:rPr lang="es-ES" smtClean="0"/>
              <a:t>17/7/19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349041354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0099C8A9-6116-D549-8EBF-34B4FA1F2C41}" type="datetimeFigureOut">
              <a:rPr lang="es-ES" smtClean="0"/>
              <a:t>17/7/19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25351017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08020-5A65-418D-804F-9114777B4097}" type="datetimeFigureOut">
              <a:rPr lang="en-GB" smtClean="0"/>
              <a:t>17/07/2019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2279215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274641"/>
            <a:ext cx="2742486" cy="5851525"/>
          </a:xfrm>
        </p:spPr>
        <p:txBody>
          <a:bodyPr vert="eaVert"/>
          <a:lstStyle/>
          <a:p>
            <a:r>
              <a:rPr lang="es-ES_tradnl"/>
              <a:t>Clic para editar título</a:t>
            </a:r>
            <a:endParaRPr lang="en-US"/>
          </a:p>
        </p:txBody>
      </p:sp>
      <p:sp>
        <p:nvSpPr>
          <p:cNvPr id="3" name="Marcador de texto vertical 2"/>
          <p:cNvSpPr>
            <a:spLocks noGrp="1"/>
          </p:cNvSpPr>
          <p:nvPr>
            <p:ph type="body" orient="vert" idx="1"/>
          </p:nvPr>
        </p:nvSpPr>
        <p:spPr>
          <a:xfrm>
            <a:off x="609441" y="274641"/>
            <a:ext cx="802431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0099C8A9-6116-D549-8EBF-34B4FA1F2C41}" type="datetimeFigureOut">
              <a:rPr lang="es-ES" smtClean="0"/>
              <a:t>17/7/19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33F0F35-A2B3-134E-96C7-C164CAC773EE}" type="slidenum">
              <a:rPr lang="en-US" smtClean="0"/>
              <a:t>‹#›</a:t>
            </a:fld>
            <a:endParaRPr lang="en-US"/>
          </a:p>
        </p:txBody>
      </p:sp>
    </p:spTree>
    <p:extLst>
      <p:ext uri="{BB962C8B-B14F-4D97-AF65-F5344CB8AC3E}">
        <p14:creationId xmlns:p14="http://schemas.microsoft.com/office/powerpoint/2010/main" val="410856099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4412" y="4003675"/>
            <a:ext cx="5192947" cy="781050"/>
          </a:xfrm>
        </p:spPr>
        <p:txBody>
          <a:bodyPr anchor="b"/>
          <a:lstStyle>
            <a:lvl1pPr algn="l">
              <a:lnSpc>
                <a:spcPct val="100000"/>
              </a:lnSpc>
              <a:defRPr sz="3200">
                <a:solidFill>
                  <a:schemeClr val="tx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2"/>
          </p:nvPr>
        </p:nvSpPr>
        <p:spPr>
          <a:xfrm>
            <a:off x="6094412" y="4794261"/>
            <a:ext cx="5195823" cy="781050"/>
          </a:xfrm>
          <a:noFill/>
          <a:ln>
            <a:noFill/>
          </a:ln>
        </p:spPr>
        <p:txBody>
          <a:bodyPr>
            <a:noAutofit/>
          </a:bodyPr>
          <a:lstStyle>
            <a:lvl1pPr marL="0" indent="0" algn="l">
              <a:lnSpc>
                <a:spcPct val="100000"/>
              </a:lnSpc>
              <a:buNone/>
              <a:defRPr sz="2000" b="0" i="1" baseline="0">
                <a:solidFill>
                  <a:schemeClr val="accent2"/>
                </a:solidFill>
                <a:latin typeface="Arial" pitchFamily="34" charset="0"/>
                <a:cs typeface="Arial" pitchFamily="34" charset="0"/>
              </a:defRPr>
            </a:lvl1pPr>
            <a:lvl2pPr>
              <a:buNone/>
              <a:defRPr/>
            </a:lvl2pPr>
          </a:lstStyle>
          <a:p>
            <a:pPr lvl="0"/>
            <a:r>
              <a:rPr lang="en-US" dirty="0"/>
              <a:t>Click to edit Master text styles</a:t>
            </a:r>
          </a:p>
        </p:txBody>
      </p:sp>
    </p:spTree>
    <p:extLst>
      <p:ext uri="{BB962C8B-B14F-4D97-AF65-F5344CB8AC3E}">
        <p14:creationId xmlns:p14="http://schemas.microsoft.com/office/powerpoint/2010/main" val="2803240463"/>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548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63B49E3D-D7FD-4629-AA6B-3DFE44F4EA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1929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829" y="274544"/>
            <a:ext cx="1096917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60343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796421" y="6564313"/>
            <a:ext cx="10072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2AE615AF-FB92-4946-92C2-39842D999AE4}" type="slidenum">
              <a:rPr lang="en-GB" sz="900"/>
              <a:pPr algn="r"/>
              <a:t>‹#›</a:t>
            </a:fld>
            <a:endParaRPr lang="en-GB" sz="900"/>
          </a:p>
        </p:txBody>
      </p:sp>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Text Placeholder 4"/>
          <p:cNvSpPr>
            <a:spLocks noGrp="1"/>
          </p:cNvSpPr>
          <p:nvPr>
            <p:ph type="body" sz="quarter" idx="10"/>
          </p:nvPr>
        </p:nvSpPr>
        <p:spPr>
          <a:xfrm>
            <a:off x="0" y="6524627"/>
            <a:ext cx="9741868" cy="333375"/>
          </a:xfrm>
        </p:spPr>
        <p:txBody>
          <a:bodyPr anchor="b"/>
          <a:lstStyle>
            <a:lvl1pPr marL="0" indent="0" algn="l">
              <a:spcBef>
                <a:spcPts val="225"/>
              </a:spcBef>
              <a:spcAft>
                <a:spcPts val="225"/>
              </a:spcAft>
              <a:buNone/>
              <a:defRPr sz="900">
                <a:solidFill>
                  <a:schemeClr val="tx1"/>
                </a:solidFill>
              </a:defRPr>
            </a:lvl1pPr>
            <a:lvl2pPr>
              <a:buNone/>
              <a:defRPr sz="900"/>
            </a:lvl2pPr>
            <a:lvl3pPr>
              <a:buNone/>
              <a:defRPr sz="900"/>
            </a:lvl3pPr>
            <a:lvl4pPr>
              <a:buNone/>
              <a:defRPr sz="900"/>
            </a:lvl4pPr>
            <a:lvl5pPr>
              <a:buNone/>
              <a:defRPr sz="900"/>
            </a:lvl5pPr>
          </a:lstStyle>
          <a:p>
            <a:pPr lvl="0"/>
            <a:r>
              <a:rPr lang="en-US"/>
              <a:t>Click to edit Master text styles</a:t>
            </a:r>
          </a:p>
        </p:txBody>
      </p:sp>
    </p:spTree>
    <p:extLst>
      <p:ext uri="{BB962C8B-B14F-4D97-AF65-F5344CB8AC3E}">
        <p14:creationId xmlns:p14="http://schemas.microsoft.com/office/powerpoint/2010/main" val="1556863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2234618" y="271463"/>
            <a:ext cx="9040045" cy="762000"/>
          </a:xfrm>
        </p:spPr>
        <p:txBody>
          <a:bodyPr/>
          <a:lstStyle/>
          <a:p>
            <a:r>
              <a:rPr lang="es-ES"/>
              <a:t>Haga clic para modificar el estilo de título del patrón</a:t>
            </a:r>
            <a:endParaRPr lang="es-MX"/>
          </a:p>
        </p:txBody>
      </p:sp>
      <p:sp>
        <p:nvSpPr>
          <p:cNvPr id="3" name="2 Marcador de gráfico"/>
          <p:cNvSpPr>
            <a:spLocks noGrp="1"/>
          </p:cNvSpPr>
          <p:nvPr>
            <p:ph type="chart" idx="1"/>
          </p:nvPr>
        </p:nvSpPr>
        <p:spPr>
          <a:xfrm>
            <a:off x="2234618" y="1219200"/>
            <a:ext cx="9040045" cy="4876800"/>
          </a:xfrm>
        </p:spPr>
        <p:txBody>
          <a:bodyPr/>
          <a:lstStyle/>
          <a:p>
            <a:endParaRPr lang="es-MX" dirty="0"/>
          </a:p>
        </p:txBody>
      </p:sp>
      <p:sp>
        <p:nvSpPr>
          <p:cNvPr id="4" name="3 Marcador de pie de página"/>
          <p:cNvSpPr>
            <a:spLocks noGrp="1"/>
          </p:cNvSpPr>
          <p:nvPr>
            <p:ph type="ftr" sz="quarter" idx="10"/>
          </p:nvPr>
        </p:nvSpPr>
        <p:spPr>
          <a:xfrm>
            <a:off x="7414868" y="6400800"/>
            <a:ext cx="3859795" cy="304800"/>
          </a:xfrm>
          <a:prstGeom prst="rect">
            <a:avLst/>
          </a:prstGeom>
        </p:spPr>
        <p:txBody>
          <a:bodyPr/>
          <a:lstStyle>
            <a:lvl1pPr>
              <a:defRPr/>
            </a:lvl1pPr>
          </a:lstStyle>
          <a:p>
            <a:endParaRPr lang="en-US" altLang="en-US" dirty="0">
              <a:solidFill>
                <a:srgbClr val="FFFFFF"/>
              </a:solidFill>
            </a:endParaRPr>
          </a:p>
        </p:txBody>
      </p:sp>
    </p:spTree>
    <p:extLst>
      <p:ext uri="{BB962C8B-B14F-4D97-AF65-F5344CB8AC3E}">
        <p14:creationId xmlns:p14="http://schemas.microsoft.com/office/powerpoint/2010/main" val="298813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E08020-5A65-418D-804F-9114777B4097}" type="datetimeFigureOut">
              <a:rPr lang="en-GB" smtClean="0"/>
              <a:t>17/07/2019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111563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08020-5A65-418D-804F-9114777B4097}" type="datetimeFigureOut">
              <a:rPr lang="en-GB" smtClean="0"/>
              <a:t>17/07/2019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23859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E08020-5A65-418D-804F-9114777B4097}" type="datetimeFigureOut">
              <a:rPr lang="en-GB" smtClean="0"/>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329785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E08020-5A65-418D-804F-9114777B4097}" type="datetimeFigureOut">
              <a:rPr lang="en-GB" smtClean="0"/>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31370-C70E-405B-B6B8-70C0B2B77EAA}" type="slidenum">
              <a:rPr lang="en-GB" smtClean="0"/>
              <a:t>‹#›</a:t>
            </a:fld>
            <a:endParaRPr lang="en-GB"/>
          </a:p>
        </p:txBody>
      </p:sp>
    </p:spTree>
    <p:extLst>
      <p:ext uri="{BB962C8B-B14F-4D97-AF65-F5344CB8AC3E}">
        <p14:creationId xmlns:p14="http://schemas.microsoft.com/office/powerpoint/2010/main" val="2741831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theme" Target="../theme/theme3.xml"/><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theme" Target="../theme/theme5.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08020-5A65-418D-804F-9114777B4097}" type="datetimeFigureOut">
              <a:rPr lang="en-GB" smtClean="0"/>
              <a:t>17/07/2019</a:t>
            </a:fld>
            <a:endParaRPr lang="en-GB"/>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31370-C70E-405B-B6B8-70C0B2B77EAA}" type="slidenum">
              <a:rPr lang="en-GB" smtClean="0"/>
              <a:t>‹#›</a:t>
            </a:fld>
            <a:endParaRPr lang="en-GB"/>
          </a:p>
        </p:txBody>
      </p:sp>
    </p:spTree>
    <p:extLst>
      <p:ext uri="{BB962C8B-B14F-4D97-AF65-F5344CB8AC3E}">
        <p14:creationId xmlns:p14="http://schemas.microsoft.com/office/powerpoint/2010/main" val="27102917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91"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609600" y="238125"/>
            <a:ext cx="1086961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p:cNvSpPr>
            <a:spLocks noGrp="1"/>
          </p:cNvSpPr>
          <p:nvPr>
            <p:ph type="body" idx="1"/>
          </p:nvPr>
        </p:nvSpPr>
        <p:spPr bwMode="auto">
          <a:xfrm>
            <a:off x="600075" y="1517650"/>
            <a:ext cx="10879138"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28570"/>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1" fontAlgn="base" hangingPunct="1">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1" fontAlgn="base" hangingPunct="1">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1" fontAlgn="base" hangingPunct="1">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1" fontAlgn="base" hangingPunct="1">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C8EDB2A9-28D9-2849-882B-83A386DF4760}"/>
              </a:ext>
            </a:extLst>
          </p:cNvPr>
          <p:cNvSpPr>
            <a:spLocks noGrp="1"/>
          </p:cNvSpPr>
          <p:nvPr>
            <p:ph type="title"/>
          </p:nvPr>
        </p:nvSpPr>
        <p:spPr bwMode="auto">
          <a:xfrm>
            <a:off x="609600" y="238125"/>
            <a:ext cx="1086961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697CF46B-E5CB-834C-BA76-AD94C1B9F41E}"/>
              </a:ext>
            </a:extLst>
          </p:cNvPr>
          <p:cNvSpPr>
            <a:spLocks noGrp="1"/>
          </p:cNvSpPr>
          <p:nvPr>
            <p:ph type="body" idx="1"/>
          </p:nvPr>
        </p:nvSpPr>
        <p:spPr bwMode="auto">
          <a:xfrm>
            <a:off x="600075" y="1517650"/>
            <a:ext cx="10879138"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287914247"/>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77634-126E-4FF0-B5B9-1B6B5A4AD222}" type="datetimeFigureOut">
              <a:rPr lang="en-US" smtClean="0"/>
              <a:pPr/>
              <a:t>7/17/19</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BC962-3B83-43BD-90A8-0689B6B733FC}" type="slidenum">
              <a:rPr lang="en-US" smtClean="0"/>
              <a:pPr/>
              <a:t>‹#›</a:t>
            </a:fld>
            <a:endParaRPr lang="en-US"/>
          </a:p>
        </p:txBody>
      </p:sp>
    </p:spTree>
    <p:extLst>
      <p:ext uri="{BB962C8B-B14F-4D97-AF65-F5344CB8AC3E}">
        <p14:creationId xmlns:p14="http://schemas.microsoft.com/office/powerpoint/2010/main" val="381795070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s-ES_tradnl"/>
              <a:t>Clic para editar título</a:t>
            </a:r>
            <a:endParaRPr lang="en-US"/>
          </a:p>
        </p:txBody>
      </p:sp>
      <p:sp>
        <p:nvSpPr>
          <p:cNvPr id="3" name="Marcador de texto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9C8A9-6116-D549-8EBF-34B4FA1F2C41}" type="datetimeFigureOut">
              <a:rPr lang="es-ES" smtClean="0"/>
              <a:t>17/7/19</a:t>
            </a:fld>
            <a:endParaRPr lang="en-US"/>
          </a:p>
        </p:txBody>
      </p:sp>
      <p:sp>
        <p:nvSpPr>
          <p:cNvPr id="5" name="Marcador de pie de página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735325"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F0F35-A2B3-134E-96C7-C164CAC773EE}" type="slidenum">
              <a:rPr lang="en-US" smtClean="0"/>
              <a:t>‹#›</a:t>
            </a:fld>
            <a:endParaRPr lang="en-US"/>
          </a:p>
        </p:txBody>
      </p:sp>
    </p:spTree>
    <p:extLst>
      <p:ext uri="{BB962C8B-B14F-4D97-AF65-F5344CB8AC3E}">
        <p14:creationId xmlns:p14="http://schemas.microsoft.com/office/powerpoint/2010/main" val="58335940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tiff"/><Relationship Id="rId5" Type="http://schemas.openxmlformats.org/officeDocument/2006/relationships/image" Target="../media/image11.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13.jpeg"/><Relationship Id="rId1" Type="http://schemas.openxmlformats.org/officeDocument/2006/relationships/slideLayout" Target="../slideLayouts/slideLayout30.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1.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tiff"/><Relationship Id="rId3" Type="http://schemas.openxmlformats.org/officeDocument/2006/relationships/image" Target="../media/image2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tiff"/><Relationship Id="rId3"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7.tiff"/><Relationship Id="rId1" Type="http://schemas.openxmlformats.org/officeDocument/2006/relationships/slideLayout" Target="../slideLayouts/slideLayout1.xml"/><Relationship Id="rId2" Type="http://schemas.openxmlformats.org/officeDocument/2006/relationships/image" Target="../media/image2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tiff"/><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tiff"/><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5.pn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6836" y="4713669"/>
            <a:ext cx="13559960" cy="1874468"/>
          </a:xfrm>
        </p:spPr>
        <p:txBody>
          <a:bodyPr>
            <a:noAutofit/>
          </a:bodyPr>
          <a:lstStyle/>
          <a:p>
            <a:pPr algn="l">
              <a:lnSpc>
                <a:spcPct val="100000"/>
              </a:lnSpc>
              <a:spcBef>
                <a:spcPts val="0"/>
              </a:spcBef>
            </a:pPr>
            <a:endParaRPr lang="en-GB" altLang="en-US" sz="1600" b="1" dirty="0">
              <a:solidFill>
                <a:srgbClr val="00274D"/>
              </a:solidFill>
              <a:latin typeface="Trebuchet MS" panose="020B0603020202020204" pitchFamily="34" charset="0"/>
            </a:endParaRPr>
          </a:p>
          <a:p>
            <a:pPr algn="l">
              <a:lnSpc>
                <a:spcPct val="100000"/>
              </a:lnSpc>
              <a:spcBef>
                <a:spcPts val="0"/>
              </a:spcBef>
            </a:pPr>
            <a:r>
              <a:rPr lang="en-GB" altLang="en-US" sz="1600" b="1" dirty="0">
                <a:solidFill>
                  <a:srgbClr val="00274D"/>
                </a:solidFill>
                <a:latin typeface="Trebuchet MS" panose="020B0603020202020204" pitchFamily="34" charset="0"/>
              </a:rPr>
              <a:t>		</a:t>
            </a:r>
          </a:p>
          <a:p>
            <a:pPr algn="l">
              <a:lnSpc>
                <a:spcPct val="100000"/>
              </a:lnSpc>
              <a:spcBef>
                <a:spcPts val="0"/>
              </a:spcBef>
            </a:pPr>
            <a:endParaRPr lang="en-GB" altLang="en-US" sz="1800" b="1" dirty="0">
              <a:solidFill>
                <a:srgbClr val="00274D"/>
              </a:solidFill>
              <a:latin typeface="Trebuchet MS" panose="020B0603020202020204" pitchFamily="34" charset="0"/>
            </a:endParaRPr>
          </a:p>
          <a:p>
            <a:pPr algn="l">
              <a:lnSpc>
                <a:spcPct val="100000"/>
              </a:lnSpc>
              <a:spcBef>
                <a:spcPts val="0"/>
              </a:spcBef>
            </a:pPr>
            <a:r>
              <a:rPr lang="en-GB" altLang="en-US" sz="1600" b="1" dirty="0">
                <a:solidFill>
                  <a:srgbClr val="00274D"/>
                </a:solidFill>
                <a:latin typeface="Trebuchet MS" panose="020B0603020202020204" pitchFamily="34" charset="0"/>
              </a:rPr>
              <a:t>	</a:t>
            </a:r>
          </a:p>
          <a:p>
            <a:pPr algn="l">
              <a:lnSpc>
                <a:spcPct val="100000"/>
              </a:lnSpc>
              <a:spcBef>
                <a:spcPts val="0"/>
              </a:spcBef>
            </a:pPr>
            <a:endParaRPr lang="en-GB" altLang="en-US" sz="1600" b="1" dirty="0">
              <a:solidFill>
                <a:srgbClr val="0070C0"/>
              </a:solidFill>
              <a:latin typeface="Trebuchet MS" panose="020B0603020202020204" pitchFamily="34" charset="0"/>
            </a:endParaRPr>
          </a:p>
          <a:p>
            <a:pPr algn="l">
              <a:lnSpc>
                <a:spcPct val="100000"/>
              </a:lnSpc>
              <a:spcBef>
                <a:spcPts val="0"/>
              </a:spcBef>
            </a:pPr>
            <a:r>
              <a:rPr lang="en-GB" altLang="en-US" sz="1600" b="1" dirty="0">
                <a:solidFill>
                  <a:srgbClr val="0070C0"/>
                </a:solidFill>
                <a:latin typeface="Trebuchet MS" panose="020B0603020202020204" pitchFamily="34" charset="0"/>
              </a:rPr>
              <a:t>Dr. Oscar Gerardo Arrieta </a:t>
            </a:r>
            <a:r>
              <a:rPr lang="en-GB" altLang="en-US" sz="1600" b="1" dirty="0" err="1">
                <a:solidFill>
                  <a:srgbClr val="0070C0"/>
                </a:solidFill>
                <a:latin typeface="Trebuchet MS" panose="020B0603020202020204" pitchFamily="34" charset="0"/>
              </a:rPr>
              <a:t>Rodr</a:t>
            </a:r>
            <a:r>
              <a:rPr lang="es-ES" altLang="en-US" sz="1600" b="1" dirty="0" err="1">
                <a:solidFill>
                  <a:srgbClr val="0070C0"/>
                </a:solidFill>
                <a:latin typeface="Trebuchet MS" panose="020B0603020202020204" pitchFamily="34" charset="0"/>
              </a:rPr>
              <a:t>íguez</a:t>
            </a:r>
            <a:endParaRPr lang="en-GB" altLang="en-US" sz="1600" b="1" dirty="0">
              <a:solidFill>
                <a:srgbClr val="0070C0"/>
              </a:solidFill>
              <a:latin typeface="Trebuchet MS" panose="020B0603020202020204" pitchFamily="34" charset="0"/>
            </a:endParaRPr>
          </a:p>
          <a:p>
            <a:pPr algn="l">
              <a:lnSpc>
                <a:spcPct val="100000"/>
              </a:lnSpc>
              <a:spcBef>
                <a:spcPts val="0"/>
              </a:spcBef>
            </a:pPr>
            <a:r>
              <a:rPr lang="en-GB" altLang="en-US" sz="1600" b="1" dirty="0" err="1">
                <a:solidFill>
                  <a:srgbClr val="002060"/>
                </a:solidFill>
                <a:latin typeface="Trebuchet MS" panose="020B0603020202020204" pitchFamily="34" charset="0"/>
              </a:rPr>
              <a:t>Coordinador</a:t>
            </a:r>
            <a:r>
              <a:rPr lang="en-GB" altLang="en-US" sz="1600" b="1" dirty="0">
                <a:solidFill>
                  <a:srgbClr val="002060"/>
                </a:solidFill>
                <a:latin typeface="Trebuchet MS" panose="020B0603020202020204" pitchFamily="34" charset="0"/>
              </a:rPr>
              <a:t> de </a:t>
            </a:r>
            <a:r>
              <a:rPr lang="en-GB" altLang="en-US" sz="1600" b="1" dirty="0" err="1">
                <a:solidFill>
                  <a:srgbClr val="002060"/>
                </a:solidFill>
                <a:latin typeface="Trebuchet MS" panose="020B0603020202020204" pitchFamily="34" charset="0"/>
              </a:rPr>
              <a:t>Unidad</a:t>
            </a:r>
            <a:r>
              <a:rPr lang="en-GB" altLang="en-US" sz="1600" b="1" dirty="0">
                <a:solidFill>
                  <a:srgbClr val="002060"/>
                </a:solidFill>
                <a:latin typeface="Trebuchet MS" panose="020B0603020202020204" pitchFamily="34" charset="0"/>
              </a:rPr>
              <a:t> </a:t>
            </a:r>
            <a:r>
              <a:rPr lang="en-GB" altLang="en-US" sz="1600" b="1" dirty="0" err="1">
                <a:solidFill>
                  <a:srgbClr val="002060"/>
                </a:solidFill>
                <a:latin typeface="Trebuchet MS" panose="020B0603020202020204" pitchFamily="34" charset="0"/>
              </a:rPr>
              <a:t>Funcional</a:t>
            </a:r>
            <a:r>
              <a:rPr lang="en-GB" altLang="en-US" sz="1600" b="1" dirty="0">
                <a:solidFill>
                  <a:srgbClr val="002060"/>
                </a:solidFill>
                <a:latin typeface="Trebuchet MS" panose="020B0603020202020204" pitchFamily="34" charset="0"/>
              </a:rPr>
              <a:t> de </a:t>
            </a:r>
            <a:r>
              <a:rPr lang="en-GB" altLang="en-US" sz="1600" b="1" dirty="0" err="1">
                <a:solidFill>
                  <a:srgbClr val="002060"/>
                </a:solidFill>
                <a:latin typeface="Trebuchet MS" panose="020B0603020202020204" pitchFamily="34" charset="0"/>
              </a:rPr>
              <a:t>Oncolog</a:t>
            </a:r>
            <a:r>
              <a:rPr lang="es-ES" altLang="en-US" sz="1600" b="1" dirty="0" err="1">
                <a:solidFill>
                  <a:srgbClr val="002060"/>
                </a:solidFill>
                <a:latin typeface="Trebuchet MS" panose="020B0603020202020204" pitchFamily="34" charset="0"/>
              </a:rPr>
              <a:t>ía</a:t>
            </a:r>
            <a:r>
              <a:rPr lang="es-ES" altLang="en-US" sz="1600" b="1" dirty="0">
                <a:solidFill>
                  <a:srgbClr val="002060"/>
                </a:solidFill>
                <a:latin typeface="Trebuchet MS" panose="020B0603020202020204" pitchFamily="34" charset="0"/>
              </a:rPr>
              <a:t> </a:t>
            </a:r>
            <a:r>
              <a:rPr lang="en-GB" altLang="en-US" sz="1600" b="1" dirty="0">
                <a:solidFill>
                  <a:srgbClr val="002060"/>
                </a:solidFill>
                <a:latin typeface="Trebuchet MS" panose="020B0603020202020204" pitchFamily="34" charset="0"/>
              </a:rPr>
              <a:t>T</a:t>
            </a:r>
            <a:r>
              <a:rPr lang="es-ES" altLang="en-US" sz="1600" b="1" dirty="0" err="1">
                <a:solidFill>
                  <a:srgbClr val="002060"/>
                </a:solidFill>
                <a:latin typeface="Trebuchet MS" panose="020B0603020202020204" pitchFamily="34" charset="0"/>
              </a:rPr>
              <a:t>óracica</a:t>
            </a:r>
            <a:endParaRPr lang="en-GB" altLang="en-US" sz="1600" b="1" dirty="0">
              <a:solidFill>
                <a:srgbClr val="002060"/>
              </a:solidFill>
              <a:latin typeface="Trebuchet MS" panose="020B0603020202020204" pitchFamily="34" charset="0"/>
            </a:endParaRPr>
          </a:p>
          <a:p>
            <a:pPr algn="l">
              <a:lnSpc>
                <a:spcPct val="100000"/>
              </a:lnSpc>
              <a:spcBef>
                <a:spcPts val="0"/>
              </a:spcBef>
            </a:pPr>
            <a:r>
              <a:rPr lang="en-GB" altLang="en-US" sz="1600" b="1" dirty="0" err="1">
                <a:solidFill>
                  <a:srgbClr val="002060"/>
                </a:solidFill>
                <a:latin typeface="Trebuchet MS" panose="020B0603020202020204" pitchFamily="34" charset="0"/>
              </a:rPr>
              <a:t>Instituto</a:t>
            </a:r>
            <a:r>
              <a:rPr lang="en-GB" altLang="en-US" sz="1600" b="1" dirty="0">
                <a:solidFill>
                  <a:srgbClr val="002060"/>
                </a:solidFill>
                <a:latin typeface="Trebuchet MS" panose="020B0603020202020204" pitchFamily="34" charset="0"/>
              </a:rPr>
              <a:t> </a:t>
            </a:r>
            <a:r>
              <a:rPr lang="en-GB" altLang="en-US" sz="1600" b="1" dirty="0" err="1">
                <a:solidFill>
                  <a:srgbClr val="002060"/>
                </a:solidFill>
                <a:latin typeface="Trebuchet MS" panose="020B0603020202020204" pitchFamily="34" charset="0"/>
              </a:rPr>
              <a:t>Nacional</a:t>
            </a:r>
            <a:r>
              <a:rPr lang="en-GB" altLang="en-US" sz="1600" b="1" dirty="0">
                <a:solidFill>
                  <a:srgbClr val="002060"/>
                </a:solidFill>
                <a:latin typeface="Trebuchet MS" panose="020B0603020202020204" pitchFamily="34" charset="0"/>
              </a:rPr>
              <a:t> de </a:t>
            </a:r>
            <a:r>
              <a:rPr lang="en-GB" altLang="en-US" sz="1600" b="1" dirty="0" err="1">
                <a:solidFill>
                  <a:srgbClr val="002060"/>
                </a:solidFill>
                <a:latin typeface="Trebuchet MS" panose="020B0603020202020204" pitchFamily="34" charset="0"/>
              </a:rPr>
              <a:t>Cancerología</a:t>
            </a:r>
            <a:r>
              <a:rPr lang="en-GB" altLang="en-US" sz="1600" b="1" dirty="0">
                <a:solidFill>
                  <a:srgbClr val="002060"/>
                </a:solidFill>
                <a:latin typeface="Trebuchet MS" panose="020B0603020202020204" pitchFamily="34" charset="0"/>
              </a:rPr>
              <a:t> -  INCan -  Mexico</a:t>
            </a:r>
          </a:p>
        </p:txBody>
      </p:sp>
      <p:sp>
        <p:nvSpPr>
          <p:cNvPr id="6" name="Rectangle 5"/>
          <p:cNvSpPr/>
          <p:nvPr/>
        </p:nvSpPr>
        <p:spPr>
          <a:xfrm>
            <a:off x="1699688" y="1035373"/>
            <a:ext cx="9515511" cy="492443"/>
          </a:xfrm>
          <a:prstGeom prst="rect">
            <a:avLst/>
          </a:prstGeom>
          <a:noFill/>
        </p:spPr>
        <p:txBody>
          <a:bodyPr wrap="square" lIns="0" tIns="0" rIns="0" bIns="0">
            <a:spAutoFit/>
          </a:bodyPr>
          <a:lstStyle/>
          <a:p>
            <a:pPr algn="ctr"/>
            <a:r>
              <a:rPr lang="en-US" sz="3200" b="1" dirty="0" err="1">
                <a:solidFill>
                  <a:srgbClr val="FF0000"/>
                </a:solidFill>
              </a:rPr>
              <a:t>Propuesta</a:t>
            </a:r>
            <a:r>
              <a:rPr lang="en-US" sz="3200" b="1" dirty="0">
                <a:solidFill>
                  <a:srgbClr val="FF0000"/>
                </a:solidFill>
              </a:rPr>
              <a:t> de </a:t>
            </a:r>
            <a:r>
              <a:rPr lang="en-US" sz="3200" b="1" dirty="0" err="1">
                <a:solidFill>
                  <a:srgbClr val="FF0000"/>
                </a:solidFill>
              </a:rPr>
              <a:t>tamizaje</a:t>
            </a:r>
            <a:r>
              <a:rPr lang="en-US" sz="3200" b="1" dirty="0">
                <a:solidFill>
                  <a:srgbClr val="FF0000"/>
                </a:solidFill>
              </a:rPr>
              <a:t> de C</a:t>
            </a:r>
            <a:r>
              <a:rPr lang="es-ES" sz="3200" b="1" dirty="0" err="1">
                <a:solidFill>
                  <a:srgbClr val="FF0000"/>
                </a:solidFill>
              </a:rPr>
              <a:t>áncer</a:t>
            </a:r>
            <a:r>
              <a:rPr lang="es-ES" sz="3200" b="1" dirty="0">
                <a:solidFill>
                  <a:srgbClr val="FF0000"/>
                </a:solidFill>
              </a:rPr>
              <a:t> de Pulmón en México </a:t>
            </a:r>
            <a:endParaRPr lang="en-US" sz="3200" b="1" dirty="0">
              <a:solidFill>
                <a:srgbClr val="FF0000"/>
              </a:solidFill>
            </a:endParaRPr>
          </a:p>
        </p:txBody>
      </p:sp>
      <p:grpSp>
        <p:nvGrpSpPr>
          <p:cNvPr id="8" name="Group 7"/>
          <p:cNvGrpSpPr/>
          <p:nvPr/>
        </p:nvGrpSpPr>
        <p:grpSpPr>
          <a:xfrm>
            <a:off x="516836" y="2071080"/>
            <a:ext cx="11168419" cy="2441761"/>
            <a:chOff x="265136" y="2082655"/>
            <a:chExt cx="11168419" cy="2441761"/>
          </a:xfrm>
        </p:grpSpPr>
        <p:pic>
          <p:nvPicPr>
            <p:cNvPr id="7" name="Picture 6" descr="Image result for ldct lung cancer screening"/>
            <p:cNvPicPr>
              <a:picLocks noChangeAspect="1" noChangeArrowheads="1"/>
            </p:cNvPicPr>
            <p:nvPr/>
          </p:nvPicPr>
          <p:blipFill rotWithShape="1">
            <a:blip r:embed="rId3">
              <a:extLst>
                <a:ext uri="{28A0092B-C50C-407E-A947-70E740481C1C}">
                  <a14:useLocalDpi xmlns:a14="http://schemas.microsoft.com/office/drawing/2010/main" val="0"/>
                </a:ext>
              </a:extLst>
            </a:blip>
            <a:srcRect r="49649"/>
            <a:stretch/>
          </p:blipFill>
          <p:spPr bwMode="auto">
            <a:xfrm>
              <a:off x="4740821" y="2082655"/>
              <a:ext cx="2050603" cy="24417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791424" y="2082655"/>
              <a:ext cx="4642131" cy="2441761"/>
            </a:xfrm>
            <a:prstGeom prst="rect">
              <a:avLst/>
            </a:prstGeom>
          </p:spPr>
        </p:pic>
        <p:pic>
          <p:nvPicPr>
            <p:cNvPr id="4" name="Picture 3"/>
            <p:cNvPicPr>
              <a:picLocks noChangeAspect="1"/>
            </p:cNvPicPr>
            <p:nvPr/>
          </p:nvPicPr>
          <p:blipFill>
            <a:blip r:embed="rId5"/>
            <a:stretch>
              <a:fillRect/>
            </a:stretch>
          </p:blipFill>
          <p:spPr>
            <a:xfrm>
              <a:off x="265136" y="2084401"/>
              <a:ext cx="4475685" cy="2440015"/>
            </a:xfrm>
            <a:prstGeom prst="rect">
              <a:avLst/>
            </a:prstGeom>
          </p:spPr>
        </p:pic>
      </p:grpSp>
    </p:spTree>
    <p:extLst>
      <p:ext uri="{BB962C8B-B14F-4D97-AF65-F5344CB8AC3E}">
        <p14:creationId xmlns:p14="http://schemas.microsoft.com/office/powerpoint/2010/main" val="3846457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ldct lung cancer scre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871" y="493558"/>
            <a:ext cx="5539081" cy="33209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8467" y="-16245"/>
            <a:ext cx="10969943" cy="1143000"/>
          </a:xfrm>
        </p:spPr>
        <p:txBody>
          <a:bodyPr>
            <a:normAutofit/>
          </a:bodyPr>
          <a:lstStyle/>
          <a:p>
            <a:pPr algn="l"/>
            <a:r>
              <a:rPr lang="en-029" sz="3600" b="1" dirty="0" smtClean="0">
                <a:solidFill>
                  <a:schemeClr val="tx2"/>
                </a:solidFill>
              </a:rPr>
              <a:t>M</a:t>
            </a:r>
            <a:r>
              <a:rPr lang="es-ES" sz="3600" b="1" dirty="0" err="1" smtClean="0">
                <a:solidFill>
                  <a:schemeClr val="tx2"/>
                </a:solidFill>
              </a:rPr>
              <a:t>étodos</a:t>
            </a:r>
            <a:r>
              <a:rPr lang="es-ES" sz="3600" b="1" dirty="0" smtClean="0">
                <a:solidFill>
                  <a:schemeClr val="tx2"/>
                </a:solidFill>
              </a:rPr>
              <a:t> de tamizaje</a:t>
            </a:r>
            <a:endParaRPr lang="en-US" sz="3600" b="1" dirty="0">
              <a:solidFill>
                <a:schemeClr val="tx2"/>
              </a:solidFill>
            </a:endParaRPr>
          </a:p>
        </p:txBody>
      </p:sp>
      <p:sp>
        <p:nvSpPr>
          <p:cNvPr id="3" name="Content Placeholder 2"/>
          <p:cNvSpPr>
            <a:spLocks noGrp="1"/>
          </p:cNvSpPr>
          <p:nvPr>
            <p:ph idx="1"/>
          </p:nvPr>
        </p:nvSpPr>
        <p:spPr>
          <a:xfrm>
            <a:off x="458467" y="1213213"/>
            <a:ext cx="10969943" cy="4525963"/>
          </a:xfrm>
        </p:spPr>
        <p:txBody>
          <a:bodyPr>
            <a:normAutofit/>
          </a:bodyPr>
          <a:lstStyle/>
          <a:p>
            <a:pPr>
              <a:lnSpc>
                <a:spcPct val="110000"/>
              </a:lnSpc>
            </a:pPr>
            <a:r>
              <a:rPr lang="en-029" sz="2800" b="1" dirty="0" err="1" smtClean="0"/>
              <a:t>Pasado</a:t>
            </a:r>
            <a:r>
              <a:rPr lang="en-029" sz="2800" b="1" dirty="0" smtClean="0"/>
              <a:t>:</a:t>
            </a:r>
          </a:p>
          <a:p>
            <a:pPr marL="0" indent="0">
              <a:lnSpc>
                <a:spcPct val="110000"/>
              </a:lnSpc>
              <a:buNone/>
            </a:pPr>
            <a:endParaRPr lang="en-029" sz="2800" b="1" dirty="0"/>
          </a:p>
          <a:p>
            <a:pPr lvl="1">
              <a:lnSpc>
                <a:spcPct val="110000"/>
              </a:lnSpc>
              <a:buFont typeface="Arial" charset="0"/>
              <a:buChar char="•"/>
            </a:pPr>
            <a:r>
              <a:rPr lang="en-029" sz="2000" dirty="0" err="1" smtClean="0"/>
              <a:t>Citolog</a:t>
            </a:r>
            <a:r>
              <a:rPr lang="es-ES" sz="2000" dirty="0" err="1" smtClean="0"/>
              <a:t>ía</a:t>
            </a:r>
            <a:r>
              <a:rPr lang="es-ES" sz="2000" dirty="0" smtClean="0"/>
              <a:t> en esputo</a:t>
            </a:r>
          </a:p>
          <a:p>
            <a:pPr lvl="1">
              <a:lnSpc>
                <a:spcPct val="110000"/>
              </a:lnSpc>
              <a:buFont typeface="Arial" charset="0"/>
              <a:buChar char="•"/>
            </a:pPr>
            <a:r>
              <a:rPr lang="en-029" sz="2000" dirty="0" err="1" smtClean="0"/>
              <a:t>Radiograf</a:t>
            </a:r>
            <a:r>
              <a:rPr lang="es-ES" sz="2000" dirty="0" err="1" smtClean="0"/>
              <a:t>ía</a:t>
            </a:r>
            <a:r>
              <a:rPr lang="es-ES" sz="2000" dirty="0" smtClean="0"/>
              <a:t> de tórax</a:t>
            </a:r>
            <a:endParaRPr lang="en-029" sz="2000" dirty="0"/>
          </a:p>
          <a:p>
            <a:pPr marL="457200" lvl="1" indent="0">
              <a:buNone/>
            </a:pPr>
            <a:endParaRPr lang="en-029" sz="2400" b="1" dirty="0"/>
          </a:p>
          <a:p>
            <a:pPr marL="457200" lvl="1" indent="0">
              <a:buNone/>
            </a:pPr>
            <a:endParaRPr lang="en-US"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102" y="1551546"/>
            <a:ext cx="3619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3053" t="2947" r="3269"/>
          <a:stretch/>
        </p:blipFill>
        <p:spPr bwMode="auto">
          <a:xfrm>
            <a:off x="5049574" y="1293958"/>
            <a:ext cx="2437171" cy="25797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440" y="6456662"/>
            <a:ext cx="6840794" cy="276999"/>
          </a:xfrm>
          <a:prstGeom prst="rect">
            <a:avLst/>
          </a:prstGeom>
        </p:spPr>
        <p:txBody>
          <a:bodyPr wrap="square">
            <a:spAutoFit/>
          </a:bodyPr>
          <a:lstStyle/>
          <a:p>
            <a:pPr defTabSz="914400"/>
            <a:r>
              <a:rPr lang="en-US" sz="1200" dirty="0">
                <a:solidFill>
                  <a:prstClr val="black"/>
                </a:solidFill>
                <a:latin typeface="Calibri"/>
              </a:rPr>
              <a:t>Moyer, VA. 2014. Ann Intern Med, 160(5):330-8.</a:t>
            </a:r>
          </a:p>
        </p:txBody>
      </p:sp>
      <p:sp>
        <p:nvSpPr>
          <p:cNvPr id="9"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a:solidFill>
                  <a:prstClr val="black">
                    <a:tint val="75000"/>
                  </a:prstClr>
                </a:solidFill>
                <a:latin typeface="Calibri"/>
              </a:rPr>
              <a:t>9</a:t>
            </a:r>
          </a:p>
        </p:txBody>
      </p:sp>
      <p:sp>
        <p:nvSpPr>
          <p:cNvPr id="11" name="Content Placeholder 2"/>
          <p:cNvSpPr txBox="1">
            <a:spLocks/>
          </p:cNvSpPr>
          <p:nvPr/>
        </p:nvSpPr>
        <p:spPr>
          <a:xfrm>
            <a:off x="561009" y="2855693"/>
            <a:ext cx="1096994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029" sz="1800" b="1" dirty="0" smtClean="0"/>
          </a:p>
          <a:p>
            <a:pPr marL="457200" lvl="1" indent="0">
              <a:buFont typeface="Arial" panose="020B0604020202020204" pitchFamily="34" charset="0"/>
              <a:buNone/>
            </a:pPr>
            <a:endParaRPr lang="en-US" sz="1800" b="1" dirty="0" smtClean="0"/>
          </a:p>
          <a:p>
            <a:r>
              <a:rPr lang="en-029" sz="2800" b="1" dirty="0" err="1" smtClean="0"/>
              <a:t>Actualmente</a:t>
            </a:r>
            <a:r>
              <a:rPr lang="en-029" sz="2800" b="1" dirty="0" smtClean="0"/>
              <a:t>:</a:t>
            </a:r>
          </a:p>
          <a:p>
            <a:endParaRPr lang="en-029" sz="2000" b="1" dirty="0" smtClean="0"/>
          </a:p>
          <a:p>
            <a:pPr lvl="1">
              <a:buFont typeface="Arial" charset="0"/>
              <a:buChar char="•"/>
            </a:pPr>
            <a:r>
              <a:rPr lang="en-029" sz="2000" b="1" dirty="0" err="1" smtClean="0"/>
              <a:t>Tomograf</a:t>
            </a:r>
            <a:r>
              <a:rPr lang="es-ES" sz="2000" b="1" dirty="0" err="1" smtClean="0"/>
              <a:t>ía</a:t>
            </a:r>
            <a:r>
              <a:rPr lang="es-ES" sz="2000" b="1" dirty="0" smtClean="0"/>
              <a:t> Computada  de tórax de dosis baja -</a:t>
            </a:r>
            <a:r>
              <a:rPr lang="en-029" sz="2000" b="1" dirty="0" smtClean="0"/>
              <a:t>Low Dose Computed Tomography (LDCT) of chest.</a:t>
            </a:r>
          </a:p>
          <a:p>
            <a:pPr lvl="1">
              <a:buFont typeface="Arial" charset="0"/>
              <a:buChar char="•"/>
            </a:pPr>
            <a:endParaRPr lang="en-029" sz="2000" b="1" dirty="0" smtClean="0"/>
          </a:p>
          <a:p>
            <a:pPr marL="457200" lvl="1" indent="0">
              <a:buFont typeface="Arial" panose="020B0604020202020204" pitchFamily="34" charset="0"/>
              <a:buNone/>
            </a:pPr>
            <a:r>
              <a:rPr lang="en-US" sz="2000" dirty="0" smtClean="0"/>
              <a:t>“Produce </a:t>
            </a:r>
            <a:r>
              <a:rPr lang="en-US" sz="2000" dirty="0" err="1" smtClean="0"/>
              <a:t>im</a:t>
            </a:r>
            <a:r>
              <a:rPr lang="es-ES" sz="2000" dirty="0" err="1" smtClean="0"/>
              <a:t>ágenes</a:t>
            </a:r>
            <a:r>
              <a:rPr lang="es-ES" sz="2000" dirty="0" smtClean="0"/>
              <a:t> con la calidad suficiente para poder detectar anormalidades usando hasta un 90% menos radiación ionizante que una tomografía de tórax convencional. </a:t>
            </a:r>
            <a:endParaRPr lang="en-029" sz="2000" dirty="0"/>
          </a:p>
        </p:txBody>
      </p:sp>
      <p:pic>
        <p:nvPicPr>
          <p:cNvPr id="12" name="Picture 5" descr="C:\Users\Mohamed\Downloads\kaso.jpg"/>
          <p:cNvPicPr>
            <a:picLocks noChangeAspect="1" noChangeArrowheads="1"/>
          </p:cNvPicPr>
          <p:nvPr/>
        </p:nvPicPr>
        <p:blipFill>
          <a:blip r:embed="rId5" cstate="print"/>
          <a:srcRect/>
          <a:stretch>
            <a:fillRect/>
          </a:stretch>
        </p:blipFill>
        <p:spPr bwMode="auto">
          <a:xfrm>
            <a:off x="9845454" y="6086460"/>
            <a:ext cx="1809750" cy="658873"/>
          </a:xfrm>
          <a:prstGeom prst="rect">
            <a:avLst/>
          </a:prstGeom>
          <a:ln>
            <a:noFill/>
          </a:ln>
          <a:effectLst>
            <a:softEdge rad="112500"/>
          </a:effectLst>
        </p:spPr>
      </p:pic>
    </p:spTree>
    <p:extLst>
      <p:ext uri="{BB962C8B-B14F-4D97-AF65-F5344CB8AC3E}">
        <p14:creationId xmlns:p14="http://schemas.microsoft.com/office/powerpoint/2010/main" val="107487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050"/>
                                        </p:tgtEl>
                                      </p:cBhvr>
                                    </p:animEffect>
                                    <p:set>
                                      <p:cBhvr>
                                        <p:cTn id="19" dur="1" fill="hold">
                                          <p:stCondLst>
                                            <p:cond delay="499"/>
                                          </p:stCondLst>
                                        </p:cTn>
                                        <p:tgtEl>
                                          <p:spTgt spid="205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052"/>
                                        </p:tgtEl>
                                      </p:cBhvr>
                                    </p:animEffect>
                                    <p:set>
                                      <p:cBhvr>
                                        <p:cTn id="22" dur="1" fill="hold">
                                          <p:stCondLst>
                                            <p:cond delay="499"/>
                                          </p:stCondLst>
                                        </p:cTn>
                                        <p:tgtEl>
                                          <p:spTgt spid="20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029" sz="3600" b="1" dirty="0" smtClean="0">
                <a:solidFill>
                  <a:schemeClr val="tx2"/>
                </a:solidFill>
              </a:rPr>
              <a:t>Meta del </a:t>
            </a:r>
            <a:r>
              <a:rPr lang="en-029" sz="3600" b="1" dirty="0" err="1" smtClean="0">
                <a:solidFill>
                  <a:schemeClr val="tx2"/>
                </a:solidFill>
              </a:rPr>
              <a:t>tamizaje</a:t>
            </a:r>
            <a:endParaRPr lang="en-US" sz="3600" b="1" dirty="0">
              <a:solidFill>
                <a:schemeClr val="tx2"/>
              </a:solidFill>
            </a:endParaRPr>
          </a:p>
        </p:txBody>
      </p:sp>
      <p:sp>
        <p:nvSpPr>
          <p:cNvPr id="3" name="Content Placeholder 2"/>
          <p:cNvSpPr>
            <a:spLocks noGrp="1"/>
          </p:cNvSpPr>
          <p:nvPr>
            <p:ph idx="1"/>
          </p:nvPr>
        </p:nvSpPr>
        <p:spPr>
          <a:xfrm>
            <a:off x="1979612" y="1600201"/>
            <a:ext cx="8229600" cy="2438400"/>
          </a:xfrm>
        </p:spPr>
        <p:txBody>
          <a:bodyPr>
            <a:normAutofit/>
          </a:bodyPr>
          <a:lstStyle/>
          <a:p>
            <a:r>
              <a:rPr lang="en-US" sz="2400" dirty="0" err="1" smtClean="0"/>
              <a:t>Detectar</a:t>
            </a:r>
            <a:r>
              <a:rPr lang="en-US" sz="2400" dirty="0" smtClean="0"/>
              <a:t> </a:t>
            </a:r>
            <a:r>
              <a:rPr lang="en-US" sz="2400" dirty="0" err="1" smtClean="0"/>
              <a:t>enfermedad</a:t>
            </a:r>
            <a:r>
              <a:rPr lang="en-US" sz="2400" dirty="0" smtClean="0"/>
              <a:t> de forma </a:t>
            </a:r>
            <a:r>
              <a:rPr lang="en-US" sz="2400" dirty="0" err="1" smtClean="0"/>
              <a:t>temprana</a:t>
            </a:r>
            <a:r>
              <a:rPr lang="en-US" sz="2400" dirty="0" smtClean="0"/>
              <a:t> un </a:t>
            </a:r>
            <a:r>
              <a:rPr lang="en-US" sz="2400" dirty="0" err="1" smtClean="0"/>
              <a:t>su</a:t>
            </a:r>
            <a:r>
              <a:rPr lang="en-US" sz="2400" dirty="0" smtClean="0"/>
              <a:t> </a:t>
            </a:r>
            <a:r>
              <a:rPr lang="en-US" sz="2400" dirty="0" err="1" smtClean="0"/>
              <a:t>fase</a:t>
            </a:r>
            <a:r>
              <a:rPr lang="en-US" sz="2400" dirty="0"/>
              <a:t> </a:t>
            </a:r>
            <a:r>
              <a:rPr lang="en-US" sz="2400" dirty="0" smtClean="0"/>
              <a:t>con </a:t>
            </a:r>
            <a:r>
              <a:rPr lang="en-US" sz="2400" dirty="0" err="1" smtClean="0"/>
              <a:t>mejor</a:t>
            </a:r>
            <a:r>
              <a:rPr lang="en-US" sz="2400" dirty="0" smtClean="0"/>
              <a:t> </a:t>
            </a:r>
            <a:r>
              <a:rPr lang="en-US" sz="2400" dirty="0" err="1" smtClean="0"/>
              <a:t>respuesta</a:t>
            </a:r>
            <a:r>
              <a:rPr lang="en-US" sz="2400" dirty="0" smtClean="0"/>
              <a:t> a </a:t>
            </a:r>
            <a:r>
              <a:rPr lang="en-US" sz="2400" dirty="0" err="1" smtClean="0"/>
              <a:t>tratamiento</a:t>
            </a:r>
            <a:r>
              <a:rPr lang="en-US" sz="2400" dirty="0"/>
              <a:t>.</a:t>
            </a:r>
            <a:endParaRPr lang="en-US" sz="2400" dirty="0"/>
          </a:p>
          <a:p>
            <a:endParaRPr lang="en-US" sz="2400" dirty="0"/>
          </a:p>
          <a:p>
            <a:r>
              <a:rPr lang="en-US" sz="2400" dirty="0" smtClean="0"/>
              <a:t>En </a:t>
            </a:r>
            <a:r>
              <a:rPr lang="en-US" sz="2400" dirty="0" err="1" smtClean="0"/>
              <a:t>orde</a:t>
            </a:r>
            <a:r>
              <a:rPr lang="en-US" sz="2400" dirty="0" err="1" smtClean="0"/>
              <a:t>n</a:t>
            </a:r>
            <a:r>
              <a:rPr lang="en-US" sz="2400" dirty="0" smtClean="0"/>
              <a:t> de </a:t>
            </a:r>
            <a:r>
              <a:rPr lang="en-US" sz="2400" dirty="0" err="1" smtClean="0"/>
              <a:t>ser</a:t>
            </a:r>
            <a:r>
              <a:rPr lang="en-US" sz="2400" dirty="0" smtClean="0"/>
              <a:t> </a:t>
            </a:r>
            <a:r>
              <a:rPr lang="en-US" sz="2400" dirty="0" err="1" smtClean="0"/>
              <a:t>ampliamente</a:t>
            </a:r>
            <a:r>
              <a:rPr lang="en-US" sz="2400" dirty="0" smtClean="0"/>
              <a:t> </a:t>
            </a:r>
            <a:r>
              <a:rPr lang="en-US" sz="2400" dirty="0" err="1" smtClean="0"/>
              <a:t>aceptado</a:t>
            </a:r>
            <a:r>
              <a:rPr lang="en-US" sz="2400" dirty="0" smtClean="0"/>
              <a:t>  y </a:t>
            </a:r>
            <a:r>
              <a:rPr lang="en-US" sz="2400" dirty="0" err="1" smtClean="0"/>
              <a:t>recomendado</a:t>
            </a:r>
            <a:r>
              <a:rPr lang="en-US" sz="2400" dirty="0" smtClean="0"/>
              <a:t> </a:t>
            </a:r>
            <a:r>
              <a:rPr lang="en-US" sz="2400" dirty="0" err="1" smtClean="0"/>
              <a:t>por</a:t>
            </a:r>
            <a:r>
              <a:rPr lang="en-US" sz="2400" dirty="0" smtClean="0"/>
              <a:t> m</a:t>
            </a:r>
            <a:r>
              <a:rPr lang="es-ES" sz="2400" dirty="0" err="1" smtClean="0"/>
              <a:t>édicos</a:t>
            </a:r>
            <a:r>
              <a:rPr lang="es-ES" sz="2400" dirty="0" smtClean="0"/>
              <a:t>, un programa de tamizaje debe cumplir una serie de criterios, los cuales incluyen:</a:t>
            </a:r>
            <a:endParaRPr lang="en-US" sz="2400" dirty="0"/>
          </a:p>
        </p:txBody>
      </p:sp>
      <p:sp>
        <p:nvSpPr>
          <p:cNvPr id="4" name="Up Arrow 3"/>
          <p:cNvSpPr/>
          <p:nvPr/>
        </p:nvSpPr>
        <p:spPr>
          <a:xfrm flipV="1">
            <a:off x="4341812" y="4114800"/>
            <a:ext cx="533400" cy="78111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Rectangle 5"/>
          <p:cNvSpPr/>
          <p:nvPr/>
        </p:nvSpPr>
        <p:spPr>
          <a:xfrm>
            <a:off x="4875212" y="4114801"/>
            <a:ext cx="3603615" cy="584775"/>
          </a:xfrm>
          <a:prstGeom prst="rect">
            <a:avLst/>
          </a:prstGeom>
        </p:spPr>
        <p:txBody>
          <a:bodyPr wrap="none">
            <a:spAutoFit/>
          </a:bodyPr>
          <a:lstStyle/>
          <a:p>
            <a:pPr defTabSz="914400"/>
            <a:r>
              <a:rPr lang="en-US" sz="3200" b="1" dirty="0" smtClean="0">
                <a:solidFill>
                  <a:srgbClr val="C00000"/>
                </a:solidFill>
                <a:latin typeface="Calibri"/>
              </a:rPr>
              <a:t>N</a:t>
            </a:r>
            <a:r>
              <a:rPr lang="es-ES" sz="3200" b="1" dirty="0" err="1" smtClean="0">
                <a:solidFill>
                  <a:srgbClr val="C00000"/>
                </a:solidFill>
                <a:latin typeface="Calibri"/>
              </a:rPr>
              <a:t>úmero</a:t>
            </a:r>
            <a:r>
              <a:rPr lang="es-ES" sz="3200" b="1" dirty="0" smtClean="0">
                <a:solidFill>
                  <a:srgbClr val="C00000"/>
                </a:solidFill>
                <a:latin typeface="Calibri"/>
              </a:rPr>
              <a:t> de muertes</a:t>
            </a:r>
            <a:endParaRPr lang="en-US" sz="3200" b="1" dirty="0">
              <a:solidFill>
                <a:srgbClr val="C00000"/>
              </a:solidFill>
              <a:latin typeface="Calibri"/>
            </a:endParaRPr>
          </a:p>
        </p:txBody>
      </p:sp>
      <p:sp>
        <p:nvSpPr>
          <p:cNvPr id="8" name="Rectangle 7"/>
          <p:cNvSpPr/>
          <p:nvPr/>
        </p:nvSpPr>
        <p:spPr>
          <a:xfrm>
            <a:off x="442481" y="6425590"/>
            <a:ext cx="6840794" cy="276999"/>
          </a:xfrm>
          <a:prstGeom prst="rect">
            <a:avLst/>
          </a:prstGeom>
        </p:spPr>
        <p:txBody>
          <a:bodyPr wrap="square">
            <a:spAutoFit/>
          </a:bodyPr>
          <a:lstStyle/>
          <a:p>
            <a:pPr defTabSz="914400"/>
            <a:r>
              <a:rPr lang="en-US" sz="1200" dirty="0">
                <a:solidFill>
                  <a:prstClr val="black"/>
                </a:solidFill>
                <a:latin typeface="Calibri"/>
              </a:rPr>
              <a:t>Moyer, VA. 2014. Ann Intern Med, 160(5):330-8.</a:t>
            </a:r>
          </a:p>
        </p:txBody>
      </p:sp>
      <p:sp>
        <p:nvSpPr>
          <p:cNvPr id="9"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smtClean="0">
                <a:solidFill>
                  <a:prstClr val="black">
                    <a:tint val="75000"/>
                  </a:prstClr>
                </a:solidFill>
                <a:latin typeface="Calibri"/>
              </a:rPr>
              <a:t>10</a:t>
            </a:r>
            <a:endParaRPr lang="en-US" dirty="0">
              <a:solidFill>
                <a:prstClr val="black">
                  <a:tint val="75000"/>
                </a:prstClr>
              </a:solidFill>
              <a:latin typeface="Calibri"/>
            </a:endParaRPr>
          </a:p>
        </p:txBody>
      </p:sp>
      <p:pic>
        <p:nvPicPr>
          <p:cNvPr id="10" name="Picture 5" descr="C:\Users\Mohamed\Downloads\kaso.jpg"/>
          <p:cNvPicPr>
            <a:picLocks noChangeAspect="1" noChangeArrowheads="1"/>
          </p:cNvPicPr>
          <p:nvPr/>
        </p:nvPicPr>
        <p:blipFill>
          <a:blip r:embed="rId2" cstate="print"/>
          <a:srcRect/>
          <a:stretch>
            <a:fillRect/>
          </a:stretch>
        </p:blipFill>
        <p:spPr bwMode="auto">
          <a:xfrm>
            <a:off x="9845454" y="6086460"/>
            <a:ext cx="1809750" cy="658873"/>
          </a:xfrm>
          <a:prstGeom prst="rect">
            <a:avLst/>
          </a:prstGeom>
          <a:ln>
            <a:noFill/>
          </a:ln>
          <a:effectLst>
            <a:softEdge rad="112500"/>
          </a:effectLst>
        </p:spPr>
      </p:pic>
    </p:spTree>
    <p:extLst>
      <p:ext uri="{BB962C8B-B14F-4D97-AF65-F5344CB8AC3E}">
        <p14:creationId xmlns:p14="http://schemas.microsoft.com/office/powerpoint/2010/main" val="37139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solidFill>
                  <a:schemeClr val="tx2"/>
                </a:solidFill>
              </a:rPr>
              <a:t> </a:t>
            </a:r>
            <a:r>
              <a:rPr lang="en-US" sz="3600" b="1" dirty="0" smtClean="0">
                <a:solidFill>
                  <a:schemeClr val="tx2"/>
                </a:solidFill>
              </a:rPr>
              <a:t>Proyecto </a:t>
            </a:r>
            <a:r>
              <a:rPr lang="en-US" sz="3600" b="1" dirty="0" smtClean="0">
                <a:solidFill>
                  <a:schemeClr val="tx2"/>
                </a:solidFill>
              </a:rPr>
              <a:t>“National Lung Screening Trial” </a:t>
            </a:r>
            <a:r>
              <a:rPr lang="en-US" sz="3600" b="1" dirty="0" err="1" smtClean="0">
                <a:solidFill>
                  <a:schemeClr val="tx2"/>
                </a:solidFill>
              </a:rPr>
              <a:t>realizado</a:t>
            </a:r>
            <a:r>
              <a:rPr lang="en-US" sz="3600" b="1" dirty="0" smtClean="0">
                <a:solidFill>
                  <a:schemeClr val="tx2"/>
                </a:solidFill>
              </a:rPr>
              <a:t> en EUA</a:t>
            </a:r>
            <a:endParaRPr lang="en-US" sz="3600" b="1" dirty="0">
              <a:solidFill>
                <a:schemeClr val="tx2"/>
              </a:solidFill>
            </a:endParaRPr>
          </a:p>
        </p:txBody>
      </p:sp>
      <p:sp>
        <p:nvSpPr>
          <p:cNvPr id="4" name="AutoShape 10"/>
          <p:cNvSpPr>
            <a:spLocks noChangeArrowheads="1"/>
          </p:cNvSpPr>
          <p:nvPr/>
        </p:nvSpPr>
        <p:spPr bwMode="auto">
          <a:xfrm>
            <a:off x="1903413" y="1603867"/>
            <a:ext cx="2759587" cy="3181788"/>
          </a:xfrm>
          <a:prstGeom prst="flowChartAlternateProcess">
            <a:avLst/>
          </a:prstGeom>
          <a:solidFill>
            <a:schemeClr val="accent2">
              <a:lumMod val="40000"/>
              <a:lumOff val="60000"/>
            </a:schemeClr>
          </a:solidFill>
          <a:ln w="28575" algn="ctr">
            <a:solidFill>
              <a:schemeClr val="tx1"/>
            </a:solidFill>
            <a:miter lim="800000"/>
            <a:headEnd/>
            <a:tailEnd/>
          </a:ln>
        </p:spPr>
        <p:txBody>
          <a:bodyPr anchor="ctr"/>
          <a:lstStyle/>
          <a:p>
            <a:pPr defTabSz="914400" eaLnBrk="0" hangingPunct="0">
              <a:defRPr/>
            </a:pPr>
            <a:r>
              <a:rPr lang="en-GB" sz="1400" b="1" dirty="0">
                <a:solidFill>
                  <a:prstClr val="black"/>
                </a:solidFill>
                <a:latin typeface="Arial"/>
                <a:cs typeface="Arial" pitchFamily="34" charset="0"/>
              </a:rPr>
              <a:t>People at high risk of lung cancer at 33 U.S. medical centres</a:t>
            </a:r>
          </a:p>
          <a:p>
            <a:pPr defTabSz="914400" eaLnBrk="0" hangingPunct="0">
              <a:defRPr/>
            </a:pPr>
            <a:r>
              <a:rPr lang="en-GB" sz="1400" b="1" dirty="0">
                <a:solidFill>
                  <a:prstClr val="black"/>
                </a:solidFill>
                <a:latin typeface="Arial"/>
                <a:cs typeface="Arial" pitchFamily="34" charset="0"/>
              </a:rPr>
              <a:t>(N = 53,456)</a:t>
            </a:r>
          </a:p>
          <a:p>
            <a:pPr defTabSz="914400" eaLnBrk="0" hangingPunct="0">
              <a:defRPr/>
            </a:pPr>
            <a:endParaRPr lang="en-GB" sz="1400" b="1" dirty="0">
              <a:solidFill>
                <a:prstClr val="black"/>
              </a:solidFill>
              <a:latin typeface="Arial"/>
              <a:cs typeface="Arial" pitchFamily="34" charset="0"/>
            </a:endParaRPr>
          </a:p>
          <a:p>
            <a:pPr defTabSz="914400" eaLnBrk="0" hangingPunct="0">
              <a:defRPr/>
            </a:pPr>
            <a:r>
              <a:rPr lang="en-US" sz="1400" b="1" dirty="0">
                <a:solidFill>
                  <a:prstClr val="black"/>
                </a:solidFill>
                <a:latin typeface="Arial"/>
                <a:cs typeface="Arial" pitchFamily="34" charset="0"/>
              </a:rPr>
              <a:t>Eligibility criteria: </a:t>
            </a:r>
          </a:p>
          <a:p>
            <a:pPr marL="285750" indent="-285750" defTabSz="914400" eaLnBrk="0" hangingPunct="0">
              <a:buFont typeface="Arial" panose="020B0604020202020204" pitchFamily="34" charset="0"/>
              <a:buChar char="•"/>
              <a:defRPr/>
            </a:pPr>
            <a:r>
              <a:rPr lang="en-US" sz="1400" b="1" dirty="0">
                <a:solidFill>
                  <a:prstClr val="black"/>
                </a:solidFill>
                <a:latin typeface="Arial"/>
                <a:cs typeface="Arial" pitchFamily="34" charset="0"/>
              </a:rPr>
              <a:t>55-74 years old </a:t>
            </a:r>
          </a:p>
          <a:p>
            <a:pPr marL="285750" indent="-285750" defTabSz="914400" eaLnBrk="0" hangingPunct="0">
              <a:buFont typeface="Arial" panose="020B0604020202020204" pitchFamily="34" charset="0"/>
              <a:buChar char="•"/>
              <a:defRPr/>
            </a:pPr>
            <a:r>
              <a:rPr lang="en-US" sz="1400" b="1" dirty="0">
                <a:solidFill>
                  <a:prstClr val="black"/>
                </a:solidFill>
                <a:latin typeface="Arial"/>
                <a:cs typeface="Arial" pitchFamily="34" charset="0"/>
              </a:rPr>
              <a:t>30 </a:t>
            </a:r>
            <a:r>
              <a:rPr lang="en-US" sz="1400" b="1" dirty="0" err="1">
                <a:solidFill>
                  <a:prstClr val="black"/>
                </a:solidFill>
                <a:latin typeface="Arial"/>
                <a:cs typeface="Arial" pitchFamily="34" charset="0"/>
              </a:rPr>
              <a:t>pk</a:t>
            </a:r>
            <a:r>
              <a:rPr lang="en-US" sz="1400" b="1" dirty="0">
                <a:solidFill>
                  <a:prstClr val="black"/>
                </a:solidFill>
                <a:latin typeface="Arial"/>
                <a:cs typeface="Arial" pitchFamily="34" charset="0"/>
              </a:rPr>
              <a:t>/</a:t>
            </a:r>
            <a:r>
              <a:rPr lang="en-US" sz="1400" b="1" dirty="0" err="1">
                <a:solidFill>
                  <a:prstClr val="black"/>
                </a:solidFill>
                <a:latin typeface="Arial"/>
                <a:cs typeface="Arial" pitchFamily="34" charset="0"/>
              </a:rPr>
              <a:t>yr</a:t>
            </a:r>
            <a:r>
              <a:rPr lang="en-US" sz="1400" b="1" dirty="0">
                <a:solidFill>
                  <a:prstClr val="black"/>
                </a:solidFill>
                <a:latin typeface="Arial"/>
                <a:cs typeface="Arial" pitchFamily="34" charset="0"/>
              </a:rPr>
              <a:t> smokers</a:t>
            </a:r>
          </a:p>
          <a:p>
            <a:pPr marL="285750" indent="-285750" defTabSz="914400" eaLnBrk="0" hangingPunct="0">
              <a:buFont typeface="Arial" panose="020B0604020202020204" pitchFamily="34" charset="0"/>
              <a:buChar char="•"/>
              <a:defRPr/>
            </a:pPr>
            <a:r>
              <a:rPr lang="en-US" sz="1400" b="1" dirty="0">
                <a:solidFill>
                  <a:prstClr val="black"/>
                </a:solidFill>
                <a:latin typeface="Arial"/>
                <a:cs typeface="Arial" pitchFamily="34" charset="0"/>
              </a:rPr>
              <a:t>If former smokers quit no more than 15 years prior</a:t>
            </a:r>
          </a:p>
          <a:p>
            <a:pPr defTabSz="914400" eaLnBrk="0" hangingPunct="0">
              <a:defRPr/>
            </a:pPr>
            <a:endParaRPr lang="en-US" sz="1400" b="1" dirty="0">
              <a:solidFill>
                <a:prstClr val="black"/>
              </a:solidFill>
              <a:latin typeface="Arial"/>
              <a:cs typeface="Arial" pitchFamily="34" charset="0"/>
            </a:endParaRPr>
          </a:p>
          <a:p>
            <a:pPr marL="285750" indent="-285750" defTabSz="914400" eaLnBrk="0" hangingPunct="0">
              <a:buFont typeface="Arial" panose="020B0604020202020204" pitchFamily="34" charset="0"/>
              <a:buChar char="•"/>
              <a:defRPr/>
            </a:pPr>
            <a:endParaRPr lang="en-US" sz="1400" b="1" dirty="0">
              <a:solidFill>
                <a:prstClr val="black"/>
              </a:solidFill>
              <a:latin typeface="Arial"/>
              <a:cs typeface="Arial" pitchFamily="34" charset="0"/>
            </a:endParaRPr>
          </a:p>
        </p:txBody>
      </p:sp>
      <p:cxnSp>
        <p:nvCxnSpPr>
          <p:cNvPr id="5" name="Elbow Connector 4"/>
          <p:cNvCxnSpPr>
            <a:stCxn id="12" idx="0"/>
            <a:endCxn id="8" idx="1"/>
          </p:cNvCxnSpPr>
          <p:nvPr/>
        </p:nvCxnSpPr>
        <p:spPr>
          <a:xfrm rot="5400000" flipH="1" flipV="1">
            <a:off x="5962075" y="1642798"/>
            <a:ext cx="570504" cy="2014070"/>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12" idx="4"/>
            <a:endCxn id="9" idx="1"/>
          </p:cNvCxnSpPr>
          <p:nvPr/>
        </p:nvCxnSpPr>
        <p:spPr>
          <a:xfrm rot="16200000" flipH="1">
            <a:off x="5994140" y="2700589"/>
            <a:ext cx="506377" cy="2014070"/>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20"/>
          <p:cNvSpPr txBox="1">
            <a:spLocks noChangeArrowheads="1"/>
          </p:cNvSpPr>
          <p:nvPr/>
        </p:nvSpPr>
        <p:spPr bwMode="auto">
          <a:xfrm>
            <a:off x="4646612" y="2882024"/>
            <a:ext cx="512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914400" eaLnBrk="1" hangingPunct="1"/>
            <a:r>
              <a:rPr lang="en-GB" sz="1400" b="1" dirty="0">
                <a:solidFill>
                  <a:prstClr val="black"/>
                </a:solidFill>
                <a:latin typeface="Arial"/>
              </a:rPr>
              <a:t>1:1</a:t>
            </a:r>
          </a:p>
        </p:txBody>
      </p:sp>
      <p:sp>
        <p:nvSpPr>
          <p:cNvPr id="8" name="Rounded Rectangle 7"/>
          <p:cNvSpPr/>
          <p:nvPr/>
        </p:nvSpPr>
        <p:spPr>
          <a:xfrm>
            <a:off x="7254362" y="2062162"/>
            <a:ext cx="3335850" cy="604838"/>
          </a:xfrm>
          <a:prstGeom prst="roundRect">
            <a:avLst/>
          </a:prstGeom>
          <a:solidFill>
            <a:schemeClr val="accent1">
              <a:lumMod val="40000"/>
              <a:lumOff val="60000"/>
            </a:schemeClr>
          </a:solidFill>
          <a:ln w="28575" algn="ctr">
            <a:solidFill>
              <a:schemeClr val="tx1"/>
            </a:solidFill>
            <a:miter lim="800000"/>
            <a:headEnd/>
            <a:tailEnd/>
          </a:ln>
        </p:spPr>
        <p:txBody>
          <a:bodyPr anchor="ctr"/>
          <a:lstStyle/>
          <a:p>
            <a:pPr algn="ctr" defTabSz="914400" eaLnBrk="0" hangingPunct="0">
              <a:lnSpc>
                <a:spcPts val="1500"/>
              </a:lnSpc>
              <a:defRPr/>
            </a:pPr>
            <a:r>
              <a:rPr lang="en-GB" sz="1400" b="1" dirty="0">
                <a:solidFill>
                  <a:srgbClr val="DADADA">
                    <a:lumMod val="25000"/>
                  </a:srgbClr>
                </a:solidFill>
                <a:latin typeface="Arial"/>
                <a:cs typeface="Arial" pitchFamily="34" charset="0"/>
              </a:rPr>
              <a:t>Low-dose CT  (LDCT)</a:t>
            </a:r>
          </a:p>
          <a:p>
            <a:pPr algn="ctr" defTabSz="914400" eaLnBrk="0" hangingPunct="0">
              <a:lnSpc>
                <a:spcPts val="1500"/>
              </a:lnSpc>
              <a:defRPr/>
            </a:pPr>
            <a:r>
              <a:rPr lang="en-GB" sz="1400" b="1" dirty="0">
                <a:solidFill>
                  <a:srgbClr val="DADADA">
                    <a:lumMod val="25000"/>
                  </a:srgbClr>
                </a:solidFill>
                <a:latin typeface="Arial"/>
                <a:cs typeface="Arial" pitchFamily="34" charset="0"/>
              </a:rPr>
              <a:t>(Annually for 3 years)</a:t>
            </a:r>
          </a:p>
        </p:txBody>
      </p:sp>
      <p:sp>
        <p:nvSpPr>
          <p:cNvPr id="9" name="Rounded Rectangle 8"/>
          <p:cNvSpPr/>
          <p:nvPr/>
        </p:nvSpPr>
        <p:spPr>
          <a:xfrm>
            <a:off x="7254362" y="3657601"/>
            <a:ext cx="3335850" cy="606425"/>
          </a:xfrm>
          <a:prstGeom prst="roundRect">
            <a:avLst/>
          </a:prstGeom>
          <a:solidFill>
            <a:schemeClr val="accent4">
              <a:lumMod val="40000"/>
              <a:lumOff val="60000"/>
            </a:schemeClr>
          </a:solidFill>
          <a:ln w="28575" algn="ctr">
            <a:solidFill>
              <a:schemeClr val="tx1"/>
            </a:solidFill>
            <a:miter lim="800000"/>
            <a:headEnd/>
            <a:tailEnd/>
          </a:ln>
        </p:spPr>
        <p:txBody>
          <a:bodyPr anchor="ctr"/>
          <a:lstStyle/>
          <a:p>
            <a:pPr algn="ctr" defTabSz="914400" eaLnBrk="0" hangingPunct="0">
              <a:lnSpc>
                <a:spcPts val="1500"/>
              </a:lnSpc>
              <a:defRPr/>
            </a:pPr>
            <a:r>
              <a:rPr lang="en-GB" sz="1400" b="1" dirty="0">
                <a:solidFill>
                  <a:prstClr val="black"/>
                </a:solidFill>
                <a:latin typeface="Arial"/>
                <a:cs typeface="Arial" pitchFamily="34" charset="0"/>
              </a:rPr>
              <a:t>Chest X-ray</a:t>
            </a:r>
          </a:p>
          <a:p>
            <a:pPr algn="ctr" defTabSz="914400" eaLnBrk="0" hangingPunct="0">
              <a:lnSpc>
                <a:spcPts val="1500"/>
              </a:lnSpc>
              <a:defRPr/>
            </a:pPr>
            <a:r>
              <a:rPr lang="en-GB" sz="1400" b="1" dirty="0">
                <a:solidFill>
                  <a:prstClr val="black"/>
                </a:solidFill>
                <a:latin typeface="Arial"/>
                <a:cs typeface="Arial" pitchFamily="34" charset="0"/>
              </a:rPr>
              <a:t>(Annually for 3 years)</a:t>
            </a:r>
          </a:p>
        </p:txBody>
      </p:sp>
      <p:sp>
        <p:nvSpPr>
          <p:cNvPr id="10" name="TextBox 14"/>
          <p:cNvSpPr txBox="1">
            <a:spLocks noChangeArrowheads="1"/>
          </p:cNvSpPr>
          <p:nvPr/>
        </p:nvSpPr>
        <p:spPr bwMode="auto">
          <a:xfrm>
            <a:off x="5624698" y="1977531"/>
            <a:ext cx="1043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r" defTabSz="914400" eaLnBrk="1" hangingPunct="1"/>
            <a:r>
              <a:rPr lang="en-GB" sz="1400" b="1" dirty="0">
                <a:solidFill>
                  <a:prstClr val="black"/>
                </a:solidFill>
                <a:latin typeface="Arial"/>
                <a:ea typeface="MS PGothic" pitchFamily="34" charset="-128"/>
              </a:rPr>
              <a:t>n = 26,722</a:t>
            </a:r>
          </a:p>
        </p:txBody>
      </p:sp>
      <p:sp>
        <p:nvSpPr>
          <p:cNvPr id="11" name="TextBox 14"/>
          <p:cNvSpPr txBox="1">
            <a:spLocks noChangeArrowheads="1"/>
          </p:cNvSpPr>
          <p:nvPr/>
        </p:nvSpPr>
        <p:spPr bwMode="auto">
          <a:xfrm>
            <a:off x="5651686" y="4036137"/>
            <a:ext cx="1043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r" defTabSz="914400" eaLnBrk="1" hangingPunct="1"/>
            <a:r>
              <a:rPr lang="en-GB" sz="1400" b="1" dirty="0">
                <a:solidFill>
                  <a:prstClr val="black"/>
                </a:solidFill>
                <a:latin typeface="Arial"/>
                <a:ea typeface="MS PGothic" pitchFamily="34" charset="-128"/>
              </a:rPr>
              <a:t>n = 26,732</a:t>
            </a:r>
          </a:p>
        </p:txBody>
      </p:sp>
      <p:sp>
        <p:nvSpPr>
          <p:cNvPr id="12" name="Oval 11"/>
          <p:cNvSpPr/>
          <p:nvPr/>
        </p:nvSpPr>
        <p:spPr>
          <a:xfrm>
            <a:off x="5019163" y="2935086"/>
            <a:ext cx="442259" cy="519351"/>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defTabSz="914400">
              <a:defRPr/>
            </a:pPr>
            <a:r>
              <a:rPr lang="en-GB" b="1" dirty="0">
                <a:solidFill>
                  <a:prstClr val="black"/>
                </a:solidFill>
                <a:latin typeface="Calibri"/>
              </a:rPr>
              <a:t>R</a:t>
            </a:r>
          </a:p>
        </p:txBody>
      </p:sp>
      <p:cxnSp>
        <p:nvCxnSpPr>
          <p:cNvPr id="13" name="Straight Connector 12"/>
          <p:cNvCxnSpPr/>
          <p:nvPr/>
        </p:nvCxnSpPr>
        <p:spPr>
          <a:xfrm>
            <a:off x="4654550" y="3193967"/>
            <a:ext cx="382361"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79612" y="5029200"/>
            <a:ext cx="4343400" cy="677108"/>
          </a:xfrm>
          <a:prstGeom prst="rect">
            <a:avLst/>
          </a:prstGeom>
          <a:noFill/>
        </p:spPr>
        <p:txBody>
          <a:bodyPr wrap="square" rtlCol="0">
            <a:spAutoFit/>
          </a:bodyPr>
          <a:lstStyle/>
          <a:p>
            <a:pPr defTabSz="914400"/>
            <a:r>
              <a:rPr lang="en-029" sz="2000" b="1" u="sng" dirty="0">
                <a:solidFill>
                  <a:prstClr val="black"/>
                </a:solidFill>
                <a:latin typeface="Calibri"/>
              </a:rPr>
              <a:t>End Point:</a:t>
            </a:r>
          </a:p>
          <a:p>
            <a:pPr defTabSz="914400"/>
            <a:r>
              <a:rPr lang="en-029" b="1" dirty="0">
                <a:solidFill>
                  <a:prstClr val="black"/>
                </a:solidFill>
                <a:latin typeface="Calibri"/>
              </a:rPr>
              <a:t>Lung cancer related deaths</a:t>
            </a:r>
            <a:endParaRPr lang="en-US" b="1" dirty="0">
              <a:solidFill>
                <a:prstClr val="black"/>
              </a:solidFill>
              <a:latin typeface="Calibri"/>
            </a:endParaRPr>
          </a:p>
        </p:txBody>
      </p:sp>
      <p:sp>
        <p:nvSpPr>
          <p:cNvPr id="25" name="Rectangle 24"/>
          <p:cNvSpPr/>
          <p:nvPr/>
        </p:nvSpPr>
        <p:spPr>
          <a:xfrm>
            <a:off x="1708228" y="6386900"/>
            <a:ext cx="3069943" cy="276999"/>
          </a:xfrm>
          <a:prstGeom prst="rect">
            <a:avLst/>
          </a:prstGeom>
        </p:spPr>
        <p:txBody>
          <a:bodyPr wrap="none">
            <a:spAutoFit/>
          </a:bodyPr>
          <a:lstStyle/>
          <a:p>
            <a:pPr defTabSz="914400"/>
            <a:r>
              <a:rPr lang="en-US" sz="1200" dirty="0">
                <a:solidFill>
                  <a:prstClr val="black"/>
                </a:solidFill>
                <a:latin typeface="Calibri"/>
              </a:rPr>
              <a:t>N </a:t>
            </a:r>
            <a:r>
              <a:rPr lang="en-US" sz="1200" dirty="0" err="1">
                <a:solidFill>
                  <a:prstClr val="black"/>
                </a:solidFill>
                <a:latin typeface="Calibri"/>
              </a:rPr>
              <a:t>Engl</a:t>
            </a:r>
            <a:r>
              <a:rPr lang="en-US" sz="1200" dirty="0">
                <a:solidFill>
                  <a:prstClr val="black"/>
                </a:solidFill>
                <a:latin typeface="Calibri"/>
              </a:rPr>
              <a:t> J Med. 2011 August 4; 365(5): 395–409</a:t>
            </a:r>
          </a:p>
        </p:txBody>
      </p:sp>
      <p:sp>
        <p:nvSpPr>
          <p:cNvPr id="17"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11</a:t>
            </a:r>
            <a:endParaRPr lang="en-US" dirty="0">
              <a:solidFill>
                <a:prstClr val="black">
                  <a:tint val="75000"/>
                </a:prstClr>
              </a:solidFill>
              <a:latin typeface="Calibri"/>
            </a:endParaRPr>
          </a:p>
        </p:txBody>
      </p:sp>
      <p:pic>
        <p:nvPicPr>
          <p:cNvPr id="18" name="Picture 5" descr="C:\Users\Mohamed\Downloads\kaso.jpg"/>
          <p:cNvPicPr>
            <a:picLocks noChangeAspect="1" noChangeArrowheads="1"/>
          </p:cNvPicPr>
          <p:nvPr/>
        </p:nvPicPr>
        <p:blipFill>
          <a:blip r:embed="rId2" cstate="print"/>
          <a:srcRect/>
          <a:stretch>
            <a:fillRect/>
          </a:stretch>
        </p:blipFill>
        <p:spPr bwMode="auto">
          <a:xfrm>
            <a:off x="9845454" y="6086460"/>
            <a:ext cx="1809750" cy="658873"/>
          </a:xfrm>
          <a:prstGeom prst="rect">
            <a:avLst/>
          </a:prstGeom>
          <a:ln>
            <a:noFill/>
          </a:ln>
          <a:effectLst>
            <a:softEdge rad="112500"/>
          </a:effectLst>
        </p:spPr>
      </p:pic>
    </p:spTree>
    <p:extLst>
      <p:ext uri="{BB962C8B-B14F-4D97-AF65-F5344CB8AC3E}">
        <p14:creationId xmlns:p14="http://schemas.microsoft.com/office/powerpoint/2010/main" val="42542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514" y="0"/>
            <a:ext cx="10969943" cy="1143000"/>
          </a:xfrm>
        </p:spPr>
        <p:txBody>
          <a:bodyPr>
            <a:normAutofit fontScale="90000"/>
          </a:bodyPr>
          <a:lstStyle/>
          <a:p>
            <a:r>
              <a:rPr lang="en-US" sz="3600" b="1" dirty="0">
                <a:solidFill>
                  <a:schemeClr val="tx2"/>
                </a:solidFill>
              </a:rPr>
              <a:t>Proyecto “National Lung Screening Trial” </a:t>
            </a:r>
            <a:r>
              <a:rPr lang="en-US" sz="3600" b="1" dirty="0" err="1">
                <a:solidFill>
                  <a:schemeClr val="tx2"/>
                </a:solidFill>
              </a:rPr>
              <a:t>realizado</a:t>
            </a:r>
            <a:r>
              <a:rPr lang="en-US" sz="3600" b="1" dirty="0">
                <a:solidFill>
                  <a:schemeClr val="tx2"/>
                </a:solidFill>
              </a:rPr>
              <a:t> en EUA</a:t>
            </a:r>
            <a:endParaRPr lang="en-US" dirty="0"/>
          </a:p>
        </p:txBody>
      </p:sp>
      <p:pic>
        <p:nvPicPr>
          <p:cNvPr id="6" name="Picture 4" descr="An external file that holds a picture, illustration, etc.&#10;Object name is nihms320819f1.jpg"/>
          <p:cNvPicPr>
            <a:picLocks noChangeAspect="1" noChangeArrowheads="1"/>
          </p:cNvPicPr>
          <p:nvPr/>
        </p:nvPicPr>
        <p:blipFill rotWithShape="1">
          <a:blip r:embed="rId2">
            <a:extLst>
              <a:ext uri="{28A0092B-C50C-407E-A947-70E740481C1C}">
                <a14:useLocalDpi xmlns:a14="http://schemas.microsoft.com/office/drawing/2010/main" val="0"/>
              </a:ext>
            </a:extLst>
          </a:blip>
          <a:srcRect l="1946" t="50000" r="2492" b="1794"/>
          <a:stretch/>
        </p:blipFill>
        <p:spPr bwMode="auto">
          <a:xfrm>
            <a:off x="3582421" y="1143000"/>
            <a:ext cx="5390128" cy="3648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43740" y="4791101"/>
            <a:ext cx="9144000" cy="1569660"/>
          </a:xfrm>
          <a:prstGeom prst="rect">
            <a:avLst/>
          </a:prstGeom>
        </p:spPr>
        <p:txBody>
          <a:bodyPr wrap="square">
            <a:spAutoFit/>
          </a:bodyPr>
          <a:lstStyle/>
          <a:p>
            <a:pPr marL="342900" indent="-342900" defTabSz="914400">
              <a:buFont typeface="Arial" panose="020B0604020202020204" pitchFamily="34" charset="0"/>
              <a:buChar char="•"/>
            </a:pPr>
            <a:r>
              <a:rPr lang="en-US" sz="2400" b="1" dirty="0" err="1" smtClean="0">
                <a:solidFill>
                  <a:srgbClr val="C00000"/>
                </a:solidFill>
                <a:latin typeface="Calibri"/>
              </a:rPr>
              <a:t>Reducci</a:t>
            </a:r>
            <a:r>
              <a:rPr lang="es-ES" sz="2400" b="1" dirty="0" smtClean="0">
                <a:solidFill>
                  <a:srgbClr val="C00000"/>
                </a:solidFill>
                <a:latin typeface="Calibri"/>
              </a:rPr>
              <a:t>ón relativa  del </a:t>
            </a:r>
            <a:r>
              <a:rPr lang="en-US" sz="2400" b="1" dirty="0" smtClean="0">
                <a:solidFill>
                  <a:srgbClr val="C00000"/>
                </a:solidFill>
                <a:latin typeface="Calibri"/>
              </a:rPr>
              <a:t>20</a:t>
            </a:r>
            <a:r>
              <a:rPr lang="en-US" sz="2400" b="1" dirty="0">
                <a:solidFill>
                  <a:srgbClr val="C00000"/>
                </a:solidFill>
                <a:latin typeface="Calibri"/>
              </a:rPr>
              <a:t>% </a:t>
            </a:r>
            <a:r>
              <a:rPr lang="en-US" sz="2400" dirty="0" smtClean="0">
                <a:solidFill>
                  <a:srgbClr val="C00000"/>
                </a:solidFill>
                <a:latin typeface="Calibri"/>
              </a:rPr>
              <a:t>en la </a:t>
            </a:r>
            <a:r>
              <a:rPr lang="en-US" sz="2400" dirty="0" err="1" smtClean="0">
                <a:solidFill>
                  <a:srgbClr val="C00000"/>
                </a:solidFill>
                <a:latin typeface="Calibri"/>
              </a:rPr>
              <a:t>mortalidad</a:t>
            </a:r>
            <a:r>
              <a:rPr lang="en-US" sz="2400" dirty="0" smtClean="0">
                <a:solidFill>
                  <a:srgbClr val="C00000"/>
                </a:solidFill>
                <a:latin typeface="Calibri"/>
              </a:rPr>
              <a:t> </a:t>
            </a:r>
            <a:r>
              <a:rPr lang="en-US" sz="2400" dirty="0" err="1" smtClean="0">
                <a:solidFill>
                  <a:srgbClr val="C00000"/>
                </a:solidFill>
                <a:latin typeface="Calibri"/>
              </a:rPr>
              <a:t>espec</a:t>
            </a:r>
            <a:r>
              <a:rPr lang="es-ES" sz="2400" dirty="0" err="1" smtClean="0">
                <a:solidFill>
                  <a:srgbClr val="C00000"/>
                </a:solidFill>
                <a:latin typeface="Calibri"/>
              </a:rPr>
              <a:t>ífica</a:t>
            </a:r>
            <a:r>
              <a:rPr lang="es-ES" sz="2400" dirty="0" smtClean="0">
                <a:solidFill>
                  <a:srgbClr val="C00000"/>
                </a:solidFill>
                <a:latin typeface="Calibri"/>
              </a:rPr>
              <a:t> relacionada a CaP</a:t>
            </a:r>
            <a:r>
              <a:rPr lang="es-ES" sz="2400" dirty="0">
                <a:solidFill>
                  <a:srgbClr val="C00000"/>
                </a:solidFill>
                <a:latin typeface="Calibri"/>
              </a:rPr>
              <a:t> </a:t>
            </a:r>
            <a:r>
              <a:rPr lang="en-US" sz="2400" dirty="0" smtClean="0">
                <a:solidFill>
                  <a:srgbClr val="C00000"/>
                </a:solidFill>
                <a:latin typeface="Calibri"/>
              </a:rPr>
              <a:t> (</a:t>
            </a:r>
            <a:r>
              <a:rPr lang="en-US" sz="2400" dirty="0">
                <a:solidFill>
                  <a:srgbClr val="C00000"/>
                </a:solidFill>
                <a:latin typeface="Calibri"/>
              </a:rPr>
              <a:t>P = 0.004)</a:t>
            </a:r>
          </a:p>
          <a:p>
            <a:pPr marL="342900" indent="-342900" defTabSz="914400">
              <a:buFont typeface="Arial" panose="020B0604020202020204" pitchFamily="34" charset="0"/>
              <a:buChar char="•"/>
            </a:pPr>
            <a:r>
              <a:rPr lang="en-US" sz="2400" dirty="0" smtClean="0">
                <a:solidFill>
                  <a:srgbClr val="C00000"/>
                </a:solidFill>
                <a:latin typeface="Calibri"/>
              </a:rPr>
              <a:t>El n</a:t>
            </a:r>
            <a:r>
              <a:rPr lang="es-ES" sz="2400" dirty="0" smtClean="0">
                <a:solidFill>
                  <a:srgbClr val="C00000"/>
                </a:solidFill>
                <a:latin typeface="Calibri"/>
              </a:rPr>
              <a:t>número de pacientes en tamizaje con TC de tórax de baja dosis para prevenir una muerte fue de </a:t>
            </a:r>
            <a:r>
              <a:rPr lang="en-US" sz="2400" b="1" dirty="0" smtClean="0">
                <a:solidFill>
                  <a:srgbClr val="C00000"/>
                </a:solidFill>
                <a:latin typeface="Calibri"/>
              </a:rPr>
              <a:t>320.</a:t>
            </a:r>
            <a:r>
              <a:rPr lang="en-US" sz="2400" dirty="0" smtClean="0">
                <a:solidFill>
                  <a:srgbClr val="C00000"/>
                </a:solidFill>
                <a:latin typeface="Calibri"/>
              </a:rPr>
              <a:t> </a:t>
            </a:r>
            <a:endParaRPr lang="en-US" sz="2400" dirty="0">
              <a:solidFill>
                <a:srgbClr val="C00000"/>
              </a:solidFill>
              <a:latin typeface="Calibri"/>
            </a:endParaRPr>
          </a:p>
        </p:txBody>
      </p:sp>
      <p:sp>
        <p:nvSpPr>
          <p:cNvPr id="5" name="Rectangle 4"/>
          <p:cNvSpPr/>
          <p:nvPr/>
        </p:nvSpPr>
        <p:spPr>
          <a:xfrm>
            <a:off x="0" y="6557239"/>
            <a:ext cx="3069943" cy="276999"/>
          </a:xfrm>
          <a:prstGeom prst="rect">
            <a:avLst/>
          </a:prstGeom>
        </p:spPr>
        <p:txBody>
          <a:bodyPr wrap="none">
            <a:spAutoFit/>
          </a:bodyPr>
          <a:lstStyle/>
          <a:p>
            <a:pPr defTabSz="914400"/>
            <a:r>
              <a:rPr lang="en-US" sz="1200" dirty="0">
                <a:solidFill>
                  <a:prstClr val="black"/>
                </a:solidFill>
                <a:latin typeface="Calibri"/>
              </a:rPr>
              <a:t>N </a:t>
            </a:r>
            <a:r>
              <a:rPr lang="en-US" sz="1200" dirty="0" err="1">
                <a:solidFill>
                  <a:prstClr val="black"/>
                </a:solidFill>
                <a:latin typeface="Calibri"/>
              </a:rPr>
              <a:t>Engl</a:t>
            </a:r>
            <a:r>
              <a:rPr lang="en-US" sz="1200" dirty="0">
                <a:solidFill>
                  <a:prstClr val="black"/>
                </a:solidFill>
                <a:latin typeface="Calibri"/>
              </a:rPr>
              <a:t> J Med. 2011 August 4; 365(5): 395–409</a:t>
            </a:r>
          </a:p>
        </p:txBody>
      </p:sp>
      <p:sp>
        <p:nvSpPr>
          <p:cNvPr id="8"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12</a:t>
            </a:r>
            <a:endParaRPr lang="en-US" dirty="0">
              <a:solidFill>
                <a:prstClr val="black">
                  <a:tint val="75000"/>
                </a:prstClr>
              </a:solidFill>
              <a:latin typeface="Calibri"/>
            </a:endParaRPr>
          </a:p>
        </p:txBody>
      </p:sp>
      <p:pic>
        <p:nvPicPr>
          <p:cNvPr id="10" name="Picture 5" descr="C:\Users\Mohamed\Downloads\kaso.jpg"/>
          <p:cNvPicPr>
            <a:picLocks noChangeAspect="1" noChangeArrowheads="1"/>
          </p:cNvPicPr>
          <p:nvPr/>
        </p:nvPicPr>
        <p:blipFill>
          <a:blip r:embed="rId3" cstate="print"/>
          <a:srcRect/>
          <a:stretch>
            <a:fillRect/>
          </a:stretch>
        </p:blipFill>
        <p:spPr bwMode="auto">
          <a:xfrm>
            <a:off x="9845454" y="6086460"/>
            <a:ext cx="1809750" cy="658873"/>
          </a:xfrm>
          <a:prstGeom prst="rect">
            <a:avLst/>
          </a:prstGeom>
          <a:ln>
            <a:noFill/>
          </a:ln>
          <a:effectLst>
            <a:softEdge rad="112500"/>
          </a:effectLst>
        </p:spPr>
      </p:pic>
    </p:spTree>
    <p:extLst>
      <p:ext uri="{BB962C8B-B14F-4D97-AF65-F5344CB8AC3E}">
        <p14:creationId xmlns:p14="http://schemas.microsoft.com/office/powerpoint/2010/main" val="196760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80594282"/>
              </p:ext>
            </p:extLst>
          </p:nvPr>
        </p:nvGraphicFramePr>
        <p:xfrm>
          <a:off x="2022936" y="2449835"/>
          <a:ext cx="7488848" cy="3251338"/>
        </p:xfrm>
        <a:graphic>
          <a:graphicData uri="http://schemas.openxmlformats.org/drawingml/2006/table">
            <a:tbl>
              <a:tblPr firstRow="1" firstCol="1" lastRow="1" lastCol="1" bandRow="1" bandCol="1"/>
              <a:tblGrid>
                <a:gridCol w="1092361">
                  <a:extLst>
                    <a:ext uri="{9D8B030D-6E8A-4147-A177-3AD203B41FA5}">
                      <a16:colId xmlns:a16="http://schemas.microsoft.com/office/drawing/2014/main" xmlns="" val="20000"/>
                    </a:ext>
                  </a:extLst>
                </a:gridCol>
                <a:gridCol w="1061101">
                  <a:extLst>
                    <a:ext uri="{9D8B030D-6E8A-4147-A177-3AD203B41FA5}">
                      <a16:colId xmlns:a16="http://schemas.microsoft.com/office/drawing/2014/main" xmlns="" val="20001"/>
                    </a:ext>
                  </a:extLst>
                </a:gridCol>
                <a:gridCol w="1577758">
                  <a:extLst>
                    <a:ext uri="{9D8B030D-6E8A-4147-A177-3AD203B41FA5}">
                      <a16:colId xmlns:a16="http://schemas.microsoft.com/office/drawing/2014/main" xmlns="" val="20002"/>
                    </a:ext>
                  </a:extLst>
                </a:gridCol>
                <a:gridCol w="1166665">
                  <a:extLst>
                    <a:ext uri="{9D8B030D-6E8A-4147-A177-3AD203B41FA5}">
                      <a16:colId xmlns:a16="http://schemas.microsoft.com/office/drawing/2014/main" xmlns="" val="20003"/>
                    </a:ext>
                  </a:extLst>
                </a:gridCol>
                <a:gridCol w="1237176">
                  <a:extLst>
                    <a:ext uri="{9D8B030D-6E8A-4147-A177-3AD203B41FA5}">
                      <a16:colId xmlns:a16="http://schemas.microsoft.com/office/drawing/2014/main" xmlns="" val="20004"/>
                    </a:ext>
                  </a:extLst>
                </a:gridCol>
                <a:gridCol w="1353787">
                  <a:extLst>
                    <a:ext uri="{9D8B030D-6E8A-4147-A177-3AD203B41FA5}">
                      <a16:colId xmlns:a16="http://schemas.microsoft.com/office/drawing/2014/main" xmlns="" val="20005"/>
                    </a:ext>
                  </a:extLst>
                </a:gridCol>
              </a:tblGrid>
              <a:tr h="544333">
                <a:tc>
                  <a:txBody>
                    <a:bodyPr/>
                    <a:lstStyle/>
                    <a:p>
                      <a:pPr algn="ctr">
                        <a:spcBef>
                          <a:spcPts val="10"/>
                        </a:spcBef>
                        <a:spcAft>
                          <a:spcPts val="0"/>
                        </a:spcAft>
                      </a:pPr>
                      <a:r>
                        <a:rPr lang="en-US" sz="1000" dirty="0">
                          <a:effectLst/>
                          <a:latin typeface="Times New Roman" charset="0"/>
                          <a:ea typeface="Arial" charset="0"/>
                          <a:cs typeface="Arial" charset="0"/>
                        </a:rPr>
                        <a:t> </a:t>
                      </a:r>
                      <a:endParaRPr lang="en-US" sz="1100" dirty="0">
                        <a:effectLst/>
                        <a:latin typeface="Arial" charset="0"/>
                        <a:ea typeface="Arial" charset="0"/>
                      </a:endParaRPr>
                    </a:p>
                    <a:p>
                      <a:pPr algn="ctr">
                        <a:spcBef>
                          <a:spcPts val="55"/>
                        </a:spcBef>
                        <a:spcAft>
                          <a:spcPts val="0"/>
                        </a:spcAft>
                      </a:pPr>
                      <a:r>
                        <a:rPr lang="en-US" sz="900" dirty="0">
                          <a:effectLst/>
                          <a:latin typeface="Times New Roman" charset="0"/>
                          <a:ea typeface="Arial" charset="0"/>
                          <a:cs typeface="Arial" charset="0"/>
                        </a:rPr>
                        <a:t> </a:t>
                      </a:r>
                      <a:r>
                        <a:rPr lang="en-US" sz="1050" b="1" dirty="0" err="1">
                          <a:effectLst/>
                          <a:latin typeface="Arial" charset="0"/>
                          <a:ea typeface="Arial" charset="0"/>
                        </a:rPr>
                        <a:t>Estudio</a:t>
                      </a:r>
                      <a:r>
                        <a:rPr lang="en-US" sz="1050" b="1" dirty="0">
                          <a:effectLst/>
                          <a:latin typeface="Arial" charset="0"/>
                          <a:ea typeface="Arial" charset="0"/>
                        </a:rPr>
                        <a:t> </a:t>
                      </a:r>
                      <a:r>
                        <a:rPr lang="en-US" sz="1050" b="1" dirty="0" err="1">
                          <a:effectLst/>
                          <a:latin typeface="Arial" charset="0"/>
                          <a:ea typeface="Arial" charset="0"/>
                        </a:rPr>
                        <a:t>piloto</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Bef>
                          <a:spcPts val="25"/>
                        </a:spcBef>
                        <a:spcAft>
                          <a:spcPts val="0"/>
                        </a:spcAft>
                      </a:pPr>
                      <a:r>
                        <a:rPr lang="en-US" sz="800" dirty="0">
                          <a:effectLst/>
                          <a:latin typeface="Times New Roman" charset="0"/>
                          <a:ea typeface="Arial" charset="0"/>
                          <a:cs typeface="Arial" charset="0"/>
                        </a:rPr>
                        <a:t> </a:t>
                      </a:r>
                      <a:r>
                        <a:rPr lang="en-US" sz="1050" b="1" dirty="0" err="1">
                          <a:effectLst/>
                          <a:latin typeface="Arial" charset="0"/>
                          <a:ea typeface="Arial" charset="0"/>
                        </a:rPr>
                        <a:t>Criterios</a:t>
                      </a:r>
                      <a:r>
                        <a:rPr lang="en-US" sz="1050" b="1" dirty="0">
                          <a:effectLst/>
                          <a:latin typeface="Arial" charset="0"/>
                          <a:ea typeface="Arial" charset="0"/>
                        </a:rPr>
                        <a:t> de</a:t>
                      </a:r>
                      <a:r>
                        <a:rPr lang="en-US" sz="1050" b="1" baseline="0" dirty="0">
                          <a:effectLst/>
                          <a:latin typeface="Arial" charset="0"/>
                          <a:ea typeface="Arial" charset="0"/>
                        </a:rPr>
                        <a:t> </a:t>
                      </a:r>
                      <a:r>
                        <a:rPr lang="en-US" sz="1050" b="1" baseline="0" dirty="0" err="1">
                          <a:effectLst/>
                          <a:latin typeface="Arial" charset="0"/>
                          <a:ea typeface="Arial" charset="0"/>
                        </a:rPr>
                        <a:t>tamizaje</a:t>
                      </a:r>
                      <a:endParaRPr lang="en-US" sz="1050" b="1" baseline="0" dirty="0">
                        <a:effectLst/>
                        <a:latin typeface="Arial" charset="0"/>
                        <a:ea typeface="Arial" charset="0"/>
                      </a:endParaRPr>
                    </a:p>
                    <a:p>
                      <a:pPr marL="110490" marR="106680" indent="0" algn="ctr" defTabSz="914126" rtl="0" eaLnBrk="1" fontAlgn="auto" latinLnBrk="0" hangingPunct="1">
                        <a:lnSpc>
                          <a:spcPct val="107000"/>
                        </a:lnSpc>
                        <a:spcBef>
                          <a:spcPts val="90"/>
                        </a:spcBef>
                        <a:spcAft>
                          <a:spcPts val="0"/>
                        </a:spcAft>
                        <a:buClrTx/>
                        <a:buSzTx/>
                        <a:buFontTx/>
                        <a:buNone/>
                        <a:tabLst/>
                        <a:defRPr/>
                      </a:pPr>
                      <a:r>
                        <a:rPr lang="en-US" sz="1100" b="1" dirty="0">
                          <a:effectLst/>
                          <a:latin typeface="Arial" charset="0"/>
                          <a:ea typeface="Arial" charset="0"/>
                        </a:rPr>
                        <a:t>LDCT</a:t>
                      </a:r>
                      <a:endParaRPr lang="en-US" sz="12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r>
                        <a:rPr lang="en-US" sz="1050" b="1" dirty="0" err="1">
                          <a:effectLst/>
                          <a:latin typeface="Arial" charset="0"/>
                          <a:ea typeface="Arial" charset="0"/>
                        </a:rPr>
                        <a:t>Participaci</a:t>
                      </a:r>
                      <a:r>
                        <a:rPr lang="es-ES" sz="1050" b="1" dirty="0">
                          <a:effectLst/>
                          <a:latin typeface="Arial" charset="0"/>
                          <a:ea typeface="Arial" charset="0"/>
                        </a:rPr>
                        <a:t>ón de pacientes </a:t>
                      </a:r>
                    </a:p>
                    <a:p>
                      <a:pPr marL="88900" algn="ctr">
                        <a:spcBef>
                          <a:spcPts val="10"/>
                        </a:spcBef>
                        <a:spcAft>
                          <a:spcPts val="0"/>
                        </a:spcAft>
                      </a:pPr>
                      <a:r>
                        <a:rPr lang="es-ES" sz="1050" b="1" dirty="0">
                          <a:effectLst/>
                          <a:latin typeface="Arial" charset="0"/>
                          <a:ea typeface="Arial" charset="0"/>
                        </a:rPr>
                        <a:t>LHC</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Bef>
                          <a:spcPts val="25"/>
                        </a:spcBef>
                        <a:spcAft>
                          <a:spcPts val="0"/>
                        </a:spcAft>
                      </a:pPr>
                      <a:r>
                        <a:rPr lang="en-US" sz="800" dirty="0">
                          <a:effectLst/>
                          <a:latin typeface="Times New Roman" charset="0"/>
                          <a:ea typeface="Arial" charset="0"/>
                          <a:cs typeface="Arial" charset="0"/>
                        </a:rPr>
                        <a:t> </a:t>
                      </a:r>
                      <a:r>
                        <a:rPr lang="en-US" sz="1050" b="1" dirty="0">
                          <a:effectLst/>
                          <a:latin typeface="Arial" charset="0"/>
                          <a:ea typeface="Arial" charset="0"/>
                        </a:rPr>
                        <a:t>Proporci</a:t>
                      </a:r>
                      <a:r>
                        <a:rPr lang="es-ES" sz="1050" b="1" dirty="0">
                          <a:effectLst/>
                          <a:latin typeface="Arial" charset="0"/>
                          <a:ea typeface="Arial" charset="0"/>
                        </a:rPr>
                        <a:t>ón de pacientes capturados</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78105" marR="74930" indent="1270" algn="ctr">
                        <a:lnSpc>
                          <a:spcPct val="107000"/>
                        </a:lnSpc>
                        <a:spcBef>
                          <a:spcPts val="295"/>
                        </a:spcBef>
                        <a:spcAft>
                          <a:spcPts val="0"/>
                        </a:spcAft>
                      </a:pPr>
                      <a:r>
                        <a:rPr lang="en-US" sz="1050" b="1" dirty="0" err="1">
                          <a:effectLst/>
                          <a:latin typeface="Arial" charset="0"/>
                          <a:ea typeface="Arial" charset="0"/>
                        </a:rPr>
                        <a:t>Taza</a:t>
                      </a:r>
                      <a:r>
                        <a:rPr lang="en-US" sz="1050" b="1" dirty="0">
                          <a:effectLst/>
                          <a:latin typeface="Arial" charset="0"/>
                          <a:ea typeface="Arial" charset="0"/>
                        </a:rPr>
                        <a:t> de</a:t>
                      </a:r>
                      <a:r>
                        <a:rPr lang="en-US" sz="1050" b="1" baseline="0" dirty="0">
                          <a:effectLst/>
                          <a:latin typeface="Arial" charset="0"/>
                          <a:ea typeface="Arial" charset="0"/>
                        </a:rPr>
                        <a:t> </a:t>
                      </a:r>
                      <a:r>
                        <a:rPr lang="en-US" sz="1050" b="1" baseline="0" dirty="0" err="1">
                          <a:effectLst/>
                          <a:latin typeface="Arial" charset="0"/>
                          <a:ea typeface="Arial" charset="0"/>
                        </a:rPr>
                        <a:t>detecci</a:t>
                      </a:r>
                      <a:r>
                        <a:rPr lang="es-ES" sz="1050" b="1" baseline="0" dirty="0">
                          <a:effectLst/>
                          <a:latin typeface="Arial" charset="0"/>
                          <a:ea typeface="Arial" charset="0"/>
                        </a:rPr>
                        <a:t>ón de Cáncer</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Bef>
                          <a:spcPts val="25"/>
                        </a:spcBef>
                        <a:spcAft>
                          <a:spcPts val="0"/>
                        </a:spcAft>
                      </a:pPr>
                      <a:r>
                        <a:rPr lang="en-US" sz="800" dirty="0">
                          <a:effectLst/>
                          <a:latin typeface="Times New Roman" charset="0"/>
                          <a:ea typeface="Arial" charset="0"/>
                          <a:cs typeface="Arial" charset="0"/>
                        </a:rPr>
                        <a:t> </a:t>
                      </a:r>
                      <a:r>
                        <a:rPr lang="en-US" sz="1050" b="1" dirty="0" err="1">
                          <a:effectLst/>
                          <a:latin typeface="Arial" charset="0"/>
                          <a:ea typeface="Arial" charset="0"/>
                        </a:rPr>
                        <a:t>Estadio</a:t>
                      </a:r>
                      <a:r>
                        <a:rPr lang="en-US" sz="1050" b="1" dirty="0">
                          <a:effectLst/>
                          <a:latin typeface="Arial" charset="0"/>
                          <a:ea typeface="Arial" charset="0"/>
                        </a:rPr>
                        <a:t> </a:t>
                      </a:r>
                      <a:r>
                        <a:rPr lang="en-US" sz="1050" b="1" dirty="0" err="1">
                          <a:effectLst/>
                          <a:latin typeface="Arial" charset="0"/>
                          <a:ea typeface="Arial" charset="0"/>
                        </a:rPr>
                        <a:t>temprano</a:t>
                      </a:r>
                      <a:r>
                        <a:rPr lang="en-US" sz="1050" b="1" baseline="0" dirty="0">
                          <a:effectLst/>
                          <a:latin typeface="Arial" charset="0"/>
                          <a:ea typeface="Arial" charset="0"/>
                        </a:rPr>
                        <a:t> </a:t>
                      </a:r>
                    </a:p>
                    <a:p>
                      <a:pPr algn="ctr">
                        <a:spcBef>
                          <a:spcPts val="25"/>
                        </a:spcBef>
                        <a:spcAft>
                          <a:spcPts val="0"/>
                        </a:spcAft>
                      </a:pPr>
                      <a:r>
                        <a:rPr lang="en-US" sz="1050" b="1" dirty="0">
                          <a:effectLst/>
                          <a:latin typeface="Arial" charset="0"/>
                          <a:ea typeface="Arial" charset="0"/>
                        </a:rPr>
                        <a:t>(I-II)</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881380">
                <a:tc>
                  <a:txBody>
                    <a:bodyPr/>
                    <a:lstStyle/>
                    <a:p>
                      <a:pPr algn="ctr">
                        <a:spcBef>
                          <a:spcPts val="10"/>
                        </a:spcBef>
                        <a:spcAft>
                          <a:spcPts val="0"/>
                        </a:spcAft>
                      </a:pPr>
                      <a:r>
                        <a:rPr lang="en-US" sz="1000">
                          <a:effectLst/>
                          <a:latin typeface="Times New Roman" charset="0"/>
                          <a:ea typeface="Arial" charset="0"/>
                          <a:cs typeface="Arial" charset="0"/>
                        </a:rPr>
                        <a:t> </a:t>
                      </a:r>
                      <a:endParaRPr lang="en-US" sz="1100">
                        <a:effectLst/>
                        <a:latin typeface="Arial" charset="0"/>
                        <a:ea typeface="Arial" charset="0"/>
                      </a:endParaRPr>
                    </a:p>
                    <a:p>
                      <a:pPr algn="ctr">
                        <a:spcBef>
                          <a:spcPts val="15"/>
                        </a:spcBef>
                        <a:spcAft>
                          <a:spcPts val="0"/>
                        </a:spcAft>
                      </a:pPr>
                      <a:r>
                        <a:rPr lang="en-US" sz="1450">
                          <a:effectLst/>
                          <a:latin typeface="Times New Roman" charset="0"/>
                          <a:ea typeface="Arial" charset="0"/>
                          <a:cs typeface="Arial" charset="0"/>
                        </a:rPr>
                        <a:t> </a:t>
                      </a:r>
                      <a:endParaRPr lang="en-US" sz="1100">
                        <a:effectLst/>
                        <a:latin typeface="Arial" charset="0"/>
                        <a:ea typeface="Arial" charset="0"/>
                      </a:endParaRPr>
                    </a:p>
                    <a:p>
                      <a:pPr marL="37465" marR="31750" algn="ctr">
                        <a:spcBef>
                          <a:spcPts val="10"/>
                        </a:spcBef>
                        <a:spcAft>
                          <a:spcPts val="0"/>
                        </a:spcAft>
                      </a:pPr>
                      <a:r>
                        <a:rPr lang="en-US" sz="1050">
                          <a:effectLst/>
                          <a:latin typeface="Arial" charset="0"/>
                          <a:ea typeface="Arial" charset="0"/>
                        </a:rPr>
                        <a:t>Manchester</a:t>
                      </a:r>
                      <a:endParaRPr lang="en-US" sz="110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100" dirty="0">
                          <a:effectLst/>
                          <a:latin typeface="Times New Roman" charset="0"/>
                          <a:ea typeface="Arial" charset="0"/>
                          <a:cs typeface="Arial" charset="0"/>
                        </a:rPr>
                        <a:t> </a:t>
                      </a:r>
                      <a:endParaRPr lang="en-US" sz="1100" dirty="0">
                        <a:effectLst/>
                        <a:latin typeface="Arial" charset="0"/>
                        <a:ea typeface="Arial" charset="0"/>
                      </a:endParaRPr>
                    </a:p>
                    <a:p>
                      <a:pPr marL="121285" algn="ctr">
                        <a:spcBef>
                          <a:spcPts val="880"/>
                        </a:spcBef>
                        <a:spcAft>
                          <a:spcPts val="0"/>
                        </a:spcAft>
                      </a:pPr>
                      <a:r>
                        <a:rPr lang="en-US" sz="1050" dirty="0">
                          <a:effectLst/>
                          <a:latin typeface="Arial" charset="0"/>
                          <a:ea typeface="Arial" charset="0"/>
                        </a:rPr>
                        <a:t>PLCO</a:t>
                      </a:r>
                      <a:r>
                        <a:rPr lang="en-US" sz="650" dirty="0">
                          <a:effectLst/>
                          <a:latin typeface="Arial" charset="0"/>
                          <a:ea typeface="Arial" charset="0"/>
                        </a:rPr>
                        <a:t>m2012</a:t>
                      </a:r>
                      <a:endParaRPr lang="en-US" sz="1100" dirty="0">
                        <a:effectLst/>
                        <a:latin typeface="Arial" charset="0"/>
                        <a:ea typeface="Arial" charset="0"/>
                      </a:endParaRPr>
                    </a:p>
                    <a:p>
                      <a:pPr marL="180975" algn="ctr">
                        <a:spcBef>
                          <a:spcPts val="20"/>
                        </a:spcBef>
                        <a:spcAft>
                          <a:spcPts val="0"/>
                        </a:spcAft>
                      </a:pPr>
                      <a:r>
                        <a:rPr lang="en-US" sz="1050" dirty="0">
                          <a:effectLst/>
                          <a:latin typeface="Symbol" charset="2"/>
                          <a:ea typeface="Arial" charset="0"/>
                        </a:rPr>
                        <a:t>³</a:t>
                      </a:r>
                      <a:r>
                        <a:rPr lang="en-US" sz="1050" dirty="0">
                          <a:effectLst/>
                          <a:latin typeface="Arial" charset="0"/>
                          <a:ea typeface="Arial" charset="0"/>
                        </a:rPr>
                        <a:t>1.51%</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
                        </a:spcBef>
                        <a:spcAft>
                          <a:spcPts val="0"/>
                        </a:spcAft>
                      </a:pPr>
                      <a:r>
                        <a:rPr lang="en-US" sz="1300" dirty="0">
                          <a:effectLst/>
                          <a:latin typeface="Times New Roman" charset="0"/>
                          <a:ea typeface="Arial" charset="0"/>
                          <a:cs typeface="Arial" charset="0"/>
                        </a:rPr>
                        <a:t> </a:t>
                      </a:r>
                      <a:endParaRPr lang="en-US" sz="1100" dirty="0">
                        <a:effectLst/>
                        <a:latin typeface="Arial" charset="0"/>
                        <a:ea typeface="Arial" charset="0"/>
                      </a:endParaRPr>
                    </a:p>
                    <a:p>
                      <a:pPr marL="69850" marR="65405" algn="ctr">
                        <a:spcBef>
                          <a:spcPts val="10"/>
                        </a:spcBef>
                        <a:spcAft>
                          <a:spcPts val="0"/>
                        </a:spcAft>
                      </a:pPr>
                      <a:r>
                        <a:rPr lang="en-US" sz="1050" dirty="0">
                          <a:effectLst/>
                          <a:latin typeface="Arial" charset="0"/>
                          <a:ea typeface="Arial" charset="0"/>
                        </a:rPr>
                        <a:t>9,926 invited</a:t>
                      </a:r>
                      <a:endParaRPr lang="en-US" sz="1100" dirty="0">
                        <a:effectLst/>
                        <a:latin typeface="Arial" charset="0"/>
                        <a:ea typeface="Arial" charset="0"/>
                      </a:endParaRPr>
                    </a:p>
                    <a:p>
                      <a:pPr marL="69850" marR="66040" algn="ctr">
                        <a:spcBef>
                          <a:spcPts val="100"/>
                        </a:spcBef>
                        <a:spcAft>
                          <a:spcPts val="0"/>
                        </a:spcAft>
                      </a:pPr>
                      <a:r>
                        <a:rPr lang="en-US" sz="1050" dirty="0">
                          <a:effectLst/>
                          <a:latin typeface="Arial" charset="0"/>
                          <a:ea typeface="Arial" charset="0"/>
                        </a:rPr>
                        <a:t>26.3% attended*</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endParaRPr lang="en-US" sz="1100" dirty="0">
                        <a:effectLst/>
                        <a:latin typeface="Arial" charset="0"/>
                        <a:ea typeface="Arial" charset="0"/>
                      </a:endParaRPr>
                    </a:p>
                    <a:p>
                      <a:pPr algn="ctr">
                        <a:spcBef>
                          <a:spcPts val="15"/>
                        </a:spcBef>
                        <a:spcAft>
                          <a:spcPts val="0"/>
                        </a:spcAft>
                      </a:pPr>
                      <a:r>
                        <a:rPr lang="en-US" sz="1450" dirty="0">
                          <a:effectLst/>
                          <a:latin typeface="Times New Roman" charset="0"/>
                          <a:ea typeface="Arial" charset="0"/>
                          <a:cs typeface="Arial" charset="0"/>
                        </a:rPr>
                        <a:t> </a:t>
                      </a:r>
                      <a:endParaRPr lang="en-US" sz="1100" dirty="0">
                        <a:effectLst/>
                        <a:latin typeface="Arial" charset="0"/>
                        <a:ea typeface="Arial" charset="0"/>
                      </a:endParaRPr>
                    </a:p>
                    <a:p>
                      <a:pPr marL="62865" marR="56515" algn="ctr">
                        <a:spcBef>
                          <a:spcPts val="10"/>
                        </a:spcBef>
                        <a:spcAft>
                          <a:spcPts val="0"/>
                        </a:spcAft>
                      </a:pPr>
                      <a:r>
                        <a:rPr lang="en-US" sz="1050" dirty="0">
                          <a:effectLst/>
                          <a:latin typeface="Arial" charset="0"/>
                          <a:ea typeface="Arial" charset="0"/>
                        </a:rPr>
                        <a:t>56%</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endParaRPr lang="en-US" sz="1100" dirty="0">
                        <a:effectLst/>
                        <a:latin typeface="Arial" charset="0"/>
                        <a:ea typeface="Arial" charset="0"/>
                      </a:endParaRPr>
                    </a:p>
                    <a:p>
                      <a:pPr algn="ctr">
                        <a:spcBef>
                          <a:spcPts val="15"/>
                        </a:spcBef>
                        <a:spcAft>
                          <a:spcPts val="0"/>
                        </a:spcAft>
                      </a:pPr>
                      <a:endParaRPr lang="en-US" sz="1100" dirty="0">
                        <a:effectLst/>
                        <a:latin typeface="Arial" charset="0"/>
                        <a:ea typeface="Arial" charset="0"/>
                      </a:endParaRPr>
                    </a:p>
                    <a:p>
                      <a:pPr marL="184785" marR="181610" algn="ctr">
                        <a:spcBef>
                          <a:spcPts val="10"/>
                        </a:spcBef>
                        <a:spcAft>
                          <a:spcPts val="0"/>
                        </a:spcAft>
                      </a:pPr>
                      <a:r>
                        <a:rPr lang="en-US" sz="1050" dirty="0">
                          <a:effectLst/>
                          <a:latin typeface="Arial" charset="0"/>
                          <a:ea typeface="Arial" charset="0"/>
                        </a:rPr>
                        <a:t>3.0%</a:t>
                      </a:r>
                    </a:p>
                    <a:p>
                      <a:pPr marL="184785" marR="181610" algn="ctr">
                        <a:spcBef>
                          <a:spcPts val="10"/>
                        </a:spcBef>
                        <a:spcAft>
                          <a:spcPts val="0"/>
                        </a:spcAft>
                      </a:pPr>
                      <a:r>
                        <a:rPr lang="es-ES_tradnl" sz="1050" b="1" dirty="0">
                          <a:effectLst/>
                          <a:latin typeface="Arial" charset="0"/>
                          <a:ea typeface="Arial" charset="0"/>
                        </a:rPr>
                        <a:t>78 pacientes </a:t>
                      </a:r>
                    </a:p>
                    <a:p>
                      <a:pPr marL="184785" marR="181610" algn="ctr">
                        <a:spcBef>
                          <a:spcPts val="10"/>
                        </a:spcBef>
                        <a:spcAft>
                          <a:spcPts val="0"/>
                        </a:spcAft>
                      </a:pP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endParaRPr lang="en-US" sz="1100" dirty="0">
                        <a:effectLst/>
                        <a:latin typeface="Arial" charset="0"/>
                        <a:ea typeface="Arial" charset="0"/>
                      </a:endParaRPr>
                    </a:p>
                    <a:p>
                      <a:pPr algn="ctr">
                        <a:spcBef>
                          <a:spcPts val="15"/>
                        </a:spcBef>
                        <a:spcAft>
                          <a:spcPts val="0"/>
                        </a:spcAft>
                      </a:pPr>
                      <a:endParaRPr lang="en-US" sz="1100" dirty="0">
                        <a:effectLst/>
                        <a:latin typeface="Arial" charset="0"/>
                        <a:ea typeface="Arial" charset="0"/>
                      </a:endParaRPr>
                    </a:p>
                    <a:p>
                      <a:pPr marL="202565" marR="196850" algn="ctr">
                        <a:spcBef>
                          <a:spcPts val="10"/>
                        </a:spcBef>
                        <a:spcAft>
                          <a:spcPts val="0"/>
                        </a:spcAft>
                      </a:pPr>
                      <a:r>
                        <a:rPr lang="en-US" sz="1050" dirty="0">
                          <a:effectLst/>
                          <a:latin typeface="Arial" charset="0"/>
                          <a:ea typeface="Arial" charset="0"/>
                        </a:rPr>
                        <a:t>80%</a:t>
                      </a:r>
                    </a:p>
                    <a:p>
                      <a:pPr marL="202565" marR="196850" indent="0" algn="ctr" defTabSz="914126" rtl="0" eaLnBrk="1" fontAlgn="auto" latinLnBrk="0" hangingPunct="1">
                        <a:lnSpc>
                          <a:spcPct val="100000"/>
                        </a:lnSpc>
                        <a:spcBef>
                          <a:spcPts val="10"/>
                        </a:spcBef>
                        <a:spcAft>
                          <a:spcPts val="0"/>
                        </a:spcAft>
                        <a:buClrTx/>
                        <a:buSzTx/>
                        <a:buFontTx/>
                        <a:buNone/>
                        <a:tabLst/>
                        <a:defRPr/>
                      </a:pPr>
                      <a:r>
                        <a:rPr lang="es-ES_tradnl" sz="1050" b="1" dirty="0">
                          <a:effectLst/>
                          <a:latin typeface="Arial" charset="0"/>
                          <a:ea typeface="Arial" charset="0"/>
                        </a:rPr>
                        <a:t>62</a:t>
                      </a:r>
                      <a:r>
                        <a:rPr lang="es-ES_tradnl" sz="1050" b="1" baseline="0" dirty="0">
                          <a:effectLst/>
                          <a:latin typeface="Arial" charset="0"/>
                          <a:ea typeface="Arial" charset="0"/>
                        </a:rPr>
                        <a:t> pacientes</a:t>
                      </a:r>
                      <a:r>
                        <a:rPr lang="es-ES_tradnl" sz="1050" b="1" dirty="0">
                          <a:effectLst/>
                          <a:latin typeface="Arial" charset="0"/>
                          <a:ea typeface="Arial" charset="0"/>
                        </a:rPr>
                        <a:t> </a:t>
                      </a:r>
                    </a:p>
                    <a:p>
                      <a:pPr marL="202565" marR="196850" algn="ctr">
                        <a:spcBef>
                          <a:spcPts val="10"/>
                        </a:spcBef>
                        <a:spcAft>
                          <a:spcPts val="0"/>
                        </a:spcAft>
                      </a:pP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840740">
                <a:tc>
                  <a:txBody>
                    <a:bodyPr/>
                    <a:lstStyle/>
                    <a:p>
                      <a:pPr algn="ctr">
                        <a:spcBef>
                          <a:spcPts val="10"/>
                        </a:spcBef>
                        <a:spcAft>
                          <a:spcPts val="0"/>
                        </a:spcAft>
                      </a:pPr>
                      <a:r>
                        <a:rPr lang="en-US" sz="1200">
                          <a:effectLst/>
                          <a:latin typeface="Times New Roman" charset="0"/>
                          <a:ea typeface="Arial" charset="0"/>
                          <a:cs typeface="Arial" charset="0"/>
                        </a:rPr>
                        <a:t> </a:t>
                      </a:r>
                      <a:endParaRPr lang="en-US" sz="1100">
                        <a:effectLst/>
                        <a:latin typeface="Arial" charset="0"/>
                        <a:ea typeface="Arial" charset="0"/>
                      </a:endParaRPr>
                    </a:p>
                    <a:p>
                      <a:pPr algn="ctr">
                        <a:spcBef>
                          <a:spcPts val="25"/>
                        </a:spcBef>
                        <a:spcAft>
                          <a:spcPts val="0"/>
                        </a:spcAft>
                      </a:pPr>
                      <a:r>
                        <a:rPr lang="en-US" sz="1100">
                          <a:effectLst/>
                          <a:latin typeface="Times New Roman" charset="0"/>
                          <a:ea typeface="Arial" charset="0"/>
                          <a:cs typeface="Arial" charset="0"/>
                        </a:rPr>
                        <a:t> </a:t>
                      </a:r>
                      <a:endParaRPr lang="en-US" sz="1100">
                        <a:effectLst/>
                        <a:latin typeface="Arial" charset="0"/>
                        <a:ea typeface="Arial" charset="0"/>
                      </a:endParaRPr>
                    </a:p>
                    <a:p>
                      <a:pPr marL="34290" marR="31750" algn="ctr">
                        <a:spcBef>
                          <a:spcPts val="5"/>
                        </a:spcBef>
                        <a:spcAft>
                          <a:spcPts val="0"/>
                        </a:spcAft>
                      </a:pPr>
                      <a:r>
                        <a:rPr lang="en-US" sz="1050">
                          <a:effectLst/>
                          <a:latin typeface="Arial" charset="0"/>
                          <a:ea typeface="Arial" charset="0"/>
                        </a:rPr>
                        <a:t>Liverpool</a:t>
                      </a:r>
                      <a:r>
                        <a:rPr lang="en-US" sz="1050" baseline="30000">
                          <a:effectLst/>
                          <a:latin typeface="Arial" charset="0"/>
                          <a:ea typeface="Arial" charset="0"/>
                        </a:rPr>
                        <a:t>#</a:t>
                      </a:r>
                      <a:endParaRPr lang="en-US" sz="110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300">
                          <a:effectLst/>
                          <a:latin typeface="Times New Roman" charset="0"/>
                          <a:ea typeface="Arial" charset="0"/>
                          <a:cs typeface="Arial" charset="0"/>
                        </a:rPr>
                        <a:t> </a:t>
                      </a:r>
                      <a:endParaRPr lang="en-US" sz="1100">
                        <a:effectLst/>
                        <a:latin typeface="Arial" charset="0"/>
                        <a:ea typeface="Arial" charset="0"/>
                      </a:endParaRPr>
                    </a:p>
                    <a:p>
                      <a:pPr marL="159385" algn="ctr">
                        <a:spcBef>
                          <a:spcPts val="1145"/>
                        </a:spcBef>
                        <a:spcAft>
                          <a:spcPts val="0"/>
                        </a:spcAft>
                      </a:pPr>
                      <a:r>
                        <a:rPr lang="en-US" sz="1050">
                          <a:effectLst/>
                          <a:latin typeface="Arial" charset="0"/>
                          <a:ea typeface="Arial" charset="0"/>
                        </a:rPr>
                        <a:t>LLP </a:t>
                      </a:r>
                      <a:r>
                        <a:rPr lang="en-US" sz="1050">
                          <a:effectLst/>
                          <a:latin typeface="Symbol" charset="2"/>
                          <a:ea typeface="Arial" charset="0"/>
                        </a:rPr>
                        <a:t>³</a:t>
                      </a:r>
                      <a:r>
                        <a:rPr lang="en-US" sz="1050">
                          <a:effectLst/>
                          <a:latin typeface="Arial" charset="0"/>
                          <a:ea typeface="Arial" charset="0"/>
                        </a:rPr>
                        <a:t>5%</a:t>
                      </a:r>
                      <a:endParaRPr lang="en-US" sz="110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40"/>
                        </a:spcBef>
                        <a:spcAft>
                          <a:spcPts val="0"/>
                        </a:spcAft>
                      </a:pPr>
                      <a:r>
                        <a:rPr lang="en-US" sz="1150">
                          <a:effectLst/>
                          <a:latin typeface="Times New Roman" charset="0"/>
                          <a:ea typeface="Arial" charset="0"/>
                          <a:cs typeface="Arial" charset="0"/>
                        </a:rPr>
                        <a:t> </a:t>
                      </a:r>
                      <a:endParaRPr lang="en-US" sz="1100">
                        <a:effectLst/>
                        <a:latin typeface="Arial" charset="0"/>
                        <a:ea typeface="Arial" charset="0"/>
                      </a:endParaRPr>
                    </a:p>
                    <a:p>
                      <a:pPr marL="182245" algn="ctr">
                        <a:spcBef>
                          <a:spcPts val="10"/>
                        </a:spcBef>
                        <a:spcAft>
                          <a:spcPts val="0"/>
                        </a:spcAft>
                      </a:pPr>
                      <a:r>
                        <a:rPr lang="en-US" sz="1050">
                          <a:effectLst/>
                          <a:latin typeface="Arial" charset="0"/>
                          <a:ea typeface="Arial" charset="0"/>
                        </a:rPr>
                        <a:t>13,761 invited</a:t>
                      </a:r>
                      <a:endParaRPr lang="en-US" sz="1100">
                        <a:effectLst/>
                        <a:latin typeface="Arial" charset="0"/>
                        <a:ea typeface="Arial" charset="0"/>
                      </a:endParaRPr>
                    </a:p>
                    <a:p>
                      <a:pPr marL="189865" algn="ctr">
                        <a:spcBef>
                          <a:spcPts val="105"/>
                        </a:spcBef>
                        <a:spcAft>
                          <a:spcPts val="0"/>
                        </a:spcAft>
                      </a:pPr>
                      <a:r>
                        <a:rPr lang="en-US" sz="1050" spc="-5">
                          <a:effectLst/>
                          <a:latin typeface="Arial" charset="0"/>
                          <a:ea typeface="Arial" charset="0"/>
                        </a:rPr>
                        <a:t>40%</a:t>
                      </a:r>
                      <a:r>
                        <a:rPr lang="en-US" sz="1050" spc="-30">
                          <a:effectLst/>
                          <a:latin typeface="Arial" charset="0"/>
                          <a:ea typeface="Arial" charset="0"/>
                        </a:rPr>
                        <a:t> </a:t>
                      </a:r>
                      <a:r>
                        <a:rPr lang="en-US" sz="1050" spc="-5">
                          <a:effectLst/>
                          <a:latin typeface="Arial" charset="0"/>
                          <a:ea typeface="Arial" charset="0"/>
                        </a:rPr>
                        <a:t>attended</a:t>
                      </a:r>
                      <a:endParaRPr lang="en-US" sz="110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endParaRPr lang="en-US" sz="1100" dirty="0">
                        <a:effectLst/>
                        <a:latin typeface="Arial" charset="0"/>
                        <a:ea typeface="Arial" charset="0"/>
                      </a:endParaRPr>
                    </a:p>
                    <a:p>
                      <a:pPr algn="ctr">
                        <a:spcBef>
                          <a:spcPts val="25"/>
                        </a:spcBef>
                        <a:spcAft>
                          <a:spcPts val="0"/>
                        </a:spcAft>
                      </a:pPr>
                      <a:r>
                        <a:rPr lang="en-US" sz="1300" dirty="0">
                          <a:effectLst/>
                          <a:latin typeface="Times New Roman" charset="0"/>
                          <a:ea typeface="Arial" charset="0"/>
                          <a:cs typeface="Arial" charset="0"/>
                        </a:rPr>
                        <a:t> </a:t>
                      </a:r>
                      <a:endParaRPr lang="en-US" sz="1100" dirty="0">
                        <a:effectLst/>
                        <a:latin typeface="Arial" charset="0"/>
                        <a:ea typeface="Arial" charset="0"/>
                      </a:endParaRPr>
                    </a:p>
                    <a:p>
                      <a:pPr marL="62865" marR="56515" algn="ctr">
                        <a:spcBef>
                          <a:spcPts val="5"/>
                        </a:spcBef>
                        <a:spcAft>
                          <a:spcPts val="0"/>
                        </a:spcAft>
                      </a:pPr>
                      <a:r>
                        <a:rPr lang="en-US" sz="1050" dirty="0">
                          <a:effectLst/>
                          <a:latin typeface="Arial" charset="0"/>
                          <a:ea typeface="Arial" charset="0"/>
                        </a:rPr>
                        <a:t>35%</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r>
                        <a:rPr lang="en-US" sz="1300" dirty="0">
                          <a:effectLst/>
                          <a:latin typeface="Times New Roman" charset="0"/>
                          <a:ea typeface="Arial" charset="0"/>
                          <a:cs typeface="Arial" charset="0"/>
                        </a:rPr>
                        <a:t> </a:t>
                      </a:r>
                      <a:endParaRPr lang="en-US" sz="1100" dirty="0">
                        <a:effectLst/>
                        <a:latin typeface="Arial" charset="0"/>
                        <a:ea typeface="Arial" charset="0"/>
                      </a:endParaRPr>
                    </a:p>
                    <a:p>
                      <a:pPr marL="184785" marR="181610" algn="ctr">
                        <a:spcBef>
                          <a:spcPts val="5"/>
                        </a:spcBef>
                        <a:spcAft>
                          <a:spcPts val="0"/>
                        </a:spcAft>
                      </a:pPr>
                      <a:r>
                        <a:rPr lang="en-US" sz="1050" dirty="0">
                          <a:effectLst/>
                          <a:latin typeface="Arial" charset="0"/>
                          <a:ea typeface="Arial" charset="0"/>
                        </a:rPr>
                        <a:t>1.9%</a:t>
                      </a:r>
                    </a:p>
                    <a:p>
                      <a:pPr marL="184785" marR="181610" algn="ctr">
                        <a:spcBef>
                          <a:spcPts val="5"/>
                        </a:spcBef>
                        <a:spcAft>
                          <a:spcPts val="0"/>
                        </a:spcAft>
                      </a:pPr>
                      <a:r>
                        <a:rPr lang="en-US" sz="1050" b="1" dirty="0">
                          <a:effectLst/>
                          <a:latin typeface="Arial" charset="0"/>
                          <a:ea typeface="Arial" charset="0"/>
                        </a:rPr>
                        <a:t>105</a:t>
                      </a:r>
                      <a:r>
                        <a:rPr lang="en-US" sz="1050" b="1" baseline="0" dirty="0">
                          <a:effectLst/>
                          <a:latin typeface="Arial" charset="0"/>
                          <a:ea typeface="Arial" charset="0"/>
                        </a:rPr>
                        <a:t> </a:t>
                      </a:r>
                      <a:r>
                        <a:rPr lang="en-US" sz="1050" b="1" dirty="0">
                          <a:effectLst/>
                          <a:latin typeface="Arial" charset="0"/>
                          <a:ea typeface="Arial" charset="0"/>
                        </a:rPr>
                        <a:t>pacientes</a:t>
                      </a:r>
                      <a:r>
                        <a:rPr lang="en-US" sz="1050" b="1" baseline="0" dirty="0">
                          <a:effectLst/>
                          <a:latin typeface="Arial" charset="0"/>
                          <a:ea typeface="Arial" charset="0"/>
                        </a:rPr>
                        <a:t> </a:t>
                      </a:r>
                      <a:endParaRPr lang="en-US" sz="1100" b="1"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r>
                        <a:rPr lang="en-US" sz="1300" dirty="0">
                          <a:effectLst/>
                          <a:latin typeface="Times New Roman" charset="0"/>
                          <a:ea typeface="Arial" charset="0"/>
                          <a:cs typeface="Arial" charset="0"/>
                        </a:rPr>
                        <a:t> </a:t>
                      </a:r>
                      <a:endParaRPr lang="en-US" sz="1100" dirty="0">
                        <a:effectLst/>
                        <a:latin typeface="Arial" charset="0"/>
                        <a:ea typeface="Arial" charset="0"/>
                      </a:endParaRPr>
                    </a:p>
                    <a:p>
                      <a:pPr marL="202565" marR="196850" algn="ctr">
                        <a:spcBef>
                          <a:spcPts val="5"/>
                        </a:spcBef>
                        <a:spcAft>
                          <a:spcPts val="0"/>
                        </a:spcAft>
                      </a:pPr>
                      <a:r>
                        <a:rPr lang="en-US" sz="1050" dirty="0">
                          <a:effectLst/>
                          <a:latin typeface="Arial" charset="0"/>
                          <a:ea typeface="Arial" charset="0"/>
                        </a:rPr>
                        <a:t>76%</a:t>
                      </a:r>
                    </a:p>
                    <a:p>
                      <a:pPr marL="202565" marR="196850" algn="ctr">
                        <a:spcBef>
                          <a:spcPts val="5"/>
                        </a:spcBef>
                        <a:spcAft>
                          <a:spcPts val="0"/>
                        </a:spcAft>
                      </a:pPr>
                      <a:r>
                        <a:rPr lang="en-US" sz="1050" b="1" dirty="0">
                          <a:effectLst/>
                          <a:latin typeface="Arial" charset="0"/>
                          <a:ea typeface="Arial" charset="0"/>
                        </a:rPr>
                        <a:t>80 pacientes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984885">
                <a:tc>
                  <a:txBody>
                    <a:bodyPr/>
                    <a:lstStyle/>
                    <a:p>
                      <a:pPr algn="ctr">
                        <a:spcBef>
                          <a:spcPts val="10"/>
                        </a:spcBef>
                        <a:spcAft>
                          <a:spcPts val="0"/>
                        </a:spcAft>
                      </a:pPr>
                      <a:r>
                        <a:rPr lang="en-US" sz="1200">
                          <a:effectLst/>
                          <a:latin typeface="Times New Roman" charset="0"/>
                          <a:ea typeface="Arial" charset="0"/>
                          <a:cs typeface="Arial" charset="0"/>
                        </a:rPr>
                        <a:t> </a:t>
                      </a:r>
                      <a:endParaRPr lang="en-US" sz="1100">
                        <a:effectLst/>
                        <a:latin typeface="Arial" charset="0"/>
                        <a:ea typeface="Arial" charset="0"/>
                      </a:endParaRPr>
                    </a:p>
                    <a:p>
                      <a:pPr algn="ctr">
                        <a:spcBef>
                          <a:spcPts val="30"/>
                        </a:spcBef>
                        <a:spcAft>
                          <a:spcPts val="0"/>
                        </a:spcAft>
                      </a:pPr>
                      <a:r>
                        <a:rPr lang="en-US" sz="1600">
                          <a:effectLst/>
                          <a:latin typeface="Times New Roman" charset="0"/>
                          <a:ea typeface="Arial" charset="0"/>
                          <a:cs typeface="Arial" charset="0"/>
                        </a:rPr>
                        <a:t> </a:t>
                      </a:r>
                      <a:endParaRPr lang="en-US" sz="1100">
                        <a:effectLst/>
                        <a:latin typeface="Arial" charset="0"/>
                        <a:ea typeface="Arial" charset="0"/>
                      </a:endParaRPr>
                    </a:p>
                    <a:p>
                      <a:pPr marL="34290" marR="31750" algn="ctr">
                        <a:spcBef>
                          <a:spcPts val="10"/>
                        </a:spcBef>
                        <a:spcAft>
                          <a:spcPts val="0"/>
                        </a:spcAft>
                      </a:pPr>
                      <a:r>
                        <a:rPr lang="en-US" sz="1050">
                          <a:effectLst/>
                          <a:latin typeface="Arial" charset="0"/>
                          <a:ea typeface="Arial" charset="0"/>
                        </a:rPr>
                        <a:t>London</a:t>
                      </a:r>
                      <a:r>
                        <a:rPr lang="en-US" sz="1050" baseline="30000">
                          <a:effectLst/>
                          <a:latin typeface="Arial" charset="0"/>
                          <a:ea typeface="Arial" charset="0"/>
                        </a:rPr>
                        <a:t>#</a:t>
                      </a:r>
                      <a:endParaRPr lang="en-US" sz="110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50">
                          <a:effectLst/>
                          <a:latin typeface="Times New Roman" charset="0"/>
                          <a:ea typeface="Arial" charset="0"/>
                          <a:cs typeface="Arial" charset="0"/>
                        </a:rPr>
                        <a:t> </a:t>
                      </a:r>
                      <a:endParaRPr lang="en-US" sz="1100">
                        <a:effectLst/>
                        <a:latin typeface="Arial" charset="0"/>
                        <a:ea typeface="Arial" charset="0"/>
                      </a:endParaRPr>
                    </a:p>
                    <a:p>
                      <a:pPr marL="87630" marR="71755" indent="144780" algn="ctr">
                        <a:lnSpc>
                          <a:spcPct val="107000"/>
                        </a:lnSpc>
                        <a:spcBef>
                          <a:spcPts val="5"/>
                        </a:spcBef>
                        <a:spcAft>
                          <a:spcPts val="0"/>
                        </a:spcAft>
                      </a:pPr>
                      <a:r>
                        <a:rPr lang="en-US" sz="1050">
                          <a:effectLst/>
                          <a:latin typeface="Arial" charset="0"/>
                          <a:ea typeface="Arial" charset="0"/>
                        </a:rPr>
                        <a:t>NLST; LLP</a:t>
                      </a:r>
                      <a:r>
                        <a:rPr lang="en-US" sz="1050" spc="-175">
                          <a:effectLst/>
                          <a:latin typeface="Arial" charset="0"/>
                          <a:ea typeface="Arial" charset="0"/>
                        </a:rPr>
                        <a:t> </a:t>
                      </a:r>
                      <a:r>
                        <a:rPr lang="en-US" sz="1050">
                          <a:effectLst/>
                          <a:latin typeface="Symbol" charset="2"/>
                          <a:ea typeface="Arial" charset="0"/>
                        </a:rPr>
                        <a:t>³</a:t>
                      </a:r>
                      <a:r>
                        <a:rPr lang="en-US" sz="1050">
                          <a:effectLst/>
                          <a:latin typeface="Arial" charset="0"/>
                          <a:ea typeface="Arial" charset="0"/>
                        </a:rPr>
                        <a:t>2.5%; PLCO</a:t>
                      </a:r>
                      <a:r>
                        <a:rPr lang="en-US" sz="650">
                          <a:effectLst/>
                          <a:latin typeface="Arial" charset="0"/>
                          <a:ea typeface="Arial" charset="0"/>
                        </a:rPr>
                        <a:t>m2012</a:t>
                      </a:r>
                      <a:endParaRPr lang="en-US" sz="1100">
                        <a:effectLst/>
                        <a:latin typeface="Arial" charset="0"/>
                        <a:ea typeface="Arial" charset="0"/>
                      </a:endParaRPr>
                    </a:p>
                    <a:p>
                      <a:pPr marL="180975" algn="ctr">
                        <a:lnSpc>
                          <a:spcPts val="1195"/>
                        </a:lnSpc>
                        <a:spcBef>
                          <a:spcPts val="10"/>
                        </a:spcBef>
                        <a:spcAft>
                          <a:spcPts val="0"/>
                        </a:spcAft>
                      </a:pPr>
                      <a:r>
                        <a:rPr lang="en-US" sz="1050">
                          <a:effectLst/>
                          <a:latin typeface="Symbol" charset="2"/>
                          <a:ea typeface="Arial" charset="0"/>
                        </a:rPr>
                        <a:t>³</a:t>
                      </a:r>
                      <a:r>
                        <a:rPr lang="en-US" sz="1050">
                          <a:effectLst/>
                          <a:latin typeface="Arial" charset="0"/>
                          <a:ea typeface="Arial" charset="0"/>
                        </a:rPr>
                        <a:t>1.51%</a:t>
                      </a:r>
                      <a:endParaRPr lang="en-US" sz="110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endParaRPr lang="en-US" sz="1100" dirty="0">
                        <a:effectLst/>
                        <a:latin typeface="Arial" charset="0"/>
                        <a:ea typeface="Arial" charset="0"/>
                      </a:endParaRPr>
                    </a:p>
                    <a:p>
                      <a:pPr marL="215265" algn="ctr">
                        <a:spcBef>
                          <a:spcPts val="790"/>
                        </a:spcBef>
                        <a:spcAft>
                          <a:spcPts val="0"/>
                        </a:spcAft>
                      </a:pPr>
                      <a:r>
                        <a:rPr lang="en-US" sz="1050" dirty="0">
                          <a:effectLst/>
                          <a:latin typeface="Arial" charset="0"/>
                          <a:ea typeface="Arial" charset="0"/>
                        </a:rPr>
                        <a:t>1,997 invited</a:t>
                      </a:r>
                      <a:endParaRPr lang="en-US" sz="1100" dirty="0">
                        <a:effectLst/>
                        <a:latin typeface="Arial" charset="0"/>
                        <a:ea typeface="Arial" charset="0"/>
                      </a:endParaRPr>
                    </a:p>
                    <a:p>
                      <a:pPr marL="189865" algn="ctr">
                        <a:spcBef>
                          <a:spcPts val="100"/>
                        </a:spcBef>
                        <a:spcAft>
                          <a:spcPts val="0"/>
                        </a:spcAft>
                      </a:pPr>
                      <a:r>
                        <a:rPr lang="en-US" sz="1050" dirty="0">
                          <a:effectLst/>
                          <a:latin typeface="Arial" charset="0"/>
                          <a:ea typeface="Arial" charset="0"/>
                        </a:rPr>
                        <a:t>50% attended</a:t>
                      </a:r>
                      <a:endParaRPr lang="en-US" sz="1100"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a:effectLst/>
                          <a:latin typeface="Times New Roman" charset="0"/>
                          <a:ea typeface="Arial" charset="0"/>
                          <a:cs typeface="Arial" charset="0"/>
                        </a:rPr>
                        <a:t> </a:t>
                      </a:r>
                      <a:endParaRPr lang="en-US" sz="1100">
                        <a:effectLst/>
                        <a:latin typeface="Arial" charset="0"/>
                        <a:ea typeface="Arial" charset="0"/>
                      </a:endParaRPr>
                    </a:p>
                    <a:p>
                      <a:pPr algn="ctr">
                        <a:spcBef>
                          <a:spcPts val="10"/>
                        </a:spcBef>
                        <a:spcAft>
                          <a:spcPts val="0"/>
                        </a:spcAft>
                      </a:pPr>
                      <a:r>
                        <a:rPr lang="en-US" sz="1000">
                          <a:effectLst/>
                          <a:latin typeface="Times New Roman" charset="0"/>
                          <a:ea typeface="Arial" charset="0"/>
                          <a:cs typeface="Arial" charset="0"/>
                        </a:rPr>
                        <a:t> </a:t>
                      </a:r>
                      <a:endParaRPr lang="en-US" sz="1100">
                        <a:effectLst/>
                        <a:latin typeface="Arial" charset="0"/>
                        <a:ea typeface="Arial" charset="0"/>
                      </a:endParaRPr>
                    </a:p>
                    <a:p>
                      <a:pPr algn="ctr">
                        <a:spcBef>
                          <a:spcPts val="30"/>
                        </a:spcBef>
                        <a:spcAft>
                          <a:spcPts val="0"/>
                        </a:spcAft>
                      </a:pPr>
                      <a:r>
                        <a:rPr lang="en-US" sz="800">
                          <a:effectLst/>
                          <a:latin typeface="Times New Roman" charset="0"/>
                          <a:ea typeface="Arial" charset="0"/>
                          <a:cs typeface="Arial" charset="0"/>
                        </a:rPr>
                        <a:t> </a:t>
                      </a:r>
                      <a:endParaRPr lang="en-US" sz="1100">
                        <a:effectLst/>
                        <a:latin typeface="Arial" charset="0"/>
                        <a:ea typeface="Arial" charset="0"/>
                      </a:endParaRPr>
                    </a:p>
                    <a:p>
                      <a:pPr marL="62865" marR="56515" algn="ctr">
                        <a:spcBef>
                          <a:spcPts val="10"/>
                        </a:spcBef>
                        <a:spcAft>
                          <a:spcPts val="0"/>
                        </a:spcAft>
                      </a:pPr>
                      <a:r>
                        <a:rPr lang="en-US" sz="1050">
                          <a:effectLst/>
                          <a:latin typeface="Arial" charset="0"/>
                          <a:ea typeface="Arial" charset="0"/>
                        </a:rPr>
                        <a:t>76%</a:t>
                      </a:r>
                      <a:endParaRPr lang="en-US" sz="110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endParaRPr lang="en-US" sz="1100" dirty="0">
                        <a:effectLst/>
                        <a:latin typeface="Arial" charset="0"/>
                        <a:ea typeface="Arial" charset="0"/>
                      </a:endParaRPr>
                    </a:p>
                    <a:p>
                      <a:pPr algn="ctr">
                        <a:spcBef>
                          <a:spcPts val="10"/>
                        </a:spcBef>
                        <a:spcAft>
                          <a:spcPts val="0"/>
                        </a:spcAft>
                      </a:pPr>
                      <a:r>
                        <a:rPr lang="en-US" sz="1000" dirty="0">
                          <a:effectLst/>
                          <a:latin typeface="Times New Roman" charset="0"/>
                          <a:ea typeface="Arial" charset="0"/>
                          <a:cs typeface="Arial" charset="0"/>
                        </a:rPr>
                        <a:t> </a:t>
                      </a:r>
                      <a:r>
                        <a:rPr lang="en-US" sz="800" dirty="0">
                          <a:effectLst/>
                          <a:latin typeface="Times New Roman" charset="0"/>
                          <a:ea typeface="Arial" charset="0"/>
                          <a:cs typeface="Arial" charset="0"/>
                        </a:rPr>
                        <a:t> </a:t>
                      </a:r>
                      <a:endParaRPr lang="en-US" sz="1100" dirty="0">
                        <a:effectLst/>
                        <a:latin typeface="Arial" charset="0"/>
                        <a:ea typeface="Arial" charset="0"/>
                      </a:endParaRPr>
                    </a:p>
                    <a:p>
                      <a:pPr marL="184785" marR="181610" algn="ctr">
                        <a:spcBef>
                          <a:spcPts val="10"/>
                        </a:spcBef>
                        <a:spcAft>
                          <a:spcPts val="0"/>
                        </a:spcAft>
                      </a:pPr>
                      <a:r>
                        <a:rPr lang="en-US" sz="1050" dirty="0">
                          <a:effectLst/>
                          <a:latin typeface="Arial" charset="0"/>
                          <a:ea typeface="Arial" charset="0"/>
                        </a:rPr>
                        <a:t>4.3%</a:t>
                      </a:r>
                    </a:p>
                    <a:p>
                      <a:pPr marL="184785" marR="181610" algn="ctr">
                        <a:spcBef>
                          <a:spcPts val="10"/>
                        </a:spcBef>
                        <a:spcAft>
                          <a:spcPts val="0"/>
                        </a:spcAft>
                      </a:pPr>
                      <a:r>
                        <a:rPr lang="en-US" sz="1050" b="1" dirty="0">
                          <a:effectLst/>
                          <a:latin typeface="Arial" charset="0"/>
                          <a:ea typeface="Arial" charset="0"/>
                        </a:rPr>
                        <a:t>42 pacientes</a:t>
                      </a:r>
                      <a:endParaRPr lang="en-US" sz="1100" b="1"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0"/>
                        </a:spcBef>
                        <a:spcAft>
                          <a:spcPts val="0"/>
                        </a:spcAft>
                      </a:pPr>
                      <a:r>
                        <a:rPr lang="en-US" sz="1000" dirty="0">
                          <a:effectLst/>
                          <a:latin typeface="Times New Roman" charset="0"/>
                          <a:ea typeface="Arial" charset="0"/>
                          <a:cs typeface="Arial" charset="0"/>
                        </a:rPr>
                        <a:t> </a:t>
                      </a:r>
                      <a:endParaRPr lang="en-US" sz="1100" dirty="0">
                        <a:effectLst/>
                        <a:latin typeface="Arial" charset="0"/>
                        <a:ea typeface="Arial" charset="0"/>
                      </a:endParaRPr>
                    </a:p>
                    <a:p>
                      <a:pPr algn="ctr">
                        <a:spcBef>
                          <a:spcPts val="10"/>
                        </a:spcBef>
                        <a:spcAft>
                          <a:spcPts val="0"/>
                        </a:spcAft>
                      </a:pPr>
                      <a:r>
                        <a:rPr lang="en-US" sz="1000" dirty="0">
                          <a:effectLst/>
                          <a:latin typeface="Times New Roman" charset="0"/>
                          <a:ea typeface="Arial" charset="0"/>
                          <a:cs typeface="Arial" charset="0"/>
                        </a:rPr>
                        <a:t> </a:t>
                      </a:r>
                      <a:endParaRPr lang="en-US" sz="1100" dirty="0">
                        <a:effectLst/>
                        <a:latin typeface="Arial" charset="0"/>
                        <a:ea typeface="Arial" charset="0"/>
                      </a:endParaRPr>
                    </a:p>
                    <a:p>
                      <a:pPr marL="202565" marR="196850" algn="ctr">
                        <a:spcBef>
                          <a:spcPts val="10"/>
                        </a:spcBef>
                        <a:spcAft>
                          <a:spcPts val="0"/>
                        </a:spcAft>
                      </a:pPr>
                      <a:r>
                        <a:rPr lang="en-US" sz="1050" dirty="0">
                          <a:effectLst/>
                          <a:latin typeface="Arial" charset="0"/>
                          <a:ea typeface="Arial" charset="0"/>
                        </a:rPr>
                        <a:t>71%</a:t>
                      </a:r>
                    </a:p>
                    <a:p>
                      <a:pPr marL="202565" marR="196850" algn="ctr">
                        <a:spcBef>
                          <a:spcPts val="10"/>
                        </a:spcBef>
                        <a:spcAft>
                          <a:spcPts val="0"/>
                        </a:spcAft>
                      </a:pPr>
                      <a:r>
                        <a:rPr lang="en-US" sz="1050" b="1" dirty="0">
                          <a:effectLst/>
                          <a:latin typeface="Arial" charset="0"/>
                          <a:ea typeface="Arial" charset="0"/>
                        </a:rPr>
                        <a:t>30 pacientes</a:t>
                      </a:r>
                      <a:endParaRPr lang="en-US" sz="1100" b="1" dirty="0">
                        <a:effectLst/>
                        <a:latin typeface="Arial" charset="0"/>
                        <a:ea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
        <p:nvSpPr>
          <p:cNvPr id="9" name="Rectangle 8"/>
          <p:cNvSpPr/>
          <p:nvPr/>
        </p:nvSpPr>
        <p:spPr>
          <a:xfrm>
            <a:off x="1522298" y="6263751"/>
            <a:ext cx="9356035" cy="415498"/>
          </a:xfrm>
          <a:prstGeom prst="rect">
            <a:avLst/>
          </a:prstGeom>
        </p:spPr>
        <p:txBody>
          <a:bodyPr wrap="square">
            <a:spAutoFit/>
          </a:bodyPr>
          <a:lstStyle/>
          <a:p>
            <a:pPr algn="ctr"/>
            <a:r>
              <a:rPr lang="en-US" sz="1050" dirty="0" err="1">
                <a:solidFill>
                  <a:srgbClr val="212121"/>
                </a:solidFill>
                <a:latin typeface="Source Sans Pro" charset="0"/>
              </a:rPr>
              <a:t>Modificado</a:t>
            </a:r>
            <a:r>
              <a:rPr lang="en-US" sz="1050" dirty="0">
                <a:solidFill>
                  <a:srgbClr val="212121"/>
                </a:solidFill>
                <a:latin typeface="Source Sans Pro" charset="0"/>
              </a:rPr>
              <a:t> de: Balata H, </a:t>
            </a:r>
            <a:r>
              <a:rPr lang="en-US" sz="1050" i="1" dirty="0">
                <a:solidFill>
                  <a:srgbClr val="212121"/>
                </a:solidFill>
                <a:latin typeface="Source Sans Pro" charset="0"/>
              </a:rPr>
              <a:t>et a</a:t>
            </a:r>
            <a:r>
              <a:rPr lang="en-US" sz="1050" dirty="0">
                <a:solidFill>
                  <a:srgbClr val="212121"/>
                </a:solidFill>
                <a:latin typeface="Source Sans Pro" charset="0"/>
              </a:rPr>
              <a:t>l. Prevention </a:t>
            </a:r>
            <a:r>
              <a:rPr lang="en-US" sz="1050" dirty="0">
                <a:latin typeface="Source Sans Pro" charset="0"/>
              </a:rPr>
              <a:t>and Early Detection for Non-Small Cell Lung Cancer: Advances in Thoracic Oncology 2018. J </a:t>
            </a:r>
            <a:r>
              <a:rPr lang="en-US" sz="1050" dirty="0" err="1">
                <a:latin typeface="Source Sans Pro" charset="0"/>
              </a:rPr>
              <a:t>Thorac</a:t>
            </a:r>
            <a:r>
              <a:rPr lang="en-US" sz="1050" dirty="0">
                <a:latin typeface="Source Sans Pro" charset="0"/>
              </a:rPr>
              <a:t> </a:t>
            </a:r>
            <a:r>
              <a:rPr lang="en-US" sz="1050" dirty="0" err="1">
                <a:latin typeface="Source Sans Pro" charset="0"/>
              </a:rPr>
              <a:t>Oncol</a:t>
            </a:r>
            <a:r>
              <a:rPr lang="en-US" sz="1050" dirty="0">
                <a:latin typeface="Source Sans Pro" charset="0"/>
              </a:rPr>
              <a:t>. 2019 </a:t>
            </a:r>
            <a:r>
              <a:rPr lang="en-US" sz="1050" dirty="0">
                <a:solidFill>
                  <a:srgbClr val="212121"/>
                </a:solidFill>
                <a:latin typeface="Source Sans Pro" charset="0"/>
              </a:rPr>
              <a:t>Jun 19;Review. </a:t>
            </a:r>
            <a:endParaRPr lang="en-US" sz="1050" dirty="0"/>
          </a:p>
        </p:txBody>
      </p:sp>
      <p:sp>
        <p:nvSpPr>
          <p:cNvPr id="10" name="Rectangle 9"/>
          <p:cNvSpPr/>
          <p:nvPr/>
        </p:nvSpPr>
        <p:spPr>
          <a:xfrm>
            <a:off x="1362822" y="1774832"/>
            <a:ext cx="9515511" cy="246221"/>
          </a:xfrm>
          <a:prstGeom prst="rect">
            <a:avLst/>
          </a:prstGeom>
          <a:noFill/>
        </p:spPr>
        <p:txBody>
          <a:bodyPr wrap="square" lIns="0" tIns="0" rIns="0" bIns="0">
            <a:spAutoFit/>
          </a:bodyPr>
          <a:lstStyle/>
          <a:p>
            <a:pPr algn="ctr"/>
            <a:r>
              <a:rPr lang="en-US" sz="1600" dirty="0" err="1">
                <a:latin typeface=""/>
              </a:rPr>
              <a:t>Resultados</a:t>
            </a:r>
            <a:r>
              <a:rPr lang="en-US" sz="1600" dirty="0">
                <a:latin typeface=""/>
              </a:rPr>
              <a:t> de </a:t>
            </a:r>
            <a:r>
              <a:rPr lang="en-US" sz="1600" dirty="0" err="1">
                <a:latin typeface=""/>
              </a:rPr>
              <a:t>estudios</a:t>
            </a:r>
            <a:r>
              <a:rPr lang="en-US" sz="1600" dirty="0">
                <a:latin typeface=""/>
              </a:rPr>
              <a:t> de </a:t>
            </a:r>
            <a:r>
              <a:rPr lang="en-US" sz="1600" dirty="0" err="1">
                <a:latin typeface=""/>
              </a:rPr>
              <a:t>Tamizaje</a:t>
            </a:r>
            <a:r>
              <a:rPr lang="en-US" sz="1600" dirty="0">
                <a:latin typeface=""/>
              </a:rPr>
              <a:t> de CPCNP en UK</a:t>
            </a:r>
            <a:endParaRPr lang="en-US" sz="1600" b="1" dirty="0"/>
          </a:p>
        </p:txBody>
      </p:sp>
      <p:sp>
        <p:nvSpPr>
          <p:cNvPr id="11" name="Rectangle 10"/>
          <p:cNvSpPr/>
          <p:nvPr/>
        </p:nvSpPr>
        <p:spPr>
          <a:xfrm>
            <a:off x="1125851" y="313410"/>
            <a:ext cx="10505294" cy="861774"/>
          </a:xfrm>
          <a:prstGeom prst="rect">
            <a:avLst/>
          </a:prstGeom>
          <a:noFill/>
        </p:spPr>
        <p:txBody>
          <a:bodyPr wrap="square" lIns="0" tIns="0" rIns="0" bIns="0">
            <a:spAutoFit/>
          </a:bodyPr>
          <a:lstStyle/>
          <a:p>
            <a:pPr algn="ctr"/>
            <a:r>
              <a:rPr lang="en-US" sz="2800" b="1" dirty="0" err="1"/>
              <a:t>Prevenci</a:t>
            </a:r>
            <a:r>
              <a:rPr lang="es-ES" sz="2800" b="1" dirty="0"/>
              <a:t>ón y detección temprana de Cáncer de Pulmón de Células No pequeñas (CPCNP)</a:t>
            </a:r>
            <a:r>
              <a:rPr lang="en-US" sz="2800" b="1" dirty="0"/>
              <a:t>:</a:t>
            </a:r>
          </a:p>
        </p:txBody>
      </p:sp>
      <p:sp>
        <p:nvSpPr>
          <p:cNvPr id="12" name="TextBox 11"/>
          <p:cNvSpPr txBox="1"/>
          <p:nvPr/>
        </p:nvSpPr>
        <p:spPr>
          <a:xfrm>
            <a:off x="9774463" y="3240360"/>
            <a:ext cx="2207740" cy="830997"/>
          </a:xfrm>
          <a:prstGeom prst="rect">
            <a:avLst/>
          </a:prstGeom>
          <a:noFill/>
        </p:spPr>
        <p:txBody>
          <a:bodyPr wrap="square" rtlCol="0">
            <a:spAutoFit/>
          </a:bodyPr>
          <a:lstStyle/>
          <a:p>
            <a:pPr algn="ctr"/>
            <a:r>
              <a:rPr lang="en-US" sz="1200" b="1" dirty="0"/>
              <a:t>* Los pacientes con CPCNP </a:t>
            </a:r>
            <a:r>
              <a:rPr lang="en-US" sz="1200" b="1" dirty="0" err="1"/>
              <a:t>Estadio</a:t>
            </a:r>
            <a:r>
              <a:rPr lang="en-US" sz="1200" b="1" dirty="0"/>
              <a:t> I y II </a:t>
            </a:r>
            <a:r>
              <a:rPr lang="en-US" sz="1200" b="1" dirty="0" err="1"/>
              <a:t>poseen</a:t>
            </a:r>
            <a:r>
              <a:rPr lang="en-US" sz="1200" b="1" dirty="0"/>
              <a:t>  </a:t>
            </a:r>
            <a:r>
              <a:rPr lang="en-US" sz="1200" b="1" dirty="0" err="1"/>
              <a:t>una</a:t>
            </a:r>
            <a:r>
              <a:rPr lang="en-US" sz="1200" b="1" dirty="0"/>
              <a:t> </a:t>
            </a:r>
            <a:r>
              <a:rPr lang="en-US" sz="1200" b="1" dirty="0" err="1"/>
              <a:t>sobrevida</a:t>
            </a:r>
            <a:r>
              <a:rPr lang="en-US" sz="1200" b="1" dirty="0"/>
              <a:t> </a:t>
            </a:r>
            <a:r>
              <a:rPr lang="en-US" sz="1200" b="1" dirty="0" err="1"/>
              <a:t>aproximada</a:t>
            </a:r>
            <a:r>
              <a:rPr lang="en-US" sz="1200" b="1" dirty="0"/>
              <a:t> de 60% a 5 </a:t>
            </a:r>
            <a:r>
              <a:rPr lang="en-US" sz="1200" b="1" dirty="0" err="1"/>
              <a:t>años</a:t>
            </a:r>
            <a:r>
              <a:rPr lang="en-US" sz="1200" b="1" dirty="0"/>
              <a:t>. </a:t>
            </a:r>
          </a:p>
        </p:txBody>
      </p:sp>
      <p:sp>
        <p:nvSpPr>
          <p:cNvPr id="17" name="Rectangle 16"/>
          <p:cNvSpPr/>
          <p:nvPr/>
        </p:nvSpPr>
        <p:spPr>
          <a:xfrm>
            <a:off x="2022936" y="5701173"/>
            <a:ext cx="5907386" cy="246221"/>
          </a:xfrm>
          <a:prstGeom prst="rect">
            <a:avLst/>
          </a:prstGeom>
        </p:spPr>
        <p:txBody>
          <a:bodyPr wrap="none">
            <a:spAutoFit/>
          </a:bodyPr>
          <a:lstStyle/>
          <a:p>
            <a:r>
              <a:rPr lang="en-US" sz="1000" b="1" dirty="0">
                <a:latin typeface=""/>
              </a:rPr>
              <a:t>LDCT: low-dose computed tomography, LHC: lung health checks, SES: Socioeconomic status.</a:t>
            </a:r>
            <a:endParaRPr lang="en-US" sz="1000" b="1" dirty="0"/>
          </a:p>
        </p:txBody>
      </p:sp>
      <p:sp>
        <p:nvSpPr>
          <p:cNvPr id="18" name="Rounded Rectangle 17"/>
          <p:cNvSpPr/>
          <p:nvPr/>
        </p:nvSpPr>
        <p:spPr>
          <a:xfrm>
            <a:off x="8372104" y="3467594"/>
            <a:ext cx="866899" cy="1882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8372104" y="4213447"/>
            <a:ext cx="866899" cy="1882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372104" y="5189516"/>
            <a:ext cx="866899" cy="22836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13</a:t>
            </a:r>
            <a:endParaRPr lang="en-US" dirty="0">
              <a:solidFill>
                <a:prstClr val="black">
                  <a:tint val="75000"/>
                </a:prstClr>
              </a:solidFill>
              <a:latin typeface="Calibri"/>
            </a:endParaRPr>
          </a:p>
        </p:txBody>
      </p:sp>
    </p:spTree>
    <p:extLst>
      <p:ext uri="{BB962C8B-B14F-4D97-AF65-F5344CB8AC3E}">
        <p14:creationId xmlns:p14="http://schemas.microsoft.com/office/powerpoint/2010/main" val="18025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46069" y="1900453"/>
            <a:ext cx="9515511" cy="307777"/>
          </a:xfrm>
          <a:prstGeom prst="rect">
            <a:avLst/>
          </a:prstGeom>
          <a:noFill/>
        </p:spPr>
        <p:txBody>
          <a:bodyPr wrap="square" lIns="0" tIns="0" rIns="0" bIns="0">
            <a:spAutoFit/>
          </a:bodyPr>
          <a:lstStyle/>
          <a:p>
            <a:pPr algn="ctr"/>
            <a:r>
              <a:rPr lang="en-US" sz="2000" b="1" dirty="0" err="1"/>
              <a:t>Objetivo</a:t>
            </a:r>
            <a:r>
              <a:rPr lang="en-US" sz="2000" b="1" dirty="0"/>
              <a:t> General:</a:t>
            </a:r>
          </a:p>
        </p:txBody>
      </p:sp>
      <p:sp>
        <p:nvSpPr>
          <p:cNvPr id="11" name="Rectangle 10"/>
          <p:cNvSpPr/>
          <p:nvPr/>
        </p:nvSpPr>
        <p:spPr>
          <a:xfrm>
            <a:off x="537626" y="446247"/>
            <a:ext cx="10905648" cy="738664"/>
          </a:xfrm>
          <a:prstGeom prst="rect">
            <a:avLst/>
          </a:prstGeom>
          <a:noFill/>
        </p:spPr>
        <p:txBody>
          <a:bodyPr wrap="square" lIns="0" tIns="0" rIns="0" bIns="0">
            <a:spAutoFit/>
          </a:bodyPr>
          <a:lstStyle/>
          <a:p>
            <a:pPr algn="ctr"/>
            <a:r>
              <a:rPr lang="en-US" sz="2400" b="1" dirty="0" err="1"/>
              <a:t>Unidad</a:t>
            </a:r>
            <a:r>
              <a:rPr lang="en-US" sz="2400" b="1" dirty="0"/>
              <a:t> de </a:t>
            </a:r>
            <a:r>
              <a:rPr lang="en-US" sz="2400" b="1" dirty="0" err="1"/>
              <a:t>Detección</a:t>
            </a:r>
            <a:r>
              <a:rPr lang="en-US" sz="2400" b="1" dirty="0"/>
              <a:t> </a:t>
            </a:r>
            <a:r>
              <a:rPr lang="en-US" sz="2400" b="1" dirty="0" err="1"/>
              <a:t>Temprana</a:t>
            </a:r>
            <a:r>
              <a:rPr lang="en-US" sz="2400" b="1" dirty="0"/>
              <a:t> de </a:t>
            </a:r>
            <a:r>
              <a:rPr lang="en-US" sz="2400" b="1" dirty="0" err="1"/>
              <a:t>Cáncer</a:t>
            </a:r>
            <a:r>
              <a:rPr lang="en-US" sz="2400" b="1" dirty="0"/>
              <a:t> </a:t>
            </a:r>
            <a:r>
              <a:rPr lang="en-US" sz="2400" b="1" dirty="0" err="1"/>
              <a:t>Pulmonar</a:t>
            </a:r>
            <a:r>
              <a:rPr lang="en-US" sz="2400" b="1" dirty="0"/>
              <a:t> con </a:t>
            </a:r>
            <a:r>
              <a:rPr lang="en-US" sz="2400" b="1" dirty="0" err="1"/>
              <a:t>Tomografía</a:t>
            </a:r>
            <a:r>
              <a:rPr lang="en-US" sz="2400" b="1" dirty="0"/>
              <a:t> </a:t>
            </a:r>
            <a:r>
              <a:rPr lang="en-US" sz="2400" b="1" dirty="0" err="1"/>
              <a:t>Helicoidal</a:t>
            </a:r>
            <a:r>
              <a:rPr lang="en-US" sz="2400" b="1" dirty="0"/>
              <a:t> de Baja </a:t>
            </a:r>
            <a:r>
              <a:rPr lang="en-US" sz="2400" b="1" dirty="0" err="1"/>
              <a:t>Dosis</a:t>
            </a:r>
            <a:r>
              <a:rPr lang="en-US" sz="2400" b="1" dirty="0"/>
              <a:t> en </a:t>
            </a:r>
            <a:r>
              <a:rPr lang="en-US" sz="2400" b="1" dirty="0" err="1"/>
              <a:t>individuos</a:t>
            </a:r>
            <a:r>
              <a:rPr lang="en-US" sz="2400" b="1" dirty="0"/>
              <a:t> con </a:t>
            </a:r>
            <a:r>
              <a:rPr lang="en-US" sz="2400" b="1" dirty="0" err="1"/>
              <a:t>riesgo</a:t>
            </a:r>
            <a:r>
              <a:rPr lang="en-US" sz="2400" b="1" dirty="0"/>
              <a:t> </a:t>
            </a:r>
            <a:r>
              <a:rPr lang="en-US" sz="2400" b="1" dirty="0" err="1"/>
              <a:t>elevado</a:t>
            </a:r>
            <a:r>
              <a:rPr lang="en-US" sz="2400" b="1" dirty="0"/>
              <a:t> </a:t>
            </a:r>
          </a:p>
        </p:txBody>
      </p:sp>
      <p:sp>
        <p:nvSpPr>
          <p:cNvPr id="12" name="Rectangle 11"/>
          <p:cNvSpPr/>
          <p:nvPr/>
        </p:nvSpPr>
        <p:spPr>
          <a:xfrm>
            <a:off x="733932" y="2646773"/>
            <a:ext cx="9515511" cy="553998"/>
          </a:xfrm>
          <a:prstGeom prst="rect">
            <a:avLst/>
          </a:prstGeom>
          <a:noFill/>
        </p:spPr>
        <p:txBody>
          <a:bodyPr wrap="square" lIns="0" tIns="0" rIns="0" bIns="0">
            <a:spAutoFit/>
          </a:bodyPr>
          <a:lstStyle/>
          <a:p>
            <a:r>
              <a:rPr lang="en-US" dirty="0" err="1"/>
              <a:t>Detectar</a:t>
            </a:r>
            <a:r>
              <a:rPr lang="en-US" dirty="0"/>
              <a:t> de forma </a:t>
            </a:r>
            <a:r>
              <a:rPr lang="en-US" dirty="0" err="1"/>
              <a:t>oportuna</a:t>
            </a:r>
            <a:r>
              <a:rPr lang="en-US" dirty="0"/>
              <a:t> el c</a:t>
            </a:r>
            <a:r>
              <a:rPr lang="es-ES" dirty="0" err="1"/>
              <a:t>áncer</a:t>
            </a:r>
            <a:r>
              <a:rPr lang="es-ES" dirty="0"/>
              <a:t> de pulmón en pacientes con riesgo alto para su desarrollo mediante el uso de tomografía helicoidal de baja dosis </a:t>
            </a:r>
            <a:endParaRPr lang="en-US" dirty="0"/>
          </a:p>
        </p:txBody>
      </p:sp>
      <p:sp>
        <p:nvSpPr>
          <p:cNvPr id="14" name="Rectangle 13"/>
          <p:cNvSpPr/>
          <p:nvPr/>
        </p:nvSpPr>
        <p:spPr>
          <a:xfrm>
            <a:off x="-2825777" y="3670092"/>
            <a:ext cx="9515511" cy="307777"/>
          </a:xfrm>
          <a:prstGeom prst="rect">
            <a:avLst/>
          </a:prstGeom>
          <a:noFill/>
        </p:spPr>
        <p:txBody>
          <a:bodyPr wrap="square" lIns="0" tIns="0" rIns="0" bIns="0">
            <a:spAutoFit/>
          </a:bodyPr>
          <a:lstStyle/>
          <a:p>
            <a:pPr algn="ctr"/>
            <a:r>
              <a:rPr lang="en-US" sz="2000" b="1" dirty="0" err="1"/>
              <a:t>Objetivos</a:t>
            </a:r>
            <a:r>
              <a:rPr lang="en-US" sz="2000" b="1" dirty="0"/>
              <a:t> </a:t>
            </a:r>
            <a:r>
              <a:rPr lang="en-US" sz="2000" b="1" dirty="0" err="1"/>
              <a:t>espec</a:t>
            </a:r>
            <a:r>
              <a:rPr lang="es-ES" sz="2000" b="1" dirty="0" err="1"/>
              <a:t>íficos</a:t>
            </a:r>
            <a:r>
              <a:rPr lang="en-US" sz="2000" b="1" dirty="0"/>
              <a:t>:</a:t>
            </a:r>
          </a:p>
        </p:txBody>
      </p:sp>
      <p:sp>
        <p:nvSpPr>
          <p:cNvPr id="15" name="Rectangle 14"/>
          <p:cNvSpPr/>
          <p:nvPr/>
        </p:nvSpPr>
        <p:spPr>
          <a:xfrm>
            <a:off x="852685" y="4447190"/>
            <a:ext cx="9515511" cy="1661993"/>
          </a:xfrm>
          <a:prstGeom prst="rect">
            <a:avLst/>
          </a:prstGeom>
          <a:noFill/>
        </p:spPr>
        <p:txBody>
          <a:bodyPr wrap="square" lIns="0" tIns="0" rIns="0" bIns="0">
            <a:spAutoFit/>
          </a:bodyPr>
          <a:lstStyle/>
          <a:p>
            <a:pPr marL="342900" indent="-342900">
              <a:buAutoNum type="alphaLcParenR"/>
            </a:pPr>
            <a:r>
              <a:rPr lang="en-US" dirty="0" err="1"/>
              <a:t>Promover</a:t>
            </a:r>
            <a:r>
              <a:rPr lang="en-US" dirty="0"/>
              <a:t> la </a:t>
            </a:r>
            <a:r>
              <a:rPr lang="en-US" dirty="0" err="1"/>
              <a:t>implementación</a:t>
            </a:r>
            <a:r>
              <a:rPr lang="en-US" dirty="0"/>
              <a:t> de </a:t>
            </a:r>
            <a:r>
              <a:rPr lang="en-US" dirty="0" err="1"/>
              <a:t>programas</a:t>
            </a:r>
            <a:r>
              <a:rPr lang="en-US" dirty="0"/>
              <a:t> de </a:t>
            </a:r>
            <a:r>
              <a:rPr lang="en-US" dirty="0" err="1"/>
              <a:t>detección</a:t>
            </a:r>
            <a:r>
              <a:rPr lang="en-US" dirty="0"/>
              <a:t> </a:t>
            </a:r>
            <a:r>
              <a:rPr lang="en-US" dirty="0" err="1"/>
              <a:t>oportuna</a:t>
            </a:r>
            <a:r>
              <a:rPr lang="en-US" dirty="0"/>
              <a:t> en México con THBD </a:t>
            </a:r>
            <a:r>
              <a:rPr lang="en-US" dirty="0" err="1"/>
              <a:t>que</a:t>
            </a:r>
            <a:r>
              <a:rPr lang="en-US" dirty="0"/>
              <a:t> </a:t>
            </a:r>
            <a:r>
              <a:rPr lang="en-US" dirty="0" err="1"/>
              <a:t>sean</a:t>
            </a:r>
            <a:r>
              <a:rPr lang="en-US" dirty="0"/>
              <a:t> </a:t>
            </a:r>
            <a:r>
              <a:rPr lang="en-US" dirty="0" err="1"/>
              <a:t>seguros</a:t>
            </a:r>
            <a:r>
              <a:rPr lang="en-US" dirty="0"/>
              <a:t>, </a:t>
            </a:r>
            <a:r>
              <a:rPr lang="en-US" dirty="0" err="1"/>
              <a:t>efectivos</a:t>
            </a:r>
            <a:r>
              <a:rPr lang="en-US" dirty="0"/>
              <a:t> y </a:t>
            </a:r>
            <a:r>
              <a:rPr lang="en-US" dirty="0" err="1"/>
              <a:t>sustentables</a:t>
            </a:r>
            <a:r>
              <a:rPr lang="en-US" dirty="0"/>
              <a:t>.</a:t>
            </a:r>
          </a:p>
          <a:p>
            <a:pPr marL="342900" indent="-342900">
              <a:buAutoNum type="alphaLcParenR"/>
            </a:pPr>
            <a:r>
              <a:rPr lang="en-US" dirty="0"/>
              <a:t> </a:t>
            </a:r>
            <a:r>
              <a:rPr lang="en-US" dirty="0" err="1"/>
              <a:t>Asegurar</a:t>
            </a:r>
            <a:r>
              <a:rPr lang="en-US" dirty="0"/>
              <a:t> </a:t>
            </a:r>
            <a:r>
              <a:rPr lang="en-US" dirty="0" err="1"/>
              <a:t>que</a:t>
            </a:r>
            <a:r>
              <a:rPr lang="en-US" dirty="0"/>
              <a:t> los </a:t>
            </a:r>
            <a:r>
              <a:rPr lang="en-US" dirty="0" err="1"/>
              <a:t>beneficios</a:t>
            </a:r>
            <a:r>
              <a:rPr lang="en-US" dirty="0"/>
              <a:t> de la </a:t>
            </a:r>
            <a:r>
              <a:rPr lang="en-US" dirty="0" err="1"/>
              <a:t>detecci</a:t>
            </a:r>
            <a:r>
              <a:rPr lang="es-ES" dirty="0"/>
              <a:t>ón superan a los daños en cuestión de recursos humanos, economía y temporal. </a:t>
            </a:r>
            <a:endParaRPr lang="en-US" dirty="0"/>
          </a:p>
          <a:p>
            <a:pPr marL="342900" indent="-342900">
              <a:buAutoNum type="alphaLcParenR"/>
            </a:pPr>
            <a:r>
              <a:rPr lang="en-US" dirty="0" err="1"/>
              <a:t>Estimar</a:t>
            </a:r>
            <a:r>
              <a:rPr lang="en-US" dirty="0"/>
              <a:t> la </a:t>
            </a:r>
            <a:r>
              <a:rPr lang="en-US" dirty="0" err="1"/>
              <a:t>incidencia</a:t>
            </a:r>
            <a:r>
              <a:rPr lang="en-US" dirty="0"/>
              <a:t> a 1 y 2 </a:t>
            </a:r>
            <a:r>
              <a:rPr lang="en-US" dirty="0" err="1"/>
              <a:t>años</a:t>
            </a:r>
            <a:r>
              <a:rPr lang="en-US" dirty="0"/>
              <a:t> en c</a:t>
            </a:r>
            <a:r>
              <a:rPr lang="es-ES" dirty="0" err="1"/>
              <a:t>áncer</a:t>
            </a:r>
            <a:r>
              <a:rPr lang="es-ES" dirty="0"/>
              <a:t> de pulmón en población mexicana de acuerdo a características demográficas.</a:t>
            </a:r>
            <a:endParaRPr lang="en-US" dirty="0"/>
          </a:p>
        </p:txBody>
      </p:sp>
      <p:sp>
        <p:nvSpPr>
          <p:cNvPr id="7"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14</a:t>
            </a:r>
            <a:endParaRPr lang="en-US" dirty="0">
              <a:solidFill>
                <a:prstClr val="black">
                  <a:tint val="75000"/>
                </a:prstClr>
              </a:solidFill>
              <a:latin typeface="Calibri"/>
            </a:endParaRPr>
          </a:p>
        </p:txBody>
      </p:sp>
    </p:spTree>
    <p:extLst>
      <p:ext uri="{BB962C8B-B14F-4D97-AF65-F5344CB8AC3E}">
        <p14:creationId xmlns:p14="http://schemas.microsoft.com/office/powerpoint/2010/main" val="1754587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46018" y="781028"/>
            <a:ext cx="9515511" cy="430887"/>
          </a:xfrm>
          <a:prstGeom prst="rect">
            <a:avLst/>
          </a:prstGeom>
          <a:noFill/>
        </p:spPr>
        <p:txBody>
          <a:bodyPr wrap="square" lIns="0" tIns="0" rIns="0" bIns="0">
            <a:spAutoFit/>
          </a:bodyPr>
          <a:lstStyle/>
          <a:p>
            <a:pPr algn="ctr"/>
            <a:r>
              <a:rPr lang="en-US" sz="2800" b="1" dirty="0" err="1"/>
              <a:t>Beneficios</a:t>
            </a:r>
            <a:r>
              <a:rPr lang="en-US" sz="2800" b="1" dirty="0"/>
              <a:t> de la </a:t>
            </a:r>
            <a:r>
              <a:rPr lang="en-US" sz="2800" b="1" dirty="0" err="1"/>
              <a:t>detecci</a:t>
            </a:r>
            <a:r>
              <a:rPr lang="es-ES" sz="2800" b="1" dirty="0"/>
              <a:t>ón oportuna </a:t>
            </a:r>
            <a:endParaRPr lang="en-US" sz="2800" b="1" dirty="0"/>
          </a:p>
        </p:txBody>
      </p:sp>
      <p:sp>
        <p:nvSpPr>
          <p:cNvPr id="12" name="Rectangle 11"/>
          <p:cNvSpPr/>
          <p:nvPr/>
        </p:nvSpPr>
        <p:spPr>
          <a:xfrm>
            <a:off x="1026312" y="2475758"/>
            <a:ext cx="9515511" cy="2492990"/>
          </a:xfrm>
          <a:prstGeom prst="rect">
            <a:avLst/>
          </a:prstGeom>
          <a:noFill/>
        </p:spPr>
        <p:txBody>
          <a:bodyPr wrap="square" lIns="0" tIns="0" rIns="0" bIns="0">
            <a:spAutoFit/>
          </a:bodyPr>
          <a:lstStyle/>
          <a:p>
            <a:pPr marL="285750" lvl="0" indent="-285750">
              <a:buFont typeface="Arial" charset="0"/>
              <a:buChar char="•"/>
            </a:pPr>
            <a:r>
              <a:rPr lang="en-US" dirty="0" err="1"/>
              <a:t>Detección</a:t>
            </a:r>
            <a:r>
              <a:rPr lang="en-US" dirty="0"/>
              <a:t> </a:t>
            </a:r>
            <a:r>
              <a:rPr lang="en-US" dirty="0" err="1"/>
              <a:t>temprana</a:t>
            </a:r>
            <a:r>
              <a:rPr lang="en-US" dirty="0"/>
              <a:t> del </a:t>
            </a:r>
            <a:r>
              <a:rPr lang="en-US" dirty="0" err="1"/>
              <a:t>cáncer</a:t>
            </a:r>
            <a:r>
              <a:rPr lang="en-US" dirty="0"/>
              <a:t> de </a:t>
            </a:r>
            <a:r>
              <a:rPr lang="en-US" dirty="0" err="1"/>
              <a:t>pulmón</a:t>
            </a:r>
            <a:r>
              <a:rPr lang="en-US" dirty="0"/>
              <a:t>: los </a:t>
            </a:r>
            <a:r>
              <a:rPr lang="en-US" dirty="0" err="1"/>
              <a:t>tratamientos</a:t>
            </a:r>
            <a:r>
              <a:rPr lang="en-US" dirty="0"/>
              <a:t> son mas </a:t>
            </a:r>
            <a:r>
              <a:rPr lang="en-US" dirty="0" err="1"/>
              <a:t>efectivos</a:t>
            </a:r>
            <a:r>
              <a:rPr lang="en-US" dirty="0"/>
              <a:t> en </a:t>
            </a:r>
            <a:r>
              <a:rPr lang="en-US" dirty="0" err="1"/>
              <a:t>estadios</a:t>
            </a:r>
            <a:r>
              <a:rPr lang="en-US" dirty="0"/>
              <a:t> </a:t>
            </a:r>
            <a:r>
              <a:rPr lang="en-US" dirty="0" err="1"/>
              <a:t>tempranos</a:t>
            </a:r>
            <a:r>
              <a:rPr lang="en-US" dirty="0"/>
              <a:t> de la </a:t>
            </a:r>
            <a:r>
              <a:rPr lang="en-US" dirty="0" err="1"/>
              <a:t>enfermedad</a:t>
            </a:r>
            <a:r>
              <a:rPr lang="en-US" dirty="0"/>
              <a:t>, lo </a:t>
            </a:r>
            <a:r>
              <a:rPr lang="en-US" dirty="0" err="1"/>
              <a:t>que</a:t>
            </a:r>
            <a:r>
              <a:rPr lang="en-US" dirty="0"/>
              <a:t> </a:t>
            </a:r>
            <a:r>
              <a:rPr lang="en-US" dirty="0" err="1"/>
              <a:t>impacta</a:t>
            </a:r>
            <a:r>
              <a:rPr lang="en-US" dirty="0"/>
              <a:t> en la </a:t>
            </a:r>
            <a:r>
              <a:rPr lang="en-US" dirty="0" err="1"/>
              <a:t>sobrevida</a:t>
            </a:r>
            <a:r>
              <a:rPr lang="en-US" dirty="0"/>
              <a:t>.</a:t>
            </a:r>
          </a:p>
          <a:p>
            <a:pPr lvl="0"/>
            <a:endParaRPr lang="en-US" dirty="0"/>
          </a:p>
          <a:p>
            <a:pPr marL="285750" lvl="0" indent="-285750">
              <a:buFont typeface="Arial" charset="0"/>
              <a:buChar char="•"/>
            </a:pPr>
            <a:r>
              <a:rPr lang="en-US" dirty="0" err="1"/>
              <a:t>Reducción</a:t>
            </a:r>
            <a:r>
              <a:rPr lang="en-US" dirty="0"/>
              <a:t> en la </a:t>
            </a:r>
            <a:r>
              <a:rPr lang="en-US" dirty="0" err="1"/>
              <a:t>mortalidad</a:t>
            </a:r>
            <a:r>
              <a:rPr lang="en-US" dirty="0"/>
              <a:t> </a:t>
            </a:r>
            <a:r>
              <a:rPr lang="en-US" dirty="0" err="1"/>
              <a:t>por</a:t>
            </a:r>
            <a:r>
              <a:rPr lang="en-US" dirty="0"/>
              <a:t> </a:t>
            </a:r>
            <a:r>
              <a:rPr lang="en-US" dirty="0" err="1"/>
              <a:t>cáncer</a:t>
            </a:r>
            <a:r>
              <a:rPr lang="en-US" dirty="0"/>
              <a:t> de </a:t>
            </a:r>
            <a:r>
              <a:rPr lang="en-US" dirty="0" err="1"/>
              <a:t>pulmón</a:t>
            </a:r>
            <a:r>
              <a:rPr lang="en-US" dirty="0"/>
              <a:t>. (NLST 16% en pacientes con </a:t>
            </a:r>
            <a:r>
              <a:rPr lang="en-US" dirty="0" err="1"/>
              <a:t>antecedente</a:t>
            </a:r>
            <a:r>
              <a:rPr lang="en-US" dirty="0"/>
              <a:t> de </a:t>
            </a:r>
            <a:r>
              <a:rPr lang="en-US" dirty="0" err="1"/>
              <a:t>tabaquismo</a:t>
            </a:r>
            <a:r>
              <a:rPr lang="en-US" dirty="0"/>
              <a:t> </a:t>
            </a:r>
            <a:r>
              <a:rPr lang="en-US" dirty="0" err="1"/>
              <a:t>intenso</a:t>
            </a:r>
            <a:r>
              <a:rPr lang="en-US" dirty="0"/>
              <a:t>.</a:t>
            </a:r>
          </a:p>
          <a:p>
            <a:pPr lvl="0"/>
            <a:endParaRPr lang="en-US" dirty="0"/>
          </a:p>
          <a:p>
            <a:pPr marL="285750" lvl="0" indent="-285750">
              <a:buFont typeface="Arial" charset="0"/>
              <a:buChar char="•"/>
            </a:pPr>
            <a:r>
              <a:rPr lang="en-US" dirty="0" err="1"/>
              <a:t>Incrementa</a:t>
            </a:r>
            <a:r>
              <a:rPr lang="en-US" dirty="0"/>
              <a:t> </a:t>
            </a:r>
            <a:r>
              <a:rPr lang="en-US" dirty="0" err="1"/>
              <a:t>las</a:t>
            </a:r>
            <a:r>
              <a:rPr lang="en-US" dirty="0"/>
              <a:t> </a:t>
            </a:r>
            <a:r>
              <a:rPr lang="en-US" dirty="0" err="1"/>
              <a:t>oportunidades</a:t>
            </a:r>
            <a:r>
              <a:rPr lang="en-US" dirty="0"/>
              <a:t> de </a:t>
            </a:r>
            <a:r>
              <a:rPr lang="en-US" dirty="0" err="1"/>
              <a:t>cesación</a:t>
            </a:r>
            <a:r>
              <a:rPr lang="en-US" dirty="0"/>
              <a:t> del </a:t>
            </a:r>
            <a:r>
              <a:rPr lang="en-US" dirty="0" err="1"/>
              <a:t>tabaco</a:t>
            </a:r>
            <a:r>
              <a:rPr lang="en-US" dirty="0"/>
              <a:t>: El </a:t>
            </a:r>
            <a:r>
              <a:rPr lang="en-US" dirty="0" err="1"/>
              <a:t>programa</a:t>
            </a:r>
            <a:r>
              <a:rPr lang="en-US" dirty="0"/>
              <a:t> </a:t>
            </a:r>
            <a:r>
              <a:rPr lang="en-US" dirty="0" err="1"/>
              <a:t>incluye</a:t>
            </a:r>
            <a:r>
              <a:rPr lang="en-US" dirty="0"/>
              <a:t> un </a:t>
            </a:r>
            <a:r>
              <a:rPr lang="en-US" dirty="0" err="1"/>
              <a:t>programa</a:t>
            </a:r>
            <a:r>
              <a:rPr lang="en-US" dirty="0"/>
              <a:t> y </a:t>
            </a:r>
            <a:r>
              <a:rPr lang="en-US" dirty="0" err="1"/>
              <a:t>atención</a:t>
            </a:r>
            <a:r>
              <a:rPr lang="en-US" dirty="0"/>
              <a:t> en la </a:t>
            </a:r>
            <a:r>
              <a:rPr lang="en-US" dirty="0" err="1"/>
              <a:t>Unidad</a:t>
            </a:r>
            <a:r>
              <a:rPr lang="en-US" dirty="0"/>
              <a:t> </a:t>
            </a:r>
            <a:r>
              <a:rPr lang="en-US" dirty="0" err="1"/>
              <a:t>especializada</a:t>
            </a:r>
            <a:r>
              <a:rPr lang="en-US" dirty="0"/>
              <a:t> de </a:t>
            </a:r>
            <a:r>
              <a:rPr lang="en-US" dirty="0" err="1"/>
              <a:t>tabaquismo</a:t>
            </a:r>
            <a:r>
              <a:rPr lang="en-US" dirty="0"/>
              <a:t> INCan para </a:t>
            </a:r>
            <a:r>
              <a:rPr lang="en-US" dirty="0" err="1"/>
              <a:t>cesación</a:t>
            </a:r>
            <a:r>
              <a:rPr lang="en-US" dirty="0"/>
              <a:t> del </a:t>
            </a:r>
            <a:r>
              <a:rPr lang="en-US" dirty="0" err="1"/>
              <a:t>tabaco</a:t>
            </a:r>
            <a:r>
              <a:rPr lang="en-US" dirty="0"/>
              <a:t>.</a:t>
            </a:r>
          </a:p>
          <a:p>
            <a:endParaRPr lang="en-US" dirty="0"/>
          </a:p>
        </p:txBody>
      </p:sp>
      <p:sp>
        <p:nvSpPr>
          <p:cNvPr id="4"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15</a:t>
            </a:r>
            <a:endParaRPr lang="en-US" dirty="0">
              <a:solidFill>
                <a:prstClr val="black">
                  <a:tint val="75000"/>
                </a:prstClr>
              </a:solidFill>
              <a:latin typeface="Calibri"/>
            </a:endParaRPr>
          </a:p>
        </p:txBody>
      </p:sp>
    </p:spTree>
    <p:extLst>
      <p:ext uri="{BB962C8B-B14F-4D97-AF65-F5344CB8AC3E}">
        <p14:creationId xmlns:p14="http://schemas.microsoft.com/office/powerpoint/2010/main" val="1507905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2.png"/>
          <p:cNvPicPr/>
          <p:nvPr/>
        </p:nvPicPr>
        <p:blipFill>
          <a:blip r:embed="rId2" cstate="print"/>
          <a:stretch>
            <a:fillRect/>
          </a:stretch>
        </p:blipFill>
        <p:spPr>
          <a:xfrm>
            <a:off x="508234" y="1134018"/>
            <a:ext cx="11680591" cy="4811403"/>
          </a:xfrm>
          <a:prstGeom prst="rect">
            <a:avLst/>
          </a:prstGeom>
        </p:spPr>
      </p:pic>
      <p:sp>
        <p:nvSpPr>
          <p:cNvPr id="9" name="Rectangle 8"/>
          <p:cNvSpPr/>
          <p:nvPr/>
        </p:nvSpPr>
        <p:spPr>
          <a:xfrm>
            <a:off x="553487" y="324952"/>
            <a:ext cx="10929952" cy="615553"/>
          </a:xfrm>
          <a:prstGeom prst="rect">
            <a:avLst/>
          </a:prstGeom>
          <a:noFill/>
        </p:spPr>
        <p:txBody>
          <a:bodyPr wrap="square" lIns="0" tIns="0" rIns="0" bIns="0">
            <a:spAutoFit/>
          </a:bodyPr>
          <a:lstStyle/>
          <a:p>
            <a:pPr algn="ctr"/>
            <a:r>
              <a:rPr lang="en-US" sz="2000" b="1"/>
              <a:t>TAMIZAJE DEL PACIENTE QUE ACUDE A LA UNIDAD FUNCIONAL DE ONCOLOGÍA TORÁCICA PARA DETECCIÓN OPORTUNA DE CP</a:t>
            </a:r>
            <a:endParaRPr lang="en-US" sz="2000"/>
          </a:p>
        </p:txBody>
      </p:sp>
      <p:sp>
        <p:nvSpPr>
          <p:cNvPr id="10" name="Rectangle 9"/>
          <p:cNvSpPr/>
          <p:nvPr/>
        </p:nvSpPr>
        <p:spPr>
          <a:xfrm>
            <a:off x="-2869199" y="5106774"/>
            <a:ext cx="9515511" cy="276999"/>
          </a:xfrm>
          <a:prstGeom prst="rect">
            <a:avLst/>
          </a:prstGeom>
          <a:noFill/>
        </p:spPr>
        <p:txBody>
          <a:bodyPr wrap="square" lIns="0" tIns="0" rIns="0" bIns="0">
            <a:spAutoFit/>
          </a:bodyPr>
          <a:lstStyle/>
          <a:p>
            <a:pPr algn="ctr"/>
            <a:r>
              <a:rPr lang="es-ES" b="1"/>
              <a:t>Instituciones </a:t>
            </a:r>
            <a:r>
              <a:rPr lang="es-ES" b="1" dirty="0"/>
              <a:t>participantes</a:t>
            </a:r>
            <a:endParaRPr lang="en-US" b="1" dirty="0"/>
          </a:p>
        </p:txBody>
      </p:sp>
      <p:sp>
        <p:nvSpPr>
          <p:cNvPr id="11" name="Rectangle 10"/>
          <p:cNvSpPr/>
          <p:nvPr/>
        </p:nvSpPr>
        <p:spPr>
          <a:xfrm>
            <a:off x="553487" y="5626103"/>
            <a:ext cx="6092825" cy="638636"/>
          </a:xfrm>
          <a:prstGeom prst="rect">
            <a:avLst/>
          </a:prstGeom>
        </p:spPr>
        <p:txBody>
          <a:bodyPr>
            <a:spAutoFit/>
          </a:bodyPr>
          <a:lstStyle/>
          <a:p>
            <a:pPr marL="342900" lvl="0" indent="-342900">
              <a:spcBef>
                <a:spcPts val="860"/>
              </a:spcBef>
              <a:spcAft>
                <a:spcPts val="0"/>
              </a:spcAft>
              <a:buSzPts val="1200"/>
              <a:buFont typeface="Trebuchet MS" charset="0"/>
              <a:buChar char="•"/>
              <a:tabLst>
                <a:tab pos="1428750" algn="l"/>
                <a:tab pos="1429385" algn="l"/>
              </a:tabLst>
            </a:pPr>
            <a:r>
              <a:rPr lang="en-US" sz="1100" dirty="0" err="1">
                <a:latin typeface="Trebuchet MS" charset="0"/>
                <a:ea typeface="Trebuchet MS" charset="0"/>
                <a:cs typeface="Trebuchet MS" charset="0"/>
              </a:rPr>
              <a:t>Instituto</a:t>
            </a:r>
            <a:r>
              <a:rPr lang="en-US" sz="1100" spc="-125" dirty="0">
                <a:latin typeface="Trebuchet MS" charset="0"/>
                <a:ea typeface="Trebuchet MS" charset="0"/>
                <a:cs typeface="Trebuchet MS" charset="0"/>
              </a:rPr>
              <a:t> </a:t>
            </a:r>
            <a:r>
              <a:rPr lang="en-US" sz="1100" dirty="0" err="1">
                <a:latin typeface="Trebuchet MS" charset="0"/>
                <a:ea typeface="Trebuchet MS" charset="0"/>
                <a:cs typeface="Trebuchet MS" charset="0"/>
              </a:rPr>
              <a:t>Nacional</a:t>
            </a:r>
            <a:r>
              <a:rPr lang="en-US" sz="1100" spc="-120" dirty="0">
                <a:latin typeface="Trebuchet MS" charset="0"/>
                <a:ea typeface="Trebuchet MS" charset="0"/>
                <a:cs typeface="Trebuchet MS" charset="0"/>
              </a:rPr>
              <a:t> </a:t>
            </a:r>
            <a:r>
              <a:rPr lang="en-US" sz="1100" dirty="0">
                <a:latin typeface="Trebuchet MS" charset="0"/>
                <a:ea typeface="Trebuchet MS" charset="0"/>
                <a:cs typeface="Trebuchet MS" charset="0"/>
              </a:rPr>
              <a:t>de</a:t>
            </a:r>
            <a:r>
              <a:rPr lang="en-US" sz="1100" spc="-115" dirty="0">
                <a:latin typeface="Trebuchet MS" charset="0"/>
                <a:ea typeface="Trebuchet MS" charset="0"/>
                <a:cs typeface="Trebuchet MS" charset="0"/>
              </a:rPr>
              <a:t> </a:t>
            </a:r>
            <a:r>
              <a:rPr lang="en-US" sz="1100" dirty="0" err="1">
                <a:latin typeface="Trebuchet MS" charset="0"/>
                <a:ea typeface="Trebuchet MS" charset="0"/>
                <a:cs typeface="Trebuchet MS" charset="0"/>
              </a:rPr>
              <a:t>Cancerología</a:t>
            </a:r>
            <a:r>
              <a:rPr lang="en-US" sz="1100" spc="-115" dirty="0">
                <a:latin typeface="Trebuchet MS" charset="0"/>
                <a:ea typeface="Trebuchet MS" charset="0"/>
                <a:cs typeface="Trebuchet MS" charset="0"/>
              </a:rPr>
              <a:t> </a:t>
            </a:r>
            <a:r>
              <a:rPr lang="en-US" sz="1100" dirty="0">
                <a:latin typeface="Trebuchet MS" charset="0"/>
                <a:ea typeface="Trebuchet MS" charset="0"/>
                <a:cs typeface="Trebuchet MS" charset="0"/>
              </a:rPr>
              <a:t>(INCan),</a:t>
            </a:r>
            <a:r>
              <a:rPr lang="en-US" sz="1100" spc="-100" dirty="0">
                <a:latin typeface="Trebuchet MS" charset="0"/>
                <a:ea typeface="Trebuchet MS" charset="0"/>
                <a:cs typeface="Trebuchet MS" charset="0"/>
              </a:rPr>
              <a:t> </a:t>
            </a:r>
            <a:r>
              <a:rPr lang="en-US" sz="1100" dirty="0">
                <a:latin typeface="Trebuchet MS" charset="0"/>
                <a:ea typeface="Trebuchet MS" charset="0"/>
                <a:cs typeface="Trebuchet MS" charset="0"/>
              </a:rPr>
              <a:t>México.</a:t>
            </a:r>
            <a:endParaRPr lang="en-US" sz="1050" dirty="0">
              <a:latin typeface="Trebuchet MS" charset="0"/>
              <a:ea typeface="Trebuchet MS" charset="0"/>
              <a:cs typeface="Trebuchet MS" charset="0"/>
            </a:endParaRPr>
          </a:p>
          <a:p>
            <a:pPr marL="342900" lvl="0" indent="-342900">
              <a:spcBef>
                <a:spcPts val="130"/>
              </a:spcBef>
              <a:spcAft>
                <a:spcPts val="0"/>
              </a:spcAft>
              <a:buSzPts val="1200"/>
              <a:buFont typeface="Trebuchet MS" charset="0"/>
              <a:buChar char="•"/>
              <a:tabLst>
                <a:tab pos="1428750" algn="l"/>
                <a:tab pos="1429385" algn="l"/>
              </a:tabLst>
            </a:pPr>
            <a:r>
              <a:rPr lang="en-US" sz="1100" dirty="0" err="1">
                <a:latin typeface="Trebuchet MS" charset="0"/>
                <a:ea typeface="Trebuchet MS" charset="0"/>
                <a:cs typeface="Trebuchet MS" charset="0"/>
              </a:rPr>
              <a:t>Instituto</a:t>
            </a:r>
            <a:r>
              <a:rPr lang="en-US" sz="1100" spc="-140" dirty="0">
                <a:latin typeface="Trebuchet MS" charset="0"/>
                <a:ea typeface="Trebuchet MS" charset="0"/>
                <a:cs typeface="Trebuchet MS" charset="0"/>
              </a:rPr>
              <a:t> </a:t>
            </a:r>
            <a:r>
              <a:rPr lang="en-US" sz="1100" dirty="0" err="1">
                <a:latin typeface="Trebuchet MS" charset="0"/>
                <a:ea typeface="Trebuchet MS" charset="0"/>
                <a:cs typeface="Trebuchet MS" charset="0"/>
              </a:rPr>
              <a:t>Nacional</a:t>
            </a:r>
            <a:r>
              <a:rPr lang="en-US" sz="1100" spc="-130" dirty="0">
                <a:latin typeface="Trebuchet MS" charset="0"/>
                <a:ea typeface="Trebuchet MS" charset="0"/>
                <a:cs typeface="Trebuchet MS" charset="0"/>
              </a:rPr>
              <a:t> </a:t>
            </a:r>
            <a:r>
              <a:rPr lang="en-US" sz="1100" dirty="0">
                <a:latin typeface="Trebuchet MS" charset="0"/>
                <a:ea typeface="Trebuchet MS" charset="0"/>
                <a:cs typeface="Trebuchet MS" charset="0"/>
              </a:rPr>
              <a:t>de</a:t>
            </a:r>
            <a:r>
              <a:rPr lang="en-US" sz="1100" spc="-130" dirty="0">
                <a:latin typeface="Trebuchet MS" charset="0"/>
                <a:ea typeface="Trebuchet MS" charset="0"/>
                <a:cs typeface="Trebuchet MS" charset="0"/>
              </a:rPr>
              <a:t> </a:t>
            </a:r>
            <a:r>
              <a:rPr lang="en-US" sz="1100" dirty="0" err="1">
                <a:latin typeface="Trebuchet MS" charset="0"/>
                <a:ea typeface="Trebuchet MS" charset="0"/>
                <a:cs typeface="Trebuchet MS" charset="0"/>
              </a:rPr>
              <a:t>Enfermedades</a:t>
            </a:r>
            <a:r>
              <a:rPr lang="en-US" sz="1100" spc="-110" dirty="0">
                <a:latin typeface="Trebuchet MS" charset="0"/>
                <a:ea typeface="Trebuchet MS" charset="0"/>
                <a:cs typeface="Trebuchet MS" charset="0"/>
              </a:rPr>
              <a:t> </a:t>
            </a:r>
            <a:r>
              <a:rPr lang="en-US" sz="1100" dirty="0" err="1">
                <a:latin typeface="Trebuchet MS" charset="0"/>
                <a:ea typeface="Trebuchet MS" charset="0"/>
                <a:cs typeface="Trebuchet MS" charset="0"/>
              </a:rPr>
              <a:t>Respiratorias</a:t>
            </a:r>
            <a:r>
              <a:rPr lang="en-US" sz="1100" spc="-120" dirty="0">
                <a:latin typeface="Trebuchet MS" charset="0"/>
                <a:ea typeface="Trebuchet MS" charset="0"/>
                <a:cs typeface="Trebuchet MS" charset="0"/>
              </a:rPr>
              <a:t> </a:t>
            </a:r>
            <a:r>
              <a:rPr lang="en-US" sz="1100" dirty="0">
                <a:latin typeface="Trebuchet MS" charset="0"/>
                <a:ea typeface="Trebuchet MS" charset="0"/>
                <a:cs typeface="Trebuchet MS" charset="0"/>
              </a:rPr>
              <a:t>(INER),</a:t>
            </a:r>
            <a:r>
              <a:rPr lang="en-US" sz="1100" spc="-125" dirty="0">
                <a:latin typeface="Trebuchet MS" charset="0"/>
                <a:ea typeface="Trebuchet MS" charset="0"/>
                <a:cs typeface="Trebuchet MS" charset="0"/>
              </a:rPr>
              <a:t> </a:t>
            </a:r>
            <a:r>
              <a:rPr lang="en-US" sz="1100" dirty="0">
                <a:latin typeface="Trebuchet MS" charset="0"/>
                <a:ea typeface="Trebuchet MS" charset="0"/>
                <a:cs typeface="Trebuchet MS" charset="0"/>
              </a:rPr>
              <a:t>México</a:t>
            </a:r>
            <a:endParaRPr lang="en-US" sz="1050" dirty="0">
              <a:latin typeface="Trebuchet MS" charset="0"/>
              <a:ea typeface="Trebuchet MS" charset="0"/>
              <a:cs typeface="Trebuchet MS" charset="0"/>
            </a:endParaRPr>
          </a:p>
          <a:p>
            <a:pPr marL="342900" lvl="0" indent="-342900">
              <a:spcBef>
                <a:spcPts val="160"/>
              </a:spcBef>
              <a:spcAft>
                <a:spcPts val="0"/>
              </a:spcAft>
              <a:buSzPts val="1200"/>
              <a:buFont typeface="Trebuchet MS" charset="0"/>
              <a:buChar char="•"/>
              <a:tabLst>
                <a:tab pos="1428750" algn="l"/>
                <a:tab pos="1429385" algn="l"/>
              </a:tabLst>
            </a:pPr>
            <a:r>
              <a:rPr lang="en-US" sz="1100" dirty="0" err="1">
                <a:latin typeface="Trebuchet MS" charset="0"/>
                <a:ea typeface="Trebuchet MS" charset="0"/>
                <a:cs typeface="Trebuchet MS" charset="0"/>
              </a:rPr>
              <a:t>Clínicas</a:t>
            </a:r>
            <a:r>
              <a:rPr lang="en-US" sz="1100" spc="-100" dirty="0">
                <a:latin typeface="Trebuchet MS" charset="0"/>
                <a:ea typeface="Trebuchet MS" charset="0"/>
                <a:cs typeface="Trebuchet MS" charset="0"/>
              </a:rPr>
              <a:t> </a:t>
            </a:r>
            <a:r>
              <a:rPr lang="en-US" sz="1100" dirty="0">
                <a:latin typeface="Trebuchet MS" charset="0"/>
                <a:ea typeface="Trebuchet MS" charset="0"/>
                <a:cs typeface="Trebuchet MS" charset="0"/>
              </a:rPr>
              <a:t>de</a:t>
            </a:r>
            <a:r>
              <a:rPr lang="en-US" sz="1100" spc="-100" dirty="0">
                <a:latin typeface="Trebuchet MS" charset="0"/>
                <a:ea typeface="Trebuchet MS" charset="0"/>
                <a:cs typeface="Trebuchet MS" charset="0"/>
              </a:rPr>
              <a:t> </a:t>
            </a:r>
            <a:r>
              <a:rPr lang="en-US" sz="1100" dirty="0" err="1">
                <a:latin typeface="Trebuchet MS" charset="0"/>
                <a:ea typeface="Trebuchet MS" charset="0"/>
                <a:cs typeface="Trebuchet MS" charset="0"/>
              </a:rPr>
              <a:t>tabaco</a:t>
            </a:r>
            <a:r>
              <a:rPr lang="en-US" sz="1100" spc="-115" dirty="0">
                <a:latin typeface="Trebuchet MS" charset="0"/>
                <a:ea typeface="Trebuchet MS" charset="0"/>
                <a:cs typeface="Trebuchet MS" charset="0"/>
              </a:rPr>
              <a:t> </a:t>
            </a:r>
            <a:r>
              <a:rPr lang="en-US" sz="1100" dirty="0">
                <a:latin typeface="Trebuchet MS" charset="0"/>
                <a:ea typeface="Trebuchet MS" charset="0"/>
                <a:cs typeface="Trebuchet MS" charset="0"/>
              </a:rPr>
              <a:t>de</a:t>
            </a:r>
            <a:r>
              <a:rPr lang="en-US" sz="1100" spc="-100" dirty="0">
                <a:latin typeface="Trebuchet MS" charset="0"/>
                <a:ea typeface="Trebuchet MS" charset="0"/>
                <a:cs typeface="Trebuchet MS" charset="0"/>
              </a:rPr>
              <a:t> </a:t>
            </a:r>
            <a:r>
              <a:rPr lang="en-US" sz="1100" dirty="0">
                <a:latin typeface="Trebuchet MS" charset="0"/>
                <a:ea typeface="Trebuchet MS" charset="0"/>
                <a:cs typeface="Trebuchet MS" charset="0"/>
              </a:rPr>
              <a:t>la</a:t>
            </a:r>
            <a:r>
              <a:rPr lang="en-US" sz="1100" spc="-100" dirty="0">
                <a:latin typeface="Trebuchet MS" charset="0"/>
                <a:ea typeface="Trebuchet MS" charset="0"/>
                <a:cs typeface="Trebuchet MS" charset="0"/>
              </a:rPr>
              <a:t> </a:t>
            </a:r>
            <a:r>
              <a:rPr lang="en-US" sz="1100" dirty="0">
                <a:latin typeface="Trebuchet MS" charset="0"/>
                <a:ea typeface="Trebuchet MS" charset="0"/>
                <a:cs typeface="Trebuchet MS" charset="0"/>
              </a:rPr>
              <a:t>Cd.</a:t>
            </a:r>
            <a:r>
              <a:rPr lang="en-US" sz="1100" spc="-110" dirty="0">
                <a:latin typeface="Trebuchet MS" charset="0"/>
                <a:ea typeface="Trebuchet MS" charset="0"/>
                <a:cs typeface="Trebuchet MS" charset="0"/>
              </a:rPr>
              <a:t> </a:t>
            </a:r>
            <a:r>
              <a:rPr lang="en-US" sz="1100" dirty="0">
                <a:latin typeface="Trebuchet MS" charset="0"/>
                <a:ea typeface="Trebuchet MS" charset="0"/>
                <a:cs typeface="Trebuchet MS" charset="0"/>
              </a:rPr>
              <a:t>de</a:t>
            </a:r>
            <a:r>
              <a:rPr lang="en-US" sz="1100" spc="-100" dirty="0">
                <a:latin typeface="Trebuchet MS" charset="0"/>
                <a:ea typeface="Trebuchet MS" charset="0"/>
                <a:cs typeface="Trebuchet MS" charset="0"/>
              </a:rPr>
              <a:t> </a:t>
            </a:r>
            <a:r>
              <a:rPr lang="en-US" sz="1100" dirty="0">
                <a:latin typeface="Trebuchet MS" charset="0"/>
                <a:ea typeface="Trebuchet MS" charset="0"/>
                <a:cs typeface="Trebuchet MS" charset="0"/>
              </a:rPr>
              <a:t>México</a:t>
            </a:r>
            <a:endParaRPr lang="en-US" sz="1050" dirty="0">
              <a:effectLst/>
              <a:latin typeface="Trebuchet MS" charset="0"/>
              <a:ea typeface="Trebuchet MS" charset="0"/>
              <a:cs typeface="Trebuchet MS" charset="0"/>
            </a:endParaRPr>
          </a:p>
        </p:txBody>
      </p:sp>
      <p:sp>
        <p:nvSpPr>
          <p:cNvPr id="6"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16</a:t>
            </a:r>
            <a:endParaRPr lang="en-US" dirty="0">
              <a:solidFill>
                <a:prstClr val="black">
                  <a:tint val="75000"/>
                </a:prstClr>
              </a:solidFill>
              <a:latin typeface="Calibri"/>
            </a:endParaRPr>
          </a:p>
        </p:txBody>
      </p:sp>
    </p:spTree>
    <p:extLst>
      <p:ext uri="{BB962C8B-B14F-4D97-AF65-F5344CB8AC3E}">
        <p14:creationId xmlns:p14="http://schemas.microsoft.com/office/powerpoint/2010/main" val="1401451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9330" y="624303"/>
            <a:ext cx="11509495" cy="369332"/>
          </a:xfrm>
          <a:prstGeom prst="rect">
            <a:avLst/>
          </a:prstGeom>
          <a:noFill/>
        </p:spPr>
        <p:txBody>
          <a:bodyPr wrap="square" lIns="0" tIns="0" rIns="0" bIns="0">
            <a:spAutoFit/>
          </a:bodyPr>
          <a:lstStyle/>
          <a:p>
            <a:r>
              <a:rPr lang="en-US" sz="2400" b="1" dirty="0"/>
              <a:t>Pacientes </a:t>
            </a:r>
            <a:r>
              <a:rPr lang="en-US" sz="2400" b="1" dirty="0" err="1"/>
              <a:t>candidatos</a:t>
            </a:r>
            <a:r>
              <a:rPr lang="en-US" sz="2400" b="1" dirty="0"/>
              <a:t> para </a:t>
            </a:r>
            <a:r>
              <a:rPr lang="en-US" sz="2400" b="1" dirty="0" err="1"/>
              <a:t>realizar</a:t>
            </a:r>
            <a:r>
              <a:rPr lang="en-US" sz="2400" b="1" dirty="0"/>
              <a:t> </a:t>
            </a:r>
            <a:r>
              <a:rPr lang="en-US" sz="2400" b="1" dirty="0" err="1"/>
              <a:t>detección</a:t>
            </a:r>
            <a:r>
              <a:rPr lang="en-US" sz="2400" b="1" dirty="0"/>
              <a:t> </a:t>
            </a:r>
            <a:r>
              <a:rPr lang="en-US" sz="2400" b="1" dirty="0" err="1"/>
              <a:t>oportuna</a:t>
            </a:r>
            <a:r>
              <a:rPr lang="en-US" sz="2400" b="1" dirty="0"/>
              <a:t> de </a:t>
            </a:r>
            <a:r>
              <a:rPr lang="en-US" sz="2400" b="1" dirty="0" err="1"/>
              <a:t>cáncer</a:t>
            </a:r>
            <a:r>
              <a:rPr lang="en-US" sz="2400" b="1" dirty="0"/>
              <a:t> de </a:t>
            </a:r>
            <a:r>
              <a:rPr lang="en-US" sz="2400" b="1" dirty="0" err="1"/>
              <a:t>pulmón</a:t>
            </a:r>
            <a:endParaRPr lang="en-US" sz="2400" b="1" dirty="0"/>
          </a:p>
        </p:txBody>
      </p:sp>
      <p:sp>
        <p:nvSpPr>
          <p:cNvPr id="10" name="Rectangle 9"/>
          <p:cNvSpPr/>
          <p:nvPr/>
        </p:nvSpPr>
        <p:spPr>
          <a:xfrm>
            <a:off x="679330" y="1461020"/>
            <a:ext cx="9515511" cy="4278094"/>
          </a:xfrm>
          <a:prstGeom prst="rect">
            <a:avLst/>
          </a:prstGeom>
          <a:noFill/>
        </p:spPr>
        <p:txBody>
          <a:bodyPr wrap="square" lIns="0" tIns="0" rIns="0" bIns="0">
            <a:spAutoFit/>
          </a:bodyPr>
          <a:lstStyle/>
          <a:p>
            <a:pPr marL="742950" lvl="1" indent="-285750">
              <a:buFont typeface="Arial" charset="0"/>
              <a:buChar char="•"/>
            </a:pPr>
            <a:r>
              <a:rPr lang="en-US" dirty="0"/>
              <a:t>Ambos </a:t>
            </a:r>
            <a:r>
              <a:rPr lang="en-US" dirty="0" err="1"/>
              <a:t>sexos</a:t>
            </a:r>
            <a:r>
              <a:rPr lang="en-US" dirty="0"/>
              <a:t>.</a:t>
            </a:r>
          </a:p>
          <a:p>
            <a:pPr lvl="1"/>
            <a:endParaRPr lang="en-US" dirty="0"/>
          </a:p>
          <a:p>
            <a:pPr marL="742950" lvl="1" indent="-285750">
              <a:buFont typeface="Arial" charset="0"/>
              <a:buChar char="•"/>
            </a:pPr>
            <a:r>
              <a:rPr lang="en-US" dirty="0" err="1"/>
              <a:t>Edad</a:t>
            </a:r>
            <a:r>
              <a:rPr lang="en-US" dirty="0"/>
              <a:t> </a:t>
            </a:r>
            <a:r>
              <a:rPr lang="en-US" dirty="0" err="1"/>
              <a:t>comprendida</a:t>
            </a:r>
            <a:r>
              <a:rPr lang="en-US" dirty="0"/>
              <a:t> entre los 55 y los 74 </a:t>
            </a:r>
            <a:r>
              <a:rPr lang="en-US" dirty="0" err="1"/>
              <a:t>años</a:t>
            </a:r>
            <a:r>
              <a:rPr lang="en-US" dirty="0"/>
              <a:t>.</a:t>
            </a:r>
          </a:p>
          <a:p>
            <a:pPr marL="742950" lvl="1" indent="-285750">
              <a:buFont typeface="Arial" charset="0"/>
              <a:buChar char="•"/>
            </a:pPr>
            <a:endParaRPr lang="en-US" sz="1600" dirty="0"/>
          </a:p>
          <a:p>
            <a:pPr marL="742950" lvl="1" indent="-285750">
              <a:buFont typeface="Arial" charset="0"/>
              <a:buChar char="•"/>
            </a:pPr>
            <a:r>
              <a:rPr lang="en-US" dirty="0"/>
              <a:t>Pacientes con </a:t>
            </a:r>
            <a:r>
              <a:rPr lang="en-US" dirty="0" err="1"/>
              <a:t>historia</a:t>
            </a:r>
            <a:r>
              <a:rPr lang="en-US" dirty="0"/>
              <a:t> de </a:t>
            </a:r>
            <a:r>
              <a:rPr lang="en-US" dirty="0" err="1"/>
              <a:t>tabaquismo</a:t>
            </a:r>
            <a:r>
              <a:rPr lang="en-US" dirty="0"/>
              <a:t> </a:t>
            </a:r>
            <a:r>
              <a:rPr lang="en-US" dirty="0" err="1"/>
              <a:t>activo</a:t>
            </a:r>
            <a:r>
              <a:rPr lang="en-US" dirty="0"/>
              <a:t> o </a:t>
            </a:r>
            <a:r>
              <a:rPr lang="en-US" dirty="0" err="1"/>
              <a:t>exfumadores</a:t>
            </a:r>
            <a:r>
              <a:rPr lang="en-US" dirty="0"/>
              <a:t>, con </a:t>
            </a:r>
            <a:r>
              <a:rPr lang="en-US" dirty="0" err="1"/>
              <a:t>índice</a:t>
            </a:r>
            <a:r>
              <a:rPr lang="en-US" dirty="0"/>
              <a:t> </a:t>
            </a:r>
            <a:r>
              <a:rPr lang="en-US" dirty="0" err="1"/>
              <a:t>tabáquico</a:t>
            </a:r>
            <a:r>
              <a:rPr lang="en-US" dirty="0"/>
              <a:t> (IT) de &gt;20 </a:t>
            </a:r>
            <a:r>
              <a:rPr lang="en-US" dirty="0" err="1"/>
              <a:t>paquetes</a:t>
            </a:r>
            <a:r>
              <a:rPr lang="en-US" dirty="0"/>
              <a:t> </a:t>
            </a:r>
            <a:r>
              <a:rPr lang="en-US" dirty="0" err="1"/>
              <a:t>año</a:t>
            </a:r>
            <a:r>
              <a:rPr lang="en-US" sz="1600" dirty="0"/>
              <a:t>.</a:t>
            </a:r>
          </a:p>
          <a:p>
            <a:pPr marL="742950" lvl="1" indent="-285750">
              <a:buFont typeface="Arial" charset="0"/>
              <a:buChar char="•"/>
            </a:pPr>
            <a:endParaRPr lang="en-US" sz="1600" dirty="0"/>
          </a:p>
          <a:p>
            <a:pPr marL="742950" lvl="1" indent="-285750">
              <a:buFont typeface="Arial" charset="0"/>
              <a:buChar char="•"/>
            </a:pPr>
            <a:r>
              <a:rPr lang="en-US" dirty="0" err="1"/>
              <a:t>Fumadores</a:t>
            </a:r>
            <a:r>
              <a:rPr lang="en-US" dirty="0"/>
              <a:t> </a:t>
            </a:r>
            <a:r>
              <a:rPr lang="en-US" dirty="0" err="1"/>
              <a:t>que</a:t>
            </a:r>
            <a:r>
              <a:rPr lang="en-US" dirty="0"/>
              <a:t> </a:t>
            </a:r>
            <a:r>
              <a:rPr lang="en-US" dirty="0" err="1"/>
              <a:t>reporten</a:t>
            </a:r>
            <a:r>
              <a:rPr lang="en-US" dirty="0"/>
              <a:t> </a:t>
            </a:r>
            <a:r>
              <a:rPr lang="en-US" dirty="0" err="1"/>
              <a:t>una</a:t>
            </a:r>
            <a:r>
              <a:rPr lang="en-US" dirty="0"/>
              <a:t> </a:t>
            </a:r>
            <a:r>
              <a:rPr lang="en-US" dirty="0" err="1"/>
              <a:t>fuerte</a:t>
            </a:r>
            <a:r>
              <a:rPr lang="en-US" dirty="0"/>
              <a:t> </a:t>
            </a:r>
            <a:r>
              <a:rPr lang="en-US" dirty="0" err="1"/>
              <a:t>dependencia</a:t>
            </a:r>
            <a:r>
              <a:rPr lang="en-US" dirty="0"/>
              <a:t> a la </a:t>
            </a:r>
            <a:r>
              <a:rPr lang="en-US" dirty="0" err="1"/>
              <a:t>nicotina</a:t>
            </a:r>
            <a:r>
              <a:rPr lang="en-US" dirty="0"/>
              <a:t> </a:t>
            </a:r>
            <a:r>
              <a:rPr lang="en-US" dirty="0" err="1"/>
              <a:t>definida</a:t>
            </a:r>
            <a:r>
              <a:rPr lang="en-US" dirty="0"/>
              <a:t> </a:t>
            </a:r>
            <a:r>
              <a:rPr lang="en-US" dirty="0" err="1"/>
              <a:t>como</a:t>
            </a:r>
            <a:r>
              <a:rPr lang="en-US" dirty="0"/>
              <a:t> el </a:t>
            </a:r>
            <a:r>
              <a:rPr lang="en-US" dirty="0" err="1"/>
              <a:t>consumo</a:t>
            </a:r>
            <a:r>
              <a:rPr lang="en-US" dirty="0"/>
              <a:t> del primer </a:t>
            </a:r>
            <a:r>
              <a:rPr lang="en-US" dirty="0" err="1"/>
              <a:t>cigarrillo</a:t>
            </a:r>
            <a:r>
              <a:rPr lang="en-US" dirty="0"/>
              <a:t> antes de la hora de </a:t>
            </a:r>
            <a:r>
              <a:rPr lang="en-US" dirty="0" err="1"/>
              <a:t>haberse</a:t>
            </a:r>
            <a:r>
              <a:rPr lang="en-US" dirty="0"/>
              <a:t> </a:t>
            </a:r>
            <a:r>
              <a:rPr lang="en-US" dirty="0" err="1"/>
              <a:t>levantado</a:t>
            </a:r>
            <a:r>
              <a:rPr lang="en-US" sz="1600" dirty="0"/>
              <a:t>.</a:t>
            </a:r>
          </a:p>
          <a:p>
            <a:pPr marL="742950" lvl="1" indent="-285750">
              <a:buFont typeface="Arial" charset="0"/>
              <a:buChar char="•"/>
            </a:pPr>
            <a:endParaRPr lang="en-US" sz="1600" dirty="0"/>
          </a:p>
          <a:p>
            <a:pPr marL="742950" lvl="1" indent="-285750">
              <a:buFont typeface="Arial" charset="0"/>
              <a:buChar char="•"/>
            </a:pPr>
            <a:r>
              <a:rPr lang="en-US" dirty="0"/>
              <a:t>En </a:t>
            </a:r>
            <a:r>
              <a:rPr lang="en-US" dirty="0" err="1"/>
              <a:t>caso</a:t>
            </a:r>
            <a:r>
              <a:rPr lang="en-US" dirty="0"/>
              <a:t> de </a:t>
            </a:r>
            <a:r>
              <a:rPr lang="en-US" dirty="0" err="1"/>
              <a:t>ser</a:t>
            </a:r>
            <a:r>
              <a:rPr lang="en-US" dirty="0"/>
              <a:t> </a:t>
            </a:r>
            <a:r>
              <a:rPr lang="en-US" dirty="0" err="1"/>
              <a:t>exfumadores</a:t>
            </a:r>
            <a:r>
              <a:rPr lang="en-US" dirty="0"/>
              <a:t>: </a:t>
            </a:r>
            <a:r>
              <a:rPr lang="en-US" dirty="0" err="1"/>
              <a:t>haber</a:t>
            </a:r>
            <a:r>
              <a:rPr lang="en-US" dirty="0"/>
              <a:t> </a:t>
            </a:r>
            <a:r>
              <a:rPr lang="en-US" dirty="0" err="1"/>
              <a:t>suspendido</a:t>
            </a:r>
            <a:r>
              <a:rPr lang="en-US" dirty="0"/>
              <a:t> el </a:t>
            </a:r>
            <a:r>
              <a:rPr lang="en-US" dirty="0" err="1"/>
              <a:t>tabaco</a:t>
            </a:r>
            <a:r>
              <a:rPr lang="en-US" dirty="0"/>
              <a:t> en los </a:t>
            </a:r>
            <a:r>
              <a:rPr lang="en-US" dirty="0" err="1"/>
              <a:t>últimos</a:t>
            </a:r>
            <a:r>
              <a:rPr lang="en-US" dirty="0"/>
              <a:t> 15 </a:t>
            </a:r>
            <a:r>
              <a:rPr lang="en-US" dirty="0" err="1"/>
              <a:t>años</a:t>
            </a:r>
            <a:r>
              <a:rPr lang="en-US" sz="1600" dirty="0"/>
              <a:t>.</a:t>
            </a:r>
          </a:p>
          <a:p>
            <a:pPr marL="742950" lvl="1" indent="-285750">
              <a:buFont typeface="Arial" charset="0"/>
              <a:buChar char="•"/>
            </a:pPr>
            <a:endParaRPr lang="en-US" sz="1600" dirty="0"/>
          </a:p>
          <a:p>
            <a:pPr marL="742950" lvl="1" indent="-285750">
              <a:buFont typeface="Arial" charset="0"/>
              <a:buChar char="•"/>
            </a:pPr>
            <a:r>
              <a:rPr lang="en-US" dirty="0" err="1"/>
              <a:t>Antecedente</a:t>
            </a:r>
            <a:r>
              <a:rPr lang="en-US" dirty="0"/>
              <a:t> de </a:t>
            </a:r>
            <a:r>
              <a:rPr lang="en-US" dirty="0" err="1"/>
              <a:t>exposición</a:t>
            </a:r>
            <a:r>
              <a:rPr lang="en-US" dirty="0"/>
              <a:t> al </a:t>
            </a:r>
            <a:r>
              <a:rPr lang="en-US" dirty="0" err="1"/>
              <a:t>humo</a:t>
            </a:r>
            <a:r>
              <a:rPr lang="en-US" dirty="0"/>
              <a:t> de </a:t>
            </a:r>
            <a:r>
              <a:rPr lang="en-US" dirty="0" err="1"/>
              <a:t>leña</a:t>
            </a:r>
            <a:r>
              <a:rPr lang="en-US" dirty="0"/>
              <a:t>, con </a:t>
            </a:r>
            <a:r>
              <a:rPr lang="en-US" dirty="0" err="1"/>
              <a:t>índice</a:t>
            </a:r>
            <a:r>
              <a:rPr lang="en-US" dirty="0"/>
              <a:t> de </a:t>
            </a:r>
            <a:r>
              <a:rPr lang="en-US" dirty="0" err="1"/>
              <a:t>exposición</a:t>
            </a:r>
            <a:r>
              <a:rPr lang="en-US" dirty="0"/>
              <a:t> a </a:t>
            </a:r>
            <a:r>
              <a:rPr lang="en-US" dirty="0" err="1"/>
              <a:t>humo</a:t>
            </a:r>
            <a:r>
              <a:rPr lang="en-US" dirty="0"/>
              <a:t> de </a:t>
            </a:r>
            <a:r>
              <a:rPr lang="en-US" dirty="0" err="1"/>
              <a:t>leña</a:t>
            </a:r>
            <a:r>
              <a:rPr lang="en-US" dirty="0"/>
              <a:t> (IEHL) &gt; 100 horas/</a:t>
            </a:r>
            <a:r>
              <a:rPr lang="en-US" dirty="0" err="1"/>
              <a:t>año</a:t>
            </a:r>
            <a:r>
              <a:rPr lang="en-US" dirty="0"/>
              <a:t>.</a:t>
            </a:r>
          </a:p>
          <a:p>
            <a:pPr marL="742950" lvl="1" indent="-285750">
              <a:buFont typeface="Arial" charset="0"/>
              <a:buChar char="•"/>
            </a:pPr>
            <a:endParaRPr lang="en-US" sz="1600" dirty="0"/>
          </a:p>
          <a:p>
            <a:pPr marL="742950" lvl="1" indent="-285750">
              <a:buFont typeface="Arial" charset="0"/>
              <a:buChar char="•"/>
            </a:pPr>
            <a:r>
              <a:rPr lang="en-US" dirty="0"/>
              <a:t>Pacientes con </a:t>
            </a:r>
            <a:r>
              <a:rPr lang="en-US" dirty="0" err="1"/>
              <a:t>diagnóstico</a:t>
            </a:r>
            <a:r>
              <a:rPr lang="en-US" dirty="0"/>
              <a:t> de </a:t>
            </a:r>
            <a:r>
              <a:rPr lang="en-US" dirty="0" err="1"/>
              <a:t>Enfermedad</a:t>
            </a:r>
            <a:r>
              <a:rPr lang="en-US" dirty="0"/>
              <a:t> </a:t>
            </a:r>
            <a:r>
              <a:rPr lang="en-US" dirty="0" err="1"/>
              <a:t>Pulmonar</a:t>
            </a:r>
            <a:r>
              <a:rPr lang="en-US" dirty="0"/>
              <a:t> </a:t>
            </a:r>
            <a:r>
              <a:rPr lang="en-US" dirty="0" err="1"/>
              <a:t>Obstructiva</a:t>
            </a:r>
            <a:r>
              <a:rPr lang="en-US" dirty="0"/>
              <a:t> </a:t>
            </a:r>
            <a:r>
              <a:rPr lang="en-US" dirty="0" err="1"/>
              <a:t>Crónica</a:t>
            </a:r>
            <a:r>
              <a:rPr lang="en-US" dirty="0"/>
              <a:t> (EPOC)</a:t>
            </a:r>
            <a:endParaRPr lang="en-US" sz="1600" dirty="0"/>
          </a:p>
        </p:txBody>
      </p:sp>
      <p:sp>
        <p:nvSpPr>
          <p:cNvPr id="4"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17</a:t>
            </a:r>
            <a:endParaRPr lang="en-US" dirty="0">
              <a:solidFill>
                <a:prstClr val="black">
                  <a:tint val="75000"/>
                </a:prstClr>
              </a:solidFill>
              <a:latin typeface="Calibri"/>
            </a:endParaRPr>
          </a:p>
        </p:txBody>
      </p:sp>
    </p:spTree>
    <p:extLst>
      <p:ext uri="{BB962C8B-B14F-4D97-AF65-F5344CB8AC3E}">
        <p14:creationId xmlns:p14="http://schemas.microsoft.com/office/powerpoint/2010/main" val="467423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135" y="-4627"/>
            <a:ext cx="8667609" cy="666577"/>
          </a:xfrm>
          <a:prstGeom prst="rect">
            <a:avLst/>
          </a:prstGeom>
        </p:spPr>
        <p:txBody>
          <a:bodyPr/>
          <a:lstStyle/>
          <a:p>
            <a:pPr algn="l"/>
            <a:r>
              <a:rPr lang="en-US" sz="3199" b="1" dirty="0" smtClean="0"/>
              <a:t>¿</a:t>
            </a:r>
            <a:r>
              <a:rPr lang="en-US" sz="3199" b="1" dirty="0" err="1" smtClean="0"/>
              <a:t>Prediciendo</a:t>
            </a:r>
            <a:r>
              <a:rPr lang="en-US" sz="3199" b="1" dirty="0" smtClean="0"/>
              <a:t> la </a:t>
            </a:r>
            <a:r>
              <a:rPr lang="en-US" sz="3199" b="1" dirty="0" err="1" smtClean="0"/>
              <a:t>invasividad</a:t>
            </a:r>
            <a:r>
              <a:rPr lang="en-US" sz="3199" b="1" dirty="0" smtClean="0"/>
              <a:t>?</a:t>
            </a:r>
            <a:endParaRPr lang="en-US" sz="3199" b="1" dirty="0"/>
          </a:p>
        </p:txBody>
      </p:sp>
      <p:sp>
        <p:nvSpPr>
          <p:cNvPr id="4" name="TextBox 3"/>
          <p:cNvSpPr txBox="1"/>
          <p:nvPr/>
        </p:nvSpPr>
        <p:spPr>
          <a:xfrm>
            <a:off x="109147" y="790806"/>
            <a:ext cx="11245618" cy="57553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41" tIns="60941" rIns="60941" bIns="60941" numCol="1" spcCol="38100" rtlCol="0" anchor="t">
            <a:spAutoFit/>
          </a:bodyPr>
          <a:lstStyle/>
          <a:p>
            <a:pPr marL="228543" indent="-228543" defTabSz="1218895" hangingPunct="0">
              <a:buFont typeface="Arial" charset="0"/>
              <a:buChar char="•"/>
            </a:pPr>
            <a:r>
              <a:rPr lang="en-US" sz="2000" dirty="0" smtClean="0">
                <a:solidFill>
                  <a:srgbClr val="000000"/>
                </a:solidFill>
                <a:ea typeface="+mj-ea"/>
                <a:cs typeface="+mj-cs"/>
                <a:sym typeface="Helvetica"/>
              </a:rPr>
              <a:t>La </a:t>
            </a:r>
            <a:r>
              <a:rPr lang="en-US" sz="2000" dirty="0" err="1" smtClean="0">
                <a:solidFill>
                  <a:srgbClr val="000000"/>
                </a:solidFill>
                <a:ea typeface="+mj-ea"/>
                <a:cs typeface="+mj-cs"/>
                <a:sym typeface="Helvetica"/>
              </a:rPr>
              <a:t>Tomograf</a:t>
            </a:r>
            <a:r>
              <a:rPr lang="es-ES" sz="2000" dirty="0" err="1" smtClean="0">
                <a:solidFill>
                  <a:srgbClr val="000000"/>
                </a:solidFill>
                <a:ea typeface="+mj-ea"/>
                <a:cs typeface="+mj-cs"/>
                <a:sym typeface="Helvetica"/>
              </a:rPr>
              <a:t>ia</a:t>
            </a:r>
            <a:r>
              <a:rPr lang="es-ES" sz="2000" dirty="0" smtClean="0">
                <a:solidFill>
                  <a:srgbClr val="000000"/>
                </a:solidFill>
                <a:ea typeface="+mj-ea"/>
                <a:cs typeface="+mj-cs"/>
                <a:sym typeface="Helvetica"/>
              </a:rPr>
              <a:t> de cortes delgados </a:t>
            </a:r>
            <a:r>
              <a:rPr lang="es-ES" sz="2000" dirty="0" err="1" smtClean="0">
                <a:solidFill>
                  <a:srgbClr val="000000"/>
                </a:solidFill>
                <a:ea typeface="+mj-ea"/>
                <a:cs typeface="+mj-cs"/>
                <a:sym typeface="Helvetica"/>
              </a:rPr>
              <a:t>provée</a:t>
            </a:r>
            <a:r>
              <a:rPr lang="es-ES" sz="2000" dirty="0" smtClean="0">
                <a:solidFill>
                  <a:srgbClr val="000000"/>
                </a:solidFill>
                <a:ea typeface="+mj-ea"/>
                <a:cs typeface="+mj-cs"/>
                <a:sym typeface="Helvetica"/>
              </a:rPr>
              <a:t> información sobre patología sospechosa</a:t>
            </a:r>
            <a:r>
              <a:rPr lang="es-ES" sz="1400" dirty="0" smtClean="0">
                <a:solidFill>
                  <a:srgbClr val="000000"/>
                </a:solidFill>
                <a:ea typeface="+mj-ea"/>
                <a:cs typeface="+mj-cs"/>
                <a:sym typeface="Helvetica"/>
              </a:rPr>
              <a:t>.</a:t>
            </a:r>
          </a:p>
          <a:p>
            <a:pPr defTabSz="1218895" hangingPunct="0"/>
            <a:r>
              <a:rPr lang="en-US" sz="1400" dirty="0">
                <a:solidFill>
                  <a:srgbClr val="000000"/>
                </a:solidFill>
                <a:latin typeface="+mj-lt"/>
                <a:ea typeface="+mj-ea"/>
                <a:cs typeface="+mj-cs"/>
                <a:sym typeface="Helvetica"/>
              </a:rPr>
              <a:t/>
            </a:r>
            <a:br>
              <a:rPr lang="en-US" sz="1400" dirty="0">
                <a:solidFill>
                  <a:srgbClr val="000000"/>
                </a:solidFill>
                <a:latin typeface="+mj-lt"/>
                <a:ea typeface="+mj-ea"/>
                <a:cs typeface="+mj-cs"/>
                <a:sym typeface="Helvetica"/>
              </a:rPr>
            </a:br>
            <a:endParaRPr lang="en-US" sz="1400" dirty="0">
              <a:solidFill>
                <a:srgbClr val="000000"/>
              </a:solidFill>
              <a:latin typeface="+mj-lt"/>
              <a:ea typeface="+mj-ea"/>
              <a:cs typeface="+mj-cs"/>
              <a:sym typeface="Helvetica"/>
            </a:endParaRPr>
          </a:p>
          <a:p>
            <a:pPr marL="228543" indent="-228543" defTabSz="1218895" hangingPunct="0">
              <a:buFont typeface="Arial" charset="0"/>
              <a:buChar char="•"/>
            </a:pPr>
            <a:r>
              <a:rPr lang="en-US" sz="2000" dirty="0" smtClean="0"/>
              <a:t>El </a:t>
            </a:r>
            <a:r>
              <a:rPr lang="en-US" sz="2000" dirty="0" err="1" smtClean="0"/>
              <a:t>modelo</a:t>
            </a:r>
            <a:r>
              <a:rPr lang="en-US" sz="2000" dirty="0" smtClean="0"/>
              <a:t> de “Brock” </a:t>
            </a:r>
            <a:r>
              <a:rPr lang="en-US" sz="2000" dirty="0" err="1" smtClean="0"/>
              <a:t>podr</a:t>
            </a:r>
            <a:r>
              <a:rPr lang="es-ES" sz="2000" dirty="0" err="1" smtClean="0"/>
              <a:t>ía</a:t>
            </a:r>
            <a:r>
              <a:rPr lang="es-ES" sz="2000" dirty="0" smtClean="0"/>
              <a:t> des estimar </a:t>
            </a:r>
            <a:r>
              <a:rPr lang="en-US" sz="2000" dirty="0" smtClean="0"/>
              <a:t> el </a:t>
            </a:r>
            <a:r>
              <a:rPr lang="en-US" sz="2000" dirty="0" err="1" smtClean="0"/>
              <a:t>riesgo</a:t>
            </a:r>
            <a:r>
              <a:rPr lang="en-US" sz="2000" dirty="0" smtClean="0"/>
              <a:t> de </a:t>
            </a:r>
            <a:r>
              <a:rPr lang="en-US" sz="2000" dirty="0" err="1" smtClean="0"/>
              <a:t>invasividad</a:t>
            </a:r>
            <a:r>
              <a:rPr lang="en-US" sz="2000" dirty="0" smtClean="0"/>
              <a:t>.</a:t>
            </a:r>
            <a:r>
              <a:rPr lang="en-US" sz="2000" dirty="0"/>
              <a:t/>
            </a:r>
            <a:br>
              <a:rPr lang="en-US" sz="2000" dirty="0"/>
            </a:br>
            <a:r>
              <a:rPr lang="en-US" sz="2000" dirty="0"/>
              <a:t> </a:t>
            </a:r>
            <a:r>
              <a:rPr lang="en-US" sz="1200" dirty="0"/>
              <a:t>Kim H et al. BMJ Open 2018</a:t>
            </a:r>
            <a:r>
              <a:rPr lang="en-US" sz="1200" dirty="0">
                <a:solidFill>
                  <a:srgbClr val="000000"/>
                </a:solidFill>
                <a:sym typeface="Helvetica"/>
              </a:rPr>
              <a:t/>
            </a:r>
            <a:br>
              <a:rPr lang="en-US" sz="1200" dirty="0">
                <a:solidFill>
                  <a:srgbClr val="000000"/>
                </a:solidFill>
                <a:sym typeface="Helvetica"/>
              </a:rPr>
            </a:br>
            <a:endParaRPr lang="en-US" sz="1200" dirty="0" smtClean="0">
              <a:solidFill>
                <a:srgbClr val="000000"/>
              </a:solidFill>
              <a:sym typeface="Helvetica"/>
            </a:endParaRPr>
          </a:p>
          <a:p>
            <a:pPr marL="228543" indent="-228543" defTabSz="1218895" hangingPunct="0">
              <a:buFont typeface="Arial" charset="0"/>
              <a:buChar char="•"/>
            </a:pPr>
            <a:endParaRPr lang="en-US" sz="1200" dirty="0">
              <a:solidFill>
                <a:srgbClr val="000000"/>
              </a:solidFill>
              <a:latin typeface="+mj-lt"/>
              <a:ea typeface="+mj-ea"/>
              <a:cs typeface="+mj-cs"/>
              <a:sym typeface="Helvetica"/>
            </a:endParaRPr>
          </a:p>
          <a:p>
            <a:pPr marL="228543" indent="-228543" defTabSz="1218895" hangingPunct="0">
              <a:buFont typeface="Arial" charset="0"/>
              <a:buChar char="•"/>
            </a:pPr>
            <a:endParaRPr lang="en-US" sz="1400" dirty="0">
              <a:solidFill>
                <a:srgbClr val="000000"/>
              </a:solidFill>
              <a:latin typeface="+mj-lt"/>
              <a:ea typeface="+mj-ea"/>
              <a:cs typeface="+mj-cs"/>
              <a:sym typeface="Helvetica"/>
            </a:endParaRPr>
          </a:p>
          <a:p>
            <a:pPr marL="228543" indent="-228543" defTabSz="1218895" hangingPunct="0">
              <a:buFont typeface="Arial" charset="0"/>
              <a:buChar char="•"/>
            </a:pPr>
            <a:r>
              <a:rPr lang="en-US" sz="2000" dirty="0" smtClean="0"/>
              <a:t>No </a:t>
            </a:r>
            <a:r>
              <a:rPr lang="en-US" sz="2000" dirty="0" err="1" smtClean="0"/>
              <a:t>invasi</a:t>
            </a:r>
            <a:r>
              <a:rPr lang="es-ES" sz="2000" dirty="0" smtClean="0"/>
              <a:t>ón o invasión mínima </a:t>
            </a:r>
            <a:r>
              <a:rPr lang="en-US" sz="2000" dirty="0" smtClean="0"/>
              <a:t> </a:t>
            </a:r>
            <a:r>
              <a:rPr lang="en-US" sz="2000" dirty="0" err="1" smtClean="0"/>
              <a:t>podr</a:t>
            </a:r>
            <a:r>
              <a:rPr lang="es-ES" sz="2000" dirty="0" err="1" smtClean="0"/>
              <a:t>ía</a:t>
            </a:r>
            <a:r>
              <a:rPr lang="es-ES" sz="2000" dirty="0" smtClean="0"/>
              <a:t> ser </a:t>
            </a:r>
            <a:r>
              <a:rPr lang="es-ES" sz="2000" dirty="0" err="1" smtClean="0"/>
              <a:t>predecida</a:t>
            </a:r>
            <a:r>
              <a:rPr lang="es-ES" sz="2000" dirty="0" smtClean="0"/>
              <a:t> por:</a:t>
            </a:r>
            <a:r>
              <a:rPr lang="en-US" sz="2000" dirty="0"/>
              <a:t/>
            </a:r>
            <a:br>
              <a:rPr lang="en-US" sz="2000" dirty="0"/>
            </a:br>
            <a:r>
              <a:rPr lang="en-US" sz="2000" dirty="0"/>
              <a:t>- </a:t>
            </a:r>
            <a:r>
              <a:rPr lang="en-US" sz="2000" dirty="0" smtClean="0"/>
              <a:t>N</a:t>
            </a:r>
            <a:r>
              <a:rPr lang="es-ES" sz="2000" dirty="0" err="1" smtClean="0"/>
              <a:t>ódulos</a:t>
            </a:r>
            <a:r>
              <a:rPr lang="es-ES" sz="2000" dirty="0" smtClean="0"/>
              <a:t> pequeños </a:t>
            </a:r>
            <a:r>
              <a:rPr lang="en-US" sz="2000" dirty="0" smtClean="0"/>
              <a:t>(</a:t>
            </a:r>
            <a:r>
              <a:rPr lang="en-US" sz="2000" dirty="0" err="1" smtClean="0"/>
              <a:t>Aprox</a:t>
            </a:r>
            <a:r>
              <a:rPr lang="en-US" sz="2000" dirty="0" smtClean="0"/>
              <a:t>: 13-20mm).</a:t>
            </a:r>
            <a:r>
              <a:rPr lang="en-US" sz="2000" dirty="0"/>
              <a:t/>
            </a:r>
            <a:br>
              <a:rPr lang="en-US" sz="2000" dirty="0"/>
            </a:br>
            <a:r>
              <a:rPr lang="en-US" sz="2000" dirty="0"/>
              <a:t>- </a:t>
            </a:r>
            <a:r>
              <a:rPr lang="en-US" sz="2000" dirty="0" err="1" smtClean="0"/>
              <a:t>Componente</a:t>
            </a:r>
            <a:r>
              <a:rPr lang="en-US" sz="2000" dirty="0" smtClean="0"/>
              <a:t> s</a:t>
            </a:r>
            <a:r>
              <a:rPr lang="es-ES" sz="2000" dirty="0" err="1" smtClean="0"/>
              <a:t>ólido</a:t>
            </a:r>
            <a:r>
              <a:rPr lang="es-ES" sz="2000" dirty="0" smtClean="0"/>
              <a:t>: </a:t>
            </a:r>
            <a:r>
              <a:rPr lang="en-US" sz="2000" dirty="0" smtClean="0"/>
              <a:t>&lt;7mm.</a:t>
            </a:r>
            <a:r>
              <a:rPr lang="en-US" sz="2000" dirty="0"/>
              <a:t/>
            </a:r>
            <a:br>
              <a:rPr lang="en-US" sz="2000" dirty="0"/>
            </a:br>
            <a:r>
              <a:rPr lang="en-US" sz="2000" dirty="0"/>
              <a:t>- </a:t>
            </a:r>
            <a:r>
              <a:rPr lang="en-US" sz="2000" dirty="0" err="1" smtClean="0"/>
              <a:t>Componente</a:t>
            </a:r>
            <a:r>
              <a:rPr lang="en-US" sz="2000" dirty="0" smtClean="0"/>
              <a:t> s</a:t>
            </a:r>
            <a:r>
              <a:rPr lang="es-ES" sz="2000" dirty="0" err="1" smtClean="0"/>
              <a:t>ólido</a:t>
            </a:r>
            <a:r>
              <a:rPr lang="es-ES" sz="2000" dirty="0" smtClean="0"/>
              <a:t>: </a:t>
            </a:r>
            <a:r>
              <a:rPr lang="en-US" sz="2000" dirty="0" smtClean="0"/>
              <a:t>&lt;50</a:t>
            </a:r>
            <a:r>
              <a:rPr lang="en-US" sz="2000" dirty="0"/>
              <a:t>% </a:t>
            </a:r>
            <a:r>
              <a:rPr lang="en-US" sz="2000" dirty="0" smtClean="0"/>
              <a:t>del </a:t>
            </a:r>
            <a:r>
              <a:rPr lang="en-US" sz="2000" dirty="0" err="1" smtClean="0"/>
              <a:t>tamaño</a:t>
            </a:r>
            <a:r>
              <a:rPr lang="en-US" sz="2000" dirty="0" smtClean="0"/>
              <a:t> total.</a:t>
            </a:r>
            <a:r>
              <a:rPr lang="en-US" sz="2000" dirty="0"/>
              <a:t/>
            </a:r>
            <a:br>
              <a:rPr lang="en-US" sz="2000" dirty="0"/>
            </a:br>
            <a:r>
              <a:rPr lang="en-US" sz="2000" dirty="0"/>
              <a:t>- </a:t>
            </a:r>
            <a:r>
              <a:rPr lang="en-US" sz="2000" dirty="0" err="1" smtClean="0"/>
              <a:t>Tomograf</a:t>
            </a:r>
            <a:r>
              <a:rPr lang="es-ES" sz="2000" dirty="0" err="1" smtClean="0"/>
              <a:t>ía</a:t>
            </a:r>
            <a:r>
              <a:rPr lang="es-ES" sz="2000" dirty="0" smtClean="0"/>
              <a:t> de baja densidad.</a:t>
            </a:r>
            <a:r>
              <a:rPr lang="en-US" sz="2000" dirty="0"/>
              <a:t/>
            </a:r>
            <a:br>
              <a:rPr lang="en-US" sz="2000" dirty="0"/>
            </a:br>
            <a:r>
              <a:rPr lang="en-US" sz="2000" dirty="0"/>
              <a:t>- </a:t>
            </a:r>
            <a:r>
              <a:rPr lang="en-US" sz="2000" dirty="0" err="1" smtClean="0"/>
              <a:t>Boncrograma</a:t>
            </a:r>
            <a:r>
              <a:rPr lang="en-US" sz="2000" dirty="0" smtClean="0"/>
              <a:t> a</a:t>
            </a:r>
            <a:r>
              <a:rPr lang="es-ES" sz="2000" dirty="0" err="1" smtClean="0"/>
              <a:t>éreo</a:t>
            </a:r>
            <a:r>
              <a:rPr lang="es-ES" sz="2000" dirty="0" smtClean="0"/>
              <a:t>.</a:t>
            </a:r>
            <a:r>
              <a:rPr lang="en-US" sz="2000" dirty="0"/>
              <a:t/>
            </a:r>
            <a:br>
              <a:rPr lang="en-US" sz="2000" dirty="0"/>
            </a:br>
            <a:r>
              <a:rPr lang="en-US" sz="2000" dirty="0"/>
              <a:t>- </a:t>
            </a:r>
            <a:r>
              <a:rPr lang="en-US" sz="2000" dirty="0" err="1" smtClean="0"/>
              <a:t>Signos</a:t>
            </a:r>
            <a:r>
              <a:rPr lang="en-US" sz="2000" dirty="0" smtClean="0"/>
              <a:t> </a:t>
            </a:r>
            <a:r>
              <a:rPr lang="en-US" sz="2000" dirty="0" err="1" smtClean="0"/>
              <a:t>microvasculares</a:t>
            </a:r>
            <a:r>
              <a:rPr lang="en-US" sz="2000" dirty="0" smtClean="0"/>
              <a:t>.</a:t>
            </a:r>
          </a:p>
          <a:p>
            <a:pPr marL="228543" indent="-228543" defTabSz="1218895" hangingPunct="0">
              <a:buFont typeface="Arial" charset="0"/>
              <a:buChar char="•"/>
            </a:pPr>
            <a:endParaRPr lang="en-US" sz="2000" dirty="0"/>
          </a:p>
          <a:p>
            <a:pPr marL="228543" indent="-228543" defTabSz="1218895" hangingPunct="0">
              <a:buFont typeface="Arial" charset="0"/>
              <a:buChar char="•"/>
            </a:pPr>
            <a:endParaRPr lang="en-US" sz="2000" dirty="0" smtClean="0"/>
          </a:p>
          <a:p>
            <a:pPr defTabSz="1218895" hangingPunct="0"/>
            <a:r>
              <a:rPr lang="en-US" sz="2000" dirty="0"/>
              <a:t> </a:t>
            </a:r>
            <a:r>
              <a:rPr lang="en-US" sz="2000" dirty="0" smtClean="0"/>
              <a:t> </a:t>
            </a:r>
            <a:r>
              <a:rPr lang="en-US" sz="2000" dirty="0"/>
              <a:t/>
            </a:r>
            <a:br>
              <a:rPr lang="en-US" sz="2000" dirty="0"/>
            </a:br>
            <a:r>
              <a:rPr lang="en-US" sz="2000" dirty="0"/>
              <a:t/>
            </a:r>
            <a:br>
              <a:rPr lang="en-US" sz="2000" dirty="0"/>
            </a:br>
            <a:r>
              <a:rPr lang="en-US" sz="2000" dirty="0" smtClean="0"/>
              <a:t>         </a:t>
            </a:r>
            <a:r>
              <a:rPr lang="en-US" sz="1200" dirty="0" smtClean="0"/>
              <a:t>Zhou </a:t>
            </a:r>
            <a:r>
              <a:rPr lang="en-US" sz="1200" dirty="0"/>
              <a:t>QJ et al. J </a:t>
            </a:r>
            <a:r>
              <a:rPr lang="en-US" sz="1200" dirty="0" err="1"/>
              <a:t>Thorac</a:t>
            </a:r>
            <a:r>
              <a:rPr lang="en-US" sz="1200" dirty="0"/>
              <a:t> Disease </a:t>
            </a:r>
            <a:r>
              <a:rPr lang="en-US" sz="1200" dirty="0" smtClean="0"/>
              <a:t>2017, Yue </a:t>
            </a:r>
            <a:r>
              <a:rPr lang="en-US" sz="1200" dirty="0"/>
              <a:t>X et al. </a:t>
            </a:r>
            <a:r>
              <a:rPr lang="en-US" sz="1200" dirty="0" err="1"/>
              <a:t>Clin</a:t>
            </a:r>
            <a:r>
              <a:rPr lang="en-US" sz="1200" dirty="0"/>
              <a:t> </a:t>
            </a:r>
            <a:r>
              <a:rPr lang="en-US" sz="1200" dirty="0" err="1"/>
              <a:t>Radiol</a:t>
            </a:r>
            <a:r>
              <a:rPr lang="en-US" sz="1200" dirty="0"/>
              <a:t> 2018</a:t>
            </a:r>
            <a:endParaRPr lang="en-US" sz="1200" dirty="0">
              <a:solidFill>
                <a:srgbClr val="000000"/>
              </a:solidFill>
              <a:sym typeface="Helvetica"/>
            </a:endParaRPr>
          </a:p>
        </p:txBody>
      </p:sp>
      <p:pic>
        <p:nvPicPr>
          <p:cNvPr id="5" name="Picture 4"/>
          <p:cNvPicPr>
            <a:picLocks noChangeAspect="1"/>
          </p:cNvPicPr>
          <p:nvPr/>
        </p:nvPicPr>
        <p:blipFill>
          <a:blip r:embed="rId2"/>
          <a:stretch>
            <a:fillRect/>
          </a:stretch>
        </p:blipFill>
        <p:spPr>
          <a:xfrm>
            <a:off x="7332702" y="1282435"/>
            <a:ext cx="4687042" cy="275213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5454164" y="4243924"/>
            <a:ext cx="3935672" cy="2092910"/>
          </a:xfrm>
          <a:prstGeom prst="rect">
            <a:avLst/>
          </a:prstGeom>
        </p:spPr>
      </p:pic>
      <p:sp>
        <p:nvSpPr>
          <p:cNvPr id="7" name="Rectangle 6"/>
          <p:cNvSpPr/>
          <p:nvPr/>
        </p:nvSpPr>
        <p:spPr>
          <a:xfrm>
            <a:off x="9556324" y="5116748"/>
            <a:ext cx="1335622" cy="1076449"/>
          </a:xfrm>
          <a:prstGeom prst="rect">
            <a:avLst/>
          </a:prstGeom>
        </p:spPr>
        <p:txBody>
          <a:bodyPr wrap="none">
            <a:spAutoFit/>
          </a:bodyPr>
          <a:lstStyle/>
          <a:p>
            <a:r>
              <a:rPr lang="en-US" sz="1066" dirty="0" err="1"/>
              <a:t>Chenghua</a:t>
            </a:r>
            <a:r>
              <a:rPr lang="en-US" sz="1066" dirty="0"/>
              <a:t> J et al. </a:t>
            </a:r>
            <a:r>
              <a:rPr lang="en-US" sz="1066" dirty="0" smtClean="0"/>
              <a:t/>
            </a:r>
            <a:br>
              <a:rPr lang="en-US" sz="1066" dirty="0" smtClean="0"/>
            </a:br>
            <a:r>
              <a:rPr lang="en-US" sz="1066" dirty="0" smtClean="0"/>
              <a:t>J </a:t>
            </a:r>
            <a:r>
              <a:rPr lang="en-US" sz="1066" dirty="0" err="1"/>
              <a:t>Thorac</a:t>
            </a:r>
            <a:r>
              <a:rPr lang="en-US" sz="1066" dirty="0"/>
              <a:t> </a:t>
            </a:r>
            <a:r>
              <a:rPr lang="en-US" sz="1066" dirty="0" err="1"/>
              <a:t>Cardiovasc</a:t>
            </a:r>
            <a:r>
              <a:rPr lang="en-US" sz="1066" dirty="0"/>
              <a:t> </a:t>
            </a:r>
            <a:r>
              <a:rPr lang="en-US" sz="1066" dirty="0" smtClean="0"/>
              <a:t/>
            </a:r>
            <a:br>
              <a:rPr lang="en-US" sz="1066" dirty="0" smtClean="0"/>
            </a:br>
            <a:r>
              <a:rPr lang="en-US" sz="1066" dirty="0" err="1" smtClean="0"/>
              <a:t>Surg</a:t>
            </a:r>
            <a:r>
              <a:rPr lang="en-US" sz="1066" dirty="0" smtClean="0"/>
              <a:t> </a:t>
            </a:r>
            <a:r>
              <a:rPr lang="en-US" sz="1066" dirty="0"/>
              <a:t>2017;153:462-9</a:t>
            </a:r>
            <a:br>
              <a:rPr lang="en-US" sz="1066" dirty="0"/>
            </a:br>
            <a:r>
              <a:rPr lang="en-US" sz="1066" dirty="0"/>
              <a:t/>
            </a:r>
            <a:br>
              <a:rPr lang="en-US" sz="1066" dirty="0"/>
            </a:br>
            <a:r>
              <a:rPr lang="en-US" sz="1066" dirty="0"/>
              <a:t>n=293</a:t>
            </a:r>
            <a:br>
              <a:rPr lang="en-US" sz="1066" dirty="0"/>
            </a:br>
            <a:r>
              <a:rPr lang="en-US" sz="1066" dirty="0"/>
              <a:t>AUROC 0.894 </a:t>
            </a:r>
          </a:p>
        </p:txBody>
      </p:sp>
      <p:sp>
        <p:nvSpPr>
          <p:cNvPr id="8"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18</a:t>
            </a:r>
            <a:endParaRPr lang="en-US" dirty="0">
              <a:solidFill>
                <a:prstClr val="black">
                  <a:tint val="75000"/>
                </a:prstClr>
              </a:solidFill>
              <a:latin typeface="Calibri"/>
            </a:endParaRPr>
          </a:p>
        </p:txBody>
      </p:sp>
    </p:spTree>
    <p:extLst>
      <p:ext uri="{BB962C8B-B14F-4D97-AF65-F5344CB8AC3E}">
        <p14:creationId xmlns:p14="http://schemas.microsoft.com/office/powerpoint/2010/main" val="260474197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05740" y="89998"/>
            <a:ext cx="11114939" cy="887413"/>
          </a:xfrm>
        </p:spPr>
        <p:txBody>
          <a:bodyPr>
            <a:noAutofit/>
          </a:bodyPr>
          <a:lstStyle/>
          <a:p>
            <a:r>
              <a:rPr lang="en-029" sz="3200" b="1" dirty="0" smtClean="0">
                <a:solidFill>
                  <a:schemeClr val="tx2"/>
                </a:solidFill>
              </a:rPr>
              <a:t>¿Porqu</a:t>
            </a:r>
            <a:r>
              <a:rPr lang="es-ES" sz="3200" b="1" dirty="0" smtClean="0">
                <a:solidFill>
                  <a:schemeClr val="tx2"/>
                </a:solidFill>
              </a:rPr>
              <a:t>é se necesita un tamizaje para Cáncer de Pulmón (CaP)?</a:t>
            </a:r>
            <a:endParaRPr lang="en-GB" sz="3200" b="1" dirty="0">
              <a:solidFill>
                <a:schemeClr val="tx2"/>
              </a:solidFill>
            </a:endParaRPr>
          </a:p>
        </p:txBody>
      </p:sp>
      <p:sp>
        <p:nvSpPr>
          <p:cNvPr id="8" name="Text Placeholder 7"/>
          <p:cNvSpPr>
            <a:spLocks noGrp="1"/>
          </p:cNvSpPr>
          <p:nvPr>
            <p:ph type="body" sz="quarter" idx="4294967295"/>
          </p:nvPr>
        </p:nvSpPr>
        <p:spPr>
          <a:xfrm>
            <a:off x="620146" y="6296971"/>
            <a:ext cx="7192963" cy="303213"/>
          </a:xfrm>
        </p:spPr>
        <p:txBody>
          <a:bodyPr>
            <a:normAutofit fontScale="47500" lnSpcReduction="20000"/>
          </a:bodyPr>
          <a:lstStyle/>
          <a:p>
            <a:pPr marL="0" indent="0">
              <a:buNone/>
            </a:pPr>
            <a:r>
              <a:rPr lang="en-GB" dirty="0"/>
              <a:t>SEER Cancer Stat Fact Sheets</a:t>
            </a:r>
          </a:p>
        </p:txBody>
      </p:sp>
      <p:grpSp>
        <p:nvGrpSpPr>
          <p:cNvPr id="11" name="Group 10"/>
          <p:cNvGrpSpPr/>
          <p:nvPr/>
        </p:nvGrpSpPr>
        <p:grpSpPr>
          <a:xfrm>
            <a:off x="3732212" y="3296616"/>
            <a:ext cx="1651738" cy="2244784"/>
            <a:chOff x="519737" y="1927496"/>
            <a:chExt cx="1282565" cy="1282565"/>
          </a:xfrm>
        </p:grpSpPr>
        <p:sp>
          <p:nvSpPr>
            <p:cNvPr id="4" name="Oval 3"/>
            <p:cNvSpPr/>
            <p:nvPr/>
          </p:nvSpPr>
          <p:spPr>
            <a:xfrm>
              <a:off x="519737" y="1927496"/>
              <a:ext cx="1282565" cy="1282565"/>
            </a:xfrm>
            <a:prstGeom prst="ellipse">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50000"/>
                </a:spcBef>
                <a:spcAft>
                  <a:spcPct val="0"/>
                </a:spcAft>
                <a:defRPr/>
              </a:pPr>
              <a:endParaRPr lang="en-GB" sz="1600" dirty="0">
                <a:solidFill>
                  <a:srgbClr val="FFFFFF"/>
                </a:solidFill>
                <a:latin typeface="Arial"/>
                <a:cs typeface="Arial"/>
              </a:endParaRPr>
            </a:p>
          </p:txBody>
        </p:sp>
        <p:sp>
          <p:nvSpPr>
            <p:cNvPr id="6" name="TextBox 5"/>
            <p:cNvSpPr txBox="1"/>
            <p:nvPr/>
          </p:nvSpPr>
          <p:spPr>
            <a:xfrm>
              <a:off x="742569" y="2294458"/>
              <a:ext cx="836900" cy="548640"/>
            </a:xfrm>
            <a:prstGeom prst="rect">
              <a:avLst/>
            </a:prstGeom>
            <a:noFill/>
          </p:spPr>
          <p:txBody>
            <a:bodyPr wrap="square" rtlCol="0" anchor="ctr" anchorCtr="0">
              <a:noAutofit/>
            </a:bodyPr>
            <a:lstStyle/>
            <a:p>
              <a:pPr algn="ctr" defTabSz="914400" eaLnBrk="0" fontAlgn="base" hangingPunct="0">
                <a:spcBef>
                  <a:spcPct val="50000"/>
                </a:spcBef>
                <a:spcAft>
                  <a:spcPct val="0"/>
                </a:spcAft>
                <a:defRPr/>
              </a:pPr>
              <a:r>
                <a:rPr lang="en-GB" b="1" dirty="0">
                  <a:solidFill>
                    <a:srgbClr val="FFFFFF"/>
                  </a:solidFill>
                  <a:latin typeface="Arial"/>
                  <a:cs typeface="Arial"/>
                </a:rPr>
                <a:t>56%</a:t>
              </a:r>
            </a:p>
          </p:txBody>
        </p:sp>
      </p:grpSp>
      <p:grpSp>
        <p:nvGrpSpPr>
          <p:cNvPr id="10" name="Group 9"/>
          <p:cNvGrpSpPr/>
          <p:nvPr/>
        </p:nvGrpSpPr>
        <p:grpSpPr>
          <a:xfrm>
            <a:off x="5843250" y="3785886"/>
            <a:ext cx="1077793" cy="1162479"/>
            <a:chOff x="2221536" y="2194103"/>
            <a:chExt cx="836900" cy="664186"/>
          </a:xfrm>
        </p:grpSpPr>
        <p:sp>
          <p:nvSpPr>
            <p:cNvPr id="81" name="Oval 80"/>
            <p:cNvSpPr/>
            <p:nvPr/>
          </p:nvSpPr>
          <p:spPr>
            <a:xfrm>
              <a:off x="2307893" y="2194103"/>
              <a:ext cx="664186" cy="664186"/>
            </a:xfrm>
            <a:prstGeom prst="ellipse">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50000"/>
                </a:spcBef>
                <a:spcAft>
                  <a:spcPct val="0"/>
                </a:spcAft>
                <a:defRPr/>
              </a:pPr>
              <a:endParaRPr lang="en-GB" sz="1600" dirty="0">
                <a:solidFill>
                  <a:srgbClr val="FFFFFF"/>
                </a:solidFill>
                <a:latin typeface="Arial"/>
                <a:cs typeface="Arial"/>
              </a:endParaRPr>
            </a:p>
          </p:txBody>
        </p:sp>
        <p:sp>
          <p:nvSpPr>
            <p:cNvPr id="88" name="TextBox 87"/>
            <p:cNvSpPr txBox="1"/>
            <p:nvPr/>
          </p:nvSpPr>
          <p:spPr>
            <a:xfrm>
              <a:off x="2221536" y="2256816"/>
              <a:ext cx="836900" cy="548640"/>
            </a:xfrm>
            <a:prstGeom prst="rect">
              <a:avLst/>
            </a:prstGeom>
            <a:noFill/>
          </p:spPr>
          <p:txBody>
            <a:bodyPr wrap="square" rtlCol="0" anchor="ctr" anchorCtr="0">
              <a:noAutofit/>
            </a:bodyPr>
            <a:lstStyle/>
            <a:p>
              <a:pPr algn="ctr" defTabSz="914400" eaLnBrk="0" fontAlgn="base" hangingPunct="0">
                <a:spcBef>
                  <a:spcPct val="50000"/>
                </a:spcBef>
                <a:spcAft>
                  <a:spcPct val="0"/>
                </a:spcAft>
                <a:defRPr/>
              </a:pPr>
              <a:r>
                <a:rPr lang="en-GB" b="1" dirty="0">
                  <a:solidFill>
                    <a:srgbClr val="FFFFFF"/>
                  </a:solidFill>
                  <a:latin typeface="Arial"/>
                  <a:cs typeface="Arial"/>
                </a:rPr>
                <a:t>29%</a:t>
              </a:r>
            </a:p>
          </p:txBody>
        </p:sp>
      </p:grpSp>
      <p:grpSp>
        <p:nvGrpSpPr>
          <p:cNvPr id="13" name="Group 12"/>
          <p:cNvGrpSpPr/>
          <p:nvPr/>
        </p:nvGrpSpPr>
        <p:grpSpPr>
          <a:xfrm>
            <a:off x="7200473" y="3500233"/>
            <a:ext cx="1077793" cy="965621"/>
            <a:chOff x="3346084" y="2219835"/>
            <a:chExt cx="836900" cy="551711"/>
          </a:xfrm>
        </p:grpSpPr>
        <p:sp>
          <p:nvSpPr>
            <p:cNvPr id="82" name="Oval 81"/>
            <p:cNvSpPr/>
            <p:nvPr/>
          </p:nvSpPr>
          <p:spPr>
            <a:xfrm>
              <a:off x="3707277" y="2657031"/>
              <a:ext cx="114515" cy="114515"/>
            </a:xfrm>
            <a:prstGeom prst="ellipse">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50000"/>
                </a:spcBef>
                <a:spcAft>
                  <a:spcPct val="0"/>
                </a:spcAft>
                <a:defRPr/>
              </a:pPr>
              <a:endParaRPr lang="en-GB" sz="1600" dirty="0">
                <a:solidFill>
                  <a:srgbClr val="FFFFFF"/>
                </a:solidFill>
                <a:latin typeface="Arial"/>
                <a:cs typeface="Arial"/>
              </a:endParaRPr>
            </a:p>
          </p:txBody>
        </p:sp>
        <p:sp>
          <p:nvSpPr>
            <p:cNvPr id="89" name="TextBox 88"/>
            <p:cNvSpPr txBox="1"/>
            <p:nvPr/>
          </p:nvSpPr>
          <p:spPr>
            <a:xfrm>
              <a:off x="3346084" y="2219835"/>
              <a:ext cx="836900" cy="548640"/>
            </a:xfrm>
            <a:prstGeom prst="rect">
              <a:avLst/>
            </a:prstGeom>
            <a:noFill/>
          </p:spPr>
          <p:txBody>
            <a:bodyPr wrap="square" rtlCol="0" anchor="ctr" anchorCtr="0">
              <a:noAutofit/>
            </a:bodyPr>
            <a:lstStyle/>
            <a:p>
              <a:pPr algn="ctr" defTabSz="914400" eaLnBrk="0" fontAlgn="base" hangingPunct="0">
                <a:spcBef>
                  <a:spcPct val="50000"/>
                </a:spcBef>
                <a:spcAft>
                  <a:spcPct val="0"/>
                </a:spcAft>
                <a:defRPr/>
              </a:pPr>
              <a:r>
                <a:rPr lang="en-GB" b="1" dirty="0">
                  <a:solidFill>
                    <a:srgbClr val="00A6DB"/>
                  </a:solidFill>
                  <a:latin typeface="Arial"/>
                  <a:cs typeface="Arial"/>
                </a:rPr>
                <a:t>5%</a:t>
              </a:r>
            </a:p>
          </p:txBody>
        </p:sp>
      </p:grpSp>
      <p:sp>
        <p:nvSpPr>
          <p:cNvPr id="7" name="Freeform 6"/>
          <p:cNvSpPr/>
          <p:nvPr/>
        </p:nvSpPr>
        <p:spPr>
          <a:xfrm>
            <a:off x="5648941" y="3045347"/>
            <a:ext cx="0" cy="3186176"/>
          </a:xfrm>
          <a:custGeom>
            <a:avLst/>
            <a:gdLst>
              <a:gd name="connsiteX0" fmla="*/ 0 w 0"/>
              <a:gd name="connsiteY0" fmla="*/ 0 h 2389632"/>
              <a:gd name="connsiteX1" fmla="*/ 0 w 0"/>
              <a:gd name="connsiteY1" fmla="*/ 2389632 h 2389632"/>
            </a:gdLst>
            <a:ahLst/>
            <a:cxnLst>
              <a:cxn ang="0">
                <a:pos x="connsiteX0" y="connsiteY0"/>
              </a:cxn>
              <a:cxn ang="0">
                <a:pos x="connsiteX1" y="connsiteY1"/>
              </a:cxn>
            </a:cxnLst>
            <a:rect l="l" t="t" r="r" b="b"/>
            <a:pathLst>
              <a:path h="2389632">
                <a:moveTo>
                  <a:pt x="0" y="0"/>
                </a:moveTo>
                <a:lnTo>
                  <a:pt x="0" y="2389632"/>
                </a:lnTo>
              </a:path>
            </a:pathLst>
          </a:custGeom>
          <a:noFill/>
          <a:ln w="19050">
            <a:solidFill>
              <a:srgbClr val="0098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50000"/>
              </a:spcBef>
              <a:spcAft>
                <a:spcPct val="0"/>
              </a:spcAft>
              <a:defRPr/>
            </a:pPr>
            <a:endParaRPr lang="en-GB">
              <a:solidFill>
                <a:srgbClr val="FFFFFF"/>
              </a:solidFill>
              <a:latin typeface="Arial"/>
              <a:cs typeface="Arial"/>
            </a:endParaRPr>
          </a:p>
        </p:txBody>
      </p:sp>
      <p:sp>
        <p:nvSpPr>
          <p:cNvPr id="128" name="Freeform 127"/>
          <p:cNvSpPr/>
          <p:nvPr/>
        </p:nvSpPr>
        <p:spPr>
          <a:xfrm>
            <a:off x="7183832" y="3045347"/>
            <a:ext cx="0" cy="3186176"/>
          </a:xfrm>
          <a:custGeom>
            <a:avLst/>
            <a:gdLst>
              <a:gd name="connsiteX0" fmla="*/ 0 w 0"/>
              <a:gd name="connsiteY0" fmla="*/ 0 h 2389632"/>
              <a:gd name="connsiteX1" fmla="*/ 0 w 0"/>
              <a:gd name="connsiteY1" fmla="*/ 2389632 h 2389632"/>
            </a:gdLst>
            <a:ahLst/>
            <a:cxnLst>
              <a:cxn ang="0">
                <a:pos x="connsiteX0" y="connsiteY0"/>
              </a:cxn>
              <a:cxn ang="0">
                <a:pos x="connsiteX1" y="connsiteY1"/>
              </a:cxn>
            </a:cxnLst>
            <a:rect l="l" t="t" r="r" b="b"/>
            <a:pathLst>
              <a:path h="2389632">
                <a:moveTo>
                  <a:pt x="0" y="0"/>
                </a:moveTo>
                <a:lnTo>
                  <a:pt x="0" y="2389632"/>
                </a:lnTo>
              </a:path>
            </a:pathLst>
          </a:custGeom>
          <a:noFill/>
          <a:ln w="19050">
            <a:solidFill>
              <a:srgbClr val="0098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50000"/>
              </a:spcBef>
              <a:spcAft>
                <a:spcPct val="0"/>
              </a:spcAft>
              <a:defRPr/>
            </a:pPr>
            <a:endParaRPr lang="en-GB">
              <a:solidFill>
                <a:srgbClr val="FFFFFF"/>
              </a:solidFill>
              <a:latin typeface="Arial"/>
              <a:cs typeface="Arial"/>
            </a:endParaRPr>
          </a:p>
        </p:txBody>
      </p:sp>
      <p:sp>
        <p:nvSpPr>
          <p:cNvPr id="14" name="TextBox 13"/>
          <p:cNvSpPr txBox="1"/>
          <p:nvPr/>
        </p:nvSpPr>
        <p:spPr>
          <a:xfrm>
            <a:off x="3921933" y="5524638"/>
            <a:ext cx="1311939" cy="539713"/>
          </a:xfrm>
          <a:prstGeom prst="rect">
            <a:avLst/>
          </a:prstGeom>
          <a:noFill/>
        </p:spPr>
        <p:txBody>
          <a:bodyPr wrap="square" rtlCol="0" anchor="ctr" anchorCtr="0">
            <a:noAutofit/>
          </a:bodyPr>
          <a:lstStyle/>
          <a:p>
            <a:pPr algn="ctr" defTabSz="914400" eaLnBrk="0" fontAlgn="base" hangingPunct="0">
              <a:spcBef>
                <a:spcPct val="50000"/>
              </a:spcBef>
              <a:spcAft>
                <a:spcPct val="0"/>
              </a:spcAft>
              <a:defRPr/>
            </a:pPr>
            <a:r>
              <a:rPr lang="en-GB" sz="1600" b="1" smtClean="0">
                <a:solidFill>
                  <a:srgbClr val="000000"/>
                </a:solidFill>
                <a:latin typeface="Arial"/>
                <a:cs typeface="Arial"/>
              </a:rPr>
              <a:t>Localizado</a:t>
            </a:r>
            <a:endParaRPr lang="en-GB" sz="1600" b="1" dirty="0">
              <a:solidFill>
                <a:srgbClr val="000000"/>
              </a:solidFill>
              <a:latin typeface="Arial"/>
              <a:cs typeface="Arial"/>
            </a:endParaRPr>
          </a:p>
        </p:txBody>
      </p:sp>
      <p:sp>
        <p:nvSpPr>
          <p:cNvPr id="129" name="TextBox 128"/>
          <p:cNvSpPr txBox="1"/>
          <p:nvPr/>
        </p:nvSpPr>
        <p:spPr>
          <a:xfrm>
            <a:off x="5761594" y="5524638"/>
            <a:ext cx="1215309" cy="539713"/>
          </a:xfrm>
          <a:prstGeom prst="rect">
            <a:avLst/>
          </a:prstGeom>
          <a:noFill/>
        </p:spPr>
        <p:txBody>
          <a:bodyPr wrap="square" rtlCol="0" anchor="ctr" anchorCtr="0">
            <a:noAutofit/>
          </a:bodyPr>
          <a:lstStyle/>
          <a:p>
            <a:pPr algn="ctr" defTabSz="914400" eaLnBrk="0" fontAlgn="base" hangingPunct="0">
              <a:spcBef>
                <a:spcPct val="50000"/>
              </a:spcBef>
              <a:spcAft>
                <a:spcPct val="0"/>
              </a:spcAft>
              <a:defRPr/>
            </a:pPr>
            <a:r>
              <a:rPr lang="en-GB" sz="1600" b="1" dirty="0">
                <a:solidFill>
                  <a:srgbClr val="000000"/>
                </a:solidFill>
                <a:latin typeface="Arial"/>
                <a:cs typeface="Arial"/>
              </a:rPr>
              <a:t>Regional </a:t>
            </a:r>
          </a:p>
        </p:txBody>
      </p:sp>
      <p:sp>
        <p:nvSpPr>
          <p:cNvPr id="130" name="TextBox 129"/>
          <p:cNvSpPr txBox="1"/>
          <p:nvPr/>
        </p:nvSpPr>
        <p:spPr>
          <a:xfrm>
            <a:off x="7162495" y="5524638"/>
            <a:ext cx="1552881" cy="539713"/>
          </a:xfrm>
          <a:prstGeom prst="rect">
            <a:avLst/>
          </a:prstGeom>
          <a:noFill/>
        </p:spPr>
        <p:txBody>
          <a:bodyPr wrap="square" rtlCol="0" anchor="ctr" anchorCtr="0">
            <a:noAutofit/>
          </a:bodyPr>
          <a:lstStyle/>
          <a:p>
            <a:pPr algn="ctr" defTabSz="914400" eaLnBrk="0" fontAlgn="base" hangingPunct="0">
              <a:spcBef>
                <a:spcPct val="50000"/>
              </a:spcBef>
              <a:spcAft>
                <a:spcPct val="0"/>
              </a:spcAft>
              <a:defRPr/>
            </a:pPr>
            <a:r>
              <a:rPr lang="en-GB" sz="1600" b="1" dirty="0" err="1" smtClean="0">
                <a:solidFill>
                  <a:srgbClr val="000000"/>
                </a:solidFill>
                <a:latin typeface="Arial"/>
                <a:cs typeface="Arial"/>
              </a:rPr>
              <a:t>Metast</a:t>
            </a:r>
            <a:r>
              <a:rPr lang="es-ES" sz="1600" b="1" dirty="0" err="1" smtClean="0">
                <a:solidFill>
                  <a:srgbClr val="000000"/>
                </a:solidFill>
                <a:latin typeface="Arial"/>
                <a:cs typeface="Arial"/>
              </a:rPr>
              <a:t>ásico</a:t>
            </a:r>
            <a:endParaRPr lang="en-GB" sz="1600" b="1" dirty="0">
              <a:solidFill>
                <a:srgbClr val="000000"/>
              </a:solidFill>
              <a:latin typeface="Arial"/>
              <a:cs typeface="Aria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76249" y="1999627"/>
            <a:ext cx="780967" cy="694217"/>
          </a:xfrm>
          <a:prstGeom prst="rect">
            <a:avLst/>
          </a:prstGeom>
        </p:spPr>
      </p:pic>
      <p:grpSp>
        <p:nvGrpSpPr>
          <p:cNvPr id="25" name="Group 24"/>
          <p:cNvGrpSpPr/>
          <p:nvPr/>
        </p:nvGrpSpPr>
        <p:grpSpPr>
          <a:xfrm>
            <a:off x="4757214" y="1981200"/>
            <a:ext cx="3481893" cy="712640"/>
            <a:chOff x="1183921" y="1004232"/>
            <a:chExt cx="3069937" cy="457368"/>
          </a:xfrm>
        </p:grpSpPr>
        <p:sp>
          <p:nvSpPr>
            <p:cNvPr id="26" name="Rounded Rectangle 25"/>
            <p:cNvSpPr/>
            <p:nvPr/>
          </p:nvSpPr>
          <p:spPr>
            <a:xfrm>
              <a:off x="1183921" y="1004232"/>
              <a:ext cx="2904603" cy="451491"/>
            </a:xfrm>
            <a:prstGeom prst="roundRect">
              <a:avLst>
                <a:gd name="adj" fmla="val 50000"/>
              </a:avLst>
            </a:prstGeom>
            <a:solidFill>
              <a:srgbClr val="00A6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50000"/>
                </a:spcBef>
                <a:spcAft>
                  <a:spcPct val="0"/>
                </a:spcAft>
                <a:defRPr/>
              </a:pPr>
              <a:endParaRPr lang="en-GB" sz="2400" b="1" dirty="0">
                <a:solidFill>
                  <a:srgbClr val="FFFFFF"/>
                </a:solidFill>
                <a:latin typeface="Arial"/>
                <a:cs typeface="Arial"/>
              </a:endParaRPr>
            </a:p>
          </p:txBody>
        </p:sp>
        <p:sp>
          <p:nvSpPr>
            <p:cNvPr id="27" name="Rounded Rectangle 26"/>
            <p:cNvSpPr/>
            <p:nvPr/>
          </p:nvSpPr>
          <p:spPr>
            <a:xfrm>
              <a:off x="1268004" y="1007005"/>
              <a:ext cx="2985854" cy="454595"/>
            </a:xfrm>
            <a:prstGeom prst="roundRect">
              <a:avLst>
                <a:gd name="adj" fmla="val 50000"/>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lnSpc>
                  <a:spcPts val="1700"/>
                </a:lnSpc>
                <a:spcBef>
                  <a:spcPct val="50000"/>
                </a:spcBef>
                <a:spcAft>
                  <a:spcPct val="0"/>
                </a:spcAft>
                <a:defRPr/>
              </a:pPr>
              <a:r>
                <a:rPr lang="en-GB" sz="1600" b="1" dirty="0" err="1" smtClean="0">
                  <a:solidFill>
                    <a:srgbClr val="FFFFFF"/>
                  </a:solidFill>
                  <a:latin typeface="Arial"/>
                  <a:cs typeface="Arial"/>
                </a:rPr>
                <a:t>Supervivencia</a:t>
              </a:r>
              <a:r>
                <a:rPr lang="en-GB" sz="1600" b="1" dirty="0" smtClean="0">
                  <a:solidFill>
                    <a:srgbClr val="FFFFFF"/>
                  </a:solidFill>
                  <a:latin typeface="Arial"/>
                  <a:cs typeface="Arial"/>
                </a:rPr>
                <a:t>  a 5 años</a:t>
              </a:r>
              <a:endParaRPr lang="en-GB" sz="1600" b="1" dirty="0">
                <a:solidFill>
                  <a:srgbClr val="FFFFFF"/>
                </a:solidFill>
                <a:latin typeface="Arial"/>
                <a:cs typeface="Arial"/>
              </a:endParaRPr>
            </a:p>
          </p:txBody>
        </p:sp>
      </p:grpSp>
      <p:sp>
        <p:nvSpPr>
          <p:cNvPr id="2" name="Rectangle 1"/>
          <p:cNvSpPr/>
          <p:nvPr/>
        </p:nvSpPr>
        <p:spPr>
          <a:xfrm>
            <a:off x="1903412" y="1109978"/>
            <a:ext cx="8534400" cy="830997"/>
          </a:xfrm>
          <a:prstGeom prst="rect">
            <a:avLst/>
          </a:prstGeom>
        </p:spPr>
        <p:txBody>
          <a:bodyPr wrap="square">
            <a:spAutoFit/>
          </a:bodyPr>
          <a:lstStyle/>
          <a:p>
            <a:pPr algn="ctr" defTabSz="914400"/>
            <a:r>
              <a:rPr lang="en-GB" sz="2400" b="1" dirty="0" smtClean="0">
                <a:solidFill>
                  <a:srgbClr val="0070C0"/>
                </a:solidFill>
                <a:latin typeface="Calibri"/>
              </a:rPr>
              <a:t>“Las </a:t>
            </a:r>
            <a:r>
              <a:rPr lang="en-GB" sz="2400" b="1" dirty="0" err="1" smtClean="0">
                <a:solidFill>
                  <a:srgbClr val="0070C0"/>
                </a:solidFill>
                <a:latin typeface="Calibri"/>
              </a:rPr>
              <a:t>oportunidades</a:t>
            </a:r>
            <a:r>
              <a:rPr lang="en-GB" sz="2400" b="1" dirty="0" smtClean="0">
                <a:solidFill>
                  <a:srgbClr val="0070C0"/>
                </a:solidFill>
                <a:latin typeface="Calibri"/>
              </a:rPr>
              <a:t> de </a:t>
            </a:r>
            <a:r>
              <a:rPr lang="en-GB" sz="2400" b="1" dirty="0" err="1" smtClean="0">
                <a:solidFill>
                  <a:srgbClr val="0070C0"/>
                </a:solidFill>
                <a:latin typeface="Calibri"/>
              </a:rPr>
              <a:t>Supervivencia</a:t>
            </a:r>
            <a:r>
              <a:rPr lang="en-GB" sz="2400" b="1" dirty="0" smtClean="0">
                <a:solidFill>
                  <a:srgbClr val="0070C0"/>
                </a:solidFill>
                <a:latin typeface="Calibri"/>
              </a:rPr>
              <a:t> son </a:t>
            </a:r>
            <a:r>
              <a:rPr lang="en-GB" sz="2400" b="1" dirty="0" err="1" smtClean="0">
                <a:solidFill>
                  <a:srgbClr val="0070C0"/>
                </a:solidFill>
                <a:latin typeface="Calibri"/>
              </a:rPr>
              <a:t>mejores</a:t>
            </a:r>
            <a:r>
              <a:rPr lang="en-GB" sz="2400" b="1" dirty="0" smtClean="0">
                <a:solidFill>
                  <a:srgbClr val="0070C0"/>
                </a:solidFill>
                <a:latin typeface="Calibri"/>
              </a:rPr>
              <a:t> </a:t>
            </a:r>
            <a:r>
              <a:rPr lang="en-GB" sz="2400" b="1" dirty="0" err="1" smtClean="0">
                <a:solidFill>
                  <a:srgbClr val="0070C0"/>
                </a:solidFill>
                <a:latin typeface="Calibri"/>
              </a:rPr>
              <a:t>si</a:t>
            </a:r>
            <a:r>
              <a:rPr lang="en-GB" sz="2400" b="1" dirty="0" smtClean="0">
                <a:solidFill>
                  <a:srgbClr val="0070C0"/>
                </a:solidFill>
                <a:latin typeface="Calibri"/>
              </a:rPr>
              <a:t> el CaP </a:t>
            </a:r>
            <a:r>
              <a:rPr lang="es-ES" sz="2400" b="1" dirty="0" smtClean="0">
                <a:solidFill>
                  <a:srgbClr val="0070C0"/>
                </a:solidFill>
                <a:latin typeface="Calibri"/>
              </a:rPr>
              <a:t>se detecta de forma temprana”</a:t>
            </a:r>
            <a:endParaRPr lang="en-US" sz="2400" dirty="0">
              <a:solidFill>
                <a:srgbClr val="0070C0"/>
              </a:solidFill>
              <a:latin typeface="Calibri"/>
            </a:endParaRPr>
          </a:p>
        </p:txBody>
      </p:sp>
      <p:sp>
        <p:nvSpPr>
          <p:cNvPr id="23" name="Marcador de número de diapositiva 2">
            <a:extLst>
              <a:ext uri="{FF2B5EF4-FFF2-40B4-BE49-F238E27FC236}">
                <a16:creationId xmlns:a16="http://schemas.microsoft.com/office/drawing/2014/main" xmlns="" id="{78A1799D-2331-4666-9BD7-31B3CCBA8A21}"/>
              </a:ext>
            </a:extLst>
          </p:cNvPr>
          <p:cNvSpPr>
            <a:spLocks noGrp="1"/>
          </p:cNvSpPr>
          <p:nvPr>
            <p:ph type="sldNum" sz="quarter" idx="12"/>
          </p:nvPr>
        </p:nvSpPr>
        <p:spPr>
          <a:xfrm>
            <a:off x="9117290" y="6355780"/>
            <a:ext cx="2844059" cy="365125"/>
          </a:xfrm>
        </p:spPr>
        <p:txBody>
          <a:bodyPr/>
          <a:lstStyle/>
          <a:p>
            <a:pPr defTabSz="914171">
              <a:defRPr/>
            </a:pPr>
            <a:r>
              <a:rPr lang="en-US" smtClean="0">
                <a:solidFill>
                  <a:prstClr val="black">
                    <a:tint val="75000"/>
                  </a:prstClr>
                </a:solidFill>
                <a:latin typeface="Calibri"/>
              </a:rPr>
              <a:t>1</a:t>
            </a:r>
            <a:endParaRPr lang="en-US" dirty="0">
              <a:solidFill>
                <a:prstClr val="black">
                  <a:tint val="75000"/>
                </a:prstClr>
              </a:solidFill>
              <a:latin typeface="Calibri"/>
            </a:endParaRPr>
          </a:p>
        </p:txBody>
      </p:sp>
      <p:pic>
        <p:nvPicPr>
          <p:cNvPr id="28" name="Picture 5" descr="C:\Users\Mohamed\Downloads\kaso.jpg"/>
          <p:cNvPicPr>
            <a:picLocks noChangeAspect="1" noChangeArrowheads="1"/>
          </p:cNvPicPr>
          <p:nvPr/>
        </p:nvPicPr>
        <p:blipFill>
          <a:blip r:embed="rId3" cstate="print"/>
          <a:srcRect/>
          <a:stretch>
            <a:fillRect/>
          </a:stretch>
        </p:blipFill>
        <p:spPr bwMode="auto">
          <a:xfrm>
            <a:off x="9845454" y="6086460"/>
            <a:ext cx="1809750" cy="658873"/>
          </a:xfrm>
          <a:prstGeom prst="rect">
            <a:avLst/>
          </a:prstGeom>
          <a:ln>
            <a:noFill/>
          </a:ln>
          <a:effectLst>
            <a:softEdge rad="112500"/>
          </a:effectLst>
        </p:spPr>
      </p:pic>
    </p:spTree>
    <p:extLst>
      <p:ext uri="{BB962C8B-B14F-4D97-AF65-F5344CB8AC3E}">
        <p14:creationId xmlns:p14="http://schemas.microsoft.com/office/powerpoint/2010/main" val="41369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fade">
                                      <p:cBhvr>
                                        <p:cTn id="29" dur="500"/>
                                        <p:tgtEl>
                                          <p:spTgt spid="1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500"/>
                                        <p:tgtEl>
                                          <p:spTgt spid="1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8" grpId="0" animBg="1"/>
      <p:bldP spid="14" grpId="0"/>
      <p:bldP spid="129" grpId="0"/>
      <p:bldP spid="1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6629" y="363112"/>
            <a:ext cx="11509495" cy="369332"/>
          </a:xfrm>
          <a:prstGeom prst="rect">
            <a:avLst/>
          </a:prstGeom>
          <a:noFill/>
        </p:spPr>
        <p:txBody>
          <a:bodyPr wrap="square" lIns="0" tIns="0" rIns="0" bIns="0">
            <a:spAutoFit/>
          </a:bodyPr>
          <a:lstStyle/>
          <a:p>
            <a:pPr lvl="0"/>
            <a:r>
              <a:rPr lang="en-US" sz="2400" b="1"/>
              <a:t>MEDICIONES BASALES</a:t>
            </a:r>
          </a:p>
        </p:txBody>
      </p:sp>
      <p:sp>
        <p:nvSpPr>
          <p:cNvPr id="9" name="Rectangle 8"/>
          <p:cNvSpPr/>
          <p:nvPr/>
        </p:nvSpPr>
        <p:spPr>
          <a:xfrm>
            <a:off x="2439175" y="1071928"/>
            <a:ext cx="9515511" cy="5194948"/>
          </a:xfrm>
          <a:prstGeom prst="rect">
            <a:avLst/>
          </a:prstGeom>
          <a:noFill/>
        </p:spPr>
        <p:txBody>
          <a:bodyPr wrap="square" lIns="0" tIns="0" rIns="0" bIns="0">
            <a:spAutoFit/>
          </a:bodyPr>
          <a:lstStyle/>
          <a:p>
            <a:pPr marL="742950" marR="1158875" lvl="1" indent="-285750" algn="just">
              <a:lnSpc>
                <a:spcPct val="157000"/>
              </a:lnSpc>
              <a:spcAft>
                <a:spcPts val="0"/>
              </a:spcAft>
              <a:buSzPts val="1200"/>
              <a:buFont typeface="Trebuchet MS" charset="0"/>
              <a:buAutoNum type="alphaLcParenR"/>
              <a:tabLst>
                <a:tab pos="1435735" algn="l"/>
              </a:tabLst>
            </a:pPr>
            <a:r>
              <a:rPr lang="en-US" sz="1200" dirty="0">
                <a:latin typeface="Trebuchet MS" charset="0"/>
                <a:ea typeface="Trebuchet MS" charset="0"/>
                <a:cs typeface="Trebuchet MS" charset="0"/>
              </a:rPr>
              <a:t>Se</a:t>
            </a:r>
            <a:r>
              <a:rPr lang="en-US" sz="1200" spc="-75" dirty="0">
                <a:latin typeface="Trebuchet MS" charset="0"/>
                <a:ea typeface="Trebuchet MS" charset="0"/>
                <a:cs typeface="Trebuchet MS" charset="0"/>
              </a:rPr>
              <a:t> </a:t>
            </a:r>
            <a:r>
              <a:rPr lang="en-US" sz="1200" dirty="0">
                <a:latin typeface="Trebuchet MS" charset="0"/>
                <a:ea typeface="Trebuchet MS" charset="0"/>
                <a:cs typeface="Trebuchet MS" charset="0"/>
              </a:rPr>
              <a:t>les</a:t>
            </a:r>
            <a:r>
              <a:rPr lang="en-US" sz="1200" spc="-70" dirty="0">
                <a:latin typeface="Trebuchet MS" charset="0"/>
                <a:ea typeface="Trebuchet MS" charset="0"/>
                <a:cs typeface="Trebuchet MS" charset="0"/>
              </a:rPr>
              <a:t> </a:t>
            </a:r>
            <a:r>
              <a:rPr lang="en-US" sz="1200" dirty="0" err="1">
                <a:latin typeface="Trebuchet MS" charset="0"/>
                <a:ea typeface="Trebuchet MS" charset="0"/>
                <a:cs typeface="Trebuchet MS" charset="0"/>
              </a:rPr>
              <a:t>aplicará</a:t>
            </a:r>
            <a:r>
              <a:rPr lang="en-US" sz="1200" spc="-70" dirty="0">
                <a:latin typeface="Trebuchet MS" charset="0"/>
                <a:ea typeface="Trebuchet MS" charset="0"/>
                <a:cs typeface="Trebuchet MS" charset="0"/>
              </a:rPr>
              <a:t> </a:t>
            </a:r>
            <a:r>
              <a:rPr lang="en-US" sz="1200" dirty="0">
                <a:latin typeface="Trebuchet MS" charset="0"/>
                <a:ea typeface="Trebuchet MS" charset="0"/>
                <a:cs typeface="Trebuchet MS" charset="0"/>
              </a:rPr>
              <a:t>un</a:t>
            </a:r>
            <a:r>
              <a:rPr lang="en-US" sz="1200" spc="-75" dirty="0">
                <a:latin typeface="Trebuchet MS" charset="0"/>
                <a:ea typeface="Trebuchet MS" charset="0"/>
                <a:cs typeface="Trebuchet MS" charset="0"/>
              </a:rPr>
              <a:t> </a:t>
            </a:r>
            <a:r>
              <a:rPr lang="en-US" sz="1200" dirty="0" err="1">
                <a:latin typeface="Trebuchet MS" charset="0"/>
                <a:ea typeface="Trebuchet MS" charset="0"/>
                <a:cs typeface="Trebuchet MS" charset="0"/>
              </a:rPr>
              <a:t>cuestionario</a:t>
            </a:r>
            <a:r>
              <a:rPr lang="en-US" sz="1200" spc="-65" dirty="0">
                <a:latin typeface="Trebuchet MS" charset="0"/>
                <a:ea typeface="Trebuchet MS" charset="0"/>
                <a:cs typeface="Trebuchet MS" charset="0"/>
              </a:rPr>
              <a:t> </a:t>
            </a:r>
            <a:r>
              <a:rPr lang="en-US" sz="1200" dirty="0" err="1">
                <a:latin typeface="Trebuchet MS" charset="0"/>
                <a:ea typeface="Trebuchet MS" charset="0"/>
                <a:cs typeface="Trebuchet MS" charset="0"/>
              </a:rPr>
              <a:t>estandarizado</a:t>
            </a:r>
            <a:r>
              <a:rPr lang="en-US" sz="1200" spc="-80" dirty="0">
                <a:latin typeface="Trebuchet MS" charset="0"/>
                <a:ea typeface="Trebuchet MS" charset="0"/>
                <a:cs typeface="Trebuchet MS" charset="0"/>
              </a:rPr>
              <a:t> </a:t>
            </a:r>
            <a:r>
              <a:rPr lang="en-US" sz="1200" dirty="0" err="1">
                <a:latin typeface="Trebuchet MS" charset="0"/>
                <a:ea typeface="Trebuchet MS" charset="0"/>
                <a:cs typeface="Trebuchet MS" charset="0"/>
              </a:rPr>
              <a:t>que</a:t>
            </a:r>
            <a:r>
              <a:rPr lang="en-US" sz="1200" spc="-65" dirty="0">
                <a:latin typeface="Trebuchet MS" charset="0"/>
                <a:ea typeface="Trebuchet MS" charset="0"/>
                <a:cs typeface="Trebuchet MS" charset="0"/>
              </a:rPr>
              <a:t> </a:t>
            </a:r>
            <a:r>
              <a:rPr lang="en-US" sz="1200" dirty="0" err="1">
                <a:latin typeface="Trebuchet MS" charset="0"/>
                <a:ea typeface="Trebuchet MS" charset="0"/>
                <a:cs typeface="Trebuchet MS" charset="0"/>
              </a:rPr>
              <a:t>incluye</a:t>
            </a:r>
            <a:r>
              <a:rPr lang="en-US" sz="1200" spc="-70" dirty="0">
                <a:latin typeface="Trebuchet MS" charset="0"/>
                <a:ea typeface="Trebuchet MS" charset="0"/>
                <a:cs typeface="Trebuchet MS" charset="0"/>
              </a:rPr>
              <a:t> </a:t>
            </a:r>
            <a:r>
              <a:rPr lang="en-US" sz="1200" dirty="0" err="1">
                <a:latin typeface="Trebuchet MS" charset="0"/>
                <a:ea typeface="Trebuchet MS" charset="0"/>
                <a:cs typeface="Trebuchet MS" charset="0"/>
              </a:rPr>
              <a:t>información</a:t>
            </a:r>
            <a:r>
              <a:rPr lang="en-US" sz="1200" spc="-75" dirty="0">
                <a:latin typeface="Trebuchet MS" charset="0"/>
                <a:ea typeface="Trebuchet MS" charset="0"/>
                <a:cs typeface="Trebuchet MS" charset="0"/>
              </a:rPr>
              <a:t> </a:t>
            </a:r>
            <a:r>
              <a:rPr lang="en-US" sz="1200" dirty="0" err="1">
                <a:latin typeface="Trebuchet MS" charset="0"/>
                <a:ea typeface="Trebuchet MS" charset="0"/>
                <a:cs typeface="Trebuchet MS" charset="0"/>
              </a:rPr>
              <a:t>sobre</a:t>
            </a:r>
            <a:r>
              <a:rPr lang="en-US" sz="1200" spc="-70" dirty="0">
                <a:latin typeface="Trebuchet MS" charset="0"/>
                <a:ea typeface="Trebuchet MS" charset="0"/>
                <a:cs typeface="Trebuchet MS" charset="0"/>
              </a:rPr>
              <a:t> </a:t>
            </a:r>
            <a:r>
              <a:rPr lang="en-US" sz="1200" dirty="0" err="1">
                <a:latin typeface="Trebuchet MS" charset="0"/>
                <a:ea typeface="Trebuchet MS" charset="0"/>
                <a:cs typeface="Trebuchet MS" charset="0"/>
              </a:rPr>
              <a:t>las</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características</a:t>
            </a:r>
            <a:r>
              <a:rPr lang="en-US" sz="1200" spc="-160" dirty="0">
                <a:latin typeface="Trebuchet MS" charset="0"/>
                <a:ea typeface="Trebuchet MS" charset="0"/>
                <a:cs typeface="Trebuchet MS" charset="0"/>
              </a:rPr>
              <a:t> </a:t>
            </a:r>
            <a:r>
              <a:rPr lang="en-US" sz="1200" dirty="0" err="1">
                <a:latin typeface="Trebuchet MS" charset="0"/>
                <a:ea typeface="Trebuchet MS" charset="0"/>
                <a:cs typeface="Trebuchet MS" charset="0"/>
              </a:rPr>
              <a:t>generales</a:t>
            </a:r>
            <a:r>
              <a:rPr lang="en-US" sz="1200" spc="-165"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55" dirty="0">
                <a:latin typeface="Trebuchet MS" charset="0"/>
                <a:ea typeface="Trebuchet MS" charset="0"/>
                <a:cs typeface="Trebuchet MS" charset="0"/>
              </a:rPr>
              <a:t> </a:t>
            </a:r>
            <a:r>
              <a:rPr lang="en-US" sz="1200" dirty="0">
                <a:latin typeface="Trebuchet MS" charset="0"/>
                <a:ea typeface="Trebuchet MS" charset="0"/>
                <a:cs typeface="Trebuchet MS" charset="0"/>
              </a:rPr>
              <a:t>los</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sujetos</a:t>
            </a:r>
            <a:r>
              <a:rPr lang="en-US" sz="1200" spc="-155" dirty="0">
                <a:latin typeface="Trebuchet MS" charset="0"/>
                <a:ea typeface="Trebuchet MS" charset="0"/>
                <a:cs typeface="Trebuchet MS" charset="0"/>
              </a:rPr>
              <a:t> </a:t>
            </a:r>
            <a:r>
              <a:rPr lang="en-US" sz="1200" dirty="0" err="1">
                <a:latin typeface="Trebuchet MS" charset="0"/>
                <a:ea typeface="Trebuchet MS" charset="0"/>
                <a:cs typeface="Trebuchet MS" charset="0"/>
              </a:rPr>
              <a:t>como</a:t>
            </a:r>
            <a:r>
              <a:rPr lang="en-US" sz="1200" spc="-160" dirty="0">
                <a:latin typeface="Trebuchet MS" charset="0"/>
                <a:ea typeface="Trebuchet MS" charset="0"/>
                <a:cs typeface="Trebuchet MS" charset="0"/>
              </a:rPr>
              <a:t> </a:t>
            </a:r>
            <a:r>
              <a:rPr lang="en-US" sz="1200" dirty="0" err="1">
                <a:latin typeface="Trebuchet MS" charset="0"/>
                <a:ea typeface="Trebuchet MS" charset="0"/>
                <a:cs typeface="Trebuchet MS" charset="0"/>
              </a:rPr>
              <a:t>edad</a:t>
            </a:r>
            <a:r>
              <a:rPr lang="en-US" sz="1200" dirty="0">
                <a:latin typeface="Trebuchet MS" charset="0"/>
                <a:ea typeface="Trebuchet MS" charset="0"/>
                <a:cs typeface="Trebuchet MS" charset="0"/>
              </a:rPr>
              <a:t>,</a:t>
            </a:r>
            <a:r>
              <a:rPr lang="en-US" sz="1200" spc="-145" dirty="0">
                <a:latin typeface="Trebuchet MS" charset="0"/>
                <a:ea typeface="Trebuchet MS" charset="0"/>
                <a:cs typeface="Trebuchet MS" charset="0"/>
              </a:rPr>
              <a:t> </a:t>
            </a:r>
            <a:r>
              <a:rPr lang="en-US" sz="1200" dirty="0" err="1">
                <a:latin typeface="Trebuchet MS" charset="0"/>
                <a:ea typeface="Trebuchet MS" charset="0"/>
                <a:cs typeface="Trebuchet MS" charset="0"/>
              </a:rPr>
              <a:t>sexo</a:t>
            </a:r>
            <a:r>
              <a:rPr lang="en-US" sz="1200" dirty="0">
                <a:latin typeface="Trebuchet MS" charset="0"/>
                <a:ea typeface="Trebuchet MS" charset="0"/>
                <a:cs typeface="Trebuchet MS" charset="0"/>
              </a:rPr>
              <a:t>,</a:t>
            </a:r>
            <a:r>
              <a:rPr lang="en-US" sz="1200" spc="-160" dirty="0">
                <a:latin typeface="Trebuchet MS" charset="0"/>
                <a:ea typeface="Trebuchet MS" charset="0"/>
                <a:cs typeface="Trebuchet MS" charset="0"/>
              </a:rPr>
              <a:t> </a:t>
            </a:r>
            <a:r>
              <a:rPr lang="en-US" sz="1200" dirty="0" err="1">
                <a:latin typeface="Trebuchet MS" charset="0"/>
                <a:ea typeface="Trebuchet MS" charset="0"/>
                <a:cs typeface="Trebuchet MS" charset="0"/>
              </a:rPr>
              <a:t>ocupación</a:t>
            </a:r>
            <a:r>
              <a:rPr lang="en-US" sz="1200" dirty="0">
                <a:latin typeface="Trebuchet MS" charset="0"/>
                <a:ea typeface="Trebuchet MS" charset="0"/>
                <a:cs typeface="Trebuchet MS" charset="0"/>
              </a:rPr>
              <a:t>,</a:t>
            </a:r>
            <a:r>
              <a:rPr lang="en-US" sz="1200" spc="-160" dirty="0">
                <a:latin typeface="Trebuchet MS" charset="0"/>
                <a:ea typeface="Trebuchet MS" charset="0"/>
                <a:cs typeface="Trebuchet MS" charset="0"/>
              </a:rPr>
              <a:t> </a:t>
            </a:r>
            <a:r>
              <a:rPr lang="en-US" sz="1200" dirty="0" err="1">
                <a:latin typeface="Trebuchet MS" charset="0"/>
                <a:ea typeface="Trebuchet MS" charset="0"/>
                <a:cs typeface="Trebuchet MS" charset="0"/>
              </a:rPr>
              <a:t>ubicación</a:t>
            </a:r>
            <a:r>
              <a:rPr lang="en-US" sz="1200" spc="-160" dirty="0">
                <a:latin typeface="Trebuchet MS" charset="0"/>
                <a:ea typeface="Trebuchet MS" charset="0"/>
                <a:cs typeface="Trebuchet MS" charset="0"/>
              </a:rPr>
              <a:t> </a:t>
            </a:r>
            <a:r>
              <a:rPr lang="en-US" sz="1200" dirty="0">
                <a:latin typeface="Trebuchet MS" charset="0"/>
                <a:ea typeface="Trebuchet MS" charset="0"/>
                <a:cs typeface="Trebuchet MS" charset="0"/>
              </a:rPr>
              <a:t>y </a:t>
            </a:r>
            <a:r>
              <a:rPr lang="en-US" sz="1200" dirty="0" err="1">
                <a:latin typeface="Trebuchet MS" charset="0"/>
                <a:ea typeface="Trebuchet MS" charset="0"/>
                <a:cs typeface="Trebuchet MS" charset="0"/>
              </a:rPr>
              <a:t>características</a:t>
            </a:r>
            <a:r>
              <a:rPr lang="en-US" sz="1200" dirty="0">
                <a:latin typeface="Trebuchet MS" charset="0"/>
                <a:ea typeface="Trebuchet MS" charset="0"/>
                <a:cs typeface="Trebuchet MS" charset="0"/>
              </a:rPr>
              <a:t> de la </a:t>
            </a:r>
            <a:r>
              <a:rPr lang="en-US" sz="1200" dirty="0" err="1">
                <a:latin typeface="Trebuchet MS" charset="0"/>
                <a:ea typeface="Trebuchet MS" charset="0"/>
                <a:cs typeface="Trebuchet MS" charset="0"/>
              </a:rPr>
              <a:t>vivienda</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hábitos</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antecedentes</a:t>
            </a:r>
            <a:r>
              <a:rPr lang="en-US" sz="1200" dirty="0">
                <a:latin typeface="Trebuchet MS" charset="0"/>
                <a:ea typeface="Trebuchet MS" charset="0"/>
                <a:cs typeface="Trebuchet MS" charset="0"/>
              </a:rPr>
              <a:t> de </a:t>
            </a:r>
            <a:r>
              <a:rPr lang="en-US" sz="1200" dirty="0" err="1">
                <a:latin typeface="Trebuchet MS" charset="0"/>
                <a:ea typeface="Trebuchet MS" charset="0"/>
                <a:cs typeface="Trebuchet MS" charset="0"/>
              </a:rPr>
              <a:t>exposición</a:t>
            </a:r>
            <a:r>
              <a:rPr lang="en-US" sz="1200" dirty="0">
                <a:latin typeface="Trebuchet MS" charset="0"/>
                <a:ea typeface="Trebuchet MS" charset="0"/>
                <a:cs typeface="Trebuchet MS" charset="0"/>
              </a:rPr>
              <a:t> a</a:t>
            </a:r>
            <a:r>
              <a:rPr lang="en-US" sz="1200" spc="-225" dirty="0">
                <a:latin typeface="Trebuchet MS" charset="0"/>
                <a:ea typeface="Trebuchet MS" charset="0"/>
                <a:cs typeface="Trebuchet MS" charset="0"/>
              </a:rPr>
              <a:t> </a:t>
            </a:r>
            <a:r>
              <a:rPr lang="en-US" sz="1200" dirty="0" err="1">
                <a:latin typeface="Trebuchet MS" charset="0"/>
                <a:ea typeface="Trebuchet MS" charset="0"/>
                <a:cs typeface="Trebuchet MS" charset="0"/>
              </a:rPr>
              <a:t>carcinógenos</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como</a:t>
            </a:r>
            <a:r>
              <a:rPr lang="en-US" sz="1200" spc="-245" dirty="0">
                <a:latin typeface="Trebuchet MS" charset="0"/>
                <a:ea typeface="Trebuchet MS" charset="0"/>
                <a:cs typeface="Trebuchet MS" charset="0"/>
              </a:rPr>
              <a:t> </a:t>
            </a:r>
            <a:r>
              <a:rPr lang="en-US" sz="1200" dirty="0" err="1">
                <a:latin typeface="Trebuchet MS" charset="0"/>
                <a:ea typeface="Trebuchet MS" charset="0"/>
                <a:cs typeface="Trebuchet MS" charset="0"/>
              </a:rPr>
              <a:t>tabaquismo</a:t>
            </a:r>
            <a:r>
              <a:rPr lang="en-US" sz="1200" dirty="0">
                <a:latin typeface="Trebuchet MS" charset="0"/>
                <a:ea typeface="Trebuchet MS" charset="0"/>
                <a:cs typeface="Trebuchet MS" charset="0"/>
              </a:rPr>
              <a:t>,</a:t>
            </a:r>
            <a:r>
              <a:rPr lang="en-US" sz="1200" spc="-240" dirty="0">
                <a:latin typeface="Trebuchet MS" charset="0"/>
                <a:ea typeface="Trebuchet MS" charset="0"/>
                <a:cs typeface="Trebuchet MS" charset="0"/>
              </a:rPr>
              <a:t> </a:t>
            </a:r>
            <a:r>
              <a:rPr lang="en-US" sz="1200" dirty="0" err="1">
                <a:latin typeface="Trebuchet MS" charset="0"/>
                <a:ea typeface="Trebuchet MS" charset="0"/>
                <a:cs typeface="Trebuchet MS" charset="0"/>
              </a:rPr>
              <a:t>humo</a:t>
            </a:r>
            <a:r>
              <a:rPr lang="en-US" sz="1200" spc="-245"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240" dirty="0">
                <a:latin typeface="Trebuchet MS" charset="0"/>
                <a:ea typeface="Trebuchet MS" charset="0"/>
                <a:cs typeface="Trebuchet MS" charset="0"/>
              </a:rPr>
              <a:t> </a:t>
            </a:r>
            <a:r>
              <a:rPr lang="en-US" sz="1200" dirty="0" err="1">
                <a:latin typeface="Trebuchet MS" charset="0"/>
                <a:ea typeface="Trebuchet MS" charset="0"/>
                <a:cs typeface="Trebuchet MS" charset="0"/>
              </a:rPr>
              <a:t>leña</a:t>
            </a:r>
            <a:r>
              <a:rPr lang="en-US" sz="1200" dirty="0">
                <a:latin typeface="Trebuchet MS" charset="0"/>
                <a:ea typeface="Trebuchet MS" charset="0"/>
                <a:cs typeface="Trebuchet MS" charset="0"/>
              </a:rPr>
              <a:t>,</a:t>
            </a:r>
            <a:r>
              <a:rPr lang="en-US" sz="1200" spc="-240" dirty="0">
                <a:latin typeface="Trebuchet MS" charset="0"/>
                <a:ea typeface="Trebuchet MS" charset="0"/>
                <a:cs typeface="Trebuchet MS" charset="0"/>
              </a:rPr>
              <a:t> </a:t>
            </a:r>
            <a:r>
              <a:rPr lang="en-US" sz="1200" dirty="0" err="1">
                <a:latin typeface="Trebuchet MS" charset="0"/>
                <a:ea typeface="Trebuchet MS" charset="0"/>
                <a:cs typeface="Trebuchet MS" charset="0"/>
              </a:rPr>
              <a:t>asbesto</a:t>
            </a:r>
            <a:r>
              <a:rPr lang="en-US" sz="1200" dirty="0">
                <a:latin typeface="Trebuchet MS" charset="0"/>
                <a:ea typeface="Trebuchet MS" charset="0"/>
                <a:cs typeface="Trebuchet MS" charset="0"/>
              </a:rPr>
              <a:t>,</a:t>
            </a:r>
            <a:r>
              <a:rPr lang="en-US" sz="1200" spc="-240" dirty="0">
                <a:latin typeface="Trebuchet MS" charset="0"/>
                <a:ea typeface="Trebuchet MS" charset="0"/>
                <a:cs typeface="Trebuchet MS" charset="0"/>
              </a:rPr>
              <a:t> </a:t>
            </a:r>
            <a:r>
              <a:rPr lang="en-US" sz="1200" dirty="0">
                <a:latin typeface="Trebuchet MS" charset="0"/>
                <a:ea typeface="Trebuchet MS" charset="0"/>
                <a:cs typeface="Trebuchet MS" charset="0"/>
              </a:rPr>
              <a:t>etc.</a:t>
            </a:r>
            <a:r>
              <a:rPr lang="en-US" sz="1200" spc="-240" dirty="0">
                <a:latin typeface="Trebuchet MS" charset="0"/>
                <a:ea typeface="Trebuchet MS" charset="0"/>
                <a:cs typeface="Trebuchet MS" charset="0"/>
              </a:rPr>
              <a:t> </a:t>
            </a:r>
            <a:r>
              <a:rPr lang="en-US" sz="1200" dirty="0" err="1">
                <a:latin typeface="Trebuchet MS" charset="0"/>
                <a:ea typeface="Trebuchet MS" charset="0"/>
                <a:cs typeface="Trebuchet MS" charset="0"/>
              </a:rPr>
              <a:t>Comorbilidades</a:t>
            </a:r>
            <a:r>
              <a:rPr lang="en-US" sz="1200" dirty="0">
                <a:latin typeface="Trebuchet MS" charset="0"/>
                <a:ea typeface="Trebuchet MS" charset="0"/>
                <a:cs typeface="Trebuchet MS" charset="0"/>
              </a:rPr>
              <a:t>,</a:t>
            </a:r>
            <a:r>
              <a:rPr lang="en-US" sz="1200" spc="-240" dirty="0">
                <a:latin typeface="Trebuchet MS" charset="0"/>
                <a:ea typeface="Trebuchet MS" charset="0"/>
                <a:cs typeface="Trebuchet MS" charset="0"/>
              </a:rPr>
              <a:t> </a:t>
            </a:r>
            <a:r>
              <a:rPr lang="en-US" sz="1200" dirty="0" err="1">
                <a:latin typeface="Trebuchet MS" charset="0"/>
                <a:ea typeface="Trebuchet MS" charset="0"/>
                <a:cs typeface="Trebuchet MS" charset="0"/>
              </a:rPr>
              <a:t>talla</a:t>
            </a:r>
            <a:r>
              <a:rPr lang="en-US" sz="1200" dirty="0">
                <a:latin typeface="Trebuchet MS" charset="0"/>
                <a:ea typeface="Trebuchet MS" charset="0"/>
                <a:cs typeface="Trebuchet MS" charset="0"/>
              </a:rPr>
              <a:t>,</a:t>
            </a:r>
            <a:r>
              <a:rPr lang="en-US" sz="1200" spc="-240" dirty="0">
                <a:latin typeface="Trebuchet MS" charset="0"/>
                <a:ea typeface="Trebuchet MS" charset="0"/>
                <a:cs typeface="Trebuchet MS" charset="0"/>
              </a:rPr>
              <a:t> </a:t>
            </a:r>
            <a:r>
              <a:rPr lang="en-US" sz="1200" dirty="0">
                <a:latin typeface="Trebuchet MS" charset="0"/>
                <a:ea typeface="Trebuchet MS" charset="0"/>
                <a:cs typeface="Trebuchet MS" charset="0"/>
              </a:rPr>
              <a:t>peso,</a:t>
            </a:r>
            <a:r>
              <a:rPr lang="en-US" sz="1200" spc="-240" dirty="0">
                <a:latin typeface="Trebuchet MS" charset="0"/>
                <a:ea typeface="Trebuchet MS" charset="0"/>
                <a:cs typeface="Trebuchet MS" charset="0"/>
              </a:rPr>
              <a:t> </a:t>
            </a:r>
            <a:r>
              <a:rPr lang="en-US" sz="1200" dirty="0" err="1">
                <a:latin typeface="Trebuchet MS" charset="0"/>
                <a:ea typeface="Trebuchet MS" charset="0"/>
                <a:cs typeface="Trebuchet MS" charset="0"/>
              </a:rPr>
              <a:t>índice</a:t>
            </a:r>
            <a:r>
              <a:rPr lang="en-US" sz="1200" dirty="0">
                <a:latin typeface="Trebuchet MS" charset="0"/>
                <a:ea typeface="Trebuchet MS" charset="0"/>
                <a:cs typeface="Trebuchet MS" charset="0"/>
              </a:rPr>
              <a:t> de</a:t>
            </a:r>
            <a:r>
              <a:rPr lang="en-US" sz="1200" spc="-160" dirty="0">
                <a:latin typeface="Trebuchet MS" charset="0"/>
                <a:ea typeface="Trebuchet MS" charset="0"/>
                <a:cs typeface="Trebuchet MS" charset="0"/>
              </a:rPr>
              <a:t> </a:t>
            </a:r>
            <a:r>
              <a:rPr lang="en-US" sz="1200" dirty="0">
                <a:latin typeface="Trebuchet MS" charset="0"/>
                <a:ea typeface="Trebuchet MS" charset="0"/>
                <a:cs typeface="Trebuchet MS" charset="0"/>
              </a:rPr>
              <a:t>masa</a:t>
            </a:r>
            <a:r>
              <a:rPr lang="en-US" sz="1200" spc="-165" dirty="0">
                <a:latin typeface="Trebuchet MS" charset="0"/>
                <a:ea typeface="Trebuchet MS" charset="0"/>
                <a:cs typeface="Trebuchet MS" charset="0"/>
              </a:rPr>
              <a:t> </a:t>
            </a:r>
            <a:r>
              <a:rPr lang="en-US" sz="1200" dirty="0">
                <a:latin typeface="Trebuchet MS" charset="0"/>
                <a:ea typeface="Trebuchet MS" charset="0"/>
                <a:cs typeface="Trebuchet MS" charset="0"/>
              </a:rPr>
              <a:t>corporal,</a:t>
            </a:r>
            <a:r>
              <a:rPr lang="en-US" sz="1200" spc="-165" dirty="0">
                <a:latin typeface="Trebuchet MS" charset="0"/>
                <a:ea typeface="Trebuchet MS" charset="0"/>
                <a:cs typeface="Trebuchet MS" charset="0"/>
              </a:rPr>
              <a:t> </a:t>
            </a:r>
            <a:r>
              <a:rPr lang="en-US" sz="1200" dirty="0" err="1">
                <a:latin typeface="Trebuchet MS" charset="0"/>
                <a:ea typeface="Trebuchet MS" charset="0"/>
                <a:cs typeface="Trebuchet MS" charset="0"/>
              </a:rPr>
              <a:t>signos</a:t>
            </a:r>
            <a:r>
              <a:rPr lang="en-US" sz="1200" spc="-160" dirty="0">
                <a:latin typeface="Trebuchet MS" charset="0"/>
                <a:ea typeface="Trebuchet MS" charset="0"/>
                <a:cs typeface="Trebuchet MS" charset="0"/>
              </a:rPr>
              <a:t> </a:t>
            </a:r>
            <a:r>
              <a:rPr lang="en-US" sz="1200" dirty="0" err="1">
                <a:latin typeface="Trebuchet MS" charset="0"/>
                <a:ea typeface="Trebuchet MS" charset="0"/>
                <a:cs typeface="Trebuchet MS" charset="0"/>
              </a:rPr>
              <a:t>vitales</a:t>
            </a:r>
            <a:r>
              <a:rPr lang="en-US" sz="1200" dirty="0">
                <a:latin typeface="Trebuchet MS" charset="0"/>
                <a:ea typeface="Trebuchet MS" charset="0"/>
                <a:cs typeface="Trebuchet MS" charset="0"/>
              </a:rPr>
              <a:t>,</a:t>
            </a:r>
            <a:r>
              <a:rPr lang="en-US" sz="1200" spc="-160" dirty="0">
                <a:latin typeface="Trebuchet MS" charset="0"/>
                <a:ea typeface="Trebuchet MS" charset="0"/>
                <a:cs typeface="Trebuchet MS" charset="0"/>
              </a:rPr>
              <a:t> </a:t>
            </a:r>
            <a:r>
              <a:rPr lang="en-US" sz="1200" dirty="0" err="1">
                <a:latin typeface="Trebuchet MS" charset="0"/>
                <a:ea typeface="Trebuchet MS" charset="0"/>
                <a:cs typeface="Trebuchet MS" charset="0"/>
              </a:rPr>
              <a:t>saturación</a:t>
            </a:r>
            <a:r>
              <a:rPr lang="en-US" sz="1200" spc="-170"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55" dirty="0">
                <a:latin typeface="Trebuchet MS" charset="0"/>
                <a:ea typeface="Trebuchet MS" charset="0"/>
                <a:cs typeface="Trebuchet MS" charset="0"/>
              </a:rPr>
              <a:t> </a:t>
            </a:r>
            <a:r>
              <a:rPr lang="en-US" sz="1200" dirty="0" err="1">
                <a:latin typeface="Trebuchet MS" charset="0"/>
                <a:ea typeface="Trebuchet MS" charset="0"/>
                <a:cs typeface="Trebuchet MS" charset="0"/>
              </a:rPr>
              <a:t>oxígeno</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por</a:t>
            </a:r>
            <a:r>
              <a:rPr lang="en-US" sz="1200" spc="-160" dirty="0">
                <a:latin typeface="Trebuchet MS" charset="0"/>
                <a:ea typeface="Trebuchet MS" charset="0"/>
                <a:cs typeface="Trebuchet MS" charset="0"/>
              </a:rPr>
              <a:t> </a:t>
            </a:r>
            <a:r>
              <a:rPr lang="en-US" sz="1200" dirty="0" err="1">
                <a:latin typeface="Trebuchet MS" charset="0"/>
                <a:ea typeface="Trebuchet MS" charset="0"/>
                <a:cs typeface="Trebuchet MS" charset="0"/>
              </a:rPr>
              <a:t>oximetría</a:t>
            </a:r>
            <a:r>
              <a:rPr lang="en-US" sz="1200" spc="-165"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60" dirty="0">
                <a:latin typeface="Trebuchet MS" charset="0"/>
                <a:ea typeface="Trebuchet MS" charset="0"/>
                <a:cs typeface="Trebuchet MS" charset="0"/>
              </a:rPr>
              <a:t> </a:t>
            </a:r>
            <a:r>
              <a:rPr lang="en-US" sz="1200" dirty="0" err="1">
                <a:latin typeface="Trebuchet MS" charset="0"/>
                <a:ea typeface="Trebuchet MS" charset="0"/>
                <a:cs typeface="Trebuchet MS" charset="0"/>
              </a:rPr>
              <a:t>pulso</a:t>
            </a:r>
            <a:r>
              <a:rPr lang="en-US" sz="1200" dirty="0">
                <a:latin typeface="Trebuchet MS" charset="0"/>
                <a:ea typeface="Trebuchet MS" charset="0"/>
                <a:cs typeface="Trebuchet MS" charset="0"/>
              </a:rPr>
              <a:t>.</a:t>
            </a:r>
          </a:p>
          <a:p>
            <a:pPr marL="742950" marR="1158875" lvl="1" indent="-285750" algn="just">
              <a:lnSpc>
                <a:spcPct val="157000"/>
              </a:lnSpc>
              <a:spcAft>
                <a:spcPts val="0"/>
              </a:spcAft>
              <a:buSzPts val="1200"/>
              <a:buFont typeface="Trebuchet MS" charset="0"/>
              <a:buAutoNum type="alphaLcParenR"/>
              <a:tabLst>
                <a:tab pos="1435735" algn="l"/>
              </a:tabLst>
            </a:pPr>
            <a:endParaRPr lang="en-US" sz="1100" dirty="0">
              <a:latin typeface="Trebuchet MS" charset="0"/>
              <a:ea typeface="Trebuchet MS" charset="0"/>
              <a:cs typeface="Trebuchet MS" charset="0"/>
            </a:endParaRPr>
          </a:p>
          <a:p>
            <a:pPr marL="742950" marR="1158875" lvl="1" indent="-285750" algn="just">
              <a:lnSpc>
                <a:spcPct val="157000"/>
              </a:lnSpc>
              <a:spcAft>
                <a:spcPts val="0"/>
              </a:spcAft>
              <a:buSzPts val="1200"/>
              <a:buFont typeface="Trebuchet MS" charset="0"/>
              <a:buAutoNum type="alphaLcParenR"/>
              <a:tabLst>
                <a:tab pos="1435735" algn="l"/>
              </a:tabLst>
            </a:pPr>
            <a:r>
              <a:rPr lang="en-US" sz="1200" dirty="0">
                <a:latin typeface="Trebuchet MS" charset="0"/>
                <a:ea typeface="Trebuchet MS" charset="0"/>
                <a:cs typeface="Trebuchet MS" charset="0"/>
              </a:rPr>
              <a:t>Se</a:t>
            </a:r>
            <a:r>
              <a:rPr lang="en-US" sz="1200" spc="-175" dirty="0">
                <a:latin typeface="Trebuchet MS" charset="0"/>
                <a:ea typeface="Trebuchet MS" charset="0"/>
                <a:cs typeface="Trebuchet MS" charset="0"/>
              </a:rPr>
              <a:t> </a:t>
            </a:r>
            <a:r>
              <a:rPr lang="en-US" sz="1200" dirty="0" err="1">
                <a:latin typeface="Trebuchet MS" charset="0"/>
                <a:ea typeface="Trebuchet MS" charset="0"/>
                <a:cs typeface="Trebuchet MS" charset="0"/>
              </a:rPr>
              <a:t>realizará</a:t>
            </a:r>
            <a:r>
              <a:rPr lang="en-US" sz="1200" spc="-175" dirty="0">
                <a:latin typeface="Trebuchet MS" charset="0"/>
                <a:ea typeface="Trebuchet MS" charset="0"/>
                <a:cs typeface="Trebuchet MS" charset="0"/>
              </a:rPr>
              <a:t> </a:t>
            </a:r>
            <a:r>
              <a:rPr lang="en-US" sz="1200" dirty="0">
                <a:latin typeface="Trebuchet MS" charset="0"/>
                <a:ea typeface="Trebuchet MS" charset="0"/>
                <a:cs typeface="Trebuchet MS" charset="0"/>
              </a:rPr>
              <a:t>la</a:t>
            </a:r>
            <a:r>
              <a:rPr lang="en-US" sz="1200" spc="-190" dirty="0">
                <a:latin typeface="Trebuchet MS" charset="0"/>
                <a:ea typeface="Trebuchet MS" charset="0"/>
                <a:cs typeface="Trebuchet MS" charset="0"/>
              </a:rPr>
              <a:t> </a:t>
            </a:r>
            <a:r>
              <a:rPr lang="en-US" sz="1200" dirty="0">
                <a:latin typeface="Trebuchet MS" charset="0"/>
                <a:ea typeface="Trebuchet MS" charset="0"/>
                <a:cs typeface="Trebuchet MS" charset="0"/>
              </a:rPr>
              <a:t>THBD</a:t>
            </a:r>
            <a:r>
              <a:rPr lang="en-US" sz="1200" spc="-170" dirty="0">
                <a:latin typeface="Trebuchet MS" charset="0"/>
                <a:ea typeface="Trebuchet MS" charset="0"/>
                <a:cs typeface="Trebuchet MS" charset="0"/>
              </a:rPr>
              <a:t> </a:t>
            </a:r>
            <a:r>
              <a:rPr lang="en-US" sz="1200" dirty="0">
                <a:latin typeface="Trebuchet MS" charset="0"/>
                <a:ea typeface="Trebuchet MS" charset="0"/>
                <a:cs typeface="Trebuchet MS" charset="0"/>
              </a:rPr>
              <a:t>en</a:t>
            </a:r>
            <a:r>
              <a:rPr lang="en-US" sz="1200" spc="-175" dirty="0">
                <a:latin typeface="Trebuchet MS" charset="0"/>
                <a:ea typeface="Trebuchet MS" charset="0"/>
                <a:cs typeface="Trebuchet MS" charset="0"/>
              </a:rPr>
              <a:t> </a:t>
            </a:r>
            <a:r>
              <a:rPr lang="en-US" sz="1200" dirty="0">
                <a:latin typeface="Trebuchet MS" charset="0"/>
                <a:ea typeface="Trebuchet MS" charset="0"/>
                <a:cs typeface="Trebuchet MS" charset="0"/>
              </a:rPr>
              <a:t>los</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departamentos</a:t>
            </a:r>
            <a:r>
              <a:rPr lang="en-US" sz="1200" spc="-175"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imagen</a:t>
            </a:r>
            <a:r>
              <a:rPr lang="en-US" sz="1200" spc="-175" dirty="0">
                <a:latin typeface="Trebuchet MS" charset="0"/>
                <a:ea typeface="Trebuchet MS" charset="0"/>
                <a:cs typeface="Trebuchet MS" charset="0"/>
              </a:rPr>
              <a:t> </a:t>
            </a:r>
            <a:r>
              <a:rPr lang="en-US" sz="1200" dirty="0">
                <a:latin typeface="Trebuchet MS" charset="0"/>
                <a:ea typeface="Trebuchet MS" charset="0"/>
                <a:cs typeface="Trebuchet MS" charset="0"/>
              </a:rPr>
              <a:t>INER/INCan,</a:t>
            </a:r>
            <a:r>
              <a:rPr lang="en-US" sz="1200" spc="-175" dirty="0">
                <a:latin typeface="Trebuchet MS" charset="0"/>
                <a:ea typeface="Trebuchet MS" charset="0"/>
                <a:cs typeface="Trebuchet MS" charset="0"/>
              </a:rPr>
              <a:t> </a:t>
            </a:r>
            <a:r>
              <a:rPr lang="en-US" sz="1200" dirty="0">
                <a:latin typeface="Trebuchet MS" charset="0"/>
                <a:ea typeface="Trebuchet MS" charset="0"/>
                <a:cs typeface="Trebuchet MS" charset="0"/>
              </a:rPr>
              <a:t>en</a:t>
            </a:r>
            <a:r>
              <a:rPr lang="en-US" sz="1200" spc="-175" dirty="0">
                <a:latin typeface="Trebuchet MS" charset="0"/>
                <a:ea typeface="Trebuchet MS" charset="0"/>
                <a:cs typeface="Trebuchet MS" charset="0"/>
              </a:rPr>
              <a:t> </a:t>
            </a:r>
            <a:r>
              <a:rPr lang="en-US" sz="1200" dirty="0" err="1">
                <a:latin typeface="Trebuchet MS" charset="0"/>
                <a:ea typeface="Trebuchet MS" charset="0"/>
                <a:cs typeface="Trebuchet MS" charset="0"/>
              </a:rPr>
              <a:t>donde</a:t>
            </a:r>
            <a:r>
              <a:rPr lang="en-US" sz="1200" spc="-175" dirty="0">
                <a:latin typeface="Trebuchet MS" charset="0"/>
                <a:ea typeface="Trebuchet MS" charset="0"/>
                <a:cs typeface="Trebuchet MS" charset="0"/>
              </a:rPr>
              <a:t> </a:t>
            </a:r>
            <a:r>
              <a:rPr lang="en-US" sz="1200" dirty="0">
                <a:latin typeface="Trebuchet MS" charset="0"/>
                <a:ea typeface="Trebuchet MS" charset="0"/>
                <a:cs typeface="Trebuchet MS" charset="0"/>
              </a:rPr>
              <a:t>se </a:t>
            </a:r>
            <a:r>
              <a:rPr lang="en-US" sz="1200" dirty="0" err="1">
                <a:latin typeface="Trebuchet MS" charset="0"/>
                <a:ea typeface="Trebuchet MS" charset="0"/>
                <a:cs typeface="Trebuchet MS" charset="0"/>
              </a:rPr>
              <a:t>identificarán</a:t>
            </a:r>
            <a:r>
              <a:rPr lang="en-US" sz="1200" spc="-105" dirty="0">
                <a:latin typeface="Trebuchet MS" charset="0"/>
                <a:ea typeface="Trebuchet MS" charset="0"/>
                <a:cs typeface="Trebuchet MS" charset="0"/>
              </a:rPr>
              <a:t> </a:t>
            </a:r>
            <a:r>
              <a:rPr lang="en-US" sz="1200" dirty="0">
                <a:latin typeface="Trebuchet MS" charset="0"/>
                <a:ea typeface="Trebuchet MS" charset="0"/>
                <a:cs typeface="Trebuchet MS" charset="0"/>
              </a:rPr>
              <a:t>a</a:t>
            </a:r>
            <a:r>
              <a:rPr lang="en-US" sz="1200" spc="-100" dirty="0">
                <a:latin typeface="Trebuchet MS" charset="0"/>
                <a:ea typeface="Trebuchet MS" charset="0"/>
                <a:cs typeface="Trebuchet MS" charset="0"/>
              </a:rPr>
              <a:t> </a:t>
            </a:r>
            <a:r>
              <a:rPr lang="en-US" sz="1200" dirty="0">
                <a:latin typeface="Trebuchet MS" charset="0"/>
                <a:ea typeface="Trebuchet MS" charset="0"/>
                <a:cs typeface="Trebuchet MS" charset="0"/>
              </a:rPr>
              <a:t>los</a:t>
            </a:r>
            <a:r>
              <a:rPr lang="en-US" sz="1200" spc="-95" dirty="0">
                <a:latin typeface="Trebuchet MS" charset="0"/>
                <a:ea typeface="Trebuchet MS" charset="0"/>
                <a:cs typeface="Trebuchet MS" charset="0"/>
              </a:rPr>
              <a:t> </a:t>
            </a:r>
            <a:r>
              <a:rPr lang="en-US" sz="1200" dirty="0">
                <a:latin typeface="Trebuchet MS" charset="0"/>
                <a:ea typeface="Trebuchet MS" charset="0"/>
                <a:cs typeface="Trebuchet MS" charset="0"/>
              </a:rPr>
              <a:t>pacientes</a:t>
            </a:r>
            <a:r>
              <a:rPr lang="en-US" sz="1200" spc="-100" dirty="0">
                <a:latin typeface="Trebuchet MS" charset="0"/>
                <a:ea typeface="Trebuchet MS" charset="0"/>
                <a:cs typeface="Trebuchet MS" charset="0"/>
              </a:rPr>
              <a:t> </a:t>
            </a:r>
            <a:r>
              <a:rPr lang="en-US" sz="1200" dirty="0">
                <a:latin typeface="Trebuchet MS" charset="0"/>
                <a:ea typeface="Trebuchet MS" charset="0"/>
                <a:cs typeface="Trebuchet MS" charset="0"/>
              </a:rPr>
              <a:t>con</a:t>
            </a:r>
            <a:r>
              <a:rPr lang="en-US" sz="1200" spc="-90" dirty="0">
                <a:latin typeface="Trebuchet MS" charset="0"/>
                <a:ea typeface="Trebuchet MS" charset="0"/>
                <a:cs typeface="Trebuchet MS" charset="0"/>
              </a:rPr>
              <a:t> </a:t>
            </a:r>
            <a:r>
              <a:rPr lang="en-US" sz="1200" dirty="0" err="1">
                <a:latin typeface="Trebuchet MS" charset="0"/>
                <a:ea typeface="Trebuchet MS" charset="0"/>
                <a:cs typeface="Trebuchet MS" charset="0"/>
              </a:rPr>
              <a:t>lesiones</a:t>
            </a:r>
            <a:r>
              <a:rPr lang="en-US" sz="1200" spc="-100" dirty="0">
                <a:latin typeface="Trebuchet MS" charset="0"/>
                <a:ea typeface="Trebuchet MS" charset="0"/>
                <a:cs typeface="Trebuchet MS" charset="0"/>
              </a:rPr>
              <a:t> </a:t>
            </a:r>
            <a:r>
              <a:rPr lang="en-US" sz="1200" dirty="0" err="1">
                <a:latin typeface="Trebuchet MS" charset="0"/>
                <a:ea typeface="Trebuchet MS" charset="0"/>
                <a:cs typeface="Trebuchet MS" charset="0"/>
              </a:rPr>
              <a:t>por</a:t>
            </a:r>
            <a:r>
              <a:rPr lang="en-US" sz="1200" spc="-95" dirty="0">
                <a:latin typeface="Trebuchet MS" charset="0"/>
                <a:ea typeface="Trebuchet MS" charset="0"/>
                <a:cs typeface="Trebuchet MS" charset="0"/>
              </a:rPr>
              <a:t> </a:t>
            </a:r>
            <a:r>
              <a:rPr lang="en-US" sz="1200" dirty="0" err="1">
                <a:latin typeface="Trebuchet MS" charset="0"/>
                <a:ea typeface="Trebuchet MS" charset="0"/>
                <a:cs typeface="Trebuchet MS" charset="0"/>
              </a:rPr>
              <a:t>imagen</a:t>
            </a:r>
            <a:r>
              <a:rPr lang="en-US" sz="1200" spc="-105" dirty="0">
                <a:latin typeface="Trebuchet MS" charset="0"/>
                <a:ea typeface="Trebuchet MS" charset="0"/>
                <a:cs typeface="Trebuchet MS" charset="0"/>
              </a:rPr>
              <a:t> </a:t>
            </a:r>
            <a:r>
              <a:rPr lang="en-US" sz="1200" dirty="0" err="1">
                <a:latin typeface="Trebuchet MS" charset="0"/>
                <a:ea typeface="Trebuchet MS" charset="0"/>
                <a:cs typeface="Trebuchet MS" charset="0"/>
              </a:rPr>
              <a:t>sugestivas</a:t>
            </a:r>
            <a:r>
              <a:rPr lang="en-US" sz="1200" spc="-95"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00" dirty="0">
                <a:latin typeface="Trebuchet MS" charset="0"/>
                <a:ea typeface="Trebuchet MS" charset="0"/>
                <a:cs typeface="Trebuchet MS" charset="0"/>
              </a:rPr>
              <a:t> </a:t>
            </a:r>
            <a:r>
              <a:rPr lang="en-US" sz="1200" dirty="0" err="1">
                <a:latin typeface="Trebuchet MS" charset="0"/>
                <a:ea typeface="Trebuchet MS" charset="0"/>
                <a:cs typeface="Trebuchet MS" charset="0"/>
              </a:rPr>
              <a:t>cáncer</a:t>
            </a:r>
            <a:r>
              <a:rPr lang="en-US" sz="1200" spc="-100" dirty="0">
                <a:latin typeface="Trebuchet MS" charset="0"/>
                <a:ea typeface="Trebuchet MS" charset="0"/>
                <a:cs typeface="Trebuchet MS" charset="0"/>
              </a:rPr>
              <a:t> </a:t>
            </a:r>
            <a:r>
              <a:rPr lang="en-US" sz="1200" dirty="0">
                <a:latin typeface="Trebuchet MS" charset="0"/>
                <a:ea typeface="Trebuchet MS" charset="0"/>
                <a:cs typeface="Trebuchet MS" charset="0"/>
              </a:rPr>
              <a:t>de </a:t>
            </a:r>
            <a:r>
              <a:rPr lang="en-US" sz="1200" dirty="0" err="1">
                <a:latin typeface="Trebuchet MS" charset="0"/>
                <a:ea typeface="Trebuchet MS" charset="0"/>
                <a:cs typeface="Trebuchet MS" charset="0"/>
              </a:rPr>
              <a:t>pulmón</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y</a:t>
            </a:r>
            <a:r>
              <a:rPr lang="en-US" sz="1200" spc="-130" dirty="0">
                <a:latin typeface="Trebuchet MS" charset="0"/>
                <a:ea typeface="Trebuchet MS" charset="0"/>
                <a:cs typeface="Trebuchet MS" charset="0"/>
              </a:rPr>
              <a:t> </a:t>
            </a:r>
            <a:r>
              <a:rPr lang="en-US" sz="1200" dirty="0">
                <a:latin typeface="Trebuchet MS" charset="0"/>
                <a:ea typeface="Trebuchet MS" charset="0"/>
                <a:cs typeface="Trebuchet MS" charset="0"/>
              </a:rPr>
              <a:t>se</a:t>
            </a:r>
            <a:r>
              <a:rPr lang="en-US" sz="1200" spc="-135" dirty="0">
                <a:latin typeface="Trebuchet MS" charset="0"/>
                <a:ea typeface="Trebuchet MS" charset="0"/>
                <a:cs typeface="Trebuchet MS" charset="0"/>
              </a:rPr>
              <a:t> </a:t>
            </a:r>
            <a:r>
              <a:rPr lang="en-US" sz="1200" dirty="0" err="1">
                <a:latin typeface="Trebuchet MS" charset="0"/>
                <a:ea typeface="Trebuchet MS" charset="0"/>
                <a:cs typeface="Trebuchet MS" charset="0"/>
              </a:rPr>
              <a:t>enviará</a:t>
            </a:r>
            <a:r>
              <a:rPr lang="en-US" sz="1200" spc="-135" dirty="0">
                <a:latin typeface="Trebuchet MS" charset="0"/>
                <a:ea typeface="Trebuchet MS" charset="0"/>
                <a:cs typeface="Trebuchet MS" charset="0"/>
              </a:rPr>
              <a:t> </a:t>
            </a:r>
            <a:r>
              <a:rPr lang="en-US" sz="1200" dirty="0">
                <a:latin typeface="Trebuchet MS" charset="0"/>
                <a:ea typeface="Trebuchet MS" charset="0"/>
                <a:cs typeface="Trebuchet MS" charset="0"/>
              </a:rPr>
              <a:t>a</a:t>
            </a:r>
            <a:r>
              <a:rPr lang="en-US" sz="1200" spc="-135" dirty="0">
                <a:latin typeface="Trebuchet MS" charset="0"/>
                <a:ea typeface="Trebuchet MS" charset="0"/>
                <a:cs typeface="Trebuchet MS" charset="0"/>
              </a:rPr>
              <a:t> </a:t>
            </a:r>
            <a:r>
              <a:rPr lang="en-US" sz="1200" dirty="0" err="1">
                <a:latin typeface="Trebuchet MS" charset="0"/>
                <a:ea typeface="Trebuchet MS" charset="0"/>
                <a:cs typeface="Trebuchet MS" charset="0"/>
              </a:rPr>
              <a:t>abordaje</a:t>
            </a:r>
            <a:r>
              <a:rPr lang="en-US" sz="1200" spc="-135" dirty="0">
                <a:latin typeface="Trebuchet MS" charset="0"/>
                <a:ea typeface="Trebuchet MS" charset="0"/>
                <a:cs typeface="Trebuchet MS" charset="0"/>
              </a:rPr>
              <a:t> </a:t>
            </a:r>
            <a:r>
              <a:rPr lang="en-US" sz="1200" dirty="0" err="1">
                <a:latin typeface="Trebuchet MS" charset="0"/>
                <a:ea typeface="Trebuchet MS" charset="0"/>
                <a:cs typeface="Trebuchet MS" charset="0"/>
              </a:rPr>
              <a:t>diagnostico</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o</a:t>
            </a:r>
            <a:r>
              <a:rPr lang="en-US" sz="1200" spc="-145" dirty="0">
                <a:latin typeface="Trebuchet MS" charset="0"/>
                <a:ea typeface="Trebuchet MS" charset="0"/>
                <a:cs typeface="Trebuchet MS" charset="0"/>
              </a:rPr>
              <a:t> </a:t>
            </a:r>
            <a:r>
              <a:rPr lang="en-US" sz="1200" dirty="0" err="1">
                <a:latin typeface="Trebuchet MS" charset="0"/>
                <a:ea typeface="Trebuchet MS" charset="0"/>
                <a:cs typeface="Trebuchet MS" charset="0"/>
              </a:rPr>
              <a:t>seguimiento</a:t>
            </a:r>
            <a:r>
              <a:rPr lang="en-US" sz="1200" dirty="0">
                <a:latin typeface="Trebuchet MS" charset="0"/>
                <a:ea typeface="Trebuchet MS" charset="0"/>
                <a:cs typeface="Trebuchet MS" charset="0"/>
              </a:rPr>
              <a:t>.</a:t>
            </a:r>
          </a:p>
          <a:p>
            <a:pPr marL="742950" marR="1158875" lvl="1" indent="-285750" algn="just">
              <a:lnSpc>
                <a:spcPct val="157000"/>
              </a:lnSpc>
              <a:spcAft>
                <a:spcPts val="0"/>
              </a:spcAft>
              <a:buSzPts val="1200"/>
              <a:buFont typeface="Trebuchet MS" charset="0"/>
              <a:buAutoNum type="alphaLcParenR"/>
              <a:tabLst>
                <a:tab pos="1435735" algn="l"/>
              </a:tabLst>
            </a:pPr>
            <a:endParaRPr lang="en-US" sz="1200" dirty="0">
              <a:latin typeface="Trebuchet MS" charset="0"/>
              <a:ea typeface="Trebuchet MS" charset="0"/>
              <a:cs typeface="Trebuchet MS" charset="0"/>
            </a:endParaRPr>
          </a:p>
          <a:p>
            <a:pPr marL="742950" marR="1158875" lvl="1" indent="-285750" algn="just">
              <a:lnSpc>
                <a:spcPct val="157000"/>
              </a:lnSpc>
              <a:spcAft>
                <a:spcPts val="0"/>
              </a:spcAft>
              <a:buSzPts val="1200"/>
              <a:buFont typeface="Trebuchet MS" charset="0"/>
              <a:buAutoNum type="alphaLcParenR"/>
              <a:tabLst>
                <a:tab pos="1435735" algn="l"/>
              </a:tabLst>
            </a:pPr>
            <a:r>
              <a:rPr lang="en-US" sz="1200" dirty="0">
                <a:latin typeface="Trebuchet MS" charset="0"/>
                <a:ea typeface="Trebuchet MS" charset="0"/>
                <a:cs typeface="Trebuchet MS" charset="0"/>
              </a:rPr>
              <a:t>Se les </a:t>
            </a:r>
            <a:r>
              <a:rPr lang="en-US" sz="1200" dirty="0" err="1">
                <a:latin typeface="Trebuchet MS" charset="0"/>
                <a:ea typeface="Trebuchet MS" charset="0"/>
                <a:cs typeface="Trebuchet MS" charset="0"/>
              </a:rPr>
              <a:t>realizará</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espirometría</a:t>
            </a:r>
            <a:r>
              <a:rPr lang="en-US" sz="1200" dirty="0">
                <a:latin typeface="Trebuchet MS" charset="0"/>
                <a:ea typeface="Trebuchet MS" charset="0"/>
                <a:cs typeface="Trebuchet MS" charset="0"/>
              </a:rPr>
              <a:t> con </a:t>
            </a:r>
            <a:r>
              <a:rPr lang="en-US" sz="1200" dirty="0" err="1">
                <a:latin typeface="Trebuchet MS" charset="0"/>
                <a:ea typeface="Trebuchet MS" charset="0"/>
                <a:cs typeface="Trebuchet MS" charset="0"/>
              </a:rPr>
              <a:t>broncodilatador</a:t>
            </a:r>
            <a:r>
              <a:rPr lang="en-US" sz="1200" dirty="0">
                <a:latin typeface="Trebuchet MS" charset="0"/>
                <a:ea typeface="Trebuchet MS" charset="0"/>
                <a:cs typeface="Trebuchet MS" charset="0"/>
              </a:rPr>
              <a:t> a </a:t>
            </a:r>
            <a:r>
              <a:rPr lang="en-US" sz="1200" dirty="0" err="1">
                <a:latin typeface="Trebuchet MS" charset="0"/>
                <a:ea typeface="Trebuchet MS" charset="0"/>
                <a:cs typeface="Trebuchet MS" charset="0"/>
              </a:rPr>
              <a:t>todos</a:t>
            </a:r>
            <a:r>
              <a:rPr lang="en-US" sz="1200" dirty="0">
                <a:latin typeface="Trebuchet MS" charset="0"/>
                <a:ea typeface="Trebuchet MS" charset="0"/>
                <a:cs typeface="Trebuchet MS" charset="0"/>
              </a:rPr>
              <a:t> los </a:t>
            </a:r>
            <a:r>
              <a:rPr lang="en-US" sz="1200" dirty="0" err="1">
                <a:latin typeface="Trebuchet MS" charset="0"/>
                <a:ea typeface="Trebuchet MS" charset="0"/>
                <a:cs typeface="Trebuchet MS" charset="0"/>
              </a:rPr>
              <a:t>participantes</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conforme</a:t>
            </a:r>
            <a:r>
              <a:rPr lang="en-US" sz="1200" spc="-130" dirty="0">
                <a:latin typeface="Trebuchet MS" charset="0"/>
                <a:ea typeface="Trebuchet MS" charset="0"/>
                <a:cs typeface="Trebuchet MS" charset="0"/>
              </a:rPr>
              <a:t> </a:t>
            </a:r>
            <a:r>
              <a:rPr lang="en-US" sz="1200" dirty="0">
                <a:latin typeface="Trebuchet MS" charset="0"/>
                <a:ea typeface="Trebuchet MS" charset="0"/>
                <a:cs typeface="Trebuchet MS" charset="0"/>
              </a:rPr>
              <a:t>a</a:t>
            </a:r>
            <a:r>
              <a:rPr lang="en-US" sz="1200" spc="-135" dirty="0">
                <a:latin typeface="Trebuchet MS" charset="0"/>
                <a:ea typeface="Trebuchet MS" charset="0"/>
                <a:cs typeface="Trebuchet MS" charset="0"/>
              </a:rPr>
              <a:t> </a:t>
            </a:r>
            <a:r>
              <a:rPr lang="en-US" sz="1200" dirty="0" err="1">
                <a:latin typeface="Trebuchet MS" charset="0"/>
                <a:ea typeface="Trebuchet MS" charset="0"/>
                <a:cs typeface="Trebuchet MS" charset="0"/>
              </a:rPr>
              <a:t>las</a:t>
            </a:r>
            <a:r>
              <a:rPr lang="en-US" sz="1200" spc="-130" dirty="0">
                <a:latin typeface="Trebuchet MS" charset="0"/>
                <a:ea typeface="Trebuchet MS" charset="0"/>
                <a:cs typeface="Trebuchet MS" charset="0"/>
              </a:rPr>
              <a:t> </a:t>
            </a:r>
            <a:r>
              <a:rPr lang="en-US" sz="1200" dirty="0" err="1">
                <a:latin typeface="Trebuchet MS" charset="0"/>
                <a:ea typeface="Trebuchet MS" charset="0"/>
                <a:cs typeface="Trebuchet MS" charset="0"/>
              </a:rPr>
              <a:t>recomendaciones</a:t>
            </a:r>
            <a:r>
              <a:rPr lang="en-US" sz="1200" spc="-125"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30" dirty="0">
                <a:latin typeface="Trebuchet MS" charset="0"/>
                <a:ea typeface="Trebuchet MS" charset="0"/>
                <a:cs typeface="Trebuchet MS" charset="0"/>
              </a:rPr>
              <a:t> </a:t>
            </a:r>
            <a:r>
              <a:rPr lang="en-US" sz="1200" dirty="0" err="1">
                <a:latin typeface="Trebuchet MS" charset="0"/>
                <a:ea typeface="Trebuchet MS" charset="0"/>
                <a:cs typeface="Trebuchet MS" charset="0"/>
              </a:rPr>
              <a:t>aceptabilidad</a:t>
            </a:r>
            <a:r>
              <a:rPr lang="en-US" sz="1200" spc="-120" dirty="0">
                <a:latin typeface="Trebuchet MS" charset="0"/>
                <a:ea typeface="Trebuchet MS" charset="0"/>
                <a:cs typeface="Trebuchet MS" charset="0"/>
              </a:rPr>
              <a:t> </a:t>
            </a:r>
            <a:r>
              <a:rPr lang="en-US" sz="1200" dirty="0">
                <a:latin typeface="Trebuchet MS" charset="0"/>
                <a:ea typeface="Trebuchet MS" charset="0"/>
                <a:cs typeface="Trebuchet MS" charset="0"/>
              </a:rPr>
              <a:t>y</a:t>
            </a:r>
            <a:r>
              <a:rPr lang="en-US" sz="1200" spc="-130" dirty="0">
                <a:latin typeface="Trebuchet MS" charset="0"/>
                <a:ea typeface="Trebuchet MS" charset="0"/>
                <a:cs typeface="Trebuchet MS" charset="0"/>
              </a:rPr>
              <a:t> </a:t>
            </a:r>
            <a:r>
              <a:rPr lang="en-US" sz="1200" dirty="0" err="1">
                <a:latin typeface="Trebuchet MS" charset="0"/>
                <a:ea typeface="Trebuchet MS" charset="0"/>
                <a:cs typeface="Trebuchet MS" charset="0"/>
              </a:rPr>
              <a:t>repetibilidad</a:t>
            </a:r>
            <a:r>
              <a:rPr lang="en-US" sz="1200" spc="-135"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30" dirty="0">
                <a:latin typeface="Trebuchet MS" charset="0"/>
                <a:ea typeface="Trebuchet MS" charset="0"/>
                <a:cs typeface="Trebuchet MS" charset="0"/>
              </a:rPr>
              <a:t> </a:t>
            </a:r>
            <a:r>
              <a:rPr lang="en-US" sz="1200" dirty="0">
                <a:latin typeface="Trebuchet MS" charset="0"/>
                <a:ea typeface="Trebuchet MS" charset="0"/>
                <a:cs typeface="Trebuchet MS" charset="0"/>
              </a:rPr>
              <a:t>la</a:t>
            </a:r>
            <a:r>
              <a:rPr lang="en-US" sz="1200" spc="-135" dirty="0">
                <a:latin typeface="Trebuchet MS" charset="0"/>
                <a:ea typeface="Trebuchet MS" charset="0"/>
                <a:cs typeface="Trebuchet MS" charset="0"/>
              </a:rPr>
              <a:t> </a:t>
            </a:r>
            <a:r>
              <a:rPr lang="en-US" sz="1200" dirty="0" err="1">
                <a:latin typeface="Trebuchet MS" charset="0"/>
                <a:ea typeface="Trebuchet MS" charset="0"/>
                <a:cs typeface="Trebuchet MS" charset="0"/>
              </a:rPr>
              <a:t>normativa</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internacional</a:t>
            </a:r>
            <a:r>
              <a:rPr lang="en-US" sz="1200" dirty="0">
                <a:latin typeface="Trebuchet MS" charset="0"/>
                <a:ea typeface="Trebuchet MS" charset="0"/>
                <a:cs typeface="Trebuchet MS" charset="0"/>
              </a:rPr>
              <a:t>.</a:t>
            </a:r>
          </a:p>
          <a:p>
            <a:pPr marL="742950" marR="1158875" lvl="1" indent="-285750" algn="just">
              <a:lnSpc>
                <a:spcPct val="157000"/>
              </a:lnSpc>
              <a:spcAft>
                <a:spcPts val="0"/>
              </a:spcAft>
              <a:buSzPts val="1200"/>
              <a:buFont typeface="Trebuchet MS" charset="0"/>
              <a:buAutoNum type="alphaLcParenR"/>
              <a:tabLst>
                <a:tab pos="1435735" algn="l"/>
              </a:tabLst>
            </a:pPr>
            <a:endParaRPr lang="en-US" sz="1200" dirty="0">
              <a:latin typeface="Trebuchet MS" charset="0"/>
              <a:ea typeface="Trebuchet MS" charset="0"/>
              <a:cs typeface="Trebuchet MS" charset="0"/>
            </a:endParaRPr>
          </a:p>
          <a:p>
            <a:pPr marL="742950" marR="1158875" lvl="1" indent="-285750" algn="just">
              <a:lnSpc>
                <a:spcPct val="157000"/>
              </a:lnSpc>
              <a:spcAft>
                <a:spcPts val="0"/>
              </a:spcAft>
              <a:buSzPts val="1200"/>
              <a:buFont typeface="Trebuchet MS" charset="0"/>
              <a:buAutoNum type="alphaLcParenR"/>
              <a:tabLst>
                <a:tab pos="1435735" algn="l"/>
              </a:tabLst>
            </a:pPr>
            <a:endParaRPr lang="en-US" sz="1200" dirty="0">
              <a:latin typeface="Trebuchet MS" charset="0"/>
              <a:ea typeface="Trebuchet MS" charset="0"/>
              <a:cs typeface="Trebuchet MS" charset="0"/>
            </a:endParaRPr>
          </a:p>
          <a:p>
            <a:pPr marL="742950" marR="1158875" lvl="1" indent="-285750" algn="just">
              <a:lnSpc>
                <a:spcPct val="157000"/>
              </a:lnSpc>
              <a:spcAft>
                <a:spcPts val="0"/>
              </a:spcAft>
              <a:buSzPts val="1200"/>
              <a:buFont typeface="Trebuchet MS" charset="0"/>
              <a:buAutoNum type="alphaLcParenR"/>
              <a:tabLst>
                <a:tab pos="1435735" algn="l"/>
              </a:tabLst>
            </a:pPr>
            <a:r>
              <a:rPr lang="en-US" sz="1200" dirty="0">
                <a:latin typeface="Trebuchet MS" charset="0"/>
                <a:ea typeface="Trebuchet MS" charset="0"/>
                <a:cs typeface="Trebuchet MS" charset="0"/>
              </a:rPr>
              <a:t>Se</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realizará</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una</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toma</a:t>
            </a:r>
            <a:r>
              <a:rPr lang="en-US" sz="1200" spc="-170"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55" dirty="0">
                <a:latin typeface="Trebuchet MS" charset="0"/>
                <a:ea typeface="Trebuchet MS" charset="0"/>
                <a:cs typeface="Trebuchet MS" charset="0"/>
              </a:rPr>
              <a:t> </a:t>
            </a:r>
            <a:r>
              <a:rPr lang="en-US" sz="1200" dirty="0" err="1">
                <a:latin typeface="Trebuchet MS" charset="0"/>
                <a:ea typeface="Trebuchet MS" charset="0"/>
                <a:cs typeface="Trebuchet MS" charset="0"/>
              </a:rPr>
              <a:t>muestra</a:t>
            </a:r>
            <a:r>
              <a:rPr lang="en-US" sz="1200" spc="-170"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65" dirty="0">
                <a:latin typeface="Trebuchet MS" charset="0"/>
                <a:ea typeface="Trebuchet MS" charset="0"/>
                <a:cs typeface="Trebuchet MS" charset="0"/>
              </a:rPr>
              <a:t> </a:t>
            </a:r>
            <a:r>
              <a:rPr lang="en-US" sz="1200" dirty="0" err="1">
                <a:latin typeface="Trebuchet MS" charset="0"/>
                <a:ea typeface="Trebuchet MS" charset="0"/>
                <a:cs typeface="Trebuchet MS" charset="0"/>
              </a:rPr>
              <a:t>sangre</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periférica</a:t>
            </a:r>
            <a:r>
              <a:rPr lang="en-US" sz="1200" spc="-170" dirty="0">
                <a:latin typeface="Trebuchet MS" charset="0"/>
                <a:ea typeface="Trebuchet MS" charset="0"/>
                <a:cs typeface="Trebuchet MS" charset="0"/>
              </a:rPr>
              <a:t> </a:t>
            </a:r>
            <a:r>
              <a:rPr lang="en-US" sz="1200" dirty="0">
                <a:latin typeface="Trebuchet MS" charset="0"/>
                <a:ea typeface="Trebuchet MS" charset="0"/>
                <a:cs typeface="Trebuchet MS" charset="0"/>
              </a:rPr>
              <a:t>para</a:t>
            </a:r>
            <a:r>
              <a:rPr lang="en-US" sz="1200" spc="-170" dirty="0">
                <a:latin typeface="Trebuchet MS" charset="0"/>
                <a:ea typeface="Trebuchet MS" charset="0"/>
                <a:cs typeface="Trebuchet MS" charset="0"/>
              </a:rPr>
              <a:t> </a:t>
            </a:r>
            <a:r>
              <a:rPr lang="en-US" sz="1200" dirty="0">
                <a:latin typeface="Trebuchet MS" charset="0"/>
                <a:ea typeface="Trebuchet MS" charset="0"/>
                <a:cs typeface="Trebuchet MS" charset="0"/>
              </a:rPr>
              <a:t>la</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medición</a:t>
            </a:r>
            <a:r>
              <a:rPr lang="en-US" sz="1200" spc="-170"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170" dirty="0">
                <a:latin typeface="Trebuchet MS" charset="0"/>
                <a:ea typeface="Trebuchet MS" charset="0"/>
                <a:cs typeface="Trebuchet MS" charset="0"/>
              </a:rPr>
              <a:t> </a:t>
            </a:r>
            <a:r>
              <a:rPr lang="en-US" sz="1200" dirty="0" err="1">
                <a:latin typeface="Trebuchet MS" charset="0"/>
                <a:ea typeface="Trebuchet MS" charset="0"/>
                <a:cs typeface="Trebuchet MS" charset="0"/>
              </a:rPr>
              <a:t>niveles</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séricos</a:t>
            </a:r>
            <a:r>
              <a:rPr lang="en-US" sz="1200" dirty="0">
                <a:latin typeface="Trebuchet MS" charset="0"/>
                <a:ea typeface="Trebuchet MS" charset="0"/>
                <a:cs typeface="Trebuchet MS" charset="0"/>
              </a:rPr>
              <a:t> de </a:t>
            </a:r>
            <a:r>
              <a:rPr lang="en-US" sz="1200" dirty="0" err="1">
                <a:latin typeface="Trebuchet MS" charset="0"/>
                <a:ea typeface="Trebuchet MS" charset="0"/>
                <a:cs typeface="Trebuchet MS" charset="0"/>
              </a:rPr>
              <a:t>antígeno</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carcinoembrionario</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proteína</a:t>
            </a:r>
            <a:r>
              <a:rPr lang="en-US" sz="1200" dirty="0">
                <a:latin typeface="Trebuchet MS" charset="0"/>
                <a:ea typeface="Trebuchet MS" charset="0"/>
                <a:cs typeface="Trebuchet MS" charset="0"/>
              </a:rPr>
              <a:t> C </a:t>
            </a:r>
            <a:r>
              <a:rPr lang="en-US" sz="1200" dirty="0" err="1">
                <a:latin typeface="Trebuchet MS" charset="0"/>
                <a:ea typeface="Trebuchet MS" charset="0"/>
                <a:cs typeface="Trebuchet MS" charset="0"/>
              </a:rPr>
              <a:t>reactiva</a:t>
            </a:r>
            <a:r>
              <a:rPr lang="en-US" sz="1200" dirty="0">
                <a:latin typeface="Trebuchet MS" charset="0"/>
                <a:ea typeface="Trebuchet MS" charset="0"/>
                <a:cs typeface="Trebuchet MS" charset="0"/>
              </a:rPr>
              <a:t>, </a:t>
            </a:r>
            <a:r>
              <a:rPr lang="en-US" sz="1200" dirty="0" err="1">
                <a:latin typeface="Trebuchet MS" charset="0"/>
                <a:ea typeface="Trebuchet MS" charset="0"/>
                <a:cs typeface="Trebuchet MS" charset="0"/>
              </a:rPr>
              <a:t>concentración</a:t>
            </a:r>
            <a:r>
              <a:rPr lang="en-US" sz="1200" dirty="0">
                <a:latin typeface="Trebuchet MS" charset="0"/>
                <a:ea typeface="Trebuchet MS" charset="0"/>
                <a:cs typeface="Trebuchet MS" charset="0"/>
              </a:rPr>
              <a:t> de </a:t>
            </a:r>
            <a:r>
              <a:rPr lang="en-US" sz="1200" dirty="0" err="1">
                <a:latin typeface="Trebuchet MS" charset="0"/>
                <a:ea typeface="Trebuchet MS" charset="0"/>
                <a:cs typeface="Trebuchet MS" charset="0"/>
              </a:rPr>
              <a:t>citocinas</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ILT1β,</a:t>
            </a:r>
            <a:r>
              <a:rPr lang="en-US" sz="1200" spc="-150" dirty="0">
                <a:latin typeface="Trebuchet MS" charset="0"/>
                <a:ea typeface="Trebuchet MS" charset="0"/>
                <a:cs typeface="Trebuchet MS" charset="0"/>
              </a:rPr>
              <a:t> </a:t>
            </a:r>
            <a:r>
              <a:rPr lang="en-US" sz="1200" dirty="0">
                <a:latin typeface="Trebuchet MS" charset="0"/>
                <a:ea typeface="Trebuchet MS" charset="0"/>
                <a:cs typeface="Trebuchet MS" charset="0"/>
              </a:rPr>
              <a:t>IL,2,</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ILT4,</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ILT5,</a:t>
            </a:r>
            <a:r>
              <a:rPr lang="en-US" sz="1200" spc="-150" dirty="0">
                <a:latin typeface="Trebuchet MS" charset="0"/>
                <a:ea typeface="Trebuchet MS" charset="0"/>
                <a:cs typeface="Trebuchet MS" charset="0"/>
              </a:rPr>
              <a:t> </a:t>
            </a:r>
            <a:r>
              <a:rPr lang="en-US" sz="1200" dirty="0">
                <a:latin typeface="Trebuchet MS" charset="0"/>
                <a:ea typeface="Trebuchet MS" charset="0"/>
                <a:cs typeface="Trebuchet MS" charset="0"/>
              </a:rPr>
              <a:t>ILT6,</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ILT8,</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ILT10,</a:t>
            </a:r>
            <a:r>
              <a:rPr lang="en-US" sz="1200" spc="-150" dirty="0">
                <a:latin typeface="Trebuchet MS" charset="0"/>
                <a:ea typeface="Trebuchet MS" charset="0"/>
                <a:cs typeface="Trebuchet MS" charset="0"/>
              </a:rPr>
              <a:t> </a:t>
            </a:r>
            <a:r>
              <a:rPr lang="en-US" sz="1200" dirty="0">
                <a:latin typeface="Trebuchet MS" charset="0"/>
                <a:ea typeface="Trebuchet MS" charset="0"/>
                <a:cs typeface="Trebuchet MS" charset="0"/>
              </a:rPr>
              <a:t>ILT12p70,</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ILT13,</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ILT17,</a:t>
            </a:r>
            <a:r>
              <a:rPr lang="en-US" sz="1200" spc="-145" dirty="0">
                <a:latin typeface="Trebuchet MS" charset="0"/>
                <a:ea typeface="Trebuchet MS" charset="0"/>
                <a:cs typeface="Trebuchet MS" charset="0"/>
              </a:rPr>
              <a:t> </a:t>
            </a:r>
            <a:r>
              <a:rPr lang="en-US" sz="1200" dirty="0">
                <a:latin typeface="Trebuchet MS" charset="0"/>
                <a:ea typeface="Trebuchet MS" charset="0"/>
                <a:cs typeface="Trebuchet MS" charset="0"/>
              </a:rPr>
              <a:t>ILT21,</a:t>
            </a:r>
            <a:r>
              <a:rPr lang="en-US" sz="1200" spc="-150" dirty="0">
                <a:latin typeface="Trebuchet MS" charset="0"/>
                <a:ea typeface="Trebuchet MS" charset="0"/>
                <a:cs typeface="Trebuchet MS" charset="0"/>
              </a:rPr>
              <a:t> </a:t>
            </a:r>
            <a:r>
              <a:rPr lang="en-US" sz="1200" dirty="0">
                <a:latin typeface="Trebuchet MS" charset="0"/>
                <a:ea typeface="Trebuchet MS" charset="0"/>
                <a:cs typeface="Trebuchet MS" charset="0"/>
              </a:rPr>
              <a:t>TNF, ILT27, ILT29, ILT31, ILT33), </a:t>
            </a:r>
            <a:r>
              <a:rPr lang="en-US" sz="1200" dirty="0" err="1">
                <a:latin typeface="Trebuchet MS" charset="0"/>
                <a:ea typeface="Trebuchet MS" charset="0"/>
                <a:cs typeface="Trebuchet MS" charset="0"/>
              </a:rPr>
              <a:t>quimiocinas</a:t>
            </a:r>
            <a:r>
              <a:rPr lang="en-US" sz="1200" dirty="0">
                <a:latin typeface="Trebuchet MS" charset="0"/>
                <a:ea typeface="Trebuchet MS" charset="0"/>
                <a:cs typeface="Trebuchet MS" charset="0"/>
              </a:rPr>
              <a:t> (CCR2, CCR3, CCR5, CXCR2, CXCR5, IPT10, MCPT1,</a:t>
            </a:r>
            <a:r>
              <a:rPr lang="en-US" sz="1200" spc="-65" dirty="0">
                <a:latin typeface="Trebuchet MS" charset="0"/>
                <a:ea typeface="Trebuchet MS" charset="0"/>
                <a:cs typeface="Trebuchet MS" charset="0"/>
              </a:rPr>
              <a:t> </a:t>
            </a:r>
            <a:r>
              <a:rPr lang="en-US" sz="1200" dirty="0">
                <a:latin typeface="Trebuchet MS" charset="0"/>
                <a:ea typeface="Trebuchet MS" charset="0"/>
                <a:cs typeface="Trebuchet MS" charset="0"/>
              </a:rPr>
              <a:t>MIG,</a:t>
            </a:r>
            <a:r>
              <a:rPr lang="en-US" sz="1200" spc="-65" dirty="0">
                <a:latin typeface="Trebuchet MS" charset="0"/>
                <a:ea typeface="Trebuchet MS" charset="0"/>
                <a:cs typeface="Trebuchet MS" charset="0"/>
              </a:rPr>
              <a:t> </a:t>
            </a:r>
            <a:r>
              <a:rPr lang="en-US" sz="1200" dirty="0">
                <a:latin typeface="Trebuchet MS" charset="0"/>
                <a:ea typeface="Trebuchet MS" charset="0"/>
                <a:cs typeface="Trebuchet MS" charset="0"/>
              </a:rPr>
              <a:t>MIPT1a,MIPT1b,</a:t>
            </a:r>
            <a:r>
              <a:rPr lang="en-US" sz="1200" spc="-60" dirty="0">
                <a:latin typeface="Trebuchet MS" charset="0"/>
                <a:ea typeface="Trebuchet MS" charset="0"/>
                <a:cs typeface="Trebuchet MS" charset="0"/>
              </a:rPr>
              <a:t> </a:t>
            </a:r>
            <a:r>
              <a:rPr lang="en-US" sz="1200" dirty="0">
                <a:latin typeface="Trebuchet MS" charset="0"/>
                <a:ea typeface="Trebuchet MS" charset="0"/>
                <a:cs typeface="Trebuchet MS" charset="0"/>
              </a:rPr>
              <a:t>RANTES)</a:t>
            </a:r>
            <a:r>
              <a:rPr lang="en-US" sz="1200" spc="-55" dirty="0">
                <a:latin typeface="Trebuchet MS" charset="0"/>
                <a:ea typeface="Trebuchet MS" charset="0"/>
                <a:cs typeface="Trebuchet MS" charset="0"/>
              </a:rPr>
              <a:t> </a:t>
            </a:r>
            <a:r>
              <a:rPr lang="en-US" sz="1200" dirty="0">
                <a:latin typeface="Trebuchet MS" charset="0"/>
                <a:ea typeface="Trebuchet MS" charset="0"/>
                <a:cs typeface="Trebuchet MS" charset="0"/>
              </a:rPr>
              <a:t>y</a:t>
            </a:r>
            <a:r>
              <a:rPr lang="en-US" sz="1200" spc="-60" dirty="0">
                <a:latin typeface="Trebuchet MS" charset="0"/>
                <a:ea typeface="Trebuchet MS" charset="0"/>
                <a:cs typeface="Trebuchet MS" charset="0"/>
              </a:rPr>
              <a:t> </a:t>
            </a:r>
            <a:r>
              <a:rPr lang="en-US" sz="1200" dirty="0" err="1">
                <a:latin typeface="Trebuchet MS" charset="0"/>
                <a:ea typeface="Trebuchet MS" charset="0"/>
                <a:cs typeface="Trebuchet MS" charset="0"/>
              </a:rPr>
              <a:t>factores</a:t>
            </a:r>
            <a:r>
              <a:rPr lang="en-US" sz="1200" spc="-60"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60" dirty="0">
                <a:latin typeface="Trebuchet MS" charset="0"/>
                <a:ea typeface="Trebuchet MS" charset="0"/>
                <a:cs typeface="Trebuchet MS" charset="0"/>
              </a:rPr>
              <a:t> </a:t>
            </a:r>
            <a:r>
              <a:rPr lang="en-US" sz="1200" dirty="0" err="1">
                <a:latin typeface="Trebuchet MS" charset="0"/>
                <a:ea typeface="Trebuchet MS" charset="0"/>
                <a:cs typeface="Trebuchet MS" charset="0"/>
              </a:rPr>
              <a:t>crecimiento</a:t>
            </a:r>
            <a:r>
              <a:rPr lang="en-US" sz="1200" spc="-70" dirty="0">
                <a:latin typeface="Trebuchet MS" charset="0"/>
                <a:ea typeface="Trebuchet MS" charset="0"/>
                <a:cs typeface="Trebuchet MS" charset="0"/>
              </a:rPr>
              <a:t> </a:t>
            </a:r>
            <a:r>
              <a:rPr lang="en-US" sz="1200" dirty="0">
                <a:latin typeface="Trebuchet MS" charset="0"/>
                <a:ea typeface="Trebuchet MS" charset="0"/>
                <a:cs typeface="Trebuchet MS" charset="0"/>
              </a:rPr>
              <a:t>(EGF,</a:t>
            </a:r>
            <a:r>
              <a:rPr lang="en-US" sz="1200" spc="-60" dirty="0">
                <a:latin typeface="Trebuchet MS" charset="0"/>
                <a:ea typeface="Trebuchet MS" charset="0"/>
                <a:cs typeface="Trebuchet MS" charset="0"/>
              </a:rPr>
              <a:t> </a:t>
            </a:r>
            <a:r>
              <a:rPr lang="en-US" sz="1200" dirty="0">
                <a:latin typeface="Trebuchet MS" charset="0"/>
                <a:ea typeface="Trebuchet MS" charset="0"/>
                <a:cs typeface="Trebuchet MS" charset="0"/>
              </a:rPr>
              <a:t>GMTCSF, VEGF,</a:t>
            </a:r>
            <a:r>
              <a:rPr lang="en-US" sz="1200" spc="-240" dirty="0">
                <a:latin typeface="Trebuchet MS" charset="0"/>
                <a:ea typeface="Trebuchet MS" charset="0"/>
                <a:cs typeface="Trebuchet MS" charset="0"/>
              </a:rPr>
              <a:t> </a:t>
            </a:r>
            <a:r>
              <a:rPr lang="en-US" sz="1200" dirty="0">
                <a:latin typeface="Trebuchet MS" charset="0"/>
                <a:ea typeface="Trebuchet MS" charset="0"/>
                <a:cs typeface="Trebuchet MS" charset="0"/>
              </a:rPr>
              <a:t>VCAMT1,</a:t>
            </a:r>
            <a:r>
              <a:rPr lang="en-US" sz="1200" spc="-235" dirty="0">
                <a:latin typeface="Trebuchet MS" charset="0"/>
                <a:ea typeface="Trebuchet MS" charset="0"/>
                <a:cs typeface="Trebuchet MS" charset="0"/>
              </a:rPr>
              <a:t> </a:t>
            </a:r>
            <a:r>
              <a:rPr lang="en-US" sz="1200" dirty="0">
                <a:latin typeface="Trebuchet MS" charset="0"/>
                <a:ea typeface="Trebuchet MS" charset="0"/>
                <a:cs typeface="Trebuchet MS" charset="0"/>
              </a:rPr>
              <a:t>CD62TL).</a:t>
            </a:r>
            <a:r>
              <a:rPr lang="en-US" sz="1200" spc="-235" dirty="0">
                <a:latin typeface="Trebuchet MS" charset="0"/>
                <a:ea typeface="Trebuchet MS" charset="0"/>
                <a:cs typeface="Trebuchet MS" charset="0"/>
              </a:rPr>
              <a:t> </a:t>
            </a:r>
            <a:r>
              <a:rPr lang="en-US" sz="1200" dirty="0">
                <a:latin typeface="Trebuchet MS" charset="0"/>
                <a:ea typeface="Trebuchet MS" charset="0"/>
                <a:cs typeface="Trebuchet MS" charset="0"/>
              </a:rPr>
              <a:t>La</a:t>
            </a:r>
            <a:r>
              <a:rPr lang="en-US" sz="1200" spc="-235" dirty="0">
                <a:latin typeface="Trebuchet MS" charset="0"/>
                <a:ea typeface="Trebuchet MS" charset="0"/>
                <a:cs typeface="Trebuchet MS" charset="0"/>
              </a:rPr>
              <a:t> </a:t>
            </a:r>
            <a:r>
              <a:rPr lang="en-US" sz="1200" dirty="0" err="1">
                <a:latin typeface="Trebuchet MS" charset="0"/>
                <a:ea typeface="Trebuchet MS" charset="0"/>
                <a:cs typeface="Trebuchet MS" charset="0"/>
              </a:rPr>
              <a:t>identificación</a:t>
            </a:r>
            <a:r>
              <a:rPr lang="en-US" sz="1200" spc="-240"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235" dirty="0">
                <a:latin typeface="Trebuchet MS" charset="0"/>
                <a:ea typeface="Trebuchet MS" charset="0"/>
                <a:cs typeface="Trebuchet MS" charset="0"/>
              </a:rPr>
              <a:t> </a:t>
            </a:r>
            <a:r>
              <a:rPr lang="en-US" sz="1200" dirty="0" err="1">
                <a:latin typeface="Trebuchet MS" charset="0"/>
                <a:ea typeface="Trebuchet MS" charset="0"/>
                <a:cs typeface="Trebuchet MS" charset="0"/>
              </a:rPr>
              <a:t>posibles</a:t>
            </a:r>
            <a:r>
              <a:rPr lang="en-US" sz="1200" spc="-230" dirty="0">
                <a:latin typeface="Trebuchet MS" charset="0"/>
                <a:ea typeface="Trebuchet MS" charset="0"/>
                <a:cs typeface="Trebuchet MS" charset="0"/>
              </a:rPr>
              <a:t> </a:t>
            </a:r>
            <a:r>
              <a:rPr lang="en-US" sz="1200" dirty="0" err="1">
                <a:latin typeface="Trebuchet MS" charset="0"/>
                <a:ea typeface="Trebuchet MS" charset="0"/>
                <a:cs typeface="Trebuchet MS" charset="0"/>
              </a:rPr>
              <a:t>biomarcadores</a:t>
            </a:r>
            <a:r>
              <a:rPr lang="en-US" sz="1200" spc="-230" dirty="0">
                <a:latin typeface="Trebuchet MS" charset="0"/>
                <a:ea typeface="Trebuchet MS" charset="0"/>
                <a:cs typeface="Trebuchet MS" charset="0"/>
              </a:rPr>
              <a:t> </a:t>
            </a:r>
            <a:r>
              <a:rPr lang="en-US" sz="1200" dirty="0">
                <a:latin typeface="Trebuchet MS" charset="0"/>
                <a:ea typeface="Trebuchet MS" charset="0"/>
                <a:cs typeface="Trebuchet MS" charset="0"/>
              </a:rPr>
              <a:t>de</a:t>
            </a:r>
            <a:r>
              <a:rPr lang="en-US" sz="1200" spc="-235" dirty="0">
                <a:latin typeface="Trebuchet MS" charset="0"/>
                <a:ea typeface="Trebuchet MS" charset="0"/>
                <a:cs typeface="Trebuchet MS" charset="0"/>
              </a:rPr>
              <a:t> </a:t>
            </a:r>
            <a:r>
              <a:rPr lang="en-US" sz="1200" dirty="0" err="1">
                <a:latin typeface="Trebuchet MS" charset="0"/>
                <a:ea typeface="Trebuchet MS" charset="0"/>
                <a:cs typeface="Trebuchet MS" charset="0"/>
              </a:rPr>
              <a:t>detección</a:t>
            </a:r>
            <a:r>
              <a:rPr lang="en-US" sz="1200" dirty="0">
                <a:latin typeface="Trebuchet MS" charset="0"/>
                <a:ea typeface="Trebuchet MS" charset="0"/>
                <a:cs typeface="Trebuchet MS" charset="0"/>
              </a:rPr>
              <a:t> de</a:t>
            </a:r>
            <a:r>
              <a:rPr lang="en-US" sz="1200" spc="-125" dirty="0">
                <a:latin typeface="Trebuchet MS" charset="0"/>
                <a:ea typeface="Trebuchet MS" charset="0"/>
                <a:cs typeface="Trebuchet MS" charset="0"/>
              </a:rPr>
              <a:t> </a:t>
            </a:r>
            <a:r>
              <a:rPr lang="en-US" sz="1200" dirty="0">
                <a:latin typeface="Trebuchet MS" charset="0"/>
                <a:ea typeface="Trebuchet MS" charset="0"/>
                <a:cs typeface="Trebuchet MS" charset="0"/>
              </a:rPr>
              <a:t>CP</a:t>
            </a:r>
            <a:r>
              <a:rPr lang="en-US" sz="1200" spc="-125" dirty="0">
                <a:latin typeface="Trebuchet MS" charset="0"/>
                <a:ea typeface="Trebuchet MS" charset="0"/>
                <a:cs typeface="Trebuchet MS" charset="0"/>
              </a:rPr>
              <a:t> </a:t>
            </a:r>
            <a:r>
              <a:rPr lang="en-US" sz="1200" dirty="0">
                <a:latin typeface="Trebuchet MS" charset="0"/>
                <a:ea typeface="Trebuchet MS" charset="0"/>
                <a:cs typeface="Trebuchet MS" charset="0"/>
              </a:rPr>
              <a:t>(APC,</a:t>
            </a:r>
            <a:r>
              <a:rPr lang="en-US" sz="1200" spc="-125" dirty="0">
                <a:latin typeface="Trebuchet MS" charset="0"/>
                <a:ea typeface="Trebuchet MS" charset="0"/>
                <a:cs typeface="Trebuchet MS" charset="0"/>
              </a:rPr>
              <a:t> </a:t>
            </a:r>
            <a:r>
              <a:rPr lang="en-US" sz="1200" dirty="0">
                <a:latin typeface="Trebuchet MS" charset="0"/>
                <a:ea typeface="Trebuchet MS" charset="0"/>
                <a:cs typeface="Trebuchet MS" charset="0"/>
              </a:rPr>
              <a:t>AIM1,</a:t>
            </a:r>
            <a:r>
              <a:rPr lang="en-US" sz="1200" spc="-125" dirty="0">
                <a:latin typeface="Trebuchet MS" charset="0"/>
                <a:ea typeface="Trebuchet MS" charset="0"/>
                <a:cs typeface="Trebuchet MS" charset="0"/>
              </a:rPr>
              <a:t> </a:t>
            </a:r>
            <a:r>
              <a:rPr lang="en-US" sz="1200" dirty="0">
                <a:latin typeface="Trebuchet MS" charset="0"/>
                <a:ea typeface="Trebuchet MS" charset="0"/>
                <a:cs typeface="Trebuchet MS" charset="0"/>
              </a:rPr>
              <a:t>DCC,</a:t>
            </a:r>
            <a:r>
              <a:rPr lang="en-US" sz="1200" spc="-125" dirty="0">
                <a:latin typeface="Trebuchet MS" charset="0"/>
                <a:ea typeface="Trebuchet MS" charset="0"/>
                <a:cs typeface="Trebuchet MS" charset="0"/>
              </a:rPr>
              <a:t> </a:t>
            </a:r>
            <a:r>
              <a:rPr lang="en-US" sz="1200" dirty="0">
                <a:latin typeface="Trebuchet MS" charset="0"/>
                <a:ea typeface="Trebuchet MS" charset="0"/>
                <a:cs typeface="Trebuchet MS" charset="0"/>
              </a:rPr>
              <a:t>CDH1,</a:t>
            </a:r>
            <a:r>
              <a:rPr lang="en-US" sz="1200" spc="-130" dirty="0">
                <a:latin typeface="Trebuchet MS" charset="0"/>
                <a:ea typeface="Trebuchet MS" charset="0"/>
                <a:cs typeface="Trebuchet MS" charset="0"/>
              </a:rPr>
              <a:t> </a:t>
            </a:r>
            <a:r>
              <a:rPr lang="en-US" sz="1200" dirty="0">
                <a:latin typeface="Trebuchet MS" charset="0"/>
                <a:ea typeface="Trebuchet MS" charset="0"/>
                <a:cs typeface="Trebuchet MS" charset="0"/>
              </a:rPr>
              <a:t>CDH13,</a:t>
            </a:r>
            <a:r>
              <a:rPr lang="en-US" sz="1200" spc="-125" dirty="0">
                <a:latin typeface="Trebuchet MS" charset="0"/>
                <a:ea typeface="Trebuchet MS" charset="0"/>
                <a:cs typeface="Trebuchet MS" charset="0"/>
              </a:rPr>
              <a:t> </a:t>
            </a:r>
            <a:r>
              <a:rPr lang="en-US" sz="1200" dirty="0">
                <a:latin typeface="Trebuchet MS" charset="0"/>
                <a:ea typeface="Trebuchet MS" charset="0"/>
                <a:cs typeface="Trebuchet MS" charset="0"/>
              </a:rPr>
              <a:t>MGMT,</a:t>
            </a:r>
            <a:r>
              <a:rPr lang="en-US" sz="1200" spc="-105" dirty="0">
                <a:latin typeface="Trebuchet MS" charset="0"/>
                <a:ea typeface="Trebuchet MS" charset="0"/>
                <a:cs typeface="Trebuchet MS" charset="0"/>
              </a:rPr>
              <a:t> </a:t>
            </a:r>
            <a:r>
              <a:rPr lang="en-US" sz="1200" dirty="0">
                <a:latin typeface="Trebuchet MS" charset="0"/>
                <a:ea typeface="Trebuchet MS" charset="0"/>
                <a:cs typeface="Trebuchet MS" charset="0"/>
              </a:rPr>
              <a:t>RASSF1A,</a:t>
            </a:r>
            <a:r>
              <a:rPr lang="en-US" sz="1200" spc="-130" dirty="0">
                <a:latin typeface="Trebuchet MS" charset="0"/>
                <a:ea typeface="Trebuchet MS" charset="0"/>
                <a:cs typeface="Trebuchet MS" charset="0"/>
              </a:rPr>
              <a:t> </a:t>
            </a:r>
            <a:r>
              <a:rPr lang="en-US" sz="1200" dirty="0">
                <a:latin typeface="Trebuchet MS" charset="0"/>
                <a:ea typeface="Trebuchet MS" charset="0"/>
                <a:cs typeface="Trebuchet MS" charset="0"/>
              </a:rPr>
              <a:t>p16</a:t>
            </a:r>
            <a:r>
              <a:rPr lang="en-US" sz="1200" spc="-115" dirty="0">
                <a:latin typeface="Trebuchet MS" charset="0"/>
                <a:ea typeface="Trebuchet MS" charset="0"/>
                <a:cs typeface="Trebuchet MS" charset="0"/>
              </a:rPr>
              <a:t> </a:t>
            </a:r>
            <a:r>
              <a:rPr lang="en-US" sz="1200" dirty="0">
                <a:latin typeface="Trebuchet MS" charset="0"/>
                <a:ea typeface="Trebuchet MS" charset="0"/>
                <a:cs typeface="Trebuchet MS" charset="0"/>
              </a:rPr>
              <a:t>y</a:t>
            </a:r>
            <a:r>
              <a:rPr lang="en-US" sz="1200" spc="-120" dirty="0">
                <a:latin typeface="Trebuchet MS" charset="0"/>
                <a:ea typeface="Trebuchet MS" charset="0"/>
                <a:cs typeface="Trebuchet MS" charset="0"/>
              </a:rPr>
              <a:t> </a:t>
            </a:r>
            <a:r>
              <a:rPr lang="en-US" sz="1200" dirty="0">
                <a:latin typeface="Trebuchet MS" charset="0"/>
                <a:ea typeface="Trebuchet MS" charset="0"/>
                <a:cs typeface="Trebuchet MS" charset="0"/>
              </a:rPr>
              <a:t>SHOX2);</a:t>
            </a:r>
            <a:r>
              <a:rPr lang="en-US" sz="1200" spc="-125" dirty="0">
                <a:latin typeface="Trebuchet MS" charset="0"/>
                <a:ea typeface="Trebuchet MS" charset="0"/>
                <a:cs typeface="Trebuchet MS" charset="0"/>
              </a:rPr>
              <a:t> </a:t>
            </a:r>
            <a:r>
              <a:rPr lang="en-US" sz="1200" dirty="0" err="1">
                <a:latin typeface="Trebuchet MS" charset="0"/>
                <a:ea typeface="Trebuchet MS" charset="0"/>
                <a:cs typeface="Trebuchet MS" charset="0"/>
              </a:rPr>
              <a:t>así</a:t>
            </a:r>
            <a:r>
              <a:rPr lang="en-US" sz="1200" spc="-125" dirty="0">
                <a:latin typeface="Trebuchet MS" charset="0"/>
                <a:ea typeface="Trebuchet MS" charset="0"/>
                <a:cs typeface="Trebuchet MS" charset="0"/>
              </a:rPr>
              <a:t> </a:t>
            </a:r>
            <a:r>
              <a:rPr lang="en-US" sz="1200" dirty="0" err="1">
                <a:latin typeface="Trebuchet MS" charset="0"/>
                <a:ea typeface="Trebuchet MS" charset="0"/>
                <a:cs typeface="Trebuchet MS" charset="0"/>
              </a:rPr>
              <a:t>como</a:t>
            </a:r>
            <a:r>
              <a:rPr lang="en-US" sz="1200" spc="-135" dirty="0">
                <a:latin typeface="Trebuchet MS" charset="0"/>
                <a:ea typeface="Trebuchet MS" charset="0"/>
                <a:cs typeface="Trebuchet MS" charset="0"/>
              </a:rPr>
              <a:t> </a:t>
            </a:r>
            <a:r>
              <a:rPr lang="en-US" sz="1200" dirty="0">
                <a:latin typeface="Trebuchet MS" charset="0"/>
                <a:ea typeface="Trebuchet MS" charset="0"/>
                <a:cs typeface="Trebuchet MS" charset="0"/>
              </a:rPr>
              <a:t>la </a:t>
            </a:r>
            <a:r>
              <a:rPr lang="en-US" sz="1200" dirty="0" err="1">
                <a:latin typeface="Trebuchet MS" charset="0"/>
                <a:ea typeface="Trebuchet MS" charset="0"/>
                <a:cs typeface="Trebuchet MS" charset="0"/>
              </a:rPr>
              <a:t>expresión</a:t>
            </a:r>
            <a:r>
              <a:rPr lang="en-US" sz="1200" dirty="0">
                <a:latin typeface="Trebuchet MS" charset="0"/>
                <a:ea typeface="Trebuchet MS" charset="0"/>
                <a:cs typeface="Trebuchet MS" charset="0"/>
              </a:rPr>
              <a:t> de</a:t>
            </a:r>
            <a:r>
              <a:rPr lang="en-US" sz="1200" spc="-200" dirty="0">
                <a:latin typeface="Trebuchet MS" charset="0"/>
                <a:ea typeface="Trebuchet MS" charset="0"/>
                <a:cs typeface="Trebuchet MS" charset="0"/>
              </a:rPr>
              <a:t> </a:t>
            </a:r>
            <a:r>
              <a:rPr lang="en-US" sz="1200" dirty="0">
                <a:latin typeface="Trebuchet MS" charset="0"/>
                <a:ea typeface="Trebuchet MS" charset="0"/>
                <a:cs typeface="Trebuchet MS" charset="0"/>
              </a:rPr>
              <a:t>microRNAs.</a:t>
            </a:r>
            <a:endParaRPr lang="en-US" sz="1100" dirty="0">
              <a:latin typeface="Trebuchet MS" charset="0"/>
              <a:ea typeface="Trebuchet MS" charset="0"/>
              <a:cs typeface="Trebuchet MS"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6629" y="2807630"/>
            <a:ext cx="1662546" cy="161504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6629" y="975303"/>
            <a:ext cx="1650134" cy="1589468"/>
          </a:xfrm>
          <a:prstGeom prst="rect">
            <a:avLst/>
          </a:prstGeom>
        </p:spPr>
      </p:pic>
      <p:grpSp>
        <p:nvGrpSpPr>
          <p:cNvPr id="14" name="Group 13"/>
          <p:cNvGrpSpPr/>
          <p:nvPr/>
        </p:nvGrpSpPr>
        <p:grpSpPr>
          <a:xfrm>
            <a:off x="407394" y="4639957"/>
            <a:ext cx="2019369" cy="1694569"/>
            <a:chOff x="959596" y="4600550"/>
            <a:chExt cx="2019369" cy="1694569"/>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47048" y="4600550"/>
              <a:ext cx="1531917" cy="1626919"/>
            </a:xfrm>
            <a:prstGeom prst="rect">
              <a:avLst/>
            </a:prstGeom>
          </p:spPr>
        </p:pic>
        <p:sp>
          <p:nvSpPr>
            <p:cNvPr id="13" name="TextBox 12"/>
            <p:cNvSpPr txBox="1"/>
            <p:nvPr/>
          </p:nvSpPr>
          <p:spPr>
            <a:xfrm>
              <a:off x="959596" y="5925787"/>
              <a:ext cx="631698" cy="369332"/>
            </a:xfrm>
            <a:prstGeom prst="rect">
              <a:avLst/>
            </a:prstGeom>
            <a:solidFill>
              <a:schemeClr val="bg1"/>
            </a:solidFill>
          </p:spPr>
          <p:txBody>
            <a:bodyPr wrap="square" rtlCol="0">
              <a:spAutoFit/>
            </a:bodyPr>
            <a:lstStyle/>
            <a:p>
              <a:endParaRPr lang="en-US"/>
            </a:p>
          </p:txBody>
        </p:sp>
      </p:grpSp>
      <p:sp>
        <p:nvSpPr>
          <p:cNvPr id="15"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19</a:t>
            </a:r>
            <a:endParaRPr lang="en-US" dirty="0">
              <a:solidFill>
                <a:prstClr val="black">
                  <a:tint val="75000"/>
                </a:prstClr>
              </a:solidFill>
              <a:latin typeface="Calibri"/>
            </a:endParaRPr>
          </a:p>
        </p:txBody>
      </p:sp>
    </p:spTree>
    <p:extLst>
      <p:ext uri="{BB962C8B-B14F-4D97-AF65-F5344CB8AC3E}">
        <p14:creationId xmlns:p14="http://schemas.microsoft.com/office/powerpoint/2010/main" val="4989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3507" y="905786"/>
            <a:ext cx="11509495" cy="369332"/>
          </a:xfrm>
          <a:prstGeom prst="rect">
            <a:avLst/>
          </a:prstGeom>
          <a:noFill/>
        </p:spPr>
        <p:txBody>
          <a:bodyPr wrap="square" lIns="0" tIns="0" rIns="0" bIns="0">
            <a:spAutoFit/>
          </a:bodyPr>
          <a:lstStyle/>
          <a:p>
            <a:pPr lvl="0"/>
            <a:r>
              <a:rPr lang="en-US" sz="2400" b="1" dirty="0"/>
              <a:t>SEGUIMIENTO DE PACIENTES</a:t>
            </a:r>
          </a:p>
        </p:txBody>
      </p:sp>
      <p:sp>
        <p:nvSpPr>
          <p:cNvPr id="9" name="Rectangle 8"/>
          <p:cNvSpPr/>
          <p:nvPr/>
        </p:nvSpPr>
        <p:spPr>
          <a:xfrm>
            <a:off x="883507" y="2313027"/>
            <a:ext cx="9515511" cy="3046988"/>
          </a:xfrm>
          <a:prstGeom prst="rect">
            <a:avLst/>
          </a:prstGeom>
          <a:noFill/>
        </p:spPr>
        <p:txBody>
          <a:bodyPr wrap="square" lIns="0" tIns="0" rIns="0" bIns="0">
            <a:spAutoFit/>
          </a:bodyPr>
          <a:lstStyle/>
          <a:p>
            <a:pPr marL="285750" lvl="0" indent="-285750">
              <a:buFont typeface="Arial" charset="0"/>
              <a:buChar char="•"/>
            </a:pPr>
            <a:r>
              <a:rPr lang="en-US" dirty="0"/>
              <a:t>A </a:t>
            </a:r>
            <a:r>
              <a:rPr lang="en-US" dirty="0" err="1"/>
              <a:t>cada</a:t>
            </a:r>
            <a:r>
              <a:rPr lang="en-US" dirty="0"/>
              <a:t> </a:t>
            </a:r>
            <a:r>
              <a:rPr lang="en-US" dirty="0" err="1"/>
              <a:t>uno</a:t>
            </a:r>
            <a:r>
              <a:rPr lang="en-US" dirty="0"/>
              <a:t> de los </a:t>
            </a:r>
            <a:r>
              <a:rPr lang="en-US" dirty="0" err="1"/>
              <a:t>participantes</a:t>
            </a:r>
            <a:r>
              <a:rPr lang="en-US" dirty="0"/>
              <a:t> se les </a:t>
            </a:r>
            <a:r>
              <a:rPr lang="en-US" dirty="0" err="1"/>
              <a:t>realizará</a:t>
            </a:r>
            <a:r>
              <a:rPr lang="en-US" dirty="0"/>
              <a:t> </a:t>
            </a:r>
            <a:r>
              <a:rPr lang="en-US" dirty="0" err="1"/>
              <a:t>una</a:t>
            </a:r>
            <a:r>
              <a:rPr lang="en-US" dirty="0"/>
              <a:t> </a:t>
            </a:r>
            <a:r>
              <a:rPr lang="en-US" dirty="0" err="1"/>
              <a:t>llamada</a:t>
            </a:r>
            <a:r>
              <a:rPr lang="en-US" dirty="0"/>
              <a:t> </a:t>
            </a:r>
            <a:r>
              <a:rPr lang="en-US" dirty="0" err="1"/>
              <a:t>telefónica</a:t>
            </a:r>
            <a:r>
              <a:rPr lang="en-US" dirty="0"/>
              <a:t> o </a:t>
            </a:r>
            <a:r>
              <a:rPr lang="en-US" dirty="0" err="1"/>
              <a:t>visita</a:t>
            </a:r>
            <a:r>
              <a:rPr lang="en-US" dirty="0"/>
              <a:t> en </a:t>
            </a:r>
            <a:r>
              <a:rPr lang="en-US" dirty="0" err="1"/>
              <a:t>su</a:t>
            </a:r>
            <a:r>
              <a:rPr lang="en-US" dirty="0"/>
              <a:t> </a:t>
            </a:r>
            <a:r>
              <a:rPr lang="en-US" dirty="0" err="1"/>
              <a:t>domicilio</a:t>
            </a:r>
            <a:r>
              <a:rPr lang="en-US" dirty="0"/>
              <a:t> </a:t>
            </a:r>
            <a:r>
              <a:rPr lang="en-US" dirty="0" err="1"/>
              <a:t>anual</a:t>
            </a:r>
            <a:r>
              <a:rPr lang="en-US" dirty="0"/>
              <a:t> en dos </a:t>
            </a:r>
            <a:r>
              <a:rPr lang="en-US" dirty="0" err="1"/>
              <a:t>ocasiones</a:t>
            </a:r>
            <a:r>
              <a:rPr lang="en-US" dirty="0"/>
              <a:t> para </a:t>
            </a:r>
            <a:r>
              <a:rPr lang="en-US" dirty="0" err="1"/>
              <a:t>información</a:t>
            </a:r>
            <a:r>
              <a:rPr lang="en-US" dirty="0"/>
              <a:t> </a:t>
            </a:r>
            <a:r>
              <a:rPr lang="en-US" dirty="0" err="1"/>
              <a:t>sobre</a:t>
            </a:r>
            <a:r>
              <a:rPr lang="en-US" dirty="0"/>
              <a:t> el </a:t>
            </a:r>
            <a:r>
              <a:rPr lang="en-US" dirty="0" err="1"/>
              <a:t>estado</a:t>
            </a:r>
            <a:r>
              <a:rPr lang="en-US" dirty="0"/>
              <a:t> vital y en </a:t>
            </a:r>
            <a:r>
              <a:rPr lang="en-US" dirty="0" err="1"/>
              <a:t>caso</a:t>
            </a:r>
            <a:r>
              <a:rPr lang="en-US" dirty="0"/>
              <a:t> de </a:t>
            </a:r>
            <a:r>
              <a:rPr lang="en-US" dirty="0" err="1"/>
              <a:t>fallecimiento</a:t>
            </a:r>
            <a:r>
              <a:rPr lang="en-US" dirty="0"/>
              <a:t>, </a:t>
            </a:r>
            <a:r>
              <a:rPr lang="en-US" dirty="0" err="1"/>
              <a:t>investigar</a:t>
            </a:r>
            <a:r>
              <a:rPr lang="en-US" dirty="0"/>
              <a:t> la </a:t>
            </a:r>
            <a:r>
              <a:rPr lang="en-US" dirty="0" err="1"/>
              <a:t>causa</a:t>
            </a:r>
            <a:r>
              <a:rPr lang="en-US" dirty="0"/>
              <a:t> del </a:t>
            </a:r>
            <a:r>
              <a:rPr lang="en-US" dirty="0" err="1"/>
              <a:t>mismo</a:t>
            </a:r>
            <a:r>
              <a:rPr lang="en-US" dirty="0"/>
              <a:t>.</a:t>
            </a:r>
          </a:p>
          <a:p>
            <a:pPr marL="285750" lvl="0" indent="-285750">
              <a:buFont typeface="Arial" charset="0"/>
              <a:buChar char="•"/>
            </a:pPr>
            <a:endParaRPr lang="en-US" dirty="0"/>
          </a:p>
          <a:p>
            <a:pPr marL="285750" lvl="0" indent="-285750">
              <a:buFont typeface="Arial" charset="0"/>
              <a:buChar char="•"/>
            </a:pPr>
            <a:endParaRPr lang="en-US" dirty="0"/>
          </a:p>
          <a:p>
            <a:pPr marL="285750" lvl="0" indent="-285750">
              <a:buFont typeface="Arial" charset="0"/>
              <a:buChar char="•"/>
            </a:pPr>
            <a:endParaRPr lang="en-US" dirty="0"/>
          </a:p>
          <a:p>
            <a:pPr lvl="0"/>
            <a:endParaRPr lang="en-US" dirty="0"/>
          </a:p>
          <a:p>
            <a:pPr marL="285750" lvl="0" indent="-285750">
              <a:buFont typeface="Arial" charset="0"/>
              <a:buChar char="•"/>
            </a:pPr>
            <a:r>
              <a:rPr lang="en-US" dirty="0"/>
              <a:t>La </a:t>
            </a:r>
            <a:r>
              <a:rPr lang="en-US" dirty="0" err="1"/>
              <a:t>toma</a:t>
            </a:r>
            <a:r>
              <a:rPr lang="en-US" dirty="0"/>
              <a:t> de </a:t>
            </a:r>
            <a:r>
              <a:rPr lang="en-US" dirty="0" err="1"/>
              <a:t>decisiones</a:t>
            </a:r>
            <a:r>
              <a:rPr lang="en-US" dirty="0"/>
              <a:t> para </a:t>
            </a:r>
            <a:r>
              <a:rPr lang="en-US" dirty="0" err="1"/>
              <a:t>cada</a:t>
            </a:r>
            <a:r>
              <a:rPr lang="en-US" dirty="0"/>
              <a:t> </a:t>
            </a:r>
            <a:r>
              <a:rPr lang="en-US" dirty="0" err="1"/>
              <a:t>caso</a:t>
            </a:r>
            <a:r>
              <a:rPr lang="en-US" dirty="0"/>
              <a:t> en particular en </a:t>
            </a:r>
            <a:r>
              <a:rPr lang="en-US" dirty="0" err="1"/>
              <a:t>que</a:t>
            </a:r>
            <a:r>
              <a:rPr lang="en-US" dirty="0"/>
              <a:t> </a:t>
            </a:r>
            <a:r>
              <a:rPr lang="en-US" dirty="0" err="1"/>
              <a:t>ameriten</a:t>
            </a:r>
            <a:r>
              <a:rPr lang="en-US" dirty="0"/>
              <a:t> </a:t>
            </a:r>
            <a:r>
              <a:rPr lang="en-US" dirty="0" err="1"/>
              <a:t>estudios</a:t>
            </a:r>
            <a:r>
              <a:rPr lang="en-US" dirty="0"/>
              <a:t> </a:t>
            </a:r>
            <a:r>
              <a:rPr lang="en-US" dirty="0" err="1"/>
              <a:t>invasivos</a:t>
            </a:r>
            <a:r>
              <a:rPr lang="en-US" dirty="0"/>
              <a:t> para el </a:t>
            </a:r>
            <a:r>
              <a:rPr lang="en-US" dirty="0" err="1"/>
              <a:t>diagnóstico</a:t>
            </a:r>
            <a:r>
              <a:rPr lang="en-US" dirty="0"/>
              <a:t> de CP, o </a:t>
            </a:r>
            <a:r>
              <a:rPr lang="en-US" dirty="0" err="1"/>
              <a:t>bien</a:t>
            </a:r>
            <a:r>
              <a:rPr lang="en-US" dirty="0"/>
              <a:t> el </a:t>
            </a:r>
            <a:r>
              <a:rPr lang="en-US" dirty="0" err="1"/>
              <a:t>tratamiento</a:t>
            </a:r>
            <a:r>
              <a:rPr lang="en-US" dirty="0"/>
              <a:t> del </a:t>
            </a:r>
            <a:r>
              <a:rPr lang="en-US" dirty="0" err="1"/>
              <a:t>mismo</a:t>
            </a:r>
            <a:r>
              <a:rPr lang="en-US" dirty="0"/>
              <a:t>, se </a:t>
            </a:r>
            <a:r>
              <a:rPr lang="en-US" dirty="0" err="1"/>
              <a:t>tomarán</a:t>
            </a:r>
            <a:r>
              <a:rPr lang="en-US" dirty="0"/>
              <a:t> </a:t>
            </a:r>
            <a:r>
              <a:rPr lang="en-US" dirty="0" err="1"/>
              <a:t>por</a:t>
            </a:r>
            <a:r>
              <a:rPr lang="en-US" dirty="0"/>
              <a:t> </a:t>
            </a:r>
            <a:r>
              <a:rPr lang="en-US" dirty="0" err="1"/>
              <a:t>consenso</a:t>
            </a:r>
            <a:r>
              <a:rPr lang="en-US" dirty="0"/>
              <a:t> </a:t>
            </a:r>
            <a:r>
              <a:rPr lang="en-US" dirty="0" err="1"/>
              <a:t>por</a:t>
            </a:r>
            <a:r>
              <a:rPr lang="en-US" dirty="0"/>
              <a:t> un </a:t>
            </a:r>
            <a:r>
              <a:rPr lang="en-US" dirty="0" err="1"/>
              <a:t>equipo</a:t>
            </a:r>
            <a:r>
              <a:rPr lang="en-US" dirty="0"/>
              <a:t> </a:t>
            </a:r>
            <a:r>
              <a:rPr lang="en-US" dirty="0" err="1"/>
              <a:t>multidisciplinario</a:t>
            </a:r>
            <a:r>
              <a:rPr lang="en-US" dirty="0"/>
              <a:t> de </a:t>
            </a:r>
            <a:r>
              <a:rPr lang="en-US" dirty="0" err="1"/>
              <a:t>médicos</a:t>
            </a:r>
            <a:r>
              <a:rPr lang="en-US" dirty="0"/>
              <a:t> </a:t>
            </a:r>
            <a:r>
              <a:rPr lang="en-US" dirty="0" err="1"/>
              <a:t>especialistas</a:t>
            </a:r>
            <a:r>
              <a:rPr lang="en-US" dirty="0"/>
              <a:t> </a:t>
            </a:r>
            <a:r>
              <a:rPr lang="en-US" dirty="0" err="1"/>
              <a:t>constituido</a:t>
            </a:r>
            <a:r>
              <a:rPr lang="en-US" dirty="0"/>
              <a:t> </a:t>
            </a:r>
            <a:r>
              <a:rPr lang="en-US" dirty="0" err="1"/>
              <a:t>por</a:t>
            </a:r>
            <a:r>
              <a:rPr lang="en-US" dirty="0"/>
              <a:t> </a:t>
            </a:r>
            <a:r>
              <a:rPr lang="en-US" dirty="0" err="1"/>
              <a:t>neumólogo</a:t>
            </a:r>
            <a:r>
              <a:rPr lang="en-US" dirty="0"/>
              <a:t>, </a:t>
            </a:r>
            <a:r>
              <a:rPr lang="en-US" dirty="0" err="1"/>
              <a:t>oncólogo</a:t>
            </a:r>
            <a:r>
              <a:rPr lang="en-US" dirty="0"/>
              <a:t> y </a:t>
            </a:r>
            <a:r>
              <a:rPr lang="en-US" dirty="0" err="1"/>
              <a:t>cirujano</a:t>
            </a:r>
            <a:r>
              <a:rPr lang="en-US" dirty="0"/>
              <a:t> de </a:t>
            </a:r>
            <a:r>
              <a:rPr lang="en-US" dirty="0" err="1"/>
              <a:t>tórax</a:t>
            </a:r>
            <a:r>
              <a:rPr lang="en-US" dirty="0"/>
              <a:t>, </a:t>
            </a:r>
            <a:r>
              <a:rPr lang="en-US" dirty="0" err="1"/>
              <a:t>patólogo</a:t>
            </a:r>
            <a:r>
              <a:rPr lang="en-US" dirty="0"/>
              <a:t> y </a:t>
            </a:r>
            <a:r>
              <a:rPr lang="en-US" dirty="0" err="1"/>
              <a:t>radiólogo</a:t>
            </a:r>
            <a:r>
              <a:rPr lang="en-US" dirty="0"/>
              <a:t>.</a:t>
            </a:r>
            <a:endParaRPr lang="en-US" sz="1600" dirty="0"/>
          </a:p>
        </p:txBody>
      </p:sp>
      <p:sp>
        <p:nvSpPr>
          <p:cNvPr id="4"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20</a:t>
            </a:r>
            <a:endParaRPr lang="en-US" dirty="0">
              <a:solidFill>
                <a:prstClr val="black">
                  <a:tint val="75000"/>
                </a:prstClr>
              </a:solidFill>
              <a:latin typeface="Calibri"/>
            </a:endParaRPr>
          </a:p>
        </p:txBody>
      </p:sp>
    </p:spTree>
    <p:extLst>
      <p:ext uri="{BB962C8B-B14F-4D97-AF65-F5344CB8AC3E}">
        <p14:creationId xmlns:p14="http://schemas.microsoft.com/office/powerpoint/2010/main" val="1984090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23DC002-D362-4DB5-B3AD-7A0FD9C8A84D}"/>
              </a:ext>
            </a:extLst>
          </p:cNvPr>
          <p:cNvSpPr txBox="1"/>
          <p:nvPr/>
        </p:nvSpPr>
        <p:spPr>
          <a:xfrm>
            <a:off x="1411944" y="2753933"/>
            <a:ext cx="9647411" cy="24615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41" tIns="60941" rIns="60941" bIns="60941" numCol="1" spcCol="38100" rtlCol="0" anchor="t">
            <a:spAutoFit/>
          </a:bodyPr>
          <a:lstStyle/>
          <a:p>
            <a:endParaRPr lang="en-US" sz="2399" dirty="0"/>
          </a:p>
          <a:p>
            <a:pPr marL="457086" indent="-457086">
              <a:buFont typeface="Arial" panose="020B0604020202020204" pitchFamily="34" charset="0"/>
              <a:buChar char="•"/>
            </a:pPr>
            <a:r>
              <a:rPr lang="en-US" sz="3199" dirty="0" err="1" smtClean="0"/>
              <a:t>Efecto</a:t>
            </a:r>
            <a:r>
              <a:rPr lang="en-US" sz="3199" dirty="0" smtClean="0"/>
              <a:t> de </a:t>
            </a:r>
            <a:r>
              <a:rPr lang="en-US" sz="3199" dirty="0" err="1" smtClean="0"/>
              <a:t>taza</a:t>
            </a:r>
            <a:r>
              <a:rPr lang="en-US" sz="3199" dirty="0" smtClean="0"/>
              <a:t> de </a:t>
            </a:r>
            <a:r>
              <a:rPr lang="en-US" sz="3199" dirty="0" err="1" smtClean="0"/>
              <a:t>pobreza</a:t>
            </a:r>
            <a:r>
              <a:rPr lang="en-US" sz="3199" dirty="0" smtClean="0"/>
              <a:t> en el </a:t>
            </a:r>
            <a:r>
              <a:rPr lang="es-ES" sz="3199" dirty="0" smtClean="0"/>
              <a:t>área.</a:t>
            </a:r>
            <a:endParaRPr lang="en-US" sz="3199" dirty="0"/>
          </a:p>
          <a:p>
            <a:pPr marL="457086" indent="-457086">
              <a:buFont typeface="Arial" panose="020B0604020202020204" pitchFamily="34" charset="0"/>
              <a:buChar char="•"/>
            </a:pPr>
            <a:r>
              <a:rPr lang="en-US" sz="3199" dirty="0" err="1" smtClean="0"/>
              <a:t>Actitud</a:t>
            </a:r>
            <a:r>
              <a:rPr lang="en-US" sz="3199" dirty="0" smtClean="0"/>
              <a:t> de </a:t>
            </a:r>
            <a:r>
              <a:rPr lang="en-US" sz="3199" dirty="0" err="1" smtClean="0"/>
              <a:t>liderazgo</a:t>
            </a:r>
            <a:r>
              <a:rPr lang="en-US" sz="3199" dirty="0" smtClean="0"/>
              <a:t> </a:t>
            </a:r>
            <a:r>
              <a:rPr lang="en-US" sz="3199" dirty="0" err="1" smtClean="0"/>
              <a:t>institucional</a:t>
            </a:r>
            <a:r>
              <a:rPr lang="en-US" sz="3199" dirty="0" smtClean="0"/>
              <a:t> </a:t>
            </a:r>
          </a:p>
          <a:p>
            <a:pPr marL="457086" indent="-457086">
              <a:buFont typeface="Arial" panose="020B0604020202020204" pitchFamily="34" charset="0"/>
              <a:buChar char="•"/>
            </a:pPr>
            <a:r>
              <a:rPr lang="en-US" sz="3199" dirty="0" err="1" smtClean="0"/>
              <a:t>Percepci</a:t>
            </a:r>
            <a:r>
              <a:rPr lang="es-ES" sz="3199" dirty="0" smtClean="0"/>
              <a:t>ón de médicos en el primer nivel de atención</a:t>
            </a:r>
          </a:p>
          <a:p>
            <a:pPr marL="457086" indent="-457086">
              <a:buFont typeface="Arial" panose="020B0604020202020204" pitchFamily="34" charset="0"/>
              <a:buChar char="•"/>
            </a:pPr>
            <a:r>
              <a:rPr lang="es-ES" sz="3199" dirty="0" smtClean="0">
                <a:solidFill>
                  <a:srgbClr val="000000"/>
                </a:solidFill>
                <a:ea typeface="+mj-ea"/>
                <a:cs typeface="+mj-cs"/>
                <a:sym typeface="Helvetica"/>
              </a:rPr>
              <a:t>Percepción de pacientes fumadores. </a:t>
            </a:r>
            <a:endParaRPr lang="en-US" sz="1600" dirty="0">
              <a:solidFill>
                <a:srgbClr val="000000"/>
              </a:solidFill>
              <a:ea typeface="+mj-ea"/>
              <a:cs typeface="+mj-cs"/>
              <a:sym typeface="Helvetica"/>
            </a:endParaRPr>
          </a:p>
        </p:txBody>
      </p:sp>
      <p:sp>
        <p:nvSpPr>
          <p:cNvPr id="4" name="TextBox 3">
            <a:extLst>
              <a:ext uri="{FF2B5EF4-FFF2-40B4-BE49-F238E27FC236}">
                <a16:creationId xmlns:a16="http://schemas.microsoft.com/office/drawing/2014/main" xmlns="" id="{4B55D02B-FF4B-4FCC-AC15-33F014464AB4}"/>
              </a:ext>
            </a:extLst>
          </p:cNvPr>
          <p:cNvSpPr txBox="1"/>
          <p:nvPr/>
        </p:nvSpPr>
        <p:spPr>
          <a:xfrm>
            <a:off x="779985" y="819002"/>
            <a:ext cx="11087424" cy="1107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41" tIns="60941" rIns="60941" bIns="60941" numCol="1" spcCol="38100" rtlCol="0" anchor="t">
            <a:spAutoFit/>
          </a:bodyPr>
          <a:lstStyle/>
          <a:p>
            <a:pPr algn="ctr"/>
            <a:r>
              <a:rPr lang="en-US" sz="3199" dirty="0" err="1" smtClean="0">
                <a:solidFill>
                  <a:srgbClr val="FF0000"/>
                </a:solidFill>
              </a:rPr>
              <a:t>Retos</a:t>
            </a:r>
            <a:r>
              <a:rPr lang="en-US" sz="3199" dirty="0" smtClean="0">
                <a:solidFill>
                  <a:srgbClr val="FF0000"/>
                </a:solidFill>
              </a:rPr>
              <a:t> en la </a:t>
            </a:r>
            <a:r>
              <a:rPr lang="en-US" sz="3199" dirty="0" err="1" smtClean="0">
                <a:solidFill>
                  <a:srgbClr val="FF0000"/>
                </a:solidFill>
              </a:rPr>
              <a:t>implementaci</a:t>
            </a:r>
            <a:r>
              <a:rPr lang="es-ES" sz="3199" dirty="0" smtClean="0">
                <a:solidFill>
                  <a:srgbClr val="FF0000"/>
                </a:solidFill>
              </a:rPr>
              <a:t>ón del tamizaje de CaP con TC de baja dosis en comunidades poco favorecidas</a:t>
            </a:r>
            <a:endParaRPr lang="en-US" sz="1600" dirty="0">
              <a:solidFill>
                <a:srgbClr val="000000"/>
              </a:solidFill>
              <a:latin typeface="+mj-lt"/>
              <a:ea typeface="+mj-ea"/>
              <a:cs typeface="+mj-cs"/>
              <a:sym typeface="Helvetica"/>
            </a:endParaRPr>
          </a:p>
        </p:txBody>
      </p:sp>
      <p:sp>
        <p:nvSpPr>
          <p:cNvPr id="5"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21</a:t>
            </a:r>
            <a:endParaRPr lang="en-US" dirty="0">
              <a:solidFill>
                <a:prstClr val="black">
                  <a:tint val="75000"/>
                </a:prstClr>
              </a:solidFill>
              <a:latin typeface="Calibri"/>
            </a:endParaRPr>
          </a:p>
        </p:txBody>
      </p:sp>
    </p:spTree>
    <p:extLst>
      <p:ext uri="{BB962C8B-B14F-4D97-AF65-F5344CB8AC3E}">
        <p14:creationId xmlns:p14="http://schemas.microsoft.com/office/powerpoint/2010/main" val="390551838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16371" y="1036908"/>
            <a:ext cx="3860671" cy="4261919"/>
          </a:xfrm>
          <a:prstGeom prst="rect">
            <a:avLst/>
          </a:prstGeom>
        </p:spPr>
      </p:pic>
      <p:sp>
        <p:nvSpPr>
          <p:cNvPr id="4" name="Rectangle 3"/>
          <p:cNvSpPr/>
          <p:nvPr/>
        </p:nvSpPr>
        <p:spPr>
          <a:xfrm>
            <a:off x="5691235" y="1879234"/>
            <a:ext cx="3604592" cy="923330"/>
          </a:xfrm>
          <a:prstGeom prst="rect">
            <a:avLst/>
          </a:prstGeom>
        </p:spPr>
        <p:txBody>
          <a:bodyPr wrap="square">
            <a:spAutoFit/>
          </a:bodyPr>
          <a:lstStyle/>
          <a:p>
            <a:pPr marL="285750" indent="-285750">
              <a:buFont typeface="Arial" charset="0"/>
              <a:buChar char="•"/>
            </a:pPr>
            <a:r>
              <a:rPr lang="en-US" dirty="0" err="1"/>
              <a:t>Cese</a:t>
            </a:r>
            <a:r>
              <a:rPr lang="en-US" dirty="0"/>
              <a:t> del </a:t>
            </a:r>
            <a:r>
              <a:rPr lang="en-US" dirty="0" err="1"/>
              <a:t>uso</a:t>
            </a:r>
            <a:r>
              <a:rPr lang="en-US" dirty="0"/>
              <a:t> de </a:t>
            </a:r>
            <a:r>
              <a:rPr lang="en-US" dirty="0" err="1"/>
              <a:t>tabaco</a:t>
            </a:r>
            <a:endParaRPr lang="en-US" dirty="0"/>
          </a:p>
          <a:p>
            <a:pPr marL="285750" indent="-285750">
              <a:buFont typeface="Arial" charset="0"/>
              <a:buChar char="•"/>
            </a:pPr>
            <a:r>
              <a:rPr lang="en-US" dirty="0" err="1"/>
              <a:t>Tratamiento</a:t>
            </a:r>
            <a:r>
              <a:rPr lang="en-US" dirty="0"/>
              <a:t> para el </a:t>
            </a:r>
            <a:r>
              <a:rPr lang="en-US" dirty="0" err="1"/>
              <a:t>tabaquismo</a:t>
            </a:r>
            <a:endParaRPr lang="en-US" dirty="0"/>
          </a:p>
          <a:p>
            <a:pPr marL="285750" indent="-285750">
              <a:buFont typeface="Arial" charset="0"/>
              <a:buChar char="•"/>
            </a:pPr>
            <a:r>
              <a:rPr lang="en-US" dirty="0" err="1"/>
              <a:t>Quimioprevenci</a:t>
            </a:r>
            <a:r>
              <a:rPr lang="es-ES" dirty="0"/>
              <a:t>ón</a:t>
            </a:r>
            <a:r>
              <a:rPr lang="en-US" dirty="0"/>
              <a:t> </a:t>
            </a:r>
          </a:p>
        </p:txBody>
      </p:sp>
      <p:sp>
        <p:nvSpPr>
          <p:cNvPr id="9" name="Rectangle 8"/>
          <p:cNvSpPr/>
          <p:nvPr/>
        </p:nvSpPr>
        <p:spPr>
          <a:xfrm>
            <a:off x="1690427" y="6282306"/>
            <a:ext cx="9356035" cy="253916"/>
          </a:xfrm>
          <a:prstGeom prst="rect">
            <a:avLst/>
          </a:prstGeom>
        </p:spPr>
        <p:txBody>
          <a:bodyPr wrap="square">
            <a:spAutoFit/>
          </a:bodyPr>
          <a:lstStyle/>
          <a:p>
            <a:pPr algn="ctr"/>
            <a:r>
              <a:rPr lang="en-US" sz="1050" dirty="0">
                <a:solidFill>
                  <a:srgbClr val="212121"/>
                </a:solidFill>
                <a:latin typeface="Source Sans Pro" charset="0"/>
              </a:rPr>
              <a:t>Balata H, </a:t>
            </a:r>
            <a:r>
              <a:rPr lang="en-US" sz="1050" i="1" dirty="0">
                <a:solidFill>
                  <a:srgbClr val="212121"/>
                </a:solidFill>
                <a:latin typeface="Source Sans Pro" charset="0"/>
              </a:rPr>
              <a:t>et a</a:t>
            </a:r>
            <a:r>
              <a:rPr lang="en-US" sz="1050" dirty="0">
                <a:solidFill>
                  <a:srgbClr val="212121"/>
                </a:solidFill>
                <a:latin typeface="Source Sans Pro" charset="0"/>
              </a:rPr>
              <a:t>l. Prevention </a:t>
            </a:r>
            <a:r>
              <a:rPr lang="en-US" sz="1050" dirty="0">
                <a:latin typeface="Source Sans Pro" charset="0"/>
              </a:rPr>
              <a:t>and Early Detection for Non-Small Cell Lung Cancer: Advances in Thoracic Oncology 2018. J </a:t>
            </a:r>
            <a:r>
              <a:rPr lang="en-US" sz="1050" dirty="0" err="1">
                <a:latin typeface="Source Sans Pro" charset="0"/>
              </a:rPr>
              <a:t>Thorac</a:t>
            </a:r>
            <a:r>
              <a:rPr lang="en-US" sz="1050" dirty="0">
                <a:latin typeface="Source Sans Pro" charset="0"/>
              </a:rPr>
              <a:t> </a:t>
            </a:r>
            <a:r>
              <a:rPr lang="en-US" sz="1050" dirty="0" err="1">
                <a:latin typeface="Source Sans Pro" charset="0"/>
              </a:rPr>
              <a:t>Oncol</a:t>
            </a:r>
            <a:r>
              <a:rPr lang="en-US" sz="1050" dirty="0">
                <a:latin typeface="Source Sans Pro" charset="0"/>
              </a:rPr>
              <a:t>. 2019 </a:t>
            </a:r>
            <a:r>
              <a:rPr lang="en-US" sz="1050" dirty="0">
                <a:solidFill>
                  <a:srgbClr val="212121"/>
                </a:solidFill>
                <a:latin typeface="Source Sans Pro" charset="0"/>
              </a:rPr>
              <a:t>Jun 19;Review. </a:t>
            </a:r>
            <a:endParaRPr lang="en-US" sz="1050" dirty="0"/>
          </a:p>
        </p:txBody>
      </p:sp>
      <p:sp>
        <p:nvSpPr>
          <p:cNvPr id="10" name="Rectangle 9"/>
          <p:cNvSpPr/>
          <p:nvPr/>
        </p:nvSpPr>
        <p:spPr>
          <a:xfrm>
            <a:off x="2735775" y="1180032"/>
            <a:ext cx="9515511" cy="369332"/>
          </a:xfrm>
          <a:prstGeom prst="rect">
            <a:avLst/>
          </a:prstGeom>
          <a:noFill/>
        </p:spPr>
        <p:txBody>
          <a:bodyPr wrap="square" lIns="0" tIns="0" rIns="0" bIns="0">
            <a:spAutoFit/>
          </a:bodyPr>
          <a:lstStyle/>
          <a:p>
            <a:pPr algn="ctr"/>
            <a:r>
              <a:rPr lang="en-US" sz="2400" dirty="0" err="1"/>
              <a:t>Estrategias</a:t>
            </a:r>
            <a:r>
              <a:rPr lang="en-US" sz="2400" dirty="0"/>
              <a:t> de Prevenci</a:t>
            </a:r>
            <a:r>
              <a:rPr lang="es-ES" sz="2400" dirty="0"/>
              <a:t>ón  </a:t>
            </a:r>
            <a:endParaRPr lang="en-US" sz="2400" b="1" dirty="0"/>
          </a:p>
        </p:txBody>
      </p:sp>
      <p:sp>
        <p:nvSpPr>
          <p:cNvPr id="11" name="Rectangle 10"/>
          <p:cNvSpPr/>
          <p:nvPr/>
        </p:nvSpPr>
        <p:spPr>
          <a:xfrm>
            <a:off x="3248704" y="3350564"/>
            <a:ext cx="9515511" cy="369332"/>
          </a:xfrm>
          <a:prstGeom prst="rect">
            <a:avLst/>
          </a:prstGeom>
          <a:noFill/>
        </p:spPr>
        <p:txBody>
          <a:bodyPr wrap="square" lIns="0" tIns="0" rIns="0" bIns="0">
            <a:spAutoFit/>
          </a:bodyPr>
          <a:lstStyle/>
          <a:p>
            <a:pPr algn="ctr"/>
            <a:r>
              <a:rPr lang="en-US" sz="2400" dirty="0"/>
              <a:t>  </a:t>
            </a:r>
            <a:r>
              <a:rPr lang="en-US" sz="2400" dirty="0" err="1"/>
              <a:t>Estrategias</a:t>
            </a:r>
            <a:r>
              <a:rPr lang="en-US" sz="2400" dirty="0"/>
              <a:t> de </a:t>
            </a:r>
            <a:r>
              <a:rPr lang="en-US" sz="2400" dirty="0" err="1"/>
              <a:t>detecci</a:t>
            </a:r>
            <a:r>
              <a:rPr lang="es-ES" sz="2400" dirty="0"/>
              <a:t>ón temprana</a:t>
            </a:r>
            <a:endParaRPr lang="en-US" sz="2400" b="1" dirty="0"/>
          </a:p>
        </p:txBody>
      </p:sp>
      <p:sp>
        <p:nvSpPr>
          <p:cNvPr id="12" name="Rectangle 11"/>
          <p:cNvSpPr/>
          <p:nvPr/>
        </p:nvSpPr>
        <p:spPr>
          <a:xfrm>
            <a:off x="5758415" y="4049766"/>
            <a:ext cx="6560053" cy="923330"/>
          </a:xfrm>
          <a:prstGeom prst="rect">
            <a:avLst/>
          </a:prstGeom>
        </p:spPr>
        <p:txBody>
          <a:bodyPr wrap="square">
            <a:spAutoFit/>
          </a:bodyPr>
          <a:lstStyle/>
          <a:p>
            <a:pPr marL="285750" indent="-285750">
              <a:buFont typeface="Arial" charset="0"/>
              <a:buChar char="•"/>
            </a:pPr>
            <a:r>
              <a:rPr lang="en-US" dirty="0"/>
              <a:t>Involving risk assessment and images based screening.</a:t>
            </a:r>
          </a:p>
          <a:p>
            <a:pPr marL="285750" indent="-285750">
              <a:buFont typeface="Arial" charset="0"/>
              <a:buChar char="•"/>
            </a:pPr>
            <a:r>
              <a:rPr lang="en-US" dirty="0"/>
              <a:t>Breath based and biofluid screening</a:t>
            </a:r>
          </a:p>
          <a:p>
            <a:pPr marL="285750" indent="-285750">
              <a:buFont typeface="Arial" charset="0"/>
              <a:buChar char="•"/>
            </a:pPr>
            <a:r>
              <a:rPr lang="en-US" dirty="0"/>
              <a:t> Early diagnostic approaches.</a:t>
            </a:r>
          </a:p>
        </p:txBody>
      </p:sp>
      <p:sp>
        <p:nvSpPr>
          <p:cNvPr id="5" name="Round Single Corner Rectangle 4"/>
          <p:cNvSpPr/>
          <p:nvPr/>
        </p:nvSpPr>
        <p:spPr>
          <a:xfrm>
            <a:off x="5669350" y="1222803"/>
            <a:ext cx="178130" cy="254954"/>
          </a:xfrm>
          <a:prstGeom prst="round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ingle Corner Rectangle 15"/>
          <p:cNvSpPr/>
          <p:nvPr/>
        </p:nvSpPr>
        <p:spPr>
          <a:xfrm>
            <a:off x="5691235" y="3430550"/>
            <a:ext cx="178130" cy="254954"/>
          </a:xfrm>
          <a:prstGeom prst="round1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5851" y="313410"/>
            <a:ext cx="10505294" cy="430887"/>
          </a:xfrm>
          <a:prstGeom prst="rect">
            <a:avLst/>
          </a:prstGeom>
          <a:noFill/>
        </p:spPr>
        <p:txBody>
          <a:bodyPr wrap="square" lIns="0" tIns="0" rIns="0" bIns="0">
            <a:spAutoFit/>
          </a:bodyPr>
          <a:lstStyle/>
          <a:p>
            <a:pPr algn="ctr"/>
            <a:r>
              <a:rPr lang="en-US" sz="2800" b="1" dirty="0" err="1"/>
              <a:t>Estrategias</a:t>
            </a:r>
            <a:r>
              <a:rPr lang="en-US" sz="2800" b="1" dirty="0"/>
              <a:t> de </a:t>
            </a:r>
            <a:r>
              <a:rPr lang="en-US" sz="2800" b="1" dirty="0" err="1"/>
              <a:t>prevenci</a:t>
            </a:r>
            <a:r>
              <a:rPr lang="es-ES" sz="2800" b="1" dirty="0"/>
              <a:t>ón y detección temprana (CPCNP)</a:t>
            </a:r>
            <a:endParaRPr lang="en-US" sz="2800" b="1" dirty="0"/>
          </a:p>
        </p:txBody>
      </p:sp>
      <p:sp>
        <p:nvSpPr>
          <p:cNvPr id="13"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22</a:t>
            </a:r>
            <a:endParaRPr lang="en-US" dirty="0">
              <a:solidFill>
                <a:prstClr val="black">
                  <a:tint val="75000"/>
                </a:prstClr>
              </a:solidFill>
              <a:latin typeface="Calibri"/>
            </a:endParaRPr>
          </a:p>
        </p:txBody>
      </p:sp>
    </p:spTree>
    <p:extLst>
      <p:ext uri="{BB962C8B-B14F-4D97-AF65-F5344CB8AC3E}">
        <p14:creationId xmlns:p14="http://schemas.microsoft.com/office/powerpoint/2010/main" val="3981439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47040" y="303434"/>
            <a:ext cx="8788052" cy="887413"/>
          </a:xfrm>
        </p:spPr>
        <p:txBody>
          <a:bodyPr>
            <a:noAutofit/>
          </a:bodyPr>
          <a:lstStyle/>
          <a:p>
            <a:pPr algn="l"/>
            <a:r>
              <a:rPr lang="en-GB" sz="3200" b="1" dirty="0" smtClean="0">
                <a:solidFill>
                  <a:schemeClr val="tx2"/>
                </a:solidFill>
              </a:rPr>
              <a:t>…Sin embargo, la mayor</a:t>
            </a:r>
            <a:r>
              <a:rPr lang="es-ES" sz="3200" b="1" dirty="0" err="1" smtClean="0">
                <a:solidFill>
                  <a:schemeClr val="tx2"/>
                </a:solidFill>
              </a:rPr>
              <a:t>ía</a:t>
            </a:r>
            <a:r>
              <a:rPr lang="es-ES" sz="3200" b="1" dirty="0" smtClean="0">
                <a:solidFill>
                  <a:schemeClr val="tx2"/>
                </a:solidFill>
              </a:rPr>
              <a:t> de los pacientes con presentan</a:t>
            </a:r>
            <a:r>
              <a:rPr lang="en-GB" sz="3200" b="1" dirty="0" smtClean="0">
                <a:solidFill>
                  <a:schemeClr val="tx2"/>
                </a:solidFill>
              </a:rPr>
              <a:t> </a:t>
            </a:r>
            <a:r>
              <a:rPr lang="en-GB" sz="3200" b="1" dirty="0" err="1" smtClean="0">
                <a:solidFill>
                  <a:schemeClr val="tx2"/>
                </a:solidFill>
              </a:rPr>
              <a:t>enfermedad</a:t>
            </a:r>
            <a:r>
              <a:rPr lang="en-GB" sz="3200" b="1" dirty="0" smtClean="0">
                <a:solidFill>
                  <a:schemeClr val="tx2"/>
                </a:solidFill>
              </a:rPr>
              <a:t> </a:t>
            </a:r>
            <a:r>
              <a:rPr lang="en-GB" sz="3200" b="1" dirty="0" err="1" smtClean="0">
                <a:solidFill>
                  <a:schemeClr val="tx2"/>
                </a:solidFill>
              </a:rPr>
              <a:t>avanzada</a:t>
            </a:r>
            <a:r>
              <a:rPr lang="en-GB" sz="3200" b="1" dirty="0" smtClean="0">
                <a:solidFill>
                  <a:schemeClr val="tx2"/>
                </a:solidFill>
              </a:rPr>
              <a:t> al </a:t>
            </a:r>
            <a:r>
              <a:rPr lang="en-GB" sz="3200" b="1" dirty="0" err="1" smtClean="0">
                <a:solidFill>
                  <a:schemeClr val="tx2"/>
                </a:solidFill>
              </a:rPr>
              <a:t>momento</a:t>
            </a:r>
            <a:r>
              <a:rPr lang="en-GB" sz="3200" b="1" dirty="0" smtClean="0">
                <a:solidFill>
                  <a:schemeClr val="tx2"/>
                </a:solidFill>
              </a:rPr>
              <a:t> de </a:t>
            </a:r>
            <a:r>
              <a:rPr lang="en-GB" sz="3200" b="1" dirty="0" err="1" smtClean="0">
                <a:solidFill>
                  <a:schemeClr val="tx2"/>
                </a:solidFill>
              </a:rPr>
              <a:t>diagn</a:t>
            </a:r>
            <a:r>
              <a:rPr lang="es-ES" sz="3200" b="1" dirty="0" err="1" smtClean="0">
                <a:solidFill>
                  <a:schemeClr val="tx2"/>
                </a:solidFill>
              </a:rPr>
              <a:t>óstico</a:t>
            </a:r>
            <a:r>
              <a:rPr lang="es-ES" sz="3200" b="1" dirty="0" smtClean="0">
                <a:solidFill>
                  <a:schemeClr val="tx2"/>
                </a:solidFill>
              </a:rPr>
              <a:t>.</a:t>
            </a:r>
            <a:endParaRPr lang="en-GB" sz="3200" b="1" dirty="0">
              <a:solidFill>
                <a:schemeClr val="tx2"/>
              </a:solidFill>
            </a:endParaRPr>
          </a:p>
        </p:txBody>
      </p:sp>
      <p:sp>
        <p:nvSpPr>
          <p:cNvPr id="8" name="Text Placeholder 7"/>
          <p:cNvSpPr>
            <a:spLocks noGrp="1"/>
          </p:cNvSpPr>
          <p:nvPr>
            <p:ph type="body" sz="quarter" idx="4294967295"/>
          </p:nvPr>
        </p:nvSpPr>
        <p:spPr>
          <a:xfrm>
            <a:off x="413875" y="6364266"/>
            <a:ext cx="7192963" cy="303213"/>
          </a:xfrm>
        </p:spPr>
        <p:txBody>
          <a:bodyPr>
            <a:normAutofit fontScale="47500" lnSpcReduction="20000"/>
          </a:bodyPr>
          <a:lstStyle/>
          <a:p>
            <a:pPr marL="0" indent="0">
              <a:buNone/>
            </a:pPr>
            <a:r>
              <a:rPr lang="en-GB" dirty="0"/>
              <a:t>SEER Cancer Stat Fact Sheets</a:t>
            </a:r>
          </a:p>
        </p:txBody>
      </p:sp>
      <p:pic>
        <p:nvPicPr>
          <p:cNvPr id="31" name="Picture 3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5654" y="1538984"/>
            <a:ext cx="780967" cy="694217"/>
          </a:xfrm>
          <a:prstGeom prst="rect">
            <a:avLst/>
          </a:prstGeom>
        </p:spPr>
      </p:pic>
      <p:grpSp>
        <p:nvGrpSpPr>
          <p:cNvPr id="33" name="Group 32"/>
          <p:cNvGrpSpPr/>
          <p:nvPr/>
        </p:nvGrpSpPr>
        <p:grpSpPr>
          <a:xfrm>
            <a:off x="4796619" y="1520557"/>
            <a:ext cx="3481893" cy="712640"/>
            <a:chOff x="1183921" y="1004232"/>
            <a:chExt cx="3069937" cy="457368"/>
          </a:xfrm>
        </p:grpSpPr>
        <p:sp>
          <p:nvSpPr>
            <p:cNvPr id="34" name="Rounded Rectangle 33"/>
            <p:cNvSpPr/>
            <p:nvPr/>
          </p:nvSpPr>
          <p:spPr>
            <a:xfrm>
              <a:off x="1183921" y="1004232"/>
              <a:ext cx="2904603" cy="451491"/>
            </a:xfrm>
            <a:prstGeom prst="roundRect">
              <a:avLst>
                <a:gd name="adj" fmla="val 50000"/>
              </a:avLst>
            </a:prstGeom>
            <a:solidFill>
              <a:srgbClr val="00A6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50000"/>
                </a:spcBef>
                <a:spcAft>
                  <a:spcPct val="0"/>
                </a:spcAft>
                <a:defRPr/>
              </a:pPr>
              <a:endParaRPr lang="en-GB" sz="2400" b="1" dirty="0">
                <a:solidFill>
                  <a:srgbClr val="FFFFFF"/>
                </a:solidFill>
                <a:latin typeface="Arial"/>
                <a:cs typeface="Arial"/>
              </a:endParaRPr>
            </a:p>
          </p:txBody>
        </p:sp>
        <p:sp>
          <p:nvSpPr>
            <p:cNvPr id="35" name="Rounded Rectangle 34"/>
            <p:cNvSpPr/>
            <p:nvPr/>
          </p:nvSpPr>
          <p:spPr>
            <a:xfrm>
              <a:off x="1268004" y="1007005"/>
              <a:ext cx="2985854" cy="454595"/>
            </a:xfrm>
            <a:prstGeom prst="roundRect">
              <a:avLst>
                <a:gd name="adj" fmla="val 50000"/>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lnSpc>
                  <a:spcPts val="1700"/>
                </a:lnSpc>
                <a:spcBef>
                  <a:spcPct val="50000"/>
                </a:spcBef>
                <a:spcAft>
                  <a:spcPct val="0"/>
                </a:spcAft>
                <a:defRPr/>
              </a:pPr>
              <a:r>
                <a:rPr lang="en-GB" sz="1600" b="1" dirty="0">
                  <a:solidFill>
                    <a:srgbClr val="FFFFFF"/>
                  </a:solidFill>
                  <a:latin typeface="Arial"/>
                  <a:cs typeface="Arial"/>
                </a:rPr>
                <a:t>79% </a:t>
              </a:r>
              <a:r>
                <a:rPr lang="en-GB" sz="1600" b="1" dirty="0" smtClean="0">
                  <a:solidFill>
                    <a:srgbClr val="FFFFFF"/>
                  </a:solidFill>
                  <a:latin typeface="Arial"/>
                  <a:cs typeface="Arial"/>
                </a:rPr>
                <a:t>se </a:t>
              </a:r>
              <a:r>
                <a:rPr lang="en-GB" sz="1600" b="1" dirty="0" err="1" smtClean="0">
                  <a:solidFill>
                    <a:srgbClr val="FFFFFF"/>
                  </a:solidFill>
                  <a:latin typeface="Arial"/>
                  <a:cs typeface="Arial"/>
                </a:rPr>
                <a:t>presentan</a:t>
              </a:r>
              <a:r>
                <a:rPr lang="en-GB" sz="1600" b="1" dirty="0" smtClean="0">
                  <a:solidFill>
                    <a:srgbClr val="FFFFFF"/>
                  </a:solidFill>
                  <a:latin typeface="Arial"/>
                  <a:cs typeface="Arial"/>
                </a:rPr>
                <a:t> con </a:t>
              </a:r>
              <a:r>
                <a:rPr lang="en-GB" sz="1600" b="1" dirty="0" err="1" smtClean="0">
                  <a:solidFill>
                    <a:srgbClr val="FFFFFF"/>
                  </a:solidFill>
                  <a:latin typeface="Arial"/>
                  <a:cs typeface="Arial"/>
                </a:rPr>
                <a:t>enfermedad</a:t>
              </a:r>
              <a:r>
                <a:rPr lang="en-GB" sz="1600" b="1" dirty="0" smtClean="0">
                  <a:solidFill>
                    <a:srgbClr val="FFFFFF"/>
                  </a:solidFill>
                  <a:latin typeface="Arial"/>
                  <a:cs typeface="Arial"/>
                </a:rPr>
                <a:t> regional </a:t>
              </a:r>
              <a:r>
                <a:rPr lang="es-ES" sz="1600" b="1" dirty="0" err="1" smtClean="0">
                  <a:solidFill>
                    <a:srgbClr val="FFFFFF"/>
                  </a:solidFill>
                  <a:latin typeface="Arial"/>
                  <a:cs typeface="Arial"/>
                </a:rPr>
                <a:t>ó</a:t>
              </a:r>
              <a:r>
                <a:rPr lang="en-GB" sz="1600" b="1" dirty="0" smtClean="0">
                  <a:solidFill>
                    <a:srgbClr val="FFFFFF"/>
                  </a:solidFill>
                  <a:latin typeface="Arial"/>
                  <a:cs typeface="Arial"/>
                </a:rPr>
                <a:t> </a:t>
              </a:r>
              <a:r>
                <a:rPr lang="en-GB" sz="1600" b="1" dirty="0" err="1" smtClean="0">
                  <a:solidFill>
                    <a:srgbClr val="FFFFFF"/>
                  </a:solidFill>
                  <a:latin typeface="Arial"/>
                  <a:cs typeface="Arial"/>
                </a:rPr>
                <a:t>metast</a:t>
              </a:r>
              <a:r>
                <a:rPr lang="es-ES" sz="1600" b="1" dirty="0" err="1" smtClean="0">
                  <a:solidFill>
                    <a:srgbClr val="FFFFFF"/>
                  </a:solidFill>
                  <a:latin typeface="Arial"/>
                  <a:cs typeface="Arial"/>
                </a:rPr>
                <a:t>ásica</a:t>
              </a:r>
              <a:endParaRPr lang="en-GB" sz="1600" b="1" dirty="0">
                <a:solidFill>
                  <a:srgbClr val="FFFFFF"/>
                </a:solidFill>
                <a:latin typeface="Arial"/>
                <a:cs typeface="Arial"/>
              </a:endParaRPr>
            </a:p>
          </p:txBody>
        </p:sp>
      </p:grpSp>
      <p:grpSp>
        <p:nvGrpSpPr>
          <p:cNvPr id="29" name="Group 28"/>
          <p:cNvGrpSpPr>
            <a:grpSpLocks noChangeAspect="1"/>
          </p:cNvGrpSpPr>
          <p:nvPr/>
        </p:nvGrpSpPr>
        <p:grpSpPr>
          <a:xfrm>
            <a:off x="3757427" y="2678328"/>
            <a:ext cx="144733" cy="507095"/>
            <a:chOff x="-2628800" y="934861"/>
            <a:chExt cx="1524646" cy="3888432"/>
          </a:xfrm>
          <a:solidFill>
            <a:srgbClr val="00A6DB"/>
          </a:solidFill>
        </p:grpSpPr>
        <p:sp>
          <p:nvSpPr>
            <p:cNvPr id="3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8" name="Group 37"/>
          <p:cNvGrpSpPr>
            <a:grpSpLocks noChangeAspect="1"/>
          </p:cNvGrpSpPr>
          <p:nvPr/>
        </p:nvGrpSpPr>
        <p:grpSpPr>
          <a:xfrm>
            <a:off x="3994878" y="2678328"/>
            <a:ext cx="144733" cy="507095"/>
            <a:chOff x="-2628800" y="934861"/>
            <a:chExt cx="1524646" cy="3888432"/>
          </a:xfrm>
          <a:solidFill>
            <a:srgbClr val="00A6DB"/>
          </a:solidFill>
        </p:grpSpPr>
        <p:sp>
          <p:nvSpPr>
            <p:cNvPr id="3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4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41" name="Group 40"/>
          <p:cNvGrpSpPr>
            <a:grpSpLocks noChangeAspect="1"/>
          </p:cNvGrpSpPr>
          <p:nvPr/>
        </p:nvGrpSpPr>
        <p:grpSpPr>
          <a:xfrm>
            <a:off x="4232328" y="2678328"/>
            <a:ext cx="144733" cy="507095"/>
            <a:chOff x="-2628800" y="934861"/>
            <a:chExt cx="1524646" cy="3888432"/>
          </a:xfrm>
          <a:solidFill>
            <a:srgbClr val="00A6DB"/>
          </a:solidFill>
        </p:grpSpPr>
        <p:sp>
          <p:nvSpPr>
            <p:cNvPr id="4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4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44" name="Group 43"/>
          <p:cNvGrpSpPr>
            <a:grpSpLocks noChangeAspect="1"/>
          </p:cNvGrpSpPr>
          <p:nvPr/>
        </p:nvGrpSpPr>
        <p:grpSpPr>
          <a:xfrm>
            <a:off x="4469779" y="2678328"/>
            <a:ext cx="144733" cy="507095"/>
            <a:chOff x="-2628800" y="934861"/>
            <a:chExt cx="1524646" cy="3888432"/>
          </a:xfrm>
          <a:solidFill>
            <a:srgbClr val="00A6DB"/>
          </a:solidFill>
        </p:grpSpPr>
        <p:sp>
          <p:nvSpPr>
            <p:cNvPr id="4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4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50" name="Group 49"/>
          <p:cNvGrpSpPr>
            <a:grpSpLocks noChangeAspect="1"/>
          </p:cNvGrpSpPr>
          <p:nvPr/>
        </p:nvGrpSpPr>
        <p:grpSpPr>
          <a:xfrm>
            <a:off x="4707230" y="2678328"/>
            <a:ext cx="144733" cy="507095"/>
            <a:chOff x="-2628800" y="934861"/>
            <a:chExt cx="1524646" cy="3888432"/>
          </a:xfrm>
          <a:solidFill>
            <a:srgbClr val="00A6DB"/>
          </a:solidFill>
        </p:grpSpPr>
        <p:sp>
          <p:nvSpPr>
            <p:cNvPr id="5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5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53" name="Group 52"/>
          <p:cNvGrpSpPr>
            <a:grpSpLocks noChangeAspect="1"/>
          </p:cNvGrpSpPr>
          <p:nvPr/>
        </p:nvGrpSpPr>
        <p:grpSpPr>
          <a:xfrm>
            <a:off x="4944681" y="2678328"/>
            <a:ext cx="144733" cy="507095"/>
            <a:chOff x="-2628800" y="934861"/>
            <a:chExt cx="1524646" cy="3888432"/>
          </a:xfrm>
          <a:solidFill>
            <a:srgbClr val="00A6DB"/>
          </a:solidFill>
        </p:grpSpPr>
        <p:sp>
          <p:nvSpPr>
            <p:cNvPr id="5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5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56" name="Group 55"/>
          <p:cNvGrpSpPr>
            <a:grpSpLocks noChangeAspect="1"/>
          </p:cNvGrpSpPr>
          <p:nvPr/>
        </p:nvGrpSpPr>
        <p:grpSpPr>
          <a:xfrm>
            <a:off x="5182131" y="2678328"/>
            <a:ext cx="144733" cy="507095"/>
            <a:chOff x="-2628800" y="934861"/>
            <a:chExt cx="1524646" cy="3888432"/>
          </a:xfrm>
          <a:solidFill>
            <a:srgbClr val="00A6DB"/>
          </a:solidFill>
        </p:grpSpPr>
        <p:sp>
          <p:nvSpPr>
            <p:cNvPr id="57"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5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59" name="Group 58"/>
          <p:cNvGrpSpPr>
            <a:grpSpLocks noChangeAspect="1"/>
          </p:cNvGrpSpPr>
          <p:nvPr/>
        </p:nvGrpSpPr>
        <p:grpSpPr>
          <a:xfrm>
            <a:off x="5419582" y="2678328"/>
            <a:ext cx="144733" cy="507095"/>
            <a:chOff x="-2628800" y="934861"/>
            <a:chExt cx="1524646" cy="3888432"/>
          </a:xfrm>
          <a:solidFill>
            <a:srgbClr val="00A6DB"/>
          </a:solidFill>
        </p:grpSpPr>
        <p:sp>
          <p:nvSpPr>
            <p:cNvPr id="60"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61"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62" name="Group 61"/>
          <p:cNvGrpSpPr>
            <a:grpSpLocks noChangeAspect="1"/>
          </p:cNvGrpSpPr>
          <p:nvPr/>
        </p:nvGrpSpPr>
        <p:grpSpPr>
          <a:xfrm>
            <a:off x="5657033" y="2678328"/>
            <a:ext cx="144733" cy="507095"/>
            <a:chOff x="-2628800" y="934861"/>
            <a:chExt cx="1524646" cy="3888432"/>
          </a:xfrm>
          <a:solidFill>
            <a:srgbClr val="00A6DB"/>
          </a:solidFill>
        </p:grpSpPr>
        <p:sp>
          <p:nvSpPr>
            <p:cNvPr id="6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64"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65" name="Group 64"/>
          <p:cNvGrpSpPr>
            <a:grpSpLocks noChangeAspect="1"/>
          </p:cNvGrpSpPr>
          <p:nvPr/>
        </p:nvGrpSpPr>
        <p:grpSpPr>
          <a:xfrm>
            <a:off x="5894483" y="2678328"/>
            <a:ext cx="144733" cy="507095"/>
            <a:chOff x="-2628800" y="934861"/>
            <a:chExt cx="1524646" cy="3888432"/>
          </a:xfrm>
          <a:solidFill>
            <a:srgbClr val="00A6DB"/>
          </a:solidFill>
        </p:grpSpPr>
        <p:sp>
          <p:nvSpPr>
            <p:cNvPr id="6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6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68" name="Group 67"/>
          <p:cNvGrpSpPr>
            <a:grpSpLocks noChangeAspect="1"/>
          </p:cNvGrpSpPr>
          <p:nvPr/>
        </p:nvGrpSpPr>
        <p:grpSpPr>
          <a:xfrm>
            <a:off x="6131934" y="2678328"/>
            <a:ext cx="144733" cy="507095"/>
            <a:chOff x="-2628800" y="934861"/>
            <a:chExt cx="1524646" cy="3888432"/>
          </a:xfrm>
          <a:solidFill>
            <a:srgbClr val="00A6DB"/>
          </a:solidFill>
        </p:grpSpPr>
        <p:sp>
          <p:nvSpPr>
            <p:cNvPr id="6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7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71" name="Group 70"/>
          <p:cNvGrpSpPr>
            <a:grpSpLocks noChangeAspect="1"/>
          </p:cNvGrpSpPr>
          <p:nvPr/>
        </p:nvGrpSpPr>
        <p:grpSpPr>
          <a:xfrm>
            <a:off x="6369384" y="2678328"/>
            <a:ext cx="144733" cy="507095"/>
            <a:chOff x="-2628800" y="934861"/>
            <a:chExt cx="1524646" cy="3888432"/>
          </a:xfrm>
          <a:solidFill>
            <a:srgbClr val="00A6DB"/>
          </a:solidFill>
        </p:grpSpPr>
        <p:sp>
          <p:nvSpPr>
            <p:cNvPr id="7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7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74" name="Group 73"/>
          <p:cNvGrpSpPr>
            <a:grpSpLocks noChangeAspect="1"/>
          </p:cNvGrpSpPr>
          <p:nvPr/>
        </p:nvGrpSpPr>
        <p:grpSpPr>
          <a:xfrm>
            <a:off x="6606836" y="2678328"/>
            <a:ext cx="144733" cy="507095"/>
            <a:chOff x="-2628800" y="934861"/>
            <a:chExt cx="1524646" cy="3888432"/>
          </a:xfrm>
          <a:solidFill>
            <a:srgbClr val="00A6DB"/>
          </a:solidFill>
        </p:grpSpPr>
        <p:sp>
          <p:nvSpPr>
            <p:cNvPr id="7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7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77" name="Group 76"/>
          <p:cNvGrpSpPr>
            <a:grpSpLocks noChangeAspect="1"/>
          </p:cNvGrpSpPr>
          <p:nvPr/>
        </p:nvGrpSpPr>
        <p:grpSpPr>
          <a:xfrm>
            <a:off x="6844286" y="2678328"/>
            <a:ext cx="144733" cy="507095"/>
            <a:chOff x="-2628800" y="934861"/>
            <a:chExt cx="1524646" cy="3888432"/>
          </a:xfrm>
          <a:solidFill>
            <a:srgbClr val="00A6DB"/>
          </a:solidFill>
        </p:grpSpPr>
        <p:sp>
          <p:nvSpPr>
            <p:cNvPr id="7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7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80" name="Group 79"/>
          <p:cNvGrpSpPr>
            <a:grpSpLocks noChangeAspect="1"/>
          </p:cNvGrpSpPr>
          <p:nvPr/>
        </p:nvGrpSpPr>
        <p:grpSpPr>
          <a:xfrm>
            <a:off x="7081737" y="2678328"/>
            <a:ext cx="144733" cy="507095"/>
            <a:chOff x="-2628800" y="934861"/>
            <a:chExt cx="1524646" cy="3888432"/>
          </a:xfrm>
          <a:solidFill>
            <a:srgbClr val="00A6DB"/>
          </a:solidFill>
        </p:grpSpPr>
        <p:sp>
          <p:nvSpPr>
            <p:cNvPr id="8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8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84" name="Group 83"/>
          <p:cNvGrpSpPr>
            <a:grpSpLocks noChangeAspect="1"/>
          </p:cNvGrpSpPr>
          <p:nvPr/>
        </p:nvGrpSpPr>
        <p:grpSpPr>
          <a:xfrm>
            <a:off x="7319188" y="2678328"/>
            <a:ext cx="144733" cy="507095"/>
            <a:chOff x="-2628800" y="934861"/>
            <a:chExt cx="1524646" cy="3888432"/>
          </a:xfrm>
          <a:solidFill>
            <a:srgbClr val="00A6DB"/>
          </a:solidFill>
        </p:grpSpPr>
        <p:sp>
          <p:nvSpPr>
            <p:cNvPr id="8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8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87" name="Group 86"/>
          <p:cNvGrpSpPr>
            <a:grpSpLocks noChangeAspect="1"/>
          </p:cNvGrpSpPr>
          <p:nvPr/>
        </p:nvGrpSpPr>
        <p:grpSpPr>
          <a:xfrm>
            <a:off x="7556638" y="2678328"/>
            <a:ext cx="144733" cy="507095"/>
            <a:chOff x="-2628800" y="934861"/>
            <a:chExt cx="1524646" cy="3888432"/>
          </a:xfrm>
          <a:solidFill>
            <a:srgbClr val="00A6DB"/>
          </a:solidFill>
        </p:grpSpPr>
        <p:sp>
          <p:nvSpPr>
            <p:cNvPr id="8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8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90" name="Group 89"/>
          <p:cNvGrpSpPr>
            <a:grpSpLocks noChangeAspect="1"/>
          </p:cNvGrpSpPr>
          <p:nvPr/>
        </p:nvGrpSpPr>
        <p:grpSpPr>
          <a:xfrm>
            <a:off x="7794089" y="2678328"/>
            <a:ext cx="144733" cy="507095"/>
            <a:chOff x="-2628800" y="934861"/>
            <a:chExt cx="1524646" cy="3888432"/>
          </a:xfrm>
          <a:solidFill>
            <a:srgbClr val="00A6DB"/>
          </a:solidFill>
        </p:grpSpPr>
        <p:sp>
          <p:nvSpPr>
            <p:cNvPr id="9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9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93" name="Group 92"/>
          <p:cNvGrpSpPr>
            <a:grpSpLocks noChangeAspect="1"/>
          </p:cNvGrpSpPr>
          <p:nvPr/>
        </p:nvGrpSpPr>
        <p:grpSpPr>
          <a:xfrm>
            <a:off x="8031540" y="2678328"/>
            <a:ext cx="144733" cy="507095"/>
            <a:chOff x="-2628800" y="934861"/>
            <a:chExt cx="1524646" cy="3888432"/>
          </a:xfrm>
          <a:solidFill>
            <a:srgbClr val="00A6DB"/>
          </a:solidFill>
        </p:grpSpPr>
        <p:sp>
          <p:nvSpPr>
            <p:cNvPr id="9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9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96" name="Group 95"/>
          <p:cNvGrpSpPr>
            <a:grpSpLocks noChangeAspect="1"/>
          </p:cNvGrpSpPr>
          <p:nvPr/>
        </p:nvGrpSpPr>
        <p:grpSpPr>
          <a:xfrm>
            <a:off x="8268984" y="2678328"/>
            <a:ext cx="144733" cy="507095"/>
            <a:chOff x="-2628800" y="934861"/>
            <a:chExt cx="1524646" cy="3888432"/>
          </a:xfrm>
          <a:solidFill>
            <a:srgbClr val="00A6DB"/>
          </a:solidFill>
        </p:grpSpPr>
        <p:sp>
          <p:nvSpPr>
            <p:cNvPr id="97"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9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99" name="Group 98"/>
          <p:cNvGrpSpPr>
            <a:grpSpLocks noChangeAspect="1"/>
          </p:cNvGrpSpPr>
          <p:nvPr/>
        </p:nvGrpSpPr>
        <p:grpSpPr>
          <a:xfrm>
            <a:off x="3761848" y="3313020"/>
            <a:ext cx="144733" cy="507095"/>
            <a:chOff x="-2628800" y="934861"/>
            <a:chExt cx="1524646" cy="3888432"/>
          </a:xfrm>
          <a:solidFill>
            <a:srgbClr val="00A6DB"/>
          </a:solidFill>
        </p:grpSpPr>
        <p:sp>
          <p:nvSpPr>
            <p:cNvPr id="100"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01"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02" name="Group 101"/>
          <p:cNvGrpSpPr>
            <a:grpSpLocks noChangeAspect="1"/>
          </p:cNvGrpSpPr>
          <p:nvPr/>
        </p:nvGrpSpPr>
        <p:grpSpPr>
          <a:xfrm>
            <a:off x="3999299" y="3313020"/>
            <a:ext cx="144733" cy="507095"/>
            <a:chOff x="-2628800" y="934861"/>
            <a:chExt cx="1524646" cy="3888432"/>
          </a:xfrm>
          <a:solidFill>
            <a:srgbClr val="00A6DB"/>
          </a:solidFill>
        </p:grpSpPr>
        <p:sp>
          <p:nvSpPr>
            <p:cNvPr id="10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04"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05" name="Group 104"/>
          <p:cNvGrpSpPr>
            <a:grpSpLocks noChangeAspect="1"/>
          </p:cNvGrpSpPr>
          <p:nvPr/>
        </p:nvGrpSpPr>
        <p:grpSpPr>
          <a:xfrm>
            <a:off x="4236750" y="3313020"/>
            <a:ext cx="144733" cy="507095"/>
            <a:chOff x="-2628800" y="934861"/>
            <a:chExt cx="1524646" cy="3888432"/>
          </a:xfrm>
          <a:solidFill>
            <a:srgbClr val="00A6DB"/>
          </a:solidFill>
        </p:grpSpPr>
        <p:sp>
          <p:nvSpPr>
            <p:cNvPr id="10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0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08" name="Group 107"/>
          <p:cNvGrpSpPr>
            <a:grpSpLocks noChangeAspect="1"/>
          </p:cNvGrpSpPr>
          <p:nvPr/>
        </p:nvGrpSpPr>
        <p:grpSpPr>
          <a:xfrm>
            <a:off x="4474200" y="3313020"/>
            <a:ext cx="144733" cy="507095"/>
            <a:chOff x="-2628800" y="934861"/>
            <a:chExt cx="1524646" cy="3888432"/>
          </a:xfrm>
          <a:solidFill>
            <a:srgbClr val="00A6DB"/>
          </a:solidFill>
        </p:grpSpPr>
        <p:sp>
          <p:nvSpPr>
            <p:cNvPr id="10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1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11" name="Group 110"/>
          <p:cNvGrpSpPr>
            <a:grpSpLocks noChangeAspect="1"/>
          </p:cNvGrpSpPr>
          <p:nvPr/>
        </p:nvGrpSpPr>
        <p:grpSpPr>
          <a:xfrm>
            <a:off x="4711651" y="3313020"/>
            <a:ext cx="144733" cy="507095"/>
            <a:chOff x="-2628800" y="934861"/>
            <a:chExt cx="1524646" cy="3888432"/>
          </a:xfrm>
          <a:solidFill>
            <a:srgbClr val="00A6DB"/>
          </a:solidFill>
        </p:grpSpPr>
        <p:sp>
          <p:nvSpPr>
            <p:cNvPr id="11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1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14" name="Group 113"/>
          <p:cNvGrpSpPr>
            <a:grpSpLocks noChangeAspect="1"/>
          </p:cNvGrpSpPr>
          <p:nvPr/>
        </p:nvGrpSpPr>
        <p:grpSpPr>
          <a:xfrm>
            <a:off x="4949102" y="3313020"/>
            <a:ext cx="144733" cy="507095"/>
            <a:chOff x="-2628800" y="934861"/>
            <a:chExt cx="1524646" cy="3888432"/>
          </a:xfrm>
          <a:solidFill>
            <a:srgbClr val="00A6DB"/>
          </a:solidFill>
        </p:grpSpPr>
        <p:sp>
          <p:nvSpPr>
            <p:cNvPr id="11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1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17" name="Group 116"/>
          <p:cNvGrpSpPr>
            <a:grpSpLocks noChangeAspect="1"/>
          </p:cNvGrpSpPr>
          <p:nvPr/>
        </p:nvGrpSpPr>
        <p:grpSpPr>
          <a:xfrm>
            <a:off x="5186552" y="3313020"/>
            <a:ext cx="144733" cy="507095"/>
            <a:chOff x="-2628800" y="934861"/>
            <a:chExt cx="1524646" cy="3888432"/>
          </a:xfrm>
          <a:solidFill>
            <a:srgbClr val="00A6DB"/>
          </a:solidFill>
        </p:grpSpPr>
        <p:sp>
          <p:nvSpPr>
            <p:cNvPr id="11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1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20" name="Group 119"/>
          <p:cNvGrpSpPr>
            <a:grpSpLocks noChangeAspect="1"/>
          </p:cNvGrpSpPr>
          <p:nvPr/>
        </p:nvGrpSpPr>
        <p:grpSpPr>
          <a:xfrm>
            <a:off x="5424003" y="3313020"/>
            <a:ext cx="144733" cy="507095"/>
            <a:chOff x="-2628800" y="934861"/>
            <a:chExt cx="1524646" cy="3888432"/>
          </a:xfrm>
          <a:solidFill>
            <a:srgbClr val="00A6DB"/>
          </a:solidFill>
        </p:grpSpPr>
        <p:sp>
          <p:nvSpPr>
            <p:cNvPr id="12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2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23" name="Group 122"/>
          <p:cNvGrpSpPr>
            <a:grpSpLocks noChangeAspect="1"/>
          </p:cNvGrpSpPr>
          <p:nvPr/>
        </p:nvGrpSpPr>
        <p:grpSpPr>
          <a:xfrm>
            <a:off x="5661454" y="3313020"/>
            <a:ext cx="144733" cy="507095"/>
            <a:chOff x="-2628800" y="934861"/>
            <a:chExt cx="1524646" cy="3888432"/>
          </a:xfrm>
          <a:solidFill>
            <a:srgbClr val="00A6DB"/>
          </a:solidFill>
        </p:grpSpPr>
        <p:sp>
          <p:nvSpPr>
            <p:cNvPr id="12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2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26" name="Group 125"/>
          <p:cNvGrpSpPr>
            <a:grpSpLocks noChangeAspect="1"/>
          </p:cNvGrpSpPr>
          <p:nvPr/>
        </p:nvGrpSpPr>
        <p:grpSpPr>
          <a:xfrm>
            <a:off x="5898905" y="3313020"/>
            <a:ext cx="144733" cy="507095"/>
            <a:chOff x="-2628800" y="934861"/>
            <a:chExt cx="1524646" cy="3888432"/>
          </a:xfrm>
          <a:solidFill>
            <a:srgbClr val="00A6DB"/>
          </a:solidFill>
        </p:grpSpPr>
        <p:sp>
          <p:nvSpPr>
            <p:cNvPr id="127"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2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31" name="Group 130"/>
          <p:cNvGrpSpPr>
            <a:grpSpLocks noChangeAspect="1"/>
          </p:cNvGrpSpPr>
          <p:nvPr/>
        </p:nvGrpSpPr>
        <p:grpSpPr>
          <a:xfrm>
            <a:off x="6136355" y="3313020"/>
            <a:ext cx="144733" cy="507095"/>
            <a:chOff x="-2628800" y="934861"/>
            <a:chExt cx="1524646" cy="3888432"/>
          </a:xfrm>
          <a:solidFill>
            <a:srgbClr val="00A6DB"/>
          </a:solidFill>
        </p:grpSpPr>
        <p:sp>
          <p:nvSpPr>
            <p:cNvPr id="13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3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39" name="Group 138"/>
          <p:cNvGrpSpPr>
            <a:grpSpLocks noChangeAspect="1"/>
          </p:cNvGrpSpPr>
          <p:nvPr/>
        </p:nvGrpSpPr>
        <p:grpSpPr>
          <a:xfrm>
            <a:off x="6373806" y="3313020"/>
            <a:ext cx="144733" cy="507095"/>
            <a:chOff x="-2628800" y="934861"/>
            <a:chExt cx="1524646" cy="3888432"/>
          </a:xfrm>
          <a:solidFill>
            <a:srgbClr val="00A6DB"/>
          </a:solidFill>
        </p:grpSpPr>
        <p:sp>
          <p:nvSpPr>
            <p:cNvPr id="140"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41"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42" name="Group 141"/>
          <p:cNvGrpSpPr>
            <a:grpSpLocks noChangeAspect="1"/>
          </p:cNvGrpSpPr>
          <p:nvPr/>
        </p:nvGrpSpPr>
        <p:grpSpPr>
          <a:xfrm>
            <a:off x="6611257" y="3313020"/>
            <a:ext cx="144733" cy="507095"/>
            <a:chOff x="-2628800" y="934861"/>
            <a:chExt cx="1524646" cy="3888432"/>
          </a:xfrm>
          <a:solidFill>
            <a:srgbClr val="00A6DB"/>
          </a:solidFill>
        </p:grpSpPr>
        <p:sp>
          <p:nvSpPr>
            <p:cNvPr id="14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44"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45" name="Group 144"/>
          <p:cNvGrpSpPr>
            <a:grpSpLocks noChangeAspect="1"/>
          </p:cNvGrpSpPr>
          <p:nvPr/>
        </p:nvGrpSpPr>
        <p:grpSpPr>
          <a:xfrm>
            <a:off x="6848707" y="3313020"/>
            <a:ext cx="144733" cy="507095"/>
            <a:chOff x="-2628800" y="934861"/>
            <a:chExt cx="1524646" cy="3888432"/>
          </a:xfrm>
          <a:solidFill>
            <a:srgbClr val="00A6DB"/>
          </a:solidFill>
        </p:grpSpPr>
        <p:sp>
          <p:nvSpPr>
            <p:cNvPr id="14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4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48" name="Group 147"/>
          <p:cNvGrpSpPr>
            <a:grpSpLocks noChangeAspect="1"/>
          </p:cNvGrpSpPr>
          <p:nvPr/>
        </p:nvGrpSpPr>
        <p:grpSpPr>
          <a:xfrm>
            <a:off x="7086158" y="3313020"/>
            <a:ext cx="144733" cy="507095"/>
            <a:chOff x="-2628800" y="934861"/>
            <a:chExt cx="1524646" cy="3888432"/>
          </a:xfrm>
          <a:solidFill>
            <a:srgbClr val="00A6DB"/>
          </a:solidFill>
        </p:grpSpPr>
        <p:sp>
          <p:nvSpPr>
            <p:cNvPr id="14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5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51" name="Group 150"/>
          <p:cNvGrpSpPr>
            <a:grpSpLocks noChangeAspect="1"/>
          </p:cNvGrpSpPr>
          <p:nvPr/>
        </p:nvGrpSpPr>
        <p:grpSpPr>
          <a:xfrm>
            <a:off x="7323609" y="3313020"/>
            <a:ext cx="144733" cy="507095"/>
            <a:chOff x="-2628800" y="934861"/>
            <a:chExt cx="1524646" cy="3888432"/>
          </a:xfrm>
          <a:solidFill>
            <a:srgbClr val="00A6DB"/>
          </a:solidFill>
        </p:grpSpPr>
        <p:sp>
          <p:nvSpPr>
            <p:cNvPr id="15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5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54" name="Group 153"/>
          <p:cNvGrpSpPr>
            <a:grpSpLocks noChangeAspect="1"/>
          </p:cNvGrpSpPr>
          <p:nvPr/>
        </p:nvGrpSpPr>
        <p:grpSpPr>
          <a:xfrm>
            <a:off x="7561060" y="3313020"/>
            <a:ext cx="144733" cy="507095"/>
            <a:chOff x="-2628800" y="934861"/>
            <a:chExt cx="1524646" cy="3888432"/>
          </a:xfrm>
          <a:solidFill>
            <a:srgbClr val="00A6DB"/>
          </a:solidFill>
        </p:grpSpPr>
        <p:sp>
          <p:nvSpPr>
            <p:cNvPr id="15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5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57" name="Group 156"/>
          <p:cNvGrpSpPr>
            <a:grpSpLocks noChangeAspect="1"/>
          </p:cNvGrpSpPr>
          <p:nvPr/>
        </p:nvGrpSpPr>
        <p:grpSpPr>
          <a:xfrm>
            <a:off x="7798510" y="3313020"/>
            <a:ext cx="144733" cy="507095"/>
            <a:chOff x="-2628800" y="934861"/>
            <a:chExt cx="1524646" cy="3888432"/>
          </a:xfrm>
          <a:solidFill>
            <a:srgbClr val="00A6DB"/>
          </a:solidFill>
        </p:grpSpPr>
        <p:sp>
          <p:nvSpPr>
            <p:cNvPr id="15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5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60" name="Group 159"/>
          <p:cNvGrpSpPr>
            <a:grpSpLocks noChangeAspect="1"/>
          </p:cNvGrpSpPr>
          <p:nvPr/>
        </p:nvGrpSpPr>
        <p:grpSpPr>
          <a:xfrm>
            <a:off x="8035961" y="3313020"/>
            <a:ext cx="144733" cy="507095"/>
            <a:chOff x="-2628800" y="934861"/>
            <a:chExt cx="1524646" cy="3888432"/>
          </a:xfrm>
          <a:solidFill>
            <a:srgbClr val="00A6DB"/>
          </a:solidFill>
        </p:grpSpPr>
        <p:sp>
          <p:nvSpPr>
            <p:cNvPr id="16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6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63" name="Group 162"/>
          <p:cNvGrpSpPr>
            <a:grpSpLocks noChangeAspect="1"/>
          </p:cNvGrpSpPr>
          <p:nvPr/>
        </p:nvGrpSpPr>
        <p:grpSpPr>
          <a:xfrm>
            <a:off x="8273405" y="3313020"/>
            <a:ext cx="144733" cy="507095"/>
            <a:chOff x="-2628800" y="934861"/>
            <a:chExt cx="1524646" cy="3888432"/>
          </a:xfrm>
          <a:solidFill>
            <a:srgbClr val="00A6DB"/>
          </a:solidFill>
        </p:grpSpPr>
        <p:sp>
          <p:nvSpPr>
            <p:cNvPr id="16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6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66" name="Group 165"/>
          <p:cNvGrpSpPr>
            <a:grpSpLocks noChangeAspect="1"/>
          </p:cNvGrpSpPr>
          <p:nvPr/>
        </p:nvGrpSpPr>
        <p:grpSpPr>
          <a:xfrm>
            <a:off x="3766269" y="3947714"/>
            <a:ext cx="144733" cy="507095"/>
            <a:chOff x="-2628800" y="934861"/>
            <a:chExt cx="1524646" cy="3888432"/>
          </a:xfrm>
          <a:solidFill>
            <a:srgbClr val="00A6DB"/>
          </a:solidFill>
        </p:grpSpPr>
        <p:sp>
          <p:nvSpPr>
            <p:cNvPr id="167"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6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69" name="Group 168"/>
          <p:cNvGrpSpPr>
            <a:grpSpLocks noChangeAspect="1"/>
          </p:cNvGrpSpPr>
          <p:nvPr/>
        </p:nvGrpSpPr>
        <p:grpSpPr>
          <a:xfrm>
            <a:off x="4003720" y="3947714"/>
            <a:ext cx="144733" cy="507095"/>
            <a:chOff x="-2628800" y="934861"/>
            <a:chExt cx="1524646" cy="3888432"/>
          </a:xfrm>
          <a:solidFill>
            <a:srgbClr val="00A6DB"/>
          </a:solidFill>
        </p:grpSpPr>
        <p:sp>
          <p:nvSpPr>
            <p:cNvPr id="170"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71"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72" name="Group 171"/>
          <p:cNvGrpSpPr>
            <a:grpSpLocks noChangeAspect="1"/>
          </p:cNvGrpSpPr>
          <p:nvPr/>
        </p:nvGrpSpPr>
        <p:grpSpPr>
          <a:xfrm>
            <a:off x="4241171" y="3947714"/>
            <a:ext cx="144733" cy="507095"/>
            <a:chOff x="-2628800" y="934861"/>
            <a:chExt cx="1524646" cy="3888432"/>
          </a:xfrm>
          <a:solidFill>
            <a:srgbClr val="00A6DB"/>
          </a:solidFill>
        </p:grpSpPr>
        <p:sp>
          <p:nvSpPr>
            <p:cNvPr id="17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74"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75" name="Group 174"/>
          <p:cNvGrpSpPr>
            <a:grpSpLocks noChangeAspect="1"/>
          </p:cNvGrpSpPr>
          <p:nvPr/>
        </p:nvGrpSpPr>
        <p:grpSpPr>
          <a:xfrm>
            <a:off x="4478621" y="3947714"/>
            <a:ext cx="144733" cy="507095"/>
            <a:chOff x="-2628800" y="934861"/>
            <a:chExt cx="1524646" cy="3888432"/>
          </a:xfrm>
          <a:solidFill>
            <a:srgbClr val="00A6DB"/>
          </a:solidFill>
        </p:grpSpPr>
        <p:sp>
          <p:nvSpPr>
            <p:cNvPr id="17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7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78" name="Group 177"/>
          <p:cNvGrpSpPr>
            <a:grpSpLocks noChangeAspect="1"/>
          </p:cNvGrpSpPr>
          <p:nvPr/>
        </p:nvGrpSpPr>
        <p:grpSpPr>
          <a:xfrm>
            <a:off x="4716072" y="3947714"/>
            <a:ext cx="144733" cy="507095"/>
            <a:chOff x="-2628800" y="934861"/>
            <a:chExt cx="1524646" cy="3888432"/>
          </a:xfrm>
          <a:solidFill>
            <a:srgbClr val="00A6DB"/>
          </a:solidFill>
        </p:grpSpPr>
        <p:sp>
          <p:nvSpPr>
            <p:cNvPr id="17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8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81" name="Group 180"/>
          <p:cNvGrpSpPr>
            <a:grpSpLocks noChangeAspect="1"/>
          </p:cNvGrpSpPr>
          <p:nvPr/>
        </p:nvGrpSpPr>
        <p:grpSpPr>
          <a:xfrm>
            <a:off x="4953523" y="3947714"/>
            <a:ext cx="144733" cy="507095"/>
            <a:chOff x="-2628800" y="934861"/>
            <a:chExt cx="1524646" cy="3888432"/>
          </a:xfrm>
          <a:solidFill>
            <a:srgbClr val="00A6DB"/>
          </a:solidFill>
        </p:grpSpPr>
        <p:sp>
          <p:nvSpPr>
            <p:cNvPr id="18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8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84" name="Group 183"/>
          <p:cNvGrpSpPr>
            <a:grpSpLocks noChangeAspect="1"/>
          </p:cNvGrpSpPr>
          <p:nvPr/>
        </p:nvGrpSpPr>
        <p:grpSpPr>
          <a:xfrm>
            <a:off x="5190972" y="3947714"/>
            <a:ext cx="144733" cy="507095"/>
            <a:chOff x="-2628800" y="934861"/>
            <a:chExt cx="1524646" cy="3888432"/>
          </a:xfrm>
          <a:solidFill>
            <a:srgbClr val="00A6DB"/>
          </a:solidFill>
        </p:grpSpPr>
        <p:sp>
          <p:nvSpPr>
            <p:cNvPr id="18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8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87" name="Group 186"/>
          <p:cNvGrpSpPr>
            <a:grpSpLocks noChangeAspect="1"/>
          </p:cNvGrpSpPr>
          <p:nvPr/>
        </p:nvGrpSpPr>
        <p:grpSpPr>
          <a:xfrm>
            <a:off x="5428424" y="3947714"/>
            <a:ext cx="144733" cy="507095"/>
            <a:chOff x="-2628800" y="934861"/>
            <a:chExt cx="1524646" cy="3888432"/>
          </a:xfrm>
          <a:solidFill>
            <a:srgbClr val="00A6DB"/>
          </a:solidFill>
        </p:grpSpPr>
        <p:sp>
          <p:nvSpPr>
            <p:cNvPr id="18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8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90" name="Group 189"/>
          <p:cNvGrpSpPr>
            <a:grpSpLocks noChangeAspect="1"/>
          </p:cNvGrpSpPr>
          <p:nvPr/>
        </p:nvGrpSpPr>
        <p:grpSpPr>
          <a:xfrm>
            <a:off x="5665875" y="3947714"/>
            <a:ext cx="144733" cy="507095"/>
            <a:chOff x="-2628800" y="934861"/>
            <a:chExt cx="1524646" cy="3888432"/>
          </a:xfrm>
          <a:solidFill>
            <a:srgbClr val="00A6DB"/>
          </a:solidFill>
        </p:grpSpPr>
        <p:sp>
          <p:nvSpPr>
            <p:cNvPr id="19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9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93" name="Group 192"/>
          <p:cNvGrpSpPr>
            <a:grpSpLocks noChangeAspect="1"/>
          </p:cNvGrpSpPr>
          <p:nvPr/>
        </p:nvGrpSpPr>
        <p:grpSpPr>
          <a:xfrm>
            <a:off x="5903326" y="3947714"/>
            <a:ext cx="144733" cy="507095"/>
            <a:chOff x="-2628800" y="934861"/>
            <a:chExt cx="1524646" cy="3888432"/>
          </a:xfrm>
          <a:solidFill>
            <a:srgbClr val="00A6DB"/>
          </a:solidFill>
        </p:grpSpPr>
        <p:sp>
          <p:nvSpPr>
            <p:cNvPr id="19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9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96" name="Group 195"/>
          <p:cNvGrpSpPr>
            <a:grpSpLocks noChangeAspect="1"/>
          </p:cNvGrpSpPr>
          <p:nvPr/>
        </p:nvGrpSpPr>
        <p:grpSpPr>
          <a:xfrm>
            <a:off x="6140775" y="3947714"/>
            <a:ext cx="144733" cy="507095"/>
            <a:chOff x="-2628800" y="934861"/>
            <a:chExt cx="1524646" cy="3888432"/>
          </a:xfrm>
          <a:solidFill>
            <a:srgbClr val="00A6DB"/>
          </a:solidFill>
        </p:grpSpPr>
        <p:sp>
          <p:nvSpPr>
            <p:cNvPr id="197"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19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199" name="Group 198"/>
          <p:cNvGrpSpPr>
            <a:grpSpLocks noChangeAspect="1"/>
          </p:cNvGrpSpPr>
          <p:nvPr/>
        </p:nvGrpSpPr>
        <p:grpSpPr>
          <a:xfrm>
            <a:off x="6378227" y="3947714"/>
            <a:ext cx="144733" cy="507095"/>
            <a:chOff x="-2628800" y="934861"/>
            <a:chExt cx="1524646" cy="3888432"/>
          </a:xfrm>
          <a:solidFill>
            <a:srgbClr val="00A6DB"/>
          </a:solidFill>
        </p:grpSpPr>
        <p:sp>
          <p:nvSpPr>
            <p:cNvPr id="200"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01"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02" name="Group 201"/>
          <p:cNvGrpSpPr>
            <a:grpSpLocks noChangeAspect="1"/>
          </p:cNvGrpSpPr>
          <p:nvPr/>
        </p:nvGrpSpPr>
        <p:grpSpPr>
          <a:xfrm>
            <a:off x="6615678" y="3947714"/>
            <a:ext cx="144733" cy="507095"/>
            <a:chOff x="-2628800" y="934861"/>
            <a:chExt cx="1524646" cy="3888432"/>
          </a:xfrm>
          <a:solidFill>
            <a:srgbClr val="00A6DB"/>
          </a:solidFill>
        </p:grpSpPr>
        <p:sp>
          <p:nvSpPr>
            <p:cNvPr id="20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04"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05" name="Group 204"/>
          <p:cNvGrpSpPr>
            <a:grpSpLocks noChangeAspect="1"/>
          </p:cNvGrpSpPr>
          <p:nvPr/>
        </p:nvGrpSpPr>
        <p:grpSpPr>
          <a:xfrm>
            <a:off x="6853128" y="3947714"/>
            <a:ext cx="144733" cy="507095"/>
            <a:chOff x="-2628800" y="934861"/>
            <a:chExt cx="1524646" cy="3888432"/>
          </a:xfrm>
          <a:solidFill>
            <a:srgbClr val="00A6DB"/>
          </a:solidFill>
        </p:grpSpPr>
        <p:sp>
          <p:nvSpPr>
            <p:cNvPr id="20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0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08" name="Group 207"/>
          <p:cNvGrpSpPr>
            <a:grpSpLocks noChangeAspect="1"/>
          </p:cNvGrpSpPr>
          <p:nvPr/>
        </p:nvGrpSpPr>
        <p:grpSpPr>
          <a:xfrm>
            <a:off x="7090579" y="3947714"/>
            <a:ext cx="144733" cy="507095"/>
            <a:chOff x="-2628800" y="934861"/>
            <a:chExt cx="1524646" cy="3888432"/>
          </a:xfrm>
          <a:solidFill>
            <a:srgbClr val="00A6DB"/>
          </a:solidFill>
        </p:grpSpPr>
        <p:sp>
          <p:nvSpPr>
            <p:cNvPr id="20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1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11" name="Group 210"/>
          <p:cNvGrpSpPr>
            <a:grpSpLocks noChangeAspect="1"/>
          </p:cNvGrpSpPr>
          <p:nvPr/>
        </p:nvGrpSpPr>
        <p:grpSpPr>
          <a:xfrm>
            <a:off x="7328030" y="3947714"/>
            <a:ext cx="144733" cy="507095"/>
            <a:chOff x="-2628800" y="934861"/>
            <a:chExt cx="1524646" cy="3888432"/>
          </a:xfrm>
          <a:solidFill>
            <a:srgbClr val="00A6DB"/>
          </a:solidFill>
        </p:grpSpPr>
        <p:sp>
          <p:nvSpPr>
            <p:cNvPr id="21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1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14" name="Group 213"/>
          <p:cNvGrpSpPr>
            <a:grpSpLocks noChangeAspect="1"/>
          </p:cNvGrpSpPr>
          <p:nvPr/>
        </p:nvGrpSpPr>
        <p:grpSpPr>
          <a:xfrm>
            <a:off x="7565481" y="3947714"/>
            <a:ext cx="144733" cy="507095"/>
            <a:chOff x="-2628800" y="934861"/>
            <a:chExt cx="1524646" cy="3888432"/>
          </a:xfrm>
          <a:solidFill>
            <a:srgbClr val="00A6DB"/>
          </a:solidFill>
        </p:grpSpPr>
        <p:sp>
          <p:nvSpPr>
            <p:cNvPr id="21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1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17" name="Group 216"/>
          <p:cNvGrpSpPr>
            <a:grpSpLocks noChangeAspect="1"/>
          </p:cNvGrpSpPr>
          <p:nvPr/>
        </p:nvGrpSpPr>
        <p:grpSpPr>
          <a:xfrm>
            <a:off x="7802931" y="3947714"/>
            <a:ext cx="144733" cy="507095"/>
            <a:chOff x="-2628800" y="934861"/>
            <a:chExt cx="1524646" cy="3888432"/>
          </a:xfrm>
          <a:solidFill>
            <a:srgbClr val="00A6DB"/>
          </a:solidFill>
        </p:grpSpPr>
        <p:sp>
          <p:nvSpPr>
            <p:cNvPr id="21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1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20" name="Group 219"/>
          <p:cNvGrpSpPr>
            <a:grpSpLocks noChangeAspect="1"/>
          </p:cNvGrpSpPr>
          <p:nvPr/>
        </p:nvGrpSpPr>
        <p:grpSpPr>
          <a:xfrm>
            <a:off x="8040382" y="3947714"/>
            <a:ext cx="144733" cy="507095"/>
            <a:chOff x="-2628800" y="934861"/>
            <a:chExt cx="1524646" cy="3888432"/>
          </a:xfrm>
          <a:solidFill>
            <a:srgbClr val="00A6DB"/>
          </a:solidFill>
        </p:grpSpPr>
        <p:sp>
          <p:nvSpPr>
            <p:cNvPr id="22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2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23" name="Group 222"/>
          <p:cNvGrpSpPr>
            <a:grpSpLocks noChangeAspect="1"/>
          </p:cNvGrpSpPr>
          <p:nvPr/>
        </p:nvGrpSpPr>
        <p:grpSpPr>
          <a:xfrm>
            <a:off x="8277826" y="3947714"/>
            <a:ext cx="144733" cy="507095"/>
            <a:chOff x="-2628800" y="934861"/>
            <a:chExt cx="1524646" cy="3888432"/>
          </a:xfrm>
          <a:solidFill>
            <a:srgbClr val="00A6DB"/>
          </a:solidFill>
        </p:grpSpPr>
        <p:sp>
          <p:nvSpPr>
            <p:cNvPr id="22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2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26" name="Group 225"/>
          <p:cNvGrpSpPr>
            <a:grpSpLocks noChangeAspect="1"/>
          </p:cNvGrpSpPr>
          <p:nvPr/>
        </p:nvGrpSpPr>
        <p:grpSpPr>
          <a:xfrm>
            <a:off x="3770690" y="4582407"/>
            <a:ext cx="144733" cy="507095"/>
            <a:chOff x="-2628800" y="934861"/>
            <a:chExt cx="1524646" cy="3888432"/>
          </a:xfrm>
          <a:solidFill>
            <a:srgbClr val="00A6DB"/>
          </a:solidFill>
        </p:grpSpPr>
        <p:sp>
          <p:nvSpPr>
            <p:cNvPr id="227"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2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29" name="Group 228"/>
          <p:cNvGrpSpPr>
            <a:grpSpLocks noChangeAspect="1"/>
          </p:cNvGrpSpPr>
          <p:nvPr/>
        </p:nvGrpSpPr>
        <p:grpSpPr>
          <a:xfrm>
            <a:off x="4008141" y="4582407"/>
            <a:ext cx="144733" cy="507095"/>
            <a:chOff x="-2628800" y="934861"/>
            <a:chExt cx="1524646" cy="3888432"/>
          </a:xfrm>
          <a:solidFill>
            <a:srgbClr val="00A6DB"/>
          </a:solidFill>
        </p:grpSpPr>
        <p:sp>
          <p:nvSpPr>
            <p:cNvPr id="230"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31"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32" name="Group 231"/>
          <p:cNvGrpSpPr>
            <a:grpSpLocks noChangeAspect="1"/>
          </p:cNvGrpSpPr>
          <p:nvPr/>
        </p:nvGrpSpPr>
        <p:grpSpPr>
          <a:xfrm>
            <a:off x="4245592" y="4582407"/>
            <a:ext cx="144733" cy="507095"/>
            <a:chOff x="-2628800" y="934861"/>
            <a:chExt cx="1524646" cy="3888432"/>
          </a:xfrm>
          <a:solidFill>
            <a:srgbClr val="00A6DB"/>
          </a:solidFill>
        </p:grpSpPr>
        <p:sp>
          <p:nvSpPr>
            <p:cNvPr id="23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34"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35" name="Group 234"/>
          <p:cNvGrpSpPr>
            <a:grpSpLocks noChangeAspect="1"/>
          </p:cNvGrpSpPr>
          <p:nvPr/>
        </p:nvGrpSpPr>
        <p:grpSpPr>
          <a:xfrm>
            <a:off x="4483042" y="4582407"/>
            <a:ext cx="144733" cy="507095"/>
            <a:chOff x="-2628800" y="934861"/>
            <a:chExt cx="1524646" cy="3888432"/>
          </a:xfrm>
          <a:solidFill>
            <a:srgbClr val="00A6DB"/>
          </a:solidFill>
        </p:grpSpPr>
        <p:sp>
          <p:nvSpPr>
            <p:cNvPr id="23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3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38" name="Group 237"/>
          <p:cNvGrpSpPr>
            <a:grpSpLocks noChangeAspect="1"/>
          </p:cNvGrpSpPr>
          <p:nvPr/>
        </p:nvGrpSpPr>
        <p:grpSpPr>
          <a:xfrm>
            <a:off x="4720493" y="4582407"/>
            <a:ext cx="144733" cy="507095"/>
            <a:chOff x="-2628800" y="934861"/>
            <a:chExt cx="1524646" cy="3888432"/>
          </a:xfrm>
          <a:solidFill>
            <a:srgbClr val="00A6DB"/>
          </a:solidFill>
        </p:grpSpPr>
        <p:sp>
          <p:nvSpPr>
            <p:cNvPr id="23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4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41" name="Group 240"/>
          <p:cNvGrpSpPr>
            <a:grpSpLocks noChangeAspect="1"/>
          </p:cNvGrpSpPr>
          <p:nvPr/>
        </p:nvGrpSpPr>
        <p:grpSpPr>
          <a:xfrm>
            <a:off x="4957944" y="4582407"/>
            <a:ext cx="144733" cy="507095"/>
            <a:chOff x="-2628800" y="934861"/>
            <a:chExt cx="1524646" cy="3888432"/>
          </a:xfrm>
          <a:solidFill>
            <a:srgbClr val="00A6DB"/>
          </a:solidFill>
        </p:grpSpPr>
        <p:sp>
          <p:nvSpPr>
            <p:cNvPr id="24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4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44" name="Group 243"/>
          <p:cNvGrpSpPr>
            <a:grpSpLocks noChangeAspect="1"/>
          </p:cNvGrpSpPr>
          <p:nvPr/>
        </p:nvGrpSpPr>
        <p:grpSpPr>
          <a:xfrm>
            <a:off x="5195395" y="4582407"/>
            <a:ext cx="144733" cy="507095"/>
            <a:chOff x="-2628800" y="934861"/>
            <a:chExt cx="1524646" cy="3888432"/>
          </a:xfrm>
          <a:solidFill>
            <a:srgbClr val="00A6DB"/>
          </a:solidFill>
        </p:grpSpPr>
        <p:sp>
          <p:nvSpPr>
            <p:cNvPr id="24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4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47" name="Group 246"/>
          <p:cNvGrpSpPr>
            <a:grpSpLocks noChangeAspect="1"/>
          </p:cNvGrpSpPr>
          <p:nvPr/>
        </p:nvGrpSpPr>
        <p:grpSpPr>
          <a:xfrm>
            <a:off x="5432845" y="4582407"/>
            <a:ext cx="144733" cy="507095"/>
            <a:chOff x="-2628800" y="934861"/>
            <a:chExt cx="1524646" cy="3888432"/>
          </a:xfrm>
          <a:solidFill>
            <a:srgbClr val="00A6DB"/>
          </a:solidFill>
        </p:grpSpPr>
        <p:sp>
          <p:nvSpPr>
            <p:cNvPr id="24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4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50" name="Group 249"/>
          <p:cNvGrpSpPr>
            <a:grpSpLocks noChangeAspect="1"/>
          </p:cNvGrpSpPr>
          <p:nvPr/>
        </p:nvGrpSpPr>
        <p:grpSpPr>
          <a:xfrm>
            <a:off x="5670296" y="4582407"/>
            <a:ext cx="144733" cy="507095"/>
            <a:chOff x="-2628800" y="934861"/>
            <a:chExt cx="1524646" cy="3888432"/>
          </a:xfrm>
          <a:solidFill>
            <a:srgbClr val="00A6DB"/>
          </a:solidFill>
        </p:grpSpPr>
        <p:sp>
          <p:nvSpPr>
            <p:cNvPr id="25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5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53" name="Group 252"/>
          <p:cNvGrpSpPr>
            <a:grpSpLocks noChangeAspect="1"/>
          </p:cNvGrpSpPr>
          <p:nvPr/>
        </p:nvGrpSpPr>
        <p:grpSpPr>
          <a:xfrm>
            <a:off x="5907747" y="4582407"/>
            <a:ext cx="144733" cy="507095"/>
            <a:chOff x="-2628800" y="934861"/>
            <a:chExt cx="1524646" cy="3888432"/>
          </a:xfrm>
          <a:solidFill>
            <a:srgbClr val="00A6DB"/>
          </a:solidFill>
        </p:grpSpPr>
        <p:sp>
          <p:nvSpPr>
            <p:cNvPr id="25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5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56" name="Group 255"/>
          <p:cNvGrpSpPr>
            <a:grpSpLocks noChangeAspect="1"/>
          </p:cNvGrpSpPr>
          <p:nvPr/>
        </p:nvGrpSpPr>
        <p:grpSpPr>
          <a:xfrm>
            <a:off x="6145197" y="4582407"/>
            <a:ext cx="144733" cy="507095"/>
            <a:chOff x="-2628800" y="934861"/>
            <a:chExt cx="1524646" cy="3888432"/>
          </a:xfrm>
          <a:solidFill>
            <a:srgbClr val="00A6DB"/>
          </a:solidFill>
        </p:grpSpPr>
        <p:sp>
          <p:nvSpPr>
            <p:cNvPr id="257"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5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59" name="Group 258"/>
          <p:cNvGrpSpPr>
            <a:grpSpLocks noChangeAspect="1"/>
          </p:cNvGrpSpPr>
          <p:nvPr/>
        </p:nvGrpSpPr>
        <p:grpSpPr>
          <a:xfrm>
            <a:off x="6382648" y="4582407"/>
            <a:ext cx="144733" cy="507095"/>
            <a:chOff x="-2628800" y="934861"/>
            <a:chExt cx="1524646" cy="3888432"/>
          </a:xfrm>
          <a:solidFill>
            <a:srgbClr val="00A6DB"/>
          </a:solidFill>
        </p:grpSpPr>
        <p:sp>
          <p:nvSpPr>
            <p:cNvPr id="260"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61"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62" name="Group 261"/>
          <p:cNvGrpSpPr>
            <a:grpSpLocks noChangeAspect="1"/>
          </p:cNvGrpSpPr>
          <p:nvPr/>
        </p:nvGrpSpPr>
        <p:grpSpPr>
          <a:xfrm>
            <a:off x="6620099" y="4582407"/>
            <a:ext cx="144733" cy="507095"/>
            <a:chOff x="-2628800" y="934861"/>
            <a:chExt cx="1524646" cy="3888432"/>
          </a:xfrm>
          <a:solidFill>
            <a:srgbClr val="00A6DB"/>
          </a:solidFill>
        </p:grpSpPr>
        <p:sp>
          <p:nvSpPr>
            <p:cNvPr id="26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64"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65" name="Group 264"/>
          <p:cNvGrpSpPr>
            <a:grpSpLocks noChangeAspect="1"/>
          </p:cNvGrpSpPr>
          <p:nvPr/>
        </p:nvGrpSpPr>
        <p:grpSpPr>
          <a:xfrm>
            <a:off x="6857550" y="4582407"/>
            <a:ext cx="144733" cy="507095"/>
            <a:chOff x="-2628800" y="934861"/>
            <a:chExt cx="1524646" cy="3888432"/>
          </a:xfrm>
          <a:solidFill>
            <a:srgbClr val="00A6DB"/>
          </a:solidFill>
        </p:grpSpPr>
        <p:sp>
          <p:nvSpPr>
            <p:cNvPr id="26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6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68" name="Group 267"/>
          <p:cNvGrpSpPr>
            <a:grpSpLocks noChangeAspect="1"/>
          </p:cNvGrpSpPr>
          <p:nvPr/>
        </p:nvGrpSpPr>
        <p:grpSpPr>
          <a:xfrm>
            <a:off x="7095000" y="4582407"/>
            <a:ext cx="144733" cy="507095"/>
            <a:chOff x="-2628800" y="934861"/>
            <a:chExt cx="1524646" cy="3888432"/>
          </a:xfrm>
          <a:solidFill>
            <a:srgbClr val="00A6DB"/>
          </a:solidFill>
        </p:grpSpPr>
        <p:sp>
          <p:nvSpPr>
            <p:cNvPr id="26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7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71" name="Group 270"/>
          <p:cNvGrpSpPr>
            <a:grpSpLocks noChangeAspect="1"/>
          </p:cNvGrpSpPr>
          <p:nvPr/>
        </p:nvGrpSpPr>
        <p:grpSpPr>
          <a:xfrm>
            <a:off x="7332451" y="4582407"/>
            <a:ext cx="144733" cy="507095"/>
            <a:chOff x="-2628800" y="934861"/>
            <a:chExt cx="1524646" cy="3888432"/>
          </a:xfrm>
          <a:solidFill>
            <a:srgbClr val="00A6DB"/>
          </a:solidFill>
        </p:grpSpPr>
        <p:sp>
          <p:nvSpPr>
            <p:cNvPr id="27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7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74" name="Group 273"/>
          <p:cNvGrpSpPr>
            <a:grpSpLocks noChangeAspect="1"/>
          </p:cNvGrpSpPr>
          <p:nvPr/>
        </p:nvGrpSpPr>
        <p:grpSpPr>
          <a:xfrm>
            <a:off x="7569902" y="4582407"/>
            <a:ext cx="144733" cy="507095"/>
            <a:chOff x="-2628800" y="934861"/>
            <a:chExt cx="1524646" cy="3888432"/>
          </a:xfrm>
          <a:solidFill>
            <a:srgbClr val="00A6DB"/>
          </a:solidFill>
        </p:grpSpPr>
        <p:sp>
          <p:nvSpPr>
            <p:cNvPr id="27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7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77" name="Group 276"/>
          <p:cNvGrpSpPr>
            <a:grpSpLocks noChangeAspect="1"/>
          </p:cNvGrpSpPr>
          <p:nvPr/>
        </p:nvGrpSpPr>
        <p:grpSpPr>
          <a:xfrm>
            <a:off x="7807352" y="4582407"/>
            <a:ext cx="144733" cy="507095"/>
            <a:chOff x="-2628800" y="934861"/>
            <a:chExt cx="1524646" cy="3888432"/>
          </a:xfrm>
          <a:solidFill>
            <a:srgbClr val="00A6DB"/>
          </a:solidFill>
        </p:grpSpPr>
        <p:sp>
          <p:nvSpPr>
            <p:cNvPr id="27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7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80" name="Group 279"/>
          <p:cNvGrpSpPr>
            <a:grpSpLocks noChangeAspect="1"/>
          </p:cNvGrpSpPr>
          <p:nvPr/>
        </p:nvGrpSpPr>
        <p:grpSpPr>
          <a:xfrm>
            <a:off x="8044802" y="4582407"/>
            <a:ext cx="144733" cy="507095"/>
            <a:chOff x="-2628800" y="934861"/>
            <a:chExt cx="1524646" cy="3888432"/>
          </a:xfrm>
          <a:solidFill>
            <a:srgbClr val="00A6DB"/>
          </a:solidFill>
        </p:grpSpPr>
        <p:sp>
          <p:nvSpPr>
            <p:cNvPr id="28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8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83" name="Group 282"/>
          <p:cNvGrpSpPr>
            <a:grpSpLocks noChangeAspect="1"/>
          </p:cNvGrpSpPr>
          <p:nvPr/>
        </p:nvGrpSpPr>
        <p:grpSpPr>
          <a:xfrm>
            <a:off x="8282247" y="4582407"/>
            <a:ext cx="144733" cy="507095"/>
            <a:chOff x="-2628800" y="934861"/>
            <a:chExt cx="1524646" cy="3888432"/>
          </a:xfrm>
          <a:solidFill>
            <a:schemeClr val="tx2"/>
          </a:solidFill>
        </p:grpSpPr>
        <p:sp>
          <p:nvSpPr>
            <p:cNvPr id="28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8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86" name="Group 285"/>
          <p:cNvGrpSpPr>
            <a:grpSpLocks noChangeAspect="1"/>
          </p:cNvGrpSpPr>
          <p:nvPr/>
        </p:nvGrpSpPr>
        <p:grpSpPr>
          <a:xfrm>
            <a:off x="3775111" y="5217099"/>
            <a:ext cx="144733" cy="507095"/>
            <a:chOff x="-2628800" y="934861"/>
            <a:chExt cx="1524646" cy="3888432"/>
          </a:xfrm>
          <a:solidFill>
            <a:schemeClr val="tx2"/>
          </a:solidFill>
        </p:grpSpPr>
        <p:sp>
          <p:nvSpPr>
            <p:cNvPr id="287"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8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89" name="Group 288"/>
          <p:cNvGrpSpPr>
            <a:grpSpLocks noChangeAspect="1"/>
          </p:cNvGrpSpPr>
          <p:nvPr/>
        </p:nvGrpSpPr>
        <p:grpSpPr>
          <a:xfrm>
            <a:off x="4012562" y="5217099"/>
            <a:ext cx="144733" cy="507095"/>
            <a:chOff x="-2628800" y="934861"/>
            <a:chExt cx="1524646" cy="3888432"/>
          </a:xfrm>
          <a:solidFill>
            <a:schemeClr val="tx2"/>
          </a:solidFill>
        </p:grpSpPr>
        <p:sp>
          <p:nvSpPr>
            <p:cNvPr id="290"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91"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92" name="Group 291"/>
          <p:cNvGrpSpPr>
            <a:grpSpLocks noChangeAspect="1"/>
          </p:cNvGrpSpPr>
          <p:nvPr/>
        </p:nvGrpSpPr>
        <p:grpSpPr>
          <a:xfrm>
            <a:off x="4250013" y="5217099"/>
            <a:ext cx="144733" cy="507095"/>
            <a:chOff x="-2628800" y="934861"/>
            <a:chExt cx="1524646" cy="3888432"/>
          </a:xfrm>
          <a:solidFill>
            <a:schemeClr val="tx2"/>
          </a:solidFill>
        </p:grpSpPr>
        <p:sp>
          <p:nvSpPr>
            <p:cNvPr id="29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94"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95" name="Group 294"/>
          <p:cNvGrpSpPr>
            <a:grpSpLocks noChangeAspect="1"/>
          </p:cNvGrpSpPr>
          <p:nvPr/>
        </p:nvGrpSpPr>
        <p:grpSpPr>
          <a:xfrm>
            <a:off x="4487463" y="5217099"/>
            <a:ext cx="144733" cy="507095"/>
            <a:chOff x="-2628800" y="934861"/>
            <a:chExt cx="1524646" cy="3888432"/>
          </a:xfrm>
          <a:solidFill>
            <a:schemeClr val="tx2"/>
          </a:solidFill>
        </p:grpSpPr>
        <p:sp>
          <p:nvSpPr>
            <p:cNvPr id="29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29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298" name="Group 297"/>
          <p:cNvGrpSpPr>
            <a:grpSpLocks noChangeAspect="1"/>
          </p:cNvGrpSpPr>
          <p:nvPr/>
        </p:nvGrpSpPr>
        <p:grpSpPr>
          <a:xfrm>
            <a:off x="4724914" y="5217099"/>
            <a:ext cx="144733" cy="507095"/>
            <a:chOff x="-2628800" y="934861"/>
            <a:chExt cx="1524646" cy="3888432"/>
          </a:xfrm>
          <a:solidFill>
            <a:schemeClr val="tx2"/>
          </a:solidFill>
        </p:grpSpPr>
        <p:sp>
          <p:nvSpPr>
            <p:cNvPr id="29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0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01" name="Group 300"/>
          <p:cNvGrpSpPr>
            <a:grpSpLocks noChangeAspect="1"/>
          </p:cNvGrpSpPr>
          <p:nvPr/>
        </p:nvGrpSpPr>
        <p:grpSpPr>
          <a:xfrm>
            <a:off x="4962365" y="5217099"/>
            <a:ext cx="144733" cy="507095"/>
            <a:chOff x="-2628800" y="934861"/>
            <a:chExt cx="1524646" cy="3888432"/>
          </a:xfrm>
          <a:solidFill>
            <a:schemeClr val="tx2"/>
          </a:solidFill>
        </p:grpSpPr>
        <p:sp>
          <p:nvSpPr>
            <p:cNvPr id="30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0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04" name="Group 303"/>
          <p:cNvGrpSpPr>
            <a:grpSpLocks noChangeAspect="1"/>
          </p:cNvGrpSpPr>
          <p:nvPr/>
        </p:nvGrpSpPr>
        <p:grpSpPr>
          <a:xfrm>
            <a:off x="5199816" y="5217099"/>
            <a:ext cx="144733" cy="507095"/>
            <a:chOff x="-2628800" y="934861"/>
            <a:chExt cx="1524646" cy="3888432"/>
          </a:xfrm>
          <a:solidFill>
            <a:schemeClr val="tx2"/>
          </a:solidFill>
        </p:grpSpPr>
        <p:sp>
          <p:nvSpPr>
            <p:cNvPr id="30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0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07" name="Group 306"/>
          <p:cNvGrpSpPr>
            <a:grpSpLocks noChangeAspect="1"/>
          </p:cNvGrpSpPr>
          <p:nvPr/>
        </p:nvGrpSpPr>
        <p:grpSpPr>
          <a:xfrm>
            <a:off x="5437266" y="5217099"/>
            <a:ext cx="144733" cy="507095"/>
            <a:chOff x="-2628800" y="934861"/>
            <a:chExt cx="1524646" cy="3888432"/>
          </a:xfrm>
          <a:solidFill>
            <a:schemeClr val="tx2"/>
          </a:solidFill>
        </p:grpSpPr>
        <p:sp>
          <p:nvSpPr>
            <p:cNvPr id="30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0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10" name="Group 309"/>
          <p:cNvGrpSpPr>
            <a:grpSpLocks noChangeAspect="1"/>
          </p:cNvGrpSpPr>
          <p:nvPr/>
        </p:nvGrpSpPr>
        <p:grpSpPr>
          <a:xfrm>
            <a:off x="5674717" y="5217099"/>
            <a:ext cx="144733" cy="507095"/>
            <a:chOff x="-2628800" y="934861"/>
            <a:chExt cx="1524646" cy="3888432"/>
          </a:xfrm>
          <a:solidFill>
            <a:schemeClr val="tx2"/>
          </a:solidFill>
        </p:grpSpPr>
        <p:sp>
          <p:nvSpPr>
            <p:cNvPr id="31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1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13" name="Group 312"/>
          <p:cNvGrpSpPr>
            <a:grpSpLocks noChangeAspect="1"/>
          </p:cNvGrpSpPr>
          <p:nvPr/>
        </p:nvGrpSpPr>
        <p:grpSpPr>
          <a:xfrm>
            <a:off x="5912168" y="5217099"/>
            <a:ext cx="144733" cy="507095"/>
            <a:chOff x="-2628800" y="934861"/>
            <a:chExt cx="1524646" cy="3888432"/>
          </a:xfrm>
          <a:solidFill>
            <a:schemeClr val="tx2"/>
          </a:solidFill>
        </p:grpSpPr>
        <p:sp>
          <p:nvSpPr>
            <p:cNvPr id="31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1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16" name="Group 315"/>
          <p:cNvGrpSpPr>
            <a:grpSpLocks noChangeAspect="1"/>
          </p:cNvGrpSpPr>
          <p:nvPr/>
        </p:nvGrpSpPr>
        <p:grpSpPr>
          <a:xfrm>
            <a:off x="6149617" y="5217099"/>
            <a:ext cx="144733" cy="507095"/>
            <a:chOff x="-2628800" y="934861"/>
            <a:chExt cx="1524646" cy="3888432"/>
          </a:xfrm>
          <a:solidFill>
            <a:schemeClr val="tx2"/>
          </a:solidFill>
        </p:grpSpPr>
        <p:sp>
          <p:nvSpPr>
            <p:cNvPr id="317"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18"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19" name="Group 318"/>
          <p:cNvGrpSpPr>
            <a:grpSpLocks noChangeAspect="1"/>
          </p:cNvGrpSpPr>
          <p:nvPr/>
        </p:nvGrpSpPr>
        <p:grpSpPr>
          <a:xfrm>
            <a:off x="6387069" y="5217099"/>
            <a:ext cx="144733" cy="507095"/>
            <a:chOff x="-2628800" y="934861"/>
            <a:chExt cx="1524646" cy="3888432"/>
          </a:xfrm>
          <a:solidFill>
            <a:schemeClr val="tx2"/>
          </a:solidFill>
        </p:grpSpPr>
        <p:sp>
          <p:nvSpPr>
            <p:cNvPr id="320"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21"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22" name="Group 321"/>
          <p:cNvGrpSpPr>
            <a:grpSpLocks noChangeAspect="1"/>
          </p:cNvGrpSpPr>
          <p:nvPr/>
        </p:nvGrpSpPr>
        <p:grpSpPr>
          <a:xfrm>
            <a:off x="6624520" y="5217099"/>
            <a:ext cx="144733" cy="507095"/>
            <a:chOff x="-2628800" y="934861"/>
            <a:chExt cx="1524646" cy="3888432"/>
          </a:xfrm>
          <a:solidFill>
            <a:schemeClr val="tx2"/>
          </a:solidFill>
        </p:grpSpPr>
        <p:sp>
          <p:nvSpPr>
            <p:cNvPr id="323"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24"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25" name="Group 324"/>
          <p:cNvGrpSpPr>
            <a:grpSpLocks noChangeAspect="1"/>
          </p:cNvGrpSpPr>
          <p:nvPr/>
        </p:nvGrpSpPr>
        <p:grpSpPr>
          <a:xfrm>
            <a:off x="6861971" y="5217099"/>
            <a:ext cx="144733" cy="507095"/>
            <a:chOff x="-2628800" y="934861"/>
            <a:chExt cx="1524646" cy="3888432"/>
          </a:xfrm>
          <a:solidFill>
            <a:schemeClr val="tx2"/>
          </a:solidFill>
        </p:grpSpPr>
        <p:sp>
          <p:nvSpPr>
            <p:cNvPr id="326"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27"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28" name="Group 327"/>
          <p:cNvGrpSpPr>
            <a:grpSpLocks noChangeAspect="1"/>
          </p:cNvGrpSpPr>
          <p:nvPr/>
        </p:nvGrpSpPr>
        <p:grpSpPr>
          <a:xfrm>
            <a:off x="7099421" y="5217099"/>
            <a:ext cx="144733" cy="507095"/>
            <a:chOff x="-2628800" y="934861"/>
            <a:chExt cx="1524646" cy="3888432"/>
          </a:xfrm>
          <a:solidFill>
            <a:schemeClr val="tx2"/>
          </a:solidFill>
        </p:grpSpPr>
        <p:sp>
          <p:nvSpPr>
            <p:cNvPr id="329"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30"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31" name="Group 330"/>
          <p:cNvGrpSpPr>
            <a:grpSpLocks noChangeAspect="1"/>
          </p:cNvGrpSpPr>
          <p:nvPr/>
        </p:nvGrpSpPr>
        <p:grpSpPr>
          <a:xfrm>
            <a:off x="7336872" y="5217099"/>
            <a:ext cx="144733" cy="507095"/>
            <a:chOff x="-2628800" y="934861"/>
            <a:chExt cx="1524646" cy="3888432"/>
          </a:xfrm>
          <a:solidFill>
            <a:schemeClr val="tx2"/>
          </a:solidFill>
        </p:grpSpPr>
        <p:sp>
          <p:nvSpPr>
            <p:cNvPr id="332"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33"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34" name="Group 333"/>
          <p:cNvGrpSpPr>
            <a:grpSpLocks noChangeAspect="1"/>
          </p:cNvGrpSpPr>
          <p:nvPr/>
        </p:nvGrpSpPr>
        <p:grpSpPr>
          <a:xfrm>
            <a:off x="7574323" y="5217099"/>
            <a:ext cx="144733" cy="507095"/>
            <a:chOff x="-2628800" y="934861"/>
            <a:chExt cx="1524646" cy="3888432"/>
          </a:xfrm>
          <a:solidFill>
            <a:schemeClr val="tx2"/>
          </a:solidFill>
        </p:grpSpPr>
        <p:sp>
          <p:nvSpPr>
            <p:cNvPr id="335"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36"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37" name="Group 336"/>
          <p:cNvGrpSpPr>
            <a:grpSpLocks noChangeAspect="1"/>
          </p:cNvGrpSpPr>
          <p:nvPr/>
        </p:nvGrpSpPr>
        <p:grpSpPr>
          <a:xfrm>
            <a:off x="7811773" y="5217099"/>
            <a:ext cx="144733" cy="507095"/>
            <a:chOff x="-2628800" y="934861"/>
            <a:chExt cx="1524646" cy="3888432"/>
          </a:xfrm>
          <a:solidFill>
            <a:schemeClr val="tx2"/>
          </a:solidFill>
        </p:grpSpPr>
        <p:sp>
          <p:nvSpPr>
            <p:cNvPr id="338"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39"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40" name="Group 339"/>
          <p:cNvGrpSpPr>
            <a:grpSpLocks noChangeAspect="1"/>
          </p:cNvGrpSpPr>
          <p:nvPr/>
        </p:nvGrpSpPr>
        <p:grpSpPr>
          <a:xfrm>
            <a:off x="8049224" y="5217099"/>
            <a:ext cx="144733" cy="507095"/>
            <a:chOff x="-2628800" y="934861"/>
            <a:chExt cx="1524646" cy="3888432"/>
          </a:xfrm>
          <a:solidFill>
            <a:schemeClr val="tx2"/>
          </a:solidFill>
        </p:grpSpPr>
        <p:sp>
          <p:nvSpPr>
            <p:cNvPr id="341"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42"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grpSp>
        <p:nvGrpSpPr>
          <p:cNvPr id="343" name="Group 342"/>
          <p:cNvGrpSpPr>
            <a:grpSpLocks noChangeAspect="1"/>
          </p:cNvGrpSpPr>
          <p:nvPr/>
        </p:nvGrpSpPr>
        <p:grpSpPr>
          <a:xfrm>
            <a:off x="8286668" y="5217099"/>
            <a:ext cx="144733" cy="507095"/>
            <a:chOff x="-2628800" y="934861"/>
            <a:chExt cx="1524646" cy="3888432"/>
          </a:xfrm>
          <a:solidFill>
            <a:schemeClr val="tx2"/>
          </a:solidFill>
        </p:grpSpPr>
        <p:sp>
          <p:nvSpPr>
            <p:cNvPr id="344" name="Freeform 18"/>
            <p:cNvSpPr>
              <a:spLocks/>
            </p:cNvSpPr>
            <p:nvPr/>
          </p:nvSpPr>
          <p:spPr bwMode="auto">
            <a:xfrm>
              <a:off x="-2628800" y="1628800"/>
              <a:ext cx="1524646" cy="3194493"/>
            </a:xfrm>
            <a:custGeom>
              <a:avLst/>
              <a:gdLst>
                <a:gd name="T0" fmla="*/ 82 w 108"/>
                <a:gd name="T1" fmla="*/ 125 h 226"/>
                <a:gd name="T2" fmla="*/ 82 w 108"/>
                <a:gd name="T3" fmla="*/ 212 h 226"/>
                <a:gd name="T4" fmla="*/ 74 w 108"/>
                <a:gd name="T5" fmla="*/ 225 h 226"/>
                <a:gd name="T6" fmla="*/ 61 w 108"/>
                <a:gd name="T7" fmla="*/ 221 h 226"/>
                <a:gd name="T8" fmla="*/ 57 w 108"/>
                <a:gd name="T9" fmla="*/ 211 h 226"/>
                <a:gd name="T10" fmla="*/ 57 w 108"/>
                <a:gd name="T11" fmla="*/ 126 h 226"/>
                <a:gd name="T12" fmla="*/ 57 w 108"/>
                <a:gd name="T13" fmla="*/ 117 h 226"/>
                <a:gd name="T14" fmla="*/ 54 w 108"/>
                <a:gd name="T15" fmla="*/ 112 h 226"/>
                <a:gd name="T16" fmla="*/ 51 w 108"/>
                <a:gd name="T17" fmla="*/ 117 h 226"/>
                <a:gd name="T18" fmla="*/ 51 w 108"/>
                <a:gd name="T19" fmla="*/ 209 h 226"/>
                <a:gd name="T20" fmla="*/ 51 w 108"/>
                <a:gd name="T21" fmla="*/ 215 h 226"/>
                <a:gd name="T22" fmla="*/ 38 w 108"/>
                <a:gd name="T23" fmla="*/ 225 h 226"/>
                <a:gd name="T24" fmla="*/ 26 w 108"/>
                <a:gd name="T25" fmla="*/ 214 h 226"/>
                <a:gd name="T26" fmla="*/ 26 w 108"/>
                <a:gd name="T27" fmla="*/ 209 h 226"/>
                <a:gd name="T28" fmla="*/ 26 w 108"/>
                <a:gd name="T29" fmla="*/ 40 h 226"/>
                <a:gd name="T30" fmla="*/ 24 w 108"/>
                <a:gd name="T31" fmla="*/ 34 h 226"/>
                <a:gd name="T32" fmla="*/ 23 w 108"/>
                <a:gd name="T33" fmla="*/ 40 h 226"/>
                <a:gd name="T34" fmla="*/ 23 w 108"/>
                <a:gd name="T35" fmla="*/ 91 h 226"/>
                <a:gd name="T36" fmla="*/ 22 w 108"/>
                <a:gd name="T37" fmla="*/ 95 h 226"/>
                <a:gd name="T38" fmla="*/ 11 w 108"/>
                <a:gd name="T39" fmla="*/ 106 h 226"/>
                <a:gd name="T40" fmla="*/ 0 w 108"/>
                <a:gd name="T41" fmla="*/ 95 h 226"/>
                <a:gd name="T42" fmla="*/ 0 w 108"/>
                <a:gd name="T43" fmla="*/ 29 h 226"/>
                <a:gd name="T44" fmla="*/ 30 w 108"/>
                <a:gd name="T45" fmla="*/ 0 h 226"/>
                <a:gd name="T46" fmla="*/ 78 w 108"/>
                <a:gd name="T47" fmla="*/ 0 h 226"/>
                <a:gd name="T48" fmla="*/ 108 w 108"/>
                <a:gd name="T49" fmla="*/ 32 h 226"/>
                <a:gd name="T50" fmla="*/ 108 w 108"/>
                <a:gd name="T51" fmla="*/ 93 h 226"/>
                <a:gd name="T52" fmla="*/ 97 w 108"/>
                <a:gd name="T53" fmla="*/ 106 h 226"/>
                <a:gd name="T54" fmla="*/ 86 w 108"/>
                <a:gd name="T55" fmla="*/ 93 h 226"/>
                <a:gd name="T56" fmla="*/ 86 w 108"/>
                <a:gd name="T57" fmla="*/ 40 h 226"/>
                <a:gd name="T58" fmla="*/ 85 w 108"/>
                <a:gd name="T59" fmla="*/ 36 h 226"/>
                <a:gd name="T60" fmla="*/ 84 w 108"/>
                <a:gd name="T61" fmla="*/ 34 h 226"/>
                <a:gd name="T62" fmla="*/ 82 w 108"/>
                <a:gd name="T63" fmla="*/ 36 h 226"/>
                <a:gd name="T64" fmla="*/ 82 w 108"/>
                <a:gd name="T65" fmla="*/ 40 h 226"/>
                <a:gd name="T66" fmla="*/ 82 w 108"/>
                <a:gd name="T67" fmla="*/ 1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26">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sp>
          <p:nvSpPr>
            <p:cNvPr id="345" name="Oval 19"/>
            <p:cNvSpPr>
              <a:spLocks noChangeArrowheads="1"/>
            </p:cNvSpPr>
            <p:nvPr/>
          </p:nvSpPr>
          <p:spPr bwMode="auto">
            <a:xfrm>
              <a:off x="-2193140" y="934861"/>
              <a:ext cx="638899" cy="667939"/>
            </a:xfrm>
            <a:prstGeom prst="ellipse">
              <a:avLst/>
            </a:prstGeom>
            <a:grpFill/>
            <a:ln>
              <a:noFill/>
            </a:ln>
          </p:spPr>
          <p:txBody>
            <a:bodyPr vert="horz" wrap="square" lIns="68580" tIns="34290" rIns="68580" bIns="34290" numCol="1" anchor="t" anchorCtr="0" compatLnSpc="1">
              <a:prstTxWarp prst="textNoShape">
                <a:avLst/>
              </a:prstTxWarp>
            </a:bodyPr>
            <a:lstStyle/>
            <a:p>
              <a:pPr defTabSz="914400" eaLnBrk="0" fontAlgn="base" hangingPunct="0">
                <a:spcBef>
                  <a:spcPct val="50000"/>
                </a:spcBef>
                <a:spcAft>
                  <a:spcPct val="0"/>
                </a:spcAft>
                <a:defRPr/>
              </a:pPr>
              <a:endParaRPr lang="en-GB" dirty="0">
                <a:solidFill>
                  <a:srgbClr val="585858"/>
                </a:solidFill>
                <a:latin typeface="Imago" pitchFamily="2" charset="0"/>
                <a:cs typeface="Arial"/>
              </a:endParaRPr>
            </a:p>
          </p:txBody>
        </p:sp>
      </p:grpSp>
      <p:sp>
        <p:nvSpPr>
          <p:cNvPr id="347" name="Marcador de número de diapositiva 2">
            <a:extLst>
              <a:ext uri="{FF2B5EF4-FFF2-40B4-BE49-F238E27FC236}">
                <a16:creationId xmlns:a16="http://schemas.microsoft.com/office/drawing/2014/main" xmlns="" id="{78A1799D-2331-4666-9BD7-31B3CCBA8A21}"/>
              </a:ext>
            </a:extLst>
          </p:cNvPr>
          <p:cNvSpPr>
            <a:spLocks noGrp="1"/>
          </p:cNvSpPr>
          <p:nvPr>
            <p:ph type="sldNum" sz="quarter" idx="12"/>
          </p:nvPr>
        </p:nvSpPr>
        <p:spPr>
          <a:xfrm>
            <a:off x="9036267" y="6319074"/>
            <a:ext cx="2844059" cy="365125"/>
          </a:xfrm>
        </p:spPr>
        <p:txBody>
          <a:bodyPr/>
          <a:lstStyle/>
          <a:p>
            <a:pPr defTabSz="914171">
              <a:defRPr/>
            </a:pPr>
            <a:r>
              <a:rPr lang="en-US" dirty="0" smtClean="0">
                <a:solidFill>
                  <a:prstClr val="black">
                    <a:tint val="75000"/>
                  </a:prstClr>
                </a:solidFill>
                <a:latin typeface="Calibri"/>
              </a:rPr>
              <a:t>2</a:t>
            </a:r>
            <a:endParaRPr lang="en-US" dirty="0">
              <a:solidFill>
                <a:prstClr val="black">
                  <a:tint val="75000"/>
                </a:prstClr>
              </a:solidFill>
              <a:latin typeface="Calibri"/>
            </a:endParaRPr>
          </a:p>
        </p:txBody>
      </p:sp>
      <p:pic>
        <p:nvPicPr>
          <p:cNvPr id="348" name="Picture 5" descr="C:\Users\Mohamed\Downloads\kaso.jpg"/>
          <p:cNvPicPr>
            <a:picLocks noChangeAspect="1" noChangeArrowheads="1"/>
          </p:cNvPicPr>
          <p:nvPr/>
        </p:nvPicPr>
        <p:blipFill>
          <a:blip r:embed="rId3" cstate="print"/>
          <a:srcRect/>
          <a:stretch>
            <a:fillRect/>
          </a:stretch>
        </p:blipFill>
        <p:spPr bwMode="auto">
          <a:xfrm>
            <a:off x="9845454" y="6086460"/>
            <a:ext cx="1809750" cy="658873"/>
          </a:xfrm>
          <a:prstGeom prst="rect">
            <a:avLst/>
          </a:prstGeom>
          <a:ln>
            <a:noFill/>
          </a:ln>
          <a:effectLst>
            <a:softEdge rad="112500"/>
          </a:effectLst>
        </p:spPr>
      </p:pic>
    </p:spTree>
    <p:extLst>
      <p:ext uri="{BB962C8B-B14F-4D97-AF65-F5344CB8AC3E}">
        <p14:creationId xmlns:p14="http://schemas.microsoft.com/office/powerpoint/2010/main" val="155034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202892" y="2465156"/>
            <a:ext cx="1232561" cy="1643415"/>
          </a:xfrm>
          <a:prstGeom prst="ellipse">
            <a:avLst/>
          </a:prstGeom>
          <a:solidFill>
            <a:srgbClr val="00A6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50000"/>
              </a:spcBef>
              <a:spcAft>
                <a:spcPct val="0"/>
              </a:spcAft>
              <a:defRPr/>
            </a:pPr>
            <a:endParaRPr lang="en-GB" sz="1600" dirty="0">
              <a:solidFill>
                <a:srgbClr val="FFFFFF"/>
              </a:solidFill>
              <a:latin typeface="Arial"/>
              <a:cs typeface="Arial"/>
            </a:endParaRPr>
          </a:p>
        </p:txBody>
      </p:sp>
      <p:sp>
        <p:nvSpPr>
          <p:cNvPr id="3" name="Title 2"/>
          <p:cNvSpPr>
            <a:spLocks noGrp="1"/>
          </p:cNvSpPr>
          <p:nvPr>
            <p:ph type="title" idx="4294967295"/>
          </p:nvPr>
        </p:nvSpPr>
        <p:spPr>
          <a:xfrm>
            <a:off x="1688958" y="357812"/>
            <a:ext cx="9566134" cy="887413"/>
          </a:xfrm>
        </p:spPr>
        <p:txBody>
          <a:bodyPr>
            <a:normAutofit fontScale="90000"/>
          </a:bodyPr>
          <a:lstStyle/>
          <a:p>
            <a:pPr algn="l"/>
            <a:r>
              <a:rPr lang="en-GB" sz="3600" b="1" dirty="0" smtClean="0">
                <a:solidFill>
                  <a:schemeClr val="tx2"/>
                </a:solidFill>
              </a:rPr>
              <a:t>Lo </a:t>
            </a:r>
            <a:r>
              <a:rPr lang="en-GB" sz="3600" b="1" dirty="0" err="1" smtClean="0">
                <a:solidFill>
                  <a:schemeClr val="tx2"/>
                </a:solidFill>
              </a:rPr>
              <a:t>que</a:t>
            </a:r>
            <a:r>
              <a:rPr lang="en-GB" sz="3600" b="1" dirty="0" smtClean="0">
                <a:solidFill>
                  <a:schemeClr val="tx2"/>
                </a:solidFill>
              </a:rPr>
              <a:t> </a:t>
            </a:r>
            <a:r>
              <a:rPr lang="en-GB" sz="3600" b="1" dirty="0" err="1" smtClean="0">
                <a:solidFill>
                  <a:schemeClr val="tx2"/>
                </a:solidFill>
              </a:rPr>
              <a:t>provoca</a:t>
            </a:r>
            <a:r>
              <a:rPr lang="en-GB" sz="3600" b="1" dirty="0" smtClean="0">
                <a:solidFill>
                  <a:schemeClr val="tx2"/>
                </a:solidFill>
              </a:rPr>
              <a:t> un </a:t>
            </a:r>
            <a:r>
              <a:rPr lang="en-GB" sz="3600" b="1" dirty="0" err="1" smtClean="0">
                <a:solidFill>
                  <a:schemeClr val="tx2"/>
                </a:solidFill>
              </a:rPr>
              <a:t>baja</a:t>
            </a:r>
            <a:r>
              <a:rPr lang="en-GB" sz="3600" b="1" dirty="0" smtClean="0">
                <a:solidFill>
                  <a:schemeClr val="tx2"/>
                </a:solidFill>
              </a:rPr>
              <a:t> </a:t>
            </a:r>
            <a:r>
              <a:rPr lang="en-GB" sz="3600" b="1" dirty="0" err="1" smtClean="0">
                <a:solidFill>
                  <a:schemeClr val="tx2"/>
                </a:solidFill>
              </a:rPr>
              <a:t>taza</a:t>
            </a:r>
            <a:r>
              <a:rPr lang="en-GB" sz="3600" b="1" dirty="0" smtClean="0">
                <a:solidFill>
                  <a:schemeClr val="tx2"/>
                </a:solidFill>
              </a:rPr>
              <a:t> de </a:t>
            </a:r>
            <a:r>
              <a:rPr lang="en-GB" sz="3600" b="1" dirty="0" err="1" smtClean="0">
                <a:solidFill>
                  <a:schemeClr val="tx2"/>
                </a:solidFill>
              </a:rPr>
              <a:t>superivencia</a:t>
            </a:r>
            <a:r>
              <a:rPr lang="en-GB" sz="3600" b="1" dirty="0" smtClean="0">
                <a:solidFill>
                  <a:schemeClr val="tx2"/>
                </a:solidFill>
              </a:rPr>
              <a:t> a 5 años</a:t>
            </a:r>
            <a:endParaRPr lang="en-GB" sz="3600" b="1" dirty="0">
              <a:solidFill>
                <a:schemeClr val="tx2"/>
              </a:solidFill>
            </a:endParaRPr>
          </a:p>
        </p:txBody>
      </p:sp>
      <p:sp>
        <p:nvSpPr>
          <p:cNvPr id="5" name="Text Placeholder 4"/>
          <p:cNvSpPr>
            <a:spLocks noGrp="1"/>
          </p:cNvSpPr>
          <p:nvPr>
            <p:ph type="body" sz="quarter" idx="4294967295"/>
          </p:nvPr>
        </p:nvSpPr>
        <p:spPr>
          <a:xfrm>
            <a:off x="1522413" y="6489701"/>
            <a:ext cx="7192963" cy="303213"/>
          </a:xfrm>
        </p:spPr>
        <p:txBody>
          <a:bodyPr>
            <a:normAutofit fontScale="47500" lnSpcReduction="20000"/>
          </a:bodyPr>
          <a:lstStyle/>
          <a:p>
            <a:pPr marL="0" indent="0">
              <a:buNone/>
            </a:pPr>
            <a:r>
              <a:rPr lang="en-GB" dirty="0"/>
              <a:t>SEER Cancer Stat Fact Sheets</a:t>
            </a:r>
          </a:p>
        </p:txBody>
      </p:sp>
      <p:sp>
        <p:nvSpPr>
          <p:cNvPr id="22" name="Oval 21"/>
          <p:cNvSpPr/>
          <p:nvPr/>
        </p:nvSpPr>
        <p:spPr>
          <a:xfrm>
            <a:off x="4316520" y="2511586"/>
            <a:ext cx="1118933" cy="1491911"/>
          </a:xfrm>
          <a:prstGeom prst="ellipse">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eaLnBrk="0" fontAlgn="base" hangingPunct="0">
              <a:spcBef>
                <a:spcPct val="50000"/>
              </a:spcBef>
              <a:spcAft>
                <a:spcPct val="0"/>
              </a:spcAft>
              <a:defRPr/>
            </a:pPr>
            <a:r>
              <a:rPr lang="en-GB" sz="2000" b="1" dirty="0">
                <a:solidFill>
                  <a:srgbClr val="FFFFFF"/>
                </a:solidFill>
                <a:latin typeface="Arial"/>
                <a:cs typeface="Arial"/>
              </a:rPr>
              <a:t>18.1%</a:t>
            </a:r>
          </a:p>
        </p:txBody>
      </p:sp>
      <p:grpSp>
        <p:nvGrpSpPr>
          <p:cNvPr id="35" name="Group 34"/>
          <p:cNvGrpSpPr/>
          <p:nvPr/>
        </p:nvGrpSpPr>
        <p:grpSpPr>
          <a:xfrm>
            <a:off x="5221280" y="2840741"/>
            <a:ext cx="2501491" cy="3135099"/>
            <a:chOff x="1371601" y="928324"/>
            <a:chExt cx="3094038" cy="2908300"/>
          </a:xfrm>
        </p:grpSpPr>
        <p:sp>
          <p:nvSpPr>
            <p:cNvPr id="28" name="Freeform 15"/>
            <p:cNvSpPr>
              <a:spLocks/>
            </p:cNvSpPr>
            <p:nvPr/>
          </p:nvSpPr>
          <p:spPr bwMode="auto">
            <a:xfrm>
              <a:off x="1371601" y="3277824"/>
              <a:ext cx="1262063" cy="558800"/>
            </a:xfrm>
            <a:custGeom>
              <a:avLst/>
              <a:gdLst>
                <a:gd name="T0" fmla="*/ 0 w 993"/>
                <a:gd name="T1" fmla="*/ 73 h 440"/>
                <a:gd name="T2" fmla="*/ 35 w 993"/>
                <a:gd name="T3" fmla="*/ 295 h 440"/>
                <a:gd name="T4" fmla="*/ 227 w 993"/>
                <a:gd name="T5" fmla="*/ 436 h 440"/>
                <a:gd name="T6" fmla="*/ 452 w 993"/>
                <a:gd name="T7" fmla="*/ 399 h 440"/>
                <a:gd name="T8" fmla="*/ 962 w 993"/>
                <a:gd name="T9" fmla="*/ 41 h 440"/>
                <a:gd name="T10" fmla="*/ 993 w 993"/>
                <a:gd name="T11" fmla="*/ 0 h 440"/>
                <a:gd name="T12" fmla="*/ 0 w 993"/>
                <a:gd name="T13" fmla="*/ 0 h 440"/>
                <a:gd name="T14" fmla="*/ 0 w 993"/>
                <a:gd name="T15" fmla="*/ 73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3" h="440">
                  <a:moveTo>
                    <a:pt x="0" y="73"/>
                  </a:moveTo>
                  <a:cubicBezTo>
                    <a:pt x="1" y="148"/>
                    <a:pt x="9" y="224"/>
                    <a:pt x="35" y="295"/>
                  </a:cubicBezTo>
                  <a:cubicBezTo>
                    <a:pt x="68" y="383"/>
                    <a:pt x="134" y="431"/>
                    <a:pt x="227" y="436"/>
                  </a:cubicBezTo>
                  <a:cubicBezTo>
                    <a:pt x="305" y="440"/>
                    <a:pt x="379" y="425"/>
                    <a:pt x="452" y="399"/>
                  </a:cubicBezTo>
                  <a:cubicBezTo>
                    <a:pt x="655" y="327"/>
                    <a:pt x="827" y="209"/>
                    <a:pt x="962" y="41"/>
                  </a:cubicBezTo>
                  <a:cubicBezTo>
                    <a:pt x="973" y="27"/>
                    <a:pt x="983" y="14"/>
                    <a:pt x="993" y="0"/>
                  </a:cubicBezTo>
                  <a:cubicBezTo>
                    <a:pt x="0" y="0"/>
                    <a:pt x="0" y="0"/>
                    <a:pt x="0" y="0"/>
                  </a:cubicBezTo>
                  <a:cubicBezTo>
                    <a:pt x="0" y="24"/>
                    <a:pt x="0" y="49"/>
                    <a:pt x="0" y="73"/>
                  </a:cubicBezTo>
                  <a:close/>
                </a:path>
              </a:pathLst>
            </a:custGeom>
            <a:solidFill>
              <a:srgbClr val="00A6DB"/>
            </a:solidFill>
            <a:ln w="9525">
              <a:solidFill>
                <a:srgbClr val="0098C8"/>
              </a:solidFill>
              <a:round/>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50000"/>
                </a:spcBef>
                <a:spcAft>
                  <a:spcPct val="0"/>
                </a:spcAft>
                <a:defRPr/>
              </a:pPr>
              <a:endParaRPr lang="en-GB">
                <a:solidFill>
                  <a:srgbClr val="000000"/>
                </a:solidFill>
                <a:latin typeface="Imago" pitchFamily="2" charset="0"/>
                <a:cs typeface="Arial"/>
              </a:endParaRPr>
            </a:p>
          </p:txBody>
        </p:sp>
        <p:sp>
          <p:nvSpPr>
            <p:cNvPr id="29" name="Freeform 16"/>
            <p:cNvSpPr>
              <a:spLocks/>
            </p:cNvSpPr>
            <p:nvPr/>
          </p:nvSpPr>
          <p:spPr bwMode="auto">
            <a:xfrm>
              <a:off x="3211514" y="3277824"/>
              <a:ext cx="1254125" cy="547688"/>
            </a:xfrm>
            <a:custGeom>
              <a:avLst/>
              <a:gdLst>
                <a:gd name="T0" fmla="*/ 0 w 988"/>
                <a:gd name="T1" fmla="*/ 0 h 431"/>
                <a:gd name="T2" fmla="*/ 74 w 988"/>
                <a:gd name="T3" fmla="*/ 89 h 431"/>
                <a:gd name="T4" fmla="*/ 447 w 988"/>
                <a:gd name="T5" fmla="*/ 356 h 431"/>
                <a:gd name="T6" fmla="*/ 727 w 988"/>
                <a:gd name="T7" fmla="*/ 430 h 431"/>
                <a:gd name="T8" fmla="*/ 846 w 988"/>
                <a:gd name="T9" fmla="*/ 410 h 431"/>
                <a:gd name="T10" fmla="*/ 954 w 988"/>
                <a:gd name="T11" fmla="*/ 285 h 431"/>
                <a:gd name="T12" fmla="*/ 988 w 988"/>
                <a:gd name="T13" fmla="*/ 65 h 431"/>
                <a:gd name="T14" fmla="*/ 988 w 988"/>
                <a:gd name="T15" fmla="*/ 0 h 431"/>
                <a:gd name="T16" fmla="*/ 0 w 988"/>
                <a:gd name="T17"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431">
                  <a:moveTo>
                    <a:pt x="0" y="0"/>
                  </a:moveTo>
                  <a:cubicBezTo>
                    <a:pt x="23" y="31"/>
                    <a:pt x="47" y="61"/>
                    <a:pt x="74" y="89"/>
                  </a:cubicBezTo>
                  <a:cubicBezTo>
                    <a:pt x="179" y="204"/>
                    <a:pt x="305" y="292"/>
                    <a:pt x="447" y="356"/>
                  </a:cubicBezTo>
                  <a:cubicBezTo>
                    <a:pt x="536" y="397"/>
                    <a:pt x="628" y="426"/>
                    <a:pt x="727" y="430"/>
                  </a:cubicBezTo>
                  <a:cubicBezTo>
                    <a:pt x="768" y="431"/>
                    <a:pt x="808" y="426"/>
                    <a:pt x="846" y="410"/>
                  </a:cubicBezTo>
                  <a:cubicBezTo>
                    <a:pt x="901" y="385"/>
                    <a:pt x="934" y="340"/>
                    <a:pt x="954" y="285"/>
                  </a:cubicBezTo>
                  <a:cubicBezTo>
                    <a:pt x="980" y="214"/>
                    <a:pt x="988" y="139"/>
                    <a:pt x="988" y="65"/>
                  </a:cubicBezTo>
                  <a:cubicBezTo>
                    <a:pt x="988" y="43"/>
                    <a:pt x="988" y="22"/>
                    <a:pt x="988" y="0"/>
                  </a:cubicBezTo>
                  <a:lnTo>
                    <a:pt x="0" y="0"/>
                  </a:lnTo>
                  <a:close/>
                </a:path>
              </a:pathLst>
            </a:custGeom>
            <a:solidFill>
              <a:srgbClr val="00A6DB"/>
            </a:solidFill>
            <a:ln w="9525">
              <a:solidFill>
                <a:srgbClr val="0098C8"/>
              </a:solidFill>
              <a:round/>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50000"/>
                </a:spcBef>
                <a:spcAft>
                  <a:spcPct val="0"/>
                </a:spcAft>
                <a:defRPr/>
              </a:pPr>
              <a:endParaRPr lang="en-GB">
                <a:solidFill>
                  <a:srgbClr val="000000"/>
                </a:solidFill>
                <a:latin typeface="Imago" pitchFamily="2" charset="0"/>
                <a:cs typeface="Arial"/>
              </a:endParaRPr>
            </a:p>
          </p:txBody>
        </p:sp>
        <p:sp>
          <p:nvSpPr>
            <p:cNvPr id="30" name="Freeform 17"/>
            <p:cNvSpPr>
              <a:spLocks/>
            </p:cNvSpPr>
            <p:nvPr/>
          </p:nvSpPr>
          <p:spPr bwMode="auto">
            <a:xfrm>
              <a:off x="1371601" y="928324"/>
              <a:ext cx="3094038" cy="2349500"/>
            </a:xfrm>
            <a:custGeom>
              <a:avLst/>
              <a:gdLst>
                <a:gd name="T0" fmla="*/ 2433 w 2436"/>
                <a:gd name="T1" fmla="*/ 1458 h 1849"/>
                <a:gd name="T2" fmla="*/ 2428 w 2436"/>
                <a:gd name="T3" fmla="*/ 1402 h 1849"/>
                <a:gd name="T4" fmla="*/ 2306 w 2436"/>
                <a:gd name="T5" fmla="*/ 1025 h 1849"/>
                <a:gd name="T6" fmla="*/ 1961 w 2436"/>
                <a:gd name="T7" fmla="*/ 531 h 1849"/>
                <a:gd name="T8" fmla="*/ 1726 w 2436"/>
                <a:gd name="T9" fmla="*/ 362 h 1849"/>
                <a:gd name="T10" fmla="*/ 1461 w 2436"/>
                <a:gd name="T11" fmla="*/ 441 h 1849"/>
                <a:gd name="T12" fmla="*/ 1386 w 2436"/>
                <a:gd name="T13" fmla="*/ 620 h 1849"/>
                <a:gd name="T14" fmla="*/ 1362 w 2436"/>
                <a:gd name="T15" fmla="*/ 719 h 1849"/>
                <a:gd name="T16" fmla="*/ 1332 w 2436"/>
                <a:gd name="T17" fmla="*/ 683 h 1849"/>
                <a:gd name="T18" fmla="*/ 1313 w 2436"/>
                <a:gd name="T19" fmla="*/ 627 h 1849"/>
                <a:gd name="T20" fmla="*/ 1313 w 2436"/>
                <a:gd name="T21" fmla="*/ 117 h 1849"/>
                <a:gd name="T22" fmla="*/ 1309 w 2436"/>
                <a:gd name="T23" fmla="*/ 77 h 1849"/>
                <a:gd name="T24" fmla="*/ 1233 w 2436"/>
                <a:gd name="T25" fmla="*/ 5 h 1849"/>
                <a:gd name="T26" fmla="*/ 1135 w 2436"/>
                <a:gd name="T27" fmla="*/ 57 h 1849"/>
                <a:gd name="T28" fmla="*/ 1123 w 2436"/>
                <a:gd name="T29" fmla="*/ 115 h 1849"/>
                <a:gd name="T30" fmla="*/ 1123 w 2436"/>
                <a:gd name="T31" fmla="*/ 647 h 1849"/>
                <a:gd name="T32" fmla="*/ 1077 w 2436"/>
                <a:gd name="T33" fmla="*/ 740 h 1849"/>
                <a:gd name="T34" fmla="*/ 1073 w 2436"/>
                <a:gd name="T35" fmla="*/ 728 h 1849"/>
                <a:gd name="T36" fmla="*/ 1066 w 2436"/>
                <a:gd name="T37" fmla="*/ 695 h 1849"/>
                <a:gd name="T38" fmla="*/ 970 w 2436"/>
                <a:gd name="T39" fmla="*/ 441 h 1849"/>
                <a:gd name="T40" fmla="*/ 744 w 2436"/>
                <a:gd name="T41" fmla="*/ 360 h 1849"/>
                <a:gd name="T42" fmla="*/ 614 w 2436"/>
                <a:gd name="T43" fmla="*/ 424 h 1849"/>
                <a:gd name="T44" fmla="*/ 351 w 2436"/>
                <a:gd name="T45" fmla="*/ 679 h 1849"/>
                <a:gd name="T46" fmla="*/ 58 w 2436"/>
                <a:gd name="T47" fmla="*/ 1209 h 1849"/>
                <a:gd name="T48" fmla="*/ 4 w 2436"/>
                <a:gd name="T49" fmla="*/ 1466 h 1849"/>
                <a:gd name="T50" fmla="*/ 0 w 2436"/>
                <a:gd name="T51" fmla="*/ 1849 h 1849"/>
                <a:gd name="T52" fmla="*/ 993 w 2436"/>
                <a:gd name="T53" fmla="*/ 1849 h 1849"/>
                <a:gd name="T54" fmla="*/ 1114 w 2436"/>
                <a:gd name="T55" fmla="*/ 1469 h 1849"/>
                <a:gd name="T56" fmla="*/ 1103 w 2436"/>
                <a:gd name="T57" fmla="*/ 994 h 1849"/>
                <a:gd name="T58" fmla="*/ 1108 w 2436"/>
                <a:gd name="T59" fmla="*/ 970 h 1849"/>
                <a:gd name="T60" fmla="*/ 1231 w 2436"/>
                <a:gd name="T61" fmla="*/ 866 h 1849"/>
                <a:gd name="T62" fmla="*/ 1321 w 2436"/>
                <a:gd name="T63" fmla="*/ 950 h 1849"/>
                <a:gd name="T64" fmla="*/ 1334 w 2436"/>
                <a:gd name="T65" fmla="*/ 981 h 1849"/>
                <a:gd name="T66" fmla="*/ 1322 w 2436"/>
                <a:gd name="T67" fmla="*/ 1475 h 1849"/>
                <a:gd name="T68" fmla="*/ 1331 w 2436"/>
                <a:gd name="T69" fmla="*/ 1580 h 1849"/>
                <a:gd name="T70" fmla="*/ 1448 w 2436"/>
                <a:gd name="T71" fmla="*/ 1849 h 1849"/>
                <a:gd name="T72" fmla="*/ 2436 w 2436"/>
                <a:gd name="T73" fmla="*/ 1849 h 1849"/>
                <a:gd name="T74" fmla="*/ 2433 w 2436"/>
                <a:gd name="T75" fmla="*/ 1458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36" h="1849">
                  <a:moveTo>
                    <a:pt x="2433" y="1458"/>
                  </a:moveTo>
                  <a:cubicBezTo>
                    <a:pt x="2433" y="1439"/>
                    <a:pt x="2431" y="1420"/>
                    <a:pt x="2428" y="1402"/>
                  </a:cubicBezTo>
                  <a:cubicBezTo>
                    <a:pt x="2408" y="1270"/>
                    <a:pt x="2364" y="1145"/>
                    <a:pt x="2306" y="1025"/>
                  </a:cubicBezTo>
                  <a:cubicBezTo>
                    <a:pt x="2217" y="843"/>
                    <a:pt x="2105" y="675"/>
                    <a:pt x="1961" y="531"/>
                  </a:cubicBezTo>
                  <a:cubicBezTo>
                    <a:pt x="1892" y="462"/>
                    <a:pt x="1817" y="400"/>
                    <a:pt x="1726" y="362"/>
                  </a:cubicBezTo>
                  <a:cubicBezTo>
                    <a:pt x="1617" y="317"/>
                    <a:pt x="1526" y="343"/>
                    <a:pt x="1461" y="441"/>
                  </a:cubicBezTo>
                  <a:cubicBezTo>
                    <a:pt x="1425" y="496"/>
                    <a:pt x="1402" y="557"/>
                    <a:pt x="1386" y="620"/>
                  </a:cubicBezTo>
                  <a:cubicBezTo>
                    <a:pt x="1378" y="652"/>
                    <a:pt x="1371" y="684"/>
                    <a:pt x="1362" y="719"/>
                  </a:cubicBezTo>
                  <a:cubicBezTo>
                    <a:pt x="1351" y="705"/>
                    <a:pt x="1343" y="693"/>
                    <a:pt x="1332" y="683"/>
                  </a:cubicBezTo>
                  <a:cubicBezTo>
                    <a:pt x="1316" y="667"/>
                    <a:pt x="1313" y="649"/>
                    <a:pt x="1313" y="627"/>
                  </a:cubicBezTo>
                  <a:cubicBezTo>
                    <a:pt x="1314" y="457"/>
                    <a:pt x="1313" y="287"/>
                    <a:pt x="1313" y="117"/>
                  </a:cubicBezTo>
                  <a:cubicBezTo>
                    <a:pt x="1313" y="104"/>
                    <a:pt x="1312" y="90"/>
                    <a:pt x="1309" y="77"/>
                  </a:cubicBezTo>
                  <a:cubicBezTo>
                    <a:pt x="1301" y="40"/>
                    <a:pt x="1269" y="9"/>
                    <a:pt x="1233" y="5"/>
                  </a:cubicBezTo>
                  <a:cubicBezTo>
                    <a:pt x="1189" y="0"/>
                    <a:pt x="1151" y="18"/>
                    <a:pt x="1135" y="57"/>
                  </a:cubicBezTo>
                  <a:cubicBezTo>
                    <a:pt x="1127" y="75"/>
                    <a:pt x="1123" y="95"/>
                    <a:pt x="1123" y="115"/>
                  </a:cubicBezTo>
                  <a:cubicBezTo>
                    <a:pt x="1122" y="292"/>
                    <a:pt x="1122" y="469"/>
                    <a:pt x="1123" y="647"/>
                  </a:cubicBezTo>
                  <a:cubicBezTo>
                    <a:pt x="1123" y="686"/>
                    <a:pt x="1097" y="709"/>
                    <a:pt x="1077" y="740"/>
                  </a:cubicBezTo>
                  <a:cubicBezTo>
                    <a:pt x="1074" y="733"/>
                    <a:pt x="1073" y="731"/>
                    <a:pt x="1073" y="728"/>
                  </a:cubicBezTo>
                  <a:cubicBezTo>
                    <a:pt x="1070" y="717"/>
                    <a:pt x="1068" y="706"/>
                    <a:pt x="1066" y="695"/>
                  </a:cubicBezTo>
                  <a:cubicBezTo>
                    <a:pt x="1047" y="605"/>
                    <a:pt x="1022" y="518"/>
                    <a:pt x="970" y="441"/>
                  </a:cubicBezTo>
                  <a:cubicBezTo>
                    <a:pt x="916" y="361"/>
                    <a:pt x="833" y="329"/>
                    <a:pt x="744" y="360"/>
                  </a:cubicBezTo>
                  <a:cubicBezTo>
                    <a:pt x="699" y="375"/>
                    <a:pt x="654" y="397"/>
                    <a:pt x="614" y="424"/>
                  </a:cubicBezTo>
                  <a:cubicBezTo>
                    <a:pt x="510" y="492"/>
                    <a:pt x="427" y="582"/>
                    <a:pt x="351" y="679"/>
                  </a:cubicBezTo>
                  <a:cubicBezTo>
                    <a:pt x="225" y="840"/>
                    <a:pt x="124" y="1015"/>
                    <a:pt x="58" y="1209"/>
                  </a:cubicBezTo>
                  <a:cubicBezTo>
                    <a:pt x="29" y="1293"/>
                    <a:pt x="6" y="1378"/>
                    <a:pt x="4" y="1466"/>
                  </a:cubicBezTo>
                  <a:cubicBezTo>
                    <a:pt x="1" y="1594"/>
                    <a:pt x="0" y="1721"/>
                    <a:pt x="0" y="1849"/>
                  </a:cubicBezTo>
                  <a:cubicBezTo>
                    <a:pt x="993" y="1849"/>
                    <a:pt x="993" y="1849"/>
                    <a:pt x="993" y="1849"/>
                  </a:cubicBezTo>
                  <a:cubicBezTo>
                    <a:pt x="1072" y="1737"/>
                    <a:pt x="1119" y="1612"/>
                    <a:pt x="1114" y="1469"/>
                  </a:cubicBezTo>
                  <a:cubicBezTo>
                    <a:pt x="1109" y="1311"/>
                    <a:pt x="1106" y="1152"/>
                    <a:pt x="1103" y="994"/>
                  </a:cubicBezTo>
                  <a:cubicBezTo>
                    <a:pt x="1102" y="986"/>
                    <a:pt x="1103" y="975"/>
                    <a:pt x="1108" y="970"/>
                  </a:cubicBezTo>
                  <a:cubicBezTo>
                    <a:pt x="1148" y="935"/>
                    <a:pt x="1189" y="901"/>
                    <a:pt x="1231" y="866"/>
                  </a:cubicBezTo>
                  <a:cubicBezTo>
                    <a:pt x="1260" y="893"/>
                    <a:pt x="1290" y="922"/>
                    <a:pt x="1321" y="950"/>
                  </a:cubicBezTo>
                  <a:cubicBezTo>
                    <a:pt x="1331" y="959"/>
                    <a:pt x="1335" y="968"/>
                    <a:pt x="1334" y="981"/>
                  </a:cubicBezTo>
                  <a:cubicBezTo>
                    <a:pt x="1330" y="1146"/>
                    <a:pt x="1325" y="1311"/>
                    <a:pt x="1322" y="1475"/>
                  </a:cubicBezTo>
                  <a:cubicBezTo>
                    <a:pt x="1322" y="1510"/>
                    <a:pt x="1325" y="1546"/>
                    <a:pt x="1331" y="1580"/>
                  </a:cubicBezTo>
                  <a:cubicBezTo>
                    <a:pt x="1348" y="1681"/>
                    <a:pt x="1390" y="1769"/>
                    <a:pt x="1448" y="1849"/>
                  </a:cubicBezTo>
                  <a:cubicBezTo>
                    <a:pt x="2436" y="1849"/>
                    <a:pt x="2436" y="1849"/>
                    <a:pt x="2436" y="1849"/>
                  </a:cubicBezTo>
                  <a:cubicBezTo>
                    <a:pt x="2436" y="1719"/>
                    <a:pt x="2434" y="1588"/>
                    <a:pt x="2433" y="1458"/>
                  </a:cubicBezTo>
                  <a:close/>
                </a:path>
              </a:pathLst>
            </a:custGeom>
            <a:solidFill>
              <a:schemeClr val="bg1"/>
            </a:solidFill>
            <a:ln w="9525">
              <a:solidFill>
                <a:srgbClr val="00A6DB"/>
              </a:solidFill>
              <a:round/>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50000"/>
                </a:spcBef>
                <a:spcAft>
                  <a:spcPct val="0"/>
                </a:spcAft>
                <a:defRPr/>
              </a:pPr>
              <a:endParaRPr lang="en-GB">
                <a:solidFill>
                  <a:srgbClr val="000000"/>
                </a:solidFill>
                <a:latin typeface="Imago" pitchFamily="2" charset="0"/>
                <a:cs typeface="Arial"/>
              </a:endParaRPr>
            </a:p>
          </p:txBody>
        </p:sp>
      </p:grpSp>
      <p:pic>
        <p:nvPicPr>
          <p:cNvPr id="25" name="Picture 2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5654" y="1538984"/>
            <a:ext cx="780967" cy="694217"/>
          </a:xfrm>
          <a:prstGeom prst="rect">
            <a:avLst/>
          </a:prstGeom>
        </p:spPr>
      </p:pic>
      <p:grpSp>
        <p:nvGrpSpPr>
          <p:cNvPr id="26" name="Group 25"/>
          <p:cNvGrpSpPr/>
          <p:nvPr/>
        </p:nvGrpSpPr>
        <p:grpSpPr>
          <a:xfrm>
            <a:off x="4796619" y="1520557"/>
            <a:ext cx="3481893" cy="712640"/>
            <a:chOff x="1183921" y="1004232"/>
            <a:chExt cx="3069937" cy="457368"/>
          </a:xfrm>
        </p:grpSpPr>
        <p:sp>
          <p:nvSpPr>
            <p:cNvPr id="27" name="Rounded Rectangle 26"/>
            <p:cNvSpPr/>
            <p:nvPr/>
          </p:nvSpPr>
          <p:spPr>
            <a:xfrm>
              <a:off x="1183921" y="1004232"/>
              <a:ext cx="2904603" cy="451491"/>
            </a:xfrm>
            <a:prstGeom prst="roundRect">
              <a:avLst>
                <a:gd name="adj" fmla="val 50000"/>
              </a:avLst>
            </a:prstGeom>
            <a:solidFill>
              <a:srgbClr val="00A6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50000"/>
                </a:spcBef>
                <a:spcAft>
                  <a:spcPct val="0"/>
                </a:spcAft>
                <a:defRPr/>
              </a:pPr>
              <a:endParaRPr lang="en-GB" sz="2400" b="1" dirty="0">
                <a:solidFill>
                  <a:srgbClr val="FFFFFF"/>
                </a:solidFill>
                <a:latin typeface="Arial"/>
                <a:cs typeface="Arial"/>
              </a:endParaRPr>
            </a:p>
          </p:txBody>
        </p:sp>
        <p:sp>
          <p:nvSpPr>
            <p:cNvPr id="38" name="Rounded Rectangle 37"/>
            <p:cNvSpPr/>
            <p:nvPr/>
          </p:nvSpPr>
          <p:spPr>
            <a:xfrm>
              <a:off x="1268004" y="1007005"/>
              <a:ext cx="2985854" cy="454595"/>
            </a:xfrm>
            <a:prstGeom prst="roundRect">
              <a:avLst>
                <a:gd name="adj" fmla="val 50000"/>
              </a:avLst>
            </a:prstGeom>
            <a:solidFill>
              <a:srgbClr val="00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lnSpc>
                  <a:spcPts val="1700"/>
                </a:lnSpc>
                <a:spcBef>
                  <a:spcPct val="50000"/>
                </a:spcBef>
                <a:spcAft>
                  <a:spcPct val="0"/>
                </a:spcAft>
                <a:defRPr/>
              </a:pPr>
              <a:r>
                <a:rPr lang="en-GB" sz="1600" b="1" dirty="0" smtClean="0">
                  <a:solidFill>
                    <a:srgbClr val="FFFFFF"/>
                  </a:solidFill>
                  <a:latin typeface="Arial"/>
                  <a:cs typeface="Arial"/>
                </a:rPr>
                <a:t>% de </a:t>
              </a:r>
              <a:r>
                <a:rPr lang="en-GB" sz="1600" b="1" dirty="0" err="1" smtClean="0">
                  <a:solidFill>
                    <a:srgbClr val="FFFFFF"/>
                  </a:solidFill>
                  <a:latin typeface="Arial"/>
                  <a:cs typeface="Arial"/>
                </a:rPr>
                <a:t>supervivencia</a:t>
              </a:r>
              <a:r>
                <a:rPr lang="en-GB" sz="1600" b="1" dirty="0" smtClean="0">
                  <a:solidFill>
                    <a:srgbClr val="FFFFFF"/>
                  </a:solidFill>
                  <a:latin typeface="Arial"/>
                  <a:cs typeface="Arial"/>
                </a:rPr>
                <a:t> a 5 años</a:t>
              </a:r>
              <a:endParaRPr lang="en-GB" sz="1600" b="1" dirty="0">
                <a:solidFill>
                  <a:srgbClr val="FFFFFF"/>
                </a:solidFill>
                <a:latin typeface="Arial"/>
                <a:cs typeface="Arial"/>
              </a:endParaRPr>
            </a:p>
          </p:txBody>
        </p:sp>
      </p:grpSp>
      <p:sp>
        <p:nvSpPr>
          <p:cNvPr id="15" name="Marcador de número de diapositiva 2">
            <a:extLst>
              <a:ext uri="{FF2B5EF4-FFF2-40B4-BE49-F238E27FC236}">
                <a16:creationId xmlns:a16="http://schemas.microsoft.com/office/drawing/2014/main" xmlns="" id="{78A1799D-2331-4666-9BD7-31B3CCBA8A21}"/>
              </a:ext>
            </a:extLst>
          </p:cNvPr>
          <p:cNvSpPr>
            <a:spLocks noGrp="1"/>
          </p:cNvSpPr>
          <p:nvPr>
            <p:ph type="sldNum" sz="quarter" idx="12"/>
          </p:nvPr>
        </p:nvSpPr>
        <p:spPr>
          <a:xfrm>
            <a:off x="8955244" y="6319074"/>
            <a:ext cx="2844059" cy="365125"/>
          </a:xfrm>
        </p:spPr>
        <p:txBody>
          <a:bodyPr/>
          <a:lstStyle/>
          <a:p>
            <a:pPr defTabSz="914171">
              <a:defRPr/>
            </a:pPr>
            <a:r>
              <a:rPr lang="en-US">
                <a:solidFill>
                  <a:prstClr val="black">
                    <a:tint val="75000"/>
                  </a:prstClr>
                </a:solidFill>
                <a:latin typeface="Calibri"/>
              </a:rPr>
              <a:t>3</a:t>
            </a:r>
            <a:endParaRPr lang="en-US" dirty="0">
              <a:solidFill>
                <a:prstClr val="black">
                  <a:tint val="75000"/>
                </a:prstClr>
              </a:solidFill>
              <a:latin typeface="Calibri"/>
            </a:endParaRPr>
          </a:p>
        </p:txBody>
      </p:sp>
      <p:pic>
        <p:nvPicPr>
          <p:cNvPr id="16" name="Picture 5" descr="C:\Users\Mohamed\Downloads\kaso.jpg"/>
          <p:cNvPicPr>
            <a:picLocks noChangeAspect="1" noChangeArrowheads="1"/>
          </p:cNvPicPr>
          <p:nvPr/>
        </p:nvPicPr>
        <p:blipFill>
          <a:blip r:embed="rId3" cstate="print"/>
          <a:srcRect/>
          <a:stretch>
            <a:fillRect/>
          </a:stretch>
        </p:blipFill>
        <p:spPr bwMode="auto">
          <a:xfrm>
            <a:off x="9845454" y="6086460"/>
            <a:ext cx="1809750" cy="658873"/>
          </a:xfrm>
          <a:prstGeom prst="rect">
            <a:avLst/>
          </a:prstGeom>
          <a:ln>
            <a:noFill/>
          </a:ln>
          <a:effectLst>
            <a:softEdge rad="112500"/>
          </a:effectLst>
        </p:spPr>
      </p:pic>
    </p:spTree>
    <p:extLst>
      <p:ext uri="{BB962C8B-B14F-4D97-AF65-F5344CB8AC3E}">
        <p14:creationId xmlns:p14="http://schemas.microsoft.com/office/powerpoint/2010/main" val="3551248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4C9E05-516F-451F-A8B1-D6547BB6EE12}"/>
              </a:ext>
            </a:extLst>
          </p:cNvPr>
          <p:cNvSpPr>
            <a:spLocks noGrp="1"/>
          </p:cNvSpPr>
          <p:nvPr>
            <p:ph type="title"/>
          </p:nvPr>
        </p:nvSpPr>
        <p:spPr>
          <a:xfrm>
            <a:off x="609441" y="832145"/>
            <a:ext cx="10969943" cy="1142702"/>
          </a:xfrm>
        </p:spPr>
        <p:txBody>
          <a:bodyPr>
            <a:normAutofit fontScale="90000"/>
          </a:bodyPr>
          <a:lstStyle/>
          <a:p>
            <a:r>
              <a:rPr lang="es-MX" dirty="0" smtClean="0">
                <a:solidFill>
                  <a:srgbClr val="0070C0"/>
                </a:solidFill>
              </a:rPr>
              <a:t>Estadio de pacientes durante el diagn</a:t>
            </a:r>
            <a:r>
              <a:rPr lang="es-ES" dirty="0" err="1" smtClean="0">
                <a:solidFill>
                  <a:srgbClr val="0070C0"/>
                </a:solidFill>
              </a:rPr>
              <a:t>óstico</a:t>
            </a:r>
            <a:r>
              <a:rPr lang="es-ES" dirty="0" smtClean="0">
                <a:solidFill>
                  <a:srgbClr val="0070C0"/>
                </a:solidFill>
              </a:rPr>
              <a:t> de </a:t>
            </a:r>
            <a:r>
              <a:rPr lang="es-ES" dirty="0" err="1" smtClean="0">
                <a:solidFill>
                  <a:srgbClr val="0070C0"/>
                </a:solidFill>
              </a:rPr>
              <a:t>CaP.</a:t>
            </a:r>
            <a:endParaRPr lang="es-MX" dirty="0">
              <a:solidFill>
                <a:srgbClr val="0070C0"/>
              </a:solidFill>
            </a:endParaRPr>
          </a:p>
        </p:txBody>
      </p:sp>
      <p:pic>
        <p:nvPicPr>
          <p:cNvPr id="4" name="Imagen 3">
            <a:extLst>
              <a:ext uri="{FF2B5EF4-FFF2-40B4-BE49-F238E27FC236}">
                <a16:creationId xmlns:a16="http://schemas.microsoft.com/office/drawing/2014/main" xmlns="" id="{30222241-3D7B-4272-9BD4-C59172D8A15B}"/>
              </a:ext>
            </a:extLst>
          </p:cNvPr>
          <p:cNvPicPr>
            <a:picLocks noChangeAspect="1"/>
          </p:cNvPicPr>
          <p:nvPr/>
        </p:nvPicPr>
        <p:blipFill>
          <a:blip r:embed="rId2"/>
          <a:stretch>
            <a:fillRect/>
          </a:stretch>
        </p:blipFill>
        <p:spPr>
          <a:xfrm>
            <a:off x="1980684" y="2129176"/>
            <a:ext cx="7446611" cy="3918518"/>
          </a:xfrm>
          <a:prstGeom prst="rect">
            <a:avLst/>
          </a:prstGeom>
        </p:spPr>
      </p:pic>
      <p:sp>
        <p:nvSpPr>
          <p:cNvPr id="6" name="CuadroTexto 5">
            <a:extLst>
              <a:ext uri="{FF2B5EF4-FFF2-40B4-BE49-F238E27FC236}">
                <a16:creationId xmlns:a16="http://schemas.microsoft.com/office/drawing/2014/main" xmlns="" id="{B50007DE-7528-4FF0-905C-1837770ACE8B}"/>
              </a:ext>
            </a:extLst>
          </p:cNvPr>
          <p:cNvSpPr txBox="1"/>
          <p:nvPr/>
        </p:nvSpPr>
        <p:spPr>
          <a:xfrm>
            <a:off x="9427293" y="3062702"/>
            <a:ext cx="780847" cy="2308324"/>
          </a:xfrm>
          <a:prstGeom prst="rect">
            <a:avLst/>
          </a:prstGeom>
          <a:noFill/>
        </p:spPr>
        <p:txBody>
          <a:bodyPr wrap="square" rtlCol="0">
            <a:spAutoFit/>
          </a:bodyPr>
          <a:lstStyle/>
          <a:p>
            <a:pPr defTabSz="914171">
              <a:defRPr/>
            </a:pPr>
            <a:r>
              <a:rPr lang="es-MX" b="1" dirty="0">
                <a:solidFill>
                  <a:srgbClr val="C00000"/>
                </a:solidFill>
                <a:latin typeface="Calibri"/>
              </a:rPr>
              <a:t>MX</a:t>
            </a:r>
          </a:p>
          <a:p>
            <a:pPr defTabSz="914171">
              <a:defRPr/>
            </a:pPr>
            <a:endParaRPr lang="es-MX" b="1" dirty="0">
              <a:solidFill>
                <a:srgbClr val="C00000"/>
              </a:solidFill>
              <a:latin typeface="Calibri"/>
            </a:endParaRPr>
          </a:p>
          <a:p>
            <a:pPr defTabSz="914171">
              <a:defRPr/>
            </a:pPr>
            <a:endParaRPr lang="es-MX" b="1" dirty="0">
              <a:solidFill>
                <a:srgbClr val="C00000"/>
              </a:solidFill>
              <a:latin typeface="Calibri"/>
            </a:endParaRPr>
          </a:p>
          <a:p>
            <a:pPr defTabSz="914171">
              <a:defRPr/>
            </a:pPr>
            <a:r>
              <a:rPr lang="es-MX" b="1" dirty="0">
                <a:solidFill>
                  <a:srgbClr val="C00000"/>
                </a:solidFill>
                <a:latin typeface="Calibri"/>
              </a:rPr>
              <a:t>0.6%</a:t>
            </a:r>
          </a:p>
          <a:p>
            <a:pPr defTabSz="914171">
              <a:defRPr/>
            </a:pPr>
            <a:endParaRPr lang="es-MX" b="1" dirty="0">
              <a:solidFill>
                <a:srgbClr val="C00000"/>
              </a:solidFill>
              <a:latin typeface="Calibri"/>
            </a:endParaRPr>
          </a:p>
          <a:p>
            <a:pPr defTabSz="914171">
              <a:defRPr/>
            </a:pPr>
            <a:r>
              <a:rPr lang="es-MX" b="1" dirty="0">
                <a:solidFill>
                  <a:srgbClr val="C00000"/>
                </a:solidFill>
                <a:latin typeface="Calibri"/>
              </a:rPr>
              <a:t>23.2%</a:t>
            </a:r>
          </a:p>
          <a:p>
            <a:pPr defTabSz="914171">
              <a:defRPr/>
            </a:pPr>
            <a:endParaRPr lang="es-MX" b="1" dirty="0">
              <a:solidFill>
                <a:srgbClr val="C00000"/>
              </a:solidFill>
              <a:latin typeface="Calibri"/>
            </a:endParaRPr>
          </a:p>
          <a:p>
            <a:pPr defTabSz="914171">
              <a:defRPr/>
            </a:pPr>
            <a:r>
              <a:rPr lang="es-MX" b="1">
                <a:solidFill>
                  <a:srgbClr val="C00000"/>
                </a:solidFill>
                <a:latin typeface="Calibri"/>
              </a:rPr>
              <a:t>76.2%</a:t>
            </a:r>
            <a:endParaRPr lang="es-MX" b="1" dirty="0">
              <a:solidFill>
                <a:srgbClr val="C00000"/>
              </a:solidFill>
              <a:latin typeface="Calibri"/>
            </a:endParaRPr>
          </a:p>
        </p:txBody>
      </p:sp>
      <p:sp>
        <p:nvSpPr>
          <p:cNvPr id="7"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smtClean="0">
                <a:solidFill>
                  <a:prstClr val="black">
                    <a:tint val="75000"/>
                  </a:prstClr>
                </a:solidFill>
                <a:latin typeface="Calibri"/>
              </a:rPr>
              <a:t>4</a:t>
            </a:r>
            <a:endParaRPr lang="en-US" dirty="0">
              <a:solidFill>
                <a:prstClr val="black">
                  <a:tint val="75000"/>
                </a:prstClr>
              </a:solidFill>
              <a:latin typeface="Calibri"/>
            </a:endParaRPr>
          </a:p>
        </p:txBody>
      </p:sp>
      <p:sp>
        <p:nvSpPr>
          <p:cNvPr id="8" name="Rectángulo 4">
            <a:extLst>
              <a:ext uri="{FF2B5EF4-FFF2-40B4-BE49-F238E27FC236}">
                <a16:creationId xmlns:a16="http://schemas.microsoft.com/office/drawing/2014/main" xmlns="" id="{BAA528D0-DB51-4F8B-8779-04AEE3960A17}"/>
              </a:ext>
            </a:extLst>
          </p:cNvPr>
          <p:cNvSpPr/>
          <p:nvPr/>
        </p:nvSpPr>
        <p:spPr>
          <a:xfrm>
            <a:off x="7480538" y="155982"/>
            <a:ext cx="6094413" cy="469359"/>
          </a:xfrm>
          <a:prstGeom prst="rect">
            <a:avLst/>
          </a:prstGeom>
        </p:spPr>
        <p:txBody>
          <a:bodyPr>
            <a:spAutoFit/>
          </a:bodyPr>
          <a:lstStyle/>
          <a:p>
            <a:pPr defTabSz="457086"/>
            <a:r>
              <a:rPr lang="en-US" sz="1450" b="1" dirty="0">
                <a:solidFill>
                  <a:prstClr val="black">
                    <a:lumMod val="65000"/>
                    <a:lumOff val="35000"/>
                  </a:prstClr>
                </a:solidFill>
                <a:latin typeface="Cambria" charset="0"/>
                <a:cs typeface="Cambria" charset="0"/>
              </a:rPr>
              <a:t>Tobacco Causation of Lung Cancer Biological Aspects</a:t>
            </a:r>
          </a:p>
          <a:p>
            <a:pPr defTabSz="457086"/>
            <a:r>
              <a:rPr lang="en-US" sz="1000" spc="200" dirty="0">
                <a:solidFill>
                  <a:prstClr val="black">
                    <a:lumMod val="65000"/>
                    <a:lumOff val="35000"/>
                  </a:prstClr>
                </a:solidFill>
                <a:latin typeface="Cambria" charset="0"/>
                <a:cs typeface="Cambria" charset="0"/>
              </a:rPr>
              <a:t>May 22, 2019</a:t>
            </a:r>
          </a:p>
        </p:txBody>
      </p:sp>
    </p:spTree>
    <p:extLst>
      <p:ext uri="{BB962C8B-B14F-4D97-AF65-F5344CB8AC3E}">
        <p14:creationId xmlns:p14="http://schemas.microsoft.com/office/powerpoint/2010/main" val="328808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605" y="2087530"/>
            <a:ext cx="9141617" cy="476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stretch>
            <a:fillRect/>
          </a:stretch>
        </p:blipFill>
        <p:spPr>
          <a:xfrm>
            <a:off x="393960" y="390662"/>
            <a:ext cx="5700452" cy="1596960"/>
          </a:xfrm>
          <a:prstGeom prst="rect">
            <a:avLst/>
          </a:prstGeom>
        </p:spPr>
      </p:pic>
      <p:sp>
        <p:nvSpPr>
          <p:cNvPr id="3" name="Rectángulo 2"/>
          <p:cNvSpPr/>
          <p:nvPr/>
        </p:nvSpPr>
        <p:spPr>
          <a:xfrm>
            <a:off x="6325309" y="6197436"/>
            <a:ext cx="4570809" cy="523220"/>
          </a:xfrm>
          <a:prstGeom prst="rect">
            <a:avLst/>
          </a:prstGeom>
        </p:spPr>
        <p:txBody>
          <a:bodyPr>
            <a:spAutoFit/>
          </a:bodyPr>
          <a:lstStyle/>
          <a:p>
            <a:pPr defTabSz="914171">
              <a:defRPr/>
            </a:pPr>
            <a:r>
              <a:rPr lang="en-US" sz="1400" dirty="0" err="1">
                <a:solidFill>
                  <a:prstClr val="black"/>
                </a:solidFill>
                <a:latin typeface="Calibri"/>
              </a:rPr>
              <a:t>Arrieta</a:t>
            </a:r>
            <a:r>
              <a:rPr lang="en-US" sz="1400" dirty="0">
                <a:solidFill>
                  <a:prstClr val="black"/>
                </a:solidFill>
                <a:latin typeface="Calibri"/>
              </a:rPr>
              <a:t> et al. Tobacco Induced Diseases (2014) 12:25 DOI 10.1186/s12971-014-0025-4</a:t>
            </a:r>
            <a:endParaRPr lang="es-MX" sz="1400" dirty="0">
              <a:solidFill>
                <a:prstClr val="black"/>
              </a:solidFill>
              <a:latin typeface="Calibri"/>
            </a:endParaRPr>
          </a:p>
        </p:txBody>
      </p:sp>
      <p:sp>
        <p:nvSpPr>
          <p:cNvPr id="5" name="Rectángulo 4">
            <a:extLst>
              <a:ext uri="{FF2B5EF4-FFF2-40B4-BE49-F238E27FC236}">
                <a16:creationId xmlns:a16="http://schemas.microsoft.com/office/drawing/2014/main" xmlns="" id="{BAA528D0-DB51-4F8B-8779-04AEE3960A17}"/>
              </a:ext>
            </a:extLst>
          </p:cNvPr>
          <p:cNvSpPr/>
          <p:nvPr/>
        </p:nvSpPr>
        <p:spPr>
          <a:xfrm>
            <a:off x="7480538" y="155982"/>
            <a:ext cx="6094413" cy="469359"/>
          </a:xfrm>
          <a:prstGeom prst="rect">
            <a:avLst/>
          </a:prstGeom>
        </p:spPr>
        <p:txBody>
          <a:bodyPr>
            <a:spAutoFit/>
          </a:bodyPr>
          <a:lstStyle/>
          <a:p>
            <a:pPr defTabSz="457086"/>
            <a:r>
              <a:rPr lang="en-US" sz="1450" b="1" dirty="0">
                <a:solidFill>
                  <a:prstClr val="black">
                    <a:lumMod val="65000"/>
                    <a:lumOff val="35000"/>
                  </a:prstClr>
                </a:solidFill>
                <a:latin typeface="Cambria" charset="0"/>
                <a:cs typeface="Cambria" charset="0"/>
              </a:rPr>
              <a:t>Tobacco Causation of Lung Cancer Biological Aspects</a:t>
            </a:r>
          </a:p>
          <a:p>
            <a:pPr defTabSz="457086"/>
            <a:r>
              <a:rPr lang="en-US" sz="1000" spc="200" dirty="0">
                <a:solidFill>
                  <a:prstClr val="black">
                    <a:lumMod val="65000"/>
                    <a:lumOff val="35000"/>
                  </a:prstClr>
                </a:solidFill>
                <a:latin typeface="Cambria" charset="0"/>
                <a:cs typeface="Cambria" charset="0"/>
              </a:rPr>
              <a:t>May 22, 2019</a:t>
            </a:r>
          </a:p>
        </p:txBody>
      </p:sp>
      <p:sp>
        <p:nvSpPr>
          <p:cNvPr id="7"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a:solidFill>
                  <a:prstClr val="black">
                    <a:tint val="75000"/>
                  </a:prstClr>
                </a:solidFill>
                <a:latin typeface="Calibri"/>
              </a:rPr>
              <a:t>5</a:t>
            </a:r>
          </a:p>
        </p:txBody>
      </p:sp>
    </p:spTree>
    <p:extLst>
      <p:ext uri="{BB962C8B-B14F-4D97-AF65-F5344CB8AC3E}">
        <p14:creationId xmlns:p14="http://schemas.microsoft.com/office/powerpoint/2010/main" val="1917785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A6EFD1-BB18-4E4F-BF1B-4D0ADD288828}"/>
              </a:ext>
            </a:extLst>
          </p:cNvPr>
          <p:cNvSpPr>
            <a:spLocks noGrp="1"/>
          </p:cNvSpPr>
          <p:nvPr>
            <p:ph type="title"/>
          </p:nvPr>
        </p:nvSpPr>
        <p:spPr>
          <a:xfrm>
            <a:off x="783061" y="554809"/>
            <a:ext cx="10969943" cy="1142702"/>
          </a:xfrm>
        </p:spPr>
        <p:txBody>
          <a:bodyPr>
            <a:normAutofit fontScale="90000"/>
          </a:bodyPr>
          <a:lstStyle/>
          <a:p>
            <a:r>
              <a:rPr lang="es-MX" dirty="0" smtClean="0">
                <a:solidFill>
                  <a:srgbClr val="0070C0"/>
                </a:solidFill>
              </a:rPr>
              <a:t>Costos directos relacionados a C</a:t>
            </a:r>
            <a:r>
              <a:rPr lang="es-ES" dirty="0" err="1" smtClean="0">
                <a:solidFill>
                  <a:srgbClr val="0070C0"/>
                </a:solidFill>
              </a:rPr>
              <a:t>áncer</a:t>
            </a:r>
            <a:r>
              <a:rPr lang="es-ES" dirty="0" smtClean="0">
                <a:solidFill>
                  <a:srgbClr val="0070C0"/>
                </a:solidFill>
              </a:rPr>
              <a:t> de </a:t>
            </a:r>
            <a:r>
              <a:rPr lang="es-MX" dirty="0" smtClean="0">
                <a:solidFill>
                  <a:srgbClr val="0070C0"/>
                </a:solidFill>
              </a:rPr>
              <a:t>Pulm</a:t>
            </a:r>
            <a:r>
              <a:rPr lang="es-ES" dirty="0" smtClean="0">
                <a:solidFill>
                  <a:srgbClr val="0070C0"/>
                </a:solidFill>
              </a:rPr>
              <a:t>ón</a:t>
            </a:r>
            <a:endParaRPr lang="es-MX" dirty="0">
              <a:solidFill>
                <a:srgbClr val="0070C0"/>
              </a:solidFill>
            </a:endParaRPr>
          </a:p>
        </p:txBody>
      </p:sp>
      <p:pic>
        <p:nvPicPr>
          <p:cNvPr id="5" name="Marcador de contenido 4">
            <a:extLst>
              <a:ext uri="{FF2B5EF4-FFF2-40B4-BE49-F238E27FC236}">
                <a16:creationId xmlns:a16="http://schemas.microsoft.com/office/drawing/2014/main" xmlns="" id="{200CCFF7-9BBC-419E-9691-36F78B467A8F}"/>
              </a:ext>
            </a:extLst>
          </p:cNvPr>
          <p:cNvPicPr>
            <a:picLocks noGrp="1" noChangeAspect="1"/>
          </p:cNvPicPr>
          <p:nvPr>
            <p:ph idx="1"/>
          </p:nvPr>
        </p:nvPicPr>
        <p:blipFill>
          <a:blip r:embed="rId2"/>
          <a:stretch>
            <a:fillRect/>
          </a:stretch>
        </p:blipFill>
        <p:spPr>
          <a:xfrm>
            <a:off x="2237580" y="1417143"/>
            <a:ext cx="7713663" cy="5219579"/>
          </a:xfrm>
          <a:prstGeom prst="rect">
            <a:avLst/>
          </a:prstGeom>
        </p:spPr>
      </p:pic>
      <p:sp>
        <p:nvSpPr>
          <p:cNvPr id="4" name="Marcador de número de diapositiva 3">
            <a:extLst>
              <a:ext uri="{FF2B5EF4-FFF2-40B4-BE49-F238E27FC236}">
                <a16:creationId xmlns:a16="http://schemas.microsoft.com/office/drawing/2014/main" xmlns="" id="{ED9FA038-CD07-480B-9F12-C623C23045BA}"/>
              </a:ext>
            </a:extLst>
          </p:cNvPr>
          <p:cNvSpPr>
            <a:spLocks noGrp="1"/>
          </p:cNvSpPr>
          <p:nvPr>
            <p:ph type="sldNum" sz="quarter" idx="12"/>
          </p:nvPr>
        </p:nvSpPr>
        <p:spPr>
          <a:xfrm>
            <a:off x="9047841" y="6271597"/>
            <a:ext cx="2844059" cy="365125"/>
          </a:xfrm>
        </p:spPr>
        <p:txBody>
          <a:bodyPr/>
          <a:lstStyle/>
          <a:p>
            <a:pPr defTabSz="914171">
              <a:defRPr/>
            </a:pPr>
            <a:r>
              <a:rPr lang="en-US">
                <a:solidFill>
                  <a:prstClr val="black">
                    <a:tint val="75000"/>
                  </a:prstClr>
                </a:solidFill>
                <a:latin typeface="Calibri"/>
              </a:rPr>
              <a:t>6</a:t>
            </a:r>
            <a:endParaRPr lang="en-US">
              <a:solidFill>
                <a:prstClr val="black">
                  <a:tint val="75000"/>
                </a:prstClr>
              </a:solidFill>
              <a:latin typeface="Calibri"/>
            </a:endParaRPr>
          </a:p>
        </p:txBody>
      </p:sp>
      <p:sp>
        <p:nvSpPr>
          <p:cNvPr id="6" name="Rectángulo 4">
            <a:extLst>
              <a:ext uri="{FF2B5EF4-FFF2-40B4-BE49-F238E27FC236}">
                <a16:creationId xmlns:a16="http://schemas.microsoft.com/office/drawing/2014/main" xmlns="" id="{BAA528D0-DB51-4F8B-8779-04AEE3960A17}"/>
              </a:ext>
            </a:extLst>
          </p:cNvPr>
          <p:cNvSpPr/>
          <p:nvPr/>
        </p:nvSpPr>
        <p:spPr>
          <a:xfrm>
            <a:off x="7480538" y="155982"/>
            <a:ext cx="6094413" cy="469359"/>
          </a:xfrm>
          <a:prstGeom prst="rect">
            <a:avLst/>
          </a:prstGeom>
        </p:spPr>
        <p:txBody>
          <a:bodyPr>
            <a:spAutoFit/>
          </a:bodyPr>
          <a:lstStyle/>
          <a:p>
            <a:pPr defTabSz="457086"/>
            <a:r>
              <a:rPr lang="en-US" sz="1450" b="1" dirty="0">
                <a:solidFill>
                  <a:prstClr val="black">
                    <a:lumMod val="65000"/>
                    <a:lumOff val="35000"/>
                  </a:prstClr>
                </a:solidFill>
                <a:latin typeface="Cambria" charset="0"/>
                <a:cs typeface="Cambria" charset="0"/>
              </a:rPr>
              <a:t>Tobacco Causation of Lung Cancer Biological Aspects</a:t>
            </a:r>
          </a:p>
          <a:p>
            <a:pPr defTabSz="457086"/>
            <a:r>
              <a:rPr lang="en-US" sz="1000" spc="200" dirty="0">
                <a:solidFill>
                  <a:prstClr val="black">
                    <a:lumMod val="65000"/>
                    <a:lumOff val="35000"/>
                  </a:prstClr>
                </a:solidFill>
                <a:latin typeface="Cambria" charset="0"/>
                <a:cs typeface="Cambria" charset="0"/>
              </a:rPr>
              <a:t>May 22, 2019</a:t>
            </a:r>
          </a:p>
        </p:txBody>
      </p:sp>
    </p:spTree>
    <p:extLst>
      <p:ext uri="{BB962C8B-B14F-4D97-AF65-F5344CB8AC3E}">
        <p14:creationId xmlns:p14="http://schemas.microsoft.com/office/powerpoint/2010/main" val="1693976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xmlns="" id="{CA0A970B-2873-4706-B3EF-5E986D995DA9}"/>
              </a:ext>
            </a:extLst>
          </p:cNvPr>
          <p:cNvPicPr>
            <a:picLocks noGrp="1" noChangeAspect="1"/>
          </p:cNvPicPr>
          <p:nvPr>
            <p:ph idx="1"/>
          </p:nvPr>
        </p:nvPicPr>
        <p:blipFill>
          <a:blip r:embed="rId2"/>
          <a:stretch>
            <a:fillRect/>
          </a:stretch>
        </p:blipFill>
        <p:spPr>
          <a:xfrm>
            <a:off x="1929898" y="1375642"/>
            <a:ext cx="8227456" cy="5302581"/>
          </a:xfrm>
          <a:prstGeom prst="rect">
            <a:avLst/>
          </a:prstGeom>
        </p:spPr>
      </p:pic>
      <p:sp>
        <p:nvSpPr>
          <p:cNvPr id="4" name="Marcador de número de diapositiva 3">
            <a:extLst>
              <a:ext uri="{FF2B5EF4-FFF2-40B4-BE49-F238E27FC236}">
                <a16:creationId xmlns:a16="http://schemas.microsoft.com/office/drawing/2014/main" xmlns="" id="{2D7E9671-0249-4F36-8CDD-772D86F4DDB8}"/>
              </a:ext>
            </a:extLst>
          </p:cNvPr>
          <p:cNvSpPr>
            <a:spLocks noGrp="1"/>
          </p:cNvSpPr>
          <p:nvPr>
            <p:ph type="sldNum" sz="quarter" idx="12"/>
          </p:nvPr>
        </p:nvSpPr>
        <p:spPr>
          <a:xfrm>
            <a:off x="9036266" y="6313098"/>
            <a:ext cx="2844059" cy="365125"/>
          </a:xfrm>
        </p:spPr>
        <p:txBody>
          <a:bodyPr/>
          <a:lstStyle/>
          <a:p>
            <a:pPr defTabSz="914171">
              <a:defRPr/>
            </a:pPr>
            <a:r>
              <a:rPr lang="en-US" dirty="0">
                <a:solidFill>
                  <a:prstClr val="black">
                    <a:tint val="75000"/>
                  </a:prstClr>
                </a:solidFill>
                <a:latin typeface="Calibri"/>
              </a:rPr>
              <a:t>7</a:t>
            </a:r>
            <a:endParaRPr lang="en-US" dirty="0">
              <a:solidFill>
                <a:prstClr val="black">
                  <a:tint val="75000"/>
                </a:prstClr>
              </a:solidFill>
              <a:latin typeface="Calibri"/>
            </a:endParaRPr>
          </a:p>
        </p:txBody>
      </p:sp>
      <p:sp>
        <p:nvSpPr>
          <p:cNvPr id="7" name="Título 1">
            <a:extLst>
              <a:ext uri="{FF2B5EF4-FFF2-40B4-BE49-F238E27FC236}">
                <a16:creationId xmlns:a16="http://schemas.microsoft.com/office/drawing/2014/main" xmlns="" id="{8BA6EFD1-BB18-4E4F-BF1B-4D0ADD288828}"/>
              </a:ext>
            </a:extLst>
          </p:cNvPr>
          <p:cNvSpPr txBox="1">
            <a:spLocks/>
          </p:cNvSpPr>
          <p:nvPr/>
        </p:nvSpPr>
        <p:spPr>
          <a:xfrm>
            <a:off x="783061" y="554809"/>
            <a:ext cx="10969943" cy="114270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0070C0"/>
                </a:solidFill>
              </a:rPr>
              <a:t>Costos indirectos relacionados a C</a:t>
            </a:r>
            <a:r>
              <a:rPr lang="es-ES" dirty="0" err="1" smtClean="0">
                <a:solidFill>
                  <a:srgbClr val="0070C0"/>
                </a:solidFill>
              </a:rPr>
              <a:t>áncer</a:t>
            </a:r>
            <a:r>
              <a:rPr lang="es-ES" dirty="0" smtClean="0">
                <a:solidFill>
                  <a:srgbClr val="0070C0"/>
                </a:solidFill>
              </a:rPr>
              <a:t> de </a:t>
            </a:r>
            <a:r>
              <a:rPr lang="es-MX" dirty="0" smtClean="0">
                <a:solidFill>
                  <a:srgbClr val="0070C0"/>
                </a:solidFill>
              </a:rPr>
              <a:t>Pulm</a:t>
            </a:r>
            <a:r>
              <a:rPr lang="es-ES" dirty="0" smtClean="0">
                <a:solidFill>
                  <a:srgbClr val="0070C0"/>
                </a:solidFill>
              </a:rPr>
              <a:t>ón</a:t>
            </a:r>
            <a:endParaRPr lang="es-MX" dirty="0">
              <a:solidFill>
                <a:srgbClr val="0070C0"/>
              </a:solidFill>
            </a:endParaRPr>
          </a:p>
        </p:txBody>
      </p:sp>
      <p:sp>
        <p:nvSpPr>
          <p:cNvPr id="9" name="Rectángulo 4">
            <a:extLst>
              <a:ext uri="{FF2B5EF4-FFF2-40B4-BE49-F238E27FC236}">
                <a16:creationId xmlns:a16="http://schemas.microsoft.com/office/drawing/2014/main" xmlns="" id="{BAA528D0-DB51-4F8B-8779-04AEE3960A17}"/>
              </a:ext>
            </a:extLst>
          </p:cNvPr>
          <p:cNvSpPr/>
          <p:nvPr/>
        </p:nvSpPr>
        <p:spPr>
          <a:xfrm>
            <a:off x="7480538" y="155982"/>
            <a:ext cx="6094413" cy="469359"/>
          </a:xfrm>
          <a:prstGeom prst="rect">
            <a:avLst/>
          </a:prstGeom>
        </p:spPr>
        <p:txBody>
          <a:bodyPr>
            <a:spAutoFit/>
          </a:bodyPr>
          <a:lstStyle/>
          <a:p>
            <a:pPr defTabSz="457086"/>
            <a:r>
              <a:rPr lang="en-US" sz="1450" b="1" dirty="0">
                <a:solidFill>
                  <a:prstClr val="black">
                    <a:lumMod val="65000"/>
                    <a:lumOff val="35000"/>
                  </a:prstClr>
                </a:solidFill>
                <a:latin typeface="Cambria" charset="0"/>
                <a:cs typeface="Cambria" charset="0"/>
              </a:rPr>
              <a:t>Tobacco Causation of Lung Cancer Biological Aspects</a:t>
            </a:r>
          </a:p>
          <a:p>
            <a:pPr defTabSz="457086"/>
            <a:r>
              <a:rPr lang="en-US" sz="1000" spc="200" dirty="0">
                <a:solidFill>
                  <a:prstClr val="black">
                    <a:lumMod val="65000"/>
                    <a:lumOff val="35000"/>
                  </a:prstClr>
                </a:solidFill>
                <a:latin typeface="Cambria" charset="0"/>
                <a:cs typeface="Cambria" charset="0"/>
              </a:rPr>
              <a:t>May 22, 2019</a:t>
            </a:r>
          </a:p>
        </p:txBody>
      </p:sp>
    </p:spTree>
    <p:extLst>
      <p:ext uri="{BB962C8B-B14F-4D97-AF65-F5344CB8AC3E}">
        <p14:creationId xmlns:p14="http://schemas.microsoft.com/office/powerpoint/2010/main" val="3315590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1636740" y="523860"/>
            <a:ext cx="8458200" cy="762000"/>
          </a:xfrm>
        </p:spPr>
        <p:txBody>
          <a:bodyPr>
            <a:normAutofit fontScale="90000"/>
          </a:bodyPr>
          <a:lstStyle/>
          <a:p>
            <a:pPr algn="ctr"/>
            <a:r>
              <a:rPr lang="en-US" sz="4500" b="1" dirty="0" err="1">
                <a:solidFill>
                  <a:srgbClr val="0070C0"/>
                </a:solidFill>
                <a:latin typeface="Arial" pitchFamily="34" charset="0"/>
              </a:rPr>
              <a:t>Uso</a:t>
            </a:r>
            <a:r>
              <a:rPr lang="en-US" sz="4500" b="1" dirty="0">
                <a:solidFill>
                  <a:srgbClr val="0070C0"/>
                </a:solidFill>
                <a:latin typeface="Arial" pitchFamily="34" charset="0"/>
              </a:rPr>
              <a:t> de </a:t>
            </a:r>
            <a:r>
              <a:rPr lang="en-US" sz="4500" b="1" dirty="0" err="1">
                <a:solidFill>
                  <a:srgbClr val="0070C0"/>
                </a:solidFill>
                <a:latin typeface="Arial" pitchFamily="34" charset="0"/>
              </a:rPr>
              <a:t>tabaco</a:t>
            </a:r>
            <a:r>
              <a:rPr lang="en-US" sz="4500" b="1" dirty="0">
                <a:solidFill>
                  <a:srgbClr val="0070C0"/>
                </a:solidFill>
                <a:latin typeface="Arial" pitchFamily="34" charset="0"/>
              </a:rPr>
              <a:t> en los EUA de 1950-2005</a:t>
            </a:r>
          </a:p>
        </p:txBody>
      </p:sp>
      <p:graphicFrame>
        <p:nvGraphicFramePr>
          <p:cNvPr id="8" name="Object 2"/>
          <p:cNvGraphicFramePr>
            <a:graphicFrameLocks noGrp="1" noChangeAspect="1"/>
          </p:cNvGraphicFramePr>
          <p:nvPr>
            <p:ph idx="1"/>
            <p:extLst>
              <p:ext uri="{D42A27DB-BD31-4B8C-83A1-F6EECF244321}">
                <p14:modId xmlns:p14="http://schemas.microsoft.com/office/powerpoint/2010/main" val="585646517"/>
              </p:ext>
            </p:extLst>
          </p:nvPr>
        </p:nvGraphicFramePr>
        <p:xfrm>
          <a:off x="2236760" y="1428737"/>
          <a:ext cx="7696200" cy="4843463"/>
        </p:xfrm>
        <a:graphic>
          <a:graphicData uri="http://schemas.openxmlformats.org/drawingml/2006/chart">
            <c:chart xmlns:c="http://schemas.openxmlformats.org/drawingml/2006/chart" xmlns:r="http://schemas.openxmlformats.org/officeDocument/2006/relationships" r:id="rId3"/>
          </a:graphicData>
        </a:graphic>
      </p:graphicFrame>
      <p:sp>
        <p:nvSpPr>
          <p:cNvPr id="418820" name="Text Box 4"/>
          <p:cNvSpPr txBox="1">
            <a:spLocks noChangeArrowheads="1"/>
          </p:cNvSpPr>
          <p:nvPr/>
        </p:nvSpPr>
        <p:spPr bwMode="auto">
          <a:xfrm>
            <a:off x="821803" y="6186423"/>
            <a:ext cx="10498238" cy="461665"/>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lang="en-US" sz="1200" b="1" dirty="0">
                <a:solidFill>
                  <a:prstClr val="black"/>
                </a:solidFill>
                <a:latin typeface="Arial" pitchFamily="34" charset="0"/>
                <a:cs typeface="Arial" pitchFamily="34" charset="0"/>
              </a:rPr>
              <a:t>Source: Death rates: US Mortality Data, 1960-2005, US Mortality Volumes, 1930-1959, National Center for Health Statistics, Centers for Disease Control and Prevention, 2006. Cigarette consumption: US Department of Agriculture, 1900-2007.</a:t>
            </a:r>
          </a:p>
        </p:txBody>
      </p:sp>
      <p:sp>
        <p:nvSpPr>
          <p:cNvPr id="418821" name="Text Box 5"/>
          <p:cNvSpPr txBox="1">
            <a:spLocks noChangeArrowheads="1"/>
          </p:cNvSpPr>
          <p:nvPr/>
        </p:nvSpPr>
        <p:spPr bwMode="auto">
          <a:xfrm>
            <a:off x="3951272" y="1857365"/>
            <a:ext cx="2057400" cy="461665"/>
          </a:xfrm>
          <a:prstGeom prst="rect">
            <a:avLst/>
          </a:prstGeom>
          <a:noFill/>
          <a:ln w="9525">
            <a:noFill/>
            <a:miter lim="800000"/>
            <a:headEnd/>
            <a:tailEnd/>
          </a:ln>
          <a:effectLst/>
        </p:spPr>
        <p:txBody>
          <a:bodyPr>
            <a:spAutoFit/>
          </a:bodyPr>
          <a:lstStyle/>
          <a:p>
            <a:pPr algn="r" defTabSz="914400" fontAlgn="base">
              <a:spcBef>
                <a:spcPct val="50000"/>
              </a:spcBef>
              <a:spcAft>
                <a:spcPct val="0"/>
              </a:spcAft>
            </a:pPr>
            <a:r>
              <a:rPr lang="en-US" sz="1200" b="1" dirty="0" err="1">
                <a:solidFill>
                  <a:prstClr val="black"/>
                </a:solidFill>
                <a:latin typeface="Arial" pitchFamily="34" charset="0"/>
                <a:cs typeface="Arial" pitchFamily="34" charset="0"/>
              </a:rPr>
              <a:t>Consumo</a:t>
            </a:r>
            <a:r>
              <a:rPr lang="en-US" sz="1200" b="1" dirty="0">
                <a:solidFill>
                  <a:prstClr val="black"/>
                </a:solidFill>
                <a:latin typeface="Arial" pitchFamily="34" charset="0"/>
                <a:cs typeface="Arial" pitchFamily="34" charset="0"/>
              </a:rPr>
              <a:t> </a:t>
            </a:r>
            <a:r>
              <a:rPr lang="en-US" sz="1200" b="1" i="1" dirty="0" err="1">
                <a:solidFill>
                  <a:prstClr val="black"/>
                </a:solidFill>
                <a:latin typeface="Arial" pitchFamily="34" charset="0"/>
                <a:cs typeface="Arial" pitchFamily="34" charset="0"/>
              </a:rPr>
              <a:t>percapita</a:t>
            </a:r>
            <a:r>
              <a:rPr lang="en-US" sz="1200" b="1" dirty="0">
                <a:solidFill>
                  <a:prstClr val="black"/>
                </a:solidFill>
                <a:latin typeface="Arial" pitchFamily="34" charset="0"/>
                <a:cs typeface="Arial" pitchFamily="34" charset="0"/>
              </a:rPr>
              <a:t> de </a:t>
            </a:r>
            <a:r>
              <a:rPr lang="en-US" sz="1200" b="1" dirty="0" err="1">
                <a:solidFill>
                  <a:prstClr val="black"/>
                </a:solidFill>
                <a:latin typeface="Arial" pitchFamily="34" charset="0"/>
                <a:cs typeface="Arial" pitchFamily="34" charset="0"/>
              </a:rPr>
              <a:t>cigarrillos</a:t>
            </a:r>
            <a:endParaRPr lang="en-US" sz="1200" b="1" dirty="0">
              <a:solidFill>
                <a:prstClr val="black"/>
              </a:solidFill>
              <a:latin typeface="Arial" pitchFamily="34" charset="0"/>
              <a:cs typeface="Arial" pitchFamily="34" charset="0"/>
            </a:endParaRPr>
          </a:p>
        </p:txBody>
      </p:sp>
      <p:sp>
        <p:nvSpPr>
          <p:cNvPr id="418822" name="Text Box 6"/>
          <p:cNvSpPr txBox="1">
            <a:spLocks noChangeArrowheads="1"/>
          </p:cNvSpPr>
          <p:nvPr/>
        </p:nvSpPr>
        <p:spPr bwMode="auto">
          <a:xfrm>
            <a:off x="6451602" y="1428737"/>
            <a:ext cx="1871682" cy="461665"/>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lang="en-US" sz="1200" b="1" dirty="0" err="1">
                <a:solidFill>
                  <a:prstClr val="black"/>
                </a:solidFill>
                <a:latin typeface="Arial" pitchFamily="34" charset="0"/>
                <a:cs typeface="Arial" pitchFamily="34" charset="0"/>
              </a:rPr>
              <a:t>Muertes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por</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Cáncer</a:t>
            </a:r>
            <a:r>
              <a:rPr lang="en-US" sz="1200" b="1" dirty="0">
                <a:solidFill>
                  <a:prstClr val="black"/>
                </a:solidFill>
                <a:latin typeface="Arial" pitchFamily="34" charset="0"/>
                <a:cs typeface="Arial" pitchFamily="34" charset="0"/>
              </a:rPr>
              <a:t> de </a:t>
            </a:r>
            <a:r>
              <a:rPr lang="en-US" sz="1200" b="1" dirty="0" err="1">
                <a:solidFill>
                  <a:prstClr val="black"/>
                </a:solidFill>
                <a:latin typeface="Arial" pitchFamily="34" charset="0"/>
                <a:cs typeface="Arial" pitchFamily="34" charset="0"/>
              </a:rPr>
              <a:t>Pulmón</a:t>
            </a:r>
            <a:r>
              <a:rPr lang="en-US" sz="1200" b="1" dirty="0">
                <a:solidFill>
                  <a:prstClr val="black"/>
                </a:solidFill>
                <a:latin typeface="Arial" pitchFamily="34" charset="0"/>
                <a:cs typeface="Arial" pitchFamily="34" charset="0"/>
              </a:rPr>
              <a:t> en hombres</a:t>
            </a:r>
          </a:p>
        </p:txBody>
      </p:sp>
      <p:sp>
        <p:nvSpPr>
          <p:cNvPr id="418823" name="Text Box 7"/>
          <p:cNvSpPr txBox="1">
            <a:spLocks noChangeArrowheads="1"/>
          </p:cNvSpPr>
          <p:nvPr/>
        </p:nvSpPr>
        <p:spPr bwMode="auto">
          <a:xfrm>
            <a:off x="6094412" y="3786191"/>
            <a:ext cx="1676400" cy="461665"/>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sz="1200" b="1" dirty="0" err="1">
                <a:solidFill>
                  <a:prstClr val="black"/>
                </a:solidFill>
                <a:latin typeface="Arial" pitchFamily="34" charset="0"/>
                <a:cs typeface="Arial" pitchFamily="34" charset="0"/>
              </a:rPr>
              <a:t>Muertes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por</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cáncer</a:t>
            </a:r>
            <a:r>
              <a:rPr lang="en-US" sz="1200" b="1" dirty="0">
                <a:solidFill>
                  <a:prstClr val="black"/>
                </a:solidFill>
                <a:latin typeface="Arial" pitchFamily="34" charset="0"/>
                <a:cs typeface="Arial" pitchFamily="34" charset="0"/>
              </a:rPr>
              <a:t> de </a:t>
            </a:r>
            <a:r>
              <a:rPr lang="en-US" sz="1200" b="1" dirty="0" err="1">
                <a:solidFill>
                  <a:prstClr val="black"/>
                </a:solidFill>
                <a:latin typeface="Arial" pitchFamily="34" charset="0"/>
                <a:cs typeface="Arial" pitchFamily="34" charset="0"/>
              </a:rPr>
              <a:t>pulmón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mujeres</a:t>
            </a:r>
            <a:endParaRPr lang="en-US" sz="1200" b="1" dirty="0">
              <a:solidFill>
                <a:prstClr val="black"/>
              </a:solidFill>
              <a:latin typeface="Arial" pitchFamily="34" charset="0"/>
              <a:cs typeface="Arial" pitchFamily="34" charset="0"/>
            </a:endParaRPr>
          </a:p>
        </p:txBody>
      </p:sp>
      <p:sp>
        <p:nvSpPr>
          <p:cNvPr id="10" name="Marcador de número de diapositiva 2">
            <a:extLst>
              <a:ext uri="{FF2B5EF4-FFF2-40B4-BE49-F238E27FC236}">
                <a16:creationId xmlns:a16="http://schemas.microsoft.com/office/drawing/2014/main" xmlns="" id="{78A1799D-2331-4666-9BD7-31B3CCBA8A21}"/>
              </a:ext>
            </a:extLst>
          </p:cNvPr>
          <p:cNvSpPr txBox="1">
            <a:spLocks/>
          </p:cNvSpPr>
          <p:nvPr/>
        </p:nvSpPr>
        <p:spPr>
          <a:xfrm>
            <a:off x="9001543" y="6304552"/>
            <a:ext cx="284405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171">
              <a:defRPr/>
            </a:pPr>
            <a:r>
              <a:rPr lang="en-US" dirty="0" smtClean="0">
                <a:solidFill>
                  <a:prstClr val="black">
                    <a:tint val="75000"/>
                  </a:prstClr>
                </a:solidFill>
                <a:latin typeface="Calibri"/>
              </a:rPr>
              <a:t>8</a:t>
            </a:r>
            <a:endParaRPr lang="en-US" dirty="0">
              <a:solidFill>
                <a:prstClr val="black">
                  <a:tint val="75000"/>
                </a:prstClr>
              </a:solidFill>
              <a:latin typeface="Calibri"/>
            </a:endParaRPr>
          </a:p>
        </p:txBody>
      </p:sp>
    </p:spTree>
    <p:extLst>
      <p:ext uri="{BB962C8B-B14F-4D97-AF65-F5344CB8AC3E}">
        <p14:creationId xmlns:p14="http://schemas.microsoft.com/office/powerpoint/2010/main" val="381380584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17232</TotalTime>
  <Words>1551</Words>
  <Application>Microsoft Macintosh PowerPoint</Application>
  <PresentationFormat>Custom</PresentationFormat>
  <Paragraphs>268</Paragraphs>
  <Slides>23</Slides>
  <Notes>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23</vt:i4>
      </vt:variant>
    </vt:vector>
  </HeadingPairs>
  <TitlesOfParts>
    <vt:vector size="41" baseType="lpstr">
      <vt:lpstr>Calibri</vt:lpstr>
      <vt:lpstr>Calibri Light</vt:lpstr>
      <vt:lpstr>Cambria</vt:lpstr>
      <vt:lpstr>Helvetica</vt:lpstr>
      <vt:lpstr>Imago</vt:lpstr>
      <vt:lpstr>MS PGothic</vt:lpstr>
      <vt:lpstr>ＭＳ Ｐゴシック</vt:lpstr>
      <vt:lpstr>Source Sans Pro</vt:lpstr>
      <vt:lpstr>Symbol</vt:lpstr>
      <vt:lpstr>Times New Roman</vt:lpstr>
      <vt:lpstr>Trebuchet MS</vt:lpstr>
      <vt:lpstr>Wingdings</vt:lpstr>
      <vt:lpstr>Arial</vt:lpstr>
      <vt:lpstr>Office Theme</vt:lpstr>
      <vt:lpstr>4_Custom Design</vt:lpstr>
      <vt:lpstr>Custom Design</vt:lpstr>
      <vt:lpstr>1_Office Theme</vt:lpstr>
      <vt:lpstr>Tema de Office</vt:lpstr>
      <vt:lpstr>PowerPoint Presentation</vt:lpstr>
      <vt:lpstr>¿Porqué se necesita un tamizaje para Cáncer de Pulmón (CaP)?</vt:lpstr>
      <vt:lpstr>…Sin embargo, la mayoría de los pacientes con presentan enfermedad avanzada al momento de diagnóstico.</vt:lpstr>
      <vt:lpstr>Lo que provoca un baja taza de superivencia a 5 años</vt:lpstr>
      <vt:lpstr>Estadio de pacientes durante el diagnóstico de CaP.</vt:lpstr>
      <vt:lpstr>PowerPoint Presentation</vt:lpstr>
      <vt:lpstr>Costos directos relacionados a Cáncer de Pulmón</vt:lpstr>
      <vt:lpstr>PowerPoint Presentation</vt:lpstr>
      <vt:lpstr>Uso de tabaco en los EUA de 1950-2005</vt:lpstr>
      <vt:lpstr>Métodos de tamizaje</vt:lpstr>
      <vt:lpstr>Meta del tamizaje</vt:lpstr>
      <vt:lpstr> Proyecto “National Lung Screening Trial” realizado en EUA</vt:lpstr>
      <vt:lpstr>Proyecto “National Lung Screening Trial” realizado en EUA</vt:lpstr>
      <vt:lpstr>PowerPoint Presentation</vt:lpstr>
      <vt:lpstr>PowerPoint Presentation</vt:lpstr>
      <vt:lpstr>PowerPoint Presentation</vt:lpstr>
      <vt:lpstr>PowerPoint Presentation</vt:lpstr>
      <vt:lpstr>PowerPoint Presentation</vt:lpstr>
      <vt:lpstr>¿Prediciendo la invasividad?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Manuel Hernández Martínez</dc:creator>
  <cp:lastModifiedBy>Marco Polo</cp:lastModifiedBy>
  <cp:revision>508</cp:revision>
  <cp:lastPrinted>2017-01-10T19:33:18Z</cp:lastPrinted>
  <dcterms:created xsi:type="dcterms:W3CDTF">2016-01-13T21:06:46Z</dcterms:created>
  <dcterms:modified xsi:type="dcterms:W3CDTF">2019-07-17T21:42:50Z</dcterms:modified>
</cp:coreProperties>
</file>