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3" r:id="rId4"/>
    <p:sldId id="258" r:id="rId5"/>
    <p:sldId id="259" r:id="rId6"/>
    <p:sldId id="267" r:id="rId7"/>
    <p:sldId id="260" r:id="rId8"/>
    <p:sldId id="262" r:id="rId9"/>
    <p:sldId id="271" r:id="rId10"/>
    <p:sldId id="270" r:id="rId11"/>
    <p:sldId id="272" r:id="rId12"/>
    <p:sldId id="269" r:id="rId13"/>
    <p:sldId id="268" r:id="rId14"/>
    <p:sldId id="265" r:id="rId15"/>
    <p:sldId id="264"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15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A591D22-5ECA-4C24-B33D-267AC58BEFF7}" type="datetimeFigureOut">
              <a:rPr lang="es-MX" smtClean="0"/>
              <a:t>18/09/2019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53A60A7-A4A7-4298-9077-03A704CD48A1}" type="slidenum">
              <a:rPr lang="es-MX" smtClean="0"/>
              <a:t>‹Nº›</a:t>
            </a:fld>
            <a:endParaRPr lang="es-MX"/>
          </a:p>
        </p:txBody>
      </p:sp>
    </p:spTree>
    <p:extLst>
      <p:ext uri="{BB962C8B-B14F-4D97-AF65-F5344CB8AC3E}">
        <p14:creationId xmlns:p14="http://schemas.microsoft.com/office/powerpoint/2010/main" val="266148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A591D22-5ECA-4C24-B33D-267AC58BEFF7}" type="datetimeFigureOut">
              <a:rPr lang="es-MX" smtClean="0"/>
              <a:t>18/09/2019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53A60A7-A4A7-4298-9077-03A704CD48A1}" type="slidenum">
              <a:rPr lang="es-MX" smtClean="0"/>
              <a:t>‹Nº›</a:t>
            </a:fld>
            <a:endParaRPr lang="es-MX"/>
          </a:p>
        </p:txBody>
      </p:sp>
    </p:spTree>
    <p:extLst>
      <p:ext uri="{BB962C8B-B14F-4D97-AF65-F5344CB8AC3E}">
        <p14:creationId xmlns:p14="http://schemas.microsoft.com/office/powerpoint/2010/main" val="1535763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A591D22-5ECA-4C24-B33D-267AC58BEFF7}" type="datetimeFigureOut">
              <a:rPr lang="es-MX" smtClean="0"/>
              <a:t>18/09/2019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53A60A7-A4A7-4298-9077-03A704CD48A1}" type="slidenum">
              <a:rPr lang="es-MX" smtClean="0"/>
              <a:t>‹Nº›</a:t>
            </a:fld>
            <a:endParaRPr lang="es-MX"/>
          </a:p>
        </p:txBody>
      </p:sp>
    </p:spTree>
    <p:extLst>
      <p:ext uri="{BB962C8B-B14F-4D97-AF65-F5344CB8AC3E}">
        <p14:creationId xmlns:p14="http://schemas.microsoft.com/office/powerpoint/2010/main" val="1684301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A591D22-5ECA-4C24-B33D-267AC58BEFF7}" type="datetimeFigureOut">
              <a:rPr lang="es-MX" smtClean="0"/>
              <a:t>18/09/2019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53A60A7-A4A7-4298-9077-03A704CD48A1}" type="slidenum">
              <a:rPr lang="es-MX" smtClean="0"/>
              <a:t>‹Nº›</a:t>
            </a:fld>
            <a:endParaRPr lang="es-MX"/>
          </a:p>
        </p:txBody>
      </p:sp>
    </p:spTree>
    <p:extLst>
      <p:ext uri="{BB962C8B-B14F-4D97-AF65-F5344CB8AC3E}">
        <p14:creationId xmlns:p14="http://schemas.microsoft.com/office/powerpoint/2010/main" val="2129375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A591D22-5ECA-4C24-B33D-267AC58BEFF7}" type="datetimeFigureOut">
              <a:rPr lang="es-MX" smtClean="0"/>
              <a:t>18/09/2019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53A60A7-A4A7-4298-9077-03A704CD48A1}" type="slidenum">
              <a:rPr lang="es-MX" smtClean="0"/>
              <a:t>‹Nº›</a:t>
            </a:fld>
            <a:endParaRPr lang="es-MX"/>
          </a:p>
        </p:txBody>
      </p:sp>
    </p:spTree>
    <p:extLst>
      <p:ext uri="{BB962C8B-B14F-4D97-AF65-F5344CB8AC3E}">
        <p14:creationId xmlns:p14="http://schemas.microsoft.com/office/powerpoint/2010/main" val="294768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A591D22-5ECA-4C24-B33D-267AC58BEFF7}" type="datetimeFigureOut">
              <a:rPr lang="es-MX" smtClean="0"/>
              <a:t>18/09/2019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53A60A7-A4A7-4298-9077-03A704CD48A1}" type="slidenum">
              <a:rPr lang="es-MX" smtClean="0"/>
              <a:t>‹Nº›</a:t>
            </a:fld>
            <a:endParaRPr lang="es-MX"/>
          </a:p>
        </p:txBody>
      </p:sp>
    </p:spTree>
    <p:extLst>
      <p:ext uri="{BB962C8B-B14F-4D97-AF65-F5344CB8AC3E}">
        <p14:creationId xmlns:p14="http://schemas.microsoft.com/office/powerpoint/2010/main" val="1006362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A591D22-5ECA-4C24-B33D-267AC58BEFF7}" type="datetimeFigureOut">
              <a:rPr lang="es-MX" smtClean="0"/>
              <a:t>18/09/2019</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753A60A7-A4A7-4298-9077-03A704CD48A1}" type="slidenum">
              <a:rPr lang="es-MX" smtClean="0"/>
              <a:t>‹Nº›</a:t>
            </a:fld>
            <a:endParaRPr lang="es-MX"/>
          </a:p>
        </p:txBody>
      </p:sp>
    </p:spTree>
    <p:extLst>
      <p:ext uri="{BB962C8B-B14F-4D97-AF65-F5344CB8AC3E}">
        <p14:creationId xmlns:p14="http://schemas.microsoft.com/office/powerpoint/2010/main" val="3278835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A591D22-5ECA-4C24-B33D-267AC58BEFF7}" type="datetimeFigureOut">
              <a:rPr lang="es-MX" smtClean="0"/>
              <a:t>18/09/2019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753A60A7-A4A7-4298-9077-03A704CD48A1}" type="slidenum">
              <a:rPr lang="es-MX" smtClean="0"/>
              <a:t>‹Nº›</a:t>
            </a:fld>
            <a:endParaRPr lang="es-MX"/>
          </a:p>
        </p:txBody>
      </p:sp>
    </p:spTree>
    <p:extLst>
      <p:ext uri="{BB962C8B-B14F-4D97-AF65-F5344CB8AC3E}">
        <p14:creationId xmlns:p14="http://schemas.microsoft.com/office/powerpoint/2010/main" val="2175619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591D22-5ECA-4C24-B33D-267AC58BEFF7}" type="datetimeFigureOut">
              <a:rPr lang="es-MX" smtClean="0"/>
              <a:t>18/09/2019</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753A60A7-A4A7-4298-9077-03A704CD48A1}" type="slidenum">
              <a:rPr lang="es-MX" smtClean="0"/>
              <a:t>‹Nº›</a:t>
            </a:fld>
            <a:endParaRPr lang="es-MX"/>
          </a:p>
        </p:txBody>
      </p:sp>
    </p:spTree>
    <p:extLst>
      <p:ext uri="{BB962C8B-B14F-4D97-AF65-F5344CB8AC3E}">
        <p14:creationId xmlns:p14="http://schemas.microsoft.com/office/powerpoint/2010/main" val="4069774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A591D22-5ECA-4C24-B33D-267AC58BEFF7}" type="datetimeFigureOut">
              <a:rPr lang="es-MX" smtClean="0"/>
              <a:t>18/09/2019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53A60A7-A4A7-4298-9077-03A704CD48A1}" type="slidenum">
              <a:rPr lang="es-MX" smtClean="0"/>
              <a:t>‹Nº›</a:t>
            </a:fld>
            <a:endParaRPr lang="es-MX"/>
          </a:p>
        </p:txBody>
      </p:sp>
    </p:spTree>
    <p:extLst>
      <p:ext uri="{BB962C8B-B14F-4D97-AF65-F5344CB8AC3E}">
        <p14:creationId xmlns:p14="http://schemas.microsoft.com/office/powerpoint/2010/main" val="2903297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A591D22-5ECA-4C24-B33D-267AC58BEFF7}" type="datetimeFigureOut">
              <a:rPr lang="es-MX" smtClean="0"/>
              <a:t>18/09/2019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53A60A7-A4A7-4298-9077-03A704CD48A1}" type="slidenum">
              <a:rPr lang="es-MX" smtClean="0"/>
              <a:t>‹Nº›</a:t>
            </a:fld>
            <a:endParaRPr lang="es-MX"/>
          </a:p>
        </p:txBody>
      </p:sp>
    </p:spTree>
    <p:extLst>
      <p:ext uri="{BB962C8B-B14F-4D97-AF65-F5344CB8AC3E}">
        <p14:creationId xmlns:p14="http://schemas.microsoft.com/office/powerpoint/2010/main" val="4031937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591D22-5ECA-4C24-B33D-267AC58BEFF7}" type="datetimeFigureOut">
              <a:rPr lang="es-MX" smtClean="0"/>
              <a:t>18/09/2019</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3A60A7-A4A7-4298-9077-03A704CD48A1}" type="slidenum">
              <a:rPr lang="es-MX" smtClean="0"/>
              <a:t>‹Nº›</a:t>
            </a:fld>
            <a:endParaRPr lang="es-MX"/>
          </a:p>
        </p:txBody>
      </p:sp>
    </p:spTree>
    <p:extLst>
      <p:ext uri="{BB962C8B-B14F-4D97-AF65-F5344CB8AC3E}">
        <p14:creationId xmlns:p14="http://schemas.microsoft.com/office/powerpoint/2010/main" val="3514141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jpg"/><Relationship Id="rId16" Type="http://schemas.openxmlformats.org/officeDocument/2006/relationships/image" Target="../media/image20.png"/><Relationship Id="rId20"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36.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jpg"/><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38.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jpg"/><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39.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jpg"/><Relationship Id="rId16" Type="http://schemas.openxmlformats.org/officeDocument/2006/relationships/image" Target="../media/image20.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40.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jpg"/><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41.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jpg"/><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42.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jpg"/><Relationship Id="rId9" Type="http://schemas.openxmlformats.org/officeDocument/2006/relationships/image" Target="../media/image11.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jpg"/><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26.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jpg"/><Relationship Id="rId16" Type="http://schemas.openxmlformats.org/officeDocument/2006/relationships/image" Target="../media/image20.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8.jpg"/><Relationship Id="rId10" Type="http://schemas.openxmlformats.org/officeDocument/2006/relationships/image" Target="../media/image14.pn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7.jp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31.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jpg"/><Relationship Id="rId16" Type="http://schemas.openxmlformats.org/officeDocument/2006/relationships/image" Target="../media/image20.png"/><Relationship Id="rId20"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9.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jpg"/><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32.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jpg"/><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3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jpg"/><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jpg"/><Relationship Id="rId16" Type="http://schemas.openxmlformats.org/officeDocument/2006/relationships/image" Target="../media/image20.png"/><Relationship Id="rId20"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3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B4E83A-0239-4EAF-9B46-DA0296AFD2AB}"/>
              </a:ext>
            </a:extLst>
          </p:cNvPr>
          <p:cNvSpPr>
            <a:spLocks noGrp="1"/>
          </p:cNvSpPr>
          <p:nvPr>
            <p:ph type="ctrTitle"/>
          </p:nvPr>
        </p:nvSpPr>
        <p:spPr>
          <a:xfrm>
            <a:off x="607816" y="1892559"/>
            <a:ext cx="7972746" cy="602920"/>
          </a:xfrm>
        </p:spPr>
        <p:txBody>
          <a:bodyPr>
            <a:noAutofit/>
          </a:bodyPr>
          <a:lstStyle/>
          <a:p>
            <a:r>
              <a:rPr lang="es-MX" sz="3600" b="1" dirty="0">
                <a:effectLst>
                  <a:outerShdw blurRad="38100" dist="38100" dir="2700000" algn="tl">
                    <a:srgbClr val="000000">
                      <a:alpha val="43137"/>
                    </a:srgbClr>
                  </a:outerShdw>
                </a:effectLst>
              </a:rPr>
              <a:t>Aspectos Biológicos de la Vitamina D</a:t>
            </a:r>
          </a:p>
        </p:txBody>
      </p:sp>
      <p:pic>
        <p:nvPicPr>
          <p:cNvPr id="3" name="Imagen 2">
            <a:extLst>
              <a:ext uri="{FF2B5EF4-FFF2-40B4-BE49-F238E27FC236}">
                <a16:creationId xmlns:a16="http://schemas.microsoft.com/office/drawing/2014/main" id="{E0179BBA-7612-43F6-B30E-CA4CE61E71DE}"/>
              </a:ext>
            </a:extLst>
          </p:cNvPr>
          <p:cNvPicPr>
            <a:picLocks noChangeAspect="1"/>
          </p:cNvPicPr>
          <p:nvPr/>
        </p:nvPicPr>
        <p:blipFill rotWithShape="1">
          <a:blip r:embed="rId2"/>
          <a:srcRect l="17640" r="15843"/>
          <a:stretch/>
        </p:blipFill>
        <p:spPr>
          <a:xfrm>
            <a:off x="7560139" y="340284"/>
            <a:ext cx="1020423" cy="1022721"/>
          </a:xfrm>
          <a:prstGeom prst="rect">
            <a:avLst/>
          </a:prstGeom>
        </p:spPr>
      </p:pic>
      <p:pic>
        <p:nvPicPr>
          <p:cNvPr id="4" name="Imagen 3">
            <a:extLst>
              <a:ext uri="{FF2B5EF4-FFF2-40B4-BE49-F238E27FC236}">
                <a16:creationId xmlns:a16="http://schemas.microsoft.com/office/drawing/2014/main" id="{73ACA887-547B-4673-A20D-010B06696697}"/>
              </a:ext>
            </a:extLst>
          </p:cNvPr>
          <p:cNvPicPr>
            <a:picLocks noChangeAspect="1"/>
          </p:cNvPicPr>
          <p:nvPr/>
        </p:nvPicPr>
        <p:blipFill>
          <a:blip r:embed="rId3"/>
          <a:stretch>
            <a:fillRect/>
          </a:stretch>
        </p:blipFill>
        <p:spPr>
          <a:xfrm>
            <a:off x="85799" y="340284"/>
            <a:ext cx="2191651" cy="1057399"/>
          </a:xfrm>
          <a:prstGeom prst="rect">
            <a:avLst/>
          </a:prstGeom>
        </p:spPr>
      </p:pic>
      <p:sp>
        <p:nvSpPr>
          <p:cNvPr id="5" name="CuadroTexto 4">
            <a:extLst>
              <a:ext uri="{FF2B5EF4-FFF2-40B4-BE49-F238E27FC236}">
                <a16:creationId xmlns:a16="http://schemas.microsoft.com/office/drawing/2014/main" id="{7DBDECF5-A692-4E94-891A-E23A1E66972F}"/>
              </a:ext>
            </a:extLst>
          </p:cNvPr>
          <p:cNvSpPr txBox="1"/>
          <p:nvPr/>
        </p:nvSpPr>
        <p:spPr>
          <a:xfrm>
            <a:off x="318498" y="2838379"/>
            <a:ext cx="8551380" cy="3193438"/>
          </a:xfrm>
          <a:prstGeom prst="rect">
            <a:avLst/>
          </a:prstGeom>
          <a:noFill/>
        </p:spPr>
        <p:txBody>
          <a:bodyPr wrap="square" rtlCol="0">
            <a:spAutoFit/>
          </a:bodyPr>
          <a:lstStyle/>
          <a:p>
            <a:pPr algn="ctr">
              <a:lnSpc>
                <a:spcPct val="150000"/>
              </a:lnSpc>
            </a:pPr>
            <a:r>
              <a:rPr lang="es-MX" b="1" u="sng" dirty="0"/>
              <a:t>M en SP Jorge Maldonado Hernández</a:t>
            </a:r>
            <a:r>
              <a:rPr lang="es-MX" dirty="0"/>
              <a:t>, M en C Mónica I Piña Agüero, IBQ Benjamín A Núñez García, QA Bernardo A Villa Ramírez, QA/QFB Israel Domínguez Calderón, LN Alva B Morales Villar.</a:t>
            </a:r>
          </a:p>
          <a:p>
            <a:pPr algn="ctr">
              <a:lnSpc>
                <a:spcPct val="150000"/>
              </a:lnSpc>
            </a:pPr>
            <a:endParaRPr lang="es-MX" dirty="0"/>
          </a:p>
          <a:p>
            <a:pPr algn="ctr">
              <a:lnSpc>
                <a:spcPct val="150000"/>
              </a:lnSpc>
            </a:pPr>
            <a:r>
              <a:rPr lang="es-MX" sz="1600" b="1" dirty="0"/>
              <a:t>Laboratorio de Espectrometría de Masas</a:t>
            </a:r>
            <a:r>
              <a:rPr lang="es-MX" sz="1600" dirty="0"/>
              <a:t>, Unidad de Investigación Médica en Nutrición, Centro Médico Nacional Siglo XXI, IMSS. </a:t>
            </a:r>
          </a:p>
          <a:p>
            <a:pPr algn="ctr">
              <a:lnSpc>
                <a:spcPct val="150000"/>
              </a:lnSpc>
            </a:pPr>
            <a:endParaRPr lang="es-MX" sz="1600" dirty="0"/>
          </a:p>
          <a:p>
            <a:pPr algn="ctr">
              <a:lnSpc>
                <a:spcPct val="150000"/>
              </a:lnSpc>
            </a:pPr>
            <a:r>
              <a:rPr lang="es-MX" sz="1600" dirty="0"/>
              <a:t>Ciudad de México, 18 de septiembre de 2019</a:t>
            </a:r>
          </a:p>
        </p:txBody>
      </p:sp>
      <p:pic>
        <p:nvPicPr>
          <p:cNvPr id="7" name="Imagen 6">
            <a:extLst>
              <a:ext uri="{FF2B5EF4-FFF2-40B4-BE49-F238E27FC236}">
                <a16:creationId xmlns:a16="http://schemas.microsoft.com/office/drawing/2014/main" id="{DC7D459C-EC6D-48C2-BD36-CCFAC3B7AC1F}"/>
              </a:ext>
            </a:extLst>
          </p:cNvPr>
          <p:cNvPicPr>
            <a:picLocks noChangeAspect="1"/>
          </p:cNvPicPr>
          <p:nvPr/>
        </p:nvPicPr>
        <p:blipFill rotWithShape="1">
          <a:blip r:embed="rId4"/>
          <a:srcRect l="20844" r="27634" b="12687"/>
          <a:stretch/>
        </p:blipFill>
        <p:spPr>
          <a:xfrm>
            <a:off x="4083976" y="322944"/>
            <a:ext cx="1020423" cy="1057399"/>
          </a:xfrm>
          <a:prstGeom prst="rect">
            <a:avLst/>
          </a:prstGeom>
        </p:spPr>
      </p:pic>
      <p:sp>
        <p:nvSpPr>
          <p:cNvPr id="12" name="Rectángulo 11">
            <a:extLst>
              <a:ext uri="{FF2B5EF4-FFF2-40B4-BE49-F238E27FC236}">
                <a16:creationId xmlns:a16="http://schemas.microsoft.com/office/drawing/2014/main" id="{A7C30A3D-0168-4F90-B801-CA99F5E8B886}"/>
              </a:ext>
            </a:extLst>
          </p:cNvPr>
          <p:cNvSpPr/>
          <p:nvPr/>
        </p:nvSpPr>
        <p:spPr>
          <a:xfrm>
            <a:off x="0" y="6544638"/>
            <a:ext cx="9144000" cy="313362"/>
          </a:xfrm>
          <a:prstGeom prst="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MX" dirty="0"/>
          </a:p>
        </p:txBody>
      </p:sp>
      <p:sp>
        <p:nvSpPr>
          <p:cNvPr id="13" name="Elipse 12">
            <a:extLst>
              <a:ext uri="{FF2B5EF4-FFF2-40B4-BE49-F238E27FC236}">
                <a16:creationId xmlns:a16="http://schemas.microsoft.com/office/drawing/2014/main" id="{297AF1F4-DE9C-4122-8310-03E54C712E39}"/>
              </a:ext>
            </a:extLst>
          </p:cNvPr>
          <p:cNvSpPr/>
          <p:nvPr/>
        </p:nvSpPr>
        <p:spPr>
          <a:xfrm>
            <a:off x="4260770" y="6201738"/>
            <a:ext cx="622460" cy="65626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17682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54A9FE-790E-4439-A777-E4925DE35C80}"/>
              </a:ext>
            </a:extLst>
          </p:cNvPr>
          <p:cNvSpPr>
            <a:spLocks noGrp="1"/>
          </p:cNvSpPr>
          <p:nvPr>
            <p:ph type="title"/>
          </p:nvPr>
        </p:nvSpPr>
        <p:spPr>
          <a:xfrm>
            <a:off x="458597" y="230901"/>
            <a:ext cx="7886700" cy="601032"/>
          </a:xfrm>
        </p:spPr>
        <p:txBody>
          <a:bodyPr>
            <a:normAutofit/>
          </a:bodyPr>
          <a:lstStyle/>
          <a:p>
            <a:pPr algn="ctr"/>
            <a:r>
              <a:rPr lang="es-MX" sz="2800" spc="300" dirty="0"/>
              <a:t>Vitamina D: Receptor </a:t>
            </a:r>
          </a:p>
        </p:txBody>
      </p:sp>
      <p:pic>
        <p:nvPicPr>
          <p:cNvPr id="12" name="Imagen 11">
            <a:extLst>
              <a:ext uri="{FF2B5EF4-FFF2-40B4-BE49-F238E27FC236}">
                <a16:creationId xmlns:a16="http://schemas.microsoft.com/office/drawing/2014/main" id="{ECBC81A5-5F7E-4608-8C25-E1F16DAB8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515" y="62213"/>
            <a:ext cx="422720" cy="337376"/>
          </a:xfrm>
          <a:prstGeom prst="rect">
            <a:avLst/>
          </a:prstGeom>
        </p:spPr>
      </p:pic>
      <p:pic>
        <p:nvPicPr>
          <p:cNvPr id="13" name="Imagen 12">
            <a:extLst>
              <a:ext uri="{FF2B5EF4-FFF2-40B4-BE49-F238E27FC236}">
                <a16:creationId xmlns:a16="http://schemas.microsoft.com/office/drawing/2014/main" id="{1EE3211D-DAD2-40B9-80FE-111502AC6317}"/>
              </a:ext>
            </a:extLst>
          </p:cNvPr>
          <p:cNvPicPr>
            <a:picLocks noChangeAspect="1"/>
          </p:cNvPicPr>
          <p:nvPr/>
        </p:nvPicPr>
        <p:blipFill>
          <a:blip r:embed="rId3"/>
          <a:stretch>
            <a:fillRect/>
          </a:stretch>
        </p:blipFill>
        <p:spPr>
          <a:xfrm>
            <a:off x="8682515" y="1030801"/>
            <a:ext cx="422720" cy="306763"/>
          </a:xfrm>
          <a:prstGeom prst="rect">
            <a:avLst/>
          </a:prstGeom>
        </p:spPr>
      </p:pic>
      <p:pic>
        <p:nvPicPr>
          <p:cNvPr id="14" name="Imagen 13">
            <a:extLst>
              <a:ext uri="{FF2B5EF4-FFF2-40B4-BE49-F238E27FC236}">
                <a16:creationId xmlns:a16="http://schemas.microsoft.com/office/drawing/2014/main" id="{884ECD47-AB36-4376-9F00-5F48689471A2}"/>
              </a:ext>
            </a:extLst>
          </p:cNvPr>
          <p:cNvPicPr>
            <a:picLocks noChangeAspect="1"/>
          </p:cNvPicPr>
          <p:nvPr/>
        </p:nvPicPr>
        <p:blipFill>
          <a:blip r:embed="rId4"/>
          <a:stretch>
            <a:fillRect/>
          </a:stretch>
        </p:blipFill>
        <p:spPr>
          <a:xfrm>
            <a:off x="8682515" y="438263"/>
            <a:ext cx="422720" cy="551885"/>
          </a:xfrm>
          <a:prstGeom prst="rect">
            <a:avLst/>
          </a:prstGeom>
        </p:spPr>
      </p:pic>
      <p:pic>
        <p:nvPicPr>
          <p:cNvPr id="15" name="Imagen 14">
            <a:extLst>
              <a:ext uri="{FF2B5EF4-FFF2-40B4-BE49-F238E27FC236}">
                <a16:creationId xmlns:a16="http://schemas.microsoft.com/office/drawing/2014/main" id="{F64E0EA9-2C6C-4705-B4BF-0EA79CF89D8C}"/>
              </a:ext>
            </a:extLst>
          </p:cNvPr>
          <p:cNvPicPr>
            <a:picLocks noChangeAspect="1"/>
          </p:cNvPicPr>
          <p:nvPr/>
        </p:nvPicPr>
        <p:blipFill>
          <a:blip r:embed="rId5"/>
          <a:stretch>
            <a:fillRect/>
          </a:stretch>
        </p:blipFill>
        <p:spPr>
          <a:xfrm>
            <a:off x="8681500" y="1382825"/>
            <a:ext cx="424749" cy="302157"/>
          </a:xfrm>
          <a:prstGeom prst="rect">
            <a:avLst/>
          </a:prstGeom>
        </p:spPr>
      </p:pic>
      <p:pic>
        <p:nvPicPr>
          <p:cNvPr id="16" name="Imagen 15">
            <a:extLst>
              <a:ext uri="{FF2B5EF4-FFF2-40B4-BE49-F238E27FC236}">
                <a16:creationId xmlns:a16="http://schemas.microsoft.com/office/drawing/2014/main" id="{BB068804-ECAD-4C6B-B493-983F91AAE8A5}"/>
              </a:ext>
            </a:extLst>
          </p:cNvPr>
          <p:cNvPicPr>
            <a:picLocks noChangeAspect="1"/>
          </p:cNvPicPr>
          <p:nvPr/>
        </p:nvPicPr>
        <p:blipFill>
          <a:blip r:embed="rId6"/>
          <a:stretch>
            <a:fillRect/>
          </a:stretch>
        </p:blipFill>
        <p:spPr>
          <a:xfrm>
            <a:off x="8685107" y="1722523"/>
            <a:ext cx="424748" cy="329510"/>
          </a:xfrm>
          <a:prstGeom prst="rect">
            <a:avLst/>
          </a:prstGeom>
        </p:spPr>
      </p:pic>
      <p:pic>
        <p:nvPicPr>
          <p:cNvPr id="17" name="Imagen 16">
            <a:extLst>
              <a:ext uri="{FF2B5EF4-FFF2-40B4-BE49-F238E27FC236}">
                <a16:creationId xmlns:a16="http://schemas.microsoft.com/office/drawing/2014/main" id="{AF7A1184-F697-4714-8615-7BD123A50B5F}"/>
              </a:ext>
            </a:extLst>
          </p:cNvPr>
          <p:cNvPicPr>
            <a:picLocks noChangeAspect="1"/>
          </p:cNvPicPr>
          <p:nvPr/>
        </p:nvPicPr>
        <p:blipFill rotWithShape="1">
          <a:blip r:embed="rId7"/>
          <a:srcRect l="8652" t="3087" r="6766" b="5614"/>
          <a:stretch/>
        </p:blipFill>
        <p:spPr>
          <a:xfrm>
            <a:off x="8681499" y="2096022"/>
            <a:ext cx="427275" cy="315383"/>
          </a:xfrm>
          <a:prstGeom prst="rect">
            <a:avLst/>
          </a:prstGeom>
        </p:spPr>
      </p:pic>
      <p:pic>
        <p:nvPicPr>
          <p:cNvPr id="18" name="Imagen 17">
            <a:extLst>
              <a:ext uri="{FF2B5EF4-FFF2-40B4-BE49-F238E27FC236}">
                <a16:creationId xmlns:a16="http://schemas.microsoft.com/office/drawing/2014/main" id="{72D09412-92A7-4D76-AF2C-8D2B14AFE355}"/>
              </a:ext>
            </a:extLst>
          </p:cNvPr>
          <p:cNvPicPr>
            <a:picLocks noChangeAspect="1"/>
          </p:cNvPicPr>
          <p:nvPr/>
        </p:nvPicPr>
        <p:blipFill>
          <a:blip r:embed="rId8"/>
          <a:stretch>
            <a:fillRect/>
          </a:stretch>
        </p:blipFill>
        <p:spPr>
          <a:xfrm>
            <a:off x="8675784" y="2457372"/>
            <a:ext cx="426840" cy="309986"/>
          </a:xfrm>
          <a:prstGeom prst="rect">
            <a:avLst/>
          </a:prstGeom>
        </p:spPr>
      </p:pic>
      <p:pic>
        <p:nvPicPr>
          <p:cNvPr id="19" name="Imagen 18">
            <a:extLst>
              <a:ext uri="{FF2B5EF4-FFF2-40B4-BE49-F238E27FC236}">
                <a16:creationId xmlns:a16="http://schemas.microsoft.com/office/drawing/2014/main" id="{7F8F87B7-2711-4BA0-9DFC-3734C072909C}"/>
              </a:ext>
            </a:extLst>
          </p:cNvPr>
          <p:cNvPicPr>
            <a:picLocks noChangeAspect="1"/>
          </p:cNvPicPr>
          <p:nvPr/>
        </p:nvPicPr>
        <p:blipFill>
          <a:blip r:embed="rId9"/>
          <a:stretch>
            <a:fillRect/>
          </a:stretch>
        </p:blipFill>
        <p:spPr>
          <a:xfrm>
            <a:off x="8677153" y="3450268"/>
            <a:ext cx="433441" cy="266929"/>
          </a:xfrm>
          <a:prstGeom prst="rect">
            <a:avLst/>
          </a:prstGeom>
        </p:spPr>
      </p:pic>
      <p:pic>
        <p:nvPicPr>
          <p:cNvPr id="20" name="Imagen 19">
            <a:extLst>
              <a:ext uri="{FF2B5EF4-FFF2-40B4-BE49-F238E27FC236}">
                <a16:creationId xmlns:a16="http://schemas.microsoft.com/office/drawing/2014/main" id="{2D943ED3-8A32-477B-AAF3-1303EE0C40F5}"/>
              </a:ext>
            </a:extLst>
          </p:cNvPr>
          <p:cNvPicPr>
            <a:picLocks noChangeAspect="1"/>
          </p:cNvPicPr>
          <p:nvPr/>
        </p:nvPicPr>
        <p:blipFill>
          <a:blip r:embed="rId10"/>
          <a:stretch>
            <a:fillRect/>
          </a:stretch>
        </p:blipFill>
        <p:spPr>
          <a:xfrm>
            <a:off x="8670697" y="3101362"/>
            <a:ext cx="433361" cy="306762"/>
          </a:xfrm>
          <a:prstGeom prst="rect">
            <a:avLst/>
          </a:prstGeom>
        </p:spPr>
      </p:pic>
      <p:pic>
        <p:nvPicPr>
          <p:cNvPr id="21" name="Imagen 20">
            <a:extLst>
              <a:ext uri="{FF2B5EF4-FFF2-40B4-BE49-F238E27FC236}">
                <a16:creationId xmlns:a16="http://schemas.microsoft.com/office/drawing/2014/main" id="{190AA751-2BAB-4BAA-BFA9-7A6624E35A5B}"/>
              </a:ext>
            </a:extLst>
          </p:cNvPr>
          <p:cNvPicPr>
            <a:picLocks noChangeAspect="1"/>
          </p:cNvPicPr>
          <p:nvPr/>
        </p:nvPicPr>
        <p:blipFill>
          <a:blip r:embed="rId11"/>
          <a:stretch>
            <a:fillRect/>
          </a:stretch>
        </p:blipFill>
        <p:spPr>
          <a:xfrm>
            <a:off x="8675784" y="4454141"/>
            <a:ext cx="418888" cy="329480"/>
          </a:xfrm>
          <a:prstGeom prst="rect">
            <a:avLst/>
          </a:prstGeom>
        </p:spPr>
      </p:pic>
      <p:pic>
        <p:nvPicPr>
          <p:cNvPr id="22" name="Imagen 21">
            <a:extLst>
              <a:ext uri="{FF2B5EF4-FFF2-40B4-BE49-F238E27FC236}">
                <a16:creationId xmlns:a16="http://schemas.microsoft.com/office/drawing/2014/main" id="{0B042528-F7EF-495A-AACD-2699EC6D3B85}"/>
              </a:ext>
            </a:extLst>
          </p:cNvPr>
          <p:cNvPicPr>
            <a:picLocks noChangeAspect="1"/>
          </p:cNvPicPr>
          <p:nvPr/>
        </p:nvPicPr>
        <p:blipFill>
          <a:blip r:embed="rId12"/>
          <a:stretch>
            <a:fillRect/>
          </a:stretch>
        </p:blipFill>
        <p:spPr>
          <a:xfrm>
            <a:off x="8678873" y="3765330"/>
            <a:ext cx="422531" cy="296335"/>
          </a:xfrm>
          <a:prstGeom prst="rect">
            <a:avLst/>
          </a:prstGeom>
        </p:spPr>
      </p:pic>
      <p:pic>
        <p:nvPicPr>
          <p:cNvPr id="23" name="Imagen 22">
            <a:extLst>
              <a:ext uri="{FF2B5EF4-FFF2-40B4-BE49-F238E27FC236}">
                <a16:creationId xmlns:a16="http://schemas.microsoft.com/office/drawing/2014/main" id="{E2F6F91B-30F6-4201-BB15-8ED00AFDD1F9}"/>
              </a:ext>
            </a:extLst>
          </p:cNvPr>
          <p:cNvPicPr>
            <a:picLocks noChangeAspect="1"/>
          </p:cNvPicPr>
          <p:nvPr/>
        </p:nvPicPr>
        <p:blipFill>
          <a:blip r:embed="rId13"/>
          <a:stretch>
            <a:fillRect/>
          </a:stretch>
        </p:blipFill>
        <p:spPr>
          <a:xfrm>
            <a:off x="8677215" y="4103560"/>
            <a:ext cx="418889" cy="309100"/>
          </a:xfrm>
          <a:prstGeom prst="rect">
            <a:avLst/>
          </a:prstGeom>
        </p:spPr>
      </p:pic>
      <p:pic>
        <p:nvPicPr>
          <p:cNvPr id="24" name="Imagen 23">
            <a:extLst>
              <a:ext uri="{FF2B5EF4-FFF2-40B4-BE49-F238E27FC236}">
                <a16:creationId xmlns:a16="http://schemas.microsoft.com/office/drawing/2014/main" id="{860DEECF-4F92-4BF2-BB00-AEAB96BA530B}"/>
              </a:ext>
            </a:extLst>
          </p:cNvPr>
          <p:cNvPicPr>
            <a:picLocks noChangeAspect="1"/>
          </p:cNvPicPr>
          <p:nvPr/>
        </p:nvPicPr>
        <p:blipFill>
          <a:blip r:embed="rId14"/>
          <a:stretch>
            <a:fillRect/>
          </a:stretch>
        </p:blipFill>
        <p:spPr>
          <a:xfrm>
            <a:off x="8668271" y="4826117"/>
            <a:ext cx="422388" cy="315383"/>
          </a:xfrm>
          <a:prstGeom prst="rect">
            <a:avLst/>
          </a:prstGeom>
        </p:spPr>
      </p:pic>
      <p:pic>
        <p:nvPicPr>
          <p:cNvPr id="25" name="Imagen 24">
            <a:extLst>
              <a:ext uri="{FF2B5EF4-FFF2-40B4-BE49-F238E27FC236}">
                <a16:creationId xmlns:a16="http://schemas.microsoft.com/office/drawing/2014/main" id="{56E710CD-615A-4B9A-9E9B-575FFA10F978}"/>
              </a:ext>
            </a:extLst>
          </p:cNvPr>
          <p:cNvPicPr>
            <a:picLocks noChangeAspect="1"/>
          </p:cNvPicPr>
          <p:nvPr/>
        </p:nvPicPr>
        <p:blipFill>
          <a:blip r:embed="rId15"/>
          <a:stretch>
            <a:fillRect/>
          </a:stretch>
        </p:blipFill>
        <p:spPr>
          <a:xfrm>
            <a:off x="8668271" y="5183996"/>
            <a:ext cx="419962" cy="299810"/>
          </a:xfrm>
          <a:prstGeom prst="rect">
            <a:avLst/>
          </a:prstGeom>
        </p:spPr>
      </p:pic>
      <p:pic>
        <p:nvPicPr>
          <p:cNvPr id="26" name="Imagen 25">
            <a:extLst>
              <a:ext uri="{FF2B5EF4-FFF2-40B4-BE49-F238E27FC236}">
                <a16:creationId xmlns:a16="http://schemas.microsoft.com/office/drawing/2014/main" id="{21525862-5A8F-42EE-A0FB-C180B44B4166}"/>
              </a:ext>
            </a:extLst>
          </p:cNvPr>
          <p:cNvPicPr>
            <a:picLocks noChangeAspect="1"/>
          </p:cNvPicPr>
          <p:nvPr/>
        </p:nvPicPr>
        <p:blipFill>
          <a:blip r:embed="rId16"/>
          <a:stretch>
            <a:fillRect/>
          </a:stretch>
        </p:blipFill>
        <p:spPr>
          <a:xfrm>
            <a:off x="8670697" y="2813325"/>
            <a:ext cx="431927" cy="247232"/>
          </a:xfrm>
          <a:prstGeom prst="rect">
            <a:avLst/>
          </a:prstGeom>
        </p:spPr>
      </p:pic>
      <p:sp>
        <p:nvSpPr>
          <p:cNvPr id="27" name="Rectángulo 26">
            <a:extLst>
              <a:ext uri="{FF2B5EF4-FFF2-40B4-BE49-F238E27FC236}">
                <a16:creationId xmlns:a16="http://schemas.microsoft.com/office/drawing/2014/main" id="{7E0AD4BD-6396-49A6-89FD-F1E8EA985AD3}"/>
              </a:ext>
            </a:extLst>
          </p:cNvPr>
          <p:cNvSpPr/>
          <p:nvPr/>
        </p:nvSpPr>
        <p:spPr>
          <a:xfrm>
            <a:off x="318347" y="3480554"/>
            <a:ext cx="2848494" cy="118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36" name="Imagen 35">
            <a:extLst>
              <a:ext uri="{FF2B5EF4-FFF2-40B4-BE49-F238E27FC236}">
                <a16:creationId xmlns:a16="http://schemas.microsoft.com/office/drawing/2014/main" id="{E5AB5379-61B2-47B3-936E-8870552BA5A4}"/>
              </a:ext>
            </a:extLst>
          </p:cNvPr>
          <p:cNvPicPr>
            <a:picLocks noChangeAspect="1"/>
          </p:cNvPicPr>
          <p:nvPr/>
        </p:nvPicPr>
        <p:blipFill>
          <a:blip r:embed="rId17"/>
          <a:stretch>
            <a:fillRect/>
          </a:stretch>
        </p:blipFill>
        <p:spPr>
          <a:xfrm>
            <a:off x="8661313" y="5540586"/>
            <a:ext cx="433360" cy="313287"/>
          </a:xfrm>
          <a:prstGeom prst="rect">
            <a:avLst/>
          </a:prstGeom>
        </p:spPr>
      </p:pic>
      <p:pic>
        <p:nvPicPr>
          <p:cNvPr id="37" name="Imagen 36">
            <a:extLst>
              <a:ext uri="{FF2B5EF4-FFF2-40B4-BE49-F238E27FC236}">
                <a16:creationId xmlns:a16="http://schemas.microsoft.com/office/drawing/2014/main" id="{74A70A58-BAD4-4A96-AC39-38727A708C5A}"/>
              </a:ext>
            </a:extLst>
          </p:cNvPr>
          <p:cNvPicPr>
            <a:picLocks noChangeAspect="1"/>
          </p:cNvPicPr>
          <p:nvPr/>
        </p:nvPicPr>
        <p:blipFill>
          <a:blip r:embed="rId18"/>
          <a:stretch>
            <a:fillRect/>
          </a:stretch>
        </p:blipFill>
        <p:spPr>
          <a:xfrm>
            <a:off x="8653217" y="5899958"/>
            <a:ext cx="448187" cy="296336"/>
          </a:xfrm>
          <a:prstGeom prst="rect">
            <a:avLst/>
          </a:prstGeom>
        </p:spPr>
      </p:pic>
      <p:sp>
        <p:nvSpPr>
          <p:cNvPr id="38" name="Elipse 37">
            <a:extLst>
              <a:ext uri="{FF2B5EF4-FFF2-40B4-BE49-F238E27FC236}">
                <a16:creationId xmlns:a16="http://schemas.microsoft.com/office/drawing/2014/main" id="{441E615B-7872-4B0F-A9D6-19B5C773AF7D}"/>
              </a:ext>
            </a:extLst>
          </p:cNvPr>
          <p:cNvSpPr/>
          <p:nvPr/>
        </p:nvSpPr>
        <p:spPr>
          <a:xfrm>
            <a:off x="8653216" y="6319967"/>
            <a:ext cx="435017" cy="42263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CuadroTexto 38">
            <a:extLst>
              <a:ext uri="{FF2B5EF4-FFF2-40B4-BE49-F238E27FC236}">
                <a16:creationId xmlns:a16="http://schemas.microsoft.com/office/drawing/2014/main" id="{242E9FEE-8047-4625-887E-27D5F551CCEF}"/>
              </a:ext>
            </a:extLst>
          </p:cNvPr>
          <p:cNvSpPr txBox="1"/>
          <p:nvPr/>
        </p:nvSpPr>
        <p:spPr>
          <a:xfrm>
            <a:off x="8731582" y="6346619"/>
            <a:ext cx="278283" cy="369332"/>
          </a:xfrm>
          <a:prstGeom prst="rect">
            <a:avLst/>
          </a:prstGeom>
          <a:noFill/>
        </p:spPr>
        <p:txBody>
          <a:bodyPr wrap="square" rtlCol="0">
            <a:spAutoFit/>
          </a:bodyPr>
          <a:lstStyle/>
          <a:p>
            <a:pPr algn="ctr"/>
            <a:r>
              <a:rPr lang="es-MX" b="1" dirty="0"/>
              <a:t>9</a:t>
            </a:r>
          </a:p>
        </p:txBody>
      </p:sp>
      <p:pic>
        <p:nvPicPr>
          <p:cNvPr id="3" name="Imagen 2">
            <a:extLst>
              <a:ext uri="{FF2B5EF4-FFF2-40B4-BE49-F238E27FC236}">
                <a16:creationId xmlns:a16="http://schemas.microsoft.com/office/drawing/2014/main" id="{8B52D10F-FDFD-4C3E-8279-17B8CD0F4491}"/>
              </a:ext>
            </a:extLst>
          </p:cNvPr>
          <p:cNvPicPr>
            <a:picLocks noChangeAspect="1"/>
          </p:cNvPicPr>
          <p:nvPr/>
        </p:nvPicPr>
        <p:blipFill rotWithShape="1">
          <a:blip r:embed="rId19"/>
          <a:srcRect l="22359" t="22750" r="43962" b="19891"/>
          <a:stretch/>
        </p:blipFill>
        <p:spPr>
          <a:xfrm>
            <a:off x="442098" y="1620904"/>
            <a:ext cx="3774763" cy="3616192"/>
          </a:xfrm>
          <a:prstGeom prst="rect">
            <a:avLst/>
          </a:prstGeom>
        </p:spPr>
      </p:pic>
      <p:pic>
        <p:nvPicPr>
          <p:cNvPr id="4" name="Imagen 3">
            <a:extLst>
              <a:ext uri="{FF2B5EF4-FFF2-40B4-BE49-F238E27FC236}">
                <a16:creationId xmlns:a16="http://schemas.microsoft.com/office/drawing/2014/main" id="{C803DDFC-4F5C-42F5-95D9-7CCECAB147C6}"/>
              </a:ext>
            </a:extLst>
          </p:cNvPr>
          <p:cNvPicPr>
            <a:picLocks noChangeAspect="1"/>
          </p:cNvPicPr>
          <p:nvPr/>
        </p:nvPicPr>
        <p:blipFill rotWithShape="1">
          <a:blip r:embed="rId20"/>
          <a:srcRect l="22264" t="30293" r="44434" b="12850"/>
          <a:stretch/>
        </p:blipFill>
        <p:spPr>
          <a:xfrm>
            <a:off x="4391924" y="2575632"/>
            <a:ext cx="3936824" cy="3677817"/>
          </a:xfrm>
          <a:prstGeom prst="rect">
            <a:avLst/>
          </a:prstGeom>
        </p:spPr>
      </p:pic>
      <p:sp>
        <p:nvSpPr>
          <p:cNvPr id="5" name="CuadroTexto 4">
            <a:extLst>
              <a:ext uri="{FF2B5EF4-FFF2-40B4-BE49-F238E27FC236}">
                <a16:creationId xmlns:a16="http://schemas.microsoft.com/office/drawing/2014/main" id="{FB0AB2D4-7F76-4DDB-8694-B2BAEE391D91}"/>
              </a:ext>
            </a:extLst>
          </p:cNvPr>
          <p:cNvSpPr txBox="1"/>
          <p:nvPr/>
        </p:nvSpPr>
        <p:spPr>
          <a:xfrm>
            <a:off x="1071194" y="955233"/>
            <a:ext cx="7274103" cy="369332"/>
          </a:xfrm>
          <a:prstGeom prst="rect">
            <a:avLst/>
          </a:prstGeom>
          <a:noFill/>
        </p:spPr>
        <p:txBody>
          <a:bodyPr wrap="square" rtlCol="0">
            <a:spAutoFit/>
          </a:bodyPr>
          <a:lstStyle/>
          <a:p>
            <a:r>
              <a:rPr lang="es-MX" dirty="0"/>
              <a:t>El receptor de vitamina D (VDR) se expresa en más de 30 tejidos y órganos. </a:t>
            </a:r>
          </a:p>
        </p:txBody>
      </p:sp>
      <p:sp>
        <p:nvSpPr>
          <p:cNvPr id="28" name="CuadroTexto 8">
            <a:extLst>
              <a:ext uri="{FF2B5EF4-FFF2-40B4-BE49-F238E27FC236}">
                <a16:creationId xmlns:a16="http://schemas.microsoft.com/office/drawing/2014/main" id="{D3EFCD1C-A56A-44C1-8750-5B4922EE8230}"/>
              </a:ext>
            </a:extLst>
          </p:cNvPr>
          <p:cNvSpPr txBox="1">
            <a:spLocks noChangeArrowheads="1"/>
          </p:cNvSpPr>
          <p:nvPr/>
        </p:nvSpPr>
        <p:spPr bwMode="auto">
          <a:xfrm>
            <a:off x="326763" y="6438952"/>
            <a:ext cx="81503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cs typeface="Arial" panose="020B0604020202020204" pitchFamily="34" charset="0"/>
              </a:defRPr>
            </a:lvl1pPr>
            <a:lvl2pPr marL="742950" indent="-285750">
              <a:defRPr kumimoji="1" sz="2400">
                <a:solidFill>
                  <a:schemeClr val="tx1"/>
                </a:solidFill>
                <a:latin typeface="Times New Roman" panose="02020603050405020304" pitchFamily="18" charset="0"/>
                <a:cs typeface="Arial" panose="020B0604020202020204" pitchFamily="34" charset="0"/>
              </a:defRPr>
            </a:lvl2pPr>
            <a:lvl3pPr marL="1143000" indent="-228600">
              <a:defRPr kumimoji="1" sz="2400">
                <a:solidFill>
                  <a:schemeClr val="tx1"/>
                </a:solidFill>
                <a:latin typeface="Times New Roman" panose="02020603050405020304" pitchFamily="18" charset="0"/>
                <a:cs typeface="Arial" panose="020B0604020202020204" pitchFamily="34" charset="0"/>
              </a:defRPr>
            </a:lvl3pPr>
            <a:lvl4pPr marL="1600200" indent="-228600">
              <a:defRPr kumimoji="1" sz="2400">
                <a:solidFill>
                  <a:schemeClr val="tx1"/>
                </a:solidFill>
                <a:latin typeface="Times New Roman" panose="02020603050405020304" pitchFamily="18" charset="0"/>
                <a:cs typeface="Arial" panose="020B0604020202020204" pitchFamily="34" charset="0"/>
              </a:defRPr>
            </a:lvl4pPr>
            <a:lvl5pPr marL="2057400" indent="-228600">
              <a:defRPr kumimoji="1"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cs typeface="Arial" panose="020B0604020202020204" pitchFamily="34" charset="0"/>
              </a:defRPr>
            </a:lvl9pPr>
          </a:lstStyle>
          <a:p>
            <a:pPr algn="r">
              <a:defRPr/>
            </a:pPr>
            <a:r>
              <a:rPr lang="en-US" altLang="es-MX" sz="1200" i="1" dirty="0">
                <a:latin typeface="Calibri" panose="020F0502020204030204" pitchFamily="34" charset="0"/>
              </a:rPr>
              <a:t>Minireview N. Vitamin D receptor: new assignments for an already busy receptor. Endocrinology. 2006.</a:t>
            </a:r>
            <a:endParaRPr lang="es-MX" altLang="es-MX" sz="1200" i="1" dirty="0">
              <a:latin typeface="Calibri" panose="020F0502020204030204" pitchFamily="34" charset="0"/>
            </a:endParaRPr>
          </a:p>
        </p:txBody>
      </p:sp>
    </p:spTree>
    <p:extLst>
      <p:ext uri="{BB962C8B-B14F-4D97-AF65-F5344CB8AC3E}">
        <p14:creationId xmlns:p14="http://schemas.microsoft.com/office/powerpoint/2010/main" val="1301393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54A9FE-790E-4439-A777-E4925DE35C80}"/>
              </a:ext>
            </a:extLst>
          </p:cNvPr>
          <p:cNvSpPr>
            <a:spLocks noGrp="1"/>
          </p:cNvSpPr>
          <p:nvPr>
            <p:ph type="title"/>
          </p:nvPr>
        </p:nvSpPr>
        <p:spPr>
          <a:xfrm>
            <a:off x="318347" y="452366"/>
            <a:ext cx="7886700" cy="601032"/>
          </a:xfrm>
        </p:spPr>
        <p:txBody>
          <a:bodyPr>
            <a:normAutofit/>
          </a:bodyPr>
          <a:lstStyle/>
          <a:p>
            <a:pPr algn="ctr"/>
            <a:r>
              <a:rPr lang="es-MX" sz="2800" spc="300" dirty="0"/>
              <a:t>Vitamina D: Definiciones de su estatus.</a:t>
            </a:r>
          </a:p>
        </p:txBody>
      </p:sp>
      <p:pic>
        <p:nvPicPr>
          <p:cNvPr id="12" name="Imagen 11">
            <a:extLst>
              <a:ext uri="{FF2B5EF4-FFF2-40B4-BE49-F238E27FC236}">
                <a16:creationId xmlns:a16="http://schemas.microsoft.com/office/drawing/2014/main" id="{ECBC81A5-5F7E-4608-8C25-E1F16DAB8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515" y="62213"/>
            <a:ext cx="422720" cy="337376"/>
          </a:xfrm>
          <a:prstGeom prst="rect">
            <a:avLst/>
          </a:prstGeom>
        </p:spPr>
      </p:pic>
      <p:pic>
        <p:nvPicPr>
          <p:cNvPr id="13" name="Imagen 12">
            <a:extLst>
              <a:ext uri="{FF2B5EF4-FFF2-40B4-BE49-F238E27FC236}">
                <a16:creationId xmlns:a16="http://schemas.microsoft.com/office/drawing/2014/main" id="{1EE3211D-DAD2-40B9-80FE-111502AC6317}"/>
              </a:ext>
            </a:extLst>
          </p:cNvPr>
          <p:cNvPicPr>
            <a:picLocks noChangeAspect="1"/>
          </p:cNvPicPr>
          <p:nvPr/>
        </p:nvPicPr>
        <p:blipFill>
          <a:blip r:embed="rId3"/>
          <a:stretch>
            <a:fillRect/>
          </a:stretch>
        </p:blipFill>
        <p:spPr>
          <a:xfrm>
            <a:off x="8682515" y="1030801"/>
            <a:ext cx="422720" cy="306763"/>
          </a:xfrm>
          <a:prstGeom prst="rect">
            <a:avLst/>
          </a:prstGeom>
        </p:spPr>
      </p:pic>
      <p:pic>
        <p:nvPicPr>
          <p:cNvPr id="14" name="Imagen 13">
            <a:extLst>
              <a:ext uri="{FF2B5EF4-FFF2-40B4-BE49-F238E27FC236}">
                <a16:creationId xmlns:a16="http://schemas.microsoft.com/office/drawing/2014/main" id="{884ECD47-AB36-4376-9F00-5F48689471A2}"/>
              </a:ext>
            </a:extLst>
          </p:cNvPr>
          <p:cNvPicPr>
            <a:picLocks noChangeAspect="1"/>
          </p:cNvPicPr>
          <p:nvPr/>
        </p:nvPicPr>
        <p:blipFill>
          <a:blip r:embed="rId4"/>
          <a:stretch>
            <a:fillRect/>
          </a:stretch>
        </p:blipFill>
        <p:spPr>
          <a:xfrm>
            <a:off x="8682515" y="438263"/>
            <a:ext cx="422720" cy="551885"/>
          </a:xfrm>
          <a:prstGeom prst="rect">
            <a:avLst/>
          </a:prstGeom>
        </p:spPr>
      </p:pic>
      <p:pic>
        <p:nvPicPr>
          <p:cNvPr id="15" name="Imagen 14">
            <a:extLst>
              <a:ext uri="{FF2B5EF4-FFF2-40B4-BE49-F238E27FC236}">
                <a16:creationId xmlns:a16="http://schemas.microsoft.com/office/drawing/2014/main" id="{F64E0EA9-2C6C-4705-B4BF-0EA79CF89D8C}"/>
              </a:ext>
            </a:extLst>
          </p:cNvPr>
          <p:cNvPicPr>
            <a:picLocks noChangeAspect="1"/>
          </p:cNvPicPr>
          <p:nvPr/>
        </p:nvPicPr>
        <p:blipFill>
          <a:blip r:embed="rId5"/>
          <a:stretch>
            <a:fillRect/>
          </a:stretch>
        </p:blipFill>
        <p:spPr>
          <a:xfrm>
            <a:off x="8681500" y="1382825"/>
            <a:ext cx="424749" cy="302157"/>
          </a:xfrm>
          <a:prstGeom prst="rect">
            <a:avLst/>
          </a:prstGeom>
        </p:spPr>
      </p:pic>
      <p:pic>
        <p:nvPicPr>
          <p:cNvPr id="16" name="Imagen 15">
            <a:extLst>
              <a:ext uri="{FF2B5EF4-FFF2-40B4-BE49-F238E27FC236}">
                <a16:creationId xmlns:a16="http://schemas.microsoft.com/office/drawing/2014/main" id="{BB068804-ECAD-4C6B-B493-983F91AAE8A5}"/>
              </a:ext>
            </a:extLst>
          </p:cNvPr>
          <p:cNvPicPr>
            <a:picLocks noChangeAspect="1"/>
          </p:cNvPicPr>
          <p:nvPr/>
        </p:nvPicPr>
        <p:blipFill>
          <a:blip r:embed="rId6"/>
          <a:stretch>
            <a:fillRect/>
          </a:stretch>
        </p:blipFill>
        <p:spPr>
          <a:xfrm>
            <a:off x="8685107" y="1722523"/>
            <a:ext cx="424748" cy="329510"/>
          </a:xfrm>
          <a:prstGeom prst="rect">
            <a:avLst/>
          </a:prstGeom>
        </p:spPr>
      </p:pic>
      <p:pic>
        <p:nvPicPr>
          <p:cNvPr id="17" name="Imagen 16">
            <a:extLst>
              <a:ext uri="{FF2B5EF4-FFF2-40B4-BE49-F238E27FC236}">
                <a16:creationId xmlns:a16="http://schemas.microsoft.com/office/drawing/2014/main" id="{AF7A1184-F697-4714-8615-7BD123A50B5F}"/>
              </a:ext>
            </a:extLst>
          </p:cNvPr>
          <p:cNvPicPr>
            <a:picLocks noChangeAspect="1"/>
          </p:cNvPicPr>
          <p:nvPr/>
        </p:nvPicPr>
        <p:blipFill rotWithShape="1">
          <a:blip r:embed="rId7"/>
          <a:srcRect l="8652" t="3087" r="6766" b="5614"/>
          <a:stretch/>
        </p:blipFill>
        <p:spPr>
          <a:xfrm>
            <a:off x="8681499" y="2096022"/>
            <a:ext cx="427275" cy="315383"/>
          </a:xfrm>
          <a:prstGeom prst="rect">
            <a:avLst/>
          </a:prstGeom>
        </p:spPr>
      </p:pic>
      <p:pic>
        <p:nvPicPr>
          <p:cNvPr id="18" name="Imagen 17">
            <a:extLst>
              <a:ext uri="{FF2B5EF4-FFF2-40B4-BE49-F238E27FC236}">
                <a16:creationId xmlns:a16="http://schemas.microsoft.com/office/drawing/2014/main" id="{72D09412-92A7-4D76-AF2C-8D2B14AFE355}"/>
              </a:ext>
            </a:extLst>
          </p:cNvPr>
          <p:cNvPicPr>
            <a:picLocks noChangeAspect="1"/>
          </p:cNvPicPr>
          <p:nvPr/>
        </p:nvPicPr>
        <p:blipFill>
          <a:blip r:embed="rId8"/>
          <a:stretch>
            <a:fillRect/>
          </a:stretch>
        </p:blipFill>
        <p:spPr>
          <a:xfrm>
            <a:off x="8675784" y="2457372"/>
            <a:ext cx="426840" cy="309986"/>
          </a:xfrm>
          <a:prstGeom prst="rect">
            <a:avLst/>
          </a:prstGeom>
        </p:spPr>
      </p:pic>
      <p:pic>
        <p:nvPicPr>
          <p:cNvPr id="19" name="Imagen 18">
            <a:extLst>
              <a:ext uri="{FF2B5EF4-FFF2-40B4-BE49-F238E27FC236}">
                <a16:creationId xmlns:a16="http://schemas.microsoft.com/office/drawing/2014/main" id="{7F8F87B7-2711-4BA0-9DFC-3734C072909C}"/>
              </a:ext>
            </a:extLst>
          </p:cNvPr>
          <p:cNvPicPr>
            <a:picLocks noChangeAspect="1"/>
          </p:cNvPicPr>
          <p:nvPr/>
        </p:nvPicPr>
        <p:blipFill>
          <a:blip r:embed="rId9"/>
          <a:stretch>
            <a:fillRect/>
          </a:stretch>
        </p:blipFill>
        <p:spPr>
          <a:xfrm>
            <a:off x="8677153" y="3450268"/>
            <a:ext cx="433441" cy="266929"/>
          </a:xfrm>
          <a:prstGeom prst="rect">
            <a:avLst/>
          </a:prstGeom>
        </p:spPr>
      </p:pic>
      <p:pic>
        <p:nvPicPr>
          <p:cNvPr id="20" name="Imagen 19">
            <a:extLst>
              <a:ext uri="{FF2B5EF4-FFF2-40B4-BE49-F238E27FC236}">
                <a16:creationId xmlns:a16="http://schemas.microsoft.com/office/drawing/2014/main" id="{2D943ED3-8A32-477B-AAF3-1303EE0C40F5}"/>
              </a:ext>
            </a:extLst>
          </p:cNvPr>
          <p:cNvPicPr>
            <a:picLocks noChangeAspect="1"/>
          </p:cNvPicPr>
          <p:nvPr/>
        </p:nvPicPr>
        <p:blipFill>
          <a:blip r:embed="rId10"/>
          <a:stretch>
            <a:fillRect/>
          </a:stretch>
        </p:blipFill>
        <p:spPr>
          <a:xfrm>
            <a:off x="8670697" y="3101362"/>
            <a:ext cx="433361" cy="306762"/>
          </a:xfrm>
          <a:prstGeom prst="rect">
            <a:avLst/>
          </a:prstGeom>
        </p:spPr>
      </p:pic>
      <p:pic>
        <p:nvPicPr>
          <p:cNvPr id="21" name="Imagen 20">
            <a:extLst>
              <a:ext uri="{FF2B5EF4-FFF2-40B4-BE49-F238E27FC236}">
                <a16:creationId xmlns:a16="http://schemas.microsoft.com/office/drawing/2014/main" id="{190AA751-2BAB-4BAA-BFA9-7A6624E35A5B}"/>
              </a:ext>
            </a:extLst>
          </p:cNvPr>
          <p:cNvPicPr>
            <a:picLocks noChangeAspect="1"/>
          </p:cNvPicPr>
          <p:nvPr/>
        </p:nvPicPr>
        <p:blipFill>
          <a:blip r:embed="rId11"/>
          <a:stretch>
            <a:fillRect/>
          </a:stretch>
        </p:blipFill>
        <p:spPr>
          <a:xfrm>
            <a:off x="8675784" y="4454141"/>
            <a:ext cx="418888" cy="329480"/>
          </a:xfrm>
          <a:prstGeom prst="rect">
            <a:avLst/>
          </a:prstGeom>
        </p:spPr>
      </p:pic>
      <p:pic>
        <p:nvPicPr>
          <p:cNvPr id="22" name="Imagen 21">
            <a:extLst>
              <a:ext uri="{FF2B5EF4-FFF2-40B4-BE49-F238E27FC236}">
                <a16:creationId xmlns:a16="http://schemas.microsoft.com/office/drawing/2014/main" id="{0B042528-F7EF-495A-AACD-2699EC6D3B85}"/>
              </a:ext>
            </a:extLst>
          </p:cNvPr>
          <p:cNvPicPr>
            <a:picLocks noChangeAspect="1"/>
          </p:cNvPicPr>
          <p:nvPr/>
        </p:nvPicPr>
        <p:blipFill>
          <a:blip r:embed="rId12"/>
          <a:stretch>
            <a:fillRect/>
          </a:stretch>
        </p:blipFill>
        <p:spPr>
          <a:xfrm>
            <a:off x="8678873" y="3765330"/>
            <a:ext cx="422531" cy="296335"/>
          </a:xfrm>
          <a:prstGeom prst="rect">
            <a:avLst/>
          </a:prstGeom>
        </p:spPr>
      </p:pic>
      <p:pic>
        <p:nvPicPr>
          <p:cNvPr id="23" name="Imagen 22">
            <a:extLst>
              <a:ext uri="{FF2B5EF4-FFF2-40B4-BE49-F238E27FC236}">
                <a16:creationId xmlns:a16="http://schemas.microsoft.com/office/drawing/2014/main" id="{E2F6F91B-30F6-4201-BB15-8ED00AFDD1F9}"/>
              </a:ext>
            </a:extLst>
          </p:cNvPr>
          <p:cNvPicPr>
            <a:picLocks noChangeAspect="1"/>
          </p:cNvPicPr>
          <p:nvPr/>
        </p:nvPicPr>
        <p:blipFill>
          <a:blip r:embed="rId13"/>
          <a:stretch>
            <a:fillRect/>
          </a:stretch>
        </p:blipFill>
        <p:spPr>
          <a:xfrm>
            <a:off x="8677215" y="4103560"/>
            <a:ext cx="418889" cy="309100"/>
          </a:xfrm>
          <a:prstGeom prst="rect">
            <a:avLst/>
          </a:prstGeom>
        </p:spPr>
      </p:pic>
      <p:pic>
        <p:nvPicPr>
          <p:cNvPr id="24" name="Imagen 23">
            <a:extLst>
              <a:ext uri="{FF2B5EF4-FFF2-40B4-BE49-F238E27FC236}">
                <a16:creationId xmlns:a16="http://schemas.microsoft.com/office/drawing/2014/main" id="{860DEECF-4F92-4BF2-BB00-AEAB96BA530B}"/>
              </a:ext>
            </a:extLst>
          </p:cNvPr>
          <p:cNvPicPr>
            <a:picLocks noChangeAspect="1"/>
          </p:cNvPicPr>
          <p:nvPr/>
        </p:nvPicPr>
        <p:blipFill>
          <a:blip r:embed="rId14"/>
          <a:stretch>
            <a:fillRect/>
          </a:stretch>
        </p:blipFill>
        <p:spPr>
          <a:xfrm>
            <a:off x="8668271" y="4826117"/>
            <a:ext cx="422388" cy="315383"/>
          </a:xfrm>
          <a:prstGeom prst="rect">
            <a:avLst/>
          </a:prstGeom>
        </p:spPr>
      </p:pic>
      <p:pic>
        <p:nvPicPr>
          <p:cNvPr id="25" name="Imagen 24">
            <a:extLst>
              <a:ext uri="{FF2B5EF4-FFF2-40B4-BE49-F238E27FC236}">
                <a16:creationId xmlns:a16="http://schemas.microsoft.com/office/drawing/2014/main" id="{56E710CD-615A-4B9A-9E9B-575FFA10F978}"/>
              </a:ext>
            </a:extLst>
          </p:cNvPr>
          <p:cNvPicPr>
            <a:picLocks noChangeAspect="1"/>
          </p:cNvPicPr>
          <p:nvPr/>
        </p:nvPicPr>
        <p:blipFill>
          <a:blip r:embed="rId15"/>
          <a:stretch>
            <a:fillRect/>
          </a:stretch>
        </p:blipFill>
        <p:spPr>
          <a:xfrm>
            <a:off x="8668271" y="5183996"/>
            <a:ext cx="419962" cy="299810"/>
          </a:xfrm>
          <a:prstGeom prst="rect">
            <a:avLst/>
          </a:prstGeom>
        </p:spPr>
      </p:pic>
      <p:pic>
        <p:nvPicPr>
          <p:cNvPr id="26" name="Imagen 25">
            <a:extLst>
              <a:ext uri="{FF2B5EF4-FFF2-40B4-BE49-F238E27FC236}">
                <a16:creationId xmlns:a16="http://schemas.microsoft.com/office/drawing/2014/main" id="{21525862-5A8F-42EE-A0FB-C180B44B4166}"/>
              </a:ext>
            </a:extLst>
          </p:cNvPr>
          <p:cNvPicPr>
            <a:picLocks noChangeAspect="1"/>
          </p:cNvPicPr>
          <p:nvPr/>
        </p:nvPicPr>
        <p:blipFill>
          <a:blip r:embed="rId16"/>
          <a:stretch>
            <a:fillRect/>
          </a:stretch>
        </p:blipFill>
        <p:spPr>
          <a:xfrm>
            <a:off x="8670697" y="2813325"/>
            <a:ext cx="431927" cy="247232"/>
          </a:xfrm>
          <a:prstGeom prst="rect">
            <a:avLst/>
          </a:prstGeom>
        </p:spPr>
      </p:pic>
      <p:sp>
        <p:nvSpPr>
          <p:cNvPr id="27" name="Rectángulo 26">
            <a:extLst>
              <a:ext uri="{FF2B5EF4-FFF2-40B4-BE49-F238E27FC236}">
                <a16:creationId xmlns:a16="http://schemas.microsoft.com/office/drawing/2014/main" id="{7E0AD4BD-6396-49A6-89FD-F1E8EA985AD3}"/>
              </a:ext>
            </a:extLst>
          </p:cNvPr>
          <p:cNvSpPr/>
          <p:nvPr/>
        </p:nvSpPr>
        <p:spPr>
          <a:xfrm>
            <a:off x="318347" y="3480554"/>
            <a:ext cx="2848494" cy="118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Imagen 35">
            <a:extLst>
              <a:ext uri="{FF2B5EF4-FFF2-40B4-BE49-F238E27FC236}">
                <a16:creationId xmlns:a16="http://schemas.microsoft.com/office/drawing/2014/main" id="{E5AB5379-61B2-47B3-936E-8870552BA5A4}"/>
              </a:ext>
            </a:extLst>
          </p:cNvPr>
          <p:cNvPicPr>
            <a:picLocks noChangeAspect="1"/>
          </p:cNvPicPr>
          <p:nvPr/>
        </p:nvPicPr>
        <p:blipFill>
          <a:blip r:embed="rId17"/>
          <a:stretch>
            <a:fillRect/>
          </a:stretch>
        </p:blipFill>
        <p:spPr>
          <a:xfrm>
            <a:off x="8661313" y="5540586"/>
            <a:ext cx="433360" cy="313287"/>
          </a:xfrm>
          <a:prstGeom prst="rect">
            <a:avLst/>
          </a:prstGeom>
        </p:spPr>
      </p:pic>
      <p:pic>
        <p:nvPicPr>
          <p:cNvPr id="37" name="Imagen 36">
            <a:extLst>
              <a:ext uri="{FF2B5EF4-FFF2-40B4-BE49-F238E27FC236}">
                <a16:creationId xmlns:a16="http://schemas.microsoft.com/office/drawing/2014/main" id="{74A70A58-BAD4-4A96-AC39-38727A708C5A}"/>
              </a:ext>
            </a:extLst>
          </p:cNvPr>
          <p:cNvPicPr>
            <a:picLocks noChangeAspect="1"/>
          </p:cNvPicPr>
          <p:nvPr/>
        </p:nvPicPr>
        <p:blipFill>
          <a:blip r:embed="rId18"/>
          <a:stretch>
            <a:fillRect/>
          </a:stretch>
        </p:blipFill>
        <p:spPr>
          <a:xfrm>
            <a:off x="8653217" y="5899958"/>
            <a:ext cx="448187" cy="296336"/>
          </a:xfrm>
          <a:prstGeom prst="rect">
            <a:avLst/>
          </a:prstGeom>
        </p:spPr>
      </p:pic>
      <p:sp>
        <p:nvSpPr>
          <p:cNvPr id="38" name="Elipse 37">
            <a:extLst>
              <a:ext uri="{FF2B5EF4-FFF2-40B4-BE49-F238E27FC236}">
                <a16:creationId xmlns:a16="http://schemas.microsoft.com/office/drawing/2014/main" id="{441E615B-7872-4B0F-A9D6-19B5C773AF7D}"/>
              </a:ext>
            </a:extLst>
          </p:cNvPr>
          <p:cNvSpPr/>
          <p:nvPr/>
        </p:nvSpPr>
        <p:spPr>
          <a:xfrm>
            <a:off x="8653216" y="6319967"/>
            <a:ext cx="435017" cy="42263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CuadroTexto 38">
            <a:extLst>
              <a:ext uri="{FF2B5EF4-FFF2-40B4-BE49-F238E27FC236}">
                <a16:creationId xmlns:a16="http://schemas.microsoft.com/office/drawing/2014/main" id="{242E9FEE-8047-4625-887E-27D5F551CCEF}"/>
              </a:ext>
            </a:extLst>
          </p:cNvPr>
          <p:cNvSpPr txBox="1"/>
          <p:nvPr/>
        </p:nvSpPr>
        <p:spPr>
          <a:xfrm>
            <a:off x="8653216" y="6346618"/>
            <a:ext cx="426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pic>
        <p:nvPicPr>
          <p:cNvPr id="9" name="Imagen 8">
            <a:extLst>
              <a:ext uri="{FF2B5EF4-FFF2-40B4-BE49-F238E27FC236}">
                <a16:creationId xmlns:a16="http://schemas.microsoft.com/office/drawing/2014/main" id="{B2BF667F-F585-4854-B7A2-B36AE642C149}"/>
              </a:ext>
            </a:extLst>
          </p:cNvPr>
          <p:cNvPicPr>
            <a:picLocks noChangeAspect="1"/>
          </p:cNvPicPr>
          <p:nvPr/>
        </p:nvPicPr>
        <p:blipFill rotWithShape="1">
          <a:blip r:embed="rId19"/>
          <a:srcRect l="15315" t="23609" r="7201" b="20985"/>
          <a:stretch/>
        </p:blipFill>
        <p:spPr>
          <a:xfrm>
            <a:off x="554805" y="1383959"/>
            <a:ext cx="7722161" cy="3105964"/>
          </a:xfrm>
          <a:prstGeom prst="rect">
            <a:avLst/>
          </a:prstGeom>
        </p:spPr>
      </p:pic>
      <p:sp>
        <p:nvSpPr>
          <p:cNvPr id="10" name="CuadroTexto 9">
            <a:extLst>
              <a:ext uri="{FF2B5EF4-FFF2-40B4-BE49-F238E27FC236}">
                <a16:creationId xmlns:a16="http://schemas.microsoft.com/office/drawing/2014/main" id="{8E122A04-F28C-4575-98A9-2A734DA41063}"/>
              </a:ext>
            </a:extLst>
          </p:cNvPr>
          <p:cNvSpPr txBox="1"/>
          <p:nvPr/>
        </p:nvSpPr>
        <p:spPr>
          <a:xfrm>
            <a:off x="554805" y="4669180"/>
            <a:ext cx="7722161" cy="880369"/>
          </a:xfrm>
          <a:prstGeom prst="rect">
            <a:avLst/>
          </a:prstGeom>
          <a:noFill/>
        </p:spPr>
        <p:txBody>
          <a:bodyPr wrap="square" rtlCol="0">
            <a:spAutoFit/>
          </a:bodyPr>
          <a:lstStyle/>
          <a:p>
            <a:pPr>
              <a:lnSpc>
                <a:spcPct val="150000"/>
              </a:lnSpc>
            </a:pPr>
            <a:r>
              <a:rPr lang="es-MX" dirty="0"/>
              <a:t>IOM (EUA): Insuficiencia </a:t>
            </a:r>
            <a:r>
              <a:rPr lang="es-MX" b="1" dirty="0"/>
              <a:t>&lt; 20 ng/ml</a:t>
            </a:r>
          </a:p>
          <a:p>
            <a:pPr>
              <a:lnSpc>
                <a:spcPct val="150000"/>
              </a:lnSpc>
            </a:pPr>
            <a:r>
              <a:rPr lang="es-MX" dirty="0"/>
              <a:t>Heaney &amp; Holick: Insuficiencia </a:t>
            </a:r>
            <a:r>
              <a:rPr lang="es-MX" b="1" dirty="0"/>
              <a:t>&lt; 30 ng/ml</a:t>
            </a:r>
          </a:p>
        </p:txBody>
      </p:sp>
      <p:sp>
        <p:nvSpPr>
          <p:cNvPr id="11" name="CuadroTexto 10">
            <a:extLst>
              <a:ext uri="{FF2B5EF4-FFF2-40B4-BE49-F238E27FC236}">
                <a16:creationId xmlns:a16="http://schemas.microsoft.com/office/drawing/2014/main" id="{09BAA013-F527-4EA7-9A63-40EDF8DAF3C6}"/>
              </a:ext>
            </a:extLst>
          </p:cNvPr>
          <p:cNvSpPr txBox="1"/>
          <p:nvPr/>
        </p:nvSpPr>
        <p:spPr>
          <a:xfrm>
            <a:off x="1105604" y="6012190"/>
            <a:ext cx="7171362" cy="307777"/>
          </a:xfrm>
          <a:prstGeom prst="rect">
            <a:avLst/>
          </a:prstGeom>
          <a:noFill/>
        </p:spPr>
        <p:txBody>
          <a:bodyPr wrap="square" rtlCol="0">
            <a:spAutoFit/>
          </a:bodyPr>
          <a:lstStyle/>
          <a:p>
            <a:pPr algn="r"/>
            <a:r>
              <a:rPr lang="es-MX" sz="1400" i="1" dirty="0"/>
              <a:t>Zuluaga-Espinoza. Vitamina D: nuevos paradigmas. Medicina &amp; Laboratorio 2011</a:t>
            </a:r>
          </a:p>
        </p:txBody>
      </p:sp>
    </p:spTree>
    <p:extLst>
      <p:ext uri="{BB962C8B-B14F-4D97-AF65-F5344CB8AC3E}">
        <p14:creationId xmlns:p14="http://schemas.microsoft.com/office/powerpoint/2010/main" val="3076696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54A9FE-790E-4439-A777-E4925DE35C80}"/>
              </a:ext>
            </a:extLst>
          </p:cNvPr>
          <p:cNvSpPr>
            <a:spLocks noGrp="1"/>
          </p:cNvSpPr>
          <p:nvPr>
            <p:ph type="title"/>
          </p:nvPr>
        </p:nvSpPr>
        <p:spPr>
          <a:xfrm>
            <a:off x="451911" y="399589"/>
            <a:ext cx="7886700" cy="601032"/>
          </a:xfrm>
        </p:spPr>
        <p:txBody>
          <a:bodyPr>
            <a:normAutofit/>
          </a:bodyPr>
          <a:lstStyle/>
          <a:p>
            <a:pPr algn="ctr"/>
            <a:r>
              <a:rPr lang="es-MX" sz="2800" spc="300" dirty="0"/>
              <a:t>Vitamina D: Ingesta Diaria Recomendada</a:t>
            </a:r>
          </a:p>
        </p:txBody>
      </p:sp>
      <p:pic>
        <p:nvPicPr>
          <p:cNvPr id="12" name="Imagen 11">
            <a:extLst>
              <a:ext uri="{FF2B5EF4-FFF2-40B4-BE49-F238E27FC236}">
                <a16:creationId xmlns:a16="http://schemas.microsoft.com/office/drawing/2014/main" id="{ECBC81A5-5F7E-4608-8C25-E1F16DAB8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515" y="62213"/>
            <a:ext cx="422720" cy="337376"/>
          </a:xfrm>
          <a:prstGeom prst="rect">
            <a:avLst/>
          </a:prstGeom>
        </p:spPr>
      </p:pic>
      <p:pic>
        <p:nvPicPr>
          <p:cNvPr id="13" name="Imagen 12">
            <a:extLst>
              <a:ext uri="{FF2B5EF4-FFF2-40B4-BE49-F238E27FC236}">
                <a16:creationId xmlns:a16="http://schemas.microsoft.com/office/drawing/2014/main" id="{1EE3211D-DAD2-40B9-80FE-111502AC6317}"/>
              </a:ext>
            </a:extLst>
          </p:cNvPr>
          <p:cNvPicPr>
            <a:picLocks noChangeAspect="1"/>
          </p:cNvPicPr>
          <p:nvPr/>
        </p:nvPicPr>
        <p:blipFill>
          <a:blip r:embed="rId3"/>
          <a:stretch>
            <a:fillRect/>
          </a:stretch>
        </p:blipFill>
        <p:spPr>
          <a:xfrm>
            <a:off x="8682515" y="1030801"/>
            <a:ext cx="422720" cy="306763"/>
          </a:xfrm>
          <a:prstGeom prst="rect">
            <a:avLst/>
          </a:prstGeom>
        </p:spPr>
      </p:pic>
      <p:pic>
        <p:nvPicPr>
          <p:cNvPr id="14" name="Imagen 13">
            <a:extLst>
              <a:ext uri="{FF2B5EF4-FFF2-40B4-BE49-F238E27FC236}">
                <a16:creationId xmlns:a16="http://schemas.microsoft.com/office/drawing/2014/main" id="{884ECD47-AB36-4376-9F00-5F48689471A2}"/>
              </a:ext>
            </a:extLst>
          </p:cNvPr>
          <p:cNvPicPr>
            <a:picLocks noChangeAspect="1"/>
          </p:cNvPicPr>
          <p:nvPr/>
        </p:nvPicPr>
        <p:blipFill>
          <a:blip r:embed="rId4"/>
          <a:stretch>
            <a:fillRect/>
          </a:stretch>
        </p:blipFill>
        <p:spPr>
          <a:xfrm>
            <a:off x="8682515" y="438263"/>
            <a:ext cx="422720" cy="551885"/>
          </a:xfrm>
          <a:prstGeom prst="rect">
            <a:avLst/>
          </a:prstGeom>
        </p:spPr>
      </p:pic>
      <p:pic>
        <p:nvPicPr>
          <p:cNvPr id="15" name="Imagen 14">
            <a:extLst>
              <a:ext uri="{FF2B5EF4-FFF2-40B4-BE49-F238E27FC236}">
                <a16:creationId xmlns:a16="http://schemas.microsoft.com/office/drawing/2014/main" id="{F64E0EA9-2C6C-4705-B4BF-0EA79CF89D8C}"/>
              </a:ext>
            </a:extLst>
          </p:cNvPr>
          <p:cNvPicPr>
            <a:picLocks noChangeAspect="1"/>
          </p:cNvPicPr>
          <p:nvPr/>
        </p:nvPicPr>
        <p:blipFill>
          <a:blip r:embed="rId5"/>
          <a:stretch>
            <a:fillRect/>
          </a:stretch>
        </p:blipFill>
        <p:spPr>
          <a:xfrm>
            <a:off x="8681500" y="1382825"/>
            <a:ext cx="424749" cy="302157"/>
          </a:xfrm>
          <a:prstGeom prst="rect">
            <a:avLst/>
          </a:prstGeom>
        </p:spPr>
      </p:pic>
      <p:pic>
        <p:nvPicPr>
          <p:cNvPr id="16" name="Imagen 15">
            <a:extLst>
              <a:ext uri="{FF2B5EF4-FFF2-40B4-BE49-F238E27FC236}">
                <a16:creationId xmlns:a16="http://schemas.microsoft.com/office/drawing/2014/main" id="{BB068804-ECAD-4C6B-B493-983F91AAE8A5}"/>
              </a:ext>
            </a:extLst>
          </p:cNvPr>
          <p:cNvPicPr>
            <a:picLocks noChangeAspect="1"/>
          </p:cNvPicPr>
          <p:nvPr/>
        </p:nvPicPr>
        <p:blipFill>
          <a:blip r:embed="rId6"/>
          <a:stretch>
            <a:fillRect/>
          </a:stretch>
        </p:blipFill>
        <p:spPr>
          <a:xfrm>
            <a:off x="8685107" y="1722523"/>
            <a:ext cx="424748" cy="329510"/>
          </a:xfrm>
          <a:prstGeom prst="rect">
            <a:avLst/>
          </a:prstGeom>
        </p:spPr>
      </p:pic>
      <p:pic>
        <p:nvPicPr>
          <p:cNvPr id="17" name="Imagen 16">
            <a:extLst>
              <a:ext uri="{FF2B5EF4-FFF2-40B4-BE49-F238E27FC236}">
                <a16:creationId xmlns:a16="http://schemas.microsoft.com/office/drawing/2014/main" id="{AF7A1184-F697-4714-8615-7BD123A50B5F}"/>
              </a:ext>
            </a:extLst>
          </p:cNvPr>
          <p:cNvPicPr>
            <a:picLocks noChangeAspect="1"/>
          </p:cNvPicPr>
          <p:nvPr/>
        </p:nvPicPr>
        <p:blipFill rotWithShape="1">
          <a:blip r:embed="rId7"/>
          <a:srcRect l="8652" t="3087" r="6766" b="5614"/>
          <a:stretch/>
        </p:blipFill>
        <p:spPr>
          <a:xfrm>
            <a:off x="8681499" y="2096022"/>
            <a:ext cx="427275" cy="315383"/>
          </a:xfrm>
          <a:prstGeom prst="rect">
            <a:avLst/>
          </a:prstGeom>
        </p:spPr>
      </p:pic>
      <p:pic>
        <p:nvPicPr>
          <p:cNvPr id="18" name="Imagen 17">
            <a:extLst>
              <a:ext uri="{FF2B5EF4-FFF2-40B4-BE49-F238E27FC236}">
                <a16:creationId xmlns:a16="http://schemas.microsoft.com/office/drawing/2014/main" id="{72D09412-92A7-4D76-AF2C-8D2B14AFE355}"/>
              </a:ext>
            </a:extLst>
          </p:cNvPr>
          <p:cNvPicPr>
            <a:picLocks noChangeAspect="1"/>
          </p:cNvPicPr>
          <p:nvPr/>
        </p:nvPicPr>
        <p:blipFill>
          <a:blip r:embed="rId8"/>
          <a:stretch>
            <a:fillRect/>
          </a:stretch>
        </p:blipFill>
        <p:spPr>
          <a:xfrm>
            <a:off x="8675784" y="2457372"/>
            <a:ext cx="426840" cy="309986"/>
          </a:xfrm>
          <a:prstGeom prst="rect">
            <a:avLst/>
          </a:prstGeom>
        </p:spPr>
      </p:pic>
      <p:pic>
        <p:nvPicPr>
          <p:cNvPr id="19" name="Imagen 18">
            <a:extLst>
              <a:ext uri="{FF2B5EF4-FFF2-40B4-BE49-F238E27FC236}">
                <a16:creationId xmlns:a16="http://schemas.microsoft.com/office/drawing/2014/main" id="{7F8F87B7-2711-4BA0-9DFC-3734C072909C}"/>
              </a:ext>
            </a:extLst>
          </p:cNvPr>
          <p:cNvPicPr>
            <a:picLocks noChangeAspect="1"/>
          </p:cNvPicPr>
          <p:nvPr/>
        </p:nvPicPr>
        <p:blipFill>
          <a:blip r:embed="rId9"/>
          <a:stretch>
            <a:fillRect/>
          </a:stretch>
        </p:blipFill>
        <p:spPr>
          <a:xfrm>
            <a:off x="8677153" y="3450268"/>
            <a:ext cx="433441" cy="266929"/>
          </a:xfrm>
          <a:prstGeom prst="rect">
            <a:avLst/>
          </a:prstGeom>
        </p:spPr>
      </p:pic>
      <p:pic>
        <p:nvPicPr>
          <p:cNvPr id="20" name="Imagen 19">
            <a:extLst>
              <a:ext uri="{FF2B5EF4-FFF2-40B4-BE49-F238E27FC236}">
                <a16:creationId xmlns:a16="http://schemas.microsoft.com/office/drawing/2014/main" id="{2D943ED3-8A32-477B-AAF3-1303EE0C40F5}"/>
              </a:ext>
            </a:extLst>
          </p:cNvPr>
          <p:cNvPicPr>
            <a:picLocks noChangeAspect="1"/>
          </p:cNvPicPr>
          <p:nvPr/>
        </p:nvPicPr>
        <p:blipFill>
          <a:blip r:embed="rId10"/>
          <a:stretch>
            <a:fillRect/>
          </a:stretch>
        </p:blipFill>
        <p:spPr>
          <a:xfrm>
            <a:off x="8670697" y="3101362"/>
            <a:ext cx="433361" cy="306762"/>
          </a:xfrm>
          <a:prstGeom prst="rect">
            <a:avLst/>
          </a:prstGeom>
        </p:spPr>
      </p:pic>
      <p:pic>
        <p:nvPicPr>
          <p:cNvPr id="21" name="Imagen 20">
            <a:extLst>
              <a:ext uri="{FF2B5EF4-FFF2-40B4-BE49-F238E27FC236}">
                <a16:creationId xmlns:a16="http://schemas.microsoft.com/office/drawing/2014/main" id="{190AA751-2BAB-4BAA-BFA9-7A6624E35A5B}"/>
              </a:ext>
            </a:extLst>
          </p:cNvPr>
          <p:cNvPicPr>
            <a:picLocks noChangeAspect="1"/>
          </p:cNvPicPr>
          <p:nvPr/>
        </p:nvPicPr>
        <p:blipFill>
          <a:blip r:embed="rId11"/>
          <a:stretch>
            <a:fillRect/>
          </a:stretch>
        </p:blipFill>
        <p:spPr>
          <a:xfrm>
            <a:off x="8675784" y="4454141"/>
            <a:ext cx="418888" cy="329480"/>
          </a:xfrm>
          <a:prstGeom prst="rect">
            <a:avLst/>
          </a:prstGeom>
        </p:spPr>
      </p:pic>
      <p:pic>
        <p:nvPicPr>
          <p:cNvPr id="22" name="Imagen 21">
            <a:extLst>
              <a:ext uri="{FF2B5EF4-FFF2-40B4-BE49-F238E27FC236}">
                <a16:creationId xmlns:a16="http://schemas.microsoft.com/office/drawing/2014/main" id="{0B042528-F7EF-495A-AACD-2699EC6D3B85}"/>
              </a:ext>
            </a:extLst>
          </p:cNvPr>
          <p:cNvPicPr>
            <a:picLocks noChangeAspect="1"/>
          </p:cNvPicPr>
          <p:nvPr/>
        </p:nvPicPr>
        <p:blipFill>
          <a:blip r:embed="rId12"/>
          <a:stretch>
            <a:fillRect/>
          </a:stretch>
        </p:blipFill>
        <p:spPr>
          <a:xfrm>
            <a:off x="8678873" y="3765330"/>
            <a:ext cx="422531" cy="296335"/>
          </a:xfrm>
          <a:prstGeom prst="rect">
            <a:avLst/>
          </a:prstGeom>
        </p:spPr>
      </p:pic>
      <p:pic>
        <p:nvPicPr>
          <p:cNvPr id="23" name="Imagen 22">
            <a:extLst>
              <a:ext uri="{FF2B5EF4-FFF2-40B4-BE49-F238E27FC236}">
                <a16:creationId xmlns:a16="http://schemas.microsoft.com/office/drawing/2014/main" id="{E2F6F91B-30F6-4201-BB15-8ED00AFDD1F9}"/>
              </a:ext>
            </a:extLst>
          </p:cNvPr>
          <p:cNvPicPr>
            <a:picLocks noChangeAspect="1"/>
          </p:cNvPicPr>
          <p:nvPr/>
        </p:nvPicPr>
        <p:blipFill>
          <a:blip r:embed="rId13"/>
          <a:stretch>
            <a:fillRect/>
          </a:stretch>
        </p:blipFill>
        <p:spPr>
          <a:xfrm>
            <a:off x="8677215" y="4103560"/>
            <a:ext cx="418889" cy="309100"/>
          </a:xfrm>
          <a:prstGeom prst="rect">
            <a:avLst/>
          </a:prstGeom>
        </p:spPr>
      </p:pic>
      <p:pic>
        <p:nvPicPr>
          <p:cNvPr id="24" name="Imagen 23">
            <a:extLst>
              <a:ext uri="{FF2B5EF4-FFF2-40B4-BE49-F238E27FC236}">
                <a16:creationId xmlns:a16="http://schemas.microsoft.com/office/drawing/2014/main" id="{860DEECF-4F92-4BF2-BB00-AEAB96BA530B}"/>
              </a:ext>
            </a:extLst>
          </p:cNvPr>
          <p:cNvPicPr>
            <a:picLocks noChangeAspect="1"/>
          </p:cNvPicPr>
          <p:nvPr/>
        </p:nvPicPr>
        <p:blipFill>
          <a:blip r:embed="rId14"/>
          <a:stretch>
            <a:fillRect/>
          </a:stretch>
        </p:blipFill>
        <p:spPr>
          <a:xfrm>
            <a:off x="8668271" y="4826117"/>
            <a:ext cx="422388" cy="315383"/>
          </a:xfrm>
          <a:prstGeom prst="rect">
            <a:avLst/>
          </a:prstGeom>
        </p:spPr>
      </p:pic>
      <p:pic>
        <p:nvPicPr>
          <p:cNvPr id="25" name="Imagen 24">
            <a:extLst>
              <a:ext uri="{FF2B5EF4-FFF2-40B4-BE49-F238E27FC236}">
                <a16:creationId xmlns:a16="http://schemas.microsoft.com/office/drawing/2014/main" id="{56E710CD-615A-4B9A-9E9B-575FFA10F978}"/>
              </a:ext>
            </a:extLst>
          </p:cNvPr>
          <p:cNvPicPr>
            <a:picLocks noChangeAspect="1"/>
          </p:cNvPicPr>
          <p:nvPr/>
        </p:nvPicPr>
        <p:blipFill>
          <a:blip r:embed="rId15"/>
          <a:stretch>
            <a:fillRect/>
          </a:stretch>
        </p:blipFill>
        <p:spPr>
          <a:xfrm>
            <a:off x="8668271" y="5183996"/>
            <a:ext cx="419962" cy="299810"/>
          </a:xfrm>
          <a:prstGeom prst="rect">
            <a:avLst/>
          </a:prstGeom>
        </p:spPr>
      </p:pic>
      <p:pic>
        <p:nvPicPr>
          <p:cNvPr id="26" name="Imagen 25">
            <a:extLst>
              <a:ext uri="{FF2B5EF4-FFF2-40B4-BE49-F238E27FC236}">
                <a16:creationId xmlns:a16="http://schemas.microsoft.com/office/drawing/2014/main" id="{21525862-5A8F-42EE-A0FB-C180B44B4166}"/>
              </a:ext>
            </a:extLst>
          </p:cNvPr>
          <p:cNvPicPr>
            <a:picLocks noChangeAspect="1"/>
          </p:cNvPicPr>
          <p:nvPr/>
        </p:nvPicPr>
        <p:blipFill>
          <a:blip r:embed="rId16"/>
          <a:stretch>
            <a:fillRect/>
          </a:stretch>
        </p:blipFill>
        <p:spPr>
          <a:xfrm>
            <a:off x="8670697" y="2813325"/>
            <a:ext cx="431927" cy="247232"/>
          </a:xfrm>
          <a:prstGeom prst="rect">
            <a:avLst/>
          </a:prstGeom>
        </p:spPr>
      </p:pic>
      <p:sp>
        <p:nvSpPr>
          <p:cNvPr id="27" name="Rectángulo 26">
            <a:extLst>
              <a:ext uri="{FF2B5EF4-FFF2-40B4-BE49-F238E27FC236}">
                <a16:creationId xmlns:a16="http://schemas.microsoft.com/office/drawing/2014/main" id="{7E0AD4BD-6396-49A6-89FD-F1E8EA985AD3}"/>
              </a:ext>
            </a:extLst>
          </p:cNvPr>
          <p:cNvSpPr/>
          <p:nvPr/>
        </p:nvSpPr>
        <p:spPr>
          <a:xfrm>
            <a:off x="451911" y="3450268"/>
            <a:ext cx="2848494" cy="118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36" name="Imagen 35">
            <a:extLst>
              <a:ext uri="{FF2B5EF4-FFF2-40B4-BE49-F238E27FC236}">
                <a16:creationId xmlns:a16="http://schemas.microsoft.com/office/drawing/2014/main" id="{E5AB5379-61B2-47B3-936E-8870552BA5A4}"/>
              </a:ext>
            </a:extLst>
          </p:cNvPr>
          <p:cNvPicPr>
            <a:picLocks noChangeAspect="1"/>
          </p:cNvPicPr>
          <p:nvPr/>
        </p:nvPicPr>
        <p:blipFill>
          <a:blip r:embed="rId17"/>
          <a:stretch>
            <a:fillRect/>
          </a:stretch>
        </p:blipFill>
        <p:spPr>
          <a:xfrm>
            <a:off x="8661313" y="5540586"/>
            <a:ext cx="433360" cy="313287"/>
          </a:xfrm>
          <a:prstGeom prst="rect">
            <a:avLst/>
          </a:prstGeom>
        </p:spPr>
      </p:pic>
      <p:pic>
        <p:nvPicPr>
          <p:cNvPr id="37" name="Imagen 36">
            <a:extLst>
              <a:ext uri="{FF2B5EF4-FFF2-40B4-BE49-F238E27FC236}">
                <a16:creationId xmlns:a16="http://schemas.microsoft.com/office/drawing/2014/main" id="{74A70A58-BAD4-4A96-AC39-38727A708C5A}"/>
              </a:ext>
            </a:extLst>
          </p:cNvPr>
          <p:cNvPicPr>
            <a:picLocks noChangeAspect="1"/>
          </p:cNvPicPr>
          <p:nvPr/>
        </p:nvPicPr>
        <p:blipFill>
          <a:blip r:embed="rId18"/>
          <a:stretch>
            <a:fillRect/>
          </a:stretch>
        </p:blipFill>
        <p:spPr>
          <a:xfrm>
            <a:off x="8653217" y="5899958"/>
            <a:ext cx="448187" cy="296336"/>
          </a:xfrm>
          <a:prstGeom prst="rect">
            <a:avLst/>
          </a:prstGeom>
        </p:spPr>
      </p:pic>
      <p:sp>
        <p:nvSpPr>
          <p:cNvPr id="38" name="Elipse 37">
            <a:extLst>
              <a:ext uri="{FF2B5EF4-FFF2-40B4-BE49-F238E27FC236}">
                <a16:creationId xmlns:a16="http://schemas.microsoft.com/office/drawing/2014/main" id="{441E615B-7872-4B0F-A9D6-19B5C773AF7D}"/>
              </a:ext>
            </a:extLst>
          </p:cNvPr>
          <p:cNvSpPr/>
          <p:nvPr/>
        </p:nvSpPr>
        <p:spPr>
          <a:xfrm>
            <a:off x="8653216" y="6319967"/>
            <a:ext cx="435017" cy="42263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CuadroTexto 38">
            <a:extLst>
              <a:ext uri="{FF2B5EF4-FFF2-40B4-BE49-F238E27FC236}">
                <a16:creationId xmlns:a16="http://schemas.microsoft.com/office/drawing/2014/main" id="{242E9FEE-8047-4625-887E-27D5F551CCEF}"/>
              </a:ext>
            </a:extLst>
          </p:cNvPr>
          <p:cNvSpPr txBox="1"/>
          <p:nvPr/>
        </p:nvSpPr>
        <p:spPr>
          <a:xfrm>
            <a:off x="8653216" y="6346619"/>
            <a:ext cx="441456" cy="369332"/>
          </a:xfrm>
          <a:prstGeom prst="rect">
            <a:avLst/>
          </a:prstGeom>
          <a:noFill/>
        </p:spPr>
        <p:txBody>
          <a:bodyPr wrap="square" rtlCol="0">
            <a:spAutoFit/>
          </a:bodyPr>
          <a:lstStyle/>
          <a:p>
            <a:pPr algn="ctr"/>
            <a:r>
              <a:rPr lang="es-MX" b="1" dirty="0"/>
              <a:t>11</a:t>
            </a:r>
          </a:p>
        </p:txBody>
      </p:sp>
      <p:graphicFrame>
        <p:nvGraphicFramePr>
          <p:cNvPr id="3" name="Tabla 3">
            <a:extLst>
              <a:ext uri="{FF2B5EF4-FFF2-40B4-BE49-F238E27FC236}">
                <a16:creationId xmlns:a16="http://schemas.microsoft.com/office/drawing/2014/main" id="{8DE3B4F2-10B8-4915-B3E5-336543C2D997}"/>
              </a:ext>
            </a:extLst>
          </p:cNvPr>
          <p:cNvGraphicFramePr>
            <a:graphicFrameLocks noGrp="1"/>
          </p:cNvGraphicFramePr>
          <p:nvPr>
            <p:extLst>
              <p:ext uri="{D42A27DB-BD31-4B8C-83A1-F6EECF244321}">
                <p14:modId xmlns:p14="http://schemas.microsoft.com/office/powerpoint/2010/main" val="2261621506"/>
              </p:ext>
            </p:extLst>
          </p:nvPr>
        </p:nvGraphicFramePr>
        <p:xfrm>
          <a:off x="578561" y="1130004"/>
          <a:ext cx="7633399" cy="3942715"/>
        </p:xfrm>
        <a:graphic>
          <a:graphicData uri="http://schemas.openxmlformats.org/drawingml/2006/table">
            <a:tbl>
              <a:tblPr firstRow="1" bandRow="1">
                <a:tableStyleId>{00A15C55-8517-42AA-B614-E9B94910E393}</a:tableStyleId>
              </a:tblPr>
              <a:tblGrid>
                <a:gridCol w="3365661">
                  <a:extLst>
                    <a:ext uri="{9D8B030D-6E8A-4147-A177-3AD203B41FA5}">
                      <a16:colId xmlns:a16="http://schemas.microsoft.com/office/drawing/2014/main" val="2738205897"/>
                    </a:ext>
                  </a:extLst>
                </a:gridCol>
                <a:gridCol w="2133869">
                  <a:extLst>
                    <a:ext uri="{9D8B030D-6E8A-4147-A177-3AD203B41FA5}">
                      <a16:colId xmlns:a16="http://schemas.microsoft.com/office/drawing/2014/main" val="286340327"/>
                    </a:ext>
                  </a:extLst>
                </a:gridCol>
                <a:gridCol w="2133869">
                  <a:extLst>
                    <a:ext uri="{9D8B030D-6E8A-4147-A177-3AD203B41FA5}">
                      <a16:colId xmlns:a16="http://schemas.microsoft.com/office/drawing/2014/main" val="2363899110"/>
                    </a:ext>
                  </a:extLst>
                </a:gridCol>
              </a:tblGrid>
              <a:tr h="370840">
                <a:tc>
                  <a:txBody>
                    <a:bodyPr/>
                    <a:lstStyle/>
                    <a:p>
                      <a:pPr algn="ctr">
                        <a:lnSpc>
                          <a:spcPct val="200000"/>
                        </a:lnSpc>
                      </a:pPr>
                      <a:r>
                        <a:rPr lang="es-MX" dirty="0">
                          <a:solidFill>
                            <a:schemeClr val="tx1"/>
                          </a:solidFill>
                        </a:rPr>
                        <a:t>Grupos de Edad</a:t>
                      </a:r>
                    </a:p>
                  </a:txBody>
                  <a:tcPr anchor="b"/>
                </a:tc>
                <a:tc>
                  <a:txBody>
                    <a:bodyPr/>
                    <a:lstStyle/>
                    <a:p>
                      <a:pPr algn="ctr">
                        <a:lnSpc>
                          <a:spcPct val="200000"/>
                        </a:lnSpc>
                      </a:pPr>
                      <a:r>
                        <a:rPr lang="es-MX" dirty="0">
                          <a:solidFill>
                            <a:schemeClr val="tx1"/>
                          </a:solidFill>
                        </a:rPr>
                        <a:t>Recomendación</a:t>
                      </a:r>
                    </a:p>
                  </a:txBody>
                  <a:tcPr anchor="b"/>
                </a:tc>
                <a:tc>
                  <a:txBody>
                    <a:bodyPr/>
                    <a:lstStyle/>
                    <a:p>
                      <a:pPr algn="ctr">
                        <a:lnSpc>
                          <a:spcPct val="200000"/>
                        </a:lnSpc>
                      </a:pPr>
                      <a:r>
                        <a:rPr lang="es-MX" dirty="0">
                          <a:solidFill>
                            <a:schemeClr val="tx1"/>
                          </a:solidFill>
                        </a:rPr>
                        <a:t>Ingesta máxima</a:t>
                      </a:r>
                    </a:p>
                  </a:txBody>
                  <a:tcPr anchor="b"/>
                </a:tc>
                <a:extLst>
                  <a:ext uri="{0D108BD9-81ED-4DB2-BD59-A6C34878D82A}">
                    <a16:rowId xmlns:a16="http://schemas.microsoft.com/office/drawing/2014/main" val="1794010844"/>
                  </a:ext>
                </a:extLst>
              </a:tr>
              <a:tr h="370840">
                <a:tc>
                  <a:txBody>
                    <a:bodyPr/>
                    <a:lstStyle/>
                    <a:p>
                      <a:pPr algn="ctr">
                        <a:lnSpc>
                          <a:spcPct val="200000"/>
                        </a:lnSpc>
                      </a:pPr>
                      <a:r>
                        <a:rPr lang="es-MX" dirty="0"/>
                        <a:t>Lactantes: 6 – 12 meses </a:t>
                      </a:r>
                    </a:p>
                  </a:txBody>
                  <a:tcPr anchor="ctr"/>
                </a:tc>
                <a:tc>
                  <a:txBody>
                    <a:bodyPr/>
                    <a:lstStyle/>
                    <a:p>
                      <a:pPr algn="ctr">
                        <a:lnSpc>
                          <a:spcPct val="200000"/>
                        </a:lnSpc>
                      </a:pPr>
                      <a:r>
                        <a:rPr lang="es-MX" dirty="0"/>
                        <a:t>&gt; 400 UI/día</a:t>
                      </a:r>
                    </a:p>
                  </a:txBody>
                  <a:tcPr anchor="ctr"/>
                </a:tc>
                <a:tc>
                  <a:txBody>
                    <a:bodyPr/>
                    <a:lstStyle/>
                    <a:p>
                      <a:pPr algn="ctr">
                        <a:lnSpc>
                          <a:spcPct val="200000"/>
                        </a:lnSpc>
                      </a:pPr>
                      <a:r>
                        <a:rPr lang="es-MX" dirty="0"/>
                        <a:t>1000 UI/día</a:t>
                      </a:r>
                    </a:p>
                  </a:txBody>
                  <a:tcPr anchor="ctr"/>
                </a:tc>
                <a:extLst>
                  <a:ext uri="{0D108BD9-81ED-4DB2-BD59-A6C34878D82A}">
                    <a16:rowId xmlns:a16="http://schemas.microsoft.com/office/drawing/2014/main" val="3931217529"/>
                  </a:ext>
                </a:extLst>
              </a:tr>
              <a:tr h="370840">
                <a:tc>
                  <a:txBody>
                    <a:bodyPr/>
                    <a:lstStyle/>
                    <a:p>
                      <a:pPr algn="ctr">
                        <a:lnSpc>
                          <a:spcPct val="200000"/>
                        </a:lnSpc>
                      </a:pPr>
                      <a:r>
                        <a:rPr lang="es-MX" dirty="0"/>
                        <a:t>Niños de 1 a 8 años </a:t>
                      </a:r>
                    </a:p>
                  </a:txBody>
                  <a:tcPr anchor="ctr"/>
                </a:tc>
                <a:tc>
                  <a:txBody>
                    <a:bodyPr/>
                    <a:lstStyle/>
                    <a:p>
                      <a:pPr algn="ctr">
                        <a:lnSpc>
                          <a:spcPct val="200000"/>
                        </a:lnSpc>
                      </a:pPr>
                      <a:r>
                        <a:rPr lang="es-MX" dirty="0"/>
                        <a:t>&gt; 600 UI/día</a:t>
                      </a:r>
                    </a:p>
                  </a:txBody>
                  <a:tcPr anchor="ctr"/>
                </a:tc>
                <a:tc>
                  <a:txBody>
                    <a:bodyPr/>
                    <a:lstStyle/>
                    <a:p>
                      <a:pPr algn="ctr">
                        <a:lnSpc>
                          <a:spcPct val="200000"/>
                        </a:lnSpc>
                      </a:pPr>
                      <a:r>
                        <a:rPr lang="es-MX" dirty="0"/>
                        <a:t>2500 - 3000 UI/día</a:t>
                      </a:r>
                    </a:p>
                  </a:txBody>
                  <a:tcPr anchor="ctr"/>
                </a:tc>
                <a:extLst>
                  <a:ext uri="{0D108BD9-81ED-4DB2-BD59-A6C34878D82A}">
                    <a16:rowId xmlns:a16="http://schemas.microsoft.com/office/drawing/2014/main" val="2273792907"/>
                  </a:ext>
                </a:extLst>
              </a:tr>
              <a:tr h="370840">
                <a:tc>
                  <a:txBody>
                    <a:bodyPr/>
                    <a:lstStyle/>
                    <a:p>
                      <a:pPr algn="ctr">
                        <a:lnSpc>
                          <a:spcPct val="200000"/>
                        </a:lnSpc>
                      </a:pPr>
                      <a:r>
                        <a:rPr lang="es-MX" dirty="0"/>
                        <a:t>Niños y adolescentes: 9 – 18 años</a:t>
                      </a:r>
                    </a:p>
                  </a:txBody>
                  <a:tcPr anchor="ctr"/>
                </a:tc>
                <a:tc>
                  <a:txBody>
                    <a:bodyPr/>
                    <a:lstStyle/>
                    <a:p>
                      <a:pPr algn="ctr">
                        <a:lnSpc>
                          <a:spcPct val="200000"/>
                        </a:lnSpc>
                      </a:pPr>
                      <a:r>
                        <a:rPr lang="es-MX" dirty="0"/>
                        <a:t>&gt; 600 UI/día</a:t>
                      </a:r>
                    </a:p>
                  </a:txBody>
                  <a:tcPr anchor="ctr"/>
                </a:tc>
                <a:tc>
                  <a:txBody>
                    <a:bodyPr/>
                    <a:lstStyle/>
                    <a:p>
                      <a:pPr algn="ctr">
                        <a:lnSpc>
                          <a:spcPct val="200000"/>
                        </a:lnSpc>
                      </a:pPr>
                      <a:r>
                        <a:rPr lang="es-MX" dirty="0"/>
                        <a:t>4000 UI/día</a:t>
                      </a:r>
                    </a:p>
                  </a:txBody>
                  <a:tcPr anchor="ctr"/>
                </a:tc>
                <a:extLst>
                  <a:ext uri="{0D108BD9-81ED-4DB2-BD59-A6C34878D82A}">
                    <a16:rowId xmlns:a16="http://schemas.microsoft.com/office/drawing/2014/main" val="3900207320"/>
                  </a:ext>
                </a:extLst>
              </a:tr>
              <a:tr h="370840">
                <a:tc>
                  <a:txBody>
                    <a:bodyPr/>
                    <a:lstStyle/>
                    <a:p>
                      <a:pPr algn="ctr">
                        <a:lnSpc>
                          <a:spcPct val="200000"/>
                        </a:lnSpc>
                      </a:pPr>
                      <a:r>
                        <a:rPr lang="es-MX" dirty="0"/>
                        <a:t>Adultos de 19 – 70 años</a:t>
                      </a:r>
                    </a:p>
                  </a:txBody>
                  <a:tcPr anchor="ctr"/>
                </a:tc>
                <a:tc>
                  <a:txBody>
                    <a:bodyPr/>
                    <a:lstStyle/>
                    <a:p>
                      <a:pPr algn="ctr">
                        <a:lnSpc>
                          <a:spcPct val="200000"/>
                        </a:lnSpc>
                      </a:pPr>
                      <a:r>
                        <a:rPr lang="es-MX" dirty="0"/>
                        <a:t>&gt; 600 UI/día</a:t>
                      </a:r>
                    </a:p>
                  </a:txBody>
                  <a:tcPr anchor="ctr"/>
                </a:tc>
                <a:tc>
                  <a:txBody>
                    <a:bodyPr/>
                    <a:lstStyle/>
                    <a:p>
                      <a:pPr algn="ctr">
                        <a:lnSpc>
                          <a:spcPct val="200000"/>
                        </a:lnSpc>
                      </a:pPr>
                      <a:r>
                        <a:rPr lang="es-MX" dirty="0"/>
                        <a:t>4000 UI/día</a:t>
                      </a:r>
                    </a:p>
                  </a:txBody>
                  <a:tcPr anchor="ctr"/>
                </a:tc>
                <a:extLst>
                  <a:ext uri="{0D108BD9-81ED-4DB2-BD59-A6C34878D82A}">
                    <a16:rowId xmlns:a16="http://schemas.microsoft.com/office/drawing/2014/main" val="1717984918"/>
                  </a:ext>
                </a:extLst>
              </a:tr>
              <a:tr h="370840">
                <a:tc>
                  <a:txBody>
                    <a:bodyPr/>
                    <a:lstStyle/>
                    <a:p>
                      <a:pPr algn="ctr">
                        <a:lnSpc>
                          <a:spcPct val="200000"/>
                        </a:lnSpc>
                      </a:pPr>
                      <a:r>
                        <a:rPr lang="es-MX" dirty="0"/>
                        <a:t>Adultos &gt; 70 años</a:t>
                      </a:r>
                    </a:p>
                  </a:txBody>
                  <a:tcPr anchor="ctr"/>
                </a:tc>
                <a:tc>
                  <a:txBody>
                    <a:bodyPr/>
                    <a:lstStyle/>
                    <a:p>
                      <a:pPr algn="ctr">
                        <a:lnSpc>
                          <a:spcPct val="200000"/>
                        </a:lnSpc>
                      </a:pPr>
                      <a:r>
                        <a:rPr lang="es-MX" dirty="0"/>
                        <a:t>&gt; 800 UI/día</a:t>
                      </a:r>
                    </a:p>
                  </a:txBody>
                  <a:tcPr anchor="ctr"/>
                </a:tc>
                <a:tc>
                  <a:txBody>
                    <a:bodyPr/>
                    <a:lstStyle/>
                    <a:p>
                      <a:pPr algn="ctr">
                        <a:lnSpc>
                          <a:spcPct val="200000"/>
                        </a:lnSpc>
                      </a:pPr>
                      <a:r>
                        <a:rPr lang="es-MX" dirty="0"/>
                        <a:t>4000 UI/día</a:t>
                      </a:r>
                    </a:p>
                  </a:txBody>
                  <a:tcPr anchor="ctr"/>
                </a:tc>
                <a:extLst>
                  <a:ext uri="{0D108BD9-81ED-4DB2-BD59-A6C34878D82A}">
                    <a16:rowId xmlns:a16="http://schemas.microsoft.com/office/drawing/2014/main" val="3361428383"/>
                  </a:ext>
                </a:extLst>
              </a:tr>
              <a:tr h="370840">
                <a:tc>
                  <a:txBody>
                    <a:bodyPr/>
                    <a:lstStyle/>
                    <a:p>
                      <a:pPr algn="ctr">
                        <a:lnSpc>
                          <a:spcPct val="200000"/>
                        </a:lnSpc>
                      </a:pPr>
                      <a:r>
                        <a:rPr lang="es-MX" dirty="0"/>
                        <a:t>Mujeres embarazadas o lactantes</a:t>
                      </a:r>
                    </a:p>
                  </a:txBody>
                  <a:tcPr anchor="ctr"/>
                </a:tc>
                <a:tc>
                  <a:txBody>
                    <a:bodyPr/>
                    <a:lstStyle/>
                    <a:p>
                      <a:pPr algn="ctr">
                        <a:lnSpc>
                          <a:spcPct val="200000"/>
                        </a:lnSpc>
                      </a:pPr>
                      <a:r>
                        <a:rPr lang="es-MX" dirty="0"/>
                        <a:t>800 – 1000 UI/día</a:t>
                      </a:r>
                    </a:p>
                  </a:txBody>
                  <a:tcPr anchor="ctr"/>
                </a:tc>
                <a:tc>
                  <a:txBody>
                    <a:bodyPr/>
                    <a:lstStyle/>
                    <a:p>
                      <a:pPr algn="ctr">
                        <a:lnSpc>
                          <a:spcPct val="200000"/>
                        </a:lnSpc>
                      </a:pPr>
                      <a:r>
                        <a:rPr lang="es-MX" dirty="0"/>
                        <a:t>1000 a 2000 UI/día</a:t>
                      </a:r>
                    </a:p>
                  </a:txBody>
                  <a:tcPr anchor="ctr"/>
                </a:tc>
                <a:extLst>
                  <a:ext uri="{0D108BD9-81ED-4DB2-BD59-A6C34878D82A}">
                    <a16:rowId xmlns:a16="http://schemas.microsoft.com/office/drawing/2014/main" val="4268063549"/>
                  </a:ext>
                </a:extLst>
              </a:tr>
            </a:tbl>
          </a:graphicData>
        </a:graphic>
      </p:graphicFrame>
      <p:sp>
        <p:nvSpPr>
          <p:cNvPr id="5" name="CuadroTexto 4">
            <a:extLst>
              <a:ext uri="{FF2B5EF4-FFF2-40B4-BE49-F238E27FC236}">
                <a16:creationId xmlns:a16="http://schemas.microsoft.com/office/drawing/2014/main" id="{808160FA-882D-41A5-9CEB-D6BA0E11F251}"/>
              </a:ext>
            </a:extLst>
          </p:cNvPr>
          <p:cNvSpPr txBox="1"/>
          <p:nvPr/>
        </p:nvSpPr>
        <p:spPr>
          <a:xfrm>
            <a:off x="578560" y="5167757"/>
            <a:ext cx="7633399" cy="880369"/>
          </a:xfrm>
          <a:prstGeom prst="rect">
            <a:avLst/>
          </a:prstGeom>
          <a:noFill/>
        </p:spPr>
        <p:txBody>
          <a:bodyPr wrap="square" rtlCol="0">
            <a:spAutoFit/>
          </a:bodyPr>
          <a:lstStyle/>
          <a:p>
            <a:pPr algn="just">
              <a:lnSpc>
                <a:spcPct val="150000"/>
              </a:lnSpc>
            </a:pPr>
            <a:r>
              <a:rPr lang="es-MX" b="1" dirty="0"/>
              <a:t>Exposición solar recomendada: </a:t>
            </a:r>
            <a:r>
              <a:rPr lang="es-MX" dirty="0"/>
              <a:t>de 5 a 30 minutos dos veces por semana antes de las 12:00 y después de las 16:00 horas. </a:t>
            </a:r>
          </a:p>
        </p:txBody>
      </p:sp>
      <p:pic>
        <p:nvPicPr>
          <p:cNvPr id="6" name="Imagen 5">
            <a:extLst>
              <a:ext uri="{FF2B5EF4-FFF2-40B4-BE49-F238E27FC236}">
                <a16:creationId xmlns:a16="http://schemas.microsoft.com/office/drawing/2014/main" id="{A98456BE-BF83-4C59-864B-DC23C45D70E2}"/>
              </a:ext>
            </a:extLst>
          </p:cNvPr>
          <p:cNvPicPr>
            <a:picLocks noChangeAspect="1"/>
          </p:cNvPicPr>
          <p:nvPr/>
        </p:nvPicPr>
        <p:blipFill>
          <a:blip r:embed="rId19"/>
          <a:stretch>
            <a:fillRect/>
          </a:stretch>
        </p:blipFill>
        <p:spPr>
          <a:xfrm>
            <a:off x="1150804" y="6303573"/>
            <a:ext cx="7187807" cy="377985"/>
          </a:xfrm>
          <a:prstGeom prst="rect">
            <a:avLst/>
          </a:prstGeom>
        </p:spPr>
      </p:pic>
    </p:spTree>
    <p:extLst>
      <p:ext uri="{BB962C8B-B14F-4D97-AF65-F5344CB8AC3E}">
        <p14:creationId xmlns:p14="http://schemas.microsoft.com/office/powerpoint/2010/main" val="3310299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54A9FE-790E-4439-A777-E4925DE35C80}"/>
              </a:ext>
            </a:extLst>
          </p:cNvPr>
          <p:cNvSpPr>
            <a:spLocks noGrp="1"/>
          </p:cNvSpPr>
          <p:nvPr>
            <p:ph type="title"/>
          </p:nvPr>
        </p:nvSpPr>
        <p:spPr>
          <a:xfrm>
            <a:off x="318346" y="389116"/>
            <a:ext cx="7886700" cy="601032"/>
          </a:xfrm>
        </p:spPr>
        <p:txBody>
          <a:bodyPr>
            <a:normAutofit fontScale="90000"/>
          </a:bodyPr>
          <a:lstStyle/>
          <a:p>
            <a:pPr algn="ctr"/>
            <a:r>
              <a:rPr lang="es-MX" sz="2800" spc="300" dirty="0"/>
              <a:t>Vitamina D: Fuentes naturales y alimentos fortificados.</a:t>
            </a:r>
          </a:p>
        </p:txBody>
      </p:sp>
      <p:pic>
        <p:nvPicPr>
          <p:cNvPr id="12" name="Imagen 11">
            <a:extLst>
              <a:ext uri="{FF2B5EF4-FFF2-40B4-BE49-F238E27FC236}">
                <a16:creationId xmlns:a16="http://schemas.microsoft.com/office/drawing/2014/main" id="{ECBC81A5-5F7E-4608-8C25-E1F16DAB8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515" y="62213"/>
            <a:ext cx="422720" cy="337376"/>
          </a:xfrm>
          <a:prstGeom prst="rect">
            <a:avLst/>
          </a:prstGeom>
        </p:spPr>
      </p:pic>
      <p:pic>
        <p:nvPicPr>
          <p:cNvPr id="13" name="Imagen 12">
            <a:extLst>
              <a:ext uri="{FF2B5EF4-FFF2-40B4-BE49-F238E27FC236}">
                <a16:creationId xmlns:a16="http://schemas.microsoft.com/office/drawing/2014/main" id="{1EE3211D-DAD2-40B9-80FE-111502AC6317}"/>
              </a:ext>
            </a:extLst>
          </p:cNvPr>
          <p:cNvPicPr>
            <a:picLocks noChangeAspect="1"/>
          </p:cNvPicPr>
          <p:nvPr/>
        </p:nvPicPr>
        <p:blipFill>
          <a:blip r:embed="rId3"/>
          <a:stretch>
            <a:fillRect/>
          </a:stretch>
        </p:blipFill>
        <p:spPr>
          <a:xfrm>
            <a:off x="8682515" y="1030801"/>
            <a:ext cx="422720" cy="306763"/>
          </a:xfrm>
          <a:prstGeom prst="rect">
            <a:avLst/>
          </a:prstGeom>
        </p:spPr>
      </p:pic>
      <p:pic>
        <p:nvPicPr>
          <p:cNvPr id="14" name="Imagen 13">
            <a:extLst>
              <a:ext uri="{FF2B5EF4-FFF2-40B4-BE49-F238E27FC236}">
                <a16:creationId xmlns:a16="http://schemas.microsoft.com/office/drawing/2014/main" id="{884ECD47-AB36-4376-9F00-5F48689471A2}"/>
              </a:ext>
            </a:extLst>
          </p:cNvPr>
          <p:cNvPicPr>
            <a:picLocks noChangeAspect="1"/>
          </p:cNvPicPr>
          <p:nvPr/>
        </p:nvPicPr>
        <p:blipFill>
          <a:blip r:embed="rId4"/>
          <a:stretch>
            <a:fillRect/>
          </a:stretch>
        </p:blipFill>
        <p:spPr>
          <a:xfrm>
            <a:off x="8682515" y="438263"/>
            <a:ext cx="422720" cy="551885"/>
          </a:xfrm>
          <a:prstGeom prst="rect">
            <a:avLst/>
          </a:prstGeom>
        </p:spPr>
      </p:pic>
      <p:pic>
        <p:nvPicPr>
          <p:cNvPr id="15" name="Imagen 14">
            <a:extLst>
              <a:ext uri="{FF2B5EF4-FFF2-40B4-BE49-F238E27FC236}">
                <a16:creationId xmlns:a16="http://schemas.microsoft.com/office/drawing/2014/main" id="{F64E0EA9-2C6C-4705-B4BF-0EA79CF89D8C}"/>
              </a:ext>
            </a:extLst>
          </p:cNvPr>
          <p:cNvPicPr>
            <a:picLocks noChangeAspect="1"/>
          </p:cNvPicPr>
          <p:nvPr/>
        </p:nvPicPr>
        <p:blipFill>
          <a:blip r:embed="rId5"/>
          <a:stretch>
            <a:fillRect/>
          </a:stretch>
        </p:blipFill>
        <p:spPr>
          <a:xfrm>
            <a:off x="8681500" y="1382825"/>
            <a:ext cx="424749" cy="302157"/>
          </a:xfrm>
          <a:prstGeom prst="rect">
            <a:avLst/>
          </a:prstGeom>
        </p:spPr>
      </p:pic>
      <p:pic>
        <p:nvPicPr>
          <p:cNvPr id="16" name="Imagen 15">
            <a:extLst>
              <a:ext uri="{FF2B5EF4-FFF2-40B4-BE49-F238E27FC236}">
                <a16:creationId xmlns:a16="http://schemas.microsoft.com/office/drawing/2014/main" id="{BB068804-ECAD-4C6B-B493-983F91AAE8A5}"/>
              </a:ext>
            </a:extLst>
          </p:cNvPr>
          <p:cNvPicPr>
            <a:picLocks noChangeAspect="1"/>
          </p:cNvPicPr>
          <p:nvPr/>
        </p:nvPicPr>
        <p:blipFill>
          <a:blip r:embed="rId6"/>
          <a:stretch>
            <a:fillRect/>
          </a:stretch>
        </p:blipFill>
        <p:spPr>
          <a:xfrm>
            <a:off x="8685107" y="1722523"/>
            <a:ext cx="424748" cy="329510"/>
          </a:xfrm>
          <a:prstGeom prst="rect">
            <a:avLst/>
          </a:prstGeom>
        </p:spPr>
      </p:pic>
      <p:pic>
        <p:nvPicPr>
          <p:cNvPr id="17" name="Imagen 16">
            <a:extLst>
              <a:ext uri="{FF2B5EF4-FFF2-40B4-BE49-F238E27FC236}">
                <a16:creationId xmlns:a16="http://schemas.microsoft.com/office/drawing/2014/main" id="{AF7A1184-F697-4714-8615-7BD123A50B5F}"/>
              </a:ext>
            </a:extLst>
          </p:cNvPr>
          <p:cNvPicPr>
            <a:picLocks noChangeAspect="1"/>
          </p:cNvPicPr>
          <p:nvPr/>
        </p:nvPicPr>
        <p:blipFill rotWithShape="1">
          <a:blip r:embed="rId7"/>
          <a:srcRect l="8652" t="3087" r="6766" b="5614"/>
          <a:stretch/>
        </p:blipFill>
        <p:spPr>
          <a:xfrm>
            <a:off x="8681499" y="2096022"/>
            <a:ext cx="427275" cy="315383"/>
          </a:xfrm>
          <a:prstGeom prst="rect">
            <a:avLst/>
          </a:prstGeom>
        </p:spPr>
      </p:pic>
      <p:pic>
        <p:nvPicPr>
          <p:cNvPr id="18" name="Imagen 17">
            <a:extLst>
              <a:ext uri="{FF2B5EF4-FFF2-40B4-BE49-F238E27FC236}">
                <a16:creationId xmlns:a16="http://schemas.microsoft.com/office/drawing/2014/main" id="{72D09412-92A7-4D76-AF2C-8D2B14AFE355}"/>
              </a:ext>
            </a:extLst>
          </p:cNvPr>
          <p:cNvPicPr>
            <a:picLocks noChangeAspect="1"/>
          </p:cNvPicPr>
          <p:nvPr/>
        </p:nvPicPr>
        <p:blipFill>
          <a:blip r:embed="rId8"/>
          <a:stretch>
            <a:fillRect/>
          </a:stretch>
        </p:blipFill>
        <p:spPr>
          <a:xfrm>
            <a:off x="8675784" y="2457372"/>
            <a:ext cx="426840" cy="309986"/>
          </a:xfrm>
          <a:prstGeom prst="rect">
            <a:avLst/>
          </a:prstGeom>
        </p:spPr>
      </p:pic>
      <p:pic>
        <p:nvPicPr>
          <p:cNvPr id="19" name="Imagen 18">
            <a:extLst>
              <a:ext uri="{FF2B5EF4-FFF2-40B4-BE49-F238E27FC236}">
                <a16:creationId xmlns:a16="http://schemas.microsoft.com/office/drawing/2014/main" id="{7F8F87B7-2711-4BA0-9DFC-3734C072909C}"/>
              </a:ext>
            </a:extLst>
          </p:cNvPr>
          <p:cNvPicPr>
            <a:picLocks noChangeAspect="1"/>
          </p:cNvPicPr>
          <p:nvPr/>
        </p:nvPicPr>
        <p:blipFill>
          <a:blip r:embed="rId9"/>
          <a:stretch>
            <a:fillRect/>
          </a:stretch>
        </p:blipFill>
        <p:spPr>
          <a:xfrm>
            <a:off x="8677153" y="3450268"/>
            <a:ext cx="433441" cy="266929"/>
          </a:xfrm>
          <a:prstGeom prst="rect">
            <a:avLst/>
          </a:prstGeom>
        </p:spPr>
      </p:pic>
      <p:pic>
        <p:nvPicPr>
          <p:cNvPr id="20" name="Imagen 19">
            <a:extLst>
              <a:ext uri="{FF2B5EF4-FFF2-40B4-BE49-F238E27FC236}">
                <a16:creationId xmlns:a16="http://schemas.microsoft.com/office/drawing/2014/main" id="{2D943ED3-8A32-477B-AAF3-1303EE0C40F5}"/>
              </a:ext>
            </a:extLst>
          </p:cNvPr>
          <p:cNvPicPr>
            <a:picLocks noChangeAspect="1"/>
          </p:cNvPicPr>
          <p:nvPr/>
        </p:nvPicPr>
        <p:blipFill>
          <a:blip r:embed="rId10"/>
          <a:stretch>
            <a:fillRect/>
          </a:stretch>
        </p:blipFill>
        <p:spPr>
          <a:xfrm>
            <a:off x="8670697" y="3101362"/>
            <a:ext cx="433361" cy="306762"/>
          </a:xfrm>
          <a:prstGeom prst="rect">
            <a:avLst/>
          </a:prstGeom>
        </p:spPr>
      </p:pic>
      <p:pic>
        <p:nvPicPr>
          <p:cNvPr id="21" name="Imagen 20">
            <a:extLst>
              <a:ext uri="{FF2B5EF4-FFF2-40B4-BE49-F238E27FC236}">
                <a16:creationId xmlns:a16="http://schemas.microsoft.com/office/drawing/2014/main" id="{190AA751-2BAB-4BAA-BFA9-7A6624E35A5B}"/>
              </a:ext>
            </a:extLst>
          </p:cNvPr>
          <p:cNvPicPr>
            <a:picLocks noChangeAspect="1"/>
          </p:cNvPicPr>
          <p:nvPr/>
        </p:nvPicPr>
        <p:blipFill>
          <a:blip r:embed="rId11"/>
          <a:stretch>
            <a:fillRect/>
          </a:stretch>
        </p:blipFill>
        <p:spPr>
          <a:xfrm>
            <a:off x="8675784" y="4454141"/>
            <a:ext cx="418888" cy="329480"/>
          </a:xfrm>
          <a:prstGeom prst="rect">
            <a:avLst/>
          </a:prstGeom>
        </p:spPr>
      </p:pic>
      <p:pic>
        <p:nvPicPr>
          <p:cNvPr id="22" name="Imagen 21">
            <a:extLst>
              <a:ext uri="{FF2B5EF4-FFF2-40B4-BE49-F238E27FC236}">
                <a16:creationId xmlns:a16="http://schemas.microsoft.com/office/drawing/2014/main" id="{0B042528-F7EF-495A-AACD-2699EC6D3B85}"/>
              </a:ext>
            </a:extLst>
          </p:cNvPr>
          <p:cNvPicPr>
            <a:picLocks noChangeAspect="1"/>
          </p:cNvPicPr>
          <p:nvPr/>
        </p:nvPicPr>
        <p:blipFill>
          <a:blip r:embed="rId12"/>
          <a:stretch>
            <a:fillRect/>
          </a:stretch>
        </p:blipFill>
        <p:spPr>
          <a:xfrm>
            <a:off x="8678873" y="3765330"/>
            <a:ext cx="422531" cy="296335"/>
          </a:xfrm>
          <a:prstGeom prst="rect">
            <a:avLst/>
          </a:prstGeom>
        </p:spPr>
      </p:pic>
      <p:pic>
        <p:nvPicPr>
          <p:cNvPr id="23" name="Imagen 22">
            <a:extLst>
              <a:ext uri="{FF2B5EF4-FFF2-40B4-BE49-F238E27FC236}">
                <a16:creationId xmlns:a16="http://schemas.microsoft.com/office/drawing/2014/main" id="{E2F6F91B-30F6-4201-BB15-8ED00AFDD1F9}"/>
              </a:ext>
            </a:extLst>
          </p:cNvPr>
          <p:cNvPicPr>
            <a:picLocks noChangeAspect="1"/>
          </p:cNvPicPr>
          <p:nvPr/>
        </p:nvPicPr>
        <p:blipFill>
          <a:blip r:embed="rId13"/>
          <a:stretch>
            <a:fillRect/>
          </a:stretch>
        </p:blipFill>
        <p:spPr>
          <a:xfrm>
            <a:off x="8677215" y="4103560"/>
            <a:ext cx="418889" cy="309100"/>
          </a:xfrm>
          <a:prstGeom prst="rect">
            <a:avLst/>
          </a:prstGeom>
        </p:spPr>
      </p:pic>
      <p:pic>
        <p:nvPicPr>
          <p:cNvPr id="24" name="Imagen 23">
            <a:extLst>
              <a:ext uri="{FF2B5EF4-FFF2-40B4-BE49-F238E27FC236}">
                <a16:creationId xmlns:a16="http://schemas.microsoft.com/office/drawing/2014/main" id="{860DEECF-4F92-4BF2-BB00-AEAB96BA530B}"/>
              </a:ext>
            </a:extLst>
          </p:cNvPr>
          <p:cNvPicPr>
            <a:picLocks noChangeAspect="1"/>
          </p:cNvPicPr>
          <p:nvPr/>
        </p:nvPicPr>
        <p:blipFill>
          <a:blip r:embed="rId14"/>
          <a:stretch>
            <a:fillRect/>
          </a:stretch>
        </p:blipFill>
        <p:spPr>
          <a:xfrm>
            <a:off x="8668271" y="4826117"/>
            <a:ext cx="422388" cy="315383"/>
          </a:xfrm>
          <a:prstGeom prst="rect">
            <a:avLst/>
          </a:prstGeom>
        </p:spPr>
      </p:pic>
      <p:pic>
        <p:nvPicPr>
          <p:cNvPr id="25" name="Imagen 24">
            <a:extLst>
              <a:ext uri="{FF2B5EF4-FFF2-40B4-BE49-F238E27FC236}">
                <a16:creationId xmlns:a16="http://schemas.microsoft.com/office/drawing/2014/main" id="{56E710CD-615A-4B9A-9E9B-575FFA10F978}"/>
              </a:ext>
            </a:extLst>
          </p:cNvPr>
          <p:cNvPicPr>
            <a:picLocks noChangeAspect="1"/>
          </p:cNvPicPr>
          <p:nvPr/>
        </p:nvPicPr>
        <p:blipFill>
          <a:blip r:embed="rId15"/>
          <a:stretch>
            <a:fillRect/>
          </a:stretch>
        </p:blipFill>
        <p:spPr>
          <a:xfrm>
            <a:off x="8668271" y="5183996"/>
            <a:ext cx="419962" cy="299810"/>
          </a:xfrm>
          <a:prstGeom prst="rect">
            <a:avLst/>
          </a:prstGeom>
        </p:spPr>
      </p:pic>
      <p:pic>
        <p:nvPicPr>
          <p:cNvPr id="26" name="Imagen 25">
            <a:extLst>
              <a:ext uri="{FF2B5EF4-FFF2-40B4-BE49-F238E27FC236}">
                <a16:creationId xmlns:a16="http://schemas.microsoft.com/office/drawing/2014/main" id="{21525862-5A8F-42EE-A0FB-C180B44B4166}"/>
              </a:ext>
            </a:extLst>
          </p:cNvPr>
          <p:cNvPicPr>
            <a:picLocks noChangeAspect="1"/>
          </p:cNvPicPr>
          <p:nvPr/>
        </p:nvPicPr>
        <p:blipFill>
          <a:blip r:embed="rId16"/>
          <a:stretch>
            <a:fillRect/>
          </a:stretch>
        </p:blipFill>
        <p:spPr>
          <a:xfrm>
            <a:off x="8670697" y="2813325"/>
            <a:ext cx="431927" cy="247232"/>
          </a:xfrm>
          <a:prstGeom prst="rect">
            <a:avLst/>
          </a:prstGeom>
        </p:spPr>
      </p:pic>
      <p:sp>
        <p:nvSpPr>
          <p:cNvPr id="27" name="Rectángulo 26">
            <a:extLst>
              <a:ext uri="{FF2B5EF4-FFF2-40B4-BE49-F238E27FC236}">
                <a16:creationId xmlns:a16="http://schemas.microsoft.com/office/drawing/2014/main" id="{7E0AD4BD-6396-49A6-89FD-F1E8EA985AD3}"/>
              </a:ext>
            </a:extLst>
          </p:cNvPr>
          <p:cNvSpPr/>
          <p:nvPr/>
        </p:nvSpPr>
        <p:spPr>
          <a:xfrm>
            <a:off x="318347" y="3480554"/>
            <a:ext cx="2848494" cy="118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36" name="Imagen 35">
            <a:extLst>
              <a:ext uri="{FF2B5EF4-FFF2-40B4-BE49-F238E27FC236}">
                <a16:creationId xmlns:a16="http://schemas.microsoft.com/office/drawing/2014/main" id="{E5AB5379-61B2-47B3-936E-8870552BA5A4}"/>
              </a:ext>
            </a:extLst>
          </p:cNvPr>
          <p:cNvPicPr>
            <a:picLocks noChangeAspect="1"/>
          </p:cNvPicPr>
          <p:nvPr/>
        </p:nvPicPr>
        <p:blipFill>
          <a:blip r:embed="rId17"/>
          <a:stretch>
            <a:fillRect/>
          </a:stretch>
        </p:blipFill>
        <p:spPr>
          <a:xfrm>
            <a:off x="8661313" y="5540586"/>
            <a:ext cx="433360" cy="313287"/>
          </a:xfrm>
          <a:prstGeom prst="rect">
            <a:avLst/>
          </a:prstGeom>
        </p:spPr>
      </p:pic>
      <p:pic>
        <p:nvPicPr>
          <p:cNvPr id="37" name="Imagen 36">
            <a:extLst>
              <a:ext uri="{FF2B5EF4-FFF2-40B4-BE49-F238E27FC236}">
                <a16:creationId xmlns:a16="http://schemas.microsoft.com/office/drawing/2014/main" id="{74A70A58-BAD4-4A96-AC39-38727A708C5A}"/>
              </a:ext>
            </a:extLst>
          </p:cNvPr>
          <p:cNvPicPr>
            <a:picLocks noChangeAspect="1"/>
          </p:cNvPicPr>
          <p:nvPr/>
        </p:nvPicPr>
        <p:blipFill>
          <a:blip r:embed="rId18"/>
          <a:stretch>
            <a:fillRect/>
          </a:stretch>
        </p:blipFill>
        <p:spPr>
          <a:xfrm>
            <a:off x="8653217" y="5899958"/>
            <a:ext cx="448187" cy="296336"/>
          </a:xfrm>
          <a:prstGeom prst="rect">
            <a:avLst/>
          </a:prstGeom>
        </p:spPr>
      </p:pic>
      <p:sp>
        <p:nvSpPr>
          <p:cNvPr id="38" name="Elipse 37">
            <a:extLst>
              <a:ext uri="{FF2B5EF4-FFF2-40B4-BE49-F238E27FC236}">
                <a16:creationId xmlns:a16="http://schemas.microsoft.com/office/drawing/2014/main" id="{441E615B-7872-4B0F-A9D6-19B5C773AF7D}"/>
              </a:ext>
            </a:extLst>
          </p:cNvPr>
          <p:cNvSpPr/>
          <p:nvPr/>
        </p:nvSpPr>
        <p:spPr>
          <a:xfrm>
            <a:off x="8653216" y="6319967"/>
            <a:ext cx="435017" cy="42263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CuadroTexto 38">
            <a:extLst>
              <a:ext uri="{FF2B5EF4-FFF2-40B4-BE49-F238E27FC236}">
                <a16:creationId xmlns:a16="http://schemas.microsoft.com/office/drawing/2014/main" id="{242E9FEE-8047-4625-887E-27D5F551CCEF}"/>
              </a:ext>
            </a:extLst>
          </p:cNvPr>
          <p:cNvSpPr txBox="1"/>
          <p:nvPr/>
        </p:nvSpPr>
        <p:spPr>
          <a:xfrm>
            <a:off x="8653216" y="6346619"/>
            <a:ext cx="441456" cy="369332"/>
          </a:xfrm>
          <a:prstGeom prst="rect">
            <a:avLst/>
          </a:prstGeom>
          <a:noFill/>
        </p:spPr>
        <p:txBody>
          <a:bodyPr wrap="square" rtlCol="0">
            <a:spAutoFit/>
          </a:bodyPr>
          <a:lstStyle/>
          <a:p>
            <a:pPr algn="ctr"/>
            <a:r>
              <a:rPr lang="es-MX" b="1" dirty="0"/>
              <a:t>12</a:t>
            </a:r>
          </a:p>
        </p:txBody>
      </p:sp>
      <p:pic>
        <p:nvPicPr>
          <p:cNvPr id="3" name="Imagen 2">
            <a:extLst>
              <a:ext uri="{FF2B5EF4-FFF2-40B4-BE49-F238E27FC236}">
                <a16:creationId xmlns:a16="http://schemas.microsoft.com/office/drawing/2014/main" id="{A3B1E8A0-42FB-403A-8EB3-69B153FB795B}"/>
              </a:ext>
            </a:extLst>
          </p:cNvPr>
          <p:cNvPicPr>
            <a:picLocks noChangeAspect="1"/>
          </p:cNvPicPr>
          <p:nvPr/>
        </p:nvPicPr>
        <p:blipFill rotWithShape="1">
          <a:blip r:embed="rId19"/>
          <a:srcRect l="24720" t="18489" r="27527" b="11040"/>
          <a:stretch/>
        </p:blipFill>
        <p:spPr>
          <a:xfrm>
            <a:off x="1134335" y="1169292"/>
            <a:ext cx="5930920" cy="4923283"/>
          </a:xfrm>
          <a:prstGeom prst="rect">
            <a:avLst/>
          </a:prstGeom>
        </p:spPr>
      </p:pic>
      <p:pic>
        <p:nvPicPr>
          <p:cNvPr id="4" name="Imagen 3">
            <a:extLst>
              <a:ext uri="{FF2B5EF4-FFF2-40B4-BE49-F238E27FC236}">
                <a16:creationId xmlns:a16="http://schemas.microsoft.com/office/drawing/2014/main" id="{579C8040-7DC7-4CED-9209-DC027A316B19}"/>
              </a:ext>
            </a:extLst>
          </p:cNvPr>
          <p:cNvPicPr>
            <a:picLocks noChangeAspect="1"/>
          </p:cNvPicPr>
          <p:nvPr/>
        </p:nvPicPr>
        <p:blipFill>
          <a:blip r:embed="rId20"/>
          <a:stretch>
            <a:fillRect/>
          </a:stretch>
        </p:blipFill>
        <p:spPr>
          <a:xfrm>
            <a:off x="1134335" y="6364617"/>
            <a:ext cx="7187807" cy="377985"/>
          </a:xfrm>
          <a:prstGeom prst="rect">
            <a:avLst/>
          </a:prstGeom>
        </p:spPr>
      </p:pic>
    </p:spTree>
    <p:extLst>
      <p:ext uri="{BB962C8B-B14F-4D97-AF65-F5344CB8AC3E}">
        <p14:creationId xmlns:p14="http://schemas.microsoft.com/office/powerpoint/2010/main" val="5865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54A9FE-790E-4439-A777-E4925DE35C80}"/>
              </a:ext>
            </a:extLst>
          </p:cNvPr>
          <p:cNvSpPr>
            <a:spLocks noGrp="1"/>
          </p:cNvSpPr>
          <p:nvPr>
            <p:ph type="title"/>
          </p:nvPr>
        </p:nvSpPr>
        <p:spPr>
          <a:xfrm>
            <a:off x="318347" y="230901"/>
            <a:ext cx="7886700" cy="601032"/>
          </a:xfrm>
        </p:spPr>
        <p:txBody>
          <a:bodyPr>
            <a:normAutofit/>
          </a:bodyPr>
          <a:lstStyle/>
          <a:p>
            <a:pPr algn="ctr"/>
            <a:r>
              <a:rPr lang="es-MX" sz="2800" spc="300" dirty="0"/>
              <a:t>Vitamina D: Conclusiones</a:t>
            </a:r>
          </a:p>
        </p:txBody>
      </p:sp>
      <p:pic>
        <p:nvPicPr>
          <p:cNvPr id="12" name="Imagen 11">
            <a:extLst>
              <a:ext uri="{FF2B5EF4-FFF2-40B4-BE49-F238E27FC236}">
                <a16:creationId xmlns:a16="http://schemas.microsoft.com/office/drawing/2014/main" id="{ECBC81A5-5F7E-4608-8C25-E1F16DAB8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515" y="62213"/>
            <a:ext cx="422720" cy="337376"/>
          </a:xfrm>
          <a:prstGeom prst="rect">
            <a:avLst/>
          </a:prstGeom>
        </p:spPr>
      </p:pic>
      <p:pic>
        <p:nvPicPr>
          <p:cNvPr id="13" name="Imagen 12">
            <a:extLst>
              <a:ext uri="{FF2B5EF4-FFF2-40B4-BE49-F238E27FC236}">
                <a16:creationId xmlns:a16="http://schemas.microsoft.com/office/drawing/2014/main" id="{1EE3211D-DAD2-40B9-80FE-111502AC6317}"/>
              </a:ext>
            </a:extLst>
          </p:cNvPr>
          <p:cNvPicPr>
            <a:picLocks noChangeAspect="1"/>
          </p:cNvPicPr>
          <p:nvPr/>
        </p:nvPicPr>
        <p:blipFill>
          <a:blip r:embed="rId3"/>
          <a:stretch>
            <a:fillRect/>
          </a:stretch>
        </p:blipFill>
        <p:spPr>
          <a:xfrm>
            <a:off x="8682515" y="1030801"/>
            <a:ext cx="422720" cy="306763"/>
          </a:xfrm>
          <a:prstGeom prst="rect">
            <a:avLst/>
          </a:prstGeom>
        </p:spPr>
      </p:pic>
      <p:pic>
        <p:nvPicPr>
          <p:cNvPr id="14" name="Imagen 13">
            <a:extLst>
              <a:ext uri="{FF2B5EF4-FFF2-40B4-BE49-F238E27FC236}">
                <a16:creationId xmlns:a16="http://schemas.microsoft.com/office/drawing/2014/main" id="{884ECD47-AB36-4376-9F00-5F48689471A2}"/>
              </a:ext>
            </a:extLst>
          </p:cNvPr>
          <p:cNvPicPr>
            <a:picLocks noChangeAspect="1"/>
          </p:cNvPicPr>
          <p:nvPr/>
        </p:nvPicPr>
        <p:blipFill>
          <a:blip r:embed="rId4"/>
          <a:stretch>
            <a:fillRect/>
          </a:stretch>
        </p:blipFill>
        <p:spPr>
          <a:xfrm>
            <a:off x="8682515" y="438263"/>
            <a:ext cx="422720" cy="551885"/>
          </a:xfrm>
          <a:prstGeom prst="rect">
            <a:avLst/>
          </a:prstGeom>
        </p:spPr>
      </p:pic>
      <p:pic>
        <p:nvPicPr>
          <p:cNvPr id="15" name="Imagen 14">
            <a:extLst>
              <a:ext uri="{FF2B5EF4-FFF2-40B4-BE49-F238E27FC236}">
                <a16:creationId xmlns:a16="http://schemas.microsoft.com/office/drawing/2014/main" id="{F64E0EA9-2C6C-4705-B4BF-0EA79CF89D8C}"/>
              </a:ext>
            </a:extLst>
          </p:cNvPr>
          <p:cNvPicPr>
            <a:picLocks noChangeAspect="1"/>
          </p:cNvPicPr>
          <p:nvPr/>
        </p:nvPicPr>
        <p:blipFill>
          <a:blip r:embed="rId5"/>
          <a:stretch>
            <a:fillRect/>
          </a:stretch>
        </p:blipFill>
        <p:spPr>
          <a:xfrm>
            <a:off x="8681500" y="1382825"/>
            <a:ext cx="424749" cy="302157"/>
          </a:xfrm>
          <a:prstGeom prst="rect">
            <a:avLst/>
          </a:prstGeom>
        </p:spPr>
      </p:pic>
      <p:pic>
        <p:nvPicPr>
          <p:cNvPr id="16" name="Imagen 15">
            <a:extLst>
              <a:ext uri="{FF2B5EF4-FFF2-40B4-BE49-F238E27FC236}">
                <a16:creationId xmlns:a16="http://schemas.microsoft.com/office/drawing/2014/main" id="{BB068804-ECAD-4C6B-B493-983F91AAE8A5}"/>
              </a:ext>
            </a:extLst>
          </p:cNvPr>
          <p:cNvPicPr>
            <a:picLocks noChangeAspect="1"/>
          </p:cNvPicPr>
          <p:nvPr/>
        </p:nvPicPr>
        <p:blipFill>
          <a:blip r:embed="rId6"/>
          <a:stretch>
            <a:fillRect/>
          </a:stretch>
        </p:blipFill>
        <p:spPr>
          <a:xfrm>
            <a:off x="8685107" y="1722523"/>
            <a:ext cx="424748" cy="329510"/>
          </a:xfrm>
          <a:prstGeom prst="rect">
            <a:avLst/>
          </a:prstGeom>
        </p:spPr>
      </p:pic>
      <p:pic>
        <p:nvPicPr>
          <p:cNvPr id="17" name="Imagen 16">
            <a:extLst>
              <a:ext uri="{FF2B5EF4-FFF2-40B4-BE49-F238E27FC236}">
                <a16:creationId xmlns:a16="http://schemas.microsoft.com/office/drawing/2014/main" id="{AF7A1184-F697-4714-8615-7BD123A50B5F}"/>
              </a:ext>
            </a:extLst>
          </p:cNvPr>
          <p:cNvPicPr>
            <a:picLocks noChangeAspect="1"/>
          </p:cNvPicPr>
          <p:nvPr/>
        </p:nvPicPr>
        <p:blipFill rotWithShape="1">
          <a:blip r:embed="rId7"/>
          <a:srcRect l="8652" t="3087" r="6766" b="5614"/>
          <a:stretch/>
        </p:blipFill>
        <p:spPr>
          <a:xfrm>
            <a:off x="8681499" y="2096022"/>
            <a:ext cx="427275" cy="315383"/>
          </a:xfrm>
          <a:prstGeom prst="rect">
            <a:avLst/>
          </a:prstGeom>
        </p:spPr>
      </p:pic>
      <p:pic>
        <p:nvPicPr>
          <p:cNvPr id="18" name="Imagen 17">
            <a:extLst>
              <a:ext uri="{FF2B5EF4-FFF2-40B4-BE49-F238E27FC236}">
                <a16:creationId xmlns:a16="http://schemas.microsoft.com/office/drawing/2014/main" id="{72D09412-92A7-4D76-AF2C-8D2B14AFE355}"/>
              </a:ext>
            </a:extLst>
          </p:cNvPr>
          <p:cNvPicPr>
            <a:picLocks noChangeAspect="1"/>
          </p:cNvPicPr>
          <p:nvPr/>
        </p:nvPicPr>
        <p:blipFill>
          <a:blip r:embed="rId8"/>
          <a:stretch>
            <a:fillRect/>
          </a:stretch>
        </p:blipFill>
        <p:spPr>
          <a:xfrm>
            <a:off x="8675784" y="2457372"/>
            <a:ext cx="426840" cy="309986"/>
          </a:xfrm>
          <a:prstGeom prst="rect">
            <a:avLst/>
          </a:prstGeom>
        </p:spPr>
      </p:pic>
      <p:pic>
        <p:nvPicPr>
          <p:cNvPr id="19" name="Imagen 18">
            <a:extLst>
              <a:ext uri="{FF2B5EF4-FFF2-40B4-BE49-F238E27FC236}">
                <a16:creationId xmlns:a16="http://schemas.microsoft.com/office/drawing/2014/main" id="{7F8F87B7-2711-4BA0-9DFC-3734C072909C}"/>
              </a:ext>
            </a:extLst>
          </p:cNvPr>
          <p:cNvPicPr>
            <a:picLocks noChangeAspect="1"/>
          </p:cNvPicPr>
          <p:nvPr/>
        </p:nvPicPr>
        <p:blipFill>
          <a:blip r:embed="rId9"/>
          <a:stretch>
            <a:fillRect/>
          </a:stretch>
        </p:blipFill>
        <p:spPr>
          <a:xfrm>
            <a:off x="8677153" y="3450268"/>
            <a:ext cx="433441" cy="266929"/>
          </a:xfrm>
          <a:prstGeom prst="rect">
            <a:avLst/>
          </a:prstGeom>
        </p:spPr>
      </p:pic>
      <p:pic>
        <p:nvPicPr>
          <p:cNvPr id="20" name="Imagen 19">
            <a:extLst>
              <a:ext uri="{FF2B5EF4-FFF2-40B4-BE49-F238E27FC236}">
                <a16:creationId xmlns:a16="http://schemas.microsoft.com/office/drawing/2014/main" id="{2D943ED3-8A32-477B-AAF3-1303EE0C40F5}"/>
              </a:ext>
            </a:extLst>
          </p:cNvPr>
          <p:cNvPicPr>
            <a:picLocks noChangeAspect="1"/>
          </p:cNvPicPr>
          <p:nvPr/>
        </p:nvPicPr>
        <p:blipFill>
          <a:blip r:embed="rId10"/>
          <a:stretch>
            <a:fillRect/>
          </a:stretch>
        </p:blipFill>
        <p:spPr>
          <a:xfrm>
            <a:off x="8670697" y="3101362"/>
            <a:ext cx="433361" cy="306762"/>
          </a:xfrm>
          <a:prstGeom prst="rect">
            <a:avLst/>
          </a:prstGeom>
        </p:spPr>
      </p:pic>
      <p:pic>
        <p:nvPicPr>
          <p:cNvPr id="21" name="Imagen 20">
            <a:extLst>
              <a:ext uri="{FF2B5EF4-FFF2-40B4-BE49-F238E27FC236}">
                <a16:creationId xmlns:a16="http://schemas.microsoft.com/office/drawing/2014/main" id="{190AA751-2BAB-4BAA-BFA9-7A6624E35A5B}"/>
              </a:ext>
            </a:extLst>
          </p:cNvPr>
          <p:cNvPicPr>
            <a:picLocks noChangeAspect="1"/>
          </p:cNvPicPr>
          <p:nvPr/>
        </p:nvPicPr>
        <p:blipFill>
          <a:blip r:embed="rId11"/>
          <a:stretch>
            <a:fillRect/>
          </a:stretch>
        </p:blipFill>
        <p:spPr>
          <a:xfrm>
            <a:off x="8675784" y="4454141"/>
            <a:ext cx="418888" cy="329480"/>
          </a:xfrm>
          <a:prstGeom prst="rect">
            <a:avLst/>
          </a:prstGeom>
        </p:spPr>
      </p:pic>
      <p:pic>
        <p:nvPicPr>
          <p:cNvPr id="22" name="Imagen 21">
            <a:extLst>
              <a:ext uri="{FF2B5EF4-FFF2-40B4-BE49-F238E27FC236}">
                <a16:creationId xmlns:a16="http://schemas.microsoft.com/office/drawing/2014/main" id="{0B042528-F7EF-495A-AACD-2699EC6D3B85}"/>
              </a:ext>
            </a:extLst>
          </p:cNvPr>
          <p:cNvPicPr>
            <a:picLocks noChangeAspect="1"/>
          </p:cNvPicPr>
          <p:nvPr/>
        </p:nvPicPr>
        <p:blipFill>
          <a:blip r:embed="rId12"/>
          <a:stretch>
            <a:fillRect/>
          </a:stretch>
        </p:blipFill>
        <p:spPr>
          <a:xfrm>
            <a:off x="8678873" y="3765330"/>
            <a:ext cx="422531" cy="296335"/>
          </a:xfrm>
          <a:prstGeom prst="rect">
            <a:avLst/>
          </a:prstGeom>
        </p:spPr>
      </p:pic>
      <p:pic>
        <p:nvPicPr>
          <p:cNvPr id="23" name="Imagen 22">
            <a:extLst>
              <a:ext uri="{FF2B5EF4-FFF2-40B4-BE49-F238E27FC236}">
                <a16:creationId xmlns:a16="http://schemas.microsoft.com/office/drawing/2014/main" id="{E2F6F91B-30F6-4201-BB15-8ED00AFDD1F9}"/>
              </a:ext>
            </a:extLst>
          </p:cNvPr>
          <p:cNvPicPr>
            <a:picLocks noChangeAspect="1"/>
          </p:cNvPicPr>
          <p:nvPr/>
        </p:nvPicPr>
        <p:blipFill>
          <a:blip r:embed="rId13"/>
          <a:stretch>
            <a:fillRect/>
          </a:stretch>
        </p:blipFill>
        <p:spPr>
          <a:xfrm>
            <a:off x="8677215" y="4103560"/>
            <a:ext cx="418889" cy="309100"/>
          </a:xfrm>
          <a:prstGeom prst="rect">
            <a:avLst/>
          </a:prstGeom>
        </p:spPr>
      </p:pic>
      <p:pic>
        <p:nvPicPr>
          <p:cNvPr id="24" name="Imagen 23">
            <a:extLst>
              <a:ext uri="{FF2B5EF4-FFF2-40B4-BE49-F238E27FC236}">
                <a16:creationId xmlns:a16="http://schemas.microsoft.com/office/drawing/2014/main" id="{860DEECF-4F92-4BF2-BB00-AEAB96BA530B}"/>
              </a:ext>
            </a:extLst>
          </p:cNvPr>
          <p:cNvPicPr>
            <a:picLocks noChangeAspect="1"/>
          </p:cNvPicPr>
          <p:nvPr/>
        </p:nvPicPr>
        <p:blipFill>
          <a:blip r:embed="rId14"/>
          <a:stretch>
            <a:fillRect/>
          </a:stretch>
        </p:blipFill>
        <p:spPr>
          <a:xfrm>
            <a:off x="8668271" y="4826117"/>
            <a:ext cx="422388" cy="315383"/>
          </a:xfrm>
          <a:prstGeom prst="rect">
            <a:avLst/>
          </a:prstGeom>
        </p:spPr>
      </p:pic>
      <p:pic>
        <p:nvPicPr>
          <p:cNvPr id="25" name="Imagen 24">
            <a:extLst>
              <a:ext uri="{FF2B5EF4-FFF2-40B4-BE49-F238E27FC236}">
                <a16:creationId xmlns:a16="http://schemas.microsoft.com/office/drawing/2014/main" id="{56E710CD-615A-4B9A-9E9B-575FFA10F978}"/>
              </a:ext>
            </a:extLst>
          </p:cNvPr>
          <p:cNvPicPr>
            <a:picLocks noChangeAspect="1"/>
          </p:cNvPicPr>
          <p:nvPr/>
        </p:nvPicPr>
        <p:blipFill>
          <a:blip r:embed="rId15"/>
          <a:stretch>
            <a:fillRect/>
          </a:stretch>
        </p:blipFill>
        <p:spPr>
          <a:xfrm>
            <a:off x="8668271" y="5183996"/>
            <a:ext cx="419962" cy="299810"/>
          </a:xfrm>
          <a:prstGeom prst="rect">
            <a:avLst/>
          </a:prstGeom>
        </p:spPr>
      </p:pic>
      <p:pic>
        <p:nvPicPr>
          <p:cNvPr id="26" name="Imagen 25">
            <a:extLst>
              <a:ext uri="{FF2B5EF4-FFF2-40B4-BE49-F238E27FC236}">
                <a16:creationId xmlns:a16="http://schemas.microsoft.com/office/drawing/2014/main" id="{21525862-5A8F-42EE-A0FB-C180B44B4166}"/>
              </a:ext>
            </a:extLst>
          </p:cNvPr>
          <p:cNvPicPr>
            <a:picLocks noChangeAspect="1"/>
          </p:cNvPicPr>
          <p:nvPr/>
        </p:nvPicPr>
        <p:blipFill>
          <a:blip r:embed="rId16"/>
          <a:stretch>
            <a:fillRect/>
          </a:stretch>
        </p:blipFill>
        <p:spPr>
          <a:xfrm>
            <a:off x="8670697" y="2813325"/>
            <a:ext cx="431927" cy="247232"/>
          </a:xfrm>
          <a:prstGeom prst="rect">
            <a:avLst/>
          </a:prstGeom>
        </p:spPr>
      </p:pic>
      <p:sp>
        <p:nvSpPr>
          <p:cNvPr id="27" name="Rectángulo 26">
            <a:extLst>
              <a:ext uri="{FF2B5EF4-FFF2-40B4-BE49-F238E27FC236}">
                <a16:creationId xmlns:a16="http://schemas.microsoft.com/office/drawing/2014/main" id="{7E0AD4BD-6396-49A6-89FD-F1E8EA985AD3}"/>
              </a:ext>
            </a:extLst>
          </p:cNvPr>
          <p:cNvSpPr/>
          <p:nvPr/>
        </p:nvSpPr>
        <p:spPr>
          <a:xfrm>
            <a:off x="318347" y="3480554"/>
            <a:ext cx="2848494" cy="118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36" name="Imagen 35">
            <a:extLst>
              <a:ext uri="{FF2B5EF4-FFF2-40B4-BE49-F238E27FC236}">
                <a16:creationId xmlns:a16="http://schemas.microsoft.com/office/drawing/2014/main" id="{E5AB5379-61B2-47B3-936E-8870552BA5A4}"/>
              </a:ext>
            </a:extLst>
          </p:cNvPr>
          <p:cNvPicPr>
            <a:picLocks noChangeAspect="1"/>
          </p:cNvPicPr>
          <p:nvPr/>
        </p:nvPicPr>
        <p:blipFill>
          <a:blip r:embed="rId17"/>
          <a:stretch>
            <a:fillRect/>
          </a:stretch>
        </p:blipFill>
        <p:spPr>
          <a:xfrm>
            <a:off x="8661313" y="5540586"/>
            <a:ext cx="433360" cy="313287"/>
          </a:xfrm>
          <a:prstGeom prst="rect">
            <a:avLst/>
          </a:prstGeom>
        </p:spPr>
      </p:pic>
      <p:pic>
        <p:nvPicPr>
          <p:cNvPr id="37" name="Imagen 36">
            <a:extLst>
              <a:ext uri="{FF2B5EF4-FFF2-40B4-BE49-F238E27FC236}">
                <a16:creationId xmlns:a16="http://schemas.microsoft.com/office/drawing/2014/main" id="{74A70A58-BAD4-4A96-AC39-38727A708C5A}"/>
              </a:ext>
            </a:extLst>
          </p:cNvPr>
          <p:cNvPicPr>
            <a:picLocks noChangeAspect="1"/>
          </p:cNvPicPr>
          <p:nvPr/>
        </p:nvPicPr>
        <p:blipFill>
          <a:blip r:embed="rId18"/>
          <a:stretch>
            <a:fillRect/>
          </a:stretch>
        </p:blipFill>
        <p:spPr>
          <a:xfrm>
            <a:off x="8653217" y="5899958"/>
            <a:ext cx="448187" cy="296336"/>
          </a:xfrm>
          <a:prstGeom prst="rect">
            <a:avLst/>
          </a:prstGeom>
        </p:spPr>
      </p:pic>
      <p:sp>
        <p:nvSpPr>
          <p:cNvPr id="38" name="Elipse 37">
            <a:extLst>
              <a:ext uri="{FF2B5EF4-FFF2-40B4-BE49-F238E27FC236}">
                <a16:creationId xmlns:a16="http://schemas.microsoft.com/office/drawing/2014/main" id="{441E615B-7872-4B0F-A9D6-19B5C773AF7D}"/>
              </a:ext>
            </a:extLst>
          </p:cNvPr>
          <p:cNvSpPr/>
          <p:nvPr/>
        </p:nvSpPr>
        <p:spPr>
          <a:xfrm>
            <a:off x="8653216" y="6319967"/>
            <a:ext cx="435017" cy="42263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CuadroTexto 38">
            <a:extLst>
              <a:ext uri="{FF2B5EF4-FFF2-40B4-BE49-F238E27FC236}">
                <a16:creationId xmlns:a16="http://schemas.microsoft.com/office/drawing/2014/main" id="{242E9FEE-8047-4625-887E-27D5F551CCEF}"/>
              </a:ext>
            </a:extLst>
          </p:cNvPr>
          <p:cNvSpPr txBox="1"/>
          <p:nvPr/>
        </p:nvSpPr>
        <p:spPr>
          <a:xfrm>
            <a:off x="8653216" y="6346619"/>
            <a:ext cx="435017" cy="369332"/>
          </a:xfrm>
          <a:prstGeom prst="rect">
            <a:avLst/>
          </a:prstGeom>
          <a:noFill/>
        </p:spPr>
        <p:txBody>
          <a:bodyPr wrap="square" rtlCol="0">
            <a:spAutoFit/>
          </a:bodyPr>
          <a:lstStyle/>
          <a:p>
            <a:pPr algn="ctr"/>
            <a:r>
              <a:rPr lang="es-MX" b="1" dirty="0"/>
              <a:t>13</a:t>
            </a:r>
          </a:p>
        </p:txBody>
      </p:sp>
      <p:sp>
        <p:nvSpPr>
          <p:cNvPr id="4" name="CuadroTexto 3">
            <a:extLst>
              <a:ext uri="{FF2B5EF4-FFF2-40B4-BE49-F238E27FC236}">
                <a16:creationId xmlns:a16="http://schemas.microsoft.com/office/drawing/2014/main" id="{D19C1725-4278-4534-8E19-47E334166EE1}"/>
              </a:ext>
            </a:extLst>
          </p:cNvPr>
          <p:cNvSpPr txBox="1"/>
          <p:nvPr/>
        </p:nvSpPr>
        <p:spPr>
          <a:xfrm>
            <a:off x="414819" y="831933"/>
            <a:ext cx="7886700" cy="5312352"/>
          </a:xfrm>
          <a:prstGeom prst="rect">
            <a:avLst/>
          </a:prstGeom>
          <a:noFill/>
        </p:spPr>
        <p:txBody>
          <a:bodyPr wrap="square" rtlCol="0">
            <a:spAutoFit/>
          </a:bodyPr>
          <a:lstStyle/>
          <a:p>
            <a:pPr marL="285750" indent="-285750">
              <a:buBlip>
                <a:blip r:embed="rId19"/>
              </a:buBlip>
            </a:pPr>
            <a:endParaRPr lang="es-MX" dirty="0"/>
          </a:p>
          <a:p>
            <a:pPr marL="285750" indent="-285750" algn="just">
              <a:lnSpc>
                <a:spcPct val="150000"/>
              </a:lnSpc>
              <a:buBlip>
                <a:blip r:embed="rId19"/>
              </a:buBlip>
            </a:pPr>
            <a:r>
              <a:rPr lang="es-MX" dirty="0"/>
              <a:t>La vitamina D es un metabolito con múltiples funciones en el organismo, además de las relacionadas con el metabolismo óseo. </a:t>
            </a:r>
          </a:p>
          <a:p>
            <a:pPr marL="285750" indent="-285750" algn="just">
              <a:lnSpc>
                <a:spcPct val="150000"/>
              </a:lnSpc>
              <a:buBlip>
                <a:blip r:embed="rId19"/>
              </a:buBlip>
            </a:pPr>
            <a:r>
              <a:rPr lang="es-MX" dirty="0"/>
              <a:t>Su deficiencia se ha relacionado, además, con trastornos inmunológicos, alteraciones en el metabolismo de la glucosa y mayor riesgo de cáncer. </a:t>
            </a:r>
          </a:p>
          <a:p>
            <a:pPr marL="285750" indent="-285750" algn="just">
              <a:lnSpc>
                <a:spcPct val="150000"/>
              </a:lnSpc>
              <a:buBlip>
                <a:blip r:embed="rId19"/>
              </a:buBlip>
            </a:pPr>
            <a:r>
              <a:rPr lang="es-MX" dirty="0"/>
              <a:t>Las altas cifras de deficiencia/insuficiencia observadas en algunas poblaciones sugieren que la exposición al sol y/o su ingesta es insuficiente. </a:t>
            </a:r>
          </a:p>
          <a:p>
            <a:pPr marL="285750" indent="-285750" algn="just">
              <a:lnSpc>
                <a:spcPct val="150000"/>
              </a:lnSpc>
              <a:buBlip>
                <a:blip r:embed="rId19"/>
              </a:buBlip>
            </a:pPr>
            <a:r>
              <a:rPr lang="es-MX" dirty="0"/>
              <a:t>La radiación solar y el riesgo de cáncer en  la piel, han modificado las conductas de las personas en relación a este tema. </a:t>
            </a:r>
          </a:p>
          <a:p>
            <a:pPr marL="285750" indent="-285750" algn="just">
              <a:lnSpc>
                <a:spcPct val="150000"/>
              </a:lnSpc>
              <a:buBlip>
                <a:blip r:embed="rId19"/>
              </a:buBlip>
            </a:pPr>
            <a:r>
              <a:rPr lang="es-MX" dirty="0"/>
              <a:t>En este contexto, la fortificación de alimentos se vuelve un tema relevante. ¿Sería pertinente plantear una política pública orientada a la fortificación/suplementación de alimentos con vitamina D?</a:t>
            </a:r>
          </a:p>
          <a:p>
            <a:pPr algn="just">
              <a:lnSpc>
                <a:spcPct val="150000"/>
              </a:lnSpc>
            </a:pPr>
            <a:r>
              <a:rPr lang="es-MX" dirty="0"/>
              <a:t> </a:t>
            </a:r>
          </a:p>
        </p:txBody>
      </p:sp>
    </p:spTree>
    <p:extLst>
      <p:ext uri="{BB962C8B-B14F-4D97-AF65-F5344CB8AC3E}">
        <p14:creationId xmlns:p14="http://schemas.microsoft.com/office/powerpoint/2010/main" val="377432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ECBC81A5-5F7E-4608-8C25-E1F16DAB8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515" y="62213"/>
            <a:ext cx="422720" cy="337376"/>
          </a:xfrm>
          <a:prstGeom prst="rect">
            <a:avLst/>
          </a:prstGeom>
        </p:spPr>
      </p:pic>
      <p:pic>
        <p:nvPicPr>
          <p:cNvPr id="13" name="Imagen 12">
            <a:extLst>
              <a:ext uri="{FF2B5EF4-FFF2-40B4-BE49-F238E27FC236}">
                <a16:creationId xmlns:a16="http://schemas.microsoft.com/office/drawing/2014/main" id="{1EE3211D-DAD2-40B9-80FE-111502AC6317}"/>
              </a:ext>
            </a:extLst>
          </p:cNvPr>
          <p:cNvPicPr>
            <a:picLocks noChangeAspect="1"/>
          </p:cNvPicPr>
          <p:nvPr/>
        </p:nvPicPr>
        <p:blipFill>
          <a:blip r:embed="rId3"/>
          <a:stretch>
            <a:fillRect/>
          </a:stretch>
        </p:blipFill>
        <p:spPr>
          <a:xfrm>
            <a:off x="8682515" y="1030801"/>
            <a:ext cx="422720" cy="306763"/>
          </a:xfrm>
          <a:prstGeom prst="rect">
            <a:avLst/>
          </a:prstGeom>
        </p:spPr>
      </p:pic>
      <p:pic>
        <p:nvPicPr>
          <p:cNvPr id="14" name="Imagen 13">
            <a:extLst>
              <a:ext uri="{FF2B5EF4-FFF2-40B4-BE49-F238E27FC236}">
                <a16:creationId xmlns:a16="http://schemas.microsoft.com/office/drawing/2014/main" id="{884ECD47-AB36-4376-9F00-5F48689471A2}"/>
              </a:ext>
            </a:extLst>
          </p:cNvPr>
          <p:cNvPicPr>
            <a:picLocks noChangeAspect="1"/>
          </p:cNvPicPr>
          <p:nvPr/>
        </p:nvPicPr>
        <p:blipFill>
          <a:blip r:embed="rId4"/>
          <a:stretch>
            <a:fillRect/>
          </a:stretch>
        </p:blipFill>
        <p:spPr>
          <a:xfrm>
            <a:off x="8682515" y="438263"/>
            <a:ext cx="422720" cy="551885"/>
          </a:xfrm>
          <a:prstGeom prst="rect">
            <a:avLst/>
          </a:prstGeom>
        </p:spPr>
      </p:pic>
      <p:pic>
        <p:nvPicPr>
          <p:cNvPr id="15" name="Imagen 14">
            <a:extLst>
              <a:ext uri="{FF2B5EF4-FFF2-40B4-BE49-F238E27FC236}">
                <a16:creationId xmlns:a16="http://schemas.microsoft.com/office/drawing/2014/main" id="{F64E0EA9-2C6C-4705-B4BF-0EA79CF89D8C}"/>
              </a:ext>
            </a:extLst>
          </p:cNvPr>
          <p:cNvPicPr>
            <a:picLocks noChangeAspect="1"/>
          </p:cNvPicPr>
          <p:nvPr/>
        </p:nvPicPr>
        <p:blipFill>
          <a:blip r:embed="rId5"/>
          <a:stretch>
            <a:fillRect/>
          </a:stretch>
        </p:blipFill>
        <p:spPr>
          <a:xfrm>
            <a:off x="8681500" y="1382825"/>
            <a:ext cx="424749" cy="302157"/>
          </a:xfrm>
          <a:prstGeom prst="rect">
            <a:avLst/>
          </a:prstGeom>
        </p:spPr>
      </p:pic>
      <p:pic>
        <p:nvPicPr>
          <p:cNvPr id="16" name="Imagen 15">
            <a:extLst>
              <a:ext uri="{FF2B5EF4-FFF2-40B4-BE49-F238E27FC236}">
                <a16:creationId xmlns:a16="http://schemas.microsoft.com/office/drawing/2014/main" id="{BB068804-ECAD-4C6B-B493-983F91AAE8A5}"/>
              </a:ext>
            </a:extLst>
          </p:cNvPr>
          <p:cNvPicPr>
            <a:picLocks noChangeAspect="1"/>
          </p:cNvPicPr>
          <p:nvPr/>
        </p:nvPicPr>
        <p:blipFill>
          <a:blip r:embed="rId6"/>
          <a:stretch>
            <a:fillRect/>
          </a:stretch>
        </p:blipFill>
        <p:spPr>
          <a:xfrm>
            <a:off x="8685107" y="1722523"/>
            <a:ext cx="424748" cy="329510"/>
          </a:xfrm>
          <a:prstGeom prst="rect">
            <a:avLst/>
          </a:prstGeom>
        </p:spPr>
      </p:pic>
      <p:pic>
        <p:nvPicPr>
          <p:cNvPr id="17" name="Imagen 16">
            <a:extLst>
              <a:ext uri="{FF2B5EF4-FFF2-40B4-BE49-F238E27FC236}">
                <a16:creationId xmlns:a16="http://schemas.microsoft.com/office/drawing/2014/main" id="{AF7A1184-F697-4714-8615-7BD123A50B5F}"/>
              </a:ext>
            </a:extLst>
          </p:cNvPr>
          <p:cNvPicPr>
            <a:picLocks noChangeAspect="1"/>
          </p:cNvPicPr>
          <p:nvPr/>
        </p:nvPicPr>
        <p:blipFill rotWithShape="1">
          <a:blip r:embed="rId7"/>
          <a:srcRect l="8652" t="3087" r="6766" b="5614"/>
          <a:stretch/>
        </p:blipFill>
        <p:spPr>
          <a:xfrm>
            <a:off x="8681499" y="2096022"/>
            <a:ext cx="427275" cy="315383"/>
          </a:xfrm>
          <a:prstGeom prst="rect">
            <a:avLst/>
          </a:prstGeom>
        </p:spPr>
      </p:pic>
      <p:pic>
        <p:nvPicPr>
          <p:cNvPr id="18" name="Imagen 17">
            <a:extLst>
              <a:ext uri="{FF2B5EF4-FFF2-40B4-BE49-F238E27FC236}">
                <a16:creationId xmlns:a16="http://schemas.microsoft.com/office/drawing/2014/main" id="{72D09412-92A7-4D76-AF2C-8D2B14AFE355}"/>
              </a:ext>
            </a:extLst>
          </p:cNvPr>
          <p:cNvPicPr>
            <a:picLocks noChangeAspect="1"/>
          </p:cNvPicPr>
          <p:nvPr/>
        </p:nvPicPr>
        <p:blipFill>
          <a:blip r:embed="rId8"/>
          <a:stretch>
            <a:fillRect/>
          </a:stretch>
        </p:blipFill>
        <p:spPr>
          <a:xfrm>
            <a:off x="8675784" y="2457372"/>
            <a:ext cx="426840" cy="309986"/>
          </a:xfrm>
          <a:prstGeom prst="rect">
            <a:avLst/>
          </a:prstGeom>
        </p:spPr>
      </p:pic>
      <p:pic>
        <p:nvPicPr>
          <p:cNvPr id="19" name="Imagen 18">
            <a:extLst>
              <a:ext uri="{FF2B5EF4-FFF2-40B4-BE49-F238E27FC236}">
                <a16:creationId xmlns:a16="http://schemas.microsoft.com/office/drawing/2014/main" id="{7F8F87B7-2711-4BA0-9DFC-3734C072909C}"/>
              </a:ext>
            </a:extLst>
          </p:cNvPr>
          <p:cNvPicPr>
            <a:picLocks noChangeAspect="1"/>
          </p:cNvPicPr>
          <p:nvPr/>
        </p:nvPicPr>
        <p:blipFill>
          <a:blip r:embed="rId9"/>
          <a:stretch>
            <a:fillRect/>
          </a:stretch>
        </p:blipFill>
        <p:spPr>
          <a:xfrm>
            <a:off x="8677153" y="3450268"/>
            <a:ext cx="433441" cy="266929"/>
          </a:xfrm>
          <a:prstGeom prst="rect">
            <a:avLst/>
          </a:prstGeom>
        </p:spPr>
      </p:pic>
      <p:pic>
        <p:nvPicPr>
          <p:cNvPr id="20" name="Imagen 19">
            <a:extLst>
              <a:ext uri="{FF2B5EF4-FFF2-40B4-BE49-F238E27FC236}">
                <a16:creationId xmlns:a16="http://schemas.microsoft.com/office/drawing/2014/main" id="{2D943ED3-8A32-477B-AAF3-1303EE0C40F5}"/>
              </a:ext>
            </a:extLst>
          </p:cNvPr>
          <p:cNvPicPr>
            <a:picLocks noChangeAspect="1"/>
          </p:cNvPicPr>
          <p:nvPr/>
        </p:nvPicPr>
        <p:blipFill>
          <a:blip r:embed="rId10"/>
          <a:stretch>
            <a:fillRect/>
          </a:stretch>
        </p:blipFill>
        <p:spPr>
          <a:xfrm>
            <a:off x="8670697" y="3101362"/>
            <a:ext cx="433361" cy="306762"/>
          </a:xfrm>
          <a:prstGeom prst="rect">
            <a:avLst/>
          </a:prstGeom>
        </p:spPr>
      </p:pic>
      <p:pic>
        <p:nvPicPr>
          <p:cNvPr id="21" name="Imagen 20">
            <a:extLst>
              <a:ext uri="{FF2B5EF4-FFF2-40B4-BE49-F238E27FC236}">
                <a16:creationId xmlns:a16="http://schemas.microsoft.com/office/drawing/2014/main" id="{190AA751-2BAB-4BAA-BFA9-7A6624E35A5B}"/>
              </a:ext>
            </a:extLst>
          </p:cNvPr>
          <p:cNvPicPr>
            <a:picLocks noChangeAspect="1"/>
          </p:cNvPicPr>
          <p:nvPr/>
        </p:nvPicPr>
        <p:blipFill>
          <a:blip r:embed="rId11"/>
          <a:stretch>
            <a:fillRect/>
          </a:stretch>
        </p:blipFill>
        <p:spPr>
          <a:xfrm>
            <a:off x="8675784" y="4454141"/>
            <a:ext cx="418888" cy="329480"/>
          </a:xfrm>
          <a:prstGeom prst="rect">
            <a:avLst/>
          </a:prstGeom>
        </p:spPr>
      </p:pic>
      <p:pic>
        <p:nvPicPr>
          <p:cNvPr id="22" name="Imagen 21">
            <a:extLst>
              <a:ext uri="{FF2B5EF4-FFF2-40B4-BE49-F238E27FC236}">
                <a16:creationId xmlns:a16="http://schemas.microsoft.com/office/drawing/2014/main" id="{0B042528-F7EF-495A-AACD-2699EC6D3B85}"/>
              </a:ext>
            </a:extLst>
          </p:cNvPr>
          <p:cNvPicPr>
            <a:picLocks noChangeAspect="1"/>
          </p:cNvPicPr>
          <p:nvPr/>
        </p:nvPicPr>
        <p:blipFill>
          <a:blip r:embed="rId12"/>
          <a:stretch>
            <a:fillRect/>
          </a:stretch>
        </p:blipFill>
        <p:spPr>
          <a:xfrm>
            <a:off x="8678873" y="3765330"/>
            <a:ext cx="422531" cy="296335"/>
          </a:xfrm>
          <a:prstGeom prst="rect">
            <a:avLst/>
          </a:prstGeom>
        </p:spPr>
      </p:pic>
      <p:pic>
        <p:nvPicPr>
          <p:cNvPr id="23" name="Imagen 22">
            <a:extLst>
              <a:ext uri="{FF2B5EF4-FFF2-40B4-BE49-F238E27FC236}">
                <a16:creationId xmlns:a16="http://schemas.microsoft.com/office/drawing/2014/main" id="{E2F6F91B-30F6-4201-BB15-8ED00AFDD1F9}"/>
              </a:ext>
            </a:extLst>
          </p:cNvPr>
          <p:cNvPicPr>
            <a:picLocks noChangeAspect="1"/>
          </p:cNvPicPr>
          <p:nvPr/>
        </p:nvPicPr>
        <p:blipFill>
          <a:blip r:embed="rId13"/>
          <a:stretch>
            <a:fillRect/>
          </a:stretch>
        </p:blipFill>
        <p:spPr>
          <a:xfrm>
            <a:off x="8677215" y="4103560"/>
            <a:ext cx="418889" cy="309100"/>
          </a:xfrm>
          <a:prstGeom prst="rect">
            <a:avLst/>
          </a:prstGeom>
        </p:spPr>
      </p:pic>
      <p:pic>
        <p:nvPicPr>
          <p:cNvPr id="24" name="Imagen 23">
            <a:extLst>
              <a:ext uri="{FF2B5EF4-FFF2-40B4-BE49-F238E27FC236}">
                <a16:creationId xmlns:a16="http://schemas.microsoft.com/office/drawing/2014/main" id="{860DEECF-4F92-4BF2-BB00-AEAB96BA530B}"/>
              </a:ext>
            </a:extLst>
          </p:cNvPr>
          <p:cNvPicPr>
            <a:picLocks noChangeAspect="1"/>
          </p:cNvPicPr>
          <p:nvPr/>
        </p:nvPicPr>
        <p:blipFill>
          <a:blip r:embed="rId14"/>
          <a:stretch>
            <a:fillRect/>
          </a:stretch>
        </p:blipFill>
        <p:spPr>
          <a:xfrm>
            <a:off x="8668271" y="4826117"/>
            <a:ext cx="422388" cy="315383"/>
          </a:xfrm>
          <a:prstGeom prst="rect">
            <a:avLst/>
          </a:prstGeom>
        </p:spPr>
      </p:pic>
      <p:pic>
        <p:nvPicPr>
          <p:cNvPr id="25" name="Imagen 24">
            <a:extLst>
              <a:ext uri="{FF2B5EF4-FFF2-40B4-BE49-F238E27FC236}">
                <a16:creationId xmlns:a16="http://schemas.microsoft.com/office/drawing/2014/main" id="{56E710CD-615A-4B9A-9E9B-575FFA10F978}"/>
              </a:ext>
            </a:extLst>
          </p:cNvPr>
          <p:cNvPicPr>
            <a:picLocks noChangeAspect="1"/>
          </p:cNvPicPr>
          <p:nvPr/>
        </p:nvPicPr>
        <p:blipFill>
          <a:blip r:embed="rId15"/>
          <a:stretch>
            <a:fillRect/>
          </a:stretch>
        </p:blipFill>
        <p:spPr>
          <a:xfrm>
            <a:off x="8668271" y="5183996"/>
            <a:ext cx="419962" cy="299810"/>
          </a:xfrm>
          <a:prstGeom prst="rect">
            <a:avLst/>
          </a:prstGeom>
        </p:spPr>
      </p:pic>
      <p:pic>
        <p:nvPicPr>
          <p:cNvPr id="26" name="Imagen 25">
            <a:extLst>
              <a:ext uri="{FF2B5EF4-FFF2-40B4-BE49-F238E27FC236}">
                <a16:creationId xmlns:a16="http://schemas.microsoft.com/office/drawing/2014/main" id="{21525862-5A8F-42EE-A0FB-C180B44B4166}"/>
              </a:ext>
            </a:extLst>
          </p:cNvPr>
          <p:cNvPicPr>
            <a:picLocks noChangeAspect="1"/>
          </p:cNvPicPr>
          <p:nvPr/>
        </p:nvPicPr>
        <p:blipFill>
          <a:blip r:embed="rId16"/>
          <a:stretch>
            <a:fillRect/>
          </a:stretch>
        </p:blipFill>
        <p:spPr>
          <a:xfrm>
            <a:off x="8670697" y="2813325"/>
            <a:ext cx="431927" cy="247232"/>
          </a:xfrm>
          <a:prstGeom prst="rect">
            <a:avLst/>
          </a:prstGeom>
        </p:spPr>
      </p:pic>
      <p:sp>
        <p:nvSpPr>
          <p:cNvPr id="27" name="Rectángulo 26">
            <a:extLst>
              <a:ext uri="{FF2B5EF4-FFF2-40B4-BE49-F238E27FC236}">
                <a16:creationId xmlns:a16="http://schemas.microsoft.com/office/drawing/2014/main" id="{7E0AD4BD-6396-49A6-89FD-F1E8EA985AD3}"/>
              </a:ext>
            </a:extLst>
          </p:cNvPr>
          <p:cNvSpPr/>
          <p:nvPr/>
        </p:nvSpPr>
        <p:spPr>
          <a:xfrm>
            <a:off x="318347" y="3480554"/>
            <a:ext cx="2848494" cy="118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36" name="Imagen 35">
            <a:extLst>
              <a:ext uri="{FF2B5EF4-FFF2-40B4-BE49-F238E27FC236}">
                <a16:creationId xmlns:a16="http://schemas.microsoft.com/office/drawing/2014/main" id="{E5AB5379-61B2-47B3-936E-8870552BA5A4}"/>
              </a:ext>
            </a:extLst>
          </p:cNvPr>
          <p:cNvPicPr>
            <a:picLocks noChangeAspect="1"/>
          </p:cNvPicPr>
          <p:nvPr/>
        </p:nvPicPr>
        <p:blipFill>
          <a:blip r:embed="rId17"/>
          <a:stretch>
            <a:fillRect/>
          </a:stretch>
        </p:blipFill>
        <p:spPr>
          <a:xfrm>
            <a:off x="8661313" y="5540586"/>
            <a:ext cx="433360" cy="313287"/>
          </a:xfrm>
          <a:prstGeom prst="rect">
            <a:avLst/>
          </a:prstGeom>
        </p:spPr>
      </p:pic>
      <p:pic>
        <p:nvPicPr>
          <p:cNvPr id="37" name="Imagen 36">
            <a:extLst>
              <a:ext uri="{FF2B5EF4-FFF2-40B4-BE49-F238E27FC236}">
                <a16:creationId xmlns:a16="http://schemas.microsoft.com/office/drawing/2014/main" id="{74A70A58-BAD4-4A96-AC39-38727A708C5A}"/>
              </a:ext>
            </a:extLst>
          </p:cNvPr>
          <p:cNvPicPr>
            <a:picLocks noChangeAspect="1"/>
          </p:cNvPicPr>
          <p:nvPr/>
        </p:nvPicPr>
        <p:blipFill>
          <a:blip r:embed="rId18"/>
          <a:stretch>
            <a:fillRect/>
          </a:stretch>
        </p:blipFill>
        <p:spPr>
          <a:xfrm>
            <a:off x="8653217" y="5899958"/>
            <a:ext cx="448187" cy="296336"/>
          </a:xfrm>
          <a:prstGeom prst="rect">
            <a:avLst/>
          </a:prstGeom>
        </p:spPr>
      </p:pic>
      <p:sp>
        <p:nvSpPr>
          <p:cNvPr id="38" name="Elipse 37">
            <a:extLst>
              <a:ext uri="{FF2B5EF4-FFF2-40B4-BE49-F238E27FC236}">
                <a16:creationId xmlns:a16="http://schemas.microsoft.com/office/drawing/2014/main" id="{441E615B-7872-4B0F-A9D6-19B5C773AF7D}"/>
              </a:ext>
            </a:extLst>
          </p:cNvPr>
          <p:cNvSpPr/>
          <p:nvPr/>
        </p:nvSpPr>
        <p:spPr>
          <a:xfrm>
            <a:off x="8653216" y="6319967"/>
            <a:ext cx="435017" cy="42263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9" name="CuadroTexto 38">
            <a:extLst>
              <a:ext uri="{FF2B5EF4-FFF2-40B4-BE49-F238E27FC236}">
                <a16:creationId xmlns:a16="http://schemas.microsoft.com/office/drawing/2014/main" id="{242E9FEE-8047-4625-887E-27D5F551CCEF}"/>
              </a:ext>
            </a:extLst>
          </p:cNvPr>
          <p:cNvSpPr txBox="1"/>
          <p:nvPr/>
        </p:nvSpPr>
        <p:spPr>
          <a:xfrm>
            <a:off x="8653216" y="6346619"/>
            <a:ext cx="441456" cy="369332"/>
          </a:xfrm>
          <a:prstGeom prst="rect">
            <a:avLst/>
          </a:prstGeom>
          <a:noFill/>
        </p:spPr>
        <p:txBody>
          <a:bodyPr wrap="square" rtlCol="0">
            <a:spAutoFit/>
          </a:bodyPr>
          <a:lstStyle/>
          <a:p>
            <a:pPr algn="ctr"/>
            <a:r>
              <a:rPr lang="es-MX" b="1" dirty="0"/>
              <a:t>15</a:t>
            </a:r>
          </a:p>
        </p:txBody>
      </p:sp>
      <p:sp>
        <p:nvSpPr>
          <p:cNvPr id="3" name="CuadroTexto 2">
            <a:extLst>
              <a:ext uri="{FF2B5EF4-FFF2-40B4-BE49-F238E27FC236}">
                <a16:creationId xmlns:a16="http://schemas.microsoft.com/office/drawing/2014/main" id="{7EA50B7E-C328-4325-B35C-9B35C459E24A}"/>
              </a:ext>
            </a:extLst>
          </p:cNvPr>
          <p:cNvSpPr txBox="1"/>
          <p:nvPr/>
        </p:nvSpPr>
        <p:spPr>
          <a:xfrm>
            <a:off x="590765" y="1041095"/>
            <a:ext cx="7387119" cy="830997"/>
          </a:xfrm>
          <a:prstGeom prst="rect">
            <a:avLst/>
          </a:prstGeom>
          <a:noFill/>
        </p:spPr>
        <p:txBody>
          <a:bodyPr wrap="square" rtlCol="0">
            <a:spAutoFit/>
          </a:bodyPr>
          <a:lstStyle/>
          <a:p>
            <a:pPr algn="ctr"/>
            <a:r>
              <a:rPr lang="es-MX" sz="4800" dirty="0"/>
              <a:t>Gracias por su atención.</a:t>
            </a:r>
          </a:p>
        </p:txBody>
      </p:sp>
      <p:pic>
        <p:nvPicPr>
          <p:cNvPr id="4" name="Imagen 3">
            <a:extLst>
              <a:ext uri="{FF2B5EF4-FFF2-40B4-BE49-F238E27FC236}">
                <a16:creationId xmlns:a16="http://schemas.microsoft.com/office/drawing/2014/main" id="{1705A71D-F24A-423A-8BC6-DE44038CE2CD}"/>
              </a:ext>
            </a:extLst>
          </p:cNvPr>
          <p:cNvPicPr>
            <a:picLocks noChangeAspect="1"/>
          </p:cNvPicPr>
          <p:nvPr/>
        </p:nvPicPr>
        <p:blipFill>
          <a:blip r:embed="rId19"/>
          <a:stretch>
            <a:fillRect/>
          </a:stretch>
        </p:blipFill>
        <p:spPr>
          <a:xfrm>
            <a:off x="1742594" y="2934045"/>
            <a:ext cx="4452669" cy="2139754"/>
          </a:xfrm>
          <a:prstGeom prst="rect">
            <a:avLst/>
          </a:prstGeom>
        </p:spPr>
      </p:pic>
    </p:spTree>
    <p:extLst>
      <p:ext uri="{BB962C8B-B14F-4D97-AF65-F5344CB8AC3E}">
        <p14:creationId xmlns:p14="http://schemas.microsoft.com/office/powerpoint/2010/main" val="2574459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54A9FE-790E-4439-A777-E4925DE35C80}"/>
              </a:ext>
            </a:extLst>
          </p:cNvPr>
          <p:cNvSpPr>
            <a:spLocks noGrp="1"/>
          </p:cNvSpPr>
          <p:nvPr>
            <p:ph type="title"/>
          </p:nvPr>
        </p:nvSpPr>
        <p:spPr>
          <a:xfrm>
            <a:off x="371068" y="142596"/>
            <a:ext cx="7886700" cy="601032"/>
          </a:xfrm>
        </p:spPr>
        <p:txBody>
          <a:bodyPr>
            <a:normAutofit/>
          </a:bodyPr>
          <a:lstStyle/>
          <a:p>
            <a:pPr algn="ctr"/>
            <a:r>
              <a:rPr lang="es-MX" sz="2800" spc="300" dirty="0"/>
              <a:t>Vitamina D: Historia. </a:t>
            </a:r>
          </a:p>
        </p:txBody>
      </p:sp>
      <p:pic>
        <p:nvPicPr>
          <p:cNvPr id="5" name="Imagen 4">
            <a:extLst>
              <a:ext uri="{FF2B5EF4-FFF2-40B4-BE49-F238E27FC236}">
                <a16:creationId xmlns:a16="http://schemas.microsoft.com/office/drawing/2014/main" id="{F3C7C66A-22BD-4AD8-B4EB-E8CCBBC2C193}"/>
              </a:ext>
            </a:extLst>
          </p:cNvPr>
          <p:cNvPicPr>
            <a:picLocks noChangeAspect="1"/>
          </p:cNvPicPr>
          <p:nvPr/>
        </p:nvPicPr>
        <p:blipFill rotWithShape="1">
          <a:blip r:embed="rId2"/>
          <a:srcRect t="11779"/>
          <a:stretch/>
        </p:blipFill>
        <p:spPr>
          <a:xfrm>
            <a:off x="3881759" y="1143547"/>
            <a:ext cx="3838862" cy="2109407"/>
          </a:xfrm>
          <a:prstGeom prst="rect">
            <a:avLst/>
          </a:prstGeom>
        </p:spPr>
      </p:pic>
      <p:sp>
        <p:nvSpPr>
          <p:cNvPr id="6" name="CuadroTexto 5">
            <a:extLst>
              <a:ext uri="{FF2B5EF4-FFF2-40B4-BE49-F238E27FC236}">
                <a16:creationId xmlns:a16="http://schemas.microsoft.com/office/drawing/2014/main" id="{50427001-73B5-4785-9E32-4C6CC82C5A2C}"/>
              </a:ext>
            </a:extLst>
          </p:cNvPr>
          <p:cNvSpPr txBox="1"/>
          <p:nvPr/>
        </p:nvSpPr>
        <p:spPr>
          <a:xfrm>
            <a:off x="3976013" y="806657"/>
            <a:ext cx="1825177" cy="338554"/>
          </a:xfrm>
          <a:prstGeom prst="rect">
            <a:avLst/>
          </a:prstGeom>
          <a:noFill/>
        </p:spPr>
        <p:txBody>
          <a:bodyPr wrap="square" rtlCol="0">
            <a:spAutoFit/>
          </a:bodyPr>
          <a:lstStyle/>
          <a:p>
            <a:pPr algn="ctr"/>
            <a:r>
              <a:rPr lang="es-MX" sz="1600" dirty="0"/>
              <a:t>Hueso sano</a:t>
            </a:r>
          </a:p>
        </p:txBody>
      </p:sp>
      <p:sp>
        <p:nvSpPr>
          <p:cNvPr id="7" name="CuadroTexto 6">
            <a:extLst>
              <a:ext uri="{FF2B5EF4-FFF2-40B4-BE49-F238E27FC236}">
                <a16:creationId xmlns:a16="http://schemas.microsoft.com/office/drawing/2014/main" id="{BDC8CE20-4FA0-4CD8-8994-587C8119AABC}"/>
              </a:ext>
            </a:extLst>
          </p:cNvPr>
          <p:cNvSpPr txBox="1"/>
          <p:nvPr/>
        </p:nvSpPr>
        <p:spPr>
          <a:xfrm>
            <a:off x="5801190" y="805482"/>
            <a:ext cx="1995914" cy="338554"/>
          </a:xfrm>
          <a:prstGeom prst="rect">
            <a:avLst/>
          </a:prstGeom>
          <a:noFill/>
        </p:spPr>
        <p:txBody>
          <a:bodyPr wrap="square" rtlCol="0">
            <a:spAutoFit/>
          </a:bodyPr>
          <a:lstStyle/>
          <a:p>
            <a:pPr algn="ctr"/>
            <a:r>
              <a:rPr lang="es-MX" sz="1600" dirty="0"/>
              <a:t>Raquitismo</a:t>
            </a:r>
          </a:p>
        </p:txBody>
      </p:sp>
      <p:sp>
        <p:nvSpPr>
          <p:cNvPr id="8" name="CuadroTexto 7">
            <a:extLst>
              <a:ext uri="{FF2B5EF4-FFF2-40B4-BE49-F238E27FC236}">
                <a16:creationId xmlns:a16="http://schemas.microsoft.com/office/drawing/2014/main" id="{6512CBFB-EBBC-4F95-850B-E7BCE5B07DA2}"/>
              </a:ext>
            </a:extLst>
          </p:cNvPr>
          <p:cNvSpPr txBox="1"/>
          <p:nvPr/>
        </p:nvSpPr>
        <p:spPr>
          <a:xfrm>
            <a:off x="403282" y="805482"/>
            <a:ext cx="2752905" cy="338554"/>
          </a:xfrm>
          <a:prstGeom prst="rect">
            <a:avLst/>
          </a:prstGeom>
          <a:noFill/>
        </p:spPr>
        <p:txBody>
          <a:bodyPr wrap="square" rtlCol="0">
            <a:spAutoFit/>
          </a:bodyPr>
          <a:lstStyle/>
          <a:p>
            <a:pPr algn="ctr"/>
            <a:r>
              <a:rPr lang="es-MX" sz="1600" dirty="0"/>
              <a:t>Francis Glisson (1597 – 1677)</a:t>
            </a:r>
          </a:p>
        </p:txBody>
      </p:sp>
      <p:pic>
        <p:nvPicPr>
          <p:cNvPr id="10" name="Imagen 9">
            <a:extLst>
              <a:ext uri="{FF2B5EF4-FFF2-40B4-BE49-F238E27FC236}">
                <a16:creationId xmlns:a16="http://schemas.microsoft.com/office/drawing/2014/main" id="{DB808446-19A2-40EA-89D4-39ABA16945A5}"/>
              </a:ext>
            </a:extLst>
          </p:cNvPr>
          <p:cNvPicPr>
            <a:picLocks noChangeAspect="1"/>
          </p:cNvPicPr>
          <p:nvPr/>
        </p:nvPicPr>
        <p:blipFill>
          <a:blip r:embed="rId3"/>
          <a:stretch>
            <a:fillRect/>
          </a:stretch>
        </p:blipFill>
        <p:spPr>
          <a:xfrm>
            <a:off x="917445" y="1238132"/>
            <a:ext cx="1724580" cy="21063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Imagen 11">
            <a:extLst>
              <a:ext uri="{FF2B5EF4-FFF2-40B4-BE49-F238E27FC236}">
                <a16:creationId xmlns:a16="http://schemas.microsoft.com/office/drawing/2014/main" id="{ECBC81A5-5F7E-4608-8C25-E1F16DAB8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2515" y="62213"/>
            <a:ext cx="422720" cy="337376"/>
          </a:xfrm>
          <a:prstGeom prst="rect">
            <a:avLst/>
          </a:prstGeom>
        </p:spPr>
      </p:pic>
      <p:pic>
        <p:nvPicPr>
          <p:cNvPr id="13" name="Imagen 12">
            <a:extLst>
              <a:ext uri="{FF2B5EF4-FFF2-40B4-BE49-F238E27FC236}">
                <a16:creationId xmlns:a16="http://schemas.microsoft.com/office/drawing/2014/main" id="{1EE3211D-DAD2-40B9-80FE-111502AC6317}"/>
              </a:ext>
            </a:extLst>
          </p:cNvPr>
          <p:cNvPicPr>
            <a:picLocks noChangeAspect="1"/>
          </p:cNvPicPr>
          <p:nvPr/>
        </p:nvPicPr>
        <p:blipFill>
          <a:blip r:embed="rId5"/>
          <a:stretch>
            <a:fillRect/>
          </a:stretch>
        </p:blipFill>
        <p:spPr>
          <a:xfrm>
            <a:off x="8682515" y="1030801"/>
            <a:ext cx="422720" cy="306763"/>
          </a:xfrm>
          <a:prstGeom prst="rect">
            <a:avLst/>
          </a:prstGeom>
        </p:spPr>
      </p:pic>
      <p:pic>
        <p:nvPicPr>
          <p:cNvPr id="14" name="Imagen 13">
            <a:extLst>
              <a:ext uri="{FF2B5EF4-FFF2-40B4-BE49-F238E27FC236}">
                <a16:creationId xmlns:a16="http://schemas.microsoft.com/office/drawing/2014/main" id="{884ECD47-AB36-4376-9F00-5F48689471A2}"/>
              </a:ext>
            </a:extLst>
          </p:cNvPr>
          <p:cNvPicPr>
            <a:picLocks noChangeAspect="1"/>
          </p:cNvPicPr>
          <p:nvPr/>
        </p:nvPicPr>
        <p:blipFill>
          <a:blip r:embed="rId6"/>
          <a:stretch>
            <a:fillRect/>
          </a:stretch>
        </p:blipFill>
        <p:spPr>
          <a:xfrm>
            <a:off x="8682515" y="438263"/>
            <a:ext cx="422720" cy="551885"/>
          </a:xfrm>
          <a:prstGeom prst="rect">
            <a:avLst/>
          </a:prstGeom>
        </p:spPr>
      </p:pic>
      <p:pic>
        <p:nvPicPr>
          <p:cNvPr id="15" name="Imagen 14">
            <a:extLst>
              <a:ext uri="{FF2B5EF4-FFF2-40B4-BE49-F238E27FC236}">
                <a16:creationId xmlns:a16="http://schemas.microsoft.com/office/drawing/2014/main" id="{F64E0EA9-2C6C-4705-B4BF-0EA79CF89D8C}"/>
              </a:ext>
            </a:extLst>
          </p:cNvPr>
          <p:cNvPicPr>
            <a:picLocks noChangeAspect="1"/>
          </p:cNvPicPr>
          <p:nvPr/>
        </p:nvPicPr>
        <p:blipFill>
          <a:blip r:embed="rId7"/>
          <a:stretch>
            <a:fillRect/>
          </a:stretch>
        </p:blipFill>
        <p:spPr>
          <a:xfrm>
            <a:off x="8681500" y="1382825"/>
            <a:ext cx="424749" cy="302157"/>
          </a:xfrm>
          <a:prstGeom prst="rect">
            <a:avLst/>
          </a:prstGeom>
        </p:spPr>
      </p:pic>
      <p:pic>
        <p:nvPicPr>
          <p:cNvPr id="16" name="Imagen 15">
            <a:extLst>
              <a:ext uri="{FF2B5EF4-FFF2-40B4-BE49-F238E27FC236}">
                <a16:creationId xmlns:a16="http://schemas.microsoft.com/office/drawing/2014/main" id="{BB068804-ECAD-4C6B-B493-983F91AAE8A5}"/>
              </a:ext>
            </a:extLst>
          </p:cNvPr>
          <p:cNvPicPr>
            <a:picLocks noChangeAspect="1"/>
          </p:cNvPicPr>
          <p:nvPr/>
        </p:nvPicPr>
        <p:blipFill>
          <a:blip r:embed="rId8"/>
          <a:stretch>
            <a:fillRect/>
          </a:stretch>
        </p:blipFill>
        <p:spPr>
          <a:xfrm>
            <a:off x="8685107" y="1722523"/>
            <a:ext cx="424748" cy="329510"/>
          </a:xfrm>
          <a:prstGeom prst="rect">
            <a:avLst/>
          </a:prstGeom>
        </p:spPr>
      </p:pic>
      <p:pic>
        <p:nvPicPr>
          <p:cNvPr id="17" name="Imagen 16">
            <a:extLst>
              <a:ext uri="{FF2B5EF4-FFF2-40B4-BE49-F238E27FC236}">
                <a16:creationId xmlns:a16="http://schemas.microsoft.com/office/drawing/2014/main" id="{AF7A1184-F697-4714-8615-7BD123A50B5F}"/>
              </a:ext>
            </a:extLst>
          </p:cNvPr>
          <p:cNvPicPr>
            <a:picLocks noChangeAspect="1"/>
          </p:cNvPicPr>
          <p:nvPr/>
        </p:nvPicPr>
        <p:blipFill rotWithShape="1">
          <a:blip r:embed="rId9"/>
          <a:srcRect l="8652" t="3087" r="6766" b="5614"/>
          <a:stretch/>
        </p:blipFill>
        <p:spPr>
          <a:xfrm>
            <a:off x="8681499" y="2096022"/>
            <a:ext cx="427275" cy="315383"/>
          </a:xfrm>
          <a:prstGeom prst="rect">
            <a:avLst/>
          </a:prstGeom>
        </p:spPr>
      </p:pic>
      <p:pic>
        <p:nvPicPr>
          <p:cNvPr id="18" name="Imagen 17">
            <a:extLst>
              <a:ext uri="{FF2B5EF4-FFF2-40B4-BE49-F238E27FC236}">
                <a16:creationId xmlns:a16="http://schemas.microsoft.com/office/drawing/2014/main" id="{72D09412-92A7-4D76-AF2C-8D2B14AFE355}"/>
              </a:ext>
            </a:extLst>
          </p:cNvPr>
          <p:cNvPicPr>
            <a:picLocks noChangeAspect="1"/>
          </p:cNvPicPr>
          <p:nvPr/>
        </p:nvPicPr>
        <p:blipFill>
          <a:blip r:embed="rId10"/>
          <a:stretch>
            <a:fillRect/>
          </a:stretch>
        </p:blipFill>
        <p:spPr>
          <a:xfrm>
            <a:off x="8675784" y="2457372"/>
            <a:ext cx="426840" cy="309986"/>
          </a:xfrm>
          <a:prstGeom prst="rect">
            <a:avLst/>
          </a:prstGeom>
        </p:spPr>
      </p:pic>
      <p:pic>
        <p:nvPicPr>
          <p:cNvPr id="19" name="Imagen 18">
            <a:extLst>
              <a:ext uri="{FF2B5EF4-FFF2-40B4-BE49-F238E27FC236}">
                <a16:creationId xmlns:a16="http://schemas.microsoft.com/office/drawing/2014/main" id="{7F8F87B7-2711-4BA0-9DFC-3734C072909C}"/>
              </a:ext>
            </a:extLst>
          </p:cNvPr>
          <p:cNvPicPr>
            <a:picLocks noChangeAspect="1"/>
          </p:cNvPicPr>
          <p:nvPr/>
        </p:nvPicPr>
        <p:blipFill>
          <a:blip r:embed="rId11"/>
          <a:stretch>
            <a:fillRect/>
          </a:stretch>
        </p:blipFill>
        <p:spPr>
          <a:xfrm>
            <a:off x="8677153" y="3450268"/>
            <a:ext cx="433441" cy="266929"/>
          </a:xfrm>
          <a:prstGeom prst="rect">
            <a:avLst/>
          </a:prstGeom>
        </p:spPr>
      </p:pic>
      <p:pic>
        <p:nvPicPr>
          <p:cNvPr id="20" name="Imagen 19">
            <a:extLst>
              <a:ext uri="{FF2B5EF4-FFF2-40B4-BE49-F238E27FC236}">
                <a16:creationId xmlns:a16="http://schemas.microsoft.com/office/drawing/2014/main" id="{2D943ED3-8A32-477B-AAF3-1303EE0C40F5}"/>
              </a:ext>
            </a:extLst>
          </p:cNvPr>
          <p:cNvPicPr>
            <a:picLocks noChangeAspect="1"/>
          </p:cNvPicPr>
          <p:nvPr/>
        </p:nvPicPr>
        <p:blipFill>
          <a:blip r:embed="rId12"/>
          <a:stretch>
            <a:fillRect/>
          </a:stretch>
        </p:blipFill>
        <p:spPr>
          <a:xfrm>
            <a:off x="8670697" y="3101362"/>
            <a:ext cx="433361" cy="306762"/>
          </a:xfrm>
          <a:prstGeom prst="rect">
            <a:avLst/>
          </a:prstGeom>
        </p:spPr>
      </p:pic>
      <p:pic>
        <p:nvPicPr>
          <p:cNvPr id="21" name="Imagen 20">
            <a:extLst>
              <a:ext uri="{FF2B5EF4-FFF2-40B4-BE49-F238E27FC236}">
                <a16:creationId xmlns:a16="http://schemas.microsoft.com/office/drawing/2014/main" id="{190AA751-2BAB-4BAA-BFA9-7A6624E35A5B}"/>
              </a:ext>
            </a:extLst>
          </p:cNvPr>
          <p:cNvPicPr>
            <a:picLocks noChangeAspect="1"/>
          </p:cNvPicPr>
          <p:nvPr/>
        </p:nvPicPr>
        <p:blipFill>
          <a:blip r:embed="rId13"/>
          <a:stretch>
            <a:fillRect/>
          </a:stretch>
        </p:blipFill>
        <p:spPr>
          <a:xfrm>
            <a:off x="8675784" y="4454141"/>
            <a:ext cx="418888" cy="329480"/>
          </a:xfrm>
          <a:prstGeom prst="rect">
            <a:avLst/>
          </a:prstGeom>
        </p:spPr>
      </p:pic>
      <p:pic>
        <p:nvPicPr>
          <p:cNvPr id="22" name="Imagen 21">
            <a:extLst>
              <a:ext uri="{FF2B5EF4-FFF2-40B4-BE49-F238E27FC236}">
                <a16:creationId xmlns:a16="http://schemas.microsoft.com/office/drawing/2014/main" id="{0B042528-F7EF-495A-AACD-2699EC6D3B85}"/>
              </a:ext>
            </a:extLst>
          </p:cNvPr>
          <p:cNvPicPr>
            <a:picLocks noChangeAspect="1"/>
          </p:cNvPicPr>
          <p:nvPr/>
        </p:nvPicPr>
        <p:blipFill>
          <a:blip r:embed="rId14"/>
          <a:stretch>
            <a:fillRect/>
          </a:stretch>
        </p:blipFill>
        <p:spPr>
          <a:xfrm>
            <a:off x="8678873" y="3765330"/>
            <a:ext cx="422531" cy="296335"/>
          </a:xfrm>
          <a:prstGeom prst="rect">
            <a:avLst/>
          </a:prstGeom>
        </p:spPr>
      </p:pic>
      <p:pic>
        <p:nvPicPr>
          <p:cNvPr id="23" name="Imagen 22">
            <a:extLst>
              <a:ext uri="{FF2B5EF4-FFF2-40B4-BE49-F238E27FC236}">
                <a16:creationId xmlns:a16="http://schemas.microsoft.com/office/drawing/2014/main" id="{E2F6F91B-30F6-4201-BB15-8ED00AFDD1F9}"/>
              </a:ext>
            </a:extLst>
          </p:cNvPr>
          <p:cNvPicPr>
            <a:picLocks noChangeAspect="1"/>
          </p:cNvPicPr>
          <p:nvPr/>
        </p:nvPicPr>
        <p:blipFill>
          <a:blip r:embed="rId15"/>
          <a:stretch>
            <a:fillRect/>
          </a:stretch>
        </p:blipFill>
        <p:spPr>
          <a:xfrm>
            <a:off x="8677215" y="4103560"/>
            <a:ext cx="418889" cy="309100"/>
          </a:xfrm>
          <a:prstGeom prst="rect">
            <a:avLst/>
          </a:prstGeom>
        </p:spPr>
      </p:pic>
      <p:pic>
        <p:nvPicPr>
          <p:cNvPr id="24" name="Imagen 23">
            <a:extLst>
              <a:ext uri="{FF2B5EF4-FFF2-40B4-BE49-F238E27FC236}">
                <a16:creationId xmlns:a16="http://schemas.microsoft.com/office/drawing/2014/main" id="{860DEECF-4F92-4BF2-BB00-AEAB96BA530B}"/>
              </a:ext>
            </a:extLst>
          </p:cNvPr>
          <p:cNvPicPr>
            <a:picLocks noChangeAspect="1"/>
          </p:cNvPicPr>
          <p:nvPr/>
        </p:nvPicPr>
        <p:blipFill>
          <a:blip r:embed="rId16"/>
          <a:stretch>
            <a:fillRect/>
          </a:stretch>
        </p:blipFill>
        <p:spPr>
          <a:xfrm>
            <a:off x="8668271" y="4826117"/>
            <a:ext cx="422388" cy="315383"/>
          </a:xfrm>
          <a:prstGeom prst="rect">
            <a:avLst/>
          </a:prstGeom>
        </p:spPr>
      </p:pic>
      <p:pic>
        <p:nvPicPr>
          <p:cNvPr id="25" name="Imagen 24">
            <a:extLst>
              <a:ext uri="{FF2B5EF4-FFF2-40B4-BE49-F238E27FC236}">
                <a16:creationId xmlns:a16="http://schemas.microsoft.com/office/drawing/2014/main" id="{56E710CD-615A-4B9A-9E9B-575FFA10F978}"/>
              </a:ext>
            </a:extLst>
          </p:cNvPr>
          <p:cNvPicPr>
            <a:picLocks noChangeAspect="1"/>
          </p:cNvPicPr>
          <p:nvPr/>
        </p:nvPicPr>
        <p:blipFill>
          <a:blip r:embed="rId17"/>
          <a:stretch>
            <a:fillRect/>
          </a:stretch>
        </p:blipFill>
        <p:spPr>
          <a:xfrm>
            <a:off x="8668271" y="5183996"/>
            <a:ext cx="419962" cy="299810"/>
          </a:xfrm>
          <a:prstGeom prst="rect">
            <a:avLst/>
          </a:prstGeom>
        </p:spPr>
      </p:pic>
      <p:pic>
        <p:nvPicPr>
          <p:cNvPr id="26" name="Imagen 25">
            <a:extLst>
              <a:ext uri="{FF2B5EF4-FFF2-40B4-BE49-F238E27FC236}">
                <a16:creationId xmlns:a16="http://schemas.microsoft.com/office/drawing/2014/main" id="{21525862-5A8F-42EE-A0FB-C180B44B4166}"/>
              </a:ext>
            </a:extLst>
          </p:cNvPr>
          <p:cNvPicPr>
            <a:picLocks noChangeAspect="1"/>
          </p:cNvPicPr>
          <p:nvPr/>
        </p:nvPicPr>
        <p:blipFill>
          <a:blip r:embed="rId18"/>
          <a:stretch>
            <a:fillRect/>
          </a:stretch>
        </p:blipFill>
        <p:spPr>
          <a:xfrm>
            <a:off x="8670697" y="2813325"/>
            <a:ext cx="431927" cy="247232"/>
          </a:xfrm>
          <a:prstGeom prst="rect">
            <a:avLst/>
          </a:prstGeom>
        </p:spPr>
      </p:pic>
      <p:sp>
        <p:nvSpPr>
          <p:cNvPr id="27" name="Rectángulo 26">
            <a:extLst>
              <a:ext uri="{FF2B5EF4-FFF2-40B4-BE49-F238E27FC236}">
                <a16:creationId xmlns:a16="http://schemas.microsoft.com/office/drawing/2014/main" id="{7E0AD4BD-6396-49A6-89FD-F1E8EA985AD3}"/>
              </a:ext>
            </a:extLst>
          </p:cNvPr>
          <p:cNvSpPr/>
          <p:nvPr/>
        </p:nvSpPr>
        <p:spPr>
          <a:xfrm>
            <a:off x="257053" y="3417543"/>
            <a:ext cx="2848494" cy="118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8" name="CuadroTexto 27">
            <a:extLst>
              <a:ext uri="{FF2B5EF4-FFF2-40B4-BE49-F238E27FC236}">
                <a16:creationId xmlns:a16="http://schemas.microsoft.com/office/drawing/2014/main" id="{BD317687-8AC3-45A8-BCF2-9BB869F8E773}"/>
              </a:ext>
            </a:extLst>
          </p:cNvPr>
          <p:cNvSpPr txBox="1"/>
          <p:nvPr/>
        </p:nvSpPr>
        <p:spPr>
          <a:xfrm>
            <a:off x="515861" y="3652874"/>
            <a:ext cx="7581900" cy="1900777"/>
          </a:xfrm>
          <a:prstGeom prst="rect">
            <a:avLst/>
          </a:prstGeom>
          <a:noFill/>
        </p:spPr>
        <p:txBody>
          <a:bodyPr wrap="square" rtlCol="0">
            <a:spAutoFit/>
          </a:bodyPr>
          <a:lstStyle/>
          <a:p>
            <a:pPr algn="just">
              <a:lnSpc>
                <a:spcPct val="150000"/>
              </a:lnSpc>
            </a:pPr>
            <a:r>
              <a:rPr lang="es-MX" sz="1600" i="1" dirty="0"/>
              <a:t>Glisson también reconoció que el raquitismo no era congénito ni hereditario, no era contagioso ni causado por la sífilis. Lo más cercano a una causa nutricional fue culpar a la alimentación excesiva con su consiguiente indigestión, y agregó: "... y tal vez esto puede ser reconocido entre las causas especiales por las que esta enfermedad invade con más frecuencia las cunas de los ricos que los niños de los hombres pobres".</a:t>
            </a:r>
          </a:p>
        </p:txBody>
      </p:sp>
      <p:pic>
        <p:nvPicPr>
          <p:cNvPr id="36" name="Imagen 35">
            <a:extLst>
              <a:ext uri="{FF2B5EF4-FFF2-40B4-BE49-F238E27FC236}">
                <a16:creationId xmlns:a16="http://schemas.microsoft.com/office/drawing/2014/main" id="{E5AB5379-61B2-47B3-936E-8870552BA5A4}"/>
              </a:ext>
            </a:extLst>
          </p:cNvPr>
          <p:cNvPicPr>
            <a:picLocks noChangeAspect="1"/>
          </p:cNvPicPr>
          <p:nvPr/>
        </p:nvPicPr>
        <p:blipFill>
          <a:blip r:embed="rId19"/>
          <a:stretch>
            <a:fillRect/>
          </a:stretch>
        </p:blipFill>
        <p:spPr>
          <a:xfrm>
            <a:off x="8661313" y="5540586"/>
            <a:ext cx="433360" cy="313287"/>
          </a:xfrm>
          <a:prstGeom prst="rect">
            <a:avLst/>
          </a:prstGeom>
        </p:spPr>
      </p:pic>
      <p:pic>
        <p:nvPicPr>
          <p:cNvPr id="37" name="Imagen 36">
            <a:extLst>
              <a:ext uri="{FF2B5EF4-FFF2-40B4-BE49-F238E27FC236}">
                <a16:creationId xmlns:a16="http://schemas.microsoft.com/office/drawing/2014/main" id="{74A70A58-BAD4-4A96-AC39-38727A708C5A}"/>
              </a:ext>
            </a:extLst>
          </p:cNvPr>
          <p:cNvPicPr>
            <a:picLocks noChangeAspect="1"/>
          </p:cNvPicPr>
          <p:nvPr/>
        </p:nvPicPr>
        <p:blipFill>
          <a:blip r:embed="rId20"/>
          <a:stretch>
            <a:fillRect/>
          </a:stretch>
        </p:blipFill>
        <p:spPr>
          <a:xfrm>
            <a:off x="8653217" y="5899958"/>
            <a:ext cx="448187" cy="296336"/>
          </a:xfrm>
          <a:prstGeom prst="rect">
            <a:avLst/>
          </a:prstGeom>
        </p:spPr>
      </p:pic>
      <p:sp>
        <p:nvSpPr>
          <p:cNvPr id="38" name="Elipse 37">
            <a:extLst>
              <a:ext uri="{FF2B5EF4-FFF2-40B4-BE49-F238E27FC236}">
                <a16:creationId xmlns:a16="http://schemas.microsoft.com/office/drawing/2014/main" id="{441E615B-7872-4B0F-A9D6-19B5C773AF7D}"/>
              </a:ext>
            </a:extLst>
          </p:cNvPr>
          <p:cNvSpPr/>
          <p:nvPr/>
        </p:nvSpPr>
        <p:spPr>
          <a:xfrm>
            <a:off x="8653216" y="6319967"/>
            <a:ext cx="435017" cy="42263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CuadroTexto 38">
            <a:extLst>
              <a:ext uri="{FF2B5EF4-FFF2-40B4-BE49-F238E27FC236}">
                <a16:creationId xmlns:a16="http://schemas.microsoft.com/office/drawing/2014/main" id="{242E9FEE-8047-4625-887E-27D5F551CCEF}"/>
              </a:ext>
            </a:extLst>
          </p:cNvPr>
          <p:cNvSpPr txBox="1"/>
          <p:nvPr/>
        </p:nvSpPr>
        <p:spPr>
          <a:xfrm>
            <a:off x="8731582" y="6346619"/>
            <a:ext cx="278283" cy="369332"/>
          </a:xfrm>
          <a:prstGeom prst="rect">
            <a:avLst/>
          </a:prstGeom>
          <a:noFill/>
        </p:spPr>
        <p:txBody>
          <a:bodyPr wrap="square" rtlCol="0">
            <a:spAutoFit/>
          </a:bodyPr>
          <a:lstStyle/>
          <a:p>
            <a:pPr algn="ctr"/>
            <a:r>
              <a:rPr lang="es-MX" b="1" dirty="0"/>
              <a:t>1</a:t>
            </a:r>
          </a:p>
        </p:txBody>
      </p:sp>
      <p:sp>
        <p:nvSpPr>
          <p:cNvPr id="40" name="Rectángulo 39">
            <a:extLst>
              <a:ext uri="{FF2B5EF4-FFF2-40B4-BE49-F238E27FC236}">
                <a16:creationId xmlns:a16="http://schemas.microsoft.com/office/drawing/2014/main" id="{DF94ECEB-C148-4A32-AF50-7791A8E77431}"/>
              </a:ext>
            </a:extLst>
          </p:cNvPr>
          <p:cNvSpPr/>
          <p:nvPr/>
        </p:nvSpPr>
        <p:spPr>
          <a:xfrm>
            <a:off x="549670" y="5619868"/>
            <a:ext cx="7514281" cy="338554"/>
          </a:xfrm>
          <a:prstGeom prst="rect">
            <a:avLst/>
          </a:prstGeom>
        </p:spPr>
        <p:txBody>
          <a:bodyPr wrap="square">
            <a:spAutoFit/>
          </a:bodyPr>
          <a:lstStyle/>
          <a:p>
            <a:pPr algn="r"/>
            <a:r>
              <a:rPr lang="es-MX" sz="1600" b="1" dirty="0"/>
              <a:t>“Un tratado sobre el raquitismo, que es una enfermedad común en los niños” (1651).</a:t>
            </a:r>
          </a:p>
        </p:txBody>
      </p:sp>
      <p:sp>
        <p:nvSpPr>
          <p:cNvPr id="3" name="Rectángulo 2">
            <a:extLst>
              <a:ext uri="{FF2B5EF4-FFF2-40B4-BE49-F238E27FC236}">
                <a16:creationId xmlns:a16="http://schemas.microsoft.com/office/drawing/2014/main" id="{9E0B8397-A2AA-4197-A2D7-29E404E7F3D9}"/>
              </a:ext>
            </a:extLst>
          </p:cNvPr>
          <p:cNvSpPr/>
          <p:nvPr/>
        </p:nvSpPr>
        <p:spPr>
          <a:xfrm>
            <a:off x="162038" y="6048126"/>
            <a:ext cx="7901913" cy="307777"/>
          </a:xfrm>
          <a:prstGeom prst="rect">
            <a:avLst/>
          </a:prstGeom>
        </p:spPr>
        <p:txBody>
          <a:bodyPr wrap="square">
            <a:spAutoFit/>
          </a:bodyPr>
          <a:lstStyle/>
          <a:p>
            <a:pPr algn="r"/>
            <a:r>
              <a:rPr lang="en-US" sz="1400" i="1" dirty="0"/>
              <a:t>Peter M Dunn. Arch Dis Child Fetal Neonatal Ed 1998.</a:t>
            </a:r>
          </a:p>
        </p:txBody>
      </p:sp>
    </p:spTree>
    <p:extLst>
      <p:ext uri="{BB962C8B-B14F-4D97-AF65-F5344CB8AC3E}">
        <p14:creationId xmlns:p14="http://schemas.microsoft.com/office/powerpoint/2010/main" val="194953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54A9FE-790E-4439-A777-E4925DE35C80}"/>
              </a:ext>
            </a:extLst>
          </p:cNvPr>
          <p:cNvSpPr>
            <a:spLocks noGrp="1"/>
          </p:cNvSpPr>
          <p:nvPr>
            <p:ph type="title"/>
          </p:nvPr>
        </p:nvSpPr>
        <p:spPr>
          <a:xfrm>
            <a:off x="410813" y="389116"/>
            <a:ext cx="7886700" cy="601032"/>
          </a:xfrm>
        </p:spPr>
        <p:txBody>
          <a:bodyPr>
            <a:normAutofit fontScale="90000"/>
          </a:bodyPr>
          <a:lstStyle/>
          <a:p>
            <a:pPr algn="ctr"/>
            <a:r>
              <a:rPr lang="es-MX" sz="2800" spc="300" dirty="0"/>
              <a:t>Vitamina D: Raquitismo en el mundo</a:t>
            </a:r>
            <a:br>
              <a:rPr lang="es-MX" sz="2800" spc="300" dirty="0"/>
            </a:br>
            <a:r>
              <a:rPr lang="es-MX" sz="2800" spc="300" dirty="0"/>
              <a:t>(1985 – 2005)</a:t>
            </a:r>
          </a:p>
        </p:txBody>
      </p:sp>
      <p:pic>
        <p:nvPicPr>
          <p:cNvPr id="12" name="Imagen 11">
            <a:extLst>
              <a:ext uri="{FF2B5EF4-FFF2-40B4-BE49-F238E27FC236}">
                <a16:creationId xmlns:a16="http://schemas.microsoft.com/office/drawing/2014/main" id="{ECBC81A5-5F7E-4608-8C25-E1F16DAB8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515" y="62213"/>
            <a:ext cx="422720" cy="337376"/>
          </a:xfrm>
          <a:prstGeom prst="rect">
            <a:avLst/>
          </a:prstGeom>
        </p:spPr>
      </p:pic>
      <p:pic>
        <p:nvPicPr>
          <p:cNvPr id="13" name="Imagen 12">
            <a:extLst>
              <a:ext uri="{FF2B5EF4-FFF2-40B4-BE49-F238E27FC236}">
                <a16:creationId xmlns:a16="http://schemas.microsoft.com/office/drawing/2014/main" id="{1EE3211D-DAD2-40B9-80FE-111502AC6317}"/>
              </a:ext>
            </a:extLst>
          </p:cNvPr>
          <p:cNvPicPr>
            <a:picLocks noChangeAspect="1"/>
          </p:cNvPicPr>
          <p:nvPr/>
        </p:nvPicPr>
        <p:blipFill>
          <a:blip r:embed="rId3"/>
          <a:stretch>
            <a:fillRect/>
          </a:stretch>
        </p:blipFill>
        <p:spPr>
          <a:xfrm>
            <a:off x="8682515" y="1030801"/>
            <a:ext cx="422720" cy="306763"/>
          </a:xfrm>
          <a:prstGeom prst="rect">
            <a:avLst/>
          </a:prstGeom>
        </p:spPr>
      </p:pic>
      <p:pic>
        <p:nvPicPr>
          <p:cNvPr id="14" name="Imagen 13">
            <a:extLst>
              <a:ext uri="{FF2B5EF4-FFF2-40B4-BE49-F238E27FC236}">
                <a16:creationId xmlns:a16="http://schemas.microsoft.com/office/drawing/2014/main" id="{884ECD47-AB36-4376-9F00-5F48689471A2}"/>
              </a:ext>
            </a:extLst>
          </p:cNvPr>
          <p:cNvPicPr>
            <a:picLocks noChangeAspect="1"/>
          </p:cNvPicPr>
          <p:nvPr/>
        </p:nvPicPr>
        <p:blipFill>
          <a:blip r:embed="rId4"/>
          <a:stretch>
            <a:fillRect/>
          </a:stretch>
        </p:blipFill>
        <p:spPr>
          <a:xfrm>
            <a:off x="8682515" y="438263"/>
            <a:ext cx="422720" cy="551885"/>
          </a:xfrm>
          <a:prstGeom prst="rect">
            <a:avLst/>
          </a:prstGeom>
        </p:spPr>
      </p:pic>
      <p:pic>
        <p:nvPicPr>
          <p:cNvPr id="15" name="Imagen 14">
            <a:extLst>
              <a:ext uri="{FF2B5EF4-FFF2-40B4-BE49-F238E27FC236}">
                <a16:creationId xmlns:a16="http://schemas.microsoft.com/office/drawing/2014/main" id="{F64E0EA9-2C6C-4705-B4BF-0EA79CF89D8C}"/>
              </a:ext>
            </a:extLst>
          </p:cNvPr>
          <p:cNvPicPr>
            <a:picLocks noChangeAspect="1"/>
          </p:cNvPicPr>
          <p:nvPr/>
        </p:nvPicPr>
        <p:blipFill>
          <a:blip r:embed="rId5"/>
          <a:stretch>
            <a:fillRect/>
          </a:stretch>
        </p:blipFill>
        <p:spPr>
          <a:xfrm>
            <a:off x="8681500" y="1382825"/>
            <a:ext cx="424749" cy="302157"/>
          </a:xfrm>
          <a:prstGeom prst="rect">
            <a:avLst/>
          </a:prstGeom>
        </p:spPr>
      </p:pic>
      <p:pic>
        <p:nvPicPr>
          <p:cNvPr id="16" name="Imagen 15">
            <a:extLst>
              <a:ext uri="{FF2B5EF4-FFF2-40B4-BE49-F238E27FC236}">
                <a16:creationId xmlns:a16="http://schemas.microsoft.com/office/drawing/2014/main" id="{BB068804-ECAD-4C6B-B493-983F91AAE8A5}"/>
              </a:ext>
            </a:extLst>
          </p:cNvPr>
          <p:cNvPicPr>
            <a:picLocks noChangeAspect="1"/>
          </p:cNvPicPr>
          <p:nvPr/>
        </p:nvPicPr>
        <p:blipFill>
          <a:blip r:embed="rId6"/>
          <a:stretch>
            <a:fillRect/>
          </a:stretch>
        </p:blipFill>
        <p:spPr>
          <a:xfrm>
            <a:off x="8685107" y="1722523"/>
            <a:ext cx="424748" cy="329510"/>
          </a:xfrm>
          <a:prstGeom prst="rect">
            <a:avLst/>
          </a:prstGeom>
        </p:spPr>
      </p:pic>
      <p:pic>
        <p:nvPicPr>
          <p:cNvPr id="17" name="Imagen 16">
            <a:extLst>
              <a:ext uri="{FF2B5EF4-FFF2-40B4-BE49-F238E27FC236}">
                <a16:creationId xmlns:a16="http://schemas.microsoft.com/office/drawing/2014/main" id="{AF7A1184-F697-4714-8615-7BD123A50B5F}"/>
              </a:ext>
            </a:extLst>
          </p:cNvPr>
          <p:cNvPicPr>
            <a:picLocks noChangeAspect="1"/>
          </p:cNvPicPr>
          <p:nvPr/>
        </p:nvPicPr>
        <p:blipFill rotWithShape="1">
          <a:blip r:embed="rId7"/>
          <a:srcRect l="8652" t="3087" r="6766" b="5614"/>
          <a:stretch/>
        </p:blipFill>
        <p:spPr>
          <a:xfrm>
            <a:off x="8681499" y="2096022"/>
            <a:ext cx="427275" cy="315383"/>
          </a:xfrm>
          <a:prstGeom prst="rect">
            <a:avLst/>
          </a:prstGeom>
        </p:spPr>
      </p:pic>
      <p:pic>
        <p:nvPicPr>
          <p:cNvPr id="18" name="Imagen 17">
            <a:extLst>
              <a:ext uri="{FF2B5EF4-FFF2-40B4-BE49-F238E27FC236}">
                <a16:creationId xmlns:a16="http://schemas.microsoft.com/office/drawing/2014/main" id="{72D09412-92A7-4D76-AF2C-8D2B14AFE355}"/>
              </a:ext>
            </a:extLst>
          </p:cNvPr>
          <p:cNvPicPr>
            <a:picLocks noChangeAspect="1"/>
          </p:cNvPicPr>
          <p:nvPr/>
        </p:nvPicPr>
        <p:blipFill>
          <a:blip r:embed="rId8"/>
          <a:stretch>
            <a:fillRect/>
          </a:stretch>
        </p:blipFill>
        <p:spPr>
          <a:xfrm>
            <a:off x="8675784" y="2457372"/>
            <a:ext cx="426840" cy="309986"/>
          </a:xfrm>
          <a:prstGeom prst="rect">
            <a:avLst/>
          </a:prstGeom>
        </p:spPr>
      </p:pic>
      <p:pic>
        <p:nvPicPr>
          <p:cNvPr id="19" name="Imagen 18">
            <a:extLst>
              <a:ext uri="{FF2B5EF4-FFF2-40B4-BE49-F238E27FC236}">
                <a16:creationId xmlns:a16="http://schemas.microsoft.com/office/drawing/2014/main" id="{7F8F87B7-2711-4BA0-9DFC-3734C072909C}"/>
              </a:ext>
            </a:extLst>
          </p:cNvPr>
          <p:cNvPicPr>
            <a:picLocks noChangeAspect="1"/>
          </p:cNvPicPr>
          <p:nvPr/>
        </p:nvPicPr>
        <p:blipFill>
          <a:blip r:embed="rId9"/>
          <a:stretch>
            <a:fillRect/>
          </a:stretch>
        </p:blipFill>
        <p:spPr>
          <a:xfrm>
            <a:off x="8677153" y="3450268"/>
            <a:ext cx="433441" cy="266929"/>
          </a:xfrm>
          <a:prstGeom prst="rect">
            <a:avLst/>
          </a:prstGeom>
        </p:spPr>
      </p:pic>
      <p:pic>
        <p:nvPicPr>
          <p:cNvPr id="20" name="Imagen 19">
            <a:extLst>
              <a:ext uri="{FF2B5EF4-FFF2-40B4-BE49-F238E27FC236}">
                <a16:creationId xmlns:a16="http://schemas.microsoft.com/office/drawing/2014/main" id="{2D943ED3-8A32-477B-AAF3-1303EE0C40F5}"/>
              </a:ext>
            </a:extLst>
          </p:cNvPr>
          <p:cNvPicPr>
            <a:picLocks noChangeAspect="1"/>
          </p:cNvPicPr>
          <p:nvPr/>
        </p:nvPicPr>
        <p:blipFill>
          <a:blip r:embed="rId10"/>
          <a:stretch>
            <a:fillRect/>
          </a:stretch>
        </p:blipFill>
        <p:spPr>
          <a:xfrm>
            <a:off x="8670697" y="3101362"/>
            <a:ext cx="433361" cy="306762"/>
          </a:xfrm>
          <a:prstGeom prst="rect">
            <a:avLst/>
          </a:prstGeom>
        </p:spPr>
      </p:pic>
      <p:pic>
        <p:nvPicPr>
          <p:cNvPr id="21" name="Imagen 20">
            <a:extLst>
              <a:ext uri="{FF2B5EF4-FFF2-40B4-BE49-F238E27FC236}">
                <a16:creationId xmlns:a16="http://schemas.microsoft.com/office/drawing/2014/main" id="{190AA751-2BAB-4BAA-BFA9-7A6624E35A5B}"/>
              </a:ext>
            </a:extLst>
          </p:cNvPr>
          <p:cNvPicPr>
            <a:picLocks noChangeAspect="1"/>
          </p:cNvPicPr>
          <p:nvPr/>
        </p:nvPicPr>
        <p:blipFill>
          <a:blip r:embed="rId11"/>
          <a:stretch>
            <a:fillRect/>
          </a:stretch>
        </p:blipFill>
        <p:spPr>
          <a:xfrm>
            <a:off x="8675784" y="4454141"/>
            <a:ext cx="418888" cy="329480"/>
          </a:xfrm>
          <a:prstGeom prst="rect">
            <a:avLst/>
          </a:prstGeom>
        </p:spPr>
      </p:pic>
      <p:pic>
        <p:nvPicPr>
          <p:cNvPr id="22" name="Imagen 21">
            <a:extLst>
              <a:ext uri="{FF2B5EF4-FFF2-40B4-BE49-F238E27FC236}">
                <a16:creationId xmlns:a16="http://schemas.microsoft.com/office/drawing/2014/main" id="{0B042528-F7EF-495A-AACD-2699EC6D3B85}"/>
              </a:ext>
            </a:extLst>
          </p:cNvPr>
          <p:cNvPicPr>
            <a:picLocks noChangeAspect="1"/>
          </p:cNvPicPr>
          <p:nvPr/>
        </p:nvPicPr>
        <p:blipFill>
          <a:blip r:embed="rId12"/>
          <a:stretch>
            <a:fillRect/>
          </a:stretch>
        </p:blipFill>
        <p:spPr>
          <a:xfrm>
            <a:off x="8678873" y="3765330"/>
            <a:ext cx="422531" cy="296335"/>
          </a:xfrm>
          <a:prstGeom prst="rect">
            <a:avLst/>
          </a:prstGeom>
        </p:spPr>
      </p:pic>
      <p:pic>
        <p:nvPicPr>
          <p:cNvPr id="23" name="Imagen 22">
            <a:extLst>
              <a:ext uri="{FF2B5EF4-FFF2-40B4-BE49-F238E27FC236}">
                <a16:creationId xmlns:a16="http://schemas.microsoft.com/office/drawing/2014/main" id="{E2F6F91B-30F6-4201-BB15-8ED00AFDD1F9}"/>
              </a:ext>
            </a:extLst>
          </p:cNvPr>
          <p:cNvPicPr>
            <a:picLocks noChangeAspect="1"/>
          </p:cNvPicPr>
          <p:nvPr/>
        </p:nvPicPr>
        <p:blipFill>
          <a:blip r:embed="rId13"/>
          <a:stretch>
            <a:fillRect/>
          </a:stretch>
        </p:blipFill>
        <p:spPr>
          <a:xfrm>
            <a:off x="8677215" y="4103560"/>
            <a:ext cx="418889" cy="309100"/>
          </a:xfrm>
          <a:prstGeom prst="rect">
            <a:avLst/>
          </a:prstGeom>
        </p:spPr>
      </p:pic>
      <p:pic>
        <p:nvPicPr>
          <p:cNvPr id="24" name="Imagen 23">
            <a:extLst>
              <a:ext uri="{FF2B5EF4-FFF2-40B4-BE49-F238E27FC236}">
                <a16:creationId xmlns:a16="http://schemas.microsoft.com/office/drawing/2014/main" id="{860DEECF-4F92-4BF2-BB00-AEAB96BA530B}"/>
              </a:ext>
            </a:extLst>
          </p:cNvPr>
          <p:cNvPicPr>
            <a:picLocks noChangeAspect="1"/>
          </p:cNvPicPr>
          <p:nvPr/>
        </p:nvPicPr>
        <p:blipFill>
          <a:blip r:embed="rId14"/>
          <a:stretch>
            <a:fillRect/>
          </a:stretch>
        </p:blipFill>
        <p:spPr>
          <a:xfrm>
            <a:off x="8668271" y="4826117"/>
            <a:ext cx="422388" cy="315383"/>
          </a:xfrm>
          <a:prstGeom prst="rect">
            <a:avLst/>
          </a:prstGeom>
        </p:spPr>
      </p:pic>
      <p:pic>
        <p:nvPicPr>
          <p:cNvPr id="25" name="Imagen 24">
            <a:extLst>
              <a:ext uri="{FF2B5EF4-FFF2-40B4-BE49-F238E27FC236}">
                <a16:creationId xmlns:a16="http://schemas.microsoft.com/office/drawing/2014/main" id="{56E710CD-615A-4B9A-9E9B-575FFA10F978}"/>
              </a:ext>
            </a:extLst>
          </p:cNvPr>
          <p:cNvPicPr>
            <a:picLocks noChangeAspect="1"/>
          </p:cNvPicPr>
          <p:nvPr/>
        </p:nvPicPr>
        <p:blipFill>
          <a:blip r:embed="rId15"/>
          <a:stretch>
            <a:fillRect/>
          </a:stretch>
        </p:blipFill>
        <p:spPr>
          <a:xfrm>
            <a:off x="8668271" y="5183996"/>
            <a:ext cx="419962" cy="299810"/>
          </a:xfrm>
          <a:prstGeom prst="rect">
            <a:avLst/>
          </a:prstGeom>
        </p:spPr>
      </p:pic>
      <p:pic>
        <p:nvPicPr>
          <p:cNvPr id="26" name="Imagen 25">
            <a:extLst>
              <a:ext uri="{FF2B5EF4-FFF2-40B4-BE49-F238E27FC236}">
                <a16:creationId xmlns:a16="http://schemas.microsoft.com/office/drawing/2014/main" id="{21525862-5A8F-42EE-A0FB-C180B44B4166}"/>
              </a:ext>
            </a:extLst>
          </p:cNvPr>
          <p:cNvPicPr>
            <a:picLocks noChangeAspect="1"/>
          </p:cNvPicPr>
          <p:nvPr/>
        </p:nvPicPr>
        <p:blipFill>
          <a:blip r:embed="rId16"/>
          <a:stretch>
            <a:fillRect/>
          </a:stretch>
        </p:blipFill>
        <p:spPr>
          <a:xfrm>
            <a:off x="8670697" y="2813325"/>
            <a:ext cx="431927" cy="247232"/>
          </a:xfrm>
          <a:prstGeom prst="rect">
            <a:avLst/>
          </a:prstGeom>
        </p:spPr>
      </p:pic>
      <p:sp>
        <p:nvSpPr>
          <p:cNvPr id="27" name="Rectángulo 26">
            <a:extLst>
              <a:ext uri="{FF2B5EF4-FFF2-40B4-BE49-F238E27FC236}">
                <a16:creationId xmlns:a16="http://schemas.microsoft.com/office/drawing/2014/main" id="{7E0AD4BD-6396-49A6-89FD-F1E8EA985AD3}"/>
              </a:ext>
            </a:extLst>
          </p:cNvPr>
          <p:cNvSpPr/>
          <p:nvPr/>
        </p:nvSpPr>
        <p:spPr>
          <a:xfrm>
            <a:off x="318347" y="3480554"/>
            <a:ext cx="2848494" cy="118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36" name="Imagen 35">
            <a:extLst>
              <a:ext uri="{FF2B5EF4-FFF2-40B4-BE49-F238E27FC236}">
                <a16:creationId xmlns:a16="http://schemas.microsoft.com/office/drawing/2014/main" id="{E5AB5379-61B2-47B3-936E-8870552BA5A4}"/>
              </a:ext>
            </a:extLst>
          </p:cNvPr>
          <p:cNvPicPr>
            <a:picLocks noChangeAspect="1"/>
          </p:cNvPicPr>
          <p:nvPr/>
        </p:nvPicPr>
        <p:blipFill>
          <a:blip r:embed="rId17"/>
          <a:stretch>
            <a:fillRect/>
          </a:stretch>
        </p:blipFill>
        <p:spPr>
          <a:xfrm>
            <a:off x="8661313" y="5540586"/>
            <a:ext cx="433360" cy="313287"/>
          </a:xfrm>
          <a:prstGeom prst="rect">
            <a:avLst/>
          </a:prstGeom>
        </p:spPr>
      </p:pic>
      <p:pic>
        <p:nvPicPr>
          <p:cNvPr id="37" name="Imagen 36">
            <a:extLst>
              <a:ext uri="{FF2B5EF4-FFF2-40B4-BE49-F238E27FC236}">
                <a16:creationId xmlns:a16="http://schemas.microsoft.com/office/drawing/2014/main" id="{74A70A58-BAD4-4A96-AC39-38727A708C5A}"/>
              </a:ext>
            </a:extLst>
          </p:cNvPr>
          <p:cNvPicPr>
            <a:picLocks noChangeAspect="1"/>
          </p:cNvPicPr>
          <p:nvPr/>
        </p:nvPicPr>
        <p:blipFill>
          <a:blip r:embed="rId18"/>
          <a:stretch>
            <a:fillRect/>
          </a:stretch>
        </p:blipFill>
        <p:spPr>
          <a:xfrm>
            <a:off x="8653217" y="5899958"/>
            <a:ext cx="448187" cy="296336"/>
          </a:xfrm>
          <a:prstGeom prst="rect">
            <a:avLst/>
          </a:prstGeom>
        </p:spPr>
      </p:pic>
      <p:sp>
        <p:nvSpPr>
          <p:cNvPr id="38" name="Elipse 37">
            <a:extLst>
              <a:ext uri="{FF2B5EF4-FFF2-40B4-BE49-F238E27FC236}">
                <a16:creationId xmlns:a16="http://schemas.microsoft.com/office/drawing/2014/main" id="{441E615B-7872-4B0F-A9D6-19B5C773AF7D}"/>
              </a:ext>
            </a:extLst>
          </p:cNvPr>
          <p:cNvSpPr/>
          <p:nvPr/>
        </p:nvSpPr>
        <p:spPr>
          <a:xfrm>
            <a:off x="8653216" y="6319967"/>
            <a:ext cx="435017" cy="42263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CuadroTexto 38">
            <a:extLst>
              <a:ext uri="{FF2B5EF4-FFF2-40B4-BE49-F238E27FC236}">
                <a16:creationId xmlns:a16="http://schemas.microsoft.com/office/drawing/2014/main" id="{242E9FEE-8047-4625-887E-27D5F551CCEF}"/>
              </a:ext>
            </a:extLst>
          </p:cNvPr>
          <p:cNvSpPr txBox="1"/>
          <p:nvPr/>
        </p:nvSpPr>
        <p:spPr>
          <a:xfrm>
            <a:off x="8731582" y="6346619"/>
            <a:ext cx="278283" cy="369332"/>
          </a:xfrm>
          <a:prstGeom prst="rect">
            <a:avLst/>
          </a:prstGeom>
          <a:noFill/>
        </p:spPr>
        <p:txBody>
          <a:bodyPr wrap="square" rtlCol="0">
            <a:spAutoFit/>
          </a:bodyPr>
          <a:lstStyle/>
          <a:p>
            <a:pPr algn="ctr"/>
            <a:r>
              <a:rPr lang="es-MX" b="1" dirty="0"/>
              <a:t>2</a:t>
            </a:r>
          </a:p>
        </p:txBody>
      </p:sp>
      <p:pic>
        <p:nvPicPr>
          <p:cNvPr id="4" name="Imagen 3">
            <a:extLst>
              <a:ext uri="{FF2B5EF4-FFF2-40B4-BE49-F238E27FC236}">
                <a16:creationId xmlns:a16="http://schemas.microsoft.com/office/drawing/2014/main" id="{F0E6B459-7331-4C64-9A54-4AF41F11B000}"/>
              </a:ext>
            </a:extLst>
          </p:cNvPr>
          <p:cNvPicPr>
            <a:picLocks noChangeAspect="1"/>
          </p:cNvPicPr>
          <p:nvPr/>
        </p:nvPicPr>
        <p:blipFill rotWithShape="1">
          <a:blip r:embed="rId19"/>
          <a:srcRect l="19230" t="15855" r="17174" b="14746"/>
          <a:stretch/>
        </p:blipFill>
        <p:spPr>
          <a:xfrm>
            <a:off x="1054410" y="1332002"/>
            <a:ext cx="6599507" cy="4051005"/>
          </a:xfrm>
          <a:prstGeom prst="rect">
            <a:avLst/>
          </a:prstGeom>
        </p:spPr>
      </p:pic>
      <p:sp>
        <p:nvSpPr>
          <p:cNvPr id="5" name="Rectángulo 4">
            <a:extLst>
              <a:ext uri="{FF2B5EF4-FFF2-40B4-BE49-F238E27FC236}">
                <a16:creationId xmlns:a16="http://schemas.microsoft.com/office/drawing/2014/main" id="{FACDEEBD-A98B-4321-A6FD-A903CACAD301}"/>
              </a:ext>
            </a:extLst>
          </p:cNvPr>
          <p:cNvSpPr/>
          <p:nvPr/>
        </p:nvSpPr>
        <p:spPr>
          <a:xfrm>
            <a:off x="1054410" y="5600497"/>
            <a:ext cx="6599507" cy="800219"/>
          </a:xfrm>
          <a:prstGeom prst="rect">
            <a:avLst/>
          </a:prstGeom>
        </p:spPr>
        <p:txBody>
          <a:bodyPr wrap="square">
            <a:spAutoFit/>
          </a:bodyPr>
          <a:lstStyle/>
          <a:p>
            <a:pPr algn="r"/>
            <a:r>
              <a:rPr lang="es-MX" sz="1400" i="1" dirty="0"/>
              <a:t>Thacher T. </a:t>
            </a:r>
            <a:r>
              <a:rPr lang="en-US" sz="1400" i="1" dirty="0"/>
              <a:t>Nutritional rickets around the world: causes and future directions. Annals of Tropical Paediatrics (2006) </a:t>
            </a:r>
          </a:p>
          <a:p>
            <a:endParaRPr lang="es-MX" dirty="0"/>
          </a:p>
        </p:txBody>
      </p:sp>
    </p:spTree>
    <p:extLst>
      <p:ext uri="{BB962C8B-B14F-4D97-AF65-F5344CB8AC3E}">
        <p14:creationId xmlns:p14="http://schemas.microsoft.com/office/powerpoint/2010/main" val="568424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54A9FE-790E-4439-A777-E4925DE35C80}"/>
              </a:ext>
            </a:extLst>
          </p:cNvPr>
          <p:cNvSpPr>
            <a:spLocks noGrp="1"/>
          </p:cNvSpPr>
          <p:nvPr>
            <p:ph type="title"/>
          </p:nvPr>
        </p:nvSpPr>
        <p:spPr>
          <a:xfrm>
            <a:off x="371068" y="389116"/>
            <a:ext cx="7886700" cy="601032"/>
          </a:xfrm>
        </p:spPr>
        <p:txBody>
          <a:bodyPr>
            <a:normAutofit/>
          </a:bodyPr>
          <a:lstStyle/>
          <a:p>
            <a:pPr algn="ctr"/>
            <a:r>
              <a:rPr lang="es-MX" sz="2800" spc="300" dirty="0"/>
              <a:t>Vitamina D: Definición. </a:t>
            </a:r>
          </a:p>
        </p:txBody>
      </p:sp>
      <p:pic>
        <p:nvPicPr>
          <p:cNvPr id="12" name="Imagen 11">
            <a:extLst>
              <a:ext uri="{FF2B5EF4-FFF2-40B4-BE49-F238E27FC236}">
                <a16:creationId xmlns:a16="http://schemas.microsoft.com/office/drawing/2014/main" id="{ECBC81A5-5F7E-4608-8C25-E1F16DAB8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515" y="62213"/>
            <a:ext cx="422720" cy="337376"/>
          </a:xfrm>
          <a:prstGeom prst="rect">
            <a:avLst/>
          </a:prstGeom>
        </p:spPr>
      </p:pic>
      <p:pic>
        <p:nvPicPr>
          <p:cNvPr id="13" name="Imagen 12">
            <a:extLst>
              <a:ext uri="{FF2B5EF4-FFF2-40B4-BE49-F238E27FC236}">
                <a16:creationId xmlns:a16="http://schemas.microsoft.com/office/drawing/2014/main" id="{1EE3211D-DAD2-40B9-80FE-111502AC6317}"/>
              </a:ext>
            </a:extLst>
          </p:cNvPr>
          <p:cNvPicPr>
            <a:picLocks noChangeAspect="1"/>
          </p:cNvPicPr>
          <p:nvPr/>
        </p:nvPicPr>
        <p:blipFill>
          <a:blip r:embed="rId3"/>
          <a:stretch>
            <a:fillRect/>
          </a:stretch>
        </p:blipFill>
        <p:spPr>
          <a:xfrm>
            <a:off x="8682515" y="1030801"/>
            <a:ext cx="422720" cy="306763"/>
          </a:xfrm>
          <a:prstGeom prst="rect">
            <a:avLst/>
          </a:prstGeom>
        </p:spPr>
      </p:pic>
      <p:pic>
        <p:nvPicPr>
          <p:cNvPr id="14" name="Imagen 13">
            <a:extLst>
              <a:ext uri="{FF2B5EF4-FFF2-40B4-BE49-F238E27FC236}">
                <a16:creationId xmlns:a16="http://schemas.microsoft.com/office/drawing/2014/main" id="{884ECD47-AB36-4376-9F00-5F48689471A2}"/>
              </a:ext>
            </a:extLst>
          </p:cNvPr>
          <p:cNvPicPr>
            <a:picLocks noChangeAspect="1"/>
          </p:cNvPicPr>
          <p:nvPr/>
        </p:nvPicPr>
        <p:blipFill>
          <a:blip r:embed="rId4"/>
          <a:stretch>
            <a:fillRect/>
          </a:stretch>
        </p:blipFill>
        <p:spPr>
          <a:xfrm>
            <a:off x="8682515" y="438263"/>
            <a:ext cx="422720" cy="551885"/>
          </a:xfrm>
          <a:prstGeom prst="rect">
            <a:avLst/>
          </a:prstGeom>
        </p:spPr>
      </p:pic>
      <p:pic>
        <p:nvPicPr>
          <p:cNvPr id="15" name="Imagen 14">
            <a:extLst>
              <a:ext uri="{FF2B5EF4-FFF2-40B4-BE49-F238E27FC236}">
                <a16:creationId xmlns:a16="http://schemas.microsoft.com/office/drawing/2014/main" id="{F64E0EA9-2C6C-4705-B4BF-0EA79CF89D8C}"/>
              </a:ext>
            </a:extLst>
          </p:cNvPr>
          <p:cNvPicPr>
            <a:picLocks noChangeAspect="1"/>
          </p:cNvPicPr>
          <p:nvPr/>
        </p:nvPicPr>
        <p:blipFill>
          <a:blip r:embed="rId5"/>
          <a:stretch>
            <a:fillRect/>
          </a:stretch>
        </p:blipFill>
        <p:spPr>
          <a:xfrm>
            <a:off x="8681500" y="1382825"/>
            <a:ext cx="424749" cy="302157"/>
          </a:xfrm>
          <a:prstGeom prst="rect">
            <a:avLst/>
          </a:prstGeom>
        </p:spPr>
      </p:pic>
      <p:pic>
        <p:nvPicPr>
          <p:cNvPr id="16" name="Imagen 15">
            <a:extLst>
              <a:ext uri="{FF2B5EF4-FFF2-40B4-BE49-F238E27FC236}">
                <a16:creationId xmlns:a16="http://schemas.microsoft.com/office/drawing/2014/main" id="{BB068804-ECAD-4C6B-B493-983F91AAE8A5}"/>
              </a:ext>
            </a:extLst>
          </p:cNvPr>
          <p:cNvPicPr>
            <a:picLocks noChangeAspect="1"/>
          </p:cNvPicPr>
          <p:nvPr/>
        </p:nvPicPr>
        <p:blipFill>
          <a:blip r:embed="rId6"/>
          <a:stretch>
            <a:fillRect/>
          </a:stretch>
        </p:blipFill>
        <p:spPr>
          <a:xfrm>
            <a:off x="8685107" y="1722523"/>
            <a:ext cx="424748" cy="329510"/>
          </a:xfrm>
          <a:prstGeom prst="rect">
            <a:avLst/>
          </a:prstGeom>
        </p:spPr>
      </p:pic>
      <p:pic>
        <p:nvPicPr>
          <p:cNvPr id="17" name="Imagen 16">
            <a:extLst>
              <a:ext uri="{FF2B5EF4-FFF2-40B4-BE49-F238E27FC236}">
                <a16:creationId xmlns:a16="http://schemas.microsoft.com/office/drawing/2014/main" id="{AF7A1184-F697-4714-8615-7BD123A50B5F}"/>
              </a:ext>
            </a:extLst>
          </p:cNvPr>
          <p:cNvPicPr>
            <a:picLocks noChangeAspect="1"/>
          </p:cNvPicPr>
          <p:nvPr/>
        </p:nvPicPr>
        <p:blipFill rotWithShape="1">
          <a:blip r:embed="rId7"/>
          <a:srcRect l="8652" t="3087" r="6766" b="5614"/>
          <a:stretch/>
        </p:blipFill>
        <p:spPr>
          <a:xfrm>
            <a:off x="8681499" y="2096022"/>
            <a:ext cx="427275" cy="315383"/>
          </a:xfrm>
          <a:prstGeom prst="rect">
            <a:avLst/>
          </a:prstGeom>
        </p:spPr>
      </p:pic>
      <p:pic>
        <p:nvPicPr>
          <p:cNvPr id="18" name="Imagen 17">
            <a:extLst>
              <a:ext uri="{FF2B5EF4-FFF2-40B4-BE49-F238E27FC236}">
                <a16:creationId xmlns:a16="http://schemas.microsoft.com/office/drawing/2014/main" id="{72D09412-92A7-4D76-AF2C-8D2B14AFE355}"/>
              </a:ext>
            </a:extLst>
          </p:cNvPr>
          <p:cNvPicPr>
            <a:picLocks noChangeAspect="1"/>
          </p:cNvPicPr>
          <p:nvPr/>
        </p:nvPicPr>
        <p:blipFill>
          <a:blip r:embed="rId8"/>
          <a:stretch>
            <a:fillRect/>
          </a:stretch>
        </p:blipFill>
        <p:spPr>
          <a:xfrm>
            <a:off x="8675784" y="2457372"/>
            <a:ext cx="426840" cy="309986"/>
          </a:xfrm>
          <a:prstGeom prst="rect">
            <a:avLst/>
          </a:prstGeom>
        </p:spPr>
      </p:pic>
      <p:pic>
        <p:nvPicPr>
          <p:cNvPr id="19" name="Imagen 18">
            <a:extLst>
              <a:ext uri="{FF2B5EF4-FFF2-40B4-BE49-F238E27FC236}">
                <a16:creationId xmlns:a16="http://schemas.microsoft.com/office/drawing/2014/main" id="{7F8F87B7-2711-4BA0-9DFC-3734C072909C}"/>
              </a:ext>
            </a:extLst>
          </p:cNvPr>
          <p:cNvPicPr>
            <a:picLocks noChangeAspect="1"/>
          </p:cNvPicPr>
          <p:nvPr/>
        </p:nvPicPr>
        <p:blipFill>
          <a:blip r:embed="rId9"/>
          <a:stretch>
            <a:fillRect/>
          </a:stretch>
        </p:blipFill>
        <p:spPr>
          <a:xfrm>
            <a:off x="8677153" y="3450268"/>
            <a:ext cx="433441" cy="266929"/>
          </a:xfrm>
          <a:prstGeom prst="rect">
            <a:avLst/>
          </a:prstGeom>
        </p:spPr>
      </p:pic>
      <p:pic>
        <p:nvPicPr>
          <p:cNvPr id="20" name="Imagen 19">
            <a:extLst>
              <a:ext uri="{FF2B5EF4-FFF2-40B4-BE49-F238E27FC236}">
                <a16:creationId xmlns:a16="http://schemas.microsoft.com/office/drawing/2014/main" id="{2D943ED3-8A32-477B-AAF3-1303EE0C40F5}"/>
              </a:ext>
            </a:extLst>
          </p:cNvPr>
          <p:cNvPicPr>
            <a:picLocks noChangeAspect="1"/>
          </p:cNvPicPr>
          <p:nvPr/>
        </p:nvPicPr>
        <p:blipFill>
          <a:blip r:embed="rId10"/>
          <a:stretch>
            <a:fillRect/>
          </a:stretch>
        </p:blipFill>
        <p:spPr>
          <a:xfrm>
            <a:off x="8670697" y="3101362"/>
            <a:ext cx="433361" cy="306762"/>
          </a:xfrm>
          <a:prstGeom prst="rect">
            <a:avLst/>
          </a:prstGeom>
        </p:spPr>
      </p:pic>
      <p:pic>
        <p:nvPicPr>
          <p:cNvPr id="21" name="Imagen 20">
            <a:extLst>
              <a:ext uri="{FF2B5EF4-FFF2-40B4-BE49-F238E27FC236}">
                <a16:creationId xmlns:a16="http://schemas.microsoft.com/office/drawing/2014/main" id="{190AA751-2BAB-4BAA-BFA9-7A6624E35A5B}"/>
              </a:ext>
            </a:extLst>
          </p:cNvPr>
          <p:cNvPicPr>
            <a:picLocks noChangeAspect="1"/>
          </p:cNvPicPr>
          <p:nvPr/>
        </p:nvPicPr>
        <p:blipFill>
          <a:blip r:embed="rId11"/>
          <a:stretch>
            <a:fillRect/>
          </a:stretch>
        </p:blipFill>
        <p:spPr>
          <a:xfrm>
            <a:off x="8675784" y="4454141"/>
            <a:ext cx="418888" cy="329480"/>
          </a:xfrm>
          <a:prstGeom prst="rect">
            <a:avLst/>
          </a:prstGeom>
        </p:spPr>
      </p:pic>
      <p:pic>
        <p:nvPicPr>
          <p:cNvPr id="22" name="Imagen 21">
            <a:extLst>
              <a:ext uri="{FF2B5EF4-FFF2-40B4-BE49-F238E27FC236}">
                <a16:creationId xmlns:a16="http://schemas.microsoft.com/office/drawing/2014/main" id="{0B042528-F7EF-495A-AACD-2699EC6D3B85}"/>
              </a:ext>
            </a:extLst>
          </p:cNvPr>
          <p:cNvPicPr>
            <a:picLocks noChangeAspect="1"/>
          </p:cNvPicPr>
          <p:nvPr/>
        </p:nvPicPr>
        <p:blipFill>
          <a:blip r:embed="rId12"/>
          <a:stretch>
            <a:fillRect/>
          </a:stretch>
        </p:blipFill>
        <p:spPr>
          <a:xfrm>
            <a:off x="8678873" y="3765330"/>
            <a:ext cx="422531" cy="296335"/>
          </a:xfrm>
          <a:prstGeom prst="rect">
            <a:avLst/>
          </a:prstGeom>
        </p:spPr>
      </p:pic>
      <p:pic>
        <p:nvPicPr>
          <p:cNvPr id="23" name="Imagen 22">
            <a:extLst>
              <a:ext uri="{FF2B5EF4-FFF2-40B4-BE49-F238E27FC236}">
                <a16:creationId xmlns:a16="http://schemas.microsoft.com/office/drawing/2014/main" id="{E2F6F91B-30F6-4201-BB15-8ED00AFDD1F9}"/>
              </a:ext>
            </a:extLst>
          </p:cNvPr>
          <p:cNvPicPr>
            <a:picLocks noChangeAspect="1"/>
          </p:cNvPicPr>
          <p:nvPr/>
        </p:nvPicPr>
        <p:blipFill>
          <a:blip r:embed="rId13"/>
          <a:stretch>
            <a:fillRect/>
          </a:stretch>
        </p:blipFill>
        <p:spPr>
          <a:xfrm>
            <a:off x="8677215" y="4103560"/>
            <a:ext cx="418889" cy="309100"/>
          </a:xfrm>
          <a:prstGeom prst="rect">
            <a:avLst/>
          </a:prstGeom>
        </p:spPr>
      </p:pic>
      <p:pic>
        <p:nvPicPr>
          <p:cNvPr id="24" name="Imagen 23">
            <a:extLst>
              <a:ext uri="{FF2B5EF4-FFF2-40B4-BE49-F238E27FC236}">
                <a16:creationId xmlns:a16="http://schemas.microsoft.com/office/drawing/2014/main" id="{860DEECF-4F92-4BF2-BB00-AEAB96BA530B}"/>
              </a:ext>
            </a:extLst>
          </p:cNvPr>
          <p:cNvPicPr>
            <a:picLocks noChangeAspect="1"/>
          </p:cNvPicPr>
          <p:nvPr/>
        </p:nvPicPr>
        <p:blipFill>
          <a:blip r:embed="rId14"/>
          <a:stretch>
            <a:fillRect/>
          </a:stretch>
        </p:blipFill>
        <p:spPr>
          <a:xfrm>
            <a:off x="8668271" y="4826117"/>
            <a:ext cx="422388" cy="315383"/>
          </a:xfrm>
          <a:prstGeom prst="rect">
            <a:avLst/>
          </a:prstGeom>
        </p:spPr>
      </p:pic>
      <p:pic>
        <p:nvPicPr>
          <p:cNvPr id="25" name="Imagen 24">
            <a:extLst>
              <a:ext uri="{FF2B5EF4-FFF2-40B4-BE49-F238E27FC236}">
                <a16:creationId xmlns:a16="http://schemas.microsoft.com/office/drawing/2014/main" id="{56E710CD-615A-4B9A-9E9B-575FFA10F978}"/>
              </a:ext>
            </a:extLst>
          </p:cNvPr>
          <p:cNvPicPr>
            <a:picLocks noChangeAspect="1"/>
          </p:cNvPicPr>
          <p:nvPr/>
        </p:nvPicPr>
        <p:blipFill>
          <a:blip r:embed="rId15"/>
          <a:stretch>
            <a:fillRect/>
          </a:stretch>
        </p:blipFill>
        <p:spPr>
          <a:xfrm>
            <a:off x="8668271" y="5183996"/>
            <a:ext cx="419962" cy="299810"/>
          </a:xfrm>
          <a:prstGeom prst="rect">
            <a:avLst/>
          </a:prstGeom>
        </p:spPr>
      </p:pic>
      <p:pic>
        <p:nvPicPr>
          <p:cNvPr id="26" name="Imagen 25">
            <a:extLst>
              <a:ext uri="{FF2B5EF4-FFF2-40B4-BE49-F238E27FC236}">
                <a16:creationId xmlns:a16="http://schemas.microsoft.com/office/drawing/2014/main" id="{21525862-5A8F-42EE-A0FB-C180B44B4166}"/>
              </a:ext>
            </a:extLst>
          </p:cNvPr>
          <p:cNvPicPr>
            <a:picLocks noChangeAspect="1"/>
          </p:cNvPicPr>
          <p:nvPr/>
        </p:nvPicPr>
        <p:blipFill>
          <a:blip r:embed="rId16"/>
          <a:stretch>
            <a:fillRect/>
          </a:stretch>
        </p:blipFill>
        <p:spPr>
          <a:xfrm>
            <a:off x="8670697" y="2813325"/>
            <a:ext cx="431927" cy="247232"/>
          </a:xfrm>
          <a:prstGeom prst="rect">
            <a:avLst/>
          </a:prstGeom>
        </p:spPr>
      </p:pic>
      <p:pic>
        <p:nvPicPr>
          <p:cNvPr id="36" name="Imagen 35">
            <a:extLst>
              <a:ext uri="{FF2B5EF4-FFF2-40B4-BE49-F238E27FC236}">
                <a16:creationId xmlns:a16="http://schemas.microsoft.com/office/drawing/2014/main" id="{E5AB5379-61B2-47B3-936E-8870552BA5A4}"/>
              </a:ext>
            </a:extLst>
          </p:cNvPr>
          <p:cNvPicPr>
            <a:picLocks noChangeAspect="1"/>
          </p:cNvPicPr>
          <p:nvPr/>
        </p:nvPicPr>
        <p:blipFill>
          <a:blip r:embed="rId17"/>
          <a:stretch>
            <a:fillRect/>
          </a:stretch>
        </p:blipFill>
        <p:spPr>
          <a:xfrm>
            <a:off x="8661313" y="5540586"/>
            <a:ext cx="433360" cy="313287"/>
          </a:xfrm>
          <a:prstGeom prst="rect">
            <a:avLst/>
          </a:prstGeom>
        </p:spPr>
      </p:pic>
      <p:pic>
        <p:nvPicPr>
          <p:cNvPr id="37" name="Imagen 36">
            <a:extLst>
              <a:ext uri="{FF2B5EF4-FFF2-40B4-BE49-F238E27FC236}">
                <a16:creationId xmlns:a16="http://schemas.microsoft.com/office/drawing/2014/main" id="{74A70A58-BAD4-4A96-AC39-38727A708C5A}"/>
              </a:ext>
            </a:extLst>
          </p:cNvPr>
          <p:cNvPicPr>
            <a:picLocks noChangeAspect="1"/>
          </p:cNvPicPr>
          <p:nvPr/>
        </p:nvPicPr>
        <p:blipFill>
          <a:blip r:embed="rId18"/>
          <a:stretch>
            <a:fillRect/>
          </a:stretch>
        </p:blipFill>
        <p:spPr>
          <a:xfrm>
            <a:off x="8653217" y="5899958"/>
            <a:ext cx="448187" cy="296336"/>
          </a:xfrm>
          <a:prstGeom prst="rect">
            <a:avLst/>
          </a:prstGeom>
        </p:spPr>
      </p:pic>
      <p:sp>
        <p:nvSpPr>
          <p:cNvPr id="38" name="Elipse 37">
            <a:extLst>
              <a:ext uri="{FF2B5EF4-FFF2-40B4-BE49-F238E27FC236}">
                <a16:creationId xmlns:a16="http://schemas.microsoft.com/office/drawing/2014/main" id="{441E615B-7872-4B0F-A9D6-19B5C773AF7D}"/>
              </a:ext>
            </a:extLst>
          </p:cNvPr>
          <p:cNvSpPr/>
          <p:nvPr/>
        </p:nvSpPr>
        <p:spPr>
          <a:xfrm>
            <a:off x="8653216" y="6319967"/>
            <a:ext cx="435017" cy="42263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CuadroTexto 38">
            <a:extLst>
              <a:ext uri="{FF2B5EF4-FFF2-40B4-BE49-F238E27FC236}">
                <a16:creationId xmlns:a16="http://schemas.microsoft.com/office/drawing/2014/main" id="{242E9FEE-8047-4625-887E-27D5F551CCEF}"/>
              </a:ext>
            </a:extLst>
          </p:cNvPr>
          <p:cNvSpPr txBox="1"/>
          <p:nvPr/>
        </p:nvSpPr>
        <p:spPr>
          <a:xfrm>
            <a:off x="8731582" y="6346619"/>
            <a:ext cx="278283" cy="369332"/>
          </a:xfrm>
          <a:prstGeom prst="rect">
            <a:avLst/>
          </a:prstGeom>
          <a:noFill/>
        </p:spPr>
        <p:txBody>
          <a:bodyPr wrap="square" rtlCol="0">
            <a:spAutoFit/>
          </a:bodyPr>
          <a:lstStyle/>
          <a:p>
            <a:pPr algn="ctr"/>
            <a:r>
              <a:rPr lang="es-MX" b="1" dirty="0"/>
              <a:t>3</a:t>
            </a:r>
          </a:p>
        </p:txBody>
      </p:sp>
      <p:pic>
        <p:nvPicPr>
          <p:cNvPr id="3" name="Imagen 2">
            <a:extLst>
              <a:ext uri="{FF2B5EF4-FFF2-40B4-BE49-F238E27FC236}">
                <a16:creationId xmlns:a16="http://schemas.microsoft.com/office/drawing/2014/main" id="{15BE199D-F86D-434D-A582-3E54C87A1357}"/>
              </a:ext>
            </a:extLst>
          </p:cNvPr>
          <p:cNvPicPr>
            <a:picLocks noChangeAspect="1"/>
          </p:cNvPicPr>
          <p:nvPr/>
        </p:nvPicPr>
        <p:blipFill rotWithShape="1">
          <a:blip r:embed="rId19"/>
          <a:srcRect l="16027" t="57208" r="51792" b="14585"/>
          <a:stretch/>
        </p:blipFill>
        <p:spPr>
          <a:xfrm>
            <a:off x="537895" y="2091132"/>
            <a:ext cx="3025890" cy="1491900"/>
          </a:xfrm>
          <a:prstGeom prst="rect">
            <a:avLst/>
          </a:prstGeom>
        </p:spPr>
      </p:pic>
      <p:pic>
        <p:nvPicPr>
          <p:cNvPr id="4" name="Imagen 3">
            <a:extLst>
              <a:ext uri="{FF2B5EF4-FFF2-40B4-BE49-F238E27FC236}">
                <a16:creationId xmlns:a16="http://schemas.microsoft.com/office/drawing/2014/main" id="{73047375-B9AA-4D52-83C0-BD1D5BEE8BA3}"/>
              </a:ext>
            </a:extLst>
          </p:cNvPr>
          <p:cNvPicPr>
            <a:picLocks noChangeAspect="1"/>
          </p:cNvPicPr>
          <p:nvPr/>
        </p:nvPicPr>
        <p:blipFill rotWithShape="1">
          <a:blip r:embed="rId20"/>
          <a:srcRect l="10009" b="54933"/>
          <a:stretch/>
        </p:blipFill>
        <p:spPr>
          <a:xfrm>
            <a:off x="4247216" y="2030205"/>
            <a:ext cx="3214717" cy="1539050"/>
          </a:xfrm>
          <a:prstGeom prst="rect">
            <a:avLst/>
          </a:prstGeom>
        </p:spPr>
      </p:pic>
      <p:sp>
        <p:nvSpPr>
          <p:cNvPr id="11" name="CuadroTexto 10">
            <a:extLst>
              <a:ext uri="{FF2B5EF4-FFF2-40B4-BE49-F238E27FC236}">
                <a16:creationId xmlns:a16="http://schemas.microsoft.com/office/drawing/2014/main" id="{77147744-CE16-4DF6-8A92-897240F7999F}"/>
              </a:ext>
            </a:extLst>
          </p:cNvPr>
          <p:cNvSpPr txBox="1"/>
          <p:nvPr/>
        </p:nvSpPr>
        <p:spPr>
          <a:xfrm>
            <a:off x="762326" y="1377082"/>
            <a:ext cx="2577028" cy="584775"/>
          </a:xfrm>
          <a:prstGeom prst="rect">
            <a:avLst/>
          </a:prstGeom>
          <a:noFill/>
        </p:spPr>
        <p:txBody>
          <a:bodyPr wrap="square" rtlCol="0">
            <a:spAutoFit/>
          </a:bodyPr>
          <a:lstStyle/>
          <a:p>
            <a:pPr algn="ctr"/>
            <a:r>
              <a:rPr lang="es-MX" sz="1600" dirty="0"/>
              <a:t>Ergocalciferol (Vitamina D2)</a:t>
            </a:r>
          </a:p>
          <a:p>
            <a:pPr algn="ctr"/>
            <a:r>
              <a:rPr lang="es-MX" sz="1600" dirty="0">
                <a:solidFill>
                  <a:srgbClr val="00B050"/>
                </a:solidFill>
              </a:rPr>
              <a:t>Origen vegetal</a:t>
            </a:r>
          </a:p>
        </p:txBody>
      </p:sp>
      <p:sp>
        <p:nvSpPr>
          <p:cNvPr id="34" name="CuadroTexto 33">
            <a:extLst>
              <a:ext uri="{FF2B5EF4-FFF2-40B4-BE49-F238E27FC236}">
                <a16:creationId xmlns:a16="http://schemas.microsoft.com/office/drawing/2014/main" id="{2D89EE67-F63A-4745-8F82-FCD0383F7EF7}"/>
              </a:ext>
            </a:extLst>
          </p:cNvPr>
          <p:cNvSpPr txBox="1"/>
          <p:nvPr/>
        </p:nvSpPr>
        <p:spPr>
          <a:xfrm>
            <a:off x="4553258" y="1310247"/>
            <a:ext cx="2577028" cy="584775"/>
          </a:xfrm>
          <a:prstGeom prst="rect">
            <a:avLst/>
          </a:prstGeom>
          <a:noFill/>
        </p:spPr>
        <p:txBody>
          <a:bodyPr wrap="square" rtlCol="0">
            <a:spAutoFit/>
          </a:bodyPr>
          <a:lstStyle/>
          <a:p>
            <a:pPr algn="ctr"/>
            <a:r>
              <a:rPr lang="es-MX" sz="1600" dirty="0"/>
              <a:t>Colecalciferol (Vitamina D3)</a:t>
            </a:r>
          </a:p>
          <a:p>
            <a:pPr algn="ctr"/>
            <a:r>
              <a:rPr lang="es-MX" sz="1600" dirty="0">
                <a:solidFill>
                  <a:srgbClr val="C00000"/>
                </a:solidFill>
              </a:rPr>
              <a:t>Origen animal</a:t>
            </a:r>
          </a:p>
        </p:txBody>
      </p:sp>
      <p:pic>
        <p:nvPicPr>
          <p:cNvPr id="29" name="Imagen 28">
            <a:extLst>
              <a:ext uri="{FF2B5EF4-FFF2-40B4-BE49-F238E27FC236}">
                <a16:creationId xmlns:a16="http://schemas.microsoft.com/office/drawing/2014/main" id="{C0C81F56-D25D-4587-8B1E-89775E9CF31B}"/>
              </a:ext>
            </a:extLst>
          </p:cNvPr>
          <p:cNvPicPr>
            <a:picLocks noChangeAspect="1"/>
          </p:cNvPicPr>
          <p:nvPr/>
        </p:nvPicPr>
        <p:blipFill>
          <a:blip r:embed="rId21"/>
          <a:stretch>
            <a:fillRect/>
          </a:stretch>
        </p:blipFill>
        <p:spPr>
          <a:xfrm>
            <a:off x="1342634" y="3915535"/>
            <a:ext cx="1416411" cy="1062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Imagen 30">
            <a:extLst>
              <a:ext uri="{FF2B5EF4-FFF2-40B4-BE49-F238E27FC236}">
                <a16:creationId xmlns:a16="http://schemas.microsoft.com/office/drawing/2014/main" id="{48082A23-37F8-486C-AEAD-F6087BAE1E4A}"/>
              </a:ext>
            </a:extLst>
          </p:cNvPr>
          <p:cNvPicPr>
            <a:picLocks noChangeAspect="1"/>
          </p:cNvPicPr>
          <p:nvPr/>
        </p:nvPicPr>
        <p:blipFill rotWithShape="1">
          <a:blip r:embed="rId22">
            <a:extLst>
              <a:ext uri="{28A0092B-C50C-407E-A947-70E740481C1C}">
                <a14:useLocalDpi xmlns:a14="http://schemas.microsoft.com/office/drawing/2010/main" val="0"/>
              </a:ext>
            </a:extLst>
          </a:blip>
          <a:srcRect l="4810" t="20802" r="39591" b="10548"/>
          <a:stretch/>
        </p:blipFill>
        <p:spPr>
          <a:xfrm>
            <a:off x="5023536" y="4805658"/>
            <a:ext cx="1636472" cy="1399732"/>
          </a:xfrm>
          <a:prstGeom prst="rect">
            <a:avLst/>
          </a:prstGeom>
        </p:spPr>
      </p:pic>
      <p:pic>
        <p:nvPicPr>
          <p:cNvPr id="33" name="Imagen 32">
            <a:extLst>
              <a:ext uri="{FF2B5EF4-FFF2-40B4-BE49-F238E27FC236}">
                <a16:creationId xmlns:a16="http://schemas.microsoft.com/office/drawing/2014/main" id="{BD308B0B-0526-47A6-80AA-2EB3ACD3E8D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26882" y="3402359"/>
            <a:ext cx="801954" cy="784681"/>
          </a:xfrm>
          <a:prstGeom prst="rect">
            <a:avLst/>
          </a:prstGeom>
        </p:spPr>
      </p:pic>
      <p:cxnSp>
        <p:nvCxnSpPr>
          <p:cNvPr id="41" name="Conector recto de flecha 40">
            <a:extLst>
              <a:ext uri="{FF2B5EF4-FFF2-40B4-BE49-F238E27FC236}">
                <a16:creationId xmlns:a16="http://schemas.microsoft.com/office/drawing/2014/main" id="{5B3A0937-C5C1-4778-92C3-E1C7217D45D4}"/>
              </a:ext>
            </a:extLst>
          </p:cNvPr>
          <p:cNvCxnSpPr>
            <a:cxnSpLocks/>
          </p:cNvCxnSpPr>
          <p:nvPr/>
        </p:nvCxnSpPr>
        <p:spPr>
          <a:xfrm flipH="1">
            <a:off x="6679336" y="4055653"/>
            <a:ext cx="577397" cy="50575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44" name="Conector recto de flecha 43">
            <a:extLst>
              <a:ext uri="{FF2B5EF4-FFF2-40B4-BE49-F238E27FC236}">
                <a16:creationId xmlns:a16="http://schemas.microsoft.com/office/drawing/2014/main" id="{9B317C5F-46E4-4F80-B658-0767D0BC2BAF}"/>
              </a:ext>
            </a:extLst>
          </p:cNvPr>
          <p:cNvCxnSpPr>
            <a:cxnSpLocks/>
          </p:cNvCxnSpPr>
          <p:nvPr/>
        </p:nvCxnSpPr>
        <p:spPr>
          <a:xfrm flipH="1">
            <a:off x="6767588" y="4156951"/>
            <a:ext cx="576555" cy="49634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50" name="Conector recto de flecha 49">
            <a:extLst>
              <a:ext uri="{FF2B5EF4-FFF2-40B4-BE49-F238E27FC236}">
                <a16:creationId xmlns:a16="http://schemas.microsoft.com/office/drawing/2014/main" id="{2717ACDA-F8F9-40D5-A3E9-CE4201F2C73D}"/>
              </a:ext>
            </a:extLst>
          </p:cNvPr>
          <p:cNvCxnSpPr>
            <a:cxnSpLocks/>
          </p:cNvCxnSpPr>
          <p:nvPr/>
        </p:nvCxnSpPr>
        <p:spPr>
          <a:xfrm flipH="1">
            <a:off x="6595880" y="3954268"/>
            <a:ext cx="600655" cy="522239"/>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68" name="CuadroTexto 67">
            <a:extLst>
              <a:ext uri="{FF2B5EF4-FFF2-40B4-BE49-F238E27FC236}">
                <a16:creationId xmlns:a16="http://schemas.microsoft.com/office/drawing/2014/main" id="{F89ECFDA-3B76-423F-89AE-4A37CE65520D}"/>
              </a:ext>
            </a:extLst>
          </p:cNvPr>
          <p:cNvSpPr txBox="1"/>
          <p:nvPr/>
        </p:nvSpPr>
        <p:spPr>
          <a:xfrm>
            <a:off x="4779954" y="4688448"/>
            <a:ext cx="2224405" cy="338554"/>
          </a:xfrm>
          <a:prstGeom prst="rect">
            <a:avLst/>
          </a:prstGeom>
          <a:noFill/>
        </p:spPr>
        <p:txBody>
          <a:bodyPr wrap="square" rtlCol="0">
            <a:spAutoFit/>
          </a:bodyPr>
          <a:lstStyle/>
          <a:p>
            <a:pPr algn="ctr"/>
            <a:r>
              <a:rPr lang="es-MX" sz="1600" b="1" dirty="0"/>
              <a:t>7-dehidrocolesterol</a:t>
            </a:r>
          </a:p>
        </p:txBody>
      </p:sp>
      <p:sp>
        <p:nvSpPr>
          <p:cNvPr id="70" name="Flecha: a la derecha 69">
            <a:extLst>
              <a:ext uri="{FF2B5EF4-FFF2-40B4-BE49-F238E27FC236}">
                <a16:creationId xmlns:a16="http://schemas.microsoft.com/office/drawing/2014/main" id="{8A155100-2F23-405F-84CA-4A0969C6A7A7}"/>
              </a:ext>
            </a:extLst>
          </p:cNvPr>
          <p:cNvSpPr/>
          <p:nvPr/>
        </p:nvSpPr>
        <p:spPr>
          <a:xfrm rot="16200000">
            <a:off x="5318511" y="3855731"/>
            <a:ext cx="1147293" cy="240551"/>
          </a:xfrm>
          <a:prstGeom prst="rightArrow">
            <a:avLst>
              <a:gd name="adj1" fmla="val 44905"/>
              <a:gd name="adj2" fmla="val 74030"/>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2" name="CuadroTexto 71">
            <a:extLst>
              <a:ext uri="{FF2B5EF4-FFF2-40B4-BE49-F238E27FC236}">
                <a16:creationId xmlns:a16="http://schemas.microsoft.com/office/drawing/2014/main" id="{FAE46EBD-A90C-46FD-8FCD-C68DBB3F8C06}"/>
              </a:ext>
            </a:extLst>
          </p:cNvPr>
          <p:cNvSpPr txBox="1"/>
          <p:nvPr/>
        </p:nvSpPr>
        <p:spPr>
          <a:xfrm>
            <a:off x="6995116" y="4457616"/>
            <a:ext cx="1307928" cy="461665"/>
          </a:xfrm>
          <a:prstGeom prst="rect">
            <a:avLst/>
          </a:prstGeom>
          <a:noFill/>
        </p:spPr>
        <p:txBody>
          <a:bodyPr wrap="square" rtlCol="0">
            <a:spAutoFit/>
          </a:bodyPr>
          <a:lstStyle/>
          <a:p>
            <a:pPr algn="ctr"/>
            <a:r>
              <a:rPr lang="es-MX" sz="1200" b="1" dirty="0"/>
              <a:t>Fracción UVB</a:t>
            </a:r>
          </a:p>
          <a:p>
            <a:pPr algn="ctr"/>
            <a:r>
              <a:rPr lang="es-MX" sz="1200" b="1" dirty="0"/>
              <a:t> (290-315 nm)</a:t>
            </a:r>
          </a:p>
        </p:txBody>
      </p:sp>
      <p:sp>
        <p:nvSpPr>
          <p:cNvPr id="87" name="CuadroTexto 86">
            <a:extLst>
              <a:ext uri="{FF2B5EF4-FFF2-40B4-BE49-F238E27FC236}">
                <a16:creationId xmlns:a16="http://schemas.microsoft.com/office/drawing/2014/main" id="{0A108E97-2EAE-492A-92A7-386238AAF779}"/>
              </a:ext>
            </a:extLst>
          </p:cNvPr>
          <p:cNvSpPr txBox="1"/>
          <p:nvPr/>
        </p:nvSpPr>
        <p:spPr>
          <a:xfrm>
            <a:off x="-92855" y="6012190"/>
            <a:ext cx="4407273" cy="307777"/>
          </a:xfrm>
          <a:prstGeom prst="rect">
            <a:avLst/>
          </a:prstGeom>
          <a:noFill/>
        </p:spPr>
        <p:txBody>
          <a:bodyPr wrap="square" rtlCol="0">
            <a:spAutoFit/>
          </a:bodyPr>
          <a:lstStyle/>
          <a:p>
            <a:pPr algn="ctr"/>
            <a:r>
              <a:rPr lang="es-MX" sz="1400" i="1" dirty="0"/>
              <a:t>RS Mason et al. EJCN, 2011.</a:t>
            </a:r>
          </a:p>
        </p:txBody>
      </p:sp>
    </p:spTree>
    <p:extLst>
      <p:ext uri="{BB962C8B-B14F-4D97-AF65-F5344CB8AC3E}">
        <p14:creationId xmlns:p14="http://schemas.microsoft.com/office/powerpoint/2010/main" val="1091771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54A9FE-790E-4439-A777-E4925DE35C80}"/>
              </a:ext>
            </a:extLst>
          </p:cNvPr>
          <p:cNvSpPr>
            <a:spLocks noGrp="1"/>
          </p:cNvSpPr>
          <p:nvPr>
            <p:ph type="title"/>
          </p:nvPr>
        </p:nvSpPr>
        <p:spPr>
          <a:xfrm>
            <a:off x="371068" y="274321"/>
            <a:ext cx="7886700" cy="601032"/>
          </a:xfrm>
        </p:spPr>
        <p:txBody>
          <a:bodyPr>
            <a:normAutofit/>
          </a:bodyPr>
          <a:lstStyle/>
          <a:p>
            <a:pPr algn="ctr"/>
            <a:r>
              <a:rPr lang="es-MX" sz="2800" spc="300" dirty="0"/>
              <a:t>Vitamina D: Radiación Solar. </a:t>
            </a:r>
          </a:p>
        </p:txBody>
      </p:sp>
      <p:pic>
        <p:nvPicPr>
          <p:cNvPr id="12" name="Imagen 11">
            <a:extLst>
              <a:ext uri="{FF2B5EF4-FFF2-40B4-BE49-F238E27FC236}">
                <a16:creationId xmlns:a16="http://schemas.microsoft.com/office/drawing/2014/main" id="{ECBC81A5-5F7E-4608-8C25-E1F16DAB8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515" y="62213"/>
            <a:ext cx="422720" cy="337376"/>
          </a:xfrm>
          <a:prstGeom prst="rect">
            <a:avLst/>
          </a:prstGeom>
        </p:spPr>
      </p:pic>
      <p:pic>
        <p:nvPicPr>
          <p:cNvPr id="13" name="Imagen 12">
            <a:extLst>
              <a:ext uri="{FF2B5EF4-FFF2-40B4-BE49-F238E27FC236}">
                <a16:creationId xmlns:a16="http://schemas.microsoft.com/office/drawing/2014/main" id="{1EE3211D-DAD2-40B9-80FE-111502AC6317}"/>
              </a:ext>
            </a:extLst>
          </p:cNvPr>
          <p:cNvPicPr>
            <a:picLocks noChangeAspect="1"/>
          </p:cNvPicPr>
          <p:nvPr/>
        </p:nvPicPr>
        <p:blipFill>
          <a:blip r:embed="rId3"/>
          <a:stretch>
            <a:fillRect/>
          </a:stretch>
        </p:blipFill>
        <p:spPr>
          <a:xfrm>
            <a:off x="8682515" y="1030801"/>
            <a:ext cx="422720" cy="306763"/>
          </a:xfrm>
          <a:prstGeom prst="rect">
            <a:avLst/>
          </a:prstGeom>
        </p:spPr>
      </p:pic>
      <p:pic>
        <p:nvPicPr>
          <p:cNvPr id="14" name="Imagen 13">
            <a:extLst>
              <a:ext uri="{FF2B5EF4-FFF2-40B4-BE49-F238E27FC236}">
                <a16:creationId xmlns:a16="http://schemas.microsoft.com/office/drawing/2014/main" id="{884ECD47-AB36-4376-9F00-5F48689471A2}"/>
              </a:ext>
            </a:extLst>
          </p:cNvPr>
          <p:cNvPicPr>
            <a:picLocks noChangeAspect="1"/>
          </p:cNvPicPr>
          <p:nvPr/>
        </p:nvPicPr>
        <p:blipFill>
          <a:blip r:embed="rId4"/>
          <a:stretch>
            <a:fillRect/>
          </a:stretch>
        </p:blipFill>
        <p:spPr>
          <a:xfrm>
            <a:off x="8682515" y="438263"/>
            <a:ext cx="422720" cy="551885"/>
          </a:xfrm>
          <a:prstGeom prst="rect">
            <a:avLst/>
          </a:prstGeom>
        </p:spPr>
      </p:pic>
      <p:pic>
        <p:nvPicPr>
          <p:cNvPr id="15" name="Imagen 14">
            <a:extLst>
              <a:ext uri="{FF2B5EF4-FFF2-40B4-BE49-F238E27FC236}">
                <a16:creationId xmlns:a16="http://schemas.microsoft.com/office/drawing/2014/main" id="{F64E0EA9-2C6C-4705-B4BF-0EA79CF89D8C}"/>
              </a:ext>
            </a:extLst>
          </p:cNvPr>
          <p:cNvPicPr>
            <a:picLocks noChangeAspect="1"/>
          </p:cNvPicPr>
          <p:nvPr/>
        </p:nvPicPr>
        <p:blipFill>
          <a:blip r:embed="rId5"/>
          <a:stretch>
            <a:fillRect/>
          </a:stretch>
        </p:blipFill>
        <p:spPr>
          <a:xfrm>
            <a:off x="8681500" y="1382825"/>
            <a:ext cx="424749" cy="302157"/>
          </a:xfrm>
          <a:prstGeom prst="rect">
            <a:avLst/>
          </a:prstGeom>
        </p:spPr>
      </p:pic>
      <p:pic>
        <p:nvPicPr>
          <p:cNvPr id="16" name="Imagen 15">
            <a:extLst>
              <a:ext uri="{FF2B5EF4-FFF2-40B4-BE49-F238E27FC236}">
                <a16:creationId xmlns:a16="http://schemas.microsoft.com/office/drawing/2014/main" id="{BB068804-ECAD-4C6B-B493-983F91AAE8A5}"/>
              </a:ext>
            </a:extLst>
          </p:cNvPr>
          <p:cNvPicPr>
            <a:picLocks noChangeAspect="1"/>
          </p:cNvPicPr>
          <p:nvPr/>
        </p:nvPicPr>
        <p:blipFill>
          <a:blip r:embed="rId6"/>
          <a:stretch>
            <a:fillRect/>
          </a:stretch>
        </p:blipFill>
        <p:spPr>
          <a:xfrm>
            <a:off x="8685107" y="1722523"/>
            <a:ext cx="424748" cy="329510"/>
          </a:xfrm>
          <a:prstGeom prst="rect">
            <a:avLst/>
          </a:prstGeom>
        </p:spPr>
      </p:pic>
      <p:pic>
        <p:nvPicPr>
          <p:cNvPr id="17" name="Imagen 16">
            <a:extLst>
              <a:ext uri="{FF2B5EF4-FFF2-40B4-BE49-F238E27FC236}">
                <a16:creationId xmlns:a16="http://schemas.microsoft.com/office/drawing/2014/main" id="{AF7A1184-F697-4714-8615-7BD123A50B5F}"/>
              </a:ext>
            </a:extLst>
          </p:cNvPr>
          <p:cNvPicPr>
            <a:picLocks noChangeAspect="1"/>
          </p:cNvPicPr>
          <p:nvPr/>
        </p:nvPicPr>
        <p:blipFill rotWithShape="1">
          <a:blip r:embed="rId7"/>
          <a:srcRect l="8652" t="3087" r="6766" b="5614"/>
          <a:stretch/>
        </p:blipFill>
        <p:spPr>
          <a:xfrm>
            <a:off x="8681499" y="2096022"/>
            <a:ext cx="427275" cy="315383"/>
          </a:xfrm>
          <a:prstGeom prst="rect">
            <a:avLst/>
          </a:prstGeom>
        </p:spPr>
      </p:pic>
      <p:pic>
        <p:nvPicPr>
          <p:cNvPr id="18" name="Imagen 17">
            <a:extLst>
              <a:ext uri="{FF2B5EF4-FFF2-40B4-BE49-F238E27FC236}">
                <a16:creationId xmlns:a16="http://schemas.microsoft.com/office/drawing/2014/main" id="{72D09412-92A7-4D76-AF2C-8D2B14AFE355}"/>
              </a:ext>
            </a:extLst>
          </p:cNvPr>
          <p:cNvPicPr>
            <a:picLocks noChangeAspect="1"/>
          </p:cNvPicPr>
          <p:nvPr/>
        </p:nvPicPr>
        <p:blipFill>
          <a:blip r:embed="rId8"/>
          <a:stretch>
            <a:fillRect/>
          </a:stretch>
        </p:blipFill>
        <p:spPr>
          <a:xfrm>
            <a:off x="8675784" y="2457372"/>
            <a:ext cx="426840" cy="309986"/>
          </a:xfrm>
          <a:prstGeom prst="rect">
            <a:avLst/>
          </a:prstGeom>
        </p:spPr>
      </p:pic>
      <p:pic>
        <p:nvPicPr>
          <p:cNvPr id="19" name="Imagen 18">
            <a:extLst>
              <a:ext uri="{FF2B5EF4-FFF2-40B4-BE49-F238E27FC236}">
                <a16:creationId xmlns:a16="http://schemas.microsoft.com/office/drawing/2014/main" id="{7F8F87B7-2711-4BA0-9DFC-3734C072909C}"/>
              </a:ext>
            </a:extLst>
          </p:cNvPr>
          <p:cNvPicPr>
            <a:picLocks noChangeAspect="1"/>
          </p:cNvPicPr>
          <p:nvPr/>
        </p:nvPicPr>
        <p:blipFill>
          <a:blip r:embed="rId9"/>
          <a:stretch>
            <a:fillRect/>
          </a:stretch>
        </p:blipFill>
        <p:spPr>
          <a:xfrm>
            <a:off x="8677153" y="3450268"/>
            <a:ext cx="433441" cy="266929"/>
          </a:xfrm>
          <a:prstGeom prst="rect">
            <a:avLst/>
          </a:prstGeom>
        </p:spPr>
      </p:pic>
      <p:pic>
        <p:nvPicPr>
          <p:cNvPr id="20" name="Imagen 19">
            <a:extLst>
              <a:ext uri="{FF2B5EF4-FFF2-40B4-BE49-F238E27FC236}">
                <a16:creationId xmlns:a16="http://schemas.microsoft.com/office/drawing/2014/main" id="{2D943ED3-8A32-477B-AAF3-1303EE0C40F5}"/>
              </a:ext>
            </a:extLst>
          </p:cNvPr>
          <p:cNvPicPr>
            <a:picLocks noChangeAspect="1"/>
          </p:cNvPicPr>
          <p:nvPr/>
        </p:nvPicPr>
        <p:blipFill>
          <a:blip r:embed="rId10"/>
          <a:stretch>
            <a:fillRect/>
          </a:stretch>
        </p:blipFill>
        <p:spPr>
          <a:xfrm>
            <a:off x="8670697" y="3101362"/>
            <a:ext cx="433361" cy="306762"/>
          </a:xfrm>
          <a:prstGeom prst="rect">
            <a:avLst/>
          </a:prstGeom>
        </p:spPr>
      </p:pic>
      <p:pic>
        <p:nvPicPr>
          <p:cNvPr id="21" name="Imagen 20">
            <a:extLst>
              <a:ext uri="{FF2B5EF4-FFF2-40B4-BE49-F238E27FC236}">
                <a16:creationId xmlns:a16="http://schemas.microsoft.com/office/drawing/2014/main" id="{190AA751-2BAB-4BAA-BFA9-7A6624E35A5B}"/>
              </a:ext>
            </a:extLst>
          </p:cNvPr>
          <p:cNvPicPr>
            <a:picLocks noChangeAspect="1"/>
          </p:cNvPicPr>
          <p:nvPr/>
        </p:nvPicPr>
        <p:blipFill>
          <a:blip r:embed="rId11"/>
          <a:stretch>
            <a:fillRect/>
          </a:stretch>
        </p:blipFill>
        <p:spPr>
          <a:xfrm>
            <a:off x="8675784" y="4454141"/>
            <a:ext cx="418888" cy="329480"/>
          </a:xfrm>
          <a:prstGeom prst="rect">
            <a:avLst/>
          </a:prstGeom>
        </p:spPr>
      </p:pic>
      <p:pic>
        <p:nvPicPr>
          <p:cNvPr id="22" name="Imagen 21">
            <a:extLst>
              <a:ext uri="{FF2B5EF4-FFF2-40B4-BE49-F238E27FC236}">
                <a16:creationId xmlns:a16="http://schemas.microsoft.com/office/drawing/2014/main" id="{0B042528-F7EF-495A-AACD-2699EC6D3B85}"/>
              </a:ext>
            </a:extLst>
          </p:cNvPr>
          <p:cNvPicPr>
            <a:picLocks noChangeAspect="1"/>
          </p:cNvPicPr>
          <p:nvPr/>
        </p:nvPicPr>
        <p:blipFill>
          <a:blip r:embed="rId12"/>
          <a:stretch>
            <a:fillRect/>
          </a:stretch>
        </p:blipFill>
        <p:spPr>
          <a:xfrm>
            <a:off x="8678873" y="3765330"/>
            <a:ext cx="422531" cy="296335"/>
          </a:xfrm>
          <a:prstGeom prst="rect">
            <a:avLst/>
          </a:prstGeom>
        </p:spPr>
      </p:pic>
      <p:pic>
        <p:nvPicPr>
          <p:cNvPr id="23" name="Imagen 22">
            <a:extLst>
              <a:ext uri="{FF2B5EF4-FFF2-40B4-BE49-F238E27FC236}">
                <a16:creationId xmlns:a16="http://schemas.microsoft.com/office/drawing/2014/main" id="{E2F6F91B-30F6-4201-BB15-8ED00AFDD1F9}"/>
              </a:ext>
            </a:extLst>
          </p:cNvPr>
          <p:cNvPicPr>
            <a:picLocks noChangeAspect="1"/>
          </p:cNvPicPr>
          <p:nvPr/>
        </p:nvPicPr>
        <p:blipFill>
          <a:blip r:embed="rId13"/>
          <a:stretch>
            <a:fillRect/>
          </a:stretch>
        </p:blipFill>
        <p:spPr>
          <a:xfrm>
            <a:off x="8677215" y="4103560"/>
            <a:ext cx="418889" cy="309100"/>
          </a:xfrm>
          <a:prstGeom prst="rect">
            <a:avLst/>
          </a:prstGeom>
        </p:spPr>
      </p:pic>
      <p:pic>
        <p:nvPicPr>
          <p:cNvPr id="24" name="Imagen 23">
            <a:extLst>
              <a:ext uri="{FF2B5EF4-FFF2-40B4-BE49-F238E27FC236}">
                <a16:creationId xmlns:a16="http://schemas.microsoft.com/office/drawing/2014/main" id="{860DEECF-4F92-4BF2-BB00-AEAB96BA530B}"/>
              </a:ext>
            </a:extLst>
          </p:cNvPr>
          <p:cNvPicPr>
            <a:picLocks noChangeAspect="1"/>
          </p:cNvPicPr>
          <p:nvPr/>
        </p:nvPicPr>
        <p:blipFill>
          <a:blip r:embed="rId14"/>
          <a:stretch>
            <a:fillRect/>
          </a:stretch>
        </p:blipFill>
        <p:spPr>
          <a:xfrm>
            <a:off x="8668271" y="4826117"/>
            <a:ext cx="422388" cy="315383"/>
          </a:xfrm>
          <a:prstGeom prst="rect">
            <a:avLst/>
          </a:prstGeom>
        </p:spPr>
      </p:pic>
      <p:pic>
        <p:nvPicPr>
          <p:cNvPr id="25" name="Imagen 24">
            <a:extLst>
              <a:ext uri="{FF2B5EF4-FFF2-40B4-BE49-F238E27FC236}">
                <a16:creationId xmlns:a16="http://schemas.microsoft.com/office/drawing/2014/main" id="{56E710CD-615A-4B9A-9E9B-575FFA10F978}"/>
              </a:ext>
            </a:extLst>
          </p:cNvPr>
          <p:cNvPicPr>
            <a:picLocks noChangeAspect="1"/>
          </p:cNvPicPr>
          <p:nvPr/>
        </p:nvPicPr>
        <p:blipFill>
          <a:blip r:embed="rId15"/>
          <a:stretch>
            <a:fillRect/>
          </a:stretch>
        </p:blipFill>
        <p:spPr>
          <a:xfrm>
            <a:off x="8668271" y="5183996"/>
            <a:ext cx="419962" cy="299810"/>
          </a:xfrm>
          <a:prstGeom prst="rect">
            <a:avLst/>
          </a:prstGeom>
        </p:spPr>
      </p:pic>
      <p:pic>
        <p:nvPicPr>
          <p:cNvPr id="26" name="Imagen 25">
            <a:extLst>
              <a:ext uri="{FF2B5EF4-FFF2-40B4-BE49-F238E27FC236}">
                <a16:creationId xmlns:a16="http://schemas.microsoft.com/office/drawing/2014/main" id="{21525862-5A8F-42EE-A0FB-C180B44B4166}"/>
              </a:ext>
            </a:extLst>
          </p:cNvPr>
          <p:cNvPicPr>
            <a:picLocks noChangeAspect="1"/>
          </p:cNvPicPr>
          <p:nvPr/>
        </p:nvPicPr>
        <p:blipFill>
          <a:blip r:embed="rId16"/>
          <a:stretch>
            <a:fillRect/>
          </a:stretch>
        </p:blipFill>
        <p:spPr>
          <a:xfrm>
            <a:off x="8670697" y="2813325"/>
            <a:ext cx="431927" cy="247232"/>
          </a:xfrm>
          <a:prstGeom prst="rect">
            <a:avLst/>
          </a:prstGeom>
        </p:spPr>
      </p:pic>
      <p:sp>
        <p:nvSpPr>
          <p:cNvPr id="27" name="Rectángulo 26">
            <a:extLst>
              <a:ext uri="{FF2B5EF4-FFF2-40B4-BE49-F238E27FC236}">
                <a16:creationId xmlns:a16="http://schemas.microsoft.com/office/drawing/2014/main" id="{7E0AD4BD-6396-49A6-89FD-F1E8EA985AD3}"/>
              </a:ext>
            </a:extLst>
          </p:cNvPr>
          <p:cNvSpPr/>
          <p:nvPr/>
        </p:nvSpPr>
        <p:spPr>
          <a:xfrm>
            <a:off x="318347" y="3480554"/>
            <a:ext cx="2848494" cy="118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36" name="Imagen 35">
            <a:extLst>
              <a:ext uri="{FF2B5EF4-FFF2-40B4-BE49-F238E27FC236}">
                <a16:creationId xmlns:a16="http://schemas.microsoft.com/office/drawing/2014/main" id="{E5AB5379-61B2-47B3-936E-8870552BA5A4}"/>
              </a:ext>
            </a:extLst>
          </p:cNvPr>
          <p:cNvPicPr>
            <a:picLocks noChangeAspect="1"/>
          </p:cNvPicPr>
          <p:nvPr/>
        </p:nvPicPr>
        <p:blipFill>
          <a:blip r:embed="rId17"/>
          <a:stretch>
            <a:fillRect/>
          </a:stretch>
        </p:blipFill>
        <p:spPr>
          <a:xfrm>
            <a:off x="8661313" y="5540586"/>
            <a:ext cx="433360" cy="313287"/>
          </a:xfrm>
          <a:prstGeom prst="rect">
            <a:avLst/>
          </a:prstGeom>
        </p:spPr>
      </p:pic>
      <p:pic>
        <p:nvPicPr>
          <p:cNvPr id="37" name="Imagen 36">
            <a:extLst>
              <a:ext uri="{FF2B5EF4-FFF2-40B4-BE49-F238E27FC236}">
                <a16:creationId xmlns:a16="http://schemas.microsoft.com/office/drawing/2014/main" id="{74A70A58-BAD4-4A96-AC39-38727A708C5A}"/>
              </a:ext>
            </a:extLst>
          </p:cNvPr>
          <p:cNvPicPr>
            <a:picLocks noChangeAspect="1"/>
          </p:cNvPicPr>
          <p:nvPr/>
        </p:nvPicPr>
        <p:blipFill>
          <a:blip r:embed="rId18"/>
          <a:stretch>
            <a:fillRect/>
          </a:stretch>
        </p:blipFill>
        <p:spPr>
          <a:xfrm>
            <a:off x="8653217" y="5899958"/>
            <a:ext cx="448187" cy="296336"/>
          </a:xfrm>
          <a:prstGeom prst="rect">
            <a:avLst/>
          </a:prstGeom>
        </p:spPr>
      </p:pic>
      <p:sp>
        <p:nvSpPr>
          <p:cNvPr id="38" name="Elipse 37">
            <a:extLst>
              <a:ext uri="{FF2B5EF4-FFF2-40B4-BE49-F238E27FC236}">
                <a16:creationId xmlns:a16="http://schemas.microsoft.com/office/drawing/2014/main" id="{441E615B-7872-4B0F-A9D6-19B5C773AF7D}"/>
              </a:ext>
            </a:extLst>
          </p:cNvPr>
          <p:cNvSpPr/>
          <p:nvPr/>
        </p:nvSpPr>
        <p:spPr>
          <a:xfrm>
            <a:off x="8653216" y="6319967"/>
            <a:ext cx="435017" cy="42263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CuadroTexto 38">
            <a:extLst>
              <a:ext uri="{FF2B5EF4-FFF2-40B4-BE49-F238E27FC236}">
                <a16:creationId xmlns:a16="http://schemas.microsoft.com/office/drawing/2014/main" id="{242E9FEE-8047-4625-887E-27D5F551CCEF}"/>
              </a:ext>
            </a:extLst>
          </p:cNvPr>
          <p:cNvSpPr txBox="1"/>
          <p:nvPr/>
        </p:nvSpPr>
        <p:spPr>
          <a:xfrm>
            <a:off x="8731582" y="6346619"/>
            <a:ext cx="278283" cy="369332"/>
          </a:xfrm>
          <a:prstGeom prst="rect">
            <a:avLst/>
          </a:prstGeom>
          <a:noFill/>
        </p:spPr>
        <p:txBody>
          <a:bodyPr wrap="square" rtlCol="0">
            <a:spAutoFit/>
          </a:bodyPr>
          <a:lstStyle/>
          <a:p>
            <a:pPr algn="ctr"/>
            <a:r>
              <a:rPr lang="es-MX" b="1" dirty="0"/>
              <a:t>4</a:t>
            </a:r>
          </a:p>
        </p:txBody>
      </p:sp>
      <p:graphicFrame>
        <p:nvGraphicFramePr>
          <p:cNvPr id="5" name="Tabla 5">
            <a:extLst>
              <a:ext uri="{FF2B5EF4-FFF2-40B4-BE49-F238E27FC236}">
                <a16:creationId xmlns:a16="http://schemas.microsoft.com/office/drawing/2014/main" id="{85D753B4-20C5-4667-A0A4-6E34059AD0A1}"/>
              </a:ext>
            </a:extLst>
          </p:cNvPr>
          <p:cNvGraphicFramePr>
            <a:graphicFrameLocks noGrp="1" noChangeAspect="1"/>
          </p:cNvGraphicFramePr>
          <p:nvPr>
            <p:extLst>
              <p:ext uri="{D42A27DB-BD31-4B8C-83A1-F6EECF244321}">
                <p14:modId xmlns:p14="http://schemas.microsoft.com/office/powerpoint/2010/main" val="1418432922"/>
              </p:ext>
            </p:extLst>
          </p:nvPr>
        </p:nvGraphicFramePr>
        <p:xfrm>
          <a:off x="3793602" y="1141193"/>
          <a:ext cx="4314873" cy="2225040"/>
        </p:xfrm>
        <a:graphic>
          <a:graphicData uri="http://schemas.openxmlformats.org/drawingml/2006/table">
            <a:tbl>
              <a:tblPr firstRow="1" bandRow="1">
                <a:tableStyleId>{D27102A9-8310-4765-A935-A1911B00CA55}</a:tableStyleId>
              </a:tblPr>
              <a:tblGrid>
                <a:gridCol w="1330133">
                  <a:extLst>
                    <a:ext uri="{9D8B030D-6E8A-4147-A177-3AD203B41FA5}">
                      <a16:colId xmlns:a16="http://schemas.microsoft.com/office/drawing/2014/main" val="3017041585"/>
                    </a:ext>
                  </a:extLst>
                </a:gridCol>
                <a:gridCol w="2984740">
                  <a:extLst>
                    <a:ext uri="{9D8B030D-6E8A-4147-A177-3AD203B41FA5}">
                      <a16:colId xmlns:a16="http://schemas.microsoft.com/office/drawing/2014/main" val="758033494"/>
                    </a:ext>
                  </a:extLst>
                </a:gridCol>
              </a:tblGrid>
              <a:tr h="171256">
                <a:tc>
                  <a:txBody>
                    <a:bodyPr/>
                    <a:lstStyle/>
                    <a:p>
                      <a:pPr algn="ctr"/>
                      <a:r>
                        <a:rPr lang="es-MX" sz="1300" dirty="0"/>
                        <a:t>Tipo de Piel </a:t>
                      </a:r>
                    </a:p>
                  </a:txBody>
                  <a:tcPr/>
                </a:tc>
                <a:tc>
                  <a:txBody>
                    <a:bodyPr/>
                    <a:lstStyle/>
                    <a:p>
                      <a:pPr algn="ctr"/>
                      <a:r>
                        <a:rPr lang="es-MX" sz="1300" dirty="0"/>
                        <a:t>Minutos de exposición solar requeridos para 1 SDD</a:t>
                      </a:r>
                    </a:p>
                  </a:txBody>
                  <a:tcPr/>
                </a:tc>
                <a:extLst>
                  <a:ext uri="{0D108BD9-81ED-4DB2-BD59-A6C34878D82A}">
                    <a16:rowId xmlns:a16="http://schemas.microsoft.com/office/drawing/2014/main" val="1613973435"/>
                  </a:ext>
                </a:extLst>
              </a:tr>
              <a:tr h="249434">
                <a:tc>
                  <a:txBody>
                    <a:bodyPr/>
                    <a:lstStyle/>
                    <a:p>
                      <a:pPr algn="ctr"/>
                      <a:r>
                        <a:rPr lang="es-MX" sz="1300" b="1" dirty="0"/>
                        <a:t>I </a:t>
                      </a:r>
                      <a:r>
                        <a:rPr lang="es-MX" sz="1300" dirty="0"/>
                        <a:t>(Blanca)</a:t>
                      </a:r>
                    </a:p>
                  </a:txBody>
                  <a:tcPr/>
                </a:tc>
                <a:tc>
                  <a:txBody>
                    <a:bodyPr/>
                    <a:lstStyle/>
                    <a:p>
                      <a:pPr algn="ctr"/>
                      <a:r>
                        <a:rPr lang="es-MX" sz="1300" dirty="0"/>
                        <a:t>16</a:t>
                      </a:r>
                    </a:p>
                  </a:txBody>
                  <a:tcPr/>
                </a:tc>
                <a:extLst>
                  <a:ext uri="{0D108BD9-81ED-4DB2-BD59-A6C34878D82A}">
                    <a16:rowId xmlns:a16="http://schemas.microsoft.com/office/drawing/2014/main" val="3083039475"/>
                  </a:ext>
                </a:extLst>
              </a:tr>
              <a:tr h="255185">
                <a:tc>
                  <a:txBody>
                    <a:bodyPr/>
                    <a:lstStyle/>
                    <a:p>
                      <a:pPr algn="ctr"/>
                      <a:r>
                        <a:rPr lang="es-MX" sz="1300" b="1" dirty="0"/>
                        <a:t>II</a:t>
                      </a:r>
                    </a:p>
                  </a:txBody>
                  <a:tcPr/>
                </a:tc>
                <a:tc>
                  <a:txBody>
                    <a:bodyPr/>
                    <a:lstStyle/>
                    <a:p>
                      <a:pPr algn="ctr"/>
                      <a:r>
                        <a:rPr lang="es-MX" sz="1300" dirty="0"/>
                        <a:t>20</a:t>
                      </a:r>
                    </a:p>
                  </a:txBody>
                  <a:tcPr/>
                </a:tc>
                <a:extLst>
                  <a:ext uri="{0D108BD9-81ED-4DB2-BD59-A6C34878D82A}">
                    <a16:rowId xmlns:a16="http://schemas.microsoft.com/office/drawing/2014/main" val="3734033193"/>
                  </a:ext>
                </a:extLst>
              </a:tr>
              <a:tr h="252310">
                <a:tc>
                  <a:txBody>
                    <a:bodyPr/>
                    <a:lstStyle/>
                    <a:p>
                      <a:pPr algn="ctr"/>
                      <a:r>
                        <a:rPr lang="es-MX" sz="1300" b="1" dirty="0"/>
                        <a:t>III</a:t>
                      </a:r>
                    </a:p>
                  </a:txBody>
                  <a:tcPr/>
                </a:tc>
                <a:tc>
                  <a:txBody>
                    <a:bodyPr/>
                    <a:lstStyle/>
                    <a:p>
                      <a:pPr algn="ctr"/>
                      <a:r>
                        <a:rPr lang="es-MX" sz="1300" dirty="0"/>
                        <a:t>25</a:t>
                      </a:r>
                    </a:p>
                  </a:txBody>
                  <a:tcPr/>
                </a:tc>
                <a:extLst>
                  <a:ext uri="{0D108BD9-81ED-4DB2-BD59-A6C34878D82A}">
                    <a16:rowId xmlns:a16="http://schemas.microsoft.com/office/drawing/2014/main" val="2723368520"/>
                  </a:ext>
                </a:extLst>
              </a:tr>
              <a:tr h="249434">
                <a:tc>
                  <a:txBody>
                    <a:bodyPr/>
                    <a:lstStyle/>
                    <a:p>
                      <a:pPr algn="ctr"/>
                      <a:r>
                        <a:rPr lang="es-MX" sz="1300" b="1" dirty="0"/>
                        <a:t>IV</a:t>
                      </a:r>
                    </a:p>
                  </a:txBody>
                  <a:tcPr/>
                </a:tc>
                <a:tc>
                  <a:txBody>
                    <a:bodyPr/>
                    <a:lstStyle/>
                    <a:p>
                      <a:pPr algn="ctr"/>
                      <a:r>
                        <a:rPr lang="es-MX" sz="1300" dirty="0"/>
                        <a:t>37</a:t>
                      </a:r>
                    </a:p>
                  </a:txBody>
                  <a:tcPr/>
                </a:tc>
                <a:extLst>
                  <a:ext uri="{0D108BD9-81ED-4DB2-BD59-A6C34878D82A}">
                    <a16:rowId xmlns:a16="http://schemas.microsoft.com/office/drawing/2014/main" val="2918961979"/>
                  </a:ext>
                </a:extLst>
              </a:tr>
              <a:tr h="237932">
                <a:tc>
                  <a:txBody>
                    <a:bodyPr/>
                    <a:lstStyle/>
                    <a:p>
                      <a:pPr algn="ctr"/>
                      <a:r>
                        <a:rPr lang="es-MX" sz="1300" b="1" dirty="0"/>
                        <a:t>V</a:t>
                      </a:r>
                    </a:p>
                  </a:txBody>
                  <a:tcPr/>
                </a:tc>
                <a:tc>
                  <a:txBody>
                    <a:bodyPr/>
                    <a:lstStyle/>
                    <a:p>
                      <a:pPr algn="ctr"/>
                      <a:r>
                        <a:rPr lang="es-MX" sz="1300" dirty="0"/>
                        <a:t>49</a:t>
                      </a:r>
                    </a:p>
                  </a:txBody>
                  <a:tcPr/>
                </a:tc>
                <a:extLst>
                  <a:ext uri="{0D108BD9-81ED-4DB2-BD59-A6C34878D82A}">
                    <a16:rowId xmlns:a16="http://schemas.microsoft.com/office/drawing/2014/main" val="942774006"/>
                  </a:ext>
                </a:extLst>
              </a:tr>
              <a:tr h="203549">
                <a:tc>
                  <a:txBody>
                    <a:bodyPr/>
                    <a:lstStyle/>
                    <a:p>
                      <a:pPr algn="ctr"/>
                      <a:r>
                        <a:rPr lang="es-MX" sz="1300" b="1" dirty="0"/>
                        <a:t>VI</a:t>
                      </a:r>
                      <a:r>
                        <a:rPr lang="es-MX" sz="1300" dirty="0"/>
                        <a:t> (Negra)</a:t>
                      </a:r>
                    </a:p>
                  </a:txBody>
                  <a:tcPr/>
                </a:tc>
                <a:tc>
                  <a:txBody>
                    <a:bodyPr/>
                    <a:lstStyle/>
                    <a:p>
                      <a:pPr algn="ctr"/>
                      <a:r>
                        <a:rPr lang="es-MX" sz="1300" dirty="0"/>
                        <a:t>83</a:t>
                      </a:r>
                    </a:p>
                  </a:txBody>
                  <a:tcPr/>
                </a:tc>
                <a:extLst>
                  <a:ext uri="{0D108BD9-81ED-4DB2-BD59-A6C34878D82A}">
                    <a16:rowId xmlns:a16="http://schemas.microsoft.com/office/drawing/2014/main" val="1611948373"/>
                  </a:ext>
                </a:extLst>
              </a:tr>
            </a:tbl>
          </a:graphicData>
        </a:graphic>
      </p:graphicFrame>
      <p:pic>
        <p:nvPicPr>
          <p:cNvPr id="7" name="Imagen 6">
            <a:extLst>
              <a:ext uri="{FF2B5EF4-FFF2-40B4-BE49-F238E27FC236}">
                <a16:creationId xmlns:a16="http://schemas.microsoft.com/office/drawing/2014/main" id="{AA91C36F-2DB3-4663-A3E4-9ECF53906BB3}"/>
              </a:ext>
            </a:extLst>
          </p:cNvPr>
          <p:cNvPicPr>
            <a:picLocks noChangeAspect="1"/>
          </p:cNvPicPr>
          <p:nvPr/>
        </p:nvPicPr>
        <p:blipFill>
          <a:blip r:embed="rId19"/>
          <a:stretch>
            <a:fillRect/>
          </a:stretch>
        </p:blipFill>
        <p:spPr>
          <a:xfrm>
            <a:off x="371068" y="1288321"/>
            <a:ext cx="2848495" cy="2190794"/>
          </a:xfrm>
          <a:prstGeom prst="rect">
            <a:avLst/>
          </a:prstGeom>
        </p:spPr>
      </p:pic>
      <p:sp>
        <p:nvSpPr>
          <p:cNvPr id="8" name="CuadroTexto 7">
            <a:extLst>
              <a:ext uri="{FF2B5EF4-FFF2-40B4-BE49-F238E27FC236}">
                <a16:creationId xmlns:a16="http://schemas.microsoft.com/office/drawing/2014/main" id="{04F36D02-B848-4825-89EA-F5B89CF7A4D6}"/>
              </a:ext>
            </a:extLst>
          </p:cNvPr>
          <p:cNvSpPr txBox="1"/>
          <p:nvPr/>
        </p:nvSpPr>
        <p:spPr>
          <a:xfrm>
            <a:off x="3819724" y="3386695"/>
            <a:ext cx="4314873" cy="461665"/>
          </a:xfrm>
          <a:prstGeom prst="rect">
            <a:avLst/>
          </a:prstGeom>
          <a:noFill/>
        </p:spPr>
        <p:txBody>
          <a:bodyPr wrap="square" rtlCol="0">
            <a:spAutoFit/>
          </a:bodyPr>
          <a:lstStyle/>
          <a:p>
            <a:pPr algn="just"/>
            <a:r>
              <a:rPr lang="es-MX" sz="1200" b="1" dirty="0"/>
              <a:t>SDD (</a:t>
            </a:r>
            <a:r>
              <a:rPr lang="es-MX" sz="1200" b="1" i="1" dirty="0"/>
              <a:t>Standard Vit D Dose</a:t>
            </a:r>
            <a:r>
              <a:rPr lang="es-MX" sz="1200" b="1" dirty="0"/>
              <a:t>)= 1000 UI. </a:t>
            </a:r>
            <a:r>
              <a:rPr lang="es-MX" sz="1200" dirty="0"/>
              <a:t>Latitud media, mediodía en primavera; Boston, 21 de marzo, 42.2 "N, ozono = 350 DU.</a:t>
            </a:r>
          </a:p>
        </p:txBody>
      </p:sp>
      <p:pic>
        <p:nvPicPr>
          <p:cNvPr id="9" name="Imagen 8">
            <a:extLst>
              <a:ext uri="{FF2B5EF4-FFF2-40B4-BE49-F238E27FC236}">
                <a16:creationId xmlns:a16="http://schemas.microsoft.com/office/drawing/2014/main" id="{F6CAAD60-CD87-4423-ADB2-1A9D410B7751}"/>
              </a:ext>
            </a:extLst>
          </p:cNvPr>
          <p:cNvPicPr>
            <a:picLocks noChangeAspect="1"/>
          </p:cNvPicPr>
          <p:nvPr/>
        </p:nvPicPr>
        <p:blipFill>
          <a:blip r:embed="rId20"/>
          <a:stretch>
            <a:fillRect/>
          </a:stretch>
        </p:blipFill>
        <p:spPr>
          <a:xfrm>
            <a:off x="318347" y="4155970"/>
            <a:ext cx="3283786" cy="1971060"/>
          </a:xfrm>
          <a:prstGeom prst="rect">
            <a:avLst/>
          </a:prstGeom>
        </p:spPr>
      </p:pic>
      <p:pic>
        <p:nvPicPr>
          <p:cNvPr id="10" name="Imagen 9">
            <a:extLst>
              <a:ext uri="{FF2B5EF4-FFF2-40B4-BE49-F238E27FC236}">
                <a16:creationId xmlns:a16="http://schemas.microsoft.com/office/drawing/2014/main" id="{1F69280E-F716-4F28-9ED3-04C85AFA5B47}"/>
              </a:ext>
            </a:extLst>
          </p:cNvPr>
          <p:cNvPicPr>
            <a:picLocks noChangeAspect="1"/>
          </p:cNvPicPr>
          <p:nvPr/>
        </p:nvPicPr>
        <p:blipFill rotWithShape="1">
          <a:blip r:embed="rId21"/>
          <a:srcRect l="32830" t="26268" r="31604" b="38702"/>
          <a:stretch/>
        </p:blipFill>
        <p:spPr>
          <a:xfrm>
            <a:off x="3956770" y="3983302"/>
            <a:ext cx="4265790" cy="2363317"/>
          </a:xfrm>
          <a:prstGeom prst="rect">
            <a:avLst/>
          </a:prstGeom>
        </p:spPr>
      </p:pic>
      <p:sp>
        <p:nvSpPr>
          <p:cNvPr id="3" name="CuadroTexto 2">
            <a:extLst>
              <a:ext uri="{FF2B5EF4-FFF2-40B4-BE49-F238E27FC236}">
                <a16:creationId xmlns:a16="http://schemas.microsoft.com/office/drawing/2014/main" id="{0BF56C89-12EA-4D34-A7EA-3ECE16399B00}"/>
              </a:ext>
            </a:extLst>
          </p:cNvPr>
          <p:cNvSpPr txBox="1"/>
          <p:nvPr/>
        </p:nvSpPr>
        <p:spPr>
          <a:xfrm>
            <a:off x="921440" y="6340516"/>
            <a:ext cx="7410902" cy="523220"/>
          </a:xfrm>
          <a:prstGeom prst="rect">
            <a:avLst/>
          </a:prstGeom>
          <a:noFill/>
        </p:spPr>
        <p:txBody>
          <a:bodyPr wrap="square" rtlCol="0">
            <a:spAutoFit/>
          </a:bodyPr>
          <a:lstStyle/>
          <a:p>
            <a:pPr algn="r"/>
            <a:r>
              <a:rPr lang="en-US" sz="1400" i="1" dirty="0"/>
              <a:t>Webb A. Calculated Ultraviolet Exposure Levels for a Healthy Vitamin D Status. Photochemistry and Photobiology, 2006,    </a:t>
            </a:r>
            <a:endParaRPr lang="es-MX" sz="1400" i="1" dirty="0"/>
          </a:p>
        </p:txBody>
      </p:sp>
    </p:spTree>
    <p:extLst>
      <p:ext uri="{BB962C8B-B14F-4D97-AF65-F5344CB8AC3E}">
        <p14:creationId xmlns:p14="http://schemas.microsoft.com/office/powerpoint/2010/main" val="3074127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54A9FE-790E-4439-A777-E4925DE35C80}"/>
              </a:ext>
            </a:extLst>
          </p:cNvPr>
          <p:cNvSpPr>
            <a:spLocks noGrp="1"/>
          </p:cNvSpPr>
          <p:nvPr>
            <p:ph type="title"/>
          </p:nvPr>
        </p:nvSpPr>
        <p:spPr>
          <a:xfrm>
            <a:off x="318347" y="327102"/>
            <a:ext cx="7886700" cy="601032"/>
          </a:xfrm>
        </p:spPr>
        <p:txBody>
          <a:bodyPr>
            <a:normAutofit fontScale="90000"/>
          </a:bodyPr>
          <a:lstStyle/>
          <a:p>
            <a:pPr algn="ctr"/>
            <a:r>
              <a:rPr lang="es-MX" sz="2800" spc="300" dirty="0"/>
              <a:t>Vitamina D: Radiación UVB e incidencia de Diabetes tipo 1 (1990-1994).</a:t>
            </a:r>
          </a:p>
        </p:txBody>
      </p:sp>
      <p:pic>
        <p:nvPicPr>
          <p:cNvPr id="12" name="Imagen 11">
            <a:extLst>
              <a:ext uri="{FF2B5EF4-FFF2-40B4-BE49-F238E27FC236}">
                <a16:creationId xmlns:a16="http://schemas.microsoft.com/office/drawing/2014/main" id="{ECBC81A5-5F7E-4608-8C25-E1F16DAB8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515" y="62213"/>
            <a:ext cx="422720" cy="337376"/>
          </a:xfrm>
          <a:prstGeom prst="rect">
            <a:avLst/>
          </a:prstGeom>
        </p:spPr>
      </p:pic>
      <p:pic>
        <p:nvPicPr>
          <p:cNvPr id="13" name="Imagen 12">
            <a:extLst>
              <a:ext uri="{FF2B5EF4-FFF2-40B4-BE49-F238E27FC236}">
                <a16:creationId xmlns:a16="http://schemas.microsoft.com/office/drawing/2014/main" id="{1EE3211D-DAD2-40B9-80FE-111502AC6317}"/>
              </a:ext>
            </a:extLst>
          </p:cNvPr>
          <p:cNvPicPr>
            <a:picLocks noChangeAspect="1"/>
          </p:cNvPicPr>
          <p:nvPr/>
        </p:nvPicPr>
        <p:blipFill>
          <a:blip r:embed="rId3"/>
          <a:stretch>
            <a:fillRect/>
          </a:stretch>
        </p:blipFill>
        <p:spPr>
          <a:xfrm>
            <a:off x="8682515" y="1030801"/>
            <a:ext cx="422720" cy="306763"/>
          </a:xfrm>
          <a:prstGeom prst="rect">
            <a:avLst/>
          </a:prstGeom>
        </p:spPr>
      </p:pic>
      <p:pic>
        <p:nvPicPr>
          <p:cNvPr id="14" name="Imagen 13">
            <a:extLst>
              <a:ext uri="{FF2B5EF4-FFF2-40B4-BE49-F238E27FC236}">
                <a16:creationId xmlns:a16="http://schemas.microsoft.com/office/drawing/2014/main" id="{884ECD47-AB36-4376-9F00-5F48689471A2}"/>
              </a:ext>
            </a:extLst>
          </p:cNvPr>
          <p:cNvPicPr>
            <a:picLocks noChangeAspect="1"/>
          </p:cNvPicPr>
          <p:nvPr/>
        </p:nvPicPr>
        <p:blipFill>
          <a:blip r:embed="rId4"/>
          <a:stretch>
            <a:fillRect/>
          </a:stretch>
        </p:blipFill>
        <p:spPr>
          <a:xfrm>
            <a:off x="8682515" y="438263"/>
            <a:ext cx="422720" cy="551885"/>
          </a:xfrm>
          <a:prstGeom prst="rect">
            <a:avLst/>
          </a:prstGeom>
        </p:spPr>
      </p:pic>
      <p:pic>
        <p:nvPicPr>
          <p:cNvPr id="15" name="Imagen 14">
            <a:extLst>
              <a:ext uri="{FF2B5EF4-FFF2-40B4-BE49-F238E27FC236}">
                <a16:creationId xmlns:a16="http://schemas.microsoft.com/office/drawing/2014/main" id="{F64E0EA9-2C6C-4705-B4BF-0EA79CF89D8C}"/>
              </a:ext>
            </a:extLst>
          </p:cNvPr>
          <p:cNvPicPr>
            <a:picLocks noChangeAspect="1"/>
          </p:cNvPicPr>
          <p:nvPr/>
        </p:nvPicPr>
        <p:blipFill>
          <a:blip r:embed="rId5"/>
          <a:stretch>
            <a:fillRect/>
          </a:stretch>
        </p:blipFill>
        <p:spPr>
          <a:xfrm>
            <a:off x="8681500" y="1382825"/>
            <a:ext cx="424749" cy="302157"/>
          </a:xfrm>
          <a:prstGeom prst="rect">
            <a:avLst/>
          </a:prstGeom>
        </p:spPr>
      </p:pic>
      <p:pic>
        <p:nvPicPr>
          <p:cNvPr id="16" name="Imagen 15">
            <a:extLst>
              <a:ext uri="{FF2B5EF4-FFF2-40B4-BE49-F238E27FC236}">
                <a16:creationId xmlns:a16="http://schemas.microsoft.com/office/drawing/2014/main" id="{BB068804-ECAD-4C6B-B493-983F91AAE8A5}"/>
              </a:ext>
            </a:extLst>
          </p:cNvPr>
          <p:cNvPicPr>
            <a:picLocks noChangeAspect="1"/>
          </p:cNvPicPr>
          <p:nvPr/>
        </p:nvPicPr>
        <p:blipFill>
          <a:blip r:embed="rId6"/>
          <a:stretch>
            <a:fillRect/>
          </a:stretch>
        </p:blipFill>
        <p:spPr>
          <a:xfrm>
            <a:off x="8685107" y="1722523"/>
            <a:ext cx="424748" cy="329510"/>
          </a:xfrm>
          <a:prstGeom prst="rect">
            <a:avLst/>
          </a:prstGeom>
        </p:spPr>
      </p:pic>
      <p:pic>
        <p:nvPicPr>
          <p:cNvPr id="17" name="Imagen 16">
            <a:extLst>
              <a:ext uri="{FF2B5EF4-FFF2-40B4-BE49-F238E27FC236}">
                <a16:creationId xmlns:a16="http://schemas.microsoft.com/office/drawing/2014/main" id="{AF7A1184-F697-4714-8615-7BD123A50B5F}"/>
              </a:ext>
            </a:extLst>
          </p:cNvPr>
          <p:cNvPicPr>
            <a:picLocks noChangeAspect="1"/>
          </p:cNvPicPr>
          <p:nvPr/>
        </p:nvPicPr>
        <p:blipFill rotWithShape="1">
          <a:blip r:embed="rId7"/>
          <a:srcRect l="8652" t="3087" r="6766" b="5614"/>
          <a:stretch/>
        </p:blipFill>
        <p:spPr>
          <a:xfrm>
            <a:off x="8681499" y="2096022"/>
            <a:ext cx="427275" cy="315383"/>
          </a:xfrm>
          <a:prstGeom prst="rect">
            <a:avLst/>
          </a:prstGeom>
        </p:spPr>
      </p:pic>
      <p:pic>
        <p:nvPicPr>
          <p:cNvPr id="18" name="Imagen 17">
            <a:extLst>
              <a:ext uri="{FF2B5EF4-FFF2-40B4-BE49-F238E27FC236}">
                <a16:creationId xmlns:a16="http://schemas.microsoft.com/office/drawing/2014/main" id="{72D09412-92A7-4D76-AF2C-8D2B14AFE355}"/>
              </a:ext>
            </a:extLst>
          </p:cNvPr>
          <p:cNvPicPr>
            <a:picLocks noChangeAspect="1"/>
          </p:cNvPicPr>
          <p:nvPr/>
        </p:nvPicPr>
        <p:blipFill>
          <a:blip r:embed="rId8"/>
          <a:stretch>
            <a:fillRect/>
          </a:stretch>
        </p:blipFill>
        <p:spPr>
          <a:xfrm>
            <a:off x="8675784" y="2457372"/>
            <a:ext cx="426840" cy="309986"/>
          </a:xfrm>
          <a:prstGeom prst="rect">
            <a:avLst/>
          </a:prstGeom>
        </p:spPr>
      </p:pic>
      <p:pic>
        <p:nvPicPr>
          <p:cNvPr id="19" name="Imagen 18">
            <a:extLst>
              <a:ext uri="{FF2B5EF4-FFF2-40B4-BE49-F238E27FC236}">
                <a16:creationId xmlns:a16="http://schemas.microsoft.com/office/drawing/2014/main" id="{7F8F87B7-2711-4BA0-9DFC-3734C072909C}"/>
              </a:ext>
            </a:extLst>
          </p:cNvPr>
          <p:cNvPicPr>
            <a:picLocks noChangeAspect="1"/>
          </p:cNvPicPr>
          <p:nvPr/>
        </p:nvPicPr>
        <p:blipFill>
          <a:blip r:embed="rId9"/>
          <a:stretch>
            <a:fillRect/>
          </a:stretch>
        </p:blipFill>
        <p:spPr>
          <a:xfrm>
            <a:off x="8677153" y="3450268"/>
            <a:ext cx="433441" cy="266929"/>
          </a:xfrm>
          <a:prstGeom prst="rect">
            <a:avLst/>
          </a:prstGeom>
        </p:spPr>
      </p:pic>
      <p:pic>
        <p:nvPicPr>
          <p:cNvPr id="20" name="Imagen 19">
            <a:extLst>
              <a:ext uri="{FF2B5EF4-FFF2-40B4-BE49-F238E27FC236}">
                <a16:creationId xmlns:a16="http://schemas.microsoft.com/office/drawing/2014/main" id="{2D943ED3-8A32-477B-AAF3-1303EE0C40F5}"/>
              </a:ext>
            </a:extLst>
          </p:cNvPr>
          <p:cNvPicPr>
            <a:picLocks noChangeAspect="1"/>
          </p:cNvPicPr>
          <p:nvPr/>
        </p:nvPicPr>
        <p:blipFill>
          <a:blip r:embed="rId10"/>
          <a:stretch>
            <a:fillRect/>
          </a:stretch>
        </p:blipFill>
        <p:spPr>
          <a:xfrm>
            <a:off x="8670697" y="3101362"/>
            <a:ext cx="433361" cy="306762"/>
          </a:xfrm>
          <a:prstGeom prst="rect">
            <a:avLst/>
          </a:prstGeom>
        </p:spPr>
      </p:pic>
      <p:pic>
        <p:nvPicPr>
          <p:cNvPr id="21" name="Imagen 20">
            <a:extLst>
              <a:ext uri="{FF2B5EF4-FFF2-40B4-BE49-F238E27FC236}">
                <a16:creationId xmlns:a16="http://schemas.microsoft.com/office/drawing/2014/main" id="{190AA751-2BAB-4BAA-BFA9-7A6624E35A5B}"/>
              </a:ext>
            </a:extLst>
          </p:cNvPr>
          <p:cNvPicPr>
            <a:picLocks noChangeAspect="1"/>
          </p:cNvPicPr>
          <p:nvPr/>
        </p:nvPicPr>
        <p:blipFill>
          <a:blip r:embed="rId11"/>
          <a:stretch>
            <a:fillRect/>
          </a:stretch>
        </p:blipFill>
        <p:spPr>
          <a:xfrm>
            <a:off x="8675784" y="4454141"/>
            <a:ext cx="418888" cy="329480"/>
          </a:xfrm>
          <a:prstGeom prst="rect">
            <a:avLst/>
          </a:prstGeom>
        </p:spPr>
      </p:pic>
      <p:pic>
        <p:nvPicPr>
          <p:cNvPr id="22" name="Imagen 21">
            <a:extLst>
              <a:ext uri="{FF2B5EF4-FFF2-40B4-BE49-F238E27FC236}">
                <a16:creationId xmlns:a16="http://schemas.microsoft.com/office/drawing/2014/main" id="{0B042528-F7EF-495A-AACD-2699EC6D3B85}"/>
              </a:ext>
            </a:extLst>
          </p:cNvPr>
          <p:cNvPicPr>
            <a:picLocks noChangeAspect="1"/>
          </p:cNvPicPr>
          <p:nvPr/>
        </p:nvPicPr>
        <p:blipFill>
          <a:blip r:embed="rId12"/>
          <a:stretch>
            <a:fillRect/>
          </a:stretch>
        </p:blipFill>
        <p:spPr>
          <a:xfrm>
            <a:off x="8678873" y="3765330"/>
            <a:ext cx="422531" cy="296335"/>
          </a:xfrm>
          <a:prstGeom prst="rect">
            <a:avLst/>
          </a:prstGeom>
        </p:spPr>
      </p:pic>
      <p:pic>
        <p:nvPicPr>
          <p:cNvPr id="23" name="Imagen 22">
            <a:extLst>
              <a:ext uri="{FF2B5EF4-FFF2-40B4-BE49-F238E27FC236}">
                <a16:creationId xmlns:a16="http://schemas.microsoft.com/office/drawing/2014/main" id="{E2F6F91B-30F6-4201-BB15-8ED00AFDD1F9}"/>
              </a:ext>
            </a:extLst>
          </p:cNvPr>
          <p:cNvPicPr>
            <a:picLocks noChangeAspect="1"/>
          </p:cNvPicPr>
          <p:nvPr/>
        </p:nvPicPr>
        <p:blipFill>
          <a:blip r:embed="rId13"/>
          <a:stretch>
            <a:fillRect/>
          </a:stretch>
        </p:blipFill>
        <p:spPr>
          <a:xfrm>
            <a:off x="8677215" y="4103560"/>
            <a:ext cx="418889" cy="309100"/>
          </a:xfrm>
          <a:prstGeom prst="rect">
            <a:avLst/>
          </a:prstGeom>
        </p:spPr>
      </p:pic>
      <p:pic>
        <p:nvPicPr>
          <p:cNvPr id="24" name="Imagen 23">
            <a:extLst>
              <a:ext uri="{FF2B5EF4-FFF2-40B4-BE49-F238E27FC236}">
                <a16:creationId xmlns:a16="http://schemas.microsoft.com/office/drawing/2014/main" id="{860DEECF-4F92-4BF2-BB00-AEAB96BA530B}"/>
              </a:ext>
            </a:extLst>
          </p:cNvPr>
          <p:cNvPicPr>
            <a:picLocks noChangeAspect="1"/>
          </p:cNvPicPr>
          <p:nvPr/>
        </p:nvPicPr>
        <p:blipFill>
          <a:blip r:embed="rId14"/>
          <a:stretch>
            <a:fillRect/>
          </a:stretch>
        </p:blipFill>
        <p:spPr>
          <a:xfrm>
            <a:off x="8668271" y="4826117"/>
            <a:ext cx="422388" cy="315383"/>
          </a:xfrm>
          <a:prstGeom prst="rect">
            <a:avLst/>
          </a:prstGeom>
        </p:spPr>
      </p:pic>
      <p:pic>
        <p:nvPicPr>
          <p:cNvPr id="25" name="Imagen 24">
            <a:extLst>
              <a:ext uri="{FF2B5EF4-FFF2-40B4-BE49-F238E27FC236}">
                <a16:creationId xmlns:a16="http://schemas.microsoft.com/office/drawing/2014/main" id="{56E710CD-615A-4B9A-9E9B-575FFA10F978}"/>
              </a:ext>
            </a:extLst>
          </p:cNvPr>
          <p:cNvPicPr>
            <a:picLocks noChangeAspect="1"/>
          </p:cNvPicPr>
          <p:nvPr/>
        </p:nvPicPr>
        <p:blipFill>
          <a:blip r:embed="rId15"/>
          <a:stretch>
            <a:fillRect/>
          </a:stretch>
        </p:blipFill>
        <p:spPr>
          <a:xfrm>
            <a:off x="8668271" y="5183996"/>
            <a:ext cx="419962" cy="299810"/>
          </a:xfrm>
          <a:prstGeom prst="rect">
            <a:avLst/>
          </a:prstGeom>
        </p:spPr>
      </p:pic>
      <p:pic>
        <p:nvPicPr>
          <p:cNvPr id="26" name="Imagen 25">
            <a:extLst>
              <a:ext uri="{FF2B5EF4-FFF2-40B4-BE49-F238E27FC236}">
                <a16:creationId xmlns:a16="http://schemas.microsoft.com/office/drawing/2014/main" id="{21525862-5A8F-42EE-A0FB-C180B44B4166}"/>
              </a:ext>
            </a:extLst>
          </p:cNvPr>
          <p:cNvPicPr>
            <a:picLocks noChangeAspect="1"/>
          </p:cNvPicPr>
          <p:nvPr/>
        </p:nvPicPr>
        <p:blipFill>
          <a:blip r:embed="rId16"/>
          <a:stretch>
            <a:fillRect/>
          </a:stretch>
        </p:blipFill>
        <p:spPr>
          <a:xfrm>
            <a:off x="8670697" y="2813325"/>
            <a:ext cx="431927" cy="247232"/>
          </a:xfrm>
          <a:prstGeom prst="rect">
            <a:avLst/>
          </a:prstGeom>
        </p:spPr>
      </p:pic>
      <p:sp>
        <p:nvSpPr>
          <p:cNvPr id="27" name="Rectángulo 26">
            <a:extLst>
              <a:ext uri="{FF2B5EF4-FFF2-40B4-BE49-F238E27FC236}">
                <a16:creationId xmlns:a16="http://schemas.microsoft.com/office/drawing/2014/main" id="{7E0AD4BD-6396-49A6-89FD-F1E8EA985AD3}"/>
              </a:ext>
            </a:extLst>
          </p:cNvPr>
          <p:cNvSpPr/>
          <p:nvPr/>
        </p:nvSpPr>
        <p:spPr>
          <a:xfrm>
            <a:off x="318347" y="3480554"/>
            <a:ext cx="2848494" cy="118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36" name="Imagen 35">
            <a:extLst>
              <a:ext uri="{FF2B5EF4-FFF2-40B4-BE49-F238E27FC236}">
                <a16:creationId xmlns:a16="http://schemas.microsoft.com/office/drawing/2014/main" id="{E5AB5379-61B2-47B3-936E-8870552BA5A4}"/>
              </a:ext>
            </a:extLst>
          </p:cNvPr>
          <p:cNvPicPr>
            <a:picLocks noChangeAspect="1"/>
          </p:cNvPicPr>
          <p:nvPr/>
        </p:nvPicPr>
        <p:blipFill>
          <a:blip r:embed="rId17"/>
          <a:stretch>
            <a:fillRect/>
          </a:stretch>
        </p:blipFill>
        <p:spPr>
          <a:xfrm>
            <a:off x="8661313" y="5540586"/>
            <a:ext cx="433360" cy="313287"/>
          </a:xfrm>
          <a:prstGeom prst="rect">
            <a:avLst/>
          </a:prstGeom>
        </p:spPr>
      </p:pic>
      <p:pic>
        <p:nvPicPr>
          <p:cNvPr id="37" name="Imagen 36">
            <a:extLst>
              <a:ext uri="{FF2B5EF4-FFF2-40B4-BE49-F238E27FC236}">
                <a16:creationId xmlns:a16="http://schemas.microsoft.com/office/drawing/2014/main" id="{74A70A58-BAD4-4A96-AC39-38727A708C5A}"/>
              </a:ext>
            </a:extLst>
          </p:cNvPr>
          <p:cNvPicPr>
            <a:picLocks noChangeAspect="1"/>
          </p:cNvPicPr>
          <p:nvPr/>
        </p:nvPicPr>
        <p:blipFill>
          <a:blip r:embed="rId18"/>
          <a:stretch>
            <a:fillRect/>
          </a:stretch>
        </p:blipFill>
        <p:spPr>
          <a:xfrm>
            <a:off x="8653217" y="5899958"/>
            <a:ext cx="448187" cy="296336"/>
          </a:xfrm>
          <a:prstGeom prst="rect">
            <a:avLst/>
          </a:prstGeom>
        </p:spPr>
      </p:pic>
      <p:sp>
        <p:nvSpPr>
          <p:cNvPr id="38" name="Elipse 37">
            <a:extLst>
              <a:ext uri="{FF2B5EF4-FFF2-40B4-BE49-F238E27FC236}">
                <a16:creationId xmlns:a16="http://schemas.microsoft.com/office/drawing/2014/main" id="{441E615B-7872-4B0F-A9D6-19B5C773AF7D}"/>
              </a:ext>
            </a:extLst>
          </p:cNvPr>
          <p:cNvSpPr/>
          <p:nvPr/>
        </p:nvSpPr>
        <p:spPr>
          <a:xfrm>
            <a:off x="8653216" y="6319967"/>
            <a:ext cx="435017" cy="42263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CuadroTexto 38">
            <a:extLst>
              <a:ext uri="{FF2B5EF4-FFF2-40B4-BE49-F238E27FC236}">
                <a16:creationId xmlns:a16="http://schemas.microsoft.com/office/drawing/2014/main" id="{242E9FEE-8047-4625-887E-27D5F551CCEF}"/>
              </a:ext>
            </a:extLst>
          </p:cNvPr>
          <p:cNvSpPr txBox="1"/>
          <p:nvPr/>
        </p:nvSpPr>
        <p:spPr>
          <a:xfrm>
            <a:off x="8731582" y="6346619"/>
            <a:ext cx="278283" cy="369332"/>
          </a:xfrm>
          <a:prstGeom prst="rect">
            <a:avLst/>
          </a:prstGeom>
          <a:noFill/>
        </p:spPr>
        <p:txBody>
          <a:bodyPr wrap="square" rtlCol="0">
            <a:spAutoFit/>
          </a:bodyPr>
          <a:lstStyle/>
          <a:p>
            <a:pPr algn="ctr"/>
            <a:r>
              <a:rPr lang="es-MX" b="1" dirty="0"/>
              <a:t>5</a:t>
            </a:r>
          </a:p>
        </p:txBody>
      </p:sp>
      <p:pic>
        <p:nvPicPr>
          <p:cNvPr id="3" name="Imagen 2">
            <a:extLst>
              <a:ext uri="{FF2B5EF4-FFF2-40B4-BE49-F238E27FC236}">
                <a16:creationId xmlns:a16="http://schemas.microsoft.com/office/drawing/2014/main" id="{50B01C15-489E-4E3B-ACAB-63B2934423A3}"/>
              </a:ext>
            </a:extLst>
          </p:cNvPr>
          <p:cNvPicPr>
            <a:picLocks noChangeAspect="1"/>
          </p:cNvPicPr>
          <p:nvPr/>
        </p:nvPicPr>
        <p:blipFill rotWithShape="1">
          <a:blip r:embed="rId19"/>
          <a:srcRect l="23680" t="19021" r="22613" b="11390"/>
          <a:stretch/>
        </p:blipFill>
        <p:spPr>
          <a:xfrm>
            <a:off x="1110783" y="1337564"/>
            <a:ext cx="6301828" cy="4592898"/>
          </a:xfrm>
          <a:prstGeom prst="rect">
            <a:avLst/>
          </a:prstGeom>
        </p:spPr>
      </p:pic>
      <p:sp>
        <p:nvSpPr>
          <p:cNvPr id="4" name="CuadroTexto 3">
            <a:extLst>
              <a:ext uri="{FF2B5EF4-FFF2-40B4-BE49-F238E27FC236}">
                <a16:creationId xmlns:a16="http://schemas.microsoft.com/office/drawing/2014/main" id="{674D3946-4666-4B72-AB66-E5A162CD951B}"/>
              </a:ext>
            </a:extLst>
          </p:cNvPr>
          <p:cNvSpPr txBox="1"/>
          <p:nvPr/>
        </p:nvSpPr>
        <p:spPr>
          <a:xfrm>
            <a:off x="664747" y="6103324"/>
            <a:ext cx="7632276" cy="738664"/>
          </a:xfrm>
          <a:prstGeom prst="rect">
            <a:avLst/>
          </a:prstGeom>
          <a:noFill/>
        </p:spPr>
        <p:txBody>
          <a:bodyPr wrap="square" rtlCol="0">
            <a:spAutoFit/>
          </a:bodyPr>
          <a:lstStyle/>
          <a:p>
            <a:pPr algn="r"/>
            <a:r>
              <a:rPr lang="es-MX" sz="1400" i="1" dirty="0"/>
              <a:t>Mohr S. </a:t>
            </a:r>
            <a:r>
              <a:rPr lang="en-US" sz="1400" i="1" dirty="0"/>
              <a:t>The association between ultraviolet B irradiance, vitamin D status and incidence rates of type 1 diabetes in 51 regions worldwide. Diabetologia 2008; 51: 1391-1398.</a:t>
            </a:r>
          </a:p>
          <a:p>
            <a:pPr algn="r"/>
            <a:r>
              <a:rPr lang="es-MX" sz="1400" i="1" dirty="0"/>
              <a:t> </a:t>
            </a:r>
          </a:p>
        </p:txBody>
      </p:sp>
    </p:spTree>
    <p:extLst>
      <p:ext uri="{BB962C8B-B14F-4D97-AF65-F5344CB8AC3E}">
        <p14:creationId xmlns:p14="http://schemas.microsoft.com/office/powerpoint/2010/main" val="3113893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54A9FE-790E-4439-A777-E4925DE35C80}"/>
              </a:ext>
            </a:extLst>
          </p:cNvPr>
          <p:cNvSpPr>
            <a:spLocks noGrp="1"/>
          </p:cNvSpPr>
          <p:nvPr>
            <p:ph type="title"/>
          </p:nvPr>
        </p:nvSpPr>
        <p:spPr>
          <a:xfrm>
            <a:off x="318347" y="230901"/>
            <a:ext cx="7886700" cy="601032"/>
          </a:xfrm>
        </p:spPr>
        <p:txBody>
          <a:bodyPr>
            <a:normAutofit/>
          </a:bodyPr>
          <a:lstStyle/>
          <a:p>
            <a:pPr algn="ctr"/>
            <a:r>
              <a:rPr lang="es-MX" sz="2800" spc="300" dirty="0"/>
              <a:t>Vitamina D: Metabolismo.</a:t>
            </a:r>
          </a:p>
        </p:txBody>
      </p:sp>
      <p:pic>
        <p:nvPicPr>
          <p:cNvPr id="12" name="Imagen 11">
            <a:extLst>
              <a:ext uri="{FF2B5EF4-FFF2-40B4-BE49-F238E27FC236}">
                <a16:creationId xmlns:a16="http://schemas.microsoft.com/office/drawing/2014/main" id="{ECBC81A5-5F7E-4608-8C25-E1F16DAB8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515" y="62213"/>
            <a:ext cx="422720" cy="337376"/>
          </a:xfrm>
          <a:prstGeom prst="rect">
            <a:avLst/>
          </a:prstGeom>
        </p:spPr>
      </p:pic>
      <p:pic>
        <p:nvPicPr>
          <p:cNvPr id="13" name="Imagen 12">
            <a:extLst>
              <a:ext uri="{FF2B5EF4-FFF2-40B4-BE49-F238E27FC236}">
                <a16:creationId xmlns:a16="http://schemas.microsoft.com/office/drawing/2014/main" id="{1EE3211D-DAD2-40B9-80FE-111502AC6317}"/>
              </a:ext>
            </a:extLst>
          </p:cNvPr>
          <p:cNvPicPr>
            <a:picLocks noChangeAspect="1"/>
          </p:cNvPicPr>
          <p:nvPr/>
        </p:nvPicPr>
        <p:blipFill>
          <a:blip r:embed="rId3"/>
          <a:stretch>
            <a:fillRect/>
          </a:stretch>
        </p:blipFill>
        <p:spPr>
          <a:xfrm>
            <a:off x="8682515" y="1030801"/>
            <a:ext cx="422720" cy="306763"/>
          </a:xfrm>
          <a:prstGeom prst="rect">
            <a:avLst/>
          </a:prstGeom>
        </p:spPr>
      </p:pic>
      <p:pic>
        <p:nvPicPr>
          <p:cNvPr id="14" name="Imagen 13">
            <a:extLst>
              <a:ext uri="{FF2B5EF4-FFF2-40B4-BE49-F238E27FC236}">
                <a16:creationId xmlns:a16="http://schemas.microsoft.com/office/drawing/2014/main" id="{884ECD47-AB36-4376-9F00-5F48689471A2}"/>
              </a:ext>
            </a:extLst>
          </p:cNvPr>
          <p:cNvPicPr>
            <a:picLocks noChangeAspect="1"/>
          </p:cNvPicPr>
          <p:nvPr/>
        </p:nvPicPr>
        <p:blipFill>
          <a:blip r:embed="rId4"/>
          <a:stretch>
            <a:fillRect/>
          </a:stretch>
        </p:blipFill>
        <p:spPr>
          <a:xfrm>
            <a:off x="8682515" y="438263"/>
            <a:ext cx="422720" cy="551885"/>
          </a:xfrm>
          <a:prstGeom prst="rect">
            <a:avLst/>
          </a:prstGeom>
        </p:spPr>
      </p:pic>
      <p:pic>
        <p:nvPicPr>
          <p:cNvPr id="15" name="Imagen 14">
            <a:extLst>
              <a:ext uri="{FF2B5EF4-FFF2-40B4-BE49-F238E27FC236}">
                <a16:creationId xmlns:a16="http://schemas.microsoft.com/office/drawing/2014/main" id="{F64E0EA9-2C6C-4705-B4BF-0EA79CF89D8C}"/>
              </a:ext>
            </a:extLst>
          </p:cNvPr>
          <p:cNvPicPr>
            <a:picLocks noChangeAspect="1"/>
          </p:cNvPicPr>
          <p:nvPr/>
        </p:nvPicPr>
        <p:blipFill>
          <a:blip r:embed="rId5"/>
          <a:stretch>
            <a:fillRect/>
          </a:stretch>
        </p:blipFill>
        <p:spPr>
          <a:xfrm>
            <a:off x="8681500" y="1382825"/>
            <a:ext cx="424749" cy="302157"/>
          </a:xfrm>
          <a:prstGeom prst="rect">
            <a:avLst/>
          </a:prstGeom>
        </p:spPr>
      </p:pic>
      <p:pic>
        <p:nvPicPr>
          <p:cNvPr id="16" name="Imagen 15">
            <a:extLst>
              <a:ext uri="{FF2B5EF4-FFF2-40B4-BE49-F238E27FC236}">
                <a16:creationId xmlns:a16="http://schemas.microsoft.com/office/drawing/2014/main" id="{BB068804-ECAD-4C6B-B493-983F91AAE8A5}"/>
              </a:ext>
            </a:extLst>
          </p:cNvPr>
          <p:cNvPicPr>
            <a:picLocks noChangeAspect="1"/>
          </p:cNvPicPr>
          <p:nvPr/>
        </p:nvPicPr>
        <p:blipFill>
          <a:blip r:embed="rId6"/>
          <a:stretch>
            <a:fillRect/>
          </a:stretch>
        </p:blipFill>
        <p:spPr>
          <a:xfrm>
            <a:off x="8685107" y="1722523"/>
            <a:ext cx="424748" cy="329510"/>
          </a:xfrm>
          <a:prstGeom prst="rect">
            <a:avLst/>
          </a:prstGeom>
        </p:spPr>
      </p:pic>
      <p:pic>
        <p:nvPicPr>
          <p:cNvPr id="17" name="Imagen 16">
            <a:extLst>
              <a:ext uri="{FF2B5EF4-FFF2-40B4-BE49-F238E27FC236}">
                <a16:creationId xmlns:a16="http://schemas.microsoft.com/office/drawing/2014/main" id="{AF7A1184-F697-4714-8615-7BD123A50B5F}"/>
              </a:ext>
            </a:extLst>
          </p:cNvPr>
          <p:cNvPicPr>
            <a:picLocks noChangeAspect="1"/>
          </p:cNvPicPr>
          <p:nvPr/>
        </p:nvPicPr>
        <p:blipFill rotWithShape="1">
          <a:blip r:embed="rId7"/>
          <a:srcRect l="8652" t="3087" r="6766" b="5614"/>
          <a:stretch/>
        </p:blipFill>
        <p:spPr>
          <a:xfrm>
            <a:off x="8681499" y="2096022"/>
            <a:ext cx="427275" cy="315383"/>
          </a:xfrm>
          <a:prstGeom prst="rect">
            <a:avLst/>
          </a:prstGeom>
        </p:spPr>
      </p:pic>
      <p:pic>
        <p:nvPicPr>
          <p:cNvPr id="18" name="Imagen 17">
            <a:extLst>
              <a:ext uri="{FF2B5EF4-FFF2-40B4-BE49-F238E27FC236}">
                <a16:creationId xmlns:a16="http://schemas.microsoft.com/office/drawing/2014/main" id="{72D09412-92A7-4D76-AF2C-8D2B14AFE355}"/>
              </a:ext>
            </a:extLst>
          </p:cNvPr>
          <p:cNvPicPr>
            <a:picLocks noChangeAspect="1"/>
          </p:cNvPicPr>
          <p:nvPr/>
        </p:nvPicPr>
        <p:blipFill>
          <a:blip r:embed="rId8"/>
          <a:stretch>
            <a:fillRect/>
          </a:stretch>
        </p:blipFill>
        <p:spPr>
          <a:xfrm>
            <a:off x="8675784" y="2457372"/>
            <a:ext cx="426840" cy="309986"/>
          </a:xfrm>
          <a:prstGeom prst="rect">
            <a:avLst/>
          </a:prstGeom>
        </p:spPr>
      </p:pic>
      <p:pic>
        <p:nvPicPr>
          <p:cNvPr id="19" name="Imagen 18">
            <a:extLst>
              <a:ext uri="{FF2B5EF4-FFF2-40B4-BE49-F238E27FC236}">
                <a16:creationId xmlns:a16="http://schemas.microsoft.com/office/drawing/2014/main" id="{7F8F87B7-2711-4BA0-9DFC-3734C072909C}"/>
              </a:ext>
            </a:extLst>
          </p:cNvPr>
          <p:cNvPicPr>
            <a:picLocks noChangeAspect="1"/>
          </p:cNvPicPr>
          <p:nvPr/>
        </p:nvPicPr>
        <p:blipFill>
          <a:blip r:embed="rId9"/>
          <a:stretch>
            <a:fillRect/>
          </a:stretch>
        </p:blipFill>
        <p:spPr>
          <a:xfrm>
            <a:off x="8677153" y="3450268"/>
            <a:ext cx="433441" cy="266929"/>
          </a:xfrm>
          <a:prstGeom prst="rect">
            <a:avLst/>
          </a:prstGeom>
        </p:spPr>
      </p:pic>
      <p:pic>
        <p:nvPicPr>
          <p:cNvPr id="20" name="Imagen 19">
            <a:extLst>
              <a:ext uri="{FF2B5EF4-FFF2-40B4-BE49-F238E27FC236}">
                <a16:creationId xmlns:a16="http://schemas.microsoft.com/office/drawing/2014/main" id="{2D943ED3-8A32-477B-AAF3-1303EE0C40F5}"/>
              </a:ext>
            </a:extLst>
          </p:cNvPr>
          <p:cNvPicPr>
            <a:picLocks noChangeAspect="1"/>
          </p:cNvPicPr>
          <p:nvPr/>
        </p:nvPicPr>
        <p:blipFill>
          <a:blip r:embed="rId10"/>
          <a:stretch>
            <a:fillRect/>
          </a:stretch>
        </p:blipFill>
        <p:spPr>
          <a:xfrm>
            <a:off x="8670697" y="3101362"/>
            <a:ext cx="433361" cy="306762"/>
          </a:xfrm>
          <a:prstGeom prst="rect">
            <a:avLst/>
          </a:prstGeom>
        </p:spPr>
      </p:pic>
      <p:pic>
        <p:nvPicPr>
          <p:cNvPr id="21" name="Imagen 20">
            <a:extLst>
              <a:ext uri="{FF2B5EF4-FFF2-40B4-BE49-F238E27FC236}">
                <a16:creationId xmlns:a16="http://schemas.microsoft.com/office/drawing/2014/main" id="{190AA751-2BAB-4BAA-BFA9-7A6624E35A5B}"/>
              </a:ext>
            </a:extLst>
          </p:cNvPr>
          <p:cNvPicPr>
            <a:picLocks noChangeAspect="1"/>
          </p:cNvPicPr>
          <p:nvPr/>
        </p:nvPicPr>
        <p:blipFill>
          <a:blip r:embed="rId11"/>
          <a:stretch>
            <a:fillRect/>
          </a:stretch>
        </p:blipFill>
        <p:spPr>
          <a:xfrm>
            <a:off x="8675784" y="4454141"/>
            <a:ext cx="418888" cy="329480"/>
          </a:xfrm>
          <a:prstGeom prst="rect">
            <a:avLst/>
          </a:prstGeom>
        </p:spPr>
      </p:pic>
      <p:pic>
        <p:nvPicPr>
          <p:cNvPr id="22" name="Imagen 21">
            <a:extLst>
              <a:ext uri="{FF2B5EF4-FFF2-40B4-BE49-F238E27FC236}">
                <a16:creationId xmlns:a16="http://schemas.microsoft.com/office/drawing/2014/main" id="{0B042528-F7EF-495A-AACD-2699EC6D3B85}"/>
              </a:ext>
            </a:extLst>
          </p:cNvPr>
          <p:cNvPicPr>
            <a:picLocks noChangeAspect="1"/>
          </p:cNvPicPr>
          <p:nvPr/>
        </p:nvPicPr>
        <p:blipFill>
          <a:blip r:embed="rId12"/>
          <a:stretch>
            <a:fillRect/>
          </a:stretch>
        </p:blipFill>
        <p:spPr>
          <a:xfrm>
            <a:off x="8678873" y="3765330"/>
            <a:ext cx="422531" cy="296335"/>
          </a:xfrm>
          <a:prstGeom prst="rect">
            <a:avLst/>
          </a:prstGeom>
        </p:spPr>
      </p:pic>
      <p:pic>
        <p:nvPicPr>
          <p:cNvPr id="23" name="Imagen 22">
            <a:extLst>
              <a:ext uri="{FF2B5EF4-FFF2-40B4-BE49-F238E27FC236}">
                <a16:creationId xmlns:a16="http://schemas.microsoft.com/office/drawing/2014/main" id="{E2F6F91B-30F6-4201-BB15-8ED00AFDD1F9}"/>
              </a:ext>
            </a:extLst>
          </p:cNvPr>
          <p:cNvPicPr>
            <a:picLocks noChangeAspect="1"/>
          </p:cNvPicPr>
          <p:nvPr/>
        </p:nvPicPr>
        <p:blipFill>
          <a:blip r:embed="rId13"/>
          <a:stretch>
            <a:fillRect/>
          </a:stretch>
        </p:blipFill>
        <p:spPr>
          <a:xfrm>
            <a:off x="8677215" y="4103560"/>
            <a:ext cx="418889" cy="309100"/>
          </a:xfrm>
          <a:prstGeom prst="rect">
            <a:avLst/>
          </a:prstGeom>
        </p:spPr>
      </p:pic>
      <p:pic>
        <p:nvPicPr>
          <p:cNvPr id="24" name="Imagen 23">
            <a:extLst>
              <a:ext uri="{FF2B5EF4-FFF2-40B4-BE49-F238E27FC236}">
                <a16:creationId xmlns:a16="http://schemas.microsoft.com/office/drawing/2014/main" id="{860DEECF-4F92-4BF2-BB00-AEAB96BA530B}"/>
              </a:ext>
            </a:extLst>
          </p:cNvPr>
          <p:cNvPicPr>
            <a:picLocks noChangeAspect="1"/>
          </p:cNvPicPr>
          <p:nvPr/>
        </p:nvPicPr>
        <p:blipFill>
          <a:blip r:embed="rId14"/>
          <a:stretch>
            <a:fillRect/>
          </a:stretch>
        </p:blipFill>
        <p:spPr>
          <a:xfrm>
            <a:off x="8668271" y="4826117"/>
            <a:ext cx="422388" cy="315383"/>
          </a:xfrm>
          <a:prstGeom prst="rect">
            <a:avLst/>
          </a:prstGeom>
        </p:spPr>
      </p:pic>
      <p:pic>
        <p:nvPicPr>
          <p:cNvPr id="25" name="Imagen 24">
            <a:extLst>
              <a:ext uri="{FF2B5EF4-FFF2-40B4-BE49-F238E27FC236}">
                <a16:creationId xmlns:a16="http://schemas.microsoft.com/office/drawing/2014/main" id="{56E710CD-615A-4B9A-9E9B-575FFA10F978}"/>
              </a:ext>
            </a:extLst>
          </p:cNvPr>
          <p:cNvPicPr>
            <a:picLocks noChangeAspect="1"/>
          </p:cNvPicPr>
          <p:nvPr/>
        </p:nvPicPr>
        <p:blipFill>
          <a:blip r:embed="rId15"/>
          <a:stretch>
            <a:fillRect/>
          </a:stretch>
        </p:blipFill>
        <p:spPr>
          <a:xfrm>
            <a:off x="8668271" y="5183996"/>
            <a:ext cx="419962" cy="299810"/>
          </a:xfrm>
          <a:prstGeom prst="rect">
            <a:avLst/>
          </a:prstGeom>
        </p:spPr>
      </p:pic>
      <p:pic>
        <p:nvPicPr>
          <p:cNvPr id="26" name="Imagen 25">
            <a:extLst>
              <a:ext uri="{FF2B5EF4-FFF2-40B4-BE49-F238E27FC236}">
                <a16:creationId xmlns:a16="http://schemas.microsoft.com/office/drawing/2014/main" id="{21525862-5A8F-42EE-A0FB-C180B44B4166}"/>
              </a:ext>
            </a:extLst>
          </p:cNvPr>
          <p:cNvPicPr>
            <a:picLocks noChangeAspect="1"/>
          </p:cNvPicPr>
          <p:nvPr/>
        </p:nvPicPr>
        <p:blipFill>
          <a:blip r:embed="rId16"/>
          <a:stretch>
            <a:fillRect/>
          </a:stretch>
        </p:blipFill>
        <p:spPr>
          <a:xfrm>
            <a:off x="8670697" y="2813325"/>
            <a:ext cx="431927" cy="247232"/>
          </a:xfrm>
          <a:prstGeom prst="rect">
            <a:avLst/>
          </a:prstGeom>
        </p:spPr>
      </p:pic>
      <p:sp>
        <p:nvSpPr>
          <p:cNvPr id="27" name="Rectángulo 26">
            <a:extLst>
              <a:ext uri="{FF2B5EF4-FFF2-40B4-BE49-F238E27FC236}">
                <a16:creationId xmlns:a16="http://schemas.microsoft.com/office/drawing/2014/main" id="{7E0AD4BD-6396-49A6-89FD-F1E8EA985AD3}"/>
              </a:ext>
            </a:extLst>
          </p:cNvPr>
          <p:cNvSpPr/>
          <p:nvPr/>
        </p:nvSpPr>
        <p:spPr>
          <a:xfrm>
            <a:off x="318347" y="3480554"/>
            <a:ext cx="2848494" cy="118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36" name="Imagen 35">
            <a:extLst>
              <a:ext uri="{FF2B5EF4-FFF2-40B4-BE49-F238E27FC236}">
                <a16:creationId xmlns:a16="http://schemas.microsoft.com/office/drawing/2014/main" id="{E5AB5379-61B2-47B3-936E-8870552BA5A4}"/>
              </a:ext>
            </a:extLst>
          </p:cNvPr>
          <p:cNvPicPr>
            <a:picLocks noChangeAspect="1"/>
          </p:cNvPicPr>
          <p:nvPr/>
        </p:nvPicPr>
        <p:blipFill>
          <a:blip r:embed="rId17"/>
          <a:stretch>
            <a:fillRect/>
          </a:stretch>
        </p:blipFill>
        <p:spPr>
          <a:xfrm>
            <a:off x="8661313" y="5540586"/>
            <a:ext cx="433360" cy="313287"/>
          </a:xfrm>
          <a:prstGeom prst="rect">
            <a:avLst/>
          </a:prstGeom>
        </p:spPr>
      </p:pic>
      <p:pic>
        <p:nvPicPr>
          <p:cNvPr id="37" name="Imagen 36">
            <a:extLst>
              <a:ext uri="{FF2B5EF4-FFF2-40B4-BE49-F238E27FC236}">
                <a16:creationId xmlns:a16="http://schemas.microsoft.com/office/drawing/2014/main" id="{74A70A58-BAD4-4A96-AC39-38727A708C5A}"/>
              </a:ext>
            </a:extLst>
          </p:cNvPr>
          <p:cNvPicPr>
            <a:picLocks noChangeAspect="1"/>
          </p:cNvPicPr>
          <p:nvPr/>
        </p:nvPicPr>
        <p:blipFill>
          <a:blip r:embed="rId18"/>
          <a:stretch>
            <a:fillRect/>
          </a:stretch>
        </p:blipFill>
        <p:spPr>
          <a:xfrm>
            <a:off x="8653217" y="5899958"/>
            <a:ext cx="448187" cy="296336"/>
          </a:xfrm>
          <a:prstGeom prst="rect">
            <a:avLst/>
          </a:prstGeom>
        </p:spPr>
      </p:pic>
      <p:sp>
        <p:nvSpPr>
          <p:cNvPr id="38" name="Elipse 37">
            <a:extLst>
              <a:ext uri="{FF2B5EF4-FFF2-40B4-BE49-F238E27FC236}">
                <a16:creationId xmlns:a16="http://schemas.microsoft.com/office/drawing/2014/main" id="{441E615B-7872-4B0F-A9D6-19B5C773AF7D}"/>
              </a:ext>
            </a:extLst>
          </p:cNvPr>
          <p:cNvSpPr/>
          <p:nvPr/>
        </p:nvSpPr>
        <p:spPr>
          <a:xfrm>
            <a:off x="8653216" y="6319967"/>
            <a:ext cx="435017" cy="42263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CuadroTexto 38">
            <a:extLst>
              <a:ext uri="{FF2B5EF4-FFF2-40B4-BE49-F238E27FC236}">
                <a16:creationId xmlns:a16="http://schemas.microsoft.com/office/drawing/2014/main" id="{242E9FEE-8047-4625-887E-27D5F551CCEF}"/>
              </a:ext>
            </a:extLst>
          </p:cNvPr>
          <p:cNvSpPr txBox="1"/>
          <p:nvPr/>
        </p:nvSpPr>
        <p:spPr>
          <a:xfrm>
            <a:off x="8731582" y="6346619"/>
            <a:ext cx="278283" cy="369332"/>
          </a:xfrm>
          <a:prstGeom prst="rect">
            <a:avLst/>
          </a:prstGeom>
          <a:noFill/>
        </p:spPr>
        <p:txBody>
          <a:bodyPr wrap="square" rtlCol="0">
            <a:spAutoFit/>
          </a:bodyPr>
          <a:lstStyle/>
          <a:p>
            <a:pPr algn="ctr"/>
            <a:r>
              <a:rPr lang="es-MX" b="1" dirty="0"/>
              <a:t>6</a:t>
            </a:r>
          </a:p>
        </p:txBody>
      </p:sp>
      <p:pic>
        <p:nvPicPr>
          <p:cNvPr id="5" name="Imagen 4">
            <a:extLst>
              <a:ext uri="{FF2B5EF4-FFF2-40B4-BE49-F238E27FC236}">
                <a16:creationId xmlns:a16="http://schemas.microsoft.com/office/drawing/2014/main" id="{F02A74DE-97D9-41F9-A4D6-49B4358192F9}"/>
              </a:ext>
            </a:extLst>
          </p:cNvPr>
          <p:cNvPicPr>
            <a:picLocks noChangeAspect="1"/>
          </p:cNvPicPr>
          <p:nvPr/>
        </p:nvPicPr>
        <p:blipFill rotWithShape="1">
          <a:blip r:embed="rId19"/>
          <a:srcRect l="53302" t="19314" r="8114" b="14271"/>
          <a:stretch/>
        </p:blipFill>
        <p:spPr>
          <a:xfrm>
            <a:off x="1730095" y="943671"/>
            <a:ext cx="5071397" cy="4910202"/>
          </a:xfrm>
          <a:prstGeom prst="rect">
            <a:avLst/>
          </a:prstGeom>
        </p:spPr>
      </p:pic>
      <p:sp>
        <p:nvSpPr>
          <p:cNvPr id="3" name="CuadroTexto 2">
            <a:extLst>
              <a:ext uri="{FF2B5EF4-FFF2-40B4-BE49-F238E27FC236}">
                <a16:creationId xmlns:a16="http://schemas.microsoft.com/office/drawing/2014/main" id="{44935906-4BEA-437E-824B-66CE9239C1ED}"/>
              </a:ext>
            </a:extLst>
          </p:cNvPr>
          <p:cNvSpPr txBox="1"/>
          <p:nvPr/>
        </p:nvSpPr>
        <p:spPr>
          <a:xfrm>
            <a:off x="1181528" y="6196294"/>
            <a:ext cx="6616557" cy="307777"/>
          </a:xfrm>
          <a:prstGeom prst="rect">
            <a:avLst/>
          </a:prstGeom>
          <a:noFill/>
        </p:spPr>
        <p:txBody>
          <a:bodyPr wrap="square" rtlCol="0">
            <a:spAutoFit/>
          </a:bodyPr>
          <a:lstStyle/>
          <a:p>
            <a:pPr algn="r"/>
            <a:r>
              <a:rPr lang="es-MX" sz="1400" i="1" dirty="0"/>
              <a:t>Fernández E. Patología de la vitamina D. Medicine, 2012. </a:t>
            </a:r>
          </a:p>
        </p:txBody>
      </p:sp>
    </p:spTree>
    <p:extLst>
      <p:ext uri="{BB962C8B-B14F-4D97-AF65-F5344CB8AC3E}">
        <p14:creationId xmlns:p14="http://schemas.microsoft.com/office/powerpoint/2010/main" val="1514878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54A9FE-790E-4439-A777-E4925DE35C80}"/>
              </a:ext>
            </a:extLst>
          </p:cNvPr>
          <p:cNvSpPr>
            <a:spLocks noGrp="1"/>
          </p:cNvSpPr>
          <p:nvPr>
            <p:ph type="title"/>
          </p:nvPr>
        </p:nvSpPr>
        <p:spPr>
          <a:xfrm>
            <a:off x="318347" y="230901"/>
            <a:ext cx="7886700" cy="601032"/>
          </a:xfrm>
        </p:spPr>
        <p:txBody>
          <a:bodyPr>
            <a:normAutofit/>
          </a:bodyPr>
          <a:lstStyle/>
          <a:p>
            <a:pPr algn="ctr"/>
            <a:r>
              <a:rPr lang="es-MX" sz="2800" spc="300" dirty="0"/>
              <a:t>Vitamina D: Transporte</a:t>
            </a:r>
          </a:p>
        </p:txBody>
      </p:sp>
      <p:pic>
        <p:nvPicPr>
          <p:cNvPr id="12" name="Imagen 11">
            <a:extLst>
              <a:ext uri="{FF2B5EF4-FFF2-40B4-BE49-F238E27FC236}">
                <a16:creationId xmlns:a16="http://schemas.microsoft.com/office/drawing/2014/main" id="{ECBC81A5-5F7E-4608-8C25-E1F16DAB8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515" y="62213"/>
            <a:ext cx="422720" cy="337376"/>
          </a:xfrm>
          <a:prstGeom prst="rect">
            <a:avLst/>
          </a:prstGeom>
        </p:spPr>
      </p:pic>
      <p:pic>
        <p:nvPicPr>
          <p:cNvPr id="13" name="Imagen 12">
            <a:extLst>
              <a:ext uri="{FF2B5EF4-FFF2-40B4-BE49-F238E27FC236}">
                <a16:creationId xmlns:a16="http://schemas.microsoft.com/office/drawing/2014/main" id="{1EE3211D-DAD2-40B9-80FE-111502AC6317}"/>
              </a:ext>
            </a:extLst>
          </p:cNvPr>
          <p:cNvPicPr>
            <a:picLocks noChangeAspect="1"/>
          </p:cNvPicPr>
          <p:nvPr/>
        </p:nvPicPr>
        <p:blipFill>
          <a:blip r:embed="rId3"/>
          <a:stretch>
            <a:fillRect/>
          </a:stretch>
        </p:blipFill>
        <p:spPr>
          <a:xfrm>
            <a:off x="8682515" y="1030801"/>
            <a:ext cx="422720" cy="306763"/>
          </a:xfrm>
          <a:prstGeom prst="rect">
            <a:avLst/>
          </a:prstGeom>
        </p:spPr>
      </p:pic>
      <p:pic>
        <p:nvPicPr>
          <p:cNvPr id="14" name="Imagen 13">
            <a:extLst>
              <a:ext uri="{FF2B5EF4-FFF2-40B4-BE49-F238E27FC236}">
                <a16:creationId xmlns:a16="http://schemas.microsoft.com/office/drawing/2014/main" id="{884ECD47-AB36-4376-9F00-5F48689471A2}"/>
              </a:ext>
            </a:extLst>
          </p:cNvPr>
          <p:cNvPicPr>
            <a:picLocks noChangeAspect="1"/>
          </p:cNvPicPr>
          <p:nvPr/>
        </p:nvPicPr>
        <p:blipFill>
          <a:blip r:embed="rId4"/>
          <a:stretch>
            <a:fillRect/>
          </a:stretch>
        </p:blipFill>
        <p:spPr>
          <a:xfrm>
            <a:off x="8682515" y="438263"/>
            <a:ext cx="422720" cy="551885"/>
          </a:xfrm>
          <a:prstGeom prst="rect">
            <a:avLst/>
          </a:prstGeom>
        </p:spPr>
      </p:pic>
      <p:pic>
        <p:nvPicPr>
          <p:cNvPr id="15" name="Imagen 14">
            <a:extLst>
              <a:ext uri="{FF2B5EF4-FFF2-40B4-BE49-F238E27FC236}">
                <a16:creationId xmlns:a16="http://schemas.microsoft.com/office/drawing/2014/main" id="{F64E0EA9-2C6C-4705-B4BF-0EA79CF89D8C}"/>
              </a:ext>
            </a:extLst>
          </p:cNvPr>
          <p:cNvPicPr>
            <a:picLocks noChangeAspect="1"/>
          </p:cNvPicPr>
          <p:nvPr/>
        </p:nvPicPr>
        <p:blipFill>
          <a:blip r:embed="rId5"/>
          <a:stretch>
            <a:fillRect/>
          </a:stretch>
        </p:blipFill>
        <p:spPr>
          <a:xfrm>
            <a:off x="8681500" y="1382825"/>
            <a:ext cx="424749" cy="302157"/>
          </a:xfrm>
          <a:prstGeom prst="rect">
            <a:avLst/>
          </a:prstGeom>
        </p:spPr>
      </p:pic>
      <p:pic>
        <p:nvPicPr>
          <p:cNvPr id="16" name="Imagen 15">
            <a:extLst>
              <a:ext uri="{FF2B5EF4-FFF2-40B4-BE49-F238E27FC236}">
                <a16:creationId xmlns:a16="http://schemas.microsoft.com/office/drawing/2014/main" id="{BB068804-ECAD-4C6B-B493-983F91AAE8A5}"/>
              </a:ext>
            </a:extLst>
          </p:cNvPr>
          <p:cNvPicPr>
            <a:picLocks noChangeAspect="1"/>
          </p:cNvPicPr>
          <p:nvPr/>
        </p:nvPicPr>
        <p:blipFill>
          <a:blip r:embed="rId6"/>
          <a:stretch>
            <a:fillRect/>
          </a:stretch>
        </p:blipFill>
        <p:spPr>
          <a:xfrm>
            <a:off x="8685107" y="1722523"/>
            <a:ext cx="424748" cy="329510"/>
          </a:xfrm>
          <a:prstGeom prst="rect">
            <a:avLst/>
          </a:prstGeom>
        </p:spPr>
      </p:pic>
      <p:pic>
        <p:nvPicPr>
          <p:cNvPr id="17" name="Imagen 16">
            <a:extLst>
              <a:ext uri="{FF2B5EF4-FFF2-40B4-BE49-F238E27FC236}">
                <a16:creationId xmlns:a16="http://schemas.microsoft.com/office/drawing/2014/main" id="{AF7A1184-F697-4714-8615-7BD123A50B5F}"/>
              </a:ext>
            </a:extLst>
          </p:cNvPr>
          <p:cNvPicPr>
            <a:picLocks noChangeAspect="1"/>
          </p:cNvPicPr>
          <p:nvPr/>
        </p:nvPicPr>
        <p:blipFill rotWithShape="1">
          <a:blip r:embed="rId7"/>
          <a:srcRect l="8652" t="3087" r="6766" b="5614"/>
          <a:stretch/>
        </p:blipFill>
        <p:spPr>
          <a:xfrm>
            <a:off x="8681499" y="2096022"/>
            <a:ext cx="427275" cy="315383"/>
          </a:xfrm>
          <a:prstGeom prst="rect">
            <a:avLst/>
          </a:prstGeom>
        </p:spPr>
      </p:pic>
      <p:pic>
        <p:nvPicPr>
          <p:cNvPr id="18" name="Imagen 17">
            <a:extLst>
              <a:ext uri="{FF2B5EF4-FFF2-40B4-BE49-F238E27FC236}">
                <a16:creationId xmlns:a16="http://schemas.microsoft.com/office/drawing/2014/main" id="{72D09412-92A7-4D76-AF2C-8D2B14AFE355}"/>
              </a:ext>
            </a:extLst>
          </p:cNvPr>
          <p:cNvPicPr>
            <a:picLocks noChangeAspect="1"/>
          </p:cNvPicPr>
          <p:nvPr/>
        </p:nvPicPr>
        <p:blipFill>
          <a:blip r:embed="rId8"/>
          <a:stretch>
            <a:fillRect/>
          </a:stretch>
        </p:blipFill>
        <p:spPr>
          <a:xfrm>
            <a:off x="8675784" y="2457372"/>
            <a:ext cx="426840" cy="309986"/>
          </a:xfrm>
          <a:prstGeom prst="rect">
            <a:avLst/>
          </a:prstGeom>
        </p:spPr>
      </p:pic>
      <p:pic>
        <p:nvPicPr>
          <p:cNvPr id="19" name="Imagen 18">
            <a:extLst>
              <a:ext uri="{FF2B5EF4-FFF2-40B4-BE49-F238E27FC236}">
                <a16:creationId xmlns:a16="http://schemas.microsoft.com/office/drawing/2014/main" id="{7F8F87B7-2711-4BA0-9DFC-3734C072909C}"/>
              </a:ext>
            </a:extLst>
          </p:cNvPr>
          <p:cNvPicPr>
            <a:picLocks noChangeAspect="1"/>
          </p:cNvPicPr>
          <p:nvPr/>
        </p:nvPicPr>
        <p:blipFill>
          <a:blip r:embed="rId9"/>
          <a:stretch>
            <a:fillRect/>
          </a:stretch>
        </p:blipFill>
        <p:spPr>
          <a:xfrm>
            <a:off x="8677153" y="3450268"/>
            <a:ext cx="433441" cy="266929"/>
          </a:xfrm>
          <a:prstGeom prst="rect">
            <a:avLst/>
          </a:prstGeom>
        </p:spPr>
      </p:pic>
      <p:pic>
        <p:nvPicPr>
          <p:cNvPr id="20" name="Imagen 19">
            <a:extLst>
              <a:ext uri="{FF2B5EF4-FFF2-40B4-BE49-F238E27FC236}">
                <a16:creationId xmlns:a16="http://schemas.microsoft.com/office/drawing/2014/main" id="{2D943ED3-8A32-477B-AAF3-1303EE0C40F5}"/>
              </a:ext>
            </a:extLst>
          </p:cNvPr>
          <p:cNvPicPr>
            <a:picLocks noChangeAspect="1"/>
          </p:cNvPicPr>
          <p:nvPr/>
        </p:nvPicPr>
        <p:blipFill>
          <a:blip r:embed="rId10"/>
          <a:stretch>
            <a:fillRect/>
          </a:stretch>
        </p:blipFill>
        <p:spPr>
          <a:xfrm>
            <a:off x="8670697" y="3101362"/>
            <a:ext cx="433361" cy="306762"/>
          </a:xfrm>
          <a:prstGeom prst="rect">
            <a:avLst/>
          </a:prstGeom>
        </p:spPr>
      </p:pic>
      <p:pic>
        <p:nvPicPr>
          <p:cNvPr id="21" name="Imagen 20">
            <a:extLst>
              <a:ext uri="{FF2B5EF4-FFF2-40B4-BE49-F238E27FC236}">
                <a16:creationId xmlns:a16="http://schemas.microsoft.com/office/drawing/2014/main" id="{190AA751-2BAB-4BAA-BFA9-7A6624E35A5B}"/>
              </a:ext>
            </a:extLst>
          </p:cNvPr>
          <p:cNvPicPr>
            <a:picLocks noChangeAspect="1"/>
          </p:cNvPicPr>
          <p:nvPr/>
        </p:nvPicPr>
        <p:blipFill>
          <a:blip r:embed="rId11"/>
          <a:stretch>
            <a:fillRect/>
          </a:stretch>
        </p:blipFill>
        <p:spPr>
          <a:xfrm>
            <a:off x="8675784" y="4454141"/>
            <a:ext cx="418888" cy="329480"/>
          </a:xfrm>
          <a:prstGeom prst="rect">
            <a:avLst/>
          </a:prstGeom>
        </p:spPr>
      </p:pic>
      <p:pic>
        <p:nvPicPr>
          <p:cNvPr id="22" name="Imagen 21">
            <a:extLst>
              <a:ext uri="{FF2B5EF4-FFF2-40B4-BE49-F238E27FC236}">
                <a16:creationId xmlns:a16="http://schemas.microsoft.com/office/drawing/2014/main" id="{0B042528-F7EF-495A-AACD-2699EC6D3B85}"/>
              </a:ext>
            </a:extLst>
          </p:cNvPr>
          <p:cNvPicPr>
            <a:picLocks noChangeAspect="1"/>
          </p:cNvPicPr>
          <p:nvPr/>
        </p:nvPicPr>
        <p:blipFill>
          <a:blip r:embed="rId12"/>
          <a:stretch>
            <a:fillRect/>
          </a:stretch>
        </p:blipFill>
        <p:spPr>
          <a:xfrm>
            <a:off x="8678873" y="3765330"/>
            <a:ext cx="422531" cy="296335"/>
          </a:xfrm>
          <a:prstGeom prst="rect">
            <a:avLst/>
          </a:prstGeom>
        </p:spPr>
      </p:pic>
      <p:pic>
        <p:nvPicPr>
          <p:cNvPr id="23" name="Imagen 22">
            <a:extLst>
              <a:ext uri="{FF2B5EF4-FFF2-40B4-BE49-F238E27FC236}">
                <a16:creationId xmlns:a16="http://schemas.microsoft.com/office/drawing/2014/main" id="{E2F6F91B-30F6-4201-BB15-8ED00AFDD1F9}"/>
              </a:ext>
            </a:extLst>
          </p:cNvPr>
          <p:cNvPicPr>
            <a:picLocks noChangeAspect="1"/>
          </p:cNvPicPr>
          <p:nvPr/>
        </p:nvPicPr>
        <p:blipFill>
          <a:blip r:embed="rId13"/>
          <a:stretch>
            <a:fillRect/>
          </a:stretch>
        </p:blipFill>
        <p:spPr>
          <a:xfrm>
            <a:off x="8677215" y="4103560"/>
            <a:ext cx="418889" cy="309100"/>
          </a:xfrm>
          <a:prstGeom prst="rect">
            <a:avLst/>
          </a:prstGeom>
        </p:spPr>
      </p:pic>
      <p:pic>
        <p:nvPicPr>
          <p:cNvPr id="24" name="Imagen 23">
            <a:extLst>
              <a:ext uri="{FF2B5EF4-FFF2-40B4-BE49-F238E27FC236}">
                <a16:creationId xmlns:a16="http://schemas.microsoft.com/office/drawing/2014/main" id="{860DEECF-4F92-4BF2-BB00-AEAB96BA530B}"/>
              </a:ext>
            </a:extLst>
          </p:cNvPr>
          <p:cNvPicPr>
            <a:picLocks noChangeAspect="1"/>
          </p:cNvPicPr>
          <p:nvPr/>
        </p:nvPicPr>
        <p:blipFill>
          <a:blip r:embed="rId14"/>
          <a:stretch>
            <a:fillRect/>
          </a:stretch>
        </p:blipFill>
        <p:spPr>
          <a:xfrm>
            <a:off x="8668271" y="4826117"/>
            <a:ext cx="422388" cy="315383"/>
          </a:xfrm>
          <a:prstGeom prst="rect">
            <a:avLst/>
          </a:prstGeom>
        </p:spPr>
      </p:pic>
      <p:pic>
        <p:nvPicPr>
          <p:cNvPr id="25" name="Imagen 24">
            <a:extLst>
              <a:ext uri="{FF2B5EF4-FFF2-40B4-BE49-F238E27FC236}">
                <a16:creationId xmlns:a16="http://schemas.microsoft.com/office/drawing/2014/main" id="{56E710CD-615A-4B9A-9E9B-575FFA10F978}"/>
              </a:ext>
            </a:extLst>
          </p:cNvPr>
          <p:cNvPicPr>
            <a:picLocks noChangeAspect="1"/>
          </p:cNvPicPr>
          <p:nvPr/>
        </p:nvPicPr>
        <p:blipFill>
          <a:blip r:embed="rId15"/>
          <a:stretch>
            <a:fillRect/>
          </a:stretch>
        </p:blipFill>
        <p:spPr>
          <a:xfrm>
            <a:off x="8668271" y="5183996"/>
            <a:ext cx="419962" cy="299810"/>
          </a:xfrm>
          <a:prstGeom prst="rect">
            <a:avLst/>
          </a:prstGeom>
        </p:spPr>
      </p:pic>
      <p:pic>
        <p:nvPicPr>
          <p:cNvPr id="26" name="Imagen 25">
            <a:extLst>
              <a:ext uri="{FF2B5EF4-FFF2-40B4-BE49-F238E27FC236}">
                <a16:creationId xmlns:a16="http://schemas.microsoft.com/office/drawing/2014/main" id="{21525862-5A8F-42EE-A0FB-C180B44B4166}"/>
              </a:ext>
            </a:extLst>
          </p:cNvPr>
          <p:cNvPicPr>
            <a:picLocks noChangeAspect="1"/>
          </p:cNvPicPr>
          <p:nvPr/>
        </p:nvPicPr>
        <p:blipFill>
          <a:blip r:embed="rId16"/>
          <a:stretch>
            <a:fillRect/>
          </a:stretch>
        </p:blipFill>
        <p:spPr>
          <a:xfrm>
            <a:off x="8670697" y="2813325"/>
            <a:ext cx="431927" cy="247232"/>
          </a:xfrm>
          <a:prstGeom prst="rect">
            <a:avLst/>
          </a:prstGeom>
        </p:spPr>
      </p:pic>
      <p:sp>
        <p:nvSpPr>
          <p:cNvPr id="27" name="Rectángulo 26">
            <a:extLst>
              <a:ext uri="{FF2B5EF4-FFF2-40B4-BE49-F238E27FC236}">
                <a16:creationId xmlns:a16="http://schemas.microsoft.com/office/drawing/2014/main" id="{7E0AD4BD-6396-49A6-89FD-F1E8EA985AD3}"/>
              </a:ext>
            </a:extLst>
          </p:cNvPr>
          <p:cNvSpPr/>
          <p:nvPr/>
        </p:nvSpPr>
        <p:spPr>
          <a:xfrm>
            <a:off x="318347" y="3480554"/>
            <a:ext cx="2848494" cy="118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Imagen 35">
            <a:extLst>
              <a:ext uri="{FF2B5EF4-FFF2-40B4-BE49-F238E27FC236}">
                <a16:creationId xmlns:a16="http://schemas.microsoft.com/office/drawing/2014/main" id="{E5AB5379-61B2-47B3-936E-8870552BA5A4}"/>
              </a:ext>
            </a:extLst>
          </p:cNvPr>
          <p:cNvPicPr>
            <a:picLocks noChangeAspect="1"/>
          </p:cNvPicPr>
          <p:nvPr/>
        </p:nvPicPr>
        <p:blipFill>
          <a:blip r:embed="rId17"/>
          <a:stretch>
            <a:fillRect/>
          </a:stretch>
        </p:blipFill>
        <p:spPr>
          <a:xfrm>
            <a:off x="8661313" y="5540586"/>
            <a:ext cx="433360" cy="313287"/>
          </a:xfrm>
          <a:prstGeom prst="rect">
            <a:avLst/>
          </a:prstGeom>
        </p:spPr>
      </p:pic>
      <p:pic>
        <p:nvPicPr>
          <p:cNvPr id="37" name="Imagen 36">
            <a:extLst>
              <a:ext uri="{FF2B5EF4-FFF2-40B4-BE49-F238E27FC236}">
                <a16:creationId xmlns:a16="http://schemas.microsoft.com/office/drawing/2014/main" id="{74A70A58-BAD4-4A96-AC39-38727A708C5A}"/>
              </a:ext>
            </a:extLst>
          </p:cNvPr>
          <p:cNvPicPr>
            <a:picLocks noChangeAspect="1"/>
          </p:cNvPicPr>
          <p:nvPr/>
        </p:nvPicPr>
        <p:blipFill>
          <a:blip r:embed="rId18"/>
          <a:stretch>
            <a:fillRect/>
          </a:stretch>
        </p:blipFill>
        <p:spPr>
          <a:xfrm>
            <a:off x="8653217" y="5899958"/>
            <a:ext cx="448187" cy="296336"/>
          </a:xfrm>
          <a:prstGeom prst="rect">
            <a:avLst/>
          </a:prstGeom>
        </p:spPr>
      </p:pic>
      <p:sp>
        <p:nvSpPr>
          <p:cNvPr id="38" name="Elipse 37">
            <a:extLst>
              <a:ext uri="{FF2B5EF4-FFF2-40B4-BE49-F238E27FC236}">
                <a16:creationId xmlns:a16="http://schemas.microsoft.com/office/drawing/2014/main" id="{441E615B-7872-4B0F-A9D6-19B5C773AF7D}"/>
              </a:ext>
            </a:extLst>
          </p:cNvPr>
          <p:cNvSpPr/>
          <p:nvPr/>
        </p:nvSpPr>
        <p:spPr>
          <a:xfrm>
            <a:off x="8653216" y="6319967"/>
            <a:ext cx="435017" cy="42263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CuadroTexto 38">
            <a:extLst>
              <a:ext uri="{FF2B5EF4-FFF2-40B4-BE49-F238E27FC236}">
                <a16:creationId xmlns:a16="http://schemas.microsoft.com/office/drawing/2014/main" id="{242E9FEE-8047-4625-887E-27D5F551CCEF}"/>
              </a:ext>
            </a:extLst>
          </p:cNvPr>
          <p:cNvSpPr txBox="1"/>
          <p:nvPr/>
        </p:nvSpPr>
        <p:spPr>
          <a:xfrm>
            <a:off x="8731582" y="6346619"/>
            <a:ext cx="27828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4" name="CuadroTexto 3">
            <a:extLst>
              <a:ext uri="{FF2B5EF4-FFF2-40B4-BE49-F238E27FC236}">
                <a16:creationId xmlns:a16="http://schemas.microsoft.com/office/drawing/2014/main" id="{452B1185-E06B-4E5A-8918-FCEC1BFBBA21}"/>
              </a:ext>
            </a:extLst>
          </p:cNvPr>
          <p:cNvSpPr txBox="1"/>
          <p:nvPr/>
        </p:nvSpPr>
        <p:spPr>
          <a:xfrm>
            <a:off x="545263" y="946419"/>
            <a:ext cx="7886700" cy="5035353"/>
          </a:xfrm>
          <a:prstGeom prst="rect">
            <a:avLst/>
          </a:prstGeom>
          <a:noFill/>
        </p:spPr>
        <p:txBody>
          <a:bodyPr wrap="square" rtlCol="0">
            <a:spAutoFit/>
          </a:bodyPr>
          <a:lstStyle/>
          <a:p>
            <a:pPr marL="285750" indent="-285750" algn="just">
              <a:lnSpc>
                <a:spcPct val="150000"/>
              </a:lnSpc>
              <a:buFontTx/>
              <a:buChar char="-"/>
            </a:pPr>
            <a:r>
              <a:rPr lang="es-MX" dirty="0"/>
              <a:t>Los metabolitos de la vitamina D [</a:t>
            </a:r>
            <a:r>
              <a:rPr lang="es-MX" b="1" dirty="0"/>
              <a:t>25(OH)D </a:t>
            </a:r>
            <a:r>
              <a:rPr lang="es-MX" dirty="0"/>
              <a:t>y </a:t>
            </a:r>
            <a:r>
              <a:rPr lang="es-MX" b="1" dirty="0"/>
              <a:t>1,25(OH)</a:t>
            </a:r>
            <a:r>
              <a:rPr lang="es-MX" b="1" baseline="-25000" dirty="0"/>
              <a:t>2</a:t>
            </a:r>
            <a:r>
              <a:rPr lang="es-MX" b="1" dirty="0"/>
              <a:t>D</a:t>
            </a:r>
            <a:r>
              <a:rPr lang="es-MX" dirty="0"/>
              <a:t>] son transportados en la circulación por la proteína de unión a la vitamina D (</a:t>
            </a:r>
            <a:r>
              <a:rPr lang="es-MX" b="1" dirty="0"/>
              <a:t>DBP</a:t>
            </a:r>
            <a:r>
              <a:rPr lang="es-MX" dirty="0"/>
              <a:t>).</a:t>
            </a:r>
          </a:p>
          <a:p>
            <a:pPr marL="285750" indent="-285750" algn="just">
              <a:lnSpc>
                <a:spcPct val="150000"/>
              </a:lnSpc>
              <a:buFontTx/>
              <a:buChar char="-"/>
            </a:pPr>
            <a:endParaRPr lang="es-MX" dirty="0"/>
          </a:p>
          <a:p>
            <a:pPr marL="285750" indent="-285750" algn="just">
              <a:lnSpc>
                <a:spcPct val="150000"/>
              </a:lnSpc>
              <a:buFontTx/>
              <a:buChar char="-"/>
            </a:pPr>
            <a:endParaRPr lang="es-MX" dirty="0"/>
          </a:p>
          <a:p>
            <a:pPr marL="285750" indent="-285750" algn="just">
              <a:lnSpc>
                <a:spcPct val="150000"/>
              </a:lnSpc>
              <a:buFontTx/>
              <a:buChar char="-"/>
            </a:pPr>
            <a:endParaRPr lang="es-MX" dirty="0"/>
          </a:p>
          <a:p>
            <a:pPr marL="285750" indent="-285750" algn="just">
              <a:lnSpc>
                <a:spcPct val="150000"/>
              </a:lnSpc>
              <a:buFontTx/>
              <a:buChar char="-"/>
            </a:pPr>
            <a:endParaRPr lang="es-MX" dirty="0"/>
          </a:p>
          <a:p>
            <a:pPr marL="285750" indent="-285750" algn="just">
              <a:lnSpc>
                <a:spcPct val="150000"/>
              </a:lnSpc>
              <a:buFontTx/>
              <a:buChar char="-"/>
            </a:pPr>
            <a:endParaRPr lang="es-MX" dirty="0"/>
          </a:p>
          <a:p>
            <a:pPr marL="285750" indent="-285750" algn="just">
              <a:lnSpc>
                <a:spcPct val="150000"/>
              </a:lnSpc>
              <a:buFontTx/>
              <a:buChar char="-"/>
            </a:pPr>
            <a:r>
              <a:rPr lang="es-MX" dirty="0"/>
              <a:t>Se ha observado que la fracción biodisponible de vitamina D correlaciona mejor con otros indicadores clínicos del metabolismo óseo.</a:t>
            </a:r>
          </a:p>
          <a:p>
            <a:pPr marL="285750" indent="-285750" algn="just">
              <a:lnSpc>
                <a:spcPct val="150000"/>
              </a:lnSpc>
              <a:buFontTx/>
              <a:buChar char="-"/>
            </a:pPr>
            <a:r>
              <a:rPr lang="es-MX" dirty="0"/>
              <a:t>Además del transporte de vitamina D, la DBP está relacionada con la eliminación de actina, modulación de procesos inflamatorios y la unión/transporte de ácidos grasos. </a:t>
            </a:r>
          </a:p>
        </p:txBody>
      </p:sp>
      <p:graphicFrame>
        <p:nvGraphicFramePr>
          <p:cNvPr id="5" name="Tabla 5">
            <a:extLst>
              <a:ext uri="{FF2B5EF4-FFF2-40B4-BE49-F238E27FC236}">
                <a16:creationId xmlns:a16="http://schemas.microsoft.com/office/drawing/2014/main" id="{7E739C12-CF70-4355-ADFE-79F71B79E029}"/>
              </a:ext>
            </a:extLst>
          </p:cNvPr>
          <p:cNvGraphicFramePr>
            <a:graphicFrameLocks noGrp="1"/>
          </p:cNvGraphicFramePr>
          <p:nvPr>
            <p:extLst>
              <p:ext uri="{D42A27DB-BD31-4B8C-83A1-F6EECF244321}">
                <p14:modId xmlns:p14="http://schemas.microsoft.com/office/powerpoint/2010/main" val="4185665872"/>
              </p:ext>
            </p:extLst>
          </p:nvPr>
        </p:nvGraphicFramePr>
        <p:xfrm>
          <a:off x="896054" y="2100372"/>
          <a:ext cx="6998414" cy="1483360"/>
        </p:xfrm>
        <a:graphic>
          <a:graphicData uri="http://schemas.openxmlformats.org/drawingml/2006/table">
            <a:tbl>
              <a:tblPr firstRow="1" bandRow="1">
                <a:tableStyleId>{00A15C55-8517-42AA-B614-E9B94910E393}</a:tableStyleId>
              </a:tblPr>
              <a:tblGrid>
                <a:gridCol w="2195898">
                  <a:extLst>
                    <a:ext uri="{9D8B030D-6E8A-4147-A177-3AD203B41FA5}">
                      <a16:colId xmlns:a16="http://schemas.microsoft.com/office/drawing/2014/main" val="1990764478"/>
                    </a:ext>
                  </a:extLst>
                </a:gridCol>
                <a:gridCol w="2379722">
                  <a:extLst>
                    <a:ext uri="{9D8B030D-6E8A-4147-A177-3AD203B41FA5}">
                      <a16:colId xmlns:a16="http://schemas.microsoft.com/office/drawing/2014/main" val="2615678169"/>
                    </a:ext>
                  </a:extLst>
                </a:gridCol>
                <a:gridCol w="2422794">
                  <a:extLst>
                    <a:ext uri="{9D8B030D-6E8A-4147-A177-3AD203B41FA5}">
                      <a16:colId xmlns:a16="http://schemas.microsoft.com/office/drawing/2014/main" val="1972958669"/>
                    </a:ext>
                  </a:extLst>
                </a:gridCol>
              </a:tblGrid>
              <a:tr h="370840">
                <a:tc>
                  <a:txBody>
                    <a:bodyPr/>
                    <a:lstStyle/>
                    <a:p>
                      <a:pPr algn="ctr"/>
                      <a:r>
                        <a:rPr lang="es-MX" b="0" dirty="0">
                          <a:solidFill>
                            <a:schemeClr val="tx1"/>
                          </a:solidFill>
                        </a:rPr>
                        <a:t>Tipo de transporte</a:t>
                      </a:r>
                    </a:p>
                  </a:txBody>
                  <a:tcPr>
                    <a:solidFill>
                      <a:schemeClr val="accent4">
                        <a:lumMod val="60000"/>
                        <a:lumOff val="40000"/>
                      </a:schemeClr>
                    </a:solidFill>
                  </a:tcPr>
                </a:tc>
                <a:tc>
                  <a:txBody>
                    <a:bodyPr/>
                    <a:lstStyle/>
                    <a:p>
                      <a:pPr algn="ctr"/>
                      <a:r>
                        <a:rPr lang="es-MX" b="0" dirty="0">
                          <a:solidFill>
                            <a:schemeClr val="tx1"/>
                          </a:solidFill>
                        </a:rPr>
                        <a:t>Proporción en suero</a:t>
                      </a:r>
                    </a:p>
                  </a:txBody>
                  <a:tcPr>
                    <a:solidFill>
                      <a:schemeClr val="accent4">
                        <a:lumMod val="60000"/>
                        <a:lumOff val="40000"/>
                      </a:schemeClr>
                    </a:solidFill>
                  </a:tcPr>
                </a:tc>
                <a:tc>
                  <a:txBody>
                    <a:bodyPr/>
                    <a:lstStyle/>
                    <a:p>
                      <a:pPr algn="ctr"/>
                      <a:r>
                        <a:rPr lang="es-MX" b="0" dirty="0">
                          <a:solidFill>
                            <a:schemeClr val="tx1"/>
                          </a:solidFill>
                        </a:rPr>
                        <a:t>Fracción biodisponible </a:t>
                      </a:r>
                    </a:p>
                  </a:txBody>
                  <a:tcPr>
                    <a:solidFill>
                      <a:schemeClr val="accent4">
                        <a:lumMod val="60000"/>
                        <a:lumOff val="40000"/>
                      </a:schemeClr>
                    </a:solidFill>
                  </a:tcPr>
                </a:tc>
                <a:extLst>
                  <a:ext uri="{0D108BD9-81ED-4DB2-BD59-A6C34878D82A}">
                    <a16:rowId xmlns:a16="http://schemas.microsoft.com/office/drawing/2014/main" val="2249561022"/>
                  </a:ext>
                </a:extLst>
              </a:tr>
              <a:tr h="370840">
                <a:tc>
                  <a:txBody>
                    <a:bodyPr/>
                    <a:lstStyle/>
                    <a:p>
                      <a:pPr algn="ctr"/>
                      <a:r>
                        <a:rPr lang="es-MX" dirty="0"/>
                        <a:t>Proteína DPB</a:t>
                      </a:r>
                    </a:p>
                  </a:txBody>
                  <a:tcPr/>
                </a:tc>
                <a:tc>
                  <a:txBody>
                    <a:bodyPr/>
                    <a:lstStyle/>
                    <a:p>
                      <a:pPr algn="ctr"/>
                      <a:r>
                        <a:rPr lang="es-MX" dirty="0"/>
                        <a:t>85 – 90 %</a:t>
                      </a:r>
                    </a:p>
                  </a:txBody>
                  <a:tcPr/>
                </a:tc>
                <a:tc>
                  <a:txBody>
                    <a:bodyPr/>
                    <a:lstStyle/>
                    <a:p>
                      <a:pPr algn="ctr"/>
                      <a:r>
                        <a:rPr lang="es-MX" dirty="0"/>
                        <a:t>Prolonga su vida media</a:t>
                      </a:r>
                    </a:p>
                  </a:txBody>
                  <a:tcPr/>
                </a:tc>
                <a:extLst>
                  <a:ext uri="{0D108BD9-81ED-4DB2-BD59-A6C34878D82A}">
                    <a16:rowId xmlns:a16="http://schemas.microsoft.com/office/drawing/2014/main" val="952000941"/>
                  </a:ext>
                </a:extLst>
              </a:tr>
              <a:tr h="370840">
                <a:tc>
                  <a:txBody>
                    <a:bodyPr/>
                    <a:lstStyle/>
                    <a:p>
                      <a:pPr algn="ctr"/>
                      <a:r>
                        <a:rPr lang="es-MX" dirty="0"/>
                        <a:t>Albúmina</a:t>
                      </a:r>
                    </a:p>
                  </a:txBody>
                  <a:tcPr/>
                </a:tc>
                <a:tc>
                  <a:txBody>
                    <a:bodyPr/>
                    <a:lstStyle/>
                    <a:p>
                      <a:pPr algn="ctr"/>
                      <a:r>
                        <a:rPr lang="es-MX" dirty="0"/>
                        <a:t>8 – 10 %</a:t>
                      </a:r>
                    </a:p>
                  </a:txBody>
                  <a:tcPr/>
                </a:tc>
                <a:tc>
                  <a:txBody>
                    <a:bodyPr/>
                    <a:lstStyle/>
                    <a:p>
                      <a:pPr marL="285750" indent="-285750" algn="ctr">
                        <a:buFont typeface="Wingdings" panose="05000000000000000000" pitchFamily="2" charset="2"/>
                        <a:buChar char="ü"/>
                      </a:pPr>
                      <a:r>
                        <a:rPr lang="es-MX" dirty="0"/>
                        <a:t>  </a:t>
                      </a:r>
                    </a:p>
                  </a:txBody>
                  <a:tcPr/>
                </a:tc>
                <a:extLst>
                  <a:ext uri="{0D108BD9-81ED-4DB2-BD59-A6C34878D82A}">
                    <a16:rowId xmlns:a16="http://schemas.microsoft.com/office/drawing/2014/main" val="1427373006"/>
                  </a:ext>
                </a:extLst>
              </a:tr>
              <a:tr h="370840">
                <a:tc>
                  <a:txBody>
                    <a:bodyPr/>
                    <a:lstStyle/>
                    <a:p>
                      <a:pPr algn="ctr"/>
                      <a:r>
                        <a:rPr lang="es-MX" dirty="0"/>
                        <a:t>Libre</a:t>
                      </a:r>
                    </a:p>
                  </a:txBody>
                  <a:tcPr/>
                </a:tc>
                <a:tc>
                  <a:txBody>
                    <a:bodyPr/>
                    <a:lstStyle/>
                    <a:p>
                      <a:pPr algn="ctr"/>
                      <a:r>
                        <a:rPr lang="es-MX" dirty="0"/>
                        <a:t>1 – 2 %</a:t>
                      </a:r>
                    </a:p>
                  </a:txBody>
                  <a:tcPr/>
                </a:tc>
                <a:tc>
                  <a:txBody>
                    <a:bodyPr/>
                    <a:lstStyle/>
                    <a:p>
                      <a:pPr marL="285750" indent="-285750" algn="ctr">
                        <a:buFont typeface="Wingdings" panose="05000000000000000000" pitchFamily="2" charset="2"/>
                        <a:buChar char="ü"/>
                      </a:pPr>
                      <a:r>
                        <a:rPr lang="es-MX" dirty="0"/>
                        <a:t> </a:t>
                      </a:r>
                    </a:p>
                  </a:txBody>
                  <a:tcPr/>
                </a:tc>
                <a:extLst>
                  <a:ext uri="{0D108BD9-81ED-4DB2-BD59-A6C34878D82A}">
                    <a16:rowId xmlns:a16="http://schemas.microsoft.com/office/drawing/2014/main" val="932671342"/>
                  </a:ext>
                </a:extLst>
              </a:tr>
            </a:tbl>
          </a:graphicData>
        </a:graphic>
      </p:graphicFrame>
      <p:sp>
        <p:nvSpPr>
          <p:cNvPr id="28" name="CuadroTexto 27">
            <a:extLst>
              <a:ext uri="{FF2B5EF4-FFF2-40B4-BE49-F238E27FC236}">
                <a16:creationId xmlns:a16="http://schemas.microsoft.com/office/drawing/2014/main" id="{C0D2B844-E734-4764-BDB6-300FA8EB2A18}"/>
              </a:ext>
            </a:extLst>
          </p:cNvPr>
          <p:cNvSpPr txBox="1"/>
          <p:nvPr/>
        </p:nvSpPr>
        <p:spPr>
          <a:xfrm>
            <a:off x="741871" y="6136137"/>
            <a:ext cx="7660257" cy="523220"/>
          </a:xfrm>
          <a:prstGeom prst="rect">
            <a:avLst/>
          </a:prstGeom>
          <a:noFill/>
        </p:spPr>
        <p:txBody>
          <a:bodyPr wrap="square" rtlCol="0">
            <a:spAutoFit/>
          </a:bodyPr>
          <a:lstStyle/>
          <a:p>
            <a:pPr algn="r"/>
            <a:r>
              <a:rPr lang="en-US" sz="1400" i="1" dirty="0"/>
              <a:t>Delanghe J. Behind the scenes of vitamin D binding protein: More than vitamin D binding. Best Practice &amp; Research Clinical Endocrinology &amp; Metabolism  </a:t>
            </a:r>
            <a:endParaRPr lang="es-MX" sz="1400" i="1" dirty="0"/>
          </a:p>
        </p:txBody>
      </p:sp>
    </p:spTree>
    <p:extLst>
      <p:ext uri="{BB962C8B-B14F-4D97-AF65-F5344CB8AC3E}">
        <p14:creationId xmlns:p14="http://schemas.microsoft.com/office/powerpoint/2010/main" val="90213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54A9FE-790E-4439-A777-E4925DE35C80}"/>
              </a:ext>
            </a:extLst>
          </p:cNvPr>
          <p:cNvSpPr>
            <a:spLocks noGrp="1"/>
          </p:cNvSpPr>
          <p:nvPr>
            <p:ph type="title"/>
          </p:nvPr>
        </p:nvSpPr>
        <p:spPr>
          <a:xfrm>
            <a:off x="488362" y="314410"/>
            <a:ext cx="7886700" cy="601032"/>
          </a:xfrm>
        </p:spPr>
        <p:txBody>
          <a:bodyPr>
            <a:normAutofit/>
          </a:bodyPr>
          <a:lstStyle/>
          <a:p>
            <a:pPr algn="ctr"/>
            <a:r>
              <a:rPr lang="es-MX" sz="2800" spc="300" dirty="0"/>
              <a:t>Vitamina D: Funciones</a:t>
            </a:r>
          </a:p>
        </p:txBody>
      </p:sp>
      <p:pic>
        <p:nvPicPr>
          <p:cNvPr id="12" name="Imagen 11">
            <a:extLst>
              <a:ext uri="{FF2B5EF4-FFF2-40B4-BE49-F238E27FC236}">
                <a16:creationId xmlns:a16="http://schemas.microsoft.com/office/drawing/2014/main" id="{ECBC81A5-5F7E-4608-8C25-E1F16DAB8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515" y="62213"/>
            <a:ext cx="422720" cy="337376"/>
          </a:xfrm>
          <a:prstGeom prst="rect">
            <a:avLst/>
          </a:prstGeom>
        </p:spPr>
      </p:pic>
      <p:pic>
        <p:nvPicPr>
          <p:cNvPr id="13" name="Imagen 12">
            <a:extLst>
              <a:ext uri="{FF2B5EF4-FFF2-40B4-BE49-F238E27FC236}">
                <a16:creationId xmlns:a16="http://schemas.microsoft.com/office/drawing/2014/main" id="{1EE3211D-DAD2-40B9-80FE-111502AC6317}"/>
              </a:ext>
            </a:extLst>
          </p:cNvPr>
          <p:cNvPicPr>
            <a:picLocks noChangeAspect="1"/>
          </p:cNvPicPr>
          <p:nvPr/>
        </p:nvPicPr>
        <p:blipFill>
          <a:blip r:embed="rId3"/>
          <a:stretch>
            <a:fillRect/>
          </a:stretch>
        </p:blipFill>
        <p:spPr>
          <a:xfrm>
            <a:off x="8682515" y="1030801"/>
            <a:ext cx="422720" cy="306763"/>
          </a:xfrm>
          <a:prstGeom prst="rect">
            <a:avLst/>
          </a:prstGeom>
        </p:spPr>
      </p:pic>
      <p:pic>
        <p:nvPicPr>
          <p:cNvPr id="14" name="Imagen 13">
            <a:extLst>
              <a:ext uri="{FF2B5EF4-FFF2-40B4-BE49-F238E27FC236}">
                <a16:creationId xmlns:a16="http://schemas.microsoft.com/office/drawing/2014/main" id="{884ECD47-AB36-4376-9F00-5F48689471A2}"/>
              </a:ext>
            </a:extLst>
          </p:cNvPr>
          <p:cNvPicPr>
            <a:picLocks noChangeAspect="1"/>
          </p:cNvPicPr>
          <p:nvPr/>
        </p:nvPicPr>
        <p:blipFill>
          <a:blip r:embed="rId4"/>
          <a:stretch>
            <a:fillRect/>
          </a:stretch>
        </p:blipFill>
        <p:spPr>
          <a:xfrm>
            <a:off x="8682515" y="438263"/>
            <a:ext cx="422720" cy="551885"/>
          </a:xfrm>
          <a:prstGeom prst="rect">
            <a:avLst/>
          </a:prstGeom>
        </p:spPr>
      </p:pic>
      <p:pic>
        <p:nvPicPr>
          <p:cNvPr id="15" name="Imagen 14">
            <a:extLst>
              <a:ext uri="{FF2B5EF4-FFF2-40B4-BE49-F238E27FC236}">
                <a16:creationId xmlns:a16="http://schemas.microsoft.com/office/drawing/2014/main" id="{F64E0EA9-2C6C-4705-B4BF-0EA79CF89D8C}"/>
              </a:ext>
            </a:extLst>
          </p:cNvPr>
          <p:cNvPicPr>
            <a:picLocks noChangeAspect="1"/>
          </p:cNvPicPr>
          <p:nvPr/>
        </p:nvPicPr>
        <p:blipFill>
          <a:blip r:embed="rId5"/>
          <a:stretch>
            <a:fillRect/>
          </a:stretch>
        </p:blipFill>
        <p:spPr>
          <a:xfrm>
            <a:off x="8681500" y="1382825"/>
            <a:ext cx="424749" cy="302157"/>
          </a:xfrm>
          <a:prstGeom prst="rect">
            <a:avLst/>
          </a:prstGeom>
        </p:spPr>
      </p:pic>
      <p:pic>
        <p:nvPicPr>
          <p:cNvPr id="16" name="Imagen 15">
            <a:extLst>
              <a:ext uri="{FF2B5EF4-FFF2-40B4-BE49-F238E27FC236}">
                <a16:creationId xmlns:a16="http://schemas.microsoft.com/office/drawing/2014/main" id="{BB068804-ECAD-4C6B-B493-983F91AAE8A5}"/>
              </a:ext>
            </a:extLst>
          </p:cNvPr>
          <p:cNvPicPr>
            <a:picLocks noChangeAspect="1"/>
          </p:cNvPicPr>
          <p:nvPr/>
        </p:nvPicPr>
        <p:blipFill>
          <a:blip r:embed="rId6"/>
          <a:stretch>
            <a:fillRect/>
          </a:stretch>
        </p:blipFill>
        <p:spPr>
          <a:xfrm>
            <a:off x="8685107" y="1722523"/>
            <a:ext cx="424748" cy="329510"/>
          </a:xfrm>
          <a:prstGeom prst="rect">
            <a:avLst/>
          </a:prstGeom>
        </p:spPr>
      </p:pic>
      <p:pic>
        <p:nvPicPr>
          <p:cNvPr id="17" name="Imagen 16">
            <a:extLst>
              <a:ext uri="{FF2B5EF4-FFF2-40B4-BE49-F238E27FC236}">
                <a16:creationId xmlns:a16="http://schemas.microsoft.com/office/drawing/2014/main" id="{AF7A1184-F697-4714-8615-7BD123A50B5F}"/>
              </a:ext>
            </a:extLst>
          </p:cNvPr>
          <p:cNvPicPr>
            <a:picLocks noChangeAspect="1"/>
          </p:cNvPicPr>
          <p:nvPr/>
        </p:nvPicPr>
        <p:blipFill rotWithShape="1">
          <a:blip r:embed="rId7"/>
          <a:srcRect l="8652" t="3087" r="6766" b="5614"/>
          <a:stretch/>
        </p:blipFill>
        <p:spPr>
          <a:xfrm>
            <a:off x="8681499" y="2096022"/>
            <a:ext cx="427275" cy="315383"/>
          </a:xfrm>
          <a:prstGeom prst="rect">
            <a:avLst/>
          </a:prstGeom>
        </p:spPr>
      </p:pic>
      <p:pic>
        <p:nvPicPr>
          <p:cNvPr id="18" name="Imagen 17">
            <a:extLst>
              <a:ext uri="{FF2B5EF4-FFF2-40B4-BE49-F238E27FC236}">
                <a16:creationId xmlns:a16="http://schemas.microsoft.com/office/drawing/2014/main" id="{72D09412-92A7-4D76-AF2C-8D2B14AFE355}"/>
              </a:ext>
            </a:extLst>
          </p:cNvPr>
          <p:cNvPicPr>
            <a:picLocks noChangeAspect="1"/>
          </p:cNvPicPr>
          <p:nvPr/>
        </p:nvPicPr>
        <p:blipFill>
          <a:blip r:embed="rId8"/>
          <a:stretch>
            <a:fillRect/>
          </a:stretch>
        </p:blipFill>
        <p:spPr>
          <a:xfrm>
            <a:off x="8675784" y="2457372"/>
            <a:ext cx="426840" cy="309986"/>
          </a:xfrm>
          <a:prstGeom prst="rect">
            <a:avLst/>
          </a:prstGeom>
        </p:spPr>
      </p:pic>
      <p:pic>
        <p:nvPicPr>
          <p:cNvPr id="19" name="Imagen 18">
            <a:extLst>
              <a:ext uri="{FF2B5EF4-FFF2-40B4-BE49-F238E27FC236}">
                <a16:creationId xmlns:a16="http://schemas.microsoft.com/office/drawing/2014/main" id="{7F8F87B7-2711-4BA0-9DFC-3734C072909C}"/>
              </a:ext>
            </a:extLst>
          </p:cNvPr>
          <p:cNvPicPr>
            <a:picLocks noChangeAspect="1"/>
          </p:cNvPicPr>
          <p:nvPr/>
        </p:nvPicPr>
        <p:blipFill>
          <a:blip r:embed="rId9"/>
          <a:stretch>
            <a:fillRect/>
          </a:stretch>
        </p:blipFill>
        <p:spPr>
          <a:xfrm>
            <a:off x="8677153" y="3450268"/>
            <a:ext cx="433441" cy="266929"/>
          </a:xfrm>
          <a:prstGeom prst="rect">
            <a:avLst/>
          </a:prstGeom>
        </p:spPr>
      </p:pic>
      <p:pic>
        <p:nvPicPr>
          <p:cNvPr id="20" name="Imagen 19">
            <a:extLst>
              <a:ext uri="{FF2B5EF4-FFF2-40B4-BE49-F238E27FC236}">
                <a16:creationId xmlns:a16="http://schemas.microsoft.com/office/drawing/2014/main" id="{2D943ED3-8A32-477B-AAF3-1303EE0C40F5}"/>
              </a:ext>
            </a:extLst>
          </p:cNvPr>
          <p:cNvPicPr>
            <a:picLocks noChangeAspect="1"/>
          </p:cNvPicPr>
          <p:nvPr/>
        </p:nvPicPr>
        <p:blipFill>
          <a:blip r:embed="rId10"/>
          <a:stretch>
            <a:fillRect/>
          </a:stretch>
        </p:blipFill>
        <p:spPr>
          <a:xfrm>
            <a:off x="8670697" y="3101362"/>
            <a:ext cx="433361" cy="306762"/>
          </a:xfrm>
          <a:prstGeom prst="rect">
            <a:avLst/>
          </a:prstGeom>
        </p:spPr>
      </p:pic>
      <p:pic>
        <p:nvPicPr>
          <p:cNvPr id="21" name="Imagen 20">
            <a:extLst>
              <a:ext uri="{FF2B5EF4-FFF2-40B4-BE49-F238E27FC236}">
                <a16:creationId xmlns:a16="http://schemas.microsoft.com/office/drawing/2014/main" id="{190AA751-2BAB-4BAA-BFA9-7A6624E35A5B}"/>
              </a:ext>
            </a:extLst>
          </p:cNvPr>
          <p:cNvPicPr>
            <a:picLocks noChangeAspect="1"/>
          </p:cNvPicPr>
          <p:nvPr/>
        </p:nvPicPr>
        <p:blipFill>
          <a:blip r:embed="rId11"/>
          <a:stretch>
            <a:fillRect/>
          </a:stretch>
        </p:blipFill>
        <p:spPr>
          <a:xfrm>
            <a:off x="8675784" y="4454141"/>
            <a:ext cx="418888" cy="329480"/>
          </a:xfrm>
          <a:prstGeom prst="rect">
            <a:avLst/>
          </a:prstGeom>
        </p:spPr>
      </p:pic>
      <p:pic>
        <p:nvPicPr>
          <p:cNvPr id="22" name="Imagen 21">
            <a:extLst>
              <a:ext uri="{FF2B5EF4-FFF2-40B4-BE49-F238E27FC236}">
                <a16:creationId xmlns:a16="http://schemas.microsoft.com/office/drawing/2014/main" id="{0B042528-F7EF-495A-AACD-2699EC6D3B85}"/>
              </a:ext>
            </a:extLst>
          </p:cNvPr>
          <p:cNvPicPr>
            <a:picLocks noChangeAspect="1"/>
          </p:cNvPicPr>
          <p:nvPr/>
        </p:nvPicPr>
        <p:blipFill>
          <a:blip r:embed="rId12"/>
          <a:stretch>
            <a:fillRect/>
          </a:stretch>
        </p:blipFill>
        <p:spPr>
          <a:xfrm>
            <a:off x="8678873" y="3765330"/>
            <a:ext cx="422531" cy="296335"/>
          </a:xfrm>
          <a:prstGeom prst="rect">
            <a:avLst/>
          </a:prstGeom>
        </p:spPr>
      </p:pic>
      <p:pic>
        <p:nvPicPr>
          <p:cNvPr id="23" name="Imagen 22">
            <a:extLst>
              <a:ext uri="{FF2B5EF4-FFF2-40B4-BE49-F238E27FC236}">
                <a16:creationId xmlns:a16="http://schemas.microsoft.com/office/drawing/2014/main" id="{E2F6F91B-30F6-4201-BB15-8ED00AFDD1F9}"/>
              </a:ext>
            </a:extLst>
          </p:cNvPr>
          <p:cNvPicPr>
            <a:picLocks noChangeAspect="1"/>
          </p:cNvPicPr>
          <p:nvPr/>
        </p:nvPicPr>
        <p:blipFill>
          <a:blip r:embed="rId13"/>
          <a:stretch>
            <a:fillRect/>
          </a:stretch>
        </p:blipFill>
        <p:spPr>
          <a:xfrm>
            <a:off x="8677215" y="4103560"/>
            <a:ext cx="418889" cy="309100"/>
          </a:xfrm>
          <a:prstGeom prst="rect">
            <a:avLst/>
          </a:prstGeom>
        </p:spPr>
      </p:pic>
      <p:pic>
        <p:nvPicPr>
          <p:cNvPr id="24" name="Imagen 23">
            <a:extLst>
              <a:ext uri="{FF2B5EF4-FFF2-40B4-BE49-F238E27FC236}">
                <a16:creationId xmlns:a16="http://schemas.microsoft.com/office/drawing/2014/main" id="{860DEECF-4F92-4BF2-BB00-AEAB96BA530B}"/>
              </a:ext>
            </a:extLst>
          </p:cNvPr>
          <p:cNvPicPr>
            <a:picLocks noChangeAspect="1"/>
          </p:cNvPicPr>
          <p:nvPr/>
        </p:nvPicPr>
        <p:blipFill>
          <a:blip r:embed="rId14"/>
          <a:stretch>
            <a:fillRect/>
          </a:stretch>
        </p:blipFill>
        <p:spPr>
          <a:xfrm>
            <a:off x="8668271" y="4826117"/>
            <a:ext cx="422388" cy="315383"/>
          </a:xfrm>
          <a:prstGeom prst="rect">
            <a:avLst/>
          </a:prstGeom>
        </p:spPr>
      </p:pic>
      <p:pic>
        <p:nvPicPr>
          <p:cNvPr id="25" name="Imagen 24">
            <a:extLst>
              <a:ext uri="{FF2B5EF4-FFF2-40B4-BE49-F238E27FC236}">
                <a16:creationId xmlns:a16="http://schemas.microsoft.com/office/drawing/2014/main" id="{56E710CD-615A-4B9A-9E9B-575FFA10F978}"/>
              </a:ext>
            </a:extLst>
          </p:cNvPr>
          <p:cNvPicPr>
            <a:picLocks noChangeAspect="1"/>
          </p:cNvPicPr>
          <p:nvPr/>
        </p:nvPicPr>
        <p:blipFill>
          <a:blip r:embed="rId15"/>
          <a:stretch>
            <a:fillRect/>
          </a:stretch>
        </p:blipFill>
        <p:spPr>
          <a:xfrm>
            <a:off x="8668271" y="5183996"/>
            <a:ext cx="419962" cy="299810"/>
          </a:xfrm>
          <a:prstGeom prst="rect">
            <a:avLst/>
          </a:prstGeom>
        </p:spPr>
      </p:pic>
      <p:pic>
        <p:nvPicPr>
          <p:cNvPr id="26" name="Imagen 25">
            <a:extLst>
              <a:ext uri="{FF2B5EF4-FFF2-40B4-BE49-F238E27FC236}">
                <a16:creationId xmlns:a16="http://schemas.microsoft.com/office/drawing/2014/main" id="{21525862-5A8F-42EE-A0FB-C180B44B4166}"/>
              </a:ext>
            </a:extLst>
          </p:cNvPr>
          <p:cNvPicPr>
            <a:picLocks noChangeAspect="1"/>
          </p:cNvPicPr>
          <p:nvPr/>
        </p:nvPicPr>
        <p:blipFill>
          <a:blip r:embed="rId16"/>
          <a:stretch>
            <a:fillRect/>
          </a:stretch>
        </p:blipFill>
        <p:spPr>
          <a:xfrm>
            <a:off x="8670697" y="2813325"/>
            <a:ext cx="431927" cy="247232"/>
          </a:xfrm>
          <a:prstGeom prst="rect">
            <a:avLst/>
          </a:prstGeom>
        </p:spPr>
      </p:pic>
      <p:sp>
        <p:nvSpPr>
          <p:cNvPr id="27" name="Rectángulo 26">
            <a:extLst>
              <a:ext uri="{FF2B5EF4-FFF2-40B4-BE49-F238E27FC236}">
                <a16:creationId xmlns:a16="http://schemas.microsoft.com/office/drawing/2014/main" id="{7E0AD4BD-6396-49A6-89FD-F1E8EA985AD3}"/>
              </a:ext>
            </a:extLst>
          </p:cNvPr>
          <p:cNvSpPr/>
          <p:nvPr/>
        </p:nvSpPr>
        <p:spPr>
          <a:xfrm>
            <a:off x="318347" y="3480554"/>
            <a:ext cx="2848494" cy="118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Imagen 35">
            <a:extLst>
              <a:ext uri="{FF2B5EF4-FFF2-40B4-BE49-F238E27FC236}">
                <a16:creationId xmlns:a16="http://schemas.microsoft.com/office/drawing/2014/main" id="{E5AB5379-61B2-47B3-936E-8870552BA5A4}"/>
              </a:ext>
            </a:extLst>
          </p:cNvPr>
          <p:cNvPicPr>
            <a:picLocks noChangeAspect="1"/>
          </p:cNvPicPr>
          <p:nvPr/>
        </p:nvPicPr>
        <p:blipFill>
          <a:blip r:embed="rId17"/>
          <a:stretch>
            <a:fillRect/>
          </a:stretch>
        </p:blipFill>
        <p:spPr>
          <a:xfrm>
            <a:off x="8661313" y="5540586"/>
            <a:ext cx="433360" cy="313287"/>
          </a:xfrm>
          <a:prstGeom prst="rect">
            <a:avLst/>
          </a:prstGeom>
        </p:spPr>
      </p:pic>
      <p:pic>
        <p:nvPicPr>
          <p:cNvPr id="37" name="Imagen 36">
            <a:extLst>
              <a:ext uri="{FF2B5EF4-FFF2-40B4-BE49-F238E27FC236}">
                <a16:creationId xmlns:a16="http://schemas.microsoft.com/office/drawing/2014/main" id="{74A70A58-BAD4-4A96-AC39-38727A708C5A}"/>
              </a:ext>
            </a:extLst>
          </p:cNvPr>
          <p:cNvPicPr>
            <a:picLocks noChangeAspect="1"/>
          </p:cNvPicPr>
          <p:nvPr/>
        </p:nvPicPr>
        <p:blipFill>
          <a:blip r:embed="rId18"/>
          <a:stretch>
            <a:fillRect/>
          </a:stretch>
        </p:blipFill>
        <p:spPr>
          <a:xfrm>
            <a:off x="8653217" y="5899958"/>
            <a:ext cx="448187" cy="296336"/>
          </a:xfrm>
          <a:prstGeom prst="rect">
            <a:avLst/>
          </a:prstGeom>
        </p:spPr>
      </p:pic>
      <p:sp>
        <p:nvSpPr>
          <p:cNvPr id="38" name="Elipse 37">
            <a:extLst>
              <a:ext uri="{FF2B5EF4-FFF2-40B4-BE49-F238E27FC236}">
                <a16:creationId xmlns:a16="http://schemas.microsoft.com/office/drawing/2014/main" id="{441E615B-7872-4B0F-A9D6-19B5C773AF7D}"/>
              </a:ext>
            </a:extLst>
          </p:cNvPr>
          <p:cNvSpPr/>
          <p:nvPr/>
        </p:nvSpPr>
        <p:spPr>
          <a:xfrm>
            <a:off x="8653216" y="6319967"/>
            <a:ext cx="435017" cy="42263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CuadroTexto 38">
            <a:extLst>
              <a:ext uri="{FF2B5EF4-FFF2-40B4-BE49-F238E27FC236}">
                <a16:creationId xmlns:a16="http://schemas.microsoft.com/office/drawing/2014/main" id="{242E9FEE-8047-4625-887E-27D5F551CCEF}"/>
              </a:ext>
            </a:extLst>
          </p:cNvPr>
          <p:cNvSpPr txBox="1"/>
          <p:nvPr/>
        </p:nvSpPr>
        <p:spPr>
          <a:xfrm>
            <a:off x="8731582" y="6346619"/>
            <a:ext cx="27828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pic>
        <p:nvPicPr>
          <p:cNvPr id="3" name="Imagen 2">
            <a:extLst>
              <a:ext uri="{FF2B5EF4-FFF2-40B4-BE49-F238E27FC236}">
                <a16:creationId xmlns:a16="http://schemas.microsoft.com/office/drawing/2014/main" id="{0E25E29B-3819-4D0B-A2A8-C19DEE374624}"/>
              </a:ext>
            </a:extLst>
          </p:cNvPr>
          <p:cNvPicPr>
            <a:picLocks noChangeAspect="1"/>
          </p:cNvPicPr>
          <p:nvPr/>
        </p:nvPicPr>
        <p:blipFill rotWithShape="1">
          <a:blip r:embed="rId19"/>
          <a:srcRect b="24934"/>
          <a:stretch/>
        </p:blipFill>
        <p:spPr>
          <a:xfrm>
            <a:off x="225179" y="2376818"/>
            <a:ext cx="3837983" cy="2001255"/>
          </a:xfrm>
          <a:prstGeom prst="rect">
            <a:avLst/>
          </a:prstGeom>
        </p:spPr>
      </p:pic>
      <p:pic>
        <p:nvPicPr>
          <p:cNvPr id="4" name="Imagen 3">
            <a:extLst>
              <a:ext uri="{FF2B5EF4-FFF2-40B4-BE49-F238E27FC236}">
                <a16:creationId xmlns:a16="http://schemas.microsoft.com/office/drawing/2014/main" id="{9EF5CE58-98F9-4C50-99B1-22343855708C}"/>
              </a:ext>
            </a:extLst>
          </p:cNvPr>
          <p:cNvPicPr>
            <a:picLocks noChangeAspect="1"/>
          </p:cNvPicPr>
          <p:nvPr/>
        </p:nvPicPr>
        <p:blipFill>
          <a:blip r:embed="rId20"/>
          <a:stretch>
            <a:fillRect/>
          </a:stretch>
        </p:blipFill>
        <p:spPr>
          <a:xfrm>
            <a:off x="4881851" y="2616266"/>
            <a:ext cx="3129268" cy="1934931"/>
          </a:xfrm>
          <a:prstGeom prst="rect">
            <a:avLst/>
          </a:prstGeom>
        </p:spPr>
      </p:pic>
      <p:sp>
        <p:nvSpPr>
          <p:cNvPr id="5" name="CuadroTexto 4">
            <a:extLst>
              <a:ext uri="{FF2B5EF4-FFF2-40B4-BE49-F238E27FC236}">
                <a16:creationId xmlns:a16="http://schemas.microsoft.com/office/drawing/2014/main" id="{D48003CC-8655-478D-A670-EA26D61FB396}"/>
              </a:ext>
            </a:extLst>
          </p:cNvPr>
          <p:cNvSpPr txBox="1"/>
          <p:nvPr/>
        </p:nvSpPr>
        <p:spPr>
          <a:xfrm>
            <a:off x="457402" y="1184182"/>
            <a:ext cx="3782747" cy="830997"/>
          </a:xfrm>
          <a:prstGeom prst="rect">
            <a:avLst/>
          </a:prstGeom>
          <a:noFill/>
        </p:spPr>
        <p:txBody>
          <a:bodyPr wrap="square" rtlCol="0">
            <a:spAutoFit/>
          </a:bodyPr>
          <a:lstStyle/>
          <a:p>
            <a:pPr algn="just"/>
            <a:r>
              <a:rPr lang="es-MX" sz="1600" b="1" dirty="0"/>
              <a:t>No genómicas: </a:t>
            </a:r>
            <a:r>
              <a:rPr lang="es-MX" sz="1600" dirty="0"/>
              <a:t>inducen </a:t>
            </a:r>
            <a:r>
              <a:rPr lang="es-MX" sz="1600" b="1" dirty="0"/>
              <a:t>respuestas rápidas </a:t>
            </a:r>
            <a:r>
              <a:rPr lang="es-MX" sz="1600" dirty="0"/>
              <a:t>a través de receptores de vitamina D </a:t>
            </a:r>
            <a:r>
              <a:rPr lang="es-MX" sz="1600" b="1" dirty="0"/>
              <a:t>(VDR) </a:t>
            </a:r>
            <a:r>
              <a:rPr lang="es-MX" sz="1600" dirty="0"/>
              <a:t>situados en la </a:t>
            </a:r>
            <a:r>
              <a:rPr lang="es-MX" sz="1600" b="1" dirty="0"/>
              <a:t>membrana celular. </a:t>
            </a:r>
          </a:p>
        </p:txBody>
      </p:sp>
      <p:sp>
        <p:nvSpPr>
          <p:cNvPr id="28" name="CuadroTexto 27">
            <a:extLst>
              <a:ext uri="{FF2B5EF4-FFF2-40B4-BE49-F238E27FC236}">
                <a16:creationId xmlns:a16="http://schemas.microsoft.com/office/drawing/2014/main" id="{9BEA2B11-54AC-4589-9E3F-D9C6DDFB9774}"/>
              </a:ext>
            </a:extLst>
          </p:cNvPr>
          <p:cNvSpPr txBox="1"/>
          <p:nvPr/>
        </p:nvSpPr>
        <p:spPr>
          <a:xfrm>
            <a:off x="4572000" y="1133933"/>
            <a:ext cx="3821984" cy="1323439"/>
          </a:xfrm>
          <a:prstGeom prst="rect">
            <a:avLst/>
          </a:prstGeom>
          <a:noFill/>
        </p:spPr>
        <p:txBody>
          <a:bodyPr wrap="square" rtlCol="0">
            <a:spAutoFit/>
          </a:bodyPr>
          <a:lstStyle/>
          <a:p>
            <a:pPr algn="just"/>
            <a:r>
              <a:rPr lang="es-MX" sz="1600" b="1" dirty="0"/>
              <a:t>Genómicas:</a:t>
            </a:r>
            <a:r>
              <a:rPr lang="es-MX" sz="1600" dirty="0"/>
              <a:t> a nivel de </a:t>
            </a:r>
            <a:r>
              <a:rPr lang="es-MX" sz="1600" b="1" dirty="0"/>
              <a:t>membrana nuclear </a:t>
            </a:r>
            <a:r>
              <a:rPr lang="es-MX" sz="1600" dirty="0"/>
              <a:t>activa el elemento de respuesta específico de vitamina D </a:t>
            </a:r>
            <a:r>
              <a:rPr lang="es-MX" sz="1600" b="1" dirty="0"/>
              <a:t>(VDRE) </a:t>
            </a:r>
            <a:r>
              <a:rPr lang="es-MX" sz="1600" dirty="0"/>
              <a:t>formando un heterodímero  con el </a:t>
            </a:r>
            <a:r>
              <a:rPr lang="es-MX" sz="1600" b="1" dirty="0"/>
              <a:t>receptor retinoide “X” </a:t>
            </a:r>
            <a:r>
              <a:rPr lang="es-MX" sz="1600" dirty="0"/>
              <a:t>para la codificación de proteínas. </a:t>
            </a:r>
          </a:p>
        </p:txBody>
      </p:sp>
      <p:cxnSp>
        <p:nvCxnSpPr>
          <p:cNvPr id="7" name="Conector recto 6">
            <a:extLst>
              <a:ext uri="{FF2B5EF4-FFF2-40B4-BE49-F238E27FC236}">
                <a16:creationId xmlns:a16="http://schemas.microsoft.com/office/drawing/2014/main" id="{E19ABB6F-53B8-434D-803B-2D74744CF515}"/>
              </a:ext>
            </a:extLst>
          </p:cNvPr>
          <p:cNvCxnSpPr>
            <a:cxnSpLocks/>
          </p:cNvCxnSpPr>
          <p:nvPr/>
        </p:nvCxnSpPr>
        <p:spPr>
          <a:xfrm>
            <a:off x="4417887" y="1133933"/>
            <a:ext cx="0" cy="5186034"/>
          </a:xfrm>
          <a:prstGeom prst="line">
            <a:avLst/>
          </a:prstGeom>
          <a:ln w="1587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7FD0EC08-546A-4E1F-AC24-98BC02FB78B5}"/>
              </a:ext>
            </a:extLst>
          </p:cNvPr>
          <p:cNvSpPr txBox="1"/>
          <p:nvPr/>
        </p:nvSpPr>
        <p:spPr>
          <a:xfrm>
            <a:off x="318347" y="4809265"/>
            <a:ext cx="3782747" cy="1077218"/>
          </a:xfrm>
          <a:prstGeom prst="rect">
            <a:avLst/>
          </a:prstGeom>
          <a:noFill/>
        </p:spPr>
        <p:txBody>
          <a:bodyPr wrap="square" rtlCol="0">
            <a:spAutoFit/>
          </a:bodyPr>
          <a:lstStyle/>
          <a:p>
            <a:pPr marL="285750" indent="-285750" algn="just">
              <a:buFontTx/>
              <a:buChar char="-"/>
            </a:pPr>
            <a:r>
              <a:rPr lang="es-MX" sz="1600" dirty="0"/>
              <a:t>Absorción intestinal de Ca</a:t>
            </a:r>
          </a:p>
          <a:p>
            <a:pPr marL="285750" indent="-285750" algn="just">
              <a:buFontTx/>
              <a:buChar char="-"/>
            </a:pPr>
            <a:r>
              <a:rPr lang="es-MX" sz="1600" dirty="0"/>
              <a:t>Secreción de insulina inducida por VDR.</a:t>
            </a:r>
          </a:p>
          <a:p>
            <a:pPr marL="285750" indent="-285750" algn="just">
              <a:buFontTx/>
              <a:buChar char="-"/>
            </a:pPr>
            <a:r>
              <a:rPr lang="es-MX" sz="1600" dirty="0"/>
              <a:t>Apertura de canales de Ca y Cl en osteoblastos y otros tejidos.</a:t>
            </a:r>
          </a:p>
        </p:txBody>
      </p:sp>
      <p:sp>
        <p:nvSpPr>
          <p:cNvPr id="34" name="CuadroTexto 33">
            <a:extLst>
              <a:ext uri="{FF2B5EF4-FFF2-40B4-BE49-F238E27FC236}">
                <a16:creationId xmlns:a16="http://schemas.microsoft.com/office/drawing/2014/main" id="{257869AA-C91B-4753-B1C4-8867621C1A0C}"/>
              </a:ext>
            </a:extLst>
          </p:cNvPr>
          <p:cNvSpPr txBox="1"/>
          <p:nvPr/>
        </p:nvSpPr>
        <p:spPr>
          <a:xfrm>
            <a:off x="4529808" y="4755451"/>
            <a:ext cx="3833354" cy="1077218"/>
          </a:xfrm>
          <a:prstGeom prst="rect">
            <a:avLst/>
          </a:prstGeom>
          <a:noFill/>
        </p:spPr>
        <p:txBody>
          <a:bodyPr wrap="square" rtlCol="0">
            <a:spAutoFit/>
          </a:bodyPr>
          <a:lstStyle/>
          <a:p>
            <a:pPr marL="285750" indent="-285750" algn="just">
              <a:buFontTx/>
              <a:buChar char="-"/>
            </a:pPr>
            <a:r>
              <a:rPr lang="es-MX" sz="1600" dirty="0"/>
              <a:t>Regula genes implicados en la regulación del </a:t>
            </a:r>
            <a:r>
              <a:rPr lang="es-MX" sz="1600" b="1" dirty="0"/>
              <a:t>metabolismo óseo </a:t>
            </a:r>
            <a:r>
              <a:rPr lang="es-MX" sz="1600" dirty="0"/>
              <a:t>y también del </a:t>
            </a:r>
            <a:r>
              <a:rPr lang="es-MX" sz="1600" b="1" dirty="0"/>
              <a:t>sistema inmune, cardiovascular y renal,</a:t>
            </a:r>
            <a:r>
              <a:rPr lang="es-MX" sz="1600" dirty="0"/>
              <a:t> entre otros. </a:t>
            </a:r>
          </a:p>
        </p:txBody>
      </p:sp>
      <p:sp>
        <p:nvSpPr>
          <p:cNvPr id="40" name="CuadroTexto 8">
            <a:extLst>
              <a:ext uri="{FF2B5EF4-FFF2-40B4-BE49-F238E27FC236}">
                <a16:creationId xmlns:a16="http://schemas.microsoft.com/office/drawing/2014/main" id="{E6B4B998-10C5-4883-9B47-035D98B179CC}"/>
              </a:ext>
            </a:extLst>
          </p:cNvPr>
          <p:cNvSpPr txBox="1">
            <a:spLocks noChangeArrowheads="1"/>
          </p:cNvSpPr>
          <p:nvPr/>
        </p:nvSpPr>
        <p:spPr bwMode="auto">
          <a:xfrm>
            <a:off x="351028" y="6460052"/>
            <a:ext cx="81503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cs typeface="Arial" panose="020B0604020202020204" pitchFamily="34" charset="0"/>
              </a:defRPr>
            </a:lvl1pPr>
            <a:lvl2pPr marL="742950" indent="-285750">
              <a:defRPr kumimoji="1" sz="2400">
                <a:solidFill>
                  <a:schemeClr val="tx1"/>
                </a:solidFill>
                <a:latin typeface="Times New Roman" panose="02020603050405020304" pitchFamily="18" charset="0"/>
                <a:cs typeface="Arial" panose="020B0604020202020204" pitchFamily="34" charset="0"/>
              </a:defRPr>
            </a:lvl2pPr>
            <a:lvl3pPr marL="1143000" indent="-228600">
              <a:defRPr kumimoji="1" sz="2400">
                <a:solidFill>
                  <a:schemeClr val="tx1"/>
                </a:solidFill>
                <a:latin typeface="Times New Roman" panose="02020603050405020304" pitchFamily="18" charset="0"/>
                <a:cs typeface="Arial" panose="020B0604020202020204" pitchFamily="34" charset="0"/>
              </a:defRPr>
            </a:lvl3pPr>
            <a:lvl4pPr marL="1600200" indent="-228600">
              <a:defRPr kumimoji="1" sz="2400">
                <a:solidFill>
                  <a:schemeClr val="tx1"/>
                </a:solidFill>
                <a:latin typeface="Times New Roman" panose="02020603050405020304" pitchFamily="18" charset="0"/>
                <a:cs typeface="Arial" panose="020B0604020202020204" pitchFamily="34" charset="0"/>
              </a:defRPr>
            </a:lvl4pPr>
            <a:lvl5pPr marL="2057400" indent="-228600">
              <a:defRPr kumimoji="1"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cs typeface="Arial" panose="020B0604020202020204" pitchFamily="34" charset="0"/>
              </a:defRPr>
            </a:lvl9pPr>
          </a:lstStyle>
          <a:p>
            <a:pPr algn="r">
              <a:defRPr/>
            </a:pPr>
            <a:r>
              <a:rPr lang="en-US" altLang="es-MX" sz="1200" i="1" dirty="0">
                <a:latin typeface="Calibri" panose="020F0502020204030204" pitchFamily="34" charset="0"/>
              </a:rPr>
              <a:t>Minireview N. Vitamin D receptor: new assignments for an already busy receptor. Endocrinology. 2006.</a:t>
            </a:r>
            <a:endParaRPr lang="es-MX" altLang="es-MX" sz="1200" i="1" dirty="0">
              <a:latin typeface="Calibri" panose="020F0502020204030204" pitchFamily="34" charset="0"/>
            </a:endParaRPr>
          </a:p>
        </p:txBody>
      </p:sp>
    </p:spTree>
    <p:extLst>
      <p:ext uri="{BB962C8B-B14F-4D97-AF65-F5344CB8AC3E}">
        <p14:creationId xmlns:p14="http://schemas.microsoft.com/office/powerpoint/2010/main" val="3999788074"/>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11268</TotalTime>
  <Words>1059</Words>
  <Application>Microsoft Office PowerPoint</Application>
  <PresentationFormat>Presentación en pantalla (4:3)</PresentationFormat>
  <Paragraphs>130</Paragraphs>
  <Slides>15</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15</vt:i4>
      </vt:variant>
    </vt:vector>
  </HeadingPairs>
  <TitlesOfParts>
    <vt:vector size="20" baseType="lpstr">
      <vt:lpstr>Arial</vt:lpstr>
      <vt:lpstr>Calibri</vt:lpstr>
      <vt:lpstr>Calibri Light</vt:lpstr>
      <vt:lpstr>Wingdings</vt:lpstr>
      <vt:lpstr>Tema de Office</vt:lpstr>
      <vt:lpstr>Aspectos Biológicos de la Vitamina D</vt:lpstr>
      <vt:lpstr>Vitamina D: Historia. </vt:lpstr>
      <vt:lpstr>Vitamina D: Raquitismo en el mundo (1985 – 2005)</vt:lpstr>
      <vt:lpstr>Vitamina D: Definición. </vt:lpstr>
      <vt:lpstr>Vitamina D: Radiación Solar. </vt:lpstr>
      <vt:lpstr>Vitamina D: Radiación UVB e incidencia de Diabetes tipo 1 (1990-1994).</vt:lpstr>
      <vt:lpstr>Vitamina D: Metabolismo.</vt:lpstr>
      <vt:lpstr>Vitamina D: Transporte</vt:lpstr>
      <vt:lpstr>Vitamina D: Funciones</vt:lpstr>
      <vt:lpstr>Vitamina D: Receptor </vt:lpstr>
      <vt:lpstr>Vitamina D: Definiciones de su estatus.</vt:lpstr>
      <vt:lpstr>Vitamina D: Ingesta Diaria Recomendada</vt:lpstr>
      <vt:lpstr>Vitamina D: Fuentes naturales y alimentos fortificados.</vt:lpstr>
      <vt:lpstr>Vitamina D: Conclusiones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Aspectos biológicos de la vitamina D</dc:title>
  <dc:creator>Jorge Malher</dc:creator>
  <cp:lastModifiedBy>Jorge Malher</cp:lastModifiedBy>
  <cp:revision>111</cp:revision>
  <dcterms:created xsi:type="dcterms:W3CDTF">2019-09-06T14:47:13Z</dcterms:created>
  <dcterms:modified xsi:type="dcterms:W3CDTF">2019-09-18T18:50:01Z</dcterms:modified>
</cp:coreProperties>
</file>