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343" r:id="rId2"/>
    <p:sldId id="415" r:id="rId3"/>
    <p:sldId id="440" r:id="rId4"/>
    <p:sldId id="423" r:id="rId5"/>
    <p:sldId id="432" r:id="rId6"/>
    <p:sldId id="433" r:id="rId7"/>
    <p:sldId id="347" r:id="rId8"/>
    <p:sldId id="441" r:id="rId9"/>
    <p:sldId id="442" r:id="rId10"/>
    <p:sldId id="427" r:id="rId11"/>
    <p:sldId id="428" r:id="rId12"/>
    <p:sldId id="429" r:id="rId13"/>
    <p:sldId id="436" r:id="rId14"/>
    <p:sldId id="445" r:id="rId15"/>
    <p:sldId id="446" r:id="rId16"/>
    <p:sldId id="447" r:id="rId17"/>
    <p:sldId id="418" r:id="rId18"/>
    <p:sldId id="434" r:id="rId19"/>
    <p:sldId id="364" r:id="rId20"/>
    <p:sldId id="437" r:id="rId21"/>
    <p:sldId id="438" r:id="rId22"/>
    <p:sldId id="398" r:id="rId23"/>
    <p:sldId id="403" r:id="rId24"/>
    <p:sldId id="355" r:id="rId25"/>
    <p:sldId id="397" r:id="rId26"/>
    <p:sldId id="420" r:id="rId27"/>
    <p:sldId id="425" r:id="rId28"/>
    <p:sldId id="413" r:id="rId29"/>
    <p:sldId id="400" r:id="rId30"/>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5" d="100"/>
          <a:sy n="85" d="100"/>
        </p:scale>
        <p:origin x="-1088" y="-112"/>
      </p:cViewPr>
      <p:guideLst>
        <p:guide orient="horz" pos="1620"/>
        <p:guide pos="2880"/>
      </p:guideLst>
    </p:cSldViewPr>
  </p:slideViewPr>
  <p:notesTextViewPr>
    <p:cViewPr>
      <p:scale>
        <a:sx n="1" d="1"/>
        <a:sy n="1" d="1"/>
      </p:scale>
      <p:origin x="0" y="0"/>
    </p:cViewPr>
  </p:notesTextViewPr>
  <p:sorterViewPr>
    <p:cViewPr>
      <p:scale>
        <a:sx n="200" d="100"/>
        <a:sy n="200" d="100"/>
      </p:scale>
      <p:origin x="0" y="2664"/>
    </p:cViewPr>
  </p:sorterViewPr>
  <p:notesViewPr>
    <p:cSldViewPr showGuides="1">
      <p:cViewPr varScale="1">
        <p:scale>
          <a:sx n="62" d="100"/>
          <a:sy n="62" d="100"/>
        </p:scale>
        <p:origin x="-845"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C7960-8FD5-4711-A87D-6D4A3A75A016}"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s-MX"/>
        </a:p>
      </dgm:t>
    </dgm:pt>
    <dgm:pt modelId="{27156A49-34A0-494F-8B60-51A1388F993D}">
      <dgm:prSet phldrT="[Text]"/>
      <dgm:spPr/>
      <dgm:t>
        <a:bodyPr/>
        <a:lstStyle/>
        <a:p>
          <a:r>
            <a:rPr lang="es-ES_tradnl" dirty="0" smtClean="0"/>
            <a:t>Disminución síntesis cutánea</a:t>
          </a:r>
          <a:endParaRPr lang="es-MX" dirty="0"/>
        </a:p>
      </dgm:t>
    </dgm:pt>
    <dgm:pt modelId="{6052266F-6B25-4B7F-AEE8-DE269C2F7938}" type="parTrans" cxnId="{B6FF8770-6031-4BC8-ACA4-3A5872C787FC}">
      <dgm:prSet/>
      <dgm:spPr/>
      <dgm:t>
        <a:bodyPr/>
        <a:lstStyle/>
        <a:p>
          <a:endParaRPr lang="es-MX"/>
        </a:p>
      </dgm:t>
    </dgm:pt>
    <dgm:pt modelId="{A289220E-AB83-4300-9F09-E2EDBEC8F44D}" type="sibTrans" cxnId="{B6FF8770-6031-4BC8-ACA4-3A5872C787FC}">
      <dgm:prSet/>
      <dgm:spPr/>
      <dgm:t>
        <a:bodyPr/>
        <a:lstStyle/>
        <a:p>
          <a:endParaRPr lang="es-MX"/>
        </a:p>
      </dgm:t>
    </dgm:pt>
    <dgm:pt modelId="{0848FB42-B80E-41A6-A4DF-173194DFA332}">
      <dgm:prSet phldrT="[Text]"/>
      <dgm:spPr/>
      <dgm:t>
        <a:bodyPr/>
        <a:lstStyle/>
        <a:p>
          <a:r>
            <a:rPr lang="es-ES_tradnl" dirty="0" smtClean="0"/>
            <a:t>Baja exposición luz solar</a:t>
          </a:r>
          <a:endParaRPr lang="es-MX" dirty="0"/>
        </a:p>
      </dgm:t>
    </dgm:pt>
    <dgm:pt modelId="{64A565A8-303A-4E6F-8C84-B6AB84AD7BEC}" type="parTrans" cxnId="{00FDC896-4259-4B49-B338-5521108ED4E4}">
      <dgm:prSet/>
      <dgm:spPr/>
      <dgm:t>
        <a:bodyPr/>
        <a:lstStyle/>
        <a:p>
          <a:endParaRPr lang="es-MX"/>
        </a:p>
      </dgm:t>
    </dgm:pt>
    <dgm:pt modelId="{60C4661F-0929-4AD1-9BB7-0197F419CE4A}" type="sibTrans" cxnId="{00FDC896-4259-4B49-B338-5521108ED4E4}">
      <dgm:prSet/>
      <dgm:spPr/>
      <dgm:t>
        <a:bodyPr/>
        <a:lstStyle/>
        <a:p>
          <a:endParaRPr lang="es-MX"/>
        </a:p>
      </dgm:t>
    </dgm:pt>
    <dgm:pt modelId="{9B6A22FB-0285-4B1E-B8D5-E2DDC6F65317}">
      <dgm:prSet phldrT="[Text]"/>
      <dgm:spPr/>
      <dgm:t>
        <a:bodyPr/>
        <a:lstStyle/>
        <a:p>
          <a:r>
            <a:rPr lang="es-ES_tradnl" dirty="0" smtClean="0"/>
            <a:t>Uso bloqueador</a:t>
          </a:r>
          <a:endParaRPr lang="es-MX" dirty="0"/>
        </a:p>
      </dgm:t>
    </dgm:pt>
    <dgm:pt modelId="{47567393-37E8-4FE3-B3FB-F26E0EE07754}" type="parTrans" cxnId="{BF563969-AB4A-4E65-90D4-A56FBD45BA45}">
      <dgm:prSet/>
      <dgm:spPr/>
      <dgm:t>
        <a:bodyPr/>
        <a:lstStyle/>
        <a:p>
          <a:endParaRPr lang="es-MX"/>
        </a:p>
      </dgm:t>
    </dgm:pt>
    <dgm:pt modelId="{BA6B4539-A99E-429D-924D-A0DF5A024098}" type="sibTrans" cxnId="{BF563969-AB4A-4E65-90D4-A56FBD45BA45}">
      <dgm:prSet/>
      <dgm:spPr/>
      <dgm:t>
        <a:bodyPr/>
        <a:lstStyle/>
        <a:p>
          <a:endParaRPr lang="es-MX"/>
        </a:p>
      </dgm:t>
    </dgm:pt>
    <dgm:pt modelId="{1DFEFB4E-9D6F-4BCA-A02E-C15D32ADF45B}">
      <dgm:prSet phldrT="[Text]"/>
      <dgm:spPr/>
      <dgm:t>
        <a:bodyPr/>
        <a:lstStyle/>
        <a:p>
          <a:r>
            <a:rPr lang="es-ES_tradnl" dirty="0" smtClean="0">
              <a:solidFill>
                <a:schemeClr val="bg1"/>
              </a:solidFill>
            </a:rPr>
            <a:t>Disminución </a:t>
          </a:r>
          <a:r>
            <a:rPr lang="es-ES_tradnl" dirty="0" err="1" smtClean="0">
              <a:solidFill>
                <a:schemeClr val="bg1"/>
              </a:solidFill>
            </a:rPr>
            <a:t>biodisponibilidad</a:t>
          </a:r>
          <a:endParaRPr lang="es-MX" dirty="0">
            <a:solidFill>
              <a:schemeClr val="bg1"/>
            </a:solidFill>
          </a:endParaRPr>
        </a:p>
      </dgm:t>
    </dgm:pt>
    <dgm:pt modelId="{DF6152F0-34A9-4B4B-8D4A-044B22C2C3EE}" type="parTrans" cxnId="{01AEA020-7689-49BE-B25A-357E334F4ED4}">
      <dgm:prSet/>
      <dgm:spPr/>
      <dgm:t>
        <a:bodyPr/>
        <a:lstStyle/>
        <a:p>
          <a:endParaRPr lang="es-MX"/>
        </a:p>
      </dgm:t>
    </dgm:pt>
    <dgm:pt modelId="{C9A2F67B-7231-4D69-ABCD-A5E9C9B0A319}" type="sibTrans" cxnId="{01AEA020-7689-49BE-B25A-357E334F4ED4}">
      <dgm:prSet/>
      <dgm:spPr/>
      <dgm:t>
        <a:bodyPr/>
        <a:lstStyle/>
        <a:p>
          <a:endParaRPr lang="es-MX"/>
        </a:p>
      </dgm:t>
    </dgm:pt>
    <dgm:pt modelId="{1A82CE93-1F41-48D4-84B4-5ABD2E6532EF}">
      <dgm:prSet phldrT="[Text]"/>
      <dgm:spPr/>
      <dgm:t>
        <a:bodyPr/>
        <a:lstStyle/>
        <a:p>
          <a:r>
            <a:rPr lang="es-ES_tradnl" dirty="0" err="1" smtClean="0"/>
            <a:t>Malabsorción</a:t>
          </a:r>
          <a:r>
            <a:rPr lang="es-ES_tradnl" dirty="0" smtClean="0"/>
            <a:t> intestinal</a:t>
          </a:r>
          <a:endParaRPr lang="es-MX" dirty="0"/>
        </a:p>
      </dgm:t>
    </dgm:pt>
    <dgm:pt modelId="{DA576E20-144A-46CC-9941-B45A49D1A7ED}" type="parTrans" cxnId="{0C0B9787-67CB-4C1A-8A36-F84B6E12134B}">
      <dgm:prSet/>
      <dgm:spPr/>
      <dgm:t>
        <a:bodyPr/>
        <a:lstStyle/>
        <a:p>
          <a:endParaRPr lang="es-MX"/>
        </a:p>
      </dgm:t>
    </dgm:pt>
    <dgm:pt modelId="{AA7267CB-6BE5-4370-B748-6B6C66937D9F}" type="sibTrans" cxnId="{0C0B9787-67CB-4C1A-8A36-F84B6E12134B}">
      <dgm:prSet/>
      <dgm:spPr/>
      <dgm:t>
        <a:bodyPr/>
        <a:lstStyle/>
        <a:p>
          <a:endParaRPr lang="es-MX"/>
        </a:p>
      </dgm:t>
    </dgm:pt>
    <dgm:pt modelId="{DBF341F8-C48A-4BE0-ACB0-B8661BB795E3}">
      <dgm:prSet phldrT="[Text]"/>
      <dgm:spPr/>
      <dgm:t>
        <a:bodyPr/>
        <a:lstStyle/>
        <a:p>
          <a:r>
            <a:rPr lang="es-ES_tradnl" dirty="0" smtClean="0"/>
            <a:t>Obesidad</a:t>
          </a:r>
          <a:endParaRPr lang="es-MX" dirty="0"/>
        </a:p>
      </dgm:t>
    </dgm:pt>
    <dgm:pt modelId="{4B1AA70B-6E8F-463A-A5F9-1E6E6A07BB58}" type="parTrans" cxnId="{63349BFC-295C-44B8-B729-0BFCF55D3AAA}">
      <dgm:prSet/>
      <dgm:spPr/>
      <dgm:t>
        <a:bodyPr/>
        <a:lstStyle/>
        <a:p>
          <a:endParaRPr lang="es-MX"/>
        </a:p>
      </dgm:t>
    </dgm:pt>
    <dgm:pt modelId="{E7EA7840-CB6E-462D-83DB-39D291081FAF}" type="sibTrans" cxnId="{63349BFC-295C-44B8-B729-0BFCF55D3AAA}">
      <dgm:prSet/>
      <dgm:spPr/>
      <dgm:t>
        <a:bodyPr/>
        <a:lstStyle/>
        <a:p>
          <a:endParaRPr lang="es-MX"/>
        </a:p>
      </dgm:t>
    </dgm:pt>
    <dgm:pt modelId="{14287F3C-4870-4803-B8E7-996739CF5A22}">
      <dgm:prSet phldrT="[Text]"/>
      <dgm:spPr/>
      <dgm:t>
        <a:bodyPr/>
        <a:lstStyle/>
        <a:p>
          <a:r>
            <a:rPr lang="es-ES_tradnl" dirty="0" smtClean="0"/>
            <a:t>Incremento catabolismo</a:t>
          </a:r>
          <a:endParaRPr lang="es-MX" dirty="0"/>
        </a:p>
      </dgm:t>
    </dgm:pt>
    <dgm:pt modelId="{D84E3A15-6803-4DB8-83D8-C2755875F75A}" type="parTrans" cxnId="{0E19B65F-312E-45EC-B5FC-4CB3EEC1E428}">
      <dgm:prSet/>
      <dgm:spPr/>
      <dgm:t>
        <a:bodyPr/>
        <a:lstStyle/>
        <a:p>
          <a:endParaRPr lang="es-MX"/>
        </a:p>
      </dgm:t>
    </dgm:pt>
    <dgm:pt modelId="{04C8DC20-D9AD-4F2B-9B27-585F7DBD127D}" type="sibTrans" cxnId="{0E19B65F-312E-45EC-B5FC-4CB3EEC1E428}">
      <dgm:prSet/>
      <dgm:spPr/>
      <dgm:t>
        <a:bodyPr/>
        <a:lstStyle/>
        <a:p>
          <a:endParaRPr lang="es-MX"/>
        </a:p>
      </dgm:t>
    </dgm:pt>
    <dgm:pt modelId="{61335C7A-687C-41BE-9E19-EACABC6B06D7}">
      <dgm:prSet phldrT="[Text]"/>
      <dgm:spPr/>
      <dgm:t>
        <a:bodyPr/>
        <a:lstStyle/>
        <a:p>
          <a:r>
            <a:rPr lang="es-ES_tradnl" dirty="0" smtClean="0"/>
            <a:t>Anticonvulsivos</a:t>
          </a:r>
          <a:endParaRPr lang="es-MX" dirty="0"/>
        </a:p>
      </dgm:t>
    </dgm:pt>
    <dgm:pt modelId="{F25483FB-952F-4128-B15C-1E4B425AB8EF}" type="parTrans" cxnId="{6A07D647-0C71-4E76-8677-B3B0590CEAA5}">
      <dgm:prSet/>
      <dgm:spPr/>
      <dgm:t>
        <a:bodyPr/>
        <a:lstStyle/>
        <a:p>
          <a:endParaRPr lang="es-MX"/>
        </a:p>
      </dgm:t>
    </dgm:pt>
    <dgm:pt modelId="{C32191F9-889C-42CF-8DCC-DA9E8D7BB3F8}" type="sibTrans" cxnId="{6A07D647-0C71-4E76-8677-B3B0590CEAA5}">
      <dgm:prSet/>
      <dgm:spPr/>
      <dgm:t>
        <a:bodyPr/>
        <a:lstStyle/>
        <a:p>
          <a:endParaRPr lang="es-MX"/>
        </a:p>
      </dgm:t>
    </dgm:pt>
    <dgm:pt modelId="{0D36F16C-1AE1-4756-8E7C-53A3E0952CA5}">
      <dgm:prSet phldrT="[Text]"/>
      <dgm:spPr/>
      <dgm:t>
        <a:bodyPr/>
        <a:lstStyle/>
        <a:p>
          <a:r>
            <a:rPr lang="es-ES_tradnl" dirty="0" smtClean="0"/>
            <a:t>Glucocorticoides</a:t>
          </a:r>
          <a:endParaRPr lang="es-MX" dirty="0"/>
        </a:p>
      </dgm:t>
    </dgm:pt>
    <dgm:pt modelId="{2619F370-1D66-4F8B-8179-7EB6447AB76E}" type="parTrans" cxnId="{03CE892F-390D-45D4-83CD-92B230FE8CC5}">
      <dgm:prSet/>
      <dgm:spPr/>
      <dgm:t>
        <a:bodyPr/>
        <a:lstStyle/>
        <a:p>
          <a:endParaRPr lang="es-MX"/>
        </a:p>
      </dgm:t>
    </dgm:pt>
    <dgm:pt modelId="{46EF56C5-52E7-4F1F-8B07-D1DFBC55A9E3}" type="sibTrans" cxnId="{03CE892F-390D-45D4-83CD-92B230FE8CC5}">
      <dgm:prSet/>
      <dgm:spPr/>
      <dgm:t>
        <a:bodyPr/>
        <a:lstStyle/>
        <a:p>
          <a:endParaRPr lang="es-MX"/>
        </a:p>
      </dgm:t>
    </dgm:pt>
    <dgm:pt modelId="{C15CA8ED-F65C-4118-8E1A-E37E3DAB975F}">
      <dgm:prSet phldrT="[Text]"/>
      <dgm:spPr/>
      <dgm:t>
        <a:bodyPr/>
        <a:lstStyle/>
        <a:p>
          <a:r>
            <a:rPr lang="es-ES_tradnl" dirty="0" smtClean="0"/>
            <a:t>Invierno</a:t>
          </a:r>
          <a:endParaRPr lang="es-MX" dirty="0"/>
        </a:p>
      </dgm:t>
    </dgm:pt>
    <dgm:pt modelId="{C1AEE304-0E5C-424B-BF3C-2E60F2A2DE41}" type="parTrans" cxnId="{964B114E-E49D-410D-89A1-B1DBF94613D8}">
      <dgm:prSet/>
      <dgm:spPr/>
      <dgm:t>
        <a:bodyPr/>
        <a:lstStyle/>
        <a:p>
          <a:endParaRPr lang="es-MX"/>
        </a:p>
      </dgm:t>
    </dgm:pt>
    <dgm:pt modelId="{5B12D80A-4E04-4A97-B8C6-03049BA47AA3}" type="sibTrans" cxnId="{964B114E-E49D-410D-89A1-B1DBF94613D8}">
      <dgm:prSet/>
      <dgm:spPr/>
      <dgm:t>
        <a:bodyPr/>
        <a:lstStyle/>
        <a:p>
          <a:endParaRPr lang="es-MX"/>
        </a:p>
      </dgm:t>
    </dgm:pt>
    <dgm:pt modelId="{9A40FF54-9C1B-4332-BC2A-E34CB629491F}">
      <dgm:prSet phldrT="[Text]"/>
      <dgm:spPr/>
      <dgm:t>
        <a:bodyPr/>
        <a:lstStyle/>
        <a:p>
          <a:r>
            <a:rPr lang="es-ES_tradnl" dirty="0" smtClean="0"/>
            <a:t>Latitudes mayores</a:t>
          </a:r>
          <a:endParaRPr lang="es-MX" dirty="0"/>
        </a:p>
      </dgm:t>
    </dgm:pt>
    <dgm:pt modelId="{8E341523-E30C-4F29-B050-BD62A7D24D10}" type="parTrans" cxnId="{99E4ADB2-7234-46A8-A5EF-93A0C132EDC9}">
      <dgm:prSet/>
      <dgm:spPr/>
      <dgm:t>
        <a:bodyPr/>
        <a:lstStyle/>
        <a:p>
          <a:endParaRPr lang="es-MX"/>
        </a:p>
      </dgm:t>
    </dgm:pt>
    <dgm:pt modelId="{1A042BC1-2FDA-47EB-9887-64F6FA2FC53F}" type="sibTrans" cxnId="{99E4ADB2-7234-46A8-A5EF-93A0C132EDC9}">
      <dgm:prSet/>
      <dgm:spPr/>
      <dgm:t>
        <a:bodyPr/>
        <a:lstStyle/>
        <a:p>
          <a:endParaRPr lang="es-MX"/>
        </a:p>
      </dgm:t>
    </dgm:pt>
    <dgm:pt modelId="{B8CF3751-7C2A-4BC8-B9D8-25932CCDE6E8}">
      <dgm:prSet phldrT="[Text]"/>
      <dgm:spPr/>
      <dgm:t>
        <a:bodyPr/>
        <a:lstStyle/>
        <a:p>
          <a:r>
            <a:rPr lang="es-ES_tradnl" dirty="0" smtClean="0"/>
            <a:t>Melanina</a:t>
          </a:r>
          <a:endParaRPr lang="es-MX" dirty="0"/>
        </a:p>
      </dgm:t>
    </dgm:pt>
    <dgm:pt modelId="{895A094F-003E-491C-94F9-4E78CE5569FA}" type="parTrans" cxnId="{EFFBE07B-3664-42A7-BAE0-002F8071ECE3}">
      <dgm:prSet/>
      <dgm:spPr/>
      <dgm:t>
        <a:bodyPr/>
        <a:lstStyle/>
        <a:p>
          <a:endParaRPr lang="es-ES_tradnl"/>
        </a:p>
      </dgm:t>
    </dgm:pt>
    <dgm:pt modelId="{2BB4B582-F0A3-45D4-BC1F-9ECBCC3A1054}" type="sibTrans" cxnId="{EFFBE07B-3664-42A7-BAE0-002F8071ECE3}">
      <dgm:prSet/>
      <dgm:spPr/>
      <dgm:t>
        <a:bodyPr/>
        <a:lstStyle/>
        <a:p>
          <a:endParaRPr lang="es-ES_tradnl"/>
        </a:p>
      </dgm:t>
    </dgm:pt>
    <dgm:pt modelId="{84DBB77A-99F8-334C-A2BA-9D2864CDC1C0}">
      <dgm:prSet phldrT="[Text]"/>
      <dgm:spPr/>
      <dgm:t>
        <a:bodyPr/>
        <a:lstStyle/>
        <a:p>
          <a:r>
            <a:rPr lang="es-MX" dirty="0" smtClean="0"/>
            <a:t>Fact culturales</a:t>
          </a:r>
          <a:endParaRPr lang="es-MX" dirty="0"/>
        </a:p>
      </dgm:t>
    </dgm:pt>
    <dgm:pt modelId="{E51A7FCB-D564-4A4E-A3A3-B363B56B2B54}" type="parTrans" cxnId="{501F3379-B580-BF49-943E-97971525C9B7}">
      <dgm:prSet/>
      <dgm:spPr/>
    </dgm:pt>
    <dgm:pt modelId="{8BC06FDE-57CE-A944-9488-19A3258523CE}" type="sibTrans" cxnId="{501F3379-B580-BF49-943E-97971525C9B7}">
      <dgm:prSet/>
      <dgm:spPr/>
    </dgm:pt>
    <dgm:pt modelId="{5867EC63-B7E8-EB44-B321-276F43663AA6}">
      <dgm:prSet phldrT="[Text]"/>
      <dgm:spPr/>
      <dgm:t>
        <a:bodyPr/>
        <a:lstStyle/>
        <a:p>
          <a:endParaRPr lang="es-MX" dirty="0"/>
        </a:p>
      </dgm:t>
    </dgm:pt>
    <dgm:pt modelId="{8524607A-1B70-1741-9B05-252792C7F78E}" type="parTrans" cxnId="{3E86A9D3-8D96-4B43-8F5A-7F36A8C88A53}">
      <dgm:prSet/>
      <dgm:spPr/>
    </dgm:pt>
    <dgm:pt modelId="{234C7E92-6A4D-114F-ACA7-3143133D416E}" type="sibTrans" cxnId="{3E86A9D3-8D96-4B43-8F5A-7F36A8C88A53}">
      <dgm:prSet/>
      <dgm:spPr/>
    </dgm:pt>
    <dgm:pt modelId="{E541B778-A86E-1044-AD2C-5F3A3C8F922B}">
      <dgm:prSet phldrT="[Text]"/>
      <dgm:spPr/>
      <dgm:t>
        <a:bodyPr/>
        <a:lstStyle/>
        <a:p>
          <a:r>
            <a:rPr lang="es-MX" dirty="0" smtClean="0"/>
            <a:t>Acido fítico (Cereal)</a:t>
          </a:r>
          <a:endParaRPr lang="es-MX" dirty="0"/>
        </a:p>
      </dgm:t>
    </dgm:pt>
    <dgm:pt modelId="{DD801A84-0F69-224E-9F0C-F0135F1AA873}" type="parTrans" cxnId="{150E902E-11FC-4543-8C1D-FB85650A3499}">
      <dgm:prSet/>
      <dgm:spPr/>
    </dgm:pt>
    <dgm:pt modelId="{5AAD4FF1-9FFB-5F4A-B5E1-1255A47032B0}" type="sibTrans" cxnId="{150E902E-11FC-4543-8C1D-FB85650A3499}">
      <dgm:prSet/>
      <dgm:spPr/>
    </dgm:pt>
    <dgm:pt modelId="{DD7E5B96-708F-3E44-B11B-9AFBFCC2ECD3}">
      <dgm:prSet phldrT="[Text]"/>
      <dgm:spPr/>
      <dgm:t>
        <a:bodyPr/>
        <a:lstStyle/>
        <a:p>
          <a:r>
            <a:rPr lang="es-MX" dirty="0" smtClean="0"/>
            <a:t>Ac. Oxalico (Bebidas con cola, Té, chocolate y algunas frutas y verduras </a:t>
          </a:r>
          <a:endParaRPr lang="es-MX" dirty="0"/>
        </a:p>
      </dgm:t>
    </dgm:pt>
    <dgm:pt modelId="{B91ADA94-D42B-694E-8BB3-DEE44291791B}" type="parTrans" cxnId="{8EDFAFE8-D757-1B41-94C5-0614C17193B3}">
      <dgm:prSet/>
      <dgm:spPr/>
    </dgm:pt>
    <dgm:pt modelId="{7FCEEE90-30F0-B44B-95B6-F2C824888B7C}" type="sibTrans" cxnId="{8EDFAFE8-D757-1B41-94C5-0614C17193B3}">
      <dgm:prSet/>
      <dgm:spPr/>
    </dgm:pt>
    <dgm:pt modelId="{D8F188E6-2800-4ABB-B797-DC72E34663A2}" type="pres">
      <dgm:prSet presAssocID="{745C7960-8FD5-4711-A87D-6D4A3A75A016}" presName="Name0" presStyleCnt="0">
        <dgm:presLayoutVars>
          <dgm:dir/>
          <dgm:animLvl val="lvl"/>
          <dgm:resizeHandles val="exact"/>
        </dgm:presLayoutVars>
      </dgm:prSet>
      <dgm:spPr/>
      <dgm:t>
        <a:bodyPr/>
        <a:lstStyle/>
        <a:p>
          <a:endParaRPr lang="es-MX"/>
        </a:p>
      </dgm:t>
    </dgm:pt>
    <dgm:pt modelId="{463DEF5A-D706-447D-B978-5EC26E05CFDB}" type="pres">
      <dgm:prSet presAssocID="{27156A49-34A0-494F-8B60-51A1388F993D}" presName="composite" presStyleCnt="0"/>
      <dgm:spPr/>
    </dgm:pt>
    <dgm:pt modelId="{C5E1D1E2-F499-46C0-B8CD-4004B9507589}" type="pres">
      <dgm:prSet presAssocID="{27156A49-34A0-494F-8B60-51A1388F993D}" presName="parTx" presStyleLbl="alignNode1" presStyleIdx="0" presStyleCnt="3">
        <dgm:presLayoutVars>
          <dgm:chMax val="0"/>
          <dgm:chPref val="0"/>
          <dgm:bulletEnabled val="1"/>
        </dgm:presLayoutVars>
      </dgm:prSet>
      <dgm:spPr/>
      <dgm:t>
        <a:bodyPr/>
        <a:lstStyle/>
        <a:p>
          <a:endParaRPr lang="es-MX"/>
        </a:p>
      </dgm:t>
    </dgm:pt>
    <dgm:pt modelId="{53CA9935-5B98-4E0B-ACB4-A8B807B72DAA}" type="pres">
      <dgm:prSet presAssocID="{27156A49-34A0-494F-8B60-51A1388F993D}" presName="desTx" presStyleLbl="alignAccFollowNode1" presStyleIdx="0" presStyleCnt="3">
        <dgm:presLayoutVars>
          <dgm:bulletEnabled val="1"/>
        </dgm:presLayoutVars>
      </dgm:prSet>
      <dgm:spPr/>
      <dgm:t>
        <a:bodyPr/>
        <a:lstStyle/>
        <a:p>
          <a:endParaRPr lang="es-MX"/>
        </a:p>
      </dgm:t>
    </dgm:pt>
    <dgm:pt modelId="{6FA09EC0-622F-4835-81C3-57D07051509B}" type="pres">
      <dgm:prSet presAssocID="{A289220E-AB83-4300-9F09-E2EDBEC8F44D}" presName="space" presStyleCnt="0"/>
      <dgm:spPr/>
    </dgm:pt>
    <dgm:pt modelId="{D1F557FB-4B6C-412C-ABFB-A40B2C197FDD}" type="pres">
      <dgm:prSet presAssocID="{1DFEFB4E-9D6F-4BCA-A02E-C15D32ADF45B}" presName="composite" presStyleCnt="0"/>
      <dgm:spPr/>
    </dgm:pt>
    <dgm:pt modelId="{11BFAEAF-5FF3-43E4-B3A8-0F717540F765}" type="pres">
      <dgm:prSet presAssocID="{1DFEFB4E-9D6F-4BCA-A02E-C15D32ADF45B}" presName="parTx" presStyleLbl="alignNode1" presStyleIdx="1" presStyleCnt="3">
        <dgm:presLayoutVars>
          <dgm:chMax val="0"/>
          <dgm:chPref val="0"/>
          <dgm:bulletEnabled val="1"/>
        </dgm:presLayoutVars>
      </dgm:prSet>
      <dgm:spPr/>
      <dgm:t>
        <a:bodyPr/>
        <a:lstStyle/>
        <a:p>
          <a:endParaRPr lang="es-MX"/>
        </a:p>
      </dgm:t>
    </dgm:pt>
    <dgm:pt modelId="{757E8089-1541-42B0-800E-B4E6E509F9C0}" type="pres">
      <dgm:prSet presAssocID="{1DFEFB4E-9D6F-4BCA-A02E-C15D32ADF45B}" presName="desTx" presStyleLbl="alignAccFollowNode1" presStyleIdx="1" presStyleCnt="3">
        <dgm:presLayoutVars>
          <dgm:bulletEnabled val="1"/>
        </dgm:presLayoutVars>
      </dgm:prSet>
      <dgm:spPr/>
      <dgm:t>
        <a:bodyPr/>
        <a:lstStyle/>
        <a:p>
          <a:endParaRPr lang="es-MX"/>
        </a:p>
      </dgm:t>
    </dgm:pt>
    <dgm:pt modelId="{CB1354A4-B410-402D-803C-4F82670794B0}" type="pres">
      <dgm:prSet presAssocID="{C9A2F67B-7231-4D69-ABCD-A5E9C9B0A319}" presName="space" presStyleCnt="0"/>
      <dgm:spPr/>
    </dgm:pt>
    <dgm:pt modelId="{8437E5AC-0111-4393-A69E-323E1D97AE2D}" type="pres">
      <dgm:prSet presAssocID="{14287F3C-4870-4803-B8E7-996739CF5A22}" presName="composite" presStyleCnt="0"/>
      <dgm:spPr/>
    </dgm:pt>
    <dgm:pt modelId="{4EC434DF-4407-4C76-A083-1B8DC4FB1A64}" type="pres">
      <dgm:prSet presAssocID="{14287F3C-4870-4803-B8E7-996739CF5A22}" presName="parTx" presStyleLbl="alignNode1" presStyleIdx="2" presStyleCnt="3">
        <dgm:presLayoutVars>
          <dgm:chMax val="0"/>
          <dgm:chPref val="0"/>
          <dgm:bulletEnabled val="1"/>
        </dgm:presLayoutVars>
      </dgm:prSet>
      <dgm:spPr/>
      <dgm:t>
        <a:bodyPr/>
        <a:lstStyle/>
        <a:p>
          <a:endParaRPr lang="es-MX"/>
        </a:p>
      </dgm:t>
    </dgm:pt>
    <dgm:pt modelId="{71361FA4-6558-4D0E-B164-09F79DBEA50D}" type="pres">
      <dgm:prSet presAssocID="{14287F3C-4870-4803-B8E7-996739CF5A22}" presName="desTx" presStyleLbl="alignAccFollowNode1" presStyleIdx="2" presStyleCnt="3">
        <dgm:presLayoutVars>
          <dgm:bulletEnabled val="1"/>
        </dgm:presLayoutVars>
      </dgm:prSet>
      <dgm:spPr/>
      <dgm:t>
        <a:bodyPr/>
        <a:lstStyle/>
        <a:p>
          <a:endParaRPr lang="es-MX"/>
        </a:p>
      </dgm:t>
    </dgm:pt>
  </dgm:ptLst>
  <dgm:cxnLst>
    <dgm:cxn modelId="{5A76F4C3-43F9-4DDD-A264-642E05EB383D}" type="presOf" srcId="{B8CF3751-7C2A-4BC8-B9D8-25932CCDE6E8}" destId="{53CA9935-5B98-4E0B-ACB4-A8B807B72DAA}" srcOrd="0" destOrd="1" presId="urn:microsoft.com/office/officeart/2005/8/layout/hList1"/>
    <dgm:cxn modelId="{0E19B65F-312E-45EC-B5FC-4CB3EEC1E428}" srcId="{745C7960-8FD5-4711-A87D-6D4A3A75A016}" destId="{14287F3C-4870-4803-B8E7-996739CF5A22}" srcOrd="2" destOrd="0" parTransId="{D84E3A15-6803-4DB8-83D8-C2755875F75A}" sibTransId="{04C8DC20-D9AD-4F2B-9B27-585F7DBD127D}"/>
    <dgm:cxn modelId="{BD9B5CF1-E123-4EEE-81C0-8D02FBE2005A}" type="presOf" srcId="{9A40FF54-9C1B-4332-BC2A-E34CB629491F}" destId="{53CA9935-5B98-4E0B-ACB4-A8B807B72DAA}" srcOrd="0" destOrd="4" presId="urn:microsoft.com/office/officeart/2005/8/layout/hList1"/>
    <dgm:cxn modelId="{964B114E-E49D-410D-89A1-B1DBF94613D8}" srcId="{27156A49-34A0-494F-8B60-51A1388F993D}" destId="{C15CA8ED-F65C-4118-8E1A-E37E3DAB975F}" srcOrd="3" destOrd="0" parTransId="{C1AEE304-0E5C-424B-BF3C-2E60F2A2DE41}" sibTransId="{5B12D80A-4E04-4A97-B8C6-03049BA47AA3}"/>
    <dgm:cxn modelId="{9E88149A-6027-469C-B6C9-4EC0A27983DF}" type="presOf" srcId="{C15CA8ED-F65C-4118-8E1A-E37E3DAB975F}" destId="{53CA9935-5B98-4E0B-ACB4-A8B807B72DAA}" srcOrd="0" destOrd="3" presId="urn:microsoft.com/office/officeart/2005/8/layout/hList1"/>
    <dgm:cxn modelId="{8323F296-0499-412A-92B7-0A5F6A3EA54D}" type="presOf" srcId="{0848FB42-B80E-41A6-A4DF-173194DFA332}" destId="{53CA9935-5B98-4E0B-ACB4-A8B807B72DAA}" srcOrd="0" destOrd="0" presId="urn:microsoft.com/office/officeart/2005/8/layout/hList1"/>
    <dgm:cxn modelId="{EFFBE07B-3664-42A7-BAE0-002F8071ECE3}" srcId="{27156A49-34A0-494F-8B60-51A1388F993D}" destId="{B8CF3751-7C2A-4BC8-B9D8-25932CCDE6E8}" srcOrd="1" destOrd="0" parTransId="{895A094F-003E-491C-94F9-4E78CE5569FA}" sibTransId="{2BB4B582-F0A3-45D4-BC1F-9ECBCC3A1054}"/>
    <dgm:cxn modelId="{501F3379-B580-BF49-943E-97971525C9B7}" srcId="{27156A49-34A0-494F-8B60-51A1388F993D}" destId="{84DBB77A-99F8-334C-A2BA-9D2864CDC1C0}" srcOrd="5" destOrd="0" parTransId="{E51A7FCB-D564-4A4E-A3A3-B363B56B2B54}" sibTransId="{8BC06FDE-57CE-A944-9488-19A3258523CE}"/>
    <dgm:cxn modelId="{38A19D34-1D89-4B83-9D60-CDF5FA2CCDFB}" type="presOf" srcId="{27156A49-34A0-494F-8B60-51A1388F993D}" destId="{C5E1D1E2-F499-46C0-B8CD-4004B9507589}" srcOrd="0" destOrd="0" presId="urn:microsoft.com/office/officeart/2005/8/layout/hList1"/>
    <dgm:cxn modelId="{E1A0DC28-C28B-4226-97FE-1330C5C166D2}" type="presOf" srcId="{DBF341F8-C48A-4BE0-ACB0-B8661BB795E3}" destId="{757E8089-1541-42B0-800E-B4E6E509F9C0}" srcOrd="0" destOrd="1" presId="urn:microsoft.com/office/officeart/2005/8/layout/hList1"/>
    <dgm:cxn modelId="{3A5F7C86-2B70-4A21-9FE9-1EC8705B8B72}" type="presOf" srcId="{E541B778-A86E-1044-AD2C-5F3A3C8F922B}" destId="{757E8089-1541-42B0-800E-B4E6E509F9C0}" srcOrd="0" destOrd="2" presId="urn:microsoft.com/office/officeart/2005/8/layout/hList1"/>
    <dgm:cxn modelId="{E25982EA-2EED-4AD9-88BD-8AD2BC58DD73}" type="presOf" srcId="{0D36F16C-1AE1-4756-8E7C-53A3E0952CA5}" destId="{71361FA4-6558-4D0E-B164-09F79DBEA50D}" srcOrd="0" destOrd="1" presId="urn:microsoft.com/office/officeart/2005/8/layout/hList1"/>
    <dgm:cxn modelId="{63349BFC-295C-44B8-B729-0BFCF55D3AAA}" srcId="{1DFEFB4E-9D6F-4BCA-A02E-C15D32ADF45B}" destId="{DBF341F8-C48A-4BE0-ACB0-B8661BB795E3}" srcOrd="1" destOrd="0" parTransId="{4B1AA70B-6E8F-463A-A5F9-1E6E6A07BB58}" sibTransId="{E7EA7840-CB6E-462D-83DB-39D291081FAF}"/>
    <dgm:cxn modelId="{6A07D647-0C71-4E76-8677-B3B0590CEAA5}" srcId="{14287F3C-4870-4803-B8E7-996739CF5A22}" destId="{61335C7A-687C-41BE-9E19-EACABC6B06D7}" srcOrd="0" destOrd="0" parTransId="{F25483FB-952F-4128-B15C-1E4B425AB8EF}" sibTransId="{C32191F9-889C-42CF-8DCC-DA9E8D7BB3F8}"/>
    <dgm:cxn modelId="{01AEA020-7689-49BE-B25A-357E334F4ED4}" srcId="{745C7960-8FD5-4711-A87D-6D4A3A75A016}" destId="{1DFEFB4E-9D6F-4BCA-A02E-C15D32ADF45B}" srcOrd="1" destOrd="0" parTransId="{DF6152F0-34A9-4B4B-8D4A-044B22C2C3EE}" sibTransId="{C9A2F67B-7231-4D69-ABCD-A5E9C9B0A319}"/>
    <dgm:cxn modelId="{0775D308-4FC4-4161-938B-3D66C976F97F}" type="presOf" srcId="{DD7E5B96-708F-3E44-B11B-9AFBFCC2ECD3}" destId="{757E8089-1541-42B0-800E-B4E6E509F9C0}" srcOrd="0" destOrd="3" presId="urn:microsoft.com/office/officeart/2005/8/layout/hList1"/>
    <dgm:cxn modelId="{150E902E-11FC-4543-8C1D-FB85650A3499}" srcId="{1DFEFB4E-9D6F-4BCA-A02E-C15D32ADF45B}" destId="{E541B778-A86E-1044-AD2C-5F3A3C8F922B}" srcOrd="2" destOrd="0" parTransId="{DD801A84-0F69-224E-9F0C-F0135F1AA873}" sibTransId="{5AAD4FF1-9FFB-5F4A-B5E1-1255A47032B0}"/>
    <dgm:cxn modelId="{0C3051C1-8527-4D57-9EE6-AF5F79485AC9}" type="presOf" srcId="{14287F3C-4870-4803-B8E7-996739CF5A22}" destId="{4EC434DF-4407-4C76-A083-1B8DC4FB1A64}" srcOrd="0" destOrd="0" presId="urn:microsoft.com/office/officeart/2005/8/layout/hList1"/>
    <dgm:cxn modelId="{0C0B9787-67CB-4C1A-8A36-F84B6E12134B}" srcId="{1DFEFB4E-9D6F-4BCA-A02E-C15D32ADF45B}" destId="{1A82CE93-1F41-48D4-84B4-5ABD2E6532EF}" srcOrd="0" destOrd="0" parTransId="{DA576E20-144A-46CC-9941-B45A49D1A7ED}" sibTransId="{AA7267CB-6BE5-4370-B748-6B6C66937D9F}"/>
    <dgm:cxn modelId="{6092F7AE-EB47-4B17-8F07-F2460E4E1A03}" type="presOf" srcId="{84DBB77A-99F8-334C-A2BA-9D2864CDC1C0}" destId="{53CA9935-5B98-4E0B-ACB4-A8B807B72DAA}" srcOrd="0" destOrd="5" presId="urn:microsoft.com/office/officeart/2005/8/layout/hList1"/>
    <dgm:cxn modelId="{3E86A9D3-8D96-4B43-8F5A-7F36A8C88A53}" srcId="{1DFEFB4E-9D6F-4BCA-A02E-C15D32ADF45B}" destId="{5867EC63-B7E8-EB44-B321-276F43663AA6}" srcOrd="4" destOrd="0" parTransId="{8524607A-1B70-1741-9B05-252792C7F78E}" sibTransId="{234C7E92-6A4D-114F-ACA7-3143133D416E}"/>
    <dgm:cxn modelId="{E16CFB59-9029-43B0-8B59-2429877348AB}" type="presOf" srcId="{5867EC63-B7E8-EB44-B321-276F43663AA6}" destId="{757E8089-1541-42B0-800E-B4E6E509F9C0}" srcOrd="0" destOrd="4" presId="urn:microsoft.com/office/officeart/2005/8/layout/hList1"/>
    <dgm:cxn modelId="{BF563969-AB4A-4E65-90D4-A56FBD45BA45}" srcId="{27156A49-34A0-494F-8B60-51A1388F993D}" destId="{9B6A22FB-0285-4B1E-B8D5-E2DDC6F65317}" srcOrd="2" destOrd="0" parTransId="{47567393-37E8-4FE3-B3FB-F26E0EE07754}" sibTransId="{BA6B4539-A99E-429D-924D-A0DF5A024098}"/>
    <dgm:cxn modelId="{8EDFAFE8-D757-1B41-94C5-0614C17193B3}" srcId="{1DFEFB4E-9D6F-4BCA-A02E-C15D32ADF45B}" destId="{DD7E5B96-708F-3E44-B11B-9AFBFCC2ECD3}" srcOrd="3" destOrd="0" parTransId="{B91ADA94-D42B-694E-8BB3-DEE44291791B}" sibTransId="{7FCEEE90-30F0-B44B-95B6-F2C824888B7C}"/>
    <dgm:cxn modelId="{3481897E-6AC0-4A21-9BD8-884ECD7194EF}" type="presOf" srcId="{61335C7A-687C-41BE-9E19-EACABC6B06D7}" destId="{71361FA4-6558-4D0E-B164-09F79DBEA50D}" srcOrd="0" destOrd="0" presId="urn:microsoft.com/office/officeart/2005/8/layout/hList1"/>
    <dgm:cxn modelId="{B6FF8770-6031-4BC8-ACA4-3A5872C787FC}" srcId="{745C7960-8FD5-4711-A87D-6D4A3A75A016}" destId="{27156A49-34A0-494F-8B60-51A1388F993D}" srcOrd="0" destOrd="0" parTransId="{6052266F-6B25-4B7F-AEE8-DE269C2F7938}" sibTransId="{A289220E-AB83-4300-9F09-E2EDBEC8F44D}"/>
    <dgm:cxn modelId="{03CE892F-390D-45D4-83CD-92B230FE8CC5}" srcId="{14287F3C-4870-4803-B8E7-996739CF5A22}" destId="{0D36F16C-1AE1-4756-8E7C-53A3E0952CA5}" srcOrd="1" destOrd="0" parTransId="{2619F370-1D66-4F8B-8179-7EB6447AB76E}" sibTransId="{46EF56C5-52E7-4F1F-8B07-D1DFBC55A9E3}"/>
    <dgm:cxn modelId="{5F0BE0DD-CDBB-4FE6-94A9-7DCAEDE8378F}" type="presOf" srcId="{745C7960-8FD5-4711-A87D-6D4A3A75A016}" destId="{D8F188E6-2800-4ABB-B797-DC72E34663A2}" srcOrd="0" destOrd="0" presId="urn:microsoft.com/office/officeart/2005/8/layout/hList1"/>
    <dgm:cxn modelId="{AD1992DA-5892-448B-9DF0-7B89A1575A9E}" type="presOf" srcId="{9B6A22FB-0285-4B1E-B8D5-E2DDC6F65317}" destId="{53CA9935-5B98-4E0B-ACB4-A8B807B72DAA}" srcOrd="0" destOrd="2" presId="urn:microsoft.com/office/officeart/2005/8/layout/hList1"/>
    <dgm:cxn modelId="{99E4ADB2-7234-46A8-A5EF-93A0C132EDC9}" srcId="{27156A49-34A0-494F-8B60-51A1388F993D}" destId="{9A40FF54-9C1B-4332-BC2A-E34CB629491F}" srcOrd="4" destOrd="0" parTransId="{8E341523-E30C-4F29-B050-BD62A7D24D10}" sibTransId="{1A042BC1-2FDA-47EB-9887-64F6FA2FC53F}"/>
    <dgm:cxn modelId="{00FDC896-4259-4B49-B338-5521108ED4E4}" srcId="{27156A49-34A0-494F-8B60-51A1388F993D}" destId="{0848FB42-B80E-41A6-A4DF-173194DFA332}" srcOrd="0" destOrd="0" parTransId="{64A565A8-303A-4E6F-8C84-B6AB84AD7BEC}" sibTransId="{60C4661F-0929-4AD1-9BB7-0197F419CE4A}"/>
    <dgm:cxn modelId="{5E6476F8-8881-4F63-A8AC-CC57B0204E6D}" type="presOf" srcId="{1A82CE93-1F41-48D4-84B4-5ABD2E6532EF}" destId="{757E8089-1541-42B0-800E-B4E6E509F9C0}" srcOrd="0" destOrd="0" presId="urn:microsoft.com/office/officeart/2005/8/layout/hList1"/>
    <dgm:cxn modelId="{EC9F032F-FB67-4915-AB7B-A67F742BEB59}" type="presOf" srcId="{1DFEFB4E-9D6F-4BCA-A02E-C15D32ADF45B}" destId="{11BFAEAF-5FF3-43E4-B3A8-0F717540F765}" srcOrd="0" destOrd="0" presId="urn:microsoft.com/office/officeart/2005/8/layout/hList1"/>
    <dgm:cxn modelId="{E5AF56B1-F138-4E9D-B1A6-C9D8B1E4AFEA}" type="presParOf" srcId="{D8F188E6-2800-4ABB-B797-DC72E34663A2}" destId="{463DEF5A-D706-447D-B978-5EC26E05CFDB}" srcOrd="0" destOrd="0" presId="urn:microsoft.com/office/officeart/2005/8/layout/hList1"/>
    <dgm:cxn modelId="{21A5E034-F93D-4AF7-AAA9-970290A81F82}" type="presParOf" srcId="{463DEF5A-D706-447D-B978-5EC26E05CFDB}" destId="{C5E1D1E2-F499-46C0-B8CD-4004B9507589}" srcOrd="0" destOrd="0" presId="urn:microsoft.com/office/officeart/2005/8/layout/hList1"/>
    <dgm:cxn modelId="{A8ECA4BC-DAC0-4858-8B61-425F97AEA86C}" type="presParOf" srcId="{463DEF5A-D706-447D-B978-5EC26E05CFDB}" destId="{53CA9935-5B98-4E0B-ACB4-A8B807B72DAA}" srcOrd="1" destOrd="0" presId="urn:microsoft.com/office/officeart/2005/8/layout/hList1"/>
    <dgm:cxn modelId="{FC3FE6E0-2031-45EC-A3EF-DF4BECC74CF4}" type="presParOf" srcId="{D8F188E6-2800-4ABB-B797-DC72E34663A2}" destId="{6FA09EC0-622F-4835-81C3-57D07051509B}" srcOrd="1" destOrd="0" presId="urn:microsoft.com/office/officeart/2005/8/layout/hList1"/>
    <dgm:cxn modelId="{C5AFC955-09FC-4D19-9C78-289E746751E0}" type="presParOf" srcId="{D8F188E6-2800-4ABB-B797-DC72E34663A2}" destId="{D1F557FB-4B6C-412C-ABFB-A40B2C197FDD}" srcOrd="2" destOrd="0" presId="urn:microsoft.com/office/officeart/2005/8/layout/hList1"/>
    <dgm:cxn modelId="{88AC14AC-2068-48F6-A4F1-F4B940096C6F}" type="presParOf" srcId="{D1F557FB-4B6C-412C-ABFB-A40B2C197FDD}" destId="{11BFAEAF-5FF3-43E4-B3A8-0F717540F765}" srcOrd="0" destOrd="0" presId="urn:microsoft.com/office/officeart/2005/8/layout/hList1"/>
    <dgm:cxn modelId="{CEA91A9D-2DDB-4BFD-B69A-3BC6DD55AD2C}" type="presParOf" srcId="{D1F557FB-4B6C-412C-ABFB-A40B2C197FDD}" destId="{757E8089-1541-42B0-800E-B4E6E509F9C0}" srcOrd="1" destOrd="0" presId="urn:microsoft.com/office/officeart/2005/8/layout/hList1"/>
    <dgm:cxn modelId="{AD938993-EC4E-497B-B931-E97765E143A2}" type="presParOf" srcId="{D8F188E6-2800-4ABB-B797-DC72E34663A2}" destId="{CB1354A4-B410-402D-803C-4F82670794B0}" srcOrd="3" destOrd="0" presId="urn:microsoft.com/office/officeart/2005/8/layout/hList1"/>
    <dgm:cxn modelId="{899AA0D2-004B-47C1-B2CD-13F8614FF9CE}" type="presParOf" srcId="{D8F188E6-2800-4ABB-B797-DC72E34663A2}" destId="{8437E5AC-0111-4393-A69E-323E1D97AE2D}" srcOrd="4" destOrd="0" presId="urn:microsoft.com/office/officeart/2005/8/layout/hList1"/>
    <dgm:cxn modelId="{135C0FD2-5F56-452E-A66B-B867C6D8E01C}" type="presParOf" srcId="{8437E5AC-0111-4393-A69E-323E1D97AE2D}" destId="{4EC434DF-4407-4C76-A083-1B8DC4FB1A64}" srcOrd="0" destOrd="0" presId="urn:microsoft.com/office/officeart/2005/8/layout/hList1"/>
    <dgm:cxn modelId="{7D1E6170-713D-4ECC-A1EF-8868E12F67F1}" type="presParOf" srcId="{8437E5AC-0111-4393-A69E-323E1D97AE2D}" destId="{71361FA4-6558-4D0E-B164-09F79DBEA5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1D1E2-F499-46C0-B8CD-4004B9507589}">
      <dsp:nvSpPr>
        <dsp:cNvPr id="0" name=""/>
        <dsp:cNvSpPr/>
      </dsp:nvSpPr>
      <dsp:spPr>
        <a:xfrm>
          <a:off x="2524" y="116577"/>
          <a:ext cx="2461021" cy="6133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_tradnl" sz="1700" kern="1200" dirty="0" smtClean="0"/>
            <a:t>Disminución síntesis cutánea</a:t>
          </a:r>
          <a:endParaRPr lang="es-MX" sz="1700" kern="1200" dirty="0"/>
        </a:p>
      </dsp:txBody>
      <dsp:txXfrm>
        <a:off x="2524" y="116577"/>
        <a:ext cx="2461021" cy="613302"/>
      </dsp:txXfrm>
    </dsp:sp>
    <dsp:sp modelId="{53CA9935-5B98-4E0B-ACB4-A8B807B72DAA}">
      <dsp:nvSpPr>
        <dsp:cNvPr id="0" name=""/>
        <dsp:cNvSpPr/>
      </dsp:nvSpPr>
      <dsp:spPr>
        <a:xfrm>
          <a:off x="2524" y="729879"/>
          <a:ext cx="2461021" cy="229679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Baja exposición luz solar</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Melanina</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Uso bloqueador</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Invierno</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Latitudes mayores</a:t>
          </a:r>
          <a:endParaRPr lang="es-MX" sz="1700" kern="1200" dirty="0"/>
        </a:p>
        <a:p>
          <a:pPr marL="171450" lvl="1" indent="-171450" algn="l" defTabSz="755650">
            <a:lnSpc>
              <a:spcPct val="90000"/>
            </a:lnSpc>
            <a:spcBef>
              <a:spcPct val="0"/>
            </a:spcBef>
            <a:spcAft>
              <a:spcPct val="15000"/>
            </a:spcAft>
            <a:buChar char="••"/>
          </a:pPr>
          <a:r>
            <a:rPr lang="es-MX" sz="1700" kern="1200" dirty="0" smtClean="0"/>
            <a:t>Fact culturales</a:t>
          </a:r>
          <a:endParaRPr lang="es-MX" sz="1700" kern="1200" dirty="0"/>
        </a:p>
      </dsp:txBody>
      <dsp:txXfrm>
        <a:off x="2524" y="729879"/>
        <a:ext cx="2461021" cy="2296792"/>
      </dsp:txXfrm>
    </dsp:sp>
    <dsp:sp modelId="{11BFAEAF-5FF3-43E4-B3A8-0F717540F765}">
      <dsp:nvSpPr>
        <dsp:cNvPr id="0" name=""/>
        <dsp:cNvSpPr/>
      </dsp:nvSpPr>
      <dsp:spPr>
        <a:xfrm>
          <a:off x="2808089" y="116577"/>
          <a:ext cx="2461021" cy="613302"/>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_tradnl" sz="1700" kern="1200" dirty="0" smtClean="0">
              <a:solidFill>
                <a:schemeClr val="bg1"/>
              </a:solidFill>
            </a:rPr>
            <a:t>Disminución </a:t>
          </a:r>
          <a:r>
            <a:rPr lang="es-ES_tradnl" sz="1700" kern="1200" dirty="0" err="1" smtClean="0">
              <a:solidFill>
                <a:schemeClr val="bg1"/>
              </a:solidFill>
            </a:rPr>
            <a:t>biodisponibilidad</a:t>
          </a:r>
          <a:endParaRPr lang="es-MX" sz="1700" kern="1200" dirty="0">
            <a:solidFill>
              <a:schemeClr val="bg1"/>
            </a:solidFill>
          </a:endParaRPr>
        </a:p>
      </dsp:txBody>
      <dsp:txXfrm>
        <a:off x="2808089" y="116577"/>
        <a:ext cx="2461021" cy="613302"/>
      </dsp:txXfrm>
    </dsp:sp>
    <dsp:sp modelId="{757E8089-1541-42B0-800E-B4E6E509F9C0}">
      <dsp:nvSpPr>
        <dsp:cNvPr id="0" name=""/>
        <dsp:cNvSpPr/>
      </dsp:nvSpPr>
      <dsp:spPr>
        <a:xfrm>
          <a:off x="2808089" y="729879"/>
          <a:ext cx="2461021" cy="2296792"/>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err="1" smtClean="0"/>
            <a:t>Malabsorción</a:t>
          </a:r>
          <a:r>
            <a:rPr lang="es-ES_tradnl" sz="1700" kern="1200" dirty="0" smtClean="0"/>
            <a:t> intestinal</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Obesidad</a:t>
          </a:r>
          <a:endParaRPr lang="es-MX" sz="1700" kern="1200" dirty="0"/>
        </a:p>
        <a:p>
          <a:pPr marL="171450" lvl="1" indent="-171450" algn="l" defTabSz="755650">
            <a:lnSpc>
              <a:spcPct val="90000"/>
            </a:lnSpc>
            <a:spcBef>
              <a:spcPct val="0"/>
            </a:spcBef>
            <a:spcAft>
              <a:spcPct val="15000"/>
            </a:spcAft>
            <a:buChar char="••"/>
          </a:pPr>
          <a:r>
            <a:rPr lang="es-MX" sz="1700" kern="1200" dirty="0" smtClean="0"/>
            <a:t>Acido fítico (Cereal)</a:t>
          </a:r>
          <a:endParaRPr lang="es-MX" sz="1700" kern="1200" dirty="0"/>
        </a:p>
        <a:p>
          <a:pPr marL="171450" lvl="1" indent="-171450" algn="l" defTabSz="755650">
            <a:lnSpc>
              <a:spcPct val="90000"/>
            </a:lnSpc>
            <a:spcBef>
              <a:spcPct val="0"/>
            </a:spcBef>
            <a:spcAft>
              <a:spcPct val="15000"/>
            </a:spcAft>
            <a:buChar char="••"/>
          </a:pPr>
          <a:r>
            <a:rPr lang="es-MX" sz="1700" kern="1200" dirty="0" smtClean="0"/>
            <a:t>Ac. Oxalico (Bebidas con cola, Té, chocolate y algunas frutas y verduras </a:t>
          </a:r>
          <a:endParaRPr lang="es-MX" sz="1700" kern="1200" dirty="0"/>
        </a:p>
        <a:p>
          <a:pPr marL="171450" lvl="1" indent="-171450" algn="l" defTabSz="755650">
            <a:lnSpc>
              <a:spcPct val="90000"/>
            </a:lnSpc>
            <a:spcBef>
              <a:spcPct val="0"/>
            </a:spcBef>
            <a:spcAft>
              <a:spcPct val="15000"/>
            </a:spcAft>
            <a:buChar char="••"/>
          </a:pPr>
          <a:endParaRPr lang="es-MX" sz="1700" kern="1200" dirty="0"/>
        </a:p>
      </dsp:txBody>
      <dsp:txXfrm>
        <a:off x="2808089" y="729879"/>
        <a:ext cx="2461021" cy="2296792"/>
      </dsp:txXfrm>
    </dsp:sp>
    <dsp:sp modelId="{4EC434DF-4407-4C76-A083-1B8DC4FB1A64}">
      <dsp:nvSpPr>
        <dsp:cNvPr id="0" name=""/>
        <dsp:cNvSpPr/>
      </dsp:nvSpPr>
      <dsp:spPr>
        <a:xfrm>
          <a:off x="5613654" y="116577"/>
          <a:ext cx="2461021" cy="613302"/>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S_tradnl" sz="1700" kern="1200" dirty="0" smtClean="0"/>
            <a:t>Incremento catabolismo</a:t>
          </a:r>
          <a:endParaRPr lang="es-MX" sz="1700" kern="1200" dirty="0"/>
        </a:p>
      </dsp:txBody>
      <dsp:txXfrm>
        <a:off x="5613654" y="116577"/>
        <a:ext cx="2461021" cy="613302"/>
      </dsp:txXfrm>
    </dsp:sp>
    <dsp:sp modelId="{71361FA4-6558-4D0E-B164-09F79DBEA50D}">
      <dsp:nvSpPr>
        <dsp:cNvPr id="0" name=""/>
        <dsp:cNvSpPr/>
      </dsp:nvSpPr>
      <dsp:spPr>
        <a:xfrm>
          <a:off x="5613654" y="729879"/>
          <a:ext cx="2461021" cy="2296792"/>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Anticonvulsivos</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Glucocorticoides</a:t>
          </a:r>
          <a:endParaRPr lang="es-MX" sz="1700" kern="1200" dirty="0"/>
        </a:p>
      </dsp:txBody>
      <dsp:txXfrm>
        <a:off x="5613654" y="729879"/>
        <a:ext cx="2461021" cy="22967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689BC0-FA88-4073-BF42-E1EEAFFFADF1}" type="datetimeFigureOut">
              <a:rPr lang="es-MX" smtClean="0"/>
              <a:t>9/18/19</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578983-4B41-4B49-AB4C-EF6ED862AE2B}" type="slidenum">
              <a:rPr lang="es-MX" smtClean="0"/>
              <a:t>‹Nr.›</a:t>
            </a:fld>
            <a:endParaRPr lang="es-MX"/>
          </a:p>
        </p:txBody>
      </p:sp>
    </p:spTree>
    <p:extLst>
      <p:ext uri="{BB962C8B-B14F-4D97-AF65-F5344CB8AC3E}">
        <p14:creationId xmlns:p14="http://schemas.microsoft.com/office/powerpoint/2010/main" val="118279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9BCBE-1A5A-4240-A5A7-0BBC48746512}" type="datetimeFigureOut">
              <a:rPr lang="es-MX" smtClean="0"/>
              <a:pPr/>
              <a:t>9/18/19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56314-A59A-4793-8169-7FCC83F8990C}" type="slidenum">
              <a:rPr lang="es-MX" smtClean="0"/>
              <a:pPr/>
              <a:t>‹Nr.›</a:t>
            </a:fld>
            <a:endParaRPr lang="es-MX"/>
          </a:p>
        </p:txBody>
      </p:sp>
    </p:spTree>
    <p:extLst>
      <p:ext uri="{BB962C8B-B14F-4D97-AF65-F5344CB8AC3E}">
        <p14:creationId xmlns:p14="http://schemas.microsoft.com/office/powerpoint/2010/main" val="277435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Marcador de notas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dirty="0" smtClean="0">
              <a:ea typeface="ＭＳ Ｐゴシック" pitchFamily="34" charset="-128"/>
            </a:endParaRPr>
          </a:p>
        </p:txBody>
      </p:sp>
      <p:sp>
        <p:nvSpPr>
          <p:cNvPr id="1843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D458FA-D773-43E9-89FE-BBFED20C0862}" type="slidenum">
              <a:rPr lang="en-US" altLang="es-MX" sz="1200">
                <a:solidFill>
                  <a:srgbClr val="000000"/>
                </a:solidFill>
              </a:rPr>
              <a:pPr eaLnBrk="1" hangingPunct="1"/>
              <a:t>1</a:t>
            </a:fld>
            <a:endParaRPr lang="en-US" altLang="es-MX"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MX" smtClean="0">
                <a:ea typeface="ＭＳ Ｐゴシック" pitchFamily="34" charset="-128"/>
              </a:rPr>
              <a:t>RDA es la ingesta dietética  recomendada de un nutriente. Es aquella con la cual se que lleva a los requerimientos de casi el 97.5% de la población</a:t>
            </a:r>
          </a:p>
          <a:p>
            <a:r>
              <a:rPr lang="es-ES" altLang="es-MX" smtClean="0">
                <a:ea typeface="ＭＳ Ｐゴシック" pitchFamily="34" charset="-128"/>
              </a:rPr>
              <a:t>La ingesta adecuada es aquella que se piensa se requiere para las necesidades de casi todos los niños o jóvenes en los cuales todavía no se establece la RDA</a:t>
            </a:r>
          </a:p>
          <a:p>
            <a:r>
              <a:rPr lang="es-ES" altLang="es-MX" smtClean="0">
                <a:ea typeface="ＭＳ Ｐゴシック" pitchFamily="34" charset="-128"/>
              </a:rPr>
              <a:t>El limite superior representa la ingesta diaria que no tiene riesgos adversos en salud</a:t>
            </a:r>
          </a:p>
          <a:p>
            <a:endParaRPr lang="es-ES" altLang="es-MX" smtClean="0">
              <a:ea typeface="ＭＳ Ｐゴシック" pitchFamily="34" charset="-128"/>
            </a:endParaRPr>
          </a:p>
        </p:txBody>
      </p:sp>
      <p:sp>
        <p:nvSpPr>
          <p:cNvPr id="48131"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4A0B7C1-94BF-4480-898A-4A6CB8622674}" type="slidenum">
              <a:rPr lang="es-ES" altLang="es-MX" sz="1200">
                <a:latin typeface="Calibri" pitchFamily="34" charset="0"/>
              </a:rPr>
              <a:pPr eaLnBrk="1" hangingPunct="1"/>
              <a:t>19</a:t>
            </a:fld>
            <a:endParaRPr lang="es-ES" altLang="es-MX"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necesitan</a:t>
            </a:r>
            <a:r>
              <a:rPr lang="es-ES" baseline="0" dirty="0" smtClean="0"/>
              <a:t> unas cuantas horas para llegar a niveles máximos, la exposición continua al sol no lleva al individuo a tener dosis toxicas por un mecanismo </a:t>
            </a:r>
            <a:r>
              <a:rPr lang="es-ES" baseline="0" dirty="0" err="1" smtClean="0"/>
              <a:t>endogeno</a:t>
            </a:r>
            <a:r>
              <a:rPr lang="es-ES" baseline="0" dirty="0" smtClean="0"/>
              <a:t>. Ya adquirida la dosis máxima el organismo produce lumisterol y taquisterol ambas substancias inactivas. Tanto la D3 como la D2, son llamadas colectivamente VD</a:t>
            </a:r>
          </a:p>
          <a:p>
            <a:r>
              <a:rPr lang="es-ES" baseline="0" dirty="0" smtClean="0"/>
              <a:t>La intensidad de la exposición del sol determinan la cantidad de vitamina D que se produce, de forma tal que las latitudes al norte en el inverno no son capaces de activar nuestro mecanismo de producción endógeno de vitamina D y requieren suplementación.</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26</a:t>
            </a:fld>
            <a:endParaRPr lang="es-MX"/>
          </a:p>
        </p:txBody>
      </p:sp>
    </p:spTree>
    <p:extLst>
      <p:ext uri="{BB962C8B-B14F-4D97-AF65-F5344CB8AC3E}">
        <p14:creationId xmlns:p14="http://schemas.microsoft.com/office/powerpoint/2010/main" val="351248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dosis depende de las concentraciones basales de vit D y en la capacidad de absorción de los individuos, la capacidad de </a:t>
            </a:r>
            <a:r>
              <a:rPr lang="es-ES" dirty="0" err="1" smtClean="0"/>
              <a:t>hidroxilar</a:t>
            </a:r>
            <a:r>
              <a:rPr lang="es-ES" dirty="0" smtClean="0"/>
              <a:t> por el </a:t>
            </a:r>
            <a:r>
              <a:rPr lang="es-ES" dirty="0" err="1" smtClean="0"/>
              <a:t>higado</a:t>
            </a:r>
            <a:r>
              <a:rPr lang="es-ES" dirty="0" smtClean="0"/>
              <a:t>.</a:t>
            </a:r>
            <a:r>
              <a:rPr lang="es-ES" baseline="0" dirty="0" smtClean="0"/>
              <a:t> Individuos con menos de 12 ng/mL pueden tener </a:t>
            </a:r>
            <a:r>
              <a:rPr lang="es-ES" baseline="0" dirty="0" err="1" smtClean="0"/>
              <a:t>sintomas</a:t>
            </a:r>
            <a:r>
              <a:rPr lang="es-ES" baseline="0" dirty="0" smtClean="0"/>
              <a:t> de osteomalacia o raquitismo.  En concentraciones entre 12 y 20 ng/mL 800 a 1000 UI por </a:t>
            </a:r>
            <a:r>
              <a:rPr lang="es-ES" baseline="0" dirty="0" err="1" smtClean="0"/>
              <a:t>dia</a:t>
            </a:r>
            <a:r>
              <a:rPr lang="es-ES" baseline="0" dirty="0" smtClean="0"/>
              <a:t> y repetir los niveles de </a:t>
            </a:r>
            <a:r>
              <a:rPr lang="es-ES" baseline="0" dirty="0" err="1" smtClean="0"/>
              <a:t>concentracion</a:t>
            </a:r>
            <a:r>
              <a:rPr lang="es-ES" baseline="0" dirty="0" smtClean="0"/>
              <a:t> 3 meses </a:t>
            </a:r>
            <a:r>
              <a:rPr lang="es-ES" baseline="0" dirty="0" err="1" smtClean="0"/>
              <a:t>despues</a:t>
            </a:r>
            <a:r>
              <a:rPr lang="es-ES" baseline="0" dirty="0" smtClean="0"/>
              <a:t> si ya se han llegado a los niveles adecuados, puede mantenerse con dosis de 600 a 800 UI por </a:t>
            </a:r>
            <a:r>
              <a:rPr lang="es-ES" baseline="0" dirty="0" err="1" smtClean="0"/>
              <a:t>dia</a:t>
            </a:r>
            <a:r>
              <a:rPr lang="es-ES" baseline="0" dirty="0" smtClean="0"/>
              <a:t> de acuerdo a su edad. Si los niveles </a:t>
            </a:r>
            <a:r>
              <a:rPr lang="es-ES" baseline="0" dirty="0" err="1" smtClean="0"/>
              <a:t>estan</a:t>
            </a:r>
            <a:r>
              <a:rPr lang="es-ES" baseline="0" dirty="0" smtClean="0"/>
              <a:t> entre 20 y 30 ng/mL, una </a:t>
            </a:r>
            <a:r>
              <a:rPr lang="es-ES" baseline="0" dirty="0" err="1" smtClean="0"/>
              <a:t>suplementacion</a:t>
            </a:r>
            <a:r>
              <a:rPr lang="es-ES" baseline="0" dirty="0" smtClean="0"/>
              <a:t> de 600 a 800 UI por </a:t>
            </a:r>
            <a:r>
              <a:rPr lang="es-ES" baseline="0" dirty="0" err="1" smtClean="0"/>
              <a:t>dia</a:t>
            </a:r>
            <a:r>
              <a:rPr lang="es-ES" baseline="0" dirty="0" smtClean="0"/>
              <a:t> permiten mantener las concentraciones adecuadas de vit D. En pacientes con </a:t>
            </a:r>
            <a:r>
              <a:rPr lang="es-ES" baseline="0" dirty="0" err="1" smtClean="0"/>
              <a:t>gastrectomia</a:t>
            </a:r>
            <a:r>
              <a:rPr lang="es-ES" baseline="0" dirty="0" smtClean="0"/>
              <a:t> o </a:t>
            </a:r>
            <a:r>
              <a:rPr lang="es-ES" baseline="0" dirty="0" err="1" smtClean="0"/>
              <a:t>malaabosorcion</a:t>
            </a:r>
            <a:r>
              <a:rPr lang="es-ES" baseline="0" dirty="0" smtClean="0"/>
              <a:t> se requieren dosis mayores de 10 mil a 50 mil para repletar a los pacientes. Si no elevan sus </a:t>
            </a:r>
            <a:r>
              <a:rPr lang="es-ES" baseline="0" dirty="0" err="1" smtClean="0"/>
              <a:t>concenentraciones</a:t>
            </a:r>
            <a:r>
              <a:rPr lang="es-ES" baseline="0" dirty="0" smtClean="0"/>
              <a:t> necesitaran tratarse con metabolitos activos que tienen una mejor </a:t>
            </a:r>
            <a:r>
              <a:rPr lang="es-ES" baseline="0" dirty="0" err="1" smtClean="0"/>
              <a:t>absorcion</a:t>
            </a:r>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28</a:t>
            </a:fld>
            <a:endParaRPr lang="es-MX"/>
          </a:p>
        </p:txBody>
      </p:sp>
    </p:spTree>
    <p:extLst>
      <p:ext uri="{BB962C8B-B14F-4D97-AF65-F5344CB8AC3E}">
        <p14:creationId xmlns:p14="http://schemas.microsoft.com/office/powerpoint/2010/main" val="117035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Son por si mismas ambas </a:t>
            </a:r>
            <a:r>
              <a:rPr lang="es-ES" dirty="0" err="1" smtClean="0"/>
              <a:t>moleculas</a:t>
            </a:r>
            <a:r>
              <a:rPr lang="es-ES" dirty="0" smtClean="0"/>
              <a:t> inertes </a:t>
            </a:r>
            <a:r>
              <a:rPr lang="es-ES" dirty="0" err="1" smtClean="0"/>
              <a:t>biologicamente</a:t>
            </a:r>
            <a:r>
              <a:rPr lang="es-ES" baseline="0" dirty="0" smtClean="0"/>
              <a:t> </a:t>
            </a:r>
            <a:r>
              <a:rPr lang="es-ES" dirty="0" smtClean="0"/>
              <a:t>para la</a:t>
            </a:r>
            <a:r>
              <a:rPr lang="es-ES" baseline="0" dirty="0" smtClean="0"/>
              <a:t> </a:t>
            </a:r>
            <a:r>
              <a:rPr lang="es-ES" baseline="0" dirty="0" err="1" smtClean="0"/>
              <a:t>mayoria</a:t>
            </a:r>
            <a:r>
              <a:rPr lang="es-ES" baseline="0" dirty="0" smtClean="0"/>
              <a:t> de las acciones</a:t>
            </a:r>
          </a:p>
          <a:p>
            <a:r>
              <a:rPr lang="es-ES" baseline="0" dirty="0" err="1" smtClean="0"/>
              <a:t>Despues</a:t>
            </a:r>
            <a:r>
              <a:rPr lang="es-ES" baseline="0" dirty="0" smtClean="0"/>
              <a:t> de la </a:t>
            </a:r>
            <a:r>
              <a:rPr lang="es-ES" baseline="0" dirty="0" err="1" smtClean="0"/>
              <a:t>sintesis</a:t>
            </a:r>
            <a:r>
              <a:rPr lang="es-ES" baseline="0" dirty="0" smtClean="0"/>
              <a:t> </a:t>
            </a:r>
            <a:r>
              <a:rPr lang="es-ES" baseline="0" dirty="0" err="1" smtClean="0"/>
              <a:t>cutanea</a:t>
            </a:r>
            <a:r>
              <a:rPr lang="es-ES" baseline="0" dirty="0" smtClean="0"/>
              <a:t> y transporte al torrente </a:t>
            </a:r>
            <a:r>
              <a:rPr lang="es-ES" baseline="0" dirty="0" err="1" smtClean="0"/>
              <a:t>sanguineo</a:t>
            </a:r>
            <a:r>
              <a:rPr lang="es-ES" baseline="0" dirty="0" smtClean="0"/>
              <a:t>, queda ahí 1 semana. Se une a la </a:t>
            </a:r>
            <a:r>
              <a:rPr lang="es-ES" baseline="0" dirty="0" err="1" smtClean="0"/>
              <a:t>proteina</a:t>
            </a:r>
            <a:r>
              <a:rPr lang="es-ES" baseline="0" dirty="0" smtClean="0"/>
              <a:t> transportadora de VD hacia los sitios donde es almacenada (</a:t>
            </a:r>
            <a:r>
              <a:rPr lang="es-ES" baseline="0" dirty="0" err="1" smtClean="0"/>
              <a:t>basicamente</a:t>
            </a:r>
            <a:r>
              <a:rPr lang="es-ES" baseline="0" dirty="0" smtClean="0"/>
              <a:t> tejido graso y musculo) y a otros sitios como el </a:t>
            </a:r>
            <a:r>
              <a:rPr lang="es-ES" baseline="0" dirty="0" err="1" smtClean="0"/>
              <a:t>higado</a:t>
            </a:r>
            <a:r>
              <a:rPr lang="es-ES" baseline="0" dirty="0" smtClean="0"/>
              <a:t> donde se produce su primera </a:t>
            </a:r>
            <a:r>
              <a:rPr lang="es-ES" baseline="0" dirty="0" err="1" smtClean="0"/>
              <a:t>hidroxilacion</a:t>
            </a:r>
            <a:r>
              <a:rPr lang="es-ES" dirty="0" smtClean="0"/>
              <a:t> </a:t>
            </a:r>
          </a:p>
          <a:p>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3</a:t>
            </a:fld>
            <a:endParaRPr lang="es-MX"/>
          </a:p>
        </p:txBody>
      </p:sp>
    </p:spTree>
    <p:extLst>
      <p:ext uri="{BB962C8B-B14F-4D97-AF65-F5344CB8AC3E}">
        <p14:creationId xmlns:p14="http://schemas.microsoft.com/office/powerpoint/2010/main" val="103879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Son por si mismas ambas </a:t>
            </a:r>
            <a:r>
              <a:rPr lang="es-ES" dirty="0" err="1" smtClean="0"/>
              <a:t>moleculas</a:t>
            </a:r>
            <a:r>
              <a:rPr lang="es-ES" dirty="0" smtClean="0"/>
              <a:t> inertes </a:t>
            </a:r>
            <a:r>
              <a:rPr lang="es-ES" dirty="0" err="1" smtClean="0"/>
              <a:t>biologicamente</a:t>
            </a:r>
            <a:r>
              <a:rPr lang="es-ES" baseline="0" dirty="0" smtClean="0"/>
              <a:t> </a:t>
            </a:r>
            <a:r>
              <a:rPr lang="es-ES" dirty="0" smtClean="0"/>
              <a:t>para la</a:t>
            </a:r>
            <a:r>
              <a:rPr lang="es-ES" baseline="0" dirty="0" smtClean="0"/>
              <a:t> </a:t>
            </a:r>
            <a:r>
              <a:rPr lang="es-ES" baseline="0" dirty="0" err="1" smtClean="0"/>
              <a:t>mayoria</a:t>
            </a:r>
            <a:r>
              <a:rPr lang="es-ES" baseline="0" dirty="0" smtClean="0"/>
              <a:t> de las acciones</a:t>
            </a:r>
          </a:p>
          <a:p>
            <a:r>
              <a:rPr lang="es-ES" baseline="0" dirty="0" err="1" smtClean="0"/>
              <a:t>Despues</a:t>
            </a:r>
            <a:r>
              <a:rPr lang="es-ES" baseline="0" dirty="0" smtClean="0"/>
              <a:t> de la </a:t>
            </a:r>
            <a:r>
              <a:rPr lang="es-ES" baseline="0" dirty="0" err="1" smtClean="0"/>
              <a:t>sintesis</a:t>
            </a:r>
            <a:r>
              <a:rPr lang="es-ES" baseline="0" dirty="0" smtClean="0"/>
              <a:t> </a:t>
            </a:r>
            <a:r>
              <a:rPr lang="es-ES" baseline="0" dirty="0" err="1" smtClean="0"/>
              <a:t>cutanea</a:t>
            </a:r>
            <a:r>
              <a:rPr lang="es-ES" baseline="0" dirty="0" smtClean="0"/>
              <a:t> y transporte al torrente </a:t>
            </a:r>
            <a:r>
              <a:rPr lang="es-ES" baseline="0" dirty="0" err="1" smtClean="0"/>
              <a:t>sanguineo</a:t>
            </a:r>
            <a:r>
              <a:rPr lang="es-ES" baseline="0" dirty="0" smtClean="0"/>
              <a:t>, queda ahí 1 semana. Se une a la </a:t>
            </a:r>
            <a:r>
              <a:rPr lang="es-ES" baseline="0" dirty="0" err="1" smtClean="0"/>
              <a:t>proteina</a:t>
            </a:r>
            <a:r>
              <a:rPr lang="es-ES" baseline="0" dirty="0" smtClean="0"/>
              <a:t> transportadora de VD hacia los sitios donde es almacenada (</a:t>
            </a:r>
            <a:r>
              <a:rPr lang="es-ES" baseline="0" dirty="0" err="1" smtClean="0"/>
              <a:t>basicamente</a:t>
            </a:r>
            <a:r>
              <a:rPr lang="es-ES" baseline="0" dirty="0" smtClean="0"/>
              <a:t> tejido graso y musculo) y a otros sitios como el </a:t>
            </a:r>
            <a:r>
              <a:rPr lang="es-ES" baseline="0" dirty="0" err="1" smtClean="0"/>
              <a:t>higado</a:t>
            </a:r>
            <a:r>
              <a:rPr lang="es-ES" baseline="0" dirty="0" smtClean="0"/>
              <a:t> donde se produce su primera </a:t>
            </a:r>
            <a:r>
              <a:rPr lang="es-ES" baseline="0" dirty="0" err="1" smtClean="0"/>
              <a:t>hidroxilacion</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4</a:t>
            </a:fld>
            <a:endParaRPr lang="es-MX"/>
          </a:p>
        </p:txBody>
      </p:sp>
    </p:spTree>
    <p:extLst>
      <p:ext uri="{BB962C8B-B14F-4D97-AF65-F5344CB8AC3E}">
        <p14:creationId xmlns:p14="http://schemas.microsoft.com/office/powerpoint/2010/main" val="182194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s-MX" smtClean="0">
              <a:ea typeface="ＭＳ Ｐゴシック" pitchFamily="34" charset="-128"/>
            </a:endParaRPr>
          </a:p>
        </p:txBody>
      </p:sp>
      <p:sp>
        <p:nvSpPr>
          <p:cNvPr id="23555"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0AC160-A156-4B3A-840D-619033064EB3}" type="slidenum">
              <a:rPr lang="es-ES" altLang="es-MX" sz="1200">
                <a:latin typeface="Calibri" pitchFamily="34" charset="0"/>
              </a:rPr>
              <a:pPr eaLnBrk="1" hangingPunct="1"/>
              <a:t>7</a:t>
            </a:fld>
            <a:endParaRPr lang="es-ES" altLang="es-MX"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 aparentemente, el mayor efecto de la 1-25 (OH)D es en estados de hipocalcemia, 2. proveer al organismo de estos minerales a través de la absorción. 3. la 1-25(OH)D aparentemente también tiene funciones directas sobre el mecanismo de homeostasis del Ca y P en el hueso, in vitro, la 1-25 (OH)D  estimula la diferenciación de los osteoblastos y la osteoclastogénesis a través de la regulación del RANKL. Por un lado, estimula el crecimiento y diferenciación de los osteoclastos y por otro inhibe a la </a:t>
            </a:r>
            <a:r>
              <a:rPr lang="es-ES" baseline="0" dirty="0" err="1" smtClean="0"/>
              <a:t>osteoprotegerina</a:t>
            </a:r>
            <a:r>
              <a:rPr lang="es-ES" baseline="0" dirty="0" smtClean="0"/>
              <a:t> que es la antagonista del RANKL en la formación de los osteoclastos. 5. Intestino: Cuando la demanda de calcio se incrementa a consecuencia de una dieta deficiente en calcio ,una demanda esquelética mayor en el crecimiento esquelético o el embarazo o lactancia, se incrementa la síntesis de 1,25(Oh)D la  la absorción intestinal del Ca  se lleva a cabo por dos mecanismos diferentes, el primero transporte activo de Ca. Este es un mecanismo de saturación </a:t>
            </a:r>
            <a:r>
              <a:rPr lang="es-ES" baseline="0" dirty="0" err="1" smtClean="0"/>
              <a:t>trascelular</a:t>
            </a:r>
            <a:r>
              <a:rPr lang="es-ES" baseline="0" dirty="0" smtClean="0"/>
              <a:t> (</a:t>
            </a:r>
            <a:r>
              <a:rPr lang="es-ES" baseline="0" dirty="0" err="1" smtClean="0"/>
              <a:t>enterocito</a:t>
            </a:r>
            <a:r>
              <a:rPr lang="es-ES" baseline="0" dirty="0" smtClean="0"/>
              <a:t>) donde el calcio es ingresado a </a:t>
            </a:r>
            <a:r>
              <a:rPr lang="es-ES" baseline="0" dirty="0" err="1" smtClean="0"/>
              <a:t>traves</a:t>
            </a:r>
            <a:r>
              <a:rPr lang="es-ES" baseline="0" dirty="0" smtClean="0"/>
              <a:t> de la membrana de los </a:t>
            </a:r>
            <a:r>
              <a:rPr lang="es-ES" baseline="0" dirty="0" err="1" smtClean="0"/>
              <a:t>enterocitos</a:t>
            </a:r>
            <a:r>
              <a:rPr lang="es-ES" baseline="0" dirty="0" smtClean="0"/>
              <a:t> y transportado al </a:t>
            </a:r>
            <a:r>
              <a:rPr lang="es-ES" baseline="0" dirty="0" err="1" smtClean="0"/>
              <a:t>citosol</a:t>
            </a:r>
            <a:r>
              <a:rPr lang="es-ES" baseline="0" dirty="0" smtClean="0"/>
              <a:t> con la ayuda de la </a:t>
            </a:r>
            <a:r>
              <a:rPr lang="es-ES" baseline="0" dirty="0" err="1" smtClean="0"/>
              <a:t>calbidina</a:t>
            </a:r>
            <a:r>
              <a:rPr lang="es-ES" baseline="0" dirty="0" smtClean="0"/>
              <a:t> D que es una proteína con alta afinidad por el calcio y que une al mismo tiempo de 3 a 4 iones de calcio. Finalmente el calcio es expulsado a través de la bomba activa de calcio en la membrana (PMCA)  y el segundo mecanismo de absorción del Ca es por difusión que no se satura, requiere calcio libre en el lumen. La 1,25 (HO)D esta involucrada en ambos mecanismos de transportación.  RIÑON, 5. Este es el tercer </a:t>
            </a:r>
            <a:r>
              <a:rPr lang="es-ES" baseline="0" dirty="0" err="1" smtClean="0"/>
              <a:t>organo</a:t>
            </a:r>
            <a:r>
              <a:rPr lang="es-ES" baseline="0" dirty="0" smtClean="0"/>
              <a:t> blanco en la </a:t>
            </a:r>
            <a:r>
              <a:rPr lang="es-ES" baseline="0" dirty="0" err="1" smtClean="0"/>
              <a:t>mediacion</a:t>
            </a:r>
            <a:r>
              <a:rPr lang="es-ES" baseline="0" dirty="0" smtClean="0"/>
              <a:t> de la homeostasis mineral. La 1,25 (HO)D conocemos que </a:t>
            </a:r>
            <a:r>
              <a:rPr lang="es-ES" baseline="0" dirty="0" err="1" smtClean="0"/>
              <a:t>sinergiza</a:t>
            </a:r>
            <a:r>
              <a:rPr lang="es-ES" baseline="0" dirty="0" smtClean="0"/>
              <a:t> las acciones de la PTH en el transporte de Ca en el </a:t>
            </a:r>
            <a:r>
              <a:rPr lang="es-ES" baseline="0" dirty="0" err="1" smtClean="0"/>
              <a:t>tubulo</a:t>
            </a:r>
            <a:r>
              <a:rPr lang="es-ES" baseline="0" dirty="0" smtClean="0"/>
              <a:t> distal incrementando la </a:t>
            </a:r>
            <a:r>
              <a:rPr lang="es-ES" baseline="0" dirty="0" err="1" smtClean="0"/>
              <a:t>expresion</a:t>
            </a:r>
            <a:r>
              <a:rPr lang="es-ES" baseline="0" dirty="0" smtClean="0"/>
              <a:t> del receptor de PTH en las </a:t>
            </a:r>
            <a:r>
              <a:rPr lang="es-ES" baseline="0" dirty="0" err="1" smtClean="0"/>
              <a:t>celulas</a:t>
            </a:r>
            <a:r>
              <a:rPr lang="es-ES" baseline="0" dirty="0" smtClean="0"/>
              <a:t> del </a:t>
            </a:r>
            <a:r>
              <a:rPr lang="es-ES" baseline="0" dirty="0" err="1" smtClean="0"/>
              <a:t>tubulo</a:t>
            </a:r>
            <a:r>
              <a:rPr lang="es-ES" baseline="0" dirty="0" smtClean="0"/>
              <a:t> distal. </a:t>
            </a:r>
            <a:r>
              <a:rPr lang="es-ES" baseline="0" dirty="0" err="1" smtClean="0"/>
              <a:t>Tambien</a:t>
            </a:r>
            <a:r>
              <a:rPr lang="es-ES" baseline="0" dirty="0" smtClean="0"/>
              <a:t> </a:t>
            </a:r>
            <a:r>
              <a:rPr lang="es-ES" baseline="0" dirty="0" err="1" smtClean="0"/>
              <a:t>iduce</a:t>
            </a:r>
            <a:r>
              <a:rPr lang="es-ES" baseline="0" dirty="0" smtClean="0"/>
              <a:t> la </a:t>
            </a:r>
            <a:r>
              <a:rPr lang="es-ES" baseline="0" dirty="0" err="1" smtClean="0"/>
              <a:t>sinteiss</a:t>
            </a:r>
            <a:r>
              <a:rPr lang="es-ES" baseline="0" dirty="0" smtClean="0"/>
              <a:t> de las </a:t>
            </a:r>
            <a:r>
              <a:rPr lang="es-ES" baseline="0" dirty="0" err="1" smtClean="0"/>
              <a:t>calbidinas</a:t>
            </a:r>
            <a:r>
              <a:rPr lang="es-ES" baseline="0" dirty="0" smtClean="0"/>
              <a:t>. De forma similar a los estudios en el intestino que la </a:t>
            </a:r>
            <a:r>
              <a:rPr lang="es-ES" baseline="0" dirty="0" err="1" smtClean="0"/>
              <a:t>calbidipina</a:t>
            </a:r>
            <a:r>
              <a:rPr lang="es-ES" baseline="0" dirty="0" smtClean="0"/>
              <a:t> T </a:t>
            </a:r>
            <a:r>
              <a:rPr lang="es-ES" baseline="0" dirty="0" err="1" smtClean="0"/>
              <a:t>acuta</a:t>
            </a:r>
            <a:r>
              <a:rPr lang="es-ES" baseline="0" dirty="0" smtClean="0"/>
              <a:t> mediando el influjo de calcio en los </a:t>
            </a:r>
            <a:r>
              <a:rPr lang="es-ES" baseline="0" dirty="0" err="1" smtClean="0"/>
              <a:t>tubulos</a:t>
            </a:r>
            <a:r>
              <a:rPr lang="es-ES" baseline="0" dirty="0" smtClean="0"/>
              <a:t> distales. Otro </a:t>
            </a:r>
            <a:r>
              <a:rPr lang="es-ES" baseline="0" dirty="0" err="1" smtClean="0"/>
              <a:t>efiecto</a:t>
            </a:r>
            <a:r>
              <a:rPr lang="es-ES" baseline="0" dirty="0" smtClean="0"/>
              <a:t> importante de 1,25 (OH)D en el </a:t>
            </a:r>
            <a:r>
              <a:rPr lang="es-ES" baseline="0" dirty="0" err="1" smtClean="0"/>
              <a:t>riñon</a:t>
            </a:r>
            <a:r>
              <a:rPr lang="es-ES" baseline="0" dirty="0" smtClean="0"/>
              <a:t>, es la </a:t>
            </a:r>
            <a:r>
              <a:rPr lang="es-ES" baseline="0" dirty="0" err="1" smtClean="0"/>
              <a:t>inibicion</a:t>
            </a:r>
            <a:r>
              <a:rPr lang="es-ES" baseline="0" dirty="0" smtClean="0"/>
              <a:t> de </a:t>
            </a:r>
            <a:r>
              <a:rPr lang="es-ES" baseline="0" dirty="0" err="1" smtClean="0"/>
              <a:t>CYP!B¡y</a:t>
            </a:r>
            <a:r>
              <a:rPr lang="es-ES" baseline="0" dirty="0" smtClean="0"/>
              <a:t> la </a:t>
            </a:r>
            <a:r>
              <a:rPr lang="es-ES" baseline="0" dirty="0" err="1" smtClean="0"/>
              <a:t>induccion</a:t>
            </a:r>
            <a:r>
              <a:rPr lang="es-ES" baseline="0" dirty="0" smtClean="0"/>
              <a:t> de otra CYP2B1. </a:t>
            </a:r>
            <a:r>
              <a:rPr lang="es-ES" baseline="0" dirty="0" err="1" smtClean="0"/>
              <a:t>Tambien</a:t>
            </a:r>
            <a:r>
              <a:rPr lang="es-ES" baseline="0" dirty="0" smtClean="0"/>
              <a:t> la 1,25(OH)D incrementa o disminuye la </a:t>
            </a:r>
            <a:r>
              <a:rPr lang="es-ES" baseline="0" dirty="0" err="1" smtClean="0"/>
              <a:t>recepcion</a:t>
            </a:r>
            <a:r>
              <a:rPr lang="es-ES" baseline="0" dirty="0" smtClean="0"/>
              <a:t> de fosforo </a:t>
            </a:r>
            <a:r>
              <a:rPr lang="es-ES" baseline="0" dirty="0" err="1" smtClean="0"/>
              <a:t>via</a:t>
            </a:r>
            <a:r>
              <a:rPr lang="es-ES" baseline="0" dirty="0" smtClean="0"/>
              <a:t> el control de un </a:t>
            </a:r>
            <a:r>
              <a:rPr lang="es-ES" baseline="0" dirty="0" err="1" smtClean="0"/>
              <a:t>cotransportador</a:t>
            </a:r>
            <a:r>
              <a:rPr lang="es-ES" baseline="0" dirty="0" smtClean="0"/>
              <a:t> en el </a:t>
            </a:r>
            <a:r>
              <a:rPr lang="es-ES" baseline="0" dirty="0" err="1" smtClean="0"/>
              <a:t>tubulo</a:t>
            </a:r>
            <a:r>
              <a:rPr lang="es-ES" baseline="0" dirty="0" smtClean="0"/>
              <a:t> proximal</a:t>
            </a:r>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8</a:t>
            </a:fld>
            <a:endParaRPr lang="es-MX"/>
          </a:p>
        </p:txBody>
      </p:sp>
    </p:spTree>
    <p:extLst>
      <p:ext uri="{BB962C8B-B14F-4D97-AF65-F5344CB8AC3E}">
        <p14:creationId xmlns:p14="http://schemas.microsoft.com/office/powerpoint/2010/main" val="288132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a:t>
            </a:r>
            <a:r>
              <a:rPr lang="es-ES" dirty="0" err="1" smtClean="0"/>
              <a:t>osteoclastogenesis</a:t>
            </a:r>
            <a:r>
              <a:rPr lang="es-ES" dirty="0" smtClean="0"/>
              <a:t>: por un lado estimula el crecimiento y </a:t>
            </a:r>
            <a:r>
              <a:rPr lang="es-ES" dirty="0" err="1" smtClean="0"/>
              <a:t>diferenciacion</a:t>
            </a:r>
            <a:r>
              <a:rPr lang="es-ES" dirty="0" smtClean="0"/>
              <a:t> con la sobre </a:t>
            </a:r>
            <a:r>
              <a:rPr lang="es-ES" dirty="0" err="1" smtClean="0"/>
              <a:t>regulacion</a:t>
            </a:r>
            <a:r>
              <a:rPr lang="es-ES" dirty="0" smtClean="0"/>
              <a:t> del RANKL y por otro lado inhibe la</a:t>
            </a:r>
            <a:r>
              <a:rPr lang="es-ES" baseline="0" dirty="0" smtClean="0"/>
              <a:t> OPG que es la antagonista del RANKL en la </a:t>
            </a:r>
            <a:r>
              <a:rPr lang="es-ES" baseline="0" dirty="0" err="1" smtClean="0"/>
              <a:t>formacion</a:t>
            </a:r>
            <a:r>
              <a:rPr lang="es-ES" baseline="0" dirty="0" smtClean="0"/>
              <a:t> de los osteoclastos</a:t>
            </a:r>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9</a:t>
            </a:fld>
            <a:endParaRPr lang="es-MX"/>
          </a:p>
        </p:txBody>
      </p:sp>
    </p:spTree>
    <p:extLst>
      <p:ext uri="{BB962C8B-B14F-4D97-AF65-F5344CB8AC3E}">
        <p14:creationId xmlns:p14="http://schemas.microsoft.com/office/powerpoint/2010/main" val="218113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r>
              <a:rPr lang="es-MX" dirty="0" smtClean="0"/>
              <a:t>En cuanto a la vitamina D, no existe un punto de corte establecido,</a:t>
            </a:r>
            <a:r>
              <a:rPr lang="es-MX" baseline="0" dirty="0" smtClean="0"/>
              <a:t> es decir existen discrepancias entre los institutos e investigadores en la materia, pero en lo que si consensan es en el punto de suficiencia, que esta en valores mayores o iguales a 30ng por ml</a:t>
            </a:r>
            <a:endParaRPr lang="es-MX" dirty="0"/>
          </a:p>
        </p:txBody>
      </p:sp>
      <p:sp>
        <p:nvSpPr>
          <p:cNvPr id="4" name="3 Marcador de número de diapositiva"/>
          <p:cNvSpPr>
            <a:spLocks noGrp="1"/>
          </p:cNvSpPr>
          <p:nvPr>
            <p:ph type="sldNum" sz="quarter" idx="10"/>
          </p:nvPr>
        </p:nvSpPr>
        <p:spPr/>
        <p:txBody>
          <a:bodyPr/>
          <a:lstStyle/>
          <a:p>
            <a:fld id="{E1EF078D-4CE8-4DD2-A456-6C61B125C396}" type="slidenum">
              <a:rPr lang="es-MX" smtClean="0"/>
              <a:pPr/>
              <a:t>13</a:t>
            </a:fld>
            <a:endParaRPr lang="es-MX"/>
          </a:p>
        </p:txBody>
      </p:sp>
    </p:spTree>
    <p:extLst>
      <p:ext uri="{BB962C8B-B14F-4D97-AF65-F5344CB8AC3E}">
        <p14:creationId xmlns:p14="http://schemas.microsoft.com/office/powerpoint/2010/main" val="55235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Individuos adultos promedio</a:t>
            </a:r>
            <a:r>
              <a:rPr lang="es-ES" baseline="0" dirty="0" smtClean="0"/>
              <a:t> 68 años (55 a 86)  con una n=23 seguidos por un año medida por </a:t>
            </a:r>
            <a:r>
              <a:rPr lang="es-ES" baseline="0" dirty="0" err="1" smtClean="0"/>
              <a:t>quimioluminicencia</a:t>
            </a:r>
            <a:r>
              <a:rPr lang="es-ES" baseline="0" dirty="0" smtClean="0"/>
              <a:t> (VD y PTH) y el Ca. Tomando los puntos de corte de </a:t>
            </a:r>
            <a:endParaRPr lang="es-ES" dirty="0"/>
          </a:p>
        </p:txBody>
      </p:sp>
      <p:sp>
        <p:nvSpPr>
          <p:cNvPr id="4" name="Marcador de número de diapositiva 3"/>
          <p:cNvSpPr>
            <a:spLocks noGrp="1"/>
          </p:cNvSpPr>
          <p:nvPr>
            <p:ph type="sldNum" sz="quarter" idx="10"/>
          </p:nvPr>
        </p:nvSpPr>
        <p:spPr/>
        <p:txBody>
          <a:bodyPr/>
          <a:lstStyle/>
          <a:p>
            <a:fld id="{64C56314-A59A-4793-8169-7FCC83F8990C}" type="slidenum">
              <a:rPr lang="es-MX" smtClean="0"/>
              <a:pPr/>
              <a:t>16</a:t>
            </a:fld>
            <a:endParaRPr lang="es-MX"/>
          </a:p>
        </p:txBody>
      </p:sp>
    </p:spTree>
    <p:extLst>
      <p:ext uri="{BB962C8B-B14F-4D97-AF65-F5344CB8AC3E}">
        <p14:creationId xmlns:p14="http://schemas.microsoft.com/office/powerpoint/2010/main" val="260750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3CB4F29-D82E-444B-818E-DC61899C12C2}" type="slidenum">
              <a:rPr lang="es-ES" smtClean="0"/>
              <a:pPr>
                <a:defRPr/>
              </a:pPr>
              <a:t>17</a:t>
            </a:fld>
            <a:endParaRPr lang="es-ES"/>
          </a:p>
        </p:txBody>
      </p:sp>
    </p:spTree>
    <p:extLst>
      <p:ext uri="{BB962C8B-B14F-4D97-AF65-F5344CB8AC3E}">
        <p14:creationId xmlns:p14="http://schemas.microsoft.com/office/powerpoint/2010/main" val="393398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image" Target="../media/image8.png"/><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61728" y="843558"/>
            <a:ext cx="7772400" cy="1102519"/>
          </a:xfrm>
        </p:spPr>
        <p:txBody>
          <a:bodyPr>
            <a:noAutofit/>
          </a:bodyPr>
          <a:lstStyle>
            <a:lvl1pPr>
              <a:defRPr sz="5400"/>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2051720" y="2625756"/>
            <a:ext cx="5004556" cy="131445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pic>
        <p:nvPicPr>
          <p:cNvPr id="8" name="Picture 10" descr="Imagen relacionad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12" y="3377317"/>
            <a:ext cx="1546460" cy="16458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Imagen relacionada"/>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2901" t="72070" r="13283"/>
          <a:stretch/>
        </p:blipFill>
        <p:spPr bwMode="auto">
          <a:xfrm>
            <a:off x="7386581" y="4549698"/>
            <a:ext cx="1649915" cy="473518"/>
          </a:xfrm>
          <a:prstGeom prst="rect">
            <a:avLst/>
          </a:prstGeom>
          <a:noFill/>
          <a:extLst>
            <a:ext uri="{909E8E84-426E-40dd-AFC4-6F175D3DCCD1}">
              <a14:hiddenFill xmlns:a14="http://schemas.microsoft.com/office/drawing/2010/main">
                <a:solidFill>
                  <a:srgbClr val="FFFFFF"/>
                </a:solidFill>
              </a14:hiddenFill>
            </a:ext>
          </a:extLst>
        </p:spPr>
      </p:pic>
      <p:sp>
        <p:nvSpPr>
          <p:cNvPr id="11" name="8 Rectángulo"/>
          <p:cNvSpPr/>
          <p:nvPr userDrawn="1"/>
        </p:nvSpPr>
        <p:spPr>
          <a:xfrm>
            <a:off x="1835696" y="5075743"/>
            <a:ext cx="5616624" cy="45719"/>
          </a:xfrm>
          <a:custGeom>
            <a:avLst/>
            <a:gdLst>
              <a:gd name="connsiteX0" fmla="*/ 0 w 7848872"/>
              <a:gd name="connsiteY0" fmla="*/ 0 h 72008"/>
              <a:gd name="connsiteX1" fmla="*/ 7848872 w 7848872"/>
              <a:gd name="connsiteY1" fmla="*/ 0 h 72008"/>
              <a:gd name="connsiteX2" fmla="*/ 7848872 w 7848872"/>
              <a:gd name="connsiteY2" fmla="*/ 72008 h 72008"/>
              <a:gd name="connsiteX3" fmla="*/ 0 w 7848872"/>
              <a:gd name="connsiteY3" fmla="*/ 72008 h 72008"/>
              <a:gd name="connsiteX4" fmla="*/ 0 w 7848872"/>
              <a:gd name="connsiteY4" fmla="*/ 0 h 72008"/>
              <a:gd name="connsiteX0" fmla="*/ 0 w 7848872"/>
              <a:gd name="connsiteY0" fmla="*/ 103521 h 175529"/>
              <a:gd name="connsiteX1" fmla="*/ 1497795 w 7848872"/>
              <a:gd name="connsiteY1" fmla="*/ 0 h 175529"/>
              <a:gd name="connsiteX2" fmla="*/ 7848872 w 7848872"/>
              <a:gd name="connsiteY2" fmla="*/ 103521 h 175529"/>
              <a:gd name="connsiteX3" fmla="*/ 7848872 w 7848872"/>
              <a:gd name="connsiteY3" fmla="*/ 175529 h 175529"/>
              <a:gd name="connsiteX4" fmla="*/ 0 w 7848872"/>
              <a:gd name="connsiteY4" fmla="*/ 175529 h 175529"/>
              <a:gd name="connsiteX5" fmla="*/ 0 w 7848872"/>
              <a:gd name="connsiteY5" fmla="*/ 103521 h 175529"/>
              <a:gd name="connsiteX0" fmla="*/ 0 w 7848872"/>
              <a:gd name="connsiteY0" fmla="*/ 103521 h 291003"/>
              <a:gd name="connsiteX1" fmla="*/ 1497795 w 7848872"/>
              <a:gd name="connsiteY1" fmla="*/ 0 h 291003"/>
              <a:gd name="connsiteX2" fmla="*/ 7848872 w 7848872"/>
              <a:gd name="connsiteY2" fmla="*/ 103521 h 291003"/>
              <a:gd name="connsiteX3" fmla="*/ 7848872 w 7848872"/>
              <a:gd name="connsiteY3" fmla="*/ 175529 h 291003"/>
              <a:gd name="connsiteX4" fmla="*/ 5955495 w 7848872"/>
              <a:gd name="connsiteY4" fmla="*/ 290946 h 291003"/>
              <a:gd name="connsiteX5" fmla="*/ 0 w 7848872"/>
              <a:gd name="connsiteY5" fmla="*/ 175529 h 291003"/>
              <a:gd name="connsiteX6" fmla="*/ 0 w 7848872"/>
              <a:gd name="connsiteY6" fmla="*/ 103521 h 29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872" h="291003">
                <a:moveTo>
                  <a:pt x="0" y="103521"/>
                </a:moveTo>
                <a:cubicBezTo>
                  <a:pt x="499265" y="103650"/>
                  <a:pt x="998530" y="-129"/>
                  <a:pt x="1497795" y="0"/>
                </a:cubicBezTo>
                <a:lnTo>
                  <a:pt x="7848872" y="103521"/>
                </a:lnTo>
                <a:lnTo>
                  <a:pt x="7848872" y="175529"/>
                </a:lnTo>
                <a:cubicBezTo>
                  <a:pt x="7221210" y="172438"/>
                  <a:pt x="6583157" y="294037"/>
                  <a:pt x="5955495" y="290946"/>
                </a:cubicBezTo>
                <a:lnTo>
                  <a:pt x="0" y="175529"/>
                </a:lnTo>
                <a:lnTo>
                  <a:pt x="0" y="103521"/>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12" name="8 Rectángulo"/>
          <p:cNvSpPr/>
          <p:nvPr userDrawn="1"/>
        </p:nvSpPr>
        <p:spPr>
          <a:xfrm>
            <a:off x="1979711" y="5002021"/>
            <a:ext cx="5226581" cy="45719"/>
          </a:xfrm>
          <a:custGeom>
            <a:avLst/>
            <a:gdLst>
              <a:gd name="connsiteX0" fmla="*/ 0 w 7848872"/>
              <a:gd name="connsiteY0" fmla="*/ 0 h 72008"/>
              <a:gd name="connsiteX1" fmla="*/ 7848872 w 7848872"/>
              <a:gd name="connsiteY1" fmla="*/ 0 h 72008"/>
              <a:gd name="connsiteX2" fmla="*/ 7848872 w 7848872"/>
              <a:gd name="connsiteY2" fmla="*/ 72008 h 72008"/>
              <a:gd name="connsiteX3" fmla="*/ 0 w 7848872"/>
              <a:gd name="connsiteY3" fmla="*/ 72008 h 72008"/>
              <a:gd name="connsiteX4" fmla="*/ 0 w 7848872"/>
              <a:gd name="connsiteY4" fmla="*/ 0 h 72008"/>
              <a:gd name="connsiteX0" fmla="*/ 0 w 7848872"/>
              <a:gd name="connsiteY0" fmla="*/ 103521 h 175529"/>
              <a:gd name="connsiteX1" fmla="*/ 1497795 w 7848872"/>
              <a:gd name="connsiteY1" fmla="*/ 0 h 175529"/>
              <a:gd name="connsiteX2" fmla="*/ 7848872 w 7848872"/>
              <a:gd name="connsiteY2" fmla="*/ 103521 h 175529"/>
              <a:gd name="connsiteX3" fmla="*/ 7848872 w 7848872"/>
              <a:gd name="connsiteY3" fmla="*/ 175529 h 175529"/>
              <a:gd name="connsiteX4" fmla="*/ 0 w 7848872"/>
              <a:gd name="connsiteY4" fmla="*/ 175529 h 175529"/>
              <a:gd name="connsiteX5" fmla="*/ 0 w 7848872"/>
              <a:gd name="connsiteY5" fmla="*/ 103521 h 175529"/>
              <a:gd name="connsiteX0" fmla="*/ 0 w 7848872"/>
              <a:gd name="connsiteY0" fmla="*/ 103521 h 291003"/>
              <a:gd name="connsiteX1" fmla="*/ 1497795 w 7848872"/>
              <a:gd name="connsiteY1" fmla="*/ 0 h 291003"/>
              <a:gd name="connsiteX2" fmla="*/ 7848872 w 7848872"/>
              <a:gd name="connsiteY2" fmla="*/ 103521 h 291003"/>
              <a:gd name="connsiteX3" fmla="*/ 7848872 w 7848872"/>
              <a:gd name="connsiteY3" fmla="*/ 175529 h 291003"/>
              <a:gd name="connsiteX4" fmla="*/ 5955495 w 7848872"/>
              <a:gd name="connsiteY4" fmla="*/ 290946 h 291003"/>
              <a:gd name="connsiteX5" fmla="*/ 0 w 7848872"/>
              <a:gd name="connsiteY5" fmla="*/ 175529 h 291003"/>
              <a:gd name="connsiteX6" fmla="*/ 0 w 7848872"/>
              <a:gd name="connsiteY6" fmla="*/ 103521 h 29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872" h="291003">
                <a:moveTo>
                  <a:pt x="0" y="103521"/>
                </a:moveTo>
                <a:cubicBezTo>
                  <a:pt x="499265" y="103650"/>
                  <a:pt x="998530" y="-129"/>
                  <a:pt x="1497795" y="0"/>
                </a:cubicBezTo>
                <a:lnTo>
                  <a:pt x="7848872" y="103521"/>
                </a:lnTo>
                <a:lnTo>
                  <a:pt x="7848872" y="175529"/>
                </a:lnTo>
                <a:cubicBezTo>
                  <a:pt x="7221210" y="172438"/>
                  <a:pt x="6583157" y="294037"/>
                  <a:pt x="5955495" y="290946"/>
                </a:cubicBezTo>
                <a:lnTo>
                  <a:pt x="0" y="175529"/>
                </a:lnTo>
                <a:lnTo>
                  <a:pt x="0" y="103521"/>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pic>
        <p:nvPicPr>
          <p:cNvPr id="14" name="Picture 12" descr="Imagen relacionada"/>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2901" r="13283" b="26052"/>
          <a:stretch/>
        </p:blipFill>
        <p:spPr bwMode="auto">
          <a:xfrm>
            <a:off x="7668344" y="3375184"/>
            <a:ext cx="1008112" cy="10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575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143011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274559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4" name="TextBox 3"/>
          <p:cNvSpPr txBox="1"/>
          <p:nvPr userDrawn="1"/>
        </p:nvSpPr>
        <p:spPr>
          <a:xfrm>
            <a:off x="6931364" y="4858941"/>
            <a:ext cx="2223750" cy="507831"/>
          </a:xfrm>
          <a:prstGeom prst="rect">
            <a:avLst/>
          </a:prstGeom>
          <a:noFill/>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r>
              <a:rPr lang="en-US" sz="900" i="1">
                <a:solidFill>
                  <a:srgbClr val="4AA6FF"/>
                </a:solidFill>
              </a:rPr>
              <a:t>CMCE/DNB/0011/13</a:t>
            </a:r>
          </a:p>
          <a:p>
            <a:pPr algn="r" eaLnBrk="1" hangingPunct="1"/>
            <a:r>
              <a:rPr lang="de-CH" sz="900" i="1">
                <a:solidFill>
                  <a:srgbClr val="4AA6FF"/>
                </a:solidFill>
              </a:rPr>
              <a:t>Fecha de preparación: Febrero de 2012</a:t>
            </a:r>
          </a:p>
          <a:p>
            <a:pPr algn="r" eaLnBrk="1" hangingPunct="1"/>
            <a:endParaRPr lang="en-US" sz="900">
              <a:solidFill>
                <a:srgbClr val="00407D"/>
              </a:solidFill>
              <a:latin typeface="Calibri" charset="0"/>
            </a:endParaRPr>
          </a:p>
        </p:txBody>
      </p:sp>
      <p:sp>
        <p:nvSpPr>
          <p:cNvPr id="2" name="Title 1"/>
          <p:cNvSpPr>
            <a:spLocks noGrp="1"/>
          </p:cNvSpPr>
          <p:nvPr>
            <p:ph type="title"/>
          </p:nvPr>
        </p:nvSpPr>
        <p:spPr>
          <a:xfrm>
            <a:off x="496888" y="136922"/>
            <a:ext cx="8347075" cy="962025"/>
          </a:xfrm>
        </p:spPr>
        <p:txBody>
          <a:bodyPr/>
          <a:lstStyle/>
          <a:p>
            <a:r>
              <a:rPr lang="es-ES" smtClean="0"/>
              <a:t>Haga clic para modificar el estilo de título del patrón</a:t>
            </a:r>
            <a:endParaRPr lang="de-CH"/>
          </a:p>
        </p:txBody>
      </p:sp>
      <p:sp>
        <p:nvSpPr>
          <p:cNvPr id="3" name="Chart Placeholder 2"/>
          <p:cNvSpPr>
            <a:spLocks noGrp="1"/>
          </p:cNvSpPr>
          <p:nvPr>
            <p:ph type="chart" idx="1"/>
          </p:nvPr>
        </p:nvSpPr>
        <p:spPr>
          <a:xfrm>
            <a:off x="504825" y="1298973"/>
            <a:ext cx="8339138" cy="3326606"/>
          </a:xfrm>
        </p:spPr>
        <p:txBody>
          <a:bodyPr/>
          <a:lstStyle/>
          <a:p>
            <a:pPr lvl="0"/>
            <a:r>
              <a:rPr lang="es-ES" noProof="0" smtClean="0"/>
              <a:t>Haga clic en el icono para agregar un gráfico</a:t>
            </a:r>
            <a:endParaRPr lang="de-CH" noProof="0" smtClean="0"/>
          </a:p>
        </p:txBody>
      </p:sp>
    </p:spTree>
    <p:extLst>
      <p:ext uri="{BB962C8B-B14F-4D97-AF65-F5344CB8AC3E}">
        <p14:creationId xmlns:p14="http://schemas.microsoft.com/office/powerpoint/2010/main" val="149705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mall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04"/>
            <a:ext cx="9144000" cy="5141893"/>
          </a:xfrm>
          <a:prstGeom prst="rect">
            <a:avLst/>
          </a:prstGeom>
        </p:spPr>
      </p:pic>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5CFF32-086D-4943-87CE-BD9725D5E698}" type="slidenum">
              <a:rPr lang="en-US" smtClean="0">
                <a:solidFill>
                  <a:prstClr val="black">
                    <a:tint val="75000"/>
                  </a:prstClr>
                </a:solidFill>
              </a:rPr>
              <a:pPr/>
              <a:t>‹Nr.›</a:t>
            </a:fld>
            <a:endParaRPr lang="en-US">
              <a:solidFill>
                <a:prstClr val="black">
                  <a:tint val="75000"/>
                </a:prstClr>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57481" y="4775332"/>
            <a:ext cx="835600" cy="313350"/>
          </a:xfrm>
          <a:prstGeom prst="rect">
            <a:avLst/>
          </a:prstGeom>
        </p:spPr>
      </p:pic>
      <p:sp>
        <p:nvSpPr>
          <p:cNvPr id="8" name="Title 1"/>
          <p:cNvSpPr>
            <a:spLocks noGrp="1"/>
          </p:cNvSpPr>
          <p:nvPr>
            <p:ph type="title" hasCustomPrompt="1"/>
          </p:nvPr>
        </p:nvSpPr>
        <p:spPr>
          <a:xfrm>
            <a:off x="354095" y="209467"/>
            <a:ext cx="7158188" cy="452276"/>
          </a:xfrm>
        </p:spPr>
        <p:txBody>
          <a:bodyPr>
            <a:noAutofit/>
          </a:bodyPr>
          <a:lstStyle>
            <a:lvl1pPr>
              <a:defRPr sz="4000" b="0" i="0" baseline="0">
                <a:solidFill>
                  <a:srgbClr val="003366"/>
                </a:solidFill>
                <a:latin typeface="Calibri" charset="0"/>
                <a:ea typeface="Calibri" charset="0"/>
                <a:cs typeface="Calibri" charset="0"/>
              </a:defRPr>
            </a:lvl1pPr>
          </a:lstStyle>
          <a:p>
            <a:r>
              <a:rPr lang="en-US" dirty="0"/>
              <a:t>TITLE HERE</a:t>
            </a:r>
          </a:p>
        </p:txBody>
      </p:sp>
    </p:spTree>
    <p:extLst>
      <p:ext uri="{BB962C8B-B14F-4D97-AF65-F5344CB8AC3E}">
        <p14:creationId xmlns:p14="http://schemas.microsoft.com/office/powerpoint/2010/main" val="29385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192" y="1192"/>
          <a:ext cx="2381" cy="1190"/>
        </p:xfrm>
        <a:graphic>
          <a:graphicData uri="http://schemas.openxmlformats.org/presentationml/2006/ole">
            <mc:AlternateContent xmlns:mc="http://schemas.openxmlformats.org/markup-compatibility/2006">
              <mc:Choice xmlns:v="urn:schemas-microsoft-com:vml" Requires="v">
                <p:oleObj spid="_x0000_s1302" name="Diapositiva de think-cell" r:id="rId3" imgW="38100" imgH="38100" progId="">
                  <p:embed/>
                </p:oleObj>
              </mc:Choice>
              <mc:Fallback>
                <p:oleObj name="Diapositiva de think-cell" r:id="rId3" imgW="38100" imgH="38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2381"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1"/>
          <p:cNvSpPr/>
          <p:nvPr userDrawn="1"/>
        </p:nvSpPr>
        <p:spPr>
          <a:xfrm>
            <a:off x="-10716" y="4872037"/>
            <a:ext cx="9154716" cy="271463"/>
          </a:xfrm>
          <a:prstGeom prst="rect">
            <a:avLst/>
          </a:prstGeom>
          <a:solidFill>
            <a:srgbClr val="4599D3"/>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lstStyle/>
          <a:p>
            <a:pPr defTabSz="342900">
              <a:defRPr/>
            </a:pPr>
            <a:endParaRPr lang="en-US">
              <a:solidFill>
                <a:prstClr val="white"/>
              </a:solidFill>
            </a:endParaRPr>
          </a:p>
        </p:txBody>
      </p:sp>
      <p:pic>
        <p:nvPicPr>
          <p:cNvPr id="6"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35466" y="4872038"/>
            <a:ext cx="723900"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4"/>
          <p:cNvGraphicFramePr>
            <a:graphicFrameLocks noChangeAspect="1"/>
          </p:cNvGraphicFramePr>
          <p:nvPr/>
        </p:nvGraphicFramePr>
        <p:xfrm>
          <a:off x="1192" y="1192"/>
          <a:ext cx="2381" cy="1190"/>
        </p:xfrm>
        <a:graphic>
          <a:graphicData uri="http://schemas.openxmlformats.org/presentationml/2006/ole">
            <mc:AlternateContent xmlns:mc="http://schemas.openxmlformats.org/markup-compatibility/2006">
              <mc:Choice xmlns:v="urn:schemas-microsoft-com:vml" Requires="v">
                <p:oleObj spid="_x0000_s1303" name="Diapositiva de think-cell" r:id="rId6" imgW="38100" imgH="38100" progId="">
                  <p:embed/>
                </p:oleObj>
              </mc:Choice>
              <mc:Fallback>
                <p:oleObj name="Diapositiva de think-cell" r:id="rId6" imgW="38100" imgH="38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2381"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8"/>
          <p:cNvSpPr txBox="1">
            <a:spLocks noChangeArrowheads="1"/>
          </p:cNvSpPr>
          <p:nvPr userDrawn="1"/>
        </p:nvSpPr>
        <p:spPr bwMode="auto">
          <a:xfrm>
            <a:off x="7987904" y="5003006"/>
            <a:ext cx="914400" cy="685800"/>
          </a:xfrm>
          <a:prstGeom prst="rect">
            <a:avLst/>
          </a:prstGeom>
          <a:noFill/>
          <a:ln>
            <a:noFill/>
          </a:ln>
          <a:extLst/>
        </p:spPr>
        <p:txBody>
          <a:bodyPr wrap="none" lIns="68580" tIns="34290" rIns="68580" bIns="3429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a:spcBef>
                <a:spcPct val="20000"/>
              </a:spcBef>
              <a:buFont typeface="Arial" panose="020B0604020202020204" pitchFamily="34" charset="0"/>
              <a:buNone/>
              <a:defRPr/>
            </a:pPr>
            <a:endParaRPr lang="es-ES" altLang="es-ES" sz="1000" smtClean="0">
              <a:solidFill>
                <a:srgbClr val="87999E"/>
              </a:solidFill>
              <a:cs typeface="Arial" panose="020B0604020202020204" pitchFamily="34" charset="0"/>
            </a:endParaRPr>
          </a:p>
        </p:txBody>
      </p:sp>
      <p:sp>
        <p:nvSpPr>
          <p:cNvPr id="9" name="TextBox 9"/>
          <p:cNvSpPr txBox="1">
            <a:spLocks noChangeArrowheads="1"/>
          </p:cNvSpPr>
          <p:nvPr userDrawn="1"/>
        </p:nvSpPr>
        <p:spPr bwMode="auto">
          <a:xfrm>
            <a:off x="8056960" y="5060156"/>
            <a:ext cx="914400" cy="685800"/>
          </a:xfrm>
          <a:prstGeom prst="rect">
            <a:avLst/>
          </a:prstGeom>
          <a:noFill/>
          <a:ln>
            <a:noFill/>
          </a:ln>
          <a:extLst/>
        </p:spPr>
        <p:txBody>
          <a:bodyPr wrap="none" lIns="68580" tIns="34290" rIns="68580" bIns="3429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a:spcBef>
                <a:spcPct val="20000"/>
              </a:spcBef>
              <a:buFont typeface="Arial" panose="020B0604020202020204" pitchFamily="34" charset="0"/>
              <a:buNone/>
              <a:defRPr/>
            </a:pPr>
            <a:endParaRPr lang="es-ES" altLang="es-ES" sz="1000" smtClean="0">
              <a:solidFill>
                <a:srgbClr val="87999E"/>
              </a:solidFill>
              <a:cs typeface="Arial" panose="020B0604020202020204" pitchFamily="34" charset="0"/>
            </a:endParaRPr>
          </a:p>
        </p:txBody>
      </p:sp>
      <p:sp>
        <p:nvSpPr>
          <p:cNvPr id="10" name="TextBox 10"/>
          <p:cNvSpPr txBox="1">
            <a:spLocks noChangeArrowheads="1"/>
          </p:cNvSpPr>
          <p:nvPr userDrawn="1"/>
        </p:nvSpPr>
        <p:spPr bwMode="auto">
          <a:xfrm>
            <a:off x="7820025" y="5062537"/>
            <a:ext cx="914400" cy="685800"/>
          </a:xfrm>
          <a:prstGeom prst="rect">
            <a:avLst/>
          </a:prstGeom>
          <a:noFill/>
          <a:ln>
            <a:noFill/>
          </a:ln>
          <a:extLst/>
        </p:spPr>
        <p:txBody>
          <a:bodyPr wrap="none" lIns="68580" tIns="34290" rIns="68580" bIns="3429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342900">
              <a:spcBef>
                <a:spcPct val="20000"/>
              </a:spcBef>
              <a:buFont typeface="Arial" panose="020B0604020202020204" pitchFamily="34" charset="0"/>
              <a:buNone/>
              <a:defRPr/>
            </a:pPr>
            <a:endParaRPr lang="es-ES" altLang="es-ES" sz="1000" smtClean="0">
              <a:solidFill>
                <a:srgbClr val="87999E"/>
              </a:solidFill>
              <a:cs typeface="Arial" panose="020B0604020202020204" pitchFamily="34" charset="0"/>
            </a:endParaRPr>
          </a:p>
        </p:txBody>
      </p:sp>
      <p:sp>
        <p:nvSpPr>
          <p:cNvPr id="3" name="Content Placeholder 2"/>
          <p:cNvSpPr>
            <a:spLocks noGrp="1"/>
          </p:cNvSpPr>
          <p:nvPr>
            <p:ph idx="1"/>
          </p:nvPr>
        </p:nvSpPr>
        <p:spPr>
          <a:xfrm>
            <a:off x="457200" y="1317604"/>
            <a:ext cx="8229600" cy="32770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11" name="Date Placeholder 8"/>
          <p:cNvSpPr>
            <a:spLocks noGrp="1"/>
          </p:cNvSpPr>
          <p:nvPr>
            <p:ph type="dt" sz="half" idx="10"/>
          </p:nvPr>
        </p:nvSpPr>
        <p:spPr/>
        <p:txBody>
          <a:bodyPr/>
          <a:lstStyle>
            <a:lvl1pPr fontAlgn="auto">
              <a:spcBef>
                <a:spcPts val="0"/>
              </a:spcBef>
              <a:spcAft>
                <a:spcPts val="0"/>
              </a:spcAft>
              <a:defRPr>
                <a:solidFill>
                  <a:prstClr val="white"/>
                </a:solidFill>
                <a:latin typeface="Arial"/>
                <a:ea typeface="ＭＳ Ｐゴシック" charset="0"/>
                <a:cs typeface="Arial"/>
              </a:defRPr>
            </a:lvl1pPr>
          </a:lstStyle>
          <a:p>
            <a:pPr>
              <a:defRPr/>
            </a:pPr>
            <a:endParaRPr lang="en-US"/>
          </a:p>
        </p:txBody>
      </p:sp>
      <p:sp>
        <p:nvSpPr>
          <p:cNvPr id="12" name="Footer Placeholder 9"/>
          <p:cNvSpPr>
            <a:spLocks noGrp="1"/>
          </p:cNvSpPr>
          <p:nvPr>
            <p:ph type="ftr" sz="quarter" idx="11"/>
          </p:nvPr>
        </p:nvSpPr>
        <p:spPr/>
        <p:txBody>
          <a:bodyPr rtlCol="0"/>
          <a:lstStyle>
            <a:lvl1pPr fontAlgn="auto">
              <a:spcBef>
                <a:spcPts val="0"/>
              </a:spcBef>
              <a:spcAft>
                <a:spcPts val="0"/>
              </a:spcAft>
              <a:defRPr>
                <a:latin typeface="Arial"/>
                <a:ea typeface="+mn-ea"/>
                <a:cs typeface="Arial"/>
              </a:defRPr>
            </a:lvl1pPr>
          </a:lstStyle>
          <a:p>
            <a:pPr>
              <a:defRPr/>
            </a:pPr>
            <a:endParaRPr lang="en-US"/>
          </a:p>
        </p:txBody>
      </p:sp>
      <p:sp>
        <p:nvSpPr>
          <p:cNvPr id="13" name="Slide Number Placeholder 10"/>
          <p:cNvSpPr>
            <a:spLocks noGrp="1"/>
          </p:cNvSpPr>
          <p:nvPr>
            <p:ph type="sldNum" sz="quarter" idx="12"/>
          </p:nvPr>
        </p:nvSpPr>
        <p:spPr/>
        <p:txBody>
          <a:bodyPr/>
          <a:lstStyle>
            <a:lvl1pPr>
              <a:defRPr>
                <a:latin typeface="Calibri" pitchFamily="34" charset="0"/>
              </a:defRPr>
            </a:lvl1pPr>
          </a:lstStyle>
          <a:p>
            <a:fld id="{D58F299D-46F9-4C98-A7F8-123F284D6C2F}" type="slidenum">
              <a:rPr lang="en-US" altLang="es-MX"/>
              <a:pPr/>
              <a:t>‹Nr.›</a:t>
            </a:fld>
            <a:endParaRPr lang="en-US" altLang="es-MX"/>
          </a:p>
        </p:txBody>
      </p:sp>
    </p:spTree>
    <p:extLst>
      <p:ext uri="{BB962C8B-B14F-4D97-AF65-F5344CB8AC3E}">
        <p14:creationId xmlns:p14="http://schemas.microsoft.com/office/powerpoint/2010/main" val="1416969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192" y="1192"/>
          <a:ext cx="2381" cy="1190"/>
        </p:xfrm>
        <a:graphic>
          <a:graphicData uri="http://schemas.openxmlformats.org/presentationml/2006/ole">
            <mc:AlternateContent xmlns:mc="http://schemas.openxmlformats.org/markup-compatibility/2006">
              <mc:Choice xmlns:v="urn:schemas-microsoft-com:vml" Requires="v">
                <p:oleObj spid="_x0000_s2198" name="Diapositiva de think-cell" r:id="rId3" imgW="38100" imgH="38100" progId="">
                  <p:embed/>
                </p:oleObj>
              </mc:Choice>
              <mc:Fallback>
                <p:oleObj name="Diapositiva de think-cell" r:id="rId3" imgW="38100" imgH="38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2381"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11"/>
          <p:cNvSpPr/>
          <p:nvPr userDrawn="1"/>
        </p:nvSpPr>
        <p:spPr>
          <a:xfrm>
            <a:off x="-10716" y="4872037"/>
            <a:ext cx="9154716" cy="271463"/>
          </a:xfrm>
          <a:prstGeom prst="rect">
            <a:avLst/>
          </a:prstGeom>
          <a:solidFill>
            <a:srgbClr val="4599D3"/>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lstStyle/>
          <a:p>
            <a:pPr defTabSz="342900">
              <a:defRPr/>
            </a:pPr>
            <a:endParaRPr lang="en-US">
              <a:solidFill>
                <a:prstClr val="white"/>
              </a:solidFill>
            </a:endParaRPr>
          </a:p>
        </p:txBody>
      </p:sp>
      <p:pic>
        <p:nvPicPr>
          <p:cNvPr id="5"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35466" y="4872038"/>
            <a:ext cx="723900"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91"/>
            <a:ext cx="9144000"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56960" y="4775597"/>
            <a:ext cx="835819"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54096" y="209467"/>
            <a:ext cx="7158188" cy="452276"/>
          </a:xfrm>
        </p:spPr>
        <p:txBody>
          <a:bodyPr/>
          <a:lstStyle>
            <a:lvl1pPr>
              <a:defRPr sz="3000" b="0" i="0" baseline="0">
                <a:solidFill>
                  <a:srgbClr val="003366"/>
                </a:solidFill>
                <a:latin typeface="Calibri" charset="0"/>
                <a:ea typeface="Calibri" charset="0"/>
                <a:cs typeface="Calibri" charset="0"/>
              </a:defRPr>
            </a:lvl1pPr>
          </a:lstStyle>
          <a:p>
            <a:r>
              <a:rPr lang="es-ES_tradnl" smtClean="0"/>
              <a:t>Clic para editar título</a:t>
            </a:r>
            <a:endParaRPr lang="en-US" dirty="0"/>
          </a:p>
        </p:txBody>
      </p:sp>
      <p:sp>
        <p:nvSpPr>
          <p:cNvPr id="8" name="Date Placeholder 3"/>
          <p:cNvSpPr>
            <a:spLocks noGrp="1"/>
          </p:cNvSpPr>
          <p:nvPr>
            <p:ph type="dt" sz="half" idx="10"/>
          </p:nvPr>
        </p:nvSpPr>
        <p:spPr/>
        <p:txBody>
          <a:bodyPr/>
          <a:lstStyle>
            <a:lvl1pPr>
              <a:defRPr smtClean="0">
                <a:solidFill>
                  <a:srgbClr val="898989"/>
                </a:solidFill>
                <a:latin typeface="Arial" pitchFamily="34" charset="0"/>
                <a:ea typeface="ＭＳ Ｐゴシック" pitchFamily="34" charset="-128"/>
                <a:cs typeface="Arial" pitchFamily="34" charset="0"/>
              </a:defRPr>
            </a:lvl1pPr>
          </a:lstStyle>
          <a:p>
            <a:fld id="{C90F27EF-8B64-479F-BF9A-E02C3C39CBB9}" type="datetime1">
              <a:rPr lang="en-US" altLang="es-MX"/>
              <a:pPr/>
              <a:t>9/18/19</a:t>
            </a:fld>
            <a:endParaRPr lang="en-US" altLang="es-MX"/>
          </a:p>
        </p:txBody>
      </p:sp>
      <p:sp>
        <p:nvSpPr>
          <p:cNvPr id="9"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rgbClr val="898989"/>
                </a:solidFill>
              </a:defRPr>
            </a:lvl1pPr>
          </a:lstStyle>
          <a:p>
            <a:fld id="{850CB9BE-2E14-4C2D-98AE-BBAC2261B1E4}" type="slidenum">
              <a:rPr lang="en-US" altLang="es-MX"/>
              <a:pPr/>
              <a:t>‹Nr.›</a:t>
            </a:fld>
            <a:endParaRPr lang="en-US" altLang="es-MX"/>
          </a:p>
        </p:txBody>
      </p:sp>
    </p:spTree>
    <p:extLst>
      <p:ext uri="{BB962C8B-B14F-4D97-AF65-F5344CB8AC3E}">
        <p14:creationId xmlns:p14="http://schemas.microsoft.com/office/powerpoint/2010/main" val="327728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05979"/>
            <a:ext cx="8229600" cy="438864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8774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7474"/>
            <a:ext cx="6768752" cy="857250"/>
          </a:xfrm>
        </p:spPr>
        <p:txBody>
          <a:bodyPr>
            <a:noAutofit/>
          </a:bodyPr>
          <a:lstStyle>
            <a:lvl1pPr>
              <a:defRPr sz="3600"/>
            </a:lvl1pPr>
          </a:lstStyle>
          <a:p>
            <a:r>
              <a:rPr lang="es-ES"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pic>
        <p:nvPicPr>
          <p:cNvPr id="7" name="Picture 10" descr="Imagen relacionad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89" y="51470"/>
            <a:ext cx="924436" cy="8843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n relacionad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8384" y="51470"/>
            <a:ext cx="920578" cy="89756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userDrawn="1"/>
        </p:nvSpPr>
        <p:spPr>
          <a:xfrm>
            <a:off x="467544" y="951571"/>
            <a:ext cx="8208912" cy="54563"/>
          </a:xfrm>
          <a:custGeom>
            <a:avLst/>
            <a:gdLst>
              <a:gd name="connsiteX0" fmla="*/ 0 w 7848872"/>
              <a:gd name="connsiteY0" fmla="*/ 0 h 72008"/>
              <a:gd name="connsiteX1" fmla="*/ 7848872 w 7848872"/>
              <a:gd name="connsiteY1" fmla="*/ 0 h 72008"/>
              <a:gd name="connsiteX2" fmla="*/ 7848872 w 7848872"/>
              <a:gd name="connsiteY2" fmla="*/ 72008 h 72008"/>
              <a:gd name="connsiteX3" fmla="*/ 0 w 7848872"/>
              <a:gd name="connsiteY3" fmla="*/ 72008 h 72008"/>
              <a:gd name="connsiteX4" fmla="*/ 0 w 7848872"/>
              <a:gd name="connsiteY4" fmla="*/ 0 h 72008"/>
              <a:gd name="connsiteX0" fmla="*/ 0 w 7848872"/>
              <a:gd name="connsiteY0" fmla="*/ 103521 h 175529"/>
              <a:gd name="connsiteX1" fmla="*/ 1497795 w 7848872"/>
              <a:gd name="connsiteY1" fmla="*/ 0 h 175529"/>
              <a:gd name="connsiteX2" fmla="*/ 7848872 w 7848872"/>
              <a:gd name="connsiteY2" fmla="*/ 103521 h 175529"/>
              <a:gd name="connsiteX3" fmla="*/ 7848872 w 7848872"/>
              <a:gd name="connsiteY3" fmla="*/ 175529 h 175529"/>
              <a:gd name="connsiteX4" fmla="*/ 0 w 7848872"/>
              <a:gd name="connsiteY4" fmla="*/ 175529 h 175529"/>
              <a:gd name="connsiteX5" fmla="*/ 0 w 7848872"/>
              <a:gd name="connsiteY5" fmla="*/ 103521 h 175529"/>
              <a:gd name="connsiteX0" fmla="*/ 0 w 7848872"/>
              <a:gd name="connsiteY0" fmla="*/ 103521 h 291003"/>
              <a:gd name="connsiteX1" fmla="*/ 1497795 w 7848872"/>
              <a:gd name="connsiteY1" fmla="*/ 0 h 291003"/>
              <a:gd name="connsiteX2" fmla="*/ 7848872 w 7848872"/>
              <a:gd name="connsiteY2" fmla="*/ 103521 h 291003"/>
              <a:gd name="connsiteX3" fmla="*/ 7848872 w 7848872"/>
              <a:gd name="connsiteY3" fmla="*/ 175529 h 291003"/>
              <a:gd name="connsiteX4" fmla="*/ 5955495 w 7848872"/>
              <a:gd name="connsiteY4" fmla="*/ 290946 h 291003"/>
              <a:gd name="connsiteX5" fmla="*/ 0 w 7848872"/>
              <a:gd name="connsiteY5" fmla="*/ 175529 h 291003"/>
              <a:gd name="connsiteX6" fmla="*/ 0 w 7848872"/>
              <a:gd name="connsiteY6" fmla="*/ 103521 h 29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872" h="291003">
                <a:moveTo>
                  <a:pt x="0" y="103521"/>
                </a:moveTo>
                <a:cubicBezTo>
                  <a:pt x="499265" y="103650"/>
                  <a:pt x="998530" y="-129"/>
                  <a:pt x="1497795" y="0"/>
                </a:cubicBezTo>
                <a:lnTo>
                  <a:pt x="7848872" y="103521"/>
                </a:lnTo>
                <a:lnTo>
                  <a:pt x="7848872" y="175529"/>
                </a:lnTo>
                <a:cubicBezTo>
                  <a:pt x="7221210" y="172438"/>
                  <a:pt x="6583157" y="294037"/>
                  <a:pt x="5955495" y="290946"/>
                </a:cubicBezTo>
                <a:lnTo>
                  <a:pt x="0" y="175529"/>
                </a:lnTo>
                <a:lnTo>
                  <a:pt x="0" y="103521"/>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10" name="8 Rectángulo"/>
          <p:cNvSpPr/>
          <p:nvPr userDrawn="1"/>
        </p:nvSpPr>
        <p:spPr>
          <a:xfrm>
            <a:off x="611560" y="4751707"/>
            <a:ext cx="7848872" cy="34289"/>
          </a:xfrm>
          <a:custGeom>
            <a:avLst/>
            <a:gdLst>
              <a:gd name="connsiteX0" fmla="*/ 0 w 7848872"/>
              <a:gd name="connsiteY0" fmla="*/ 0 h 72008"/>
              <a:gd name="connsiteX1" fmla="*/ 7848872 w 7848872"/>
              <a:gd name="connsiteY1" fmla="*/ 0 h 72008"/>
              <a:gd name="connsiteX2" fmla="*/ 7848872 w 7848872"/>
              <a:gd name="connsiteY2" fmla="*/ 72008 h 72008"/>
              <a:gd name="connsiteX3" fmla="*/ 0 w 7848872"/>
              <a:gd name="connsiteY3" fmla="*/ 72008 h 72008"/>
              <a:gd name="connsiteX4" fmla="*/ 0 w 7848872"/>
              <a:gd name="connsiteY4" fmla="*/ 0 h 72008"/>
              <a:gd name="connsiteX0" fmla="*/ 0 w 7848872"/>
              <a:gd name="connsiteY0" fmla="*/ 103521 h 175529"/>
              <a:gd name="connsiteX1" fmla="*/ 1497795 w 7848872"/>
              <a:gd name="connsiteY1" fmla="*/ 0 h 175529"/>
              <a:gd name="connsiteX2" fmla="*/ 7848872 w 7848872"/>
              <a:gd name="connsiteY2" fmla="*/ 103521 h 175529"/>
              <a:gd name="connsiteX3" fmla="*/ 7848872 w 7848872"/>
              <a:gd name="connsiteY3" fmla="*/ 175529 h 175529"/>
              <a:gd name="connsiteX4" fmla="*/ 0 w 7848872"/>
              <a:gd name="connsiteY4" fmla="*/ 175529 h 175529"/>
              <a:gd name="connsiteX5" fmla="*/ 0 w 7848872"/>
              <a:gd name="connsiteY5" fmla="*/ 103521 h 175529"/>
              <a:gd name="connsiteX0" fmla="*/ 0 w 7848872"/>
              <a:gd name="connsiteY0" fmla="*/ 103521 h 291003"/>
              <a:gd name="connsiteX1" fmla="*/ 1497795 w 7848872"/>
              <a:gd name="connsiteY1" fmla="*/ 0 h 291003"/>
              <a:gd name="connsiteX2" fmla="*/ 7848872 w 7848872"/>
              <a:gd name="connsiteY2" fmla="*/ 103521 h 291003"/>
              <a:gd name="connsiteX3" fmla="*/ 7848872 w 7848872"/>
              <a:gd name="connsiteY3" fmla="*/ 175529 h 291003"/>
              <a:gd name="connsiteX4" fmla="*/ 5955495 w 7848872"/>
              <a:gd name="connsiteY4" fmla="*/ 290946 h 291003"/>
              <a:gd name="connsiteX5" fmla="*/ 0 w 7848872"/>
              <a:gd name="connsiteY5" fmla="*/ 175529 h 291003"/>
              <a:gd name="connsiteX6" fmla="*/ 0 w 7848872"/>
              <a:gd name="connsiteY6" fmla="*/ 103521 h 29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872" h="291003">
                <a:moveTo>
                  <a:pt x="0" y="103521"/>
                </a:moveTo>
                <a:cubicBezTo>
                  <a:pt x="499265" y="103650"/>
                  <a:pt x="998530" y="-129"/>
                  <a:pt x="1497795" y="0"/>
                </a:cubicBezTo>
                <a:lnTo>
                  <a:pt x="7848872" y="103521"/>
                </a:lnTo>
                <a:lnTo>
                  <a:pt x="7848872" y="175529"/>
                </a:lnTo>
                <a:cubicBezTo>
                  <a:pt x="7221210" y="172438"/>
                  <a:pt x="6583157" y="294037"/>
                  <a:pt x="5955495" y="290946"/>
                </a:cubicBezTo>
                <a:lnTo>
                  <a:pt x="0" y="175529"/>
                </a:lnTo>
                <a:lnTo>
                  <a:pt x="0" y="103521"/>
                </a:lnTo>
                <a:close/>
              </a:path>
            </a:pathLst>
          </a:custGeom>
          <a:gradFill>
            <a:gsLst>
              <a:gs pos="65655">
                <a:srgbClr val="3976BF">
                  <a:alpha val="0"/>
                </a:srgbClr>
              </a:gs>
              <a:gs pos="47691">
                <a:srgbClr val="366FB4"/>
              </a:gs>
              <a:gs pos="29040">
                <a:srgbClr val="3268A9"/>
              </a:gs>
              <a:gs pos="0">
                <a:schemeClr val="accent1">
                  <a:shade val="51000"/>
                  <a:satMod val="130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093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264775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23719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190185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303386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122984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202865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80349A-D7DA-4F3E-834F-045B6677CBC6}" type="datetimeFigureOut">
              <a:rPr lang="es-MX" smtClean="0"/>
              <a:pPr/>
              <a:t>9/18/19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797135F-F338-4302-837A-4E0BF0DE0B15}" type="slidenum">
              <a:rPr lang="es-MX" smtClean="0"/>
              <a:pPr/>
              <a:t>‹Nr.›</a:t>
            </a:fld>
            <a:endParaRPr lang="es-MX"/>
          </a:p>
        </p:txBody>
      </p:sp>
    </p:spTree>
    <p:extLst>
      <p:ext uri="{BB962C8B-B14F-4D97-AF65-F5344CB8AC3E}">
        <p14:creationId xmlns:p14="http://schemas.microsoft.com/office/powerpoint/2010/main" val="2065519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80349A-D7DA-4F3E-834F-045B6677CBC6}" type="datetimeFigureOut">
              <a:rPr lang="es-MX" smtClean="0"/>
              <a:pPr/>
              <a:t>9/18/19</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797135F-F338-4302-837A-4E0BF0DE0B15}" type="slidenum">
              <a:rPr lang="es-MX" smtClean="0"/>
              <a:pPr/>
              <a:t>‹Nr.›</a:t>
            </a:fld>
            <a:endParaRPr lang="es-MX"/>
          </a:p>
        </p:txBody>
      </p:sp>
    </p:spTree>
    <p:extLst>
      <p:ext uri="{BB962C8B-B14F-4D97-AF65-F5344CB8AC3E}">
        <p14:creationId xmlns:p14="http://schemas.microsoft.com/office/powerpoint/2010/main" val="1581958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hyperlink" Target="mailto:osteoclark@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slideLayout" Target="../slideLayouts/slideLayout16.xml"/><Relationship Id="rId2"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slideLayout" Target="../slideLayouts/slideLayout16.xml"/><Relationship Id="rId2" Type="http://schemas.openxmlformats.org/officeDocument/2006/relationships/image" Target="../media/image1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ítulo 4"/>
          <p:cNvSpPr>
            <a:spLocks noGrp="1"/>
          </p:cNvSpPr>
          <p:nvPr>
            <p:ph type="ctrTitle"/>
          </p:nvPr>
        </p:nvSpPr>
        <p:spPr bwMode="auto">
          <a:xfrm>
            <a:off x="1202531" y="556022"/>
            <a:ext cx="6567488" cy="1893094"/>
          </a:xfrm>
          <a:noFill/>
          <a:extLst>
            <a:ext uri="{909E8E84-426E-40dd-AFC4-6F175D3DCCD1}">
              <a14:hiddenFill xmlns:a14="http://schemas.microsoft.com/office/drawing/2010/main">
                <a:solidFill>
                  <a:srgbClr val="002060"/>
                </a:solidFill>
              </a14:hiddenFill>
            </a:ext>
          </a:extLst>
        </p:spPr>
        <p:txBody>
          <a:bodyPr/>
          <a:lstStyle/>
          <a:p>
            <a:pPr>
              <a:spcAft>
                <a:spcPct val="0"/>
              </a:spcAft>
            </a:pPr>
            <a:r>
              <a:rPr lang="es-MX" altLang="es-MX" sz="4800" dirty="0">
                <a:solidFill>
                  <a:srgbClr val="002060"/>
                </a:solidFill>
                <a:ea typeface="ＭＳ Ｐゴシック" pitchFamily="34" charset="-128"/>
              </a:rPr>
              <a:t>Metabolismo óseo y vitamina D</a:t>
            </a:r>
            <a:endParaRPr lang="es-ES" altLang="es-MX" sz="4800" dirty="0" smtClean="0">
              <a:solidFill>
                <a:srgbClr val="002060"/>
              </a:solidFill>
              <a:ea typeface="ＭＳ Ｐゴシック" pitchFamily="34" charset="-128"/>
            </a:endParaRPr>
          </a:p>
        </p:txBody>
      </p:sp>
      <p:sp>
        <p:nvSpPr>
          <p:cNvPr id="5" name="Subtítulo 2"/>
          <p:cNvSpPr txBox="1">
            <a:spLocks/>
          </p:cNvSpPr>
          <p:nvPr/>
        </p:nvSpPr>
        <p:spPr>
          <a:xfrm>
            <a:off x="2051720" y="3489548"/>
            <a:ext cx="5004556" cy="13144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b="1" dirty="0" smtClean="0">
                <a:solidFill>
                  <a:srgbClr val="002060"/>
                </a:solidFill>
              </a:rPr>
              <a:t>Dra. Patricia Clark</a:t>
            </a:r>
          </a:p>
          <a:p>
            <a:r>
              <a:rPr lang="es-ES" sz="1700" dirty="0" smtClean="0"/>
              <a:t>Unidad de Epidemiología Clínica</a:t>
            </a:r>
          </a:p>
          <a:p>
            <a:r>
              <a:rPr lang="es-ES" sz="1700" dirty="0" smtClean="0"/>
              <a:t>Hospital Infantil Federico Gómez - Facultad de Medicina, UNAM</a:t>
            </a:r>
            <a:endParaRPr lang="es-ES" sz="1700" dirty="0"/>
          </a:p>
        </p:txBody>
      </p:sp>
    </p:spTree>
    <p:extLst>
      <p:ext uri="{BB962C8B-B14F-4D97-AF65-F5344CB8AC3E}">
        <p14:creationId xmlns:p14="http://schemas.microsoft.com/office/powerpoint/2010/main" val="2732637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Vitamina D en sangre</a:t>
            </a:r>
            <a:endParaRPr lang="es-ES" dirty="0"/>
          </a:p>
        </p:txBody>
      </p:sp>
      <p:sp>
        <p:nvSpPr>
          <p:cNvPr id="4" name="Text Box 1"/>
          <p:cNvSpPr txBox="1">
            <a:spLocks noChangeArrowheads="1"/>
          </p:cNvSpPr>
          <p:nvPr/>
        </p:nvSpPr>
        <p:spPr bwMode="auto">
          <a:xfrm>
            <a:off x="971550" y="2732322"/>
            <a:ext cx="6985000" cy="70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480" tIns="43560" rIns="87480" bIns="4356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ts val="2000"/>
              </a:spcBef>
              <a:buClr>
                <a:srgbClr val="000000"/>
              </a:buClr>
              <a:buFont typeface="Times New Roman" panose="02020603050405020304" pitchFamily="18" charset="0"/>
              <a:buNone/>
            </a:pPr>
            <a:r>
              <a:rPr lang="es-ES_tradnl" altLang="es-ES" sz="2000" dirty="0">
                <a:latin typeface="Arial" panose="020B0604020202020204" pitchFamily="34" charset="0"/>
                <a:cs typeface="Lucida Sans Unicode" panose="020B0602030504020204" pitchFamily="34" charset="0"/>
              </a:rPr>
              <a:t>Los niveles óptimos de </a:t>
            </a:r>
            <a:r>
              <a:rPr lang="es-ES_tradnl" altLang="es-ES" sz="2000" dirty="0" err="1">
                <a:latin typeface="Arial" panose="020B0604020202020204" pitchFamily="34" charset="0"/>
                <a:cs typeface="Lucida Sans Unicode" panose="020B0602030504020204" pitchFamily="34" charset="0"/>
              </a:rPr>
              <a:t>Vit</a:t>
            </a:r>
            <a:r>
              <a:rPr lang="es-ES_tradnl" altLang="es-ES" sz="2000" dirty="0">
                <a:latin typeface="Arial" panose="020B0604020202020204" pitchFamily="34" charset="0"/>
                <a:cs typeface="Lucida Sans Unicode" panose="020B0602030504020204" pitchFamily="34" charset="0"/>
              </a:rPr>
              <a:t> D en </a:t>
            </a:r>
            <a:r>
              <a:rPr lang="es-ES_tradnl" altLang="es-ES" sz="2000" dirty="0" smtClean="0">
                <a:latin typeface="Arial" panose="020B0604020202020204" pitchFamily="34" charset="0"/>
                <a:cs typeface="Lucida Sans Unicode" panose="020B0602030504020204" pitchFamily="34" charset="0"/>
              </a:rPr>
              <a:t>sangre (25 </a:t>
            </a:r>
            <a:r>
              <a:rPr lang="es-ES_tradnl" altLang="es-ES" sz="2000" dirty="0">
                <a:latin typeface="Arial" panose="020B0604020202020204" pitchFamily="34" charset="0"/>
                <a:cs typeface="Lucida Sans Unicode" panose="020B0602030504020204" pitchFamily="34" charset="0"/>
              </a:rPr>
              <a:t>HO D3) son motivo de pelea…</a:t>
            </a:r>
          </a:p>
        </p:txBody>
      </p:sp>
      <p:sp>
        <p:nvSpPr>
          <p:cNvPr id="3" name="CuadroTexto 2"/>
          <p:cNvSpPr txBox="1"/>
          <p:nvPr/>
        </p:nvSpPr>
        <p:spPr>
          <a:xfrm>
            <a:off x="395536" y="1779661"/>
            <a:ext cx="8384402" cy="461665"/>
          </a:xfrm>
          <a:prstGeom prst="rect">
            <a:avLst/>
          </a:prstGeom>
          <a:noFill/>
        </p:spPr>
        <p:txBody>
          <a:bodyPr wrap="none" rtlCol="0">
            <a:spAutoFit/>
          </a:bodyPr>
          <a:lstStyle/>
          <a:p>
            <a:r>
              <a:rPr lang="es-ES" sz="2400" dirty="0" smtClean="0"/>
              <a:t>¿Cuanto necesitamos de vitamina D para realizar estas funciones</a:t>
            </a:r>
            <a:r>
              <a:rPr lang="es-ES" dirty="0" smtClean="0"/>
              <a:t>?</a:t>
            </a:r>
            <a:endParaRPr lang="es-ES" dirty="0"/>
          </a:p>
        </p:txBody>
      </p:sp>
    </p:spTree>
    <p:extLst>
      <p:ext uri="{BB962C8B-B14F-4D97-AF65-F5344CB8AC3E}">
        <p14:creationId xmlns:p14="http://schemas.microsoft.com/office/powerpoint/2010/main" val="1803969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altLang="es-ES" dirty="0">
                <a:latin typeface="Arial" panose="020B0604020202020204" pitchFamily="34" charset="0"/>
                <a:cs typeface="Lucida Sans Unicode" panose="020B0602030504020204" pitchFamily="34" charset="0"/>
              </a:rPr>
              <a:t>Gran combate gran </a:t>
            </a:r>
            <a:r>
              <a:rPr lang="es-ES_tradnl" altLang="es-ES" dirty="0" smtClean="0">
                <a:latin typeface="Arial" panose="020B0604020202020204" pitchFamily="34" charset="0"/>
                <a:cs typeface="Lucida Sans Unicode" panose="020B0602030504020204" pitchFamily="34" charset="0"/>
              </a:rPr>
              <a:t>!!!</a:t>
            </a:r>
            <a:endParaRPr lang="es-ES" dirty="0"/>
          </a:p>
        </p:txBody>
      </p:sp>
      <p:pic>
        <p:nvPicPr>
          <p:cNvPr id="3074" name="Picture 2" descr="Resultado de imagen para pelea de box canelo vs julio cesar j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9582"/>
            <a:ext cx="5845455" cy="363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16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altLang="es-ES" dirty="0">
                <a:latin typeface="Arial" panose="020B0604020202020204" pitchFamily="34" charset="0"/>
                <a:cs typeface="Lucida Sans Unicode" panose="020B0602030504020204" pitchFamily="34" charset="0"/>
              </a:rPr>
              <a:t>En este rincón</a:t>
            </a:r>
            <a:r>
              <a:rPr lang="es-ES_tradnl" altLang="es-ES" dirty="0" smtClean="0">
                <a:latin typeface="Arial" panose="020B0604020202020204" pitchFamily="34" charset="0"/>
                <a:cs typeface="Lucida Sans Unicode" panose="020B0602030504020204" pitchFamily="34" charset="0"/>
              </a:rPr>
              <a:t>…</a:t>
            </a:r>
            <a:endParaRPr lang="es-ES" dirty="0"/>
          </a:p>
        </p:txBody>
      </p:sp>
      <p:sp>
        <p:nvSpPr>
          <p:cNvPr id="3" name="Text Box 1"/>
          <p:cNvSpPr txBox="1">
            <a:spLocks noChangeArrowheads="1"/>
          </p:cNvSpPr>
          <p:nvPr/>
        </p:nvSpPr>
        <p:spPr bwMode="auto">
          <a:xfrm>
            <a:off x="96133" y="1230840"/>
            <a:ext cx="2286119" cy="162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7480" tIns="43560" rIns="87480" bIns="4356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000000"/>
              </a:buClr>
              <a:buFont typeface="Times New Roman" panose="02020603050405020304" pitchFamily="18" charset="0"/>
              <a:buNone/>
            </a:pPr>
            <a:r>
              <a:rPr lang="es-ES_tradnl" altLang="es-ES" sz="2400" dirty="0">
                <a:latin typeface="Arial" panose="020B0604020202020204" pitchFamily="34" charset="0"/>
                <a:cs typeface="Arial" panose="020B0604020202020204" pitchFamily="34" charset="0"/>
              </a:rPr>
              <a:t>El IOM </a:t>
            </a:r>
            <a:endParaRPr lang="es-ES_tradnl" altLang="es-ES" sz="2400" dirty="0" smtClean="0">
              <a:latin typeface="Arial" panose="020B0604020202020204" pitchFamily="34" charset="0"/>
              <a:cs typeface="Arial" panose="020B0604020202020204" pitchFamily="34" charset="0"/>
            </a:endParaRPr>
          </a:p>
          <a:p>
            <a:pPr algn="ctr">
              <a:spcBef>
                <a:spcPct val="0"/>
              </a:spcBef>
              <a:buClr>
                <a:srgbClr val="000000"/>
              </a:buClr>
              <a:buFont typeface="Times New Roman" panose="02020603050405020304" pitchFamily="18" charset="0"/>
              <a:buNone/>
            </a:pPr>
            <a:r>
              <a:rPr lang="es-ES_tradnl" altLang="es-ES" sz="2400" dirty="0" smtClean="0">
                <a:latin typeface="Arial" panose="020B0604020202020204" pitchFamily="34" charset="0"/>
                <a:cs typeface="Arial" panose="020B0604020202020204" pitchFamily="34" charset="0"/>
              </a:rPr>
              <a:t>(Instituto de Medicina USA)</a:t>
            </a:r>
            <a:endParaRPr lang="es-ES_tradnl" altLang="es-ES" sz="2400" dirty="0">
              <a:latin typeface="Arial" panose="020B0604020202020204" pitchFamily="34" charset="0"/>
              <a:cs typeface="Arial" panose="020B0604020202020204" pitchFamily="34" charset="0"/>
            </a:endParaRPr>
          </a:p>
          <a:p>
            <a:pPr algn="ctr">
              <a:spcBef>
                <a:spcPct val="0"/>
              </a:spcBef>
              <a:buClr>
                <a:srgbClr val="000000"/>
              </a:buClr>
              <a:buFont typeface="Times New Roman" panose="02020603050405020304" pitchFamily="18" charset="0"/>
              <a:buNone/>
            </a:pPr>
            <a:endParaRPr lang="es-ES_tradnl" altLang="es-ES" sz="2800" dirty="0">
              <a:solidFill>
                <a:srgbClr val="FF9900"/>
              </a:solidFill>
              <a:latin typeface="Arial" panose="020B0604020202020204" pitchFamily="34" charset="0"/>
              <a:cs typeface="Arial" panose="020B0604020202020204" pitchFamily="34" charset="0"/>
            </a:endParaRPr>
          </a:p>
        </p:txBody>
      </p:sp>
      <p:pic>
        <p:nvPicPr>
          <p:cNvPr id="4" name="Picture 2" descr="http://t1.gstatic.com/images?q=tbn:ANd9GcRo4nqg312o9J10-WKjUB1AgJcVnnk9_J54j19VTTwR8dCOxD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890" y="1428142"/>
            <a:ext cx="4050035" cy="293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6509467" y="2583627"/>
            <a:ext cx="2455021" cy="119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7480" tIns="43560" rIns="87480" bIns="4356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ts val="1750"/>
              </a:spcBef>
              <a:buClr>
                <a:srgbClr val="000000"/>
              </a:buClr>
              <a:buFont typeface="Times New Roman" panose="02020603050405020304" pitchFamily="18" charset="0"/>
              <a:buNone/>
            </a:pPr>
            <a:r>
              <a:rPr lang="en-US" altLang="es-ES" sz="2400" dirty="0">
                <a:latin typeface="Arial" panose="020B0604020202020204" pitchFamily="34" charset="0"/>
                <a:cs typeface="Arial" panose="020B0604020202020204" pitchFamily="34" charset="0"/>
              </a:rPr>
              <a:t>La </a:t>
            </a:r>
            <a:r>
              <a:rPr lang="en-US" altLang="es-ES" sz="2400" dirty="0" err="1" smtClean="0">
                <a:latin typeface="Arial" panose="020B0604020202020204" pitchFamily="34" charset="0"/>
                <a:cs typeface="Arial" panose="020B0604020202020204" pitchFamily="34" charset="0"/>
              </a:rPr>
              <a:t>Sociedad</a:t>
            </a:r>
            <a:r>
              <a:rPr lang="en-US" altLang="es-ES" sz="2400" dirty="0" smtClean="0">
                <a:latin typeface="Arial" panose="020B0604020202020204" pitchFamily="34" charset="0"/>
                <a:cs typeface="Arial" panose="020B0604020202020204" pitchFamily="34" charset="0"/>
              </a:rPr>
              <a:t> Americana de </a:t>
            </a:r>
            <a:r>
              <a:rPr lang="en-US" altLang="es-ES" sz="2400" dirty="0" err="1" smtClean="0">
                <a:latin typeface="Arial" panose="020B0604020202020204" pitchFamily="34" charset="0"/>
                <a:cs typeface="Arial" panose="020B0604020202020204" pitchFamily="34" charset="0"/>
              </a:rPr>
              <a:t>Endocrinología</a:t>
            </a:r>
            <a:r>
              <a:rPr lang="en-US" altLang="es-ES" sz="2400" dirty="0" smtClean="0">
                <a:latin typeface="Arial" panose="020B0604020202020204" pitchFamily="34" charset="0"/>
                <a:cs typeface="Arial" panose="020B0604020202020204" pitchFamily="34" charset="0"/>
              </a:rPr>
              <a:t> </a:t>
            </a:r>
            <a:endParaRPr lang="en-US" alt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562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randombar(horizontal)">
                                      <p:cBhvr additive="repl">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5"/>
                                        </p:tgtEl>
                                        <p:attrNameLst>
                                          <p:attrName>style.visibility</p:attrName>
                                        </p:attrNameLst>
                                      </p:cBhvr>
                                      <p:to>
                                        <p:strVal val="visible"/>
                                      </p:to>
                                    </p:set>
                                    <p:animEffect transition="in" filter="randombar(horizontal)">
                                      <p:cBhvr additive="repl">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0368" y="1563637"/>
            <a:ext cx="7948943" cy="2079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98" name="Title 1"/>
          <p:cNvSpPr>
            <a:spLocks noGrp="1"/>
          </p:cNvSpPr>
          <p:nvPr>
            <p:ph type="title"/>
          </p:nvPr>
        </p:nvSpPr>
        <p:spPr>
          <a:xfrm>
            <a:off x="1115616" y="195486"/>
            <a:ext cx="7200897" cy="675346"/>
          </a:xfrm>
        </p:spPr>
        <p:txBody>
          <a:bodyPr>
            <a:normAutofit fontScale="90000"/>
          </a:bodyPr>
          <a:lstStyle/>
          <a:p>
            <a:r>
              <a:rPr lang="es-MX" sz="2400" dirty="0">
                <a:latin typeface="Times New Roman" panose="02020603050405020304" pitchFamily="18" charset="0"/>
                <a:cs typeface="Times New Roman" panose="02020603050405020304" pitchFamily="18" charset="0"/>
              </a:rPr>
              <a:t>Puntos de corte</a:t>
            </a:r>
            <a:br>
              <a:rPr lang="es-MX" sz="2400" dirty="0">
                <a:latin typeface="Times New Roman" panose="02020603050405020304" pitchFamily="18" charset="0"/>
                <a:cs typeface="Times New Roman" panose="02020603050405020304" pitchFamily="18" charset="0"/>
              </a:rPr>
            </a:br>
            <a:r>
              <a:rPr lang="es-MX" sz="2400" dirty="0">
                <a:latin typeface="Times New Roman" panose="02020603050405020304" pitchFamily="18" charset="0"/>
                <a:cs typeface="Times New Roman" panose="02020603050405020304" pitchFamily="18" charset="0"/>
              </a:rPr>
              <a:t>concentraciones séricas optimas de vitamina D</a:t>
            </a:r>
          </a:p>
        </p:txBody>
      </p:sp>
      <p:sp>
        <p:nvSpPr>
          <p:cNvPr id="4100" name="Rectangle 5"/>
          <p:cNvSpPr>
            <a:spLocks noChangeArrowheads="1"/>
          </p:cNvSpPr>
          <p:nvPr/>
        </p:nvSpPr>
        <p:spPr bwMode="auto">
          <a:xfrm>
            <a:off x="498776" y="3371098"/>
            <a:ext cx="2931599" cy="507831"/>
          </a:xfrm>
          <a:prstGeom prst="rect">
            <a:avLst/>
          </a:prstGeom>
          <a:noFill/>
          <a:ln w="9525">
            <a:noFill/>
            <a:miter lim="800000"/>
            <a:headEnd/>
            <a:tailEnd/>
          </a:ln>
        </p:spPr>
        <p:txBody>
          <a:bodyPr wrap="square">
            <a:spAutoFit/>
          </a:bodyPr>
          <a:lstStyle/>
          <a:p>
            <a:pPr algn="ctr" defTabSz="342892"/>
            <a:r>
              <a:rPr lang="en-US" sz="900" dirty="0" err="1">
                <a:solidFill>
                  <a:prstClr val="black"/>
                </a:solidFill>
                <a:latin typeface="Times New Roman"/>
                <a:cs typeface="Times New Roman"/>
              </a:rPr>
              <a:t>Holick</a:t>
            </a:r>
            <a:r>
              <a:rPr lang="en-US" sz="900" dirty="0">
                <a:solidFill>
                  <a:prstClr val="black"/>
                </a:solidFill>
                <a:latin typeface="Times New Roman"/>
                <a:cs typeface="Times New Roman"/>
              </a:rPr>
              <a:t>, MF, Chen TC, Vitamin D deficiency: a worldwide problem with health consequences. Am J </a:t>
            </a:r>
            <a:r>
              <a:rPr lang="en-US" sz="900" dirty="0" err="1">
                <a:solidFill>
                  <a:prstClr val="black"/>
                </a:solidFill>
                <a:latin typeface="Times New Roman"/>
                <a:cs typeface="Times New Roman"/>
              </a:rPr>
              <a:t>Clin</a:t>
            </a:r>
            <a:r>
              <a:rPr lang="en-US" sz="900" dirty="0">
                <a:solidFill>
                  <a:prstClr val="black"/>
                </a:solidFill>
                <a:latin typeface="Times New Roman"/>
                <a:cs typeface="Times New Roman"/>
              </a:rPr>
              <a:t> </a:t>
            </a:r>
            <a:r>
              <a:rPr lang="en-US" sz="900" dirty="0" err="1">
                <a:solidFill>
                  <a:prstClr val="black"/>
                </a:solidFill>
                <a:latin typeface="Times New Roman"/>
                <a:cs typeface="Times New Roman"/>
              </a:rPr>
              <a:t>Nutr</a:t>
            </a:r>
            <a:r>
              <a:rPr lang="en-US" sz="900" dirty="0">
                <a:solidFill>
                  <a:prstClr val="black"/>
                </a:solidFill>
                <a:latin typeface="Times New Roman"/>
                <a:cs typeface="Times New Roman"/>
              </a:rPr>
              <a:t> 2008;87(</a:t>
            </a:r>
            <a:r>
              <a:rPr lang="en-US" sz="900" dirty="0" err="1">
                <a:solidFill>
                  <a:prstClr val="black"/>
                </a:solidFill>
                <a:latin typeface="Times New Roman"/>
                <a:cs typeface="Times New Roman"/>
              </a:rPr>
              <a:t>suppl</a:t>
            </a:r>
            <a:r>
              <a:rPr lang="en-US" sz="900" dirty="0">
                <a:solidFill>
                  <a:prstClr val="black"/>
                </a:solidFill>
                <a:latin typeface="Times New Roman"/>
                <a:cs typeface="Times New Roman"/>
              </a:rPr>
              <a:t>):1080S– 6S.</a:t>
            </a:r>
            <a:endParaRPr lang="es-MX" sz="900" dirty="0">
              <a:solidFill>
                <a:prstClr val="black"/>
              </a:solidFill>
              <a:latin typeface="Times New Roman"/>
              <a:cs typeface="Times New Roman"/>
            </a:endParaRPr>
          </a:p>
        </p:txBody>
      </p:sp>
      <p:graphicFrame>
        <p:nvGraphicFramePr>
          <p:cNvPr id="3" name="Tabla 2"/>
          <p:cNvGraphicFramePr>
            <a:graphicFrameLocks noGrp="1"/>
          </p:cNvGraphicFramePr>
          <p:nvPr>
            <p:extLst>
              <p:ext uri="{D42A27DB-BD31-4B8C-83A1-F6EECF244321}">
                <p14:modId xmlns:p14="http://schemas.microsoft.com/office/powerpoint/2010/main" val="2320583743"/>
              </p:ext>
            </p:extLst>
          </p:nvPr>
        </p:nvGraphicFramePr>
        <p:xfrm>
          <a:off x="651852" y="1275606"/>
          <a:ext cx="7867457" cy="2018133"/>
        </p:xfrm>
        <a:graphic>
          <a:graphicData uri="http://schemas.openxmlformats.org/drawingml/2006/table">
            <a:tbl>
              <a:tblPr firstRow="1" bandRow="1">
                <a:tableStyleId>{5C22544A-7EE6-4342-B048-85BDC9FD1C3A}</a:tableStyleId>
              </a:tblPr>
              <a:tblGrid>
                <a:gridCol w="1497644"/>
                <a:gridCol w="1497644"/>
                <a:gridCol w="1497644"/>
                <a:gridCol w="1016459"/>
                <a:gridCol w="1099637"/>
                <a:gridCol w="1258429"/>
              </a:tblGrid>
              <a:tr h="607471">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900" dirty="0" err="1" smtClean="0">
                          <a:solidFill>
                            <a:schemeClr val="tx1"/>
                          </a:solidFill>
                        </a:rPr>
                        <a:t>Holick</a:t>
                      </a:r>
                      <a:r>
                        <a:rPr lang="es-MX" sz="900" dirty="0" smtClean="0">
                          <a:solidFill>
                            <a:schemeClr val="tx1"/>
                          </a:solidFill>
                        </a:rPr>
                        <a:t> MF, et</a:t>
                      </a:r>
                      <a:r>
                        <a:rPr lang="es-MX" sz="900" baseline="0" dirty="0" smtClean="0">
                          <a:solidFill>
                            <a:schemeClr val="tx1"/>
                          </a:solidFill>
                        </a:rPr>
                        <a:t> al.</a:t>
                      </a:r>
                      <a:endParaRPr lang="es-MX" sz="900" dirty="0" smtClean="0">
                        <a:solidFill>
                          <a:schemeClr val="tx1"/>
                        </a:solidFill>
                      </a:endParaRPr>
                    </a:p>
                  </a:txBody>
                  <a:tcPr marL="68580" marR="68580" marT="25718" marB="25718" anchor="ctr">
                    <a:solidFill>
                      <a:schemeClr val="accent1">
                        <a:lumMod val="20000"/>
                        <a:lumOff val="80000"/>
                      </a:schemeClr>
                    </a:solidFill>
                  </a:tcPr>
                </a:tc>
                <a:tc hMerge="1">
                  <a:txBody>
                    <a:bodyPr/>
                    <a:lstStyle/>
                    <a:p>
                      <a:pPr algn="ctr"/>
                      <a:endParaRPr lang="es-MX" sz="1000" dirty="0"/>
                    </a:p>
                  </a:txBody>
                  <a:tcPr marL="68580" marR="68580" marT="34290" marB="34290" anchor="ctr">
                    <a:solidFill>
                      <a:schemeClr val="accent1">
                        <a:lumMod val="75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900" dirty="0" err="1" smtClean="0">
                          <a:solidFill>
                            <a:schemeClr val="tx1"/>
                          </a:solidFill>
                        </a:rPr>
                        <a:t>Institute</a:t>
                      </a:r>
                      <a:r>
                        <a:rPr lang="es-MX" sz="900" dirty="0" smtClean="0">
                          <a:solidFill>
                            <a:schemeClr val="tx1"/>
                          </a:solidFill>
                        </a:rPr>
                        <a:t> of Medicine USA (IOM)</a:t>
                      </a:r>
                      <a:endParaRPr lang="es-MX" sz="900" dirty="0">
                        <a:solidFill>
                          <a:schemeClr val="tx1"/>
                        </a:solidFill>
                      </a:endParaRPr>
                    </a:p>
                  </a:txBody>
                  <a:tcPr marL="68580" marR="68580" marT="25718" marB="25718" anchor="ctr">
                    <a:solidFill>
                      <a:schemeClr val="accent1">
                        <a:lumMod val="20000"/>
                        <a:lumOff val="80000"/>
                      </a:schemeClr>
                    </a:solidFill>
                  </a:tcPr>
                </a:tc>
                <a:tc hMerge="1">
                  <a:txBody>
                    <a:bodyPr/>
                    <a:lstStyle/>
                    <a:p>
                      <a:pPr algn="ctr"/>
                      <a:endParaRPr lang="es-MX" sz="1300" dirty="0"/>
                    </a:p>
                  </a:txBody>
                  <a:tcPr anchor="ctr">
                    <a:solidFill>
                      <a:schemeClr val="accent1">
                        <a:lumMod val="75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900" dirty="0" smtClean="0">
                          <a:solidFill>
                            <a:schemeClr val="tx1"/>
                          </a:solidFill>
                        </a:rPr>
                        <a:t> La Sociedad de Endocrinología USA</a:t>
                      </a:r>
                    </a:p>
                  </a:txBody>
                  <a:tcPr marL="68580" marR="68580" marT="25718" marB="25718" anchor="ctr">
                    <a:solidFill>
                      <a:schemeClr val="accent1">
                        <a:lumMod val="20000"/>
                        <a:lumOff val="80000"/>
                      </a:schemeClr>
                    </a:solidFill>
                  </a:tcPr>
                </a:tc>
                <a:tc hMerge="1">
                  <a:txBody>
                    <a:bodyPr/>
                    <a:lstStyle/>
                    <a:p>
                      <a:pPr algn="ctr"/>
                      <a:endParaRPr lang="es-MX" sz="1000" dirty="0"/>
                    </a:p>
                  </a:txBody>
                  <a:tcPr marL="68580" marR="68580" marT="34290" marB="34290" anchor="ctr">
                    <a:solidFill>
                      <a:schemeClr val="accent1">
                        <a:lumMod val="75000"/>
                      </a:schemeClr>
                    </a:solidFill>
                  </a:tcPr>
                </a:tc>
              </a:tr>
              <a:tr h="351947">
                <a:tc>
                  <a:txBody>
                    <a:bodyPr/>
                    <a:lstStyle/>
                    <a:p>
                      <a:pPr algn="ctr"/>
                      <a:r>
                        <a:rPr lang="es-MX" sz="800" b="1" dirty="0" smtClean="0">
                          <a:solidFill>
                            <a:schemeClr val="tx1"/>
                          </a:solidFill>
                        </a:rPr>
                        <a:t>Suficiencia</a:t>
                      </a:r>
                      <a:endParaRPr lang="es-MX" sz="800" b="1" dirty="0">
                        <a:solidFill>
                          <a:schemeClr val="tx1"/>
                        </a:solidFill>
                      </a:endParaRPr>
                    </a:p>
                  </a:txBody>
                  <a:tcPr marL="68580" marR="68580" marT="25718" marB="25718">
                    <a:solidFill>
                      <a:srgbClr val="92D050"/>
                    </a:solidFill>
                  </a:tcPr>
                </a:tc>
                <a:tc>
                  <a:txBody>
                    <a:bodyPr/>
                    <a:lstStyle/>
                    <a:p>
                      <a:pPr algn="ctr"/>
                      <a:r>
                        <a:rPr lang="es-MX" sz="800" b="1" dirty="0" smtClean="0">
                          <a:solidFill>
                            <a:srgbClr val="00B050"/>
                          </a:solidFill>
                        </a:rPr>
                        <a:t>&gt;30 </a:t>
                      </a:r>
                      <a:r>
                        <a:rPr lang="es-MX" sz="800" b="1" dirty="0" err="1" smtClean="0">
                          <a:solidFill>
                            <a:srgbClr val="00B050"/>
                          </a:solidFill>
                        </a:rPr>
                        <a:t>ng</a:t>
                      </a:r>
                      <a:r>
                        <a:rPr lang="es-MX" sz="800" b="1" dirty="0" smtClean="0">
                          <a:solidFill>
                            <a:srgbClr val="00B050"/>
                          </a:solidFill>
                        </a:rPr>
                        <a:t>/ml</a:t>
                      </a:r>
                      <a:endParaRPr lang="es-MX" sz="800" b="1" dirty="0"/>
                    </a:p>
                  </a:txBody>
                  <a:tcPr marL="68580" marR="68580" marT="25718" marB="25718">
                    <a:solidFill>
                      <a:schemeClr val="bg1"/>
                    </a:solidFill>
                  </a:tcPr>
                </a:tc>
                <a:tc rowSpan="2">
                  <a:txBody>
                    <a:bodyPr/>
                    <a:lstStyle/>
                    <a:p>
                      <a:pPr algn="ctr"/>
                      <a:r>
                        <a:rPr lang="es-MX" sz="800" b="1" dirty="0" smtClean="0">
                          <a:solidFill>
                            <a:schemeClr val="tx1"/>
                          </a:solidFill>
                        </a:rPr>
                        <a:t>Suficiencia</a:t>
                      </a:r>
                      <a:endParaRPr lang="es-MX" sz="800" b="1" dirty="0">
                        <a:solidFill>
                          <a:schemeClr val="tx1"/>
                        </a:solidFill>
                      </a:endParaRPr>
                    </a:p>
                  </a:txBody>
                  <a:tcPr marL="68580" marR="68580" marT="25718" marB="25718" anchor="ctr">
                    <a:solidFill>
                      <a:srgbClr val="92D050"/>
                    </a:solidFill>
                  </a:tcPr>
                </a:tc>
                <a:tc rowSpan="2">
                  <a:txBody>
                    <a:bodyPr/>
                    <a:lstStyle/>
                    <a:p>
                      <a:pPr algn="ctr"/>
                      <a:r>
                        <a:rPr lang="es-MX" sz="800" b="1" dirty="0" smtClean="0">
                          <a:solidFill>
                            <a:srgbClr val="00B050"/>
                          </a:solidFill>
                        </a:rPr>
                        <a:t>&gt;20 </a:t>
                      </a:r>
                      <a:r>
                        <a:rPr lang="es-MX" sz="800" b="1" dirty="0" err="1" smtClean="0">
                          <a:solidFill>
                            <a:srgbClr val="00B050"/>
                          </a:solidFill>
                        </a:rPr>
                        <a:t>ng</a:t>
                      </a:r>
                      <a:r>
                        <a:rPr lang="es-MX" sz="800" b="1" dirty="0" smtClean="0">
                          <a:solidFill>
                            <a:srgbClr val="00B050"/>
                          </a:solidFill>
                        </a:rPr>
                        <a:t>/ml</a:t>
                      </a:r>
                      <a:endParaRPr lang="es-MX" sz="800" b="1" dirty="0"/>
                    </a:p>
                  </a:txBody>
                  <a:tcPr marL="68580" marR="68580" marT="25718" marB="25718" anchor="ctr">
                    <a:noFill/>
                  </a:tcPr>
                </a:tc>
                <a:tc>
                  <a:txBody>
                    <a:bodyPr/>
                    <a:lstStyle/>
                    <a:p>
                      <a:pPr algn="ctr"/>
                      <a:r>
                        <a:rPr lang="es-MX" sz="800" b="1" dirty="0" smtClean="0">
                          <a:solidFill>
                            <a:schemeClr val="tx1"/>
                          </a:solidFill>
                        </a:rPr>
                        <a:t>Suficiencia</a:t>
                      </a:r>
                      <a:endParaRPr lang="es-MX" sz="800" b="1" dirty="0">
                        <a:solidFill>
                          <a:schemeClr val="tx1"/>
                        </a:solidFill>
                      </a:endParaRPr>
                    </a:p>
                  </a:txBody>
                  <a:tcPr marL="68580" marR="68580" marT="25718" marB="25718">
                    <a:solidFill>
                      <a:srgbClr val="92D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smtClean="0">
                          <a:ln>
                            <a:noFill/>
                          </a:ln>
                          <a:solidFill>
                            <a:srgbClr val="00B050"/>
                          </a:solidFill>
                          <a:effectLst/>
                          <a:uLnTx/>
                          <a:uFillTx/>
                          <a:latin typeface="+mn-lt"/>
                          <a:ea typeface="+mn-ea"/>
                          <a:cs typeface="+mn-cs"/>
                        </a:rPr>
                        <a:t>&gt;30 </a:t>
                      </a:r>
                      <a:r>
                        <a:rPr kumimoji="0" lang="es-MX" sz="800" b="1" i="0" u="none" strike="noStrike" kern="1200" cap="none" spc="0" normalizeH="0" baseline="0" noProof="0" dirty="0" err="1" smtClean="0">
                          <a:ln>
                            <a:noFill/>
                          </a:ln>
                          <a:solidFill>
                            <a:srgbClr val="00B050"/>
                          </a:solidFill>
                          <a:effectLst/>
                          <a:uLnTx/>
                          <a:uFillTx/>
                          <a:latin typeface="+mn-lt"/>
                          <a:ea typeface="+mn-ea"/>
                          <a:cs typeface="+mn-cs"/>
                        </a:rPr>
                        <a:t>ng</a:t>
                      </a:r>
                      <a:r>
                        <a:rPr kumimoji="0" lang="es-MX" sz="800" b="1" i="0" u="none" strike="noStrike" kern="1200" cap="none" spc="0" normalizeH="0" baseline="0" noProof="0" dirty="0" smtClean="0">
                          <a:ln>
                            <a:noFill/>
                          </a:ln>
                          <a:solidFill>
                            <a:srgbClr val="00B050"/>
                          </a:solidFill>
                          <a:effectLst/>
                          <a:uLnTx/>
                          <a:uFillTx/>
                          <a:latin typeface="+mn-lt"/>
                          <a:ea typeface="+mn-ea"/>
                          <a:cs typeface="+mn-cs"/>
                        </a:rPr>
                        <a:t>/ml</a:t>
                      </a:r>
                      <a:endParaRPr kumimoji="0" lang="es-MX" sz="800" b="1"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25718" marB="25718" anchor="ctr">
                    <a:noFill/>
                  </a:tcPr>
                </a:tc>
              </a:tr>
              <a:tr h="351947">
                <a:tc>
                  <a:txBody>
                    <a:bodyPr/>
                    <a:lstStyle/>
                    <a:p>
                      <a:pPr algn="ctr"/>
                      <a:r>
                        <a:rPr lang="es-MX" sz="800" b="1" dirty="0" smtClean="0">
                          <a:solidFill>
                            <a:schemeClr val="tx1"/>
                          </a:solidFill>
                        </a:rPr>
                        <a:t>Insuficiencia</a:t>
                      </a:r>
                      <a:endParaRPr lang="es-MX" sz="800" b="1" dirty="0">
                        <a:solidFill>
                          <a:schemeClr val="tx1"/>
                        </a:solidFill>
                      </a:endParaRPr>
                    </a:p>
                  </a:txBody>
                  <a:tcPr marL="68580" marR="68580" marT="25718" marB="25718">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800" b="1" dirty="0" smtClean="0">
                          <a:solidFill>
                            <a:srgbClr val="FF0000"/>
                          </a:solidFill>
                        </a:rPr>
                        <a:t>20-30 </a:t>
                      </a:r>
                      <a:r>
                        <a:rPr lang="es-MX" sz="800" b="1" dirty="0" err="1" smtClean="0">
                          <a:solidFill>
                            <a:srgbClr val="FF0000"/>
                          </a:solidFill>
                        </a:rPr>
                        <a:t>ng</a:t>
                      </a:r>
                      <a:r>
                        <a:rPr lang="es-MX" sz="800" b="1" dirty="0" smtClean="0">
                          <a:solidFill>
                            <a:srgbClr val="FF0000"/>
                          </a:solidFill>
                        </a:rPr>
                        <a:t>/ml</a:t>
                      </a:r>
                      <a:endParaRPr lang="es-ES" sz="800" b="1" dirty="0" smtClean="0"/>
                    </a:p>
                  </a:txBody>
                  <a:tcPr marL="68580" marR="68580" marT="25718" marB="25718">
                    <a:solidFill>
                      <a:schemeClr val="bg1"/>
                    </a:solidFill>
                  </a:tcPr>
                </a:tc>
                <a:tc vMerge="1">
                  <a:txBody>
                    <a:bodyPr/>
                    <a:lstStyle/>
                    <a:p>
                      <a:pPr algn="ctr"/>
                      <a:endParaRPr lang="es-MX" sz="1100" b="1" dirty="0">
                        <a:solidFill>
                          <a:srgbClr val="92D050"/>
                        </a:solidFill>
                      </a:endParaRPr>
                    </a:p>
                  </a:txBody>
                  <a:tcPr marL="68580" marR="68580" marT="34290" marB="34290">
                    <a:solidFill>
                      <a:schemeClr val="accent2">
                        <a:lumMod val="40000"/>
                        <a:lumOff val="60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 sz="1000" dirty="0" smtClean="0"/>
                    </a:p>
                  </a:txBody>
                  <a:tcPr marL="68580" marR="68580" marT="34290" marB="34290" anchor="ctr">
                    <a:noFill/>
                  </a:tcPr>
                </a:tc>
                <a:tc rowSpan="3">
                  <a:txBody>
                    <a:bodyPr/>
                    <a:lstStyle/>
                    <a:p>
                      <a:pPr algn="ctr"/>
                      <a:r>
                        <a:rPr lang="es-MX" sz="800" b="1" dirty="0" smtClean="0">
                          <a:solidFill>
                            <a:schemeClr val="tx1"/>
                          </a:solidFill>
                        </a:rPr>
                        <a:t>Insuficiencia</a:t>
                      </a:r>
                      <a:endParaRPr lang="es-MX" sz="800" b="1" dirty="0">
                        <a:solidFill>
                          <a:schemeClr val="tx1"/>
                        </a:solidFill>
                      </a:endParaRPr>
                    </a:p>
                  </a:txBody>
                  <a:tcPr marL="68580" marR="68580" marT="25718" marB="25718" anchor="ctr">
                    <a:solidFill>
                      <a:schemeClr val="accent2">
                        <a:lumMod val="20000"/>
                        <a:lumOff val="80000"/>
                      </a:schemeClr>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smtClean="0">
                          <a:ln>
                            <a:noFill/>
                          </a:ln>
                          <a:solidFill>
                            <a:srgbClr val="FF0000"/>
                          </a:solidFill>
                          <a:effectLst/>
                          <a:uLnTx/>
                          <a:uFillTx/>
                          <a:latin typeface="+mn-lt"/>
                          <a:ea typeface="+mn-ea"/>
                          <a:cs typeface="+mn-cs"/>
                        </a:rPr>
                        <a:t>20-29 </a:t>
                      </a:r>
                      <a:r>
                        <a:rPr kumimoji="0" lang="es-MX" sz="800" b="1" i="0" u="none" strike="noStrike" kern="1200" cap="none" spc="0" normalizeH="0" baseline="0" noProof="0" dirty="0" err="1" smtClean="0">
                          <a:ln>
                            <a:noFill/>
                          </a:ln>
                          <a:solidFill>
                            <a:srgbClr val="FF0000"/>
                          </a:solidFill>
                          <a:effectLst/>
                          <a:uLnTx/>
                          <a:uFillTx/>
                          <a:latin typeface="+mn-lt"/>
                          <a:ea typeface="+mn-ea"/>
                          <a:cs typeface="+mn-cs"/>
                        </a:rPr>
                        <a:t>ng</a:t>
                      </a:r>
                      <a:r>
                        <a:rPr kumimoji="0" lang="es-MX" sz="800" b="1" i="0" u="none" strike="noStrike" kern="1200" cap="none" spc="0" normalizeH="0" baseline="0" noProof="0" dirty="0" smtClean="0">
                          <a:ln>
                            <a:noFill/>
                          </a:ln>
                          <a:solidFill>
                            <a:srgbClr val="FF0000"/>
                          </a:solidFill>
                          <a:effectLst/>
                          <a:uLnTx/>
                          <a:uFillTx/>
                          <a:latin typeface="+mn-lt"/>
                          <a:ea typeface="+mn-ea"/>
                          <a:cs typeface="+mn-cs"/>
                        </a:rPr>
                        <a:t>/ml</a:t>
                      </a:r>
                    </a:p>
                  </a:txBody>
                  <a:tcPr marL="68580" marR="68580" marT="25718" marB="25718" anchor="ctr">
                    <a:noFill/>
                  </a:tcPr>
                </a:tc>
              </a:tr>
              <a:tr h="353384">
                <a:tc>
                  <a:txBody>
                    <a:bodyPr/>
                    <a:lstStyle/>
                    <a:p>
                      <a:pPr algn="ctr"/>
                      <a:r>
                        <a:rPr lang="es-MX" sz="800" b="1" dirty="0" smtClean="0">
                          <a:solidFill>
                            <a:schemeClr val="tx1"/>
                          </a:solidFill>
                        </a:rPr>
                        <a:t>Deficiencia moderada</a:t>
                      </a:r>
                      <a:endParaRPr lang="es-MX" sz="800" b="1" dirty="0">
                        <a:solidFill>
                          <a:schemeClr val="tx1"/>
                        </a:solidFill>
                      </a:endParaRPr>
                    </a:p>
                  </a:txBody>
                  <a:tcPr marL="68580" marR="68580" marT="25718" marB="25718">
                    <a:solidFill>
                      <a:srgbClr val="FF0000"/>
                    </a:solidFill>
                  </a:tcPr>
                </a:tc>
                <a:tc>
                  <a:txBody>
                    <a:bodyPr/>
                    <a:lstStyle/>
                    <a:p>
                      <a:pPr algn="ctr"/>
                      <a:r>
                        <a:rPr lang="es-MX" sz="800" b="1" u="none" dirty="0" smtClean="0">
                          <a:solidFill>
                            <a:srgbClr val="FF0000"/>
                          </a:solidFill>
                        </a:rPr>
                        <a:t>&lt;8 - 20 </a:t>
                      </a:r>
                      <a:r>
                        <a:rPr lang="es-MX" sz="800" b="1" u="none" dirty="0" err="1" smtClean="0">
                          <a:solidFill>
                            <a:srgbClr val="FF0000"/>
                          </a:solidFill>
                        </a:rPr>
                        <a:t>ng</a:t>
                      </a:r>
                      <a:r>
                        <a:rPr lang="es-MX" sz="800" b="1" u="none" dirty="0" smtClean="0">
                          <a:solidFill>
                            <a:srgbClr val="FF0000"/>
                          </a:solidFill>
                        </a:rPr>
                        <a:t>/ml</a:t>
                      </a:r>
                      <a:endParaRPr lang="es-MX" sz="800" b="1" u="none" dirty="0"/>
                    </a:p>
                  </a:txBody>
                  <a:tcPr marL="68580" marR="68580" marT="25718" marB="25718">
                    <a:solidFill>
                      <a:schemeClr val="bg1"/>
                    </a:solidFill>
                  </a:tcPr>
                </a:tc>
                <a:tc rowSpan="2">
                  <a:txBody>
                    <a:bodyPr/>
                    <a:lstStyle/>
                    <a:p>
                      <a:pPr algn="ctr"/>
                      <a:r>
                        <a:rPr lang="es-MX" sz="800" b="1" dirty="0" smtClean="0">
                          <a:solidFill>
                            <a:schemeClr val="tx1"/>
                          </a:solidFill>
                        </a:rPr>
                        <a:t>Insuficiente</a:t>
                      </a:r>
                      <a:endParaRPr lang="es-MX" sz="800" b="1" dirty="0">
                        <a:solidFill>
                          <a:schemeClr val="tx1"/>
                        </a:solidFill>
                      </a:endParaRPr>
                    </a:p>
                  </a:txBody>
                  <a:tcPr marL="68580" marR="68580" marT="25718" marB="25718" anchor="ctr">
                    <a:solidFill>
                      <a:srgbClr val="FF0000"/>
                    </a:solidFill>
                  </a:tcPr>
                </a:tc>
                <a:tc rowSpan="2">
                  <a:txBody>
                    <a:bodyPr/>
                    <a:lstStyle/>
                    <a:p>
                      <a:pPr algn="ctr"/>
                      <a:r>
                        <a:rPr lang="es-MX" sz="800" b="1" u="none" dirty="0" smtClean="0">
                          <a:solidFill>
                            <a:srgbClr val="FF0000"/>
                          </a:solidFill>
                        </a:rPr>
                        <a:t>&lt;20 </a:t>
                      </a:r>
                      <a:r>
                        <a:rPr lang="es-MX" sz="800" b="1" u="none" dirty="0" err="1" smtClean="0">
                          <a:solidFill>
                            <a:srgbClr val="FF0000"/>
                          </a:solidFill>
                        </a:rPr>
                        <a:t>ng</a:t>
                      </a:r>
                      <a:r>
                        <a:rPr lang="es-MX" sz="800" b="1" u="none" dirty="0" smtClean="0">
                          <a:solidFill>
                            <a:srgbClr val="FF0000"/>
                          </a:solidFill>
                        </a:rPr>
                        <a:t>/ml</a:t>
                      </a:r>
                      <a:endParaRPr lang="es-MX" sz="800" b="1" u="none" dirty="0"/>
                    </a:p>
                  </a:txBody>
                  <a:tcPr marL="68580" marR="68580" marT="25718" marB="25718" anchor="ctr">
                    <a:noFill/>
                  </a:tcPr>
                </a:tc>
                <a:tc vMerge="1">
                  <a:txBody>
                    <a:bodyPr/>
                    <a:lstStyle/>
                    <a:p>
                      <a:pPr algn="ctr"/>
                      <a:endParaRPr lang="es-MX" sz="1100" b="1" dirty="0">
                        <a:solidFill>
                          <a:schemeClr val="tx1"/>
                        </a:solidFill>
                      </a:endParaRPr>
                    </a:p>
                  </a:txBody>
                  <a:tcPr marL="68580" marR="68580" marT="34290" marB="34290">
                    <a:solidFill>
                      <a:srgbClr val="FF0000"/>
                    </a:solidFill>
                  </a:tcPr>
                </a:tc>
                <a:tc vMerge="1">
                  <a:txBody>
                    <a:bodyPr/>
                    <a:lstStyle/>
                    <a:p>
                      <a:endParaRPr lang="es-MX" dirty="0"/>
                    </a:p>
                  </a:txBody>
                  <a:tcPr marL="68580" marR="68580" marT="34290" marB="34290">
                    <a:noFill/>
                  </a:tcPr>
                </a:tc>
              </a:tr>
              <a:tr h="353384">
                <a:tc>
                  <a:txBody>
                    <a:bodyPr/>
                    <a:lstStyle/>
                    <a:p>
                      <a:pPr algn="ctr"/>
                      <a:r>
                        <a:rPr lang="es-MX" sz="800" b="1" dirty="0" smtClean="0">
                          <a:solidFill>
                            <a:schemeClr val="bg1"/>
                          </a:solidFill>
                        </a:rPr>
                        <a:t>Deficiencia severa</a:t>
                      </a:r>
                      <a:endParaRPr lang="es-MX" sz="800" b="1" dirty="0">
                        <a:solidFill>
                          <a:schemeClr val="bg1"/>
                        </a:solidFill>
                      </a:endParaRPr>
                    </a:p>
                  </a:txBody>
                  <a:tcPr marL="68580" marR="68580" marT="25718" marB="25718">
                    <a:solidFill>
                      <a:schemeClr val="accent2">
                        <a:lumMod val="75000"/>
                      </a:schemeClr>
                    </a:solidFill>
                  </a:tcPr>
                </a:tc>
                <a:tc>
                  <a:txBody>
                    <a:bodyPr/>
                    <a:lstStyle/>
                    <a:p>
                      <a:pPr algn="ctr"/>
                      <a:r>
                        <a:rPr lang="es-ES_tradnl" sz="800" b="1" dirty="0" smtClean="0">
                          <a:solidFill>
                            <a:srgbClr val="C00000"/>
                          </a:solidFill>
                        </a:rPr>
                        <a:t>&lt;8 </a:t>
                      </a:r>
                      <a:r>
                        <a:rPr lang="es-ES_tradnl" sz="800" b="1" dirty="0" err="1" smtClean="0">
                          <a:solidFill>
                            <a:srgbClr val="C00000"/>
                          </a:solidFill>
                        </a:rPr>
                        <a:t>ng</a:t>
                      </a:r>
                      <a:r>
                        <a:rPr lang="es-ES_tradnl" sz="800" b="1" dirty="0" smtClean="0">
                          <a:solidFill>
                            <a:srgbClr val="C00000"/>
                          </a:solidFill>
                        </a:rPr>
                        <a:t>/ml</a:t>
                      </a:r>
                      <a:endParaRPr lang="es-MX" sz="800" b="1" dirty="0"/>
                    </a:p>
                  </a:txBody>
                  <a:tcPr marL="68580" marR="68580" marT="25718" marB="25718">
                    <a:solidFill>
                      <a:schemeClr val="bg1"/>
                    </a:solidFill>
                  </a:tcPr>
                </a:tc>
                <a:tc vMerge="1">
                  <a:txBody>
                    <a:bodyPr/>
                    <a:lstStyle/>
                    <a:p>
                      <a:pPr algn="ctr"/>
                      <a:endParaRPr lang="es-MX" sz="1000" dirty="0"/>
                    </a:p>
                  </a:txBody>
                  <a:tcPr marL="68580" marR="68580" marT="34290" marB="34290">
                    <a:solidFill>
                      <a:schemeClr val="accent2">
                        <a:lumMod val="75000"/>
                      </a:schemeClr>
                    </a:solidFill>
                  </a:tcPr>
                </a:tc>
                <a:tc vMerge="1">
                  <a:txBody>
                    <a:bodyPr/>
                    <a:lstStyle/>
                    <a:p>
                      <a:endParaRPr lang="es-MX" dirty="0"/>
                    </a:p>
                  </a:txBody>
                  <a:tcPr marL="68580" marR="68580" marT="34290" marB="34290" anchor="ctr">
                    <a:noFill/>
                  </a:tcPr>
                </a:tc>
                <a:tc vMerge="1">
                  <a:txBody>
                    <a:bodyPr/>
                    <a:lstStyle/>
                    <a:p>
                      <a:pPr algn="ctr"/>
                      <a:endParaRPr lang="es-MX" sz="1100" b="1" dirty="0">
                        <a:solidFill>
                          <a:schemeClr val="bg1"/>
                        </a:solidFill>
                      </a:endParaRPr>
                    </a:p>
                  </a:txBody>
                  <a:tcPr marL="68580" marR="68580" marT="34290" marB="34290">
                    <a:solidFill>
                      <a:schemeClr val="accent2">
                        <a:lumMod val="75000"/>
                      </a:schemeClr>
                    </a:solidFill>
                  </a:tcPr>
                </a:tc>
                <a:tc vMerge="1">
                  <a:txBody>
                    <a:bodyPr/>
                    <a:lstStyle/>
                    <a:p>
                      <a:endParaRPr lang="es-MX" dirty="0"/>
                    </a:p>
                  </a:txBody>
                  <a:tcPr marL="68580" marR="68580" marT="34290" marB="34290">
                    <a:noFill/>
                  </a:tcPr>
                </a:tc>
              </a:tr>
            </a:tbl>
          </a:graphicData>
        </a:graphic>
      </p:graphicFrame>
      <p:sp>
        <p:nvSpPr>
          <p:cNvPr id="6" name="Rectángulo 5"/>
          <p:cNvSpPr/>
          <p:nvPr/>
        </p:nvSpPr>
        <p:spPr>
          <a:xfrm>
            <a:off x="3632605" y="3371098"/>
            <a:ext cx="2554941" cy="507831"/>
          </a:xfrm>
          <a:prstGeom prst="rect">
            <a:avLst/>
          </a:prstGeom>
        </p:spPr>
        <p:txBody>
          <a:bodyPr wrap="square">
            <a:spAutoFit/>
          </a:bodyPr>
          <a:lstStyle/>
          <a:p>
            <a:pPr algn="ctr"/>
            <a:r>
              <a:rPr lang="en-US" sz="900" dirty="0">
                <a:latin typeface="Times New Roman"/>
                <a:cs typeface="Times New Roman"/>
              </a:rPr>
              <a:t>Institute of Medicine. 2011. Dietary Reference Intakes for Calcium and Vitamin D. Washington, DC: The National Academies Press.</a:t>
            </a:r>
            <a:endParaRPr lang="es-MX" sz="900" dirty="0">
              <a:latin typeface="Times New Roman"/>
              <a:cs typeface="Times New Roman"/>
            </a:endParaRPr>
          </a:p>
        </p:txBody>
      </p:sp>
      <p:sp>
        <p:nvSpPr>
          <p:cNvPr id="8" name="Rectangle 5"/>
          <p:cNvSpPr>
            <a:spLocks noChangeArrowheads="1"/>
          </p:cNvSpPr>
          <p:nvPr/>
        </p:nvSpPr>
        <p:spPr bwMode="auto">
          <a:xfrm>
            <a:off x="6023073" y="3371096"/>
            <a:ext cx="2562804" cy="784830"/>
          </a:xfrm>
          <a:prstGeom prst="rect">
            <a:avLst/>
          </a:prstGeom>
          <a:noFill/>
          <a:ln w="9525">
            <a:noFill/>
            <a:miter lim="800000"/>
            <a:headEnd/>
            <a:tailEnd/>
          </a:ln>
        </p:spPr>
        <p:txBody>
          <a:bodyPr wrap="square">
            <a:spAutoFit/>
          </a:bodyPr>
          <a:lstStyle/>
          <a:p>
            <a:pPr algn="ctr"/>
            <a:r>
              <a:rPr lang="es-MX" sz="900" dirty="0" err="1">
                <a:latin typeface="Times New Roman"/>
                <a:cs typeface="Times New Roman"/>
              </a:rPr>
              <a:t>Holick</a:t>
            </a:r>
            <a:r>
              <a:rPr lang="es-MX" sz="900" dirty="0">
                <a:latin typeface="Times New Roman"/>
                <a:cs typeface="Times New Roman"/>
              </a:rPr>
              <a:t> MF, </a:t>
            </a:r>
            <a:r>
              <a:rPr lang="es-MX" sz="900" dirty="0" err="1">
                <a:latin typeface="Times New Roman"/>
                <a:cs typeface="Times New Roman"/>
              </a:rPr>
              <a:t>Binkley</a:t>
            </a:r>
            <a:r>
              <a:rPr lang="es-MX" sz="900" dirty="0">
                <a:latin typeface="Times New Roman"/>
                <a:cs typeface="Times New Roman"/>
              </a:rPr>
              <a:t> NC, </a:t>
            </a:r>
            <a:r>
              <a:rPr lang="es-MX" sz="900" dirty="0" err="1">
                <a:latin typeface="Times New Roman"/>
                <a:cs typeface="Times New Roman"/>
              </a:rPr>
              <a:t>Bischoff</a:t>
            </a:r>
            <a:r>
              <a:rPr lang="es-MX" sz="900" dirty="0">
                <a:latin typeface="Times New Roman"/>
                <a:cs typeface="Times New Roman"/>
              </a:rPr>
              <a:t>-Ferrari HA et al. 2011. </a:t>
            </a:r>
            <a:r>
              <a:rPr lang="es-MX" sz="900" dirty="0" err="1">
                <a:latin typeface="Times New Roman"/>
                <a:cs typeface="Times New Roman"/>
              </a:rPr>
              <a:t>Evaluation</a:t>
            </a:r>
            <a:r>
              <a:rPr lang="es-MX" sz="900" dirty="0">
                <a:latin typeface="Times New Roman"/>
                <a:cs typeface="Times New Roman"/>
              </a:rPr>
              <a:t>, </a:t>
            </a:r>
            <a:r>
              <a:rPr lang="es-MX" sz="900" dirty="0" err="1">
                <a:latin typeface="Times New Roman"/>
                <a:cs typeface="Times New Roman"/>
              </a:rPr>
              <a:t>treatment</a:t>
            </a:r>
            <a:r>
              <a:rPr lang="es-MX" sz="900" dirty="0">
                <a:latin typeface="Times New Roman"/>
                <a:cs typeface="Times New Roman"/>
              </a:rPr>
              <a:t> and </a:t>
            </a:r>
            <a:r>
              <a:rPr lang="es-MX" sz="900" dirty="0" err="1">
                <a:latin typeface="Times New Roman"/>
                <a:cs typeface="Times New Roman"/>
              </a:rPr>
              <a:t>prevention</a:t>
            </a:r>
            <a:r>
              <a:rPr lang="es-MX" sz="900" dirty="0">
                <a:latin typeface="Times New Roman"/>
                <a:cs typeface="Times New Roman"/>
              </a:rPr>
              <a:t> of </a:t>
            </a:r>
            <a:r>
              <a:rPr lang="es-MX" sz="900" dirty="0" err="1">
                <a:latin typeface="Times New Roman"/>
                <a:cs typeface="Times New Roman"/>
              </a:rPr>
              <a:t>vitamin</a:t>
            </a:r>
            <a:r>
              <a:rPr lang="es-MX" sz="900" dirty="0">
                <a:latin typeface="Times New Roman"/>
                <a:cs typeface="Times New Roman"/>
              </a:rPr>
              <a:t> D </a:t>
            </a:r>
            <a:r>
              <a:rPr lang="es-MX" sz="900" dirty="0" err="1">
                <a:latin typeface="Times New Roman"/>
                <a:cs typeface="Times New Roman"/>
              </a:rPr>
              <a:t>deficiency</a:t>
            </a:r>
            <a:r>
              <a:rPr lang="es-MX" sz="900" dirty="0">
                <a:latin typeface="Times New Roman"/>
                <a:cs typeface="Times New Roman"/>
              </a:rPr>
              <a:t>: </a:t>
            </a:r>
            <a:r>
              <a:rPr lang="es-MX" sz="900" dirty="0" err="1">
                <a:latin typeface="Times New Roman"/>
                <a:cs typeface="Times New Roman"/>
              </a:rPr>
              <a:t>An</a:t>
            </a:r>
            <a:r>
              <a:rPr lang="es-MX" sz="900" dirty="0">
                <a:latin typeface="Times New Roman"/>
                <a:cs typeface="Times New Roman"/>
              </a:rPr>
              <a:t> </a:t>
            </a:r>
            <a:r>
              <a:rPr lang="es-MX" sz="900" b="1" dirty="0" err="1">
                <a:latin typeface="Times New Roman"/>
                <a:cs typeface="Times New Roman"/>
              </a:rPr>
              <a:t>Endocrine</a:t>
            </a:r>
            <a:r>
              <a:rPr lang="es-MX" sz="900" b="1" dirty="0">
                <a:latin typeface="Times New Roman"/>
                <a:cs typeface="Times New Roman"/>
              </a:rPr>
              <a:t> </a:t>
            </a:r>
            <a:r>
              <a:rPr lang="es-MX" sz="900" b="1" dirty="0" err="1">
                <a:latin typeface="Times New Roman"/>
                <a:cs typeface="Times New Roman"/>
              </a:rPr>
              <a:t>Society</a:t>
            </a:r>
            <a:r>
              <a:rPr lang="es-MX" sz="900" b="1" dirty="0">
                <a:latin typeface="Times New Roman"/>
                <a:cs typeface="Times New Roman"/>
              </a:rPr>
              <a:t> </a:t>
            </a:r>
            <a:r>
              <a:rPr lang="es-MX" sz="900" b="1" dirty="0" err="1">
                <a:latin typeface="Times New Roman"/>
                <a:cs typeface="Times New Roman"/>
              </a:rPr>
              <a:t>clinical</a:t>
            </a:r>
            <a:r>
              <a:rPr lang="es-MX" sz="900" b="1" dirty="0">
                <a:latin typeface="Times New Roman"/>
                <a:cs typeface="Times New Roman"/>
              </a:rPr>
              <a:t> </a:t>
            </a:r>
            <a:r>
              <a:rPr lang="es-MX" sz="900" b="1" dirty="0" err="1">
                <a:latin typeface="Times New Roman"/>
                <a:cs typeface="Times New Roman"/>
              </a:rPr>
              <a:t>practice</a:t>
            </a:r>
            <a:r>
              <a:rPr lang="es-MX" sz="900" b="1" dirty="0">
                <a:latin typeface="Times New Roman"/>
                <a:cs typeface="Times New Roman"/>
              </a:rPr>
              <a:t> </a:t>
            </a:r>
            <a:r>
              <a:rPr lang="es-MX" sz="900" b="1" dirty="0" err="1">
                <a:latin typeface="Times New Roman"/>
                <a:cs typeface="Times New Roman"/>
              </a:rPr>
              <a:t>guideline</a:t>
            </a:r>
            <a:r>
              <a:rPr lang="es-MX" sz="900" dirty="0">
                <a:latin typeface="Times New Roman"/>
                <a:cs typeface="Times New Roman"/>
              </a:rPr>
              <a:t>. J </a:t>
            </a:r>
            <a:r>
              <a:rPr lang="es-MX" sz="900" dirty="0" err="1">
                <a:latin typeface="Times New Roman"/>
                <a:cs typeface="Times New Roman"/>
              </a:rPr>
              <a:t>Clin</a:t>
            </a:r>
            <a:r>
              <a:rPr lang="es-MX" sz="900" dirty="0">
                <a:latin typeface="Times New Roman"/>
                <a:cs typeface="Times New Roman"/>
              </a:rPr>
              <a:t> </a:t>
            </a:r>
            <a:r>
              <a:rPr lang="es-MX" sz="900" dirty="0" err="1">
                <a:latin typeface="Times New Roman"/>
                <a:cs typeface="Times New Roman"/>
              </a:rPr>
              <a:t>Endocrinol</a:t>
            </a:r>
            <a:r>
              <a:rPr lang="es-MX" sz="900" dirty="0">
                <a:latin typeface="Times New Roman"/>
                <a:cs typeface="Times New Roman"/>
              </a:rPr>
              <a:t> </a:t>
            </a:r>
            <a:r>
              <a:rPr lang="es-MX" sz="900" dirty="0" err="1">
                <a:latin typeface="Times New Roman"/>
                <a:cs typeface="Times New Roman"/>
              </a:rPr>
              <a:t>Metab</a:t>
            </a:r>
            <a:r>
              <a:rPr lang="es-MX" sz="900" dirty="0">
                <a:latin typeface="Times New Roman"/>
                <a:cs typeface="Times New Roman"/>
              </a:rPr>
              <a:t> 96: 1911-30</a:t>
            </a:r>
          </a:p>
        </p:txBody>
      </p:sp>
    </p:spTree>
    <p:extLst>
      <p:ext uri="{BB962C8B-B14F-4D97-AF65-F5344CB8AC3E}">
        <p14:creationId xmlns:p14="http://schemas.microsoft.com/office/powerpoint/2010/main" val="4141568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ENSANUT 2016, estudio en niños</a:t>
            </a:r>
            <a:endParaRPr lang="es-ES" sz="3200" dirty="0"/>
          </a:p>
        </p:txBody>
      </p:sp>
      <p:pic>
        <p:nvPicPr>
          <p:cNvPr id="4" name="Imagen 1"/>
          <p:cNvPicPr>
            <a:picLocks noGrp="1" noChangeAspect="1"/>
          </p:cNvPicPr>
          <p:nvPr>
            <p:ph idx="1"/>
          </p:nvPr>
        </p:nvPicPr>
        <p:blipFill>
          <a:blip r:embed="rId2">
            <a:extLst>
              <a:ext uri="{28A0092B-C50C-407E-A947-70E740481C1C}">
                <a14:useLocalDpi xmlns:a14="http://schemas.microsoft.com/office/drawing/2010/main" val="0"/>
              </a:ext>
            </a:extLst>
          </a:blip>
          <a:srcRect l="-51902" r="-5190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899592" y="4948014"/>
            <a:ext cx="184666" cy="369332"/>
          </a:xfrm>
          <a:prstGeom prst="rect">
            <a:avLst/>
          </a:prstGeom>
          <a:noFill/>
        </p:spPr>
        <p:txBody>
          <a:bodyPr wrap="none" rtlCol="0">
            <a:spAutoFit/>
          </a:bodyPr>
          <a:lstStyle/>
          <a:p>
            <a:endParaRPr lang="es-ES" dirty="0"/>
          </a:p>
        </p:txBody>
      </p:sp>
      <p:sp>
        <p:nvSpPr>
          <p:cNvPr id="6" name="Rectángulo 5"/>
          <p:cNvSpPr/>
          <p:nvPr/>
        </p:nvSpPr>
        <p:spPr>
          <a:xfrm>
            <a:off x="2699792" y="1779662"/>
            <a:ext cx="3816424" cy="432048"/>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p:cNvSpPr txBox="1"/>
          <p:nvPr/>
        </p:nvSpPr>
        <p:spPr>
          <a:xfrm>
            <a:off x="3203848" y="1923678"/>
            <a:ext cx="558266" cy="215444"/>
          </a:xfrm>
          <a:prstGeom prst="rect">
            <a:avLst/>
          </a:prstGeom>
          <a:noFill/>
        </p:spPr>
        <p:txBody>
          <a:bodyPr wrap="none" rtlCol="0">
            <a:spAutoFit/>
          </a:bodyPr>
          <a:lstStyle/>
          <a:p>
            <a:r>
              <a:rPr lang="es-ES" sz="800" dirty="0" smtClean="0">
                <a:solidFill>
                  <a:srgbClr val="FF0000"/>
                </a:solidFill>
              </a:rPr>
              <a:t>&lt;8 ng/ml</a:t>
            </a:r>
            <a:endParaRPr lang="es-ES" sz="800" dirty="0">
              <a:solidFill>
                <a:srgbClr val="FF0000"/>
              </a:solidFill>
            </a:endParaRPr>
          </a:p>
        </p:txBody>
      </p:sp>
      <p:sp>
        <p:nvSpPr>
          <p:cNvPr id="8" name="CuadroTexto 7"/>
          <p:cNvSpPr txBox="1"/>
          <p:nvPr/>
        </p:nvSpPr>
        <p:spPr>
          <a:xfrm>
            <a:off x="3907458" y="1923678"/>
            <a:ext cx="736550" cy="215444"/>
          </a:xfrm>
          <a:prstGeom prst="rect">
            <a:avLst/>
          </a:prstGeom>
          <a:noFill/>
        </p:spPr>
        <p:txBody>
          <a:bodyPr wrap="none" rtlCol="0">
            <a:spAutoFit/>
          </a:bodyPr>
          <a:lstStyle/>
          <a:p>
            <a:r>
              <a:rPr lang="es-ES" sz="800" dirty="0" smtClean="0">
                <a:solidFill>
                  <a:srgbClr val="FF0000"/>
                </a:solidFill>
              </a:rPr>
              <a:t>&gt;9 &lt;20 ng/ml</a:t>
            </a:r>
            <a:endParaRPr lang="es-ES" sz="800" dirty="0">
              <a:solidFill>
                <a:srgbClr val="FF0000"/>
              </a:solidFill>
            </a:endParaRPr>
          </a:p>
        </p:txBody>
      </p:sp>
      <p:sp>
        <p:nvSpPr>
          <p:cNvPr id="9" name="CuadroTexto 8"/>
          <p:cNvSpPr txBox="1"/>
          <p:nvPr/>
        </p:nvSpPr>
        <p:spPr>
          <a:xfrm>
            <a:off x="4644008" y="1923678"/>
            <a:ext cx="788547" cy="215444"/>
          </a:xfrm>
          <a:prstGeom prst="rect">
            <a:avLst/>
          </a:prstGeom>
          <a:noFill/>
        </p:spPr>
        <p:txBody>
          <a:bodyPr wrap="none" rtlCol="0">
            <a:spAutoFit/>
          </a:bodyPr>
          <a:lstStyle/>
          <a:p>
            <a:r>
              <a:rPr lang="es-ES" sz="800" dirty="0" smtClean="0">
                <a:solidFill>
                  <a:srgbClr val="FF0000"/>
                </a:solidFill>
              </a:rPr>
              <a:t>&gt;20 &lt;30 ng/ml</a:t>
            </a:r>
            <a:endParaRPr lang="es-ES" sz="800" dirty="0">
              <a:solidFill>
                <a:srgbClr val="FF0000"/>
              </a:solidFill>
            </a:endParaRPr>
          </a:p>
        </p:txBody>
      </p:sp>
      <p:sp>
        <p:nvSpPr>
          <p:cNvPr id="10" name="CuadroTexto 9"/>
          <p:cNvSpPr txBox="1"/>
          <p:nvPr/>
        </p:nvSpPr>
        <p:spPr>
          <a:xfrm>
            <a:off x="5508104" y="1923678"/>
            <a:ext cx="595035" cy="215444"/>
          </a:xfrm>
          <a:prstGeom prst="rect">
            <a:avLst/>
          </a:prstGeom>
          <a:noFill/>
        </p:spPr>
        <p:txBody>
          <a:bodyPr wrap="none" rtlCol="0">
            <a:spAutoFit/>
          </a:bodyPr>
          <a:lstStyle/>
          <a:p>
            <a:r>
              <a:rPr lang="es-ES" sz="800" dirty="0" smtClean="0">
                <a:solidFill>
                  <a:srgbClr val="FF0000"/>
                </a:solidFill>
              </a:rPr>
              <a:t>&gt;30ng/ml</a:t>
            </a:r>
            <a:endParaRPr lang="es-ES" sz="800" dirty="0">
              <a:solidFill>
                <a:srgbClr val="FF0000"/>
              </a:solidFill>
            </a:endParaRPr>
          </a:p>
        </p:txBody>
      </p:sp>
      <p:sp>
        <p:nvSpPr>
          <p:cNvPr id="13" name="Rectángulo 12"/>
          <p:cNvSpPr/>
          <p:nvPr/>
        </p:nvSpPr>
        <p:spPr>
          <a:xfrm>
            <a:off x="2286000" y="4763928"/>
            <a:ext cx="5886400" cy="400110"/>
          </a:xfrm>
          <a:prstGeom prst="rect">
            <a:avLst/>
          </a:prstGeom>
        </p:spPr>
        <p:txBody>
          <a:bodyPr wrap="square">
            <a:spAutoFit/>
          </a:bodyPr>
          <a:lstStyle/>
          <a:p>
            <a:r>
              <a:rPr lang="es-ES_tradnl" sz="1000" i="1" dirty="0"/>
              <a:t>Flores </a:t>
            </a:r>
            <a:r>
              <a:rPr lang="es-ES_tradnl" sz="1000" i="1" dirty="0" smtClean="0"/>
              <a:t>M., </a:t>
            </a:r>
            <a:r>
              <a:rPr lang="es-ES_tradnl" sz="1000" i="1" dirty="0"/>
              <a:t>et al. Concentraciones séricas de vitamina D en niños, adolescentes y adultos mexicanos. Resultados de la ENSANUT 2006. Cuernavaca, México: Instituto Nacional de Salud Pública, </a:t>
            </a:r>
            <a:r>
              <a:rPr lang="es-ES_tradnl" sz="1000" i="1" dirty="0" smtClean="0"/>
              <a:t>2011</a:t>
            </a:r>
            <a:endParaRPr lang="es-ES" sz="1000" i="1" dirty="0"/>
          </a:p>
        </p:txBody>
      </p:sp>
      <p:sp>
        <p:nvSpPr>
          <p:cNvPr id="3" name="Rectángulo 2"/>
          <p:cNvSpPr/>
          <p:nvPr/>
        </p:nvSpPr>
        <p:spPr>
          <a:xfrm>
            <a:off x="6401037" y="2110085"/>
            <a:ext cx="2707467" cy="954107"/>
          </a:xfrm>
          <a:prstGeom prst="rect">
            <a:avLst/>
          </a:prstGeom>
          <a:noFill/>
        </p:spPr>
        <p:txBody>
          <a:bodyPr wrap="square" lIns="91440" tIns="45720" rIns="91440" bIns="45720">
            <a:spAutoFit/>
          </a:bodyPr>
          <a:lstStyle/>
          <a:p>
            <a:pPr algn="ctr"/>
            <a:r>
              <a:rPr lang="es-ES_tradnl" sz="2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40%</a:t>
            </a:r>
          </a:p>
          <a:p>
            <a:pPr algn="ctr"/>
            <a:r>
              <a:rPr lang="es-ES_tradnl"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endParaRPr lang="es-ES_tradnl"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90297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Niños Mexicanos pre-escolares</a:t>
            </a:r>
            <a:endParaRPr lang="es-ES" dirty="0"/>
          </a:p>
        </p:txBody>
      </p:sp>
      <p:pic>
        <p:nvPicPr>
          <p:cNvPr id="6" name="Imagen 1"/>
          <p:cNvPicPr>
            <a:picLocks noGrp="1" noChangeAspect="1"/>
          </p:cNvPicPr>
          <p:nvPr>
            <p:ph idx="1"/>
          </p:nvPr>
        </p:nvPicPr>
        <p:blipFill>
          <a:blip r:embed="rId2">
            <a:extLst>
              <a:ext uri="{28A0092B-C50C-407E-A947-70E740481C1C}">
                <a14:useLocalDpi xmlns:a14="http://schemas.microsoft.com/office/drawing/2010/main" val="0"/>
              </a:ext>
            </a:extLst>
          </a:blip>
          <a:srcRect l="-62874" r="-6287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683568" y="4876006"/>
            <a:ext cx="6771655" cy="646331"/>
          </a:xfrm>
          <a:prstGeom prst="rect">
            <a:avLst/>
          </a:prstGeom>
          <a:noFill/>
        </p:spPr>
        <p:txBody>
          <a:bodyPr wrap="none" rtlCol="0">
            <a:spAutoFit/>
          </a:bodyPr>
          <a:lstStyle/>
          <a:p>
            <a:r>
              <a:rPr lang="es-ES" baseline="30000" dirty="0" err="1"/>
              <a:t>Toussaint</a:t>
            </a:r>
            <a:r>
              <a:rPr lang="es-ES" baseline="30000" dirty="0"/>
              <a:t>-Martínez de Castro G, </a:t>
            </a:r>
            <a:r>
              <a:rPr lang="es-ES" baseline="30000" dirty="0" err="1"/>
              <a:t>Guagnelli</a:t>
            </a:r>
            <a:r>
              <a:rPr lang="es-ES" baseline="30000" dirty="0"/>
              <a:t> MA, Clark P, Méndez-</a:t>
            </a:r>
            <a:r>
              <a:rPr lang="es-ES" baseline="30000" dirty="0" smtClean="0"/>
              <a:t>Sánchez. </a:t>
            </a:r>
            <a:r>
              <a:rPr lang="es-ES" baseline="30000" dirty="0" err="1" smtClean="0"/>
              <a:t>Nutr</a:t>
            </a:r>
            <a:r>
              <a:rPr lang="es-ES" baseline="30000" dirty="0" smtClean="0"/>
              <a:t> </a:t>
            </a:r>
            <a:r>
              <a:rPr lang="es-ES" baseline="30000" dirty="0" err="1" smtClean="0"/>
              <a:t>Hosp</a:t>
            </a:r>
            <a:r>
              <a:rPr lang="es-ES" baseline="30000" dirty="0" smtClean="0"/>
              <a:t> </a:t>
            </a:r>
            <a:r>
              <a:rPr lang="es-ES" baseline="30000" dirty="0"/>
              <a:t>2016;33:794-800</a:t>
            </a:r>
            <a:endParaRPr lang="es-ES" dirty="0"/>
          </a:p>
          <a:p>
            <a:endParaRPr lang="es-ES" dirty="0"/>
          </a:p>
        </p:txBody>
      </p:sp>
    </p:spTree>
    <p:extLst>
      <p:ext uri="{BB962C8B-B14F-4D97-AF65-F5344CB8AC3E}">
        <p14:creationId xmlns:p14="http://schemas.microsoft.com/office/powerpoint/2010/main" val="23854180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Variación estacional y VD en Mexicanos en asociación con la edad</a:t>
            </a:r>
            <a:endParaRPr lang="es-ES" sz="2800" dirty="0"/>
          </a:p>
        </p:txBody>
      </p:sp>
      <p:sp>
        <p:nvSpPr>
          <p:cNvPr id="5" name="Marcador de contenido 4"/>
          <p:cNvSpPr>
            <a:spLocks noGrp="1"/>
          </p:cNvSpPr>
          <p:nvPr>
            <p:ph idx="1"/>
          </p:nvPr>
        </p:nvSpPr>
        <p:spPr/>
        <p:txBody>
          <a:bodyPr/>
          <a:lstStyle/>
          <a:p>
            <a:pPr marL="0" indent="0">
              <a:buNone/>
            </a:pPr>
            <a:endParaRPr lang="es-ES" dirty="0"/>
          </a:p>
        </p:txBody>
      </p:sp>
      <p:pic>
        <p:nvPicPr>
          <p:cNvPr id="6" name="Imagen 1"/>
          <p:cNvPicPr>
            <a:picLocks noChangeAspect="1"/>
          </p:cNvPicPr>
          <p:nvPr/>
        </p:nvPicPr>
        <p:blipFill rotWithShape="1">
          <a:blip r:embed="rId3">
            <a:extLst>
              <a:ext uri="{28A0092B-C50C-407E-A947-70E740481C1C}">
                <a14:useLocalDpi xmlns:a14="http://schemas.microsoft.com/office/drawing/2010/main" val="0"/>
              </a:ext>
            </a:extLst>
          </a:blip>
          <a:srcRect l="30824"/>
          <a:stretch/>
        </p:blipFill>
        <p:spPr bwMode="auto">
          <a:xfrm>
            <a:off x="1778427" y="1131590"/>
            <a:ext cx="480979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1585726" y="3507854"/>
            <a:ext cx="970050" cy="307777"/>
          </a:xfrm>
          <a:prstGeom prst="rect">
            <a:avLst/>
          </a:prstGeom>
          <a:noFill/>
        </p:spPr>
        <p:txBody>
          <a:bodyPr wrap="none" rtlCol="0">
            <a:spAutoFit/>
          </a:bodyPr>
          <a:lstStyle/>
          <a:p>
            <a:r>
              <a:rPr lang="es-ES" sz="1400" dirty="0" smtClean="0">
                <a:solidFill>
                  <a:srgbClr val="254061"/>
                </a:solidFill>
              </a:rPr>
              <a:t>&lt; 20 ng/ml</a:t>
            </a:r>
            <a:endParaRPr lang="es-ES" sz="1400" dirty="0">
              <a:solidFill>
                <a:srgbClr val="254061"/>
              </a:solidFill>
            </a:endParaRPr>
          </a:p>
        </p:txBody>
      </p:sp>
      <p:sp>
        <p:nvSpPr>
          <p:cNvPr id="9" name="CuadroTexto 8"/>
          <p:cNvSpPr txBox="1"/>
          <p:nvPr/>
        </p:nvSpPr>
        <p:spPr>
          <a:xfrm>
            <a:off x="1161133" y="2355726"/>
            <a:ext cx="1322635" cy="307777"/>
          </a:xfrm>
          <a:prstGeom prst="rect">
            <a:avLst/>
          </a:prstGeom>
          <a:noFill/>
        </p:spPr>
        <p:txBody>
          <a:bodyPr wrap="none" rtlCol="0">
            <a:spAutoFit/>
          </a:bodyPr>
          <a:lstStyle/>
          <a:p>
            <a:r>
              <a:rPr lang="es-ES" sz="1400" dirty="0" smtClean="0">
                <a:solidFill>
                  <a:srgbClr val="254061"/>
                </a:solidFill>
              </a:rPr>
              <a:t>&gt; 20 &lt; 30 ng/ml</a:t>
            </a:r>
            <a:endParaRPr lang="es-ES" sz="1400" dirty="0">
              <a:solidFill>
                <a:srgbClr val="254061"/>
              </a:solidFill>
            </a:endParaRPr>
          </a:p>
        </p:txBody>
      </p:sp>
      <p:sp>
        <p:nvSpPr>
          <p:cNvPr id="10" name="CuadroTexto 9"/>
          <p:cNvSpPr txBox="1"/>
          <p:nvPr/>
        </p:nvSpPr>
        <p:spPr>
          <a:xfrm>
            <a:off x="1475656" y="1707654"/>
            <a:ext cx="970050" cy="307777"/>
          </a:xfrm>
          <a:prstGeom prst="rect">
            <a:avLst/>
          </a:prstGeom>
          <a:noFill/>
        </p:spPr>
        <p:txBody>
          <a:bodyPr wrap="none" rtlCol="0">
            <a:spAutoFit/>
          </a:bodyPr>
          <a:lstStyle/>
          <a:p>
            <a:r>
              <a:rPr lang="es-ES" sz="1400" dirty="0" smtClean="0">
                <a:solidFill>
                  <a:schemeClr val="accent1">
                    <a:lumMod val="50000"/>
                  </a:schemeClr>
                </a:solidFill>
              </a:rPr>
              <a:t>&gt; 30 ng/ml</a:t>
            </a:r>
            <a:endParaRPr lang="es-ES" sz="1400" dirty="0">
              <a:solidFill>
                <a:schemeClr val="accent1">
                  <a:lumMod val="50000"/>
                </a:schemeClr>
              </a:solidFill>
            </a:endParaRPr>
          </a:p>
        </p:txBody>
      </p:sp>
      <p:sp>
        <p:nvSpPr>
          <p:cNvPr id="11" name="CuadroTexto 10"/>
          <p:cNvSpPr txBox="1"/>
          <p:nvPr/>
        </p:nvSpPr>
        <p:spPr>
          <a:xfrm>
            <a:off x="1115616" y="4803998"/>
            <a:ext cx="4486788" cy="307777"/>
          </a:xfrm>
          <a:prstGeom prst="rect">
            <a:avLst/>
          </a:prstGeom>
          <a:noFill/>
        </p:spPr>
        <p:txBody>
          <a:bodyPr wrap="none" rtlCol="0">
            <a:spAutoFit/>
          </a:bodyPr>
          <a:lstStyle/>
          <a:p>
            <a:r>
              <a:rPr lang="es-ES" sz="1400" i="1" dirty="0" smtClean="0"/>
              <a:t>Elizondo-Montemayor et al. </a:t>
            </a:r>
            <a:r>
              <a:rPr lang="es-ES" sz="1400" i="1" dirty="0" err="1" smtClean="0"/>
              <a:t>Mediators</a:t>
            </a:r>
            <a:r>
              <a:rPr lang="es-ES" sz="1400" i="1" dirty="0" smtClean="0"/>
              <a:t> of </a:t>
            </a:r>
            <a:r>
              <a:rPr lang="es-ES" sz="1400" i="1" dirty="0" err="1" smtClean="0"/>
              <a:t>inflamation</a:t>
            </a:r>
            <a:r>
              <a:rPr lang="es-ES" sz="1400" i="1" dirty="0" smtClean="0"/>
              <a:t> 2017</a:t>
            </a:r>
            <a:endParaRPr lang="es-ES" sz="1400" i="1" dirty="0"/>
          </a:p>
        </p:txBody>
      </p:sp>
    </p:spTree>
    <p:extLst>
      <p:ext uri="{BB962C8B-B14F-4D97-AF65-F5344CB8AC3E}">
        <p14:creationId xmlns:p14="http://schemas.microsoft.com/office/powerpoint/2010/main" val="1309218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35280" y="829928"/>
            <a:ext cx="8229600" cy="861713"/>
          </a:xfrm>
        </p:spPr>
        <p:txBody>
          <a:bodyPr/>
          <a:lstStyle/>
          <a:p>
            <a:pPr marL="204788" indent="-204788"/>
            <a:r>
              <a:rPr lang="es-ES_tradnl" sz="2100" dirty="0">
                <a:cs typeface="Arial"/>
              </a:rPr>
              <a:t>585 sujetos mayores de 14 años.</a:t>
            </a:r>
          </a:p>
          <a:p>
            <a:pPr marL="204788" indent="-204788"/>
            <a:r>
              <a:rPr lang="es-ES_tradnl" sz="2100" dirty="0">
                <a:cs typeface="Arial"/>
              </a:rPr>
              <a:t>9.6% normalidad, </a:t>
            </a:r>
            <a:r>
              <a:rPr lang="es-ES_tradnl" sz="2100" dirty="0">
                <a:solidFill>
                  <a:srgbClr val="FF0000"/>
                </a:solidFill>
                <a:cs typeface="Arial"/>
              </a:rPr>
              <a:t>46.8%</a:t>
            </a:r>
            <a:r>
              <a:rPr lang="es-ES_tradnl" sz="2100" dirty="0">
                <a:cs typeface="Arial"/>
              </a:rPr>
              <a:t> insuficiencia, </a:t>
            </a:r>
            <a:r>
              <a:rPr lang="es-ES_tradnl" sz="2100" dirty="0">
                <a:solidFill>
                  <a:srgbClr val="FF0000"/>
                </a:solidFill>
                <a:cs typeface="Arial"/>
              </a:rPr>
              <a:t>43.6%</a:t>
            </a:r>
            <a:r>
              <a:rPr lang="es-ES_tradnl" sz="2100" dirty="0">
                <a:cs typeface="Arial"/>
              </a:rPr>
              <a:t> deficiencia</a:t>
            </a:r>
            <a:endParaRPr lang="es-MX" sz="2100" dirty="0">
              <a:cs typeface="Arial"/>
            </a:endParaRPr>
          </a:p>
        </p:txBody>
      </p:sp>
      <p:sp>
        <p:nvSpPr>
          <p:cNvPr id="48129" name="Rectangle 2"/>
          <p:cNvSpPr>
            <a:spLocks noGrp="1" noChangeArrowheads="1"/>
          </p:cNvSpPr>
          <p:nvPr>
            <p:ph type="title"/>
          </p:nvPr>
        </p:nvSpPr>
        <p:spPr>
          <a:xfrm>
            <a:off x="457200" y="51470"/>
            <a:ext cx="8229600" cy="857250"/>
          </a:xfrm>
        </p:spPr>
        <p:txBody>
          <a:bodyPr>
            <a:normAutofit fontScale="90000"/>
          </a:bodyPr>
          <a:lstStyle/>
          <a:p>
            <a:pPr eaLnBrk="1" hangingPunct="1"/>
            <a:r>
              <a:rPr lang="es-MX" dirty="0">
                <a:latin typeface="Arial"/>
                <a:cs typeface="Arial"/>
              </a:rPr>
              <a:t>Deficiencia vitamina D en México</a:t>
            </a:r>
            <a:endParaRPr lang="es-ES"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371446185"/>
              </p:ext>
            </p:extLst>
          </p:nvPr>
        </p:nvGraphicFramePr>
        <p:xfrm>
          <a:off x="107951" y="1815666"/>
          <a:ext cx="8856663" cy="2972994"/>
        </p:xfrm>
        <a:graphic>
          <a:graphicData uri="http://schemas.openxmlformats.org/drawingml/2006/table">
            <a:tbl>
              <a:tblPr firstRow="1" bandRow="1">
                <a:tableStyleId>{B301B821-A1FF-4177-AEE7-76D212191A09}</a:tableStyleId>
              </a:tblPr>
              <a:tblGrid>
                <a:gridCol w="1304925"/>
                <a:gridCol w="827088"/>
                <a:gridCol w="939800"/>
                <a:gridCol w="868362"/>
                <a:gridCol w="811213"/>
                <a:gridCol w="779462"/>
                <a:gridCol w="722313"/>
                <a:gridCol w="868362"/>
                <a:gridCol w="866775"/>
                <a:gridCol w="868363"/>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a:ln>
                          <a:noFill/>
                        </a:ln>
                        <a:solidFill>
                          <a:srgbClr val="FFFFFF"/>
                        </a:solidFill>
                        <a:effectLst/>
                        <a:latin typeface="Calibri" charset="0"/>
                        <a:ea typeface="ＭＳ Ｐゴシック" charset="0"/>
                      </a:endParaRPr>
                    </a:p>
                  </a:txBody>
                  <a:tcPr marT="34290" marB="34290"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u="none" strike="noStrike" cap="none" normalizeH="0" baseline="0" dirty="0">
                          <a:ln>
                            <a:noFill/>
                          </a:ln>
                          <a:effectLst/>
                        </a:rPr>
                        <a:t>Hombres n= 268</a:t>
                      </a:r>
                      <a:endParaRPr kumimoji="0" lang="es-MX" sz="1200" b="1" i="0" u="none" strike="noStrike" cap="none" normalizeH="0" baseline="0" dirty="0">
                        <a:ln>
                          <a:noFill/>
                        </a:ln>
                        <a:solidFill>
                          <a:srgbClr val="FFFFFF"/>
                        </a:solidFill>
                        <a:effectLst/>
                        <a:latin typeface="Calibri" charset="0"/>
                        <a:ea typeface="ＭＳ Ｐゴシック" charset="0"/>
                      </a:endParaRPr>
                    </a:p>
                  </a:txBody>
                  <a:tcPr marT="34290" marB="34290" anchor="ctr" horzOverflow="overflow"/>
                </a:tc>
                <a:tc hMerge="1">
                  <a:txBody>
                    <a:bodyPr/>
                    <a:lstStyle/>
                    <a:p>
                      <a:endParaRPr lang="es-ES"/>
                    </a:p>
                  </a:txBody>
                  <a:tcPr/>
                </a:tc>
                <a:tc hMerge="1">
                  <a:txBody>
                    <a:bodyPr/>
                    <a:lstStyle/>
                    <a:p>
                      <a:endParaRPr lang="es-E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u="none" strike="noStrike" cap="none" normalizeH="0" baseline="0" dirty="0">
                          <a:ln>
                            <a:noFill/>
                          </a:ln>
                          <a:effectLst/>
                        </a:rPr>
                        <a:t>Mujeres n=317</a:t>
                      </a:r>
                      <a:endParaRPr kumimoji="0" lang="es-MX" sz="1200" b="1" i="0" u="none" strike="noStrike" cap="none" normalizeH="0" baseline="0" dirty="0">
                        <a:ln>
                          <a:noFill/>
                        </a:ln>
                        <a:solidFill>
                          <a:srgbClr val="FFFFFF"/>
                        </a:solidFill>
                        <a:effectLst/>
                        <a:latin typeface="Calibri" charset="0"/>
                        <a:ea typeface="ＭＳ Ｐゴシック" charset="0"/>
                      </a:endParaRPr>
                    </a:p>
                  </a:txBody>
                  <a:tcPr marT="34290" marB="34290" anchor="ctr" horzOverflow="overflow"/>
                </a:tc>
                <a:tc hMerge="1">
                  <a:txBody>
                    <a:bodyPr/>
                    <a:lstStyle/>
                    <a:p>
                      <a:endParaRPr lang="es-ES"/>
                    </a:p>
                  </a:txBody>
                  <a:tcPr/>
                </a:tc>
                <a:tc hMerge="1">
                  <a:txBody>
                    <a:bodyPr/>
                    <a:lstStyle/>
                    <a:p>
                      <a:endParaRPr lang="es-E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u="none" strike="noStrike" cap="none" normalizeH="0" baseline="0" dirty="0">
                          <a:ln>
                            <a:noFill/>
                          </a:ln>
                          <a:effectLst/>
                        </a:rPr>
                        <a:t>Total n=585</a:t>
                      </a:r>
                      <a:endParaRPr kumimoji="0" lang="es-MX" sz="1200" b="1" i="0" u="none" strike="noStrike" cap="none" normalizeH="0" baseline="0" dirty="0">
                        <a:ln>
                          <a:noFill/>
                        </a:ln>
                        <a:solidFill>
                          <a:srgbClr val="FFFFFF"/>
                        </a:solidFill>
                        <a:effectLst/>
                        <a:latin typeface="Calibri" charset="0"/>
                        <a:ea typeface="ＭＳ Ｐゴシック" charset="0"/>
                      </a:endParaRPr>
                    </a:p>
                  </a:txBody>
                  <a:tcPr marT="34290" marB="34290" anchor="ctr" horzOverflow="overflow"/>
                </a:tc>
                <a:tc hMerge="1">
                  <a:txBody>
                    <a:bodyPr/>
                    <a:lstStyle/>
                    <a:p>
                      <a:endParaRPr lang="es-ES"/>
                    </a:p>
                  </a:txBody>
                  <a:tcPr/>
                </a:tc>
                <a:tc hMerge="1">
                  <a:txBody>
                    <a:bodyPr/>
                    <a:lstStyle/>
                    <a:p>
                      <a:endParaRPr lang="es-ES"/>
                    </a:p>
                  </a:txBody>
                  <a:tcPr/>
                </a:tc>
              </a:tr>
              <a:tr h="444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Grupo de edad en años</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14-29 n(%)</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30-50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&gt;51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n</a:t>
                      </a:r>
                      <a:r>
                        <a:rPr kumimoji="0" lang="es-ES_tradnl" sz="1100" u="none" strike="noStrike" cap="none" normalizeH="0" baseline="0" dirty="0">
                          <a:ln>
                            <a:noFill/>
                          </a:ln>
                          <a:effectLst/>
                        </a:rPr>
                        <a:t>(%)</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14-29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30-50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&gt;51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14-29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30-50 n(%)</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&gt;51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n</a:t>
                      </a:r>
                      <a:r>
                        <a:rPr kumimoji="0" lang="es-ES_tradnl" sz="1100" u="none" strike="noStrike" cap="none" normalizeH="0" baseline="0" dirty="0">
                          <a:ln>
                            <a:noFill/>
                          </a:ln>
                          <a:effectLst/>
                        </a:rPr>
                        <a:t>(%)</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r>
              <a:tr h="465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Normal</a:t>
                      </a:r>
                      <a:endParaRPr kumimoji="0" lang="es-ES_tradnl"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9       (12)</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18    (14.6)</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10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(14.5)</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7)</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(1.9</a:t>
                      </a:r>
                      <a:r>
                        <a:rPr kumimoji="0" lang="es-ES_tradnl" sz="1100" u="none" strike="noStrike" cap="none" normalizeH="0" baseline="0" dirty="0">
                          <a:ln>
                            <a:noFill/>
                          </a:ln>
                          <a:effectLst/>
                        </a:rPr>
                        <a:t>)</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11 (12.9)</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14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9.6)</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7.4)</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13.6)</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r>
              <a:tr h="66556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Insuficiencia</a:t>
                      </a:r>
                      <a:endParaRPr kumimoji="0" lang="es-MX" sz="1100" u="none" strike="noStrike" cap="none" normalizeH="0" baseline="0">
                        <a:ln>
                          <a:noFill/>
                        </a:ln>
                        <a:effectLst/>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39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52)</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63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(51.2)</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(63.8)</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29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40.8)</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68 (42.2)</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30 (35.3)</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68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(46.6)</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131 (46.1)</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74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(48.1)</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r>
              <a:tr h="465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Deficiencia</a:t>
                      </a:r>
                      <a:endParaRPr kumimoji="0" lang="es-ES_tradnl"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26 (34.7)</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40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32.5)</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14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20.3)</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37 (52.1)</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84 (52.2)</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42 (49.4)</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(43.2)</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124 (43.7)</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56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36.4)</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r>
              <a:tr h="66556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Deficiencia severa</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1.3)</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(1.6)</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(1.4)</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0</a:t>
                      </a:r>
                      <a:endParaRPr kumimoji="0" lang="es-MX" sz="1100" b="0" i="0" u="none" strike="noStrike" cap="none" normalizeH="0" baseline="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6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 </a:t>
                      </a:r>
                      <a:r>
                        <a:rPr kumimoji="0" lang="es-ES_tradnl" sz="1100" u="none" strike="noStrike" cap="none" normalizeH="0" baseline="0" dirty="0">
                          <a:ln>
                            <a:noFill/>
                          </a:ln>
                          <a:effectLst/>
                        </a:rPr>
                        <a:t>(3.7)</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2   (2.4)</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1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0.7)</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8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2.8)</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a:ln>
                            <a:noFill/>
                          </a:ln>
                          <a:effectLst/>
                        </a:rPr>
                        <a:t>3      </a:t>
                      </a:r>
                      <a:endParaRPr kumimoji="0" lang="es-ES_tradnl"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u="none" strike="noStrike" cap="none" normalizeH="0" baseline="0" dirty="0" smtClean="0">
                          <a:ln>
                            <a:noFill/>
                          </a:ln>
                          <a:effectLst/>
                        </a:rPr>
                        <a:t>(</a:t>
                      </a:r>
                      <a:r>
                        <a:rPr kumimoji="0" lang="es-ES_tradnl" sz="1100" u="none" strike="noStrike" cap="none" normalizeH="0" baseline="0" dirty="0">
                          <a:ln>
                            <a:noFill/>
                          </a:ln>
                          <a:effectLst/>
                        </a:rPr>
                        <a:t>1.9)</a:t>
                      </a:r>
                      <a:endParaRPr kumimoji="0" lang="es-MX" sz="1100" b="0" i="0" u="none" strike="noStrike" cap="none" normalizeH="0" baseline="0" dirty="0">
                        <a:ln>
                          <a:noFill/>
                        </a:ln>
                        <a:solidFill>
                          <a:srgbClr val="000000"/>
                        </a:solidFill>
                        <a:effectLst/>
                        <a:latin typeface="Calibri" charset="0"/>
                        <a:ea typeface="ＭＳ Ｐゴシック" charset="0"/>
                      </a:endParaRPr>
                    </a:p>
                  </a:txBody>
                  <a:tcPr marT="34290" marB="34290" anchor="ctr" horzOverflow="overflow"/>
                </a:tc>
              </a:tr>
            </a:tbl>
          </a:graphicData>
        </a:graphic>
      </p:graphicFrame>
      <p:sp>
        <p:nvSpPr>
          <p:cNvPr id="2" name="1 Rectángulo"/>
          <p:cNvSpPr/>
          <p:nvPr/>
        </p:nvSpPr>
        <p:spPr>
          <a:xfrm>
            <a:off x="101943" y="3667547"/>
            <a:ext cx="8859795" cy="4448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MX"/>
          </a:p>
        </p:txBody>
      </p:sp>
      <p:sp>
        <p:nvSpPr>
          <p:cNvPr id="6" name="5 Rectángulo"/>
          <p:cNvSpPr/>
          <p:nvPr/>
        </p:nvSpPr>
        <p:spPr>
          <a:xfrm>
            <a:off x="99657" y="4131605"/>
            <a:ext cx="8859795" cy="64842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MX"/>
          </a:p>
        </p:txBody>
      </p:sp>
      <p:sp>
        <p:nvSpPr>
          <p:cNvPr id="3" name="CuadroTexto 2"/>
          <p:cNvSpPr txBox="1"/>
          <p:nvPr/>
        </p:nvSpPr>
        <p:spPr>
          <a:xfrm>
            <a:off x="1403648" y="4803998"/>
            <a:ext cx="2995356" cy="307777"/>
          </a:xfrm>
          <a:prstGeom prst="rect">
            <a:avLst/>
          </a:prstGeom>
          <a:noFill/>
        </p:spPr>
        <p:txBody>
          <a:bodyPr wrap="none" rtlCol="0">
            <a:spAutoFit/>
          </a:bodyPr>
          <a:lstStyle/>
          <a:p>
            <a:r>
              <a:rPr lang="es-ES" sz="1400" i="1" dirty="0" smtClean="0"/>
              <a:t>Clark P, et al. </a:t>
            </a:r>
            <a:r>
              <a:rPr lang="es-ES" sz="1400" i="1" dirty="0" err="1" smtClean="0"/>
              <a:t>Arch</a:t>
            </a:r>
            <a:r>
              <a:rPr lang="es-ES" sz="1400" i="1" dirty="0" smtClean="0"/>
              <a:t> of </a:t>
            </a:r>
            <a:r>
              <a:rPr lang="es-ES" sz="1400" i="1" dirty="0" err="1" smtClean="0"/>
              <a:t>Osteoporos</a:t>
            </a:r>
            <a:r>
              <a:rPr lang="es-ES" sz="1400" i="1" dirty="0" smtClean="0"/>
              <a:t> 2015  </a:t>
            </a:r>
            <a:endParaRPr lang="es-ES" sz="1400" i="1" dirty="0"/>
          </a:p>
        </p:txBody>
      </p:sp>
    </p:spTree>
    <p:extLst>
      <p:ext uri="{BB962C8B-B14F-4D97-AF65-F5344CB8AC3E}">
        <p14:creationId xmlns:p14="http://schemas.microsoft.com/office/powerpoint/2010/main" val="15596423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xit" presetSubtype="0" fill="hold" grpId="1"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B27B236F-0240-423C-80DF-0D5062D484E4}"/>
              </a:ext>
            </a:extLst>
          </p:cNvPr>
          <p:cNvPicPr>
            <a:picLocks noChangeAspect="1"/>
          </p:cNvPicPr>
          <p:nvPr/>
        </p:nvPicPr>
        <p:blipFill rotWithShape="1">
          <a:blip r:embed="rId2"/>
          <a:srcRect l="22788" t="26497" r="52596" b="37093"/>
          <a:stretch/>
        </p:blipFill>
        <p:spPr>
          <a:xfrm>
            <a:off x="1" y="2329961"/>
            <a:ext cx="3085646" cy="2567354"/>
          </a:xfrm>
          <a:prstGeom prst="rect">
            <a:avLst/>
          </a:prstGeom>
        </p:spPr>
      </p:pic>
      <p:pic>
        <p:nvPicPr>
          <p:cNvPr id="3" name="Imagen 2">
            <a:extLst>
              <a:ext uri="{FF2B5EF4-FFF2-40B4-BE49-F238E27FC236}">
                <a16:creationId xmlns="" xmlns:a16="http://schemas.microsoft.com/office/drawing/2014/main" id="{2662E341-368F-49DA-8B26-4F6DC7D5571C}"/>
              </a:ext>
            </a:extLst>
          </p:cNvPr>
          <p:cNvPicPr>
            <a:picLocks noChangeAspect="1"/>
          </p:cNvPicPr>
          <p:nvPr/>
        </p:nvPicPr>
        <p:blipFill rotWithShape="1">
          <a:blip r:embed="rId3"/>
          <a:srcRect l="39712" t="31112" r="28365" b="21709"/>
          <a:stretch/>
        </p:blipFill>
        <p:spPr>
          <a:xfrm>
            <a:off x="4317477" y="1415562"/>
            <a:ext cx="4438388" cy="3689743"/>
          </a:xfrm>
          <a:prstGeom prst="rect">
            <a:avLst/>
          </a:prstGeom>
        </p:spPr>
      </p:pic>
      <p:sp>
        <p:nvSpPr>
          <p:cNvPr id="4" name="CuadroTexto 3">
            <a:extLst>
              <a:ext uri="{FF2B5EF4-FFF2-40B4-BE49-F238E27FC236}">
                <a16:creationId xmlns="" xmlns:a16="http://schemas.microsoft.com/office/drawing/2014/main" id="{8989A328-9A5E-41A1-BA61-93448A7A4674}"/>
              </a:ext>
            </a:extLst>
          </p:cNvPr>
          <p:cNvSpPr txBox="1"/>
          <p:nvPr/>
        </p:nvSpPr>
        <p:spPr>
          <a:xfrm>
            <a:off x="624254" y="430823"/>
            <a:ext cx="7268916" cy="1084913"/>
          </a:xfrm>
          <a:prstGeom prst="rect">
            <a:avLst/>
          </a:prstGeom>
          <a:noFill/>
        </p:spPr>
        <p:txBody>
          <a:bodyPr wrap="square" lIns="68580" tIns="34290" rIns="68580" bIns="34290" rtlCol="0">
            <a:spAutoFit/>
          </a:bodyPr>
          <a:lstStyle/>
          <a:p>
            <a:r>
              <a:rPr lang="es-MX" sz="2700" b="1" dirty="0"/>
              <a:t>Hipovitaminosis D en México</a:t>
            </a:r>
          </a:p>
          <a:p>
            <a:r>
              <a:rPr lang="es-MX" dirty="0"/>
              <a:t>P. Clark et al, </a:t>
            </a:r>
            <a:r>
              <a:rPr lang="es-MX" dirty="0" err="1"/>
              <a:t>Arch</a:t>
            </a:r>
            <a:r>
              <a:rPr lang="es-MX" dirty="0"/>
              <a:t> </a:t>
            </a:r>
            <a:r>
              <a:rPr lang="es-MX" dirty="0" err="1"/>
              <a:t>Osteoporos</a:t>
            </a:r>
            <a:r>
              <a:rPr lang="es-MX" dirty="0"/>
              <a:t> 2015; 10: 19</a:t>
            </a:r>
          </a:p>
          <a:p>
            <a:r>
              <a:rPr lang="es-MX" sz="2100" dirty="0"/>
              <a:t>Relación con Hormona paratiroidea</a:t>
            </a:r>
            <a:endParaRPr lang="es-MX" sz="1100" dirty="0"/>
          </a:p>
        </p:txBody>
      </p:sp>
    </p:spTree>
    <p:extLst>
      <p:ext uri="{BB962C8B-B14F-4D97-AF65-F5344CB8AC3E}">
        <p14:creationId xmlns:p14="http://schemas.microsoft.com/office/powerpoint/2010/main" val="21780943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defRPr/>
            </a:pPr>
            <a:r>
              <a:rPr lang="es-ES" dirty="0">
                <a:cs typeface="Arial Rounded MT Bold"/>
              </a:rPr>
              <a:t>Recomendaciones </a:t>
            </a:r>
            <a:r>
              <a:rPr lang="es-ES" dirty="0" smtClean="0">
                <a:cs typeface="Arial Rounded MT Bold"/>
              </a:rPr>
              <a:t>Vitamina D.</a:t>
            </a:r>
            <a:r>
              <a:rPr lang="es-ES" dirty="0">
                <a:cs typeface="Arial Rounded MT Bold"/>
              </a:rPr>
              <a:t> IOM</a:t>
            </a:r>
          </a:p>
        </p:txBody>
      </p:sp>
      <p:sp>
        <p:nvSpPr>
          <p:cNvPr id="5" name="4 Marcador de contenido"/>
          <p:cNvSpPr>
            <a:spLocks noGrp="1"/>
          </p:cNvSpPr>
          <p:nvPr>
            <p:ph idx="1"/>
          </p:nvPr>
        </p:nvSpPr>
        <p:spPr/>
        <p:txBody>
          <a:bodyPr/>
          <a:lstStyle/>
          <a:p>
            <a:endParaRPr lang="es-MX"/>
          </a:p>
        </p:txBody>
      </p:sp>
      <p:sp>
        <p:nvSpPr>
          <p:cNvPr id="7" name="Footer Placeholder 3"/>
          <p:cNvSpPr>
            <a:spLocks noGrp="1"/>
          </p:cNvSpPr>
          <p:nvPr>
            <p:ph type="ftr" sz="quarter" idx="11"/>
          </p:nvPr>
        </p:nvSpPr>
        <p:spPr>
          <a:xfrm>
            <a:off x="2548136" y="4804172"/>
            <a:ext cx="4112096" cy="339327"/>
          </a:xfrm>
        </p:spPr>
        <p:txBody>
          <a:bodyPr/>
          <a:lstStyle/>
          <a:p>
            <a:pPr algn="r">
              <a:defRPr/>
            </a:pPr>
            <a:r>
              <a:rPr lang="en-US" sz="1000" i="1" dirty="0">
                <a:solidFill>
                  <a:srgbClr val="000000"/>
                </a:solidFill>
              </a:rPr>
              <a:t>J </a:t>
            </a:r>
            <a:r>
              <a:rPr lang="en-US" sz="1000" i="1" dirty="0" err="1">
                <a:solidFill>
                  <a:srgbClr val="000000"/>
                </a:solidFill>
              </a:rPr>
              <a:t>Clin</a:t>
            </a:r>
            <a:r>
              <a:rPr lang="en-US" sz="1000" i="1" dirty="0">
                <a:solidFill>
                  <a:srgbClr val="000000"/>
                </a:solidFill>
              </a:rPr>
              <a:t> </a:t>
            </a:r>
            <a:r>
              <a:rPr lang="en-US" sz="1000" i="1" dirty="0" err="1">
                <a:solidFill>
                  <a:srgbClr val="000000"/>
                </a:solidFill>
              </a:rPr>
              <a:t>Endocrinol</a:t>
            </a:r>
            <a:r>
              <a:rPr lang="en-US" sz="1000" i="1" dirty="0">
                <a:solidFill>
                  <a:srgbClr val="000000"/>
                </a:solidFill>
              </a:rPr>
              <a:t> </a:t>
            </a:r>
            <a:r>
              <a:rPr lang="en-US" sz="1000" i="1" dirty="0" err="1">
                <a:solidFill>
                  <a:srgbClr val="000000"/>
                </a:solidFill>
              </a:rPr>
              <a:t>Metab</a:t>
            </a:r>
            <a:r>
              <a:rPr lang="en-US" sz="1000" i="1" dirty="0">
                <a:solidFill>
                  <a:srgbClr val="000000"/>
                </a:solidFill>
              </a:rPr>
              <a:t>. 2011 Jan;96(1):53-8. </a:t>
            </a:r>
            <a:r>
              <a:rPr lang="en-US" sz="1000" i="1" dirty="0" err="1">
                <a:solidFill>
                  <a:srgbClr val="000000"/>
                </a:solidFill>
              </a:rPr>
              <a:t>Epub</a:t>
            </a:r>
            <a:r>
              <a:rPr lang="en-US" sz="1000" i="1" dirty="0">
                <a:solidFill>
                  <a:srgbClr val="000000"/>
                </a:solidFill>
              </a:rPr>
              <a:t> 2010 Nov 29.</a:t>
            </a:r>
          </a:p>
        </p:txBody>
      </p:sp>
      <p:sp>
        <p:nvSpPr>
          <p:cNvPr id="47107" name="CuadroTexto 8"/>
          <p:cNvSpPr txBox="1">
            <a:spLocks noChangeArrowheads="1"/>
          </p:cNvSpPr>
          <p:nvPr/>
        </p:nvSpPr>
        <p:spPr bwMode="auto">
          <a:xfrm>
            <a:off x="3419475" y="1977628"/>
            <a:ext cx="1008460" cy="954105"/>
          </a:xfrm>
          <a:prstGeom prst="rect">
            <a:avLst/>
          </a:prstGeom>
          <a:noFill/>
          <a:ln w="19050">
            <a:solidFill>
              <a:srgbClr val="8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91438" tIns="45719" rIns="91438" bIns="4571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s-ES" altLang="es-MX" sz="1400"/>
          </a:p>
          <a:p>
            <a:pPr eaLnBrk="1" hangingPunct="1"/>
            <a:endParaRPr lang="es-ES" altLang="es-MX" sz="1400"/>
          </a:p>
          <a:p>
            <a:pPr eaLnBrk="1" hangingPunct="1"/>
            <a:endParaRPr lang="es-ES" altLang="es-MX" sz="1400"/>
          </a:p>
          <a:p>
            <a:pPr eaLnBrk="1" hangingPunct="1"/>
            <a:endParaRPr lang="es-ES" altLang="es-MX" sz="1400"/>
          </a:p>
        </p:txBody>
      </p:sp>
      <p:graphicFrame>
        <p:nvGraphicFramePr>
          <p:cNvPr id="3" name="Tabla 2"/>
          <p:cNvGraphicFramePr>
            <a:graphicFrameLocks noGrp="1"/>
          </p:cNvGraphicFramePr>
          <p:nvPr/>
        </p:nvGraphicFramePr>
        <p:xfrm>
          <a:off x="401241" y="939404"/>
          <a:ext cx="8285560" cy="3578124"/>
        </p:xfrm>
        <a:graphic>
          <a:graphicData uri="http://schemas.openxmlformats.org/drawingml/2006/table">
            <a:tbl>
              <a:tblPr/>
              <a:tblGrid>
                <a:gridCol w="1947863"/>
                <a:gridCol w="995363"/>
                <a:gridCol w="1000125"/>
                <a:gridCol w="1046559"/>
                <a:gridCol w="1065610"/>
                <a:gridCol w="998934"/>
                <a:gridCol w="1231106"/>
              </a:tblGrid>
              <a:tr h="320279">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MX" altLang="es-MX" sz="800" b="1" i="0" u="none" strike="noStrike" cap="none" normalizeH="0" baseline="0" smtClean="0">
                        <a:ln>
                          <a:noFill/>
                        </a:ln>
                        <a:solidFill>
                          <a:srgbClr val="FFFFFF"/>
                        </a:solidFill>
                        <a:effectLst/>
                        <a:latin typeface="Calibri" pitchFamily="34" charset="0"/>
                        <a:ea typeface="ＭＳ Ｐゴシック" pitchFamily="34" charset="-128"/>
                      </a:endParaRP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gridSpan="3">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altLang="es-MX" sz="800" b="1" i="0" u="none" strike="noStrike" cap="none" normalizeH="0" baseline="0" smtClean="0">
                          <a:ln>
                            <a:noFill/>
                          </a:ln>
                          <a:solidFill>
                            <a:srgbClr val="FFFFFF"/>
                          </a:solidFill>
                          <a:effectLst/>
                          <a:latin typeface="Calibri" pitchFamily="34" charset="0"/>
                          <a:ea typeface="ＭＳ Ｐゴシック" pitchFamily="34" charset="-128"/>
                        </a:rPr>
                        <a:t>Calcio</a:t>
                      </a:r>
                      <a:endParaRPr kumimoji="0" lang="es-ES" altLang="es-MX" sz="800" b="1" i="0" u="none" strike="noStrike" cap="none" normalizeH="0" baseline="0" smtClean="0">
                        <a:ln>
                          <a:noFill/>
                        </a:ln>
                        <a:solidFill>
                          <a:schemeClr val="tx1"/>
                        </a:solidFill>
                        <a:effectLst/>
                        <a:latin typeface="Calibri" pitchFamily="34" charset="0"/>
                        <a:ea typeface="ＭＳ Ｐゴシック" pitchFamily="34" charset="-128"/>
                      </a:endParaRP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endParaRPr lang="es-MX"/>
                    </a:p>
                  </a:txBody>
                  <a:tcPr/>
                </a:tc>
                <a:tc hMerge="1">
                  <a:txBody>
                    <a:bodyPr/>
                    <a:lstStyle/>
                    <a:p>
                      <a:endParaRPr lang="es-MX"/>
                    </a:p>
                  </a:txBody>
                  <a:tcPr/>
                </a:tc>
                <a:tc gridSpan="3">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 altLang="es-MX" sz="800" b="1" i="0" u="none" strike="noStrike" cap="none" normalizeH="0" baseline="0" smtClean="0">
                          <a:ln>
                            <a:noFill/>
                          </a:ln>
                          <a:solidFill>
                            <a:srgbClr val="FFFFFF"/>
                          </a:solidFill>
                          <a:effectLst/>
                          <a:latin typeface="Calibri" pitchFamily="34" charset="0"/>
                          <a:ea typeface="ＭＳ Ｐゴシック" pitchFamily="34" charset="-128"/>
                        </a:rPr>
                        <a:t>Vitamina 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MX" sz="800" b="1" i="0" u="none" strike="noStrike" cap="none" normalizeH="0" baseline="0" smtClean="0">
                        <a:ln>
                          <a:noFill/>
                        </a:ln>
                        <a:solidFill>
                          <a:srgbClr val="FFFFFF"/>
                        </a:solidFill>
                        <a:effectLst/>
                        <a:latin typeface="Calibri" pitchFamily="34" charset="0"/>
                        <a:ea typeface="ＭＳ Ｐゴシック" pitchFamily="34" charset="-128"/>
                      </a:endParaRP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endParaRPr lang="es-MX"/>
                    </a:p>
                  </a:txBody>
                  <a:tcPr/>
                </a:tc>
                <a:tc hMerge="1">
                  <a:txBody>
                    <a:bodyPr/>
                    <a:lstStyle/>
                    <a:p>
                      <a:endParaRPr lang="es-MX"/>
                    </a:p>
                  </a:txBody>
                  <a:tcPr/>
                </a:tc>
              </a:tr>
              <a:tr h="479822">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Grupo de Etapa de Desarrollo</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Requerimiento diario estimado (mg/día)</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Cantidad Diaria Recomendada  (mg/día)</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Nivel máximo de Ingesta (mg/día)</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Requerimiento diario estimado (UI/día)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Cantidad Diaria Recomendada  (UI/día)</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700" b="0" i="0" u="none" strike="noStrike" cap="none" normalizeH="0" baseline="0" smtClean="0">
                          <a:ln>
                            <a:noFill/>
                          </a:ln>
                          <a:solidFill>
                            <a:srgbClr val="000000"/>
                          </a:solidFill>
                          <a:effectLst/>
                          <a:latin typeface="Calibri" pitchFamily="34" charset="0"/>
                          <a:ea typeface="ＭＳ Ｐゴシック" pitchFamily="34" charset="-128"/>
                        </a:rPr>
                        <a:t>Nivel máximo de Ingesta (UI/día)</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0 a 6 meses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 a 12 meses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1,500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 a 3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700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 a 8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800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3,000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9 a 13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1,100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1,300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3,000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14 a 18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1,100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1,300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3,000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MX" altLang="es-MX" sz="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19 a 30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800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31 a 50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800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51 a 70 años de edad - hombres</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800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51 a 70 años de edad – mujeres</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1,200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94315">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70+ años de edad</a:t>
                      </a: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1,200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20279">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14 a 18 años de edad  </a:t>
                      </a:r>
                    </a:p>
                    <a:p>
                      <a:pPr marL="0" marR="0" lvl="0" indent="0" algn="l" defTabSz="457200" rtl="0" eaLnBrk="1" fontAlgn="base" latinLnBrk="0" hangingPunct="1">
                        <a:lnSpc>
                          <a:spcPct val="100000"/>
                        </a:lnSpc>
                        <a:spcBef>
                          <a:spcPct val="0"/>
                        </a:spcBef>
                        <a:spcAft>
                          <a:spcPct val="0"/>
                        </a:spcAft>
                        <a:buClrTx/>
                        <a:buSzTx/>
                        <a:buFontTx/>
                        <a:buNone/>
                        <a:tabLst/>
                      </a:pPr>
                      <a:r>
                        <a:rPr kumimoji="0" lang="es-MX" altLang="es-MX" sz="800" b="0" i="0" u="none" strike="noStrike" cap="none" normalizeH="0" baseline="0" smtClean="0">
                          <a:ln>
                            <a:noFill/>
                          </a:ln>
                          <a:solidFill>
                            <a:srgbClr val="000000"/>
                          </a:solidFill>
                          <a:effectLst/>
                          <a:latin typeface="Calibri" pitchFamily="34" charset="0"/>
                          <a:ea typeface="ＭＳ Ｐゴシック" pitchFamily="34" charset="-128"/>
                        </a:rPr>
                        <a:t>Durante el embarazo/lactancia</a:t>
                      </a:r>
                      <a:endPar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1,100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1,300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3,000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20279">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MX" altLang="es-MX" sz="800" b="0" i="0" u="none" strike="noStrike" cap="none" normalizeH="0" baseline="0" smtClean="0">
                          <a:ln>
                            <a:noFill/>
                          </a:ln>
                          <a:solidFill>
                            <a:srgbClr val="000000"/>
                          </a:solidFill>
                          <a:effectLst/>
                          <a:latin typeface="Calibri" pitchFamily="34" charset="0"/>
                          <a:ea typeface="ＭＳ Ｐゴシック" pitchFamily="34" charset="-128"/>
                        </a:rPr>
                        <a:t>19 a 50 años de edad</a:t>
                      </a:r>
                    </a:p>
                    <a:p>
                      <a:pPr marL="0" marR="0" lvl="0" indent="0" algn="l" defTabSz="457200" rtl="0" eaLnBrk="1" fontAlgn="base" latinLnBrk="0" hangingPunct="1">
                        <a:lnSpc>
                          <a:spcPct val="100000"/>
                        </a:lnSpc>
                        <a:spcBef>
                          <a:spcPct val="0"/>
                        </a:spcBef>
                        <a:spcAft>
                          <a:spcPct val="0"/>
                        </a:spcAft>
                        <a:buClrTx/>
                        <a:buSzTx/>
                        <a:buFontTx/>
                        <a:buNone/>
                        <a:tabLst/>
                      </a:pPr>
                      <a:r>
                        <a:rPr kumimoji="0" lang="es-MX" altLang="es-MX" sz="800" b="0" i="0" u="none" strike="noStrike" cap="none" normalizeH="0" baseline="0" smtClean="0">
                          <a:ln>
                            <a:noFill/>
                          </a:ln>
                          <a:solidFill>
                            <a:srgbClr val="000000"/>
                          </a:solidFill>
                          <a:effectLst/>
                          <a:latin typeface="Calibri" pitchFamily="34" charset="0"/>
                          <a:ea typeface="ＭＳ Ｐゴシック" pitchFamily="34" charset="-128"/>
                        </a:rPr>
                        <a:t>Durante el embarazo/lactancia</a:t>
                      </a:r>
                      <a:endPar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35" marR="91435" marT="34292" marB="34292"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800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1,000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2,500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600</a:t>
                      </a:r>
                    </a:p>
                  </a:txBody>
                  <a:tcPr marL="91435" marR="91435" marT="34292" marB="34292"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defTabSz="457200" eaLnBrk="0" hangingPunct="0">
                        <a:spcBef>
                          <a:spcPct val="20000"/>
                        </a:spcBef>
                        <a:buClr>
                          <a:srgbClr val="3B76AB"/>
                        </a:buClr>
                        <a:buFont typeface="Wingdings" pitchFamily="2" charset="2"/>
                        <a:defRPr sz="2400">
                          <a:solidFill>
                            <a:schemeClr val="tx1"/>
                          </a:solidFill>
                          <a:latin typeface="Arial" pitchFamily="34" charset="0"/>
                          <a:ea typeface="ＭＳ Ｐゴシック" pitchFamily="34" charset="-128"/>
                          <a:cs typeface="ＭＳ Ｐゴシック" pitchFamily="34" charset="-128"/>
                        </a:defRPr>
                      </a:lvl1pPr>
                      <a:lvl2pPr marL="742950" indent="-285750" defTabSz="457200" eaLnBrk="0" hangingPunct="0">
                        <a:spcBef>
                          <a:spcPct val="20000"/>
                        </a:spcBef>
                        <a:buFont typeface="Arial" pitchFamily="34" charset="0"/>
                        <a:defRPr sz="2000">
                          <a:solidFill>
                            <a:schemeClr val="tx1"/>
                          </a:solidFill>
                          <a:latin typeface="Arial" pitchFamily="34" charset="0"/>
                          <a:ea typeface="ＭＳ Ｐゴシック" pitchFamily="34" charset="-128"/>
                          <a:cs typeface="Arial" pitchFamily="34" charset="0"/>
                        </a:defRPr>
                      </a:lvl2pPr>
                      <a:lvl3pPr marL="11430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3pPr>
                      <a:lvl4pPr marL="16002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4pPr>
                      <a:lvl5pPr marL="2057400" indent="-228600" defTabSz="457200" eaLnBrk="0" hangingPunct="0">
                        <a:spcBef>
                          <a:spcPct val="20000"/>
                        </a:spcBef>
                        <a:buFont typeface="Arial" pitchFamily="34" charset="0"/>
                        <a:defRPr>
                          <a:solidFill>
                            <a:schemeClr val="tx1"/>
                          </a:solidFill>
                          <a:latin typeface="Arial" pitchFamily="34" charset="0"/>
                          <a:ea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MX" sz="800" b="0" i="0" u="none" strike="noStrike" cap="none" normalizeH="0" baseline="0" smtClean="0">
                          <a:ln>
                            <a:noFill/>
                          </a:ln>
                          <a:solidFill>
                            <a:srgbClr val="000000"/>
                          </a:solidFill>
                          <a:effectLst/>
                          <a:latin typeface="Calibri" pitchFamily="34" charset="0"/>
                          <a:ea typeface="ＭＳ Ｐゴシック" pitchFamily="34" charset="-128"/>
                        </a:rPr>
                        <a:t>4,000</a:t>
                      </a:r>
                    </a:p>
                  </a:txBody>
                  <a:tcPr marL="91435" marR="91435" marT="34292" marB="34292"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CuadroTexto 11"/>
          <p:cNvSpPr txBox="1"/>
          <p:nvPr/>
        </p:nvSpPr>
        <p:spPr>
          <a:xfrm>
            <a:off x="395287" y="4435079"/>
            <a:ext cx="8291513" cy="369094"/>
          </a:xfrm>
          <a:prstGeom prst="rect">
            <a:avLst/>
          </a:prstGeom>
          <a:solidFill>
            <a:schemeClr val="accent1">
              <a:lumMod val="20000"/>
              <a:lumOff val="80000"/>
            </a:schemeClr>
          </a:solidFill>
        </p:spPr>
        <p:txBody>
          <a:bodyPr lIns="91438" tIns="45719" rIns="91438" bIns="4571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ES" altLang="es-MX" sz="900"/>
              <a:t>*	Para bebés, la ingesta adecuada es de 200 mg/día  de 0 a 6 meses de edad  y	260 mg/día de 6 a 12 meses de edad</a:t>
            </a:r>
          </a:p>
          <a:p>
            <a:pPr eaLnBrk="1" hangingPunct="1"/>
            <a:r>
              <a:rPr lang="es-ES" altLang="es-MX" sz="900"/>
              <a:t>** 	Para bebés, la ingesta adecuada es de 400 UI/día   de 0 a 6 meses de edad  y	 400 UI/día de 6 a 12 meses de edad</a:t>
            </a:r>
          </a:p>
        </p:txBody>
      </p:sp>
      <p:sp>
        <p:nvSpPr>
          <p:cNvPr id="4" name="3 Rectángulo"/>
          <p:cNvSpPr/>
          <p:nvPr/>
        </p:nvSpPr>
        <p:spPr>
          <a:xfrm>
            <a:off x="6372225" y="1275160"/>
            <a:ext cx="1008460" cy="3168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s-MX"/>
          </a:p>
        </p:txBody>
      </p:sp>
    </p:spTree>
    <p:extLst>
      <p:ext uri="{BB962C8B-B14F-4D97-AF65-F5344CB8AC3E}">
        <p14:creationId xmlns:p14="http://schemas.microsoft.com/office/powerpoint/2010/main" val="638419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descr="imagen 9 SIBOM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38" y="134199"/>
            <a:ext cx="7829117" cy="4741807"/>
          </a:xfrm>
          <a:prstGeom prst="rect">
            <a:avLst/>
          </a:prstGeom>
        </p:spPr>
      </p:pic>
      <p:sp>
        <p:nvSpPr>
          <p:cNvPr id="2" name="CuadroTexto 1"/>
          <p:cNvSpPr txBox="1"/>
          <p:nvPr/>
        </p:nvSpPr>
        <p:spPr>
          <a:xfrm>
            <a:off x="2323615" y="3244946"/>
            <a:ext cx="685800" cy="685800"/>
          </a:xfrm>
          <a:prstGeom prst="rect">
            <a:avLst/>
          </a:prstGeom>
        </p:spPr>
        <p:txBody>
          <a:bodyPr vert="horz" wrap="none" lIns="68580" tIns="34290" rIns="68580" bIns="34290" rtlCol="0">
            <a:noAutofit/>
          </a:bodyPr>
          <a:lstStyle/>
          <a:p>
            <a:pPr defTabSz="342900">
              <a:spcBef>
                <a:spcPct val="20000"/>
              </a:spcBef>
            </a:pPr>
            <a:endParaRPr lang="es-ES" sz="1000" dirty="0">
              <a:solidFill>
                <a:srgbClr val="87999E"/>
              </a:solidFill>
              <a:latin typeface="Arial"/>
              <a:cs typeface="Arial"/>
            </a:endParaRPr>
          </a:p>
        </p:txBody>
      </p:sp>
      <p:sp>
        <p:nvSpPr>
          <p:cNvPr id="3" name="CuadroTexto 2"/>
          <p:cNvSpPr txBox="1"/>
          <p:nvPr/>
        </p:nvSpPr>
        <p:spPr>
          <a:xfrm>
            <a:off x="1381609" y="3213542"/>
            <a:ext cx="1711540" cy="376834"/>
          </a:xfrm>
          <a:prstGeom prst="rect">
            <a:avLst/>
          </a:prstGeom>
          <a:noFill/>
        </p:spPr>
        <p:style>
          <a:lnRef idx="2">
            <a:schemeClr val="accent2"/>
          </a:lnRef>
          <a:fillRef idx="1">
            <a:schemeClr val="lt1"/>
          </a:fillRef>
          <a:effectRef idx="0">
            <a:schemeClr val="accent2"/>
          </a:effectRef>
          <a:fontRef idx="minor">
            <a:schemeClr val="dk1"/>
          </a:fontRef>
        </p:style>
        <p:txBody>
          <a:bodyPr vert="horz" wrap="none" lIns="68580" tIns="34290" rIns="68580" bIns="34290" rtlCol="0">
            <a:noAutofit/>
          </a:bodyPr>
          <a:lstStyle/>
          <a:p>
            <a:pPr defTabSz="342900">
              <a:spcBef>
                <a:spcPct val="20000"/>
              </a:spcBef>
            </a:pPr>
            <a:endParaRPr lang="es-ES" sz="1000" dirty="0">
              <a:solidFill>
                <a:srgbClr val="87999E"/>
              </a:solidFill>
              <a:latin typeface="Arial"/>
              <a:cs typeface="Arial"/>
            </a:endParaRPr>
          </a:p>
        </p:txBody>
      </p:sp>
      <p:sp>
        <p:nvSpPr>
          <p:cNvPr id="5" name="CuadroTexto 4"/>
          <p:cNvSpPr txBox="1"/>
          <p:nvPr/>
        </p:nvSpPr>
        <p:spPr>
          <a:xfrm>
            <a:off x="1182737" y="2166787"/>
            <a:ext cx="685800" cy="685800"/>
          </a:xfrm>
          <a:prstGeom prst="rect">
            <a:avLst/>
          </a:prstGeom>
        </p:spPr>
        <p:txBody>
          <a:bodyPr vert="horz" wrap="none" lIns="68580" tIns="34290" rIns="68580" bIns="34290" rtlCol="0">
            <a:noAutofit/>
          </a:bodyPr>
          <a:lstStyle/>
          <a:p>
            <a:pPr defTabSz="342900">
              <a:spcBef>
                <a:spcPct val="20000"/>
              </a:spcBef>
            </a:pPr>
            <a:r>
              <a:rPr lang="es-ES" sz="1500" dirty="0">
                <a:solidFill>
                  <a:srgbClr val="FF0000"/>
                </a:solidFill>
                <a:latin typeface="Wingdings"/>
                <a:ea typeface="Wingdings"/>
                <a:cs typeface="Wingdings"/>
                <a:sym typeface="Wingdings"/>
              </a:rPr>
              <a:t></a:t>
            </a:r>
            <a:endParaRPr lang="es-ES" sz="1500" dirty="0">
              <a:solidFill>
                <a:srgbClr val="FF0000"/>
              </a:solidFill>
              <a:latin typeface="Arial"/>
              <a:cs typeface="Arial"/>
            </a:endParaRPr>
          </a:p>
        </p:txBody>
      </p:sp>
      <p:sp>
        <p:nvSpPr>
          <p:cNvPr id="8" name="Rectángulo 7"/>
          <p:cNvSpPr/>
          <p:nvPr/>
        </p:nvSpPr>
        <p:spPr>
          <a:xfrm>
            <a:off x="4410355" y="1407411"/>
            <a:ext cx="384886" cy="346249"/>
          </a:xfrm>
          <a:prstGeom prst="rect">
            <a:avLst/>
          </a:prstGeom>
        </p:spPr>
        <p:txBody>
          <a:bodyPr wrap="none" lIns="68580" tIns="34290" rIns="68580" bIns="34290">
            <a:sp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
        <p:nvSpPr>
          <p:cNvPr id="9" name="Rectángulo 8"/>
          <p:cNvSpPr/>
          <p:nvPr/>
        </p:nvSpPr>
        <p:spPr>
          <a:xfrm>
            <a:off x="5771065" y="2119218"/>
            <a:ext cx="384886" cy="346249"/>
          </a:xfrm>
          <a:prstGeom prst="rect">
            <a:avLst/>
          </a:prstGeom>
        </p:spPr>
        <p:txBody>
          <a:bodyPr wrap="none" lIns="68580" tIns="34290" rIns="68580" bIns="34290">
            <a:sp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
        <p:nvSpPr>
          <p:cNvPr id="10" name="Rectángulo 9"/>
          <p:cNvSpPr/>
          <p:nvPr/>
        </p:nvSpPr>
        <p:spPr>
          <a:xfrm>
            <a:off x="6126943" y="3720784"/>
            <a:ext cx="384886" cy="346249"/>
          </a:xfrm>
          <a:prstGeom prst="rect">
            <a:avLst/>
          </a:prstGeom>
        </p:spPr>
        <p:txBody>
          <a:bodyPr wrap="none" lIns="68580" tIns="34290" rIns="68580" bIns="34290">
            <a:sp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
        <p:nvSpPr>
          <p:cNvPr id="11" name="CuadroTexto 10"/>
          <p:cNvSpPr txBox="1"/>
          <p:nvPr/>
        </p:nvSpPr>
        <p:spPr>
          <a:xfrm>
            <a:off x="5191494" y="3004187"/>
            <a:ext cx="685800" cy="685800"/>
          </a:xfrm>
          <a:prstGeom prst="rect">
            <a:avLst/>
          </a:prstGeom>
        </p:spPr>
        <p:txBody>
          <a:bodyPr vert="horz" wrap="none" lIns="68580" tIns="34290" rIns="68580" bIns="34290" rtlCol="0">
            <a:no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
        <p:nvSpPr>
          <p:cNvPr id="12" name="CuadroTexto 11"/>
          <p:cNvSpPr txBox="1"/>
          <p:nvPr/>
        </p:nvSpPr>
        <p:spPr>
          <a:xfrm>
            <a:off x="942000" y="3318216"/>
            <a:ext cx="685800" cy="685800"/>
          </a:xfrm>
          <a:prstGeom prst="rect">
            <a:avLst/>
          </a:prstGeom>
        </p:spPr>
        <p:txBody>
          <a:bodyPr vert="horz" wrap="none" lIns="68580" tIns="34290" rIns="68580" bIns="34290" rtlCol="0">
            <a:no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
        <p:nvSpPr>
          <p:cNvPr id="13" name="CuadroTexto 12"/>
          <p:cNvSpPr txBox="1"/>
          <p:nvPr/>
        </p:nvSpPr>
        <p:spPr>
          <a:xfrm>
            <a:off x="6594016" y="1015351"/>
            <a:ext cx="685800" cy="685800"/>
          </a:xfrm>
          <a:prstGeom prst="rect">
            <a:avLst/>
          </a:prstGeom>
        </p:spPr>
        <p:txBody>
          <a:bodyPr vert="horz" wrap="none" lIns="68580" tIns="34290" rIns="68580" bIns="34290" rtlCol="0">
            <a:noAutofit/>
          </a:bodyPr>
          <a:lstStyle/>
          <a:p>
            <a:pPr defTabSz="342900">
              <a:spcBef>
                <a:spcPct val="20000"/>
              </a:spcBef>
            </a:pPr>
            <a:r>
              <a:rPr lang="es-ES" dirty="0">
                <a:solidFill>
                  <a:srgbClr val="FF0000"/>
                </a:solidFill>
                <a:latin typeface="Wingdings"/>
                <a:ea typeface="Wingdings"/>
                <a:cs typeface="Wingdings"/>
                <a:sym typeface="Wingdings"/>
              </a:rPr>
              <a:t></a:t>
            </a:r>
            <a:endParaRPr lang="es-ES" dirty="0">
              <a:solidFill>
                <a:srgbClr val="FF0000"/>
              </a:solidFill>
              <a:latin typeface="Arial"/>
              <a:cs typeface="Arial"/>
            </a:endParaRPr>
          </a:p>
        </p:txBody>
      </p:sp>
    </p:spTree>
    <p:extLst>
      <p:ext uri="{BB962C8B-B14F-4D97-AF65-F5344CB8AC3E}">
        <p14:creationId xmlns:p14="http://schemas.microsoft.com/office/powerpoint/2010/main" val="3246955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1570"/>
            <a:ext cx="7920760" cy="335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12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01" t="25233" r="2741" b="27169"/>
          <a:stretch/>
        </p:blipFill>
        <p:spPr bwMode="auto">
          <a:xfrm>
            <a:off x="323528" y="821956"/>
            <a:ext cx="8596966" cy="332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656" t="37478" r="4055" b="50688"/>
          <a:stretch/>
        </p:blipFill>
        <p:spPr bwMode="auto">
          <a:xfrm>
            <a:off x="6785854" y="1680848"/>
            <a:ext cx="1944216" cy="82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62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ítulo 1"/>
          <p:cNvSpPr>
            <a:spLocks noGrp="1"/>
          </p:cNvSpPr>
          <p:nvPr>
            <p:ph type="title"/>
          </p:nvPr>
        </p:nvSpPr>
        <p:spPr bwMode="auto"/>
        <p:txBody>
          <a:bodyPr/>
          <a:lstStyle/>
          <a:p>
            <a:r>
              <a:rPr lang="es-MX" altLang="es-MX" sz="3200" cap="none" dirty="0" smtClean="0">
                <a:ea typeface="ＭＳ Ｐゴシック" pitchFamily="34" charset="-128"/>
                <a:cs typeface="Arial" pitchFamily="34" charset="0"/>
              </a:rPr>
              <a:t>Conclusiones</a:t>
            </a:r>
          </a:p>
        </p:txBody>
      </p:sp>
      <p:sp>
        <p:nvSpPr>
          <p:cNvPr id="47106" name="Marcador de contenido 2"/>
          <p:cNvSpPr>
            <a:spLocks noGrp="1"/>
          </p:cNvSpPr>
          <p:nvPr>
            <p:ph idx="1"/>
          </p:nvPr>
        </p:nvSpPr>
        <p:spPr/>
        <p:txBody>
          <a:bodyPr>
            <a:normAutofit fontScale="92500" lnSpcReduction="20000"/>
          </a:bodyPr>
          <a:lstStyle/>
          <a:p>
            <a:pPr marL="0" indent="0">
              <a:buNone/>
            </a:pPr>
            <a:endParaRPr lang="es-MX" altLang="es-MX" dirty="0" smtClean="0">
              <a:ea typeface="ＭＳ Ｐゴシック" pitchFamily="34" charset="-128"/>
              <a:cs typeface="Arial" pitchFamily="34" charset="0"/>
            </a:endParaRPr>
          </a:p>
          <a:p>
            <a:r>
              <a:rPr lang="es-MX" altLang="es-MX" dirty="0" smtClean="0">
                <a:ea typeface="ＭＳ Ｐゴシック" pitchFamily="34" charset="-128"/>
                <a:cs typeface="Arial" pitchFamily="34" charset="0"/>
              </a:rPr>
              <a:t>La VD es necesaria para mantener la salud de hueso y la homeostasis del Ca y P</a:t>
            </a:r>
          </a:p>
          <a:p>
            <a:r>
              <a:rPr lang="es-MX" altLang="es-MX" dirty="0" smtClean="0">
                <a:ea typeface="ＭＳ Ｐゴシック" pitchFamily="34" charset="-128"/>
                <a:cs typeface="Arial" pitchFamily="34" charset="0"/>
              </a:rPr>
              <a:t>Existe una controversia con relación a las concentraciones óptimas  </a:t>
            </a:r>
            <a:r>
              <a:rPr lang="es-MX" altLang="es-MX" dirty="0">
                <a:ea typeface="ＭＳ Ｐゴシック" pitchFamily="34" charset="-128"/>
                <a:cs typeface="Arial" pitchFamily="34" charset="0"/>
              </a:rPr>
              <a:t>VD </a:t>
            </a:r>
          </a:p>
          <a:p>
            <a:r>
              <a:rPr lang="es-MX" altLang="es-MX" dirty="0" smtClean="0">
                <a:ea typeface="ＭＳ Ｐゴシック" pitchFamily="34" charset="-128"/>
                <a:cs typeface="Arial" pitchFamily="34" charset="0"/>
              </a:rPr>
              <a:t>Los estudios de correlación de PTH y VD demuestran que existe suficiencia para las funciones del hueso a partir de 20ng/L</a:t>
            </a:r>
          </a:p>
          <a:p>
            <a:endParaRPr lang="es-MX" altLang="es-MX" dirty="0" smtClean="0">
              <a:ea typeface="ＭＳ Ｐゴシック" pitchFamily="34" charset="-128"/>
              <a:cs typeface="Arial" pitchFamily="34" charset="0"/>
            </a:endParaRPr>
          </a:p>
          <a:p>
            <a:endParaRPr lang="es-MX" altLang="es-MX" dirty="0" smtClean="0">
              <a:ea typeface="ＭＳ Ｐゴシック" pitchFamily="34" charset="-128"/>
              <a:cs typeface="Arial" pitchFamily="34" charset="0"/>
            </a:endParaRPr>
          </a:p>
          <a:p>
            <a:endParaRPr lang="es-MX" altLang="es-MX" dirty="0" smtClean="0">
              <a:ea typeface="ＭＳ Ｐゴシック" pitchFamily="34" charset="-128"/>
              <a:cs typeface="Arial" pitchFamily="34" charset="0"/>
            </a:endParaRPr>
          </a:p>
          <a:p>
            <a:pPr marL="0" indent="0"/>
            <a:endParaRPr lang="es-MX" altLang="es-MX" dirty="0" smtClean="0">
              <a:ea typeface="ＭＳ Ｐゴシック" pitchFamily="34" charset="-128"/>
              <a:cs typeface="Arial" pitchFamily="34" charset="0"/>
            </a:endParaRPr>
          </a:p>
          <a:p>
            <a:pPr marL="0" indent="0">
              <a:buNone/>
            </a:pPr>
            <a:endParaRPr lang="es-MX" altLang="es-MX" dirty="0" smtClean="0">
              <a:ea typeface="ＭＳ Ｐゴシック" pitchFamily="34" charset="-128"/>
              <a:cs typeface="Arial" pitchFamily="34" charset="0"/>
            </a:endParaRPr>
          </a:p>
          <a:p>
            <a:pPr marL="0" indent="0">
              <a:buNone/>
            </a:pPr>
            <a:endParaRPr lang="es-MX" altLang="es-MX" dirty="0" smtClean="0">
              <a:ea typeface="ＭＳ Ｐゴシック" pitchFamily="34" charset="-128"/>
              <a:cs typeface="Arial" pitchFamily="34" charset="0"/>
            </a:endParaRPr>
          </a:p>
          <a:p>
            <a:pPr marL="0" indent="0">
              <a:buNone/>
            </a:pPr>
            <a:endParaRPr lang="es-MX" altLang="es-MX" dirty="0" smtClean="0">
              <a:ea typeface="ＭＳ Ｐゴシック" pitchFamily="34" charset="-128"/>
              <a:cs typeface="Arial" pitchFamily="34" charset="0"/>
            </a:endParaRPr>
          </a:p>
        </p:txBody>
      </p:sp>
      <p:sp>
        <p:nvSpPr>
          <p:cNvPr id="91139" name="Marcador de pie de página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s-MX" sz="700">
              <a:solidFill>
                <a:srgbClr val="FFFFFF"/>
              </a:solidFill>
              <a:cs typeface="Arial" pitchFamily="34" charset="0"/>
            </a:endParaRPr>
          </a:p>
        </p:txBody>
      </p:sp>
    </p:spTree>
    <p:extLst>
      <p:ext uri="{BB962C8B-B14F-4D97-AF65-F5344CB8AC3E}">
        <p14:creationId xmlns:p14="http://schemas.microsoft.com/office/powerpoint/2010/main" val="16805704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3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s-MX" sz="700">
              <a:solidFill>
                <a:srgbClr val="FFFFFF"/>
              </a:solidFill>
              <a:cs typeface="Arial" pitchFamily="34" charset="0"/>
            </a:endParaRPr>
          </a:p>
        </p:txBody>
      </p:sp>
      <p:pic>
        <p:nvPicPr>
          <p:cNvPr id="96258" name="Picture 2" descr="Resultado de imagen para catrina 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244" y="114300"/>
            <a:ext cx="6752035" cy="469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2"/>
          <p:cNvSpPr txBox="1"/>
          <p:nvPr/>
        </p:nvSpPr>
        <p:spPr>
          <a:xfrm>
            <a:off x="6613966" y="231906"/>
            <a:ext cx="2160240" cy="1100301"/>
          </a:xfrm>
          <a:prstGeom prst="rect">
            <a:avLst/>
          </a:prstGeom>
          <a:noFill/>
        </p:spPr>
        <p:txBody>
          <a:bodyPr lIns="68580" tIns="34290" rIns="68580" bIns="34290">
            <a:spAutoFit/>
          </a:bodyPr>
          <a:lstStyle/>
          <a:p>
            <a:pPr>
              <a:defRPr/>
            </a:pPr>
            <a:r>
              <a:rPr lang="es-ES" sz="24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1" charset="-128"/>
              </a:rPr>
              <a:t>Osteoclark</a:t>
            </a:r>
            <a:r>
              <a:rPr lang="es-ES"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pitchFamily="1" charset="-128"/>
              </a:rPr>
              <a:t>…</a:t>
            </a:r>
          </a:p>
          <a:p>
            <a:pPr algn="ctr">
              <a:defRPr/>
            </a:pPr>
            <a:r>
              <a:rPr lang="es-ES" sz="11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itchFamily="1" charset="-128"/>
                <a:hlinkClick r:id="rId3"/>
              </a:rPr>
              <a:t>osteoclark@gmail.com</a:t>
            </a:r>
            <a:endParaRPr lang="es-ES" sz="11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ＭＳ Ｐゴシック" pitchFamily="1" charset="-128"/>
            </a:endParaRPr>
          </a:p>
          <a:p>
            <a:pPr algn="ctr">
              <a:defRPr/>
            </a:pPr>
            <a:r>
              <a:rPr lang="es-ES" sz="1100" b="1" i="1" dirty="0" err="1">
                <a:ln w="1905"/>
                <a:solidFill>
                  <a:schemeClr val="accent6">
                    <a:lumMod val="75000"/>
                  </a:schemeClr>
                </a:solidFill>
                <a:effectLst>
                  <a:innerShdw blurRad="69850" dist="43180" dir="5400000">
                    <a:srgbClr val="000000">
                      <a:alpha val="65000"/>
                    </a:srgbClr>
                  </a:innerShdw>
                </a:effectLst>
                <a:ea typeface="ＭＳ Ｐゴシック" pitchFamily="1" charset="-128"/>
              </a:rPr>
              <a:t>Twitter</a:t>
            </a:r>
            <a:r>
              <a:rPr lang="es-ES" sz="1100" b="1" i="1" dirty="0">
                <a:ln w="1905"/>
                <a:solidFill>
                  <a:schemeClr val="accent6">
                    <a:lumMod val="75000"/>
                  </a:schemeClr>
                </a:solidFill>
                <a:effectLst>
                  <a:innerShdw blurRad="69850" dist="43180" dir="5400000">
                    <a:srgbClr val="000000">
                      <a:alpha val="65000"/>
                    </a:srgbClr>
                  </a:innerShdw>
                </a:effectLst>
                <a:ea typeface="ＭＳ Ｐゴシック" pitchFamily="1" charset="-128"/>
              </a:rPr>
              <a:t>: @</a:t>
            </a:r>
            <a:r>
              <a:rPr lang="es-ES" sz="1100" b="1" i="1" dirty="0" err="1">
                <a:ln w="1905"/>
                <a:solidFill>
                  <a:schemeClr val="accent6">
                    <a:lumMod val="75000"/>
                  </a:schemeClr>
                </a:solidFill>
                <a:effectLst>
                  <a:innerShdw blurRad="69850" dist="43180" dir="5400000">
                    <a:srgbClr val="000000">
                      <a:alpha val="65000"/>
                    </a:srgbClr>
                  </a:innerShdw>
                </a:effectLst>
                <a:ea typeface="ＭＳ Ｐゴシック" pitchFamily="1" charset="-128"/>
              </a:rPr>
              <a:t>osteoclark</a:t>
            </a:r>
            <a:endParaRPr lang="es-ES" sz="1100" b="1" i="1" dirty="0">
              <a:ln w="1905"/>
              <a:solidFill>
                <a:schemeClr val="accent6">
                  <a:lumMod val="75000"/>
                </a:schemeClr>
              </a:solidFill>
              <a:effectLst>
                <a:innerShdw blurRad="69850" dist="43180" dir="5400000">
                  <a:srgbClr val="000000">
                    <a:alpha val="65000"/>
                  </a:srgbClr>
                </a:innerShdw>
              </a:effectLst>
              <a:ea typeface="ＭＳ Ｐゴシック" pitchFamily="1" charset="-128"/>
            </a:endParaRPr>
          </a:p>
          <a:p>
            <a:pPr>
              <a:defRPr/>
            </a:pPr>
            <a:endParaRPr lang="es-ES" sz="2100" dirty="0">
              <a:ea typeface="ＭＳ Ｐゴシック" pitchFamily="1" charset="-128"/>
            </a:endParaRPr>
          </a:p>
        </p:txBody>
      </p:sp>
    </p:spTree>
    <p:extLst>
      <p:ext uri="{BB962C8B-B14F-4D97-AF65-F5344CB8AC3E}">
        <p14:creationId xmlns:p14="http://schemas.microsoft.com/office/powerpoint/2010/main" val="35970324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uadroTexto 2"/>
          <p:cNvSpPr txBox="1">
            <a:spLocks noChangeArrowheads="1"/>
          </p:cNvSpPr>
          <p:nvPr/>
        </p:nvSpPr>
        <p:spPr bwMode="auto">
          <a:xfrm>
            <a:off x="4268391" y="4660106"/>
            <a:ext cx="426362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es-MX" altLang="es-MX" sz="1000" i="1"/>
          </a:p>
          <a:p>
            <a:pPr algn="r" eaLnBrk="1" hangingPunct="1"/>
            <a:r>
              <a:rPr lang="es-MX" altLang="es-MX" sz="1000" i="1"/>
              <a:t>Eastell R Et Al. J Clin Endocrinol Metab 2019; 104:1595-1622</a:t>
            </a:r>
          </a:p>
        </p:txBody>
      </p:sp>
      <p:sp>
        <p:nvSpPr>
          <p:cNvPr id="7" name="6 Título"/>
          <p:cNvSpPr>
            <a:spLocks noGrp="1"/>
          </p:cNvSpPr>
          <p:nvPr>
            <p:ph type="title"/>
          </p:nvPr>
        </p:nvSpPr>
        <p:spPr>
          <a:xfrm>
            <a:off x="899592" y="29692"/>
            <a:ext cx="7344816" cy="1029890"/>
          </a:xfrm>
        </p:spPr>
        <p:txBody>
          <a:bodyPr/>
          <a:lstStyle/>
          <a:p>
            <a:r>
              <a:rPr lang="es-MX" altLang="es-MX" sz="2600" cap="none" dirty="0" smtClean="0">
                <a:ea typeface="ＭＳ Ｐゴシック" pitchFamily="34" charset="-128"/>
              </a:rPr>
              <a:t>Riesgo relativo de diversas fracturas en respuesta a diversas intervenciones  terapéuticas</a:t>
            </a:r>
          </a:p>
        </p:txBody>
      </p:sp>
      <p:grpSp>
        <p:nvGrpSpPr>
          <p:cNvPr id="33795" name="10 Grupo"/>
          <p:cNvGrpSpPr>
            <a:grpSpLocks/>
          </p:cNvGrpSpPr>
          <p:nvPr/>
        </p:nvGrpSpPr>
        <p:grpSpPr bwMode="auto">
          <a:xfrm>
            <a:off x="107157" y="1779985"/>
            <a:ext cx="8884444" cy="2103834"/>
            <a:chOff x="196354" y="1835196"/>
            <a:chExt cx="8688220" cy="1600650"/>
          </a:xfrm>
        </p:grpSpPr>
        <p:pic>
          <p:nvPicPr>
            <p:cNvPr id="33796" name="Imagen 1"/>
            <p:cNvPicPr>
              <a:picLocks noChangeAspect="1"/>
            </p:cNvPicPr>
            <p:nvPr/>
          </p:nvPicPr>
          <p:blipFill>
            <a:blip r:embed="rId2">
              <a:extLst>
                <a:ext uri="{28A0092B-C50C-407E-A947-70E740481C1C}">
                  <a14:useLocalDpi xmlns:a14="http://schemas.microsoft.com/office/drawing/2010/main" val="0"/>
                </a:ext>
              </a:extLst>
            </a:blip>
            <a:srcRect l="38734" t="69351" r="36394" b="5992"/>
            <a:stretch>
              <a:fillRect/>
            </a:stretch>
          </p:blipFill>
          <p:spPr bwMode="auto">
            <a:xfrm>
              <a:off x="6228184" y="1887268"/>
              <a:ext cx="2656390" cy="14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n 1"/>
            <p:cNvPicPr>
              <a:picLocks noChangeAspect="1"/>
            </p:cNvPicPr>
            <p:nvPr/>
          </p:nvPicPr>
          <p:blipFill>
            <a:blip r:embed="rId2">
              <a:extLst>
                <a:ext uri="{28A0092B-C50C-407E-A947-70E740481C1C}">
                  <a14:useLocalDpi xmlns:a14="http://schemas.microsoft.com/office/drawing/2010/main" val="0"/>
                </a:ext>
              </a:extLst>
            </a:blip>
            <a:srcRect l="38734" t="42729" r="36394" b="31631"/>
            <a:stretch>
              <a:fillRect/>
            </a:stretch>
          </p:blipFill>
          <p:spPr bwMode="auto">
            <a:xfrm>
              <a:off x="3132585" y="1895588"/>
              <a:ext cx="2656390" cy="154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n 1"/>
            <p:cNvPicPr>
              <a:picLocks noChangeAspect="1"/>
            </p:cNvPicPr>
            <p:nvPr/>
          </p:nvPicPr>
          <p:blipFill>
            <a:blip r:embed="rId2">
              <a:extLst>
                <a:ext uri="{28A0092B-C50C-407E-A947-70E740481C1C}">
                  <a14:useLocalDpi xmlns:a14="http://schemas.microsoft.com/office/drawing/2010/main" val="0"/>
                </a:ext>
              </a:extLst>
            </a:blip>
            <a:srcRect l="38734" t="16203" r="36394" b="57684"/>
            <a:stretch>
              <a:fillRect/>
            </a:stretch>
          </p:blipFill>
          <p:spPr bwMode="auto">
            <a:xfrm>
              <a:off x="196354" y="1835196"/>
              <a:ext cx="2656390" cy="156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a:extLst>
                <a:ext uri="{FF2B5EF4-FFF2-40B4-BE49-F238E27FC236}"/>
              </a:extLst>
            </p:cNvPr>
            <p:cNvSpPr/>
            <p:nvPr/>
          </p:nvSpPr>
          <p:spPr>
            <a:xfrm>
              <a:off x="323266" y="2068001"/>
              <a:ext cx="2088806" cy="286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Elipse 4">
              <a:extLst>
                <a:ext uri="{FF2B5EF4-FFF2-40B4-BE49-F238E27FC236}"/>
              </a:extLst>
            </p:cNvPr>
            <p:cNvSpPr/>
            <p:nvPr/>
          </p:nvSpPr>
          <p:spPr>
            <a:xfrm>
              <a:off x="6299765" y="2068001"/>
              <a:ext cx="2160994" cy="2862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Elipse 5">
              <a:extLst>
                <a:ext uri="{FF2B5EF4-FFF2-40B4-BE49-F238E27FC236}"/>
              </a:extLst>
            </p:cNvPr>
            <p:cNvSpPr/>
            <p:nvPr/>
          </p:nvSpPr>
          <p:spPr>
            <a:xfrm>
              <a:off x="3203815" y="2068001"/>
              <a:ext cx="1944429" cy="28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Tree>
    <p:extLst>
      <p:ext uri="{BB962C8B-B14F-4D97-AF65-F5344CB8AC3E}">
        <p14:creationId xmlns:p14="http://schemas.microsoft.com/office/powerpoint/2010/main" val="963173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2"/>
          <p:cNvSpPr txBox="1">
            <a:spLocks noChangeArrowheads="1"/>
          </p:cNvSpPr>
          <p:nvPr/>
        </p:nvSpPr>
        <p:spPr bwMode="auto">
          <a:xfrm>
            <a:off x="2339579" y="4804172"/>
            <a:ext cx="6121003" cy="246459"/>
          </a:xfrm>
          <a:prstGeom prst="rect">
            <a:avLst/>
          </a:prstGeom>
          <a:noFill/>
          <a:ln w="9525" algn="ctr">
            <a:noFill/>
            <a:miter lim="800000"/>
            <a:headEnd/>
            <a:tailEnd/>
          </a:ln>
        </p:spPr>
        <p:txBody>
          <a:bodyPr lIns="91438" tIns="45719" rIns="91438" bIns="45719">
            <a:spAutoFit/>
          </a:bodyPr>
          <a:lstStyle/>
          <a:p>
            <a:pPr marL="342892" indent="-342892">
              <a:spcBef>
                <a:spcPct val="50000"/>
              </a:spcBef>
              <a:defRPr/>
            </a:pPr>
            <a:r>
              <a:rPr lang="en-US" sz="1000" i="1" dirty="0" err="1">
                <a:latin typeface="Calibri" pitchFamily="34" charset="0"/>
              </a:rPr>
              <a:t>Holick</a:t>
            </a:r>
            <a:r>
              <a:rPr lang="en-US" sz="1000" i="1" dirty="0">
                <a:latin typeface="Calibri" pitchFamily="34" charset="0"/>
              </a:rPr>
              <a:t> MF, </a:t>
            </a:r>
            <a:r>
              <a:rPr lang="en-US" sz="1000" i="1" dirty="0" err="1">
                <a:latin typeface="Calibri" pitchFamily="34" charset="0"/>
              </a:rPr>
              <a:t>Engl</a:t>
            </a:r>
            <a:r>
              <a:rPr lang="en-US" sz="1000" i="1" dirty="0">
                <a:latin typeface="Calibri" pitchFamily="34" charset="0"/>
              </a:rPr>
              <a:t> J Med 2007 </a:t>
            </a:r>
            <a:r>
              <a:rPr lang="en-US" sz="1000" i="1" dirty="0" err="1">
                <a:latin typeface="Calibri" pitchFamily="34" charset="0"/>
              </a:rPr>
              <a:t>july</a:t>
            </a:r>
            <a:r>
              <a:rPr lang="en-US" sz="1000" i="1" dirty="0">
                <a:latin typeface="Calibri" pitchFamily="34" charset="0"/>
              </a:rPr>
              <a:t> 357(3):266-281.</a:t>
            </a:r>
            <a:r>
              <a:rPr lang="es-ES" sz="1000" i="1" dirty="0">
                <a:latin typeface="Calibri" pitchFamily="34" charset="0"/>
              </a:rPr>
              <a:t> </a:t>
            </a:r>
            <a:r>
              <a:rPr lang="en-US" sz="1000" i="1" dirty="0">
                <a:latin typeface="Calibri" pitchFamily="34" charset="0"/>
              </a:rPr>
              <a:t>Gordon CM, et al, Arch </a:t>
            </a:r>
            <a:r>
              <a:rPr lang="en-US" sz="1000" i="1" dirty="0" err="1">
                <a:latin typeface="Calibri" pitchFamily="34" charset="0"/>
              </a:rPr>
              <a:t>Pediatr</a:t>
            </a:r>
            <a:r>
              <a:rPr lang="en-US" sz="1000" i="1" dirty="0">
                <a:latin typeface="Calibri" pitchFamily="34" charset="0"/>
              </a:rPr>
              <a:t> </a:t>
            </a:r>
            <a:r>
              <a:rPr lang="en-US" sz="1000" i="1" dirty="0" err="1">
                <a:latin typeface="Calibri" pitchFamily="34" charset="0"/>
              </a:rPr>
              <a:t>Adolesc</a:t>
            </a:r>
            <a:r>
              <a:rPr lang="en-US" sz="1000" i="1" dirty="0">
                <a:latin typeface="Calibri" pitchFamily="34" charset="0"/>
              </a:rPr>
              <a:t> Med. 2008;162(6):505-512</a:t>
            </a:r>
            <a:r>
              <a:rPr lang="es-ES" sz="1000" i="1" dirty="0">
                <a:latin typeface="Calibri" pitchFamily="34" charset="0"/>
              </a:rPr>
              <a:t> </a:t>
            </a:r>
          </a:p>
        </p:txBody>
      </p:sp>
      <p:graphicFrame>
        <p:nvGraphicFramePr>
          <p:cNvPr id="11" name="Diagram 10"/>
          <p:cNvGraphicFramePr/>
          <p:nvPr/>
        </p:nvGraphicFramePr>
        <p:xfrm>
          <a:off x="533400" y="1200150"/>
          <a:ext cx="8077200"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Title 1"/>
          <p:cNvSpPr>
            <a:spLocks noGrp="1"/>
          </p:cNvSpPr>
          <p:nvPr>
            <p:ph type="title"/>
          </p:nvPr>
        </p:nvSpPr>
        <p:spPr/>
        <p:txBody>
          <a:bodyPr>
            <a:normAutofit fontScale="90000"/>
          </a:bodyPr>
          <a:lstStyle/>
          <a:p>
            <a:pPr eaLnBrk="1" hangingPunct="1">
              <a:defRPr/>
            </a:pPr>
            <a:r>
              <a:rPr lang="es-ES_tradnl" dirty="0" smtClean="0">
                <a:latin typeface="Calibri" charset="0"/>
              </a:rPr>
              <a:t>Factores que disminuyen la vitamina D</a:t>
            </a:r>
            <a:endParaRPr lang="es-MX" dirty="0">
              <a:latin typeface="Calibri" charset="0"/>
            </a:endParaRPr>
          </a:p>
        </p:txBody>
      </p:sp>
    </p:spTree>
    <p:extLst>
      <p:ext uri="{BB962C8B-B14F-4D97-AF65-F5344CB8AC3E}">
        <p14:creationId xmlns:p14="http://schemas.microsoft.com/office/powerpoint/2010/main" val="906808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Producción de VD</a:t>
            </a:r>
            <a:endParaRPr lang="es-ES" dirty="0"/>
          </a:p>
        </p:txBody>
      </p:sp>
      <p:sp>
        <p:nvSpPr>
          <p:cNvPr id="3" name="Marcador de contenido 2"/>
          <p:cNvSpPr>
            <a:spLocks noGrp="1"/>
          </p:cNvSpPr>
          <p:nvPr>
            <p:ph idx="1"/>
          </p:nvPr>
        </p:nvSpPr>
        <p:spPr/>
        <p:txBody>
          <a:bodyPr>
            <a:normAutofit fontScale="85000" lnSpcReduction="10000"/>
          </a:bodyPr>
          <a:lstStyle/>
          <a:p>
            <a:r>
              <a:rPr lang="es-ES" dirty="0"/>
              <a:t>La VD se produce a través de la fotosíntesis cutánea   (7-DHC) por la radiación UVB del sol (290-310 </a:t>
            </a:r>
            <a:r>
              <a:rPr lang="es-ES" dirty="0" err="1" smtClean="0"/>
              <a:t>μm</a:t>
            </a:r>
            <a:r>
              <a:rPr lang="es-ES" dirty="0" smtClean="0"/>
              <a:t>)</a:t>
            </a:r>
          </a:p>
          <a:p>
            <a:r>
              <a:rPr lang="es-ES" dirty="0" smtClean="0"/>
              <a:t>La </a:t>
            </a:r>
            <a:r>
              <a:rPr lang="es-ES" dirty="0"/>
              <a:t>melanina y los protectores solares reducen la efectividad de la producción de la </a:t>
            </a:r>
            <a:r>
              <a:rPr lang="es-ES" dirty="0" smtClean="0"/>
              <a:t>VD</a:t>
            </a:r>
          </a:p>
          <a:p>
            <a:r>
              <a:rPr lang="es-ES" dirty="0"/>
              <a:t>La efectividad de la radiación solar depende de la </a:t>
            </a:r>
            <a:r>
              <a:rPr lang="es-ES" dirty="0" smtClean="0"/>
              <a:t>latitud</a:t>
            </a:r>
          </a:p>
          <a:p>
            <a:r>
              <a:rPr lang="es-ES" dirty="0" smtClean="0"/>
              <a:t>Después </a:t>
            </a:r>
            <a:r>
              <a:rPr lang="es-ES" dirty="0"/>
              <a:t>de acumular la dosis máxima la fotosíntesis convierte a la 7-DHC  lumisterol y  taquisterol </a:t>
            </a:r>
          </a:p>
          <a:p>
            <a:endParaRPr lang="es-ES" dirty="0"/>
          </a:p>
          <a:p>
            <a:endParaRPr lang="es-ES" dirty="0"/>
          </a:p>
          <a:p>
            <a:endParaRPr lang="es-ES" dirty="0" smtClean="0"/>
          </a:p>
          <a:p>
            <a:endParaRPr lang="es-ES" dirty="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36859313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30_Figure2.JPEG"/>
          <p:cNvPicPr>
            <a:picLocks/>
          </p:cNvPicPr>
          <p:nvPr/>
        </p:nvPicPr>
        <p:blipFill rotWithShape="1">
          <a:blip r:embed="rId2" cstate="print"/>
          <a:srcRect b="8108"/>
          <a:stretch/>
        </p:blipFill>
        <p:spPr>
          <a:xfrm>
            <a:off x="209550" y="141686"/>
            <a:ext cx="8724900" cy="4466034"/>
          </a:xfrm>
          <a:prstGeom prst="rect">
            <a:avLst/>
          </a:prstGeom>
        </p:spPr>
      </p:pic>
      <p:sp>
        <p:nvSpPr>
          <p:cNvPr id="4" name="3 Rectángulo"/>
          <p:cNvSpPr/>
          <p:nvPr/>
        </p:nvSpPr>
        <p:spPr>
          <a:xfrm>
            <a:off x="2002902" y="4974223"/>
            <a:ext cx="6673554" cy="215444"/>
          </a:xfrm>
          <a:prstGeom prst="rect">
            <a:avLst/>
          </a:prstGeom>
        </p:spPr>
        <p:txBody>
          <a:bodyPr wrap="square">
            <a:spAutoFit/>
          </a:bodyPr>
          <a:lstStyle/>
          <a:p>
            <a:pPr algn="r"/>
            <a:r>
              <a:rPr lang="en-US" sz="800" dirty="0"/>
              <a:t>Rosen, Clifford J., et al. </a:t>
            </a:r>
            <a:r>
              <a:rPr lang="en-US" sz="800" i="1" dirty="0"/>
              <a:t>Primer on the Metabolic Bone Diseases and Disorders of Mineral Metabolism</a:t>
            </a:r>
            <a:r>
              <a:rPr lang="en-US" sz="800" dirty="0"/>
              <a:t>. John Wiley &amp; Sons, 2013.</a:t>
            </a:r>
            <a:endParaRPr lang="es-MX" sz="800" dirty="0"/>
          </a:p>
        </p:txBody>
      </p:sp>
    </p:spTree>
    <p:extLst>
      <p:ext uri="{BB962C8B-B14F-4D97-AF65-F5344CB8AC3E}">
        <p14:creationId xmlns:p14="http://schemas.microsoft.com/office/powerpoint/2010/main" val="37026887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Suplementación de Vit D</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&lt; 12 ng/mL 50,000 UI V.O por semana por 6 a 8 semanas + 800 UI al día de mantenimiento</a:t>
            </a:r>
          </a:p>
          <a:p>
            <a:r>
              <a:rPr lang="es-ES" dirty="0"/>
              <a:t>&gt;</a:t>
            </a:r>
            <a:r>
              <a:rPr lang="es-ES" dirty="0" smtClean="0"/>
              <a:t>12-20 ng/mL: 800-1000 UI V.O. al día por 3 meses</a:t>
            </a:r>
          </a:p>
          <a:p>
            <a:r>
              <a:rPr lang="es-ES" dirty="0" smtClean="0"/>
              <a:t>&gt;20-30 ng/mL: 600-800 V.O. Por día </a:t>
            </a:r>
          </a:p>
          <a:p>
            <a:pPr lvl="1"/>
            <a:r>
              <a:rPr lang="es-ES" dirty="0" smtClean="0"/>
              <a:t>dosis cumulativas por intervalos por semana o mes tienen la misma efectividad</a:t>
            </a:r>
          </a:p>
          <a:p>
            <a:r>
              <a:rPr lang="es-ES" dirty="0" smtClean="0"/>
              <a:t>Exposición a lámparas solares</a:t>
            </a:r>
          </a:p>
          <a:p>
            <a:endParaRPr lang="es-ES" dirty="0" smtClean="0"/>
          </a:p>
          <a:p>
            <a:endParaRPr lang="es-ES" dirty="0"/>
          </a:p>
        </p:txBody>
      </p:sp>
    </p:spTree>
    <p:extLst>
      <p:ext uri="{BB962C8B-B14F-4D97-AF65-F5344CB8AC3E}">
        <p14:creationId xmlns:p14="http://schemas.microsoft.com/office/powerpoint/2010/main" val="37545954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ítulo 1"/>
          <p:cNvSpPr>
            <a:spLocks noGrp="1"/>
          </p:cNvSpPr>
          <p:nvPr>
            <p:ph type="title"/>
          </p:nvPr>
        </p:nvSpPr>
        <p:spPr bwMode="auto"/>
        <p:txBody>
          <a:bodyPr/>
          <a:lstStyle/>
          <a:p>
            <a:r>
              <a:rPr lang="es-ES" altLang="es-MX" sz="3200" cap="none" dirty="0" smtClean="0">
                <a:ea typeface="ＭＳ Ｐゴシック" pitchFamily="34" charset="-128"/>
              </a:rPr>
              <a:t>Conclusiones</a:t>
            </a:r>
          </a:p>
        </p:txBody>
      </p:sp>
      <p:sp>
        <p:nvSpPr>
          <p:cNvPr id="93186" name="Marcador de contenido 2"/>
          <p:cNvSpPr>
            <a:spLocks noGrp="1"/>
          </p:cNvSpPr>
          <p:nvPr>
            <p:ph idx="1"/>
          </p:nvPr>
        </p:nvSpPr>
        <p:spPr/>
        <p:txBody>
          <a:bodyPr>
            <a:normAutofit fontScale="70000" lnSpcReduction="20000"/>
          </a:bodyPr>
          <a:lstStyle/>
          <a:p>
            <a:r>
              <a:rPr lang="es-ES" altLang="es-MX" dirty="0" smtClean="0">
                <a:ea typeface="ＭＳ Ｐゴシック" pitchFamily="34" charset="-128"/>
                <a:cs typeface="ＭＳ Ｐゴシック" pitchFamily="34" charset="-128"/>
              </a:rPr>
              <a:t>El Ca es importante y necesario para la salud ósea</a:t>
            </a:r>
          </a:p>
          <a:p>
            <a:r>
              <a:rPr lang="es-ES" altLang="es-MX" dirty="0" smtClean="0">
                <a:ea typeface="ＭＳ Ｐゴシック" pitchFamily="34" charset="-128"/>
                <a:cs typeface="ＭＳ Ｐゴシック" pitchFamily="34" charset="-128"/>
              </a:rPr>
              <a:t>Se debe fomentar a la población general el consumo de Ca a través  dieta; en aquellos que no alcancen las recomendaciones por dieta pueden ser de ayuda los suplementos.  </a:t>
            </a:r>
          </a:p>
          <a:p>
            <a:r>
              <a:rPr lang="es-ES" altLang="es-MX" dirty="0" smtClean="0">
                <a:ea typeface="ＭＳ Ｐゴシック" pitchFamily="34" charset="-128"/>
                <a:cs typeface="ＭＳ Ｐゴシック" pitchFamily="34" charset="-128"/>
              </a:rPr>
              <a:t>Más no es mejor</a:t>
            </a:r>
          </a:p>
          <a:p>
            <a:r>
              <a:rPr lang="es-ES" altLang="es-MX" dirty="0" smtClean="0">
                <a:ea typeface="ＭＳ Ｐゴシック" pitchFamily="34" charset="-128"/>
                <a:cs typeface="ＭＳ Ｐゴシック" pitchFamily="34" charset="-128"/>
              </a:rPr>
              <a:t>No hay evidencia suficiente de que la ingesta de Ca cause síndromes cardiovasculares</a:t>
            </a:r>
          </a:p>
          <a:p>
            <a:r>
              <a:rPr lang="es-ES" altLang="es-MX" dirty="0" smtClean="0">
                <a:ea typeface="ＭＳ Ｐゴシック" pitchFamily="34" charset="-128"/>
                <a:cs typeface="ＭＳ Ｐゴシック" pitchFamily="34" charset="-128"/>
              </a:rPr>
              <a:t>Existe evidencia de un moderado incremento de piedras renales</a:t>
            </a:r>
          </a:p>
          <a:p>
            <a:r>
              <a:rPr lang="es-ES" altLang="es-MX" dirty="0" smtClean="0">
                <a:ea typeface="ＭＳ Ｐゴシック" pitchFamily="34" charset="-128"/>
                <a:cs typeface="ＭＳ Ｐゴシック" pitchFamily="34" charset="-128"/>
              </a:rPr>
              <a:t>La ingesta de Ca en dieta es sub optima en la región de Latinoamérica de acuerdo al mapa de Ca. El rango de variación es de 297 a 805 mg/día</a:t>
            </a:r>
          </a:p>
          <a:p>
            <a:pPr>
              <a:buFont typeface="Wingdings" pitchFamily="2" charset="2"/>
              <a:buNone/>
            </a:pPr>
            <a:endParaRPr lang="es-ES" altLang="es-MX"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1064911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30_Figure1.JPEG"/>
          <p:cNvPicPr>
            <a:picLocks/>
          </p:cNvPicPr>
          <p:nvPr/>
        </p:nvPicPr>
        <p:blipFill rotWithShape="1">
          <a:blip r:embed="rId3" cstate="print"/>
          <a:srcRect b="19347"/>
          <a:stretch/>
        </p:blipFill>
        <p:spPr>
          <a:xfrm>
            <a:off x="251520" y="123478"/>
            <a:ext cx="8724900" cy="3919885"/>
          </a:xfrm>
          <a:prstGeom prst="rect">
            <a:avLst/>
          </a:prstGeom>
        </p:spPr>
      </p:pic>
      <p:sp>
        <p:nvSpPr>
          <p:cNvPr id="3" name="CuadroTexto 2"/>
          <p:cNvSpPr txBox="1"/>
          <p:nvPr/>
        </p:nvSpPr>
        <p:spPr>
          <a:xfrm>
            <a:off x="4644008" y="3291830"/>
            <a:ext cx="1176937" cy="584776"/>
          </a:xfrm>
          <a:prstGeom prst="rect">
            <a:avLst/>
          </a:prstGeom>
          <a:noFill/>
        </p:spPr>
        <p:txBody>
          <a:bodyPr wrap="none" rtlCol="0">
            <a:spAutoFit/>
          </a:bodyPr>
          <a:lstStyle/>
          <a:p>
            <a:r>
              <a:rPr lang="es-ES" sz="1400" dirty="0" err="1" smtClean="0"/>
              <a:t>Ergocalciferol</a:t>
            </a:r>
            <a:endParaRPr lang="es-ES" sz="1400" dirty="0" smtClean="0"/>
          </a:p>
          <a:p>
            <a:endParaRPr lang="es-ES" dirty="0"/>
          </a:p>
        </p:txBody>
      </p:sp>
      <p:sp>
        <p:nvSpPr>
          <p:cNvPr id="2" name="1 CuadroTexto"/>
          <p:cNvSpPr txBox="1"/>
          <p:nvPr/>
        </p:nvSpPr>
        <p:spPr>
          <a:xfrm>
            <a:off x="695003" y="4371950"/>
            <a:ext cx="8076828" cy="553998"/>
          </a:xfrm>
          <a:prstGeom prst="rect">
            <a:avLst/>
          </a:prstGeom>
          <a:noFill/>
        </p:spPr>
        <p:txBody>
          <a:bodyPr wrap="square" rtlCol="0">
            <a:spAutoFit/>
          </a:bodyPr>
          <a:lstStyle/>
          <a:p>
            <a:pPr algn="just"/>
            <a:r>
              <a:rPr lang="en-US" sz="1000" dirty="0" smtClean="0"/>
              <a:t>The photolysis of </a:t>
            </a:r>
            <a:r>
              <a:rPr lang="en-US" sz="1000" dirty="0" err="1" smtClean="0"/>
              <a:t>ergosterol</a:t>
            </a:r>
            <a:r>
              <a:rPr lang="en-US" sz="1000" dirty="0" smtClean="0"/>
              <a:t> and 7-dehydrocholesterol to vitamin D</a:t>
            </a:r>
            <a:r>
              <a:rPr lang="en-US" sz="1000" baseline="-25000" dirty="0" smtClean="0"/>
              <a:t>2</a:t>
            </a:r>
            <a:r>
              <a:rPr lang="en-US" sz="1000" dirty="0" smtClean="0"/>
              <a:t> (</a:t>
            </a:r>
            <a:r>
              <a:rPr lang="en-US" sz="1000" dirty="0" err="1" smtClean="0"/>
              <a:t>ergocalciferol</a:t>
            </a:r>
            <a:r>
              <a:rPr lang="en-US" sz="1000" dirty="0" smtClean="0"/>
              <a:t>) and vitamin D</a:t>
            </a:r>
            <a:r>
              <a:rPr lang="en-US" sz="1000" baseline="-25000" dirty="0" smtClean="0"/>
              <a:t>3</a:t>
            </a:r>
            <a:r>
              <a:rPr lang="en-US" sz="1000" dirty="0" smtClean="0"/>
              <a:t> (cholecalciferol), respectively. An intermediate is formed after photolysis, which undergoes a thermal-activated isomerization to the final form of vitamin D. The rotation of the A-ring puts the 3β-hydroxyl group into a different orientation with respect to the plane of the A-ring during production of vitamin D. </a:t>
            </a:r>
            <a:endParaRPr lang="en-US" sz="1000" dirty="0"/>
          </a:p>
        </p:txBody>
      </p:sp>
      <p:sp>
        <p:nvSpPr>
          <p:cNvPr id="5" name="4 Rectángulo"/>
          <p:cNvSpPr/>
          <p:nvPr/>
        </p:nvSpPr>
        <p:spPr>
          <a:xfrm>
            <a:off x="2002902" y="4974223"/>
            <a:ext cx="6673554" cy="215444"/>
          </a:xfrm>
          <a:prstGeom prst="rect">
            <a:avLst/>
          </a:prstGeom>
        </p:spPr>
        <p:txBody>
          <a:bodyPr wrap="square">
            <a:spAutoFit/>
          </a:bodyPr>
          <a:lstStyle/>
          <a:p>
            <a:pPr algn="r"/>
            <a:r>
              <a:rPr lang="en-US" sz="800" dirty="0"/>
              <a:t>Rosen, Clifford J., et al. </a:t>
            </a:r>
            <a:r>
              <a:rPr lang="en-US" sz="800" i="1" dirty="0"/>
              <a:t>Primer on the Metabolic Bone Diseases and Disorders of Mineral Metabolism</a:t>
            </a:r>
            <a:r>
              <a:rPr lang="en-US" sz="800" dirty="0"/>
              <a:t>. John Wiley &amp; Sons, 2013.</a:t>
            </a:r>
            <a:endParaRPr lang="es-MX" sz="800" dirty="0"/>
          </a:p>
        </p:txBody>
      </p:sp>
      <p:sp>
        <p:nvSpPr>
          <p:cNvPr id="6" name="Elipse 5"/>
          <p:cNvSpPr/>
          <p:nvPr/>
        </p:nvSpPr>
        <p:spPr>
          <a:xfrm>
            <a:off x="7596336" y="339502"/>
            <a:ext cx="792088" cy="50405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smtClean="0"/>
          </a:p>
          <a:p>
            <a:pPr algn="ctr"/>
            <a:endParaRPr lang="es-ES" dirty="0"/>
          </a:p>
        </p:txBody>
      </p:sp>
      <p:sp>
        <p:nvSpPr>
          <p:cNvPr id="7" name="Elipse 6"/>
          <p:cNvSpPr/>
          <p:nvPr/>
        </p:nvSpPr>
        <p:spPr>
          <a:xfrm>
            <a:off x="7596336" y="2067694"/>
            <a:ext cx="792088" cy="50405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smtClean="0"/>
          </a:p>
          <a:p>
            <a:pPr algn="ctr"/>
            <a:endParaRPr lang="es-ES" dirty="0"/>
          </a:p>
        </p:txBody>
      </p:sp>
    </p:spTree>
    <p:extLst>
      <p:ext uri="{BB962C8B-B14F-4D97-AF65-F5344CB8AC3E}">
        <p14:creationId xmlns:p14="http://schemas.microsoft.com/office/powerpoint/2010/main" val="1300312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Hueso y Vitamina D</a:t>
            </a:r>
            <a:endParaRPr lang="es-ES" dirty="0"/>
          </a:p>
        </p:txBody>
      </p:sp>
      <p:sp>
        <p:nvSpPr>
          <p:cNvPr id="3" name="Marcador de contenido 2"/>
          <p:cNvSpPr>
            <a:spLocks noGrp="1"/>
          </p:cNvSpPr>
          <p:nvPr>
            <p:ph idx="1"/>
          </p:nvPr>
        </p:nvSpPr>
        <p:spPr/>
        <p:txBody>
          <a:bodyPr>
            <a:normAutofit fontScale="85000" lnSpcReduction="10000"/>
          </a:bodyPr>
          <a:lstStyle/>
          <a:p>
            <a:r>
              <a:rPr lang="es-ES" dirty="0" smtClean="0"/>
              <a:t>Las funciones endócrinas clásicas de la VD</a:t>
            </a:r>
          </a:p>
          <a:p>
            <a:pPr lvl="1"/>
            <a:r>
              <a:rPr lang="es-ES" dirty="0" smtClean="0"/>
              <a:t>Regulación </a:t>
            </a:r>
            <a:r>
              <a:rPr lang="es-ES" dirty="0"/>
              <a:t>del flujo del </a:t>
            </a:r>
            <a:r>
              <a:rPr lang="es-ES" dirty="0" smtClean="0"/>
              <a:t>Ca </a:t>
            </a:r>
            <a:r>
              <a:rPr lang="es-ES"/>
              <a:t>y </a:t>
            </a:r>
            <a:r>
              <a:rPr lang="es-ES" smtClean="0"/>
              <a:t>fósforo </a:t>
            </a:r>
            <a:r>
              <a:rPr lang="es-ES" dirty="0"/>
              <a:t>a través de 3 </a:t>
            </a:r>
            <a:r>
              <a:rPr lang="es-ES" dirty="0" smtClean="0"/>
              <a:t>tejidos:</a:t>
            </a:r>
            <a:endParaRPr lang="es-ES" dirty="0"/>
          </a:p>
          <a:p>
            <a:pPr lvl="2"/>
            <a:r>
              <a:rPr lang="es-ES" dirty="0"/>
              <a:t>Hueso</a:t>
            </a:r>
          </a:p>
          <a:p>
            <a:pPr lvl="2"/>
            <a:r>
              <a:rPr lang="es-ES" dirty="0"/>
              <a:t>Intestino</a:t>
            </a:r>
          </a:p>
          <a:p>
            <a:pPr lvl="2"/>
            <a:r>
              <a:rPr lang="es-ES" dirty="0" smtClean="0"/>
              <a:t>Riñón</a:t>
            </a:r>
          </a:p>
          <a:p>
            <a:r>
              <a:rPr lang="es-ES" dirty="0" smtClean="0"/>
              <a:t>Para sus funciones requiere de dos hormonas peptídicas</a:t>
            </a:r>
          </a:p>
          <a:p>
            <a:pPr lvl="1"/>
            <a:r>
              <a:rPr lang="es-ES" dirty="0" smtClean="0"/>
              <a:t>PTH y FGF23</a:t>
            </a:r>
          </a:p>
          <a:p>
            <a:pPr lvl="2"/>
            <a:endParaRPr lang="es-ES" dirty="0"/>
          </a:p>
          <a:p>
            <a:pPr marL="914400" lvl="2" indent="0">
              <a:buNone/>
            </a:pPr>
            <a:endParaRPr lang="es-ES" dirty="0"/>
          </a:p>
          <a:p>
            <a:endParaRPr lang="es-ES" dirty="0" smtClean="0"/>
          </a:p>
          <a:p>
            <a:pPr lvl="2"/>
            <a:endParaRPr lang="es-ES" dirty="0"/>
          </a:p>
          <a:p>
            <a:pPr marL="914400" lvl="2" indent="0">
              <a:buNone/>
            </a:pPr>
            <a:endParaRPr lang="es-ES" dirty="0"/>
          </a:p>
        </p:txBody>
      </p:sp>
    </p:spTree>
    <p:extLst>
      <p:ext uri="{BB962C8B-B14F-4D97-AF65-F5344CB8AC3E}">
        <p14:creationId xmlns:p14="http://schemas.microsoft.com/office/powerpoint/2010/main" val="645790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4" name="Group 2"/>
          <p:cNvGrpSpPr>
            <a:grpSpLocks/>
          </p:cNvGrpSpPr>
          <p:nvPr/>
        </p:nvGrpSpPr>
        <p:grpSpPr bwMode="auto">
          <a:xfrm>
            <a:off x="323851" y="1275160"/>
            <a:ext cx="1439863" cy="1296590"/>
            <a:chOff x="567" y="346"/>
            <a:chExt cx="907" cy="1089"/>
          </a:xfrm>
        </p:grpSpPr>
        <p:sp>
          <p:nvSpPr>
            <p:cNvPr id="46108" name="AutoShape 3"/>
            <p:cNvSpPr>
              <a:spLocks noChangeArrowheads="1"/>
            </p:cNvSpPr>
            <p:nvPr/>
          </p:nvSpPr>
          <p:spPr bwMode="auto">
            <a:xfrm>
              <a:off x="567" y="346"/>
              <a:ext cx="907" cy="1089"/>
            </a:xfrm>
            <a:prstGeom prst="can">
              <a:avLst>
                <a:gd name="adj" fmla="val 30017"/>
              </a:avLst>
            </a:prstGeom>
            <a:gradFill rotWithShape="1">
              <a:gsLst>
                <a:gs pos="0">
                  <a:srgbClr val="480000"/>
                </a:gs>
                <a:gs pos="50000">
                  <a:srgbClr val="CC0000"/>
                </a:gs>
                <a:gs pos="100000">
                  <a:srgbClr val="480000"/>
                </a:gs>
              </a:gsLst>
              <a:lin ang="0" scaled="1"/>
            </a:gradFill>
            <a:ln w="9525">
              <a:solidFill>
                <a:schemeClr val="tx1"/>
              </a:solidFill>
              <a:round/>
              <a:headEnd/>
              <a:tailEnd/>
            </a:ln>
          </p:spPr>
          <p:txBody>
            <a:bodyPr wrap="none" anchor="ctr"/>
            <a:lstStyle/>
            <a:p>
              <a:endParaRPr lang="pt-BR">
                <a:latin typeface="Calibri" charset="0"/>
              </a:endParaRPr>
            </a:p>
          </p:txBody>
        </p:sp>
        <p:sp>
          <p:nvSpPr>
            <p:cNvPr id="167957" name="Rectangle 21"/>
            <p:cNvSpPr>
              <a:spLocks noChangeArrowheads="1"/>
            </p:cNvSpPr>
            <p:nvPr/>
          </p:nvSpPr>
          <p:spPr bwMode="auto">
            <a:xfrm>
              <a:off x="884" y="800"/>
              <a:ext cx="280" cy="334"/>
            </a:xfrm>
            <a:prstGeom prst="rect">
              <a:avLst/>
            </a:prstGeom>
            <a:noFill/>
            <a:ln w="25400">
              <a:noFill/>
              <a:miter lim="800000"/>
              <a:headEnd/>
              <a:tailEnd/>
            </a:ln>
            <a:effectLst/>
          </p:spPr>
          <p:txBody>
            <a:bodyPr wrap="none" lIns="90488" tIns="44450" rIns="90488" bIns="44450">
              <a:spAutoFit/>
            </a:bodyPr>
            <a:lstStyle/>
            <a:p>
              <a:pPr eaLnBrk="0" hangingPunct="0">
                <a:defRPr/>
              </a:pPr>
              <a:r>
                <a:rPr lang="pt-BR" sz="2000" b="1">
                  <a:effectLst>
                    <a:outerShdw blurRad="38100" dist="38100" dir="2700000" algn="tl">
                      <a:srgbClr val="DDDDDD"/>
                    </a:outerShdw>
                  </a:effectLst>
                  <a:latin typeface="Calibri" charset="0"/>
                  <a:cs typeface="+mn-cs"/>
                </a:rPr>
                <a:t>Ca</a:t>
              </a:r>
            </a:p>
          </p:txBody>
        </p:sp>
        <p:sp>
          <p:nvSpPr>
            <p:cNvPr id="46110" name="Line 25"/>
            <p:cNvSpPr>
              <a:spLocks noChangeShapeType="1"/>
            </p:cNvSpPr>
            <p:nvPr/>
          </p:nvSpPr>
          <p:spPr bwMode="auto">
            <a:xfrm>
              <a:off x="817" y="820"/>
              <a:ext cx="0" cy="26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sp>
        <p:nvSpPr>
          <p:cNvPr id="167948" name="Rectangle 12"/>
          <p:cNvSpPr>
            <a:spLocks noChangeArrowheads="1"/>
          </p:cNvSpPr>
          <p:nvPr/>
        </p:nvSpPr>
        <p:spPr bwMode="auto">
          <a:xfrm>
            <a:off x="3348039" y="1977629"/>
            <a:ext cx="565510" cy="366767"/>
          </a:xfrm>
          <a:prstGeom prst="rect">
            <a:avLst/>
          </a:prstGeom>
          <a:noFill/>
          <a:ln w="25400">
            <a:noFill/>
            <a:miter lim="800000"/>
            <a:headEnd/>
            <a:tailEnd/>
          </a:ln>
          <a:effectLst/>
        </p:spPr>
        <p:txBody>
          <a:bodyPr wrap="none" lIns="90488" tIns="44450" rIns="90488" bIns="44450">
            <a:spAutoFit/>
          </a:bodyPr>
          <a:lstStyle/>
          <a:p>
            <a:pPr eaLnBrk="0" hangingPunct="0">
              <a:defRPr/>
            </a:pPr>
            <a:r>
              <a:rPr lang="pt-BR" b="1">
                <a:effectLst>
                  <a:outerShdw blurRad="38100" dist="38100" dir="2700000" algn="tl">
                    <a:srgbClr val="DDDDDD"/>
                  </a:outerShdw>
                </a:effectLst>
                <a:latin typeface="Calibri" charset="0"/>
                <a:cs typeface="+mn-cs"/>
              </a:rPr>
              <a:t>PTH</a:t>
            </a:r>
          </a:p>
        </p:txBody>
      </p:sp>
      <p:grpSp>
        <p:nvGrpSpPr>
          <p:cNvPr id="46083" name="Group 7"/>
          <p:cNvGrpSpPr>
            <a:grpSpLocks/>
          </p:cNvGrpSpPr>
          <p:nvPr/>
        </p:nvGrpSpPr>
        <p:grpSpPr bwMode="auto">
          <a:xfrm>
            <a:off x="2373314" y="1869281"/>
            <a:ext cx="619125" cy="506016"/>
            <a:chOff x="1495" y="1570"/>
            <a:chExt cx="390" cy="425"/>
          </a:xfrm>
        </p:grpSpPr>
        <p:sp>
          <p:nvSpPr>
            <p:cNvPr id="46101" name="Oval 2"/>
            <p:cNvSpPr>
              <a:spLocks noChangeArrowheads="1"/>
            </p:cNvSpPr>
            <p:nvPr/>
          </p:nvSpPr>
          <p:spPr bwMode="auto">
            <a:xfrm>
              <a:off x="1661" y="1575"/>
              <a:ext cx="224" cy="420"/>
            </a:xfrm>
            <a:prstGeom prst="ellipse">
              <a:avLst/>
            </a:prstGeom>
            <a:solidFill>
              <a:schemeClr val="bg1"/>
            </a:solidFill>
            <a:ln w="57150">
              <a:solidFill>
                <a:schemeClr val="tx1"/>
              </a:solidFill>
              <a:round/>
              <a:headEnd/>
              <a:tailEnd/>
            </a:ln>
          </p:spPr>
          <p:txBody>
            <a:bodyPr wrap="none" anchor="ctr"/>
            <a:lstStyle/>
            <a:p>
              <a:endParaRPr lang="pt-BR" b="1">
                <a:latin typeface="Calibri" charset="0"/>
              </a:endParaRPr>
            </a:p>
          </p:txBody>
        </p:sp>
        <p:sp>
          <p:nvSpPr>
            <p:cNvPr id="46102" name="Oval 13"/>
            <p:cNvSpPr>
              <a:spLocks noChangeArrowheads="1"/>
            </p:cNvSpPr>
            <p:nvPr/>
          </p:nvSpPr>
          <p:spPr bwMode="auto">
            <a:xfrm>
              <a:off x="1495" y="1570"/>
              <a:ext cx="224" cy="420"/>
            </a:xfrm>
            <a:prstGeom prst="ellipse">
              <a:avLst/>
            </a:prstGeom>
            <a:solidFill>
              <a:schemeClr val="bg1"/>
            </a:solidFill>
            <a:ln w="28575">
              <a:solidFill>
                <a:schemeClr val="tx1"/>
              </a:solidFill>
              <a:round/>
              <a:headEnd/>
              <a:tailEnd/>
            </a:ln>
          </p:spPr>
          <p:txBody>
            <a:bodyPr wrap="none" anchor="ctr"/>
            <a:lstStyle/>
            <a:p>
              <a:endParaRPr lang="pt-BR" b="1">
                <a:latin typeface="Calibri" charset="0"/>
              </a:endParaRPr>
            </a:p>
          </p:txBody>
        </p:sp>
        <p:sp>
          <p:nvSpPr>
            <p:cNvPr id="46103" name="Oval 14"/>
            <p:cNvSpPr>
              <a:spLocks noChangeArrowheads="1"/>
            </p:cNvSpPr>
            <p:nvPr/>
          </p:nvSpPr>
          <p:spPr bwMode="auto">
            <a:xfrm>
              <a:off x="1655" y="1570"/>
              <a:ext cx="224" cy="42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b="1">
                <a:latin typeface="Calibri" charset="0"/>
              </a:endParaRPr>
            </a:p>
          </p:txBody>
        </p:sp>
        <p:sp>
          <p:nvSpPr>
            <p:cNvPr id="46104" name="Oval 15"/>
            <p:cNvSpPr>
              <a:spLocks noChangeArrowheads="1"/>
            </p:cNvSpPr>
            <p:nvPr/>
          </p:nvSpPr>
          <p:spPr bwMode="auto">
            <a:xfrm>
              <a:off x="1577" y="1662"/>
              <a:ext cx="28" cy="56"/>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sp>
          <p:nvSpPr>
            <p:cNvPr id="46105" name="Oval 16"/>
            <p:cNvSpPr>
              <a:spLocks noChangeArrowheads="1"/>
            </p:cNvSpPr>
            <p:nvPr/>
          </p:nvSpPr>
          <p:spPr bwMode="auto">
            <a:xfrm>
              <a:off x="1571" y="1859"/>
              <a:ext cx="29" cy="56"/>
            </a:xfrm>
            <a:prstGeom prst="ellipse">
              <a:avLst/>
            </a:prstGeom>
            <a:solidFill>
              <a:schemeClr val="tx1"/>
            </a:solidFill>
            <a:ln w="25400">
              <a:solidFill>
                <a:schemeClr val="tx1"/>
              </a:solidFill>
              <a:round/>
              <a:headEnd/>
              <a:tailEnd/>
            </a:ln>
          </p:spPr>
          <p:txBody>
            <a:bodyPr wrap="none" anchor="ctr"/>
            <a:lstStyle/>
            <a:p>
              <a:endParaRPr lang="pt-BR" b="1">
                <a:latin typeface="Calibri" charset="0"/>
              </a:endParaRPr>
            </a:p>
          </p:txBody>
        </p:sp>
        <p:sp>
          <p:nvSpPr>
            <p:cNvPr id="46106" name="Oval 17"/>
            <p:cNvSpPr>
              <a:spLocks noChangeArrowheads="1"/>
            </p:cNvSpPr>
            <p:nvPr/>
          </p:nvSpPr>
          <p:spPr bwMode="auto">
            <a:xfrm>
              <a:off x="1747" y="1854"/>
              <a:ext cx="29" cy="56"/>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sp>
          <p:nvSpPr>
            <p:cNvPr id="46107" name="Oval 18"/>
            <p:cNvSpPr>
              <a:spLocks noChangeArrowheads="1"/>
            </p:cNvSpPr>
            <p:nvPr/>
          </p:nvSpPr>
          <p:spPr bwMode="auto">
            <a:xfrm>
              <a:off x="1769" y="1674"/>
              <a:ext cx="28" cy="56"/>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grpSp>
      <p:sp>
        <p:nvSpPr>
          <p:cNvPr id="46084" name="Rectangle 26"/>
          <p:cNvSpPr>
            <a:spLocks noChangeArrowheads="1"/>
          </p:cNvSpPr>
          <p:nvPr/>
        </p:nvSpPr>
        <p:spPr bwMode="auto">
          <a:xfrm>
            <a:off x="1979613" y="1437085"/>
            <a:ext cx="134972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pt-BR" b="1" dirty="0" err="1" smtClean="0">
                <a:latin typeface="Calibri" charset="0"/>
              </a:rPr>
              <a:t>Paratiroides</a:t>
            </a:r>
            <a:endParaRPr lang="pt-BR" b="1" dirty="0">
              <a:latin typeface="Calibri" charset="0"/>
            </a:endParaRPr>
          </a:p>
        </p:txBody>
      </p:sp>
      <p:sp>
        <p:nvSpPr>
          <p:cNvPr id="167966" name="Line 30"/>
          <p:cNvSpPr>
            <a:spLocks noChangeShapeType="1"/>
          </p:cNvSpPr>
          <p:nvPr/>
        </p:nvSpPr>
        <p:spPr bwMode="auto">
          <a:xfrm flipV="1">
            <a:off x="3268663" y="1824037"/>
            <a:ext cx="0" cy="3952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pic>
        <p:nvPicPr>
          <p:cNvPr id="46086" name="Picture 17" descr="MCj0335798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rot="16200000">
            <a:off x="3097014" y="3411736"/>
            <a:ext cx="894160" cy="681038"/>
          </a:xfrm>
        </p:spPr>
      </p:pic>
      <p:pic>
        <p:nvPicPr>
          <p:cNvPr id="46087" name="Picture 18" descr="MCj04261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1" y="1653779"/>
            <a:ext cx="6953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9" descr="MCj042614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2680098"/>
            <a:ext cx="820738" cy="145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32" name="Line 20"/>
          <p:cNvSpPr>
            <a:spLocks noChangeShapeType="1"/>
          </p:cNvSpPr>
          <p:nvPr/>
        </p:nvSpPr>
        <p:spPr bwMode="auto">
          <a:xfrm>
            <a:off x="3635375" y="2301479"/>
            <a:ext cx="0" cy="8108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9333" name="Line 21"/>
          <p:cNvSpPr>
            <a:spLocks noChangeShapeType="1"/>
          </p:cNvSpPr>
          <p:nvPr/>
        </p:nvSpPr>
        <p:spPr bwMode="auto">
          <a:xfrm>
            <a:off x="3995739" y="2139554"/>
            <a:ext cx="10810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9334" name="Freeform 22"/>
          <p:cNvSpPr>
            <a:spLocks/>
          </p:cNvSpPr>
          <p:nvPr/>
        </p:nvSpPr>
        <p:spPr bwMode="auto">
          <a:xfrm>
            <a:off x="1258888" y="2733675"/>
            <a:ext cx="2017712" cy="1071563"/>
          </a:xfrm>
          <a:custGeom>
            <a:avLst/>
            <a:gdLst>
              <a:gd name="T0" fmla="*/ 2147483647 w 1271"/>
              <a:gd name="T1" fmla="*/ 2147483647 h 900"/>
              <a:gd name="T2" fmla="*/ 2147483647 w 1271"/>
              <a:gd name="T3" fmla="*/ 2147483647 h 900"/>
              <a:gd name="T4" fmla="*/ 0 w 1271"/>
              <a:gd name="T5" fmla="*/ 0 h 900"/>
              <a:gd name="T6" fmla="*/ 0 60000 65536"/>
              <a:gd name="T7" fmla="*/ 0 60000 65536"/>
              <a:gd name="T8" fmla="*/ 0 60000 65536"/>
              <a:gd name="T9" fmla="*/ 0 w 1271"/>
              <a:gd name="T10" fmla="*/ 0 h 900"/>
              <a:gd name="T11" fmla="*/ 1271 w 1271"/>
              <a:gd name="T12" fmla="*/ 900 h 900"/>
            </a:gdLst>
            <a:ahLst/>
            <a:cxnLst>
              <a:cxn ang="T6">
                <a:pos x="T0" y="T1"/>
              </a:cxn>
              <a:cxn ang="T7">
                <a:pos x="T2" y="T3"/>
              </a:cxn>
              <a:cxn ang="T8">
                <a:pos x="T4" y="T5"/>
              </a:cxn>
            </a:cxnLst>
            <a:rect l="T9" t="T10" r="T11" b="T12"/>
            <a:pathLst>
              <a:path w="1271" h="900">
                <a:moveTo>
                  <a:pt x="1271" y="771"/>
                </a:moveTo>
                <a:cubicBezTo>
                  <a:pt x="900" y="835"/>
                  <a:pt x="530" y="900"/>
                  <a:pt x="318" y="771"/>
                </a:cubicBezTo>
                <a:cubicBezTo>
                  <a:pt x="106" y="642"/>
                  <a:pt x="53" y="321"/>
                  <a:pt x="0" y="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69335" name="Freeform 23"/>
          <p:cNvSpPr>
            <a:spLocks/>
          </p:cNvSpPr>
          <p:nvPr/>
        </p:nvSpPr>
        <p:spPr bwMode="auto">
          <a:xfrm>
            <a:off x="682625" y="2571750"/>
            <a:ext cx="4826000" cy="2313385"/>
          </a:xfrm>
          <a:custGeom>
            <a:avLst/>
            <a:gdLst>
              <a:gd name="T0" fmla="*/ 2147483647 w 3040"/>
              <a:gd name="T1" fmla="*/ 0 h 1943"/>
              <a:gd name="T2" fmla="*/ 2147483647 w 3040"/>
              <a:gd name="T3" fmla="*/ 2147483647 h 1943"/>
              <a:gd name="T4" fmla="*/ 2147483647 w 3040"/>
              <a:gd name="T5" fmla="*/ 2147483647 h 1943"/>
              <a:gd name="T6" fmla="*/ 2147483647 w 3040"/>
              <a:gd name="T7" fmla="*/ 2147483647 h 1943"/>
              <a:gd name="T8" fmla="*/ 0 60000 65536"/>
              <a:gd name="T9" fmla="*/ 0 60000 65536"/>
              <a:gd name="T10" fmla="*/ 0 60000 65536"/>
              <a:gd name="T11" fmla="*/ 0 60000 65536"/>
              <a:gd name="T12" fmla="*/ 0 w 3040"/>
              <a:gd name="T13" fmla="*/ 0 h 1943"/>
              <a:gd name="T14" fmla="*/ 3040 w 3040"/>
              <a:gd name="T15" fmla="*/ 1943 h 1943"/>
            </a:gdLst>
            <a:ahLst/>
            <a:cxnLst>
              <a:cxn ang="T8">
                <a:pos x="T0" y="T1"/>
              </a:cxn>
              <a:cxn ang="T9">
                <a:pos x="T2" y="T3"/>
              </a:cxn>
              <a:cxn ang="T10">
                <a:pos x="T4" y="T5"/>
              </a:cxn>
              <a:cxn ang="T11">
                <a:pos x="T6" y="T7"/>
              </a:cxn>
            </a:cxnLst>
            <a:rect l="T12" t="T13" r="T14" b="T15"/>
            <a:pathLst>
              <a:path w="3040" h="1943">
                <a:moveTo>
                  <a:pt x="3040" y="0"/>
                </a:moveTo>
                <a:cubicBezTo>
                  <a:pt x="2877" y="627"/>
                  <a:pt x="2715" y="1255"/>
                  <a:pt x="2269" y="1542"/>
                </a:cubicBezTo>
                <a:cubicBezTo>
                  <a:pt x="1823" y="1829"/>
                  <a:pt x="726" y="1943"/>
                  <a:pt x="363" y="1724"/>
                </a:cubicBezTo>
                <a:cubicBezTo>
                  <a:pt x="0" y="1505"/>
                  <a:pt x="45" y="866"/>
                  <a:pt x="91" y="227"/>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69336" name="Text Box 24"/>
          <p:cNvSpPr txBox="1">
            <a:spLocks noChangeArrowheads="1"/>
          </p:cNvSpPr>
          <p:nvPr/>
        </p:nvSpPr>
        <p:spPr bwMode="auto">
          <a:xfrm>
            <a:off x="6084888" y="1977629"/>
            <a:ext cx="1303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1,25(OH)2D</a:t>
            </a:r>
          </a:p>
        </p:txBody>
      </p:sp>
      <p:sp>
        <p:nvSpPr>
          <p:cNvPr id="269337" name="Freeform 25"/>
          <p:cNvSpPr>
            <a:spLocks/>
          </p:cNvSpPr>
          <p:nvPr/>
        </p:nvSpPr>
        <p:spPr bwMode="auto">
          <a:xfrm>
            <a:off x="6515100" y="2247900"/>
            <a:ext cx="1009650" cy="1512094"/>
          </a:xfrm>
          <a:custGeom>
            <a:avLst/>
            <a:gdLst>
              <a:gd name="T0" fmla="*/ 2147483647 w 636"/>
              <a:gd name="T1" fmla="*/ 0 h 1270"/>
              <a:gd name="T2" fmla="*/ 2147483647 w 636"/>
              <a:gd name="T3" fmla="*/ 2147483647 h 1270"/>
              <a:gd name="T4" fmla="*/ 2147483647 w 636"/>
              <a:gd name="T5" fmla="*/ 2147483647 h 1270"/>
              <a:gd name="T6" fmla="*/ 0 60000 65536"/>
              <a:gd name="T7" fmla="*/ 0 60000 65536"/>
              <a:gd name="T8" fmla="*/ 0 60000 65536"/>
              <a:gd name="T9" fmla="*/ 0 w 636"/>
              <a:gd name="T10" fmla="*/ 0 h 1270"/>
              <a:gd name="T11" fmla="*/ 636 w 636"/>
              <a:gd name="T12" fmla="*/ 1270 h 1270"/>
            </a:gdLst>
            <a:ahLst/>
            <a:cxnLst>
              <a:cxn ang="T6">
                <a:pos x="T0" y="T1"/>
              </a:cxn>
              <a:cxn ang="T7">
                <a:pos x="T2" y="T3"/>
              </a:cxn>
              <a:cxn ang="T8">
                <a:pos x="T4" y="T5"/>
              </a:cxn>
            </a:cxnLst>
            <a:rect l="T9" t="T10" r="T11" b="T12"/>
            <a:pathLst>
              <a:path w="636" h="1270">
                <a:moveTo>
                  <a:pt x="91" y="0"/>
                </a:moveTo>
                <a:cubicBezTo>
                  <a:pt x="45" y="302"/>
                  <a:pt x="0" y="604"/>
                  <a:pt x="91" y="816"/>
                </a:cubicBezTo>
                <a:cubicBezTo>
                  <a:pt x="182" y="1028"/>
                  <a:pt x="409" y="1149"/>
                  <a:pt x="636" y="127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69338" name="Text Box 26"/>
          <p:cNvSpPr txBox="1">
            <a:spLocks noChangeArrowheads="1"/>
          </p:cNvSpPr>
          <p:nvPr/>
        </p:nvSpPr>
        <p:spPr bwMode="auto">
          <a:xfrm>
            <a:off x="1958975" y="4423172"/>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69339" name="Text Box 27"/>
          <p:cNvSpPr txBox="1">
            <a:spLocks noChangeArrowheads="1"/>
          </p:cNvSpPr>
          <p:nvPr/>
        </p:nvSpPr>
        <p:spPr bwMode="auto">
          <a:xfrm>
            <a:off x="2124075" y="3381375"/>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69340" name="Text Box 28"/>
          <p:cNvSpPr txBox="1">
            <a:spLocks noChangeArrowheads="1"/>
          </p:cNvSpPr>
          <p:nvPr/>
        </p:nvSpPr>
        <p:spPr bwMode="auto">
          <a:xfrm>
            <a:off x="6372225" y="3975497"/>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69341" name="Freeform 29"/>
          <p:cNvSpPr>
            <a:spLocks/>
          </p:cNvSpPr>
          <p:nvPr/>
        </p:nvSpPr>
        <p:spPr bwMode="auto">
          <a:xfrm>
            <a:off x="419101" y="2787254"/>
            <a:ext cx="7248525" cy="2439590"/>
          </a:xfrm>
          <a:custGeom>
            <a:avLst/>
            <a:gdLst>
              <a:gd name="T0" fmla="*/ 2147483647 w 4566"/>
              <a:gd name="T1" fmla="*/ 2147483647 h 2049"/>
              <a:gd name="T2" fmla="*/ 2147483647 w 4566"/>
              <a:gd name="T3" fmla="*/ 2147483647 h 2049"/>
              <a:gd name="T4" fmla="*/ 2147483647 w 4566"/>
              <a:gd name="T5" fmla="*/ 2147483647 h 2049"/>
              <a:gd name="T6" fmla="*/ 2147483647 w 4566"/>
              <a:gd name="T7" fmla="*/ 0 h 2049"/>
              <a:gd name="T8" fmla="*/ 0 60000 65536"/>
              <a:gd name="T9" fmla="*/ 0 60000 65536"/>
              <a:gd name="T10" fmla="*/ 0 60000 65536"/>
              <a:gd name="T11" fmla="*/ 0 60000 65536"/>
              <a:gd name="T12" fmla="*/ 0 w 4566"/>
              <a:gd name="T13" fmla="*/ 0 h 2049"/>
              <a:gd name="T14" fmla="*/ 4566 w 4566"/>
              <a:gd name="T15" fmla="*/ 2049 h 2049"/>
            </a:gdLst>
            <a:ahLst/>
            <a:cxnLst>
              <a:cxn ang="T8">
                <a:pos x="T0" y="T1"/>
              </a:cxn>
              <a:cxn ang="T9">
                <a:pos x="T2" y="T3"/>
              </a:cxn>
              <a:cxn ang="T10">
                <a:pos x="T4" y="T5"/>
              </a:cxn>
              <a:cxn ang="T11">
                <a:pos x="T6" y="T7"/>
              </a:cxn>
            </a:cxnLst>
            <a:rect l="T12" t="T13" r="T14" b="T15"/>
            <a:pathLst>
              <a:path w="4566" h="2049">
                <a:moveTo>
                  <a:pt x="4566" y="1044"/>
                </a:moveTo>
                <a:cubicBezTo>
                  <a:pt x="3870" y="1301"/>
                  <a:pt x="3175" y="1558"/>
                  <a:pt x="2480" y="1679"/>
                </a:cubicBezTo>
                <a:cubicBezTo>
                  <a:pt x="1785" y="1800"/>
                  <a:pt x="786" y="2049"/>
                  <a:pt x="393" y="1769"/>
                </a:cubicBezTo>
                <a:cubicBezTo>
                  <a:pt x="0" y="1489"/>
                  <a:pt x="60" y="744"/>
                  <a:pt x="121" y="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7972" name="Text Box 36"/>
          <p:cNvSpPr txBox="1">
            <a:spLocks noChangeArrowheads="1"/>
          </p:cNvSpPr>
          <p:nvPr/>
        </p:nvSpPr>
        <p:spPr bwMode="auto">
          <a:xfrm>
            <a:off x="1908176" y="519113"/>
            <a:ext cx="4684220" cy="707886"/>
          </a:xfrm>
          <a:prstGeom prst="rect">
            <a:avLst/>
          </a:prstGeom>
          <a:solidFill>
            <a:srgbClr val="FFFF00"/>
          </a:solidFill>
          <a:ln w="9525">
            <a:solidFill>
              <a:schemeClr val="bg2"/>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t>En la </a:t>
            </a:r>
            <a:r>
              <a:rPr lang="en-US" sz="2000" b="1" dirty="0" err="1" smtClean="0"/>
              <a:t>ausencia</a:t>
            </a:r>
            <a:r>
              <a:rPr lang="en-US" sz="2000" b="1" dirty="0" smtClean="0"/>
              <a:t> de  </a:t>
            </a:r>
            <a:r>
              <a:rPr lang="en-US" sz="2000" b="1" dirty="0" err="1" smtClean="0"/>
              <a:t>Vitamina</a:t>
            </a:r>
            <a:r>
              <a:rPr lang="en-US" sz="2000" b="1" dirty="0" smtClean="0"/>
              <a:t> </a:t>
            </a:r>
            <a:r>
              <a:rPr lang="en-US" sz="2000" b="1" dirty="0"/>
              <a:t>D </a:t>
            </a:r>
            <a:r>
              <a:rPr lang="en-US" sz="2000" b="1" dirty="0" smtClean="0"/>
              <a:t>solo el</a:t>
            </a:r>
            <a:endParaRPr lang="en-US" sz="2000" b="1" dirty="0"/>
          </a:p>
          <a:p>
            <a:pPr eaLnBrk="1" hangingPunct="1"/>
            <a:r>
              <a:rPr lang="en-US" sz="2000" b="1" dirty="0"/>
              <a:t>10-15% </a:t>
            </a:r>
            <a:r>
              <a:rPr lang="en-US" sz="2000" b="1" dirty="0" smtClean="0"/>
              <a:t>del Ca intestinal se </a:t>
            </a:r>
            <a:r>
              <a:rPr lang="en-US" sz="2000" b="1" dirty="0" err="1" smtClean="0"/>
              <a:t>absorve</a:t>
            </a:r>
            <a:r>
              <a:rPr lang="en-US" sz="2000" b="1" dirty="0"/>
              <a:t>.</a:t>
            </a:r>
            <a:r>
              <a:rPr lang="en-US" sz="2000" b="1" dirty="0" smtClean="0"/>
              <a:t> </a:t>
            </a:r>
            <a:endParaRPr lang="pt-BR" sz="2000" b="1" dirty="0"/>
          </a:p>
        </p:txBody>
      </p:sp>
      <p:sp>
        <p:nvSpPr>
          <p:cNvPr id="269343" name="AutoShape 31"/>
          <p:cNvSpPr>
            <a:spLocks noChangeArrowheads="1"/>
          </p:cNvSpPr>
          <p:nvPr/>
        </p:nvSpPr>
        <p:spPr bwMode="auto">
          <a:xfrm>
            <a:off x="1835150" y="1869282"/>
            <a:ext cx="433388" cy="378619"/>
          </a:xfrm>
          <a:prstGeom prst="rightArrow">
            <a:avLst>
              <a:gd name="adj1" fmla="val 50000"/>
              <a:gd name="adj2" fmla="val 25000"/>
            </a:avLst>
          </a:prstGeom>
          <a:solidFill>
            <a:srgbClr val="CC0000"/>
          </a:solidFill>
          <a:ln w="9525">
            <a:solidFill>
              <a:schemeClr val="tx1"/>
            </a:solidFill>
            <a:miter lim="800000"/>
            <a:headEnd/>
            <a:tailEnd/>
          </a:ln>
        </p:spPr>
        <p:txBody>
          <a:bodyPr wrap="none" anchor="ctr"/>
          <a:lstStyle/>
          <a:p>
            <a:endParaRPr lang="pt-BR">
              <a:latin typeface="Calibri" charset="0"/>
            </a:endParaRPr>
          </a:p>
        </p:txBody>
      </p:sp>
    </p:spTree>
    <p:extLst>
      <p:ext uri="{BB962C8B-B14F-4D97-AF65-F5344CB8AC3E}">
        <p14:creationId xmlns:p14="http://schemas.microsoft.com/office/powerpoint/2010/main" val="1872897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69343"/>
                                        </p:tgtEl>
                                        <p:attrNameLst>
                                          <p:attrName>style.visibility</p:attrName>
                                        </p:attrNameLst>
                                      </p:cBhvr>
                                      <p:to>
                                        <p:strVal val="visible"/>
                                      </p:to>
                                    </p:set>
                                    <p:animEffect transition="in" filter="wipe(left)">
                                      <p:cBhvr>
                                        <p:cTn id="11" dur="500"/>
                                        <p:tgtEl>
                                          <p:spTgt spid="269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67966"/>
                                        </p:tgtEl>
                                        <p:attrNameLst>
                                          <p:attrName>style.visibility</p:attrName>
                                        </p:attrNameLst>
                                      </p:cBhvr>
                                      <p:to>
                                        <p:strVal val="visible"/>
                                      </p:to>
                                    </p:set>
                                    <p:animEffect transition="in" filter="fade">
                                      <p:cBhvr>
                                        <p:cTn id="16" dur="1000"/>
                                        <p:tgtEl>
                                          <p:spTgt spid="167966"/>
                                        </p:tgtEl>
                                      </p:cBhvr>
                                    </p:animEffect>
                                    <p:anim calcmode="lin" valueType="num">
                                      <p:cBhvr>
                                        <p:cTn id="17" dur="1000" fill="hold"/>
                                        <p:tgtEl>
                                          <p:spTgt spid="167966"/>
                                        </p:tgtEl>
                                        <p:attrNameLst>
                                          <p:attrName>ppt_x</p:attrName>
                                        </p:attrNameLst>
                                      </p:cBhvr>
                                      <p:tavLst>
                                        <p:tav tm="0">
                                          <p:val>
                                            <p:strVal val="#ppt_x"/>
                                          </p:val>
                                        </p:tav>
                                        <p:tav tm="100000">
                                          <p:val>
                                            <p:strVal val="#ppt_x"/>
                                          </p:val>
                                        </p:tav>
                                      </p:tavLst>
                                    </p:anim>
                                    <p:anim calcmode="lin" valueType="num">
                                      <p:cBhvr>
                                        <p:cTn id="18" dur="900" decel="100000" fill="hold"/>
                                        <p:tgtEl>
                                          <p:spTgt spid="16796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67966"/>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67948"/>
                                        </p:tgtEl>
                                        <p:attrNameLst>
                                          <p:attrName>style.visibility</p:attrName>
                                        </p:attrNameLst>
                                      </p:cBhvr>
                                      <p:to>
                                        <p:strVal val="visible"/>
                                      </p:to>
                                    </p:set>
                                    <p:animEffect transition="in" filter="fade">
                                      <p:cBhvr>
                                        <p:cTn id="22" dur="1000"/>
                                        <p:tgtEl>
                                          <p:spTgt spid="167948"/>
                                        </p:tgtEl>
                                      </p:cBhvr>
                                    </p:animEffect>
                                    <p:anim calcmode="lin" valueType="num">
                                      <p:cBhvr>
                                        <p:cTn id="23" dur="1000" fill="hold"/>
                                        <p:tgtEl>
                                          <p:spTgt spid="167948"/>
                                        </p:tgtEl>
                                        <p:attrNameLst>
                                          <p:attrName>ppt_x</p:attrName>
                                        </p:attrNameLst>
                                      </p:cBhvr>
                                      <p:tavLst>
                                        <p:tav tm="0">
                                          <p:val>
                                            <p:strVal val="#ppt_x"/>
                                          </p:val>
                                        </p:tav>
                                        <p:tav tm="100000">
                                          <p:val>
                                            <p:strVal val="#ppt_x"/>
                                          </p:val>
                                        </p:tav>
                                      </p:tavLst>
                                    </p:anim>
                                    <p:anim calcmode="lin" valueType="num">
                                      <p:cBhvr>
                                        <p:cTn id="24" dur="900" decel="100000" fill="hold"/>
                                        <p:tgtEl>
                                          <p:spTgt spid="16794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67948"/>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93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933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933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9339"/>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269338"/>
                                        </p:tgtEl>
                                        <p:attrNameLst>
                                          <p:attrName>style.visibility</p:attrName>
                                        </p:attrNameLst>
                                      </p:cBhvr>
                                      <p:to>
                                        <p:strVal val="visible"/>
                                      </p:to>
                                    </p:set>
                                    <p:animEffect transition="in" filter="wipe(down)">
                                      <p:cBhvr>
                                        <p:cTn id="40" dur="500"/>
                                        <p:tgtEl>
                                          <p:spTgt spid="26933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9334"/>
                                        </p:tgtEl>
                                        <p:attrNameLst>
                                          <p:attrName>style.visibility</p:attrName>
                                        </p:attrNameLst>
                                      </p:cBhvr>
                                      <p:to>
                                        <p:strVal val="visible"/>
                                      </p:to>
                                    </p:set>
                                    <p:animEffect transition="in" filter="wipe(down)">
                                      <p:cBhvr>
                                        <p:cTn id="43" dur="500"/>
                                        <p:tgtEl>
                                          <p:spTgt spid="2693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933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933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9340"/>
                                        </p:tgtEl>
                                        <p:attrNameLst>
                                          <p:attrName>style.visibility</p:attrName>
                                        </p:attrNameLst>
                                      </p:cBhvr>
                                      <p:to>
                                        <p:strVal val="visible"/>
                                      </p:to>
                                    </p:set>
                                    <p:animEffect transition="in" filter="wipe(down)">
                                      <p:cBhvr>
                                        <p:cTn id="54" dur="500"/>
                                        <p:tgtEl>
                                          <p:spTgt spid="26934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9341"/>
                                        </p:tgtEl>
                                        <p:attrNameLst>
                                          <p:attrName>style.visibility</p:attrName>
                                        </p:attrNameLst>
                                      </p:cBhvr>
                                      <p:to>
                                        <p:strVal val="visible"/>
                                      </p:to>
                                    </p:set>
                                    <p:animEffect transition="in" filter="wipe(down)">
                                      <p:cBhvr>
                                        <p:cTn id="57" dur="500"/>
                                        <p:tgtEl>
                                          <p:spTgt spid="2693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7972"/>
                                        </p:tgtEl>
                                        <p:attrNameLst>
                                          <p:attrName>style.visibility</p:attrName>
                                        </p:attrNameLst>
                                      </p:cBhvr>
                                      <p:to>
                                        <p:strVal val="visible"/>
                                      </p:to>
                                    </p:set>
                                    <p:animEffect transition="in" filter="dissolve">
                                      <p:cBhvr>
                                        <p:cTn id="62" dur="500"/>
                                        <p:tgtEl>
                                          <p:spTgt spid="167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8" grpId="0"/>
      <p:bldP spid="167966" grpId="0" animBg="1"/>
      <p:bldP spid="269332" grpId="0" animBg="1"/>
      <p:bldP spid="269333" grpId="0" animBg="1"/>
      <p:bldP spid="269334" grpId="0" animBg="1"/>
      <p:bldP spid="269335" grpId="0" animBg="1"/>
      <p:bldP spid="269336" grpId="0"/>
      <p:bldP spid="269337" grpId="0" animBg="1"/>
      <p:bldP spid="269338" grpId="0"/>
      <p:bldP spid="269339" grpId="0"/>
      <p:bldP spid="269340" grpId="0"/>
      <p:bldP spid="269341" grpId="0" animBg="1"/>
      <p:bldP spid="167972" grpId="0" animBg="1"/>
      <p:bldP spid="2693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323851" y="1275160"/>
            <a:ext cx="1439863" cy="1296590"/>
            <a:chOff x="567" y="346"/>
            <a:chExt cx="907" cy="1089"/>
          </a:xfrm>
        </p:grpSpPr>
        <p:sp>
          <p:nvSpPr>
            <p:cNvPr id="47133" name="AutoShape 3"/>
            <p:cNvSpPr>
              <a:spLocks noChangeArrowheads="1"/>
            </p:cNvSpPr>
            <p:nvPr/>
          </p:nvSpPr>
          <p:spPr bwMode="auto">
            <a:xfrm>
              <a:off x="567" y="346"/>
              <a:ext cx="907" cy="1089"/>
            </a:xfrm>
            <a:prstGeom prst="can">
              <a:avLst>
                <a:gd name="adj" fmla="val 30017"/>
              </a:avLst>
            </a:prstGeom>
            <a:gradFill rotWithShape="1">
              <a:gsLst>
                <a:gs pos="0">
                  <a:srgbClr val="480000"/>
                </a:gs>
                <a:gs pos="50000">
                  <a:srgbClr val="CC0000"/>
                </a:gs>
                <a:gs pos="100000">
                  <a:srgbClr val="480000"/>
                </a:gs>
              </a:gsLst>
              <a:lin ang="0" scaled="1"/>
            </a:gradFill>
            <a:ln w="9525">
              <a:solidFill>
                <a:schemeClr val="tx1"/>
              </a:solidFill>
              <a:round/>
              <a:headEnd/>
              <a:tailEnd/>
            </a:ln>
          </p:spPr>
          <p:txBody>
            <a:bodyPr wrap="none" anchor="ctr"/>
            <a:lstStyle/>
            <a:p>
              <a:endParaRPr lang="pt-BR">
                <a:latin typeface="Calibri" charset="0"/>
              </a:endParaRPr>
            </a:p>
          </p:txBody>
        </p:sp>
        <p:sp>
          <p:nvSpPr>
            <p:cNvPr id="167957" name="Rectangle 21"/>
            <p:cNvSpPr>
              <a:spLocks noChangeArrowheads="1"/>
            </p:cNvSpPr>
            <p:nvPr/>
          </p:nvSpPr>
          <p:spPr bwMode="auto">
            <a:xfrm>
              <a:off x="884" y="800"/>
              <a:ext cx="280" cy="334"/>
            </a:xfrm>
            <a:prstGeom prst="rect">
              <a:avLst/>
            </a:prstGeom>
            <a:noFill/>
            <a:ln w="25400">
              <a:noFill/>
              <a:miter lim="800000"/>
              <a:headEnd/>
              <a:tailEnd/>
            </a:ln>
            <a:effectLst/>
          </p:spPr>
          <p:txBody>
            <a:bodyPr wrap="none" lIns="90488" tIns="44450" rIns="90488" bIns="44450">
              <a:spAutoFit/>
            </a:bodyPr>
            <a:lstStyle/>
            <a:p>
              <a:pPr eaLnBrk="0" hangingPunct="0">
                <a:defRPr/>
              </a:pPr>
              <a:r>
                <a:rPr lang="pt-BR" sz="2000" b="1">
                  <a:effectLst>
                    <a:outerShdw blurRad="38100" dist="38100" dir="2700000" algn="tl">
                      <a:srgbClr val="DDDDDD"/>
                    </a:outerShdw>
                  </a:effectLst>
                  <a:latin typeface="Calibri" charset="0"/>
                  <a:cs typeface="+mn-cs"/>
                </a:rPr>
                <a:t>Ca</a:t>
              </a:r>
            </a:p>
          </p:txBody>
        </p:sp>
        <p:sp>
          <p:nvSpPr>
            <p:cNvPr id="47135" name="Line 25"/>
            <p:cNvSpPr>
              <a:spLocks noChangeShapeType="1"/>
            </p:cNvSpPr>
            <p:nvPr/>
          </p:nvSpPr>
          <p:spPr bwMode="auto">
            <a:xfrm>
              <a:off x="817" y="820"/>
              <a:ext cx="0" cy="26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47106" name="Oval 2"/>
          <p:cNvSpPr>
            <a:spLocks noChangeArrowheads="1"/>
          </p:cNvSpPr>
          <p:nvPr/>
        </p:nvSpPr>
        <p:spPr bwMode="auto">
          <a:xfrm>
            <a:off x="2636838" y="1875235"/>
            <a:ext cx="355600" cy="500063"/>
          </a:xfrm>
          <a:prstGeom prst="ellipse">
            <a:avLst/>
          </a:prstGeom>
          <a:solidFill>
            <a:schemeClr val="bg1"/>
          </a:solidFill>
          <a:ln w="57150">
            <a:solidFill>
              <a:schemeClr val="tx1"/>
            </a:solidFill>
            <a:round/>
            <a:headEnd/>
            <a:tailEnd/>
          </a:ln>
        </p:spPr>
        <p:txBody>
          <a:bodyPr wrap="none" anchor="ctr"/>
          <a:lstStyle/>
          <a:p>
            <a:endParaRPr lang="pt-BR" b="1">
              <a:latin typeface="Calibri" charset="0"/>
            </a:endParaRPr>
          </a:p>
        </p:txBody>
      </p:sp>
      <p:sp>
        <p:nvSpPr>
          <p:cNvPr id="167948" name="Rectangle 12"/>
          <p:cNvSpPr>
            <a:spLocks noChangeArrowheads="1"/>
          </p:cNvSpPr>
          <p:nvPr/>
        </p:nvSpPr>
        <p:spPr bwMode="auto">
          <a:xfrm>
            <a:off x="3348039" y="1977629"/>
            <a:ext cx="565510" cy="366767"/>
          </a:xfrm>
          <a:prstGeom prst="rect">
            <a:avLst/>
          </a:prstGeom>
          <a:noFill/>
          <a:ln w="25400">
            <a:noFill/>
            <a:miter lim="800000"/>
            <a:headEnd/>
            <a:tailEnd/>
          </a:ln>
          <a:effectLst/>
        </p:spPr>
        <p:txBody>
          <a:bodyPr wrap="none" lIns="90488" tIns="44450" rIns="90488" bIns="44450">
            <a:spAutoFit/>
          </a:bodyPr>
          <a:lstStyle/>
          <a:p>
            <a:pPr eaLnBrk="0" hangingPunct="0">
              <a:defRPr/>
            </a:pPr>
            <a:r>
              <a:rPr lang="pt-BR" b="1">
                <a:effectLst>
                  <a:outerShdw blurRad="38100" dist="38100" dir="2700000" algn="tl">
                    <a:srgbClr val="DDDDDD"/>
                  </a:outerShdw>
                </a:effectLst>
                <a:latin typeface="Calibri" charset="0"/>
                <a:cs typeface="+mn-cs"/>
              </a:rPr>
              <a:t>PTH</a:t>
            </a:r>
          </a:p>
        </p:txBody>
      </p:sp>
      <p:sp>
        <p:nvSpPr>
          <p:cNvPr id="47108" name="Oval 13"/>
          <p:cNvSpPr>
            <a:spLocks noChangeArrowheads="1"/>
          </p:cNvSpPr>
          <p:nvPr/>
        </p:nvSpPr>
        <p:spPr bwMode="auto">
          <a:xfrm>
            <a:off x="2373313" y="1869281"/>
            <a:ext cx="355600" cy="500063"/>
          </a:xfrm>
          <a:prstGeom prst="ellipse">
            <a:avLst/>
          </a:prstGeom>
          <a:solidFill>
            <a:schemeClr val="bg1"/>
          </a:solidFill>
          <a:ln w="28575">
            <a:solidFill>
              <a:schemeClr val="tx1"/>
            </a:solidFill>
            <a:round/>
            <a:headEnd/>
            <a:tailEnd/>
          </a:ln>
        </p:spPr>
        <p:txBody>
          <a:bodyPr wrap="none" anchor="ctr"/>
          <a:lstStyle/>
          <a:p>
            <a:endParaRPr lang="pt-BR" b="1">
              <a:latin typeface="Calibri" charset="0"/>
            </a:endParaRPr>
          </a:p>
        </p:txBody>
      </p:sp>
      <p:sp>
        <p:nvSpPr>
          <p:cNvPr id="47109" name="Oval 14"/>
          <p:cNvSpPr>
            <a:spLocks noChangeArrowheads="1"/>
          </p:cNvSpPr>
          <p:nvPr/>
        </p:nvSpPr>
        <p:spPr bwMode="auto">
          <a:xfrm>
            <a:off x="2627313" y="1869281"/>
            <a:ext cx="355600" cy="500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b="1">
              <a:latin typeface="Calibri" charset="0"/>
            </a:endParaRPr>
          </a:p>
        </p:txBody>
      </p:sp>
      <p:sp>
        <p:nvSpPr>
          <p:cNvPr id="47110" name="Oval 15"/>
          <p:cNvSpPr>
            <a:spLocks noChangeArrowheads="1"/>
          </p:cNvSpPr>
          <p:nvPr/>
        </p:nvSpPr>
        <p:spPr bwMode="auto">
          <a:xfrm>
            <a:off x="2503488" y="1978819"/>
            <a:ext cx="44450" cy="66675"/>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sp>
        <p:nvSpPr>
          <p:cNvPr id="47111" name="Oval 16"/>
          <p:cNvSpPr>
            <a:spLocks noChangeArrowheads="1"/>
          </p:cNvSpPr>
          <p:nvPr/>
        </p:nvSpPr>
        <p:spPr bwMode="auto">
          <a:xfrm>
            <a:off x="2493964" y="2213372"/>
            <a:ext cx="46037" cy="66675"/>
          </a:xfrm>
          <a:prstGeom prst="ellipse">
            <a:avLst/>
          </a:prstGeom>
          <a:solidFill>
            <a:schemeClr val="tx1"/>
          </a:solidFill>
          <a:ln w="25400">
            <a:solidFill>
              <a:schemeClr val="tx1"/>
            </a:solidFill>
            <a:round/>
            <a:headEnd/>
            <a:tailEnd/>
          </a:ln>
        </p:spPr>
        <p:txBody>
          <a:bodyPr wrap="none" anchor="ctr"/>
          <a:lstStyle/>
          <a:p>
            <a:endParaRPr lang="pt-BR" b="1">
              <a:latin typeface="Calibri" charset="0"/>
            </a:endParaRPr>
          </a:p>
        </p:txBody>
      </p:sp>
      <p:sp>
        <p:nvSpPr>
          <p:cNvPr id="47112" name="Oval 17"/>
          <p:cNvSpPr>
            <a:spLocks noChangeArrowheads="1"/>
          </p:cNvSpPr>
          <p:nvPr/>
        </p:nvSpPr>
        <p:spPr bwMode="auto">
          <a:xfrm>
            <a:off x="2773364" y="2207419"/>
            <a:ext cx="46037" cy="66675"/>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sp>
        <p:nvSpPr>
          <p:cNvPr id="47113" name="Oval 18"/>
          <p:cNvSpPr>
            <a:spLocks noChangeArrowheads="1"/>
          </p:cNvSpPr>
          <p:nvPr/>
        </p:nvSpPr>
        <p:spPr bwMode="auto">
          <a:xfrm>
            <a:off x="2808288" y="1993106"/>
            <a:ext cx="44450" cy="66675"/>
          </a:xfrm>
          <a:prstGeom prst="ellipse">
            <a:avLst/>
          </a:prstGeom>
          <a:solidFill>
            <a:schemeClr val="tx1"/>
          </a:solidFill>
          <a:ln w="57150">
            <a:solidFill>
              <a:schemeClr val="tx1"/>
            </a:solidFill>
            <a:round/>
            <a:headEnd/>
            <a:tailEnd/>
          </a:ln>
        </p:spPr>
        <p:txBody>
          <a:bodyPr wrap="none" anchor="ctr"/>
          <a:lstStyle/>
          <a:p>
            <a:endParaRPr lang="pt-BR" b="1">
              <a:latin typeface="Calibri" charset="0"/>
            </a:endParaRPr>
          </a:p>
        </p:txBody>
      </p:sp>
      <p:sp>
        <p:nvSpPr>
          <p:cNvPr id="47114" name="Rectangle 26"/>
          <p:cNvSpPr>
            <a:spLocks noChangeArrowheads="1"/>
          </p:cNvSpPr>
          <p:nvPr/>
        </p:nvSpPr>
        <p:spPr bwMode="auto">
          <a:xfrm>
            <a:off x="1979613" y="1437085"/>
            <a:ext cx="134972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pt-BR" b="1" dirty="0" err="1" smtClean="0">
                <a:latin typeface="Calibri" charset="0"/>
              </a:rPr>
              <a:t>Paratiroides</a:t>
            </a:r>
            <a:endParaRPr lang="pt-BR" b="1" dirty="0">
              <a:latin typeface="Calibri" charset="0"/>
            </a:endParaRPr>
          </a:p>
        </p:txBody>
      </p:sp>
      <p:sp>
        <p:nvSpPr>
          <p:cNvPr id="167966" name="Line 30"/>
          <p:cNvSpPr>
            <a:spLocks noChangeShapeType="1"/>
          </p:cNvSpPr>
          <p:nvPr/>
        </p:nvSpPr>
        <p:spPr bwMode="auto">
          <a:xfrm flipV="1">
            <a:off x="3268663" y="1824037"/>
            <a:ext cx="0" cy="39528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pic>
        <p:nvPicPr>
          <p:cNvPr id="47116" name="Picture 16" descr="MCj0335798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rot="16200000">
            <a:off x="3097014" y="3411736"/>
            <a:ext cx="894160" cy="681038"/>
          </a:xfrm>
        </p:spPr>
      </p:pic>
      <p:pic>
        <p:nvPicPr>
          <p:cNvPr id="47117" name="Picture 17" descr="MCj042616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1" y="1653779"/>
            <a:ext cx="6953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8" descr="MCj042614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2680098"/>
            <a:ext cx="820738" cy="145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55" name="Line 19"/>
          <p:cNvSpPr>
            <a:spLocks noChangeShapeType="1"/>
          </p:cNvSpPr>
          <p:nvPr/>
        </p:nvSpPr>
        <p:spPr bwMode="auto">
          <a:xfrm>
            <a:off x="3635375" y="2301479"/>
            <a:ext cx="0" cy="8108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0356" name="Line 20"/>
          <p:cNvSpPr>
            <a:spLocks noChangeShapeType="1"/>
          </p:cNvSpPr>
          <p:nvPr/>
        </p:nvSpPr>
        <p:spPr bwMode="auto">
          <a:xfrm>
            <a:off x="3995739" y="2139554"/>
            <a:ext cx="10810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70357" name="Freeform 21"/>
          <p:cNvSpPr>
            <a:spLocks/>
          </p:cNvSpPr>
          <p:nvPr/>
        </p:nvSpPr>
        <p:spPr bwMode="auto">
          <a:xfrm>
            <a:off x="1258888" y="2733675"/>
            <a:ext cx="2017712" cy="1071563"/>
          </a:xfrm>
          <a:custGeom>
            <a:avLst/>
            <a:gdLst>
              <a:gd name="T0" fmla="*/ 2147483647 w 1271"/>
              <a:gd name="T1" fmla="*/ 2147483647 h 900"/>
              <a:gd name="T2" fmla="*/ 2147483647 w 1271"/>
              <a:gd name="T3" fmla="*/ 2147483647 h 900"/>
              <a:gd name="T4" fmla="*/ 0 w 1271"/>
              <a:gd name="T5" fmla="*/ 0 h 900"/>
              <a:gd name="T6" fmla="*/ 0 60000 65536"/>
              <a:gd name="T7" fmla="*/ 0 60000 65536"/>
              <a:gd name="T8" fmla="*/ 0 60000 65536"/>
              <a:gd name="T9" fmla="*/ 0 w 1271"/>
              <a:gd name="T10" fmla="*/ 0 h 900"/>
              <a:gd name="T11" fmla="*/ 1271 w 1271"/>
              <a:gd name="T12" fmla="*/ 900 h 900"/>
            </a:gdLst>
            <a:ahLst/>
            <a:cxnLst>
              <a:cxn ang="T6">
                <a:pos x="T0" y="T1"/>
              </a:cxn>
              <a:cxn ang="T7">
                <a:pos x="T2" y="T3"/>
              </a:cxn>
              <a:cxn ang="T8">
                <a:pos x="T4" y="T5"/>
              </a:cxn>
            </a:cxnLst>
            <a:rect l="T9" t="T10" r="T11" b="T12"/>
            <a:pathLst>
              <a:path w="1271" h="900">
                <a:moveTo>
                  <a:pt x="1271" y="771"/>
                </a:moveTo>
                <a:cubicBezTo>
                  <a:pt x="900" y="835"/>
                  <a:pt x="530" y="900"/>
                  <a:pt x="318" y="771"/>
                </a:cubicBezTo>
                <a:cubicBezTo>
                  <a:pt x="106" y="642"/>
                  <a:pt x="53" y="321"/>
                  <a:pt x="0" y="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70358" name="Freeform 22"/>
          <p:cNvSpPr>
            <a:spLocks/>
          </p:cNvSpPr>
          <p:nvPr/>
        </p:nvSpPr>
        <p:spPr bwMode="auto">
          <a:xfrm>
            <a:off x="682625" y="2571750"/>
            <a:ext cx="4826000" cy="2313385"/>
          </a:xfrm>
          <a:custGeom>
            <a:avLst/>
            <a:gdLst>
              <a:gd name="T0" fmla="*/ 2147483647 w 3040"/>
              <a:gd name="T1" fmla="*/ 0 h 1943"/>
              <a:gd name="T2" fmla="*/ 2147483647 w 3040"/>
              <a:gd name="T3" fmla="*/ 2147483647 h 1943"/>
              <a:gd name="T4" fmla="*/ 2147483647 w 3040"/>
              <a:gd name="T5" fmla="*/ 2147483647 h 1943"/>
              <a:gd name="T6" fmla="*/ 2147483647 w 3040"/>
              <a:gd name="T7" fmla="*/ 2147483647 h 1943"/>
              <a:gd name="T8" fmla="*/ 0 60000 65536"/>
              <a:gd name="T9" fmla="*/ 0 60000 65536"/>
              <a:gd name="T10" fmla="*/ 0 60000 65536"/>
              <a:gd name="T11" fmla="*/ 0 60000 65536"/>
              <a:gd name="T12" fmla="*/ 0 w 3040"/>
              <a:gd name="T13" fmla="*/ 0 h 1943"/>
              <a:gd name="T14" fmla="*/ 3040 w 3040"/>
              <a:gd name="T15" fmla="*/ 1943 h 1943"/>
            </a:gdLst>
            <a:ahLst/>
            <a:cxnLst>
              <a:cxn ang="T8">
                <a:pos x="T0" y="T1"/>
              </a:cxn>
              <a:cxn ang="T9">
                <a:pos x="T2" y="T3"/>
              </a:cxn>
              <a:cxn ang="T10">
                <a:pos x="T4" y="T5"/>
              </a:cxn>
              <a:cxn ang="T11">
                <a:pos x="T6" y="T7"/>
              </a:cxn>
            </a:cxnLst>
            <a:rect l="T12" t="T13" r="T14" b="T15"/>
            <a:pathLst>
              <a:path w="3040" h="1943">
                <a:moveTo>
                  <a:pt x="3040" y="0"/>
                </a:moveTo>
                <a:cubicBezTo>
                  <a:pt x="2877" y="627"/>
                  <a:pt x="2715" y="1255"/>
                  <a:pt x="2269" y="1542"/>
                </a:cubicBezTo>
                <a:cubicBezTo>
                  <a:pt x="1823" y="1829"/>
                  <a:pt x="726" y="1943"/>
                  <a:pt x="363" y="1724"/>
                </a:cubicBezTo>
                <a:cubicBezTo>
                  <a:pt x="0" y="1505"/>
                  <a:pt x="45" y="866"/>
                  <a:pt x="91" y="227"/>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7123" name="Text Box 23"/>
          <p:cNvSpPr txBox="1">
            <a:spLocks noChangeArrowheads="1"/>
          </p:cNvSpPr>
          <p:nvPr/>
        </p:nvSpPr>
        <p:spPr bwMode="auto">
          <a:xfrm>
            <a:off x="6084888" y="1977629"/>
            <a:ext cx="1303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1,25(OH)2D</a:t>
            </a:r>
          </a:p>
        </p:txBody>
      </p:sp>
      <p:sp>
        <p:nvSpPr>
          <p:cNvPr id="270360" name="Freeform 24"/>
          <p:cNvSpPr>
            <a:spLocks/>
          </p:cNvSpPr>
          <p:nvPr/>
        </p:nvSpPr>
        <p:spPr bwMode="auto">
          <a:xfrm>
            <a:off x="6515100" y="2247900"/>
            <a:ext cx="1009650" cy="1512094"/>
          </a:xfrm>
          <a:custGeom>
            <a:avLst/>
            <a:gdLst>
              <a:gd name="T0" fmla="*/ 2147483647 w 636"/>
              <a:gd name="T1" fmla="*/ 0 h 1270"/>
              <a:gd name="T2" fmla="*/ 2147483647 w 636"/>
              <a:gd name="T3" fmla="*/ 2147483647 h 1270"/>
              <a:gd name="T4" fmla="*/ 2147483647 w 636"/>
              <a:gd name="T5" fmla="*/ 2147483647 h 1270"/>
              <a:gd name="T6" fmla="*/ 0 60000 65536"/>
              <a:gd name="T7" fmla="*/ 0 60000 65536"/>
              <a:gd name="T8" fmla="*/ 0 60000 65536"/>
              <a:gd name="T9" fmla="*/ 0 w 636"/>
              <a:gd name="T10" fmla="*/ 0 h 1270"/>
              <a:gd name="T11" fmla="*/ 636 w 636"/>
              <a:gd name="T12" fmla="*/ 1270 h 1270"/>
            </a:gdLst>
            <a:ahLst/>
            <a:cxnLst>
              <a:cxn ang="T6">
                <a:pos x="T0" y="T1"/>
              </a:cxn>
              <a:cxn ang="T7">
                <a:pos x="T2" y="T3"/>
              </a:cxn>
              <a:cxn ang="T8">
                <a:pos x="T4" y="T5"/>
              </a:cxn>
            </a:cxnLst>
            <a:rect l="T9" t="T10" r="T11" b="T12"/>
            <a:pathLst>
              <a:path w="636" h="1270">
                <a:moveTo>
                  <a:pt x="91" y="0"/>
                </a:moveTo>
                <a:cubicBezTo>
                  <a:pt x="45" y="302"/>
                  <a:pt x="0" y="604"/>
                  <a:pt x="91" y="816"/>
                </a:cubicBezTo>
                <a:cubicBezTo>
                  <a:pt x="182" y="1028"/>
                  <a:pt x="409" y="1149"/>
                  <a:pt x="636" y="127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70361" name="Text Box 25"/>
          <p:cNvSpPr txBox="1">
            <a:spLocks noChangeArrowheads="1"/>
          </p:cNvSpPr>
          <p:nvPr/>
        </p:nvSpPr>
        <p:spPr bwMode="auto">
          <a:xfrm>
            <a:off x="1958975" y="4423172"/>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70362" name="Text Box 26"/>
          <p:cNvSpPr txBox="1">
            <a:spLocks noChangeArrowheads="1"/>
          </p:cNvSpPr>
          <p:nvPr/>
        </p:nvSpPr>
        <p:spPr bwMode="auto">
          <a:xfrm>
            <a:off x="2124075" y="3381375"/>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70363" name="Text Box 27"/>
          <p:cNvSpPr txBox="1">
            <a:spLocks noChangeArrowheads="1"/>
          </p:cNvSpPr>
          <p:nvPr/>
        </p:nvSpPr>
        <p:spPr bwMode="auto">
          <a:xfrm>
            <a:off x="6372225" y="3975497"/>
            <a:ext cx="420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a:latin typeface="Calibri" charset="0"/>
              </a:rPr>
              <a:t>Ca</a:t>
            </a:r>
          </a:p>
        </p:txBody>
      </p:sp>
      <p:sp>
        <p:nvSpPr>
          <p:cNvPr id="270364" name="Freeform 28"/>
          <p:cNvSpPr>
            <a:spLocks/>
          </p:cNvSpPr>
          <p:nvPr/>
        </p:nvSpPr>
        <p:spPr bwMode="auto">
          <a:xfrm>
            <a:off x="419101" y="2787254"/>
            <a:ext cx="7248525" cy="2439590"/>
          </a:xfrm>
          <a:custGeom>
            <a:avLst/>
            <a:gdLst>
              <a:gd name="T0" fmla="*/ 2147483647 w 4566"/>
              <a:gd name="T1" fmla="*/ 2147483647 h 2049"/>
              <a:gd name="T2" fmla="*/ 2147483647 w 4566"/>
              <a:gd name="T3" fmla="*/ 2147483647 h 2049"/>
              <a:gd name="T4" fmla="*/ 2147483647 w 4566"/>
              <a:gd name="T5" fmla="*/ 2147483647 h 2049"/>
              <a:gd name="T6" fmla="*/ 2147483647 w 4566"/>
              <a:gd name="T7" fmla="*/ 0 h 2049"/>
              <a:gd name="T8" fmla="*/ 0 60000 65536"/>
              <a:gd name="T9" fmla="*/ 0 60000 65536"/>
              <a:gd name="T10" fmla="*/ 0 60000 65536"/>
              <a:gd name="T11" fmla="*/ 0 60000 65536"/>
              <a:gd name="T12" fmla="*/ 0 w 4566"/>
              <a:gd name="T13" fmla="*/ 0 h 2049"/>
              <a:gd name="T14" fmla="*/ 4566 w 4566"/>
              <a:gd name="T15" fmla="*/ 2049 h 2049"/>
            </a:gdLst>
            <a:ahLst/>
            <a:cxnLst>
              <a:cxn ang="T8">
                <a:pos x="T0" y="T1"/>
              </a:cxn>
              <a:cxn ang="T9">
                <a:pos x="T2" y="T3"/>
              </a:cxn>
              <a:cxn ang="T10">
                <a:pos x="T4" y="T5"/>
              </a:cxn>
              <a:cxn ang="T11">
                <a:pos x="T6" y="T7"/>
              </a:cxn>
            </a:cxnLst>
            <a:rect l="T12" t="T13" r="T14" b="T15"/>
            <a:pathLst>
              <a:path w="4566" h="2049">
                <a:moveTo>
                  <a:pt x="4566" y="1044"/>
                </a:moveTo>
                <a:cubicBezTo>
                  <a:pt x="3870" y="1301"/>
                  <a:pt x="3175" y="1558"/>
                  <a:pt x="2480" y="1679"/>
                </a:cubicBezTo>
                <a:cubicBezTo>
                  <a:pt x="1785" y="1800"/>
                  <a:pt x="786" y="2049"/>
                  <a:pt x="393" y="1769"/>
                </a:cubicBezTo>
                <a:cubicBezTo>
                  <a:pt x="0" y="1489"/>
                  <a:pt x="60" y="744"/>
                  <a:pt x="121" y="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70365" name="Freeform 29"/>
          <p:cNvSpPr>
            <a:spLocks/>
          </p:cNvSpPr>
          <p:nvPr/>
        </p:nvSpPr>
        <p:spPr bwMode="auto">
          <a:xfrm>
            <a:off x="958851" y="996554"/>
            <a:ext cx="1812925" cy="440531"/>
          </a:xfrm>
          <a:custGeom>
            <a:avLst/>
            <a:gdLst>
              <a:gd name="T0" fmla="*/ 2147483647 w 1142"/>
              <a:gd name="T1" fmla="*/ 2147483647 h 370"/>
              <a:gd name="T2" fmla="*/ 2147483647 w 1142"/>
              <a:gd name="T3" fmla="*/ 2147483647 h 370"/>
              <a:gd name="T4" fmla="*/ 2147483647 w 1142"/>
              <a:gd name="T5" fmla="*/ 2147483647 h 370"/>
              <a:gd name="T6" fmla="*/ 2147483647 w 1142"/>
              <a:gd name="T7" fmla="*/ 2147483647 h 370"/>
              <a:gd name="T8" fmla="*/ 0 60000 65536"/>
              <a:gd name="T9" fmla="*/ 0 60000 65536"/>
              <a:gd name="T10" fmla="*/ 0 60000 65536"/>
              <a:gd name="T11" fmla="*/ 0 60000 65536"/>
              <a:gd name="T12" fmla="*/ 0 w 1142"/>
              <a:gd name="T13" fmla="*/ 0 h 370"/>
              <a:gd name="T14" fmla="*/ 1142 w 1142"/>
              <a:gd name="T15" fmla="*/ 370 h 370"/>
            </a:gdLst>
            <a:ahLst/>
            <a:cxnLst>
              <a:cxn ang="T8">
                <a:pos x="T0" y="T1"/>
              </a:cxn>
              <a:cxn ang="T9">
                <a:pos x="T2" y="T3"/>
              </a:cxn>
              <a:cxn ang="T10">
                <a:pos x="T4" y="T5"/>
              </a:cxn>
              <a:cxn ang="T11">
                <a:pos x="T6" y="T7"/>
              </a:cxn>
            </a:cxnLst>
            <a:rect l="T12" t="T13" r="T14" b="T15"/>
            <a:pathLst>
              <a:path w="1142" h="370">
                <a:moveTo>
                  <a:pt x="99" y="370"/>
                </a:moveTo>
                <a:cubicBezTo>
                  <a:pt x="49" y="238"/>
                  <a:pt x="0" y="106"/>
                  <a:pt x="144" y="53"/>
                </a:cubicBezTo>
                <a:cubicBezTo>
                  <a:pt x="288" y="0"/>
                  <a:pt x="795" y="23"/>
                  <a:pt x="961" y="53"/>
                </a:cubicBezTo>
                <a:cubicBezTo>
                  <a:pt x="1127" y="83"/>
                  <a:pt x="1134" y="158"/>
                  <a:pt x="1142" y="234"/>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70366" name="Line 30"/>
          <p:cNvSpPr>
            <a:spLocks noChangeShapeType="1"/>
          </p:cNvSpPr>
          <p:nvPr/>
        </p:nvSpPr>
        <p:spPr bwMode="auto">
          <a:xfrm flipH="1">
            <a:off x="2339975" y="1762125"/>
            <a:ext cx="719138" cy="809625"/>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70367" name="Line 31"/>
          <p:cNvSpPr>
            <a:spLocks noChangeShapeType="1"/>
          </p:cNvSpPr>
          <p:nvPr/>
        </p:nvSpPr>
        <p:spPr bwMode="auto">
          <a:xfrm>
            <a:off x="2268539" y="1762126"/>
            <a:ext cx="720725" cy="756047"/>
          </a:xfrm>
          <a:prstGeom prst="line">
            <a:avLst/>
          </a:prstGeom>
          <a:noFill/>
          <a:ln w="57150">
            <a:solidFill>
              <a:srgbClr val="8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70368" name="Freeform 32"/>
          <p:cNvSpPr>
            <a:spLocks/>
          </p:cNvSpPr>
          <p:nvPr/>
        </p:nvSpPr>
        <p:spPr bwMode="auto">
          <a:xfrm>
            <a:off x="2916238" y="1041797"/>
            <a:ext cx="4259262" cy="827484"/>
          </a:xfrm>
          <a:custGeom>
            <a:avLst/>
            <a:gdLst>
              <a:gd name="T0" fmla="*/ 2147483647 w 2683"/>
              <a:gd name="T1" fmla="*/ 2147483647 h 695"/>
              <a:gd name="T2" fmla="*/ 2147483647 w 2683"/>
              <a:gd name="T3" fmla="*/ 2147483647 h 695"/>
              <a:gd name="T4" fmla="*/ 2147483647 w 2683"/>
              <a:gd name="T5" fmla="*/ 2147483647 h 695"/>
              <a:gd name="T6" fmla="*/ 0 w 2683"/>
              <a:gd name="T7" fmla="*/ 2147483647 h 695"/>
              <a:gd name="T8" fmla="*/ 0 60000 65536"/>
              <a:gd name="T9" fmla="*/ 0 60000 65536"/>
              <a:gd name="T10" fmla="*/ 0 60000 65536"/>
              <a:gd name="T11" fmla="*/ 0 60000 65536"/>
              <a:gd name="T12" fmla="*/ 0 w 2683"/>
              <a:gd name="T13" fmla="*/ 0 h 695"/>
              <a:gd name="T14" fmla="*/ 2683 w 2683"/>
              <a:gd name="T15" fmla="*/ 695 h 695"/>
            </a:gdLst>
            <a:ahLst/>
            <a:cxnLst>
              <a:cxn ang="T8">
                <a:pos x="T0" y="T1"/>
              </a:cxn>
              <a:cxn ang="T9">
                <a:pos x="T2" y="T3"/>
              </a:cxn>
              <a:cxn ang="T10">
                <a:pos x="T4" y="T5"/>
              </a:cxn>
              <a:cxn ang="T11">
                <a:pos x="T6" y="T7"/>
              </a:cxn>
            </a:cxnLst>
            <a:rect l="T12" t="T13" r="T14" b="T15"/>
            <a:pathLst>
              <a:path w="2683" h="695">
                <a:moveTo>
                  <a:pt x="2358" y="695"/>
                </a:moveTo>
                <a:cubicBezTo>
                  <a:pt x="2520" y="453"/>
                  <a:pt x="2683" y="212"/>
                  <a:pt x="2358" y="106"/>
                </a:cubicBezTo>
                <a:cubicBezTo>
                  <a:pt x="2033" y="0"/>
                  <a:pt x="801" y="30"/>
                  <a:pt x="408" y="60"/>
                </a:cubicBezTo>
                <a:cubicBezTo>
                  <a:pt x="15" y="90"/>
                  <a:pt x="7" y="188"/>
                  <a:pt x="0" y="287"/>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spTree>
    <p:extLst>
      <p:ext uri="{BB962C8B-B14F-4D97-AF65-F5344CB8AC3E}">
        <p14:creationId xmlns:p14="http://schemas.microsoft.com/office/powerpoint/2010/main" val="1646234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0365"/>
                                        </p:tgtEl>
                                        <p:attrNameLst>
                                          <p:attrName>style.visibility</p:attrName>
                                        </p:attrNameLst>
                                      </p:cBhvr>
                                      <p:to>
                                        <p:strVal val="visible"/>
                                      </p:to>
                                    </p:set>
                                    <p:animEffect transition="in" filter="wipe(down)">
                                      <p:cBhvr>
                                        <p:cTn id="7" dur="500"/>
                                        <p:tgtEl>
                                          <p:spTgt spid="27036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0368"/>
                                        </p:tgtEl>
                                        <p:attrNameLst>
                                          <p:attrName>style.visibility</p:attrName>
                                        </p:attrNameLst>
                                      </p:cBhvr>
                                      <p:to>
                                        <p:strVal val="visible"/>
                                      </p:to>
                                    </p:set>
                                    <p:animEffect transition="in" filter="wipe(down)">
                                      <p:cBhvr>
                                        <p:cTn id="11" dur="500"/>
                                        <p:tgtEl>
                                          <p:spTgt spid="2703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70367"/>
                                        </p:tgtEl>
                                        <p:attrNameLst>
                                          <p:attrName>style.visibility</p:attrName>
                                        </p:attrNameLst>
                                      </p:cBhvr>
                                      <p:to>
                                        <p:strVal val="visible"/>
                                      </p:to>
                                    </p:set>
                                    <p:animEffect transition="in" filter="wipe(down)">
                                      <p:cBhvr>
                                        <p:cTn id="16" dur="500"/>
                                        <p:tgtEl>
                                          <p:spTgt spid="27036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0366"/>
                                        </p:tgtEl>
                                        <p:attrNameLst>
                                          <p:attrName>style.visibility</p:attrName>
                                        </p:attrNameLst>
                                      </p:cBhvr>
                                      <p:to>
                                        <p:strVal val="visible"/>
                                      </p:to>
                                    </p:set>
                                    <p:animEffect transition="in" filter="wipe(down)">
                                      <p:cBhvr>
                                        <p:cTn id="19" dur="500"/>
                                        <p:tgtEl>
                                          <p:spTgt spid="2703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796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0" nodeType="clickEffect">
                                  <p:stCondLst>
                                    <p:cond delay="0"/>
                                  </p:stCondLst>
                                  <p:childTnLst>
                                    <p:animEffect transition="out" filter="dissolve">
                                      <p:cBhvr>
                                        <p:cTn id="27" dur="500"/>
                                        <p:tgtEl>
                                          <p:spTgt spid="270356"/>
                                        </p:tgtEl>
                                      </p:cBhvr>
                                    </p:animEffect>
                                    <p:set>
                                      <p:cBhvr>
                                        <p:cTn id="28" dur="1" fill="hold">
                                          <p:stCondLst>
                                            <p:cond delay="499"/>
                                          </p:stCondLst>
                                        </p:cTn>
                                        <p:tgtEl>
                                          <p:spTgt spid="270356"/>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70355"/>
                                        </p:tgtEl>
                                      </p:cBhvr>
                                    </p:animEffect>
                                    <p:set>
                                      <p:cBhvr>
                                        <p:cTn id="31" dur="1" fill="hold">
                                          <p:stCondLst>
                                            <p:cond delay="499"/>
                                          </p:stCondLst>
                                        </p:cTn>
                                        <p:tgtEl>
                                          <p:spTgt spid="27035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grpId="0" nodeType="clickEffect">
                                  <p:stCondLst>
                                    <p:cond delay="0"/>
                                  </p:stCondLst>
                                  <p:childTnLst>
                                    <p:animEffect transition="out" filter="dissolve">
                                      <p:cBhvr>
                                        <p:cTn id="35" dur="500"/>
                                        <p:tgtEl>
                                          <p:spTgt spid="270360"/>
                                        </p:tgtEl>
                                      </p:cBhvr>
                                    </p:animEffect>
                                    <p:set>
                                      <p:cBhvr>
                                        <p:cTn id="36" dur="1" fill="hold">
                                          <p:stCondLst>
                                            <p:cond delay="499"/>
                                          </p:stCondLst>
                                        </p:cTn>
                                        <p:tgtEl>
                                          <p:spTgt spid="270360"/>
                                        </p:tgtEl>
                                        <p:attrNameLst>
                                          <p:attrName>style.visibility</p:attrName>
                                        </p:attrNameLst>
                                      </p:cBhvr>
                                      <p:to>
                                        <p:strVal val="hidden"/>
                                      </p:to>
                                    </p:set>
                                  </p:childTnLst>
                                </p:cTn>
                              </p:par>
                              <p:par>
                                <p:cTn id="37" presetID="9" presetClass="exit" presetSubtype="0" fill="hold" grpId="0" nodeType="withEffect">
                                  <p:stCondLst>
                                    <p:cond delay="0"/>
                                  </p:stCondLst>
                                  <p:childTnLst>
                                    <p:animEffect transition="out" filter="dissolve">
                                      <p:cBhvr>
                                        <p:cTn id="38" dur="500"/>
                                        <p:tgtEl>
                                          <p:spTgt spid="270363"/>
                                        </p:tgtEl>
                                      </p:cBhvr>
                                    </p:animEffect>
                                    <p:set>
                                      <p:cBhvr>
                                        <p:cTn id="39" dur="1" fill="hold">
                                          <p:stCondLst>
                                            <p:cond delay="499"/>
                                          </p:stCondLst>
                                        </p:cTn>
                                        <p:tgtEl>
                                          <p:spTgt spid="270363"/>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270361"/>
                                        </p:tgtEl>
                                      </p:cBhvr>
                                    </p:animEffect>
                                    <p:set>
                                      <p:cBhvr>
                                        <p:cTn id="42" dur="1" fill="hold">
                                          <p:stCondLst>
                                            <p:cond delay="499"/>
                                          </p:stCondLst>
                                        </p:cTn>
                                        <p:tgtEl>
                                          <p:spTgt spid="270361"/>
                                        </p:tgtEl>
                                        <p:attrNameLst>
                                          <p:attrName>style.visibility</p:attrName>
                                        </p:attrNameLst>
                                      </p:cBhvr>
                                      <p:to>
                                        <p:strVal val="hidden"/>
                                      </p:to>
                                    </p:set>
                                  </p:childTnLst>
                                </p:cTn>
                              </p:par>
                              <p:par>
                                <p:cTn id="43" presetID="9" presetClass="exit" presetSubtype="0" fill="hold" grpId="0" nodeType="withEffect">
                                  <p:stCondLst>
                                    <p:cond delay="0"/>
                                  </p:stCondLst>
                                  <p:childTnLst>
                                    <p:animEffect transition="out" filter="dissolve">
                                      <p:cBhvr>
                                        <p:cTn id="44" dur="500"/>
                                        <p:tgtEl>
                                          <p:spTgt spid="270357"/>
                                        </p:tgtEl>
                                      </p:cBhvr>
                                    </p:animEffect>
                                    <p:set>
                                      <p:cBhvr>
                                        <p:cTn id="45" dur="1" fill="hold">
                                          <p:stCondLst>
                                            <p:cond delay="499"/>
                                          </p:stCondLst>
                                        </p:cTn>
                                        <p:tgtEl>
                                          <p:spTgt spid="270357"/>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500"/>
                                        <p:tgtEl>
                                          <p:spTgt spid="270362"/>
                                        </p:tgtEl>
                                      </p:cBhvr>
                                    </p:animEffect>
                                    <p:set>
                                      <p:cBhvr>
                                        <p:cTn id="48" dur="1" fill="hold">
                                          <p:stCondLst>
                                            <p:cond delay="499"/>
                                          </p:stCondLst>
                                        </p:cTn>
                                        <p:tgtEl>
                                          <p:spTgt spid="270362"/>
                                        </p:tgtEl>
                                        <p:attrNameLst>
                                          <p:attrName>style.visibility</p:attrName>
                                        </p:attrNameLst>
                                      </p:cBhvr>
                                      <p:to>
                                        <p:strVal val="hidden"/>
                                      </p:to>
                                    </p:set>
                                  </p:childTnLst>
                                </p:cTn>
                              </p:par>
                              <p:par>
                                <p:cTn id="49" presetID="9" presetClass="exit" presetSubtype="0" fill="hold" grpId="0" nodeType="withEffect">
                                  <p:stCondLst>
                                    <p:cond delay="0"/>
                                  </p:stCondLst>
                                  <p:childTnLst>
                                    <p:animEffect transition="out" filter="dissolve">
                                      <p:cBhvr>
                                        <p:cTn id="50" dur="500"/>
                                        <p:tgtEl>
                                          <p:spTgt spid="270358"/>
                                        </p:tgtEl>
                                      </p:cBhvr>
                                    </p:animEffect>
                                    <p:set>
                                      <p:cBhvr>
                                        <p:cTn id="51" dur="1" fill="hold">
                                          <p:stCondLst>
                                            <p:cond delay="499"/>
                                          </p:stCondLst>
                                        </p:cTn>
                                        <p:tgtEl>
                                          <p:spTgt spid="270358"/>
                                        </p:tgtEl>
                                        <p:attrNameLst>
                                          <p:attrName>style.visibility</p:attrName>
                                        </p:attrNameLst>
                                      </p:cBhvr>
                                      <p:to>
                                        <p:strVal val="hidden"/>
                                      </p:to>
                                    </p:set>
                                  </p:childTnLst>
                                </p:cTn>
                              </p:par>
                              <p:par>
                                <p:cTn id="52" presetID="9" presetClass="exit" presetSubtype="0" fill="hold" grpId="0" nodeType="withEffect">
                                  <p:stCondLst>
                                    <p:cond delay="0"/>
                                  </p:stCondLst>
                                  <p:childTnLst>
                                    <p:animEffect transition="out" filter="dissolve">
                                      <p:cBhvr>
                                        <p:cTn id="53" dur="500"/>
                                        <p:tgtEl>
                                          <p:spTgt spid="270364"/>
                                        </p:tgtEl>
                                      </p:cBhvr>
                                    </p:animEffect>
                                    <p:set>
                                      <p:cBhvr>
                                        <p:cTn id="54" dur="1" fill="hold">
                                          <p:stCondLst>
                                            <p:cond delay="499"/>
                                          </p:stCondLst>
                                        </p:cTn>
                                        <p:tgtEl>
                                          <p:spTgt spid="270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6" grpId="0" animBg="1"/>
      <p:bldP spid="270355" grpId="0" animBg="1"/>
      <p:bldP spid="270356" grpId="0" animBg="1"/>
      <p:bldP spid="270357" grpId="0" animBg="1"/>
      <p:bldP spid="270358" grpId="0" animBg="1"/>
      <p:bldP spid="270360" grpId="0" animBg="1"/>
      <p:bldP spid="270361" grpId="0"/>
      <p:bldP spid="270362" grpId="0"/>
      <p:bldP spid="270363" grpId="0"/>
      <p:bldP spid="270364" grpId="0" animBg="1"/>
      <p:bldP spid="270365" grpId="0" animBg="1"/>
      <p:bldP spid="270366" grpId="0" animBg="1"/>
      <p:bldP spid="270367" grpId="0" animBg="1"/>
      <p:bldP spid="2703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rma Livre 25"/>
          <p:cNvSpPr/>
          <p:nvPr/>
        </p:nvSpPr>
        <p:spPr>
          <a:xfrm rot="16200000">
            <a:off x="4975622" y="3460775"/>
            <a:ext cx="659606"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sp>
        <p:nvSpPr>
          <p:cNvPr id="28" name="Forma Livre 27"/>
          <p:cNvSpPr/>
          <p:nvPr/>
        </p:nvSpPr>
        <p:spPr>
          <a:xfrm>
            <a:off x="5307806" y="4559721"/>
            <a:ext cx="1038225" cy="34528"/>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pic>
        <p:nvPicPr>
          <p:cNvPr id="22531" name="Imagem 29" descr="2"/>
          <p:cNvPicPr>
            <a:picLocks noGrp="1" noChangeAspect="1"/>
          </p:cNvPicPr>
          <p:nvPr isPhoto="1"/>
        </p:nvPicPr>
        <p:blipFill>
          <a:blip r:embed="rId3">
            <a:extLst>
              <a:ext uri="{28A0092B-C50C-407E-A947-70E740481C1C}">
                <a14:useLocalDpi xmlns:a14="http://schemas.microsoft.com/office/drawing/2010/main" val="0"/>
              </a:ext>
            </a:extLst>
          </a:blip>
          <a:srcRect l="42844" t="65942" r="46809" b="11955"/>
          <a:stretch>
            <a:fillRect/>
          </a:stretch>
        </p:blipFill>
        <p:spPr bwMode="auto">
          <a:xfrm>
            <a:off x="4544616" y="3647703"/>
            <a:ext cx="1185863" cy="103465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3" name="Forma Livre 22"/>
          <p:cNvSpPr/>
          <p:nvPr/>
        </p:nvSpPr>
        <p:spPr>
          <a:xfrm>
            <a:off x="5774532" y="2221334"/>
            <a:ext cx="1912144"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sp>
        <p:nvSpPr>
          <p:cNvPr id="25" name="Forma Livre 24"/>
          <p:cNvSpPr/>
          <p:nvPr/>
        </p:nvSpPr>
        <p:spPr>
          <a:xfrm rot="5400000">
            <a:off x="4577953" y="3244081"/>
            <a:ext cx="659606"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sp>
        <p:nvSpPr>
          <p:cNvPr id="27" name="Forma Livre 26"/>
          <p:cNvSpPr/>
          <p:nvPr/>
        </p:nvSpPr>
        <p:spPr>
          <a:xfrm rot="5400000">
            <a:off x="1725216" y="3141687"/>
            <a:ext cx="659606"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pic>
        <p:nvPicPr>
          <p:cNvPr id="22535" name="Imagem 1" descr="2"/>
          <p:cNvPicPr>
            <a:picLocks noGrp="1" noChangeAspect="1"/>
          </p:cNvPicPr>
          <p:nvPr isPhoto="1"/>
        </p:nvPicPr>
        <p:blipFill>
          <a:blip r:embed="rId3">
            <a:extLst>
              <a:ext uri="{28A0092B-C50C-407E-A947-70E740481C1C}">
                <a14:useLocalDpi xmlns:a14="http://schemas.microsoft.com/office/drawing/2010/main" val="0"/>
              </a:ext>
            </a:extLst>
          </a:blip>
          <a:srcRect l="16223" t="33429" r="73824" b="44508"/>
          <a:stretch>
            <a:fillRect/>
          </a:stretch>
        </p:blipFill>
        <p:spPr bwMode="auto">
          <a:xfrm>
            <a:off x="1494235" y="2039168"/>
            <a:ext cx="1140619" cy="103227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0" name="Elipse 19"/>
          <p:cNvSpPr/>
          <p:nvPr/>
        </p:nvSpPr>
        <p:spPr>
          <a:xfrm>
            <a:off x="4237021" y="1862390"/>
            <a:ext cx="1692998" cy="1208637"/>
          </a:xfrm>
          <a:prstGeom prst="ellipse">
            <a:avLst/>
          </a:prstGeom>
        </p:spPr>
        <p:style>
          <a:lnRef idx="0">
            <a:schemeClr val="accent5"/>
          </a:lnRef>
          <a:fillRef idx="3">
            <a:schemeClr val="accent5"/>
          </a:fillRef>
          <a:effectRef idx="3">
            <a:schemeClr val="accent5"/>
          </a:effectRef>
          <a:fontRef idx="minor">
            <a:schemeClr val="lt1"/>
          </a:fontRef>
        </p:style>
        <p:txBody>
          <a:bodyPr lIns="68580" tIns="34290" rIns="68580" bIns="34290" anchor="ctr"/>
          <a:lstStyle/>
          <a:p>
            <a:pPr algn="ctr">
              <a:defRPr/>
            </a:pPr>
            <a:endParaRPr lang="es-AR" dirty="0"/>
          </a:p>
        </p:txBody>
      </p:sp>
      <p:sp>
        <p:nvSpPr>
          <p:cNvPr id="22539" name="CaixaDeTexto 5"/>
          <p:cNvSpPr txBox="1">
            <a:spLocks noChangeArrowheads="1"/>
          </p:cNvSpPr>
          <p:nvPr/>
        </p:nvSpPr>
        <p:spPr bwMode="auto">
          <a:xfrm>
            <a:off x="623267" y="4803998"/>
            <a:ext cx="747712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AR" altLang="es-MX" sz="900" i="1" dirty="0">
                <a:latin typeface="Calibri" pitchFamily="34" charset="0"/>
              </a:rPr>
              <a:t>Adaptado de: </a:t>
            </a:r>
            <a:r>
              <a:rPr lang="es-AR" altLang="es-MX" sz="900" i="1" dirty="0" err="1">
                <a:latin typeface="Calibri" pitchFamily="34" charset="0"/>
              </a:rPr>
              <a:t>Favus</a:t>
            </a:r>
            <a:r>
              <a:rPr lang="es-AR" altLang="es-MX" sz="900" i="1" dirty="0">
                <a:latin typeface="Calibri" pitchFamily="34" charset="0"/>
              </a:rPr>
              <a:t> MJ, </a:t>
            </a:r>
            <a:r>
              <a:rPr lang="es-AR" altLang="es-MX" sz="900" i="1" dirty="0" err="1">
                <a:latin typeface="Calibri" pitchFamily="34" charset="0"/>
              </a:rPr>
              <a:t>Goltzman</a:t>
            </a:r>
            <a:r>
              <a:rPr lang="es-AR" altLang="es-MX" sz="900" i="1" dirty="0">
                <a:latin typeface="Calibri" pitchFamily="34" charset="0"/>
              </a:rPr>
              <a:t> D. </a:t>
            </a:r>
            <a:r>
              <a:rPr lang="es-AR" altLang="es-MX" sz="900" i="1" dirty="0" err="1">
                <a:latin typeface="Calibri" pitchFamily="34" charset="0"/>
              </a:rPr>
              <a:t>Regulation</a:t>
            </a:r>
            <a:r>
              <a:rPr lang="es-AR" altLang="es-MX" sz="900" i="1" dirty="0">
                <a:latin typeface="Calibri" pitchFamily="34" charset="0"/>
              </a:rPr>
              <a:t> of </a:t>
            </a:r>
            <a:r>
              <a:rPr lang="es-AR" altLang="es-MX" sz="900" i="1" dirty="0" err="1">
                <a:latin typeface="Calibri" pitchFamily="34" charset="0"/>
              </a:rPr>
              <a:t>calcium</a:t>
            </a:r>
            <a:r>
              <a:rPr lang="es-AR" altLang="es-MX" sz="900" i="1" dirty="0">
                <a:latin typeface="Calibri" pitchFamily="34" charset="0"/>
              </a:rPr>
              <a:t> and </a:t>
            </a:r>
            <a:r>
              <a:rPr lang="es-AR" altLang="es-MX" sz="900" i="1" dirty="0" err="1">
                <a:latin typeface="Calibri" pitchFamily="34" charset="0"/>
              </a:rPr>
              <a:t>magnesium</a:t>
            </a:r>
            <a:r>
              <a:rPr lang="es-AR" altLang="es-MX" sz="900" i="1" dirty="0">
                <a:latin typeface="Calibri" pitchFamily="34" charset="0"/>
              </a:rPr>
              <a:t>. In: Rosen CJ, </a:t>
            </a:r>
            <a:r>
              <a:rPr lang="es-AR" altLang="es-MX" sz="900" i="1" dirty="0" err="1">
                <a:latin typeface="Calibri" pitchFamily="34" charset="0"/>
              </a:rPr>
              <a:t>Bouillon</a:t>
            </a:r>
            <a:r>
              <a:rPr lang="es-AR" altLang="es-MX" sz="900" i="1" dirty="0">
                <a:latin typeface="Calibri" pitchFamily="34" charset="0"/>
              </a:rPr>
              <a:t> R. </a:t>
            </a:r>
            <a:r>
              <a:rPr lang="es-AR" altLang="es-MX" sz="900" i="1" dirty="0" err="1">
                <a:latin typeface="Calibri" pitchFamily="34" charset="0"/>
              </a:rPr>
              <a:t>Compston</a:t>
            </a:r>
            <a:r>
              <a:rPr lang="es-AR" altLang="es-MX" sz="900" i="1" dirty="0">
                <a:latin typeface="Calibri" pitchFamily="34" charset="0"/>
              </a:rPr>
              <a:t> JE, et al., </a:t>
            </a:r>
            <a:r>
              <a:rPr lang="es-AR" altLang="es-MX" sz="900" i="1" dirty="0" err="1">
                <a:latin typeface="Calibri" pitchFamily="34" charset="0"/>
              </a:rPr>
              <a:t>editors</a:t>
            </a:r>
            <a:r>
              <a:rPr lang="es-AR" altLang="es-MX" sz="900" i="1" dirty="0">
                <a:latin typeface="Calibri" pitchFamily="34" charset="0"/>
              </a:rPr>
              <a:t>. Primer </a:t>
            </a:r>
            <a:r>
              <a:rPr lang="es-AR" altLang="es-MX" sz="900" i="1" dirty="0" err="1">
                <a:latin typeface="Calibri" pitchFamily="34" charset="0"/>
              </a:rPr>
              <a:t>on</a:t>
            </a:r>
            <a:r>
              <a:rPr lang="es-AR" altLang="es-MX" sz="900" i="1" dirty="0">
                <a:latin typeface="Calibri" pitchFamily="34" charset="0"/>
              </a:rPr>
              <a:t> </a:t>
            </a:r>
            <a:r>
              <a:rPr lang="es-AR" altLang="es-MX" sz="900" i="1" dirty="0" err="1">
                <a:latin typeface="Calibri" pitchFamily="34" charset="0"/>
              </a:rPr>
              <a:t>the</a:t>
            </a:r>
            <a:r>
              <a:rPr lang="es-AR" altLang="es-MX" sz="900" i="1" dirty="0">
                <a:latin typeface="Calibri" pitchFamily="34" charset="0"/>
              </a:rPr>
              <a:t> </a:t>
            </a:r>
            <a:r>
              <a:rPr lang="es-AR" altLang="es-MX" sz="900" i="1" dirty="0" err="1">
                <a:latin typeface="Calibri" pitchFamily="34" charset="0"/>
              </a:rPr>
              <a:t>metabolic</a:t>
            </a:r>
            <a:r>
              <a:rPr lang="es-AR" altLang="es-MX" sz="900" i="1" dirty="0">
                <a:latin typeface="Calibri" pitchFamily="34" charset="0"/>
              </a:rPr>
              <a:t> </a:t>
            </a:r>
            <a:r>
              <a:rPr lang="es-AR" altLang="es-MX" sz="900" i="1" dirty="0" err="1">
                <a:latin typeface="Calibri" pitchFamily="34" charset="0"/>
              </a:rPr>
              <a:t>boné</a:t>
            </a:r>
            <a:r>
              <a:rPr lang="es-AR" altLang="es-MX" sz="900" i="1" dirty="0">
                <a:latin typeface="Calibri" pitchFamily="34" charset="0"/>
              </a:rPr>
              <a:t> </a:t>
            </a:r>
            <a:r>
              <a:rPr lang="es-AR" altLang="es-MX" sz="900" i="1" dirty="0" err="1">
                <a:latin typeface="Calibri" pitchFamily="34" charset="0"/>
              </a:rPr>
              <a:t>diseases</a:t>
            </a:r>
            <a:r>
              <a:rPr lang="es-AR" altLang="es-MX" sz="900" i="1" dirty="0">
                <a:latin typeface="Calibri" pitchFamily="34" charset="0"/>
              </a:rPr>
              <a:t> and </a:t>
            </a:r>
            <a:r>
              <a:rPr lang="es-AR" altLang="es-MX" sz="900" i="1" dirty="0" err="1">
                <a:latin typeface="Calibri" pitchFamily="34" charset="0"/>
              </a:rPr>
              <a:t>disorders</a:t>
            </a:r>
            <a:r>
              <a:rPr lang="es-AR" altLang="es-MX" sz="900" i="1" dirty="0">
                <a:latin typeface="Calibri" pitchFamily="34" charset="0"/>
              </a:rPr>
              <a:t> of mineral metabolismo. 8th ed. New York, NY: </a:t>
            </a:r>
            <a:r>
              <a:rPr lang="es-AR" altLang="es-MX" sz="900" i="1" dirty="0" err="1">
                <a:latin typeface="Calibri" pitchFamily="34" charset="0"/>
              </a:rPr>
              <a:t>Wiley-Blackwell</a:t>
            </a:r>
            <a:r>
              <a:rPr lang="es-AR" altLang="es-MX" sz="900" i="1" dirty="0">
                <a:latin typeface="Calibri" pitchFamily="34" charset="0"/>
              </a:rPr>
              <a:t>; 2013. pp. 173-179</a:t>
            </a:r>
          </a:p>
        </p:txBody>
      </p:sp>
      <p:sp>
        <p:nvSpPr>
          <p:cNvPr id="9" name="CaixaDeTexto 8"/>
          <p:cNvSpPr txBox="1">
            <a:spLocks noChangeArrowheads="1"/>
          </p:cNvSpPr>
          <p:nvPr/>
        </p:nvSpPr>
        <p:spPr bwMode="auto">
          <a:xfrm>
            <a:off x="1504116" y="3483397"/>
            <a:ext cx="1050609" cy="238527"/>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wrap="none" lIns="68580" tIns="34290" rIns="68580" bIns="34290">
            <a:spAutoFit/>
          </a:bodyPr>
          <a:lstStyle/>
          <a:p>
            <a:pPr algn="ctr">
              <a:defRPr/>
            </a:pPr>
            <a:r>
              <a:rPr lang="es-AR" sz="1100" dirty="0">
                <a:latin typeface="Century Gothic" panose="020B0502020202020204" pitchFamily="34" charset="0"/>
              </a:rPr>
              <a:t>Heces</a:t>
            </a:r>
            <a:r>
              <a:rPr lang="es-AR" sz="1100" b="1" dirty="0">
                <a:latin typeface="Century Gothic" panose="020B0502020202020204" pitchFamily="34" charset="0"/>
              </a:rPr>
              <a:t> 0.8g/d</a:t>
            </a:r>
          </a:p>
        </p:txBody>
      </p:sp>
      <p:sp>
        <p:nvSpPr>
          <p:cNvPr id="10" name="CaixaDeTexto 9"/>
          <p:cNvSpPr txBox="1">
            <a:spLocks noChangeArrowheads="1"/>
          </p:cNvSpPr>
          <p:nvPr/>
        </p:nvSpPr>
        <p:spPr bwMode="auto">
          <a:xfrm>
            <a:off x="5935267" y="3488159"/>
            <a:ext cx="2555081" cy="407804"/>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lIns="68580" tIns="34290" rIns="68580" bIns="34290">
            <a:spAutoFit/>
          </a:bodyPr>
          <a:lstStyle/>
          <a:p>
            <a:pPr algn="ctr">
              <a:defRPr/>
            </a:pPr>
            <a:r>
              <a:rPr lang="es-AR" sz="1100" dirty="0">
                <a:latin typeface="Century Gothic" panose="020B0502020202020204" pitchFamily="34" charset="0"/>
              </a:rPr>
              <a:t>97% calcio filtrado es</a:t>
            </a:r>
          </a:p>
          <a:p>
            <a:pPr algn="ctr">
              <a:defRPr/>
            </a:pPr>
            <a:r>
              <a:rPr lang="es-AR" sz="1100" dirty="0">
                <a:latin typeface="Century Gothic" panose="020B0502020202020204" pitchFamily="34" charset="0"/>
              </a:rPr>
              <a:t>reabsorbido</a:t>
            </a:r>
          </a:p>
        </p:txBody>
      </p:sp>
      <p:sp>
        <p:nvSpPr>
          <p:cNvPr id="11" name="CaixaDeTexto 10"/>
          <p:cNvSpPr txBox="1">
            <a:spLocks noChangeArrowheads="1"/>
          </p:cNvSpPr>
          <p:nvPr/>
        </p:nvSpPr>
        <p:spPr bwMode="auto">
          <a:xfrm>
            <a:off x="6298774" y="3935834"/>
            <a:ext cx="1828065" cy="407804"/>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Sitio más sensible para el</a:t>
            </a:r>
          </a:p>
          <a:p>
            <a:pPr algn="ctr" eaLnBrk="1" hangingPunct="1"/>
            <a:r>
              <a:rPr lang="es-AR" altLang="es-MX" sz="1100">
                <a:latin typeface="Century Gothic" pitchFamily="34" charset="0"/>
              </a:rPr>
              <a:t>control del calcio</a:t>
            </a:r>
          </a:p>
        </p:txBody>
      </p:sp>
      <p:sp>
        <p:nvSpPr>
          <p:cNvPr id="12" name="CaixaDeTexto 11"/>
          <p:cNvSpPr txBox="1">
            <a:spLocks noChangeArrowheads="1"/>
          </p:cNvSpPr>
          <p:nvPr/>
        </p:nvSpPr>
        <p:spPr bwMode="auto">
          <a:xfrm>
            <a:off x="6462713" y="4444230"/>
            <a:ext cx="1522810" cy="238527"/>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lIns="68580" tIns="34290" rIns="68580" bIns="34290">
            <a:spAutoFit/>
          </a:bodyPr>
          <a:lstStyle/>
          <a:p>
            <a:pPr algn="ctr">
              <a:defRPr/>
            </a:pPr>
            <a:r>
              <a:rPr lang="es-AR" sz="1100" dirty="0">
                <a:latin typeface="Century Gothic" panose="020B0502020202020204" pitchFamily="34" charset="0"/>
              </a:rPr>
              <a:t>Orina </a:t>
            </a:r>
            <a:r>
              <a:rPr lang="es-AR" sz="1100" b="1" dirty="0">
                <a:latin typeface="Century Gothic" panose="020B0502020202020204" pitchFamily="34" charset="0"/>
              </a:rPr>
              <a:t>0.2g/d</a:t>
            </a:r>
          </a:p>
        </p:txBody>
      </p:sp>
      <p:sp>
        <p:nvSpPr>
          <p:cNvPr id="22544" name="CaixaDeTexto 12"/>
          <p:cNvSpPr txBox="1">
            <a:spLocks noChangeArrowheads="1"/>
          </p:cNvSpPr>
          <p:nvPr/>
        </p:nvSpPr>
        <p:spPr bwMode="auto">
          <a:xfrm>
            <a:off x="2961904" y="2548756"/>
            <a:ext cx="99610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Reabsorción</a:t>
            </a:r>
          </a:p>
          <a:p>
            <a:pPr algn="ctr" eaLnBrk="1" hangingPunct="1"/>
            <a:r>
              <a:rPr lang="es-AR" altLang="es-MX" sz="1100" b="1">
                <a:latin typeface="Century Gothic" pitchFamily="34" charset="0"/>
              </a:rPr>
              <a:t>0.2g/d</a:t>
            </a:r>
          </a:p>
        </p:txBody>
      </p:sp>
      <p:sp>
        <p:nvSpPr>
          <p:cNvPr id="22545" name="CaixaDeTexto 13"/>
          <p:cNvSpPr txBox="1">
            <a:spLocks noChangeArrowheads="1"/>
          </p:cNvSpPr>
          <p:nvPr/>
        </p:nvSpPr>
        <p:spPr bwMode="auto">
          <a:xfrm>
            <a:off x="6372458" y="1737940"/>
            <a:ext cx="871072"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Formación</a:t>
            </a:r>
          </a:p>
          <a:p>
            <a:pPr algn="ctr" eaLnBrk="1" hangingPunct="1"/>
            <a:r>
              <a:rPr lang="es-AR" altLang="es-MX" sz="1100" b="1">
                <a:latin typeface="Century Gothic" pitchFamily="34" charset="0"/>
              </a:rPr>
              <a:t>0.5g/d</a:t>
            </a:r>
          </a:p>
        </p:txBody>
      </p:sp>
      <p:sp>
        <p:nvSpPr>
          <p:cNvPr id="22546" name="CaixaDeTexto 14"/>
          <p:cNvSpPr txBox="1">
            <a:spLocks noChangeArrowheads="1"/>
          </p:cNvSpPr>
          <p:nvPr/>
        </p:nvSpPr>
        <p:spPr bwMode="auto">
          <a:xfrm>
            <a:off x="6352804" y="2578522"/>
            <a:ext cx="99610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Reabsorción</a:t>
            </a:r>
          </a:p>
          <a:p>
            <a:pPr algn="ctr" eaLnBrk="1" hangingPunct="1"/>
            <a:r>
              <a:rPr lang="es-AR" altLang="es-MX" sz="1100" b="1">
                <a:latin typeface="Century Gothic" pitchFamily="34" charset="0"/>
              </a:rPr>
              <a:t>0.5g/d</a:t>
            </a:r>
          </a:p>
        </p:txBody>
      </p:sp>
      <p:sp>
        <p:nvSpPr>
          <p:cNvPr id="22547" name="CaixaDeTexto 15"/>
          <p:cNvSpPr txBox="1">
            <a:spLocks noChangeArrowheads="1"/>
          </p:cNvSpPr>
          <p:nvPr/>
        </p:nvSpPr>
        <p:spPr bwMode="auto">
          <a:xfrm>
            <a:off x="5547871" y="3019053"/>
            <a:ext cx="1010534"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Reabsorbido</a:t>
            </a:r>
          </a:p>
          <a:p>
            <a:pPr algn="ctr" eaLnBrk="1" hangingPunct="1"/>
            <a:r>
              <a:rPr lang="es-AR" altLang="es-MX" sz="1100" b="1">
                <a:latin typeface="Century Gothic" pitchFamily="34" charset="0"/>
              </a:rPr>
              <a:t>9.8g/d</a:t>
            </a:r>
          </a:p>
        </p:txBody>
      </p:sp>
      <p:sp>
        <p:nvSpPr>
          <p:cNvPr id="22548" name="CaixaDeTexto 16"/>
          <p:cNvSpPr txBox="1">
            <a:spLocks noChangeArrowheads="1"/>
          </p:cNvSpPr>
          <p:nvPr/>
        </p:nvSpPr>
        <p:spPr bwMode="auto">
          <a:xfrm>
            <a:off x="3929817" y="3051199"/>
            <a:ext cx="640240"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a:latin typeface="Century Gothic" pitchFamily="34" charset="0"/>
              </a:rPr>
              <a:t>Filtrado</a:t>
            </a:r>
          </a:p>
          <a:p>
            <a:pPr algn="ctr" eaLnBrk="1" hangingPunct="1"/>
            <a:r>
              <a:rPr lang="es-AR" altLang="es-MX" sz="1100" b="1">
                <a:latin typeface="Century Gothic" pitchFamily="34" charset="0"/>
              </a:rPr>
              <a:t>10g/d</a:t>
            </a:r>
          </a:p>
        </p:txBody>
      </p:sp>
      <p:sp>
        <p:nvSpPr>
          <p:cNvPr id="22549" name="CaixaDeTexto 17"/>
          <p:cNvSpPr txBox="1">
            <a:spLocks noChangeArrowheads="1"/>
          </p:cNvSpPr>
          <p:nvPr/>
        </p:nvSpPr>
        <p:spPr bwMode="auto">
          <a:xfrm>
            <a:off x="1545167" y="1474811"/>
            <a:ext cx="109709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400" b="1">
                <a:solidFill>
                  <a:srgbClr val="0070C0"/>
                </a:solidFill>
                <a:latin typeface="Century Gothic" pitchFamily="34" charset="0"/>
              </a:rPr>
              <a:t>Duodeno y</a:t>
            </a:r>
          </a:p>
          <a:p>
            <a:pPr algn="ctr" eaLnBrk="1" hangingPunct="1"/>
            <a:r>
              <a:rPr lang="es-AR" altLang="es-MX" sz="1400" b="1">
                <a:solidFill>
                  <a:srgbClr val="0070C0"/>
                </a:solidFill>
                <a:latin typeface="Century Gothic" pitchFamily="34" charset="0"/>
              </a:rPr>
              <a:t>yeyuno</a:t>
            </a:r>
          </a:p>
        </p:txBody>
      </p:sp>
      <p:sp>
        <p:nvSpPr>
          <p:cNvPr id="22550" name="CaixaDeTexto 18"/>
          <p:cNvSpPr txBox="1">
            <a:spLocks noChangeArrowheads="1"/>
          </p:cNvSpPr>
          <p:nvPr/>
        </p:nvSpPr>
        <p:spPr bwMode="auto">
          <a:xfrm>
            <a:off x="4429443" y="2173709"/>
            <a:ext cx="1263809"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400" b="1">
                <a:solidFill>
                  <a:schemeClr val="bg1"/>
                </a:solidFill>
                <a:latin typeface="Century Gothic" pitchFamily="34" charset="0"/>
              </a:rPr>
              <a:t>Fluido</a:t>
            </a:r>
          </a:p>
          <a:p>
            <a:pPr algn="ctr" eaLnBrk="1" hangingPunct="1"/>
            <a:r>
              <a:rPr lang="es-AR" altLang="es-MX" sz="1400" b="1">
                <a:solidFill>
                  <a:schemeClr val="bg1"/>
                </a:solidFill>
                <a:latin typeface="Century Gothic" pitchFamily="34" charset="0"/>
              </a:rPr>
              <a:t>Extra-Celular</a:t>
            </a:r>
          </a:p>
        </p:txBody>
      </p:sp>
      <p:sp>
        <p:nvSpPr>
          <p:cNvPr id="21" name="Colchete Esquerdo 20"/>
          <p:cNvSpPr/>
          <p:nvPr/>
        </p:nvSpPr>
        <p:spPr>
          <a:xfrm>
            <a:off x="678657" y="1325984"/>
            <a:ext cx="660797" cy="1248965"/>
          </a:xfrm>
          <a:prstGeom prst="leftBracket">
            <a:avLst>
              <a:gd name="adj" fmla="val 0"/>
            </a:avLst>
          </a:prstGeom>
          <a:ln w="28575">
            <a:solidFill>
              <a:srgbClr val="0070C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sp>
        <p:nvSpPr>
          <p:cNvPr id="7" name="CaixaDeTexto 6"/>
          <p:cNvSpPr txBox="1">
            <a:spLocks noChangeArrowheads="1"/>
          </p:cNvSpPr>
          <p:nvPr/>
        </p:nvSpPr>
        <p:spPr bwMode="auto">
          <a:xfrm>
            <a:off x="859632" y="1155724"/>
            <a:ext cx="978694" cy="300038"/>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wrap="none" lIns="68580" tIns="34290" rIns="68580" bIns="34290">
            <a:spAutoFit/>
          </a:bodyPr>
          <a:lstStyle/>
          <a:p>
            <a:pPr>
              <a:defRPr/>
            </a:pPr>
            <a:r>
              <a:rPr lang="es-AR" sz="1500" b="1" dirty="0">
                <a:solidFill>
                  <a:srgbClr val="0070C0"/>
                </a:solidFill>
                <a:latin typeface="Century Gothic" panose="020B0502020202020204" pitchFamily="34" charset="0"/>
              </a:rPr>
              <a:t>Dieta 1gr</a:t>
            </a:r>
          </a:p>
        </p:txBody>
      </p:sp>
      <p:sp>
        <p:nvSpPr>
          <p:cNvPr id="8" name="CaixaDeTexto 7"/>
          <p:cNvSpPr txBox="1">
            <a:spLocks noChangeArrowheads="1"/>
          </p:cNvSpPr>
          <p:nvPr/>
        </p:nvSpPr>
        <p:spPr bwMode="auto">
          <a:xfrm>
            <a:off x="190172" y="1793899"/>
            <a:ext cx="1028167" cy="577081"/>
          </a:xfrm>
          <a:prstGeom prst="rect">
            <a:avLst/>
          </a:prstGeom>
          <a:gradFill rotWithShape="1">
            <a:gsLst>
              <a:gs pos="0">
                <a:srgbClr val="F5FFE6"/>
              </a:gs>
              <a:gs pos="64999">
                <a:srgbClr val="E4FDC2"/>
              </a:gs>
              <a:gs pos="100000">
                <a:srgbClr val="DAFDA7"/>
              </a:gs>
            </a:gsLst>
            <a:lin ang="5400000" scaled="1"/>
          </a:gradFill>
          <a:ln w="9525">
            <a:solidFill>
              <a:srgbClr val="0070C0"/>
            </a:solidFill>
            <a:miter lim="800000"/>
            <a:headEnd/>
            <a:tailEnd/>
          </a:ln>
          <a:effectLst>
            <a:outerShdw blurRad="40000" dist="20000" dir="5400000" rotWithShape="0">
              <a:srgbClr val="808080">
                <a:alpha val="37999"/>
              </a:srgbClr>
            </a:outerShdw>
          </a:effectLst>
        </p:spPr>
        <p:txBody>
          <a:bodyPr wrap="none" lIns="68580" tIns="34290" rIns="68580" bIns="3429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AR" altLang="es-MX" sz="1100" dirty="0">
                <a:latin typeface="Century Gothic" pitchFamily="34" charset="0"/>
              </a:rPr>
              <a:t>Eficiencia de</a:t>
            </a:r>
          </a:p>
          <a:p>
            <a:pPr algn="ctr" eaLnBrk="1" hangingPunct="1"/>
            <a:r>
              <a:rPr lang="es-AR" altLang="es-MX" sz="1100" dirty="0">
                <a:latin typeface="Century Gothic" pitchFamily="34" charset="0"/>
              </a:rPr>
              <a:t>Absorción</a:t>
            </a:r>
          </a:p>
          <a:p>
            <a:pPr algn="ctr" eaLnBrk="1" hangingPunct="1"/>
            <a:r>
              <a:rPr lang="es-AR" altLang="es-MX" sz="1100" dirty="0">
                <a:latin typeface="Century Gothic" pitchFamily="34" charset="0"/>
              </a:rPr>
              <a:t>de </a:t>
            </a:r>
            <a:r>
              <a:rPr lang="es-AR" altLang="es-MX" sz="1100" dirty="0" smtClean="0">
                <a:latin typeface="Century Gothic" pitchFamily="34" charset="0"/>
              </a:rPr>
              <a:t>20-30</a:t>
            </a:r>
            <a:r>
              <a:rPr lang="es-AR" altLang="es-MX" sz="1100" dirty="0">
                <a:latin typeface="Century Gothic" pitchFamily="34" charset="0"/>
              </a:rPr>
              <a:t>%</a:t>
            </a:r>
          </a:p>
        </p:txBody>
      </p:sp>
      <p:sp>
        <p:nvSpPr>
          <p:cNvPr id="22" name="Forma Livre 21"/>
          <p:cNvSpPr/>
          <p:nvPr/>
        </p:nvSpPr>
        <p:spPr>
          <a:xfrm>
            <a:off x="2652712" y="2521371"/>
            <a:ext cx="1520429"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sp>
        <p:nvSpPr>
          <p:cNvPr id="24" name="Forma Livre 23"/>
          <p:cNvSpPr/>
          <p:nvPr/>
        </p:nvSpPr>
        <p:spPr>
          <a:xfrm rot="10800000">
            <a:off x="5981700" y="2572568"/>
            <a:ext cx="1910954" cy="0"/>
          </a:xfrm>
          <a:custGeom>
            <a:avLst/>
            <a:gdLst>
              <a:gd name="connsiteX0" fmla="*/ 0 w 1520982"/>
              <a:gd name="connsiteY0" fmla="*/ 0 h 0"/>
              <a:gd name="connsiteX1" fmla="*/ 1520982 w 1520982"/>
              <a:gd name="connsiteY1" fmla="*/ 0 h 0"/>
            </a:gdLst>
            <a:ahLst/>
            <a:cxnLst>
              <a:cxn ang="0">
                <a:pos x="connsiteX0" y="connsiteY0"/>
              </a:cxn>
              <a:cxn ang="0">
                <a:pos x="connsiteX1" y="connsiteY1"/>
              </a:cxn>
            </a:cxnLst>
            <a:rect l="l" t="t" r="r" b="b"/>
            <a:pathLst>
              <a:path w="1520982">
                <a:moveTo>
                  <a:pt x="0" y="0"/>
                </a:moveTo>
                <a:lnTo>
                  <a:pt x="1520982" y="0"/>
                </a:lnTo>
              </a:path>
            </a:pathLst>
          </a:custGeom>
          <a:ln w="28575">
            <a:solidFill>
              <a:srgbClr val="0070C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es-AR" dirty="0"/>
          </a:p>
        </p:txBody>
      </p:sp>
      <p:pic>
        <p:nvPicPr>
          <p:cNvPr id="22556" name="Imagem 28" descr="2"/>
          <p:cNvPicPr>
            <a:picLocks noGrp="1" noChangeAspect="1"/>
          </p:cNvPicPr>
          <p:nvPr isPhoto="1"/>
        </p:nvPicPr>
        <p:blipFill>
          <a:blip r:embed="rId3">
            <a:extLst>
              <a:ext uri="{28A0092B-C50C-407E-A947-70E740481C1C}">
                <a14:useLocalDpi xmlns:a14="http://schemas.microsoft.com/office/drawing/2010/main" val="0"/>
              </a:ext>
            </a:extLst>
          </a:blip>
          <a:srcRect l="71991" t="20656" r="21136" b="43347"/>
          <a:stretch>
            <a:fillRect/>
          </a:stretch>
        </p:blipFill>
        <p:spPr bwMode="auto">
          <a:xfrm>
            <a:off x="7885510" y="1441474"/>
            <a:ext cx="788194" cy="1683544"/>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2557" name="30 Título"/>
          <p:cNvSpPr>
            <a:spLocks noGrp="1"/>
          </p:cNvSpPr>
          <p:nvPr>
            <p:ph type="title"/>
          </p:nvPr>
        </p:nvSpPr>
        <p:spPr bwMode="auto"/>
        <p:txBody>
          <a:bodyPr>
            <a:noAutofit/>
          </a:bodyPr>
          <a:lstStyle/>
          <a:p>
            <a:r>
              <a:rPr lang="es-MX" altLang="es-MX" sz="3200" cap="none" dirty="0" smtClean="0">
                <a:ea typeface="ＭＳ Ｐゴシック" pitchFamily="34" charset="-128"/>
              </a:rPr>
              <a:t>Metabolismo y homeostasis del  </a:t>
            </a:r>
            <a:br>
              <a:rPr lang="es-MX" altLang="es-MX" sz="3200" cap="none" dirty="0" smtClean="0">
                <a:ea typeface="ＭＳ Ｐゴシック" pitchFamily="34" charset="-128"/>
              </a:rPr>
            </a:br>
            <a:r>
              <a:rPr lang="es-MX" altLang="es-MX" sz="3200" cap="none" dirty="0" smtClean="0">
                <a:ea typeface="ＭＳ Ｐゴシック" pitchFamily="34" charset="-128"/>
              </a:rPr>
              <a:t>calcio</a:t>
            </a:r>
          </a:p>
        </p:txBody>
      </p:sp>
      <p:sp>
        <p:nvSpPr>
          <p:cNvPr id="2" name="Rectángulo 1"/>
          <p:cNvSpPr/>
          <p:nvPr/>
        </p:nvSpPr>
        <p:spPr>
          <a:xfrm>
            <a:off x="5868144" y="3435846"/>
            <a:ext cx="2664296" cy="504056"/>
          </a:xfrm>
          <a:prstGeom prst="rect">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7371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bone"/>
          <p:cNvPicPr>
            <a:picLocks noChangeAspect="1" noChangeArrowheads="1"/>
          </p:cNvPicPr>
          <p:nvPr/>
        </p:nvPicPr>
        <p:blipFill rotWithShape="1">
          <a:blip r:embed="rId3">
            <a:extLst>
              <a:ext uri="{28A0092B-C50C-407E-A947-70E740481C1C}">
                <a14:useLocalDpi xmlns:a14="http://schemas.microsoft.com/office/drawing/2010/main" val="0"/>
              </a:ext>
            </a:extLst>
          </a:blip>
          <a:srcRect l="33018" r="33965"/>
          <a:stretch/>
        </p:blipFill>
        <p:spPr bwMode="auto">
          <a:xfrm>
            <a:off x="7189921" y="123478"/>
            <a:ext cx="732233" cy="1880276"/>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7688782" y="658667"/>
            <a:ext cx="663868" cy="307777"/>
          </a:xfrm>
          <a:prstGeom prst="rect">
            <a:avLst/>
          </a:prstGeom>
          <a:noFill/>
          <a:ln w="12700">
            <a:noFill/>
          </a:ln>
        </p:spPr>
        <p:txBody>
          <a:bodyPr wrap="square" rtlCol="0">
            <a:spAutoFit/>
          </a:bodyPr>
          <a:lstStyle/>
          <a:p>
            <a:r>
              <a:rPr lang="es-MX" sz="1400" b="1" dirty="0" smtClean="0"/>
              <a:t>hueso</a:t>
            </a:r>
            <a:endParaRPr lang="es-MX" sz="1400" b="1" dirty="0"/>
          </a:p>
        </p:txBody>
      </p:sp>
      <p:sp>
        <p:nvSpPr>
          <p:cNvPr id="17" name="16 CuadroTexto"/>
          <p:cNvSpPr txBox="1"/>
          <p:nvPr/>
        </p:nvSpPr>
        <p:spPr>
          <a:xfrm>
            <a:off x="6844022" y="2576841"/>
            <a:ext cx="1078132" cy="523220"/>
          </a:xfrm>
          <a:prstGeom prst="rect">
            <a:avLst/>
          </a:prstGeom>
          <a:noFill/>
          <a:ln w="12700">
            <a:noFill/>
          </a:ln>
        </p:spPr>
        <p:txBody>
          <a:bodyPr wrap="square" rtlCol="0">
            <a:spAutoFit/>
          </a:bodyPr>
          <a:lstStyle/>
          <a:p>
            <a:pPr algn="ctr"/>
            <a:r>
              <a:rPr lang="es-MX" sz="1400" b="1" dirty="0"/>
              <a:t>g</a:t>
            </a:r>
            <a:r>
              <a:rPr lang="es-MX" sz="1400" b="1" dirty="0" smtClean="0"/>
              <a:t>lándulas paratiroides</a:t>
            </a:r>
            <a:endParaRPr lang="es-MX" sz="1400" b="1" dirty="0"/>
          </a:p>
        </p:txBody>
      </p:sp>
      <p:pic>
        <p:nvPicPr>
          <p:cNvPr id="307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593" y="2515508"/>
            <a:ext cx="1131336" cy="140694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descr="Imagen relacionada"/>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l="50000" t="6282" r="8834" b="17332"/>
          <a:stretch/>
        </p:blipFill>
        <p:spPr bwMode="auto">
          <a:xfrm>
            <a:off x="1750735" y="2524402"/>
            <a:ext cx="1089165" cy="1213204"/>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80" name="Picture 8" descr="Resultado de imagen para gut"/>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0504" t="2955" r="9633" b="2772"/>
          <a:stretch/>
        </p:blipFill>
        <p:spPr bwMode="auto">
          <a:xfrm>
            <a:off x="1125652" y="716560"/>
            <a:ext cx="1169668" cy="100160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3270041" y="3791374"/>
            <a:ext cx="979626" cy="275262"/>
          </a:xfrm>
          <a:prstGeom prst="rect">
            <a:avLst/>
          </a:prstGeom>
          <a:noFill/>
          <a:ln w="12700">
            <a:noFill/>
          </a:ln>
        </p:spPr>
        <p:txBody>
          <a:bodyPr wrap="none" rtlCol="0">
            <a:spAutoFit/>
          </a:bodyPr>
          <a:lstStyle/>
          <a:p>
            <a:r>
              <a:rPr lang="es-MX" sz="1500" b="1" dirty="0" smtClean="0"/>
              <a:t>1,25(OH)</a:t>
            </a:r>
            <a:r>
              <a:rPr lang="es-MX" sz="1500" b="1" baseline="-25000" dirty="0" smtClean="0"/>
              <a:t>2</a:t>
            </a:r>
            <a:r>
              <a:rPr lang="es-MX" sz="1500" b="1" dirty="0" smtClean="0"/>
              <a:t>D</a:t>
            </a:r>
            <a:endParaRPr lang="es-MX" sz="1500" b="1" dirty="0"/>
          </a:p>
        </p:txBody>
      </p:sp>
      <p:sp>
        <p:nvSpPr>
          <p:cNvPr id="18" name="17 CuadroTexto"/>
          <p:cNvSpPr txBox="1"/>
          <p:nvPr/>
        </p:nvSpPr>
        <p:spPr>
          <a:xfrm>
            <a:off x="899593" y="2868178"/>
            <a:ext cx="875874" cy="954107"/>
          </a:xfrm>
          <a:prstGeom prst="rect">
            <a:avLst/>
          </a:prstGeom>
          <a:noFill/>
          <a:ln w="12700">
            <a:noFill/>
          </a:ln>
        </p:spPr>
        <p:txBody>
          <a:bodyPr wrap="square" rtlCol="0">
            <a:spAutoFit/>
          </a:bodyPr>
          <a:lstStyle/>
          <a:p>
            <a:pPr algn="r"/>
            <a:r>
              <a:rPr lang="es-MX" sz="1400" b="1" dirty="0"/>
              <a:t>r</a:t>
            </a:r>
            <a:r>
              <a:rPr lang="es-MX" sz="1400" b="1" dirty="0" smtClean="0"/>
              <a:t>iñon</a:t>
            </a:r>
          </a:p>
          <a:p>
            <a:endParaRPr lang="es-MX" sz="1400" b="1" dirty="0"/>
          </a:p>
          <a:p>
            <a:endParaRPr lang="es-MX" sz="1400" b="1" dirty="0" smtClean="0"/>
          </a:p>
          <a:p>
            <a:pPr algn="r"/>
            <a:r>
              <a:rPr lang="es-MX" sz="1400" b="1" dirty="0" smtClean="0"/>
              <a:t>orina</a:t>
            </a:r>
            <a:endParaRPr lang="es-MX" sz="1400" b="1" dirty="0"/>
          </a:p>
        </p:txBody>
      </p:sp>
      <p:sp>
        <p:nvSpPr>
          <p:cNvPr id="19" name="18 CuadroTexto"/>
          <p:cNvSpPr txBox="1"/>
          <p:nvPr/>
        </p:nvSpPr>
        <p:spPr>
          <a:xfrm>
            <a:off x="1259632" y="463773"/>
            <a:ext cx="936104" cy="307777"/>
          </a:xfrm>
          <a:prstGeom prst="rect">
            <a:avLst/>
          </a:prstGeom>
          <a:noFill/>
          <a:ln w="12700">
            <a:noFill/>
          </a:ln>
        </p:spPr>
        <p:txBody>
          <a:bodyPr wrap="square" rtlCol="0">
            <a:spAutoFit/>
          </a:bodyPr>
          <a:lstStyle/>
          <a:p>
            <a:r>
              <a:rPr lang="es-MX" sz="1400" b="1" dirty="0" smtClean="0"/>
              <a:t>intestino</a:t>
            </a:r>
            <a:endParaRPr lang="es-MX" sz="1400" b="1" dirty="0"/>
          </a:p>
        </p:txBody>
      </p:sp>
      <p:sp>
        <p:nvSpPr>
          <p:cNvPr id="26" name="25 CuadroTexto"/>
          <p:cNvSpPr txBox="1"/>
          <p:nvPr/>
        </p:nvSpPr>
        <p:spPr>
          <a:xfrm>
            <a:off x="3085231" y="2086168"/>
            <a:ext cx="646912" cy="262154"/>
          </a:xfrm>
          <a:prstGeom prst="rect">
            <a:avLst/>
          </a:prstGeom>
          <a:noFill/>
          <a:ln w="12700">
            <a:noFill/>
          </a:ln>
        </p:spPr>
        <p:txBody>
          <a:bodyPr wrap="none" rtlCol="0">
            <a:spAutoFit/>
          </a:bodyPr>
          <a:lstStyle/>
          <a:p>
            <a:r>
              <a:rPr lang="es-MX" sz="1400" b="1" dirty="0" smtClean="0"/>
              <a:t>25OHD</a:t>
            </a:r>
            <a:endParaRPr lang="es-MX" sz="1400" b="1" dirty="0"/>
          </a:p>
        </p:txBody>
      </p:sp>
      <p:sp>
        <p:nvSpPr>
          <p:cNvPr id="27" name="26 CuadroTexto"/>
          <p:cNvSpPr txBox="1"/>
          <p:nvPr/>
        </p:nvSpPr>
        <p:spPr>
          <a:xfrm>
            <a:off x="5349448" y="1963500"/>
            <a:ext cx="580370" cy="262154"/>
          </a:xfrm>
          <a:prstGeom prst="rect">
            <a:avLst/>
          </a:prstGeom>
          <a:noFill/>
          <a:ln w="12700">
            <a:noFill/>
          </a:ln>
        </p:spPr>
        <p:txBody>
          <a:bodyPr wrap="none" rtlCol="0">
            <a:spAutoFit/>
          </a:bodyPr>
          <a:lstStyle/>
          <a:p>
            <a:r>
              <a:rPr lang="es-MX" sz="1400" b="1" dirty="0" smtClean="0"/>
              <a:t>FGF23</a:t>
            </a:r>
            <a:endParaRPr lang="es-MX" sz="1400" b="1" dirty="0"/>
          </a:p>
        </p:txBody>
      </p:sp>
      <p:sp>
        <p:nvSpPr>
          <p:cNvPr id="20" name="19 CuadroTexto"/>
          <p:cNvSpPr txBox="1"/>
          <p:nvPr/>
        </p:nvSpPr>
        <p:spPr>
          <a:xfrm>
            <a:off x="1288105" y="3926192"/>
            <a:ext cx="422380" cy="262154"/>
          </a:xfrm>
          <a:prstGeom prst="rect">
            <a:avLst/>
          </a:prstGeom>
          <a:noFill/>
          <a:ln w="12700">
            <a:noFill/>
          </a:ln>
        </p:spPr>
        <p:txBody>
          <a:bodyPr wrap="square" rtlCol="0">
            <a:spAutoFit/>
          </a:bodyPr>
          <a:lstStyle/>
          <a:p>
            <a:r>
              <a:rPr lang="es-MX" sz="1400" b="1" dirty="0" smtClean="0"/>
              <a:t>Ca</a:t>
            </a:r>
            <a:endParaRPr lang="es-MX" sz="1400" b="1" dirty="0"/>
          </a:p>
        </p:txBody>
      </p:sp>
      <p:sp>
        <p:nvSpPr>
          <p:cNvPr id="29" name="28 CuadroTexto"/>
          <p:cNvSpPr txBox="1"/>
          <p:nvPr/>
        </p:nvSpPr>
        <p:spPr>
          <a:xfrm>
            <a:off x="6383605" y="2086168"/>
            <a:ext cx="435248" cy="262154"/>
          </a:xfrm>
          <a:prstGeom prst="rect">
            <a:avLst/>
          </a:prstGeom>
          <a:noFill/>
          <a:ln w="12700">
            <a:noFill/>
          </a:ln>
        </p:spPr>
        <p:txBody>
          <a:bodyPr wrap="none" rtlCol="0">
            <a:spAutoFit/>
          </a:bodyPr>
          <a:lstStyle/>
          <a:p>
            <a:r>
              <a:rPr lang="es-MX" sz="1400" b="1" dirty="0" smtClean="0"/>
              <a:t>PTH</a:t>
            </a:r>
            <a:endParaRPr lang="es-MX" sz="1400" b="1" baseline="-25000" dirty="0"/>
          </a:p>
        </p:txBody>
      </p:sp>
      <p:cxnSp>
        <p:nvCxnSpPr>
          <p:cNvPr id="23" name="22 Conector recto de flecha"/>
          <p:cNvCxnSpPr/>
          <p:nvPr/>
        </p:nvCxnSpPr>
        <p:spPr>
          <a:xfrm>
            <a:off x="2360299" y="1166157"/>
            <a:ext cx="1624537" cy="245336"/>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p:nvPr/>
        </p:nvCxnSpPr>
        <p:spPr>
          <a:xfrm flipH="1">
            <a:off x="5154503" y="675484"/>
            <a:ext cx="2144389" cy="613341"/>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cxnSp>
        <p:nvCxnSpPr>
          <p:cNvPr id="30" name="29 Conector recto de flecha"/>
          <p:cNvCxnSpPr/>
          <p:nvPr/>
        </p:nvCxnSpPr>
        <p:spPr>
          <a:xfrm flipV="1">
            <a:off x="5154503" y="798153"/>
            <a:ext cx="2228585" cy="683084"/>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cxnSp>
        <p:nvCxnSpPr>
          <p:cNvPr id="3072" name="3071 Conector recto de flecha"/>
          <p:cNvCxnSpPr>
            <a:stCxn id="29" idx="0"/>
          </p:cNvCxnSpPr>
          <p:nvPr/>
        </p:nvCxnSpPr>
        <p:spPr>
          <a:xfrm flipH="1" flipV="1">
            <a:off x="6598944" y="1139694"/>
            <a:ext cx="2285" cy="946474"/>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cxnSp>
        <p:nvCxnSpPr>
          <p:cNvPr id="3077" name="3076 Conector recto de flecha"/>
          <p:cNvCxnSpPr/>
          <p:nvPr/>
        </p:nvCxnSpPr>
        <p:spPr>
          <a:xfrm flipH="1">
            <a:off x="5612147" y="1139694"/>
            <a:ext cx="1686746" cy="823806"/>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cxnSp>
        <p:nvCxnSpPr>
          <p:cNvPr id="3081" name="3080 Conector recto de flecha"/>
          <p:cNvCxnSpPr/>
          <p:nvPr/>
        </p:nvCxnSpPr>
        <p:spPr>
          <a:xfrm>
            <a:off x="5154503" y="1621498"/>
            <a:ext cx="779778" cy="87480"/>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sp>
        <p:nvSpPr>
          <p:cNvPr id="3084" name="3083 Forma libre"/>
          <p:cNvSpPr/>
          <p:nvPr/>
        </p:nvSpPr>
        <p:spPr>
          <a:xfrm>
            <a:off x="4727856" y="1718188"/>
            <a:ext cx="1871086" cy="1112653"/>
          </a:xfrm>
          <a:custGeom>
            <a:avLst/>
            <a:gdLst>
              <a:gd name="connsiteX0" fmla="*/ 5573 w 2001287"/>
              <a:gd name="connsiteY0" fmla="*/ 0 h 1306286"/>
              <a:gd name="connsiteX1" fmla="*/ 310373 w 2001287"/>
              <a:gd name="connsiteY1" fmla="*/ 1023257 h 1306286"/>
              <a:gd name="connsiteX2" fmla="*/ 2001287 w 2001287"/>
              <a:gd name="connsiteY2" fmla="*/ 1306286 h 1306286"/>
            </a:gdLst>
            <a:ahLst/>
            <a:cxnLst>
              <a:cxn ang="0">
                <a:pos x="connsiteX0" y="connsiteY0"/>
              </a:cxn>
              <a:cxn ang="0">
                <a:pos x="connsiteX1" y="connsiteY1"/>
              </a:cxn>
              <a:cxn ang="0">
                <a:pos x="connsiteX2" y="connsiteY2"/>
              </a:cxn>
            </a:cxnLst>
            <a:rect l="l" t="t" r="r" b="b"/>
            <a:pathLst>
              <a:path w="2001287" h="1306286">
                <a:moveTo>
                  <a:pt x="5573" y="0"/>
                </a:moveTo>
                <a:cubicBezTo>
                  <a:pt x="-8337" y="402771"/>
                  <a:pt x="-22246" y="805543"/>
                  <a:pt x="310373" y="1023257"/>
                </a:cubicBezTo>
                <a:cubicBezTo>
                  <a:pt x="642992" y="1240971"/>
                  <a:pt x="1322139" y="1273628"/>
                  <a:pt x="2001287" y="1306286"/>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sp>
        <p:nvSpPr>
          <p:cNvPr id="45" name="44 Forma libre"/>
          <p:cNvSpPr/>
          <p:nvPr/>
        </p:nvSpPr>
        <p:spPr>
          <a:xfrm>
            <a:off x="4374726" y="1718164"/>
            <a:ext cx="2224218" cy="1304339"/>
          </a:xfrm>
          <a:custGeom>
            <a:avLst/>
            <a:gdLst>
              <a:gd name="connsiteX0" fmla="*/ 5573 w 2001287"/>
              <a:gd name="connsiteY0" fmla="*/ 0 h 1306286"/>
              <a:gd name="connsiteX1" fmla="*/ 310373 w 2001287"/>
              <a:gd name="connsiteY1" fmla="*/ 1023257 h 1306286"/>
              <a:gd name="connsiteX2" fmla="*/ 2001287 w 2001287"/>
              <a:gd name="connsiteY2" fmla="*/ 1306286 h 1306286"/>
            </a:gdLst>
            <a:ahLst/>
            <a:cxnLst>
              <a:cxn ang="0">
                <a:pos x="connsiteX0" y="connsiteY0"/>
              </a:cxn>
              <a:cxn ang="0">
                <a:pos x="connsiteX1" y="connsiteY1"/>
              </a:cxn>
              <a:cxn ang="0">
                <a:pos x="connsiteX2" y="connsiteY2"/>
              </a:cxn>
            </a:cxnLst>
            <a:rect l="l" t="t" r="r" b="b"/>
            <a:pathLst>
              <a:path w="2001287" h="1306286">
                <a:moveTo>
                  <a:pt x="5573" y="0"/>
                </a:moveTo>
                <a:cubicBezTo>
                  <a:pt x="-8337" y="402771"/>
                  <a:pt x="-22246" y="805543"/>
                  <a:pt x="310373" y="1023257"/>
                </a:cubicBezTo>
                <a:cubicBezTo>
                  <a:pt x="642992" y="1240971"/>
                  <a:pt x="1322139" y="1273628"/>
                  <a:pt x="2001287" y="1306286"/>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pic>
        <p:nvPicPr>
          <p:cNvPr id="3092"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4341" y="954758"/>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94"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9894" y="931256"/>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58"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9124" y="1322803"/>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59"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4676" y="1299303"/>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60"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281" y="1581016"/>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cxnSp>
        <p:nvCxnSpPr>
          <p:cNvPr id="3096" name="3095 Conector recto de flecha"/>
          <p:cNvCxnSpPr>
            <a:stCxn id="16" idx="0"/>
          </p:cNvCxnSpPr>
          <p:nvPr/>
        </p:nvCxnSpPr>
        <p:spPr>
          <a:xfrm flipV="1">
            <a:off x="3759853" y="1432828"/>
            <a:ext cx="1784540" cy="2358547"/>
          </a:xfrm>
          <a:prstGeom prst="straightConnector1">
            <a:avLst/>
          </a:prstGeom>
          <a:ln w="15875">
            <a:tailEnd type="arrow"/>
          </a:ln>
        </p:spPr>
        <p:style>
          <a:lnRef idx="2">
            <a:schemeClr val="dk1"/>
          </a:lnRef>
          <a:fillRef idx="0">
            <a:schemeClr val="dk1"/>
          </a:fillRef>
          <a:effectRef idx="1">
            <a:schemeClr val="dk1"/>
          </a:effectRef>
          <a:fontRef idx="minor">
            <a:schemeClr val="tx1"/>
          </a:fontRef>
        </p:style>
      </p:cxnSp>
      <p:sp>
        <p:nvSpPr>
          <p:cNvPr id="3099" name="3098 Forma libre"/>
          <p:cNvSpPr/>
          <p:nvPr/>
        </p:nvSpPr>
        <p:spPr>
          <a:xfrm>
            <a:off x="2607991" y="1316397"/>
            <a:ext cx="1018116" cy="2497286"/>
          </a:xfrm>
          <a:custGeom>
            <a:avLst/>
            <a:gdLst>
              <a:gd name="connsiteX0" fmla="*/ 1128205 w 1128205"/>
              <a:gd name="connsiteY0" fmla="*/ 2931886 h 2931886"/>
              <a:gd name="connsiteX1" fmla="*/ 68662 w 1128205"/>
              <a:gd name="connsiteY1" fmla="*/ 1400629 h 2931886"/>
              <a:gd name="connsiteX2" fmla="*/ 192034 w 1128205"/>
              <a:gd name="connsiteY2" fmla="*/ 0 h 2931886"/>
            </a:gdLst>
            <a:ahLst/>
            <a:cxnLst>
              <a:cxn ang="0">
                <a:pos x="connsiteX0" y="connsiteY0"/>
              </a:cxn>
              <a:cxn ang="0">
                <a:pos x="connsiteX1" y="connsiteY1"/>
              </a:cxn>
              <a:cxn ang="0">
                <a:pos x="connsiteX2" y="connsiteY2"/>
              </a:cxn>
            </a:cxnLst>
            <a:rect l="l" t="t" r="r" b="b"/>
            <a:pathLst>
              <a:path w="1128205" h="2931886">
                <a:moveTo>
                  <a:pt x="1128205" y="2931886"/>
                </a:moveTo>
                <a:cubicBezTo>
                  <a:pt x="676447" y="2410581"/>
                  <a:pt x="224690" y="1889277"/>
                  <a:pt x="68662" y="1400629"/>
                </a:cubicBezTo>
                <a:cubicBezTo>
                  <a:pt x="-87366" y="911981"/>
                  <a:pt x="52334" y="455990"/>
                  <a:pt x="192034" y="0"/>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pic>
        <p:nvPicPr>
          <p:cNvPr id="67"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720" y="1327271"/>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3" name="32 Forma libre"/>
          <p:cNvSpPr/>
          <p:nvPr/>
        </p:nvSpPr>
        <p:spPr>
          <a:xfrm>
            <a:off x="2463767" y="2231244"/>
            <a:ext cx="821792" cy="1662798"/>
          </a:xfrm>
          <a:custGeom>
            <a:avLst/>
            <a:gdLst>
              <a:gd name="connsiteX0" fmla="*/ 656653 w 910653"/>
              <a:gd name="connsiteY0" fmla="*/ 0 h 1952172"/>
              <a:gd name="connsiteX1" fmla="*/ 3510 w 910653"/>
              <a:gd name="connsiteY1" fmla="*/ 914400 h 1952172"/>
              <a:gd name="connsiteX2" fmla="*/ 910653 w 910653"/>
              <a:gd name="connsiteY2" fmla="*/ 1952172 h 1952172"/>
            </a:gdLst>
            <a:ahLst/>
            <a:cxnLst>
              <a:cxn ang="0">
                <a:pos x="connsiteX0" y="connsiteY0"/>
              </a:cxn>
              <a:cxn ang="0">
                <a:pos x="connsiteX1" y="connsiteY1"/>
              </a:cxn>
              <a:cxn ang="0">
                <a:pos x="connsiteX2" y="connsiteY2"/>
              </a:cxn>
            </a:cxnLst>
            <a:rect l="l" t="t" r="r" b="b"/>
            <a:pathLst>
              <a:path w="910653" h="1952172">
                <a:moveTo>
                  <a:pt x="656653" y="0"/>
                </a:moveTo>
                <a:cubicBezTo>
                  <a:pt x="308915" y="294519"/>
                  <a:pt x="-38823" y="589038"/>
                  <a:pt x="3510" y="914400"/>
                </a:cubicBezTo>
                <a:cubicBezTo>
                  <a:pt x="45843" y="1239762"/>
                  <a:pt x="478248" y="1595967"/>
                  <a:pt x="910653" y="1952172"/>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cxnSp>
        <p:nvCxnSpPr>
          <p:cNvPr id="35" name="34 Conector recto de flecha"/>
          <p:cNvCxnSpPr/>
          <p:nvPr/>
        </p:nvCxnSpPr>
        <p:spPr>
          <a:xfrm flipH="1">
            <a:off x="2839899" y="1718188"/>
            <a:ext cx="1729771" cy="1717331"/>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pic>
        <p:nvPicPr>
          <p:cNvPr id="76"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2809" y="3368755"/>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2580019" y="3970707"/>
            <a:ext cx="256700" cy="262154"/>
          </a:xfrm>
          <a:prstGeom prst="rect">
            <a:avLst/>
          </a:prstGeom>
          <a:noFill/>
          <a:ln w="12700">
            <a:noFill/>
          </a:ln>
        </p:spPr>
        <p:txBody>
          <a:bodyPr wrap="square" rtlCol="0">
            <a:spAutoFit/>
          </a:bodyPr>
          <a:lstStyle/>
          <a:p>
            <a:r>
              <a:rPr lang="es-MX" sz="1400" b="1" dirty="0"/>
              <a:t>P</a:t>
            </a:r>
          </a:p>
        </p:txBody>
      </p:sp>
      <p:sp>
        <p:nvSpPr>
          <p:cNvPr id="39" name="38 Forma libre"/>
          <p:cNvSpPr/>
          <p:nvPr/>
        </p:nvSpPr>
        <p:spPr>
          <a:xfrm>
            <a:off x="2115571" y="1557471"/>
            <a:ext cx="1955867" cy="2543633"/>
          </a:xfrm>
          <a:custGeom>
            <a:avLst/>
            <a:gdLst>
              <a:gd name="connsiteX0" fmla="*/ 2167357 w 2167357"/>
              <a:gd name="connsiteY0" fmla="*/ 0 h 2986299"/>
              <a:gd name="connsiteX1" fmla="*/ 244214 w 2167357"/>
              <a:gd name="connsiteY1" fmla="*/ 834571 h 2986299"/>
              <a:gd name="connsiteX2" fmla="*/ 62785 w 2167357"/>
              <a:gd name="connsiteY2" fmla="*/ 2663371 h 2986299"/>
              <a:gd name="connsiteX3" fmla="*/ 578042 w 2167357"/>
              <a:gd name="connsiteY3" fmla="*/ 2975428 h 2986299"/>
            </a:gdLst>
            <a:ahLst/>
            <a:cxnLst>
              <a:cxn ang="0">
                <a:pos x="connsiteX0" y="connsiteY0"/>
              </a:cxn>
              <a:cxn ang="0">
                <a:pos x="connsiteX1" y="connsiteY1"/>
              </a:cxn>
              <a:cxn ang="0">
                <a:pos x="connsiteX2" y="connsiteY2"/>
              </a:cxn>
              <a:cxn ang="0">
                <a:pos x="connsiteX3" y="connsiteY3"/>
              </a:cxn>
            </a:cxnLst>
            <a:rect l="l" t="t" r="r" b="b"/>
            <a:pathLst>
              <a:path w="2167357" h="2986299">
                <a:moveTo>
                  <a:pt x="2167357" y="0"/>
                </a:moveTo>
                <a:cubicBezTo>
                  <a:pt x="1381166" y="195338"/>
                  <a:pt x="594976" y="390676"/>
                  <a:pt x="244214" y="834571"/>
                </a:cubicBezTo>
                <a:cubicBezTo>
                  <a:pt x="-106548" y="1278466"/>
                  <a:pt x="7147" y="2306562"/>
                  <a:pt x="62785" y="2663371"/>
                </a:cubicBezTo>
                <a:cubicBezTo>
                  <a:pt x="118423" y="3020180"/>
                  <a:pt x="348232" y="2997804"/>
                  <a:pt x="578042" y="2975428"/>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sp>
        <p:nvSpPr>
          <p:cNvPr id="41" name="40 Forma libre"/>
          <p:cNvSpPr/>
          <p:nvPr/>
        </p:nvSpPr>
        <p:spPr>
          <a:xfrm>
            <a:off x="2376283" y="2182704"/>
            <a:ext cx="3239890" cy="1927002"/>
          </a:xfrm>
          <a:custGeom>
            <a:avLst/>
            <a:gdLst>
              <a:gd name="connsiteX0" fmla="*/ 3590223 w 3590223"/>
              <a:gd name="connsiteY0" fmla="*/ 0 h 2262356"/>
              <a:gd name="connsiteX1" fmla="*/ 3205212 w 3590223"/>
              <a:gd name="connsiteY1" fmla="*/ 1106906 h 2262356"/>
              <a:gd name="connsiteX2" fmla="*/ 2675823 w 3590223"/>
              <a:gd name="connsiteY2" fmla="*/ 2030931 h 2262356"/>
              <a:gd name="connsiteX3" fmla="*/ 1472665 w 3590223"/>
              <a:gd name="connsiteY3" fmla="*/ 2261937 h 2262356"/>
              <a:gd name="connsiteX4" fmla="*/ 500513 w 3590223"/>
              <a:gd name="connsiteY4" fmla="*/ 2088683 h 2262356"/>
              <a:gd name="connsiteX5" fmla="*/ 0 w 3590223"/>
              <a:gd name="connsiteY5" fmla="*/ 2117558 h 2262356"/>
              <a:gd name="connsiteX6" fmla="*/ 0 w 3590223"/>
              <a:gd name="connsiteY6" fmla="*/ 2117558 h 22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0223" h="2262356">
                <a:moveTo>
                  <a:pt x="3590223" y="0"/>
                </a:moveTo>
                <a:cubicBezTo>
                  <a:pt x="3473917" y="384209"/>
                  <a:pt x="3357612" y="768418"/>
                  <a:pt x="3205212" y="1106906"/>
                </a:cubicBezTo>
                <a:cubicBezTo>
                  <a:pt x="3052812" y="1445395"/>
                  <a:pt x="2964581" y="1838426"/>
                  <a:pt x="2675823" y="2030931"/>
                </a:cubicBezTo>
                <a:cubicBezTo>
                  <a:pt x="2387065" y="2223436"/>
                  <a:pt x="1835217" y="2252312"/>
                  <a:pt x="1472665" y="2261937"/>
                </a:cubicBezTo>
                <a:cubicBezTo>
                  <a:pt x="1110113" y="2271562"/>
                  <a:pt x="745957" y="2112746"/>
                  <a:pt x="500513" y="2088683"/>
                </a:cubicBezTo>
                <a:cubicBezTo>
                  <a:pt x="255069" y="2064620"/>
                  <a:pt x="0" y="2117558"/>
                  <a:pt x="0" y="2117558"/>
                </a:cubicBezTo>
                <a:lnTo>
                  <a:pt x="0" y="2117558"/>
                </a:ln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sp>
        <p:nvSpPr>
          <p:cNvPr id="42" name="41 Forma libre"/>
          <p:cNvSpPr/>
          <p:nvPr/>
        </p:nvSpPr>
        <p:spPr>
          <a:xfrm>
            <a:off x="2245992" y="3813434"/>
            <a:ext cx="1051009" cy="164739"/>
          </a:xfrm>
          <a:custGeom>
            <a:avLst/>
            <a:gdLst>
              <a:gd name="connsiteX0" fmla="*/ 1164656 w 1164656"/>
              <a:gd name="connsiteY0" fmla="*/ 193409 h 193409"/>
              <a:gd name="connsiteX1" fmla="*/ 500513 w 1164656"/>
              <a:gd name="connsiteY1" fmla="*/ 20154 h 193409"/>
              <a:gd name="connsiteX2" fmla="*/ 0 w 1164656"/>
              <a:gd name="connsiteY2" fmla="*/ 10529 h 193409"/>
            </a:gdLst>
            <a:ahLst/>
            <a:cxnLst>
              <a:cxn ang="0">
                <a:pos x="connsiteX0" y="connsiteY0"/>
              </a:cxn>
              <a:cxn ang="0">
                <a:pos x="connsiteX1" y="connsiteY1"/>
              </a:cxn>
              <a:cxn ang="0">
                <a:pos x="connsiteX2" y="connsiteY2"/>
              </a:cxn>
            </a:cxnLst>
            <a:rect l="l" t="t" r="r" b="b"/>
            <a:pathLst>
              <a:path w="1164656" h="193409">
                <a:moveTo>
                  <a:pt x="1164656" y="193409"/>
                </a:moveTo>
                <a:cubicBezTo>
                  <a:pt x="929639" y="122021"/>
                  <a:pt x="694622" y="50634"/>
                  <a:pt x="500513" y="20154"/>
                </a:cubicBezTo>
                <a:cubicBezTo>
                  <a:pt x="306404" y="-10326"/>
                  <a:pt x="153202" y="101"/>
                  <a:pt x="0" y="10529"/>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cxnSp>
        <p:nvCxnSpPr>
          <p:cNvPr id="44" name="43 Conector recto de flecha"/>
          <p:cNvCxnSpPr/>
          <p:nvPr/>
        </p:nvCxnSpPr>
        <p:spPr>
          <a:xfrm flipV="1">
            <a:off x="2270425" y="4101784"/>
            <a:ext cx="105858" cy="122575"/>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pic>
        <p:nvPicPr>
          <p:cNvPr id="86"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0172" y="4098959"/>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87"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8368" y="3838228"/>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88"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5259" y="3680855"/>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89"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32" y="4119010"/>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6" name="45 Forma libre"/>
          <p:cNvSpPr/>
          <p:nvPr/>
        </p:nvSpPr>
        <p:spPr>
          <a:xfrm>
            <a:off x="1580521" y="3874530"/>
            <a:ext cx="602801" cy="220719"/>
          </a:xfrm>
          <a:custGeom>
            <a:avLst/>
            <a:gdLst>
              <a:gd name="connsiteX0" fmla="*/ 399120 w 399120"/>
              <a:gd name="connsiteY0" fmla="*/ 0 h 259130"/>
              <a:gd name="connsiteX1" fmla="*/ 291893 w 399120"/>
              <a:gd name="connsiteY1" fmla="*/ 199560 h 259130"/>
              <a:gd name="connsiteX2" fmla="*/ 0 w 399120"/>
              <a:gd name="connsiteY2" fmla="*/ 259130 h 259130"/>
              <a:gd name="connsiteX3" fmla="*/ 0 w 399120"/>
              <a:gd name="connsiteY3" fmla="*/ 259130 h 259130"/>
            </a:gdLst>
            <a:ahLst/>
            <a:cxnLst>
              <a:cxn ang="0">
                <a:pos x="connsiteX0" y="connsiteY0"/>
              </a:cxn>
              <a:cxn ang="0">
                <a:pos x="connsiteX1" y="connsiteY1"/>
              </a:cxn>
              <a:cxn ang="0">
                <a:pos x="connsiteX2" y="connsiteY2"/>
              </a:cxn>
              <a:cxn ang="0">
                <a:pos x="connsiteX3" y="connsiteY3"/>
              </a:cxn>
            </a:cxnLst>
            <a:rect l="l" t="t" r="r" b="b"/>
            <a:pathLst>
              <a:path w="399120" h="259130">
                <a:moveTo>
                  <a:pt x="399120" y="0"/>
                </a:moveTo>
                <a:cubicBezTo>
                  <a:pt x="378766" y="78186"/>
                  <a:pt x="358413" y="156372"/>
                  <a:pt x="291893" y="199560"/>
                </a:cubicBezTo>
                <a:cubicBezTo>
                  <a:pt x="225373" y="242748"/>
                  <a:pt x="0" y="259130"/>
                  <a:pt x="0" y="259130"/>
                </a:cubicBezTo>
                <a:lnTo>
                  <a:pt x="0" y="259130"/>
                </a:ln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b="1"/>
          </a:p>
        </p:txBody>
      </p:sp>
      <p:sp>
        <p:nvSpPr>
          <p:cNvPr id="49" name="48 CuadroTexto"/>
          <p:cNvSpPr txBox="1"/>
          <p:nvPr/>
        </p:nvSpPr>
        <p:spPr>
          <a:xfrm>
            <a:off x="3995936" y="1044972"/>
            <a:ext cx="1152128" cy="646331"/>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b="1" dirty="0" smtClean="0"/>
              <a:t>Ca y P</a:t>
            </a:r>
          </a:p>
          <a:p>
            <a:pPr algn="ctr"/>
            <a:r>
              <a:rPr lang="es-MX" b="1" dirty="0"/>
              <a:t>e</a:t>
            </a:r>
            <a:r>
              <a:rPr lang="es-MX" b="1" dirty="0" smtClean="0"/>
              <a:t>n sangre</a:t>
            </a:r>
          </a:p>
        </p:txBody>
      </p:sp>
      <p:sp>
        <p:nvSpPr>
          <p:cNvPr id="53" name="52 Forma libre"/>
          <p:cNvSpPr/>
          <p:nvPr/>
        </p:nvSpPr>
        <p:spPr>
          <a:xfrm>
            <a:off x="1910778" y="2317064"/>
            <a:ext cx="4574505" cy="1968891"/>
          </a:xfrm>
          <a:custGeom>
            <a:avLst/>
            <a:gdLst>
              <a:gd name="connsiteX0" fmla="*/ 5069150 w 5069150"/>
              <a:gd name="connsiteY0" fmla="*/ 0 h 2311535"/>
              <a:gd name="connsiteX1" fmla="*/ 4492101 w 5069150"/>
              <a:gd name="connsiteY1" fmla="*/ 1233996 h 2311535"/>
              <a:gd name="connsiteX2" fmla="*/ 3533313 w 5069150"/>
              <a:gd name="connsiteY2" fmla="*/ 1979720 h 2311535"/>
              <a:gd name="connsiteX3" fmla="*/ 1287262 w 5069150"/>
              <a:gd name="connsiteY3" fmla="*/ 2281561 h 2311535"/>
              <a:gd name="connsiteX4" fmla="*/ 275208 w 5069150"/>
              <a:gd name="connsiteY4" fmla="*/ 2281561 h 2311535"/>
              <a:gd name="connsiteX5" fmla="*/ 0 w 5069150"/>
              <a:gd name="connsiteY5" fmla="*/ 2112885 h 23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9150" h="2311535">
                <a:moveTo>
                  <a:pt x="5069150" y="0"/>
                </a:moveTo>
                <a:cubicBezTo>
                  <a:pt x="4908612" y="452021"/>
                  <a:pt x="4748074" y="904043"/>
                  <a:pt x="4492101" y="1233996"/>
                </a:cubicBezTo>
                <a:cubicBezTo>
                  <a:pt x="4236128" y="1563949"/>
                  <a:pt x="4067453" y="1805126"/>
                  <a:pt x="3533313" y="1979720"/>
                </a:cubicBezTo>
                <a:cubicBezTo>
                  <a:pt x="2999173" y="2154314"/>
                  <a:pt x="1830279" y="2231254"/>
                  <a:pt x="1287262" y="2281561"/>
                </a:cubicBezTo>
                <a:cubicBezTo>
                  <a:pt x="744245" y="2331868"/>
                  <a:pt x="489752" y="2309674"/>
                  <a:pt x="275208" y="2281561"/>
                </a:cubicBezTo>
                <a:cubicBezTo>
                  <a:pt x="60664" y="2253448"/>
                  <a:pt x="30332" y="2183166"/>
                  <a:pt x="0" y="2112885"/>
                </a:cubicBezTo>
              </a:path>
            </a:pathLst>
          </a:custGeom>
          <a:ln w="15875">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pic>
        <p:nvPicPr>
          <p:cNvPr id="98" name="Picture 10"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9153" y="2653733"/>
            <a:ext cx="178462" cy="168445"/>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99" name="Picture 14" descr="Resultado de imagen para circulo me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2630" y="3062643"/>
            <a:ext cx="141466" cy="13352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03" name="102 CuadroTexto"/>
          <p:cNvSpPr txBox="1"/>
          <p:nvPr/>
        </p:nvSpPr>
        <p:spPr>
          <a:xfrm>
            <a:off x="4117968" y="2748281"/>
            <a:ext cx="386720" cy="314585"/>
          </a:xfrm>
          <a:prstGeom prst="rect">
            <a:avLst/>
          </a:prstGeom>
          <a:noFill/>
        </p:spPr>
        <p:txBody>
          <a:bodyPr wrap="square" rtlCol="0">
            <a:spAutoFit/>
          </a:bodyPr>
          <a:lstStyle/>
          <a:p>
            <a:r>
              <a:rPr lang="es-MX" dirty="0" smtClean="0">
                <a:solidFill>
                  <a:srgbClr val="FF0000"/>
                </a:solidFill>
              </a:rPr>
              <a:t>4 </a:t>
            </a:r>
            <a:endParaRPr lang="es-MX" dirty="0">
              <a:solidFill>
                <a:srgbClr val="FF0000"/>
              </a:solidFill>
            </a:endParaRPr>
          </a:p>
        </p:txBody>
      </p:sp>
      <p:sp>
        <p:nvSpPr>
          <p:cNvPr id="104" name="103 CuadroTexto"/>
          <p:cNvSpPr txBox="1"/>
          <p:nvPr/>
        </p:nvSpPr>
        <p:spPr>
          <a:xfrm>
            <a:off x="899592" y="651927"/>
            <a:ext cx="386720" cy="314585"/>
          </a:xfrm>
          <a:prstGeom prst="rect">
            <a:avLst/>
          </a:prstGeom>
          <a:noFill/>
        </p:spPr>
        <p:txBody>
          <a:bodyPr wrap="square" rtlCol="0">
            <a:spAutoFit/>
          </a:bodyPr>
          <a:lstStyle/>
          <a:p>
            <a:r>
              <a:rPr lang="es-MX" dirty="0">
                <a:solidFill>
                  <a:srgbClr val="FF0000"/>
                </a:solidFill>
              </a:rPr>
              <a:t>5</a:t>
            </a:r>
            <a:r>
              <a:rPr lang="es-MX" dirty="0" smtClean="0">
                <a:solidFill>
                  <a:srgbClr val="FF0000"/>
                </a:solidFill>
              </a:rPr>
              <a:t> </a:t>
            </a:r>
            <a:endParaRPr lang="es-MX" dirty="0">
              <a:solidFill>
                <a:srgbClr val="FF0000"/>
              </a:solidFill>
            </a:endParaRPr>
          </a:p>
        </p:txBody>
      </p:sp>
      <p:sp>
        <p:nvSpPr>
          <p:cNvPr id="105" name="104 CuadroTexto"/>
          <p:cNvSpPr txBox="1"/>
          <p:nvPr/>
        </p:nvSpPr>
        <p:spPr>
          <a:xfrm>
            <a:off x="1467000" y="2485086"/>
            <a:ext cx="386720" cy="314585"/>
          </a:xfrm>
          <a:prstGeom prst="rect">
            <a:avLst/>
          </a:prstGeom>
          <a:noFill/>
        </p:spPr>
        <p:txBody>
          <a:bodyPr wrap="square" rtlCol="0">
            <a:spAutoFit/>
          </a:bodyPr>
          <a:lstStyle/>
          <a:p>
            <a:r>
              <a:rPr lang="es-MX" dirty="0" smtClean="0">
                <a:solidFill>
                  <a:srgbClr val="FF0000"/>
                </a:solidFill>
              </a:rPr>
              <a:t>6 </a:t>
            </a:r>
            <a:endParaRPr lang="es-MX" dirty="0">
              <a:solidFill>
                <a:srgbClr val="FF0000"/>
              </a:solidFill>
            </a:endParaRPr>
          </a:p>
        </p:txBody>
      </p:sp>
      <p:sp>
        <p:nvSpPr>
          <p:cNvPr id="106" name="105 CuadroTexto"/>
          <p:cNvSpPr txBox="1"/>
          <p:nvPr/>
        </p:nvSpPr>
        <p:spPr>
          <a:xfrm>
            <a:off x="7302062" y="3117222"/>
            <a:ext cx="386720" cy="314585"/>
          </a:xfrm>
          <a:prstGeom prst="rect">
            <a:avLst/>
          </a:prstGeom>
          <a:noFill/>
        </p:spPr>
        <p:txBody>
          <a:bodyPr wrap="square" rtlCol="0">
            <a:spAutoFit/>
          </a:bodyPr>
          <a:lstStyle/>
          <a:p>
            <a:r>
              <a:rPr lang="es-MX" dirty="0">
                <a:solidFill>
                  <a:srgbClr val="FF0000"/>
                </a:solidFill>
              </a:rPr>
              <a:t>7</a:t>
            </a:r>
            <a:r>
              <a:rPr lang="es-MX" dirty="0" smtClean="0">
                <a:solidFill>
                  <a:srgbClr val="FF0000"/>
                </a:solidFill>
              </a:rPr>
              <a:t> </a:t>
            </a:r>
            <a:endParaRPr lang="es-MX" dirty="0">
              <a:solidFill>
                <a:srgbClr val="FF0000"/>
              </a:solidFill>
            </a:endParaRPr>
          </a:p>
        </p:txBody>
      </p:sp>
      <p:sp>
        <p:nvSpPr>
          <p:cNvPr id="107" name="106 CuadroTexto"/>
          <p:cNvSpPr txBox="1"/>
          <p:nvPr/>
        </p:nvSpPr>
        <p:spPr>
          <a:xfrm>
            <a:off x="5344561" y="3107228"/>
            <a:ext cx="386720" cy="314585"/>
          </a:xfrm>
          <a:prstGeom prst="rect">
            <a:avLst/>
          </a:prstGeom>
          <a:noFill/>
        </p:spPr>
        <p:txBody>
          <a:bodyPr wrap="square" rtlCol="0">
            <a:spAutoFit/>
          </a:bodyPr>
          <a:lstStyle/>
          <a:p>
            <a:r>
              <a:rPr lang="es-MX" dirty="0" smtClean="0">
                <a:solidFill>
                  <a:srgbClr val="FF0000"/>
                </a:solidFill>
              </a:rPr>
              <a:t>8 </a:t>
            </a:r>
            <a:endParaRPr lang="es-MX" dirty="0">
              <a:solidFill>
                <a:srgbClr val="FF0000"/>
              </a:solidFill>
            </a:endParaRPr>
          </a:p>
        </p:txBody>
      </p:sp>
      <p:sp>
        <p:nvSpPr>
          <p:cNvPr id="109" name="108 CuadroTexto"/>
          <p:cNvSpPr txBox="1"/>
          <p:nvPr/>
        </p:nvSpPr>
        <p:spPr>
          <a:xfrm>
            <a:off x="323528" y="4371950"/>
            <a:ext cx="8460432" cy="553998"/>
          </a:xfrm>
          <a:prstGeom prst="rect">
            <a:avLst/>
          </a:prstGeom>
          <a:noFill/>
        </p:spPr>
        <p:txBody>
          <a:bodyPr wrap="square" rtlCol="0">
            <a:spAutoFit/>
          </a:bodyPr>
          <a:lstStyle/>
          <a:p>
            <a:pPr algn="just"/>
            <a:r>
              <a:rPr lang="en-US" sz="1000" dirty="0" smtClean="0"/>
              <a:t>Acciones clásicas: asas de retroalimentación de la homeostasis mineral del hueso.  La 1,25(OH)</a:t>
            </a:r>
            <a:r>
              <a:rPr lang="en-US" sz="1000" baseline="-25000" dirty="0" smtClean="0"/>
              <a:t>2</a:t>
            </a:r>
            <a:r>
              <a:rPr lang="en-US" sz="1000" dirty="0" smtClean="0"/>
              <a:t>D interactúa con otras hormonas, en particular con la FGF23 y la PTH, para regular la homeostasis del Ca y P. La FGF23 inhibe mientras que la PTH estimula la producción de 1,25(OH)</a:t>
            </a:r>
            <a:r>
              <a:rPr lang="en-US" sz="1000" baseline="-25000" dirty="0" smtClean="0"/>
              <a:t>2</a:t>
            </a:r>
            <a:r>
              <a:rPr lang="en-US" sz="1000" dirty="0" smtClean="0"/>
              <a:t>D por el riñón. La 1,25(OH)</a:t>
            </a:r>
            <a:r>
              <a:rPr lang="en-US" sz="1000" baseline="-25000" dirty="0" smtClean="0"/>
              <a:t>2</a:t>
            </a:r>
            <a:r>
              <a:rPr lang="en-US" sz="1000" dirty="0" smtClean="0"/>
              <a:t>D inhibe la producción de PTH y estimula la producción de FGF23</a:t>
            </a:r>
            <a:endParaRPr lang="en-US" sz="1000" dirty="0"/>
          </a:p>
        </p:txBody>
      </p:sp>
      <p:sp>
        <p:nvSpPr>
          <p:cNvPr id="2" name="1 Rectángulo"/>
          <p:cNvSpPr/>
          <p:nvPr/>
        </p:nvSpPr>
        <p:spPr>
          <a:xfrm>
            <a:off x="2002902" y="4974223"/>
            <a:ext cx="6673554" cy="215444"/>
          </a:xfrm>
          <a:prstGeom prst="rect">
            <a:avLst/>
          </a:prstGeom>
        </p:spPr>
        <p:txBody>
          <a:bodyPr wrap="square">
            <a:spAutoFit/>
          </a:bodyPr>
          <a:lstStyle/>
          <a:p>
            <a:pPr algn="r"/>
            <a:r>
              <a:rPr lang="en-US" sz="800" dirty="0"/>
              <a:t>Rosen, Clifford J., et al. </a:t>
            </a:r>
            <a:r>
              <a:rPr lang="en-US" sz="800" i="1" dirty="0"/>
              <a:t>Primer on the Metabolic Bone Diseases and Disorders of Mineral Metabolism</a:t>
            </a:r>
            <a:r>
              <a:rPr lang="en-US" sz="800" dirty="0"/>
              <a:t>. John Wiley &amp; Sons, 2013.</a:t>
            </a:r>
            <a:endParaRPr lang="es-MX" sz="800" dirty="0"/>
          </a:p>
        </p:txBody>
      </p:sp>
    </p:spTree>
    <p:extLst>
      <p:ext uri="{BB962C8B-B14F-4D97-AF65-F5344CB8AC3E}">
        <p14:creationId xmlns:p14="http://schemas.microsoft.com/office/powerpoint/2010/main" val="167173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grpId="0" nodeType="afterEffect">
                                  <p:stCondLst>
                                    <p:cond delay="0"/>
                                  </p:stCondLst>
                                  <p:childTnLst>
                                    <p:set>
                                      <p:cBhvr>
                                        <p:cTn id="23" dur="1" fill="hold">
                                          <p:stCondLst>
                                            <p:cond delay="0"/>
                                          </p:stCondLst>
                                        </p:cTn>
                                        <p:tgtEl>
                                          <p:spTgt spid="3099"/>
                                        </p:tgtEl>
                                        <p:attrNameLst>
                                          <p:attrName>style.visibility</p:attrName>
                                        </p:attrNameLst>
                                      </p:cBhvr>
                                      <p:to>
                                        <p:strVal val="visible"/>
                                      </p:to>
                                    </p:set>
                                    <p:animEffect transition="in" filter="wipe(down)">
                                      <p:cBhvr>
                                        <p:cTn id="24" dur="500"/>
                                        <p:tgtEl>
                                          <p:spTgt spid="3099"/>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 presetClass="entr" presetSubtype="0" fill="hold" nodeType="withEffect">
                                  <p:stCondLst>
                                    <p:cond delay="0"/>
                                  </p:stCondLst>
                                  <p:childTnLst>
                                    <p:set>
                                      <p:cBhvr>
                                        <p:cTn id="46" dur="1" fill="hold">
                                          <p:stCondLst>
                                            <p:cond delay="0"/>
                                          </p:stCondLst>
                                        </p:cTn>
                                        <p:tgtEl>
                                          <p:spTgt spid="309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94"/>
                                        </p:tgtEl>
                                        <p:attrNameLst>
                                          <p:attrName>style.visibility</p:attrName>
                                        </p:attrNameLst>
                                      </p:cBhvr>
                                      <p:to>
                                        <p:strVal val="visible"/>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077"/>
                                        </p:tgtEl>
                                        <p:attrNameLst>
                                          <p:attrName>style.visibility</p:attrName>
                                        </p:attrNameLst>
                                      </p:cBhvr>
                                      <p:to>
                                        <p:strVal val="visible"/>
                                      </p:to>
                                    </p:set>
                                    <p:animEffect transition="in" filter="fade">
                                      <p:cBhvr>
                                        <p:cTn id="52" dur="500"/>
                                        <p:tgtEl>
                                          <p:spTgt spid="3077"/>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308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childTnLst>
                          </p:cTn>
                        </p:par>
                        <p:par>
                          <p:cTn id="65" fill="hold">
                            <p:stCondLst>
                              <p:cond delay="0"/>
                            </p:stCondLst>
                            <p:childTnLst>
                              <p:par>
                                <p:cTn id="66" presetID="22" presetClass="entr" presetSubtype="4" fill="hold" nodeType="afterEffect">
                                  <p:stCondLst>
                                    <p:cond delay="0"/>
                                  </p:stCondLst>
                                  <p:childTnLst>
                                    <p:set>
                                      <p:cBhvr>
                                        <p:cTn id="67" dur="1" fill="hold">
                                          <p:stCondLst>
                                            <p:cond delay="0"/>
                                          </p:stCondLst>
                                        </p:cTn>
                                        <p:tgtEl>
                                          <p:spTgt spid="3096"/>
                                        </p:tgtEl>
                                        <p:attrNameLst>
                                          <p:attrName>style.visibility</p:attrName>
                                        </p:attrNameLst>
                                      </p:cBhvr>
                                      <p:to>
                                        <p:strVal val="visible"/>
                                      </p:to>
                                    </p:set>
                                    <p:animEffect transition="in" filter="wipe(down)">
                                      <p:cBhvr>
                                        <p:cTn id="68" dur="500"/>
                                        <p:tgtEl>
                                          <p:spTgt spid="3096"/>
                                        </p:tgtEl>
                                      </p:cBhvr>
                                    </p:animEffec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childTnLst>
                          </p:cTn>
                        </p:par>
                        <p:par>
                          <p:cTn id="77" fill="hold">
                            <p:stCondLst>
                              <p:cond delay="0"/>
                            </p:stCondLst>
                            <p:childTnLst>
                              <p:par>
                                <p:cTn id="78" presetID="32" presetClass="emph" presetSubtype="0" fill="hold" nodeType="afterEffect">
                                  <p:stCondLst>
                                    <p:cond delay="0"/>
                                  </p:stCondLst>
                                  <p:childTnLst>
                                    <p:animRot by="120000">
                                      <p:cBhvr>
                                        <p:cTn id="79" dur="200" fill="hold">
                                          <p:stCondLst>
                                            <p:cond delay="0"/>
                                          </p:stCondLst>
                                        </p:cTn>
                                        <p:tgtEl>
                                          <p:spTgt spid="3080"/>
                                        </p:tgtEl>
                                        <p:attrNameLst>
                                          <p:attrName>r</p:attrName>
                                        </p:attrNameLst>
                                      </p:cBhvr>
                                    </p:animRot>
                                    <p:animRot by="-240000">
                                      <p:cBhvr>
                                        <p:cTn id="80" dur="400" fill="hold">
                                          <p:stCondLst>
                                            <p:cond delay="400"/>
                                          </p:stCondLst>
                                        </p:cTn>
                                        <p:tgtEl>
                                          <p:spTgt spid="3080"/>
                                        </p:tgtEl>
                                        <p:attrNameLst>
                                          <p:attrName>r</p:attrName>
                                        </p:attrNameLst>
                                      </p:cBhvr>
                                    </p:animRot>
                                    <p:animRot by="240000">
                                      <p:cBhvr>
                                        <p:cTn id="81" dur="400" fill="hold">
                                          <p:stCondLst>
                                            <p:cond delay="800"/>
                                          </p:stCondLst>
                                        </p:cTn>
                                        <p:tgtEl>
                                          <p:spTgt spid="3080"/>
                                        </p:tgtEl>
                                        <p:attrNameLst>
                                          <p:attrName>r</p:attrName>
                                        </p:attrNameLst>
                                      </p:cBhvr>
                                    </p:animRot>
                                    <p:animRot by="-240000">
                                      <p:cBhvr>
                                        <p:cTn id="82" dur="400" fill="hold">
                                          <p:stCondLst>
                                            <p:cond delay="1200"/>
                                          </p:stCondLst>
                                        </p:cTn>
                                        <p:tgtEl>
                                          <p:spTgt spid="3080"/>
                                        </p:tgtEl>
                                        <p:attrNameLst>
                                          <p:attrName>r</p:attrName>
                                        </p:attrNameLst>
                                      </p:cBhvr>
                                    </p:animRot>
                                    <p:animRot by="120000">
                                      <p:cBhvr>
                                        <p:cTn id="83" dur="400" fill="hold">
                                          <p:stCondLst>
                                            <p:cond delay="1600"/>
                                          </p:stCondLst>
                                        </p:cTn>
                                        <p:tgtEl>
                                          <p:spTgt spid="3080"/>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05"/>
                                        </p:tgtEl>
                                        <p:attrNameLst>
                                          <p:attrName>style.visibility</p:attrName>
                                        </p:attrNameLst>
                                      </p:cBhvr>
                                      <p:to>
                                        <p:strVal val="visible"/>
                                      </p:to>
                                    </p:set>
                                  </p:childTnLst>
                                </p:cTn>
                              </p:par>
                            </p:childTnLst>
                          </p:cTn>
                        </p:par>
                        <p:par>
                          <p:cTn id="88" fill="hold">
                            <p:stCondLst>
                              <p:cond delay="0"/>
                            </p:stCondLst>
                            <p:childTnLst>
                              <p:par>
                                <p:cTn id="89" presetID="10"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07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6"/>
                                        </p:tgtEl>
                                        <p:attrNameLst>
                                          <p:attrName>style.visibility</p:attrName>
                                        </p:attrNameLst>
                                      </p:cBhvr>
                                      <p:to>
                                        <p:strVal val="visible"/>
                                      </p:to>
                                    </p:set>
                                  </p:childTnLst>
                                </p:cTn>
                              </p:par>
                            </p:childTnLst>
                          </p:cTn>
                        </p:par>
                        <p:par>
                          <p:cTn id="113" fill="hold">
                            <p:stCondLst>
                              <p:cond delay="0"/>
                            </p:stCondLst>
                            <p:childTnLst>
                              <p:par>
                                <p:cTn id="114" presetID="10" presetClass="entr" presetSubtype="0" fill="hold" grpId="0" nodeType="afterEffect">
                                  <p:stCondLst>
                                    <p:cond delay="0"/>
                                  </p:stCondLst>
                                  <p:childTnLst>
                                    <p:set>
                                      <p:cBhvr>
                                        <p:cTn id="115" dur="1" fill="hold">
                                          <p:stCondLst>
                                            <p:cond delay="0"/>
                                          </p:stCondLst>
                                        </p:cTn>
                                        <p:tgtEl>
                                          <p:spTgt spid="3084"/>
                                        </p:tgtEl>
                                        <p:attrNameLst>
                                          <p:attrName>style.visibility</p:attrName>
                                        </p:attrNameLst>
                                      </p:cBhvr>
                                      <p:to>
                                        <p:strVal val="visible"/>
                                      </p:to>
                                    </p:set>
                                    <p:animEffect transition="in" filter="fade">
                                      <p:cBhvr>
                                        <p:cTn id="116" dur="500"/>
                                        <p:tgtEl>
                                          <p:spTgt spid="3084"/>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childTnLst>
                                </p:cTn>
                              </p:par>
                              <p:par>
                                <p:cTn id="121" presetID="1" presetClass="entr" presetSubtype="0" fill="hold" nodeType="withEffect">
                                  <p:stCondLst>
                                    <p:cond delay="0"/>
                                  </p:stCondLst>
                                  <p:childTnLst>
                                    <p:set>
                                      <p:cBhvr>
                                        <p:cTn id="122" dur="1" fill="hold">
                                          <p:stCondLst>
                                            <p:cond delay="0"/>
                                          </p:stCondLst>
                                        </p:cTn>
                                        <p:tgtEl>
                                          <p:spTgt spid="9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3072"/>
                                        </p:tgtEl>
                                        <p:attrNameLst>
                                          <p:attrName>style.visibility</p:attrName>
                                        </p:attrNameLst>
                                      </p:cBhvr>
                                      <p:to>
                                        <p:strVal val="visible"/>
                                      </p:to>
                                    </p:set>
                                    <p:animEffect transition="in" filter="fade">
                                      <p:cBhvr>
                                        <p:cTn id="130" dur="500"/>
                                        <p:tgtEl>
                                          <p:spTgt spid="307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 presetClass="entr" presetSubtype="0" fill="hold" nodeType="withEffect">
                                  <p:stCondLst>
                                    <p:cond delay="0"/>
                                  </p:stCondLst>
                                  <p:childTnLst>
                                    <p:set>
                                      <p:cBhvr>
                                        <p:cTn id="135" dur="1" fill="hold">
                                          <p:stCondLst>
                                            <p:cond delay="0"/>
                                          </p:stCondLst>
                                        </p:cTn>
                                        <p:tgtEl>
                                          <p:spTgt spid="4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07"/>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par>
                                <p:cTn id="145" presetID="1" presetClass="entr" presetSubtype="0"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childTnLst>
                                </p:cTn>
                              </p:par>
                              <p:par>
                                <p:cTn id="149" presetID="10"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fade">
                                      <p:cBhvr>
                                        <p:cTn id="151" dur="500"/>
                                        <p:tgtEl>
                                          <p:spTgt spid="42"/>
                                        </p:tgtEl>
                                      </p:cBhvr>
                                    </p:animEffect>
                                  </p:childTnLst>
                                </p:cTn>
                              </p:par>
                              <p:par>
                                <p:cTn id="152" presetID="1" presetClass="entr" presetSubtype="0" fill="hold" nodeType="withEffect">
                                  <p:stCondLst>
                                    <p:cond delay="0"/>
                                  </p:stCondLst>
                                  <p:childTnLst>
                                    <p:set>
                                      <p:cBhvr>
                                        <p:cTn id="153" dur="1" fill="hold">
                                          <p:stCondLst>
                                            <p:cond delay="0"/>
                                          </p:stCondLst>
                                        </p:cTn>
                                        <p:tgtEl>
                                          <p:spTgt spid="89"/>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86"/>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6" grpId="0"/>
      <p:bldP spid="18" grpId="0"/>
      <p:bldP spid="19" grpId="0"/>
      <p:bldP spid="26" grpId="0"/>
      <p:bldP spid="27" grpId="0"/>
      <p:bldP spid="20" grpId="0"/>
      <p:bldP spid="29" grpId="0"/>
      <p:bldP spid="3084" grpId="0" animBg="1"/>
      <p:bldP spid="45" grpId="0" animBg="1"/>
      <p:bldP spid="3099" grpId="0" animBg="1"/>
      <p:bldP spid="33" grpId="0" animBg="1"/>
      <p:bldP spid="36" grpId="0"/>
      <p:bldP spid="39" grpId="0" animBg="1"/>
      <p:bldP spid="41" grpId="0" animBg="1"/>
      <p:bldP spid="42" grpId="0" animBg="1"/>
      <p:bldP spid="46" grpId="0" animBg="1"/>
      <p:bldP spid="49" grpId="0" animBg="1"/>
      <p:bldP spid="53" grpId="0" animBg="1"/>
      <p:bldP spid="103" grpId="0"/>
      <p:bldP spid="104" grpId="0"/>
      <p:bldP spid="105" grpId="0"/>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Funciones de la 1,25 (OH)D</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Estimula la absorción intestinal de Ca y P  </a:t>
            </a:r>
            <a:r>
              <a:rPr lang="es-ES" dirty="0" smtClean="0">
                <a:solidFill>
                  <a:srgbClr val="FF0000"/>
                </a:solidFill>
                <a:latin typeface="Zapf Dingbats"/>
                <a:ea typeface="Zapf Dingbats"/>
                <a:cs typeface="Zapf Dingbats"/>
                <a:sym typeface="Zapf Dingbats"/>
              </a:rPr>
              <a:t>✔</a:t>
            </a:r>
            <a:endParaRPr lang="es-ES" dirty="0" smtClean="0">
              <a:solidFill>
                <a:srgbClr val="FF0000"/>
              </a:solidFill>
            </a:endParaRPr>
          </a:p>
          <a:p>
            <a:r>
              <a:rPr lang="es-ES" dirty="0" smtClean="0"/>
              <a:t>Regula la homeostasis Ca y P en hueso </a:t>
            </a:r>
            <a:r>
              <a:rPr lang="es-ES" dirty="0" smtClean="0">
                <a:solidFill>
                  <a:srgbClr val="FF0000"/>
                </a:solidFill>
              </a:rPr>
              <a:t> </a:t>
            </a:r>
            <a:r>
              <a:rPr lang="es-ES" dirty="0" smtClean="0">
                <a:solidFill>
                  <a:srgbClr val="FF0000"/>
                </a:solidFill>
                <a:latin typeface="Zapf Dingbats"/>
                <a:ea typeface="Zapf Dingbats"/>
                <a:cs typeface="Zapf Dingbats"/>
                <a:sym typeface="Zapf Dingbats"/>
              </a:rPr>
              <a:t>✔</a:t>
            </a:r>
            <a:endParaRPr lang="es-ES" dirty="0" smtClean="0">
              <a:solidFill>
                <a:srgbClr val="FF0000"/>
              </a:solidFill>
            </a:endParaRPr>
          </a:p>
          <a:p>
            <a:r>
              <a:rPr lang="es-ES" dirty="0" smtClean="0"/>
              <a:t>Estimula el crecimiento y diferenciación de osteoclastos (</a:t>
            </a:r>
            <a:r>
              <a:rPr lang="es-ES" dirty="0" err="1" smtClean="0"/>
              <a:t>osteoclastogénesis</a:t>
            </a:r>
            <a:r>
              <a:rPr lang="es-ES" dirty="0" smtClean="0"/>
              <a:t>)  </a:t>
            </a:r>
            <a:r>
              <a:rPr lang="es-ES" dirty="0" smtClean="0">
                <a:solidFill>
                  <a:srgbClr val="FF0000"/>
                </a:solidFill>
                <a:latin typeface="Zapf Dingbats"/>
                <a:ea typeface="Zapf Dingbats"/>
                <a:cs typeface="Zapf Dingbats"/>
                <a:sym typeface="Zapf Dingbats"/>
              </a:rPr>
              <a:t>✔</a:t>
            </a:r>
            <a:endParaRPr lang="es-ES" dirty="0" smtClean="0">
              <a:solidFill>
                <a:srgbClr val="FF0000"/>
              </a:solidFill>
            </a:endParaRPr>
          </a:p>
          <a:p>
            <a:r>
              <a:rPr lang="es-ES" dirty="0" smtClean="0"/>
              <a:t>Interviene indirectamente en la remodelación del hueso a través del intercambio de Ca y P  </a:t>
            </a:r>
            <a:r>
              <a:rPr lang="es-ES" dirty="0" smtClean="0">
                <a:solidFill>
                  <a:srgbClr val="FF0000"/>
                </a:solidFill>
                <a:latin typeface="Zapf Dingbats"/>
                <a:ea typeface="Zapf Dingbats"/>
                <a:cs typeface="Zapf Dingbats"/>
                <a:sym typeface="Zapf Dingbats"/>
              </a:rPr>
              <a:t>✔</a:t>
            </a:r>
            <a:r>
              <a:rPr lang="es-ES" dirty="0" smtClean="0">
                <a:solidFill>
                  <a:srgbClr val="FF0000"/>
                </a:solidFill>
              </a:rPr>
              <a:t> </a:t>
            </a:r>
          </a:p>
          <a:p>
            <a:pPr marL="0" indent="0">
              <a:buNone/>
            </a:pPr>
            <a:r>
              <a:rPr lang="es-ES" dirty="0" smtClean="0"/>
              <a:t> </a:t>
            </a:r>
          </a:p>
          <a:p>
            <a:endParaRPr lang="es-ES" dirty="0" smtClean="0"/>
          </a:p>
          <a:p>
            <a:endParaRPr lang="es-ES" dirty="0" smtClean="0"/>
          </a:p>
          <a:p>
            <a:endParaRPr lang="es-ES" dirty="0"/>
          </a:p>
        </p:txBody>
      </p:sp>
    </p:spTree>
    <p:extLst>
      <p:ext uri="{BB962C8B-B14F-4D97-AF65-F5344CB8AC3E}">
        <p14:creationId xmlns:p14="http://schemas.microsoft.com/office/powerpoint/2010/main" val="2669084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019 UNAM &amp; HIMF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 UNAM &amp; HIMFG</Template>
  <TotalTime>6023</TotalTime>
  <Words>2872</Words>
  <Application>Microsoft Macintosh PowerPoint</Application>
  <PresentationFormat>Presentación en pantalla (16:9)</PresentationFormat>
  <Paragraphs>418</Paragraphs>
  <Slides>29</Slides>
  <Notes>12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2019 UNAM &amp; HIMFG</vt:lpstr>
      <vt:lpstr>Diapositiva de think-cell</vt:lpstr>
      <vt:lpstr>Metabolismo óseo y vitamina D</vt:lpstr>
      <vt:lpstr>Presentación de PowerPoint</vt:lpstr>
      <vt:lpstr>Presentación de PowerPoint</vt:lpstr>
      <vt:lpstr>Hueso y Vitamina D</vt:lpstr>
      <vt:lpstr>Presentación de PowerPoint</vt:lpstr>
      <vt:lpstr>Presentación de PowerPoint</vt:lpstr>
      <vt:lpstr>Metabolismo y homeostasis del   calcio</vt:lpstr>
      <vt:lpstr>Presentación de PowerPoint</vt:lpstr>
      <vt:lpstr>Funciones de la 1,25 (OH)D</vt:lpstr>
      <vt:lpstr>Vitamina D en sangre</vt:lpstr>
      <vt:lpstr>Gran combate gran !!!</vt:lpstr>
      <vt:lpstr>En este rincón…</vt:lpstr>
      <vt:lpstr>Puntos de corte concentraciones séricas optimas de vitamina D</vt:lpstr>
      <vt:lpstr>ENSANUT 2016, estudio en niños</vt:lpstr>
      <vt:lpstr>Niños Mexicanos pre-escolares</vt:lpstr>
      <vt:lpstr>Variación estacional y VD en Mexicanos en asociación con la edad</vt:lpstr>
      <vt:lpstr>Deficiencia vitamina D en México</vt:lpstr>
      <vt:lpstr>Presentación de PowerPoint</vt:lpstr>
      <vt:lpstr>Recomendaciones Vitamina D. IOM</vt:lpstr>
      <vt:lpstr>Presentación de PowerPoint</vt:lpstr>
      <vt:lpstr>Presentación de PowerPoint</vt:lpstr>
      <vt:lpstr>Conclusiones</vt:lpstr>
      <vt:lpstr>Presentación de PowerPoint</vt:lpstr>
      <vt:lpstr>Riesgo relativo de diversas fracturas en respuesta a diversas intervenciones  terapéuticas</vt:lpstr>
      <vt:lpstr>Factores que disminuyen la vitamina D</vt:lpstr>
      <vt:lpstr>Producción de VD</vt:lpstr>
      <vt:lpstr>Presentación de PowerPoint</vt:lpstr>
      <vt:lpstr>Suplementación de Vit D</vt:lpstr>
      <vt:lpstr>Conclusiones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 SUPLEMENTACION DE CALCIO Y VITAMINA D EN LA OP  Summit de OP Buenos Aires, Ar. Septiembre 2019</dc:title>
  <dc:creator>Usuario</dc:creator>
  <cp:lastModifiedBy>Patricia Clark</cp:lastModifiedBy>
  <cp:revision>153</cp:revision>
  <dcterms:created xsi:type="dcterms:W3CDTF">2019-08-20T18:44:50Z</dcterms:created>
  <dcterms:modified xsi:type="dcterms:W3CDTF">2019-09-18T13:21:54Z</dcterms:modified>
</cp:coreProperties>
</file>