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91" r:id="rId4"/>
    <p:sldId id="292" r:id="rId5"/>
    <p:sldId id="289" r:id="rId6"/>
    <p:sldId id="286" r:id="rId7"/>
    <p:sldId id="287" r:id="rId8"/>
    <p:sldId id="288" r:id="rId9"/>
    <p:sldId id="283" r:id="rId10"/>
    <p:sldId id="290" r:id="rId11"/>
    <p:sldId id="256" r:id="rId1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>
        <p:scale>
          <a:sx n="100" d="100"/>
          <a:sy n="100" d="100"/>
        </p:scale>
        <p:origin x="-30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DE619-30DF-4FD3-BD11-1742A5A709F9}" type="doc">
      <dgm:prSet loTypeId="urn:microsoft.com/office/officeart/2005/8/layout/cycle6" loCatId="cycle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s-MX"/>
        </a:p>
      </dgm:t>
    </dgm:pt>
    <dgm:pt modelId="{AD3BAFC8-993A-4CB4-A65D-12831555054A}">
      <dgm:prSet phldrT="[Texto]" custT="1"/>
      <dgm:spPr/>
      <dgm:t>
        <a:bodyPr/>
        <a:lstStyle/>
        <a:p>
          <a:endParaRPr lang="es-MX" sz="1600" b="1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r>
            <a:rPr lang="es-MX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OSTEOPOROSIS.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5080389-3E4C-43BE-B827-0C474EB47C6A}" type="parTrans" cxnId="{F513302A-C27D-4A46-8FFC-0C8AD1D658D5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68EA6FA-5379-4BE1-9672-DA972DD71A06}" type="sibTrans" cxnId="{F513302A-C27D-4A46-8FFC-0C8AD1D658D5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80C8B18-6920-414F-87B1-180C723A3E5E}">
      <dgm:prSet phldrT="[Texto]" custT="1"/>
      <dgm:spPr/>
      <dgm:t>
        <a:bodyPr/>
        <a:lstStyle/>
        <a:p>
          <a:r>
            <a:rPr lang="es-MX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HIPERPARATIROIDISMO</a:t>
          </a:r>
        </a:p>
        <a:p>
          <a:r>
            <a:rPr lang="es-MX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DIABETES</a:t>
          </a:r>
        </a:p>
        <a:p>
          <a:r>
            <a:rPr lang="es-MX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DISFUNCION TIROIDEA.</a:t>
          </a:r>
          <a:endParaRPr lang="es-MX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C97C38D-B92A-41F0-9F05-5077A2741CDA}" type="parTrans" cxnId="{3E51ABB3-B73C-40EA-BE13-3AEB3AD77CAB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9719528-2F63-4BA8-8894-D22DB18872F1}" type="sibTrans" cxnId="{3E51ABB3-B73C-40EA-BE13-3AEB3AD77CAB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D55C3C2-6304-450B-AEA4-6EF2A1FE4143}">
      <dgm:prSet phldrT="[Texto]" custT="1"/>
      <dgm:spPr/>
      <dgm:t>
        <a:bodyPr/>
        <a:lstStyle/>
        <a:p>
          <a:r>
            <a:rPr lang="es-MX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OBESIDAD</a:t>
          </a:r>
        </a:p>
        <a:p>
          <a:r>
            <a:rPr lang="es-MX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RESISTENCIA A INSULINA</a:t>
          </a:r>
        </a:p>
        <a:p>
          <a:r>
            <a:rPr lang="es-MX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SINDROME DE OVARIOS POLIQUISTICOS</a:t>
          </a:r>
          <a:endParaRPr lang="es-MX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53FBBDA-5A69-4A6A-8502-196D5B3597D8}" type="parTrans" cxnId="{FF8484DF-49AE-4B45-9215-E65187183ECA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B663133-BF1B-4DF3-8393-81DB5F0F7D6A}" type="sibTrans" cxnId="{FF8484DF-49AE-4B45-9215-E65187183ECA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1D4E21C-3999-4FB3-846D-1E575E5987B2}">
      <dgm:prSet phldrT="[Texto]" custT="1"/>
      <dgm:spPr/>
      <dgm:t>
        <a:bodyPr/>
        <a:lstStyle/>
        <a:p>
          <a:r>
            <a:rPr lang="es-MX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ENFERMEDADES AUTOINMUNES</a:t>
          </a:r>
        </a:p>
        <a:p>
          <a:r>
            <a:rPr lang="es-MX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CANCER</a:t>
          </a:r>
          <a:endParaRPr lang="es-MX" sz="1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39F847-010C-4451-8DC0-052015A0B1F3}" type="parTrans" cxnId="{404A7528-3FCC-4DD5-ABFE-4226ED8A3A8E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5F6B7F4-530B-4002-ADAA-C2945096C866}" type="sibTrans" cxnId="{404A7528-3FCC-4DD5-ABFE-4226ED8A3A8E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BA5EFD9-5C50-4747-B59C-79BCAED67EC5}">
      <dgm:prSet phldrT="[Texto]" custT="1"/>
      <dgm:spPr/>
      <dgm:t>
        <a:bodyPr/>
        <a:lstStyle/>
        <a:p>
          <a:r>
            <a:rPr lang="es-MX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SINDROME METABOLICO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985D9DE-DF4D-4AA4-9471-FF4CFA256621}" type="parTrans" cxnId="{EA82A8EF-5750-4BAA-83DD-D1C15929E747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2BB1368-E71C-494D-B1E0-3207301A37A8}" type="sibTrans" cxnId="{EA82A8EF-5750-4BAA-83DD-D1C15929E747}">
      <dgm:prSet/>
      <dgm:spPr/>
      <dgm:t>
        <a:bodyPr/>
        <a:lstStyle/>
        <a:p>
          <a:endParaRPr lang="es-MX" sz="1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3504399-8614-4F9C-9A5A-8DE022290509}" type="pres">
      <dgm:prSet presAssocID="{A89DE619-30DF-4FD3-BD11-1742A5A709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03167AA-46C0-40D9-B48D-94D52F1C858E}" type="pres">
      <dgm:prSet presAssocID="{AD3BAFC8-993A-4CB4-A65D-12831555054A}" presName="node" presStyleLbl="node1" presStyleIdx="0" presStyleCnt="5" custScaleX="1228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68BE73-61D7-4C4B-8959-43BA23526053}" type="pres">
      <dgm:prSet presAssocID="{AD3BAFC8-993A-4CB4-A65D-12831555054A}" presName="spNode" presStyleCnt="0"/>
      <dgm:spPr/>
    </dgm:pt>
    <dgm:pt modelId="{23C2D4DB-48B7-494F-AB94-44DD23E0CC87}" type="pres">
      <dgm:prSet presAssocID="{568EA6FA-5379-4BE1-9672-DA972DD71A06}" presName="sibTrans" presStyleLbl="sibTrans1D1" presStyleIdx="0" presStyleCnt="5"/>
      <dgm:spPr/>
      <dgm:t>
        <a:bodyPr/>
        <a:lstStyle/>
        <a:p>
          <a:endParaRPr lang="es-MX"/>
        </a:p>
      </dgm:t>
    </dgm:pt>
    <dgm:pt modelId="{15D4E13D-7006-4A56-9809-F901CE32DEF4}" type="pres">
      <dgm:prSet presAssocID="{780C8B18-6920-414F-87B1-180C723A3E5E}" presName="node" presStyleLbl="node1" presStyleIdx="1" presStyleCnt="5" custScaleX="171805" custScaleY="1386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CA4471-5D74-4F59-AEA0-338FFD9D5EBA}" type="pres">
      <dgm:prSet presAssocID="{780C8B18-6920-414F-87B1-180C723A3E5E}" presName="spNode" presStyleCnt="0"/>
      <dgm:spPr/>
    </dgm:pt>
    <dgm:pt modelId="{8EAFE5CD-85F8-4813-A45A-71FBAAA3ABA8}" type="pres">
      <dgm:prSet presAssocID="{99719528-2F63-4BA8-8894-D22DB18872F1}" presName="sibTrans" presStyleLbl="sibTrans1D1" presStyleIdx="1" presStyleCnt="5"/>
      <dgm:spPr/>
      <dgm:t>
        <a:bodyPr/>
        <a:lstStyle/>
        <a:p>
          <a:endParaRPr lang="es-MX"/>
        </a:p>
      </dgm:t>
    </dgm:pt>
    <dgm:pt modelId="{67F17535-1813-46F5-BC4B-68DD761C82FF}" type="pres">
      <dgm:prSet presAssocID="{FD55C3C2-6304-450B-AEA4-6EF2A1FE4143}" presName="node" presStyleLbl="node1" presStyleIdx="2" presStyleCnt="5" custScaleX="163617" custScaleY="1334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470837-AC27-439F-8A57-6B89622BC0DE}" type="pres">
      <dgm:prSet presAssocID="{FD55C3C2-6304-450B-AEA4-6EF2A1FE4143}" presName="spNode" presStyleCnt="0"/>
      <dgm:spPr/>
    </dgm:pt>
    <dgm:pt modelId="{C30BC070-83A1-42AB-A91A-F155542106B1}" type="pres">
      <dgm:prSet presAssocID="{9B663133-BF1B-4DF3-8393-81DB5F0F7D6A}" presName="sibTrans" presStyleLbl="sibTrans1D1" presStyleIdx="2" presStyleCnt="5"/>
      <dgm:spPr/>
      <dgm:t>
        <a:bodyPr/>
        <a:lstStyle/>
        <a:p>
          <a:endParaRPr lang="es-MX"/>
        </a:p>
      </dgm:t>
    </dgm:pt>
    <dgm:pt modelId="{5B6E777F-623B-4B7B-B51E-1A4C5B94DBC9}" type="pres">
      <dgm:prSet presAssocID="{21D4E21C-3999-4FB3-846D-1E575E5987B2}" presName="node" presStyleLbl="node1" presStyleIdx="3" presStyleCnt="5" custScaleX="130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E2EF7A-C285-4D6E-BF76-9256DC134AC5}" type="pres">
      <dgm:prSet presAssocID="{21D4E21C-3999-4FB3-846D-1E575E5987B2}" presName="spNode" presStyleCnt="0"/>
      <dgm:spPr/>
    </dgm:pt>
    <dgm:pt modelId="{3D347048-3179-4971-8572-EFA9C62A4A50}" type="pres">
      <dgm:prSet presAssocID="{F5F6B7F4-530B-4002-ADAA-C2945096C866}" presName="sibTrans" presStyleLbl="sibTrans1D1" presStyleIdx="3" presStyleCnt="5"/>
      <dgm:spPr/>
      <dgm:t>
        <a:bodyPr/>
        <a:lstStyle/>
        <a:p>
          <a:endParaRPr lang="es-MX"/>
        </a:p>
      </dgm:t>
    </dgm:pt>
    <dgm:pt modelId="{E975DA8C-4E6C-4CDA-9B98-92250D6611DF}" type="pres">
      <dgm:prSet presAssocID="{EBA5EFD9-5C50-4747-B59C-79BCAED67EC5}" presName="node" presStyleLbl="node1" presStyleIdx="4" presStyleCnt="5" custScaleX="1278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783115-E5BD-4A1F-9020-946387928898}" type="pres">
      <dgm:prSet presAssocID="{EBA5EFD9-5C50-4747-B59C-79BCAED67EC5}" presName="spNode" presStyleCnt="0"/>
      <dgm:spPr/>
    </dgm:pt>
    <dgm:pt modelId="{B725E7FA-081B-4658-B240-87F9AB2354A8}" type="pres">
      <dgm:prSet presAssocID="{12BB1368-E71C-494D-B1E0-3207301A37A8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22C0364C-8ECF-4A49-831A-86153D7A0974}" type="presOf" srcId="{780C8B18-6920-414F-87B1-180C723A3E5E}" destId="{15D4E13D-7006-4A56-9809-F901CE32DEF4}" srcOrd="0" destOrd="0" presId="urn:microsoft.com/office/officeart/2005/8/layout/cycle6"/>
    <dgm:cxn modelId="{EA82A8EF-5750-4BAA-83DD-D1C15929E747}" srcId="{A89DE619-30DF-4FD3-BD11-1742A5A709F9}" destId="{EBA5EFD9-5C50-4747-B59C-79BCAED67EC5}" srcOrd="4" destOrd="0" parTransId="{D985D9DE-DF4D-4AA4-9471-FF4CFA256621}" sibTransId="{12BB1368-E71C-494D-B1E0-3207301A37A8}"/>
    <dgm:cxn modelId="{FF8484DF-49AE-4B45-9215-E65187183ECA}" srcId="{A89DE619-30DF-4FD3-BD11-1742A5A709F9}" destId="{FD55C3C2-6304-450B-AEA4-6EF2A1FE4143}" srcOrd="2" destOrd="0" parTransId="{C53FBBDA-5A69-4A6A-8502-196D5B3597D8}" sibTransId="{9B663133-BF1B-4DF3-8393-81DB5F0F7D6A}"/>
    <dgm:cxn modelId="{605B19CC-CF06-4FDA-AF29-672D65F2B648}" type="presOf" srcId="{21D4E21C-3999-4FB3-846D-1E575E5987B2}" destId="{5B6E777F-623B-4B7B-B51E-1A4C5B94DBC9}" srcOrd="0" destOrd="0" presId="urn:microsoft.com/office/officeart/2005/8/layout/cycle6"/>
    <dgm:cxn modelId="{7AE06E25-4057-4406-A89C-C491A9A56BC9}" type="presOf" srcId="{9B663133-BF1B-4DF3-8393-81DB5F0F7D6A}" destId="{C30BC070-83A1-42AB-A91A-F155542106B1}" srcOrd="0" destOrd="0" presId="urn:microsoft.com/office/officeart/2005/8/layout/cycle6"/>
    <dgm:cxn modelId="{E577AA72-40BC-4596-96B5-12845381A0B5}" type="presOf" srcId="{A89DE619-30DF-4FD3-BD11-1742A5A709F9}" destId="{23504399-8614-4F9C-9A5A-8DE022290509}" srcOrd="0" destOrd="0" presId="urn:microsoft.com/office/officeart/2005/8/layout/cycle6"/>
    <dgm:cxn modelId="{3E51ABB3-B73C-40EA-BE13-3AEB3AD77CAB}" srcId="{A89DE619-30DF-4FD3-BD11-1742A5A709F9}" destId="{780C8B18-6920-414F-87B1-180C723A3E5E}" srcOrd="1" destOrd="0" parTransId="{0C97C38D-B92A-41F0-9F05-5077A2741CDA}" sibTransId="{99719528-2F63-4BA8-8894-D22DB18872F1}"/>
    <dgm:cxn modelId="{80469120-7692-4E3C-B6B5-2DCFD52A0584}" type="presOf" srcId="{F5F6B7F4-530B-4002-ADAA-C2945096C866}" destId="{3D347048-3179-4971-8572-EFA9C62A4A50}" srcOrd="0" destOrd="0" presId="urn:microsoft.com/office/officeart/2005/8/layout/cycle6"/>
    <dgm:cxn modelId="{3A16A05A-3B85-4BEE-B11C-7333E2B7D587}" type="presOf" srcId="{568EA6FA-5379-4BE1-9672-DA972DD71A06}" destId="{23C2D4DB-48B7-494F-AB94-44DD23E0CC87}" srcOrd="0" destOrd="0" presId="urn:microsoft.com/office/officeart/2005/8/layout/cycle6"/>
    <dgm:cxn modelId="{F5B92386-C885-43F9-80B8-B4F5059F9D68}" type="presOf" srcId="{12BB1368-E71C-494D-B1E0-3207301A37A8}" destId="{B725E7FA-081B-4658-B240-87F9AB2354A8}" srcOrd="0" destOrd="0" presId="urn:microsoft.com/office/officeart/2005/8/layout/cycle6"/>
    <dgm:cxn modelId="{461CA2D7-1D59-49D1-BB57-667B39B2AE43}" type="presOf" srcId="{AD3BAFC8-993A-4CB4-A65D-12831555054A}" destId="{003167AA-46C0-40D9-B48D-94D52F1C858E}" srcOrd="0" destOrd="0" presId="urn:microsoft.com/office/officeart/2005/8/layout/cycle6"/>
    <dgm:cxn modelId="{404A7528-3FCC-4DD5-ABFE-4226ED8A3A8E}" srcId="{A89DE619-30DF-4FD3-BD11-1742A5A709F9}" destId="{21D4E21C-3999-4FB3-846D-1E575E5987B2}" srcOrd="3" destOrd="0" parTransId="{4E39F847-010C-4451-8DC0-052015A0B1F3}" sibTransId="{F5F6B7F4-530B-4002-ADAA-C2945096C866}"/>
    <dgm:cxn modelId="{EECBAEC0-6D90-4AB8-909E-60934929E1F6}" type="presOf" srcId="{99719528-2F63-4BA8-8894-D22DB18872F1}" destId="{8EAFE5CD-85F8-4813-A45A-71FBAAA3ABA8}" srcOrd="0" destOrd="0" presId="urn:microsoft.com/office/officeart/2005/8/layout/cycle6"/>
    <dgm:cxn modelId="{BAA8CC9F-699B-4A4F-ABD0-1F593D3A4988}" type="presOf" srcId="{EBA5EFD9-5C50-4747-B59C-79BCAED67EC5}" destId="{E975DA8C-4E6C-4CDA-9B98-92250D6611DF}" srcOrd="0" destOrd="0" presId="urn:microsoft.com/office/officeart/2005/8/layout/cycle6"/>
    <dgm:cxn modelId="{F513302A-C27D-4A46-8FFC-0C8AD1D658D5}" srcId="{A89DE619-30DF-4FD3-BD11-1742A5A709F9}" destId="{AD3BAFC8-993A-4CB4-A65D-12831555054A}" srcOrd="0" destOrd="0" parTransId="{B5080389-3E4C-43BE-B827-0C474EB47C6A}" sibTransId="{568EA6FA-5379-4BE1-9672-DA972DD71A06}"/>
    <dgm:cxn modelId="{40CBD0E6-C4AB-48E1-ABFA-6BB07C7762F9}" type="presOf" srcId="{FD55C3C2-6304-450B-AEA4-6EF2A1FE4143}" destId="{67F17535-1813-46F5-BC4B-68DD761C82FF}" srcOrd="0" destOrd="0" presId="urn:microsoft.com/office/officeart/2005/8/layout/cycle6"/>
    <dgm:cxn modelId="{1275A63D-D206-4D00-9C6C-78ACC0DFD49C}" type="presParOf" srcId="{23504399-8614-4F9C-9A5A-8DE022290509}" destId="{003167AA-46C0-40D9-B48D-94D52F1C858E}" srcOrd="0" destOrd="0" presId="urn:microsoft.com/office/officeart/2005/8/layout/cycle6"/>
    <dgm:cxn modelId="{3E7F936F-A71F-4E88-85F6-EC1F89131AD0}" type="presParOf" srcId="{23504399-8614-4F9C-9A5A-8DE022290509}" destId="{B968BE73-61D7-4C4B-8959-43BA23526053}" srcOrd="1" destOrd="0" presId="urn:microsoft.com/office/officeart/2005/8/layout/cycle6"/>
    <dgm:cxn modelId="{97F4E4F3-338D-4C89-AA09-C7D20ADA226A}" type="presParOf" srcId="{23504399-8614-4F9C-9A5A-8DE022290509}" destId="{23C2D4DB-48B7-494F-AB94-44DD23E0CC87}" srcOrd="2" destOrd="0" presId="urn:microsoft.com/office/officeart/2005/8/layout/cycle6"/>
    <dgm:cxn modelId="{170F1A4C-5404-478B-99CD-7B0A855E8935}" type="presParOf" srcId="{23504399-8614-4F9C-9A5A-8DE022290509}" destId="{15D4E13D-7006-4A56-9809-F901CE32DEF4}" srcOrd="3" destOrd="0" presId="urn:microsoft.com/office/officeart/2005/8/layout/cycle6"/>
    <dgm:cxn modelId="{1EBEF169-0365-4ACF-B2D1-DAF2D947699C}" type="presParOf" srcId="{23504399-8614-4F9C-9A5A-8DE022290509}" destId="{B5CA4471-5D74-4F59-AEA0-338FFD9D5EBA}" srcOrd="4" destOrd="0" presId="urn:microsoft.com/office/officeart/2005/8/layout/cycle6"/>
    <dgm:cxn modelId="{341ED685-0432-4983-8229-F2491C3BBF8F}" type="presParOf" srcId="{23504399-8614-4F9C-9A5A-8DE022290509}" destId="{8EAFE5CD-85F8-4813-A45A-71FBAAA3ABA8}" srcOrd="5" destOrd="0" presId="urn:microsoft.com/office/officeart/2005/8/layout/cycle6"/>
    <dgm:cxn modelId="{5A1C02B5-A8D8-437E-8038-62EB3977D330}" type="presParOf" srcId="{23504399-8614-4F9C-9A5A-8DE022290509}" destId="{67F17535-1813-46F5-BC4B-68DD761C82FF}" srcOrd="6" destOrd="0" presId="urn:microsoft.com/office/officeart/2005/8/layout/cycle6"/>
    <dgm:cxn modelId="{8F772B44-25B0-4BC4-8B38-CC6A2610B014}" type="presParOf" srcId="{23504399-8614-4F9C-9A5A-8DE022290509}" destId="{BD470837-AC27-439F-8A57-6B89622BC0DE}" srcOrd="7" destOrd="0" presId="urn:microsoft.com/office/officeart/2005/8/layout/cycle6"/>
    <dgm:cxn modelId="{8189E403-B2D0-4866-A27F-9F5D172EF5C8}" type="presParOf" srcId="{23504399-8614-4F9C-9A5A-8DE022290509}" destId="{C30BC070-83A1-42AB-A91A-F155542106B1}" srcOrd="8" destOrd="0" presId="urn:microsoft.com/office/officeart/2005/8/layout/cycle6"/>
    <dgm:cxn modelId="{35D996E7-A53C-44A2-B762-58AE90C9371A}" type="presParOf" srcId="{23504399-8614-4F9C-9A5A-8DE022290509}" destId="{5B6E777F-623B-4B7B-B51E-1A4C5B94DBC9}" srcOrd="9" destOrd="0" presId="urn:microsoft.com/office/officeart/2005/8/layout/cycle6"/>
    <dgm:cxn modelId="{C0817150-E9B0-40A9-BEA7-FA5C0C315D9D}" type="presParOf" srcId="{23504399-8614-4F9C-9A5A-8DE022290509}" destId="{5EE2EF7A-C285-4D6E-BF76-9256DC134AC5}" srcOrd="10" destOrd="0" presId="urn:microsoft.com/office/officeart/2005/8/layout/cycle6"/>
    <dgm:cxn modelId="{C94837F6-7A2D-4A83-8FB4-80A5E7D06FD6}" type="presParOf" srcId="{23504399-8614-4F9C-9A5A-8DE022290509}" destId="{3D347048-3179-4971-8572-EFA9C62A4A50}" srcOrd="11" destOrd="0" presId="urn:microsoft.com/office/officeart/2005/8/layout/cycle6"/>
    <dgm:cxn modelId="{F9F71D0E-BA95-45B3-B9FE-C515627B7119}" type="presParOf" srcId="{23504399-8614-4F9C-9A5A-8DE022290509}" destId="{E975DA8C-4E6C-4CDA-9B98-92250D6611DF}" srcOrd="12" destOrd="0" presId="urn:microsoft.com/office/officeart/2005/8/layout/cycle6"/>
    <dgm:cxn modelId="{77D630CC-9DF2-4F79-96DE-9AF145F880D6}" type="presParOf" srcId="{23504399-8614-4F9C-9A5A-8DE022290509}" destId="{AD783115-E5BD-4A1F-9020-946387928898}" srcOrd="13" destOrd="0" presId="urn:microsoft.com/office/officeart/2005/8/layout/cycle6"/>
    <dgm:cxn modelId="{69EBE0E1-4F6B-4CD8-B4B8-30CE1217D490}" type="presParOf" srcId="{23504399-8614-4F9C-9A5A-8DE022290509}" destId="{B725E7FA-081B-4658-B240-87F9AB2354A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167AA-46C0-40D9-B48D-94D52F1C858E}">
      <dsp:nvSpPr>
        <dsp:cNvPr id="0" name=""/>
        <dsp:cNvSpPr/>
      </dsp:nvSpPr>
      <dsp:spPr>
        <a:xfrm>
          <a:off x="2577799" y="-48308"/>
          <a:ext cx="1917943" cy="10145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OSTEOPOROSIS.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627326" y="1219"/>
        <a:ext cx="1818889" cy="915508"/>
      </dsp:txXfrm>
    </dsp:sp>
    <dsp:sp modelId="{23C2D4DB-48B7-494F-AB94-44DD23E0CC87}">
      <dsp:nvSpPr>
        <dsp:cNvPr id="0" name=""/>
        <dsp:cNvSpPr/>
      </dsp:nvSpPr>
      <dsp:spPr>
        <a:xfrm>
          <a:off x="1511000" y="458972"/>
          <a:ext cx="4051541" cy="4051541"/>
        </a:xfrm>
        <a:custGeom>
          <a:avLst/>
          <a:gdLst/>
          <a:ahLst/>
          <a:cxnLst/>
          <a:rect l="0" t="0" r="0" b="0"/>
          <a:pathLst>
            <a:path>
              <a:moveTo>
                <a:pt x="2991160" y="244824"/>
              </a:moveTo>
              <a:arcTo wR="2025770" hR="2025770" stAng="17907637" swAng="121972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E13D-7006-4A56-9809-F901CE32DEF4}">
      <dsp:nvSpPr>
        <dsp:cNvPr id="0" name=""/>
        <dsp:cNvSpPr/>
      </dsp:nvSpPr>
      <dsp:spPr>
        <a:xfrm>
          <a:off x="4122572" y="1155603"/>
          <a:ext cx="2681643" cy="14062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HIPERPARATIROIDISMO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DIABETES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DISFUNCION TIROIDEA.</a:t>
          </a:r>
          <a:endParaRPr lang="es-MX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191221" y="1224252"/>
        <a:ext cx="2544345" cy="1268986"/>
      </dsp:txXfrm>
    </dsp:sp>
    <dsp:sp modelId="{8EAFE5CD-85F8-4813-A45A-71FBAAA3ABA8}">
      <dsp:nvSpPr>
        <dsp:cNvPr id="0" name=""/>
        <dsp:cNvSpPr/>
      </dsp:nvSpPr>
      <dsp:spPr>
        <a:xfrm>
          <a:off x="1511000" y="458972"/>
          <a:ext cx="4051541" cy="4051541"/>
        </a:xfrm>
        <a:custGeom>
          <a:avLst/>
          <a:gdLst/>
          <a:ahLst/>
          <a:cxnLst/>
          <a:rect l="0" t="0" r="0" b="0"/>
          <a:pathLst>
            <a:path>
              <a:moveTo>
                <a:pt x="4049702" y="2112076"/>
              </a:moveTo>
              <a:arcTo wR="2025770" hR="2025770" stAng="146506" swAng="153840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17535-1813-46F5-BC4B-68DD761C82FF}">
      <dsp:nvSpPr>
        <dsp:cNvPr id="0" name=""/>
        <dsp:cNvSpPr/>
      </dsp:nvSpPr>
      <dsp:spPr>
        <a:xfrm>
          <a:off x="3450569" y="3446416"/>
          <a:ext cx="2553840" cy="13544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OBESIDAD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RESISTENCIA A INSULINA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SINDROME DE OVARIOS POLIQUISTICOS</a:t>
          </a:r>
          <a:endParaRPr lang="es-MX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516686" y="3512533"/>
        <a:ext cx="2421606" cy="1222186"/>
      </dsp:txXfrm>
    </dsp:sp>
    <dsp:sp modelId="{C30BC070-83A1-42AB-A91A-F155542106B1}">
      <dsp:nvSpPr>
        <dsp:cNvPr id="0" name=""/>
        <dsp:cNvSpPr/>
      </dsp:nvSpPr>
      <dsp:spPr>
        <a:xfrm>
          <a:off x="1511000" y="458972"/>
          <a:ext cx="4051541" cy="4051541"/>
        </a:xfrm>
        <a:custGeom>
          <a:avLst/>
          <a:gdLst/>
          <a:ahLst/>
          <a:cxnLst/>
          <a:rect l="0" t="0" r="0" b="0"/>
          <a:pathLst>
            <a:path>
              <a:moveTo>
                <a:pt x="1938704" y="4049669"/>
              </a:moveTo>
              <a:arcTo wR="2025770" hR="2025770" stAng="5547797" swAng="14384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E777F-623B-4B7B-B51E-1A4C5B94DBC9}">
      <dsp:nvSpPr>
        <dsp:cNvPr id="0" name=""/>
        <dsp:cNvSpPr/>
      </dsp:nvSpPr>
      <dsp:spPr>
        <a:xfrm>
          <a:off x="1327846" y="3616345"/>
          <a:ext cx="2036413" cy="10145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ENFERMEDADES AUTOINMUNES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CANCER</a:t>
          </a:r>
          <a:endParaRPr lang="es-MX" sz="1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77373" y="3665872"/>
        <a:ext cx="1937359" cy="915508"/>
      </dsp:txXfrm>
    </dsp:sp>
    <dsp:sp modelId="{3D347048-3179-4971-8572-EFA9C62A4A50}">
      <dsp:nvSpPr>
        <dsp:cNvPr id="0" name=""/>
        <dsp:cNvSpPr/>
      </dsp:nvSpPr>
      <dsp:spPr>
        <a:xfrm>
          <a:off x="1511000" y="458972"/>
          <a:ext cx="4051541" cy="4051541"/>
        </a:xfrm>
        <a:custGeom>
          <a:avLst/>
          <a:gdLst/>
          <a:ahLst/>
          <a:cxnLst/>
          <a:rect l="0" t="0" r="0" b="0"/>
          <a:pathLst>
            <a:path>
              <a:moveTo>
                <a:pt x="338318" y="3146597"/>
              </a:moveTo>
              <a:arcTo wR="2025770" hR="2025770" stAng="8784443" swAng="219513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5DA8C-4E6C-4CDA-9B98-92250D6611DF}">
      <dsp:nvSpPr>
        <dsp:cNvPr id="0" name=""/>
        <dsp:cNvSpPr/>
      </dsp:nvSpPr>
      <dsp:spPr>
        <a:xfrm>
          <a:off x="612608" y="1351464"/>
          <a:ext cx="1995081" cy="10145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SINDROME METABOLICO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662135" y="1400991"/>
        <a:ext cx="1896027" cy="915508"/>
      </dsp:txXfrm>
    </dsp:sp>
    <dsp:sp modelId="{B725E7FA-081B-4658-B240-87F9AB2354A8}">
      <dsp:nvSpPr>
        <dsp:cNvPr id="0" name=""/>
        <dsp:cNvSpPr/>
      </dsp:nvSpPr>
      <dsp:spPr>
        <a:xfrm>
          <a:off x="1511000" y="458972"/>
          <a:ext cx="4051541" cy="4051541"/>
        </a:xfrm>
        <a:custGeom>
          <a:avLst/>
          <a:gdLst/>
          <a:ahLst/>
          <a:cxnLst/>
          <a:rect l="0" t="0" r="0" b="0"/>
          <a:pathLst>
            <a:path>
              <a:moveTo>
                <a:pt x="352106" y="884457"/>
              </a:moveTo>
              <a:arcTo wR="2025770" hR="2025770" stAng="12857462" swAng="16308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33FA967-5D53-4D27-908A-D29B6946B05A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CEFAE-6F25-47AF-8B9D-7BE1257B0B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85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57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14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13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371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35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55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37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119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94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78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71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DACCE-32E9-4968-B43F-1C3329DD3457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565F-3FDB-4C2B-AA68-A44FCE8D6A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3.png"/><Relationship Id="rId4" Type="http://schemas.openxmlformats.org/officeDocument/2006/relationships/image" Target="../media/image19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4664"/>
            <a:ext cx="2889018" cy="288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5441" y="3653722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SIMPOSIO</a:t>
            </a:r>
          </a:p>
          <a:p>
            <a:pPr algn="ctr"/>
            <a:endParaRPr lang="es-MX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VITAMINA D EN LA SALUD </a:t>
            </a: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Y </a:t>
            </a: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ENFERMEDAD. </a:t>
            </a:r>
          </a:p>
        </p:txBody>
      </p:sp>
    </p:spTree>
    <p:extLst>
      <p:ext uri="{BB962C8B-B14F-4D97-AF65-F5344CB8AC3E}">
        <p14:creationId xmlns:p14="http://schemas.microsoft.com/office/powerpoint/2010/main" val="8824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0" descr="vitamina_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835696" y="81582"/>
            <a:ext cx="5760640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Implicaciones Biológicas 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Deficiencia-Insuficiencia 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V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itamina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 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46834892"/>
              </p:ext>
            </p:extLst>
          </p:nvPr>
        </p:nvGraphicFramePr>
        <p:xfrm>
          <a:off x="881629" y="1828473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732240" y="6581001"/>
            <a:ext cx="2293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i="1" dirty="0" smtClean="0">
                <a:latin typeface="Arial" pitchFamily="34" charset="0"/>
                <a:cs typeface="Arial" pitchFamily="34" charset="0"/>
              </a:rPr>
              <a:t>Med &amp; Lab-2011. 17:211-247. </a:t>
            </a:r>
            <a:endParaRPr lang="es-MX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1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059832" y="1628800"/>
            <a:ext cx="4176464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2122462" y="116632"/>
            <a:ext cx="5328592" cy="6586418"/>
          </a:xfrm>
          <a:prstGeom prst="rect">
            <a:avLst/>
          </a:prstGeom>
          <a:solidFill>
            <a:srgbClr val="FEF5C2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Sede: Auditorio de la Academia Nacional de Medicina</a:t>
            </a:r>
          </a:p>
          <a:p>
            <a:pPr algn="ctr"/>
            <a:endParaRPr lang="es-MX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Programa</a:t>
            </a:r>
          </a:p>
          <a:p>
            <a:pPr algn="ctr"/>
            <a:endParaRPr lang="es-MX" sz="1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VITAMINA D EN LA SALUD Y ENFERMEDAD. </a:t>
            </a:r>
          </a:p>
          <a:p>
            <a:pPr algn="ctr"/>
            <a:endParaRPr lang="es-MX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COORDINADOR.</a:t>
            </a: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Dr. Víctor Saúl Vital Reyes.</a:t>
            </a:r>
          </a:p>
          <a:p>
            <a:pPr algn="ctr"/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M. en C. Jorge Maldonado Hernández. 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Aspectos Biológicos de la Vitamina D. </a:t>
            </a:r>
          </a:p>
          <a:p>
            <a:pPr algn="ctr"/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Dra. Patricia Clark Peralta. 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Metabolismo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ó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seo </a:t>
            </a:r>
          </a:p>
          <a:p>
            <a:pPr algn="ctr"/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Dr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1400" b="1" i="1" dirty="0">
                <a:latin typeface="Arial" pitchFamily="34" charset="0"/>
                <a:cs typeface="Arial" pitchFamily="34" charset="0"/>
              </a:rPr>
              <a:t>Mario Efraín Flores Aldana</a:t>
            </a:r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Estado de Vitamina D en Poblaciones Susceptibles.</a:t>
            </a:r>
          </a:p>
          <a:p>
            <a:pPr algn="ctr"/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Dra. Mardia Guadalupe López Alarcón. 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Sensibilidad a la Insulina y Vitamina D. </a:t>
            </a:r>
          </a:p>
          <a:p>
            <a:pPr algn="ctr"/>
            <a:endParaRPr lang="es-MX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i="1" dirty="0" smtClean="0">
                <a:latin typeface="Arial" pitchFamily="34" charset="0"/>
                <a:cs typeface="Arial" pitchFamily="34" charset="0"/>
              </a:rPr>
              <a:t>Dr. Víctor Saúl Vital Reyes.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Discusión y Conclusiones. </a:t>
            </a:r>
          </a:p>
          <a:p>
            <a:pPr algn="ctr"/>
            <a:endParaRPr lang="es-MX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7931" y="476672"/>
            <a:ext cx="4723858" cy="138499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Miércoles 18 de Septiembre  de 2019.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19.00 horas.</a:t>
            </a:r>
          </a:p>
          <a:p>
            <a:pPr algn="ctr"/>
            <a:endParaRPr lang="es-MX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Sede: Auditorio de la Academia Nacional de Medicina</a:t>
            </a:r>
          </a:p>
          <a:p>
            <a:pPr algn="ctr"/>
            <a:endParaRPr lang="es-MX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Programa</a:t>
            </a:r>
          </a:p>
        </p:txBody>
      </p:sp>
      <p:pic>
        <p:nvPicPr>
          <p:cNvPr id="7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0" descr="vitamina_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026817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8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0" descr="vitamina_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13754" y="563017"/>
            <a:ext cx="8229600" cy="7778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Vitamina D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" y="1929013"/>
            <a:ext cx="3555287" cy="419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846" y="2077060"/>
            <a:ext cx="5432087" cy="39442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2" descr="7d708588d540d376bfff48a2cd16d9c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2132856"/>
            <a:ext cx="360040" cy="53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647040" y="6581001"/>
            <a:ext cx="2293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i="1" dirty="0" smtClean="0">
                <a:latin typeface="Arial" pitchFamily="34" charset="0"/>
                <a:cs typeface="Arial" pitchFamily="34" charset="0"/>
              </a:rPr>
              <a:t>Med &amp; Lab-2011. 17:211-247. </a:t>
            </a:r>
            <a:endParaRPr lang="es-MX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7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0" descr="vitamina_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33637" y="355712"/>
            <a:ext cx="5184676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stadios de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Vitamina D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76375" y="1916113"/>
            <a:ext cx="6191250" cy="34575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-580537" y="3484137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 b="1" i="1" dirty="0">
                <a:latin typeface="Arial" pitchFamily="34" charset="0"/>
                <a:cs typeface="Arial" pitchFamily="34" charset="0"/>
              </a:rPr>
              <a:t>Función normal (%)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55420" y="3345637"/>
            <a:ext cx="6431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400" b="1" i="1" dirty="0">
                <a:latin typeface="Arial" pitchFamily="34" charset="0"/>
                <a:cs typeface="Arial" pitchFamily="34" charset="0"/>
              </a:rPr>
              <a:t>100%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84300" y="5321300"/>
            <a:ext cx="6083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i="1" dirty="0">
                <a:latin typeface="Arial" pitchFamily="34" charset="0"/>
                <a:cs typeface="Arial" pitchFamily="34" charset="0"/>
              </a:rPr>
              <a:t>0   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25       50   75                              250                     </a:t>
            </a:r>
            <a:r>
              <a:rPr lang="es-MX" i="1" dirty="0">
                <a:latin typeface="Arial" pitchFamily="34" charset="0"/>
                <a:cs typeface="Arial" pitchFamily="34" charset="0"/>
              </a:rPr>
              <a:t>500</a:t>
            </a: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1476375" y="3236913"/>
            <a:ext cx="5688013" cy="2147887"/>
          </a:xfrm>
          <a:custGeom>
            <a:avLst/>
            <a:gdLst>
              <a:gd name="T0" fmla="*/ 0 w 3583"/>
              <a:gd name="T1" fmla="*/ 1346 h 1353"/>
              <a:gd name="T2" fmla="*/ 453 w 3583"/>
              <a:gd name="T3" fmla="*/ 1300 h 1353"/>
              <a:gd name="T4" fmla="*/ 680 w 3583"/>
              <a:gd name="T5" fmla="*/ 1028 h 1353"/>
              <a:gd name="T6" fmla="*/ 997 w 3583"/>
              <a:gd name="T7" fmla="*/ 166 h 1353"/>
              <a:gd name="T8" fmla="*/ 2086 w 3583"/>
              <a:gd name="T9" fmla="*/ 30 h 1353"/>
              <a:gd name="T10" fmla="*/ 2630 w 3583"/>
              <a:gd name="T11" fmla="*/ 121 h 1353"/>
              <a:gd name="T12" fmla="*/ 2903 w 3583"/>
              <a:gd name="T13" fmla="*/ 756 h 1353"/>
              <a:gd name="T14" fmla="*/ 3220 w 3583"/>
              <a:gd name="T15" fmla="*/ 1074 h 1353"/>
              <a:gd name="T16" fmla="*/ 3583 w 3583"/>
              <a:gd name="T17" fmla="*/ 1300 h 1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3" h="1353">
                <a:moveTo>
                  <a:pt x="0" y="1346"/>
                </a:moveTo>
                <a:cubicBezTo>
                  <a:pt x="170" y="1349"/>
                  <a:pt x="340" y="1353"/>
                  <a:pt x="453" y="1300"/>
                </a:cubicBezTo>
                <a:cubicBezTo>
                  <a:pt x="566" y="1247"/>
                  <a:pt x="589" y="1217"/>
                  <a:pt x="680" y="1028"/>
                </a:cubicBezTo>
                <a:cubicBezTo>
                  <a:pt x="771" y="839"/>
                  <a:pt x="763" y="332"/>
                  <a:pt x="997" y="166"/>
                </a:cubicBezTo>
                <a:cubicBezTo>
                  <a:pt x="1231" y="0"/>
                  <a:pt x="1814" y="37"/>
                  <a:pt x="2086" y="30"/>
                </a:cubicBezTo>
                <a:cubicBezTo>
                  <a:pt x="2358" y="23"/>
                  <a:pt x="2494" y="0"/>
                  <a:pt x="2630" y="121"/>
                </a:cubicBezTo>
                <a:cubicBezTo>
                  <a:pt x="2766" y="242"/>
                  <a:pt x="2805" y="597"/>
                  <a:pt x="2903" y="756"/>
                </a:cubicBezTo>
                <a:cubicBezTo>
                  <a:pt x="3001" y="915"/>
                  <a:pt x="3107" y="983"/>
                  <a:pt x="3220" y="1074"/>
                </a:cubicBezTo>
                <a:cubicBezTo>
                  <a:pt x="3333" y="1165"/>
                  <a:pt x="3523" y="1262"/>
                  <a:pt x="3583" y="13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 rot="16200000">
            <a:off x="1405335" y="2903223"/>
            <a:ext cx="14029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b="1" i="1" dirty="0">
                <a:latin typeface="Arial" pitchFamily="34" charset="0"/>
                <a:cs typeface="Arial" pitchFamily="34" charset="0"/>
              </a:rPr>
              <a:t>Deficiencia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 rot="16200000">
            <a:off x="1909096" y="2668992"/>
            <a:ext cx="15824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b="1" i="1" dirty="0">
                <a:latin typeface="Arial" pitchFamily="34" charset="0"/>
                <a:cs typeface="Arial" pitchFamily="34" charset="0"/>
              </a:rPr>
              <a:t>Insuficiencia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344984" y="2293259"/>
            <a:ext cx="1537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 b="1" i="1" dirty="0">
                <a:latin typeface="Arial" pitchFamily="34" charset="0"/>
                <a:cs typeface="Arial" pitchFamily="34" charset="0"/>
              </a:rPr>
              <a:t>Suficiencia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5698425" y="2811456"/>
            <a:ext cx="1253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b="1" i="1" dirty="0">
                <a:latin typeface="Arial" pitchFamily="34" charset="0"/>
                <a:cs typeface="Arial" pitchFamily="34" charset="0"/>
              </a:rPr>
              <a:t>Toxicidad</a:t>
            </a: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124075" y="3789363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700338" y="36449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132138" y="3284538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5364163" y="2636838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915560" y="5781675"/>
            <a:ext cx="5147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 b="1" i="1" dirty="0">
                <a:latin typeface="Arial" pitchFamily="34" charset="0"/>
                <a:cs typeface="Arial" pitchFamily="34" charset="0"/>
              </a:rPr>
              <a:t>Concentraciones de 25(OH)D en el suero (nmol/L</a:t>
            </a:r>
            <a:r>
              <a:rPr lang="es-MX" sz="1600" b="1" i="1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endParaRPr lang="es-MX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698425" y="6567100"/>
            <a:ext cx="32886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i="1" dirty="0">
                <a:latin typeface="Arial" pitchFamily="34" charset="0"/>
                <a:cs typeface="Arial" pitchFamily="34" charset="0"/>
              </a:rPr>
              <a:t>J Clin Endocrinol Metab. 2011:96(1):53-58.</a:t>
            </a:r>
          </a:p>
        </p:txBody>
      </p:sp>
    </p:spTree>
    <p:extLst>
      <p:ext uri="{BB962C8B-B14F-4D97-AF65-F5344CB8AC3E}">
        <p14:creationId xmlns:p14="http://schemas.microsoft.com/office/powerpoint/2010/main" val="7471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0" descr="vitamina_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0313" y="1988840"/>
            <a:ext cx="8229600" cy="3960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Deficiencia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hiperparatiroidismo grave, malabsorción de calcio y enfermedad ósea (raquitismo, osteomalacia, osteoprorosis).  </a:t>
            </a:r>
            <a:endParaRPr lang="es-MX" sz="24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Insuficiencia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hiperparatiroidismo moderado absorción de calcio reducida, DMO reducida, miopatía subclínica</a:t>
            </a:r>
          </a:p>
          <a:p>
            <a:pPr>
              <a:lnSpc>
                <a:spcPct val="12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Suficiencia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no hay alteraciones funcionales</a:t>
            </a:r>
          </a:p>
          <a:p>
            <a:pPr>
              <a:lnSpc>
                <a:spcPct val="12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Toxicidad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aumento en la absorción de calcio, hipercalcemia </a:t>
            </a:r>
            <a:endParaRPr lang="es-MX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79662" y="355712"/>
            <a:ext cx="5184676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Estadios del estatus de Vitamina D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99697" y="1706795"/>
            <a:ext cx="7344816" cy="424847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</p:pic>
      <p:pic>
        <p:nvPicPr>
          <p:cNvPr id="6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vitamina_d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893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87624" y="238346"/>
            <a:ext cx="6696744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Deficiencia Global  </a:t>
            </a:r>
          </a:p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Vitamina D 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90760" y="398491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36%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10757" y="342900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32%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903210" y="450912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57%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059832" y="531108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55%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034499" y="522920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27%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647040" y="6581001"/>
            <a:ext cx="2293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i="1" dirty="0" smtClean="0">
                <a:latin typeface="Arial" pitchFamily="34" charset="0"/>
                <a:cs typeface="Arial" pitchFamily="34" charset="0"/>
              </a:rPr>
              <a:t>Med &amp; Lab-2011. 17:211-247. </a:t>
            </a:r>
            <a:endParaRPr lang="es-MX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20" y="1556791"/>
            <a:ext cx="7780612" cy="43245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280" y="6314153"/>
            <a:ext cx="1930152" cy="29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20" y="6018054"/>
            <a:ext cx="7780612" cy="44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vitamina_d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79662" y="188640"/>
            <a:ext cx="5184676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Estado de vitamina D </a:t>
            </a: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Niños Mexicanos. 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691630" y="2420888"/>
            <a:ext cx="288032" cy="17064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7181843" y="2538473"/>
            <a:ext cx="288032" cy="158890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180887" y="2780928"/>
            <a:ext cx="288032" cy="135216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195736" y="3274132"/>
            <a:ext cx="288032" cy="8532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3677498" y="2780928"/>
            <a:ext cx="288032" cy="133982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4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746100"/>
            <a:ext cx="1947168" cy="27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6345858"/>
            <a:ext cx="7677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vitamina_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79662" y="272175"/>
            <a:ext cx="5184676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Estado de vitamina D  </a:t>
            </a: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Adolecentes Mexicanos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6" y="1484784"/>
            <a:ext cx="7333338" cy="475295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1726185" y="2749205"/>
            <a:ext cx="253477" cy="19225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2132062" y="3068960"/>
            <a:ext cx="253477" cy="16027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3635896" y="2276872"/>
            <a:ext cx="253477" cy="23948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6281943" y="2348880"/>
            <a:ext cx="253477" cy="232283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85" y="6556280"/>
            <a:ext cx="1833443" cy="23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7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" y="6309320"/>
            <a:ext cx="73056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946" y="6541690"/>
            <a:ext cx="1833443" cy="23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vitamina_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79662" y="272175"/>
            <a:ext cx="5184676" cy="10296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Estado de vitamina D  </a:t>
            </a: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Adultos Mexicanos 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12" y="1496511"/>
            <a:ext cx="7438975" cy="4776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784683" y="3047626"/>
            <a:ext cx="253477" cy="162409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2094597" y="2852937"/>
            <a:ext cx="253477" cy="18187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4788024" y="2852937"/>
            <a:ext cx="253477" cy="18187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6300192" y="2204864"/>
            <a:ext cx="253477" cy="246685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4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95" y="1946066"/>
            <a:ext cx="8698933" cy="3854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96" y="1385392"/>
            <a:ext cx="87534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60" y="6152679"/>
            <a:ext cx="1512168" cy="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62" y="5898764"/>
            <a:ext cx="7953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577" y="44624"/>
            <a:ext cx="3857934" cy="95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61" y="975671"/>
            <a:ext cx="3035658" cy="27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89" y="6163934"/>
            <a:ext cx="2332695" cy="651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s://yt3.ggpht.com/-JNfGi1OugkU/AAAAAAAAAAI/AAAAAAAAAAA/DIPczkaJvlc/s900-c-k-no-mo-rj-c0xffffff/phot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77" y="188640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vitamina_d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769"/>
            <a:ext cx="1296144" cy="6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17052" y="2806595"/>
            <a:ext cx="4101823" cy="21602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2622091" y="3551204"/>
            <a:ext cx="6096784" cy="21602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2618147" y="3765090"/>
            <a:ext cx="6096784" cy="21602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3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290</Words>
  <Application>Microsoft Office PowerPoint</Application>
  <PresentationFormat>Presentación en pantalla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Saul Vital Reyes</dc:creator>
  <cp:lastModifiedBy>Victor Saul Vital Reyes</cp:lastModifiedBy>
  <cp:revision>88</cp:revision>
  <cp:lastPrinted>2019-09-17T17:32:07Z</cp:lastPrinted>
  <dcterms:created xsi:type="dcterms:W3CDTF">2018-08-07T17:07:01Z</dcterms:created>
  <dcterms:modified xsi:type="dcterms:W3CDTF">2019-09-18T18:48:25Z</dcterms:modified>
</cp:coreProperties>
</file>