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2" r:id="rId4"/>
    <p:sldId id="264" r:id="rId5"/>
    <p:sldId id="282" r:id="rId6"/>
    <p:sldId id="263" r:id="rId7"/>
    <p:sldId id="267" r:id="rId8"/>
    <p:sldId id="265" r:id="rId9"/>
    <p:sldId id="268" r:id="rId10"/>
    <p:sldId id="270" r:id="rId11"/>
    <p:sldId id="271" r:id="rId12"/>
    <p:sldId id="272" r:id="rId13"/>
    <p:sldId id="273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5E6"/>
    <a:srgbClr val="FDFF9E"/>
    <a:srgbClr val="15CEA7"/>
    <a:srgbClr val="6EE7C2"/>
    <a:srgbClr val="1A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9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918"/>
          <c:y val="0.0725704"/>
          <c:w val="0.879082"/>
          <c:h val="0.878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DEP</c:v>
                </c:pt>
              </c:strCache>
            </c:strRef>
          </c:tx>
          <c:spPr>
            <a:solidFill>
              <a:srgbClr val="77933C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276.0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9E-41C6-ABBD-E88DD8E6A32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Rotavirus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201.0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C9E-41C6-ABBD-E88DD8E6A32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Salmonella</c:v>
                </c:pt>
              </c:strCache>
            </c:strRef>
          </c:tx>
          <c:spPr>
            <a:solidFill>
              <a:schemeClr val="accent6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101.0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C9E-41C6-ABBD-E88DD8E6A32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Shigella</c:v>
                </c:pt>
              </c:strCache>
            </c:strRef>
          </c:tx>
          <c:spPr>
            <a:solidFill>
              <a:srgbClr val="953735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C9E-41C6-ABBD-E88DD8E6A32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Campilobacter</c:v>
                </c:pt>
              </c:strCache>
            </c:strRef>
          </c:tx>
          <c:spPr>
            <a:solidFill>
              <a:srgbClr val="3CE1FF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C9E-41C6-ABBD-E88DD8E6A32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Parásitos</c:v>
                </c:pt>
              </c:strCache>
            </c:strRef>
          </c:tx>
          <c:spPr>
            <a:solidFill>
              <a:srgbClr val="BF3809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Sheet1!$B$7:$B$7</c:f>
              <c:numCache>
                <c:formatCode>General</c:formatCode>
                <c:ptCount val="1"/>
                <c:pt idx="0">
                  <c:v>37.0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C9E-41C6-ABBD-E88DD8E6A32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V. Cholerae</c:v>
                </c:pt>
              </c:strCache>
            </c:strRef>
          </c:tx>
          <c:spPr>
            <a:solidFill>
              <a:srgbClr val="129080"/>
            </a:solidFill>
            <a:ln w="9525" cap="flat">
              <a:solidFill>
                <a:srgbClr val="FAFAFA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Sheet1!$B$8:$B$8</c:f>
              <c:numCache>
                <c:formatCode>General</c:formatCode>
                <c:ptCount val="1"/>
                <c:pt idx="0">
                  <c:v>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C9E-41C6-ABBD-E88DD8E6A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-100"/>
        <c:axId val="2094714904"/>
        <c:axId val="2094718248"/>
      </c:barChart>
      <c:catAx>
        <c:axId val="2094714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2094718248"/>
        <c:crosses val="autoZero"/>
        <c:auto val="1"/>
        <c:lblAlgn val="ctr"/>
        <c:lblOffset val="100"/>
        <c:noMultiLvlLbl val="1"/>
      </c:catAx>
      <c:valAx>
        <c:axId val="2094718248"/>
        <c:scaling>
          <c:orientation val="minMax"/>
          <c:max val="320.0"/>
          <c:min val="0.0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8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es-MX" sz="1800" b="1" i="0" u="none" strike="noStrike">
                    <a:solidFill>
                      <a:srgbClr val="000000"/>
                    </a:solidFill>
                    <a:latin typeface="Calibri"/>
                  </a:rPr>
                  <a:t>Número de casos</a:t>
                </a:r>
              </a:p>
            </c:rich>
          </c:tx>
          <c:layout/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2094714904"/>
        <c:crosses val="autoZero"/>
        <c:crossBetween val="between"/>
        <c:majorUnit val="80.0"/>
        <c:minorUnit val="40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8933"/>
          <c:y val="0.0474311"/>
          <c:w val="0.896067"/>
          <c:h val="0.857455"/>
        </c:manualLayout>
      </c:layout>
      <c:bar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dPt>
            <c:idx val="0"/>
            <c:invertIfNegative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0FC-468F-B331-492C9652F9BD}"/>
              </c:ext>
            </c:extLst>
          </c:dPt>
          <c:dPt>
            <c:idx val="1"/>
            <c:invertIfNegative val="1"/>
            <c:bubble3D val="0"/>
            <c:spPr>
              <a:solidFill>
                <a:srgbClr val="92D05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FC-468F-B331-492C9652F9BD}"/>
              </c:ext>
            </c:extLst>
          </c:dPt>
          <c:dPt>
            <c:idx val="2"/>
            <c:invertIfNegative val="1"/>
            <c:bubble3D val="0"/>
            <c:spPr>
              <a:solidFill>
                <a:srgbClr val="FFC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0FC-468F-B331-492C9652F9BD}"/>
              </c:ext>
            </c:extLst>
          </c:dPt>
          <c:dPt>
            <c:idx val="3"/>
            <c:invertIfNegative val="1"/>
            <c:bubble3D val="0"/>
            <c:spPr>
              <a:solidFill>
                <a:srgbClr val="00B0F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0FC-468F-B331-492C9652F9BD}"/>
              </c:ext>
            </c:extLst>
          </c:dPt>
          <c:dPt>
            <c:idx val="4"/>
            <c:invertIfNegative val="1"/>
            <c:bubble3D val="0"/>
            <c:spPr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0FC-468F-B331-492C9652F9BD}"/>
              </c:ext>
            </c:extLst>
          </c:dPt>
          <c:dPt>
            <c:idx val="5"/>
            <c:invertIfNegative val="1"/>
            <c:bubble3D val="0"/>
            <c:spPr>
              <a:solidFill>
                <a:srgbClr val="604A7B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0FC-468F-B331-492C9652F9BD}"/>
              </c:ext>
            </c:extLst>
          </c:dPt>
          <c:dPt>
            <c:idx val="6"/>
            <c:invertIfNegative val="1"/>
            <c:bubble3D val="0"/>
            <c:spPr>
              <a:solidFill>
                <a:srgbClr val="FF66CC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0FC-468F-B331-492C9652F9BD}"/>
              </c:ext>
            </c:extLst>
          </c:dPt>
          <c:cat>
            <c:strLit>
              <c:ptCount val="7"/>
              <c:pt idx="0">
                <c:v>DAEC</c:v>
              </c:pt>
              <c:pt idx="1">
                <c:v>EAEC</c:v>
              </c:pt>
              <c:pt idx="2">
                <c:v>aEPEC</c:v>
              </c:pt>
              <c:pt idx="3">
                <c:v>ETEC</c:v>
              </c:pt>
              <c:pt idx="4">
                <c:v>Mixtas</c:v>
              </c:pt>
              <c:pt idx="5">
                <c:v>tEPEC</c:v>
              </c:pt>
              <c:pt idx="6">
                <c:v>EIEC</c:v>
              </c:pt>
            </c:strLit>
          </c:cat>
          <c:val>
            <c:numLit>
              <c:formatCode>General</c:formatCode>
              <c:ptCount val="7"/>
              <c:pt idx="0">
                <c:v>101.0</c:v>
              </c:pt>
              <c:pt idx="1">
                <c:v>56.0</c:v>
              </c:pt>
              <c:pt idx="2">
                <c:v>44.0</c:v>
              </c:pt>
              <c:pt idx="3">
                <c:v>35.0</c:v>
              </c:pt>
              <c:pt idx="4">
                <c:v>33.0</c:v>
              </c:pt>
              <c:pt idx="5">
                <c:v>5.0</c:v>
              </c:pt>
              <c:pt idx="6">
                <c:v>2.0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A0FC-468F-B331-492C9652F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094828696"/>
        <c:axId val="2094832216"/>
      </c:barChart>
      <c:catAx>
        <c:axId val="2094828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Arial Narrow"/>
              </a:defRPr>
            </a:pPr>
            <a:endParaRPr lang="en-US"/>
          </a:p>
        </c:txPr>
        <c:crossAx val="2094832216"/>
        <c:crosses val="autoZero"/>
        <c:auto val="1"/>
        <c:lblAlgn val="ctr"/>
        <c:lblOffset val="100"/>
        <c:noMultiLvlLbl val="1"/>
      </c:catAx>
      <c:valAx>
        <c:axId val="209483221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400" b="0" i="0" u="none" strike="noStrike">
                    <a:solidFill>
                      <a:srgbClr val="000000"/>
                    </a:solidFill>
                    <a:latin typeface="Arial Narrow"/>
                  </a:defRPr>
                </a:pPr>
                <a:r>
                  <a:rPr lang="es-MX" sz="1400" b="0" i="0" u="none" strike="noStrike">
                    <a:solidFill>
                      <a:srgbClr val="000000"/>
                    </a:solidFill>
                    <a:latin typeface="Arial Narrow"/>
                  </a:rPr>
                  <a:t>Número de casos</a:t>
                </a:r>
              </a:p>
            </c:rich>
          </c:tx>
          <c:layout/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 Narrow"/>
              </a:defRPr>
            </a:pPr>
            <a:endParaRPr lang="en-US"/>
          </a:p>
        </c:txPr>
        <c:crossAx val="2094828696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EE2F4-0EEF-444D-BD5A-A0DC6A381A5E}" type="doc">
      <dgm:prSet loTypeId="urn:microsoft.com/office/officeart/2005/8/layout/vProcess5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C15E4C2E-AD79-4C42-9904-E1CF7B3100CA}">
      <dgm:prSet/>
      <dgm:spPr/>
      <dgm:t>
        <a:bodyPr/>
        <a:lstStyle/>
        <a:p>
          <a:pPr rtl="0"/>
          <a:r>
            <a:rPr lang="es-MX" dirty="0" smtClean="0">
              <a:solidFill>
                <a:srgbClr val="000000"/>
              </a:solidFill>
            </a:rPr>
            <a:t>Adherencia a la mucosa intestinal por las fimbrias de adherenia agregativa (AAF)</a:t>
          </a:r>
          <a:endParaRPr lang="es-MX" dirty="0">
            <a:solidFill>
              <a:srgbClr val="000000"/>
            </a:solidFill>
          </a:endParaRPr>
        </a:p>
      </dgm:t>
    </dgm:pt>
    <dgm:pt modelId="{9DFF30B6-881F-F448-A8F0-5D4B4E7E1A36}" type="parTrans" cxnId="{4564F9B9-22F6-BD4E-AEF4-D489C73F62D8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AB81FB17-3A77-2A4F-B740-6472DED46BA2}" type="sibTrans" cxnId="{4564F9B9-22F6-BD4E-AEF4-D489C73F62D8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895C75A4-51AD-CA42-BE4E-BC2D4AF3BD8C}">
      <dgm:prSet/>
      <dgm:spPr/>
      <dgm:t>
        <a:bodyPr/>
        <a:lstStyle/>
        <a:p>
          <a:pPr rtl="0"/>
          <a:r>
            <a:rPr lang="es-MX" dirty="0" smtClean="0">
              <a:solidFill>
                <a:srgbClr val="000000"/>
              </a:solidFill>
            </a:rPr>
            <a:t>Estimulación de la producción de moco y la formación de una biopelícula en la superficie de la mucosa</a:t>
          </a:r>
          <a:endParaRPr lang="es-MX" dirty="0">
            <a:solidFill>
              <a:srgbClr val="000000"/>
            </a:solidFill>
          </a:endParaRPr>
        </a:p>
      </dgm:t>
    </dgm:pt>
    <dgm:pt modelId="{2C703B0F-C38F-854C-B22D-60C1BFF717BF}" type="parTrans" cxnId="{C6A5486D-E8AD-9042-BF91-20F8F0A91FCF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92CDC6AD-B9DF-944C-8800-627BDAFDD221}" type="sibTrans" cxnId="{C6A5486D-E8AD-9042-BF91-20F8F0A91FCF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30F15153-0D3B-4746-A612-38422B482374}">
      <dgm:prSet/>
      <dgm:spPr/>
      <dgm:t>
        <a:bodyPr/>
        <a:lstStyle/>
        <a:p>
          <a:pPr rtl="0"/>
          <a:r>
            <a:rPr lang="es-MX" dirty="0" smtClean="0">
              <a:solidFill>
                <a:srgbClr val="000000"/>
              </a:solidFill>
            </a:rPr>
            <a:t>Secreción de toxinas que causan alteraciones histopatológicas produciendo inflamación y diarrea </a:t>
          </a:r>
          <a:endParaRPr lang="es-MX" dirty="0">
            <a:solidFill>
              <a:srgbClr val="000000"/>
            </a:solidFill>
          </a:endParaRPr>
        </a:p>
      </dgm:t>
    </dgm:pt>
    <dgm:pt modelId="{21283FCB-F4CA-0C42-B1BD-228207719448}" type="parTrans" cxnId="{1AC52FCF-6A46-1746-B05E-BB208E36B1B9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0CD6FE69-84E9-7A4F-BE8A-784E603101A9}" type="sibTrans" cxnId="{1AC52FCF-6A46-1746-B05E-BB208E36B1B9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15792DC4-4C75-2347-9639-ED021C7C73E0}" type="pres">
      <dgm:prSet presAssocID="{A85EE2F4-0EEF-444D-BD5A-A0DC6A381A5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64F4F7A-621A-0C48-95A2-CA8921C25BFB}" type="pres">
      <dgm:prSet presAssocID="{A85EE2F4-0EEF-444D-BD5A-A0DC6A381A5E}" presName="dummyMaxCanvas" presStyleCnt="0">
        <dgm:presLayoutVars/>
      </dgm:prSet>
      <dgm:spPr/>
    </dgm:pt>
    <dgm:pt modelId="{C9162314-53F8-094C-9C20-152D01529FC5}" type="pres">
      <dgm:prSet presAssocID="{A85EE2F4-0EEF-444D-BD5A-A0DC6A381A5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134C863-BB17-4C49-BF1D-D66B650490D7}" type="pres">
      <dgm:prSet presAssocID="{A85EE2F4-0EEF-444D-BD5A-A0DC6A381A5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1B65B1-CD2E-9347-92E8-40E87529085A}" type="pres">
      <dgm:prSet presAssocID="{A85EE2F4-0EEF-444D-BD5A-A0DC6A381A5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50E9FE-84F0-B340-9B68-AB723FEB4EC5}" type="pres">
      <dgm:prSet presAssocID="{A85EE2F4-0EEF-444D-BD5A-A0DC6A381A5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B3805A-909C-0346-B03D-126C33077D18}" type="pres">
      <dgm:prSet presAssocID="{A85EE2F4-0EEF-444D-BD5A-A0DC6A381A5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3E5A71-7716-BF4E-BAC4-FCB106170B65}" type="pres">
      <dgm:prSet presAssocID="{A85EE2F4-0EEF-444D-BD5A-A0DC6A381A5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28BAAC-C786-4A4C-9311-F090A6DFC8C0}" type="pres">
      <dgm:prSet presAssocID="{A85EE2F4-0EEF-444D-BD5A-A0DC6A381A5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F23402-CC81-CC47-B310-E6DB523DD2D8}" type="pres">
      <dgm:prSet presAssocID="{A85EE2F4-0EEF-444D-BD5A-A0DC6A381A5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6A5486D-E8AD-9042-BF91-20F8F0A91FCF}" srcId="{A85EE2F4-0EEF-444D-BD5A-A0DC6A381A5E}" destId="{895C75A4-51AD-CA42-BE4E-BC2D4AF3BD8C}" srcOrd="1" destOrd="0" parTransId="{2C703B0F-C38F-854C-B22D-60C1BFF717BF}" sibTransId="{92CDC6AD-B9DF-944C-8800-627BDAFDD221}"/>
    <dgm:cxn modelId="{83A04A87-2BB5-F24F-9345-B4D53C99BFF2}" type="presOf" srcId="{895C75A4-51AD-CA42-BE4E-BC2D4AF3BD8C}" destId="{0134C863-BB17-4C49-BF1D-D66B650490D7}" srcOrd="0" destOrd="0" presId="urn:microsoft.com/office/officeart/2005/8/layout/vProcess5"/>
    <dgm:cxn modelId="{3281A3F9-C050-EE48-BE57-267F88E3D01B}" type="presOf" srcId="{895C75A4-51AD-CA42-BE4E-BC2D4AF3BD8C}" destId="{5E28BAAC-C786-4A4C-9311-F090A6DFC8C0}" srcOrd="1" destOrd="0" presId="urn:microsoft.com/office/officeart/2005/8/layout/vProcess5"/>
    <dgm:cxn modelId="{4564F9B9-22F6-BD4E-AEF4-D489C73F62D8}" srcId="{A85EE2F4-0EEF-444D-BD5A-A0DC6A381A5E}" destId="{C15E4C2E-AD79-4C42-9904-E1CF7B3100CA}" srcOrd="0" destOrd="0" parTransId="{9DFF30B6-881F-F448-A8F0-5D4B4E7E1A36}" sibTransId="{AB81FB17-3A77-2A4F-B740-6472DED46BA2}"/>
    <dgm:cxn modelId="{477BE92B-03C9-C74A-AC12-E736C4D88F63}" type="presOf" srcId="{AB81FB17-3A77-2A4F-B740-6472DED46BA2}" destId="{D950E9FE-84F0-B340-9B68-AB723FEB4EC5}" srcOrd="0" destOrd="0" presId="urn:microsoft.com/office/officeart/2005/8/layout/vProcess5"/>
    <dgm:cxn modelId="{F683E5BC-DDDC-9748-88C9-5D0B366A8436}" type="presOf" srcId="{92CDC6AD-B9DF-944C-8800-627BDAFDD221}" destId="{B3B3805A-909C-0346-B03D-126C33077D18}" srcOrd="0" destOrd="0" presId="urn:microsoft.com/office/officeart/2005/8/layout/vProcess5"/>
    <dgm:cxn modelId="{5FEE2115-A6BE-EA4D-83BD-1F80EE0F321B}" type="presOf" srcId="{30F15153-0D3B-4746-A612-38422B482374}" destId="{D51B65B1-CD2E-9347-92E8-40E87529085A}" srcOrd="0" destOrd="0" presId="urn:microsoft.com/office/officeart/2005/8/layout/vProcess5"/>
    <dgm:cxn modelId="{E753C9DC-BD84-3744-A096-11D1B547A603}" type="presOf" srcId="{A85EE2F4-0EEF-444D-BD5A-A0DC6A381A5E}" destId="{15792DC4-4C75-2347-9639-ED021C7C73E0}" srcOrd="0" destOrd="0" presId="urn:microsoft.com/office/officeart/2005/8/layout/vProcess5"/>
    <dgm:cxn modelId="{D6FE2BFB-0A0B-D04C-A43D-E24AAE037E0F}" type="presOf" srcId="{C15E4C2E-AD79-4C42-9904-E1CF7B3100CA}" destId="{233E5A71-7716-BF4E-BAC4-FCB106170B65}" srcOrd="1" destOrd="0" presId="urn:microsoft.com/office/officeart/2005/8/layout/vProcess5"/>
    <dgm:cxn modelId="{1AC52FCF-6A46-1746-B05E-BB208E36B1B9}" srcId="{A85EE2F4-0EEF-444D-BD5A-A0DC6A381A5E}" destId="{30F15153-0D3B-4746-A612-38422B482374}" srcOrd="2" destOrd="0" parTransId="{21283FCB-F4CA-0C42-B1BD-228207719448}" sibTransId="{0CD6FE69-84E9-7A4F-BE8A-784E603101A9}"/>
    <dgm:cxn modelId="{8DD5AB0F-B163-9641-8710-7663F2A238A6}" type="presOf" srcId="{30F15153-0D3B-4746-A612-38422B482374}" destId="{ECF23402-CC81-CC47-B310-E6DB523DD2D8}" srcOrd="1" destOrd="0" presId="urn:microsoft.com/office/officeart/2005/8/layout/vProcess5"/>
    <dgm:cxn modelId="{EAC74694-89DE-6545-B8BF-3C2F274BFD52}" type="presOf" srcId="{C15E4C2E-AD79-4C42-9904-E1CF7B3100CA}" destId="{C9162314-53F8-094C-9C20-152D01529FC5}" srcOrd="0" destOrd="0" presId="urn:microsoft.com/office/officeart/2005/8/layout/vProcess5"/>
    <dgm:cxn modelId="{FB60295F-F8FF-A545-B9DC-255F9215639D}" type="presParOf" srcId="{15792DC4-4C75-2347-9639-ED021C7C73E0}" destId="{A64F4F7A-621A-0C48-95A2-CA8921C25BFB}" srcOrd="0" destOrd="0" presId="urn:microsoft.com/office/officeart/2005/8/layout/vProcess5"/>
    <dgm:cxn modelId="{35AFC454-B1E5-3849-B0C1-6028065D7C05}" type="presParOf" srcId="{15792DC4-4C75-2347-9639-ED021C7C73E0}" destId="{C9162314-53F8-094C-9C20-152D01529FC5}" srcOrd="1" destOrd="0" presId="urn:microsoft.com/office/officeart/2005/8/layout/vProcess5"/>
    <dgm:cxn modelId="{E899B269-6C23-3C47-882A-D5150E3099F3}" type="presParOf" srcId="{15792DC4-4C75-2347-9639-ED021C7C73E0}" destId="{0134C863-BB17-4C49-BF1D-D66B650490D7}" srcOrd="2" destOrd="0" presId="urn:microsoft.com/office/officeart/2005/8/layout/vProcess5"/>
    <dgm:cxn modelId="{B6ADE037-6A80-ED45-BA39-C0674E2B439F}" type="presParOf" srcId="{15792DC4-4C75-2347-9639-ED021C7C73E0}" destId="{D51B65B1-CD2E-9347-92E8-40E87529085A}" srcOrd="3" destOrd="0" presId="urn:microsoft.com/office/officeart/2005/8/layout/vProcess5"/>
    <dgm:cxn modelId="{7BCBD182-2F59-5F43-9E1B-C3DE3F509897}" type="presParOf" srcId="{15792DC4-4C75-2347-9639-ED021C7C73E0}" destId="{D950E9FE-84F0-B340-9B68-AB723FEB4EC5}" srcOrd="4" destOrd="0" presId="urn:microsoft.com/office/officeart/2005/8/layout/vProcess5"/>
    <dgm:cxn modelId="{DB367844-5984-FA41-A3E2-3E0AFE2D22D6}" type="presParOf" srcId="{15792DC4-4C75-2347-9639-ED021C7C73E0}" destId="{B3B3805A-909C-0346-B03D-126C33077D18}" srcOrd="5" destOrd="0" presId="urn:microsoft.com/office/officeart/2005/8/layout/vProcess5"/>
    <dgm:cxn modelId="{30F10045-467D-8642-97FF-8F915DA86B84}" type="presParOf" srcId="{15792DC4-4C75-2347-9639-ED021C7C73E0}" destId="{233E5A71-7716-BF4E-BAC4-FCB106170B65}" srcOrd="6" destOrd="0" presId="urn:microsoft.com/office/officeart/2005/8/layout/vProcess5"/>
    <dgm:cxn modelId="{0E256C50-EAD1-3E46-A51E-2EDEB87AFE1A}" type="presParOf" srcId="{15792DC4-4C75-2347-9639-ED021C7C73E0}" destId="{5E28BAAC-C786-4A4C-9311-F090A6DFC8C0}" srcOrd="7" destOrd="0" presId="urn:microsoft.com/office/officeart/2005/8/layout/vProcess5"/>
    <dgm:cxn modelId="{EFC1499A-6CAC-F54C-A917-9A9EC7EE7C26}" type="presParOf" srcId="{15792DC4-4C75-2347-9639-ED021C7C73E0}" destId="{ECF23402-CC81-CC47-B310-E6DB523DD2D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62314-53F8-094C-9C20-152D01529FC5}">
      <dsp:nvSpPr>
        <dsp:cNvPr id="0" name=""/>
        <dsp:cNvSpPr/>
      </dsp:nvSpPr>
      <dsp:spPr>
        <a:xfrm>
          <a:off x="0" y="0"/>
          <a:ext cx="3735070" cy="1021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rgbClr val="000000"/>
              </a:solidFill>
            </a:rPr>
            <a:t>Adherencia a la mucosa intestinal por las fimbrias de adherenia agregativa (AAF)</a:t>
          </a:r>
          <a:endParaRPr lang="es-MX" sz="1500" kern="1200" dirty="0">
            <a:solidFill>
              <a:srgbClr val="000000"/>
            </a:solidFill>
          </a:endParaRPr>
        </a:p>
      </dsp:txBody>
      <dsp:txXfrm>
        <a:off x="29906" y="29906"/>
        <a:ext cx="2633246" cy="961267"/>
      </dsp:txXfrm>
    </dsp:sp>
    <dsp:sp modelId="{0134C863-BB17-4C49-BF1D-D66B650490D7}">
      <dsp:nvSpPr>
        <dsp:cNvPr id="0" name=""/>
        <dsp:cNvSpPr/>
      </dsp:nvSpPr>
      <dsp:spPr>
        <a:xfrm>
          <a:off x="329564" y="1191259"/>
          <a:ext cx="3735070" cy="1021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rgbClr val="000000"/>
              </a:solidFill>
            </a:rPr>
            <a:t>Estimulación de la producción de moco y la formación de una biopelícula en la superficie de la mucosa</a:t>
          </a:r>
          <a:endParaRPr lang="es-MX" sz="1500" kern="1200" dirty="0">
            <a:solidFill>
              <a:srgbClr val="000000"/>
            </a:solidFill>
          </a:endParaRPr>
        </a:p>
      </dsp:txBody>
      <dsp:txXfrm>
        <a:off x="359470" y="1221165"/>
        <a:ext cx="2681991" cy="961267"/>
      </dsp:txXfrm>
    </dsp:sp>
    <dsp:sp modelId="{D51B65B1-CD2E-9347-92E8-40E87529085A}">
      <dsp:nvSpPr>
        <dsp:cNvPr id="0" name=""/>
        <dsp:cNvSpPr/>
      </dsp:nvSpPr>
      <dsp:spPr>
        <a:xfrm>
          <a:off x="659129" y="2382519"/>
          <a:ext cx="3735070" cy="1021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 smtClean="0">
              <a:solidFill>
                <a:srgbClr val="000000"/>
              </a:solidFill>
            </a:rPr>
            <a:t>Secreción de toxinas que causan alteraciones histopatológicas produciendo inflamación y diarrea </a:t>
          </a:r>
          <a:endParaRPr lang="es-MX" sz="1500" kern="1200" dirty="0">
            <a:solidFill>
              <a:srgbClr val="000000"/>
            </a:solidFill>
          </a:endParaRPr>
        </a:p>
      </dsp:txBody>
      <dsp:txXfrm>
        <a:off x="689035" y="2412425"/>
        <a:ext cx="2681991" cy="961267"/>
      </dsp:txXfrm>
    </dsp:sp>
    <dsp:sp modelId="{D950E9FE-84F0-B340-9B68-AB723FEB4EC5}">
      <dsp:nvSpPr>
        <dsp:cNvPr id="0" name=""/>
        <dsp:cNvSpPr/>
      </dsp:nvSpPr>
      <dsp:spPr>
        <a:xfrm>
          <a:off x="3071368" y="774318"/>
          <a:ext cx="663701" cy="6637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000" kern="1200">
            <a:solidFill>
              <a:srgbClr val="000000"/>
            </a:solidFill>
          </a:endParaRPr>
        </a:p>
      </dsp:txBody>
      <dsp:txXfrm>
        <a:off x="3220701" y="774318"/>
        <a:ext cx="365035" cy="499435"/>
      </dsp:txXfrm>
    </dsp:sp>
    <dsp:sp modelId="{B3B3805A-909C-0346-B03D-126C33077D18}">
      <dsp:nvSpPr>
        <dsp:cNvPr id="0" name=""/>
        <dsp:cNvSpPr/>
      </dsp:nvSpPr>
      <dsp:spPr>
        <a:xfrm>
          <a:off x="3400933" y="1958771"/>
          <a:ext cx="663701" cy="66370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000" kern="1200">
            <a:solidFill>
              <a:srgbClr val="000000"/>
            </a:solidFill>
          </a:endParaRPr>
        </a:p>
      </dsp:txBody>
      <dsp:txXfrm>
        <a:off x="3550266" y="1958771"/>
        <a:ext cx="365035" cy="499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CB603-E5CF-7F46-8520-3ECE8F49A15C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A9858-B053-7147-BD48-EBD7DBE95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A9858-B053-7147-BD48-EBD7DBE955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8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AutoNum type="romanLcParenBoth"/>
            </a:pPr>
            <a:r>
              <a:rPr lang="es-MX">
                <a:latin typeface="Calibri" charset="0"/>
                <a:ea typeface="MS PGothic" charset="0"/>
              </a:rPr>
              <a:t>adherence to the intestinal mucosa by virtue of aggregative adherence fimbriae (AAF) or other adherence factors (Tzipori et al., 1992;  Hicks etal., 1996</a:t>
            </a:r>
          </a:p>
          <a:p>
            <a:pPr marL="285750" indent="-285750"/>
            <a:r>
              <a:rPr lang="es-MX">
                <a:latin typeface="Calibri" charset="0"/>
                <a:ea typeface="MS PGothic" charset="0"/>
              </a:rPr>
              <a:t> (ii) stimulation of mucus production, forming a biofilm on the surface of the mucosa (Hicks etal., 1996</a:t>
            </a:r>
          </a:p>
          <a:p>
            <a:pPr marL="285750" indent="-285750"/>
            <a:r>
              <a:rPr lang="es-MX">
                <a:latin typeface="Calibri" charset="0"/>
                <a:ea typeface="MS PGothic" charset="0"/>
              </a:rPr>
              <a:t> (iii) toxicity to the mucosa, manifested by cytokine release, cell exfoliation, intestinal secretion, and induction of mucosal inflammation  pic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s-ES">
                <a:latin typeface="Calibri" charset="0"/>
                <a:ea typeface="MS PGothic" charset="0"/>
              </a:rPr>
              <a:t>Kaper et al. (24) proposed a pathogenicity model for EAEC that consists of three stages. The first involves adhesion of microorganisms to the intestinal mucosa through fimbrial ad- hesion, such as by aggregative adherence fimbriae (AAFs). During the second stage there is intestinal mucus hypersecre- tion, keeping microorganisms immersed in a gel matrix favor- ing persistent colonization, and perhaps a malnutrition step. Finally, the third stage involves secretion of proteins with en- terotoxic/cytotoxic activities that cause histopathological alter- ations. </a:t>
            </a:r>
            <a:endParaRPr lang="es-ES">
              <a:ea typeface="MS PGothic" charset="0"/>
            </a:endParaRPr>
          </a:p>
          <a:p>
            <a:pPr marL="285750" indent="-285750"/>
            <a:endParaRPr lang="es-MX">
              <a:ea typeface="MS PGothic" charset="0"/>
            </a:endParaRPr>
          </a:p>
        </p:txBody>
      </p:sp>
      <p:sp>
        <p:nvSpPr>
          <p:cNvPr id="103427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4D812562-5B60-3D4A-AE31-BA9C083E3025}" type="slidenum">
              <a:rPr lang="es-MX" sz="1200">
                <a:solidFill>
                  <a:srgbClr val="000000"/>
                </a:solidFill>
                <a:latin typeface="Calibri" charset="0"/>
              </a:rPr>
              <a:pPr/>
              <a:t>8</a:t>
            </a:fld>
            <a:endParaRPr lang="es-MX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6978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ea typeface="MS PGothic" charset="0"/>
            </a:endParaRPr>
          </a:p>
        </p:txBody>
      </p:sp>
      <p:sp>
        <p:nvSpPr>
          <p:cNvPr id="126979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F39D29E-83FC-D54F-B7DA-62C0AA3F2A2A}" type="slidenum">
              <a:rPr lang="es-MX" sz="1200"/>
              <a:pPr/>
              <a:t>13</a:t>
            </a:fld>
            <a:endParaRPr lang="es-MX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0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MX">
              <a:ea typeface="MS PGothic" charset="0"/>
            </a:endParaRPr>
          </a:p>
        </p:txBody>
      </p:sp>
      <p:sp>
        <p:nvSpPr>
          <p:cNvPr id="130051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49C6D0A-CF3E-334A-B668-4EDE5DE52FAC}" type="slidenum">
              <a:rPr lang="es-MX" sz="1200">
                <a:solidFill>
                  <a:srgbClr val="000000"/>
                </a:solidFill>
                <a:latin typeface="Calibri" charset="0"/>
              </a:rPr>
              <a:pPr/>
              <a:t>14</a:t>
            </a:fld>
            <a:endParaRPr lang="es-MX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36194" name="Marcador de nota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_tradnl">
              <a:ea typeface="MS PGothic" charset="0"/>
            </a:endParaRPr>
          </a:p>
        </p:txBody>
      </p:sp>
      <p:sp>
        <p:nvSpPr>
          <p:cNvPr id="136195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3FB9A54-CDCD-6A48-8574-DA3A31532C26}" type="slidenum">
              <a:rPr lang="es-MX" sz="1200"/>
              <a:pPr/>
              <a:t>19</a:t>
            </a:fld>
            <a:endParaRPr lang="es-MX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5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7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5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68914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6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9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4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4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6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9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9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C18C1-7E25-9747-A787-EF7D5D93A32B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06717-5943-E447-8F4A-928D4C6D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51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43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350" y="0"/>
            <a:ext cx="9134475" cy="6858000"/>
            <a:chOff x="720" y="796"/>
            <a:chExt cx="4416" cy="314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796"/>
              <a:ext cx="4416" cy="3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650" y="911"/>
              <a:ext cx="323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s-MX" b="1" dirty="0">
                  <a:solidFill>
                    <a:srgbClr val="15CEA7"/>
                  </a:solidFill>
                  <a:latin typeface="Arial Narrow"/>
                  <a:cs typeface="Arial Narrow"/>
                </a:rPr>
                <a:t>Desarrollo y caracterización de un modelo murino de infección con </a:t>
              </a:r>
              <a:r>
                <a:rPr lang="es-MX" b="1" i="1" dirty="0">
                  <a:solidFill>
                    <a:srgbClr val="15CEA7"/>
                  </a:solidFill>
                  <a:latin typeface="Arial Narrow"/>
                  <a:cs typeface="Arial Narrow"/>
                </a:rPr>
                <a:t>Escherichia coli </a:t>
              </a:r>
              <a:r>
                <a:rPr lang="es-MX" b="1" dirty="0">
                  <a:solidFill>
                    <a:srgbClr val="15CEA7"/>
                  </a:solidFill>
                  <a:latin typeface="Arial Narrow"/>
                  <a:cs typeface="Arial Narrow"/>
                </a:rPr>
                <a:t>enteroagregativa aislada de humano y la participación de la fimbria AAF/II en la </a:t>
              </a:r>
              <a:r>
                <a:rPr lang="es-MX" b="1" dirty="0" smtClean="0">
                  <a:solidFill>
                    <a:srgbClr val="15CEA7"/>
                  </a:solidFill>
                  <a:latin typeface="Arial Narrow"/>
                  <a:cs typeface="Arial Narrow"/>
                </a:rPr>
                <a:t>infección</a:t>
              </a:r>
              <a:endParaRPr lang="es-ES" b="1" dirty="0">
                <a:solidFill>
                  <a:srgbClr val="15CEA7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872" y="3214"/>
              <a:ext cx="2443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s-MX" sz="2000" dirty="0" smtClean="0">
                  <a:solidFill>
                    <a:srgbClr val="15CEA7"/>
                  </a:solidFill>
                  <a:latin typeface="Arial Narrow" charset="0"/>
                </a:rPr>
                <a:t> </a:t>
              </a:r>
              <a:r>
                <a:rPr lang="es-MX" sz="2000" dirty="0">
                  <a:solidFill>
                    <a:srgbClr val="15CEA7"/>
                  </a:solidFill>
                  <a:latin typeface="Arial Narrow" charset="0"/>
                </a:rPr>
                <a:t>TERESA ESTRADA-GARCIA</a:t>
              </a:r>
            </a:p>
            <a:p>
              <a:pPr algn="ctr" eaLnBrk="1" hangingPunct="1"/>
              <a:r>
                <a:rPr lang="es-MX" sz="2000" dirty="0" smtClean="0">
                  <a:solidFill>
                    <a:srgbClr val="15CEA7"/>
                  </a:solidFill>
                  <a:latin typeface="Arial Narrow" charset="0"/>
                </a:rPr>
                <a:t>DEPARTAMENTO </a:t>
              </a:r>
              <a:r>
                <a:rPr lang="es-MX" sz="2000" dirty="0">
                  <a:solidFill>
                    <a:srgbClr val="15CEA7"/>
                  </a:solidFill>
                  <a:latin typeface="Arial Narrow" charset="0"/>
                </a:rPr>
                <a:t>DE BIOMEDICINA </a:t>
              </a:r>
              <a:r>
                <a:rPr lang="es-MX" sz="2000" dirty="0" smtClean="0">
                  <a:solidFill>
                    <a:srgbClr val="15CEA7"/>
                  </a:solidFill>
                  <a:latin typeface="Arial Narrow" charset="0"/>
                </a:rPr>
                <a:t>MOLECULAR</a:t>
              </a:r>
            </a:p>
            <a:p>
              <a:pPr algn="ctr" eaLnBrk="1" hangingPunct="1"/>
              <a:r>
                <a:rPr lang="es-MX" sz="2000" dirty="0" smtClean="0">
                  <a:solidFill>
                    <a:srgbClr val="15CEA7"/>
                  </a:solidFill>
                  <a:latin typeface="Arial Narrow" charset="0"/>
                </a:rPr>
                <a:t>CINVESTAV</a:t>
              </a:r>
              <a:endParaRPr lang="es-MX" sz="2000" dirty="0">
                <a:solidFill>
                  <a:srgbClr val="15CEA7"/>
                </a:solidFill>
                <a:latin typeface="Arial Narrow" charset="0"/>
              </a:endParaRPr>
            </a:p>
            <a:p>
              <a:pPr algn="ctr" eaLnBrk="1" hangingPunct="1"/>
              <a:r>
                <a:rPr lang="es-ES" sz="2000" dirty="0" err="1">
                  <a:solidFill>
                    <a:srgbClr val="3366FF"/>
                  </a:solidFill>
                  <a:latin typeface="Arial Narrow" charset="0"/>
                </a:rPr>
                <a:t>testrada@cinvestav.mx</a:t>
              </a:r>
              <a:endParaRPr lang="es-ES" sz="2000" dirty="0">
                <a:solidFill>
                  <a:srgbClr val="3366FF"/>
                </a:solidFill>
                <a:latin typeface="Arial Narrow" charset="0"/>
              </a:endParaRPr>
            </a:p>
          </p:txBody>
        </p:sp>
        <p:graphicFrame>
          <p:nvGraphicFramePr>
            <p:cNvPr id="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2156387"/>
                </p:ext>
              </p:extLst>
            </p:nvPr>
          </p:nvGraphicFramePr>
          <p:xfrm>
            <a:off x="864" y="1329"/>
            <a:ext cx="624" cy="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Imagen de mapa de bits" r:id="rId4" imgW="1762371" imgH="1790476" progId="Paint.Picture">
                    <p:embed/>
                  </p:oleObj>
                </mc:Choice>
                <mc:Fallback>
                  <p:oleObj name="Imagen de mapa de bits" r:id="rId4" imgW="1762371" imgH="179047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1329"/>
                          <a:ext cx="624" cy="6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3656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ítulo 1"/>
          <p:cNvSpPr txBox="1">
            <a:spLocks/>
          </p:cNvSpPr>
          <p:nvPr/>
        </p:nvSpPr>
        <p:spPr bwMode="auto">
          <a:xfrm>
            <a:off x="457200" y="134938"/>
            <a:ext cx="8229600" cy="1143000"/>
          </a:xfrm>
          <a:prstGeom prst="rect">
            <a:avLst/>
          </a:prstGeom>
          <a:solidFill>
            <a:srgbClr val="41C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_tradnl" sz="2000" b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Histología </a:t>
            </a:r>
            <a:r>
              <a:rPr lang="es-ES_tradnl" sz="2000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por Hematoxilina - Eosina  </a:t>
            </a:r>
            <a:r>
              <a:rPr lang="es-ES_tradnl" sz="2000" b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íleon </a:t>
            </a:r>
            <a:r>
              <a:rPr lang="es-ES_tradnl" sz="2000" b="1" dirty="0">
                <a:solidFill>
                  <a:srgbClr val="000000"/>
                </a:solidFill>
                <a:latin typeface="Arial Narrow" charset="0"/>
                <a:cs typeface="Arial Narrow" charset="0"/>
              </a:rPr>
              <a:t>y </a:t>
            </a:r>
            <a:r>
              <a:rPr lang="es-ES_tradnl" sz="2000" b="1" dirty="0" smtClean="0">
                <a:solidFill>
                  <a:srgbClr val="000000"/>
                </a:solidFill>
                <a:latin typeface="Arial Narrow" charset="0"/>
                <a:cs typeface="Arial Narrow" charset="0"/>
              </a:rPr>
              <a:t>colon sin infectar</a:t>
            </a:r>
            <a:endParaRPr lang="es-MX" b="1" dirty="0">
              <a:solidFill>
                <a:srgbClr val="000000"/>
              </a:solidFill>
              <a:latin typeface="Arial Narrow" charset="0"/>
              <a:cs typeface="Arial Narrow" charset="0"/>
            </a:endParaRPr>
          </a:p>
        </p:txBody>
      </p:sp>
      <p:grpSp>
        <p:nvGrpSpPr>
          <p:cNvPr id="122882" name="Agrupar 25"/>
          <p:cNvGrpSpPr>
            <a:grpSpLocks/>
          </p:cNvGrpSpPr>
          <p:nvPr/>
        </p:nvGrpSpPr>
        <p:grpSpPr bwMode="auto">
          <a:xfrm>
            <a:off x="277813" y="2047875"/>
            <a:ext cx="4654550" cy="3036888"/>
            <a:chOff x="721765" y="4303937"/>
            <a:chExt cx="3293603" cy="2034726"/>
          </a:xfrm>
        </p:grpSpPr>
        <p:pic>
          <p:nvPicPr>
            <p:cNvPr id="122895" name="Imagen 3" descr="Ricardito 6d Ileon 20x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67" t="5269" b="11816"/>
            <a:stretch>
              <a:fillRect/>
            </a:stretch>
          </p:blipFill>
          <p:spPr bwMode="auto">
            <a:xfrm>
              <a:off x="721765" y="4303937"/>
              <a:ext cx="1841494" cy="203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uadroTexto 6"/>
            <p:cNvSpPr txBox="1"/>
            <p:nvPr/>
          </p:nvSpPr>
          <p:spPr>
            <a:xfrm>
              <a:off x="2733648" y="4685781"/>
              <a:ext cx="937981" cy="3084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Vellosidad 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733648" y="5439895"/>
              <a:ext cx="917761" cy="3073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Cripta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761732" y="5911083"/>
              <a:ext cx="1153659" cy="3073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Muscular</a:t>
              </a:r>
            </a:p>
          </p:txBody>
        </p:sp>
        <p:sp>
          <p:nvSpPr>
            <p:cNvPr id="11" name="Cerrar llave 10"/>
            <p:cNvSpPr>
              <a:spLocks/>
            </p:cNvSpPr>
            <p:nvPr/>
          </p:nvSpPr>
          <p:spPr bwMode="auto">
            <a:xfrm>
              <a:off x="2562902" y="4470927"/>
              <a:ext cx="183103" cy="787087"/>
            </a:xfrm>
            <a:prstGeom prst="rightBrace">
              <a:avLst>
                <a:gd name="adj1" fmla="val 8338"/>
                <a:gd name="adj2" fmla="val 50000"/>
              </a:avLst>
            </a:prstGeom>
            <a:noFill/>
            <a:ln w="25400">
              <a:solidFill>
                <a:srgbClr val="984807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errar llave 15"/>
            <p:cNvSpPr>
              <a:spLocks/>
            </p:cNvSpPr>
            <p:nvPr/>
          </p:nvSpPr>
          <p:spPr bwMode="auto">
            <a:xfrm>
              <a:off x="2562902" y="5375014"/>
              <a:ext cx="198830" cy="436089"/>
            </a:xfrm>
            <a:prstGeom prst="rightBrace">
              <a:avLst>
                <a:gd name="adj1" fmla="val 8336"/>
                <a:gd name="adj2" fmla="val 50000"/>
              </a:avLst>
            </a:prstGeom>
            <a:noFill/>
            <a:ln w="25400">
              <a:solidFill>
                <a:srgbClr val="984807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Cerrar llave 16"/>
            <p:cNvSpPr>
              <a:spLocks/>
            </p:cNvSpPr>
            <p:nvPr/>
          </p:nvSpPr>
          <p:spPr bwMode="auto">
            <a:xfrm>
              <a:off x="2562902" y="5963201"/>
              <a:ext cx="198830" cy="215917"/>
            </a:xfrm>
            <a:prstGeom prst="rightBrace">
              <a:avLst>
                <a:gd name="adj1" fmla="val 8331"/>
                <a:gd name="adj2" fmla="val 50000"/>
              </a:avLst>
            </a:prstGeom>
            <a:noFill/>
            <a:ln w="25400">
              <a:solidFill>
                <a:srgbClr val="984807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2860585" y="5793020"/>
              <a:ext cx="1154783" cy="3084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Submucosa</a:t>
              </a:r>
            </a:p>
          </p:txBody>
        </p:sp>
        <p:cxnSp>
          <p:nvCxnSpPr>
            <p:cNvPr id="21" name="Conector recto de flecha 20"/>
            <p:cNvCxnSpPr>
              <a:cxnSpLocks noChangeShapeType="1"/>
            </p:cNvCxnSpPr>
            <p:nvPr/>
          </p:nvCxnSpPr>
          <p:spPr bwMode="auto">
            <a:xfrm flipH="1">
              <a:off x="2562902" y="5928102"/>
              <a:ext cx="332506" cy="0"/>
            </a:xfrm>
            <a:prstGeom prst="straightConnector1">
              <a:avLst/>
            </a:prstGeom>
            <a:noFill/>
            <a:ln w="25400">
              <a:solidFill>
                <a:srgbClr val="984807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0" name="Agrupar 19"/>
          <p:cNvGrpSpPr>
            <a:grpSpLocks/>
          </p:cNvGrpSpPr>
          <p:nvPr/>
        </p:nvGrpSpPr>
        <p:grpSpPr bwMode="auto">
          <a:xfrm>
            <a:off x="4646613" y="2300288"/>
            <a:ext cx="4318000" cy="3289300"/>
            <a:chOff x="620829" y="3086100"/>
            <a:chExt cx="4462701" cy="3289314"/>
          </a:xfrm>
        </p:grpSpPr>
        <p:pic>
          <p:nvPicPr>
            <p:cNvPr id="122887" name="Imagen 2" descr="218 ss cln 10x he 1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0" t="27864" r="20197" b="4196"/>
            <a:stretch>
              <a:fillRect/>
            </a:stretch>
          </p:blipFill>
          <p:spPr bwMode="auto">
            <a:xfrm>
              <a:off x="620829" y="3086100"/>
              <a:ext cx="2384816" cy="328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888" name="Agrupar 15"/>
            <p:cNvGrpSpPr>
              <a:grpSpLocks/>
            </p:cNvGrpSpPr>
            <p:nvPr/>
          </p:nvGrpSpPr>
          <p:grpSpPr bwMode="auto">
            <a:xfrm>
              <a:off x="3031390" y="4178871"/>
              <a:ext cx="2052140" cy="1938084"/>
              <a:chOff x="2563259" y="5350549"/>
              <a:chExt cx="1452109" cy="828875"/>
            </a:xfrm>
          </p:grpSpPr>
          <p:sp>
            <p:nvSpPr>
              <p:cNvPr id="24" name="CuadroTexto 23"/>
              <p:cNvSpPr txBox="1"/>
              <p:nvPr/>
            </p:nvSpPr>
            <p:spPr>
              <a:xfrm>
                <a:off x="2732495" y="5439927"/>
                <a:ext cx="918328" cy="30756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14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Cripta</a:t>
                </a:r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2733657" y="5998017"/>
                <a:ext cx="616475" cy="1317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14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Muscular</a:t>
                </a:r>
              </a:p>
            </p:txBody>
          </p:sp>
          <p:sp>
            <p:nvSpPr>
              <p:cNvPr id="27" name="Cerrar llave 26"/>
              <p:cNvSpPr>
                <a:spLocks/>
              </p:cNvSpPr>
              <p:nvPr/>
            </p:nvSpPr>
            <p:spPr bwMode="auto">
              <a:xfrm>
                <a:off x="2562994" y="5350307"/>
                <a:ext cx="169502" cy="397180"/>
              </a:xfrm>
              <a:prstGeom prst="rightBrace">
                <a:avLst>
                  <a:gd name="adj1" fmla="val 8336"/>
                  <a:gd name="adj2" fmla="val 50000"/>
                </a:avLst>
              </a:prstGeom>
              <a:noFill/>
              <a:ln w="25400">
                <a:solidFill>
                  <a:srgbClr val="984807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Cerrar llave 27"/>
              <p:cNvSpPr>
                <a:spLocks/>
              </p:cNvSpPr>
              <p:nvPr/>
            </p:nvSpPr>
            <p:spPr bwMode="auto">
              <a:xfrm>
                <a:off x="2562994" y="5963390"/>
                <a:ext cx="197365" cy="215903"/>
              </a:xfrm>
              <a:prstGeom prst="rightBrace">
                <a:avLst>
                  <a:gd name="adj1" fmla="val 8331"/>
                  <a:gd name="adj2" fmla="val 50000"/>
                </a:avLst>
              </a:prstGeom>
              <a:noFill/>
              <a:ln w="25400">
                <a:solidFill>
                  <a:srgbClr val="984807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MX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uadroTexto 28"/>
              <p:cNvSpPr txBox="1"/>
              <p:nvPr/>
            </p:nvSpPr>
            <p:spPr>
              <a:xfrm>
                <a:off x="2860202" y="5798408"/>
                <a:ext cx="1155166" cy="30823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sz="14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Submucosa</a:t>
                </a:r>
              </a:p>
            </p:txBody>
          </p:sp>
          <p:cxnSp>
            <p:nvCxnSpPr>
              <p:cNvPr id="30" name="Conector recto de flecha 29"/>
              <p:cNvCxnSpPr>
                <a:cxnSpLocks noChangeShapeType="1"/>
              </p:cNvCxnSpPr>
              <p:nvPr/>
            </p:nvCxnSpPr>
            <p:spPr bwMode="auto">
              <a:xfrm flipH="1">
                <a:off x="2562994" y="5879202"/>
                <a:ext cx="332038" cy="0"/>
              </a:xfrm>
              <a:prstGeom prst="straightConnector1">
                <a:avLst/>
              </a:prstGeom>
              <a:noFill/>
              <a:ln w="25400">
                <a:solidFill>
                  <a:srgbClr val="984807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22884" name="CuadroTexto 3"/>
          <p:cNvSpPr txBox="1">
            <a:spLocks noChangeArrowheads="1"/>
          </p:cNvSpPr>
          <p:nvPr/>
        </p:nvSpPr>
        <p:spPr bwMode="auto">
          <a:xfrm>
            <a:off x="5391150" y="6308725"/>
            <a:ext cx="285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latin typeface="Arial Narrow" charset="0"/>
              </a:rPr>
              <a:t>Moran-García N tesis de doctorado 2018</a:t>
            </a:r>
          </a:p>
        </p:txBody>
      </p:sp>
      <p:sp>
        <p:nvSpPr>
          <p:cNvPr id="122885" name="TextBox 2"/>
          <p:cNvSpPr txBox="1">
            <a:spLocks noChangeArrowheads="1"/>
          </p:cNvSpPr>
          <p:nvPr/>
        </p:nvSpPr>
        <p:spPr bwMode="auto">
          <a:xfrm>
            <a:off x="1476375" y="1628775"/>
            <a:ext cx="7408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s-MX" sz="2000" smtClean="0"/>
              <a:t>íleon</a:t>
            </a:r>
            <a:endParaRPr lang="es-MX" sz="2000"/>
          </a:p>
        </p:txBody>
      </p:sp>
      <p:sp>
        <p:nvSpPr>
          <p:cNvPr id="122886" name="TextBox 3"/>
          <p:cNvSpPr txBox="1">
            <a:spLocks noChangeArrowheads="1"/>
          </p:cNvSpPr>
          <p:nvPr/>
        </p:nvSpPr>
        <p:spPr bwMode="auto">
          <a:xfrm>
            <a:off x="6084888" y="2060575"/>
            <a:ext cx="79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/>
              <a:t>colon</a:t>
            </a:r>
          </a:p>
        </p:txBody>
      </p:sp>
    </p:spTree>
    <p:extLst>
      <p:ext uri="{BB962C8B-B14F-4D97-AF65-F5344CB8AC3E}">
        <p14:creationId xmlns:p14="http://schemas.microsoft.com/office/powerpoint/2010/main" val="392550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5" name="Agrupar 3"/>
          <p:cNvGrpSpPr>
            <a:grpSpLocks/>
          </p:cNvGrpSpPr>
          <p:nvPr/>
        </p:nvGrpSpPr>
        <p:grpSpPr bwMode="auto">
          <a:xfrm>
            <a:off x="304800" y="27963813"/>
            <a:ext cx="17148175" cy="6292850"/>
            <a:chOff x="19874840" y="10341513"/>
            <a:chExt cx="22863716" cy="6292115"/>
          </a:xfrm>
        </p:grpSpPr>
        <p:grpSp>
          <p:nvGrpSpPr>
            <p:cNvPr id="123931" name="Agrupar 4"/>
            <p:cNvGrpSpPr>
              <a:grpSpLocks/>
            </p:cNvGrpSpPr>
            <p:nvPr/>
          </p:nvGrpSpPr>
          <p:grpSpPr bwMode="auto">
            <a:xfrm>
              <a:off x="19924366" y="10913719"/>
              <a:ext cx="13913237" cy="5719909"/>
              <a:chOff x="23040729" y="9445413"/>
              <a:chExt cx="15705802" cy="7321296"/>
            </a:xfrm>
          </p:grpSpPr>
          <p:sp>
            <p:nvSpPr>
              <p:cNvPr id="123935" name="CuadroTexto 8"/>
              <p:cNvSpPr txBox="1">
                <a:spLocks noChangeArrowheads="1"/>
              </p:cNvSpPr>
              <p:nvPr/>
            </p:nvSpPr>
            <p:spPr bwMode="auto">
              <a:xfrm>
                <a:off x="23484795" y="11657071"/>
                <a:ext cx="1549527" cy="1378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_tradnl" sz="3200" b="1"/>
                  <a:t>ILEUM</a:t>
                </a:r>
              </a:p>
            </p:txBody>
          </p:sp>
          <p:grpSp>
            <p:nvGrpSpPr>
              <p:cNvPr id="123936" name="Agrupar 9"/>
              <p:cNvGrpSpPr>
                <a:grpSpLocks/>
              </p:cNvGrpSpPr>
              <p:nvPr/>
            </p:nvGrpSpPr>
            <p:grpSpPr bwMode="auto">
              <a:xfrm>
                <a:off x="24841331" y="9445413"/>
                <a:ext cx="13905200" cy="7321296"/>
                <a:chOff x="25131916" y="9835754"/>
                <a:chExt cx="13905200" cy="7321296"/>
              </a:xfrm>
            </p:grpSpPr>
            <p:grpSp>
              <p:nvGrpSpPr>
                <p:cNvPr id="123938" name="Agrupar 11"/>
                <p:cNvGrpSpPr>
                  <a:grpSpLocks/>
                </p:cNvGrpSpPr>
                <p:nvPr/>
              </p:nvGrpSpPr>
              <p:grpSpPr bwMode="auto">
                <a:xfrm>
                  <a:off x="25161095" y="9835754"/>
                  <a:ext cx="13876021" cy="4180612"/>
                  <a:chOff x="25204264" y="10307269"/>
                  <a:chExt cx="13301335" cy="3847877"/>
                </a:xfrm>
              </p:grpSpPr>
              <p:grpSp>
                <p:nvGrpSpPr>
                  <p:cNvPr id="123948" name="Agrupar 21"/>
                  <p:cNvGrpSpPr>
                    <a:grpSpLocks/>
                  </p:cNvGrpSpPr>
                  <p:nvPr/>
                </p:nvGrpSpPr>
                <p:grpSpPr bwMode="auto">
                  <a:xfrm>
                    <a:off x="25204264" y="10307269"/>
                    <a:ext cx="9945523" cy="3847877"/>
                    <a:chOff x="2279651" y="2349961"/>
                    <a:chExt cx="7475456" cy="2287992"/>
                  </a:xfrm>
                </p:grpSpPr>
                <p:pic>
                  <p:nvPicPr>
                    <p:cNvPr id="123951" name="Imagen 24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279651" y="2839736"/>
                      <a:ext cx="2444932" cy="1781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3952" name="Imagen 25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94637" y="2856778"/>
                      <a:ext cx="2442781" cy="1781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3953" name="Imagen 26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87305" y="2842644"/>
                      <a:ext cx="2467802" cy="1781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23954" name="CuadroTexto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16002" y="2351694"/>
                      <a:ext cx="2889919" cy="3665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9pPr>
                    </a:lstStyle>
                    <a:p>
                      <a:pPr eaLnBrk="1" hangingPunct="1"/>
                      <a:r>
                        <a:rPr lang="es-MX" sz="2800"/>
                        <a:t> Saline Solution</a:t>
                      </a:r>
                    </a:p>
                  </p:txBody>
                </p:sp>
                <p:sp>
                  <p:nvSpPr>
                    <p:cNvPr id="123955" name="CuadroTexto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90463" y="2349961"/>
                      <a:ext cx="1077354" cy="668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9pPr>
                    </a:lstStyle>
                    <a:p>
                      <a:pPr eaLnBrk="1" hangingPunct="1"/>
                      <a:r>
                        <a:rPr lang="es-MX" sz="2800" b="1"/>
                        <a:t>EAEC</a:t>
                      </a:r>
                    </a:p>
                  </p:txBody>
                </p:sp>
                <p:sp>
                  <p:nvSpPr>
                    <p:cNvPr id="123956" name="CuadroTexto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765631" y="2393209"/>
                      <a:ext cx="1007537" cy="668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MS PGothic" charset="0"/>
                          <a:cs typeface="MS PGothic" charset="0"/>
                        </a:defRPr>
                      </a:lvl9pPr>
                    </a:lstStyle>
                    <a:p>
                      <a:pPr eaLnBrk="1" hangingPunct="1"/>
                      <a:r>
                        <a:rPr lang="es-MX" sz="2800"/>
                        <a:t>DAEC  </a:t>
                      </a:r>
                    </a:p>
                  </p:txBody>
                </p:sp>
              </p:grpSp>
              <p:pic>
                <p:nvPicPr>
                  <p:cNvPr id="123949" name="Imagen 22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07" t="29703" r="45412" b="13626"/>
                  <a:stretch>
                    <a:fillRect/>
                  </a:stretch>
                </p:blipFill>
                <p:spPr bwMode="auto">
                  <a:xfrm>
                    <a:off x="35216199" y="11139699"/>
                    <a:ext cx="3289400" cy="30012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3950" name="CuadroTexto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54920" y="10514026"/>
                    <a:ext cx="1838923" cy="11240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/>
                    <a:r>
                      <a:rPr lang="es-MX" sz="2800" b="1">
                        <a:latin typeface="Symbol" charset="0"/>
                      </a:rPr>
                      <a:t>D</a:t>
                    </a:r>
                    <a:r>
                      <a:rPr lang="es-MX" sz="2800" b="1"/>
                      <a:t>AAF/II</a:t>
                    </a:r>
                  </a:p>
                </p:txBody>
              </p:sp>
            </p:grpSp>
            <p:grpSp>
              <p:nvGrpSpPr>
                <p:cNvPr id="123939" name="Agrupar 12"/>
                <p:cNvGrpSpPr>
                  <a:grpSpLocks/>
                </p:cNvGrpSpPr>
                <p:nvPr/>
              </p:nvGrpSpPr>
              <p:grpSpPr bwMode="auto">
                <a:xfrm>
                  <a:off x="25131916" y="13978767"/>
                  <a:ext cx="13897451" cy="3178283"/>
                  <a:chOff x="23642758" y="15326616"/>
                  <a:chExt cx="13897451" cy="3178283"/>
                </a:xfrm>
              </p:grpSpPr>
              <p:grpSp>
                <p:nvGrpSpPr>
                  <p:cNvPr id="123940" name="Agrupar 13"/>
                  <p:cNvGrpSpPr>
                    <a:grpSpLocks/>
                  </p:cNvGrpSpPr>
                  <p:nvPr/>
                </p:nvGrpSpPr>
                <p:grpSpPr bwMode="auto">
                  <a:xfrm>
                    <a:off x="23642758" y="15326616"/>
                    <a:ext cx="10373377" cy="3157018"/>
                    <a:chOff x="2947519" y="2480299"/>
                    <a:chExt cx="6462326" cy="1622114"/>
                  </a:xfrm>
                </p:grpSpPr>
                <p:pic>
                  <p:nvPicPr>
                    <p:cNvPr id="123942" name="Imagen 15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77713" y="2503314"/>
                      <a:ext cx="2132132" cy="15990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3943" name="Imagen 16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47519" y="2503314"/>
                      <a:ext cx="2132132" cy="15990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23944" name="Imagen 17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20181" y="2503314"/>
                      <a:ext cx="2132132" cy="15990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9" name="Conector recto de flecha 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061937" y="2636196"/>
                      <a:ext cx="381051" cy="144061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  <a:round/>
                      <a:headEnd/>
                      <a:tailEnd type="arrow" w="med" len="med"/>
                    </a:ln>
                    <a:effectLst>
                      <a:outerShdw blurRad="400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0" name="Conector recto de flecha 19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779577" y="2475432"/>
                      <a:ext cx="215830" cy="16076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  <a:round/>
                      <a:headEnd/>
                      <a:tailEnd type="triangle" w="med" len="med"/>
                    </a:ln>
                    <a:effectLst>
                      <a:outerShdw blurRad="400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1" name="Conector recto de flecha 2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5491330" y="2509882"/>
                      <a:ext cx="275369" cy="11900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  <a:round/>
                      <a:headEnd/>
                      <a:tailEnd type="triangle" w="med" len="med"/>
                    </a:ln>
                    <a:effectLst>
                      <a:outerShdw blurRad="400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pic>
                <p:nvPicPr>
                  <p:cNvPr id="123941" name="Imagen 14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8093" t="45490" b="26743"/>
                  <a:stretch>
                    <a:fillRect/>
                  </a:stretch>
                </p:blipFill>
                <p:spPr bwMode="auto">
                  <a:xfrm>
                    <a:off x="34110955" y="15392674"/>
                    <a:ext cx="3429254" cy="31122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123937" name="CuadroTexto 10"/>
              <p:cNvSpPr txBox="1">
                <a:spLocks noChangeArrowheads="1"/>
              </p:cNvSpPr>
              <p:nvPr/>
            </p:nvSpPr>
            <p:spPr bwMode="auto">
              <a:xfrm>
                <a:off x="23040729" y="14708467"/>
                <a:ext cx="1862065" cy="1378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s-ES_tradnl" sz="3200" b="1"/>
                  <a:t>COLON</a:t>
                </a:r>
              </a:p>
            </p:txBody>
          </p:sp>
        </p:grpSp>
        <p:sp>
          <p:nvSpPr>
            <p:cNvPr id="123932" name="CuadroTexto 5"/>
            <p:cNvSpPr txBox="1">
              <a:spLocks noChangeArrowheads="1"/>
            </p:cNvSpPr>
            <p:nvPr/>
          </p:nvSpPr>
          <p:spPr bwMode="auto">
            <a:xfrm>
              <a:off x="19874840" y="10341513"/>
              <a:ext cx="1646529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_tradnl" sz="4000"/>
                <a:t>B) Evaluation of the histopathology at 7 days post infection</a:t>
              </a:r>
            </a:p>
          </p:txBody>
        </p:sp>
        <p:pic>
          <p:nvPicPr>
            <p:cNvPr id="123933" name="Imagen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9098" y="10481003"/>
              <a:ext cx="3979458" cy="413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34" name="Imagen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6158" y="10534234"/>
              <a:ext cx="4393929" cy="4035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906" name="CuadroTexto 30"/>
          <p:cNvSpPr txBox="1">
            <a:spLocks noChangeArrowheads="1"/>
          </p:cNvSpPr>
          <p:nvPr/>
        </p:nvSpPr>
        <p:spPr bwMode="auto">
          <a:xfrm>
            <a:off x="990600" y="21272500"/>
            <a:ext cx="1030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3200" b="1"/>
              <a:t>ILEUM</a:t>
            </a:r>
          </a:p>
        </p:txBody>
      </p:sp>
      <p:pic>
        <p:nvPicPr>
          <p:cNvPr id="123907" name="Imagen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0243800"/>
            <a:ext cx="225425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20267613"/>
            <a:ext cx="225266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Imagen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0246975"/>
            <a:ext cx="227488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CuadroTexto 34"/>
          <p:cNvSpPr txBox="1">
            <a:spLocks noChangeArrowheads="1"/>
          </p:cNvSpPr>
          <p:nvPr/>
        </p:nvSpPr>
        <p:spPr bwMode="auto">
          <a:xfrm>
            <a:off x="2036763" y="19677063"/>
            <a:ext cx="2665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2800"/>
              <a:t> Saline Solution</a:t>
            </a:r>
          </a:p>
        </p:txBody>
      </p:sp>
      <p:sp>
        <p:nvSpPr>
          <p:cNvPr id="123911" name="CuadroTexto 35"/>
          <p:cNvSpPr txBox="1">
            <a:spLocks noChangeArrowheads="1"/>
          </p:cNvSpPr>
          <p:nvPr/>
        </p:nvSpPr>
        <p:spPr bwMode="auto">
          <a:xfrm>
            <a:off x="7275513" y="19707225"/>
            <a:ext cx="993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2800" b="1"/>
              <a:t>EAEC</a:t>
            </a:r>
          </a:p>
        </p:txBody>
      </p:sp>
      <p:sp>
        <p:nvSpPr>
          <p:cNvPr id="123912" name="CuadroTexto 36"/>
          <p:cNvSpPr txBox="1">
            <a:spLocks noChangeArrowheads="1"/>
          </p:cNvSpPr>
          <p:nvPr/>
        </p:nvSpPr>
        <p:spPr bwMode="auto">
          <a:xfrm>
            <a:off x="5126038" y="19735800"/>
            <a:ext cx="928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2800"/>
              <a:t>DAEC  </a:t>
            </a:r>
          </a:p>
        </p:txBody>
      </p:sp>
      <p:pic>
        <p:nvPicPr>
          <p:cNvPr id="123913" name="Imagen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22815550"/>
            <a:ext cx="22733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4" name="Imagen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2815550"/>
            <a:ext cx="22733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5" name="Imagen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2815550"/>
            <a:ext cx="22733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Conector recto de flecha 40"/>
          <p:cNvCxnSpPr>
            <a:cxnSpLocks noChangeShapeType="1"/>
          </p:cNvCxnSpPr>
          <p:nvPr/>
        </p:nvCxnSpPr>
        <p:spPr bwMode="auto">
          <a:xfrm flipH="1">
            <a:off x="7346950" y="23025100"/>
            <a:ext cx="406400" cy="2127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917" name="CuadroTexto 41"/>
          <p:cNvSpPr txBox="1">
            <a:spLocks noChangeArrowheads="1"/>
          </p:cNvSpPr>
          <p:nvPr/>
        </p:nvSpPr>
        <p:spPr bwMode="auto">
          <a:xfrm>
            <a:off x="866775" y="23655338"/>
            <a:ext cx="1238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3200" b="1"/>
              <a:t>COLON</a:t>
            </a:r>
          </a:p>
        </p:txBody>
      </p:sp>
      <p:pic>
        <p:nvPicPr>
          <p:cNvPr id="123918" name="Imagen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t="9805"/>
          <a:stretch>
            <a:fillRect/>
          </a:stretch>
        </p:blipFill>
        <p:spPr bwMode="auto">
          <a:xfrm>
            <a:off x="2295525" y="1982788"/>
            <a:ext cx="507841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9" name="CuadroTexto 50"/>
          <p:cNvSpPr txBox="1">
            <a:spLocks noChangeArrowheads="1"/>
          </p:cNvSpPr>
          <p:nvPr/>
        </p:nvSpPr>
        <p:spPr bwMode="auto">
          <a:xfrm>
            <a:off x="7616825" y="3078163"/>
            <a:ext cx="1058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1800">
                <a:latin typeface="Arial Narrow" charset="0"/>
              </a:rPr>
              <a:t>Edema</a:t>
            </a:r>
          </a:p>
        </p:txBody>
      </p:sp>
      <p:sp>
        <p:nvSpPr>
          <p:cNvPr id="123920" name="CuadroTexto 51"/>
          <p:cNvSpPr txBox="1">
            <a:spLocks noChangeArrowheads="1"/>
          </p:cNvSpPr>
          <p:nvPr/>
        </p:nvSpPr>
        <p:spPr bwMode="auto">
          <a:xfrm>
            <a:off x="7524750" y="2035175"/>
            <a:ext cx="149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 dirty="0">
                <a:latin typeface="Arial Narrow" charset="0"/>
              </a:rPr>
              <a:t>Descamación</a:t>
            </a:r>
          </a:p>
        </p:txBody>
      </p:sp>
      <p:cxnSp>
        <p:nvCxnSpPr>
          <p:cNvPr id="54" name="Conector recto de flecha 53"/>
          <p:cNvCxnSpPr>
            <a:stCxn id="123920" idx="1"/>
          </p:cNvCxnSpPr>
          <p:nvPr/>
        </p:nvCxnSpPr>
        <p:spPr>
          <a:xfrm flipH="1">
            <a:off x="6565900" y="2220913"/>
            <a:ext cx="958850" cy="3016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/>
          <p:cNvCxnSpPr>
            <a:stCxn id="123919" idx="1"/>
          </p:cNvCxnSpPr>
          <p:nvPr/>
        </p:nvCxnSpPr>
        <p:spPr>
          <a:xfrm flipH="1">
            <a:off x="6799263" y="3262313"/>
            <a:ext cx="817562" cy="25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923" name="CuadroTexto 61"/>
          <p:cNvSpPr txBox="1">
            <a:spLocks noChangeArrowheads="1"/>
          </p:cNvSpPr>
          <p:nvPr/>
        </p:nvSpPr>
        <p:spPr bwMode="auto">
          <a:xfrm>
            <a:off x="6588125" y="3970338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1800">
                <a:solidFill>
                  <a:srgbClr val="000000"/>
                </a:solidFill>
                <a:latin typeface="Arial Narrow" charset="0"/>
              </a:rPr>
              <a:t>Erosión</a:t>
            </a:r>
          </a:p>
        </p:txBody>
      </p:sp>
      <p:sp>
        <p:nvSpPr>
          <p:cNvPr id="123924" name="CuadroTexto 56"/>
          <p:cNvSpPr txBox="1">
            <a:spLocks noChangeArrowheads="1"/>
          </p:cNvSpPr>
          <p:nvPr/>
        </p:nvSpPr>
        <p:spPr bwMode="auto">
          <a:xfrm>
            <a:off x="2268538" y="170338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1800">
                <a:latin typeface="Arial Narrow" charset="0"/>
              </a:rPr>
              <a:t>Salina Solución</a:t>
            </a:r>
          </a:p>
        </p:txBody>
      </p:sp>
      <p:sp>
        <p:nvSpPr>
          <p:cNvPr id="123925" name="CuadroTexto 59"/>
          <p:cNvSpPr txBox="1">
            <a:spLocks noChangeArrowheads="1"/>
          </p:cNvSpPr>
          <p:nvPr/>
        </p:nvSpPr>
        <p:spPr bwMode="auto">
          <a:xfrm>
            <a:off x="3995738" y="1697038"/>
            <a:ext cx="1512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_tradnl" sz="1800" b="1">
                <a:latin typeface="Arial Narrow" charset="0"/>
              </a:rPr>
              <a:t>DAEC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5724525" y="1657350"/>
            <a:ext cx="1655763" cy="3683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b="1" dirty="0">
                <a:ea typeface="ＭＳ Ｐゴシック" charset="0"/>
                <a:cs typeface="ＭＳ Ｐゴシック" charset="0"/>
              </a:rPr>
              <a:t>EAEC</a:t>
            </a:r>
          </a:p>
        </p:txBody>
      </p:sp>
      <p:sp>
        <p:nvSpPr>
          <p:cNvPr id="123927" name="CuadroTexto 62"/>
          <p:cNvSpPr txBox="1">
            <a:spLocks noChangeArrowheads="1"/>
          </p:cNvSpPr>
          <p:nvPr/>
        </p:nvSpPr>
        <p:spPr bwMode="auto">
          <a:xfrm>
            <a:off x="1116013" y="2738438"/>
            <a:ext cx="1163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2000" b="1"/>
              <a:t>Íleon</a:t>
            </a:r>
            <a:endParaRPr lang="es-ES_tradnl" sz="2000" b="1"/>
          </a:p>
        </p:txBody>
      </p:sp>
      <p:sp>
        <p:nvSpPr>
          <p:cNvPr id="123928" name="CuadroTexto 63"/>
          <p:cNvSpPr txBox="1">
            <a:spLocks noChangeArrowheads="1"/>
          </p:cNvSpPr>
          <p:nvPr/>
        </p:nvSpPr>
        <p:spPr bwMode="auto">
          <a:xfrm>
            <a:off x="1116013" y="4518025"/>
            <a:ext cx="1216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2000" b="1"/>
              <a:t>Colon</a:t>
            </a:r>
            <a:endParaRPr lang="es-ES_tradnl" sz="2000" b="1"/>
          </a:p>
        </p:txBody>
      </p:sp>
      <p:sp>
        <p:nvSpPr>
          <p:cNvPr id="123929" name="Título 1"/>
          <p:cNvSpPr txBox="1">
            <a:spLocks/>
          </p:cNvSpPr>
          <p:nvPr/>
        </p:nvSpPr>
        <p:spPr bwMode="auto">
          <a:xfrm>
            <a:off x="395288" y="115888"/>
            <a:ext cx="8229600" cy="846137"/>
          </a:xfrm>
          <a:prstGeom prst="rect">
            <a:avLst/>
          </a:prstGeom>
          <a:solidFill>
            <a:srgbClr val="41C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_tradnl" sz="2000" b="1" dirty="0">
                <a:solidFill>
                  <a:srgbClr val="000000"/>
                </a:solidFill>
                <a:latin typeface="Arial Narrow" charset="0"/>
              </a:rPr>
              <a:t>Histología por Hematoxilina - Eosina  </a:t>
            </a:r>
            <a:r>
              <a:rPr lang="es-ES_tradnl" sz="2000" b="1" dirty="0" smtClean="0">
                <a:solidFill>
                  <a:srgbClr val="000000"/>
                </a:solidFill>
                <a:latin typeface="Arial Narrow" charset="0"/>
              </a:rPr>
              <a:t>íleon </a:t>
            </a:r>
            <a:r>
              <a:rPr lang="es-ES_tradnl" sz="2000" b="1" dirty="0">
                <a:solidFill>
                  <a:srgbClr val="000000"/>
                </a:solidFill>
                <a:latin typeface="Arial Narrow" charset="0"/>
              </a:rPr>
              <a:t>y colon 7 días post-infección</a:t>
            </a:r>
            <a:endParaRPr lang="es-MX" sz="2000" b="1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23930" name="CuadroTexto 3"/>
          <p:cNvSpPr txBox="1">
            <a:spLocks noChangeArrowheads="1"/>
          </p:cNvSpPr>
          <p:nvPr/>
        </p:nvSpPr>
        <p:spPr bwMode="auto">
          <a:xfrm>
            <a:off x="5219700" y="6453188"/>
            <a:ext cx="285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170271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ítulo 1"/>
          <p:cNvSpPr txBox="1">
            <a:spLocks/>
          </p:cNvSpPr>
          <p:nvPr/>
        </p:nvSpPr>
        <p:spPr bwMode="auto">
          <a:xfrm>
            <a:off x="250825" y="188913"/>
            <a:ext cx="8697913" cy="792162"/>
          </a:xfrm>
          <a:prstGeom prst="rect">
            <a:avLst/>
          </a:prstGeom>
          <a:solidFill>
            <a:srgbClr val="41C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_tradnl" sz="2000" b="1">
                <a:solidFill>
                  <a:srgbClr val="000000"/>
                </a:solidFill>
                <a:latin typeface="Arial Narrow" charset="0"/>
                <a:cs typeface="Arial Narrow" charset="0"/>
              </a:rPr>
              <a:t>Evaluación y comparación  de las vellosidades del íleon en los animales infectados</a:t>
            </a:r>
            <a:endParaRPr lang="es-MX" b="1">
              <a:solidFill>
                <a:srgbClr val="000000"/>
              </a:solidFill>
              <a:latin typeface="Arial Narrow" charset="0"/>
              <a:cs typeface="Arial Narrow" charset="0"/>
            </a:endParaRPr>
          </a:p>
        </p:txBody>
      </p:sp>
      <p:pic>
        <p:nvPicPr>
          <p:cNvPr id="124930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706563"/>
            <a:ext cx="2824163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013200"/>
            <a:ext cx="28241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2" name="Group 1"/>
          <p:cNvGrpSpPr>
            <a:grpSpLocks/>
          </p:cNvGrpSpPr>
          <p:nvPr/>
        </p:nvGrpSpPr>
        <p:grpSpPr bwMode="auto">
          <a:xfrm>
            <a:off x="381000" y="2200275"/>
            <a:ext cx="4159250" cy="3995738"/>
            <a:chOff x="381000" y="2200275"/>
            <a:chExt cx="4159250" cy="3995757"/>
          </a:xfrm>
        </p:grpSpPr>
        <p:pic>
          <p:nvPicPr>
            <p:cNvPr id="124933" name="Imagen 4" descr="260cinco SS 60x 2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573338"/>
              <a:ext cx="2271713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ector recto de flecha 3"/>
            <p:cNvCxnSpPr>
              <a:cxnSpLocks noChangeShapeType="1"/>
            </p:cNvCxnSpPr>
            <p:nvPr/>
          </p:nvCxnSpPr>
          <p:spPr bwMode="auto">
            <a:xfrm>
              <a:off x="1873250" y="4402148"/>
              <a:ext cx="685800" cy="0"/>
            </a:xfrm>
            <a:prstGeom prst="straightConnector1">
              <a:avLst/>
            </a:prstGeom>
            <a:noFill/>
            <a:ln w="38100">
              <a:solidFill>
                <a:srgbClr val="0D0D0D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CuadroTexto 7"/>
            <p:cNvSpPr txBox="1"/>
            <p:nvPr/>
          </p:nvSpPr>
          <p:spPr>
            <a:xfrm>
              <a:off x="2711450" y="4211648"/>
              <a:ext cx="1828800" cy="3397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Longitud de la base</a:t>
              </a:r>
            </a:p>
          </p:txBody>
        </p:sp>
        <p:cxnSp>
          <p:nvCxnSpPr>
            <p:cNvPr id="11" name="Conector recto de flecha 10"/>
            <p:cNvCxnSpPr>
              <a:cxnSpLocks noChangeShapeType="1"/>
            </p:cNvCxnSpPr>
            <p:nvPr/>
          </p:nvCxnSpPr>
          <p:spPr bwMode="auto">
            <a:xfrm>
              <a:off x="2279650" y="2679702"/>
              <a:ext cx="0" cy="1747846"/>
            </a:xfrm>
            <a:prstGeom prst="straightConnector1">
              <a:avLst/>
            </a:prstGeom>
            <a:noFill/>
            <a:ln w="38100">
              <a:solidFill>
                <a:srgbClr val="0D0D0D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CuadroTexto 18"/>
            <p:cNvSpPr txBox="1"/>
            <p:nvPr/>
          </p:nvSpPr>
          <p:spPr>
            <a:xfrm>
              <a:off x="1365250" y="2200275"/>
              <a:ext cx="2571750" cy="3381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Longitud de la vellosidad</a:t>
              </a:r>
            </a:p>
          </p:txBody>
        </p:sp>
        <p:sp>
          <p:nvSpPr>
            <p:cNvPr id="124938" name="CuadroTexto 11"/>
            <p:cNvSpPr txBox="1">
              <a:spLocks noChangeArrowheads="1"/>
            </p:cNvSpPr>
            <p:nvPr/>
          </p:nvSpPr>
          <p:spPr bwMode="auto">
            <a:xfrm>
              <a:off x="1060450" y="5241925"/>
              <a:ext cx="295465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MX" sz="1400">
                  <a:solidFill>
                    <a:srgbClr val="000000"/>
                  </a:solidFill>
                  <a:latin typeface="Calibri" charset="0"/>
                </a:rPr>
                <a:t>Se miden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MX" sz="1400">
                  <a:solidFill>
                    <a:srgbClr val="000000"/>
                  </a:solidFill>
                  <a:latin typeface="Calibri" charset="0"/>
                </a:rPr>
                <a:t>Aprox. 20 vellosidades por campo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MX" sz="1400">
                  <a:solidFill>
                    <a:srgbClr val="000000"/>
                  </a:solidFill>
                  <a:latin typeface="Calibri" charset="0"/>
                </a:rPr>
                <a:t>Entre 5-15 campos por íleon de ratón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MX" sz="1400">
                  <a:solidFill>
                    <a:srgbClr val="000000"/>
                  </a:solidFill>
                  <a:latin typeface="Calibri" charset="0"/>
                </a:rPr>
                <a:t>N= 5 EAEC, 4 sol.salina, 4 DAEC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99467" y="1161832"/>
            <a:ext cx="44026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rgbClr val="15CEA7"/>
                </a:solidFill>
                <a:latin typeface="Arial Narrow"/>
                <a:cs typeface="Arial Narrow"/>
              </a:rPr>
              <a:t>Acortan y se  ensanchan las bases de las vellosidades animales infectados con EAEC</a:t>
            </a:r>
            <a:endParaRPr lang="es-MX" sz="1600" dirty="0">
              <a:solidFill>
                <a:srgbClr val="15CEA7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255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/>
          <p:cNvSpPr txBox="1"/>
          <p:nvPr/>
        </p:nvSpPr>
        <p:spPr>
          <a:xfrm>
            <a:off x="5076825" y="4532313"/>
            <a:ext cx="3959225" cy="12001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s-ES_tradnl" sz="1800" smtClean="0">
                <a:solidFill>
                  <a:srgbClr val="000000"/>
                </a:solidFill>
                <a:latin typeface="Arial Narrow" charset="0"/>
              </a:rPr>
              <a:t>Parece que están produciendo la </a:t>
            </a:r>
            <a:r>
              <a:rPr lang="es-ES_tradnl" sz="1800" b="1" smtClean="0">
                <a:solidFill>
                  <a:srgbClr val="000000"/>
                </a:solidFill>
                <a:latin typeface="Arial Narrow" charset="0"/>
              </a:rPr>
              <a:t>toxina</a:t>
            </a:r>
            <a:r>
              <a:rPr lang="es-ES_tradnl" sz="1800" smtClean="0">
                <a:solidFill>
                  <a:srgbClr val="000000"/>
                </a:solidFill>
                <a:latin typeface="Arial Narrow" charset="0"/>
              </a:rPr>
              <a:t> </a:t>
            </a:r>
            <a:r>
              <a:rPr lang="es-ES_tradnl" sz="1800" b="1" smtClean="0">
                <a:solidFill>
                  <a:srgbClr val="000000"/>
                </a:solidFill>
                <a:latin typeface="Arial Narrow" charset="0"/>
              </a:rPr>
              <a:t>Pic </a:t>
            </a:r>
            <a:r>
              <a:rPr lang="es-ES_tradnl" sz="1800" smtClean="0">
                <a:solidFill>
                  <a:srgbClr val="000000"/>
                </a:solidFill>
                <a:latin typeface="Arial Narrow" charset="0"/>
              </a:rPr>
              <a:t>ya que se sabe que ésta estimula la secreción de  moco e incrementa el número de células caliciformes</a:t>
            </a:r>
          </a:p>
        </p:txBody>
      </p:sp>
      <p:sp>
        <p:nvSpPr>
          <p:cNvPr id="125954" name="Rectángulo 5"/>
          <p:cNvSpPr>
            <a:spLocks noChangeArrowheads="1"/>
          </p:cNvSpPr>
          <p:nvPr/>
        </p:nvSpPr>
        <p:spPr bwMode="auto">
          <a:xfrm>
            <a:off x="5292725" y="6524625"/>
            <a:ext cx="38893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ES_tradnl" sz="1000">
                <a:latin typeface="Arial Narrow" charset="0"/>
              </a:rPr>
              <a:t>Navarro-Garcia (2010), INFECTION AND IMMUNITY, Oct. 2010, p. 4101–4109</a:t>
            </a:r>
          </a:p>
        </p:txBody>
      </p:sp>
      <p:grpSp>
        <p:nvGrpSpPr>
          <p:cNvPr id="125955" name="Group 1"/>
          <p:cNvGrpSpPr>
            <a:grpSpLocks/>
          </p:cNvGrpSpPr>
          <p:nvPr/>
        </p:nvGrpSpPr>
        <p:grpSpPr bwMode="auto">
          <a:xfrm>
            <a:off x="179388" y="1365250"/>
            <a:ext cx="5905500" cy="4872038"/>
            <a:chOff x="179388" y="1365274"/>
            <a:chExt cx="5905500" cy="4872038"/>
          </a:xfrm>
        </p:grpSpPr>
        <p:pic>
          <p:nvPicPr>
            <p:cNvPr id="125960" name="Imagen 1" descr="2605 ss ilenn 40x pas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613" y="2122512"/>
              <a:ext cx="1512887" cy="203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1" name="Imagen 4" descr="2597 eaec ilen 40x pas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38" y="2125687"/>
              <a:ext cx="1549400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62" name="CuadroTexto 59"/>
            <p:cNvSpPr txBox="1">
              <a:spLocks noChangeArrowheads="1"/>
            </p:cNvSpPr>
            <p:nvPr/>
          </p:nvSpPr>
          <p:spPr bwMode="auto">
            <a:xfrm>
              <a:off x="1331913" y="1739924"/>
              <a:ext cx="15922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_tradnl" sz="1600" b="1">
                  <a:latin typeface="Arial Narrow" charset="0"/>
                </a:rPr>
                <a:t>Solución Salina</a:t>
              </a:r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2987675" y="1735162"/>
              <a:ext cx="1439863" cy="338137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_tradnl" sz="1600" b="1" dirty="0">
                  <a:latin typeface="Arial Narrow"/>
                  <a:ea typeface="ＭＳ Ｐゴシック" charset="0"/>
                  <a:cs typeface="Arial Narrow"/>
                </a:rPr>
                <a:t>EAEC</a:t>
              </a:r>
            </a:p>
          </p:txBody>
        </p:sp>
        <p:sp>
          <p:nvSpPr>
            <p:cNvPr id="125964" name="CuadroTexto 62"/>
            <p:cNvSpPr txBox="1">
              <a:spLocks noChangeArrowheads="1"/>
            </p:cNvSpPr>
            <p:nvPr/>
          </p:nvSpPr>
          <p:spPr bwMode="auto">
            <a:xfrm>
              <a:off x="679450" y="2695599"/>
              <a:ext cx="711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800" b="1">
                  <a:latin typeface="Arial Narrow" charset="0"/>
                </a:rPr>
                <a:t>Íleon</a:t>
              </a:r>
              <a:endParaRPr lang="es-ES_tradnl" sz="1800" b="1">
                <a:latin typeface="Arial Narrow" charset="0"/>
              </a:endParaRPr>
            </a:p>
          </p:txBody>
        </p:sp>
        <p:sp>
          <p:nvSpPr>
            <p:cNvPr id="125965" name="CuadroTexto 67"/>
            <p:cNvSpPr txBox="1">
              <a:spLocks noChangeArrowheads="1"/>
            </p:cNvSpPr>
            <p:nvPr/>
          </p:nvSpPr>
          <p:spPr bwMode="auto">
            <a:xfrm>
              <a:off x="622300" y="4773637"/>
              <a:ext cx="7318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800" b="1">
                  <a:latin typeface="Arial Narrow" charset="0"/>
                </a:rPr>
                <a:t>Colon</a:t>
              </a:r>
              <a:endParaRPr lang="es-ES_tradnl" sz="1800" b="1">
                <a:latin typeface="Arial Narrow" charset="0"/>
              </a:endParaRPr>
            </a:p>
          </p:txBody>
        </p:sp>
        <p:sp>
          <p:nvSpPr>
            <p:cNvPr id="125966" name="CuadroTexto 70"/>
            <p:cNvSpPr txBox="1">
              <a:spLocks noChangeArrowheads="1"/>
            </p:cNvSpPr>
            <p:nvPr/>
          </p:nvSpPr>
          <p:spPr bwMode="auto">
            <a:xfrm>
              <a:off x="179388" y="1365274"/>
              <a:ext cx="50403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_tradnl" sz="1800" b="1">
                  <a:solidFill>
                    <a:srgbClr val="9BBB59"/>
                  </a:solidFill>
                  <a:latin typeface="Arial Narrow" charset="0"/>
                </a:rPr>
                <a:t>Tinción de PAS,  moco esta teñido en rosa</a:t>
              </a:r>
            </a:p>
          </p:txBody>
        </p:sp>
        <p:pic>
          <p:nvPicPr>
            <p:cNvPr id="125967" name="Imagen 19" descr="2618 ss cln 40x 3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17"/>
            <a:stretch>
              <a:fillRect/>
            </a:stretch>
          </p:blipFill>
          <p:spPr bwMode="auto">
            <a:xfrm>
              <a:off x="1350963" y="4208487"/>
              <a:ext cx="1512887" cy="20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8" name="Imagen 20" descr="2626 foo Colon EAEC 40X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85"/>
            <a:stretch>
              <a:fillRect/>
            </a:stretch>
          </p:blipFill>
          <p:spPr bwMode="auto">
            <a:xfrm>
              <a:off x="2965450" y="4191024"/>
              <a:ext cx="1533525" cy="201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69" name="CuadroTexto 2"/>
            <p:cNvSpPr txBox="1">
              <a:spLocks noChangeArrowheads="1"/>
            </p:cNvSpPr>
            <p:nvPr/>
          </p:nvSpPr>
          <p:spPr bwMode="auto">
            <a:xfrm>
              <a:off x="4600575" y="2954362"/>
              <a:ext cx="1484313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_tradnl" sz="1600">
                  <a:latin typeface="Arial Narrow" charset="0"/>
                </a:rPr>
                <a:t>Células caliciformes</a:t>
              </a:r>
            </a:p>
          </p:txBody>
        </p:sp>
        <p:cxnSp>
          <p:nvCxnSpPr>
            <p:cNvPr id="7" name="Conector recto de flecha 6"/>
            <p:cNvCxnSpPr/>
            <p:nvPr/>
          </p:nvCxnSpPr>
          <p:spPr>
            <a:xfrm flipH="1">
              <a:off x="4117975" y="4254524"/>
              <a:ext cx="525463" cy="1984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971" name="CuadroTexto 3"/>
            <p:cNvSpPr txBox="1">
              <a:spLocks noChangeArrowheads="1"/>
            </p:cNvSpPr>
            <p:nvPr/>
          </p:nvSpPr>
          <p:spPr bwMode="auto">
            <a:xfrm>
              <a:off x="4643438" y="4068787"/>
              <a:ext cx="927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_tradnl" sz="1800">
                  <a:latin typeface="Arial Narrow" charset="0"/>
                </a:rPr>
                <a:t>Mucus</a:t>
              </a:r>
            </a:p>
          </p:txBody>
        </p:sp>
      </p:grpSp>
      <p:pic>
        <p:nvPicPr>
          <p:cNvPr id="125956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731963"/>
            <a:ext cx="259238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7740650" y="2924175"/>
            <a:ext cx="863600" cy="288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P= 0.0037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084888" y="3573463"/>
            <a:ext cx="18637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N=5 EAEC, 4 sol.salina</a:t>
            </a:r>
          </a:p>
        </p:txBody>
      </p:sp>
      <p:sp>
        <p:nvSpPr>
          <p:cNvPr id="125959" name="Título 1"/>
          <p:cNvSpPr txBox="1">
            <a:spLocks/>
          </p:cNvSpPr>
          <p:nvPr/>
        </p:nvSpPr>
        <p:spPr bwMode="auto">
          <a:xfrm>
            <a:off x="381000" y="188913"/>
            <a:ext cx="8229600" cy="854075"/>
          </a:xfrm>
          <a:prstGeom prst="rect">
            <a:avLst/>
          </a:prstGeom>
          <a:solidFill>
            <a:srgbClr val="41C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MX" sz="2000" b="1" dirty="0" smtClean="0">
                <a:solidFill>
                  <a:srgbClr val="000000"/>
                </a:solidFill>
                <a:latin typeface="Arial Narrow" charset="0"/>
              </a:rPr>
              <a:t>EAEC induce la producción de moco en íleon y colon e incrementa el número de celulas caliciformes</a:t>
            </a:r>
            <a:endParaRPr lang="es-MX" sz="2000" dirty="0">
              <a:solidFill>
                <a:srgbClr val="00000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1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ítulo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  <a:solidFill>
            <a:srgbClr val="41CC9B"/>
          </a:solidFill>
        </p:spPr>
        <p:txBody>
          <a:bodyPr/>
          <a:lstStyle/>
          <a:p>
            <a:pPr eaLnBrk="1" hangingPunct="1"/>
            <a:r>
              <a:rPr lang="es-MX" sz="2400">
                <a:latin typeface="Arial Narrow" charset="0"/>
                <a:ea typeface="MS PGothic" charset="0"/>
                <a:cs typeface="Arial Narrow" charset="0"/>
              </a:rPr>
              <a:t>Tinciones de inmuhistoquímica del epitelio intestinal </a:t>
            </a:r>
            <a:br>
              <a:rPr lang="es-MX" sz="2400">
                <a:latin typeface="Arial Narrow" charset="0"/>
                <a:ea typeface="MS PGothic" charset="0"/>
                <a:cs typeface="Arial Narrow" charset="0"/>
              </a:rPr>
            </a:br>
            <a:r>
              <a:rPr lang="es-MX" sz="2400">
                <a:latin typeface="Arial Narrow" charset="0"/>
                <a:ea typeface="MS PGothic" charset="0"/>
                <a:cs typeface="Arial Narrow" charset="0"/>
              </a:rPr>
              <a:t>del </a:t>
            </a:r>
            <a:r>
              <a:rPr lang="es-MX" sz="2400" b="1">
                <a:latin typeface="Arial Narrow" charset="0"/>
                <a:ea typeface="MS PGothic" charset="0"/>
                <a:cs typeface="Arial Narrow" charset="0"/>
              </a:rPr>
              <a:t>ileum  con ZO-1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31775" y="2578100"/>
            <a:ext cx="6413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S.S.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2700" y="4484688"/>
            <a:ext cx="736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EAEC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759200" y="1339850"/>
            <a:ext cx="673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ZO-1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24500" y="1339850"/>
            <a:ext cx="8763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Actina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264400" y="1339850"/>
            <a:ext cx="1117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Merge</a:t>
            </a:r>
          </a:p>
        </p:txBody>
      </p:sp>
      <p:pic>
        <p:nvPicPr>
          <p:cNvPr id="129031" name="Imagen 5" descr="ILEON SS ZO1 AL 488 100X 2.5X 1 DS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1747838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Imagen 9" descr="ILEON SS ZO1 PH 100X 2.5X 1 DSP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747838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Imagen 16" descr="ileon ss zo-1 merge 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747838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4" name="Imagen 17" descr="ILEON EAEC ZO1 AL 488 100X 2.5X 1  DSP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3833813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Imagen 19" descr="ILEON EAEC ZO1 PH 100X 2.5X 1 DSP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833813"/>
            <a:ext cx="2011362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Imagen 22" descr="ileon eaec zo-1 merge y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833813"/>
            <a:ext cx="2009775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Imagen 18" descr="Captura de pantalla 2015-08-16 a las 22.58.5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84" b="39999"/>
          <a:stretch>
            <a:fillRect/>
          </a:stretch>
        </p:blipFill>
        <p:spPr bwMode="auto">
          <a:xfrm>
            <a:off x="7264400" y="5843588"/>
            <a:ext cx="16287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9038" name="Agrupar 7"/>
          <p:cNvGrpSpPr>
            <a:grpSpLocks/>
          </p:cNvGrpSpPr>
          <p:nvPr/>
        </p:nvGrpSpPr>
        <p:grpSpPr bwMode="auto">
          <a:xfrm>
            <a:off x="733425" y="1436688"/>
            <a:ext cx="2009775" cy="4379912"/>
            <a:chOff x="6882972" y="1431627"/>
            <a:chExt cx="2009614" cy="4380365"/>
          </a:xfrm>
        </p:grpSpPr>
        <p:pic>
          <p:nvPicPr>
            <p:cNvPr id="129040" name="Imagen 6" descr="ILEON SS ZO1 DIC 100X 2.5X 1 DSP.t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972" y="1747798"/>
              <a:ext cx="2009614" cy="2009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1" name="Imagen 23" descr="ILEON EAEC ZO1  DIC  100X 2.5X 1 DSP.t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672" y="3833612"/>
              <a:ext cx="1978380" cy="1978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uadroTexto 20"/>
            <p:cNvSpPr txBox="1"/>
            <p:nvPr/>
          </p:nvSpPr>
          <p:spPr>
            <a:xfrm>
              <a:off x="7492523" y="1431627"/>
              <a:ext cx="660347" cy="369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DIC</a:t>
              </a:r>
            </a:p>
          </p:txBody>
        </p:sp>
      </p:grpSp>
      <p:sp>
        <p:nvSpPr>
          <p:cNvPr id="129039" name="CuadroTexto 3"/>
          <p:cNvSpPr txBox="1">
            <a:spLocks noChangeArrowheads="1"/>
          </p:cNvSpPr>
          <p:nvPr/>
        </p:nvSpPr>
        <p:spPr bwMode="auto">
          <a:xfrm>
            <a:off x="3995738" y="6308725"/>
            <a:ext cx="285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238975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9"/>
          <a:stretch>
            <a:fillRect/>
          </a:stretch>
        </p:blipFill>
        <p:spPr bwMode="auto">
          <a:xfrm>
            <a:off x="1819275" y="1490663"/>
            <a:ext cx="48926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68313" y="3429000"/>
            <a:ext cx="987425" cy="33813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1600" b="1" dirty="0">
                <a:latin typeface="Arial Narrow"/>
                <a:ea typeface="ＭＳ Ｐゴシック" charset="0"/>
                <a:cs typeface="Arial Narrow"/>
              </a:rPr>
              <a:t>EAEC 042</a:t>
            </a:r>
          </a:p>
        </p:txBody>
      </p:sp>
      <p:sp>
        <p:nvSpPr>
          <p:cNvPr id="10" name="CuadroTexto 9"/>
          <p:cNvSpPr txBox="1">
            <a:spLocks noChangeArrowheads="1"/>
          </p:cNvSpPr>
          <p:nvPr/>
        </p:nvSpPr>
        <p:spPr bwMode="auto">
          <a:xfrm>
            <a:off x="107950" y="4954588"/>
            <a:ext cx="1652588" cy="33813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1600" b="1">
                <a:latin typeface="Arial Narrow" charset="0"/>
              </a:rPr>
              <a:t>ΔAAF/II EAEC 042</a:t>
            </a:r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1692275" y="1150938"/>
            <a:ext cx="1366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>
                <a:latin typeface="Arial Narrow" charset="0"/>
              </a:rPr>
              <a:t> ab vs. ECAC</a:t>
            </a: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3203575" y="1130300"/>
            <a:ext cx="879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/>
              <a:t> DAPI</a:t>
            </a: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4287838" y="1150938"/>
            <a:ext cx="1185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/>
              <a:t> </a:t>
            </a:r>
            <a:r>
              <a:rPr lang="es-MX" sz="1800">
                <a:latin typeface="Symbol" charset="0"/>
              </a:rPr>
              <a:t>b</a:t>
            </a:r>
            <a:r>
              <a:rPr lang="es-MX" sz="1800"/>
              <a:t>-catenin</a:t>
            </a:r>
          </a:p>
        </p:txBody>
      </p:sp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5529263" y="1122363"/>
            <a:ext cx="920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/>
              <a:t> Merge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149725"/>
            <a:ext cx="13811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589588"/>
            <a:ext cx="13477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de flecha 3"/>
          <p:cNvCxnSpPr/>
          <p:nvPr/>
        </p:nvCxnSpPr>
        <p:spPr>
          <a:xfrm flipH="1">
            <a:off x="5078413" y="3689350"/>
            <a:ext cx="225425" cy="936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Agrupar 18"/>
          <p:cNvGrpSpPr>
            <a:grpSpLocks/>
          </p:cNvGrpSpPr>
          <p:nvPr/>
        </p:nvGrpSpPr>
        <p:grpSpPr bwMode="auto">
          <a:xfrm>
            <a:off x="6948488" y="1628775"/>
            <a:ext cx="1874837" cy="2433638"/>
            <a:chOff x="5048758" y="2304441"/>
            <a:chExt cx="5067680" cy="4497018"/>
          </a:xfrm>
        </p:grpSpPr>
        <p:pic>
          <p:nvPicPr>
            <p:cNvPr id="131089" name="Imagen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758" y="2304441"/>
              <a:ext cx="5025980" cy="309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90" name="CuadroTexto 20"/>
            <p:cNvSpPr txBox="1">
              <a:spLocks noChangeArrowheads="1"/>
            </p:cNvSpPr>
            <p:nvPr/>
          </p:nvSpPr>
          <p:spPr bwMode="auto">
            <a:xfrm>
              <a:off x="5944074" y="5493792"/>
              <a:ext cx="4172364" cy="1307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_tradnl" sz="2000" b="1"/>
                <a:t>Unión Adherente</a:t>
              </a: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8"/>
          <a:stretch>
            <a:fillRect/>
          </a:stretch>
        </p:blipFill>
        <p:spPr bwMode="auto">
          <a:xfrm>
            <a:off x="1822450" y="4741863"/>
            <a:ext cx="489108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ector recto de flecha 24"/>
          <p:cNvCxnSpPr/>
          <p:nvPr/>
        </p:nvCxnSpPr>
        <p:spPr>
          <a:xfrm flipH="1">
            <a:off x="4703763" y="1692275"/>
            <a:ext cx="139700" cy="269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086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  <a:solidFill>
            <a:srgbClr val="41CC9B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s-MX" sz="1800" dirty="0">
                <a:latin typeface="Arial Narrow" charset="0"/>
                <a:ea typeface="MS PGothic" charset="0"/>
                <a:cs typeface="Arial Narrow" charset="0"/>
              </a:rPr>
              <a:t>Tinciones de inmuhistoquímica </a:t>
            </a:r>
            <a:br>
              <a:rPr lang="es-MX" sz="1800" dirty="0">
                <a:latin typeface="Arial Narrow" charset="0"/>
                <a:ea typeface="MS PGothic" charset="0"/>
                <a:cs typeface="Arial Narrow" charset="0"/>
              </a:rPr>
            </a:br>
            <a:r>
              <a:rPr lang="es-MX" sz="1800" dirty="0">
                <a:latin typeface="Arial Narrow" charset="0"/>
                <a:ea typeface="MS PGothic" charset="0"/>
                <a:cs typeface="Arial Narrow" charset="0"/>
              </a:rPr>
              <a:t>del </a:t>
            </a:r>
            <a:r>
              <a:rPr lang="es-MX" sz="1800" b="1" dirty="0" smtClean="0">
                <a:latin typeface="Arial Narrow" charset="0"/>
                <a:ea typeface="MS PGothic" charset="0"/>
                <a:cs typeface="Arial Narrow" charset="0"/>
              </a:rPr>
              <a:t>íleon </a:t>
            </a:r>
            <a:r>
              <a:rPr lang="es-MX" sz="1800" b="1" dirty="0">
                <a:latin typeface="Arial Narrow" charset="0"/>
                <a:ea typeface="MS PGothic" charset="0"/>
                <a:cs typeface="Arial Narrow" charset="0"/>
              </a:rPr>
              <a:t>con </a:t>
            </a:r>
            <a:r>
              <a:rPr lang="es-MX" sz="1800" b="1" dirty="0">
                <a:latin typeface="Arial Narrow" charset="0"/>
                <a:ea typeface="MS PGothic" charset="0"/>
              </a:rPr>
              <a:t> β-catenina  de muestras de intestino de animales infectados con la cepa silvestre EAEC042 y una mutante de la fimbria AAF/II EAEC 042</a:t>
            </a:r>
          </a:p>
        </p:txBody>
      </p:sp>
      <p:sp>
        <p:nvSpPr>
          <p:cNvPr id="131087" name="CuadroTexto 25"/>
          <p:cNvSpPr txBox="1">
            <a:spLocks noChangeArrowheads="1"/>
          </p:cNvSpPr>
          <p:nvPr/>
        </p:nvSpPr>
        <p:spPr bwMode="auto">
          <a:xfrm>
            <a:off x="179388" y="2133600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>
                <a:latin typeface="Arial Narrow" charset="0"/>
              </a:rPr>
              <a:t>Solución salina</a:t>
            </a:r>
          </a:p>
        </p:txBody>
      </p:sp>
      <p:sp>
        <p:nvSpPr>
          <p:cNvPr id="131088" name="CuadroTexto 3"/>
          <p:cNvSpPr txBox="1">
            <a:spLocks noChangeArrowheads="1"/>
          </p:cNvSpPr>
          <p:nvPr/>
        </p:nvSpPr>
        <p:spPr bwMode="auto">
          <a:xfrm>
            <a:off x="6040438" y="6453188"/>
            <a:ext cx="285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408396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41CC9B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s-MX" sz="2400">
                <a:latin typeface="Arial Narrow" charset="0"/>
                <a:ea typeface="MS PGothic" charset="0"/>
                <a:cs typeface="Arial Narrow" charset="0"/>
              </a:rPr>
              <a:t/>
            </a:r>
            <a:br>
              <a:rPr lang="es-MX" sz="2400">
                <a:latin typeface="Arial Narrow" charset="0"/>
                <a:ea typeface="MS PGothic" charset="0"/>
                <a:cs typeface="Arial Narrow" charset="0"/>
              </a:rPr>
            </a:br>
            <a:r>
              <a:rPr lang="es-MX" sz="2400">
                <a:latin typeface="Arial Narrow" charset="0"/>
                <a:ea typeface="MS PGothic" charset="0"/>
                <a:cs typeface="Arial Narrow" charset="0"/>
              </a:rPr>
              <a:t>Tinciones de inmuhistoquímica del epitelio intestinal </a:t>
            </a:r>
            <a:br>
              <a:rPr lang="es-MX" sz="2400">
                <a:latin typeface="Arial Narrow" charset="0"/>
                <a:ea typeface="MS PGothic" charset="0"/>
                <a:cs typeface="Arial Narrow" charset="0"/>
              </a:rPr>
            </a:br>
            <a:r>
              <a:rPr lang="es-MX" sz="2400">
                <a:latin typeface="Arial Narrow" charset="0"/>
                <a:ea typeface="MS PGothic" charset="0"/>
                <a:cs typeface="Arial Narrow" charset="0"/>
              </a:rPr>
              <a:t>del </a:t>
            </a:r>
            <a:r>
              <a:rPr lang="es-MX" sz="2400" b="1">
                <a:latin typeface="Arial Narrow" charset="0"/>
                <a:ea typeface="MS PGothic" charset="0"/>
                <a:cs typeface="Arial Narrow" charset="0"/>
              </a:rPr>
              <a:t>Colon con ZO-1</a:t>
            </a:r>
            <a:br>
              <a:rPr lang="es-MX" sz="2400" b="1">
                <a:latin typeface="Arial Narrow" charset="0"/>
                <a:ea typeface="MS PGothic" charset="0"/>
                <a:cs typeface="Arial Narrow" charset="0"/>
              </a:rPr>
            </a:br>
            <a:endParaRPr lang="es-MX" sz="2400" b="1">
              <a:latin typeface="Arial Narrow" charset="0"/>
              <a:ea typeface="MS PGothic" charset="0"/>
              <a:cs typeface="Arial Narrow" charset="0"/>
            </a:endParaRPr>
          </a:p>
        </p:txBody>
      </p:sp>
      <p:grpSp>
        <p:nvGrpSpPr>
          <p:cNvPr id="132098" name="Group 1"/>
          <p:cNvGrpSpPr>
            <a:grpSpLocks/>
          </p:cNvGrpSpPr>
          <p:nvPr/>
        </p:nvGrpSpPr>
        <p:grpSpPr bwMode="auto">
          <a:xfrm>
            <a:off x="134938" y="1484313"/>
            <a:ext cx="8758237" cy="4905375"/>
            <a:chOff x="134938" y="1484784"/>
            <a:chExt cx="8758237" cy="4905375"/>
          </a:xfrm>
        </p:grpSpPr>
        <p:sp>
          <p:nvSpPr>
            <p:cNvPr id="12" name="CuadroTexto 11"/>
            <p:cNvSpPr txBox="1"/>
            <p:nvPr/>
          </p:nvSpPr>
          <p:spPr>
            <a:xfrm>
              <a:off x="182563" y="2481734"/>
              <a:ext cx="795337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S.S.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134938" y="4202584"/>
              <a:ext cx="830262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EAEC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490913" y="1494309"/>
              <a:ext cx="67310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ZO-1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5256213" y="1494309"/>
              <a:ext cx="87630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Actina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339013" y="1494309"/>
              <a:ext cx="111760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Merge</a:t>
              </a:r>
            </a:p>
          </p:txBody>
        </p:sp>
        <p:pic>
          <p:nvPicPr>
            <p:cNvPr id="132105" name="Imagen 16" descr="ZO1 AL 488 100X 2.5X 1 DSP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913" y="3767609"/>
              <a:ext cx="1979612" cy="176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6" name="Imagen 10" descr="ZO1 MERGE 100X 2_DSP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913" y="3758084"/>
              <a:ext cx="2003425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7" name="Imagen 17" descr="ZO1 PH 100X 2.5X 1 DSP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325" y="3785071"/>
              <a:ext cx="1979613" cy="174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8" name="Imagen 18" descr="COLON SS ZO1 AL 488 100X 2.5X 2 DSP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913" y="1946746"/>
              <a:ext cx="1979612" cy="173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9" name="Imagen 21" descr="COLON SS ZO1 MERGE  100X 2.5X 2 DSP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7038" y="1935634"/>
              <a:ext cx="2019300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10" name="Imagen 2" descr="COLON SS ZO1 PH 100X 2.5X 2 DSP.t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325" y="1940396"/>
              <a:ext cx="1979613" cy="178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2111" name="Agrupar 3"/>
            <p:cNvGrpSpPr>
              <a:grpSpLocks/>
            </p:cNvGrpSpPr>
            <p:nvPr/>
          </p:nvGrpSpPr>
          <p:grpSpPr bwMode="auto">
            <a:xfrm>
              <a:off x="722313" y="1484784"/>
              <a:ext cx="1957387" cy="4019550"/>
              <a:chOff x="6894032" y="1790700"/>
              <a:chExt cx="1957954" cy="4020080"/>
            </a:xfrm>
          </p:grpSpPr>
          <p:pic>
            <p:nvPicPr>
              <p:cNvPr id="132113" name="Imagen 9" descr="ZO1 DIC 100X 2.5X 1 DSP.ti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4032" y="4078496"/>
                <a:ext cx="1957954" cy="1732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2114" name="Imagen 20" descr="COLON SS ZO1 DIC 100X 2.5X 2 DSP.t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4032" y="2248862"/>
                <a:ext cx="1957954" cy="1736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CuadroTexto 19"/>
              <p:cNvSpPr txBox="1"/>
              <p:nvPr/>
            </p:nvSpPr>
            <p:spPr>
              <a:xfrm>
                <a:off x="7340248" y="1790700"/>
                <a:ext cx="660591" cy="3699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MX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DIC</a:t>
                </a:r>
              </a:p>
            </p:txBody>
          </p:sp>
        </p:grpSp>
        <p:pic>
          <p:nvPicPr>
            <p:cNvPr id="132112" name="Imagen 22" descr="Captura de pantalla 2015-08-16 a las 22.58.58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84" b="39999"/>
            <a:stretch>
              <a:fillRect/>
            </a:stretch>
          </p:blipFill>
          <p:spPr bwMode="auto">
            <a:xfrm>
              <a:off x="7340600" y="5566246"/>
              <a:ext cx="1552575" cy="82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099" name="CuadroTexto 3"/>
          <p:cNvSpPr txBox="1">
            <a:spLocks noChangeArrowheads="1"/>
          </p:cNvSpPr>
          <p:nvPr/>
        </p:nvSpPr>
        <p:spPr bwMode="auto">
          <a:xfrm>
            <a:off x="4140200" y="6381750"/>
            <a:ext cx="285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 dirty="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289311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1" name="Agrupar 3"/>
          <p:cNvGrpSpPr>
            <a:grpSpLocks/>
          </p:cNvGrpSpPr>
          <p:nvPr/>
        </p:nvGrpSpPr>
        <p:grpSpPr bwMode="auto">
          <a:xfrm>
            <a:off x="28027313" y="21526500"/>
            <a:ext cx="6035675" cy="5822950"/>
            <a:chOff x="36713405" y="21769127"/>
            <a:chExt cx="8049518" cy="5823008"/>
          </a:xfrm>
        </p:grpSpPr>
        <p:grpSp>
          <p:nvGrpSpPr>
            <p:cNvPr id="133139" name="Agrupar 4"/>
            <p:cNvGrpSpPr>
              <a:grpSpLocks/>
            </p:cNvGrpSpPr>
            <p:nvPr/>
          </p:nvGrpSpPr>
          <p:grpSpPr bwMode="auto">
            <a:xfrm>
              <a:off x="36816805" y="24721241"/>
              <a:ext cx="5261456" cy="2870894"/>
              <a:chOff x="2041783" y="3582322"/>
              <a:chExt cx="3682333" cy="1813902"/>
            </a:xfrm>
          </p:grpSpPr>
          <p:pic>
            <p:nvPicPr>
              <p:cNvPr id="133144" name="Imagen 9" descr="COLON SS BCAT MERGE 100X 2.5X 3 DSP.t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1783" y="3582322"/>
                <a:ext cx="1801203" cy="1813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45" name="Imagen 10" descr="BCAT MERGE 100X 2_DSP.t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0939" y="3589374"/>
                <a:ext cx="1843177" cy="180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140" name="Agrupar 5"/>
            <p:cNvGrpSpPr>
              <a:grpSpLocks/>
            </p:cNvGrpSpPr>
            <p:nvPr/>
          </p:nvGrpSpPr>
          <p:grpSpPr bwMode="auto">
            <a:xfrm>
              <a:off x="36713405" y="21769127"/>
              <a:ext cx="8049518" cy="2955196"/>
              <a:chOff x="3404942" y="1836028"/>
              <a:chExt cx="5898050" cy="1987757"/>
            </a:xfrm>
          </p:grpSpPr>
          <p:pic>
            <p:nvPicPr>
              <p:cNvPr id="133141" name="Imagen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60" t="67624"/>
              <a:stretch>
                <a:fillRect/>
              </a:stretch>
            </p:blipFill>
            <p:spPr bwMode="auto">
              <a:xfrm rot="-5400000">
                <a:off x="7373285" y="1892004"/>
                <a:ext cx="1968506" cy="18909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42" name="Imagen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60" t="33691" b="33385"/>
              <a:stretch>
                <a:fillRect/>
              </a:stretch>
            </p:blipFill>
            <p:spPr bwMode="auto">
              <a:xfrm rot="-5400000">
                <a:off x="5390166" y="1858816"/>
                <a:ext cx="1968506" cy="1922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143" name="Imagen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60" b="66270"/>
              <a:stretch>
                <a:fillRect/>
              </a:stretch>
            </p:blipFill>
            <p:spPr bwMode="auto">
              <a:xfrm rot="-5400000">
                <a:off x="3405646" y="1854575"/>
                <a:ext cx="1968506" cy="196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CuadroTexto 12"/>
          <p:cNvSpPr txBox="1"/>
          <p:nvPr/>
        </p:nvSpPr>
        <p:spPr>
          <a:xfrm>
            <a:off x="539750" y="3751263"/>
            <a:ext cx="1316038" cy="33813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_tradnl" sz="1600" b="1" dirty="0">
                <a:latin typeface="Arial Narrow"/>
                <a:ea typeface="ＭＳ Ｐゴシック" charset="0"/>
                <a:cs typeface="Arial Narrow"/>
              </a:rPr>
              <a:t>EAEC 042</a:t>
            </a: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250825" y="5086350"/>
            <a:ext cx="1798638" cy="33813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_tradnl" sz="1600" b="1">
                <a:latin typeface="Arial Narrow" charset="0"/>
              </a:rPr>
              <a:t>ΔAF/II EAEC 042</a:t>
            </a:r>
          </a:p>
        </p:txBody>
      </p:sp>
      <p:sp>
        <p:nvSpPr>
          <p:cNvPr id="133124" name="CuadroTexto 15"/>
          <p:cNvSpPr txBox="1">
            <a:spLocks noChangeArrowheads="1"/>
          </p:cNvSpPr>
          <p:nvPr/>
        </p:nvSpPr>
        <p:spPr bwMode="auto">
          <a:xfrm>
            <a:off x="179388" y="2284413"/>
            <a:ext cx="2047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>
                <a:latin typeface="Arial Narrow" charset="0"/>
              </a:rPr>
              <a:t>Solución salina</a:t>
            </a:r>
          </a:p>
        </p:txBody>
      </p:sp>
      <p:pic>
        <p:nvPicPr>
          <p:cNvPr id="133125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424488"/>
            <a:ext cx="11239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2"/>
          <a:stretch>
            <a:fillRect/>
          </a:stretch>
        </p:blipFill>
        <p:spPr bwMode="auto">
          <a:xfrm>
            <a:off x="2181225" y="4843463"/>
            <a:ext cx="513556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CuadroTexto 21"/>
          <p:cNvSpPr txBox="1">
            <a:spLocks noChangeArrowheads="1"/>
          </p:cNvSpPr>
          <p:nvPr/>
        </p:nvSpPr>
        <p:spPr bwMode="auto">
          <a:xfrm>
            <a:off x="3611563" y="1087438"/>
            <a:ext cx="9382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/>
              <a:t> DAPI</a:t>
            </a:r>
          </a:p>
        </p:txBody>
      </p:sp>
      <p:sp>
        <p:nvSpPr>
          <p:cNvPr id="133128" name="CuadroTexto 22"/>
          <p:cNvSpPr txBox="1">
            <a:spLocks noChangeArrowheads="1"/>
          </p:cNvSpPr>
          <p:nvPr/>
        </p:nvSpPr>
        <p:spPr bwMode="auto">
          <a:xfrm>
            <a:off x="4768850" y="1108075"/>
            <a:ext cx="12684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/>
              <a:t> </a:t>
            </a:r>
            <a:r>
              <a:rPr lang="es-MX" sz="1800">
                <a:latin typeface="Symbol" charset="0"/>
              </a:rPr>
              <a:t>b</a:t>
            </a:r>
            <a:r>
              <a:rPr lang="es-MX" sz="1800"/>
              <a:t>-catenin</a:t>
            </a:r>
          </a:p>
        </p:txBody>
      </p:sp>
      <p:sp>
        <p:nvSpPr>
          <p:cNvPr id="133129" name="CuadroTexto 23"/>
          <p:cNvSpPr txBox="1">
            <a:spLocks noChangeArrowheads="1"/>
          </p:cNvSpPr>
          <p:nvPr/>
        </p:nvSpPr>
        <p:spPr bwMode="auto">
          <a:xfrm>
            <a:off x="6237288" y="1101725"/>
            <a:ext cx="9842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/>
              <a:t> Merge</a:t>
            </a:r>
          </a:p>
        </p:txBody>
      </p:sp>
      <p:pic>
        <p:nvPicPr>
          <p:cNvPr id="133130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144963"/>
            <a:ext cx="13811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5746750"/>
            <a:ext cx="13477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7"/>
          <a:stretch>
            <a:fillRect/>
          </a:stretch>
        </p:blipFill>
        <p:spPr bwMode="auto">
          <a:xfrm>
            <a:off x="2181225" y="1444625"/>
            <a:ext cx="5135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recto de flecha 11"/>
          <p:cNvCxnSpPr/>
          <p:nvPr/>
        </p:nvCxnSpPr>
        <p:spPr>
          <a:xfrm>
            <a:off x="6889750" y="3392488"/>
            <a:ext cx="53975" cy="358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6843713" y="5445125"/>
            <a:ext cx="53975" cy="358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35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811463"/>
            <a:ext cx="125253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6" name="Títu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79462"/>
          </a:xfrm>
          <a:solidFill>
            <a:srgbClr val="41CC9B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s-MX" sz="1800">
                <a:latin typeface="Arial Narrow" charset="0"/>
                <a:ea typeface="MS PGothic" charset="0"/>
                <a:cs typeface="Arial Narrow" charset="0"/>
              </a:rPr>
              <a:t>Tinciones de inmuhistoquímica </a:t>
            </a:r>
            <a:br>
              <a:rPr lang="es-MX" sz="1800">
                <a:latin typeface="Arial Narrow" charset="0"/>
                <a:ea typeface="MS PGothic" charset="0"/>
                <a:cs typeface="Arial Narrow" charset="0"/>
              </a:rPr>
            </a:br>
            <a:r>
              <a:rPr lang="es-MX" sz="1800">
                <a:latin typeface="Arial Narrow" charset="0"/>
                <a:ea typeface="MS PGothic" charset="0"/>
                <a:cs typeface="Arial Narrow" charset="0"/>
              </a:rPr>
              <a:t>del </a:t>
            </a:r>
            <a:r>
              <a:rPr lang="es-MX" sz="1800" b="1">
                <a:latin typeface="Arial Narrow" charset="0"/>
                <a:ea typeface="MS PGothic" charset="0"/>
                <a:cs typeface="Arial Narrow" charset="0"/>
              </a:rPr>
              <a:t>colon con </a:t>
            </a:r>
            <a:r>
              <a:rPr lang="es-MX" sz="1800" b="1">
                <a:latin typeface="Arial Narrow" charset="0"/>
                <a:ea typeface="MS PGothic" charset="0"/>
              </a:rPr>
              <a:t> β-catenina  de muestras de intestino de animales infectados con la cepa silvestre EAEC042 y una mutante de la fimbria AAF/II EAEC042</a:t>
            </a:r>
          </a:p>
        </p:txBody>
      </p:sp>
      <p:sp>
        <p:nvSpPr>
          <p:cNvPr id="31" name="CuadroTexto 30"/>
          <p:cNvSpPr txBox="1">
            <a:spLocks noChangeArrowheads="1"/>
          </p:cNvSpPr>
          <p:nvPr/>
        </p:nvSpPr>
        <p:spPr bwMode="auto">
          <a:xfrm>
            <a:off x="2124075" y="115093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MX" sz="1800">
                <a:latin typeface="Arial Narrow" charset="0"/>
              </a:rPr>
              <a:t> ab vs. ECAC</a:t>
            </a:r>
          </a:p>
        </p:txBody>
      </p:sp>
      <p:sp>
        <p:nvSpPr>
          <p:cNvPr id="133138" name="CuadroTexto 3"/>
          <p:cNvSpPr txBox="1">
            <a:spLocks noChangeArrowheads="1"/>
          </p:cNvSpPr>
          <p:nvPr/>
        </p:nvSpPr>
        <p:spPr bwMode="auto">
          <a:xfrm>
            <a:off x="6040438" y="6505575"/>
            <a:ext cx="285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211891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/>
          <a:stretch>
            <a:fillRect/>
          </a:stretch>
        </p:blipFill>
        <p:spPr bwMode="auto">
          <a:xfrm>
            <a:off x="1352550" y="1268413"/>
            <a:ext cx="4803775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Título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  <a:solidFill>
            <a:srgbClr val="41CC9B"/>
          </a:solidFill>
        </p:spPr>
        <p:txBody>
          <a:bodyPr/>
          <a:lstStyle/>
          <a:p>
            <a:pPr eaLnBrk="1" hangingPunct="1"/>
            <a:r>
              <a:rPr lang="es-MX" sz="2000">
                <a:latin typeface="Arial Narrow" charset="0"/>
                <a:ea typeface="MS PGothic" charset="0"/>
              </a:rPr>
              <a:t>Objetivo 4: Evaluar la expresión de MUC 1 ocasionada por EAEC 042 en el ileón </a:t>
            </a:r>
            <a:r>
              <a:rPr lang="es-MX" sz="2000" b="1">
                <a:latin typeface="Arial Narrow" charset="0"/>
                <a:ea typeface="MS PGothic" charset="0"/>
              </a:rPr>
              <a:t>y el efecto de una mutante de la fimbria </a:t>
            </a: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6223000" y="6381750"/>
            <a:ext cx="285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 dirty="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212801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ítulo 1"/>
          <p:cNvSpPr>
            <a:spLocks noGrp="1"/>
          </p:cNvSpPr>
          <p:nvPr>
            <p:ph type="title"/>
          </p:nvPr>
        </p:nvSpPr>
        <p:spPr>
          <a:xfrm>
            <a:off x="1042988" y="139700"/>
            <a:ext cx="7119937" cy="850900"/>
          </a:xfrm>
          <a:solidFill>
            <a:srgbClr val="41CC9B"/>
          </a:solidFill>
        </p:spPr>
        <p:txBody>
          <a:bodyPr>
            <a:normAutofit fontScale="90000"/>
          </a:bodyPr>
          <a:lstStyle/>
          <a:p>
            <a:r>
              <a:rPr lang="es-MX" sz="2500" dirty="0">
                <a:latin typeface="Arial Narrow" charset="0"/>
                <a:ea typeface="MS PGothic" charset="0"/>
                <a:cs typeface="Arial Narrow" charset="0"/>
              </a:rPr>
              <a:t>La fimbria AAF/II tiene un papel important en la infección de EAEC en el </a:t>
            </a:r>
            <a:r>
              <a:rPr lang="es-MX" sz="2500" dirty="0" smtClean="0">
                <a:latin typeface="Arial Narrow" charset="0"/>
                <a:ea typeface="MS PGothic" charset="0"/>
                <a:cs typeface="Arial Narrow" charset="0"/>
              </a:rPr>
              <a:t>íleon</a:t>
            </a:r>
            <a:endParaRPr lang="es-MX" sz="2500" b="1" dirty="0">
              <a:latin typeface="Arial Narrow" charset="0"/>
              <a:ea typeface="MS PGothic" charset="0"/>
              <a:cs typeface="Arial Narrow" charset="0"/>
            </a:endParaRPr>
          </a:p>
        </p:txBody>
      </p:sp>
      <p:pic>
        <p:nvPicPr>
          <p:cNvPr id="135175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9" t="7747" r="25600"/>
          <a:stretch>
            <a:fillRect/>
          </a:stretch>
        </p:blipFill>
        <p:spPr bwMode="auto">
          <a:xfrm>
            <a:off x="4708525" y="1192213"/>
            <a:ext cx="3034216" cy="456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6" name="CuadroTexto 12"/>
          <p:cNvSpPr txBox="1">
            <a:spLocks noChangeArrowheads="1"/>
          </p:cNvSpPr>
          <p:nvPr/>
        </p:nvSpPr>
        <p:spPr bwMode="auto">
          <a:xfrm>
            <a:off x="4761998" y="5821190"/>
            <a:ext cx="3034215" cy="64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 sz="1800" dirty="0"/>
              <a:t> EAEC 042 </a:t>
            </a:r>
            <a:r>
              <a:rPr lang="es-ES" sz="1800" dirty="0">
                <a:latin typeface="Symbol" charset="0"/>
              </a:rPr>
              <a:t>D</a:t>
            </a:r>
            <a:r>
              <a:rPr lang="es-ES" sz="1800" dirty="0"/>
              <a:t>AAF /II infección</a:t>
            </a:r>
            <a:endParaRPr lang="es-ES_tradnl" sz="1800" dirty="0"/>
          </a:p>
        </p:txBody>
      </p:sp>
      <p:sp>
        <p:nvSpPr>
          <p:cNvPr id="135171" name="Rectángulo 9"/>
          <p:cNvSpPr>
            <a:spLocks noChangeArrowheads="1"/>
          </p:cNvSpPr>
          <p:nvPr/>
        </p:nvSpPr>
        <p:spPr bwMode="auto">
          <a:xfrm>
            <a:off x="7308850" y="6454775"/>
            <a:ext cx="1835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s-ES_tradnl" sz="1200" dirty="0">
                <a:latin typeface="Arial Narrow"/>
                <a:cs typeface="Arial Narrow"/>
              </a:rPr>
              <a:t>Erik J. </a:t>
            </a:r>
            <a:r>
              <a:rPr lang="es-ES_tradnl" sz="1200" dirty="0" err="1">
                <a:latin typeface="Arial Narrow"/>
                <a:cs typeface="Arial Narrow"/>
              </a:rPr>
              <a:t>Boll</a:t>
            </a:r>
            <a:r>
              <a:rPr lang="es-ES_tradnl" sz="1200" dirty="0">
                <a:latin typeface="Arial Narrow"/>
                <a:cs typeface="Arial Narrow"/>
              </a:rPr>
              <a:t>, ECMIS 2015</a:t>
            </a:r>
          </a:p>
        </p:txBody>
      </p:sp>
      <p:grpSp>
        <p:nvGrpSpPr>
          <p:cNvPr id="135172" name="Agrupar 5"/>
          <p:cNvGrpSpPr>
            <a:grpSpLocks/>
          </p:cNvGrpSpPr>
          <p:nvPr/>
        </p:nvGrpSpPr>
        <p:grpSpPr bwMode="auto">
          <a:xfrm>
            <a:off x="839788" y="1192213"/>
            <a:ext cx="3190875" cy="5213350"/>
            <a:chOff x="5408449" y="1138792"/>
            <a:chExt cx="4254500" cy="5213893"/>
          </a:xfrm>
        </p:grpSpPr>
        <p:sp>
          <p:nvSpPr>
            <p:cNvPr id="135173" name="CuadroTexto 11"/>
            <p:cNvSpPr txBox="1">
              <a:spLocks noChangeArrowheads="1"/>
            </p:cNvSpPr>
            <p:nvPr/>
          </p:nvSpPr>
          <p:spPr bwMode="auto">
            <a:xfrm>
              <a:off x="6468950" y="5706354"/>
              <a:ext cx="27278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s-ES" sz="1800" dirty="0"/>
                <a:t> EAEC 042 infección</a:t>
              </a:r>
              <a:endParaRPr lang="es-ES_tradnl" sz="1800" dirty="0"/>
            </a:p>
          </p:txBody>
        </p:sp>
        <p:pic>
          <p:nvPicPr>
            <p:cNvPr id="135174" name="Imagen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449" y="1138792"/>
              <a:ext cx="42545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4140200" y="6457950"/>
            <a:ext cx="2471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200" dirty="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48390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ítulo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/>
          <a:lstStyle/>
          <a:p>
            <a:pPr eaLnBrk="1" hangingPunct="1"/>
            <a:r>
              <a:rPr lang="es-MX" sz="3200" b="1" dirty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El Síndrome </a:t>
            </a:r>
            <a:r>
              <a:rPr lang="es-MX" sz="3200" b="1" dirty="0" smtClean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de </a:t>
            </a:r>
            <a:r>
              <a:rPr lang="es-MX" sz="3200" b="1" dirty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diarrea (SD) es un problema de salud pública</a:t>
            </a:r>
          </a:p>
        </p:txBody>
      </p:sp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579439" y="5457825"/>
            <a:ext cx="6189662" cy="646331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defTabSz="457200" eaLnBrk="1" hangingPunct="1">
              <a:defRPr/>
            </a:pPr>
            <a:r>
              <a:rPr lang="es-MX" dirty="0">
                <a:solidFill>
                  <a:srgbClr val="000000"/>
                </a:solidFill>
                <a:latin typeface="Arial Narrow"/>
                <a:cs typeface="Arial Narrow"/>
              </a:rPr>
              <a:t>En México el SD es la 3</a:t>
            </a:r>
            <a:r>
              <a:rPr lang="es-MX" baseline="30000" dirty="0">
                <a:solidFill>
                  <a:srgbClr val="000000"/>
                </a:solidFill>
                <a:latin typeface="Arial Narrow"/>
                <a:cs typeface="Arial Narrow"/>
              </a:rPr>
              <a:t>ra</a:t>
            </a:r>
            <a:r>
              <a:rPr lang="es-MX" dirty="0">
                <a:solidFill>
                  <a:srgbClr val="000000"/>
                </a:solidFill>
                <a:latin typeface="Arial Narrow"/>
                <a:cs typeface="Arial Narrow"/>
              </a:rPr>
              <a:t> causa de mortalidad  y la 2</a:t>
            </a:r>
            <a:r>
              <a:rPr lang="es-MX" baseline="30000" dirty="0">
                <a:solidFill>
                  <a:srgbClr val="000000"/>
                </a:solidFill>
                <a:latin typeface="Arial Narrow"/>
                <a:cs typeface="Arial Narrow"/>
              </a:rPr>
              <a:t>da</a:t>
            </a:r>
            <a:r>
              <a:rPr lang="es-MX" dirty="0">
                <a:solidFill>
                  <a:srgbClr val="000000"/>
                </a:solidFill>
                <a:latin typeface="Arial Narrow"/>
                <a:cs typeface="Arial Narrow"/>
              </a:rPr>
              <a:t> morbilidad en niños menores de 5 </a:t>
            </a:r>
            <a:r>
              <a:rPr lang="es-MX" dirty="0" smtClean="0">
                <a:solidFill>
                  <a:srgbClr val="000000"/>
                </a:solidFill>
                <a:latin typeface="Arial Narrow"/>
                <a:cs typeface="Arial Narrow"/>
              </a:rPr>
              <a:t>años</a:t>
            </a:r>
            <a:endParaRPr lang="es-MX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41987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2"/>
          <a:stretch>
            <a:fillRect/>
          </a:stretch>
        </p:blipFill>
        <p:spPr bwMode="auto">
          <a:xfrm>
            <a:off x="7415213" y="5180013"/>
            <a:ext cx="11255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457200" y="2303463"/>
            <a:ext cx="7861300" cy="646331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s-MX" dirty="0" smtClean="0">
                <a:solidFill>
                  <a:srgbClr val="000000"/>
                </a:solidFill>
                <a:latin typeface="Arial Narrow"/>
                <a:cs typeface="Arial Narrow"/>
              </a:rPr>
              <a:t>Para el 2017 se reportó que muerieron aproximadamente 525 000 de niños &lt; 5 </a:t>
            </a:r>
            <a:r>
              <a:rPr lang="es-MX" dirty="0">
                <a:solidFill>
                  <a:srgbClr val="000000"/>
                </a:solidFill>
                <a:latin typeface="Arial Narrow"/>
                <a:cs typeface="Arial Narrow"/>
              </a:rPr>
              <a:t>años por SD y </a:t>
            </a:r>
            <a:r>
              <a:rPr lang="es-MX" dirty="0" smtClean="0">
                <a:solidFill>
                  <a:srgbClr val="000000"/>
                </a:solidFill>
                <a:latin typeface="Arial Narrow"/>
                <a:cs typeface="Arial Narrow"/>
              </a:rPr>
              <a:t>se reportan 1.7 mil millones casos de SD </a:t>
            </a:r>
            <a:r>
              <a:rPr lang="es-ES_tradnl" dirty="0" smtClean="0">
                <a:solidFill>
                  <a:srgbClr val="000000"/>
                </a:solidFill>
                <a:latin typeface="Arial Narrow"/>
                <a:cs typeface="Arial Narrow"/>
              </a:rPr>
              <a:t>en este grupo etareo</a:t>
            </a:r>
            <a:endParaRPr lang="es-MX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41989" name="Rectángulo 3"/>
          <p:cNvSpPr>
            <a:spLocks noChangeArrowheads="1"/>
          </p:cNvSpPr>
          <p:nvPr/>
        </p:nvSpPr>
        <p:spPr bwMode="auto">
          <a:xfrm>
            <a:off x="1785938" y="6407150"/>
            <a:ext cx="73167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1" hangingPunct="1"/>
            <a:r>
              <a:rPr lang="es-MX" sz="1100" dirty="0">
                <a:solidFill>
                  <a:srgbClr val="000000"/>
                </a:solidFill>
                <a:latin typeface="Calibri" charset="0"/>
              </a:rPr>
              <a:t> INEGI estadísticas vitales 2007; SINAVE/DGE/SALUD/Perfil Epidemiológico de las Enfermedades Infecciosas Intestinales, 2013</a:t>
            </a:r>
            <a:r>
              <a:rPr lang="es-ES_tradnl" sz="1100" dirty="0">
                <a:solidFill>
                  <a:srgbClr val="000000"/>
                </a:solidFill>
                <a:latin typeface="Calibri" charset="0"/>
              </a:rPr>
              <a:t> </a:t>
            </a:r>
            <a:endParaRPr lang="es-MX" sz="11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1990" name="Rectángulo 8"/>
          <p:cNvSpPr>
            <a:spLocks noChangeArrowheads="1"/>
          </p:cNvSpPr>
          <p:nvPr/>
        </p:nvSpPr>
        <p:spPr bwMode="auto">
          <a:xfrm>
            <a:off x="6862763" y="6175375"/>
            <a:ext cx="20954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hangingPunct="1"/>
            <a:r>
              <a:rPr lang="es-MX" sz="1100" dirty="0">
                <a:solidFill>
                  <a:srgbClr val="000000"/>
                </a:solidFill>
                <a:latin typeface="Calibri" charset="0"/>
              </a:rPr>
              <a:t>“WHO | Diarrhoeal disease</a:t>
            </a:r>
            <a:r>
              <a:rPr lang="es-MX" sz="1100" dirty="0" smtClean="0">
                <a:solidFill>
                  <a:srgbClr val="000000"/>
                </a:solidFill>
                <a:latin typeface="Calibri" charset="0"/>
              </a:rPr>
              <a:t>, 2017</a:t>
            </a:r>
            <a:r>
              <a:rPr lang="es-ES_tradnl" sz="1100" dirty="0" smtClean="0">
                <a:solidFill>
                  <a:srgbClr val="000000"/>
                </a:solidFill>
                <a:latin typeface="Calibri" charset="0"/>
              </a:rPr>
              <a:t> </a:t>
            </a:r>
            <a:endParaRPr lang="es-MX" sz="11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769938" y="1311275"/>
            <a:ext cx="7940675" cy="830997"/>
          </a:xfrm>
          <a:prstGeom prst="rect">
            <a:avLst/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just" defTabSz="457200" eaLnBrk="1" hangingPunct="1">
              <a:defRPr/>
            </a:pPr>
            <a:r>
              <a:rPr lang="es-MX" sz="1600" b="1" dirty="0">
                <a:solidFill>
                  <a:srgbClr val="000000"/>
                </a:solidFill>
                <a:latin typeface="Arial Narrow"/>
                <a:cs typeface="Arial Narrow"/>
              </a:rPr>
              <a:t>El síndrome de diarrea</a:t>
            </a:r>
            <a:r>
              <a:rPr lang="es-MX" sz="1600" dirty="0">
                <a:solidFill>
                  <a:srgbClr val="000000"/>
                </a:solidFill>
                <a:latin typeface="Arial Narrow"/>
                <a:cs typeface="Arial Narrow"/>
              </a:rPr>
              <a:t>: la presencia en 24 horas de evacuaciones líquidas o bien la presencia de evacuaciones disminuidas de consistencia en un número de 2 o más del patrón habitual del niño o la existencia de por lo menos una evacuación con sangre acompañada de moco, fiebre o dolor </a:t>
            </a:r>
            <a:r>
              <a:rPr lang="es-MX" sz="1600" dirty="0" smtClean="0">
                <a:solidFill>
                  <a:srgbClr val="000000"/>
                </a:solidFill>
                <a:latin typeface="Arial Narrow"/>
                <a:cs typeface="Arial Narrow"/>
              </a:rPr>
              <a:t>abdominal</a:t>
            </a:r>
            <a:endParaRPr lang="es-MX" sz="16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5789" y="3155434"/>
            <a:ext cx="8655246" cy="923330"/>
          </a:xfrm>
          <a:prstGeom prst="rect">
            <a:avLst/>
          </a:prstGeom>
          <a:solidFill>
            <a:srgbClr val="FDFF9E"/>
          </a:solidFill>
        </p:spPr>
        <p:txBody>
          <a:bodyPr wrap="none" rtlCol="0">
            <a:spAutoFit/>
          </a:bodyPr>
          <a:lstStyle/>
          <a:p>
            <a:r>
              <a:rPr lang="es-ES" dirty="0">
                <a:latin typeface="Arial Narrow"/>
                <a:cs typeface="Arial Narrow"/>
              </a:rPr>
              <a:t>Rotavirus y</a:t>
            </a:r>
            <a:r>
              <a:rPr lang="es-ES" dirty="0" smtClean="0">
                <a:latin typeface="Arial Narrow"/>
                <a:cs typeface="Arial Narrow"/>
              </a:rPr>
              <a:t> </a:t>
            </a:r>
            <a:r>
              <a:rPr lang="es-ES" i="1" dirty="0" smtClean="0">
                <a:latin typeface="Arial Narrow"/>
                <a:cs typeface="Arial Narrow"/>
              </a:rPr>
              <a:t>Escherichia coli </a:t>
            </a:r>
            <a:r>
              <a:rPr lang="es-ES" dirty="0" smtClean="0">
                <a:latin typeface="Arial Narrow"/>
                <a:cs typeface="Arial Narrow"/>
              </a:rPr>
              <a:t>(patotipos diarreogénicas), son los dos agentes etiológicos mas comunes </a:t>
            </a:r>
          </a:p>
          <a:p>
            <a:r>
              <a:rPr lang="es-ES" dirty="0" smtClean="0">
                <a:latin typeface="Arial Narrow"/>
                <a:cs typeface="Arial Narrow"/>
              </a:rPr>
              <a:t>de diarrea moderada y severa en niños de países de bajos ingresos. La OMS recomienda la</a:t>
            </a:r>
          </a:p>
          <a:p>
            <a:r>
              <a:rPr lang="es-ES" dirty="0" smtClean="0">
                <a:latin typeface="Arial Narrow"/>
                <a:cs typeface="Arial Narrow"/>
              </a:rPr>
              <a:t> identificación de patógenos causantes de SD diarrea por países y por región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15900" y="4361934"/>
            <a:ext cx="8845277" cy="646331"/>
          </a:xfrm>
          <a:prstGeom prst="rect">
            <a:avLst/>
          </a:prstGeom>
          <a:solidFill>
            <a:srgbClr val="FED5E6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 Narrow"/>
                <a:cs typeface="Arial Narrow"/>
              </a:rPr>
              <a:t>La desnutrición hace mucho más vulnerable a los niños a sufrir episodios de diarrea y  los episodios de</a:t>
            </a:r>
          </a:p>
          <a:p>
            <a:r>
              <a:rPr lang="es-ES" dirty="0" smtClean="0">
                <a:latin typeface="Arial Narrow"/>
                <a:cs typeface="Arial Narrow"/>
              </a:rPr>
              <a:t> diarrea recurrentes son una de las causas principales de desnutrición y bajo desarrollo cognoscitivo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021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580195" y="1177531"/>
            <a:ext cx="34976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+mn-ea"/>
                <a:cs typeface="+mn-cs"/>
              </a:rPr>
              <a:t>¡ Gracias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2" y="4764052"/>
            <a:ext cx="2566392" cy="1542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022" y="3666343"/>
            <a:ext cx="2217090" cy="2852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2724486"/>
            <a:ext cx="1714500" cy="1294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892" y="4502150"/>
            <a:ext cx="1185333" cy="177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2" y="1844665"/>
            <a:ext cx="1393835" cy="13938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00" y="3282950"/>
            <a:ext cx="1219200" cy="1219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8115" y="2324100"/>
            <a:ext cx="1104159" cy="1447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100" y="2324100"/>
            <a:ext cx="1676400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2400" b="1" dirty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Los patotipos diarrogénicos de </a:t>
            </a:r>
            <a:r>
              <a:rPr lang="es-MX" sz="2400" b="1" i="1" dirty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E. coli </a:t>
            </a:r>
            <a:r>
              <a:rPr lang="es-MX" sz="2400" b="1" dirty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en México son la principal causa de diarrea bacteriana en niños &lt;5 años que requieren hospitalización</a:t>
            </a:r>
          </a:p>
        </p:txBody>
      </p:sp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330200" y="1285875"/>
            <a:ext cx="8115300" cy="92333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dirty="0">
                <a:solidFill>
                  <a:srgbClr val="000000"/>
                </a:solidFill>
              </a:rPr>
              <a:t>En </a:t>
            </a:r>
            <a:r>
              <a:rPr lang="es-MX" dirty="0" smtClean="0">
                <a:solidFill>
                  <a:srgbClr val="000000"/>
                </a:solidFill>
              </a:rPr>
              <a:t>Mexico en los ultimos 20 años los </a:t>
            </a:r>
            <a:r>
              <a:rPr lang="es-MX" dirty="0">
                <a:solidFill>
                  <a:srgbClr val="000000"/>
                </a:solidFill>
              </a:rPr>
              <a:t>patotipos diarrogénicos de </a:t>
            </a:r>
            <a:r>
              <a:rPr lang="es-MX" i="1" dirty="0">
                <a:solidFill>
                  <a:srgbClr val="000000"/>
                </a:solidFill>
              </a:rPr>
              <a:t>E. coli </a:t>
            </a:r>
            <a:r>
              <a:rPr lang="es-MX" i="1" dirty="0" smtClean="0">
                <a:solidFill>
                  <a:srgbClr val="000000"/>
                </a:solidFill>
              </a:rPr>
              <a:t> </a:t>
            </a:r>
            <a:r>
              <a:rPr lang="es-MX" dirty="0" smtClean="0">
                <a:solidFill>
                  <a:srgbClr val="000000"/>
                </a:solidFill>
              </a:rPr>
              <a:t>(PED)  han sido uno </a:t>
            </a:r>
            <a:r>
              <a:rPr lang="es-MX" dirty="0">
                <a:solidFill>
                  <a:srgbClr val="000000"/>
                </a:solidFill>
              </a:rPr>
              <a:t>de los principales agentes etiológicos de </a:t>
            </a:r>
            <a:r>
              <a:rPr lang="es-MX" dirty="0" smtClean="0">
                <a:solidFill>
                  <a:srgbClr val="000000"/>
                </a:solidFill>
              </a:rPr>
              <a:t>SD y después de la introducción de la vacuna e rotavirus el principal</a:t>
            </a:r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>
            <a:spLocks noChangeArrowheads="1"/>
          </p:cNvSpPr>
          <p:nvPr/>
        </p:nvSpPr>
        <p:spPr bwMode="auto">
          <a:xfrm>
            <a:off x="609600" y="6489700"/>
            <a:ext cx="8534400" cy="3302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s-ES" sz="1100" dirty="0">
                <a:latin typeface="+mn-lt"/>
                <a:ea typeface="+mn-ea"/>
                <a:cs typeface="+mn-cs"/>
              </a:rPr>
              <a:t> </a:t>
            </a:r>
            <a:r>
              <a:rPr lang="es-ES" sz="1100" dirty="0" err="1" smtClean="0">
                <a:latin typeface="+mn-lt"/>
                <a:ea typeface="+mn-ea"/>
                <a:cs typeface="+mn-cs"/>
              </a:rPr>
              <a:t>Lopez</a:t>
            </a:r>
            <a:r>
              <a:rPr lang="es-ES" sz="1100" dirty="0"/>
              <a:t>-</a:t>
            </a:r>
            <a:r>
              <a:rPr lang="es-ES" sz="1100" dirty="0" smtClean="0"/>
              <a:t>Saucedo et al., 2003;</a:t>
            </a:r>
            <a:r>
              <a:rPr lang="es-ES" sz="1100" dirty="0" smtClean="0">
                <a:latin typeface="+mn-lt"/>
                <a:ea typeface="+mn-ea"/>
                <a:cs typeface="+mn-cs"/>
              </a:rPr>
              <a:t> </a:t>
            </a:r>
            <a:r>
              <a:rPr lang="es-MX" sz="1100" dirty="0" smtClean="0"/>
              <a:t>Cerna</a:t>
            </a:r>
            <a:r>
              <a:rPr lang="es-MX" sz="1100" dirty="0"/>
              <a:t>-Cortes </a:t>
            </a:r>
            <a:r>
              <a:rPr lang="es-MX" sz="1100" dirty="0" smtClean="0"/>
              <a:t>et al.,  2003; Cerna-</a:t>
            </a:r>
            <a:r>
              <a:rPr lang="es-MX" sz="1100" dirty="0"/>
              <a:t>C</a:t>
            </a:r>
            <a:r>
              <a:rPr lang="es-MX" sz="1100" dirty="0" smtClean="0"/>
              <a:t>ortes 2015; </a:t>
            </a:r>
            <a:r>
              <a:rPr lang="es-ES" sz="1100" dirty="0" smtClean="0">
                <a:latin typeface="+mn-lt"/>
                <a:ea typeface="+mn-ea"/>
                <a:cs typeface="+mn-cs"/>
              </a:rPr>
              <a:t>Estrada</a:t>
            </a:r>
            <a:r>
              <a:rPr lang="es-ES" sz="1100" dirty="0">
                <a:latin typeface="+mn-lt"/>
                <a:ea typeface="+mn-ea"/>
                <a:cs typeface="+mn-cs"/>
              </a:rPr>
              <a:t>-</a:t>
            </a:r>
            <a:r>
              <a:rPr lang="es-ES" sz="1100" dirty="0" err="1" smtClean="0">
                <a:latin typeface="+mn-lt"/>
                <a:ea typeface="+mn-ea"/>
                <a:cs typeface="+mn-cs"/>
              </a:rPr>
              <a:t>Garcia</a:t>
            </a:r>
            <a:r>
              <a:rPr lang="es-ES" sz="1100" dirty="0" smtClean="0">
                <a:latin typeface="+mn-lt"/>
                <a:ea typeface="+mn-ea"/>
                <a:cs typeface="+mn-cs"/>
              </a:rPr>
              <a:t> </a:t>
            </a:r>
            <a:r>
              <a:rPr lang="es-ES" sz="1100" dirty="0">
                <a:latin typeface="+mn-lt"/>
                <a:ea typeface="+mn-ea"/>
                <a:cs typeface="+mn-cs"/>
              </a:rPr>
              <a:t>et al</a:t>
            </a:r>
            <a:r>
              <a:rPr lang="es-ES" sz="1100" dirty="0" smtClean="0">
                <a:latin typeface="+mn-lt"/>
                <a:ea typeface="+mn-ea"/>
                <a:cs typeface="+mn-cs"/>
              </a:rPr>
              <a:t>., 2005;</a:t>
            </a:r>
            <a:r>
              <a:rPr lang="es-MX" sz="1100" dirty="0" smtClean="0"/>
              <a:t> Navarro and </a:t>
            </a:r>
            <a:r>
              <a:rPr lang="es-ES" sz="1100" dirty="0" smtClean="0"/>
              <a:t>Estrada</a:t>
            </a:r>
            <a:r>
              <a:rPr lang="es-ES" sz="1100" dirty="0"/>
              <a:t>-</a:t>
            </a:r>
            <a:r>
              <a:rPr lang="es-ES" sz="1100" dirty="0" err="1"/>
              <a:t>Garcia</a:t>
            </a:r>
            <a:r>
              <a:rPr lang="es-ES" sz="1100" dirty="0"/>
              <a:t> et al., </a:t>
            </a:r>
            <a:r>
              <a:rPr lang="es-ES" sz="1100" dirty="0" smtClean="0"/>
              <a:t>2010</a:t>
            </a:r>
            <a:r>
              <a:rPr lang="es-MX" sz="1100" dirty="0" smtClean="0">
                <a:ea typeface="+mn-ea"/>
                <a:cs typeface="+mn-cs"/>
              </a:rPr>
              <a:t>, </a:t>
            </a:r>
            <a:r>
              <a:rPr lang="es-MX" sz="1100" dirty="0">
                <a:ea typeface="+mn-ea"/>
                <a:cs typeface="+mn-cs"/>
              </a:rPr>
              <a:t>Patzi-</a:t>
            </a:r>
            <a:r>
              <a:rPr lang="es-MX" sz="1100" dirty="0" smtClean="0">
                <a:ea typeface="+mn-ea"/>
                <a:cs typeface="+mn-cs"/>
              </a:rPr>
              <a:t>Vargas et al., 2015</a:t>
            </a:r>
            <a:r>
              <a:rPr lang="es-MX" sz="1100" dirty="0" smtClean="0"/>
              <a:t>; </a:t>
            </a:r>
            <a:r>
              <a:rPr lang="es-MX" sz="1100" dirty="0" smtClean="0">
                <a:ea typeface="+mn-ea"/>
                <a:cs typeface="+mn-cs"/>
              </a:rPr>
              <a:t>Meza</a:t>
            </a:r>
            <a:r>
              <a:rPr lang="es-MX" sz="1100" dirty="0">
                <a:ea typeface="+mn-ea"/>
                <a:cs typeface="+mn-cs"/>
              </a:rPr>
              <a:t>-Segura 2017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309266"/>
              </p:ext>
            </p:extLst>
          </p:nvPr>
        </p:nvGraphicFramePr>
        <p:xfrm>
          <a:off x="755650" y="2349500"/>
          <a:ext cx="7343775" cy="4071938"/>
        </p:xfrm>
        <a:graphic>
          <a:graphicData uri="http://schemas.openxmlformats.org/drawingml/2006/table">
            <a:tbl>
              <a:tblPr/>
              <a:tblGrid>
                <a:gridCol w="1468438"/>
                <a:gridCol w="1231900"/>
                <a:gridCol w="1706562"/>
                <a:gridCol w="1468438"/>
                <a:gridCol w="1468437"/>
              </a:tblGrid>
              <a:tr h="146389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Patógenos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D.F.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1998- 2001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N=1129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 (%)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Villahermosa, Tabasco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2003- 2006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N=620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 (%)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Mérida, Yucatán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2007-2009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2010-2011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N=831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N(%)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Mérida, Yucatán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2010-2014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N=902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N(%)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82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Rotavirus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461 (41)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197 (32)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-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207 (23)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7799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Escherichia coli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diarreogénicas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133 (12)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140 (22.5)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232 (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28)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285 (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32)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3533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Shigella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145 (13)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23 (4)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73 (9)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98 (11)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7952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Salmonella spp.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52 (5)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7 (1)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 (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12)</a:t>
                      </a:r>
                    </a:p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0"/>
                        <a:cs typeface="MS PGothic" charset="0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103 (11)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4935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Campylobacter </a:t>
                      </a: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spp.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28 (2.5)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4 (0.6)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39 (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51 (6)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468313" y="4221163"/>
            <a:ext cx="7775575" cy="7191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2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upo 18"/>
          <p:cNvGrpSpPr/>
          <p:nvPr/>
        </p:nvGrpSpPr>
        <p:grpSpPr>
          <a:xfrm>
            <a:off x="106130" y="1143171"/>
            <a:ext cx="8831275" cy="4785328"/>
            <a:chOff x="-824403" y="-266700"/>
            <a:chExt cx="8831274" cy="3987772"/>
          </a:xfrm>
        </p:grpSpPr>
        <p:graphicFrame>
          <p:nvGraphicFramePr>
            <p:cNvPr id="238" name="Gráfico 4"/>
            <p:cNvGraphicFramePr/>
            <p:nvPr/>
          </p:nvGraphicFramePr>
          <p:xfrm>
            <a:off x="-824403" y="-266700"/>
            <a:ext cx="8410746" cy="36750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39" name="CuadroTexto 5"/>
            <p:cNvSpPr txBox="1"/>
            <p:nvPr/>
          </p:nvSpPr>
          <p:spPr>
            <a:xfrm>
              <a:off x="0" y="3464593"/>
              <a:ext cx="8006871" cy="2564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         PED              Rotavirus        </a:t>
              </a:r>
              <a:r>
                <a:rPr i="1"/>
                <a:t>S. enterica       Shigella </a:t>
              </a:r>
              <a:r>
                <a:t>spp.    </a:t>
              </a:r>
              <a:r>
                <a:rPr i="1"/>
                <a:t>Campylobacter</a:t>
              </a:r>
              <a:r>
                <a:t> spp. Parásitos</a:t>
              </a:r>
              <a:r>
                <a:rPr i="1"/>
                <a:t>       V. cholerae</a:t>
              </a:r>
            </a:p>
          </p:txBody>
        </p:sp>
        <p:sp>
          <p:nvSpPr>
            <p:cNvPr id="240" name="CuadroTexto 6"/>
            <p:cNvSpPr txBox="1"/>
            <p:nvPr/>
          </p:nvSpPr>
          <p:spPr>
            <a:xfrm>
              <a:off x="-48558" y="130139"/>
              <a:ext cx="1167660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100" b="1">
                  <a:solidFill>
                    <a:srgbClr val="FF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dirty="0"/>
                <a:t> </a:t>
              </a:r>
              <a:r>
                <a:rPr sz="1400" dirty="0"/>
                <a:t>*</a:t>
              </a:r>
              <a:r>
                <a:rPr sz="1400" dirty="0">
                  <a:solidFill>
                    <a:srgbClr val="000000"/>
                  </a:solidFill>
                </a:rPr>
                <a:t>275 (30.9)</a:t>
              </a:r>
            </a:p>
          </p:txBody>
        </p:sp>
        <p:sp>
          <p:nvSpPr>
            <p:cNvPr id="241" name="CuadroTexto 7"/>
            <p:cNvSpPr txBox="1"/>
            <p:nvPr/>
          </p:nvSpPr>
          <p:spPr>
            <a:xfrm>
              <a:off x="1189684" y="877200"/>
              <a:ext cx="884818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201 (22.6)</a:t>
              </a:r>
            </a:p>
          </p:txBody>
        </p:sp>
        <p:sp>
          <p:nvSpPr>
            <p:cNvPr id="242" name="CuadroTexto 8"/>
            <p:cNvSpPr txBox="1"/>
            <p:nvPr/>
          </p:nvSpPr>
          <p:spPr>
            <a:xfrm>
              <a:off x="2307989" y="1840216"/>
              <a:ext cx="884818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101 (11.4)</a:t>
              </a:r>
            </a:p>
          </p:txBody>
        </p:sp>
        <p:sp>
          <p:nvSpPr>
            <p:cNvPr id="243" name="CuadroTexto 9"/>
            <p:cNvSpPr txBox="1"/>
            <p:nvPr/>
          </p:nvSpPr>
          <p:spPr>
            <a:xfrm>
              <a:off x="3418923" y="1967942"/>
              <a:ext cx="884818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 </a:t>
              </a:r>
              <a:r>
                <a:rPr dirty="0" smtClean="0"/>
                <a:t>96 </a:t>
              </a:r>
              <a:r>
                <a:rPr dirty="0"/>
                <a:t>(10.8)</a:t>
              </a:r>
            </a:p>
          </p:txBody>
        </p:sp>
        <p:sp>
          <p:nvSpPr>
            <p:cNvPr id="244" name="CuadroTexto 10"/>
            <p:cNvSpPr txBox="1"/>
            <p:nvPr/>
          </p:nvSpPr>
          <p:spPr>
            <a:xfrm>
              <a:off x="4481417" y="2371598"/>
              <a:ext cx="884818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50 (5.6)</a:t>
              </a:r>
            </a:p>
          </p:txBody>
        </p:sp>
        <p:sp>
          <p:nvSpPr>
            <p:cNvPr id="245" name="CuadroTexto 11"/>
            <p:cNvSpPr txBox="1"/>
            <p:nvPr/>
          </p:nvSpPr>
          <p:spPr>
            <a:xfrm>
              <a:off x="5408498" y="2495136"/>
              <a:ext cx="1160656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  37 (4.2)</a:t>
              </a:r>
            </a:p>
          </p:txBody>
        </p:sp>
        <p:sp>
          <p:nvSpPr>
            <p:cNvPr id="246" name="CuadroTexto 12"/>
            <p:cNvSpPr txBox="1"/>
            <p:nvPr/>
          </p:nvSpPr>
          <p:spPr>
            <a:xfrm>
              <a:off x="6717247" y="2698063"/>
              <a:ext cx="884818" cy="256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10 (1.1)</a:t>
              </a:r>
            </a:p>
          </p:txBody>
        </p:sp>
      </p:grpSp>
      <p:sp>
        <p:nvSpPr>
          <p:cNvPr id="248" name="8 CuadroTexto"/>
          <p:cNvSpPr txBox="1"/>
          <p:nvPr/>
        </p:nvSpPr>
        <p:spPr>
          <a:xfrm>
            <a:off x="6780752" y="6295959"/>
            <a:ext cx="194421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600" dirty="0"/>
              <a:t> </a:t>
            </a:r>
            <a:r>
              <a:rPr sz="1600" dirty="0">
                <a:solidFill>
                  <a:srgbClr val="FF0000"/>
                </a:solidFill>
              </a:rPr>
              <a:t>*</a:t>
            </a:r>
            <a:r>
              <a:rPr sz="1600" dirty="0"/>
              <a:t>P &lt; 0.0001 FET</a:t>
            </a:r>
          </a:p>
        </p:txBody>
      </p:sp>
      <p:sp>
        <p:nvSpPr>
          <p:cNvPr id="249" name="Título 1"/>
          <p:cNvSpPr txBox="1"/>
          <p:nvPr/>
        </p:nvSpPr>
        <p:spPr>
          <a:xfrm>
            <a:off x="426714" y="244229"/>
            <a:ext cx="822960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3200" b="1">
                <a:solidFill>
                  <a:srgbClr val="27A59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Biomarcadores 2010-2014, NIH</a:t>
            </a:r>
          </a:p>
        </p:txBody>
      </p:sp>
    </p:spTree>
    <p:extLst>
      <p:ext uri="{BB962C8B-B14F-4D97-AF65-F5344CB8AC3E}">
        <p14:creationId xmlns:p14="http://schemas.microsoft.com/office/powerpoint/2010/main" val="23122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690245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1600200" y="3200400"/>
            <a:ext cx="53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/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609600" y="366713"/>
            <a:ext cx="22860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E.coli</a:t>
            </a:r>
            <a:r>
              <a:rPr lang="es-ES_tradnl" sz="1400" b="1">
                <a:solidFill>
                  <a:schemeClr val="accent2"/>
                </a:solidFill>
                <a:latin typeface="Arial Narrow" charset="0"/>
              </a:rPr>
              <a:t> enteropatógena típica</a:t>
            </a:r>
            <a:endParaRPr lang="es-ES" sz="1400" b="1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latin typeface="Arial Narrow" charset="0"/>
              </a:rPr>
              <a:t>E.coli</a:t>
            </a:r>
            <a:r>
              <a:rPr lang="es-ES_tradnl" sz="1400" b="1">
                <a:latin typeface="Arial Narrow" charset="0"/>
              </a:rPr>
              <a:t> enteropatógena atípica</a:t>
            </a:r>
            <a:endParaRPr lang="es-ES" sz="1400" b="1">
              <a:latin typeface="Arial Narrow" charset="0"/>
            </a:endParaRP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3124200" y="290513"/>
            <a:ext cx="25908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E.coli</a:t>
            </a:r>
            <a:r>
              <a:rPr lang="es-ES_tradnl" sz="1400" b="1">
                <a:solidFill>
                  <a:schemeClr val="accent2"/>
                </a:solidFill>
                <a:latin typeface="Arial Narrow" charset="0"/>
              </a:rPr>
              <a:t> productoras de toxina shiga</a:t>
            </a:r>
          </a:p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 coli</a:t>
            </a:r>
            <a:r>
              <a:rPr lang="es-ES_tradnl" sz="1400" b="1">
                <a:solidFill>
                  <a:schemeClr val="accent2"/>
                </a:solidFill>
                <a:latin typeface="Arial Narrow" charset="0"/>
              </a:rPr>
              <a:t> enterohemorrágica</a:t>
            </a:r>
            <a:endParaRPr lang="es-ES" sz="1400" b="1">
              <a:solidFill>
                <a:schemeClr val="accent2"/>
              </a:solidFill>
              <a:latin typeface="Arial Narrow" charset="0"/>
            </a:endParaRP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1155700" y="1143000"/>
            <a:ext cx="762000" cy="73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6019800" y="304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 coli enterotoxigénica</a:t>
            </a:r>
            <a:endParaRPr lang="es-ES" sz="1400" b="1">
              <a:latin typeface="Arial Narrow" charset="0"/>
            </a:endParaRP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990600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 coli enteroagregativa</a:t>
            </a:r>
            <a:endParaRPr lang="es-ES" sz="1400" b="1">
              <a:latin typeface="Arial Narrow" charset="0"/>
            </a:endParaRP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3276600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 coli enterotoinvasora</a:t>
            </a:r>
            <a:endParaRPr lang="es-ES" sz="1400" b="1">
              <a:latin typeface="Arial Narrow" charset="0"/>
            </a:endParaRPr>
          </a:p>
        </p:txBody>
      </p:sp>
      <p:sp>
        <p:nvSpPr>
          <p:cNvPr id="47113" name="Text Box 10"/>
          <p:cNvSpPr txBox="1">
            <a:spLocks noChangeArrowheads="1"/>
          </p:cNvSpPr>
          <p:nvPr/>
        </p:nvSpPr>
        <p:spPr bwMode="auto">
          <a:xfrm>
            <a:off x="5943600" y="64008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sz="1400" b="1" i="1">
                <a:solidFill>
                  <a:schemeClr val="accent2"/>
                </a:solidFill>
                <a:latin typeface="Arial Narrow" charset="0"/>
              </a:rPr>
              <a:t>E. coli enterotodifusa</a:t>
            </a:r>
            <a:endParaRPr lang="es-ES" sz="1400" b="1">
              <a:latin typeface="Arial Narrow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16400" y="1193800"/>
            <a:ext cx="660400" cy="876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581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ítulo 1"/>
          <p:cNvSpPr txBox="1">
            <a:spLocks noGrp="1"/>
          </p:cNvSpPr>
          <p:nvPr>
            <p:ph type="title"/>
          </p:nvPr>
        </p:nvSpPr>
        <p:spPr>
          <a:xfrm>
            <a:off x="426714" y="229771"/>
            <a:ext cx="8229601" cy="748600"/>
          </a:xfrm>
          <a:prstGeom prst="rect">
            <a:avLst/>
          </a:prstGeom>
        </p:spPr>
        <p:txBody>
          <a:bodyPr>
            <a:noAutofit/>
          </a:bodyPr>
          <a:lstStyle>
            <a:lvl1pPr defTabSz="388620">
              <a:defRPr sz="2720" b="1">
                <a:solidFill>
                  <a:srgbClr val="27A59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2800" dirty="0"/>
              <a:t>Biomarcadores 2010-2014, NIH</a:t>
            </a:r>
          </a:p>
        </p:txBody>
      </p:sp>
      <p:grpSp>
        <p:nvGrpSpPr>
          <p:cNvPr id="260" name="Grupo 2"/>
          <p:cNvGrpSpPr/>
          <p:nvPr/>
        </p:nvGrpSpPr>
        <p:grpSpPr>
          <a:xfrm>
            <a:off x="2136728" y="1545641"/>
            <a:ext cx="7021386" cy="4905961"/>
            <a:chOff x="-170845" y="-177800"/>
            <a:chExt cx="6421074" cy="3748594"/>
          </a:xfrm>
        </p:grpSpPr>
        <p:graphicFrame>
          <p:nvGraphicFramePr>
            <p:cNvPr id="252" name="Gráfico 44"/>
            <p:cNvGraphicFramePr/>
            <p:nvPr/>
          </p:nvGraphicFramePr>
          <p:xfrm>
            <a:off x="-170845" y="-177800"/>
            <a:ext cx="6315816" cy="37485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3" name="CuadroTexto 45"/>
            <p:cNvSpPr txBox="1"/>
            <p:nvPr/>
          </p:nvSpPr>
          <p:spPr>
            <a:xfrm>
              <a:off x="276852" y="11410"/>
              <a:ext cx="1152381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914400">
                <a:defRPr sz="1400" b="1">
                  <a:solidFill>
                    <a:srgbClr val="FF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dirty="0"/>
                <a:t>*</a:t>
              </a:r>
              <a:r>
                <a:rPr dirty="0">
                  <a:solidFill>
                    <a:srgbClr val="000000"/>
                  </a:solidFill>
                </a:rPr>
                <a:t>101 (36.6)</a:t>
              </a:r>
            </a:p>
          </p:txBody>
        </p:sp>
        <p:sp>
          <p:nvSpPr>
            <p:cNvPr id="254" name="CuadroTexto 46"/>
            <p:cNvSpPr txBox="1"/>
            <p:nvPr/>
          </p:nvSpPr>
          <p:spPr>
            <a:xfrm>
              <a:off x="1063937" y="1285097"/>
              <a:ext cx="1037613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56 (20.4)</a:t>
              </a:r>
            </a:p>
          </p:txBody>
        </p:sp>
        <p:sp>
          <p:nvSpPr>
            <p:cNvPr id="255" name="CuadroTexto 47"/>
            <p:cNvSpPr txBox="1"/>
            <p:nvPr/>
          </p:nvSpPr>
          <p:spPr>
            <a:xfrm>
              <a:off x="1931246" y="1647647"/>
              <a:ext cx="1263774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44 (16)</a:t>
              </a:r>
            </a:p>
          </p:txBody>
        </p:sp>
        <p:sp>
          <p:nvSpPr>
            <p:cNvPr id="256" name="CuadroTexto 48"/>
            <p:cNvSpPr txBox="1"/>
            <p:nvPr/>
          </p:nvSpPr>
          <p:spPr>
            <a:xfrm>
              <a:off x="2780386" y="1882723"/>
              <a:ext cx="974593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34 (12.4)</a:t>
              </a:r>
            </a:p>
          </p:txBody>
        </p:sp>
        <p:sp>
          <p:nvSpPr>
            <p:cNvPr id="257" name="CuadroTexto 49"/>
            <p:cNvSpPr txBox="1"/>
            <p:nvPr/>
          </p:nvSpPr>
          <p:spPr>
            <a:xfrm>
              <a:off x="3573524" y="1939418"/>
              <a:ext cx="1019425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33 (12.0)</a:t>
              </a:r>
            </a:p>
          </p:txBody>
        </p:sp>
        <p:sp>
          <p:nvSpPr>
            <p:cNvPr id="258" name="CuadroTexto 50"/>
            <p:cNvSpPr txBox="1"/>
            <p:nvPr/>
          </p:nvSpPr>
          <p:spPr>
            <a:xfrm>
              <a:off x="4462390" y="2530735"/>
              <a:ext cx="774526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5 (1.8)</a:t>
              </a:r>
            </a:p>
          </p:txBody>
        </p:sp>
        <p:sp>
          <p:nvSpPr>
            <p:cNvPr id="259" name="CuadroTexto 51"/>
            <p:cNvSpPr txBox="1"/>
            <p:nvPr/>
          </p:nvSpPr>
          <p:spPr>
            <a:xfrm>
              <a:off x="5150685" y="2584794"/>
              <a:ext cx="1099544" cy="235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914400">
                <a:defRPr sz="1400" b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  2 (0.7)</a:t>
              </a:r>
            </a:p>
          </p:txBody>
        </p:sp>
      </p:grpSp>
      <p:sp>
        <p:nvSpPr>
          <p:cNvPr id="261" name="8 CuadroTexto"/>
          <p:cNvSpPr txBox="1"/>
          <p:nvPr/>
        </p:nvSpPr>
        <p:spPr>
          <a:xfrm>
            <a:off x="6895212" y="6414389"/>
            <a:ext cx="153167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 *</a:t>
            </a:r>
            <a:r>
              <a:rPr dirty="0">
                <a:solidFill>
                  <a:srgbClr val="000000"/>
                </a:solidFill>
              </a:rPr>
              <a:t>P &lt; 0.0001 FET</a:t>
            </a:r>
          </a:p>
        </p:txBody>
      </p:sp>
      <p:sp>
        <p:nvSpPr>
          <p:cNvPr id="262" name="TextBox 2"/>
          <p:cNvSpPr txBox="1"/>
          <p:nvPr/>
        </p:nvSpPr>
        <p:spPr>
          <a:xfrm>
            <a:off x="172718" y="1909851"/>
            <a:ext cx="2062485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Patotipo         Gene </a:t>
            </a:r>
          </a:p>
          <a:p>
            <a:pPr>
              <a:defRPr sz="1600" b="1">
                <a:solidFill>
                  <a:srgbClr val="F50206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DAEC           </a:t>
            </a:r>
            <a:r>
              <a:rPr i="1" dirty="0"/>
              <a:t>afa</a:t>
            </a:r>
            <a:r>
              <a:rPr dirty="0"/>
              <a:t> E</a:t>
            </a:r>
          </a:p>
          <a:p>
            <a:pPr>
              <a:defRPr sz="1600" b="1">
                <a:solidFill>
                  <a:srgbClr val="7BAF44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EAEC  </a:t>
            </a:r>
            <a:r>
              <a:rPr i="1" dirty="0"/>
              <a:t>AggR</a:t>
            </a:r>
            <a:r>
              <a:rPr dirty="0"/>
              <a:t>, </a:t>
            </a:r>
            <a:r>
              <a:rPr i="1" dirty="0"/>
              <a:t>aap</a:t>
            </a:r>
            <a:r>
              <a:rPr dirty="0"/>
              <a:t>, </a:t>
            </a:r>
            <a:r>
              <a:rPr i="1" dirty="0"/>
              <a:t>aat</a:t>
            </a:r>
            <a:r>
              <a:rPr dirty="0"/>
              <a:t>A</a:t>
            </a:r>
          </a:p>
          <a:p>
            <a:pPr>
              <a:defRPr sz="1600" b="1">
                <a:solidFill>
                  <a:srgbClr val="604A7A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EPECt      </a:t>
            </a:r>
            <a:r>
              <a:rPr i="1" dirty="0"/>
              <a:t>bfp</a:t>
            </a:r>
            <a:r>
              <a:rPr dirty="0"/>
              <a:t>A, </a:t>
            </a:r>
            <a:r>
              <a:rPr i="1" dirty="0"/>
              <a:t>eae</a:t>
            </a:r>
            <a:r>
              <a:rPr dirty="0"/>
              <a:t>A</a:t>
            </a:r>
          </a:p>
          <a:p>
            <a:pPr>
              <a:defRPr sz="1600" b="1">
                <a:solidFill>
                  <a:srgbClr val="FFD414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EPECa	eaeA</a:t>
            </a:r>
          </a:p>
          <a:p>
            <a:pPr>
              <a:defRPr sz="1600" b="1">
                <a:solidFill>
                  <a:srgbClr val="37B8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ETEC       	</a:t>
            </a:r>
            <a:r>
              <a:rPr i="1" dirty="0"/>
              <a:t>lt</a:t>
            </a:r>
            <a:r>
              <a:rPr dirty="0"/>
              <a:t>, st</a:t>
            </a:r>
          </a:p>
          <a:p>
            <a:pPr>
              <a:defRPr sz="1600" b="1">
                <a:solidFill>
                  <a:srgbClr val="FF62C7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EIEC          </a:t>
            </a:r>
            <a:r>
              <a:rPr i="1" dirty="0"/>
              <a:t> ial</a:t>
            </a:r>
          </a:p>
          <a:p>
            <a:pPr>
              <a:defRPr sz="1600" b="1">
                <a:solidFill>
                  <a:srgbClr val="E46C0A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STEC         </a:t>
            </a:r>
            <a:r>
              <a:rPr i="1" dirty="0"/>
              <a:t>stx</a:t>
            </a:r>
            <a:r>
              <a:rPr dirty="0"/>
              <a:t>1, </a:t>
            </a:r>
            <a:r>
              <a:rPr i="1" dirty="0"/>
              <a:t>stx</a:t>
            </a:r>
            <a:r>
              <a:rPr dirty="0"/>
              <a:t>2</a:t>
            </a:r>
          </a:p>
          <a:p>
            <a:pPr>
              <a:defRPr sz="1600" b="1">
                <a:solidFill>
                  <a:srgbClr val="8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EHEC   </a:t>
            </a:r>
            <a:r>
              <a:rPr i="1" dirty="0"/>
              <a:t>stx</a:t>
            </a:r>
            <a:r>
              <a:rPr dirty="0"/>
              <a:t>1, </a:t>
            </a:r>
            <a:r>
              <a:rPr i="1" dirty="0"/>
              <a:t>stx</a:t>
            </a:r>
            <a:r>
              <a:rPr dirty="0"/>
              <a:t>2, eaeA</a:t>
            </a:r>
          </a:p>
        </p:txBody>
      </p:sp>
    </p:spTree>
    <p:extLst>
      <p:ext uri="{BB962C8B-B14F-4D97-AF65-F5344CB8AC3E}">
        <p14:creationId xmlns:p14="http://schemas.microsoft.com/office/powerpoint/2010/main" val="4561103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ítulo 1"/>
          <p:cNvSpPr>
            <a:spLocks noGrp="1"/>
          </p:cNvSpPr>
          <p:nvPr>
            <p:ph type="title"/>
          </p:nvPr>
        </p:nvSpPr>
        <p:spPr>
          <a:xfrm>
            <a:off x="114300" y="185738"/>
            <a:ext cx="9029700" cy="588962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s-MX" sz="2400" dirty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EAEC </a:t>
            </a:r>
            <a:r>
              <a:rPr lang="es-MX" sz="2400" dirty="0" smtClean="0">
                <a:solidFill>
                  <a:srgbClr val="15CEA7"/>
                </a:solidFill>
                <a:latin typeface="Arial Narrow"/>
                <a:ea typeface="MS PGothic" charset="0"/>
                <a:cs typeface="Arial Narrow"/>
              </a:rPr>
              <a:t>diarrea aguda, persistente,infeccion con desnutricion </a:t>
            </a:r>
            <a:endParaRPr lang="es-MX" sz="2400" dirty="0">
              <a:solidFill>
                <a:srgbClr val="15CEA7"/>
              </a:solidFill>
              <a:latin typeface="Arial Narrow"/>
              <a:ea typeface="MS PGothic" charset="0"/>
              <a:cs typeface="Arial Narrow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858106"/>
              </p:ext>
            </p:extLst>
          </p:nvPr>
        </p:nvGraphicFramePr>
        <p:xfrm>
          <a:off x="241300" y="863600"/>
          <a:ext cx="8674100" cy="558641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92300"/>
                <a:gridCol w="2527300"/>
                <a:gridCol w="2184400"/>
                <a:gridCol w="20701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Condición</a:t>
                      </a:r>
                      <a:endParaRPr kumimoji="0" lang="es-MX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asociación</a:t>
                      </a:r>
                      <a:endParaRPr kumimoji="0" lang="es-MX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Tipo de estudio</a:t>
                      </a:r>
                      <a:endParaRPr kumimoji="0" lang="es-MX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Referencia</a:t>
                      </a:r>
                      <a:endParaRPr kumimoji="0" lang="es-MX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Diarrea persistente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Asociación con desnutrición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Niños hospitalizados en Brasil</a:t>
                      </a: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Lima </a:t>
                      </a:r>
                      <a:r>
                        <a:rPr kumimoji="0" lang="es-MX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et al., 1992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Diarrea persistente</a:t>
                      </a: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 Asociación con desnutrición 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Niños hospitalizados en Ghana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Opintan et al., 2010</a:t>
                      </a: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Diarrea recurrente</a:t>
                      </a:r>
                      <a:endParaRPr kumimoji="0" lang="es-MX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Retraso en el crecimiento y en el desarrollo cognositivo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Cohorte de niños en Brasil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Lima &amp; Guerrant,1992</a:t>
                      </a: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Infección (con o sin diarrea)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Retraso en el crecimiento 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Cohorte de niños en Brasil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Steiner et al.,  1998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Diarrea 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Solo en niños con desnutricion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Niños de Asia y Africa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Kotloff et al., 2013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Diarrea aguda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Niños con desnutricion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Niños de una cohorte Mexico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Moran-García 2013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Infección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En niños con desnutricion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Niños de comunidades rurales Peru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 Narrow"/>
                          <a:cs typeface="Arial Narrow"/>
                        </a:rPr>
                        <a:t>Acosta et al., 2016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Diarrea aguda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Se desconoce elestatus nutricional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Niños de comunidad en México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Canizales et al., 2017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Diarrea aguda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Con y sin desnutrición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Niños hospitalizados por diarrea aguda en  México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ea typeface="MS PGothic" charset="0"/>
                          <a:cs typeface="Arial Narrow"/>
                        </a:rPr>
                        <a:t>Meza-Segura et al.,2017 </a:t>
                      </a:r>
                      <a:endParaRPr kumimoji="0" lang="es-MX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ea typeface="MS PGothic" charset="0"/>
                        <a:cs typeface="Arial Narrow"/>
                      </a:endParaRPr>
                    </a:p>
                  </a:txBody>
                  <a:tcPr marT="45725" marB="45725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9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ítul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652463"/>
          </a:xfrm>
          <a:solidFill>
            <a:srgbClr val="41CC9B"/>
          </a:solidFill>
        </p:spPr>
        <p:txBody>
          <a:bodyPr/>
          <a:lstStyle/>
          <a:p>
            <a:pPr eaLnBrk="1" hangingPunct="1"/>
            <a:r>
              <a:rPr lang="es-MX" sz="2800">
                <a:latin typeface="Calibri" charset="0"/>
                <a:ea typeface="MS PGothic" charset="0"/>
              </a:rPr>
              <a:t>Mecanismo de Patogenicidad de EAEC</a:t>
            </a:r>
          </a:p>
        </p:txBody>
      </p:sp>
      <p:pic>
        <p:nvPicPr>
          <p:cNvPr id="102402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838450"/>
            <a:ext cx="2798762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41888"/>
            <a:ext cx="18272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-26987" y="6464628"/>
            <a:ext cx="2870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1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Estrada-Garcia and Navarro-Garcia 2012</a:t>
            </a:r>
            <a:endParaRPr lang="es-MX" sz="11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Diagrama 6"/>
          <p:cNvGraphicFramePr/>
          <p:nvPr/>
        </p:nvGraphicFramePr>
        <p:xfrm>
          <a:off x="4432300" y="1524000"/>
          <a:ext cx="4394200" cy="340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406" name="Imagen 7" descr="Captura de pantalla 2015-08-30 a las 20.46.2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4324" r="2512" b="8243"/>
          <a:stretch>
            <a:fillRect/>
          </a:stretch>
        </p:blipFill>
        <p:spPr bwMode="auto">
          <a:xfrm>
            <a:off x="611188" y="1125538"/>
            <a:ext cx="22320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574249" y="5330309"/>
            <a:ext cx="311255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Falta de un modelo de infección animal </a:t>
            </a:r>
          </a:p>
          <a:p>
            <a:pPr algn="ctr"/>
            <a:r>
              <a:rPr lang="es-E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que permita evaluar la infección </a:t>
            </a:r>
          </a:p>
          <a:p>
            <a:pPr algn="ctr"/>
            <a:r>
              <a:rPr lang="es-E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por EAEC </a:t>
            </a:r>
            <a:r>
              <a:rPr lang="es-ES" sz="1600" i="1" dirty="0" smtClean="0">
                <a:solidFill>
                  <a:srgbClr val="0000FF"/>
                </a:solidFill>
                <a:latin typeface="Arial Narrow"/>
                <a:cs typeface="Arial Narrow"/>
              </a:rPr>
              <a:t>in vivo </a:t>
            </a:r>
            <a:r>
              <a:rPr lang="es-ES" sz="1600" dirty="0" smtClean="0">
                <a:solidFill>
                  <a:srgbClr val="0000FF"/>
                </a:solidFill>
                <a:latin typeface="Arial Narrow"/>
                <a:cs typeface="Arial Narrow"/>
              </a:rPr>
              <a:t>e </a:t>
            </a:r>
            <a:r>
              <a:rPr lang="es-ES" sz="1600" i="1" dirty="0" smtClean="0">
                <a:solidFill>
                  <a:srgbClr val="0000FF"/>
                </a:solidFill>
                <a:latin typeface="Arial Narrow"/>
                <a:cs typeface="Arial Narrow"/>
              </a:rPr>
              <a:t>in situ</a:t>
            </a:r>
            <a:endParaRPr lang="es-ES" sz="1600" i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7432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ítulo 1"/>
          <p:cNvSpPr>
            <a:spLocks noGrp="1"/>
          </p:cNvSpPr>
          <p:nvPr>
            <p:ph type="title"/>
          </p:nvPr>
        </p:nvSpPr>
        <p:spPr>
          <a:xfrm>
            <a:off x="468313" y="283368"/>
            <a:ext cx="8229600" cy="792163"/>
          </a:xfrm>
          <a:solidFill>
            <a:srgbClr val="41CC9B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s-ES" sz="2400" dirty="0" smtClean="0">
                <a:latin typeface="Arial Narrow" charset="0"/>
                <a:ea typeface="MS PGothic" charset="0"/>
                <a:cs typeface="Arial Narrow" charset="0"/>
              </a:rPr>
              <a:t>Ratones C57BL/6 con una microbiota intacta, inoculados oralmente con la cepa EAEC 042 aislada de un niño con diarrea.  </a:t>
            </a:r>
            <a:endParaRPr lang="es-MX" sz="2400" b="1" dirty="0">
              <a:solidFill>
                <a:srgbClr val="FF0000"/>
              </a:solidFill>
              <a:latin typeface="Arial Narrow" charset="0"/>
              <a:ea typeface="MS PGothic" charset="0"/>
              <a:cs typeface="Arial Narrow" charset="0"/>
            </a:endParaRPr>
          </a:p>
        </p:txBody>
      </p:sp>
      <p:pic>
        <p:nvPicPr>
          <p:cNvPr id="11981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70075"/>
            <a:ext cx="553561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/>
          <p:cNvCxnSpPr>
            <a:cxnSpLocks noChangeShapeType="1"/>
          </p:cNvCxnSpPr>
          <p:nvPr/>
        </p:nvCxnSpPr>
        <p:spPr bwMode="auto">
          <a:xfrm flipH="1" flipV="1">
            <a:off x="3043238" y="2568575"/>
            <a:ext cx="12700" cy="2260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uadroTexto 8"/>
          <p:cNvSpPr txBox="1"/>
          <p:nvPr/>
        </p:nvSpPr>
        <p:spPr>
          <a:xfrm>
            <a:off x="1951038" y="2398713"/>
            <a:ext cx="2209800" cy="3397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7200" eaLnBrk="1" hangingPunct="1">
              <a:defRPr/>
            </a:pPr>
            <a:r>
              <a:rPr lang="es-MX" sz="1600" smtClean="0">
                <a:solidFill>
                  <a:srgbClr val="000000"/>
                </a:solidFill>
              </a:rPr>
              <a:t>Infección dosis 5 x10</a:t>
            </a:r>
            <a:r>
              <a:rPr lang="es-MX" sz="1600" baseline="30000" smtClean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19813" name="CuadroTexto 2"/>
          <p:cNvSpPr txBox="1">
            <a:spLocks noChangeArrowheads="1"/>
          </p:cNvSpPr>
          <p:nvPr/>
        </p:nvSpPr>
        <p:spPr bwMode="auto">
          <a:xfrm>
            <a:off x="1122363" y="1387475"/>
            <a:ext cx="2801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800" b="1">
                <a:latin typeface="Calibri" charset="0"/>
              </a:rPr>
              <a:t>Pesos pre- y post- infección </a:t>
            </a:r>
            <a:endParaRPr lang="es-ES" sz="1800"/>
          </a:p>
        </p:txBody>
      </p:sp>
      <p:pic>
        <p:nvPicPr>
          <p:cNvPr id="11981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3421063"/>
            <a:ext cx="436562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292725" y="6321425"/>
            <a:ext cx="31623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N= 7 EAEC, 5 DAEC, 5 Sol.sal., dosis 5x10</a:t>
            </a:r>
            <a:r>
              <a:rPr lang="es-MX" sz="12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19816" name="CuadroTexto 3"/>
          <p:cNvSpPr txBox="1">
            <a:spLocks noChangeArrowheads="1"/>
          </p:cNvSpPr>
          <p:nvPr/>
        </p:nvSpPr>
        <p:spPr bwMode="auto">
          <a:xfrm>
            <a:off x="1547813" y="6381750"/>
            <a:ext cx="285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ES" sz="1400">
                <a:latin typeface="Arial Narrow" charset="0"/>
              </a:rPr>
              <a:t>Moran-García N tesis de doctorado 2018</a:t>
            </a:r>
          </a:p>
        </p:txBody>
      </p:sp>
    </p:spTree>
    <p:extLst>
      <p:ext uri="{BB962C8B-B14F-4D97-AF65-F5344CB8AC3E}">
        <p14:creationId xmlns:p14="http://schemas.microsoft.com/office/powerpoint/2010/main" val="393902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1596</Words>
  <Application>Microsoft Macintosh PowerPoint</Application>
  <PresentationFormat>On-screen Show (4:3)</PresentationFormat>
  <Paragraphs>260</Paragraphs>
  <Slides>20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Imagen de mapa de bits</vt:lpstr>
      <vt:lpstr>PowerPoint Presentation</vt:lpstr>
      <vt:lpstr>El Síndrome de diarrea (SD) es un problema de salud pública</vt:lpstr>
      <vt:lpstr>Los patotipos diarrogénicos de E. coli en México son la principal causa de diarrea bacteriana en niños &lt;5 años que requieren hospitalización</vt:lpstr>
      <vt:lpstr>PowerPoint Presentation</vt:lpstr>
      <vt:lpstr>PowerPoint Presentation</vt:lpstr>
      <vt:lpstr>Biomarcadores 2010-2014, NIH</vt:lpstr>
      <vt:lpstr>EAEC diarrea aguda, persistente,infeccion con desnutricion </vt:lpstr>
      <vt:lpstr>Mecanismo de Patogenicidad de EAEC</vt:lpstr>
      <vt:lpstr>Ratones C57BL/6 con una microbiota intacta, inoculados oralmente con la cepa EAEC 042 aislada de un niño con diarrea.  </vt:lpstr>
      <vt:lpstr>PowerPoint Presentation</vt:lpstr>
      <vt:lpstr>PowerPoint Presentation</vt:lpstr>
      <vt:lpstr>PowerPoint Presentation</vt:lpstr>
      <vt:lpstr>PowerPoint Presentation</vt:lpstr>
      <vt:lpstr>Tinciones de inmuhistoquímica del epitelio intestinal  del ileum  con ZO-1</vt:lpstr>
      <vt:lpstr>Tinciones de inmuhistoquímica  del íleon con  β-catenina  de muestras de intestino de animales infectados con la cepa silvestre EAEC042 y una mutante de la fimbria AAF/II EAEC 042</vt:lpstr>
      <vt:lpstr> Tinciones de inmuhistoquímica del epitelio intestinal  del Colon con ZO-1 </vt:lpstr>
      <vt:lpstr>Tinciones de inmuhistoquímica  del colon con  β-catenina  de muestras de intestino de animales infectados con la cepa silvestre EAEC042 y una mutante de la fimbria AAF/II EAEC042</vt:lpstr>
      <vt:lpstr>Objetivo 4: Evaluar la expresión de MUC 1 ocasionada por EAEC 042 en el ileón y el efecto de una mutante de la fimbria </vt:lpstr>
      <vt:lpstr>La fimbria AAF/II tiene un papel important en la infección de EAEC en el íleon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estrada</dc:creator>
  <cp:lastModifiedBy>teresa estrada</cp:lastModifiedBy>
  <cp:revision>42</cp:revision>
  <dcterms:created xsi:type="dcterms:W3CDTF">2019-06-16T22:45:06Z</dcterms:created>
  <dcterms:modified xsi:type="dcterms:W3CDTF">2019-06-19T17:30:14Z</dcterms:modified>
</cp:coreProperties>
</file>