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PT Sans Narrow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B502FFF-9FC3-422A-843A-C4F328E7ED65}">
  <a:tblStyle styleId="{1B502FFF-9FC3-422A-843A-C4F328E7ED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19.xml"/><Relationship Id="rId28" Type="http://schemas.openxmlformats.org/officeDocument/2006/relationships/font" Target="fonts/OpenSans-regular.fntdata"/><Relationship Id="rId27" Type="http://schemas.openxmlformats.org/officeDocument/2006/relationships/font" Target="fonts/PTSans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a7542fe8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a7542fe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5a7542fe83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a7542fe83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a7542fe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5a7542fe83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a7542fe83_2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a7542fe83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5a7542fe83_2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a7542fe83_2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a7542fe83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5a7542fe83_2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a7542fe83_2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a7542fe83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5a7542fe83_2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a7542fe83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5a7542fe83_2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a7542fe83_0_1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a7542fe8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5a7542fe83_0_1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7542fe8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5a7542fe83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a7542fe83_1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a7542fe8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5a7542fe83_1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a7542fe83_1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a7542fe83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5a7542fe83_1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" name="Google Shape;19;p2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hyperlink" Target="https://www.ncbi.nlm.nih.gov/pubmed/27073927#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068150" y="1757885"/>
            <a:ext cx="71367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s-MX" sz="3959"/>
            </a:br>
            <a:r>
              <a:rPr lang="es-MX" sz="3959"/>
              <a:t>Trasplante autólogo de células hematopoyéticas en Diabetes Mellitus tipo 1</a:t>
            </a:r>
            <a:endParaRPr sz="3959"/>
          </a:p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136750" y="3975126"/>
            <a:ext cx="48705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s-MX"/>
              <a:t>Dr. David Gómez Almaguer</a:t>
            </a:r>
            <a:r>
              <a:rPr lang="es-MX"/>
              <a:t>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1504189" y="5185686"/>
            <a:ext cx="6264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Jefe del Servicio de Hematología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Hospital Universitario “José E. González”</a:t>
            </a:r>
            <a:endParaRPr b="1" i="0" sz="1800" u="none" cap="none" strike="noStrik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ematologia-uanl.com/wp-content/themes/striking/cache/images/2069_22042013.jpg-960x400.jpg" id="79" name="Google Shape;79;p14"/>
          <p:cNvPicPr preferRelativeResize="0"/>
          <p:nvPr/>
        </p:nvPicPr>
        <p:blipFill rotWithShape="1">
          <a:blip r:embed="rId3">
            <a:alphaModFix/>
          </a:blip>
          <a:srcRect b="0" l="19837" r="23614" t="0"/>
          <a:stretch/>
        </p:blipFill>
        <p:spPr>
          <a:xfrm>
            <a:off x="6432700" y="153350"/>
            <a:ext cx="1708150" cy="107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b="0" l="56551" r="0" t="0"/>
          <a:stretch/>
        </p:blipFill>
        <p:spPr>
          <a:xfrm>
            <a:off x="787400" y="90925"/>
            <a:ext cx="170815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457200" y="846402"/>
            <a:ext cx="82296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s-MX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la última evaluación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1189814" y="2395347"/>
            <a:ext cx="7004059" cy="2818936"/>
            <a:chOff x="2190" y="622531"/>
            <a:chExt cx="7004059" cy="2818936"/>
          </a:xfrm>
        </p:grpSpPr>
        <p:sp>
          <p:nvSpPr>
            <p:cNvPr id="167" name="Google Shape;167;p23"/>
            <p:cNvSpPr/>
            <p:nvPr/>
          </p:nvSpPr>
          <p:spPr>
            <a:xfrm>
              <a:off x="2190" y="622531"/>
              <a:ext cx="2135384" cy="83018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190" y="622531"/>
              <a:ext cx="2135384" cy="83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450" lIns="163575" spcFirstLastPara="1" rIns="163575" wrap="square" tIns="93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300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Respuesta completa</a:t>
              </a:r>
              <a:endParaRPr b="1">
                <a:solidFill>
                  <a:srgbClr val="1C4587"/>
                </a:solidFill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2190" y="1452715"/>
              <a:ext cx="2135384" cy="198875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2190" y="1452715"/>
              <a:ext cx="2135384" cy="198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i="0" lang="es-MX" sz="2300" u="none" cap="none" strike="noStrike">
                  <a:latin typeface="Calibri"/>
                  <a:ea typeface="Calibri"/>
                  <a:cs typeface="Calibri"/>
                  <a:sym typeface="Calibri"/>
                </a:rPr>
                <a:t>7 pacientes continuaron sin insulina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i="0" lang="es-MX" sz="2300" u="none" cap="none" strike="noStrike">
                  <a:latin typeface="Calibri"/>
                  <a:ea typeface="Calibri"/>
                  <a:cs typeface="Calibri"/>
                  <a:sym typeface="Calibri"/>
                </a:rPr>
                <a:t>HbA1c de 6% o debajo.</a:t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2436527" y="622531"/>
              <a:ext cx="2135384" cy="83018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2436527" y="622531"/>
              <a:ext cx="2135384" cy="83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450" lIns="163575" spcFirstLastPara="1" rIns="163575" wrap="square" tIns="93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300">
                  <a:solidFill>
                    <a:srgbClr val="1C4587"/>
                  </a:solidFill>
                  <a:latin typeface="Calibri"/>
                  <a:ea typeface="Calibri"/>
                  <a:cs typeface="Calibri"/>
                  <a:sym typeface="Calibri"/>
                </a:rPr>
                <a:t>Respuesta parcial</a:t>
              </a:r>
              <a:endParaRPr b="1">
                <a:solidFill>
                  <a:srgbClr val="1C4587"/>
                </a:solidFill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436527" y="1452715"/>
              <a:ext cx="2135384" cy="198875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2436527" y="1452715"/>
              <a:ext cx="2135384" cy="198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Calibri"/>
                <a:buChar char="•"/>
              </a:pPr>
              <a:r>
                <a:rPr b="0" i="0" lang="es-MX" sz="2300" u="none" cap="none" strike="noStrike">
                  <a:latin typeface="Calibri"/>
                  <a:ea typeface="Calibri"/>
                  <a:cs typeface="Calibri"/>
                  <a:sym typeface="Calibri"/>
                </a:rPr>
                <a:t>HbA1c entre 5.8 – 6.2%</a:t>
              </a:r>
              <a:endParaRPr/>
            </a:p>
            <a:p>
              <a:pPr indent="-8255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870865" y="622531"/>
              <a:ext cx="2135384" cy="83018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4870865" y="622531"/>
              <a:ext cx="2135384" cy="830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3450" lIns="163575" spcFirstLastPara="1" rIns="163575" wrap="square" tIns="93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2300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No respuesta</a:t>
              </a:r>
              <a:endParaRPr b="1">
                <a:solidFill>
                  <a:srgbClr val="0B5394"/>
                </a:solidFill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870865" y="1452715"/>
              <a:ext cx="2135384" cy="198875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 txBox="1"/>
            <p:nvPr/>
          </p:nvSpPr>
          <p:spPr>
            <a:xfrm>
              <a:off x="4870865" y="1452715"/>
              <a:ext cx="2135384" cy="1988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4000" lIns="122675" spcFirstLastPara="1" rIns="163575" wrap="square" tIns="122675">
              <a:noAutofit/>
            </a:bodyPr>
            <a:lstStyle/>
            <a:p>
              <a:pPr indent="-8255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latin typeface="Calibri"/>
                <a:ea typeface="Calibri"/>
                <a:cs typeface="Calibri"/>
                <a:sym typeface="Calibri"/>
              </a:endParaRPr>
            </a:p>
            <a:p>
              <a:pPr indent="-82550" lvl="1" marL="228600" marR="0" rtl="0" algn="l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t/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3"/>
          <p:cNvSpPr txBox="1"/>
          <p:nvPr/>
        </p:nvSpPr>
        <p:spPr>
          <a:xfrm>
            <a:off x="395536" y="5733256"/>
            <a:ext cx="8496944" cy="646331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En el grupo control se encontró un aumento progresivo del requerimiento de insulina, similar a lo visto en los tres pacientes en el grupo de no respuesta.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C:\Users\aLe.G\Downloads\IMG_0343.jpg"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2656"/>
            <a:ext cx="9045213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5"/>
          <p:cNvGrpSpPr/>
          <p:nvPr/>
        </p:nvGrpSpPr>
        <p:grpSpPr>
          <a:xfrm>
            <a:off x="1763679" y="2996951"/>
            <a:ext cx="6864982" cy="2964426"/>
            <a:chOff x="2304247" y="1224134"/>
            <a:chExt cx="6864982" cy="2964426"/>
          </a:xfrm>
        </p:grpSpPr>
        <p:sp>
          <p:nvSpPr>
            <p:cNvPr id="191" name="Google Shape;191;p25"/>
            <p:cNvSpPr/>
            <p:nvPr/>
          </p:nvSpPr>
          <p:spPr>
            <a:xfrm>
              <a:off x="6912021" y="1224134"/>
              <a:ext cx="2257208" cy="10202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 txBox="1"/>
            <p:nvPr/>
          </p:nvSpPr>
          <p:spPr>
            <a:xfrm>
              <a:off x="6912021" y="1224134"/>
              <a:ext cx="2257208" cy="1020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Régimen: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Fludarabina + dosis bajas de ciclofosfamida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 rot="10800000">
              <a:off x="6285967" y="1504691"/>
              <a:ext cx="536617" cy="4590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8A8298"/>
                </a:gs>
                <a:gs pos="80000">
                  <a:srgbClr val="B5ABC9"/>
                </a:gs>
                <a:gs pos="100000">
                  <a:srgbClr val="B6AAC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5"/>
            <p:cNvSpPr txBox="1"/>
            <p:nvPr/>
          </p:nvSpPr>
          <p:spPr>
            <a:xfrm>
              <a:off x="6285967" y="1504691"/>
              <a:ext cx="536617" cy="459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3939323" y="1224134"/>
              <a:ext cx="2257208" cy="10202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 txBox="1"/>
            <p:nvPr/>
          </p:nvSpPr>
          <p:spPr>
            <a:xfrm>
              <a:off x="3939323" y="1224134"/>
              <a:ext cx="2257208" cy="1020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Trasplante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Extra hospitalario</a:t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 rot="7803818">
              <a:off x="3767824" y="2485688"/>
              <a:ext cx="782418" cy="4590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8A8298"/>
                </a:gs>
                <a:gs pos="80000">
                  <a:srgbClr val="B5ABC9"/>
                </a:gs>
                <a:gs pos="100000">
                  <a:srgbClr val="B6AAC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 rot="-5992364">
              <a:off x="3767824" y="2485688"/>
              <a:ext cx="782418" cy="459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2304247" y="3168353"/>
              <a:ext cx="2257208" cy="10202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 txBox="1"/>
            <p:nvPr/>
          </p:nvSpPr>
          <p:spPr>
            <a:xfrm>
              <a:off x="2304247" y="3168353"/>
              <a:ext cx="2257208" cy="1020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reducen costos</a:t>
              </a: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 rot="3653438">
              <a:off x="5508372" y="2502333"/>
              <a:ext cx="732102" cy="4590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8A8298"/>
                </a:gs>
                <a:gs pos="80000">
                  <a:srgbClr val="B5ABC9"/>
                </a:gs>
                <a:gs pos="100000">
                  <a:srgbClr val="B6AAC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 rot="7306876">
              <a:off x="5508372" y="2502333"/>
              <a:ext cx="732102" cy="4590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5472599" y="3168353"/>
              <a:ext cx="2257208" cy="10202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 txBox="1"/>
            <p:nvPr/>
          </p:nvSpPr>
          <p:spPr>
            <a:xfrm>
              <a:off x="5472599" y="3168353"/>
              <a:ext cx="2257208" cy="1020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Disminución de riesgo de infecciones nosocomiales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5"/>
          <p:cNvSpPr/>
          <p:nvPr/>
        </p:nvSpPr>
        <p:spPr>
          <a:xfrm>
            <a:off x="323528" y="1124744"/>
            <a:ext cx="2232248" cy="122413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Centro médico con experiencia en trasplantes extra hospitalarios </a:t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2627784" y="116632"/>
            <a:ext cx="2592288" cy="122413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Procedimiento en pacientes como parte de un protocolo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5652120" y="332656"/>
            <a:ext cx="2592288" cy="151216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Clínica cercana disponible 24/7 con capacidad de cubrir cualquier necesidad médica de los pacientes</a:t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 rot="-2781963">
            <a:off x="2672402" y="2170192"/>
            <a:ext cx="504056" cy="936104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/>
          <p:nvPr/>
        </p:nvSpPr>
        <p:spPr>
          <a:xfrm rot="-167570">
            <a:off x="3949742" y="1496428"/>
            <a:ext cx="504056" cy="1071849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 rot="1963601">
            <a:off x="5412732" y="1877469"/>
            <a:ext cx="504056" cy="854632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457200" y="2837350"/>
            <a:ext cx="8229600" cy="28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Experiencia de un Centro en Polonia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 pacientes recibieron TCH Autólogo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Acondicionamiento 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inmunoablativo,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dosis altas de CFM y ATG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de 23 pacientes (87%) continuaron por al menos 9.5 meses sin necesidad de insulina exógena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Mediana de duración de remisión fue 31 meses (9.5 - 80 meses)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pacientes continuaban en remisión al momento de la última visita de seguimiento, mientras que el resto regresó a sus dosis de insulina previas, en un promedio de 5 años post-TCH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46189" l="30043" r="2999" t="28081"/>
          <a:stretch/>
        </p:blipFill>
        <p:spPr>
          <a:xfrm>
            <a:off x="65400" y="592862"/>
            <a:ext cx="8767500" cy="189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76588" l="62383" r="3001" t="14426"/>
          <a:stretch/>
        </p:blipFill>
        <p:spPr>
          <a:xfrm>
            <a:off x="4572006" y="0"/>
            <a:ext cx="4532675" cy="6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511475" y="471575"/>
            <a:ext cx="8229600" cy="149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se observaron complicaciones severas de diabetes.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paciente murió de sepsis por pseudomonas durante el período neutropénico post-TCH.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b="14084" l="32019" r="19034" t="82645"/>
          <a:stretch/>
        </p:blipFill>
        <p:spPr>
          <a:xfrm>
            <a:off x="3068525" y="6629750"/>
            <a:ext cx="6075476" cy="2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4">
            <a:alphaModFix/>
          </a:blip>
          <a:srcRect b="45448" l="35229" r="37541" t="15129"/>
          <a:stretch/>
        </p:blipFill>
        <p:spPr>
          <a:xfrm>
            <a:off x="0" y="2155174"/>
            <a:ext cx="4571999" cy="372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 rotWithShape="1">
          <a:blip r:embed="rId4">
            <a:alphaModFix/>
          </a:blip>
          <a:srcRect b="6917" l="35229" r="37541" t="54545"/>
          <a:stretch/>
        </p:blipFill>
        <p:spPr>
          <a:xfrm>
            <a:off x="4572000" y="2276376"/>
            <a:ext cx="4524581" cy="36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413850" y="2840200"/>
            <a:ext cx="8229600" cy="339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de datos de 22 ensayos clínicos.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524 pacientes.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Diferencias en tipo y fuente de infusión celular.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●"/>
            </a:pPr>
            <a:r>
              <a:rPr b="1" lang="es-MX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El TCH puede representar un tratamiento seguro y eficaz para pacientes seleccionados con DM1</a:t>
            </a:r>
            <a:endParaRPr b="1"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 resultado terapéutico: 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terapia de células madre hematopoyéticas para DM1.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 más pobre: 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sangre de cordón umbilical para DM1.</a:t>
            </a: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99" y="317724"/>
            <a:ext cx="8229600" cy="2446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6614700" y="6445500"/>
            <a:ext cx="25293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u="sng">
                <a:highlight>
                  <a:srgbClr val="FFFFFF"/>
                </a:highlight>
                <a:hlinkClick r:id="rId4"/>
              </a:rPr>
              <a:t>PLoS One.</a:t>
            </a:r>
            <a:r>
              <a:rPr lang="es-MX">
                <a:highlight>
                  <a:srgbClr val="FFFFFF"/>
                </a:highlight>
              </a:rPr>
              <a:t> 2016 Apr 13;11(4)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357300" y="1020025"/>
            <a:ext cx="8429400" cy="541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TERAPIAS EN DIABETES TIPO 1:</a:t>
            </a:r>
            <a:endParaRPr b="1" sz="2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angre del cordón umbilical.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Células madre mesenquiales del cordón umbilical.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Células madre hematopoyéticas.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Células madre mesenquimales de médula ósea.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b="1" lang="es-MX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APIAS EN DIABETES TIPO 2:</a:t>
            </a:r>
            <a:endParaRPr b="1" sz="2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angre del cordón umbilical.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Células madre mesenquimales del cordón umbilical.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Terapia celular monuclear de médula ósea.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8370351" cy="6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863550" y="832922"/>
            <a:ext cx="74169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MX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b="1" sz="4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MX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método debe seguir </a:t>
            </a:r>
            <a:r>
              <a:rPr lang="es-MX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estudiándose</a:t>
            </a:r>
            <a:r>
              <a:rPr lang="es-MX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una cohorte más amplia e incluyendo un grupo control, ya que parece ser capaz de cambiar la historia natural de la DM1.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>
            <p:ph type="title"/>
          </p:nvPr>
        </p:nvSpPr>
        <p:spPr>
          <a:xfrm>
            <a:off x="2769175" y="770900"/>
            <a:ext cx="50523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s-MX" sz="6000">
                <a:solidFill>
                  <a:schemeClr val="lt1"/>
                </a:solidFill>
              </a:rPr>
              <a:t>Gracias</a:t>
            </a:r>
            <a:endParaRPr b="0"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20700" y="260325"/>
            <a:ext cx="81672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40000"/>
              </a:lnSpc>
              <a:spcBef>
                <a:spcPts val="544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b="1" lang="es-MX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Diabetes Mellitus tipo 1</a:t>
            </a:r>
            <a:r>
              <a:rPr lang="es-MX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enfermedad autoinmune causada por la 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destrucción</a:t>
            </a: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células β productoras de insulina en el páncreas.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tratamiento estándar consiste en insulina de por vida y en casos raros y graves trasplante de islotes.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4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20"/>
          </a:p>
        </p:txBody>
      </p:sp>
      <p:sp>
        <p:nvSpPr>
          <p:cNvPr id="86" name="Google Shape;86;p15"/>
          <p:cNvSpPr txBox="1"/>
          <p:nvPr/>
        </p:nvSpPr>
        <p:spPr>
          <a:xfrm>
            <a:off x="5035375" y="6333800"/>
            <a:ext cx="395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/>
              <a:t>Diabetes. 2009 Oct;58(10):2175-84. doi: 10.2337/db09-0476.</a:t>
            </a:r>
            <a:endParaRPr sz="1000"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23604" l="7249" r="55592" t="25171"/>
          <a:stretch/>
        </p:blipFill>
        <p:spPr>
          <a:xfrm>
            <a:off x="531500" y="2728625"/>
            <a:ext cx="8167201" cy="36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485000" y="6394500"/>
            <a:ext cx="2484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">
                <a:highlight>
                  <a:srgbClr val="FFFFFF"/>
                </a:highlight>
              </a:rPr>
              <a:t>Nat Rev Dis Primers. 2017 Mar 30;3:17016.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20703" y="692700"/>
            <a:ext cx="872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88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reemplazo de insulina no siempre confiere la regulación metabólica necesaria para evitar complicaciones.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0180" lvl="0" marL="34290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9880" lvl="0" marL="342900" rtl="0" algn="l">
              <a:lnSpc>
                <a:spcPct val="140000"/>
              </a:lnSpc>
              <a:spcBef>
                <a:spcPts val="544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preservación de la secreción de insulina se ha convertido en una diana terapéutica y la intervención precoz es crítica.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3.bp.blogspot.com/-NBDJYRCVuRY/VlS-Wpfm-LI/AAAAAAAABwU/SrvZMl0NdFw/s1600/pan.png"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150" y="3343075"/>
            <a:ext cx="3731925" cy="29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535479" y="6550226"/>
            <a:ext cx="460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 Clin Endocrinol Metab     press.endocrine.org/journal/jcem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57200" y="861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trasplante autólogo de células madre hematopoyéticas (HSCT) ha sido llevado a cabo en las enfermedades autoinmunes, utilizando el principio de "reinicio inmunológico"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drugs.com/health-guide/images/205427.jpg"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650" y="2568152"/>
            <a:ext cx="4946700" cy="35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57188" y="2556975"/>
            <a:ext cx="6965700" cy="334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Movilización con CFM (2,0 g/m2) y  factor estimulante de colonias de granulocitos  (10 μg/kg por día)</a:t>
            </a:r>
            <a:endParaRPr sz="2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Acondicionamiento con CFM (200 mg/kg) y ATG rábica(4,5 mg/kg).</a:t>
            </a:r>
            <a:endParaRPr sz="2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●"/>
            </a:pPr>
            <a:r>
              <a:rPr lang="es-MX" sz="2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 pacientes, rango de edad de 14 a 31 años.</a:t>
            </a:r>
            <a:endParaRPr sz="2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MX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27969" l="10001" r="12346" t="46247"/>
          <a:stretch/>
        </p:blipFill>
        <p:spPr>
          <a:xfrm>
            <a:off x="113100" y="500575"/>
            <a:ext cx="8364076" cy="16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826600" y="6320100"/>
            <a:ext cx="3317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434343"/>
                </a:solidFill>
                <a:highlight>
                  <a:srgbClr val="FFFFFF"/>
                </a:highlight>
              </a:rPr>
              <a:t>JAMA.</a:t>
            </a:r>
            <a:r>
              <a:rPr lang="es-MX">
                <a:solidFill>
                  <a:srgbClr val="434343"/>
                </a:solidFill>
              </a:rPr>
              <a:t> 2007 Apr 11;297(14):1568-76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99150" y="385575"/>
            <a:ext cx="7743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/>
              <a:t>Seguimiento de 7 a 36 meses, 14 quedaron libres de insulina.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/>
              <a:t>Los anticuerpos </a:t>
            </a:r>
            <a:r>
              <a:rPr lang="es-MX" sz="2000"/>
              <a:t>anti-glutámico ácido descarboxilasa, disminuyeron después de 6 meses  y se estabilizaron a los 12 y 24 meses.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/>
              <a:t>HbA1c se mantuvieron &lt;7% en 13 de 14 pacientes.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/>
              <a:t>No hubo Mortalidad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7" name="Google Shape;117;p19"/>
          <p:cNvSpPr txBox="1"/>
          <p:nvPr/>
        </p:nvSpPr>
        <p:spPr>
          <a:xfrm>
            <a:off x="6686100" y="6428625"/>
            <a:ext cx="2457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MX" sz="850">
                <a:highlight>
                  <a:srgbClr val="FFFFFF"/>
                </a:highlight>
              </a:rPr>
              <a:t>JAMA.</a:t>
            </a:r>
            <a:r>
              <a:rPr lang="es-MX" sz="1100"/>
              <a:t> 2007 Apr 11;297(14):1568-76</a:t>
            </a:r>
            <a:endParaRPr sz="1100"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22751" l="59757" r="13414" t="21932"/>
          <a:stretch/>
        </p:blipFill>
        <p:spPr>
          <a:xfrm>
            <a:off x="1432375" y="3298800"/>
            <a:ext cx="4980726" cy="341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50000" l="14861" r="47785" t="37203"/>
          <a:stretch/>
        </p:blipFill>
        <p:spPr>
          <a:xfrm>
            <a:off x="-6" y="-6"/>
            <a:ext cx="4860033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4">
            <a:alphaModFix/>
          </a:blip>
          <a:srcRect b="30294" l="32210" r="17980" t="36483"/>
          <a:stretch/>
        </p:blipFill>
        <p:spPr>
          <a:xfrm>
            <a:off x="99875" y="998962"/>
            <a:ext cx="6813649" cy="25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355976" y="6488806"/>
            <a:ext cx="460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 Clin Endocrinol Metab     press.endocrine.org/journal/jcem</a:t>
            </a:r>
            <a:endParaRPr/>
          </a:p>
        </p:txBody>
      </p:sp>
      <p:grpSp>
        <p:nvGrpSpPr>
          <p:cNvPr id="126" name="Google Shape;126;p20"/>
          <p:cNvGrpSpPr/>
          <p:nvPr/>
        </p:nvGrpSpPr>
        <p:grpSpPr>
          <a:xfrm>
            <a:off x="941099" y="4297527"/>
            <a:ext cx="6670725" cy="1504244"/>
            <a:chOff x="481592" y="1206548"/>
            <a:chExt cx="6670725" cy="1495867"/>
          </a:xfrm>
        </p:grpSpPr>
        <p:sp>
          <p:nvSpPr>
            <p:cNvPr id="127" name="Google Shape;127;p20"/>
            <p:cNvSpPr/>
            <p:nvPr/>
          </p:nvSpPr>
          <p:spPr>
            <a:xfrm>
              <a:off x="568142" y="1339195"/>
              <a:ext cx="1666800" cy="581100"/>
            </a:xfrm>
            <a:prstGeom prst="rect">
              <a:avLst/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481592" y="1338990"/>
              <a:ext cx="17535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DM1</a:t>
              </a:r>
              <a:endParaRPr sz="1800"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2731542" y="1339062"/>
              <a:ext cx="1753500" cy="581100"/>
            </a:xfrm>
            <a:prstGeom prst="rect">
              <a:avLst/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2492267" y="1339127"/>
              <a:ext cx="22014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– 25 años</a:t>
              </a:r>
              <a:endParaRPr sz="1800"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917317" y="1339066"/>
              <a:ext cx="2235000" cy="581100"/>
            </a:xfrm>
            <a:prstGeom prst="rect">
              <a:avLst/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4917317" y="1206548"/>
              <a:ext cx="2235000" cy="71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Anticuerpos anti-GAD</a:t>
              </a:r>
              <a:endParaRPr sz="1800"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1045417" y="2121316"/>
              <a:ext cx="2235000" cy="581100"/>
            </a:xfrm>
            <a:prstGeom prst="rect">
              <a:avLst/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1045417" y="2121315"/>
              <a:ext cx="22350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Péptido C &gt;1ng/mL</a:t>
              </a:r>
              <a:r>
                <a:rPr lang="es-MX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3579842" y="2143065"/>
              <a:ext cx="2624100" cy="537600"/>
            </a:xfrm>
            <a:prstGeom prst="rect">
              <a:avLst/>
            </a:prstGeom>
            <a:solidFill>
              <a:srgbClr val="1D497D"/>
            </a:solidFill>
            <a:ln cap="flat" cmpd="sng" w="25400">
              <a:solidFill>
                <a:srgbClr val="EEEC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3579842" y="2121315"/>
              <a:ext cx="2624100" cy="5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&lt;3 meses del diagnóstico</a:t>
              </a:r>
              <a:endParaRPr sz="1800"/>
            </a:p>
          </p:txBody>
        </p:sp>
      </p:grpSp>
      <p:sp>
        <p:nvSpPr>
          <p:cNvPr id="137" name="Google Shape;137;p20"/>
          <p:cNvSpPr txBox="1"/>
          <p:nvPr/>
        </p:nvSpPr>
        <p:spPr>
          <a:xfrm>
            <a:off x="2443750" y="3861500"/>
            <a:ext cx="44205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latin typeface="Calibri"/>
                <a:ea typeface="Calibri"/>
                <a:cs typeface="Calibri"/>
                <a:sym typeface="Calibri"/>
              </a:rPr>
              <a:t>Factores de inclusión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MX" sz="3959"/>
              <a:t>Marcadores metabólicos post-trasplante.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-MX" sz="2200">
                <a:solidFill>
                  <a:srgbClr val="000000"/>
                </a:solidFill>
              </a:rPr>
              <a:t>Media de seguimiento: 34 meses.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-MX" sz="2200">
                <a:solidFill>
                  <a:srgbClr val="000000"/>
                </a:solidFill>
              </a:rPr>
              <a:t>Péptido C mostró un incremento en 6 meses en el grupo con respuesta completa.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s-MX" sz="2200">
                <a:solidFill>
                  <a:srgbClr val="000000"/>
                </a:solidFill>
              </a:rPr>
              <a:t>Anticuerpos anti-GAD disminuidos un 92% .</a:t>
            </a:r>
            <a:endParaRPr>
              <a:solidFill>
                <a:srgbClr val="00000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graphicFrame>
        <p:nvGraphicFramePr>
          <p:cNvPr id="144" name="Google Shape;144;p21"/>
          <p:cNvGraphicFramePr/>
          <p:nvPr/>
        </p:nvGraphicFramePr>
        <p:xfrm>
          <a:off x="395536" y="40050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{1B502FFF-9FC3-422A-843A-C4F328E7ED65}</a:tableStyleId>
              </a:tblPr>
              <a:tblGrid>
                <a:gridCol w="2808300"/>
                <a:gridCol w="2808300"/>
                <a:gridCol w="2808300"/>
              </a:tblGrid>
              <a:tr h="370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rgbClr val="000000"/>
                          </a:solidFill>
                        </a:rPr>
                        <a:t>HbA1c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rgbClr val="000000"/>
                          </a:solidFill>
                        </a:rPr>
                        <a:t>Respuesta completa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rgbClr val="000000"/>
                          </a:solidFill>
                        </a:rPr>
                        <a:t>Respuesta parcial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FFF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rgbClr val="000000"/>
                          </a:solidFill>
                        </a:rPr>
                        <a:t>No respuesta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BD4B4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8.6</a:t>
                      </a: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 a 6.8% 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Reducción 26%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En la última evaluación: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HbA1c debajo de 7.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7CCE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7.9 a 7.0%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Reducción 11.4%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FFF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En la última</a:t>
                      </a: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 evaluación </a:t>
                      </a: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3 pacientes mostraron un aumento</a:t>
                      </a: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 arriba de 7.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BD4B4"/>
                    </a:solidFill>
                  </a:tcPr>
                </a:tc>
              </a:tr>
              <a:tr h="3708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En</a:t>
                      </a:r>
                      <a:r>
                        <a:rPr lang="es-MX" sz="1800">
                          <a:solidFill>
                            <a:srgbClr val="000000"/>
                          </a:solidFill>
                        </a:rPr>
                        <a:t> los tres grupos se encontró una reducción de 0.87%  en los primeros 3 meses, 1% en el mes 6 y 1.6% en el último seguimiento.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2"/>
          <p:cNvGrpSpPr/>
          <p:nvPr/>
        </p:nvGrpSpPr>
        <p:grpSpPr>
          <a:xfrm>
            <a:off x="2280583" y="1391567"/>
            <a:ext cx="4198113" cy="3962401"/>
            <a:chOff x="948943" y="50799"/>
            <a:chExt cx="4198113" cy="3962401"/>
          </a:xfrm>
        </p:grpSpPr>
        <p:sp>
          <p:nvSpPr>
            <p:cNvPr id="150" name="Google Shape;150;p22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2153920" y="477519"/>
              <a:ext cx="178816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>
                  <a:latin typeface="Calibri"/>
                  <a:ea typeface="Calibri"/>
                  <a:cs typeface="Calibri"/>
                  <a:sym typeface="Calibri"/>
                </a:rPr>
                <a:t>Respuesta completa</a:t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solidFill>
              <a:srgbClr val="5665B3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3454400" y="2204720"/>
              <a:ext cx="1463040" cy="134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>
                  <a:latin typeface="Calibri"/>
                  <a:ea typeface="Calibri"/>
                  <a:cs typeface="Calibri"/>
                  <a:sym typeface="Calibri"/>
                </a:rPr>
                <a:t>No respuesta</a:t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4AA9C5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1178560" y="2204720"/>
              <a:ext cx="1463040" cy="1341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700">
                  <a:latin typeface="Calibri"/>
                  <a:ea typeface="Calibri"/>
                  <a:cs typeface="Calibri"/>
                  <a:sym typeface="Calibri"/>
                </a:rPr>
                <a:t>Respuesta</a:t>
              </a:r>
              <a:r>
                <a:rPr lang="es-MX" sz="2700">
                  <a:latin typeface="Calibri"/>
                  <a:ea typeface="Calibri"/>
                  <a:cs typeface="Calibri"/>
                  <a:sym typeface="Calibri"/>
                </a:rPr>
                <a:t> parcial</a:t>
              </a:r>
              <a:endParaRPr sz="27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2"/>
          <p:cNvSpPr txBox="1"/>
          <p:nvPr/>
        </p:nvSpPr>
        <p:spPr>
          <a:xfrm>
            <a:off x="5724125" y="188650"/>
            <a:ext cx="3096300" cy="258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7 pacientes (44%)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 5 al tercer mes</a:t>
            </a:r>
            <a:endParaRPr/>
          </a:p>
          <a:p>
            <a:pPr indent="-114300" lvl="2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 1 la primera semana postrasplante.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14300" lvl="1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 2 al 11° y 12° mes postrasplante.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Insulino independencia.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656925" y="4779394"/>
            <a:ext cx="2232300" cy="12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6 pacientes (37%)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La dosis de insulina fue reducida un 46%</a:t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6156153" y="5007294"/>
            <a:ext cx="2232300" cy="12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3 pacientes (19%)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La dosis de insulina incrementó un 67%</a:t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251520" y="6381328"/>
            <a:ext cx="8712968" cy="36933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No se encontró asociación entre el número de CD45+ Y CD34+ con el grado de respuesta.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54250" y="271275"/>
            <a:ext cx="32880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La presencia de</a:t>
            </a:r>
            <a:r>
              <a:rPr b="1" lang="es-MX" sz="1800">
                <a:latin typeface="Calibri"/>
                <a:ea typeface="Calibri"/>
                <a:cs typeface="Calibri"/>
                <a:sym typeface="Calibri"/>
              </a:rPr>
              <a:t> bajos títulos de IA2 </a:t>
            </a: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estuvo asociada con una </a:t>
            </a:r>
            <a:r>
              <a:rPr b="1" lang="es-MX" sz="1800">
                <a:latin typeface="Calibri"/>
                <a:ea typeface="Calibri"/>
                <a:cs typeface="Calibri"/>
                <a:sym typeface="Calibri"/>
              </a:rPr>
              <a:t>mejor respuesta.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s-MX" sz="1800">
                <a:latin typeface="Calibri"/>
                <a:ea typeface="Calibri"/>
                <a:cs typeface="Calibri"/>
                <a:sym typeface="Calibri"/>
              </a:rPr>
              <a:t>El grupo con respuesta completa tenía los títulos más bajos.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