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667" r:id="rId2"/>
    <p:sldMasterId id="2147485841" r:id="rId3"/>
  </p:sldMasterIdLst>
  <p:notesMasterIdLst>
    <p:notesMasterId r:id="rId88"/>
  </p:notesMasterIdLst>
  <p:sldIdLst>
    <p:sldId id="1606" r:id="rId4"/>
    <p:sldId id="1589" r:id="rId5"/>
    <p:sldId id="1541" r:id="rId6"/>
    <p:sldId id="1595" r:id="rId7"/>
    <p:sldId id="1599" r:id="rId8"/>
    <p:sldId id="1605" r:id="rId9"/>
    <p:sldId id="1594" r:id="rId10"/>
    <p:sldId id="1600" r:id="rId11"/>
    <p:sldId id="1601" r:id="rId12"/>
    <p:sldId id="1604" r:id="rId13"/>
    <p:sldId id="1603" r:id="rId14"/>
    <p:sldId id="1596" r:id="rId15"/>
    <p:sldId id="1597" r:id="rId16"/>
    <p:sldId id="1607" r:id="rId17"/>
    <p:sldId id="1544" r:id="rId18"/>
    <p:sldId id="1545" r:id="rId19"/>
    <p:sldId id="1546" r:id="rId20"/>
    <p:sldId id="1548" r:id="rId21"/>
    <p:sldId id="1549" r:id="rId22"/>
    <p:sldId id="1550" r:id="rId23"/>
    <p:sldId id="1551" r:id="rId24"/>
    <p:sldId id="1552" r:id="rId25"/>
    <p:sldId id="1553" r:id="rId26"/>
    <p:sldId id="1554" r:id="rId27"/>
    <p:sldId id="1555" r:id="rId28"/>
    <p:sldId id="1556" r:id="rId29"/>
    <p:sldId id="1557" r:id="rId30"/>
    <p:sldId id="1558" r:id="rId31"/>
    <p:sldId id="1591" r:id="rId32"/>
    <p:sldId id="1442" r:id="rId33"/>
    <p:sldId id="1592" r:id="rId34"/>
    <p:sldId id="1423" r:id="rId35"/>
    <p:sldId id="1424" r:id="rId36"/>
    <p:sldId id="1191" r:id="rId37"/>
    <p:sldId id="1320" r:id="rId38"/>
    <p:sldId id="1322" r:id="rId39"/>
    <p:sldId id="1207" r:id="rId40"/>
    <p:sldId id="1417" r:id="rId41"/>
    <p:sldId id="1389" r:id="rId42"/>
    <p:sldId id="1590" r:id="rId43"/>
    <p:sldId id="1580" r:id="rId44"/>
    <p:sldId id="1582" r:id="rId45"/>
    <p:sldId id="1583" r:id="rId46"/>
    <p:sldId id="1585" r:id="rId47"/>
    <p:sldId id="1586" r:id="rId48"/>
    <p:sldId id="1587" r:id="rId49"/>
    <p:sldId id="1202" r:id="rId50"/>
    <p:sldId id="1208" r:id="rId51"/>
    <p:sldId id="1195" r:id="rId52"/>
    <p:sldId id="1196" r:id="rId53"/>
    <p:sldId id="1327" r:id="rId54"/>
    <p:sldId id="1197" r:id="rId55"/>
    <p:sldId id="1198" r:id="rId56"/>
    <p:sldId id="1200" r:id="rId57"/>
    <p:sldId id="950" r:id="rId58"/>
    <p:sldId id="957" r:id="rId59"/>
    <p:sldId id="961" r:id="rId60"/>
    <p:sldId id="960" r:id="rId61"/>
    <p:sldId id="964" r:id="rId62"/>
    <p:sldId id="966" r:id="rId63"/>
    <p:sldId id="969" r:id="rId64"/>
    <p:sldId id="970" r:id="rId65"/>
    <p:sldId id="972" r:id="rId66"/>
    <p:sldId id="1588" r:id="rId67"/>
    <p:sldId id="1220" r:id="rId68"/>
    <p:sldId id="1221" r:id="rId69"/>
    <p:sldId id="986" r:id="rId70"/>
    <p:sldId id="988" r:id="rId71"/>
    <p:sldId id="990" r:id="rId72"/>
    <p:sldId id="991" r:id="rId73"/>
    <p:sldId id="992" r:id="rId74"/>
    <p:sldId id="1318" r:id="rId75"/>
    <p:sldId id="1011" r:id="rId76"/>
    <p:sldId id="1013" r:id="rId77"/>
    <p:sldId id="1022" r:id="rId78"/>
    <p:sldId id="1084" r:id="rId79"/>
    <p:sldId id="1153" r:id="rId80"/>
    <p:sldId id="1083" r:id="rId81"/>
    <p:sldId id="1372" r:id="rId82"/>
    <p:sldId id="1359" r:id="rId83"/>
    <p:sldId id="1362" r:id="rId84"/>
    <p:sldId id="1381" r:id="rId85"/>
    <p:sldId id="1593" r:id="rId86"/>
    <p:sldId id="1608" r:id="rId87"/>
  </p:sldIdLst>
  <p:sldSz cx="9144000" cy="6858000" type="screen4x3"/>
  <p:notesSz cx="6858000" cy="9144000"/>
  <p:defaultTextStyle>
    <a:defPPr>
      <a:defRPr lang="en-US"/>
    </a:defPPr>
    <a:lvl1pPr algn="l" rtl="0" eaLnBrk="0" fontAlgn="base" hangingPunct="0">
      <a:spcBef>
        <a:spcPct val="0"/>
      </a:spcBef>
      <a:spcAft>
        <a:spcPct val="0"/>
      </a:spcAft>
      <a:defRPr sz="4000" kern="1200">
        <a:solidFill>
          <a:srgbClr val="FFFF00"/>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000" kern="1200">
        <a:solidFill>
          <a:srgbClr val="FFFF00"/>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000" kern="1200">
        <a:solidFill>
          <a:srgbClr val="FFFF00"/>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000" kern="1200">
        <a:solidFill>
          <a:srgbClr val="FFFF00"/>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000" kern="1200">
        <a:solidFill>
          <a:srgbClr val="FFFF00"/>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000" kern="1200">
        <a:solidFill>
          <a:srgbClr val="FFFF00"/>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000" kern="1200">
        <a:solidFill>
          <a:srgbClr val="FFFF00"/>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000" kern="1200">
        <a:solidFill>
          <a:srgbClr val="FFFF00"/>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000" kern="1200">
        <a:solidFill>
          <a:srgbClr val="FFFF00"/>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99"/>
    <a:srgbClr val="0C3CEC"/>
    <a:srgbClr val="00002E"/>
    <a:srgbClr val="000050"/>
    <a:srgbClr val="FF0000"/>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925"/>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_rels/viewProps.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slide" Target="slides/slide47.xml"/><Relationship Id="rId1"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dministrador\Escritorio\GRAFIC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26"/>
    </mc:Choice>
    <mc:Fallback>
      <c:style val="26"/>
    </mc:Fallback>
  </mc:AlternateContent>
  <c:clrMapOvr bg1="dk2" tx1="lt1" bg2="dk1" tx2="lt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0865814863955102E-4"/>
          <c:y val="0"/>
          <c:w val="0.99949125564706198"/>
          <c:h val="1"/>
        </c:manualLayout>
      </c:layout>
      <c:pie3DChart>
        <c:varyColors val="1"/>
        <c:ser>
          <c:idx val="0"/>
          <c:order val="0"/>
          <c:tx>
            <c:strRef>
              <c:f>Hoja1!$B$1</c:f>
              <c:strCache>
                <c:ptCount val="1"/>
                <c:pt idx="0">
                  <c:v>Number</c:v>
                </c:pt>
              </c:strCache>
            </c:strRef>
          </c:tx>
          <c:explosion val="20"/>
          <c:dLbls>
            <c:dLbl>
              <c:idx val="0"/>
              <c:layout>
                <c:manualLayout>
                  <c:x val="-0.19177405728149099"/>
                  <c:y val="3.3139405518005198E-2"/>
                </c:manualLayout>
              </c:layout>
              <c:tx>
                <c:rich>
                  <a:bodyPr/>
                  <a:lstStyle/>
                  <a:p>
                    <a:r>
                      <a:rPr lang="en-US" sz="1600" b="1" dirty="0" err="1">
                        <a:solidFill>
                          <a:srgbClr val="FFC000"/>
                        </a:solidFill>
                        <a:latin typeface="Arial" pitchFamily="34" charset="0"/>
                        <a:cs typeface="Arial" pitchFamily="34" charset="0"/>
                      </a:rPr>
                      <a:t>Mieloma</a:t>
                    </a:r>
                    <a:r>
                      <a:rPr lang="en-US" sz="1600" b="1" baseline="0" dirty="0">
                        <a:solidFill>
                          <a:srgbClr val="FFC000"/>
                        </a:solidFill>
                        <a:latin typeface="Arial" pitchFamily="34" charset="0"/>
                        <a:cs typeface="Arial" pitchFamily="34" charset="0"/>
                      </a:rPr>
                      <a:t> </a:t>
                    </a:r>
                    <a:r>
                      <a:rPr lang="en-US" sz="1600" b="1" baseline="0" dirty="0" err="1">
                        <a:solidFill>
                          <a:srgbClr val="FFC000"/>
                        </a:solidFill>
                        <a:latin typeface="Arial" pitchFamily="34" charset="0"/>
                        <a:cs typeface="Arial" pitchFamily="34" charset="0"/>
                      </a:rPr>
                      <a:t>Múltiple</a:t>
                    </a:r>
                    <a:endParaRPr lang="en-US" sz="1600" b="1" dirty="0">
                      <a:solidFill>
                        <a:srgbClr val="FFC000"/>
                      </a:solidFill>
                      <a:latin typeface="Arial" pitchFamily="34" charset="0"/>
                      <a:cs typeface="Arial" pitchFamily="34" charset="0"/>
                    </a:endParaRPr>
                  </a:p>
                  <a:p>
                    <a:r>
                      <a:rPr lang="en-US" sz="1600" b="1" dirty="0">
                        <a:solidFill>
                          <a:srgbClr val="FFC000"/>
                        </a:solidFill>
                        <a:latin typeface="Arial" pitchFamily="34" charset="0"/>
                        <a:cs typeface="Arial" pitchFamily="34" charset="0"/>
                      </a:rPr>
                      <a:t> 36.6%</a:t>
                    </a:r>
                    <a:endParaRPr lang="en-US" sz="1600" b="1" dirty="0">
                      <a:solidFill>
                        <a:srgbClr val="FFC000"/>
                      </a:solidFill>
                    </a:endParaRPr>
                  </a:p>
                </c:rich>
              </c:tx>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D88-4B91-915F-AB7C90963C37}"/>
                </c:ext>
              </c:extLst>
            </c:dLbl>
            <c:dLbl>
              <c:idx val="1"/>
              <c:layout>
                <c:manualLayout>
                  <c:x val="4.5951122715963001E-2"/>
                  <c:y val="-0.27591842061426802"/>
                </c:manualLayout>
              </c:layout>
              <c:tx>
                <c:rich>
                  <a:bodyPr/>
                  <a:lstStyle/>
                  <a:p>
                    <a:r>
                      <a:rPr lang="en-US" sz="1600" b="1" dirty="0" err="1">
                        <a:solidFill>
                          <a:srgbClr val="FFC000"/>
                        </a:solidFill>
                        <a:latin typeface="Arial" pitchFamily="34" charset="0"/>
                        <a:cs typeface="Arial" pitchFamily="34" charset="0"/>
                      </a:rPr>
                      <a:t>Leucemia</a:t>
                    </a:r>
                    <a:r>
                      <a:rPr lang="en-US" sz="1600" b="1" baseline="0" dirty="0">
                        <a:solidFill>
                          <a:srgbClr val="FFC000"/>
                        </a:solidFill>
                        <a:latin typeface="Arial" pitchFamily="34" charset="0"/>
                        <a:cs typeface="Arial" pitchFamily="34" charset="0"/>
                      </a:rPr>
                      <a:t> </a:t>
                    </a:r>
                    <a:r>
                      <a:rPr lang="en-US" sz="1600" b="1" baseline="0" dirty="0" err="1">
                        <a:solidFill>
                          <a:srgbClr val="FFC000"/>
                        </a:solidFill>
                        <a:latin typeface="Arial" pitchFamily="34" charset="0"/>
                        <a:cs typeface="Arial" pitchFamily="34" charset="0"/>
                      </a:rPr>
                      <a:t>Aguda</a:t>
                    </a:r>
                    <a:endParaRPr lang="en-US" sz="1600" b="1" dirty="0">
                      <a:solidFill>
                        <a:srgbClr val="FFC000"/>
                      </a:solidFill>
                      <a:latin typeface="Arial" pitchFamily="34" charset="0"/>
                      <a:cs typeface="Arial" pitchFamily="34" charset="0"/>
                    </a:endParaRPr>
                  </a:p>
                  <a:p>
                    <a:r>
                      <a:rPr lang="en-US" sz="1600" b="1" dirty="0">
                        <a:solidFill>
                          <a:srgbClr val="FFC000"/>
                        </a:solidFill>
                        <a:latin typeface="Arial" pitchFamily="34" charset="0"/>
                        <a:cs typeface="Arial" pitchFamily="34" charset="0"/>
                      </a:rPr>
                      <a:t>29.2%</a:t>
                    </a:r>
                    <a:endParaRPr lang="en-US" sz="1600" b="1" dirty="0">
                      <a:solidFill>
                        <a:srgbClr val="FFC000"/>
                      </a:solidFill>
                    </a:endParaRPr>
                  </a:p>
                </c:rich>
              </c:tx>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D88-4B91-915F-AB7C90963C37}"/>
                </c:ext>
              </c:extLst>
            </c:dLbl>
            <c:dLbl>
              <c:idx val="2"/>
              <c:layout>
                <c:manualLayout>
                  <c:x val="4.7194549516081603E-2"/>
                  <c:y val="-0.109725168425945"/>
                </c:manualLayout>
              </c:layout>
              <c:tx>
                <c:rich>
                  <a:bodyPr/>
                  <a:lstStyle/>
                  <a:p>
                    <a:r>
                      <a:rPr lang="en-US" sz="1600" b="1" dirty="0" err="1">
                        <a:solidFill>
                          <a:srgbClr val="FFC000"/>
                        </a:solidFill>
                        <a:latin typeface="Arial" pitchFamily="34" charset="0"/>
                        <a:cs typeface="Arial" pitchFamily="34" charset="0"/>
                      </a:rPr>
                      <a:t>Linfoma</a:t>
                    </a:r>
                    <a:r>
                      <a:rPr lang="en-US" sz="1600" b="1" baseline="0" dirty="0">
                        <a:solidFill>
                          <a:srgbClr val="FFC000"/>
                        </a:solidFill>
                        <a:latin typeface="Arial" pitchFamily="34" charset="0"/>
                        <a:cs typeface="Arial" pitchFamily="34" charset="0"/>
                      </a:rPr>
                      <a:t> de Hodgkin</a:t>
                    </a:r>
                    <a:r>
                      <a:rPr lang="en-US" sz="1600" b="1" dirty="0">
                        <a:solidFill>
                          <a:srgbClr val="FFC000"/>
                        </a:solidFill>
                        <a:latin typeface="Arial" pitchFamily="34" charset="0"/>
                        <a:cs typeface="Arial" pitchFamily="34" charset="0"/>
                      </a:rPr>
                      <a:t> </a:t>
                    </a:r>
                  </a:p>
                  <a:p>
                    <a:r>
                      <a:rPr lang="en-US" sz="1600" b="1" dirty="0">
                        <a:solidFill>
                          <a:srgbClr val="FFC000"/>
                        </a:solidFill>
                        <a:latin typeface="Arial" pitchFamily="34" charset="0"/>
                        <a:cs typeface="Arial" pitchFamily="34" charset="0"/>
                      </a:rPr>
                      <a:t>12.3%</a:t>
                    </a:r>
                    <a:endParaRPr lang="en-US" sz="2400" b="1" dirty="0">
                      <a:solidFill>
                        <a:srgbClr val="FFC000"/>
                      </a:solidFill>
                    </a:endParaRPr>
                  </a:p>
                </c:rich>
              </c:tx>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D88-4B91-915F-AB7C90963C37}"/>
                </c:ext>
              </c:extLst>
            </c:dLbl>
            <c:dLbl>
              <c:idx val="3"/>
              <c:layout>
                <c:manualLayout>
                  <c:x val="5.8841100830994399E-2"/>
                  <c:y val="-0.12574498385215799"/>
                </c:manualLayout>
              </c:layout>
              <c:tx>
                <c:rich>
                  <a:bodyPr/>
                  <a:lstStyle/>
                  <a:p>
                    <a:r>
                      <a:rPr lang="en-US" sz="1500" b="1" dirty="0" err="1">
                        <a:solidFill>
                          <a:srgbClr val="FFC000"/>
                        </a:solidFill>
                        <a:latin typeface="Arial" pitchFamily="34" charset="0"/>
                        <a:cs typeface="Arial" pitchFamily="34" charset="0"/>
                      </a:rPr>
                      <a:t>Linfoma</a:t>
                    </a:r>
                    <a:r>
                      <a:rPr lang="en-US" sz="1500" b="1" baseline="0" dirty="0">
                        <a:solidFill>
                          <a:srgbClr val="FFC000"/>
                        </a:solidFill>
                        <a:latin typeface="Arial" pitchFamily="34" charset="0"/>
                        <a:cs typeface="Arial" pitchFamily="34" charset="0"/>
                      </a:rPr>
                      <a:t> No-Hodgkin</a:t>
                    </a:r>
                    <a:endParaRPr lang="en-US" sz="1500" b="1" dirty="0">
                      <a:solidFill>
                        <a:srgbClr val="FFC000"/>
                      </a:solidFill>
                      <a:latin typeface="Arial" pitchFamily="34" charset="0"/>
                      <a:cs typeface="Arial" pitchFamily="34" charset="0"/>
                    </a:endParaRPr>
                  </a:p>
                  <a:p>
                    <a:r>
                      <a:rPr lang="en-US" sz="1500" b="1" dirty="0">
                        <a:solidFill>
                          <a:srgbClr val="FFC000"/>
                        </a:solidFill>
                        <a:latin typeface="Arial" pitchFamily="34" charset="0"/>
                        <a:cs typeface="Arial" pitchFamily="34" charset="0"/>
                      </a:rPr>
                      <a:t>6.6%</a:t>
                    </a:r>
                    <a:endParaRPr lang="en-US" sz="1500" b="1" dirty="0">
                      <a:solidFill>
                        <a:srgbClr val="FFC000"/>
                      </a:solidFill>
                    </a:endParaRPr>
                  </a:p>
                </c:rich>
              </c:tx>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D88-4B91-915F-AB7C90963C37}"/>
                </c:ext>
              </c:extLst>
            </c:dLbl>
            <c:dLbl>
              <c:idx val="4"/>
              <c:layout>
                <c:manualLayout>
                  <c:x val="0.119391434637904"/>
                  <c:y val="0.11084899142773399"/>
                </c:manualLayout>
              </c:layout>
              <c:tx>
                <c:rich>
                  <a:bodyPr/>
                  <a:lstStyle/>
                  <a:p>
                    <a:r>
                      <a:rPr lang="en-US" sz="1600" b="1" dirty="0" err="1">
                        <a:solidFill>
                          <a:srgbClr val="FFC000"/>
                        </a:solidFill>
                        <a:latin typeface="Arial" pitchFamily="34" charset="0"/>
                        <a:cs typeface="Arial" pitchFamily="34" charset="0"/>
                      </a:rPr>
                      <a:t>Otros</a:t>
                    </a:r>
                    <a:endParaRPr lang="en-US" sz="1600" b="1" dirty="0">
                      <a:solidFill>
                        <a:srgbClr val="FFC000"/>
                      </a:solidFill>
                      <a:latin typeface="Arial" pitchFamily="34" charset="0"/>
                      <a:cs typeface="Arial" pitchFamily="34" charset="0"/>
                    </a:endParaRPr>
                  </a:p>
                  <a:p>
                    <a:r>
                      <a:rPr lang="en-US" sz="1600" b="1" dirty="0">
                        <a:solidFill>
                          <a:srgbClr val="FFC000"/>
                        </a:solidFill>
                        <a:latin typeface="Arial" pitchFamily="34" charset="0"/>
                        <a:cs typeface="Arial" pitchFamily="34" charset="0"/>
                      </a:rPr>
                      <a:t>15.1%</a:t>
                    </a:r>
                    <a:endParaRPr lang="en-US" sz="2400" b="1" dirty="0">
                      <a:solidFill>
                        <a:srgbClr val="FFC000"/>
                      </a:solidFill>
                    </a:endParaRPr>
                  </a:p>
                </c:rich>
              </c:tx>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D88-4B91-915F-AB7C90963C37}"/>
                </c:ext>
              </c:extLst>
            </c:dLbl>
            <c:spPr>
              <a:noFill/>
              <a:ln>
                <a:noFill/>
              </a:ln>
              <a:effectLst/>
            </c:sp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Hoja1!$A$2:$A$6</c:f>
              <c:strCache>
                <c:ptCount val="5"/>
                <c:pt idx="0">
                  <c:v>Multiple myeloma</c:v>
                </c:pt>
                <c:pt idx="1">
                  <c:v>Acute leukemia</c:v>
                </c:pt>
                <c:pt idx="2">
                  <c:v>Hodgkin's lymphoma</c:v>
                </c:pt>
                <c:pt idx="3">
                  <c:v>Non-Hodgkin's lymphoma</c:v>
                </c:pt>
                <c:pt idx="4">
                  <c:v>Other</c:v>
                </c:pt>
              </c:strCache>
            </c:strRef>
          </c:cat>
          <c:val>
            <c:numRef>
              <c:f>Hoja1!$B$2:$B$6</c:f>
              <c:numCache>
                <c:formatCode>General</c:formatCode>
                <c:ptCount val="5"/>
                <c:pt idx="0">
                  <c:v>39</c:v>
                </c:pt>
                <c:pt idx="1">
                  <c:v>31</c:v>
                </c:pt>
                <c:pt idx="2">
                  <c:v>13</c:v>
                </c:pt>
                <c:pt idx="3">
                  <c:v>7</c:v>
                </c:pt>
                <c:pt idx="4">
                  <c:v>16</c:v>
                </c:pt>
              </c:numCache>
            </c:numRef>
          </c:val>
          <c:extLst xmlns:c16r2="http://schemas.microsoft.com/office/drawing/2015/06/chart">
            <c:ext xmlns:c16="http://schemas.microsoft.com/office/drawing/2014/chart" uri="{C3380CC4-5D6E-409C-BE32-E72D297353CC}">
              <c16:uniqueId val="{00000005-5D88-4B91-915F-AB7C90963C37}"/>
            </c:ext>
          </c:extLst>
        </c:ser>
        <c:dLbls>
          <c:showLegendKey val="0"/>
          <c:showVal val="1"/>
          <c:showCatName val="1"/>
          <c:showSerName val="0"/>
          <c:showPercent val="0"/>
          <c:showBubbleSize val="0"/>
          <c:showLeaderLines val="0"/>
        </c:dLbls>
      </c:pie3DChart>
    </c:plotArea>
    <c:plotVisOnly val="1"/>
    <c:dispBlanksAs val="zero"/>
    <c:showDLblsOverMax val="0"/>
  </c:chart>
  <c:txPr>
    <a:bodyPr/>
    <a:lstStyle/>
    <a:p>
      <a:pPr>
        <a:defRPr sz="1800"/>
      </a:pPr>
      <a:endParaRPr lang="es-MX"/>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effectLst>
                  <a:outerShdw blurRad="38100" dist="38100" dir="2700000" algn="tl">
                    <a:srgbClr val="C0C0C0"/>
                  </a:outerShdw>
                </a:effectLst>
                <a:latin typeface="Times New Roman" pitchFamily="18" charset="0"/>
                <a:ea typeface="+mn-ea"/>
                <a:cs typeface="+mn-cs"/>
              </a:defRPr>
            </a:lvl1pPr>
          </a:lstStyle>
          <a:p>
            <a:pPr>
              <a:defRPr/>
            </a:pPr>
            <a:endParaRPr lang="es-ES" altLang="es-MX"/>
          </a:p>
        </p:txBody>
      </p:sp>
      <p:sp>
        <p:nvSpPr>
          <p:cNvPr id="317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ffectLst>
                  <a:outerShdw blurRad="38100" dist="38100" dir="2700000" algn="tl">
                    <a:srgbClr val="C0C0C0"/>
                  </a:outerShdw>
                </a:effectLst>
                <a:latin typeface="Times New Roman" pitchFamily="18" charset="0"/>
                <a:ea typeface="+mn-ea"/>
                <a:cs typeface="+mn-cs"/>
              </a:defRPr>
            </a:lvl1pPr>
          </a:lstStyle>
          <a:p>
            <a:pPr>
              <a:defRPr/>
            </a:pPr>
            <a:endParaRPr lang="es-ES" altLang="es-MX"/>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noProof="0"/>
              <a:t>Haga clic para modificar el estilo de texto del patrón</a:t>
            </a:r>
          </a:p>
          <a:p>
            <a:pPr lvl="1"/>
            <a:r>
              <a:rPr lang="es-ES" altLang="es-MX" noProof="0"/>
              <a:t>Segundo nivel</a:t>
            </a:r>
          </a:p>
          <a:p>
            <a:pPr lvl="2"/>
            <a:r>
              <a:rPr lang="es-ES" altLang="es-MX" noProof="0"/>
              <a:t>Tercer nivel</a:t>
            </a:r>
          </a:p>
          <a:p>
            <a:pPr lvl="3"/>
            <a:r>
              <a:rPr lang="es-ES" altLang="es-MX" noProof="0"/>
              <a:t>Cuarto nivel</a:t>
            </a:r>
          </a:p>
          <a:p>
            <a:pPr lvl="4"/>
            <a:r>
              <a:rPr lang="es-ES" altLang="es-MX" noProof="0"/>
              <a:t>Quinto nivel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C0C0C0"/>
                  </a:outerShdw>
                </a:effectLst>
                <a:latin typeface="Times New Roman" pitchFamily="18" charset="0"/>
                <a:ea typeface="+mn-ea"/>
                <a:cs typeface="+mn-cs"/>
              </a:defRPr>
            </a:lvl1pPr>
          </a:lstStyle>
          <a:p>
            <a:pPr>
              <a:defRPr/>
            </a:pPr>
            <a:endParaRPr lang="es-ES" altLang="es-MX"/>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ea typeface="MS PGothic" panose="020B0600070205080204" pitchFamily="34" charset="-128"/>
              </a:defRPr>
            </a:lvl1pPr>
          </a:lstStyle>
          <a:p>
            <a:pPr>
              <a:defRPr/>
            </a:pPr>
            <a:fld id="{219E979E-FA81-47A9-87F6-641AE24BAF6D}" type="slidenum">
              <a:rPr lang="es-ES" altLang="es-MX"/>
              <a:pPr>
                <a:defRPr/>
              </a:pPr>
              <a:t>‹Nº›</a:t>
            </a:fld>
            <a:endParaRPr lang="es-ES" altLang="es-MX"/>
          </a:p>
        </p:txBody>
      </p:sp>
    </p:spTree>
    <p:extLst>
      <p:ext uri="{BB962C8B-B14F-4D97-AF65-F5344CB8AC3E}">
        <p14:creationId xmlns:p14="http://schemas.microsoft.com/office/powerpoint/2010/main" val="62106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13</a:t>
            </a:r>
            <a:r>
              <a:rPr lang="en-US" dirty="0"/>
              <a:t>: The most common indications for HCT in the US in 2016</a:t>
            </a:r>
            <a:r>
              <a:rPr lang="en-US" baseline="0" dirty="0"/>
              <a:t> </a:t>
            </a:r>
            <a:r>
              <a:rPr lang="en-US" dirty="0"/>
              <a:t>were multiple myeloma and lymphomas (NHL and HD) accounting for 63% of all HCTs.</a:t>
            </a:r>
            <a:r>
              <a:rPr lang="en-US" baseline="0" dirty="0"/>
              <a:t> Acute leukemias (AML, ALL) and MDS (combined with MPNs) are the most common indications for allogeneic transplants accounting for 72% of allogeneic HCTs. MDS/MPN transplants have increased after the availability of Centers for Medicare and Medicaid Services (CMS)-approved Coverage with Evidence Development studies allowing allogeneic HCT in Medicare-insured patients for MDS (since 2010) and will continue to increase with the approval for myelofibrosis in 2017.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4</a:t>
            </a:fld>
            <a:endParaRPr lang="en-US"/>
          </a:p>
        </p:txBody>
      </p:sp>
    </p:spTree>
    <p:extLst>
      <p:ext uri="{BB962C8B-B14F-4D97-AF65-F5344CB8AC3E}">
        <p14:creationId xmlns:p14="http://schemas.microsoft.com/office/powerpoint/2010/main" val="156630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12</a:t>
            </a:r>
            <a:r>
              <a:rPr lang="en-US" dirty="0"/>
              <a:t>: The number of allogeneic transplants for treatment of malignant diseases in ≥60 years also continues to increase. In 2016, 30% percent of allogeneic transplant recipients were older than 60.  There is an increasing trend of ≥70 year recipients which represented 4.6% of allogeneic transplants for AML, ALL, NHL, HD, and MM in 2016.</a:t>
            </a:r>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22</a:t>
            </a:fld>
            <a:endParaRPr lang="en-US"/>
          </a:p>
        </p:txBody>
      </p:sp>
    </p:spTree>
    <p:extLst>
      <p:ext uri="{BB962C8B-B14F-4D97-AF65-F5344CB8AC3E}">
        <p14:creationId xmlns:p14="http://schemas.microsoft.com/office/powerpoint/2010/main" val="315730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13</a:t>
            </a:r>
            <a:r>
              <a:rPr lang="en-US" dirty="0"/>
              <a:t>: The most common indications for HCT in the US in 2016</a:t>
            </a:r>
            <a:r>
              <a:rPr lang="en-US" baseline="0" dirty="0"/>
              <a:t> </a:t>
            </a:r>
            <a:r>
              <a:rPr lang="en-US" dirty="0"/>
              <a:t>were multiple myeloma and lymphomas (NHL and HD) accounting for 63% of all HCTs.</a:t>
            </a:r>
            <a:r>
              <a:rPr lang="en-US" baseline="0" dirty="0"/>
              <a:t> Acute leukemias (AML, ALL) and MDS (combined with MPNs) are the most common indications for allogeneic transplants accounting for 72% of allogeneic HCTs. MDS/MPN transplants have increased after the availability of Centers for Medicare and Medicaid Services (CMS)-approved Coverage with Evidence Development studies allowing allogeneic HCT in Medicare-insured patients for MDS (since 2010) and will continue to increase with the approval for myelofibrosis in 2017.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23</a:t>
            </a:fld>
            <a:endParaRPr lang="en-US"/>
          </a:p>
        </p:txBody>
      </p:sp>
    </p:spTree>
    <p:extLst>
      <p:ext uri="{BB962C8B-B14F-4D97-AF65-F5344CB8AC3E}">
        <p14:creationId xmlns:p14="http://schemas.microsoft.com/office/powerpoint/2010/main" val="156630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14: </a:t>
            </a:r>
            <a:r>
              <a:rPr lang="en-US" b="0" dirty="0"/>
              <a:t>This</a:t>
            </a:r>
            <a:r>
              <a:rPr lang="en-US" b="0" baseline="0" dirty="0"/>
              <a:t> slide represents trends in the utility of allogeneic transplants for various indications and shows that allogeneic transplant activity is decreasing in lymphomas and CLL highlighting the availability of non-transplant therapeutic options.</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24</a:t>
            </a:fld>
            <a:endParaRPr lang="en-US"/>
          </a:p>
        </p:txBody>
      </p:sp>
    </p:spTree>
    <p:extLst>
      <p:ext uri="{BB962C8B-B14F-4D97-AF65-F5344CB8AC3E}">
        <p14:creationId xmlns:p14="http://schemas.microsoft.com/office/powerpoint/2010/main" val="122326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15: </a:t>
            </a:r>
            <a:r>
              <a:rPr lang="en-US" b="0" i="0" baseline="0" dirty="0"/>
              <a:t>In 2016, the number of transplants for lymphomas decreased after a steady increase since 2007, and may represent the increased availability of novel non-transplant therapeutic options for some lymphoma subsets. </a:t>
            </a:r>
            <a:r>
              <a:rPr lang="en-US" b="0" dirty="0"/>
              <a:t>The</a:t>
            </a:r>
            <a:r>
              <a:rPr lang="en-US" b="0" baseline="0" dirty="0"/>
              <a:t> annual number of autologous transplants for multiple myeloma is increasing steadily. In 2016, 8776 myeloma autologous transplants were performed, up from 5621 in 2010.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25</a:t>
            </a:fld>
            <a:endParaRPr lang="en-US"/>
          </a:p>
        </p:txBody>
      </p:sp>
    </p:spTree>
    <p:extLst>
      <p:ext uri="{BB962C8B-B14F-4D97-AF65-F5344CB8AC3E}">
        <p14:creationId xmlns:p14="http://schemas.microsoft.com/office/powerpoint/2010/main" val="16597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16</a:t>
            </a:r>
            <a:r>
              <a:rPr lang="en-US" dirty="0"/>
              <a:t>: After an autologous HCT, primary disease is the most commonly reported cause of death representing 69% of deaths. </a:t>
            </a:r>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26</a:t>
            </a:fld>
            <a:endParaRPr lang="en-US"/>
          </a:p>
        </p:txBody>
      </p:sp>
    </p:spTree>
    <p:extLst>
      <p:ext uri="{BB962C8B-B14F-4D97-AF65-F5344CB8AC3E}">
        <p14:creationId xmlns:p14="http://schemas.microsoft.com/office/powerpoint/2010/main" val="55266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17</a:t>
            </a:r>
            <a:r>
              <a:rPr lang="en-US" dirty="0"/>
              <a:t>: Among HLA-matched sibling transplant recipients, within</a:t>
            </a:r>
            <a:r>
              <a:rPr lang="en-US" baseline="0" dirty="0"/>
              <a:t> the first 100 days, primary disease accounts for 27% of deaths, while infection and organ failure represent 36% of deaths. At or after 100 days, 58% of deaths are attributed to primary disease.</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27</a:t>
            </a:fld>
            <a:endParaRPr lang="en-US"/>
          </a:p>
        </p:txBody>
      </p:sp>
    </p:spTree>
    <p:extLst>
      <p:ext uri="{BB962C8B-B14F-4D97-AF65-F5344CB8AC3E}">
        <p14:creationId xmlns:p14="http://schemas.microsoft.com/office/powerpoint/2010/main" val="90617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18</a:t>
            </a:r>
            <a:r>
              <a:rPr lang="en-US" dirty="0"/>
              <a:t>: Among unrelated</a:t>
            </a:r>
            <a:r>
              <a:rPr lang="en-US" baseline="0" dirty="0"/>
              <a:t> donor </a:t>
            </a:r>
            <a:r>
              <a:rPr lang="en-US" dirty="0"/>
              <a:t>allogeneic HCT, within 100 days, mortality</a:t>
            </a:r>
            <a:r>
              <a:rPr lang="en-US" baseline="0" dirty="0"/>
              <a:t> related to infection, organ failure, GVHD accounts for 45% of deaths;</a:t>
            </a:r>
            <a:r>
              <a:rPr lang="en-US" dirty="0"/>
              <a:t> after 100 days, 47% of deaths are related</a:t>
            </a:r>
            <a:r>
              <a:rPr lang="en-US" baseline="0" dirty="0"/>
              <a:t> to primary disease.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28</a:t>
            </a:fld>
            <a:endParaRPr lang="en-US"/>
          </a:p>
        </p:txBody>
      </p:sp>
    </p:spTree>
    <p:extLst>
      <p:ext uri="{BB962C8B-B14F-4D97-AF65-F5344CB8AC3E}">
        <p14:creationId xmlns:p14="http://schemas.microsoft.com/office/powerpoint/2010/main" val="199771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a:t>
            </a:r>
            <a:r>
              <a:rPr lang="en-US" b="0" dirty="0"/>
              <a:t>The</a:t>
            </a:r>
            <a:r>
              <a:rPr lang="en-US" b="0" baseline="0" dirty="0"/>
              <a:t> e</a:t>
            </a:r>
            <a:r>
              <a:rPr lang="en-US" dirty="0"/>
              <a:t>stimated annual numbers of transplant recipients in the U.S. were compiled according to the number of first transplants registered with the CIBMTR. Estimates of how closely the numbers reported are representative of actual transplant activity vary according to the type of transplant and number of centers reporting data per year. Prior to 2007, all transplants, except unrelated donor allogeneic transplants facilitated by the NMDP, were reported voluntarily. It was estimated that the CIBMTR captured 90% of all unrelated donor transplants performed in the US, 60-90% of related donor allogeneic transplants and 65 to 75% of autologous transplants. These estimates were extrapolated from other databases that capture transplant center activity, accreditation or hospital discharges. After 2007, the Stem Cell Transplant Outcomes Database (SCTOD) was initiated which changed reporting requirements and data capture to an electronic format. The SCTOD requires that all allogeneic transplants performed in the US be registered with CIBMTR. The numbers of allogeneic transplants from</a:t>
            </a:r>
            <a:r>
              <a:rPr lang="en-US" baseline="0" dirty="0"/>
              <a:t> the US </a:t>
            </a:r>
            <a:r>
              <a:rPr lang="en-US" dirty="0"/>
              <a:t>in the CIBMTR are representative of the total US transplant activity. Data reporting of autologous transplants remains voluntary and the numbers in the CIBMTR database are estimated to be 80% in</a:t>
            </a:r>
            <a:r>
              <a:rPr lang="en-US" baseline="0" dirty="0"/>
              <a:t> 2016</a:t>
            </a:r>
            <a:r>
              <a:rPr lang="en-US" dirty="0"/>
              <a:t>. </a:t>
            </a:r>
          </a:p>
          <a:p>
            <a:endParaRPr lang="en-US" dirty="0"/>
          </a:p>
          <a:p>
            <a:r>
              <a:rPr lang="en-US" dirty="0"/>
              <a:t>The estimated annual number of allogeneic transplants recipients surpasses</a:t>
            </a:r>
            <a:r>
              <a:rPr lang="en-US" baseline="0" dirty="0"/>
              <a:t> 8,000 a year in the US in 2013 with 8539 transplants estimated in 2016, up from 8474 in 2015. </a:t>
            </a:r>
            <a:r>
              <a:rPr lang="en-US" dirty="0"/>
              <a:t>The number of autologous transplants recipients in the US continues to increase at a much faster</a:t>
            </a:r>
            <a:r>
              <a:rPr lang="en-US" baseline="0" dirty="0"/>
              <a:t> rate, most prominently since 2010</a:t>
            </a:r>
            <a:r>
              <a:rPr lang="en-US" dirty="0"/>
              <a:t>, mainly</a:t>
            </a:r>
            <a:r>
              <a:rPr lang="en-US" baseline="0" dirty="0"/>
              <a:t> from transplants performed for plasma cell and lymphoproliferative disorders extending to older patients</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5</a:t>
            </a:fld>
            <a:endParaRPr lang="en-US"/>
          </a:p>
        </p:txBody>
      </p:sp>
    </p:spTree>
    <p:extLst>
      <p:ext uri="{BB962C8B-B14F-4D97-AF65-F5344CB8AC3E}">
        <p14:creationId xmlns:p14="http://schemas.microsoft.com/office/powerpoint/2010/main" val="41244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dirty="0"/>
              <a:t>Slide 2: This slide shows the location</a:t>
            </a:r>
            <a:r>
              <a:rPr lang="en-US" baseline="0" dirty="0"/>
              <a:t> of transplant centers that report data to the CIBMTR.</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15</a:t>
            </a:fld>
            <a:endParaRPr lang="en-US"/>
          </a:p>
        </p:txBody>
      </p:sp>
    </p:spTree>
    <p:extLst>
      <p:ext uri="{BB962C8B-B14F-4D97-AF65-F5344CB8AC3E}">
        <p14:creationId xmlns:p14="http://schemas.microsoft.com/office/powerpoint/2010/main" val="39534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a:t>
            </a:r>
            <a:r>
              <a:rPr lang="en-US" b="0" dirty="0"/>
              <a:t>The</a:t>
            </a:r>
            <a:r>
              <a:rPr lang="en-US" b="0" baseline="0" dirty="0"/>
              <a:t> e</a:t>
            </a:r>
            <a:r>
              <a:rPr lang="en-US" dirty="0"/>
              <a:t>stimated annual numbers of transplant recipients in the U.S. were compiled according to the number of first transplants registered with the CIBMTR. Estimates of how closely the numbers reported are representative of actual transplant activity vary according to the type of transplant and number of centers reporting data per year. Prior to 2007, all transplants, except unrelated donor allogeneic transplants facilitated by the NMDP, were reported voluntarily. It was estimated that the CIBMTR captured 90% of all unrelated donor transplants performed in the US, 60-90% of related donor allogeneic transplants and 65 to 75% of autologous transplants. These estimates were extrapolated from other databases that capture transplant center activity, accreditation or hospital discharges. After 2007, the Stem Cell Transplant Outcomes Database (SCTOD) was initiated which changed reporting requirements and data capture to an electronic format. The SCTOD requires that all allogeneic transplants performed in the US be registered with CIBMTR. The numbers of allogeneic transplants from</a:t>
            </a:r>
            <a:r>
              <a:rPr lang="en-US" baseline="0" dirty="0"/>
              <a:t> the US </a:t>
            </a:r>
            <a:r>
              <a:rPr lang="en-US" dirty="0"/>
              <a:t>in the CIBMTR are representative of the total US transplant activity. Data reporting of autologous transplants remains voluntary and the numbers in the CIBMTR database are estimated to be 80% in</a:t>
            </a:r>
            <a:r>
              <a:rPr lang="en-US" baseline="0" dirty="0"/>
              <a:t> 2016</a:t>
            </a:r>
            <a:r>
              <a:rPr lang="en-US" dirty="0"/>
              <a:t>. </a:t>
            </a:r>
          </a:p>
          <a:p>
            <a:endParaRPr lang="en-US" dirty="0"/>
          </a:p>
          <a:p>
            <a:r>
              <a:rPr lang="en-US" dirty="0"/>
              <a:t>The estimated annual number of allogeneic transplants recipients surpasses</a:t>
            </a:r>
            <a:r>
              <a:rPr lang="en-US" baseline="0" dirty="0"/>
              <a:t> 8,000 a year in the US in 2013 with 8539 transplants estimated in 2016, up from 8474 in 2015. </a:t>
            </a:r>
            <a:r>
              <a:rPr lang="en-US" dirty="0"/>
              <a:t>The number of autologous transplants recipients in the US continues to increase at a much faster</a:t>
            </a:r>
            <a:r>
              <a:rPr lang="en-US" baseline="0" dirty="0"/>
              <a:t> rate, most prominently since 2010</a:t>
            </a:r>
            <a:r>
              <a:rPr lang="en-US" dirty="0"/>
              <a:t>, mainly</a:t>
            </a:r>
            <a:r>
              <a:rPr lang="en-US" baseline="0" dirty="0"/>
              <a:t> from transplants performed for plasma cell and lymphoproliferative disorders extending to older patients</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16</a:t>
            </a:fld>
            <a:endParaRPr lang="en-US"/>
          </a:p>
        </p:txBody>
      </p:sp>
    </p:spTree>
    <p:extLst>
      <p:ext uri="{BB962C8B-B14F-4D97-AF65-F5344CB8AC3E}">
        <p14:creationId xmlns:p14="http://schemas.microsoft.com/office/powerpoint/2010/main" val="412446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4:</a:t>
            </a:r>
            <a:r>
              <a:rPr lang="en-US" b="1" baseline="0" dirty="0"/>
              <a:t> </a:t>
            </a:r>
            <a:r>
              <a:rPr lang="en-US" b="0" baseline="0" dirty="0"/>
              <a:t>Upon further stratifying the number of allogeneic transplants recipients in the US by donor type, recipients of unrelated donor transplants represent the largest group. The number of unrelated donor (URD) transplants has </a:t>
            </a:r>
            <a:r>
              <a:rPr lang="en-US" dirty="0"/>
              <a:t>surpassed the number of allogeneic transplants from related donors after 2006 and the</a:t>
            </a:r>
            <a:r>
              <a:rPr lang="en-US" baseline="0" dirty="0"/>
              <a:t> gap between these two types of approaches peaked in 2012. After 2012, the numbers of URD and HLA-identical siblings transplants has shown a downward trend in absolute numbers.</a:t>
            </a:r>
            <a:r>
              <a:rPr lang="en-US" dirty="0"/>
              <a:t> T</a:t>
            </a:r>
            <a:r>
              <a:rPr lang="en-US" baseline="0" dirty="0"/>
              <a:t>ransplants performed with alternative donors is increasing. From 2003 to 2011, there were a steady increase in the numbers of transplants using umbilical cord blood as a result of several published studies demonstrating its benefit in both children and adults. From 2012 onward, there was an increase in the numbers of transplants from ‘Other Relatives’, likely due to the use of haploidentical donors with post-transplant cyclophosphamide strategy. In 2014, the numbers of transplants using ‘Other Relatives’ surpassed the total numbers of umbilical cord transplant performed in the US, accounting for 11% of all allogeneic transplants performed in the US. In 2016, this is the only group of donor type that is increasing with all other donor types showing decline or stability in use.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17</a:t>
            </a:fld>
            <a:endParaRPr lang="en-US"/>
          </a:p>
        </p:txBody>
      </p:sp>
    </p:spTree>
    <p:extLst>
      <p:ext uri="{BB962C8B-B14F-4D97-AF65-F5344CB8AC3E}">
        <p14:creationId xmlns:p14="http://schemas.microsoft.com/office/powerpoint/2010/main" val="425896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6: </a:t>
            </a:r>
            <a:r>
              <a:rPr lang="en-US" b="0" dirty="0"/>
              <a:t>The </a:t>
            </a:r>
            <a:r>
              <a:rPr lang="en-US" b="0" baseline="0" dirty="0"/>
              <a:t>graft source was peripheral blood in over 65% of haploidentical transplants in 2016. </a:t>
            </a:r>
            <a:endParaRPr lang="en-US" b="1"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18</a:t>
            </a:fld>
            <a:endParaRPr lang="en-US"/>
          </a:p>
        </p:txBody>
      </p:sp>
    </p:spTree>
    <p:extLst>
      <p:ext uri="{BB962C8B-B14F-4D97-AF65-F5344CB8AC3E}">
        <p14:creationId xmlns:p14="http://schemas.microsoft.com/office/powerpoint/2010/main" val="248051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9</a:t>
            </a:r>
            <a:r>
              <a:rPr lang="en-US" dirty="0"/>
              <a:t>: Among adult</a:t>
            </a:r>
            <a:r>
              <a:rPr lang="en-US" baseline="0" dirty="0"/>
              <a:t> recipients of HLA-matched sibling transplant, mobilized peripheral blood stem cells are the most common graft type. The proportion of bone marrow grafts for sibling transplants has ranged from 11% to 15% since 2006.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19</a:t>
            </a:fld>
            <a:endParaRPr lang="en-US"/>
          </a:p>
        </p:txBody>
      </p:sp>
    </p:spTree>
    <p:extLst>
      <p:ext uri="{BB962C8B-B14F-4D97-AF65-F5344CB8AC3E}">
        <p14:creationId xmlns:p14="http://schemas.microsoft.com/office/powerpoint/2010/main" val="3554773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10</a:t>
            </a:r>
            <a:r>
              <a:rPr lang="en-US" dirty="0"/>
              <a:t>: Among adult recipients of unrelated donor transplants,</a:t>
            </a:r>
            <a:r>
              <a:rPr lang="en-US" baseline="0" dirty="0"/>
              <a:t> mobilized peripheral blood stem cells is also the predominant graft source, accounting for 78% of unrelated donor transplants in 2016. This practice continues </a:t>
            </a:r>
            <a:r>
              <a:rPr lang="en-US" i="0" baseline="0" dirty="0"/>
              <a:t>to remain high </a:t>
            </a:r>
            <a:r>
              <a:rPr lang="en-US" baseline="0" dirty="0"/>
              <a:t>despite randomized clinical trial results demonstrating increased late complications such as chronic graft-versus-host disease with peripheral blood stem cells. </a:t>
            </a:r>
            <a:r>
              <a:rPr lang="en-US" dirty="0"/>
              <a:t> The number of umbilical</a:t>
            </a:r>
            <a:r>
              <a:rPr lang="en-US" baseline="0" dirty="0"/>
              <a:t> cord transplants in adults peaked at 12% in 2010 but has since declined to &lt;10% and accounted for 8% of unrelated donor grafts in 2016 among adult recipients.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20</a:t>
            </a:fld>
            <a:endParaRPr lang="en-US"/>
          </a:p>
        </p:txBody>
      </p:sp>
    </p:spTree>
    <p:extLst>
      <p:ext uri="{BB962C8B-B14F-4D97-AF65-F5344CB8AC3E}">
        <p14:creationId xmlns:p14="http://schemas.microsoft.com/office/powerpoint/2010/main" val="322239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Slide 11</a:t>
            </a:r>
            <a:r>
              <a:rPr lang="en-US" dirty="0"/>
              <a:t>: The number of autologous transplants for treatment of malignant diseases in older patients continue to increase. Over 50% percent of autologous transplant recipients for lymphomas and multiple myeloma were older than 60 in 2016. There is a trend to increase use of autologous transplant in lymphomas and multiple myeloma in patients ≥70 years, representing 12% of autologous transplant activity in 2016.</a:t>
            </a:r>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21</a:t>
            </a:fld>
            <a:endParaRPr lang="en-US"/>
          </a:p>
        </p:txBody>
      </p:sp>
    </p:spTree>
    <p:extLst>
      <p:ext uri="{BB962C8B-B14F-4D97-AF65-F5344CB8AC3E}">
        <p14:creationId xmlns:p14="http://schemas.microsoft.com/office/powerpoint/2010/main" val="125003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s-MX">
                <a:ea typeface="+mn-ea"/>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s-ES" altLang="es-MX" noProof="0"/>
              <a:t>Haga clic para modificar el estilo de título del patrón</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pPr lvl="0"/>
            <a:r>
              <a:rPr lang="es-ES" altLang="es-MX" noProof="0"/>
              <a:t>Haga clic para modificar el estilo de subtítulo del patrón</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s-ES" altLang="es-MX"/>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s-ES" altLang="es-MX"/>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26608162-2E25-49E9-BE72-658678399910}" type="slidenum">
              <a:rPr lang="es-ES" altLang="es-MX"/>
              <a:pPr>
                <a:defRPr/>
              </a:pPr>
              <a:t>‹Nº›</a:t>
            </a:fld>
            <a:endParaRPr lang="es-ES" altLang="es-MX"/>
          </a:p>
        </p:txBody>
      </p:sp>
    </p:spTree>
    <p:extLst>
      <p:ext uri="{BB962C8B-B14F-4D97-AF65-F5344CB8AC3E}">
        <p14:creationId xmlns:p14="http://schemas.microsoft.com/office/powerpoint/2010/main" val="2495858649"/>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D006913A-87E3-4005-9614-06C103A20AB3}" type="slidenum">
              <a:rPr lang="es-ES" altLang="es-MX"/>
              <a:pPr>
                <a:defRPr/>
              </a:pPr>
              <a:t>‹Nº›</a:t>
            </a:fld>
            <a:endParaRPr lang="es-ES" altLang="es-MX"/>
          </a:p>
        </p:txBody>
      </p:sp>
    </p:spTree>
    <p:extLst>
      <p:ext uri="{BB962C8B-B14F-4D97-AF65-F5344CB8AC3E}">
        <p14:creationId xmlns:p14="http://schemas.microsoft.com/office/powerpoint/2010/main" val="3907218216"/>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vertical"/>
          <p:cNvSpPr>
            <a:spLocks noGrp="1"/>
          </p:cNvSpPr>
          <p:nvPr>
            <p:ph type="title" orient="vert"/>
          </p:nvPr>
        </p:nvSpPr>
        <p:spPr>
          <a:xfrm>
            <a:off x="6992938" y="609600"/>
            <a:ext cx="1949450" cy="545147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1143000" y="609600"/>
            <a:ext cx="5697538" cy="54514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1FA35774-9C19-407D-B7EB-7328F4E13E5E}" type="slidenum">
              <a:rPr lang="es-ES" altLang="es-MX"/>
              <a:pPr>
                <a:defRPr/>
              </a:pPr>
              <a:t>‹Nº›</a:t>
            </a:fld>
            <a:endParaRPr lang="es-ES" altLang="es-MX"/>
          </a:p>
        </p:txBody>
      </p:sp>
    </p:spTree>
    <p:extLst>
      <p:ext uri="{BB962C8B-B14F-4D97-AF65-F5344CB8AC3E}">
        <p14:creationId xmlns:p14="http://schemas.microsoft.com/office/powerpoint/2010/main" val="4219757108"/>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ido">
    <p:spTree>
      <p:nvGrpSpPr>
        <p:cNvPr id="1" name=""/>
        <p:cNvGrpSpPr/>
        <p:nvPr/>
      </p:nvGrpSpPr>
      <p:grpSpPr>
        <a:xfrm>
          <a:off x="0" y="0"/>
          <a:ext cx="0" cy="0"/>
          <a:chOff x="0" y="0"/>
          <a:chExt cx="0" cy="0"/>
        </a:xfrm>
      </p:grpSpPr>
      <p:pic>
        <p:nvPicPr>
          <p:cNvPr id="3"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contenido"/>
          <p:cNvSpPr>
            <a:spLocks noGrp="1"/>
          </p:cNvSpPr>
          <p:nvPr>
            <p:ph/>
          </p:nvPr>
        </p:nvSpPr>
        <p:spPr>
          <a:xfrm>
            <a:off x="1143000" y="609600"/>
            <a:ext cx="7799388" cy="5451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36"/>
          <p:cNvSpPr>
            <a:spLocks noGrp="1" noChangeArrowheads="1"/>
          </p:cNvSpPr>
          <p:nvPr>
            <p:ph type="dt" sz="half" idx="10"/>
          </p:nvPr>
        </p:nvSpPr>
        <p:spPr/>
        <p:txBody>
          <a:bodyPr/>
          <a:lstStyle>
            <a:lvl1pPr>
              <a:defRPr/>
            </a:lvl1pPr>
          </a:lstStyle>
          <a:p>
            <a:pPr>
              <a:defRPr/>
            </a:pPr>
            <a:endParaRPr lang="es-ES" altLang="es-MX"/>
          </a:p>
        </p:txBody>
      </p:sp>
      <p:sp>
        <p:nvSpPr>
          <p:cNvPr id="5" name="Rectangle 37"/>
          <p:cNvSpPr>
            <a:spLocks noGrp="1" noChangeArrowheads="1"/>
          </p:cNvSpPr>
          <p:nvPr>
            <p:ph type="ftr" sz="quarter" idx="11"/>
          </p:nvPr>
        </p:nvSpPr>
        <p:spPr/>
        <p:txBody>
          <a:bodyPr/>
          <a:lstStyle>
            <a:lvl1pPr>
              <a:defRPr/>
            </a:lvl1pPr>
          </a:lstStyle>
          <a:p>
            <a:pPr>
              <a:defRPr/>
            </a:pPr>
            <a:endParaRPr lang="es-ES" altLang="es-MX"/>
          </a:p>
        </p:txBody>
      </p:sp>
      <p:sp>
        <p:nvSpPr>
          <p:cNvPr id="6" name="Rectangle 38"/>
          <p:cNvSpPr>
            <a:spLocks noGrp="1" noChangeArrowheads="1"/>
          </p:cNvSpPr>
          <p:nvPr>
            <p:ph type="sldNum" sz="quarter" idx="12"/>
          </p:nvPr>
        </p:nvSpPr>
        <p:spPr/>
        <p:txBody>
          <a:bodyPr/>
          <a:lstStyle>
            <a:lvl1pPr>
              <a:defRPr/>
            </a:lvl1pPr>
          </a:lstStyle>
          <a:p>
            <a:pPr>
              <a:defRPr/>
            </a:pPr>
            <a:fld id="{97439CFF-716B-4180-9250-0728497541EE}" type="slidenum">
              <a:rPr lang="es-ES" altLang="es-MX"/>
              <a:pPr>
                <a:defRPr/>
              </a:pPr>
              <a:t>‹Nº›</a:t>
            </a:fld>
            <a:endParaRPr lang="es-ES" altLang="es-MX"/>
          </a:p>
        </p:txBody>
      </p:sp>
    </p:spTree>
    <p:extLst>
      <p:ext uri="{BB962C8B-B14F-4D97-AF65-F5344CB8AC3E}">
        <p14:creationId xmlns:p14="http://schemas.microsoft.com/office/powerpoint/2010/main" val="1197565986"/>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lvl1pPr>
              <a:defRPr/>
            </a:lvl1pPr>
          </a:lstStyle>
          <a:p>
            <a:pPr>
              <a:defRPr/>
            </a:pPr>
            <a:endParaRPr lang="es-ES" altLang="es-MX"/>
          </a:p>
        </p:txBody>
      </p:sp>
      <p:sp>
        <p:nvSpPr>
          <p:cNvPr id="4" name="Marcador de pie de página 3"/>
          <p:cNvSpPr>
            <a:spLocks noGrp="1"/>
          </p:cNvSpPr>
          <p:nvPr>
            <p:ph type="ftr" sz="quarter" idx="11"/>
          </p:nvPr>
        </p:nvSpPr>
        <p:spPr/>
        <p:txBody>
          <a:bodyPr/>
          <a:lstStyle>
            <a:lvl1pPr>
              <a:defRPr/>
            </a:lvl1pPr>
          </a:lstStyle>
          <a:p>
            <a:pPr>
              <a:defRPr/>
            </a:pPr>
            <a:endParaRPr lang="es-ES" altLang="es-MX"/>
          </a:p>
        </p:txBody>
      </p:sp>
      <p:sp>
        <p:nvSpPr>
          <p:cNvPr id="5" name="Marcador de número de diapositiva 4"/>
          <p:cNvSpPr>
            <a:spLocks noGrp="1"/>
          </p:cNvSpPr>
          <p:nvPr>
            <p:ph type="sldNum" sz="quarter" idx="12"/>
          </p:nvPr>
        </p:nvSpPr>
        <p:spPr/>
        <p:txBody>
          <a:bodyPr/>
          <a:lstStyle>
            <a:lvl1pPr>
              <a:defRPr/>
            </a:lvl1pPr>
          </a:lstStyle>
          <a:p>
            <a:pPr>
              <a:defRPr/>
            </a:pPr>
            <a:fld id="{46353CED-E30B-43A1-B626-8F597DE57D77}" type="slidenum">
              <a:rPr lang="es-ES" altLang="es-MX"/>
              <a:pPr>
                <a:defRPr/>
              </a:pPr>
              <a:t>‹Nº›</a:t>
            </a:fld>
            <a:endParaRPr lang="es-ES" altLang="es-MX"/>
          </a:p>
        </p:txBody>
      </p:sp>
    </p:spTree>
    <p:extLst>
      <p:ext uri="{BB962C8B-B14F-4D97-AF65-F5344CB8AC3E}">
        <p14:creationId xmlns:p14="http://schemas.microsoft.com/office/powerpoint/2010/main" val="3770857053"/>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s-MX">
                <a:ea typeface="+mn-ea"/>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s-ES" altLang="es-MX" noProof="0"/>
              <a:t>Haga clic para modificar el estilo de título del patrón</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pPr lvl="0"/>
            <a:r>
              <a:rPr lang="es-ES" altLang="es-MX" noProof="0"/>
              <a:t>Haga clic para modificar el estilo de subtítulo del patrón</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s-ES" altLang="es-MX"/>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s-ES" altLang="es-MX"/>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6C383078-8876-4312-B423-15617E72C7A0}" type="slidenum">
              <a:rPr lang="es-ES" altLang="es-MX"/>
              <a:pPr>
                <a:defRPr/>
              </a:pPr>
              <a:t>‹Nº›</a:t>
            </a:fld>
            <a:endParaRPr lang="es-ES" altLang="es-MX"/>
          </a:p>
        </p:txBody>
      </p:sp>
    </p:spTree>
    <p:extLst>
      <p:ext uri="{BB962C8B-B14F-4D97-AF65-F5344CB8AC3E}">
        <p14:creationId xmlns:p14="http://schemas.microsoft.com/office/powerpoint/2010/main" val="1213405088"/>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4BFBDC62-30DD-4E9D-8DBF-15409C1E599A}" type="slidenum">
              <a:rPr lang="es-ES" altLang="es-MX"/>
              <a:pPr>
                <a:defRPr/>
              </a:pPr>
              <a:t>‹Nº›</a:t>
            </a:fld>
            <a:endParaRPr lang="es-ES" altLang="es-MX"/>
          </a:p>
        </p:txBody>
      </p:sp>
    </p:spTree>
    <p:extLst>
      <p:ext uri="{BB962C8B-B14F-4D97-AF65-F5344CB8AC3E}">
        <p14:creationId xmlns:p14="http://schemas.microsoft.com/office/powerpoint/2010/main" val="534228857"/>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DB659104-675B-45E6-81DD-6C2E30E7164C}" type="slidenum">
              <a:rPr lang="es-ES" altLang="es-MX"/>
              <a:pPr>
                <a:defRPr/>
              </a:pPr>
              <a:t>‹Nº›</a:t>
            </a:fld>
            <a:endParaRPr lang="es-ES" altLang="es-MX"/>
          </a:p>
        </p:txBody>
      </p:sp>
    </p:spTree>
    <p:extLst>
      <p:ext uri="{BB962C8B-B14F-4D97-AF65-F5344CB8AC3E}">
        <p14:creationId xmlns:p14="http://schemas.microsoft.com/office/powerpoint/2010/main" val="10072440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81A4492E-981C-4111-BBBF-19518C8D9791}" type="slidenum">
              <a:rPr lang="es-ES" altLang="es-MX"/>
              <a:pPr>
                <a:defRPr/>
              </a:pPr>
              <a:t>‹Nº›</a:t>
            </a:fld>
            <a:endParaRPr lang="es-ES" altLang="es-MX"/>
          </a:p>
        </p:txBody>
      </p:sp>
    </p:spTree>
    <p:extLst>
      <p:ext uri="{BB962C8B-B14F-4D97-AF65-F5344CB8AC3E}">
        <p14:creationId xmlns:p14="http://schemas.microsoft.com/office/powerpoint/2010/main" val="4072639982"/>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pic>
        <p:nvPicPr>
          <p:cNvPr id="7"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Rectangle 36"/>
          <p:cNvSpPr>
            <a:spLocks noGrp="1" noChangeArrowheads="1"/>
          </p:cNvSpPr>
          <p:nvPr>
            <p:ph type="dt" sz="half" idx="10"/>
          </p:nvPr>
        </p:nvSpPr>
        <p:spPr/>
        <p:txBody>
          <a:bodyPr/>
          <a:lstStyle>
            <a:lvl1pPr>
              <a:defRPr/>
            </a:lvl1pPr>
          </a:lstStyle>
          <a:p>
            <a:pPr>
              <a:defRPr/>
            </a:pPr>
            <a:endParaRPr lang="es-ES" altLang="es-MX"/>
          </a:p>
        </p:txBody>
      </p:sp>
      <p:sp>
        <p:nvSpPr>
          <p:cNvPr id="9" name="Rectangle 37"/>
          <p:cNvSpPr>
            <a:spLocks noGrp="1" noChangeArrowheads="1"/>
          </p:cNvSpPr>
          <p:nvPr>
            <p:ph type="ftr" sz="quarter" idx="11"/>
          </p:nvPr>
        </p:nvSpPr>
        <p:spPr/>
        <p:txBody>
          <a:bodyPr/>
          <a:lstStyle>
            <a:lvl1pPr>
              <a:defRPr/>
            </a:lvl1pPr>
          </a:lstStyle>
          <a:p>
            <a:pPr>
              <a:defRPr/>
            </a:pPr>
            <a:endParaRPr lang="es-ES" altLang="es-MX"/>
          </a:p>
        </p:txBody>
      </p:sp>
      <p:sp>
        <p:nvSpPr>
          <p:cNvPr id="10" name="Rectangle 38"/>
          <p:cNvSpPr>
            <a:spLocks noGrp="1" noChangeArrowheads="1"/>
          </p:cNvSpPr>
          <p:nvPr>
            <p:ph type="sldNum" sz="quarter" idx="12"/>
          </p:nvPr>
        </p:nvSpPr>
        <p:spPr/>
        <p:txBody>
          <a:bodyPr/>
          <a:lstStyle>
            <a:lvl1pPr>
              <a:defRPr/>
            </a:lvl1pPr>
          </a:lstStyle>
          <a:p>
            <a:pPr>
              <a:defRPr/>
            </a:pPr>
            <a:fld id="{22760149-C5AD-4A5C-B93F-EA6893060D74}" type="slidenum">
              <a:rPr lang="es-ES" altLang="es-MX"/>
              <a:pPr>
                <a:defRPr/>
              </a:pPr>
              <a:t>‹Nº›</a:t>
            </a:fld>
            <a:endParaRPr lang="es-ES" altLang="es-MX"/>
          </a:p>
        </p:txBody>
      </p:sp>
    </p:spTree>
    <p:extLst>
      <p:ext uri="{BB962C8B-B14F-4D97-AF65-F5344CB8AC3E}">
        <p14:creationId xmlns:p14="http://schemas.microsoft.com/office/powerpoint/2010/main" val="3613376768"/>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pic>
        <p:nvPicPr>
          <p:cNvPr id="3"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4" name="Rectangle 36"/>
          <p:cNvSpPr>
            <a:spLocks noGrp="1" noChangeArrowheads="1"/>
          </p:cNvSpPr>
          <p:nvPr>
            <p:ph type="dt" sz="half" idx="10"/>
          </p:nvPr>
        </p:nvSpPr>
        <p:spPr/>
        <p:txBody>
          <a:bodyPr/>
          <a:lstStyle>
            <a:lvl1pPr>
              <a:defRPr/>
            </a:lvl1pPr>
          </a:lstStyle>
          <a:p>
            <a:pPr>
              <a:defRPr/>
            </a:pPr>
            <a:endParaRPr lang="es-ES" altLang="es-MX"/>
          </a:p>
        </p:txBody>
      </p:sp>
      <p:sp>
        <p:nvSpPr>
          <p:cNvPr id="5" name="Rectangle 37"/>
          <p:cNvSpPr>
            <a:spLocks noGrp="1" noChangeArrowheads="1"/>
          </p:cNvSpPr>
          <p:nvPr>
            <p:ph type="ftr" sz="quarter" idx="11"/>
          </p:nvPr>
        </p:nvSpPr>
        <p:spPr/>
        <p:txBody>
          <a:bodyPr/>
          <a:lstStyle>
            <a:lvl1pPr>
              <a:defRPr/>
            </a:lvl1pPr>
          </a:lstStyle>
          <a:p>
            <a:pPr>
              <a:defRPr/>
            </a:pPr>
            <a:endParaRPr lang="es-ES" altLang="es-MX"/>
          </a:p>
        </p:txBody>
      </p:sp>
      <p:sp>
        <p:nvSpPr>
          <p:cNvPr id="6" name="Rectangle 38"/>
          <p:cNvSpPr>
            <a:spLocks noGrp="1" noChangeArrowheads="1"/>
          </p:cNvSpPr>
          <p:nvPr>
            <p:ph type="sldNum" sz="quarter" idx="12"/>
          </p:nvPr>
        </p:nvSpPr>
        <p:spPr/>
        <p:txBody>
          <a:bodyPr/>
          <a:lstStyle>
            <a:lvl1pPr>
              <a:defRPr/>
            </a:lvl1pPr>
          </a:lstStyle>
          <a:p>
            <a:pPr>
              <a:defRPr/>
            </a:pPr>
            <a:fld id="{85E0DBB3-4677-429E-B4C4-1FA002D0567B}" type="slidenum">
              <a:rPr lang="es-ES" altLang="es-MX"/>
              <a:pPr>
                <a:defRPr/>
              </a:pPr>
              <a:t>‹Nº›</a:t>
            </a:fld>
            <a:endParaRPr lang="es-ES" altLang="es-MX"/>
          </a:p>
        </p:txBody>
      </p:sp>
    </p:spTree>
    <p:extLst>
      <p:ext uri="{BB962C8B-B14F-4D97-AF65-F5344CB8AC3E}">
        <p14:creationId xmlns:p14="http://schemas.microsoft.com/office/powerpoint/2010/main" val="333504132"/>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67071ADC-8155-42A5-8B13-2CEA0B365F7D}" type="slidenum">
              <a:rPr lang="es-ES" altLang="es-MX"/>
              <a:pPr>
                <a:defRPr/>
              </a:pPr>
              <a:t>‹Nº›</a:t>
            </a:fld>
            <a:endParaRPr lang="es-ES" altLang="es-MX"/>
          </a:p>
        </p:txBody>
      </p:sp>
    </p:spTree>
    <p:extLst>
      <p:ext uri="{BB962C8B-B14F-4D97-AF65-F5344CB8AC3E}">
        <p14:creationId xmlns:p14="http://schemas.microsoft.com/office/powerpoint/2010/main" val="3004773196"/>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pic>
        <p:nvPicPr>
          <p:cNvPr id="2"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6"/>
          <p:cNvSpPr>
            <a:spLocks noGrp="1" noChangeArrowheads="1"/>
          </p:cNvSpPr>
          <p:nvPr>
            <p:ph type="dt" sz="half" idx="10"/>
          </p:nvPr>
        </p:nvSpPr>
        <p:spPr/>
        <p:txBody>
          <a:bodyPr/>
          <a:lstStyle>
            <a:lvl1pPr>
              <a:defRPr/>
            </a:lvl1pPr>
          </a:lstStyle>
          <a:p>
            <a:pPr>
              <a:defRPr/>
            </a:pPr>
            <a:endParaRPr lang="es-ES" altLang="es-MX"/>
          </a:p>
        </p:txBody>
      </p:sp>
      <p:sp>
        <p:nvSpPr>
          <p:cNvPr id="4" name="Rectangle 37"/>
          <p:cNvSpPr>
            <a:spLocks noGrp="1" noChangeArrowheads="1"/>
          </p:cNvSpPr>
          <p:nvPr>
            <p:ph type="ftr" sz="quarter" idx="11"/>
          </p:nvPr>
        </p:nvSpPr>
        <p:spPr/>
        <p:txBody>
          <a:bodyPr/>
          <a:lstStyle>
            <a:lvl1pPr>
              <a:defRPr/>
            </a:lvl1pPr>
          </a:lstStyle>
          <a:p>
            <a:pPr>
              <a:defRPr/>
            </a:pPr>
            <a:endParaRPr lang="es-ES" altLang="es-MX"/>
          </a:p>
        </p:txBody>
      </p:sp>
      <p:sp>
        <p:nvSpPr>
          <p:cNvPr id="5" name="Rectangle 38"/>
          <p:cNvSpPr>
            <a:spLocks noGrp="1" noChangeArrowheads="1"/>
          </p:cNvSpPr>
          <p:nvPr>
            <p:ph type="sldNum" sz="quarter" idx="12"/>
          </p:nvPr>
        </p:nvSpPr>
        <p:spPr/>
        <p:txBody>
          <a:bodyPr/>
          <a:lstStyle>
            <a:lvl1pPr>
              <a:defRPr/>
            </a:lvl1pPr>
          </a:lstStyle>
          <a:p>
            <a:pPr>
              <a:defRPr/>
            </a:pPr>
            <a:fld id="{17C7AE2B-8807-40E6-9124-CF2C9D8E778B}" type="slidenum">
              <a:rPr lang="es-ES" altLang="es-MX"/>
              <a:pPr>
                <a:defRPr/>
              </a:pPr>
              <a:t>‹Nº›</a:t>
            </a:fld>
            <a:endParaRPr lang="es-ES" altLang="es-MX"/>
          </a:p>
        </p:txBody>
      </p:sp>
    </p:spTree>
    <p:extLst>
      <p:ext uri="{BB962C8B-B14F-4D97-AF65-F5344CB8AC3E}">
        <p14:creationId xmlns:p14="http://schemas.microsoft.com/office/powerpoint/2010/main" val="731419064"/>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423F3A66-3A31-437D-B949-C7FEF6E1221F}" type="slidenum">
              <a:rPr lang="es-ES" altLang="es-MX"/>
              <a:pPr>
                <a:defRPr/>
              </a:pPr>
              <a:t>‹Nº›</a:t>
            </a:fld>
            <a:endParaRPr lang="es-ES" altLang="es-MX"/>
          </a:p>
        </p:txBody>
      </p:sp>
    </p:spTree>
    <p:extLst>
      <p:ext uri="{BB962C8B-B14F-4D97-AF65-F5344CB8AC3E}">
        <p14:creationId xmlns:p14="http://schemas.microsoft.com/office/powerpoint/2010/main" val="3480824031"/>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C7F4A6F8-02FC-459A-9906-1C5ABE959538}" type="slidenum">
              <a:rPr lang="es-ES" altLang="es-MX"/>
              <a:pPr>
                <a:defRPr/>
              </a:pPr>
              <a:t>‹Nº›</a:t>
            </a:fld>
            <a:endParaRPr lang="es-ES" altLang="es-MX"/>
          </a:p>
        </p:txBody>
      </p:sp>
    </p:spTree>
    <p:extLst>
      <p:ext uri="{BB962C8B-B14F-4D97-AF65-F5344CB8AC3E}">
        <p14:creationId xmlns:p14="http://schemas.microsoft.com/office/powerpoint/2010/main" val="2247797853"/>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7E0812EB-4BC2-4679-8F5A-17B01F4D56A1}" type="slidenum">
              <a:rPr lang="es-ES" altLang="es-MX"/>
              <a:pPr>
                <a:defRPr/>
              </a:pPr>
              <a:t>‹Nº›</a:t>
            </a:fld>
            <a:endParaRPr lang="es-ES" altLang="es-MX"/>
          </a:p>
        </p:txBody>
      </p:sp>
    </p:spTree>
    <p:extLst>
      <p:ext uri="{BB962C8B-B14F-4D97-AF65-F5344CB8AC3E}">
        <p14:creationId xmlns:p14="http://schemas.microsoft.com/office/powerpoint/2010/main" val="3875257665"/>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vertical"/>
          <p:cNvSpPr>
            <a:spLocks noGrp="1"/>
          </p:cNvSpPr>
          <p:nvPr>
            <p:ph type="title" orient="vert"/>
          </p:nvPr>
        </p:nvSpPr>
        <p:spPr>
          <a:xfrm>
            <a:off x="6992938" y="609600"/>
            <a:ext cx="1949450" cy="545147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1143000" y="609600"/>
            <a:ext cx="5697538" cy="54514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BB015A1A-598B-468F-BA83-6259F095923D}" type="slidenum">
              <a:rPr lang="es-ES" altLang="es-MX"/>
              <a:pPr>
                <a:defRPr/>
              </a:pPr>
              <a:t>‹Nº›</a:t>
            </a:fld>
            <a:endParaRPr lang="es-ES" altLang="es-MX"/>
          </a:p>
        </p:txBody>
      </p:sp>
    </p:spTree>
    <p:extLst>
      <p:ext uri="{BB962C8B-B14F-4D97-AF65-F5344CB8AC3E}">
        <p14:creationId xmlns:p14="http://schemas.microsoft.com/office/powerpoint/2010/main" val="1893528421"/>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Contenido">
    <p:spTree>
      <p:nvGrpSpPr>
        <p:cNvPr id="1" name=""/>
        <p:cNvGrpSpPr/>
        <p:nvPr/>
      </p:nvGrpSpPr>
      <p:grpSpPr>
        <a:xfrm>
          <a:off x="0" y="0"/>
          <a:ext cx="0" cy="0"/>
          <a:chOff x="0" y="0"/>
          <a:chExt cx="0" cy="0"/>
        </a:xfrm>
      </p:grpSpPr>
      <p:pic>
        <p:nvPicPr>
          <p:cNvPr id="3"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contenido"/>
          <p:cNvSpPr>
            <a:spLocks noGrp="1"/>
          </p:cNvSpPr>
          <p:nvPr>
            <p:ph/>
          </p:nvPr>
        </p:nvSpPr>
        <p:spPr>
          <a:xfrm>
            <a:off x="1143000" y="609600"/>
            <a:ext cx="7799388" cy="5451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36"/>
          <p:cNvSpPr>
            <a:spLocks noGrp="1" noChangeArrowheads="1"/>
          </p:cNvSpPr>
          <p:nvPr>
            <p:ph type="dt" sz="half" idx="10"/>
          </p:nvPr>
        </p:nvSpPr>
        <p:spPr/>
        <p:txBody>
          <a:bodyPr/>
          <a:lstStyle>
            <a:lvl1pPr>
              <a:defRPr/>
            </a:lvl1pPr>
          </a:lstStyle>
          <a:p>
            <a:pPr>
              <a:defRPr/>
            </a:pPr>
            <a:endParaRPr lang="es-ES" altLang="es-MX"/>
          </a:p>
        </p:txBody>
      </p:sp>
      <p:sp>
        <p:nvSpPr>
          <p:cNvPr id="5" name="Rectangle 37"/>
          <p:cNvSpPr>
            <a:spLocks noGrp="1" noChangeArrowheads="1"/>
          </p:cNvSpPr>
          <p:nvPr>
            <p:ph type="ftr" sz="quarter" idx="11"/>
          </p:nvPr>
        </p:nvSpPr>
        <p:spPr/>
        <p:txBody>
          <a:bodyPr/>
          <a:lstStyle>
            <a:lvl1pPr>
              <a:defRPr/>
            </a:lvl1pPr>
          </a:lstStyle>
          <a:p>
            <a:pPr>
              <a:defRPr/>
            </a:pPr>
            <a:endParaRPr lang="es-ES" altLang="es-MX"/>
          </a:p>
        </p:txBody>
      </p:sp>
      <p:sp>
        <p:nvSpPr>
          <p:cNvPr id="6" name="Rectangle 38"/>
          <p:cNvSpPr>
            <a:spLocks noGrp="1" noChangeArrowheads="1"/>
          </p:cNvSpPr>
          <p:nvPr>
            <p:ph type="sldNum" sz="quarter" idx="12"/>
          </p:nvPr>
        </p:nvSpPr>
        <p:spPr/>
        <p:txBody>
          <a:bodyPr/>
          <a:lstStyle>
            <a:lvl1pPr>
              <a:defRPr/>
            </a:lvl1pPr>
          </a:lstStyle>
          <a:p>
            <a:pPr>
              <a:defRPr/>
            </a:pPr>
            <a:fld id="{B71721D0-FECE-4E6C-81EF-C22A023B38F6}" type="slidenum">
              <a:rPr lang="es-ES" altLang="es-MX"/>
              <a:pPr>
                <a:defRPr/>
              </a:pPr>
              <a:t>‹Nº›</a:t>
            </a:fld>
            <a:endParaRPr lang="es-ES" altLang="es-MX"/>
          </a:p>
        </p:txBody>
      </p:sp>
    </p:spTree>
    <p:extLst>
      <p:ext uri="{BB962C8B-B14F-4D97-AF65-F5344CB8AC3E}">
        <p14:creationId xmlns:p14="http://schemas.microsoft.com/office/powerpoint/2010/main" val="1857015960"/>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lvl1pPr>
              <a:defRPr/>
            </a:lvl1pPr>
          </a:lstStyle>
          <a:p>
            <a:pPr>
              <a:defRPr/>
            </a:pPr>
            <a:endParaRPr lang="es-ES" altLang="es-MX"/>
          </a:p>
        </p:txBody>
      </p:sp>
      <p:sp>
        <p:nvSpPr>
          <p:cNvPr id="4" name="Marcador de pie de página 3"/>
          <p:cNvSpPr>
            <a:spLocks noGrp="1"/>
          </p:cNvSpPr>
          <p:nvPr>
            <p:ph type="ftr" sz="quarter" idx="11"/>
          </p:nvPr>
        </p:nvSpPr>
        <p:spPr/>
        <p:txBody>
          <a:bodyPr/>
          <a:lstStyle>
            <a:lvl1pPr>
              <a:defRPr/>
            </a:lvl1pPr>
          </a:lstStyle>
          <a:p>
            <a:pPr>
              <a:defRPr/>
            </a:pPr>
            <a:endParaRPr lang="es-ES" altLang="es-MX"/>
          </a:p>
        </p:txBody>
      </p:sp>
      <p:sp>
        <p:nvSpPr>
          <p:cNvPr id="5" name="Marcador de número de diapositiva 4"/>
          <p:cNvSpPr>
            <a:spLocks noGrp="1"/>
          </p:cNvSpPr>
          <p:nvPr>
            <p:ph type="sldNum" sz="quarter" idx="12"/>
          </p:nvPr>
        </p:nvSpPr>
        <p:spPr/>
        <p:txBody>
          <a:bodyPr/>
          <a:lstStyle>
            <a:lvl1pPr>
              <a:defRPr/>
            </a:lvl1pPr>
          </a:lstStyle>
          <a:p>
            <a:pPr>
              <a:defRPr/>
            </a:pPr>
            <a:fld id="{9047EA2E-1C62-4304-A897-12AB104B9FBF}" type="slidenum">
              <a:rPr lang="es-ES" altLang="es-MX"/>
              <a:pPr>
                <a:defRPr/>
              </a:pPr>
              <a:t>‹Nº›</a:t>
            </a:fld>
            <a:endParaRPr lang="es-ES" altLang="es-MX"/>
          </a:p>
        </p:txBody>
      </p:sp>
    </p:spTree>
    <p:extLst>
      <p:ext uri="{BB962C8B-B14F-4D97-AF65-F5344CB8AC3E}">
        <p14:creationId xmlns:p14="http://schemas.microsoft.com/office/powerpoint/2010/main" val="1577265733"/>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a:extLst/>
          </p:cNvPr>
          <p:cNvSpPr>
            <a:spLocks noGrp="1"/>
          </p:cNvSpPr>
          <p:nvPr>
            <p:ph type="dt" sz="half" idx="10"/>
          </p:nvPr>
        </p:nvSpPr>
        <p:spPr/>
        <p:txBody>
          <a:bodyPr/>
          <a:lstStyle>
            <a:lvl1pPr>
              <a:defRPr/>
            </a:lvl1pPr>
          </a:lstStyle>
          <a:p>
            <a:pPr>
              <a:defRPr/>
            </a:pPr>
            <a:fld id="{0EC02CD1-3787-4DE2-BE55-D7505DC4CA43}" type="datetime1">
              <a:rPr lang="es-MX"/>
              <a:pPr>
                <a:defRPr/>
              </a:pPr>
              <a:t>21/05/2019</a:t>
            </a:fld>
            <a:endParaRPr lang="es-MX"/>
          </a:p>
        </p:txBody>
      </p:sp>
      <p:sp>
        <p:nvSpPr>
          <p:cNvPr id="5" name="4 Marcador de pie de página">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p:cNvPr>
          <p:cNvSpPr>
            <a:spLocks noGrp="1"/>
          </p:cNvSpPr>
          <p:nvPr>
            <p:ph type="sldNum" sz="quarter" idx="12"/>
          </p:nvPr>
        </p:nvSpPr>
        <p:spPr/>
        <p:txBody>
          <a:bodyPr/>
          <a:lstStyle>
            <a:lvl1pPr>
              <a:defRPr/>
            </a:lvl1pPr>
          </a:lstStyle>
          <a:p>
            <a:pPr>
              <a:defRPr/>
            </a:pPr>
            <a:fld id="{0C69E1CE-E8D9-41A5-BA68-96815CA1F2B4}" type="slidenum">
              <a:rPr lang="es-MX"/>
              <a:pPr>
                <a:defRPr/>
              </a:pPr>
              <a:t>‹Nº›</a:t>
            </a:fld>
            <a:endParaRPr lang="es-MX"/>
          </a:p>
        </p:txBody>
      </p:sp>
    </p:spTree>
    <p:extLst>
      <p:ext uri="{BB962C8B-B14F-4D97-AF65-F5344CB8AC3E}">
        <p14:creationId xmlns:p14="http://schemas.microsoft.com/office/powerpoint/2010/main" val="205066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p:cNvPr>
          <p:cNvSpPr>
            <a:spLocks noGrp="1"/>
          </p:cNvSpPr>
          <p:nvPr>
            <p:ph type="dt" sz="half" idx="10"/>
          </p:nvPr>
        </p:nvSpPr>
        <p:spPr/>
        <p:txBody>
          <a:bodyPr/>
          <a:lstStyle>
            <a:lvl1pPr>
              <a:defRPr/>
            </a:lvl1pPr>
          </a:lstStyle>
          <a:p>
            <a:pPr>
              <a:defRPr/>
            </a:pPr>
            <a:fld id="{EFFB73E1-6B5C-44AA-9EBB-F82F00FB6667}" type="datetime1">
              <a:rPr lang="es-MX"/>
              <a:pPr>
                <a:defRPr/>
              </a:pPr>
              <a:t>21/05/2019</a:t>
            </a:fld>
            <a:endParaRPr lang="es-MX"/>
          </a:p>
        </p:txBody>
      </p:sp>
      <p:sp>
        <p:nvSpPr>
          <p:cNvPr id="5" name="4 Marcador de pie de página">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p:cNvPr>
          <p:cNvSpPr>
            <a:spLocks noGrp="1"/>
          </p:cNvSpPr>
          <p:nvPr>
            <p:ph type="sldNum" sz="quarter" idx="12"/>
          </p:nvPr>
        </p:nvSpPr>
        <p:spPr/>
        <p:txBody>
          <a:bodyPr/>
          <a:lstStyle>
            <a:lvl1pPr>
              <a:defRPr/>
            </a:lvl1pPr>
          </a:lstStyle>
          <a:p>
            <a:pPr>
              <a:defRPr/>
            </a:pPr>
            <a:fld id="{7FC068BF-BDE8-4156-90F8-77C3F00DED77}" type="slidenum">
              <a:rPr lang="es-MX"/>
              <a:pPr>
                <a:defRPr/>
              </a:pPr>
              <a:t>‹Nº›</a:t>
            </a:fld>
            <a:endParaRPr lang="es-MX"/>
          </a:p>
        </p:txBody>
      </p:sp>
    </p:spTree>
    <p:extLst>
      <p:ext uri="{BB962C8B-B14F-4D97-AF65-F5344CB8AC3E}">
        <p14:creationId xmlns:p14="http://schemas.microsoft.com/office/powerpoint/2010/main" val="2110347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p:cNvPr>
          <p:cNvSpPr>
            <a:spLocks noGrp="1"/>
          </p:cNvSpPr>
          <p:nvPr>
            <p:ph type="dt" sz="half" idx="10"/>
          </p:nvPr>
        </p:nvSpPr>
        <p:spPr/>
        <p:txBody>
          <a:bodyPr/>
          <a:lstStyle>
            <a:lvl1pPr>
              <a:defRPr/>
            </a:lvl1pPr>
          </a:lstStyle>
          <a:p>
            <a:pPr>
              <a:defRPr/>
            </a:pPr>
            <a:fld id="{38706B8F-2DD8-421A-B1D2-E7E056D6A5D2}" type="datetime1">
              <a:rPr lang="es-MX"/>
              <a:pPr>
                <a:defRPr/>
              </a:pPr>
              <a:t>21/05/2019</a:t>
            </a:fld>
            <a:endParaRPr lang="es-MX"/>
          </a:p>
        </p:txBody>
      </p:sp>
      <p:sp>
        <p:nvSpPr>
          <p:cNvPr id="5" name="4 Marcador de pie de página">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p:cNvPr>
          <p:cNvSpPr>
            <a:spLocks noGrp="1"/>
          </p:cNvSpPr>
          <p:nvPr>
            <p:ph type="sldNum" sz="quarter" idx="12"/>
          </p:nvPr>
        </p:nvSpPr>
        <p:spPr/>
        <p:txBody>
          <a:bodyPr/>
          <a:lstStyle>
            <a:lvl1pPr>
              <a:defRPr/>
            </a:lvl1pPr>
          </a:lstStyle>
          <a:p>
            <a:pPr>
              <a:defRPr/>
            </a:pPr>
            <a:fld id="{12FFB02C-17E0-44CD-ACC7-F934567C7BEE}" type="slidenum">
              <a:rPr lang="es-MX"/>
              <a:pPr>
                <a:defRPr/>
              </a:pPr>
              <a:t>‹Nº›</a:t>
            </a:fld>
            <a:endParaRPr lang="es-MX"/>
          </a:p>
        </p:txBody>
      </p:sp>
    </p:spTree>
    <p:extLst>
      <p:ext uri="{BB962C8B-B14F-4D97-AF65-F5344CB8AC3E}">
        <p14:creationId xmlns:p14="http://schemas.microsoft.com/office/powerpoint/2010/main" val="385722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4"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5" name="Rectangle 36"/>
          <p:cNvSpPr>
            <a:spLocks noGrp="1" noChangeArrowheads="1"/>
          </p:cNvSpPr>
          <p:nvPr>
            <p:ph type="dt" sz="half" idx="10"/>
          </p:nvPr>
        </p:nvSpPr>
        <p:spPr/>
        <p:txBody>
          <a:bodyPr/>
          <a:lstStyle>
            <a:lvl1pPr>
              <a:defRPr/>
            </a:lvl1pPr>
          </a:lstStyle>
          <a:p>
            <a:pPr>
              <a:defRPr/>
            </a:pPr>
            <a:endParaRPr lang="es-ES" altLang="es-MX"/>
          </a:p>
        </p:txBody>
      </p:sp>
      <p:sp>
        <p:nvSpPr>
          <p:cNvPr id="6" name="Rectangle 37"/>
          <p:cNvSpPr>
            <a:spLocks noGrp="1" noChangeArrowheads="1"/>
          </p:cNvSpPr>
          <p:nvPr>
            <p:ph type="ftr" sz="quarter" idx="11"/>
          </p:nvPr>
        </p:nvSpPr>
        <p:spPr/>
        <p:txBody>
          <a:bodyPr/>
          <a:lstStyle>
            <a:lvl1pPr>
              <a:defRPr/>
            </a:lvl1pPr>
          </a:lstStyle>
          <a:p>
            <a:pPr>
              <a:defRPr/>
            </a:pPr>
            <a:endParaRPr lang="es-ES" altLang="es-MX"/>
          </a:p>
        </p:txBody>
      </p:sp>
      <p:sp>
        <p:nvSpPr>
          <p:cNvPr id="7" name="Rectangle 38"/>
          <p:cNvSpPr>
            <a:spLocks noGrp="1" noChangeArrowheads="1"/>
          </p:cNvSpPr>
          <p:nvPr>
            <p:ph type="sldNum" sz="quarter" idx="12"/>
          </p:nvPr>
        </p:nvSpPr>
        <p:spPr/>
        <p:txBody>
          <a:bodyPr/>
          <a:lstStyle>
            <a:lvl1pPr>
              <a:defRPr/>
            </a:lvl1pPr>
          </a:lstStyle>
          <a:p>
            <a:pPr>
              <a:defRPr/>
            </a:pPr>
            <a:fld id="{F6A4C044-E7FB-4F8D-B3B3-A35DEBB09502}" type="slidenum">
              <a:rPr lang="es-ES" altLang="es-MX"/>
              <a:pPr>
                <a:defRPr/>
              </a:pPr>
              <a:t>‹Nº›</a:t>
            </a:fld>
            <a:endParaRPr lang="es-ES" altLang="es-MX"/>
          </a:p>
        </p:txBody>
      </p:sp>
    </p:spTree>
    <p:extLst>
      <p:ext uri="{BB962C8B-B14F-4D97-AF65-F5344CB8AC3E}">
        <p14:creationId xmlns:p14="http://schemas.microsoft.com/office/powerpoint/2010/main" val="3409131129"/>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a:extLst/>
          </p:cNvPr>
          <p:cNvSpPr>
            <a:spLocks noGrp="1"/>
          </p:cNvSpPr>
          <p:nvPr>
            <p:ph type="dt" sz="half" idx="10"/>
          </p:nvPr>
        </p:nvSpPr>
        <p:spPr/>
        <p:txBody>
          <a:bodyPr/>
          <a:lstStyle>
            <a:lvl1pPr>
              <a:defRPr/>
            </a:lvl1pPr>
          </a:lstStyle>
          <a:p>
            <a:pPr>
              <a:defRPr/>
            </a:pPr>
            <a:fld id="{52E69C26-5D5F-4901-9842-ECC10B0D62CD}" type="datetime1">
              <a:rPr lang="es-MX"/>
              <a:pPr>
                <a:defRPr/>
              </a:pPr>
              <a:t>21/05/2019</a:t>
            </a:fld>
            <a:endParaRPr lang="es-MX"/>
          </a:p>
        </p:txBody>
      </p:sp>
      <p:sp>
        <p:nvSpPr>
          <p:cNvPr id="6" name="4 Marcador de pie de página">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p:cNvPr>
          <p:cNvSpPr>
            <a:spLocks noGrp="1"/>
          </p:cNvSpPr>
          <p:nvPr>
            <p:ph type="sldNum" sz="quarter" idx="12"/>
          </p:nvPr>
        </p:nvSpPr>
        <p:spPr/>
        <p:txBody>
          <a:bodyPr/>
          <a:lstStyle>
            <a:lvl1pPr>
              <a:defRPr/>
            </a:lvl1pPr>
          </a:lstStyle>
          <a:p>
            <a:pPr>
              <a:defRPr/>
            </a:pPr>
            <a:fld id="{657AC38E-7A83-4D56-81C6-15C18D25C778}" type="slidenum">
              <a:rPr lang="es-MX"/>
              <a:pPr>
                <a:defRPr/>
              </a:pPr>
              <a:t>‹Nº›</a:t>
            </a:fld>
            <a:endParaRPr lang="es-MX"/>
          </a:p>
        </p:txBody>
      </p:sp>
    </p:spTree>
    <p:extLst>
      <p:ext uri="{BB962C8B-B14F-4D97-AF65-F5344CB8AC3E}">
        <p14:creationId xmlns:p14="http://schemas.microsoft.com/office/powerpoint/2010/main" val="94479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a:extLst/>
          </p:cNvPr>
          <p:cNvSpPr>
            <a:spLocks noGrp="1"/>
          </p:cNvSpPr>
          <p:nvPr>
            <p:ph type="dt" sz="half" idx="10"/>
          </p:nvPr>
        </p:nvSpPr>
        <p:spPr/>
        <p:txBody>
          <a:bodyPr/>
          <a:lstStyle>
            <a:lvl1pPr>
              <a:defRPr/>
            </a:lvl1pPr>
          </a:lstStyle>
          <a:p>
            <a:pPr>
              <a:defRPr/>
            </a:pPr>
            <a:fld id="{DD894BAD-B835-4EB1-8AF8-83E8F234FCBB}" type="datetime1">
              <a:rPr lang="es-MX"/>
              <a:pPr>
                <a:defRPr/>
              </a:pPr>
              <a:t>21/05/2019</a:t>
            </a:fld>
            <a:endParaRPr lang="es-MX"/>
          </a:p>
        </p:txBody>
      </p:sp>
      <p:sp>
        <p:nvSpPr>
          <p:cNvPr id="8" name="4 Marcador de pie de página">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p:cNvPr>
          <p:cNvSpPr>
            <a:spLocks noGrp="1"/>
          </p:cNvSpPr>
          <p:nvPr>
            <p:ph type="sldNum" sz="quarter" idx="12"/>
          </p:nvPr>
        </p:nvSpPr>
        <p:spPr/>
        <p:txBody>
          <a:bodyPr/>
          <a:lstStyle>
            <a:lvl1pPr>
              <a:defRPr/>
            </a:lvl1pPr>
          </a:lstStyle>
          <a:p>
            <a:pPr>
              <a:defRPr/>
            </a:pPr>
            <a:fld id="{3227405A-8428-48D9-9571-A2FCDF862979}" type="slidenum">
              <a:rPr lang="es-MX"/>
              <a:pPr>
                <a:defRPr/>
              </a:pPr>
              <a:t>‹Nº›</a:t>
            </a:fld>
            <a:endParaRPr lang="es-MX"/>
          </a:p>
        </p:txBody>
      </p:sp>
    </p:spTree>
    <p:extLst>
      <p:ext uri="{BB962C8B-B14F-4D97-AF65-F5344CB8AC3E}">
        <p14:creationId xmlns:p14="http://schemas.microsoft.com/office/powerpoint/2010/main" val="4031878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a:extLst/>
          </p:cNvPr>
          <p:cNvSpPr>
            <a:spLocks noGrp="1"/>
          </p:cNvSpPr>
          <p:nvPr>
            <p:ph type="dt" sz="half" idx="10"/>
          </p:nvPr>
        </p:nvSpPr>
        <p:spPr/>
        <p:txBody>
          <a:bodyPr/>
          <a:lstStyle>
            <a:lvl1pPr>
              <a:defRPr/>
            </a:lvl1pPr>
          </a:lstStyle>
          <a:p>
            <a:pPr>
              <a:defRPr/>
            </a:pPr>
            <a:fld id="{3EF02892-4700-40C9-8327-21D154BBE358}" type="datetime1">
              <a:rPr lang="es-MX"/>
              <a:pPr>
                <a:defRPr/>
              </a:pPr>
              <a:t>21/05/2019</a:t>
            </a:fld>
            <a:endParaRPr lang="es-MX"/>
          </a:p>
        </p:txBody>
      </p:sp>
      <p:sp>
        <p:nvSpPr>
          <p:cNvPr id="4" name="4 Marcador de pie de página">
            <a:extLst/>
          </p:cNvPr>
          <p:cNvSpPr>
            <a:spLocks noGrp="1"/>
          </p:cNvSpPr>
          <p:nvPr>
            <p:ph type="ftr" sz="quarter" idx="11"/>
          </p:nvPr>
        </p:nvSpPr>
        <p:spPr/>
        <p:txBody>
          <a:bodyPr/>
          <a:lstStyle>
            <a:lvl1pPr>
              <a:defRPr/>
            </a:lvl1pPr>
          </a:lstStyle>
          <a:p>
            <a:pPr>
              <a:defRPr/>
            </a:pPr>
            <a:endParaRPr lang="es-MX"/>
          </a:p>
        </p:txBody>
      </p:sp>
      <p:sp>
        <p:nvSpPr>
          <p:cNvPr id="5" name="5 Marcador de número de diapositiva">
            <a:extLst/>
          </p:cNvPr>
          <p:cNvSpPr>
            <a:spLocks noGrp="1"/>
          </p:cNvSpPr>
          <p:nvPr>
            <p:ph type="sldNum" sz="quarter" idx="12"/>
          </p:nvPr>
        </p:nvSpPr>
        <p:spPr/>
        <p:txBody>
          <a:bodyPr/>
          <a:lstStyle>
            <a:lvl1pPr>
              <a:defRPr/>
            </a:lvl1pPr>
          </a:lstStyle>
          <a:p>
            <a:pPr>
              <a:defRPr/>
            </a:pPr>
            <a:fld id="{ECED1A2F-F817-4BA6-A8FC-BA5EA63B545C}" type="slidenum">
              <a:rPr lang="es-MX"/>
              <a:pPr>
                <a:defRPr/>
              </a:pPr>
              <a:t>‹Nº›</a:t>
            </a:fld>
            <a:endParaRPr lang="es-MX"/>
          </a:p>
        </p:txBody>
      </p:sp>
    </p:spTree>
    <p:extLst>
      <p:ext uri="{BB962C8B-B14F-4D97-AF65-F5344CB8AC3E}">
        <p14:creationId xmlns:p14="http://schemas.microsoft.com/office/powerpoint/2010/main" val="2149859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p:cNvPr>
          <p:cNvSpPr>
            <a:spLocks noGrp="1"/>
          </p:cNvSpPr>
          <p:nvPr>
            <p:ph type="dt" sz="half" idx="10"/>
          </p:nvPr>
        </p:nvSpPr>
        <p:spPr/>
        <p:txBody>
          <a:bodyPr/>
          <a:lstStyle>
            <a:lvl1pPr>
              <a:defRPr/>
            </a:lvl1pPr>
          </a:lstStyle>
          <a:p>
            <a:pPr>
              <a:defRPr/>
            </a:pPr>
            <a:fld id="{A9918B9A-6D53-49B5-A38B-62B678C584F3}" type="datetime1">
              <a:rPr lang="es-MX"/>
              <a:pPr>
                <a:defRPr/>
              </a:pPr>
              <a:t>21/05/2019</a:t>
            </a:fld>
            <a:endParaRPr lang="es-MX"/>
          </a:p>
        </p:txBody>
      </p:sp>
      <p:sp>
        <p:nvSpPr>
          <p:cNvPr id="3" name="4 Marcador de pie de página">
            <a:extLst/>
          </p:cNvPr>
          <p:cNvSpPr>
            <a:spLocks noGrp="1"/>
          </p:cNvSpPr>
          <p:nvPr>
            <p:ph type="ftr" sz="quarter" idx="11"/>
          </p:nvPr>
        </p:nvSpPr>
        <p:spPr/>
        <p:txBody>
          <a:bodyPr/>
          <a:lstStyle>
            <a:lvl1pPr>
              <a:defRPr/>
            </a:lvl1pPr>
          </a:lstStyle>
          <a:p>
            <a:pPr>
              <a:defRPr/>
            </a:pPr>
            <a:endParaRPr lang="es-MX"/>
          </a:p>
        </p:txBody>
      </p:sp>
      <p:sp>
        <p:nvSpPr>
          <p:cNvPr id="4" name="5 Marcador de número de diapositiva">
            <a:extLst/>
          </p:cNvPr>
          <p:cNvSpPr>
            <a:spLocks noGrp="1"/>
          </p:cNvSpPr>
          <p:nvPr>
            <p:ph type="sldNum" sz="quarter" idx="12"/>
          </p:nvPr>
        </p:nvSpPr>
        <p:spPr/>
        <p:txBody>
          <a:bodyPr/>
          <a:lstStyle>
            <a:lvl1pPr>
              <a:defRPr/>
            </a:lvl1pPr>
          </a:lstStyle>
          <a:p>
            <a:pPr>
              <a:defRPr/>
            </a:pPr>
            <a:fld id="{E66249F3-E6B2-4DEA-8F12-731B39B26231}" type="slidenum">
              <a:rPr lang="es-MX"/>
              <a:pPr>
                <a:defRPr/>
              </a:pPr>
              <a:t>‹Nº›</a:t>
            </a:fld>
            <a:endParaRPr lang="es-MX"/>
          </a:p>
        </p:txBody>
      </p:sp>
    </p:spTree>
    <p:extLst>
      <p:ext uri="{BB962C8B-B14F-4D97-AF65-F5344CB8AC3E}">
        <p14:creationId xmlns:p14="http://schemas.microsoft.com/office/powerpoint/2010/main" val="3505889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p:cNvPr>
          <p:cNvSpPr>
            <a:spLocks noGrp="1"/>
          </p:cNvSpPr>
          <p:nvPr>
            <p:ph type="dt" sz="half" idx="10"/>
          </p:nvPr>
        </p:nvSpPr>
        <p:spPr/>
        <p:txBody>
          <a:bodyPr/>
          <a:lstStyle>
            <a:lvl1pPr>
              <a:defRPr/>
            </a:lvl1pPr>
          </a:lstStyle>
          <a:p>
            <a:pPr>
              <a:defRPr/>
            </a:pPr>
            <a:fld id="{B4076CC8-6CDA-459E-B433-417A010EAF81}" type="datetime1">
              <a:rPr lang="es-MX"/>
              <a:pPr>
                <a:defRPr/>
              </a:pPr>
              <a:t>21/05/2019</a:t>
            </a:fld>
            <a:endParaRPr lang="es-MX"/>
          </a:p>
        </p:txBody>
      </p:sp>
      <p:sp>
        <p:nvSpPr>
          <p:cNvPr id="6" name="4 Marcador de pie de página">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p:cNvPr>
          <p:cNvSpPr>
            <a:spLocks noGrp="1"/>
          </p:cNvSpPr>
          <p:nvPr>
            <p:ph type="sldNum" sz="quarter" idx="12"/>
          </p:nvPr>
        </p:nvSpPr>
        <p:spPr/>
        <p:txBody>
          <a:bodyPr/>
          <a:lstStyle>
            <a:lvl1pPr>
              <a:defRPr/>
            </a:lvl1pPr>
          </a:lstStyle>
          <a:p>
            <a:pPr>
              <a:defRPr/>
            </a:pPr>
            <a:fld id="{9B1DB9E9-3049-4047-93EA-F5B0AB590DAC}" type="slidenum">
              <a:rPr lang="es-MX"/>
              <a:pPr>
                <a:defRPr/>
              </a:pPr>
              <a:t>‹Nº›</a:t>
            </a:fld>
            <a:endParaRPr lang="es-MX"/>
          </a:p>
        </p:txBody>
      </p:sp>
    </p:spTree>
    <p:extLst>
      <p:ext uri="{BB962C8B-B14F-4D97-AF65-F5344CB8AC3E}">
        <p14:creationId xmlns:p14="http://schemas.microsoft.com/office/powerpoint/2010/main" val="38352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p:cNvPr>
          <p:cNvSpPr>
            <a:spLocks noGrp="1"/>
          </p:cNvSpPr>
          <p:nvPr>
            <p:ph type="dt" sz="half" idx="10"/>
          </p:nvPr>
        </p:nvSpPr>
        <p:spPr/>
        <p:txBody>
          <a:bodyPr/>
          <a:lstStyle>
            <a:lvl1pPr>
              <a:defRPr/>
            </a:lvl1pPr>
          </a:lstStyle>
          <a:p>
            <a:pPr>
              <a:defRPr/>
            </a:pPr>
            <a:fld id="{C740855F-BD1A-4A01-823C-A77E599C6117}" type="datetime1">
              <a:rPr lang="es-MX"/>
              <a:pPr>
                <a:defRPr/>
              </a:pPr>
              <a:t>21/05/2019</a:t>
            </a:fld>
            <a:endParaRPr lang="es-MX"/>
          </a:p>
        </p:txBody>
      </p:sp>
      <p:sp>
        <p:nvSpPr>
          <p:cNvPr id="6" name="4 Marcador de pie de página">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p:cNvPr>
          <p:cNvSpPr>
            <a:spLocks noGrp="1"/>
          </p:cNvSpPr>
          <p:nvPr>
            <p:ph type="sldNum" sz="quarter" idx="12"/>
          </p:nvPr>
        </p:nvSpPr>
        <p:spPr/>
        <p:txBody>
          <a:bodyPr/>
          <a:lstStyle>
            <a:lvl1pPr>
              <a:defRPr/>
            </a:lvl1pPr>
          </a:lstStyle>
          <a:p>
            <a:pPr>
              <a:defRPr/>
            </a:pPr>
            <a:fld id="{726EC289-5B8B-4EAB-8A1F-9EE311A82DEC}" type="slidenum">
              <a:rPr lang="es-MX"/>
              <a:pPr>
                <a:defRPr/>
              </a:pPr>
              <a:t>‹Nº›</a:t>
            </a:fld>
            <a:endParaRPr lang="es-MX"/>
          </a:p>
        </p:txBody>
      </p:sp>
    </p:spTree>
    <p:extLst>
      <p:ext uri="{BB962C8B-B14F-4D97-AF65-F5344CB8AC3E}">
        <p14:creationId xmlns:p14="http://schemas.microsoft.com/office/powerpoint/2010/main" val="4010978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p:cNvPr>
          <p:cNvSpPr>
            <a:spLocks noGrp="1"/>
          </p:cNvSpPr>
          <p:nvPr>
            <p:ph type="dt" sz="half" idx="10"/>
          </p:nvPr>
        </p:nvSpPr>
        <p:spPr/>
        <p:txBody>
          <a:bodyPr/>
          <a:lstStyle>
            <a:lvl1pPr>
              <a:defRPr/>
            </a:lvl1pPr>
          </a:lstStyle>
          <a:p>
            <a:pPr>
              <a:defRPr/>
            </a:pPr>
            <a:fld id="{C58CA355-FAD1-4065-A8BD-94FDFE6C40F8}" type="datetime1">
              <a:rPr lang="es-MX"/>
              <a:pPr>
                <a:defRPr/>
              </a:pPr>
              <a:t>21/05/2019</a:t>
            </a:fld>
            <a:endParaRPr lang="es-MX"/>
          </a:p>
        </p:txBody>
      </p:sp>
      <p:sp>
        <p:nvSpPr>
          <p:cNvPr id="5" name="4 Marcador de pie de página">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p:cNvPr>
          <p:cNvSpPr>
            <a:spLocks noGrp="1"/>
          </p:cNvSpPr>
          <p:nvPr>
            <p:ph type="sldNum" sz="quarter" idx="12"/>
          </p:nvPr>
        </p:nvSpPr>
        <p:spPr/>
        <p:txBody>
          <a:bodyPr/>
          <a:lstStyle>
            <a:lvl1pPr>
              <a:defRPr/>
            </a:lvl1pPr>
          </a:lstStyle>
          <a:p>
            <a:pPr>
              <a:defRPr/>
            </a:pPr>
            <a:fld id="{ADB29A17-8902-4C76-8D13-0CE75E62CCF8}" type="slidenum">
              <a:rPr lang="es-MX"/>
              <a:pPr>
                <a:defRPr/>
              </a:pPr>
              <a:t>‹Nº›</a:t>
            </a:fld>
            <a:endParaRPr lang="es-MX"/>
          </a:p>
        </p:txBody>
      </p:sp>
    </p:spTree>
    <p:extLst>
      <p:ext uri="{BB962C8B-B14F-4D97-AF65-F5344CB8AC3E}">
        <p14:creationId xmlns:p14="http://schemas.microsoft.com/office/powerpoint/2010/main" val="4205539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p:cNvPr>
          <p:cNvSpPr>
            <a:spLocks noGrp="1"/>
          </p:cNvSpPr>
          <p:nvPr>
            <p:ph type="dt" sz="half" idx="10"/>
          </p:nvPr>
        </p:nvSpPr>
        <p:spPr/>
        <p:txBody>
          <a:bodyPr/>
          <a:lstStyle>
            <a:lvl1pPr>
              <a:defRPr/>
            </a:lvl1pPr>
          </a:lstStyle>
          <a:p>
            <a:pPr>
              <a:defRPr/>
            </a:pPr>
            <a:fld id="{DF51EA80-584C-42DB-8B36-379121AE0568}" type="datetime1">
              <a:rPr lang="es-MX"/>
              <a:pPr>
                <a:defRPr/>
              </a:pPr>
              <a:t>21/05/2019</a:t>
            </a:fld>
            <a:endParaRPr lang="es-MX"/>
          </a:p>
        </p:txBody>
      </p:sp>
      <p:sp>
        <p:nvSpPr>
          <p:cNvPr id="5" name="4 Marcador de pie de página">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p:cNvPr>
          <p:cNvSpPr>
            <a:spLocks noGrp="1"/>
          </p:cNvSpPr>
          <p:nvPr>
            <p:ph type="sldNum" sz="quarter" idx="12"/>
          </p:nvPr>
        </p:nvSpPr>
        <p:spPr/>
        <p:txBody>
          <a:bodyPr/>
          <a:lstStyle>
            <a:lvl1pPr>
              <a:defRPr/>
            </a:lvl1pPr>
          </a:lstStyle>
          <a:p>
            <a:pPr>
              <a:defRPr/>
            </a:pPr>
            <a:fld id="{9CAA89AD-D518-46BB-B257-7B87CAF30EEB}" type="slidenum">
              <a:rPr lang="es-MX"/>
              <a:pPr>
                <a:defRPr/>
              </a:pPr>
              <a:t>‹Nº›</a:t>
            </a:fld>
            <a:endParaRPr lang="es-MX"/>
          </a:p>
        </p:txBody>
      </p:sp>
    </p:spTree>
    <p:extLst>
      <p:ext uri="{BB962C8B-B14F-4D97-AF65-F5344CB8AC3E}">
        <p14:creationId xmlns:p14="http://schemas.microsoft.com/office/powerpoint/2010/main" val="424913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6CE5EDAD-681C-47A5-959B-2C217C32B026}" type="slidenum">
              <a:rPr lang="es-ES" altLang="es-MX"/>
              <a:pPr>
                <a:defRPr/>
              </a:pPr>
              <a:t>‹Nº›</a:t>
            </a:fld>
            <a:endParaRPr lang="es-ES" altLang="es-MX"/>
          </a:p>
        </p:txBody>
      </p:sp>
    </p:spTree>
    <p:extLst>
      <p:ext uri="{BB962C8B-B14F-4D97-AF65-F5344CB8AC3E}">
        <p14:creationId xmlns:p14="http://schemas.microsoft.com/office/powerpoint/2010/main" val="2966874037"/>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pic>
        <p:nvPicPr>
          <p:cNvPr id="7"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Rectangle 36"/>
          <p:cNvSpPr>
            <a:spLocks noGrp="1" noChangeArrowheads="1"/>
          </p:cNvSpPr>
          <p:nvPr>
            <p:ph type="dt" sz="half" idx="10"/>
          </p:nvPr>
        </p:nvSpPr>
        <p:spPr/>
        <p:txBody>
          <a:bodyPr/>
          <a:lstStyle>
            <a:lvl1pPr>
              <a:defRPr/>
            </a:lvl1pPr>
          </a:lstStyle>
          <a:p>
            <a:pPr>
              <a:defRPr/>
            </a:pPr>
            <a:endParaRPr lang="es-ES" altLang="es-MX"/>
          </a:p>
        </p:txBody>
      </p:sp>
      <p:sp>
        <p:nvSpPr>
          <p:cNvPr id="9" name="Rectangle 37"/>
          <p:cNvSpPr>
            <a:spLocks noGrp="1" noChangeArrowheads="1"/>
          </p:cNvSpPr>
          <p:nvPr>
            <p:ph type="ftr" sz="quarter" idx="11"/>
          </p:nvPr>
        </p:nvSpPr>
        <p:spPr/>
        <p:txBody>
          <a:bodyPr/>
          <a:lstStyle>
            <a:lvl1pPr>
              <a:defRPr/>
            </a:lvl1pPr>
          </a:lstStyle>
          <a:p>
            <a:pPr>
              <a:defRPr/>
            </a:pPr>
            <a:endParaRPr lang="es-ES" altLang="es-MX"/>
          </a:p>
        </p:txBody>
      </p:sp>
      <p:sp>
        <p:nvSpPr>
          <p:cNvPr id="10" name="Rectangle 38"/>
          <p:cNvSpPr>
            <a:spLocks noGrp="1" noChangeArrowheads="1"/>
          </p:cNvSpPr>
          <p:nvPr>
            <p:ph type="sldNum" sz="quarter" idx="12"/>
          </p:nvPr>
        </p:nvSpPr>
        <p:spPr/>
        <p:txBody>
          <a:bodyPr/>
          <a:lstStyle>
            <a:lvl1pPr>
              <a:defRPr/>
            </a:lvl1pPr>
          </a:lstStyle>
          <a:p>
            <a:pPr>
              <a:defRPr/>
            </a:pPr>
            <a:fld id="{D72874A3-465D-41FE-BC66-46CA8DEF307D}" type="slidenum">
              <a:rPr lang="es-ES" altLang="es-MX"/>
              <a:pPr>
                <a:defRPr/>
              </a:pPr>
              <a:t>‹Nº›</a:t>
            </a:fld>
            <a:endParaRPr lang="es-ES" altLang="es-MX"/>
          </a:p>
        </p:txBody>
      </p:sp>
    </p:spTree>
    <p:extLst>
      <p:ext uri="{BB962C8B-B14F-4D97-AF65-F5344CB8AC3E}">
        <p14:creationId xmlns:p14="http://schemas.microsoft.com/office/powerpoint/2010/main" val="411341283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pic>
        <p:nvPicPr>
          <p:cNvPr id="3"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4" name="Rectangle 36"/>
          <p:cNvSpPr>
            <a:spLocks noGrp="1" noChangeArrowheads="1"/>
          </p:cNvSpPr>
          <p:nvPr>
            <p:ph type="dt" sz="half" idx="10"/>
          </p:nvPr>
        </p:nvSpPr>
        <p:spPr/>
        <p:txBody>
          <a:bodyPr/>
          <a:lstStyle>
            <a:lvl1pPr>
              <a:defRPr/>
            </a:lvl1pPr>
          </a:lstStyle>
          <a:p>
            <a:pPr>
              <a:defRPr/>
            </a:pPr>
            <a:endParaRPr lang="es-ES" altLang="es-MX"/>
          </a:p>
        </p:txBody>
      </p:sp>
      <p:sp>
        <p:nvSpPr>
          <p:cNvPr id="5" name="Rectangle 37"/>
          <p:cNvSpPr>
            <a:spLocks noGrp="1" noChangeArrowheads="1"/>
          </p:cNvSpPr>
          <p:nvPr>
            <p:ph type="ftr" sz="quarter" idx="11"/>
          </p:nvPr>
        </p:nvSpPr>
        <p:spPr/>
        <p:txBody>
          <a:bodyPr/>
          <a:lstStyle>
            <a:lvl1pPr>
              <a:defRPr/>
            </a:lvl1pPr>
          </a:lstStyle>
          <a:p>
            <a:pPr>
              <a:defRPr/>
            </a:pPr>
            <a:endParaRPr lang="es-ES" altLang="es-MX"/>
          </a:p>
        </p:txBody>
      </p:sp>
      <p:sp>
        <p:nvSpPr>
          <p:cNvPr id="6" name="Rectangle 38"/>
          <p:cNvSpPr>
            <a:spLocks noGrp="1" noChangeArrowheads="1"/>
          </p:cNvSpPr>
          <p:nvPr>
            <p:ph type="sldNum" sz="quarter" idx="12"/>
          </p:nvPr>
        </p:nvSpPr>
        <p:spPr/>
        <p:txBody>
          <a:bodyPr/>
          <a:lstStyle>
            <a:lvl1pPr>
              <a:defRPr/>
            </a:lvl1pPr>
          </a:lstStyle>
          <a:p>
            <a:pPr>
              <a:defRPr/>
            </a:pPr>
            <a:fld id="{625A4E14-3347-4DF8-9162-E6CBA2F0FA5E}" type="slidenum">
              <a:rPr lang="es-ES" altLang="es-MX"/>
              <a:pPr>
                <a:defRPr/>
              </a:pPr>
              <a:t>‹Nº›</a:t>
            </a:fld>
            <a:endParaRPr lang="es-ES" altLang="es-MX"/>
          </a:p>
        </p:txBody>
      </p:sp>
    </p:spTree>
    <p:extLst>
      <p:ext uri="{BB962C8B-B14F-4D97-AF65-F5344CB8AC3E}">
        <p14:creationId xmlns:p14="http://schemas.microsoft.com/office/powerpoint/2010/main" val="1099439896"/>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pic>
        <p:nvPicPr>
          <p:cNvPr id="2"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6"/>
          <p:cNvSpPr>
            <a:spLocks noGrp="1" noChangeArrowheads="1"/>
          </p:cNvSpPr>
          <p:nvPr>
            <p:ph type="dt" sz="half" idx="10"/>
          </p:nvPr>
        </p:nvSpPr>
        <p:spPr/>
        <p:txBody>
          <a:bodyPr/>
          <a:lstStyle>
            <a:lvl1pPr>
              <a:defRPr/>
            </a:lvl1pPr>
          </a:lstStyle>
          <a:p>
            <a:pPr>
              <a:defRPr/>
            </a:pPr>
            <a:endParaRPr lang="es-ES" altLang="es-MX"/>
          </a:p>
        </p:txBody>
      </p:sp>
      <p:sp>
        <p:nvSpPr>
          <p:cNvPr id="4" name="Rectangle 37"/>
          <p:cNvSpPr>
            <a:spLocks noGrp="1" noChangeArrowheads="1"/>
          </p:cNvSpPr>
          <p:nvPr>
            <p:ph type="ftr" sz="quarter" idx="11"/>
          </p:nvPr>
        </p:nvSpPr>
        <p:spPr/>
        <p:txBody>
          <a:bodyPr/>
          <a:lstStyle>
            <a:lvl1pPr>
              <a:defRPr/>
            </a:lvl1pPr>
          </a:lstStyle>
          <a:p>
            <a:pPr>
              <a:defRPr/>
            </a:pPr>
            <a:endParaRPr lang="es-ES" altLang="es-MX"/>
          </a:p>
        </p:txBody>
      </p:sp>
      <p:sp>
        <p:nvSpPr>
          <p:cNvPr id="5" name="Rectangle 38"/>
          <p:cNvSpPr>
            <a:spLocks noGrp="1" noChangeArrowheads="1"/>
          </p:cNvSpPr>
          <p:nvPr>
            <p:ph type="sldNum" sz="quarter" idx="12"/>
          </p:nvPr>
        </p:nvSpPr>
        <p:spPr/>
        <p:txBody>
          <a:bodyPr/>
          <a:lstStyle>
            <a:lvl1pPr>
              <a:defRPr/>
            </a:lvl1pPr>
          </a:lstStyle>
          <a:p>
            <a:pPr>
              <a:defRPr/>
            </a:pPr>
            <a:fld id="{479E3B5B-AB67-4EC6-8C42-DC1ECDCDA85A}" type="slidenum">
              <a:rPr lang="es-ES" altLang="es-MX"/>
              <a:pPr>
                <a:defRPr/>
              </a:pPr>
              <a:t>‹Nº›</a:t>
            </a:fld>
            <a:endParaRPr lang="es-ES" altLang="es-MX"/>
          </a:p>
        </p:txBody>
      </p:sp>
    </p:spTree>
    <p:extLst>
      <p:ext uri="{BB962C8B-B14F-4D97-AF65-F5344CB8AC3E}">
        <p14:creationId xmlns:p14="http://schemas.microsoft.com/office/powerpoint/2010/main" val="3887823329"/>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EEAF5102-59A1-4497-9D61-C80A0EAB2496}" type="slidenum">
              <a:rPr lang="es-ES" altLang="es-MX"/>
              <a:pPr>
                <a:defRPr/>
              </a:pPr>
              <a:t>‹Nº›</a:t>
            </a:fld>
            <a:endParaRPr lang="es-ES" altLang="es-MX"/>
          </a:p>
        </p:txBody>
      </p:sp>
    </p:spTree>
    <p:extLst>
      <p:ext uri="{BB962C8B-B14F-4D97-AF65-F5344CB8AC3E}">
        <p14:creationId xmlns:p14="http://schemas.microsoft.com/office/powerpoint/2010/main" val="119096955"/>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5" name="Imagen 3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Rectangle 36"/>
          <p:cNvSpPr>
            <a:spLocks noGrp="1" noChangeArrowheads="1"/>
          </p:cNvSpPr>
          <p:nvPr>
            <p:ph type="dt" sz="half" idx="10"/>
          </p:nvPr>
        </p:nvSpPr>
        <p:spPr/>
        <p:txBody>
          <a:bodyPr/>
          <a:lstStyle>
            <a:lvl1pPr>
              <a:defRPr/>
            </a:lvl1pPr>
          </a:lstStyle>
          <a:p>
            <a:pPr>
              <a:defRPr/>
            </a:pPr>
            <a:endParaRPr lang="es-ES" altLang="es-MX"/>
          </a:p>
        </p:txBody>
      </p:sp>
      <p:sp>
        <p:nvSpPr>
          <p:cNvPr id="7" name="Rectangle 37"/>
          <p:cNvSpPr>
            <a:spLocks noGrp="1" noChangeArrowheads="1"/>
          </p:cNvSpPr>
          <p:nvPr>
            <p:ph type="ftr" sz="quarter" idx="11"/>
          </p:nvPr>
        </p:nvSpPr>
        <p:spPr/>
        <p:txBody>
          <a:bodyPr/>
          <a:lstStyle>
            <a:lvl1pPr>
              <a:defRPr/>
            </a:lvl1pPr>
          </a:lstStyle>
          <a:p>
            <a:pPr>
              <a:defRPr/>
            </a:pPr>
            <a:endParaRPr lang="es-ES" altLang="es-MX"/>
          </a:p>
        </p:txBody>
      </p:sp>
      <p:sp>
        <p:nvSpPr>
          <p:cNvPr id="8" name="Rectangle 38"/>
          <p:cNvSpPr>
            <a:spLocks noGrp="1" noChangeArrowheads="1"/>
          </p:cNvSpPr>
          <p:nvPr>
            <p:ph type="sldNum" sz="quarter" idx="12"/>
          </p:nvPr>
        </p:nvSpPr>
        <p:spPr/>
        <p:txBody>
          <a:bodyPr/>
          <a:lstStyle>
            <a:lvl1pPr>
              <a:defRPr/>
            </a:lvl1pPr>
          </a:lstStyle>
          <a:p>
            <a:pPr>
              <a:defRPr/>
            </a:pPr>
            <a:fld id="{30C6FED9-223F-47EA-A4E1-CD1AE0C2FD9B}" type="slidenum">
              <a:rPr lang="es-ES" altLang="es-MX"/>
              <a:pPr>
                <a:defRPr/>
              </a:pPr>
              <a:t>‹Nº›</a:t>
            </a:fld>
            <a:endParaRPr lang="es-ES" altLang="es-MX"/>
          </a:p>
        </p:txBody>
      </p:sp>
    </p:spTree>
    <p:extLst>
      <p:ext uri="{BB962C8B-B14F-4D97-AF65-F5344CB8AC3E}">
        <p14:creationId xmlns:p14="http://schemas.microsoft.com/office/powerpoint/2010/main" val="1148260966"/>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s-MX">
                <a:ea typeface="+mn-ea"/>
              </a:endParaRPr>
            </a:p>
          </p:txBody>
        </p:sp>
        <p:grpSp>
          <p:nvGrpSpPr>
            <p:cNvPr id="1034" name="Group 4"/>
            <p:cNvGrpSpPr>
              <a:grpSpLocks/>
            </p:cNvGrpSpPr>
            <p:nvPr/>
          </p:nvGrpSpPr>
          <p:grpSpPr bwMode="auto">
            <a:xfrm>
              <a:off x="48" y="102"/>
              <a:ext cx="96" cy="4128"/>
              <a:chOff x="48" y="102"/>
              <a:chExt cx="96" cy="4128"/>
            </a:xfrm>
          </p:grpSpPr>
          <p:sp>
            <p:nvSpPr>
              <p:cNvPr id="2"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ctr" anchorCtr="0" compatLnSpc="1">
            <a:prstTxWarp prst="textNoShape">
              <a:avLst/>
            </a:prstTxWarp>
          </a:bodyPr>
          <a:lstStyle/>
          <a:p>
            <a:pPr lvl="0"/>
            <a:r>
              <a:rPr lang="es-ES" altLang="es-MX"/>
              <a:t>Haga clic para modificar el estilo de título del patrón</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pitchFamily="18" charset="0"/>
                <a:ea typeface="+mn-ea"/>
                <a:cs typeface="+mn-cs"/>
              </a:defRPr>
            </a:lvl1pPr>
          </a:lstStyle>
          <a:p>
            <a:pPr>
              <a:defRPr/>
            </a:pPr>
            <a:endParaRPr lang="es-ES" altLang="es-MX"/>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pitchFamily="18" charset="0"/>
                <a:ea typeface="+mn-ea"/>
                <a:cs typeface="+mn-cs"/>
              </a:defRPr>
            </a:lvl1pPr>
          </a:lstStyle>
          <a:p>
            <a:pPr>
              <a:defRPr/>
            </a:pPr>
            <a:endParaRPr lang="es-ES" altLang="es-MX"/>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ea typeface="MS PGothic" panose="020B0600070205080204" pitchFamily="34" charset="-128"/>
              </a:defRPr>
            </a:lvl1pPr>
          </a:lstStyle>
          <a:p>
            <a:pPr>
              <a:defRPr/>
            </a:pPr>
            <a:fld id="{A77FF663-050D-489E-917A-5C0599D128F0}" type="slidenum">
              <a:rPr lang="es-ES" altLang="es-MX"/>
              <a:pPr>
                <a:defRPr/>
              </a:pPr>
              <a:t>‹Nº›</a:t>
            </a:fld>
            <a:endParaRPr lang="es-ES" altLang="es-MX"/>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pic>
        <p:nvPicPr>
          <p:cNvPr id="1032" name="Imagen 3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18425" y="6361113"/>
            <a:ext cx="12239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499" r:id="rId1"/>
    <p:sldLayoutId id="2147487500" r:id="rId2"/>
    <p:sldLayoutId id="2147487501" r:id="rId3"/>
    <p:sldLayoutId id="2147487502" r:id="rId4"/>
    <p:sldLayoutId id="2147487503" r:id="rId5"/>
    <p:sldLayoutId id="2147487504" r:id="rId6"/>
    <p:sldLayoutId id="2147487505" r:id="rId7"/>
    <p:sldLayoutId id="2147487506" r:id="rId8"/>
    <p:sldLayoutId id="2147487507" r:id="rId9"/>
    <p:sldLayoutId id="2147487508" r:id="rId10"/>
    <p:sldLayoutId id="2147487509" r:id="rId11"/>
    <p:sldLayoutId id="2147487510" r:id="rId12"/>
    <p:sldLayoutId id="2147487511" r:id="rId13"/>
  </p:sldLayoutIdLst>
  <p:transition spd="slow">
    <p:fade thruBlk="1"/>
  </p:transition>
  <p:txStyles>
    <p:titleStyle>
      <a:lvl1pPr algn="l"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s-MX">
                <a:ea typeface="+mn-ea"/>
              </a:endParaRPr>
            </a:p>
          </p:txBody>
        </p:sp>
        <p:grpSp>
          <p:nvGrpSpPr>
            <p:cNvPr id="2058" name="Group 4"/>
            <p:cNvGrpSpPr>
              <a:grpSpLocks/>
            </p:cNvGrpSpPr>
            <p:nvPr/>
          </p:nvGrpSpPr>
          <p:grpSpPr bwMode="auto">
            <a:xfrm>
              <a:off x="48" y="102"/>
              <a:ext cx="96" cy="4128"/>
              <a:chOff x="48" y="102"/>
              <a:chExt cx="96" cy="4128"/>
            </a:xfrm>
          </p:grpSpPr>
          <p:sp>
            <p:nvSpPr>
              <p:cNvPr id="2"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a:solidFill>
                      <a:srgbClr val="FFFF00"/>
                    </a:solidFill>
                    <a:latin typeface="Times New Roman" pitchFamily="18" charset="0"/>
                  </a:defRPr>
                </a:lvl1pPr>
                <a:lvl2pPr marL="742950" indent="-285750" eaLnBrk="0" hangingPunct="0">
                  <a:defRPr sz="4000">
                    <a:solidFill>
                      <a:srgbClr val="FFFF00"/>
                    </a:solidFill>
                    <a:latin typeface="Times New Roman" pitchFamily="18" charset="0"/>
                  </a:defRPr>
                </a:lvl2pPr>
                <a:lvl3pPr marL="1143000" indent="-228600" eaLnBrk="0" hangingPunct="0">
                  <a:defRPr sz="4000">
                    <a:solidFill>
                      <a:srgbClr val="FFFF00"/>
                    </a:solidFill>
                    <a:latin typeface="Times New Roman" pitchFamily="18" charset="0"/>
                  </a:defRPr>
                </a:lvl3pPr>
                <a:lvl4pPr marL="1600200" indent="-228600" eaLnBrk="0" hangingPunct="0">
                  <a:defRPr sz="4000">
                    <a:solidFill>
                      <a:srgbClr val="FFFF00"/>
                    </a:solidFill>
                    <a:latin typeface="Times New Roman" pitchFamily="18" charset="0"/>
                  </a:defRPr>
                </a:lvl4pPr>
                <a:lvl5pPr marL="2057400" indent="-228600" eaLnBrk="0" hangingPunct="0">
                  <a:defRPr sz="4000">
                    <a:solidFill>
                      <a:srgbClr val="FFFF00"/>
                    </a:solidFill>
                    <a:latin typeface="Times New Roman" pitchFamily="18" charset="0"/>
                  </a:defRPr>
                </a:lvl5pPr>
                <a:lvl6pPr marL="2514600" indent="-228600" eaLnBrk="0" fontAlgn="base" hangingPunct="0">
                  <a:spcBef>
                    <a:spcPct val="0"/>
                  </a:spcBef>
                  <a:spcAft>
                    <a:spcPct val="0"/>
                  </a:spcAft>
                  <a:defRPr sz="4000">
                    <a:solidFill>
                      <a:srgbClr val="FFFF00"/>
                    </a:solidFill>
                    <a:latin typeface="Times New Roman" pitchFamily="18" charset="0"/>
                  </a:defRPr>
                </a:lvl6pPr>
                <a:lvl7pPr marL="2971800" indent="-228600" eaLnBrk="0" fontAlgn="base" hangingPunct="0">
                  <a:spcBef>
                    <a:spcPct val="0"/>
                  </a:spcBef>
                  <a:spcAft>
                    <a:spcPct val="0"/>
                  </a:spcAft>
                  <a:defRPr sz="4000">
                    <a:solidFill>
                      <a:srgbClr val="FFFF00"/>
                    </a:solidFill>
                    <a:latin typeface="Times New Roman" pitchFamily="18" charset="0"/>
                  </a:defRPr>
                </a:lvl7pPr>
                <a:lvl8pPr marL="3429000" indent="-228600" eaLnBrk="0" fontAlgn="base" hangingPunct="0">
                  <a:spcBef>
                    <a:spcPct val="0"/>
                  </a:spcBef>
                  <a:spcAft>
                    <a:spcPct val="0"/>
                  </a:spcAft>
                  <a:defRPr sz="4000">
                    <a:solidFill>
                      <a:srgbClr val="FFFF00"/>
                    </a:solidFill>
                    <a:latin typeface="Times New Roman" pitchFamily="18" charset="0"/>
                  </a:defRPr>
                </a:lvl8pPr>
                <a:lvl9pPr marL="3886200" indent="-228600" eaLnBrk="0" fontAlgn="base" hangingPunct="0">
                  <a:spcBef>
                    <a:spcPct val="0"/>
                  </a:spcBef>
                  <a:spcAft>
                    <a:spcPct val="0"/>
                  </a:spcAft>
                  <a:defRPr sz="4000">
                    <a:solidFill>
                      <a:srgbClr val="FFFF00"/>
                    </a:solidFill>
                    <a:latin typeface="Times New Roman" pitchFamily="18" charset="0"/>
                  </a:defRPr>
                </a:lvl9pPr>
              </a:lstStyle>
              <a:p>
                <a:pPr eaLnBrk="1" hangingPunct="1">
                  <a:defRPr/>
                </a:pPr>
                <a:endParaRPr lang="es-MX" altLang="es-MX">
                  <a:ea typeface="+mn-ea"/>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ctr" anchorCtr="0" compatLnSpc="1">
            <a:prstTxWarp prst="textNoShape">
              <a:avLst/>
            </a:prstTxWarp>
          </a:bodyPr>
          <a:lstStyle/>
          <a:p>
            <a:pPr lvl="0"/>
            <a:r>
              <a:rPr lang="es-ES" altLang="es-MX"/>
              <a:t>Haga clic para modificar el estilo de título del patrón</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pitchFamily="18" charset="0"/>
                <a:ea typeface="+mn-ea"/>
                <a:cs typeface="+mn-cs"/>
              </a:defRPr>
            </a:lvl1pPr>
          </a:lstStyle>
          <a:p>
            <a:pPr>
              <a:defRPr/>
            </a:pPr>
            <a:endParaRPr lang="es-ES" altLang="es-MX"/>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pitchFamily="18" charset="0"/>
                <a:ea typeface="+mn-ea"/>
                <a:cs typeface="+mn-cs"/>
              </a:defRPr>
            </a:lvl1pPr>
          </a:lstStyle>
          <a:p>
            <a:pPr>
              <a:defRPr/>
            </a:pPr>
            <a:endParaRPr lang="es-ES" altLang="es-MX"/>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ea typeface="MS PGothic" panose="020B0600070205080204" pitchFamily="34" charset="-128"/>
              </a:defRPr>
            </a:lvl1pPr>
          </a:lstStyle>
          <a:p>
            <a:pPr>
              <a:defRPr/>
            </a:pPr>
            <a:fld id="{BA2EFC01-FD64-49F6-A09E-7098B6E8FFAB}" type="slidenum">
              <a:rPr lang="es-ES" altLang="es-MX"/>
              <a:pPr>
                <a:defRPr/>
              </a:pPr>
              <a:t>‹Nº›</a:t>
            </a:fld>
            <a:endParaRPr lang="es-ES" altLang="es-MX"/>
          </a:p>
        </p:txBody>
      </p:sp>
      <p:sp>
        <p:nvSpPr>
          <p:cNvPr id="2087" name="Rectangle 39"/>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pic>
        <p:nvPicPr>
          <p:cNvPr id="2056" name="Imagen 3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18425" y="6361113"/>
            <a:ext cx="12239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512" r:id="rId1"/>
    <p:sldLayoutId id="2147487513" r:id="rId2"/>
    <p:sldLayoutId id="2147487514" r:id="rId3"/>
    <p:sldLayoutId id="2147487515" r:id="rId4"/>
    <p:sldLayoutId id="2147487516" r:id="rId5"/>
    <p:sldLayoutId id="2147487517" r:id="rId6"/>
    <p:sldLayoutId id="2147487518" r:id="rId7"/>
    <p:sldLayoutId id="2147487519" r:id="rId8"/>
    <p:sldLayoutId id="2147487520" r:id="rId9"/>
    <p:sldLayoutId id="2147487521" r:id="rId10"/>
    <p:sldLayoutId id="2147487522" r:id="rId11"/>
    <p:sldLayoutId id="2147487523" r:id="rId12"/>
    <p:sldLayoutId id="2147487524" r:id="rId13"/>
  </p:sldLayoutIdLst>
  <p:transition spd="slow">
    <p:fade thruBlk="1"/>
  </p:transition>
  <p:txStyles>
    <p:titleStyle>
      <a:lvl1pPr algn="l"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panose="020B0600070205080204" pitchFamily="34" charset="-128"/>
          <a:cs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4099"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3 Marcador de fecha">
            <a:extLst>
              <a:ext uri="{FF2B5EF4-FFF2-40B4-BE49-F238E27FC236}">
                <a16:creationId xmlns="" xmlns:a16="http://schemas.microsoft.com/office/drawing/2014/main" id="{4C7E6EAE-8531-42FE-A3DD-67A52A9CD1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D09D2049-820E-40D8-95D8-0C78AC7EB0E5}" type="datetime1">
              <a:rPr lang="es-MX"/>
              <a:pPr>
                <a:defRPr/>
              </a:pPr>
              <a:t>21/05/2019</a:t>
            </a:fld>
            <a:endParaRPr lang="es-MX"/>
          </a:p>
        </p:txBody>
      </p:sp>
      <p:sp>
        <p:nvSpPr>
          <p:cNvPr id="5" name="4 Marcador de pie de página">
            <a:extLst>
              <a:ext uri="{FF2B5EF4-FFF2-40B4-BE49-F238E27FC236}">
                <a16:creationId xmlns="" xmlns:a16="http://schemas.microsoft.com/office/drawing/2014/main" id="{15627EAC-7FF1-47D6-A1FD-5BEAA176AF6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MX"/>
          </a:p>
        </p:txBody>
      </p:sp>
      <p:sp>
        <p:nvSpPr>
          <p:cNvPr id="6" name="5 Marcador de número de diapositiva">
            <a:extLst>
              <a:ext uri="{FF2B5EF4-FFF2-40B4-BE49-F238E27FC236}">
                <a16:creationId xmlns="" xmlns:a16="http://schemas.microsoft.com/office/drawing/2014/main" id="{C7F470DA-C969-453B-93DF-0DC4568C175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F9A5E4C8-8314-4DD7-A76C-E9042F4DB7BB}"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7488" r:id="rId1"/>
    <p:sldLayoutId id="2147487489" r:id="rId2"/>
    <p:sldLayoutId id="2147487490" r:id="rId3"/>
    <p:sldLayoutId id="2147487491" r:id="rId4"/>
    <p:sldLayoutId id="2147487492" r:id="rId5"/>
    <p:sldLayoutId id="2147487493" r:id="rId6"/>
    <p:sldLayoutId id="2147487494" r:id="rId7"/>
    <p:sldLayoutId id="2147487495" r:id="rId8"/>
    <p:sldLayoutId id="2147487496" r:id="rId9"/>
    <p:sldLayoutId id="2147487497" r:id="rId10"/>
    <p:sldLayoutId id="2147487498"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mx/url?sa=i&amp;rct=j&amp;q=&amp;esrc=s&amp;source=images&amp;cd=&amp;cad=rja&amp;uact=8&amp;ved=0ahUKEwiousmOiZfQAhVm34MKHdkXCvAQjRwIBw&amp;url=https://paginas.seccionamarilla.com.mx/clinica-ruiz-laboratorios/analisis-clinicos/puebla/puebla/-/anzures/&amp;bvm=bv.137904068,d.amc&amp;psig=AFQjCNEIBFibX1sfLz8Bm1gt58apvmu-yA&amp;ust=1478622712605144" TargetMode="External"/><Relationship Id="rId2" Type="http://schemas.openxmlformats.org/officeDocument/2006/relationships/hyperlink" Target="mailto:gruiz2@clinicaruiz.com" TargetMode="Externa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hyperlink" Target="http://www.pathologystudent.com/?p=546" TargetMode="External"/><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575"/>
            <a:ext cx="6624736"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269003"/>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19" y="34102"/>
            <a:ext cx="4823255" cy="682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296535"/>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836712"/>
            <a:ext cx="8678851" cy="506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694749"/>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4550" y="1468438"/>
            <a:ext cx="75438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40000"/>
              </a:lnSpc>
              <a:defRPr/>
            </a:pPr>
            <a:endParaRPr lang="es-ES_tradnl" sz="5400" b="1">
              <a:latin typeface="Times New Roman" charset="0"/>
              <a:ea typeface="ＭＳ Ｐゴシック" charset="0"/>
            </a:endParaRPr>
          </a:p>
        </p:txBody>
      </p:sp>
      <p:pic>
        <p:nvPicPr>
          <p:cNvPr id="20992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125538"/>
            <a:ext cx="8242300" cy="44799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420061"/>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4925" y="260350"/>
            <a:ext cx="7772400" cy="1143000"/>
          </a:xfrm>
        </p:spPr>
        <p:txBody>
          <a:bodyPr/>
          <a:lstStyle/>
          <a:p>
            <a:pPr eaLnBrk="1" hangingPunct="1"/>
            <a:r>
              <a:rPr lang="es-MX" altLang="es-MX" sz="6600" b="1" dirty="0">
                <a:solidFill>
                  <a:srgbClr val="FFFF00"/>
                </a:solidFill>
                <a:latin typeface="Arial" panose="020B0604020202020204" pitchFamily="34" charset="0"/>
              </a:rPr>
              <a:t>   </a:t>
            </a:r>
            <a:r>
              <a:rPr lang="es-MX" altLang="es-MX" sz="4000" b="1" dirty="0">
                <a:solidFill>
                  <a:srgbClr val="FFFF00"/>
                </a:solidFill>
                <a:latin typeface="Arial" panose="020B0604020202020204" pitchFamily="34" charset="0"/>
              </a:rPr>
              <a:t>TMO en EM</a:t>
            </a:r>
            <a:endParaRPr lang="es-ES" altLang="es-MX" sz="4000" b="1" dirty="0">
              <a:solidFill>
                <a:srgbClr val="FFFF00"/>
              </a:solidFill>
              <a:latin typeface="Arial" panose="020B0604020202020204" pitchFamily="34" charset="0"/>
            </a:endParaRPr>
          </a:p>
        </p:txBody>
      </p:sp>
      <p:sp>
        <p:nvSpPr>
          <p:cNvPr id="28675"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s-MX">
              <a:ea typeface="+mn-ea"/>
            </a:endParaRPr>
          </a:p>
        </p:txBody>
      </p:sp>
      <p:pic>
        <p:nvPicPr>
          <p:cNvPr id="202756" name="Picture 2" descr="bandera-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04813"/>
            <a:ext cx="1212850" cy="863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2757" name="Image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478088"/>
            <a:ext cx="7775575" cy="3398837"/>
          </a:xfrm>
          <a:prstGeom prst="rect">
            <a:avLst/>
          </a:prstGeom>
          <a:solidFill>
            <a:schemeClr val="tx1"/>
          </a:solidFill>
          <a:ln w="76200">
            <a:solidFill>
              <a:srgbClr val="FFFF00"/>
            </a:solidFill>
            <a:miter lim="800000"/>
            <a:headEnd/>
            <a:tailEnd/>
          </a:ln>
        </p:spPr>
      </p:pic>
      <p:pic>
        <p:nvPicPr>
          <p:cNvPr id="202758"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6308725"/>
            <a:ext cx="10064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303806"/>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230"/>
            <a:ext cx="6734522" cy="6734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5217"/>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37C73BD3-05A8-49B7-9EE9-AC4CF58CF07F}"/>
              </a:ext>
            </a:extLst>
          </p:cNvPr>
          <p:cNvSpPr>
            <a:spLocks noGrp="1"/>
          </p:cNvSpPr>
          <p:nvPr>
            <p:ph type="title"/>
          </p:nvPr>
        </p:nvSpPr>
        <p:spPr/>
        <p:txBody>
          <a:bodyPr/>
          <a:lstStyle/>
          <a:p>
            <a:r>
              <a:rPr lang="en-US"/>
              <a:t>Location of Centers Participating</a:t>
            </a:r>
            <a:br>
              <a:rPr lang="en-US"/>
            </a:br>
            <a:r>
              <a:rPr lang="en-US"/>
              <a:t>in the CIBMTR 2017*</a:t>
            </a:r>
            <a:endParaRPr lang="en-US" dirty="0"/>
          </a:p>
        </p:txBody>
      </p:sp>
      <p:pic>
        <p:nvPicPr>
          <p:cNvPr id="3" name="Picture 2">
            <a:extLst>
              <a:ext uri="{FF2B5EF4-FFF2-40B4-BE49-F238E27FC236}">
                <a16:creationId xmlns="" xmlns:a16="http://schemas.microsoft.com/office/drawing/2014/main" id="{ACBCAEF0-F6E5-400A-B2E0-F6C3293B8B5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7728870"/>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4AA7F2B-A3EC-4674-A2CA-AF9D7D7565B1}"/>
              </a:ext>
            </a:extLst>
          </p:cNvPr>
          <p:cNvSpPr>
            <a:spLocks noGrp="1"/>
          </p:cNvSpPr>
          <p:nvPr>
            <p:ph type="title"/>
          </p:nvPr>
        </p:nvSpPr>
        <p:spPr/>
        <p:txBody>
          <a:bodyPr/>
          <a:lstStyle/>
          <a:p>
            <a:r>
              <a:rPr lang="en-US" sz="3400"/>
              <a:t>Annual Number of </a:t>
            </a:r>
            <a:r>
              <a:rPr lang="en-US" sz="3600"/>
              <a:t>HCT</a:t>
            </a:r>
            <a:r>
              <a:rPr lang="en-US" sz="3400"/>
              <a:t> Recipients in the US by Transplant Type</a:t>
            </a:r>
            <a:endParaRPr lang="en-US" sz="3400" dirty="0"/>
          </a:p>
        </p:txBody>
      </p:sp>
      <p:pic>
        <p:nvPicPr>
          <p:cNvPr id="3" name="Picture 2">
            <a:extLst>
              <a:ext uri="{FF2B5EF4-FFF2-40B4-BE49-F238E27FC236}">
                <a16:creationId xmlns="" xmlns:a16="http://schemas.microsoft.com/office/drawing/2014/main" id="{43D7A972-17FB-4780-AFAD-F63012FAFDF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2751493"/>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48B85B6-65A4-42EC-87FD-CFAF2792361C}"/>
              </a:ext>
            </a:extLst>
          </p:cNvPr>
          <p:cNvSpPr>
            <a:spLocks noGrp="1"/>
          </p:cNvSpPr>
          <p:nvPr>
            <p:ph type="title"/>
          </p:nvPr>
        </p:nvSpPr>
        <p:spPr/>
        <p:txBody>
          <a:bodyPr/>
          <a:lstStyle/>
          <a:p>
            <a:r>
              <a:rPr lang="en-US"/>
              <a:t>Allogeneic HCT Recipients in the US, by Donor Type </a:t>
            </a:r>
            <a:endParaRPr lang="en-US" dirty="0"/>
          </a:p>
        </p:txBody>
      </p:sp>
      <p:pic>
        <p:nvPicPr>
          <p:cNvPr id="3" name="Picture 2">
            <a:extLst>
              <a:ext uri="{FF2B5EF4-FFF2-40B4-BE49-F238E27FC236}">
                <a16:creationId xmlns="" xmlns:a16="http://schemas.microsoft.com/office/drawing/2014/main" id="{E2CB84C5-7477-41D0-B92D-7210738E040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1279717"/>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874194E-A4E2-4197-BFFE-0C3D20A50F14}"/>
              </a:ext>
            </a:extLst>
          </p:cNvPr>
          <p:cNvSpPr>
            <a:spLocks noGrp="1"/>
          </p:cNvSpPr>
          <p:nvPr>
            <p:ph type="title"/>
          </p:nvPr>
        </p:nvSpPr>
        <p:spPr/>
        <p:txBody>
          <a:bodyPr/>
          <a:lstStyle/>
          <a:p>
            <a:r>
              <a:rPr lang="en-US" sz="3600"/>
              <a:t>Haploidentical HCT Recipients in the US, by Graft Type</a:t>
            </a:r>
            <a:endParaRPr lang="en-US" sz="3600" dirty="0"/>
          </a:p>
        </p:txBody>
      </p:sp>
      <p:pic>
        <p:nvPicPr>
          <p:cNvPr id="3" name="Picture 2">
            <a:extLst>
              <a:ext uri="{FF2B5EF4-FFF2-40B4-BE49-F238E27FC236}">
                <a16:creationId xmlns="" xmlns:a16="http://schemas.microsoft.com/office/drawing/2014/main" id="{7A0C2C95-9D69-460D-9FE7-D966B915C79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88978193"/>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7966E9A-77DF-4A63-A616-1150B70797E9}"/>
              </a:ext>
            </a:extLst>
          </p:cNvPr>
          <p:cNvSpPr>
            <a:spLocks noGrp="1"/>
          </p:cNvSpPr>
          <p:nvPr>
            <p:ph type="title"/>
          </p:nvPr>
        </p:nvSpPr>
        <p:spPr/>
        <p:txBody>
          <a:bodyPr/>
          <a:lstStyle/>
          <a:p>
            <a:r>
              <a:rPr lang="en-US" sz="3700"/>
              <a:t>HLA-Matched Sibling Donor Allogeneic HCT in Patients Age ≥18 years</a:t>
            </a:r>
            <a:endParaRPr lang="en-US" sz="3700" dirty="0"/>
          </a:p>
        </p:txBody>
      </p:sp>
      <p:pic>
        <p:nvPicPr>
          <p:cNvPr id="3" name="Picture 2">
            <a:extLst>
              <a:ext uri="{FF2B5EF4-FFF2-40B4-BE49-F238E27FC236}">
                <a16:creationId xmlns="" xmlns:a16="http://schemas.microsoft.com/office/drawing/2014/main" id="{27D4071F-652E-4DF6-BE01-625DCFC9F39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160881"/>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 Título"/>
          <p:cNvSpPr>
            <a:spLocks noGrp="1"/>
          </p:cNvSpPr>
          <p:nvPr>
            <p:ph type="ctrTitle" idx="4294967295"/>
          </p:nvPr>
        </p:nvSpPr>
        <p:spPr>
          <a:xfrm>
            <a:off x="685800" y="2130425"/>
            <a:ext cx="7772400" cy="1470025"/>
          </a:xfrm>
        </p:spPr>
        <p:txBody>
          <a:bodyPr/>
          <a:lstStyle/>
          <a:p>
            <a:pPr eaLnBrk="1" hangingPunct="1"/>
            <a:endParaRPr lang="es-MX" altLang="es-MX" sz="3200" b="1" smtClean="0">
              <a:solidFill>
                <a:srgbClr val="FFFF00"/>
              </a:solidFill>
            </a:endParaRPr>
          </a:p>
        </p:txBody>
      </p:sp>
      <p:sp>
        <p:nvSpPr>
          <p:cNvPr id="2051" name="2 Subtítulo"/>
          <p:cNvSpPr>
            <a:spLocks noGrp="1"/>
          </p:cNvSpPr>
          <p:nvPr>
            <p:ph type="subTitle" idx="4294967295"/>
          </p:nvPr>
        </p:nvSpPr>
        <p:spPr>
          <a:xfrm>
            <a:off x="611188" y="3644900"/>
            <a:ext cx="7704137" cy="1752600"/>
          </a:xfrm>
        </p:spPr>
        <p:txBody>
          <a:bodyPr/>
          <a:lstStyle/>
          <a:p>
            <a:pPr marL="0" indent="0" algn="ctr" eaLnBrk="1" hangingPunct="1">
              <a:buFontTx/>
              <a:buNone/>
            </a:pPr>
            <a:r>
              <a:rPr lang="es-MX" altLang="es-MX" sz="2400" b="1" dirty="0" smtClean="0">
                <a:solidFill>
                  <a:srgbClr val="FFC000"/>
                </a:solidFill>
                <a:cs typeface="Arial" charset="0"/>
              </a:rPr>
              <a:t>Dr. Guillermo J. RUIZ DELGADO</a:t>
            </a:r>
          </a:p>
          <a:p>
            <a:pPr marL="0" indent="0" algn="ctr" eaLnBrk="1" hangingPunct="1">
              <a:buFontTx/>
              <a:buNone/>
            </a:pPr>
            <a:r>
              <a:rPr lang="es-ES" altLang="es-MX" sz="2400" b="1" dirty="0" smtClean="0">
                <a:solidFill>
                  <a:srgbClr val="FFC000"/>
                </a:solidFill>
                <a:cs typeface="Arial" charset="0"/>
              </a:rPr>
              <a:t>Director médico</a:t>
            </a:r>
            <a:endParaRPr lang="es-MX" altLang="es-MX" sz="2400" b="1" dirty="0" smtClean="0">
              <a:solidFill>
                <a:srgbClr val="FFC000"/>
              </a:solidFill>
              <a:cs typeface="Arial" charset="0"/>
            </a:endParaRPr>
          </a:p>
          <a:p>
            <a:pPr marL="0" indent="0" algn="ctr" eaLnBrk="1" hangingPunct="1">
              <a:buFontTx/>
              <a:buNone/>
            </a:pPr>
            <a:r>
              <a:rPr lang="es-MX" altLang="es-MX" sz="2400" b="1" dirty="0" smtClean="0">
                <a:solidFill>
                  <a:srgbClr val="FFC000"/>
                </a:solidFill>
                <a:cs typeface="Arial" charset="0"/>
              </a:rPr>
              <a:t>Centro de Hematología y Medicina Interna</a:t>
            </a:r>
          </a:p>
          <a:p>
            <a:pPr marL="0" indent="0" algn="ctr" eaLnBrk="1" hangingPunct="1">
              <a:buFontTx/>
              <a:buNone/>
            </a:pPr>
            <a:r>
              <a:rPr lang="es-MX" altLang="es-MX" sz="2400" b="1" dirty="0" smtClean="0">
                <a:solidFill>
                  <a:srgbClr val="FFC000"/>
                </a:solidFill>
                <a:cs typeface="Arial" charset="0"/>
              </a:rPr>
              <a:t>Puebla, Pue.</a:t>
            </a:r>
          </a:p>
        </p:txBody>
      </p:sp>
      <p:sp>
        <p:nvSpPr>
          <p:cNvPr id="2052" name="2 CuadroTexto"/>
          <p:cNvSpPr txBox="1">
            <a:spLocks noChangeArrowheads="1"/>
          </p:cNvSpPr>
          <p:nvPr/>
        </p:nvSpPr>
        <p:spPr bwMode="auto">
          <a:xfrm>
            <a:off x="468313" y="5445224"/>
            <a:ext cx="28905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MX" altLang="es-MX" sz="1800" dirty="0" smtClean="0">
              <a:solidFill>
                <a:srgbClr val="FFFF00"/>
              </a:solidFill>
              <a:hlinkClick r:id="rId2"/>
            </a:endParaRPr>
          </a:p>
          <a:p>
            <a:pPr eaLnBrk="1" hangingPunct="1">
              <a:spcBef>
                <a:spcPct val="0"/>
              </a:spcBef>
              <a:buFontTx/>
              <a:buNone/>
            </a:pPr>
            <a:r>
              <a:rPr lang="es-MX" altLang="es-MX" sz="1800" dirty="0" smtClean="0">
                <a:solidFill>
                  <a:srgbClr val="FFFF00"/>
                </a:solidFill>
                <a:hlinkClick r:id="rId2"/>
              </a:rPr>
              <a:t>gruiz2@clinicaruiz.com</a:t>
            </a:r>
            <a:endParaRPr lang="es-MX" altLang="es-MX" sz="1800" dirty="0" smtClean="0">
              <a:solidFill>
                <a:srgbClr val="FFFF00"/>
              </a:solidFill>
            </a:endParaRPr>
          </a:p>
          <a:p>
            <a:pPr eaLnBrk="1" hangingPunct="1">
              <a:spcBef>
                <a:spcPct val="0"/>
              </a:spcBef>
              <a:buFontTx/>
              <a:buNone/>
            </a:pPr>
            <a:endParaRPr lang="es-MX" altLang="es-MX" sz="1800" dirty="0" smtClean="0">
              <a:solidFill>
                <a:srgbClr val="FFFF00"/>
              </a:solidFill>
            </a:endParaRPr>
          </a:p>
          <a:p>
            <a:pPr eaLnBrk="1" hangingPunct="1">
              <a:spcBef>
                <a:spcPct val="0"/>
              </a:spcBef>
              <a:buFontTx/>
              <a:buNone/>
            </a:pPr>
            <a:r>
              <a:rPr lang="es-ES" altLang="es-MX" sz="1800" dirty="0" smtClean="0">
                <a:solidFill>
                  <a:srgbClr val="FFFF00"/>
                </a:solidFill>
              </a:rPr>
              <a:t>222 2438100 Ext. 234/261</a:t>
            </a:r>
            <a:endParaRPr lang="es-MX" altLang="es-MX" sz="1800" dirty="0">
              <a:solidFill>
                <a:srgbClr val="FFFF00"/>
              </a:solidFill>
            </a:endParaRPr>
          </a:p>
          <a:p>
            <a:pPr eaLnBrk="1" hangingPunct="1">
              <a:spcBef>
                <a:spcPct val="0"/>
              </a:spcBef>
              <a:buFontTx/>
              <a:buNone/>
            </a:pPr>
            <a:endParaRPr lang="es-MX" altLang="es-MX" sz="1800" dirty="0">
              <a:solidFill>
                <a:srgbClr val="FFFF00"/>
              </a:solidFill>
            </a:endParaRPr>
          </a:p>
          <a:p>
            <a:pPr eaLnBrk="1" hangingPunct="1">
              <a:spcBef>
                <a:spcPct val="0"/>
              </a:spcBef>
              <a:buFontTx/>
              <a:buNone/>
            </a:pPr>
            <a:endParaRPr lang="es-MX" altLang="es-MX" sz="1800" dirty="0">
              <a:solidFill>
                <a:srgbClr val="FFFF00"/>
              </a:solidFill>
            </a:endParaRPr>
          </a:p>
        </p:txBody>
      </p:sp>
      <p:pic>
        <p:nvPicPr>
          <p:cNvPr id="2053" name="Picture 2" descr="Resultado de imagen para clinica rui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0525"/>
            <a:ext cx="26828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http://upload.wikimedia.org/wikipedia/commons/6/66/Catedral_de_pueb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1458" y="207963"/>
            <a:ext cx="2037392" cy="271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14759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D974EED-C622-436E-AB3A-4FF112BFB670}"/>
              </a:ext>
            </a:extLst>
          </p:cNvPr>
          <p:cNvSpPr>
            <a:spLocks noGrp="1"/>
          </p:cNvSpPr>
          <p:nvPr>
            <p:ph type="title"/>
          </p:nvPr>
        </p:nvSpPr>
        <p:spPr/>
        <p:txBody>
          <a:bodyPr/>
          <a:lstStyle/>
          <a:p>
            <a:r>
              <a:rPr lang="en-US"/>
              <a:t>Unrelated Donor Allogeneic HCT in Patients Age ≥18 years</a:t>
            </a:r>
            <a:endParaRPr lang="en-US" dirty="0"/>
          </a:p>
        </p:txBody>
      </p:sp>
      <p:pic>
        <p:nvPicPr>
          <p:cNvPr id="3" name="Picture 2">
            <a:extLst>
              <a:ext uri="{FF2B5EF4-FFF2-40B4-BE49-F238E27FC236}">
                <a16:creationId xmlns="" xmlns:a16="http://schemas.microsoft.com/office/drawing/2014/main" id="{5F1AB773-6F61-42A6-A6AA-137348F0A4E1}"/>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77292653"/>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3CAF4D57-8EC6-4947-880D-F9BC807A8DB6}"/>
              </a:ext>
            </a:extLst>
          </p:cNvPr>
          <p:cNvSpPr>
            <a:spLocks noGrp="1"/>
          </p:cNvSpPr>
          <p:nvPr>
            <p:ph type="title"/>
          </p:nvPr>
        </p:nvSpPr>
        <p:spPr/>
        <p:txBody>
          <a:bodyPr/>
          <a:lstStyle/>
          <a:p>
            <a:r>
              <a:rPr lang="en-US"/>
              <a:t>Trends in Autologous HCT in the US by Recipient Age^</a:t>
            </a:r>
            <a:endParaRPr lang="en-US" dirty="0"/>
          </a:p>
        </p:txBody>
      </p:sp>
      <p:pic>
        <p:nvPicPr>
          <p:cNvPr id="3" name="Picture 2">
            <a:extLst>
              <a:ext uri="{FF2B5EF4-FFF2-40B4-BE49-F238E27FC236}">
                <a16:creationId xmlns="" xmlns:a16="http://schemas.microsoft.com/office/drawing/2014/main" id="{D14E2700-B621-4320-A321-4A7EA9EFC945}"/>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28789693"/>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772730B-0772-4FA6-862D-406ACFB9974C}"/>
              </a:ext>
            </a:extLst>
          </p:cNvPr>
          <p:cNvSpPr>
            <a:spLocks noGrp="1"/>
          </p:cNvSpPr>
          <p:nvPr>
            <p:ph type="title"/>
          </p:nvPr>
        </p:nvSpPr>
        <p:spPr/>
        <p:txBody>
          <a:bodyPr/>
          <a:lstStyle/>
          <a:p>
            <a:r>
              <a:rPr lang="en-US"/>
              <a:t>Trends in Allogeneic HCT in the US by Recipient Age^</a:t>
            </a:r>
            <a:endParaRPr lang="en-US" dirty="0"/>
          </a:p>
        </p:txBody>
      </p:sp>
      <p:pic>
        <p:nvPicPr>
          <p:cNvPr id="3" name="Picture 2">
            <a:extLst>
              <a:ext uri="{FF2B5EF4-FFF2-40B4-BE49-F238E27FC236}">
                <a16:creationId xmlns="" xmlns:a16="http://schemas.microsoft.com/office/drawing/2014/main" id="{3A948692-CD89-4644-A4E1-CDC24E5C58AA}"/>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0596166"/>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840CA00-FFC3-4F71-8CC1-153B1E7FBBCD}"/>
              </a:ext>
            </a:extLst>
          </p:cNvPr>
          <p:cNvSpPr>
            <a:spLocks noGrp="1"/>
          </p:cNvSpPr>
          <p:nvPr>
            <p:ph type="title"/>
          </p:nvPr>
        </p:nvSpPr>
        <p:spPr/>
        <p:txBody>
          <a:bodyPr/>
          <a:lstStyle/>
          <a:p>
            <a:r>
              <a:rPr lang="en-US"/>
              <a:t>Indications for Hematopoietic Cell Transplant in the US, 2016</a:t>
            </a:r>
            <a:endParaRPr lang="en-US" dirty="0"/>
          </a:p>
        </p:txBody>
      </p:sp>
      <p:pic>
        <p:nvPicPr>
          <p:cNvPr id="3" name="Picture 2">
            <a:extLst>
              <a:ext uri="{FF2B5EF4-FFF2-40B4-BE49-F238E27FC236}">
                <a16:creationId xmlns="" xmlns:a16="http://schemas.microsoft.com/office/drawing/2014/main" id="{149037E6-B03E-415A-9A69-F7117C333E7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3333243"/>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B12C491-143D-4F1C-96EB-E2028F40591E}"/>
              </a:ext>
            </a:extLst>
          </p:cNvPr>
          <p:cNvSpPr>
            <a:spLocks noGrp="1"/>
          </p:cNvSpPr>
          <p:nvPr>
            <p:ph type="title"/>
          </p:nvPr>
        </p:nvSpPr>
        <p:spPr/>
        <p:txBody>
          <a:bodyPr/>
          <a:lstStyle/>
          <a:p>
            <a:r>
              <a:rPr lang="en-US" sz="3600"/>
              <a:t>Selected Disease Trends for Allogeneic HCT in the US</a:t>
            </a:r>
            <a:endParaRPr lang="en-US" sz="3600" dirty="0"/>
          </a:p>
        </p:txBody>
      </p:sp>
      <p:pic>
        <p:nvPicPr>
          <p:cNvPr id="3" name="Picture 2">
            <a:extLst>
              <a:ext uri="{FF2B5EF4-FFF2-40B4-BE49-F238E27FC236}">
                <a16:creationId xmlns="" xmlns:a16="http://schemas.microsoft.com/office/drawing/2014/main" id="{D19DF32D-0B70-4DC9-A1CA-5DC006C44533}"/>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11639018"/>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F43006C-9346-47C4-8EB1-0EF7BB2F5443}"/>
              </a:ext>
            </a:extLst>
          </p:cNvPr>
          <p:cNvSpPr>
            <a:spLocks noGrp="1"/>
          </p:cNvSpPr>
          <p:nvPr>
            <p:ph type="title"/>
          </p:nvPr>
        </p:nvSpPr>
        <p:spPr/>
        <p:txBody>
          <a:bodyPr/>
          <a:lstStyle/>
          <a:p>
            <a:r>
              <a:rPr lang="en-US" sz="3600"/>
              <a:t>Selected Disease Trends for Autologous HCT in the US</a:t>
            </a:r>
            <a:endParaRPr lang="en-US" sz="3600" dirty="0"/>
          </a:p>
        </p:txBody>
      </p:sp>
      <p:pic>
        <p:nvPicPr>
          <p:cNvPr id="3" name="Picture 2">
            <a:extLst>
              <a:ext uri="{FF2B5EF4-FFF2-40B4-BE49-F238E27FC236}">
                <a16:creationId xmlns="" xmlns:a16="http://schemas.microsoft.com/office/drawing/2014/main" id="{582B1DF1-7038-4559-AAD2-483DEF3DDAA6}"/>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99608324"/>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7303F6E-BDC0-465C-A9F9-910A267E5944}"/>
              </a:ext>
            </a:extLst>
          </p:cNvPr>
          <p:cNvSpPr>
            <a:spLocks noGrp="1"/>
          </p:cNvSpPr>
          <p:nvPr>
            <p:ph type="title"/>
          </p:nvPr>
        </p:nvSpPr>
        <p:spPr/>
        <p:txBody>
          <a:bodyPr/>
          <a:lstStyle/>
          <a:p>
            <a:r>
              <a:rPr lang="en-US"/>
              <a:t>Causes of Death after Autologous HCT done in 2014-2015</a:t>
            </a:r>
            <a:endParaRPr lang="en-US" dirty="0"/>
          </a:p>
        </p:txBody>
      </p:sp>
      <p:pic>
        <p:nvPicPr>
          <p:cNvPr id="3" name="Picture 2">
            <a:extLst>
              <a:ext uri="{FF2B5EF4-FFF2-40B4-BE49-F238E27FC236}">
                <a16:creationId xmlns="" xmlns:a16="http://schemas.microsoft.com/office/drawing/2014/main" id="{4AFDFD47-2DA7-4264-A2F4-0C683E52385B}"/>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96435919"/>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B8C233E1-CB8E-48B2-AEF8-DA7ED72D8AE3}"/>
              </a:ext>
            </a:extLst>
          </p:cNvPr>
          <p:cNvSpPr>
            <a:spLocks noGrp="1"/>
          </p:cNvSpPr>
          <p:nvPr>
            <p:ph type="title"/>
          </p:nvPr>
        </p:nvSpPr>
        <p:spPr/>
        <p:txBody>
          <a:bodyPr/>
          <a:lstStyle/>
          <a:p>
            <a:r>
              <a:rPr lang="en-US" sz="3000"/>
              <a:t>Causes of Death after HLA-Matched Sibling HCT done in 2014-2015</a:t>
            </a:r>
            <a:endParaRPr lang="en-US" sz="3000" dirty="0"/>
          </a:p>
        </p:txBody>
      </p:sp>
      <p:pic>
        <p:nvPicPr>
          <p:cNvPr id="3" name="Picture 2">
            <a:extLst>
              <a:ext uri="{FF2B5EF4-FFF2-40B4-BE49-F238E27FC236}">
                <a16:creationId xmlns="" xmlns:a16="http://schemas.microsoft.com/office/drawing/2014/main" id="{986F3EF3-EC7B-4DF0-A5D7-BD565E0BC89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09544474"/>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E3FDF1B-C76E-45E2-9826-0F868BFA6D2E}"/>
              </a:ext>
            </a:extLst>
          </p:cNvPr>
          <p:cNvSpPr>
            <a:spLocks noGrp="1"/>
          </p:cNvSpPr>
          <p:nvPr>
            <p:ph type="title"/>
          </p:nvPr>
        </p:nvSpPr>
        <p:spPr/>
        <p:txBody>
          <a:bodyPr/>
          <a:lstStyle/>
          <a:p>
            <a:r>
              <a:rPr lang="en-US" sz="3000"/>
              <a:t>Causes of Death after Unrelated Donor HCT done in 2014-2015</a:t>
            </a:r>
            <a:endParaRPr lang="en-US" sz="3000" dirty="0"/>
          </a:p>
        </p:txBody>
      </p:sp>
      <p:pic>
        <p:nvPicPr>
          <p:cNvPr id="3" name="Picture 2">
            <a:extLst>
              <a:ext uri="{FF2B5EF4-FFF2-40B4-BE49-F238E27FC236}">
                <a16:creationId xmlns="" xmlns:a16="http://schemas.microsoft.com/office/drawing/2014/main" id="{D3CC0D5D-98E9-4576-9A12-7ED9C3C6990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79869791"/>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01850"/>
            <a:ext cx="8280400" cy="2468563"/>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919445"/>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s://pbs.twimg.com/profile_images/449599390663991297/jvk6iTv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73150"/>
            <a:ext cx="7561263" cy="4876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342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08699"/>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55725"/>
            <a:ext cx="8027987" cy="4160838"/>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4550" y="1468438"/>
            <a:ext cx="75438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40000"/>
              </a:lnSpc>
              <a:defRPr/>
            </a:pPr>
            <a:endParaRPr lang="es-ES_tradnl" sz="5400" b="1">
              <a:latin typeface="Times New Roman" charset="0"/>
              <a:ea typeface="ＭＳ Ｐゴシック" charset="0"/>
            </a:endParaRPr>
          </a:p>
        </p:txBody>
      </p:sp>
      <p:pic>
        <p:nvPicPr>
          <p:cNvPr id="13209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873125"/>
            <a:ext cx="734536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ángulo 2"/>
          <p:cNvSpPr>
            <a:spLocks noChangeArrowheads="1"/>
          </p:cNvSpPr>
          <p:nvPr/>
        </p:nvSpPr>
        <p:spPr bwMode="auto">
          <a:xfrm>
            <a:off x="4427538" y="162877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ClrTx/>
              <a:buSzTx/>
              <a:buFontTx/>
              <a:buNone/>
            </a:pPr>
            <a:r>
              <a:rPr lang="es-MX" altLang="es-MX" sz="4000" b="1">
                <a:solidFill>
                  <a:srgbClr val="000099"/>
                </a:solidFill>
                <a:latin typeface="Arial" panose="020B0604020202020204" pitchFamily="34" charset="0"/>
              </a:rPr>
              <a:t>Octubre 2017</a:t>
            </a:r>
            <a:endParaRPr lang="es-ES" altLang="es-MX" sz="4000" b="1">
              <a:solidFill>
                <a:srgbClr val="000099"/>
              </a:solidFill>
              <a:latin typeface="Arial" panose="020B0604020202020204" pitchFamily="34" charset="0"/>
            </a:endParaRPr>
          </a:p>
        </p:txBody>
      </p:sp>
    </p:spTree>
    <p:extLst>
      <p:ext uri="{BB962C8B-B14F-4D97-AF65-F5344CB8AC3E}">
        <p14:creationId xmlns:p14="http://schemas.microsoft.com/office/powerpoint/2010/main" val="4288841732"/>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2875"/>
            <a:ext cx="2443162" cy="93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TextBox 1"/>
          <p:cNvSpPr txBox="1">
            <a:spLocks noChangeArrowheads="1"/>
          </p:cNvSpPr>
          <p:nvPr/>
        </p:nvSpPr>
        <p:spPr bwMode="auto">
          <a:xfrm>
            <a:off x="812800" y="6202363"/>
            <a:ext cx="226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MX" altLang="es-MX" sz="1800">
                <a:solidFill>
                  <a:srgbClr val="000000"/>
                </a:solidFill>
                <a:latin typeface="Arial" panose="020B0604020202020204" pitchFamily="34" charset="0"/>
                <a:ea typeface="+mn-ea"/>
                <a:cs typeface="Arial" panose="020B0604020202020204" pitchFamily="34" charset="0"/>
              </a:rPr>
              <a:t>*Cumulative Data</a:t>
            </a:r>
          </a:p>
        </p:txBody>
      </p:sp>
      <p:pic>
        <p:nvPicPr>
          <p:cNvPr id="118788" name="Imagen 7" descr="Imagen que contiene imágenes prediseñadas&#10;&#10;Descripción generada con confianza a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63" y="142875"/>
            <a:ext cx="25908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CuadroTexto 1"/>
          <p:cNvSpPr txBox="1">
            <a:spLocks noChangeArrowheads="1"/>
          </p:cNvSpPr>
          <p:nvPr/>
        </p:nvSpPr>
        <p:spPr bwMode="auto">
          <a:xfrm>
            <a:off x="3146425" y="390525"/>
            <a:ext cx="300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MX" altLang="es-MX" sz="1800" dirty="0">
                <a:solidFill>
                  <a:srgbClr val="000000"/>
                </a:solidFill>
                <a:latin typeface="Arial" panose="020B0604020202020204" pitchFamily="34" charset="0"/>
                <a:ea typeface="+mn-ea"/>
                <a:cs typeface="Arial" panose="020B0604020202020204" pitchFamily="34" charset="0"/>
              </a:rPr>
              <a:t> </a:t>
            </a:r>
            <a:r>
              <a:rPr lang="es-MX" altLang="es-MX" sz="1800" b="1" dirty="0">
                <a:solidFill>
                  <a:schemeClr val="tx2">
                    <a:lumMod val="75000"/>
                  </a:schemeClr>
                </a:solidFill>
                <a:latin typeface="Arial" panose="020B0604020202020204" pitchFamily="34" charset="0"/>
                <a:ea typeface="+mn-ea"/>
                <a:cs typeface="Arial" panose="020B0604020202020204" pitchFamily="34" charset="0"/>
              </a:rPr>
              <a:t>Septiembre, 2018</a:t>
            </a:r>
          </a:p>
        </p:txBody>
      </p:sp>
      <p:pic>
        <p:nvPicPr>
          <p:cNvPr id="118790"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6308725"/>
            <a:ext cx="10064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408238"/>
            <a:ext cx="44735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Imagen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1611313"/>
            <a:ext cx="770255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1"/>
          <p:cNvSpPr txBox="1">
            <a:spLocks noChangeArrowheads="1"/>
          </p:cNvSpPr>
          <p:nvPr/>
        </p:nvSpPr>
        <p:spPr bwMode="auto">
          <a:xfrm>
            <a:off x="1187450" y="476250"/>
            <a:ext cx="3003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MX" altLang="es-MX" sz="1800" dirty="0">
                <a:solidFill>
                  <a:srgbClr val="000000"/>
                </a:solidFill>
                <a:latin typeface="Arial" panose="020B0604020202020204" pitchFamily="34" charset="0"/>
                <a:ea typeface="+mn-ea"/>
                <a:cs typeface="Arial" panose="020B0604020202020204" pitchFamily="34" charset="0"/>
              </a:rPr>
              <a:t> </a:t>
            </a:r>
            <a:r>
              <a:rPr lang="es-MX" altLang="es-MX" sz="2400" b="1" dirty="0" err="1">
                <a:solidFill>
                  <a:srgbClr val="4F81BD">
                    <a:lumMod val="75000"/>
                  </a:srgbClr>
                </a:solidFill>
                <a:latin typeface="Arial" panose="020B0604020202020204" pitchFamily="34" charset="0"/>
                <a:ea typeface="+mn-ea"/>
                <a:cs typeface="Arial" panose="020B0604020202020204" pitchFamily="34" charset="0"/>
              </a:rPr>
              <a:t>Alogénicos</a:t>
            </a:r>
            <a:endParaRPr lang="es-MX" altLang="es-MX" sz="2400" b="1" dirty="0">
              <a:solidFill>
                <a:srgbClr val="4F81BD">
                  <a:lumMod val="75000"/>
                </a:srgbClr>
              </a:solidFill>
              <a:latin typeface="Arial" panose="020B0604020202020204" pitchFamily="34" charset="0"/>
              <a:ea typeface="+mn-ea"/>
              <a:cs typeface="Arial" panose="020B0604020202020204" pitchFamily="34" charset="0"/>
            </a:endParaRPr>
          </a:p>
        </p:txBody>
      </p:sp>
      <p:sp>
        <p:nvSpPr>
          <p:cNvPr id="6" name="CuadroTexto 1"/>
          <p:cNvSpPr txBox="1">
            <a:spLocks noChangeArrowheads="1"/>
          </p:cNvSpPr>
          <p:nvPr/>
        </p:nvSpPr>
        <p:spPr bwMode="auto">
          <a:xfrm>
            <a:off x="5076825" y="476250"/>
            <a:ext cx="30035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s-MX" altLang="es-MX" dirty="0">
                <a:solidFill>
                  <a:srgbClr val="4F81BD">
                    <a:lumMod val="75000"/>
                  </a:srgbClr>
                </a:solidFill>
                <a:latin typeface="Arial" panose="020B0604020202020204" pitchFamily="34" charset="0"/>
                <a:ea typeface="+mn-ea"/>
                <a:cs typeface="Arial" panose="020B0604020202020204" pitchFamily="34" charset="0"/>
              </a:rPr>
              <a:t> </a:t>
            </a:r>
            <a:r>
              <a:rPr lang="es-MX" altLang="es-MX" sz="2400" b="1" dirty="0" err="1">
                <a:solidFill>
                  <a:srgbClr val="4F81BD">
                    <a:lumMod val="75000"/>
                  </a:srgbClr>
                </a:solidFill>
                <a:latin typeface="Arial" panose="020B0604020202020204" pitchFamily="34" charset="0"/>
                <a:ea typeface="+mn-ea"/>
                <a:cs typeface="Arial" panose="020B0604020202020204" pitchFamily="34" charset="0"/>
              </a:rPr>
              <a:t>Autólogos</a:t>
            </a:r>
            <a:endParaRPr lang="es-MX" altLang="es-MX" sz="2400" b="1" dirty="0">
              <a:solidFill>
                <a:srgbClr val="4F81BD">
                  <a:lumMod val="75000"/>
                </a:srgbClr>
              </a:solidFill>
              <a:latin typeface="Arial" panose="020B0604020202020204" pitchFamily="34" charset="0"/>
              <a:ea typeface="+mn-ea"/>
              <a:cs typeface="Arial" panose="020B0604020202020204" pitchFamily="34" charset="0"/>
            </a:endParaRPr>
          </a:p>
        </p:txBody>
      </p:sp>
      <p:pic>
        <p:nvPicPr>
          <p:cNvPr id="119812"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5113" y="6308725"/>
            <a:ext cx="10064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Imagen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8050" y="1565275"/>
            <a:ext cx="4137025"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Imagen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50" y="1341438"/>
            <a:ext cx="39941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68313" y="261938"/>
            <a:ext cx="759855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4400" b="1" dirty="0">
                <a:latin typeface="Arial" charset="0"/>
                <a:ea typeface="ＭＳ Ｐゴシック" charset="0"/>
              </a:rPr>
              <a:t>Autotrasplantes </a:t>
            </a:r>
            <a:endParaRPr lang="es-ES" sz="4400" b="1" dirty="0">
              <a:latin typeface="Arial" charset="0"/>
              <a:ea typeface="ＭＳ Ｐゴシック" charset="0"/>
            </a:endParaRPr>
          </a:p>
        </p:txBody>
      </p:sp>
      <p:sp>
        <p:nvSpPr>
          <p:cNvPr id="25603" name="Line 3"/>
          <p:cNvSpPr>
            <a:spLocks noChangeShapeType="1"/>
          </p:cNvSpPr>
          <p:nvPr/>
        </p:nvSpPr>
        <p:spPr bwMode="auto">
          <a:xfrm>
            <a:off x="26988" y="1412875"/>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sp>
        <p:nvSpPr>
          <p:cNvPr id="1091588" name="Rectangle 4"/>
          <p:cNvSpPr>
            <a:spLocks noChangeArrowheads="1"/>
          </p:cNvSpPr>
          <p:nvPr/>
        </p:nvSpPr>
        <p:spPr bwMode="auto">
          <a:xfrm>
            <a:off x="323850" y="1906588"/>
            <a:ext cx="85693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Pacientes ambulatorios</a:t>
            </a:r>
          </a:p>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CTSP no congeladas</a:t>
            </a:r>
          </a:p>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Periodos cortos de quimioterapia de 	acondicionamiento (DA-MFL) </a:t>
            </a:r>
          </a:p>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Aféresis para obtener 1-6 x10</a:t>
            </a:r>
            <a:r>
              <a:rPr lang="es-MX" altLang="es-MX" sz="2000" b="1" baseline="30000" dirty="0">
                <a:effectLst>
                  <a:outerShdw blurRad="38100" dist="38100" dir="2700000" algn="tl">
                    <a:srgbClr val="FFFFFF"/>
                  </a:outerShdw>
                </a:effectLst>
                <a:latin typeface="Arial" pitchFamily="34" charset="0"/>
              </a:rPr>
              <a:t>6</a:t>
            </a:r>
            <a:r>
              <a:rPr lang="es-MX" altLang="es-MX" sz="2000" b="1" dirty="0">
                <a:effectLst>
                  <a:outerShdw blurRad="38100" dist="38100" dir="2700000" algn="tl">
                    <a:srgbClr val="FFFFFF"/>
                  </a:outerShdw>
                </a:effectLst>
                <a:latin typeface="Arial" pitchFamily="34" charset="0"/>
              </a:rPr>
              <a:t>/Kg de 	células CD34</a:t>
            </a:r>
          </a:p>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Antibióticos y antimicóticos orales</a:t>
            </a:r>
          </a:p>
          <a:p>
            <a:pPr eaLnBrk="1" hangingPunct="1">
              <a:lnSpc>
                <a:spcPct val="90000"/>
              </a:lnSpc>
              <a:spcBef>
                <a:spcPct val="20000"/>
              </a:spcBef>
              <a:buClr>
                <a:srgbClr val="FF0000"/>
              </a:buClr>
              <a:buSzPct val="200000"/>
              <a:buFont typeface="Wingdings" pitchFamily="2" charset="2"/>
              <a:buChar char="ü"/>
              <a:defRPr/>
            </a:pPr>
            <a:r>
              <a:rPr lang="es-MX" altLang="es-MX" sz="2000" b="1" dirty="0">
                <a:effectLst>
                  <a:outerShdw blurRad="38100" dist="38100" dir="2700000" algn="tl">
                    <a:srgbClr val="FFFFFF"/>
                  </a:outerShdw>
                </a:effectLst>
                <a:latin typeface="Arial" pitchFamily="34" charset="0"/>
              </a:rPr>
              <a:t>G-CSF</a:t>
            </a:r>
          </a:p>
        </p:txBody>
      </p:sp>
      <p:pic>
        <p:nvPicPr>
          <p:cNvPr id="12288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91588">
                                            <p:txEl>
                                              <p:pRg st="0" end="0"/>
                                            </p:txEl>
                                          </p:spTgt>
                                        </p:tgtEl>
                                        <p:attrNameLst>
                                          <p:attrName>style.visibility</p:attrName>
                                        </p:attrNameLst>
                                      </p:cBhvr>
                                      <p:to>
                                        <p:strVal val="visible"/>
                                      </p:to>
                                    </p:set>
                                    <p:animEffect transition="in" filter="wipe(down)">
                                      <p:cBhvr>
                                        <p:cTn id="7" dur="500"/>
                                        <p:tgtEl>
                                          <p:spTgt spid="10915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91588">
                                            <p:txEl>
                                              <p:pRg st="1" end="1"/>
                                            </p:txEl>
                                          </p:spTgt>
                                        </p:tgtEl>
                                        <p:attrNameLst>
                                          <p:attrName>style.visibility</p:attrName>
                                        </p:attrNameLst>
                                      </p:cBhvr>
                                      <p:to>
                                        <p:strVal val="visible"/>
                                      </p:to>
                                    </p:set>
                                    <p:animEffect transition="in" filter="wipe(down)">
                                      <p:cBhvr>
                                        <p:cTn id="12" dur="500"/>
                                        <p:tgtEl>
                                          <p:spTgt spid="10915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91588">
                                            <p:txEl>
                                              <p:pRg st="2" end="2"/>
                                            </p:txEl>
                                          </p:spTgt>
                                        </p:tgtEl>
                                        <p:attrNameLst>
                                          <p:attrName>style.visibility</p:attrName>
                                        </p:attrNameLst>
                                      </p:cBhvr>
                                      <p:to>
                                        <p:strVal val="visible"/>
                                      </p:to>
                                    </p:set>
                                    <p:animEffect transition="in" filter="wipe(down)">
                                      <p:cBhvr>
                                        <p:cTn id="17" dur="500"/>
                                        <p:tgtEl>
                                          <p:spTgt spid="10915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91588">
                                            <p:txEl>
                                              <p:pRg st="3" end="3"/>
                                            </p:txEl>
                                          </p:spTgt>
                                        </p:tgtEl>
                                        <p:attrNameLst>
                                          <p:attrName>style.visibility</p:attrName>
                                        </p:attrNameLst>
                                      </p:cBhvr>
                                      <p:to>
                                        <p:strVal val="visible"/>
                                      </p:to>
                                    </p:set>
                                    <p:animEffect transition="in" filter="wipe(down)">
                                      <p:cBhvr>
                                        <p:cTn id="22" dur="500"/>
                                        <p:tgtEl>
                                          <p:spTgt spid="10915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91588">
                                            <p:txEl>
                                              <p:pRg st="4" end="4"/>
                                            </p:txEl>
                                          </p:spTgt>
                                        </p:tgtEl>
                                        <p:attrNameLst>
                                          <p:attrName>style.visibility</p:attrName>
                                        </p:attrNameLst>
                                      </p:cBhvr>
                                      <p:to>
                                        <p:strVal val="visible"/>
                                      </p:to>
                                    </p:set>
                                    <p:animEffect transition="in" filter="wipe(down)">
                                      <p:cBhvr>
                                        <p:cTn id="27" dur="500"/>
                                        <p:tgtEl>
                                          <p:spTgt spid="10915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91588">
                                            <p:txEl>
                                              <p:pRg st="5" end="5"/>
                                            </p:txEl>
                                          </p:spTgt>
                                        </p:tgtEl>
                                        <p:attrNameLst>
                                          <p:attrName>style.visibility</p:attrName>
                                        </p:attrNameLst>
                                      </p:cBhvr>
                                      <p:to>
                                        <p:strVal val="visible"/>
                                      </p:to>
                                    </p:set>
                                    <p:animEffect transition="in" filter="wipe(down)">
                                      <p:cBhvr>
                                        <p:cTn id="32" dur="500"/>
                                        <p:tgtEl>
                                          <p:spTgt spid="10915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388" y="609600"/>
            <a:ext cx="8736012" cy="1143000"/>
          </a:xfrm>
        </p:spPr>
        <p:txBody>
          <a:bodyPr/>
          <a:lstStyle/>
          <a:p>
            <a:pPr eaLnBrk="1" hangingPunct="1">
              <a:defRPr/>
            </a:pPr>
            <a:r>
              <a:rPr lang="es-MX" sz="2800" b="1" dirty="0">
                <a:solidFill>
                  <a:srgbClr val="FFFF00"/>
                </a:solidFill>
                <a:latin typeface="Arial" panose="020B0604020202020204" pitchFamily="34" charset="0"/>
                <a:ea typeface="ＭＳ Ｐゴシック" charset="0"/>
                <a:cs typeface="Arial" panose="020B0604020202020204" pitchFamily="34" charset="0"/>
              </a:rPr>
              <a:t>Autotrasplantes simplificados:</a:t>
            </a:r>
            <a:endParaRPr lang="es-E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090563" name="Rectangle 3"/>
          <p:cNvSpPr>
            <a:spLocks noGrp="1" noChangeArrowheads="1"/>
          </p:cNvSpPr>
          <p:nvPr>
            <p:ph idx="1"/>
          </p:nvPr>
        </p:nvSpPr>
        <p:spPr>
          <a:xfrm>
            <a:off x="1169988" y="2193925"/>
            <a:ext cx="7772400" cy="4114800"/>
          </a:xfrm>
        </p:spPr>
        <p:txBody>
          <a:bodyPr/>
          <a:lstStyle/>
          <a:p>
            <a:pPr eaLnBrk="1" hangingPunct="1">
              <a:lnSpc>
                <a:spcPct val="90000"/>
              </a:lnSpc>
              <a:buClr>
                <a:srgbClr val="FF0000"/>
              </a:buClr>
              <a:buSzPct val="200000"/>
              <a:buFont typeface="Wingdings" panose="05000000000000000000" pitchFamily="2" charset="2"/>
              <a:buChar char="ü"/>
              <a:defRPr/>
            </a:pP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703 pacientes (septiembre 2018)</a:t>
            </a:r>
          </a:p>
          <a:p>
            <a:pPr eaLnBrk="1" hangingPunct="1">
              <a:lnSpc>
                <a:spcPct val="90000"/>
              </a:lnSpc>
              <a:buClr>
                <a:srgbClr val="FF0000"/>
              </a:buClr>
              <a:buSzPct val="200000"/>
              <a:buFont typeface="Wingdings" panose="05000000000000000000" pitchFamily="2" charset="2"/>
              <a:buChar char="ü"/>
              <a:defRPr/>
            </a:pP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Pacientes ambulatorios 95%</a:t>
            </a:r>
          </a:p>
          <a:p>
            <a:pPr eaLnBrk="1" hangingPunct="1">
              <a:lnSpc>
                <a:spcPct val="90000"/>
              </a:lnSpc>
              <a:buClr>
                <a:srgbClr val="FF0000"/>
              </a:buClr>
              <a:buSzPct val="200000"/>
              <a:buFont typeface="Wingdings" panose="05000000000000000000" pitchFamily="2" charset="2"/>
              <a:buChar char="ü"/>
              <a:defRPr/>
            </a:pP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Hospitalizados 5%</a:t>
            </a:r>
          </a:p>
          <a:p>
            <a:pPr eaLnBrk="1" hangingPunct="1">
              <a:lnSpc>
                <a:spcPct val="90000"/>
              </a:lnSpc>
              <a:buClr>
                <a:srgbClr val="FF0000"/>
              </a:buClr>
              <a:buSzPct val="200000"/>
              <a:buFont typeface="Wingdings" panose="05000000000000000000" pitchFamily="2" charset="2"/>
              <a:buChar char="ü"/>
              <a:defRPr/>
            </a:pP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1-4 aféresis(1-6 x 10</a:t>
            </a:r>
            <a:r>
              <a:rPr lang="es-MX" altLang="es-MX" sz="2400" b="1" baseline="30000"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6</a:t>
            </a: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/Kg de células       	CD34)</a:t>
            </a:r>
          </a:p>
          <a:p>
            <a:pPr eaLnBrk="1" hangingPunct="1">
              <a:lnSpc>
                <a:spcPct val="90000"/>
              </a:lnSpc>
              <a:buClr>
                <a:srgbClr val="FF0000"/>
              </a:buClr>
              <a:buSzPct val="200000"/>
              <a:buFont typeface="Wingdings" panose="05000000000000000000" pitchFamily="2" charset="2"/>
              <a:buChar char="ü"/>
              <a:defRPr/>
            </a:pPr>
            <a:r>
              <a:rPr lang="es-MX" altLang="es-MX" sz="2400" b="1" dirty="0" err="1">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Plerixafor</a:t>
            </a: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 excepcional</a:t>
            </a:r>
          </a:p>
          <a:p>
            <a:pPr eaLnBrk="1" hangingPunct="1">
              <a:lnSpc>
                <a:spcPct val="90000"/>
              </a:lnSpc>
              <a:buClr>
                <a:srgbClr val="FF0000"/>
              </a:buClr>
              <a:buSzPct val="200000"/>
              <a:buFont typeface="Wingdings" panose="05000000000000000000" pitchFamily="2" charset="2"/>
              <a:buChar char="ü"/>
              <a:defRPr/>
            </a:pPr>
            <a:r>
              <a:rPr lang="es-MX" altLang="es-MX" sz="24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Pocas transfusiones</a:t>
            </a:r>
          </a:p>
          <a:p>
            <a:pPr eaLnBrk="1" hangingPunct="1">
              <a:lnSpc>
                <a:spcPct val="90000"/>
              </a:lnSpc>
              <a:buClr>
                <a:srgbClr val="FF0000"/>
              </a:buClr>
              <a:buSzPct val="200000"/>
              <a:buFont typeface="Wingdings" panose="05000000000000000000" pitchFamily="2" charset="2"/>
              <a:buChar char="ü"/>
              <a:defRPr/>
            </a:pPr>
            <a:endParaRPr lang="es-MX" altLang="es-MX" sz="2800" b="1" dirty="0">
              <a:solidFill>
                <a:srgbClr val="FFFF00"/>
              </a:solidFill>
              <a:effectLst>
                <a:outerShdw blurRad="38100" dist="38100" dir="2700000" algn="tl">
                  <a:srgbClr val="FFFFFF"/>
                </a:outerShdw>
              </a:effectLst>
              <a:ea typeface="MS PGothic" pitchFamily="34" charset="-128"/>
            </a:endParaRPr>
          </a:p>
        </p:txBody>
      </p:sp>
      <p:sp>
        <p:nvSpPr>
          <p:cNvPr id="32772"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23909"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0563">
                                            <p:txEl>
                                              <p:pRg st="0" end="0"/>
                                            </p:txEl>
                                          </p:spTgt>
                                        </p:tgtEl>
                                        <p:attrNameLst>
                                          <p:attrName>style.visibility</p:attrName>
                                        </p:attrNameLst>
                                      </p:cBhvr>
                                      <p:to>
                                        <p:strVal val="visible"/>
                                      </p:to>
                                    </p:set>
                                    <p:animEffect transition="in" filter="wipe(left)">
                                      <p:cBhvr>
                                        <p:cTn id="7" dur="2000"/>
                                        <p:tgtEl>
                                          <p:spTgt spid="1090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90563">
                                            <p:txEl>
                                              <p:pRg st="1" end="1"/>
                                            </p:txEl>
                                          </p:spTgt>
                                        </p:tgtEl>
                                        <p:attrNameLst>
                                          <p:attrName>style.visibility</p:attrName>
                                        </p:attrNameLst>
                                      </p:cBhvr>
                                      <p:to>
                                        <p:strVal val="visible"/>
                                      </p:to>
                                    </p:set>
                                    <p:animEffect transition="in" filter="wipe(left)">
                                      <p:cBhvr>
                                        <p:cTn id="12" dur="2000"/>
                                        <p:tgtEl>
                                          <p:spTgt spid="1090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90563">
                                            <p:txEl>
                                              <p:pRg st="2" end="2"/>
                                            </p:txEl>
                                          </p:spTgt>
                                        </p:tgtEl>
                                        <p:attrNameLst>
                                          <p:attrName>style.visibility</p:attrName>
                                        </p:attrNameLst>
                                      </p:cBhvr>
                                      <p:to>
                                        <p:strVal val="visible"/>
                                      </p:to>
                                    </p:set>
                                    <p:animEffect transition="in" filter="wipe(left)">
                                      <p:cBhvr>
                                        <p:cTn id="17" dur="2000"/>
                                        <p:tgtEl>
                                          <p:spTgt spid="1090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90563">
                                            <p:txEl>
                                              <p:pRg st="3" end="3"/>
                                            </p:txEl>
                                          </p:spTgt>
                                        </p:tgtEl>
                                        <p:attrNameLst>
                                          <p:attrName>style.visibility</p:attrName>
                                        </p:attrNameLst>
                                      </p:cBhvr>
                                      <p:to>
                                        <p:strVal val="visible"/>
                                      </p:to>
                                    </p:set>
                                    <p:animEffect transition="in" filter="wipe(left)">
                                      <p:cBhvr>
                                        <p:cTn id="22" dur="2000"/>
                                        <p:tgtEl>
                                          <p:spTgt spid="10905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90563">
                                            <p:txEl>
                                              <p:pRg st="4" end="4"/>
                                            </p:txEl>
                                          </p:spTgt>
                                        </p:tgtEl>
                                        <p:attrNameLst>
                                          <p:attrName>style.visibility</p:attrName>
                                        </p:attrNameLst>
                                      </p:cBhvr>
                                      <p:to>
                                        <p:strVal val="visible"/>
                                      </p:to>
                                    </p:set>
                                    <p:animEffect transition="in" filter="wipe(left)">
                                      <p:cBhvr>
                                        <p:cTn id="27" dur="2000"/>
                                        <p:tgtEl>
                                          <p:spTgt spid="10905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90563">
                                            <p:txEl>
                                              <p:pRg st="5" end="5"/>
                                            </p:txEl>
                                          </p:spTgt>
                                        </p:tgtEl>
                                        <p:attrNameLst>
                                          <p:attrName>style.visibility</p:attrName>
                                        </p:attrNameLst>
                                      </p:cBhvr>
                                      <p:to>
                                        <p:strVal val="visible"/>
                                      </p:to>
                                    </p:set>
                                    <p:animEffect transition="in" filter="wipe(left)">
                                      <p:cBhvr>
                                        <p:cTn id="32" dur="2000"/>
                                        <p:tgtEl>
                                          <p:spTgt spid="1090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4925" y="-603250"/>
            <a:ext cx="1649413"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endParaRPr lang="es-MX" sz="3600" b="1">
              <a:latin typeface="Arial" charset="0"/>
              <a:ea typeface="ＭＳ Ｐゴシック" charset="0"/>
            </a:endParaRPr>
          </a:p>
          <a:p>
            <a:pPr eaLnBrk="1" hangingPunct="1">
              <a:lnSpc>
                <a:spcPct val="55000"/>
              </a:lnSpc>
              <a:spcBef>
                <a:spcPct val="50000"/>
              </a:spcBef>
              <a:defRPr/>
            </a:pPr>
            <a:endParaRPr lang="es-MX" sz="3200" b="1">
              <a:latin typeface="Arial" charset="0"/>
              <a:ea typeface="ＭＳ Ｐゴシック" charset="0"/>
            </a:endParaRPr>
          </a:p>
          <a:p>
            <a:pPr eaLnBrk="1" hangingPunct="1">
              <a:lnSpc>
                <a:spcPct val="55000"/>
              </a:lnSpc>
              <a:spcBef>
                <a:spcPct val="50000"/>
              </a:spcBef>
              <a:defRPr/>
            </a:pPr>
            <a:r>
              <a:rPr lang="es-MX" sz="3200" b="1">
                <a:latin typeface="Arial" charset="0"/>
                <a:ea typeface="ＭＳ Ｐゴシック" charset="0"/>
              </a:rPr>
              <a:t>             </a:t>
            </a:r>
            <a:endParaRPr lang="es-MX" sz="3600" b="1">
              <a:latin typeface="Arial" charset="0"/>
              <a:ea typeface="ＭＳ Ｐゴシック" charset="0"/>
            </a:endParaRPr>
          </a:p>
        </p:txBody>
      </p:sp>
      <p:pic>
        <p:nvPicPr>
          <p:cNvPr id="34819" name="Picture 4"/>
          <p:cNvPicPr>
            <a:picLocks noChangeAspect="1" noChangeArrowheads="1"/>
          </p:cNvPicPr>
          <p:nvPr/>
        </p:nvPicPr>
        <p:blipFill>
          <a:blip r:embed="rId2"/>
          <a:srcRect/>
          <a:stretch>
            <a:fillRect/>
          </a:stretch>
        </p:blipFill>
        <p:spPr bwMode="auto">
          <a:xfrm>
            <a:off x="1054100" y="1189038"/>
            <a:ext cx="7189788" cy="44005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61893" name="Rectangle 5"/>
          <p:cNvSpPr>
            <a:spLocks noChangeArrowheads="1"/>
          </p:cNvSpPr>
          <p:nvPr/>
        </p:nvSpPr>
        <p:spPr bwMode="auto">
          <a:xfrm>
            <a:off x="2484438" y="3573463"/>
            <a:ext cx="59880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MX" sz="2800" b="1" dirty="0">
                <a:solidFill>
                  <a:srgbClr val="000099"/>
                </a:solidFill>
                <a:latin typeface="Arial" charset="0"/>
                <a:ea typeface="ＭＳ Ｐゴシック" charset="0"/>
              </a:rPr>
              <a:t>128 pacientes con hemopatías</a:t>
            </a:r>
            <a:endParaRPr lang="es-ES" sz="2800" b="1" dirty="0">
              <a:solidFill>
                <a:srgbClr val="000099"/>
              </a:solidFill>
              <a:latin typeface="Arial" charset="0"/>
              <a:ea typeface="ＭＳ Ｐゴシック" charset="0"/>
            </a:endParaRPr>
          </a:p>
        </p:txBody>
      </p:sp>
      <p:pic>
        <p:nvPicPr>
          <p:cNvPr id="124933"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1893"/>
                                        </p:tgtEl>
                                        <p:attrNameLst>
                                          <p:attrName>style.visibility</p:attrName>
                                        </p:attrNameLst>
                                      </p:cBhvr>
                                      <p:to>
                                        <p:strVal val="visible"/>
                                      </p:to>
                                    </p:set>
                                    <p:animEffect transition="in" filter="wipe(left)">
                                      <p:cBhvr>
                                        <p:cTn id="7" dur="2000"/>
                                        <p:tgtEl>
                                          <p:spTgt spid="1061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1 Gráfico"/>
          <p:cNvGraphicFramePr>
            <a:graphicFrameLocks/>
          </p:cNvGraphicFramePr>
          <p:nvPr/>
        </p:nvGraphicFramePr>
        <p:xfrm>
          <a:off x="963861" y="733216"/>
          <a:ext cx="7344815" cy="542797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2 Conector recto"/>
          <p:cNvCxnSpPr>
            <a:cxnSpLocks noChangeShapeType="1"/>
          </p:cNvCxnSpPr>
          <p:nvPr/>
        </p:nvCxnSpPr>
        <p:spPr bwMode="auto">
          <a:xfrm>
            <a:off x="2051050" y="1773238"/>
            <a:ext cx="215900" cy="431800"/>
          </a:xfrm>
          <a:prstGeom prst="line">
            <a:avLst/>
          </a:prstGeom>
          <a:noFill/>
          <a:ln w="38100">
            <a:solidFill>
              <a:srgbClr val="5C5CE7"/>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33796" name="Rectangle 4"/>
          <p:cNvSpPr>
            <a:spLocks noChangeArrowheads="1"/>
          </p:cNvSpPr>
          <p:nvPr/>
        </p:nvSpPr>
        <p:spPr bwMode="auto">
          <a:xfrm>
            <a:off x="4932363" y="5603875"/>
            <a:ext cx="3438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dirty="0" err="1">
                <a:latin typeface="Arial" charset="0"/>
                <a:ea typeface="ＭＳ Ｐゴシック" charset="0"/>
              </a:rPr>
              <a:t>Autotrasplantes</a:t>
            </a:r>
            <a:endParaRPr lang="es-ES" sz="2000" b="1" dirty="0">
              <a:latin typeface="Arial" charset="0"/>
              <a:ea typeface="ＭＳ Ｐゴシック" charset="0"/>
            </a:endParaRPr>
          </a:p>
        </p:txBody>
      </p:sp>
      <p:pic>
        <p:nvPicPr>
          <p:cNvPr id="125957"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4550" y="1468438"/>
            <a:ext cx="75438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40000"/>
              </a:lnSpc>
              <a:defRPr/>
            </a:pPr>
            <a:endParaRPr lang="es-ES_tradnl" sz="5400" b="1">
              <a:latin typeface="Times New Roman" charset="0"/>
              <a:ea typeface="ＭＳ Ｐゴシック" charset="0"/>
            </a:endParaRPr>
          </a:p>
        </p:txBody>
      </p:sp>
      <p:pic>
        <p:nvPicPr>
          <p:cNvPr id="12697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773238"/>
            <a:ext cx="8397875" cy="33115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srcRect/>
          <a:stretch>
            <a:fillRect/>
          </a:stretch>
        </p:blipFill>
        <p:spPr bwMode="auto">
          <a:xfrm>
            <a:off x="1258888" y="266700"/>
            <a:ext cx="6692900" cy="6186488"/>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0051" name="1 Rectángulo"/>
          <p:cNvSpPr>
            <a:spLocks noChangeArrowheads="1"/>
          </p:cNvSpPr>
          <p:nvPr/>
        </p:nvSpPr>
        <p:spPr bwMode="auto">
          <a:xfrm>
            <a:off x="1403350" y="879475"/>
            <a:ext cx="27526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ClrTx/>
              <a:buSzTx/>
              <a:buFontTx/>
              <a:buNone/>
            </a:pPr>
            <a:r>
              <a:rPr lang="es-419" altLang="es-MX" sz="7200" b="1" dirty="0">
                <a:solidFill>
                  <a:srgbClr val="FF0000"/>
                </a:solidFill>
                <a:latin typeface="Arial" panose="020B0604020202020204" pitchFamily="34" charset="0"/>
              </a:rPr>
              <a:t>549</a:t>
            </a:r>
            <a:endParaRPr lang="es-ES" altLang="es-MX" sz="7200" b="1" dirty="0">
              <a:solidFill>
                <a:srgbClr val="FF0000"/>
              </a:solidFill>
              <a:latin typeface="Arial" panose="020B0604020202020204" pitchFamily="34" charset="0"/>
            </a:endParaRPr>
          </a:p>
        </p:txBody>
      </p:sp>
      <p:pic>
        <p:nvPicPr>
          <p:cNvPr id="13005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840CA00-FFC3-4F71-8CC1-153B1E7FBBCD}"/>
              </a:ext>
            </a:extLst>
          </p:cNvPr>
          <p:cNvSpPr>
            <a:spLocks noGrp="1"/>
          </p:cNvSpPr>
          <p:nvPr>
            <p:ph type="title"/>
          </p:nvPr>
        </p:nvSpPr>
        <p:spPr/>
        <p:txBody>
          <a:bodyPr/>
          <a:lstStyle/>
          <a:p>
            <a:r>
              <a:rPr lang="en-US"/>
              <a:t>Indications for Hematopoietic Cell Transplant in the US, 2016</a:t>
            </a:r>
            <a:endParaRPr lang="en-US" dirty="0"/>
          </a:p>
        </p:txBody>
      </p:sp>
      <p:pic>
        <p:nvPicPr>
          <p:cNvPr id="3" name="Picture 2">
            <a:extLst>
              <a:ext uri="{FF2B5EF4-FFF2-40B4-BE49-F238E27FC236}">
                <a16:creationId xmlns="" xmlns:a16="http://schemas.microsoft.com/office/drawing/2014/main" id="{149037E6-B03E-415A-9A69-F7117C333E7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7825400"/>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12" y="1697502"/>
            <a:ext cx="7850689" cy="200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63688" y="4437112"/>
            <a:ext cx="8650125" cy="1107996"/>
          </a:xfrm>
          <a:prstGeom prst="rect">
            <a:avLst/>
          </a:prstGeom>
          <a:noFill/>
        </p:spPr>
        <p:txBody>
          <a:bodyPr wrap="none" rtlCol="0">
            <a:spAutoFit/>
          </a:bodyPr>
          <a:lstStyle/>
          <a:p>
            <a:r>
              <a:rPr lang="es-MX" sz="6600" b="1" i="1" dirty="0" smtClean="0"/>
              <a:t>NCT02674217</a:t>
            </a:r>
            <a:endParaRPr lang="es-MX" sz="6600" b="1" i="1" dirty="0"/>
          </a:p>
        </p:txBody>
      </p:sp>
    </p:spTree>
    <p:extLst>
      <p:ext uri="{BB962C8B-B14F-4D97-AF65-F5344CB8AC3E}">
        <p14:creationId xmlns:p14="http://schemas.microsoft.com/office/powerpoint/2010/main" val="2728967459"/>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4925" y="260350"/>
            <a:ext cx="7772400" cy="1143000"/>
          </a:xfrm>
        </p:spPr>
        <p:txBody>
          <a:bodyPr/>
          <a:lstStyle/>
          <a:p>
            <a:pPr eaLnBrk="1" hangingPunct="1"/>
            <a:r>
              <a:rPr lang="es-MX" altLang="es-MX" sz="6600" b="1" dirty="0">
                <a:solidFill>
                  <a:srgbClr val="FFFF00"/>
                </a:solidFill>
                <a:latin typeface="Arial" panose="020B0604020202020204" pitchFamily="34" charset="0"/>
              </a:rPr>
              <a:t>   </a:t>
            </a:r>
            <a:r>
              <a:rPr lang="es-MX" altLang="es-MX" sz="4000" b="1" dirty="0">
                <a:solidFill>
                  <a:srgbClr val="FFFF00"/>
                </a:solidFill>
                <a:latin typeface="Arial" panose="020B0604020202020204" pitchFamily="34" charset="0"/>
              </a:rPr>
              <a:t>TMO en EM</a:t>
            </a:r>
            <a:endParaRPr lang="es-ES" altLang="es-MX" sz="4000" b="1" dirty="0">
              <a:solidFill>
                <a:srgbClr val="FFFF00"/>
              </a:solidFill>
              <a:latin typeface="Arial" panose="020B0604020202020204" pitchFamily="34" charset="0"/>
            </a:endParaRPr>
          </a:p>
        </p:txBody>
      </p:sp>
      <p:sp>
        <p:nvSpPr>
          <p:cNvPr id="28675"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s-MX">
              <a:ea typeface="+mn-ea"/>
            </a:endParaRPr>
          </a:p>
        </p:txBody>
      </p:sp>
      <p:pic>
        <p:nvPicPr>
          <p:cNvPr id="202756" name="Picture 2" descr="bandera-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04813"/>
            <a:ext cx="1212850" cy="863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2757" name="Image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478088"/>
            <a:ext cx="7775575" cy="3398837"/>
          </a:xfrm>
          <a:prstGeom prst="rect">
            <a:avLst/>
          </a:prstGeom>
          <a:solidFill>
            <a:schemeClr val="tx1"/>
          </a:solidFill>
          <a:ln w="76200">
            <a:solidFill>
              <a:srgbClr val="FFFF00"/>
            </a:solidFill>
            <a:miter lim="800000"/>
            <a:headEnd/>
            <a:tailEnd/>
          </a:ln>
        </p:spPr>
      </p:pic>
      <p:pic>
        <p:nvPicPr>
          <p:cNvPr id="202758"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6308725"/>
            <a:ext cx="10064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758432"/>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654050"/>
            <a:ext cx="3816350" cy="54387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880894"/>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36613"/>
            <a:ext cx="7164387" cy="523716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82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6381750"/>
            <a:ext cx="10064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526312"/>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 y="1057275"/>
            <a:ext cx="7292975" cy="4964113"/>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3121"/>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4550" y="1468438"/>
            <a:ext cx="75438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40000"/>
              </a:lnSpc>
              <a:defRPr/>
            </a:pPr>
            <a:endParaRPr lang="es-ES_tradnl" sz="5400" b="1">
              <a:latin typeface="Times New Roman" charset="0"/>
              <a:ea typeface="ＭＳ Ｐゴシック" charset="0"/>
            </a:endParaRPr>
          </a:p>
        </p:txBody>
      </p:sp>
      <p:pic>
        <p:nvPicPr>
          <p:cNvPr id="20889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700213"/>
            <a:ext cx="8408987" cy="374491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4492"/>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44550" y="1468438"/>
            <a:ext cx="75438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40000"/>
              </a:lnSpc>
              <a:defRPr/>
            </a:pPr>
            <a:endParaRPr lang="es-ES_tradnl" sz="5400" b="1">
              <a:latin typeface="Times New Roman" charset="0"/>
              <a:ea typeface="ＭＳ Ｐゴシック" charset="0"/>
            </a:endParaRPr>
          </a:p>
        </p:txBody>
      </p:sp>
      <p:pic>
        <p:nvPicPr>
          <p:cNvPr id="20992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125538"/>
            <a:ext cx="8242300" cy="44799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14232"/>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2850" name="Text Box 2"/>
          <p:cNvSpPr txBox="1">
            <a:spLocks noChangeArrowheads="1"/>
          </p:cNvSpPr>
          <p:nvPr/>
        </p:nvSpPr>
        <p:spPr bwMode="auto">
          <a:xfrm>
            <a:off x="34925" y="3068638"/>
            <a:ext cx="9144000" cy="81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algn="ctr" eaLnBrk="1" hangingPunct="1">
              <a:lnSpc>
                <a:spcPts val="6200"/>
              </a:lnSpc>
              <a:defRPr/>
            </a:pPr>
            <a:r>
              <a:rPr lang="es-MX" altLang="es-MX" sz="4400" b="1" dirty="0" err="1">
                <a:effectLst>
                  <a:outerShdw blurRad="38100" dist="38100" dir="2700000" algn="tl">
                    <a:srgbClr val="FFFFFF"/>
                  </a:outerShdw>
                </a:effectLst>
                <a:latin typeface="Arial" pitchFamily="34" charset="0"/>
              </a:rPr>
              <a:t>Alotrasplantes</a:t>
            </a:r>
            <a:endParaRPr lang="es-MX" altLang="es-MX" sz="4400" b="1" dirty="0">
              <a:effectLst>
                <a:outerShdw blurRad="38100" dist="38100" dir="2700000" algn="tl">
                  <a:srgbClr val="FFFFFF"/>
                </a:outerShdw>
              </a:effectLst>
              <a:latin typeface="Arial" pitchFamily="34" charset="0"/>
            </a:endParaRPr>
          </a:p>
        </p:txBody>
      </p:sp>
      <p:pic>
        <p:nvPicPr>
          <p:cNvPr id="141315"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2195513" y="1073150"/>
            <a:ext cx="5026025" cy="437197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5" name="Rectangle 3"/>
          <p:cNvSpPr>
            <a:spLocks noChangeArrowheads="1"/>
          </p:cNvSpPr>
          <p:nvPr/>
        </p:nvSpPr>
        <p:spPr bwMode="auto">
          <a:xfrm>
            <a:off x="3433763" y="5822950"/>
            <a:ext cx="43156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2000" b="1" dirty="0">
                <a:latin typeface="Arial" charset="0"/>
                <a:ea typeface="ＭＳ Ｐゴシック" charset="0"/>
              </a:rPr>
              <a:t>BBMT 2009; 15:1628</a:t>
            </a:r>
            <a:endParaRPr lang="es-ES" sz="2000" b="1" dirty="0">
              <a:latin typeface="Arial" charset="0"/>
              <a:ea typeface="ＭＳ Ｐゴシック" charset="0"/>
            </a:endParaRPr>
          </a:p>
        </p:txBody>
      </p:sp>
      <p:sp>
        <p:nvSpPr>
          <p:cNvPr id="1108996" name="Line 4"/>
          <p:cNvSpPr>
            <a:spLocks noChangeShapeType="1"/>
          </p:cNvSpPr>
          <p:nvPr/>
        </p:nvSpPr>
        <p:spPr bwMode="auto">
          <a:xfrm flipH="1">
            <a:off x="4284663" y="3213100"/>
            <a:ext cx="792162" cy="0"/>
          </a:xfrm>
          <a:prstGeom prst="line">
            <a:avLst/>
          </a:prstGeom>
          <a:noFill/>
          <a:ln w="152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
              <a:latin typeface="Times New Roman" charset="0"/>
              <a:ea typeface="ＭＳ Ｐゴシック" charset="0"/>
            </a:endParaRPr>
          </a:p>
        </p:txBody>
      </p:sp>
      <p:pic>
        <p:nvPicPr>
          <p:cNvPr id="142341"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08996"/>
                                        </p:tgtEl>
                                        <p:attrNameLst>
                                          <p:attrName>style.visibility</p:attrName>
                                        </p:attrNameLst>
                                      </p:cBhvr>
                                      <p:to>
                                        <p:strVal val="visible"/>
                                      </p:to>
                                    </p:set>
                                    <p:animEffect transition="in" filter="wipe(down)">
                                      <p:cBhvr>
                                        <p:cTn id="7" dur="500"/>
                                        <p:tgtEl>
                                          <p:spTgt spid="1108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s-MX" altLang="es-MX" sz="3200" b="1" dirty="0">
                <a:solidFill>
                  <a:srgbClr val="FFFF00"/>
                </a:solidFill>
                <a:latin typeface="Arial" pitchFamily="34" charset="0"/>
                <a:ea typeface="MS PGothic" pitchFamily="34" charset="-128"/>
              </a:rPr>
              <a:t>El método mexicano</a:t>
            </a:r>
            <a:r>
              <a:rPr lang="es-MX" altLang="es-MX" b="1" dirty="0">
                <a:solidFill>
                  <a:srgbClr val="FFFF00"/>
                </a:solidFill>
                <a:latin typeface="Arial" pitchFamily="34" charset="0"/>
                <a:ea typeface="MS PGothic" pitchFamily="34" charset="-128"/>
              </a:rPr>
              <a:t>:</a:t>
            </a:r>
            <a:endParaRPr lang="es-ES" altLang="es-MX" b="1" dirty="0">
              <a:solidFill>
                <a:srgbClr val="FFFF00"/>
              </a:solidFill>
              <a:latin typeface="Arial" pitchFamily="34" charset="0"/>
              <a:ea typeface="MS PGothic" pitchFamily="34" charset="-128"/>
            </a:endParaRPr>
          </a:p>
        </p:txBody>
      </p:sp>
      <p:sp>
        <p:nvSpPr>
          <p:cNvPr id="1095683" name="Rectangle 3"/>
          <p:cNvSpPr>
            <a:spLocks noGrp="1" noChangeArrowheads="1"/>
          </p:cNvSpPr>
          <p:nvPr>
            <p:ph type="body" idx="1"/>
          </p:nvPr>
        </p:nvSpPr>
        <p:spPr>
          <a:xfrm>
            <a:off x="1169988" y="2193925"/>
            <a:ext cx="7772400" cy="4114800"/>
          </a:xfrm>
        </p:spPr>
        <p:txBody>
          <a:bodyPr/>
          <a:lstStyle/>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Medicamentos accesibles (BU, </a:t>
            </a: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Cy</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FLU)</a:t>
            </a: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Pacientes ambulatorios</a:t>
            </a: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Pocas aféresis (1-6 x 10</a:t>
            </a:r>
            <a:r>
              <a:rPr lang="es-MX" altLang="es-MX" sz="2000" b="1" baseline="30000" dirty="0">
                <a:solidFill>
                  <a:srgbClr val="FFFF00"/>
                </a:solidFill>
                <a:effectLst>
                  <a:outerShdw blurRad="38100" dist="38100" dir="2700000" algn="tl">
                    <a:srgbClr val="FFFFFF"/>
                  </a:outerShdw>
                </a:effectLst>
                <a:latin typeface="Arial" pitchFamily="34" charset="0"/>
                <a:ea typeface="MS PGothic" pitchFamily="34" charset="-128"/>
              </a:rPr>
              <a:t>6</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/Kg de CD34)</a:t>
            </a: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Pocas transfusiones</a:t>
            </a: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Sin administración de </a:t>
            </a: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ganciclovir</a:t>
            </a:r>
            <a:endPar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endParaRP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Sin administración </a:t>
            </a: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Ig</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IV</a:t>
            </a:r>
          </a:p>
          <a:p>
            <a:pPr eaLnBrk="1" hangingPunct="1">
              <a:lnSpc>
                <a:spcPct val="90000"/>
              </a:lnSpc>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Sin administración de factores de crecimiento</a:t>
            </a:r>
          </a:p>
        </p:txBody>
      </p:sp>
      <p:sp>
        <p:nvSpPr>
          <p:cNvPr id="41988"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47461"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95683">
                                            <p:txEl>
                                              <p:pRg st="0" end="0"/>
                                            </p:txEl>
                                          </p:spTgt>
                                        </p:tgtEl>
                                        <p:attrNameLst>
                                          <p:attrName>style.visibility</p:attrName>
                                        </p:attrNameLst>
                                      </p:cBhvr>
                                      <p:to>
                                        <p:strVal val="visible"/>
                                      </p:to>
                                    </p:set>
                                    <p:animEffect transition="in" filter="wipe(left)">
                                      <p:cBhvr>
                                        <p:cTn id="7" dur="2000"/>
                                        <p:tgtEl>
                                          <p:spTgt spid="1095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95683">
                                            <p:txEl>
                                              <p:pRg st="1" end="1"/>
                                            </p:txEl>
                                          </p:spTgt>
                                        </p:tgtEl>
                                        <p:attrNameLst>
                                          <p:attrName>style.visibility</p:attrName>
                                        </p:attrNameLst>
                                      </p:cBhvr>
                                      <p:to>
                                        <p:strVal val="visible"/>
                                      </p:to>
                                    </p:set>
                                    <p:animEffect transition="in" filter="wipe(left)">
                                      <p:cBhvr>
                                        <p:cTn id="12" dur="2000"/>
                                        <p:tgtEl>
                                          <p:spTgt spid="1095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95683">
                                            <p:txEl>
                                              <p:pRg st="2" end="2"/>
                                            </p:txEl>
                                          </p:spTgt>
                                        </p:tgtEl>
                                        <p:attrNameLst>
                                          <p:attrName>style.visibility</p:attrName>
                                        </p:attrNameLst>
                                      </p:cBhvr>
                                      <p:to>
                                        <p:strVal val="visible"/>
                                      </p:to>
                                    </p:set>
                                    <p:animEffect transition="in" filter="wipe(left)">
                                      <p:cBhvr>
                                        <p:cTn id="17" dur="2000"/>
                                        <p:tgtEl>
                                          <p:spTgt spid="1095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95683">
                                            <p:txEl>
                                              <p:pRg st="3" end="3"/>
                                            </p:txEl>
                                          </p:spTgt>
                                        </p:tgtEl>
                                        <p:attrNameLst>
                                          <p:attrName>style.visibility</p:attrName>
                                        </p:attrNameLst>
                                      </p:cBhvr>
                                      <p:to>
                                        <p:strVal val="visible"/>
                                      </p:to>
                                    </p:set>
                                    <p:animEffect transition="in" filter="wipe(left)">
                                      <p:cBhvr>
                                        <p:cTn id="22" dur="2000"/>
                                        <p:tgtEl>
                                          <p:spTgt spid="1095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95683">
                                            <p:txEl>
                                              <p:pRg st="4" end="4"/>
                                            </p:txEl>
                                          </p:spTgt>
                                        </p:tgtEl>
                                        <p:attrNameLst>
                                          <p:attrName>style.visibility</p:attrName>
                                        </p:attrNameLst>
                                      </p:cBhvr>
                                      <p:to>
                                        <p:strVal val="visible"/>
                                      </p:to>
                                    </p:set>
                                    <p:animEffect transition="in" filter="wipe(left)">
                                      <p:cBhvr>
                                        <p:cTn id="27" dur="2000"/>
                                        <p:tgtEl>
                                          <p:spTgt spid="1095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95683">
                                            <p:txEl>
                                              <p:pRg st="5" end="5"/>
                                            </p:txEl>
                                          </p:spTgt>
                                        </p:tgtEl>
                                        <p:attrNameLst>
                                          <p:attrName>style.visibility</p:attrName>
                                        </p:attrNameLst>
                                      </p:cBhvr>
                                      <p:to>
                                        <p:strVal val="visible"/>
                                      </p:to>
                                    </p:set>
                                    <p:animEffect transition="in" filter="wipe(left)">
                                      <p:cBhvr>
                                        <p:cTn id="32" dur="2000"/>
                                        <p:tgtEl>
                                          <p:spTgt spid="10956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095683">
                                            <p:txEl>
                                              <p:pRg st="6" end="6"/>
                                            </p:txEl>
                                          </p:spTgt>
                                        </p:tgtEl>
                                        <p:attrNameLst>
                                          <p:attrName>style.visibility</p:attrName>
                                        </p:attrNameLst>
                                      </p:cBhvr>
                                      <p:to>
                                        <p:strVal val="visible"/>
                                      </p:to>
                                    </p:set>
                                    <p:animEffect transition="in" filter="wipe(left)">
                                      <p:cBhvr>
                                        <p:cTn id="37" dur="2000"/>
                                        <p:tgtEl>
                                          <p:spTgt spid="1095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4AA7F2B-A3EC-4674-A2CA-AF9D7D7565B1}"/>
              </a:ext>
            </a:extLst>
          </p:cNvPr>
          <p:cNvSpPr>
            <a:spLocks noGrp="1"/>
          </p:cNvSpPr>
          <p:nvPr>
            <p:ph type="title"/>
          </p:nvPr>
        </p:nvSpPr>
        <p:spPr/>
        <p:txBody>
          <a:bodyPr/>
          <a:lstStyle/>
          <a:p>
            <a:r>
              <a:rPr lang="en-US" sz="3400"/>
              <a:t>Annual Number of </a:t>
            </a:r>
            <a:r>
              <a:rPr lang="en-US" sz="3600"/>
              <a:t>HCT</a:t>
            </a:r>
            <a:r>
              <a:rPr lang="en-US" sz="3400"/>
              <a:t> Recipients in the US by Transplant Type</a:t>
            </a:r>
            <a:endParaRPr lang="en-US" sz="3400" dirty="0"/>
          </a:p>
        </p:txBody>
      </p:sp>
      <p:pic>
        <p:nvPicPr>
          <p:cNvPr id="3" name="Picture 2">
            <a:extLst>
              <a:ext uri="{FF2B5EF4-FFF2-40B4-BE49-F238E27FC236}">
                <a16:creationId xmlns="" xmlns:a16="http://schemas.microsoft.com/office/drawing/2014/main" id="{43D7A972-17FB-4780-AFAD-F63012FAFDF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46884931"/>
      </p:ext>
    </p:extLst>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s-MX" altLang="es-MX" sz="2800" b="1" dirty="0">
                <a:solidFill>
                  <a:srgbClr val="FFFF00"/>
                </a:solidFill>
                <a:latin typeface="Arial" pitchFamily="34" charset="0"/>
                <a:ea typeface="MS PGothic" pitchFamily="34" charset="-128"/>
              </a:rPr>
              <a:t>El método mexicano:</a:t>
            </a:r>
            <a:endParaRPr lang="es-ES" altLang="es-MX" sz="2800" b="1" dirty="0">
              <a:solidFill>
                <a:srgbClr val="FFFF00"/>
              </a:solidFill>
              <a:latin typeface="Arial" pitchFamily="34" charset="0"/>
              <a:ea typeface="MS PGothic" pitchFamily="34" charset="-128"/>
            </a:endParaRPr>
          </a:p>
        </p:txBody>
      </p:sp>
      <p:sp>
        <p:nvSpPr>
          <p:cNvPr id="1096707" name="Rectangle 3"/>
          <p:cNvSpPr>
            <a:spLocks noGrp="1" noChangeArrowheads="1"/>
          </p:cNvSpPr>
          <p:nvPr>
            <p:ph type="body" idx="1"/>
          </p:nvPr>
        </p:nvSpPr>
        <p:spPr/>
        <p:txBody>
          <a:bodyPr/>
          <a:lstStyle/>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BSF: 4 mg/Kg, días -6, -5</a:t>
            </a:r>
          </a:p>
          <a:p>
            <a:pPr eaLnBrk="1" hangingPunct="1">
              <a:buClr>
                <a:srgbClr val="FF0000"/>
              </a:buClr>
              <a:buSzTx/>
              <a:buFont typeface="Wingdings" panose="05000000000000000000" pitchFamily="2" charset="2"/>
              <a:buChar char="ü"/>
              <a:defRPr/>
            </a:pP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Cy</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350 mg/m</a:t>
            </a:r>
            <a:r>
              <a:rPr lang="es-MX" altLang="es-MX" sz="2000" b="1" baseline="30000" dirty="0">
                <a:solidFill>
                  <a:srgbClr val="FFFF00"/>
                </a:solidFill>
                <a:effectLst>
                  <a:outerShdw blurRad="38100" dist="38100" dir="2700000" algn="tl">
                    <a:srgbClr val="FFFFFF"/>
                  </a:outerShdw>
                </a:effectLst>
                <a:latin typeface="Arial" pitchFamily="34" charset="0"/>
                <a:ea typeface="MS PGothic" pitchFamily="34" charset="-128"/>
              </a:rPr>
              <a:t>2</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días -4, -3, -2</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FLU: 30 mg/m</a:t>
            </a:r>
            <a:r>
              <a:rPr lang="es-MX" altLang="es-MX" sz="2000" b="1" baseline="30000" dirty="0">
                <a:solidFill>
                  <a:srgbClr val="FFFF00"/>
                </a:solidFill>
                <a:effectLst>
                  <a:outerShdw blurRad="38100" dist="38100" dir="2700000" algn="tl">
                    <a:srgbClr val="FFFFFF"/>
                  </a:outerShdw>
                </a:effectLst>
                <a:latin typeface="Arial" pitchFamily="34" charset="0"/>
                <a:ea typeface="MS PGothic" pitchFamily="34" charset="-128"/>
              </a:rPr>
              <a:t>2</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días -4, -3, -2</a:t>
            </a:r>
          </a:p>
          <a:p>
            <a:pPr eaLnBrk="1" hangingPunct="1">
              <a:buClr>
                <a:srgbClr val="FF0000"/>
              </a:buClr>
              <a:buSzTx/>
              <a:buFont typeface="Wingdings" panose="05000000000000000000" pitchFamily="2" charset="2"/>
              <a:buChar char="ü"/>
              <a:defRPr/>
            </a:pP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CyA</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5 mg/Kg, días –1  a +180</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MTX: 5 mg/m</a:t>
            </a:r>
            <a:r>
              <a:rPr lang="es-MX" altLang="es-MX" sz="2000" b="1" baseline="30000" dirty="0">
                <a:solidFill>
                  <a:srgbClr val="FFFF00"/>
                </a:solidFill>
                <a:effectLst>
                  <a:outerShdw blurRad="38100" dist="38100" dir="2700000" algn="tl">
                    <a:srgbClr val="FFFFFF"/>
                  </a:outerShdw>
                </a:effectLst>
                <a:latin typeface="Arial" pitchFamily="34" charset="0"/>
                <a:ea typeface="MS PGothic" pitchFamily="34" charset="-128"/>
              </a:rPr>
              <a:t>2</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días +1, +3, +5, +11</a:t>
            </a:r>
            <a:endParaRPr lang="es-ES" altLang="es-MX" sz="2000" b="1" dirty="0">
              <a:solidFill>
                <a:srgbClr val="FFFF00"/>
              </a:solidFill>
              <a:effectLst>
                <a:outerShdw blurRad="38100" dist="38100" dir="2700000" algn="tl">
                  <a:srgbClr val="FFFFFF"/>
                </a:outerShdw>
              </a:effectLst>
              <a:latin typeface="Arial" pitchFamily="34" charset="0"/>
              <a:ea typeface="MS PGothic" pitchFamily="34" charset="-128"/>
            </a:endParaRPr>
          </a:p>
        </p:txBody>
      </p:sp>
      <p:sp>
        <p:nvSpPr>
          <p:cNvPr id="43012"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4848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MX" sz="2400" b="1" dirty="0" err="1">
                <a:solidFill>
                  <a:srgbClr val="FFFF00"/>
                </a:solidFill>
                <a:latin typeface="Arial" panose="020B0604020202020204" pitchFamily="34" charset="0"/>
                <a:ea typeface="ＭＳ Ｐゴシック" charset="0"/>
                <a:cs typeface="Arial" panose="020B0604020202020204" pitchFamily="34" charset="0"/>
              </a:rPr>
              <a:t>Alotrasplantes</a:t>
            </a:r>
            <a:r>
              <a:rPr lang="es-MX" sz="2400" b="1" dirty="0">
                <a:solidFill>
                  <a:srgbClr val="FFFF00"/>
                </a:solidFill>
                <a:latin typeface="Arial" panose="020B0604020202020204" pitchFamily="34" charset="0"/>
                <a:ea typeface="ＭＳ Ｐゴシック" charset="0"/>
                <a:cs typeface="Arial" panose="020B0604020202020204" pitchFamily="34" charset="0"/>
              </a:rPr>
              <a:t> simplificados:</a:t>
            </a:r>
            <a:r>
              <a:rPr lang="es-MX" sz="2400" dirty="0">
                <a:latin typeface="Arial" panose="020B0604020202020204" pitchFamily="34" charset="0"/>
                <a:ea typeface="ＭＳ Ｐゴシック" charset="0"/>
                <a:cs typeface="Arial" panose="020B0604020202020204" pitchFamily="34" charset="0"/>
              </a:rPr>
              <a:t> </a:t>
            </a:r>
            <a:endParaRPr lang="es-ES" sz="2400" dirty="0">
              <a:latin typeface="Arial" panose="020B0604020202020204" pitchFamily="34" charset="0"/>
              <a:ea typeface="ＭＳ Ｐゴシック" charset="0"/>
              <a:cs typeface="Arial" panose="020B0604020202020204" pitchFamily="34" charset="0"/>
            </a:endParaRPr>
          </a:p>
        </p:txBody>
      </p:sp>
      <p:sp>
        <p:nvSpPr>
          <p:cNvPr id="1097731" name="Rectangle 3"/>
          <p:cNvSpPr>
            <a:spLocks noGrp="1" noChangeArrowheads="1"/>
          </p:cNvSpPr>
          <p:nvPr>
            <p:ph idx="1"/>
          </p:nvPr>
        </p:nvSpPr>
        <p:spPr>
          <a:xfrm>
            <a:off x="457200" y="1844675"/>
            <a:ext cx="8229600" cy="4530725"/>
          </a:xfrm>
        </p:spPr>
        <p:txBody>
          <a:bodyPr/>
          <a:lstStyle/>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226 pacientes (septiembre 2018)</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13 días &gt; 500 granulocitos</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12 días &gt; 20 000 plaquetas</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EICH agudo: 21%</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EICH crónico: 17%</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Mortalidad al día 100: 17%</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Supervivencia a 150 meses: 48%</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rPr>
              <a:t>Mediana de supervivencia: 1350 días</a:t>
            </a:r>
            <a:endParaRPr lang="es-ES" altLang="es-MX" sz="2000" b="1" dirty="0">
              <a:solidFill>
                <a:srgbClr val="FFFF00"/>
              </a:solidFill>
              <a:effectLst>
                <a:outerShdw blurRad="38100" dist="38100" dir="2700000" algn="tl">
                  <a:srgbClr val="FFFFFF"/>
                </a:outerShdw>
              </a:effectLst>
              <a:latin typeface="Arial" panose="020B0604020202020204" pitchFamily="34" charset="0"/>
              <a:ea typeface="MS PGothic" pitchFamily="34" charset="-128"/>
              <a:cs typeface="Arial" panose="020B0604020202020204" pitchFamily="34" charset="0"/>
            </a:endParaRPr>
          </a:p>
        </p:txBody>
      </p:sp>
      <p:sp>
        <p:nvSpPr>
          <p:cNvPr id="44036"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49509"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MX" sz="3200" b="1" dirty="0">
                <a:solidFill>
                  <a:srgbClr val="FFFF00"/>
                </a:solidFill>
                <a:latin typeface="Arial" charset="0"/>
                <a:ea typeface="ＭＳ Ｐゴシック" charset="0"/>
                <a:cs typeface="+mj-cs"/>
              </a:rPr>
              <a:t>226 alotrasplantes:</a:t>
            </a:r>
            <a:r>
              <a:rPr lang="es-MX" sz="3200" dirty="0">
                <a:latin typeface="Arial" charset="0"/>
                <a:ea typeface="ＭＳ Ｐゴシック" charset="0"/>
                <a:cs typeface="+mj-cs"/>
              </a:rPr>
              <a:t> </a:t>
            </a:r>
            <a:endParaRPr lang="es-ES" sz="3200" dirty="0">
              <a:latin typeface="Arial" charset="0"/>
              <a:ea typeface="ＭＳ Ｐゴシック" charset="0"/>
              <a:cs typeface="+mj-cs"/>
            </a:endParaRPr>
          </a:p>
        </p:txBody>
      </p:sp>
      <p:sp>
        <p:nvSpPr>
          <p:cNvPr id="1097731" name="Rectangle 3"/>
          <p:cNvSpPr>
            <a:spLocks noGrp="1" noChangeArrowheads="1"/>
          </p:cNvSpPr>
          <p:nvPr>
            <p:ph type="body" idx="1"/>
          </p:nvPr>
        </p:nvSpPr>
        <p:spPr/>
        <p:txBody>
          <a:bodyPr/>
          <a:lstStyle/>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13 días &gt; 500 granulocitos</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12 días &gt; 20 000 plaquetas</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EICH agudo: 21%</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EICH crónico: 17%</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Mortalidad al día 100: 17%</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Supervivencia a 150 meses: 48%</a:t>
            </a:r>
          </a:p>
          <a:p>
            <a:pPr eaLnBrk="1" hangingPunct="1">
              <a:buClr>
                <a:srgbClr val="FF0000"/>
              </a:buClr>
              <a:buSzTx/>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Mediana de supervivencia: 1350 días</a:t>
            </a:r>
            <a:endParaRPr lang="es-ES" altLang="es-MX" sz="2000" b="1" dirty="0">
              <a:solidFill>
                <a:srgbClr val="FFFF00"/>
              </a:solidFill>
              <a:effectLst>
                <a:outerShdw blurRad="38100" dist="38100" dir="2700000" algn="tl">
                  <a:srgbClr val="FFFFFF"/>
                </a:outerShdw>
              </a:effectLst>
              <a:latin typeface="Arial" pitchFamily="34" charset="0"/>
              <a:ea typeface="MS PGothic" pitchFamily="34" charset="-128"/>
            </a:endParaRPr>
          </a:p>
        </p:txBody>
      </p:sp>
      <p:sp>
        <p:nvSpPr>
          <p:cNvPr id="44036" name="Line 4"/>
          <p:cNvSpPr>
            <a:spLocks noChangeShapeType="1"/>
          </p:cNvSpPr>
          <p:nvPr/>
        </p:nvSpPr>
        <p:spPr bwMode="auto">
          <a:xfrm>
            <a:off x="-9525" y="17002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5053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5058" name="Rectangle 2"/>
          <p:cNvSpPr>
            <a:spLocks noChangeArrowheads="1"/>
          </p:cNvSpPr>
          <p:nvPr/>
        </p:nvSpPr>
        <p:spPr bwMode="auto">
          <a:xfrm>
            <a:off x="609600" y="2057400"/>
            <a:ext cx="533400" cy="31242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MX">
              <a:latin typeface="Times New Roman" charset="0"/>
              <a:ea typeface="ＭＳ Ｐゴシック" charset="0"/>
            </a:endParaRPr>
          </a:p>
        </p:txBody>
      </p:sp>
      <p:sp useBgFill="1">
        <p:nvSpPr>
          <p:cNvPr id="45059" name="Rectangle 3"/>
          <p:cNvSpPr>
            <a:spLocks noChangeArrowheads="1"/>
          </p:cNvSpPr>
          <p:nvPr/>
        </p:nvSpPr>
        <p:spPr bwMode="auto">
          <a:xfrm>
            <a:off x="990600" y="5029200"/>
            <a:ext cx="7543800" cy="4572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MX">
              <a:latin typeface="Times New Roman" charset="0"/>
              <a:ea typeface="ＭＳ Ｐゴシック" charset="0"/>
            </a:endParaRPr>
          </a:p>
        </p:txBody>
      </p:sp>
      <p:sp>
        <p:nvSpPr>
          <p:cNvPr id="152580" name="Line 4"/>
          <p:cNvSpPr>
            <a:spLocks noChangeShapeType="1"/>
          </p:cNvSpPr>
          <p:nvPr/>
        </p:nvSpPr>
        <p:spPr bwMode="auto">
          <a:xfrm>
            <a:off x="1146175" y="4997450"/>
            <a:ext cx="1031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52581" name="Line 5"/>
          <p:cNvSpPr>
            <a:spLocks noChangeShapeType="1"/>
          </p:cNvSpPr>
          <p:nvPr/>
        </p:nvSpPr>
        <p:spPr bwMode="auto">
          <a:xfrm>
            <a:off x="1146175" y="3632200"/>
            <a:ext cx="1031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52582" name="Line 6"/>
          <p:cNvSpPr>
            <a:spLocks noChangeShapeType="1"/>
          </p:cNvSpPr>
          <p:nvPr/>
        </p:nvSpPr>
        <p:spPr bwMode="auto">
          <a:xfrm>
            <a:off x="1146175" y="2265363"/>
            <a:ext cx="103188" cy="158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52583" name="Rectangle 7"/>
          <p:cNvSpPr>
            <a:spLocks noChangeArrowheads="1"/>
          </p:cNvSpPr>
          <p:nvPr/>
        </p:nvSpPr>
        <p:spPr bwMode="auto">
          <a:xfrm>
            <a:off x="1185863" y="51085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0</a:t>
            </a:r>
            <a:endParaRPr lang="es-ES" altLang="es-MX" sz="2400"/>
          </a:p>
        </p:txBody>
      </p:sp>
      <p:sp>
        <p:nvSpPr>
          <p:cNvPr id="152584" name="Rectangle 8"/>
          <p:cNvSpPr>
            <a:spLocks noChangeArrowheads="1"/>
          </p:cNvSpPr>
          <p:nvPr/>
        </p:nvSpPr>
        <p:spPr bwMode="auto">
          <a:xfrm>
            <a:off x="2209800" y="51054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20</a:t>
            </a:r>
            <a:endParaRPr lang="es-ES" altLang="es-MX" sz="2400"/>
          </a:p>
        </p:txBody>
      </p:sp>
      <p:sp>
        <p:nvSpPr>
          <p:cNvPr id="152585" name="Rectangle 9"/>
          <p:cNvSpPr>
            <a:spLocks noChangeArrowheads="1"/>
          </p:cNvSpPr>
          <p:nvPr/>
        </p:nvSpPr>
        <p:spPr bwMode="auto">
          <a:xfrm>
            <a:off x="3894138" y="51085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40</a:t>
            </a:r>
            <a:endParaRPr lang="es-ES" altLang="es-MX" sz="2400"/>
          </a:p>
        </p:txBody>
      </p:sp>
      <p:sp>
        <p:nvSpPr>
          <p:cNvPr id="152586" name="Rectangle 10"/>
          <p:cNvSpPr>
            <a:spLocks noChangeArrowheads="1"/>
          </p:cNvSpPr>
          <p:nvPr/>
        </p:nvSpPr>
        <p:spPr bwMode="auto">
          <a:xfrm>
            <a:off x="5280025" y="51085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60</a:t>
            </a:r>
            <a:endParaRPr lang="es-ES" altLang="es-MX" sz="2400"/>
          </a:p>
        </p:txBody>
      </p:sp>
      <p:sp>
        <p:nvSpPr>
          <p:cNvPr id="152587" name="Rectangle 11"/>
          <p:cNvSpPr>
            <a:spLocks noChangeArrowheads="1"/>
          </p:cNvSpPr>
          <p:nvPr/>
        </p:nvSpPr>
        <p:spPr bwMode="auto">
          <a:xfrm>
            <a:off x="6665913" y="51085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80</a:t>
            </a:r>
            <a:endParaRPr lang="es-ES" altLang="es-MX" sz="2400"/>
          </a:p>
        </p:txBody>
      </p:sp>
      <p:sp>
        <p:nvSpPr>
          <p:cNvPr id="152588" name="Rectangle 12"/>
          <p:cNvSpPr>
            <a:spLocks noChangeArrowheads="1"/>
          </p:cNvSpPr>
          <p:nvPr/>
        </p:nvSpPr>
        <p:spPr bwMode="auto">
          <a:xfrm>
            <a:off x="8027988" y="510857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s-ES" altLang="es-MX" sz="1800" b="1">
                <a:latin typeface="Arial" panose="020B0604020202020204" pitchFamily="34" charset="0"/>
              </a:rPr>
              <a:t>100</a:t>
            </a:r>
            <a:endParaRPr lang="es-ES" altLang="es-MX" sz="2400"/>
          </a:p>
        </p:txBody>
      </p:sp>
      <p:sp>
        <p:nvSpPr>
          <p:cNvPr id="45069" name="Text Box 13"/>
          <p:cNvSpPr txBox="1">
            <a:spLocks noChangeArrowheads="1"/>
          </p:cNvSpPr>
          <p:nvPr/>
        </p:nvSpPr>
        <p:spPr bwMode="auto">
          <a:xfrm>
            <a:off x="2859088" y="5638800"/>
            <a:ext cx="320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spcBef>
                <a:spcPct val="50000"/>
              </a:spcBef>
              <a:defRPr/>
            </a:pPr>
            <a:endParaRPr lang="es-ES" sz="4400">
              <a:solidFill>
                <a:srgbClr val="FFFF00"/>
              </a:solidFill>
            </a:endParaRPr>
          </a:p>
        </p:txBody>
      </p:sp>
      <p:sp>
        <p:nvSpPr>
          <p:cNvPr id="45070" name="Rectangle 14"/>
          <p:cNvSpPr>
            <a:spLocks noChangeArrowheads="1"/>
          </p:cNvSpPr>
          <p:nvPr/>
        </p:nvSpPr>
        <p:spPr bwMode="auto">
          <a:xfrm>
            <a:off x="2195513" y="692150"/>
            <a:ext cx="547211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eaLnBrk="1" hangingPunct="1">
              <a:defRPr/>
            </a:pPr>
            <a:r>
              <a:rPr lang="es-MX" b="1" dirty="0">
                <a:latin typeface="Arial" charset="0"/>
                <a:ea typeface="ＭＳ Ｐゴシック" charset="0"/>
              </a:rPr>
              <a:t> </a:t>
            </a:r>
            <a:r>
              <a:rPr lang="es-MX" sz="2400" b="1" dirty="0">
                <a:latin typeface="Arial" charset="0"/>
                <a:ea typeface="ＭＳ Ｐゴシック" charset="0"/>
              </a:rPr>
              <a:t>226 alotrasplantes</a:t>
            </a:r>
            <a:endParaRPr lang="es-ES" sz="2400" dirty="0">
              <a:solidFill>
                <a:schemeClr val="tx2"/>
              </a:solidFill>
              <a:latin typeface="Arial" charset="0"/>
              <a:ea typeface="ＭＳ Ｐゴシック" charset="0"/>
            </a:endParaRPr>
          </a:p>
        </p:txBody>
      </p:sp>
      <p:sp>
        <p:nvSpPr>
          <p:cNvPr id="45071" name="Line 15"/>
          <p:cNvSpPr>
            <a:spLocks noChangeShapeType="1"/>
          </p:cNvSpPr>
          <p:nvPr/>
        </p:nvSpPr>
        <p:spPr bwMode="auto">
          <a:xfrm>
            <a:off x="-9525" y="1412875"/>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525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844675"/>
            <a:ext cx="7272338" cy="40322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2593" name="Imagen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3602" name="Object 2"/>
          <p:cNvGraphicFramePr>
            <a:graphicFrameLocks noChangeAspect="1"/>
          </p:cNvGraphicFramePr>
          <p:nvPr/>
        </p:nvGraphicFramePr>
        <p:xfrm>
          <a:off x="1187450" y="4076700"/>
          <a:ext cx="7200900" cy="2592388"/>
        </p:xfrm>
        <a:graphic>
          <a:graphicData uri="http://schemas.openxmlformats.org/presentationml/2006/ole">
            <mc:AlternateContent xmlns:mc="http://schemas.openxmlformats.org/markup-compatibility/2006">
              <mc:Choice xmlns:v="urn:schemas-microsoft-com:vml" Requires="v">
                <p:oleObj spid="_x0000_s153673" name="Fotografía de Photo Editor" r:id="rId3" imgW="5020376" imgH="3323810" progId="MSPhotoEd.3">
                  <p:embed/>
                </p:oleObj>
              </mc:Choice>
              <mc:Fallback>
                <p:oleObj name="Fotografía de Photo Editor" r:id="rId3" imgW="5020376" imgH="332381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076700"/>
                        <a:ext cx="7200900" cy="2592388"/>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6083" name="Rectangle 3"/>
          <p:cNvSpPr>
            <a:spLocks noChangeArrowheads="1"/>
          </p:cNvSpPr>
          <p:nvPr/>
        </p:nvSpPr>
        <p:spPr bwMode="auto">
          <a:xfrm>
            <a:off x="4664075" y="3340100"/>
            <a:ext cx="1708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MX" sz="1400" b="1">
                <a:solidFill>
                  <a:srgbClr val="000050"/>
                </a:solidFill>
                <a:latin typeface="Lucida Sans Unicode" charset="0"/>
                <a:ea typeface="ＭＳ Ｐゴシック" charset="0"/>
              </a:rPr>
              <a:t>Months after BMT</a:t>
            </a:r>
            <a:endParaRPr lang="es-ES" sz="1400">
              <a:solidFill>
                <a:srgbClr val="000050"/>
              </a:solidFill>
              <a:latin typeface="Lucida Sans Unicode" charset="0"/>
              <a:ea typeface="ＭＳ Ｐゴシック" charset="0"/>
            </a:endParaRPr>
          </a:p>
        </p:txBody>
      </p:sp>
      <p:sp>
        <p:nvSpPr>
          <p:cNvPr id="1100804" name="Rectangle 4"/>
          <p:cNvSpPr>
            <a:spLocks noChangeArrowheads="1"/>
          </p:cNvSpPr>
          <p:nvPr/>
        </p:nvSpPr>
        <p:spPr bwMode="auto">
          <a:xfrm>
            <a:off x="3503613" y="4349750"/>
            <a:ext cx="40577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MX" sz="1400" b="1" dirty="0" err="1">
                <a:solidFill>
                  <a:srgbClr val="000050"/>
                </a:solidFill>
                <a:latin typeface="Arial" charset="0"/>
                <a:ea typeface="ＭＳ Ｐゴシック" charset="0"/>
              </a:rPr>
              <a:t>Princess</a:t>
            </a:r>
            <a:r>
              <a:rPr lang="es-MX" sz="1400" b="1" dirty="0">
                <a:solidFill>
                  <a:srgbClr val="000050"/>
                </a:solidFill>
                <a:latin typeface="Arial" charset="0"/>
                <a:ea typeface="ＭＳ Ｐゴシック" charset="0"/>
              </a:rPr>
              <a:t> Margaret, Toronto</a:t>
            </a:r>
            <a:endParaRPr lang="es-ES" sz="1400" b="1" dirty="0">
              <a:solidFill>
                <a:srgbClr val="000050"/>
              </a:solidFill>
              <a:latin typeface="Arial" charset="0"/>
              <a:ea typeface="ＭＳ Ｐゴシック" charset="0"/>
            </a:endParaRPr>
          </a:p>
        </p:txBody>
      </p:sp>
      <p:sp>
        <p:nvSpPr>
          <p:cNvPr id="46085" name="Line 5"/>
          <p:cNvSpPr>
            <a:spLocks noChangeShapeType="1"/>
          </p:cNvSpPr>
          <p:nvPr/>
        </p:nvSpPr>
        <p:spPr bwMode="auto">
          <a:xfrm>
            <a:off x="-36513" y="692150"/>
            <a:ext cx="9153526"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sp>
        <p:nvSpPr>
          <p:cNvPr id="46086" name="Rectangle 6"/>
          <p:cNvSpPr>
            <a:spLocks noChangeArrowheads="1"/>
          </p:cNvSpPr>
          <p:nvPr/>
        </p:nvSpPr>
        <p:spPr bwMode="auto">
          <a:xfrm>
            <a:off x="2125550" y="-28575"/>
            <a:ext cx="42466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MX" sz="2800" b="1" dirty="0">
                <a:latin typeface="Arial" charset="0"/>
                <a:ea typeface="ＭＳ Ｐゴシック" charset="0"/>
              </a:rPr>
              <a:t>Supervivencia</a:t>
            </a:r>
            <a:endParaRPr lang="es-ES" sz="2800" dirty="0">
              <a:latin typeface="Arial" charset="0"/>
              <a:ea typeface="ＭＳ Ｐゴシック" charset="0"/>
            </a:endParaRPr>
          </a:p>
        </p:txBody>
      </p:sp>
      <p:pic>
        <p:nvPicPr>
          <p:cNvPr id="1536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836613"/>
            <a:ext cx="7200900" cy="3024187"/>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100808" name="Rectangle 8"/>
          <p:cNvSpPr>
            <a:spLocks noChangeArrowheads="1"/>
          </p:cNvSpPr>
          <p:nvPr/>
        </p:nvSpPr>
        <p:spPr bwMode="auto">
          <a:xfrm>
            <a:off x="4619625" y="1181100"/>
            <a:ext cx="23098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MX" sz="2800" b="1">
                <a:solidFill>
                  <a:srgbClr val="000050"/>
                </a:solidFill>
                <a:latin typeface="Arial" charset="0"/>
                <a:ea typeface="ＭＳ Ｐゴシック" charset="0"/>
              </a:rPr>
              <a:t>CHMI + HUM</a:t>
            </a:r>
            <a:endParaRPr lang="es-ES" sz="2800">
              <a:solidFill>
                <a:srgbClr val="000050"/>
              </a:solidFill>
              <a:latin typeface="Arial" charset="0"/>
              <a:ea typeface="ＭＳ Ｐゴシック"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08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0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4" grpId="0"/>
      <p:bldP spid="1100808"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17" descr="cml-1024x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17563"/>
            <a:ext cx="7200900" cy="527526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8131" name="Rectangle 18">
            <a:hlinkClick r:id="rId3"/>
          </p:cNvPr>
          <p:cNvSpPr>
            <a:spLocks noChangeArrowheads="1"/>
          </p:cNvSpPr>
          <p:nvPr/>
        </p:nvSpPr>
        <p:spPr bwMode="auto">
          <a:xfrm>
            <a:off x="0" y="519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endParaRPr lang="es-MX">
              <a:latin typeface="Times New Roman" charset="0"/>
              <a:ea typeface="ＭＳ Ｐゴシック" charset="0"/>
            </a:endParaRPr>
          </a:p>
        </p:txBody>
      </p:sp>
      <p:pic>
        <p:nvPicPr>
          <p:cNvPr id="154628" name="Picture 23" descr="Diapositiva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200" y="277813"/>
            <a:ext cx="2376488" cy="178276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4629"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250825" y="714375"/>
            <a:ext cx="8642350" cy="54292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565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234950" y="1717675"/>
            <a:ext cx="8729663" cy="3367088"/>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0179" name="Rectangle 3"/>
          <p:cNvSpPr>
            <a:spLocks noChangeArrowheads="1"/>
          </p:cNvSpPr>
          <p:nvPr/>
        </p:nvSpPr>
        <p:spPr bwMode="auto">
          <a:xfrm>
            <a:off x="7332663" y="6921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600" b="1">
                <a:latin typeface="Arial" charset="0"/>
                <a:ea typeface="ＭＳ Ｐゴシック" charset="0"/>
              </a:rPr>
              <a:t>2008</a:t>
            </a:r>
            <a:endParaRPr lang="es-ES" sz="3600" b="1">
              <a:latin typeface="Arial" charset="0"/>
              <a:ea typeface="ＭＳ Ｐゴシック" charset="0"/>
            </a:endParaRPr>
          </a:p>
        </p:txBody>
      </p:sp>
      <p:pic>
        <p:nvPicPr>
          <p:cNvPr id="156676"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7504113" cy="45529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7699"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2" name="Picture 24" descr="2009-exam-3-imag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549275"/>
            <a:ext cx="6205537" cy="57753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4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56425"/>
            <a:ext cx="7867892" cy="568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849773"/>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395288" y="1419225"/>
            <a:ext cx="8493125" cy="424180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51" name="Rectangle 3"/>
          <p:cNvSpPr>
            <a:spLocks noChangeArrowheads="1"/>
          </p:cNvSpPr>
          <p:nvPr/>
        </p:nvSpPr>
        <p:spPr bwMode="auto">
          <a:xfrm>
            <a:off x="1692275" y="1508125"/>
            <a:ext cx="576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MX" sz="1600" b="1">
                <a:solidFill>
                  <a:schemeClr val="tx1"/>
                </a:solidFill>
                <a:latin typeface="Times New Roman" charset="0"/>
                <a:ea typeface="ＭＳ Ｐゴシック" charset="0"/>
              </a:rPr>
              <a:t>2004; 45:1191                         </a:t>
            </a:r>
            <a:endParaRPr lang="es-ES" sz="1600" b="1">
              <a:solidFill>
                <a:schemeClr val="tx1"/>
              </a:solidFill>
              <a:latin typeface="Times New Roman" charset="0"/>
              <a:ea typeface="ＭＳ Ｐゴシック" charset="0"/>
            </a:endParaRPr>
          </a:p>
        </p:txBody>
      </p:sp>
      <p:sp>
        <p:nvSpPr>
          <p:cNvPr id="53252" name="Rectangle 4"/>
          <p:cNvSpPr>
            <a:spLocks noChangeArrowheads="1"/>
          </p:cNvSpPr>
          <p:nvPr/>
        </p:nvSpPr>
        <p:spPr bwMode="auto">
          <a:xfrm>
            <a:off x="1792288" y="1508125"/>
            <a:ext cx="2708275"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1600" b="1">
                <a:solidFill>
                  <a:schemeClr val="bg2"/>
                </a:solidFill>
                <a:latin typeface="Times New Roman" charset="0"/>
                <a:ea typeface="ＭＳ Ｐゴシック" charset="0"/>
              </a:rPr>
              <a:t>2004; 45:1191                          </a:t>
            </a:r>
            <a:endParaRPr lang="es-ES" sz="1600" b="1">
              <a:solidFill>
                <a:schemeClr val="bg2"/>
              </a:solidFill>
              <a:latin typeface="Times New Roman" charset="0"/>
              <a:ea typeface="ＭＳ Ｐゴシック" charset="0"/>
            </a:endParaRPr>
          </a:p>
        </p:txBody>
      </p:sp>
      <p:pic>
        <p:nvPicPr>
          <p:cNvPr id="159750"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566738" y="1327150"/>
            <a:ext cx="8181975" cy="462280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75" name="Rectangle 3"/>
          <p:cNvSpPr>
            <a:spLocks noChangeArrowheads="1"/>
          </p:cNvSpPr>
          <p:nvPr/>
        </p:nvSpPr>
        <p:spPr bwMode="auto">
          <a:xfrm>
            <a:off x="1547813" y="1363663"/>
            <a:ext cx="2379662"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MX" sz="1600" b="1">
                <a:solidFill>
                  <a:schemeClr val="bg2"/>
                </a:solidFill>
                <a:latin typeface="Times New Roman" charset="0"/>
                <a:ea typeface="ＭＳ Ｐゴシック" charset="0"/>
              </a:rPr>
              <a:t>2007; 12:193</a:t>
            </a:r>
            <a:endParaRPr lang="es-ES" sz="1600" b="1">
              <a:solidFill>
                <a:schemeClr val="bg2"/>
              </a:solidFill>
              <a:latin typeface="Times New Roman" charset="0"/>
              <a:ea typeface="ＭＳ Ｐゴシック" charset="0"/>
            </a:endParaRPr>
          </a:p>
        </p:txBody>
      </p:sp>
      <p:pic>
        <p:nvPicPr>
          <p:cNvPr id="160773"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4" name="Picture 2" descr="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25" y="1077913"/>
            <a:ext cx="6491288" cy="47275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179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395288" y="2060575"/>
            <a:ext cx="8448675" cy="341947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282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527175" y="2074863"/>
            <a:ext cx="5924550" cy="394652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7" name="Rectangle 3"/>
          <p:cNvSpPr>
            <a:spLocks noChangeArrowheads="1"/>
          </p:cNvSpPr>
          <p:nvPr/>
        </p:nvSpPr>
        <p:spPr bwMode="auto">
          <a:xfrm>
            <a:off x="-120650" y="325438"/>
            <a:ext cx="92710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MX" sz="5000" b="1" dirty="0">
                <a:solidFill>
                  <a:srgbClr val="FFC000"/>
                </a:solidFill>
                <a:ea typeface="ＭＳ Ｐゴシック" charset="0"/>
              </a:rPr>
              <a:t>TIR en Leucemias</a:t>
            </a:r>
            <a:endParaRPr lang="es-ES" sz="5000" b="1" dirty="0">
              <a:solidFill>
                <a:srgbClr val="FFC000"/>
              </a:solidFill>
              <a:ea typeface="ＭＳ Ｐゴシック" charset="0"/>
            </a:endParaRPr>
          </a:p>
        </p:txBody>
      </p:sp>
      <p:sp>
        <p:nvSpPr>
          <p:cNvPr id="57348" name="Line 4"/>
          <p:cNvSpPr>
            <a:spLocks noChangeShapeType="1"/>
          </p:cNvSpPr>
          <p:nvPr/>
        </p:nvSpPr>
        <p:spPr bwMode="auto">
          <a:xfrm>
            <a:off x="-9525" y="14843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
              <a:latin typeface="Times New Roman" charset="0"/>
              <a:ea typeface="ＭＳ Ｐゴシック" charset="0"/>
            </a:endParaRPr>
          </a:p>
        </p:txBody>
      </p:sp>
    </p:spTree>
    <p:extLst>
      <p:ext uri="{BB962C8B-B14F-4D97-AF65-F5344CB8AC3E}">
        <p14:creationId xmlns:p14="http://schemas.microsoft.com/office/powerpoint/2010/main" val="1645999820"/>
      </p:ext>
    </p:extLst>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6"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7156450" cy="41052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4515" name="Rectangle 3"/>
          <p:cNvSpPr>
            <a:spLocks noChangeArrowheads="1"/>
          </p:cNvSpPr>
          <p:nvPr/>
        </p:nvSpPr>
        <p:spPr bwMode="auto">
          <a:xfrm>
            <a:off x="2894806" y="1557338"/>
            <a:ext cx="33543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200" b="1" dirty="0">
                <a:solidFill>
                  <a:srgbClr val="FF0000"/>
                </a:solidFill>
                <a:latin typeface="Arial" charset="0"/>
                <a:ea typeface="ＭＳ Ｐゴシック" charset="0"/>
              </a:rPr>
              <a:t> autotrasplantes</a:t>
            </a:r>
            <a:endParaRPr lang="es-ES" sz="3200" b="1" dirty="0">
              <a:solidFill>
                <a:srgbClr val="FF0000"/>
              </a:solidFill>
              <a:latin typeface="Arial" charset="0"/>
              <a:ea typeface="ＭＳ Ｐゴシック" charset="0"/>
            </a:endParaRPr>
          </a:p>
        </p:txBody>
      </p:sp>
      <p:pic>
        <p:nvPicPr>
          <p:cNvPr id="64516" name="Picture 4"/>
          <p:cNvPicPr>
            <a:picLocks noChangeAspect="1" noChangeArrowheads="1"/>
          </p:cNvPicPr>
          <p:nvPr/>
        </p:nvPicPr>
        <p:blipFill>
          <a:blip r:embed="rId3"/>
          <a:srcRect/>
          <a:stretch>
            <a:fillRect/>
          </a:stretch>
        </p:blipFill>
        <p:spPr bwMode="auto">
          <a:xfrm>
            <a:off x="2124075" y="3716338"/>
            <a:ext cx="4105275" cy="9588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9989"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Gráfico 2"/>
          <p:cNvPicPr>
            <a:picLocks noChangeArrowheads="1"/>
          </p:cNvPicPr>
          <p:nvPr/>
        </p:nvPicPr>
        <p:blipFill>
          <a:blip r:embed="rId2">
            <a:extLst>
              <a:ext uri="{28A0092B-C50C-407E-A947-70E740481C1C}">
                <a14:useLocalDpi xmlns:a14="http://schemas.microsoft.com/office/drawing/2010/main" val="0"/>
              </a:ext>
            </a:extLst>
          </a:blip>
          <a:srcRect b="-96"/>
          <a:stretch>
            <a:fillRect/>
          </a:stretch>
        </p:blipFill>
        <p:spPr bwMode="auto">
          <a:xfrm>
            <a:off x="1223963" y="1412875"/>
            <a:ext cx="6804025" cy="40322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5539" name="Rectangle 3"/>
          <p:cNvSpPr>
            <a:spLocks noChangeArrowheads="1"/>
          </p:cNvSpPr>
          <p:nvPr/>
        </p:nvSpPr>
        <p:spPr bwMode="auto">
          <a:xfrm>
            <a:off x="2994818" y="1833139"/>
            <a:ext cx="30813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200" b="1" dirty="0">
                <a:solidFill>
                  <a:srgbClr val="FF0000"/>
                </a:solidFill>
                <a:latin typeface="Arial" charset="0"/>
                <a:ea typeface="ＭＳ Ｐゴシック" charset="0"/>
              </a:rPr>
              <a:t> alotrasplantes</a:t>
            </a:r>
            <a:endParaRPr lang="es-ES" sz="3200" b="1" dirty="0">
              <a:solidFill>
                <a:srgbClr val="FF0000"/>
              </a:solidFill>
              <a:latin typeface="Arial" charset="0"/>
              <a:ea typeface="ＭＳ Ｐゴシック" charset="0"/>
            </a:endParaRPr>
          </a:p>
        </p:txBody>
      </p:sp>
      <p:pic>
        <p:nvPicPr>
          <p:cNvPr id="65540" name="Picture 4"/>
          <p:cNvPicPr>
            <a:picLocks noChangeAspect="1" noChangeArrowheads="1"/>
          </p:cNvPicPr>
          <p:nvPr/>
        </p:nvPicPr>
        <p:blipFill>
          <a:blip r:embed="rId3"/>
          <a:srcRect/>
          <a:stretch>
            <a:fillRect/>
          </a:stretch>
        </p:blipFill>
        <p:spPr bwMode="auto">
          <a:xfrm>
            <a:off x="2482850" y="4076700"/>
            <a:ext cx="4105275" cy="9588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1013"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7013" y="1960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s-MX">
              <a:latin typeface="Times New Roman" charset="0"/>
              <a:ea typeface="ＭＳ Ｐゴシック" charset="0"/>
            </a:endParaRPr>
          </a:p>
        </p:txBody>
      </p:sp>
      <p:sp>
        <p:nvSpPr>
          <p:cNvPr id="66563" name="Rectangle 3"/>
          <p:cNvSpPr>
            <a:spLocks noChangeArrowheads="1"/>
          </p:cNvSpPr>
          <p:nvPr/>
        </p:nvSpPr>
        <p:spPr bwMode="auto">
          <a:xfrm>
            <a:off x="227013" y="1960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s-MX">
              <a:latin typeface="Times New Roman" charset="0"/>
              <a:ea typeface="ＭＳ Ｐゴシック" charset="0"/>
            </a:endParaRPr>
          </a:p>
        </p:txBody>
      </p:sp>
      <p:pic>
        <p:nvPicPr>
          <p:cNvPr id="172036" name="Picture 4" descr="Diapositiv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5"/>
          <p:cNvSpPr>
            <a:spLocks noChangeShapeType="1"/>
          </p:cNvSpPr>
          <p:nvPr/>
        </p:nvSpPr>
        <p:spPr bwMode="auto">
          <a:xfrm flipV="1">
            <a:off x="6732588" y="-26988"/>
            <a:ext cx="71437" cy="6858001"/>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
              <a:latin typeface="Times New Roman" charset="0"/>
              <a:ea typeface="ＭＳ Ｐゴシック" charset="0"/>
            </a:endParaRPr>
          </a:p>
        </p:txBody>
      </p:sp>
      <p:sp>
        <p:nvSpPr>
          <p:cNvPr id="66566" name="Line 6"/>
          <p:cNvSpPr>
            <a:spLocks noChangeShapeType="1"/>
          </p:cNvSpPr>
          <p:nvPr/>
        </p:nvSpPr>
        <p:spPr bwMode="auto">
          <a:xfrm flipV="1">
            <a:off x="2339975" y="-26988"/>
            <a:ext cx="71438" cy="6858001"/>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
              <a:latin typeface="Times New Roman" charset="0"/>
              <a:ea typeface="ＭＳ Ｐゴシック" charset="0"/>
            </a:endParaRPr>
          </a:p>
        </p:txBody>
      </p:sp>
      <p:pic>
        <p:nvPicPr>
          <p:cNvPr id="172039"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611188" y="728663"/>
            <a:ext cx="7921625" cy="5402262"/>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587" name="Rectangle 3"/>
          <p:cNvSpPr>
            <a:spLocks noChangeArrowheads="1"/>
          </p:cNvSpPr>
          <p:nvPr/>
        </p:nvSpPr>
        <p:spPr bwMode="auto">
          <a:xfrm>
            <a:off x="995363" y="836613"/>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600" b="1">
                <a:solidFill>
                  <a:srgbClr val="000099"/>
                </a:solidFill>
                <a:latin typeface="Arial" charset="0"/>
                <a:ea typeface="ＭＳ Ｐゴシック" charset="0"/>
              </a:rPr>
              <a:t>2006</a:t>
            </a:r>
            <a:endParaRPr lang="es-ES" sz="3600" b="1">
              <a:solidFill>
                <a:srgbClr val="000099"/>
              </a:solidFill>
              <a:latin typeface="Arial" charset="0"/>
              <a:ea typeface="ＭＳ Ｐゴシック" charset="0"/>
            </a:endParaRPr>
          </a:p>
        </p:txBody>
      </p:sp>
      <p:pic>
        <p:nvPicPr>
          <p:cNvPr id="17306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2" name="Picture 2" descr="pet-oncology-lymph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534988"/>
            <a:ext cx="4676775" cy="57023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408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6632"/>
            <a:ext cx="7772400" cy="1143000"/>
          </a:xfrm>
        </p:spPr>
        <p:txBody>
          <a:bodyPr/>
          <a:lstStyle/>
          <a:p>
            <a:r>
              <a:rPr lang="es-MX" dirty="0" smtClean="0"/>
              <a:t>              </a:t>
            </a:r>
            <a:r>
              <a:rPr lang="es-MX" dirty="0" smtClean="0">
                <a:solidFill>
                  <a:srgbClr val="FFFF00"/>
                </a:solidFill>
                <a:latin typeface="Arial Black" panose="020B0A04020102020204" pitchFamily="34" charset="0"/>
              </a:rPr>
              <a:t>Fundamentos</a:t>
            </a:r>
            <a:endParaRPr lang="es-MX" dirty="0">
              <a:solidFill>
                <a:srgbClr val="FFFF00"/>
              </a:solidFill>
              <a:latin typeface="Arial Black" panose="020B0A04020102020204" pitchFamily="34" charset="0"/>
            </a:endParaRPr>
          </a:p>
        </p:txBody>
      </p:sp>
      <p:sp>
        <p:nvSpPr>
          <p:cNvPr id="3" name="2 Marcador de contenido"/>
          <p:cNvSpPr>
            <a:spLocks noGrp="1"/>
          </p:cNvSpPr>
          <p:nvPr>
            <p:ph idx="1"/>
          </p:nvPr>
        </p:nvSpPr>
        <p:spPr>
          <a:xfrm>
            <a:off x="611560" y="1484784"/>
            <a:ext cx="7772400" cy="4114800"/>
          </a:xfrm>
        </p:spPr>
        <p:txBody>
          <a:bodyPr/>
          <a:lstStyle/>
          <a:p>
            <a:pPr algn="just"/>
            <a:r>
              <a:rPr lang="es-MX" dirty="0" smtClean="0">
                <a:latin typeface="Arial" panose="020B0604020202020204" pitchFamily="34" charset="0"/>
                <a:cs typeface="Arial" panose="020B0604020202020204" pitchFamily="34" charset="0"/>
              </a:rPr>
              <a:t>Eliminar linfocitos </a:t>
            </a:r>
            <a:r>
              <a:rPr lang="es-MX" dirty="0" err="1" smtClean="0">
                <a:latin typeface="Arial" panose="020B0604020202020204" pitchFamily="34" charset="0"/>
                <a:cs typeface="Arial" panose="020B0604020202020204" pitchFamily="34" charset="0"/>
              </a:rPr>
              <a:t>autoreactivos</a:t>
            </a:r>
            <a:r>
              <a:rPr lang="es-MX" dirty="0" smtClean="0">
                <a:latin typeface="Arial" panose="020B0604020202020204" pitchFamily="34" charset="0"/>
                <a:cs typeface="Arial" panose="020B0604020202020204" pitchFamily="34" charset="0"/>
              </a:rPr>
              <a:t> y reiniciar el sistema inmune en un ambiente no inflamatorio libre de señales </a:t>
            </a:r>
            <a:r>
              <a:rPr lang="es-MX" dirty="0" err="1" smtClean="0">
                <a:latin typeface="Arial" panose="020B0604020202020204" pitchFamily="34" charset="0"/>
                <a:cs typeface="Arial" panose="020B0604020202020204" pitchFamily="34" charset="0"/>
              </a:rPr>
              <a:t>coestimuladoras</a:t>
            </a:r>
            <a:r>
              <a:rPr lang="es-MX" dirty="0" smtClean="0">
                <a:latin typeface="Arial" panose="020B0604020202020204" pitchFamily="34" charset="0"/>
                <a:cs typeface="Arial" panose="020B0604020202020204" pitchFamily="34" charset="0"/>
              </a:rPr>
              <a:t>.</a:t>
            </a:r>
          </a:p>
          <a:p>
            <a:pPr algn="just"/>
            <a:endParaRPr lang="es-MX" dirty="0" smtClean="0">
              <a:latin typeface="Arial" panose="020B0604020202020204" pitchFamily="34" charset="0"/>
              <a:cs typeface="Arial" panose="020B0604020202020204" pitchFamily="34" charset="0"/>
            </a:endParaRPr>
          </a:p>
          <a:p>
            <a:pPr algn="just"/>
            <a:r>
              <a:rPr lang="es-MX" dirty="0" err="1" smtClean="0">
                <a:latin typeface="Arial" panose="020B0604020202020204" pitchFamily="34" charset="0"/>
                <a:cs typeface="Arial" panose="020B0604020202020204" pitchFamily="34" charset="0"/>
              </a:rPr>
              <a:t>Reinicialización</a:t>
            </a:r>
            <a:r>
              <a:rPr lang="es-MX" dirty="0" smtClean="0">
                <a:latin typeface="Arial" panose="020B0604020202020204" pitchFamily="34" charset="0"/>
                <a:cs typeface="Arial" panose="020B0604020202020204" pitchFamily="34" charset="0"/>
              </a:rPr>
              <a:t> de la población linfoide T (CD4+) para que deje de ser </a:t>
            </a:r>
            <a:r>
              <a:rPr lang="es-MX" dirty="0" err="1" smtClean="0">
                <a:latin typeface="Arial" panose="020B0604020202020204" pitchFamily="34" charset="0"/>
                <a:cs typeface="Arial" panose="020B0604020202020204" pitchFamily="34" charset="0"/>
              </a:rPr>
              <a:t>autorreactiva</a:t>
            </a:r>
            <a:r>
              <a:rPr lang="es-MX" dirty="0" smtClean="0"/>
              <a:t>.</a:t>
            </a:r>
            <a:endParaRPr lang="es-MX" dirty="0"/>
          </a:p>
        </p:txBody>
      </p:sp>
    </p:spTree>
    <p:extLst>
      <p:ext uri="{BB962C8B-B14F-4D97-AF65-F5344CB8AC3E}">
        <p14:creationId xmlns:p14="http://schemas.microsoft.com/office/powerpoint/2010/main" val="1143540035"/>
      </p:ext>
    </p:extLst>
  </p:cSld>
  <p:clrMapOvr>
    <a:masterClrMapping/>
  </p:clrMapOvr>
  <p:transition spd="slow">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descr="arch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3813"/>
            <a:ext cx="8839200" cy="4249737"/>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9635" name="Rectangle 3"/>
          <p:cNvSpPr>
            <a:spLocks noChangeArrowheads="1"/>
          </p:cNvSpPr>
          <p:nvPr/>
        </p:nvSpPr>
        <p:spPr bwMode="auto">
          <a:xfrm>
            <a:off x="7677150" y="6096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endParaRPr lang="es-ES" sz="3200" b="1">
              <a:latin typeface="Arial" charset="0"/>
              <a:ea typeface="ＭＳ Ｐゴシック" charset="0"/>
            </a:endParaRPr>
          </a:p>
        </p:txBody>
      </p:sp>
      <p:sp>
        <p:nvSpPr>
          <p:cNvPr id="69636" name="Text Box 4"/>
          <p:cNvSpPr txBox="1">
            <a:spLocks noChangeArrowheads="1"/>
          </p:cNvSpPr>
          <p:nvPr/>
        </p:nvSpPr>
        <p:spPr bwMode="auto">
          <a:xfrm>
            <a:off x="5470525" y="2397125"/>
            <a:ext cx="18415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endParaRPr lang="es-ES" sz="4300">
              <a:solidFill>
                <a:schemeClr val="bg2"/>
              </a:solidFill>
            </a:endParaRPr>
          </a:p>
        </p:txBody>
      </p:sp>
      <p:sp>
        <p:nvSpPr>
          <p:cNvPr id="69637" name="Text Box 5"/>
          <p:cNvSpPr txBox="1">
            <a:spLocks noChangeArrowheads="1"/>
          </p:cNvSpPr>
          <p:nvPr/>
        </p:nvSpPr>
        <p:spPr bwMode="auto">
          <a:xfrm>
            <a:off x="5483225" y="2752725"/>
            <a:ext cx="996950" cy="2905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r>
              <a:rPr lang="es-MX" sz="1300" b="1">
                <a:solidFill>
                  <a:schemeClr val="bg2"/>
                </a:solidFill>
              </a:rPr>
              <a:t>34: 242-245</a:t>
            </a:r>
            <a:endParaRPr lang="es-ES" sz="1300" b="1">
              <a:solidFill>
                <a:schemeClr val="bg2"/>
              </a:solidFill>
            </a:endParaRPr>
          </a:p>
        </p:txBody>
      </p:sp>
      <p:sp>
        <p:nvSpPr>
          <p:cNvPr id="69638" name="Rectangle 6"/>
          <p:cNvSpPr>
            <a:spLocks noChangeArrowheads="1"/>
          </p:cNvSpPr>
          <p:nvPr/>
        </p:nvSpPr>
        <p:spPr bwMode="auto">
          <a:xfrm>
            <a:off x="7489825" y="1597025"/>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600" b="1">
                <a:solidFill>
                  <a:srgbClr val="000099"/>
                </a:solidFill>
                <a:latin typeface="Arial" charset="0"/>
                <a:ea typeface="ＭＳ Ｐゴシック" charset="0"/>
              </a:rPr>
              <a:t>2003</a:t>
            </a:r>
            <a:endParaRPr lang="es-ES" sz="3600" b="1">
              <a:solidFill>
                <a:srgbClr val="000099"/>
              </a:solidFill>
              <a:latin typeface="Arial" charset="0"/>
              <a:ea typeface="ＭＳ Ｐゴシック" charset="0"/>
            </a:endParaRPr>
          </a:p>
        </p:txBody>
      </p:sp>
      <p:pic>
        <p:nvPicPr>
          <p:cNvPr id="175111"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7677150" y="6096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endParaRPr lang="es-ES" sz="3200" b="1">
              <a:latin typeface="Arial" charset="0"/>
              <a:ea typeface="ＭＳ Ｐゴシック" charset="0"/>
            </a:endParaRPr>
          </a:p>
        </p:txBody>
      </p:sp>
      <p:sp>
        <p:nvSpPr>
          <p:cNvPr id="70659" name="Text Box 3"/>
          <p:cNvSpPr txBox="1">
            <a:spLocks noChangeArrowheads="1"/>
          </p:cNvSpPr>
          <p:nvPr/>
        </p:nvSpPr>
        <p:spPr bwMode="auto">
          <a:xfrm>
            <a:off x="5470525" y="2397125"/>
            <a:ext cx="18415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endParaRPr lang="es-ES" sz="4300">
              <a:solidFill>
                <a:schemeClr val="bg2"/>
              </a:solidFill>
            </a:endParaRPr>
          </a:p>
        </p:txBody>
      </p:sp>
      <p:pic>
        <p:nvPicPr>
          <p:cNvPr id="70660" name="Picture 4"/>
          <p:cNvPicPr>
            <a:picLocks noChangeAspect="1" noChangeArrowheads="1"/>
          </p:cNvPicPr>
          <p:nvPr/>
        </p:nvPicPr>
        <p:blipFill>
          <a:blip r:embed="rId2"/>
          <a:srcRect/>
          <a:stretch>
            <a:fillRect/>
          </a:stretch>
        </p:blipFill>
        <p:spPr bwMode="auto">
          <a:xfrm>
            <a:off x="755650" y="1471613"/>
            <a:ext cx="7554913" cy="40449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61" name="Rectangle 5"/>
          <p:cNvSpPr>
            <a:spLocks noChangeArrowheads="1"/>
          </p:cNvSpPr>
          <p:nvPr/>
        </p:nvSpPr>
        <p:spPr bwMode="auto">
          <a:xfrm>
            <a:off x="755650" y="1557338"/>
            <a:ext cx="287655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1800" b="1">
                <a:solidFill>
                  <a:schemeClr val="bg2"/>
                </a:solidFill>
                <a:latin typeface="Times New Roman" charset="0"/>
                <a:ea typeface="ＭＳ Ｐゴシック" charset="0"/>
              </a:rPr>
              <a:t>Ann Hematol 2010; May 21</a:t>
            </a:r>
            <a:endParaRPr lang="es-ES" sz="1800" b="1">
              <a:solidFill>
                <a:schemeClr val="bg2"/>
              </a:solidFill>
              <a:latin typeface="Times New Roman" charset="0"/>
              <a:ea typeface="ＭＳ Ｐゴシック" charset="0"/>
            </a:endParaRPr>
          </a:p>
        </p:txBody>
      </p:sp>
      <p:sp>
        <p:nvSpPr>
          <p:cNvPr id="70662" name="Rectangle 6"/>
          <p:cNvSpPr>
            <a:spLocks noChangeArrowheads="1"/>
          </p:cNvSpPr>
          <p:nvPr/>
        </p:nvSpPr>
        <p:spPr bwMode="auto">
          <a:xfrm>
            <a:off x="6904038" y="666750"/>
            <a:ext cx="1314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b="1">
                <a:latin typeface="Arial" charset="0"/>
                <a:ea typeface="ＭＳ Ｐゴシック" charset="0"/>
              </a:rPr>
              <a:t>2010</a:t>
            </a:r>
            <a:endParaRPr lang="es-ES" b="1">
              <a:latin typeface="Arial" charset="0"/>
              <a:ea typeface="ＭＳ Ｐゴシック" charset="0"/>
            </a:endParaRPr>
          </a:p>
        </p:txBody>
      </p:sp>
      <p:pic>
        <p:nvPicPr>
          <p:cNvPr id="176135"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01850"/>
            <a:ext cx="8280400" cy="2468563"/>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612775" y="1973263"/>
            <a:ext cx="8135938" cy="332740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58115" name="Picture 3"/>
          <p:cNvPicPr>
            <a:picLocks noChangeAspect="1" noChangeArrowheads="1"/>
          </p:cNvPicPr>
          <p:nvPr/>
        </p:nvPicPr>
        <p:blipFill>
          <a:blip r:embed="rId3"/>
          <a:srcRect/>
          <a:stretch>
            <a:fillRect/>
          </a:stretch>
        </p:blipFill>
        <p:spPr bwMode="auto">
          <a:xfrm>
            <a:off x="4932363" y="1162050"/>
            <a:ext cx="3816350" cy="46037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2276"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58115"/>
                                        </p:tgtEl>
                                        <p:attrNameLst>
                                          <p:attrName>style.visibility</p:attrName>
                                        </p:attrNameLst>
                                      </p:cBhvr>
                                      <p:to>
                                        <p:strVal val="visible"/>
                                      </p:to>
                                    </p:set>
                                    <p:animEffect transition="in" filter="wipe(left)">
                                      <p:cBhvr>
                                        <p:cTn id="7" dur="2000"/>
                                        <p:tgtEl>
                                          <p:spTgt spid="858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7677150" y="2286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endParaRPr lang="es-ES" sz="3200" b="1">
              <a:latin typeface="Arial" charset="0"/>
              <a:ea typeface="ＭＳ Ｐゴシック" charset="0"/>
            </a:endParaRPr>
          </a:p>
        </p:txBody>
      </p:sp>
      <p:sp>
        <p:nvSpPr>
          <p:cNvPr id="83971" name="Rectangle 3"/>
          <p:cNvSpPr>
            <a:spLocks noChangeArrowheads="1"/>
          </p:cNvSpPr>
          <p:nvPr/>
        </p:nvSpPr>
        <p:spPr bwMode="auto">
          <a:xfrm>
            <a:off x="7677150" y="228600"/>
            <a:ext cx="108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sz="3200" b="1">
                <a:latin typeface="Arial" charset="0"/>
                <a:ea typeface="ＭＳ Ｐゴシック" charset="0"/>
              </a:rPr>
              <a:t>2004</a:t>
            </a:r>
            <a:endParaRPr lang="es-ES" sz="3200" b="1">
              <a:latin typeface="Arial" charset="0"/>
              <a:ea typeface="ＭＳ Ｐゴシック" charset="0"/>
            </a:endParaRPr>
          </a:p>
        </p:txBody>
      </p:sp>
      <p:pic>
        <p:nvPicPr>
          <p:cNvPr id="184324" name="Picture 4" descr="CM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 y="1227138"/>
            <a:ext cx="9159876" cy="44037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3973" name="Rectangle 5"/>
          <p:cNvSpPr>
            <a:spLocks noChangeArrowheads="1"/>
          </p:cNvSpPr>
          <p:nvPr/>
        </p:nvSpPr>
        <p:spPr bwMode="auto">
          <a:xfrm>
            <a:off x="7596188" y="1412875"/>
            <a:ext cx="1487487"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MX" sz="1400" b="1">
                <a:solidFill>
                  <a:srgbClr val="00002E"/>
                </a:solidFill>
                <a:latin typeface="Arial" charset="0"/>
                <a:ea typeface="ＭＳ Ｐゴシック" charset="0"/>
              </a:rPr>
              <a:t>2004; 75:200</a:t>
            </a:r>
            <a:endParaRPr lang="es-ES" sz="1400" b="1">
              <a:solidFill>
                <a:srgbClr val="00002E"/>
              </a:solidFill>
              <a:latin typeface="Arial" charset="0"/>
              <a:ea typeface="ＭＳ Ｐゴシック" charset="0"/>
            </a:endParaRPr>
          </a:p>
        </p:txBody>
      </p:sp>
      <p:sp>
        <p:nvSpPr>
          <p:cNvPr id="83974" name="Text Box 6"/>
          <p:cNvSpPr txBox="1">
            <a:spLocks noChangeArrowheads="1"/>
          </p:cNvSpPr>
          <p:nvPr/>
        </p:nvSpPr>
        <p:spPr bwMode="auto">
          <a:xfrm>
            <a:off x="3616325" y="-1816100"/>
            <a:ext cx="184150" cy="914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endParaRPr lang="es-ES" sz="5400">
              <a:solidFill>
                <a:srgbClr val="FFFF00"/>
              </a:solidFill>
            </a:endParaRPr>
          </a:p>
        </p:txBody>
      </p:sp>
      <p:sp>
        <p:nvSpPr>
          <p:cNvPr id="83975" name="Text Box 7"/>
          <p:cNvSpPr txBox="1">
            <a:spLocks noChangeArrowheads="1"/>
          </p:cNvSpPr>
          <p:nvPr/>
        </p:nvSpPr>
        <p:spPr bwMode="auto">
          <a:xfrm>
            <a:off x="10601325" y="27305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endParaRPr lang="es-ES" sz="5400">
              <a:solidFill>
                <a:srgbClr val="FFFF00"/>
              </a:solidFill>
            </a:endParaRPr>
          </a:p>
        </p:txBody>
      </p:sp>
      <p:pic>
        <p:nvPicPr>
          <p:cNvPr id="184328"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1490" name="Picture 2" descr="gvh-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557338"/>
            <a:ext cx="5905500" cy="48641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1139" name="Rectangle 3"/>
          <p:cNvSpPr>
            <a:spLocks noChangeArrowheads="1"/>
          </p:cNvSpPr>
          <p:nvPr/>
        </p:nvSpPr>
        <p:spPr bwMode="auto">
          <a:xfrm>
            <a:off x="3559175" y="476250"/>
            <a:ext cx="18399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5400" b="1" dirty="0">
                <a:latin typeface="Arial" charset="0"/>
                <a:ea typeface="ＭＳ Ｐゴシック" charset="0"/>
              </a:rPr>
              <a:t>EICH</a:t>
            </a:r>
            <a:endParaRPr lang="es-ES" sz="5400" b="1" dirty="0">
              <a:latin typeface="Arial" charset="0"/>
              <a:ea typeface="ＭＳ Ｐゴシック" charset="0"/>
            </a:endParaRPr>
          </a:p>
        </p:txBody>
      </p:sp>
      <p:pic>
        <p:nvPicPr>
          <p:cNvPr id="19149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268729" y="116632"/>
            <a:ext cx="431958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MX" sz="6000" b="1" dirty="0">
                <a:latin typeface="Arial" charset="0"/>
                <a:ea typeface="ＭＳ Ｐゴシック" charset="0"/>
              </a:rPr>
              <a:t>         EICH</a:t>
            </a:r>
            <a:endParaRPr lang="es-ES" sz="6000" b="1" dirty="0">
              <a:latin typeface="Arial" charset="0"/>
              <a:ea typeface="ＭＳ Ｐゴシック" charset="0"/>
            </a:endParaRPr>
          </a:p>
        </p:txBody>
      </p:sp>
      <p:sp>
        <p:nvSpPr>
          <p:cNvPr id="92163" name="Line 3"/>
          <p:cNvSpPr>
            <a:spLocks noChangeShapeType="1"/>
          </p:cNvSpPr>
          <p:nvPr/>
        </p:nvSpPr>
        <p:spPr bwMode="auto">
          <a:xfrm>
            <a:off x="26988" y="1628775"/>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sp>
        <p:nvSpPr>
          <p:cNvPr id="934916" name="Rectangle 4"/>
          <p:cNvSpPr>
            <a:spLocks noChangeArrowheads="1"/>
          </p:cNvSpPr>
          <p:nvPr/>
        </p:nvSpPr>
        <p:spPr bwMode="auto">
          <a:xfrm>
            <a:off x="-55563" y="1989138"/>
            <a:ext cx="8666155"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eaLnBrk="1" hangingPunct="1">
              <a:spcBef>
                <a:spcPct val="50000"/>
              </a:spcBef>
              <a:buClr>
                <a:srgbClr val="FF0000"/>
              </a:buClr>
              <a:buSzPct val="200000"/>
              <a:buFont typeface="Wingdings" pitchFamily="2" charset="2"/>
              <a:buChar char="ü"/>
              <a:defRPr/>
            </a:pPr>
            <a:r>
              <a:rPr lang="es-MX" altLang="es-MX" sz="2000" b="1" dirty="0">
                <a:latin typeface="Arial" pitchFamily="34" charset="0"/>
              </a:rPr>
              <a:t>Mayor riesgo si se emplean CTSP</a:t>
            </a:r>
          </a:p>
          <a:p>
            <a:pPr eaLnBrk="1" hangingPunct="1">
              <a:spcBef>
                <a:spcPct val="50000"/>
              </a:spcBef>
              <a:buClr>
                <a:srgbClr val="FF0000"/>
              </a:buClr>
              <a:buSzPct val="200000"/>
              <a:buFont typeface="Wingdings" pitchFamily="2" charset="2"/>
              <a:buChar char="ü"/>
              <a:defRPr/>
            </a:pPr>
            <a:r>
              <a:rPr lang="es-MX" altLang="es-MX" sz="2000" b="1" dirty="0">
                <a:latin typeface="Arial" pitchFamily="34" charset="0"/>
              </a:rPr>
              <a:t>Mayor riesgo si el paciente está </a:t>
            </a:r>
          </a:p>
          <a:p>
            <a:pPr eaLnBrk="1" hangingPunct="1">
              <a:spcBef>
                <a:spcPct val="50000"/>
              </a:spcBef>
              <a:buClr>
                <a:srgbClr val="FF0000"/>
              </a:buClr>
              <a:buSzPct val="200000"/>
              <a:defRPr/>
            </a:pPr>
            <a:r>
              <a:rPr lang="es-MX" altLang="es-MX" sz="2000" b="1" dirty="0">
                <a:latin typeface="Arial" pitchFamily="34" charset="0"/>
              </a:rPr>
              <a:t>	hospitalizado</a:t>
            </a:r>
          </a:p>
          <a:p>
            <a:pPr eaLnBrk="1" hangingPunct="1">
              <a:spcBef>
                <a:spcPct val="50000"/>
              </a:spcBef>
              <a:buClr>
                <a:srgbClr val="FF0000"/>
              </a:buClr>
              <a:buSzPct val="200000"/>
              <a:buFont typeface="Wingdings" pitchFamily="2" charset="2"/>
              <a:buChar char="ü"/>
              <a:defRPr/>
            </a:pPr>
            <a:r>
              <a:rPr lang="es-MX" altLang="es-MX" sz="2000" b="1" dirty="0">
                <a:latin typeface="Arial" pitchFamily="34" charset="0"/>
              </a:rPr>
              <a:t>Mayor riesgo si se usa un esquema de</a:t>
            </a:r>
          </a:p>
          <a:p>
            <a:pPr eaLnBrk="1" hangingPunct="1">
              <a:spcBef>
                <a:spcPct val="50000"/>
              </a:spcBef>
              <a:buClr>
                <a:srgbClr val="FF0000"/>
              </a:buClr>
              <a:buSzPct val="200000"/>
              <a:defRPr/>
            </a:pPr>
            <a:r>
              <a:rPr lang="es-MX" altLang="es-MX" sz="2000" b="1" dirty="0">
                <a:latin typeface="Arial" pitchFamily="34" charset="0"/>
              </a:rPr>
              <a:t>	acondicionamiento ablativo </a:t>
            </a:r>
          </a:p>
          <a:p>
            <a:pPr eaLnBrk="1" hangingPunct="1">
              <a:spcBef>
                <a:spcPct val="50000"/>
              </a:spcBef>
              <a:buClr>
                <a:srgbClr val="FF0000"/>
              </a:buClr>
              <a:buSzPct val="200000"/>
              <a:buFont typeface="Wingdings" pitchFamily="2" charset="2"/>
              <a:buNone/>
              <a:defRPr/>
            </a:pPr>
            <a:endParaRPr lang="es-MX" altLang="es-MX" sz="4800" b="1" dirty="0">
              <a:latin typeface="Arial" pitchFamily="34" charset="0"/>
            </a:endParaRPr>
          </a:p>
        </p:txBody>
      </p:sp>
      <p:pic>
        <p:nvPicPr>
          <p:cNvPr id="19251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34916">
                                            <p:txEl>
                                              <p:pRg st="0" end="0"/>
                                            </p:txEl>
                                          </p:spTgt>
                                        </p:tgtEl>
                                        <p:attrNameLst>
                                          <p:attrName>style.visibility</p:attrName>
                                        </p:attrNameLst>
                                      </p:cBhvr>
                                      <p:to>
                                        <p:strVal val="visible"/>
                                      </p:to>
                                    </p:set>
                                    <p:animEffect transition="in" filter="wipe(down)">
                                      <p:cBhvr>
                                        <p:cTn id="7" dur="500"/>
                                        <p:tgtEl>
                                          <p:spTgt spid="9349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34916">
                                            <p:txEl>
                                              <p:pRg st="1" end="1"/>
                                            </p:txEl>
                                          </p:spTgt>
                                        </p:tgtEl>
                                        <p:attrNameLst>
                                          <p:attrName>style.visibility</p:attrName>
                                        </p:attrNameLst>
                                      </p:cBhvr>
                                      <p:to>
                                        <p:strVal val="visible"/>
                                      </p:to>
                                    </p:set>
                                    <p:animEffect transition="in" filter="wipe(down)">
                                      <p:cBhvr>
                                        <p:cTn id="12" dur="500"/>
                                        <p:tgtEl>
                                          <p:spTgt spid="93491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34916">
                                            <p:txEl>
                                              <p:pRg st="2" end="2"/>
                                            </p:txEl>
                                          </p:spTgt>
                                        </p:tgtEl>
                                        <p:attrNameLst>
                                          <p:attrName>style.visibility</p:attrName>
                                        </p:attrNameLst>
                                      </p:cBhvr>
                                      <p:to>
                                        <p:strVal val="visible"/>
                                      </p:to>
                                    </p:set>
                                    <p:animEffect transition="in" filter="wipe(down)">
                                      <p:cBhvr>
                                        <p:cTn id="15" dur="500"/>
                                        <p:tgtEl>
                                          <p:spTgt spid="93491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934916">
                                            <p:txEl>
                                              <p:pRg st="3" end="3"/>
                                            </p:txEl>
                                          </p:spTgt>
                                        </p:tgtEl>
                                        <p:attrNameLst>
                                          <p:attrName>style.visibility</p:attrName>
                                        </p:attrNameLst>
                                      </p:cBhvr>
                                      <p:to>
                                        <p:strVal val="visible"/>
                                      </p:to>
                                    </p:set>
                                    <p:animEffect transition="in" filter="wipe(down)">
                                      <p:cBhvr>
                                        <p:cTn id="20" dur="500"/>
                                        <p:tgtEl>
                                          <p:spTgt spid="934916">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934916">
                                            <p:txEl>
                                              <p:pRg st="4" end="4"/>
                                            </p:txEl>
                                          </p:spTgt>
                                        </p:tgtEl>
                                        <p:attrNameLst>
                                          <p:attrName>style.visibility</p:attrName>
                                        </p:attrNameLst>
                                      </p:cBhvr>
                                      <p:to>
                                        <p:strVal val="visible"/>
                                      </p:to>
                                    </p:set>
                                    <p:animEffect transition="in" filter="wipe(down)">
                                      <p:cBhvr>
                                        <p:cTn id="23" dur="500"/>
                                        <p:tgtEl>
                                          <p:spTgt spid="9349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2"/>
          <a:srcRect/>
          <a:stretch>
            <a:fillRect/>
          </a:stretch>
        </p:blipFill>
        <p:spPr bwMode="auto">
          <a:xfrm>
            <a:off x="323850" y="1963738"/>
            <a:ext cx="8507413" cy="297815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3187" name="Rectangle 5"/>
          <p:cNvSpPr>
            <a:spLocks noChangeArrowheads="1"/>
          </p:cNvSpPr>
          <p:nvPr/>
        </p:nvSpPr>
        <p:spPr bwMode="auto">
          <a:xfrm>
            <a:off x="7451725" y="908050"/>
            <a:ext cx="1314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50000"/>
              </a:spcBef>
              <a:defRPr/>
            </a:pPr>
            <a:r>
              <a:rPr lang="es-MX" b="1">
                <a:latin typeface="Arial" charset="0"/>
                <a:ea typeface="ＭＳ Ｐゴシック" charset="0"/>
              </a:rPr>
              <a:t>2011</a:t>
            </a:r>
            <a:endParaRPr lang="es-ES" b="1">
              <a:latin typeface="Arial" charset="0"/>
              <a:ea typeface="ＭＳ Ｐゴシック" charset="0"/>
            </a:endParaRPr>
          </a:p>
        </p:txBody>
      </p:sp>
      <p:pic>
        <p:nvPicPr>
          <p:cNvPr id="19354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1 Título"/>
          <p:cNvSpPr>
            <a:spLocks noGrp="1"/>
          </p:cNvSpPr>
          <p:nvPr>
            <p:ph type="title" idx="4294967295"/>
          </p:nvPr>
        </p:nvSpPr>
        <p:spPr>
          <a:xfrm>
            <a:off x="250825" y="476250"/>
            <a:ext cx="9505950" cy="1143000"/>
          </a:xfrm>
        </p:spPr>
        <p:txBody>
          <a:bodyPr lIns="91440" tIns="45720" rIns="91440" bIns="45720"/>
          <a:lstStyle/>
          <a:p>
            <a:pPr eaLnBrk="1" hangingPunct="1">
              <a:defRPr/>
            </a:pPr>
            <a:r>
              <a:rPr lang="es-ES_tradnl" altLang="es-MX" sz="4800" b="1">
                <a:solidFill>
                  <a:srgbClr val="FFFF00"/>
                </a:solidFill>
                <a:latin typeface="Arial" pitchFamily="34" charset="0"/>
                <a:ea typeface="MS PGothic" pitchFamily="34" charset="-128"/>
              </a:rPr>
              <a:t>EICH en el Método Mexicano</a:t>
            </a:r>
            <a:endParaRPr lang="es-ES" altLang="es-MX" sz="4800" b="1">
              <a:solidFill>
                <a:srgbClr val="FFFF00"/>
              </a:solidFill>
              <a:latin typeface="Arial" pitchFamily="34" charset="0"/>
              <a:ea typeface="MS PGothic" pitchFamily="34" charset="-128"/>
            </a:endParaRPr>
          </a:p>
        </p:txBody>
      </p:sp>
      <p:sp>
        <p:nvSpPr>
          <p:cNvPr id="933891" name="2 Marcador de contenido"/>
          <p:cNvSpPr>
            <a:spLocks noGrp="1"/>
          </p:cNvSpPr>
          <p:nvPr>
            <p:ph idx="4294967295"/>
          </p:nvPr>
        </p:nvSpPr>
        <p:spPr>
          <a:xfrm>
            <a:off x="5778500" y="3789363"/>
            <a:ext cx="3617913" cy="690562"/>
          </a:xfrm>
        </p:spPr>
        <p:txBody>
          <a:bodyPr/>
          <a:lstStyle/>
          <a:p>
            <a:pPr eaLnBrk="1" hangingPunct="1">
              <a:buFont typeface="Wingdings" panose="05000000000000000000" pitchFamily="2" charset="2"/>
              <a:buNone/>
              <a:defRPr/>
            </a:pPr>
            <a:r>
              <a:rPr lang="es-ES_tradnl" altLang="es-MX" sz="5400" b="1" dirty="0">
                <a:solidFill>
                  <a:srgbClr val="FFFF00"/>
                </a:solidFill>
                <a:latin typeface="Arial" charset="0"/>
                <a:ea typeface="+mn-ea"/>
                <a:cs typeface="+mn-cs"/>
              </a:rPr>
              <a:t>CTSP</a:t>
            </a:r>
            <a:endParaRPr lang="es-ES" altLang="es-MX" sz="5400" b="1" dirty="0">
              <a:solidFill>
                <a:srgbClr val="FFFF00"/>
              </a:solidFill>
              <a:latin typeface="Arial" charset="0"/>
              <a:ea typeface="+mn-ea"/>
              <a:cs typeface="+mn-cs"/>
            </a:endParaRPr>
          </a:p>
        </p:txBody>
      </p:sp>
      <p:sp>
        <p:nvSpPr>
          <p:cNvPr id="4" name="3 Triángulo isósceles"/>
          <p:cNvSpPr/>
          <p:nvPr/>
        </p:nvSpPr>
        <p:spPr>
          <a:xfrm>
            <a:off x="4000500" y="5072063"/>
            <a:ext cx="857250" cy="9286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800"/>
          </a:p>
        </p:txBody>
      </p:sp>
      <p:sp>
        <p:nvSpPr>
          <p:cNvPr id="5" name="4 Rectángulo"/>
          <p:cNvSpPr/>
          <p:nvPr/>
        </p:nvSpPr>
        <p:spPr>
          <a:xfrm>
            <a:off x="1143000" y="4929188"/>
            <a:ext cx="67151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800" dirty="0"/>
          </a:p>
        </p:txBody>
      </p:sp>
      <p:sp>
        <p:nvSpPr>
          <p:cNvPr id="933894" name="Rectangle 6"/>
          <p:cNvSpPr>
            <a:spLocks noChangeArrowheads="1"/>
          </p:cNvSpPr>
          <p:nvPr/>
        </p:nvSpPr>
        <p:spPr bwMode="auto">
          <a:xfrm>
            <a:off x="-201413" y="2133600"/>
            <a:ext cx="50145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algn="ctr" eaLnBrk="1" hangingPunct="1">
              <a:defRPr/>
            </a:pPr>
            <a:r>
              <a:rPr lang="es-ES_tradnl" altLang="es-MX" sz="3600" b="1" dirty="0">
                <a:effectLst>
                  <a:outerShdw blurRad="38100" dist="38100" dir="2700000" algn="tl">
                    <a:srgbClr val="FFFFFF"/>
                  </a:outerShdw>
                </a:effectLst>
                <a:latin typeface="Arial" pitchFamily="34" charset="0"/>
              </a:rPr>
              <a:t>TIR</a:t>
            </a:r>
          </a:p>
          <a:p>
            <a:pPr algn="ctr" eaLnBrk="1" hangingPunct="1">
              <a:defRPr/>
            </a:pPr>
            <a:r>
              <a:rPr lang="es-ES_tradnl" altLang="es-MX" sz="3600" b="1" dirty="0">
                <a:effectLst>
                  <a:outerShdw blurRad="38100" dist="38100" dir="2700000" algn="tl">
                    <a:srgbClr val="FFFFFF"/>
                  </a:outerShdw>
                </a:effectLst>
                <a:latin typeface="Arial" pitchFamily="34" charset="0"/>
              </a:rPr>
              <a:t>ambulatorios</a:t>
            </a:r>
          </a:p>
        </p:txBody>
      </p:sp>
      <p:sp>
        <p:nvSpPr>
          <p:cNvPr id="933895" name="Rectangle 7"/>
          <p:cNvSpPr>
            <a:spLocks noChangeArrowheads="1"/>
          </p:cNvSpPr>
          <p:nvPr/>
        </p:nvSpPr>
        <p:spPr bwMode="auto">
          <a:xfrm>
            <a:off x="6877050" y="5711825"/>
            <a:ext cx="12874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tx2"/>
              </a:buClr>
              <a:buSzPct val="75000"/>
              <a:buFont typeface="Wingdings" pitchFamily="2" charset="2"/>
              <a:buNone/>
              <a:defRPr/>
            </a:pPr>
            <a:r>
              <a:rPr lang="es-ES_tradnl" altLang="es-MX" sz="3600" b="1" dirty="0">
                <a:solidFill>
                  <a:srgbClr val="FF0000"/>
                </a:solidFill>
                <a:effectLst>
                  <a:outerShdw blurRad="38100" dist="38100" dir="2700000" algn="tl">
                    <a:srgbClr val="000000"/>
                  </a:outerShdw>
                </a:effectLst>
                <a:latin typeface="Arial" charset="0"/>
                <a:ea typeface="+mn-ea"/>
              </a:rPr>
              <a:t>EICH</a:t>
            </a:r>
            <a:endParaRPr lang="es-ES" altLang="es-MX" sz="3600" b="1" dirty="0">
              <a:solidFill>
                <a:srgbClr val="FF0000"/>
              </a:solidFill>
              <a:effectLst>
                <a:outerShdw blurRad="38100" dist="38100" dir="2700000" algn="tl">
                  <a:srgbClr val="000000"/>
                </a:outerShdw>
              </a:effectLst>
              <a:latin typeface="Arial" charset="0"/>
              <a:ea typeface="+mn-ea"/>
            </a:endParaRPr>
          </a:p>
        </p:txBody>
      </p:sp>
      <p:sp>
        <p:nvSpPr>
          <p:cNvPr id="94216" name="Line 8"/>
          <p:cNvSpPr>
            <a:spLocks noChangeShapeType="1"/>
          </p:cNvSpPr>
          <p:nvPr/>
        </p:nvSpPr>
        <p:spPr bwMode="auto">
          <a:xfrm>
            <a:off x="26988" y="1916113"/>
            <a:ext cx="9153525"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194569" name="Imagen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33895">
                                            <p:txEl>
                                              <p:pRg st="0" end="0"/>
                                            </p:txEl>
                                          </p:spTgt>
                                        </p:tgtEl>
                                        <p:attrNameLst>
                                          <p:attrName>style.visibility</p:attrName>
                                        </p:attrNameLst>
                                      </p:cBhvr>
                                      <p:to>
                                        <p:strVal val="visible"/>
                                      </p:to>
                                    </p:set>
                                    <p:animEffect transition="in" filter="wipe(down)">
                                      <p:cBhvr>
                                        <p:cTn id="7" dur="2000"/>
                                        <p:tgtEl>
                                          <p:spTgt spid="9338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3891"/>
                                        </p:tgtEl>
                                        <p:attrNameLst>
                                          <p:attrName>style.visibility</p:attrName>
                                        </p:attrNameLst>
                                      </p:cBhvr>
                                      <p:to>
                                        <p:strVal val="visible"/>
                                      </p:to>
                                    </p:set>
                                    <p:animEffect transition="in" filter="wipe(left)">
                                      <p:cBhvr>
                                        <p:cTn id="12" dur="2000"/>
                                        <p:tgtEl>
                                          <p:spTgt spid="933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mph" presetSubtype="0" fill="hold" grpId="0" nodeType="clickEffect">
                                  <p:stCondLst>
                                    <p:cond delay="0"/>
                                  </p:stCondLst>
                                  <p:childTnLst>
                                    <p:animRot by="1200000">
                                      <p:cBhvr>
                                        <p:cTn id="16" dur="3000" fill="hold"/>
                                        <p:tgtEl>
                                          <p:spTgt spid="5"/>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33894"/>
                                        </p:tgtEl>
                                        <p:attrNameLst>
                                          <p:attrName>style.visibility</p:attrName>
                                        </p:attrNameLst>
                                      </p:cBhvr>
                                      <p:to>
                                        <p:strVal val="visible"/>
                                      </p:to>
                                    </p:set>
                                    <p:animEffect transition="in" filter="wipe(left)">
                                      <p:cBhvr>
                                        <p:cTn id="21" dur="500"/>
                                        <p:tgtEl>
                                          <p:spTgt spid="9338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mph" presetSubtype="0" fill="hold" grpId="1" nodeType="clickEffect">
                                  <p:stCondLst>
                                    <p:cond delay="0"/>
                                  </p:stCondLst>
                                  <p:childTnLst>
                                    <p:animRot by="-1200000">
                                      <p:cBhvr>
                                        <p:cTn id="25"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p:bldP spid="5" grpId="0" animBg="1"/>
      <p:bldP spid="5" grpId="1" animBg="1"/>
      <p:bldP spid="933894"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476375" y="990600"/>
            <a:ext cx="7772400" cy="1143000"/>
          </a:xfrm>
        </p:spPr>
        <p:txBody>
          <a:bodyPr/>
          <a:lstStyle/>
          <a:p>
            <a:pPr algn="ctr" eaLnBrk="1" hangingPunct="1">
              <a:defRPr/>
            </a:pPr>
            <a:r>
              <a:rPr lang="es-MX" altLang="es-MX" sz="2800" b="1" dirty="0">
                <a:solidFill>
                  <a:schemeClr val="tx1"/>
                </a:solidFill>
                <a:latin typeface="Arial" pitchFamily="34" charset="0"/>
                <a:ea typeface="MS PGothic" pitchFamily="34" charset="-128"/>
              </a:rPr>
              <a:t>                   </a:t>
            </a:r>
            <a:endParaRPr lang="es-ES" altLang="es-MX" sz="2800" dirty="0">
              <a:latin typeface="Arial" pitchFamily="34" charset="0"/>
              <a:ea typeface="MS PGothic" pitchFamily="34" charset="-128"/>
            </a:endParaRPr>
          </a:p>
        </p:txBody>
      </p:sp>
      <p:graphicFrame>
        <p:nvGraphicFramePr>
          <p:cNvPr id="912387" name="Group 3"/>
          <p:cNvGraphicFramePr>
            <a:graphicFrameLocks noGrp="1"/>
          </p:cNvGraphicFramePr>
          <p:nvPr>
            <p:ph sz="half" idx="1"/>
            <p:extLst>
              <p:ext uri="{D42A27DB-BD31-4B8C-83A1-F6EECF244321}">
                <p14:modId xmlns:p14="http://schemas.microsoft.com/office/powerpoint/2010/main" val="2882951060"/>
              </p:ext>
            </p:extLst>
          </p:nvPr>
        </p:nvGraphicFramePr>
        <p:xfrm>
          <a:off x="1169988" y="1946275"/>
          <a:ext cx="7505700" cy="4114800"/>
        </p:xfrm>
        <a:graphic>
          <a:graphicData uri="http://schemas.openxmlformats.org/drawingml/2006/table">
            <a:tbl>
              <a:tblPr/>
              <a:tblGrid>
                <a:gridCol w="2501900">
                  <a:extLst>
                    <a:ext uri="{9D8B030D-6E8A-4147-A177-3AD203B41FA5}">
                      <a16:colId xmlns="" xmlns:a16="http://schemas.microsoft.com/office/drawing/2014/main" val="20000"/>
                    </a:ext>
                  </a:extLst>
                </a:gridCol>
                <a:gridCol w="2501900">
                  <a:extLst>
                    <a:ext uri="{9D8B030D-6E8A-4147-A177-3AD203B41FA5}">
                      <a16:colId xmlns="" xmlns:a16="http://schemas.microsoft.com/office/drawing/2014/main" val="20001"/>
                    </a:ext>
                  </a:extLst>
                </a:gridCol>
                <a:gridCol w="2501900">
                  <a:extLst>
                    <a:ext uri="{9D8B030D-6E8A-4147-A177-3AD203B41FA5}">
                      <a16:colId xmlns="" xmlns:a16="http://schemas.microsoft.com/office/drawing/2014/main" val="20002"/>
                    </a:ext>
                  </a:extLst>
                </a:gridCol>
              </a:tblGrid>
              <a:tr h="2095500">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ES" altLang="es-MX" sz="28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Imposible</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Imposible</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a:t>
                      </a:r>
                      <a:endParaRPr kumimoji="0" lang="es-ES"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Posible</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Posible</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 /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a:t>
                      </a:r>
                      <a:endParaRPr kumimoji="0" lang="es-ES"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2019300">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ES" altLang="es-MX" sz="28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30 – 50%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300 000 DLS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rPr>
                        <a:t>Difícil</a:t>
                      </a:r>
                      <a:endParaRPr kumimoji="0" lang="es-ES" altLang="es-MX" sz="20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eaLnBrk="0" hangingPunct="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eaLnBrk="0" hangingPunct="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17 %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20 000 DLS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MX"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rPr>
                        <a:t>Posible</a:t>
                      </a:r>
                      <a:endParaRPr kumimoji="0" lang="es-ES" altLang="es-MX" sz="2000" b="1" i="0" u="none" strike="noStrike" cap="none" normalizeH="0" baseline="0" dirty="0">
                        <a:ln>
                          <a:noFill/>
                        </a:ln>
                        <a:solidFill>
                          <a:srgbClr val="FFFF00"/>
                        </a:solidFill>
                        <a:effectLst>
                          <a:outerShdw blurRad="38100" dist="38100" dir="2700000" algn="tl">
                            <a:srgbClr val="FFFFFF"/>
                          </a:outerShdw>
                        </a:effectLst>
                        <a:latin typeface="Arial" pitchFamily="34" charset="0"/>
                        <a:ea typeface="MS PGothic" pitchFamily="34" charset="-128"/>
                      </a:endParaRPr>
                    </a:p>
                  </a:txBody>
                  <a:tcP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912404" name="Rectangle 20"/>
          <p:cNvSpPr>
            <a:spLocks noGrp="1" noChangeArrowheads="1"/>
          </p:cNvSpPr>
          <p:nvPr>
            <p:ph type="body" sz="half" idx="4294967295"/>
          </p:nvPr>
        </p:nvSpPr>
        <p:spPr>
          <a:xfrm>
            <a:off x="0" y="1988840"/>
            <a:ext cx="3810000" cy="4114800"/>
          </a:xfrm>
        </p:spPr>
        <p:txBody>
          <a:bodyPr/>
          <a:lstStyle/>
          <a:p>
            <a:pPr eaLnBrk="1" hangingPunct="1">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Recuperación </a:t>
            </a:r>
            <a:r>
              <a:rPr lang="es-MX" altLang="es-MX" sz="2000" b="1" dirty="0" err="1">
                <a:solidFill>
                  <a:srgbClr val="FFFF00"/>
                </a:solidFill>
                <a:effectLst>
                  <a:outerShdw blurRad="38100" dist="38100" dir="2700000" algn="tl">
                    <a:srgbClr val="FFFFFF"/>
                  </a:outerShdw>
                </a:effectLst>
                <a:latin typeface="Arial" pitchFamily="34" charset="0"/>
                <a:ea typeface="MS PGothic" pitchFamily="34" charset="-128"/>
              </a:rPr>
              <a:t>autóloga</a:t>
            </a: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 </a:t>
            </a:r>
          </a:p>
          <a:p>
            <a:pPr eaLnBrk="1" hangingPunct="1">
              <a:lnSpc>
                <a:spcPct val="120000"/>
              </a:lnSpc>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Ambulatorios</a:t>
            </a:r>
          </a:p>
          <a:p>
            <a:pPr eaLnBrk="1" hangingPunct="1">
              <a:lnSpc>
                <a:spcPct val="130000"/>
              </a:lnSpc>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Transfusiones</a:t>
            </a:r>
          </a:p>
          <a:p>
            <a:pPr eaLnBrk="1" hangingPunct="1">
              <a:lnSpc>
                <a:spcPct val="130000"/>
              </a:lnSpc>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EICH	</a:t>
            </a:r>
          </a:p>
          <a:p>
            <a:pPr eaLnBrk="1" hangingPunct="1">
              <a:lnSpc>
                <a:spcPct val="110000"/>
              </a:lnSpc>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Mortalidad día 100</a:t>
            </a:r>
          </a:p>
          <a:p>
            <a:pPr eaLnBrk="1" hangingPunct="1">
              <a:lnSpc>
                <a:spcPct val="120000"/>
              </a:lnSpc>
              <a:buClr>
                <a:srgbClr val="FF0000"/>
              </a:buClr>
              <a:buSzPct val="130000"/>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Costo</a:t>
            </a:r>
          </a:p>
          <a:p>
            <a:pPr eaLnBrk="1" hangingPunct="1">
              <a:lnSpc>
                <a:spcPct val="120000"/>
              </a:lnSpc>
              <a:buClr>
                <a:srgbClr val="FF0000"/>
              </a:buClr>
              <a:buSzPct val="130000"/>
              <a:buFont typeface="Wingdings" panose="05000000000000000000" pitchFamily="2" charset="2"/>
              <a:buChar char="ü"/>
              <a:defRPr/>
            </a:pPr>
            <a:r>
              <a:rPr lang="es-MX" altLang="es-MX" sz="2000" b="1" dirty="0">
                <a:solidFill>
                  <a:srgbClr val="FFFF00"/>
                </a:solidFill>
                <a:effectLst>
                  <a:outerShdw blurRad="38100" dist="38100" dir="2700000" algn="tl">
                    <a:srgbClr val="FFFFFF"/>
                  </a:outerShdw>
                </a:effectLst>
                <a:latin typeface="Arial" pitchFamily="34" charset="0"/>
                <a:ea typeface="MS PGothic" pitchFamily="34" charset="-128"/>
              </a:rPr>
              <a:t>Países en desarrollo</a:t>
            </a:r>
            <a:r>
              <a:rPr lang="es-MX" altLang="es-MX" sz="2000" dirty="0">
                <a:latin typeface="Arial" pitchFamily="34" charset="0"/>
                <a:ea typeface="MS PGothic" pitchFamily="34" charset="-128"/>
              </a:rPr>
              <a:t>		</a:t>
            </a:r>
            <a:endParaRPr lang="es-ES" altLang="es-MX" sz="2000" dirty="0">
              <a:latin typeface="Arial" pitchFamily="34" charset="0"/>
              <a:ea typeface="MS PGothic" pitchFamily="34" charset="-128"/>
            </a:endParaRPr>
          </a:p>
        </p:txBody>
      </p:sp>
      <p:sp>
        <p:nvSpPr>
          <p:cNvPr id="111627" name="Text Box 21"/>
          <p:cNvSpPr txBox="1">
            <a:spLocks noChangeArrowheads="1"/>
          </p:cNvSpPr>
          <p:nvPr/>
        </p:nvSpPr>
        <p:spPr bwMode="auto">
          <a:xfrm>
            <a:off x="2411413" y="260350"/>
            <a:ext cx="472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3200">
                <a:solidFill>
                  <a:schemeClr val="tx1"/>
                </a:solidFill>
                <a:latin typeface="Times New Roman" charset="0"/>
                <a:ea typeface="ＭＳ Ｐゴシック" charset="0"/>
              </a:defRPr>
            </a:lvl2pPr>
            <a:lvl3pPr>
              <a:defRPr sz="3200">
                <a:solidFill>
                  <a:schemeClr val="tx1"/>
                </a:solidFill>
                <a:latin typeface="Times New Roman" charset="0"/>
                <a:ea typeface="ＭＳ Ｐゴシック" charset="0"/>
              </a:defRPr>
            </a:lvl3pPr>
            <a:lvl4pPr>
              <a:defRPr sz="3200">
                <a:solidFill>
                  <a:schemeClr val="tx1"/>
                </a:solidFill>
                <a:latin typeface="Times New Roman" charset="0"/>
                <a:ea typeface="ＭＳ Ｐゴシック" charset="0"/>
              </a:defRPr>
            </a:lvl4pPr>
            <a:lvl5pPr>
              <a:defRPr sz="3200">
                <a:solidFill>
                  <a:schemeClr val="tx1"/>
                </a:solidFill>
                <a:latin typeface="Times New Roman" charset="0"/>
                <a:ea typeface="ＭＳ Ｐゴシック" charset="0"/>
              </a:defRPr>
            </a:lvl5pPr>
            <a:lvl6pPr eaLnBrk="0" hangingPunct="0">
              <a:defRPr sz="3200">
                <a:solidFill>
                  <a:schemeClr val="tx1"/>
                </a:solidFill>
                <a:latin typeface="Times New Roman" charset="0"/>
                <a:ea typeface="ＭＳ Ｐゴシック" charset="0"/>
              </a:defRPr>
            </a:lvl6pPr>
            <a:lvl7pPr eaLnBrk="0" hangingPunct="0">
              <a:defRPr sz="3200">
                <a:solidFill>
                  <a:schemeClr val="tx1"/>
                </a:solidFill>
                <a:latin typeface="Times New Roman" charset="0"/>
                <a:ea typeface="ＭＳ Ｐゴシック" charset="0"/>
              </a:defRPr>
            </a:lvl7pPr>
            <a:lvl8pPr eaLnBrk="0" hangingPunct="0">
              <a:defRPr sz="3200">
                <a:solidFill>
                  <a:schemeClr val="tx1"/>
                </a:solidFill>
                <a:latin typeface="Times New Roman" charset="0"/>
                <a:ea typeface="ＭＳ Ｐゴシック" charset="0"/>
              </a:defRPr>
            </a:lvl8pPr>
            <a:lvl9pPr eaLnBrk="0" hangingPunct="0">
              <a:defRPr sz="3200">
                <a:solidFill>
                  <a:schemeClr val="tx1"/>
                </a:solidFill>
                <a:latin typeface="Times New Roman" charset="0"/>
                <a:ea typeface="ＭＳ Ｐゴシック" charset="0"/>
              </a:defRPr>
            </a:lvl9pPr>
          </a:lstStyle>
          <a:p>
            <a:pPr eaLnBrk="1" hangingPunct="1">
              <a:defRPr/>
            </a:pPr>
            <a:r>
              <a:rPr lang="es-MX" sz="2400" b="1" dirty="0">
                <a:solidFill>
                  <a:srgbClr val="FFFF00"/>
                </a:solidFill>
                <a:latin typeface="Arial" charset="0"/>
              </a:rPr>
              <a:t>Alotrasplantes</a:t>
            </a:r>
            <a:endParaRPr lang="es-ES" sz="2400" b="1" dirty="0">
              <a:solidFill>
                <a:srgbClr val="FFFF00"/>
              </a:solidFill>
              <a:latin typeface="Arial" charset="0"/>
            </a:endParaRPr>
          </a:p>
        </p:txBody>
      </p:sp>
      <p:pic>
        <p:nvPicPr>
          <p:cNvPr id="196620" name="Picture 22" descr="kCO"/>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96188" y="431800"/>
            <a:ext cx="7620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9" name="Line 23"/>
          <p:cNvSpPr>
            <a:spLocks noChangeShapeType="1"/>
          </p:cNvSpPr>
          <p:nvPr/>
        </p:nvSpPr>
        <p:spPr bwMode="auto">
          <a:xfrm>
            <a:off x="0" y="1125538"/>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a:p>
        </p:txBody>
      </p:sp>
      <p:pic>
        <p:nvPicPr>
          <p:cNvPr id="154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04" y="1052945"/>
            <a:ext cx="8717106" cy="472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544722"/>
      </p:ext>
    </p:extLst>
  </p:cSld>
  <p:clrMapOvr>
    <a:masterClrMapping/>
  </p:clrMapOvr>
  <p:transition spd="slow">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107950" y="692150"/>
            <a:ext cx="8567738" cy="550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algn="ctr" eaLnBrk="1" hangingPunct="1">
              <a:lnSpc>
                <a:spcPts val="6200"/>
              </a:lnSpc>
              <a:defRPr/>
            </a:pPr>
            <a:r>
              <a:rPr lang="es-MX" altLang="es-MX" sz="2800" b="1" dirty="0">
                <a:effectLst>
                  <a:outerShdw blurRad="38100" dist="38100" dir="2700000" algn="tl">
                    <a:srgbClr val="FFFFFF"/>
                  </a:outerShdw>
                </a:effectLst>
                <a:latin typeface="Arial" pitchFamily="34" charset="0"/>
              </a:rPr>
              <a:t>	</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Trasplantes </a:t>
            </a:r>
            <a:r>
              <a:rPr lang="es-MX" altLang="es-MX" sz="1600" b="1" dirty="0" err="1">
                <a:effectLst>
                  <a:outerShdw blurRad="38100" dist="38100" dir="2700000" algn="tl">
                    <a:srgbClr val="FFFFFF"/>
                  </a:outerShdw>
                </a:effectLst>
                <a:latin typeface="Arial" pitchFamily="34" charset="0"/>
              </a:rPr>
              <a:t>autólogos</a:t>
            </a: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Trasplantes </a:t>
            </a:r>
            <a:r>
              <a:rPr lang="es-MX" altLang="es-MX" sz="1600" b="1" dirty="0" err="1">
                <a:effectLst>
                  <a:outerShdw blurRad="38100" dist="38100" dir="2700000" algn="tl">
                    <a:srgbClr val="FFFFFF"/>
                  </a:outerShdw>
                </a:effectLst>
                <a:latin typeface="Arial" pitchFamily="34" charset="0"/>
              </a:rPr>
              <a:t>alogénicos</a:t>
            </a: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Trasplantes de cordón</a:t>
            </a:r>
          </a:p>
          <a:p>
            <a:pPr eaLnBrk="1" hangingPunct="1">
              <a:lnSpc>
                <a:spcPts val="4000"/>
              </a:lnSpc>
              <a:buClr>
                <a:srgbClr val="FF0000"/>
              </a:buClr>
              <a:buSzPct val="210000"/>
              <a:buFont typeface="Wingdings" pitchFamily="2" charset="2"/>
              <a:buChar char="ü"/>
              <a:defRPr/>
            </a:pP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Trasplantes </a:t>
            </a:r>
            <a:r>
              <a:rPr lang="es-MX" altLang="es-MX" sz="1600" b="1" dirty="0" err="1">
                <a:effectLst>
                  <a:outerShdw blurRad="38100" dist="38100" dir="2700000" algn="tl">
                    <a:srgbClr val="FFFFFF"/>
                  </a:outerShdw>
                </a:effectLst>
                <a:latin typeface="Arial" pitchFamily="34" charset="0"/>
              </a:rPr>
              <a:t>haploidénticos</a:t>
            </a: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endParaRPr lang="es-MX" altLang="es-MX" sz="1600" b="1" dirty="0">
              <a:effectLst>
                <a:outerShdw blurRad="38100" dist="38100" dir="2700000" algn="tl">
                  <a:srgbClr val="FFFFFF"/>
                </a:outerShdw>
              </a:effectLst>
              <a:latin typeface="Arial" pitchFamily="34" charset="0"/>
            </a:endParaRP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Trasplantes en esclerosis múltiple</a:t>
            </a:r>
          </a:p>
        </p:txBody>
      </p:sp>
      <p:sp>
        <p:nvSpPr>
          <p:cNvPr id="113667" name="Rectangle 3"/>
          <p:cNvSpPr>
            <a:spLocks noChangeArrowheads="1"/>
          </p:cNvSpPr>
          <p:nvPr/>
        </p:nvSpPr>
        <p:spPr bwMode="auto">
          <a:xfrm>
            <a:off x="323850" y="350838"/>
            <a:ext cx="6356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eaLnBrk="1" hangingPunct="1">
              <a:spcBef>
                <a:spcPct val="50000"/>
              </a:spcBef>
              <a:defRPr/>
            </a:pPr>
            <a:r>
              <a:rPr lang="es-MX" altLang="es-MX" sz="2000" b="1" dirty="0">
                <a:latin typeface="Arial" pitchFamily="34" charset="0"/>
              </a:rPr>
              <a:t>Métodos mexicanos para TMO</a:t>
            </a:r>
            <a:endParaRPr lang="es-ES" altLang="es-MX" sz="2000" b="1" dirty="0">
              <a:latin typeface="Arial" pitchFamily="34" charset="0"/>
            </a:endParaRPr>
          </a:p>
        </p:txBody>
      </p:sp>
      <p:sp>
        <p:nvSpPr>
          <p:cNvPr id="113668" name="Line 4"/>
          <p:cNvSpPr>
            <a:spLocks noChangeShapeType="1"/>
          </p:cNvSpPr>
          <p:nvPr/>
        </p:nvSpPr>
        <p:spPr bwMode="auto">
          <a:xfrm>
            <a:off x="0" y="1341438"/>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21811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1044575" y="738188"/>
            <a:ext cx="7127875"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algn="ctr" eaLnBrk="1" hangingPunct="1">
              <a:lnSpc>
                <a:spcPts val="6200"/>
              </a:lnSpc>
              <a:defRPr/>
            </a:pPr>
            <a:r>
              <a:rPr lang="es-MX" altLang="es-MX" sz="2800" b="1" dirty="0">
                <a:effectLst>
                  <a:outerShdw blurRad="38100" dist="38100" dir="2700000" algn="tl">
                    <a:srgbClr val="FFFFFF"/>
                  </a:outerShdw>
                </a:effectLst>
                <a:latin typeface="Arial" pitchFamily="34" charset="0"/>
              </a:rPr>
              <a:t>	</a:t>
            </a:r>
          </a:p>
          <a:p>
            <a:pPr eaLnBrk="1" hangingPunct="1">
              <a:lnSpc>
                <a:spcPts val="4000"/>
              </a:lnSpc>
              <a:buClr>
                <a:srgbClr val="FF0000"/>
              </a:buClr>
              <a:buSzPct val="210000"/>
              <a:buFont typeface="Wingdings" pitchFamily="2" charset="2"/>
              <a:buChar char="ü"/>
              <a:defRPr/>
            </a:pPr>
            <a:r>
              <a:rPr lang="es-MX" altLang="es-ES" sz="1600" b="1" dirty="0">
                <a:effectLst>
                  <a:outerShdw blurRad="38100" dist="38100" dir="2700000" algn="tl">
                    <a:srgbClr val="FFFFFF"/>
                  </a:outerShdw>
                </a:effectLst>
                <a:latin typeface="Arial" pitchFamily="34" charset="0"/>
              </a:rPr>
              <a:t>“C</a:t>
            </a:r>
            <a:r>
              <a:rPr lang="es-MX" altLang="es-MX" sz="1600" b="1" dirty="0">
                <a:effectLst>
                  <a:outerShdw blurRad="38100" dist="38100" dir="2700000" algn="tl">
                    <a:srgbClr val="FFFFFF"/>
                  </a:outerShdw>
                </a:effectLst>
                <a:latin typeface="Arial" pitchFamily="34" charset="0"/>
              </a:rPr>
              <a:t>uran</a:t>
            </a:r>
            <a:r>
              <a:rPr lang="es-MX" altLang="es-ES" sz="1600" b="1" dirty="0">
                <a:effectLst>
                  <a:outerShdw blurRad="38100" dist="38100" dir="2700000" algn="tl">
                    <a:srgbClr val="FFFFFF"/>
                  </a:outerShdw>
                </a:effectLst>
                <a:latin typeface="Arial" pitchFamily="34" charset="0"/>
              </a:rPr>
              <a:t>”</a:t>
            </a:r>
            <a:r>
              <a:rPr lang="es-MX" altLang="es-MX" sz="1600" b="1" dirty="0">
                <a:effectLst>
                  <a:outerShdw blurRad="38100" dist="38100" dir="2700000" algn="tl">
                    <a:srgbClr val="FFFFFF"/>
                  </a:outerShdw>
                </a:effectLst>
                <a:latin typeface="Arial" pitchFamily="34" charset="0"/>
              </a:rPr>
              <a:t> la misma proporción de 	pacientes</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No son una manera sencilla de 	trasplantar</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Necesitan mucho apoyo de 	laboratorio</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No requieren unidades especiales </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Se pueden llevar a cabo de manera 	ambulatoria</a:t>
            </a:r>
          </a:p>
          <a:p>
            <a:pPr eaLnBrk="1" hangingPunct="1">
              <a:lnSpc>
                <a:spcPts val="4000"/>
              </a:lnSpc>
              <a:buClr>
                <a:srgbClr val="FF0000"/>
              </a:buClr>
              <a:buSzPct val="210000"/>
              <a:buFont typeface="Wingdings" pitchFamily="2" charset="2"/>
              <a:buChar char="ü"/>
              <a:defRPr/>
            </a:pPr>
            <a:r>
              <a:rPr lang="es-MX" altLang="es-MX" sz="1600" b="1" dirty="0">
                <a:effectLst>
                  <a:outerShdw blurRad="38100" dist="38100" dir="2700000" algn="tl">
                    <a:srgbClr val="FFFFFF"/>
                  </a:outerShdw>
                </a:effectLst>
                <a:latin typeface="Arial" pitchFamily="34" charset="0"/>
              </a:rPr>
              <a:t>Son más baratos</a:t>
            </a:r>
          </a:p>
        </p:txBody>
      </p:sp>
      <p:sp>
        <p:nvSpPr>
          <p:cNvPr id="113667" name="Rectangle 3"/>
          <p:cNvSpPr>
            <a:spLocks noChangeArrowheads="1"/>
          </p:cNvSpPr>
          <p:nvPr/>
        </p:nvSpPr>
        <p:spPr bwMode="auto">
          <a:xfrm>
            <a:off x="323850" y="350838"/>
            <a:ext cx="86773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000">
                <a:solidFill>
                  <a:srgbClr val="FFFF00"/>
                </a:solidFill>
                <a:latin typeface="Times New Roman" pitchFamily="18" charset="0"/>
                <a:ea typeface="MS PGothic" pitchFamily="34" charset="-128"/>
              </a:defRPr>
            </a:lvl1pPr>
            <a:lvl2pPr marL="742950" indent="-285750" eaLnBrk="0" hangingPunct="0">
              <a:defRPr sz="4000">
                <a:solidFill>
                  <a:srgbClr val="FFFF00"/>
                </a:solidFill>
                <a:latin typeface="Times New Roman" pitchFamily="18" charset="0"/>
                <a:ea typeface="MS PGothic" pitchFamily="34" charset="-128"/>
              </a:defRPr>
            </a:lvl2pPr>
            <a:lvl3pPr marL="1143000" indent="-228600" eaLnBrk="0" hangingPunct="0">
              <a:defRPr sz="4000">
                <a:solidFill>
                  <a:srgbClr val="FFFF00"/>
                </a:solidFill>
                <a:latin typeface="Times New Roman" pitchFamily="18" charset="0"/>
                <a:ea typeface="MS PGothic" pitchFamily="34" charset="-128"/>
              </a:defRPr>
            </a:lvl3pPr>
            <a:lvl4pPr marL="1600200" indent="-228600" eaLnBrk="0" hangingPunct="0">
              <a:defRPr sz="4000">
                <a:solidFill>
                  <a:srgbClr val="FFFF00"/>
                </a:solidFill>
                <a:latin typeface="Times New Roman" pitchFamily="18" charset="0"/>
                <a:ea typeface="MS PGothic" pitchFamily="34" charset="-128"/>
              </a:defRPr>
            </a:lvl4pPr>
            <a:lvl5pPr marL="2057400" indent="-228600" eaLnBrk="0" hangingPunct="0">
              <a:defRPr sz="40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4000">
                <a:solidFill>
                  <a:srgbClr val="FFFF00"/>
                </a:solidFill>
                <a:latin typeface="Times New Roman" pitchFamily="18" charset="0"/>
                <a:ea typeface="MS PGothic" pitchFamily="34" charset="-128"/>
              </a:defRPr>
            </a:lvl9pPr>
          </a:lstStyle>
          <a:p>
            <a:pPr eaLnBrk="1" hangingPunct="1">
              <a:spcBef>
                <a:spcPct val="50000"/>
              </a:spcBef>
              <a:defRPr/>
            </a:pPr>
            <a:r>
              <a:rPr lang="es-MX" altLang="es-MX" sz="2400" b="1" dirty="0">
                <a:latin typeface="Arial" pitchFamily="34" charset="0"/>
              </a:rPr>
              <a:t>Los métodos mexicanos para TMO</a:t>
            </a:r>
            <a:endParaRPr lang="es-ES" altLang="es-MX" sz="2400" b="1" dirty="0">
              <a:latin typeface="Arial" pitchFamily="34" charset="0"/>
            </a:endParaRPr>
          </a:p>
        </p:txBody>
      </p:sp>
      <p:sp>
        <p:nvSpPr>
          <p:cNvPr id="113668" name="Line 4"/>
          <p:cNvSpPr>
            <a:spLocks noChangeShapeType="1"/>
          </p:cNvSpPr>
          <p:nvPr/>
        </p:nvSpPr>
        <p:spPr bwMode="auto">
          <a:xfrm>
            <a:off x="0" y="1341438"/>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
              <a:latin typeface="Times New Roman" charset="0"/>
              <a:ea typeface="ＭＳ Ｐゴシック" charset="0"/>
            </a:endParaRPr>
          </a:p>
        </p:txBody>
      </p:sp>
      <p:pic>
        <p:nvPicPr>
          <p:cNvPr id="22016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6469063"/>
            <a:ext cx="1008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836712"/>
            <a:ext cx="3554593" cy="4884174"/>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4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753" y="836712"/>
            <a:ext cx="3494819" cy="356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5187" y="5010275"/>
            <a:ext cx="3655132" cy="93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548680"/>
            <a:ext cx="7772400" cy="1143000"/>
          </a:xfrm>
        </p:spPr>
        <p:txBody>
          <a:bodyPr/>
          <a:lstStyle/>
          <a:p>
            <a:r>
              <a:rPr lang="es-MX" dirty="0" smtClean="0"/>
              <a:t>              </a:t>
            </a:r>
            <a:r>
              <a:rPr lang="es-MX" dirty="0" smtClean="0">
                <a:solidFill>
                  <a:srgbClr val="FFFF00"/>
                </a:solidFill>
                <a:latin typeface="Arial Black" panose="020B0A04020102020204" pitchFamily="34" charset="0"/>
              </a:rPr>
              <a:t>Fundamentos</a:t>
            </a:r>
            <a:endParaRPr lang="es-MX" dirty="0">
              <a:solidFill>
                <a:srgbClr val="FFFF00"/>
              </a:solidFill>
              <a:latin typeface="Arial Black" panose="020B0A04020102020204" pitchFamily="34" charset="0"/>
            </a:endParaRPr>
          </a:p>
        </p:txBody>
      </p:sp>
      <p:sp>
        <p:nvSpPr>
          <p:cNvPr id="3" name="2 Marcador de contenido"/>
          <p:cNvSpPr>
            <a:spLocks noGrp="1"/>
          </p:cNvSpPr>
          <p:nvPr>
            <p:ph idx="1"/>
          </p:nvPr>
        </p:nvSpPr>
        <p:spPr>
          <a:xfrm>
            <a:off x="611560" y="1916832"/>
            <a:ext cx="7772400" cy="4114800"/>
          </a:xfrm>
        </p:spPr>
        <p:txBody>
          <a:bodyPr/>
          <a:lstStyle/>
          <a:p>
            <a:pPr algn="just"/>
            <a:r>
              <a:rPr lang="es-MX" dirty="0" smtClean="0">
                <a:latin typeface="Arial" panose="020B0604020202020204" pitchFamily="34" charset="0"/>
                <a:cs typeface="Arial" panose="020B0604020202020204" pitchFamily="34" charset="0"/>
              </a:rPr>
              <a:t>Eliminar linfocitos </a:t>
            </a:r>
            <a:r>
              <a:rPr lang="es-MX" dirty="0" err="1" smtClean="0">
                <a:latin typeface="Arial" panose="020B0604020202020204" pitchFamily="34" charset="0"/>
                <a:cs typeface="Arial" panose="020B0604020202020204" pitchFamily="34" charset="0"/>
              </a:rPr>
              <a:t>autoreactivos</a:t>
            </a:r>
            <a:r>
              <a:rPr lang="es-MX" dirty="0" smtClean="0">
                <a:latin typeface="Arial" panose="020B0604020202020204" pitchFamily="34" charset="0"/>
                <a:cs typeface="Arial" panose="020B0604020202020204" pitchFamily="34" charset="0"/>
              </a:rPr>
              <a:t> y reiniciar el sistema inmune en un ambiente no inflamatorio libre de señales </a:t>
            </a:r>
            <a:r>
              <a:rPr lang="es-MX" dirty="0" err="1" smtClean="0">
                <a:latin typeface="Arial" panose="020B0604020202020204" pitchFamily="34" charset="0"/>
                <a:cs typeface="Arial" panose="020B0604020202020204" pitchFamily="34" charset="0"/>
              </a:rPr>
              <a:t>coestimuladoras</a:t>
            </a:r>
            <a:r>
              <a:rPr lang="es-MX" dirty="0" smtClean="0">
                <a:latin typeface="Arial" panose="020B0604020202020204" pitchFamily="34" charset="0"/>
                <a:cs typeface="Arial" panose="020B0604020202020204" pitchFamily="34" charset="0"/>
              </a:rPr>
              <a:t>.</a:t>
            </a:r>
          </a:p>
          <a:p>
            <a:pPr algn="just"/>
            <a:endParaRPr lang="es-MX" dirty="0" smtClean="0">
              <a:latin typeface="Arial" panose="020B0604020202020204" pitchFamily="34" charset="0"/>
              <a:cs typeface="Arial" panose="020B0604020202020204" pitchFamily="34" charset="0"/>
            </a:endParaRPr>
          </a:p>
          <a:p>
            <a:pPr algn="just"/>
            <a:r>
              <a:rPr lang="es-MX" dirty="0" err="1" smtClean="0">
                <a:latin typeface="Arial" panose="020B0604020202020204" pitchFamily="34" charset="0"/>
                <a:cs typeface="Arial" panose="020B0604020202020204" pitchFamily="34" charset="0"/>
              </a:rPr>
              <a:t>Reinicialización</a:t>
            </a:r>
            <a:r>
              <a:rPr lang="es-MX" dirty="0" smtClean="0">
                <a:latin typeface="Arial" panose="020B0604020202020204" pitchFamily="34" charset="0"/>
                <a:cs typeface="Arial" panose="020B0604020202020204" pitchFamily="34" charset="0"/>
              </a:rPr>
              <a:t> de la población linfoide para que deje de ser </a:t>
            </a:r>
            <a:r>
              <a:rPr lang="es-MX" dirty="0" err="1" smtClean="0">
                <a:latin typeface="Arial" panose="020B0604020202020204" pitchFamily="34" charset="0"/>
                <a:cs typeface="Arial" panose="020B0604020202020204" pitchFamily="34" charset="0"/>
              </a:rPr>
              <a:t>autorreactiva</a:t>
            </a:r>
            <a:r>
              <a:rPr lang="es-MX" dirty="0" smtClean="0"/>
              <a:t>.</a:t>
            </a:r>
            <a:endParaRPr lang="es-MX" dirty="0"/>
          </a:p>
        </p:txBody>
      </p:sp>
    </p:spTree>
    <p:extLst>
      <p:ext uri="{BB962C8B-B14F-4D97-AF65-F5344CB8AC3E}">
        <p14:creationId xmlns:p14="http://schemas.microsoft.com/office/powerpoint/2010/main" val="1835940333"/>
      </p:ext>
    </p:extLst>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ctrTitle"/>
          </p:nvPr>
        </p:nvSpPr>
        <p:spPr>
          <a:xfrm>
            <a:off x="703263" y="2790825"/>
            <a:ext cx="7772400" cy="1143000"/>
          </a:xfrm>
        </p:spPr>
        <p:txBody>
          <a:bodyPr/>
          <a:lstStyle/>
          <a:p>
            <a:pPr eaLnBrk="1" hangingPunct="1">
              <a:defRPr/>
            </a:pPr>
            <a:r>
              <a:rPr lang="es-MX" altLang="es-MX" sz="7200" b="1" dirty="0">
                <a:solidFill>
                  <a:srgbClr val="FFFF00"/>
                </a:solidFill>
                <a:latin typeface="Arial" pitchFamily="34" charset="0"/>
                <a:ea typeface="MS PGothic" pitchFamily="34" charset="-128"/>
              </a:rPr>
              <a:t/>
            </a:r>
            <a:br>
              <a:rPr lang="es-MX" altLang="es-MX" sz="7200" b="1" dirty="0">
                <a:solidFill>
                  <a:srgbClr val="FFFF00"/>
                </a:solidFill>
                <a:latin typeface="Arial" pitchFamily="34" charset="0"/>
                <a:ea typeface="MS PGothic" pitchFamily="34" charset="-128"/>
              </a:rPr>
            </a:br>
            <a:endParaRPr lang="es-ES" altLang="es-MX" sz="7200" b="1" dirty="0">
              <a:solidFill>
                <a:srgbClr val="FFFF00"/>
              </a:solidFill>
              <a:latin typeface="Arial" pitchFamily="34" charset="0"/>
              <a:ea typeface="MS PGothic" pitchFamily="34" charset="-128"/>
            </a:endParaRPr>
          </a:p>
        </p:txBody>
      </p:sp>
      <p:pic>
        <p:nvPicPr>
          <p:cNvPr id="8704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65" y="764704"/>
            <a:ext cx="8647353" cy="243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76673"/>
            <a:ext cx="7348153" cy="280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0484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0018"/>
                                        </p:tgtEl>
                                        <p:attrNameLst>
                                          <p:attrName>style.visibility</p:attrName>
                                        </p:attrNameLst>
                                      </p:cBhvr>
                                      <p:to>
                                        <p:strVal val="visible"/>
                                      </p:to>
                                    </p:set>
                                    <p:animEffect transition="in" filter="wipe(left)">
                                      <p:cBhvr>
                                        <p:cTn id="7" dur="2000"/>
                                        <p:tgtEl>
                                          <p:spTgt spid="1110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9215388" cy="2340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494313"/>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MX"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MX"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MX"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MX"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C:\Archivos de programa\Microsoft Office\Templates\Diseños de presentaciones\Azur.pot</Template>
  <TotalTime>8128</TotalTime>
  <Words>2219</Words>
  <Application>Microsoft Office PowerPoint</Application>
  <PresentationFormat>Presentación en pantalla (4:3)</PresentationFormat>
  <Paragraphs>220</Paragraphs>
  <Slides>84</Slides>
  <Notes>16</Notes>
  <HiddenSlides>0</HiddenSlides>
  <MMClips>0</MMClips>
  <ScaleCrop>false</ScaleCrop>
  <HeadingPairs>
    <vt:vector size="6" baseType="variant">
      <vt:variant>
        <vt:lpstr>Tema</vt:lpstr>
      </vt:variant>
      <vt:variant>
        <vt:i4>3</vt:i4>
      </vt:variant>
      <vt:variant>
        <vt:lpstr>Servidores OLE incrustados</vt:lpstr>
      </vt:variant>
      <vt:variant>
        <vt:i4>1</vt:i4>
      </vt:variant>
      <vt:variant>
        <vt:lpstr>Títulos de diapositiva</vt:lpstr>
      </vt:variant>
      <vt:variant>
        <vt:i4>84</vt:i4>
      </vt:variant>
    </vt:vector>
  </HeadingPairs>
  <TitlesOfParts>
    <vt:vector size="88" baseType="lpstr">
      <vt:lpstr>Azur</vt:lpstr>
      <vt:lpstr>1_Azur</vt:lpstr>
      <vt:lpstr>Tema de Office</vt:lpstr>
      <vt:lpstr>Fotografía de Photo Editor</vt:lpstr>
      <vt:lpstr>Presentación de PowerPoint</vt:lpstr>
      <vt:lpstr>Presentación de PowerPoint</vt:lpstr>
      <vt:lpstr>Presentación de PowerPoint</vt:lpstr>
      <vt:lpstr>Indications for Hematopoietic Cell Transplant in the US, 2016</vt:lpstr>
      <vt:lpstr>Annual Number of HCT Recipients in the US by Transplant Type</vt:lpstr>
      <vt:lpstr>Presentación de PowerPoint</vt:lpstr>
      <vt:lpstr>              Fundamentos</vt:lpstr>
      <vt:lpstr>Presentación de PowerPoint</vt:lpstr>
      <vt:lpstr>Presentación de PowerPoint</vt:lpstr>
      <vt:lpstr>Presentación de PowerPoint</vt:lpstr>
      <vt:lpstr>Presentación de PowerPoint</vt:lpstr>
      <vt:lpstr>Presentación de PowerPoint</vt:lpstr>
      <vt:lpstr>   TMO en EM</vt:lpstr>
      <vt:lpstr>Presentación de PowerPoint</vt:lpstr>
      <vt:lpstr>Location of Centers Participating in the CIBMTR 2017*</vt:lpstr>
      <vt:lpstr>Annual Number of HCT Recipients in the US by Transplant Type</vt:lpstr>
      <vt:lpstr>Allogeneic HCT Recipients in the US, by Donor Type </vt:lpstr>
      <vt:lpstr>Haploidentical HCT Recipients in the US, by Graft Type</vt:lpstr>
      <vt:lpstr>HLA-Matched Sibling Donor Allogeneic HCT in Patients Age ≥18 years</vt:lpstr>
      <vt:lpstr>Unrelated Donor Allogeneic HCT in Patients Age ≥18 years</vt:lpstr>
      <vt:lpstr>Trends in Autologous HCT in the US by Recipient Age^</vt:lpstr>
      <vt:lpstr>Trends in Allogeneic HCT in the US by Recipient Age^</vt:lpstr>
      <vt:lpstr>Indications for Hematopoietic Cell Transplant in the US, 2016</vt:lpstr>
      <vt:lpstr>Selected Disease Trends for Allogeneic HCT in the US</vt:lpstr>
      <vt:lpstr>Selected Disease Trends for Autologous HCT in the US</vt:lpstr>
      <vt:lpstr>Causes of Death after Autologous HCT done in 2014-2015</vt:lpstr>
      <vt:lpstr>Causes of Death after HLA-Matched Sibling HCT done in 2014-2015</vt:lpstr>
      <vt:lpstr>Causes of Death after Unrelated Donor HCT done in 2014-2015</vt:lpstr>
      <vt:lpstr>Presentación de PowerPoint</vt:lpstr>
      <vt:lpstr>Presentación de PowerPoint</vt:lpstr>
      <vt:lpstr>Presentación de PowerPoint</vt:lpstr>
      <vt:lpstr>Presentación de PowerPoint</vt:lpstr>
      <vt:lpstr>Presentación de PowerPoint</vt:lpstr>
      <vt:lpstr>Presentación de PowerPoint</vt:lpstr>
      <vt:lpstr>Autotrasplantes simplificados:</vt:lpstr>
      <vt:lpstr>Presentación de PowerPoint</vt:lpstr>
      <vt:lpstr>Presentación de PowerPoint</vt:lpstr>
      <vt:lpstr>Presentación de PowerPoint</vt:lpstr>
      <vt:lpstr>Presentación de PowerPoint</vt:lpstr>
      <vt:lpstr>Presentación de PowerPoint</vt:lpstr>
      <vt:lpstr>   TMO en EM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método mexicano:</vt:lpstr>
      <vt:lpstr>El método mexicano:</vt:lpstr>
      <vt:lpstr>Alotrasplantes simplificados: </vt:lpstr>
      <vt:lpstr>226 alotrasplantes: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EICH en el Método Mexicano</vt:lpstr>
      <vt:lpstr>                   </vt:lpstr>
      <vt:lpstr>Presentación de PowerPoint</vt:lpstr>
      <vt:lpstr>Presentación de PowerPoint</vt:lpstr>
      <vt:lpstr>Presentación de PowerPoint</vt:lpstr>
      <vt:lpstr>              Fundamentos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Mexican approach to conduct non-myeloablative stem cell transplantation</dc:title>
  <dc:creator>Dr. Guillermo Ruiz A</dc:creator>
  <cp:lastModifiedBy>Dr. Guillermo Ruiz D</cp:lastModifiedBy>
  <cp:revision>334</cp:revision>
  <cp:lastPrinted>1601-01-01T00:00:00Z</cp:lastPrinted>
  <dcterms:created xsi:type="dcterms:W3CDTF">2002-06-11T14:20:28Z</dcterms:created>
  <dcterms:modified xsi:type="dcterms:W3CDTF">2019-05-21T15:16:25Z</dcterms:modified>
</cp:coreProperties>
</file>