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/>
    <p:restoredTop sz="92504"/>
  </p:normalViewPr>
  <p:slideViewPr>
    <p:cSldViewPr snapToGrid="0" snapToObjects="1">
      <p:cViewPr varScale="1">
        <p:scale>
          <a:sx n="103" d="100"/>
          <a:sy n="103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DF263-7840-D746-86CF-F2809639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9041C-91E9-3748-B337-BAB4810F7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7C5E4-BB55-9345-B002-56760801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54837-62CE-AC4D-9BD9-D58E82F1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06B1B-3823-8947-AEE6-37889E4F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99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9F239-E78F-A143-AC17-4800CD5E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CF9EB0-809E-ED4F-A5F9-8388DB5CD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BB6321-A52F-1B4B-879E-536426A4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F07BAE-9AA6-324C-AEA6-5B1F7361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13F7F-7AA1-474E-97E3-32605763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35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5B6B1A-66A9-AB40-BD03-3C5E0D2FA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6188F0-F62E-4B4C-9041-FF0CE4590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189220-3933-C747-BB7E-061F4B91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0CEA-AF5F-6847-B672-D9898ED9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87EA97-BD71-6247-9764-E7C206D0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71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82BEE-67C3-9743-A532-FC71DFCD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6A38DD-E233-7D47-9265-34199BF4C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4B6088-1453-9046-A583-F0CC6744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4DFABB-635B-7442-A88F-14781555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AA0FA3-307F-7443-8EB4-0C924FA3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15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5159E-EAD3-6C4B-97FA-9170E88E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4EF2A4-6CB6-DA45-BF2B-6397A9D1D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1CFB77-B901-8745-B5C6-BF88319C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772B2-C599-D14D-92A9-39EE8D05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B243A-E882-FC44-A851-4245904C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858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2BF4B-68C3-1D48-9D7E-CF47F30F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F9767-85A8-9D4D-A80D-88383B167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195A61-45FF-B348-816A-16B8EC822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E1546F-C41E-EA4D-B93D-1235787B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5ABD11-B655-6B43-988D-95D9864D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EB058B-871F-9A4E-A91C-89AF77CC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59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EACC6-0378-F64D-8846-109CCDCF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5D0751-C9F8-B442-A030-C708398C5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2BA329-0D2C-1441-A4CF-DD461B016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EF06C8-F100-194C-89B2-D1A59566B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C9AB0D-3F8B-B74A-AC87-317ED3325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873A1A-EECF-DB4C-8E28-A8E291AC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C51560-0FE1-5F49-B05C-253D8A6E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DC7CC9-6153-B743-A661-1B717CB6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45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DB3DC-5A40-504F-909E-4A33D70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E6004F-354D-1C4D-BBEA-50CDE238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E804D3-BB39-CB46-B1C0-BEA86CB8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DD2055-4F8E-1B45-AB65-D34D0667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55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8619C9-ADDE-CC40-B374-993C92DA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2DF14E-560F-1E40-AEEA-5FF317DD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06810-19BA-0942-8A5D-716B26C9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75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5C6F3-3656-EA47-91C8-336E18101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68450F-A0DE-C744-8967-518221DB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843098-F54A-D549-B422-6C460ACA4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358590-C178-B34A-8054-6BE96E4B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0D2FA9-7C69-0F44-A164-35363696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BF1C89-2D2D-F645-B21D-D0D02E1B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446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56CA5-4668-834C-A5C5-E36BE1C0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8E4D30-4E46-D24F-A168-902D885D8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44A6F3-95D2-B54C-911B-FC34F63FB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D72276-FD97-334B-9981-2F002C3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137A97-10EC-F145-8985-42154057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FB5E83-C3F3-3B4C-A0A8-5EACFB8C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35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BD8282-CB07-0244-915C-332F93C8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1381F0-D1E9-564B-84C8-7DCEB44E3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37A43E-36D0-3A40-AF8E-8E02189C9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F9C7-B0BB-E743-836D-F060FA2B32ED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D133B-20CA-654E-8B67-7B49B7B5B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6B992-0F89-8949-B437-B3602FA65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42F8-0FEF-ED4D-9756-97F94EF3D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00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F87D3-F683-9C41-B089-D00A1A25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dirty="0"/>
              <a:t>“</a:t>
            </a:r>
            <a:r>
              <a:rPr lang="es-MX" sz="2700" dirty="0">
                <a:latin typeface="Cambria" panose="02040503050406030204" pitchFamily="18" charset="0"/>
              </a:rPr>
              <a:t>Mejorando el desenlace funcional en pacientes ictus: experiencia de una unidad de cuidados neurovasculares en un hospital Mexicano de tercer nivel” </a:t>
            </a:r>
            <a:br>
              <a:rPr lang="es-MX" sz="2700" dirty="0">
                <a:latin typeface="Cambria" panose="02040503050406030204" pitchFamily="18" charset="0"/>
              </a:rPr>
            </a:br>
            <a:br>
              <a:rPr lang="es-MX" sz="2700" dirty="0">
                <a:latin typeface="Cambria" panose="02040503050406030204" pitchFamily="18" charset="0"/>
              </a:rPr>
            </a:br>
            <a:r>
              <a:rPr lang="es-MX" sz="2700" dirty="0">
                <a:latin typeface="Cambria" panose="02040503050406030204" pitchFamily="18" charset="0"/>
              </a:rPr>
              <a:t>Autor: Dr. Fernando Góngora Rivera</a:t>
            </a:r>
            <a:br>
              <a:rPr lang="es-MX" sz="2700" dirty="0">
                <a:latin typeface="Cambria" panose="02040503050406030204" pitchFamily="18" charset="0"/>
              </a:rPr>
            </a:br>
            <a:r>
              <a:rPr lang="es-MX" sz="2700" dirty="0">
                <a:latin typeface="Cambria" panose="02040503050406030204" pitchFamily="18" charset="0"/>
              </a:rPr>
              <a:t>Comentario: Dr. Antonio Arauz Góngora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F5DE53-ADA2-684C-A5E5-6DD246B6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483" y="4446819"/>
            <a:ext cx="1635637" cy="19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4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7CC30E6-FE15-3640-9AC0-5A942FF5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4772" cy="91678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/>
              <a:t>Avances en el manejo de la EVC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13A9C4E8-C058-BB44-B661-CD565DE4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26" y="1899138"/>
            <a:ext cx="5748297" cy="34526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8C7B2B-3089-D648-AF8D-1D323805F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5" y="1281908"/>
            <a:ext cx="4798254" cy="5314854"/>
          </a:xfrm>
          <a:prstGeom prst="rect">
            <a:avLst/>
          </a:prstGeom>
          <a:scene3d>
            <a:camera prst="orthographicFront">
              <a:rot lat="0" lon="21599994" rev="16200000"/>
            </a:camera>
            <a:lightRig rig="threePt" dir="t"/>
          </a:scene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FB8482-4C72-FB41-AD0C-027ABB957972}"/>
              </a:ext>
            </a:extLst>
          </p:cNvPr>
          <p:cNvSpPr txBox="1"/>
          <p:nvPr/>
        </p:nvSpPr>
        <p:spPr>
          <a:xfrm>
            <a:off x="11029070" y="1674055"/>
            <a:ext cx="928467" cy="647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9B3AE-E977-194D-BF08-D539E27B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53926" cy="1110749"/>
          </a:xfrm>
        </p:spPr>
        <p:txBody>
          <a:bodyPr>
            <a:normAutofit/>
          </a:bodyPr>
          <a:lstStyle/>
          <a:p>
            <a:r>
              <a:rPr lang="es-MX" sz="3000" b="1" dirty="0"/>
              <a:t>Impacto de las unidades de ictus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401173-47DC-F144-9F2F-7AE75931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874"/>
            <a:ext cx="10515600" cy="4351338"/>
          </a:xfrm>
        </p:spPr>
        <p:txBody>
          <a:bodyPr/>
          <a:lstStyle/>
          <a:p>
            <a:r>
              <a:rPr lang="es-MX" dirty="0"/>
              <a:t>Cochrane</a:t>
            </a:r>
          </a:p>
          <a:p>
            <a:pPr lvl="1">
              <a:lnSpc>
                <a:spcPct val="150000"/>
              </a:lnSpc>
            </a:pPr>
            <a:r>
              <a:rPr lang="es-MX" dirty="0"/>
              <a:t>Reduce mortalidad a 1 año (OR 0.86, IC 95% 0.76-0.98, p=0.002)</a:t>
            </a:r>
          </a:p>
          <a:p>
            <a:pPr lvl="1">
              <a:lnSpc>
                <a:spcPct val="150000"/>
              </a:lnSpc>
            </a:pPr>
            <a:r>
              <a:rPr lang="es-MX" dirty="0"/>
              <a:t>Reduce la dependencia (OR: 0.82, IC 95% 0.73-0.92, p=0.001)</a:t>
            </a:r>
          </a:p>
          <a:p>
            <a:pPr lvl="1">
              <a:lnSpc>
                <a:spcPct val="150000"/>
              </a:lnSpc>
            </a:pPr>
            <a:r>
              <a:rPr lang="es-MX" dirty="0"/>
              <a:t>Disminuye la estancia hospitalaria (rango de 2 a 6 días)</a:t>
            </a:r>
          </a:p>
          <a:p>
            <a:pPr lvl="2">
              <a:lnSpc>
                <a:spcPct val="150000"/>
              </a:lnSpc>
            </a:pPr>
            <a:r>
              <a:rPr lang="es-MX" dirty="0"/>
              <a:t>OR de que un paciente este en hospital&gt; 7 dias, se redujo 30%</a:t>
            </a:r>
          </a:p>
          <a:p>
            <a:pPr lvl="1">
              <a:lnSpc>
                <a:spcPct val="150000"/>
              </a:lnSpc>
            </a:pPr>
            <a:r>
              <a:rPr lang="es-MX" dirty="0"/>
              <a:t>Costo/efectividad: Un estudio en Francia: la diferencia entre sala general y UI fue de 1,359 euros por año ganado sin discapacidad.</a:t>
            </a:r>
          </a:p>
          <a:p>
            <a:pPr lvl="1"/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457181-DFF4-5247-BC31-C1D32EA8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19" y="5707063"/>
            <a:ext cx="3289300" cy="469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E3E4B1-CB93-474F-8B78-E91838128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0" y="6311899"/>
            <a:ext cx="2565176" cy="2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7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532438-BCAD-DD41-B4CD-BF389EBA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83" y="528011"/>
            <a:ext cx="6720742" cy="12412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DCCFCB-2A92-7746-B24A-E86EA1B3B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883" y="3053567"/>
            <a:ext cx="8432393" cy="21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3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090EE-6081-8D47-A188-0698AE44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100" b="1" dirty="0"/>
              <a:t>“</a:t>
            </a:r>
            <a:r>
              <a:rPr lang="es-MX" sz="2100" b="1" dirty="0">
                <a:latin typeface="Cambria" panose="02040503050406030204" pitchFamily="18" charset="0"/>
              </a:rPr>
              <a:t>Mejorando el desenlace funcional en pacientes ictus: experiencia de una unidad de cuidados neurovasculares en un hospital Mexicano de tercer nivel”</a:t>
            </a:r>
            <a:endParaRPr lang="es-MX" sz="21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166DD27-866C-6347-9CAB-9D6F61177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Estudio retrospectivo</a:t>
            </a:r>
          </a:p>
          <a:p>
            <a:pPr lvl="1"/>
            <a:r>
              <a:rPr lang="es-MX" dirty="0"/>
              <a:t>Compara Pre y post implementación de unidad de Ictus</a:t>
            </a:r>
          </a:p>
          <a:p>
            <a:pPr lvl="1"/>
            <a:r>
              <a:rPr lang="es-MX" dirty="0"/>
              <a:t>N = 246 vs 352</a:t>
            </a:r>
          </a:p>
          <a:p>
            <a:pPr lvl="1"/>
            <a:r>
              <a:rPr lang="es-MX" dirty="0"/>
              <a:t>La implementación de la UECN mejoro</a:t>
            </a:r>
          </a:p>
          <a:p>
            <a:pPr lvl="2"/>
            <a:r>
              <a:rPr lang="es-MX" dirty="0"/>
              <a:t>El desenalce funcional (Rankin a 3 meses)</a:t>
            </a:r>
          </a:p>
          <a:p>
            <a:pPr lvl="2"/>
            <a:r>
              <a:rPr lang="es-MX" dirty="0"/>
              <a:t>Disminuyó los días de estancia hospitalaria</a:t>
            </a:r>
          </a:p>
          <a:p>
            <a:pPr lvl="2"/>
            <a:r>
              <a:rPr lang="es-MX" dirty="0"/>
              <a:t>Y mejoró la implementación de cuidados generales.</a:t>
            </a:r>
          </a:p>
          <a:p>
            <a:pPr lvl="1"/>
            <a:r>
              <a:rPr lang="es-MX" dirty="0"/>
              <a:t>Confirma los hallazgos de estudios previos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78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6150E-DEAF-5B44-8588-ACDB4DF6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200" b="1" dirty="0"/>
              <a:t>“</a:t>
            </a:r>
            <a:r>
              <a:rPr lang="es-MX" sz="2200" b="1" dirty="0">
                <a:latin typeface="Cambria" panose="02040503050406030204" pitchFamily="18" charset="0"/>
              </a:rPr>
              <a:t>Mejorando el desenlace funcional en pacientes ictus: experiencia de una unidad de cuidados neurovasculares en un hospital Mexicano de tercer nivel”</a:t>
            </a:r>
            <a:endParaRPr lang="es-MX" sz="2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ADD29-6029-D44A-A6BC-BEFE7CDA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Fortalezas:</a:t>
            </a:r>
          </a:p>
          <a:p>
            <a:pPr lvl="1"/>
            <a:r>
              <a:rPr lang="es-MX" dirty="0"/>
              <a:t>Primera unidad de ictus en el país</a:t>
            </a:r>
          </a:p>
          <a:p>
            <a:pPr lvl="1"/>
            <a:r>
              <a:rPr lang="es-MX" dirty="0"/>
              <a:t>Logró conjuntar diferentes equipos medicos para la implementación de la Unidad</a:t>
            </a:r>
          </a:p>
          <a:p>
            <a:pPr lvl="1"/>
            <a:r>
              <a:rPr lang="es-MX" dirty="0"/>
              <a:t>Logró disminuir la estancia hospitalaria en un padecimiento con gran morbimortalidad.</a:t>
            </a:r>
          </a:p>
          <a:p>
            <a:pPr lvl="1"/>
            <a:endParaRPr lang="es-MX" dirty="0"/>
          </a:p>
          <a:p>
            <a:r>
              <a:rPr lang="es-MX" dirty="0"/>
              <a:t>Retos</a:t>
            </a:r>
          </a:p>
          <a:p>
            <a:pPr lvl="1"/>
            <a:r>
              <a:rPr lang="es-MX" dirty="0"/>
              <a:t>Demostrar el costo beneficio de estas unidades</a:t>
            </a:r>
          </a:p>
          <a:p>
            <a:pPr lvl="1"/>
            <a:r>
              <a:rPr lang="es-MX" dirty="0"/>
              <a:t>Replicar el modelo de unidades de ictus en el país.</a:t>
            </a:r>
          </a:p>
        </p:txBody>
      </p:sp>
    </p:spTree>
    <p:extLst>
      <p:ext uri="{BB962C8B-B14F-4D97-AF65-F5344CB8AC3E}">
        <p14:creationId xmlns:p14="http://schemas.microsoft.com/office/powerpoint/2010/main" val="2775867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277</Words>
  <Application>Microsoft Macintosh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Tema de Office</vt:lpstr>
      <vt:lpstr>“Mejorando el desenlace funcional en pacientes ictus: experiencia de una unidad de cuidados neurovasculares en un hospital Mexicano de tercer nivel”   Autor: Dr. Fernando Góngora Rivera Comentario: Dr. Antonio Arauz Góngora</vt:lpstr>
      <vt:lpstr>Avances en el manejo de la EVC</vt:lpstr>
      <vt:lpstr>Impacto de las unidades de ictus</vt:lpstr>
      <vt:lpstr>Presentación de PowerPoint</vt:lpstr>
      <vt:lpstr>“Mejorando el desenlace funcional en pacientes ictus: experiencia de una unidad de cuidados neurovasculares en un hospital Mexicano de tercer nivel”</vt:lpstr>
      <vt:lpstr>“Mejorando el desenlace funcional en pacientes ictus: experiencia de una unidad de cuidados neurovasculares en un hospital Mexicano de tercer nivel”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“Mejorando el desenlace funcional en pacientes ictus: experiencia de una unidad de cuidados neurovasculares en un hospital Mexicano de tercer nivel”   Autor: Dr. Fernando Góngora Rivera Comentario: Dr. Antonio Arauz Góngora</dc:title>
  <dc:creator>Usuario de Microsoft Office</dc:creator>
  <cp:lastModifiedBy>Usuario de Microsoft Office</cp:lastModifiedBy>
  <cp:revision>10</cp:revision>
  <dcterms:created xsi:type="dcterms:W3CDTF">2019-10-22T14:19:38Z</dcterms:created>
  <dcterms:modified xsi:type="dcterms:W3CDTF">2019-10-23T22:43:58Z</dcterms:modified>
</cp:coreProperties>
</file>