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8" r:id="rId2"/>
    <p:sldId id="281" r:id="rId3"/>
    <p:sldId id="264" r:id="rId4"/>
    <p:sldId id="283" r:id="rId5"/>
    <p:sldId id="260" r:id="rId6"/>
    <p:sldId id="263" r:id="rId7"/>
    <p:sldId id="270" r:id="rId8"/>
    <p:sldId id="291" r:id="rId9"/>
    <p:sldId id="294" r:id="rId10"/>
    <p:sldId id="266" r:id="rId11"/>
    <p:sldId id="285" r:id="rId12"/>
    <p:sldId id="273" r:id="rId13"/>
    <p:sldId id="295" r:id="rId14"/>
    <p:sldId id="288" r:id="rId15"/>
    <p:sldId id="271" r:id="rId16"/>
    <p:sldId id="284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87666" autoAdjust="0"/>
  </p:normalViewPr>
  <p:slideViewPr>
    <p:cSldViewPr snapToGrid="0">
      <p:cViewPr varScale="1">
        <p:scale>
          <a:sx n="102" d="100"/>
          <a:sy n="102" d="100"/>
        </p:scale>
        <p:origin x="1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carlos.rodriguezo\Desktop\AIC\Reporte%20Sesion-2019-08-3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carlos.rodriguezo\Desktop\AIC\Reporte%20Sesion-2019-08-3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carlos.rodriguezo\Desktop\AIC\Reporte%20Sesion-2019-08-3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carlos.rodriguezo\Desktop\AIC\Reporte%20Sesion-2019-08-3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3200" b="1" i="0" baseline="0" dirty="0" err="1">
                <a:effectLst/>
              </a:rPr>
              <a:t>Consulta</a:t>
            </a:r>
            <a:r>
              <a:rPr lang="en-US" sz="3200" b="1" i="0" baseline="0" dirty="0">
                <a:effectLst/>
              </a:rPr>
              <a:t> de </a:t>
            </a:r>
            <a:r>
              <a:rPr lang="en-US" sz="3200" b="1" i="0" baseline="0" dirty="0" err="1">
                <a:effectLst/>
              </a:rPr>
              <a:t>Atención</a:t>
            </a:r>
            <a:r>
              <a:rPr lang="en-US" sz="3200" b="1" i="0" baseline="0" dirty="0">
                <a:effectLst/>
              </a:rPr>
              <a:t> </a:t>
            </a:r>
            <a:r>
              <a:rPr lang="en-US" sz="3200" b="1" i="0" baseline="0" dirty="0" err="1">
                <a:effectLst/>
              </a:rPr>
              <a:t>Institucional</a:t>
            </a:r>
            <a:r>
              <a:rPr lang="en-US" sz="3200" b="1" i="0" baseline="0" dirty="0">
                <a:effectLst/>
              </a:rPr>
              <a:t> Continua de </a:t>
            </a:r>
            <a:r>
              <a:rPr lang="en-US" sz="3200" b="1" i="0" baseline="0" dirty="0" err="1">
                <a:effectLst/>
              </a:rPr>
              <a:t>Urgencias</a:t>
            </a:r>
            <a:r>
              <a:rPr lang="en-US" sz="3200" b="1" i="0" baseline="0" dirty="0">
                <a:effectLst/>
              </a:rPr>
              <a:t> - </a:t>
            </a:r>
            <a:r>
              <a:rPr lang="en-US" sz="3200" b="1" i="0" baseline="0" dirty="0" err="1">
                <a:effectLst/>
              </a:rPr>
              <a:t>Medicina</a:t>
            </a:r>
            <a:r>
              <a:rPr lang="en-US" sz="3200" b="1" i="0" baseline="0" dirty="0">
                <a:effectLst/>
              </a:rPr>
              <a:t> </a:t>
            </a:r>
            <a:r>
              <a:rPr lang="en-US" sz="3200" b="1" i="0" baseline="0" dirty="0" err="1">
                <a:effectLst/>
              </a:rPr>
              <a:t>Interna</a:t>
            </a:r>
            <a:r>
              <a:rPr lang="en-US" sz="3200" b="1" i="0" baseline="0" dirty="0">
                <a:effectLst/>
              </a:rPr>
              <a:t> </a:t>
            </a:r>
            <a:r>
              <a:rPr lang="en-US" sz="3200" b="1" i="0" u="none" strike="noStrike" baseline="0" dirty="0">
                <a:effectLst/>
              </a:rPr>
              <a:t>-</a:t>
            </a:r>
            <a:endParaRPr lang="en-US" sz="3200" b="1" i="0" baseline="0" dirty="0">
              <a:effectLst/>
            </a:endParaRPr>
          </a:p>
          <a:p>
            <a:pPr>
              <a:defRPr sz="3200" b="1">
                <a:solidFill>
                  <a:sysClr val="windowText" lastClr="000000"/>
                </a:solidFill>
              </a:defRPr>
            </a:pPr>
            <a:r>
              <a:rPr lang="es-MX" sz="2400" b="1" i="0" baseline="0" dirty="0">
                <a:effectLst/>
              </a:rPr>
              <a:t>n=1867/año, md=8/día</a:t>
            </a:r>
            <a:endParaRPr lang="en-US" sz="2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'[PACIENTES NUM AIC-2019-08.xlsx]Med Int'!$AH$17</c:f>
              <c:strCache>
                <c:ptCount val="1"/>
                <c:pt idx="0">
                  <c:v>n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'[PACIENTES NUM AIC-2019-08.xlsx]Med Int'!$AG$18:$AG$29</c:f>
              <c:strCache>
                <c:ptCount val="12"/>
                <c:pt idx="0">
                  <c:v>Jul</c:v>
                </c:pt>
                <c:pt idx="1">
                  <c:v>Aug</c:v>
                </c:pt>
                <c:pt idx="2">
                  <c:v>Sep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</c:v>
                </c:pt>
              </c:strCache>
            </c:strRef>
          </c:cat>
          <c:val>
            <c:numRef>
              <c:f>'[PACIENTES NUM AIC-2019-08.xlsx]Med Int'!$AH$18:$AH$29</c:f>
              <c:numCache>
                <c:formatCode>General</c:formatCode>
                <c:ptCount val="12"/>
                <c:pt idx="0">
                  <c:v>158</c:v>
                </c:pt>
                <c:pt idx="1">
                  <c:v>149</c:v>
                </c:pt>
                <c:pt idx="2">
                  <c:v>112</c:v>
                </c:pt>
                <c:pt idx="3">
                  <c:v>142</c:v>
                </c:pt>
                <c:pt idx="4">
                  <c:v>184</c:v>
                </c:pt>
                <c:pt idx="5">
                  <c:v>120</c:v>
                </c:pt>
                <c:pt idx="6">
                  <c:v>150</c:v>
                </c:pt>
                <c:pt idx="7">
                  <c:v>145</c:v>
                </c:pt>
                <c:pt idx="8">
                  <c:v>187</c:v>
                </c:pt>
                <c:pt idx="9">
                  <c:v>179</c:v>
                </c:pt>
                <c:pt idx="10">
                  <c:v>172</c:v>
                </c:pt>
                <c:pt idx="11">
                  <c:v>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EC-9440-AE11-958AE43085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3"/>
        <c:overlap val="-27"/>
        <c:axId val="-384947408"/>
        <c:axId val="-384940336"/>
      </c:barChart>
      <c:catAx>
        <c:axId val="-38494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384940336"/>
        <c:crosses val="autoZero"/>
        <c:auto val="1"/>
        <c:lblAlgn val="ctr"/>
        <c:lblOffset val="100"/>
        <c:noMultiLvlLbl val="0"/>
      </c:catAx>
      <c:valAx>
        <c:axId val="-38494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384947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600" dirty="0"/>
              <a:t>¿</a:t>
            </a:r>
            <a:r>
              <a:rPr lang="en-US" sz="3600" dirty="0" err="1"/>
              <a:t>Considera</a:t>
            </a:r>
            <a:r>
              <a:rPr lang="en-US" sz="3600" dirty="0"/>
              <a:t> que el </a:t>
            </a:r>
            <a:r>
              <a:rPr lang="en-US" sz="3600" dirty="0" err="1"/>
              <a:t>siguiente</a:t>
            </a:r>
            <a:r>
              <a:rPr lang="en-US" sz="3600" dirty="0"/>
              <a:t> personal le </a:t>
            </a:r>
            <a:r>
              <a:rPr lang="en-US" sz="3600" dirty="0" err="1"/>
              <a:t>brindó</a:t>
            </a:r>
            <a:r>
              <a:rPr lang="en-US" sz="3600" dirty="0"/>
              <a:t> un </a:t>
            </a:r>
            <a:r>
              <a:rPr lang="en-US" sz="3600" dirty="0" err="1"/>
              <a:t>buen</a:t>
            </a:r>
            <a:r>
              <a:rPr lang="en-US" sz="3600" dirty="0"/>
              <a:t> </a:t>
            </a:r>
            <a:r>
              <a:rPr lang="en-US" sz="3600" dirty="0" err="1"/>
              <a:t>servicio</a:t>
            </a:r>
            <a:r>
              <a:rPr lang="en-US" sz="3600" dirty="0"/>
              <a:t> o </a:t>
            </a:r>
            <a:r>
              <a:rPr lang="en-US" sz="3600" dirty="0" err="1"/>
              <a:t>trato</a:t>
            </a:r>
            <a:r>
              <a:rPr lang="en-US" sz="3600" dirty="0"/>
              <a:t>?</a:t>
            </a:r>
          </a:p>
        </c:rich>
      </c:tx>
      <c:layout>
        <c:manualLayout>
          <c:xMode val="edge"/>
          <c:yMode val="edge"/>
          <c:x val="0.1441396733571895"/>
          <c:y val="2.01638311279143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Global!$I$18</c:f>
              <c:strCache>
                <c:ptCount val="1"/>
                <c:pt idx="0">
                  <c:v>Médico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Global!$J$17:$O$17</c:f>
              <c:strCache>
                <c:ptCount val="6"/>
                <c:pt idx="0">
                  <c:v>Totalmente de acuerdo</c:v>
                </c:pt>
                <c:pt idx="1">
                  <c:v>De acuerdo</c:v>
                </c:pt>
                <c:pt idx="2">
                  <c:v>Indiferente</c:v>
                </c:pt>
                <c:pt idx="3">
                  <c:v>Desacuerdo</c:v>
                </c:pt>
                <c:pt idx="4">
                  <c:v>Totalmente en desacuerdo</c:v>
                </c:pt>
                <c:pt idx="5">
                  <c:v>No aplica</c:v>
                </c:pt>
              </c:strCache>
            </c:strRef>
          </c:cat>
          <c:val>
            <c:numRef>
              <c:f>Global!$J$18:$O$18</c:f>
              <c:numCache>
                <c:formatCode>General</c:formatCode>
                <c:ptCount val="6"/>
                <c:pt idx="0">
                  <c:v>0.65891472868217049</c:v>
                </c:pt>
                <c:pt idx="1">
                  <c:v>0.32170542635658916</c:v>
                </c:pt>
                <c:pt idx="2">
                  <c:v>0</c:v>
                </c:pt>
                <c:pt idx="3">
                  <c:v>3.875968992248062E-3</c:v>
                </c:pt>
                <c:pt idx="4">
                  <c:v>0</c:v>
                </c:pt>
                <c:pt idx="5">
                  <c:v>1.5503875968992248E-2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AC-F742-A7DA-E4A6A582BEEC}"/>
            </c:ext>
          </c:extLst>
        </c:ser>
        <c:ser>
          <c:idx val="1"/>
          <c:order val="1"/>
          <c:tx>
            <c:strRef>
              <c:f>Global!$I$19</c:f>
              <c:strCache>
                <c:ptCount val="1"/>
                <c:pt idx="0">
                  <c:v>Enfermería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Global!$J$17:$O$17</c:f>
              <c:strCache>
                <c:ptCount val="6"/>
                <c:pt idx="0">
                  <c:v>Totalmente de acuerdo</c:v>
                </c:pt>
                <c:pt idx="1">
                  <c:v>De acuerdo</c:v>
                </c:pt>
                <c:pt idx="2">
                  <c:v>Indiferente</c:v>
                </c:pt>
                <c:pt idx="3">
                  <c:v>Desacuerdo</c:v>
                </c:pt>
                <c:pt idx="4">
                  <c:v>Totalmente en desacuerdo</c:v>
                </c:pt>
                <c:pt idx="5">
                  <c:v>No aplica</c:v>
                </c:pt>
              </c:strCache>
            </c:strRef>
          </c:cat>
          <c:val>
            <c:numRef>
              <c:f>Global!$J$19:$O$19</c:f>
              <c:numCache>
                <c:formatCode>General</c:formatCode>
                <c:ptCount val="6"/>
                <c:pt idx="0">
                  <c:v>0.60852713178294571</c:v>
                </c:pt>
                <c:pt idx="1">
                  <c:v>0.31395348837209303</c:v>
                </c:pt>
                <c:pt idx="2">
                  <c:v>3.875968992248062E-3</c:v>
                </c:pt>
                <c:pt idx="3">
                  <c:v>0</c:v>
                </c:pt>
                <c:pt idx="4">
                  <c:v>0</c:v>
                </c:pt>
                <c:pt idx="5">
                  <c:v>7.3643410852713184E-2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AC-F742-A7DA-E4A6A582BEEC}"/>
            </c:ext>
          </c:extLst>
        </c:ser>
        <c:ser>
          <c:idx val="2"/>
          <c:order val="2"/>
          <c:tx>
            <c:strRef>
              <c:f>Global!$I$20</c:f>
              <c:strCache>
                <c:ptCount val="1"/>
                <c:pt idx="0">
                  <c:v>Administrativo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Global!$J$17:$O$17</c:f>
              <c:strCache>
                <c:ptCount val="6"/>
                <c:pt idx="0">
                  <c:v>Totalmente de acuerdo</c:v>
                </c:pt>
                <c:pt idx="1">
                  <c:v>De acuerdo</c:v>
                </c:pt>
                <c:pt idx="2">
                  <c:v>Indiferente</c:v>
                </c:pt>
                <c:pt idx="3">
                  <c:v>Desacuerdo</c:v>
                </c:pt>
                <c:pt idx="4">
                  <c:v>Totalmente en desacuerdo</c:v>
                </c:pt>
                <c:pt idx="5">
                  <c:v>No aplica</c:v>
                </c:pt>
              </c:strCache>
            </c:strRef>
          </c:cat>
          <c:val>
            <c:numRef>
              <c:f>Global!$J$20:$O$20</c:f>
              <c:numCache>
                <c:formatCode>General</c:formatCode>
                <c:ptCount val="6"/>
                <c:pt idx="0">
                  <c:v>0.60852713178294571</c:v>
                </c:pt>
                <c:pt idx="1">
                  <c:v>0.32558139534883723</c:v>
                </c:pt>
                <c:pt idx="2">
                  <c:v>3.875968992248062E-3</c:v>
                </c:pt>
                <c:pt idx="3">
                  <c:v>1.5503875968992248E-2</c:v>
                </c:pt>
                <c:pt idx="4">
                  <c:v>7.7519379844961239E-3</c:v>
                </c:pt>
                <c:pt idx="5">
                  <c:v>3.875968992248062E-2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AC-F742-A7DA-E4A6A582BE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384951216"/>
        <c:axId val="-384942512"/>
      </c:barChart>
      <c:catAx>
        <c:axId val="-384951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384942512"/>
        <c:crosses val="autoZero"/>
        <c:auto val="1"/>
        <c:lblAlgn val="ctr"/>
        <c:lblOffset val="100"/>
        <c:noMultiLvlLbl val="0"/>
      </c:catAx>
      <c:valAx>
        <c:axId val="-3849425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38495121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3400" dirty="0"/>
              <a:t>¿</a:t>
            </a:r>
            <a:r>
              <a:rPr lang="en-US" sz="3400" dirty="0" err="1"/>
              <a:t>Considera</a:t>
            </a:r>
            <a:r>
              <a:rPr lang="en-US" sz="3400" dirty="0"/>
              <a:t> que el </a:t>
            </a:r>
            <a:r>
              <a:rPr lang="en-US" sz="3400" dirty="0" err="1"/>
              <a:t>tiempo</a:t>
            </a:r>
            <a:r>
              <a:rPr lang="en-US" sz="3400" dirty="0"/>
              <a:t> de </a:t>
            </a:r>
            <a:r>
              <a:rPr lang="en-US" sz="3400" dirty="0" err="1"/>
              <a:t>espera</a:t>
            </a:r>
            <a:r>
              <a:rPr lang="en-US" sz="3400" dirty="0"/>
              <a:t> para </a:t>
            </a:r>
            <a:r>
              <a:rPr lang="en-US" sz="3400" dirty="0" err="1"/>
              <a:t>pasar</a:t>
            </a:r>
            <a:r>
              <a:rPr lang="en-US" sz="3400" dirty="0"/>
              <a:t> a </a:t>
            </a:r>
            <a:r>
              <a:rPr lang="en-US" sz="3400" dirty="0" err="1"/>
              <a:t>consulta</a:t>
            </a:r>
            <a:r>
              <a:rPr lang="en-US" sz="3400" dirty="0"/>
              <a:t>, </a:t>
            </a:r>
            <a:r>
              <a:rPr lang="en-US" sz="3400" dirty="0" err="1"/>
              <a:t>fue</a:t>
            </a:r>
            <a:r>
              <a:rPr lang="en-US" sz="3400" dirty="0"/>
              <a:t> </a:t>
            </a:r>
            <a:r>
              <a:rPr lang="en-US" sz="3400" dirty="0" err="1"/>
              <a:t>adecuado</a:t>
            </a:r>
            <a:r>
              <a:rPr lang="en-US" sz="3400" dirty="0"/>
              <a:t>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3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Global!$I$62:$N$62</c:f>
              <c:strCache>
                <c:ptCount val="6"/>
                <c:pt idx="0">
                  <c:v>Totalmente de acuerdo</c:v>
                </c:pt>
                <c:pt idx="1">
                  <c:v>De acuerdo</c:v>
                </c:pt>
                <c:pt idx="2">
                  <c:v>Indiferente</c:v>
                </c:pt>
                <c:pt idx="3">
                  <c:v>Desacuerdo</c:v>
                </c:pt>
                <c:pt idx="4">
                  <c:v>Totalmente en desacuerdo</c:v>
                </c:pt>
                <c:pt idx="5">
                  <c:v>No aplica</c:v>
                </c:pt>
              </c:strCache>
            </c:strRef>
          </c:cat>
          <c:val>
            <c:numRef>
              <c:f>Global!$I$63:$N$63</c:f>
              <c:numCache>
                <c:formatCode>General</c:formatCode>
                <c:ptCount val="6"/>
                <c:pt idx="0">
                  <c:v>0.60465116279069764</c:v>
                </c:pt>
                <c:pt idx="1">
                  <c:v>0.31782945736434109</c:v>
                </c:pt>
                <c:pt idx="2">
                  <c:v>1.1627906976744186E-2</c:v>
                </c:pt>
                <c:pt idx="3">
                  <c:v>1.937984496124031E-2</c:v>
                </c:pt>
                <c:pt idx="4">
                  <c:v>4.2635658914728682E-2</c:v>
                </c:pt>
                <c:pt idx="5">
                  <c:v>3.875968992248062E-3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AF-9243-90A5-50DF25238C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384941424"/>
        <c:axId val="-384945776"/>
      </c:barChart>
      <c:catAx>
        <c:axId val="-384941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384945776"/>
        <c:crosses val="autoZero"/>
        <c:auto val="1"/>
        <c:lblAlgn val="ctr"/>
        <c:lblOffset val="100"/>
        <c:noMultiLvlLbl val="0"/>
      </c:catAx>
      <c:valAx>
        <c:axId val="-3849457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3849414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ysClr val="windowText" lastClr="000000"/>
          </a:solidFill>
        </a:defRPr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3200"/>
              <a:t>¿Cuánto tiempo tardó el personal de la recepción en programarle su PRÓXIMA</a:t>
            </a:r>
            <a:r>
              <a:rPr lang="en-US" sz="3200" baseline="0"/>
              <a:t> </a:t>
            </a:r>
            <a:r>
              <a:rPr lang="en-US" sz="3200"/>
              <a:t>cita?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32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A65-5349-A1A5-7CAA35206008}"/>
              </c:ext>
            </c:extLst>
          </c:dPt>
          <c:cat>
            <c:strRef>
              <c:f>Global!$I$37:$N$37</c:f>
              <c:strCache>
                <c:ptCount val="6"/>
                <c:pt idx="0">
                  <c:v>0-15 min</c:v>
                </c:pt>
                <c:pt idx="1">
                  <c:v>16-30 min</c:v>
                </c:pt>
                <c:pt idx="2">
                  <c:v>31-60 min</c:v>
                </c:pt>
                <c:pt idx="3">
                  <c:v>61-90 min</c:v>
                </c:pt>
                <c:pt idx="4">
                  <c:v>&gt;90 min</c:v>
                </c:pt>
                <c:pt idx="5">
                  <c:v>Sin cita a la Consulta de AIC</c:v>
                </c:pt>
              </c:strCache>
            </c:strRef>
          </c:cat>
          <c:val>
            <c:numRef>
              <c:f>Global!$I$38:$N$38</c:f>
              <c:numCache>
                <c:formatCode>General</c:formatCode>
                <c:ptCount val="6"/>
                <c:pt idx="0">
                  <c:v>0.2131782945736434</c:v>
                </c:pt>
                <c:pt idx="1">
                  <c:v>0.13953488372093023</c:v>
                </c:pt>
                <c:pt idx="2">
                  <c:v>1.937984496124031E-2</c:v>
                </c:pt>
                <c:pt idx="3">
                  <c:v>0</c:v>
                </c:pt>
                <c:pt idx="4">
                  <c:v>7.7519379844961239E-3</c:v>
                </c:pt>
                <c:pt idx="5">
                  <c:v>0.73643410852713176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65-5349-A1A5-7CAA352060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384939248"/>
        <c:axId val="-323585264"/>
      </c:barChart>
      <c:catAx>
        <c:axId val="-384939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323585264"/>
        <c:crosses val="autoZero"/>
        <c:auto val="1"/>
        <c:lblAlgn val="ctr"/>
        <c:lblOffset val="100"/>
        <c:noMultiLvlLbl val="0"/>
      </c:catAx>
      <c:valAx>
        <c:axId val="-3235852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38493924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ysClr val="windowText" lastClr="000000"/>
          </a:solidFill>
        </a:defRPr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'2018-Jul-Ago'!$A$9</c:f>
              <c:strCache>
                <c:ptCount val="1"/>
                <c:pt idx="0">
                  <c:v>Médico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'2018-Jul-Ago'!$B$7:$G$8</c:f>
              <c:strCache>
                <c:ptCount val="6"/>
                <c:pt idx="0">
                  <c:v>Totalmente de acuerdo</c:v>
                </c:pt>
                <c:pt idx="1">
                  <c:v>De acuerdo</c:v>
                </c:pt>
                <c:pt idx="2">
                  <c:v>Indiferente</c:v>
                </c:pt>
                <c:pt idx="3">
                  <c:v>En desacuerdo</c:v>
                </c:pt>
                <c:pt idx="4">
                  <c:v>Totalmente en desacuerdo</c:v>
                </c:pt>
                <c:pt idx="5">
                  <c:v>No aplica</c:v>
                </c:pt>
              </c:strCache>
            </c:strRef>
          </c:cat>
          <c:val>
            <c:numRef>
              <c:f>'2018-Jul-Ago'!$B$9:$G$9</c:f>
              <c:numCache>
                <c:formatCode>General</c:formatCode>
                <c:ptCount val="6"/>
                <c:pt idx="0">
                  <c:v>82.716049382716051</c:v>
                </c:pt>
                <c:pt idx="1">
                  <c:v>14.814814814814813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2.4691358024691357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A3-784F-AD61-D2C962640861}"/>
            </c:ext>
          </c:extLst>
        </c:ser>
        <c:ser>
          <c:idx val="1"/>
          <c:order val="1"/>
          <c:tx>
            <c:strRef>
              <c:f>'2018-Jul-Ago'!$A$10</c:f>
              <c:strCache>
                <c:ptCount val="1"/>
                <c:pt idx="0">
                  <c:v>Enfermería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'2018-Jul-Ago'!$B$7:$G$8</c:f>
              <c:strCache>
                <c:ptCount val="6"/>
                <c:pt idx="0">
                  <c:v>Totalmente de acuerdo</c:v>
                </c:pt>
                <c:pt idx="1">
                  <c:v>De acuerdo</c:v>
                </c:pt>
                <c:pt idx="2">
                  <c:v>Indiferente</c:v>
                </c:pt>
                <c:pt idx="3">
                  <c:v>En desacuerdo</c:v>
                </c:pt>
                <c:pt idx="4">
                  <c:v>Totalmente en desacuerdo</c:v>
                </c:pt>
                <c:pt idx="5">
                  <c:v>No aplica</c:v>
                </c:pt>
              </c:strCache>
            </c:strRef>
          </c:cat>
          <c:val>
            <c:numRef>
              <c:f>'2018-Jul-Ago'!$B$10:$G$10</c:f>
              <c:numCache>
                <c:formatCode>General</c:formatCode>
                <c:ptCount val="6"/>
                <c:pt idx="0">
                  <c:v>79.012345679012341</c:v>
                </c:pt>
                <c:pt idx="1">
                  <c:v>14.814814814814813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6.1728395061728394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A3-784F-AD61-D2C962640861}"/>
            </c:ext>
          </c:extLst>
        </c:ser>
        <c:ser>
          <c:idx val="2"/>
          <c:order val="2"/>
          <c:tx>
            <c:strRef>
              <c:f>'2018-Jul-Ago'!$A$11</c:f>
              <c:strCache>
                <c:ptCount val="1"/>
                <c:pt idx="0">
                  <c:v>Asistente Administrativo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'2018-Jul-Ago'!$B$7:$G$8</c:f>
              <c:strCache>
                <c:ptCount val="6"/>
                <c:pt idx="0">
                  <c:v>Totalmente de acuerdo</c:v>
                </c:pt>
                <c:pt idx="1">
                  <c:v>De acuerdo</c:v>
                </c:pt>
                <c:pt idx="2">
                  <c:v>Indiferente</c:v>
                </c:pt>
                <c:pt idx="3">
                  <c:v>En desacuerdo</c:v>
                </c:pt>
                <c:pt idx="4">
                  <c:v>Totalmente en desacuerdo</c:v>
                </c:pt>
                <c:pt idx="5">
                  <c:v>No aplica</c:v>
                </c:pt>
              </c:strCache>
            </c:strRef>
          </c:cat>
          <c:val>
            <c:numRef>
              <c:f>'2018-Jul-Ago'!$B$11:$G$11</c:f>
              <c:numCache>
                <c:formatCode>General</c:formatCode>
                <c:ptCount val="6"/>
                <c:pt idx="0">
                  <c:v>80.246913580246911</c:v>
                </c:pt>
                <c:pt idx="1">
                  <c:v>13.580246913580247</c:v>
                </c:pt>
                <c:pt idx="2">
                  <c:v>0</c:v>
                </c:pt>
                <c:pt idx="3">
                  <c:v>2.4691358024691357</c:v>
                </c:pt>
                <c:pt idx="4">
                  <c:v>0</c:v>
                </c:pt>
                <c:pt idx="5">
                  <c:v>3.7037037037037033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A3-784F-AD61-D2C9626408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619596512"/>
        <c:axId val="-384939792"/>
      </c:barChart>
      <c:catAx>
        <c:axId val="-6195965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384939792"/>
        <c:crosses val="autoZero"/>
        <c:auto val="1"/>
        <c:lblAlgn val="ctr"/>
        <c:lblOffset val="100"/>
        <c:noMultiLvlLbl val="0"/>
      </c:catAx>
      <c:valAx>
        <c:axId val="-38493979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61959651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ysClr val="windowText" lastClr="000000"/>
          </a:solidFill>
        </a:defRPr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'2018-Sep-Dec'!$A$9</c:f>
              <c:strCache>
                <c:ptCount val="1"/>
                <c:pt idx="0">
                  <c:v>Médico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'2018-Sep-Dec'!$B$7:$G$8</c:f>
              <c:strCache>
                <c:ptCount val="6"/>
                <c:pt idx="0">
                  <c:v>Totalmente de acuerdo</c:v>
                </c:pt>
                <c:pt idx="1">
                  <c:v>De acuerdo</c:v>
                </c:pt>
                <c:pt idx="2">
                  <c:v>Indiferente</c:v>
                </c:pt>
                <c:pt idx="3">
                  <c:v>En desacuerdo</c:v>
                </c:pt>
                <c:pt idx="4">
                  <c:v>Totalmente en desacuerdo</c:v>
                </c:pt>
                <c:pt idx="5">
                  <c:v>No aplica</c:v>
                </c:pt>
              </c:strCache>
            </c:strRef>
          </c:cat>
          <c:val>
            <c:numRef>
              <c:f>'2018-Sep-Dec'!$B$9:$G$9</c:f>
              <c:numCache>
                <c:formatCode>General</c:formatCode>
                <c:ptCount val="6"/>
                <c:pt idx="0">
                  <c:v>52.542372881355938</c:v>
                </c:pt>
                <c:pt idx="1">
                  <c:v>42.372881355932201</c:v>
                </c:pt>
                <c:pt idx="2">
                  <c:v>0</c:v>
                </c:pt>
                <c:pt idx="3">
                  <c:v>1.6949152542372881</c:v>
                </c:pt>
                <c:pt idx="4">
                  <c:v>0</c:v>
                </c:pt>
                <c:pt idx="5">
                  <c:v>3.3898305084745761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42-FE4D-A667-166493B23B0B}"/>
            </c:ext>
          </c:extLst>
        </c:ser>
        <c:ser>
          <c:idx val="1"/>
          <c:order val="1"/>
          <c:tx>
            <c:strRef>
              <c:f>'2018-Sep-Dec'!$A$10</c:f>
              <c:strCache>
                <c:ptCount val="1"/>
                <c:pt idx="0">
                  <c:v>Enfermería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'2018-Sep-Dec'!$B$7:$G$8</c:f>
              <c:strCache>
                <c:ptCount val="6"/>
                <c:pt idx="0">
                  <c:v>Totalmente de acuerdo</c:v>
                </c:pt>
                <c:pt idx="1">
                  <c:v>De acuerdo</c:v>
                </c:pt>
                <c:pt idx="2">
                  <c:v>Indiferente</c:v>
                </c:pt>
                <c:pt idx="3">
                  <c:v>En desacuerdo</c:v>
                </c:pt>
                <c:pt idx="4">
                  <c:v>Totalmente en desacuerdo</c:v>
                </c:pt>
                <c:pt idx="5">
                  <c:v>No aplica</c:v>
                </c:pt>
              </c:strCache>
            </c:strRef>
          </c:cat>
          <c:val>
            <c:numRef>
              <c:f>'2018-Sep-Dec'!$B$10:$G$10</c:f>
              <c:numCache>
                <c:formatCode>General</c:formatCode>
                <c:ptCount val="6"/>
                <c:pt idx="0">
                  <c:v>44.067796610169488</c:v>
                </c:pt>
                <c:pt idx="1">
                  <c:v>40.677966101694921</c:v>
                </c:pt>
                <c:pt idx="2">
                  <c:v>1.6949152542372881</c:v>
                </c:pt>
                <c:pt idx="3">
                  <c:v>0</c:v>
                </c:pt>
                <c:pt idx="4">
                  <c:v>0</c:v>
                </c:pt>
                <c:pt idx="5">
                  <c:v>13.559322033898304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42-FE4D-A667-166493B23B0B}"/>
            </c:ext>
          </c:extLst>
        </c:ser>
        <c:ser>
          <c:idx val="2"/>
          <c:order val="2"/>
          <c:tx>
            <c:strRef>
              <c:f>'2018-Sep-Dec'!$A$11</c:f>
              <c:strCache>
                <c:ptCount val="1"/>
                <c:pt idx="0">
                  <c:v>Asistente administrativo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'2018-Sep-Dec'!$B$7:$G$8</c:f>
              <c:strCache>
                <c:ptCount val="6"/>
                <c:pt idx="0">
                  <c:v>Totalmente de acuerdo</c:v>
                </c:pt>
                <c:pt idx="1">
                  <c:v>De acuerdo</c:v>
                </c:pt>
                <c:pt idx="2">
                  <c:v>Indiferente</c:v>
                </c:pt>
                <c:pt idx="3">
                  <c:v>En desacuerdo</c:v>
                </c:pt>
                <c:pt idx="4">
                  <c:v>Totalmente en desacuerdo</c:v>
                </c:pt>
                <c:pt idx="5">
                  <c:v>No aplica</c:v>
                </c:pt>
              </c:strCache>
            </c:strRef>
          </c:cat>
          <c:val>
            <c:numRef>
              <c:f>'2018-Sep-Dec'!$B$11:$G$11</c:f>
              <c:numCache>
                <c:formatCode>General</c:formatCode>
                <c:ptCount val="6"/>
                <c:pt idx="0">
                  <c:v>49.152542372881356</c:v>
                </c:pt>
                <c:pt idx="1">
                  <c:v>45.762711864406782</c:v>
                </c:pt>
                <c:pt idx="2">
                  <c:v>0</c:v>
                </c:pt>
                <c:pt idx="3">
                  <c:v>1.6949152542372881</c:v>
                </c:pt>
                <c:pt idx="4">
                  <c:v>3.3898305084745761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42-FE4D-A667-166493B23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384949584"/>
        <c:axId val="-384938704"/>
      </c:barChart>
      <c:catAx>
        <c:axId val="-3849495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384938704"/>
        <c:crosses val="autoZero"/>
        <c:auto val="1"/>
        <c:lblAlgn val="ctr"/>
        <c:lblOffset val="100"/>
        <c:noMultiLvlLbl val="0"/>
      </c:catAx>
      <c:valAx>
        <c:axId val="-38493870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38494958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ysClr val="windowText" lastClr="000000"/>
          </a:solidFill>
        </a:defRPr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'2019-ENE-MAR'!$A$9</c:f>
              <c:strCache>
                <c:ptCount val="1"/>
                <c:pt idx="0">
                  <c:v>Médico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'2019-ENE-MAR'!$B$7:$G$8</c:f>
              <c:strCache>
                <c:ptCount val="6"/>
                <c:pt idx="0">
                  <c:v>Totalmente de acuerdo</c:v>
                </c:pt>
                <c:pt idx="1">
                  <c:v>De acuerdo</c:v>
                </c:pt>
                <c:pt idx="2">
                  <c:v>Indiferente</c:v>
                </c:pt>
                <c:pt idx="3">
                  <c:v>En desacuerdo</c:v>
                </c:pt>
                <c:pt idx="4">
                  <c:v>Totalmente en desacuerdo</c:v>
                </c:pt>
                <c:pt idx="5">
                  <c:v>No aplica</c:v>
                </c:pt>
              </c:strCache>
            </c:strRef>
          </c:cat>
          <c:val>
            <c:numRef>
              <c:f>'2019-ENE-MAR'!$B$9:$G$9</c:f>
              <c:numCache>
                <c:formatCode>General</c:formatCode>
                <c:ptCount val="6"/>
                <c:pt idx="0">
                  <c:v>51.315789473684212</c:v>
                </c:pt>
                <c:pt idx="1">
                  <c:v>48.684210526315788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3F-5249-B56E-1AF99FC0C080}"/>
            </c:ext>
          </c:extLst>
        </c:ser>
        <c:ser>
          <c:idx val="1"/>
          <c:order val="1"/>
          <c:tx>
            <c:strRef>
              <c:f>'2019-ENE-MAR'!$A$10</c:f>
              <c:strCache>
                <c:ptCount val="1"/>
                <c:pt idx="0">
                  <c:v>Enfermería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'2019-ENE-MAR'!$B$7:$G$8</c:f>
              <c:strCache>
                <c:ptCount val="6"/>
                <c:pt idx="0">
                  <c:v>Totalmente de acuerdo</c:v>
                </c:pt>
                <c:pt idx="1">
                  <c:v>De acuerdo</c:v>
                </c:pt>
                <c:pt idx="2">
                  <c:v>Indiferente</c:v>
                </c:pt>
                <c:pt idx="3">
                  <c:v>En desacuerdo</c:v>
                </c:pt>
                <c:pt idx="4">
                  <c:v>Totalmente en desacuerdo</c:v>
                </c:pt>
                <c:pt idx="5">
                  <c:v>No aplica</c:v>
                </c:pt>
              </c:strCache>
            </c:strRef>
          </c:cat>
          <c:val>
            <c:numRef>
              <c:f>'2019-ENE-MAR'!$B$10:$G$10</c:f>
              <c:numCache>
                <c:formatCode>General</c:formatCode>
                <c:ptCount val="6"/>
                <c:pt idx="0">
                  <c:v>44.736842105263158</c:v>
                </c:pt>
                <c:pt idx="1">
                  <c:v>47.368421052631575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7.8947368421052628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3F-5249-B56E-1AF99FC0C080}"/>
            </c:ext>
          </c:extLst>
        </c:ser>
        <c:ser>
          <c:idx val="2"/>
          <c:order val="2"/>
          <c:tx>
            <c:strRef>
              <c:f>'2019-ENE-MAR'!$A$11</c:f>
              <c:strCache>
                <c:ptCount val="1"/>
                <c:pt idx="0">
                  <c:v>Administrativo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'2019-ENE-MAR'!$B$7:$G$8</c:f>
              <c:strCache>
                <c:ptCount val="6"/>
                <c:pt idx="0">
                  <c:v>Totalmente de acuerdo</c:v>
                </c:pt>
                <c:pt idx="1">
                  <c:v>De acuerdo</c:v>
                </c:pt>
                <c:pt idx="2">
                  <c:v>Indiferente</c:v>
                </c:pt>
                <c:pt idx="3">
                  <c:v>En desacuerdo</c:v>
                </c:pt>
                <c:pt idx="4">
                  <c:v>Totalmente en desacuerdo</c:v>
                </c:pt>
                <c:pt idx="5">
                  <c:v>No aplica</c:v>
                </c:pt>
              </c:strCache>
            </c:strRef>
          </c:cat>
          <c:val>
            <c:numRef>
              <c:f>'2019-ENE-MAR'!$B$11:$G$11</c:f>
              <c:numCache>
                <c:formatCode>General</c:formatCode>
                <c:ptCount val="6"/>
                <c:pt idx="0">
                  <c:v>44.736842105263158</c:v>
                </c:pt>
                <c:pt idx="1">
                  <c:v>47.368421052631575</c:v>
                </c:pt>
                <c:pt idx="2">
                  <c:v>1.3157894736842104</c:v>
                </c:pt>
                <c:pt idx="3">
                  <c:v>1.3157894736842104</c:v>
                </c:pt>
                <c:pt idx="4">
                  <c:v>0</c:v>
                </c:pt>
                <c:pt idx="5">
                  <c:v>5.2631578947368416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3F-5249-B56E-1AF99FC0C0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384943600"/>
        <c:axId val="-384938160"/>
      </c:barChart>
      <c:catAx>
        <c:axId val="-384943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384938160"/>
        <c:crosses val="autoZero"/>
        <c:auto val="1"/>
        <c:lblAlgn val="ctr"/>
        <c:lblOffset val="100"/>
        <c:noMultiLvlLbl val="0"/>
      </c:catAx>
      <c:valAx>
        <c:axId val="-38493816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38494360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ysClr val="windowText" lastClr="000000"/>
          </a:solidFill>
        </a:defRPr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'2019-APR-JUN'!$A$9</c:f>
              <c:strCache>
                <c:ptCount val="1"/>
                <c:pt idx="0">
                  <c:v>Médico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'2019-APR-JUN'!$B$7:$G$8</c:f>
              <c:strCache>
                <c:ptCount val="6"/>
                <c:pt idx="0">
                  <c:v>Totalmente de acuerdo</c:v>
                </c:pt>
                <c:pt idx="1">
                  <c:v>De acuerdo</c:v>
                </c:pt>
                <c:pt idx="2">
                  <c:v>Indiferente</c:v>
                </c:pt>
                <c:pt idx="3">
                  <c:v>En desacuerdo</c:v>
                </c:pt>
                <c:pt idx="4">
                  <c:v>Totalmente en desacuerdo</c:v>
                </c:pt>
                <c:pt idx="5">
                  <c:v>No aplica</c:v>
                </c:pt>
              </c:strCache>
            </c:strRef>
          </c:cat>
          <c:val>
            <c:numRef>
              <c:f>'2019-APR-JUN'!$B$9:$G$9</c:f>
              <c:numCache>
                <c:formatCode>General</c:formatCode>
                <c:ptCount val="6"/>
                <c:pt idx="0">
                  <c:v>78.571428571428569</c:v>
                </c:pt>
                <c:pt idx="1">
                  <c:v>21.428571428571427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2C-1D49-92B0-687DC508DAAF}"/>
            </c:ext>
          </c:extLst>
        </c:ser>
        <c:ser>
          <c:idx val="1"/>
          <c:order val="1"/>
          <c:tx>
            <c:strRef>
              <c:f>'2019-APR-JUN'!$A$10</c:f>
              <c:strCache>
                <c:ptCount val="1"/>
                <c:pt idx="0">
                  <c:v>Enfermería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'2019-APR-JUN'!$B$7:$G$8</c:f>
              <c:strCache>
                <c:ptCount val="6"/>
                <c:pt idx="0">
                  <c:v>Totalmente de acuerdo</c:v>
                </c:pt>
                <c:pt idx="1">
                  <c:v>De acuerdo</c:v>
                </c:pt>
                <c:pt idx="2">
                  <c:v>Indiferente</c:v>
                </c:pt>
                <c:pt idx="3">
                  <c:v>En desacuerdo</c:v>
                </c:pt>
                <c:pt idx="4">
                  <c:v>Totalmente en desacuerdo</c:v>
                </c:pt>
                <c:pt idx="5">
                  <c:v>No aplica</c:v>
                </c:pt>
              </c:strCache>
            </c:strRef>
          </c:cat>
          <c:val>
            <c:numRef>
              <c:f>'2019-APR-JUN'!$B$10:$G$10</c:f>
              <c:numCache>
                <c:formatCode>General</c:formatCode>
                <c:ptCount val="6"/>
                <c:pt idx="0">
                  <c:v>78.571428571428569</c:v>
                </c:pt>
                <c:pt idx="1">
                  <c:v>21.428571428571427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2C-1D49-92B0-687DC508DAAF}"/>
            </c:ext>
          </c:extLst>
        </c:ser>
        <c:ser>
          <c:idx val="2"/>
          <c:order val="2"/>
          <c:tx>
            <c:strRef>
              <c:f>'2019-APR-JUN'!$A$11</c:f>
              <c:strCache>
                <c:ptCount val="1"/>
                <c:pt idx="0">
                  <c:v>Administrativo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'2019-APR-JUN'!$B$7:$G$8</c:f>
              <c:strCache>
                <c:ptCount val="6"/>
                <c:pt idx="0">
                  <c:v>Totalmente de acuerdo</c:v>
                </c:pt>
                <c:pt idx="1">
                  <c:v>De acuerdo</c:v>
                </c:pt>
                <c:pt idx="2">
                  <c:v>Indiferente</c:v>
                </c:pt>
                <c:pt idx="3">
                  <c:v>En desacuerdo</c:v>
                </c:pt>
                <c:pt idx="4">
                  <c:v>Totalmente en desacuerdo</c:v>
                </c:pt>
                <c:pt idx="5">
                  <c:v>No aplica</c:v>
                </c:pt>
              </c:strCache>
            </c:strRef>
          </c:cat>
          <c:val>
            <c:numRef>
              <c:f>'2019-APR-JUN'!$B$11:$G$11</c:f>
              <c:numCache>
                <c:formatCode>General</c:formatCode>
                <c:ptCount val="6"/>
                <c:pt idx="0">
                  <c:v>69.047619047619051</c:v>
                </c:pt>
                <c:pt idx="1">
                  <c:v>23.809523809523807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7.1428571428571423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2C-1D49-92B0-687DC508DA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384943056"/>
        <c:axId val="-384949040"/>
      </c:barChart>
      <c:catAx>
        <c:axId val="-384943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384949040"/>
        <c:crosses val="autoZero"/>
        <c:auto val="1"/>
        <c:lblAlgn val="ctr"/>
        <c:lblOffset val="100"/>
        <c:noMultiLvlLbl val="0"/>
      </c:catAx>
      <c:valAx>
        <c:axId val="-38494904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38494305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ysClr val="windowText" lastClr="000000"/>
          </a:solidFill>
        </a:defRPr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337169-298F-4107-BC0B-DA954126129C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11EBC9-9BE6-40BB-8E1A-F5862A6D61C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6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C93F1-4CA0-4C2E-90BB-8951CBE6E988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732D8C-4C0F-4BE0-85B9-16A7482C08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5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32D8C-4C0F-4BE0-85B9-16A7482C08E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43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6E21-06A5-4B2D-84A6-780ED1A91BDE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0886-8E5B-46C2-AC18-BD247B2D55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6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6E21-06A5-4B2D-84A6-780ED1A91BDE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0886-8E5B-46C2-AC18-BD247B2D55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27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6E21-06A5-4B2D-84A6-780ED1A91BDE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0886-8E5B-46C2-AC18-BD247B2D55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15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6E21-06A5-4B2D-84A6-780ED1A91BDE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0886-8E5B-46C2-AC18-BD247B2D55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7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6E21-06A5-4B2D-84A6-780ED1A91BDE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0886-8E5B-46C2-AC18-BD247B2D55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5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6E21-06A5-4B2D-84A6-780ED1A91BDE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0886-8E5B-46C2-AC18-BD247B2D55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6E21-06A5-4B2D-84A6-780ED1A91BDE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0886-8E5B-46C2-AC18-BD247B2D55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7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6E21-06A5-4B2D-84A6-780ED1A91BDE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0886-8E5B-46C2-AC18-BD247B2D55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4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6E21-06A5-4B2D-84A6-780ED1A91BDE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0886-8E5B-46C2-AC18-BD247B2D55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6E21-06A5-4B2D-84A6-780ED1A91BDE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0886-8E5B-46C2-AC18-BD247B2D55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91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6E21-06A5-4B2D-84A6-780ED1A91BDE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0886-8E5B-46C2-AC18-BD247B2D55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1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A6E21-06A5-4B2D-84A6-780ED1A91BDE}" type="datetimeFigureOut">
              <a:rPr lang="en-US" smtClean="0"/>
              <a:t>10/23/19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0886-8E5B-46C2-AC18-BD247B2D55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42692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Consulta de Atención Institucional Continua de Urgencias</a:t>
            </a:r>
            <a:endParaRPr lang="en-U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636853"/>
            <a:ext cx="9144000" cy="594446"/>
          </a:xfrm>
        </p:spPr>
        <p:txBody>
          <a:bodyPr/>
          <a:lstStyle/>
          <a:p>
            <a:r>
              <a:rPr lang="es-MX" b="1" dirty="0"/>
              <a:t>Dr. Carlos A. Rodríguez Osorio</a:t>
            </a:r>
            <a:endParaRPr lang="en-US" b="1" dirty="0"/>
          </a:p>
        </p:txBody>
      </p:sp>
      <p:pic>
        <p:nvPicPr>
          <p:cNvPr id="4" name="9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21" y="3019968"/>
            <a:ext cx="1676359" cy="2411446"/>
          </a:xfrm>
          <a:prstGeom prst="rect">
            <a:avLst/>
          </a:prstGeom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1676400" y="6062662"/>
            <a:ext cx="9144000" cy="594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800" b="1" dirty="0"/>
              <a:t>Octubre 23, 2019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38934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445829" y="6102283"/>
            <a:ext cx="4252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Fuente: Dirección de Planeación</a:t>
            </a:r>
          </a:p>
          <a:p>
            <a:r>
              <a:rPr lang="es-MX" b="1" dirty="0"/>
              <a:t>Periodo: 1 año (Jul 2018-Jun 2019) n=258 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3871864"/>
              </p:ext>
            </p:extLst>
          </p:nvPr>
        </p:nvGraphicFramePr>
        <p:xfrm>
          <a:off x="550718" y="124690"/>
          <a:ext cx="10910455" cy="6047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Abrir llave 7"/>
          <p:cNvSpPr/>
          <p:nvPr/>
        </p:nvSpPr>
        <p:spPr>
          <a:xfrm rot="5400000">
            <a:off x="3000373" y="817247"/>
            <a:ext cx="228602" cy="3028949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adroTexto 8"/>
          <p:cNvSpPr txBox="1"/>
          <p:nvPr/>
        </p:nvSpPr>
        <p:spPr>
          <a:xfrm>
            <a:off x="2485998" y="1611596"/>
            <a:ext cx="1287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/>
              <a:t>92-98%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03264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218598"/>
              </p:ext>
            </p:extLst>
          </p:nvPr>
        </p:nvGraphicFramePr>
        <p:xfrm>
          <a:off x="623455" y="176644"/>
          <a:ext cx="10800000" cy="604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7445829" y="6102283"/>
            <a:ext cx="4252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Fuente: Dirección de Planeación</a:t>
            </a:r>
          </a:p>
          <a:p>
            <a:r>
              <a:rPr lang="es-MX" b="1" dirty="0"/>
              <a:t>Periodo: 1 año (Jul 2018-Jun 2019) n=258 </a:t>
            </a:r>
          </a:p>
        </p:txBody>
      </p:sp>
    </p:spTree>
    <p:extLst>
      <p:ext uri="{BB962C8B-B14F-4D97-AF65-F5344CB8AC3E}">
        <p14:creationId xmlns:p14="http://schemas.microsoft.com/office/powerpoint/2010/main" val="716000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4838341"/>
              </p:ext>
            </p:extLst>
          </p:nvPr>
        </p:nvGraphicFramePr>
        <p:xfrm>
          <a:off x="592283" y="207819"/>
          <a:ext cx="10868890" cy="5860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445829" y="6102283"/>
            <a:ext cx="4252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Fuente: Dirección de Planeación</a:t>
            </a:r>
          </a:p>
          <a:p>
            <a:r>
              <a:rPr lang="es-MX" b="1" dirty="0"/>
              <a:t>Periodo: 1 año (Jul 2018-Jun 2019) n=258 </a:t>
            </a:r>
          </a:p>
        </p:txBody>
      </p:sp>
    </p:spTree>
    <p:extLst>
      <p:ext uri="{BB962C8B-B14F-4D97-AF65-F5344CB8AC3E}">
        <p14:creationId xmlns:p14="http://schemas.microsoft.com/office/powerpoint/2010/main" val="1017944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6446866"/>
              </p:ext>
            </p:extLst>
          </p:nvPr>
        </p:nvGraphicFramePr>
        <p:xfrm>
          <a:off x="140260" y="927879"/>
          <a:ext cx="5940000" cy="25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9427373"/>
              </p:ext>
            </p:extLst>
          </p:nvPr>
        </p:nvGraphicFramePr>
        <p:xfrm>
          <a:off x="6080260" y="927879"/>
          <a:ext cx="5940000" cy="25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0625157"/>
              </p:ext>
            </p:extLst>
          </p:nvPr>
        </p:nvGraphicFramePr>
        <p:xfrm>
          <a:off x="140260" y="3546026"/>
          <a:ext cx="594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4371758"/>
              </p:ext>
            </p:extLst>
          </p:nvPr>
        </p:nvGraphicFramePr>
        <p:xfrm>
          <a:off x="6080260" y="3546026"/>
          <a:ext cx="594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822460" y="-10918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MX" sz="4000" b="1" dirty="0"/>
              <a:t>Sistema de evaluación periódica</a:t>
            </a:r>
            <a:endParaRPr lang="en-US" sz="40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4129769" y="1093991"/>
            <a:ext cx="1836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Trimestre 1</a:t>
            </a:r>
          </a:p>
          <a:p>
            <a:pPr algn="ctr"/>
            <a:r>
              <a:rPr lang="es-MX" b="1" dirty="0"/>
              <a:t>Inicio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0052566" y="1093991"/>
            <a:ext cx="1836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Trimestre 2</a:t>
            </a:r>
          </a:p>
          <a:p>
            <a:pPr algn="ctr"/>
            <a:r>
              <a:rPr lang="es-MX" b="1" dirty="0"/>
              <a:t>Introducción nuevas consultas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116121" y="3706869"/>
            <a:ext cx="1836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Trimestre 3</a:t>
            </a:r>
          </a:p>
          <a:p>
            <a:pPr algn="ctr"/>
            <a:r>
              <a:rPr lang="es-MX" b="1" dirty="0"/>
              <a:t>Introducción nuevo personal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0038918" y="3706869"/>
            <a:ext cx="1836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Trimestre 4</a:t>
            </a:r>
          </a:p>
          <a:p>
            <a:pPr algn="ctr"/>
            <a:r>
              <a:rPr lang="es-MX" b="1" dirty="0"/>
              <a:t>Capacitación intensiva</a:t>
            </a:r>
          </a:p>
        </p:txBody>
      </p:sp>
    </p:spTree>
    <p:extLst>
      <p:ext uri="{BB962C8B-B14F-4D97-AF65-F5344CB8AC3E}">
        <p14:creationId xmlns:p14="http://schemas.microsoft.com/office/powerpoint/2010/main" val="1228280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>
                <a:latin typeface="Calibri" panose="020F0502020204030204" pitchFamily="34" charset="0"/>
              </a:rPr>
              <a:t>Consulta</a:t>
            </a:r>
            <a:r>
              <a:rPr lang="en-US" b="1" dirty="0">
                <a:latin typeface="Calibri" panose="020F0502020204030204" pitchFamily="34" charset="0"/>
              </a:rPr>
              <a:t> de </a:t>
            </a:r>
            <a:r>
              <a:rPr lang="en-US" b="1" dirty="0" err="1">
                <a:latin typeface="Calibri" panose="020F0502020204030204" pitchFamily="34" charset="0"/>
              </a:rPr>
              <a:t>Atención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</a:rPr>
              <a:t>Institucional</a:t>
            </a:r>
            <a:r>
              <a:rPr lang="en-US" b="1" dirty="0">
                <a:latin typeface="Calibri" panose="020F0502020204030204" pitchFamily="34" charset="0"/>
              </a:rPr>
              <a:t> Continua de </a:t>
            </a:r>
            <a:r>
              <a:rPr lang="en-US" b="1" dirty="0" err="1">
                <a:latin typeface="Calibri" panose="020F0502020204030204" pitchFamily="34" charset="0"/>
              </a:rPr>
              <a:t>Urgencias</a:t>
            </a:r>
            <a:r>
              <a:rPr lang="en-US" b="1" dirty="0">
                <a:latin typeface="Calibri" panose="020F0502020204030204" pitchFamily="34" charset="0"/>
              </a:rPr>
              <a:t>: sub-</a:t>
            </a:r>
            <a:r>
              <a:rPr lang="en-US" b="1" dirty="0" err="1">
                <a:latin typeface="Calibri" panose="020F0502020204030204" pitchFamily="34" charset="0"/>
              </a:rPr>
              <a:t>especialidades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/>
          </a:p>
          <a:p>
            <a:r>
              <a:rPr lang="es-MX" dirty="0"/>
              <a:t>Nov 2018 – </a:t>
            </a:r>
            <a:r>
              <a:rPr lang="es-MX" dirty="0" err="1"/>
              <a:t>Ago</a:t>
            </a:r>
            <a:r>
              <a:rPr lang="es-MX" dirty="0"/>
              <a:t> 2019 (10 meses)</a:t>
            </a:r>
          </a:p>
          <a:p>
            <a:r>
              <a:rPr lang="es-MX" dirty="0"/>
              <a:t>Participación de sub-especialidades específicas.</a:t>
            </a:r>
          </a:p>
          <a:p>
            <a:r>
              <a:rPr lang="es-MX" dirty="0"/>
              <a:t>Atención única después de un episodio en urgencias para casos seleccionados.</a:t>
            </a:r>
          </a:p>
          <a:p>
            <a:r>
              <a:rPr lang="es-MX" dirty="0"/>
              <a:t>Agendas electrónicas diseñadas ex-profeso.</a:t>
            </a:r>
          </a:p>
          <a:p>
            <a:endParaRPr lang="en-US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371776"/>
              </p:ext>
            </p:extLst>
          </p:nvPr>
        </p:nvGraphicFramePr>
        <p:xfrm>
          <a:off x="6421582" y="2637053"/>
          <a:ext cx="5067300" cy="252488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445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9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</a:rPr>
                        <a:t>Sub-</a:t>
                      </a:r>
                      <a:r>
                        <a:rPr lang="en-US" sz="2800" b="1" u="none" strike="noStrike" dirty="0" err="1">
                          <a:effectLst/>
                        </a:rPr>
                        <a:t>especialidad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</a:rPr>
                        <a:t>Total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5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 err="1">
                          <a:effectLst/>
                        </a:rPr>
                        <a:t>Dermatología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</a:rPr>
                        <a:t>28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5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Infectología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</a:rPr>
                        <a:t>4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04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 err="1">
                          <a:effectLst/>
                        </a:rPr>
                        <a:t>Ortopedia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</a:rPr>
                        <a:t>8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95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 err="1">
                          <a:effectLst/>
                        </a:rPr>
                        <a:t>Reumatología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</a:rPr>
                        <a:t>23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87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/>
              <a:t>Conclusiones</a:t>
            </a:r>
            <a:endParaRPr lang="en-US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En esta fase, el modelo de atención para pacientes re-citados fue implementado y se puso en marcha un sistema de evaluación periódica.</a:t>
            </a:r>
          </a:p>
          <a:p>
            <a:r>
              <a:rPr lang="es-MX" sz="3600" dirty="0"/>
              <a:t>La evaluación del primer año sugiere que este modelo de atención ha contribuido a atender al grupo de pacientes re-citados al Departamento de Urgencias</a:t>
            </a:r>
            <a:r>
              <a:rPr lang="en-US" sz="3600" dirty="0"/>
              <a:t>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2710919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691029" y="3153115"/>
            <a:ext cx="1402773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Triage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373797" y="1877223"/>
            <a:ext cx="2743382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577815" y="5092387"/>
            <a:ext cx="2743382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 de Atención Institucional Continua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lecha derecha 15"/>
          <p:cNvSpPr/>
          <p:nvPr/>
        </p:nvSpPr>
        <p:spPr>
          <a:xfrm>
            <a:off x="1338239" y="1989334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inicial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lecha derecha 16"/>
          <p:cNvSpPr/>
          <p:nvPr/>
        </p:nvSpPr>
        <p:spPr>
          <a:xfrm>
            <a:off x="1338239" y="2945298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inicial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Flecha derecha 17"/>
          <p:cNvSpPr/>
          <p:nvPr/>
        </p:nvSpPr>
        <p:spPr>
          <a:xfrm>
            <a:off x="2830161" y="4831397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Re-citados de Especialidad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echa derecha 18"/>
          <p:cNvSpPr/>
          <p:nvPr/>
        </p:nvSpPr>
        <p:spPr>
          <a:xfrm>
            <a:off x="2830161" y="5451250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Re-citados de </a:t>
            </a:r>
            <a:r>
              <a:rPr lang="es-MX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Conector angular 23"/>
          <p:cNvCxnSpPr>
            <a:endCxn id="26" idx="3"/>
          </p:cNvCxnSpPr>
          <p:nvPr/>
        </p:nvCxnSpPr>
        <p:spPr>
          <a:xfrm rot="16200000" flipV="1">
            <a:off x="4249996" y="1415121"/>
            <a:ext cx="2056922" cy="141291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1010652" y="596954"/>
            <a:ext cx="3561347" cy="992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Otorgar consultas</a:t>
            </a:r>
          </a:p>
          <a:p>
            <a:pPr algn="ctr"/>
            <a:r>
              <a:rPr lang="es-MX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Preconsulta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Agendar consultas perdidas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8373797" y="1181032"/>
            <a:ext cx="2743382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Reanimación cardiopulmonar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Conector recto 41"/>
          <p:cNvCxnSpPr/>
          <p:nvPr/>
        </p:nvCxnSpPr>
        <p:spPr>
          <a:xfrm flipV="1">
            <a:off x="6809874" y="1893078"/>
            <a:ext cx="0" cy="1256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8373797" y="3409028"/>
            <a:ext cx="2743382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Procedimientos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Conector recto de flecha 2"/>
          <p:cNvCxnSpPr/>
          <p:nvPr/>
        </p:nvCxnSpPr>
        <p:spPr>
          <a:xfrm>
            <a:off x="10250905" y="2683042"/>
            <a:ext cx="0" cy="5402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9188118" y="2703090"/>
            <a:ext cx="0" cy="54021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>
            <a:off x="6809874" y="1893066"/>
            <a:ext cx="156392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7682980" y="4421886"/>
            <a:ext cx="203720" cy="221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ángulo 24"/>
          <p:cNvSpPr/>
          <p:nvPr/>
        </p:nvSpPr>
        <p:spPr>
          <a:xfrm>
            <a:off x="7732510" y="4302298"/>
            <a:ext cx="203720" cy="221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Conector angular 12"/>
          <p:cNvCxnSpPr>
            <a:stCxn id="6" idx="2"/>
            <a:endCxn id="8" idx="0"/>
          </p:cNvCxnSpPr>
          <p:nvPr/>
        </p:nvCxnSpPr>
        <p:spPr>
          <a:xfrm rot="16200000" flipH="1">
            <a:off x="6558961" y="3701842"/>
            <a:ext cx="1224000" cy="1557090"/>
          </a:xfrm>
          <a:prstGeom prst="bentConnector3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3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691029" y="3261391"/>
            <a:ext cx="1402773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Triage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373797" y="1985499"/>
            <a:ext cx="2743382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8373797" y="5130613"/>
            <a:ext cx="2743382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Consultorios procedimientos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Conector angular 23"/>
          <p:cNvCxnSpPr>
            <a:endCxn id="26" idx="3"/>
          </p:cNvCxnSpPr>
          <p:nvPr/>
        </p:nvCxnSpPr>
        <p:spPr>
          <a:xfrm rot="16200000" flipV="1">
            <a:off x="4249996" y="1523397"/>
            <a:ext cx="2056922" cy="141291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1010652" y="705230"/>
            <a:ext cx="3561347" cy="992328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Otorgar consultas</a:t>
            </a:r>
          </a:p>
          <a:p>
            <a:pPr algn="ctr"/>
            <a:r>
              <a:rPr lang="es-MX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Preconsulta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Agendar consultas perdidas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8373797" y="1289308"/>
            <a:ext cx="2743382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Reanimación cardiopulmonar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Conector recto de flecha 31"/>
          <p:cNvCxnSpPr/>
          <p:nvPr/>
        </p:nvCxnSpPr>
        <p:spPr>
          <a:xfrm>
            <a:off x="10443411" y="3331530"/>
            <a:ext cx="0" cy="1398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>
            <a:off x="9332496" y="3258315"/>
            <a:ext cx="0" cy="139853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V="1">
            <a:off x="6809874" y="2001354"/>
            <a:ext cx="0" cy="1256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/>
          <p:cNvCxnSpPr/>
          <p:nvPr/>
        </p:nvCxnSpPr>
        <p:spPr>
          <a:xfrm>
            <a:off x="6809874" y="2001354"/>
            <a:ext cx="156392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echa derecha 19"/>
          <p:cNvSpPr/>
          <p:nvPr/>
        </p:nvSpPr>
        <p:spPr>
          <a:xfrm>
            <a:off x="1338239" y="3331530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inicial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48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6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691029" y="3261391"/>
            <a:ext cx="1402773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Triage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373797" y="1985499"/>
            <a:ext cx="2743382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8373797" y="5130613"/>
            <a:ext cx="2743382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Consultorios procedimientos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lecha derecha 15"/>
          <p:cNvSpPr/>
          <p:nvPr/>
        </p:nvSpPr>
        <p:spPr>
          <a:xfrm>
            <a:off x="1338239" y="2097610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inicial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lecha derecha 16"/>
          <p:cNvSpPr/>
          <p:nvPr/>
        </p:nvSpPr>
        <p:spPr>
          <a:xfrm>
            <a:off x="1338239" y="3053574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inicial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Flecha derecha 17"/>
          <p:cNvSpPr/>
          <p:nvPr/>
        </p:nvSpPr>
        <p:spPr>
          <a:xfrm>
            <a:off x="1338239" y="3957581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Re-citados de Especialidad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echa derecha 18"/>
          <p:cNvSpPr/>
          <p:nvPr/>
        </p:nvSpPr>
        <p:spPr>
          <a:xfrm>
            <a:off x="1338239" y="4861588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Re-citados de </a:t>
            </a:r>
            <a:r>
              <a:rPr lang="es-MX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Conector angular 23"/>
          <p:cNvCxnSpPr>
            <a:endCxn id="26" idx="3"/>
          </p:cNvCxnSpPr>
          <p:nvPr/>
        </p:nvCxnSpPr>
        <p:spPr>
          <a:xfrm rot="16200000" flipV="1">
            <a:off x="4249996" y="1523397"/>
            <a:ext cx="2056922" cy="141291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1010652" y="705230"/>
            <a:ext cx="3561347" cy="992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Otorgar consultas</a:t>
            </a:r>
          </a:p>
          <a:p>
            <a:pPr algn="ctr"/>
            <a:r>
              <a:rPr lang="es-MX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Preconsulta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Agendar consultas perdidas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8373797" y="1289308"/>
            <a:ext cx="2743382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Reanimación cardiopulmonar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Conector recto de flecha 31"/>
          <p:cNvCxnSpPr/>
          <p:nvPr/>
        </p:nvCxnSpPr>
        <p:spPr>
          <a:xfrm>
            <a:off x="10443411" y="3331530"/>
            <a:ext cx="0" cy="1398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>
            <a:off x="9332496" y="3258315"/>
            <a:ext cx="0" cy="139853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V="1">
            <a:off x="6809874" y="2001354"/>
            <a:ext cx="0" cy="1256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>
            <a:off x="6809874" y="2001354"/>
            <a:ext cx="156392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239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691029" y="3261391"/>
            <a:ext cx="1402773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Triage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373797" y="1985499"/>
            <a:ext cx="2743382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8373797" y="5130613"/>
            <a:ext cx="2743382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Consultorios procedimientos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lecha derecha 15"/>
          <p:cNvSpPr/>
          <p:nvPr/>
        </p:nvSpPr>
        <p:spPr>
          <a:xfrm>
            <a:off x="1338239" y="2097610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inicial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lecha derecha 16"/>
          <p:cNvSpPr/>
          <p:nvPr/>
        </p:nvSpPr>
        <p:spPr>
          <a:xfrm>
            <a:off x="1338239" y="3053574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inicial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Flecha derecha 17"/>
          <p:cNvSpPr/>
          <p:nvPr/>
        </p:nvSpPr>
        <p:spPr>
          <a:xfrm>
            <a:off x="1338239" y="3957581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Re-citados de Especialidad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echa derecha 18"/>
          <p:cNvSpPr/>
          <p:nvPr/>
        </p:nvSpPr>
        <p:spPr>
          <a:xfrm>
            <a:off x="1338239" y="4861588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Re-citados de </a:t>
            </a:r>
            <a:r>
              <a:rPr lang="es-MX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r>
              <a:rPr lang="es-MX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MX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Conector angular 23"/>
          <p:cNvCxnSpPr>
            <a:endCxn id="26" idx="3"/>
          </p:cNvCxnSpPr>
          <p:nvPr/>
        </p:nvCxnSpPr>
        <p:spPr>
          <a:xfrm rot="16200000" flipV="1">
            <a:off x="4249996" y="1523397"/>
            <a:ext cx="2056922" cy="141291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1010652" y="705230"/>
            <a:ext cx="3561347" cy="992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Otorgar consultas</a:t>
            </a:r>
          </a:p>
          <a:p>
            <a:pPr algn="ctr"/>
            <a:r>
              <a:rPr lang="es-MX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Preconsulta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Agendar consultas perdidas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8373797" y="1289308"/>
            <a:ext cx="2743382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Reanimación cardiopulmonar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Conector recto de flecha 31"/>
          <p:cNvCxnSpPr/>
          <p:nvPr/>
        </p:nvCxnSpPr>
        <p:spPr>
          <a:xfrm>
            <a:off x="10443411" y="3331530"/>
            <a:ext cx="0" cy="1398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>
            <a:off x="9332496" y="3258315"/>
            <a:ext cx="0" cy="139853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V="1">
            <a:off x="6809874" y="2001354"/>
            <a:ext cx="0" cy="1256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>
            <a:off x="6809874" y="2001354"/>
            <a:ext cx="156392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rma libre 20"/>
          <p:cNvSpPr/>
          <p:nvPr/>
        </p:nvSpPr>
        <p:spPr>
          <a:xfrm>
            <a:off x="2326527" y="2683042"/>
            <a:ext cx="6047452" cy="3725356"/>
          </a:xfrm>
          <a:custGeom>
            <a:avLst/>
            <a:gdLst>
              <a:gd name="connsiteX0" fmla="*/ 6047452 w 6047452"/>
              <a:gd name="connsiteY0" fmla="*/ 0 h 3725356"/>
              <a:gd name="connsiteX1" fmla="*/ 4531473 w 6047452"/>
              <a:gd name="connsiteY1" fmla="*/ 3332747 h 3725356"/>
              <a:gd name="connsiteX2" fmla="*/ 500894 w 6047452"/>
              <a:gd name="connsiteY2" fmla="*/ 3597442 h 3725356"/>
              <a:gd name="connsiteX3" fmla="*/ 200105 w 6047452"/>
              <a:gd name="connsiteY3" fmla="*/ 2767263 h 3725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47452" h="3725356">
                <a:moveTo>
                  <a:pt x="6047452" y="0"/>
                </a:moveTo>
                <a:cubicBezTo>
                  <a:pt x="5751675" y="1366586"/>
                  <a:pt x="5455899" y="2733173"/>
                  <a:pt x="4531473" y="3332747"/>
                </a:cubicBezTo>
                <a:cubicBezTo>
                  <a:pt x="3607047" y="3932321"/>
                  <a:pt x="1222789" y="3691689"/>
                  <a:pt x="500894" y="3597442"/>
                </a:cubicBezTo>
                <a:cubicBezTo>
                  <a:pt x="-221001" y="3503195"/>
                  <a:pt x="-10448" y="3135229"/>
                  <a:pt x="200105" y="2767263"/>
                </a:cubicBezTo>
              </a:path>
            </a:pathLst>
          </a:custGeom>
          <a:noFill/>
          <a:ln w="762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3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691029" y="3153115"/>
            <a:ext cx="1402773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Triage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373797" y="1877223"/>
            <a:ext cx="2743382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577815" y="4997647"/>
            <a:ext cx="2743382" cy="9571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 de Atención Institucional Continua</a:t>
            </a:r>
          </a:p>
          <a:p>
            <a:pPr algn="ctr"/>
            <a:r>
              <a:rPr lang="es-MX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(AIC)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lecha derecha 15"/>
          <p:cNvSpPr/>
          <p:nvPr/>
        </p:nvSpPr>
        <p:spPr>
          <a:xfrm>
            <a:off x="1338239" y="1989334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inicial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lecha derecha 16"/>
          <p:cNvSpPr/>
          <p:nvPr/>
        </p:nvSpPr>
        <p:spPr>
          <a:xfrm>
            <a:off x="1338239" y="2945298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inicial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Flecha derecha 17"/>
          <p:cNvSpPr/>
          <p:nvPr/>
        </p:nvSpPr>
        <p:spPr>
          <a:xfrm>
            <a:off x="2830161" y="4831397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Re-citados de Especialidad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echa derecha 18"/>
          <p:cNvSpPr/>
          <p:nvPr/>
        </p:nvSpPr>
        <p:spPr>
          <a:xfrm>
            <a:off x="2830161" y="5451250"/>
            <a:ext cx="3312000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Re-citados de </a:t>
            </a:r>
            <a:r>
              <a:rPr lang="es-MX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r>
              <a:rPr lang="es-MX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MX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Conector angular 23"/>
          <p:cNvCxnSpPr>
            <a:endCxn id="26" idx="3"/>
          </p:cNvCxnSpPr>
          <p:nvPr/>
        </p:nvCxnSpPr>
        <p:spPr>
          <a:xfrm rot="16200000" flipV="1">
            <a:off x="4249996" y="1415121"/>
            <a:ext cx="2056922" cy="141291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1010652" y="596954"/>
            <a:ext cx="3561347" cy="992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Otorgar consultas</a:t>
            </a:r>
          </a:p>
          <a:p>
            <a:pPr algn="ctr"/>
            <a:r>
              <a:rPr lang="es-MX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Preconsulta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Agendar consultas perdidas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8373797" y="1181032"/>
            <a:ext cx="2743382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Reanimación cardiopulmonar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Conector recto 41"/>
          <p:cNvCxnSpPr/>
          <p:nvPr/>
        </p:nvCxnSpPr>
        <p:spPr>
          <a:xfrm flipV="1">
            <a:off x="6809874" y="1893078"/>
            <a:ext cx="0" cy="1256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8373797" y="3409028"/>
            <a:ext cx="2743382" cy="696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Procedimientos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Conector recto de flecha 2"/>
          <p:cNvCxnSpPr/>
          <p:nvPr/>
        </p:nvCxnSpPr>
        <p:spPr>
          <a:xfrm>
            <a:off x="10250905" y="2683042"/>
            <a:ext cx="0" cy="5402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9188118" y="2703090"/>
            <a:ext cx="0" cy="54021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>
            <a:off x="6809874" y="1893066"/>
            <a:ext cx="156392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734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087794" y="983701"/>
            <a:ext cx="2743382" cy="11159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 </a:t>
            </a:r>
            <a:r>
              <a:rPr lang="es-MX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programada</a:t>
            </a:r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</a:t>
            </a:r>
          </a:p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 de Atención Institucional Continua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lecha derecha 4"/>
          <p:cNvSpPr/>
          <p:nvPr/>
        </p:nvSpPr>
        <p:spPr>
          <a:xfrm>
            <a:off x="2625618" y="931204"/>
            <a:ext cx="3233759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Re-citados de </a:t>
            </a:r>
            <a:r>
              <a:rPr lang="es-MX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00605" y="3026729"/>
            <a:ext cx="2743382" cy="11159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 de llegada y pago por servicios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272588" y="3026729"/>
            <a:ext cx="2743382" cy="11159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clínica por enfermería y realización de exámenes de laboratorio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244571" y="3036415"/>
            <a:ext cx="2743382" cy="11159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 médica de medicina interna o especialidades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9216554" y="3026728"/>
            <a:ext cx="2743382" cy="11159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Asegurar continuidad en la consulta externa o en Consulta AIC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lecha derecha 23"/>
          <p:cNvSpPr/>
          <p:nvPr/>
        </p:nvSpPr>
        <p:spPr>
          <a:xfrm>
            <a:off x="300605" y="4970771"/>
            <a:ext cx="11574563" cy="659458"/>
          </a:xfrm>
          <a:prstGeom prst="righ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3 horas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Flecha derecha 8"/>
          <p:cNvSpPr/>
          <p:nvPr/>
        </p:nvSpPr>
        <p:spPr>
          <a:xfrm>
            <a:off x="2632544" y="1551195"/>
            <a:ext cx="3233759" cy="55591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Re-citados de Especialidad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3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404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MX" b="1" dirty="0"/>
              <a:t>Criterios para atención en la </a:t>
            </a:r>
            <a:br>
              <a:rPr lang="es-MX" b="1" dirty="0"/>
            </a:br>
            <a:r>
              <a:rPr lang="es-MX" b="1" dirty="0"/>
              <a:t>Consulta de Atención Institucional Continua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49580"/>
            <a:ext cx="10515600" cy="419229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sz="3600" dirty="0"/>
              <a:t>Enfermos evaluados inicialmente en el Departamento de Urgencias.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600" dirty="0"/>
              <a:t>Con registro Institucional definitivo.</a:t>
            </a:r>
            <a:endParaRPr lang="en-US" sz="3600" dirty="0"/>
          </a:p>
          <a:p>
            <a:endParaRPr lang="es-MX" sz="3600" dirty="0"/>
          </a:p>
          <a:p>
            <a:r>
              <a:rPr lang="es-MX" sz="3600" dirty="0"/>
              <a:t>Solicitud por escrito del médico de urgencias.</a:t>
            </a:r>
          </a:p>
          <a:p>
            <a:r>
              <a:rPr lang="es-MX" sz="3600" dirty="0"/>
              <a:t>Agendar cita por vía telefónica o presencial.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63566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063436"/>
              </p:ext>
            </p:extLst>
          </p:nvPr>
        </p:nvGraphicFramePr>
        <p:xfrm>
          <a:off x="1005840" y="259773"/>
          <a:ext cx="10629900" cy="6141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ángulo 4"/>
          <p:cNvSpPr/>
          <p:nvPr/>
        </p:nvSpPr>
        <p:spPr>
          <a:xfrm rot="-5400000">
            <a:off x="-1509607" y="3667537"/>
            <a:ext cx="4153884" cy="52322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algn="ctr">
              <a:defRPr sz="2800" b="1" i="0" u="none" strike="noStrike" kern="1200" cap="none" spc="0" normalizeH="0" baseline="0">
                <a:solidFill>
                  <a:sysClr val="windowText" lastClr="000000"/>
                </a:solidFill>
                <a:latin typeface="+mj-lt"/>
                <a:ea typeface="+mj-ea"/>
                <a:cs typeface="+mj-cs"/>
              </a:defRPr>
            </a:pPr>
            <a:r>
              <a:rPr lang="en-US" sz="2800" dirty="0" err="1">
                <a:solidFill>
                  <a:sysClr val="windowText" lastClr="000000"/>
                </a:solidFill>
                <a:latin typeface="Calibri" panose="020F0502020204030204" pitchFamily="34" charset="0"/>
              </a:rPr>
              <a:t>Consultas</a:t>
            </a:r>
            <a:r>
              <a:rPr lang="en-US" sz="280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Calibri" panose="020F0502020204030204" pitchFamily="34" charset="0"/>
              </a:rPr>
              <a:t>otorgadas</a:t>
            </a:r>
            <a:endParaRPr lang="en-US" sz="280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225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MX" sz="4000" b="1" dirty="0"/>
              <a:t>Primeras 5 causas de consulta</a:t>
            </a:r>
            <a:br>
              <a:rPr lang="es-MX" sz="4000" b="1" dirty="0"/>
            </a:br>
            <a:r>
              <a:rPr lang="es-MX" sz="2800" b="1" dirty="0" err="1"/>
              <a:t>Consulta</a:t>
            </a:r>
            <a:r>
              <a:rPr lang="es-MX" sz="2800" b="1" dirty="0"/>
              <a:t> de AIC de Urgencias </a:t>
            </a:r>
            <a:br>
              <a:rPr lang="es-MX" sz="2800" b="1" dirty="0"/>
            </a:br>
            <a:r>
              <a:rPr lang="es-MX" sz="2800" b="1" dirty="0"/>
              <a:t>– Medicina Interna –</a:t>
            </a:r>
            <a:endParaRPr lang="en-US" sz="2800" b="1" dirty="0"/>
          </a:p>
        </p:txBody>
      </p:sp>
      <p:graphicFrame>
        <p:nvGraphicFramePr>
          <p:cNvPr id="5" name="Marcador de contenido 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594288325"/>
              </p:ext>
            </p:extLst>
          </p:nvPr>
        </p:nvGraphicFramePr>
        <p:xfrm>
          <a:off x="1113218" y="2201492"/>
          <a:ext cx="9965565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2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1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18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Posición</a:t>
                      </a:r>
                      <a:endParaRPr lang="en-US" sz="2800" b="1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Motivo de consulta</a:t>
                      </a:r>
                      <a:r>
                        <a:rPr lang="es-MX" sz="2800" b="1" baseline="0" dirty="0"/>
                        <a:t> clasificado por </a:t>
                      </a:r>
                      <a:r>
                        <a:rPr lang="es-MX" sz="2800" b="1" dirty="0"/>
                        <a:t>CIE-10</a:t>
                      </a:r>
                      <a:endParaRPr lang="en-US" sz="2800" b="1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n=908 (100%)</a:t>
                      </a:r>
                      <a:endParaRPr lang="en-US" sz="2800" b="1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700"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1</a:t>
                      </a:r>
                      <a:endParaRPr lang="en-US" sz="2800" b="1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Enfermedades infecciosas</a:t>
                      </a:r>
                      <a:endParaRPr lang="es-MX" sz="2800" b="1" dirty="0">
                        <a:sym typeface="Symbol" panose="05050102010706020507" pitchFamily="18" charset="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322 (35.5)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107"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2</a:t>
                      </a:r>
                      <a:endParaRPr lang="en-US" sz="2800" b="1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Enfermedades renales</a:t>
                      </a:r>
                      <a:endParaRPr lang="en-US" sz="2800" b="1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178 (19.6)</a:t>
                      </a:r>
                      <a:endParaRPr lang="en-US" sz="2800" b="1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107"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3</a:t>
                      </a:r>
                      <a:endParaRPr lang="en-US" sz="2800" b="1" dirty="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Enfermedades cardiovasculares</a:t>
                      </a:r>
                      <a:endParaRPr lang="en-US" sz="2800" b="1" dirty="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89 (9.8)</a:t>
                      </a:r>
                      <a:endParaRPr lang="en-US" sz="2800" b="1" dirty="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107"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4</a:t>
                      </a:r>
                      <a:endParaRPr lang="en-US" sz="28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Enfermedades</a:t>
                      </a:r>
                      <a:r>
                        <a:rPr lang="es-MX" sz="2800" b="1" baseline="0" dirty="0"/>
                        <a:t> hepáticas-digestivas</a:t>
                      </a:r>
                      <a:endParaRPr lang="en-US" sz="28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70 (7.7)</a:t>
                      </a:r>
                      <a:endParaRPr lang="en-US" sz="2800" b="1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107"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5</a:t>
                      </a:r>
                      <a:endParaRPr lang="en-US" sz="28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Enfermedades metabólicas</a:t>
                      </a:r>
                      <a:endParaRPr lang="en-US" sz="28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58 (6.4)</a:t>
                      </a:r>
                      <a:endParaRPr lang="en-US" sz="2800" b="1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107"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6</a:t>
                      </a:r>
                      <a:endParaRPr lang="en-US" sz="28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Otras</a:t>
                      </a:r>
                      <a:endParaRPr lang="en-US" sz="28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/>
                        <a:t>191 (21.0)</a:t>
                      </a:r>
                      <a:endParaRPr lang="en-US" sz="2800" b="1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7553272" y="6107250"/>
            <a:ext cx="3800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/>
              <a:t>Periodo: 6 meses (Ene 2019-Jun 2019)</a:t>
            </a:r>
          </a:p>
        </p:txBody>
      </p:sp>
    </p:spTree>
    <p:extLst>
      <p:ext uri="{BB962C8B-B14F-4D97-AF65-F5344CB8AC3E}">
        <p14:creationId xmlns:p14="http://schemas.microsoft.com/office/powerpoint/2010/main" val="15615681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6600</TotalTime>
  <Words>559</Words>
  <Application>Microsoft Macintosh PowerPoint</Application>
  <PresentationFormat>Panorámica</PresentationFormat>
  <Paragraphs>138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Tema de Office</vt:lpstr>
      <vt:lpstr>Consulta de Atención Institucional Continua de Urgencias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Criterios para atención en la  Consulta de Atención Institucional Continua</vt:lpstr>
      <vt:lpstr>Presentación de PowerPoint</vt:lpstr>
      <vt:lpstr>Primeras 5 causas de consulta Consulta de AIC de Urgencias  – Medicina Interna –</vt:lpstr>
      <vt:lpstr>Presentación de PowerPoint</vt:lpstr>
      <vt:lpstr>Presentación de PowerPoint</vt:lpstr>
      <vt:lpstr>Presentación de PowerPoint</vt:lpstr>
      <vt:lpstr>Sistema de evaluación periódica</vt:lpstr>
      <vt:lpstr>Consulta de Atención Institucional Continua de Urgencias: sub-especialidades</vt:lpstr>
      <vt:lpstr>Conclusiones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Consulta de Atención Institucional Continua de Urgencias</dc:title>
  <dc:creator>carlos.rodriguezo</dc:creator>
  <cp:lastModifiedBy>JOSE SIFUENTES OSORNIO</cp:lastModifiedBy>
  <cp:revision>141</cp:revision>
  <cp:lastPrinted>2019-10-07T18:14:34Z</cp:lastPrinted>
  <dcterms:created xsi:type="dcterms:W3CDTF">2018-12-27T19:58:36Z</dcterms:created>
  <dcterms:modified xsi:type="dcterms:W3CDTF">2019-10-23T19:27:59Z</dcterms:modified>
</cp:coreProperties>
</file>