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/>
    <p:restoredTop sz="95890"/>
  </p:normalViewPr>
  <p:slideViewPr>
    <p:cSldViewPr snapToGrid="0" snapToObjects="1">
      <p:cViewPr varScale="1">
        <p:scale>
          <a:sx n="118" d="100"/>
          <a:sy n="118" d="100"/>
        </p:scale>
        <p:origin x="11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3B5A7-4AE7-184C-950B-2D4DA3102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49DDAE-7962-C542-9380-401657D68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6937D6-4852-B041-9C51-81BB5F15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4D6AD-BBCA-0140-9405-0B51A623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E08C41-C8E4-F046-810B-78E79D51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904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9D4CC-479F-C449-9D1A-F718F2FB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4D4DDF-A5F6-B648-88F9-843652B4C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AADD2F-E2E6-4645-B4BD-CFC9C1E2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8B47E-8558-8C48-8565-CD817541D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B4CDDC-F3CF-2F4D-8D18-8944EDF2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575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463BDD7-569B-4C49-B352-8A7584FEB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3F8149-1F06-4C44-9C5D-52E665A21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7D756F-1692-B542-9F5E-4091AD68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D20A8E-6338-C641-B57B-C64CA33B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3982CA-224E-CE41-A6DC-3F24B1D4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660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58131-FA7A-6746-BDAE-FDB31C008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91C0C3-BC3B-8B41-8EF1-C599E4436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3D3BE-729E-EC42-A496-E1D3FD439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17BA0-F0E1-0C4C-B389-440150C1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E1EE1-5107-F44D-B664-80A4ACCD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158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DF88BF-0247-3648-82AB-36B73A93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4C883C8-5F78-7640-A272-27B8E6245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918460-ACEF-774F-B70F-52C8BDB97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8749AD-52A2-684F-89C8-5393000B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D5FFB1-C682-6C43-8591-3066C843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314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42C44-E773-C545-9EED-60B35C01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1DEE38-36E3-A841-A088-97736B74E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B368EB-7B3A-0749-A800-0DA28EBAA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A3B9F7-43D0-2F49-9D39-4FFF6F0C4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FE346C-E711-2444-9849-2AA789C8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9BDC78-1C61-1D4D-BC41-CAD78788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33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E5E96-1FBA-7C45-9B3D-0A7A3137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92AB7-DAE9-B342-9EDB-EEA098123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15DCE9-5C05-D146-BEF6-D9EAC927F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4EE4CB-D541-6D4D-85AE-396A9AD22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319D65-65E9-384B-B921-9654AFC78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4B41EA-CA86-3F44-85B9-79E7029F0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DBB393-A3F4-9949-A74D-F11997D85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2C186D3-6C71-C14F-85D1-622E43255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70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8BBE36-050F-C940-A418-655E81352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25280B-DA5B-B348-83A3-BC2E81827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28AC6B-6B88-6D4E-861C-62B19C26E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2B778EC-631E-9044-A700-82768E3F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31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A5C768-43C7-934A-962B-EC00D111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C6CCFA3-9B60-F640-9BA2-5D3FCFCC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4FCC9D5-CE15-D74F-A37B-E0E01AEF0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02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351750-326D-C348-B4A6-23D93F4B2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4132FE-2B7A-C048-9397-BBE892BA6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9CD560-923B-0843-B947-7B26609FF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FC578A-8C0E-7640-BB86-2114A0E6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71CE9-95EB-5541-AEA5-4B9A78BA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47639-DED8-4741-BC8E-6CF29B4F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27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A8FE1E-123D-B64A-8D52-57578D75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22F3E0-07EB-A649-A719-B712E25DF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02A135-F668-9C46-BCA9-184BD5947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3563F2-515D-8643-BFE4-4488215CB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D4744D-22E7-0B47-8ECA-A9FC6BC71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A03405-3213-5443-9936-7D42C9AD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512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1A8F70-FFFD-FF44-9F62-3D8942F30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B470D9D-7870-614E-8EFF-78968AFE6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9D4A3-0F8A-1E4A-BACB-533DAD4624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20937-6D49-1949-A5EB-4CCC0A895E81}" type="datetimeFigureOut">
              <a:rPr lang="es-MX" smtClean="0"/>
              <a:t>23/10/19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BC3F20-0BC0-5245-A897-B39D61BEB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2BC468-F376-6048-B638-0453DA2D8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B102-DF6E-0249-9508-8280408E9F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155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916B0D-9559-D240-A697-DCB9E6BA2A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s-MX" sz="4400" b="1" dirty="0"/>
              <a:t>Simposio</a:t>
            </a:r>
            <a:r>
              <a:rPr lang="es-MX" sz="4400" dirty="0"/>
              <a:t>:</a:t>
            </a:r>
            <a:br>
              <a:rPr lang="es-MX" sz="4400" dirty="0"/>
            </a:br>
            <a:r>
              <a:rPr lang="es-MX" sz="4400" dirty="0"/>
              <a:t>Urgencias, Atención Continua y Terapia Intensiva en Hospitales de Tercer Nivel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F46A7AE-DB11-5B45-AD0F-F2F38C656D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Coordinador:</a:t>
            </a:r>
          </a:p>
          <a:p>
            <a:r>
              <a:rPr lang="es-MX" b="1" dirty="0"/>
              <a:t>Dr. José Sifuentes Osornio</a:t>
            </a:r>
          </a:p>
          <a:p>
            <a:r>
              <a:rPr lang="es-MX" dirty="0"/>
              <a:t>Instituto Nacional de Ciencias Médicas y Nutrición Salvador Zubirán</a:t>
            </a:r>
          </a:p>
          <a:p>
            <a:r>
              <a:rPr lang="es-MX" dirty="0"/>
              <a:t>Ciudad de México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4C459A90-2E24-7A4E-BC7A-5C09FB1864E5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 descr="LOGOBLANCO.png">
            <a:extLst>
              <a:ext uri="{FF2B5EF4-FFF2-40B4-BE49-F238E27FC236}">
                <a16:creationId xmlns:a16="http://schemas.microsoft.com/office/drawing/2014/main" id="{3A20BBA0-8D93-A149-808B-64DD0EA34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3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06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4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82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6ACE7-9E8F-1D42-AD22-9430B2B7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89209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A45C7-80F6-E442-82C1-711F20164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2535"/>
            <a:ext cx="10515600" cy="4351338"/>
          </a:xfrm>
        </p:spPr>
        <p:txBody>
          <a:bodyPr/>
          <a:lstStyle/>
          <a:p>
            <a:r>
              <a:rPr lang="es-MX" b="1" dirty="0"/>
              <a:t>Las urgencias médicas en un hospital de referencia</a:t>
            </a:r>
          </a:p>
          <a:p>
            <a:pPr marL="0" indent="0">
              <a:buNone/>
            </a:pPr>
            <a:r>
              <a:rPr lang="es-MX" dirty="0"/>
              <a:t>	Dr. Thierry Hernández Gilsoul</a:t>
            </a:r>
          </a:p>
          <a:p>
            <a:endParaRPr lang="es-MX" dirty="0"/>
          </a:p>
          <a:p>
            <a:r>
              <a:rPr lang="es-MX" b="1" dirty="0"/>
              <a:t>La atención continua de los pacientes en un hospital de referencia</a:t>
            </a:r>
          </a:p>
          <a:p>
            <a:pPr marL="0" indent="0">
              <a:buNone/>
            </a:pPr>
            <a:r>
              <a:rPr lang="es-MX" dirty="0"/>
              <a:t>	Dr. Carlos A. Rodríguez Osorio</a:t>
            </a:r>
          </a:p>
          <a:p>
            <a:endParaRPr lang="es-MX" dirty="0"/>
          </a:p>
          <a:p>
            <a:r>
              <a:rPr lang="es-MX" b="1" dirty="0"/>
              <a:t>Los cuidados intensivos en el siglo XXI</a:t>
            </a:r>
          </a:p>
          <a:p>
            <a:pPr marL="0" indent="0">
              <a:buNone/>
            </a:pPr>
            <a:r>
              <a:rPr lang="es-MX" dirty="0"/>
              <a:t>	Dr. Guillermo Domínguez Cherit</a:t>
            </a:r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0CE52EB-82E8-D64D-A81F-FA7C6AB5B91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n 5" descr="LOGOBLANCO.png">
            <a:extLst>
              <a:ext uri="{FF2B5EF4-FFF2-40B4-BE49-F238E27FC236}">
                <a16:creationId xmlns:a16="http://schemas.microsoft.com/office/drawing/2014/main" id="{DF09A6FC-1C7B-0D4D-8CAB-8063B8B5B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8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76" y="10807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es-MX" dirty="0"/>
              <a:t>Apoyo vital avanzado en trauma (ATLS)</a:t>
            </a:r>
          </a:p>
          <a:p>
            <a:r>
              <a:rPr lang="es-MX" dirty="0"/>
              <a:t>Manejo del dolor</a:t>
            </a:r>
          </a:p>
          <a:p>
            <a:r>
              <a:rPr lang="es-MX" dirty="0"/>
              <a:t>Manejo de choque</a:t>
            </a:r>
          </a:p>
          <a:p>
            <a:r>
              <a:rPr lang="es-MX" dirty="0"/>
              <a:t>Monitoreo del paciente en situación de emergencia</a:t>
            </a:r>
          </a:p>
          <a:p>
            <a:r>
              <a:rPr lang="es-MX" dirty="0"/>
              <a:t>Sangre y componentes sanguineos</a:t>
            </a:r>
          </a:p>
          <a:p>
            <a:r>
              <a:rPr lang="es-MX" dirty="0"/>
              <a:t>Resucitación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787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363"/>
            <a:ext cx="10515600" cy="4351338"/>
          </a:xfrm>
        </p:spPr>
        <p:txBody>
          <a:bodyPr/>
          <a:lstStyle/>
          <a:p>
            <a:r>
              <a:rPr lang="es-MX" dirty="0"/>
              <a:t>Atención continua de pacientes recurrentes en el Servicio de Urgencias</a:t>
            </a:r>
          </a:p>
          <a:p>
            <a:r>
              <a:rPr lang="es-MX" dirty="0"/>
              <a:t>Algunas disposiciones en:</a:t>
            </a:r>
          </a:p>
          <a:p>
            <a:r>
              <a:rPr lang="es-MX" dirty="0"/>
              <a:t>Reglamento de la Ley General de Salud en Materia de Prestación de Servicios de Atención Médica (1986/2018)</a:t>
            </a:r>
          </a:p>
          <a:p>
            <a:r>
              <a:rPr lang="es-MX" dirty="0"/>
              <a:t>Innovaciones de gestión hospitalaria: El caso de los hospitales regionales de alta especialidad (HRAES) http://www.salud.gob.mx/www.salud.gob.mx › unidades › cdi › documentos › DOCSAL7848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1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10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La primera referencia a la agrupación de enfermos críticos en un área común dotada de mayores recursos ocurrio en la Guerra de Crimea (1854-1856) y su principal precursora fue Florence Nighthindale.</a:t>
            </a:r>
          </a:p>
          <a:p>
            <a:r>
              <a:rPr lang="es-MX" dirty="0"/>
              <a:t>Las primeras Unidades de Cuidados Intensivos se crearon gracias a los avances de la Medicina y de la técnica en general en los años 50 y 60, </a:t>
            </a:r>
          </a:p>
          <a:p>
            <a:pPr lvl="1"/>
            <a:r>
              <a:rPr lang="es-MX" dirty="0"/>
              <a:t>Los primeros respiradores (1954), </a:t>
            </a:r>
          </a:p>
          <a:p>
            <a:pPr lvl="1"/>
            <a:r>
              <a:rPr lang="es-MX" dirty="0"/>
              <a:t>Los sistemas de circulación extracorpórea (1952) e hipotermia (1953), </a:t>
            </a:r>
          </a:p>
          <a:p>
            <a:pPr lvl="1"/>
            <a:r>
              <a:rPr lang="es-MX" dirty="0"/>
              <a:t>El primer desfibrilador externo (1956), los CVC, uso extensivo de antibióticos….</a:t>
            </a:r>
          </a:p>
          <a:p>
            <a:r>
              <a:rPr lang="es-MX" dirty="0"/>
              <a:t>Esta evolución se concretó en dos modelos de desarrollo, </a:t>
            </a:r>
          </a:p>
          <a:p>
            <a:pPr lvl="1"/>
            <a:r>
              <a:rPr lang="es-MX" dirty="0"/>
              <a:t>Primero, la necesidad de ventilación mecánica surgida con los numerosos casos  de insuficiencia respiratoria aguda  secundarios a la epidemia de poliemielitis en el Norte de Europa y Norteamérica,</a:t>
            </a:r>
          </a:p>
          <a:p>
            <a:pPr lvl="1"/>
            <a:r>
              <a:rPr lang="es-MX" dirty="0"/>
              <a:t>Segundo, la necesidad de unidades específicas para enfermos coronarios.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7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9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363"/>
            <a:ext cx="10515600" cy="4351338"/>
          </a:xfrm>
        </p:spPr>
        <p:txBody>
          <a:bodyPr>
            <a:normAutofit/>
          </a:bodyPr>
          <a:lstStyle/>
          <a:p>
            <a:r>
              <a:rPr lang="es-MX" dirty="0"/>
              <a:t>Limitación de los recursos tanto económicos como de espacio</a:t>
            </a:r>
          </a:p>
          <a:p>
            <a:r>
              <a:rPr lang="es-MX" dirty="0"/>
              <a:t>Aplican los principios bioéticos de la Medicina y fundamentalmente el concepto de No dañar</a:t>
            </a:r>
          </a:p>
          <a:p>
            <a:r>
              <a:rPr lang="es-MX" dirty="0"/>
              <a:t>El Colegio Americano de Cuidados Intensivos estableció unos criterios generales de priorización de admisiones de enfermos críticos en las UCIs, incluidos en la NOM-025-SSA3-2013</a:t>
            </a:r>
          </a:p>
          <a:p>
            <a:r>
              <a:rPr lang="es-MX" dirty="0"/>
              <a:t>Se utilizan escalas de gravedad para valorar la evolución y el pronóstico de los pacientes:  SAP, APACHE, SOFA, ASA, HUNT Y HESS (hemorragia subaracnoidea), TIMI (infarto cardiaco), GLASGOW, entre otras</a:t>
            </a:r>
          </a:p>
          <a:p>
            <a:endParaRPr lang="es-MX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1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84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4C2331B-8CC0-F044-B0A9-BD05EF83D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379" t="25700" r="38414" b="20740"/>
          <a:stretch/>
        </p:blipFill>
        <p:spPr>
          <a:xfrm>
            <a:off x="2141033" y="1850571"/>
            <a:ext cx="6831644" cy="4907068"/>
          </a:xfr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4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08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81C6DDEB-B77B-4842-A458-0394B3B0E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699" t="24162" r="39215" b="28172"/>
          <a:stretch/>
        </p:blipFill>
        <p:spPr>
          <a:xfrm>
            <a:off x="1617458" y="2108362"/>
            <a:ext cx="7615752" cy="4708353"/>
          </a:xfr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4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B135F-5C55-0348-8281-75970F425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Simposio: Urgencias, Atención Continua y Terapia Intensiva en Hospitales de Tercer Nivel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6A5BB2-0FD3-5548-B9DA-E88FD6A5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1BA2580-B06A-E34E-86B0-131F2A879790}"/>
              </a:ext>
            </a:extLst>
          </p:cNvPr>
          <p:cNvSpPr/>
          <p:nvPr/>
        </p:nvSpPr>
        <p:spPr>
          <a:xfrm>
            <a:off x="0" y="12325"/>
            <a:ext cx="1058369" cy="106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Imagen 4" descr="LOGOBLANCO.png">
            <a:extLst>
              <a:ext uri="{FF2B5EF4-FFF2-40B4-BE49-F238E27FC236}">
                <a16:creationId xmlns:a16="http://schemas.microsoft.com/office/drawing/2014/main" id="{AFC62256-47B0-B54F-8C03-BE46F49B3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8576" y="-52550"/>
            <a:ext cx="1043424" cy="119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3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570</Words>
  <Application>Microsoft Macintosh PowerPoint</Application>
  <PresentationFormat>Panorámica</PresentationFormat>
  <Paragraphs>46</Paragraphs>
  <Slides>12</Slides>
  <Notes>0</Notes>
  <HiddenSlides>2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  <vt:lpstr>Simposio: Urgencias, Atención Continua y Terapia Intensiva en Hospitales de Tercer Nivel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Simposio Instituto Nacional de Ciencias Médicas y Nutrición Salvador Zubirán Urgencias, Atención Continua y Terapia Intensiva en Hospitales de Tercer Nivel</dc:title>
  <dc:creator>JOSE SIFUENTES OSORNIO</dc:creator>
  <cp:lastModifiedBy>JOSE SIFUENTES OSORNIO</cp:lastModifiedBy>
  <cp:revision>25</cp:revision>
  <dcterms:created xsi:type="dcterms:W3CDTF">2019-10-19T18:13:13Z</dcterms:created>
  <dcterms:modified xsi:type="dcterms:W3CDTF">2019-10-23T18:33:01Z</dcterms:modified>
</cp:coreProperties>
</file>