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307" r:id="rId2"/>
    <p:sldId id="323" r:id="rId3"/>
    <p:sldId id="333" r:id="rId4"/>
    <p:sldId id="338" r:id="rId5"/>
    <p:sldId id="339" r:id="rId6"/>
    <p:sldId id="340" r:id="rId7"/>
    <p:sldId id="341" r:id="rId8"/>
    <p:sldId id="342" r:id="rId9"/>
    <p:sldId id="343" r:id="rId10"/>
    <p:sldId id="352" r:id="rId11"/>
    <p:sldId id="364" r:id="rId12"/>
    <p:sldId id="355" r:id="rId13"/>
    <p:sldId id="359" r:id="rId14"/>
    <p:sldId id="344" r:id="rId15"/>
    <p:sldId id="345" r:id="rId16"/>
    <p:sldId id="356" r:id="rId17"/>
    <p:sldId id="346" r:id="rId18"/>
    <p:sldId id="347" r:id="rId19"/>
    <p:sldId id="349" r:id="rId20"/>
    <p:sldId id="350" r:id="rId21"/>
    <p:sldId id="357" r:id="rId22"/>
    <p:sldId id="3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00"/>
    <a:srgbClr val="E63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5646" autoAdjust="0"/>
  </p:normalViewPr>
  <p:slideViewPr>
    <p:cSldViewPr>
      <p:cViewPr varScale="1">
        <p:scale>
          <a:sx n="118" d="100"/>
          <a:sy n="118" d="100"/>
        </p:scale>
        <p:origin x="1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9D3B7-D9F9-4A45-B811-E3865E3BA99D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9FD28-5A50-4F1B-8966-3E58123C0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FCD5-1AFA-DC43-8552-20038D483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A7FB2-225B-8441-A4E0-8FE49AAE7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54F7F-99B1-9740-8320-FBE8FA2B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EF010-93F7-5049-B49E-7BCA851D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91CEB-84C1-994B-97FF-8E6EDB9E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2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5210-A2EB-6D43-A88B-BDE7F163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17330-DC91-C041-AA88-118C8A0F8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11138-2426-2B48-9837-E821F459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5CDBC-D6C4-4D45-BEDB-DF709E75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1062-6233-8349-AF18-AAE28DD0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D1EF6-171D-0043-B0DA-5DB76457A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693EF-32F9-5B4F-B935-FAA41576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76EF-4345-6245-90B8-5FF89B98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79A9-2FF9-D44D-920E-F517B114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D667-82A7-EA4B-B732-D65C5F33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DAFF-5ADA-D546-A7D6-588B30BA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7C6F-6B08-E54E-BB15-A6A8ED95B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E8CDF-F711-AB49-BC2F-996D2A33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9A7EA-45DC-E343-AC50-60029851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24CF-AF3D-A84D-BAD2-4492FB37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F8A6-0108-7743-A075-71F346BB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98325-2B06-1B40-B1FB-F79A80FCB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1B78-35CC-964B-9E16-AA110B9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7888-BAA1-1F4D-86B4-DB6649BD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E5E8-AE4D-9749-A0FD-52680325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1C04-A4C7-224B-BB3F-BAEB57EF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0C63-410B-0B46-8934-31AA407D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B875D-0576-DA4C-83B9-EB3B318E0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44748-FEB0-CC4D-A8F8-9A5A2890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76009-4987-A84B-A7D1-2556330D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BD3E2-F24F-1140-9D6B-748C11BB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3742-40C8-4E4F-8B73-70458BDF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C668D-EC1B-4C46-B4E4-1251CEA79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7A0B5-A8C5-5644-AF56-992C2B7DB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C59A9-71AC-D04F-8815-E8463AF3F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4789D-F04D-6348-9A42-76FCC5360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37D08-757F-2C4E-BC1E-07DAA626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A5F70-3CBC-3F4A-B6C0-286DE7ED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41FD1-749C-E541-94ED-8A852E95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B90A-A696-5247-90D9-4E227BFB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4B343-4589-1349-92F4-3AD0675D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7D53F-538D-764A-A054-939D60B9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6FA09-6B9E-4B46-A743-3C9FF358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1286A-19A6-7547-98C1-F246427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AA12C-0024-DE46-B09E-9DD80474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5EDF-98C1-9144-883F-527D3CEA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A0F5-2877-1E48-A720-700558E5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ABDA0-54FA-0F4C-A6EA-731FFF6C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3B3C1-61FD-214E-8A1B-B88F41823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2AC76-2B0F-2348-ABDC-5B2DA949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3D98F-F06A-D449-8ECC-2C8BB47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4F16A-3643-4D48-8A52-8E58B99E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2C56-DE4A-5443-876F-87D5EA0D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711B7-3C02-1E47-8A15-1C81498A4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1A719-513D-EC46-9361-4F95C63C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5A4E6-698D-004C-9F56-AD4C4BFC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41074-0D33-204D-B463-96918475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D3F80-7DF7-9948-97DD-37EF17C3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8B10-D7DB-834D-B1FE-B11EA17B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D85AF-9706-974D-9C67-3BD75175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08A7-B7C8-E648-8DCD-FA3D70C3D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DB1B-D7E0-4CA9-827F-E02BDF3DC089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DE1E-BCC9-E146-A831-DDDB0D3F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FCF27-F8B9-F640-8EEE-F1F1B8405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3CEC-B981-40F9-A53C-83F7E3BCC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13.jpeg"/><Relationship Id="rId10" Type="http://schemas.openxmlformats.org/officeDocument/2006/relationships/image" Target="../media/image1.jpeg"/><Relationship Id="rId4" Type="http://schemas.openxmlformats.org/officeDocument/2006/relationships/image" Target="../media/image12.jpeg"/><Relationship Id="rId9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357250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  <a:p>
            <a:pPr algn="ctr"/>
            <a:r>
              <a:rPr lang="en-US" sz="2200" b="1" dirty="0" err="1">
                <a:latin typeface="Times" pitchFamily="2" charset="0"/>
              </a:rPr>
              <a:t>Impacto</a:t>
            </a:r>
            <a:r>
              <a:rPr lang="en-US" sz="2200" b="1" dirty="0">
                <a:latin typeface="Times" pitchFamily="2" charset="0"/>
              </a:rPr>
              <a:t> </a:t>
            </a:r>
            <a:r>
              <a:rPr lang="en-US" sz="2200" b="1" dirty="0" err="1">
                <a:latin typeface="Times" pitchFamily="2" charset="0"/>
              </a:rPr>
              <a:t>en</a:t>
            </a:r>
            <a:r>
              <a:rPr lang="en-US" sz="2200" b="1" dirty="0">
                <a:latin typeface="Times" pitchFamily="2" charset="0"/>
              </a:rPr>
              <a:t> el </a:t>
            </a:r>
            <a:r>
              <a:rPr lang="en-US" sz="2200" b="1" dirty="0" err="1">
                <a:latin typeface="Times" pitchFamily="2" charset="0"/>
              </a:rPr>
              <a:t>desenlace</a:t>
            </a:r>
            <a:r>
              <a:rPr lang="en-US" sz="2200" b="1" dirty="0">
                <a:latin typeface="Times" pitchFamily="2" charset="0"/>
              </a:rPr>
              <a:t> </a:t>
            </a:r>
            <a:r>
              <a:rPr lang="en-US" sz="2200" b="1" dirty="0" err="1">
                <a:latin typeface="Times" pitchFamily="2" charset="0"/>
              </a:rPr>
              <a:t>funcional</a:t>
            </a:r>
            <a:r>
              <a:rPr lang="en-US" sz="2200" b="1" dirty="0">
                <a:latin typeface="Times" pitchFamily="2" charset="0"/>
              </a:rPr>
              <a:t> </a:t>
            </a:r>
            <a:r>
              <a:rPr lang="en-US" sz="2200" b="1" dirty="0" err="1">
                <a:latin typeface="Times" pitchFamily="2" charset="0"/>
              </a:rPr>
              <a:t>en</a:t>
            </a:r>
            <a:r>
              <a:rPr lang="en-US" sz="2200" b="1" dirty="0">
                <a:latin typeface="Times" pitchFamily="2" charset="0"/>
              </a:rPr>
              <a:t> </a:t>
            </a:r>
            <a:r>
              <a:rPr lang="en-US" sz="2200" b="1" dirty="0" err="1">
                <a:latin typeface="Times" pitchFamily="2" charset="0"/>
              </a:rPr>
              <a:t>pacientes</a:t>
            </a:r>
            <a:r>
              <a:rPr lang="en-US" sz="2200" b="1" dirty="0">
                <a:latin typeface="Times" pitchFamily="2" charset="0"/>
              </a:rPr>
              <a:t> con ictus: </a:t>
            </a:r>
          </a:p>
          <a:p>
            <a:pPr algn="ctr"/>
            <a:r>
              <a:rPr lang="en-US" sz="2200" b="1" dirty="0" err="1">
                <a:latin typeface="Times" pitchFamily="2" charset="0"/>
              </a:rPr>
              <a:t>experiencia</a:t>
            </a:r>
            <a:r>
              <a:rPr lang="en-US" sz="2200" b="1" dirty="0">
                <a:latin typeface="Times" pitchFamily="2" charset="0"/>
              </a:rPr>
              <a:t> de una </a:t>
            </a:r>
            <a:r>
              <a:rPr lang="en-US" sz="2200" b="1" dirty="0" err="1">
                <a:latin typeface="Times" pitchFamily="2" charset="0"/>
              </a:rPr>
              <a:t>unidad</a:t>
            </a:r>
            <a:r>
              <a:rPr lang="en-US" sz="2200" b="1" dirty="0">
                <a:latin typeface="Times" pitchFamily="2" charset="0"/>
              </a:rPr>
              <a:t> de </a:t>
            </a:r>
            <a:r>
              <a:rPr lang="en-US" sz="2200" b="1" dirty="0" err="1">
                <a:latin typeface="Times" pitchFamily="2" charset="0"/>
              </a:rPr>
              <a:t>cuidados</a:t>
            </a:r>
            <a:r>
              <a:rPr lang="en-US" sz="2200" b="1" dirty="0">
                <a:latin typeface="Times" pitchFamily="2" charset="0"/>
              </a:rPr>
              <a:t> neurovasculares </a:t>
            </a:r>
          </a:p>
          <a:p>
            <a:pPr algn="ctr"/>
            <a:endParaRPr lang="en-US" sz="2000" dirty="0">
              <a:latin typeface="Times" pitchFamily="2" charset="0"/>
            </a:endParaRPr>
          </a:p>
          <a:p>
            <a:pPr algn="ctr"/>
            <a:r>
              <a:rPr lang="en-US" sz="1600" b="1" i="1" u="sng" dirty="0">
                <a:latin typeface="Times" pitchFamily="2" charset="0"/>
              </a:rPr>
              <a:t>Fernando </a:t>
            </a:r>
            <a:r>
              <a:rPr lang="en-US" sz="1600" b="1" i="1" u="sng" dirty="0" err="1">
                <a:latin typeface="Times" pitchFamily="2" charset="0"/>
              </a:rPr>
              <a:t>Góngora-Rivera</a:t>
            </a:r>
            <a:r>
              <a:rPr lang="en-US" sz="1600" i="1" dirty="0">
                <a:latin typeface="Times" pitchFamily="2" charset="0"/>
              </a:rPr>
              <a:t>, Alan Baltazar </a:t>
            </a:r>
            <a:r>
              <a:rPr lang="en-US" sz="1600" i="1" dirty="0" err="1">
                <a:latin typeface="Times" pitchFamily="2" charset="0"/>
              </a:rPr>
              <a:t>Treviño-Herrera</a:t>
            </a:r>
            <a:r>
              <a:rPr lang="en-US" sz="1600" i="1" dirty="0">
                <a:latin typeface="Times" pitchFamily="2" charset="0"/>
              </a:rPr>
              <a:t>, Alejandro </a:t>
            </a:r>
            <a:r>
              <a:rPr lang="en-US" sz="1600" i="1" dirty="0" err="1">
                <a:latin typeface="Times" pitchFamily="2" charset="0"/>
              </a:rPr>
              <a:t>González-Aquines</a:t>
            </a:r>
            <a:r>
              <a:rPr lang="en-US" sz="1600" i="1" dirty="0">
                <a:latin typeface="Times" pitchFamily="2" charset="0"/>
              </a:rPr>
              <a:t>, Adolfo </a:t>
            </a:r>
            <a:r>
              <a:rPr lang="en-US" sz="1600" i="1" dirty="0" err="1">
                <a:latin typeface="Times" pitchFamily="2" charset="0"/>
              </a:rPr>
              <a:t>César</a:t>
            </a:r>
            <a:r>
              <a:rPr lang="en-US" sz="1600" i="1" dirty="0">
                <a:latin typeface="Times" pitchFamily="2" charset="0"/>
              </a:rPr>
              <a:t> </a:t>
            </a:r>
            <a:r>
              <a:rPr lang="en-US" sz="1600" i="1" dirty="0" err="1">
                <a:latin typeface="Times" pitchFamily="2" charset="0"/>
              </a:rPr>
              <a:t>Cordero-Pérez</a:t>
            </a:r>
            <a:r>
              <a:rPr lang="en-US" sz="1600" i="1" dirty="0">
                <a:latin typeface="Times" pitchFamily="2" charset="0"/>
              </a:rPr>
              <a:t>, Carlos Rodrigo </a:t>
            </a:r>
            <a:r>
              <a:rPr lang="en-US" sz="1600" i="1" dirty="0" err="1">
                <a:latin typeface="Times" pitchFamily="2" charset="0"/>
              </a:rPr>
              <a:t>Cámara-Lemarroy</a:t>
            </a:r>
            <a:r>
              <a:rPr lang="en-US" sz="1600" i="1" dirty="0">
                <a:latin typeface="Times" pitchFamily="2" charset="0"/>
              </a:rPr>
              <a:t>, </a:t>
            </a:r>
            <a:r>
              <a:rPr lang="en-US" sz="1600" i="1" dirty="0" err="1">
                <a:latin typeface="Times" pitchFamily="2" charset="0"/>
              </a:rPr>
              <a:t>Adrián</a:t>
            </a:r>
            <a:r>
              <a:rPr lang="en-US" sz="1600" i="1" dirty="0">
                <a:latin typeface="Times" pitchFamily="2" charset="0"/>
              </a:rPr>
              <a:t> </a:t>
            </a:r>
            <a:r>
              <a:rPr lang="en-US" sz="1600" i="1" dirty="0" err="1">
                <a:latin typeface="Times" pitchFamily="2" charset="0"/>
              </a:rPr>
              <a:t>Infante</a:t>
            </a:r>
            <a:r>
              <a:rPr lang="en-US" sz="1600" i="1" dirty="0">
                <a:latin typeface="Times" pitchFamily="2" charset="0"/>
              </a:rPr>
              <a:t>-Valenzuela, Erick </a:t>
            </a:r>
            <a:r>
              <a:rPr lang="en-US" sz="1600" i="1" dirty="0" err="1">
                <a:latin typeface="Times" pitchFamily="2" charset="0"/>
              </a:rPr>
              <a:t>García-Valadez</a:t>
            </a:r>
            <a:r>
              <a:rPr lang="en-US" sz="1600" i="1" dirty="0">
                <a:latin typeface="Times" pitchFamily="2" charset="0"/>
              </a:rPr>
              <a:t> y </a:t>
            </a:r>
            <a:r>
              <a:rPr lang="en-US" sz="1600" i="1" dirty="0" err="1">
                <a:latin typeface="Times" pitchFamily="2" charset="0"/>
              </a:rPr>
              <a:t>Héctor</a:t>
            </a:r>
            <a:r>
              <a:rPr lang="en-US" sz="1600" i="1" dirty="0">
                <a:latin typeface="Times" pitchFamily="2" charset="0"/>
              </a:rPr>
              <a:t> Jorge </a:t>
            </a:r>
            <a:r>
              <a:rPr lang="en-US" sz="1600" i="1" dirty="0" err="1">
                <a:latin typeface="Times" pitchFamily="2" charset="0"/>
              </a:rPr>
              <a:t>Villarreal-Velázquez</a:t>
            </a:r>
            <a:r>
              <a:rPr lang="en-US" sz="1600" i="1" dirty="0">
                <a:latin typeface="Times" pitchFamily="2" charset="0"/>
              </a:rPr>
              <a:t>; </a:t>
            </a:r>
            <a:r>
              <a:rPr lang="en-US" sz="1600" i="1" dirty="0" err="1">
                <a:latin typeface="Times" pitchFamily="2" charset="0"/>
              </a:rPr>
              <a:t>NeuroVasc</a:t>
            </a:r>
            <a:r>
              <a:rPr lang="en-US" sz="1600" i="1" dirty="0">
                <a:latin typeface="Times" pitchFamily="2" charset="0"/>
              </a:rPr>
              <a:t>-HU* y GECEN Investigators† </a:t>
            </a:r>
            <a:endParaRPr lang="en-US" sz="1600" dirty="0">
              <a:latin typeface="Times" pitchFamily="2" charset="0"/>
            </a:endParaRPr>
          </a:p>
          <a:p>
            <a:pPr algn="ctr"/>
            <a:endParaRPr lang="es-ES_tradnl" dirty="0">
              <a:latin typeface="Times" pitchFamily="2" charset="0"/>
            </a:endParaRPr>
          </a:p>
          <a:p>
            <a:pPr algn="ctr"/>
            <a:r>
              <a:rPr lang="en-US" sz="1600" i="1" dirty="0" err="1">
                <a:latin typeface="Times" pitchFamily="2" charset="0"/>
              </a:rPr>
              <a:t>Departamento</a:t>
            </a:r>
            <a:r>
              <a:rPr lang="en-US" sz="1600" i="1" dirty="0">
                <a:latin typeface="Times" pitchFamily="2" charset="0"/>
              </a:rPr>
              <a:t> de </a:t>
            </a:r>
            <a:r>
              <a:rPr lang="en-US" sz="1600" i="1" dirty="0" err="1">
                <a:latin typeface="Times" pitchFamily="2" charset="0"/>
              </a:rPr>
              <a:t>Neurología</a:t>
            </a:r>
            <a:r>
              <a:rPr lang="en-US" sz="1600" i="1" dirty="0">
                <a:latin typeface="Times" pitchFamily="2" charset="0"/>
              </a:rPr>
              <a:t>, Hospital Universitario Dr. José Eleuterio </a:t>
            </a:r>
            <a:r>
              <a:rPr lang="en-US" sz="1600" i="1" dirty="0" err="1">
                <a:latin typeface="Times" pitchFamily="2" charset="0"/>
              </a:rPr>
              <a:t>González</a:t>
            </a:r>
            <a:r>
              <a:rPr lang="en-US" sz="1600" i="1" dirty="0">
                <a:latin typeface="Times" pitchFamily="2" charset="0"/>
              </a:rPr>
              <a:t>, </a:t>
            </a:r>
            <a:r>
              <a:rPr lang="en-US" sz="1600" i="1" dirty="0" err="1">
                <a:latin typeface="Times" pitchFamily="2" charset="0"/>
              </a:rPr>
              <a:t>Facultad</a:t>
            </a:r>
            <a:r>
              <a:rPr lang="en-US" sz="1600" i="1" dirty="0">
                <a:latin typeface="Times" pitchFamily="2" charset="0"/>
              </a:rPr>
              <a:t> de </a:t>
            </a:r>
            <a:r>
              <a:rPr lang="en-US" sz="1600" i="1" dirty="0" err="1">
                <a:latin typeface="Times" pitchFamily="2" charset="0"/>
              </a:rPr>
              <a:t>Medicina</a:t>
            </a:r>
            <a:r>
              <a:rPr lang="en-US" sz="1600" i="1" dirty="0">
                <a:latin typeface="Times" pitchFamily="2" charset="0"/>
              </a:rPr>
              <a:t>, Universidad </a:t>
            </a:r>
            <a:r>
              <a:rPr lang="en-US" sz="1600" i="1" dirty="0" err="1">
                <a:latin typeface="Times" pitchFamily="2" charset="0"/>
              </a:rPr>
              <a:t>Autónoma</a:t>
            </a:r>
            <a:r>
              <a:rPr lang="en-US" sz="1600" i="1" dirty="0">
                <a:latin typeface="Times" pitchFamily="2" charset="0"/>
              </a:rPr>
              <a:t> de Nuevo </a:t>
            </a:r>
            <a:r>
              <a:rPr lang="en-US" sz="1600" i="1" dirty="0" err="1">
                <a:latin typeface="Times" pitchFamily="2" charset="0"/>
              </a:rPr>
              <a:t>León</a:t>
            </a:r>
            <a:r>
              <a:rPr lang="en-US" sz="1600" i="1" dirty="0">
                <a:latin typeface="Times" pitchFamily="2" charset="0"/>
              </a:rPr>
              <a:t>, Monterrey, Nuevo </a:t>
            </a:r>
            <a:r>
              <a:rPr lang="en-US" sz="1600" i="1" dirty="0" err="1">
                <a:latin typeface="Times" pitchFamily="2" charset="0"/>
              </a:rPr>
              <a:t>León</a:t>
            </a:r>
            <a:r>
              <a:rPr lang="en-US" sz="1600" i="1" dirty="0">
                <a:latin typeface="Times" pitchFamily="2" charset="0"/>
              </a:rPr>
              <a:t>, </a:t>
            </a:r>
            <a:r>
              <a:rPr lang="en-US" sz="1600" i="1" dirty="0" err="1">
                <a:latin typeface="Times" pitchFamily="2" charset="0"/>
              </a:rPr>
              <a:t>México</a:t>
            </a:r>
            <a:r>
              <a:rPr lang="en-US" sz="1600" i="1" dirty="0">
                <a:latin typeface="Times" pitchFamily="2" charset="0"/>
              </a:rPr>
              <a:t>.</a:t>
            </a:r>
          </a:p>
          <a:p>
            <a:pPr algn="ctr"/>
            <a:endParaRPr lang="en-US" sz="1600" i="1" dirty="0">
              <a:latin typeface="Times" pitchFamily="2" charset="0"/>
            </a:endParaRPr>
          </a:p>
          <a:p>
            <a:pPr algn="ctr"/>
            <a:endParaRPr lang="en-US" sz="1600" i="1" dirty="0">
              <a:latin typeface="Times" pitchFamily="2" charset="0"/>
            </a:endParaRPr>
          </a:p>
          <a:p>
            <a:pPr algn="ctr"/>
            <a:endParaRPr lang="en-US" sz="1600" i="1" dirty="0">
              <a:latin typeface="Times" pitchFamily="2" charset="0"/>
            </a:endParaRPr>
          </a:p>
          <a:p>
            <a:pPr algn="ctr"/>
            <a:r>
              <a:rPr lang="en-US" sz="1600" i="1" dirty="0" err="1">
                <a:latin typeface="Times" pitchFamily="2" charset="0"/>
              </a:rPr>
              <a:t>Miércoles</a:t>
            </a:r>
            <a:r>
              <a:rPr lang="en-US" sz="1600" i="1" dirty="0">
                <a:latin typeface="Times" pitchFamily="2" charset="0"/>
              </a:rPr>
              <a:t>, 23 de </a:t>
            </a:r>
            <a:r>
              <a:rPr lang="en-US" sz="1600" i="1" dirty="0" err="1">
                <a:latin typeface="Times" pitchFamily="2" charset="0"/>
              </a:rPr>
              <a:t>octubre</a:t>
            </a:r>
            <a:r>
              <a:rPr lang="en-US" sz="1600" i="1" dirty="0">
                <a:latin typeface="Times" pitchFamily="2" charset="0"/>
              </a:rPr>
              <a:t> 2019</a:t>
            </a:r>
          </a:p>
          <a:p>
            <a:pPr algn="ctr"/>
            <a:r>
              <a:rPr lang="en-US" sz="1600" i="1" dirty="0">
                <a:latin typeface="Times" pitchFamily="2" charset="0"/>
              </a:rPr>
              <a:t>- Día del </a:t>
            </a:r>
            <a:r>
              <a:rPr lang="en-US" sz="1600" i="1" dirty="0" err="1">
                <a:latin typeface="Times" pitchFamily="2" charset="0"/>
              </a:rPr>
              <a:t>Médico</a:t>
            </a:r>
            <a:r>
              <a:rPr lang="en-US" sz="1600" i="1" dirty="0">
                <a:latin typeface="Times" pitchFamily="2" charset="0"/>
              </a:rPr>
              <a:t> -</a:t>
            </a:r>
            <a:br>
              <a:rPr lang="en-US" sz="1600" i="1" dirty="0">
                <a:latin typeface="Times" pitchFamily="2" charset="0"/>
              </a:rPr>
            </a:br>
            <a:endParaRPr lang="en-US" sz="1600" dirty="0">
              <a:latin typeface="Times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6 Marcador de contenido" descr="logo_neuro2.jpg"/>
          <p:cNvPicPr>
            <a:picLocks noChangeAspect="1"/>
          </p:cNvPicPr>
          <p:nvPr/>
        </p:nvPicPr>
        <p:blipFill>
          <a:blip r:embed="rId2" cstate="print"/>
          <a:srcRect t="13725" b="52941"/>
          <a:stretch>
            <a:fillRect/>
          </a:stretch>
        </p:blipFill>
        <p:spPr>
          <a:xfrm>
            <a:off x="1867338" y="5730320"/>
            <a:ext cx="2116974" cy="54012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648" t="19347" r="62508" b="59686"/>
          <a:stretch>
            <a:fillRect/>
          </a:stretch>
        </p:blipFill>
        <p:spPr bwMode="auto">
          <a:xfrm>
            <a:off x="511455" y="5672972"/>
            <a:ext cx="1355883" cy="7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0" y="4871878"/>
            <a:ext cx="648072" cy="6288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2F21D-9E83-704A-BF10-5CE83DDF7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38" y="65845"/>
            <a:ext cx="959159" cy="959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78E85-D829-D84C-8628-1BD57222D99D}"/>
              </a:ext>
            </a:extLst>
          </p:cNvPr>
          <p:cNvSpPr/>
          <p:nvPr/>
        </p:nvSpPr>
        <p:spPr>
          <a:xfrm>
            <a:off x="1200672" y="266102"/>
            <a:ext cx="7619800" cy="17907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B2B48A-7366-6845-9A03-8D4D6AD8F4C0}"/>
              </a:ext>
            </a:extLst>
          </p:cNvPr>
          <p:cNvSpPr/>
          <p:nvPr/>
        </p:nvSpPr>
        <p:spPr>
          <a:xfrm>
            <a:off x="1200672" y="513687"/>
            <a:ext cx="7619800" cy="17907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0D9ABC-8842-F249-86D5-8ED3E341124B}"/>
              </a:ext>
            </a:extLst>
          </p:cNvPr>
          <p:cNvSpPr/>
          <p:nvPr/>
        </p:nvSpPr>
        <p:spPr>
          <a:xfrm>
            <a:off x="4860032" y="6029145"/>
            <a:ext cx="3631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Times" pitchFamily="2" charset="0"/>
              </a:rPr>
              <a:t>Gaceta</a:t>
            </a:r>
            <a:r>
              <a:rPr lang="en-US" sz="1400" dirty="0">
                <a:latin typeface="Times" pitchFamily="2" charset="0"/>
              </a:rPr>
              <a:t> Med Mex. 2018;154(Suppl 2): S56-S60 </a:t>
            </a:r>
            <a:endParaRPr lang="en-US" sz="4000" dirty="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DF0DB6-83D6-AC47-BAB8-CFCA9AA4E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/>
          <a:stretch/>
        </p:blipFill>
        <p:spPr>
          <a:xfrm>
            <a:off x="288032" y="908720"/>
            <a:ext cx="8748464" cy="4983265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FFE1D1-47CD-C14B-AD24-387055F99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4"/>
          <a:stretch/>
        </p:blipFill>
        <p:spPr>
          <a:xfrm>
            <a:off x="323528" y="5805264"/>
            <a:ext cx="8712968" cy="10394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019063-E27F-3641-BB3A-E09EB9ED2CFC}"/>
              </a:ext>
            </a:extLst>
          </p:cNvPr>
          <p:cNvSpPr txBox="1"/>
          <p:nvPr/>
        </p:nvSpPr>
        <p:spPr>
          <a:xfrm>
            <a:off x="3491880" y="87756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F00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45345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50234" y="1769982"/>
            <a:ext cx="7776864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No </a:t>
            </a:r>
            <a:r>
              <a:rPr lang="en-US" sz="1900" dirty="0" err="1">
                <a:latin typeface="Times" pitchFamily="2" charset="0"/>
              </a:rPr>
              <a:t>hubo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diferencias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porcentaje</a:t>
            </a:r>
            <a:r>
              <a:rPr lang="en-US" sz="1900" dirty="0">
                <a:latin typeface="Times" pitchFamily="2" charset="0"/>
              </a:rPr>
              <a:t> de trombolisis </a:t>
            </a:r>
            <a:r>
              <a:rPr lang="en-US" sz="1900" dirty="0" err="1">
                <a:latin typeface="Times" pitchFamily="2" charset="0"/>
              </a:rPr>
              <a:t>i.v.</a:t>
            </a:r>
            <a:r>
              <a:rPr lang="en-US" sz="1900" dirty="0">
                <a:latin typeface="Times" pitchFamily="2" charset="0"/>
              </a:rPr>
              <a:t> (3.8 vs 5.4%)*</a:t>
            </a:r>
          </a:p>
          <a:p>
            <a:endParaRPr lang="en-US" sz="1900" dirty="0">
              <a:latin typeface="Times" pitchFamily="2" charset="0"/>
            </a:endParaRPr>
          </a:p>
          <a:p>
            <a:r>
              <a:rPr lang="en-US" sz="1900" dirty="0">
                <a:latin typeface="Times" pitchFamily="2" charset="0"/>
              </a:rPr>
              <a:t>Durante el </a:t>
            </a:r>
            <a:r>
              <a:rPr lang="en-US" sz="1900" dirty="0" err="1">
                <a:latin typeface="Times" pitchFamily="2" charset="0"/>
              </a:rPr>
              <a:t>período</a:t>
            </a:r>
            <a:r>
              <a:rPr lang="en-US" sz="1900" dirty="0">
                <a:latin typeface="Times" pitchFamily="2" charset="0"/>
              </a:rPr>
              <a:t> 2, con la UCN.</a:t>
            </a:r>
          </a:p>
          <a:p>
            <a:pPr lvl="1"/>
            <a:r>
              <a:rPr lang="en-US" sz="1900" dirty="0">
                <a:latin typeface="Times" pitchFamily="2" charset="0"/>
              </a:rPr>
              <a:t>Mayor </a:t>
            </a:r>
            <a:r>
              <a:rPr lang="en-US" sz="1900" dirty="0" err="1">
                <a:latin typeface="Times" pitchFamily="2" charset="0"/>
              </a:rPr>
              <a:t>definición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etiológica</a:t>
            </a:r>
            <a:r>
              <a:rPr lang="en-US" sz="1900" dirty="0">
                <a:latin typeface="Times" pitchFamily="2" charset="0"/>
              </a:rPr>
              <a:t> de un </a:t>
            </a:r>
            <a:r>
              <a:rPr lang="en-US" sz="1900" dirty="0" err="1">
                <a:latin typeface="Times" pitchFamily="2" charset="0"/>
              </a:rPr>
              <a:t>evento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origen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Hubo</a:t>
            </a:r>
            <a:r>
              <a:rPr lang="en-US" sz="1900" dirty="0">
                <a:latin typeface="Times" pitchFamily="2" charset="0"/>
              </a:rPr>
              <a:t> mayor </a:t>
            </a:r>
            <a:r>
              <a:rPr lang="en-US" sz="1900" dirty="0" err="1">
                <a:latin typeface="Times" pitchFamily="2" charset="0"/>
              </a:rPr>
              <a:t>uso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profilaxis</a:t>
            </a:r>
            <a:r>
              <a:rPr lang="en-US" sz="1900" dirty="0">
                <a:latin typeface="Times" pitchFamily="2" charset="0"/>
              </a:rPr>
              <a:t> para la </a:t>
            </a:r>
            <a:r>
              <a:rPr lang="en-US" sz="1900" dirty="0" err="1">
                <a:latin typeface="Times" pitchFamily="2" charset="0"/>
              </a:rPr>
              <a:t>trombosis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venosa</a:t>
            </a:r>
            <a:r>
              <a:rPr lang="en-US" sz="1900" dirty="0">
                <a:latin typeface="Times" pitchFamily="2" charset="0"/>
              </a:rPr>
              <a:t> profunda (TVP). 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Menor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número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días</a:t>
            </a:r>
            <a:r>
              <a:rPr lang="en-US" sz="1900" dirty="0">
                <a:latin typeface="Times" pitchFamily="2" charset="0"/>
              </a:rPr>
              <a:t> de estancia </a:t>
            </a:r>
            <a:r>
              <a:rPr lang="en-US" sz="1900" dirty="0" err="1">
                <a:latin typeface="Times" pitchFamily="2" charset="0"/>
              </a:rPr>
              <a:t>hospitalaria</a:t>
            </a:r>
            <a:r>
              <a:rPr lang="en-US" sz="1900" dirty="0">
                <a:latin typeface="Times" pitchFamily="2" charset="0"/>
              </a:rPr>
              <a:t> (7.8 vs. 5.9; p &lt; 0.001).</a:t>
            </a:r>
          </a:p>
          <a:p>
            <a:pPr marL="342900" lvl="1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>
                <a:latin typeface="Times" pitchFamily="2" charset="0"/>
              </a:rPr>
              <a:t>No </a:t>
            </a:r>
            <a:r>
              <a:rPr lang="en-US" sz="1900" dirty="0" err="1">
                <a:latin typeface="Times" pitchFamily="2" charset="0"/>
              </a:rPr>
              <a:t>hubo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diferencias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recuperación</a:t>
            </a:r>
            <a:r>
              <a:rPr lang="en-US" sz="1900" dirty="0">
                <a:latin typeface="Times" pitchFamily="2" charset="0"/>
              </a:rPr>
              <a:t> al </a:t>
            </a:r>
            <a:r>
              <a:rPr lang="en-US" sz="1900" dirty="0" err="1">
                <a:latin typeface="Times" pitchFamily="2" charset="0"/>
              </a:rPr>
              <a:t>egreso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hospitalario</a:t>
            </a:r>
            <a:r>
              <a:rPr lang="en-US" sz="1900" dirty="0">
                <a:latin typeface="Times" pitchFamily="2" charset="0"/>
              </a:rPr>
              <a:t> (p&gt;0.05). </a:t>
            </a:r>
          </a:p>
          <a:p>
            <a:endParaRPr lang="en-US" sz="1900" dirty="0">
              <a:latin typeface="Times" pitchFamily="2" charset="0"/>
            </a:endParaRPr>
          </a:p>
          <a:p>
            <a:r>
              <a:rPr lang="en-US" sz="1900" dirty="0">
                <a:latin typeface="Times" pitchFamily="2" charset="0"/>
              </a:rPr>
              <a:t>Si </a:t>
            </a:r>
            <a:r>
              <a:rPr lang="en-US" sz="1900" dirty="0" err="1">
                <a:latin typeface="Times" pitchFamily="2" charset="0"/>
              </a:rPr>
              <a:t>hubo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diferencia</a:t>
            </a:r>
            <a:r>
              <a:rPr lang="en-US" sz="1900" dirty="0">
                <a:latin typeface="Times" pitchFamily="2" charset="0"/>
              </a:rPr>
              <a:t> a los 3 </a:t>
            </a:r>
            <a:r>
              <a:rPr lang="en-US" sz="1900" dirty="0" err="1">
                <a:latin typeface="Times" pitchFamily="2" charset="0"/>
              </a:rPr>
              <a:t>meses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seguimiento</a:t>
            </a:r>
            <a:r>
              <a:rPr lang="en-US" sz="1900" dirty="0">
                <a:latin typeface="Times" pitchFamily="2" charset="0"/>
              </a:rPr>
              <a:t>, con mayor </a:t>
            </a:r>
            <a:r>
              <a:rPr lang="en-US" sz="1900" dirty="0" err="1">
                <a:latin typeface="Times" pitchFamily="2" charset="0"/>
              </a:rPr>
              <a:t>número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con </a:t>
            </a:r>
            <a:r>
              <a:rPr lang="en-US" sz="1900" dirty="0" err="1">
                <a:latin typeface="Times" pitchFamily="2" charset="0"/>
              </a:rPr>
              <a:t>dependencia</a:t>
            </a:r>
            <a:r>
              <a:rPr lang="en-US" sz="1900" dirty="0">
                <a:latin typeface="Times" pitchFamily="2" charset="0"/>
              </a:rPr>
              <a:t> functional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período</a:t>
            </a:r>
            <a:r>
              <a:rPr lang="en-US" sz="1900" dirty="0">
                <a:latin typeface="Times" pitchFamily="2" charset="0"/>
              </a:rPr>
              <a:t> 1, es </a:t>
            </a:r>
            <a:r>
              <a:rPr lang="en-US" sz="1900" dirty="0" err="1">
                <a:latin typeface="Times" pitchFamily="2" charset="0"/>
              </a:rPr>
              <a:t>decir</a:t>
            </a:r>
            <a:r>
              <a:rPr lang="en-US" sz="1900" dirty="0">
                <a:latin typeface="Times" pitchFamily="2" charset="0"/>
              </a:rPr>
              <a:t> antes de la UNV (59.3 vs. 42 %; p = 0.002). (</a:t>
            </a:r>
            <a:r>
              <a:rPr lang="en-US" sz="1900" dirty="0" err="1">
                <a:latin typeface="Times" pitchFamily="2" charset="0"/>
              </a:rPr>
              <a:t>Tabla</a:t>
            </a:r>
            <a:r>
              <a:rPr lang="en-US" sz="1900" dirty="0">
                <a:latin typeface="Times" pitchFamily="2" charset="0"/>
              </a:rPr>
              <a:t> 1) (</a:t>
            </a:r>
            <a:r>
              <a:rPr lang="en-US" sz="1900" dirty="0" err="1">
                <a:latin typeface="Times" pitchFamily="2" charset="0"/>
              </a:rPr>
              <a:t>Figura</a:t>
            </a:r>
            <a:r>
              <a:rPr lang="en-US" sz="1900" dirty="0">
                <a:latin typeface="Times" pitchFamily="2" charset="0"/>
              </a:rPr>
              <a:t> 1). </a:t>
            </a:r>
          </a:p>
          <a:p>
            <a:endParaRPr lang="en-US" sz="1900" dirty="0">
              <a:latin typeface="Times" pitchFamily="2" charset="0"/>
            </a:endParaRPr>
          </a:p>
          <a:p>
            <a:endParaRPr lang="en-US" sz="1900" dirty="0">
              <a:latin typeface="Times" pitchFamily="2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Resultados</a:t>
            </a:r>
            <a:endParaRPr lang="en-US" sz="2000" b="1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10DE6-936E-0A43-A035-75F6D3B8FCF6}"/>
              </a:ext>
            </a:extLst>
          </p:cNvPr>
          <p:cNvSpPr txBox="1"/>
          <p:nvPr/>
        </p:nvSpPr>
        <p:spPr>
          <a:xfrm>
            <a:off x="5364088" y="6272314"/>
            <a:ext cx="3315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* los </a:t>
            </a:r>
            <a:r>
              <a:rPr lang="en-US" sz="1200" i="1" dirty="0" err="1">
                <a:latin typeface="Times" pitchFamily="2" charset="0"/>
              </a:rPr>
              <a:t>porcentajes</a:t>
            </a:r>
            <a:r>
              <a:rPr lang="en-US" sz="1200" i="1" dirty="0">
                <a:latin typeface="Times" pitchFamily="2" charset="0"/>
              </a:rPr>
              <a:t> no </a:t>
            </a:r>
            <a:r>
              <a:rPr lang="en-US" sz="1200" i="1" dirty="0" err="1">
                <a:latin typeface="Times" pitchFamily="2" charset="0"/>
              </a:rPr>
              <a:t>aparecen</a:t>
            </a:r>
            <a:r>
              <a:rPr lang="en-US" sz="1200" i="1" dirty="0">
                <a:latin typeface="Times" pitchFamily="2" charset="0"/>
              </a:rPr>
              <a:t> </a:t>
            </a:r>
            <a:r>
              <a:rPr lang="en-US" sz="1200" i="1" dirty="0" err="1">
                <a:latin typeface="Times" pitchFamily="2" charset="0"/>
              </a:rPr>
              <a:t>en</a:t>
            </a:r>
            <a:r>
              <a:rPr lang="en-US" sz="1200" i="1" dirty="0">
                <a:latin typeface="Times" pitchFamily="2" charset="0"/>
              </a:rPr>
              <a:t> la </a:t>
            </a:r>
            <a:r>
              <a:rPr lang="en-US" sz="1200" i="1" dirty="0" err="1">
                <a:latin typeface="Times" pitchFamily="2" charset="0"/>
              </a:rPr>
              <a:t>publicación</a:t>
            </a:r>
            <a:r>
              <a:rPr lang="en-US" sz="1200" i="1" dirty="0">
                <a:latin typeface="Time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181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90743E-932C-A547-B3D6-75926E9BA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4960"/>
            <a:ext cx="8964487" cy="422436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D6FA0E-2056-DA4D-94EA-885DB879A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81"/>
          <a:stretch/>
        </p:blipFill>
        <p:spPr>
          <a:xfrm>
            <a:off x="72008" y="908720"/>
            <a:ext cx="8964488" cy="1000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B452E9-F997-0B49-A2C8-5357C337A451}"/>
              </a:ext>
            </a:extLst>
          </p:cNvPr>
          <p:cNvSpPr txBox="1"/>
          <p:nvPr/>
        </p:nvSpPr>
        <p:spPr>
          <a:xfrm>
            <a:off x="3311860" y="94088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9F00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42423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D2BF0-9A15-154F-A6F1-2DD1D98DE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1"/>
          <a:stretch/>
        </p:blipFill>
        <p:spPr>
          <a:xfrm>
            <a:off x="576064" y="5324023"/>
            <a:ext cx="8388424" cy="6060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29FB6-F9ED-0F4F-9CC2-C4CF510D1809}"/>
              </a:ext>
            </a:extLst>
          </p:cNvPr>
          <p:cNvGrpSpPr/>
          <p:nvPr/>
        </p:nvGrpSpPr>
        <p:grpSpPr>
          <a:xfrm>
            <a:off x="683568" y="1366747"/>
            <a:ext cx="8136904" cy="3646429"/>
            <a:chOff x="683568" y="1366747"/>
            <a:chExt cx="8136904" cy="36464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8E5A19-210A-FA45-AA72-8E0C48BB5EBA}"/>
                </a:ext>
              </a:extLst>
            </p:cNvPr>
            <p:cNvGrpSpPr/>
            <p:nvPr/>
          </p:nvGrpSpPr>
          <p:grpSpPr>
            <a:xfrm>
              <a:off x="683568" y="1366747"/>
              <a:ext cx="8136904" cy="3646429"/>
              <a:chOff x="503548" y="1334554"/>
              <a:chExt cx="8136904" cy="364642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EC87421-3D11-B445-AF28-7DEA2C30B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64" b="5897"/>
              <a:stretch/>
            </p:blipFill>
            <p:spPr bwMode="auto">
              <a:xfrm>
                <a:off x="503548" y="1334554"/>
                <a:ext cx="8136904" cy="3646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A6E94B-69FF-AF40-B29C-32D820EDEEB7}"/>
                  </a:ext>
                </a:extLst>
              </p:cNvPr>
              <p:cNvSpPr txBox="1"/>
              <p:nvPr/>
            </p:nvSpPr>
            <p:spPr>
              <a:xfrm>
                <a:off x="1475656" y="1403484"/>
                <a:ext cx="62327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Estado functional favorable.                      </a:t>
                </a:r>
                <a:r>
                  <a:rPr lang="en-US" dirty="0" err="1"/>
                  <a:t>Desfavorable</a:t>
                </a:r>
                <a:r>
                  <a:rPr lang="en-US" dirty="0"/>
                  <a:t> / </a:t>
                </a:r>
                <a:r>
                  <a:rPr lang="en-US" dirty="0" err="1"/>
                  <a:t>muerte</a:t>
                </a:r>
                <a:r>
                  <a:rPr lang="en-US" dirty="0"/>
                  <a:t>. 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15CA0B-5D15-2440-A254-EE0B0D52CA6E}"/>
                  </a:ext>
                </a:extLst>
              </p:cNvPr>
              <p:cNvSpPr txBox="1"/>
              <p:nvPr/>
            </p:nvSpPr>
            <p:spPr>
              <a:xfrm>
                <a:off x="551325" y="2023378"/>
                <a:ext cx="98456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Periodo</a:t>
                </a:r>
                <a:r>
                  <a:rPr lang="en-US" sz="1600" dirty="0"/>
                  <a:t> 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6D3837-1BAF-D14B-BA91-82FFBE7A7D34}"/>
                  </a:ext>
                </a:extLst>
              </p:cNvPr>
              <p:cNvSpPr txBox="1"/>
              <p:nvPr/>
            </p:nvSpPr>
            <p:spPr>
              <a:xfrm>
                <a:off x="539552" y="3933056"/>
                <a:ext cx="98456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Periodo</a:t>
                </a:r>
                <a:r>
                  <a:rPr lang="en-US" sz="1600" dirty="0"/>
                  <a:t> 1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A2B794-6801-1448-8A71-D56BE655604E}"/>
                </a:ext>
              </a:extLst>
            </p:cNvPr>
            <p:cNvSpPr/>
            <p:nvPr/>
          </p:nvSpPr>
          <p:spPr>
            <a:xfrm>
              <a:off x="1737816" y="1844824"/>
              <a:ext cx="3410248" cy="8640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88CC39-D0D2-F346-9721-6FFDC49C5FE1}"/>
                </a:ext>
              </a:extLst>
            </p:cNvPr>
            <p:cNvSpPr/>
            <p:nvPr/>
          </p:nvSpPr>
          <p:spPr>
            <a:xfrm>
              <a:off x="1738762" y="3645024"/>
              <a:ext cx="2401190" cy="8640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A67E8-77A0-3342-96C2-BABBACFF5F42}"/>
                </a:ext>
              </a:extLst>
            </p:cNvPr>
            <p:cNvSpPr/>
            <p:nvPr/>
          </p:nvSpPr>
          <p:spPr>
            <a:xfrm>
              <a:off x="7812360" y="2132856"/>
              <a:ext cx="1008112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892561-0D5F-E94F-8340-9DA1805B41C5}"/>
                </a:ext>
              </a:extLst>
            </p:cNvPr>
            <p:cNvSpPr txBox="1"/>
            <p:nvPr/>
          </p:nvSpPr>
          <p:spPr>
            <a:xfrm>
              <a:off x="7812360" y="205613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UCN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A974C4-D92A-AF48-B820-04B328DA5974}"/>
                </a:ext>
              </a:extLst>
            </p:cNvPr>
            <p:cNvSpPr txBox="1"/>
            <p:nvPr/>
          </p:nvSpPr>
          <p:spPr>
            <a:xfrm>
              <a:off x="7812359" y="389240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16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1763131"/>
            <a:ext cx="7665843" cy="617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El </a:t>
            </a:r>
            <a:r>
              <a:rPr lang="en-US" sz="1900" dirty="0" err="1">
                <a:latin typeface="Times" pitchFamily="2" charset="0"/>
              </a:rPr>
              <a:t>análisis</a:t>
            </a:r>
            <a:r>
              <a:rPr lang="en-US" sz="1900" dirty="0">
                <a:latin typeface="Times" pitchFamily="2" charset="0"/>
              </a:rPr>
              <a:t> por </a:t>
            </a:r>
            <a:r>
              <a:rPr lang="en-US" sz="1900" dirty="0" err="1">
                <a:latin typeface="Times" pitchFamily="2" charset="0"/>
              </a:rPr>
              <a:t>regresión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logística</a:t>
            </a:r>
            <a:r>
              <a:rPr lang="en-US" sz="1900" dirty="0">
                <a:latin typeface="Times" pitchFamily="2" charset="0"/>
              </a:rPr>
              <a:t> (a 90 </a:t>
            </a:r>
            <a:r>
              <a:rPr lang="en-US" sz="1900" dirty="0" err="1">
                <a:latin typeface="Times" pitchFamily="2" charset="0"/>
              </a:rPr>
              <a:t>dias</a:t>
            </a:r>
            <a:r>
              <a:rPr lang="en-US" sz="1900" dirty="0">
                <a:latin typeface="Times" pitchFamily="2" charset="0"/>
              </a:rPr>
              <a:t>) </a:t>
            </a:r>
            <a:r>
              <a:rPr lang="en-US" sz="1900" dirty="0" err="1">
                <a:latin typeface="Times" pitchFamily="2" charset="0"/>
              </a:rPr>
              <a:t>ajustada</a:t>
            </a:r>
            <a:r>
              <a:rPr lang="en-US" sz="1900" dirty="0">
                <a:latin typeface="Times" pitchFamily="2" charset="0"/>
              </a:rPr>
              <a:t> por </a:t>
            </a:r>
            <a:r>
              <a:rPr lang="en-US" sz="1900" dirty="0" err="1">
                <a:latin typeface="Times" pitchFamily="2" charset="0"/>
              </a:rPr>
              <a:t>edad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género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otras</a:t>
            </a:r>
            <a:r>
              <a:rPr lang="en-US" sz="1900" dirty="0">
                <a:latin typeface="Times" pitchFamily="2" charset="0"/>
              </a:rPr>
              <a:t> variables </a:t>
            </a:r>
            <a:r>
              <a:rPr lang="en-US" sz="1900" dirty="0" err="1">
                <a:latin typeface="Times" pitchFamily="2" charset="0"/>
              </a:rPr>
              <a:t>significativas</a:t>
            </a:r>
            <a:r>
              <a:rPr lang="en-US" sz="1900" dirty="0">
                <a:latin typeface="Times" pitchFamily="2" charset="0"/>
              </a:rPr>
              <a:t>.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Resultados</a:t>
            </a:r>
            <a:r>
              <a:rPr lang="en-US" sz="2000" b="1" dirty="0">
                <a:latin typeface="Times" pitchFamily="2" charset="0"/>
              </a:rPr>
              <a:t>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2C02FD-B717-464B-9BC8-A8AB114CD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76" y="2566562"/>
            <a:ext cx="6372448" cy="38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1970206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imes" pitchFamily="2" charset="0"/>
              </a:rPr>
              <a:t>Nuestro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estudio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demostró</a:t>
            </a:r>
            <a:r>
              <a:rPr lang="en-US" sz="1900" dirty="0">
                <a:latin typeface="Times" pitchFamily="2" charset="0"/>
              </a:rPr>
              <a:t> que el </a:t>
            </a:r>
            <a:r>
              <a:rPr lang="en-US" sz="1900" dirty="0" err="1">
                <a:latin typeface="Times" pitchFamily="2" charset="0"/>
              </a:rPr>
              <a:t>ingreso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a una UCN </a:t>
            </a:r>
            <a:r>
              <a:rPr lang="en-US" sz="1900" dirty="0" err="1">
                <a:latin typeface="Times" pitchFamily="2" charset="0"/>
              </a:rPr>
              <a:t>esta</a:t>
            </a:r>
            <a:r>
              <a:rPr lang="en-US" sz="1900" dirty="0">
                <a:latin typeface="Times" pitchFamily="2" charset="0"/>
              </a:rPr>
              <a:t>́ </a:t>
            </a:r>
            <a:r>
              <a:rPr lang="en-US" sz="1900" dirty="0" err="1">
                <a:latin typeface="Times" pitchFamily="2" charset="0"/>
              </a:rPr>
              <a:t>asociado</a:t>
            </a:r>
            <a:r>
              <a:rPr lang="en-US" sz="1900" dirty="0">
                <a:latin typeface="Times" pitchFamily="2" charset="0"/>
              </a:rPr>
              <a:t> a un </a:t>
            </a:r>
            <a:r>
              <a:rPr lang="en-US" sz="1900" dirty="0" err="1">
                <a:latin typeface="Times" pitchFamily="2" charset="0"/>
              </a:rPr>
              <a:t>mejor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desenlace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funcional</a:t>
            </a:r>
            <a:r>
              <a:rPr lang="en-US" sz="1900" dirty="0">
                <a:latin typeface="Times" pitchFamily="2" charset="0"/>
              </a:rPr>
              <a:t> a 90 </a:t>
            </a:r>
            <a:r>
              <a:rPr lang="en-US" sz="1900" dirty="0" err="1">
                <a:latin typeface="Times" pitchFamily="2" charset="0"/>
              </a:rPr>
              <a:t>dias</a:t>
            </a:r>
            <a:r>
              <a:rPr lang="en-US" sz="1900" dirty="0">
                <a:latin typeface="Times" pitchFamily="2" charset="0"/>
              </a:rPr>
              <a:t> y a una estancia </a:t>
            </a:r>
            <a:r>
              <a:rPr lang="en-US" sz="1900" dirty="0" err="1">
                <a:latin typeface="Times" pitchFamily="2" charset="0"/>
              </a:rPr>
              <a:t>hospitalaria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más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corta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 err="1">
                <a:latin typeface="Times" pitchFamily="2" charset="0"/>
              </a:rPr>
              <a:t>Diversos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metaanálisis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han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mostrado</a:t>
            </a:r>
            <a:r>
              <a:rPr lang="en-US" sz="1900" dirty="0">
                <a:latin typeface="Times" pitchFamily="2" charset="0"/>
              </a:rPr>
              <a:t> una </a:t>
            </a:r>
            <a:r>
              <a:rPr lang="en-US" sz="1900" dirty="0" err="1">
                <a:latin typeface="Times" pitchFamily="2" charset="0"/>
              </a:rPr>
              <a:t>mejora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estado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funcional</a:t>
            </a:r>
            <a:r>
              <a:rPr lang="en-US" sz="1900" dirty="0">
                <a:latin typeface="Times" pitchFamily="2" charset="0"/>
              </a:rPr>
              <a:t> a los 90 </a:t>
            </a:r>
            <a:r>
              <a:rPr lang="en-US" sz="1900" dirty="0" err="1">
                <a:latin typeface="Times" pitchFamily="2" charset="0"/>
              </a:rPr>
              <a:t>días</a:t>
            </a:r>
            <a:r>
              <a:rPr lang="en-US" sz="1900" dirty="0">
                <a:latin typeface="Times" pitchFamily="2" charset="0"/>
              </a:rPr>
              <a:t> y hasta 1 </a:t>
            </a:r>
            <a:r>
              <a:rPr lang="en-US" sz="1900" dirty="0" err="1">
                <a:latin typeface="Times" pitchFamily="2" charset="0"/>
              </a:rPr>
              <a:t>año</a:t>
            </a:r>
            <a:r>
              <a:rPr lang="en-US" sz="1900" dirty="0">
                <a:latin typeface="Times" pitchFamily="2" charset="0"/>
              </a:rPr>
              <a:t> posterior al egreso.</a:t>
            </a:r>
            <a:r>
              <a:rPr lang="en-US" sz="1900" baseline="30000" dirty="0">
                <a:latin typeface="Times" pitchFamily="2" charset="0"/>
              </a:rPr>
              <a:t>4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países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vías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desarrollo</a:t>
            </a:r>
            <a:r>
              <a:rPr lang="en-US" sz="1900" dirty="0">
                <a:latin typeface="Times" pitchFamily="2" charset="0"/>
              </a:rPr>
              <a:t>, un </a:t>
            </a:r>
            <a:r>
              <a:rPr lang="en-US" sz="1900" dirty="0" err="1">
                <a:latin typeface="Times" pitchFamily="2" charset="0"/>
              </a:rPr>
              <a:t>desenlace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funcional</a:t>
            </a:r>
            <a:r>
              <a:rPr lang="en-US" sz="1900" dirty="0">
                <a:latin typeface="Times" pitchFamily="2" charset="0"/>
              </a:rPr>
              <a:t> favorable es </a:t>
            </a:r>
            <a:r>
              <a:rPr lang="en-US" sz="1900" dirty="0" err="1">
                <a:latin typeface="Times" pitchFamily="2" charset="0"/>
              </a:rPr>
              <a:t>especialmente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relevante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ya</a:t>
            </a:r>
            <a:r>
              <a:rPr lang="en-US" sz="1900" dirty="0">
                <a:latin typeface="Times" pitchFamily="2" charset="0"/>
              </a:rPr>
              <a:t> que de lo </a:t>
            </a:r>
            <a:r>
              <a:rPr lang="en-US" sz="1900" dirty="0" err="1">
                <a:latin typeface="Times" pitchFamily="2" charset="0"/>
              </a:rPr>
              <a:t>contrario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impacta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dramáticamente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economía</a:t>
            </a:r>
            <a:r>
              <a:rPr lang="en-US" sz="1900" dirty="0">
                <a:latin typeface="Times" pitchFamily="2" charset="0"/>
              </a:rPr>
              <a:t> del </a:t>
            </a:r>
            <a:r>
              <a:rPr lang="en-US" sz="1900" dirty="0" err="1">
                <a:latin typeface="Times" pitchFamily="2" charset="0"/>
              </a:rPr>
              <a:t>país</a:t>
            </a:r>
            <a:r>
              <a:rPr lang="en-US" sz="1900" dirty="0">
                <a:latin typeface="Times" pitchFamily="2" charset="0"/>
              </a:rPr>
              <a:t>, y la familia.</a:t>
            </a:r>
            <a:r>
              <a:rPr lang="en-US" sz="1900" baseline="30000" dirty="0">
                <a:latin typeface="Times" pitchFamily="2" charset="0"/>
              </a:rPr>
              <a:t>10,11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endParaRPr lang="en-US" sz="1900" dirty="0">
              <a:latin typeface="Time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B794F-232B-684B-AB5B-45663BCEC8AB}"/>
              </a:ext>
            </a:extLst>
          </p:cNvPr>
          <p:cNvSpPr/>
          <p:nvPr/>
        </p:nvSpPr>
        <p:spPr>
          <a:xfrm>
            <a:off x="1072478" y="5796171"/>
            <a:ext cx="78180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4. </a:t>
            </a:r>
            <a:r>
              <a:rPr lang="en-US" sz="900" dirty="0" err="1"/>
              <a:t>StrokeUnitTrialists’Collaboration.Organisedinpatient</a:t>
            </a:r>
            <a:r>
              <a:rPr lang="en-US" sz="900" dirty="0"/>
              <a:t>(</a:t>
            </a:r>
            <a:r>
              <a:rPr lang="en-US" sz="900" dirty="0" err="1"/>
              <a:t>strokeunit</a:t>
            </a:r>
            <a:r>
              <a:rPr lang="en-US" sz="900" dirty="0"/>
              <a:t>)care for stroke. Cochrane Database Syst Rev. 2013;(9):CD000197.</a:t>
            </a:r>
          </a:p>
          <a:p>
            <a:r>
              <a:rPr lang="en-US" sz="900" dirty="0"/>
              <a:t>10. </a:t>
            </a:r>
            <a:r>
              <a:rPr lang="en-US" sz="900" dirty="0" err="1"/>
              <a:t>Mapulanga</a:t>
            </a:r>
            <a:r>
              <a:rPr lang="en-US" sz="900" dirty="0"/>
              <a:t> M, </a:t>
            </a:r>
            <a:r>
              <a:rPr lang="en-US" sz="900" dirty="0" err="1"/>
              <a:t>Nzala</a:t>
            </a:r>
            <a:r>
              <a:rPr lang="en-US" sz="900" dirty="0"/>
              <a:t> S, </a:t>
            </a:r>
            <a:r>
              <a:rPr lang="en-US" sz="900" dirty="0" err="1"/>
              <a:t>Mweemba</a:t>
            </a:r>
            <a:r>
              <a:rPr lang="en-US" sz="900" dirty="0"/>
              <a:t> C. The socio-economic impact of stroke on households in Livingstone district, Zambia: a cross-sectional study. Ann Med Health Sci Res. 2014;4:123-7. </a:t>
            </a:r>
          </a:p>
          <a:p>
            <a:r>
              <a:rPr lang="en-US" sz="900" dirty="0"/>
              <a:t>11. </a:t>
            </a:r>
            <a:r>
              <a:rPr lang="en-US" sz="900" dirty="0" err="1"/>
              <a:t>Luengo-Fernández</a:t>
            </a:r>
            <a:r>
              <a:rPr lang="en-US" sz="900" dirty="0"/>
              <a:t> R, Silver LE, </a:t>
            </a:r>
            <a:r>
              <a:rPr lang="en-US" sz="900" dirty="0" err="1"/>
              <a:t>Gutnikov</a:t>
            </a:r>
            <a:r>
              <a:rPr lang="en-US" sz="900" dirty="0"/>
              <a:t> SA, Gray AM, Rothwell PM. Hospitalization resource use and costs before and after TIA and stroke: results from a population-based cohort study (OXVASC). Value Heal. 2013;16:280-7. </a:t>
            </a:r>
          </a:p>
          <a:p>
            <a:r>
              <a:rPr lang="en-US" sz="900" dirty="0"/>
              <a:t> </a:t>
            </a:r>
          </a:p>
          <a:p>
            <a:endParaRPr lang="en-US" sz="900" dirty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Discusión</a:t>
            </a:r>
            <a:endParaRPr lang="en-US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5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AB794F-232B-684B-AB5B-45663BCEC8AB}"/>
              </a:ext>
            </a:extLst>
          </p:cNvPr>
          <p:cNvSpPr/>
          <p:nvPr/>
        </p:nvSpPr>
        <p:spPr>
          <a:xfrm>
            <a:off x="885731" y="5674022"/>
            <a:ext cx="7818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12. Qin D. J Am Heart Assoc. 2015;4. </a:t>
            </a:r>
          </a:p>
          <a:p>
            <a:r>
              <a:rPr lang="en-US" sz="900" dirty="0"/>
              <a:t>13. Jorgensen HS. Lancet. 1994;344:156-9. </a:t>
            </a:r>
          </a:p>
          <a:p>
            <a:r>
              <a:rPr lang="en-US" sz="900" dirty="0"/>
              <a:t>14. </a:t>
            </a:r>
            <a:r>
              <a:rPr lang="en-US" sz="900" dirty="0" err="1"/>
              <a:t>Azzimondi</a:t>
            </a:r>
            <a:r>
              <a:rPr lang="en-US" sz="900" dirty="0"/>
              <a:t> G. Stroke. 1995;26:2040-3.</a:t>
            </a:r>
            <a:br>
              <a:rPr lang="en-US" sz="900" dirty="0"/>
            </a:br>
            <a:r>
              <a:rPr lang="en-US" sz="900" dirty="0"/>
              <a:t>15. </a:t>
            </a:r>
            <a:r>
              <a:rPr lang="en-US" sz="900" dirty="0" err="1"/>
              <a:t>Indredavik</a:t>
            </a:r>
            <a:r>
              <a:rPr lang="en-US" sz="900" dirty="0"/>
              <a:t> B,. Stroke. 1991;22:1026-31.</a:t>
            </a:r>
            <a:br>
              <a:rPr lang="en-US" sz="900" dirty="0"/>
            </a:br>
            <a:r>
              <a:rPr lang="en-US" sz="900" dirty="0"/>
              <a:t>16. </a:t>
            </a:r>
            <a:r>
              <a:rPr lang="en-US" sz="900" dirty="0" err="1"/>
              <a:t>Indredavik</a:t>
            </a:r>
            <a:r>
              <a:rPr lang="en-US" sz="900" dirty="0"/>
              <a:t> B, Stroke. 1999;30:917-23.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Discusión</a:t>
            </a:r>
            <a:endParaRPr lang="en-US" sz="2000" b="1" dirty="0">
              <a:latin typeface="Times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13028C-F134-7B42-8DDD-1BE5E65F88DB}"/>
              </a:ext>
            </a:extLst>
          </p:cNvPr>
          <p:cNvSpPr txBox="1">
            <a:spLocks/>
          </p:cNvSpPr>
          <p:nvPr/>
        </p:nvSpPr>
        <p:spPr>
          <a:xfrm>
            <a:off x="1037928" y="1949179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La </a:t>
            </a:r>
            <a:r>
              <a:rPr lang="en-US" sz="1900" dirty="0" err="1">
                <a:latin typeface="Times" pitchFamily="2" charset="0"/>
              </a:rPr>
              <a:t>mejoría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desenlace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funcional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puede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explicarse</a:t>
            </a:r>
            <a:r>
              <a:rPr lang="en-US" sz="1900" dirty="0">
                <a:latin typeface="Times" pitchFamily="2" charset="0"/>
              </a:rPr>
              <a:t> por la </a:t>
            </a:r>
            <a:r>
              <a:rPr lang="en-US" sz="1900" dirty="0" err="1">
                <a:latin typeface="Times" pitchFamily="2" charset="0"/>
              </a:rPr>
              <a:t>monitorización</a:t>
            </a:r>
            <a:r>
              <a:rPr lang="en-US" sz="1900" dirty="0">
                <a:latin typeface="Times" pitchFamily="2" charset="0"/>
              </a:rPr>
              <a:t> continua de los </a:t>
            </a:r>
            <a:r>
              <a:rPr lang="en-US" sz="1900" dirty="0" err="1">
                <a:latin typeface="Times" pitchFamily="2" charset="0"/>
              </a:rPr>
              <a:t>signos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vitales</a:t>
            </a:r>
            <a:r>
              <a:rPr lang="en-US" sz="1900" dirty="0">
                <a:latin typeface="Times" pitchFamily="2" charset="0"/>
              </a:rPr>
              <a:t>, mayor </a:t>
            </a:r>
            <a:r>
              <a:rPr lang="en-US" sz="1900" dirty="0" err="1">
                <a:latin typeface="Times" pitchFamily="2" charset="0"/>
              </a:rPr>
              <a:t>capacidad</a:t>
            </a:r>
            <a:r>
              <a:rPr lang="en-US" sz="1900" dirty="0">
                <a:latin typeface="Times" pitchFamily="2" charset="0"/>
              </a:rPr>
              <a:t> para </a:t>
            </a:r>
            <a:r>
              <a:rPr lang="en-US" sz="1900" dirty="0" err="1">
                <a:latin typeface="Times" pitchFamily="2" charset="0"/>
              </a:rPr>
              <a:t>brindar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atención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oportuna</a:t>
            </a:r>
            <a:r>
              <a:rPr lang="en-US" sz="1900" dirty="0">
                <a:latin typeface="Times" pitchFamily="2" charset="0"/>
              </a:rPr>
              <a:t> a </a:t>
            </a:r>
            <a:r>
              <a:rPr lang="en-US" sz="1900" dirty="0" err="1">
                <a:latin typeface="Times" pitchFamily="2" charset="0"/>
              </a:rPr>
              <a:t>alteraciones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asociadas</a:t>
            </a:r>
            <a:r>
              <a:rPr lang="en-US" sz="1900" dirty="0">
                <a:latin typeface="Times" pitchFamily="2" charset="0"/>
              </a:rPr>
              <a:t> a </a:t>
            </a:r>
            <a:r>
              <a:rPr lang="en-US" sz="1900" dirty="0" err="1">
                <a:latin typeface="Times" pitchFamily="2" charset="0"/>
              </a:rPr>
              <a:t>desenlaces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desfavorables</a:t>
            </a:r>
            <a:r>
              <a:rPr lang="en-US" sz="1900" dirty="0">
                <a:latin typeface="Times" pitchFamily="2" charset="0"/>
              </a:rPr>
              <a:t>: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Arritmias</a:t>
            </a:r>
            <a:endParaRPr lang="en-US" sz="1900" dirty="0">
              <a:latin typeface="Times" pitchFamily="2" charset="0"/>
            </a:endParaRPr>
          </a:p>
          <a:p>
            <a:pPr lvl="1"/>
            <a:r>
              <a:rPr lang="en-US" sz="1900" dirty="0" err="1">
                <a:latin typeface="Times" pitchFamily="2" charset="0"/>
              </a:rPr>
              <a:t>Alteraciones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presión</a:t>
            </a:r>
            <a:r>
              <a:rPr lang="en-US" sz="1900" dirty="0">
                <a:latin typeface="Times" pitchFamily="2" charset="0"/>
              </a:rPr>
              <a:t> arterial o </a:t>
            </a:r>
            <a:r>
              <a:rPr lang="en-US" sz="1900" dirty="0" err="1">
                <a:latin typeface="Times" pitchFamily="2" charset="0"/>
              </a:rPr>
              <a:t>incremento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temperatura.</a:t>
            </a:r>
            <a:r>
              <a:rPr lang="en-US" sz="1900" baseline="30000" dirty="0">
                <a:latin typeface="Times" pitchFamily="2" charset="0"/>
              </a:rPr>
              <a:t>12-14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Contacto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más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estrecho</a:t>
            </a:r>
            <a:r>
              <a:rPr lang="en-US" sz="1900" dirty="0">
                <a:latin typeface="Times" pitchFamily="2" charset="0"/>
              </a:rPr>
              <a:t> con el </a:t>
            </a:r>
            <a:r>
              <a:rPr lang="en-US" sz="1900" dirty="0" err="1">
                <a:latin typeface="Times" pitchFamily="2" charset="0"/>
              </a:rPr>
              <a:t>equipo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profesionales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salud</a:t>
            </a:r>
            <a:r>
              <a:rPr lang="en-US" sz="1900" dirty="0">
                <a:latin typeface="Times" pitchFamily="2" charset="0"/>
              </a:rPr>
              <a:t>,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Evaluación</a:t>
            </a:r>
            <a:r>
              <a:rPr lang="en-US" sz="1900" dirty="0">
                <a:latin typeface="Times" pitchFamily="2" charset="0"/>
              </a:rPr>
              <a:t> de la </a:t>
            </a:r>
            <a:r>
              <a:rPr lang="en-US" sz="1900" dirty="0" err="1">
                <a:latin typeface="Times" pitchFamily="2" charset="0"/>
              </a:rPr>
              <a:t>disfagia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Profilaxis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oportuna</a:t>
            </a:r>
            <a:r>
              <a:rPr lang="en-US" sz="1900" dirty="0">
                <a:latin typeface="Times" pitchFamily="2" charset="0"/>
              </a:rPr>
              <a:t> de la TVP.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Además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confiere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efectos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psicológicos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benéficos</a:t>
            </a:r>
            <a:r>
              <a:rPr lang="en-US" sz="1900" dirty="0">
                <a:latin typeface="Times" pitchFamily="2" charset="0"/>
              </a:rPr>
              <a:t> con un </a:t>
            </a:r>
            <a:r>
              <a:rPr lang="en-US" sz="1900" dirty="0" err="1">
                <a:latin typeface="Times" pitchFamily="2" charset="0"/>
              </a:rPr>
              <a:t>efecto</a:t>
            </a:r>
            <a:r>
              <a:rPr lang="en-US" sz="1900" dirty="0">
                <a:latin typeface="Times" pitchFamily="2" charset="0"/>
              </a:rPr>
              <a:t> favorable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desenlace.</a:t>
            </a:r>
            <a:r>
              <a:rPr lang="en-US" sz="1900" baseline="30000" dirty="0">
                <a:latin typeface="Times" pitchFamily="2" charset="0"/>
              </a:rPr>
              <a:t>15,16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9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02971" y="1740638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imes" pitchFamily="2" charset="0"/>
              </a:rPr>
              <a:t>Hubo</a:t>
            </a:r>
            <a:r>
              <a:rPr lang="en-US" sz="1900" dirty="0">
                <a:latin typeface="Times" pitchFamily="2" charset="0"/>
              </a:rPr>
              <a:t> un </a:t>
            </a:r>
            <a:r>
              <a:rPr lang="en-US" sz="1900" dirty="0" err="1">
                <a:latin typeface="Times" pitchFamily="2" charset="0"/>
              </a:rPr>
              <a:t>incremento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número</a:t>
            </a:r>
            <a:r>
              <a:rPr lang="en-US" sz="1900" dirty="0">
                <a:latin typeface="Times" pitchFamily="2" charset="0"/>
              </a:rPr>
              <a:t> absolute de trombolisis </a:t>
            </a:r>
            <a:r>
              <a:rPr lang="en-US" sz="1900" dirty="0" err="1">
                <a:latin typeface="Times" pitchFamily="2" charset="0"/>
              </a:rPr>
              <a:t>i.v.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pero</a:t>
            </a:r>
            <a:r>
              <a:rPr lang="en-US" sz="1900" dirty="0">
                <a:latin typeface="Times" pitchFamily="2" charset="0"/>
              </a:rPr>
              <a:t> no </a:t>
            </a:r>
            <a:r>
              <a:rPr lang="en-US" sz="1900" dirty="0" err="1">
                <a:latin typeface="Times" pitchFamily="2" charset="0"/>
              </a:rPr>
              <a:t>alcanzó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diferencia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significativa</a:t>
            </a:r>
            <a:r>
              <a:rPr lang="en-US" sz="1900" dirty="0">
                <a:latin typeface="Times" pitchFamily="2" charset="0"/>
              </a:rPr>
              <a:t> entre ambos </a:t>
            </a:r>
            <a:r>
              <a:rPr lang="en-US" sz="1900" dirty="0" err="1">
                <a:latin typeface="Times" pitchFamily="2" charset="0"/>
              </a:rPr>
              <a:t>periodos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r>
              <a:rPr lang="en-US" sz="1900" dirty="0">
                <a:latin typeface="Times" pitchFamily="2" charset="0"/>
              </a:rPr>
              <a:t>La </a:t>
            </a:r>
            <a:r>
              <a:rPr lang="en-US" sz="1900" dirty="0" err="1">
                <a:latin typeface="Times" pitchFamily="2" charset="0"/>
              </a:rPr>
              <a:t>administración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aPTr</a:t>
            </a:r>
            <a:r>
              <a:rPr lang="en-US" sz="1900" dirty="0">
                <a:latin typeface="Times" pitchFamily="2" charset="0"/>
              </a:rPr>
              <a:t> no </a:t>
            </a:r>
            <a:r>
              <a:rPr lang="en-US" sz="1900" dirty="0" err="1">
                <a:latin typeface="Times" pitchFamily="2" charset="0"/>
              </a:rPr>
              <a:t>depende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contar</a:t>
            </a:r>
            <a:r>
              <a:rPr lang="en-US" sz="1900" dirty="0">
                <a:latin typeface="Times" pitchFamily="2" charset="0"/>
              </a:rPr>
              <a:t> con una UCN, es </a:t>
            </a:r>
            <a:r>
              <a:rPr lang="en-US" sz="1900" dirty="0" err="1">
                <a:latin typeface="Times" pitchFamily="2" charset="0"/>
              </a:rPr>
              <a:t>más</a:t>
            </a:r>
            <a:r>
              <a:rPr lang="en-US" sz="1900" dirty="0">
                <a:latin typeface="Times" pitchFamily="2" charset="0"/>
              </a:rPr>
              <a:t> bien </a:t>
            </a:r>
            <a:r>
              <a:rPr lang="en-US" sz="1900" dirty="0" err="1">
                <a:latin typeface="Times" pitchFamily="2" charset="0"/>
              </a:rPr>
              <a:t>asociado</a:t>
            </a:r>
            <a:r>
              <a:rPr lang="en-US" sz="1900" dirty="0">
                <a:latin typeface="Times" pitchFamily="2" charset="0"/>
              </a:rPr>
              <a:t> a </a:t>
            </a:r>
            <a:r>
              <a:rPr lang="en-US" sz="1900" dirty="0" err="1">
                <a:latin typeface="Times" pitchFamily="2" charset="0"/>
              </a:rPr>
              <a:t>campañas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promoción</a:t>
            </a:r>
            <a:r>
              <a:rPr lang="en-US" sz="1900" dirty="0">
                <a:latin typeface="Times" pitchFamily="2" charset="0"/>
              </a:rPr>
              <a:t> de la </a:t>
            </a:r>
            <a:r>
              <a:rPr lang="en-US" sz="1900" dirty="0" err="1">
                <a:latin typeface="Times" pitchFamily="2" charset="0"/>
              </a:rPr>
              <a:t>salud</a:t>
            </a:r>
            <a:r>
              <a:rPr lang="en-US" sz="1900" dirty="0">
                <a:latin typeface="Times" pitchFamily="2" charset="0"/>
              </a:rPr>
              <a:t> y a la </a:t>
            </a:r>
            <a:r>
              <a:rPr lang="en-US" sz="1900" dirty="0" err="1">
                <a:latin typeface="Times" pitchFamily="2" charset="0"/>
              </a:rPr>
              <a:t>organización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respuesta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inmediata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urgencias</a:t>
            </a:r>
            <a:r>
              <a:rPr lang="en-US" sz="1900" dirty="0">
                <a:latin typeface="Times" pitchFamily="2" charset="0"/>
              </a:rPr>
              <a:t>. </a:t>
            </a:r>
            <a:r>
              <a:rPr lang="en-US" sz="1900" baseline="30000" dirty="0">
                <a:latin typeface="Times" pitchFamily="2" charset="0"/>
              </a:rPr>
              <a:t>7,17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r>
              <a:rPr lang="en-US" sz="1900" dirty="0">
                <a:latin typeface="Times" pitchFamily="2" charset="0"/>
              </a:rPr>
              <a:t>No </a:t>
            </a:r>
            <a:r>
              <a:rPr lang="en-US" sz="1900" dirty="0" err="1">
                <a:latin typeface="Times" pitchFamily="2" charset="0"/>
              </a:rPr>
              <a:t>encontramos</a:t>
            </a:r>
            <a:r>
              <a:rPr lang="en-US" sz="1900" dirty="0">
                <a:latin typeface="Times" pitchFamily="2" charset="0"/>
              </a:rPr>
              <a:t> una </a:t>
            </a:r>
            <a:r>
              <a:rPr lang="en-US" sz="1900" dirty="0" err="1">
                <a:latin typeface="Times" pitchFamily="2" charset="0"/>
              </a:rPr>
              <a:t>diferencia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mortalidad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intrahospitalaria</a:t>
            </a:r>
            <a:r>
              <a:rPr lang="en-US" sz="1900" dirty="0">
                <a:latin typeface="Times" pitchFamily="2" charset="0"/>
              </a:rPr>
              <a:t> posterior a la </a:t>
            </a:r>
            <a:r>
              <a:rPr lang="en-US" sz="1900" dirty="0" err="1">
                <a:latin typeface="Times" pitchFamily="2" charset="0"/>
              </a:rPr>
              <a:t>implementación</a:t>
            </a:r>
            <a:r>
              <a:rPr lang="en-US" sz="1900" dirty="0">
                <a:latin typeface="Times" pitchFamily="2" charset="0"/>
              </a:rPr>
              <a:t> de la UCN. </a:t>
            </a:r>
          </a:p>
          <a:p>
            <a:r>
              <a:rPr lang="en-US" sz="1900" dirty="0">
                <a:latin typeface="Times" pitchFamily="2" charset="0"/>
              </a:rPr>
              <a:t>Este </a:t>
            </a:r>
            <a:r>
              <a:rPr lang="en-US" sz="1900" dirty="0" err="1">
                <a:latin typeface="Times" pitchFamily="2" charset="0"/>
              </a:rPr>
              <a:t>hallazgo</a:t>
            </a:r>
            <a:r>
              <a:rPr lang="en-US" sz="1900" dirty="0">
                <a:latin typeface="Times" pitchFamily="2" charset="0"/>
              </a:rPr>
              <a:t> es similar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otros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países</a:t>
            </a:r>
            <a:r>
              <a:rPr lang="en-US" sz="1900" dirty="0">
                <a:latin typeface="Times" pitchFamily="2" charset="0"/>
              </a:rPr>
              <a:t>, al </a:t>
            </a:r>
            <a:r>
              <a:rPr lang="en-US" sz="1900" dirty="0" err="1">
                <a:latin typeface="Times" pitchFamily="2" charset="0"/>
              </a:rPr>
              <a:t>inicio</a:t>
            </a:r>
            <a:r>
              <a:rPr lang="en-US" sz="1900" dirty="0">
                <a:latin typeface="Times" pitchFamily="2" charset="0"/>
              </a:rPr>
              <a:t> de la </a:t>
            </a:r>
            <a:r>
              <a:rPr lang="en-US" sz="1900" dirty="0" err="1">
                <a:latin typeface="Times" pitchFamily="2" charset="0"/>
              </a:rPr>
              <a:t>creación</a:t>
            </a:r>
            <a:r>
              <a:rPr lang="en-US" sz="1900" dirty="0">
                <a:latin typeface="Times" pitchFamily="2" charset="0"/>
              </a:rPr>
              <a:t> de las UCN.</a:t>
            </a:r>
            <a:r>
              <a:rPr lang="en-US" sz="1900" baseline="30000" dirty="0">
                <a:latin typeface="Times" pitchFamily="2" charset="0"/>
              </a:rPr>
              <a:t>18,19   </a:t>
            </a:r>
            <a:r>
              <a:rPr lang="en-US" sz="1900" dirty="0" err="1">
                <a:latin typeface="Times" pitchFamily="2" charset="0"/>
              </a:rPr>
              <a:t>Existen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quienes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aseguran</a:t>
            </a:r>
            <a:r>
              <a:rPr lang="en-US" sz="1900" dirty="0">
                <a:latin typeface="Times" pitchFamily="2" charset="0"/>
              </a:rPr>
              <a:t> que el </a:t>
            </a:r>
            <a:r>
              <a:rPr lang="en-US" sz="1900" dirty="0" err="1">
                <a:latin typeface="Times" pitchFamily="2" charset="0"/>
              </a:rPr>
              <a:t>impacto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mortalidad</a:t>
            </a:r>
            <a:r>
              <a:rPr lang="en-US" sz="1900" dirty="0">
                <a:latin typeface="Times" pitchFamily="2" charset="0"/>
              </a:rPr>
              <a:t> se </a:t>
            </a:r>
            <a:r>
              <a:rPr lang="en-US" sz="1900" dirty="0" err="1">
                <a:latin typeface="Times" pitchFamily="2" charset="0"/>
              </a:rPr>
              <a:t>aprecia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después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varios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años</a:t>
            </a:r>
            <a:r>
              <a:rPr lang="en-US" sz="1900" dirty="0">
                <a:latin typeface="Times" pitchFamily="2" charset="0"/>
              </a:rPr>
              <a:t>. </a:t>
            </a:r>
            <a:r>
              <a:rPr lang="en-US" sz="1900" baseline="30000" dirty="0">
                <a:latin typeface="Times" pitchFamily="2" charset="0"/>
              </a:rPr>
              <a:t>4,20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B794F-232B-684B-AB5B-45663BCEC8AB}"/>
              </a:ext>
            </a:extLst>
          </p:cNvPr>
          <p:cNvSpPr/>
          <p:nvPr/>
        </p:nvSpPr>
        <p:spPr>
          <a:xfrm>
            <a:off x="926872" y="5478171"/>
            <a:ext cx="78180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7. </a:t>
            </a:r>
            <a:r>
              <a:rPr lang="en-US" sz="900" dirty="0" err="1"/>
              <a:t>Jauch</a:t>
            </a:r>
            <a:r>
              <a:rPr lang="en-US" sz="900" dirty="0"/>
              <a:t> EC. Stroke. 2013;44:870-947. </a:t>
            </a:r>
          </a:p>
          <a:p>
            <a:r>
              <a:rPr lang="en-US" sz="900" dirty="0"/>
              <a:t>17. Uehara T. Stroke. 2014;45:611-3.</a:t>
            </a:r>
          </a:p>
          <a:p>
            <a:r>
              <a:rPr lang="en-US" sz="900" dirty="0"/>
              <a:t>18. </a:t>
            </a:r>
            <a:r>
              <a:rPr lang="en-US" sz="900" dirty="0" err="1"/>
              <a:t>Gattellari</a:t>
            </a:r>
            <a:r>
              <a:rPr lang="en-US" sz="900" dirty="0"/>
              <a:t> M. Stroke. 2009;40:10-7.</a:t>
            </a:r>
            <a:br>
              <a:rPr lang="en-US" sz="900" dirty="0"/>
            </a:br>
            <a:r>
              <a:rPr lang="en-US" sz="900" dirty="0"/>
              <a:t>19. Nasi LA,. </a:t>
            </a:r>
            <a:r>
              <a:rPr lang="en-US" sz="900" dirty="0" err="1"/>
              <a:t>Acad</a:t>
            </a:r>
            <a:r>
              <a:rPr lang="en-US" sz="900" dirty="0"/>
              <a:t> </a:t>
            </a:r>
            <a:r>
              <a:rPr lang="en-US" sz="900" dirty="0" err="1"/>
              <a:t>Emerg</a:t>
            </a:r>
            <a:r>
              <a:rPr lang="en-US" sz="900" dirty="0"/>
              <a:t> Med. 2014;21:40-6. </a:t>
            </a:r>
          </a:p>
          <a:p>
            <a:r>
              <a:rPr lang="en-US" sz="900" dirty="0"/>
              <a:t>20. </a:t>
            </a:r>
            <a:r>
              <a:rPr lang="en-US" sz="900" dirty="0" err="1"/>
              <a:t>Suwanwela</a:t>
            </a:r>
            <a:r>
              <a:rPr lang="en-US" sz="900" dirty="0"/>
              <a:t> NC.. J Med Assoc </a:t>
            </a:r>
            <a:r>
              <a:rPr lang="en-US" sz="900" dirty="0" err="1"/>
              <a:t>Thail</a:t>
            </a:r>
            <a:r>
              <a:rPr lang="en-US" sz="900" dirty="0"/>
              <a:t>. 2007;90:1089-96.</a:t>
            </a:r>
            <a:br>
              <a:rPr lang="en-US" sz="900" dirty="0"/>
            </a:br>
            <a:endParaRPr lang="en-US" sz="900" dirty="0"/>
          </a:p>
          <a:p>
            <a:endParaRPr lang="en-US" sz="900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A6BE7BC0-F678-134A-9252-70840DD90F30}"/>
              </a:ext>
            </a:extLst>
          </p:cNvPr>
          <p:cNvSpPr txBox="1">
            <a:spLocks/>
          </p:cNvSpPr>
          <p:nvPr/>
        </p:nvSpPr>
        <p:spPr>
          <a:xfrm>
            <a:off x="1037928" y="1123256"/>
            <a:ext cx="5545393" cy="61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Times" pitchFamily="2" charset="0"/>
              </a:rPr>
              <a:t>Discusión</a:t>
            </a:r>
            <a:endParaRPr lang="en-US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9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1949179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La </a:t>
            </a:r>
            <a:r>
              <a:rPr lang="en-US" sz="1900" dirty="0" err="1">
                <a:latin typeface="Times" pitchFamily="2" charset="0"/>
              </a:rPr>
              <a:t>definición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etiológica</a:t>
            </a:r>
            <a:r>
              <a:rPr lang="en-US" sz="1900" dirty="0">
                <a:latin typeface="Times" pitchFamily="2" charset="0"/>
              </a:rPr>
              <a:t> es fundamental para </a:t>
            </a:r>
            <a:r>
              <a:rPr lang="en-US" sz="1900" dirty="0" err="1">
                <a:latin typeface="Times" pitchFamily="2" charset="0"/>
              </a:rPr>
              <a:t>establecer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tratamiento</a:t>
            </a:r>
            <a:r>
              <a:rPr lang="en-US" sz="1900" dirty="0">
                <a:latin typeface="Times" pitchFamily="2" charset="0"/>
              </a:rPr>
              <a:t> del </a:t>
            </a:r>
            <a:r>
              <a:rPr lang="en-US" sz="1900" dirty="0" err="1">
                <a:latin typeface="Times" pitchFamily="2" charset="0"/>
              </a:rPr>
              <a:t>paciente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nuestro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estudio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durante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período</a:t>
            </a:r>
            <a:r>
              <a:rPr lang="en-US" sz="1900" dirty="0">
                <a:latin typeface="Times" pitchFamily="2" charset="0"/>
              </a:rPr>
              <a:t> con la UCN </a:t>
            </a:r>
            <a:r>
              <a:rPr lang="en-US" sz="1900" dirty="0" err="1">
                <a:latin typeface="Times" pitchFamily="2" charset="0"/>
              </a:rPr>
              <a:t>fue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posible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realizar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monitoreo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electrocardiográfico</a:t>
            </a:r>
            <a:r>
              <a:rPr lang="en-US" sz="1900" dirty="0">
                <a:latin typeface="Times" pitchFamily="2" charset="0"/>
              </a:rPr>
              <a:t> continuo y el </a:t>
            </a:r>
            <a:r>
              <a:rPr lang="en-US" sz="1900" dirty="0" err="1">
                <a:latin typeface="Times" pitchFamily="2" charset="0"/>
              </a:rPr>
              <a:t>abordaje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necesario</a:t>
            </a:r>
            <a:r>
              <a:rPr lang="en-US" sz="1900" dirty="0">
                <a:latin typeface="Times" pitchFamily="2" charset="0"/>
              </a:rPr>
              <a:t> para </a:t>
            </a:r>
            <a:r>
              <a:rPr lang="en-US" sz="1900" dirty="0" err="1">
                <a:latin typeface="Times" pitchFamily="2" charset="0"/>
              </a:rPr>
              <a:t>incrementar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detección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cardioembolismo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r>
              <a:rPr lang="en-US" sz="1900" dirty="0">
                <a:latin typeface="Times" pitchFamily="2" charset="0"/>
              </a:rPr>
              <a:t>Lo anterior </a:t>
            </a:r>
            <a:r>
              <a:rPr lang="en-US" sz="1900" dirty="0" err="1">
                <a:latin typeface="Times" pitchFamily="2" charset="0"/>
              </a:rPr>
              <a:t>permite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identificar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prevenir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nuevos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eventos</a:t>
            </a:r>
            <a:r>
              <a:rPr lang="en-US" sz="1900" dirty="0">
                <a:latin typeface="Times" pitchFamily="2" charset="0"/>
              </a:rPr>
              <a:t>. El </a:t>
            </a:r>
            <a:r>
              <a:rPr lang="en-US" sz="1900" dirty="0" err="1">
                <a:latin typeface="Times" pitchFamily="2" charset="0"/>
              </a:rPr>
              <a:t>origen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cardioembólico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representa</a:t>
            </a:r>
            <a:r>
              <a:rPr lang="en-US" sz="1900" dirty="0">
                <a:latin typeface="Times" pitchFamily="2" charset="0"/>
              </a:rPr>
              <a:t> el de mayor </a:t>
            </a:r>
            <a:r>
              <a:rPr lang="en-US" sz="1900" dirty="0" err="1">
                <a:latin typeface="Times" pitchFamily="2" charset="0"/>
              </a:rPr>
              <a:t>riesgo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recurrencia</a:t>
            </a:r>
            <a:r>
              <a:rPr lang="en-US" sz="1900" dirty="0">
                <a:latin typeface="Times" pitchFamily="2" charset="0"/>
              </a:rPr>
              <a:t> y se </a:t>
            </a:r>
            <a:r>
              <a:rPr lang="en-US" sz="1900" dirty="0" err="1">
                <a:latin typeface="Times" pitchFamily="2" charset="0"/>
              </a:rPr>
              <a:t>asocia</a:t>
            </a:r>
            <a:r>
              <a:rPr lang="en-US" sz="1900" dirty="0">
                <a:latin typeface="Times" pitchFamily="2" charset="0"/>
              </a:rPr>
              <a:t> con un </a:t>
            </a:r>
            <a:r>
              <a:rPr lang="en-US" sz="1900" dirty="0" err="1">
                <a:latin typeface="Times" pitchFamily="2" charset="0"/>
              </a:rPr>
              <a:t>peor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pronóstico</a:t>
            </a:r>
            <a:r>
              <a:rPr lang="en-US" sz="1900" dirty="0">
                <a:latin typeface="Times" pitchFamily="2" charset="0"/>
              </a:rPr>
              <a:t> funcional.</a:t>
            </a:r>
            <a:r>
              <a:rPr lang="en-US" sz="1900" baseline="30000" dirty="0">
                <a:latin typeface="Times" pitchFamily="2" charset="0"/>
              </a:rPr>
              <a:t>22</a:t>
            </a:r>
          </a:p>
          <a:p>
            <a:r>
              <a:rPr lang="en-US" sz="1900" dirty="0">
                <a:latin typeface="Times" pitchFamily="2" charset="0"/>
              </a:rPr>
              <a:t>-</a:t>
            </a:r>
            <a:r>
              <a:rPr lang="en-US" sz="1900" dirty="0" err="1">
                <a:latin typeface="Times" pitchFamily="2" charset="0"/>
              </a:rPr>
              <a:t>Tuvimos</a:t>
            </a:r>
            <a:r>
              <a:rPr lang="en-US" sz="1900" dirty="0">
                <a:latin typeface="Times" pitchFamily="2" charset="0"/>
              </a:rPr>
              <a:t> una </a:t>
            </a:r>
            <a:r>
              <a:rPr lang="en-US" sz="1900" dirty="0" err="1">
                <a:latin typeface="Times" pitchFamily="2" charset="0"/>
              </a:rPr>
              <a:t>disminución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estancia </a:t>
            </a:r>
            <a:r>
              <a:rPr lang="en-US" sz="1900" dirty="0" err="1">
                <a:latin typeface="Times" pitchFamily="2" charset="0"/>
              </a:rPr>
              <a:t>hospitalaria</a:t>
            </a:r>
            <a:r>
              <a:rPr lang="en-US" sz="1900" dirty="0">
                <a:latin typeface="Times" pitchFamily="2" charset="0"/>
              </a:rPr>
              <a:t>,</a:t>
            </a:r>
            <a:r>
              <a:rPr lang="en-US" sz="1900" baseline="30000" dirty="0">
                <a:latin typeface="Times" pitchFamily="2" charset="0"/>
              </a:rPr>
              <a:t> </a:t>
            </a:r>
            <a:r>
              <a:rPr lang="en-US" sz="1900" dirty="0">
                <a:latin typeface="Times" pitchFamily="2" charset="0"/>
              </a:rPr>
              <a:t>por lo que las </a:t>
            </a:r>
            <a:r>
              <a:rPr lang="en-US" sz="1900" dirty="0" err="1">
                <a:latin typeface="Times" pitchFamily="2" charset="0"/>
              </a:rPr>
              <a:t>complicaciones</a:t>
            </a:r>
            <a:r>
              <a:rPr lang="en-US" sz="1900" dirty="0">
                <a:latin typeface="Times" pitchFamily="2" charset="0"/>
              </a:rPr>
              <a:t> y los </a:t>
            </a:r>
            <a:r>
              <a:rPr lang="en-US" sz="1900" dirty="0" err="1">
                <a:latin typeface="Times" pitchFamily="2" charset="0"/>
              </a:rPr>
              <a:t>costos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derivados</a:t>
            </a:r>
            <a:r>
              <a:rPr lang="en-US" sz="1900" dirty="0">
                <a:latin typeface="Times" pitchFamily="2" charset="0"/>
              </a:rPr>
              <a:t> de una mayor estancia </a:t>
            </a:r>
            <a:r>
              <a:rPr lang="en-US" sz="1900" dirty="0" err="1">
                <a:latin typeface="Times" pitchFamily="2" charset="0"/>
              </a:rPr>
              <a:t>hospitalaria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pueden</a:t>
            </a:r>
            <a:r>
              <a:rPr lang="en-US" sz="1900" dirty="0">
                <a:latin typeface="Times" pitchFamily="2" charset="0"/>
              </a:rPr>
              <a:t> ser </a:t>
            </a:r>
            <a:r>
              <a:rPr lang="en-US" sz="1900" dirty="0" err="1">
                <a:latin typeface="Times" pitchFamily="2" charset="0"/>
              </a:rPr>
              <a:t>reducidos</a:t>
            </a:r>
            <a:r>
              <a:rPr lang="en-US" sz="1900" dirty="0">
                <a:latin typeface="Times" pitchFamily="2" charset="0"/>
              </a:rPr>
              <a:t> con el </a:t>
            </a:r>
            <a:r>
              <a:rPr lang="en-US" sz="1900" dirty="0" err="1">
                <a:latin typeface="Times" pitchFamily="2" charset="0"/>
              </a:rPr>
              <a:t>uso</a:t>
            </a:r>
            <a:r>
              <a:rPr lang="en-US" sz="1900" dirty="0">
                <a:latin typeface="Times" pitchFamily="2" charset="0"/>
              </a:rPr>
              <a:t> de UCN. </a:t>
            </a:r>
            <a:r>
              <a:rPr lang="en-US" sz="1900" baseline="30000" dirty="0">
                <a:latin typeface="Times" pitchFamily="2" charset="0"/>
              </a:rPr>
              <a:t>4, 24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 marL="0" indent="0">
              <a:buNone/>
            </a:pPr>
            <a:endParaRPr lang="en-US" sz="1900" baseline="30000" dirty="0">
              <a:latin typeface="Time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B794F-232B-684B-AB5B-45663BCEC8AB}"/>
              </a:ext>
            </a:extLst>
          </p:cNvPr>
          <p:cNvSpPr/>
          <p:nvPr/>
        </p:nvSpPr>
        <p:spPr>
          <a:xfrm>
            <a:off x="1023020" y="5984378"/>
            <a:ext cx="78180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22. </a:t>
            </a:r>
            <a:r>
              <a:rPr lang="en-US" sz="900" dirty="0" err="1"/>
              <a:t>ArboixA</a:t>
            </a:r>
            <a:r>
              <a:rPr lang="en-US" sz="900" dirty="0"/>
              <a:t>. </a:t>
            </a:r>
            <a:r>
              <a:rPr lang="en-US" sz="900" dirty="0" err="1"/>
              <a:t>Curr</a:t>
            </a:r>
            <a:r>
              <a:rPr lang="en-US" sz="900" dirty="0"/>
              <a:t> </a:t>
            </a:r>
            <a:r>
              <a:rPr lang="en-US" sz="900" dirty="0" err="1"/>
              <a:t>Cardiol</a:t>
            </a:r>
            <a:r>
              <a:rPr lang="en-US" sz="900" dirty="0"/>
              <a:t> Rev. 2010;6:150-61.</a:t>
            </a:r>
          </a:p>
          <a:p>
            <a:r>
              <a:rPr lang="en-US" sz="900" dirty="0"/>
              <a:t>4. Stroke Unit Trialists’ Collaboration. Cochrane Database Syst Rev. 2013;(9):CD000197.</a:t>
            </a:r>
          </a:p>
          <a:p>
            <a:r>
              <a:rPr lang="en-US" sz="900" dirty="0"/>
              <a:t>24. Svendsen ML. Stroke. 2012;43:3041-5. </a:t>
            </a:r>
          </a:p>
          <a:p>
            <a:endParaRPr lang="en-US" sz="900" dirty="0"/>
          </a:p>
          <a:p>
            <a:r>
              <a:rPr lang="en-US" sz="900" dirty="0"/>
              <a:t>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Discusión</a:t>
            </a:r>
            <a:r>
              <a:rPr lang="en-US" sz="2000" b="1" dirty="0">
                <a:latin typeface="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8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1768359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Times" pitchFamily="2" charset="0"/>
              </a:rPr>
              <a:t>Nuestro</a:t>
            </a:r>
            <a:r>
              <a:rPr lang="en-US" sz="1800" dirty="0">
                <a:latin typeface="Times" pitchFamily="2" charset="0"/>
              </a:rPr>
              <a:t> </a:t>
            </a:r>
            <a:r>
              <a:rPr lang="en-US" sz="1800" dirty="0" err="1">
                <a:latin typeface="Times" pitchFamily="2" charset="0"/>
              </a:rPr>
              <a:t>estudio</a:t>
            </a:r>
            <a:r>
              <a:rPr lang="en-US" sz="1800" dirty="0">
                <a:latin typeface="Times" pitchFamily="2" charset="0"/>
              </a:rPr>
              <a:t> </a:t>
            </a:r>
            <a:r>
              <a:rPr lang="en-US" sz="1800" dirty="0" err="1">
                <a:latin typeface="Times" pitchFamily="2" charset="0"/>
              </a:rPr>
              <a:t>tuvo</a:t>
            </a:r>
            <a:r>
              <a:rPr lang="en-US" sz="1800" dirty="0">
                <a:latin typeface="Times" pitchFamily="2" charset="0"/>
              </a:rPr>
              <a:t> </a:t>
            </a:r>
            <a:r>
              <a:rPr lang="en-US" sz="1800" dirty="0" err="1">
                <a:latin typeface="Times" pitchFamily="2" charset="0"/>
              </a:rPr>
              <a:t>limitaciones</a:t>
            </a:r>
            <a:r>
              <a:rPr lang="en-US" sz="1800" dirty="0">
                <a:latin typeface="Times" pitchFamily="2" charset="0"/>
              </a:rPr>
              <a:t>. </a:t>
            </a:r>
          </a:p>
          <a:p>
            <a:pPr marL="0" indent="0">
              <a:buNone/>
            </a:pPr>
            <a:endParaRPr lang="en-US" sz="1800" dirty="0">
              <a:latin typeface="Times" pitchFamily="2" charset="0"/>
            </a:endParaRPr>
          </a:p>
          <a:p>
            <a:pPr lvl="1"/>
            <a:r>
              <a:rPr lang="en-US" dirty="0">
                <a:latin typeface="Times" pitchFamily="2" charset="0"/>
              </a:rPr>
              <a:t>El </a:t>
            </a:r>
            <a:r>
              <a:rPr lang="en-US" dirty="0" err="1">
                <a:latin typeface="Times" pitchFamily="2" charset="0"/>
              </a:rPr>
              <a:t>número</a:t>
            </a:r>
            <a:r>
              <a:rPr lang="en-US" dirty="0">
                <a:latin typeface="Times" pitchFamily="2" charset="0"/>
              </a:rPr>
              <a:t> de </a:t>
            </a:r>
            <a:r>
              <a:rPr lang="en-US" dirty="0" err="1">
                <a:latin typeface="Times" pitchFamily="2" charset="0"/>
              </a:rPr>
              <a:t>sujetos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totales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incluidos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en</a:t>
            </a:r>
            <a:r>
              <a:rPr lang="en-US" dirty="0">
                <a:latin typeface="Times" pitchFamily="2" charset="0"/>
              </a:rPr>
              <a:t> la UCN es de 598, sin embargo no </a:t>
            </a:r>
            <a:r>
              <a:rPr lang="en-US" dirty="0" err="1">
                <a:latin typeface="Times" pitchFamily="2" charset="0"/>
              </a:rPr>
              <a:t>representa</a:t>
            </a:r>
            <a:r>
              <a:rPr lang="en-US" dirty="0">
                <a:latin typeface="Times" pitchFamily="2" charset="0"/>
              </a:rPr>
              <a:t> el total de </a:t>
            </a:r>
            <a:r>
              <a:rPr lang="en-US" dirty="0" err="1">
                <a:latin typeface="Times" pitchFamily="2" charset="0"/>
              </a:rPr>
              <a:t>ingresos</a:t>
            </a:r>
            <a:r>
              <a:rPr lang="en-US" dirty="0">
                <a:latin typeface="Times" pitchFamily="2" charset="0"/>
              </a:rPr>
              <a:t> a la </a:t>
            </a:r>
            <a:r>
              <a:rPr lang="en-US" dirty="0" err="1">
                <a:latin typeface="Times" pitchFamily="2" charset="0"/>
              </a:rPr>
              <a:t>sala</a:t>
            </a:r>
            <a:r>
              <a:rPr lang="en-US" dirty="0">
                <a:latin typeface="Times" pitchFamily="2" charset="0"/>
              </a:rPr>
              <a:t> de </a:t>
            </a:r>
            <a:r>
              <a:rPr lang="en-US" dirty="0" err="1">
                <a:latin typeface="Times" pitchFamily="2" charset="0"/>
              </a:rPr>
              <a:t>neurología</a:t>
            </a:r>
            <a:r>
              <a:rPr lang="en-US" dirty="0">
                <a:latin typeface="Times" pitchFamily="2" charset="0"/>
              </a:rPr>
              <a:t>. </a:t>
            </a:r>
            <a:r>
              <a:rPr lang="en-US" dirty="0" err="1">
                <a:latin typeface="Times" pitchFamily="2" charset="0"/>
              </a:rPr>
              <a:t>En</a:t>
            </a:r>
            <a:r>
              <a:rPr lang="en-US" dirty="0">
                <a:latin typeface="Times" pitchFamily="2" charset="0"/>
              </a:rPr>
              <a:t> el </a:t>
            </a:r>
            <a:r>
              <a:rPr lang="en-US" dirty="0" err="1">
                <a:latin typeface="Times" pitchFamily="2" charset="0"/>
              </a:rPr>
              <a:t>segundo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período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hubo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pacientes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hospitalizados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en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sala</a:t>
            </a:r>
            <a:r>
              <a:rPr lang="en-US" dirty="0">
                <a:latin typeface="Times" pitchFamily="2" charset="0"/>
              </a:rPr>
              <a:t> general al </a:t>
            </a:r>
            <a:r>
              <a:rPr lang="en-US" dirty="0" err="1">
                <a:latin typeface="Times" pitchFamily="2" charset="0"/>
              </a:rPr>
              <a:t>haber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saturación</a:t>
            </a:r>
            <a:r>
              <a:rPr lang="en-US" dirty="0">
                <a:latin typeface="Times" pitchFamily="2" charset="0"/>
              </a:rPr>
              <a:t> de camas </a:t>
            </a:r>
            <a:r>
              <a:rPr lang="en-US" dirty="0" err="1">
                <a:latin typeface="Times" pitchFamily="2" charset="0"/>
              </a:rPr>
              <a:t>en</a:t>
            </a:r>
            <a:r>
              <a:rPr lang="en-US" dirty="0">
                <a:latin typeface="Times" pitchFamily="2" charset="0"/>
              </a:rPr>
              <a:t> la UCN. </a:t>
            </a:r>
          </a:p>
          <a:p>
            <a:pPr marL="342900" lvl="1" indent="0">
              <a:buNone/>
            </a:pPr>
            <a:r>
              <a:rPr lang="en-US" dirty="0">
                <a:latin typeface="Times" pitchFamily="2" charset="0"/>
              </a:rPr>
              <a:t> </a:t>
            </a:r>
          </a:p>
          <a:p>
            <a:pPr lvl="1"/>
            <a:r>
              <a:rPr lang="en-US" dirty="0">
                <a:latin typeface="Times" pitchFamily="2" charset="0"/>
              </a:rPr>
              <a:t>El </a:t>
            </a:r>
            <a:r>
              <a:rPr lang="en-US" dirty="0" err="1">
                <a:latin typeface="Times" pitchFamily="2" charset="0"/>
              </a:rPr>
              <a:t>diseño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secuencial</a:t>
            </a:r>
            <a:r>
              <a:rPr lang="en-US" dirty="0">
                <a:latin typeface="Times" pitchFamily="2" charset="0"/>
              </a:rPr>
              <a:t> de los </a:t>
            </a:r>
            <a:r>
              <a:rPr lang="en-US" dirty="0" err="1">
                <a:latin typeface="Times" pitchFamily="2" charset="0"/>
              </a:rPr>
              <a:t>períodos</a:t>
            </a:r>
            <a:r>
              <a:rPr lang="en-US" dirty="0">
                <a:latin typeface="Times" pitchFamily="2" charset="0"/>
              </a:rPr>
              <a:t> (antes y </a:t>
            </a:r>
            <a:r>
              <a:rPr lang="en-US" dirty="0" err="1">
                <a:latin typeface="Times" pitchFamily="2" charset="0"/>
              </a:rPr>
              <a:t>después</a:t>
            </a:r>
            <a:r>
              <a:rPr lang="en-US" dirty="0">
                <a:latin typeface="Times" pitchFamily="2" charset="0"/>
              </a:rPr>
              <a:t>), </a:t>
            </a:r>
            <a:r>
              <a:rPr lang="en-US" dirty="0" err="1">
                <a:latin typeface="Times" pitchFamily="2" charset="0"/>
              </a:rPr>
              <a:t>permite</a:t>
            </a:r>
            <a:r>
              <a:rPr lang="en-US" dirty="0">
                <a:latin typeface="Times" pitchFamily="2" charset="0"/>
              </a:rPr>
              <a:t> el </a:t>
            </a:r>
            <a:r>
              <a:rPr lang="en-US" dirty="0" err="1">
                <a:latin typeface="Times" pitchFamily="2" charset="0"/>
              </a:rPr>
              <a:t>sesgo</a:t>
            </a:r>
            <a:r>
              <a:rPr lang="en-US" dirty="0">
                <a:latin typeface="Times" pitchFamily="2" charset="0"/>
              </a:rPr>
              <a:t> de  </a:t>
            </a:r>
            <a:r>
              <a:rPr lang="en-US" dirty="0" err="1">
                <a:latin typeface="Times" pitchFamily="2" charset="0"/>
              </a:rPr>
              <a:t>intervención</a:t>
            </a:r>
            <a:r>
              <a:rPr lang="en-US" dirty="0">
                <a:latin typeface="Times" pitchFamily="2" charset="0"/>
              </a:rPr>
              <a:t> de los </a:t>
            </a:r>
            <a:r>
              <a:rPr lang="en-US" dirty="0" err="1">
                <a:latin typeface="Times" pitchFamily="2" charset="0"/>
              </a:rPr>
              <a:t>médicos</a:t>
            </a:r>
            <a:r>
              <a:rPr lang="en-US" dirty="0">
                <a:latin typeface="Times" pitchFamily="2" charset="0"/>
              </a:rPr>
              <a:t> al </a:t>
            </a:r>
            <a:r>
              <a:rPr lang="en-US" dirty="0" err="1">
                <a:latin typeface="Times" pitchFamily="2" charset="0"/>
              </a:rPr>
              <a:t>prestar</a:t>
            </a:r>
            <a:r>
              <a:rPr lang="en-US" dirty="0">
                <a:latin typeface="Times" pitchFamily="2" charset="0"/>
              </a:rPr>
              <a:t> mayor </a:t>
            </a:r>
            <a:r>
              <a:rPr lang="en-US" dirty="0" err="1">
                <a:latin typeface="Times" pitchFamily="2" charset="0"/>
              </a:rPr>
              <a:t>cuidado</a:t>
            </a:r>
            <a:r>
              <a:rPr lang="en-US" dirty="0">
                <a:latin typeface="Times" pitchFamily="2" charset="0"/>
              </a:rPr>
              <a:t> a los </a:t>
            </a:r>
            <a:r>
              <a:rPr lang="en-US" dirty="0" err="1">
                <a:latin typeface="Times" pitchFamily="2" charset="0"/>
              </a:rPr>
              <a:t>pacientes</a:t>
            </a:r>
            <a:r>
              <a:rPr lang="en-US" dirty="0">
                <a:latin typeface="Times" pitchFamily="2" charset="0"/>
              </a:rPr>
              <a:t>. </a:t>
            </a:r>
          </a:p>
          <a:p>
            <a:pPr marL="342900" lvl="1" indent="0">
              <a:buNone/>
            </a:pPr>
            <a:endParaRPr lang="en-US" dirty="0">
              <a:latin typeface="Times" pitchFamily="2" charset="0"/>
            </a:endParaRPr>
          </a:p>
          <a:p>
            <a:pPr lvl="1"/>
            <a:r>
              <a:rPr lang="en-US" dirty="0">
                <a:latin typeface="Times" pitchFamily="2" charset="0"/>
              </a:rPr>
              <a:t>El </a:t>
            </a:r>
            <a:r>
              <a:rPr lang="en-US" dirty="0" err="1">
                <a:latin typeface="Times" pitchFamily="2" charset="0"/>
              </a:rPr>
              <a:t>seguimiento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corto</a:t>
            </a:r>
            <a:r>
              <a:rPr lang="en-US" dirty="0">
                <a:latin typeface="Times" pitchFamily="2" charset="0"/>
              </a:rPr>
              <a:t> a 90 </a:t>
            </a:r>
            <a:r>
              <a:rPr lang="en-US" dirty="0" err="1">
                <a:latin typeface="Times" pitchFamily="2" charset="0"/>
              </a:rPr>
              <a:t>días</a:t>
            </a:r>
            <a:r>
              <a:rPr lang="en-US" dirty="0">
                <a:latin typeface="Times" pitchFamily="2" charset="0"/>
              </a:rPr>
              <a:t>; </a:t>
            </a:r>
            <a:r>
              <a:rPr lang="en-US" dirty="0" err="1">
                <a:latin typeface="Times" pitchFamily="2" charset="0"/>
              </a:rPr>
              <a:t>cuando</a:t>
            </a:r>
            <a:r>
              <a:rPr lang="en-US" dirty="0">
                <a:latin typeface="Times" pitchFamily="2" charset="0"/>
              </a:rPr>
              <a:t> los </a:t>
            </a:r>
            <a:r>
              <a:rPr lang="en-US" dirty="0" err="1">
                <a:latin typeface="Times" pitchFamily="2" charset="0"/>
              </a:rPr>
              <a:t>estudios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más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signficativos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aportan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información</a:t>
            </a:r>
            <a:r>
              <a:rPr lang="en-US" dirty="0">
                <a:latin typeface="Times" pitchFamily="2" charset="0"/>
              </a:rPr>
              <a:t> hasta 12 </a:t>
            </a:r>
            <a:r>
              <a:rPr lang="en-US" dirty="0" err="1">
                <a:latin typeface="Times" pitchFamily="2" charset="0"/>
              </a:rPr>
              <a:t>meses</a:t>
            </a:r>
            <a:r>
              <a:rPr lang="en-US" dirty="0">
                <a:latin typeface="Times" pitchFamily="2" charset="0"/>
              </a:rPr>
              <a:t>. </a:t>
            </a:r>
          </a:p>
          <a:p>
            <a:pPr marL="342900" lvl="1" indent="0">
              <a:buNone/>
            </a:pPr>
            <a:endParaRPr lang="en-US" dirty="0">
              <a:latin typeface="Times" pitchFamily="2" charset="0"/>
            </a:endParaRPr>
          </a:p>
          <a:p>
            <a:pPr lvl="1"/>
            <a:r>
              <a:rPr lang="en-US" dirty="0">
                <a:latin typeface="Times" pitchFamily="2" charset="0"/>
              </a:rPr>
              <a:t>No es </a:t>
            </a:r>
            <a:r>
              <a:rPr lang="en-US" dirty="0" err="1">
                <a:latin typeface="Times" pitchFamily="2" charset="0"/>
              </a:rPr>
              <a:t>multicéntrico</a:t>
            </a:r>
            <a:r>
              <a:rPr lang="en-US" dirty="0">
                <a:latin typeface="Times" pitchFamily="2" charset="0"/>
              </a:rPr>
              <a:t>, y los </a:t>
            </a:r>
            <a:r>
              <a:rPr lang="en-US" dirty="0" err="1">
                <a:latin typeface="Times" pitchFamily="2" charset="0"/>
              </a:rPr>
              <a:t>resultados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pueden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tener</a:t>
            </a:r>
            <a:r>
              <a:rPr lang="en-US" dirty="0">
                <a:latin typeface="Times" pitchFamily="2" charset="0"/>
              </a:rPr>
              <a:t> una </a:t>
            </a:r>
            <a:r>
              <a:rPr lang="en-US" dirty="0" err="1">
                <a:latin typeface="Times" pitchFamily="2" charset="0"/>
              </a:rPr>
              <a:t>aplicación</a:t>
            </a:r>
            <a:r>
              <a:rPr lang="en-US" dirty="0">
                <a:latin typeface="Times" pitchFamily="2" charset="0"/>
              </a:rPr>
              <a:t> </a:t>
            </a:r>
            <a:r>
              <a:rPr lang="en-US" dirty="0" err="1">
                <a:latin typeface="Times" pitchFamily="2" charset="0"/>
              </a:rPr>
              <a:t>limitada</a:t>
            </a:r>
            <a:r>
              <a:rPr lang="en-US" dirty="0">
                <a:latin typeface="Times" pitchFamily="2" charset="0"/>
              </a:rPr>
              <a:t>.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Discusión</a:t>
            </a:r>
            <a:r>
              <a:rPr lang="en-US" sz="2000" b="1" dirty="0">
                <a:latin typeface="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42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928" y="6089521"/>
            <a:ext cx="78180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1. </a:t>
            </a:r>
            <a:r>
              <a:rPr lang="en-US" sz="900" dirty="0" err="1"/>
              <a:t>Yaggi</a:t>
            </a:r>
            <a:r>
              <a:rPr lang="en-US" sz="900" dirty="0"/>
              <a:t> H. Lancet Neurol. 2004;3:333-42. </a:t>
            </a:r>
          </a:p>
          <a:p>
            <a:r>
              <a:rPr lang="en-US" sz="900" dirty="0"/>
              <a:t>2. </a:t>
            </a:r>
            <a:r>
              <a:rPr lang="en-US" sz="900" dirty="0" err="1"/>
              <a:t>Márquez-Romero</a:t>
            </a:r>
            <a:r>
              <a:rPr lang="en-US" sz="900" dirty="0"/>
              <a:t> JM,. The burden of stroke in Mexico. Int J Stroke. 2015;10:251-2. </a:t>
            </a:r>
          </a:p>
          <a:p>
            <a:r>
              <a:rPr lang="en-US" sz="900" dirty="0"/>
              <a:t>3. </a:t>
            </a:r>
            <a:r>
              <a:rPr lang="en-US" sz="900" dirty="0" err="1"/>
              <a:t>Feigin</a:t>
            </a:r>
            <a:r>
              <a:rPr lang="en-US" sz="900" dirty="0"/>
              <a:t> VL. Stroke. 2015;46:1740-7.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3">
            <a:extLst>
              <a:ext uri="{FF2B5EF4-FFF2-40B4-BE49-F238E27FC236}">
                <a16:creationId xmlns:a16="http://schemas.microsoft.com/office/drawing/2014/main" id="{984185BA-70CF-134C-B2AE-47C8CF6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Introducción</a:t>
            </a:r>
            <a:endParaRPr lang="en-US" sz="2000" b="1" dirty="0">
              <a:latin typeface="Times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1167" y="2132856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Times" pitchFamily="2" charset="0"/>
              </a:rPr>
              <a:t>La </a:t>
            </a:r>
            <a:r>
              <a:rPr lang="en-US" sz="1900" dirty="0" err="1">
                <a:latin typeface="Times" pitchFamily="2" charset="0"/>
              </a:rPr>
              <a:t>enfermedad</a:t>
            </a:r>
            <a:r>
              <a:rPr lang="en-US" sz="1900" dirty="0">
                <a:latin typeface="Times" pitchFamily="2" charset="0"/>
              </a:rPr>
              <a:t> vascular cerebral es la </a:t>
            </a:r>
            <a:r>
              <a:rPr lang="en-US" sz="1900" dirty="0" err="1">
                <a:latin typeface="Times" pitchFamily="2" charset="0"/>
              </a:rPr>
              <a:t>primera</a:t>
            </a:r>
            <a:r>
              <a:rPr lang="en-US" sz="1900" dirty="0">
                <a:latin typeface="Times" pitchFamily="2" charset="0"/>
              </a:rPr>
              <a:t> causa de </a:t>
            </a:r>
            <a:r>
              <a:rPr lang="en-US" sz="1900" dirty="0" err="1">
                <a:latin typeface="Times" pitchFamily="2" charset="0"/>
              </a:rPr>
              <a:t>discapacidad</a:t>
            </a:r>
            <a:r>
              <a:rPr lang="en-US" sz="1900" dirty="0">
                <a:latin typeface="Times" pitchFamily="2" charset="0"/>
              </a:rPr>
              <a:t> y la </a:t>
            </a:r>
            <a:r>
              <a:rPr lang="en-US" sz="1900" dirty="0" err="1">
                <a:latin typeface="Times" pitchFamily="2" charset="0"/>
              </a:rPr>
              <a:t>segunda</a:t>
            </a:r>
            <a:r>
              <a:rPr lang="en-US" sz="1900" dirty="0">
                <a:latin typeface="Times" pitchFamily="2" charset="0"/>
              </a:rPr>
              <a:t> causa de </a:t>
            </a:r>
            <a:r>
              <a:rPr lang="en-US" sz="1900" dirty="0" err="1">
                <a:latin typeface="Times" pitchFamily="2" charset="0"/>
              </a:rPr>
              <a:t>muerte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mundo</a:t>
            </a:r>
            <a:r>
              <a:rPr lang="en-US" sz="1900" dirty="0">
                <a:latin typeface="Times" pitchFamily="2" charset="0"/>
              </a:rPr>
              <a:t>. </a:t>
            </a:r>
            <a:r>
              <a:rPr lang="en-US" sz="1900" baseline="30000" dirty="0">
                <a:latin typeface="Times" pitchFamily="2" charset="0"/>
              </a:rPr>
              <a:t>1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900" dirty="0" err="1">
                <a:latin typeface="Times" pitchFamily="2" charset="0"/>
              </a:rPr>
              <a:t>Su</a:t>
            </a:r>
            <a:r>
              <a:rPr lang="en-US" sz="1900" dirty="0">
                <a:latin typeface="Times" pitchFamily="2" charset="0"/>
              </a:rPr>
              <a:t> forma </a:t>
            </a:r>
            <a:r>
              <a:rPr lang="en-US" sz="1900" dirty="0" err="1">
                <a:latin typeface="Times" pitchFamily="2" charset="0"/>
              </a:rPr>
              <a:t>aguda</a:t>
            </a:r>
            <a:r>
              <a:rPr lang="en-US" sz="1900" dirty="0">
                <a:latin typeface="Times" pitchFamily="2" charset="0"/>
              </a:rPr>
              <a:t> y de </a:t>
            </a:r>
            <a:r>
              <a:rPr lang="en-US" sz="1900" dirty="0" err="1">
                <a:latin typeface="Times" pitchFamily="2" charset="0"/>
              </a:rPr>
              <a:t>presentación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súbita</a:t>
            </a:r>
            <a:r>
              <a:rPr lang="en-US" sz="1900" dirty="0">
                <a:latin typeface="Times" pitchFamily="2" charset="0"/>
              </a:rPr>
              <a:t> es </a:t>
            </a:r>
            <a:r>
              <a:rPr lang="en-US" sz="1900" dirty="0" err="1">
                <a:latin typeface="Times" pitchFamily="2" charset="0"/>
              </a:rPr>
              <a:t>denominada</a:t>
            </a:r>
            <a:r>
              <a:rPr lang="en-US" sz="1900" dirty="0">
                <a:latin typeface="Times" pitchFamily="2" charset="0"/>
              </a:rPr>
              <a:t> ictus. </a:t>
            </a:r>
          </a:p>
          <a:p>
            <a:pPr>
              <a:lnSpc>
                <a:spcPct val="100000"/>
              </a:lnSpc>
            </a:pP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México</a:t>
            </a:r>
            <a:r>
              <a:rPr lang="en-US" sz="1900" dirty="0">
                <a:latin typeface="Times" pitchFamily="2" charset="0"/>
              </a:rPr>
              <a:t>, la </a:t>
            </a:r>
            <a:r>
              <a:rPr lang="en-US" sz="1900" dirty="0" err="1">
                <a:latin typeface="Times" pitchFamily="2" charset="0"/>
              </a:rPr>
              <a:t>incidencia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acumulada</a:t>
            </a:r>
            <a:r>
              <a:rPr lang="en-US" sz="1900" dirty="0">
                <a:latin typeface="Times" pitchFamily="2" charset="0"/>
              </a:rPr>
              <a:t> es de 232.2 por </a:t>
            </a:r>
            <a:r>
              <a:rPr lang="en-US" sz="1900" dirty="0" err="1">
                <a:latin typeface="Times" pitchFamily="2" charset="0"/>
              </a:rPr>
              <a:t>cada</a:t>
            </a:r>
            <a:r>
              <a:rPr lang="en-US" sz="1900" dirty="0">
                <a:latin typeface="Times" pitchFamily="2" charset="0"/>
              </a:rPr>
              <a:t> 100 000 personas, </a:t>
            </a:r>
            <a:r>
              <a:rPr lang="en-US" sz="1900" dirty="0" err="1">
                <a:latin typeface="Times" pitchFamily="2" charset="0"/>
              </a:rPr>
              <a:t>mientras</a:t>
            </a:r>
            <a:r>
              <a:rPr lang="en-US" sz="1900" dirty="0">
                <a:latin typeface="Times" pitchFamily="2" charset="0"/>
              </a:rPr>
              <a:t> que la </a:t>
            </a:r>
            <a:r>
              <a:rPr lang="en-US" sz="1900" dirty="0" err="1">
                <a:latin typeface="Times" pitchFamily="2" charset="0"/>
              </a:rPr>
              <a:t>prevalencia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mayores</a:t>
            </a:r>
            <a:r>
              <a:rPr lang="en-US" sz="1900" dirty="0">
                <a:latin typeface="Times" pitchFamily="2" charset="0"/>
              </a:rPr>
              <a:t> de 60 </a:t>
            </a:r>
            <a:r>
              <a:rPr lang="en-US" sz="1900" dirty="0" err="1">
                <a:latin typeface="Times" pitchFamily="2" charset="0"/>
              </a:rPr>
              <a:t>años</a:t>
            </a:r>
            <a:r>
              <a:rPr lang="en-US" sz="1900" dirty="0">
                <a:latin typeface="Times" pitchFamily="2" charset="0"/>
              </a:rPr>
              <a:t> es de 18.2 por </a:t>
            </a:r>
            <a:r>
              <a:rPr lang="en-US" sz="1900" dirty="0" err="1">
                <a:latin typeface="Times" pitchFamily="2" charset="0"/>
              </a:rPr>
              <a:t>cada</a:t>
            </a:r>
            <a:r>
              <a:rPr lang="en-US" sz="1900" dirty="0">
                <a:latin typeface="Times" pitchFamily="2" charset="0"/>
              </a:rPr>
              <a:t> 1000 personas. </a:t>
            </a:r>
            <a:r>
              <a:rPr lang="en-US" sz="1900" baseline="30000" dirty="0">
                <a:latin typeface="Times" pitchFamily="2" charset="0"/>
              </a:rPr>
              <a:t>2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Times" pitchFamily="2" charset="0"/>
              </a:rPr>
              <a:t>El ictus </a:t>
            </a:r>
            <a:r>
              <a:rPr lang="en-US" sz="1900" dirty="0" err="1">
                <a:latin typeface="Times" pitchFamily="2" charset="0"/>
              </a:rPr>
              <a:t>isquémico</a:t>
            </a:r>
            <a:r>
              <a:rPr lang="en-US" sz="1900" dirty="0">
                <a:latin typeface="Times" pitchFamily="2" charset="0"/>
              </a:rPr>
              <a:t> (</a:t>
            </a:r>
            <a:r>
              <a:rPr lang="en-US" sz="1900" dirty="0" err="1">
                <a:latin typeface="Times" pitchFamily="2" charset="0"/>
              </a:rPr>
              <a:t>infarto</a:t>
            </a:r>
            <a:r>
              <a:rPr lang="en-US" sz="1900" dirty="0">
                <a:latin typeface="Times" pitchFamily="2" charset="0"/>
              </a:rPr>
              <a:t> cerebral) es un </a:t>
            </a:r>
            <a:r>
              <a:rPr lang="en-US" sz="1900" dirty="0" err="1">
                <a:latin typeface="Times" pitchFamily="2" charset="0"/>
              </a:rPr>
              <a:t>problema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salud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pública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debido</a:t>
            </a:r>
            <a:r>
              <a:rPr lang="en-US" sz="1900" dirty="0">
                <a:latin typeface="Times" pitchFamily="2" charset="0"/>
              </a:rPr>
              <a:t> a </a:t>
            </a:r>
            <a:r>
              <a:rPr lang="en-US" sz="1900" dirty="0" err="1">
                <a:latin typeface="Times" pitchFamily="2" charset="0"/>
              </a:rPr>
              <a:t>su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b="1" dirty="0" err="1">
                <a:latin typeface="Times" pitchFamily="2" charset="0"/>
              </a:rPr>
              <a:t>impacto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clínico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socioeconómico</a:t>
            </a:r>
            <a:r>
              <a:rPr lang="en-US" sz="1900" dirty="0">
                <a:latin typeface="Times" pitchFamily="2" charset="0"/>
              </a:rPr>
              <a:t>. </a:t>
            </a:r>
            <a:r>
              <a:rPr lang="en-US" sz="1900" baseline="30000" dirty="0">
                <a:latin typeface="Times" pitchFamily="2" charset="0"/>
              </a:rPr>
              <a:t>3</a:t>
            </a:r>
            <a:r>
              <a:rPr lang="en-US" sz="1900" dirty="0">
                <a:latin typeface="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24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2204864"/>
            <a:ext cx="7604992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imes" pitchFamily="2" charset="0"/>
              </a:rPr>
              <a:t>Reporte</a:t>
            </a:r>
            <a:r>
              <a:rPr lang="en-US" sz="1900" dirty="0">
                <a:latin typeface="Times" pitchFamily="2" charset="0"/>
              </a:rPr>
              <a:t> de la primer UCN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un hospital </a:t>
            </a:r>
            <a:r>
              <a:rPr lang="en-US" sz="1900" dirty="0" err="1">
                <a:latin typeface="Times" pitchFamily="2" charset="0"/>
              </a:rPr>
              <a:t>público</a:t>
            </a:r>
            <a:r>
              <a:rPr lang="en-US" sz="1900" dirty="0">
                <a:latin typeface="Times" pitchFamily="2" charset="0"/>
              </a:rPr>
              <a:t> - </a:t>
            </a:r>
            <a:r>
              <a:rPr lang="en-US" sz="1900" dirty="0" err="1">
                <a:latin typeface="Times" pitchFamily="2" charset="0"/>
              </a:rPr>
              <a:t>académico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México. </a:t>
            </a:r>
          </a:p>
          <a:p>
            <a:r>
              <a:rPr lang="en-US" sz="1900" dirty="0">
                <a:latin typeface="Times" pitchFamily="2" charset="0"/>
              </a:rPr>
              <a:t>La </a:t>
            </a:r>
            <a:r>
              <a:rPr lang="en-US" sz="1900" dirty="0" err="1">
                <a:latin typeface="Times" pitchFamily="2" charset="0"/>
              </a:rPr>
              <a:t>implementación</a:t>
            </a:r>
            <a:r>
              <a:rPr lang="en-US" sz="1900" dirty="0">
                <a:latin typeface="Times" pitchFamily="2" charset="0"/>
              </a:rPr>
              <a:t> de una UCN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un hospital </a:t>
            </a:r>
            <a:r>
              <a:rPr lang="en-US" sz="1900" dirty="0" err="1">
                <a:latin typeface="Times" pitchFamily="2" charset="0"/>
              </a:rPr>
              <a:t>público</a:t>
            </a:r>
            <a:r>
              <a:rPr lang="en-US" sz="1900" dirty="0">
                <a:latin typeface="Times" pitchFamily="2" charset="0"/>
              </a:rPr>
              <a:t> - </a:t>
            </a:r>
            <a:r>
              <a:rPr lang="en-US" sz="1900" dirty="0" err="1">
                <a:latin typeface="Times" pitchFamily="2" charset="0"/>
              </a:rPr>
              <a:t>académico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tercer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nivel</a:t>
            </a:r>
            <a:r>
              <a:rPr lang="en-US" sz="1900" dirty="0">
                <a:latin typeface="Times" pitchFamily="2" charset="0"/>
              </a:rPr>
              <a:t> (HU-UANL)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México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mejoró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desenlace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funcional</a:t>
            </a:r>
            <a:r>
              <a:rPr lang="en-US" sz="1900" dirty="0">
                <a:latin typeface="Times" pitchFamily="2" charset="0"/>
              </a:rPr>
              <a:t> de los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con </a:t>
            </a:r>
            <a:r>
              <a:rPr lang="en-US" sz="1900" dirty="0" err="1">
                <a:latin typeface="Times" pitchFamily="2" charset="0"/>
              </a:rPr>
              <a:t>infarto</a:t>
            </a:r>
            <a:r>
              <a:rPr lang="en-US" sz="1900" dirty="0">
                <a:latin typeface="Times" pitchFamily="2" charset="0"/>
              </a:rPr>
              <a:t> cerebral a 90 </a:t>
            </a:r>
            <a:r>
              <a:rPr lang="en-US" sz="1900" dirty="0" err="1">
                <a:latin typeface="Times" pitchFamily="2" charset="0"/>
              </a:rPr>
              <a:t>días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disminuyó</a:t>
            </a:r>
            <a:r>
              <a:rPr lang="en-US" sz="1900" dirty="0">
                <a:latin typeface="Times" pitchFamily="2" charset="0"/>
              </a:rPr>
              <a:t> los </a:t>
            </a:r>
            <a:r>
              <a:rPr lang="en-US" sz="1900" dirty="0" err="1">
                <a:latin typeface="Times" pitchFamily="2" charset="0"/>
              </a:rPr>
              <a:t>días</a:t>
            </a:r>
            <a:r>
              <a:rPr lang="en-US" sz="1900" dirty="0">
                <a:latin typeface="Times" pitchFamily="2" charset="0"/>
              </a:rPr>
              <a:t> de estancia </a:t>
            </a:r>
            <a:r>
              <a:rPr lang="en-US" sz="1900" dirty="0" err="1">
                <a:latin typeface="Times" pitchFamily="2" charset="0"/>
              </a:rPr>
              <a:t>intrahospitalaria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r>
              <a:rPr lang="en-US" sz="1900" dirty="0" err="1">
                <a:latin typeface="Times" pitchFamily="2" charset="0"/>
              </a:rPr>
              <a:t>Estos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resultados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sugieren</a:t>
            </a:r>
            <a:r>
              <a:rPr lang="en-US" sz="1900" dirty="0">
                <a:latin typeface="Times" pitchFamily="2" charset="0"/>
              </a:rPr>
              <a:t> que los </a:t>
            </a:r>
            <a:r>
              <a:rPr lang="en-US" sz="1900" dirty="0" err="1">
                <a:latin typeface="Times" pitchFamily="2" charset="0"/>
              </a:rPr>
              <a:t>beneficios</a:t>
            </a:r>
            <a:r>
              <a:rPr lang="en-US" sz="1900" dirty="0">
                <a:latin typeface="Times" pitchFamily="2" charset="0"/>
              </a:rPr>
              <a:t> de una UCN </a:t>
            </a:r>
            <a:r>
              <a:rPr lang="en-US" sz="1900" dirty="0" err="1">
                <a:latin typeface="Times" pitchFamily="2" charset="0"/>
              </a:rPr>
              <a:t>pueden</a:t>
            </a:r>
            <a:r>
              <a:rPr lang="en-US" sz="1900" dirty="0">
                <a:latin typeface="Times" pitchFamily="2" charset="0"/>
              </a:rPr>
              <a:t> ser </a:t>
            </a:r>
            <a:r>
              <a:rPr lang="en-US" sz="1900" dirty="0" err="1">
                <a:latin typeface="Times" pitchFamily="2" charset="0"/>
              </a:rPr>
              <a:t>extendidos</a:t>
            </a:r>
            <a:r>
              <a:rPr lang="en-US" sz="1900" dirty="0">
                <a:latin typeface="Times" pitchFamily="2" charset="0"/>
              </a:rPr>
              <a:t> a </a:t>
            </a:r>
            <a:r>
              <a:rPr lang="en-US" sz="1900" dirty="0" err="1">
                <a:latin typeface="Times" pitchFamily="2" charset="0"/>
              </a:rPr>
              <a:t>otros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hospitales</a:t>
            </a:r>
            <a:r>
              <a:rPr lang="en-US" sz="1900" dirty="0">
                <a:latin typeface="Times" pitchFamily="2" charset="0"/>
              </a:rPr>
              <a:t> del </a:t>
            </a:r>
            <a:r>
              <a:rPr lang="en-US" sz="1900" dirty="0" err="1">
                <a:latin typeface="Times" pitchFamily="2" charset="0"/>
              </a:rPr>
              <a:t>país</a:t>
            </a:r>
            <a:r>
              <a:rPr lang="en-US" sz="1900" dirty="0">
                <a:latin typeface="Times" pitchFamily="2" charset="0"/>
              </a:rPr>
              <a:t> con </a:t>
            </a:r>
            <a:r>
              <a:rPr lang="en-US" sz="1900" dirty="0" err="1">
                <a:latin typeface="Times" pitchFamily="2" charset="0"/>
              </a:rPr>
              <a:t>recursos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limitados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r>
              <a:rPr lang="en-US" sz="1900" dirty="0">
                <a:latin typeface="Times" pitchFamily="2" charset="0"/>
              </a:rPr>
              <a:t>Son </a:t>
            </a:r>
            <a:r>
              <a:rPr lang="en-US" sz="1900" dirty="0" err="1">
                <a:latin typeface="Times" pitchFamily="2" charset="0"/>
              </a:rPr>
              <a:t>necesarias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estrategias</a:t>
            </a:r>
            <a:r>
              <a:rPr lang="en-US" sz="1900" dirty="0">
                <a:latin typeface="Times" pitchFamily="2" charset="0"/>
              </a:rPr>
              <a:t> que </a:t>
            </a:r>
            <a:r>
              <a:rPr lang="en-US" sz="1900" dirty="0" err="1">
                <a:latin typeface="Times" pitchFamily="2" charset="0"/>
              </a:rPr>
              <a:t>faciliten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implementación</a:t>
            </a:r>
            <a:r>
              <a:rPr lang="en-US" sz="1900" dirty="0">
                <a:latin typeface="Times" pitchFamily="2" charset="0"/>
              </a:rPr>
              <a:t> de las UCN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México</a:t>
            </a:r>
            <a:r>
              <a:rPr lang="en-US" sz="1900" dirty="0">
                <a:latin typeface="Times" pitchFamily="2" charset="0"/>
              </a:rPr>
              <a:t>.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210611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Conclusión</a:t>
            </a:r>
            <a:endParaRPr lang="en-US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6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Marcador de contenido" descr="DSC00693.JPG">
            <a:extLst>
              <a:ext uri="{FF2B5EF4-FFF2-40B4-BE49-F238E27FC236}">
                <a16:creationId xmlns:a16="http://schemas.microsoft.com/office/drawing/2014/main" id="{FB40D8E5-113D-2A40-BFBB-4B27F8066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499" r="15039"/>
          <a:stretch/>
        </p:blipFill>
        <p:spPr>
          <a:xfrm>
            <a:off x="3030110" y="3816693"/>
            <a:ext cx="1512168" cy="2862322"/>
          </a:xfrm>
        </p:spPr>
      </p:pic>
      <p:pic>
        <p:nvPicPr>
          <p:cNvPr id="5" name="Picture 2" descr="E:\LAPTOP PORTATIL\Documents\UNIDAD CEREBROVASCULAR\FOTO UNIDAD CUIDADOS NEUROVASCULARES.png">
            <a:extLst>
              <a:ext uri="{FF2B5EF4-FFF2-40B4-BE49-F238E27FC236}">
                <a16:creationId xmlns:a16="http://schemas.microsoft.com/office/drawing/2014/main" id="{4587695F-309A-6242-A322-281CC5536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05" r="4576" b="6435"/>
          <a:stretch/>
        </p:blipFill>
        <p:spPr bwMode="auto">
          <a:xfrm>
            <a:off x="4602093" y="5118324"/>
            <a:ext cx="2566395" cy="1540866"/>
          </a:xfrm>
          <a:prstGeom prst="rect">
            <a:avLst/>
          </a:prstGeom>
          <a:noFill/>
        </p:spPr>
      </p:pic>
      <p:pic>
        <p:nvPicPr>
          <p:cNvPr id="6" name="13 Marcador de contenido" descr="100_0048.JPG">
            <a:extLst>
              <a:ext uri="{FF2B5EF4-FFF2-40B4-BE49-F238E27FC236}">
                <a16:creationId xmlns:a16="http://schemas.microsoft.com/office/drawing/2014/main" id="{A488748D-C526-D448-83EB-9AE4ACFCD0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contrast="20000"/>
          </a:blip>
          <a:srcRect t="23034" r="15134" b="9908"/>
          <a:stretch/>
        </p:blipFill>
        <p:spPr>
          <a:xfrm>
            <a:off x="4594379" y="3816693"/>
            <a:ext cx="2566395" cy="1248342"/>
          </a:xfrm>
          <a:prstGeom prst="rect">
            <a:avLst/>
          </a:prstGeom>
        </p:spPr>
      </p:pic>
      <p:pic>
        <p:nvPicPr>
          <p:cNvPr id="7" name="7 Imagen" descr="DSC00699.JPG">
            <a:extLst>
              <a:ext uri="{FF2B5EF4-FFF2-40B4-BE49-F238E27FC236}">
                <a16:creationId xmlns:a16="http://schemas.microsoft.com/office/drawing/2014/main" id="{E2F6B325-07F7-204B-8C12-1063662DB8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038" r="13548" b="2105"/>
          <a:stretch/>
        </p:blipFill>
        <p:spPr bwMode="auto">
          <a:xfrm>
            <a:off x="7216798" y="3812690"/>
            <a:ext cx="16756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0F5455-ED72-2C40-89FB-693ECF0EE6B2}"/>
              </a:ext>
            </a:extLst>
          </p:cNvPr>
          <p:cNvSpPr/>
          <p:nvPr/>
        </p:nvSpPr>
        <p:spPr>
          <a:xfrm>
            <a:off x="209605" y="982349"/>
            <a:ext cx="87849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Times" pitchFamily="2" charset="0"/>
              </a:rPr>
              <a:t>Colaboradores</a:t>
            </a:r>
            <a:endParaRPr lang="en-US" sz="1200" b="1" dirty="0">
              <a:latin typeface="Times" pitchFamily="2" charset="0"/>
            </a:endParaRPr>
          </a:p>
          <a:p>
            <a:endParaRPr lang="en-US" sz="1200" b="1" dirty="0">
              <a:latin typeface="Times" pitchFamily="2" charset="0"/>
            </a:endParaRPr>
          </a:p>
          <a:p>
            <a:r>
              <a:rPr lang="en-US" sz="1200" i="1" dirty="0">
                <a:latin typeface="Times" pitchFamily="2" charset="0"/>
              </a:rPr>
              <a:t>*</a:t>
            </a:r>
            <a:r>
              <a:rPr lang="en-US" sz="1200" i="1" dirty="0" err="1">
                <a:latin typeface="Times" pitchFamily="2" charset="0"/>
              </a:rPr>
              <a:t>NeuroVasc</a:t>
            </a:r>
            <a:r>
              <a:rPr lang="en-US" sz="1200" i="1" dirty="0">
                <a:latin typeface="Times" pitchFamily="2" charset="0"/>
              </a:rPr>
              <a:t>-HU: Alejandro </a:t>
            </a:r>
            <a:r>
              <a:rPr lang="en-US" sz="1200" i="1" dirty="0" err="1">
                <a:latin typeface="Times" pitchFamily="2" charset="0"/>
              </a:rPr>
              <a:t>Marfil</a:t>
            </a:r>
            <a:r>
              <a:rPr lang="en-US" sz="1200" i="1" dirty="0">
                <a:latin typeface="Times" pitchFamily="2" charset="0"/>
              </a:rPr>
              <a:t>-Rivera, </a:t>
            </a:r>
            <a:r>
              <a:rPr lang="en-US" sz="1200" i="1" dirty="0" err="1">
                <a:latin typeface="Times" pitchFamily="2" charset="0"/>
              </a:rPr>
              <a:t>Héctor</a:t>
            </a:r>
            <a:r>
              <a:rPr lang="en-US" sz="1200" i="1" dirty="0">
                <a:latin typeface="Times" pitchFamily="2" charset="0"/>
              </a:rPr>
              <a:t> </a:t>
            </a:r>
            <a:r>
              <a:rPr lang="en-US" sz="1200" i="1" dirty="0" err="1">
                <a:latin typeface="Times" pitchFamily="2" charset="0"/>
              </a:rPr>
              <a:t>Ramón-Martínez</a:t>
            </a:r>
            <a:r>
              <a:rPr lang="en-US" sz="1200" i="1" dirty="0">
                <a:latin typeface="Times" pitchFamily="2" charset="0"/>
              </a:rPr>
              <a:t>, </a:t>
            </a:r>
            <a:r>
              <a:rPr lang="en-US" sz="1200" i="1" dirty="0" err="1">
                <a:latin typeface="Times" pitchFamily="2" charset="0"/>
              </a:rPr>
              <a:t>Rómulo</a:t>
            </a:r>
            <a:r>
              <a:rPr lang="en-US" sz="1200" i="1" dirty="0">
                <a:latin typeface="Times" pitchFamily="2" charset="0"/>
              </a:rPr>
              <a:t> </a:t>
            </a:r>
            <a:r>
              <a:rPr lang="en-US" sz="1200" i="1" dirty="0" err="1">
                <a:latin typeface="Times" pitchFamily="2" charset="0"/>
              </a:rPr>
              <a:t>Ramírez</a:t>
            </a:r>
            <a:r>
              <a:rPr lang="en-US" sz="1200" i="1" dirty="0">
                <a:latin typeface="Times" pitchFamily="2" charset="0"/>
              </a:rPr>
              <a:t>, Ricardo Rangel-Guerra, </a:t>
            </a:r>
            <a:r>
              <a:rPr lang="en-US" sz="1200" i="1" dirty="0" err="1">
                <a:latin typeface="Times" pitchFamily="2" charset="0"/>
              </a:rPr>
              <a:t>Héctor</a:t>
            </a:r>
            <a:r>
              <a:rPr lang="en-US" sz="1200" i="1" dirty="0">
                <a:latin typeface="Times" pitchFamily="2" charset="0"/>
              </a:rPr>
              <a:t> J. Villarreal-Montemayor, Alfonso Gil-Valadez, Xochitl Ortiz, </a:t>
            </a:r>
            <a:r>
              <a:rPr lang="en-US" sz="1200" i="1" dirty="0" err="1">
                <a:latin typeface="Times" pitchFamily="2" charset="0"/>
              </a:rPr>
              <a:t>Óscar</a:t>
            </a:r>
            <a:r>
              <a:rPr lang="en-US" sz="1200" i="1" dirty="0">
                <a:latin typeface="Times" pitchFamily="2" charset="0"/>
              </a:rPr>
              <a:t> Cavazos, Victoria Montes, Donato Cantú, Antonio Anaya, </a:t>
            </a:r>
            <a:r>
              <a:rPr lang="en-US" sz="1200" i="1" dirty="0" err="1">
                <a:latin typeface="Times" pitchFamily="2" charset="0"/>
              </a:rPr>
              <a:t>Hazael</a:t>
            </a:r>
            <a:r>
              <a:rPr lang="en-US" sz="1200" i="1" dirty="0">
                <a:latin typeface="Times" pitchFamily="2" charset="0"/>
              </a:rPr>
              <a:t> Flores, </a:t>
            </a:r>
            <a:r>
              <a:rPr lang="en-US" sz="1200" i="1" dirty="0" err="1">
                <a:latin typeface="Times" pitchFamily="2" charset="0"/>
              </a:rPr>
              <a:t>Héctor</a:t>
            </a:r>
            <a:r>
              <a:rPr lang="en-US" sz="1200" i="1" dirty="0">
                <a:latin typeface="Times" pitchFamily="2" charset="0"/>
              </a:rPr>
              <a:t> </a:t>
            </a:r>
            <a:r>
              <a:rPr lang="en-US" sz="1200" i="1" dirty="0" err="1">
                <a:latin typeface="Times" pitchFamily="2" charset="0"/>
              </a:rPr>
              <a:t>Julián-Calderón</a:t>
            </a:r>
            <a:r>
              <a:rPr lang="en-US" sz="1200" i="1" dirty="0">
                <a:latin typeface="Times" pitchFamily="2" charset="0"/>
              </a:rPr>
              <a:t>, Anally </a:t>
            </a:r>
            <a:r>
              <a:rPr lang="en-US" sz="1200" i="1" dirty="0" err="1">
                <a:latin typeface="Times" pitchFamily="2" charset="0"/>
              </a:rPr>
              <a:t>Soto-García</a:t>
            </a:r>
            <a:r>
              <a:rPr lang="en-US" sz="1200" i="1" dirty="0">
                <a:latin typeface="Times" pitchFamily="2" charset="0"/>
              </a:rPr>
              <a:t>, Mildred </a:t>
            </a:r>
            <a:r>
              <a:rPr lang="en-US" sz="1200" i="1" dirty="0" err="1">
                <a:latin typeface="Times" pitchFamily="2" charset="0"/>
              </a:rPr>
              <a:t>Gutiérrez</a:t>
            </a:r>
            <a:r>
              <a:rPr lang="en-US" sz="1200" i="1" dirty="0">
                <a:latin typeface="Times" pitchFamily="2" charset="0"/>
              </a:rPr>
              <a:t>, Ana </a:t>
            </a:r>
            <a:r>
              <a:rPr lang="en-US" sz="1200" i="1" dirty="0" err="1">
                <a:latin typeface="Times" pitchFamily="2" charset="0"/>
              </a:rPr>
              <a:t>Lucía-Herrera</a:t>
            </a:r>
            <a:r>
              <a:rPr lang="en-US" sz="1200" i="1" dirty="0">
                <a:latin typeface="Times" pitchFamily="2" charset="0"/>
              </a:rPr>
              <a:t>, Walter </a:t>
            </a:r>
            <a:r>
              <a:rPr lang="en-US" sz="1200" i="1" dirty="0" err="1">
                <a:latin typeface="Times" pitchFamily="2" charset="0"/>
              </a:rPr>
              <a:t>Muruet</a:t>
            </a:r>
            <a:r>
              <a:rPr lang="en-US" sz="1200" i="1" dirty="0">
                <a:latin typeface="Times" pitchFamily="2" charset="0"/>
              </a:rPr>
              <a:t>, Sergio Saldivar-Davila, Daniela </a:t>
            </a:r>
            <a:r>
              <a:rPr lang="en-US" sz="1200" i="1" dirty="0" err="1">
                <a:latin typeface="Times" pitchFamily="2" charset="0"/>
              </a:rPr>
              <a:t>Treviño-Herrera</a:t>
            </a:r>
            <a:r>
              <a:rPr lang="en-US" sz="1200" i="1" dirty="0">
                <a:latin typeface="Times" pitchFamily="2" charset="0"/>
              </a:rPr>
              <a:t> y Jonathan Rocha.  †GECEN Investigators: Humberto Leal-Bailey, </a:t>
            </a:r>
            <a:r>
              <a:rPr lang="en-US" sz="1200" i="1" dirty="0" err="1">
                <a:latin typeface="Times" pitchFamily="2" charset="0"/>
              </a:rPr>
              <a:t>Mezli</a:t>
            </a:r>
            <a:r>
              <a:rPr lang="en-US" sz="1200" i="1" dirty="0">
                <a:latin typeface="Times" pitchFamily="2" charset="0"/>
              </a:rPr>
              <a:t> Espinosa-Ortega, </a:t>
            </a:r>
            <a:r>
              <a:rPr lang="en-US" sz="1200" i="1" dirty="0" err="1">
                <a:latin typeface="Times" pitchFamily="2" charset="0"/>
              </a:rPr>
              <a:t>Nicolás</a:t>
            </a:r>
            <a:r>
              <a:rPr lang="en-US" sz="1200" i="1" dirty="0">
                <a:latin typeface="Times" pitchFamily="2" charset="0"/>
              </a:rPr>
              <a:t> </a:t>
            </a:r>
            <a:r>
              <a:rPr lang="en-US" sz="1200" i="1" dirty="0" err="1">
                <a:latin typeface="Times" pitchFamily="2" charset="0"/>
              </a:rPr>
              <a:t>Escobedo-Zuñiga</a:t>
            </a:r>
            <a:r>
              <a:rPr lang="en-US" sz="1200" i="1" dirty="0">
                <a:latin typeface="Times" pitchFamily="2" charset="0"/>
              </a:rPr>
              <a:t>, Denisse </a:t>
            </a:r>
            <a:r>
              <a:rPr lang="en-US" sz="1200" i="1" dirty="0" err="1">
                <a:latin typeface="Times" pitchFamily="2" charset="0"/>
              </a:rPr>
              <a:t>Martínez-Roque</a:t>
            </a:r>
            <a:r>
              <a:rPr lang="en-US" sz="1200" i="1" dirty="0">
                <a:latin typeface="Times" pitchFamily="2" charset="0"/>
              </a:rPr>
              <a:t> y Mario </a:t>
            </a:r>
            <a:r>
              <a:rPr lang="en-US" sz="1200" i="1" dirty="0" err="1">
                <a:latin typeface="Times" pitchFamily="2" charset="0"/>
              </a:rPr>
              <a:t>Cristóbal-Niño</a:t>
            </a:r>
            <a:r>
              <a:rPr lang="en-US" sz="1200" i="1" dirty="0">
                <a:latin typeface="Times" pitchFamily="2" charset="0"/>
              </a:rPr>
              <a:t>. </a:t>
            </a:r>
            <a:endParaRPr lang="en-US" sz="1200" dirty="0">
              <a:latin typeface="Times" pitchFamily="2" charset="0"/>
            </a:endParaRPr>
          </a:p>
          <a:p>
            <a:endParaRPr lang="en-US" sz="1200" b="1" dirty="0"/>
          </a:p>
          <a:p>
            <a:r>
              <a:rPr lang="en-US" sz="1200" b="1" dirty="0" err="1"/>
              <a:t>Agradecimientos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dirty="0" err="1"/>
              <a:t>Nuestro</a:t>
            </a:r>
            <a:r>
              <a:rPr lang="en-US" sz="1200" dirty="0"/>
              <a:t> </a:t>
            </a:r>
            <a:r>
              <a:rPr lang="en-US" sz="1200" dirty="0" err="1"/>
              <a:t>sincero</a:t>
            </a:r>
            <a:r>
              <a:rPr lang="en-US" sz="1200" dirty="0"/>
              <a:t> </a:t>
            </a:r>
            <a:r>
              <a:rPr lang="en-US" sz="1200" dirty="0" err="1"/>
              <a:t>agradecimiento</a:t>
            </a:r>
            <a:r>
              <a:rPr lang="en-US" sz="1200" dirty="0"/>
              <a:t> a las </a:t>
            </a:r>
            <a:r>
              <a:rPr lang="en-US" sz="1200" dirty="0" err="1"/>
              <a:t>autoridades</a:t>
            </a:r>
            <a:r>
              <a:rPr lang="en-US" sz="1200" dirty="0"/>
              <a:t> de la </a:t>
            </a:r>
            <a:r>
              <a:rPr lang="en-US" sz="1200" dirty="0" err="1"/>
              <a:t>Facultad</a:t>
            </a:r>
            <a:r>
              <a:rPr lang="en-US" sz="1200" dirty="0"/>
              <a:t> de </a:t>
            </a:r>
            <a:r>
              <a:rPr lang="en-US" sz="1200" dirty="0" err="1"/>
              <a:t>Medicina</a:t>
            </a:r>
            <a:r>
              <a:rPr lang="en-US" sz="1200" dirty="0"/>
              <a:t> y Hospital Universitario Dr. José E. </a:t>
            </a:r>
            <a:r>
              <a:rPr lang="en-US" sz="1200" dirty="0" err="1"/>
              <a:t>González</a:t>
            </a:r>
            <a:r>
              <a:rPr lang="en-US" sz="1200" dirty="0"/>
              <a:t> y al </a:t>
            </a:r>
            <a:r>
              <a:rPr lang="en-US" sz="1200" dirty="0" err="1"/>
              <a:t>Servicio</a:t>
            </a:r>
            <a:r>
              <a:rPr lang="en-US" sz="1200" dirty="0"/>
              <a:t> de </a:t>
            </a:r>
            <a:r>
              <a:rPr lang="en-US" sz="1200" dirty="0" err="1"/>
              <a:t>Neurología</a:t>
            </a:r>
            <a:r>
              <a:rPr lang="en-US" sz="1200" dirty="0"/>
              <a:t> del </a:t>
            </a:r>
            <a:r>
              <a:rPr lang="en-US" sz="1200" dirty="0" err="1"/>
              <a:t>Departamento</a:t>
            </a:r>
            <a:r>
              <a:rPr lang="en-US" sz="1200" dirty="0"/>
              <a:t> de </a:t>
            </a:r>
            <a:r>
              <a:rPr lang="en-US" sz="1200" dirty="0" err="1"/>
              <a:t>Medicina</a:t>
            </a:r>
            <a:r>
              <a:rPr lang="en-US" sz="1200" dirty="0"/>
              <a:t> </a:t>
            </a:r>
            <a:r>
              <a:rPr lang="en-US" sz="1200" dirty="0" err="1"/>
              <a:t>Interna</a:t>
            </a:r>
            <a:r>
              <a:rPr lang="en-US" sz="1200" dirty="0"/>
              <a:t> de la Universidad </a:t>
            </a:r>
            <a:r>
              <a:rPr lang="en-US" sz="1200" dirty="0" err="1"/>
              <a:t>Autónoma</a:t>
            </a:r>
            <a:r>
              <a:rPr lang="en-US" sz="1200" dirty="0"/>
              <a:t> de Nuevo León, por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ayuda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conducción</a:t>
            </a:r>
            <a:r>
              <a:rPr lang="en-US" sz="1200" dirty="0"/>
              <a:t> de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dirty="0" err="1"/>
              <a:t>estudio</a:t>
            </a:r>
            <a:r>
              <a:rPr lang="en-US" sz="1200" dirty="0"/>
              <a:t> y </a:t>
            </a:r>
            <a:r>
              <a:rPr lang="en-US" sz="1200" dirty="0" err="1"/>
              <a:t>facilitar</a:t>
            </a:r>
            <a:r>
              <a:rPr lang="en-US" sz="1200" dirty="0"/>
              <a:t> el </a:t>
            </a:r>
            <a:r>
              <a:rPr lang="en-US" sz="1200" dirty="0" err="1"/>
              <a:t>espacio</a:t>
            </a:r>
            <a:r>
              <a:rPr lang="en-US" sz="1200" dirty="0"/>
              <a:t> para la </a:t>
            </a:r>
            <a:r>
              <a:rPr lang="en-US" sz="1200" dirty="0" err="1"/>
              <a:t>implementación</a:t>
            </a:r>
            <a:r>
              <a:rPr lang="en-US" sz="1200" dirty="0"/>
              <a:t> de la Unidad de </a:t>
            </a:r>
            <a:r>
              <a:rPr lang="en-US" sz="1200" dirty="0" err="1"/>
              <a:t>Cuidados</a:t>
            </a:r>
            <a:r>
              <a:rPr lang="en-US" sz="1200" dirty="0"/>
              <a:t> Neurovasculares. </a:t>
            </a:r>
          </a:p>
          <a:p>
            <a:endParaRPr lang="en-US" sz="1200" b="1" dirty="0">
              <a:latin typeface="Times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1FB152-5081-3C45-B284-08F21668E61F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052A43-F2ED-1147-BA2D-DF12DA350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366425-A4F3-754A-BDFA-3241A2D503ED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E977A1-3C82-6349-B779-FE209F80580E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083C2-C416-3F4B-A1CE-5F707A8066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91"/>
          <a:stretch/>
        </p:blipFill>
        <p:spPr>
          <a:xfrm>
            <a:off x="209605" y="4688170"/>
            <a:ext cx="2776990" cy="1971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D98EA8-2ABA-FE49-A373-865767535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63" y="3964337"/>
            <a:ext cx="1232252" cy="50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B0D1AA-8D8A-6D4E-9BAA-9EE8D3253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23" y="3945236"/>
            <a:ext cx="501385" cy="519617"/>
          </a:xfrm>
          <a:prstGeom prst="rect">
            <a:avLst/>
          </a:prstGeom>
        </p:spPr>
      </p:pic>
      <p:pic>
        <p:nvPicPr>
          <p:cNvPr id="16" name="6 Marcador de contenido" descr="logo_neuro2.jpg">
            <a:extLst>
              <a:ext uri="{FF2B5EF4-FFF2-40B4-BE49-F238E27FC236}">
                <a16:creationId xmlns:a16="http://schemas.microsoft.com/office/drawing/2014/main" id="{0A1F402D-62F0-EC4C-8A93-202F9E9F504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t="13725" b="52941"/>
          <a:stretch>
            <a:fillRect/>
          </a:stretch>
        </p:blipFill>
        <p:spPr>
          <a:xfrm>
            <a:off x="2986595" y="6285627"/>
            <a:ext cx="1555313" cy="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7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814" y="2959999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400" dirty="0">
              <a:latin typeface="Times" pitchFamily="2" charset="0"/>
            </a:endParaRPr>
          </a:p>
          <a:p>
            <a:pPr algn="r"/>
            <a:r>
              <a:rPr lang="en-US" sz="1600" b="1" i="1" u="sng" dirty="0">
                <a:latin typeface="Times" pitchFamily="2" charset="0"/>
              </a:rPr>
              <a:t>Fernando </a:t>
            </a:r>
            <a:r>
              <a:rPr lang="en-US" sz="1600" b="1" i="1" u="sng" dirty="0" err="1">
                <a:latin typeface="Times" pitchFamily="2" charset="0"/>
              </a:rPr>
              <a:t>Góngora-Rivera</a:t>
            </a:r>
            <a:endParaRPr lang="en-US" sz="1600" b="1" i="1" u="sng" dirty="0">
              <a:latin typeface="Times" pitchFamily="2" charset="0"/>
            </a:endParaRPr>
          </a:p>
          <a:p>
            <a:pPr algn="r"/>
            <a:endParaRPr lang="en-US" sz="1400" b="1" i="1" u="sng" dirty="0">
              <a:latin typeface="Times" pitchFamily="2" charset="0"/>
            </a:endParaRPr>
          </a:p>
          <a:p>
            <a:pPr algn="r"/>
            <a:r>
              <a:rPr lang="en-US" sz="1400" i="1" dirty="0" err="1">
                <a:latin typeface="Times" pitchFamily="2" charset="0"/>
              </a:rPr>
              <a:t>Departamento</a:t>
            </a:r>
            <a:r>
              <a:rPr lang="en-US" sz="1400" i="1" dirty="0">
                <a:latin typeface="Times" pitchFamily="2" charset="0"/>
              </a:rPr>
              <a:t> de </a:t>
            </a:r>
            <a:r>
              <a:rPr lang="en-US" sz="1400" i="1" dirty="0" err="1">
                <a:latin typeface="Times" pitchFamily="2" charset="0"/>
              </a:rPr>
              <a:t>Neurología</a:t>
            </a:r>
            <a:r>
              <a:rPr lang="en-US" sz="1400" i="1" dirty="0">
                <a:latin typeface="Times" pitchFamily="2" charset="0"/>
              </a:rPr>
              <a:t>, Hospital Universitario Dr. José Eleuterio </a:t>
            </a:r>
            <a:r>
              <a:rPr lang="en-US" sz="1400" i="1" dirty="0" err="1">
                <a:latin typeface="Times" pitchFamily="2" charset="0"/>
              </a:rPr>
              <a:t>González</a:t>
            </a:r>
            <a:r>
              <a:rPr lang="en-US" sz="1400" i="1" dirty="0">
                <a:latin typeface="Times" pitchFamily="2" charset="0"/>
              </a:rPr>
              <a:t>, </a:t>
            </a:r>
          </a:p>
          <a:p>
            <a:pPr algn="r"/>
            <a:r>
              <a:rPr lang="en-US" sz="1400" i="1" dirty="0" err="1">
                <a:latin typeface="Times" pitchFamily="2" charset="0"/>
              </a:rPr>
              <a:t>Facultad</a:t>
            </a:r>
            <a:r>
              <a:rPr lang="en-US" sz="1400" i="1" dirty="0">
                <a:latin typeface="Times" pitchFamily="2" charset="0"/>
              </a:rPr>
              <a:t> de </a:t>
            </a:r>
            <a:r>
              <a:rPr lang="en-US" sz="1400" i="1" dirty="0" err="1">
                <a:latin typeface="Times" pitchFamily="2" charset="0"/>
              </a:rPr>
              <a:t>Medicina</a:t>
            </a:r>
            <a:r>
              <a:rPr lang="en-US" sz="1400" i="1" dirty="0">
                <a:latin typeface="Times" pitchFamily="2" charset="0"/>
              </a:rPr>
              <a:t>, Universidad </a:t>
            </a:r>
            <a:r>
              <a:rPr lang="en-US" sz="1400" i="1" dirty="0" err="1">
                <a:latin typeface="Times" pitchFamily="2" charset="0"/>
              </a:rPr>
              <a:t>Autónoma</a:t>
            </a:r>
            <a:r>
              <a:rPr lang="en-US" sz="1400" i="1" dirty="0">
                <a:latin typeface="Times" pitchFamily="2" charset="0"/>
              </a:rPr>
              <a:t> de Nuevo </a:t>
            </a:r>
            <a:r>
              <a:rPr lang="en-US" sz="1400" i="1" dirty="0" err="1">
                <a:latin typeface="Times" pitchFamily="2" charset="0"/>
              </a:rPr>
              <a:t>León</a:t>
            </a:r>
            <a:r>
              <a:rPr lang="en-US" sz="1400" i="1" dirty="0">
                <a:latin typeface="Times" pitchFamily="2" charset="0"/>
              </a:rPr>
              <a:t>, Monterrey, Nuevo </a:t>
            </a:r>
            <a:r>
              <a:rPr lang="en-US" sz="1400" i="1" dirty="0" err="1">
                <a:latin typeface="Times" pitchFamily="2" charset="0"/>
              </a:rPr>
              <a:t>León</a:t>
            </a:r>
            <a:r>
              <a:rPr lang="en-US" sz="1400" i="1" dirty="0">
                <a:latin typeface="Times" pitchFamily="2" charset="0"/>
              </a:rPr>
              <a:t>, </a:t>
            </a:r>
            <a:r>
              <a:rPr lang="en-US" sz="1400" i="1" dirty="0" err="1">
                <a:latin typeface="Times" pitchFamily="2" charset="0"/>
              </a:rPr>
              <a:t>México</a:t>
            </a:r>
            <a:r>
              <a:rPr lang="en-US" sz="1400" i="1" dirty="0">
                <a:latin typeface="Times" pitchFamily="2" charset="0"/>
              </a:rPr>
              <a:t>.</a:t>
            </a:r>
          </a:p>
          <a:p>
            <a:pPr algn="r"/>
            <a:endParaRPr lang="en-US" sz="1400" i="1" dirty="0">
              <a:latin typeface="Times" pitchFamily="2" charset="0"/>
            </a:endParaRPr>
          </a:p>
          <a:p>
            <a:pPr algn="r"/>
            <a:r>
              <a:rPr lang="en-US" sz="1400" i="1" dirty="0">
                <a:latin typeface="Times" pitchFamily="2" charset="0"/>
              </a:rPr>
              <a:t>- Gracias. </a:t>
            </a:r>
            <a:endParaRPr lang="es-ES" sz="1400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2F21D-9E83-704A-BF10-5CE83DDF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4" y="2333086"/>
            <a:ext cx="959159" cy="959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78E85-D829-D84C-8628-1BD57222D99D}"/>
              </a:ext>
            </a:extLst>
          </p:cNvPr>
          <p:cNvSpPr/>
          <p:nvPr/>
        </p:nvSpPr>
        <p:spPr>
          <a:xfrm>
            <a:off x="1138958" y="2533343"/>
            <a:ext cx="7619800" cy="17907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B2B48A-7366-6845-9A03-8D4D6AD8F4C0}"/>
              </a:ext>
            </a:extLst>
          </p:cNvPr>
          <p:cNvSpPr/>
          <p:nvPr/>
        </p:nvSpPr>
        <p:spPr>
          <a:xfrm>
            <a:off x="1138958" y="2780928"/>
            <a:ext cx="7619800" cy="17907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2292219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900" dirty="0">
                <a:latin typeface="Times" pitchFamily="2" charset="0"/>
              </a:rPr>
              <a:t>Las </a:t>
            </a:r>
            <a:r>
              <a:rPr lang="en-US" sz="1900" dirty="0" err="1">
                <a:latin typeface="Times" pitchFamily="2" charset="0"/>
              </a:rPr>
              <a:t>unidades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cuidados</a:t>
            </a:r>
            <a:r>
              <a:rPr lang="en-US" sz="1900" dirty="0">
                <a:latin typeface="Times" pitchFamily="2" charset="0"/>
              </a:rPr>
              <a:t> neurovasculares (UCN) </a:t>
            </a:r>
            <a:r>
              <a:rPr lang="en-US" sz="1900" dirty="0" err="1">
                <a:latin typeface="Times" pitchFamily="2" charset="0"/>
              </a:rPr>
              <a:t>están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especialmente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diseñadas</a:t>
            </a:r>
            <a:r>
              <a:rPr lang="en-US" sz="1900" dirty="0">
                <a:latin typeface="Times" pitchFamily="2" charset="0"/>
              </a:rPr>
              <a:t> para el </a:t>
            </a:r>
            <a:r>
              <a:rPr lang="en-US" sz="1900" dirty="0" err="1">
                <a:latin typeface="Times" pitchFamily="2" charset="0"/>
              </a:rPr>
              <a:t>cuidado</a:t>
            </a:r>
            <a:r>
              <a:rPr lang="en-US" sz="1900" dirty="0">
                <a:latin typeface="Times" pitchFamily="2" charset="0"/>
              </a:rPr>
              <a:t> integral de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con ictus.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900" dirty="0">
                <a:latin typeface="Times" pitchFamily="2" charset="0"/>
              </a:rPr>
              <a:t>Las UCN se </a:t>
            </a:r>
            <a:r>
              <a:rPr lang="en-US" sz="1900" dirty="0" err="1">
                <a:latin typeface="Times" pitchFamily="2" charset="0"/>
              </a:rPr>
              <a:t>han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asociado</a:t>
            </a:r>
            <a:r>
              <a:rPr lang="en-US" sz="1900" dirty="0">
                <a:latin typeface="Times" pitchFamily="2" charset="0"/>
              </a:rPr>
              <a:t> con </a:t>
            </a:r>
            <a:r>
              <a:rPr lang="en-US" sz="1900" dirty="0" err="1">
                <a:latin typeface="Times" pitchFamily="2" charset="0"/>
              </a:rPr>
              <a:t>mejores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desenlaces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clínicos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comparación</a:t>
            </a:r>
            <a:r>
              <a:rPr lang="en-US" sz="1900" dirty="0">
                <a:latin typeface="Times" pitchFamily="2" charset="0"/>
              </a:rPr>
              <a:t> con las </a:t>
            </a:r>
            <a:r>
              <a:rPr lang="en-US" sz="1900" dirty="0" err="1">
                <a:latin typeface="Times" pitchFamily="2" charset="0"/>
              </a:rPr>
              <a:t>salas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internamiento</a:t>
            </a:r>
            <a:r>
              <a:rPr lang="en-US" sz="1900" dirty="0">
                <a:latin typeface="Times" pitchFamily="2" charset="0"/>
              </a:rPr>
              <a:t> general (SIG), con </a:t>
            </a:r>
            <a:r>
              <a:rPr lang="en-US" sz="1900" dirty="0" err="1">
                <a:latin typeface="Times" pitchFamily="2" charset="0"/>
              </a:rPr>
              <a:t>reducción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discapacidad</a:t>
            </a:r>
            <a:r>
              <a:rPr lang="en-US" sz="1900" dirty="0">
                <a:latin typeface="Times" pitchFamily="2" charset="0"/>
              </a:rPr>
              <a:t> y la </a:t>
            </a:r>
            <a:r>
              <a:rPr lang="en-US" sz="1900" dirty="0" err="1">
                <a:latin typeface="Times" pitchFamily="2" charset="0"/>
              </a:rPr>
              <a:t>mortalidad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intrahospitalaria</a:t>
            </a:r>
            <a:r>
              <a:rPr lang="en-US" sz="1900" dirty="0">
                <a:latin typeface="Times" pitchFamily="2" charset="0"/>
              </a:rPr>
              <a:t>. </a:t>
            </a:r>
            <a:r>
              <a:rPr lang="en-US" sz="1900" baseline="30000" dirty="0">
                <a:latin typeface="Times" pitchFamily="2" charset="0"/>
              </a:rPr>
              <a:t>4,5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900" dirty="0">
                <a:latin typeface="Times" pitchFamily="2" charset="0"/>
              </a:rPr>
              <a:t>Es por </a:t>
            </a:r>
            <a:r>
              <a:rPr lang="en-US" sz="1900" dirty="0" err="1">
                <a:latin typeface="Times" pitchFamily="2" charset="0"/>
              </a:rPr>
              <a:t>ello</a:t>
            </a:r>
            <a:r>
              <a:rPr lang="en-US" sz="1900" dirty="0">
                <a:latin typeface="Times" pitchFamily="2" charset="0"/>
              </a:rPr>
              <a:t> que las </a:t>
            </a:r>
            <a:r>
              <a:rPr lang="en-US" sz="1900" dirty="0" err="1">
                <a:latin typeface="Times" pitchFamily="2" charset="0"/>
              </a:rPr>
              <a:t>guías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clínicas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actuales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sobre</a:t>
            </a:r>
            <a:r>
              <a:rPr lang="en-US" sz="1900" dirty="0">
                <a:latin typeface="Times" pitchFamily="2" charset="0"/>
              </a:rPr>
              <a:t> ictus </a:t>
            </a:r>
            <a:r>
              <a:rPr lang="en-US" sz="1900" dirty="0" err="1">
                <a:latin typeface="Times" pitchFamily="2" charset="0"/>
              </a:rPr>
              <a:t>recomiendan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ingreso</a:t>
            </a:r>
            <a:r>
              <a:rPr lang="en-US" sz="1900" dirty="0">
                <a:latin typeface="Times" pitchFamily="2" charset="0"/>
              </a:rPr>
              <a:t> de los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a las UCN. </a:t>
            </a:r>
            <a:r>
              <a:rPr lang="en-US" sz="1900" baseline="30000" dirty="0">
                <a:latin typeface="Times" pitchFamily="2" charset="0"/>
              </a:rPr>
              <a:t>6,7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s-MX" sz="1900" b="1" dirty="0">
              <a:latin typeface="Time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B794F-232B-684B-AB5B-45663BCEC8AB}"/>
              </a:ext>
            </a:extLst>
          </p:cNvPr>
          <p:cNvSpPr/>
          <p:nvPr/>
        </p:nvSpPr>
        <p:spPr>
          <a:xfrm>
            <a:off x="1037928" y="5734744"/>
            <a:ext cx="78180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4. </a:t>
            </a:r>
            <a:r>
              <a:rPr lang="en-US" sz="900" dirty="0" err="1"/>
              <a:t>StrokeUnitTrialists’Collaboration</a:t>
            </a:r>
            <a:r>
              <a:rPr lang="en-US" sz="900" dirty="0"/>
              <a:t>. Cochrane Database Syst Rev. 2013;(9):CD000197. </a:t>
            </a:r>
          </a:p>
          <a:p>
            <a:r>
              <a:rPr lang="en-US" sz="900" dirty="0"/>
              <a:t>5. </a:t>
            </a:r>
            <a:r>
              <a:rPr lang="en-US" sz="900" dirty="0" err="1"/>
              <a:t>Seenan</a:t>
            </a:r>
            <a:r>
              <a:rPr lang="en-US" sz="900" dirty="0"/>
              <a:t> P. Stroke. 2007;38:1886-92.</a:t>
            </a:r>
            <a:br>
              <a:rPr lang="en-US" sz="900" dirty="0"/>
            </a:br>
            <a:r>
              <a:rPr lang="en-US" sz="900" dirty="0"/>
              <a:t>6. Gilligan AK, Thrift AG, Sturm JW, Dewey HM, Macdonell RAL, </a:t>
            </a:r>
          </a:p>
          <a:p>
            <a:r>
              <a:rPr lang="en-US" sz="900" dirty="0" err="1"/>
              <a:t>Donnan</a:t>
            </a:r>
            <a:r>
              <a:rPr lang="en-US" sz="900" dirty="0"/>
              <a:t> GA. </a:t>
            </a:r>
            <a:r>
              <a:rPr lang="en-US" sz="900" dirty="0" err="1"/>
              <a:t>Cerebrovasc</a:t>
            </a:r>
            <a:r>
              <a:rPr lang="en-US" sz="900" dirty="0"/>
              <a:t> Dis. 2005;20:239-44. </a:t>
            </a:r>
          </a:p>
          <a:p>
            <a:r>
              <a:rPr lang="en-US" sz="900" dirty="0"/>
              <a:t>7. </a:t>
            </a:r>
            <a:r>
              <a:rPr lang="en-US" sz="900" dirty="0" err="1"/>
              <a:t>Jauch</a:t>
            </a:r>
            <a:r>
              <a:rPr lang="en-US" sz="900" dirty="0"/>
              <a:t> EC. Stroke. 2013;44:870-947.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Introducción</a:t>
            </a:r>
            <a:endParaRPr lang="en-US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1970206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Times" pitchFamily="2" charset="0"/>
              </a:rPr>
              <a:t>1o </a:t>
            </a:r>
            <a:r>
              <a:rPr lang="en-US" sz="1900" dirty="0" err="1">
                <a:latin typeface="Times" pitchFamily="2" charset="0"/>
              </a:rPr>
              <a:t>Comparar</a:t>
            </a:r>
            <a:r>
              <a:rPr lang="en-US" sz="1900" dirty="0">
                <a:latin typeface="Times" pitchFamily="2" charset="0"/>
              </a:rPr>
              <a:t> los </a:t>
            </a:r>
            <a:r>
              <a:rPr lang="en-US" sz="1900" dirty="0" err="1">
                <a:latin typeface="Times" pitchFamily="2" charset="0"/>
              </a:rPr>
              <a:t>desenlaces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clínicos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ingresados</a:t>
            </a:r>
            <a:r>
              <a:rPr lang="en-US" sz="1900" dirty="0">
                <a:latin typeface="Times" pitchFamily="2" charset="0"/>
              </a:rPr>
              <a:t> antes y </a:t>
            </a:r>
            <a:r>
              <a:rPr lang="en-US" sz="1900" dirty="0" err="1">
                <a:latin typeface="Times" pitchFamily="2" charset="0"/>
              </a:rPr>
              <a:t>después</a:t>
            </a:r>
            <a:r>
              <a:rPr lang="en-US" sz="1900" dirty="0">
                <a:latin typeface="Times" pitchFamily="2" charset="0"/>
              </a:rPr>
              <a:t> del </a:t>
            </a:r>
            <a:r>
              <a:rPr lang="en-US" sz="1900" dirty="0" err="1">
                <a:latin typeface="Times" pitchFamily="2" charset="0"/>
              </a:rPr>
              <a:t>establecimiento</a:t>
            </a:r>
            <a:r>
              <a:rPr lang="en-US" sz="1900" dirty="0">
                <a:latin typeface="Times" pitchFamily="2" charset="0"/>
              </a:rPr>
              <a:t> de una UCN.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Times" pitchFamily="2" charset="0"/>
              </a:rPr>
              <a:t>2o. </a:t>
            </a:r>
            <a:r>
              <a:rPr lang="en-US" sz="1900" dirty="0" err="1">
                <a:latin typeface="Times" pitchFamily="2" charset="0"/>
              </a:rPr>
              <a:t>Describir</a:t>
            </a:r>
            <a:r>
              <a:rPr lang="en-US" sz="1900" dirty="0">
                <a:latin typeface="Times" pitchFamily="2" charset="0"/>
              </a:rPr>
              <a:t> las variables de </a:t>
            </a:r>
            <a:r>
              <a:rPr lang="en-US" sz="1900" dirty="0" err="1">
                <a:latin typeface="Times" pitchFamily="2" charset="0"/>
              </a:rPr>
              <a:t>atención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médica</a:t>
            </a:r>
            <a:r>
              <a:rPr lang="en-US" sz="1900" dirty="0">
                <a:latin typeface="Times" pitchFamily="2" charset="0"/>
              </a:rPr>
              <a:t> que </a:t>
            </a:r>
            <a:r>
              <a:rPr lang="en-US" sz="1900" dirty="0" err="1">
                <a:latin typeface="Times" pitchFamily="2" charset="0"/>
              </a:rPr>
              <a:t>fueron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mejoradas</a:t>
            </a:r>
            <a:r>
              <a:rPr lang="en-US" sz="1900" dirty="0">
                <a:latin typeface="Times" pitchFamily="2" charset="0"/>
              </a:rPr>
              <a:t> con la UCN. </a:t>
            </a:r>
          </a:p>
          <a:p>
            <a:pPr marL="342900" lvl="1" indent="0">
              <a:buNone/>
            </a:pPr>
            <a:endParaRPr lang="en-US" sz="1900" dirty="0">
              <a:latin typeface="Times" pitchFamily="2" charset="0"/>
            </a:endParaRPr>
          </a:p>
          <a:p>
            <a:pPr marL="342900" lvl="1" indent="0">
              <a:buNone/>
            </a:pPr>
            <a:endParaRPr lang="en-US" sz="1900" dirty="0">
              <a:latin typeface="Times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900" dirty="0">
                <a:latin typeface="Times" pitchFamily="2" charset="0"/>
              </a:rPr>
              <a:t>Nuestra </a:t>
            </a:r>
            <a:r>
              <a:rPr lang="en-US" sz="1900" dirty="0" err="1">
                <a:latin typeface="Times" pitchFamily="2" charset="0"/>
              </a:rPr>
              <a:t>hipótesis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fue</a:t>
            </a:r>
            <a:r>
              <a:rPr lang="en-US" sz="1900" dirty="0">
                <a:latin typeface="Times" pitchFamily="2" charset="0"/>
              </a:rPr>
              <a:t> que </a:t>
            </a:r>
            <a:r>
              <a:rPr lang="en-US" sz="1900" dirty="0" err="1">
                <a:latin typeface="Times" pitchFamily="2" charset="0"/>
              </a:rPr>
              <a:t>habría</a:t>
            </a:r>
            <a:r>
              <a:rPr lang="en-US" sz="1900" dirty="0">
                <a:latin typeface="Times" pitchFamily="2" charset="0"/>
              </a:rPr>
              <a:t> un </a:t>
            </a:r>
            <a:r>
              <a:rPr lang="en-US" sz="1900" i="1" dirty="0" err="1">
                <a:latin typeface="Times" pitchFamily="2" charset="0"/>
              </a:rPr>
              <a:t>mejor</a:t>
            </a:r>
            <a:r>
              <a:rPr lang="en-US" sz="1900" i="1" dirty="0">
                <a:latin typeface="Times" pitchFamily="2" charset="0"/>
              </a:rPr>
              <a:t> </a:t>
            </a:r>
            <a:r>
              <a:rPr lang="en-US" sz="1900" i="1" dirty="0" err="1">
                <a:latin typeface="Times" pitchFamily="2" charset="0"/>
              </a:rPr>
              <a:t>desenlace</a:t>
            </a:r>
            <a:r>
              <a:rPr lang="en-US" sz="1900" i="1" dirty="0">
                <a:latin typeface="Times" pitchFamily="2" charset="0"/>
              </a:rPr>
              <a:t> </a:t>
            </a:r>
            <a:r>
              <a:rPr lang="en-US" sz="1900" i="1" dirty="0" err="1">
                <a:latin typeface="Times" pitchFamily="2" charset="0"/>
              </a:rPr>
              <a:t>funcional</a:t>
            </a:r>
            <a:r>
              <a:rPr lang="en-US" sz="1900" i="1" dirty="0">
                <a:latin typeface="Times" pitchFamily="2" charset="0"/>
              </a:rPr>
              <a:t> </a:t>
            </a:r>
            <a:r>
              <a:rPr lang="en-US" sz="1900" dirty="0">
                <a:latin typeface="Times" pitchFamily="2" charset="0"/>
              </a:rPr>
              <a:t>al </a:t>
            </a:r>
            <a:r>
              <a:rPr lang="en-US" sz="1900" dirty="0" err="1">
                <a:latin typeface="Times" pitchFamily="2" charset="0"/>
              </a:rPr>
              <a:t>momento</a:t>
            </a:r>
            <a:r>
              <a:rPr lang="en-US" sz="1900" dirty="0">
                <a:latin typeface="Times" pitchFamily="2" charset="0"/>
              </a:rPr>
              <a:t> del </a:t>
            </a:r>
            <a:r>
              <a:rPr lang="en-US" sz="1900" dirty="0" err="1">
                <a:latin typeface="Times" pitchFamily="2" charset="0"/>
              </a:rPr>
              <a:t>egreso</a:t>
            </a:r>
            <a:r>
              <a:rPr lang="en-US" sz="1900" dirty="0">
                <a:latin typeface="Times" pitchFamily="2" charset="0"/>
              </a:rPr>
              <a:t> y a los 90 </a:t>
            </a:r>
            <a:r>
              <a:rPr lang="en-US" sz="1900" dirty="0" err="1">
                <a:latin typeface="Times" pitchFamily="2" charset="0"/>
              </a:rPr>
              <a:t>días</a:t>
            </a:r>
            <a:r>
              <a:rPr lang="en-US" sz="1900" dirty="0">
                <a:latin typeface="Times" pitchFamily="2" charset="0"/>
              </a:rPr>
              <a:t> posterior al </a:t>
            </a:r>
            <a:r>
              <a:rPr lang="en-US" sz="1900" dirty="0" err="1">
                <a:latin typeface="Times" pitchFamily="2" charset="0"/>
              </a:rPr>
              <a:t>egreso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hospitalario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asi</a:t>
            </a:r>
            <a:r>
              <a:rPr lang="en-US" sz="1900" dirty="0">
                <a:latin typeface="Times" pitchFamily="2" charset="0"/>
              </a:rPr>
              <a:t>́ </a:t>
            </a:r>
            <a:r>
              <a:rPr lang="en-US" sz="1900" dirty="0" err="1">
                <a:latin typeface="Times" pitchFamily="2" charset="0"/>
              </a:rPr>
              <a:t>como</a:t>
            </a:r>
            <a:r>
              <a:rPr lang="en-US" sz="1900" dirty="0">
                <a:latin typeface="Times" pitchFamily="2" charset="0"/>
              </a:rPr>
              <a:t> una </a:t>
            </a:r>
            <a:r>
              <a:rPr lang="en-US" sz="1900" dirty="0" err="1">
                <a:latin typeface="Times" pitchFamily="2" charset="0"/>
              </a:rPr>
              <a:t>reducción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i="1" dirty="0" err="1">
                <a:latin typeface="Times" pitchFamily="2" charset="0"/>
              </a:rPr>
              <a:t>mortalidad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intrahospitalaria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los </a:t>
            </a:r>
            <a:r>
              <a:rPr lang="en-US" sz="1900" i="1" dirty="0" err="1">
                <a:latin typeface="Times" pitchFamily="2" charset="0"/>
              </a:rPr>
              <a:t>días</a:t>
            </a:r>
            <a:r>
              <a:rPr lang="en-US" sz="1900" i="1" dirty="0">
                <a:latin typeface="Times" pitchFamily="2" charset="0"/>
              </a:rPr>
              <a:t> de estancia </a:t>
            </a:r>
            <a:r>
              <a:rPr lang="en-US" sz="1900" i="1" dirty="0" err="1">
                <a:latin typeface="Times" pitchFamily="2" charset="0"/>
              </a:rPr>
              <a:t>hospitalaria</a:t>
            </a:r>
            <a:r>
              <a:rPr lang="en-US" sz="1900" i="1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período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después</a:t>
            </a:r>
            <a:r>
              <a:rPr lang="en-US" sz="1900" dirty="0">
                <a:latin typeface="Times" pitchFamily="2" charset="0"/>
              </a:rPr>
              <a:t> de la </a:t>
            </a:r>
            <a:r>
              <a:rPr lang="en-US" sz="1900" dirty="0" err="1">
                <a:latin typeface="Times" pitchFamily="2" charset="0"/>
              </a:rPr>
              <a:t>implementación</a:t>
            </a:r>
            <a:r>
              <a:rPr lang="en-US" sz="1900" dirty="0">
                <a:latin typeface="Times" pitchFamily="2" charset="0"/>
              </a:rPr>
              <a:t> de la UCN.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Objetivo</a:t>
            </a:r>
            <a:endParaRPr lang="en-US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3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2167608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Times" pitchFamily="2" charset="0"/>
              </a:rPr>
              <a:t>Estudio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observacional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analítico</a:t>
            </a:r>
            <a:endParaRPr lang="en-US" sz="1900" dirty="0">
              <a:latin typeface="Times" pitchFamily="2" charset="0"/>
            </a:endParaRPr>
          </a:p>
          <a:p>
            <a:r>
              <a:rPr lang="en-US" sz="1900" dirty="0" err="1">
                <a:latin typeface="Times" pitchFamily="2" charset="0"/>
              </a:rPr>
              <a:t>Cohorte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prospectiva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con </a:t>
            </a:r>
            <a:r>
              <a:rPr lang="en-US" sz="1900" dirty="0" err="1">
                <a:latin typeface="Times" pitchFamily="2" charset="0"/>
              </a:rPr>
              <a:t>enfermedad</a:t>
            </a:r>
            <a:r>
              <a:rPr lang="en-US" sz="1900" dirty="0">
                <a:latin typeface="Times" pitchFamily="2" charset="0"/>
              </a:rPr>
              <a:t> vascular cerebral </a:t>
            </a:r>
            <a:r>
              <a:rPr lang="en-US" sz="1900" dirty="0" err="1">
                <a:latin typeface="Times" pitchFamily="2" charset="0"/>
              </a:rPr>
              <a:t>isquémica</a:t>
            </a:r>
            <a:r>
              <a:rPr lang="en-US" sz="1900" dirty="0">
                <a:latin typeface="Times" pitchFamily="2" charset="0"/>
              </a:rPr>
              <a:t> (</a:t>
            </a:r>
            <a:r>
              <a:rPr lang="en-US" sz="1900" dirty="0" err="1">
                <a:latin typeface="Times" pitchFamily="2" charset="0"/>
              </a:rPr>
              <a:t>i-Registro</a:t>
            </a:r>
            <a:r>
              <a:rPr lang="en-US" sz="1900" dirty="0">
                <a:latin typeface="Times" pitchFamily="2" charset="0"/>
              </a:rPr>
              <a:t> Neurovascular).</a:t>
            </a:r>
            <a:r>
              <a:rPr lang="en-US" sz="1900" baseline="30000" dirty="0">
                <a:latin typeface="Times" pitchFamily="2" charset="0"/>
              </a:rPr>
              <a:t>8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>
                <a:latin typeface="Times" pitchFamily="2" charset="0"/>
              </a:rPr>
              <a:t>Se </a:t>
            </a:r>
            <a:r>
              <a:rPr lang="en-US" sz="1900" dirty="0" err="1">
                <a:latin typeface="Times" pitchFamily="2" charset="0"/>
              </a:rPr>
              <a:t>dividio</a:t>
            </a:r>
            <a:r>
              <a:rPr lang="en-US" sz="1900" dirty="0">
                <a:latin typeface="Times" pitchFamily="2" charset="0"/>
              </a:rPr>
              <a:t>́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dos </a:t>
            </a:r>
            <a:r>
              <a:rPr lang="en-US" sz="1900" dirty="0" err="1">
                <a:latin typeface="Times" pitchFamily="2" charset="0"/>
              </a:rPr>
              <a:t>periodos</a:t>
            </a:r>
            <a:r>
              <a:rPr lang="en-US" sz="1900" dirty="0">
                <a:latin typeface="Times" pitchFamily="2" charset="0"/>
              </a:rPr>
              <a:t>: </a:t>
            </a:r>
          </a:p>
          <a:p>
            <a:pPr lvl="1"/>
            <a:r>
              <a:rPr lang="en-US" sz="1900" b="1" dirty="0">
                <a:latin typeface="Times" pitchFamily="2" charset="0"/>
              </a:rPr>
              <a:t>1o.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previo</a:t>
            </a:r>
            <a:r>
              <a:rPr lang="en-US" sz="1900" dirty="0">
                <a:latin typeface="Times" pitchFamily="2" charset="0"/>
              </a:rPr>
              <a:t> a la </a:t>
            </a:r>
            <a:r>
              <a:rPr lang="en-US" sz="1900" dirty="0" err="1">
                <a:latin typeface="Times" pitchFamily="2" charset="0"/>
              </a:rPr>
              <a:t>implementación</a:t>
            </a:r>
            <a:r>
              <a:rPr lang="en-US" sz="1900" dirty="0">
                <a:latin typeface="Times" pitchFamily="2" charset="0"/>
              </a:rPr>
              <a:t> de la UCN (2008-2010) </a:t>
            </a:r>
          </a:p>
          <a:p>
            <a:pPr lvl="1"/>
            <a:r>
              <a:rPr lang="en-US" sz="1900" b="1" dirty="0">
                <a:latin typeface="Times" pitchFamily="2" charset="0"/>
              </a:rPr>
              <a:t>2o</a:t>
            </a:r>
            <a:r>
              <a:rPr lang="en-US" sz="1900" dirty="0">
                <a:latin typeface="Times" pitchFamily="2" charset="0"/>
              </a:rPr>
              <a:t>. UCN (2010-2014). </a:t>
            </a:r>
          </a:p>
          <a:p>
            <a:r>
              <a:rPr lang="en-US" sz="1900" dirty="0" err="1">
                <a:latin typeface="Times" pitchFamily="2" charset="0"/>
              </a:rPr>
              <a:t>Registro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los </a:t>
            </a:r>
            <a:r>
              <a:rPr lang="en-US" sz="1900" dirty="0" err="1">
                <a:latin typeface="Times" pitchFamily="2" charset="0"/>
              </a:rPr>
              <a:t>Comités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correspondientes</a:t>
            </a:r>
            <a:r>
              <a:rPr lang="en-US" sz="1900" dirty="0">
                <a:latin typeface="Times" pitchFamily="2" charset="0"/>
              </a:rPr>
              <a:t> (NR-1300).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Diseño</a:t>
            </a:r>
            <a:r>
              <a:rPr lang="en-US" sz="2000" b="1" dirty="0">
                <a:latin typeface="Times" pitchFamily="2" charset="0"/>
              </a:rPr>
              <a:t> del </a:t>
            </a:r>
            <a:r>
              <a:rPr lang="en-US" sz="2000" b="1" dirty="0" err="1">
                <a:latin typeface="Times" pitchFamily="2" charset="0"/>
              </a:rPr>
              <a:t>estudio</a:t>
            </a:r>
            <a:endParaRPr lang="en-US" sz="2000" b="1" dirty="0">
              <a:latin typeface="Times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26919-A253-FB42-B19A-5257680E5686}"/>
              </a:ext>
            </a:extLst>
          </p:cNvPr>
          <p:cNvSpPr/>
          <p:nvPr/>
        </p:nvSpPr>
        <p:spPr>
          <a:xfrm>
            <a:off x="1065784" y="6037103"/>
            <a:ext cx="781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8. </a:t>
            </a:r>
            <a:r>
              <a:rPr lang="en-US" sz="900" dirty="0" err="1"/>
              <a:t>HerreraAL</a:t>
            </a:r>
            <a:r>
              <a:rPr lang="en-US" sz="900" dirty="0"/>
              <a:t>, </a:t>
            </a:r>
            <a:r>
              <a:rPr lang="en-US" sz="900" dirty="0" err="1"/>
              <a:t>Góngora-RiveraF</a:t>
            </a:r>
            <a:r>
              <a:rPr lang="en-US" sz="900" dirty="0"/>
              <a:t>. J Stroke </a:t>
            </a:r>
            <a:r>
              <a:rPr lang="en-US" sz="900" dirty="0" err="1"/>
              <a:t>Cerebrovasc</a:t>
            </a:r>
            <a:r>
              <a:rPr lang="en-US" sz="900" dirty="0"/>
              <a:t> Dis. 2015;24:725-30.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9321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1937549"/>
            <a:ext cx="7998568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La UNV se </a:t>
            </a:r>
            <a:r>
              <a:rPr lang="en-US" sz="1900" dirty="0" err="1">
                <a:latin typeface="Times" pitchFamily="2" charset="0"/>
              </a:rPr>
              <a:t>encuentra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Departamento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Neurología</a:t>
            </a:r>
            <a:r>
              <a:rPr lang="en-US" sz="1900" dirty="0">
                <a:latin typeface="Times" pitchFamily="2" charset="0"/>
              </a:rPr>
              <a:t> del Hospital Universitario Dr. José E. </a:t>
            </a:r>
            <a:r>
              <a:rPr lang="en-US" sz="1900" dirty="0" err="1">
                <a:latin typeface="Times" pitchFamily="2" charset="0"/>
              </a:rPr>
              <a:t>González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r>
              <a:rPr lang="en-US" sz="1900" dirty="0" err="1">
                <a:latin typeface="Times" pitchFamily="2" charset="0"/>
              </a:rPr>
              <a:t>Inaugurada</a:t>
            </a:r>
            <a:r>
              <a:rPr lang="en-US" sz="1900" dirty="0">
                <a:latin typeface="Times" pitchFamily="2" charset="0"/>
              </a:rPr>
              <a:t> el 29 de </a:t>
            </a:r>
            <a:r>
              <a:rPr lang="en-US" sz="1900" dirty="0" err="1">
                <a:latin typeface="Times" pitchFamily="2" charset="0"/>
              </a:rPr>
              <a:t>octubre</a:t>
            </a:r>
            <a:r>
              <a:rPr lang="en-US" sz="1900" dirty="0">
                <a:latin typeface="Times" pitchFamily="2" charset="0"/>
              </a:rPr>
              <a:t> 2010 </a:t>
            </a:r>
            <a:r>
              <a:rPr lang="en-US" sz="1800" dirty="0">
                <a:latin typeface="Times" pitchFamily="2" charset="0"/>
              </a:rPr>
              <a:t>(</a:t>
            </a:r>
            <a:r>
              <a:rPr lang="en-US" sz="1800" dirty="0" err="1">
                <a:latin typeface="Times" pitchFamily="2" charset="0"/>
              </a:rPr>
              <a:t>Día</a:t>
            </a:r>
            <a:r>
              <a:rPr lang="en-US" sz="1800" dirty="0">
                <a:latin typeface="Times" pitchFamily="2" charset="0"/>
              </a:rPr>
              <a:t> Mundial del </a:t>
            </a:r>
            <a:r>
              <a:rPr lang="en-US" sz="1800" dirty="0" err="1">
                <a:latin typeface="Times" pitchFamily="2" charset="0"/>
              </a:rPr>
              <a:t>Infarto</a:t>
            </a:r>
            <a:r>
              <a:rPr lang="en-US" sz="1800" dirty="0">
                <a:latin typeface="Times" pitchFamily="2" charset="0"/>
              </a:rPr>
              <a:t> Cerebral)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r>
              <a:rPr lang="en-US" sz="1900" dirty="0">
                <a:latin typeface="Times" pitchFamily="2" charset="0"/>
              </a:rPr>
              <a:t>Con </a:t>
            </a:r>
            <a:r>
              <a:rPr lang="en-US" sz="1900" dirty="0" err="1">
                <a:latin typeface="Times" pitchFamily="2" charset="0"/>
              </a:rPr>
              <a:t>presupuesto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investigación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clinica</a:t>
            </a:r>
            <a:r>
              <a:rPr lang="en-US" sz="1900" dirty="0">
                <a:latin typeface="Times" pitchFamily="2" charset="0"/>
              </a:rPr>
              <a:t>.  </a:t>
            </a:r>
          </a:p>
          <a:p>
            <a:r>
              <a:rPr lang="en-US" sz="1900" dirty="0" err="1">
                <a:latin typeface="Times" pitchFamily="2" charset="0"/>
              </a:rPr>
              <a:t>Consiste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cuatro</a:t>
            </a:r>
            <a:r>
              <a:rPr lang="en-US" sz="1900" dirty="0">
                <a:latin typeface="Times" pitchFamily="2" charset="0"/>
              </a:rPr>
              <a:t> camas </a:t>
            </a:r>
            <a:r>
              <a:rPr lang="en-US" sz="1900" dirty="0" err="1">
                <a:latin typeface="Times" pitchFamily="2" charset="0"/>
              </a:rPr>
              <a:t>separadas</a:t>
            </a:r>
            <a:r>
              <a:rPr lang="en-US" sz="1900" dirty="0">
                <a:latin typeface="Times" pitchFamily="2" charset="0"/>
              </a:rPr>
              <a:t> de las Sala General de </a:t>
            </a:r>
            <a:r>
              <a:rPr lang="en-US" sz="1900" dirty="0" err="1">
                <a:latin typeface="Times" pitchFamily="2" charset="0"/>
              </a:rPr>
              <a:t>Neurología</a:t>
            </a:r>
            <a:r>
              <a:rPr lang="en-US" sz="1900" dirty="0">
                <a:latin typeface="Times" pitchFamily="2" charset="0"/>
              </a:rPr>
              <a:t>.  </a:t>
            </a:r>
          </a:p>
          <a:p>
            <a:r>
              <a:rPr lang="en-US" sz="1900" dirty="0" err="1">
                <a:latin typeface="Times" pitchFamily="2" charset="0"/>
              </a:rPr>
              <a:t>Equipo</a:t>
            </a:r>
            <a:r>
              <a:rPr lang="en-US" sz="1900" dirty="0">
                <a:latin typeface="Times" pitchFamily="2" charset="0"/>
              </a:rPr>
              <a:t>: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Monitoreo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electrocardiográfico</a:t>
            </a:r>
            <a:r>
              <a:rPr lang="en-US" sz="1900" dirty="0">
                <a:latin typeface="Times" pitchFamily="2" charset="0"/>
              </a:rPr>
              <a:t> continuo y </a:t>
            </a:r>
            <a:r>
              <a:rPr lang="en-US" sz="1900" dirty="0" err="1">
                <a:latin typeface="Times" pitchFamily="2" charset="0"/>
              </a:rPr>
              <a:t>telemetría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Capacitación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dirigida</a:t>
            </a:r>
            <a:r>
              <a:rPr lang="en-US" sz="1900" dirty="0">
                <a:latin typeface="Times" pitchFamily="2" charset="0"/>
              </a:rPr>
              <a:t> para el personal: </a:t>
            </a:r>
            <a:r>
              <a:rPr lang="en-US" sz="1900" dirty="0" err="1">
                <a:latin typeface="Times" pitchFamily="2" charset="0"/>
              </a:rPr>
              <a:t>enfermería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estudiantes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lvl="1"/>
            <a:r>
              <a:rPr lang="en-US" sz="1900" dirty="0">
                <a:latin typeface="Times" pitchFamily="2" charset="0"/>
              </a:rPr>
              <a:t>Base de </a:t>
            </a:r>
            <a:r>
              <a:rPr lang="en-US" sz="1900" dirty="0" err="1">
                <a:latin typeface="Times" pitchFamily="2" charset="0"/>
              </a:rPr>
              <a:t>Datos</a:t>
            </a:r>
            <a:r>
              <a:rPr lang="en-US" sz="1900" dirty="0">
                <a:latin typeface="Times" pitchFamily="2" charset="0"/>
              </a:rPr>
              <a:t> con </a:t>
            </a:r>
            <a:r>
              <a:rPr lang="en-US" sz="1900" dirty="0" err="1">
                <a:latin typeface="Times" pitchFamily="2" charset="0"/>
              </a:rPr>
              <a:t>Registro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contínuo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Equipo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diagnóstico</a:t>
            </a:r>
            <a:r>
              <a:rPr lang="en-US" sz="1900" dirty="0">
                <a:latin typeface="Times" pitchFamily="2" charset="0"/>
              </a:rPr>
              <a:t> neurovascular: </a:t>
            </a:r>
            <a:r>
              <a:rPr lang="en-US" sz="1900" dirty="0" err="1">
                <a:latin typeface="Times" pitchFamily="2" charset="0"/>
              </a:rPr>
              <a:t>ultrasonido</a:t>
            </a:r>
            <a:r>
              <a:rPr lang="en-US" sz="1900" dirty="0">
                <a:latin typeface="Times" pitchFamily="2" charset="0"/>
              </a:rPr>
              <a:t> Doppler </a:t>
            </a:r>
            <a:r>
              <a:rPr lang="en-US" sz="1900" dirty="0" err="1">
                <a:latin typeface="Times" pitchFamily="2" charset="0"/>
              </a:rPr>
              <a:t>carotídeo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ultrasonido</a:t>
            </a:r>
            <a:r>
              <a:rPr lang="en-US" sz="1900" dirty="0">
                <a:latin typeface="Times" pitchFamily="2" charset="0"/>
              </a:rPr>
              <a:t> Doppler </a:t>
            </a:r>
            <a:r>
              <a:rPr lang="en-US" sz="1900" dirty="0" err="1">
                <a:latin typeface="Times" pitchFamily="2" charset="0"/>
              </a:rPr>
              <a:t>transcraneal</a:t>
            </a:r>
            <a:r>
              <a:rPr lang="en-US" sz="1900" dirty="0">
                <a:latin typeface="Times" pitchFamily="2" charset="0"/>
              </a:rPr>
              <a:t> y Holter de </a:t>
            </a:r>
            <a:r>
              <a:rPr lang="en-US" sz="1900" dirty="0" err="1">
                <a:latin typeface="Times" pitchFamily="2" charset="0"/>
              </a:rPr>
              <a:t>ritmo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cardiaco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lvl="1"/>
            <a:r>
              <a:rPr lang="en-US" sz="1900" dirty="0">
                <a:latin typeface="Times" pitchFamily="2" charset="0"/>
              </a:rPr>
              <a:t>Personal </a:t>
            </a:r>
            <a:r>
              <a:rPr lang="en-US" sz="1900" dirty="0" err="1">
                <a:latin typeface="Times" pitchFamily="2" charset="0"/>
              </a:rPr>
              <a:t>médico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especialidad</a:t>
            </a:r>
            <a:r>
              <a:rPr lang="en-US" sz="1900" dirty="0">
                <a:latin typeface="Times" pitchFamily="2" charset="0"/>
              </a:rPr>
              <a:t> 24/7. </a:t>
            </a:r>
          </a:p>
          <a:p>
            <a:pPr marL="342900" lvl="1" indent="0">
              <a:buNone/>
            </a:pPr>
            <a:endParaRPr lang="en-US" sz="1900" dirty="0">
              <a:latin typeface="Times" pitchFamily="2" charset="0"/>
            </a:endParaRPr>
          </a:p>
          <a:p>
            <a:pPr marL="342900" lvl="1" indent="0">
              <a:buNone/>
            </a:pPr>
            <a:endParaRPr lang="en-US" sz="1900" dirty="0">
              <a:latin typeface="Times" pitchFamily="2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" pitchFamily="2" charset="0"/>
              </a:rPr>
              <a:t>Unidad de </a:t>
            </a:r>
            <a:r>
              <a:rPr lang="en-US" sz="2000" b="1" dirty="0" err="1">
                <a:latin typeface="Times" pitchFamily="2" charset="0"/>
              </a:rPr>
              <a:t>Cuidados</a:t>
            </a:r>
            <a:r>
              <a:rPr lang="en-US" sz="2000" b="1" dirty="0">
                <a:latin typeface="Times" pitchFamily="2" charset="0"/>
              </a:rPr>
              <a:t> Neurovasculares</a:t>
            </a:r>
          </a:p>
        </p:txBody>
      </p:sp>
    </p:spTree>
    <p:extLst>
      <p:ext uri="{BB962C8B-B14F-4D97-AF65-F5344CB8AC3E}">
        <p14:creationId xmlns:p14="http://schemas.microsoft.com/office/powerpoint/2010/main" val="83642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1764032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Se </a:t>
            </a:r>
            <a:r>
              <a:rPr lang="en-US" sz="1900" dirty="0" err="1">
                <a:latin typeface="Times" pitchFamily="2" charset="0"/>
              </a:rPr>
              <a:t>incluyeron</a:t>
            </a:r>
            <a:r>
              <a:rPr lang="en-US" sz="1900" dirty="0">
                <a:latin typeface="Times" pitchFamily="2" charset="0"/>
              </a:rPr>
              <a:t> variables </a:t>
            </a:r>
            <a:r>
              <a:rPr lang="en-US" sz="1900" dirty="0" err="1">
                <a:latin typeface="Times" pitchFamily="2" charset="0"/>
              </a:rPr>
              <a:t>sociodemográficas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factores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riesgo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cardiovasculares</a:t>
            </a:r>
            <a:r>
              <a:rPr lang="en-US" sz="1900" dirty="0">
                <a:latin typeface="Times" pitchFamily="2" charset="0"/>
              </a:rPr>
              <a:t> e </a:t>
            </a:r>
            <a:r>
              <a:rPr lang="en-US" sz="1900" dirty="0" err="1">
                <a:latin typeface="Times" pitchFamily="2" charset="0"/>
              </a:rPr>
              <a:t>índice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comorbilidad</a:t>
            </a:r>
            <a:r>
              <a:rPr lang="en-US" sz="1900" dirty="0">
                <a:latin typeface="Times" pitchFamily="2" charset="0"/>
              </a:rPr>
              <a:t> (</a:t>
            </a:r>
            <a:r>
              <a:rPr lang="en-US" sz="1900" dirty="0" err="1">
                <a:latin typeface="Times" pitchFamily="2" charset="0"/>
              </a:rPr>
              <a:t>Charlson</a:t>
            </a:r>
            <a:r>
              <a:rPr lang="en-US" sz="1900" dirty="0">
                <a:latin typeface="Times" pitchFamily="2" charset="0"/>
              </a:rPr>
              <a:t>).  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Tiempo</a:t>
            </a:r>
            <a:r>
              <a:rPr lang="en-US" sz="1900" dirty="0">
                <a:latin typeface="Times" pitchFamily="2" charset="0"/>
              </a:rPr>
              <a:t>: </a:t>
            </a:r>
            <a:r>
              <a:rPr lang="en-US" sz="1900" dirty="0" err="1">
                <a:latin typeface="Times" pitchFamily="2" charset="0"/>
              </a:rPr>
              <a:t>inicio</a:t>
            </a:r>
            <a:r>
              <a:rPr lang="en-US" sz="1900" dirty="0">
                <a:latin typeface="Times" pitchFamily="2" charset="0"/>
              </a:rPr>
              <a:t> de los </a:t>
            </a:r>
            <a:r>
              <a:rPr lang="en-US" sz="1900" dirty="0" err="1">
                <a:latin typeface="Times" pitchFamily="2" charset="0"/>
              </a:rPr>
              <a:t>síntomas</a:t>
            </a:r>
            <a:r>
              <a:rPr lang="en-US" sz="1900" dirty="0">
                <a:latin typeface="Times" pitchFamily="2" charset="0"/>
              </a:rPr>
              <a:t> hasta la </a:t>
            </a:r>
            <a:r>
              <a:rPr lang="en-US" sz="1900" dirty="0" err="1">
                <a:latin typeface="Times" pitchFamily="2" charset="0"/>
              </a:rPr>
              <a:t>puerta</a:t>
            </a:r>
            <a:r>
              <a:rPr lang="en-US" sz="1900" dirty="0">
                <a:latin typeface="Times" pitchFamily="2" charset="0"/>
              </a:rPr>
              <a:t> del hospital.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Tiempo</a:t>
            </a:r>
            <a:r>
              <a:rPr lang="en-US" sz="1900" dirty="0">
                <a:latin typeface="Times" pitchFamily="2" charset="0"/>
              </a:rPr>
              <a:t>: </a:t>
            </a:r>
            <a:r>
              <a:rPr lang="en-US" sz="1900" dirty="0" err="1">
                <a:latin typeface="Times" pitchFamily="2" charset="0"/>
              </a:rPr>
              <a:t>puerta</a:t>
            </a:r>
            <a:r>
              <a:rPr lang="en-US" sz="1900" dirty="0">
                <a:latin typeface="Times" pitchFamily="2" charset="0"/>
              </a:rPr>
              <a:t> – </a:t>
            </a:r>
            <a:r>
              <a:rPr lang="en-US" sz="1900" dirty="0" err="1">
                <a:latin typeface="Times" pitchFamily="2" charset="0"/>
              </a:rPr>
              <a:t>aguja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pPr lvl="1"/>
            <a:r>
              <a:rPr lang="en-US" sz="1900" dirty="0">
                <a:latin typeface="Times" pitchFamily="2" charset="0"/>
              </a:rPr>
              <a:t>La </a:t>
            </a:r>
            <a:r>
              <a:rPr lang="en-US" sz="1900" dirty="0" err="1">
                <a:latin typeface="Times" pitchFamily="2" charset="0"/>
              </a:rPr>
              <a:t>etiología</a:t>
            </a:r>
            <a:r>
              <a:rPr lang="en-US" sz="1900" dirty="0">
                <a:latin typeface="Times" pitchFamily="2" charset="0"/>
              </a:rPr>
              <a:t> del ictus. 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Complicaciones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intrahospitalarias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pPr lvl="1"/>
            <a:r>
              <a:rPr lang="en-US" sz="1900" dirty="0" err="1">
                <a:latin typeface="Times" pitchFamily="2" charset="0"/>
              </a:rPr>
              <a:t>Días</a:t>
            </a:r>
            <a:r>
              <a:rPr lang="en-US" sz="1900" dirty="0">
                <a:latin typeface="Times" pitchFamily="2" charset="0"/>
              </a:rPr>
              <a:t> de estancia </a:t>
            </a:r>
            <a:r>
              <a:rPr lang="en-US" sz="1900" dirty="0" err="1">
                <a:latin typeface="Times" pitchFamily="2" charset="0"/>
              </a:rPr>
              <a:t>hospitalaria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marL="342900" lvl="1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 err="1">
                <a:latin typeface="Times" pitchFamily="2" charset="0"/>
              </a:rPr>
              <a:t>Escala</a:t>
            </a:r>
            <a:r>
              <a:rPr lang="en-US" sz="1900" dirty="0">
                <a:latin typeface="Times" pitchFamily="2" charset="0"/>
              </a:rPr>
              <a:t> de Rankin </a:t>
            </a:r>
            <a:r>
              <a:rPr lang="en-US" sz="1900" dirty="0" err="1">
                <a:latin typeface="Times" pitchFamily="2" charset="0"/>
              </a:rPr>
              <a:t>modificada</a:t>
            </a:r>
            <a:r>
              <a:rPr lang="en-US" sz="1900" dirty="0">
                <a:latin typeface="Times" pitchFamily="2" charset="0"/>
              </a:rPr>
              <a:t> (</a:t>
            </a:r>
            <a:r>
              <a:rPr lang="en-US" sz="1900" dirty="0" err="1">
                <a:latin typeface="Times" pitchFamily="2" charset="0"/>
              </a:rPr>
              <a:t>mRs</a:t>
            </a:r>
            <a:r>
              <a:rPr lang="en-US" sz="1900" dirty="0">
                <a:latin typeface="Times" pitchFamily="2" charset="0"/>
              </a:rPr>
              <a:t>) para </a:t>
            </a:r>
            <a:r>
              <a:rPr lang="en-US" sz="1900" dirty="0" err="1">
                <a:latin typeface="Times" pitchFamily="2" charset="0"/>
              </a:rPr>
              <a:t>evaluar</a:t>
            </a:r>
            <a:r>
              <a:rPr lang="en-US" sz="1900" dirty="0">
                <a:latin typeface="Times" pitchFamily="2" charset="0"/>
              </a:rPr>
              <a:t> la </a:t>
            </a:r>
            <a:r>
              <a:rPr lang="en-US" sz="1900" dirty="0" err="1">
                <a:latin typeface="Times" pitchFamily="2" charset="0"/>
              </a:rPr>
              <a:t>funcionalidad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mortalidad</a:t>
            </a:r>
            <a:r>
              <a:rPr lang="en-US" sz="1900" dirty="0">
                <a:latin typeface="Times" pitchFamily="2" charset="0"/>
              </a:rPr>
              <a:t> al </a:t>
            </a:r>
            <a:r>
              <a:rPr lang="en-US" sz="1900" dirty="0" err="1">
                <a:latin typeface="Times" pitchFamily="2" charset="0"/>
              </a:rPr>
              <a:t>egreso</a:t>
            </a:r>
            <a:r>
              <a:rPr lang="en-US" sz="1900" dirty="0">
                <a:latin typeface="Times" pitchFamily="2" charset="0"/>
              </a:rPr>
              <a:t> y a los 3 </a:t>
            </a:r>
            <a:r>
              <a:rPr lang="en-US" sz="1900" dirty="0" err="1">
                <a:latin typeface="Times" pitchFamily="2" charset="0"/>
              </a:rPr>
              <a:t>meses</a:t>
            </a:r>
            <a:r>
              <a:rPr lang="en-US" sz="1900" dirty="0">
                <a:latin typeface="Times" pitchFamily="2" charset="0"/>
              </a:rPr>
              <a:t>. Los </a:t>
            </a:r>
            <a:r>
              <a:rPr lang="en-US" sz="1900" dirty="0" err="1">
                <a:latin typeface="Times" pitchFamily="2" charset="0"/>
              </a:rPr>
              <a:t>puntajes</a:t>
            </a:r>
            <a:r>
              <a:rPr lang="en-US" sz="1900" dirty="0">
                <a:latin typeface="Times" pitchFamily="2" charset="0"/>
              </a:rPr>
              <a:t> de la </a:t>
            </a:r>
            <a:r>
              <a:rPr lang="en-US" sz="1900" dirty="0" err="1">
                <a:latin typeface="Times" pitchFamily="2" charset="0"/>
              </a:rPr>
              <a:t>mRs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fueron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dicotomizados</a:t>
            </a:r>
            <a:r>
              <a:rPr lang="en-US" sz="1900" dirty="0">
                <a:latin typeface="Times" pitchFamily="2" charset="0"/>
              </a:rPr>
              <a:t>: </a:t>
            </a:r>
            <a:r>
              <a:rPr lang="en-US" sz="1900" dirty="0" err="1">
                <a:latin typeface="Times" pitchFamily="2" charset="0"/>
              </a:rPr>
              <a:t>mRs</a:t>
            </a:r>
            <a:r>
              <a:rPr lang="en-US" sz="1900" dirty="0">
                <a:latin typeface="Times" pitchFamily="2" charset="0"/>
              </a:rPr>
              <a:t> ≤ 2 y </a:t>
            </a:r>
            <a:r>
              <a:rPr lang="en-US" sz="1900" dirty="0" err="1">
                <a:latin typeface="Times" pitchFamily="2" charset="0"/>
              </a:rPr>
              <a:t>mRs</a:t>
            </a:r>
            <a:r>
              <a:rPr lang="en-US" sz="1900" dirty="0">
                <a:latin typeface="Times" pitchFamily="2" charset="0"/>
              </a:rPr>
              <a:t> ≥ 3.</a:t>
            </a:r>
            <a:r>
              <a:rPr lang="en-US" sz="1900" baseline="30000" dirty="0">
                <a:latin typeface="Times" pitchFamily="2" charset="0"/>
              </a:rPr>
              <a:t>9</a:t>
            </a:r>
            <a:r>
              <a:rPr lang="en-US" sz="1900" dirty="0">
                <a:latin typeface="Times" pitchFamily="2" charset="0"/>
              </a:rPr>
              <a:t> </a:t>
            </a:r>
          </a:p>
          <a:p>
            <a:r>
              <a:rPr lang="en-US" sz="1900" dirty="0">
                <a:latin typeface="Times" pitchFamily="2" charset="0"/>
              </a:rPr>
              <a:t>La NIHSS </a:t>
            </a:r>
            <a:r>
              <a:rPr lang="en-US" sz="1800" i="1" dirty="0">
                <a:latin typeface="Times" pitchFamily="2" charset="0"/>
              </a:rPr>
              <a:t>(National Institute of Health Stroke Scale) </a:t>
            </a:r>
            <a:r>
              <a:rPr lang="en-US" sz="1900" dirty="0">
                <a:latin typeface="Times" pitchFamily="2" charset="0"/>
              </a:rPr>
              <a:t>al </a:t>
            </a:r>
            <a:r>
              <a:rPr lang="en-US" sz="1900" dirty="0" err="1">
                <a:latin typeface="Times" pitchFamily="2" charset="0"/>
              </a:rPr>
              <a:t>ingreso</a:t>
            </a:r>
            <a:r>
              <a:rPr lang="en-US" sz="1900" dirty="0">
                <a:latin typeface="Times" pitchFamily="2" charset="0"/>
              </a:rPr>
              <a:t> y al </a:t>
            </a:r>
            <a:r>
              <a:rPr lang="en-US" sz="1900" dirty="0" err="1">
                <a:latin typeface="Times" pitchFamily="2" charset="0"/>
              </a:rPr>
              <a:t>egreso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" pitchFamily="2" charset="0"/>
              </a:rPr>
              <a:t>Variables y </a:t>
            </a:r>
            <a:r>
              <a:rPr lang="en-US" sz="2000" b="1" dirty="0" err="1">
                <a:latin typeface="Times" pitchFamily="2" charset="0"/>
              </a:rPr>
              <a:t>Desenlaces</a:t>
            </a:r>
            <a:endParaRPr lang="en-US" sz="2000" b="1" dirty="0">
              <a:latin typeface="Times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44F91-658D-E74D-8873-93207BEBAB13}"/>
              </a:ext>
            </a:extLst>
          </p:cNvPr>
          <p:cNvSpPr/>
          <p:nvPr/>
        </p:nvSpPr>
        <p:spPr>
          <a:xfrm>
            <a:off x="1037928" y="6076116"/>
            <a:ext cx="781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9. Wardlaw JM. Stroke. 2000;31:1133-5.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347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2167608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Se </a:t>
            </a:r>
            <a:r>
              <a:rPr lang="en-US" sz="1900" dirty="0" err="1">
                <a:latin typeface="Times" pitchFamily="2" charset="0"/>
              </a:rPr>
              <a:t>realizó</a:t>
            </a:r>
            <a:r>
              <a:rPr lang="en-US" sz="1900" dirty="0">
                <a:latin typeface="Times" pitchFamily="2" charset="0"/>
              </a:rPr>
              <a:t> un </a:t>
            </a:r>
            <a:r>
              <a:rPr lang="en-US" sz="1900" dirty="0" err="1">
                <a:latin typeface="Times" pitchFamily="2" charset="0"/>
              </a:rPr>
              <a:t>análisis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descriptivo</a:t>
            </a:r>
            <a:r>
              <a:rPr lang="en-US" sz="1900" dirty="0">
                <a:latin typeface="Times" pitchFamily="2" charset="0"/>
              </a:rPr>
              <a:t> de las </a:t>
            </a:r>
            <a:r>
              <a:rPr lang="en-US" sz="1900" dirty="0" err="1">
                <a:latin typeface="Times" pitchFamily="2" charset="0"/>
              </a:rPr>
              <a:t>características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demográficas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clínicas</a:t>
            </a:r>
            <a:r>
              <a:rPr lang="en-US" sz="1900" dirty="0">
                <a:latin typeface="Times" pitchFamily="2" charset="0"/>
              </a:rPr>
              <a:t> de la </a:t>
            </a:r>
            <a:r>
              <a:rPr lang="en-US" sz="1900" dirty="0" err="1">
                <a:latin typeface="Times" pitchFamily="2" charset="0"/>
              </a:rPr>
              <a:t>población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r>
              <a:rPr lang="en-US" sz="1900" dirty="0" err="1">
                <a:latin typeface="Times" pitchFamily="2" charset="0"/>
              </a:rPr>
              <a:t>Prueba</a:t>
            </a:r>
            <a:r>
              <a:rPr lang="en-US" sz="1900" dirty="0">
                <a:latin typeface="Times" pitchFamily="2" charset="0"/>
              </a:rPr>
              <a:t> de ji al </a:t>
            </a:r>
            <a:r>
              <a:rPr lang="en-US" sz="1900" dirty="0" err="1">
                <a:latin typeface="Times" pitchFamily="2" charset="0"/>
              </a:rPr>
              <a:t>cuadrado</a:t>
            </a:r>
            <a:r>
              <a:rPr lang="en-US" sz="1900" dirty="0">
                <a:latin typeface="Times" pitchFamily="2" charset="0"/>
              </a:rPr>
              <a:t> para variables </a:t>
            </a:r>
            <a:r>
              <a:rPr lang="en-US" sz="1900" dirty="0" err="1">
                <a:latin typeface="Times" pitchFamily="2" charset="0"/>
              </a:rPr>
              <a:t>categóricas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r>
              <a:rPr lang="en-US" sz="1900" dirty="0" err="1">
                <a:latin typeface="Times" pitchFamily="2" charset="0"/>
              </a:rPr>
              <a:t>Prueba</a:t>
            </a:r>
            <a:r>
              <a:rPr lang="en-US" sz="1900" dirty="0">
                <a:latin typeface="Times" pitchFamily="2" charset="0"/>
              </a:rPr>
              <a:t> U de Mann-Whitney para variables </a:t>
            </a:r>
            <a:r>
              <a:rPr lang="en-US" sz="1900" dirty="0" err="1">
                <a:latin typeface="Times" pitchFamily="2" charset="0"/>
              </a:rPr>
              <a:t>cuantitativas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r>
              <a:rPr lang="en-US" sz="1900" dirty="0" err="1">
                <a:latin typeface="Times" pitchFamily="2" charset="0"/>
              </a:rPr>
              <a:t>Regresión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logística</a:t>
            </a:r>
            <a:r>
              <a:rPr lang="en-US" sz="1900" dirty="0">
                <a:latin typeface="Times" pitchFamily="2" charset="0"/>
              </a:rPr>
              <a:t> para </a:t>
            </a:r>
            <a:r>
              <a:rPr lang="en-US" sz="1900" dirty="0" err="1">
                <a:latin typeface="Times" pitchFamily="2" charset="0"/>
              </a:rPr>
              <a:t>evaluar</a:t>
            </a:r>
            <a:r>
              <a:rPr lang="en-US" sz="1900" dirty="0">
                <a:latin typeface="Times" pitchFamily="2" charset="0"/>
              </a:rPr>
              <a:t> las </a:t>
            </a:r>
            <a:r>
              <a:rPr lang="en-US" sz="1900" dirty="0" err="1">
                <a:latin typeface="Times" pitchFamily="2" charset="0"/>
              </a:rPr>
              <a:t>diferencias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los </a:t>
            </a:r>
            <a:r>
              <a:rPr lang="en-US" sz="1900" dirty="0" err="1">
                <a:latin typeface="Times" pitchFamily="2" charset="0"/>
              </a:rPr>
              <a:t>desenlaces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primarios</a:t>
            </a:r>
            <a:r>
              <a:rPr lang="en-US" sz="1900" dirty="0">
                <a:latin typeface="Times" pitchFamily="2" charset="0"/>
              </a:rPr>
              <a:t> entre los </a:t>
            </a:r>
            <a:r>
              <a:rPr lang="en-US" sz="1900" dirty="0" err="1">
                <a:latin typeface="Times" pitchFamily="2" charset="0"/>
              </a:rPr>
              <a:t>periodos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analizados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ajustados</a:t>
            </a:r>
            <a:r>
              <a:rPr lang="en-US" sz="1900" dirty="0">
                <a:latin typeface="Times" pitchFamily="2" charset="0"/>
              </a:rPr>
              <a:t> para </a:t>
            </a:r>
            <a:r>
              <a:rPr lang="en-US" sz="1900" dirty="0" err="1">
                <a:latin typeface="Times" pitchFamily="2" charset="0"/>
              </a:rPr>
              <a:t>edad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sexo</a:t>
            </a:r>
            <a:r>
              <a:rPr lang="en-US" sz="1900" dirty="0">
                <a:latin typeface="Times" pitchFamily="2" charset="0"/>
              </a:rPr>
              <a:t>.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>
                <a:latin typeface="Times" pitchFamily="2" charset="0"/>
              </a:rPr>
              <a:t>El </a:t>
            </a:r>
            <a:r>
              <a:rPr lang="en-US" sz="1900" dirty="0" err="1">
                <a:latin typeface="Times" pitchFamily="2" charset="0"/>
              </a:rPr>
              <a:t>análisis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fue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realizado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SPSS v20 (IBM Corporation, Armonk, NY), valor de p &lt; 0.05 </a:t>
            </a:r>
            <a:r>
              <a:rPr lang="en-US" sz="1900" dirty="0" err="1">
                <a:latin typeface="Times" pitchFamily="2" charset="0"/>
              </a:rPr>
              <a:t>como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estadísticamente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significativo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Análisis</a:t>
            </a:r>
            <a:r>
              <a:rPr lang="en-US" sz="2000" b="1" dirty="0">
                <a:latin typeface="Times" pitchFamily="2" charset="0"/>
              </a:rPr>
              <a:t> </a:t>
            </a:r>
            <a:r>
              <a:rPr lang="en-US" sz="2000" b="1" dirty="0" err="1">
                <a:latin typeface="Times" pitchFamily="2" charset="0"/>
              </a:rPr>
              <a:t>estadístico</a:t>
            </a:r>
            <a:endParaRPr lang="en-US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3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1D5DB-24DA-2540-9881-DF84432FFA1A}"/>
              </a:ext>
            </a:extLst>
          </p:cNvPr>
          <p:cNvGrpSpPr/>
          <p:nvPr/>
        </p:nvGrpSpPr>
        <p:grpSpPr>
          <a:xfrm>
            <a:off x="179512" y="50619"/>
            <a:ext cx="8640960" cy="864096"/>
            <a:chOff x="179512" y="50619"/>
            <a:chExt cx="8640960" cy="864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F22733-E402-4042-862B-A1BB8B6F1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0619"/>
              <a:ext cx="864096" cy="864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0A647-7D86-1C46-83E2-56D3EDA5E735}"/>
                </a:ext>
              </a:extLst>
            </p:cNvPr>
            <p:cNvSpPr/>
            <p:nvPr/>
          </p:nvSpPr>
          <p:spPr>
            <a:xfrm>
              <a:off x="1043608" y="260648"/>
              <a:ext cx="7776864" cy="124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FB31A-9FAB-1749-8994-B8AA1BDDB544}"/>
                </a:ext>
              </a:extLst>
            </p:cNvPr>
            <p:cNvSpPr/>
            <p:nvPr/>
          </p:nvSpPr>
          <p:spPr>
            <a:xfrm>
              <a:off x="1043608" y="446697"/>
              <a:ext cx="7776864" cy="12497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7BDCC1-3563-9546-8267-BE0AF4FFDFDC}"/>
              </a:ext>
            </a:extLst>
          </p:cNvPr>
          <p:cNvSpPr txBox="1">
            <a:spLocks/>
          </p:cNvSpPr>
          <p:nvPr/>
        </p:nvSpPr>
        <p:spPr>
          <a:xfrm>
            <a:off x="1037928" y="2132856"/>
            <a:ext cx="7665843" cy="344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imes" pitchFamily="2" charset="0"/>
              </a:rPr>
              <a:t>Se </a:t>
            </a:r>
            <a:r>
              <a:rPr lang="en-US" sz="1900" dirty="0" err="1">
                <a:latin typeface="Times" pitchFamily="2" charset="0"/>
              </a:rPr>
              <a:t>incluyeron</a:t>
            </a:r>
            <a:r>
              <a:rPr lang="en-US" sz="1900" dirty="0">
                <a:latin typeface="Times" pitchFamily="2" charset="0"/>
              </a:rPr>
              <a:t> 598 </a:t>
            </a:r>
            <a:r>
              <a:rPr lang="en-US" sz="1900" dirty="0" err="1">
                <a:latin typeface="Times" pitchFamily="2" charset="0"/>
              </a:rPr>
              <a:t>pacientes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consecutivos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lvl="1"/>
            <a:r>
              <a:rPr lang="en-US" sz="1900" dirty="0">
                <a:latin typeface="Times" pitchFamily="2" charset="0"/>
              </a:rPr>
              <a:t>246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período</a:t>
            </a:r>
            <a:r>
              <a:rPr lang="en-US" sz="1900" dirty="0">
                <a:latin typeface="Times" pitchFamily="2" charset="0"/>
              </a:rPr>
              <a:t> 1 (Sala General)</a:t>
            </a:r>
          </a:p>
          <a:p>
            <a:pPr lvl="1"/>
            <a:r>
              <a:rPr lang="en-US" sz="1900" dirty="0">
                <a:latin typeface="Times" pitchFamily="2" charset="0"/>
              </a:rPr>
              <a:t>352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período</a:t>
            </a:r>
            <a:r>
              <a:rPr lang="en-US" sz="1900" dirty="0">
                <a:latin typeface="Times" pitchFamily="2" charset="0"/>
              </a:rPr>
              <a:t> 2 (UCN)</a:t>
            </a:r>
          </a:p>
          <a:p>
            <a:pPr marL="342900" lvl="1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>
                <a:latin typeface="Times" pitchFamily="2" charset="0"/>
              </a:rPr>
              <a:t>346 (57.8 %) hombres, con una </a:t>
            </a:r>
            <a:r>
              <a:rPr lang="en-US" sz="1900" dirty="0" err="1">
                <a:latin typeface="Times" pitchFamily="2" charset="0"/>
              </a:rPr>
              <a:t>edad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promedio</a:t>
            </a:r>
            <a:r>
              <a:rPr lang="en-US" sz="1900" dirty="0">
                <a:latin typeface="Times" pitchFamily="2" charset="0"/>
              </a:rPr>
              <a:t> de 63 </a:t>
            </a:r>
            <a:r>
              <a:rPr lang="en-US" sz="1900" dirty="0" err="1">
                <a:latin typeface="Times" pitchFamily="2" charset="0"/>
              </a:rPr>
              <a:t>años</a:t>
            </a:r>
            <a:r>
              <a:rPr lang="en-US" sz="1900" dirty="0">
                <a:latin typeface="Times" pitchFamily="2" charset="0"/>
              </a:rPr>
              <a:t>. </a:t>
            </a:r>
          </a:p>
          <a:p>
            <a:pPr marL="0" indent="0">
              <a:buNone/>
            </a:pPr>
            <a:endParaRPr lang="en-US" sz="1900" dirty="0">
              <a:latin typeface="Times" pitchFamily="2" charset="0"/>
            </a:endParaRPr>
          </a:p>
          <a:p>
            <a:r>
              <a:rPr lang="en-US" sz="1900" dirty="0">
                <a:latin typeface="Times" pitchFamily="2" charset="0"/>
              </a:rPr>
              <a:t>No </a:t>
            </a:r>
            <a:r>
              <a:rPr lang="en-US" sz="1900" dirty="0" err="1">
                <a:latin typeface="Times" pitchFamily="2" charset="0"/>
              </a:rPr>
              <a:t>encontramos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diferencias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significativas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las </a:t>
            </a:r>
            <a:r>
              <a:rPr lang="en-US" sz="1900" dirty="0" err="1">
                <a:latin typeface="Times" pitchFamily="2" charset="0"/>
              </a:rPr>
              <a:t>características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demográficas</a:t>
            </a:r>
            <a:r>
              <a:rPr lang="en-US" sz="1900" dirty="0">
                <a:latin typeface="Times" pitchFamily="2" charset="0"/>
              </a:rPr>
              <a:t> entre ambos </a:t>
            </a:r>
            <a:r>
              <a:rPr lang="en-US" sz="1900" dirty="0" err="1">
                <a:latin typeface="Times" pitchFamily="2" charset="0"/>
              </a:rPr>
              <a:t>grupos</a:t>
            </a:r>
            <a:r>
              <a:rPr lang="en-US" sz="1900" dirty="0">
                <a:latin typeface="Times" pitchFamily="2" charset="0"/>
              </a:rPr>
              <a:t>, </a:t>
            </a:r>
            <a:r>
              <a:rPr lang="en-US" sz="1900" dirty="0" err="1">
                <a:latin typeface="Times" pitchFamily="2" charset="0"/>
              </a:rPr>
              <a:t>aunque</a:t>
            </a:r>
            <a:r>
              <a:rPr lang="en-US" sz="1900" dirty="0">
                <a:latin typeface="Times" pitchFamily="2" charset="0"/>
              </a:rPr>
              <a:t> </a:t>
            </a:r>
            <a:r>
              <a:rPr lang="en-US" sz="1900" dirty="0" err="1">
                <a:latin typeface="Times" pitchFamily="2" charset="0"/>
              </a:rPr>
              <a:t>si</a:t>
            </a:r>
            <a:r>
              <a:rPr lang="en-US" sz="1900" dirty="0">
                <a:latin typeface="Times" pitchFamily="2" charset="0"/>
              </a:rPr>
              <a:t> mayor </a:t>
            </a:r>
            <a:r>
              <a:rPr lang="en-US" sz="1900" dirty="0" err="1">
                <a:latin typeface="Times" pitchFamily="2" charset="0"/>
              </a:rPr>
              <a:t>proporción</a:t>
            </a:r>
            <a:r>
              <a:rPr lang="en-US" sz="1900" dirty="0">
                <a:latin typeface="Times" pitchFamily="2" charset="0"/>
              </a:rPr>
              <a:t> de </a:t>
            </a:r>
            <a:r>
              <a:rPr lang="en-US" sz="1900" dirty="0" err="1">
                <a:latin typeface="Times" pitchFamily="2" charset="0"/>
              </a:rPr>
              <a:t>hipertensos</a:t>
            </a:r>
            <a:r>
              <a:rPr lang="en-US" sz="1900" dirty="0">
                <a:latin typeface="Times" pitchFamily="2" charset="0"/>
              </a:rPr>
              <a:t> y </a:t>
            </a:r>
            <a:r>
              <a:rPr lang="en-US" sz="1900" dirty="0" err="1">
                <a:latin typeface="Times" pitchFamily="2" charset="0"/>
              </a:rPr>
              <a:t>menos</a:t>
            </a:r>
            <a:r>
              <a:rPr lang="en-US" sz="1900" dirty="0">
                <a:latin typeface="Times" pitchFamily="2" charset="0"/>
              </a:rPr>
              <a:t> dislipidemia </a:t>
            </a:r>
            <a:r>
              <a:rPr lang="en-US" sz="1900" dirty="0" err="1">
                <a:latin typeface="Times" pitchFamily="2" charset="0"/>
              </a:rPr>
              <a:t>en</a:t>
            </a:r>
            <a:r>
              <a:rPr lang="en-US" sz="1900" dirty="0">
                <a:latin typeface="Times" pitchFamily="2" charset="0"/>
              </a:rPr>
              <a:t> el </a:t>
            </a:r>
            <a:r>
              <a:rPr lang="en-US" sz="1900" dirty="0" err="1">
                <a:latin typeface="Times" pitchFamily="2" charset="0"/>
              </a:rPr>
              <a:t>período</a:t>
            </a:r>
            <a:r>
              <a:rPr lang="en-US" sz="1900" dirty="0">
                <a:latin typeface="Times" pitchFamily="2" charset="0"/>
              </a:rPr>
              <a:t> con la UCN (</a:t>
            </a:r>
            <a:r>
              <a:rPr lang="en-US" sz="1900" dirty="0" err="1">
                <a:latin typeface="Times" pitchFamily="2" charset="0"/>
              </a:rPr>
              <a:t>Tabla</a:t>
            </a:r>
            <a:r>
              <a:rPr lang="en-US" sz="1900" dirty="0">
                <a:latin typeface="Times" pitchFamily="2" charset="0"/>
              </a:rPr>
              <a:t> 1). </a:t>
            </a:r>
          </a:p>
          <a:p>
            <a:endParaRPr lang="en-US" sz="1900" dirty="0">
              <a:latin typeface="Times" pitchFamily="2" charset="0"/>
            </a:endParaRPr>
          </a:p>
          <a:p>
            <a:endParaRPr lang="en-US" sz="1900" dirty="0">
              <a:latin typeface="Times" pitchFamily="2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559D3981-6D8C-1443-82A9-9BC0290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28" y="1123256"/>
            <a:ext cx="5545393" cy="61738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Times" pitchFamily="2" charset="0"/>
              </a:rPr>
              <a:t>Resultados</a:t>
            </a:r>
            <a:endParaRPr lang="en-US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9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</TotalTime>
  <Words>1971</Words>
  <Application>Microsoft Macintosh PowerPoint</Application>
  <PresentationFormat>On-screen Show (4:3)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Office Theme</vt:lpstr>
      <vt:lpstr>PowerPoint Presentation</vt:lpstr>
      <vt:lpstr>Introducción</vt:lpstr>
      <vt:lpstr>Introducción</vt:lpstr>
      <vt:lpstr>Objetivo</vt:lpstr>
      <vt:lpstr>Diseño del estudio</vt:lpstr>
      <vt:lpstr>Unidad de Cuidados Neurovasculares</vt:lpstr>
      <vt:lpstr>Variables y Desenlaces</vt:lpstr>
      <vt:lpstr>Análisis estadístico</vt:lpstr>
      <vt:lpstr>Resultados</vt:lpstr>
      <vt:lpstr>PowerPoint Presentation</vt:lpstr>
      <vt:lpstr>Resultados</vt:lpstr>
      <vt:lpstr>PowerPoint Presentation</vt:lpstr>
      <vt:lpstr>PowerPoint Presentation</vt:lpstr>
      <vt:lpstr>Resultados </vt:lpstr>
      <vt:lpstr>Discusión</vt:lpstr>
      <vt:lpstr>Discusión</vt:lpstr>
      <vt:lpstr>PowerPoint Presentation</vt:lpstr>
      <vt:lpstr>Discusión </vt:lpstr>
      <vt:lpstr>Discusión </vt:lpstr>
      <vt:lpstr>Conclusión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 de Apnea/ Hipo-Apnea (IAH)  como Factor Pronóstico Funcional en el Paciente con EVC</dc:title>
  <dc:creator>BioScience</dc:creator>
  <cp:lastModifiedBy>Fernando Gongora - Rivera</cp:lastModifiedBy>
  <cp:revision>337</cp:revision>
  <dcterms:created xsi:type="dcterms:W3CDTF">2011-09-20T21:04:36Z</dcterms:created>
  <dcterms:modified xsi:type="dcterms:W3CDTF">2019-10-23T23:31:04Z</dcterms:modified>
</cp:coreProperties>
</file>