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77" r:id="rId7"/>
    <p:sldId id="279" r:id="rId8"/>
    <p:sldId id="276" r:id="rId9"/>
    <p:sldId id="282" r:id="rId10"/>
    <p:sldId id="284" r:id="rId11"/>
    <p:sldId id="283" r:id="rId12"/>
    <p:sldId id="288" r:id="rId13"/>
    <p:sldId id="286" r:id="rId14"/>
    <p:sldId id="285" r:id="rId15"/>
    <p:sldId id="278" r:id="rId16"/>
    <p:sldId id="287" r:id="rId17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80"/>
    <a:srgbClr val="33CC33"/>
    <a:srgbClr val="FF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 autoAdjust="0"/>
    <p:restoredTop sz="94601" autoAdjust="0"/>
  </p:normalViewPr>
  <p:slideViewPr>
    <p:cSldViewPr snapToGrid="0">
      <p:cViewPr varScale="1">
        <p:scale>
          <a:sx n="147" d="100"/>
          <a:sy n="147" d="100"/>
        </p:scale>
        <p:origin x="127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thierry.hernandezg\Downloads\EGRESOS_HOSPITALIZACION_2005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thierry.hernandezg\Downloads\EGRESOS_HOSPITALIZACION_2005-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thierry.hernandezg\Downloads\EGRESOS_HOSPITALIZACION_2005-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thierry.hernandezg\Documents\PROCEDIMIENTOS%20analizand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chemeClr val="bg1"/>
                </a:solidFill>
              </a:rPr>
              <a:t>Visitas Anuales a Urgencias INCMNSZ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2516449075323207E-2"/>
          <c:y val="0.14823928069595599"/>
          <c:w val="0.89152924446317094"/>
          <c:h val="0.7284098418075709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trendline>
            <c:spPr>
              <a:ln w="9525" cap="rnd">
                <a:solidFill>
                  <a:srgbClr val="FF0000"/>
                </a:solidFill>
              </a:ln>
              <a:effectLst/>
            </c:spPr>
            <c:trendlineType val="exp"/>
            <c:dispRSqr val="0"/>
            <c:dispEq val="0"/>
          </c:trendline>
          <c:cat>
            <c:numRef>
              <c:f>Hoja1!$B$24:$B$46</c:f>
              <c:numCache>
                <c:formatCode>0</c:formatCode>
                <c:ptCount val="23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">
                  <c:v>2019</c:v>
                </c:pt>
                <c:pt idx="20" formatCode="General">
                  <c:v>2020</c:v>
                </c:pt>
                <c:pt idx="21" formatCode="General">
                  <c:v>2021</c:v>
                </c:pt>
                <c:pt idx="22" formatCode="General">
                  <c:v>2022</c:v>
                </c:pt>
              </c:numCache>
            </c:numRef>
          </c:cat>
          <c:val>
            <c:numRef>
              <c:f>Hoja1!$C$24:$C$46</c:f>
              <c:numCache>
                <c:formatCode>0</c:formatCode>
                <c:ptCount val="23"/>
                <c:pt idx="0">
                  <c:v>11772</c:v>
                </c:pt>
                <c:pt idx="1">
                  <c:v>14116</c:v>
                </c:pt>
                <c:pt idx="2">
                  <c:v>15843</c:v>
                </c:pt>
                <c:pt idx="3">
                  <c:v>15539</c:v>
                </c:pt>
                <c:pt idx="4">
                  <c:v>13157</c:v>
                </c:pt>
                <c:pt idx="5">
                  <c:v>15190</c:v>
                </c:pt>
                <c:pt idx="7" formatCode="General">
                  <c:v>25446</c:v>
                </c:pt>
                <c:pt idx="8" formatCode="General">
                  <c:v>22537</c:v>
                </c:pt>
                <c:pt idx="9" formatCode="General">
                  <c:v>23043</c:v>
                </c:pt>
                <c:pt idx="10" formatCode="General">
                  <c:v>24780</c:v>
                </c:pt>
                <c:pt idx="11" formatCode="General">
                  <c:v>27332</c:v>
                </c:pt>
                <c:pt idx="12" formatCode="General">
                  <c:v>27499</c:v>
                </c:pt>
                <c:pt idx="13">
                  <c:v>28165</c:v>
                </c:pt>
                <c:pt idx="14">
                  <c:v>31183</c:v>
                </c:pt>
                <c:pt idx="15">
                  <c:v>31150</c:v>
                </c:pt>
                <c:pt idx="16">
                  <c:v>36687</c:v>
                </c:pt>
                <c:pt idx="17">
                  <c:v>41872</c:v>
                </c:pt>
                <c:pt idx="18">
                  <c:v>42470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4-1C44-8FB7-2A0D3D3EC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284186672"/>
        <c:axId val="-1284177968"/>
      </c:barChart>
      <c:catAx>
        <c:axId val="-12841866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84177968"/>
        <c:crosses val="autoZero"/>
        <c:auto val="1"/>
        <c:lblAlgn val="ctr"/>
        <c:lblOffset val="100"/>
        <c:noMultiLvlLbl val="0"/>
      </c:catAx>
      <c:valAx>
        <c:axId val="-128417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8418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0066"/>
            </a:solidFill>
            <a:ln>
              <a:solidFill>
                <a:srgbClr val="FF0066"/>
              </a:solidFill>
            </a:ln>
            <a:effectLst/>
            <a:sp3d>
              <a:contourClr>
                <a:srgbClr val="FF0066"/>
              </a:contourClr>
            </a:sp3d>
          </c:spPr>
          <c:invertIfNegative val="0"/>
          <c:cat>
            <c:numRef>
              <c:f>'EGRESOS_2005-AGOSTO 2018'!$C$68295:$C$68386</c:f>
              <c:numCache>
                <c:formatCode>General</c:formatCode>
                <c:ptCount val="92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53</c:v>
                </c:pt>
                <c:pt idx="39">
                  <c:v>54</c:v>
                </c:pt>
                <c:pt idx="40">
                  <c:v>55</c:v>
                </c:pt>
                <c:pt idx="41">
                  <c:v>56</c:v>
                </c:pt>
                <c:pt idx="42">
                  <c:v>57</c:v>
                </c:pt>
                <c:pt idx="43">
                  <c:v>58</c:v>
                </c:pt>
                <c:pt idx="44">
                  <c:v>59</c:v>
                </c:pt>
                <c:pt idx="45">
                  <c:v>60</c:v>
                </c:pt>
                <c:pt idx="46">
                  <c:v>61</c:v>
                </c:pt>
                <c:pt idx="47">
                  <c:v>62</c:v>
                </c:pt>
                <c:pt idx="48">
                  <c:v>63</c:v>
                </c:pt>
                <c:pt idx="49">
                  <c:v>64</c:v>
                </c:pt>
                <c:pt idx="50">
                  <c:v>65</c:v>
                </c:pt>
                <c:pt idx="51">
                  <c:v>66</c:v>
                </c:pt>
                <c:pt idx="52">
                  <c:v>67</c:v>
                </c:pt>
                <c:pt idx="53">
                  <c:v>68</c:v>
                </c:pt>
                <c:pt idx="54">
                  <c:v>69</c:v>
                </c:pt>
                <c:pt idx="55">
                  <c:v>70</c:v>
                </c:pt>
                <c:pt idx="56">
                  <c:v>71</c:v>
                </c:pt>
                <c:pt idx="57">
                  <c:v>72</c:v>
                </c:pt>
                <c:pt idx="58">
                  <c:v>73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  <c:pt idx="62">
                  <c:v>77</c:v>
                </c:pt>
                <c:pt idx="63">
                  <c:v>78</c:v>
                </c:pt>
                <c:pt idx="64">
                  <c:v>79</c:v>
                </c:pt>
                <c:pt idx="65">
                  <c:v>80</c:v>
                </c:pt>
                <c:pt idx="66">
                  <c:v>81</c:v>
                </c:pt>
                <c:pt idx="67">
                  <c:v>82</c:v>
                </c:pt>
                <c:pt idx="68">
                  <c:v>83</c:v>
                </c:pt>
                <c:pt idx="69">
                  <c:v>84</c:v>
                </c:pt>
                <c:pt idx="70">
                  <c:v>85</c:v>
                </c:pt>
                <c:pt idx="71">
                  <c:v>86</c:v>
                </c:pt>
                <c:pt idx="72">
                  <c:v>87</c:v>
                </c:pt>
                <c:pt idx="73">
                  <c:v>88</c:v>
                </c:pt>
                <c:pt idx="74">
                  <c:v>89</c:v>
                </c:pt>
                <c:pt idx="75">
                  <c:v>90</c:v>
                </c:pt>
                <c:pt idx="76">
                  <c:v>91</c:v>
                </c:pt>
                <c:pt idx="77">
                  <c:v>92</c:v>
                </c:pt>
                <c:pt idx="78">
                  <c:v>93</c:v>
                </c:pt>
                <c:pt idx="79">
                  <c:v>94</c:v>
                </c:pt>
                <c:pt idx="80">
                  <c:v>95</c:v>
                </c:pt>
                <c:pt idx="81">
                  <c:v>96</c:v>
                </c:pt>
                <c:pt idx="82">
                  <c:v>97</c:v>
                </c:pt>
                <c:pt idx="83">
                  <c:v>98</c:v>
                </c:pt>
                <c:pt idx="84">
                  <c:v>99</c:v>
                </c:pt>
                <c:pt idx="85">
                  <c:v>100</c:v>
                </c:pt>
                <c:pt idx="86">
                  <c:v>101</c:v>
                </c:pt>
                <c:pt idx="87">
                  <c:v>102</c:v>
                </c:pt>
                <c:pt idx="88">
                  <c:v>103</c:v>
                </c:pt>
                <c:pt idx="89">
                  <c:v>104</c:v>
                </c:pt>
                <c:pt idx="90">
                  <c:v>105</c:v>
                </c:pt>
                <c:pt idx="91">
                  <c:v>106</c:v>
                </c:pt>
              </c:numCache>
            </c:numRef>
          </c:cat>
          <c:val>
            <c:numRef>
              <c:f>'EGRESOS_2005-AGOSTO 2018'!$G$68295:$G$68386</c:f>
              <c:numCache>
                <c:formatCode>General</c:formatCode>
                <c:ptCount val="92"/>
                <c:pt idx="0">
                  <c:v>62</c:v>
                </c:pt>
                <c:pt idx="1">
                  <c:v>68</c:v>
                </c:pt>
                <c:pt idx="2">
                  <c:v>193</c:v>
                </c:pt>
                <c:pt idx="3">
                  <c:v>425</c:v>
                </c:pt>
                <c:pt idx="4">
                  <c:v>451</c:v>
                </c:pt>
                <c:pt idx="5">
                  <c:v>463</c:v>
                </c:pt>
                <c:pt idx="6">
                  <c:v>506</c:v>
                </c:pt>
                <c:pt idx="7">
                  <c:v>499</c:v>
                </c:pt>
                <c:pt idx="8">
                  <c:v>488</c:v>
                </c:pt>
                <c:pt idx="9">
                  <c:v>549</c:v>
                </c:pt>
                <c:pt idx="10">
                  <c:v>461</c:v>
                </c:pt>
                <c:pt idx="11">
                  <c:v>513</c:v>
                </c:pt>
                <c:pt idx="12">
                  <c:v>436</c:v>
                </c:pt>
                <c:pt idx="13">
                  <c:v>574</c:v>
                </c:pt>
                <c:pt idx="14">
                  <c:v>492</c:v>
                </c:pt>
                <c:pt idx="15">
                  <c:v>522</c:v>
                </c:pt>
                <c:pt idx="16">
                  <c:v>541</c:v>
                </c:pt>
                <c:pt idx="17">
                  <c:v>531</c:v>
                </c:pt>
                <c:pt idx="18">
                  <c:v>483</c:v>
                </c:pt>
                <c:pt idx="19">
                  <c:v>507</c:v>
                </c:pt>
                <c:pt idx="20">
                  <c:v>538</c:v>
                </c:pt>
                <c:pt idx="21">
                  <c:v>539</c:v>
                </c:pt>
                <c:pt idx="22">
                  <c:v>553</c:v>
                </c:pt>
                <c:pt idx="23">
                  <c:v>529</c:v>
                </c:pt>
                <c:pt idx="24">
                  <c:v>623</c:v>
                </c:pt>
                <c:pt idx="25">
                  <c:v>525</c:v>
                </c:pt>
                <c:pt idx="26">
                  <c:v>594</c:v>
                </c:pt>
                <c:pt idx="27">
                  <c:v>582</c:v>
                </c:pt>
                <c:pt idx="28">
                  <c:v>586</c:v>
                </c:pt>
                <c:pt idx="29">
                  <c:v>598</c:v>
                </c:pt>
                <c:pt idx="30">
                  <c:v>565</c:v>
                </c:pt>
                <c:pt idx="31">
                  <c:v>616</c:v>
                </c:pt>
                <c:pt idx="32">
                  <c:v>609</c:v>
                </c:pt>
                <c:pt idx="33">
                  <c:v>577</c:v>
                </c:pt>
                <c:pt idx="34">
                  <c:v>622</c:v>
                </c:pt>
                <c:pt idx="35">
                  <c:v>643</c:v>
                </c:pt>
                <c:pt idx="36">
                  <c:v>664</c:v>
                </c:pt>
                <c:pt idx="37">
                  <c:v>726</c:v>
                </c:pt>
                <c:pt idx="38">
                  <c:v>706</c:v>
                </c:pt>
                <c:pt idx="39">
                  <c:v>678</c:v>
                </c:pt>
                <c:pt idx="40">
                  <c:v>686</c:v>
                </c:pt>
                <c:pt idx="41">
                  <c:v>686</c:v>
                </c:pt>
                <c:pt idx="42">
                  <c:v>614</c:v>
                </c:pt>
                <c:pt idx="43">
                  <c:v>639</c:v>
                </c:pt>
                <c:pt idx="44">
                  <c:v>669</c:v>
                </c:pt>
                <c:pt idx="45">
                  <c:v>631</c:v>
                </c:pt>
                <c:pt idx="46">
                  <c:v>668</c:v>
                </c:pt>
                <c:pt idx="47">
                  <c:v>688</c:v>
                </c:pt>
                <c:pt idx="48">
                  <c:v>631</c:v>
                </c:pt>
                <c:pt idx="49">
                  <c:v>629</c:v>
                </c:pt>
                <c:pt idx="50">
                  <c:v>587</c:v>
                </c:pt>
                <c:pt idx="51">
                  <c:v>550</c:v>
                </c:pt>
                <c:pt idx="52">
                  <c:v>606</c:v>
                </c:pt>
                <c:pt idx="53">
                  <c:v>561</c:v>
                </c:pt>
                <c:pt idx="54">
                  <c:v>511</c:v>
                </c:pt>
                <c:pt idx="55">
                  <c:v>508</c:v>
                </c:pt>
                <c:pt idx="56">
                  <c:v>497</c:v>
                </c:pt>
                <c:pt idx="57">
                  <c:v>496</c:v>
                </c:pt>
                <c:pt idx="58">
                  <c:v>473</c:v>
                </c:pt>
                <c:pt idx="59">
                  <c:v>511</c:v>
                </c:pt>
                <c:pt idx="60">
                  <c:v>502</c:v>
                </c:pt>
                <c:pt idx="61">
                  <c:v>440</c:v>
                </c:pt>
                <c:pt idx="62">
                  <c:v>419</c:v>
                </c:pt>
                <c:pt idx="63">
                  <c:v>426</c:v>
                </c:pt>
                <c:pt idx="64">
                  <c:v>341</c:v>
                </c:pt>
                <c:pt idx="65">
                  <c:v>340</c:v>
                </c:pt>
                <c:pt idx="66">
                  <c:v>315</c:v>
                </c:pt>
                <c:pt idx="67">
                  <c:v>309</c:v>
                </c:pt>
                <c:pt idx="68">
                  <c:v>305</c:v>
                </c:pt>
                <c:pt idx="69">
                  <c:v>269</c:v>
                </c:pt>
                <c:pt idx="70">
                  <c:v>208</c:v>
                </c:pt>
                <c:pt idx="71">
                  <c:v>184</c:v>
                </c:pt>
                <c:pt idx="72">
                  <c:v>143</c:v>
                </c:pt>
                <c:pt idx="73">
                  <c:v>137</c:v>
                </c:pt>
                <c:pt idx="74">
                  <c:v>104</c:v>
                </c:pt>
                <c:pt idx="75">
                  <c:v>84</c:v>
                </c:pt>
                <c:pt idx="76">
                  <c:v>78</c:v>
                </c:pt>
                <c:pt idx="77">
                  <c:v>67</c:v>
                </c:pt>
                <c:pt idx="78">
                  <c:v>38</c:v>
                </c:pt>
                <c:pt idx="79">
                  <c:v>39</c:v>
                </c:pt>
                <c:pt idx="80">
                  <c:v>23</c:v>
                </c:pt>
                <c:pt idx="81">
                  <c:v>25</c:v>
                </c:pt>
                <c:pt idx="82">
                  <c:v>10</c:v>
                </c:pt>
                <c:pt idx="83">
                  <c:v>10</c:v>
                </c:pt>
                <c:pt idx="84">
                  <c:v>4</c:v>
                </c:pt>
                <c:pt idx="85">
                  <c:v>3</c:v>
                </c:pt>
                <c:pt idx="86">
                  <c:v>0</c:v>
                </c:pt>
                <c:pt idx="87">
                  <c:v>0</c:v>
                </c:pt>
                <c:pt idx="88">
                  <c:v>2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D-F94E-A481-E1F819378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284184496"/>
        <c:axId val="-1284182320"/>
        <c:axId val="0"/>
      </c:bar3DChart>
      <c:catAx>
        <c:axId val="-128418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84182320"/>
        <c:crosses val="autoZero"/>
        <c:auto val="1"/>
        <c:lblAlgn val="ctr"/>
        <c:lblOffset val="100"/>
        <c:noMultiLvlLbl val="0"/>
      </c:catAx>
      <c:valAx>
        <c:axId val="-128418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8418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9D-4A04-98B0-3E237098A15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D-4A04-98B0-3E237098A154}"/>
              </c:ext>
            </c:extLst>
          </c:dPt>
          <c:dLbls>
            <c:dLbl>
              <c:idx val="0"/>
              <c:layout>
                <c:manualLayout>
                  <c:x val="-0.10823497872515941"/>
                  <c:y val="0.120572353743035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9D-4A04-98B0-3E237098A15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Hoja1!$Q$54:$Q$55</c:f>
              <c:strCache>
                <c:ptCount val="2"/>
                <c:pt idx="0">
                  <c:v>Primera Vez</c:v>
                </c:pt>
                <c:pt idx="1">
                  <c:v>Con Registro</c:v>
                </c:pt>
              </c:strCache>
            </c:strRef>
          </c:cat>
          <c:val>
            <c:numRef>
              <c:f>Hoja1!$R$54:$R$55</c:f>
              <c:numCache>
                <c:formatCode>General</c:formatCode>
                <c:ptCount val="2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B-FF45-B301-3EC13AAE6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MX" sz="1800" dirty="0">
                <a:solidFill>
                  <a:schemeClr val="bg1"/>
                </a:solidFill>
              </a:rPr>
              <a:t>Buzón</a:t>
            </a:r>
            <a:r>
              <a:rPr lang="es-MX" sz="1800" baseline="0" dirty="0">
                <a:solidFill>
                  <a:schemeClr val="bg1"/>
                </a:solidFill>
              </a:rPr>
              <a:t> </a:t>
            </a:r>
            <a:r>
              <a:rPr lang="es-MX" sz="1800" dirty="0">
                <a:solidFill>
                  <a:schemeClr val="bg1"/>
                </a:solidFill>
              </a:rPr>
              <a:t>Quejas / Felicitaciones 2018</a:t>
            </a:r>
          </a:p>
        </c:rich>
      </c:tx>
      <c:layout>
        <c:manualLayout>
          <c:xMode val="edge"/>
          <c:yMode val="edge"/>
          <c:x val="0.12362795684745961"/>
          <c:y val="0.13966288458842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Trato Digno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cat>
            <c:strRef>
              <c:f>Hoja1!$B$1:$L$1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Hoja1!$B$2:$L$2</c:f>
              <c:numCache>
                <c:formatCode>General</c:formatCode>
                <c:ptCount val="11"/>
                <c:pt idx="0">
                  <c:v>10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0-49E5-A8C9-380906BB6387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Oportunidad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Hoja1!$B$1:$L$1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Hoja1!$B$3:$L$3</c:f>
              <c:numCache>
                <c:formatCode>General</c:formatCode>
                <c:ptCount val="11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0-49E5-A8C9-380906BB6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34949648"/>
        <c:axId val="-1034957264"/>
      </c:areaChart>
      <c:catAx>
        <c:axId val="-103494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034957264"/>
        <c:crosses val="autoZero"/>
        <c:auto val="1"/>
        <c:lblAlgn val="ctr"/>
        <c:lblOffset val="100"/>
        <c:noMultiLvlLbl val="0"/>
      </c:catAx>
      <c:valAx>
        <c:axId val="-103495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034949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MX" dirty="0">
                <a:solidFill>
                  <a:schemeClr val="bg1"/>
                </a:solidFill>
              </a:rPr>
              <a:t>Encuesta </a:t>
            </a:r>
          </a:p>
          <a:p>
            <a:pPr algn="l">
              <a:defRPr>
                <a:solidFill>
                  <a:schemeClr val="bg1"/>
                </a:solidFill>
              </a:defRPr>
            </a:pPr>
            <a:r>
              <a:rPr lang="es-MX" dirty="0">
                <a:solidFill>
                  <a:schemeClr val="bg1"/>
                </a:solidFill>
              </a:rPr>
              <a:t>Calificación</a:t>
            </a:r>
            <a:r>
              <a:rPr lang="es-MX" baseline="0" dirty="0">
                <a:solidFill>
                  <a:schemeClr val="bg1"/>
                </a:solidFill>
              </a:rPr>
              <a:t> </a:t>
            </a:r>
          </a:p>
          <a:p>
            <a:pPr algn="l">
              <a:defRPr>
                <a:solidFill>
                  <a:schemeClr val="bg1"/>
                </a:solidFill>
              </a:defRPr>
            </a:pPr>
            <a:r>
              <a:rPr lang="es-MX" baseline="0" dirty="0">
                <a:solidFill>
                  <a:schemeClr val="bg1"/>
                </a:solidFill>
              </a:rPr>
              <a:t>de Atención Médica</a:t>
            </a:r>
            <a:endParaRPr lang="es-MX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7951278684655344E-2"/>
          <c:y val="0.21951763202111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3175"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D-41CF-83F3-C2960FD5CDF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D-41CF-83F3-C2960FD5CDF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CD-41CF-83F3-C2960FD5CDF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CD-41CF-83F3-C2960FD5CDF6}"/>
              </c:ext>
            </c:extLst>
          </c:dPt>
          <c:cat>
            <c:numRef>
              <c:f>Hoja1!$A$4:$A$7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2</c:v>
                </c:pt>
              </c:numCache>
            </c:numRef>
          </c:cat>
          <c:val>
            <c:numRef>
              <c:f>Hoja1!$B$4:$B$7</c:f>
              <c:numCache>
                <c:formatCode>General</c:formatCode>
                <c:ptCount val="4"/>
                <c:pt idx="0">
                  <c:v>230</c:v>
                </c:pt>
                <c:pt idx="1">
                  <c:v>27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CD-41CF-83F3-C2960FD5C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881605819659702E-2"/>
          <c:w val="0.97995575343768904"/>
          <c:h val="0.93623678836068103"/>
        </c:manualLayout>
      </c:layout>
      <c:lineChart>
        <c:grouping val="standard"/>
        <c:varyColors val="0"/>
        <c:ser>
          <c:idx val="0"/>
          <c:order val="0"/>
          <c:tx>
            <c:strRef>
              <c:f>Hoja1!$A$7</c:f>
              <c:strCache>
                <c:ptCount val="1"/>
                <c:pt idx="0">
                  <c:v>Felicitaciones</c:v>
                </c:pt>
              </c:strCache>
            </c:strRef>
          </c:tx>
          <c:spPr>
            <a:ln w="28575" cap="rnd">
              <a:solidFill>
                <a:srgbClr val="00FF80"/>
              </a:solidFill>
              <a:round/>
            </a:ln>
            <a:effectLst/>
          </c:spPr>
          <c:marker>
            <c:symbol val="none"/>
          </c:marker>
          <c:cat>
            <c:strRef>
              <c:f>Hoja1!$B$6:$M$6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  <c:extLst/>
            </c:strRef>
          </c:cat>
          <c:val>
            <c:numRef>
              <c:f>Hoja1!$B$7:$M$7</c:f>
              <c:numCache>
                <c:formatCode>General</c:formatCode>
                <c:ptCount val="11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EB0-4497-8127-E03320BED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28986656"/>
        <c:axId val="-1228987200"/>
      </c:lineChart>
      <c:catAx>
        <c:axId val="-1228986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28987200"/>
        <c:crosses val="autoZero"/>
        <c:auto val="1"/>
        <c:lblAlgn val="ctr"/>
        <c:lblOffset val="100"/>
        <c:noMultiLvlLbl val="0"/>
      </c:catAx>
      <c:valAx>
        <c:axId val="-1228987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2898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66447944007"/>
          <c:y val="0.17171296296296301"/>
          <c:w val="0.82016929133858296"/>
          <c:h val="0.40958114610673702"/>
        </c:manualLayout>
      </c:layout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Hoja2!$I$3463:$I$3479</c:f>
              <c:strCache>
                <c:ptCount val="17"/>
                <c:pt idx="0">
                  <c:v>Hidratación</c:v>
                </c:pt>
                <c:pt idx="1">
                  <c:v>Antibioticos</c:v>
                </c:pt>
                <c:pt idx="2">
                  <c:v>Medicamentos</c:v>
                </c:pt>
                <c:pt idx="3">
                  <c:v>Vía periférica</c:v>
                </c:pt>
                <c:pt idx="4">
                  <c:v>Paracentesis</c:v>
                </c:pt>
                <c:pt idx="5">
                  <c:v>Transfusión</c:v>
                </c:pt>
                <c:pt idx="6">
                  <c:v>Sonda Foley</c:v>
                </c:pt>
                <c:pt idx="7">
                  <c:v>Sonda Nasogástrica</c:v>
                </c:pt>
                <c:pt idx="8">
                  <c:v>Electrolitos</c:v>
                </c:pt>
                <c:pt idx="9">
                  <c:v>Enemas</c:v>
                </c:pt>
                <c:pt idx="10">
                  <c:v>Nebulización</c:v>
                </c:pt>
                <c:pt idx="11">
                  <c:v>Punción lumbar</c:v>
                </c:pt>
                <c:pt idx="12">
                  <c:v>Toracocentesis</c:v>
                </c:pt>
                <c:pt idx="13">
                  <c:v>Cateter Venoso</c:v>
                </c:pt>
                <c:pt idx="14">
                  <c:v>Hiperkalemia</c:v>
                </c:pt>
                <c:pt idx="15">
                  <c:v>Preparar para Qx</c:v>
                </c:pt>
                <c:pt idx="16">
                  <c:v>Insulina</c:v>
                </c:pt>
              </c:strCache>
            </c:strRef>
          </c:cat>
          <c:val>
            <c:numRef>
              <c:f>Hoja2!$J$3463:$J$3479</c:f>
              <c:numCache>
                <c:formatCode>General</c:formatCode>
                <c:ptCount val="17"/>
                <c:pt idx="0">
                  <c:v>1281.8</c:v>
                </c:pt>
                <c:pt idx="1">
                  <c:v>923.1</c:v>
                </c:pt>
                <c:pt idx="2">
                  <c:v>725.9</c:v>
                </c:pt>
                <c:pt idx="3">
                  <c:v>674.9</c:v>
                </c:pt>
                <c:pt idx="4">
                  <c:v>476</c:v>
                </c:pt>
                <c:pt idx="5">
                  <c:v>421.59999999999991</c:v>
                </c:pt>
                <c:pt idx="6">
                  <c:v>367.2</c:v>
                </c:pt>
                <c:pt idx="7">
                  <c:v>270.3</c:v>
                </c:pt>
                <c:pt idx="8">
                  <c:v>229.5</c:v>
                </c:pt>
                <c:pt idx="9">
                  <c:v>154.69999999999999</c:v>
                </c:pt>
                <c:pt idx="10">
                  <c:v>119</c:v>
                </c:pt>
                <c:pt idx="11">
                  <c:v>76.5</c:v>
                </c:pt>
                <c:pt idx="12">
                  <c:v>68</c:v>
                </c:pt>
                <c:pt idx="13">
                  <c:v>56.1</c:v>
                </c:pt>
                <c:pt idx="14">
                  <c:v>52.70000000000001</c:v>
                </c:pt>
                <c:pt idx="15">
                  <c:v>49.3</c:v>
                </c:pt>
                <c:pt idx="16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8-4A43-B8CD-2C1364B0C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87"/>
        <c:axId val="-1228980128"/>
        <c:axId val="-1228985024"/>
      </c:barChart>
      <c:barChart>
        <c:barDir val="col"/>
        <c:grouping val="stack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6F-4BD7-9AAB-C344C25426D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8A-4E37-A33F-934E40F68B87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8A-4E37-A33F-934E40F68B87}"/>
              </c:ext>
            </c:extLst>
          </c:dPt>
          <c:cat>
            <c:strRef>
              <c:f>Hoja2!$I$3463:$I$3479</c:f>
              <c:strCache>
                <c:ptCount val="17"/>
                <c:pt idx="0">
                  <c:v>Hidratación</c:v>
                </c:pt>
                <c:pt idx="1">
                  <c:v>Antibioticos</c:v>
                </c:pt>
                <c:pt idx="2">
                  <c:v>Medicamentos</c:v>
                </c:pt>
                <c:pt idx="3">
                  <c:v>Vía periférica</c:v>
                </c:pt>
                <c:pt idx="4">
                  <c:v>Paracentesis</c:v>
                </c:pt>
                <c:pt idx="5">
                  <c:v>Transfusión</c:v>
                </c:pt>
                <c:pt idx="6">
                  <c:v>Sonda Foley</c:v>
                </c:pt>
                <c:pt idx="7">
                  <c:v>Sonda Nasogástrica</c:v>
                </c:pt>
                <c:pt idx="8">
                  <c:v>Electrolitos</c:v>
                </c:pt>
                <c:pt idx="9">
                  <c:v>Enemas</c:v>
                </c:pt>
                <c:pt idx="10">
                  <c:v>Nebulización</c:v>
                </c:pt>
                <c:pt idx="11">
                  <c:v>Punción lumbar</c:v>
                </c:pt>
                <c:pt idx="12">
                  <c:v>Toracocentesis</c:v>
                </c:pt>
                <c:pt idx="13">
                  <c:v>Cateter Venoso</c:v>
                </c:pt>
                <c:pt idx="14">
                  <c:v>Hiperkalemia</c:v>
                </c:pt>
                <c:pt idx="15">
                  <c:v>Preparar para Qx</c:v>
                </c:pt>
                <c:pt idx="16">
                  <c:v>Insulina</c:v>
                </c:pt>
              </c:strCache>
            </c:strRef>
          </c:cat>
          <c:val>
            <c:numRef>
              <c:f>Hoja2!$K$3463:$K$3479</c:f>
              <c:numCache>
                <c:formatCode>0.0</c:formatCode>
                <c:ptCount val="17"/>
                <c:pt idx="0">
                  <c:v>36.352807714123642</c:v>
                </c:pt>
                <c:pt idx="1">
                  <c:v>26.179807146908679</c:v>
                </c:pt>
                <c:pt idx="2">
                  <c:v>20.587067498581959</c:v>
                </c:pt>
                <c:pt idx="3">
                  <c:v>19.140669313669878</c:v>
                </c:pt>
                <c:pt idx="4">
                  <c:v>13.499716392512759</c:v>
                </c:pt>
                <c:pt idx="5">
                  <c:v>11.956891661939871</c:v>
                </c:pt>
                <c:pt idx="6">
                  <c:v>10.414066931367</c:v>
                </c:pt>
                <c:pt idx="7">
                  <c:v>7.665910380034032</c:v>
                </c:pt>
                <c:pt idx="8">
                  <c:v>6.5087918321043681</c:v>
                </c:pt>
                <c:pt idx="9">
                  <c:v>4.3874078275666459</c:v>
                </c:pt>
                <c:pt idx="10">
                  <c:v>3.3749290981281912</c:v>
                </c:pt>
                <c:pt idx="11">
                  <c:v>2.1695972773681231</c:v>
                </c:pt>
                <c:pt idx="12">
                  <c:v>1.928530913216109</c:v>
                </c:pt>
                <c:pt idx="13">
                  <c:v>1.59103800340329</c:v>
                </c:pt>
                <c:pt idx="14">
                  <c:v>1.4946114577424841</c:v>
                </c:pt>
                <c:pt idx="15">
                  <c:v>1.3981849120816789</c:v>
                </c:pt>
                <c:pt idx="16">
                  <c:v>1.3499716392512759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8-4A43-B8CD-2C1364B0C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87"/>
        <c:axId val="-1228976320"/>
        <c:axId val="-1228979040"/>
      </c:barChart>
      <c:catAx>
        <c:axId val="-122898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28985024"/>
        <c:crosses val="autoZero"/>
        <c:auto val="1"/>
        <c:lblAlgn val="ctr"/>
        <c:lblOffset val="100"/>
        <c:noMultiLvlLbl val="0"/>
      </c:catAx>
      <c:valAx>
        <c:axId val="-122898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28980128"/>
        <c:crosses val="autoZero"/>
        <c:crossBetween val="between"/>
      </c:valAx>
      <c:valAx>
        <c:axId val="-1228979040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28976320"/>
        <c:crosses val="max"/>
        <c:crossBetween val="between"/>
      </c:valAx>
      <c:catAx>
        <c:axId val="-122897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28979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71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00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6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6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48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21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75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50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80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35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314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957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D52C-EE4E-4A8F-82C1-419182E126EF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6DCFF-13EB-4E62-86CB-B68EBED51D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24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3151" y="1731737"/>
            <a:ext cx="7772400" cy="1135758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Urgencias Médicas </a:t>
            </a:r>
            <a:br>
              <a:rPr lang="es-MX" sz="4000" dirty="0">
                <a:solidFill>
                  <a:schemeClr val="bg1"/>
                </a:solidFill>
              </a:rPr>
            </a:br>
            <a:r>
              <a:rPr lang="es-MX" sz="4000" dirty="0">
                <a:solidFill>
                  <a:schemeClr val="bg1"/>
                </a:solidFill>
              </a:rPr>
              <a:t>en un </a:t>
            </a:r>
            <a:br>
              <a:rPr lang="es-MX" sz="4000" dirty="0">
                <a:solidFill>
                  <a:schemeClr val="bg1"/>
                </a:solidFill>
              </a:rPr>
            </a:br>
            <a:r>
              <a:rPr lang="es-MX" sz="4000" dirty="0">
                <a:solidFill>
                  <a:schemeClr val="bg1"/>
                </a:solidFill>
              </a:rPr>
              <a:t>Hospital de Referencia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6071" y="3958388"/>
            <a:ext cx="8686800" cy="811529"/>
          </a:xfrm>
        </p:spPr>
        <p:txBody>
          <a:bodyPr>
            <a:noAutofit/>
          </a:bodyPr>
          <a:lstStyle/>
          <a:p>
            <a:pPr algn="l"/>
            <a:r>
              <a:rPr lang="es-MX" sz="1800" b="1" dirty="0">
                <a:solidFill>
                  <a:srgbClr val="FFFF00"/>
                </a:solidFill>
              </a:rPr>
              <a:t>ACADEMIA NACIONAL DE MEDICINA</a:t>
            </a:r>
          </a:p>
          <a:p>
            <a:pPr algn="l"/>
            <a:r>
              <a:rPr lang="es-MX" sz="1800" dirty="0">
                <a:solidFill>
                  <a:schemeClr val="bg1"/>
                </a:solidFill>
              </a:rPr>
              <a:t>Simposio Urgencias, atención continua y terapia intensiva en hospitales de tercer nivel. </a:t>
            </a:r>
          </a:p>
          <a:p>
            <a:pPr algn="l"/>
            <a:r>
              <a:rPr lang="es-MX" sz="1800" dirty="0">
                <a:solidFill>
                  <a:schemeClr val="bg1"/>
                </a:solidFill>
              </a:rPr>
              <a:t>23 Octubre 2019</a:t>
            </a:r>
          </a:p>
          <a:p>
            <a:pPr algn="l"/>
            <a:endParaRPr lang="es-MX" sz="18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16" name="Elipse 15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 descr="images (4)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73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99314" y="781418"/>
            <a:ext cx="6934427" cy="801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>
                <a:solidFill>
                  <a:srgbClr val="FFFF00"/>
                </a:solidFill>
              </a:rPr>
              <a:t>P</a:t>
            </a:r>
            <a:r>
              <a:rPr lang="es-MX" sz="3600" dirty="0">
                <a:solidFill>
                  <a:schemeClr val="bg1"/>
                </a:solidFill>
              </a:rPr>
              <a:t>oint </a:t>
            </a:r>
            <a:r>
              <a:rPr lang="es-MX" sz="3600" dirty="0" err="1">
                <a:solidFill>
                  <a:srgbClr val="FFFF00"/>
                </a:solidFill>
              </a:rPr>
              <a:t>O</a:t>
            </a:r>
            <a:r>
              <a:rPr lang="es-MX" sz="3600" dirty="0" err="1">
                <a:solidFill>
                  <a:schemeClr val="bg1"/>
                </a:solidFill>
              </a:rPr>
              <a:t>f</a:t>
            </a:r>
            <a:r>
              <a:rPr lang="es-MX" sz="3600" dirty="0">
                <a:solidFill>
                  <a:schemeClr val="bg1"/>
                </a:solidFill>
              </a:rPr>
              <a:t> </a:t>
            </a:r>
            <a:r>
              <a:rPr lang="es-MX" sz="3600" dirty="0" err="1">
                <a:solidFill>
                  <a:srgbClr val="FFFF00"/>
                </a:solidFill>
              </a:rPr>
              <a:t>C</a:t>
            </a:r>
            <a:r>
              <a:rPr lang="es-MX" sz="3600" dirty="0" err="1">
                <a:solidFill>
                  <a:schemeClr val="bg1"/>
                </a:solidFill>
              </a:rPr>
              <a:t>are</a:t>
            </a:r>
            <a:r>
              <a:rPr lang="es-MX" sz="3600" dirty="0">
                <a:solidFill>
                  <a:schemeClr val="bg1"/>
                </a:solidFill>
              </a:rPr>
              <a:t> </a:t>
            </a:r>
            <a:r>
              <a:rPr lang="es-MX" sz="3600" dirty="0" err="1">
                <a:solidFill>
                  <a:srgbClr val="FFFF00"/>
                </a:solidFill>
              </a:rPr>
              <a:t>U</a:t>
            </a:r>
            <a:r>
              <a:rPr lang="es-MX" sz="3600" dirty="0" err="1">
                <a:solidFill>
                  <a:schemeClr val="bg1"/>
                </a:solidFill>
              </a:rPr>
              <a:t>ltra</a:t>
            </a:r>
            <a:r>
              <a:rPr lang="es-MX" sz="3600" dirty="0" err="1">
                <a:solidFill>
                  <a:srgbClr val="FFFF00"/>
                </a:solidFill>
              </a:rPr>
              <a:t>S</a:t>
            </a:r>
            <a:r>
              <a:rPr lang="es-MX" sz="3600" dirty="0" err="1">
                <a:solidFill>
                  <a:schemeClr val="bg1"/>
                </a:solidFill>
              </a:rPr>
              <a:t>ound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4383" y="2152668"/>
            <a:ext cx="122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“</a:t>
            </a:r>
            <a:r>
              <a:rPr lang="es-MX" dirty="0" err="1">
                <a:solidFill>
                  <a:schemeClr val="bg1"/>
                </a:solidFill>
              </a:rPr>
              <a:t>Oscarrito</a:t>
            </a:r>
            <a:r>
              <a:rPr lang="es-MX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2" name="Imagen 1" descr="oscarrito.jpe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7" y="2552335"/>
            <a:ext cx="1152880" cy="224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CuadroTexto 7"/>
          <p:cNvSpPr txBox="1"/>
          <p:nvPr/>
        </p:nvSpPr>
        <p:spPr>
          <a:xfrm>
            <a:off x="1685165" y="2532793"/>
            <a:ext cx="354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>
                <a:solidFill>
                  <a:schemeClr val="bg1"/>
                </a:solidFill>
              </a:rPr>
              <a:t>Meta-análisis</a:t>
            </a:r>
          </a:p>
          <a:p>
            <a:r>
              <a:rPr lang="es-ES" sz="1400" dirty="0">
                <a:solidFill>
                  <a:schemeClr val="bg1"/>
                </a:solidFill>
              </a:rPr>
              <a:t>9 Prospectivos Unicentro </a:t>
            </a:r>
          </a:p>
          <a:p>
            <a:r>
              <a:rPr lang="es-ES" sz="1400" dirty="0">
                <a:solidFill>
                  <a:schemeClr val="bg1"/>
                </a:solidFill>
              </a:rPr>
              <a:t>Staff / Médicos en formación</a:t>
            </a:r>
          </a:p>
          <a:p>
            <a:r>
              <a:rPr lang="es-ES" sz="1400" dirty="0">
                <a:solidFill>
                  <a:schemeClr val="bg1"/>
                </a:solidFill>
              </a:rPr>
              <a:t>Expertos / Entrenamiento limitado</a:t>
            </a:r>
          </a:p>
          <a:p>
            <a:r>
              <a:rPr lang="es-US" sz="1400" dirty="0">
                <a:solidFill>
                  <a:schemeClr val="bg1"/>
                </a:solidFill>
              </a:rPr>
              <a:t>AUMENTO especificidad 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Entrenamiento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r>
              <a:rPr lang="es-ES" sz="1000" dirty="0" err="1">
                <a:solidFill>
                  <a:schemeClr val="bg1"/>
                </a:solidFill>
              </a:rPr>
              <a:t>Marbach</a:t>
            </a:r>
            <a:r>
              <a:rPr lang="es-ES" sz="1000" dirty="0">
                <a:solidFill>
                  <a:schemeClr val="bg1"/>
                </a:solidFill>
              </a:rPr>
              <a:t> JA, et al, Ann </a:t>
            </a:r>
            <a:r>
              <a:rPr lang="es-ES" sz="1000" dirty="0" err="1">
                <a:solidFill>
                  <a:schemeClr val="bg1"/>
                </a:solidFill>
              </a:rPr>
              <a:t>Intern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Med</a:t>
            </a:r>
            <a:r>
              <a:rPr lang="es-ES" sz="1000" dirty="0">
                <a:solidFill>
                  <a:schemeClr val="bg1"/>
                </a:solidFill>
              </a:rPr>
              <a:t>. 2019. doi:10,7326/M19-1337</a:t>
            </a:r>
            <a:endParaRPr lang="es-US" sz="1000" dirty="0">
              <a:solidFill>
                <a:schemeClr val="bg1"/>
              </a:solidFill>
            </a:endParaRPr>
          </a:p>
          <a:p>
            <a:r>
              <a:rPr lang="es-US" sz="1000" dirty="0" err="1">
                <a:solidFill>
                  <a:srgbClr val="FFFF00"/>
                </a:solidFill>
              </a:rPr>
              <a:t>Intensive</a:t>
            </a:r>
            <a:r>
              <a:rPr lang="es-US" sz="1000" dirty="0">
                <a:solidFill>
                  <a:srgbClr val="FFFF00"/>
                </a:solidFill>
              </a:rPr>
              <a:t> </a:t>
            </a:r>
            <a:r>
              <a:rPr lang="es-US" sz="1000" dirty="0" err="1">
                <a:solidFill>
                  <a:srgbClr val="FFFF00"/>
                </a:solidFill>
              </a:rPr>
              <a:t>Care</a:t>
            </a:r>
            <a:r>
              <a:rPr lang="es-US" sz="1000" dirty="0">
                <a:solidFill>
                  <a:srgbClr val="FFFF00"/>
                </a:solidFill>
              </a:rPr>
              <a:t> </a:t>
            </a:r>
            <a:r>
              <a:rPr lang="es-US" sz="1000" dirty="0" err="1">
                <a:solidFill>
                  <a:srgbClr val="FFFF00"/>
                </a:solidFill>
              </a:rPr>
              <a:t>Med</a:t>
            </a:r>
            <a:r>
              <a:rPr lang="es-US" sz="1000" dirty="0">
                <a:solidFill>
                  <a:srgbClr val="FFFF00"/>
                </a:solidFill>
              </a:rPr>
              <a:t> 2</a:t>
            </a:r>
            <a:r>
              <a:rPr lang="es-US" sz="1000" b="0" i="0" dirty="0">
                <a:solidFill>
                  <a:srgbClr val="FFFF00"/>
                </a:solidFill>
                <a:effectLst/>
              </a:rPr>
              <a:t>019. </a:t>
            </a:r>
            <a:r>
              <a:rPr lang="es-US" sz="1000" b="0" i="0" dirty="0" err="1">
                <a:solidFill>
                  <a:srgbClr val="FFFF00"/>
                </a:solidFill>
                <a:effectLst/>
              </a:rPr>
              <a:t>doi</a:t>
            </a:r>
            <a:r>
              <a:rPr lang="es-US" sz="1000" b="0" i="0" dirty="0">
                <a:solidFill>
                  <a:srgbClr val="FFFF00"/>
                </a:solidFill>
                <a:effectLst/>
              </a:rPr>
              <a:t>: 10.1007/s00134-019-05604-2</a:t>
            </a:r>
            <a:endParaRPr lang="es-ES" sz="1000" dirty="0">
              <a:solidFill>
                <a:srgbClr val="FFFF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17" name="Elipse 16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 descr="images (4).jpe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pic>
        <p:nvPicPr>
          <p:cNvPr id="3" name="Imagen 4">
            <a:extLst>
              <a:ext uri="{FF2B5EF4-FFF2-40B4-BE49-F238E27FC236}">
                <a16:creationId xmlns:a16="http://schemas.microsoft.com/office/drawing/2014/main" id="{9AB7C5DC-0A1B-754B-901A-B3C7E65522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69" y="2218452"/>
            <a:ext cx="2476672" cy="206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78D8EDF0-A7A6-4B01-96DC-75A646AC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259" y="216454"/>
            <a:ext cx="6934427" cy="994172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</a:rPr>
              <a:t>Procedimientos Invasivos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186E17A-D755-40AA-99BE-411A7EED6506}"/>
              </a:ext>
            </a:extLst>
          </p:cNvPr>
          <p:cNvSpPr/>
          <p:nvPr/>
        </p:nvSpPr>
        <p:spPr>
          <a:xfrm>
            <a:off x="3086522" y="3871257"/>
            <a:ext cx="2345167" cy="32889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7CF69A-050C-4A36-8CF0-F07A2C6F4C8F}"/>
              </a:ext>
            </a:extLst>
          </p:cNvPr>
          <p:cNvSpPr txBox="1"/>
          <p:nvPr/>
        </p:nvSpPr>
        <p:spPr>
          <a:xfrm>
            <a:off x="5635462" y="4282059"/>
            <a:ext cx="2519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Entrenamiento de Residentes para uso de ultrasonido</a:t>
            </a:r>
          </a:p>
          <a:p>
            <a:pPr algn="ctr"/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D1F5A56-8DDD-41DA-9A45-61577314376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1521" y="1552146"/>
            <a:ext cx="1136540" cy="11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4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116" y="1300199"/>
            <a:ext cx="8798371" cy="33812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MX" sz="3200" b="1" dirty="0">
                <a:solidFill>
                  <a:srgbClr val="FFFF00"/>
                </a:solidFill>
              </a:rPr>
              <a:t>			</a:t>
            </a:r>
            <a:r>
              <a:rPr lang="es-MX" sz="1600" dirty="0">
                <a:solidFill>
                  <a:schemeClr val="bg1"/>
                </a:solidFill>
              </a:rPr>
              <a:t>          </a:t>
            </a:r>
            <a:r>
              <a:rPr lang="es-MX" sz="1600" b="1" dirty="0">
                <a:solidFill>
                  <a:srgbClr val="FFFF00"/>
                </a:solidFill>
              </a:rPr>
              <a:t>   </a:t>
            </a:r>
            <a:r>
              <a:rPr lang="es-MX" sz="1800" i="1" dirty="0">
                <a:solidFill>
                  <a:srgbClr val="FFFF00"/>
                </a:solidFill>
              </a:rPr>
              <a:t>n</a:t>
            </a:r>
            <a:r>
              <a:rPr lang="es-MX" sz="1800" dirty="0">
                <a:solidFill>
                  <a:srgbClr val="FFFF00"/>
                </a:solidFill>
              </a:rPr>
              <a:t> = 2982</a:t>
            </a:r>
            <a:r>
              <a:rPr lang="es-MX" sz="1600" dirty="0">
                <a:solidFill>
                  <a:schemeClr val="bg1"/>
                </a:solidFill>
              </a:rPr>
              <a:t>	</a:t>
            </a:r>
            <a:r>
              <a:rPr lang="es-MX" sz="11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es-MX" sz="1100" dirty="0">
                <a:solidFill>
                  <a:schemeClr val="bg1"/>
                </a:solidFill>
              </a:rPr>
              <a:t>			                 </a:t>
            </a:r>
            <a:r>
              <a:rPr lang="es-MX" sz="1000" dirty="0">
                <a:solidFill>
                  <a:schemeClr val="bg1"/>
                </a:solidFill>
              </a:rPr>
              <a:t>M</a:t>
            </a:r>
            <a:r>
              <a:rPr lang="es-MX" sz="1050" dirty="0">
                <a:solidFill>
                  <a:schemeClr val="bg1"/>
                </a:solidFill>
              </a:rPr>
              <a:t>(Q</a:t>
            </a:r>
            <a:r>
              <a:rPr lang="es-MX" sz="1050" baseline="-25000" dirty="0">
                <a:solidFill>
                  <a:schemeClr val="bg1"/>
                </a:solidFill>
              </a:rPr>
              <a:t>1</a:t>
            </a:r>
            <a:r>
              <a:rPr lang="es-MX" sz="1050" dirty="0">
                <a:solidFill>
                  <a:schemeClr val="bg1"/>
                </a:solidFill>
              </a:rPr>
              <a:t>-Q</a:t>
            </a:r>
            <a:r>
              <a:rPr lang="es-MX" sz="1050" baseline="-25000" dirty="0">
                <a:solidFill>
                  <a:schemeClr val="bg1"/>
                </a:solidFill>
              </a:rPr>
              <a:t>3</a:t>
            </a:r>
            <a:r>
              <a:rPr lang="es-MX" sz="1050" dirty="0">
                <a:solidFill>
                  <a:schemeClr val="bg1"/>
                </a:solidFill>
              </a:rPr>
              <a:t>)         Rango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Estancia en Observaciones (</a:t>
            </a:r>
            <a:r>
              <a:rPr lang="es-MX" sz="1400" dirty="0">
                <a:solidFill>
                  <a:srgbClr val="FFFF00"/>
                </a:solidFill>
              </a:rPr>
              <a:t>días</a:t>
            </a:r>
            <a:r>
              <a:rPr lang="es-MX" sz="1400" dirty="0">
                <a:solidFill>
                  <a:schemeClr val="bg1"/>
                </a:solidFill>
              </a:rPr>
              <a:t>)	             </a:t>
            </a:r>
            <a:r>
              <a:rPr lang="es-MX" sz="1400" dirty="0">
                <a:solidFill>
                  <a:srgbClr val="FFFF00"/>
                </a:solidFill>
              </a:rPr>
              <a:t>2</a:t>
            </a:r>
            <a:r>
              <a:rPr lang="es-MX" sz="1400" dirty="0">
                <a:solidFill>
                  <a:schemeClr val="bg1"/>
                </a:solidFill>
              </a:rPr>
              <a:t> (1 - 3)       (1 - 16)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				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Mortalidad bruta 		     	56 (1.8 %)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Traslado intrahospitalario	     	2,245   </a:t>
            </a:r>
            <a:r>
              <a:rPr lang="es-MX" sz="1400" b="1" dirty="0">
                <a:solidFill>
                  <a:srgbClr val="FFFF00"/>
                </a:solidFill>
              </a:rPr>
              <a:t>75.3 %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Alta desde Observaciones                                  	681       </a:t>
            </a:r>
            <a:r>
              <a:rPr lang="es-MX" sz="1400" b="1" dirty="0">
                <a:solidFill>
                  <a:srgbClr val="FFFF00"/>
                </a:solidFill>
              </a:rPr>
              <a:t>22.8 %</a:t>
            </a:r>
            <a:endParaRPr lang="es-MX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1100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>
            <a:cxnSpLocks/>
          </p:cNvCxnSpPr>
          <p:nvPr/>
        </p:nvCxnSpPr>
        <p:spPr>
          <a:xfrm flipV="1">
            <a:off x="141513" y="1865964"/>
            <a:ext cx="491458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18" name="Agrupar 17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19" name="Elipse 18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 descr="images (4)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sp>
        <p:nvSpPr>
          <p:cNvPr id="11" name="Rectángulo 10"/>
          <p:cNvSpPr/>
          <p:nvPr/>
        </p:nvSpPr>
        <p:spPr>
          <a:xfrm>
            <a:off x="2338915" y="202275"/>
            <a:ext cx="4846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+mj-lt"/>
              </a:rPr>
              <a:t>Área de Observaciones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1" name="Flecha arriba 20"/>
          <p:cNvSpPr/>
          <p:nvPr/>
        </p:nvSpPr>
        <p:spPr>
          <a:xfrm>
            <a:off x="5757511" y="2504880"/>
            <a:ext cx="851731" cy="790069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 b="1" dirty="0">
              <a:solidFill>
                <a:schemeClr val="tx1"/>
              </a:solidFill>
            </a:endParaRPr>
          </a:p>
        </p:txBody>
      </p:sp>
      <p:sp>
        <p:nvSpPr>
          <p:cNvPr id="22" name="Flecha arriba 21"/>
          <p:cNvSpPr/>
          <p:nvPr/>
        </p:nvSpPr>
        <p:spPr>
          <a:xfrm>
            <a:off x="6671845" y="2269691"/>
            <a:ext cx="981168" cy="1020168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FFFF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902564" y="3214980"/>
            <a:ext cx="776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2002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872466" y="320941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215784" y="2298339"/>
            <a:ext cx="175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En EE.UU. </a:t>
            </a:r>
          </a:p>
          <a:p>
            <a:pPr algn="ctr"/>
            <a:r>
              <a:rPr lang="es-MX" b="1" dirty="0">
                <a:solidFill>
                  <a:srgbClr val="FFFF00"/>
                </a:solidFill>
              </a:rPr>
              <a:t>69 %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67DA25F-2C4E-4841-803F-388C5A089475}"/>
              </a:ext>
            </a:extLst>
          </p:cNvPr>
          <p:cNvSpPr/>
          <p:nvPr/>
        </p:nvSpPr>
        <p:spPr>
          <a:xfrm>
            <a:off x="2788395" y="4795102"/>
            <a:ext cx="60814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Hospital Ambulatory Medical Care Survey: 2016 Emergency Department. CDC</a:t>
            </a:r>
            <a:endParaRPr lang="es-MX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Resultado de imagen para stretcher hospital bed gif">
            <a:extLst>
              <a:ext uri="{FF2B5EF4-FFF2-40B4-BE49-F238E27FC236}">
                <a16:creationId xmlns:a16="http://schemas.microsoft.com/office/drawing/2014/main" id="{79E1CF93-0FFB-4D1A-AFDD-6CFEF107D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3"/>
          <a:stretch/>
        </p:blipFill>
        <p:spPr bwMode="auto">
          <a:xfrm>
            <a:off x="6073400" y="3544930"/>
            <a:ext cx="1273913" cy="10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EE1EF02-D417-446A-A5B8-F5ED913ABDFB}"/>
              </a:ext>
            </a:extLst>
          </p:cNvPr>
          <p:cNvSpPr/>
          <p:nvPr/>
        </p:nvSpPr>
        <p:spPr>
          <a:xfrm>
            <a:off x="6866126" y="2465498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50 %</a:t>
            </a:r>
            <a:endParaRPr lang="es-MX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A3F0CA7-83E6-4402-9020-F12275D8C8E6}"/>
              </a:ext>
            </a:extLst>
          </p:cNvPr>
          <p:cNvSpPr/>
          <p:nvPr/>
        </p:nvSpPr>
        <p:spPr>
          <a:xfrm>
            <a:off x="5886854" y="2608691"/>
            <a:ext cx="587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/>
              <a:t>35 %</a:t>
            </a:r>
          </a:p>
        </p:txBody>
      </p:sp>
      <p:pic>
        <p:nvPicPr>
          <p:cNvPr id="1034" name="Picture 10" descr="Resultado de imagen para hospital bed icon">
            <a:extLst>
              <a:ext uri="{FF2B5EF4-FFF2-40B4-BE49-F238E27FC236}">
                <a16:creationId xmlns:a16="http://schemas.microsoft.com/office/drawing/2014/main" id="{98CFA6EC-8CD1-49A2-82C3-441D1653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60" y="998912"/>
            <a:ext cx="1079553" cy="10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B5E6DF-9704-4180-94C5-71746002DCF8}"/>
              </a:ext>
            </a:extLst>
          </p:cNvPr>
          <p:cNvSpPr/>
          <p:nvPr/>
        </p:nvSpPr>
        <p:spPr>
          <a:xfrm>
            <a:off x="5721456" y="1786707"/>
            <a:ext cx="1900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Procedencia de los 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</a:rPr>
              <a:t>ingresos a Piso Hospitalario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84214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19190C-539B-4B70-A51F-50CD2B43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5" name="Agrupar 15">
            <a:extLst>
              <a:ext uri="{FF2B5EF4-FFF2-40B4-BE49-F238E27FC236}">
                <a16:creationId xmlns:a16="http://schemas.microsoft.com/office/drawing/2014/main" id="{4098ECF5-E8CB-4E37-8A71-EAA094F8E193}"/>
              </a:ext>
            </a:extLst>
          </p:cNvPr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12E3162-5FBD-41BB-9A00-526CE3680D74}"/>
                </a:ext>
              </a:extLst>
            </p:cNvPr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 descr="images (4).jpeg">
              <a:extLst>
                <a:ext uri="{FF2B5EF4-FFF2-40B4-BE49-F238E27FC236}">
                  <a16:creationId xmlns:a16="http://schemas.microsoft.com/office/drawing/2014/main" id="{B1D1C866-D911-49FE-8207-2F456C620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C776D958-6C7D-469E-BC28-93FB61CD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259" y="216454"/>
            <a:ext cx="6934427" cy="994172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</a:rPr>
              <a:t>Innovación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03C89F-1258-45C6-8A3C-B77AC76EA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59" y="2500359"/>
            <a:ext cx="1532199" cy="153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6D1B8424-19DA-4EDD-A117-4516A5A649D8}"/>
              </a:ext>
            </a:extLst>
          </p:cNvPr>
          <p:cNvGrpSpPr/>
          <p:nvPr/>
        </p:nvGrpSpPr>
        <p:grpSpPr>
          <a:xfrm>
            <a:off x="1896719" y="1226507"/>
            <a:ext cx="5350562" cy="1851155"/>
            <a:chOff x="1896719" y="1580284"/>
            <a:chExt cx="5350562" cy="185115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E830530-082E-473C-BE62-6F4EF9B29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6719" y="1580284"/>
              <a:ext cx="5350562" cy="18511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00931664-8DB7-4242-8498-2768ED294905}"/>
                </a:ext>
              </a:extLst>
            </p:cNvPr>
            <p:cNvCxnSpPr>
              <a:cxnSpLocks/>
            </p:cNvCxnSpPr>
            <p:nvPr/>
          </p:nvCxnSpPr>
          <p:spPr>
            <a:xfrm>
              <a:off x="2571078" y="2377440"/>
              <a:ext cx="1129553" cy="376518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69EFCD88-78C9-46C5-8B2E-361614FBEE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3049" y="2004352"/>
              <a:ext cx="376518" cy="104006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DF93FD0-F0DF-4896-BDF0-EDE29B85D8BC}"/>
                </a:ext>
              </a:extLst>
            </p:cNvPr>
            <p:cNvSpPr/>
            <p:nvPr/>
          </p:nvSpPr>
          <p:spPr>
            <a:xfrm flipV="1">
              <a:off x="5787615" y="2657140"/>
              <a:ext cx="96820" cy="968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DEC447AF-63B7-4B47-B817-EB7BF103743D}"/>
                </a:ext>
              </a:extLst>
            </p:cNvPr>
            <p:cNvSpPr/>
            <p:nvPr/>
          </p:nvSpPr>
          <p:spPr>
            <a:xfrm flipV="1">
              <a:off x="5787615" y="2852571"/>
              <a:ext cx="96820" cy="968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095FF66B-FE5B-4E5A-BF2A-DA0BAEA8809D}"/>
                </a:ext>
              </a:extLst>
            </p:cNvPr>
            <p:cNvSpPr/>
            <p:nvPr/>
          </p:nvSpPr>
          <p:spPr>
            <a:xfrm flipV="1">
              <a:off x="5850158" y="2996005"/>
              <a:ext cx="96820" cy="968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197315B-6EA3-4E26-A762-7947568E083F}"/>
              </a:ext>
            </a:extLst>
          </p:cNvPr>
          <p:cNvSpPr/>
          <p:nvPr/>
        </p:nvSpPr>
        <p:spPr>
          <a:xfrm>
            <a:off x="1896719" y="3195803"/>
            <a:ext cx="44287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</a:rPr>
              <a:t>Observacional prospectivo. </a:t>
            </a:r>
          </a:p>
          <a:p>
            <a:r>
              <a:rPr lang="es-MX" sz="1400" i="1" dirty="0">
                <a:solidFill>
                  <a:schemeClr val="bg1"/>
                </a:solidFill>
              </a:rPr>
              <a:t>n</a:t>
            </a:r>
            <a:r>
              <a:rPr lang="es-MX" sz="1400" dirty="0">
                <a:solidFill>
                  <a:schemeClr val="bg1"/>
                </a:solidFill>
              </a:rPr>
              <a:t>=109</a:t>
            </a:r>
          </a:p>
          <a:p>
            <a:r>
              <a:rPr lang="es-MX" sz="1400" dirty="0">
                <a:solidFill>
                  <a:schemeClr val="bg1"/>
                </a:solidFill>
              </a:rPr>
              <a:t>BIVA 24, 48 y 72 </a:t>
            </a:r>
            <a:r>
              <a:rPr lang="es-MX" sz="1400" dirty="0" err="1">
                <a:solidFill>
                  <a:schemeClr val="bg1"/>
                </a:solidFill>
              </a:rPr>
              <a:t>hrs</a:t>
            </a:r>
            <a:r>
              <a:rPr lang="es-MX" sz="1400" dirty="0">
                <a:solidFill>
                  <a:schemeClr val="bg1"/>
                </a:solidFill>
              </a:rPr>
              <a:t>  </a:t>
            </a:r>
          </a:p>
          <a:p>
            <a:r>
              <a:rPr lang="es-MX" sz="1100" dirty="0">
                <a:solidFill>
                  <a:schemeClr val="bg1"/>
                </a:solidFill>
              </a:rPr>
              <a:t>vs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</a:p>
          <a:p>
            <a:r>
              <a:rPr lang="es-MX" sz="1400" dirty="0">
                <a:solidFill>
                  <a:schemeClr val="bg1"/>
                </a:solidFill>
              </a:rPr>
              <a:t>Balance de líquidos </a:t>
            </a:r>
          </a:p>
          <a:p>
            <a:r>
              <a:rPr lang="es-MX" sz="1400" dirty="0">
                <a:solidFill>
                  <a:srgbClr val="FFFF00"/>
                </a:solidFill>
              </a:rPr>
              <a:t>Mortalidad 30 días </a:t>
            </a:r>
            <a:r>
              <a:rPr lang="es-MX" sz="1400" dirty="0">
                <a:solidFill>
                  <a:schemeClr val="bg1"/>
                </a:solidFill>
              </a:rPr>
              <a:t>25 (22.9%) 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Sobrecarga</a:t>
            </a:r>
            <a:r>
              <a:rPr lang="en-US" sz="1400" dirty="0">
                <a:solidFill>
                  <a:schemeClr val="bg1"/>
                </a:solidFill>
              </a:rPr>
              <a:t> BIVA (p=0.001)</a:t>
            </a:r>
            <a:endParaRPr lang="es-MX" sz="1400" dirty="0">
              <a:solidFill>
                <a:schemeClr val="bg1"/>
              </a:solidFill>
            </a:endParaRPr>
          </a:p>
          <a:p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8CE130D-63DA-456A-9EFA-F0634C6B9761}"/>
              </a:ext>
            </a:extLst>
          </p:cNvPr>
          <p:cNvSpPr/>
          <p:nvPr/>
        </p:nvSpPr>
        <p:spPr>
          <a:xfrm>
            <a:off x="557822" y="1916431"/>
            <a:ext cx="865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BIVA</a:t>
            </a:r>
            <a:endParaRPr lang="es-MX" sz="28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AC0EAFF-C165-40F2-A628-C68AD3D2EA20}"/>
              </a:ext>
            </a:extLst>
          </p:cNvPr>
          <p:cNvSpPr txBox="1"/>
          <p:nvPr/>
        </p:nvSpPr>
        <p:spPr>
          <a:xfrm>
            <a:off x="5320315" y="3340060"/>
            <a:ext cx="3511607" cy="1600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</a:rPr>
              <a:t>HIPOTESIS</a:t>
            </a:r>
          </a:p>
          <a:p>
            <a:r>
              <a:rPr lang="es-MX" sz="1400" u="sng" dirty="0">
                <a:solidFill>
                  <a:schemeClr val="bg1"/>
                </a:solidFill>
              </a:rPr>
              <a:t>Pacientes en estado de choque</a:t>
            </a:r>
          </a:p>
          <a:p>
            <a:r>
              <a:rPr lang="es-MX" sz="1400" dirty="0">
                <a:solidFill>
                  <a:schemeClr val="bg1"/>
                </a:solidFill>
              </a:rPr>
              <a:t>BIVA al ingreso a RCP</a:t>
            </a:r>
          </a:p>
          <a:p>
            <a:endParaRPr lang="es-MX" sz="1400" dirty="0">
              <a:solidFill>
                <a:schemeClr val="bg1"/>
              </a:solidFill>
            </a:endParaRPr>
          </a:p>
          <a:p>
            <a:r>
              <a:rPr lang="es-MX" sz="1400" dirty="0">
                <a:solidFill>
                  <a:schemeClr val="bg1"/>
                </a:solidFill>
              </a:rPr>
              <a:t>Reanimación </a:t>
            </a:r>
          </a:p>
          <a:p>
            <a:endParaRPr lang="es-MX" sz="1400" dirty="0">
              <a:solidFill>
                <a:schemeClr val="bg1"/>
              </a:solidFill>
            </a:endParaRPr>
          </a:p>
          <a:p>
            <a:r>
              <a:rPr lang="es-MX" sz="1400" dirty="0">
                <a:solidFill>
                  <a:schemeClr val="bg1"/>
                </a:solidFill>
              </a:rPr>
              <a:t>Mortalidad relacionada a estado hídrico final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DE212A0-6C54-4933-B488-880B8D1FCF89}"/>
              </a:ext>
            </a:extLst>
          </p:cNvPr>
          <p:cNvSpPr/>
          <p:nvPr/>
        </p:nvSpPr>
        <p:spPr>
          <a:xfrm>
            <a:off x="178266" y="479624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 err="1">
                <a:solidFill>
                  <a:schemeClr val="bg1"/>
                </a:solidFill>
              </a:rPr>
              <a:t>Postgrad</a:t>
            </a:r>
            <a:r>
              <a:rPr lang="es-MX" sz="1100" dirty="0">
                <a:solidFill>
                  <a:schemeClr val="bg1"/>
                </a:solidFill>
              </a:rPr>
              <a:t> </a:t>
            </a:r>
            <a:r>
              <a:rPr lang="es-MX" sz="1100" dirty="0" err="1">
                <a:solidFill>
                  <a:schemeClr val="bg1"/>
                </a:solidFill>
              </a:rPr>
              <a:t>Med</a:t>
            </a:r>
            <a:r>
              <a:rPr lang="es-MX" sz="1100" dirty="0">
                <a:solidFill>
                  <a:schemeClr val="bg1"/>
                </a:solidFill>
              </a:rPr>
              <a:t> J 2018;0:1–6. doi:10.1136/postgradmedj-2018-135695 </a:t>
            </a:r>
          </a:p>
        </p:txBody>
      </p:sp>
      <p:pic>
        <p:nvPicPr>
          <p:cNvPr id="28" name="Gráfico 27" descr="Intravenoso">
            <a:extLst>
              <a:ext uri="{FF2B5EF4-FFF2-40B4-BE49-F238E27FC236}">
                <a16:creationId xmlns:a16="http://schemas.microsoft.com/office/drawing/2014/main" id="{23829F9D-32F3-45CC-94B3-1AC0C1EC7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5496" y="4032558"/>
            <a:ext cx="445977" cy="445977"/>
          </a:xfrm>
          <a:prstGeom prst="rect">
            <a:avLst/>
          </a:prstGeom>
        </p:spPr>
      </p:pic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49EAA732-C1CC-4B4B-ACAF-D71100F90D43}"/>
              </a:ext>
            </a:extLst>
          </p:cNvPr>
          <p:cNvSpPr/>
          <p:nvPr/>
        </p:nvSpPr>
        <p:spPr>
          <a:xfrm>
            <a:off x="4249271" y="3801268"/>
            <a:ext cx="871369" cy="462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291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9" name="Elipse 8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 descr="images (4)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pic>
        <p:nvPicPr>
          <p:cNvPr id="2" name="Imagen 1" descr="EBZV_rCXsAALVdn.jpe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8570" r="1445" b="11858"/>
          <a:stretch/>
        </p:blipFill>
        <p:spPr>
          <a:xfrm>
            <a:off x="2356118" y="2152874"/>
            <a:ext cx="4736284" cy="257427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104786" y="328171"/>
            <a:ext cx="6934427" cy="994172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Encuesta Satisfacción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7363BB-9025-431E-9100-B3528F66002B}"/>
              </a:ext>
            </a:extLst>
          </p:cNvPr>
          <p:cNvSpPr txBox="1"/>
          <p:nvPr/>
        </p:nvSpPr>
        <p:spPr>
          <a:xfrm>
            <a:off x="1067889" y="1824589"/>
            <a:ext cx="2398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FF80"/>
                </a:solidFill>
              </a:rPr>
              <a:t>Totalmente Satisfecho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214D6B-2B13-4E92-BC2D-5F1BDB89B664}"/>
              </a:ext>
            </a:extLst>
          </p:cNvPr>
          <p:cNvSpPr txBox="1"/>
          <p:nvPr/>
        </p:nvSpPr>
        <p:spPr>
          <a:xfrm>
            <a:off x="6501627" y="1779940"/>
            <a:ext cx="2398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</a:rPr>
              <a:t>Nada Satisfactorio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06E79A3-436C-4A02-BE62-276548C0589B}"/>
              </a:ext>
            </a:extLst>
          </p:cNvPr>
          <p:cNvSpPr/>
          <p:nvPr/>
        </p:nvSpPr>
        <p:spPr>
          <a:xfrm>
            <a:off x="3320702" y="1649372"/>
            <a:ext cx="2807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22 reactivos en escala Likert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073E0A-8F12-4C11-A5ED-1C69C6E57EE5}"/>
              </a:ext>
            </a:extLst>
          </p:cNvPr>
          <p:cNvSpPr/>
          <p:nvPr/>
        </p:nvSpPr>
        <p:spPr>
          <a:xfrm>
            <a:off x="70118" y="478100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 err="1">
                <a:solidFill>
                  <a:schemeClr val="bg1"/>
                </a:solidFill>
              </a:rPr>
              <a:t>Emerg</a:t>
            </a:r>
            <a:r>
              <a:rPr lang="es-MX" sz="1100" dirty="0">
                <a:solidFill>
                  <a:schemeClr val="bg1"/>
                </a:solidFill>
              </a:rPr>
              <a:t> </a:t>
            </a:r>
            <a:r>
              <a:rPr lang="es-MX" sz="1100" dirty="0" err="1">
                <a:solidFill>
                  <a:schemeClr val="bg1"/>
                </a:solidFill>
              </a:rPr>
              <a:t>Med</a:t>
            </a:r>
            <a:r>
              <a:rPr lang="es-MX" sz="1100" dirty="0">
                <a:solidFill>
                  <a:schemeClr val="bg1"/>
                </a:solidFill>
              </a:rPr>
              <a:t> J 2011;28:770e774. doi:10.1136/emj.2009.084996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CFE89A-4794-43AA-8FDF-7286CD852E2F}"/>
              </a:ext>
            </a:extLst>
          </p:cNvPr>
          <p:cNvSpPr txBox="1"/>
          <p:nvPr/>
        </p:nvSpPr>
        <p:spPr>
          <a:xfrm>
            <a:off x="120129" y="2255476"/>
            <a:ext cx="2108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FF0000"/>
                </a:solidFill>
              </a:rPr>
              <a:t>Apoyo Emocional / Espiritual</a:t>
            </a: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368CFF6F-287B-43CF-B1C7-4482FA2EC9D9}"/>
              </a:ext>
            </a:extLst>
          </p:cNvPr>
          <p:cNvSpPr/>
          <p:nvPr/>
        </p:nvSpPr>
        <p:spPr>
          <a:xfrm>
            <a:off x="2127517" y="2317032"/>
            <a:ext cx="139849" cy="153889"/>
          </a:xfrm>
          <a:prstGeom prst="leftBrac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124E27-4260-4210-A63E-6C5121FC0D99}"/>
              </a:ext>
            </a:extLst>
          </p:cNvPr>
          <p:cNvSpPr txBox="1"/>
          <p:nvPr/>
        </p:nvSpPr>
        <p:spPr>
          <a:xfrm>
            <a:off x="7419664" y="2759236"/>
            <a:ext cx="139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FFFF00"/>
                </a:solidFill>
              </a:rPr>
              <a:t>Comodidad </a:t>
            </a:r>
          </a:p>
          <a:p>
            <a:r>
              <a:rPr lang="es-MX" sz="1200" dirty="0">
                <a:solidFill>
                  <a:srgbClr val="FFFF00"/>
                </a:solidFill>
              </a:rPr>
              <a:t>Iluminación</a:t>
            </a:r>
          </a:p>
          <a:p>
            <a:r>
              <a:rPr lang="es-MX" sz="1200" dirty="0">
                <a:solidFill>
                  <a:srgbClr val="FFFF00"/>
                </a:solidFill>
              </a:rPr>
              <a:t>Ruido</a:t>
            </a:r>
          </a:p>
        </p:txBody>
      </p:sp>
      <p:sp>
        <p:nvSpPr>
          <p:cNvPr id="18" name="Cerrar llave 17">
            <a:extLst>
              <a:ext uri="{FF2B5EF4-FFF2-40B4-BE49-F238E27FC236}">
                <a16:creationId xmlns:a16="http://schemas.microsoft.com/office/drawing/2014/main" id="{59181A10-D758-48F8-813D-81665F72BB1B}"/>
              </a:ext>
            </a:extLst>
          </p:cNvPr>
          <p:cNvSpPr/>
          <p:nvPr/>
        </p:nvSpPr>
        <p:spPr>
          <a:xfrm>
            <a:off x="7207624" y="2571750"/>
            <a:ext cx="96818" cy="1021304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368BA0E-E52E-42E8-B087-55D8E9E1EC23}"/>
              </a:ext>
            </a:extLst>
          </p:cNvPr>
          <p:cNvSpPr txBox="1"/>
          <p:nvPr/>
        </p:nvSpPr>
        <p:spPr>
          <a:xfrm>
            <a:off x="7419707" y="3787203"/>
            <a:ext cx="139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FF80"/>
                </a:solidFill>
              </a:rPr>
              <a:t>Atención de</a:t>
            </a:r>
          </a:p>
          <a:p>
            <a:r>
              <a:rPr lang="es-MX" sz="1200" dirty="0">
                <a:solidFill>
                  <a:srgbClr val="00FF80"/>
                </a:solidFill>
              </a:rPr>
              <a:t>Personal de Salud</a:t>
            </a:r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EBD61C9B-C249-4FCD-9195-B9D042D5CF34}"/>
              </a:ext>
            </a:extLst>
          </p:cNvPr>
          <p:cNvSpPr/>
          <p:nvPr/>
        </p:nvSpPr>
        <p:spPr>
          <a:xfrm>
            <a:off x="7219893" y="3694871"/>
            <a:ext cx="96818" cy="646331"/>
          </a:xfrm>
          <a:prstGeom prst="rightBrace">
            <a:avLst/>
          </a:prstGeom>
          <a:ln>
            <a:solidFill>
              <a:srgbClr val="00F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F9814D5-2430-44A8-9143-5E3905B43346}"/>
              </a:ext>
            </a:extLst>
          </p:cNvPr>
          <p:cNvSpPr txBox="1"/>
          <p:nvPr/>
        </p:nvSpPr>
        <p:spPr>
          <a:xfrm>
            <a:off x="7441180" y="4285822"/>
            <a:ext cx="1392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FFFF00"/>
                </a:solidFill>
              </a:rPr>
              <a:t>Información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E7751E8-1B39-4302-A752-A252BA9345C7}"/>
              </a:ext>
            </a:extLst>
          </p:cNvPr>
          <p:cNvCxnSpPr>
            <a:endCxn id="21" idx="1"/>
          </p:cNvCxnSpPr>
          <p:nvPr/>
        </p:nvCxnSpPr>
        <p:spPr>
          <a:xfrm>
            <a:off x="7207624" y="4424321"/>
            <a:ext cx="233556" cy="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78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56471" y="524760"/>
            <a:ext cx="693442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>
                <a:solidFill>
                  <a:schemeClr val="bg1"/>
                </a:solidFill>
              </a:rPr>
              <a:t>Re-Conversión de Urgencias</a:t>
            </a:r>
          </a:p>
          <a:p>
            <a:pPr algn="ctr"/>
            <a:r>
              <a:rPr lang="es-MX" sz="3200" b="1" dirty="0">
                <a:solidFill>
                  <a:schemeClr val="bg1"/>
                </a:solidFill>
              </a:rPr>
              <a:t>Sismo 19S</a:t>
            </a:r>
            <a:endParaRPr lang="es-MX" sz="3200" b="1" dirty="0">
              <a:solidFill>
                <a:srgbClr val="00FF8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7" name="Elipse 6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 descr="images (4)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204116" y="2010992"/>
            <a:ext cx="8798371" cy="26704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MX" sz="1600" dirty="0">
                <a:solidFill>
                  <a:schemeClr val="bg1"/>
                </a:solidFill>
              </a:rPr>
              <a:t>Remodelación 2014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bg1"/>
                </a:solidFill>
              </a:rPr>
              <a:t>167 hospitalizados </a:t>
            </a:r>
            <a:r>
              <a:rPr lang="es-MX" sz="1600" dirty="0">
                <a:solidFill>
                  <a:schemeClr val="bg1"/>
                </a:solidFill>
                <a:sym typeface="Wingdings" panose="05000000000000000000" pitchFamily="2" charset="2"/>
              </a:rPr>
              <a:t>  EVACUACIÓN  Posible daño estructural de Torre Hospitalaria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FFFF00"/>
                </a:solidFill>
                <a:sym typeface="Wingdings" panose="05000000000000000000" pitchFamily="2" charset="2"/>
              </a:rPr>
              <a:t>RECONVERSIÓN de Urgencias donde capacidad 28    96 pacientes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bg1"/>
                </a:solidFill>
                <a:sym typeface="Wingdings" panose="05000000000000000000" pitchFamily="2" charset="2"/>
              </a:rPr>
              <a:t>Ninguna muerte asociada a evacuación/reconversión</a:t>
            </a:r>
            <a:endParaRPr lang="es-MX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1600" dirty="0">
                <a:solidFill>
                  <a:schemeClr val="bg1"/>
                </a:solidFill>
              </a:rPr>
              <a:t>36 pacientes oncológicos   </a:t>
            </a:r>
            <a:r>
              <a:rPr lang="es-MX" sz="1600" dirty="0">
                <a:solidFill>
                  <a:schemeClr val="bg1"/>
                </a:solidFill>
                <a:sym typeface="Wingdings" panose="05000000000000000000" pitchFamily="2" charset="2"/>
              </a:rPr>
              <a:t>  18 alta hospitalaria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bg1"/>
                </a:solidFill>
                <a:sym typeface="Wingdings" panose="05000000000000000000" pitchFamily="2" charset="2"/>
              </a:rPr>
              <a:t>Retraso en el tratamiento oncológico se observo en 9 pacientes (6%)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bg1"/>
                </a:solidFill>
                <a:sym typeface="Wingdings" panose="05000000000000000000" pitchFamily="2" charset="2"/>
              </a:rPr>
              <a:t>2,196 visitas </a:t>
            </a:r>
          </a:p>
          <a:p>
            <a:pPr marL="0" indent="0">
              <a:buNone/>
            </a:pPr>
            <a:endParaRPr lang="es-MX" sz="1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s-MX" sz="1200" dirty="0" err="1">
                <a:solidFill>
                  <a:schemeClr val="bg1"/>
                </a:solidFill>
              </a:rPr>
              <a:t>Cancer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Care</a:t>
            </a:r>
            <a:r>
              <a:rPr lang="es-MX" sz="1200" dirty="0">
                <a:solidFill>
                  <a:schemeClr val="bg1"/>
                </a:solidFill>
              </a:rPr>
              <a:t> After </a:t>
            </a:r>
            <a:r>
              <a:rPr lang="es-MX" sz="1200" dirty="0" err="1">
                <a:solidFill>
                  <a:schemeClr val="bg1"/>
                </a:solidFill>
              </a:rPr>
              <a:t>the</a:t>
            </a:r>
            <a:r>
              <a:rPr lang="es-MX" sz="1200" dirty="0">
                <a:solidFill>
                  <a:schemeClr val="bg1"/>
                </a:solidFill>
              </a:rPr>
              <a:t> 2017 Central </a:t>
            </a:r>
            <a:r>
              <a:rPr lang="es-MX" sz="1200" dirty="0" err="1">
                <a:solidFill>
                  <a:schemeClr val="bg1"/>
                </a:solidFill>
              </a:rPr>
              <a:t>Mexico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Earthquake</a:t>
            </a:r>
            <a:r>
              <a:rPr lang="es-MX" sz="1200" dirty="0">
                <a:solidFill>
                  <a:schemeClr val="bg1"/>
                </a:solidFill>
              </a:rPr>
              <a:t>. J Global </a:t>
            </a:r>
            <a:r>
              <a:rPr lang="es-MX" sz="1200" dirty="0" err="1">
                <a:solidFill>
                  <a:schemeClr val="bg1"/>
                </a:solidFill>
              </a:rPr>
              <a:t>Onco</a:t>
            </a:r>
            <a:r>
              <a:rPr lang="es-MX" sz="1200" dirty="0">
                <a:solidFill>
                  <a:schemeClr val="bg1"/>
                </a:solidFill>
              </a:rPr>
              <a:t>. 2018 doi:10.1200/JGO.18.00146 </a:t>
            </a:r>
          </a:p>
        </p:txBody>
      </p:sp>
    </p:spTree>
    <p:extLst>
      <p:ext uri="{BB962C8B-B14F-4D97-AF65-F5344CB8AC3E}">
        <p14:creationId xmlns:p14="http://schemas.microsoft.com/office/powerpoint/2010/main" val="263304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9620" y="437625"/>
            <a:ext cx="5844996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Medidas implementadas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sz="2700" dirty="0">
                <a:solidFill>
                  <a:schemeClr val="bg1"/>
                </a:solidFill>
              </a:rPr>
              <a:t>Soluciones a Saturación 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0813" y="243325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9" name="Elipse 8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 descr="images (4)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1BFBBA-9ABA-48E5-899D-9D11C05F7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573" y="1723975"/>
            <a:ext cx="3393973" cy="3263504"/>
          </a:xfrm>
        </p:spPr>
        <p:txBody>
          <a:bodyPr>
            <a:normAutofit fontScale="77500" lnSpcReduction="20000"/>
          </a:bodyPr>
          <a:lstStyle/>
          <a:p>
            <a:r>
              <a:rPr lang="es-MX" sz="1800" dirty="0">
                <a:solidFill>
                  <a:schemeClr val="bg1"/>
                </a:solidFill>
              </a:rPr>
              <a:t>ACCESO</a:t>
            </a:r>
          </a:p>
          <a:p>
            <a:pPr lvl="1"/>
            <a:r>
              <a:rPr lang="es-MX" sz="1600" b="1" dirty="0" err="1">
                <a:solidFill>
                  <a:srgbClr val="FFFF00"/>
                </a:solidFill>
              </a:rPr>
              <a:t>Walk</a:t>
            </a:r>
            <a:r>
              <a:rPr lang="es-MX" sz="1600" b="1" dirty="0">
                <a:solidFill>
                  <a:srgbClr val="FFFF00"/>
                </a:solidFill>
              </a:rPr>
              <a:t>-in Centers</a:t>
            </a:r>
          </a:p>
          <a:p>
            <a:pPr lvl="1"/>
            <a:r>
              <a:rPr lang="es-MX" sz="1400" dirty="0">
                <a:solidFill>
                  <a:schemeClr val="bg1"/>
                </a:solidFill>
              </a:rPr>
              <a:t>Intervenciones sociales</a:t>
            </a:r>
          </a:p>
          <a:p>
            <a:r>
              <a:rPr lang="es-MX" sz="1800" dirty="0">
                <a:solidFill>
                  <a:schemeClr val="bg1"/>
                </a:solidFill>
              </a:rPr>
              <a:t>FLUJO</a:t>
            </a:r>
          </a:p>
          <a:p>
            <a:pPr lvl="1"/>
            <a:r>
              <a:rPr lang="es-MX" sz="1400" b="1" dirty="0">
                <a:solidFill>
                  <a:srgbClr val="FFFF00"/>
                </a:solidFill>
              </a:rPr>
              <a:t>Separación de no - urgentes</a:t>
            </a:r>
          </a:p>
          <a:p>
            <a:pPr lvl="1"/>
            <a:r>
              <a:rPr lang="es-MX" sz="1400" b="1" dirty="0" err="1">
                <a:solidFill>
                  <a:srgbClr val="FFFF00"/>
                </a:solidFill>
              </a:rPr>
              <a:t>Fast-track</a:t>
            </a:r>
            <a:endParaRPr lang="es-MX" sz="1400" b="1" dirty="0">
              <a:solidFill>
                <a:srgbClr val="FFFF00"/>
              </a:solidFill>
            </a:endParaRPr>
          </a:p>
          <a:p>
            <a:pPr lvl="1"/>
            <a:r>
              <a:rPr lang="es-MX" sz="1400" b="1" dirty="0">
                <a:solidFill>
                  <a:srgbClr val="FFFF00"/>
                </a:solidFill>
              </a:rPr>
              <a:t>Tiempo de resultados de laboratorios</a:t>
            </a:r>
          </a:p>
          <a:p>
            <a:pPr lvl="1"/>
            <a:r>
              <a:rPr lang="es-MX" sz="1400" dirty="0">
                <a:solidFill>
                  <a:schemeClr val="bg1"/>
                </a:solidFill>
              </a:rPr>
              <a:t>Coordinación de piso</a:t>
            </a:r>
          </a:p>
          <a:p>
            <a:pPr lvl="1"/>
            <a:r>
              <a:rPr lang="es-MX" sz="1400" dirty="0">
                <a:solidFill>
                  <a:schemeClr val="bg1"/>
                </a:solidFill>
              </a:rPr>
              <a:t>Protocolos</a:t>
            </a:r>
          </a:p>
          <a:p>
            <a:pPr lvl="1"/>
            <a:r>
              <a:rPr lang="es-MX" sz="1400" dirty="0">
                <a:solidFill>
                  <a:schemeClr val="bg1"/>
                </a:solidFill>
              </a:rPr>
              <a:t>Aumento de camas y personal</a:t>
            </a:r>
          </a:p>
          <a:p>
            <a:r>
              <a:rPr lang="es-MX" sz="1800" dirty="0">
                <a:solidFill>
                  <a:schemeClr val="bg1"/>
                </a:solidFill>
              </a:rPr>
              <a:t>SALIDAS</a:t>
            </a:r>
          </a:p>
          <a:p>
            <a:pPr lvl="1"/>
            <a:r>
              <a:rPr lang="es-MX" sz="1400" b="1" dirty="0">
                <a:solidFill>
                  <a:srgbClr val="FFFF00"/>
                </a:solidFill>
              </a:rPr>
              <a:t>Camas de procedimientos</a:t>
            </a:r>
          </a:p>
          <a:p>
            <a:pPr lvl="1"/>
            <a:r>
              <a:rPr lang="es-MX" sz="1400" dirty="0">
                <a:solidFill>
                  <a:schemeClr val="bg1"/>
                </a:solidFill>
              </a:rPr>
              <a:t>Programa de liderazgo / empoderamiento</a:t>
            </a:r>
          </a:p>
          <a:p>
            <a:pPr lvl="1"/>
            <a:r>
              <a:rPr lang="es-MX" sz="1400" dirty="0">
                <a:solidFill>
                  <a:schemeClr val="bg1"/>
                </a:solidFill>
              </a:rPr>
              <a:t>Políticas de ingreso</a:t>
            </a:r>
          </a:p>
          <a:p>
            <a:pPr lvl="1"/>
            <a:r>
              <a:rPr lang="es-MX" sz="1400" dirty="0">
                <a:solidFill>
                  <a:schemeClr val="bg1"/>
                </a:solidFill>
              </a:rPr>
              <a:t>Aumento de camas y personal </a:t>
            </a:r>
          </a:p>
          <a:p>
            <a:endParaRPr lang="es-MX" sz="1800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700C8FC-B632-4FF0-9805-95694406C716}"/>
              </a:ext>
            </a:extLst>
          </p:cNvPr>
          <p:cNvSpPr/>
          <p:nvPr/>
        </p:nvSpPr>
        <p:spPr>
          <a:xfrm>
            <a:off x="102586" y="4877047"/>
            <a:ext cx="88811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050" dirty="0" err="1">
                <a:solidFill>
                  <a:schemeClr val="bg1"/>
                </a:solidFill>
              </a:rPr>
              <a:t>Emergency</a:t>
            </a:r>
            <a:r>
              <a:rPr lang="es-MX" sz="1050" dirty="0">
                <a:solidFill>
                  <a:schemeClr val="bg1"/>
                </a:solidFill>
              </a:rPr>
              <a:t> </a:t>
            </a:r>
            <a:r>
              <a:rPr lang="es-MX" sz="1050" dirty="0" err="1">
                <a:solidFill>
                  <a:schemeClr val="bg1"/>
                </a:solidFill>
              </a:rPr>
              <a:t>depatment</a:t>
            </a:r>
            <a:r>
              <a:rPr lang="es-MX" sz="1050" dirty="0">
                <a:solidFill>
                  <a:schemeClr val="bg1"/>
                </a:solidFill>
              </a:rPr>
              <a:t> </a:t>
            </a:r>
            <a:r>
              <a:rPr lang="es-MX" sz="1050" dirty="0" err="1">
                <a:solidFill>
                  <a:schemeClr val="bg1"/>
                </a:solidFill>
              </a:rPr>
              <a:t>crowding</a:t>
            </a:r>
            <a:r>
              <a:rPr lang="es-MX" sz="1050" dirty="0">
                <a:solidFill>
                  <a:schemeClr val="bg1"/>
                </a:solidFill>
              </a:rPr>
              <a:t> a </a:t>
            </a:r>
            <a:r>
              <a:rPr lang="es-MX" sz="1050" dirty="0" err="1">
                <a:solidFill>
                  <a:schemeClr val="bg1"/>
                </a:solidFill>
              </a:rPr>
              <a:t>systematic</a:t>
            </a:r>
            <a:r>
              <a:rPr lang="es-MX" sz="1050" dirty="0">
                <a:solidFill>
                  <a:schemeClr val="bg1"/>
                </a:solidFill>
              </a:rPr>
              <a:t> </a:t>
            </a:r>
            <a:r>
              <a:rPr lang="es-MX" sz="1050" dirty="0" err="1">
                <a:solidFill>
                  <a:schemeClr val="bg1"/>
                </a:solidFill>
              </a:rPr>
              <a:t>review</a:t>
            </a:r>
            <a:r>
              <a:rPr lang="es-MX" sz="1050" dirty="0">
                <a:solidFill>
                  <a:schemeClr val="bg1"/>
                </a:solidFill>
              </a:rPr>
              <a:t> </a:t>
            </a:r>
            <a:r>
              <a:rPr lang="es-MX" sz="1050" dirty="0" err="1">
                <a:solidFill>
                  <a:schemeClr val="bg1"/>
                </a:solidFill>
              </a:rPr>
              <a:t>of</a:t>
            </a:r>
            <a:r>
              <a:rPr lang="es-MX" sz="1050" dirty="0">
                <a:solidFill>
                  <a:schemeClr val="bg1"/>
                </a:solidFill>
              </a:rPr>
              <a:t> causes, </a:t>
            </a:r>
            <a:r>
              <a:rPr lang="es-MX" sz="1050" dirty="0" err="1">
                <a:solidFill>
                  <a:schemeClr val="bg1"/>
                </a:solidFill>
              </a:rPr>
              <a:t>consequences</a:t>
            </a:r>
            <a:r>
              <a:rPr lang="es-MX" sz="1050" dirty="0">
                <a:solidFill>
                  <a:schemeClr val="bg1"/>
                </a:solidFill>
              </a:rPr>
              <a:t> and </a:t>
            </a:r>
            <a:r>
              <a:rPr lang="es-MX" sz="1050" dirty="0" err="1">
                <a:solidFill>
                  <a:schemeClr val="bg1"/>
                </a:solidFill>
              </a:rPr>
              <a:t>solutions</a:t>
            </a:r>
            <a:r>
              <a:rPr lang="es-MX" sz="1050" dirty="0">
                <a:solidFill>
                  <a:schemeClr val="bg1"/>
                </a:solidFill>
              </a:rPr>
              <a:t>. </a:t>
            </a:r>
            <a:r>
              <a:rPr lang="es-MX" sz="1050" dirty="0" err="1">
                <a:solidFill>
                  <a:schemeClr val="bg1"/>
                </a:solidFill>
              </a:rPr>
              <a:t>PLoS</a:t>
            </a:r>
            <a:r>
              <a:rPr lang="es-MX" sz="1050" dirty="0">
                <a:solidFill>
                  <a:schemeClr val="bg1"/>
                </a:solidFill>
              </a:rPr>
              <a:t> ONE. 2018 doi:10.1371/journal.pone.0203316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995938A-BC24-489C-9B46-F2ABDEB0FDFD}"/>
              </a:ext>
            </a:extLst>
          </p:cNvPr>
          <p:cNvSpPr/>
          <p:nvPr/>
        </p:nvSpPr>
        <p:spPr>
          <a:xfrm>
            <a:off x="4239546" y="1726723"/>
            <a:ext cx="1995948" cy="5604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Poder Resolutivo del APS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674B53E-2FA7-4F4B-A623-6D8DB23C792C}"/>
              </a:ext>
            </a:extLst>
          </p:cNvPr>
          <p:cNvSpPr/>
          <p:nvPr/>
        </p:nvSpPr>
        <p:spPr>
          <a:xfrm>
            <a:off x="4239546" y="2765879"/>
            <a:ext cx="1995948" cy="5604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Poder organización Urgencias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2F5AEBB-5095-479A-80C9-8412754F5204}"/>
              </a:ext>
            </a:extLst>
          </p:cNvPr>
          <p:cNvSpPr/>
          <p:nvPr/>
        </p:nvSpPr>
        <p:spPr>
          <a:xfrm>
            <a:off x="4239546" y="3888228"/>
            <a:ext cx="1995948" cy="7891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Poder organización e infraestructura del Hospital</a:t>
            </a:r>
          </a:p>
        </p:txBody>
      </p:sp>
    </p:spTree>
    <p:extLst>
      <p:ext uri="{BB962C8B-B14F-4D97-AF65-F5344CB8AC3E}">
        <p14:creationId xmlns:p14="http://schemas.microsoft.com/office/powerpoint/2010/main" val="414758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9620" y="553008"/>
            <a:ext cx="5844996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Conclusiones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0813" y="243325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9" name="Elipse 8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 descr="images (4)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1BFBBA-9ABA-48E5-899D-9D11C05F7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0196" y="1723975"/>
            <a:ext cx="6793629" cy="2867232"/>
          </a:xfrm>
        </p:spPr>
        <p:txBody>
          <a:bodyPr>
            <a:normAutofit fontScale="92500" lnSpcReduction="10000"/>
          </a:bodyPr>
          <a:lstStyle/>
          <a:p>
            <a:r>
              <a:rPr lang="es-MX" sz="1800" dirty="0">
                <a:solidFill>
                  <a:schemeClr val="bg1"/>
                </a:solidFill>
              </a:rPr>
              <a:t>Patrón demográfico y clínico más complejo </a:t>
            </a:r>
          </a:p>
          <a:p>
            <a:r>
              <a:rPr lang="es-MX" sz="2600" dirty="0">
                <a:solidFill>
                  <a:schemeClr val="bg1"/>
                </a:solidFill>
              </a:rPr>
              <a:t>H</a:t>
            </a:r>
            <a:r>
              <a:rPr lang="es-MX" sz="1800" dirty="0">
                <a:solidFill>
                  <a:schemeClr val="bg1"/>
                </a:solidFill>
              </a:rPr>
              <a:t>umanización de la atención de urgencias </a:t>
            </a:r>
          </a:p>
          <a:p>
            <a:r>
              <a:rPr lang="es-MX" sz="1800" dirty="0">
                <a:solidFill>
                  <a:schemeClr val="bg1"/>
                </a:solidFill>
              </a:rPr>
              <a:t>Alto porcentaje de sobrevida …. calidad de vida ?</a:t>
            </a:r>
          </a:p>
          <a:p>
            <a:r>
              <a:rPr lang="es-MX" sz="1800" dirty="0">
                <a:solidFill>
                  <a:schemeClr val="bg1"/>
                </a:solidFill>
              </a:rPr>
              <a:t>Consulta no – urgente confiere un RETO </a:t>
            </a:r>
          </a:p>
          <a:p>
            <a:r>
              <a:rPr lang="es-MX" sz="1800" dirty="0">
                <a:solidFill>
                  <a:schemeClr val="bg1"/>
                </a:solidFill>
              </a:rPr>
              <a:t>Flujo de pacientes y saturación requiere de un manejo en urgencias </a:t>
            </a:r>
          </a:p>
          <a:p>
            <a:pPr marL="0" indent="0">
              <a:buNone/>
            </a:pPr>
            <a:r>
              <a:rPr lang="es-MX" sz="1800" dirty="0">
                <a:solidFill>
                  <a:schemeClr val="bg1"/>
                </a:solidFill>
              </a:rPr>
              <a:t>			Dual: Cuidados Críticos – Ambulatoria </a:t>
            </a:r>
          </a:p>
          <a:p>
            <a:pPr marL="0" indent="0">
              <a:buNone/>
            </a:pPr>
            <a:r>
              <a:rPr lang="es-MX" sz="1800" dirty="0">
                <a:solidFill>
                  <a:schemeClr val="bg1"/>
                </a:solidFill>
              </a:rPr>
              <a:t>			Competencia en el uso de ultrasonido</a:t>
            </a:r>
          </a:p>
          <a:p>
            <a:r>
              <a:rPr lang="es-MX" sz="1800" dirty="0">
                <a:solidFill>
                  <a:schemeClr val="bg1"/>
                </a:solidFill>
              </a:rPr>
              <a:t>Mayor porcentaje de pacientes que ingresan al piso por urgencias</a:t>
            </a:r>
          </a:p>
        </p:txBody>
      </p:sp>
    </p:spTree>
    <p:extLst>
      <p:ext uri="{BB962C8B-B14F-4D97-AF65-F5344CB8AC3E}">
        <p14:creationId xmlns:p14="http://schemas.microsoft.com/office/powerpoint/2010/main" val="288311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0575" y="198628"/>
            <a:ext cx="5955687" cy="994172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</a:rPr>
              <a:t>Tendencia creciente de visitas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357555"/>
              </p:ext>
            </p:extLst>
          </p:nvPr>
        </p:nvGraphicFramePr>
        <p:xfrm>
          <a:off x="1015255" y="1704576"/>
          <a:ext cx="6745060" cy="321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88210" y="2313659"/>
            <a:ext cx="829148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50,000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404297" y="4558468"/>
            <a:ext cx="652643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2020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20" name="Elipse 19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images (4)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47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025020" y="1235316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742420" y="1235316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35%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19991" y="1025850"/>
            <a:ext cx="2131153" cy="3083482"/>
          </a:xfrm>
          <a:prstGeom prst="rect">
            <a:avLst/>
          </a:prstGeom>
        </p:spPr>
      </p:pic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340545"/>
              </p:ext>
            </p:extLst>
          </p:nvPr>
        </p:nvGraphicFramePr>
        <p:xfrm>
          <a:off x="3432523" y="1137494"/>
          <a:ext cx="3254396" cy="308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7457760" y="4142164"/>
            <a:ext cx="117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>
                <a:solidFill>
                  <a:schemeClr val="bg1"/>
                </a:solidFill>
              </a:rPr>
              <a:t>n </a:t>
            </a:r>
            <a:r>
              <a:rPr lang="es-MX" dirty="0">
                <a:solidFill>
                  <a:schemeClr val="bg1"/>
                </a:solidFill>
              </a:rPr>
              <a:t>= 68,290</a:t>
            </a:r>
          </a:p>
        </p:txBody>
      </p:sp>
      <p:cxnSp>
        <p:nvCxnSpPr>
          <p:cNvPr id="21" name="Conector recto 20"/>
          <p:cNvCxnSpPr/>
          <p:nvPr/>
        </p:nvCxnSpPr>
        <p:spPr>
          <a:xfrm flipV="1">
            <a:off x="1229245" y="2515778"/>
            <a:ext cx="5275150" cy="24425"/>
          </a:xfrm>
          <a:prstGeom prst="line">
            <a:avLst/>
          </a:prstGeom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3350074" y="976361"/>
            <a:ext cx="112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Edad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346"/>
          <a:stretch/>
        </p:blipFill>
        <p:spPr>
          <a:xfrm>
            <a:off x="74016" y="3889900"/>
            <a:ext cx="1692508" cy="118584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503072" y="3641488"/>
            <a:ext cx="89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i="1" dirty="0">
                <a:solidFill>
                  <a:schemeClr val="bg1"/>
                </a:solidFill>
              </a:rPr>
              <a:t>INEGI </a:t>
            </a:r>
            <a:r>
              <a:rPr lang="es-MX" sz="12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2026827" y="4194431"/>
            <a:ext cx="4020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u="sng" dirty="0">
                <a:solidFill>
                  <a:schemeClr val="bg1"/>
                </a:solidFill>
              </a:rPr>
              <a:t>	                2008	                                2018</a:t>
            </a:r>
          </a:p>
          <a:p>
            <a:r>
              <a:rPr lang="es-MX" sz="1200" dirty="0">
                <a:solidFill>
                  <a:schemeClr val="bg1"/>
                </a:solidFill>
              </a:rPr>
              <a:t>Mayores de 65 años   6,490 (28.8 %)  vs   13,845 ( </a:t>
            </a:r>
            <a:r>
              <a:rPr lang="es-MX" sz="1600" b="1" dirty="0">
                <a:solidFill>
                  <a:srgbClr val="FFFF00"/>
                </a:solidFill>
              </a:rPr>
              <a:t>32.6 % </a:t>
            </a:r>
            <a:r>
              <a:rPr lang="es-MX" sz="1200" dirty="0">
                <a:solidFill>
                  <a:schemeClr val="bg1"/>
                </a:solidFill>
              </a:rPr>
              <a:t>)</a:t>
            </a:r>
          </a:p>
          <a:p>
            <a:r>
              <a:rPr lang="es-MX" sz="1200" dirty="0">
                <a:solidFill>
                  <a:schemeClr val="bg1"/>
                </a:solidFill>
              </a:rPr>
              <a:t>Mayores de 65 años EE.UU. 		           </a:t>
            </a:r>
            <a:r>
              <a:rPr lang="es-MX" sz="1200" dirty="0">
                <a:solidFill>
                  <a:srgbClr val="FFFF00"/>
                </a:solidFill>
              </a:rPr>
              <a:t>15.9 %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2" r="7618"/>
          <a:stretch/>
        </p:blipFill>
        <p:spPr>
          <a:xfrm>
            <a:off x="3977875" y="1963744"/>
            <a:ext cx="1150357" cy="1928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0"/>
          <a:stretch/>
        </p:blipFill>
        <p:spPr>
          <a:xfrm>
            <a:off x="2529885" y="2472411"/>
            <a:ext cx="912706" cy="137927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33" name="Agrupar 32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34" name="Elipse 33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5" name="Imagen 34" descr="images (4).jpe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E290C08B-FF7C-4192-A720-C763B9B549AE}"/>
              </a:ext>
            </a:extLst>
          </p:cNvPr>
          <p:cNvSpPr/>
          <p:nvPr/>
        </p:nvSpPr>
        <p:spPr>
          <a:xfrm>
            <a:off x="2988517" y="4829347"/>
            <a:ext cx="60814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Hospital Ambulatory Medical Care Survey: 2016 Emergency Department. CDC</a:t>
            </a:r>
            <a:endParaRPr lang="es-MX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2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825929"/>
              </p:ext>
            </p:extLst>
          </p:nvPr>
        </p:nvGraphicFramePr>
        <p:xfrm>
          <a:off x="683941" y="1051165"/>
          <a:ext cx="4364310" cy="357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17" name="Elipse 16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 descr="images (4)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5610980-C1EF-C647-97A9-2FCF064A01EA}"/>
              </a:ext>
            </a:extLst>
          </p:cNvPr>
          <p:cNvSpPr txBox="1"/>
          <p:nvPr/>
        </p:nvSpPr>
        <p:spPr>
          <a:xfrm>
            <a:off x="3657600" y="16573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8DEF68-55C1-884E-B7D0-7DA86DE36E24}"/>
              </a:ext>
            </a:extLst>
          </p:cNvPr>
          <p:cNvSpPr txBox="1"/>
          <p:nvPr/>
        </p:nvSpPr>
        <p:spPr>
          <a:xfrm>
            <a:off x="4869497" y="1221313"/>
            <a:ext cx="436431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u="sng" dirty="0">
                <a:solidFill>
                  <a:srgbClr val="FFFF00"/>
                </a:solidFill>
              </a:rPr>
              <a:t>Tipo de Paciente</a:t>
            </a:r>
            <a:endParaRPr lang="es-US" dirty="0">
              <a:solidFill>
                <a:srgbClr val="FFFF00"/>
              </a:solidFill>
            </a:endParaRPr>
          </a:p>
          <a:p>
            <a:pPr algn="l"/>
            <a:r>
              <a:rPr lang="es-US" dirty="0">
                <a:solidFill>
                  <a:schemeClr val="bg1"/>
                </a:solidFill>
              </a:rPr>
              <a:t>Inmunosupresión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1400" dirty="0">
                <a:solidFill>
                  <a:schemeClr val="bg1"/>
                </a:solidFill>
              </a:rPr>
              <a:t>Esteroides
Quimioterapia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1400" dirty="0">
                <a:solidFill>
                  <a:schemeClr val="bg1"/>
                </a:solidFill>
              </a:rPr>
              <a:t>Biológicos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S" sz="1400" dirty="0">
                <a:solidFill>
                  <a:schemeClr val="bg1"/>
                </a:solidFill>
              </a:rPr>
              <a:t>Adquirida</a:t>
            </a:r>
          </a:p>
          <a:p>
            <a:pPr algn="l"/>
            <a:r>
              <a:rPr lang="es-US" dirty="0">
                <a:solidFill>
                  <a:schemeClr val="bg1"/>
                </a:solidFill>
              </a:rPr>
              <a:t>Post-Trasplante Renal/Hepático/TMO</a:t>
            </a:r>
          </a:p>
          <a:p>
            <a:pPr algn="l"/>
            <a:r>
              <a:rPr lang="es-US" dirty="0">
                <a:solidFill>
                  <a:schemeClr val="bg1"/>
                </a:solidFill>
              </a:rPr>
              <a:t>Subespecialidad</a:t>
            </a:r>
          </a:p>
          <a:p>
            <a:pPr algn="l"/>
            <a:r>
              <a:rPr lang="es-US" dirty="0">
                <a:solidFill>
                  <a:schemeClr val="bg1"/>
                </a:solidFill>
              </a:rPr>
              <a:t>Previa hospitalización</a:t>
            </a:r>
          </a:p>
          <a:p>
            <a:pPr algn="l"/>
            <a:r>
              <a:rPr lang="es-US" dirty="0">
                <a:solidFill>
                  <a:schemeClr val="bg1"/>
                </a:solidFill>
              </a:rPr>
              <a:t>Procedimientos complejos</a:t>
            </a:r>
          </a:p>
          <a:p>
            <a:pPr algn="l"/>
            <a:r>
              <a:rPr lang="es-US" dirty="0">
                <a:solidFill>
                  <a:schemeClr val="bg1"/>
                </a:solidFill>
              </a:rPr>
              <a:t>	</a:t>
            </a:r>
            <a:r>
              <a:rPr lang="es-US" sz="1400" dirty="0">
                <a:solidFill>
                  <a:schemeClr val="bg1"/>
                </a:solidFill>
              </a:rPr>
              <a:t>- Endoscópicos
      	- Intervencionismo</a:t>
            </a:r>
          </a:p>
          <a:p>
            <a:pPr algn="l"/>
            <a:r>
              <a:rPr lang="es-US" sz="1400" dirty="0">
                <a:solidFill>
                  <a:schemeClr val="bg1"/>
                </a:solidFill>
              </a:rPr>
              <a:t>      	- Transfusiones derivados sanguíneos </a:t>
            </a:r>
          </a:p>
          <a:p>
            <a:pPr algn="l"/>
            <a:r>
              <a:rPr lang="es-US" dirty="0">
                <a:solidFill>
                  <a:schemeClr val="bg1"/>
                </a:solidFill>
              </a:rPr>
              <a:t>      </a:t>
            </a:r>
          </a:p>
          <a:p>
            <a:pPr algn="l"/>
            <a:r>
              <a:rPr lang="es-US" dirty="0">
                <a:solidFill>
                  <a:schemeClr val="bg1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89398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485" y="1454197"/>
            <a:ext cx="8397767" cy="305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				            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				</a:t>
            </a:r>
            <a:r>
              <a:rPr lang="es-MX" sz="1800" dirty="0">
                <a:solidFill>
                  <a:schemeClr val="bg1"/>
                </a:solidFill>
              </a:rPr>
              <a:t>  </a:t>
            </a:r>
            <a:r>
              <a:rPr lang="es-MX" sz="1800" i="1" dirty="0">
                <a:solidFill>
                  <a:schemeClr val="bg1"/>
                </a:solidFill>
              </a:rPr>
              <a:t>n </a:t>
            </a:r>
            <a:r>
              <a:rPr lang="es-MX" sz="1800" dirty="0">
                <a:solidFill>
                  <a:schemeClr val="bg1"/>
                </a:solidFill>
              </a:rPr>
              <a:t>= 42,470</a:t>
            </a:r>
            <a:r>
              <a:rPr lang="es-MX" sz="1400" dirty="0">
                <a:solidFill>
                  <a:schemeClr val="bg1"/>
                </a:solidFill>
              </a:rPr>
              <a:t>			</a:t>
            </a:r>
          </a:p>
          <a:p>
            <a:pPr>
              <a:buFontTx/>
              <a:buChar char="-"/>
            </a:pPr>
            <a:r>
              <a:rPr lang="es-MX" sz="1600" dirty="0">
                <a:solidFill>
                  <a:schemeClr val="bg1"/>
                </a:solidFill>
              </a:rPr>
              <a:t>Otro (Derivado)</a:t>
            </a:r>
            <a:r>
              <a:rPr lang="es-MX" sz="1400" dirty="0">
                <a:solidFill>
                  <a:schemeClr val="bg1"/>
                </a:solidFill>
              </a:rPr>
              <a:t>			   5,436 (12.8 %)        </a:t>
            </a:r>
            <a:endParaRPr lang="es-MX" sz="1400" u="sng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MX" sz="1600" dirty="0">
                <a:solidFill>
                  <a:srgbClr val="00B050"/>
                </a:solidFill>
              </a:rPr>
              <a:t>Sin Indicación de Internamiento</a:t>
            </a:r>
            <a:r>
              <a:rPr lang="es-MX" sz="1400" dirty="0">
                <a:solidFill>
                  <a:schemeClr val="bg1"/>
                </a:solidFill>
              </a:rPr>
              <a:t>	29,729 </a:t>
            </a:r>
            <a:r>
              <a:rPr lang="es-MX" sz="2000" dirty="0">
                <a:solidFill>
                  <a:schemeClr val="bg1"/>
                </a:solidFill>
              </a:rPr>
              <a:t>   </a:t>
            </a:r>
            <a:r>
              <a:rPr lang="es-MX" sz="3200" b="1" dirty="0">
                <a:solidFill>
                  <a:srgbClr val="00B050"/>
                </a:solidFill>
              </a:rPr>
              <a:t>70</a:t>
            </a:r>
            <a:r>
              <a:rPr lang="es-MX" b="1" dirty="0">
                <a:solidFill>
                  <a:srgbClr val="00B050"/>
                </a:solidFill>
              </a:rPr>
              <a:t> %</a:t>
            </a:r>
            <a:r>
              <a:rPr lang="es-MX" sz="1400" dirty="0">
                <a:solidFill>
                  <a:schemeClr val="bg1"/>
                </a:solidFill>
              </a:rPr>
              <a:t>		</a:t>
            </a:r>
          </a:p>
          <a:p>
            <a:pPr>
              <a:buFontTx/>
              <a:buChar char="-"/>
            </a:pPr>
            <a:r>
              <a:rPr lang="es-MX" sz="1600" dirty="0">
                <a:solidFill>
                  <a:srgbClr val="FFFF00"/>
                </a:solidFill>
              </a:rPr>
              <a:t>Con Indicación de Internamiento</a:t>
            </a:r>
            <a:r>
              <a:rPr lang="es-MX" sz="1400" dirty="0">
                <a:solidFill>
                  <a:schemeClr val="bg1"/>
                </a:solidFill>
              </a:rPr>
              <a:t>	  6,540   </a:t>
            </a:r>
            <a:r>
              <a:rPr lang="es-MX" sz="2400" b="1" dirty="0">
                <a:solidFill>
                  <a:srgbClr val="FFFF00"/>
                </a:solidFill>
              </a:rPr>
              <a:t>15.4 %</a:t>
            </a:r>
          </a:p>
          <a:p>
            <a:pPr>
              <a:buFontTx/>
              <a:buChar char="-"/>
            </a:pPr>
            <a:r>
              <a:rPr lang="es-MX" sz="1600" dirty="0">
                <a:solidFill>
                  <a:srgbClr val="FF0000"/>
                </a:solidFill>
              </a:rPr>
              <a:t>Cuarto de Choque</a:t>
            </a:r>
            <a:r>
              <a:rPr lang="es-MX" sz="2400" b="1" dirty="0">
                <a:solidFill>
                  <a:srgbClr val="FFFF00"/>
                </a:solidFill>
              </a:rPr>
              <a:t>	</a:t>
            </a:r>
            <a:r>
              <a:rPr lang="es-MX" sz="1400" dirty="0">
                <a:solidFill>
                  <a:schemeClr val="bg1"/>
                </a:solidFill>
              </a:rPr>
              <a:t>     		   1,061       </a:t>
            </a:r>
            <a:r>
              <a:rPr lang="es-MX" sz="2000" b="1" dirty="0">
                <a:solidFill>
                  <a:srgbClr val="FF0000"/>
                </a:solidFill>
              </a:rPr>
              <a:t>2.5 %</a:t>
            </a:r>
            <a:r>
              <a:rPr lang="es-MX" sz="1400" dirty="0">
                <a:solidFill>
                  <a:schemeClr val="bg1"/>
                </a:solidFill>
              </a:rPr>
              <a:t>   </a:t>
            </a:r>
          </a:p>
          <a:p>
            <a:pPr>
              <a:buFontTx/>
              <a:buChar char="-"/>
            </a:pPr>
            <a:r>
              <a:rPr lang="es-MX" sz="1600" dirty="0">
                <a:solidFill>
                  <a:schemeClr val="bg1"/>
                </a:solidFill>
              </a:rPr>
              <a:t>Mortalidad bruta</a:t>
            </a:r>
            <a:r>
              <a:rPr lang="es-MX" sz="1400" dirty="0">
                <a:solidFill>
                  <a:schemeClr val="bg1"/>
                </a:solidFill>
              </a:rPr>
              <a:t>			      123 (0.28 %)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MX" sz="1600" dirty="0">
                <a:solidFill>
                  <a:schemeClr val="bg1"/>
                </a:solidFill>
              </a:rPr>
              <a:t>Preconsulta</a:t>
            </a:r>
            <a:r>
              <a:rPr lang="es-MX" sz="1400" dirty="0">
                <a:solidFill>
                  <a:schemeClr val="bg1"/>
                </a:solidFill>
              </a:rPr>
              <a:t>			      297 (0.7 %)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MX" sz="1400" dirty="0">
                <a:solidFill>
                  <a:schemeClr val="bg1"/>
                </a:solidFill>
              </a:rPr>
              <a:t>Sin dato				       382 (0.9 %)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05635" y="216454"/>
            <a:ext cx="6934427" cy="994172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</a:rPr>
              <a:t>Consulta de Urgencias 2018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6599" y="1826764"/>
            <a:ext cx="8073372" cy="31966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Abrir llave 1"/>
          <p:cNvSpPr/>
          <p:nvPr/>
        </p:nvSpPr>
        <p:spPr>
          <a:xfrm>
            <a:off x="5703031" y="2771243"/>
            <a:ext cx="511630" cy="971550"/>
          </a:xfrm>
          <a:prstGeom prst="leftBrace">
            <a:avLst>
              <a:gd name="adj1" fmla="val 45430"/>
              <a:gd name="adj2" fmla="val 50001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6180783" y="2819463"/>
            <a:ext cx="2516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B0F0"/>
                </a:solidFill>
              </a:rPr>
              <a:t>56 % Internamiento </a:t>
            </a:r>
            <a:r>
              <a:rPr lang="es-MX" dirty="0">
                <a:solidFill>
                  <a:schemeClr val="bg1"/>
                </a:solidFill>
              </a:rPr>
              <a:t>	              	                      </a:t>
            </a:r>
            <a:r>
              <a:rPr lang="es-MX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44 % Referido    </a:t>
            </a: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417485" y="2122723"/>
            <a:ext cx="8073372" cy="244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15" name="Elipse 14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images (4)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41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880" y="1742316"/>
            <a:ext cx="8674702" cy="3065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400" u="sng" dirty="0">
                <a:solidFill>
                  <a:schemeClr val="bg1"/>
                </a:solidFill>
              </a:rPr>
              <a:t>					  </a:t>
            </a:r>
            <a:r>
              <a:rPr lang="es-MX" sz="1400" i="1" u="sng" dirty="0">
                <a:solidFill>
                  <a:schemeClr val="bg1"/>
                </a:solidFill>
              </a:rPr>
              <a:t>n</a:t>
            </a:r>
            <a:r>
              <a:rPr lang="es-MX" sz="1400" u="sng" dirty="0">
                <a:solidFill>
                  <a:schemeClr val="bg1"/>
                </a:solidFill>
              </a:rPr>
              <a:t> = 29,729    </a:t>
            </a:r>
            <a:r>
              <a:rPr lang="es-MX" sz="2000" b="1" u="sng" dirty="0">
                <a:solidFill>
                  <a:srgbClr val="00B050"/>
                </a:solidFill>
              </a:rPr>
              <a:t>70%</a:t>
            </a:r>
            <a:r>
              <a:rPr lang="es-MX" sz="1400" u="sng" dirty="0">
                <a:solidFill>
                  <a:schemeClr val="bg1"/>
                </a:solidFill>
              </a:rPr>
              <a:t>	</a:t>
            </a:r>
            <a:endParaRPr lang="es-MX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Procedimientos				5,343 (19.9 %)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	</a:t>
            </a:r>
            <a:r>
              <a:rPr lang="es-MX" sz="1600" dirty="0">
                <a:solidFill>
                  <a:schemeClr val="bg1"/>
                </a:solidFill>
              </a:rPr>
              <a:t>Aplicación de Antibiótico </a:t>
            </a:r>
            <a:r>
              <a:rPr lang="es-MX" sz="1400" dirty="0">
                <a:solidFill>
                  <a:schemeClr val="bg1"/>
                </a:solidFill>
              </a:rPr>
              <a:t>		</a:t>
            </a:r>
            <a:r>
              <a:rPr lang="es-MX" sz="1600" dirty="0">
                <a:solidFill>
                  <a:schemeClr val="bg1"/>
                </a:solidFill>
              </a:rPr>
              <a:t>1,584 (30 %)    </a:t>
            </a:r>
            <a:endParaRPr lang="es-MX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		     	</a:t>
            </a:r>
            <a:r>
              <a:rPr lang="es-MX" sz="1400" dirty="0">
                <a:solidFill>
                  <a:srgbClr val="FFFF00"/>
                </a:solidFill>
              </a:rPr>
              <a:t>		</a:t>
            </a:r>
          </a:p>
          <a:p>
            <a:pPr marL="0" indent="0">
              <a:buNone/>
            </a:pPr>
            <a:r>
              <a:rPr lang="es-MX" sz="1400" u="sng" dirty="0">
                <a:solidFill>
                  <a:srgbClr val="FFFF00"/>
                </a:solidFill>
              </a:rPr>
              <a:t>≥2 visitas urgencias	         </a:t>
            </a:r>
            <a:r>
              <a:rPr lang="es-MX" sz="1400" i="1" u="sng" dirty="0">
                <a:solidFill>
                  <a:srgbClr val="FFFF00"/>
                </a:solidFill>
              </a:rPr>
              <a:t>Pacientes </a:t>
            </a:r>
            <a:r>
              <a:rPr lang="es-MX" sz="1400" u="sng" dirty="0">
                <a:solidFill>
                  <a:srgbClr val="FFFF00"/>
                </a:solidFill>
              </a:rPr>
              <a:t>=7,229 	 24,929 visitas 	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* Sin indicación de internamiento		 19,943 (82%)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Internamiento			   2,363 (9.5%)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Referencia 				   1,146 (4.6%)</a:t>
            </a:r>
          </a:p>
          <a:p>
            <a:pPr marL="0" indent="0">
              <a:buNone/>
            </a:pPr>
            <a:endParaRPr lang="es-MX" sz="1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s-MX" sz="1400" dirty="0">
                <a:solidFill>
                  <a:schemeClr val="bg1"/>
                </a:solidFill>
              </a:rPr>
              <a:t>En EE.UU</a:t>
            </a:r>
            <a:r>
              <a:rPr lang="es-MX" sz="1400" dirty="0">
                <a:solidFill>
                  <a:srgbClr val="FFFF00"/>
                </a:solidFill>
              </a:rPr>
              <a:t> 4.5% </a:t>
            </a:r>
            <a:r>
              <a:rPr lang="es-MX" sz="1400" dirty="0">
                <a:solidFill>
                  <a:schemeClr val="bg1"/>
                </a:solidFill>
              </a:rPr>
              <a:t>DE LAS VISITAS EN URGENCIAS son NO-URGENTES </a:t>
            </a:r>
          </a:p>
          <a:p>
            <a:pPr marL="0" indent="0">
              <a:buNone/>
            </a:pPr>
            <a:r>
              <a:rPr lang="es-MX" sz="14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16732" y="350365"/>
            <a:ext cx="6621463" cy="994172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</a:rPr>
              <a:t>Sin indicación de internamiento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9" name="Elipse 8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 descr="images (4)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sp>
        <p:nvSpPr>
          <p:cNvPr id="2" name="Flecha derecha 1"/>
          <p:cNvSpPr/>
          <p:nvPr/>
        </p:nvSpPr>
        <p:spPr>
          <a:xfrm>
            <a:off x="6138060" y="2662326"/>
            <a:ext cx="569846" cy="4477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6838158" y="2418077"/>
            <a:ext cx="19619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Clínica de Aplicación de Antibióticos</a:t>
            </a:r>
          </a:p>
          <a:p>
            <a:r>
              <a:rPr lang="es-MX" sz="1400" dirty="0">
                <a:solidFill>
                  <a:schemeClr val="bg1"/>
                </a:solidFill>
              </a:rPr>
              <a:t>4,075 </a:t>
            </a:r>
          </a:p>
          <a:p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2525C2D-A7CE-4895-AA70-25CAD2598E30}"/>
              </a:ext>
            </a:extLst>
          </p:cNvPr>
          <p:cNvSpPr/>
          <p:nvPr/>
        </p:nvSpPr>
        <p:spPr>
          <a:xfrm>
            <a:off x="2819113" y="4807487"/>
            <a:ext cx="60814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Hospital Ambulatory Medical Care Survey: 2016 Emergency Department. CDC</a:t>
            </a:r>
            <a:endParaRPr lang="es-MX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0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9" name="Elipse 8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 descr="images (4)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639324"/>
              </p:ext>
            </p:extLst>
          </p:nvPr>
        </p:nvGraphicFramePr>
        <p:xfrm>
          <a:off x="240048" y="1384917"/>
          <a:ext cx="8660533" cy="363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760657"/>
              </p:ext>
            </p:extLst>
          </p:nvPr>
        </p:nvGraphicFramePr>
        <p:xfrm>
          <a:off x="3517752" y="145447"/>
          <a:ext cx="4982542" cy="310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462854"/>
              </p:ext>
            </p:extLst>
          </p:nvPr>
        </p:nvGraphicFramePr>
        <p:xfrm>
          <a:off x="150920" y="3419526"/>
          <a:ext cx="8922060" cy="98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EB6F87C-9066-4F04-B44A-80742BBC0ED7}"/>
              </a:ext>
            </a:extLst>
          </p:cNvPr>
          <p:cNvSpPr txBox="1"/>
          <p:nvPr/>
        </p:nvSpPr>
        <p:spPr>
          <a:xfrm>
            <a:off x="2130015" y="4647364"/>
            <a:ext cx="1656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</a:rPr>
              <a:t>Felicitaciones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5B6E0D1-F2CB-4E85-A004-B6C2724CF00F}"/>
              </a:ext>
            </a:extLst>
          </p:cNvPr>
          <p:cNvCxnSpPr/>
          <p:nvPr/>
        </p:nvCxnSpPr>
        <p:spPr>
          <a:xfrm>
            <a:off x="1731981" y="4801252"/>
            <a:ext cx="398034" cy="0"/>
          </a:xfrm>
          <a:prstGeom prst="line">
            <a:avLst/>
          </a:prstGeom>
          <a:ln w="28575">
            <a:solidFill>
              <a:srgbClr val="00F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382739C-675C-4B19-8D37-D48D055DADFB}"/>
              </a:ext>
            </a:extLst>
          </p:cNvPr>
          <p:cNvSpPr txBox="1"/>
          <p:nvPr/>
        </p:nvSpPr>
        <p:spPr>
          <a:xfrm>
            <a:off x="6109048" y="2279014"/>
            <a:ext cx="58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10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24BB40-18CA-4B8A-A0CD-7B9448340D0F}"/>
              </a:ext>
            </a:extLst>
          </p:cNvPr>
          <p:cNvSpPr txBox="1"/>
          <p:nvPr/>
        </p:nvSpPr>
        <p:spPr>
          <a:xfrm>
            <a:off x="5299608" y="1202629"/>
            <a:ext cx="58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A05F11-4C00-4ACF-8553-B7185FC3CDAA}"/>
              </a:ext>
            </a:extLst>
          </p:cNvPr>
          <p:cNvSpPr txBox="1"/>
          <p:nvPr/>
        </p:nvSpPr>
        <p:spPr>
          <a:xfrm>
            <a:off x="5676264" y="1001946"/>
            <a:ext cx="58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B1D0B6-ADF4-4A5E-8CE0-9D203F4C3261}"/>
              </a:ext>
            </a:extLst>
          </p:cNvPr>
          <p:cNvSpPr txBox="1"/>
          <p:nvPr/>
        </p:nvSpPr>
        <p:spPr>
          <a:xfrm>
            <a:off x="5825495" y="734656"/>
            <a:ext cx="36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537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167221" y="1676288"/>
            <a:ext cx="5303306" cy="669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i="1" dirty="0">
                <a:solidFill>
                  <a:schemeClr val="bg1"/>
                </a:solidFill>
              </a:rPr>
              <a:t>				   </a:t>
            </a:r>
            <a:r>
              <a:rPr lang="es-MX" sz="2000" i="1" dirty="0">
                <a:solidFill>
                  <a:srgbClr val="FF0066"/>
                </a:solidFill>
              </a:rPr>
              <a:t>n</a:t>
            </a:r>
            <a:r>
              <a:rPr lang="es-MX" sz="2000" dirty="0">
                <a:solidFill>
                  <a:srgbClr val="FF0066"/>
                </a:solidFill>
              </a:rPr>
              <a:t> = 1,061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1"/>
                </a:solidFill>
              </a:rPr>
              <a:t>Mortalidad bruta		                   57    </a:t>
            </a:r>
            <a:r>
              <a:rPr lang="es-MX" sz="2000" dirty="0">
                <a:solidFill>
                  <a:srgbClr val="FF0066"/>
                </a:solidFill>
              </a:rPr>
              <a:t>5.3 %</a:t>
            </a:r>
            <a:r>
              <a:rPr lang="es-MX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1"/>
                </a:solidFill>
              </a:rPr>
              <a:t>Sobrevida a egreso hospitalario        747    </a:t>
            </a:r>
            <a:r>
              <a:rPr lang="es-MX" sz="2000" b="1" dirty="0">
                <a:solidFill>
                  <a:srgbClr val="00B050"/>
                </a:solidFill>
              </a:rPr>
              <a:t>70.4 %</a:t>
            </a:r>
            <a:endParaRPr lang="es-MX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1"/>
                </a:solidFill>
              </a:rPr>
              <a:t>Sobrevida a 30 días 		            </a:t>
            </a:r>
            <a:r>
              <a:rPr lang="es-MX" sz="2000" dirty="0">
                <a:solidFill>
                  <a:srgbClr val="FFFF00"/>
                </a:solidFill>
              </a:rPr>
              <a:t>65.5 %</a:t>
            </a:r>
            <a:endParaRPr lang="es-MX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solidFill>
                <a:schemeClr val="bg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131695" y="2050627"/>
            <a:ext cx="5388429" cy="123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770529" y="1753706"/>
            <a:ext cx="3373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</a:rPr>
              <a:t>Monitores</a:t>
            </a:r>
          </a:p>
          <a:p>
            <a:r>
              <a:rPr lang="es-MX" sz="1400" dirty="0">
                <a:solidFill>
                  <a:schemeClr val="bg1"/>
                </a:solidFill>
              </a:rPr>
              <a:t>Monitorización de EtCO</a:t>
            </a:r>
            <a:r>
              <a:rPr lang="es-MX" sz="1400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s-MX" sz="1400" dirty="0">
                <a:solidFill>
                  <a:schemeClr val="bg1"/>
                </a:solidFill>
              </a:rPr>
              <a:t>Carro de Paro Completo </a:t>
            </a:r>
          </a:p>
          <a:p>
            <a:r>
              <a:rPr lang="es-MX" sz="1400" dirty="0">
                <a:solidFill>
                  <a:schemeClr val="bg1"/>
                </a:solidFill>
              </a:rPr>
              <a:t>Marcapasos parches</a:t>
            </a:r>
          </a:p>
          <a:p>
            <a:r>
              <a:rPr lang="es-MX" sz="1400" dirty="0">
                <a:solidFill>
                  <a:schemeClr val="bg1"/>
                </a:solidFill>
              </a:rPr>
              <a:t>Marcapasos temporal</a:t>
            </a:r>
          </a:p>
          <a:p>
            <a:r>
              <a:rPr lang="es-MX" sz="1400" dirty="0">
                <a:solidFill>
                  <a:schemeClr val="bg1"/>
                </a:solidFill>
              </a:rPr>
              <a:t>Acceso </a:t>
            </a:r>
            <a:r>
              <a:rPr lang="es-MX" sz="1400" dirty="0" err="1">
                <a:solidFill>
                  <a:schemeClr val="bg1"/>
                </a:solidFill>
              </a:rPr>
              <a:t>Intraóseo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</a:p>
          <a:p>
            <a:endParaRPr lang="es-MX" sz="1400" dirty="0">
              <a:solidFill>
                <a:schemeClr val="bg1"/>
              </a:solidFill>
            </a:endParaRPr>
          </a:p>
          <a:p>
            <a:r>
              <a:rPr lang="es-MX" sz="1400" b="1" u="sng" dirty="0">
                <a:solidFill>
                  <a:srgbClr val="00B0F0"/>
                </a:solidFill>
              </a:rPr>
              <a:t>Carro de Vía Aérea Difícil</a:t>
            </a:r>
          </a:p>
          <a:p>
            <a:r>
              <a:rPr lang="es-MX" sz="1400" dirty="0" err="1">
                <a:solidFill>
                  <a:schemeClr val="bg1"/>
                </a:solidFill>
              </a:rPr>
              <a:t>Videolaringoscopio</a:t>
            </a:r>
            <a:endParaRPr lang="es-MX" sz="1400" dirty="0">
              <a:solidFill>
                <a:schemeClr val="bg1"/>
              </a:solidFill>
            </a:endParaRPr>
          </a:p>
          <a:p>
            <a:r>
              <a:rPr lang="es-MX" sz="1400" dirty="0">
                <a:solidFill>
                  <a:schemeClr val="bg1"/>
                </a:solidFill>
              </a:rPr>
              <a:t>LMA</a:t>
            </a:r>
          </a:p>
          <a:p>
            <a:r>
              <a:rPr lang="es-MX" sz="1400" dirty="0" err="1">
                <a:solidFill>
                  <a:schemeClr val="bg1"/>
                </a:solidFill>
              </a:rPr>
              <a:t>LMAi</a:t>
            </a:r>
            <a:endParaRPr lang="es-MX" sz="1400" dirty="0">
              <a:solidFill>
                <a:schemeClr val="bg1"/>
              </a:solidFill>
            </a:endParaRPr>
          </a:p>
          <a:p>
            <a:r>
              <a:rPr lang="es-MX" sz="1400" dirty="0" err="1">
                <a:solidFill>
                  <a:schemeClr val="bg1"/>
                </a:solidFill>
              </a:rPr>
              <a:t>Cricotirotomía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</a:p>
          <a:p>
            <a:r>
              <a:rPr lang="es-MX" sz="1400" dirty="0" err="1">
                <a:solidFill>
                  <a:schemeClr val="bg1"/>
                </a:solidFill>
              </a:rPr>
              <a:t>Cricotiroidotomía</a:t>
            </a:r>
            <a:endParaRPr lang="es-MX" sz="1400" dirty="0">
              <a:solidFill>
                <a:schemeClr val="bg1"/>
              </a:solidFill>
            </a:endParaRPr>
          </a:p>
          <a:p>
            <a:r>
              <a:rPr lang="es-MX" sz="1400" dirty="0" err="1">
                <a:solidFill>
                  <a:schemeClr val="bg1"/>
                </a:solidFill>
              </a:rPr>
              <a:t>Traqueostomía</a:t>
            </a:r>
            <a:r>
              <a:rPr lang="es-MX" sz="1400" dirty="0">
                <a:solidFill>
                  <a:schemeClr val="bg1"/>
                </a:solidFill>
              </a:rPr>
              <a:t> percutánea</a:t>
            </a:r>
          </a:p>
          <a:p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4"/>
          <a:stretch/>
        </p:blipFill>
        <p:spPr>
          <a:xfrm>
            <a:off x="7713893" y="3550111"/>
            <a:ext cx="1430107" cy="12202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76" y="1792907"/>
            <a:ext cx="1573790" cy="150859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4047" y="4526965"/>
            <a:ext cx="52682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ReLACCER</a:t>
            </a:r>
          </a:p>
          <a:p>
            <a:r>
              <a:rPr lang="es-MX" sz="1100" dirty="0">
                <a:solidFill>
                  <a:schemeClr val="bg1"/>
                </a:solidFill>
              </a:rPr>
              <a:t>Registro Latinoamericano de Cuidados Cardíacos de Emergencias y Reanimación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132369" y="257162"/>
            <a:ext cx="6934427" cy="99417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Cuarto de Reanimación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25" name="Elipse 24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6" name="Imagen 25" descr="images (4).jpe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B13A022-D612-4262-8C42-9E744EFFEBD7}"/>
              </a:ext>
            </a:extLst>
          </p:cNvPr>
          <p:cNvCxnSpPr/>
          <p:nvPr/>
        </p:nvCxnSpPr>
        <p:spPr>
          <a:xfrm flipV="1">
            <a:off x="131695" y="2862253"/>
            <a:ext cx="5388429" cy="123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99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690770" y="1434282"/>
            <a:ext cx="60535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				</a:t>
            </a:r>
            <a:r>
              <a:rPr lang="es-MX" b="1" dirty="0">
                <a:solidFill>
                  <a:srgbClr val="00B050"/>
                </a:solidFill>
              </a:rPr>
              <a:t>             </a:t>
            </a:r>
            <a:r>
              <a:rPr lang="es-MX" i="1" dirty="0">
                <a:solidFill>
                  <a:srgbClr val="00FF80"/>
                </a:solidFill>
              </a:rPr>
              <a:t>n</a:t>
            </a:r>
            <a:r>
              <a:rPr lang="es-MX" dirty="0">
                <a:solidFill>
                  <a:srgbClr val="00FF80"/>
                </a:solidFill>
              </a:rPr>
              <a:t> = 6,027        </a:t>
            </a:r>
            <a:endParaRPr lang="es-MX" sz="1600" dirty="0">
              <a:solidFill>
                <a:srgbClr val="00FF80"/>
              </a:solidFill>
            </a:endParaRPr>
          </a:p>
          <a:p>
            <a:r>
              <a:rPr lang="es-MX" sz="1600" dirty="0">
                <a:solidFill>
                  <a:schemeClr val="bg1"/>
                </a:solidFill>
              </a:rPr>
              <a:t>Alta				         5,343 (88.6 %)	</a:t>
            </a:r>
          </a:p>
          <a:p>
            <a:r>
              <a:rPr lang="es-MX" sz="1600" dirty="0">
                <a:solidFill>
                  <a:schemeClr val="bg1"/>
                </a:solidFill>
              </a:rPr>
              <a:t>Intrahospitalario	              	                                674 (11.2 %)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1701989" y="1748909"/>
            <a:ext cx="5434688" cy="3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113824"/>
              </p:ext>
            </p:extLst>
          </p:nvPr>
        </p:nvGraphicFramePr>
        <p:xfrm>
          <a:off x="250351" y="2262258"/>
          <a:ext cx="8199660" cy="307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10259" y="216454"/>
            <a:ext cx="6934427" cy="994172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</a:rPr>
              <a:t>Procedimientos Invasivos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41" y="145447"/>
            <a:ext cx="1136540" cy="1578528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221297" y="307904"/>
            <a:ext cx="1298899" cy="1260467"/>
            <a:chOff x="5445748" y="2213035"/>
            <a:chExt cx="1778045" cy="1751182"/>
          </a:xfrm>
        </p:grpSpPr>
        <p:sp>
          <p:nvSpPr>
            <p:cNvPr id="12" name="Elipse 11"/>
            <p:cNvSpPr/>
            <p:nvPr/>
          </p:nvSpPr>
          <p:spPr>
            <a:xfrm>
              <a:off x="5471416" y="2263734"/>
              <a:ext cx="1725439" cy="16779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" name="Imagen 13" descr="images (4)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748" y="2213035"/>
              <a:ext cx="1778045" cy="1751182"/>
            </a:xfrm>
            <a:prstGeom prst="rect">
              <a:avLst/>
            </a:prstGeom>
          </p:spPr>
        </p:pic>
      </p:grpSp>
      <p:pic>
        <p:nvPicPr>
          <p:cNvPr id="5" name="Gráfico 4" descr="Intravenoso">
            <a:extLst>
              <a:ext uri="{FF2B5EF4-FFF2-40B4-BE49-F238E27FC236}">
                <a16:creationId xmlns:a16="http://schemas.microsoft.com/office/drawing/2014/main" id="{1EDDC741-26EE-4EE7-BA52-354E04D18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01422" y="3191627"/>
            <a:ext cx="445977" cy="445977"/>
          </a:xfrm>
          <a:prstGeom prst="rect">
            <a:avLst/>
          </a:prstGeom>
        </p:spPr>
      </p:pic>
      <p:pic>
        <p:nvPicPr>
          <p:cNvPr id="15" name="Gráfico 14" descr="Intravenoso">
            <a:extLst>
              <a:ext uri="{FF2B5EF4-FFF2-40B4-BE49-F238E27FC236}">
                <a16:creationId xmlns:a16="http://schemas.microsoft.com/office/drawing/2014/main" id="{1619496B-9A57-44DE-AC16-F845F69E6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665" y="2409619"/>
            <a:ext cx="445977" cy="445977"/>
          </a:xfrm>
          <a:prstGeom prst="rect">
            <a:avLst/>
          </a:prstGeom>
        </p:spPr>
      </p:pic>
      <p:pic>
        <p:nvPicPr>
          <p:cNvPr id="16" name="Gráfico 15" descr="Intravenoso">
            <a:extLst>
              <a:ext uri="{FF2B5EF4-FFF2-40B4-BE49-F238E27FC236}">
                <a16:creationId xmlns:a16="http://schemas.microsoft.com/office/drawing/2014/main" id="{B5CF42F5-4BE5-4B88-BF15-79195E2B4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0517" y="2761868"/>
            <a:ext cx="445977" cy="445977"/>
          </a:xfrm>
          <a:prstGeom prst="rect">
            <a:avLst/>
          </a:prstGeom>
        </p:spPr>
      </p:pic>
      <p:pic>
        <p:nvPicPr>
          <p:cNvPr id="18" name="Gráfico 17" descr="Intravenoso">
            <a:extLst>
              <a:ext uri="{FF2B5EF4-FFF2-40B4-BE49-F238E27FC236}">
                <a16:creationId xmlns:a16="http://schemas.microsoft.com/office/drawing/2014/main" id="{DBCD2C7C-6BBD-43A3-B23D-3FFE384A9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7151" y="2917942"/>
            <a:ext cx="445977" cy="445977"/>
          </a:xfrm>
          <a:prstGeom prst="rect">
            <a:avLst/>
          </a:prstGeom>
        </p:spPr>
      </p:pic>
      <p:pic>
        <p:nvPicPr>
          <p:cNvPr id="19" name="Gráfico 18" descr="Intravenoso">
            <a:extLst>
              <a:ext uri="{FF2B5EF4-FFF2-40B4-BE49-F238E27FC236}">
                <a16:creationId xmlns:a16="http://schemas.microsoft.com/office/drawing/2014/main" id="{9F4A78F3-9C2C-4E53-A7A5-13518849E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6910" y="3524643"/>
            <a:ext cx="445977" cy="445977"/>
          </a:xfrm>
          <a:prstGeom prst="rect">
            <a:avLst/>
          </a:prstGeom>
        </p:spPr>
      </p:pic>
      <p:pic>
        <p:nvPicPr>
          <p:cNvPr id="21" name="Gráfico 20" descr="Intravenoso">
            <a:extLst>
              <a:ext uri="{FF2B5EF4-FFF2-40B4-BE49-F238E27FC236}">
                <a16:creationId xmlns:a16="http://schemas.microsoft.com/office/drawing/2014/main" id="{82A6D369-13A6-4008-B5A6-3F6C728B2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4533" y="3524643"/>
            <a:ext cx="445977" cy="445977"/>
          </a:xfrm>
          <a:prstGeom prst="rect">
            <a:avLst/>
          </a:prstGeom>
        </p:spPr>
      </p:pic>
      <p:pic>
        <p:nvPicPr>
          <p:cNvPr id="22" name="Gráfico 21" descr="Intravenoso">
            <a:extLst>
              <a:ext uri="{FF2B5EF4-FFF2-40B4-BE49-F238E27FC236}">
                <a16:creationId xmlns:a16="http://schemas.microsoft.com/office/drawing/2014/main" id="{858A0780-20A5-41C8-85BA-1CBD82BA8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4177" y="3376196"/>
            <a:ext cx="445977" cy="4459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800A60-1DD6-497E-A3EA-820182A0A5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4719" y="2849128"/>
            <a:ext cx="598877" cy="5988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C74F772-0141-4787-863B-E332C75B0B5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8077" y="3299745"/>
            <a:ext cx="598877" cy="59887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D1E75F6-73F2-4DFB-9D05-276C90DA3E0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5126" y="3292957"/>
            <a:ext cx="598877" cy="5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8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970</Words>
  <Application>Microsoft Macintosh PowerPoint</Application>
  <PresentationFormat>Presentación en pantalla (16:9)</PresentationFormat>
  <Paragraphs>193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de Office</vt:lpstr>
      <vt:lpstr>Urgencias Médicas  en un  Hospital de Referencia</vt:lpstr>
      <vt:lpstr>Tendencia creciente de visitas </vt:lpstr>
      <vt:lpstr>Presentación de PowerPoint</vt:lpstr>
      <vt:lpstr>Presentación de PowerPoint</vt:lpstr>
      <vt:lpstr>Consulta de Urgencias 2018</vt:lpstr>
      <vt:lpstr>Sin indicación de internamiento</vt:lpstr>
      <vt:lpstr>Presentación de PowerPoint</vt:lpstr>
      <vt:lpstr>Cuarto de Reanimación</vt:lpstr>
      <vt:lpstr>Procedimientos Invasivos</vt:lpstr>
      <vt:lpstr>Procedimientos Invasivos</vt:lpstr>
      <vt:lpstr>Presentación de PowerPoint</vt:lpstr>
      <vt:lpstr>Innovación</vt:lpstr>
      <vt:lpstr>Encuesta Satisfacción</vt:lpstr>
      <vt:lpstr>Presentación de PowerPoint</vt:lpstr>
      <vt:lpstr>Medidas implementadas Soluciones a Saturación   </vt:lpstr>
      <vt:lpstr>Conclusiones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Atención Institucional Continua y Urgencias</dc:title>
  <dc:creator>Thierry Hernández Gilsoul</dc:creator>
  <cp:lastModifiedBy>JOSE SIFUENTES OSORNIO</cp:lastModifiedBy>
  <cp:revision>84</cp:revision>
  <dcterms:created xsi:type="dcterms:W3CDTF">2019-01-16T16:45:39Z</dcterms:created>
  <dcterms:modified xsi:type="dcterms:W3CDTF">2019-10-23T19:18:55Z</dcterms:modified>
</cp:coreProperties>
</file>