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7" r:id="rId4"/>
    <p:sldId id="271" r:id="rId5"/>
    <p:sldId id="258" r:id="rId6"/>
    <p:sldId id="266" r:id="rId7"/>
    <p:sldId id="268" r:id="rId8"/>
    <p:sldId id="270" r:id="rId9"/>
    <p:sldId id="269" r:id="rId10"/>
    <p:sldId id="257" r:id="rId11"/>
    <p:sldId id="261" r:id="rId12"/>
    <p:sldId id="260" r:id="rId13"/>
    <p:sldId id="272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7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18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319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676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75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0591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116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919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045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36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628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93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982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897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713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159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76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A79C6-EEE1-445B-932B-05F205653706}" type="datetimeFigureOut">
              <a:rPr lang="es-MX" smtClean="0"/>
              <a:t>24/04/2019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C573C7-D29E-4FD5-B63B-C515863983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08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/>
              <a:t>Panorama epidemiológico del </a:t>
            </a:r>
            <a:r>
              <a:rPr lang="es-MX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cáncer infantil</a:t>
            </a:r>
            <a:endParaRPr lang="es-MX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050836"/>
            <a:ext cx="9144000" cy="1655762"/>
          </a:xfrm>
        </p:spPr>
        <p:txBody>
          <a:bodyPr>
            <a:normAutofit/>
          </a:bodyPr>
          <a:lstStyle/>
          <a:p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Dra. </a:t>
            </a:r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Elisa Dorantes-Acosta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98" y="5463876"/>
            <a:ext cx="1985975" cy="11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8017" y="613502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Día Internacional del </a:t>
            </a:r>
            <a:r>
              <a:rPr lang="es-MX" b="1" dirty="0" smtClean="0">
                <a:solidFill>
                  <a:srgbClr val="FFC000"/>
                </a:solidFill>
              </a:rPr>
              <a:t>cáncer infantil</a:t>
            </a:r>
            <a:endParaRPr lang="es-MX" b="1" dirty="0">
              <a:solidFill>
                <a:srgbClr val="FFC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494" y="3702270"/>
            <a:ext cx="3836646" cy="287378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57828" y="1684836"/>
            <a:ext cx="9835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</a:rPr>
              <a:t>El 15 de febrero se </a:t>
            </a:r>
            <a:r>
              <a:rPr lang="es-MX" dirty="0">
                <a:latin typeface="Arial" panose="020B0604020202020204" pitchFamily="34" charset="0"/>
              </a:rPr>
              <a:t>celebra en todo el mundo </a:t>
            </a:r>
            <a:r>
              <a:rPr lang="es-MX" dirty="0" smtClean="0">
                <a:latin typeface="Arial" panose="020B0604020202020204" pitchFamily="34" charset="0"/>
              </a:rPr>
              <a:t>el Día internacional del Cáncer Infantil, </a:t>
            </a:r>
            <a:r>
              <a:rPr lang="es-MX" dirty="0">
                <a:latin typeface="Arial" panose="020B0604020202020204" pitchFamily="34" charset="0"/>
              </a:rPr>
              <a:t>instituida </a:t>
            </a:r>
            <a:r>
              <a:rPr lang="es-MX" dirty="0" smtClean="0">
                <a:latin typeface="Arial" panose="020B0604020202020204" pitchFamily="34" charset="0"/>
              </a:rPr>
              <a:t>en Luxemburgo en </a:t>
            </a:r>
            <a:r>
              <a:rPr lang="es-MX" dirty="0">
                <a:latin typeface="Arial" panose="020B0604020202020204" pitchFamily="34" charset="0"/>
              </a:rPr>
              <a:t>el 2001. La jornada busca sensibilizar y concienciar a la comunidad respecto de la importancia de esta problemática y de la necesidad de un acceso rápido al diagnóstico y tratamiento </a:t>
            </a:r>
            <a:r>
              <a:rPr lang="es-MX" dirty="0" smtClean="0">
                <a:latin typeface="Arial" panose="020B0604020202020204" pitchFamily="34" charset="0"/>
              </a:rPr>
              <a:t>oportunos.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02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724" y="0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Propuesta de la OMS</a:t>
            </a:r>
            <a:r>
              <a:rPr lang="es-MX" b="1" dirty="0"/>
              <a:t>:</a:t>
            </a:r>
            <a:r>
              <a:rPr lang="es-MX" b="1" dirty="0" smtClean="0"/>
              <a:t> mejorar factores ambientales</a:t>
            </a:r>
            <a:endParaRPr lang="es-MX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968" y="1156190"/>
            <a:ext cx="7422071" cy="494804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2721547"/>
            <a:ext cx="2561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800" b="1" dirty="0">
                <a:solidFill>
                  <a:srgbClr val="333333"/>
                </a:solidFill>
                <a:latin typeface="Arial-BoldMT"/>
              </a:rPr>
              <a:t>Dato 9: la exposición temprana a los factores </a:t>
            </a:r>
            <a:r>
              <a:rPr lang="es-MX" sz="800" b="1" dirty="0" smtClean="0">
                <a:solidFill>
                  <a:srgbClr val="333333"/>
                </a:solidFill>
                <a:latin typeface="Arial-BoldMT"/>
              </a:rPr>
              <a:t>ambientales cáncer </a:t>
            </a:r>
            <a:r>
              <a:rPr lang="es-MX" sz="800" b="1" dirty="0">
                <a:solidFill>
                  <a:srgbClr val="333333"/>
                </a:solidFill>
                <a:latin typeface="Arial-BoldMT"/>
              </a:rPr>
              <a:t>en los niños</a:t>
            </a:r>
          </a:p>
          <a:p>
            <a:pPr algn="just"/>
            <a:r>
              <a:rPr lang="es-MX" sz="800" dirty="0">
                <a:solidFill>
                  <a:srgbClr val="333333"/>
                </a:solidFill>
                <a:latin typeface="ArialMT"/>
              </a:rPr>
              <a:t>Aunque hay muchos aspectos desconocidos sobre el origen del </a:t>
            </a:r>
            <a:r>
              <a:rPr lang="es-MX" sz="800" dirty="0" smtClean="0">
                <a:solidFill>
                  <a:srgbClr val="333333"/>
                </a:solidFill>
                <a:latin typeface="ArialMT"/>
              </a:rPr>
              <a:t>cáncer. </a:t>
            </a:r>
            <a:r>
              <a:rPr lang="es-MX" sz="8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El entorno </a:t>
            </a:r>
            <a:r>
              <a:rPr lang="es-MX" sz="8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como la radiación solar y la radiación ionizante, el tabaquismo</a:t>
            </a:r>
          </a:p>
          <a:p>
            <a:pPr algn="just"/>
            <a:r>
              <a:rPr lang="es-MX" sz="8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plaguicidas</a:t>
            </a:r>
            <a:r>
              <a:rPr lang="es-MX" sz="800" dirty="0">
                <a:solidFill>
                  <a:srgbClr val="333333"/>
                </a:solidFill>
                <a:latin typeface="ArialMT"/>
              </a:rPr>
              <a:t>, por enumerar solamente algunos, pueden causarlo en </a:t>
            </a:r>
            <a:r>
              <a:rPr lang="es-MX" sz="800" dirty="0" smtClean="0">
                <a:solidFill>
                  <a:srgbClr val="333333"/>
                </a:solidFill>
                <a:latin typeface="ArialMT"/>
              </a:rPr>
              <a:t>esta induciendo </a:t>
            </a:r>
            <a:r>
              <a:rPr lang="es-MX" sz="800" dirty="0">
                <a:solidFill>
                  <a:srgbClr val="333333"/>
                </a:solidFill>
                <a:latin typeface="ArialMT"/>
              </a:rPr>
              <a:t>su aparición en etapas posteriores.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4077730" y="6425853"/>
            <a:ext cx="8114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https://www.who.int/features/factfiles/children_environmental_health/es/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212"/>
            <a:ext cx="2429280" cy="9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88325" y="5973797"/>
            <a:ext cx="11681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IARC PRESS RELEASE 265</a:t>
            </a:r>
          </a:p>
          <a:p>
            <a:r>
              <a:rPr lang="en-US" dirty="0"/>
              <a:t>International Childhood Cancer Day 2019 – Providing better cancer data will help reduce the burden of childhood cancer</a:t>
            </a:r>
            <a:endParaRPr lang="es-MX" dirty="0"/>
          </a:p>
        </p:txBody>
      </p:sp>
      <p:grpSp>
        <p:nvGrpSpPr>
          <p:cNvPr id="8" name="Grupo 7"/>
          <p:cNvGrpSpPr/>
          <p:nvPr/>
        </p:nvGrpSpPr>
        <p:grpSpPr>
          <a:xfrm>
            <a:off x="2036290" y="1319814"/>
            <a:ext cx="7979375" cy="4891286"/>
            <a:chOff x="4111124" y="365125"/>
            <a:chExt cx="7242676" cy="416045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t="55000"/>
            <a:stretch/>
          </p:blipFill>
          <p:spPr>
            <a:xfrm>
              <a:off x="7732462" y="1485820"/>
              <a:ext cx="3619699" cy="3039762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/>
            <a:srcRect b="44389"/>
            <a:stretch/>
          </p:blipFill>
          <p:spPr>
            <a:xfrm>
              <a:off x="4111124" y="365125"/>
              <a:ext cx="3621338" cy="375645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/>
            <a:srcRect b="82074"/>
            <a:stretch/>
          </p:blipFill>
          <p:spPr>
            <a:xfrm>
              <a:off x="7732462" y="365125"/>
              <a:ext cx="3621338" cy="1210888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78" y="83273"/>
            <a:ext cx="11887200" cy="1325563"/>
          </a:xfrm>
        </p:spPr>
        <p:txBody>
          <a:bodyPr/>
          <a:lstStyle/>
          <a:p>
            <a:pPr algn="ctr"/>
            <a:r>
              <a:rPr lang="es-MX" b="1" dirty="0" smtClean="0"/>
              <a:t>Propuesta: Generar mejores datos</a:t>
            </a:r>
            <a:br>
              <a:rPr lang="es-MX" b="1" dirty="0" smtClean="0"/>
            </a:br>
            <a:r>
              <a:rPr lang="es-MX" b="1" dirty="0" smtClean="0"/>
              <a:t> disminuirá la brecha en el </a:t>
            </a:r>
            <a:r>
              <a:rPr lang="es-MX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cáncer infantil </a:t>
            </a:r>
            <a:endParaRPr lang="es-MX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2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 smtClean="0"/>
              <a:t>Muchas gracias</a:t>
            </a:r>
            <a:endParaRPr lang="es-MX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65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954247" y="0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Mortalidad infantil en México</a:t>
            </a:r>
            <a:endParaRPr lang="es-MX" b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622" t="6816"/>
          <a:stretch/>
        </p:blipFill>
        <p:spPr>
          <a:xfrm>
            <a:off x="362465" y="517565"/>
            <a:ext cx="11829535" cy="634043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465573" y="6604084"/>
            <a:ext cx="14798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smtClean="0"/>
              <a:t>JE </a:t>
            </a:r>
            <a:r>
              <a:rPr lang="es-MX" sz="1050" dirty="0"/>
              <a:t>H</a:t>
            </a:r>
            <a:r>
              <a:rPr lang="es-MX" sz="1050" dirty="0" smtClean="0"/>
              <a:t>ernández </a:t>
            </a:r>
            <a:r>
              <a:rPr lang="es-MX" sz="1050" dirty="0" err="1" smtClean="0"/>
              <a:t>Avila</a:t>
            </a:r>
            <a:r>
              <a:rPr lang="es-MX" sz="1050" dirty="0" smtClean="0"/>
              <a:t> et al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19021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Incidencia del </a:t>
            </a:r>
            <a:r>
              <a:rPr lang="es-MX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cáncer infantil </a:t>
            </a:r>
            <a:endParaRPr lang="es-MX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350" t="4194" r="6294" b="2003"/>
          <a:stretch/>
        </p:blipFill>
        <p:spPr>
          <a:xfrm>
            <a:off x="6647935" y="1645427"/>
            <a:ext cx="5420497" cy="3099565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1672" y="1720980"/>
            <a:ext cx="5694858" cy="39294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449" y="4806778"/>
            <a:ext cx="2026508" cy="20265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22" y="4831492"/>
            <a:ext cx="2007310" cy="200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1561" y="0"/>
            <a:ext cx="8596668" cy="1320800"/>
          </a:xfrm>
        </p:spPr>
        <p:txBody>
          <a:bodyPr/>
          <a:lstStyle/>
          <a:p>
            <a:pPr algn="ctr"/>
            <a:r>
              <a:rPr lang="es-MX" b="1" dirty="0" smtClean="0"/>
              <a:t>Principales causas de mortalidad en el grupo de 5 a 14 años </a:t>
            </a:r>
            <a:endParaRPr lang="es-MX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2084173" y="1234963"/>
            <a:ext cx="7001246" cy="552039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05232" y="2545493"/>
            <a:ext cx="7825946" cy="76611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4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09139" y="123567"/>
            <a:ext cx="8596668" cy="1320800"/>
          </a:xfrm>
        </p:spPr>
        <p:txBody>
          <a:bodyPr/>
          <a:lstStyle/>
          <a:p>
            <a:pPr algn="ctr"/>
            <a:r>
              <a:rPr lang="es-MX" b="1" dirty="0" smtClean="0"/>
              <a:t>Datos generales sobre </a:t>
            </a:r>
            <a:r>
              <a:rPr lang="es-MX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cáncer infantil </a:t>
            </a:r>
            <a:r>
              <a:rPr lang="es-MX" b="1" dirty="0" smtClean="0"/>
              <a:t>en México</a:t>
            </a:r>
            <a:endParaRPr lang="es-MX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4286" t="2259" r="2450"/>
          <a:stretch/>
        </p:blipFill>
        <p:spPr>
          <a:xfrm>
            <a:off x="7372865" y="2102749"/>
            <a:ext cx="4319222" cy="466480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75" y="2110987"/>
            <a:ext cx="6820405" cy="36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6275" y="0"/>
            <a:ext cx="8596668" cy="1320800"/>
          </a:xfrm>
        </p:spPr>
        <p:txBody>
          <a:bodyPr/>
          <a:lstStyle/>
          <a:p>
            <a:pPr algn="ctr"/>
            <a:r>
              <a:rPr lang="es-MX" b="1" dirty="0" smtClean="0"/>
              <a:t>Supervivencia en niños con</a:t>
            </a:r>
            <a:r>
              <a:rPr lang="es-MX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cáncer </a:t>
            </a:r>
            <a:r>
              <a:rPr lang="es-MX" b="1" dirty="0" smtClean="0"/>
              <a:t>internacional  y en México</a:t>
            </a:r>
            <a:endParaRPr lang="es-MX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6392" r="9728"/>
          <a:stretch/>
        </p:blipFill>
        <p:spPr>
          <a:xfrm>
            <a:off x="5824150" y="2133762"/>
            <a:ext cx="5815914" cy="359288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354609" y="1490382"/>
            <a:ext cx="134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84%  vs 51%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86" y="2189775"/>
            <a:ext cx="5382675" cy="353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0301" y="200369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Distribución de mortalidad por </a:t>
            </a:r>
            <a:r>
              <a:rPr lang="es-MX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cáncer infantil </a:t>
            </a:r>
            <a:r>
              <a:rPr lang="es-MX" b="1" dirty="0" smtClean="0"/>
              <a:t>en México</a:t>
            </a:r>
            <a:endParaRPr lang="es-MX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1057" y="1889789"/>
            <a:ext cx="5360943" cy="3922186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459" y="1889789"/>
            <a:ext cx="5867398" cy="42323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752" y="5811975"/>
            <a:ext cx="2097248" cy="4103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076" y="6460751"/>
            <a:ext cx="434682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6438" y="25803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Porcentaje de muertes observadas para los 5 principales </a:t>
            </a:r>
            <a:r>
              <a:rPr lang="es-MX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tumores malignos </a:t>
            </a:r>
            <a:r>
              <a:rPr lang="es-MX" b="1" dirty="0" smtClean="0"/>
              <a:t>en la población de   </a:t>
            </a:r>
            <a:br>
              <a:rPr lang="es-MX" b="1" dirty="0" smtClean="0"/>
            </a:br>
            <a:r>
              <a:rPr lang="es-MX" b="1" dirty="0" smtClean="0"/>
              <a:t>0 a 17 años </a:t>
            </a:r>
            <a:endParaRPr lang="es-MX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1974142" y="1795904"/>
            <a:ext cx="7843708" cy="50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22247" y="352234"/>
            <a:ext cx="10515600" cy="1325563"/>
          </a:xfrm>
        </p:spPr>
        <p:txBody>
          <a:bodyPr/>
          <a:lstStyle/>
          <a:p>
            <a:pPr algn="ctr"/>
            <a:r>
              <a:rPr lang="es-MX" b="1" dirty="0" err="1" smtClean="0"/>
              <a:t>Superviviencia</a:t>
            </a:r>
            <a:r>
              <a:rPr lang="es-MX" b="1" dirty="0" smtClean="0"/>
              <a:t> global a 5 </a:t>
            </a:r>
            <a:r>
              <a:rPr lang="es-MX" b="1" dirty="0"/>
              <a:t>a</a:t>
            </a:r>
            <a:r>
              <a:rPr lang="es-MX" b="1" dirty="0" smtClean="0"/>
              <a:t>ños en Leucemia aguda linfoblástica por país</a:t>
            </a:r>
            <a:endParaRPr lang="es-MX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7941"/>
          <a:stretch/>
        </p:blipFill>
        <p:spPr>
          <a:xfrm>
            <a:off x="198821" y="1677796"/>
            <a:ext cx="10916844" cy="490756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630561" y="1677796"/>
            <a:ext cx="1485104" cy="1115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5371069" y="1677796"/>
            <a:ext cx="269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</a:t>
            </a:r>
            <a:r>
              <a:rPr lang="es-MX" sz="1400" b="1" dirty="0" smtClean="0"/>
              <a:t>HIMFG LLA AR 82.8%</a:t>
            </a:r>
            <a:endParaRPr lang="es-MX" sz="1400" b="1" dirty="0"/>
          </a:p>
        </p:txBody>
      </p:sp>
      <p:sp>
        <p:nvSpPr>
          <p:cNvPr id="3" name="Rectángulo 2"/>
          <p:cNvSpPr/>
          <p:nvPr/>
        </p:nvSpPr>
        <p:spPr>
          <a:xfrm>
            <a:off x="1903799" y="1493129"/>
            <a:ext cx="1920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/>
              <a:t>HIMFG LLA </a:t>
            </a:r>
            <a:r>
              <a:rPr lang="es-MX" sz="1400" b="1" dirty="0" smtClean="0"/>
              <a:t>RH 90.6%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12197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aceta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6232</TotalTime>
  <Words>255</Words>
  <Application>Microsoft Office PowerPoint</Application>
  <PresentationFormat>Personalizado</PresentationFormat>
  <Paragraphs>25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Faceta</vt:lpstr>
      <vt:lpstr>Panorama epidemiológico del cáncer infantil</vt:lpstr>
      <vt:lpstr>Mortalidad infantil en México</vt:lpstr>
      <vt:lpstr>Incidencia del cáncer infantil </vt:lpstr>
      <vt:lpstr>Principales causas de mortalidad en el grupo de 5 a 14 años </vt:lpstr>
      <vt:lpstr>Datos generales sobre cáncer infantil en México</vt:lpstr>
      <vt:lpstr>Supervivencia en niños con cáncer internacional  y en México</vt:lpstr>
      <vt:lpstr>Distribución de mortalidad por cáncer infantil en México</vt:lpstr>
      <vt:lpstr>Porcentaje de muertes observadas para los 5 principales tumores malignos en la población de    0 a 17 años </vt:lpstr>
      <vt:lpstr>Superviviencia global a 5 años en Leucemia aguda linfoblástica por país</vt:lpstr>
      <vt:lpstr>Día Internacional del cáncer infantil</vt:lpstr>
      <vt:lpstr>Propuesta de la OMS: mejorar factores ambientales</vt:lpstr>
      <vt:lpstr>Propuesta: Generar mejores datos  disminuirá la brecha en el cáncer infantil 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Panirama epidemiológico del cáncer infantil</dc:title>
  <dc:creator>Dra. Dorantes</dc:creator>
  <cp:lastModifiedBy>himfg</cp:lastModifiedBy>
  <cp:revision>35</cp:revision>
  <dcterms:created xsi:type="dcterms:W3CDTF">2019-02-27T20:14:05Z</dcterms:created>
  <dcterms:modified xsi:type="dcterms:W3CDTF">2019-04-24T23:08:10Z</dcterms:modified>
</cp:coreProperties>
</file>