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76" r:id="rId2"/>
    <p:sldId id="547" r:id="rId3"/>
    <p:sldId id="544" r:id="rId4"/>
    <p:sldId id="568" r:id="rId5"/>
    <p:sldId id="572" r:id="rId6"/>
    <p:sldId id="566" r:id="rId7"/>
    <p:sldId id="577" r:id="rId8"/>
    <p:sldId id="578" r:id="rId9"/>
    <p:sldId id="579" r:id="rId10"/>
    <p:sldId id="551" r:id="rId11"/>
    <p:sldId id="554" r:id="rId12"/>
    <p:sldId id="556" r:id="rId13"/>
    <p:sldId id="555" r:id="rId14"/>
    <p:sldId id="558" r:id="rId15"/>
    <p:sldId id="559"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2880" userDrawn="1">
          <p15:clr>
            <a:srgbClr val="A4A3A4"/>
          </p15:clr>
        </p15:guide>
        <p15:guide id="3" orient="horz" pos="2160">
          <p15:clr>
            <a:srgbClr val="A4A3A4"/>
          </p15:clr>
        </p15:guide>
        <p15:guide id="4" orient="horz" pos="2544">
          <p15:clr>
            <a:srgbClr val="A4A3A4"/>
          </p15:clr>
        </p15:guide>
        <p15:guide id="5" orient="horz" pos="283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333" autoAdjust="0"/>
  </p:normalViewPr>
  <p:slideViewPr>
    <p:cSldViewPr>
      <p:cViewPr varScale="1">
        <p:scale>
          <a:sx n="54" d="100"/>
          <a:sy n="54" d="100"/>
        </p:scale>
        <p:origin x="2218" y="53"/>
      </p:cViewPr>
      <p:guideLst>
        <p:guide orient="horz" pos="528"/>
        <p:guide pos="2880"/>
        <p:guide orient="horz" pos="2160"/>
        <p:guide orient="horz" pos="2544"/>
        <p:guide orient="horz" pos="2832"/>
      </p:guideLst>
    </p:cSldViewPr>
  </p:slideViewPr>
  <p:notesTextViewPr>
    <p:cViewPr>
      <p:scale>
        <a:sx n="3" d="2"/>
        <a:sy n="3" d="2"/>
      </p:scale>
      <p:origin x="0" y="0"/>
    </p:cViewPr>
  </p:notesTextViewPr>
  <p:sorterViewPr>
    <p:cViewPr varScale="1">
      <p:scale>
        <a:sx n="1" d="1"/>
        <a:sy n="1" d="1"/>
      </p:scale>
      <p:origin x="0" y="-1536"/>
    </p:cViewPr>
  </p:sorterViewPr>
  <p:notesViewPr>
    <p:cSldViewPr showGuides="1">
      <p:cViewPr varScale="1">
        <p:scale>
          <a:sx n="67" d="100"/>
          <a:sy n="67" d="100"/>
        </p:scale>
        <p:origin x="-2748"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31F628A-D152-431A-8770-0F65AB5D7108}" type="datetimeFigureOut">
              <a:rPr lang="en-GB" smtClean="0"/>
              <a:pPr/>
              <a:t>24/04/2019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F7187D7-021E-4ADA-A524-B38474DBC25F}"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A9B525-4638-4346-9B9C-0BA4FC658FA7}" type="datetimeFigureOut">
              <a:rPr lang="en-GB" smtClean="0"/>
              <a:pPr/>
              <a:t>24/04/2019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7985B7-8C83-491B-99E4-13D9748B1FD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nature.com/articles/s41576-019-0114-6#ref-CR138" TargetMode="External"/><Relationship Id="rId3" Type="http://schemas.openxmlformats.org/officeDocument/2006/relationships/hyperlink" Target="https://www.nature.com/articles/s41576-019-0114-6#ref-CR132" TargetMode="External"/><Relationship Id="rId7" Type="http://schemas.openxmlformats.org/officeDocument/2006/relationships/hyperlink" Target="https://www.nature.com/articles/s41576-019-0114-6/figures/4#ref-CR137"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ature.com/articles/s41576-019-0114-6/figures/4#ref-CR136" TargetMode="External"/><Relationship Id="rId5" Type="http://schemas.openxmlformats.org/officeDocument/2006/relationships/hyperlink" Target="https://www.nature.com/articles/s41576-019-0114-6/figures/4#ref-CR135" TargetMode="External"/><Relationship Id="rId4" Type="http://schemas.openxmlformats.org/officeDocument/2006/relationships/hyperlink" Target="https://www.nature.com/articles/s41576-019-0114-6#ref-CR134" TargetMode="External"/><Relationship Id="rId9" Type="http://schemas.openxmlformats.org/officeDocument/2006/relationships/hyperlink" Target="https://www.nature.com/articles/s41576-019-0114-6#ref-CR12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ture.com/articles/s41576-019-0114-6#ref-CR26"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nature.com/articles/s41576-019-0114-6#ref-CR117" TargetMode="External"/><Relationship Id="rId4" Type="http://schemas.openxmlformats.org/officeDocument/2006/relationships/hyperlink" Target="https://www.nature.com/articles/s41576-019-0114-6#ref-CR9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sciencedirect.com/topics/biochemistry-genetics-and-molecular-biology/chromosome-9p" TargetMode="External"/><Relationship Id="rId3" Type="http://schemas.openxmlformats.org/officeDocument/2006/relationships/hyperlink" Target="https://www.sciencedirect.com/topics/biochemistry-genetics-and-molecular-biology/cancer-cell" TargetMode="External"/><Relationship Id="rId7" Type="http://schemas.openxmlformats.org/officeDocument/2006/relationships/hyperlink" Target="https://www.sciencedirect.com/topics/biochemistry-genetics-and-molecular-biology/chromosome-1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ciencedirect.com/topics/immunology-and-microbiology/cell-line" TargetMode="External"/><Relationship Id="rId5" Type="http://schemas.openxmlformats.org/officeDocument/2006/relationships/hyperlink" Target="https://www.sciencedirect.com/topics/neuroscience/microarray" TargetMode="External"/><Relationship Id="rId4" Type="http://schemas.openxmlformats.org/officeDocument/2006/relationships/hyperlink" Target="https://www.sciencedirect.com/topics/biochemistry-genetics-and-molecular-biology/chromothripsis" TargetMode="External"/><Relationship Id="rId9" Type="http://schemas.openxmlformats.org/officeDocument/2006/relationships/hyperlink" Target="https://www.sciencedirect.com/topics/biochemistry-genetics-and-molecular-biology/chromosome-5"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nucleic-acid-base-substitution" TargetMode="External"/><Relationship Id="rId7" Type="http://schemas.openxmlformats.org/officeDocument/2006/relationships/hyperlink" Target="https://www.sciencedirect.com/topics/biochemistry-genetics-and-molecular-biology/dna-flanking-regio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sciencedirect.com/topics/biochemistry-genetics-and-molecular-biology/x-chromosome" TargetMode="External"/><Relationship Id="rId5" Type="http://schemas.openxmlformats.org/officeDocument/2006/relationships/hyperlink" Target="https://www.sciencedirect.com/topics/biochemistry-genetics-and-molecular-biology/chromosome-1" TargetMode="External"/><Relationship Id="rId4" Type="http://schemas.openxmlformats.org/officeDocument/2006/relationships/hyperlink" Target="https://www.sciencedirect.com/science/article/pii/S0092867412005284?via%3Dihub#figs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ure.com/articles/nature25480#ref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ure.com/articles/nature25480#ref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ure.com/articles/nature25480#ref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ture.com/articles/nature25480#ref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latin typeface="+mn-lt"/>
                <a:ea typeface="+mn-ea"/>
                <a:cs typeface="+mn-cs"/>
              </a:rPr>
              <a:t>El HIMFG está interesado en contar con un secuenciador de 2ª generación. En este documento se describen la naturaleza de este equipo y las aplicaciones de esta herramienta es en el contexto de las neoplasias infantiles, de las malformaciones congénitas y de las enfermedades mendelianas.</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D7985B7-8C83-491B-99E4-13D9748B1FD7}" type="slidenum">
              <a:rPr lang="en-GB" smtClean="0"/>
              <a:pPr/>
              <a:t>1</a:t>
            </a:fld>
            <a:endParaRPr lang="en-GB"/>
          </a:p>
        </p:txBody>
      </p:sp>
    </p:spTree>
    <p:extLst>
      <p:ext uri="{BB962C8B-B14F-4D97-AF65-F5344CB8AC3E}">
        <p14:creationId xmlns:p14="http://schemas.microsoft.com/office/powerpoint/2010/main" val="1148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_tradnl" sz="1200" b="0" kern="1200" dirty="0" err="1">
                <a:solidFill>
                  <a:schemeClr val="tx1"/>
                </a:solidFill>
                <a:latin typeface="+mn-lt"/>
                <a:ea typeface="+mn-ea"/>
                <a:cs typeface="+mn-cs"/>
              </a:rPr>
              <a:t>Northcott</a:t>
            </a:r>
            <a:r>
              <a:rPr lang="es-ES_tradnl" sz="1200" b="0" kern="1200" dirty="0">
                <a:solidFill>
                  <a:schemeClr val="tx1"/>
                </a:solidFill>
                <a:latin typeface="+mn-lt"/>
                <a:ea typeface="+mn-ea"/>
                <a:cs typeface="+mn-cs"/>
              </a:rPr>
              <a:t> P.A., </a:t>
            </a:r>
            <a:r>
              <a:rPr lang="es-ES_tradnl" sz="1200" b="0" kern="1200" dirty="0" err="1">
                <a:solidFill>
                  <a:schemeClr val="tx1"/>
                </a:solidFill>
                <a:latin typeface="+mn-lt"/>
                <a:ea typeface="+mn-ea"/>
                <a:cs typeface="+mn-cs"/>
              </a:rPr>
              <a:t>Buchhalter</a:t>
            </a:r>
            <a:r>
              <a:rPr lang="es-ES_tradnl" sz="1200" b="0" kern="1200" dirty="0">
                <a:solidFill>
                  <a:schemeClr val="tx1"/>
                </a:solidFill>
                <a:latin typeface="+mn-lt"/>
                <a:ea typeface="+mn-ea"/>
                <a:cs typeface="+mn-cs"/>
              </a:rPr>
              <a:t> I., </a:t>
            </a:r>
            <a:r>
              <a:rPr lang="es-ES_tradnl" sz="1200" b="0" kern="1200" dirty="0" err="1">
                <a:solidFill>
                  <a:schemeClr val="tx1"/>
                </a:solidFill>
                <a:latin typeface="+mn-lt"/>
                <a:ea typeface="+mn-ea"/>
                <a:cs typeface="+mn-cs"/>
              </a:rPr>
              <a:t>Morrissy</a:t>
            </a:r>
            <a:r>
              <a:rPr lang="es-ES_tradnl" sz="1200" b="0" kern="1200" dirty="0">
                <a:solidFill>
                  <a:schemeClr val="tx1"/>
                </a:solidFill>
                <a:latin typeface="+mn-lt"/>
                <a:ea typeface="+mn-ea"/>
                <a:cs typeface="+mn-cs"/>
              </a:rPr>
              <a:t> A.S., </a:t>
            </a:r>
            <a:r>
              <a:rPr lang="es-ES_tradnl" sz="1200" b="0" kern="1200" dirty="0" err="1">
                <a:solidFill>
                  <a:schemeClr val="tx1"/>
                </a:solidFill>
                <a:latin typeface="+mn-lt"/>
                <a:ea typeface="+mn-ea"/>
                <a:cs typeface="+mn-cs"/>
              </a:rPr>
              <a:t>Hovestadt</a:t>
            </a:r>
            <a:r>
              <a:rPr lang="es-ES_tradnl" sz="1200" b="0" kern="1200" dirty="0">
                <a:solidFill>
                  <a:schemeClr val="tx1"/>
                </a:solidFill>
                <a:latin typeface="+mn-lt"/>
                <a:ea typeface="+mn-ea"/>
                <a:cs typeface="+mn-cs"/>
              </a:rPr>
              <a:t> V., </a:t>
            </a:r>
            <a:r>
              <a:rPr lang="es-ES_tradnl" sz="1200" b="0" kern="1200" dirty="0" err="1">
                <a:solidFill>
                  <a:schemeClr val="tx1"/>
                </a:solidFill>
                <a:latin typeface="+mn-lt"/>
                <a:ea typeface="+mn-ea"/>
                <a:cs typeface="+mn-cs"/>
              </a:rPr>
              <a:t>Weischenfeldt</a:t>
            </a:r>
            <a:r>
              <a:rPr lang="es-ES_tradnl" sz="1200" b="0" kern="1200" dirty="0">
                <a:solidFill>
                  <a:schemeClr val="tx1"/>
                </a:solidFill>
                <a:latin typeface="+mn-lt"/>
                <a:ea typeface="+mn-ea"/>
                <a:cs typeface="+mn-cs"/>
              </a:rPr>
              <a:t> J., </a:t>
            </a:r>
            <a:r>
              <a:rPr lang="es-ES_tradnl" sz="1200" b="0" kern="1200" dirty="0" err="1">
                <a:solidFill>
                  <a:schemeClr val="tx1"/>
                </a:solidFill>
                <a:latin typeface="+mn-lt"/>
                <a:ea typeface="+mn-ea"/>
                <a:cs typeface="+mn-cs"/>
              </a:rPr>
              <a:t>Ehrenberger</a:t>
            </a:r>
            <a:r>
              <a:rPr lang="es-ES_tradnl" sz="1200" b="0" kern="1200" dirty="0">
                <a:solidFill>
                  <a:schemeClr val="tx1"/>
                </a:solidFill>
                <a:latin typeface="+mn-lt"/>
                <a:ea typeface="+mn-ea"/>
                <a:cs typeface="+mn-cs"/>
              </a:rPr>
              <a:t> T., </a:t>
            </a:r>
            <a:r>
              <a:rPr lang="es-ES_tradnl" sz="1200" b="0" kern="1200" dirty="0" err="1">
                <a:solidFill>
                  <a:schemeClr val="tx1"/>
                </a:solidFill>
                <a:latin typeface="+mn-lt"/>
                <a:ea typeface="+mn-ea"/>
                <a:cs typeface="+mn-cs"/>
              </a:rPr>
              <a:t>Grobner</a:t>
            </a:r>
            <a:r>
              <a:rPr lang="es-ES_tradnl" sz="1200" b="0" kern="1200" dirty="0">
                <a:solidFill>
                  <a:schemeClr val="tx1"/>
                </a:solidFill>
                <a:latin typeface="+mn-lt"/>
                <a:ea typeface="+mn-ea"/>
                <a:cs typeface="+mn-cs"/>
              </a:rPr>
              <a:t> S., Segura-Wang M., </a:t>
            </a:r>
            <a:r>
              <a:rPr lang="es-ES_tradnl" sz="1200" b="0" kern="1200" dirty="0" err="1">
                <a:solidFill>
                  <a:schemeClr val="tx1"/>
                </a:solidFill>
                <a:latin typeface="+mn-lt"/>
                <a:ea typeface="+mn-ea"/>
                <a:cs typeface="+mn-cs"/>
              </a:rPr>
              <a:t>Zichner</a:t>
            </a:r>
            <a:r>
              <a:rPr lang="es-ES_tradnl" sz="1200" b="0" kern="1200" dirty="0">
                <a:solidFill>
                  <a:schemeClr val="tx1"/>
                </a:solidFill>
                <a:latin typeface="+mn-lt"/>
                <a:ea typeface="+mn-ea"/>
                <a:cs typeface="+mn-cs"/>
              </a:rPr>
              <a:t> T., </a:t>
            </a:r>
            <a:r>
              <a:rPr lang="es-ES_tradnl" sz="1200" b="0" kern="1200" dirty="0" err="1">
                <a:solidFill>
                  <a:schemeClr val="tx1"/>
                </a:solidFill>
                <a:latin typeface="+mn-lt"/>
                <a:ea typeface="+mn-ea"/>
                <a:cs typeface="+mn-cs"/>
              </a:rPr>
              <a:t>Rudneva</a:t>
            </a:r>
            <a:r>
              <a:rPr lang="es-ES_tradnl" sz="1200" b="0" kern="1200" dirty="0">
                <a:solidFill>
                  <a:schemeClr val="tx1"/>
                </a:solidFill>
                <a:latin typeface="+mn-lt"/>
                <a:ea typeface="+mn-ea"/>
                <a:cs typeface="+mn-cs"/>
              </a:rPr>
              <a:t> V.A., </a:t>
            </a:r>
            <a:r>
              <a:rPr lang="es-ES_tradnl" sz="1200" b="0" kern="1200" dirty="0" err="1">
                <a:solidFill>
                  <a:schemeClr val="tx1"/>
                </a:solidFill>
                <a:latin typeface="+mn-lt"/>
                <a:ea typeface="+mn-ea"/>
                <a:cs typeface="+mn-cs"/>
              </a:rPr>
              <a:t>Warnatz</a:t>
            </a:r>
            <a:r>
              <a:rPr lang="es-ES_tradnl" sz="1200" b="0" kern="1200" dirty="0">
                <a:solidFill>
                  <a:schemeClr val="tx1"/>
                </a:solidFill>
                <a:latin typeface="+mn-lt"/>
                <a:ea typeface="+mn-ea"/>
                <a:cs typeface="+mn-cs"/>
              </a:rPr>
              <a:t> H.J., </a:t>
            </a:r>
            <a:r>
              <a:rPr lang="es-ES_tradnl" sz="1200" b="0" kern="1200" dirty="0" err="1">
                <a:solidFill>
                  <a:schemeClr val="tx1"/>
                </a:solidFill>
                <a:latin typeface="+mn-lt"/>
                <a:ea typeface="+mn-ea"/>
                <a:cs typeface="+mn-cs"/>
              </a:rPr>
              <a:t>Sidiropoulos</a:t>
            </a:r>
            <a:r>
              <a:rPr lang="es-ES_tradnl" sz="1200" b="0" kern="1200" dirty="0">
                <a:solidFill>
                  <a:schemeClr val="tx1"/>
                </a:solidFill>
                <a:latin typeface="+mn-lt"/>
                <a:ea typeface="+mn-ea"/>
                <a:cs typeface="+mn-cs"/>
              </a:rPr>
              <a:t> N., Phillips A.H., Schumacher S., </a:t>
            </a:r>
            <a:r>
              <a:rPr lang="es-ES_tradnl" sz="1200" b="0" kern="1200" dirty="0" err="1">
                <a:solidFill>
                  <a:schemeClr val="tx1"/>
                </a:solidFill>
                <a:latin typeface="+mn-lt"/>
                <a:ea typeface="+mn-ea"/>
                <a:cs typeface="+mn-cs"/>
              </a:rPr>
              <a:t>Kleinheinz</a:t>
            </a:r>
            <a:r>
              <a:rPr lang="es-ES_tradnl" sz="1200" b="0" kern="1200" dirty="0">
                <a:solidFill>
                  <a:schemeClr val="tx1"/>
                </a:solidFill>
                <a:latin typeface="+mn-lt"/>
                <a:ea typeface="+mn-ea"/>
                <a:cs typeface="+mn-cs"/>
              </a:rPr>
              <a:t> K., </a:t>
            </a:r>
            <a:r>
              <a:rPr lang="es-ES_tradnl" sz="1200" b="0" kern="1200" dirty="0" err="1">
                <a:solidFill>
                  <a:schemeClr val="tx1"/>
                </a:solidFill>
                <a:latin typeface="+mn-lt"/>
                <a:ea typeface="+mn-ea"/>
                <a:cs typeface="+mn-cs"/>
              </a:rPr>
              <a:t>Waszak</a:t>
            </a:r>
            <a:r>
              <a:rPr lang="es-ES_tradnl" sz="1200" b="0" kern="1200" dirty="0">
                <a:solidFill>
                  <a:schemeClr val="tx1"/>
                </a:solidFill>
                <a:latin typeface="+mn-lt"/>
                <a:ea typeface="+mn-ea"/>
                <a:cs typeface="+mn-cs"/>
              </a:rPr>
              <a:t> S.M., </a:t>
            </a:r>
            <a:r>
              <a:rPr lang="es-ES_tradnl" sz="1200" b="0" kern="1200" dirty="0" err="1">
                <a:solidFill>
                  <a:schemeClr val="tx1"/>
                </a:solidFill>
                <a:latin typeface="+mn-lt"/>
                <a:ea typeface="+mn-ea"/>
                <a:cs typeface="+mn-cs"/>
              </a:rPr>
              <a:t>Erkek</a:t>
            </a:r>
            <a:r>
              <a:rPr lang="es-ES_tradnl" sz="1200" b="0" kern="1200" dirty="0">
                <a:solidFill>
                  <a:schemeClr val="tx1"/>
                </a:solidFill>
                <a:latin typeface="+mn-lt"/>
                <a:ea typeface="+mn-ea"/>
                <a:cs typeface="+mn-cs"/>
              </a:rPr>
              <a:t> S., Jones D.T.W., </a:t>
            </a:r>
            <a:r>
              <a:rPr lang="es-ES_tradnl" sz="1200" b="0" kern="1200" dirty="0" err="1">
                <a:solidFill>
                  <a:schemeClr val="tx1"/>
                </a:solidFill>
                <a:latin typeface="+mn-lt"/>
                <a:ea typeface="+mn-ea"/>
                <a:cs typeface="+mn-cs"/>
              </a:rPr>
              <a:t>Worst</a:t>
            </a:r>
            <a:r>
              <a:rPr lang="es-ES_tradnl" sz="1200" b="0" kern="1200" dirty="0">
                <a:solidFill>
                  <a:schemeClr val="tx1"/>
                </a:solidFill>
                <a:latin typeface="+mn-lt"/>
                <a:ea typeface="+mn-ea"/>
                <a:cs typeface="+mn-cs"/>
              </a:rPr>
              <a:t> B.C., Kool M., </a:t>
            </a:r>
            <a:r>
              <a:rPr lang="es-ES_tradnl" sz="1200" b="0" kern="1200" dirty="0" err="1">
                <a:solidFill>
                  <a:schemeClr val="tx1"/>
                </a:solidFill>
                <a:latin typeface="+mn-lt"/>
                <a:ea typeface="+mn-ea"/>
                <a:cs typeface="+mn-cs"/>
              </a:rPr>
              <a:t>Zapatka</a:t>
            </a:r>
            <a:r>
              <a:rPr lang="es-ES_tradnl" sz="1200" b="0" kern="1200" dirty="0">
                <a:solidFill>
                  <a:schemeClr val="tx1"/>
                </a:solidFill>
                <a:latin typeface="+mn-lt"/>
                <a:ea typeface="+mn-ea"/>
                <a:cs typeface="+mn-cs"/>
              </a:rPr>
              <a:t> M., </a:t>
            </a:r>
            <a:r>
              <a:rPr lang="es-ES_tradnl" sz="1200" b="0" kern="1200" dirty="0" err="1">
                <a:solidFill>
                  <a:schemeClr val="tx1"/>
                </a:solidFill>
                <a:latin typeface="+mn-lt"/>
                <a:ea typeface="+mn-ea"/>
                <a:cs typeface="+mn-cs"/>
              </a:rPr>
              <a:t>Jager</a:t>
            </a:r>
            <a:r>
              <a:rPr lang="es-ES_tradnl" sz="1200" b="0" kern="1200" dirty="0">
                <a:solidFill>
                  <a:schemeClr val="tx1"/>
                </a:solidFill>
                <a:latin typeface="+mn-lt"/>
                <a:ea typeface="+mn-ea"/>
                <a:cs typeface="+mn-cs"/>
              </a:rPr>
              <a:t> N., </a:t>
            </a:r>
            <a:r>
              <a:rPr lang="es-ES_tradnl" sz="1200" b="0" kern="1200" dirty="0" err="1">
                <a:solidFill>
                  <a:schemeClr val="tx1"/>
                </a:solidFill>
                <a:latin typeface="+mn-lt"/>
                <a:ea typeface="+mn-ea"/>
                <a:cs typeface="+mn-cs"/>
              </a:rPr>
              <a:t>Chavez</a:t>
            </a:r>
            <a:r>
              <a:rPr lang="es-ES_tradnl" sz="1200" b="0" kern="1200" dirty="0">
                <a:solidFill>
                  <a:schemeClr val="tx1"/>
                </a:solidFill>
                <a:latin typeface="+mn-lt"/>
                <a:ea typeface="+mn-ea"/>
                <a:cs typeface="+mn-cs"/>
              </a:rPr>
              <a:t> L., </a:t>
            </a:r>
            <a:r>
              <a:rPr lang="es-ES_tradnl" sz="1200" b="0" kern="1200" dirty="0" err="1">
                <a:solidFill>
                  <a:schemeClr val="tx1"/>
                </a:solidFill>
                <a:latin typeface="+mn-lt"/>
                <a:ea typeface="+mn-ea"/>
                <a:cs typeface="+mn-cs"/>
              </a:rPr>
              <a:t>Hutter</a:t>
            </a:r>
            <a:r>
              <a:rPr lang="es-ES_tradnl" sz="1200" b="0" kern="1200" dirty="0">
                <a:solidFill>
                  <a:schemeClr val="tx1"/>
                </a:solidFill>
                <a:latin typeface="+mn-lt"/>
                <a:ea typeface="+mn-ea"/>
                <a:cs typeface="+mn-cs"/>
              </a:rPr>
              <a:t> B., </a:t>
            </a:r>
            <a:r>
              <a:rPr lang="es-ES_tradnl" sz="1200" b="0" kern="1200" dirty="0" err="1">
                <a:solidFill>
                  <a:schemeClr val="tx1"/>
                </a:solidFill>
                <a:latin typeface="+mn-lt"/>
                <a:ea typeface="+mn-ea"/>
                <a:cs typeface="+mn-cs"/>
              </a:rPr>
              <a:t>Bieg</a:t>
            </a:r>
            <a:r>
              <a:rPr lang="es-ES_tradnl" sz="1200" b="0" kern="1200" dirty="0">
                <a:solidFill>
                  <a:schemeClr val="tx1"/>
                </a:solidFill>
                <a:latin typeface="+mn-lt"/>
                <a:ea typeface="+mn-ea"/>
                <a:cs typeface="+mn-cs"/>
              </a:rPr>
              <a:t> M., </a:t>
            </a:r>
            <a:r>
              <a:rPr lang="es-ES_tradnl" sz="1200" b="0" kern="1200" dirty="0" err="1">
                <a:solidFill>
                  <a:schemeClr val="tx1"/>
                </a:solidFill>
                <a:latin typeface="+mn-lt"/>
                <a:ea typeface="+mn-ea"/>
                <a:cs typeface="+mn-cs"/>
              </a:rPr>
              <a:t>Paramasivam</a:t>
            </a:r>
            <a:r>
              <a:rPr lang="es-ES_tradnl" sz="1200" b="0" kern="1200" dirty="0">
                <a:solidFill>
                  <a:schemeClr val="tx1"/>
                </a:solidFill>
                <a:latin typeface="+mn-lt"/>
                <a:ea typeface="+mn-ea"/>
                <a:cs typeface="+mn-cs"/>
              </a:rPr>
              <a:t> N., </a:t>
            </a:r>
            <a:r>
              <a:rPr lang="es-ES_tradnl" sz="1200" b="0" kern="1200" dirty="0" err="1">
                <a:solidFill>
                  <a:schemeClr val="tx1"/>
                </a:solidFill>
                <a:latin typeface="+mn-lt"/>
                <a:ea typeface="+mn-ea"/>
                <a:cs typeface="+mn-cs"/>
              </a:rPr>
              <a:t>Heinold</a:t>
            </a:r>
            <a:r>
              <a:rPr lang="es-ES_tradnl" sz="1200" b="0" kern="1200" dirty="0">
                <a:solidFill>
                  <a:schemeClr val="tx1"/>
                </a:solidFill>
                <a:latin typeface="+mn-lt"/>
                <a:ea typeface="+mn-ea"/>
                <a:cs typeface="+mn-cs"/>
              </a:rPr>
              <a:t> M., </a:t>
            </a:r>
            <a:r>
              <a:rPr lang="es-ES_tradnl" sz="1200" b="0" kern="1200" dirty="0" err="1">
                <a:solidFill>
                  <a:schemeClr val="tx1"/>
                </a:solidFill>
                <a:latin typeface="+mn-lt"/>
                <a:ea typeface="+mn-ea"/>
                <a:cs typeface="+mn-cs"/>
              </a:rPr>
              <a:t>Gu</a:t>
            </a:r>
            <a:r>
              <a:rPr lang="es-ES_tradnl" sz="1200" b="0" kern="1200" dirty="0">
                <a:solidFill>
                  <a:schemeClr val="tx1"/>
                </a:solidFill>
                <a:latin typeface="+mn-lt"/>
                <a:ea typeface="+mn-ea"/>
                <a:cs typeface="+mn-cs"/>
              </a:rPr>
              <a:t> Z., </a:t>
            </a:r>
            <a:r>
              <a:rPr lang="es-ES_tradnl" sz="1200" b="0" kern="1200" dirty="0" err="1">
                <a:solidFill>
                  <a:schemeClr val="tx1"/>
                </a:solidFill>
                <a:latin typeface="+mn-lt"/>
                <a:ea typeface="+mn-ea"/>
                <a:cs typeface="+mn-cs"/>
              </a:rPr>
              <a:t>Ishaque</a:t>
            </a:r>
            <a:r>
              <a:rPr lang="es-ES_tradnl" sz="1200" b="0" kern="1200" dirty="0">
                <a:solidFill>
                  <a:schemeClr val="tx1"/>
                </a:solidFill>
                <a:latin typeface="+mn-lt"/>
                <a:ea typeface="+mn-ea"/>
                <a:cs typeface="+mn-cs"/>
              </a:rPr>
              <a:t> N., </a:t>
            </a:r>
            <a:r>
              <a:rPr lang="es-ES_tradnl" sz="1200" b="0" kern="1200" dirty="0" err="1">
                <a:solidFill>
                  <a:schemeClr val="tx1"/>
                </a:solidFill>
                <a:latin typeface="+mn-lt"/>
                <a:ea typeface="+mn-ea"/>
                <a:cs typeface="+mn-cs"/>
              </a:rPr>
              <a:t>Jager</a:t>
            </a:r>
            <a:r>
              <a:rPr lang="es-ES_tradnl" sz="1200" b="0" kern="1200" dirty="0">
                <a:solidFill>
                  <a:schemeClr val="tx1"/>
                </a:solidFill>
                <a:latin typeface="+mn-lt"/>
                <a:ea typeface="+mn-ea"/>
                <a:cs typeface="+mn-cs"/>
              </a:rPr>
              <a:t>-Schmidt C., </a:t>
            </a:r>
            <a:r>
              <a:rPr lang="es-ES_tradnl" sz="1200" b="0" kern="1200" dirty="0" err="1">
                <a:solidFill>
                  <a:schemeClr val="tx1"/>
                </a:solidFill>
                <a:latin typeface="+mn-lt"/>
                <a:ea typeface="+mn-ea"/>
                <a:cs typeface="+mn-cs"/>
              </a:rPr>
              <a:t>Imbusch</a:t>
            </a:r>
            <a:r>
              <a:rPr lang="es-ES_tradnl" sz="1200" b="0" kern="1200" dirty="0">
                <a:solidFill>
                  <a:schemeClr val="tx1"/>
                </a:solidFill>
                <a:latin typeface="+mn-lt"/>
                <a:ea typeface="+mn-ea"/>
                <a:cs typeface="+mn-cs"/>
              </a:rPr>
              <a:t> C.D., </a:t>
            </a:r>
            <a:r>
              <a:rPr lang="es-ES_tradnl" sz="1200" b="0" kern="1200" dirty="0" err="1">
                <a:solidFill>
                  <a:schemeClr val="tx1"/>
                </a:solidFill>
                <a:latin typeface="+mn-lt"/>
                <a:ea typeface="+mn-ea"/>
                <a:cs typeface="+mn-cs"/>
              </a:rPr>
              <a:t>Jugold</a:t>
            </a:r>
            <a:r>
              <a:rPr lang="es-ES_tradnl" sz="1200" b="0" kern="1200" dirty="0">
                <a:solidFill>
                  <a:schemeClr val="tx1"/>
                </a:solidFill>
                <a:latin typeface="+mn-lt"/>
                <a:ea typeface="+mn-ea"/>
                <a:cs typeface="+mn-cs"/>
              </a:rPr>
              <a:t> A., </a:t>
            </a:r>
            <a:r>
              <a:rPr lang="es-ES_tradnl" sz="1200" b="0" kern="1200" dirty="0" err="1">
                <a:solidFill>
                  <a:schemeClr val="tx1"/>
                </a:solidFill>
                <a:latin typeface="+mn-lt"/>
                <a:ea typeface="+mn-ea"/>
                <a:cs typeface="+mn-cs"/>
              </a:rPr>
              <a:t>Hubschmann</a:t>
            </a:r>
            <a:r>
              <a:rPr lang="es-ES_tradnl" sz="1200" b="0" kern="1200" dirty="0">
                <a:solidFill>
                  <a:schemeClr val="tx1"/>
                </a:solidFill>
                <a:latin typeface="+mn-lt"/>
                <a:ea typeface="+mn-ea"/>
                <a:cs typeface="+mn-cs"/>
              </a:rPr>
              <a:t> D., </a:t>
            </a:r>
            <a:r>
              <a:rPr lang="es-ES_tradnl" sz="1200" b="0" kern="1200" dirty="0" err="1">
                <a:solidFill>
                  <a:schemeClr val="tx1"/>
                </a:solidFill>
                <a:latin typeface="+mn-lt"/>
                <a:ea typeface="+mn-ea"/>
                <a:cs typeface="+mn-cs"/>
              </a:rPr>
              <a:t>Risch</a:t>
            </a:r>
            <a:r>
              <a:rPr lang="es-ES_tradnl" sz="1200" b="0" kern="1200" dirty="0">
                <a:solidFill>
                  <a:schemeClr val="tx1"/>
                </a:solidFill>
                <a:latin typeface="+mn-lt"/>
                <a:ea typeface="+mn-ea"/>
                <a:cs typeface="+mn-cs"/>
              </a:rPr>
              <a:t> T., </a:t>
            </a:r>
            <a:r>
              <a:rPr lang="es-ES_tradnl" sz="1200" b="0" kern="1200" dirty="0" err="1">
                <a:solidFill>
                  <a:schemeClr val="tx1"/>
                </a:solidFill>
                <a:latin typeface="+mn-lt"/>
                <a:ea typeface="+mn-ea"/>
                <a:cs typeface="+mn-cs"/>
              </a:rPr>
              <a:t>Amstislavskiy</a:t>
            </a:r>
            <a:r>
              <a:rPr lang="es-ES_tradnl" sz="1200" b="0" kern="1200" dirty="0">
                <a:solidFill>
                  <a:schemeClr val="tx1"/>
                </a:solidFill>
                <a:latin typeface="+mn-lt"/>
                <a:ea typeface="+mn-ea"/>
                <a:cs typeface="+mn-cs"/>
              </a:rPr>
              <a:t> V., </a:t>
            </a:r>
            <a:r>
              <a:rPr lang="es-ES_tradnl" sz="1200" b="0" kern="1200" dirty="0" err="1">
                <a:solidFill>
                  <a:schemeClr val="tx1"/>
                </a:solidFill>
                <a:latin typeface="+mn-lt"/>
                <a:ea typeface="+mn-ea"/>
                <a:cs typeface="+mn-cs"/>
              </a:rPr>
              <a:t>Gonzalez</a:t>
            </a:r>
            <a:r>
              <a:rPr lang="es-ES_tradnl" sz="1200" b="0" kern="1200" dirty="0">
                <a:solidFill>
                  <a:schemeClr val="tx1"/>
                </a:solidFill>
                <a:latin typeface="+mn-lt"/>
                <a:ea typeface="+mn-ea"/>
                <a:cs typeface="+mn-cs"/>
              </a:rPr>
              <a:t> F.G.R., Weber U.D., Wolf S., Robinson G.W., Zhou X., Wu G., Finkelstein D., Liu Y., Cavalli F.M.G., </a:t>
            </a:r>
            <a:r>
              <a:rPr lang="es-ES_tradnl" sz="1200" b="0" kern="1200" dirty="0" err="1">
                <a:solidFill>
                  <a:schemeClr val="tx1"/>
                </a:solidFill>
                <a:latin typeface="+mn-lt"/>
                <a:ea typeface="+mn-ea"/>
                <a:cs typeface="+mn-cs"/>
              </a:rPr>
              <a:t>Luu</a:t>
            </a:r>
            <a:r>
              <a:rPr lang="es-ES_tradnl" sz="1200" b="0" kern="1200" dirty="0">
                <a:solidFill>
                  <a:schemeClr val="tx1"/>
                </a:solidFill>
                <a:latin typeface="+mn-lt"/>
                <a:ea typeface="+mn-ea"/>
                <a:cs typeface="+mn-cs"/>
              </a:rPr>
              <a:t> B., </a:t>
            </a:r>
            <a:r>
              <a:rPr lang="es-ES_tradnl" sz="1200" b="0" kern="1200" dirty="0" err="1">
                <a:solidFill>
                  <a:schemeClr val="tx1"/>
                </a:solidFill>
                <a:latin typeface="+mn-lt"/>
                <a:ea typeface="+mn-ea"/>
                <a:cs typeface="+mn-cs"/>
              </a:rPr>
              <a:t>Ramaswamy</a:t>
            </a:r>
            <a:r>
              <a:rPr lang="es-ES_tradnl" sz="1200" b="0" kern="1200" dirty="0">
                <a:solidFill>
                  <a:schemeClr val="tx1"/>
                </a:solidFill>
                <a:latin typeface="+mn-lt"/>
                <a:ea typeface="+mn-ea"/>
                <a:cs typeface="+mn-cs"/>
              </a:rPr>
              <a:t> V., Wu X., </a:t>
            </a:r>
            <a:r>
              <a:rPr lang="es-ES_tradnl" sz="1200" b="0" kern="1200" dirty="0" err="1">
                <a:solidFill>
                  <a:schemeClr val="tx1"/>
                </a:solidFill>
                <a:latin typeface="+mn-lt"/>
                <a:ea typeface="+mn-ea"/>
                <a:cs typeface="+mn-cs"/>
              </a:rPr>
              <a:t>Koster</a:t>
            </a:r>
            <a:r>
              <a:rPr lang="es-ES_tradnl" sz="1200" b="0" kern="1200" dirty="0">
                <a:solidFill>
                  <a:schemeClr val="tx1"/>
                </a:solidFill>
                <a:latin typeface="+mn-lt"/>
                <a:ea typeface="+mn-ea"/>
                <a:cs typeface="+mn-cs"/>
              </a:rPr>
              <a:t> J., </a:t>
            </a:r>
            <a:r>
              <a:rPr lang="es-ES_tradnl" sz="1200" b="0" kern="1200" dirty="0" err="1">
                <a:solidFill>
                  <a:schemeClr val="tx1"/>
                </a:solidFill>
                <a:latin typeface="+mn-lt"/>
                <a:ea typeface="+mn-ea"/>
                <a:cs typeface="+mn-cs"/>
              </a:rPr>
              <a:t>Ryzhova</a:t>
            </a:r>
            <a:r>
              <a:rPr lang="es-ES_tradnl" sz="1200" b="0" kern="1200" dirty="0">
                <a:solidFill>
                  <a:schemeClr val="tx1"/>
                </a:solidFill>
                <a:latin typeface="+mn-lt"/>
                <a:ea typeface="+mn-ea"/>
                <a:cs typeface="+mn-cs"/>
              </a:rPr>
              <a:t> M., Cho Y.J., Pomeroy S.L., </a:t>
            </a:r>
            <a:r>
              <a:rPr lang="es-ES_tradnl" sz="1200" b="0" kern="1200" dirty="0" err="1">
                <a:solidFill>
                  <a:schemeClr val="tx1"/>
                </a:solidFill>
                <a:latin typeface="+mn-lt"/>
                <a:ea typeface="+mn-ea"/>
                <a:cs typeface="+mn-cs"/>
              </a:rPr>
              <a:t>Herold-Mende</a:t>
            </a:r>
            <a:r>
              <a:rPr lang="es-ES_tradnl" sz="1200" b="0" kern="1200" dirty="0">
                <a:solidFill>
                  <a:schemeClr val="tx1"/>
                </a:solidFill>
                <a:latin typeface="+mn-lt"/>
                <a:ea typeface="+mn-ea"/>
                <a:cs typeface="+mn-cs"/>
              </a:rPr>
              <a:t> C., </a:t>
            </a:r>
            <a:r>
              <a:rPr lang="es-ES_tradnl" sz="1200" b="0" kern="1200" dirty="0" err="1">
                <a:solidFill>
                  <a:schemeClr val="tx1"/>
                </a:solidFill>
                <a:latin typeface="+mn-lt"/>
                <a:ea typeface="+mn-ea"/>
                <a:cs typeface="+mn-cs"/>
              </a:rPr>
              <a:t>Schuhmann</a:t>
            </a:r>
            <a:r>
              <a:rPr lang="es-ES_tradnl" sz="1200" b="0" kern="1200" dirty="0">
                <a:solidFill>
                  <a:schemeClr val="tx1"/>
                </a:solidFill>
                <a:latin typeface="+mn-lt"/>
                <a:ea typeface="+mn-ea"/>
                <a:cs typeface="+mn-cs"/>
              </a:rPr>
              <a:t> M., </a:t>
            </a:r>
            <a:r>
              <a:rPr lang="es-ES_tradnl" sz="1200" b="0" kern="1200" dirty="0" err="1">
                <a:solidFill>
                  <a:schemeClr val="tx1"/>
                </a:solidFill>
                <a:latin typeface="+mn-lt"/>
                <a:ea typeface="+mn-ea"/>
                <a:cs typeface="+mn-cs"/>
              </a:rPr>
              <a:t>Ebinger</a:t>
            </a:r>
            <a:r>
              <a:rPr lang="es-ES_tradnl" sz="1200" b="0" kern="1200" dirty="0">
                <a:solidFill>
                  <a:schemeClr val="tx1"/>
                </a:solidFill>
                <a:latin typeface="+mn-lt"/>
                <a:ea typeface="+mn-ea"/>
                <a:cs typeface="+mn-cs"/>
              </a:rPr>
              <a:t> M., </a:t>
            </a:r>
            <a:r>
              <a:rPr lang="es-ES_tradnl" sz="1200" b="0" kern="1200" dirty="0" err="1">
                <a:solidFill>
                  <a:schemeClr val="tx1"/>
                </a:solidFill>
                <a:latin typeface="+mn-lt"/>
                <a:ea typeface="+mn-ea"/>
                <a:cs typeface="+mn-cs"/>
              </a:rPr>
              <a:t>Liau</a:t>
            </a:r>
            <a:r>
              <a:rPr lang="es-ES_tradnl" sz="1200" b="0" kern="1200" dirty="0">
                <a:solidFill>
                  <a:schemeClr val="tx1"/>
                </a:solidFill>
                <a:latin typeface="+mn-lt"/>
                <a:ea typeface="+mn-ea"/>
                <a:cs typeface="+mn-cs"/>
              </a:rPr>
              <a:t> L.M., Mora J., </a:t>
            </a:r>
            <a:r>
              <a:rPr lang="es-ES_tradnl" sz="1200" b="0" kern="1200" dirty="0" err="1">
                <a:solidFill>
                  <a:schemeClr val="tx1"/>
                </a:solidFill>
                <a:latin typeface="+mn-lt"/>
                <a:ea typeface="+mn-ea"/>
                <a:cs typeface="+mn-cs"/>
              </a:rPr>
              <a:t>McLendon</a:t>
            </a:r>
            <a:r>
              <a:rPr lang="es-ES_tradnl" sz="1200" b="0" kern="1200" dirty="0">
                <a:solidFill>
                  <a:schemeClr val="tx1"/>
                </a:solidFill>
                <a:latin typeface="+mn-lt"/>
                <a:ea typeface="+mn-ea"/>
                <a:cs typeface="+mn-cs"/>
              </a:rPr>
              <a:t> R.E., Jabado N., </a:t>
            </a:r>
            <a:r>
              <a:rPr lang="es-ES_tradnl" sz="1200" b="0" kern="1200" dirty="0" err="1">
                <a:solidFill>
                  <a:schemeClr val="tx1"/>
                </a:solidFill>
                <a:latin typeface="+mn-lt"/>
                <a:ea typeface="+mn-ea"/>
                <a:cs typeface="+mn-cs"/>
              </a:rPr>
              <a:t>Kumabe</a:t>
            </a:r>
            <a:r>
              <a:rPr lang="es-ES_tradnl" sz="1200" b="0" kern="1200" dirty="0">
                <a:solidFill>
                  <a:schemeClr val="tx1"/>
                </a:solidFill>
                <a:latin typeface="+mn-lt"/>
                <a:ea typeface="+mn-ea"/>
                <a:cs typeface="+mn-cs"/>
              </a:rPr>
              <a:t> T., </a:t>
            </a:r>
            <a:r>
              <a:rPr lang="es-ES_tradnl" sz="1200" b="0" kern="1200" dirty="0" err="1">
                <a:solidFill>
                  <a:schemeClr val="tx1"/>
                </a:solidFill>
                <a:latin typeface="+mn-lt"/>
                <a:ea typeface="+mn-ea"/>
                <a:cs typeface="+mn-cs"/>
              </a:rPr>
              <a:t>Chuah</a:t>
            </a:r>
            <a:r>
              <a:rPr lang="es-ES_tradnl" sz="1200" b="0" kern="1200" dirty="0">
                <a:solidFill>
                  <a:schemeClr val="tx1"/>
                </a:solidFill>
                <a:latin typeface="+mn-lt"/>
                <a:ea typeface="+mn-ea"/>
                <a:cs typeface="+mn-cs"/>
              </a:rPr>
              <a:t> E., Ma Y., Moore R.A., </a:t>
            </a:r>
            <a:r>
              <a:rPr lang="es-ES_tradnl" sz="1200" b="0" kern="1200" dirty="0" err="1">
                <a:solidFill>
                  <a:schemeClr val="tx1"/>
                </a:solidFill>
                <a:latin typeface="+mn-lt"/>
                <a:ea typeface="+mn-ea"/>
                <a:cs typeface="+mn-cs"/>
              </a:rPr>
              <a:t>Mungall</a:t>
            </a:r>
            <a:r>
              <a:rPr lang="es-ES_tradnl" sz="1200" b="0" kern="1200" dirty="0">
                <a:solidFill>
                  <a:schemeClr val="tx1"/>
                </a:solidFill>
                <a:latin typeface="+mn-lt"/>
                <a:ea typeface="+mn-ea"/>
                <a:cs typeface="+mn-cs"/>
              </a:rPr>
              <a:t> A.J., </a:t>
            </a:r>
            <a:r>
              <a:rPr lang="es-ES_tradnl" sz="1200" b="0" kern="1200" dirty="0" err="1">
                <a:solidFill>
                  <a:schemeClr val="tx1"/>
                </a:solidFill>
                <a:latin typeface="+mn-lt"/>
                <a:ea typeface="+mn-ea"/>
                <a:cs typeface="+mn-cs"/>
              </a:rPr>
              <a:t>Mungall</a:t>
            </a:r>
            <a:r>
              <a:rPr lang="es-ES_tradnl" sz="1200" b="0" kern="1200" dirty="0">
                <a:solidFill>
                  <a:schemeClr val="tx1"/>
                </a:solidFill>
                <a:latin typeface="+mn-lt"/>
                <a:ea typeface="+mn-ea"/>
                <a:cs typeface="+mn-cs"/>
              </a:rPr>
              <a:t> K.L., Thiessen N., </a:t>
            </a:r>
            <a:r>
              <a:rPr lang="es-ES_tradnl" sz="1200" b="0" kern="1200" dirty="0" err="1">
                <a:solidFill>
                  <a:schemeClr val="tx1"/>
                </a:solidFill>
                <a:latin typeface="+mn-lt"/>
                <a:ea typeface="+mn-ea"/>
                <a:cs typeface="+mn-cs"/>
              </a:rPr>
              <a:t>Tse</a:t>
            </a:r>
            <a:r>
              <a:rPr lang="es-ES_tradnl" sz="1200" b="0" kern="1200" dirty="0">
                <a:solidFill>
                  <a:schemeClr val="tx1"/>
                </a:solidFill>
                <a:latin typeface="+mn-lt"/>
                <a:ea typeface="+mn-ea"/>
                <a:cs typeface="+mn-cs"/>
              </a:rPr>
              <a:t> K., Wong T., Jones S.J.M., Witt O., Milde T., </a:t>
            </a:r>
            <a:r>
              <a:rPr lang="es-ES_tradnl" sz="1200" b="0" kern="1200" dirty="0" err="1">
                <a:solidFill>
                  <a:schemeClr val="tx1"/>
                </a:solidFill>
                <a:latin typeface="+mn-lt"/>
                <a:ea typeface="+mn-ea"/>
                <a:cs typeface="+mn-cs"/>
              </a:rPr>
              <a:t>Von</a:t>
            </a:r>
            <a:r>
              <a:rPr lang="es-ES_tradnl" sz="1200" b="0" kern="1200" dirty="0">
                <a:solidFill>
                  <a:schemeClr val="tx1"/>
                </a:solidFill>
                <a:latin typeface="+mn-lt"/>
                <a:ea typeface="+mn-ea"/>
                <a:cs typeface="+mn-cs"/>
              </a:rPr>
              <a:t> </a:t>
            </a:r>
            <a:r>
              <a:rPr lang="es-ES_tradnl" sz="1200" b="0" kern="1200" dirty="0" err="1">
                <a:solidFill>
                  <a:schemeClr val="tx1"/>
                </a:solidFill>
                <a:latin typeface="+mn-lt"/>
                <a:ea typeface="+mn-ea"/>
                <a:cs typeface="+mn-cs"/>
              </a:rPr>
              <a:t>Deimling</a:t>
            </a:r>
            <a:r>
              <a:rPr lang="es-ES_tradnl" sz="1200" b="0" kern="1200" dirty="0">
                <a:solidFill>
                  <a:schemeClr val="tx1"/>
                </a:solidFill>
                <a:latin typeface="+mn-lt"/>
                <a:ea typeface="+mn-ea"/>
                <a:cs typeface="+mn-cs"/>
              </a:rPr>
              <a:t> A., </a:t>
            </a:r>
            <a:r>
              <a:rPr lang="es-ES_tradnl" sz="1200" b="0" kern="1200" dirty="0" err="1">
                <a:solidFill>
                  <a:schemeClr val="tx1"/>
                </a:solidFill>
                <a:latin typeface="+mn-lt"/>
                <a:ea typeface="+mn-ea"/>
                <a:cs typeface="+mn-cs"/>
              </a:rPr>
              <a:t>Capper</a:t>
            </a:r>
            <a:r>
              <a:rPr lang="es-ES_tradnl" sz="1200" b="0" kern="1200" dirty="0">
                <a:solidFill>
                  <a:schemeClr val="tx1"/>
                </a:solidFill>
                <a:latin typeface="+mn-lt"/>
                <a:ea typeface="+mn-ea"/>
                <a:cs typeface="+mn-cs"/>
              </a:rPr>
              <a:t> D., </a:t>
            </a:r>
            <a:r>
              <a:rPr lang="es-ES_tradnl" sz="1200" b="0" kern="1200" dirty="0" err="1">
                <a:solidFill>
                  <a:schemeClr val="tx1"/>
                </a:solidFill>
                <a:latin typeface="+mn-lt"/>
                <a:ea typeface="+mn-ea"/>
                <a:cs typeface="+mn-cs"/>
              </a:rPr>
              <a:t>Korshunov</a:t>
            </a:r>
            <a:r>
              <a:rPr lang="es-ES_tradnl" sz="1200" b="0" kern="1200" dirty="0">
                <a:solidFill>
                  <a:schemeClr val="tx1"/>
                </a:solidFill>
                <a:latin typeface="+mn-lt"/>
                <a:ea typeface="+mn-ea"/>
                <a:cs typeface="+mn-cs"/>
              </a:rPr>
              <a:t> A., </a:t>
            </a:r>
            <a:r>
              <a:rPr lang="es-ES_tradnl" sz="1200" b="0" kern="1200" dirty="0" err="1">
                <a:solidFill>
                  <a:schemeClr val="tx1"/>
                </a:solidFill>
                <a:latin typeface="+mn-lt"/>
                <a:ea typeface="+mn-ea"/>
                <a:cs typeface="+mn-cs"/>
              </a:rPr>
              <a:t>Yaspo</a:t>
            </a:r>
            <a:r>
              <a:rPr lang="es-ES_tradnl" sz="1200" b="0" kern="1200" dirty="0">
                <a:solidFill>
                  <a:schemeClr val="tx1"/>
                </a:solidFill>
                <a:latin typeface="+mn-lt"/>
                <a:ea typeface="+mn-ea"/>
                <a:cs typeface="+mn-cs"/>
              </a:rPr>
              <a:t> M.L., </a:t>
            </a:r>
            <a:r>
              <a:rPr lang="es-ES_tradnl" sz="1200" b="0" kern="1200" dirty="0" err="1">
                <a:solidFill>
                  <a:schemeClr val="tx1"/>
                </a:solidFill>
                <a:latin typeface="+mn-lt"/>
                <a:ea typeface="+mn-ea"/>
                <a:cs typeface="+mn-cs"/>
              </a:rPr>
              <a:t>Kriwacki</a:t>
            </a:r>
            <a:r>
              <a:rPr lang="es-ES_tradnl" sz="1200" b="0" kern="1200" dirty="0">
                <a:solidFill>
                  <a:schemeClr val="tx1"/>
                </a:solidFill>
                <a:latin typeface="+mn-lt"/>
                <a:ea typeface="+mn-ea"/>
                <a:cs typeface="+mn-cs"/>
              </a:rPr>
              <a:t> R., </a:t>
            </a:r>
            <a:r>
              <a:rPr lang="es-ES_tradnl" sz="1200" b="0" kern="1200" dirty="0" err="1">
                <a:solidFill>
                  <a:schemeClr val="tx1"/>
                </a:solidFill>
                <a:latin typeface="+mn-lt"/>
                <a:ea typeface="+mn-ea"/>
                <a:cs typeface="+mn-cs"/>
              </a:rPr>
              <a:t>Gajjar</a:t>
            </a:r>
            <a:r>
              <a:rPr lang="es-ES_tradnl" sz="1200" b="0" kern="1200" dirty="0">
                <a:solidFill>
                  <a:schemeClr val="tx1"/>
                </a:solidFill>
                <a:latin typeface="+mn-lt"/>
                <a:ea typeface="+mn-ea"/>
                <a:cs typeface="+mn-cs"/>
              </a:rPr>
              <a:t> A., Zhang J., </a:t>
            </a:r>
            <a:r>
              <a:rPr lang="es-ES_tradnl" sz="1200" b="0" kern="1200" dirty="0" err="1">
                <a:solidFill>
                  <a:schemeClr val="tx1"/>
                </a:solidFill>
                <a:latin typeface="+mn-lt"/>
                <a:ea typeface="+mn-ea"/>
                <a:cs typeface="+mn-cs"/>
              </a:rPr>
              <a:t>Beroukhim</a:t>
            </a:r>
            <a:r>
              <a:rPr lang="es-ES_tradnl" sz="1200" b="0" kern="1200" dirty="0">
                <a:solidFill>
                  <a:schemeClr val="tx1"/>
                </a:solidFill>
                <a:latin typeface="+mn-lt"/>
                <a:ea typeface="+mn-ea"/>
                <a:cs typeface="+mn-cs"/>
              </a:rPr>
              <a:t> R., </a:t>
            </a:r>
            <a:r>
              <a:rPr lang="es-ES_tradnl" sz="1200" b="0" kern="1200" dirty="0" err="1">
                <a:solidFill>
                  <a:schemeClr val="tx1"/>
                </a:solidFill>
                <a:latin typeface="+mn-lt"/>
                <a:ea typeface="+mn-ea"/>
                <a:cs typeface="+mn-cs"/>
              </a:rPr>
              <a:t>Fraenkel</a:t>
            </a:r>
            <a:r>
              <a:rPr lang="es-ES_tradnl" sz="1200" b="0" kern="1200" dirty="0">
                <a:solidFill>
                  <a:schemeClr val="tx1"/>
                </a:solidFill>
                <a:latin typeface="+mn-lt"/>
                <a:ea typeface="+mn-ea"/>
                <a:cs typeface="+mn-cs"/>
              </a:rPr>
              <a:t> E., </a:t>
            </a:r>
            <a:r>
              <a:rPr lang="es-ES_tradnl" sz="1200" b="0" kern="1200" dirty="0" err="1">
                <a:solidFill>
                  <a:schemeClr val="tx1"/>
                </a:solidFill>
                <a:latin typeface="+mn-lt"/>
                <a:ea typeface="+mn-ea"/>
                <a:cs typeface="+mn-cs"/>
              </a:rPr>
              <a:t>Korbel</a:t>
            </a:r>
            <a:r>
              <a:rPr lang="es-ES_tradnl" sz="1200" b="0" kern="1200" dirty="0">
                <a:solidFill>
                  <a:schemeClr val="tx1"/>
                </a:solidFill>
                <a:latin typeface="+mn-lt"/>
                <a:ea typeface="+mn-ea"/>
                <a:cs typeface="+mn-cs"/>
              </a:rPr>
              <a:t> J.O., </a:t>
            </a:r>
            <a:r>
              <a:rPr lang="es-ES_tradnl" sz="1200" b="0" kern="1200" dirty="0" err="1">
                <a:solidFill>
                  <a:schemeClr val="tx1"/>
                </a:solidFill>
                <a:latin typeface="+mn-lt"/>
                <a:ea typeface="+mn-ea"/>
                <a:cs typeface="+mn-cs"/>
              </a:rPr>
              <a:t>Brors</a:t>
            </a:r>
            <a:r>
              <a:rPr lang="es-ES_tradnl" sz="1200" b="0" kern="1200" dirty="0">
                <a:solidFill>
                  <a:schemeClr val="tx1"/>
                </a:solidFill>
                <a:latin typeface="+mn-lt"/>
                <a:ea typeface="+mn-ea"/>
                <a:cs typeface="+mn-cs"/>
              </a:rPr>
              <a:t> B., </a:t>
            </a:r>
            <a:r>
              <a:rPr lang="es-ES_tradnl" sz="1200" b="0" kern="1200" dirty="0" err="1">
                <a:solidFill>
                  <a:schemeClr val="tx1"/>
                </a:solidFill>
                <a:latin typeface="+mn-lt"/>
                <a:ea typeface="+mn-ea"/>
                <a:cs typeface="+mn-cs"/>
              </a:rPr>
              <a:t>Schlesner</a:t>
            </a:r>
            <a:r>
              <a:rPr lang="es-ES_tradnl" sz="1200" b="0" kern="1200" dirty="0">
                <a:solidFill>
                  <a:schemeClr val="tx1"/>
                </a:solidFill>
                <a:latin typeface="+mn-lt"/>
                <a:ea typeface="+mn-ea"/>
                <a:cs typeface="+mn-cs"/>
              </a:rPr>
              <a:t> M., </a:t>
            </a:r>
            <a:r>
              <a:rPr lang="es-ES_tradnl" sz="1200" b="0" kern="1200" dirty="0" err="1">
                <a:solidFill>
                  <a:schemeClr val="tx1"/>
                </a:solidFill>
                <a:latin typeface="+mn-lt"/>
                <a:ea typeface="+mn-ea"/>
                <a:cs typeface="+mn-cs"/>
              </a:rPr>
              <a:t>Eils</a:t>
            </a:r>
            <a:r>
              <a:rPr lang="es-ES_tradnl" sz="1200" b="0" kern="1200" dirty="0">
                <a:solidFill>
                  <a:schemeClr val="tx1"/>
                </a:solidFill>
                <a:latin typeface="+mn-lt"/>
                <a:ea typeface="+mn-ea"/>
                <a:cs typeface="+mn-cs"/>
              </a:rPr>
              <a:t> R., Marra M.A., Pfister S.M., Taylor M.D. &amp; </a:t>
            </a:r>
            <a:r>
              <a:rPr lang="es-ES_tradnl" sz="1200" b="0" kern="1200" dirty="0" err="1">
                <a:solidFill>
                  <a:schemeClr val="tx1"/>
                </a:solidFill>
                <a:latin typeface="+mn-lt"/>
                <a:ea typeface="+mn-ea"/>
                <a:cs typeface="+mn-cs"/>
              </a:rPr>
              <a:t>Lichter</a:t>
            </a:r>
            <a:r>
              <a:rPr lang="es-ES_tradnl" sz="1200" b="0" kern="1200" dirty="0">
                <a:solidFill>
                  <a:schemeClr val="tx1"/>
                </a:solidFill>
                <a:latin typeface="+mn-lt"/>
                <a:ea typeface="+mn-ea"/>
                <a:cs typeface="+mn-cs"/>
              </a:rPr>
              <a:t> P. (2017) </a:t>
            </a:r>
            <a:r>
              <a:rPr lang="es-ES_tradnl" sz="1200" b="0" kern="1200" dirty="0" err="1">
                <a:solidFill>
                  <a:schemeClr val="tx1"/>
                </a:solidFill>
                <a:latin typeface="+mn-lt"/>
                <a:ea typeface="+mn-ea"/>
                <a:cs typeface="+mn-cs"/>
              </a:rPr>
              <a:t>The</a:t>
            </a:r>
            <a:r>
              <a:rPr lang="es-ES_tradnl" sz="1200" b="0" kern="1200" dirty="0">
                <a:solidFill>
                  <a:schemeClr val="tx1"/>
                </a:solidFill>
                <a:latin typeface="+mn-lt"/>
                <a:ea typeface="+mn-ea"/>
                <a:cs typeface="+mn-cs"/>
              </a:rPr>
              <a:t> </a:t>
            </a:r>
            <a:r>
              <a:rPr lang="es-ES_tradnl" sz="1200" b="0" kern="1200" dirty="0" err="1">
                <a:solidFill>
                  <a:schemeClr val="tx1"/>
                </a:solidFill>
                <a:latin typeface="+mn-lt"/>
                <a:ea typeface="+mn-ea"/>
                <a:cs typeface="+mn-cs"/>
              </a:rPr>
              <a:t>whole-genome</a:t>
            </a:r>
            <a:r>
              <a:rPr lang="es-ES_tradnl" sz="1200" b="0" kern="1200" dirty="0">
                <a:solidFill>
                  <a:schemeClr val="tx1"/>
                </a:solidFill>
                <a:latin typeface="+mn-lt"/>
                <a:ea typeface="+mn-ea"/>
                <a:cs typeface="+mn-cs"/>
              </a:rPr>
              <a:t> </a:t>
            </a:r>
            <a:r>
              <a:rPr lang="es-ES_tradnl" sz="1200" b="0" kern="1200" dirty="0" err="1">
                <a:solidFill>
                  <a:schemeClr val="tx1"/>
                </a:solidFill>
                <a:latin typeface="+mn-lt"/>
                <a:ea typeface="+mn-ea"/>
                <a:cs typeface="+mn-cs"/>
              </a:rPr>
              <a:t>landscape</a:t>
            </a:r>
            <a:r>
              <a:rPr lang="es-ES_tradnl" sz="1200" b="0" kern="1200" dirty="0">
                <a:solidFill>
                  <a:schemeClr val="tx1"/>
                </a:solidFill>
                <a:latin typeface="+mn-lt"/>
                <a:ea typeface="+mn-ea"/>
                <a:cs typeface="+mn-cs"/>
              </a:rPr>
              <a:t> </a:t>
            </a:r>
            <a:r>
              <a:rPr lang="es-ES_tradnl" sz="1200" b="0" kern="1200" dirty="0" err="1">
                <a:solidFill>
                  <a:schemeClr val="tx1"/>
                </a:solidFill>
                <a:latin typeface="+mn-lt"/>
                <a:ea typeface="+mn-ea"/>
                <a:cs typeface="+mn-cs"/>
              </a:rPr>
              <a:t>of</a:t>
            </a:r>
            <a:r>
              <a:rPr lang="es-ES_tradnl" sz="1200" b="0" kern="1200" dirty="0">
                <a:solidFill>
                  <a:schemeClr val="tx1"/>
                </a:solidFill>
                <a:latin typeface="+mn-lt"/>
                <a:ea typeface="+mn-ea"/>
                <a:cs typeface="+mn-cs"/>
              </a:rPr>
              <a:t> </a:t>
            </a:r>
            <a:r>
              <a:rPr lang="es-ES_tradnl" sz="1200" b="0" kern="1200" dirty="0" err="1">
                <a:solidFill>
                  <a:schemeClr val="tx1"/>
                </a:solidFill>
                <a:latin typeface="+mn-lt"/>
                <a:ea typeface="+mn-ea"/>
                <a:cs typeface="+mn-cs"/>
              </a:rPr>
              <a:t>medulloblastoma</a:t>
            </a:r>
            <a:r>
              <a:rPr lang="es-ES_tradnl" sz="1200" b="0" kern="1200" dirty="0">
                <a:solidFill>
                  <a:schemeClr val="tx1"/>
                </a:solidFill>
                <a:latin typeface="+mn-lt"/>
                <a:ea typeface="+mn-ea"/>
                <a:cs typeface="+mn-cs"/>
              </a:rPr>
              <a:t> </a:t>
            </a:r>
            <a:r>
              <a:rPr lang="es-ES_tradnl" sz="1200" b="0" kern="1200" dirty="0" err="1">
                <a:solidFill>
                  <a:schemeClr val="tx1"/>
                </a:solidFill>
                <a:latin typeface="+mn-lt"/>
                <a:ea typeface="+mn-ea"/>
                <a:cs typeface="+mn-cs"/>
              </a:rPr>
              <a:t>subtypes</a:t>
            </a:r>
            <a:r>
              <a:rPr lang="es-ES_tradnl" sz="1200" b="0" kern="1200" dirty="0">
                <a:solidFill>
                  <a:schemeClr val="tx1"/>
                </a:solidFill>
                <a:latin typeface="+mn-lt"/>
                <a:ea typeface="+mn-ea"/>
                <a:cs typeface="+mn-cs"/>
              </a:rPr>
              <a:t>. </a:t>
            </a:r>
            <a:r>
              <a:rPr lang="es-ES_tradnl" sz="1200" b="0" kern="1200" dirty="0" err="1">
                <a:solidFill>
                  <a:schemeClr val="tx1"/>
                </a:solidFill>
                <a:latin typeface="+mn-lt"/>
                <a:ea typeface="+mn-ea"/>
                <a:cs typeface="+mn-cs"/>
              </a:rPr>
              <a:t>Nature</a:t>
            </a:r>
            <a:r>
              <a:rPr lang="es-ES_tradnl" sz="1200" b="0" kern="1200" dirty="0">
                <a:solidFill>
                  <a:schemeClr val="tx1"/>
                </a:solidFill>
                <a:latin typeface="+mn-lt"/>
                <a:ea typeface="+mn-ea"/>
                <a:cs typeface="+mn-cs"/>
              </a:rPr>
              <a:t> 547, 311-7. (PMID 28726821)</a:t>
            </a:r>
          </a:p>
          <a:p>
            <a:r>
              <a:rPr lang="en-GB" sz="1200" b="0" kern="1200" dirty="0">
                <a:solidFill>
                  <a:schemeClr val="tx1"/>
                </a:solidFill>
                <a:latin typeface="+mn-lt"/>
                <a:ea typeface="+mn-ea"/>
                <a:cs typeface="+mn-cs"/>
              </a:rPr>
              <a:t>Figure 2 : Driver genes and pathways altered in MB.</a:t>
            </a:r>
          </a:p>
          <a:p>
            <a:r>
              <a:rPr lang="en-GB" b="1" dirty="0"/>
              <a:t>a</a:t>
            </a:r>
            <a:r>
              <a:rPr lang="en-GB" dirty="0"/>
              <a:t>, </a:t>
            </a:r>
            <a:r>
              <a:rPr lang="en-GB" dirty="0" err="1"/>
              <a:t>Oncoprint</a:t>
            </a:r>
            <a:r>
              <a:rPr lang="en-GB" dirty="0"/>
              <a:t> summarizing recurrently altered genes according to MB subgroup (</a:t>
            </a:r>
            <a:r>
              <a:rPr lang="en-GB" i="1" dirty="0"/>
              <a:t>n</a:t>
            </a:r>
            <a:r>
              <a:rPr lang="en-GB" dirty="0"/>
              <a:t> = 390; WGS series only). </a:t>
            </a:r>
            <a:r>
              <a:rPr lang="en-GB" b="1" dirty="0"/>
              <a:t>b</a:t>
            </a:r>
            <a:r>
              <a:rPr lang="en-GB" dirty="0"/>
              <a:t>, Top, Venn diagram summarizing the subgroup overlap of recurrently mutated genes (≥3 affected cases). Bottom, incidence plot of recurrently mutated genes (≥3 affected cases) detected in the series (</a:t>
            </a:r>
            <a:r>
              <a:rPr lang="en-GB" i="1" dirty="0"/>
              <a:t>n</a:t>
            </a:r>
            <a:r>
              <a:rPr lang="en-GB" dirty="0"/>
              <a:t> = 356 genes; </a:t>
            </a:r>
            <a:r>
              <a:rPr lang="en-GB" i="1" dirty="0"/>
              <a:t>n</a:t>
            </a:r>
            <a:r>
              <a:rPr lang="en-GB" dirty="0"/>
              <a:t> = 491 samples). </a:t>
            </a:r>
            <a:r>
              <a:rPr lang="en-GB" b="1" dirty="0"/>
              <a:t>c</a:t>
            </a:r>
            <a:r>
              <a:rPr lang="en-GB" dirty="0"/>
              <a:t>, Graphical summary of the most frequently mutated genes (≥10 affected cases) and their subgroup distribution. </a:t>
            </a:r>
            <a:r>
              <a:rPr lang="en-GB" b="1" dirty="0"/>
              <a:t>d</a:t>
            </a:r>
            <a:r>
              <a:rPr lang="en-GB" dirty="0"/>
              <a:t>, Venn diagram summarizing the significantly mutated gene lists output from multiple significance algorithms. </a:t>
            </a:r>
            <a:r>
              <a:rPr lang="en-GB" b="1" dirty="0"/>
              <a:t>e</a:t>
            </a:r>
            <a:r>
              <a:rPr lang="en-GB" dirty="0"/>
              <a:t>, Results from </a:t>
            </a:r>
            <a:r>
              <a:rPr lang="en-GB" b="1" dirty="0"/>
              <a:t>d</a:t>
            </a:r>
            <a:r>
              <a:rPr lang="en-GB" dirty="0"/>
              <a:t> restricted to Cancer Gene Census (CGC) genes.</a:t>
            </a:r>
            <a:endParaRPr lang="es-ES_tradnl" sz="1200" b="0" kern="1200" dirty="0" err="1">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7985B7-8C83-491B-99E4-13D9748B1FD7}" type="slidenum">
              <a:rPr lang="en-GB" smtClean="0"/>
              <a:pPr/>
              <a:t>10</a:t>
            </a:fld>
            <a:endParaRPr lang="en-GB"/>
          </a:p>
        </p:txBody>
      </p:sp>
    </p:spTree>
    <p:extLst>
      <p:ext uri="{BB962C8B-B14F-4D97-AF65-F5344CB8AC3E}">
        <p14:creationId xmlns:p14="http://schemas.microsoft.com/office/powerpoint/2010/main" val="362167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Turajlic</a:t>
            </a:r>
            <a:r>
              <a:rPr lang="en-GB" dirty="0"/>
              <a:t> S., </a:t>
            </a:r>
            <a:r>
              <a:rPr lang="en-GB" dirty="0" err="1"/>
              <a:t>Sottoriva</a:t>
            </a:r>
            <a:r>
              <a:rPr lang="en-GB" dirty="0"/>
              <a:t> A., Graham T. &amp; Swanton C. (2019) Resolving genetic heterogeneity in cancer. Nat Rev Genet. (PMID 30918367)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a:t>
            </a:r>
            <a:r>
              <a:rPr lang="en-GB" dirty="0"/>
              <a:t> | Limited sampling in time and space confounds measurement of evolutionary dynamics. (Step 1) Sampling within a clone shows neutral dynamics. (Step 2) Non-uniform spatial sampling can look like selection when it is just genetic divergence. (Step 3) If driver mutations accrue rarely but exhibit a strong effect, most evolutionary time shows only neutral dynamics. (Step 4) Selection occurs within a small niche that is below the detection limit such that evolution appears neutral because selected subclones are undetectable. (Step 5) Using frequency and/or phylogenetic methods, selection can only be detected when multiple subclones are sampled. </a:t>
            </a:r>
            <a:r>
              <a:rPr lang="en-GB" b="1" dirty="0"/>
              <a:t>b</a:t>
            </a:r>
            <a:r>
              <a:rPr lang="en-GB" dirty="0"/>
              <a:t> | Bulk sequencing data have profound time biases, permitting only the earliest — and so highest frequency — mutations to be detected. As a tumour doubles its cell number, new mutations that arise represent an exponentially smaller fraction of the tumour and thus rapidly fall below detectable frequency. </a:t>
            </a:r>
            <a:r>
              <a:rPr lang="en-GB" b="1" dirty="0"/>
              <a:t>c</a:t>
            </a:r>
            <a:r>
              <a:rPr lang="en-GB" dirty="0"/>
              <a:t> | Error in copy number and single-nucleotide variant mutation multiplicity assignment propagates and confounds the identification of tumour subclones. Limited depth sequencing (for example, 100×) causes dispersion in the true variant allele frequency (VAF), and true VAF is determined by clonal abundance and underlying copy number state (coloured shapes on plot). This leads to mutations in different clones or at different copy number states, being erroneously </a:t>
            </a:r>
            <a:r>
              <a:rPr lang="en-GB" dirty="0" err="1"/>
              <a:t>misassigned</a:t>
            </a:r>
            <a:r>
              <a:rPr lang="en-GB" dirty="0"/>
              <a:t> clonal identities. The 1/</a:t>
            </a:r>
            <a:r>
              <a:rPr lang="en-GB" i="1" dirty="0"/>
              <a:t>f</a:t>
            </a:r>
            <a:r>
              <a:rPr lang="en-GB" baseline="30000" dirty="0"/>
              <a:t>2</a:t>
            </a:r>
            <a:r>
              <a:rPr lang="en-GB" dirty="0"/>
              <a:t> tail of low frequency mutations is an inevitable consequence of tumour growth and further complicates clonal inference on VAF data. CCF, cancel cell fraction.</a:t>
            </a:r>
          </a:p>
        </p:txBody>
      </p:sp>
      <p:sp>
        <p:nvSpPr>
          <p:cNvPr id="4" name="Slide Number Placeholder 3"/>
          <p:cNvSpPr>
            <a:spLocks noGrp="1"/>
          </p:cNvSpPr>
          <p:nvPr>
            <p:ph type="sldNum" sz="quarter" idx="10"/>
          </p:nvPr>
        </p:nvSpPr>
        <p:spPr/>
        <p:txBody>
          <a:bodyPr/>
          <a:lstStyle/>
          <a:p>
            <a:fld id="{AD7985B7-8C83-491B-99E4-13D9748B1FD7}" type="slidenum">
              <a:rPr lang="en-GB" smtClean="0"/>
              <a:pPr/>
              <a:t>11</a:t>
            </a:fld>
            <a:endParaRPr lang="en-GB"/>
          </a:p>
        </p:txBody>
      </p:sp>
    </p:spTree>
    <p:extLst>
      <p:ext uri="{BB962C8B-B14F-4D97-AF65-F5344CB8AC3E}">
        <p14:creationId xmlns:p14="http://schemas.microsoft.com/office/powerpoint/2010/main" val="166801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Turajlic</a:t>
            </a:r>
            <a:r>
              <a:rPr lang="en-GB" dirty="0"/>
              <a:t> S., </a:t>
            </a:r>
            <a:r>
              <a:rPr lang="en-GB" dirty="0" err="1"/>
              <a:t>Sottoriva</a:t>
            </a:r>
            <a:r>
              <a:rPr lang="en-GB" dirty="0"/>
              <a:t> A., Graham T. &amp; Swanton C. (2019) Resolving genetic heterogeneity in cancer. Nat Rev Genet. (PMID 30918367)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a:t>
            </a:r>
            <a:r>
              <a:rPr lang="en-GB" dirty="0"/>
              <a:t> | Resistant mutations can be present in the tumour population before the start of therapy, usually as a minor subclone</a:t>
            </a:r>
            <a:r>
              <a:rPr lang="en-GB" baseline="30000" dirty="0">
                <a:hlinkClick r:id="rId3" tooltip="Bozic, I. &amp; Nowak, M. A. Timing and heterogeneity of mutations associated with drug resistance in metastatic cancers. Proc. Natl Acad. Sci. USA 111, 15964–15968 (2014)."/>
              </a:rPr>
              <a:t>132</a:t>
            </a:r>
            <a:r>
              <a:rPr lang="en-GB" baseline="30000" dirty="0"/>
              <a:t>,</a:t>
            </a:r>
            <a:r>
              <a:rPr lang="en-GB" baseline="30000" dirty="0">
                <a:hlinkClick r:id="rId4" tooltip="Ahn, I. E. et al. Clonal evolution leading to ibrutinib resistance in chronic lymphocytic leukemia. Blood 129, 1469–1479 (2017)."/>
              </a:rPr>
              <a:t>134</a:t>
            </a:r>
            <a:r>
              <a:rPr lang="en-GB" dirty="0"/>
              <a:t>. They may evade detection in the baseline sample if they are present at very low frequency or are restricted to an unsampled region of the tumour. They may even be neutral or deleterious before therapy. Under the selective pressure of therapy, the treatment-sensitive population diminishes, leaving the resistant population to expand under positive selection. Multiple subclones bearing distinct resistant mutations can emerge at the same time, indicating parallel evolution of resistance</a:t>
            </a:r>
            <a:r>
              <a:rPr lang="en-GB" baseline="30000" dirty="0">
                <a:hlinkClick r:id="rId5" tooltip="Bettegowda, C. et al. Detection of circulating tumor DNA in early- and late-stage human malignancies. Sci. Transl Med. 6, 224ra24 (2014)."/>
              </a:rPr>
              <a:t>135</a:t>
            </a:r>
            <a:r>
              <a:rPr lang="en-GB" baseline="30000" dirty="0"/>
              <a:t>,</a:t>
            </a:r>
            <a:r>
              <a:rPr lang="en-GB" baseline="30000" dirty="0">
                <a:hlinkClick r:id="rId6" tooltip="Juric, D. et al. Convergent loss of PTEN leads to clinical resistance to a PI(3)Kalpha inhibitor. Nature 518, 240–244 (2015)."/>
              </a:rPr>
              <a:t>136</a:t>
            </a:r>
            <a:r>
              <a:rPr lang="en-GB" baseline="30000" dirty="0"/>
              <a:t>,</a:t>
            </a:r>
            <a:r>
              <a:rPr lang="en-GB" baseline="30000" dirty="0">
                <a:hlinkClick r:id="rId7" tooltip="Shi, H. et al. Acquired resistance and clonal evolution in melanoma during BRAF inhibitor therapy. Cancer Discov. 4, 80–93 (2014)."/>
              </a:rPr>
              <a:t>137</a:t>
            </a:r>
            <a:r>
              <a:rPr lang="en-GB" baseline="30000" dirty="0"/>
              <a:t>,</a:t>
            </a:r>
            <a:r>
              <a:rPr lang="en-GB" baseline="30000" dirty="0">
                <a:hlinkClick r:id="rId8" tooltip="Khan, K. H. et al. Longitudinal liquid biopsy and mathematical modeling of clonal evolution forecast time to treatment failure in the PROSPECT-C phase II colorectal cancer clinical trial. Cancer Discov. 8, 1270–1285 (2018)."/>
              </a:rPr>
              <a:t>138</a:t>
            </a:r>
            <a:r>
              <a:rPr lang="en-GB" dirty="0"/>
              <a:t>. </a:t>
            </a:r>
            <a:r>
              <a:rPr lang="en-GB" b="1" dirty="0"/>
              <a:t>b</a:t>
            </a:r>
            <a:r>
              <a:rPr lang="en-GB" dirty="0"/>
              <a:t> | Treatment resistance can be a result of a de novo mutation that carries a selection advantage under therapy and becomes fixed in the tumour population. In this case, resistance takes longer to emerge</a:t>
            </a:r>
            <a:r>
              <a:rPr lang="en-GB" baseline="30000" dirty="0">
                <a:hlinkClick r:id="rId9" tooltip="Hata, A. N. et al. Tumor cells can follow distinct evolutionary paths to become resistant to epidermal growth factor receptor inhibition. Nat. Med. 22, 262–269 (2016)."/>
              </a:rPr>
              <a:t>129</a:t>
            </a:r>
            <a:r>
              <a:rPr lang="en-GB" dirty="0"/>
              <a:t>.</a:t>
            </a:r>
          </a:p>
        </p:txBody>
      </p:sp>
      <p:sp>
        <p:nvSpPr>
          <p:cNvPr id="4" name="Slide Number Placeholder 3"/>
          <p:cNvSpPr>
            <a:spLocks noGrp="1"/>
          </p:cNvSpPr>
          <p:nvPr>
            <p:ph type="sldNum" sz="quarter" idx="10"/>
          </p:nvPr>
        </p:nvSpPr>
        <p:spPr/>
        <p:txBody>
          <a:bodyPr/>
          <a:lstStyle/>
          <a:p>
            <a:fld id="{AD7985B7-8C83-491B-99E4-13D9748B1FD7}" type="slidenum">
              <a:rPr lang="en-GB" smtClean="0"/>
              <a:pPr/>
              <a:t>12</a:t>
            </a:fld>
            <a:endParaRPr lang="en-GB"/>
          </a:p>
        </p:txBody>
      </p:sp>
    </p:spTree>
    <p:extLst>
      <p:ext uri="{BB962C8B-B14F-4D97-AF65-F5344CB8AC3E}">
        <p14:creationId xmlns:p14="http://schemas.microsoft.com/office/powerpoint/2010/main" val="199732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Turajlic</a:t>
            </a:r>
            <a:r>
              <a:rPr lang="en-GB" dirty="0"/>
              <a:t> S., </a:t>
            </a:r>
            <a:r>
              <a:rPr lang="en-GB" dirty="0" err="1"/>
              <a:t>Sottoriva</a:t>
            </a:r>
            <a:r>
              <a:rPr lang="en-GB" dirty="0"/>
              <a:t> A., Graham T. &amp; Swanton C. (2019) Resolving genetic heterogeneity in cancer. Nat Rev Genet. (PMID 30918367)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Different modes of evolution in the primary tumour can impact the mode of metastatic progression</a:t>
            </a:r>
            <a:r>
              <a:rPr lang="en-GB" baseline="30000" dirty="0">
                <a:hlinkClick r:id="rId3" tooltip="Turajlic, S. et al. Deterministic evolutionary trajectories influence primary tumor growth: TRACERx renal. Cell 173, 595–610 (2018). The is the first prospective study to show how distinct patterns of clonal evolution determine the clinical phenotype, reconciling the variable behaviour of renal cancer."/>
              </a:rPr>
              <a:t>26</a:t>
            </a:r>
            <a:r>
              <a:rPr lang="en-GB" dirty="0"/>
              <a:t>. Metastatic capacity is associated with increased chromosome complexity</a:t>
            </a:r>
            <a:r>
              <a:rPr lang="en-GB" baseline="30000" dirty="0">
                <a:hlinkClick r:id="rId4" tooltip="Turajlic, S. et al. Tracking cancer evolution reveals constrained routes to metastases: TRACERx renal. Cell 173, 581–594 (2018). This is the first study to contrast metastasizing and nonmetastasizing clones on patient-specific bases; it shows selection of chromosomal risk events in metastasis."/>
              </a:rPr>
              <a:t>91</a:t>
            </a:r>
            <a:r>
              <a:rPr lang="en-GB" dirty="0"/>
              <a:t>. </a:t>
            </a:r>
            <a:r>
              <a:rPr lang="en-GB" b="1" dirty="0"/>
              <a:t>a</a:t>
            </a:r>
            <a:r>
              <a:rPr lang="en-GB" dirty="0"/>
              <a:t> | Tumours that evolve in a punctuated fashion with early onset of clonal chromosome complexity grow rapidly and metastasize early and widely. Metastases are monophyletic (a single dominant clone seeds all the metastatic sites) and monoclonal (a single clone seeds a single site), and there is limited </a:t>
            </a:r>
            <a:r>
              <a:rPr lang="en-GB" dirty="0" err="1"/>
              <a:t>intermetastatic</a:t>
            </a:r>
            <a:r>
              <a:rPr lang="en-GB" dirty="0"/>
              <a:t> heterogeneity. </a:t>
            </a:r>
            <a:r>
              <a:rPr lang="en-GB" b="1" dirty="0"/>
              <a:t>b</a:t>
            </a:r>
            <a:r>
              <a:rPr lang="en-GB" dirty="0"/>
              <a:t> | Tumours that evolve in a branched (Darwinian) fashion grow more slowly and are composed of distinct subpopulations of cells with differential metastatic capacity. Chromosome complexity is acquired late, and they are associated with solitary or </a:t>
            </a:r>
            <a:r>
              <a:rPr lang="en-GB" dirty="0" err="1"/>
              <a:t>oligometastases</a:t>
            </a:r>
            <a:r>
              <a:rPr lang="en-GB" dirty="0"/>
              <a:t>. When they spread to multiple sites, they may do so in a polyphyletic fashion (different subclones seed different sites), which may include organ-specific patterns and result in </a:t>
            </a:r>
            <a:r>
              <a:rPr lang="en-GB" dirty="0" err="1"/>
              <a:t>intermetastatic</a:t>
            </a:r>
            <a:r>
              <a:rPr lang="en-GB" dirty="0"/>
              <a:t> heterogeneity</a:t>
            </a:r>
            <a:r>
              <a:rPr lang="en-GB" baseline="30000" dirty="0">
                <a:hlinkClick r:id="rId5" tooltip="Reiter, J. G. et al. Minimal functional driver gene heterogeneity among untreated metastases. Science 361, 1033–1037 (2018)."/>
              </a:rPr>
              <a:t>117</a:t>
            </a:r>
            <a:r>
              <a:rPr lang="en-GB" dirty="0"/>
              <a:t>. If multiple clones seed the same site, the metastasis is polyclonal.</a:t>
            </a:r>
          </a:p>
        </p:txBody>
      </p:sp>
      <p:sp>
        <p:nvSpPr>
          <p:cNvPr id="4" name="Slide Number Placeholder 3"/>
          <p:cNvSpPr>
            <a:spLocks noGrp="1"/>
          </p:cNvSpPr>
          <p:nvPr>
            <p:ph type="sldNum" sz="quarter" idx="10"/>
          </p:nvPr>
        </p:nvSpPr>
        <p:spPr/>
        <p:txBody>
          <a:bodyPr/>
          <a:lstStyle/>
          <a:p>
            <a:fld id="{AD7985B7-8C83-491B-99E4-13D9748B1FD7}" type="slidenum">
              <a:rPr lang="en-GB" smtClean="0"/>
              <a:pPr/>
              <a:t>13</a:t>
            </a:fld>
            <a:endParaRPr lang="en-GB"/>
          </a:p>
        </p:txBody>
      </p:sp>
    </p:spTree>
    <p:extLst>
      <p:ext uri="{BB962C8B-B14F-4D97-AF65-F5344CB8AC3E}">
        <p14:creationId xmlns:p14="http://schemas.microsoft.com/office/powerpoint/2010/main" val="2168269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a:solidFill>
                  <a:schemeClr val="tx1"/>
                </a:solidFill>
                <a:latin typeface="+mn-lt"/>
                <a:ea typeface="+mn-ea"/>
                <a:cs typeface="+mn-cs"/>
              </a:rPr>
              <a:t>Dawson, S.-J. 2019. Characterizing the cancer genome in blood. </a:t>
            </a:r>
            <a:r>
              <a:rPr lang="en-GB" sz="1200" i="1" kern="1200" dirty="0">
                <a:solidFill>
                  <a:schemeClr val="tx1"/>
                </a:solidFill>
                <a:latin typeface="+mn-lt"/>
                <a:ea typeface="+mn-ea"/>
                <a:cs typeface="+mn-cs"/>
              </a:rPr>
              <a:t>Cold Spring </a:t>
            </a:r>
            <a:r>
              <a:rPr lang="en-GB" sz="1200" i="1" kern="1200" dirty="0" err="1">
                <a:solidFill>
                  <a:schemeClr val="tx1"/>
                </a:solidFill>
                <a:latin typeface="+mn-lt"/>
                <a:ea typeface="+mn-ea"/>
                <a:cs typeface="+mn-cs"/>
              </a:rPr>
              <a:t>Harb</a:t>
            </a:r>
            <a:r>
              <a:rPr lang="en-GB" sz="1200" i="1" kern="1200" dirty="0">
                <a:solidFill>
                  <a:schemeClr val="tx1"/>
                </a:solidFill>
                <a:latin typeface="+mn-lt"/>
                <a:ea typeface="+mn-ea"/>
                <a:cs typeface="+mn-cs"/>
              </a:rPr>
              <a:t> </a:t>
            </a:r>
            <a:r>
              <a:rPr lang="en-GB" sz="1200" i="1" kern="1200" dirty="0" err="1">
                <a:solidFill>
                  <a:schemeClr val="tx1"/>
                </a:solidFill>
                <a:latin typeface="+mn-lt"/>
                <a:ea typeface="+mn-ea"/>
                <a:cs typeface="+mn-cs"/>
              </a:rPr>
              <a:t>Perspect</a:t>
            </a:r>
            <a:r>
              <a:rPr lang="en-GB" sz="1200" i="1" kern="1200" dirty="0">
                <a:solidFill>
                  <a:schemeClr val="tx1"/>
                </a:solidFill>
                <a:latin typeface="+mn-lt"/>
                <a:ea typeface="+mn-ea"/>
                <a:cs typeface="+mn-cs"/>
              </a:rPr>
              <a:t> Med </a:t>
            </a:r>
            <a:r>
              <a:rPr lang="en-GB" sz="1200" kern="1200" dirty="0" err="1">
                <a:solidFill>
                  <a:schemeClr val="tx1"/>
                </a:solidFill>
                <a:latin typeface="+mn-lt"/>
                <a:ea typeface="+mn-ea"/>
                <a:cs typeface="+mn-cs"/>
              </a:rPr>
              <a:t>doi</a:t>
            </a:r>
            <a:r>
              <a:rPr lang="en-GB" sz="1200" kern="1200" dirty="0">
                <a:solidFill>
                  <a:schemeClr val="tx1"/>
                </a:solidFill>
                <a:latin typeface="+mn-lt"/>
                <a:ea typeface="+mn-ea"/>
                <a:cs typeface="+mn-cs"/>
              </a:rPr>
              <a:t>: 10.1101/cshperspect.a026880</a:t>
            </a:r>
            <a:endParaRPr lang="en-GB" sz="1200" b="0" i="0" kern="1200" dirty="0">
              <a:solidFill>
                <a:schemeClr val="tx1"/>
              </a:solidFill>
              <a:latin typeface="+mn-lt"/>
              <a:ea typeface="+mn-ea"/>
              <a:cs typeface="+mn-cs"/>
            </a:endParaRPr>
          </a:p>
          <a:p>
            <a:r>
              <a:rPr lang="en-GB" b="1" dirty="0"/>
              <a:t>Figure 1.</a:t>
            </a:r>
          </a:p>
          <a:p>
            <a:r>
              <a:rPr lang="en-GB" b="0" dirty="0"/>
              <a:t>Detection of circulating </a:t>
            </a:r>
            <a:r>
              <a:rPr lang="en-GB" b="0" dirty="0" err="1"/>
              <a:t>tumor</a:t>
            </a:r>
            <a:r>
              <a:rPr lang="en-GB" b="0" dirty="0"/>
              <a:t> DNA (</a:t>
            </a:r>
            <a:r>
              <a:rPr lang="en-GB" b="0" dirty="0" err="1"/>
              <a:t>ctDNA</a:t>
            </a:r>
            <a:r>
              <a:rPr lang="en-GB" b="0" dirty="0"/>
              <a:t>) and circulating </a:t>
            </a:r>
            <a:r>
              <a:rPr lang="en-GB" b="0" dirty="0" err="1"/>
              <a:t>tumor</a:t>
            </a:r>
            <a:r>
              <a:rPr lang="en-GB" b="0" dirty="0"/>
              <a:t> cells (CTCs). Cancers release cell-free </a:t>
            </a:r>
            <a:r>
              <a:rPr lang="en-GB" b="0" dirty="0" err="1"/>
              <a:t>ctDNA</a:t>
            </a:r>
            <a:r>
              <a:rPr lang="en-GB" b="0" dirty="0"/>
              <a:t> and CTCs into the </a:t>
            </a:r>
            <a:r>
              <a:rPr lang="en-GB" b="0" dirty="0" err="1"/>
              <a:t>bloodstrwam</a:t>
            </a:r>
            <a:r>
              <a:rPr lang="en-GB" b="0" dirty="0"/>
              <a:t> and these can be used as biomarkers to follow various </a:t>
            </a:r>
            <a:r>
              <a:rPr lang="en-GB" b="0" dirty="0" err="1"/>
              <a:t>tumor</a:t>
            </a:r>
            <a:r>
              <a:rPr lang="en-GB" b="0" dirty="0"/>
              <a:t>-specific parameters from a simple blood test in cancer patients.</a:t>
            </a:r>
          </a:p>
          <a:p>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7985B7-8C83-491B-99E4-13D9748B1FD7}" type="slidenum">
              <a:rPr lang="en-GB" smtClean="0"/>
              <a:pPr/>
              <a:t>14</a:t>
            </a:fld>
            <a:endParaRPr lang="en-GB"/>
          </a:p>
        </p:txBody>
      </p:sp>
    </p:spTree>
    <p:extLst>
      <p:ext uri="{BB962C8B-B14F-4D97-AF65-F5344CB8AC3E}">
        <p14:creationId xmlns:p14="http://schemas.microsoft.com/office/powerpoint/2010/main" val="162437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a:solidFill>
                  <a:schemeClr val="tx1"/>
                </a:solidFill>
                <a:latin typeface="+mn-lt"/>
                <a:ea typeface="+mn-ea"/>
                <a:cs typeface="+mn-cs"/>
              </a:rPr>
              <a:t>Dawson, S.-J. 2019. Characterizing the cancer genome in blood. </a:t>
            </a:r>
            <a:r>
              <a:rPr lang="en-GB" sz="1200" i="1" kern="1200" dirty="0">
                <a:solidFill>
                  <a:schemeClr val="tx1"/>
                </a:solidFill>
                <a:latin typeface="+mn-lt"/>
                <a:ea typeface="+mn-ea"/>
                <a:cs typeface="+mn-cs"/>
              </a:rPr>
              <a:t>Cold Spring </a:t>
            </a:r>
            <a:r>
              <a:rPr lang="en-GB" sz="1200" i="1" kern="1200" dirty="0" err="1">
                <a:solidFill>
                  <a:schemeClr val="tx1"/>
                </a:solidFill>
                <a:latin typeface="+mn-lt"/>
                <a:ea typeface="+mn-ea"/>
                <a:cs typeface="+mn-cs"/>
              </a:rPr>
              <a:t>Harb</a:t>
            </a:r>
            <a:r>
              <a:rPr lang="en-GB" sz="1200" i="1" kern="1200" dirty="0">
                <a:solidFill>
                  <a:schemeClr val="tx1"/>
                </a:solidFill>
                <a:latin typeface="+mn-lt"/>
                <a:ea typeface="+mn-ea"/>
                <a:cs typeface="+mn-cs"/>
              </a:rPr>
              <a:t> </a:t>
            </a:r>
            <a:r>
              <a:rPr lang="en-GB" sz="1200" i="1" kern="1200" dirty="0" err="1">
                <a:solidFill>
                  <a:schemeClr val="tx1"/>
                </a:solidFill>
                <a:latin typeface="+mn-lt"/>
                <a:ea typeface="+mn-ea"/>
                <a:cs typeface="+mn-cs"/>
              </a:rPr>
              <a:t>Perspect</a:t>
            </a:r>
            <a:r>
              <a:rPr lang="en-GB" sz="1200" i="1" kern="1200" dirty="0">
                <a:solidFill>
                  <a:schemeClr val="tx1"/>
                </a:solidFill>
                <a:latin typeface="+mn-lt"/>
                <a:ea typeface="+mn-ea"/>
                <a:cs typeface="+mn-cs"/>
              </a:rPr>
              <a:t> Med </a:t>
            </a:r>
            <a:r>
              <a:rPr lang="en-GB" sz="1200" kern="1200" dirty="0" err="1">
                <a:solidFill>
                  <a:schemeClr val="tx1"/>
                </a:solidFill>
                <a:latin typeface="+mn-lt"/>
                <a:ea typeface="+mn-ea"/>
                <a:cs typeface="+mn-cs"/>
              </a:rPr>
              <a:t>doi</a:t>
            </a:r>
            <a:r>
              <a:rPr lang="en-GB" sz="1200" kern="1200" dirty="0">
                <a:solidFill>
                  <a:schemeClr val="tx1"/>
                </a:solidFill>
                <a:latin typeface="+mn-lt"/>
                <a:ea typeface="+mn-ea"/>
                <a:cs typeface="+mn-cs"/>
              </a:rPr>
              <a:t>: 10.1101/cshperspect.a026880</a:t>
            </a:r>
            <a:endParaRPr lang="en-GB" sz="1200" b="0" i="0" kern="1200" dirty="0">
              <a:solidFill>
                <a:schemeClr val="tx1"/>
              </a:solidFill>
              <a:latin typeface="+mn-lt"/>
              <a:ea typeface="+mn-ea"/>
              <a:cs typeface="+mn-cs"/>
            </a:endParaRPr>
          </a:p>
          <a:p>
            <a:r>
              <a:rPr lang="en-GB" b="1" dirty="0"/>
              <a:t>Figure 2.</a:t>
            </a:r>
          </a:p>
          <a:p>
            <a:r>
              <a:rPr lang="en-GB" b="0" dirty="0"/>
              <a:t>Potential clinical applications of </a:t>
            </a:r>
            <a:r>
              <a:rPr lang="en-GB" b="0" dirty="0" err="1"/>
              <a:t>ctDNA</a:t>
            </a:r>
            <a:r>
              <a:rPr lang="en-GB" b="0" dirty="0"/>
              <a:t> and CTCs. The analyses of </a:t>
            </a:r>
            <a:r>
              <a:rPr lang="en-GB" b="0" dirty="0" err="1"/>
              <a:t>ctDNAand</a:t>
            </a:r>
            <a:r>
              <a:rPr lang="en-GB" b="0" dirty="0"/>
              <a:t> CTCs have </a:t>
            </a:r>
            <a:r>
              <a:rPr lang="en-GB" b="0" dirty="0" err="1"/>
              <a:t>potentrial</a:t>
            </a:r>
            <a:r>
              <a:rPr lang="en-GB" b="0" dirty="0"/>
              <a:t> to be used in multiple facets of cancer management to guide clinical decisions at the time of diagnosis, disease relapse, and throughout disease progression an treatment.</a:t>
            </a:r>
          </a:p>
          <a:p>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7985B7-8C83-491B-99E4-13D9748B1FD7}" type="slidenum">
              <a:rPr lang="en-GB" smtClean="0"/>
              <a:pPr/>
              <a:t>15</a:t>
            </a:fld>
            <a:endParaRPr lang="en-GB"/>
          </a:p>
        </p:txBody>
      </p:sp>
    </p:spTree>
    <p:extLst>
      <p:ext uri="{BB962C8B-B14F-4D97-AF65-F5344CB8AC3E}">
        <p14:creationId xmlns:p14="http://schemas.microsoft.com/office/powerpoint/2010/main" val="90164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Stephens P.J., et. al., (2011) Massive genomic rearrangement acquired in a single catastrophic event during cancer development. Cell 144, 27-40. (PMID 21215367)</a:t>
            </a:r>
          </a:p>
          <a:p>
            <a:r>
              <a:rPr lang="en-GB" dirty="0"/>
              <a:t>Figure 2. Rearrangement Screens in Three </a:t>
            </a:r>
            <a:r>
              <a:rPr lang="en-GB" dirty="0">
                <a:hlinkClick r:id="rId3" tooltip="Learn more about Cancer Cell from ScienceDirect's AI-generated Topic Pages"/>
              </a:rPr>
              <a:t>Cancer Cell</a:t>
            </a:r>
            <a:r>
              <a:rPr lang="en-GB" dirty="0"/>
              <a:t> Lines Showing Evidence for </a:t>
            </a:r>
            <a:r>
              <a:rPr lang="en-GB" dirty="0" err="1">
                <a:hlinkClick r:id="rId4" tooltip="Learn more about Chromothripsis from ScienceDirect's AI-generated Topic Pages"/>
              </a:rPr>
              <a:t>Chromothripsis</a:t>
            </a:r>
            <a:endParaRPr lang="en-GB" dirty="0"/>
          </a:p>
          <a:p>
            <a:r>
              <a:rPr lang="en-GB" dirty="0"/>
              <a:t>Copy number profiles derive from SNP6 </a:t>
            </a:r>
            <a:r>
              <a:rPr lang="en-GB" dirty="0">
                <a:hlinkClick r:id="rId5" tooltip="Learn more about Microarray from ScienceDirect's AI-generated Topic Pages"/>
              </a:rPr>
              <a:t>microarray</a:t>
            </a:r>
            <a:r>
              <a:rPr lang="en-GB" dirty="0"/>
              <a:t> data and are shown as the upper panel of points for each </a:t>
            </a:r>
            <a:r>
              <a:rPr lang="en-GB" dirty="0">
                <a:hlinkClick r:id="rId6" tooltip="Learn more about Cell Line from ScienceDirect's AI-generated Topic Pages"/>
              </a:rPr>
              <a:t>cell line</a:t>
            </a:r>
            <a:r>
              <a:rPr lang="en-GB" dirty="0"/>
              <a:t>. Allelic ratios for each SNP are shown in the lower panel of dots: homozygous SNPs cluster at allelic ratios near 0 or 1, heterozygous SNPs cluster around 0.5. Intrachromosomal rearrangements of all four possible orientations are shown, with deletion-type events as blue lines, tandem duplication-type in red, tail-to-tail inverted rearrangements in green and head-to-head inverted rearrangements in yellow.</a:t>
            </a:r>
          </a:p>
          <a:p>
            <a:r>
              <a:rPr lang="en-GB" dirty="0"/>
              <a:t>(A) SNU-C1, a cell line from a colorectal cancer, carries 239 rearrangements involving </a:t>
            </a:r>
            <a:r>
              <a:rPr lang="en-GB" dirty="0">
                <a:hlinkClick r:id="rId7" tooltip="Learn more about Chromosome 15 from ScienceDirect's AI-generated Topic Pages"/>
              </a:rPr>
              <a:t>chromosome 15</a:t>
            </a:r>
            <a:r>
              <a:rPr lang="en-GB" dirty="0"/>
              <a:t>.</a:t>
            </a:r>
          </a:p>
          <a:p>
            <a:r>
              <a:rPr lang="en-GB" dirty="0"/>
              <a:t>(B) 8505C, a thyroid cancer cell line, has 77 rearrangements involving </a:t>
            </a:r>
            <a:r>
              <a:rPr lang="en-GB" dirty="0">
                <a:hlinkClick r:id="rId8" tooltip="Learn more about Chromosome 9p from ScienceDirect's AI-generated Topic Pages"/>
              </a:rPr>
              <a:t>chromosome 9p</a:t>
            </a:r>
            <a:r>
              <a:rPr lang="en-GB" dirty="0"/>
              <a:t>.</a:t>
            </a:r>
          </a:p>
          <a:p>
            <a:r>
              <a:rPr lang="en-GB" dirty="0"/>
              <a:t>(C) TK10, a renal cancer cell line, has 55 rearrangements involving </a:t>
            </a:r>
            <a:r>
              <a:rPr lang="en-GB" dirty="0">
                <a:hlinkClick r:id="rId9" tooltip="Learn more about Chromosome 5 from ScienceDirect's AI-generated Topic Pages"/>
              </a:rPr>
              <a:t>chromosome 5</a:t>
            </a:r>
            <a:r>
              <a:rPr lang="en-GB" dirty="0"/>
              <a:t>.</a:t>
            </a:r>
          </a:p>
          <a:p>
            <a:endParaRPr lang="en-GB" dirty="0"/>
          </a:p>
        </p:txBody>
      </p:sp>
      <p:sp>
        <p:nvSpPr>
          <p:cNvPr id="4" name="Slide Number Placeholder 3"/>
          <p:cNvSpPr>
            <a:spLocks noGrp="1"/>
          </p:cNvSpPr>
          <p:nvPr>
            <p:ph type="sldNum" sz="quarter" idx="10"/>
          </p:nvPr>
        </p:nvSpPr>
        <p:spPr/>
        <p:txBody>
          <a:bodyPr/>
          <a:lstStyle/>
          <a:p>
            <a:fld id="{AD7985B7-8C83-491B-99E4-13D9748B1FD7}" type="slidenum">
              <a:rPr lang="en-GB" smtClean="0"/>
              <a:pPr/>
              <a:t>2</a:t>
            </a:fld>
            <a:endParaRPr lang="en-GB"/>
          </a:p>
        </p:txBody>
      </p:sp>
    </p:spTree>
    <p:extLst>
      <p:ext uri="{BB962C8B-B14F-4D97-AF65-F5344CB8AC3E}">
        <p14:creationId xmlns:p14="http://schemas.microsoft.com/office/powerpoint/2010/main" val="359931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Nik-Zainal S. et al., (2012) Mutational Processes </a:t>
            </a:r>
            <a:r>
              <a:rPr lang="en-GB" dirty="0" err="1"/>
              <a:t>Molding</a:t>
            </a:r>
            <a:r>
              <a:rPr lang="en-GB" dirty="0"/>
              <a:t> the Genomes of 21 Breast Cancers. Cell 149, 979-93. (PMID 22608084)</a:t>
            </a:r>
          </a:p>
          <a:p>
            <a:r>
              <a:rPr lang="en-GB" dirty="0"/>
              <a:t>Figure 3. </a:t>
            </a:r>
            <a:r>
              <a:rPr lang="en-GB" dirty="0" err="1"/>
              <a:t>Kataegis</a:t>
            </a:r>
            <a:r>
              <a:rPr lang="en-GB" dirty="0"/>
              <a:t>, Regional Hypermutation of </a:t>
            </a:r>
            <a:r>
              <a:rPr lang="en-GB" dirty="0">
                <a:hlinkClick r:id="rId3" tooltip="Learn more about Nucleic Acid Base Substitution from ScienceDirect's AI-generated Topic Pages"/>
              </a:rPr>
              <a:t>Base Substitutions</a:t>
            </a:r>
            <a:r>
              <a:rPr lang="en-GB" dirty="0"/>
              <a:t>, Related to </a:t>
            </a:r>
            <a:r>
              <a:rPr lang="en-GB" dirty="0">
                <a:hlinkClick r:id="rId4"/>
              </a:rPr>
              <a:t>Figure S2</a:t>
            </a:r>
            <a:endParaRPr lang="en-GB" dirty="0"/>
          </a:p>
          <a:p>
            <a:r>
              <a:rPr lang="en-GB" dirty="0"/>
              <a:t>(A) Rainfall plot of PD4107a. Mutations are ordered on the x axis from the first variant on the short arm of </a:t>
            </a:r>
            <a:r>
              <a:rPr lang="en-GB" dirty="0">
                <a:hlinkClick r:id="rId5" tooltip="Learn more about Chromosome 1 from ScienceDirect's AI-generated Topic Pages"/>
              </a:rPr>
              <a:t>chromosome 1</a:t>
            </a:r>
            <a:r>
              <a:rPr lang="en-GB" dirty="0"/>
              <a:t> to the last variant on the long arm of </a:t>
            </a:r>
            <a:r>
              <a:rPr lang="en-GB" dirty="0">
                <a:hlinkClick r:id="rId6" tooltip="Learn more about X Chromosome from ScienceDirect's AI-generated Topic Pages"/>
              </a:rPr>
              <a:t>chromosome X</a:t>
            </a:r>
            <a:r>
              <a:rPr lang="en-GB" dirty="0"/>
              <a:t> and are </a:t>
            </a:r>
            <a:r>
              <a:rPr lang="en-GB" dirty="0" err="1"/>
              <a:t>colored</a:t>
            </a:r>
            <a:r>
              <a:rPr lang="en-GB" dirty="0"/>
              <a:t> according to mutation-type. The distance between each mutation and the one prior to it (the </a:t>
            </a:r>
            <a:r>
              <a:rPr lang="en-GB" dirty="0" err="1"/>
              <a:t>intermutation</a:t>
            </a:r>
            <a:r>
              <a:rPr lang="en-GB" dirty="0"/>
              <a:t> distance) is plotted on the vertical axis on a log scale. Most mutations in this genome have an </a:t>
            </a:r>
            <a:r>
              <a:rPr lang="en-GB" dirty="0" err="1"/>
              <a:t>intermutation</a:t>
            </a:r>
            <a:r>
              <a:rPr lang="en-GB" dirty="0"/>
              <a:t> distance of ∼10</a:t>
            </a:r>
            <a:r>
              <a:rPr lang="en-GB" baseline="30000" dirty="0"/>
              <a:t>5</a:t>
            </a:r>
            <a:r>
              <a:rPr lang="en-GB" dirty="0"/>
              <a:t> bp to ∼10</a:t>
            </a:r>
            <a:r>
              <a:rPr lang="en-GB" baseline="30000" dirty="0"/>
              <a:t>6</a:t>
            </a:r>
            <a:r>
              <a:rPr lang="en-GB" dirty="0"/>
              <a:t> bp. Mutations in a region of hypermutation present as a cluster of lower </a:t>
            </a:r>
            <a:r>
              <a:rPr lang="en-GB" dirty="0" err="1"/>
              <a:t>intermutation</a:t>
            </a:r>
            <a:r>
              <a:rPr lang="en-GB" dirty="0"/>
              <a:t> distances.</a:t>
            </a:r>
          </a:p>
          <a:p>
            <a:r>
              <a:rPr lang="en-GB" dirty="0"/>
              <a:t>(B) Rainfall plot for PD4103a demonstrating </a:t>
            </a:r>
            <a:r>
              <a:rPr lang="en-GB" dirty="0" err="1"/>
              <a:t>kataegis</a:t>
            </a:r>
            <a:r>
              <a:rPr lang="en-GB" dirty="0"/>
              <a:t> occurring at multiple loci through the genome.</a:t>
            </a:r>
          </a:p>
          <a:p>
            <a:r>
              <a:rPr lang="en-GB" dirty="0"/>
              <a:t>(C) Rainfall plot for PD4085a, showing no </a:t>
            </a:r>
            <a:r>
              <a:rPr lang="en-GB" dirty="0" err="1"/>
              <a:t>kataegis</a:t>
            </a:r>
            <a:r>
              <a:rPr lang="en-GB" dirty="0"/>
              <a:t>.</a:t>
            </a:r>
          </a:p>
          <a:p>
            <a:r>
              <a:rPr lang="en-GB" dirty="0"/>
              <a:t>(D) Plots of </a:t>
            </a:r>
            <a:r>
              <a:rPr lang="en-GB" sz="1200" kern="1200" dirty="0">
                <a:solidFill>
                  <a:schemeClr val="tx1"/>
                </a:solidFill>
                <a:latin typeface="+mn-lt"/>
                <a:ea typeface="+mn-ea"/>
                <a:cs typeface="+mn-cs"/>
                <a:hlinkClick r:id="rId7" tooltip="Learn more about DNA Flanking Region from ScienceDirect's AI-generated Topic Pages">
                  <a:extLst>
                    <a:ext uri="{A12FA001-AC4F-418D-AE19-62706E023703}">
                      <ahyp:hlinkClr xmlns:ahyp="http://schemas.microsoft.com/office/drawing/2018/hyperlinkcolor" val="tx"/>
                    </a:ext>
                  </a:extLst>
                </a:hlinkClick>
              </a:rPr>
              <a:t>flanking sequence</a:t>
            </a:r>
            <a:r>
              <a:rPr lang="en-GB" sz="1200" kern="1200" dirty="0">
                <a:solidFill>
                  <a:schemeClr val="tx1"/>
                </a:solidFill>
                <a:latin typeface="+mn-lt"/>
                <a:ea typeface="+mn-ea"/>
                <a:cs typeface="+mn-cs"/>
              </a:rPr>
              <a:t> </a:t>
            </a:r>
            <a:r>
              <a:rPr lang="en-GB" dirty="0"/>
              <a:t>of all C&gt;X mutations and C&gt;X mutations within the regions of </a:t>
            </a:r>
            <a:r>
              <a:rPr lang="en-GB" dirty="0" err="1"/>
              <a:t>kataegis</a:t>
            </a:r>
            <a:r>
              <a:rPr lang="en-GB" dirty="0"/>
              <a:t> in PD4107a. Mutated base is at position 0 with ten bases of flanking sequence provided, demonstrating a strong preference for T at the −1 position.</a:t>
            </a:r>
          </a:p>
          <a:p>
            <a:endParaRPr lang="en-GB" dirty="0"/>
          </a:p>
        </p:txBody>
      </p:sp>
      <p:sp>
        <p:nvSpPr>
          <p:cNvPr id="4" name="Slide Number Placeholder 3"/>
          <p:cNvSpPr>
            <a:spLocks noGrp="1"/>
          </p:cNvSpPr>
          <p:nvPr>
            <p:ph type="sldNum" sz="quarter" idx="10"/>
          </p:nvPr>
        </p:nvSpPr>
        <p:spPr/>
        <p:txBody>
          <a:bodyPr/>
          <a:lstStyle/>
          <a:p>
            <a:fld id="{AD7985B7-8C83-491B-99E4-13D9748B1FD7}" type="slidenum">
              <a:rPr lang="en-GB" smtClean="0"/>
              <a:pPr/>
              <a:t>3</a:t>
            </a:fld>
            <a:endParaRPr lang="en-GB"/>
          </a:p>
        </p:txBody>
      </p:sp>
    </p:spTree>
    <p:extLst>
      <p:ext uri="{BB962C8B-B14F-4D97-AF65-F5344CB8AC3E}">
        <p14:creationId xmlns:p14="http://schemas.microsoft.com/office/powerpoint/2010/main" val="354109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latin typeface="+mn-lt"/>
                <a:ea typeface="+mn-ea"/>
                <a:cs typeface="+mn-cs"/>
              </a:rPr>
              <a:t>Grobner</a:t>
            </a:r>
            <a:r>
              <a:rPr lang="en-GB" sz="1200" kern="1200" dirty="0">
                <a:solidFill>
                  <a:schemeClr val="tx1"/>
                </a:solidFill>
                <a:latin typeface="+mn-lt"/>
                <a:ea typeface="+mn-ea"/>
                <a:cs typeface="+mn-cs"/>
              </a:rPr>
              <a:t> S.N., Worst B.C., </a:t>
            </a:r>
            <a:r>
              <a:rPr lang="en-GB" sz="1200" kern="1200" dirty="0" err="1">
                <a:solidFill>
                  <a:schemeClr val="tx1"/>
                </a:solidFill>
                <a:latin typeface="+mn-lt"/>
                <a:ea typeface="+mn-ea"/>
                <a:cs typeface="+mn-cs"/>
              </a:rPr>
              <a:t>Weischenfeldt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Buchhalter</a:t>
            </a:r>
            <a:r>
              <a:rPr lang="en-GB" sz="1200" kern="1200" dirty="0">
                <a:solidFill>
                  <a:schemeClr val="tx1"/>
                </a:solidFill>
                <a:latin typeface="+mn-lt"/>
                <a:ea typeface="+mn-ea"/>
                <a:cs typeface="+mn-cs"/>
              </a:rPr>
              <a:t> I., </a:t>
            </a:r>
            <a:r>
              <a:rPr lang="en-GB" sz="1200" kern="1200" dirty="0" err="1">
                <a:solidFill>
                  <a:schemeClr val="tx1"/>
                </a:solidFill>
                <a:latin typeface="+mn-lt"/>
                <a:ea typeface="+mn-ea"/>
                <a:cs typeface="+mn-cs"/>
              </a:rPr>
              <a:t>Kleinheinz</a:t>
            </a:r>
            <a:r>
              <a:rPr lang="en-GB" sz="1200" kern="1200" dirty="0">
                <a:solidFill>
                  <a:schemeClr val="tx1"/>
                </a:solidFill>
                <a:latin typeface="+mn-lt"/>
                <a:ea typeface="+mn-ea"/>
                <a:cs typeface="+mn-cs"/>
              </a:rPr>
              <a:t> K., </a:t>
            </a:r>
            <a:r>
              <a:rPr lang="en-GB" sz="1200" kern="1200" dirty="0" err="1">
                <a:solidFill>
                  <a:schemeClr val="tx1"/>
                </a:solidFill>
                <a:latin typeface="+mn-lt"/>
                <a:ea typeface="+mn-ea"/>
                <a:cs typeface="+mn-cs"/>
              </a:rPr>
              <a:t>Rudneva</a:t>
            </a:r>
            <a:r>
              <a:rPr lang="en-GB" sz="1200" kern="1200" dirty="0">
                <a:solidFill>
                  <a:schemeClr val="tx1"/>
                </a:solidFill>
                <a:latin typeface="+mn-lt"/>
                <a:ea typeface="+mn-ea"/>
                <a:cs typeface="+mn-cs"/>
              </a:rPr>
              <a:t> V.A., Johann P.D., Balasubramanian G.P., Segura-Wang M., </a:t>
            </a:r>
            <a:r>
              <a:rPr lang="en-GB" sz="1200" kern="1200" dirty="0" err="1">
                <a:solidFill>
                  <a:schemeClr val="tx1"/>
                </a:solidFill>
                <a:latin typeface="+mn-lt"/>
                <a:ea typeface="+mn-ea"/>
                <a:cs typeface="+mn-cs"/>
              </a:rPr>
              <a:t>Brabetz</a:t>
            </a:r>
            <a:r>
              <a:rPr lang="en-GB" sz="1200" kern="1200" dirty="0">
                <a:solidFill>
                  <a:schemeClr val="tx1"/>
                </a:solidFill>
                <a:latin typeface="+mn-lt"/>
                <a:ea typeface="+mn-ea"/>
                <a:cs typeface="+mn-cs"/>
              </a:rPr>
              <a:t> S., Bender S., </a:t>
            </a:r>
            <a:r>
              <a:rPr lang="en-GB" sz="1200" kern="1200" dirty="0" err="1">
                <a:solidFill>
                  <a:schemeClr val="tx1"/>
                </a:solidFill>
                <a:latin typeface="+mn-lt"/>
                <a:ea typeface="+mn-ea"/>
                <a:cs typeface="+mn-cs"/>
              </a:rPr>
              <a:t>Hutter</a:t>
            </a:r>
            <a:r>
              <a:rPr lang="en-GB" sz="1200" kern="1200" dirty="0">
                <a:solidFill>
                  <a:schemeClr val="tx1"/>
                </a:solidFill>
                <a:latin typeface="+mn-lt"/>
                <a:ea typeface="+mn-ea"/>
                <a:cs typeface="+mn-cs"/>
              </a:rPr>
              <a:t> B., Sturm D., Pfaff E., </a:t>
            </a:r>
            <a:r>
              <a:rPr lang="en-GB" sz="1200" kern="1200" dirty="0" err="1">
                <a:solidFill>
                  <a:schemeClr val="tx1"/>
                </a:solidFill>
                <a:latin typeface="+mn-lt"/>
                <a:ea typeface="+mn-ea"/>
                <a:cs typeface="+mn-cs"/>
              </a:rPr>
              <a:t>Hubschmann</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Zipprich</a:t>
            </a:r>
            <a:r>
              <a:rPr lang="en-GB" sz="1200" kern="1200" dirty="0">
                <a:solidFill>
                  <a:schemeClr val="tx1"/>
                </a:solidFill>
                <a:latin typeface="+mn-lt"/>
                <a:ea typeface="+mn-ea"/>
                <a:cs typeface="+mn-cs"/>
              </a:rPr>
              <a:t> G., </a:t>
            </a:r>
            <a:r>
              <a:rPr lang="en-GB" sz="1200" kern="1200" dirty="0" err="1">
                <a:solidFill>
                  <a:schemeClr val="tx1"/>
                </a:solidFill>
                <a:latin typeface="+mn-lt"/>
                <a:ea typeface="+mn-ea"/>
                <a:cs typeface="+mn-cs"/>
              </a:rPr>
              <a:t>Heinold</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Lawerenz</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Erkek</a:t>
            </a:r>
            <a:r>
              <a:rPr lang="en-GB" sz="1200" kern="1200" dirty="0">
                <a:solidFill>
                  <a:schemeClr val="tx1"/>
                </a:solidFill>
                <a:latin typeface="+mn-lt"/>
                <a:ea typeface="+mn-ea"/>
                <a:cs typeface="+mn-cs"/>
              </a:rPr>
              <a:t> S., Lambo S., </a:t>
            </a:r>
            <a:r>
              <a:rPr lang="en-GB" sz="1200" kern="1200" dirty="0" err="1">
                <a:solidFill>
                  <a:schemeClr val="tx1"/>
                </a:solidFill>
                <a:latin typeface="+mn-lt"/>
                <a:ea typeface="+mn-ea"/>
                <a:cs typeface="+mn-cs"/>
              </a:rPr>
              <a:t>Waszak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Blattmann</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Borkhardt</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Kuhlen</a:t>
            </a:r>
            <a:r>
              <a:rPr lang="en-GB" sz="1200" kern="1200" dirty="0">
                <a:solidFill>
                  <a:schemeClr val="tx1"/>
                </a:solidFill>
                <a:latin typeface="+mn-lt"/>
                <a:ea typeface="+mn-ea"/>
                <a:cs typeface="+mn-cs"/>
              </a:rPr>
              <a:t> M., Eggert A., Fulda S., Gessler M., </a:t>
            </a:r>
            <a:r>
              <a:rPr lang="en-GB" sz="1200" kern="1200" dirty="0" err="1">
                <a:solidFill>
                  <a:schemeClr val="tx1"/>
                </a:solidFill>
                <a:latin typeface="+mn-lt"/>
                <a:ea typeface="+mn-ea"/>
                <a:cs typeface="+mn-cs"/>
              </a:rPr>
              <a:t>Wegert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Kappler</a:t>
            </a:r>
            <a:r>
              <a:rPr lang="en-GB" sz="1200" kern="1200" dirty="0">
                <a:solidFill>
                  <a:schemeClr val="tx1"/>
                </a:solidFill>
                <a:latin typeface="+mn-lt"/>
                <a:ea typeface="+mn-ea"/>
                <a:cs typeface="+mn-cs"/>
              </a:rPr>
              <a:t> R., </a:t>
            </a:r>
            <a:r>
              <a:rPr lang="en-GB" sz="1200" kern="1200" dirty="0" err="1">
                <a:solidFill>
                  <a:schemeClr val="tx1"/>
                </a:solidFill>
                <a:latin typeface="+mn-lt"/>
                <a:ea typeface="+mn-ea"/>
                <a:cs typeface="+mn-cs"/>
              </a:rPr>
              <a:t>Baumhoer</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Burdach</a:t>
            </a:r>
            <a:r>
              <a:rPr lang="en-GB" sz="1200" kern="1200" dirty="0">
                <a:solidFill>
                  <a:schemeClr val="tx1"/>
                </a:solidFill>
                <a:latin typeface="+mn-lt"/>
                <a:ea typeface="+mn-ea"/>
                <a:cs typeface="+mn-cs"/>
              </a:rPr>
              <a:t> S., Kirschner-Schwabe R., </a:t>
            </a:r>
            <a:r>
              <a:rPr lang="en-GB" sz="1200" kern="1200" dirty="0" err="1">
                <a:solidFill>
                  <a:schemeClr val="tx1"/>
                </a:solidFill>
                <a:latin typeface="+mn-lt"/>
                <a:ea typeface="+mn-ea"/>
                <a:cs typeface="+mn-cs"/>
              </a:rPr>
              <a:t>Kontny</a:t>
            </a:r>
            <a:r>
              <a:rPr lang="en-GB" sz="1200" kern="1200" dirty="0">
                <a:solidFill>
                  <a:schemeClr val="tx1"/>
                </a:solidFill>
                <a:latin typeface="+mn-lt"/>
                <a:ea typeface="+mn-ea"/>
                <a:cs typeface="+mn-cs"/>
              </a:rPr>
              <a:t> U., </a:t>
            </a:r>
            <a:r>
              <a:rPr lang="en-GB" sz="1200" kern="1200" dirty="0" err="1">
                <a:solidFill>
                  <a:schemeClr val="tx1"/>
                </a:solidFill>
                <a:latin typeface="+mn-lt"/>
                <a:ea typeface="+mn-ea"/>
                <a:cs typeface="+mn-cs"/>
              </a:rPr>
              <a:t>Kulozik</a:t>
            </a:r>
            <a:r>
              <a:rPr lang="en-GB" sz="1200" kern="1200" dirty="0">
                <a:solidFill>
                  <a:schemeClr val="tx1"/>
                </a:solidFill>
                <a:latin typeface="+mn-lt"/>
                <a:ea typeface="+mn-ea"/>
                <a:cs typeface="+mn-cs"/>
              </a:rPr>
              <a:t> A.E., Lohmann D., </a:t>
            </a:r>
            <a:r>
              <a:rPr lang="en-GB" sz="1200" kern="1200" dirty="0" err="1">
                <a:solidFill>
                  <a:schemeClr val="tx1"/>
                </a:solidFill>
                <a:latin typeface="+mn-lt"/>
                <a:ea typeface="+mn-ea"/>
                <a:cs typeface="+mn-cs"/>
              </a:rPr>
              <a:t>Hettmer</a:t>
            </a:r>
            <a:r>
              <a:rPr lang="en-GB" sz="1200" kern="1200" dirty="0">
                <a:solidFill>
                  <a:schemeClr val="tx1"/>
                </a:solidFill>
                <a:latin typeface="+mn-lt"/>
                <a:ea typeface="+mn-ea"/>
                <a:cs typeface="+mn-cs"/>
              </a:rPr>
              <a:t> S., Eckert C., </a:t>
            </a:r>
            <a:r>
              <a:rPr lang="en-GB" sz="1200" kern="1200" dirty="0" err="1">
                <a:solidFill>
                  <a:schemeClr val="tx1"/>
                </a:solidFill>
                <a:latin typeface="+mn-lt"/>
                <a:ea typeface="+mn-ea"/>
                <a:cs typeface="+mn-cs"/>
              </a:rPr>
              <a:t>Bielack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Nathrath</a:t>
            </a:r>
            <a:r>
              <a:rPr lang="en-GB" sz="1200" kern="1200" dirty="0">
                <a:solidFill>
                  <a:schemeClr val="tx1"/>
                </a:solidFill>
                <a:latin typeface="+mn-lt"/>
                <a:ea typeface="+mn-ea"/>
                <a:cs typeface="+mn-cs"/>
              </a:rPr>
              <a:t> M., Niemeyer C., Richter G.H., Schulte J., Siebert R., Westermann F., </a:t>
            </a:r>
            <a:r>
              <a:rPr lang="en-GB" sz="1200" kern="1200" dirty="0" err="1">
                <a:solidFill>
                  <a:schemeClr val="tx1"/>
                </a:solidFill>
                <a:latin typeface="+mn-lt"/>
                <a:ea typeface="+mn-ea"/>
                <a:cs typeface="+mn-cs"/>
              </a:rPr>
              <a:t>Molenaar</a:t>
            </a:r>
            <a:r>
              <a:rPr lang="en-GB" sz="1200" kern="1200" dirty="0">
                <a:solidFill>
                  <a:schemeClr val="tx1"/>
                </a:solidFill>
                <a:latin typeface="+mn-lt"/>
                <a:ea typeface="+mn-ea"/>
                <a:cs typeface="+mn-cs"/>
              </a:rPr>
              <a:t> J.J., Vassal G., Witt H., Project I.P.-S., Project I.M.-S., Burkhardt B., Kratz C.P., Witt O., van Tilburg C.M., </a:t>
            </a:r>
            <a:r>
              <a:rPr lang="en-GB" sz="1200" kern="1200" dirty="0" err="1">
                <a:solidFill>
                  <a:schemeClr val="tx1"/>
                </a:solidFill>
                <a:latin typeface="+mn-lt"/>
                <a:ea typeface="+mn-ea"/>
                <a:cs typeface="+mn-cs"/>
              </a:rPr>
              <a:t>Kramm</a:t>
            </a:r>
            <a:r>
              <a:rPr lang="en-GB" sz="1200" kern="1200" dirty="0">
                <a:solidFill>
                  <a:schemeClr val="tx1"/>
                </a:solidFill>
                <a:latin typeface="+mn-lt"/>
                <a:ea typeface="+mn-ea"/>
                <a:cs typeface="+mn-cs"/>
              </a:rPr>
              <a:t> C.M., </a:t>
            </a:r>
            <a:r>
              <a:rPr lang="en-GB" sz="1200" kern="1200" dirty="0" err="1">
                <a:solidFill>
                  <a:schemeClr val="tx1"/>
                </a:solidFill>
                <a:latin typeface="+mn-lt"/>
                <a:ea typeface="+mn-ea"/>
                <a:cs typeface="+mn-cs"/>
              </a:rPr>
              <a:t>Fleischhack</a:t>
            </a:r>
            <a:r>
              <a:rPr lang="en-GB" sz="1200" kern="1200" dirty="0">
                <a:solidFill>
                  <a:schemeClr val="tx1"/>
                </a:solidFill>
                <a:latin typeface="+mn-lt"/>
                <a:ea typeface="+mn-ea"/>
                <a:cs typeface="+mn-cs"/>
              </a:rPr>
              <a:t> G., Dirksen U., Rutkowski S., </a:t>
            </a:r>
            <a:r>
              <a:rPr lang="en-GB" sz="1200" kern="1200" dirty="0" err="1">
                <a:solidFill>
                  <a:schemeClr val="tx1"/>
                </a:solidFill>
                <a:latin typeface="+mn-lt"/>
                <a:ea typeface="+mn-ea"/>
                <a:cs typeface="+mn-cs"/>
              </a:rPr>
              <a:t>Fruhwald</a:t>
            </a:r>
            <a:r>
              <a:rPr lang="en-GB" sz="1200" kern="1200" dirty="0">
                <a:solidFill>
                  <a:schemeClr val="tx1"/>
                </a:solidFill>
                <a:latin typeface="+mn-lt"/>
                <a:ea typeface="+mn-ea"/>
                <a:cs typeface="+mn-cs"/>
              </a:rPr>
              <a:t> M., von Hoff K., Wolf S., </a:t>
            </a:r>
            <a:r>
              <a:rPr lang="en-GB" sz="1200" kern="1200" dirty="0" err="1">
                <a:solidFill>
                  <a:schemeClr val="tx1"/>
                </a:solidFill>
                <a:latin typeface="+mn-lt"/>
                <a:ea typeface="+mn-ea"/>
                <a:cs typeface="+mn-cs"/>
              </a:rPr>
              <a:t>Klingebiel</a:t>
            </a:r>
            <a:r>
              <a:rPr lang="en-GB" sz="1200" kern="1200" dirty="0">
                <a:solidFill>
                  <a:schemeClr val="tx1"/>
                </a:solidFill>
                <a:latin typeface="+mn-lt"/>
                <a:ea typeface="+mn-ea"/>
                <a:cs typeface="+mn-cs"/>
              </a:rPr>
              <a:t> T., </a:t>
            </a:r>
            <a:r>
              <a:rPr lang="en-GB" sz="1200" kern="1200" dirty="0" err="1">
                <a:solidFill>
                  <a:schemeClr val="tx1"/>
                </a:solidFill>
                <a:latin typeface="+mn-lt"/>
                <a:ea typeface="+mn-ea"/>
                <a:cs typeface="+mn-cs"/>
              </a:rPr>
              <a:t>Koscielniak</a:t>
            </a:r>
            <a:r>
              <a:rPr lang="en-GB" sz="1200" kern="1200" dirty="0">
                <a:solidFill>
                  <a:schemeClr val="tx1"/>
                </a:solidFill>
                <a:latin typeface="+mn-lt"/>
                <a:ea typeface="+mn-ea"/>
                <a:cs typeface="+mn-cs"/>
              </a:rPr>
              <a:t> E., Landgraf P., </a:t>
            </a:r>
            <a:r>
              <a:rPr lang="en-GB" sz="1200" kern="1200" dirty="0" err="1">
                <a:solidFill>
                  <a:schemeClr val="tx1"/>
                </a:solidFill>
                <a:latin typeface="+mn-lt"/>
                <a:ea typeface="+mn-ea"/>
                <a:cs typeface="+mn-cs"/>
              </a:rPr>
              <a:t>Koster</a:t>
            </a:r>
            <a:r>
              <a:rPr lang="en-GB" sz="1200" kern="1200" dirty="0">
                <a:solidFill>
                  <a:schemeClr val="tx1"/>
                </a:solidFill>
                <a:latin typeface="+mn-lt"/>
                <a:ea typeface="+mn-ea"/>
                <a:cs typeface="+mn-cs"/>
              </a:rPr>
              <a:t> J., Resnick A.C., Zhang J., Liu Y., Zhou X., </a:t>
            </a:r>
            <a:r>
              <a:rPr lang="en-GB" sz="1200" kern="1200" dirty="0" err="1">
                <a:solidFill>
                  <a:schemeClr val="tx1"/>
                </a:solidFill>
                <a:latin typeface="+mn-lt"/>
                <a:ea typeface="+mn-ea"/>
                <a:cs typeface="+mn-cs"/>
              </a:rPr>
              <a:t>Waanders</a:t>
            </a:r>
            <a:r>
              <a:rPr lang="en-GB" sz="1200" kern="1200" dirty="0">
                <a:solidFill>
                  <a:schemeClr val="tx1"/>
                </a:solidFill>
                <a:latin typeface="+mn-lt"/>
                <a:ea typeface="+mn-ea"/>
                <a:cs typeface="+mn-cs"/>
              </a:rPr>
              <a:t> A.J., </a:t>
            </a:r>
            <a:r>
              <a:rPr lang="en-GB" sz="1200" kern="1200" dirty="0" err="1">
                <a:solidFill>
                  <a:schemeClr val="tx1"/>
                </a:solidFill>
                <a:latin typeface="+mn-lt"/>
                <a:ea typeface="+mn-ea"/>
                <a:cs typeface="+mn-cs"/>
              </a:rPr>
              <a:t>Zwijnenburg</a:t>
            </a:r>
            <a:r>
              <a:rPr lang="en-GB" sz="1200" kern="1200" dirty="0">
                <a:solidFill>
                  <a:schemeClr val="tx1"/>
                </a:solidFill>
                <a:latin typeface="+mn-lt"/>
                <a:ea typeface="+mn-ea"/>
                <a:cs typeface="+mn-cs"/>
              </a:rPr>
              <a:t> D.A., Raman P., </a:t>
            </a:r>
            <a:r>
              <a:rPr lang="en-GB" sz="1200" kern="1200" dirty="0" err="1">
                <a:solidFill>
                  <a:schemeClr val="tx1"/>
                </a:solidFill>
                <a:latin typeface="+mn-lt"/>
                <a:ea typeface="+mn-ea"/>
                <a:cs typeface="+mn-cs"/>
              </a:rPr>
              <a:t>Brors</a:t>
            </a:r>
            <a:r>
              <a:rPr lang="en-GB" sz="1200" kern="1200" dirty="0">
                <a:solidFill>
                  <a:schemeClr val="tx1"/>
                </a:solidFill>
                <a:latin typeface="+mn-lt"/>
                <a:ea typeface="+mn-ea"/>
                <a:cs typeface="+mn-cs"/>
              </a:rPr>
              <a:t> B., Weber U.D., Northcott P.A., </a:t>
            </a:r>
            <a:r>
              <a:rPr lang="en-GB" sz="1200" kern="1200" dirty="0" err="1">
                <a:solidFill>
                  <a:schemeClr val="tx1"/>
                </a:solidFill>
                <a:latin typeface="+mn-lt"/>
                <a:ea typeface="+mn-ea"/>
                <a:cs typeface="+mn-cs"/>
              </a:rPr>
              <a:t>Pajtler</a:t>
            </a:r>
            <a:r>
              <a:rPr lang="en-GB" sz="1200" kern="1200" dirty="0">
                <a:solidFill>
                  <a:schemeClr val="tx1"/>
                </a:solidFill>
                <a:latin typeface="+mn-lt"/>
                <a:ea typeface="+mn-ea"/>
                <a:cs typeface="+mn-cs"/>
              </a:rPr>
              <a:t> K.W., Kool M., </a:t>
            </a:r>
            <a:r>
              <a:rPr lang="en-GB" sz="1200" kern="1200" dirty="0" err="1">
                <a:solidFill>
                  <a:schemeClr val="tx1"/>
                </a:solidFill>
                <a:latin typeface="+mn-lt"/>
                <a:ea typeface="+mn-ea"/>
                <a:cs typeface="+mn-cs"/>
              </a:rPr>
              <a:t>Piro</a:t>
            </a:r>
            <a:r>
              <a:rPr lang="en-GB" sz="1200" kern="1200" dirty="0">
                <a:solidFill>
                  <a:schemeClr val="tx1"/>
                </a:solidFill>
                <a:latin typeface="+mn-lt"/>
                <a:ea typeface="+mn-ea"/>
                <a:cs typeface="+mn-cs"/>
              </a:rPr>
              <a:t> R.M., Korbel J.O., </a:t>
            </a:r>
            <a:r>
              <a:rPr lang="en-GB" sz="1200" kern="1200" dirty="0" err="1">
                <a:solidFill>
                  <a:schemeClr val="tx1"/>
                </a:solidFill>
                <a:latin typeface="+mn-lt"/>
                <a:ea typeface="+mn-ea"/>
                <a:cs typeface="+mn-cs"/>
              </a:rPr>
              <a:t>Schlesner</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R., Jones D.T.W., </a:t>
            </a:r>
            <a:r>
              <a:rPr lang="en-GB" sz="1200" kern="1200" dirty="0" err="1">
                <a:solidFill>
                  <a:schemeClr val="tx1"/>
                </a:solidFill>
                <a:latin typeface="+mn-lt"/>
                <a:ea typeface="+mn-ea"/>
                <a:cs typeface="+mn-cs"/>
              </a:rPr>
              <a:t>Lichter</a:t>
            </a:r>
            <a:r>
              <a:rPr lang="en-GB" sz="1200" kern="1200" dirty="0">
                <a:solidFill>
                  <a:schemeClr val="tx1"/>
                </a:solidFill>
                <a:latin typeface="+mn-lt"/>
                <a:ea typeface="+mn-ea"/>
                <a:cs typeface="+mn-cs"/>
              </a:rPr>
              <a:t> P., Chavez L., </a:t>
            </a:r>
            <a:r>
              <a:rPr lang="en-GB" sz="1200" kern="1200" dirty="0" err="1">
                <a:solidFill>
                  <a:schemeClr val="tx1"/>
                </a:solidFill>
                <a:latin typeface="+mn-lt"/>
                <a:ea typeface="+mn-ea"/>
                <a:cs typeface="+mn-cs"/>
              </a:rPr>
              <a:t>Zapatka</a:t>
            </a:r>
            <a:r>
              <a:rPr lang="en-GB" sz="1200" kern="1200" dirty="0">
                <a:solidFill>
                  <a:schemeClr val="tx1"/>
                </a:solidFill>
                <a:latin typeface="+mn-lt"/>
                <a:ea typeface="+mn-ea"/>
                <a:cs typeface="+mn-cs"/>
              </a:rPr>
              <a:t> M. &amp; Pfister S.M. (2018) The landscape of genomic alterations across childhood cancers. </a:t>
            </a:r>
            <a:r>
              <a:rPr lang="en-GB" sz="1200" i="1" kern="1200" dirty="0">
                <a:solidFill>
                  <a:schemeClr val="tx1"/>
                </a:solidFill>
                <a:latin typeface="+mn-lt"/>
                <a:ea typeface="+mn-ea"/>
                <a:cs typeface="+mn-cs"/>
              </a:rPr>
              <a:t>Nature</a:t>
            </a:r>
            <a:r>
              <a:rPr lang="en-GB" sz="1200" i="0" kern="1200" dirty="0">
                <a:solidFill>
                  <a:schemeClr val="tx1"/>
                </a:solidFill>
                <a:latin typeface="+mn-lt"/>
                <a:ea typeface="+mn-ea"/>
                <a:cs typeface="+mn-cs"/>
              </a:rPr>
              <a:t> </a:t>
            </a:r>
            <a:r>
              <a:rPr lang="en-GB" sz="1200" b="1" i="0" kern="1200" dirty="0">
                <a:solidFill>
                  <a:schemeClr val="tx1"/>
                </a:solidFill>
                <a:latin typeface="+mn-lt"/>
                <a:ea typeface="+mn-ea"/>
                <a:cs typeface="+mn-cs"/>
              </a:rPr>
              <a:t>555</a:t>
            </a:r>
            <a:r>
              <a:rPr lang="en-GB" sz="1200" b="0" i="0" kern="1200" dirty="0">
                <a:solidFill>
                  <a:schemeClr val="tx1"/>
                </a:solidFill>
                <a:latin typeface="+mn-lt"/>
                <a:ea typeface="+mn-ea"/>
                <a:cs typeface="+mn-cs"/>
              </a:rPr>
              <a:t>, 321-7. (PMID 29489754)</a:t>
            </a:r>
          </a:p>
          <a:p>
            <a:r>
              <a:rPr lang="en-GB" dirty="0"/>
              <a:t>Figure 1 : Somatic mutations in the paediatric pan-cancer cohort.</a:t>
            </a:r>
          </a:p>
          <a:p>
            <a:r>
              <a:rPr lang="en-GB" dirty="0"/>
              <a:t>Somatic coding mutation frequencies in 24 paediatric (</a:t>
            </a:r>
            <a:r>
              <a:rPr lang="en-GB" i="1" dirty="0"/>
              <a:t>n</a:t>
            </a:r>
            <a:r>
              <a:rPr lang="en-GB" dirty="0"/>
              <a:t> = 879 primary tumours) and 11 adult (</a:t>
            </a:r>
            <a:r>
              <a:rPr lang="en-GB" i="1" dirty="0"/>
              <a:t>n</a:t>
            </a:r>
            <a:r>
              <a:rPr lang="en-GB" dirty="0"/>
              <a:t> = 3,281) cancer types (TCGA)</a:t>
            </a:r>
            <a:r>
              <a:rPr lang="en-GB" baseline="30000" dirty="0">
                <a:hlinkClick r:id="rId3" tooltip="Kandoth, C. et al. Mutational landscape and significance across 12 major cancer types. Nature 502, 333–339 (2013)"/>
              </a:rPr>
              <a:t>7</a:t>
            </a:r>
            <a:r>
              <a:rPr lang="en-GB" dirty="0"/>
              <a:t>. Hypermutated and highly mutated samples are separated by dashed grey lines and highlighted with black squares. Median mutation loads are shown as solid lines (black, cancer types; purple, all paediatric; green, all adult).</a:t>
            </a:r>
          </a:p>
        </p:txBody>
      </p:sp>
      <p:sp>
        <p:nvSpPr>
          <p:cNvPr id="4" name="Slide Number Placeholder 3"/>
          <p:cNvSpPr>
            <a:spLocks noGrp="1"/>
          </p:cNvSpPr>
          <p:nvPr>
            <p:ph type="sldNum" sz="quarter" idx="5"/>
          </p:nvPr>
        </p:nvSpPr>
        <p:spPr/>
        <p:txBody>
          <a:bodyPr/>
          <a:lstStyle/>
          <a:p>
            <a:fld id="{AD7985B7-8C83-491B-99E4-13D9748B1FD7}" type="slidenum">
              <a:rPr lang="en-GB" smtClean="0"/>
              <a:pPr/>
              <a:t>4</a:t>
            </a:fld>
            <a:endParaRPr lang="en-GB"/>
          </a:p>
        </p:txBody>
      </p:sp>
    </p:spTree>
    <p:extLst>
      <p:ext uri="{BB962C8B-B14F-4D97-AF65-F5344CB8AC3E}">
        <p14:creationId xmlns:p14="http://schemas.microsoft.com/office/powerpoint/2010/main" val="403925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err="1">
                <a:solidFill>
                  <a:schemeClr val="tx1"/>
                </a:solidFill>
                <a:latin typeface="+mn-lt"/>
                <a:ea typeface="+mn-ea"/>
                <a:cs typeface="+mn-cs"/>
              </a:rPr>
              <a:t>Grobner</a:t>
            </a:r>
            <a:r>
              <a:rPr lang="en-GB" sz="1200" kern="1200" dirty="0">
                <a:solidFill>
                  <a:schemeClr val="tx1"/>
                </a:solidFill>
                <a:latin typeface="+mn-lt"/>
                <a:ea typeface="+mn-ea"/>
                <a:cs typeface="+mn-cs"/>
              </a:rPr>
              <a:t> S.N., Worst B.C., </a:t>
            </a:r>
            <a:r>
              <a:rPr lang="en-GB" sz="1200" kern="1200" dirty="0" err="1">
                <a:solidFill>
                  <a:schemeClr val="tx1"/>
                </a:solidFill>
                <a:latin typeface="+mn-lt"/>
                <a:ea typeface="+mn-ea"/>
                <a:cs typeface="+mn-cs"/>
              </a:rPr>
              <a:t>Weischenfeldt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Buchhalter</a:t>
            </a:r>
            <a:r>
              <a:rPr lang="en-GB" sz="1200" kern="1200" dirty="0">
                <a:solidFill>
                  <a:schemeClr val="tx1"/>
                </a:solidFill>
                <a:latin typeface="+mn-lt"/>
                <a:ea typeface="+mn-ea"/>
                <a:cs typeface="+mn-cs"/>
              </a:rPr>
              <a:t> I., </a:t>
            </a:r>
            <a:r>
              <a:rPr lang="en-GB" sz="1200" kern="1200" dirty="0" err="1">
                <a:solidFill>
                  <a:schemeClr val="tx1"/>
                </a:solidFill>
                <a:latin typeface="+mn-lt"/>
                <a:ea typeface="+mn-ea"/>
                <a:cs typeface="+mn-cs"/>
              </a:rPr>
              <a:t>Kleinheinz</a:t>
            </a:r>
            <a:r>
              <a:rPr lang="en-GB" sz="1200" kern="1200" dirty="0">
                <a:solidFill>
                  <a:schemeClr val="tx1"/>
                </a:solidFill>
                <a:latin typeface="+mn-lt"/>
                <a:ea typeface="+mn-ea"/>
                <a:cs typeface="+mn-cs"/>
              </a:rPr>
              <a:t> K., </a:t>
            </a:r>
            <a:r>
              <a:rPr lang="en-GB" sz="1200" kern="1200" dirty="0" err="1">
                <a:solidFill>
                  <a:schemeClr val="tx1"/>
                </a:solidFill>
                <a:latin typeface="+mn-lt"/>
                <a:ea typeface="+mn-ea"/>
                <a:cs typeface="+mn-cs"/>
              </a:rPr>
              <a:t>Rudneva</a:t>
            </a:r>
            <a:r>
              <a:rPr lang="en-GB" sz="1200" kern="1200" dirty="0">
                <a:solidFill>
                  <a:schemeClr val="tx1"/>
                </a:solidFill>
                <a:latin typeface="+mn-lt"/>
                <a:ea typeface="+mn-ea"/>
                <a:cs typeface="+mn-cs"/>
              </a:rPr>
              <a:t> V.A., Johann P.D., Balasubramanian G.P., Segura-Wang M., </a:t>
            </a:r>
            <a:r>
              <a:rPr lang="en-GB" sz="1200" kern="1200" dirty="0" err="1">
                <a:solidFill>
                  <a:schemeClr val="tx1"/>
                </a:solidFill>
                <a:latin typeface="+mn-lt"/>
                <a:ea typeface="+mn-ea"/>
                <a:cs typeface="+mn-cs"/>
              </a:rPr>
              <a:t>Brabetz</a:t>
            </a:r>
            <a:r>
              <a:rPr lang="en-GB" sz="1200" kern="1200" dirty="0">
                <a:solidFill>
                  <a:schemeClr val="tx1"/>
                </a:solidFill>
                <a:latin typeface="+mn-lt"/>
                <a:ea typeface="+mn-ea"/>
                <a:cs typeface="+mn-cs"/>
              </a:rPr>
              <a:t> S., Bender S., </a:t>
            </a:r>
            <a:r>
              <a:rPr lang="en-GB" sz="1200" kern="1200" dirty="0" err="1">
                <a:solidFill>
                  <a:schemeClr val="tx1"/>
                </a:solidFill>
                <a:latin typeface="+mn-lt"/>
                <a:ea typeface="+mn-ea"/>
                <a:cs typeface="+mn-cs"/>
              </a:rPr>
              <a:t>Hutter</a:t>
            </a:r>
            <a:r>
              <a:rPr lang="en-GB" sz="1200" kern="1200" dirty="0">
                <a:solidFill>
                  <a:schemeClr val="tx1"/>
                </a:solidFill>
                <a:latin typeface="+mn-lt"/>
                <a:ea typeface="+mn-ea"/>
                <a:cs typeface="+mn-cs"/>
              </a:rPr>
              <a:t> B., Sturm D., Pfaff E., </a:t>
            </a:r>
            <a:r>
              <a:rPr lang="en-GB" sz="1200" kern="1200" dirty="0" err="1">
                <a:solidFill>
                  <a:schemeClr val="tx1"/>
                </a:solidFill>
                <a:latin typeface="+mn-lt"/>
                <a:ea typeface="+mn-ea"/>
                <a:cs typeface="+mn-cs"/>
              </a:rPr>
              <a:t>Hubschmann</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Zipprich</a:t>
            </a:r>
            <a:r>
              <a:rPr lang="en-GB" sz="1200" kern="1200" dirty="0">
                <a:solidFill>
                  <a:schemeClr val="tx1"/>
                </a:solidFill>
                <a:latin typeface="+mn-lt"/>
                <a:ea typeface="+mn-ea"/>
                <a:cs typeface="+mn-cs"/>
              </a:rPr>
              <a:t> G., </a:t>
            </a:r>
            <a:r>
              <a:rPr lang="en-GB" sz="1200" kern="1200" dirty="0" err="1">
                <a:solidFill>
                  <a:schemeClr val="tx1"/>
                </a:solidFill>
                <a:latin typeface="+mn-lt"/>
                <a:ea typeface="+mn-ea"/>
                <a:cs typeface="+mn-cs"/>
              </a:rPr>
              <a:t>Heinold</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Lawerenz</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Erkek</a:t>
            </a:r>
            <a:r>
              <a:rPr lang="en-GB" sz="1200" kern="1200" dirty="0">
                <a:solidFill>
                  <a:schemeClr val="tx1"/>
                </a:solidFill>
                <a:latin typeface="+mn-lt"/>
                <a:ea typeface="+mn-ea"/>
                <a:cs typeface="+mn-cs"/>
              </a:rPr>
              <a:t> S., Lambo S., </a:t>
            </a:r>
            <a:r>
              <a:rPr lang="en-GB" sz="1200" kern="1200" dirty="0" err="1">
                <a:solidFill>
                  <a:schemeClr val="tx1"/>
                </a:solidFill>
                <a:latin typeface="+mn-lt"/>
                <a:ea typeface="+mn-ea"/>
                <a:cs typeface="+mn-cs"/>
              </a:rPr>
              <a:t>Waszak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Blattmann</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Borkhardt</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Kuhlen</a:t>
            </a:r>
            <a:r>
              <a:rPr lang="en-GB" sz="1200" kern="1200" dirty="0">
                <a:solidFill>
                  <a:schemeClr val="tx1"/>
                </a:solidFill>
                <a:latin typeface="+mn-lt"/>
                <a:ea typeface="+mn-ea"/>
                <a:cs typeface="+mn-cs"/>
              </a:rPr>
              <a:t> M., Eggert A., Fulda S., Gessler M., </a:t>
            </a:r>
            <a:r>
              <a:rPr lang="en-GB" sz="1200" kern="1200" dirty="0" err="1">
                <a:solidFill>
                  <a:schemeClr val="tx1"/>
                </a:solidFill>
                <a:latin typeface="+mn-lt"/>
                <a:ea typeface="+mn-ea"/>
                <a:cs typeface="+mn-cs"/>
              </a:rPr>
              <a:t>Wegert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Kappler</a:t>
            </a:r>
            <a:r>
              <a:rPr lang="en-GB" sz="1200" kern="1200" dirty="0">
                <a:solidFill>
                  <a:schemeClr val="tx1"/>
                </a:solidFill>
                <a:latin typeface="+mn-lt"/>
                <a:ea typeface="+mn-ea"/>
                <a:cs typeface="+mn-cs"/>
              </a:rPr>
              <a:t> R., </a:t>
            </a:r>
            <a:r>
              <a:rPr lang="en-GB" sz="1200" kern="1200" dirty="0" err="1">
                <a:solidFill>
                  <a:schemeClr val="tx1"/>
                </a:solidFill>
                <a:latin typeface="+mn-lt"/>
                <a:ea typeface="+mn-ea"/>
                <a:cs typeface="+mn-cs"/>
              </a:rPr>
              <a:t>Baumhoer</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Burdach</a:t>
            </a:r>
            <a:r>
              <a:rPr lang="en-GB" sz="1200" kern="1200" dirty="0">
                <a:solidFill>
                  <a:schemeClr val="tx1"/>
                </a:solidFill>
                <a:latin typeface="+mn-lt"/>
                <a:ea typeface="+mn-ea"/>
                <a:cs typeface="+mn-cs"/>
              </a:rPr>
              <a:t> S., Kirschner-Schwabe R., </a:t>
            </a:r>
            <a:r>
              <a:rPr lang="en-GB" sz="1200" kern="1200" dirty="0" err="1">
                <a:solidFill>
                  <a:schemeClr val="tx1"/>
                </a:solidFill>
                <a:latin typeface="+mn-lt"/>
                <a:ea typeface="+mn-ea"/>
                <a:cs typeface="+mn-cs"/>
              </a:rPr>
              <a:t>Kontny</a:t>
            </a:r>
            <a:r>
              <a:rPr lang="en-GB" sz="1200" kern="1200" dirty="0">
                <a:solidFill>
                  <a:schemeClr val="tx1"/>
                </a:solidFill>
                <a:latin typeface="+mn-lt"/>
                <a:ea typeface="+mn-ea"/>
                <a:cs typeface="+mn-cs"/>
              </a:rPr>
              <a:t> U., </a:t>
            </a:r>
            <a:r>
              <a:rPr lang="en-GB" sz="1200" kern="1200" dirty="0" err="1">
                <a:solidFill>
                  <a:schemeClr val="tx1"/>
                </a:solidFill>
                <a:latin typeface="+mn-lt"/>
                <a:ea typeface="+mn-ea"/>
                <a:cs typeface="+mn-cs"/>
              </a:rPr>
              <a:t>Kulozik</a:t>
            </a:r>
            <a:r>
              <a:rPr lang="en-GB" sz="1200" kern="1200" dirty="0">
                <a:solidFill>
                  <a:schemeClr val="tx1"/>
                </a:solidFill>
                <a:latin typeface="+mn-lt"/>
                <a:ea typeface="+mn-ea"/>
                <a:cs typeface="+mn-cs"/>
              </a:rPr>
              <a:t> A.E., Lohmann D., </a:t>
            </a:r>
            <a:r>
              <a:rPr lang="en-GB" sz="1200" kern="1200" dirty="0" err="1">
                <a:solidFill>
                  <a:schemeClr val="tx1"/>
                </a:solidFill>
                <a:latin typeface="+mn-lt"/>
                <a:ea typeface="+mn-ea"/>
                <a:cs typeface="+mn-cs"/>
              </a:rPr>
              <a:t>Hettmer</a:t>
            </a:r>
            <a:r>
              <a:rPr lang="en-GB" sz="1200" kern="1200" dirty="0">
                <a:solidFill>
                  <a:schemeClr val="tx1"/>
                </a:solidFill>
                <a:latin typeface="+mn-lt"/>
                <a:ea typeface="+mn-ea"/>
                <a:cs typeface="+mn-cs"/>
              </a:rPr>
              <a:t> S., Eckert C., </a:t>
            </a:r>
            <a:r>
              <a:rPr lang="en-GB" sz="1200" kern="1200" dirty="0" err="1">
                <a:solidFill>
                  <a:schemeClr val="tx1"/>
                </a:solidFill>
                <a:latin typeface="+mn-lt"/>
                <a:ea typeface="+mn-ea"/>
                <a:cs typeface="+mn-cs"/>
              </a:rPr>
              <a:t>Bielack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Nathrath</a:t>
            </a:r>
            <a:r>
              <a:rPr lang="en-GB" sz="1200" kern="1200" dirty="0">
                <a:solidFill>
                  <a:schemeClr val="tx1"/>
                </a:solidFill>
                <a:latin typeface="+mn-lt"/>
                <a:ea typeface="+mn-ea"/>
                <a:cs typeface="+mn-cs"/>
              </a:rPr>
              <a:t> M., Niemeyer C., Richter G.H., Schulte J., Siebert R., Westermann F., </a:t>
            </a:r>
            <a:r>
              <a:rPr lang="en-GB" sz="1200" kern="1200" dirty="0" err="1">
                <a:solidFill>
                  <a:schemeClr val="tx1"/>
                </a:solidFill>
                <a:latin typeface="+mn-lt"/>
                <a:ea typeface="+mn-ea"/>
                <a:cs typeface="+mn-cs"/>
              </a:rPr>
              <a:t>Molenaar</a:t>
            </a:r>
            <a:r>
              <a:rPr lang="en-GB" sz="1200" kern="1200" dirty="0">
                <a:solidFill>
                  <a:schemeClr val="tx1"/>
                </a:solidFill>
                <a:latin typeface="+mn-lt"/>
                <a:ea typeface="+mn-ea"/>
                <a:cs typeface="+mn-cs"/>
              </a:rPr>
              <a:t> J.J., Vassal G., Witt H., Project I.P.-S., Project I.M.-S., Burkhardt B., Kratz C.P., Witt O., van Tilburg C.M., </a:t>
            </a:r>
            <a:r>
              <a:rPr lang="en-GB" sz="1200" kern="1200" dirty="0" err="1">
                <a:solidFill>
                  <a:schemeClr val="tx1"/>
                </a:solidFill>
                <a:latin typeface="+mn-lt"/>
                <a:ea typeface="+mn-ea"/>
                <a:cs typeface="+mn-cs"/>
              </a:rPr>
              <a:t>Kramm</a:t>
            </a:r>
            <a:r>
              <a:rPr lang="en-GB" sz="1200" kern="1200" dirty="0">
                <a:solidFill>
                  <a:schemeClr val="tx1"/>
                </a:solidFill>
                <a:latin typeface="+mn-lt"/>
                <a:ea typeface="+mn-ea"/>
                <a:cs typeface="+mn-cs"/>
              </a:rPr>
              <a:t> C.M., </a:t>
            </a:r>
            <a:r>
              <a:rPr lang="en-GB" sz="1200" kern="1200" dirty="0" err="1">
                <a:solidFill>
                  <a:schemeClr val="tx1"/>
                </a:solidFill>
                <a:latin typeface="+mn-lt"/>
                <a:ea typeface="+mn-ea"/>
                <a:cs typeface="+mn-cs"/>
              </a:rPr>
              <a:t>Fleischhack</a:t>
            </a:r>
            <a:r>
              <a:rPr lang="en-GB" sz="1200" kern="1200" dirty="0">
                <a:solidFill>
                  <a:schemeClr val="tx1"/>
                </a:solidFill>
                <a:latin typeface="+mn-lt"/>
                <a:ea typeface="+mn-ea"/>
                <a:cs typeface="+mn-cs"/>
              </a:rPr>
              <a:t> G., Dirksen U., Rutkowski S., </a:t>
            </a:r>
            <a:r>
              <a:rPr lang="en-GB" sz="1200" kern="1200" dirty="0" err="1">
                <a:solidFill>
                  <a:schemeClr val="tx1"/>
                </a:solidFill>
                <a:latin typeface="+mn-lt"/>
                <a:ea typeface="+mn-ea"/>
                <a:cs typeface="+mn-cs"/>
              </a:rPr>
              <a:t>Fruhwald</a:t>
            </a:r>
            <a:r>
              <a:rPr lang="en-GB" sz="1200" kern="1200" dirty="0">
                <a:solidFill>
                  <a:schemeClr val="tx1"/>
                </a:solidFill>
                <a:latin typeface="+mn-lt"/>
                <a:ea typeface="+mn-ea"/>
                <a:cs typeface="+mn-cs"/>
              </a:rPr>
              <a:t> M., von Hoff K., Wolf S., </a:t>
            </a:r>
            <a:r>
              <a:rPr lang="en-GB" sz="1200" kern="1200" dirty="0" err="1">
                <a:solidFill>
                  <a:schemeClr val="tx1"/>
                </a:solidFill>
                <a:latin typeface="+mn-lt"/>
                <a:ea typeface="+mn-ea"/>
                <a:cs typeface="+mn-cs"/>
              </a:rPr>
              <a:t>Klingebiel</a:t>
            </a:r>
            <a:r>
              <a:rPr lang="en-GB" sz="1200" kern="1200" dirty="0">
                <a:solidFill>
                  <a:schemeClr val="tx1"/>
                </a:solidFill>
                <a:latin typeface="+mn-lt"/>
                <a:ea typeface="+mn-ea"/>
                <a:cs typeface="+mn-cs"/>
              </a:rPr>
              <a:t> T., </a:t>
            </a:r>
            <a:r>
              <a:rPr lang="en-GB" sz="1200" kern="1200" dirty="0" err="1">
                <a:solidFill>
                  <a:schemeClr val="tx1"/>
                </a:solidFill>
                <a:latin typeface="+mn-lt"/>
                <a:ea typeface="+mn-ea"/>
                <a:cs typeface="+mn-cs"/>
              </a:rPr>
              <a:t>Koscielniak</a:t>
            </a:r>
            <a:r>
              <a:rPr lang="en-GB" sz="1200" kern="1200" dirty="0">
                <a:solidFill>
                  <a:schemeClr val="tx1"/>
                </a:solidFill>
                <a:latin typeface="+mn-lt"/>
                <a:ea typeface="+mn-ea"/>
                <a:cs typeface="+mn-cs"/>
              </a:rPr>
              <a:t> E., Landgraf P., </a:t>
            </a:r>
            <a:r>
              <a:rPr lang="en-GB" sz="1200" kern="1200" dirty="0" err="1">
                <a:solidFill>
                  <a:schemeClr val="tx1"/>
                </a:solidFill>
                <a:latin typeface="+mn-lt"/>
                <a:ea typeface="+mn-ea"/>
                <a:cs typeface="+mn-cs"/>
              </a:rPr>
              <a:t>Koster</a:t>
            </a:r>
            <a:r>
              <a:rPr lang="en-GB" sz="1200" kern="1200" dirty="0">
                <a:solidFill>
                  <a:schemeClr val="tx1"/>
                </a:solidFill>
                <a:latin typeface="+mn-lt"/>
                <a:ea typeface="+mn-ea"/>
                <a:cs typeface="+mn-cs"/>
              </a:rPr>
              <a:t> J., Resnick A.C., Zhang J., Liu Y., Zhou X., </a:t>
            </a:r>
            <a:r>
              <a:rPr lang="en-GB" sz="1200" kern="1200" dirty="0" err="1">
                <a:solidFill>
                  <a:schemeClr val="tx1"/>
                </a:solidFill>
                <a:latin typeface="+mn-lt"/>
                <a:ea typeface="+mn-ea"/>
                <a:cs typeface="+mn-cs"/>
              </a:rPr>
              <a:t>Waanders</a:t>
            </a:r>
            <a:r>
              <a:rPr lang="en-GB" sz="1200" kern="1200" dirty="0">
                <a:solidFill>
                  <a:schemeClr val="tx1"/>
                </a:solidFill>
                <a:latin typeface="+mn-lt"/>
                <a:ea typeface="+mn-ea"/>
                <a:cs typeface="+mn-cs"/>
              </a:rPr>
              <a:t> A.J., </a:t>
            </a:r>
            <a:r>
              <a:rPr lang="en-GB" sz="1200" kern="1200" dirty="0" err="1">
                <a:solidFill>
                  <a:schemeClr val="tx1"/>
                </a:solidFill>
                <a:latin typeface="+mn-lt"/>
                <a:ea typeface="+mn-ea"/>
                <a:cs typeface="+mn-cs"/>
              </a:rPr>
              <a:t>Zwijnenburg</a:t>
            </a:r>
            <a:r>
              <a:rPr lang="en-GB" sz="1200" kern="1200" dirty="0">
                <a:solidFill>
                  <a:schemeClr val="tx1"/>
                </a:solidFill>
                <a:latin typeface="+mn-lt"/>
                <a:ea typeface="+mn-ea"/>
                <a:cs typeface="+mn-cs"/>
              </a:rPr>
              <a:t> D.A., Raman P., </a:t>
            </a:r>
            <a:r>
              <a:rPr lang="en-GB" sz="1200" kern="1200" dirty="0" err="1">
                <a:solidFill>
                  <a:schemeClr val="tx1"/>
                </a:solidFill>
                <a:latin typeface="+mn-lt"/>
                <a:ea typeface="+mn-ea"/>
                <a:cs typeface="+mn-cs"/>
              </a:rPr>
              <a:t>Brors</a:t>
            </a:r>
            <a:r>
              <a:rPr lang="en-GB" sz="1200" kern="1200" dirty="0">
                <a:solidFill>
                  <a:schemeClr val="tx1"/>
                </a:solidFill>
                <a:latin typeface="+mn-lt"/>
                <a:ea typeface="+mn-ea"/>
                <a:cs typeface="+mn-cs"/>
              </a:rPr>
              <a:t> B., Weber U.D., Northcott P.A., </a:t>
            </a:r>
            <a:r>
              <a:rPr lang="en-GB" sz="1200" kern="1200" dirty="0" err="1">
                <a:solidFill>
                  <a:schemeClr val="tx1"/>
                </a:solidFill>
                <a:latin typeface="+mn-lt"/>
                <a:ea typeface="+mn-ea"/>
                <a:cs typeface="+mn-cs"/>
              </a:rPr>
              <a:t>Pajtler</a:t>
            </a:r>
            <a:r>
              <a:rPr lang="en-GB" sz="1200" kern="1200" dirty="0">
                <a:solidFill>
                  <a:schemeClr val="tx1"/>
                </a:solidFill>
                <a:latin typeface="+mn-lt"/>
                <a:ea typeface="+mn-ea"/>
                <a:cs typeface="+mn-cs"/>
              </a:rPr>
              <a:t> K.W., Kool M., </a:t>
            </a:r>
            <a:r>
              <a:rPr lang="en-GB" sz="1200" kern="1200" dirty="0" err="1">
                <a:solidFill>
                  <a:schemeClr val="tx1"/>
                </a:solidFill>
                <a:latin typeface="+mn-lt"/>
                <a:ea typeface="+mn-ea"/>
                <a:cs typeface="+mn-cs"/>
              </a:rPr>
              <a:t>Piro</a:t>
            </a:r>
            <a:r>
              <a:rPr lang="en-GB" sz="1200" kern="1200" dirty="0">
                <a:solidFill>
                  <a:schemeClr val="tx1"/>
                </a:solidFill>
                <a:latin typeface="+mn-lt"/>
                <a:ea typeface="+mn-ea"/>
                <a:cs typeface="+mn-cs"/>
              </a:rPr>
              <a:t> R.M., Korbel J.O., </a:t>
            </a:r>
            <a:r>
              <a:rPr lang="en-GB" sz="1200" kern="1200" dirty="0" err="1">
                <a:solidFill>
                  <a:schemeClr val="tx1"/>
                </a:solidFill>
                <a:latin typeface="+mn-lt"/>
                <a:ea typeface="+mn-ea"/>
                <a:cs typeface="+mn-cs"/>
              </a:rPr>
              <a:t>Schlesner</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R., Jones D.T.W., </a:t>
            </a:r>
            <a:r>
              <a:rPr lang="en-GB" sz="1200" kern="1200" dirty="0" err="1">
                <a:solidFill>
                  <a:schemeClr val="tx1"/>
                </a:solidFill>
                <a:latin typeface="+mn-lt"/>
                <a:ea typeface="+mn-ea"/>
                <a:cs typeface="+mn-cs"/>
              </a:rPr>
              <a:t>Lichter</a:t>
            </a:r>
            <a:r>
              <a:rPr lang="en-GB" sz="1200" kern="1200" dirty="0">
                <a:solidFill>
                  <a:schemeClr val="tx1"/>
                </a:solidFill>
                <a:latin typeface="+mn-lt"/>
                <a:ea typeface="+mn-ea"/>
                <a:cs typeface="+mn-cs"/>
              </a:rPr>
              <a:t> P., Chavez L., </a:t>
            </a:r>
            <a:r>
              <a:rPr lang="en-GB" sz="1200" kern="1200" dirty="0" err="1">
                <a:solidFill>
                  <a:schemeClr val="tx1"/>
                </a:solidFill>
                <a:latin typeface="+mn-lt"/>
                <a:ea typeface="+mn-ea"/>
                <a:cs typeface="+mn-cs"/>
              </a:rPr>
              <a:t>Zapatka</a:t>
            </a:r>
            <a:r>
              <a:rPr lang="en-GB" sz="1200" kern="1200" dirty="0">
                <a:solidFill>
                  <a:schemeClr val="tx1"/>
                </a:solidFill>
                <a:latin typeface="+mn-lt"/>
                <a:ea typeface="+mn-ea"/>
                <a:cs typeface="+mn-cs"/>
              </a:rPr>
              <a:t> M. &amp; Pfister S.M. (2018) The landscape of genomic alterations across childhood cancers. </a:t>
            </a:r>
            <a:r>
              <a:rPr lang="en-GB" sz="1200" i="1" kern="1200" dirty="0">
                <a:solidFill>
                  <a:schemeClr val="tx1"/>
                </a:solidFill>
                <a:latin typeface="+mn-lt"/>
                <a:ea typeface="+mn-ea"/>
                <a:cs typeface="+mn-cs"/>
              </a:rPr>
              <a:t>Nature</a:t>
            </a:r>
            <a:r>
              <a:rPr lang="en-GB" sz="1200" i="0" kern="1200" dirty="0">
                <a:solidFill>
                  <a:schemeClr val="tx1"/>
                </a:solidFill>
                <a:latin typeface="+mn-lt"/>
                <a:ea typeface="+mn-ea"/>
                <a:cs typeface="+mn-cs"/>
              </a:rPr>
              <a:t> </a:t>
            </a:r>
            <a:r>
              <a:rPr lang="en-GB" sz="1200" b="1" i="0" kern="1200" dirty="0">
                <a:solidFill>
                  <a:schemeClr val="tx1"/>
                </a:solidFill>
                <a:latin typeface="+mn-lt"/>
                <a:ea typeface="+mn-ea"/>
                <a:cs typeface="+mn-cs"/>
              </a:rPr>
              <a:t>555</a:t>
            </a:r>
            <a:r>
              <a:rPr lang="en-GB" sz="1200" b="0" i="0" kern="1200" dirty="0">
                <a:solidFill>
                  <a:schemeClr val="tx1"/>
                </a:solidFill>
                <a:latin typeface="+mn-lt"/>
                <a:ea typeface="+mn-ea"/>
                <a:cs typeface="+mn-cs"/>
              </a:rPr>
              <a:t>, 321-7. (PMID 29489754)</a:t>
            </a:r>
          </a:p>
          <a:p>
            <a:r>
              <a:rPr lang="en-GB" dirty="0"/>
              <a:t>Extended Data Figure 10 : Genetic events define mutation classes.</a:t>
            </a:r>
          </a:p>
          <a:p>
            <a:r>
              <a:rPr lang="en-GB" b="1" dirty="0"/>
              <a:t>a</a:t>
            </a:r>
            <a:r>
              <a:rPr lang="en-GB" dirty="0"/>
              <a:t>, Genes significantly or recurrently affected by mutations, amplification, deletions, and gene-disrupting structural variants (likely functional events, LFEs). Copy-number and structural variations are summarized as SC-class in contrast to mutations (SNVs or indels) as M-class. </a:t>
            </a:r>
            <a:r>
              <a:rPr lang="en-GB" b="1" dirty="0"/>
              <a:t>b</a:t>
            </a:r>
            <a:r>
              <a:rPr lang="en-GB" dirty="0"/>
              <a:t>, Number of SC-class (</a:t>
            </a:r>
            <a:r>
              <a:rPr lang="en-GB" i="1" dirty="0"/>
              <a:t>x</a:t>
            </a:r>
            <a:r>
              <a:rPr lang="en-GB" dirty="0"/>
              <a:t>-axis) and M-class (</a:t>
            </a:r>
            <a:r>
              <a:rPr lang="en-GB" i="1" dirty="0"/>
              <a:t>y</a:t>
            </a:r>
            <a:r>
              <a:rPr lang="en-GB" dirty="0"/>
              <a:t>-axis) alterations per tumour. </a:t>
            </a:r>
            <a:r>
              <a:rPr lang="en-GB" b="1" dirty="0"/>
              <a:t>c</a:t>
            </a:r>
            <a:r>
              <a:rPr lang="en-GB" dirty="0"/>
              <a:t>, Proportion of events from M-class and SC-class within each tumour. Tumours with more than 50% (mixed) or 100% (unique) events from one category are considered to be members of the associated class; tumours with equal contributions from both categories are ‘ambiguous’, and tumours without an LFE are assigned class ‘none’ (not shown). Colours indicate germline mutations per tumour. </a:t>
            </a:r>
            <a:r>
              <a:rPr lang="en-GB" b="1" dirty="0"/>
              <a:t>d</a:t>
            </a:r>
            <a:r>
              <a:rPr lang="en-GB" dirty="0"/>
              <a:t>, Fraction of tumours assigned to different classes per cancer type.</a:t>
            </a:r>
          </a:p>
        </p:txBody>
      </p:sp>
      <p:sp>
        <p:nvSpPr>
          <p:cNvPr id="4" name="Slide Number Placeholder 3"/>
          <p:cNvSpPr>
            <a:spLocks noGrp="1"/>
          </p:cNvSpPr>
          <p:nvPr>
            <p:ph type="sldNum" sz="quarter" idx="10"/>
          </p:nvPr>
        </p:nvSpPr>
        <p:spPr/>
        <p:txBody>
          <a:bodyPr/>
          <a:lstStyle/>
          <a:p>
            <a:fld id="{AD7985B7-8C83-491B-99E4-13D9748B1FD7}" type="slidenum">
              <a:rPr lang="en-GB" smtClean="0"/>
              <a:pPr/>
              <a:t>5</a:t>
            </a:fld>
            <a:endParaRPr lang="en-GB"/>
          </a:p>
        </p:txBody>
      </p:sp>
    </p:spTree>
    <p:extLst>
      <p:ext uri="{BB962C8B-B14F-4D97-AF65-F5344CB8AC3E}">
        <p14:creationId xmlns:p14="http://schemas.microsoft.com/office/powerpoint/2010/main" val="262800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a:solidFill>
                  <a:schemeClr val="tx1"/>
                </a:solidFill>
                <a:latin typeface="+mn-lt"/>
                <a:ea typeface="+mn-ea"/>
                <a:cs typeface="+mn-cs"/>
              </a:rPr>
              <a:t>Grobner</a:t>
            </a:r>
            <a:r>
              <a:rPr lang="en-GB" sz="1200" kern="1200" dirty="0">
                <a:solidFill>
                  <a:schemeClr val="tx1"/>
                </a:solidFill>
                <a:latin typeface="+mn-lt"/>
                <a:ea typeface="+mn-ea"/>
                <a:cs typeface="+mn-cs"/>
              </a:rPr>
              <a:t> S.N., Worst B.C., </a:t>
            </a:r>
            <a:r>
              <a:rPr lang="en-GB" sz="1200" kern="1200" dirty="0" err="1">
                <a:solidFill>
                  <a:schemeClr val="tx1"/>
                </a:solidFill>
                <a:latin typeface="+mn-lt"/>
                <a:ea typeface="+mn-ea"/>
                <a:cs typeface="+mn-cs"/>
              </a:rPr>
              <a:t>Weischenfeldt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Buchhalter</a:t>
            </a:r>
            <a:r>
              <a:rPr lang="en-GB" sz="1200" kern="1200" dirty="0">
                <a:solidFill>
                  <a:schemeClr val="tx1"/>
                </a:solidFill>
                <a:latin typeface="+mn-lt"/>
                <a:ea typeface="+mn-ea"/>
                <a:cs typeface="+mn-cs"/>
              </a:rPr>
              <a:t> I., </a:t>
            </a:r>
            <a:r>
              <a:rPr lang="en-GB" sz="1200" kern="1200" dirty="0" err="1">
                <a:solidFill>
                  <a:schemeClr val="tx1"/>
                </a:solidFill>
                <a:latin typeface="+mn-lt"/>
                <a:ea typeface="+mn-ea"/>
                <a:cs typeface="+mn-cs"/>
              </a:rPr>
              <a:t>Kleinheinz</a:t>
            </a:r>
            <a:r>
              <a:rPr lang="en-GB" sz="1200" kern="1200" dirty="0">
                <a:solidFill>
                  <a:schemeClr val="tx1"/>
                </a:solidFill>
                <a:latin typeface="+mn-lt"/>
                <a:ea typeface="+mn-ea"/>
                <a:cs typeface="+mn-cs"/>
              </a:rPr>
              <a:t> K., </a:t>
            </a:r>
            <a:r>
              <a:rPr lang="en-GB" sz="1200" kern="1200" dirty="0" err="1">
                <a:solidFill>
                  <a:schemeClr val="tx1"/>
                </a:solidFill>
                <a:latin typeface="+mn-lt"/>
                <a:ea typeface="+mn-ea"/>
                <a:cs typeface="+mn-cs"/>
              </a:rPr>
              <a:t>Rudneva</a:t>
            </a:r>
            <a:r>
              <a:rPr lang="en-GB" sz="1200" kern="1200" dirty="0">
                <a:solidFill>
                  <a:schemeClr val="tx1"/>
                </a:solidFill>
                <a:latin typeface="+mn-lt"/>
                <a:ea typeface="+mn-ea"/>
                <a:cs typeface="+mn-cs"/>
              </a:rPr>
              <a:t> V.A., Johann P.D., Balasubramanian G.P., Segura-Wang M., </a:t>
            </a:r>
            <a:r>
              <a:rPr lang="en-GB" sz="1200" kern="1200" dirty="0" err="1">
                <a:solidFill>
                  <a:schemeClr val="tx1"/>
                </a:solidFill>
                <a:latin typeface="+mn-lt"/>
                <a:ea typeface="+mn-ea"/>
                <a:cs typeface="+mn-cs"/>
              </a:rPr>
              <a:t>Brabetz</a:t>
            </a:r>
            <a:r>
              <a:rPr lang="en-GB" sz="1200" kern="1200" dirty="0">
                <a:solidFill>
                  <a:schemeClr val="tx1"/>
                </a:solidFill>
                <a:latin typeface="+mn-lt"/>
                <a:ea typeface="+mn-ea"/>
                <a:cs typeface="+mn-cs"/>
              </a:rPr>
              <a:t> S., Bender S., </a:t>
            </a:r>
            <a:r>
              <a:rPr lang="en-GB" sz="1200" kern="1200" dirty="0" err="1">
                <a:solidFill>
                  <a:schemeClr val="tx1"/>
                </a:solidFill>
                <a:latin typeface="+mn-lt"/>
                <a:ea typeface="+mn-ea"/>
                <a:cs typeface="+mn-cs"/>
              </a:rPr>
              <a:t>Hutter</a:t>
            </a:r>
            <a:r>
              <a:rPr lang="en-GB" sz="1200" kern="1200" dirty="0">
                <a:solidFill>
                  <a:schemeClr val="tx1"/>
                </a:solidFill>
                <a:latin typeface="+mn-lt"/>
                <a:ea typeface="+mn-ea"/>
                <a:cs typeface="+mn-cs"/>
              </a:rPr>
              <a:t> B., Sturm D., Pfaff E., </a:t>
            </a:r>
            <a:r>
              <a:rPr lang="en-GB" sz="1200" kern="1200" dirty="0" err="1">
                <a:solidFill>
                  <a:schemeClr val="tx1"/>
                </a:solidFill>
                <a:latin typeface="+mn-lt"/>
                <a:ea typeface="+mn-ea"/>
                <a:cs typeface="+mn-cs"/>
              </a:rPr>
              <a:t>Hubschmann</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Zipprich</a:t>
            </a:r>
            <a:r>
              <a:rPr lang="en-GB" sz="1200" kern="1200" dirty="0">
                <a:solidFill>
                  <a:schemeClr val="tx1"/>
                </a:solidFill>
                <a:latin typeface="+mn-lt"/>
                <a:ea typeface="+mn-ea"/>
                <a:cs typeface="+mn-cs"/>
              </a:rPr>
              <a:t> G., </a:t>
            </a:r>
            <a:r>
              <a:rPr lang="en-GB" sz="1200" kern="1200" dirty="0" err="1">
                <a:solidFill>
                  <a:schemeClr val="tx1"/>
                </a:solidFill>
                <a:latin typeface="+mn-lt"/>
                <a:ea typeface="+mn-ea"/>
                <a:cs typeface="+mn-cs"/>
              </a:rPr>
              <a:t>Heinold</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Lawerenz</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Erkek</a:t>
            </a:r>
            <a:r>
              <a:rPr lang="en-GB" sz="1200" kern="1200" dirty="0">
                <a:solidFill>
                  <a:schemeClr val="tx1"/>
                </a:solidFill>
                <a:latin typeface="+mn-lt"/>
                <a:ea typeface="+mn-ea"/>
                <a:cs typeface="+mn-cs"/>
              </a:rPr>
              <a:t> S., Lambo S., </a:t>
            </a:r>
            <a:r>
              <a:rPr lang="en-GB" sz="1200" kern="1200" dirty="0" err="1">
                <a:solidFill>
                  <a:schemeClr val="tx1"/>
                </a:solidFill>
                <a:latin typeface="+mn-lt"/>
                <a:ea typeface="+mn-ea"/>
                <a:cs typeface="+mn-cs"/>
              </a:rPr>
              <a:t>Waszak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Blattmann</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Borkhardt</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Kuhlen</a:t>
            </a:r>
            <a:r>
              <a:rPr lang="en-GB" sz="1200" kern="1200" dirty="0">
                <a:solidFill>
                  <a:schemeClr val="tx1"/>
                </a:solidFill>
                <a:latin typeface="+mn-lt"/>
                <a:ea typeface="+mn-ea"/>
                <a:cs typeface="+mn-cs"/>
              </a:rPr>
              <a:t> M., Eggert A., Fulda S., Gessler M., </a:t>
            </a:r>
            <a:r>
              <a:rPr lang="en-GB" sz="1200" kern="1200" dirty="0" err="1">
                <a:solidFill>
                  <a:schemeClr val="tx1"/>
                </a:solidFill>
                <a:latin typeface="+mn-lt"/>
                <a:ea typeface="+mn-ea"/>
                <a:cs typeface="+mn-cs"/>
              </a:rPr>
              <a:t>Wegert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Kappler</a:t>
            </a:r>
            <a:r>
              <a:rPr lang="en-GB" sz="1200" kern="1200" dirty="0">
                <a:solidFill>
                  <a:schemeClr val="tx1"/>
                </a:solidFill>
                <a:latin typeface="+mn-lt"/>
                <a:ea typeface="+mn-ea"/>
                <a:cs typeface="+mn-cs"/>
              </a:rPr>
              <a:t> R., </a:t>
            </a:r>
            <a:r>
              <a:rPr lang="en-GB" sz="1200" kern="1200" dirty="0" err="1">
                <a:solidFill>
                  <a:schemeClr val="tx1"/>
                </a:solidFill>
                <a:latin typeface="+mn-lt"/>
                <a:ea typeface="+mn-ea"/>
                <a:cs typeface="+mn-cs"/>
              </a:rPr>
              <a:t>Baumhoer</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Burdach</a:t>
            </a:r>
            <a:r>
              <a:rPr lang="en-GB" sz="1200" kern="1200" dirty="0">
                <a:solidFill>
                  <a:schemeClr val="tx1"/>
                </a:solidFill>
                <a:latin typeface="+mn-lt"/>
                <a:ea typeface="+mn-ea"/>
                <a:cs typeface="+mn-cs"/>
              </a:rPr>
              <a:t> S., Kirschner-Schwabe R., </a:t>
            </a:r>
            <a:r>
              <a:rPr lang="en-GB" sz="1200" kern="1200" dirty="0" err="1">
                <a:solidFill>
                  <a:schemeClr val="tx1"/>
                </a:solidFill>
                <a:latin typeface="+mn-lt"/>
                <a:ea typeface="+mn-ea"/>
                <a:cs typeface="+mn-cs"/>
              </a:rPr>
              <a:t>Kontny</a:t>
            </a:r>
            <a:r>
              <a:rPr lang="en-GB" sz="1200" kern="1200" dirty="0">
                <a:solidFill>
                  <a:schemeClr val="tx1"/>
                </a:solidFill>
                <a:latin typeface="+mn-lt"/>
                <a:ea typeface="+mn-ea"/>
                <a:cs typeface="+mn-cs"/>
              </a:rPr>
              <a:t> U., </a:t>
            </a:r>
            <a:r>
              <a:rPr lang="en-GB" sz="1200" kern="1200" dirty="0" err="1">
                <a:solidFill>
                  <a:schemeClr val="tx1"/>
                </a:solidFill>
                <a:latin typeface="+mn-lt"/>
                <a:ea typeface="+mn-ea"/>
                <a:cs typeface="+mn-cs"/>
              </a:rPr>
              <a:t>Kulozik</a:t>
            </a:r>
            <a:r>
              <a:rPr lang="en-GB" sz="1200" kern="1200" dirty="0">
                <a:solidFill>
                  <a:schemeClr val="tx1"/>
                </a:solidFill>
                <a:latin typeface="+mn-lt"/>
                <a:ea typeface="+mn-ea"/>
                <a:cs typeface="+mn-cs"/>
              </a:rPr>
              <a:t> A.E., Lohmann D., </a:t>
            </a:r>
            <a:r>
              <a:rPr lang="en-GB" sz="1200" kern="1200" dirty="0" err="1">
                <a:solidFill>
                  <a:schemeClr val="tx1"/>
                </a:solidFill>
                <a:latin typeface="+mn-lt"/>
                <a:ea typeface="+mn-ea"/>
                <a:cs typeface="+mn-cs"/>
              </a:rPr>
              <a:t>Hettmer</a:t>
            </a:r>
            <a:r>
              <a:rPr lang="en-GB" sz="1200" kern="1200" dirty="0">
                <a:solidFill>
                  <a:schemeClr val="tx1"/>
                </a:solidFill>
                <a:latin typeface="+mn-lt"/>
                <a:ea typeface="+mn-ea"/>
                <a:cs typeface="+mn-cs"/>
              </a:rPr>
              <a:t> S., Eckert C., </a:t>
            </a:r>
            <a:r>
              <a:rPr lang="en-GB" sz="1200" kern="1200" dirty="0" err="1">
                <a:solidFill>
                  <a:schemeClr val="tx1"/>
                </a:solidFill>
                <a:latin typeface="+mn-lt"/>
                <a:ea typeface="+mn-ea"/>
                <a:cs typeface="+mn-cs"/>
              </a:rPr>
              <a:t>Bielack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Nathrath</a:t>
            </a:r>
            <a:r>
              <a:rPr lang="en-GB" sz="1200" kern="1200" dirty="0">
                <a:solidFill>
                  <a:schemeClr val="tx1"/>
                </a:solidFill>
                <a:latin typeface="+mn-lt"/>
                <a:ea typeface="+mn-ea"/>
                <a:cs typeface="+mn-cs"/>
              </a:rPr>
              <a:t> M., Niemeyer C., Richter G.H., Schulte J., Siebert R., Westermann F., </a:t>
            </a:r>
            <a:r>
              <a:rPr lang="en-GB" sz="1200" kern="1200" dirty="0" err="1">
                <a:solidFill>
                  <a:schemeClr val="tx1"/>
                </a:solidFill>
                <a:latin typeface="+mn-lt"/>
                <a:ea typeface="+mn-ea"/>
                <a:cs typeface="+mn-cs"/>
              </a:rPr>
              <a:t>Molenaar</a:t>
            </a:r>
            <a:r>
              <a:rPr lang="en-GB" sz="1200" kern="1200" dirty="0">
                <a:solidFill>
                  <a:schemeClr val="tx1"/>
                </a:solidFill>
                <a:latin typeface="+mn-lt"/>
                <a:ea typeface="+mn-ea"/>
                <a:cs typeface="+mn-cs"/>
              </a:rPr>
              <a:t> J.J., Vassal G., Witt H., Project I.P.-S., Project I.M.-S., Burkhardt B., Kratz C.P., Witt O., van Tilburg C.M., </a:t>
            </a:r>
            <a:r>
              <a:rPr lang="en-GB" sz="1200" kern="1200" dirty="0" err="1">
                <a:solidFill>
                  <a:schemeClr val="tx1"/>
                </a:solidFill>
                <a:latin typeface="+mn-lt"/>
                <a:ea typeface="+mn-ea"/>
                <a:cs typeface="+mn-cs"/>
              </a:rPr>
              <a:t>Kramm</a:t>
            </a:r>
            <a:r>
              <a:rPr lang="en-GB" sz="1200" kern="1200" dirty="0">
                <a:solidFill>
                  <a:schemeClr val="tx1"/>
                </a:solidFill>
                <a:latin typeface="+mn-lt"/>
                <a:ea typeface="+mn-ea"/>
                <a:cs typeface="+mn-cs"/>
              </a:rPr>
              <a:t> C.M., </a:t>
            </a:r>
            <a:r>
              <a:rPr lang="en-GB" sz="1200" kern="1200" dirty="0" err="1">
                <a:solidFill>
                  <a:schemeClr val="tx1"/>
                </a:solidFill>
                <a:latin typeface="+mn-lt"/>
                <a:ea typeface="+mn-ea"/>
                <a:cs typeface="+mn-cs"/>
              </a:rPr>
              <a:t>Fleischhack</a:t>
            </a:r>
            <a:r>
              <a:rPr lang="en-GB" sz="1200" kern="1200" dirty="0">
                <a:solidFill>
                  <a:schemeClr val="tx1"/>
                </a:solidFill>
                <a:latin typeface="+mn-lt"/>
                <a:ea typeface="+mn-ea"/>
                <a:cs typeface="+mn-cs"/>
              </a:rPr>
              <a:t> G., Dirksen U., Rutkowski S., </a:t>
            </a:r>
            <a:r>
              <a:rPr lang="en-GB" sz="1200" kern="1200" dirty="0" err="1">
                <a:solidFill>
                  <a:schemeClr val="tx1"/>
                </a:solidFill>
                <a:latin typeface="+mn-lt"/>
                <a:ea typeface="+mn-ea"/>
                <a:cs typeface="+mn-cs"/>
              </a:rPr>
              <a:t>Fruhwald</a:t>
            </a:r>
            <a:r>
              <a:rPr lang="en-GB" sz="1200" kern="1200" dirty="0">
                <a:solidFill>
                  <a:schemeClr val="tx1"/>
                </a:solidFill>
                <a:latin typeface="+mn-lt"/>
                <a:ea typeface="+mn-ea"/>
                <a:cs typeface="+mn-cs"/>
              </a:rPr>
              <a:t> M., von Hoff K., Wolf S., </a:t>
            </a:r>
            <a:r>
              <a:rPr lang="en-GB" sz="1200" kern="1200" dirty="0" err="1">
                <a:solidFill>
                  <a:schemeClr val="tx1"/>
                </a:solidFill>
                <a:latin typeface="+mn-lt"/>
                <a:ea typeface="+mn-ea"/>
                <a:cs typeface="+mn-cs"/>
              </a:rPr>
              <a:t>Klingebiel</a:t>
            </a:r>
            <a:r>
              <a:rPr lang="en-GB" sz="1200" kern="1200" dirty="0">
                <a:solidFill>
                  <a:schemeClr val="tx1"/>
                </a:solidFill>
                <a:latin typeface="+mn-lt"/>
                <a:ea typeface="+mn-ea"/>
                <a:cs typeface="+mn-cs"/>
              </a:rPr>
              <a:t> T., </a:t>
            </a:r>
            <a:r>
              <a:rPr lang="en-GB" sz="1200" kern="1200" dirty="0" err="1">
                <a:solidFill>
                  <a:schemeClr val="tx1"/>
                </a:solidFill>
                <a:latin typeface="+mn-lt"/>
                <a:ea typeface="+mn-ea"/>
                <a:cs typeface="+mn-cs"/>
              </a:rPr>
              <a:t>Koscielniak</a:t>
            </a:r>
            <a:r>
              <a:rPr lang="en-GB" sz="1200" kern="1200" dirty="0">
                <a:solidFill>
                  <a:schemeClr val="tx1"/>
                </a:solidFill>
                <a:latin typeface="+mn-lt"/>
                <a:ea typeface="+mn-ea"/>
                <a:cs typeface="+mn-cs"/>
              </a:rPr>
              <a:t> E., Landgraf P., </a:t>
            </a:r>
            <a:r>
              <a:rPr lang="en-GB" sz="1200" kern="1200" dirty="0" err="1">
                <a:solidFill>
                  <a:schemeClr val="tx1"/>
                </a:solidFill>
                <a:latin typeface="+mn-lt"/>
                <a:ea typeface="+mn-ea"/>
                <a:cs typeface="+mn-cs"/>
              </a:rPr>
              <a:t>Koster</a:t>
            </a:r>
            <a:r>
              <a:rPr lang="en-GB" sz="1200" kern="1200" dirty="0">
                <a:solidFill>
                  <a:schemeClr val="tx1"/>
                </a:solidFill>
                <a:latin typeface="+mn-lt"/>
                <a:ea typeface="+mn-ea"/>
                <a:cs typeface="+mn-cs"/>
              </a:rPr>
              <a:t> J., Resnick A.C., Zhang J., Liu Y., Zhou X., </a:t>
            </a:r>
            <a:r>
              <a:rPr lang="en-GB" sz="1200" kern="1200" dirty="0" err="1">
                <a:solidFill>
                  <a:schemeClr val="tx1"/>
                </a:solidFill>
                <a:latin typeface="+mn-lt"/>
                <a:ea typeface="+mn-ea"/>
                <a:cs typeface="+mn-cs"/>
              </a:rPr>
              <a:t>Waanders</a:t>
            </a:r>
            <a:r>
              <a:rPr lang="en-GB" sz="1200" kern="1200" dirty="0">
                <a:solidFill>
                  <a:schemeClr val="tx1"/>
                </a:solidFill>
                <a:latin typeface="+mn-lt"/>
                <a:ea typeface="+mn-ea"/>
                <a:cs typeface="+mn-cs"/>
              </a:rPr>
              <a:t> A.J., </a:t>
            </a:r>
            <a:r>
              <a:rPr lang="en-GB" sz="1200" kern="1200" dirty="0" err="1">
                <a:solidFill>
                  <a:schemeClr val="tx1"/>
                </a:solidFill>
                <a:latin typeface="+mn-lt"/>
                <a:ea typeface="+mn-ea"/>
                <a:cs typeface="+mn-cs"/>
              </a:rPr>
              <a:t>Zwijnenburg</a:t>
            </a:r>
            <a:r>
              <a:rPr lang="en-GB" sz="1200" kern="1200" dirty="0">
                <a:solidFill>
                  <a:schemeClr val="tx1"/>
                </a:solidFill>
                <a:latin typeface="+mn-lt"/>
                <a:ea typeface="+mn-ea"/>
                <a:cs typeface="+mn-cs"/>
              </a:rPr>
              <a:t> D.A., Raman P., </a:t>
            </a:r>
            <a:r>
              <a:rPr lang="en-GB" sz="1200" kern="1200" dirty="0" err="1">
                <a:solidFill>
                  <a:schemeClr val="tx1"/>
                </a:solidFill>
                <a:latin typeface="+mn-lt"/>
                <a:ea typeface="+mn-ea"/>
                <a:cs typeface="+mn-cs"/>
              </a:rPr>
              <a:t>Brors</a:t>
            </a:r>
            <a:r>
              <a:rPr lang="en-GB" sz="1200" kern="1200" dirty="0">
                <a:solidFill>
                  <a:schemeClr val="tx1"/>
                </a:solidFill>
                <a:latin typeface="+mn-lt"/>
                <a:ea typeface="+mn-ea"/>
                <a:cs typeface="+mn-cs"/>
              </a:rPr>
              <a:t> B., Weber U.D., Northcott P.A., </a:t>
            </a:r>
            <a:r>
              <a:rPr lang="en-GB" sz="1200" kern="1200" dirty="0" err="1">
                <a:solidFill>
                  <a:schemeClr val="tx1"/>
                </a:solidFill>
                <a:latin typeface="+mn-lt"/>
                <a:ea typeface="+mn-ea"/>
                <a:cs typeface="+mn-cs"/>
              </a:rPr>
              <a:t>Pajtler</a:t>
            </a:r>
            <a:r>
              <a:rPr lang="en-GB" sz="1200" kern="1200" dirty="0">
                <a:solidFill>
                  <a:schemeClr val="tx1"/>
                </a:solidFill>
                <a:latin typeface="+mn-lt"/>
                <a:ea typeface="+mn-ea"/>
                <a:cs typeface="+mn-cs"/>
              </a:rPr>
              <a:t> K.W., Kool M., </a:t>
            </a:r>
            <a:r>
              <a:rPr lang="en-GB" sz="1200" kern="1200" dirty="0" err="1">
                <a:solidFill>
                  <a:schemeClr val="tx1"/>
                </a:solidFill>
                <a:latin typeface="+mn-lt"/>
                <a:ea typeface="+mn-ea"/>
                <a:cs typeface="+mn-cs"/>
              </a:rPr>
              <a:t>Piro</a:t>
            </a:r>
            <a:r>
              <a:rPr lang="en-GB" sz="1200" kern="1200" dirty="0">
                <a:solidFill>
                  <a:schemeClr val="tx1"/>
                </a:solidFill>
                <a:latin typeface="+mn-lt"/>
                <a:ea typeface="+mn-ea"/>
                <a:cs typeface="+mn-cs"/>
              </a:rPr>
              <a:t> R.M., Korbel J.O., </a:t>
            </a:r>
            <a:r>
              <a:rPr lang="en-GB" sz="1200" kern="1200" dirty="0" err="1">
                <a:solidFill>
                  <a:schemeClr val="tx1"/>
                </a:solidFill>
                <a:latin typeface="+mn-lt"/>
                <a:ea typeface="+mn-ea"/>
                <a:cs typeface="+mn-cs"/>
              </a:rPr>
              <a:t>Schlesner</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R., Jones D.T.W., </a:t>
            </a:r>
            <a:r>
              <a:rPr lang="en-GB" sz="1200" kern="1200" dirty="0" err="1">
                <a:solidFill>
                  <a:schemeClr val="tx1"/>
                </a:solidFill>
                <a:latin typeface="+mn-lt"/>
                <a:ea typeface="+mn-ea"/>
                <a:cs typeface="+mn-cs"/>
              </a:rPr>
              <a:t>Lichter</a:t>
            </a:r>
            <a:r>
              <a:rPr lang="en-GB" sz="1200" kern="1200" dirty="0">
                <a:solidFill>
                  <a:schemeClr val="tx1"/>
                </a:solidFill>
                <a:latin typeface="+mn-lt"/>
                <a:ea typeface="+mn-ea"/>
                <a:cs typeface="+mn-cs"/>
              </a:rPr>
              <a:t> P., Chavez L., </a:t>
            </a:r>
            <a:r>
              <a:rPr lang="en-GB" sz="1200" kern="1200" dirty="0" err="1">
                <a:solidFill>
                  <a:schemeClr val="tx1"/>
                </a:solidFill>
                <a:latin typeface="+mn-lt"/>
                <a:ea typeface="+mn-ea"/>
                <a:cs typeface="+mn-cs"/>
              </a:rPr>
              <a:t>Zapatka</a:t>
            </a:r>
            <a:r>
              <a:rPr lang="en-GB" sz="1200" kern="1200" dirty="0">
                <a:solidFill>
                  <a:schemeClr val="tx1"/>
                </a:solidFill>
                <a:latin typeface="+mn-lt"/>
                <a:ea typeface="+mn-ea"/>
                <a:cs typeface="+mn-cs"/>
              </a:rPr>
              <a:t> M. &amp; Pfister S.M. (2018) The landscape of genomic alterations across childhood cancers. </a:t>
            </a:r>
            <a:r>
              <a:rPr lang="en-GB" sz="1200" i="1" kern="1200" dirty="0">
                <a:solidFill>
                  <a:schemeClr val="tx1"/>
                </a:solidFill>
                <a:latin typeface="+mn-lt"/>
                <a:ea typeface="+mn-ea"/>
                <a:cs typeface="+mn-cs"/>
              </a:rPr>
              <a:t>Nature</a:t>
            </a:r>
            <a:r>
              <a:rPr lang="en-GB" sz="1200" i="0" kern="1200" dirty="0">
                <a:solidFill>
                  <a:schemeClr val="tx1"/>
                </a:solidFill>
                <a:latin typeface="+mn-lt"/>
                <a:ea typeface="+mn-ea"/>
                <a:cs typeface="+mn-cs"/>
              </a:rPr>
              <a:t> </a:t>
            </a:r>
            <a:r>
              <a:rPr lang="en-GB" sz="1200" b="1" i="0" kern="1200" dirty="0">
                <a:solidFill>
                  <a:schemeClr val="tx1"/>
                </a:solidFill>
                <a:latin typeface="+mn-lt"/>
                <a:ea typeface="+mn-ea"/>
                <a:cs typeface="+mn-cs"/>
              </a:rPr>
              <a:t>555</a:t>
            </a:r>
            <a:r>
              <a:rPr lang="en-GB" sz="1200" b="0" i="0" kern="1200" dirty="0">
                <a:solidFill>
                  <a:schemeClr val="tx1"/>
                </a:solidFill>
                <a:latin typeface="+mn-lt"/>
                <a:ea typeface="+mn-ea"/>
                <a:cs typeface="+mn-cs"/>
              </a:rPr>
              <a:t>, 321-7. (PMID 29489754)</a:t>
            </a:r>
          </a:p>
          <a:p>
            <a:r>
              <a:rPr lang="en-GB" dirty="0"/>
              <a:t>Extended Data Figure 5 : Significantly mutated genes across age groups.</a:t>
            </a:r>
          </a:p>
          <a:p>
            <a:r>
              <a:rPr lang="en-GB" b="1" dirty="0"/>
              <a:t>a</a:t>
            </a:r>
            <a:r>
              <a:rPr lang="en-GB" dirty="0"/>
              <a:t>, Cellular processes associated with paediatric (left) and adult (right) SMGs. </a:t>
            </a:r>
            <a:r>
              <a:rPr lang="en-GB" b="1" dirty="0"/>
              <a:t>b</a:t>
            </a:r>
            <a:r>
              <a:rPr lang="en-GB" dirty="0"/>
              <a:t>, Frequency of mutations in SMGs in paediatric (</a:t>
            </a:r>
            <a:r>
              <a:rPr lang="en-GB" i="1" dirty="0"/>
              <a:t>n</a:t>
            </a:r>
            <a:r>
              <a:rPr lang="en-GB" dirty="0"/>
              <a:t> = 879) compared to adult (</a:t>
            </a:r>
            <a:r>
              <a:rPr lang="en-GB" i="1" dirty="0"/>
              <a:t>n</a:t>
            </a:r>
            <a:r>
              <a:rPr lang="en-GB" dirty="0"/>
              <a:t> = 3,281) cancers. Top, percentage of SMG-mutated samples. Bottom, mutations in SMGs per sample (centre, median; range, minimum to maximum). </a:t>
            </a:r>
            <a:r>
              <a:rPr lang="en-GB" b="1" dirty="0"/>
              <a:t>c</a:t>
            </a:r>
            <a:r>
              <a:rPr lang="en-GB" dirty="0"/>
              <a:t>, Overlap of SMGs detected in paediatric and adult cancers. </a:t>
            </a:r>
            <a:r>
              <a:rPr lang="en-GB" b="1" dirty="0"/>
              <a:t>d</a:t>
            </a:r>
            <a:r>
              <a:rPr lang="en-GB" dirty="0"/>
              <a:t>, Projected mutation rates of SMGs based on normalization of the cohort frequencies for cancer type incidence among patients for paediatric and adult cancers. </a:t>
            </a:r>
            <a:r>
              <a:rPr lang="en-GB" b="1" dirty="0"/>
              <a:t>a</a:t>
            </a:r>
            <a:r>
              <a:rPr lang="en-GB" dirty="0"/>
              <a:t>–</a:t>
            </a:r>
            <a:r>
              <a:rPr lang="en-GB" b="1" dirty="0"/>
              <a:t>d</a:t>
            </a:r>
            <a:r>
              <a:rPr lang="en-GB" dirty="0"/>
              <a:t>, Information on adult SMGs is based on TCGA data and previous analysis</a:t>
            </a:r>
            <a:r>
              <a:rPr lang="en-GB" baseline="30000" dirty="0">
                <a:hlinkClick r:id="rId3" tooltip="Kandoth, C. et al. Mutational landscape and significance across 12 major cancer types. Nature 502, 333–339 (2013)"/>
              </a:rPr>
              <a:t>7</a:t>
            </a:r>
            <a:r>
              <a:rPr lang="en-GB" dirty="0"/>
              <a:t>.</a:t>
            </a:r>
          </a:p>
        </p:txBody>
      </p:sp>
      <p:sp>
        <p:nvSpPr>
          <p:cNvPr id="4" name="Slide Number Placeholder 3"/>
          <p:cNvSpPr>
            <a:spLocks noGrp="1"/>
          </p:cNvSpPr>
          <p:nvPr>
            <p:ph type="sldNum" sz="quarter" idx="10"/>
          </p:nvPr>
        </p:nvSpPr>
        <p:spPr/>
        <p:txBody>
          <a:bodyPr/>
          <a:lstStyle/>
          <a:p>
            <a:fld id="{AD7985B7-8C83-491B-99E4-13D9748B1FD7}" type="slidenum">
              <a:rPr lang="en-GB" smtClean="0"/>
              <a:pPr/>
              <a:t>6</a:t>
            </a:fld>
            <a:endParaRPr lang="en-GB"/>
          </a:p>
        </p:txBody>
      </p:sp>
    </p:spTree>
    <p:extLst>
      <p:ext uri="{BB962C8B-B14F-4D97-AF65-F5344CB8AC3E}">
        <p14:creationId xmlns:p14="http://schemas.microsoft.com/office/powerpoint/2010/main" val="36914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a:solidFill>
                  <a:schemeClr val="tx1"/>
                </a:solidFill>
                <a:latin typeface="+mn-lt"/>
                <a:ea typeface="+mn-ea"/>
                <a:cs typeface="+mn-cs"/>
              </a:rPr>
              <a:t>Grobner</a:t>
            </a:r>
            <a:r>
              <a:rPr lang="en-GB" sz="1200" kern="1200" dirty="0">
                <a:solidFill>
                  <a:schemeClr val="tx1"/>
                </a:solidFill>
                <a:latin typeface="+mn-lt"/>
                <a:ea typeface="+mn-ea"/>
                <a:cs typeface="+mn-cs"/>
              </a:rPr>
              <a:t> S.N., Worst B.C., </a:t>
            </a:r>
            <a:r>
              <a:rPr lang="en-GB" sz="1200" kern="1200" dirty="0" err="1">
                <a:solidFill>
                  <a:schemeClr val="tx1"/>
                </a:solidFill>
                <a:latin typeface="+mn-lt"/>
                <a:ea typeface="+mn-ea"/>
                <a:cs typeface="+mn-cs"/>
              </a:rPr>
              <a:t>Weischenfeldt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Buchhalter</a:t>
            </a:r>
            <a:r>
              <a:rPr lang="en-GB" sz="1200" kern="1200" dirty="0">
                <a:solidFill>
                  <a:schemeClr val="tx1"/>
                </a:solidFill>
                <a:latin typeface="+mn-lt"/>
                <a:ea typeface="+mn-ea"/>
                <a:cs typeface="+mn-cs"/>
              </a:rPr>
              <a:t> I., </a:t>
            </a:r>
            <a:r>
              <a:rPr lang="en-GB" sz="1200" kern="1200" dirty="0" err="1">
                <a:solidFill>
                  <a:schemeClr val="tx1"/>
                </a:solidFill>
                <a:latin typeface="+mn-lt"/>
                <a:ea typeface="+mn-ea"/>
                <a:cs typeface="+mn-cs"/>
              </a:rPr>
              <a:t>Kleinheinz</a:t>
            </a:r>
            <a:r>
              <a:rPr lang="en-GB" sz="1200" kern="1200" dirty="0">
                <a:solidFill>
                  <a:schemeClr val="tx1"/>
                </a:solidFill>
                <a:latin typeface="+mn-lt"/>
                <a:ea typeface="+mn-ea"/>
                <a:cs typeface="+mn-cs"/>
              </a:rPr>
              <a:t> K., </a:t>
            </a:r>
            <a:r>
              <a:rPr lang="en-GB" sz="1200" kern="1200" dirty="0" err="1">
                <a:solidFill>
                  <a:schemeClr val="tx1"/>
                </a:solidFill>
                <a:latin typeface="+mn-lt"/>
                <a:ea typeface="+mn-ea"/>
                <a:cs typeface="+mn-cs"/>
              </a:rPr>
              <a:t>Rudneva</a:t>
            </a:r>
            <a:r>
              <a:rPr lang="en-GB" sz="1200" kern="1200" dirty="0">
                <a:solidFill>
                  <a:schemeClr val="tx1"/>
                </a:solidFill>
                <a:latin typeface="+mn-lt"/>
                <a:ea typeface="+mn-ea"/>
                <a:cs typeface="+mn-cs"/>
              </a:rPr>
              <a:t> V.A., Johann P.D., Balasubramanian G.P., Segura-Wang M., </a:t>
            </a:r>
            <a:r>
              <a:rPr lang="en-GB" sz="1200" kern="1200" dirty="0" err="1">
                <a:solidFill>
                  <a:schemeClr val="tx1"/>
                </a:solidFill>
                <a:latin typeface="+mn-lt"/>
                <a:ea typeface="+mn-ea"/>
                <a:cs typeface="+mn-cs"/>
              </a:rPr>
              <a:t>Brabetz</a:t>
            </a:r>
            <a:r>
              <a:rPr lang="en-GB" sz="1200" kern="1200" dirty="0">
                <a:solidFill>
                  <a:schemeClr val="tx1"/>
                </a:solidFill>
                <a:latin typeface="+mn-lt"/>
                <a:ea typeface="+mn-ea"/>
                <a:cs typeface="+mn-cs"/>
              </a:rPr>
              <a:t> S., Bender S., </a:t>
            </a:r>
            <a:r>
              <a:rPr lang="en-GB" sz="1200" kern="1200" dirty="0" err="1">
                <a:solidFill>
                  <a:schemeClr val="tx1"/>
                </a:solidFill>
                <a:latin typeface="+mn-lt"/>
                <a:ea typeface="+mn-ea"/>
                <a:cs typeface="+mn-cs"/>
              </a:rPr>
              <a:t>Hutter</a:t>
            </a:r>
            <a:r>
              <a:rPr lang="en-GB" sz="1200" kern="1200" dirty="0">
                <a:solidFill>
                  <a:schemeClr val="tx1"/>
                </a:solidFill>
                <a:latin typeface="+mn-lt"/>
                <a:ea typeface="+mn-ea"/>
                <a:cs typeface="+mn-cs"/>
              </a:rPr>
              <a:t> B., Sturm D., Pfaff E., </a:t>
            </a:r>
            <a:r>
              <a:rPr lang="en-GB" sz="1200" kern="1200" dirty="0" err="1">
                <a:solidFill>
                  <a:schemeClr val="tx1"/>
                </a:solidFill>
                <a:latin typeface="+mn-lt"/>
                <a:ea typeface="+mn-ea"/>
                <a:cs typeface="+mn-cs"/>
              </a:rPr>
              <a:t>Hubschmann</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Zipprich</a:t>
            </a:r>
            <a:r>
              <a:rPr lang="en-GB" sz="1200" kern="1200" dirty="0">
                <a:solidFill>
                  <a:schemeClr val="tx1"/>
                </a:solidFill>
                <a:latin typeface="+mn-lt"/>
                <a:ea typeface="+mn-ea"/>
                <a:cs typeface="+mn-cs"/>
              </a:rPr>
              <a:t> G., </a:t>
            </a:r>
            <a:r>
              <a:rPr lang="en-GB" sz="1200" kern="1200" dirty="0" err="1">
                <a:solidFill>
                  <a:schemeClr val="tx1"/>
                </a:solidFill>
                <a:latin typeface="+mn-lt"/>
                <a:ea typeface="+mn-ea"/>
                <a:cs typeface="+mn-cs"/>
              </a:rPr>
              <a:t>Heinold</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Lawerenz</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Erkek</a:t>
            </a:r>
            <a:r>
              <a:rPr lang="en-GB" sz="1200" kern="1200" dirty="0">
                <a:solidFill>
                  <a:schemeClr val="tx1"/>
                </a:solidFill>
                <a:latin typeface="+mn-lt"/>
                <a:ea typeface="+mn-ea"/>
                <a:cs typeface="+mn-cs"/>
              </a:rPr>
              <a:t> S., Lambo S., </a:t>
            </a:r>
            <a:r>
              <a:rPr lang="en-GB" sz="1200" kern="1200" dirty="0" err="1">
                <a:solidFill>
                  <a:schemeClr val="tx1"/>
                </a:solidFill>
                <a:latin typeface="+mn-lt"/>
                <a:ea typeface="+mn-ea"/>
                <a:cs typeface="+mn-cs"/>
              </a:rPr>
              <a:t>Waszak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Blattmann</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Borkhardt</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Kuhlen</a:t>
            </a:r>
            <a:r>
              <a:rPr lang="en-GB" sz="1200" kern="1200" dirty="0">
                <a:solidFill>
                  <a:schemeClr val="tx1"/>
                </a:solidFill>
                <a:latin typeface="+mn-lt"/>
                <a:ea typeface="+mn-ea"/>
                <a:cs typeface="+mn-cs"/>
              </a:rPr>
              <a:t> M., Eggert A., Fulda S., Gessler M., </a:t>
            </a:r>
            <a:r>
              <a:rPr lang="en-GB" sz="1200" kern="1200" dirty="0" err="1">
                <a:solidFill>
                  <a:schemeClr val="tx1"/>
                </a:solidFill>
                <a:latin typeface="+mn-lt"/>
                <a:ea typeface="+mn-ea"/>
                <a:cs typeface="+mn-cs"/>
              </a:rPr>
              <a:t>Wegert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Kappler</a:t>
            </a:r>
            <a:r>
              <a:rPr lang="en-GB" sz="1200" kern="1200" dirty="0">
                <a:solidFill>
                  <a:schemeClr val="tx1"/>
                </a:solidFill>
                <a:latin typeface="+mn-lt"/>
                <a:ea typeface="+mn-ea"/>
                <a:cs typeface="+mn-cs"/>
              </a:rPr>
              <a:t> R., </a:t>
            </a:r>
            <a:r>
              <a:rPr lang="en-GB" sz="1200" kern="1200" dirty="0" err="1">
                <a:solidFill>
                  <a:schemeClr val="tx1"/>
                </a:solidFill>
                <a:latin typeface="+mn-lt"/>
                <a:ea typeface="+mn-ea"/>
                <a:cs typeface="+mn-cs"/>
              </a:rPr>
              <a:t>Baumhoer</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Burdach</a:t>
            </a:r>
            <a:r>
              <a:rPr lang="en-GB" sz="1200" kern="1200" dirty="0">
                <a:solidFill>
                  <a:schemeClr val="tx1"/>
                </a:solidFill>
                <a:latin typeface="+mn-lt"/>
                <a:ea typeface="+mn-ea"/>
                <a:cs typeface="+mn-cs"/>
              </a:rPr>
              <a:t> S., Kirschner-Schwabe R., </a:t>
            </a:r>
            <a:r>
              <a:rPr lang="en-GB" sz="1200" kern="1200" dirty="0" err="1">
                <a:solidFill>
                  <a:schemeClr val="tx1"/>
                </a:solidFill>
                <a:latin typeface="+mn-lt"/>
                <a:ea typeface="+mn-ea"/>
                <a:cs typeface="+mn-cs"/>
              </a:rPr>
              <a:t>Kontny</a:t>
            </a:r>
            <a:r>
              <a:rPr lang="en-GB" sz="1200" kern="1200" dirty="0">
                <a:solidFill>
                  <a:schemeClr val="tx1"/>
                </a:solidFill>
                <a:latin typeface="+mn-lt"/>
                <a:ea typeface="+mn-ea"/>
                <a:cs typeface="+mn-cs"/>
              </a:rPr>
              <a:t> U., </a:t>
            </a:r>
            <a:r>
              <a:rPr lang="en-GB" sz="1200" kern="1200" dirty="0" err="1">
                <a:solidFill>
                  <a:schemeClr val="tx1"/>
                </a:solidFill>
                <a:latin typeface="+mn-lt"/>
                <a:ea typeface="+mn-ea"/>
                <a:cs typeface="+mn-cs"/>
              </a:rPr>
              <a:t>Kulozik</a:t>
            </a:r>
            <a:r>
              <a:rPr lang="en-GB" sz="1200" kern="1200" dirty="0">
                <a:solidFill>
                  <a:schemeClr val="tx1"/>
                </a:solidFill>
                <a:latin typeface="+mn-lt"/>
                <a:ea typeface="+mn-ea"/>
                <a:cs typeface="+mn-cs"/>
              </a:rPr>
              <a:t> A.E., Lohmann D., </a:t>
            </a:r>
            <a:r>
              <a:rPr lang="en-GB" sz="1200" kern="1200" dirty="0" err="1">
                <a:solidFill>
                  <a:schemeClr val="tx1"/>
                </a:solidFill>
                <a:latin typeface="+mn-lt"/>
                <a:ea typeface="+mn-ea"/>
                <a:cs typeface="+mn-cs"/>
              </a:rPr>
              <a:t>Hettmer</a:t>
            </a:r>
            <a:r>
              <a:rPr lang="en-GB" sz="1200" kern="1200" dirty="0">
                <a:solidFill>
                  <a:schemeClr val="tx1"/>
                </a:solidFill>
                <a:latin typeface="+mn-lt"/>
                <a:ea typeface="+mn-ea"/>
                <a:cs typeface="+mn-cs"/>
              </a:rPr>
              <a:t> S., Eckert C., </a:t>
            </a:r>
            <a:r>
              <a:rPr lang="en-GB" sz="1200" kern="1200" dirty="0" err="1">
                <a:solidFill>
                  <a:schemeClr val="tx1"/>
                </a:solidFill>
                <a:latin typeface="+mn-lt"/>
                <a:ea typeface="+mn-ea"/>
                <a:cs typeface="+mn-cs"/>
              </a:rPr>
              <a:t>Bielack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Nathrath</a:t>
            </a:r>
            <a:r>
              <a:rPr lang="en-GB" sz="1200" kern="1200" dirty="0">
                <a:solidFill>
                  <a:schemeClr val="tx1"/>
                </a:solidFill>
                <a:latin typeface="+mn-lt"/>
                <a:ea typeface="+mn-ea"/>
                <a:cs typeface="+mn-cs"/>
              </a:rPr>
              <a:t> M., Niemeyer C., Richter G.H., Schulte J., Siebert R., Westermann F., </a:t>
            </a:r>
            <a:r>
              <a:rPr lang="en-GB" sz="1200" kern="1200" dirty="0" err="1">
                <a:solidFill>
                  <a:schemeClr val="tx1"/>
                </a:solidFill>
                <a:latin typeface="+mn-lt"/>
                <a:ea typeface="+mn-ea"/>
                <a:cs typeface="+mn-cs"/>
              </a:rPr>
              <a:t>Molenaar</a:t>
            </a:r>
            <a:r>
              <a:rPr lang="en-GB" sz="1200" kern="1200" dirty="0">
                <a:solidFill>
                  <a:schemeClr val="tx1"/>
                </a:solidFill>
                <a:latin typeface="+mn-lt"/>
                <a:ea typeface="+mn-ea"/>
                <a:cs typeface="+mn-cs"/>
              </a:rPr>
              <a:t> J.J., Vassal G., Witt H., Project I.P.-S., Project I.M.-S., Burkhardt B., Kratz C.P., Witt O., van Tilburg C.M., </a:t>
            </a:r>
            <a:r>
              <a:rPr lang="en-GB" sz="1200" kern="1200" dirty="0" err="1">
                <a:solidFill>
                  <a:schemeClr val="tx1"/>
                </a:solidFill>
                <a:latin typeface="+mn-lt"/>
                <a:ea typeface="+mn-ea"/>
                <a:cs typeface="+mn-cs"/>
              </a:rPr>
              <a:t>Kramm</a:t>
            </a:r>
            <a:r>
              <a:rPr lang="en-GB" sz="1200" kern="1200" dirty="0">
                <a:solidFill>
                  <a:schemeClr val="tx1"/>
                </a:solidFill>
                <a:latin typeface="+mn-lt"/>
                <a:ea typeface="+mn-ea"/>
                <a:cs typeface="+mn-cs"/>
              </a:rPr>
              <a:t> C.M., </a:t>
            </a:r>
            <a:r>
              <a:rPr lang="en-GB" sz="1200" kern="1200" dirty="0" err="1">
                <a:solidFill>
                  <a:schemeClr val="tx1"/>
                </a:solidFill>
                <a:latin typeface="+mn-lt"/>
                <a:ea typeface="+mn-ea"/>
                <a:cs typeface="+mn-cs"/>
              </a:rPr>
              <a:t>Fleischhack</a:t>
            </a:r>
            <a:r>
              <a:rPr lang="en-GB" sz="1200" kern="1200" dirty="0">
                <a:solidFill>
                  <a:schemeClr val="tx1"/>
                </a:solidFill>
                <a:latin typeface="+mn-lt"/>
                <a:ea typeface="+mn-ea"/>
                <a:cs typeface="+mn-cs"/>
              </a:rPr>
              <a:t> G., Dirksen U., Rutkowski S., </a:t>
            </a:r>
            <a:r>
              <a:rPr lang="en-GB" sz="1200" kern="1200" dirty="0" err="1">
                <a:solidFill>
                  <a:schemeClr val="tx1"/>
                </a:solidFill>
                <a:latin typeface="+mn-lt"/>
                <a:ea typeface="+mn-ea"/>
                <a:cs typeface="+mn-cs"/>
              </a:rPr>
              <a:t>Fruhwald</a:t>
            </a:r>
            <a:r>
              <a:rPr lang="en-GB" sz="1200" kern="1200" dirty="0">
                <a:solidFill>
                  <a:schemeClr val="tx1"/>
                </a:solidFill>
                <a:latin typeface="+mn-lt"/>
                <a:ea typeface="+mn-ea"/>
                <a:cs typeface="+mn-cs"/>
              </a:rPr>
              <a:t> M., von Hoff K., Wolf S., </a:t>
            </a:r>
            <a:r>
              <a:rPr lang="en-GB" sz="1200" kern="1200" dirty="0" err="1">
                <a:solidFill>
                  <a:schemeClr val="tx1"/>
                </a:solidFill>
                <a:latin typeface="+mn-lt"/>
                <a:ea typeface="+mn-ea"/>
                <a:cs typeface="+mn-cs"/>
              </a:rPr>
              <a:t>Klingebiel</a:t>
            </a:r>
            <a:r>
              <a:rPr lang="en-GB" sz="1200" kern="1200" dirty="0">
                <a:solidFill>
                  <a:schemeClr val="tx1"/>
                </a:solidFill>
                <a:latin typeface="+mn-lt"/>
                <a:ea typeface="+mn-ea"/>
                <a:cs typeface="+mn-cs"/>
              </a:rPr>
              <a:t> T., </a:t>
            </a:r>
            <a:r>
              <a:rPr lang="en-GB" sz="1200" kern="1200" dirty="0" err="1">
                <a:solidFill>
                  <a:schemeClr val="tx1"/>
                </a:solidFill>
                <a:latin typeface="+mn-lt"/>
                <a:ea typeface="+mn-ea"/>
                <a:cs typeface="+mn-cs"/>
              </a:rPr>
              <a:t>Koscielniak</a:t>
            </a:r>
            <a:r>
              <a:rPr lang="en-GB" sz="1200" kern="1200" dirty="0">
                <a:solidFill>
                  <a:schemeClr val="tx1"/>
                </a:solidFill>
                <a:latin typeface="+mn-lt"/>
                <a:ea typeface="+mn-ea"/>
                <a:cs typeface="+mn-cs"/>
              </a:rPr>
              <a:t> E., Landgraf P., </a:t>
            </a:r>
            <a:r>
              <a:rPr lang="en-GB" sz="1200" kern="1200" dirty="0" err="1">
                <a:solidFill>
                  <a:schemeClr val="tx1"/>
                </a:solidFill>
                <a:latin typeface="+mn-lt"/>
                <a:ea typeface="+mn-ea"/>
                <a:cs typeface="+mn-cs"/>
              </a:rPr>
              <a:t>Koster</a:t>
            </a:r>
            <a:r>
              <a:rPr lang="en-GB" sz="1200" kern="1200" dirty="0">
                <a:solidFill>
                  <a:schemeClr val="tx1"/>
                </a:solidFill>
                <a:latin typeface="+mn-lt"/>
                <a:ea typeface="+mn-ea"/>
                <a:cs typeface="+mn-cs"/>
              </a:rPr>
              <a:t> J., Resnick A.C., Zhang J., Liu Y., Zhou X., </a:t>
            </a:r>
            <a:r>
              <a:rPr lang="en-GB" sz="1200" kern="1200" dirty="0" err="1">
                <a:solidFill>
                  <a:schemeClr val="tx1"/>
                </a:solidFill>
                <a:latin typeface="+mn-lt"/>
                <a:ea typeface="+mn-ea"/>
                <a:cs typeface="+mn-cs"/>
              </a:rPr>
              <a:t>Waanders</a:t>
            </a:r>
            <a:r>
              <a:rPr lang="en-GB" sz="1200" kern="1200" dirty="0">
                <a:solidFill>
                  <a:schemeClr val="tx1"/>
                </a:solidFill>
                <a:latin typeface="+mn-lt"/>
                <a:ea typeface="+mn-ea"/>
                <a:cs typeface="+mn-cs"/>
              </a:rPr>
              <a:t> A.J., </a:t>
            </a:r>
            <a:r>
              <a:rPr lang="en-GB" sz="1200" kern="1200" dirty="0" err="1">
                <a:solidFill>
                  <a:schemeClr val="tx1"/>
                </a:solidFill>
                <a:latin typeface="+mn-lt"/>
                <a:ea typeface="+mn-ea"/>
                <a:cs typeface="+mn-cs"/>
              </a:rPr>
              <a:t>Zwijnenburg</a:t>
            </a:r>
            <a:r>
              <a:rPr lang="en-GB" sz="1200" kern="1200" dirty="0">
                <a:solidFill>
                  <a:schemeClr val="tx1"/>
                </a:solidFill>
                <a:latin typeface="+mn-lt"/>
                <a:ea typeface="+mn-ea"/>
                <a:cs typeface="+mn-cs"/>
              </a:rPr>
              <a:t> D.A., Raman P., </a:t>
            </a:r>
            <a:r>
              <a:rPr lang="en-GB" sz="1200" kern="1200" dirty="0" err="1">
                <a:solidFill>
                  <a:schemeClr val="tx1"/>
                </a:solidFill>
                <a:latin typeface="+mn-lt"/>
                <a:ea typeface="+mn-ea"/>
                <a:cs typeface="+mn-cs"/>
              </a:rPr>
              <a:t>Brors</a:t>
            </a:r>
            <a:r>
              <a:rPr lang="en-GB" sz="1200" kern="1200" dirty="0">
                <a:solidFill>
                  <a:schemeClr val="tx1"/>
                </a:solidFill>
                <a:latin typeface="+mn-lt"/>
                <a:ea typeface="+mn-ea"/>
                <a:cs typeface="+mn-cs"/>
              </a:rPr>
              <a:t> B., Weber U.D., Northcott P.A., </a:t>
            </a:r>
            <a:r>
              <a:rPr lang="en-GB" sz="1200" kern="1200" dirty="0" err="1">
                <a:solidFill>
                  <a:schemeClr val="tx1"/>
                </a:solidFill>
                <a:latin typeface="+mn-lt"/>
                <a:ea typeface="+mn-ea"/>
                <a:cs typeface="+mn-cs"/>
              </a:rPr>
              <a:t>Pajtler</a:t>
            </a:r>
            <a:r>
              <a:rPr lang="en-GB" sz="1200" kern="1200" dirty="0">
                <a:solidFill>
                  <a:schemeClr val="tx1"/>
                </a:solidFill>
                <a:latin typeface="+mn-lt"/>
                <a:ea typeface="+mn-ea"/>
                <a:cs typeface="+mn-cs"/>
              </a:rPr>
              <a:t> K.W., Kool M., </a:t>
            </a:r>
            <a:r>
              <a:rPr lang="en-GB" sz="1200" kern="1200" dirty="0" err="1">
                <a:solidFill>
                  <a:schemeClr val="tx1"/>
                </a:solidFill>
                <a:latin typeface="+mn-lt"/>
                <a:ea typeface="+mn-ea"/>
                <a:cs typeface="+mn-cs"/>
              </a:rPr>
              <a:t>Piro</a:t>
            </a:r>
            <a:r>
              <a:rPr lang="en-GB" sz="1200" kern="1200" dirty="0">
                <a:solidFill>
                  <a:schemeClr val="tx1"/>
                </a:solidFill>
                <a:latin typeface="+mn-lt"/>
                <a:ea typeface="+mn-ea"/>
                <a:cs typeface="+mn-cs"/>
              </a:rPr>
              <a:t> R.M., Korbel J.O., </a:t>
            </a:r>
            <a:r>
              <a:rPr lang="en-GB" sz="1200" kern="1200" dirty="0" err="1">
                <a:solidFill>
                  <a:schemeClr val="tx1"/>
                </a:solidFill>
                <a:latin typeface="+mn-lt"/>
                <a:ea typeface="+mn-ea"/>
                <a:cs typeface="+mn-cs"/>
              </a:rPr>
              <a:t>Schlesner</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R., Jones D.T.W., </a:t>
            </a:r>
            <a:r>
              <a:rPr lang="en-GB" sz="1200" kern="1200" dirty="0" err="1">
                <a:solidFill>
                  <a:schemeClr val="tx1"/>
                </a:solidFill>
                <a:latin typeface="+mn-lt"/>
                <a:ea typeface="+mn-ea"/>
                <a:cs typeface="+mn-cs"/>
              </a:rPr>
              <a:t>Lichter</a:t>
            </a:r>
            <a:r>
              <a:rPr lang="en-GB" sz="1200" kern="1200" dirty="0">
                <a:solidFill>
                  <a:schemeClr val="tx1"/>
                </a:solidFill>
                <a:latin typeface="+mn-lt"/>
                <a:ea typeface="+mn-ea"/>
                <a:cs typeface="+mn-cs"/>
              </a:rPr>
              <a:t> P., Chavez L., </a:t>
            </a:r>
            <a:r>
              <a:rPr lang="en-GB" sz="1200" kern="1200" dirty="0" err="1">
                <a:solidFill>
                  <a:schemeClr val="tx1"/>
                </a:solidFill>
                <a:latin typeface="+mn-lt"/>
                <a:ea typeface="+mn-ea"/>
                <a:cs typeface="+mn-cs"/>
              </a:rPr>
              <a:t>Zapatka</a:t>
            </a:r>
            <a:r>
              <a:rPr lang="en-GB" sz="1200" kern="1200" dirty="0">
                <a:solidFill>
                  <a:schemeClr val="tx1"/>
                </a:solidFill>
                <a:latin typeface="+mn-lt"/>
                <a:ea typeface="+mn-ea"/>
                <a:cs typeface="+mn-cs"/>
              </a:rPr>
              <a:t> M. &amp; Pfister S.M. (2018) The landscape of genomic alterations across childhood cancers. </a:t>
            </a:r>
            <a:r>
              <a:rPr lang="en-GB" sz="1200" i="1" kern="1200" dirty="0">
                <a:solidFill>
                  <a:schemeClr val="tx1"/>
                </a:solidFill>
                <a:latin typeface="+mn-lt"/>
                <a:ea typeface="+mn-ea"/>
                <a:cs typeface="+mn-cs"/>
              </a:rPr>
              <a:t>Nature</a:t>
            </a:r>
            <a:r>
              <a:rPr lang="en-GB" sz="1200" i="0" kern="1200" dirty="0">
                <a:solidFill>
                  <a:schemeClr val="tx1"/>
                </a:solidFill>
                <a:latin typeface="+mn-lt"/>
                <a:ea typeface="+mn-ea"/>
                <a:cs typeface="+mn-cs"/>
              </a:rPr>
              <a:t> </a:t>
            </a:r>
            <a:r>
              <a:rPr lang="en-GB" sz="1200" b="1" i="0" kern="1200" dirty="0">
                <a:solidFill>
                  <a:schemeClr val="tx1"/>
                </a:solidFill>
                <a:latin typeface="+mn-lt"/>
                <a:ea typeface="+mn-ea"/>
                <a:cs typeface="+mn-cs"/>
              </a:rPr>
              <a:t>555</a:t>
            </a:r>
            <a:r>
              <a:rPr lang="en-GB" sz="1200" b="0" i="0" kern="1200" dirty="0">
                <a:solidFill>
                  <a:schemeClr val="tx1"/>
                </a:solidFill>
                <a:latin typeface="+mn-lt"/>
                <a:ea typeface="+mn-ea"/>
                <a:cs typeface="+mn-cs"/>
              </a:rPr>
              <a:t>, 321-7. (PMID 29489754)</a:t>
            </a:r>
          </a:p>
          <a:p>
            <a:r>
              <a:rPr lang="en-GB" dirty="0"/>
              <a:t>Extended Data Figure 5 : Significantly mutated genes across age groups.</a:t>
            </a:r>
          </a:p>
          <a:p>
            <a:r>
              <a:rPr lang="en-GB" b="1" dirty="0"/>
              <a:t>a</a:t>
            </a:r>
            <a:r>
              <a:rPr lang="en-GB" dirty="0"/>
              <a:t>, Cellular processes associated with paediatric (left) and adult (right) SMGs. </a:t>
            </a:r>
            <a:r>
              <a:rPr lang="en-GB" b="1" dirty="0"/>
              <a:t>b</a:t>
            </a:r>
            <a:r>
              <a:rPr lang="en-GB" dirty="0"/>
              <a:t>, Frequency of mutations in SMGs in paediatric (</a:t>
            </a:r>
            <a:r>
              <a:rPr lang="en-GB" i="1" dirty="0"/>
              <a:t>n</a:t>
            </a:r>
            <a:r>
              <a:rPr lang="en-GB" dirty="0"/>
              <a:t> = 879) compared to adult (</a:t>
            </a:r>
            <a:r>
              <a:rPr lang="en-GB" i="1" dirty="0"/>
              <a:t>n</a:t>
            </a:r>
            <a:r>
              <a:rPr lang="en-GB" dirty="0"/>
              <a:t> = 3,281) cancers. Top, percentage of SMG-mutated samples. Bottom, mutations in SMGs per sample (centre, median; range, minimum to maximum). </a:t>
            </a:r>
            <a:r>
              <a:rPr lang="en-GB" b="1" dirty="0"/>
              <a:t>c</a:t>
            </a:r>
            <a:r>
              <a:rPr lang="en-GB" dirty="0"/>
              <a:t>, Overlap of SMGs detected in paediatric and adult cancers. </a:t>
            </a:r>
            <a:r>
              <a:rPr lang="en-GB" b="1" dirty="0"/>
              <a:t>d</a:t>
            </a:r>
            <a:r>
              <a:rPr lang="en-GB" dirty="0"/>
              <a:t>, Projected mutation rates of SMGs based on normalization of the cohort frequencies for cancer type incidence among patients for paediatric and adult cancers. </a:t>
            </a:r>
            <a:r>
              <a:rPr lang="en-GB" b="1" dirty="0"/>
              <a:t>a</a:t>
            </a:r>
            <a:r>
              <a:rPr lang="en-GB" dirty="0"/>
              <a:t>–</a:t>
            </a:r>
            <a:r>
              <a:rPr lang="en-GB" b="1" dirty="0"/>
              <a:t>d</a:t>
            </a:r>
            <a:r>
              <a:rPr lang="en-GB" dirty="0"/>
              <a:t>, Information on adult SMGs is based on TCGA data and previous analysis</a:t>
            </a:r>
            <a:r>
              <a:rPr lang="en-GB" baseline="30000" dirty="0">
                <a:hlinkClick r:id="rId3" tooltip="Kandoth, C. et al. Mutational landscape and significance across 12 major cancer types. Nature 502, 333–339 (2013)"/>
              </a:rPr>
              <a:t>7</a:t>
            </a:r>
            <a:r>
              <a:rPr lang="en-GB" dirty="0"/>
              <a:t>.</a:t>
            </a:r>
          </a:p>
        </p:txBody>
      </p:sp>
      <p:sp>
        <p:nvSpPr>
          <p:cNvPr id="4" name="Slide Number Placeholder 3"/>
          <p:cNvSpPr>
            <a:spLocks noGrp="1"/>
          </p:cNvSpPr>
          <p:nvPr>
            <p:ph type="sldNum" sz="quarter" idx="10"/>
          </p:nvPr>
        </p:nvSpPr>
        <p:spPr/>
        <p:txBody>
          <a:bodyPr/>
          <a:lstStyle/>
          <a:p>
            <a:fld id="{AD7985B7-8C83-491B-99E4-13D9748B1FD7}" type="slidenum">
              <a:rPr lang="en-GB" smtClean="0"/>
              <a:pPr/>
              <a:t>7</a:t>
            </a:fld>
            <a:endParaRPr lang="en-GB"/>
          </a:p>
        </p:txBody>
      </p:sp>
    </p:spTree>
    <p:extLst>
      <p:ext uri="{BB962C8B-B14F-4D97-AF65-F5344CB8AC3E}">
        <p14:creationId xmlns:p14="http://schemas.microsoft.com/office/powerpoint/2010/main" val="381162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a:solidFill>
                  <a:schemeClr val="tx1"/>
                </a:solidFill>
                <a:latin typeface="+mn-lt"/>
                <a:ea typeface="+mn-ea"/>
                <a:cs typeface="+mn-cs"/>
              </a:rPr>
              <a:t>Grobner</a:t>
            </a:r>
            <a:r>
              <a:rPr lang="en-GB" sz="1200" kern="1200" dirty="0">
                <a:solidFill>
                  <a:schemeClr val="tx1"/>
                </a:solidFill>
                <a:latin typeface="+mn-lt"/>
                <a:ea typeface="+mn-ea"/>
                <a:cs typeface="+mn-cs"/>
              </a:rPr>
              <a:t> S.N., Worst B.C., </a:t>
            </a:r>
            <a:r>
              <a:rPr lang="en-GB" sz="1200" kern="1200" dirty="0" err="1">
                <a:solidFill>
                  <a:schemeClr val="tx1"/>
                </a:solidFill>
                <a:latin typeface="+mn-lt"/>
                <a:ea typeface="+mn-ea"/>
                <a:cs typeface="+mn-cs"/>
              </a:rPr>
              <a:t>Weischenfeldt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Buchhalter</a:t>
            </a:r>
            <a:r>
              <a:rPr lang="en-GB" sz="1200" kern="1200" dirty="0">
                <a:solidFill>
                  <a:schemeClr val="tx1"/>
                </a:solidFill>
                <a:latin typeface="+mn-lt"/>
                <a:ea typeface="+mn-ea"/>
                <a:cs typeface="+mn-cs"/>
              </a:rPr>
              <a:t> I., </a:t>
            </a:r>
            <a:r>
              <a:rPr lang="en-GB" sz="1200" kern="1200" dirty="0" err="1">
                <a:solidFill>
                  <a:schemeClr val="tx1"/>
                </a:solidFill>
                <a:latin typeface="+mn-lt"/>
                <a:ea typeface="+mn-ea"/>
                <a:cs typeface="+mn-cs"/>
              </a:rPr>
              <a:t>Kleinheinz</a:t>
            </a:r>
            <a:r>
              <a:rPr lang="en-GB" sz="1200" kern="1200" dirty="0">
                <a:solidFill>
                  <a:schemeClr val="tx1"/>
                </a:solidFill>
                <a:latin typeface="+mn-lt"/>
                <a:ea typeface="+mn-ea"/>
                <a:cs typeface="+mn-cs"/>
              </a:rPr>
              <a:t> K., </a:t>
            </a:r>
            <a:r>
              <a:rPr lang="en-GB" sz="1200" kern="1200" dirty="0" err="1">
                <a:solidFill>
                  <a:schemeClr val="tx1"/>
                </a:solidFill>
                <a:latin typeface="+mn-lt"/>
                <a:ea typeface="+mn-ea"/>
                <a:cs typeface="+mn-cs"/>
              </a:rPr>
              <a:t>Rudneva</a:t>
            </a:r>
            <a:r>
              <a:rPr lang="en-GB" sz="1200" kern="1200" dirty="0">
                <a:solidFill>
                  <a:schemeClr val="tx1"/>
                </a:solidFill>
                <a:latin typeface="+mn-lt"/>
                <a:ea typeface="+mn-ea"/>
                <a:cs typeface="+mn-cs"/>
              </a:rPr>
              <a:t> V.A., Johann P.D., Balasubramanian G.P., Segura-Wang M., </a:t>
            </a:r>
            <a:r>
              <a:rPr lang="en-GB" sz="1200" kern="1200" dirty="0" err="1">
                <a:solidFill>
                  <a:schemeClr val="tx1"/>
                </a:solidFill>
                <a:latin typeface="+mn-lt"/>
                <a:ea typeface="+mn-ea"/>
                <a:cs typeface="+mn-cs"/>
              </a:rPr>
              <a:t>Brabetz</a:t>
            </a:r>
            <a:r>
              <a:rPr lang="en-GB" sz="1200" kern="1200" dirty="0">
                <a:solidFill>
                  <a:schemeClr val="tx1"/>
                </a:solidFill>
                <a:latin typeface="+mn-lt"/>
                <a:ea typeface="+mn-ea"/>
                <a:cs typeface="+mn-cs"/>
              </a:rPr>
              <a:t> S., Bender S., </a:t>
            </a:r>
            <a:r>
              <a:rPr lang="en-GB" sz="1200" kern="1200" dirty="0" err="1">
                <a:solidFill>
                  <a:schemeClr val="tx1"/>
                </a:solidFill>
                <a:latin typeface="+mn-lt"/>
                <a:ea typeface="+mn-ea"/>
                <a:cs typeface="+mn-cs"/>
              </a:rPr>
              <a:t>Hutter</a:t>
            </a:r>
            <a:r>
              <a:rPr lang="en-GB" sz="1200" kern="1200" dirty="0">
                <a:solidFill>
                  <a:schemeClr val="tx1"/>
                </a:solidFill>
                <a:latin typeface="+mn-lt"/>
                <a:ea typeface="+mn-ea"/>
                <a:cs typeface="+mn-cs"/>
              </a:rPr>
              <a:t> B., Sturm D., Pfaff E., </a:t>
            </a:r>
            <a:r>
              <a:rPr lang="en-GB" sz="1200" kern="1200" dirty="0" err="1">
                <a:solidFill>
                  <a:schemeClr val="tx1"/>
                </a:solidFill>
                <a:latin typeface="+mn-lt"/>
                <a:ea typeface="+mn-ea"/>
                <a:cs typeface="+mn-cs"/>
              </a:rPr>
              <a:t>Hubschmann</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Zipprich</a:t>
            </a:r>
            <a:r>
              <a:rPr lang="en-GB" sz="1200" kern="1200" dirty="0">
                <a:solidFill>
                  <a:schemeClr val="tx1"/>
                </a:solidFill>
                <a:latin typeface="+mn-lt"/>
                <a:ea typeface="+mn-ea"/>
                <a:cs typeface="+mn-cs"/>
              </a:rPr>
              <a:t> G., </a:t>
            </a:r>
            <a:r>
              <a:rPr lang="en-GB" sz="1200" kern="1200" dirty="0" err="1">
                <a:solidFill>
                  <a:schemeClr val="tx1"/>
                </a:solidFill>
                <a:latin typeface="+mn-lt"/>
                <a:ea typeface="+mn-ea"/>
                <a:cs typeface="+mn-cs"/>
              </a:rPr>
              <a:t>Heinold</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Lawerenz</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Erkek</a:t>
            </a:r>
            <a:r>
              <a:rPr lang="en-GB" sz="1200" kern="1200" dirty="0">
                <a:solidFill>
                  <a:schemeClr val="tx1"/>
                </a:solidFill>
                <a:latin typeface="+mn-lt"/>
                <a:ea typeface="+mn-ea"/>
                <a:cs typeface="+mn-cs"/>
              </a:rPr>
              <a:t> S., Lambo S., </a:t>
            </a:r>
            <a:r>
              <a:rPr lang="en-GB" sz="1200" kern="1200" dirty="0" err="1">
                <a:solidFill>
                  <a:schemeClr val="tx1"/>
                </a:solidFill>
                <a:latin typeface="+mn-lt"/>
                <a:ea typeface="+mn-ea"/>
                <a:cs typeface="+mn-cs"/>
              </a:rPr>
              <a:t>Waszak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Blattmann</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Borkhardt</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Kuhlen</a:t>
            </a:r>
            <a:r>
              <a:rPr lang="en-GB" sz="1200" kern="1200" dirty="0">
                <a:solidFill>
                  <a:schemeClr val="tx1"/>
                </a:solidFill>
                <a:latin typeface="+mn-lt"/>
                <a:ea typeface="+mn-ea"/>
                <a:cs typeface="+mn-cs"/>
              </a:rPr>
              <a:t> M., Eggert A., Fulda S., Gessler M., </a:t>
            </a:r>
            <a:r>
              <a:rPr lang="en-GB" sz="1200" kern="1200" dirty="0" err="1">
                <a:solidFill>
                  <a:schemeClr val="tx1"/>
                </a:solidFill>
                <a:latin typeface="+mn-lt"/>
                <a:ea typeface="+mn-ea"/>
                <a:cs typeface="+mn-cs"/>
              </a:rPr>
              <a:t>Wegert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Kappler</a:t>
            </a:r>
            <a:r>
              <a:rPr lang="en-GB" sz="1200" kern="1200" dirty="0">
                <a:solidFill>
                  <a:schemeClr val="tx1"/>
                </a:solidFill>
                <a:latin typeface="+mn-lt"/>
                <a:ea typeface="+mn-ea"/>
                <a:cs typeface="+mn-cs"/>
              </a:rPr>
              <a:t> R., </a:t>
            </a:r>
            <a:r>
              <a:rPr lang="en-GB" sz="1200" kern="1200" dirty="0" err="1">
                <a:solidFill>
                  <a:schemeClr val="tx1"/>
                </a:solidFill>
                <a:latin typeface="+mn-lt"/>
                <a:ea typeface="+mn-ea"/>
                <a:cs typeface="+mn-cs"/>
              </a:rPr>
              <a:t>Baumhoer</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Burdach</a:t>
            </a:r>
            <a:r>
              <a:rPr lang="en-GB" sz="1200" kern="1200" dirty="0">
                <a:solidFill>
                  <a:schemeClr val="tx1"/>
                </a:solidFill>
                <a:latin typeface="+mn-lt"/>
                <a:ea typeface="+mn-ea"/>
                <a:cs typeface="+mn-cs"/>
              </a:rPr>
              <a:t> S., Kirschner-Schwabe R., </a:t>
            </a:r>
            <a:r>
              <a:rPr lang="en-GB" sz="1200" kern="1200" dirty="0" err="1">
                <a:solidFill>
                  <a:schemeClr val="tx1"/>
                </a:solidFill>
                <a:latin typeface="+mn-lt"/>
                <a:ea typeface="+mn-ea"/>
                <a:cs typeface="+mn-cs"/>
              </a:rPr>
              <a:t>Kontny</a:t>
            </a:r>
            <a:r>
              <a:rPr lang="en-GB" sz="1200" kern="1200" dirty="0">
                <a:solidFill>
                  <a:schemeClr val="tx1"/>
                </a:solidFill>
                <a:latin typeface="+mn-lt"/>
                <a:ea typeface="+mn-ea"/>
                <a:cs typeface="+mn-cs"/>
              </a:rPr>
              <a:t> U., </a:t>
            </a:r>
            <a:r>
              <a:rPr lang="en-GB" sz="1200" kern="1200" dirty="0" err="1">
                <a:solidFill>
                  <a:schemeClr val="tx1"/>
                </a:solidFill>
                <a:latin typeface="+mn-lt"/>
                <a:ea typeface="+mn-ea"/>
                <a:cs typeface="+mn-cs"/>
              </a:rPr>
              <a:t>Kulozik</a:t>
            </a:r>
            <a:r>
              <a:rPr lang="en-GB" sz="1200" kern="1200" dirty="0">
                <a:solidFill>
                  <a:schemeClr val="tx1"/>
                </a:solidFill>
                <a:latin typeface="+mn-lt"/>
                <a:ea typeface="+mn-ea"/>
                <a:cs typeface="+mn-cs"/>
              </a:rPr>
              <a:t> A.E., Lohmann D., </a:t>
            </a:r>
            <a:r>
              <a:rPr lang="en-GB" sz="1200" kern="1200" dirty="0" err="1">
                <a:solidFill>
                  <a:schemeClr val="tx1"/>
                </a:solidFill>
                <a:latin typeface="+mn-lt"/>
                <a:ea typeface="+mn-ea"/>
                <a:cs typeface="+mn-cs"/>
              </a:rPr>
              <a:t>Hettmer</a:t>
            </a:r>
            <a:r>
              <a:rPr lang="en-GB" sz="1200" kern="1200" dirty="0">
                <a:solidFill>
                  <a:schemeClr val="tx1"/>
                </a:solidFill>
                <a:latin typeface="+mn-lt"/>
                <a:ea typeface="+mn-ea"/>
                <a:cs typeface="+mn-cs"/>
              </a:rPr>
              <a:t> S., Eckert C., </a:t>
            </a:r>
            <a:r>
              <a:rPr lang="en-GB" sz="1200" kern="1200" dirty="0" err="1">
                <a:solidFill>
                  <a:schemeClr val="tx1"/>
                </a:solidFill>
                <a:latin typeface="+mn-lt"/>
                <a:ea typeface="+mn-ea"/>
                <a:cs typeface="+mn-cs"/>
              </a:rPr>
              <a:t>Bielack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Nathrath</a:t>
            </a:r>
            <a:r>
              <a:rPr lang="en-GB" sz="1200" kern="1200" dirty="0">
                <a:solidFill>
                  <a:schemeClr val="tx1"/>
                </a:solidFill>
                <a:latin typeface="+mn-lt"/>
                <a:ea typeface="+mn-ea"/>
                <a:cs typeface="+mn-cs"/>
              </a:rPr>
              <a:t> M., Niemeyer C., Richter G.H., Schulte J., Siebert R., Westermann F., </a:t>
            </a:r>
            <a:r>
              <a:rPr lang="en-GB" sz="1200" kern="1200" dirty="0" err="1">
                <a:solidFill>
                  <a:schemeClr val="tx1"/>
                </a:solidFill>
                <a:latin typeface="+mn-lt"/>
                <a:ea typeface="+mn-ea"/>
                <a:cs typeface="+mn-cs"/>
              </a:rPr>
              <a:t>Molenaar</a:t>
            </a:r>
            <a:r>
              <a:rPr lang="en-GB" sz="1200" kern="1200" dirty="0">
                <a:solidFill>
                  <a:schemeClr val="tx1"/>
                </a:solidFill>
                <a:latin typeface="+mn-lt"/>
                <a:ea typeface="+mn-ea"/>
                <a:cs typeface="+mn-cs"/>
              </a:rPr>
              <a:t> J.J., Vassal G., Witt H., Project I.P.-S., Project I.M.-S., Burkhardt B., Kratz C.P., Witt O., van Tilburg C.M., </a:t>
            </a:r>
            <a:r>
              <a:rPr lang="en-GB" sz="1200" kern="1200" dirty="0" err="1">
                <a:solidFill>
                  <a:schemeClr val="tx1"/>
                </a:solidFill>
                <a:latin typeface="+mn-lt"/>
                <a:ea typeface="+mn-ea"/>
                <a:cs typeface="+mn-cs"/>
              </a:rPr>
              <a:t>Kramm</a:t>
            </a:r>
            <a:r>
              <a:rPr lang="en-GB" sz="1200" kern="1200" dirty="0">
                <a:solidFill>
                  <a:schemeClr val="tx1"/>
                </a:solidFill>
                <a:latin typeface="+mn-lt"/>
                <a:ea typeface="+mn-ea"/>
                <a:cs typeface="+mn-cs"/>
              </a:rPr>
              <a:t> C.M., </a:t>
            </a:r>
            <a:r>
              <a:rPr lang="en-GB" sz="1200" kern="1200" dirty="0" err="1">
                <a:solidFill>
                  <a:schemeClr val="tx1"/>
                </a:solidFill>
                <a:latin typeface="+mn-lt"/>
                <a:ea typeface="+mn-ea"/>
                <a:cs typeface="+mn-cs"/>
              </a:rPr>
              <a:t>Fleischhack</a:t>
            </a:r>
            <a:r>
              <a:rPr lang="en-GB" sz="1200" kern="1200" dirty="0">
                <a:solidFill>
                  <a:schemeClr val="tx1"/>
                </a:solidFill>
                <a:latin typeface="+mn-lt"/>
                <a:ea typeface="+mn-ea"/>
                <a:cs typeface="+mn-cs"/>
              </a:rPr>
              <a:t> G., Dirksen U., Rutkowski S., </a:t>
            </a:r>
            <a:r>
              <a:rPr lang="en-GB" sz="1200" kern="1200" dirty="0" err="1">
                <a:solidFill>
                  <a:schemeClr val="tx1"/>
                </a:solidFill>
                <a:latin typeface="+mn-lt"/>
                <a:ea typeface="+mn-ea"/>
                <a:cs typeface="+mn-cs"/>
              </a:rPr>
              <a:t>Fruhwald</a:t>
            </a:r>
            <a:r>
              <a:rPr lang="en-GB" sz="1200" kern="1200" dirty="0">
                <a:solidFill>
                  <a:schemeClr val="tx1"/>
                </a:solidFill>
                <a:latin typeface="+mn-lt"/>
                <a:ea typeface="+mn-ea"/>
                <a:cs typeface="+mn-cs"/>
              </a:rPr>
              <a:t> M., von Hoff K., Wolf S., </a:t>
            </a:r>
            <a:r>
              <a:rPr lang="en-GB" sz="1200" kern="1200" dirty="0" err="1">
                <a:solidFill>
                  <a:schemeClr val="tx1"/>
                </a:solidFill>
                <a:latin typeface="+mn-lt"/>
                <a:ea typeface="+mn-ea"/>
                <a:cs typeface="+mn-cs"/>
              </a:rPr>
              <a:t>Klingebiel</a:t>
            </a:r>
            <a:r>
              <a:rPr lang="en-GB" sz="1200" kern="1200" dirty="0">
                <a:solidFill>
                  <a:schemeClr val="tx1"/>
                </a:solidFill>
                <a:latin typeface="+mn-lt"/>
                <a:ea typeface="+mn-ea"/>
                <a:cs typeface="+mn-cs"/>
              </a:rPr>
              <a:t> T., </a:t>
            </a:r>
            <a:r>
              <a:rPr lang="en-GB" sz="1200" kern="1200" dirty="0" err="1">
                <a:solidFill>
                  <a:schemeClr val="tx1"/>
                </a:solidFill>
                <a:latin typeface="+mn-lt"/>
                <a:ea typeface="+mn-ea"/>
                <a:cs typeface="+mn-cs"/>
              </a:rPr>
              <a:t>Koscielniak</a:t>
            </a:r>
            <a:r>
              <a:rPr lang="en-GB" sz="1200" kern="1200" dirty="0">
                <a:solidFill>
                  <a:schemeClr val="tx1"/>
                </a:solidFill>
                <a:latin typeface="+mn-lt"/>
                <a:ea typeface="+mn-ea"/>
                <a:cs typeface="+mn-cs"/>
              </a:rPr>
              <a:t> E., Landgraf P., </a:t>
            </a:r>
            <a:r>
              <a:rPr lang="en-GB" sz="1200" kern="1200" dirty="0" err="1">
                <a:solidFill>
                  <a:schemeClr val="tx1"/>
                </a:solidFill>
                <a:latin typeface="+mn-lt"/>
                <a:ea typeface="+mn-ea"/>
                <a:cs typeface="+mn-cs"/>
              </a:rPr>
              <a:t>Koster</a:t>
            </a:r>
            <a:r>
              <a:rPr lang="en-GB" sz="1200" kern="1200" dirty="0">
                <a:solidFill>
                  <a:schemeClr val="tx1"/>
                </a:solidFill>
                <a:latin typeface="+mn-lt"/>
                <a:ea typeface="+mn-ea"/>
                <a:cs typeface="+mn-cs"/>
              </a:rPr>
              <a:t> J., Resnick A.C., Zhang J., Liu Y., Zhou X., </a:t>
            </a:r>
            <a:r>
              <a:rPr lang="en-GB" sz="1200" kern="1200" dirty="0" err="1">
                <a:solidFill>
                  <a:schemeClr val="tx1"/>
                </a:solidFill>
                <a:latin typeface="+mn-lt"/>
                <a:ea typeface="+mn-ea"/>
                <a:cs typeface="+mn-cs"/>
              </a:rPr>
              <a:t>Waanders</a:t>
            </a:r>
            <a:r>
              <a:rPr lang="en-GB" sz="1200" kern="1200" dirty="0">
                <a:solidFill>
                  <a:schemeClr val="tx1"/>
                </a:solidFill>
                <a:latin typeface="+mn-lt"/>
                <a:ea typeface="+mn-ea"/>
                <a:cs typeface="+mn-cs"/>
              </a:rPr>
              <a:t> A.J., </a:t>
            </a:r>
            <a:r>
              <a:rPr lang="en-GB" sz="1200" kern="1200" dirty="0" err="1">
                <a:solidFill>
                  <a:schemeClr val="tx1"/>
                </a:solidFill>
                <a:latin typeface="+mn-lt"/>
                <a:ea typeface="+mn-ea"/>
                <a:cs typeface="+mn-cs"/>
              </a:rPr>
              <a:t>Zwijnenburg</a:t>
            </a:r>
            <a:r>
              <a:rPr lang="en-GB" sz="1200" kern="1200" dirty="0">
                <a:solidFill>
                  <a:schemeClr val="tx1"/>
                </a:solidFill>
                <a:latin typeface="+mn-lt"/>
                <a:ea typeface="+mn-ea"/>
                <a:cs typeface="+mn-cs"/>
              </a:rPr>
              <a:t> D.A., Raman P., </a:t>
            </a:r>
            <a:r>
              <a:rPr lang="en-GB" sz="1200" kern="1200" dirty="0" err="1">
                <a:solidFill>
                  <a:schemeClr val="tx1"/>
                </a:solidFill>
                <a:latin typeface="+mn-lt"/>
                <a:ea typeface="+mn-ea"/>
                <a:cs typeface="+mn-cs"/>
              </a:rPr>
              <a:t>Brors</a:t>
            </a:r>
            <a:r>
              <a:rPr lang="en-GB" sz="1200" kern="1200" dirty="0">
                <a:solidFill>
                  <a:schemeClr val="tx1"/>
                </a:solidFill>
                <a:latin typeface="+mn-lt"/>
                <a:ea typeface="+mn-ea"/>
                <a:cs typeface="+mn-cs"/>
              </a:rPr>
              <a:t> B., Weber U.D., Northcott P.A., </a:t>
            </a:r>
            <a:r>
              <a:rPr lang="en-GB" sz="1200" kern="1200" dirty="0" err="1">
                <a:solidFill>
                  <a:schemeClr val="tx1"/>
                </a:solidFill>
                <a:latin typeface="+mn-lt"/>
                <a:ea typeface="+mn-ea"/>
                <a:cs typeface="+mn-cs"/>
              </a:rPr>
              <a:t>Pajtler</a:t>
            </a:r>
            <a:r>
              <a:rPr lang="en-GB" sz="1200" kern="1200" dirty="0">
                <a:solidFill>
                  <a:schemeClr val="tx1"/>
                </a:solidFill>
                <a:latin typeface="+mn-lt"/>
                <a:ea typeface="+mn-ea"/>
                <a:cs typeface="+mn-cs"/>
              </a:rPr>
              <a:t> K.W., Kool M., </a:t>
            </a:r>
            <a:r>
              <a:rPr lang="en-GB" sz="1200" kern="1200" dirty="0" err="1">
                <a:solidFill>
                  <a:schemeClr val="tx1"/>
                </a:solidFill>
                <a:latin typeface="+mn-lt"/>
                <a:ea typeface="+mn-ea"/>
                <a:cs typeface="+mn-cs"/>
              </a:rPr>
              <a:t>Piro</a:t>
            </a:r>
            <a:r>
              <a:rPr lang="en-GB" sz="1200" kern="1200" dirty="0">
                <a:solidFill>
                  <a:schemeClr val="tx1"/>
                </a:solidFill>
                <a:latin typeface="+mn-lt"/>
                <a:ea typeface="+mn-ea"/>
                <a:cs typeface="+mn-cs"/>
              </a:rPr>
              <a:t> R.M., Korbel J.O., </a:t>
            </a:r>
            <a:r>
              <a:rPr lang="en-GB" sz="1200" kern="1200" dirty="0" err="1">
                <a:solidFill>
                  <a:schemeClr val="tx1"/>
                </a:solidFill>
                <a:latin typeface="+mn-lt"/>
                <a:ea typeface="+mn-ea"/>
                <a:cs typeface="+mn-cs"/>
              </a:rPr>
              <a:t>Schlesner</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R., Jones D.T.W., </a:t>
            </a:r>
            <a:r>
              <a:rPr lang="en-GB" sz="1200" kern="1200" dirty="0" err="1">
                <a:solidFill>
                  <a:schemeClr val="tx1"/>
                </a:solidFill>
                <a:latin typeface="+mn-lt"/>
                <a:ea typeface="+mn-ea"/>
                <a:cs typeface="+mn-cs"/>
              </a:rPr>
              <a:t>Lichter</a:t>
            </a:r>
            <a:r>
              <a:rPr lang="en-GB" sz="1200" kern="1200" dirty="0">
                <a:solidFill>
                  <a:schemeClr val="tx1"/>
                </a:solidFill>
                <a:latin typeface="+mn-lt"/>
                <a:ea typeface="+mn-ea"/>
                <a:cs typeface="+mn-cs"/>
              </a:rPr>
              <a:t> P., Chavez L., </a:t>
            </a:r>
            <a:r>
              <a:rPr lang="en-GB" sz="1200" kern="1200" dirty="0" err="1">
                <a:solidFill>
                  <a:schemeClr val="tx1"/>
                </a:solidFill>
                <a:latin typeface="+mn-lt"/>
                <a:ea typeface="+mn-ea"/>
                <a:cs typeface="+mn-cs"/>
              </a:rPr>
              <a:t>Zapatka</a:t>
            </a:r>
            <a:r>
              <a:rPr lang="en-GB" sz="1200" kern="1200" dirty="0">
                <a:solidFill>
                  <a:schemeClr val="tx1"/>
                </a:solidFill>
                <a:latin typeface="+mn-lt"/>
                <a:ea typeface="+mn-ea"/>
                <a:cs typeface="+mn-cs"/>
              </a:rPr>
              <a:t> M. &amp; Pfister S.M. (2018) The landscape of genomic alterations across childhood cancers. </a:t>
            </a:r>
            <a:r>
              <a:rPr lang="en-GB" sz="1200" i="1" kern="1200" dirty="0">
                <a:solidFill>
                  <a:schemeClr val="tx1"/>
                </a:solidFill>
                <a:latin typeface="+mn-lt"/>
                <a:ea typeface="+mn-ea"/>
                <a:cs typeface="+mn-cs"/>
              </a:rPr>
              <a:t>Nature</a:t>
            </a:r>
            <a:r>
              <a:rPr lang="en-GB" sz="1200" i="0" kern="1200" dirty="0">
                <a:solidFill>
                  <a:schemeClr val="tx1"/>
                </a:solidFill>
                <a:latin typeface="+mn-lt"/>
                <a:ea typeface="+mn-ea"/>
                <a:cs typeface="+mn-cs"/>
              </a:rPr>
              <a:t> </a:t>
            </a:r>
            <a:r>
              <a:rPr lang="en-GB" sz="1200" b="1" i="0" kern="1200" dirty="0">
                <a:solidFill>
                  <a:schemeClr val="tx1"/>
                </a:solidFill>
                <a:latin typeface="+mn-lt"/>
                <a:ea typeface="+mn-ea"/>
                <a:cs typeface="+mn-cs"/>
              </a:rPr>
              <a:t>555</a:t>
            </a:r>
            <a:r>
              <a:rPr lang="en-GB" sz="1200" b="0" i="0" kern="1200" dirty="0">
                <a:solidFill>
                  <a:schemeClr val="tx1"/>
                </a:solidFill>
                <a:latin typeface="+mn-lt"/>
                <a:ea typeface="+mn-ea"/>
                <a:cs typeface="+mn-cs"/>
              </a:rPr>
              <a:t>, 321-7. (PMID 29489754)</a:t>
            </a:r>
          </a:p>
          <a:p>
            <a:r>
              <a:rPr lang="en-GB" dirty="0"/>
              <a:t>Extended Data Figure 5 : Significantly mutated genes across age groups.</a:t>
            </a:r>
          </a:p>
          <a:p>
            <a:r>
              <a:rPr lang="en-GB" b="1" dirty="0"/>
              <a:t>a</a:t>
            </a:r>
            <a:r>
              <a:rPr lang="en-GB" dirty="0"/>
              <a:t>, Cellular processes associated with paediatric (left) and adult (right) SMGs. </a:t>
            </a:r>
            <a:r>
              <a:rPr lang="en-GB" b="1" dirty="0"/>
              <a:t>b</a:t>
            </a:r>
            <a:r>
              <a:rPr lang="en-GB" dirty="0"/>
              <a:t>, Frequency of mutations in SMGs in paediatric (</a:t>
            </a:r>
            <a:r>
              <a:rPr lang="en-GB" i="1" dirty="0"/>
              <a:t>n</a:t>
            </a:r>
            <a:r>
              <a:rPr lang="en-GB" dirty="0"/>
              <a:t> = 879) compared to adult (</a:t>
            </a:r>
            <a:r>
              <a:rPr lang="en-GB" i="1" dirty="0"/>
              <a:t>n</a:t>
            </a:r>
            <a:r>
              <a:rPr lang="en-GB" dirty="0"/>
              <a:t> = 3,281) cancers. Top, percentage of SMG-mutated samples. Bottom, mutations in SMGs per sample (centre, median; range, minimum to maximum). </a:t>
            </a:r>
            <a:r>
              <a:rPr lang="en-GB" b="1" dirty="0"/>
              <a:t>c</a:t>
            </a:r>
            <a:r>
              <a:rPr lang="en-GB" dirty="0"/>
              <a:t>, Overlap of SMGs detected in paediatric and adult cancers. </a:t>
            </a:r>
            <a:r>
              <a:rPr lang="en-GB" b="1" dirty="0"/>
              <a:t>d</a:t>
            </a:r>
            <a:r>
              <a:rPr lang="en-GB" dirty="0"/>
              <a:t>, Projected mutation rates of SMGs based on normalization of the cohort frequencies for cancer type incidence among patients for paediatric and adult cancers. </a:t>
            </a:r>
            <a:r>
              <a:rPr lang="en-GB" b="1" dirty="0"/>
              <a:t>a</a:t>
            </a:r>
            <a:r>
              <a:rPr lang="en-GB" dirty="0"/>
              <a:t>–</a:t>
            </a:r>
            <a:r>
              <a:rPr lang="en-GB" b="1" dirty="0"/>
              <a:t>d</a:t>
            </a:r>
            <a:r>
              <a:rPr lang="en-GB" dirty="0"/>
              <a:t>, Information on adult SMGs is based on TCGA data and previous analysis</a:t>
            </a:r>
            <a:r>
              <a:rPr lang="en-GB" baseline="30000" dirty="0">
                <a:hlinkClick r:id="rId3" tooltip="Kandoth, C. et al. Mutational landscape and significance across 12 major cancer types. Nature 502, 333–339 (2013)"/>
              </a:rPr>
              <a:t>7</a:t>
            </a:r>
            <a:r>
              <a:rPr lang="en-GB" dirty="0"/>
              <a:t>.</a:t>
            </a:r>
          </a:p>
        </p:txBody>
      </p:sp>
      <p:sp>
        <p:nvSpPr>
          <p:cNvPr id="4" name="Slide Number Placeholder 3"/>
          <p:cNvSpPr>
            <a:spLocks noGrp="1"/>
          </p:cNvSpPr>
          <p:nvPr>
            <p:ph type="sldNum" sz="quarter" idx="10"/>
          </p:nvPr>
        </p:nvSpPr>
        <p:spPr/>
        <p:txBody>
          <a:bodyPr/>
          <a:lstStyle/>
          <a:p>
            <a:fld id="{AD7985B7-8C83-491B-99E4-13D9748B1FD7}" type="slidenum">
              <a:rPr lang="en-GB" smtClean="0"/>
              <a:pPr/>
              <a:t>8</a:t>
            </a:fld>
            <a:endParaRPr lang="en-GB"/>
          </a:p>
        </p:txBody>
      </p:sp>
    </p:spTree>
    <p:extLst>
      <p:ext uri="{BB962C8B-B14F-4D97-AF65-F5344CB8AC3E}">
        <p14:creationId xmlns:p14="http://schemas.microsoft.com/office/powerpoint/2010/main" val="295510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a:solidFill>
                  <a:schemeClr val="tx1"/>
                </a:solidFill>
                <a:latin typeface="+mn-lt"/>
                <a:ea typeface="+mn-ea"/>
                <a:cs typeface="+mn-cs"/>
              </a:rPr>
              <a:t>Grobner</a:t>
            </a:r>
            <a:r>
              <a:rPr lang="en-GB" sz="1200" kern="1200" dirty="0">
                <a:solidFill>
                  <a:schemeClr val="tx1"/>
                </a:solidFill>
                <a:latin typeface="+mn-lt"/>
                <a:ea typeface="+mn-ea"/>
                <a:cs typeface="+mn-cs"/>
              </a:rPr>
              <a:t> S.N., Worst B.C., </a:t>
            </a:r>
            <a:r>
              <a:rPr lang="en-GB" sz="1200" kern="1200" dirty="0" err="1">
                <a:solidFill>
                  <a:schemeClr val="tx1"/>
                </a:solidFill>
                <a:latin typeface="+mn-lt"/>
                <a:ea typeface="+mn-ea"/>
                <a:cs typeface="+mn-cs"/>
              </a:rPr>
              <a:t>Weischenfeldt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Buchhalter</a:t>
            </a:r>
            <a:r>
              <a:rPr lang="en-GB" sz="1200" kern="1200" dirty="0">
                <a:solidFill>
                  <a:schemeClr val="tx1"/>
                </a:solidFill>
                <a:latin typeface="+mn-lt"/>
                <a:ea typeface="+mn-ea"/>
                <a:cs typeface="+mn-cs"/>
              </a:rPr>
              <a:t> I., </a:t>
            </a:r>
            <a:r>
              <a:rPr lang="en-GB" sz="1200" kern="1200" dirty="0" err="1">
                <a:solidFill>
                  <a:schemeClr val="tx1"/>
                </a:solidFill>
                <a:latin typeface="+mn-lt"/>
                <a:ea typeface="+mn-ea"/>
                <a:cs typeface="+mn-cs"/>
              </a:rPr>
              <a:t>Kleinheinz</a:t>
            </a:r>
            <a:r>
              <a:rPr lang="en-GB" sz="1200" kern="1200" dirty="0">
                <a:solidFill>
                  <a:schemeClr val="tx1"/>
                </a:solidFill>
                <a:latin typeface="+mn-lt"/>
                <a:ea typeface="+mn-ea"/>
                <a:cs typeface="+mn-cs"/>
              </a:rPr>
              <a:t> K., </a:t>
            </a:r>
            <a:r>
              <a:rPr lang="en-GB" sz="1200" kern="1200" dirty="0" err="1">
                <a:solidFill>
                  <a:schemeClr val="tx1"/>
                </a:solidFill>
                <a:latin typeface="+mn-lt"/>
                <a:ea typeface="+mn-ea"/>
                <a:cs typeface="+mn-cs"/>
              </a:rPr>
              <a:t>Rudneva</a:t>
            </a:r>
            <a:r>
              <a:rPr lang="en-GB" sz="1200" kern="1200" dirty="0">
                <a:solidFill>
                  <a:schemeClr val="tx1"/>
                </a:solidFill>
                <a:latin typeface="+mn-lt"/>
                <a:ea typeface="+mn-ea"/>
                <a:cs typeface="+mn-cs"/>
              </a:rPr>
              <a:t> V.A., Johann P.D., Balasubramanian G.P., Segura-Wang M., </a:t>
            </a:r>
            <a:r>
              <a:rPr lang="en-GB" sz="1200" kern="1200" dirty="0" err="1">
                <a:solidFill>
                  <a:schemeClr val="tx1"/>
                </a:solidFill>
                <a:latin typeface="+mn-lt"/>
                <a:ea typeface="+mn-ea"/>
                <a:cs typeface="+mn-cs"/>
              </a:rPr>
              <a:t>Brabetz</a:t>
            </a:r>
            <a:r>
              <a:rPr lang="en-GB" sz="1200" kern="1200" dirty="0">
                <a:solidFill>
                  <a:schemeClr val="tx1"/>
                </a:solidFill>
                <a:latin typeface="+mn-lt"/>
                <a:ea typeface="+mn-ea"/>
                <a:cs typeface="+mn-cs"/>
              </a:rPr>
              <a:t> S., Bender S., </a:t>
            </a:r>
            <a:r>
              <a:rPr lang="en-GB" sz="1200" kern="1200" dirty="0" err="1">
                <a:solidFill>
                  <a:schemeClr val="tx1"/>
                </a:solidFill>
                <a:latin typeface="+mn-lt"/>
                <a:ea typeface="+mn-ea"/>
                <a:cs typeface="+mn-cs"/>
              </a:rPr>
              <a:t>Hutter</a:t>
            </a:r>
            <a:r>
              <a:rPr lang="en-GB" sz="1200" kern="1200" dirty="0">
                <a:solidFill>
                  <a:schemeClr val="tx1"/>
                </a:solidFill>
                <a:latin typeface="+mn-lt"/>
                <a:ea typeface="+mn-ea"/>
                <a:cs typeface="+mn-cs"/>
              </a:rPr>
              <a:t> B., Sturm D., Pfaff E., </a:t>
            </a:r>
            <a:r>
              <a:rPr lang="en-GB" sz="1200" kern="1200" dirty="0" err="1">
                <a:solidFill>
                  <a:schemeClr val="tx1"/>
                </a:solidFill>
                <a:latin typeface="+mn-lt"/>
                <a:ea typeface="+mn-ea"/>
                <a:cs typeface="+mn-cs"/>
              </a:rPr>
              <a:t>Hubschmann</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Zipprich</a:t>
            </a:r>
            <a:r>
              <a:rPr lang="en-GB" sz="1200" kern="1200" dirty="0">
                <a:solidFill>
                  <a:schemeClr val="tx1"/>
                </a:solidFill>
                <a:latin typeface="+mn-lt"/>
                <a:ea typeface="+mn-ea"/>
                <a:cs typeface="+mn-cs"/>
              </a:rPr>
              <a:t> G., </a:t>
            </a:r>
            <a:r>
              <a:rPr lang="en-GB" sz="1200" kern="1200" dirty="0" err="1">
                <a:solidFill>
                  <a:schemeClr val="tx1"/>
                </a:solidFill>
                <a:latin typeface="+mn-lt"/>
                <a:ea typeface="+mn-ea"/>
                <a:cs typeface="+mn-cs"/>
              </a:rPr>
              <a:t>Heinold</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Lawerenz</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Erkek</a:t>
            </a:r>
            <a:r>
              <a:rPr lang="en-GB" sz="1200" kern="1200" dirty="0">
                <a:solidFill>
                  <a:schemeClr val="tx1"/>
                </a:solidFill>
                <a:latin typeface="+mn-lt"/>
                <a:ea typeface="+mn-ea"/>
                <a:cs typeface="+mn-cs"/>
              </a:rPr>
              <a:t> S., Lambo S., </a:t>
            </a:r>
            <a:r>
              <a:rPr lang="en-GB" sz="1200" kern="1200" dirty="0" err="1">
                <a:solidFill>
                  <a:schemeClr val="tx1"/>
                </a:solidFill>
                <a:latin typeface="+mn-lt"/>
                <a:ea typeface="+mn-ea"/>
                <a:cs typeface="+mn-cs"/>
              </a:rPr>
              <a:t>Waszak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Blattmann</a:t>
            </a:r>
            <a:r>
              <a:rPr lang="en-GB" sz="1200" kern="1200" dirty="0">
                <a:solidFill>
                  <a:schemeClr val="tx1"/>
                </a:solidFill>
                <a:latin typeface="+mn-lt"/>
                <a:ea typeface="+mn-ea"/>
                <a:cs typeface="+mn-cs"/>
              </a:rPr>
              <a:t> C., </a:t>
            </a:r>
            <a:r>
              <a:rPr lang="en-GB" sz="1200" kern="1200" dirty="0" err="1">
                <a:solidFill>
                  <a:schemeClr val="tx1"/>
                </a:solidFill>
                <a:latin typeface="+mn-lt"/>
                <a:ea typeface="+mn-ea"/>
                <a:cs typeface="+mn-cs"/>
              </a:rPr>
              <a:t>Borkhardt</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Kuhlen</a:t>
            </a:r>
            <a:r>
              <a:rPr lang="en-GB" sz="1200" kern="1200" dirty="0">
                <a:solidFill>
                  <a:schemeClr val="tx1"/>
                </a:solidFill>
                <a:latin typeface="+mn-lt"/>
                <a:ea typeface="+mn-ea"/>
                <a:cs typeface="+mn-cs"/>
              </a:rPr>
              <a:t> M., Eggert A., Fulda S., Gessler M., </a:t>
            </a:r>
            <a:r>
              <a:rPr lang="en-GB" sz="1200" kern="1200" dirty="0" err="1">
                <a:solidFill>
                  <a:schemeClr val="tx1"/>
                </a:solidFill>
                <a:latin typeface="+mn-lt"/>
                <a:ea typeface="+mn-ea"/>
                <a:cs typeface="+mn-cs"/>
              </a:rPr>
              <a:t>Wegert</a:t>
            </a:r>
            <a:r>
              <a:rPr lang="en-GB" sz="1200" kern="1200" dirty="0">
                <a:solidFill>
                  <a:schemeClr val="tx1"/>
                </a:solidFill>
                <a:latin typeface="+mn-lt"/>
                <a:ea typeface="+mn-ea"/>
                <a:cs typeface="+mn-cs"/>
              </a:rPr>
              <a:t> J., </a:t>
            </a:r>
            <a:r>
              <a:rPr lang="en-GB" sz="1200" kern="1200" dirty="0" err="1">
                <a:solidFill>
                  <a:schemeClr val="tx1"/>
                </a:solidFill>
                <a:latin typeface="+mn-lt"/>
                <a:ea typeface="+mn-ea"/>
                <a:cs typeface="+mn-cs"/>
              </a:rPr>
              <a:t>Kappler</a:t>
            </a:r>
            <a:r>
              <a:rPr lang="en-GB" sz="1200" kern="1200" dirty="0">
                <a:solidFill>
                  <a:schemeClr val="tx1"/>
                </a:solidFill>
                <a:latin typeface="+mn-lt"/>
                <a:ea typeface="+mn-ea"/>
                <a:cs typeface="+mn-cs"/>
              </a:rPr>
              <a:t> R., </a:t>
            </a:r>
            <a:r>
              <a:rPr lang="en-GB" sz="1200" kern="1200" dirty="0" err="1">
                <a:solidFill>
                  <a:schemeClr val="tx1"/>
                </a:solidFill>
                <a:latin typeface="+mn-lt"/>
                <a:ea typeface="+mn-ea"/>
                <a:cs typeface="+mn-cs"/>
              </a:rPr>
              <a:t>Baumhoer</a:t>
            </a:r>
            <a:r>
              <a:rPr lang="en-GB" sz="1200" kern="1200" dirty="0">
                <a:solidFill>
                  <a:schemeClr val="tx1"/>
                </a:solidFill>
                <a:latin typeface="+mn-lt"/>
                <a:ea typeface="+mn-ea"/>
                <a:cs typeface="+mn-cs"/>
              </a:rPr>
              <a:t> D., </a:t>
            </a:r>
            <a:r>
              <a:rPr lang="en-GB" sz="1200" kern="1200" dirty="0" err="1">
                <a:solidFill>
                  <a:schemeClr val="tx1"/>
                </a:solidFill>
                <a:latin typeface="+mn-lt"/>
                <a:ea typeface="+mn-ea"/>
                <a:cs typeface="+mn-cs"/>
              </a:rPr>
              <a:t>Burdach</a:t>
            </a:r>
            <a:r>
              <a:rPr lang="en-GB" sz="1200" kern="1200" dirty="0">
                <a:solidFill>
                  <a:schemeClr val="tx1"/>
                </a:solidFill>
                <a:latin typeface="+mn-lt"/>
                <a:ea typeface="+mn-ea"/>
                <a:cs typeface="+mn-cs"/>
              </a:rPr>
              <a:t> S., Kirschner-Schwabe R., </a:t>
            </a:r>
            <a:r>
              <a:rPr lang="en-GB" sz="1200" kern="1200" dirty="0" err="1">
                <a:solidFill>
                  <a:schemeClr val="tx1"/>
                </a:solidFill>
                <a:latin typeface="+mn-lt"/>
                <a:ea typeface="+mn-ea"/>
                <a:cs typeface="+mn-cs"/>
              </a:rPr>
              <a:t>Kontny</a:t>
            </a:r>
            <a:r>
              <a:rPr lang="en-GB" sz="1200" kern="1200" dirty="0">
                <a:solidFill>
                  <a:schemeClr val="tx1"/>
                </a:solidFill>
                <a:latin typeface="+mn-lt"/>
                <a:ea typeface="+mn-ea"/>
                <a:cs typeface="+mn-cs"/>
              </a:rPr>
              <a:t> U., </a:t>
            </a:r>
            <a:r>
              <a:rPr lang="en-GB" sz="1200" kern="1200" dirty="0" err="1">
                <a:solidFill>
                  <a:schemeClr val="tx1"/>
                </a:solidFill>
                <a:latin typeface="+mn-lt"/>
                <a:ea typeface="+mn-ea"/>
                <a:cs typeface="+mn-cs"/>
              </a:rPr>
              <a:t>Kulozik</a:t>
            </a:r>
            <a:r>
              <a:rPr lang="en-GB" sz="1200" kern="1200" dirty="0">
                <a:solidFill>
                  <a:schemeClr val="tx1"/>
                </a:solidFill>
                <a:latin typeface="+mn-lt"/>
                <a:ea typeface="+mn-ea"/>
                <a:cs typeface="+mn-cs"/>
              </a:rPr>
              <a:t> A.E., Lohmann D., </a:t>
            </a:r>
            <a:r>
              <a:rPr lang="en-GB" sz="1200" kern="1200" dirty="0" err="1">
                <a:solidFill>
                  <a:schemeClr val="tx1"/>
                </a:solidFill>
                <a:latin typeface="+mn-lt"/>
                <a:ea typeface="+mn-ea"/>
                <a:cs typeface="+mn-cs"/>
              </a:rPr>
              <a:t>Hettmer</a:t>
            </a:r>
            <a:r>
              <a:rPr lang="en-GB" sz="1200" kern="1200" dirty="0">
                <a:solidFill>
                  <a:schemeClr val="tx1"/>
                </a:solidFill>
                <a:latin typeface="+mn-lt"/>
                <a:ea typeface="+mn-ea"/>
                <a:cs typeface="+mn-cs"/>
              </a:rPr>
              <a:t> S., Eckert C., </a:t>
            </a:r>
            <a:r>
              <a:rPr lang="en-GB" sz="1200" kern="1200" dirty="0" err="1">
                <a:solidFill>
                  <a:schemeClr val="tx1"/>
                </a:solidFill>
                <a:latin typeface="+mn-lt"/>
                <a:ea typeface="+mn-ea"/>
                <a:cs typeface="+mn-cs"/>
              </a:rPr>
              <a:t>Bielack</a:t>
            </a:r>
            <a:r>
              <a:rPr lang="en-GB" sz="1200" kern="1200" dirty="0">
                <a:solidFill>
                  <a:schemeClr val="tx1"/>
                </a:solidFill>
                <a:latin typeface="+mn-lt"/>
                <a:ea typeface="+mn-ea"/>
                <a:cs typeface="+mn-cs"/>
              </a:rPr>
              <a:t> S., </a:t>
            </a:r>
            <a:r>
              <a:rPr lang="en-GB" sz="1200" kern="1200" dirty="0" err="1">
                <a:solidFill>
                  <a:schemeClr val="tx1"/>
                </a:solidFill>
                <a:latin typeface="+mn-lt"/>
                <a:ea typeface="+mn-ea"/>
                <a:cs typeface="+mn-cs"/>
              </a:rPr>
              <a:t>Nathrath</a:t>
            </a:r>
            <a:r>
              <a:rPr lang="en-GB" sz="1200" kern="1200" dirty="0">
                <a:solidFill>
                  <a:schemeClr val="tx1"/>
                </a:solidFill>
                <a:latin typeface="+mn-lt"/>
                <a:ea typeface="+mn-ea"/>
                <a:cs typeface="+mn-cs"/>
              </a:rPr>
              <a:t> M., Niemeyer C., Richter G.H., Schulte J., Siebert R., Westermann F., </a:t>
            </a:r>
            <a:r>
              <a:rPr lang="en-GB" sz="1200" kern="1200" dirty="0" err="1">
                <a:solidFill>
                  <a:schemeClr val="tx1"/>
                </a:solidFill>
                <a:latin typeface="+mn-lt"/>
                <a:ea typeface="+mn-ea"/>
                <a:cs typeface="+mn-cs"/>
              </a:rPr>
              <a:t>Molenaar</a:t>
            </a:r>
            <a:r>
              <a:rPr lang="en-GB" sz="1200" kern="1200" dirty="0">
                <a:solidFill>
                  <a:schemeClr val="tx1"/>
                </a:solidFill>
                <a:latin typeface="+mn-lt"/>
                <a:ea typeface="+mn-ea"/>
                <a:cs typeface="+mn-cs"/>
              </a:rPr>
              <a:t> J.J., Vassal G., Witt H., Project I.P.-S., Project I.M.-S., Burkhardt B., Kratz C.P., Witt O., van Tilburg C.M., </a:t>
            </a:r>
            <a:r>
              <a:rPr lang="en-GB" sz="1200" kern="1200" dirty="0" err="1">
                <a:solidFill>
                  <a:schemeClr val="tx1"/>
                </a:solidFill>
                <a:latin typeface="+mn-lt"/>
                <a:ea typeface="+mn-ea"/>
                <a:cs typeface="+mn-cs"/>
              </a:rPr>
              <a:t>Kramm</a:t>
            </a:r>
            <a:r>
              <a:rPr lang="en-GB" sz="1200" kern="1200" dirty="0">
                <a:solidFill>
                  <a:schemeClr val="tx1"/>
                </a:solidFill>
                <a:latin typeface="+mn-lt"/>
                <a:ea typeface="+mn-ea"/>
                <a:cs typeface="+mn-cs"/>
              </a:rPr>
              <a:t> C.M., </a:t>
            </a:r>
            <a:r>
              <a:rPr lang="en-GB" sz="1200" kern="1200" dirty="0" err="1">
                <a:solidFill>
                  <a:schemeClr val="tx1"/>
                </a:solidFill>
                <a:latin typeface="+mn-lt"/>
                <a:ea typeface="+mn-ea"/>
                <a:cs typeface="+mn-cs"/>
              </a:rPr>
              <a:t>Fleischhack</a:t>
            </a:r>
            <a:r>
              <a:rPr lang="en-GB" sz="1200" kern="1200" dirty="0">
                <a:solidFill>
                  <a:schemeClr val="tx1"/>
                </a:solidFill>
                <a:latin typeface="+mn-lt"/>
                <a:ea typeface="+mn-ea"/>
                <a:cs typeface="+mn-cs"/>
              </a:rPr>
              <a:t> G., Dirksen U., Rutkowski S., </a:t>
            </a:r>
            <a:r>
              <a:rPr lang="en-GB" sz="1200" kern="1200" dirty="0" err="1">
                <a:solidFill>
                  <a:schemeClr val="tx1"/>
                </a:solidFill>
                <a:latin typeface="+mn-lt"/>
                <a:ea typeface="+mn-ea"/>
                <a:cs typeface="+mn-cs"/>
              </a:rPr>
              <a:t>Fruhwald</a:t>
            </a:r>
            <a:r>
              <a:rPr lang="en-GB" sz="1200" kern="1200" dirty="0">
                <a:solidFill>
                  <a:schemeClr val="tx1"/>
                </a:solidFill>
                <a:latin typeface="+mn-lt"/>
                <a:ea typeface="+mn-ea"/>
                <a:cs typeface="+mn-cs"/>
              </a:rPr>
              <a:t> M., von Hoff K., Wolf S., </a:t>
            </a:r>
            <a:r>
              <a:rPr lang="en-GB" sz="1200" kern="1200" dirty="0" err="1">
                <a:solidFill>
                  <a:schemeClr val="tx1"/>
                </a:solidFill>
                <a:latin typeface="+mn-lt"/>
                <a:ea typeface="+mn-ea"/>
                <a:cs typeface="+mn-cs"/>
              </a:rPr>
              <a:t>Klingebiel</a:t>
            </a:r>
            <a:r>
              <a:rPr lang="en-GB" sz="1200" kern="1200" dirty="0">
                <a:solidFill>
                  <a:schemeClr val="tx1"/>
                </a:solidFill>
                <a:latin typeface="+mn-lt"/>
                <a:ea typeface="+mn-ea"/>
                <a:cs typeface="+mn-cs"/>
              </a:rPr>
              <a:t> T., </a:t>
            </a:r>
            <a:r>
              <a:rPr lang="en-GB" sz="1200" kern="1200" dirty="0" err="1">
                <a:solidFill>
                  <a:schemeClr val="tx1"/>
                </a:solidFill>
                <a:latin typeface="+mn-lt"/>
                <a:ea typeface="+mn-ea"/>
                <a:cs typeface="+mn-cs"/>
              </a:rPr>
              <a:t>Koscielniak</a:t>
            </a:r>
            <a:r>
              <a:rPr lang="en-GB" sz="1200" kern="1200" dirty="0">
                <a:solidFill>
                  <a:schemeClr val="tx1"/>
                </a:solidFill>
                <a:latin typeface="+mn-lt"/>
                <a:ea typeface="+mn-ea"/>
                <a:cs typeface="+mn-cs"/>
              </a:rPr>
              <a:t> E., Landgraf P., </a:t>
            </a:r>
            <a:r>
              <a:rPr lang="en-GB" sz="1200" kern="1200" dirty="0" err="1">
                <a:solidFill>
                  <a:schemeClr val="tx1"/>
                </a:solidFill>
                <a:latin typeface="+mn-lt"/>
                <a:ea typeface="+mn-ea"/>
                <a:cs typeface="+mn-cs"/>
              </a:rPr>
              <a:t>Koster</a:t>
            </a:r>
            <a:r>
              <a:rPr lang="en-GB" sz="1200" kern="1200" dirty="0">
                <a:solidFill>
                  <a:schemeClr val="tx1"/>
                </a:solidFill>
                <a:latin typeface="+mn-lt"/>
                <a:ea typeface="+mn-ea"/>
                <a:cs typeface="+mn-cs"/>
              </a:rPr>
              <a:t> J., Resnick A.C., Zhang J., Liu Y., Zhou X., </a:t>
            </a:r>
            <a:r>
              <a:rPr lang="en-GB" sz="1200" kern="1200" dirty="0" err="1">
                <a:solidFill>
                  <a:schemeClr val="tx1"/>
                </a:solidFill>
                <a:latin typeface="+mn-lt"/>
                <a:ea typeface="+mn-ea"/>
                <a:cs typeface="+mn-cs"/>
              </a:rPr>
              <a:t>Waanders</a:t>
            </a:r>
            <a:r>
              <a:rPr lang="en-GB" sz="1200" kern="1200" dirty="0">
                <a:solidFill>
                  <a:schemeClr val="tx1"/>
                </a:solidFill>
                <a:latin typeface="+mn-lt"/>
                <a:ea typeface="+mn-ea"/>
                <a:cs typeface="+mn-cs"/>
              </a:rPr>
              <a:t> A.J., </a:t>
            </a:r>
            <a:r>
              <a:rPr lang="en-GB" sz="1200" kern="1200" dirty="0" err="1">
                <a:solidFill>
                  <a:schemeClr val="tx1"/>
                </a:solidFill>
                <a:latin typeface="+mn-lt"/>
                <a:ea typeface="+mn-ea"/>
                <a:cs typeface="+mn-cs"/>
              </a:rPr>
              <a:t>Zwijnenburg</a:t>
            </a:r>
            <a:r>
              <a:rPr lang="en-GB" sz="1200" kern="1200" dirty="0">
                <a:solidFill>
                  <a:schemeClr val="tx1"/>
                </a:solidFill>
                <a:latin typeface="+mn-lt"/>
                <a:ea typeface="+mn-ea"/>
                <a:cs typeface="+mn-cs"/>
              </a:rPr>
              <a:t> D.A., Raman P., </a:t>
            </a:r>
            <a:r>
              <a:rPr lang="en-GB" sz="1200" kern="1200" dirty="0" err="1">
                <a:solidFill>
                  <a:schemeClr val="tx1"/>
                </a:solidFill>
                <a:latin typeface="+mn-lt"/>
                <a:ea typeface="+mn-ea"/>
                <a:cs typeface="+mn-cs"/>
              </a:rPr>
              <a:t>Brors</a:t>
            </a:r>
            <a:r>
              <a:rPr lang="en-GB" sz="1200" kern="1200" dirty="0">
                <a:solidFill>
                  <a:schemeClr val="tx1"/>
                </a:solidFill>
                <a:latin typeface="+mn-lt"/>
                <a:ea typeface="+mn-ea"/>
                <a:cs typeface="+mn-cs"/>
              </a:rPr>
              <a:t> B., Weber U.D., Northcott P.A., </a:t>
            </a:r>
            <a:r>
              <a:rPr lang="en-GB" sz="1200" kern="1200" dirty="0" err="1">
                <a:solidFill>
                  <a:schemeClr val="tx1"/>
                </a:solidFill>
                <a:latin typeface="+mn-lt"/>
                <a:ea typeface="+mn-ea"/>
                <a:cs typeface="+mn-cs"/>
              </a:rPr>
              <a:t>Pajtler</a:t>
            </a:r>
            <a:r>
              <a:rPr lang="en-GB" sz="1200" kern="1200" dirty="0">
                <a:solidFill>
                  <a:schemeClr val="tx1"/>
                </a:solidFill>
                <a:latin typeface="+mn-lt"/>
                <a:ea typeface="+mn-ea"/>
                <a:cs typeface="+mn-cs"/>
              </a:rPr>
              <a:t> K.W., Kool M., </a:t>
            </a:r>
            <a:r>
              <a:rPr lang="en-GB" sz="1200" kern="1200" dirty="0" err="1">
                <a:solidFill>
                  <a:schemeClr val="tx1"/>
                </a:solidFill>
                <a:latin typeface="+mn-lt"/>
                <a:ea typeface="+mn-ea"/>
                <a:cs typeface="+mn-cs"/>
              </a:rPr>
              <a:t>Piro</a:t>
            </a:r>
            <a:r>
              <a:rPr lang="en-GB" sz="1200" kern="1200" dirty="0">
                <a:solidFill>
                  <a:schemeClr val="tx1"/>
                </a:solidFill>
                <a:latin typeface="+mn-lt"/>
                <a:ea typeface="+mn-ea"/>
                <a:cs typeface="+mn-cs"/>
              </a:rPr>
              <a:t> R.M., Korbel J.O., </a:t>
            </a:r>
            <a:r>
              <a:rPr lang="en-GB" sz="1200" kern="1200" dirty="0" err="1">
                <a:solidFill>
                  <a:schemeClr val="tx1"/>
                </a:solidFill>
                <a:latin typeface="+mn-lt"/>
                <a:ea typeface="+mn-ea"/>
                <a:cs typeface="+mn-cs"/>
              </a:rPr>
              <a:t>Schlesner</a:t>
            </a:r>
            <a:r>
              <a:rPr lang="en-GB" sz="1200" kern="1200" dirty="0">
                <a:solidFill>
                  <a:schemeClr val="tx1"/>
                </a:solidFill>
                <a:latin typeface="+mn-lt"/>
                <a:ea typeface="+mn-ea"/>
                <a:cs typeface="+mn-cs"/>
              </a:rPr>
              <a:t> M., </a:t>
            </a:r>
            <a:r>
              <a:rPr lang="en-GB" sz="1200" kern="1200" dirty="0" err="1">
                <a:solidFill>
                  <a:schemeClr val="tx1"/>
                </a:solidFill>
                <a:latin typeface="+mn-lt"/>
                <a:ea typeface="+mn-ea"/>
                <a:cs typeface="+mn-cs"/>
              </a:rPr>
              <a:t>Eils</a:t>
            </a:r>
            <a:r>
              <a:rPr lang="en-GB" sz="1200" kern="1200" dirty="0">
                <a:solidFill>
                  <a:schemeClr val="tx1"/>
                </a:solidFill>
                <a:latin typeface="+mn-lt"/>
                <a:ea typeface="+mn-ea"/>
                <a:cs typeface="+mn-cs"/>
              </a:rPr>
              <a:t> R., Jones D.T.W., </a:t>
            </a:r>
            <a:r>
              <a:rPr lang="en-GB" sz="1200" kern="1200" dirty="0" err="1">
                <a:solidFill>
                  <a:schemeClr val="tx1"/>
                </a:solidFill>
                <a:latin typeface="+mn-lt"/>
                <a:ea typeface="+mn-ea"/>
                <a:cs typeface="+mn-cs"/>
              </a:rPr>
              <a:t>Lichter</a:t>
            </a:r>
            <a:r>
              <a:rPr lang="en-GB" sz="1200" kern="1200" dirty="0">
                <a:solidFill>
                  <a:schemeClr val="tx1"/>
                </a:solidFill>
                <a:latin typeface="+mn-lt"/>
                <a:ea typeface="+mn-ea"/>
                <a:cs typeface="+mn-cs"/>
              </a:rPr>
              <a:t> P., Chavez L., </a:t>
            </a:r>
            <a:r>
              <a:rPr lang="en-GB" sz="1200" kern="1200" dirty="0" err="1">
                <a:solidFill>
                  <a:schemeClr val="tx1"/>
                </a:solidFill>
                <a:latin typeface="+mn-lt"/>
                <a:ea typeface="+mn-ea"/>
                <a:cs typeface="+mn-cs"/>
              </a:rPr>
              <a:t>Zapatka</a:t>
            </a:r>
            <a:r>
              <a:rPr lang="en-GB" sz="1200" kern="1200" dirty="0">
                <a:solidFill>
                  <a:schemeClr val="tx1"/>
                </a:solidFill>
                <a:latin typeface="+mn-lt"/>
                <a:ea typeface="+mn-ea"/>
                <a:cs typeface="+mn-cs"/>
              </a:rPr>
              <a:t> M. &amp; Pfister S.M. (2018) The landscape of genomic alterations across childhood cancers. </a:t>
            </a:r>
            <a:r>
              <a:rPr lang="en-GB" sz="1200" i="1" kern="1200" dirty="0">
                <a:solidFill>
                  <a:schemeClr val="tx1"/>
                </a:solidFill>
                <a:latin typeface="+mn-lt"/>
                <a:ea typeface="+mn-ea"/>
                <a:cs typeface="+mn-cs"/>
              </a:rPr>
              <a:t>Nature</a:t>
            </a:r>
            <a:r>
              <a:rPr lang="en-GB" sz="1200" i="0" kern="1200" dirty="0">
                <a:solidFill>
                  <a:schemeClr val="tx1"/>
                </a:solidFill>
                <a:latin typeface="+mn-lt"/>
                <a:ea typeface="+mn-ea"/>
                <a:cs typeface="+mn-cs"/>
              </a:rPr>
              <a:t> </a:t>
            </a:r>
            <a:r>
              <a:rPr lang="en-GB" sz="1200" b="1" i="0" kern="1200" dirty="0">
                <a:solidFill>
                  <a:schemeClr val="tx1"/>
                </a:solidFill>
                <a:latin typeface="+mn-lt"/>
                <a:ea typeface="+mn-ea"/>
                <a:cs typeface="+mn-cs"/>
              </a:rPr>
              <a:t>555</a:t>
            </a:r>
            <a:r>
              <a:rPr lang="en-GB" sz="1200" b="0" i="0" kern="1200" dirty="0">
                <a:solidFill>
                  <a:schemeClr val="tx1"/>
                </a:solidFill>
                <a:latin typeface="+mn-lt"/>
                <a:ea typeface="+mn-ea"/>
                <a:cs typeface="+mn-cs"/>
              </a:rPr>
              <a:t>, 321-7. (PMID 29489754)</a:t>
            </a:r>
          </a:p>
          <a:p>
            <a:r>
              <a:rPr lang="en-GB" dirty="0"/>
              <a:t>Figure 6 : Potentially druggable events in paediatric cancers.</a:t>
            </a:r>
          </a:p>
          <a:p>
            <a:r>
              <a:rPr lang="en-GB" b="1" dirty="0"/>
              <a:t>a</a:t>
            </a:r>
            <a:r>
              <a:rPr lang="en-GB" dirty="0"/>
              <a:t>, Proportion of primary tumours with potentially druggable events and associated biological pathways, per cancer type (</a:t>
            </a:r>
            <a:r>
              <a:rPr lang="en-GB" i="1" dirty="0"/>
              <a:t>n</a:t>
            </a:r>
            <a:r>
              <a:rPr lang="en-GB" dirty="0"/>
              <a:t> = 675 tumours with complete genomic information). NA, not available. </a:t>
            </a:r>
            <a:r>
              <a:rPr lang="en-GB" b="1" dirty="0"/>
              <a:t>b</a:t>
            </a:r>
            <a:r>
              <a:rPr lang="en-GB" dirty="0"/>
              <a:t>, Proportion of patients with potentially druggable events, projected after normalization for incidence.</a:t>
            </a:r>
          </a:p>
        </p:txBody>
      </p:sp>
      <p:sp>
        <p:nvSpPr>
          <p:cNvPr id="4" name="Slide Number Placeholder 3"/>
          <p:cNvSpPr>
            <a:spLocks noGrp="1"/>
          </p:cNvSpPr>
          <p:nvPr>
            <p:ph type="sldNum" sz="quarter" idx="10"/>
          </p:nvPr>
        </p:nvSpPr>
        <p:spPr/>
        <p:txBody>
          <a:bodyPr/>
          <a:lstStyle/>
          <a:p>
            <a:fld id="{AD7985B7-8C83-491B-99E4-13D9748B1FD7}" type="slidenum">
              <a:rPr lang="en-GB" smtClean="0"/>
              <a:pPr/>
              <a:t>9</a:t>
            </a:fld>
            <a:endParaRPr lang="en-GB"/>
          </a:p>
        </p:txBody>
      </p:sp>
    </p:spTree>
    <p:extLst>
      <p:ext uri="{BB962C8B-B14F-4D97-AF65-F5344CB8AC3E}">
        <p14:creationId xmlns:p14="http://schemas.microsoft.com/office/powerpoint/2010/main" val="221000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8229600" cy="1143000"/>
          </a:xfrm>
        </p:spPr>
        <p:txBody>
          <a:bodyPr>
            <a:normAutofit fontScale="90000"/>
          </a:bodyPr>
          <a:lstStyle/>
          <a:p>
            <a:r>
              <a:rPr lang="en-GB" dirty="0" err="1"/>
              <a:t>Cáncer</a:t>
            </a:r>
            <a:r>
              <a:rPr lang="en-GB" dirty="0"/>
              <a:t> </a:t>
            </a:r>
            <a:r>
              <a:rPr lang="en-GB" dirty="0" err="1"/>
              <a:t>Infantil</a:t>
            </a:r>
            <a:r>
              <a:rPr lang="en-GB" dirty="0"/>
              <a:t>, </a:t>
            </a:r>
            <a:r>
              <a:rPr lang="en-GB" dirty="0" err="1"/>
              <a:t>Genómica</a:t>
            </a:r>
            <a:r>
              <a:rPr lang="en-GB" dirty="0"/>
              <a:t> y </a:t>
            </a:r>
            <a:r>
              <a:rPr lang="en-GB" dirty="0" err="1"/>
              <a:t>Bioinformática</a:t>
            </a:r>
            <a:endParaRPr lang="en-GB" dirty="0"/>
          </a:p>
        </p:txBody>
      </p:sp>
    </p:spTree>
    <p:extLst>
      <p:ext uri="{BB962C8B-B14F-4D97-AF65-F5344CB8AC3E}">
        <p14:creationId xmlns:p14="http://schemas.microsoft.com/office/powerpoint/2010/main" val="219637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Heterogeneidad </a:t>
            </a:r>
            <a:r>
              <a:rPr lang="es-ES_tradnl" dirty="0" err="1"/>
              <a:t>intertumoral</a:t>
            </a:r>
            <a:r>
              <a:rPr lang="es-ES_tradnl" dirty="0"/>
              <a:t> Meduloblastoma</a:t>
            </a:r>
            <a:endParaRPr lang="en-GB" dirty="0"/>
          </a:p>
        </p:txBody>
      </p:sp>
      <p:sp>
        <p:nvSpPr>
          <p:cNvPr id="6" name="TextBox 5">
            <a:extLst>
              <a:ext uri="{FF2B5EF4-FFF2-40B4-BE49-F238E27FC236}">
                <a16:creationId xmlns:a16="http://schemas.microsoft.com/office/drawing/2014/main" id="{62E344AA-40F2-4983-8CA3-533C78F054B1}"/>
              </a:ext>
            </a:extLst>
          </p:cNvPr>
          <p:cNvSpPr txBox="1"/>
          <p:nvPr/>
        </p:nvSpPr>
        <p:spPr>
          <a:xfrm>
            <a:off x="4576482" y="6398696"/>
            <a:ext cx="4547724" cy="369332"/>
          </a:xfrm>
          <a:prstGeom prst="rect">
            <a:avLst/>
          </a:prstGeom>
          <a:noFill/>
        </p:spPr>
        <p:txBody>
          <a:bodyPr wrap="square" rtlCol="0">
            <a:spAutoFit/>
          </a:bodyPr>
          <a:lstStyle/>
          <a:p>
            <a:r>
              <a:rPr lang="en-GB" dirty="0"/>
              <a:t>Northcott P.A. et. al. (2017) Nature 547, 311-7.</a:t>
            </a:r>
          </a:p>
        </p:txBody>
      </p:sp>
      <p:pic>
        <p:nvPicPr>
          <p:cNvPr id="7" name="Picture 6">
            <a:extLst>
              <a:ext uri="{FF2B5EF4-FFF2-40B4-BE49-F238E27FC236}">
                <a16:creationId xmlns:a16="http://schemas.microsoft.com/office/drawing/2014/main" id="{68A46B7F-9D83-4A2B-B1CE-AB1B8BB370F0}"/>
              </a:ext>
            </a:extLst>
          </p:cNvPr>
          <p:cNvPicPr>
            <a:picLocks noChangeAspect="1"/>
          </p:cNvPicPr>
          <p:nvPr/>
        </p:nvPicPr>
        <p:blipFill rotWithShape="1">
          <a:blip r:embed="rId3">
            <a:extLst>
              <a:ext uri="{28A0092B-C50C-407E-A947-70E740481C1C}">
                <a14:useLocalDpi xmlns:a14="http://schemas.microsoft.com/office/drawing/2010/main" val="0"/>
              </a:ext>
            </a:extLst>
          </a:blip>
          <a:srcRect b="46374"/>
          <a:stretch/>
        </p:blipFill>
        <p:spPr>
          <a:xfrm>
            <a:off x="296956" y="1738312"/>
            <a:ext cx="8820150" cy="3381375"/>
          </a:xfrm>
          <a:prstGeom prst="rect">
            <a:avLst/>
          </a:prstGeom>
        </p:spPr>
      </p:pic>
    </p:spTree>
    <p:extLst>
      <p:ext uri="{BB962C8B-B14F-4D97-AF65-F5344CB8AC3E}">
        <p14:creationId xmlns:p14="http://schemas.microsoft.com/office/powerpoint/2010/main" val="42600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Heterogeneidad </a:t>
            </a:r>
            <a:r>
              <a:rPr lang="es-ES_tradnl" dirty="0" err="1"/>
              <a:t>intratumoral</a:t>
            </a:r>
            <a:r>
              <a:rPr lang="es-ES_tradnl" dirty="0"/>
              <a:t> Evolución espacio-temporal</a:t>
            </a:r>
            <a:endParaRPr lang="en-GB" dirty="0"/>
          </a:p>
        </p:txBody>
      </p:sp>
      <p:pic>
        <p:nvPicPr>
          <p:cNvPr id="5" name="Picture 4">
            <a:extLst>
              <a:ext uri="{FF2B5EF4-FFF2-40B4-BE49-F238E27FC236}">
                <a16:creationId xmlns:a16="http://schemas.microsoft.com/office/drawing/2014/main" id="{C3B52598-CEA5-4AC5-9420-91E7D91AC7DB}"/>
              </a:ext>
            </a:extLst>
          </p:cNvPr>
          <p:cNvPicPr>
            <a:picLocks noChangeAspect="1"/>
          </p:cNvPicPr>
          <p:nvPr/>
        </p:nvPicPr>
        <p:blipFill rotWithShape="1">
          <a:blip r:embed="rId3">
            <a:extLst>
              <a:ext uri="{28A0092B-C50C-407E-A947-70E740481C1C}">
                <a14:useLocalDpi xmlns:a14="http://schemas.microsoft.com/office/drawing/2010/main" val="0"/>
              </a:ext>
            </a:extLst>
          </a:blip>
          <a:srcRect b="43297"/>
          <a:stretch/>
        </p:blipFill>
        <p:spPr>
          <a:xfrm>
            <a:off x="928687" y="2163251"/>
            <a:ext cx="7286625" cy="3750697"/>
          </a:xfrm>
          <a:prstGeom prst="rect">
            <a:avLst/>
          </a:prstGeom>
        </p:spPr>
      </p:pic>
      <p:sp>
        <p:nvSpPr>
          <p:cNvPr id="7" name="TextBox 6">
            <a:extLst>
              <a:ext uri="{FF2B5EF4-FFF2-40B4-BE49-F238E27FC236}">
                <a16:creationId xmlns:a16="http://schemas.microsoft.com/office/drawing/2014/main" id="{91F68ABE-FC40-4677-86F9-E36EDD7E64ED}"/>
              </a:ext>
            </a:extLst>
          </p:cNvPr>
          <p:cNvSpPr txBox="1"/>
          <p:nvPr/>
        </p:nvSpPr>
        <p:spPr>
          <a:xfrm>
            <a:off x="5334000" y="6398696"/>
            <a:ext cx="4267200" cy="369332"/>
          </a:xfrm>
          <a:prstGeom prst="rect">
            <a:avLst/>
          </a:prstGeom>
          <a:noFill/>
        </p:spPr>
        <p:txBody>
          <a:bodyPr wrap="square" rtlCol="0">
            <a:spAutoFit/>
          </a:bodyPr>
          <a:lstStyle/>
          <a:p>
            <a:r>
              <a:rPr lang="en-GB" dirty="0" err="1"/>
              <a:t>Turajlic</a:t>
            </a:r>
            <a:r>
              <a:rPr lang="en-GB" dirty="0"/>
              <a:t> S., et al.,  (2019) Nat Rev Genet.</a:t>
            </a:r>
          </a:p>
        </p:txBody>
      </p:sp>
    </p:spTree>
    <p:extLst>
      <p:ext uri="{BB962C8B-B14F-4D97-AF65-F5344CB8AC3E}">
        <p14:creationId xmlns:p14="http://schemas.microsoft.com/office/powerpoint/2010/main" val="82926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Heterogeneidad </a:t>
            </a:r>
            <a:r>
              <a:rPr lang="es-ES_tradnl" dirty="0" err="1"/>
              <a:t>intratumoral</a:t>
            </a:r>
            <a:r>
              <a:rPr lang="es-ES_tradnl" dirty="0"/>
              <a:t> Evolución espacio-temporal</a:t>
            </a:r>
            <a:endParaRPr lang="en-GB" dirty="0"/>
          </a:p>
        </p:txBody>
      </p:sp>
      <p:pic>
        <p:nvPicPr>
          <p:cNvPr id="5" name="Picture 4">
            <a:extLst>
              <a:ext uri="{FF2B5EF4-FFF2-40B4-BE49-F238E27FC236}">
                <a16:creationId xmlns:a16="http://schemas.microsoft.com/office/drawing/2014/main" id="{401CCA5C-7075-4E7F-AA3A-D9284919D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37" y="1643205"/>
            <a:ext cx="6257925" cy="4790789"/>
          </a:xfrm>
          <a:prstGeom prst="rect">
            <a:avLst/>
          </a:prstGeom>
        </p:spPr>
      </p:pic>
      <p:sp>
        <p:nvSpPr>
          <p:cNvPr id="7" name="TextBox 6">
            <a:extLst>
              <a:ext uri="{FF2B5EF4-FFF2-40B4-BE49-F238E27FC236}">
                <a16:creationId xmlns:a16="http://schemas.microsoft.com/office/drawing/2014/main" id="{4710C27E-B5EE-457E-AFFB-E845192D4BAE}"/>
              </a:ext>
            </a:extLst>
          </p:cNvPr>
          <p:cNvSpPr txBox="1"/>
          <p:nvPr/>
        </p:nvSpPr>
        <p:spPr>
          <a:xfrm>
            <a:off x="5334000" y="6398696"/>
            <a:ext cx="4267200" cy="369332"/>
          </a:xfrm>
          <a:prstGeom prst="rect">
            <a:avLst/>
          </a:prstGeom>
          <a:noFill/>
        </p:spPr>
        <p:txBody>
          <a:bodyPr wrap="square" rtlCol="0">
            <a:spAutoFit/>
          </a:bodyPr>
          <a:lstStyle/>
          <a:p>
            <a:r>
              <a:rPr lang="en-GB" dirty="0" err="1"/>
              <a:t>Turajlic</a:t>
            </a:r>
            <a:r>
              <a:rPr lang="en-GB" dirty="0"/>
              <a:t> S., et al.,  (2019) Nat Rev Genet.</a:t>
            </a:r>
          </a:p>
        </p:txBody>
      </p:sp>
    </p:spTree>
    <p:extLst>
      <p:ext uri="{BB962C8B-B14F-4D97-AF65-F5344CB8AC3E}">
        <p14:creationId xmlns:p14="http://schemas.microsoft.com/office/powerpoint/2010/main" val="150198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Heterogeneidad </a:t>
            </a:r>
            <a:r>
              <a:rPr lang="es-ES_tradnl" dirty="0" err="1"/>
              <a:t>intratumoral</a:t>
            </a:r>
            <a:r>
              <a:rPr lang="es-ES_tradnl" dirty="0"/>
              <a:t> Evolución espacio-temporal</a:t>
            </a:r>
            <a:endParaRPr lang="en-GB" dirty="0"/>
          </a:p>
        </p:txBody>
      </p:sp>
      <p:pic>
        <p:nvPicPr>
          <p:cNvPr id="5" name="Picture 4">
            <a:extLst>
              <a:ext uri="{FF2B5EF4-FFF2-40B4-BE49-F238E27FC236}">
                <a16:creationId xmlns:a16="http://schemas.microsoft.com/office/drawing/2014/main" id="{B41D3A99-5494-4019-AB78-4200510DE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62" y="1637823"/>
            <a:ext cx="6086475" cy="4801553"/>
          </a:xfrm>
          <a:prstGeom prst="rect">
            <a:avLst/>
          </a:prstGeom>
        </p:spPr>
      </p:pic>
      <p:sp>
        <p:nvSpPr>
          <p:cNvPr id="7" name="TextBox 6">
            <a:extLst>
              <a:ext uri="{FF2B5EF4-FFF2-40B4-BE49-F238E27FC236}">
                <a16:creationId xmlns:a16="http://schemas.microsoft.com/office/drawing/2014/main" id="{6A0058E9-E91B-427B-9CDA-41078925FC43}"/>
              </a:ext>
            </a:extLst>
          </p:cNvPr>
          <p:cNvSpPr txBox="1"/>
          <p:nvPr/>
        </p:nvSpPr>
        <p:spPr>
          <a:xfrm>
            <a:off x="5334000" y="6398696"/>
            <a:ext cx="4267200" cy="369332"/>
          </a:xfrm>
          <a:prstGeom prst="rect">
            <a:avLst/>
          </a:prstGeom>
          <a:noFill/>
        </p:spPr>
        <p:txBody>
          <a:bodyPr wrap="square" rtlCol="0">
            <a:spAutoFit/>
          </a:bodyPr>
          <a:lstStyle/>
          <a:p>
            <a:r>
              <a:rPr lang="en-GB" dirty="0" err="1"/>
              <a:t>Turajlic</a:t>
            </a:r>
            <a:r>
              <a:rPr lang="en-GB" dirty="0"/>
              <a:t> S., et al.,  (2019) Nat Rev Genet.</a:t>
            </a:r>
          </a:p>
        </p:txBody>
      </p:sp>
    </p:spTree>
    <p:extLst>
      <p:ext uri="{BB962C8B-B14F-4D97-AF65-F5344CB8AC3E}">
        <p14:creationId xmlns:p14="http://schemas.microsoft.com/office/powerpoint/2010/main" val="203435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09EB244-8CC5-466A-BE15-6B81CA7E77BA}"/>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Biopsias líquidas</a:t>
            </a:r>
            <a:endParaRPr lang="en-GB" dirty="0"/>
          </a:p>
        </p:txBody>
      </p:sp>
      <p:pic>
        <p:nvPicPr>
          <p:cNvPr id="3" name="Picture 2">
            <a:extLst>
              <a:ext uri="{FF2B5EF4-FFF2-40B4-BE49-F238E27FC236}">
                <a16:creationId xmlns:a16="http://schemas.microsoft.com/office/drawing/2014/main" id="{58564E08-A122-4B8E-A5BD-0531BE95A4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5" t="12469" r="3334" b="24321"/>
          <a:stretch/>
        </p:blipFill>
        <p:spPr>
          <a:xfrm>
            <a:off x="128699" y="1828800"/>
            <a:ext cx="8886602" cy="3467953"/>
          </a:xfrm>
          <a:prstGeom prst="rect">
            <a:avLst/>
          </a:prstGeom>
        </p:spPr>
      </p:pic>
      <p:sp>
        <p:nvSpPr>
          <p:cNvPr id="6" name="TextBox 5">
            <a:extLst>
              <a:ext uri="{FF2B5EF4-FFF2-40B4-BE49-F238E27FC236}">
                <a16:creationId xmlns:a16="http://schemas.microsoft.com/office/drawing/2014/main" id="{1204163B-768F-4286-A7C8-40C59E144BD6}"/>
              </a:ext>
            </a:extLst>
          </p:cNvPr>
          <p:cNvSpPr txBox="1"/>
          <p:nvPr/>
        </p:nvSpPr>
        <p:spPr>
          <a:xfrm>
            <a:off x="4800600" y="6260196"/>
            <a:ext cx="4547724" cy="646331"/>
          </a:xfrm>
          <a:prstGeom prst="rect">
            <a:avLst/>
          </a:prstGeom>
          <a:noFill/>
        </p:spPr>
        <p:txBody>
          <a:bodyPr wrap="square" rtlCol="0">
            <a:spAutoFit/>
          </a:bodyPr>
          <a:lstStyle/>
          <a:p>
            <a:r>
              <a:rPr lang="en-GB" i="1" dirty="0"/>
              <a:t>Cold Spring </a:t>
            </a:r>
            <a:r>
              <a:rPr lang="en-GB" i="1" dirty="0" err="1"/>
              <a:t>Harb</a:t>
            </a:r>
            <a:r>
              <a:rPr lang="en-GB" i="1" dirty="0"/>
              <a:t> </a:t>
            </a:r>
            <a:r>
              <a:rPr lang="en-GB" i="1" dirty="0" err="1"/>
              <a:t>Perspect</a:t>
            </a:r>
            <a:r>
              <a:rPr lang="en-GB" i="1" dirty="0"/>
              <a:t> Med </a:t>
            </a:r>
            <a:r>
              <a:rPr lang="en-GB" dirty="0" err="1"/>
              <a:t>doi</a:t>
            </a:r>
            <a:r>
              <a:rPr lang="en-GB" dirty="0"/>
              <a:t>: 10.1101/cshperspect.a026880</a:t>
            </a:r>
          </a:p>
        </p:txBody>
      </p:sp>
    </p:spTree>
    <p:extLst>
      <p:ext uri="{BB962C8B-B14F-4D97-AF65-F5344CB8AC3E}">
        <p14:creationId xmlns:p14="http://schemas.microsoft.com/office/powerpoint/2010/main" val="12169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09EB244-8CC5-466A-BE15-6B81CA7E77BA}"/>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Biopsias líquidas</a:t>
            </a:r>
            <a:endParaRPr lang="en-GB" dirty="0"/>
          </a:p>
        </p:txBody>
      </p:sp>
      <p:pic>
        <p:nvPicPr>
          <p:cNvPr id="3" name="Picture 2">
            <a:extLst>
              <a:ext uri="{FF2B5EF4-FFF2-40B4-BE49-F238E27FC236}">
                <a16:creationId xmlns:a16="http://schemas.microsoft.com/office/drawing/2014/main" id="{EAB455F3-8526-429C-B39F-2FF15486C9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34" t="4074" r="28333" b="17407"/>
          <a:stretch/>
        </p:blipFill>
        <p:spPr>
          <a:xfrm rot="10800000" flipH="1" flipV="1">
            <a:off x="1440706" y="951977"/>
            <a:ext cx="6262587" cy="4954046"/>
          </a:xfrm>
          <a:prstGeom prst="rect">
            <a:avLst/>
          </a:prstGeom>
        </p:spPr>
      </p:pic>
      <p:sp>
        <p:nvSpPr>
          <p:cNvPr id="9" name="TextBox 8">
            <a:extLst>
              <a:ext uri="{FF2B5EF4-FFF2-40B4-BE49-F238E27FC236}">
                <a16:creationId xmlns:a16="http://schemas.microsoft.com/office/drawing/2014/main" id="{4DCF6119-045F-411E-B016-58F232500054}"/>
              </a:ext>
            </a:extLst>
          </p:cNvPr>
          <p:cNvSpPr txBox="1"/>
          <p:nvPr/>
        </p:nvSpPr>
        <p:spPr>
          <a:xfrm>
            <a:off x="4800600" y="6260196"/>
            <a:ext cx="4547724" cy="646331"/>
          </a:xfrm>
          <a:prstGeom prst="rect">
            <a:avLst/>
          </a:prstGeom>
          <a:noFill/>
        </p:spPr>
        <p:txBody>
          <a:bodyPr wrap="square" rtlCol="0">
            <a:spAutoFit/>
          </a:bodyPr>
          <a:lstStyle/>
          <a:p>
            <a:r>
              <a:rPr lang="en-GB" i="1" dirty="0"/>
              <a:t>Cold Spring </a:t>
            </a:r>
            <a:r>
              <a:rPr lang="en-GB" i="1" dirty="0" err="1"/>
              <a:t>Harb</a:t>
            </a:r>
            <a:r>
              <a:rPr lang="en-GB" i="1" dirty="0"/>
              <a:t> </a:t>
            </a:r>
            <a:r>
              <a:rPr lang="en-GB" i="1" dirty="0" err="1"/>
              <a:t>Perspect</a:t>
            </a:r>
            <a:r>
              <a:rPr lang="en-GB" i="1" dirty="0"/>
              <a:t> Med </a:t>
            </a:r>
            <a:r>
              <a:rPr lang="en-GB" dirty="0" err="1"/>
              <a:t>doi</a:t>
            </a:r>
            <a:r>
              <a:rPr lang="en-GB" dirty="0"/>
              <a:t>: 10.1101/cshperspect.a026880</a:t>
            </a:r>
          </a:p>
        </p:txBody>
      </p:sp>
    </p:spTree>
    <p:extLst>
      <p:ext uri="{BB962C8B-B14F-4D97-AF65-F5344CB8AC3E}">
        <p14:creationId xmlns:p14="http://schemas.microsoft.com/office/powerpoint/2010/main" val="63479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152400" y="274638"/>
            <a:ext cx="8839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err="1"/>
              <a:t>Chromothripsis</a:t>
            </a:r>
            <a:endParaRPr lang="en-GB" dirty="0"/>
          </a:p>
        </p:txBody>
      </p:sp>
      <p:pic>
        <p:nvPicPr>
          <p:cNvPr id="10" name="Picture 9">
            <a:extLst>
              <a:ext uri="{FF2B5EF4-FFF2-40B4-BE49-F238E27FC236}">
                <a16:creationId xmlns:a16="http://schemas.microsoft.com/office/drawing/2014/main" id="{43E90B25-52A9-4526-AA64-E8C96F76F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030" y="1876786"/>
            <a:ext cx="6191939" cy="3104428"/>
          </a:xfrm>
          <a:prstGeom prst="rect">
            <a:avLst/>
          </a:prstGeom>
        </p:spPr>
      </p:pic>
      <p:sp>
        <p:nvSpPr>
          <p:cNvPr id="6" name="TextBox 5">
            <a:extLst>
              <a:ext uri="{FF2B5EF4-FFF2-40B4-BE49-F238E27FC236}">
                <a16:creationId xmlns:a16="http://schemas.microsoft.com/office/drawing/2014/main" id="{AD617FF1-06FB-433B-83B4-4024C4356025}"/>
              </a:ext>
            </a:extLst>
          </p:cNvPr>
          <p:cNvSpPr txBox="1"/>
          <p:nvPr/>
        </p:nvSpPr>
        <p:spPr>
          <a:xfrm>
            <a:off x="4800600" y="6399748"/>
            <a:ext cx="4495800" cy="367228"/>
          </a:xfrm>
          <a:prstGeom prst="rect">
            <a:avLst/>
          </a:prstGeom>
          <a:noFill/>
        </p:spPr>
        <p:txBody>
          <a:bodyPr wrap="square" rtlCol="0">
            <a:spAutoFit/>
          </a:bodyPr>
          <a:lstStyle/>
          <a:p>
            <a:r>
              <a:rPr lang="en-GB" dirty="0"/>
              <a:t>Stephens P.J., et. al., (2011) Cell 144, 27-40.</a:t>
            </a:r>
          </a:p>
        </p:txBody>
      </p:sp>
    </p:spTree>
    <p:extLst>
      <p:ext uri="{BB962C8B-B14F-4D97-AF65-F5344CB8AC3E}">
        <p14:creationId xmlns:p14="http://schemas.microsoft.com/office/powerpoint/2010/main" val="260730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err="1"/>
              <a:t>Kataegis</a:t>
            </a:r>
            <a:endParaRPr lang="en-GB" dirty="0"/>
          </a:p>
        </p:txBody>
      </p:sp>
      <p:sp>
        <p:nvSpPr>
          <p:cNvPr id="2" name="TextBox 1">
            <a:extLst>
              <a:ext uri="{FF2B5EF4-FFF2-40B4-BE49-F238E27FC236}">
                <a16:creationId xmlns:a16="http://schemas.microsoft.com/office/drawing/2014/main" id="{F61DB0AF-8F42-4117-BC44-166751CD4736}"/>
              </a:ext>
            </a:extLst>
          </p:cNvPr>
          <p:cNvSpPr txBox="1"/>
          <p:nvPr/>
        </p:nvSpPr>
        <p:spPr>
          <a:xfrm>
            <a:off x="4800600" y="6398696"/>
            <a:ext cx="4547724" cy="369332"/>
          </a:xfrm>
          <a:prstGeom prst="rect">
            <a:avLst/>
          </a:prstGeom>
          <a:noFill/>
        </p:spPr>
        <p:txBody>
          <a:bodyPr wrap="square" rtlCol="0">
            <a:spAutoFit/>
          </a:bodyPr>
          <a:lstStyle/>
          <a:p>
            <a:r>
              <a:rPr lang="en-GB" dirty="0"/>
              <a:t>Nik-Zainal S. et al., (2012) Cell 149, 979-93.</a:t>
            </a:r>
          </a:p>
        </p:txBody>
      </p:sp>
      <p:pic>
        <p:nvPicPr>
          <p:cNvPr id="5" name="Picture 4">
            <a:extLst>
              <a:ext uri="{FF2B5EF4-FFF2-40B4-BE49-F238E27FC236}">
                <a16:creationId xmlns:a16="http://schemas.microsoft.com/office/drawing/2014/main" id="{34740E85-D035-4496-A7F1-23263F945102}"/>
              </a:ext>
            </a:extLst>
          </p:cNvPr>
          <p:cNvPicPr>
            <a:picLocks noChangeAspect="1"/>
          </p:cNvPicPr>
          <p:nvPr/>
        </p:nvPicPr>
        <p:blipFill rotWithShape="1">
          <a:blip r:embed="rId3">
            <a:extLst>
              <a:ext uri="{28A0092B-C50C-407E-A947-70E740481C1C}">
                <a14:useLocalDpi xmlns:a14="http://schemas.microsoft.com/office/drawing/2010/main" val="0"/>
              </a:ext>
            </a:extLst>
          </a:blip>
          <a:srcRect b="20036"/>
          <a:stretch/>
        </p:blipFill>
        <p:spPr>
          <a:xfrm>
            <a:off x="2526738" y="1066800"/>
            <a:ext cx="4547724" cy="5105400"/>
          </a:xfrm>
          <a:prstGeom prst="rect">
            <a:avLst/>
          </a:prstGeom>
        </p:spPr>
      </p:pic>
    </p:spTree>
    <p:extLst>
      <p:ext uri="{BB962C8B-B14F-4D97-AF65-F5344CB8AC3E}">
        <p14:creationId xmlns:p14="http://schemas.microsoft.com/office/powerpoint/2010/main" val="93548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Content Placeholder 3">
            <a:extLst>
              <a:ext uri="{FF2B5EF4-FFF2-40B4-BE49-F238E27FC236}">
                <a16:creationId xmlns:a16="http://schemas.microsoft.com/office/drawing/2014/main" id="{DEFF293D-A43F-4BC3-9FDA-4BC846EB5E9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71625" y="1646548"/>
            <a:ext cx="6000750" cy="4597978"/>
          </a:xfrm>
        </p:spPr>
      </p:pic>
      <p:sp>
        <p:nvSpPr>
          <p:cNvPr id="2053" name="Title 1">
            <a:extLst>
              <a:ext uri="{FF2B5EF4-FFF2-40B4-BE49-F238E27FC236}">
                <a16:creationId xmlns:a16="http://schemas.microsoft.com/office/drawing/2014/main" id="{F31C37CE-0228-42AD-BFA3-9424045469F4}"/>
              </a:ext>
            </a:extLst>
          </p:cNvPr>
          <p:cNvSpPr txBox="1">
            <a:spLocks/>
          </p:cNvSpPr>
          <p:nvPr/>
        </p:nvSpPr>
        <p:spPr bwMode="auto">
          <a:xfrm>
            <a:off x="3822700" y="6444862"/>
            <a:ext cx="5321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da-DK" altLang="en-US" sz="1200" dirty="0">
                <a:latin typeface="Arial" panose="020B0604020202020204" pitchFamily="34" charset="0"/>
              </a:rPr>
              <a:t>S N Gröbner </a:t>
            </a:r>
            <a:r>
              <a:rPr lang="da-DK" altLang="en-US" sz="1200" i="1" dirty="0">
                <a:latin typeface="Arial" panose="020B0604020202020204" pitchFamily="34" charset="0"/>
              </a:rPr>
              <a:t>et al. Nature</a:t>
            </a:r>
            <a:r>
              <a:rPr lang="da-DK" altLang="en-US" sz="1200" dirty="0">
                <a:latin typeface="Arial" panose="020B0604020202020204" pitchFamily="34" charset="0"/>
              </a:rPr>
              <a:t> </a:t>
            </a:r>
            <a:r>
              <a:rPr lang="fr-FR" altLang="en-US" sz="1200" b="1" dirty="0">
                <a:latin typeface="Arial" panose="020B0604020202020204" pitchFamily="34" charset="0"/>
              </a:rPr>
              <a:t>555</a:t>
            </a:r>
            <a:r>
              <a:rPr lang="fr-FR" altLang="en-US" sz="1200" dirty="0">
                <a:latin typeface="Arial" panose="020B0604020202020204" pitchFamily="34" charset="0"/>
              </a:rPr>
              <a:t>, 321–327</a:t>
            </a:r>
            <a:r>
              <a:rPr lang="da-DK" altLang="en-US" sz="1200" dirty="0">
                <a:latin typeface="Arial" panose="020B0604020202020204" pitchFamily="34" charset="0"/>
              </a:rPr>
              <a:t> (2018) doi:10.1038/nature25480</a:t>
            </a:r>
            <a:endParaRPr lang="en-US" altLang="en-US" sz="1200" dirty="0">
              <a:latin typeface="Arial" panose="020B0604020202020204" pitchFamily="34" charset="0"/>
            </a:endParaRPr>
          </a:p>
        </p:txBody>
      </p:sp>
      <p:sp>
        <p:nvSpPr>
          <p:cNvPr id="8" name="Title 4">
            <a:extLst>
              <a:ext uri="{FF2B5EF4-FFF2-40B4-BE49-F238E27FC236}">
                <a16:creationId xmlns:a16="http://schemas.microsoft.com/office/drawing/2014/main" id="{1D7D014F-5888-4758-B905-D52A6B21EF68}"/>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Mutaciones en tumores pediátricos vs de adultos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Mutaciones Puntuales vs Alteraciones Estructurales</a:t>
            </a:r>
            <a:endParaRPr lang="en-GB" dirty="0"/>
          </a:p>
        </p:txBody>
      </p:sp>
      <p:sp>
        <p:nvSpPr>
          <p:cNvPr id="11" name="Title 1">
            <a:extLst>
              <a:ext uri="{FF2B5EF4-FFF2-40B4-BE49-F238E27FC236}">
                <a16:creationId xmlns:a16="http://schemas.microsoft.com/office/drawing/2014/main" id="{4DD3EBD6-E72E-4154-9581-EB655278933C}"/>
              </a:ext>
            </a:extLst>
          </p:cNvPr>
          <p:cNvSpPr txBox="1">
            <a:spLocks/>
          </p:cNvSpPr>
          <p:nvPr/>
        </p:nvSpPr>
        <p:spPr bwMode="auto">
          <a:xfrm>
            <a:off x="3352800" y="6324601"/>
            <a:ext cx="5334000" cy="28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da-DK" altLang="en-US" sz="1200" dirty="0">
                <a:latin typeface="Arial" panose="020B0604020202020204" pitchFamily="34" charset="0"/>
              </a:rPr>
              <a:t>S N Gröbner </a:t>
            </a:r>
            <a:r>
              <a:rPr lang="da-DK" altLang="en-US" sz="1200" i="1" dirty="0">
                <a:latin typeface="Arial" panose="020B0604020202020204" pitchFamily="34" charset="0"/>
              </a:rPr>
              <a:t>et al. Nature</a:t>
            </a:r>
            <a:r>
              <a:rPr lang="da-DK" altLang="en-US" sz="1200" dirty="0">
                <a:latin typeface="Arial" panose="020B0604020202020204" pitchFamily="34" charset="0"/>
              </a:rPr>
              <a:t> </a:t>
            </a:r>
            <a:r>
              <a:rPr lang="fr-FR" altLang="en-US" sz="1200" b="1" dirty="0">
                <a:latin typeface="Arial" panose="020B0604020202020204" pitchFamily="34" charset="0"/>
              </a:rPr>
              <a:t>555</a:t>
            </a:r>
            <a:r>
              <a:rPr lang="fr-FR" altLang="en-US" sz="1200" dirty="0">
                <a:latin typeface="Arial" panose="020B0604020202020204" pitchFamily="34" charset="0"/>
              </a:rPr>
              <a:t>, 321–327</a:t>
            </a:r>
            <a:r>
              <a:rPr lang="da-DK" altLang="en-US" sz="1200" dirty="0">
                <a:latin typeface="Arial" panose="020B0604020202020204" pitchFamily="34" charset="0"/>
              </a:rPr>
              <a:t> (2018) doi:10.1038/nature25480</a:t>
            </a:r>
            <a:endParaRPr lang="en-US" altLang="en-US" sz="1200" dirty="0">
              <a:latin typeface="Arial" panose="020B0604020202020204" pitchFamily="34" charset="0"/>
            </a:endParaRPr>
          </a:p>
        </p:txBody>
      </p:sp>
      <p:pic>
        <p:nvPicPr>
          <p:cNvPr id="5" name="Picture 4">
            <a:extLst>
              <a:ext uri="{FF2B5EF4-FFF2-40B4-BE49-F238E27FC236}">
                <a16:creationId xmlns:a16="http://schemas.microsoft.com/office/drawing/2014/main" id="{AD17AD28-E4E5-42DC-8ECB-46176FD3F5C0}"/>
              </a:ext>
            </a:extLst>
          </p:cNvPr>
          <p:cNvPicPr>
            <a:picLocks noChangeAspect="1"/>
          </p:cNvPicPr>
          <p:nvPr/>
        </p:nvPicPr>
        <p:blipFill rotWithShape="1">
          <a:blip r:embed="rId3">
            <a:extLst>
              <a:ext uri="{28A0092B-C50C-407E-A947-70E740481C1C}">
                <a14:useLocalDpi xmlns:a14="http://schemas.microsoft.com/office/drawing/2010/main" val="0"/>
              </a:ext>
            </a:extLst>
          </a:blip>
          <a:srcRect l="54322" b="50000"/>
          <a:stretch/>
        </p:blipFill>
        <p:spPr>
          <a:xfrm>
            <a:off x="2743200" y="1982200"/>
            <a:ext cx="3863537" cy="4112800"/>
          </a:xfrm>
          <a:prstGeom prst="rect">
            <a:avLst/>
          </a:prstGeom>
        </p:spPr>
      </p:pic>
    </p:spTree>
    <p:extLst>
      <p:ext uri="{BB962C8B-B14F-4D97-AF65-F5344CB8AC3E}">
        <p14:creationId xmlns:p14="http://schemas.microsoft.com/office/powerpoint/2010/main" val="57505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Mutaciones en tumores pediátricos vs de adultos</a:t>
            </a:r>
            <a:endParaRPr lang="en-GB" dirty="0"/>
          </a:p>
        </p:txBody>
      </p:sp>
      <p:pic>
        <p:nvPicPr>
          <p:cNvPr id="10" name="Picture 9">
            <a:extLst>
              <a:ext uri="{FF2B5EF4-FFF2-40B4-BE49-F238E27FC236}">
                <a16:creationId xmlns:a16="http://schemas.microsoft.com/office/drawing/2014/main" id="{7EA1D6A3-8AAB-4B7E-B28F-0CD29BFB761C}"/>
              </a:ext>
            </a:extLst>
          </p:cNvPr>
          <p:cNvPicPr>
            <a:picLocks noChangeAspect="1"/>
          </p:cNvPicPr>
          <p:nvPr/>
        </p:nvPicPr>
        <p:blipFill rotWithShape="1">
          <a:blip r:embed="rId3">
            <a:extLst>
              <a:ext uri="{28A0092B-C50C-407E-A947-70E740481C1C}">
                <a14:useLocalDpi xmlns:a14="http://schemas.microsoft.com/office/drawing/2010/main" val="0"/>
              </a:ext>
            </a:extLst>
          </a:blip>
          <a:srcRect t="30621" r="35436" b="38759"/>
          <a:stretch/>
        </p:blipFill>
        <p:spPr>
          <a:xfrm>
            <a:off x="1371600" y="1756617"/>
            <a:ext cx="6696738" cy="4229005"/>
          </a:xfrm>
          <a:prstGeom prst="rect">
            <a:avLst/>
          </a:prstGeom>
        </p:spPr>
      </p:pic>
      <p:sp>
        <p:nvSpPr>
          <p:cNvPr id="11" name="Title 1">
            <a:extLst>
              <a:ext uri="{FF2B5EF4-FFF2-40B4-BE49-F238E27FC236}">
                <a16:creationId xmlns:a16="http://schemas.microsoft.com/office/drawing/2014/main" id="{4DD3EBD6-E72E-4154-9581-EB655278933C}"/>
              </a:ext>
            </a:extLst>
          </p:cNvPr>
          <p:cNvSpPr txBox="1">
            <a:spLocks/>
          </p:cNvSpPr>
          <p:nvPr/>
        </p:nvSpPr>
        <p:spPr bwMode="auto">
          <a:xfrm>
            <a:off x="3352800" y="6324601"/>
            <a:ext cx="5334000" cy="28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da-DK" altLang="en-US" sz="1200" dirty="0">
                <a:latin typeface="Arial" panose="020B0604020202020204" pitchFamily="34" charset="0"/>
              </a:rPr>
              <a:t>S N Gröbner </a:t>
            </a:r>
            <a:r>
              <a:rPr lang="da-DK" altLang="en-US" sz="1200" i="1" dirty="0">
                <a:latin typeface="Arial" panose="020B0604020202020204" pitchFamily="34" charset="0"/>
              </a:rPr>
              <a:t>et al. Nature</a:t>
            </a:r>
            <a:r>
              <a:rPr lang="da-DK" altLang="en-US" sz="1200" dirty="0">
                <a:latin typeface="Arial" panose="020B0604020202020204" pitchFamily="34" charset="0"/>
              </a:rPr>
              <a:t> </a:t>
            </a:r>
            <a:r>
              <a:rPr lang="fr-FR" altLang="en-US" sz="1200" b="1" dirty="0">
                <a:latin typeface="Arial" panose="020B0604020202020204" pitchFamily="34" charset="0"/>
              </a:rPr>
              <a:t>555</a:t>
            </a:r>
            <a:r>
              <a:rPr lang="fr-FR" altLang="en-US" sz="1200" dirty="0">
                <a:latin typeface="Arial" panose="020B0604020202020204" pitchFamily="34" charset="0"/>
              </a:rPr>
              <a:t>, 321–327</a:t>
            </a:r>
            <a:r>
              <a:rPr lang="da-DK" altLang="en-US" sz="1200" dirty="0">
                <a:latin typeface="Arial" panose="020B0604020202020204" pitchFamily="34" charset="0"/>
              </a:rPr>
              <a:t> (2018) doi:10.1038/nature25480</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427216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Mutaciones en tumores pediátricos vs de adultos</a:t>
            </a:r>
            <a:endParaRPr lang="en-GB" dirty="0"/>
          </a:p>
        </p:txBody>
      </p:sp>
      <p:pic>
        <p:nvPicPr>
          <p:cNvPr id="10" name="Picture 9">
            <a:extLst>
              <a:ext uri="{FF2B5EF4-FFF2-40B4-BE49-F238E27FC236}">
                <a16:creationId xmlns:a16="http://schemas.microsoft.com/office/drawing/2014/main" id="{7EA1D6A3-8AAB-4B7E-B28F-0CD29BFB761C}"/>
              </a:ext>
            </a:extLst>
          </p:cNvPr>
          <p:cNvPicPr>
            <a:picLocks noChangeAspect="1"/>
          </p:cNvPicPr>
          <p:nvPr/>
        </p:nvPicPr>
        <p:blipFill rotWithShape="1">
          <a:blip r:embed="rId3">
            <a:extLst>
              <a:ext uri="{28A0092B-C50C-407E-A947-70E740481C1C}">
                <a14:useLocalDpi xmlns:a14="http://schemas.microsoft.com/office/drawing/2010/main" val="0"/>
              </a:ext>
            </a:extLst>
          </a:blip>
          <a:srcRect b="69379"/>
          <a:stretch/>
        </p:blipFill>
        <p:spPr>
          <a:xfrm>
            <a:off x="601932" y="1905000"/>
            <a:ext cx="7940135" cy="3237482"/>
          </a:xfrm>
          <a:prstGeom prst="rect">
            <a:avLst/>
          </a:prstGeom>
        </p:spPr>
      </p:pic>
      <p:sp>
        <p:nvSpPr>
          <p:cNvPr id="11" name="Title 1">
            <a:extLst>
              <a:ext uri="{FF2B5EF4-FFF2-40B4-BE49-F238E27FC236}">
                <a16:creationId xmlns:a16="http://schemas.microsoft.com/office/drawing/2014/main" id="{4DD3EBD6-E72E-4154-9581-EB655278933C}"/>
              </a:ext>
            </a:extLst>
          </p:cNvPr>
          <p:cNvSpPr txBox="1">
            <a:spLocks/>
          </p:cNvSpPr>
          <p:nvPr/>
        </p:nvSpPr>
        <p:spPr bwMode="auto">
          <a:xfrm>
            <a:off x="3352800" y="6324601"/>
            <a:ext cx="5334000" cy="28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da-DK" altLang="en-US" sz="1200" dirty="0">
                <a:latin typeface="Arial" panose="020B0604020202020204" pitchFamily="34" charset="0"/>
              </a:rPr>
              <a:t>S N Gröbner </a:t>
            </a:r>
            <a:r>
              <a:rPr lang="da-DK" altLang="en-US" sz="1200" i="1" dirty="0">
                <a:latin typeface="Arial" panose="020B0604020202020204" pitchFamily="34" charset="0"/>
              </a:rPr>
              <a:t>et al. Nature</a:t>
            </a:r>
            <a:r>
              <a:rPr lang="da-DK" altLang="en-US" sz="1200" dirty="0">
                <a:latin typeface="Arial" panose="020B0604020202020204" pitchFamily="34" charset="0"/>
              </a:rPr>
              <a:t> </a:t>
            </a:r>
            <a:r>
              <a:rPr lang="fr-FR" altLang="en-US" sz="1200" b="1" dirty="0">
                <a:latin typeface="Arial" panose="020B0604020202020204" pitchFamily="34" charset="0"/>
              </a:rPr>
              <a:t>555</a:t>
            </a:r>
            <a:r>
              <a:rPr lang="fr-FR" altLang="en-US" sz="1200" dirty="0">
                <a:latin typeface="Arial" panose="020B0604020202020204" pitchFamily="34" charset="0"/>
              </a:rPr>
              <a:t>, 321–327</a:t>
            </a:r>
            <a:r>
              <a:rPr lang="da-DK" altLang="en-US" sz="1200" dirty="0">
                <a:latin typeface="Arial" panose="020B0604020202020204" pitchFamily="34" charset="0"/>
              </a:rPr>
              <a:t> (2018) doi:10.1038/nature25480</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401886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Genes mutados en tumores pediátricos vs adultos</a:t>
            </a:r>
            <a:endParaRPr lang="en-GB" dirty="0"/>
          </a:p>
        </p:txBody>
      </p:sp>
      <p:pic>
        <p:nvPicPr>
          <p:cNvPr id="10" name="Picture 9">
            <a:extLst>
              <a:ext uri="{FF2B5EF4-FFF2-40B4-BE49-F238E27FC236}">
                <a16:creationId xmlns:a16="http://schemas.microsoft.com/office/drawing/2014/main" id="{7EA1D6A3-8AAB-4B7E-B28F-0CD29BFB761C}"/>
              </a:ext>
            </a:extLst>
          </p:cNvPr>
          <p:cNvPicPr>
            <a:picLocks noChangeAspect="1"/>
          </p:cNvPicPr>
          <p:nvPr/>
        </p:nvPicPr>
        <p:blipFill rotWithShape="1">
          <a:blip r:embed="rId3">
            <a:extLst>
              <a:ext uri="{28A0092B-C50C-407E-A947-70E740481C1C}">
                <a14:useLocalDpi xmlns:a14="http://schemas.microsoft.com/office/drawing/2010/main" val="0"/>
              </a:ext>
            </a:extLst>
          </a:blip>
          <a:srcRect l="65624" t="32754" b="38759"/>
          <a:stretch/>
        </p:blipFill>
        <p:spPr>
          <a:xfrm>
            <a:off x="2727742" y="2003559"/>
            <a:ext cx="3688515" cy="4070081"/>
          </a:xfrm>
          <a:prstGeom prst="rect">
            <a:avLst/>
          </a:prstGeom>
        </p:spPr>
      </p:pic>
      <p:sp>
        <p:nvSpPr>
          <p:cNvPr id="11" name="Title 1">
            <a:extLst>
              <a:ext uri="{FF2B5EF4-FFF2-40B4-BE49-F238E27FC236}">
                <a16:creationId xmlns:a16="http://schemas.microsoft.com/office/drawing/2014/main" id="{4DD3EBD6-E72E-4154-9581-EB655278933C}"/>
              </a:ext>
            </a:extLst>
          </p:cNvPr>
          <p:cNvSpPr txBox="1">
            <a:spLocks/>
          </p:cNvSpPr>
          <p:nvPr/>
        </p:nvSpPr>
        <p:spPr bwMode="auto">
          <a:xfrm>
            <a:off x="3352800" y="6324601"/>
            <a:ext cx="5334000" cy="28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da-DK" altLang="en-US" sz="1200" dirty="0">
                <a:latin typeface="Arial" panose="020B0604020202020204" pitchFamily="34" charset="0"/>
              </a:rPr>
              <a:t>S N Gröbner </a:t>
            </a:r>
            <a:r>
              <a:rPr lang="da-DK" altLang="en-US" sz="1200" i="1" dirty="0">
                <a:latin typeface="Arial" panose="020B0604020202020204" pitchFamily="34" charset="0"/>
              </a:rPr>
              <a:t>et al. Nature</a:t>
            </a:r>
            <a:r>
              <a:rPr lang="da-DK" altLang="en-US" sz="1200" dirty="0">
                <a:latin typeface="Arial" panose="020B0604020202020204" pitchFamily="34" charset="0"/>
              </a:rPr>
              <a:t> </a:t>
            </a:r>
            <a:r>
              <a:rPr lang="fr-FR" altLang="en-US" sz="1200" b="1" dirty="0">
                <a:latin typeface="Arial" panose="020B0604020202020204" pitchFamily="34" charset="0"/>
              </a:rPr>
              <a:t>555</a:t>
            </a:r>
            <a:r>
              <a:rPr lang="fr-FR" altLang="en-US" sz="1200" dirty="0">
                <a:latin typeface="Arial" panose="020B0604020202020204" pitchFamily="34" charset="0"/>
              </a:rPr>
              <a:t>, 321–327</a:t>
            </a:r>
            <a:r>
              <a:rPr lang="da-DK" altLang="en-US" sz="1200" dirty="0">
                <a:latin typeface="Arial" panose="020B0604020202020204" pitchFamily="34" charset="0"/>
              </a:rPr>
              <a:t> (2018) doi:10.1038/nature25480</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205041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A4B161F-79C4-4592-8EC5-E88FC8F6B66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Alteraciones con Posibles Compuestos para Tratamiento</a:t>
            </a:r>
            <a:endParaRPr lang="en-GB" dirty="0"/>
          </a:p>
        </p:txBody>
      </p:sp>
      <p:sp>
        <p:nvSpPr>
          <p:cNvPr id="11" name="Title 1">
            <a:extLst>
              <a:ext uri="{FF2B5EF4-FFF2-40B4-BE49-F238E27FC236}">
                <a16:creationId xmlns:a16="http://schemas.microsoft.com/office/drawing/2014/main" id="{4DD3EBD6-E72E-4154-9581-EB655278933C}"/>
              </a:ext>
            </a:extLst>
          </p:cNvPr>
          <p:cNvSpPr txBox="1">
            <a:spLocks/>
          </p:cNvSpPr>
          <p:nvPr/>
        </p:nvSpPr>
        <p:spPr bwMode="auto">
          <a:xfrm>
            <a:off x="3352800" y="6324601"/>
            <a:ext cx="5334000" cy="28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da-DK" altLang="en-US" sz="1200" dirty="0">
                <a:latin typeface="Arial" panose="020B0604020202020204" pitchFamily="34" charset="0"/>
              </a:rPr>
              <a:t>S N Gröbner </a:t>
            </a:r>
            <a:r>
              <a:rPr lang="da-DK" altLang="en-US" sz="1200" i="1" dirty="0">
                <a:latin typeface="Arial" panose="020B0604020202020204" pitchFamily="34" charset="0"/>
              </a:rPr>
              <a:t>et al. Nature</a:t>
            </a:r>
            <a:r>
              <a:rPr lang="da-DK" altLang="en-US" sz="1200" dirty="0">
                <a:latin typeface="Arial" panose="020B0604020202020204" pitchFamily="34" charset="0"/>
              </a:rPr>
              <a:t> </a:t>
            </a:r>
            <a:r>
              <a:rPr lang="fr-FR" altLang="en-US" sz="1200" b="1" dirty="0">
                <a:latin typeface="Arial" panose="020B0604020202020204" pitchFamily="34" charset="0"/>
              </a:rPr>
              <a:t>555</a:t>
            </a:r>
            <a:r>
              <a:rPr lang="fr-FR" altLang="en-US" sz="1200" dirty="0">
                <a:latin typeface="Arial" panose="020B0604020202020204" pitchFamily="34" charset="0"/>
              </a:rPr>
              <a:t>, 321–327</a:t>
            </a:r>
            <a:r>
              <a:rPr lang="da-DK" altLang="en-US" sz="1200" dirty="0">
                <a:latin typeface="Arial" panose="020B0604020202020204" pitchFamily="34" charset="0"/>
              </a:rPr>
              <a:t> (2018) doi:10.1038/nature25480</a:t>
            </a:r>
            <a:endParaRPr lang="en-US" altLang="en-US" sz="1200" dirty="0">
              <a:latin typeface="Arial" panose="020B0604020202020204" pitchFamily="34" charset="0"/>
            </a:endParaRPr>
          </a:p>
        </p:txBody>
      </p:sp>
      <p:pic>
        <p:nvPicPr>
          <p:cNvPr id="4" name="Picture 3">
            <a:extLst>
              <a:ext uri="{FF2B5EF4-FFF2-40B4-BE49-F238E27FC236}">
                <a16:creationId xmlns:a16="http://schemas.microsoft.com/office/drawing/2014/main" id="{5AADAA98-F5C0-4B0A-8AD2-35A670E8D0DD}"/>
              </a:ext>
            </a:extLst>
          </p:cNvPr>
          <p:cNvPicPr>
            <a:picLocks noChangeAspect="1"/>
          </p:cNvPicPr>
          <p:nvPr/>
        </p:nvPicPr>
        <p:blipFill rotWithShape="1">
          <a:blip r:embed="rId3">
            <a:extLst>
              <a:ext uri="{28A0092B-C50C-407E-A947-70E740481C1C}">
                <a14:useLocalDpi xmlns:a14="http://schemas.microsoft.com/office/drawing/2010/main" val="0"/>
              </a:ext>
            </a:extLst>
          </a:blip>
          <a:srcRect r="21490" b="69636"/>
          <a:stretch/>
        </p:blipFill>
        <p:spPr>
          <a:xfrm>
            <a:off x="417180" y="1920901"/>
            <a:ext cx="8309640" cy="1714478"/>
          </a:xfrm>
          <a:prstGeom prst="rect">
            <a:avLst/>
          </a:prstGeom>
        </p:spPr>
      </p:pic>
      <p:pic>
        <p:nvPicPr>
          <p:cNvPr id="5" name="Picture 4">
            <a:extLst>
              <a:ext uri="{FF2B5EF4-FFF2-40B4-BE49-F238E27FC236}">
                <a16:creationId xmlns:a16="http://schemas.microsoft.com/office/drawing/2014/main" id="{E311459A-3AD2-4DBA-AA46-4B34B6EEA7C4}"/>
              </a:ext>
            </a:extLst>
          </p:cNvPr>
          <p:cNvPicPr>
            <a:picLocks noChangeAspect="1"/>
          </p:cNvPicPr>
          <p:nvPr/>
        </p:nvPicPr>
        <p:blipFill rotWithShape="1">
          <a:blip r:embed="rId3">
            <a:extLst>
              <a:ext uri="{28A0092B-C50C-407E-A947-70E740481C1C}">
                <a14:useLocalDpi xmlns:a14="http://schemas.microsoft.com/office/drawing/2010/main" val="0"/>
              </a:ext>
            </a:extLst>
          </a:blip>
          <a:srcRect t="75708" r="21490"/>
          <a:stretch/>
        </p:blipFill>
        <p:spPr>
          <a:xfrm>
            <a:off x="417180" y="3668716"/>
            <a:ext cx="8309640" cy="1371629"/>
          </a:xfrm>
          <a:prstGeom prst="rect">
            <a:avLst/>
          </a:prstGeom>
        </p:spPr>
      </p:pic>
    </p:spTree>
    <p:extLst>
      <p:ext uri="{BB962C8B-B14F-4D97-AF65-F5344CB8AC3E}">
        <p14:creationId xmlns:p14="http://schemas.microsoft.com/office/powerpoint/2010/main" val="3933281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5860</TotalTime>
  <Words>3945</Words>
  <Application>Microsoft Office PowerPoint</Application>
  <PresentationFormat>On-screen Show (4:3)</PresentationFormat>
  <Paragraphs>93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Cáncer Infantil, Genómica y Bioinformática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rutina_01</dc:creator>
  <cp:lastModifiedBy>rutina_01</cp:lastModifiedBy>
  <cp:revision>708</cp:revision>
  <cp:lastPrinted>2019-04-02T17:01:42Z</cp:lastPrinted>
  <dcterms:created xsi:type="dcterms:W3CDTF">2006-08-16T00:00:00Z</dcterms:created>
  <dcterms:modified xsi:type="dcterms:W3CDTF">2019-04-24T22:28:27Z</dcterms:modified>
</cp:coreProperties>
</file>