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9"/>
  </p:notesMasterIdLst>
  <p:sldIdLst>
    <p:sldId id="329" r:id="rId2"/>
    <p:sldId id="327" r:id="rId3"/>
    <p:sldId id="326" r:id="rId4"/>
    <p:sldId id="318" r:id="rId5"/>
    <p:sldId id="331" r:id="rId6"/>
    <p:sldId id="332" r:id="rId7"/>
    <p:sldId id="33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2809" autoAdjust="0"/>
  </p:normalViewPr>
  <p:slideViewPr>
    <p:cSldViewPr snapToGrid="0">
      <p:cViewPr varScale="1">
        <p:scale>
          <a:sx n="58" d="100"/>
          <a:sy n="58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13237-E56E-4C7C-BD07-059440C038E3}" type="datetimeFigureOut">
              <a:rPr lang="es-MX" smtClean="0"/>
              <a:t>14/03/2019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70A5D-CB91-4A6D-9476-5736596F3E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44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70A5D-CB91-4A6D-9476-5736596F3E6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373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70A5D-CB91-4A6D-9476-5736596F3E6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184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70A5D-CB91-4A6D-9476-5736596F3E6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39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67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7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6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9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6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9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7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4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6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8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b.mx/salud/censia/articulos/cancer-infantil-en-mexico-130956?state=publish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4AB4F-F720-486B-9F59-17B8C6784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6356"/>
            <a:ext cx="10058400" cy="922713"/>
          </a:xfrm>
        </p:spPr>
        <p:txBody>
          <a:bodyPr/>
          <a:lstStyle/>
          <a:p>
            <a:r>
              <a:rPr lang="es-ES" dirty="0"/>
              <a:t>Sobrevida en el niño con cáncer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231DFE-1AA4-493A-A768-8E1E765B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23716"/>
            <a:ext cx="10058400" cy="238178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_tradnl" sz="3200" dirty="0"/>
              <a:t>De acuerdo con datos del Centro Nacional para la Salud de la Infancia y la Adolescencia (CENSIA) </a:t>
            </a:r>
            <a:r>
              <a:rPr lang="es-MX" sz="3200" dirty="0"/>
              <a:t>la sobrevida estimada es del 56%.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3200" dirty="0"/>
              <a:t>En los últimos 50 años en EUA se ha incrementado la sobrevida de menos de 10% a más de 80%</a:t>
            </a:r>
            <a:endParaRPr lang="es-MX" sz="3200" dirty="0"/>
          </a:p>
          <a:p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434A84-C9A8-4B40-9B35-3F3E1DBB1270}"/>
              </a:ext>
            </a:extLst>
          </p:cNvPr>
          <p:cNvSpPr txBox="1"/>
          <p:nvPr/>
        </p:nvSpPr>
        <p:spPr>
          <a:xfrm>
            <a:off x="2277687" y="5320145"/>
            <a:ext cx="9227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/>
              </a:rPr>
              <a:t>https://www.gob.mx/salud/censia/articulos/cancer-infantil-en-mexico-130956?state=published</a:t>
            </a:r>
            <a:r>
              <a:rPr lang="es-MX" dirty="0"/>
              <a:t>. Consultado 11 de marzo de 2019</a:t>
            </a:r>
          </a:p>
          <a:p>
            <a:r>
              <a:rPr lang="es-ES_tradnl" dirty="0"/>
              <a:t>O´Leary M, </a:t>
            </a:r>
            <a:r>
              <a:rPr lang="es-ES_tradnl" dirty="0" err="1"/>
              <a:t>Krailo</a:t>
            </a:r>
            <a:r>
              <a:rPr lang="es-ES_tradnl" dirty="0"/>
              <a:t> M, Anderson JR, Reaman GH. Semin Oncol 2008;35:484-93.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756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959021"/>
              </p:ext>
            </p:extLst>
          </p:nvPr>
        </p:nvGraphicFramePr>
        <p:xfrm>
          <a:off x="102456" y="880399"/>
          <a:ext cx="5626735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Riesgo asignado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Característica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Resultado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ALTO RIESGO n=99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Edad en años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8 (0.2-16)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Leucocitos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85518 (700-487)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Citogenética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s-MX" sz="16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     t(12:21)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>
                          <a:effectLst/>
                        </a:rPr>
                        <a:t>0</a:t>
                      </a:r>
                      <a:endParaRPr lang="es-MX" sz="1600" b="1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     t(9:22)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4(4%) 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     t(1:19)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1(1%)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     t(4:11)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2(2%)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 err="1">
                          <a:effectLst/>
                        </a:rPr>
                        <a:t>Celularidad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     Progenitores B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74(74.7%)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     Células T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16(16.1%)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     No clasificado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9(9%)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Mala respuesta al esteroide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18(18.1%)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IPSNC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10(10.1%)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Infiltración testicular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0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Recaídas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21(21.2%)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Muertes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18(18.1%)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Actualmente en vigilancia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50 (50.5%)</a:t>
                      </a:r>
                      <a:endParaRPr lang="es-MX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Supervivencia global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82.8%</a:t>
                      </a:r>
                      <a:endParaRPr lang="es-MX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89098"/>
              </p:ext>
            </p:extLst>
          </p:nvPr>
        </p:nvGraphicFramePr>
        <p:xfrm>
          <a:off x="6001991" y="880399"/>
          <a:ext cx="5794375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Riesgo asignado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Característica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Resultado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RIESGO HABITUAL n= 32</a:t>
                      </a:r>
                      <a:endParaRPr lang="es-MX" sz="1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Edad en años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5.3 (1-9)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Leucocitos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11440 (600-41400)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Citogenética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     t(12:21)</a:t>
                      </a:r>
                      <a:endParaRPr lang="es-MX" sz="1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1 (3.1%)</a:t>
                      </a:r>
                      <a:endParaRPr lang="es-MX" sz="1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     t(9:22)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     t(1:19)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     t(4:11)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Celularidad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     Progenitores B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28 (87.5%)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     Células T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     No clasificado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4(12.5%) 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Mala respuesta al esteroide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IPSNC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Infiltración testicular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0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Recaídas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5(15.6%)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Muertes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3(9.3%)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225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Actualmente en vigilancia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dirty="0">
                          <a:effectLst/>
                        </a:rPr>
                        <a:t>19(59.3%)</a:t>
                      </a:r>
                      <a:endParaRPr lang="es-MX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Supervivencia global</a:t>
                      </a:r>
                      <a:endParaRPr lang="es-MX" sz="1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es-ES_tradnl" sz="1600" b="1" dirty="0">
                          <a:effectLst/>
                        </a:rPr>
                        <a:t>90.6%</a:t>
                      </a:r>
                      <a:endParaRPr lang="es-MX" sz="18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35496" y="31392"/>
            <a:ext cx="11638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Resultados de supervivencia en pacientes pediátricos con LLA a 5 años en el Hospital Infantil de México Federico Gómez</a:t>
            </a:r>
            <a:endParaRPr lang="es-MX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56178" y="6488668"/>
            <a:ext cx="431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Tesis: Paola M Garnica /</a:t>
            </a:r>
            <a:r>
              <a:rPr lang="es-ES" b="1" dirty="0" err="1">
                <a:solidFill>
                  <a:schemeClr val="bg1"/>
                </a:solidFill>
              </a:rPr>
              <a:t>Dra</a:t>
            </a:r>
            <a:r>
              <a:rPr lang="es-ES" b="1" dirty="0">
                <a:solidFill>
                  <a:schemeClr val="bg1"/>
                </a:solidFill>
              </a:rPr>
              <a:t> Elisa Dorantes  </a:t>
            </a:r>
            <a:endParaRPr lang="es-MX" b="1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56" y="1630017"/>
            <a:ext cx="1803537" cy="133184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752" y="1679714"/>
            <a:ext cx="1803537" cy="133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6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t="14566" r="24673" b="4544"/>
          <a:stretch/>
        </p:blipFill>
        <p:spPr>
          <a:xfrm>
            <a:off x="442646" y="729069"/>
            <a:ext cx="2737876" cy="235206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21981" y="1345167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i="1" dirty="0"/>
              <a:t>54.1%</a:t>
            </a:r>
            <a:endParaRPr lang="es-MX" b="1" i="1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731313"/>
              </p:ext>
            </p:extLst>
          </p:nvPr>
        </p:nvGraphicFramePr>
        <p:xfrm>
          <a:off x="5265738" y="925513"/>
          <a:ext cx="8682037" cy="552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5" imgW="5931116" imgH="3768273" progId="Word.Document.12">
                  <p:embed/>
                </p:oleObj>
              </mc:Choice>
              <mc:Fallback>
                <p:oleObj name="Document" r:id="rId5" imgW="5931116" imgH="37682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65738" y="925513"/>
                        <a:ext cx="8682037" cy="552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4890277" y="6419094"/>
            <a:ext cx="720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>
                <a:solidFill>
                  <a:schemeClr val="bg1"/>
                </a:solidFill>
              </a:rPr>
              <a:t>Marco Murillo, Alejandra Garza,, Elisa Dorantes Manuscrito en preparación</a:t>
            </a:r>
            <a:endParaRPr lang="es-MX" i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5557" y="19226"/>
            <a:ext cx="116387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Resultados de supervivencia a 10 años en pacientes con LMA en el Hospital Infantil de México Federico Gómez</a:t>
            </a:r>
            <a:endParaRPr lang="es-MX" sz="2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7"/>
          <a:srcRect t="13500" r="22015" b="4628"/>
          <a:stretch/>
        </p:blipFill>
        <p:spPr>
          <a:xfrm>
            <a:off x="1610392" y="3213264"/>
            <a:ext cx="3408870" cy="285954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3955593" y="4268268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/>
              <a:t>LMA M2</a:t>
            </a:r>
          </a:p>
          <a:p>
            <a:r>
              <a:rPr lang="es-ES" sz="1200" b="1" dirty="0"/>
              <a:t>LMA M1</a:t>
            </a:r>
          </a:p>
          <a:p>
            <a:r>
              <a:rPr lang="es-ES" sz="1200" b="1" dirty="0"/>
              <a:t>LMA M4</a:t>
            </a:r>
            <a:endParaRPr lang="es-MX" sz="12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1948238" y="4794885"/>
            <a:ext cx="123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1" dirty="0"/>
              <a:t>LMA M5</a:t>
            </a:r>
          </a:p>
          <a:p>
            <a:r>
              <a:rPr lang="es-ES" sz="1200" b="1" dirty="0"/>
              <a:t>LMA M7</a:t>
            </a:r>
          </a:p>
          <a:p>
            <a:pPr algn="r"/>
            <a:r>
              <a:rPr lang="es-ES" sz="1200" b="1" dirty="0"/>
              <a:t>LMA M6</a:t>
            </a:r>
            <a:endParaRPr lang="es-MX" sz="1200" b="1" dirty="0"/>
          </a:p>
        </p:txBody>
      </p:sp>
      <p:sp>
        <p:nvSpPr>
          <p:cNvPr id="11" name="Flecha derecha 10"/>
          <p:cNvSpPr/>
          <p:nvPr/>
        </p:nvSpPr>
        <p:spPr>
          <a:xfrm>
            <a:off x="5426766" y="1977888"/>
            <a:ext cx="178904" cy="1590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8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7329" y="39738"/>
            <a:ext cx="115978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es-MX" sz="3600" kern="0" dirty="0">
                <a:latin typeface="+mj-lt"/>
                <a:cs typeface="Arial"/>
              </a:rPr>
              <a:t>Supervivencia a 5 años de 11 pacientes con LMA M3 tratados en el HIMFG </a:t>
            </a:r>
            <a:endParaRPr lang="es-MX" sz="3600" dirty="0">
              <a:latin typeface="+mj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r="1646"/>
          <a:stretch/>
        </p:blipFill>
        <p:spPr>
          <a:xfrm>
            <a:off x="7431631" y="4261899"/>
            <a:ext cx="1630708" cy="204187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t="3443"/>
          <a:stretch/>
        </p:blipFill>
        <p:spPr>
          <a:xfrm>
            <a:off x="6924383" y="1116956"/>
            <a:ext cx="4275913" cy="346912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916086" y="6488668"/>
            <a:ext cx="427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Dorantes Acosta et al   </a:t>
            </a:r>
            <a:r>
              <a:rPr lang="es-MX" b="1" dirty="0" err="1">
                <a:solidFill>
                  <a:schemeClr val="bg1"/>
                </a:solidFill>
              </a:rPr>
              <a:t>Rev</a:t>
            </a:r>
            <a:r>
              <a:rPr lang="es-MX" b="1" dirty="0">
                <a:solidFill>
                  <a:schemeClr val="bg1"/>
                </a:solidFill>
              </a:rPr>
              <a:t> </a:t>
            </a:r>
            <a:r>
              <a:rPr lang="es-MX" b="1" dirty="0" err="1">
                <a:solidFill>
                  <a:schemeClr val="bg1"/>
                </a:solidFill>
              </a:rPr>
              <a:t>Invest</a:t>
            </a:r>
            <a:r>
              <a:rPr lang="es-MX" b="1" dirty="0">
                <a:solidFill>
                  <a:schemeClr val="bg1"/>
                </a:solidFill>
              </a:rPr>
              <a:t> </a:t>
            </a:r>
            <a:r>
              <a:rPr lang="es-MX" b="1" dirty="0" err="1">
                <a:solidFill>
                  <a:schemeClr val="bg1"/>
                </a:solidFill>
              </a:rPr>
              <a:t>Clin</a:t>
            </a:r>
            <a:r>
              <a:rPr lang="es-MX" b="1" dirty="0">
                <a:solidFill>
                  <a:schemeClr val="bg1"/>
                </a:solidFill>
              </a:rPr>
              <a:t> 2013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012454"/>
              </p:ext>
            </p:extLst>
          </p:nvPr>
        </p:nvGraphicFramePr>
        <p:xfrm>
          <a:off x="484509" y="2039385"/>
          <a:ext cx="6049294" cy="3901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34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8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53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49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2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46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22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36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3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55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Patient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Age (years)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Gender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Coagulopathy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WBC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x 10</a:t>
                      </a:r>
                      <a:r>
                        <a:rPr lang="en-US" sz="800" baseline="30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/L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PLT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x 10</a:t>
                      </a:r>
                      <a:r>
                        <a:rPr lang="en-US" sz="800" baseline="30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/L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Abnormal promyelocytes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on BMA (%)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Transcript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Molecular remission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Morphologic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remission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</a:rPr>
                        <a:t>Relapse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Death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Follow-up time since diagnosis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PML RAR  α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Under surveillance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2.4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23.8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86.25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maintenance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5.1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64.5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PML RAR  α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Under surveillance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48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56.5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PML RAR 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Under surveillance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7.3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3.6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PZLF RAR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Relapse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57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1.4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PML RAR 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Maintenance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PML RAR  α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Maintenance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19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15.6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75.25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PML RAR 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Under surveillance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46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PML RAR 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Yes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Maintenance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4.9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36.3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87.25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Maintenance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17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12.7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F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1.8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51.5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PML RAR  α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Yes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Yes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Death in relapse</a:t>
                      </a:r>
                      <a:endParaRPr lang="es-MX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33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7AFB0-C09F-44C4-B840-22787165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Sobrevida en diferentes tipos de cáncer en el HIMFG</a:t>
            </a:r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8A78313-5019-44D8-BAF9-BAD062445A0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37"/>
          <a:stretch/>
        </p:blipFill>
        <p:spPr bwMode="auto">
          <a:xfrm>
            <a:off x="722053" y="2210839"/>
            <a:ext cx="5095240" cy="273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046D75D-DE8D-44DD-8809-7ACFFCCE4B0D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 bwMode="auto">
          <a:xfrm>
            <a:off x="6126480" y="2210840"/>
            <a:ext cx="5095241" cy="273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55059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7AFB0-C09F-44C4-B840-22787165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Sobrevida en diferentes tipos de cáncer en el HIMFG</a:t>
            </a:r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8D66818-1898-4679-81B0-396D14DA3E2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85"/>
          <a:stretch/>
        </p:blipFill>
        <p:spPr bwMode="auto">
          <a:xfrm>
            <a:off x="820189" y="2385061"/>
            <a:ext cx="5099050" cy="273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AA13874-61CF-4998-AFC5-F49CE1FF5D9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t="1" r="-73" b="27276"/>
          <a:stretch/>
        </p:blipFill>
        <p:spPr bwMode="auto">
          <a:xfrm>
            <a:off x="6284422" y="2385061"/>
            <a:ext cx="4871258" cy="27355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75124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4AB4F-F720-486B-9F59-17B8C678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Sobrevida en el niño con cáncer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231DFE-1AA4-493A-A768-8E1E765B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23716"/>
            <a:ext cx="10058400" cy="29969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En</a:t>
            </a:r>
            <a:r>
              <a:rPr lang="en-US" sz="2800" dirty="0"/>
              <a:t> EUA el 95% de los </a:t>
            </a:r>
            <a:r>
              <a:rPr lang="en-US" sz="2800" dirty="0" err="1"/>
              <a:t>pacientes</a:t>
            </a:r>
            <a:r>
              <a:rPr lang="en-US" sz="2800" dirty="0"/>
              <a:t> con </a:t>
            </a:r>
            <a:r>
              <a:rPr lang="en-US" sz="2800" dirty="0" err="1"/>
              <a:t>cáncer</a:t>
            </a:r>
            <a:r>
              <a:rPr lang="en-US" sz="2800" dirty="0"/>
              <a:t> </a:t>
            </a:r>
            <a:r>
              <a:rPr lang="en-US" sz="2800" dirty="0" err="1"/>
              <a:t>menores</a:t>
            </a:r>
            <a:r>
              <a:rPr lang="en-US" sz="2800" dirty="0"/>
              <a:t> de 15 </a:t>
            </a:r>
            <a:r>
              <a:rPr lang="en-US" sz="2800" dirty="0" err="1"/>
              <a:t>años</a:t>
            </a:r>
            <a:r>
              <a:rPr lang="en-US" sz="2800" dirty="0"/>
              <a:t> son vistos </a:t>
            </a:r>
            <a:r>
              <a:rPr lang="en-US" sz="2800" dirty="0" err="1"/>
              <a:t>en</a:t>
            </a:r>
            <a:r>
              <a:rPr lang="en-US" sz="2800" dirty="0"/>
              <a:t> una </a:t>
            </a:r>
            <a:r>
              <a:rPr lang="en-US" sz="2800" dirty="0" err="1"/>
              <a:t>institución</a:t>
            </a:r>
            <a:r>
              <a:rPr lang="en-US" sz="2800" dirty="0"/>
              <a:t> del COG, 50-60% </a:t>
            </a:r>
            <a:r>
              <a:rPr lang="en-US" sz="2800" dirty="0" err="1"/>
              <a:t>enrolados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protocolos</a:t>
            </a:r>
            <a:r>
              <a:rPr lang="en-US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menores</a:t>
            </a:r>
            <a:r>
              <a:rPr lang="en-US" sz="2800" dirty="0"/>
              <a:t> de 5 </a:t>
            </a:r>
            <a:r>
              <a:rPr lang="en-US" sz="2800" dirty="0" err="1"/>
              <a:t>años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porcentaje</a:t>
            </a:r>
            <a:r>
              <a:rPr lang="en-US" sz="2800" dirty="0"/>
              <a:t> se </a:t>
            </a:r>
            <a:r>
              <a:rPr lang="en-US" sz="2800" dirty="0" err="1"/>
              <a:t>eleva</a:t>
            </a:r>
            <a:r>
              <a:rPr lang="en-US" sz="2800" dirty="0"/>
              <a:t> hasta 90%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En</a:t>
            </a:r>
            <a:r>
              <a:rPr lang="en-US" sz="2800" dirty="0"/>
              <a:t> 2007 el COG </a:t>
            </a:r>
            <a:r>
              <a:rPr lang="en-US" sz="2800" dirty="0" err="1"/>
              <a:t>había</a:t>
            </a:r>
            <a:r>
              <a:rPr lang="en-US" sz="2800" dirty="0"/>
              <a:t> </a:t>
            </a:r>
            <a:r>
              <a:rPr lang="en-US" sz="2800" dirty="0" err="1"/>
              <a:t>manejado</a:t>
            </a:r>
            <a:r>
              <a:rPr lang="en-US" sz="2800" dirty="0"/>
              <a:t> y dado </a:t>
            </a:r>
            <a:r>
              <a:rPr lang="en-US" sz="2800" dirty="0" err="1"/>
              <a:t>seguimiento</a:t>
            </a:r>
            <a:r>
              <a:rPr lang="en-US" sz="2800" dirty="0"/>
              <a:t> a 70,000 </a:t>
            </a:r>
            <a:r>
              <a:rPr lang="en-US" sz="2800" dirty="0" err="1"/>
              <a:t>pacientes</a:t>
            </a:r>
            <a:endParaRPr lang="es-MX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26B77BF-AB75-4C8C-88F2-18B89D11AEE8}"/>
              </a:ext>
            </a:extLst>
          </p:cNvPr>
          <p:cNvSpPr txBox="1"/>
          <p:nvPr/>
        </p:nvSpPr>
        <p:spPr>
          <a:xfrm>
            <a:off x="2177934" y="5802283"/>
            <a:ext cx="9260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O´Leary M, Krailo M, Anderson JR, Reaman GH. Semin Oncol 2008;35:484-93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27327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Personalizado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FF0000"/>
      </a:accent1>
      <a:accent2>
        <a:srgbClr val="124163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8241</TotalTime>
  <Words>680</Words>
  <Application>Microsoft Office PowerPoint</Application>
  <PresentationFormat>Panorámica</PresentationFormat>
  <Paragraphs>314</Paragraphs>
  <Slides>7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Retrospección</vt:lpstr>
      <vt:lpstr>Document</vt:lpstr>
      <vt:lpstr>Sobrevida en el niño con cáncer </vt:lpstr>
      <vt:lpstr>Presentación de PowerPoint</vt:lpstr>
      <vt:lpstr>Presentación de PowerPoint</vt:lpstr>
      <vt:lpstr>Presentación de PowerPoint</vt:lpstr>
      <vt:lpstr>Sobrevida en diferentes tipos de cáncer en el HIMFG</vt:lpstr>
      <vt:lpstr>Sobrevida en diferentes tipos de cáncer en el HIMFG</vt:lpstr>
      <vt:lpstr>Sobrevida en el niño con cáncer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Dorantes</dc:creator>
  <cp:lastModifiedBy>Himfg</cp:lastModifiedBy>
  <cp:revision>131</cp:revision>
  <dcterms:created xsi:type="dcterms:W3CDTF">2017-05-11T15:30:35Z</dcterms:created>
  <dcterms:modified xsi:type="dcterms:W3CDTF">2019-03-14T15:32:36Z</dcterms:modified>
</cp:coreProperties>
</file>